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982"/>
    <a:srgbClr val="CD1218"/>
    <a:srgbClr val="D8ECF5"/>
    <a:srgbClr val="01A9AC"/>
    <a:srgbClr val="B3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 snapToGrid="0">
      <p:cViewPr>
        <p:scale>
          <a:sx n="88" d="100"/>
          <a:sy n="88" d="100"/>
        </p:scale>
        <p:origin x="28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1E4BA-42A2-D842-A2A1-319D9BDC0A60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E5DA-3D21-154C-A8E8-31F5E30326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295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1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/>
        </p:nvSpPr>
        <p:spPr>
          <a:xfrm rot="5400000">
            <a:off x="1713092" y="3642000"/>
            <a:ext cx="1152130" cy="399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 dirty="0">
                <a:solidFill>
                  <a:schemeClr val="bg1"/>
                </a:solidFill>
              </a:rPr>
              <a:t>No. 101079773</a:t>
            </a:r>
          </a:p>
        </p:txBody>
      </p:sp>
      <p:pic>
        <p:nvPicPr>
          <p:cNvPr id="16" name="Picture 15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EB353F2C-276C-46A5-BFB4-EDBF3952D3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19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40DA2FC-500E-4637-AD7D-89070242F1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B92E49D-42F5-4F3F-87B5-89E4F69384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4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3025C6F-90C7-462A-8C0E-8079D07BC3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2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5EEF9B71-7283-4C50-AF40-4C42338F61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1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181E05-6FC8-4FE7-96E3-22D4AE603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4" y="5201842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1B7B7ABD-7FF4-416E-82E5-F7D825396BD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Picture 35" descr="Shape, rectangle&#10;&#10;Description automatically generated">
            <a:extLst>
              <a:ext uri="{FF2B5EF4-FFF2-40B4-BE49-F238E27FC236}">
                <a16:creationId xmlns:a16="http://schemas.microsoft.com/office/drawing/2014/main" id="{0E6B17BD-38E6-40E8-81B9-61656C20CEC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9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AFBA9081-7D6A-4386-BE99-3B9915CAF34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7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EF4B1B9E-9C34-41AA-BA3F-19A5FC834B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76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DAFE8E6F-FDE1-40AB-A91E-75B4752808C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8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6DC76842-022A-455A-913E-9A58E2CB996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4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  <p:pic>
        <p:nvPicPr>
          <p:cNvPr id="5" name="Picture 4" descr="A black background with white text and yellow stars&#10;&#10;Description automatically generated">
            <a:extLst>
              <a:ext uri="{FF2B5EF4-FFF2-40B4-BE49-F238E27FC236}">
                <a16:creationId xmlns:a16="http://schemas.microsoft.com/office/drawing/2014/main" id="{9E2716B7-B9F2-45DB-9777-073DE14175D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12" y="114716"/>
            <a:ext cx="2242632" cy="14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5298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3271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4667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endParaRPr lang="en-IT"/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8E6A3-D10E-BEBC-CDF4-2DC37BE2810D}"/>
              </a:ext>
            </a:extLst>
          </p:cNvPr>
          <p:cNvSpPr txBox="1"/>
          <p:nvPr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2747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C3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endParaRPr lang="en-IT"/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56F66-AA74-C0C7-C412-B189A98C9334}"/>
              </a:ext>
            </a:extLst>
          </p:cNvPr>
          <p:cNvSpPr txBox="1"/>
          <p:nvPr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114193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06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755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43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658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049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1480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1DEF-26E1-BB41-BB36-2A32CE500805}" type="datetimeFigureOut">
              <a:rPr lang="en-IT" smtClean="0"/>
              <a:t>24/01/25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BF8B-2E2D-7248-8D39-1740FB5F7C8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41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jp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150" y="2603722"/>
            <a:ext cx="7813675" cy="104298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" panose="020B0604020202020204" pitchFamily="34" charset="0"/>
              </a:rPr>
              <a:t>Plasma lenses applications: </a:t>
            </a:r>
            <a:r>
              <a:rPr lang="en-GB" dirty="0"/>
              <a:t>Beam Handling and Driver Extraction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562" y="3594469"/>
            <a:ext cx="7815263" cy="812800"/>
          </a:xfrm>
        </p:spPr>
        <p:txBody>
          <a:bodyPr/>
          <a:lstStyle/>
          <a:p>
            <a:r>
              <a:rPr lang="en-GB" dirty="0"/>
              <a:t>Martina Carillo</a:t>
            </a:r>
          </a:p>
          <a:p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F1617A-85CD-CD6C-599B-9C8E5E48503F}"/>
              </a:ext>
            </a:extLst>
          </p:cNvPr>
          <p:cNvSpPr txBox="1">
            <a:spLocks/>
          </p:cNvSpPr>
          <p:nvPr/>
        </p:nvSpPr>
        <p:spPr>
          <a:xfrm>
            <a:off x="6255658" y="3754876"/>
            <a:ext cx="3875314" cy="81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i="1" u="none" strike="noStrike" kern="1200" cap="none" dirty="0">
                <a:ln>
                  <a:noFill/>
                </a:ln>
                <a:latin typeface="Source Sans Pro" pitchFamily="34"/>
                <a:ea typeface="DejaVu Sans" pitchFamily="2"/>
                <a:cs typeface="DejaVu Sans" pitchFamily="2"/>
              </a:rPr>
              <a:t>On behalf of the SPARC_LAB collaboration</a:t>
            </a:r>
          </a:p>
          <a:p>
            <a:pPr algn="r"/>
            <a:endParaRPr lang="en-GB" sz="1800" dirty="0"/>
          </a:p>
          <a:p>
            <a:pPr algn="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9D9D276-9651-9A69-F676-A55B3782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2" y="3560900"/>
            <a:ext cx="3479141" cy="2420969"/>
          </a:xfrm>
          <a:prstGeom prst="rect">
            <a:avLst/>
          </a:prstGeom>
        </p:spPr>
      </p:pic>
      <p:pic>
        <p:nvPicPr>
          <p:cNvPr id="23" name="Picture 22" descr="A diagram of a plasma lens&#10;&#10;Description automatically generated">
            <a:extLst>
              <a:ext uri="{FF2B5EF4-FFF2-40B4-BE49-F238E27FC236}">
                <a16:creationId xmlns:a16="http://schemas.microsoft.com/office/drawing/2014/main" id="{4C708091-C81D-94C9-C311-DA2F7AEF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61" y="996343"/>
            <a:ext cx="5987517" cy="1886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B67AA4-B2B5-6621-C1B9-43A28AAC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Plasma based solution for beam handling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1F530-46CF-3238-23BF-2E0256558CF4}"/>
              </a:ext>
            </a:extLst>
          </p:cNvPr>
          <p:cNvSpPr txBox="1"/>
          <p:nvPr/>
        </p:nvSpPr>
        <p:spPr>
          <a:xfrm>
            <a:off x="9346298" y="3346338"/>
            <a:ext cx="271530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rgbClr val="211E1E"/>
                </a:solidFill>
                <a:latin typeface="AdvOT483a8203"/>
              </a:rPr>
              <a:t>T</a:t>
            </a:r>
            <a:r>
              <a:rPr lang="en-GB" sz="1600" dirty="0">
                <a:solidFill>
                  <a:srgbClr val="211E1E"/>
                </a:solidFill>
                <a:effectLst/>
                <a:latin typeface="AdvOT483a8203"/>
              </a:rPr>
              <a:t>wo goals: </a:t>
            </a:r>
          </a:p>
          <a:p>
            <a:pPr marL="400050" indent="-400050" algn="just">
              <a:buAutoNum type="romanLcParenBoth"/>
            </a:pPr>
            <a:r>
              <a:rPr lang="en-GB" sz="1600" b="1" dirty="0">
                <a:solidFill>
                  <a:srgbClr val="211E1E"/>
                </a:solidFill>
                <a:effectLst/>
                <a:latin typeface="AdvOT483a8203"/>
              </a:rPr>
              <a:t>transport the witness </a:t>
            </a:r>
            <a:r>
              <a:rPr lang="en-GB" sz="1600" dirty="0">
                <a:solidFill>
                  <a:srgbClr val="211E1E"/>
                </a:solidFill>
                <a:effectLst/>
                <a:latin typeface="AdvOT483a8203"/>
              </a:rPr>
              <a:t>bunch by preserving its charge, normalized emittance, and peak current; </a:t>
            </a:r>
          </a:p>
          <a:p>
            <a:pPr marL="400050" indent="-400050" algn="just">
              <a:buAutoNum type="romanLcParenBoth"/>
            </a:pPr>
            <a:r>
              <a:rPr lang="en-GB" sz="1600" b="1" dirty="0">
                <a:solidFill>
                  <a:srgbClr val="211E1E"/>
                </a:solidFill>
                <a:effectLst/>
                <a:latin typeface="AdvOT483a8203"/>
              </a:rPr>
              <a:t>remove</a:t>
            </a:r>
            <a:r>
              <a:rPr lang="en-GB" sz="1600" dirty="0">
                <a:solidFill>
                  <a:srgbClr val="211E1E"/>
                </a:solidFill>
                <a:effectLst/>
                <a:latin typeface="AdvOT483a8203"/>
              </a:rPr>
              <a:t> the high-charge </a:t>
            </a:r>
            <a:r>
              <a:rPr lang="en-GB" sz="1600" b="1" dirty="0">
                <a:solidFill>
                  <a:srgbClr val="211E1E"/>
                </a:solidFill>
                <a:effectLst/>
                <a:latin typeface="AdvOT483a8203"/>
              </a:rPr>
              <a:t>driver</a:t>
            </a:r>
            <a:r>
              <a:rPr lang="en-GB" sz="1600" dirty="0">
                <a:solidFill>
                  <a:srgbClr val="211E1E"/>
                </a:solidFill>
                <a:effectLst/>
                <a:latin typeface="AdvOT483a8203"/>
              </a:rPr>
              <a:t> bunch during the transport to completely discard it before the FEL undulator beamline. </a:t>
            </a:r>
            <a:endParaRPr lang="en-GB" sz="1600" dirty="0"/>
          </a:p>
          <a:p>
            <a:pPr algn="just"/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2CB9-6A76-32EA-FDC7-8B7F94E41E4D}"/>
              </a:ext>
            </a:extLst>
          </p:cNvPr>
          <p:cNvSpPr txBox="1"/>
          <p:nvPr/>
        </p:nvSpPr>
        <p:spPr>
          <a:xfrm>
            <a:off x="4391258" y="3607470"/>
            <a:ext cx="2057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211E1E"/>
                </a:solidFill>
                <a:effectLst/>
                <a:latin typeface="AdvOT483a8203"/>
              </a:rPr>
              <a:t>The focusing is provided by two active-plasma lenses (APLs) 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2EEEF3-351C-D90A-5C75-CF0093EA8D4C}"/>
              </a:ext>
            </a:extLst>
          </p:cNvPr>
          <p:cNvCxnSpPr>
            <a:cxnSpLocks/>
          </p:cNvCxnSpPr>
          <p:nvPr/>
        </p:nvCxnSpPr>
        <p:spPr>
          <a:xfrm flipH="1" flipV="1">
            <a:off x="4028770" y="2392076"/>
            <a:ext cx="725238" cy="1199751"/>
          </a:xfrm>
          <a:prstGeom prst="straightConnector1">
            <a:avLst/>
          </a:prstGeom>
          <a:ln w="38100">
            <a:solidFill>
              <a:srgbClr val="01A5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6EF1E9-3ADD-79CA-3AFB-B6EBA748602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904665" y="2752217"/>
            <a:ext cx="252907" cy="839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D139EF-A9F8-28C9-31E9-19C92A9C12FB}"/>
              </a:ext>
            </a:extLst>
          </p:cNvPr>
          <p:cNvSpPr txBox="1"/>
          <p:nvPr/>
        </p:nvSpPr>
        <p:spPr>
          <a:xfrm>
            <a:off x="6924192" y="3591827"/>
            <a:ext cx="1960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211E1E"/>
                </a:solidFill>
                <a:effectLst/>
                <a:latin typeface="AdvOT483a8203"/>
              </a:rPr>
              <a:t>Collimator remove the driver bunch overfocused to a spot size much larger than the collimator clear aperture. </a:t>
            </a:r>
            <a:endParaRPr lang="en-GB" dirty="0"/>
          </a:p>
          <a:p>
            <a:pPr algn="just"/>
            <a:endParaRPr lang="en-GB" dirty="0"/>
          </a:p>
          <a:p>
            <a:pPr algn="just"/>
            <a:endParaRPr lang="en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6696C1-0264-EA79-989B-A9146CBD6DFD}"/>
                  </a:ext>
                </a:extLst>
              </p:cNvPr>
              <p:cNvSpPr txBox="1"/>
              <p:nvPr/>
            </p:nvSpPr>
            <p:spPr>
              <a:xfrm>
                <a:off x="3673894" y="5331896"/>
                <a:ext cx="1144096" cy="400110"/>
              </a:xfrm>
              <a:prstGeom prst="rect">
                <a:avLst/>
              </a:prstGeom>
              <a:solidFill>
                <a:srgbClr val="FD020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T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6696C1-0264-EA79-989B-A9146CBD6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94" y="5331896"/>
                <a:ext cx="114409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D9D253D-EB50-AA0E-7BBB-4D4F562143CF}"/>
              </a:ext>
            </a:extLst>
          </p:cNvPr>
          <p:cNvSpPr txBox="1"/>
          <p:nvPr/>
        </p:nvSpPr>
        <p:spPr>
          <a:xfrm>
            <a:off x="4541233" y="2593391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/>
              <a:t>2. Acceleration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D5E4D-2E42-2AF6-A3D0-9E28BE1E3894}"/>
              </a:ext>
            </a:extLst>
          </p:cNvPr>
          <p:cNvSpPr txBox="1"/>
          <p:nvPr/>
        </p:nvSpPr>
        <p:spPr>
          <a:xfrm>
            <a:off x="9881576" y="1119243"/>
            <a:ext cx="162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/>
              <a:t>3. Exctraction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50E4BE-519A-444E-E554-24C211A152CE}"/>
              </a:ext>
            </a:extLst>
          </p:cNvPr>
          <p:cNvSpPr txBox="1"/>
          <p:nvPr/>
        </p:nvSpPr>
        <p:spPr>
          <a:xfrm>
            <a:off x="9092657" y="1515158"/>
            <a:ext cx="290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Beam handling to reduce large angular divergence and control emittance growth</a:t>
            </a:r>
            <a:endParaRPr lang="en-IT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22BD9A-F9B3-24AF-04F9-9650FC13E501}"/>
                  </a:ext>
                </a:extLst>
              </p:cNvPr>
              <p:cNvSpPr txBox="1"/>
              <p:nvPr/>
            </p:nvSpPr>
            <p:spPr>
              <a:xfrm>
                <a:off x="8899176" y="2257562"/>
                <a:ext cx="3395004" cy="71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 dirty="0" smtClean="0">
                              <a:latin typeface="Cambria Math" panose="02040503050406030204" pitchFamily="18" charset="0"/>
                            </a:rPr>
                            <m:t>𝑀𝑇</m:t>
                          </m:r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𝑒𝑐𝑟</m:t>
                          </m:r>
                        </m:den>
                      </m:f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∼3</m:t>
                      </m:r>
                      <m:sSub>
                        <m:sSubPr>
                          <m:ctrlP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400" b="0" i="1" dirty="0" smtClean="0">
                              <a:latin typeface="Cambria Math" panose="02040503050406030204" pitchFamily="18" charset="0"/>
                            </a:rPr>
                            <m:t>15−16</m:t>
                          </m:r>
                        </m:sup>
                      </m:sSup>
                      <m:r>
                        <a:rPr lang="it-IT" sz="1400" b="0" i="1" dirty="0" smtClean="0">
                          <a:latin typeface="Cambria Math" panose="02040503050406030204" pitchFamily="18" charset="0"/>
                        </a:rPr>
                        <m:t> )]</m:t>
                      </m:r>
                    </m:oMath>
                  </m:oMathPara>
                </a14:m>
                <a:endParaRPr lang="en-GB" sz="1400" dirty="0"/>
              </a:p>
              <a:p>
                <a:endParaRPr lang="en-IT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22BD9A-F9B3-24AF-04F9-9650FC13E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176" y="2257562"/>
                <a:ext cx="3395004" cy="711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6DBF20C-2760-F18F-64DA-CA119EE4F388}"/>
              </a:ext>
            </a:extLst>
          </p:cNvPr>
          <p:cNvGrpSpPr/>
          <p:nvPr/>
        </p:nvGrpSpPr>
        <p:grpSpPr>
          <a:xfrm>
            <a:off x="247668" y="1186810"/>
            <a:ext cx="3192592" cy="1781909"/>
            <a:chOff x="247668" y="1186810"/>
            <a:chExt cx="3192592" cy="17819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4BFFCE-55A0-4805-9726-E1BC7C957D20}"/>
                </a:ext>
              </a:extLst>
            </p:cNvPr>
            <p:cNvSpPr txBox="1"/>
            <p:nvPr/>
          </p:nvSpPr>
          <p:spPr>
            <a:xfrm>
              <a:off x="1207433" y="1186810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2000" b="1" dirty="0"/>
                <a:t>1. Injection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4BD71B-ED31-283E-D507-D04E6BD77D72}"/>
                </a:ext>
              </a:extLst>
            </p:cNvPr>
            <p:cNvSpPr txBox="1"/>
            <p:nvPr/>
          </p:nvSpPr>
          <p:spPr>
            <a:xfrm>
              <a:off x="471705" y="1550383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Specific matching conditions are required</a:t>
              </a:r>
              <a:endParaRPr lang="en-IT" sz="16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E41E121-816A-3DB2-BD33-938E505AB0E6}"/>
                    </a:ext>
                  </a:extLst>
                </p:cNvPr>
                <p:cNvSpPr txBox="1"/>
                <p:nvPr/>
              </p:nvSpPr>
              <p:spPr>
                <a:xfrm>
                  <a:off x="247668" y="2239865"/>
                  <a:ext cx="1394036" cy="728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lang="en-IT" sz="14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E41E121-816A-3DB2-BD33-938E505AB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68" y="2239865"/>
                  <a:ext cx="1394036" cy="7288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E7354A5-F60B-B3D4-C3D6-03A3C5223447}"/>
                    </a:ext>
                  </a:extLst>
                </p:cNvPr>
                <p:cNvSpPr txBox="1"/>
                <p:nvPr/>
              </p:nvSpPr>
              <p:spPr>
                <a:xfrm>
                  <a:off x="1953281" y="2360866"/>
                  <a:ext cx="1486979" cy="4383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rad>
                    </m:oMath>
                  </a14:m>
                  <a:r>
                    <a:rPr lang="en-IT" sz="1400" dirty="0"/>
                    <a:t> </a:t>
                  </a:r>
                  <a14:m>
                    <m:oMath xmlns:m="http://schemas.openxmlformats.org/officeDocument/2006/math">
                      <m:r>
                        <a:rPr lang="en-IT" sz="1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IT" sz="1400" dirty="0"/>
                    <a:t> </a:t>
                  </a: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E7354A5-F60B-B3D4-C3D6-03A3C5223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281" y="2360866"/>
                  <a:ext cx="1486979" cy="438390"/>
                </a:xfrm>
                <a:prstGeom prst="rect">
                  <a:avLst/>
                </a:prstGeom>
                <a:blipFill>
                  <a:blip r:embed="rId7"/>
                  <a:stretch>
                    <a:fillRect l="-2542" b="-2778"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F68A3CE-6B87-1B2C-B487-D5577C68FA68}"/>
              </a:ext>
            </a:extLst>
          </p:cNvPr>
          <p:cNvSpPr txBox="1"/>
          <p:nvPr/>
        </p:nvSpPr>
        <p:spPr>
          <a:xfrm>
            <a:off x="42279" y="6228451"/>
            <a:ext cx="869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CharisSIL"/>
              </a:rPr>
              <a:t> [*]</a:t>
            </a:r>
            <a:r>
              <a:rPr lang="en-GB" sz="1100" dirty="0" err="1">
                <a:effectLst/>
                <a:latin typeface="CharisSIL"/>
              </a:rPr>
              <a:t>R.Pompili</a:t>
            </a:r>
            <a:r>
              <a:rPr lang="en-GB" sz="1100" dirty="0">
                <a:effectLst/>
                <a:latin typeface="CharisSIL"/>
              </a:rPr>
              <a:t>, et al., Experimental characterization of active plasma lensing for electron beams, Appl. Phys. Lett. 110 (10) (2017) 104101. </a:t>
            </a:r>
            <a:endParaRPr lang="en-GB" sz="1100" dirty="0">
              <a:effectLst/>
            </a:endParaRPr>
          </a:p>
          <a:p>
            <a:endParaRPr lang="en-IT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F09B5E-4147-0CA0-8D39-D5484F50E0A7}"/>
              </a:ext>
            </a:extLst>
          </p:cNvPr>
          <p:cNvSpPr txBox="1"/>
          <p:nvPr/>
        </p:nvSpPr>
        <p:spPr>
          <a:xfrm>
            <a:off x="85858" y="6008606"/>
            <a:ext cx="9795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/>
                <a:latin typeface="CharisSIL"/>
              </a:rPr>
              <a:t>[*]E. </a:t>
            </a:r>
            <a:r>
              <a:rPr lang="en-GB" sz="1100" dirty="0" err="1">
                <a:effectLst/>
                <a:latin typeface="CharisSIL"/>
              </a:rPr>
              <a:t>Chiadroni</a:t>
            </a:r>
            <a:r>
              <a:rPr lang="en-GB" sz="1100" dirty="0">
                <a:effectLst/>
                <a:latin typeface="CharisSIL"/>
              </a:rPr>
              <a:t> et al. Overview of plasma lens experiments and recent results at SPARC_LAB, Nuclear Inst. and Methods in Physics Research, A 909 (2018) 16–20 </a:t>
            </a:r>
            <a:endParaRPr lang="en-GB" sz="1100" dirty="0">
              <a:effectLst/>
            </a:endParaRPr>
          </a:p>
          <a:p>
            <a:br>
              <a:rPr lang="en-GB" sz="1100" dirty="0">
                <a:effectLst/>
                <a:latin typeface="CharisSIL"/>
              </a:rPr>
            </a:br>
            <a:endParaRPr lang="en-GB" sz="1100" dirty="0">
              <a:effectLst/>
            </a:endParaRPr>
          </a:p>
          <a:p>
            <a:endParaRPr lang="en-IT" sz="11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E8AB2-03FF-D2A3-2CF3-4FBA7100E1A1}"/>
              </a:ext>
            </a:extLst>
          </p:cNvPr>
          <p:cNvCxnSpPr>
            <a:cxnSpLocks/>
          </p:cNvCxnSpPr>
          <p:nvPr/>
        </p:nvCxnSpPr>
        <p:spPr>
          <a:xfrm flipV="1">
            <a:off x="6057774" y="2414971"/>
            <a:ext cx="725238" cy="1199751"/>
          </a:xfrm>
          <a:prstGeom prst="straightConnector1">
            <a:avLst/>
          </a:prstGeom>
          <a:ln w="38100">
            <a:solidFill>
              <a:srgbClr val="01A5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n Arrow 41">
            <a:extLst>
              <a:ext uri="{FF2B5EF4-FFF2-40B4-BE49-F238E27FC236}">
                <a16:creationId xmlns:a16="http://schemas.microsoft.com/office/drawing/2014/main" id="{B562682B-EE3E-8296-E6A1-5FD319D95DD4}"/>
              </a:ext>
            </a:extLst>
          </p:cNvPr>
          <p:cNvSpPr/>
          <p:nvPr/>
        </p:nvSpPr>
        <p:spPr>
          <a:xfrm>
            <a:off x="10544638" y="2883318"/>
            <a:ext cx="393192" cy="31498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1A9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83E8E7-5EAD-8385-8106-261C5A2C97EB}"/>
              </a:ext>
            </a:extLst>
          </p:cNvPr>
          <p:cNvSpPr txBox="1"/>
          <p:nvPr/>
        </p:nvSpPr>
        <p:spPr>
          <a:xfrm>
            <a:off x="8479830" y="6502594"/>
            <a:ext cx="37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2C3982"/>
                </a:solidFill>
              </a:rPr>
              <a:t>M. Carillo </a:t>
            </a:r>
            <a:r>
              <a:rPr lang="en-IT" dirty="0">
                <a:solidFill>
                  <a:srgbClr val="2C3982"/>
                </a:solidFill>
              </a:rPr>
              <a:t>(martina.carillo@lnf.infn.it)</a:t>
            </a:r>
          </a:p>
        </p:txBody>
      </p:sp>
    </p:spTree>
    <p:extLst>
      <p:ext uri="{BB962C8B-B14F-4D97-AF65-F5344CB8AC3E}">
        <p14:creationId xmlns:p14="http://schemas.microsoft.com/office/powerpoint/2010/main" val="7177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 animBg="1"/>
      <p:bldP spid="14" grpId="0"/>
      <p:bldP spid="15" grpId="0"/>
      <p:bldP spid="17" grpId="0"/>
      <p:bldP spid="18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91423-895E-29B1-C887-6D42B48D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-268598"/>
            <a:ext cx="7961747" cy="1325563"/>
          </a:xfrm>
        </p:spPr>
        <p:txBody>
          <a:bodyPr/>
          <a:lstStyle/>
          <a:p>
            <a:r>
              <a:rPr lang="en-IT" dirty="0"/>
              <a:t>Simulations and experimantal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DC728E-EA95-A121-4AAB-884BABABC09B}"/>
              </a:ext>
            </a:extLst>
          </p:cNvPr>
          <p:cNvGrpSpPr/>
          <p:nvPr/>
        </p:nvGrpSpPr>
        <p:grpSpPr>
          <a:xfrm>
            <a:off x="452879" y="1075371"/>
            <a:ext cx="5887255" cy="1948909"/>
            <a:chOff x="2135187" y="1299210"/>
            <a:chExt cx="7921625" cy="2129790"/>
          </a:xfrm>
        </p:grpSpPr>
        <p:grpSp>
          <p:nvGrpSpPr>
            <p:cNvPr id="5" name="object 2">
              <a:extLst>
                <a:ext uri="{FF2B5EF4-FFF2-40B4-BE49-F238E27FC236}">
                  <a16:creationId xmlns:a16="http://schemas.microsoft.com/office/drawing/2014/main" id="{58C97E0A-6312-ED77-53FC-E5A5E3AD4CAF}"/>
                </a:ext>
              </a:extLst>
            </p:cNvPr>
            <p:cNvGrpSpPr/>
            <p:nvPr/>
          </p:nvGrpSpPr>
          <p:grpSpPr>
            <a:xfrm>
              <a:off x="2135187" y="1299210"/>
              <a:ext cx="7921625" cy="2129790"/>
              <a:chOff x="2046604" y="4920850"/>
              <a:chExt cx="7921625" cy="2129790"/>
            </a:xfrm>
          </p:grpSpPr>
          <p:pic>
            <p:nvPicPr>
              <p:cNvPr id="11" name="object 3">
                <a:extLst>
                  <a:ext uri="{FF2B5EF4-FFF2-40B4-BE49-F238E27FC236}">
                    <a16:creationId xmlns:a16="http://schemas.microsoft.com/office/drawing/2014/main" id="{4BF7FEBF-7C6C-52D4-F73F-50C1C402D85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18601" y="4992847"/>
                <a:ext cx="7849082" cy="205775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object 4">
                <a:extLst>
                  <a:ext uri="{FF2B5EF4-FFF2-40B4-BE49-F238E27FC236}">
                    <a16:creationId xmlns:a16="http://schemas.microsoft.com/office/drawing/2014/main" id="{4389813B-6B91-2A92-8137-9F79488C850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46604" y="4920850"/>
                <a:ext cx="7848714" cy="20574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6" name="object 49">
              <a:extLst>
                <a:ext uri="{FF2B5EF4-FFF2-40B4-BE49-F238E27FC236}">
                  <a16:creationId xmlns:a16="http://schemas.microsoft.com/office/drawing/2014/main" id="{6BB632B9-6672-492B-2BEA-9B10A19F9241}"/>
                </a:ext>
              </a:extLst>
            </p:cNvPr>
            <p:cNvSpPr txBox="1"/>
            <p:nvPr/>
          </p:nvSpPr>
          <p:spPr>
            <a:xfrm>
              <a:off x="8816483" y="2680685"/>
              <a:ext cx="655092" cy="32285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i="1" spc="-42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800" b="1" i="1" spc="-280" dirty="0">
                  <a:solidFill>
                    <a:srgbClr val="FFFFFF"/>
                  </a:solidFill>
                  <a:latin typeface="Verdana"/>
                  <a:cs typeface="Verdana"/>
                </a:rPr>
                <a:t>P</a:t>
              </a:r>
              <a:r>
                <a:rPr sz="1800" b="1" i="1" spc="-250" dirty="0">
                  <a:solidFill>
                    <a:srgbClr val="FFFFFF"/>
                  </a:solidFill>
                  <a:latin typeface="Verdana"/>
                  <a:cs typeface="Verdana"/>
                </a:rPr>
                <a:t>L</a:t>
              </a:r>
              <a:r>
                <a:rPr lang="it-IT" sz="1800" b="1" i="1" spc="-25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endParaRPr sz="1800" dirty="0">
                <a:latin typeface="Verdana"/>
                <a:cs typeface="Verdana"/>
              </a:endParaRPr>
            </a:p>
          </p:txBody>
        </p:sp>
        <p:sp>
          <p:nvSpPr>
            <p:cNvPr id="7" name="object 50">
              <a:extLst>
                <a:ext uri="{FF2B5EF4-FFF2-40B4-BE49-F238E27FC236}">
                  <a16:creationId xmlns:a16="http://schemas.microsoft.com/office/drawing/2014/main" id="{BF8D7651-75C2-5F70-65B1-9B73A33470A8}"/>
                </a:ext>
              </a:extLst>
            </p:cNvPr>
            <p:cNvSpPr txBox="1"/>
            <p:nvPr/>
          </p:nvSpPr>
          <p:spPr>
            <a:xfrm>
              <a:off x="2501833" y="2691040"/>
              <a:ext cx="789276" cy="3408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i="1" spc="-425" dirty="0">
                  <a:solidFill>
                    <a:srgbClr val="FFFFFF"/>
                  </a:solidFill>
                  <a:latin typeface="Verdana"/>
                  <a:cs typeface="Verdana"/>
                </a:rPr>
                <a:t>A</a:t>
              </a:r>
              <a:r>
                <a:rPr sz="1800" b="1" i="1" spc="-260" dirty="0">
                  <a:solidFill>
                    <a:srgbClr val="FFFFFF"/>
                  </a:solidFill>
                  <a:latin typeface="Verdana"/>
                  <a:cs typeface="Verdana"/>
                </a:rPr>
                <a:t>PL</a:t>
              </a:r>
              <a:endParaRPr sz="1800" dirty="0">
                <a:latin typeface="Verdana"/>
                <a:cs typeface="Verdana"/>
              </a:endParaRPr>
            </a:p>
          </p:txBody>
        </p:sp>
        <p:sp>
          <p:nvSpPr>
            <p:cNvPr id="8" name="object 51">
              <a:extLst>
                <a:ext uri="{FF2B5EF4-FFF2-40B4-BE49-F238E27FC236}">
                  <a16:creationId xmlns:a16="http://schemas.microsoft.com/office/drawing/2014/main" id="{8DC9491F-C3DF-D19D-18C1-9444988E5B2B}"/>
                </a:ext>
              </a:extLst>
            </p:cNvPr>
            <p:cNvSpPr txBox="1"/>
            <p:nvPr/>
          </p:nvSpPr>
          <p:spPr>
            <a:xfrm>
              <a:off x="5464866" y="1848519"/>
              <a:ext cx="118935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i="1" spc="-280" dirty="0">
                  <a:solidFill>
                    <a:srgbClr val="FFFFFF"/>
                  </a:solidFill>
                  <a:latin typeface="Verdana"/>
                  <a:cs typeface="Verdana"/>
                </a:rPr>
                <a:t>P</a:t>
              </a:r>
              <a:r>
                <a:rPr sz="1800" b="1" i="1" spc="-550" dirty="0">
                  <a:solidFill>
                    <a:srgbClr val="FFFFFF"/>
                  </a:solidFill>
                  <a:latin typeface="Verdana"/>
                  <a:cs typeface="Verdana"/>
                </a:rPr>
                <a:t>W</a:t>
              </a:r>
              <a:r>
                <a:rPr lang="en-GB" sz="1800" b="1" i="1" spc="-400" dirty="0">
                  <a:solidFill>
                    <a:srgbClr val="FFFFFF"/>
                  </a:solidFill>
                  <a:latin typeface="Verdana"/>
                  <a:cs typeface="Verdana"/>
                </a:rPr>
                <a:t>F</a:t>
              </a:r>
              <a:r>
                <a:rPr lang="it-IT" sz="1800" b="1" i="1" spc="-400" dirty="0">
                  <a:solidFill>
                    <a:srgbClr val="FFFFFF"/>
                  </a:solidFill>
                  <a:latin typeface="Verdana"/>
                  <a:cs typeface="Verdana"/>
                </a:rPr>
                <a:t>  A</a:t>
              </a:r>
              <a:endParaRPr sz="1800" dirty="0">
                <a:latin typeface="Verdana"/>
                <a:cs typeface="Verdana"/>
              </a:endParaRPr>
            </a:p>
          </p:txBody>
        </p:sp>
        <p:sp>
          <p:nvSpPr>
            <p:cNvPr id="9" name="object 55">
              <a:extLst>
                <a:ext uri="{FF2B5EF4-FFF2-40B4-BE49-F238E27FC236}">
                  <a16:creationId xmlns:a16="http://schemas.microsoft.com/office/drawing/2014/main" id="{CE3F2397-AEB7-4884-0D07-6A7051E6C08A}"/>
                </a:ext>
              </a:extLst>
            </p:cNvPr>
            <p:cNvSpPr txBox="1"/>
            <p:nvPr/>
          </p:nvSpPr>
          <p:spPr>
            <a:xfrm>
              <a:off x="7169176" y="2637046"/>
              <a:ext cx="705908" cy="322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solidFill>
                    <a:srgbClr val="FFFFFF"/>
                  </a:solidFill>
                  <a:latin typeface="Tahoma"/>
                  <a:cs typeface="Tahoma"/>
                </a:rPr>
                <a:t>d</a:t>
              </a:r>
              <a:r>
                <a:rPr sz="1800" spc="-25" dirty="0">
                  <a:solidFill>
                    <a:srgbClr val="FFFFFF"/>
                  </a:solidFill>
                  <a:latin typeface="Tahoma"/>
                  <a:cs typeface="Tahoma"/>
                </a:rPr>
                <a:t>r</a:t>
              </a:r>
              <a:r>
                <a:rPr sz="1800" spc="25" dirty="0">
                  <a:solidFill>
                    <a:srgbClr val="FFFFFF"/>
                  </a:solidFill>
                  <a:latin typeface="Tahoma"/>
                  <a:cs typeface="Tahoma"/>
                </a:rPr>
                <a:t>i</a:t>
              </a:r>
              <a:r>
                <a:rPr sz="1800" spc="-55" dirty="0">
                  <a:solidFill>
                    <a:srgbClr val="FFFFFF"/>
                  </a:solidFill>
                  <a:latin typeface="Tahoma"/>
                  <a:cs typeface="Tahoma"/>
                </a:rPr>
                <a:t>ft</a:t>
              </a:r>
              <a:endParaRPr sz="1800" dirty="0">
                <a:latin typeface="Tahoma"/>
                <a:cs typeface="Tahoma"/>
              </a:endParaRPr>
            </a:p>
          </p:txBody>
        </p:sp>
        <p:sp>
          <p:nvSpPr>
            <p:cNvPr id="10" name="object 56">
              <a:extLst>
                <a:ext uri="{FF2B5EF4-FFF2-40B4-BE49-F238E27FC236}">
                  <a16:creationId xmlns:a16="http://schemas.microsoft.com/office/drawing/2014/main" id="{19308353-4A4D-762F-4DB0-493F8E077A79}"/>
                </a:ext>
              </a:extLst>
            </p:cNvPr>
            <p:cNvSpPr txBox="1"/>
            <p:nvPr/>
          </p:nvSpPr>
          <p:spPr>
            <a:xfrm>
              <a:off x="2405291" y="2637047"/>
              <a:ext cx="3870960" cy="3228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10477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25" dirty="0">
                  <a:solidFill>
                    <a:srgbClr val="FFFFFF"/>
                  </a:solidFill>
                  <a:latin typeface="Tahoma"/>
                  <a:cs typeface="Tahoma"/>
                </a:rPr>
                <a:t>drift</a:t>
              </a:r>
              <a:endParaRPr sz="1800" dirty="0">
                <a:latin typeface="Tahoma"/>
                <a:cs typeface="Tahoma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02C2DF-AF97-C7CB-C3E0-935DD32D8CB0}"/>
              </a:ext>
            </a:extLst>
          </p:cNvPr>
          <p:cNvSpPr txBox="1"/>
          <p:nvPr/>
        </p:nvSpPr>
        <p:spPr>
          <a:xfrm>
            <a:off x="87530" y="785305"/>
            <a:ext cx="4616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b="0" i="0" dirty="0">
                <a:effectLst/>
                <a:latin typeface="Proxima Nova"/>
              </a:rPr>
              <a:t>[*]R. </a:t>
            </a:r>
            <a:r>
              <a:rPr lang="en-GB" sz="1100" b="0" i="0" dirty="0" err="1">
                <a:effectLst/>
                <a:latin typeface="Proxima Nova"/>
              </a:rPr>
              <a:t>Pompili</a:t>
            </a:r>
            <a:r>
              <a:rPr lang="en-GB" sz="1100" b="0" i="0" dirty="0">
                <a:effectLst/>
                <a:latin typeface="Proxima Nova"/>
              </a:rPr>
              <a:t> et al., Phys. Rev. E </a:t>
            </a:r>
            <a:r>
              <a:rPr lang="en-GB" sz="1100" b="1" i="0" dirty="0">
                <a:effectLst/>
                <a:latin typeface="Proxima Nova"/>
              </a:rPr>
              <a:t>109</a:t>
            </a:r>
            <a:r>
              <a:rPr lang="en-GB" sz="1100" b="0" i="0" dirty="0">
                <a:effectLst/>
                <a:latin typeface="Proxima Nova"/>
              </a:rPr>
              <a:t>, 055202 – Published 3 May 2024</a:t>
            </a:r>
          </a:p>
          <a:p>
            <a:endParaRPr lang="en-IT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2EEBE-3EB7-571E-2BE0-EB5E962B606D}"/>
              </a:ext>
            </a:extLst>
          </p:cNvPr>
          <p:cNvSpPr txBox="1"/>
          <p:nvPr/>
        </p:nvSpPr>
        <p:spPr>
          <a:xfrm>
            <a:off x="491449" y="1052513"/>
            <a:ext cx="3301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pc="-210" dirty="0">
                <a:solidFill>
                  <a:schemeClr val="bg1"/>
                </a:solidFill>
                <a:cs typeface="Verdana"/>
              </a:rPr>
              <a:t>*INFN</a:t>
            </a:r>
            <a:r>
              <a:rPr lang="en-GB" sz="1200" spc="-150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40" dirty="0">
                <a:solidFill>
                  <a:schemeClr val="bg1"/>
                </a:solidFill>
                <a:cs typeface="Verdana"/>
              </a:rPr>
              <a:t>patent</a:t>
            </a:r>
            <a:r>
              <a:rPr lang="en-GB" sz="1200" spc="-150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65" dirty="0">
                <a:solidFill>
                  <a:schemeClr val="bg1"/>
                </a:solidFill>
                <a:cs typeface="Verdana"/>
              </a:rPr>
              <a:t>by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55" dirty="0">
                <a:solidFill>
                  <a:schemeClr val="bg1"/>
                </a:solidFill>
                <a:cs typeface="Verdana"/>
              </a:rPr>
              <a:t>A.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25" dirty="0" err="1">
                <a:solidFill>
                  <a:schemeClr val="bg1"/>
                </a:solidFill>
                <a:cs typeface="Verdana"/>
              </a:rPr>
              <a:t>Biagioni</a:t>
            </a:r>
            <a:r>
              <a:rPr lang="en-GB" sz="1200" spc="-125" dirty="0">
                <a:solidFill>
                  <a:schemeClr val="bg1"/>
                </a:solidFill>
                <a:cs typeface="Verdana"/>
              </a:rPr>
              <a:t>,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35" dirty="0">
                <a:solidFill>
                  <a:schemeClr val="bg1"/>
                </a:solidFill>
                <a:cs typeface="Verdana"/>
              </a:rPr>
              <a:t>R.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30" dirty="0" err="1">
                <a:solidFill>
                  <a:schemeClr val="bg1"/>
                </a:solidFill>
                <a:cs typeface="Verdana"/>
              </a:rPr>
              <a:t>Pompili</a:t>
            </a:r>
            <a:r>
              <a:rPr lang="en-GB" sz="1200" spc="-130" dirty="0">
                <a:solidFill>
                  <a:schemeClr val="bg1"/>
                </a:solidFill>
                <a:cs typeface="Verdana"/>
              </a:rPr>
              <a:t>,</a:t>
            </a:r>
            <a:r>
              <a:rPr lang="en-GB" sz="1200" spc="-140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85" dirty="0">
                <a:solidFill>
                  <a:schemeClr val="bg1"/>
                </a:solidFill>
                <a:cs typeface="Verdana"/>
              </a:rPr>
              <a:t>V.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20" dirty="0" err="1">
                <a:solidFill>
                  <a:schemeClr val="bg1"/>
                </a:solidFill>
                <a:cs typeface="Verdana"/>
              </a:rPr>
              <a:t>Lollo</a:t>
            </a:r>
            <a:r>
              <a:rPr lang="en-GB" sz="1200" spc="-120" dirty="0">
                <a:solidFill>
                  <a:schemeClr val="bg1"/>
                </a:solidFill>
                <a:cs typeface="Verdana"/>
              </a:rPr>
              <a:t>,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50" dirty="0">
                <a:solidFill>
                  <a:schemeClr val="bg1"/>
                </a:solidFill>
                <a:cs typeface="Verdana"/>
              </a:rPr>
              <a:t>D.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25" dirty="0">
                <a:solidFill>
                  <a:schemeClr val="bg1"/>
                </a:solidFill>
                <a:cs typeface="Verdana"/>
              </a:rPr>
              <a:t>Pellegrini,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40" dirty="0">
                <a:solidFill>
                  <a:schemeClr val="bg1"/>
                </a:solidFill>
                <a:cs typeface="Verdana"/>
              </a:rPr>
              <a:t>M.</a:t>
            </a:r>
            <a:r>
              <a:rPr lang="en-GB" sz="1200" spc="-145" dirty="0">
                <a:solidFill>
                  <a:schemeClr val="bg1"/>
                </a:solidFill>
                <a:cs typeface="Verdana"/>
              </a:rPr>
              <a:t> </a:t>
            </a:r>
            <a:r>
              <a:rPr lang="en-GB" sz="1200" spc="-135" dirty="0">
                <a:solidFill>
                  <a:schemeClr val="bg1"/>
                </a:solidFill>
                <a:cs typeface="Verdana"/>
              </a:rPr>
              <a:t>Ferrario.</a:t>
            </a:r>
            <a:endParaRPr lang="en-GB" sz="1200" dirty="0">
              <a:solidFill>
                <a:schemeClr val="bg1"/>
              </a:solidFill>
              <a:cs typeface="Verdana"/>
            </a:endParaRPr>
          </a:p>
          <a:p>
            <a:endParaRPr lang="en-IT" sz="1200" dirty="0">
              <a:solidFill>
                <a:schemeClr val="bg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F3E0C61-BC98-E7E6-F69E-9246274C9431}"/>
              </a:ext>
            </a:extLst>
          </p:cNvPr>
          <p:cNvGrpSpPr/>
          <p:nvPr/>
        </p:nvGrpSpPr>
        <p:grpSpPr>
          <a:xfrm>
            <a:off x="6933365" y="890649"/>
            <a:ext cx="5131174" cy="5516401"/>
            <a:chOff x="6933365" y="890649"/>
            <a:chExt cx="5131174" cy="551640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763A4EA-F437-8AC5-5333-316598686558}"/>
                </a:ext>
              </a:extLst>
            </p:cNvPr>
            <p:cNvSpPr/>
            <p:nvPr/>
          </p:nvSpPr>
          <p:spPr>
            <a:xfrm>
              <a:off x="6933365" y="890649"/>
              <a:ext cx="5131174" cy="55164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1A9AC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301943-7573-01DB-ED1F-95E28E774DB6}"/>
                </a:ext>
              </a:extLst>
            </p:cNvPr>
            <p:cNvGrpSpPr/>
            <p:nvPr/>
          </p:nvGrpSpPr>
          <p:grpSpPr>
            <a:xfrm>
              <a:off x="7516560" y="1141883"/>
              <a:ext cx="4291156" cy="1682508"/>
              <a:chOff x="2624491" y="3841002"/>
              <a:chExt cx="7452383" cy="219371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2003844-91F5-D66D-B4D7-CF9E46882D5D}"/>
                  </a:ext>
                </a:extLst>
              </p:cNvPr>
              <p:cNvGrpSpPr/>
              <p:nvPr/>
            </p:nvGrpSpPr>
            <p:grpSpPr>
              <a:xfrm>
                <a:off x="2624491" y="3841002"/>
                <a:ext cx="7452383" cy="2008934"/>
                <a:chOff x="217792" y="1505587"/>
                <a:chExt cx="10522587" cy="2984251"/>
              </a:xfrm>
            </p:grpSpPr>
            <p:grpSp>
              <p:nvGrpSpPr>
                <p:cNvPr id="19" name="object 6">
                  <a:extLst>
                    <a:ext uri="{FF2B5EF4-FFF2-40B4-BE49-F238E27FC236}">
                      <a16:creationId xmlns:a16="http://schemas.microsoft.com/office/drawing/2014/main" id="{67FE04A1-7819-FA3F-2D4D-7B8EDFEF07F9}"/>
                    </a:ext>
                  </a:extLst>
                </p:cNvPr>
                <p:cNvGrpSpPr/>
                <p:nvPr/>
              </p:nvGrpSpPr>
              <p:grpSpPr>
                <a:xfrm>
                  <a:off x="4249077" y="1729442"/>
                  <a:ext cx="1430020" cy="731520"/>
                  <a:chOff x="4249077" y="1729442"/>
                  <a:chExt cx="1430020" cy="731520"/>
                </a:xfrm>
              </p:grpSpPr>
              <p:sp>
                <p:nvSpPr>
                  <p:cNvPr id="61" name="object 7">
                    <a:extLst>
                      <a:ext uri="{FF2B5EF4-FFF2-40B4-BE49-F238E27FC236}">
                        <a16:creationId xmlns:a16="http://schemas.microsoft.com/office/drawing/2014/main" id="{68CB1DDF-BFC1-2CF7-8C75-DF6256F4CE59}"/>
                      </a:ext>
                    </a:extLst>
                  </p:cNvPr>
                  <p:cNvSpPr/>
                  <p:nvPr/>
                </p:nvSpPr>
                <p:spPr>
                  <a:xfrm>
                    <a:off x="4249077" y="1729442"/>
                    <a:ext cx="1430020" cy="731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0020" h="731519">
                        <a:moveTo>
                          <a:pt x="1429918" y="0"/>
                        </a:moveTo>
                        <a:lnTo>
                          <a:pt x="0" y="0"/>
                        </a:lnTo>
                        <a:lnTo>
                          <a:pt x="0" y="731519"/>
                        </a:lnTo>
                        <a:lnTo>
                          <a:pt x="714959" y="731519"/>
                        </a:lnTo>
                        <a:lnTo>
                          <a:pt x="1429918" y="731519"/>
                        </a:lnTo>
                        <a:lnTo>
                          <a:pt x="1429918" y="0"/>
                        </a:lnTo>
                        <a:close/>
                      </a:path>
                    </a:pathLst>
                  </a:custGeom>
                  <a:solidFill>
                    <a:srgbClr val="719ECE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62" name="object 8">
                    <a:extLst>
                      <a:ext uri="{FF2B5EF4-FFF2-40B4-BE49-F238E27FC236}">
                        <a16:creationId xmlns:a16="http://schemas.microsoft.com/office/drawing/2014/main" id="{33D22B70-9A62-078F-9039-3C6F36D96200}"/>
                      </a:ext>
                    </a:extLst>
                  </p:cNvPr>
                  <p:cNvSpPr/>
                  <p:nvPr/>
                </p:nvSpPr>
                <p:spPr>
                  <a:xfrm>
                    <a:off x="4249077" y="1729442"/>
                    <a:ext cx="1430020" cy="731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0020" h="731519">
                        <a:moveTo>
                          <a:pt x="714959" y="731519"/>
                        </a:moveTo>
                        <a:lnTo>
                          <a:pt x="0" y="731519"/>
                        </a:lnTo>
                        <a:lnTo>
                          <a:pt x="0" y="0"/>
                        </a:lnTo>
                        <a:lnTo>
                          <a:pt x="1429918" y="0"/>
                        </a:lnTo>
                        <a:lnTo>
                          <a:pt x="1429918" y="731519"/>
                        </a:lnTo>
                        <a:lnTo>
                          <a:pt x="714959" y="731519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</p:grpSp>
            <p:sp>
              <p:nvSpPr>
                <p:cNvPr id="20" name="object 9">
                  <a:extLst>
                    <a:ext uri="{FF2B5EF4-FFF2-40B4-BE49-F238E27FC236}">
                      <a16:creationId xmlns:a16="http://schemas.microsoft.com/office/drawing/2014/main" id="{BC3AAA54-5DE5-1797-7A88-2638D170130D}"/>
                    </a:ext>
                  </a:extLst>
                </p:cNvPr>
                <p:cNvSpPr txBox="1"/>
                <p:nvPr/>
              </p:nvSpPr>
              <p:spPr>
                <a:xfrm>
                  <a:off x="2870135" y="1505587"/>
                  <a:ext cx="3210057" cy="784880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vert="horz" wrap="square" lIns="0" tIns="218440" rIns="0" bIns="0" rtlCol="0">
                  <a:spAutoFit/>
                </a:bodyPr>
                <a:lstStyle/>
                <a:p>
                  <a:pPr marL="433070" algn="ctr">
                    <a:lnSpc>
                      <a:spcPct val="100000"/>
                    </a:lnSpc>
                    <a:spcBef>
                      <a:spcPts val="1720"/>
                    </a:spcBef>
                  </a:pPr>
                  <a:r>
                    <a:rPr sz="1200" b="1" spc="-220" dirty="0">
                      <a:solidFill>
                        <a:srgbClr val="F9F9F9"/>
                      </a:solidFill>
                      <a:latin typeface="Tahoma"/>
                      <a:cs typeface="Tahoma"/>
                    </a:rPr>
                    <a:t>PWFA</a:t>
                  </a:r>
                  <a:endParaRPr sz="1200" dirty="0">
                    <a:latin typeface="Tahoma"/>
                    <a:cs typeface="Tahoma"/>
                  </a:endParaRPr>
                </a:p>
              </p:txBody>
            </p:sp>
            <p:grpSp>
              <p:nvGrpSpPr>
                <p:cNvPr id="21" name="object 10">
                  <a:extLst>
                    <a:ext uri="{FF2B5EF4-FFF2-40B4-BE49-F238E27FC236}">
                      <a16:creationId xmlns:a16="http://schemas.microsoft.com/office/drawing/2014/main" id="{B52355B2-CE21-3993-093F-1714DA566D6E}"/>
                    </a:ext>
                  </a:extLst>
                </p:cNvPr>
                <p:cNvGrpSpPr/>
                <p:nvPr/>
              </p:nvGrpSpPr>
              <p:grpSpPr>
                <a:xfrm>
                  <a:off x="2399753" y="1729442"/>
                  <a:ext cx="6525259" cy="731520"/>
                  <a:chOff x="2399753" y="1729442"/>
                  <a:chExt cx="6525259" cy="731520"/>
                </a:xfrm>
              </p:grpSpPr>
              <p:sp>
                <p:nvSpPr>
                  <p:cNvPr id="55" name="object 11">
                    <a:extLst>
                      <a:ext uri="{FF2B5EF4-FFF2-40B4-BE49-F238E27FC236}">
                        <a16:creationId xmlns:a16="http://schemas.microsoft.com/office/drawing/2014/main" id="{BC918A64-CA20-28F4-DF64-D4A34BEEBB8D}"/>
                      </a:ext>
                    </a:extLst>
                  </p:cNvPr>
                  <p:cNvSpPr/>
                  <p:nvPr/>
                </p:nvSpPr>
                <p:spPr>
                  <a:xfrm>
                    <a:off x="2399753" y="1964887"/>
                    <a:ext cx="1831975" cy="278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1975" h="278130">
                        <a:moveTo>
                          <a:pt x="0" y="0"/>
                        </a:moveTo>
                        <a:lnTo>
                          <a:pt x="0" y="277558"/>
                        </a:lnTo>
                        <a:lnTo>
                          <a:pt x="1831682" y="1385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56" name="object 12">
                    <a:extLst>
                      <a:ext uri="{FF2B5EF4-FFF2-40B4-BE49-F238E27FC236}">
                        <a16:creationId xmlns:a16="http://schemas.microsoft.com/office/drawing/2014/main" id="{4489E01B-5923-71BB-150A-26C6D220B35E}"/>
                      </a:ext>
                    </a:extLst>
                  </p:cNvPr>
                  <p:cNvSpPr/>
                  <p:nvPr/>
                </p:nvSpPr>
                <p:spPr>
                  <a:xfrm>
                    <a:off x="2399753" y="1964887"/>
                    <a:ext cx="1831975" cy="278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1975" h="278130">
                        <a:moveTo>
                          <a:pt x="1831682" y="138595"/>
                        </a:moveTo>
                        <a:lnTo>
                          <a:pt x="0" y="277558"/>
                        </a:lnTo>
                        <a:lnTo>
                          <a:pt x="0" y="0"/>
                        </a:lnTo>
                        <a:lnTo>
                          <a:pt x="1831682" y="138595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57" name="object 13">
                    <a:extLst>
                      <a:ext uri="{FF2B5EF4-FFF2-40B4-BE49-F238E27FC236}">
                        <a16:creationId xmlns:a16="http://schemas.microsoft.com/office/drawing/2014/main" id="{60841ED1-45B6-8457-8E58-73A3624B3D18}"/>
                      </a:ext>
                    </a:extLst>
                  </p:cNvPr>
                  <p:cNvSpPr/>
                  <p:nvPr/>
                </p:nvSpPr>
                <p:spPr>
                  <a:xfrm>
                    <a:off x="5649480" y="1964887"/>
                    <a:ext cx="1831975" cy="278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1975" h="278130">
                        <a:moveTo>
                          <a:pt x="1831682" y="0"/>
                        </a:moveTo>
                        <a:lnTo>
                          <a:pt x="0" y="138963"/>
                        </a:lnTo>
                        <a:lnTo>
                          <a:pt x="1831682" y="277558"/>
                        </a:lnTo>
                        <a:lnTo>
                          <a:pt x="1831682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58" name="object 14">
                    <a:extLst>
                      <a:ext uri="{FF2B5EF4-FFF2-40B4-BE49-F238E27FC236}">
                        <a16:creationId xmlns:a16="http://schemas.microsoft.com/office/drawing/2014/main" id="{9FEF84D6-CC60-8B27-60E6-0BDDCDB051D3}"/>
                      </a:ext>
                    </a:extLst>
                  </p:cNvPr>
                  <p:cNvSpPr/>
                  <p:nvPr/>
                </p:nvSpPr>
                <p:spPr>
                  <a:xfrm>
                    <a:off x="5649480" y="1964887"/>
                    <a:ext cx="1831975" cy="278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1975" h="278130">
                        <a:moveTo>
                          <a:pt x="0" y="138963"/>
                        </a:moveTo>
                        <a:lnTo>
                          <a:pt x="1831682" y="0"/>
                        </a:lnTo>
                        <a:lnTo>
                          <a:pt x="1831682" y="277558"/>
                        </a:lnTo>
                        <a:lnTo>
                          <a:pt x="0" y="138963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59" name="object 15">
                    <a:extLst>
                      <a:ext uri="{FF2B5EF4-FFF2-40B4-BE49-F238E27FC236}">
                        <a16:creationId xmlns:a16="http://schemas.microsoft.com/office/drawing/2014/main" id="{D3C6B5F5-C5DF-3BA5-9134-834DC5ED1D71}"/>
                      </a:ext>
                    </a:extLst>
                  </p:cNvPr>
                  <p:cNvSpPr/>
                  <p:nvPr/>
                </p:nvSpPr>
                <p:spPr>
                  <a:xfrm>
                    <a:off x="7494485" y="1729442"/>
                    <a:ext cx="1430655" cy="731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0654" h="731519">
                        <a:moveTo>
                          <a:pt x="1430274" y="0"/>
                        </a:moveTo>
                        <a:lnTo>
                          <a:pt x="0" y="0"/>
                        </a:lnTo>
                        <a:lnTo>
                          <a:pt x="0" y="731519"/>
                        </a:lnTo>
                        <a:lnTo>
                          <a:pt x="715314" y="731519"/>
                        </a:lnTo>
                        <a:lnTo>
                          <a:pt x="1430274" y="731519"/>
                        </a:lnTo>
                        <a:lnTo>
                          <a:pt x="1430274" y="0"/>
                        </a:lnTo>
                        <a:close/>
                      </a:path>
                    </a:pathLst>
                  </a:custGeom>
                  <a:solidFill>
                    <a:srgbClr val="719ECE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60" name="object 16">
                    <a:extLst>
                      <a:ext uri="{FF2B5EF4-FFF2-40B4-BE49-F238E27FC236}">
                        <a16:creationId xmlns:a16="http://schemas.microsoft.com/office/drawing/2014/main" id="{790DC561-F48E-859E-4D2F-90C1662E4BEC}"/>
                      </a:ext>
                    </a:extLst>
                  </p:cNvPr>
                  <p:cNvSpPr/>
                  <p:nvPr/>
                </p:nvSpPr>
                <p:spPr>
                  <a:xfrm>
                    <a:off x="7494485" y="1729442"/>
                    <a:ext cx="1430655" cy="731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0654" h="731519">
                        <a:moveTo>
                          <a:pt x="715314" y="731519"/>
                        </a:moveTo>
                        <a:lnTo>
                          <a:pt x="0" y="731519"/>
                        </a:lnTo>
                        <a:lnTo>
                          <a:pt x="0" y="0"/>
                        </a:lnTo>
                        <a:lnTo>
                          <a:pt x="1430274" y="0"/>
                        </a:lnTo>
                        <a:lnTo>
                          <a:pt x="1430274" y="731519"/>
                        </a:lnTo>
                        <a:lnTo>
                          <a:pt x="715314" y="731519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</p:grpSp>
            <p:sp>
              <p:nvSpPr>
                <p:cNvPr id="22" name="object 17">
                  <a:extLst>
                    <a:ext uri="{FF2B5EF4-FFF2-40B4-BE49-F238E27FC236}">
                      <a16:creationId xmlns:a16="http://schemas.microsoft.com/office/drawing/2014/main" id="{2EAE9378-7698-1540-E874-B17264E7B89C}"/>
                    </a:ext>
                  </a:extLst>
                </p:cNvPr>
                <p:cNvSpPr txBox="1"/>
                <p:nvPr/>
              </p:nvSpPr>
              <p:spPr>
                <a:xfrm>
                  <a:off x="7527561" y="1556870"/>
                  <a:ext cx="1430654" cy="784880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vert="horz" wrap="square" lIns="0" tIns="21844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720"/>
                    </a:spcBef>
                  </a:pPr>
                  <a:r>
                    <a:rPr sz="1200" b="1" spc="-140" dirty="0">
                      <a:solidFill>
                        <a:srgbClr val="F9F9F9"/>
                      </a:solidFill>
                      <a:latin typeface="Tahoma"/>
                      <a:cs typeface="Tahoma"/>
                    </a:rPr>
                    <a:t>APL</a:t>
                  </a:r>
                  <a:endParaRPr sz="1200" dirty="0">
                    <a:latin typeface="Tahoma"/>
                    <a:cs typeface="Tahoma"/>
                  </a:endParaRPr>
                </a:p>
              </p:txBody>
            </p:sp>
            <p:grpSp>
              <p:nvGrpSpPr>
                <p:cNvPr id="23" name="object 18">
                  <a:extLst>
                    <a:ext uri="{FF2B5EF4-FFF2-40B4-BE49-F238E27FC236}">
                      <a16:creationId xmlns:a16="http://schemas.microsoft.com/office/drawing/2014/main" id="{98FD915A-546E-D62E-4117-EC801153ED9A}"/>
                    </a:ext>
                  </a:extLst>
                </p:cNvPr>
                <p:cNvGrpSpPr/>
                <p:nvPr/>
              </p:nvGrpSpPr>
              <p:grpSpPr>
                <a:xfrm>
                  <a:off x="969478" y="1729443"/>
                  <a:ext cx="1430656" cy="731519"/>
                  <a:chOff x="969478" y="1729443"/>
                  <a:chExt cx="1430656" cy="731519"/>
                </a:xfrm>
              </p:grpSpPr>
              <p:sp>
                <p:nvSpPr>
                  <p:cNvPr id="53" name="object 19">
                    <a:extLst>
                      <a:ext uri="{FF2B5EF4-FFF2-40B4-BE49-F238E27FC236}">
                        <a16:creationId xmlns:a16="http://schemas.microsoft.com/office/drawing/2014/main" id="{174B17BA-3740-54E2-256F-4FC9289A7A48}"/>
                      </a:ext>
                    </a:extLst>
                  </p:cNvPr>
                  <p:cNvSpPr/>
                  <p:nvPr/>
                </p:nvSpPr>
                <p:spPr>
                  <a:xfrm>
                    <a:off x="969478" y="1729443"/>
                    <a:ext cx="1430655" cy="731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0655" h="731519">
                        <a:moveTo>
                          <a:pt x="1430273" y="0"/>
                        </a:moveTo>
                        <a:lnTo>
                          <a:pt x="0" y="0"/>
                        </a:lnTo>
                        <a:lnTo>
                          <a:pt x="0" y="731519"/>
                        </a:lnTo>
                        <a:lnTo>
                          <a:pt x="715314" y="731519"/>
                        </a:lnTo>
                        <a:lnTo>
                          <a:pt x="1430273" y="731519"/>
                        </a:lnTo>
                        <a:lnTo>
                          <a:pt x="1430273" y="0"/>
                        </a:lnTo>
                        <a:close/>
                      </a:path>
                    </a:pathLst>
                  </a:custGeom>
                  <a:solidFill>
                    <a:srgbClr val="719ECE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54" name="object 20">
                    <a:extLst>
                      <a:ext uri="{FF2B5EF4-FFF2-40B4-BE49-F238E27FC236}">
                        <a16:creationId xmlns:a16="http://schemas.microsoft.com/office/drawing/2014/main" id="{9B786602-2D96-CA8E-F34A-F390A74AD574}"/>
                      </a:ext>
                    </a:extLst>
                  </p:cNvPr>
                  <p:cNvSpPr/>
                  <p:nvPr/>
                </p:nvSpPr>
                <p:spPr>
                  <a:xfrm>
                    <a:off x="969478" y="1729443"/>
                    <a:ext cx="1430656" cy="731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0655" h="731519">
                        <a:moveTo>
                          <a:pt x="715314" y="731519"/>
                        </a:moveTo>
                        <a:lnTo>
                          <a:pt x="0" y="731519"/>
                        </a:lnTo>
                        <a:lnTo>
                          <a:pt x="0" y="0"/>
                        </a:lnTo>
                        <a:lnTo>
                          <a:pt x="1430273" y="0"/>
                        </a:lnTo>
                        <a:lnTo>
                          <a:pt x="1430273" y="731519"/>
                        </a:lnTo>
                        <a:lnTo>
                          <a:pt x="715314" y="731519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</p:grpSp>
            <p:sp>
              <p:nvSpPr>
                <p:cNvPr id="24" name="object 21">
                  <a:extLst>
                    <a:ext uri="{FF2B5EF4-FFF2-40B4-BE49-F238E27FC236}">
                      <a16:creationId xmlns:a16="http://schemas.microsoft.com/office/drawing/2014/main" id="{17DA7586-317B-3AA2-6447-3CD15B494FED}"/>
                    </a:ext>
                  </a:extLst>
                </p:cNvPr>
                <p:cNvSpPr txBox="1"/>
                <p:nvPr/>
              </p:nvSpPr>
              <p:spPr>
                <a:xfrm>
                  <a:off x="1002556" y="1510468"/>
                  <a:ext cx="1430654" cy="784880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vert="horz" wrap="square" lIns="0" tIns="21844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720"/>
                    </a:spcBef>
                  </a:pPr>
                  <a:r>
                    <a:rPr sz="1200" b="1" spc="-140" dirty="0">
                      <a:solidFill>
                        <a:srgbClr val="F9F9F9"/>
                      </a:solidFill>
                      <a:latin typeface="Tahoma"/>
                      <a:cs typeface="Tahoma"/>
                    </a:rPr>
                    <a:t>APL</a:t>
                  </a:r>
                  <a:endParaRPr sz="1200" dirty="0">
                    <a:latin typeface="Tahoma"/>
                    <a:cs typeface="Tahoma"/>
                  </a:endParaRPr>
                </a:p>
              </p:txBody>
            </p:sp>
            <p:grpSp>
              <p:nvGrpSpPr>
                <p:cNvPr id="25" name="object 22">
                  <a:extLst>
                    <a:ext uri="{FF2B5EF4-FFF2-40B4-BE49-F238E27FC236}">
                      <a16:creationId xmlns:a16="http://schemas.microsoft.com/office/drawing/2014/main" id="{AD9D73D4-98F2-99B8-E1B8-D58431A9B2F6}"/>
                    </a:ext>
                  </a:extLst>
                </p:cNvPr>
                <p:cNvGrpSpPr/>
                <p:nvPr/>
              </p:nvGrpSpPr>
              <p:grpSpPr>
                <a:xfrm>
                  <a:off x="217792" y="1994402"/>
                  <a:ext cx="9709162" cy="2495436"/>
                  <a:chOff x="217792" y="1994402"/>
                  <a:chExt cx="9709162" cy="2495436"/>
                </a:xfrm>
              </p:grpSpPr>
              <p:sp>
                <p:nvSpPr>
                  <p:cNvPr id="30" name="object 23">
                    <a:extLst>
                      <a:ext uri="{FF2B5EF4-FFF2-40B4-BE49-F238E27FC236}">
                        <a16:creationId xmlns:a16="http://schemas.microsoft.com/office/drawing/2014/main" id="{E3390EFE-A1A6-D403-67E9-DCEDFC131A97}"/>
                      </a:ext>
                    </a:extLst>
                  </p:cNvPr>
                  <p:cNvSpPr/>
                  <p:nvPr/>
                </p:nvSpPr>
                <p:spPr>
                  <a:xfrm>
                    <a:off x="1224724" y="2718721"/>
                    <a:ext cx="915035" cy="82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035" h="823595">
                        <a:moveTo>
                          <a:pt x="777595" y="0"/>
                        </a:moveTo>
                        <a:lnTo>
                          <a:pt x="137159" y="0"/>
                        </a:lnTo>
                        <a:lnTo>
                          <a:pt x="119228" y="1199"/>
                        </a:lnTo>
                        <a:lnTo>
                          <a:pt x="68757" y="18364"/>
                        </a:lnTo>
                        <a:lnTo>
                          <a:pt x="28456" y="53807"/>
                        </a:lnTo>
                        <a:lnTo>
                          <a:pt x="4722" y="101750"/>
                        </a:lnTo>
                        <a:lnTo>
                          <a:pt x="0" y="137159"/>
                        </a:lnTo>
                        <a:lnTo>
                          <a:pt x="0" y="686168"/>
                        </a:lnTo>
                        <a:lnTo>
                          <a:pt x="10474" y="738465"/>
                        </a:lnTo>
                        <a:lnTo>
                          <a:pt x="40316" y="783005"/>
                        </a:lnTo>
                        <a:lnTo>
                          <a:pt x="84860" y="812848"/>
                        </a:lnTo>
                        <a:lnTo>
                          <a:pt x="137159" y="823328"/>
                        </a:lnTo>
                        <a:lnTo>
                          <a:pt x="777595" y="823328"/>
                        </a:lnTo>
                        <a:lnTo>
                          <a:pt x="829893" y="812848"/>
                        </a:lnTo>
                        <a:lnTo>
                          <a:pt x="874437" y="783005"/>
                        </a:lnTo>
                        <a:lnTo>
                          <a:pt x="904275" y="738465"/>
                        </a:lnTo>
                        <a:lnTo>
                          <a:pt x="914755" y="686168"/>
                        </a:lnTo>
                        <a:lnTo>
                          <a:pt x="914755" y="137159"/>
                        </a:lnTo>
                        <a:lnTo>
                          <a:pt x="904275" y="84873"/>
                        </a:lnTo>
                        <a:lnTo>
                          <a:pt x="874437" y="40328"/>
                        </a:lnTo>
                        <a:lnTo>
                          <a:pt x="829893" y="10485"/>
                        </a:lnTo>
                        <a:lnTo>
                          <a:pt x="7775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1" name="object 24">
                    <a:extLst>
                      <a:ext uri="{FF2B5EF4-FFF2-40B4-BE49-F238E27FC236}">
                        <a16:creationId xmlns:a16="http://schemas.microsoft.com/office/drawing/2014/main" id="{CD9392D9-1DBC-8297-FA82-F158C58D35AF}"/>
                      </a:ext>
                    </a:extLst>
                  </p:cNvPr>
                  <p:cNvSpPr/>
                  <p:nvPr/>
                </p:nvSpPr>
                <p:spPr>
                  <a:xfrm>
                    <a:off x="1224724" y="2718721"/>
                    <a:ext cx="915035" cy="82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035" h="823595">
                        <a:moveTo>
                          <a:pt x="137159" y="0"/>
                        </a:moveTo>
                        <a:lnTo>
                          <a:pt x="119228" y="1199"/>
                        </a:lnTo>
                        <a:lnTo>
                          <a:pt x="101739" y="4729"/>
                        </a:lnTo>
                        <a:lnTo>
                          <a:pt x="53795" y="28469"/>
                        </a:lnTo>
                        <a:lnTo>
                          <a:pt x="18351" y="68770"/>
                        </a:lnTo>
                        <a:lnTo>
                          <a:pt x="1197" y="119235"/>
                        </a:lnTo>
                        <a:lnTo>
                          <a:pt x="0" y="137159"/>
                        </a:lnTo>
                        <a:lnTo>
                          <a:pt x="0" y="685800"/>
                        </a:lnTo>
                        <a:lnTo>
                          <a:pt x="0" y="686168"/>
                        </a:lnTo>
                        <a:lnTo>
                          <a:pt x="10474" y="738465"/>
                        </a:lnTo>
                        <a:lnTo>
                          <a:pt x="40316" y="783005"/>
                        </a:lnTo>
                        <a:lnTo>
                          <a:pt x="84860" y="812848"/>
                        </a:lnTo>
                        <a:lnTo>
                          <a:pt x="137159" y="823328"/>
                        </a:lnTo>
                        <a:lnTo>
                          <a:pt x="777239" y="823328"/>
                        </a:lnTo>
                        <a:lnTo>
                          <a:pt x="777595" y="823328"/>
                        </a:lnTo>
                        <a:lnTo>
                          <a:pt x="829893" y="812848"/>
                        </a:lnTo>
                        <a:lnTo>
                          <a:pt x="874437" y="783005"/>
                        </a:lnTo>
                        <a:lnTo>
                          <a:pt x="904275" y="738465"/>
                        </a:lnTo>
                        <a:lnTo>
                          <a:pt x="914755" y="686168"/>
                        </a:lnTo>
                        <a:lnTo>
                          <a:pt x="914755" y="137159"/>
                        </a:lnTo>
                        <a:lnTo>
                          <a:pt x="913557" y="119235"/>
                        </a:lnTo>
                        <a:lnTo>
                          <a:pt x="910031" y="101750"/>
                        </a:lnTo>
                        <a:lnTo>
                          <a:pt x="886293" y="53807"/>
                        </a:lnTo>
                        <a:lnTo>
                          <a:pt x="845997" y="18364"/>
                        </a:lnTo>
                        <a:lnTo>
                          <a:pt x="795521" y="1199"/>
                        </a:lnTo>
                        <a:lnTo>
                          <a:pt x="777595" y="0"/>
                        </a:lnTo>
                        <a:lnTo>
                          <a:pt x="137159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2" name="object 25">
                    <a:extLst>
                      <a:ext uri="{FF2B5EF4-FFF2-40B4-BE49-F238E27FC236}">
                        <a16:creationId xmlns:a16="http://schemas.microsoft.com/office/drawing/2014/main" id="{02851BE4-7620-9F88-5D05-6C1B5C87B14B}"/>
                      </a:ext>
                    </a:extLst>
                  </p:cNvPr>
                  <p:cNvSpPr/>
                  <p:nvPr/>
                </p:nvSpPr>
                <p:spPr>
                  <a:xfrm>
                    <a:off x="1554479" y="2846166"/>
                    <a:ext cx="274955" cy="54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55" h="549275">
                        <a:moveTo>
                          <a:pt x="42481" y="331558"/>
                        </a:moveTo>
                        <a:lnTo>
                          <a:pt x="0" y="548995"/>
                        </a:lnTo>
                        <a:lnTo>
                          <a:pt x="139674" y="487438"/>
                        </a:lnTo>
                        <a:lnTo>
                          <a:pt x="89636" y="453237"/>
                        </a:lnTo>
                        <a:lnTo>
                          <a:pt x="115193" y="411124"/>
                        </a:lnTo>
                        <a:lnTo>
                          <a:pt x="61925" y="411124"/>
                        </a:lnTo>
                        <a:lnTo>
                          <a:pt x="42481" y="331558"/>
                        </a:lnTo>
                        <a:close/>
                      </a:path>
                      <a:path w="274955" h="549275">
                        <a:moveTo>
                          <a:pt x="230544" y="221043"/>
                        </a:moveTo>
                        <a:lnTo>
                          <a:pt x="184683" y="221043"/>
                        </a:lnTo>
                        <a:lnTo>
                          <a:pt x="61925" y="411124"/>
                        </a:lnTo>
                        <a:lnTo>
                          <a:pt x="115193" y="411124"/>
                        </a:lnTo>
                        <a:lnTo>
                          <a:pt x="230544" y="221043"/>
                        </a:lnTo>
                        <a:close/>
                      </a:path>
                      <a:path w="274955" h="549275">
                        <a:moveTo>
                          <a:pt x="157314" y="0"/>
                        </a:moveTo>
                        <a:lnTo>
                          <a:pt x="12242" y="258838"/>
                        </a:lnTo>
                        <a:lnTo>
                          <a:pt x="184683" y="221043"/>
                        </a:lnTo>
                        <a:lnTo>
                          <a:pt x="230544" y="221043"/>
                        </a:lnTo>
                        <a:lnTo>
                          <a:pt x="251515" y="186486"/>
                        </a:lnTo>
                        <a:lnTo>
                          <a:pt x="94678" y="186486"/>
                        </a:lnTo>
                        <a:lnTo>
                          <a:pt x="217081" y="7556"/>
                        </a:lnTo>
                        <a:lnTo>
                          <a:pt x="157314" y="0"/>
                        </a:lnTo>
                        <a:close/>
                      </a:path>
                      <a:path w="274955" h="549275">
                        <a:moveTo>
                          <a:pt x="274675" y="148323"/>
                        </a:moveTo>
                        <a:lnTo>
                          <a:pt x="94678" y="186486"/>
                        </a:lnTo>
                        <a:lnTo>
                          <a:pt x="251515" y="186486"/>
                        </a:lnTo>
                        <a:lnTo>
                          <a:pt x="274675" y="148323"/>
                        </a:lnTo>
                        <a:close/>
                      </a:path>
                    </a:pathLst>
                  </a:custGeom>
                  <a:solidFill>
                    <a:srgbClr val="FFBE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3" name="object 26">
                    <a:extLst>
                      <a:ext uri="{FF2B5EF4-FFF2-40B4-BE49-F238E27FC236}">
                        <a16:creationId xmlns:a16="http://schemas.microsoft.com/office/drawing/2014/main" id="{B577D6E6-4CAA-6EDF-460B-56A0A4F59E1E}"/>
                      </a:ext>
                    </a:extLst>
                  </p:cNvPr>
                  <p:cNvSpPr/>
                  <p:nvPr/>
                </p:nvSpPr>
                <p:spPr>
                  <a:xfrm>
                    <a:off x="789114" y="2095202"/>
                    <a:ext cx="1791335" cy="1300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335" h="1300479">
                        <a:moveTo>
                          <a:pt x="1040041" y="899287"/>
                        </a:moveTo>
                        <a:lnTo>
                          <a:pt x="860044" y="937450"/>
                        </a:lnTo>
                        <a:lnTo>
                          <a:pt x="982446" y="758520"/>
                        </a:lnTo>
                        <a:lnTo>
                          <a:pt x="922680" y="750963"/>
                        </a:lnTo>
                        <a:lnTo>
                          <a:pt x="777608" y="1009802"/>
                        </a:lnTo>
                        <a:lnTo>
                          <a:pt x="950048" y="972007"/>
                        </a:lnTo>
                        <a:lnTo>
                          <a:pt x="827290" y="1162088"/>
                        </a:lnTo>
                        <a:lnTo>
                          <a:pt x="807847" y="1082522"/>
                        </a:lnTo>
                        <a:lnTo>
                          <a:pt x="765365" y="1299959"/>
                        </a:lnTo>
                        <a:lnTo>
                          <a:pt x="905040" y="1238402"/>
                        </a:lnTo>
                        <a:lnTo>
                          <a:pt x="855002" y="1204201"/>
                        </a:lnTo>
                        <a:lnTo>
                          <a:pt x="1040041" y="899287"/>
                        </a:lnTo>
                        <a:close/>
                      </a:path>
                      <a:path w="1791335" h="1300479">
                        <a:moveTo>
                          <a:pt x="435610" y="1034999"/>
                        </a:moveTo>
                        <a:lnTo>
                          <a:pt x="0" y="1034999"/>
                        </a:lnTo>
                        <a:lnTo>
                          <a:pt x="0" y="0"/>
                        </a:lnTo>
                        <a:lnTo>
                          <a:pt x="180720" y="0"/>
                        </a:lnTo>
                      </a:path>
                      <a:path w="1791335" h="1300479">
                        <a:moveTo>
                          <a:pt x="1350010" y="1034999"/>
                        </a:moveTo>
                        <a:lnTo>
                          <a:pt x="1791004" y="1034999"/>
                        </a:lnTo>
                        <a:lnTo>
                          <a:pt x="1791004" y="0"/>
                        </a:lnTo>
                        <a:lnTo>
                          <a:pt x="1611007" y="0"/>
                        </a:lnTo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4" name="object 27">
                    <a:extLst>
                      <a:ext uri="{FF2B5EF4-FFF2-40B4-BE49-F238E27FC236}">
                        <a16:creationId xmlns:a16="http://schemas.microsoft.com/office/drawing/2014/main" id="{6C59D32E-5DFA-224C-CBAF-35FBA8CE4CF0}"/>
                      </a:ext>
                    </a:extLst>
                  </p:cNvPr>
                  <p:cNvSpPr/>
                  <p:nvPr/>
                </p:nvSpPr>
                <p:spPr>
                  <a:xfrm>
                    <a:off x="4537075" y="2719090"/>
                    <a:ext cx="915035" cy="82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035" h="823595">
                        <a:moveTo>
                          <a:pt x="777608" y="0"/>
                        </a:moveTo>
                        <a:lnTo>
                          <a:pt x="137160" y="0"/>
                        </a:lnTo>
                        <a:lnTo>
                          <a:pt x="119235" y="1197"/>
                        </a:lnTo>
                        <a:lnTo>
                          <a:pt x="68770" y="18351"/>
                        </a:lnTo>
                        <a:lnTo>
                          <a:pt x="28467" y="53795"/>
                        </a:lnTo>
                        <a:lnTo>
                          <a:pt x="4729" y="101744"/>
                        </a:lnTo>
                        <a:lnTo>
                          <a:pt x="0" y="137159"/>
                        </a:lnTo>
                        <a:lnTo>
                          <a:pt x="0" y="686155"/>
                        </a:lnTo>
                        <a:lnTo>
                          <a:pt x="10485" y="738453"/>
                        </a:lnTo>
                        <a:lnTo>
                          <a:pt x="40324" y="782997"/>
                        </a:lnTo>
                        <a:lnTo>
                          <a:pt x="84873" y="812835"/>
                        </a:lnTo>
                        <a:lnTo>
                          <a:pt x="137160" y="823315"/>
                        </a:lnTo>
                        <a:lnTo>
                          <a:pt x="777608" y="823315"/>
                        </a:lnTo>
                        <a:lnTo>
                          <a:pt x="829900" y="812835"/>
                        </a:lnTo>
                        <a:lnTo>
                          <a:pt x="874445" y="782997"/>
                        </a:lnTo>
                        <a:lnTo>
                          <a:pt x="904288" y="738453"/>
                        </a:lnTo>
                        <a:lnTo>
                          <a:pt x="914768" y="686155"/>
                        </a:lnTo>
                        <a:lnTo>
                          <a:pt x="914768" y="137159"/>
                        </a:lnTo>
                        <a:lnTo>
                          <a:pt x="904288" y="84862"/>
                        </a:lnTo>
                        <a:lnTo>
                          <a:pt x="874445" y="40316"/>
                        </a:lnTo>
                        <a:lnTo>
                          <a:pt x="829900" y="10474"/>
                        </a:lnTo>
                        <a:lnTo>
                          <a:pt x="77760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5" name="object 28">
                    <a:extLst>
                      <a:ext uri="{FF2B5EF4-FFF2-40B4-BE49-F238E27FC236}">
                        <a16:creationId xmlns:a16="http://schemas.microsoft.com/office/drawing/2014/main" id="{5F4FAEFD-0A3B-17F8-9397-A1B9B5AA17D1}"/>
                      </a:ext>
                    </a:extLst>
                  </p:cNvPr>
                  <p:cNvSpPr/>
                  <p:nvPr/>
                </p:nvSpPr>
                <p:spPr>
                  <a:xfrm>
                    <a:off x="4537075" y="2719090"/>
                    <a:ext cx="915035" cy="82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035" h="823595">
                        <a:moveTo>
                          <a:pt x="137160" y="0"/>
                        </a:moveTo>
                        <a:lnTo>
                          <a:pt x="119235" y="1197"/>
                        </a:lnTo>
                        <a:lnTo>
                          <a:pt x="101750" y="4722"/>
                        </a:lnTo>
                        <a:lnTo>
                          <a:pt x="53802" y="28456"/>
                        </a:lnTo>
                        <a:lnTo>
                          <a:pt x="18364" y="68757"/>
                        </a:lnTo>
                        <a:lnTo>
                          <a:pt x="1199" y="119233"/>
                        </a:lnTo>
                        <a:lnTo>
                          <a:pt x="0" y="137159"/>
                        </a:lnTo>
                        <a:lnTo>
                          <a:pt x="0" y="685800"/>
                        </a:lnTo>
                        <a:lnTo>
                          <a:pt x="0" y="686155"/>
                        </a:lnTo>
                        <a:lnTo>
                          <a:pt x="10485" y="738453"/>
                        </a:lnTo>
                        <a:lnTo>
                          <a:pt x="40324" y="782997"/>
                        </a:lnTo>
                        <a:lnTo>
                          <a:pt x="84873" y="812835"/>
                        </a:lnTo>
                        <a:lnTo>
                          <a:pt x="137160" y="823315"/>
                        </a:lnTo>
                        <a:lnTo>
                          <a:pt x="777239" y="823315"/>
                        </a:lnTo>
                        <a:lnTo>
                          <a:pt x="777608" y="823315"/>
                        </a:lnTo>
                        <a:lnTo>
                          <a:pt x="829900" y="812835"/>
                        </a:lnTo>
                        <a:lnTo>
                          <a:pt x="874445" y="782997"/>
                        </a:lnTo>
                        <a:lnTo>
                          <a:pt x="904288" y="738453"/>
                        </a:lnTo>
                        <a:lnTo>
                          <a:pt x="914768" y="686155"/>
                        </a:lnTo>
                        <a:lnTo>
                          <a:pt x="914768" y="137159"/>
                        </a:lnTo>
                        <a:lnTo>
                          <a:pt x="913570" y="119233"/>
                        </a:lnTo>
                        <a:lnTo>
                          <a:pt x="910043" y="101744"/>
                        </a:lnTo>
                        <a:lnTo>
                          <a:pt x="886301" y="53795"/>
                        </a:lnTo>
                        <a:lnTo>
                          <a:pt x="846010" y="18351"/>
                        </a:lnTo>
                        <a:lnTo>
                          <a:pt x="795532" y="1197"/>
                        </a:lnTo>
                        <a:lnTo>
                          <a:pt x="777608" y="0"/>
                        </a:lnTo>
                        <a:lnTo>
                          <a:pt x="13716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6" name="object 29">
                    <a:extLst>
                      <a:ext uri="{FF2B5EF4-FFF2-40B4-BE49-F238E27FC236}">
                        <a16:creationId xmlns:a16="http://schemas.microsoft.com/office/drawing/2014/main" id="{460A76B3-7E00-9A48-D395-0C3BE78FF231}"/>
                      </a:ext>
                    </a:extLst>
                  </p:cNvPr>
                  <p:cNvSpPr/>
                  <p:nvPr/>
                </p:nvSpPr>
                <p:spPr>
                  <a:xfrm>
                    <a:off x="4866843" y="2846521"/>
                    <a:ext cx="274955" cy="54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54" h="549275">
                        <a:moveTo>
                          <a:pt x="42481" y="331571"/>
                        </a:moveTo>
                        <a:lnTo>
                          <a:pt x="0" y="549008"/>
                        </a:lnTo>
                        <a:lnTo>
                          <a:pt x="139674" y="487451"/>
                        </a:lnTo>
                        <a:lnTo>
                          <a:pt x="89636" y="453250"/>
                        </a:lnTo>
                        <a:lnTo>
                          <a:pt x="115199" y="411124"/>
                        </a:lnTo>
                        <a:lnTo>
                          <a:pt x="61912" y="411124"/>
                        </a:lnTo>
                        <a:lnTo>
                          <a:pt x="42481" y="331571"/>
                        </a:lnTo>
                        <a:close/>
                      </a:path>
                      <a:path w="274954" h="549275">
                        <a:moveTo>
                          <a:pt x="230546" y="221043"/>
                        </a:moveTo>
                        <a:lnTo>
                          <a:pt x="184670" y="221043"/>
                        </a:lnTo>
                        <a:lnTo>
                          <a:pt x="61912" y="411124"/>
                        </a:lnTo>
                        <a:lnTo>
                          <a:pt x="115199" y="411124"/>
                        </a:lnTo>
                        <a:lnTo>
                          <a:pt x="230546" y="221043"/>
                        </a:lnTo>
                        <a:close/>
                      </a:path>
                      <a:path w="274954" h="549275">
                        <a:moveTo>
                          <a:pt x="157314" y="0"/>
                        </a:moveTo>
                        <a:lnTo>
                          <a:pt x="12242" y="258851"/>
                        </a:lnTo>
                        <a:lnTo>
                          <a:pt x="184670" y="221043"/>
                        </a:lnTo>
                        <a:lnTo>
                          <a:pt x="230546" y="221043"/>
                        </a:lnTo>
                        <a:lnTo>
                          <a:pt x="251516" y="186486"/>
                        </a:lnTo>
                        <a:lnTo>
                          <a:pt x="94678" y="186486"/>
                        </a:lnTo>
                        <a:lnTo>
                          <a:pt x="217081" y="7569"/>
                        </a:lnTo>
                        <a:lnTo>
                          <a:pt x="157314" y="0"/>
                        </a:lnTo>
                        <a:close/>
                      </a:path>
                      <a:path w="274954" h="549275">
                        <a:moveTo>
                          <a:pt x="274675" y="148323"/>
                        </a:moveTo>
                        <a:lnTo>
                          <a:pt x="94678" y="186486"/>
                        </a:lnTo>
                        <a:lnTo>
                          <a:pt x="251516" y="186486"/>
                        </a:lnTo>
                        <a:lnTo>
                          <a:pt x="274675" y="148323"/>
                        </a:lnTo>
                        <a:close/>
                      </a:path>
                    </a:pathLst>
                  </a:custGeom>
                  <a:solidFill>
                    <a:srgbClr val="FFBE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7" name="object 30">
                    <a:extLst>
                      <a:ext uri="{FF2B5EF4-FFF2-40B4-BE49-F238E27FC236}">
                        <a16:creationId xmlns:a16="http://schemas.microsoft.com/office/drawing/2014/main" id="{F30A8190-D7DF-0F42-3033-FF55D46EA07A}"/>
                      </a:ext>
                    </a:extLst>
                  </p:cNvPr>
                  <p:cNvSpPr/>
                  <p:nvPr/>
                </p:nvSpPr>
                <p:spPr>
                  <a:xfrm>
                    <a:off x="4068724" y="2095202"/>
                    <a:ext cx="1790700" cy="1300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0700" h="1300479">
                        <a:moveTo>
                          <a:pt x="1072794" y="899642"/>
                        </a:moveTo>
                        <a:lnTo>
                          <a:pt x="892797" y="937806"/>
                        </a:lnTo>
                        <a:lnTo>
                          <a:pt x="1015199" y="758888"/>
                        </a:lnTo>
                        <a:lnTo>
                          <a:pt x="955433" y="751319"/>
                        </a:lnTo>
                        <a:lnTo>
                          <a:pt x="810361" y="1010170"/>
                        </a:lnTo>
                        <a:lnTo>
                          <a:pt x="982789" y="972362"/>
                        </a:lnTo>
                        <a:lnTo>
                          <a:pt x="860031" y="1162443"/>
                        </a:lnTo>
                        <a:lnTo>
                          <a:pt x="840600" y="1082890"/>
                        </a:lnTo>
                        <a:lnTo>
                          <a:pt x="798118" y="1300327"/>
                        </a:lnTo>
                        <a:lnTo>
                          <a:pt x="937793" y="1238770"/>
                        </a:lnTo>
                        <a:lnTo>
                          <a:pt x="887755" y="1204569"/>
                        </a:lnTo>
                        <a:lnTo>
                          <a:pt x="1072794" y="899642"/>
                        </a:lnTo>
                        <a:close/>
                      </a:path>
                      <a:path w="1790700" h="1300479">
                        <a:moveTo>
                          <a:pt x="468350" y="1035367"/>
                        </a:moveTo>
                        <a:lnTo>
                          <a:pt x="0" y="1035367"/>
                        </a:lnTo>
                        <a:lnTo>
                          <a:pt x="0" y="0"/>
                        </a:lnTo>
                        <a:lnTo>
                          <a:pt x="180352" y="0"/>
                        </a:lnTo>
                      </a:path>
                      <a:path w="1790700" h="1300479">
                        <a:moveTo>
                          <a:pt x="1382750" y="1035367"/>
                        </a:moveTo>
                        <a:lnTo>
                          <a:pt x="1790636" y="1035367"/>
                        </a:lnTo>
                        <a:lnTo>
                          <a:pt x="1790636" y="0"/>
                        </a:lnTo>
                        <a:lnTo>
                          <a:pt x="1610271" y="0"/>
                        </a:lnTo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8" name="object 31">
                    <a:extLst>
                      <a:ext uri="{FF2B5EF4-FFF2-40B4-BE49-F238E27FC236}">
                        <a16:creationId xmlns:a16="http://schemas.microsoft.com/office/drawing/2014/main" id="{C5CE1413-5983-4824-E306-22FE4CCB21E5}"/>
                      </a:ext>
                    </a:extLst>
                  </p:cNvPr>
                  <p:cNvSpPr/>
                  <p:nvPr/>
                </p:nvSpPr>
                <p:spPr>
                  <a:xfrm>
                    <a:off x="7813078" y="2719090"/>
                    <a:ext cx="915035" cy="82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034" h="823595">
                        <a:moveTo>
                          <a:pt x="777595" y="0"/>
                        </a:moveTo>
                        <a:lnTo>
                          <a:pt x="137160" y="0"/>
                        </a:lnTo>
                        <a:lnTo>
                          <a:pt x="119233" y="1197"/>
                        </a:lnTo>
                        <a:lnTo>
                          <a:pt x="68757" y="18351"/>
                        </a:lnTo>
                        <a:lnTo>
                          <a:pt x="28467" y="53795"/>
                        </a:lnTo>
                        <a:lnTo>
                          <a:pt x="4724" y="101744"/>
                        </a:lnTo>
                        <a:lnTo>
                          <a:pt x="0" y="137159"/>
                        </a:lnTo>
                        <a:lnTo>
                          <a:pt x="0" y="686155"/>
                        </a:lnTo>
                        <a:lnTo>
                          <a:pt x="10479" y="738453"/>
                        </a:lnTo>
                        <a:lnTo>
                          <a:pt x="40322" y="782997"/>
                        </a:lnTo>
                        <a:lnTo>
                          <a:pt x="84862" y="812835"/>
                        </a:lnTo>
                        <a:lnTo>
                          <a:pt x="137160" y="823315"/>
                        </a:lnTo>
                        <a:lnTo>
                          <a:pt x="777595" y="823315"/>
                        </a:lnTo>
                        <a:lnTo>
                          <a:pt x="829894" y="812835"/>
                        </a:lnTo>
                        <a:lnTo>
                          <a:pt x="874439" y="782997"/>
                        </a:lnTo>
                        <a:lnTo>
                          <a:pt x="904281" y="738453"/>
                        </a:lnTo>
                        <a:lnTo>
                          <a:pt x="914755" y="686155"/>
                        </a:lnTo>
                        <a:lnTo>
                          <a:pt x="914755" y="137159"/>
                        </a:lnTo>
                        <a:lnTo>
                          <a:pt x="904281" y="84862"/>
                        </a:lnTo>
                        <a:lnTo>
                          <a:pt x="874439" y="40316"/>
                        </a:lnTo>
                        <a:lnTo>
                          <a:pt x="829894" y="10474"/>
                        </a:lnTo>
                        <a:lnTo>
                          <a:pt x="7775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39" name="object 32">
                    <a:extLst>
                      <a:ext uri="{FF2B5EF4-FFF2-40B4-BE49-F238E27FC236}">
                        <a16:creationId xmlns:a16="http://schemas.microsoft.com/office/drawing/2014/main" id="{20FEDF05-62EA-5645-62B8-E9EB44D41FEE}"/>
                      </a:ext>
                    </a:extLst>
                  </p:cNvPr>
                  <p:cNvSpPr/>
                  <p:nvPr/>
                </p:nvSpPr>
                <p:spPr>
                  <a:xfrm>
                    <a:off x="7813078" y="2719090"/>
                    <a:ext cx="915035" cy="823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034" h="823595">
                        <a:moveTo>
                          <a:pt x="137160" y="0"/>
                        </a:moveTo>
                        <a:lnTo>
                          <a:pt x="119233" y="1197"/>
                        </a:lnTo>
                        <a:lnTo>
                          <a:pt x="101744" y="4722"/>
                        </a:lnTo>
                        <a:lnTo>
                          <a:pt x="53797" y="28456"/>
                        </a:lnTo>
                        <a:lnTo>
                          <a:pt x="18364" y="68757"/>
                        </a:lnTo>
                        <a:lnTo>
                          <a:pt x="1197" y="119233"/>
                        </a:lnTo>
                        <a:lnTo>
                          <a:pt x="0" y="137159"/>
                        </a:lnTo>
                        <a:lnTo>
                          <a:pt x="0" y="685800"/>
                        </a:lnTo>
                        <a:lnTo>
                          <a:pt x="0" y="686155"/>
                        </a:lnTo>
                        <a:lnTo>
                          <a:pt x="10479" y="738453"/>
                        </a:lnTo>
                        <a:lnTo>
                          <a:pt x="40322" y="782997"/>
                        </a:lnTo>
                        <a:lnTo>
                          <a:pt x="84862" y="812835"/>
                        </a:lnTo>
                        <a:lnTo>
                          <a:pt x="137160" y="823315"/>
                        </a:lnTo>
                        <a:lnTo>
                          <a:pt x="777240" y="823315"/>
                        </a:lnTo>
                        <a:lnTo>
                          <a:pt x="777595" y="823315"/>
                        </a:lnTo>
                        <a:lnTo>
                          <a:pt x="829894" y="812835"/>
                        </a:lnTo>
                        <a:lnTo>
                          <a:pt x="874439" y="782997"/>
                        </a:lnTo>
                        <a:lnTo>
                          <a:pt x="904281" y="738453"/>
                        </a:lnTo>
                        <a:lnTo>
                          <a:pt x="914755" y="686155"/>
                        </a:lnTo>
                        <a:lnTo>
                          <a:pt x="914755" y="137159"/>
                        </a:lnTo>
                        <a:lnTo>
                          <a:pt x="913558" y="119233"/>
                        </a:lnTo>
                        <a:lnTo>
                          <a:pt x="910032" y="101744"/>
                        </a:lnTo>
                        <a:lnTo>
                          <a:pt x="886299" y="53795"/>
                        </a:lnTo>
                        <a:lnTo>
                          <a:pt x="845997" y="18351"/>
                        </a:lnTo>
                        <a:lnTo>
                          <a:pt x="795527" y="1197"/>
                        </a:lnTo>
                        <a:lnTo>
                          <a:pt x="777595" y="0"/>
                        </a:lnTo>
                        <a:lnTo>
                          <a:pt x="137160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0" name="object 33">
                    <a:extLst>
                      <a:ext uri="{FF2B5EF4-FFF2-40B4-BE49-F238E27FC236}">
                        <a16:creationId xmlns:a16="http://schemas.microsoft.com/office/drawing/2014/main" id="{B209305A-BED5-DDF7-5301-746AA0986394}"/>
                      </a:ext>
                    </a:extLst>
                  </p:cNvPr>
                  <p:cNvSpPr/>
                  <p:nvPr/>
                </p:nvSpPr>
                <p:spPr>
                  <a:xfrm>
                    <a:off x="8142846" y="2846521"/>
                    <a:ext cx="274955" cy="54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54" h="549275">
                        <a:moveTo>
                          <a:pt x="42468" y="331571"/>
                        </a:moveTo>
                        <a:lnTo>
                          <a:pt x="0" y="549008"/>
                        </a:lnTo>
                        <a:lnTo>
                          <a:pt x="139674" y="487451"/>
                        </a:lnTo>
                        <a:lnTo>
                          <a:pt x="89636" y="453250"/>
                        </a:lnTo>
                        <a:lnTo>
                          <a:pt x="115199" y="411124"/>
                        </a:lnTo>
                        <a:lnTo>
                          <a:pt x="61912" y="411124"/>
                        </a:lnTo>
                        <a:lnTo>
                          <a:pt x="42468" y="331571"/>
                        </a:lnTo>
                        <a:close/>
                      </a:path>
                      <a:path w="274954" h="549275">
                        <a:moveTo>
                          <a:pt x="230546" y="221043"/>
                        </a:moveTo>
                        <a:lnTo>
                          <a:pt x="184670" y="221043"/>
                        </a:lnTo>
                        <a:lnTo>
                          <a:pt x="61912" y="411124"/>
                        </a:lnTo>
                        <a:lnTo>
                          <a:pt x="115199" y="411124"/>
                        </a:lnTo>
                        <a:lnTo>
                          <a:pt x="230546" y="221043"/>
                        </a:lnTo>
                        <a:close/>
                      </a:path>
                      <a:path w="274954" h="549275">
                        <a:moveTo>
                          <a:pt x="157314" y="0"/>
                        </a:moveTo>
                        <a:lnTo>
                          <a:pt x="12230" y="258851"/>
                        </a:lnTo>
                        <a:lnTo>
                          <a:pt x="184670" y="221043"/>
                        </a:lnTo>
                        <a:lnTo>
                          <a:pt x="230546" y="221043"/>
                        </a:lnTo>
                        <a:lnTo>
                          <a:pt x="251516" y="186486"/>
                        </a:lnTo>
                        <a:lnTo>
                          <a:pt x="94678" y="186486"/>
                        </a:lnTo>
                        <a:lnTo>
                          <a:pt x="217068" y="7569"/>
                        </a:lnTo>
                        <a:lnTo>
                          <a:pt x="157314" y="0"/>
                        </a:lnTo>
                        <a:close/>
                      </a:path>
                      <a:path w="274954" h="549275">
                        <a:moveTo>
                          <a:pt x="274675" y="148323"/>
                        </a:moveTo>
                        <a:lnTo>
                          <a:pt x="94678" y="186486"/>
                        </a:lnTo>
                        <a:lnTo>
                          <a:pt x="251516" y="186486"/>
                        </a:lnTo>
                        <a:lnTo>
                          <a:pt x="274675" y="148323"/>
                        </a:lnTo>
                        <a:close/>
                      </a:path>
                    </a:pathLst>
                  </a:custGeom>
                  <a:solidFill>
                    <a:srgbClr val="FFBE00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1" name="object 34">
                    <a:extLst>
                      <a:ext uri="{FF2B5EF4-FFF2-40B4-BE49-F238E27FC236}">
                        <a16:creationId xmlns:a16="http://schemas.microsoft.com/office/drawing/2014/main" id="{E70D1B9C-EED0-9A79-35D9-AE6AC532D992}"/>
                      </a:ext>
                    </a:extLst>
                  </p:cNvPr>
                  <p:cNvSpPr/>
                  <p:nvPr/>
                </p:nvSpPr>
                <p:spPr>
                  <a:xfrm>
                    <a:off x="7314120" y="2095202"/>
                    <a:ext cx="1791335" cy="1300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334" h="1300479">
                        <a:moveTo>
                          <a:pt x="1103401" y="899642"/>
                        </a:moveTo>
                        <a:lnTo>
                          <a:pt x="923404" y="937806"/>
                        </a:lnTo>
                        <a:lnTo>
                          <a:pt x="1045794" y="758888"/>
                        </a:lnTo>
                        <a:lnTo>
                          <a:pt x="986040" y="751319"/>
                        </a:lnTo>
                        <a:lnTo>
                          <a:pt x="840955" y="1010170"/>
                        </a:lnTo>
                        <a:lnTo>
                          <a:pt x="1013396" y="972362"/>
                        </a:lnTo>
                        <a:lnTo>
                          <a:pt x="890638" y="1162443"/>
                        </a:lnTo>
                        <a:lnTo>
                          <a:pt x="871194" y="1082890"/>
                        </a:lnTo>
                        <a:lnTo>
                          <a:pt x="828725" y="1300327"/>
                        </a:lnTo>
                        <a:lnTo>
                          <a:pt x="968400" y="1238770"/>
                        </a:lnTo>
                        <a:lnTo>
                          <a:pt x="918362" y="1204569"/>
                        </a:lnTo>
                        <a:lnTo>
                          <a:pt x="1103401" y="899642"/>
                        </a:lnTo>
                        <a:close/>
                      </a:path>
                      <a:path w="1791334" h="1300479">
                        <a:moveTo>
                          <a:pt x="498957" y="1035367"/>
                        </a:moveTo>
                        <a:lnTo>
                          <a:pt x="0" y="1035367"/>
                        </a:lnTo>
                        <a:lnTo>
                          <a:pt x="0" y="0"/>
                        </a:lnTo>
                        <a:lnTo>
                          <a:pt x="180721" y="0"/>
                        </a:lnTo>
                      </a:path>
                      <a:path w="1791334" h="1300479">
                        <a:moveTo>
                          <a:pt x="1413357" y="1035367"/>
                        </a:moveTo>
                        <a:lnTo>
                          <a:pt x="1791004" y="1035367"/>
                        </a:lnTo>
                        <a:lnTo>
                          <a:pt x="1791004" y="0"/>
                        </a:lnTo>
                        <a:lnTo>
                          <a:pt x="1610995" y="0"/>
                        </a:lnTo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2" name="object 35">
                    <a:extLst>
                      <a:ext uri="{FF2B5EF4-FFF2-40B4-BE49-F238E27FC236}">
                        <a16:creationId xmlns:a16="http://schemas.microsoft.com/office/drawing/2014/main" id="{6F4829FF-DEF9-2870-67BF-B36B66F66E96}"/>
                      </a:ext>
                    </a:extLst>
                  </p:cNvPr>
                  <p:cNvSpPr/>
                  <p:nvPr/>
                </p:nvSpPr>
                <p:spPr>
                  <a:xfrm>
                    <a:off x="4120565" y="3757683"/>
                    <a:ext cx="1607820" cy="73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7820" h="732154">
                        <a:moveTo>
                          <a:pt x="1607388" y="0"/>
                        </a:moveTo>
                        <a:lnTo>
                          <a:pt x="182879" y="0"/>
                        </a:lnTo>
                        <a:lnTo>
                          <a:pt x="0" y="182879"/>
                        </a:lnTo>
                        <a:lnTo>
                          <a:pt x="0" y="731888"/>
                        </a:lnTo>
                        <a:lnTo>
                          <a:pt x="1424152" y="731888"/>
                        </a:lnTo>
                        <a:lnTo>
                          <a:pt x="1607388" y="548639"/>
                        </a:lnTo>
                        <a:lnTo>
                          <a:pt x="1607388" y="0"/>
                        </a:lnTo>
                        <a:close/>
                      </a:path>
                    </a:pathLst>
                  </a:custGeom>
                  <a:solidFill>
                    <a:srgbClr val="00A833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 dirty="0"/>
                  </a:p>
                </p:txBody>
              </p:sp>
              <p:sp>
                <p:nvSpPr>
                  <p:cNvPr id="43" name="object 36">
                    <a:extLst>
                      <a:ext uri="{FF2B5EF4-FFF2-40B4-BE49-F238E27FC236}">
                        <a16:creationId xmlns:a16="http://schemas.microsoft.com/office/drawing/2014/main" id="{9D5F6BA2-900B-67A8-D3BD-E0BA48DE16E5}"/>
                      </a:ext>
                    </a:extLst>
                  </p:cNvPr>
                  <p:cNvSpPr/>
                  <p:nvPr/>
                </p:nvSpPr>
                <p:spPr>
                  <a:xfrm>
                    <a:off x="4120565" y="3757683"/>
                    <a:ext cx="1607820" cy="73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7820" h="732154">
                        <a:moveTo>
                          <a:pt x="0" y="731888"/>
                        </a:moveTo>
                        <a:lnTo>
                          <a:pt x="0" y="182879"/>
                        </a:lnTo>
                        <a:lnTo>
                          <a:pt x="182879" y="0"/>
                        </a:lnTo>
                        <a:lnTo>
                          <a:pt x="1607388" y="0"/>
                        </a:lnTo>
                        <a:lnTo>
                          <a:pt x="1607388" y="548639"/>
                        </a:lnTo>
                        <a:lnTo>
                          <a:pt x="1424152" y="731888"/>
                        </a:lnTo>
                        <a:lnTo>
                          <a:pt x="0" y="731888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4" name="object 37">
                    <a:extLst>
                      <a:ext uri="{FF2B5EF4-FFF2-40B4-BE49-F238E27FC236}">
                        <a16:creationId xmlns:a16="http://schemas.microsoft.com/office/drawing/2014/main" id="{0560D332-B482-426D-40F1-DB81CCBBAF32}"/>
                      </a:ext>
                    </a:extLst>
                  </p:cNvPr>
                  <p:cNvSpPr/>
                  <p:nvPr/>
                </p:nvSpPr>
                <p:spPr>
                  <a:xfrm>
                    <a:off x="4120565" y="3757683"/>
                    <a:ext cx="1607820" cy="182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7820" h="182879">
                        <a:moveTo>
                          <a:pt x="1607388" y="0"/>
                        </a:moveTo>
                        <a:lnTo>
                          <a:pt x="182879" y="0"/>
                        </a:lnTo>
                        <a:lnTo>
                          <a:pt x="0" y="182879"/>
                        </a:lnTo>
                        <a:lnTo>
                          <a:pt x="1424152" y="182879"/>
                        </a:lnTo>
                        <a:lnTo>
                          <a:pt x="1607388" y="0"/>
                        </a:lnTo>
                        <a:close/>
                      </a:path>
                    </a:pathLst>
                  </a:custGeom>
                  <a:solidFill>
                    <a:srgbClr val="24B951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5" name="object 38">
                    <a:extLst>
                      <a:ext uri="{FF2B5EF4-FFF2-40B4-BE49-F238E27FC236}">
                        <a16:creationId xmlns:a16="http://schemas.microsoft.com/office/drawing/2014/main" id="{CA44B5B0-5DAD-11ED-3F1C-98B99904669A}"/>
                      </a:ext>
                    </a:extLst>
                  </p:cNvPr>
                  <p:cNvSpPr/>
                  <p:nvPr/>
                </p:nvSpPr>
                <p:spPr>
                  <a:xfrm>
                    <a:off x="4120565" y="3757683"/>
                    <a:ext cx="1607820" cy="182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7820" h="182879">
                        <a:moveTo>
                          <a:pt x="0" y="182879"/>
                        </a:moveTo>
                        <a:lnTo>
                          <a:pt x="182879" y="0"/>
                        </a:lnTo>
                        <a:lnTo>
                          <a:pt x="1607388" y="0"/>
                        </a:lnTo>
                        <a:lnTo>
                          <a:pt x="1424152" y="182879"/>
                        </a:lnTo>
                        <a:lnTo>
                          <a:pt x="0" y="182879"/>
                        </a:lnTo>
                        <a:close/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6" name="object 39">
                    <a:extLst>
                      <a:ext uri="{FF2B5EF4-FFF2-40B4-BE49-F238E27FC236}">
                        <a16:creationId xmlns:a16="http://schemas.microsoft.com/office/drawing/2014/main" id="{2B011F0D-8EF9-705F-A035-F8678BED9534}"/>
                      </a:ext>
                    </a:extLst>
                  </p:cNvPr>
                  <p:cNvSpPr/>
                  <p:nvPr/>
                </p:nvSpPr>
                <p:spPr>
                  <a:xfrm>
                    <a:off x="5544718" y="3757683"/>
                    <a:ext cx="183515" cy="73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14" h="732154">
                        <a:moveTo>
                          <a:pt x="183235" y="0"/>
                        </a:moveTo>
                        <a:lnTo>
                          <a:pt x="0" y="182879"/>
                        </a:lnTo>
                        <a:lnTo>
                          <a:pt x="0" y="731888"/>
                        </a:lnTo>
                        <a:lnTo>
                          <a:pt x="183235" y="548639"/>
                        </a:lnTo>
                        <a:lnTo>
                          <a:pt x="183235" y="0"/>
                        </a:lnTo>
                        <a:close/>
                      </a:path>
                    </a:pathLst>
                  </a:custGeom>
                  <a:solidFill>
                    <a:srgbClr val="008628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47" name="object 40">
                    <a:extLst>
                      <a:ext uri="{FF2B5EF4-FFF2-40B4-BE49-F238E27FC236}">
                        <a16:creationId xmlns:a16="http://schemas.microsoft.com/office/drawing/2014/main" id="{86F12E1C-4BF0-1912-2B96-59B38086BB70}"/>
                      </a:ext>
                    </a:extLst>
                  </p:cNvPr>
                  <p:cNvSpPr/>
                  <p:nvPr/>
                </p:nvSpPr>
                <p:spPr>
                  <a:xfrm>
                    <a:off x="1681924" y="3541681"/>
                    <a:ext cx="6588759" cy="948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8759" h="948054">
                        <a:moveTo>
                          <a:pt x="3862793" y="947889"/>
                        </a:moveTo>
                        <a:lnTo>
                          <a:pt x="3862793" y="398881"/>
                        </a:lnTo>
                        <a:lnTo>
                          <a:pt x="4046029" y="216001"/>
                        </a:lnTo>
                        <a:lnTo>
                          <a:pt x="4046029" y="764641"/>
                        </a:lnTo>
                        <a:lnTo>
                          <a:pt x="3862793" y="947889"/>
                        </a:lnTo>
                        <a:close/>
                      </a:path>
                      <a:path w="6588759" h="948054">
                        <a:moveTo>
                          <a:pt x="2438641" y="673201"/>
                        </a:moveTo>
                        <a:lnTo>
                          <a:pt x="0" y="673201"/>
                        </a:lnTo>
                        <a:lnTo>
                          <a:pt x="0" y="0"/>
                        </a:lnTo>
                      </a:path>
                      <a:path w="6588759" h="948054">
                        <a:moveTo>
                          <a:pt x="6588353" y="368"/>
                        </a:moveTo>
                        <a:lnTo>
                          <a:pt x="6588353" y="490321"/>
                        </a:lnTo>
                        <a:lnTo>
                          <a:pt x="4045673" y="490321"/>
                        </a:lnTo>
                      </a:path>
                      <a:path w="6588759" h="948054">
                        <a:moveTo>
                          <a:pt x="3312350" y="368"/>
                        </a:moveTo>
                        <a:lnTo>
                          <a:pt x="3312350" y="108369"/>
                        </a:lnTo>
                        <a:lnTo>
                          <a:pt x="3333597" y="108369"/>
                        </a:lnTo>
                        <a:lnTo>
                          <a:pt x="3333597" y="216001"/>
                        </a:lnTo>
                      </a:path>
                    </a:pathLst>
                  </a:custGeom>
                  <a:ln w="3175">
                    <a:solidFill>
                      <a:srgbClr val="3364A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pic>
                <p:nvPicPr>
                  <p:cNvPr id="48" name="object 41">
                    <a:extLst>
                      <a:ext uri="{FF2B5EF4-FFF2-40B4-BE49-F238E27FC236}">
                        <a16:creationId xmlns:a16="http://schemas.microsoft.com/office/drawing/2014/main" id="{909B59C3-08C9-7306-70C6-7BC9D3326BE9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217792" y="3679668"/>
                    <a:ext cx="1385543" cy="809534"/>
                  </a:xfrm>
                  <a:prstGeom prst="rect">
                    <a:avLst/>
                  </a:prstGeom>
                </p:spPr>
              </p:pic>
              <p:pic>
                <p:nvPicPr>
                  <p:cNvPr id="49" name="object 42">
                    <a:extLst>
                      <a:ext uri="{FF2B5EF4-FFF2-40B4-BE49-F238E27FC236}">
                        <a16:creationId xmlns:a16="http://schemas.microsoft.com/office/drawing/2014/main" id="{0B4E3B1B-48F3-D303-C52E-74CE148BD667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8467915" y="3679313"/>
                    <a:ext cx="1385543" cy="809534"/>
                  </a:xfrm>
                  <a:prstGeom prst="rect">
                    <a:avLst/>
                  </a:prstGeom>
                </p:spPr>
              </p:pic>
              <p:pic>
                <p:nvPicPr>
                  <p:cNvPr id="50" name="object 43">
                    <a:extLst>
                      <a:ext uri="{FF2B5EF4-FFF2-40B4-BE49-F238E27FC236}">
                        <a16:creationId xmlns:a16="http://schemas.microsoft.com/office/drawing/2014/main" id="{C6A9588A-2646-2642-241D-ADC6CB4E903F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5724715" y="2849049"/>
                    <a:ext cx="1392110" cy="822591"/>
                  </a:xfrm>
                  <a:prstGeom prst="rect">
                    <a:avLst/>
                  </a:prstGeom>
                </p:spPr>
              </p:pic>
              <p:sp>
                <p:nvSpPr>
                  <p:cNvPr id="51" name="object 44">
                    <a:extLst>
                      <a:ext uri="{FF2B5EF4-FFF2-40B4-BE49-F238E27FC236}">
                        <a16:creationId xmlns:a16="http://schemas.microsoft.com/office/drawing/2014/main" id="{FB840035-6EB6-49DF-B5BB-08D577F09EC0}"/>
                      </a:ext>
                    </a:extLst>
                  </p:cNvPr>
                  <p:cNvSpPr/>
                  <p:nvPr/>
                </p:nvSpPr>
                <p:spPr>
                  <a:xfrm>
                    <a:off x="9364675" y="2093411"/>
                    <a:ext cx="416559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559">
                        <a:moveTo>
                          <a:pt x="41652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35999">
                    <a:solidFill>
                      <a:srgbClr val="80D319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  <p:sp>
                <p:nvSpPr>
                  <p:cNvPr id="52" name="object 45">
                    <a:extLst>
                      <a:ext uri="{FF2B5EF4-FFF2-40B4-BE49-F238E27FC236}">
                        <a16:creationId xmlns:a16="http://schemas.microsoft.com/office/drawing/2014/main" id="{CBFA5F34-4CAE-9B61-B9E2-FD3B1C63A7BF}"/>
                      </a:ext>
                    </a:extLst>
                  </p:cNvPr>
                  <p:cNvSpPr/>
                  <p:nvPr/>
                </p:nvSpPr>
                <p:spPr>
                  <a:xfrm>
                    <a:off x="9143999" y="1994402"/>
                    <a:ext cx="782955" cy="604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954" h="604519">
                        <a:moveTo>
                          <a:pt x="233997" y="0"/>
                        </a:moveTo>
                        <a:lnTo>
                          <a:pt x="36004" y="99009"/>
                        </a:lnTo>
                        <a:lnTo>
                          <a:pt x="233997" y="198005"/>
                        </a:lnTo>
                        <a:lnTo>
                          <a:pt x="233997" y="0"/>
                        </a:lnTo>
                        <a:close/>
                      </a:path>
                      <a:path w="782954" h="604519">
                        <a:moveTo>
                          <a:pt x="782637" y="289801"/>
                        </a:moveTo>
                        <a:lnTo>
                          <a:pt x="0" y="289801"/>
                        </a:lnTo>
                        <a:lnTo>
                          <a:pt x="0" y="604088"/>
                        </a:lnTo>
                        <a:lnTo>
                          <a:pt x="391325" y="604088"/>
                        </a:lnTo>
                        <a:lnTo>
                          <a:pt x="782637" y="604088"/>
                        </a:lnTo>
                        <a:lnTo>
                          <a:pt x="782637" y="289801"/>
                        </a:lnTo>
                        <a:close/>
                      </a:path>
                    </a:pathLst>
                  </a:custGeom>
                  <a:solidFill>
                    <a:srgbClr val="80D319"/>
                  </a:solidFill>
                </p:spPr>
                <p:txBody>
                  <a:bodyPr wrap="square" lIns="0" tIns="0" rIns="0" bIns="0" rtlCol="0"/>
                  <a:lstStyle/>
                  <a:p>
                    <a:endParaRPr sz="1200"/>
                  </a:p>
                </p:txBody>
              </p:sp>
            </p:grpSp>
            <p:sp>
              <p:nvSpPr>
                <p:cNvPr id="26" name="object 46">
                  <a:extLst>
                    <a:ext uri="{FF2B5EF4-FFF2-40B4-BE49-F238E27FC236}">
                      <a16:creationId xmlns:a16="http://schemas.microsoft.com/office/drawing/2014/main" id="{87953591-B18A-738B-772B-FBB0F7F9A746}"/>
                    </a:ext>
                  </a:extLst>
                </p:cNvPr>
                <p:cNvSpPr txBox="1"/>
                <p:nvPr/>
              </p:nvSpPr>
              <p:spPr>
                <a:xfrm>
                  <a:off x="9188617" y="2313984"/>
                  <a:ext cx="1551762" cy="32289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000" spc="-45" dirty="0">
                      <a:latin typeface="Tahoma"/>
                      <a:cs typeface="Tahoma"/>
                    </a:rPr>
                    <a:t>e</a:t>
                  </a:r>
                  <a:r>
                    <a:rPr sz="1000" spc="-75" dirty="0">
                      <a:latin typeface="Tahoma"/>
                      <a:cs typeface="Tahoma"/>
                    </a:rPr>
                    <a:t>-</a:t>
                  </a:r>
                  <a:r>
                    <a:rPr sz="1000" spc="-165" dirty="0">
                      <a:latin typeface="Tahoma"/>
                      <a:cs typeface="Tahoma"/>
                    </a:rPr>
                    <a:t> </a:t>
                  </a:r>
                  <a:r>
                    <a:rPr sz="1000" dirty="0">
                      <a:latin typeface="Tahoma"/>
                      <a:cs typeface="Tahoma"/>
                    </a:rPr>
                    <a:t>b</a:t>
                  </a:r>
                  <a:r>
                    <a:rPr sz="1000" spc="-70" dirty="0">
                      <a:latin typeface="Tahoma"/>
                      <a:cs typeface="Tahoma"/>
                    </a:rPr>
                    <a:t>e</a:t>
                  </a:r>
                  <a:r>
                    <a:rPr sz="1000" spc="-30" dirty="0">
                      <a:latin typeface="Tahoma"/>
                      <a:cs typeface="Tahoma"/>
                    </a:rPr>
                    <a:t>a</a:t>
                  </a:r>
                  <a:r>
                    <a:rPr sz="1000" spc="-20" dirty="0">
                      <a:latin typeface="Tahoma"/>
                      <a:cs typeface="Tahoma"/>
                    </a:rPr>
                    <a:t>m</a:t>
                  </a:r>
                  <a:endParaRPr sz="10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27" name="object 52">
                  <a:extLst>
                    <a:ext uri="{FF2B5EF4-FFF2-40B4-BE49-F238E27FC236}">
                      <a16:creationId xmlns:a16="http://schemas.microsoft.com/office/drawing/2014/main" id="{64913DB7-258A-8B97-D954-1368048993C5}"/>
                    </a:ext>
                  </a:extLst>
                </p:cNvPr>
                <p:cNvSpPr txBox="1"/>
                <p:nvPr/>
              </p:nvSpPr>
              <p:spPr>
                <a:xfrm>
                  <a:off x="433148" y="3305420"/>
                  <a:ext cx="871433" cy="33779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050" spc="-125" dirty="0">
                      <a:latin typeface="Tahoma"/>
                      <a:cs typeface="Tahoma"/>
                    </a:rPr>
                    <a:t>D</a:t>
                  </a:r>
                  <a:r>
                    <a:rPr sz="1050" spc="-114" dirty="0">
                      <a:latin typeface="Tahoma"/>
                      <a:cs typeface="Tahoma"/>
                    </a:rPr>
                    <a:t>D</a:t>
                  </a:r>
                  <a:r>
                    <a:rPr sz="1050" spc="-95" dirty="0">
                      <a:latin typeface="Tahoma"/>
                      <a:cs typeface="Tahoma"/>
                    </a:rPr>
                    <a:t>G</a:t>
                  </a:r>
                  <a:endParaRPr sz="105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28" name="object 53">
                  <a:extLst>
                    <a:ext uri="{FF2B5EF4-FFF2-40B4-BE49-F238E27FC236}">
                      <a16:creationId xmlns:a16="http://schemas.microsoft.com/office/drawing/2014/main" id="{0C3AA103-856A-1F1D-98C1-16D1ADFD0840}"/>
                    </a:ext>
                  </a:extLst>
                </p:cNvPr>
                <p:cNvSpPr txBox="1"/>
                <p:nvPr/>
              </p:nvSpPr>
              <p:spPr>
                <a:xfrm>
                  <a:off x="4555728" y="3392964"/>
                  <a:ext cx="2323465" cy="654481"/>
                </a:xfrm>
                <a:prstGeom prst="rect">
                  <a:avLst/>
                </a:prstGeom>
              </p:spPr>
              <p:txBody>
                <a:bodyPr vert="horz" wrap="square" lIns="0" tIns="167005" rIns="0" bIns="0" rtlCol="0">
                  <a:spAutoFit/>
                </a:bodyPr>
                <a:lstStyle/>
                <a:p>
                  <a:pPr marR="5080" algn="r">
                    <a:lnSpc>
                      <a:spcPct val="100000"/>
                    </a:lnSpc>
                    <a:spcBef>
                      <a:spcPts val="1315"/>
                    </a:spcBef>
                  </a:pPr>
                  <a:r>
                    <a:rPr sz="1050" spc="-114" dirty="0">
                      <a:latin typeface="Tahoma"/>
                      <a:cs typeface="Tahoma"/>
                    </a:rPr>
                    <a:t>DDG</a:t>
                  </a:r>
                  <a:endParaRPr sz="105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29" name="object 54">
                  <a:extLst>
                    <a:ext uri="{FF2B5EF4-FFF2-40B4-BE49-F238E27FC236}">
                      <a16:creationId xmlns:a16="http://schemas.microsoft.com/office/drawing/2014/main" id="{CCED2830-A8E4-487D-55D3-64795B50F5F6}"/>
                    </a:ext>
                  </a:extLst>
                </p:cNvPr>
                <p:cNvSpPr txBox="1"/>
                <p:nvPr/>
              </p:nvSpPr>
              <p:spPr>
                <a:xfrm>
                  <a:off x="9028190" y="3312267"/>
                  <a:ext cx="1089530" cy="33779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050" spc="-125" dirty="0">
                      <a:latin typeface="Tahoma"/>
                      <a:cs typeface="Tahoma"/>
                    </a:rPr>
                    <a:t>DD</a:t>
                  </a:r>
                  <a:r>
                    <a:rPr sz="1050" spc="-95" dirty="0">
                      <a:latin typeface="Tahoma"/>
                      <a:cs typeface="Tahoma"/>
                    </a:rPr>
                    <a:t>G</a:t>
                  </a:r>
                  <a:endParaRPr sz="1050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2A4D37-0FDA-D444-617E-64CE0D9CF0D4}"/>
                  </a:ext>
                </a:extLst>
              </p:cNvPr>
              <p:cNvSpPr txBox="1"/>
              <p:nvPr/>
            </p:nvSpPr>
            <p:spPr>
              <a:xfrm>
                <a:off x="5430599" y="5492972"/>
                <a:ext cx="938735" cy="541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spc="-40" dirty="0">
                    <a:latin typeface="Tahoma"/>
                    <a:cs typeface="Tahoma"/>
                  </a:rPr>
                  <a:t>H</a:t>
                </a:r>
                <a:r>
                  <a:rPr lang="en-GB" sz="1050" spc="-150" dirty="0">
                    <a:latin typeface="Tahoma"/>
                    <a:cs typeface="Tahoma"/>
                  </a:rPr>
                  <a:t>V</a:t>
                </a:r>
                <a:r>
                  <a:rPr lang="en-GB" sz="1050" spc="-210" dirty="0">
                    <a:latin typeface="Tahoma"/>
                    <a:cs typeface="Tahoma"/>
                  </a:rPr>
                  <a:t> </a:t>
                </a:r>
                <a:r>
                  <a:rPr lang="en-GB" sz="1050" spc="-110" dirty="0">
                    <a:latin typeface="Tahoma"/>
                    <a:cs typeface="Tahoma"/>
                  </a:rPr>
                  <a:t>g</a:t>
                </a:r>
                <a:r>
                  <a:rPr lang="en-GB" sz="1050" spc="-70" dirty="0">
                    <a:latin typeface="Tahoma"/>
                    <a:cs typeface="Tahoma"/>
                  </a:rPr>
                  <a:t>e</a:t>
                </a:r>
                <a:r>
                  <a:rPr lang="en-GB" sz="1050" spc="-20" dirty="0">
                    <a:latin typeface="Tahoma"/>
                    <a:cs typeface="Tahoma"/>
                  </a:rPr>
                  <a:t>n</a:t>
                </a:r>
                <a:endParaRPr lang="en-GB" sz="1050" dirty="0">
                  <a:latin typeface="Tahoma"/>
                  <a:cs typeface="Tahoma"/>
                </a:endParaRPr>
              </a:p>
              <a:p>
                <a:endParaRPr lang="en-IT" sz="1050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92FD59-1403-21B4-F964-84B667E10AB4}"/>
                </a:ext>
              </a:extLst>
            </p:cNvPr>
            <p:cNvSpPr txBox="1"/>
            <p:nvPr/>
          </p:nvSpPr>
          <p:spPr>
            <a:xfrm>
              <a:off x="7002557" y="2870401"/>
              <a:ext cx="2723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b="1" dirty="0"/>
                <a:t>The discharge current and plasma density can be independently tuned and controlled in each plasma stage.</a:t>
              </a:r>
              <a:endParaRPr lang="en-IT" sz="1400" b="1" dirty="0"/>
            </a:p>
          </p:txBody>
        </p:sp>
        <p:pic>
          <p:nvPicPr>
            <p:cNvPr id="64" name="Picture 63" descr="A graph of a function&#10;&#10;Description automatically generated">
              <a:extLst>
                <a:ext uri="{FF2B5EF4-FFF2-40B4-BE49-F238E27FC236}">
                  <a16:creationId xmlns:a16="http://schemas.microsoft.com/office/drawing/2014/main" id="{F85C6457-3D61-E68B-193A-D01592A3A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3665" r="5012" b="5914"/>
            <a:stretch/>
          </p:blipFill>
          <p:spPr>
            <a:xfrm>
              <a:off x="7464414" y="3927830"/>
              <a:ext cx="4232781" cy="242920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C1CEC6F-64BD-661A-48CD-4B3A05A7E786}"/>
                    </a:ext>
                  </a:extLst>
                </p:cNvPr>
                <p:cNvSpPr txBox="1"/>
                <p:nvPr/>
              </p:nvSpPr>
              <p:spPr>
                <a:xfrm>
                  <a:off x="9662562" y="2970453"/>
                  <a:ext cx="2367919" cy="37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𝐴𝑃𝐿</m:t>
                            </m:r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≈2 × </m:t>
                        </m:r>
                        <m:sSup>
                          <m:sSup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IT" sz="1400" dirty="0"/>
                </a:p>
              </p:txBody>
            </p:sp>
          </mc:Choice>
          <mc:Fallback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C1CEC6F-64BD-661A-48CD-4B3A05A7E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562" y="2970453"/>
                  <a:ext cx="2367919" cy="3743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F789236-A9CC-A77A-5AE6-6AE4B4760DB2}"/>
                    </a:ext>
                  </a:extLst>
                </p:cNvPr>
                <p:cNvSpPr txBox="1"/>
                <p:nvPr/>
              </p:nvSpPr>
              <p:spPr>
                <a:xfrm>
                  <a:off x="9818287" y="3345001"/>
                  <a:ext cx="2125418" cy="360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  <m:sub>
                            <m: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  <m:t>𝑃𝑊𝐹𝐴</m:t>
                            </m:r>
                          </m:sub>
                        </m:sSub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≈4 × </m:t>
                        </m:r>
                        <m:sSup>
                          <m:sSup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IT" sz="1400" dirty="0"/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F789236-A9CC-A77A-5AE6-6AE4B4760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287" y="3345001"/>
                  <a:ext cx="2125418" cy="3607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77CC16C6-BF17-7A27-8650-451367D42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44541"/>
                  </p:ext>
                </p:extLst>
              </p:nvPr>
            </p:nvGraphicFramePr>
            <p:xfrm>
              <a:off x="301723" y="3708364"/>
              <a:ext cx="2465665" cy="2599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792">
                      <a:extLst>
                        <a:ext uri="{9D8B030D-6E8A-4147-A177-3AD203B41FA5}">
                          <a16:colId xmlns:a16="http://schemas.microsoft.com/office/drawing/2014/main" val="3863904758"/>
                        </a:ext>
                      </a:extLst>
                    </a:gridCol>
                    <a:gridCol w="644351">
                      <a:extLst>
                        <a:ext uri="{9D8B030D-6E8A-4147-A177-3AD203B41FA5}">
                          <a16:colId xmlns:a16="http://schemas.microsoft.com/office/drawing/2014/main" val="2895308170"/>
                        </a:ext>
                      </a:extLst>
                    </a:gridCol>
                    <a:gridCol w="807522">
                      <a:extLst>
                        <a:ext uri="{9D8B030D-6E8A-4147-A177-3AD203B41FA5}">
                          <a16:colId xmlns:a16="http://schemas.microsoft.com/office/drawing/2014/main" val="2706185526"/>
                        </a:ext>
                      </a:extLst>
                    </a:gridCol>
                  </a:tblGrid>
                  <a:tr h="293888">
                    <a:tc>
                      <a:txBody>
                        <a:bodyPr/>
                        <a:lstStyle/>
                        <a:p>
                          <a:pPr algn="ctr"/>
                          <a:endParaRPr lang="en-IT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Driver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6779098"/>
                      </a:ext>
                    </a:extLst>
                  </a:tr>
                  <a:tr h="293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Energy [MeV]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71.6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71.9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819887"/>
                      </a:ext>
                    </a:extLst>
                  </a:tr>
                  <a:tr h="293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Energy spread [MeV]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0.49 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0.72 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316310"/>
                      </a:ext>
                    </a:extLst>
                  </a:tr>
                  <a:tr h="293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uration [fs]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185 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55 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32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355774"/>
                      </a:ext>
                    </a:extLst>
                  </a:tr>
                  <a:tr h="293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Emittance [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mrad]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6.2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4.8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it-IT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oMath>
                          </a14:m>
                          <a:endParaRPr lang="en-IT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708403"/>
                      </a:ext>
                    </a:extLst>
                  </a:tr>
                  <a:tr h="293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ealy [ps]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1.15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0.03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52899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8" name="Table 67">
                <a:extLst>
                  <a:ext uri="{FF2B5EF4-FFF2-40B4-BE49-F238E27FC236}">
                    <a16:creationId xmlns:a16="http://schemas.microsoft.com/office/drawing/2014/main" id="{77CC16C6-BF17-7A27-8650-451367D42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44541"/>
                  </p:ext>
                </p:extLst>
              </p:nvPr>
            </p:nvGraphicFramePr>
            <p:xfrm>
              <a:off x="301723" y="3708364"/>
              <a:ext cx="2465665" cy="2599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792">
                      <a:extLst>
                        <a:ext uri="{9D8B030D-6E8A-4147-A177-3AD203B41FA5}">
                          <a16:colId xmlns:a16="http://schemas.microsoft.com/office/drawing/2014/main" val="3863904758"/>
                        </a:ext>
                      </a:extLst>
                    </a:gridCol>
                    <a:gridCol w="644351">
                      <a:extLst>
                        <a:ext uri="{9D8B030D-6E8A-4147-A177-3AD203B41FA5}">
                          <a16:colId xmlns:a16="http://schemas.microsoft.com/office/drawing/2014/main" val="2895308170"/>
                        </a:ext>
                      </a:extLst>
                    </a:gridCol>
                    <a:gridCol w="807522">
                      <a:extLst>
                        <a:ext uri="{9D8B030D-6E8A-4147-A177-3AD203B41FA5}">
                          <a16:colId xmlns:a16="http://schemas.microsoft.com/office/drawing/2014/main" val="2706185526"/>
                        </a:ext>
                      </a:extLst>
                    </a:gridCol>
                  </a:tblGrid>
                  <a:tr h="293888">
                    <a:tc>
                      <a:txBody>
                        <a:bodyPr/>
                        <a:lstStyle/>
                        <a:p>
                          <a:pPr algn="ctr"/>
                          <a:endParaRPr lang="en-IT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Driver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6779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Energy [MeV]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156863" t="-62162" r="-13137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204688" t="-62162" r="-468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8198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Energy spread [MeV]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156863" t="-120000" r="-131373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204688" t="-120000" r="-4688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3163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uration [fs]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156863" t="-305556" r="-131373" b="-1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204688" t="-305556" r="-4688" b="-17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3557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t="-394595" r="-147500" b="-6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156863" t="-394595" r="-131373" b="-6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204688" t="-394595" r="-4688" b="-67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0708403"/>
                      </a:ext>
                    </a:extLst>
                  </a:tr>
                  <a:tr h="293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r>
                            <a:rPr lang="en-IT" sz="1200" dirty="0">
                              <a:solidFill>
                                <a:schemeClr val="tx1"/>
                              </a:solidFill>
                            </a:rPr>
                            <a:t>ealy [ps]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9"/>
                          <a:stretch>
                            <a:fillRect l="-69565" t="-795652" r="-2609" b="-86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52899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1F9CB4D-0BFD-12DA-D77F-687F0A214A7F}"/>
              </a:ext>
            </a:extLst>
          </p:cNvPr>
          <p:cNvSpPr txBox="1"/>
          <p:nvPr/>
        </p:nvSpPr>
        <p:spPr>
          <a:xfrm>
            <a:off x="3615" y="3322266"/>
            <a:ext cx="318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b="1" dirty="0"/>
              <a:t>SPARC_LAB RF photinjector beams:</a:t>
            </a:r>
          </a:p>
        </p:txBody>
      </p:sp>
      <p:pic>
        <p:nvPicPr>
          <p:cNvPr id="71" name="Picture 70" descr="A rainbow colored lines on a purple background&#10;&#10;Description automatically generated">
            <a:extLst>
              <a:ext uri="{FF2B5EF4-FFF2-40B4-BE49-F238E27FC236}">
                <a16:creationId xmlns:a16="http://schemas.microsoft.com/office/drawing/2014/main" id="{AC591EDB-BECD-188B-34C4-261622A542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/>
          <a:stretch/>
        </p:blipFill>
        <p:spPr>
          <a:xfrm>
            <a:off x="3193079" y="3185401"/>
            <a:ext cx="3688644" cy="1799537"/>
          </a:xfrm>
          <a:prstGeom prst="rect">
            <a:avLst/>
          </a:prstGeom>
        </p:spPr>
      </p:pic>
      <p:pic>
        <p:nvPicPr>
          <p:cNvPr id="70" name="Picture 69" descr="A rainbow colored lines with numbers&#10;&#10;Description automatically generated">
            <a:extLst>
              <a:ext uri="{FF2B5EF4-FFF2-40B4-BE49-F238E27FC236}">
                <a16:creationId xmlns:a16="http://schemas.microsoft.com/office/drawing/2014/main" id="{5352B613-3984-B7E8-B8EB-E080AD552F6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09" r="2021" b="5042"/>
          <a:stretch/>
        </p:blipFill>
        <p:spPr>
          <a:xfrm>
            <a:off x="3339079" y="4800592"/>
            <a:ext cx="3542644" cy="1660657"/>
          </a:xfrm>
          <a:prstGeom prst="rect">
            <a:avLst/>
          </a:prstGeom>
        </p:spPr>
      </p:pic>
      <p:sp>
        <p:nvSpPr>
          <p:cNvPr id="72" name="Right Arrow 71">
            <a:extLst>
              <a:ext uri="{FF2B5EF4-FFF2-40B4-BE49-F238E27FC236}">
                <a16:creationId xmlns:a16="http://schemas.microsoft.com/office/drawing/2014/main" id="{CC28EFF1-38A1-1B96-EC31-89F654D52C71}"/>
              </a:ext>
            </a:extLst>
          </p:cNvPr>
          <p:cNvSpPr/>
          <p:nvPr/>
        </p:nvSpPr>
        <p:spPr>
          <a:xfrm>
            <a:off x="2919367" y="4524490"/>
            <a:ext cx="549388" cy="584775"/>
          </a:xfrm>
          <a:prstGeom prst="rightArrow">
            <a:avLst>
              <a:gd name="adj1" fmla="val 3595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31B0834-B8A7-91C3-F6B4-17426BCF8BF2}"/>
              </a:ext>
            </a:extLst>
          </p:cNvPr>
          <p:cNvSpPr txBox="1"/>
          <p:nvPr/>
        </p:nvSpPr>
        <p:spPr>
          <a:xfrm>
            <a:off x="8479830" y="6502594"/>
            <a:ext cx="37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2C3982"/>
                </a:solidFill>
              </a:rPr>
              <a:t>M. Carillo </a:t>
            </a:r>
            <a:r>
              <a:rPr lang="en-IT" dirty="0">
                <a:solidFill>
                  <a:srgbClr val="2C3982"/>
                </a:solidFill>
              </a:rPr>
              <a:t>(martina.carillo@lnf.infn.it)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8539E7A-94CD-B7D1-205B-EF6300AAB7EC}"/>
              </a:ext>
            </a:extLst>
          </p:cNvPr>
          <p:cNvSpPr txBox="1"/>
          <p:nvPr/>
        </p:nvSpPr>
        <p:spPr>
          <a:xfrm>
            <a:off x="87530" y="644357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/>
              <a:t>TRL: 5</a:t>
            </a:r>
          </a:p>
        </p:txBody>
      </p:sp>
    </p:spTree>
    <p:extLst>
      <p:ext uri="{BB962C8B-B14F-4D97-AF65-F5344CB8AC3E}">
        <p14:creationId xmlns:p14="http://schemas.microsoft.com/office/powerpoint/2010/main" val="32843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D849600B-F774-4F23-54E9-7E0DA7C9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94" y="2753191"/>
            <a:ext cx="4373251" cy="2952641"/>
          </a:xfrm>
          <a:prstGeom prst="rect">
            <a:avLst/>
          </a:prstGeom>
        </p:spPr>
      </p:pic>
      <p:pic>
        <p:nvPicPr>
          <p:cNvPr id="4" name="Picture 3" descr="A diagram of a plasma beam&#10;&#10;Description automatically generated">
            <a:extLst>
              <a:ext uri="{FF2B5EF4-FFF2-40B4-BE49-F238E27FC236}">
                <a16:creationId xmlns:a16="http://schemas.microsoft.com/office/drawing/2014/main" id="{47FD9C59-7888-D499-8FEB-53C88A704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10" y="1463332"/>
            <a:ext cx="4607627" cy="1332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41468-F59A-0140-E820-93DE472FA1B1}"/>
              </a:ext>
            </a:extLst>
          </p:cNvPr>
          <p:cNvSpPr txBox="1"/>
          <p:nvPr/>
        </p:nvSpPr>
        <p:spPr>
          <a:xfrm>
            <a:off x="164143" y="1145713"/>
            <a:ext cx="1214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11E1E"/>
                </a:solidFill>
                <a:effectLst/>
                <a:latin typeface="AdvOT483a8203"/>
              </a:rPr>
              <a:t>The dynamics of the beam in the plasma lenses is then computed by a 2D code written to solve the wavefield equations in the linear regime </a:t>
            </a:r>
            <a:endParaRPr lang="en-GB" sz="1400" dirty="0"/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5B5CD162-5AD6-4BC0-C592-EA6940DAF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3" y="1709028"/>
            <a:ext cx="3919066" cy="2120707"/>
          </a:xfrm>
          <a:prstGeom prst="rect">
            <a:avLst/>
          </a:prstGeom>
        </p:spPr>
      </p:pic>
      <p:pic>
        <p:nvPicPr>
          <p:cNvPr id="8" name="Picture 7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CF40FD77-93A3-36BB-32B7-B9F658F8E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"/>
          <a:stretch/>
        </p:blipFill>
        <p:spPr>
          <a:xfrm>
            <a:off x="8047117" y="2723443"/>
            <a:ext cx="4144884" cy="2982389"/>
          </a:xfrm>
          <a:prstGeom prst="rect">
            <a:avLst/>
          </a:prstGeom>
        </p:spPr>
      </p:pic>
      <p:pic>
        <p:nvPicPr>
          <p:cNvPr id="9" name="Picture 8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014A4539-11AA-C9FB-B2C1-2BFC32D8B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9" y="3914136"/>
            <a:ext cx="3967455" cy="2021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97A38B-F715-C187-A9BC-76898E27A149}"/>
              </a:ext>
            </a:extLst>
          </p:cNvPr>
          <p:cNvSpPr txBox="1"/>
          <p:nvPr/>
        </p:nvSpPr>
        <p:spPr>
          <a:xfrm>
            <a:off x="4316737" y="5653966"/>
            <a:ext cx="801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211E1E"/>
                </a:solidFill>
                <a:effectLst/>
                <a:latin typeface="AdvOT483a8203"/>
              </a:rPr>
              <a:t>Considering all the elements and drift spaces involved, </a:t>
            </a:r>
          </a:p>
          <a:p>
            <a:pPr algn="ctr"/>
            <a:r>
              <a:rPr lang="en-GB" sz="1800" b="1" dirty="0">
                <a:solidFill>
                  <a:srgbClr val="211E1E"/>
                </a:solidFill>
                <a:effectLst/>
                <a:latin typeface="AdvOT483a8203"/>
              </a:rPr>
              <a:t>the total length of the system is 1.4 m. </a:t>
            </a:r>
            <a:endParaRPr lang="en-GB" b="1" dirty="0"/>
          </a:p>
          <a:p>
            <a:pPr algn="ctr"/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2DD33-9E0F-0FF6-8FFE-A740A212F7A5}"/>
              </a:ext>
            </a:extLst>
          </p:cNvPr>
          <p:cNvSpPr txBox="1"/>
          <p:nvPr/>
        </p:nvSpPr>
        <p:spPr>
          <a:xfrm>
            <a:off x="6351624" y="766119"/>
            <a:ext cx="595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[*]</a:t>
            </a:r>
            <a:r>
              <a:rPr lang="en-GB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P.Iovine</a:t>
            </a:r>
            <a:r>
              <a:rPr lang="en-GB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PhD Thesis, Study of the transfer and matching line for PWFA-driven FEL</a:t>
            </a:r>
            <a:br>
              <a:rPr lang="en-GB" sz="1200" dirty="0"/>
            </a:br>
            <a:br>
              <a:rPr lang="en-GB" sz="1200" dirty="0"/>
            </a:br>
            <a:endParaRPr lang="en-IT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A33BC-B582-9660-B42F-7AC74C969A96}"/>
              </a:ext>
            </a:extLst>
          </p:cNvPr>
          <p:cNvSpPr txBox="1"/>
          <p:nvPr/>
        </p:nvSpPr>
        <p:spPr>
          <a:xfrm>
            <a:off x="0" y="6063756"/>
            <a:ext cx="58307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Noto Sans" panose="020B0604020202020204" pitchFamily="34" charset="0"/>
              </a:rPr>
              <a:t>[*]</a:t>
            </a:r>
            <a:r>
              <a:rPr lang="en-GB" sz="1100" dirty="0" err="1">
                <a:solidFill>
                  <a:srgbClr val="000000"/>
                </a:solidFill>
                <a:latin typeface="Noto Sans" panose="020B0604020202020204" pitchFamily="34" charset="0"/>
              </a:rPr>
              <a:t>R.Pompili</a:t>
            </a:r>
            <a:r>
              <a:rPr lang="en-GB" sz="1100" dirty="0">
                <a:solidFill>
                  <a:srgbClr val="000000"/>
                </a:solidFill>
                <a:latin typeface="Noto Sans" panose="020B0604020202020204" pitchFamily="34" charset="0"/>
              </a:rPr>
              <a:t> et al., “</a:t>
            </a:r>
            <a:r>
              <a:rPr lang="en-GB" sz="110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Plasma lens-based beam extraction and removal system for plasma </a:t>
            </a:r>
            <a:r>
              <a:rPr lang="en-GB" sz="110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wakefield</a:t>
            </a:r>
            <a:r>
              <a:rPr lang="en-GB" sz="110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acceleration experiments</a:t>
            </a:r>
            <a:r>
              <a:rPr lang="en-GB" sz="1100" dirty="0">
                <a:solidFill>
                  <a:srgbClr val="000000"/>
                </a:solidFill>
                <a:latin typeface="Noto Sans" panose="020B0604020202020204" pitchFamily="34" charset="0"/>
              </a:rPr>
              <a:t>”, </a:t>
            </a:r>
            <a:r>
              <a:rPr lang="en-GB" sz="1100" i="0" dirty="0">
                <a:solidFill>
                  <a:srgbClr val="000000"/>
                </a:solidFill>
                <a:effectLst/>
                <a:latin typeface="Noto Sans" panose="020B0604020202020204" pitchFamily="34" charset="0"/>
              </a:rPr>
              <a:t>Phys. Rev. Accel. Beams 22, 121302</a:t>
            </a:r>
            <a:endParaRPr lang="en-IT" sz="1100" dirty="0"/>
          </a:p>
          <a:p>
            <a:endParaRPr lang="en-IT" sz="1100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F5D345F8-D228-4764-A9B0-5539C1186D89}"/>
              </a:ext>
            </a:extLst>
          </p:cNvPr>
          <p:cNvSpPr txBox="1">
            <a:spLocks/>
          </p:cNvSpPr>
          <p:nvPr/>
        </p:nvSpPr>
        <p:spPr>
          <a:xfrm>
            <a:off x="2115126" y="-268598"/>
            <a:ext cx="7961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3341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/>
              <a:t>Simulations and experimantal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2779D-033A-3FEF-5AAE-00AACC4CF3D4}"/>
              </a:ext>
            </a:extLst>
          </p:cNvPr>
          <p:cNvSpPr txBox="1"/>
          <p:nvPr/>
        </p:nvSpPr>
        <p:spPr>
          <a:xfrm>
            <a:off x="8479830" y="6502594"/>
            <a:ext cx="37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2C3982"/>
                </a:solidFill>
              </a:rPr>
              <a:t>M. Carillo </a:t>
            </a:r>
            <a:r>
              <a:rPr lang="en-IT" dirty="0">
                <a:solidFill>
                  <a:srgbClr val="2C3982"/>
                </a:solidFill>
              </a:rPr>
              <a:t>(martina.carillo@lnf.infn.it)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76CD10-A49B-60C6-3A60-A10041E29C56}"/>
              </a:ext>
            </a:extLst>
          </p:cNvPr>
          <p:cNvSpPr txBox="1"/>
          <p:nvPr/>
        </p:nvSpPr>
        <p:spPr>
          <a:xfrm>
            <a:off x="609600" y="6792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E5988-0FF5-EFCE-3816-194ADECF75F6}"/>
              </a:ext>
            </a:extLst>
          </p:cNvPr>
          <p:cNvSpPr txBox="1"/>
          <p:nvPr/>
        </p:nvSpPr>
        <p:spPr>
          <a:xfrm>
            <a:off x="87530" y="644357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/>
              <a:t>TRL: 3</a:t>
            </a:r>
          </a:p>
        </p:txBody>
      </p:sp>
    </p:spTree>
    <p:extLst>
      <p:ext uri="{BB962C8B-B14F-4D97-AF65-F5344CB8AC3E}">
        <p14:creationId xmlns:p14="http://schemas.microsoft.com/office/powerpoint/2010/main" val="21341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plasma lens&#10;&#10;Description automatically generated">
            <a:extLst>
              <a:ext uri="{FF2B5EF4-FFF2-40B4-BE49-F238E27FC236}">
                <a16:creationId xmlns:a16="http://schemas.microsoft.com/office/drawing/2014/main" id="{0E5C7B6D-8586-D2E6-8F33-B289E1E7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714"/>
          <a:stretch/>
        </p:blipFill>
        <p:spPr>
          <a:xfrm>
            <a:off x="4424142" y="879843"/>
            <a:ext cx="5022475" cy="1112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C247D6-B0C3-0D08-F894-E1B29E1EEA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6389369"/>
                  </p:ext>
                </p:extLst>
              </p:nvPr>
            </p:nvGraphicFramePr>
            <p:xfrm>
              <a:off x="134566" y="1334114"/>
              <a:ext cx="2649322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404">
                      <a:extLst>
                        <a:ext uri="{9D8B030D-6E8A-4147-A177-3AD203B41FA5}">
                          <a16:colId xmlns:a16="http://schemas.microsoft.com/office/drawing/2014/main" val="3365163934"/>
                        </a:ext>
                      </a:extLst>
                    </a:gridCol>
                    <a:gridCol w="678116">
                      <a:extLst>
                        <a:ext uri="{9D8B030D-6E8A-4147-A177-3AD203B41FA5}">
                          <a16:colId xmlns:a16="http://schemas.microsoft.com/office/drawing/2014/main" val="2395764050"/>
                        </a:ext>
                      </a:extLst>
                    </a:gridCol>
                    <a:gridCol w="893802">
                      <a:extLst>
                        <a:ext uri="{9D8B030D-6E8A-4147-A177-3AD203B41FA5}">
                          <a16:colId xmlns:a16="http://schemas.microsoft.com/office/drawing/2014/main" val="3573947460"/>
                        </a:ext>
                      </a:extLst>
                    </a:gridCol>
                  </a:tblGrid>
                  <a:tr h="271514">
                    <a:tc>
                      <a:txBody>
                        <a:bodyPr/>
                        <a:lstStyle/>
                        <a:p>
                          <a:pPr algn="ctr"/>
                          <a:endParaRPr lang="en-IT" sz="1400" dirty="0"/>
                        </a:p>
                      </a:txBody>
                      <a:tcP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Driver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910515"/>
                      </a:ext>
                    </a:extLst>
                  </a:tr>
                  <a:tr h="2715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/>
                            <a:t>Q [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𝑝𝐶</m:t>
                              </m:r>
                            </m:oMath>
                          </a14:m>
                          <a:r>
                            <a:rPr lang="en-IT" sz="1200" dirty="0"/>
                            <a:t>]</a:t>
                          </a:r>
                        </a:p>
                      </a:txBody>
                      <a:tcP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765277"/>
                      </a:ext>
                    </a:extLst>
                  </a:tr>
                  <a:tr h="2715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200" dirty="0"/>
                            <a:t>E [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oMath>
                          </a14:m>
                          <a:r>
                            <a:rPr lang="en-IT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0115891"/>
                      </a:ext>
                    </a:extLst>
                  </a:tr>
                  <a:tr h="2715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T" sz="1200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oMath>
                          </a14:m>
                          <a:r>
                            <a:rPr lang="en-IT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272752"/>
                      </a:ext>
                    </a:extLst>
                  </a:tr>
                  <a:tr h="2715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T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IT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58502"/>
                      </a:ext>
                    </a:extLst>
                  </a:tr>
                  <a:tr h="2715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200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</m:oMath>
                          </a14:m>
                          <a:r>
                            <a:rPr lang="en-GB" sz="1200" dirty="0"/>
                            <a:t>]</a:t>
                          </a:r>
                          <a:endParaRPr lang="en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2881433"/>
                      </a:ext>
                    </a:extLst>
                  </a:tr>
                  <a:tr h="2715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it-IT" sz="1200" b="0" i="1" dirty="0" smtClean="0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T" sz="1200" i="1" dirty="0" smtClean="0">
                                  <a:latin typeface="Cambria Math" panose="02040503050406030204" pitchFamily="18" charset="0"/>
                                </a:rPr>
                                <m:t>𝑚𝑟𝑎𝑑</m:t>
                              </m:r>
                            </m:oMath>
                          </a14:m>
                          <a:r>
                            <a:rPr lang="en-IT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8164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C247D6-B0C3-0D08-F894-E1B29E1EEA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6389369"/>
                  </p:ext>
                </p:extLst>
              </p:nvPr>
            </p:nvGraphicFramePr>
            <p:xfrm>
              <a:off x="134566" y="1334114"/>
              <a:ext cx="2649322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404">
                      <a:extLst>
                        <a:ext uri="{9D8B030D-6E8A-4147-A177-3AD203B41FA5}">
                          <a16:colId xmlns:a16="http://schemas.microsoft.com/office/drawing/2014/main" val="3365163934"/>
                        </a:ext>
                      </a:extLst>
                    </a:gridCol>
                    <a:gridCol w="678116">
                      <a:extLst>
                        <a:ext uri="{9D8B030D-6E8A-4147-A177-3AD203B41FA5}">
                          <a16:colId xmlns:a16="http://schemas.microsoft.com/office/drawing/2014/main" val="2395764050"/>
                        </a:ext>
                      </a:extLst>
                    </a:gridCol>
                    <a:gridCol w="893802">
                      <a:extLst>
                        <a:ext uri="{9D8B030D-6E8A-4147-A177-3AD203B41FA5}">
                          <a16:colId xmlns:a16="http://schemas.microsoft.com/office/drawing/2014/main" val="357394746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en-IT" sz="1400" dirty="0"/>
                        </a:p>
                      </a:txBody>
                      <a:tcPr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Driver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Witness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9105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4167" r="-149412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76527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3"/>
                          <a:stretch>
                            <a:fillRect t="-204167" r="-149412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01158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3"/>
                          <a:stretch>
                            <a:fillRect t="-292000" r="-14941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27275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3"/>
                          <a:stretch>
                            <a:fillRect t="-408333" r="-149412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63585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3"/>
                          <a:stretch>
                            <a:fillRect t="-508333" r="-149412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28814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3"/>
                          <a:stretch>
                            <a:fillRect t="-608333" r="-149412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8164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31738E-9C3C-E47D-6E8B-4507CDBDA383}"/>
              </a:ext>
            </a:extLst>
          </p:cNvPr>
          <p:cNvSpPr txBox="1"/>
          <p:nvPr/>
        </p:nvSpPr>
        <p:spPr>
          <a:xfrm>
            <a:off x="652733" y="750687"/>
            <a:ext cx="195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Input Beam Parameters: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527A4-FC3E-80AC-8E96-4E13E0D246BE}"/>
              </a:ext>
            </a:extLst>
          </p:cNvPr>
          <p:cNvSpPr txBox="1"/>
          <p:nvPr/>
        </p:nvSpPr>
        <p:spPr>
          <a:xfrm>
            <a:off x="134566" y="3430332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000" dirty="0"/>
              <a:t>*Beam Gaussian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6F063-4AF7-2866-4641-DA912C2A367C}"/>
                  </a:ext>
                </a:extLst>
              </p:cNvPr>
              <p:cNvSpPr txBox="1"/>
              <p:nvPr/>
            </p:nvSpPr>
            <p:spPr>
              <a:xfrm>
                <a:off x="393816" y="970849"/>
                <a:ext cx="2468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400" dirty="0"/>
                  <a:t>Bunch distances: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4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T" sz="1400" i="1" dirty="0" smtClean="0">
                        <a:latin typeface="Cambria Math" panose="02040503050406030204" pitchFamily="18" charset="0"/>
                      </a:rPr>
                      <m:t>0.95 </m:t>
                    </m:r>
                    <m:r>
                      <a:rPr lang="en-IT" sz="1400" i="1" dirty="0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endParaRPr lang="en-IT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6F063-4AF7-2866-4641-DA912C2A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6" y="970849"/>
                <a:ext cx="2468368" cy="307777"/>
              </a:xfrm>
              <a:prstGeom prst="rect">
                <a:avLst/>
              </a:prstGeom>
              <a:blipFill>
                <a:blip r:embed="rId4"/>
                <a:stretch>
                  <a:fillRect l="-1026" t="-4000" b="-20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0D90BB9D-0B98-6286-51FE-21F0BD301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/>
          <a:stretch/>
        </p:blipFill>
        <p:spPr>
          <a:xfrm>
            <a:off x="0" y="3692011"/>
            <a:ext cx="3327592" cy="2698094"/>
          </a:xfrm>
          <a:prstGeom prst="rect">
            <a:avLst/>
          </a:prstGeom>
        </p:spPr>
      </p:pic>
      <p:pic>
        <p:nvPicPr>
          <p:cNvPr id="12" name="Picture 11" descr="A graph of a v&#10;&#10;Description automatically generated with medium confidence">
            <a:extLst>
              <a:ext uri="{FF2B5EF4-FFF2-40B4-BE49-F238E27FC236}">
                <a16:creationId xmlns:a16="http://schemas.microsoft.com/office/drawing/2014/main" id="{0C6C5535-6614-BC58-8674-42CA766B1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r="26416"/>
          <a:stretch/>
        </p:blipFill>
        <p:spPr>
          <a:xfrm>
            <a:off x="3311983" y="3522336"/>
            <a:ext cx="2641099" cy="287596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1C35D6B-4C6E-99A0-3221-32ECEF44639D}"/>
              </a:ext>
            </a:extLst>
          </p:cNvPr>
          <p:cNvGrpSpPr/>
          <p:nvPr/>
        </p:nvGrpSpPr>
        <p:grpSpPr>
          <a:xfrm>
            <a:off x="6176787" y="3671261"/>
            <a:ext cx="3914528" cy="2637154"/>
            <a:chOff x="8154336" y="3578922"/>
            <a:chExt cx="3914528" cy="2637154"/>
          </a:xfrm>
        </p:grpSpPr>
        <p:pic>
          <p:nvPicPr>
            <p:cNvPr id="13" name="Picture 12" descr="A graph showing the value of a number of data&#10;&#10;Description automatically generated with medium confidence">
              <a:extLst>
                <a:ext uri="{FF2B5EF4-FFF2-40B4-BE49-F238E27FC236}">
                  <a16:creationId xmlns:a16="http://schemas.microsoft.com/office/drawing/2014/main" id="{E9B9A98F-D2D5-C41B-1118-E83D463AB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" b="3946"/>
            <a:stretch/>
          </p:blipFill>
          <p:spPr>
            <a:xfrm>
              <a:off x="8154336" y="3578922"/>
              <a:ext cx="3914528" cy="2637154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0028BB-BFF9-DCFC-DAE7-4C81C61D11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3053" y="4604519"/>
              <a:ext cx="203547" cy="149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CC9B84-040E-96DF-5633-F6FE89939CD7}"/>
                </a:ext>
              </a:extLst>
            </p:cNvPr>
            <p:cNvSpPr txBox="1"/>
            <p:nvPr/>
          </p:nvSpPr>
          <p:spPr>
            <a:xfrm>
              <a:off x="9148560" y="4473714"/>
              <a:ext cx="11673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sz="1100" dirty="0"/>
                <a:t>Driver spot size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D27B53-22F8-C932-8244-5B7DB6E14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0751" y="3964506"/>
              <a:ext cx="118969" cy="17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A20FE1-84C3-09EC-DC8C-4A783F5149D1}"/>
                </a:ext>
              </a:extLst>
            </p:cNvPr>
            <p:cNvCxnSpPr>
              <a:cxnSpLocks/>
            </p:cNvCxnSpPr>
            <p:nvPr/>
          </p:nvCxnSpPr>
          <p:spPr>
            <a:xfrm>
              <a:off x="11071650" y="5621529"/>
              <a:ext cx="0" cy="192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9DCF3B-A0DA-8C21-41C7-A8D263298E22}"/>
                </a:ext>
              </a:extLst>
            </p:cNvPr>
            <p:cNvSpPr txBox="1"/>
            <p:nvPr/>
          </p:nvSpPr>
          <p:spPr>
            <a:xfrm>
              <a:off x="8868706" y="4174922"/>
              <a:ext cx="12522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/>
                <a:t>Witness emittance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BD9EB2-A3DD-480A-EFD1-3C31F68B45B6}"/>
                </a:ext>
              </a:extLst>
            </p:cNvPr>
            <p:cNvSpPr txBox="1"/>
            <p:nvPr/>
          </p:nvSpPr>
          <p:spPr>
            <a:xfrm>
              <a:off x="10284826" y="5368583"/>
              <a:ext cx="1167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/>
                <a:t>Witness spot size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DEB9562B-97B0-77F8-2E68-BAE35CF81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558998"/>
                  </p:ext>
                </p:extLst>
              </p:nvPr>
            </p:nvGraphicFramePr>
            <p:xfrm>
              <a:off x="3139582" y="2157181"/>
              <a:ext cx="2372167" cy="12358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6105">
                      <a:extLst>
                        <a:ext uri="{9D8B030D-6E8A-4147-A177-3AD203B41FA5}">
                          <a16:colId xmlns:a16="http://schemas.microsoft.com/office/drawing/2014/main" val="3350245191"/>
                        </a:ext>
                      </a:extLst>
                    </a:gridCol>
                    <a:gridCol w="1786062">
                      <a:extLst>
                        <a:ext uri="{9D8B030D-6E8A-4147-A177-3AD203B41FA5}">
                          <a16:colId xmlns:a16="http://schemas.microsoft.com/office/drawing/2014/main" val="3002196673"/>
                        </a:ext>
                      </a:extLst>
                    </a:gridCol>
                  </a:tblGrid>
                  <a:tr h="379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dirty="0" smtClean="0"/>
                                    </m:ctrlPr>
                                  </m:sSubPr>
                                  <m:e>
                                    <m:r>
                                      <a:rPr lang="it-IT" sz="1200" b="0" dirty="0" smtClean="0"/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200" b="0" dirty="0" smtClean="0"/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T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T" sz="1200" dirty="0" smtClean="0"/>
                                  <m:t>5</m:t>
                                </m:r>
                                <m:r>
                                  <a:rPr lang="it-IT" sz="1200" b="0" dirty="0" smtClean="0"/>
                                  <m:t> × </m:t>
                                </m:r>
                                <m:sSup>
                                  <m:sSupPr>
                                    <m:ctrlPr>
                                      <a:rPr lang="it-IT" sz="1200" b="0" dirty="0" smtClean="0"/>
                                    </m:ctrlPr>
                                  </m:sSupPr>
                                  <m:e>
                                    <m:r>
                                      <a:rPr lang="it-IT" sz="12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200" b="0" dirty="0" smtClean="0"/>
                                      <m:t>18</m:t>
                                    </m:r>
                                  </m:sup>
                                </m:sSup>
                                <m:r>
                                  <a:rPr lang="it-IT" sz="1200" b="1" dirty="0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200" b="0" dirty="0" smtClean="0"/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200" b="0" dirty="0" smtClean="0"/>
                                      <m:t>cm</m:t>
                                    </m:r>
                                  </m:e>
                                  <m:sup>
                                    <m:r>
                                      <a:rPr lang="it-IT" sz="1200" b="1" dirty="0" smtClean="0"/>
                                      <m:t>−</m:t>
                                    </m:r>
                                    <m:r>
                                      <a:rPr lang="it-IT" sz="1200" b="1" dirty="0" smtClean="0"/>
                                      <m:t>𝟑</m:t>
                                    </m:r>
                                  </m:sup>
                                </m:sSup>
                                <m:r>
                                  <a:rPr lang="en-IT" sz="12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0556052"/>
                      </a:ext>
                    </a:extLst>
                  </a:tr>
                  <a:tr h="478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dirty="0" smtClean="0"/>
                                      <m:t>𝐿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it-IT" sz="1200" b="0" i="0" dirty="0" smtClean="0">
                                        <a:latin typeface="Cambria Math" panose="02040503050406030204" pitchFamily="18" charset="0"/>
                                      </a:rPr>
                                      <m:t>APL</m:t>
                                    </m:r>
                                    <m:r>
                                      <a:rPr lang="it-IT" sz="12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smtClean="0"/>
                                <m:t>3 </m:t>
                              </m:r>
                              <m:r>
                                <a:rPr lang="it-IT" sz="1200" b="0" smtClean="0"/>
                                <m:t>𝑐𝑚</m:t>
                              </m:r>
                              <m:r>
                                <a:rPr lang="it-IT" sz="1200" b="0" smtClean="0"/>
                                <m:t>+2∗0.5 </m:t>
                              </m:r>
                              <m:r>
                                <a:rPr lang="it-IT" sz="1200" b="0" smtClean="0"/>
                                <m:t>𝑐𝑚</m:t>
                              </m:r>
                              <m:r>
                                <a:rPr lang="it-IT" sz="1200" b="0" smtClean="0"/>
                                <m:t> </m:t>
                              </m:r>
                            </m:oMath>
                          </a14:m>
                          <a:r>
                            <a:rPr lang="en-IT" sz="1200" dirty="0"/>
                            <a:t>(ramps)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1760492"/>
                      </a:ext>
                    </a:extLst>
                  </a:tr>
                  <a:tr h="3783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smtClean="0"/>
                                  <m:t>𝐼</m:t>
                                </m:r>
                              </m:oMath>
                            </m:oMathPara>
                          </a14:m>
                          <a:endParaRPr lang="it-IT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T" sz="1200" dirty="0" smtClean="0"/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1200" b="0" dirty="0" smtClean="0"/>
                                  <m:t>k</m:t>
                                </m:r>
                                <m:r>
                                  <a:rPr lang="en-IT" sz="1200" dirty="0" smtClean="0"/>
                                  <m:t>𝐴</m:t>
                                </m:r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95356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DEB9562B-97B0-77F8-2E68-BAE35CF81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558998"/>
                  </p:ext>
                </p:extLst>
              </p:nvPr>
            </p:nvGraphicFramePr>
            <p:xfrm>
              <a:off x="3139582" y="2157181"/>
              <a:ext cx="2372167" cy="12358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6105">
                      <a:extLst>
                        <a:ext uri="{9D8B030D-6E8A-4147-A177-3AD203B41FA5}">
                          <a16:colId xmlns:a16="http://schemas.microsoft.com/office/drawing/2014/main" val="3350245191"/>
                        </a:ext>
                      </a:extLst>
                    </a:gridCol>
                    <a:gridCol w="1786062">
                      <a:extLst>
                        <a:ext uri="{9D8B030D-6E8A-4147-A177-3AD203B41FA5}">
                          <a16:colId xmlns:a16="http://schemas.microsoft.com/office/drawing/2014/main" val="3002196673"/>
                        </a:ext>
                      </a:extLst>
                    </a:gridCol>
                  </a:tblGrid>
                  <a:tr h="379487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174" t="-3333" r="-31087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3333" t="-3333" r="-1418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0556052"/>
                      </a:ext>
                    </a:extLst>
                  </a:tr>
                  <a:tr h="478026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174" t="-79487" r="-310870" b="-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3333" t="-79487" r="-1418" b="-79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760492"/>
                      </a:ext>
                    </a:extLst>
                  </a:tr>
                  <a:tr h="378385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174" t="-233333" r="-31087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3333" t="-233333" r="-141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5356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403DAE9-44F0-B322-C1DF-65664EBAD069}"/>
              </a:ext>
            </a:extLst>
          </p:cNvPr>
          <p:cNvSpPr txBox="1"/>
          <p:nvPr/>
        </p:nvSpPr>
        <p:spPr>
          <a:xfrm>
            <a:off x="3926458" y="170653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APL1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3078710-5AA8-A138-8B16-6E23F9FC0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014012"/>
                  </p:ext>
                </p:extLst>
              </p:nvPr>
            </p:nvGraphicFramePr>
            <p:xfrm>
              <a:off x="5921130" y="2147928"/>
              <a:ext cx="274592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0047">
                      <a:extLst>
                        <a:ext uri="{9D8B030D-6E8A-4147-A177-3AD203B41FA5}">
                          <a16:colId xmlns:a16="http://schemas.microsoft.com/office/drawing/2014/main" val="3350245191"/>
                        </a:ext>
                      </a:extLst>
                    </a:gridCol>
                    <a:gridCol w="2115877">
                      <a:extLst>
                        <a:ext uri="{9D8B030D-6E8A-4147-A177-3AD203B41FA5}">
                          <a16:colId xmlns:a16="http://schemas.microsoft.com/office/drawing/2014/main" val="3002196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T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T" sz="1200" b="1" dirty="0" smtClean="0"/>
                                  <m:t>3</m:t>
                                </m:r>
                                <m:r>
                                  <a:rPr lang="it-IT" sz="1200" b="1" dirty="0" smtClean="0"/>
                                  <m:t>.</m:t>
                                </m:r>
                                <m:r>
                                  <a:rPr lang="it-IT" sz="1200" b="0" dirty="0" smtClean="0"/>
                                  <m:t>8 × </m:t>
                                </m:r>
                                <m:sSup>
                                  <m:sSupPr>
                                    <m:ctrlPr>
                                      <a:rPr lang="it-IT" sz="1200" b="0" dirty="0" smtClean="0"/>
                                    </m:ctrlPr>
                                  </m:sSupPr>
                                  <m:e>
                                    <m:r>
                                      <a:rPr lang="it-IT" sz="12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200" b="0" dirty="0" smtClean="0"/>
                                      <m:t>15</m:t>
                                    </m:r>
                                  </m:sup>
                                </m:sSup>
                                <m:r>
                                  <a:rPr lang="en-IT" sz="1200" dirty="0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200" b="0" dirty="0" smtClean="0"/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200" b="0" dirty="0" smtClean="0"/>
                                      <m:t>cm</m:t>
                                    </m:r>
                                  </m:e>
                                  <m:sup>
                                    <m:r>
                                      <a:rPr lang="it-IT" sz="1200" b="1" dirty="0" smtClean="0"/>
                                      <m:t>−</m:t>
                                    </m:r>
                                    <m:r>
                                      <a:rPr lang="it-IT" sz="1200" b="1" dirty="0" smtClean="0"/>
                                      <m:t>𝟑</m:t>
                                    </m:r>
                                  </m:sup>
                                </m:sSup>
                                <m:r>
                                  <a:rPr lang="en-IT" sz="12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0556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𝑃𝑊𝐹𝐴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smtClean="0"/>
                                <m:t>38 </m:t>
                              </m:r>
                              <m:r>
                                <a:rPr lang="it-IT" sz="1200" b="0" smtClean="0"/>
                                <m:t>𝑐𝑚</m:t>
                              </m:r>
                              <m:r>
                                <a:rPr lang="it-IT" sz="1200" b="0" smtClean="0"/>
                                <m:t>+2∗3 </m:t>
                              </m:r>
                              <m:r>
                                <a:rPr lang="it-IT" sz="1200" b="0" smtClean="0"/>
                                <m:t>𝑐𝑚</m:t>
                              </m:r>
                              <m:r>
                                <a:rPr lang="it-IT" sz="1200" b="0" smtClean="0"/>
                                <m:t> </m:t>
                              </m:r>
                            </m:oMath>
                          </a14:m>
                          <a:r>
                            <a:rPr lang="en-IT" sz="1200" dirty="0"/>
                            <a:t>(ramps)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17604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3078710-5AA8-A138-8B16-6E23F9FC0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014012"/>
                  </p:ext>
                </p:extLst>
              </p:nvPr>
            </p:nvGraphicFramePr>
            <p:xfrm>
              <a:off x="5921130" y="2147928"/>
              <a:ext cx="274592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30047">
                      <a:extLst>
                        <a:ext uri="{9D8B030D-6E8A-4147-A177-3AD203B41FA5}">
                          <a16:colId xmlns:a16="http://schemas.microsoft.com/office/drawing/2014/main" val="3350245191"/>
                        </a:ext>
                      </a:extLst>
                    </a:gridCol>
                    <a:gridCol w="2115877">
                      <a:extLst>
                        <a:ext uri="{9D8B030D-6E8A-4147-A177-3AD203B41FA5}">
                          <a16:colId xmlns:a16="http://schemas.microsoft.com/office/drawing/2014/main" val="3002196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0" t="-3333" r="-336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539" t="-3333" r="-5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0556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0" t="-106897" r="-336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539" t="-106897" r="-59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7604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F2E972-3BDE-9986-C59F-75F5B13CA53B}"/>
                  </a:ext>
                </a:extLst>
              </p:cNvPr>
              <p:cNvSpPr txBox="1"/>
              <p:nvPr/>
            </p:nvSpPr>
            <p:spPr>
              <a:xfrm>
                <a:off x="5729794" y="3018865"/>
                <a:ext cx="3161580" cy="307777"/>
              </a:xfrm>
              <a:prstGeom prst="rect">
                <a:avLst/>
              </a:prstGeom>
              <a:noFill/>
              <a:ln>
                <a:solidFill>
                  <a:srgbClr val="CD1218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T" sz="1400" b="1" dirty="0"/>
                  <a:t>Accelerating gradient: </a:t>
                </a:r>
                <a14:m>
                  <m:oMath xmlns:m="http://schemas.openxmlformats.org/officeDocument/2006/math">
                    <m:r>
                      <a:rPr lang="it-IT" sz="1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𝑮𝒆𝑽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T" sz="1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IT" sz="1400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F2E972-3BDE-9986-C59F-75F5B13CA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94" y="3018865"/>
                <a:ext cx="3161580" cy="307777"/>
              </a:xfrm>
              <a:prstGeom prst="rect">
                <a:avLst/>
              </a:prstGeom>
              <a:blipFill>
                <a:blip r:embed="rId10"/>
                <a:stretch>
                  <a:fillRect l="-398" t="-3846" b="-15385"/>
                </a:stretch>
              </a:blipFill>
              <a:ln>
                <a:solidFill>
                  <a:srgbClr val="CD1218"/>
                </a:solidFill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B00E7F4-8A2F-E4C0-FD5A-DF55B10E1EB9}"/>
              </a:ext>
            </a:extLst>
          </p:cNvPr>
          <p:cNvSpPr txBox="1"/>
          <p:nvPr/>
        </p:nvSpPr>
        <p:spPr>
          <a:xfrm>
            <a:off x="6918957" y="1714286"/>
            <a:ext cx="75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PWFA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79ED1F4F-FE20-9592-D795-BAF76E436D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11782"/>
                  </p:ext>
                </p:extLst>
              </p:nvPr>
            </p:nvGraphicFramePr>
            <p:xfrm>
              <a:off x="9109419" y="2161017"/>
              <a:ext cx="2240571" cy="11946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05">
                      <a:extLst>
                        <a:ext uri="{9D8B030D-6E8A-4147-A177-3AD203B41FA5}">
                          <a16:colId xmlns:a16="http://schemas.microsoft.com/office/drawing/2014/main" val="3350245191"/>
                        </a:ext>
                      </a:extLst>
                    </a:gridCol>
                    <a:gridCol w="1754666">
                      <a:extLst>
                        <a:ext uri="{9D8B030D-6E8A-4147-A177-3AD203B41FA5}">
                          <a16:colId xmlns:a16="http://schemas.microsoft.com/office/drawing/2014/main" val="3002196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T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T" sz="1200" dirty="0" smtClean="0"/>
                                  <m:t>5</m:t>
                                </m:r>
                                <m:r>
                                  <a:rPr lang="it-IT" sz="1200" b="0" dirty="0" smtClean="0"/>
                                  <m:t> × </m:t>
                                </m:r>
                                <m:sSup>
                                  <m:sSupPr>
                                    <m:ctrlPr>
                                      <a:rPr lang="it-IT" sz="1200" b="0" dirty="0" smtClean="0"/>
                                    </m:ctrlPr>
                                  </m:sSupPr>
                                  <m:e>
                                    <m:r>
                                      <a:rPr lang="it-IT" sz="1200" b="0" dirty="0" smtClean="0"/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200" b="0" dirty="0" smtClean="0"/>
                                      <m:t>18</m:t>
                                    </m:r>
                                  </m:sup>
                                </m:sSup>
                                <m:r>
                                  <a:rPr lang="en-IT" sz="1200" dirty="0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200" b="0" dirty="0" smtClean="0"/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200" b="0" dirty="0" smtClean="0"/>
                                      <m:t>cm</m:t>
                                    </m:r>
                                  </m:e>
                                  <m:sup>
                                    <m:r>
                                      <a:rPr lang="it-IT" sz="1200" b="1" dirty="0" smtClean="0"/>
                                      <m:t>−</m:t>
                                    </m:r>
                                    <m:r>
                                      <a:rPr lang="it-IT" sz="1200" b="1" dirty="0" smtClean="0"/>
                                      <m:t>𝟑</m:t>
                                    </m:r>
                                  </m:sup>
                                </m:sSup>
                                <m:r>
                                  <a:rPr lang="en-IT" sz="12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0556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𝐴𝑃𝐿</m:t>
                                    </m:r>
                                    <m:r>
                                      <a:rPr lang="it-IT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smtClean="0"/>
                                <m:t>3 </m:t>
                              </m:r>
                              <m:r>
                                <a:rPr lang="it-IT" sz="1200" b="0" smtClean="0"/>
                                <m:t>𝑐𝑚</m:t>
                              </m:r>
                              <m:r>
                                <a:rPr lang="it-IT" sz="1200" b="0" smtClean="0"/>
                                <m:t>+2∗0.5 </m:t>
                              </m:r>
                              <m:r>
                                <a:rPr lang="it-IT" sz="1200" b="0" smtClean="0"/>
                                <m:t>𝑐𝑚</m:t>
                              </m:r>
                              <m:r>
                                <a:rPr lang="it-IT" sz="1200" b="0" smtClean="0"/>
                                <m:t> </m:t>
                              </m:r>
                            </m:oMath>
                          </a14:m>
                          <a:r>
                            <a:rPr lang="en-IT" sz="1200" dirty="0"/>
                            <a:t>(ramps)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1760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T" sz="1200" dirty="0" smtClean="0"/>
                                  <m:t>5</m:t>
                                </m:r>
                                <m:r>
                                  <a:rPr lang="it-IT" sz="1200" b="0" dirty="0" smtClean="0"/>
                                  <m:t>.5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1200" b="0" dirty="0" smtClean="0"/>
                                  <m:t>k</m:t>
                                </m:r>
                                <m:r>
                                  <a:rPr lang="en-IT" sz="1200" dirty="0" smtClean="0"/>
                                  <m:t>𝐴</m:t>
                                </m:r>
                              </m:oMath>
                            </m:oMathPara>
                          </a14:m>
                          <a:endParaRPr lang="en-IT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95356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79ED1F4F-FE20-9592-D795-BAF76E436D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11782"/>
                  </p:ext>
                </p:extLst>
              </p:nvPr>
            </p:nvGraphicFramePr>
            <p:xfrm>
              <a:off x="9109419" y="2161017"/>
              <a:ext cx="2240571" cy="11946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85905">
                      <a:extLst>
                        <a:ext uri="{9D8B030D-6E8A-4147-A177-3AD203B41FA5}">
                          <a16:colId xmlns:a16="http://schemas.microsoft.com/office/drawing/2014/main" val="3350245191"/>
                        </a:ext>
                      </a:extLst>
                    </a:gridCol>
                    <a:gridCol w="1754666">
                      <a:extLst>
                        <a:ext uri="{9D8B030D-6E8A-4147-A177-3AD203B41FA5}">
                          <a16:colId xmlns:a16="http://schemas.microsoft.com/office/drawing/2014/main" val="3002196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632" t="-3448" r="-368421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8058" t="-3448" r="-719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0556052"/>
                      </a:ext>
                    </a:extLst>
                  </a:tr>
                  <a:tr h="453009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632" t="-81081" r="-368421" b="-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8058" t="-81081" r="-719" b="-8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760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632" t="-231034" r="-36842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8058" t="-231034" r="-71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95356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09494F4-40BC-713C-0328-FAE357D65FD5}"/>
              </a:ext>
            </a:extLst>
          </p:cNvPr>
          <p:cNvSpPr txBox="1"/>
          <p:nvPr/>
        </p:nvSpPr>
        <p:spPr>
          <a:xfrm>
            <a:off x="10055419" y="170653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APL2</a:t>
            </a:r>
          </a:p>
        </p:txBody>
      </p:sp>
      <p:sp>
        <p:nvSpPr>
          <p:cNvPr id="34" name="Striped Right Arrow 33">
            <a:extLst>
              <a:ext uri="{FF2B5EF4-FFF2-40B4-BE49-F238E27FC236}">
                <a16:creationId xmlns:a16="http://schemas.microsoft.com/office/drawing/2014/main" id="{3D4F211D-8789-5CFF-8629-1712D7EAFE4C}"/>
              </a:ext>
            </a:extLst>
          </p:cNvPr>
          <p:cNvSpPr/>
          <p:nvPr/>
        </p:nvSpPr>
        <p:spPr>
          <a:xfrm>
            <a:off x="2861843" y="4652837"/>
            <a:ext cx="501115" cy="653752"/>
          </a:xfrm>
          <a:prstGeom prst="stripedRightArrow">
            <a:avLst>
              <a:gd name="adj1" fmla="val 381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Striped Right Arrow 34">
            <a:extLst>
              <a:ext uri="{FF2B5EF4-FFF2-40B4-BE49-F238E27FC236}">
                <a16:creationId xmlns:a16="http://schemas.microsoft.com/office/drawing/2014/main" id="{D1D96457-959C-613D-DBD0-C15FA13122A4}"/>
              </a:ext>
            </a:extLst>
          </p:cNvPr>
          <p:cNvSpPr/>
          <p:nvPr/>
        </p:nvSpPr>
        <p:spPr>
          <a:xfrm>
            <a:off x="5778102" y="4652837"/>
            <a:ext cx="501115" cy="653752"/>
          </a:xfrm>
          <a:prstGeom prst="stripedRightArrow">
            <a:avLst>
              <a:gd name="adj1" fmla="val 381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7" name="Picture 36" descr="A graph of a graph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B75B978D-B52F-A719-19B3-EA02FB33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"/>
          <a:stretch/>
        </p:blipFill>
        <p:spPr>
          <a:xfrm>
            <a:off x="9817872" y="3914015"/>
            <a:ext cx="2403933" cy="2343867"/>
          </a:xfrm>
          <a:prstGeom prst="rect">
            <a:avLst/>
          </a:prstGeom>
        </p:spPr>
      </p:pic>
      <p:sp>
        <p:nvSpPr>
          <p:cNvPr id="39" name="Striped Right Arrow 38">
            <a:extLst>
              <a:ext uri="{FF2B5EF4-FFF2-40B4-BE49-F238E27FC236}">
                <a16:creationId xmlns:a16="http://schemas.microsoft.com/office/drawing/2014/main" id="{A1A8B3C3-41B3-34D0-87AF-D51B251305DD}"/>
              </a:ext>
            </a:extLst>
          </p:cNvPr>
          <p:cNvSpPr/>
          <p:nvPr/>
        </p:nvSpPr>
        <p:spPr>
          <a:xfrm>
            <a:off x="9443544" y="4662962"/>
            <a:ext cx="501115" cy="653752"/>
          </a:xfrm>
          <a:prstGeom prst="stripedRightArrow">
            <a:avLst>
              <a:gd name="adj1" fmla="val 381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73A9E5-C7A3-1AF9-5A9B-45716658D835}"/>
              </a:ext>
            </a:extLst>
          </p:cNvPr>
          <p:cNvSpPr txBox="1"/>
          <p:nvPr/>
        </p:nvSpPr>
        <p:spPr>
          <a:xfrm>
            <a:off x="10054405" y="3521048"/>
            <a:ext cx="21006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1400" b="1" dirty="0"/>
              <a:t>98% of the driver charge has been removed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6A99AF-2FFA-07BC-979D-B05FC0A6BBB6}"/>
              </a:ext>
            </a:extLst>
          </p:cNvPr>
          <p:cNvGrpSpPr/>
          <p:nvPr/>
        </p:nvGrpSpPr>
        <p:grpSpPr>
          <a:xfrm>
            <a:off x="320196" y="4359823"/>
            <a:ext cx="11713181" cy="1199248"/>
            <a:chOff x="320196" y="4359823"/>
            <a:chExt cx="11713181" cy="1199248"/>
          </a:xfrm>
        </p:grpSpPr>
        <p:sp>
          <p:nvSpPr>
            <p:cNvPr id="41" name="Left-right Arrow 40">
              <a:extLst>
                <a:ext uri="{FF2B5EF4-FFF2-40B4-BE49-F238E27FC236}">
                  <a16:creationId xmlns:a16="http://schemas.microsoft.com/office/drawing/2014/main" id="{D6661ACF-1841-48F2-4CAB-F60E648332B0}"/>
                </a:ext>
              </a:extLst>
            </p:cNvPr>
            <p:cNvSpPr/>
            <p:nvPr/>
          </p:nvSpPr>
          <p:spPr>
            <a:xfrm>
              <a:off x="320196" y="4359823"/>
              <a:ext cx="11713181" cy="1199248"/>
            </a:xfrm>
            <a:prstGeom prst="leftRightArrow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D121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894B31-490D-87A3-084A-0A1F0D488C8D}"/>
                </a:ext>
              </a:extLst>
            </p:cNvPr>
            <p:cNvSpPr txBox="1"/>
            <p:nvPr/>
          </p:nvSpPr>
          <p:spPr>
            <a:xfrm>
              <a:off x="5342083" y="4651965"/>
              <a:ext cx="1252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3200" b="1" dirty="0">
                  <a:solidFill>
                    <a:schemeClr val="bg1"/>
                  </a:solidFill>
                </a:rPr>
                <a:t>1.10m</a:t>
              </a:r>
            </a:p>
          </p:txBody>
        </p:sp>
      </p:grpSp>
      <p:sp>
        <p:nvSpPr>
          <p:cNvPr id="47" name="Title 2">
            <a:extLst>
              <a:ext uri="{FF2B5EF4-FFF2-40B4-BE49-F238E27FC236}">
                <a16:creationId xmlns:a16="http://schemas.microsoft.com/office/drawing/2014/main" id="{91FA9452-DF14-9B65-7A0C-F9FC833E876F}"/>
              </a:ext>
            </a:extLst>
          </p:cNvPr>
          <p:cNvSpPr txBox="1">
            <a:spLocks/>
          </p:cNvSpPr>
          <p:nvPr/>
        </p:nvSpPr>
        <p:spPr>
          <a:xfrm>
            <a:off x="2115126" y="-268598"/>
            <a:ext cx="7961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33418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T" dirty="0"/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EB80EAE1-DCD1-33AB-023D-23F5D8DF6C1A}"/>
              </a:ext>
            </a:extLst>
          </p:cNvPr>
          <p:cNvSpPr txBox="1">
            <a:spLocks/>
          </p:cNvSpPr>
          <p:nvPr/>
        </p:nvSpPr>
        <p:spPr>
          <a:xfrm>
            <a:off x="2267526" y="-116198"/>
            <a:ext cx="7961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3341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/>
              <a:t>Simulations and experimantal results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C2DE91-A894-3B38-EB2D-954AFB9CDFD0}"/>
              </a:ext>
            </a:extLst>
          </p:cNvPr>
          <p:cNvSpPr txBox="1"/>
          <p:nvPr/>
        </p:nvSpPr>
        <p:spPr>
          <a:xfrm>
            <a:off x="8479830" y="6502594"/>
            <a:ext cx="37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2C3982"/>
                </a:solidFill>
              </a:rPr>
              <a:t>M. Carillo </a:t>
            </a:r>
            <a:r>
              <a:rPr lang="en-IT" dirty="0">
                <a:solidFill>
                  <a:srgbClr val="2C3982"/>
                </a:solidFill>
              </a:rPr>
              <a:t>(martina.carillo@lnf.infn.it)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91725D-C6D1-8EED-3E70-C5782EAE4F62}"/>
              </a:ext>
            </a:extLst>
          </p:cNvPr>
          <p:cNvSpPr txBox="1"/>
          <p:nvPr/>
        </p:nvSpPr>
        <p:spPr>
          <a:xfrm>
            <a:off x="134156" y="6442472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/>
              <a:t>TRL: 2</a:t>
            </a:r>
          </a:p>
        </p:txBody>
      </p:sp>
    </p:spTree>
    <p:extLst>
      <p:ext uri="{BB962C8B-B14F-4D97-AF65-F5344CB8AC3E}">
        <p14:creationId xmlns:p14="http://schemas.microsoft.com/office/powerpoint/2010/main" val="19487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/>
      <p:bldP spid="32" grpId="0"/>
      <p:bldP spid="34" grpId="0" animBg="1"/>
      <p:bldP spid="35" grpId="0" animBg="1"/>
      <p:bldP spid="39" grpId="1" animBg="1"/>
      <p:bldP spid="40" grpId="0" animBg="1"/>
    </p:bldLst>
  </p:timing>
</p:sld>
</file>

<file path=ppt/theme/theme1.xml><?xml version="1.0" encoding="utf-8"?>
<a:theme xmlns:a="http://schemas.openxmlformats.org/drawingml/2006/main" name="EuPRAXIA-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PRAXIA-PP_carillo" id="{D3A76D13-36B8-6E45-82E0-40FA35D26929}" vid="{41EA5180-77AB-1D49-9D85-034707411D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EuPRAXIA-PP</Template>
  <TotalTime>4346</TotalTime>
  <Words>670</Words>
  <Application>Microsoft Macintosh PowerPoint</Application>
  <PresentationFormat>Widescreen</PresentationFormat>
  <Paragraphs>120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Microsoft JhengHei UI Light</vt:lpstr>
      <vt:lpstr>AdvOT483a8203</vt:lpstr>
      <vt:lpstr>Aptos</vt:lpstr>
      <vt:lpstr>Arial</vt:lpstr>
      <vt:lpstr>Arial Narrow</vt:lpstr>
      <vt:lpstr>Arial Rounded MT Bold</vt:lpstr>
      <vt:lpstr>Calibri</vt:lpstr>
      <vt:lpstr>Calibri Light</vt:lpstr>
      <vt:lpstr>Cambria Math</vt:lpstr>
      <vt:lpstr>CharisSIL</vt:lpstr>
      <vt:lpstr>Noto Sans</vt:lpstr>
      <vt:lpstr>Proxima Nova</vt:lpstr>
      <vt:lpstr>Source Sans Pro</vt:lpstr>
      <vt:lpstr>Tahoma</vt:lpstr>
      <vt:lpstr>Verdana</vt:lpstr>
      <vt:lpstr>EuPRAXIA-PP</vt:lpstr>
      <vt:lpstr>Plasma lenses applications: Beam Handling and Driver Extraction</vt:lpstr>
      <vt:lpstr>Plasma based solution for beam handling </vt:lpstr>
      <vt:lpstr>Simulations and experimantal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Carillo</dc:creator>
  <cp:lastModifiedBy>Martina Carillo</cp:lastModifiedBy>
  <cp:revision>5</cp:revision>
  <dcterms:created xsi:type="dcterms:W3CDTF">2025-01-24T07:58:30Z</dcterms:created>
  <dcterms:modified xsi:type="dcterms:W3CDTF">2025-01-27T08:25:13Z</dcterms:modified>
</cp:coreProperties>
</file>