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8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6" t="3604" b="18163"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/>
        </p:nvSpPr>
        <p:spPr>
          <a:xfrm rot="5400000">
            <a:off x="1713092" y="3642000"/>
            <a:ext cx="1152130" cy="3990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 dirty="0">
                <a:solidFill>
                  <a:schemeClr val="bg1"/>
                </a:solidFill>
              </a:rPr>
              <a:t>No. 101079773</a:t>
            </a:r>
          </a:p>
        </p:txBody>
      </p:sp>
      <p:pic>
        <p:nvPicPr>
          <p:cNvPr id="16" name="Picture 15" descr="Shape, background pattern, rectangle&#10;&#10;Description automatically generated">
            <a:extLst>
              <a:ext uri="{FF2B5EF4-FFF2-40B4-BE49-F238E27FC236}">
                <a16:creationId xmlns:a16="http://schemas.microsoft.com/office/drawing/2014/main" id="{EB353F2C-276C-46A5-BFB4-EDBF3952D3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19" y="5201842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0" name="Picture 19" descr="Shape&#10;&#10;Description automatically generated">
            <a:extLst>
              <a:ext uri="{FF2B5EF4-FFF2-40B4-BE49-F238E27FC236}">
                <a16:creationId xmlns:a16="http://schemas.microsoft.com/office/drawing/2014/main" id="{B40DA2FC-500E-4637-AD7D-89070242F1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5B92E49D-42F5-4F3F-87B5-89E4F69384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201842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23025C6F-90C7-462A-8C0E-8079D07BC39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962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0" name="Picture 29" descr="Chart&#10;&#10;Description automatically generated">
            <a:extLst>
              <a:ext uri="{FF2B5EF4-FFF2-40B4-BE49-F238E27FC236}">
                <a16:creationId xmlns:a16="http://schemas.microsoft.com/office/drawing/2014/main" id="{5EEF9B71-7283-4C50-AF40-4C42338F61F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10" y="520438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181E05-6FC8-4FE7-96E3-22D4AE603C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434" y="5201842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1B7B7ABD-7FF4-416E-82E5-F7D825396BD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6" name="Picture 35" descr="Shape, rectangle&#10;&#10;Description automatically generated">
            <a:extLst>
              <a:ext uri="{FF2B5EF4-FFF2-40B4-BE49-F238E27FC236}">
                <a16:creationId xmlns:a16="http://schemas.microsoft.com/office/drawing/2014/main" id="{0E6B17BD-38E6-40E8-81B9-61656C20CEC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69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38" name="Picture 37" descr="A picture containing logo&#10;&#10;Description automatically generated">
            <a:extLst>
              <a:ext uri="{FF2B5EF4-FFF2-40B4-BE49-F238E27FC236}">
                <a16:creationId xmlns:a16="http://schemas.microsoft.com/office/drawing/2014/main" id="{AFBA9081-7D6A-4386-BE99-3B9915CAF3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607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EF4B1B9E-9C34-41AA-BA3F-19A5FC834B1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776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2" name="Picture 41" descr="Logo&#10;&#10;Description automatically generated">
            <a:extLst>
              <a:ext uri="{FF2B5EF4-FFF2-40B4-BE49-F238E27FC236}">
                <a16:creationId xmlns:a16="http://schemas.microsoft.com/office/drawing/2014/main" id="{DAFE8E6F-FDE1-40AB-A91E-75B4752808CF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8" y="5703104"/>
            <a:ext cx="539895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4" name="Picture 43" descr="Background pattern&#10;&#10;Description automatically generated">
            <a:extLst>
              <a:ext uri="{FF2B5EF4-FFF2-40B4-BE49-F238E27FC236}">
                <a16:creationId xmlns:a16="http://schemas.microsoft.com/office/drawing/2014/main" id="{6DC76842-022A-455A-913E-9A58E2CB996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64" y="5703104"/>
            <a:ext cx="539714" cy="36000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5" name="Picture 4" descr="A black background with white text and yellow stars&#10;&#10;Description automatically generated">
            <a:extLst>
              <a:ext uri="{FF2B5EF4-FFF2-40B4-BE49-F238E27FC236}">
                <a16:creationId xmlns:a16="http://schemas.microsoft.com/office/drawing/2014/main" id="{9E2716B7-B9F2-45DB-9777-073DE14175D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912" y="114716"/>
            <a:ext cx="2242632" cy="141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0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6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27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6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endParaRPr lang="en-US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A8E6A3-D10E-BEBC-CDF4-2DC37BE2810D}"/>
              </a:ext>
            </a:extLst>
          </p:cNvPr>
          <p:cNvSpPr txBox="1"/>
          <p:nvPr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127691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2C39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  <a:lvl2pPr>
              <a:defRPr>
                <a:solidFill>
                  <a:srgbClr val="FFC000"/>
                </a:solidFill>
              </a:defRPr>
            </a:lvl2pPr>
            <a:lvl3pPr>
              <a:defRPr>
                <a:solidFill>
                  <a:srgbClr val="FFC000"/>
                </a:solidFill>
              </a:defRPr>
            </a:lvl3pPr>
            <a:lvl4pPr>
              <a:defRPr>
                <a:solidFill>
                  <a:srgbClr val="FFC000"/>
                </a:solidFill>
              </a:defRPr>
            </a:lvl4pPr>
            <a:lvl5pPr>
              <a:defRPr>
                <a:solidFill>
                  <a:srgbClr val="FFC00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2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endParaRPr lang="en-US"/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F56F66-AA74-C0C7-C412-B189A98C9334}"/>
              </a:ext>
            </a:extLst>
          </p:cNvPr>
          <p:cNvSpPr txBox="1"/>
          <p:nvPr/>
        </p:nvSpPr>
        <p:spPr>
          <a:xfrm>
            <a:off x="4456234" y="6458365"/>
            <a:ext cx="327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2C3982"/>
                </a:solidFill>
              </a:rPr>
              <a:t>www.eupraxia-pp.org</a:t>
            </a:r>
          </a:p>
        </p:txBody>
      </p:sp>
    </p:spTree>
    <p:extLst>
      <p:ext uri="{BB962C8B-B14F-4D97-AF65-F5344CB8AC3E}">
        <p14:creationId xmlns:p14="http://schemas.microsoft.com/office/powerpoint/2010/main" val="353611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34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89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4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3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6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69DAE-B455-468C-BE99-DA7643274763}" type="datetimeFigureOut">
              <a:rPr lang="en-US" smtClean="0"/>
              <a:t>1/27/2025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0FAA2-747F-4E58-A764-8B45CF534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6.png"/><Relationship Id="rId7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black background with white text&#10;&#10;Description automatically generated">
            <a:extLst>
              <a:ext uri="{FF2B5EF4-FFF2-40B4-BE49-F238E27FC236}">
                <a16:creationId xmlns:a16="http://schemas.microsoft.com/office/drawing/2014/main" id="{CB2BC8A3-A29D-A068-4B72-3823E44894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4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EDC8D0-AE94-6B74-1D5E-0780E89F95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176" y="0"/>
            <a:ext cx="1186815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dirty="0">
                <a:solidFill>
                  <a:schemeClr val="accent2"/>
                </a:solidFill>
              </a:rPr>
              <a:t>Long plasma sources and materials studies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C73C87-F4D7-A90E-F552-E0DD6ABC1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176" y="3574778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Romain DEMITRA (on the behalf of PLASMA_LAB – </a:t>
            </a:r>
            <a:r>
              <a:rPr lang="en-US" dirty="0" err="1">
                <a:solidFill>
                  <a:srgbClr val="FFFFFF"/>
                </a:solidFill>
              </a:rPr>
              <a:t>Sparc_Lab</a:t>
            </a:r>
            <a:r>
              <a:rPr lang="en-US" dirty="0">
                <a:solidFill>
                  <a:srgbClr val="FFFF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2088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0562E-A958-755C-358D-CDA7C88A4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60 cm long capillary tested prototype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406F783-1F33-173E-C41A-0CB82BC028FD}"/>
              </a:ext>
            </a:extLst>
          </p:cNvPr>
          <p:cNvSpPr/>
          <p:nvPr/>
        </p:nvSpPr>
        <p:spPr>
          <a:xfrm>
            <a:off x="8394715" y="705442"/>
            <a:ext cx="3555949" cy="39087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Design 60 cm long </a:t>
            </a:r>
            <a:r>
              <a:rPr lang="it-IT" dirty="0" err="1">
                <a:ea typeface="Microsoft JhengHei UI Light" panose="020B0304030504040204" pitchFamily="34" charset="-120"/>
                <a:cs typeface="Arial" panose="020B0604020202020204" pitchFamily="34" charset="0"/>
              </a:rPr>
              <a:t>capillary</a:t>
            </a:r>
            <a:r>
              <a:rPr lang="it-IT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:</a:t>
            </a:r>
          </a:p>
          <a:p>
            <a:endParaRPr lang="it-IT" dirty="0"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Support for gas injection and attaching electrodes that contains the injectors and plasma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Common ground electrode to separate two sections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Prototype in plastic but the final device will be in Macor (holder)/</a:t>
            </a:r>
            <a:r>
              <a:rPr lang="en-US" dirty="0" err="1">
                <a:ea typeface="Microsoft JhengHei UI Light" panose="020B0304030504040204" pitchFamily="34" charset="-120"/>
                <a:cs typeface="Arial" panose="020B0604020202020204" pitchFamily="34" charset="0"/>
              </a:rPr>
              <a:t>Shapal</a:t>
            </a:r>
            <a:r>
              <a:rPr lang="en-US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 (channel and inlets)</a:t>
            </a:r>
            <a:endParaRPr lang="it-IT" dirty="0">
              <a:ea typeface="Microsoft JhengHei UI Light" panose="020B03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Immagine 4" descr="Immagine che contiene diagramma, linea">
            <a:extLst>
              <a:ext uri="{FF2B5EF4-FFF2-40B4-BE49-F238E27FC236}">
                <a16:creationId xmlns:a16="http://schemas.microsoft.com/office/drawing/2014/main" id="{29A5F680-10ED-33D6-13CD-7417CA266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36" y="939630"/>
            <a:ext cx="7893783" cy="2844780"/>
          </a:xfrm>
          <a:prstGeom prst="rect">
            <a:avLst/>
          </a:prstGeom>
        </p:spPr>
      </p:pic>
      <p:grpSp>
        <p:nvGrpSpPr>
          <p:cNvPr id="8" name="Gruppo 23">
            <a:extLst>
              <a:ext uri="{FF2B5EF4-FFF2-40B4-BE49-F238E27FC236}">
                <a16:creationId xmlns:a16="http://schemas.microsoft.com/office/drawing/2014/main" id="{90DED3FE-0C03-14D8-0873-01250B48D261}"/>
              </a:ext>
            </a:extLst>
          </p:cNvPr>
          <p:cNvGrpSpPr/>
          <p:nvPr/>
        </p:nvGrpSpPr>
        <p:grpSpPr>
          <a:xfrm>
            <a:off x="327336" y="4185017"/>
            <a:ext cx="11728292" cy="2048414"/>
            <a:chOff x="327336" y="4101607"/>
            <a:chExt cx="11728292" cy="2048414"/>
          </a:xfrm>
        </p:grpSpPr>
        <p:pic>
          <p:nvPicPr>
            <p:cNvPr id="9" name="Immagine 13" descr="Immagine che contiene schermata, bianco e nero, stereo">
              <a:extLst>
                <a:ext uri="{FF2B5EF4-FFF2-40B4-BE49-F238E27FC236}">
                  <a16:creationId xmlns:a16="http://schemas.microsoft.com/office/drawing/2014/main" id="{7A2D5BDD-B5AE-0C80-59AB-07DE778E4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7336" y="4101607"/>
              <a:ext cx="8067379" cy="2048414"/>
            </a:xfrm>
            <a:prstGeom prst="rect">
              <a:avLst/>
            </a:prstGeom>
          </p:spPr>
        </p:pic>
        <p:pic>
          <p:nvPicPr>
            <p:cNvPr id="10" name="Immagine 14" descr="Immagine che contiene schermata, bianco e nero, stereo">
              <a:extLst>
                <a:ext uri="{FF2B5EF4-FFF2-40B4-BE49-F238E27FC236}">
                  <a16:creationId xmlns:a16="http://schemas.microsoft.com/office/drawing/2014/main" id="{49703EDC-EF75-A965-AACD-F77E9D32F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8228" t="54581" r="19829" b="10441"/>
            <a:stretch/>
          </p:blipFill>
          <p:spPr>
            <a:xfrm>
              <a:off x="8571745" y="4705196"/>
              <a:ext cx="3483883" cy="1410108"/>
            </a:xfrm>
            <a:prstGeom prst="rect">
              <a:avLst/>
            </a:prstGeom>
          </p:spPr>
        </p:pic>
      </p:grpSp>
      <p:grpSp>
        <p:nvGrpSpPr>
          <p:cNvPr id="11" name="Gruppo 21">
            <a:extLst>
              <a:ext uri="{FF2B5EF4-FFF2-40B4-BE49-F238E27FC236}">
                <a16:creationId xmlns:a16="http://schemas.microsoft.com/office/drawing/2014/main" id="{D7683F00-D150-891A-6340-2297F65FB21D}"/>
              </a:ext>
            </a:extLst>
          </p:cNvPr>
          <p:cNvGrpSpPr/>
          <p:nvPr/>
        </p:nvGrpSpPr>
        <p:grpSpPr>
          <a:xfrm>
            <a:off x="5011815" y="5209224"/>
            <a:ext cx="3559930" cy="727587"/>
            <a:chOff x="5063613" y="5097796"/>
            <a:chExt cx="3559930" cy="727587"/>
          </a:xfrm>
        </p:grpSpPr>
        <p:sp>
          <p:nvSpPr>
            <p:cNvPr id="12" name="Rettangolo 17">
              <a:extLst>
                <a:ext uri="{FF2B5EF4-FFF2-40B4-BE49-F238E27FC236}">
                  <a16:creationId xmlns:a16="http://schemas.microsoft.com/office/drawing/2014/main" id="{58BC04B5-8504-BE85-6318-E90C5C38E869}"/>
                </a:ext>
              </a:extLst>
            </p:cNvPr>
            <p:cNvSpPr/>
            <p:nvPr/>
          </p:nvSpPr>
          <p:spPr>
            <a:xfrm>
              <a:off x="5063613" y="5097796"/>
              <a:ext cx="1789471" cy="727587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" name="Connettore 2 19">
              <a:extLst>
                <a:ext uri="{FF2B5EF4-FFF2-40B4-BE49-F238E27FC236}">
                  <a16:creationId xmlns:a16="http://schemas.microsoft.com/office/drawing/2014/main" id="{1E612EA5-FA0E-2D53-7078-EED40EF795D6}"/>
                </a:ext>
              </a:extLst>
            </p:cNvPr>
            <p:cNvCxnSpPr>
              <a:cxnSpLocks/>
              <a:stCxn id="12" idx="3"/>
              <a:endCxn id="10" idx="1"/>
            </p:cNvCxnSpPr>
            <p:nvPr/>
          </p:nvCxnSpPr>
          <p:spPr>
            <a:xfrm flipV="1">
              <a:off x="6853084" y="5382232"/>
              <a:ext cx="1770459" cy="7935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EA3AB56-4DD3-74BF-939D-F85BBB43B37E}"/>
              </a:ext>
            </a:extLst>
          </p:cNvPr>
          <p:cNvSpPr txBox="1"/>
          <p:nvPr/>
        </p:nvSpPr>
        <p:spPr>
          <a:xfrm>
            <a:off x="327336" y="6488668"/>
            <a:ext cx="408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TRL 6 : Technology validated in laboratory</a:t>
            </a:r>
          </a:p>
        </p:txBody>
      </p:sp>
    </p:spTree>
    <p:extLst>
      <p:ext uri="{BB962C8B-B14F-4D97-AF65-F5344CB8AC3E}">
        <p14:creationId xmlns:p14="http://schemas.microsoft.com/office/powerpoint/2010/main" val="21943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1D54-02B0-4EE2-A1CE-D8870959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simulation for the tested geometry</a:t>
            </a:r>
          </a:p>
        </p:txBody>
      </p:sp>
      <p:pic>
        <p:nvPicPr>
          <p:cNvPr id="6" name="Immagine 8" descr="Immagine che contiene testo, schermata, diagramma, schermo">
            <a:extLst>
              <a:ext uri="{FF2B5EF4-FFF2-40B4-BE49-F238E27FC236}">
                <a16:creationId xmlns:a16="http://schemas.microsoft.com/office/drawing/2014/main" id="{4180B591-53A1-C6D5-BC7B-8A1536582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1" y="1359684"/>
            <a:ext cx="8356599" cy="4670822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747A19B2-5C03-EC9C-3985-5297C6540603}"/>
              </a:ext>
            </a:extLst>
          </p:cNvPr>
          <p:cNvSpPr/>
          <p:nvPr/>
        </p:nvSpPr>
        <p:spPr>
          <a:xfrm>
            <a:off x="8803854" y="1582340"/>
            <a:ext cx="3290898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10 injectors of constant diameter and progressively closer together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10 injectors progressively closer together and having progressively increasing diameters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Variability of up to 20 % in lateral areas depending on the application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8A172F-4B89-41FD-06A2-FF92C67576AC}"/>
              </a:ext>
            </a:extLst>
          </p:cNvPr>
          <p:cNvSpPr txBox="1"/>
          <p:nvPr/>
        </p:nvSpPr>
        <p:spPr>
          <a:xfrm>
            <a:off x="327336" y="6488668"/>
            <a:ext cx="408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TRL 6 : Technology validated in laboratory</a:t>
            </a:r>
          </a:p>
        </p:txBody>
      </p:sp>
    </p:spTree>
    <p:extLst>
      <p:ext uri="{BB962C8B-B14F-4D97-AF65-F5344CB8AC3E}">
        <p14:creationId xmlns:p14="http://schemas.microsoft.com/office/powerpoint/2010/main" val="2357183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75F91-7995-7B6C-42AB-23A2A6EEF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density measurements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AFF18ED-4842-9B9A-3A02-11447DCC51F1}"/>
              </a:ext>
            </a:extLst>
          </p:cNvPr>
          <p:cNvSpPr/>
          <p:nvPr/>
        </p:nvSpPr>
        <p:spPr>
          <a:xfrm>
            <a:off x="6206471" y="5171420"/>
            <a:ext cx="820395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ea typeface="Microsoft JhengHei UI Light" panose="020B0304030504040204" pitchFamily="34" charset="-120"/>
                <a:cs typeface="Arial" panose="020B0604020202020204" pitchFamily="34" charset="0"/>
              </a:rPr>
              <a:t>60 cm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24A72AB-516C-1BC4-9140-114B199D49BD}"/>
              </a:ext>
            </a:extLst>
          </p:cNvPr>
          <p:cNvSpPr/>
          <p:nvPr/>
        </p:nvSpPr>
        <p:spPr>
          <a:xfrm>
            <a:off x="7363907" y="866977"/>
            <a:ext cx="4183664" cy="2308324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1.1 GeV </a:t>
            </a:r>
            <a:r>
              <a:rPr lang="en-US" dirty="0">
                <a:cs typeface="Arial" panose="020B0604020202020204" pitchFamily="34" charset="0"/>
              </a:rPr>
              <a:t> (1 GV/m  600 MeV in </a:t>
            </a:r>
            <a:r>
              <a:rPr lang="en-US" b="1" dirty="0">
                <a:cs typeface="Arial" panose="020B0604020202020204" pitchFamily="34" charset="0"/>
              </a:rPr>
              <a:t>60cm</a:t>
            </a:r>
            <a:r>
              <a:rPr lang="en-US" dirty="0">
                <a:cs typeface="Arial" panose="020B0604020202020204" pitchFamily="34" charset="0"/>
              </a:rPr>
              <a:t> long  capillary - density 10</a:t>
            </a:r>
            <a:r>
              <a:rPr lang="en-US" baseline="30000" dirty="0">
                <a:cs typeface="Arial" panose="020B0604020202020204" pitchFamily="34" charset="0"/>
              </a:rPr>
              <a:t>16</a:t>
            </a:r>
            <a:r>
              <a:rPr lang="en-US" dirty="0">
                <a:cs typeface="Arial" panose="020B0604020202020204" pitchFamily="34" charset="0"/>
              </a:rPr>
              <a:t> cm-3 ):</a:t>
            </a:r>
          </a:p>
          <a:p>
            <a:endParaRPr lang="en-US" dirty="0"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 err="1">
                <a:ea typeface="Microsoft JhengHei UI Light" panose="020B0304030504040204" pitchFamily="34" charset="-120"/>
                <a:cs typeface="Arial" panose="020B0604020202020204" pitchFamily="34" charset="0"/>
              </a:rPr>
              <a:t>Fabrication</a:t>
            </a:r>
            <a:r>
              <a:rPr lang="it-IT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 by </a:t>
            </a:r>
            <a:r>
              <a:rPr lang="it-IT" dirty="0" err="1">
                <a:ea typeface="Microsoft JhengHei UI Light" panose="020B0304030504040204" pitchFamily="34" charset="-120"/>
                <a:cs typeface="Arial" panose="020B0604020202020204" pitchFamily="34" charset="0"/>
              </a:rPr>
              <a:t>machining</a:t>
            </a:r>
            <a:endParaRPr lang="it-IT" dirty="0"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10 </a:t>
            </a:r>
            <a:r>
              <a:rPr lang="en-US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increasing diameter</a:t>
            </a:r>
            <a:endParaRPr lang="it-IT" dirty="0">
              <a:ea typeface="Microsoft JhengHei UI Light" panose="020B0304030504040204" pitchFamily="34" charset="-12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 err="1">
                <a:ea typeface="Microsoft JhengHei UI Light" panose="020B0304030504040204" pitchFamily="34" charset="-120"/>
                <a:cs typeface="Arial" panose="020B0604020202020204" pitchFamily="34" charset="0"/>
              </a:rPr>
              <a:t>Density</a:t>
            </a:r>
            <a:r>
              <a:rPr lang="it-IT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 range 10</a:t>
            </a:r>
            <a:r>
              <a:rPr lang="it-IT" baseline="30000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16</a:t>
            </a:r>
            <a:r>
              <a:rPr lang="it-IT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 -10</a:t>
            </a:r>
            <a:r>
              <a:rPr lang="it-IT" baseline="30000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17</a:t>
            </a:r>
            <a:r>
              <a:rPr lang="it-IT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 cm</a:t>
            </a:r>
            <a:r>
              <a:rPr lang="it-IT" baseline="30000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-3</a:t>
            </a:r>
            <a:r>
              <a:rPr lang="it-IT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13 kV with 500 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t-IT" b="1" dirty="0">
                <a:ea typeface="Microsoft JhengHei UI Light" panose="020B0304030504040204" pitchFamily="34" charset="-120"/>
                <a:cs typeface="Arial" panose="020B0604020202020204" pitchFamily="34" charset="0"/>
              </a:rPr>
              <a:t>100 Hz rep Rate</a:t>
            </a:r>
          </a:p>
        </p:txBody>
      </p:sp>
      <p:grpSp>
        <p:nvGrpSpPr>
          <p:cNvPr id="6" name="Gruppo 15">
            <a:extLst>
              <a:ext uri="{FF2B5EF4-FFF2-40B4-BE49-F238E27FC236}">
                <a16:creationId xmlns:a16="http://schemas.microsoft.com/office/drawing/2014/main" id="{FF832072-6443-2B1A-CA74-223C352C622D}"/>
              </a:ext>
            </a:extLst>
          </p:cNvPr>
          <p:cNvGrpSpPr/>
          <p:nvPr/>
        </p:nvGrpSpPr>
        <p:grpSpPr>
          <a:xfrm>
            <a:off x="419100" y="838200"/>
            <a:ext cx="5676900" cy="5424425"/>
            <a:chOff x="129832" y="623378"/>
            <a:chExt cx="5935347" cy="5667251"/>
          </a:xfrm>
        </p:grpSpPr>
        <p:pic>
          <p:nvPicPr>
            <p:cNvPr id="7" name="Immagine 4" descr="Immagine che contiene macchina, elettronica, interno, automobile&#10;&#10;Descrizione generata automaticamente">
              <a:extLst>
                <a:ext uri="{FF2B5EF4-FFF2-40B4-BE49-F238E27FC236}">
                  <a16:creationId xmlns:a16="http://schemas.microsoft.com/office/drawing/2014/main" id="{7A182A80-22DD-A29D-E7BF-D58498B07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476" b="20300"/>
            <a:stretch/>
          </p:blipFill>
          <p:spPr>
            <a:xfrm>
              <a:off x="129833" y="623378"/>
              <a:ext cx="5935345" cy="2232639"/>
            </a:xfrm>
            <a:prstGeom prst="rect">
              <a:avLst/>
            </a:prstGeom>
          </p:spPr>
        </p:pic>
        <p:pic>
          <p:nvPicPr>
            <p:cNvPr id="8" name="Immagine 11" descr="Immagine che contiene bus, treno, acciaio, metropolitana&#10;&#10;Descrizione generata automaticamente">
              <a:extLst>
                <a:ext uri="{FF2B5EF4-FFF2-40B4-BE49-F238E27FC236}">
                  <a16:creationId xmlns:a16="http://schemas.microsoft.com/office/drawing/2014/main" id="{FD2F8E94-E8C7-D8D8-EA83-96BEBA1C0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3446"/>
            <a:stretch/>
          </p:blipFill>
          <p:spPr>
            <a:xfrm>
              <a:off x="129833" y="2946654"/>
              <a:ext cx="5935346" cy="1627217"/>
            </a:xfrm>
            <a:prstGeom prst="rect">
              <a:avLst/>
            </a:prstGeom>
          </p:spPr>
        </p:pic>
        <p:pic>
          <p:nvPicPr>
            <p:cNvPr id="9" name="Immagine 14" descr="Immagine che contiene elettronica, schermata, luce, interno&#10;&#10;Descrizione generata automaticamente">
              <a:extLst>
                <a:ext uri="{FF2B5EF4-FFF2-40B4-BE49-F238E27FC236}">
                  <a16:creationId xmlns:a16="http://schemas.microsoft.com/office/drawing/2014/main" id="{B5E1271C-40EA-6CB6-741F-F64F8F517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2359" b="33982"/>
            <a:stretch/>
          </p:blipFill>
          <p:spPr>
            <a:xfrm>
              <a:off x="129832" y="4663413"/>
              <a:ext cx="5935346" cy="1627216"/>
            </a:xfrm>
            <a:prstGeom prst="rect">
              <a:avLst/>
            </a:prstGeom>
          </p:spPr>
        </p:pic>
      </p:grpSp>
      <p:cxnSp>
        <p:nvCxnSpPr>
          <p:cNvPr id="10" name="Connettore 2 16">
            <a:extLst>
              <a:ext uri="{FF2B5EF4-FFF2-40B4-BE49-F238E27FC236}">
                <a16:creationId xmlns:a16="http://schemas.microsoft.com/office/drawing/2014/main" id="{878F350E-32BB-B716-6B01-C9D9F47D42B6}"/>
              </a:ext>
            </a:extLst>
          </p:cNvPr>
          <p:cNvCxnSpPr>
            <a:cxnSpLocks/>
          </p:cNvCxnSpPr>
          <p:nvPr/>
        </p:nvCxnSpPr>
        <p:spPr>
          <a:xfrm>
            <a:off x="419100" y="5635888"/>
            <a:ext cx="5676899" cy="0"/>
          </a:xfrm>
          <a:prstGeom prst="straightConnector1">
            <a:avLst/>
          </a:prstGeom>
          <a:ln w="25400">
            <a:solidFill>
              <a:schemeClr val="accent1"/>
            </a:solidFill>
            <a:prstDash val="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2">
            <a:extLst>
              <a:ext uri="{FF2B5EF4-FFF2-40B4-BE49-F238E27FC236}">
                <a16:creationId xmlns:a16="http://schemas.microsoft.com/office/drawing/2014/main" id="{F73B67A5-2E5C-FD9B-D7BC-DB61A967F83F}"/>
              </a:ext>
            </a:extLst>
          </p:cNvPr>
          <p:cNvSpPr txBox="1"/>
          <p:nvPr/>
        </p:nvSpPr>
        <p:spPr>
          <a:xfrm>
            <a:off x="7632314" y="3310355"/>
            <a:ext cx="1823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it-IT" b="1" dirty="0">
                <a:solidFill>
                  <a:schemeClr val="bg1"/>
                </a:solidFill>
              </a:rPr>
              <a:t>V = 13 kV</a:t>
            </a:r>
          </a:p>
          <a:p>
            <a:pPr lvl="1"/>
            <a:r>
              <a:rPr lang="it-IT" b="1" dirty="0" err="1">
                <a:solidFill>
                  <a:schemeClr val="bg1"/>
                </a:solidFill>
              </a:rPr>
              <a:t>Ip</a:t>
            </a:r>
            <a:r>
              <a:rPr lang="it-IT" b="1" dirty="0">
                <a:solidFill>
                  <a:schemeClr val="bg1"/>
                </a:solidFill>
              </a:rPr>
              <a:t> = 550 A</a:t>
            </a:r>
          </a:p>
        </p:txBody>
      </p:sp>
      <p:sp>
        <p:nvSpPr>
          <p:cNvPr id="12" name="Ovale 2">
            <a:extLst>
              <a:ext uri="{FF2B5EF4-FFF2-40B4-BE49-F238E27FC236}">
                <a16:creationId xmlns:a16="http://schemas.microsoft.com/office/drawing/2014/main" id="{C921AAAF-F88D-55F7-EDE0-A7C7E04D8B39}"/>
              </a:ext>
            </a:extLst>
          </p:cNvPr>
          <p:cNvSpPr/>
          <p:nvPr/>
        </p:nvSpPr>
        <p:spPr>
          <a:xfrm>
            <a:off x="2675393" y="3532138"/>
            <a:ext cx="1163362" cy="858707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3">
            <a:extLst>
              <a:ext uri="{FF2B5EF4-FFF2-40B4-BE49-F238E27FC236}">
                <a16:creationId xmlns:a16="http://schemas.microsoft.com/office/drawing/2014/main" id="{C0B4B368-BDCA-006B-2066-9CB840BD91E6}"/>
              </a:ext>
            </a:extLst>
          </p:cNvPr>
          <p:cNvCxnSpPr>
            <a:stCxn id="12" idx="6"/>
          </p:cNvCxnSpPr>
          <p:nvPr/>
        </p:nvCxnSpPr>
        <p:spPr>
          <a:xfrm>
            <a:off x="3838755" y="3961492"/>
            <a:ext cx="3342881" cy="333106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o 17">
            <a:extLst>
              <a:ext uri="{FF2B5EF4-FFF2-40B4-BE49-F238E27FC236}">
                <a16:creationId xmlns:a16="http://schemas.microsoft.com/office/drawing/2014/main" id="{FA3F9CBD-A06E-0E9D-D78E-C93D4ECC7D4E}"/>
              </a:ext>
            </a:extLst>
          </p:cNvPr>
          <p:cNvGrpSpPr/>
          <p:nvPr/>
        </p:nvGrpSpPr>
        <p:grpSpPr>
          <a:xfrm>
            <a:off x="7459141" y="3142244"/>
            <a:ext cx="4183664" cy="3349931"/>
            <a:chOff x="7268675" y="2992284"/>
            <a:chExt cx="4374130" cy="3499892"/>
          </a:xfrm>
        </p:grpSpPr>
        <p:pic>
          <p:nvPicPr>
            <p:cNvPr id="15" name="Immagine 6" descr="Immagine che contiene testo, Carattere, schermata, linea&#10;&#10;Descrizione generata automaticamente">
              <a:extLst>
                <a:ext uri="{FF2B5EF4-FFF2-40B4-BE49-F238E27FC236}">
                  <a16:creationId xmlns:a16="http://schemas.microsoft.com/office/drawing/2014/main" id="{2A541693-1B0D-974D-B673-77A5998F8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97" t="8681" r="12717" b="4488"/>
            <a:stretch/>
          </p:blipFill>
          <p:spPr>
            <a:xfrm>
              <a:off x="7268675" y="3148345"/>
              <a:ext cx="4374130" cy="3343831"/>
            </a:xfrm>
            <a:prstGeom prst="rect">
              <a:avLst/>
            </a:prstGeom>
          </p:spPr>
        </p:pic>
        <p:sp>
          <p:nvSpPr>
            <p:cNvPr id="16" name="CasellaDiTesto 10">
              <a:extLst>
                <a:ext uri="{FF2B5EF4-FFF2-40B4-BE49-F238E27FC236}">
                  <a16:creationId xmlns:a16="http://schemas.microsoft.com/office/drawing/2014/main" id="{07E7E6B3-0A84-A458-BEE4-FC4CE59D365C}"/>
                </a:ext>
              </a:extLst>
            </p:cNvPr>
            <p:cNvSpPr txBox="1"/>
            <p:nvPr/>
          </p:nvSpPr>
          <p:spPr>
            <a:xfrm>
              <a:off x="7761726" y="2992284"/>
              <a:ext cx="81950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10</a:t>
              </a:r>
              <a:r>
                <a:rPr lang="it-IT" sz="1400" baseline="30000" dirty="0">
                  <a:solidFill>
                    <a:schemeClr val="bg1"/>
                  </a:solidFill>
                  <a:latin typeface="Arial" panose="020B0604020202020204" pitchFamily="34" charset="0"/>
                  <a:ea typeface="Microsoft JhengHei UI Light" panose="020B0304030504040204" pitchFamily="34" charset="-120"/>
                  <a:cs typeface="Arial" panose="020B0604020202020204" pitchFamily="34" charset="0"/>
                </a:rPr>
                <a:t>17</a:t>
              </a:r>
              <a:endParaRPr lang="it-IT" sz="14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0DBD2CA-A6F5-4359-1C70-A17E585B62E3}"/>
              </a:ext>
            </a:extLst>
          </p:cNvPr>
          <p:cNvSpPr txBox="1"/>
          <p:nvPr/>
        </p:nvSpPr>
        <p:spPr>
          <a:xfrm>
            <a:off x="327336" y="6488668"/>
            <a:ext cx="408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TRL 6 : Technology validated in laboratory</a:t>
            </a:r>
          </a:p>
        </p:txBody>
      </p:sp>
    </p:spTree>
    <p:extLst>
      <p:ext uri="{BB962C8B-B14F-4D97-AF65-F5344CB8AC3E}">
        <p14:creationId xmlns:p14="http://schemas.microsoft.com/office/powerpoint/2010/main" val="1219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A87D7-6401-65B5-71E0-2DBC5089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7CA6C0-533D-27B9-1BD7-5010246BE752}"/>
              </a:ext>
            </a:extLst>
          </p:cNvPr>
          <p:cNvSpPr/>
          <p:nvPr/>
        </p:nvSpPr>
        <p:spPr>
          <a:xfrm>
            <a:off x="595534" y="1117992"/>
            <a:ext cx="5156729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High temperature resistant materials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/>
              </a:rPr>
              <a:t>High thermal conductivity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max 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operating temperature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</a:t>
            </a:r>
            <a:r>
              <a:rPr lang="en-US" sz="2200" dirty="0">
                <a:solidFill>
                  <a:prstClr val="black"/>
                </a:solidFill>
                <a:latin typeface="Calibri"/>
              </a:rPr>
              <a:t>d machinability, </a:t>
            </a:r>
            <a:r>
              <a:rPr lang="en-US" sz="2200" b="0" i="0" u="none" strike="noStrike" baseline="0" dirty="0">
                <a:latin typeface="NimbusRomNo9L-Regu"/>
              </a:rPr>
              <a:t>cost-effectiveness and availability for large geometries</a:t>
            </a:r>
            <a:endParaRPr kumimoji="0" lang="it-IT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15B79-6E9D-4143-E09A-B40A973354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7" t="8647" r="28787" b="9247"/>
          <a:stretch/>
        </p:blipFill>
        <p:spPr>
          <a:xfrm rot="16200000">
            <a:off x="8182999" y="-83894"/>
            <a:ext cx="2103076" cy="4894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3BE567-80A1-9F2B-C501-82B8E062DC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32723" r="30097" b="47803"/>
          <a:stretch/>
        </p:blipFill>
        <p:spPr>
          <a:xfrm rot="16200000">
            <a:off x="5243830" y="1811433"/>
            <a:ext cx="2103073" cy="1104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ED3FF4-1814-C336-348F-CEE9144158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6" t="45723" r="31806" b="35856"/>
          <a:stretch/>
        </p:blipFill>
        <p:spPr>
          <a:xfrm rot="16200000">
            <a:off x="8209044" y="1833960"/>
            <a:ext cx="2062948" cy="10189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92A912-FED4-AA87-A3AB-F6561D4D43CC}"/>
              </a:ext>
            </a:extLst>
          </p:cNvPr>
          <p:cNvSpPr/>
          <p:nvPr/>
        </p:nvSpPr>
        <p:spPr>
          <a:xfrm>
            <a:off x="6502197" y="971694"/>
            <a:ext cx="1095172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Sapphire</a:t>
            </a:r>
            <a:endParaRPr kumimoji="0" lang="it-IT" sz="2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464D27-CD5F-2EBC-D1F7-A1FD2246C298}"/>
              </a:ext>
            </a:extLst>
          </p:cNvPr>
          <p:cNvSpPr/>
          <p:nvPr/>
        </p:nvSpPr>
        <p:spPr>
          <a:xfrm>
            <a:off x="9664210" y="1004702"/>
            <a:ext cx="1130438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dirty="0">
                <a:solidFill>
                  <a:prstClr val="black"/>
                </a:solidFill>
                <a:latin typeface="Calibri"/>
              </a:rPr>
              <a:t>Ceramics</a:t>
            </a:r>
            <a:endParaRPr kumimoji="0" lang="it-IT" sz="2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close-up of a machine&#10;&#10;Description automatically generated">
            <a:extLst>
              <a:ext uri="{FF2B5EF4-FFF2-40B4-BE49-F238E27FC236}">
                <a16:creationId xmlns:a16="http://schemas.microsoft.com/office/drawing/2014/main" id="{E2438D33-BB73-8F3D-4E2A-AF58472AB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14"/>
          <a:stretch/>
        </p:blipFill>
        <p:spPr>
          <a:xfrm>
            <a:off x="8790859" y="3562545"/>
            <a:ext cx="2340562" cy="24542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D85F3F-511E-B1AD-FACE-D6D44CC16698}"/>
              </a:ext>
            </a:extLst>
          </p:cNvPr>
          <p:cNvSpPr txBox="1"/>
          <p:nvPr/>
        </p:nvSpPr>
        <p:spPr>
          <a:xfrm>
            <a:off x="8601075" y="6010157"/>
            <a:ext cx="272012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NimbusRomNo9L-Regu"/>
              </a:rPr>
              <a:t>3 cm long, 2 mm diameter</a:t>
            </a:r>
            <a:endParaRPr lang="en-US" dirty="0"/>
          </a:p>
        </p:txBody>
      </p:sp>
      <p:pic>
        <p:nvPicPr>
          <p:cNvPr id="12" name="Picture 11" descr="A metal piece with holes&#10;&#10;Description automatically generated">
            <a:extLst>
              <a:ext uri="{FF2B5EF4-FFF2-40B4-BE49-F238E27FC236}">
                <a16:creationId xmlns:a16="http://schemas.microsoft.com/office/drawing/2014/main" id="{4213516F-67D3-47C6-C33A-13C846B614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" t="33808" r="27273" b="19103"/>
          <a:stretch/>
        </p:blipFill>
        <p:spPr>
          <a:xfrm rot="16200000">
            <a:off x="5106191" y="4584387"/>
            <a:ext cx="2376236" cy="1179724"/>
          </a:xfrm>
          <a:prstGeom prst="rect">
            <a:avLst/>
          </a:prstGeom>
        </p:spPr>
      </p:pic>
      <p:pic>
        <p:nvPicPr>
          <p:cNvPr id="13" name="Picture 12" descr="A couple of white and clear plastic parts&#10;&#10;Description automatically generated">
            <a:extLst>
              <a:ext uri="{FF2B5EF4-FFF2-40B4-BE49-F238E27FC236}">
                <a16:creationId xmlns:a16="http://schemas.microsoft.com/office/drawing/2014/main" id="{1BF18D77-A834-072B-E7FD-7C9E504665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29123" r="54320" b="36228"/>
          <a:stretch/>
        </p:blipFill>
        <p:spPr>
          <a:xfrm rot="10800000">
            <a:off x="904589" y="3986135"/>
            <a:ext cx="2496553" cy="2376237"/>
          </a:xfrm>
          <a:prstGeom prst="rect">
            <a:avLst/>
          </a:prstGeom>
        </p:spPr>
      </p:pic>
      <p:pic>
        <p:nvPicPr>
          <p:cNvPr id="14" name="Picture 13" descr="A close-up of a white and clear plastic part&#10;&#10;Description automatically generated">
            <a:extLst>
              <a:ext uri="{FF2B5EF4-FFF2-40B4-BE49-F238E27FC236}">
                <a16:creationId xmlns:a16="http://schemas.microsoft.com/office/drawing/2014/main" id="{8D521578-C071-E04E-CF33-41600EC48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7" t="34123" r="27686" b="44298"/>
          <a:stretch/>
        </p:blipFill>
        <p:spPr>
          <a:xfrm rot="5400000">
            <a:off x="3459556" y="4434307"/>
            <a:ext cx="2376236" cy="14798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18D68C-70E4-B735-AE49-E60DBF68E29B}"/>
              </a:ext>
            </a:extLst>
          </p:cNvPr>
          <p:cNvSpPr txBox="1"/>
          <p:nvPr/>
        </p:nvSpPr>
        <p:spPr>
          <a:xfrm>
            <a:off x="3256928" y="4361284"/>
            <a:ext cx="769763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badi" panose="020B0604020104020204" pitchFamily="34" charset="0"/>
              </a:rPr>
              <a:t>Shapal</a:t>
            </a:r>
            <a:endParaRPr lang="en-US" sz="1600" dirty="0">
              <a:latin typeface="Abadi" panose="020B06040201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CF4FC2-ECBE-0288-BA55-D66524BFC4A0}"/>
              </a:ext>
            </a:extLst>
          </p:cNvPr>
          <p:cNvSpPr txBox="1"/>
          <p:nvPr/>
        </p:nvSpPr>
        <p:spPr>
          <a:xfrm>
            <a:off x="3232643" y="5801716"/>
            <a:ext cx="723147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</a:rPr>
              <a:t>Macor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4CDF95-A731-3C63-AE8C-E73BE9306872}"/>
              </a:ext>
            </a:extLst>
          </p:cNvPr>
          <p:cNvSpPr txBox="1"/>
          <p:nvPr/>
        </p:nvSpPr>
        <p:spPr>
          <a:xfrm>
            <a:off x="6381852" y="3503260"/>
            <a:ext cx="1314784" cy="33855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badi" panose="020B0604020104020204" pitchFamily="34" charset="0"/>
              </a:rPr>
              <a:t>Molybdenum</a:t>
            </a:r>
            <a:endParaRPr lang="en-US" dirty="0">
              <a:latin typeface="Abadi" panose="020B0604020104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9C858-199C-F834-12CF-6047EABB1FE4}"/>
              </a:ext>
            </a:extLst>
          </p:cNvPr>
          <p:cNvSpPr txBox="1"/>
          <p:nvPr/>
        </p:nvSpPr>
        <p:spPr>
          <a:xfrm>
            <a:off x="7079730" y="5237627"/>
            <a:ext cx="950901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badi" panose="020B0604020104020204" pitchFamily="34" charset="0"/>
              </a:rPr>
              <a:t>Stainless</a:t>
            </a:r>
          </a:p>
          <a:p>
            <a:pPr algn="ctr"/>
            <a:r>
              <a:rPr lang="en-US" sz="1600" dirty="0">
                <a:latin typeface="Abadi" panose="020B0604020104020204" pitchFamily="34" charset="0"/>
              </a:rPr>
              <a:t>steel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5B52183-E109-B18A-0E49-F9F65C4E4743}"/>
              </a:ext>
            </a:extLst>
          </p:cNvPr>
          <p:cNvCxnSpPr>
            <a:cxnSpLocks/>
          </p:cNvCxnSpPr>
          <p:nvPr/>
        </p:nvCxnSpPr>
        <p:spPr>
          <a:xfrm flipH="1">
            <a:off x="3040459" y="4699842"/>
            <a:ext cx="216469" cy="39419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5A1A5CE-FFF9-321F-6E88-639C43FF3FF4}"/>
              </a:ext>
            </a:extLst>
          </p:cNvPr>
          <p:cNvCxnSpPr>
            <a:cxnSpLocks/>
          </p:cNvCxnSpPr>
          <p:nvPr/>
        </p:nvCxnSpPr>
        <p:spPr>
          <a:xfrm>
            <a:off x="3993023" y="4699842"/>
            <a:ext cx="349256" cy="47441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BADF0A-001D-9265-DEE8-EABDCF2F9601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6450409" y="3841814"/>
            <a:ext cx="588839" cy="76533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5C60126-9E5C-016E-ACB4-08405ADE0406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6381852" y="5237623"/>
            <a:ext cx="697874" cy="29238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640C7D4-4920-59F6-DE8E-23B9F3426FF9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2690359" y="5911348"/>
            <a:ext cx="542280" cy="596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B9717D6-9865-98EF-9F7D-91D94E45322A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955790" y="5911348"/>
            <a:ext cx="595969" cy="5964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A3E0099-FDBA-FC7B-21DC-151D8BFBED23}"/>
              </a:ext>
            </a:extLst>
          </p:cNvPr>
          <p:cNvSpPr txBox="1"/>
          <p:nvPr/>
        </p:nvSpPr>
        <p:spPr>
          <a:xfrm>
            <a:off x="4518912" y="52282"/>
            <a:ext cx="3116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Materials tests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BEDDB8-0F4B-61B5-B880-47D39DD36974}"/>
              </a:ext>
            </a:extLst>
          </p:cNvPr>
          <p:cNvSpPr txBox="1"/>
          <p:nvPr/>
        </p:nvSpPr>
        <p:spPr>
          <a:xfrm>
            <a:off x="327336" y="6488668"/>
            <a:ext cx="408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TRL 6 : Technology validated in laboratory</a:t>
            </a:r>
          </a:p>
        </p:txBody>
      </p:sp>
    </p:spTree>
    <p:extLst>
      <p:ext uri="{BB962C8B-B14F-4D97-AF65-F5344CB8AC3E}">
        <p14:creationId xmlns:p14="http://schemas.microsoft.com/office/powerpoint/2010/main" val="954024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EB2FB-CBFE-C53F-3BB6-D1777D122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766BC1-3C0D-B52F-2913-9370009D0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67" y="2715208"/>
            <a:ext cx="5195799" cy="3642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1BE71-594D-5347-3155-412169283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735" y="2508368"/>
            <a:ext cx="4940098" cy="38494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C477D0-5C16-FF64-38B6-83FFE54E2690}"/>
              </a:ext>
            </a:extLst>
          </p:cNvPr>
          <p:cNvSpPr/>
          <p:nvPr/>
        </p:nvSpPr>
        <p:spPr>
          <a:xfrm>
            <a:off x="880223" y="911795"/>
            <a:ext cx="5488813" cy="1491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Experimental results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Transverse density profile at the density peak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No alteration in plasma density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2C0B59-E027-DA24-FFED-B6CCD0383F42}"/>
              </a:ext>
            </a:extLst>
          </p:cNvPr>
          <p:cNvSpPr txBox="1"/>
          <p:nvPr/>
        </p:nvSpPr>
        <p:spPr>
          <a:xfrm>
            <a:off x="2762250" y="52282"/>
            <a:ext cx="8439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Plasma density lifetime measurements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09AA5A-76C0-BDD9-9416-5FCB159C50B5}"/>
              </a:ext>
            </a:extLst>
          </p:cNvPr>
          <p:cNvSpPr txBox="1"/>
          <p:nvPr/>
        </p:nvSpPr>
        <p:spPr>
          <a:xfrm>
            <a:off x="327336" y="6488668"/>
            <a:ext cx="408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TRL 6 : Technology validated in laboratory</a:t>
            </a:r>
          </a:p>
        </p:txBody>
      </p:sp>
    </p:spTree>
    <p:extLst>
      <p:ext uri="{BB962C8B-B14F-4D97-AF65-F5344CB8AC3E}">
        <p14:creationId xmlns:p14="http://schemas.microsoft.com/office/powerpoint/2010/main" val="960153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9DBE9-FF5E-5B4D-D296-A120110E6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632367F-93E3-8D72-ED66-6A6297C746DB}"/>
              </a:ext>
            </a:extLst>
          </p:cNvPr>
          <p:cNvSpPr txBox="1">
            <a:spLocks/>
          </p:cNvSpPr>
          <p:nvPr/>
        </p:nvSpPr>
        <p:spPr>
          <a:xfrm>
            <a:off x="530773" y="1081553"/>
            <a:ext cx="7304335" cy="888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Analytical estimate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91E7F4-CC8D-0885-E115-6112DBF8BF30}"/>
                  </a:ext>
                </a:extLst>
              </p:cNvPr>
              <p:cNvSpPr txBox="1"/>
              <p:nvPr/>
            </p:nvSpPr>
            <p:spPr>
              <a:xfrm>
                <a:off x="721670" y="3919630"/>
                <a:ext cx="3843980" cy="93102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it-IT" sz="280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it-IT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it-IT" sz="28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it-IT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sup>
                        <m:e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a:rPr lang="it-IT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≈10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𝑚𝐽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91E7F4-CC8D-0885-E115-6112DBF8B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670" y="3919630"/>
                <a:ext cx="3843980" cy="9310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Down 5">
            <a:extLst>
              <a:ext uri="{FF2B5EF4-FFF2-40B4-BE49-F238E27FC236}">
                <a16:creationId xmlns:a16="http://schemas.microsoft.com/office/drawing/2014/main" id="{5BA7DBE1-DD60-7C82-FC92-A521CA29A7EC}"/>
              </a:ext>
            </a:extLst>
          </p:cNvPr>
          <p:cNvSpPr/>
          <p:nvPr/>
        </p:nvSpPr>
        <p:spPr>
          <a:xfrm>
            <a:off x="2202379" y="4942603"/>
            <a:ext cx="324465" cy="688954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578A79-57C5-7E17-F7B7-85391CFE0A54}"/>
                  </a:ext>
                </a:extLst>
              </p:cNvPr>
              <p:cNvSpPr txBox="1"/>
              <p:nvPr/>
            </p:nvSpPr>
            <p:spPr>
              <a:xfrm>
                <a:off x="2643660" y="5089822"/>
                <a:ext cx="2936383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=10, 100, 1000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𝐻𝑧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5578A79-57C5-7E17-F7B7-85391CFE0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660" y="5089822"/>
                <a:ext cx="2936383" cy="369332"/>
              </a:xfrm>
              <a:prstGeom prst="rect">
                <a:avLst/>
              </a:prstGeom>
              <a:blipFill>
                <a:blip r:embed="rId3"/>
                <a:stretch>
                  <a:fillRect l="-1871" r="-416" b="-327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BA159B-DD8C-63A7-74FB-C9A8BDD69A2F}"/>
                  </a:ext>
                </a:extLst>
              </p:cNvPr>
              <p:cNvSpPr txBox="1"/>
              <p:nvPr/>
            </p:nvSpPr>
            <p:spPr>
              <a:xfrm>
                <a:off x="1348597" y="5808874"/>
                <a:ext cx="3217053" cy="46589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it-IT" sz="2800" b="0" i="1" smtClean="0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=1, 10, 100 </m:t>
                      </m:r>
                      <m:r>
                        <a:rPr lang="it-IT" sz="2800" b="0" i="1" smtClean="0">
                          <a:latin typeface="Cambria Math" panose="02040503050406030204" pitchFamily="18" charset="0"/>
                        </a:rPr>
                        <m:t>𝑊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BA159B-DD8C-63A7-74FB-C9A8BDD69A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597" y="5808874"/>
                <a:ext cx="3217053" cy="4658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F237C5-4D82-182C-1CC5-0C86D7BA8085}"/>
                  </a:ext>
                </a:extLst>
              </p:cNvPr>
              <p:cNvSpPr txBox="1"/>
              <p:nvPr/>
            </p:nvSpPr>
            <p:spPr>
              <a:xfrm>
                <a:off x="1348597" y="3170153"/>
                <a:ext cx="3217053" cy="54034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it-IT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it-IT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3200" i="1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7F237C5-4D82-182C-1CC5-0C86D7BA80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8597" y="3170153"/>
                <a:ext cx="3217053" cy="5403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98C5A7F-843C-2757-5F4E-F1491473F70E}"/>
              </a:ext>
            </a:extLst>
          </p:cNvPr>
          <p:cNvSpPr txBox="1"/>
          <p:nvPr/>
        </p:nvSpPr>
        <p:spPr>
          <a:xfrm>
            <a:off x="530773" y="1984264"/>
            <a:ext cx="48644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Ohmic heating inside the plasma channel: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E1A455-532C-C1AB-7FF6-0AB39D1C7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514" y="1085519"/>
            <a:ext cx="2936383" cy="25435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4B2FA3-ABFE-B1A1-8CD0-C2FAB7A5D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8702" y="1085519"/>
            <a:ext cx="2781837" cy="2543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CEA6F1-F3EA-CA21-E726-BB9ECFB7BA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7705" y="3710494"/>
            <a:ext cx="3515276" cy="27467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06FEF61-1A33-6C16-7181-569EFD2ED052}"/>
              </a:ext>
            </a:extLst>
          </p:cNvPr>
          <p:cNvSpPr txBox="1"/>
          <p:nvPr/>
        </p:nvSpPr>
        <p:spPr>
          <a:xfrm>
            <a:off x="3902518" y="23398"/>
            <a:ext cx="4386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Heat transfer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7A8CE1-F853-2CE4-1334-D4530F68B5E7}"/>
              </a:ext>
            </a:extLst>
          </p:cNvPr>
          <p:cNvSpPr txBox="1"/>
          <p:nvPr/>
        </p:nvSpPr>
        <p:spPr>
          <a:xfrm>
            <a:off x="327336" y="6488668"/>
            <a:ext cx="408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TRL 6 : Technology validated in laboratory</a:t>
            </a:r>
          </a:p>
        </p:txBody>
      </p:sp>
    </p:spTree>
    <p:extLst>
      <p:ext uri="{BB962C8B-B14F-4D97-AF65-F5344CB8AC3E}">
        <p14:creationId xmlns:p14="http://schemas.microsoft.com/office/powerpoint/2010/main" val="4011860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9A3399F-C282-137F-B75A-4BE0913F86AE}"/>
              </a:ext>
            </a:extLst>
          </p:cNvPr>
          <p:cNvSpPr txBox="1">
            <a:spLocks/>
          </p:cNvSpPr>
          <p:nvPr/>
        </p:nvSpPr>
        <p:spPr>
          <a:xfrm>
            <a:off x="530774" y="1081553"/>
            <a:ext cx="5136996" cy="888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>
                <a:latin typeface="+mn-lt"/>
              </a:rPr>
              <a:t>H</a:t>
            </a:r>
            <a:r>
              <a:rPr lang="en-US" sz="3600" dirty="0">
                <a:latin typeface="+mn-lt"/>
              </a:rPr>
              <a:t>eat transfer simulations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E9150-3662-A4F0-56D7-8211D665ECBA}"/>
              </a:ext>
            </a:extLst>
          </p:cNvPr>
          <p:cNvSpPr txBox="1"/>
          <p:nvPr/>
        </p:nvSpPr>
        <p:spPr>
          <a:xfrm>
            <a:off x="530773" y="2121771"/>
            <a:ext cx="35802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Fourier’s Law: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22D84-419D-F271-D75A-B340F4645FDC}"/>
                  </a:ext>
                </a:extLst>
              </p:cNvPr>
              <p:cNvSpPr txBox="1"/>
              <p:nvPr/>
            </p:nvSpPr>
            <p:spPr>
              <a:xfrm>
                <a:off x="1554777" y="2879528"/>
                <a:ext cx="2356492" cy="369332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acc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sty m:val="p"/>
                        </m:rP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B422D84-419D-F271-D75A-B340F4645F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777" y="2879528"/>
                <a:ext cx="2356492" cy="369332"/>
              </a:xfrm>
              <a:prstGeom prst="rect">
                <a:avLst/>
              </a:prstGeom>
              <a:blipFill>
                <a:blip r:embed="rId2"/>
                <a:stretch>
                  <a:fillRect t="-36066" b="-3442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432589-97BF-CEF8-F5EE-2FABAFE761A6}"/>
                  </a:ext>
                </a:extLst>
              </p:cNvPr>
              <p:cNvSpPr txBox="1"/>
              <p:nvPr/>
            </p:nvSpPr>
            <p:spPr>
              <a:xfrm>
                <a:off x="530773" y="3637110"/>
                <a:ext cx="4798311" cy="2508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Capillary channel walls</a:t>
                </a:r>
              </a:p>
              <a:p>
                <a:pPr marL="800100" lvl="1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Heat</a:t>
                </a:r>
                <a:r>
                  <a:rPr lang="it-IT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source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sz="20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External surfaces</a:t>
                </a:r>
              </a:p>
              <a:p>
                <a:pPr marL="800100" lvl="1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Thermal insulation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Vacuum chamber and HV circuit</a:t>
                </a:r>
              </a:p>
              <a:p>
                <a:pPr marL="800100" lvl="1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Heat sink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B432589-97BF-CEF8-F5EE-2FABAFE76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73" y="3637110"/>
                <a:ext cx="4798311" cy="2508379"/>
              </a:xfrm>
              <a:prstGeom prst="rect">
                <a:avLst/>
              </a:prstGeom>
              <a:blipFill>
                <a:blip r:embed="rId3"/>
                <a:stretch>
                  <a:fillRect l="-1652" t="-1946" b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diagram of a graph and a diagram of a graph&#10;&#10;Description automatically generated">
            <a:extLst>
              <a:ext uri="{FF2B5EF4-FFF2-40B4-BE49-F238E27FC236}">
                <a16:creationId xmlns:a16="http://schemas.microsoft.com/office/drawing/2014/main" id="{616BCD26-C400-2AAA-52A7-BE9D426948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3"/>
          <a:stretch/>
        </p:blipFill>
        <p:spPr>
          <a:xfrm>
            <a:off x="7444670" y="807403"/>
            <a:ext cx="3051880" cy="22840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483A88-D17E-C514-DA1A-B54B12FE5558}"/>
              </a:ext>
            </a:extLst>
          </p:cNvPr>
          <p:cNvSpPr txBox="1"/>
          <p:nvPr/>
        </p:nvSpPr>
        <p:spPr>
          <a:xfrm>
            <a:off x="10667410" y="889770"/>
            <a:ext cx="80482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Macor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2F3D9-AA1E-6831-8E73-45BC6181A801}"/>
              </a:ext>
            </a:extLst>
          </p:cNvPr>
          <p:cNvSpPr txBox="1"/>
          <p:nvPr/>
        </p:nvSpPr>
        <p:spPr>
          <a:xfrm>
            <a:off x="10537605" y="1752439"/>
            <a:ext cx="1496464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Molybdenum</a:t>
            </a:r>
            <a:endParaRPr lang="en-US" sz="2000" dirty="0">
              <a:latin typeface="Abadi" panose="020B06040201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0191F6-ABD0-5CCF-A9FB-68317DC35E5D}"/>
              </a:ext>
            </a:extLst>
          </p:cNvPr>
          <p:cNvSpPr txBox="1"/>
          <p:nvPr/>
        </p:nvSpPr>
        <p:spPr>
          <a:xfrm>
            <a:off x="6482076" y="2604043"/>
            <a:ext cx="700337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badi" panose="020B0604020104020204" pitchFamily="34" charset="0"/>
              </a:rPr>
              <a:t>Steel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E4FF00B-9BEA-17DA-0D09-F8B7F50F62E3}"/>
              </a:ext>
            </a:extLst>
          </p:cNvPr>
          <p:cNvCxnSpPr>
            <a:cxnSpLocks/>
          </p:cNvCxnSpPr>
          <p:nvPr/>
        </p:nvCxnSpPr>
        <p:spPr>
          <a:xfrm flipH="1">
            <a:off x="8743950" y="2089246"/>
            <a:ext cx="1793655" cy="4637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7B58E7-554C-8840-814C-23BA73844257}"/>
              </a:ext>
            </a:extLst>
          </p:cNvPr>
          <p:cNvCxnSpPr>
            <a:cxnSpLocks/>
          </p:cNvCxnSpPr>
          <p:nvPr/>
        </p:nvCxnSpPr>
        <p:spPr>
          <a:xfrm flipV="1">
            <a:off x="7173057" y="2644991"/>
            <a:ext cx="1403575" cy="20599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A7828-423D-0485-2B80-C0DF780637B8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9496425" y="1259102"/>
            <a:ext cx="1573396" cy="35277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C64D4EB-D4E1-62A4-0162-6C01FCD2E243}"/>
              </a:ext>
            </a:extLst>
          </p:cNvPr>
          <p:cNvSpPr txBox="1"/>
          <p:nvPr/>
        </p:nvSpPr>
        <p:spPr>
          <a:xfrm>
            <a:off x="10496550" y="2467876"/>
            <a:ext cx="875852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badi" panose="020B0604020104020204" pitchFamily="34" charset="0"/>
              </a:rPr>
              <a:t>Shapal</a:t>
            </a:r>
            <a:endParaRPr lang="en-US" dirty="0">
              <a:latin typeface="Abadi" panose="020B0604020104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CD1E0E0-322C-B936-7A9B-EB1E08A1CAFC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9405643" y="1889390"/>
            <a:ext cx="1090907" cy="76315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00D32613-FAC8-6160-FBB3-02EF2BB2C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203758"/>
            <a:ext cx="5662585" cy="318924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0161BC9-B431-9E8A-0944-1A0A1DF64491}"/>
              </a:ext>
            </a:extLst>
          </p:cNvPr>
          <p:cNvSpPr txBox="1"/>
          <p:nvPr/>
        </p:nvSpPr>
        <p:spPr>
          <a:xfrm>
            <a:off x="3902518" y="23398"/>
            <a:ext cx="4386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Heat transfer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BD47D8-A55B-0387-4337-15B5629036DD}"/>
              </a:ext>
            </a:extLst>
          </p:cNvPr>
          <p:cNvSpPr txBox="1"/>
          <p:nvPr/>
        </p:nvSpPr>
        <p:spPr>
          <a:xfrm>
            <a:off x="327336" y="6488668"/>
            <a:ext cx="408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TRL 6 : Technology validated in laboratory</a:t>
            </a:r>
          </a:p>
        </p:txBody>
      </p:sp>
    </p:spTree>
    <p:extLst>
      <p:ext uri="{BB962C8B-B14F-4D97-AF65-F5344CB8AC3E}">
        <p14:creationId xmlns:p14="http://schemas.microsoft.com/office/powerpoint/2010/main" val="2106282765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77BEE7D6-EAEA-4989-A8E6-386F06380F6B}" vid="{ECE0E29D-33FA-4D45-8AAE-ADD868CA85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1411</TotalTime>
  <Words>354</Words>
  <Application>Microsoft Office PowerPoint</Application>
  <PresentationFormat>Widescreen</PresentationFormat>
  <Paragraphs>74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Microsoft JhengHei UI Light</vt:lpstr>
      <vt:lpstr>Abadi</vt:lpstr>
      <vt:lpstr>Arial</vt:lpstr>
      <vt:lpstr>Arial Narrow</vt:lpstr>
      <vt:lpstr>Arial Rounded MT Bold</vt:lpstr>
      <vt:lpstr>Calibri</vt:lpstr>
      <vt:lpstr>Calibri Light</vt:lpstr>
      <vt:lpstr>Cambria Math</vt:lpstr>
      <vt:lpstr>NimbusRomNo9L-Regu</vt:lpstr>
      <vt:lpstr>Wingdings</vt:lpstr>
      <vt:lpstr>Theme1</vt:lpstr>
      <vt:lpstr>Long plasma sources and materials studies</vt:lpstr>
      <vt:lpstr>60 cm long capillary tested prototype</vt:lpstr>
      <vt:lpstr>Gas simulation for the tested geometry</vt:lpstr>
      <vt:lpstr>Plasma density measurements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Romain Demitra</dc:creator>
  <cp:lastModifiedBy>Romain Demitra</cp:lastModifiedBy>
  <cp:revision>2</cp:revision>
  <dcterms:created xsi:type="dcterms:W3CDTF">2025-01-23T16:26:07Z</dcterms:created>
  <dcterms:modified xsi:type="dcterms:W3CDTF">2025-01-27T10:17:18Z</dcterms:modified>
</cp:coreProperties>
</file>