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09/27/2024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721126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WP1: FE-FRT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HZB, CERN, CNRS,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Uni.Lanc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</a:rPr>
              <a:t>aster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0"/>
            </a:endParaRP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Axel Neumann (HZB)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NN (CERN), NN (CNRS), NN 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Uni.Lanc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.)</a:t>
            </a: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72144" y="1833622"/>
            <a:ext cx="1181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/>
                <a:latin typeface="Helvetica" pitchFamily="2" charset="0"/>
              </a:rPr>
              <a:t>Task 1.1: Coordination of R&amp;D on FE-FRT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General coordination by HZB as described above.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1.2: FE-FRT for Transient Beam Loading – M1-M40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 a full FE-FRT-based 400 MHz tuner, applicable to LHC transient detuning scenarios.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Perform full RF, mechanical and cryogenic evaluation of the FE-FRT-equipped . LHC cryo-module.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Use design lessons learned to design a tuner for transient detuning of FCC 800 MHz multi-cell cavities.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1.3: FE-FRT for Microphonics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Establish characteristics and performance of FE-FRT ferroelectric material at frequencies ≥1300 </a:t>
            </a:r>
            <a:r>
              <a:rPr lang="en-GB" i="1" dirty="0" err="1">
                <a:effectLst/>
                <a:latin typeface="Helvetica" pitchFamily="2" charset="0"/>
              </a:rPr>
              <a:t>MHz.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Design, fabricate and validate an FE-FRT for microphonics suppression on a single-cell 1.3 GHz cavity.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Design, fabricate and validate an FE-FRT for multi-cell cavity at 1300 MHz, in a cryomodule-like</a:t>
            </a:r>
            <a:r>
              <a:rPr lang="en-GB" dirty="0">
                <a:latin typeface="Helvetica" pitchFamily="2" charset="0"/>
              </a:rPr>
              <a:t> </a:t>
            </a:r>
            <a:r>
              <a:rPr lang="en-GB" i="1" dirty="0">
                <a:effectLst/>
                <a:latin typeface="Helvetica" pitchFamily="2" charset="0"/>
              </a:rPr>
              <a:t>setup.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1.4: FE-FRT in Energy-Recovery LINAC (ERL) mode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End-group design study for integration into ERL-type cavity, study HOM+BBU properties.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FE-FRT design study for RF and mechanical integration into upgraded ERL cavity.</a:t>
            </a:r>
            <a:endParaRPr lang="en-GB" dirty="0">
              <a:effectLst/>
              <a:latin typeface="Helvetica" pitchFamily="2" charset="0"/>
            </a:endParaRP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1.2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7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17F1D1-1FEA-E55D-AE93-D1155B57D252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1.3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386A0-C378-4CA2-C391-A36DEC5A705B}"/>
              </a:ext>
            </a:extLst>
          </p:cNvPr>
          <p:cNvSpPr txBox="1"/>
          <p:nvPr/>
        </p:nvSpPr>
        <p:spPr>
          <a:xfrm>
            <a:off x="3418115" y="315684"/>
            <a:ext cx="606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1.4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2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FA24AF-A507-EA37-4B8C-BABEEBAD4C28}"/>
              </a:ext>
            </a:extLst>
          </p:cNvPr>
          <p:cNvSpPr txBox="1"/>
          <p:nvPr/>
        </p:nvSpPr>
        <p:spPr>
          <a:xfrm>
            <a:off x="3418115" y="315684"/>
            <a:ext cx="475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points of attention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6DC7AD-FA86-3014-2C7F-44169091257A}"/>
              </a:ext>
            </a:extLst>
          </p:cNvPr>
          <p:cNvSpPr txBox="1"/>
          <p:nvPr/>
        </p:nvSpPr>
        <p:spPr>
          <a:xfrm>
            <a:off x="892629" y="1807029"/>
            <a:ext cx="9178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e.g. important collaborations with other WPs and/or the broader accelerator R&amp;D landscape</a:t>
            </a:r>
          </a:p>
          <a:p>
            <a:r>
              <a:rPr lang="en-BE" dirty="0"/>
              <a:t>e.g. new challenges for the implementation of the tasks</a:t>
            </a:r>
          </a:p>
          <a:p>
            <a:r>
              <a:rPr lang="en-BE" dirty="0"/>
              <a:t>e.g. new opportunities potentially leading to revisited tasks/milestones/deliverables</a:t>
            </a:r>
          </a:p>
          <a:p>
            <a:r>
              <a:rPr lang="en-B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511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9F62B-3239-6EE8-F00D-69BC3CED5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00BB58-13C2-C4FB-2105-FCBD01FF7454}"/>
              </a:ext>
            </a:extLst>
          </p:cNvPr>
          <p:cNvSpPr txBox="1"/>
          <p:nvPr/>
        </p:nvSpPr>
        <p:spPr>
          <a:xfrm>
            <a:off x="3418115" y="315684"/>
            <a:ext cx="809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plans to achieve milestones &amp; deliverables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C31A748-932E-C1C6-22A4-E75A98A18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9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FADFF-2D07-D9AF-1D2F-94607555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B8A4AA-B409-92E4-EB41-CFAD688E9665}"/>
              </a:ext>
            </a:extLst>
          </p:cNvPr>
          <p:cNvSpPr txBox="1"/>
          <p:nvPr/>
        </p:nvSpPr>
        <p:spPr>
          <a:xfrm>
            <a:off x="3418115" y="315684"/>
            <a:ext cx="4009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WP1 – FE-FRT: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budget plans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825CCE3-EDCB-11D8-AB95-6A407A5C0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7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325</Words>
  <Application>Microsoft Office PowerPoint</Application>
  <PresentationFormat>Grand écran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Helvetica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2</cp:revision>
  <dcterms:created xsi:type="dcterms:W3CDTF">2024-02-23T11:31:04Z</dcterms:created>
  <dcterms:modified xsi:type="dcterms:W3CDTF">2024-09-27T16:23:16Z</dcterms:modified>
</cp:coreProperties>
</file>