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77" r:id="rId2"/>
    <p:sldId id="273" r:id="rId3"/>
    <p:sldId id="289" r:id="rId4"/>
    <p:sldId id="274" r:id="rId5"/>
    <p:sldId id="281" r:id="rId6"/>
    <p:sldId id="291" r:id="rId7"/>
    <p:sldId id="285" r:id="rId8"/>
    <p:sldId id="284" r:id="rId9"/>
    <p:sldId id="279" r:id="rId10"/>
    <p:sldId id="292" r:id="rId11"/>
    <p:sldId id="294" r:id="rId12"/>
    <p:sldId id="278" r:id="rId13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137"/>
    <a:srgbClr val="5B6B1F"/>
    <a:srgbClr val="E0E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3" d="100"/>
          <a:sy n="73" d="100"/>
        </p:scale>
        <p:origin x="3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0AC9C-3F87-427E-AE51-BBF82BC2DD7F}" type="datetimeFigureOut">
              <a:rPr lang="fr-FR" smtClean="0"/>
              <a:t>10/12/2024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68781-0196-4F7E-91AA-22A72E360A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053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7F07-5018-B520-783B-FE0457BCD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53577-5D47-3462-F508-230E0253F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8CF65-E206-3105-4673-F1388562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12/10/2024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07C72-387F-907B-1702-431F21C0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FC383-9E28-9304-354E-F80FB06F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898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793C-A8B3-F264-6E40-84278DCA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39B46-D290-3902-DD95-AA1FB158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55E12-F97D-3D20-4013-D3B2FE30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12/10/2024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874DB-5421-9EDD-37D6-425B6983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3B1D9-3620-1F4F-9C12-E5D29B3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651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89427-BD9A-4F90-8507-D5461D4AF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B218D-F119-D88B-04E0-282E532EA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B9E0-E1C5-E090-5BF8-E23ECA44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12/10/2024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248BD-AC9E-EF27-8724-4A261C54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BEFC-60B4-A86B-4F5D-EE50B670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1453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DCCF-00D4-57C0-AB86-DD97CBF2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1350-A3CE-F72C-EF66-224EE8E3E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2717E-3498-D1DF-0749-E719A049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12/10/2024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EF9F-8597-7B89-712F-614543F5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C8415-5616-E9EF-A04C-AB58C2E8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8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5CA1-B7CB-D1FB-EC76-E686072A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376EC-3A6A-627D-FB8C-389BD638A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D9367-1A65-3258-265C-9FE90DFE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12/10/2024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80604-377F-6192-4D4E-AC24A638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C9CB9-597A-78E3-CFBC-A159B83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195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8BA3-0492-6F74-9BF6-52E8ECDE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413EA-68CD-9D88-D79C-CC6ED21E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9449-C536-4F9E-2D95-19329179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D753B-EBAF-B53A-074D-76FB47A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12/10/2024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5475B-BCCD-BF1D-D454-48E8BAEE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1B7A-9A7C-4BC7-ADE6-79554484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0257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4811-F649-1A18-8152-2E898C3C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96928-3DA8-37D0-D51A-B823CED2E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67FC4-6803-2A31-FB6C-F5659A25A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C89C4-348E-5F39-4668-34D6F57A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8D285-7AB1-D934-D1C7-35BD76922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6D4F4-1072-1534-5192-D3D0EB78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12/10/2024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9E71C-2B25-C35F-F2C4-0647C557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E4384-78B5-0145-4AD6-E159AB04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153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D05-BAE5-24E8-3A9C-14C3A7F7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ECEF6-D795-F1A5-DDBC-8D98B55B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12/10/2024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4890-38CA-0ACB-1B4F-A5F9405A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74416-B7D1-C64F-6B7E-D5252B22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86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45E28-5069-3021-3A48-8D87E417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12/10/2024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99B63-1C5E-64D7-EE4C-E6CB2500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717FB-888C-F1BE-37C5-F04D21D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4538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92FD-FA4F-1B23-9EA8-98A91CD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4534-C607-4610-550D-E549332B6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A254-A469-DD5E-6D80-44BC3754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67E5-EFEF-17F0-5AB1-5E8DF97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12/10/2024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EDB6C-8CB1-00F0-9658-BA9847DD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09C59-5D4A-0616-191D-C163C2AA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630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37EC-0CB8-5C20-0D9F-EF2B8B70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9592B-AE95-C702-A091-81C5DD7C8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C0F8F-A3A7-5386-A2CD-26017DDB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F64-7321-18FA-3A8A-151C61B2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12/10/2024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279B-A4DF-B23E-FBF6-E1F5762D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E326F-A5DE-61B2-FC62-43688829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7119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02FC6-B683-24E9-4CF3-ACB65B9C3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8781-C4E4-8F07-B445-0FCB6612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71DA-F3C2-ACC9-0954-A50279EA3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9A398E-FCB8-1146-8DE5-39712756FA2F}" type="datetimeFigureOut">
              <a:rPr lang="en-BE" smtClean="0"/>
              <a:t>12/10/2024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7E01-A745-BFC4-1A5F-98305C3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C3E3-36ED-4099-6586-23175595E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74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ijclab.in2p3.fr/category/56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ijclab.in2p3.fr/category/56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ijclab.in2p3.fr/category/519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ijclab.in2p3.fr/event/11291/registrations/89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ndico.ijclab.in2p3.fr/event/11291/timetable/#all" TargetMode="External"/><Relationship Id="rId4" Type="http://schemas.openxmlformats.org/officeDocument/2006/relationships/hyperlink" Target="https://indico.ijclab.in2p3.fr/event/11291/overview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as.ijclab.in2p3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tfc365.sharepoint.com/sites/iSASProjectDataRepository/SitePages/ProjectHome.aspx" TargetMode="External"/><Relationship Id="rId4" Type="http://schemas.openxmlformats.org/officeDocument/2006/relationships/hyperlink" Target="https://indico.ijclab.in2p3.fr/category/519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654B7E4-984C-4AF9-9F6A-BA4C3935E4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Coordination panel meeting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8758D61F-C602-40EE-B9C8-D3E438272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67836"/>
          </a:xfrm>
        </p:spPr>
        <p:txBody>
          <a:bodyPr>
            <a:normAutofit/>
          </a:bodyPr>
          <a:lstStyle/>
          <a:p>
            <a:r>
              <a:rPr lang="en-US" sz="4100" dirty="0"/>
              <a:t>iSAS project</a:t>
            </a:r>
            <a:endParaRPr lang="en-US" dirty="0"/>
          </a:p>
          <a:p>
            <a:r>
              <a:rPr lang="en-US" sz="3500" dirty="0"/>
              <a:t>29</a:t>
            </a:r>
            <a:r>
              <a:rPr lang="en-US" sz="3500" baseline="30000" dirty="0"/>
              <a:t>th</a:t>
            </a:r>
            <a:r>
              <a:rPr lang="en-US" sz="3500" dirty="0"/>
              <a:t> November, 2024</a:t>
            </a:r>
            <a:endParaRPr lang="fr-FR" sz="35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78772D7-BD3E-4C2D-8800-296732ACE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001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3" y="2341622"/>
            <a:ext cx="1030877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 plan</a:t>
            </a:r>
            <a:br>
              <a:rPr lang="en-US" sz="3200" dirty="0"/>
            </a:b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Milestone “</a:t>
            </a:r>
            <a:r>
              <a:rPr lang="en-GB" sz="2000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Verifiable metric for energy-saving performances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due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Feb 2025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Basis for Deliverable “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 on energy saving performance of iSAS technologies” due Feb 2027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anticipate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/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1A4C305-A38C-408B-805B-C6C5454429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54621"/>
            <a:ext cx="12192000" cy="50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162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74627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844416"/>
            <a:ext cx="9720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Upcoming related meetings </a:t>
            </a:r>
          </a:p>
          <a:p>
            <a:r>
              <a:rPr lang="en-GB" sz="2000" dirty="0"/>
              <a:t>Every other meeting the Coordination panel becomes the Steering committee (includes the WP leaders &amp; deputies), so as to integrate a cross-coordination </a:t>
            </a:r>
            <a:r>
              <a:rPr lang="en-GB" sz="2000"/>
              <a:t>of feedback</a:t>
            </a:r>
            <a:endParaRPr lang="en-GB" sz="2000" dirty="0"/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Indico page for Coordination panel - Steering committee meetings</a:t>
            </a:r>
            <a:br>
              <a:rPr lang="en-GB" dirty="0"/>
            </a:br>
            <a:endParaRPr lang="en-GB" dirty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A4C137"/>
                </a:solidFill>
              </a:rPr>
              <a:t>Steering committee </a:t>
            </a:r>
            <a:r>
              <a:rPr lang="en-GB" dirty="0"/>
              <a:t>- January 10 at 10 am CET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/>
              <a:t>Coordination panel - Feb 21 at 10 am CET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A4C137"/>
                </a:solidFill>
              </a:rPr>
              <a:t>Steering committee </a:t>
            </a:r>
            <a:r>
              <a:rPr lang="en-GB" dirty="0"/>
              <a:t>- April 4 at 10 am CET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/>
              <a:t>Coordination panel - May 16 at 10 am CET</a:t>
            </a:r>
            <a:endParaRPr lang="en-GB" dirty="0">
              <a:effectLst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A4C137"/>
                </a:solidFill>
              </a:rPr>
              <a:t>Steering committee </a:t>
            </a:r>
            <a:r>
              <a:rPr lang="en-GB" dirty="0"/>
              <a:t>- June 27 at 10 am CET</a:t>
            </a:r>
          </a:p>
          <a:p>
            <a:pPr lvl="1"/>
            <a:endParaRPr lang="en-GB" dirty="0">
              <a:effectLst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993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C90F61F-2453-4D94-B380-049A01D19C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</a:t>
            </a:r>
            <a:r>
              <a:rPr lang="fr-FR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fr-FR" dirty="0">
                <a:solidFill>
                  <a:srgbClr val="A4C1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83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341596"/>
            <a:ext cx="9720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Agenda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Agenda items:</a:t>
            </a:r>
            <a:br>
              <a:rPr lang="en-GB" sz="2000" dirty="0"/>
            </a:b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/>
              <a:t>Project status report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/>
              <a:t>WP progress discussion (from Oct 18 Steering Committee feedback)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/>
              <a:t>INFN leadership transitions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AOB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Notes will be found in the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Indico page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hlinkClick r:id="rId4"/>
              </a:rPr>
              <a:t>iSAS project Indico page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38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654B7E4-984C-4AF9-9F6A-BA4C3935E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iSAS project status report</a:t>
            </a:r>
            <a:endParaRPr lang="fr-FR" dirty="0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8758D61F-C602-40EE-B9C8-D3E438272D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500" dirty="0"/>
              <a:t>Coordination panel meeting</a:t>
            </a:r>
          </a:p>
          <a:p>
            <a:r>
              <a:rPr lang="en-US" sz="3500" dirty="0"/>
              <a:t>29</a:t>
            </a:r>
            <a:r>
              <a:rPr lang="en-US" sz="3500" baseline="30000" dirty="0"/>
              <a:t>th</a:t>
            </a:r>
            <a:r>
              <a:rPr lang="en-US" sz="3500" dirty="0"/>
              <a:t> November, 2024</a:t>
            </a:r>
            <a:endParaRPr lang="fr-FR" sz="35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78772D7-BD3E-4C2D-8800-296732ACE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588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786957"/>
            <a:ext cx="9720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INFN leadership transitions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transition coming to a close, one to be formalized in the next few days 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30384" y="4316861"/>
            <a:ext cx="9403079" cy="1938992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Coordination panel: 	Giovanni Bisoffi hands over the baton to Cristian Pira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Transition mostly achieved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Giovanni will keep in touch with the project until Padova 2025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WP7:			Giorgio Keppel hands over the baton to Oscar Azzolini 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 Leader Oscar, WP Deputy Giorgio</a:t>
            </a:r>
          </a:p>
        </p:txBody>
      </p:sp>
    </p:spTree>
    <p:extLst>
      <p:ext uri="{BB962C8B-B14F-4D97-AF65-F5344CB8AC3E}">
        <p14:creationId xmlns:p14="http://schemas.microsoft.com/office/powerpoint/2010/main" val="211789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360611"/>
            <a:ext cx="9720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Padova 2025</a:t>
            </a:r>
          </a:p>
          <a:p>
            <a:endParaRPr lang="en-GB" sz="2000" b="1" dirty="0"/>
          </a:p>
          <a:p>
            <a:r>
              <a:rPr lang="en-GB" sz="2000" b="1" dirty="0">
                <a:effectLst/>
              </a:rPr>
              <a:t>Practical details</a:t>
            </a:r>
            <a:endParaRPr lang="en-GB" sz="2000" dirty="0"/>
          </a:p>
          <a:p>
            <a:r>
              <a:rPr lang="en-GB" sz="2000" dirty="0"/>
              <a:t>LNL, INFN, Padova, 3 days in-person meeting in March 2025 (including travel)</a:t>
            </a:r>
            <a:r>
              <a:rPr lang="en-GB" sz="2000" b="1" dirty="0">
                <a:effectLst/>
              </a:rPr>
              <a:t> </a:t>
            </a:r>
            <a:r>
              <a:rPr lang="en-GB" sz="2000" dirty="0">
                <a:effectLst/>
              </a:rPr>
              <a:t>+ Zoom link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>
                <a:effectLst/>
              </a:rPr>
              <a:t>Save the date sent - </a:t>
            </a:r>
            <a:r>
              <a:rPr lang="en-GB" sz="2000" dirty="0">
                <a:effectLst/>
                <a:hlinkClick r:id="rId3"/>
              </a:rPr>
              <a:t>r</a:t>
            </a:r>
            <a:r>
              <a:rPr lang="en-GB" sz="2000" dirty="0">
                <a:hlinkClick r:id="rId3"/>
              </a:rPr>
              <a:t>egistrations</a:t>
            </a:r>
            <a:r>
              <a:rPr lang="en-GB" sz="2000" dirty="0"/>
              <a:t> in progress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/>
              <a:t>Info up-to-date to be found </a:t>
            </a:r>
            <a:r>
              <a:rPr lang="en-GB" sz="2000" dirty="0">
                <a:hlinkClick r:id="rId4"/>
              </a:rPr>
              <a:t>on this page</a:t>
            </a:r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/>
              <a:t>Any questions? Organisation team: Cristian Pira, Silvia Martin, Adèle de Valera</a:t>
            </a:r>
          </a:p>
          <a:p>
            <a:endParaRPr lang="en-GB" sz="2000" b="1" dirty="0">
              <a:effectLst/>
            </a:endParaRPr>
          </a:p>
          <a:p>
            <a:r>
              <a:rPr lang="en-GB" sz="2000" b="1" dirty="0">
                <a:effectLst/>
                <a:hlinkClick r:id="rId5"/>
              </a:rPr>
              <a:t>Agenda </a:t>
            </a:r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/>
              <a:t>Day 1 March 12 – </a:t>
            </a:r>
            <a:r>
              <a:rPr lang="en-GB" sz="2000" b="1" dirty="0">
                <a:solidFill>
                  <a:srgbClr val="A4C137"/>
                </a:solidFill>
              </a:rPr>
              <a:t>Parallel WP meetings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/>
              <a:t>Day 2 March 13 – </a:t>
            </a:r>
            <a:r>
              <a:rPr lang="en-GB" sz="2000" b="1" dirty="0">
                <a:solidFill>
                  <a:srgbClr val="A4C137"/>
                </a:solidFill>
              </a:rPr>
              <a:t>Plenary session</a:t>
            </a:r>
            <a:r>
              <a:rPr lang="en-GB" sz="2000" dirty="0"/>
              <a:t>, possibly </a:t>
            </a:r>
            <a:r>
              <a:rPr lang="en-GB" sz="2000" b="1" dirty="0">
                <a:solidFill>
                  <a:srgbClr val="A4C137"/>
                </a:solidFill>
              </a:rPr>
              <a:t>iFAST 2</a:t>
            </a:r>
            <a:r>
              <a:rPr lang="en-GB" sz="2000" dirty="0"/>
              <a:t> invited talk by Maurizio Vretenar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/>
              <a:t>Day 3 March 14 – </a:t>
            </a:r>
            <a:r>
              <a:rPr lang="en-GB" sz="2000" b="1" dirty="0">
                <a:solidFill>
                  <a:srgbClr val="A4C137"/>
                </a:solidFill>
              </a:rPr>
              <a:t>Industry workshop, Governing board meeting, v</a:t>
            </a:r>
            <a:r>
              <a:rPr lang="en-GB" sz="2000" b="1" dirty="0">
                <a:solidFill>
                  <a:srgbClr val="A4C137"/>
                </a:solidFill>
                <a:effectLst/>
              </a:rPr>
              <a:t>isit of LNL</a:t>
            </a:r>
            <a:r>
              <a:rPr lang="en-GB" sz="2000" dirty="0">
                <a:effectLst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A4C137"/>
                </a:solidFill>
              </a:rPr>
              <a:t>Advisory board report </a:t>
            </a:r>
            <a:r>
              <a:rPr lang="en-GB" sz="2000" dirty="0"/>
              <a:t>to be sent 2 weeks after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280850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859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359032"/>
            <a:ext cx="9720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Industry board</a:t>
            </a:r>
          </a:p>
          <a:p>
            <a:endParaRPr lang="en-GB" sz="2000" b="1" dirty="0"/>
          </a:p>
          <a:p>
            <a:r>
              <a:rPr lang="en-GB" sz="2000" b="1" dirty="0">
                <a:effectLst/>
              </a:rPr>
              <a:t>Launched 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1</a:t>
            </a:r>
            <a:r>
              <a:rPr lang="en-GB" sz="2000" baseline="30000" dirty="0"/>
              <a:t>st</a:t>
            </a:r>
            <a:r>
              <a:rPr lang="en-GB" sz="2000" dirty="0"/>
              <a:t> Industry board meeting on Oct 30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A4C137"/>
                </a:solidFill>
                <a:effectLst/>
              </a:rPr>
              <a:t>Formalisation</a:t>
            </a:r>
            <a:r>
              <a:rPr lang="en-GB" sz="2000" dirty="0">
                <a:effectLst/>
              </a:rPr>
              <a:t> of the Industry board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2000" b="1" dirty="0">
              <a:effectLst/>
            </a:endParaRPr>
          </a:p>
          <a:p>
            <a:r>
              <a:rPr lang="en-GB" sz="2000" dirty="0">
                <a:effectLst/>
              </a:rPr>
              <a:t>2</a:t>
            </a:r>
            <a:r>
              <a:rPr lang="en-GB" sz="2000" baseline="30000" dirty="0">
                <a:effectLst/>
              </a:rPr>
              <a:t>nd</a:t>
            </a:r>
            <a:r>
              <a:rPr lang="en-GB" sz="2000" dirty="0">
                <a:effectLst/>
              </a:rPr>
              <a:t> </a:t>
            </a:r>
            <a:r>
              <a:rPr lang="en-GB" sz="2000" dirty="0"/>
              <a:t>Industry board meeting on Dec 4</a:t>
            </a:r>
            <a:endParaRPr lang="en-GB" sz="2000" dirty="0">
              <a:effectLst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/>
              <a:t>News from the </a:t>
            </a:r>
            <a:r>
              <a:rPr lang="en-GB" sz="2000" b="1" dirty="0">
                <a:solidFill>
                  <a:srgbClr val="A4C137"/>
                </a:solidFill>
              </a:rPr>
              <a:t>industrial section of the iSAS website</a:t>
            </a:r>
            <a:r>
              <a:rPr lang="en-GB" sz="2000" dirty="0"/>
              <a:t>, deliverable due M10 (Dec)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/>
              <a:t>Questions with </a:t>
            </a:r>
            <a:r>
              <a:rPr lang="en-GB" sz="2000" dirty="0">
                <a:effectLst/>
              </a:rPr>
              <a:t>Julie Gendron-Brundu</a:t>
            </a:r>
            <a:endParaRPr lang="en-GB" sz="20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2000" dirty="0"/>
          </a:p>
          <a:p>
            <a:r>
              <a:rPr lang="en-GB" sz="2000" dirty="0"/>
              <a:t>3</a:t>
            </a:r>
            <a:r>
              <a:rPr lang="en-GB" sz="2000" baseline="30000" dirty="0"/>
              <a:t>rd</a:t>
            </a:r>
            <a:r>
              <a:rPr lang="en-GB" sz="2000" dirty="0"/>
              <a:t> Industry Board tbd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2000" dirty="0"/>
              <a:t>Brainstorming session with the companies to structure their </a:t>
            </a:r>
            <a:r>
              <a:rPr lang="en-GB" sz="2000" b="1" dirty="0">
                <a:solidFill>
                  <a:srgbClr val="A4C137"/>
                </a:solidFill>
              </a:rPr>
              <a:t>participation</a:t>
            </a:r>
            <a:r>
              <a:rPr lang="en-GB" sz="2000" dirty="0"/>
              <a:t> in the project </a:t>
            </a:r>
            <a:endParaRPr lang="en-GB" sz="2000" dirty="0">
              <a:effectLst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927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299282"/>
            <a:ext cx="9720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iSAS digital spaces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digital spaces with 3 different purposes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30384" y="3829186"/>
            <a:ext cx="9403079" cy="2554545"/>
          </a:xfrm>
          <a:prstGeom prst="rect">
            <a:avLst/>
          </a:prstGeom>
          <a:solidFill>
            <a:srgbClr val="E0EBB7"/>
          </a:solidFill>
          <a:ln>
            <a:solidFill>
              <a:srgbClr val="A4C137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iSAS website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To</a:t>
            </a:r>
            <a:r>
              <a:rPr lang="en-GB" sz="2000" b="1" dirty="0"/>
              <a:t> showcase</a:t>
            </a:r>
            <a:r>
              <a:rPr lang="en-GB" sz="2000" dirty="0"/>
              <a:t> the project to wider audiences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Skeleton designed, contents phase opened</a:t>
            </a: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Project Indico page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GB" sz="2000" b="1" dirty="0"/>
              <a:t>o meet </a:t>
            </a:r>
            <a:r>
              <a:rPr lang="en-GB" sz="2000" dirty="0"/>
              <a:t>– to find upcoming project meetings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To be integrated with WP individual Indico pages </a:t>
            </a:r>
          </a:p>
          <a:p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Data repository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To </a:t>
            </a:r>
            <a:r>
              <a:rPr lang="en-GB" sz="2000" b="1" dirty="0"/>
              <a:t>share </a:t>
            </a:r>
            <a:r>
              <a:rPr lang="en-GB" sz="2000" dirty="0"/>
              <a:t>project documents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Opened on Nov 13 by STFC</a:t>
            </a:r>
          </a:p>
        </p:txBody>
      </p:sp>
    </p:spTree>
    <p:extLst>
      <p:ext uri="{BB962C8B-B14F-4D97-AF65-F5344CB8AC3E}">
        <p14:creationId xmlns:p14="http://schemas.microsoft.com/office/powerpoint/2010/main" val="2965747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1603730"/>
            <a:ext cx="1041327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Context on the Governing board 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000" b="1" dirty="0"/>
          </a:p>
          <a:p>
            <a:r>
              <a:rPr lang="en-GB" b="1" dirty="0"/>
              <a:t>Nov 4 meeting postponed</a:t>
            </a:r>
          </a:p>
          <a:p>
            <a:r>
              <a:rPr lang="en-GB" dirty="0">
                <a:effectLst/>
                <a:latin typeface="source sans pro" panose="020B0503030403020204" pitchFamily="34" charset="0"/>
              </a:rPr>
              <a:t>N</a:t>
            </a:r>
            <a:r>
              <a:rPr lang="en-US" dirty="0">
                <a:effectLst/>
                <a:latin typeface="source sans pro" panose="020B0503030403020204" pitchFamily="34" charset="0"/>
              </a:rPr>
              <a:t>o obstacles, just more time needed to come full circle with the project requirements</a:t>
            </a:r>
            <a:endParaRPr lang="en-GB" dirty="0"/>
          </a:p>
          <a:p>
            <a:endParaRPr lang="en-GB" b="1" dirty="0"/>
          </a:p>
          <a:p>
            <a:r>
              <a:rPr lang="en-GB" b="1" dirty="0"/>
              <a:t>To prepare in order to hold next Governing board meeting – ambition: final reading in Padova, March 14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Consortium Agreement (CA)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Only response from STFC missing among academic partners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v2 once the question of industrial partners is cleared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new partners can participate in the reviewing process (in parallel to discussions with WP6)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NDA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Advisory board members – can be done anytime – 4</a:t>
            </a:r>
            <a:r>
              <a:rPr lang="en-GB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member nomination still on hold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Amendment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the Grant Agreement - postponed to 1</a:t>
            </a:r>
            <a:r>
              <a:rPr lang="en-GB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trimester 2025: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RTU, IFJ PAN &amp; Nikhef written arguments for their implication in the iSAS project – in progress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WP4 written arguments for the modification of results, tasks, due dates – discussions in progress</a:t>
            </a:r>
          </a:p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798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1430384" y="2341622"/>
            <a:ext cx="9720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A4C13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 plan</a:t>
            </a:r>
            <a:br>
              <a:rPr lang="en-US" sz="3200" dirty="0"/>
            </a:b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 to date with Milestones &amp; Deliverables status by timeline for the 1</a:t>
            </a:r>
            <a:r>
              <a:rPr lang="en-US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project year:</a:t>
            </a:r>
          </a:p>
          <a:p>
            <a:endParaRPr lang="en-US" sz="2000" dirty="0"/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7267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2060"/>
                </a:solidFill>
              </a:rPr>
              <a:t>iSAS Coordination panel meeting 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8EC421F-3D86-4592-AB3B-56C87B50F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13644"/>
            <a:ext cx="12192000" cy="239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349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21374</TotalTime>
  <Words>692</Words>
  <Application>Microsoft Office PowerPoint</Application>
  <PresentationFormat>Grand écran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source sans pro</vt:lpstr>
      <vt:lpstr>Wingdings</vt:lpstr>
      <vt:lpstr>Office Theme</vt:lpstr>
      <vt:lpstr>Coordination panel meeting</vt:lpstr>
      <vt:lpstr>Présentation PowerPoint</vt:lpstr>
      <vt:lpstr>iSAS project status report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D'HONDT</dc:creator>
  <cp:lastModifiedBy>adele de-valera</cp:lastModifiedBy>
  <cp:revision>294</cp:revision>
  <dcterms:created xsi:type="dcterms:W3CDTF">2024-02-23T11:31:04Z</dcterms:created>
  <dcterms:modified xsi:type="dcterms:W3CDTF">2024-12-10T16:13:59Z</dcterms:modified>
</cp:coreProperties>
</file>