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77" r:id="rId2"/>
    <p:sldId id="273" r:id="rId3"/>
    <p:sldId id="289" r:id="rId4"/>
    <p:sldId id="301" r:id="rId5"/>
    <p:sldId id="284" r:id="rId6"/>
    <p:sldId id="303" r:id="rId7"/>
    <p:sldId id="281" r:id="rId8"/>
    <p:sldId id="302" r:id="rId9"/>
    <p:sldId id="300" r:id="rId10"/>
    <p:sldId id="297" r:id="rId11"/>
    <p:sldId id="298" r:id="rId12"/>
    <p:sldId id="299" r:id="rId13"/>
    <p:sldId id="279" r:id="rId14"/>
    <p:sldId id="295" r:id="rId15"/>
    <p:sldId id="296" r:id="rId16"/>
    <p:sldId id="294" r:id="rId17"/>
    <p:sldId id="278" r:id="rId18"/>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C137"/>
    <a:srgbClr val="8C9A55"/>
    <a:srgbClr val="5B6B1F"/>
    <a:srgbClr val="E0EB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94"/>
  </p:normalViewPr>
  <p:slideViewPr>
    <p:cSldViewPr snapToGrid="0">
      <p:cViewPr varScale="1">
        <p:scale>
          <a:sx n="77" d="100"/>
          <a:sy n="77" d="100"/>
        </p:scale>
        <p:origin x="24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A0AC9C-3F87-427E-AE51-BBF82BC2DD7F}" type="datetimeFigureOut">
              <a:rPr lang="fr-FR" smtClean="0"/>
              <a:t>21/02/2025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68781-0196-4F7E-91AA-22A72E360A9E}" type="slidenum">
              <a:rPr lang="fr-FR" smtClean="0"/>
              <a:t>‹N°›</a:t>
            </a:fld>
            <a:endParaRPr lang="fr-FR"/>
          </a:p>
        </p:txBody>
      </p:sp>
    </p:spTree>
    <p:extLst>
      <p:ext uri="{BB962C8B-B14F-4D97-AF65-F5344CB8AC3E}">
        <p14:creationId xmlns:p14="http://schemas.microsoft.com/office/powerpoint/2010/main" val="2506053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07F07-5018-B520-783B-FE0457BCD96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BE"/>
          </a:p>
        </p:txBody>
      </p:sp>
      <p:sp>
        <p:nvSpPr>
          <p:cNvPr id="3" name="Subtitle 2">
            <a:extLst>
              <a:ext uri="{FF2B5EF4-FFF2-40B4-BE49-F238E27FC236}">
                <a16:creationId xmlns:a16="http://schemas.microsoft.com/office/drawing/2014/main" id="{EBC53577-5D47-3462-F508-230E0253F3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BE"/>
          </a:p>
        </p:txBody>
      </p:sp>
      <p:sp>
        <p:nvSpPr>
          <p:cNvPr id="4" name="Date Placeholder 3">
            <a:extLst>
              <a:ext uri="{FF2B5EF4-FFF2-40B4-BE49-F238E27FC236}">
                <a16:creationId xmlns:a16="http://schemas.microsoft.com/office/drawing/2014/main" id="{1EF8CF65-E206-3105-4673-F13885629447}"/>
              </a:ext>
            </a:extLst>
          </p:cNvPr>
          <p:cNvSpPr>
            <a:spLocks noGrp="1"/>
          </p:cNvSpPr>
          <p:nvPr>
            <p:ph type="dt" sz="half" idx="10"/>
          </p:nvPr>
        </p:nvSpPr>
        <p:spPr/>
        <p:txBody>
          <a:bodyPr/>
          <a:lstStyle/>
          <a:p>
            <a:fld id="{C99A398E-FCB8-1146-8DE5-39712756FA2F}" type="datetimeFigureOut">
              <a:rPr lang="en-BE" smtClean="0"/>
              <a:t>02/21/2025</a:t>
            </a:fld>
            <a:endParaRPr lang="en-BE"/>
          </a:p>
        </p:txBody>
      </p:sp>
      <p:sp>
        <p:nvSpPr>
          <p:cNvPr id="5" name="Footer Placeholder 4">
            <a:extLst>
              <a:ext uri="{FF2B5EF4-FFF2-40B4-BE49-F238E27FC236}">
                <a16:creationId xmlns:a16="http://schemas.microsoft.com/office/drawing/2014/main" id="{B9C07C72-387F-907B-1702-431F21C0BA0E}"/>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C51FC383-9E28-9304-354E-F80FB06F55C1}"/>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128983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D793C-A8B3-F264-6E40-84278DCA4AC6}"/>
              </a:ext>
            </a:extLst>
          </p:cNvPr>
          <p:cNvSpPr>
            <a:spLocks noGrp="1"/>
          </p:cNvSpPr>
          <p:nvPr>
            <p:ph type="title"/>
          </p:nvPr>
        </p:nvSpPr>
        <p:spPr/>
        <p:txBody>
          <a:bodyPr/>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41039B46-D290-3902-DD95-AA1FB158F33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3FF55E12-F97D-3D20-4013-D3B2FE30D1B7}"/>
              </a:ext>
            </a:extLst>
          </p:cNvPr>
          <p:cNvSpPr>
            <a:spLocks noGrp="1"/>
          </p:cNvSpPr>
          <p:nvPr>
            <p:ph type="dt" sz="half" idx="10"/>
          </p:nvPr>
        </p:nvSpPr>
        <p:spPr/>
        <p:txBody>
          <a:bodyPr/>
          <a:lstStyle/>
          <a:p>
            <a:fld id="{C99A398E-FCB8-1146-8DE5-39712756FA2F}" type="datetimeFigureOut">
              <a:rPr lang="en-BE" smtClean="0"/>
              <a:t>02/21/2025</a:t>
            </a:fld>
            <a:endParaRPr lang="en-BE"/>
          </a:p>
        </p:txBody>
      </p:sp>
      <p:sp>
        <p:nvSpPr>
          <p:cNvPr id="5" name="Footer Placeholder 4">
            <a:extLst>
              <a:ext uri="{FF2B5EF4-FFF2-40B4-BE49-F238E27FC236}">
                <a16:creationId xmlns:a16="http://schemas.microsoft.com/office/drawing/2014/main" id="{772874DB-5421-9EDD-37D6-425B6983376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4C33B1D9-3620-1F4F-9C12-E5D29B3B11D6}"/>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406517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E89427-BD9A-4F90-8507-D5461D4AF40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BE"/>
          </a:p>
        </p:txBody>
      </p:sp>
      <p:sp>
        <p:nvSpPr>
          <p:cNvPr id="3" name="Vertical Text Placeholder 2">
            <a:extLst>
              <a:ext uri="{FF2B5EF4-FFF2-40B4-BE49-F238E27FC236}">
                <a16:creationId xmlns:a16="http://schemas.microsoft.com/office/drawing/2014/main" id="{129B218D-F119-D88B-04E0-282E532EA88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C167B9E0-E1C5-E090-5BF8-E23ECA443153}"/>
              </a:ext>
            </a:extLst>
          </p:cNvPr>
          <p:cNvSpPr>
            <a:spLocks noGrp="1"/>
          </p:cNvSpPr>
          <p:nvPr>
            <p:ph type="dt" sz="half" idx="10"/>
          </p:nvPr>
        </p:nvSpPr>
        <p:spPr/>
        <p:txBody>
          <a:bodyPr/>
          <a:lstStyle/>
          <a:p>
            <a:fld id="{C99A398E-FCB8-1146-8DE5-39712756FA2F}" type="datetimeFigureOut">
              <a:rPr lang="en-BE" smtClean="0"/>
              <a:t>02/21/2025</a:t>
            </a:fld>
            <a:endParaRPr lang="en-BE"/>
          </a:p>
        </p:txBody>
      </p:sp>
      <p:sp>
        <p:nvSpPr>
          <p:cNvPr id="5" name="Footer Placeholder 4">
            <a:extLst>
              <a:ext uri="{FF2B5EF4-FFF2-40B4-BE49-F238E27FC236}">
                <a16:creationId xmlns:a16="http://schemas.microsoft.com/office/drawing/2014/main" id="{7E2248BD-AC9E-EF27-8724-4A261C549392}"/>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1B1BBEFC-60B4-A86B-4F5D-EE50B670693E}"/>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3314535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DDCCF-00D4-57C0-AB86-DD97CBF26DB0}"/>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93001350-A3CE-F72C-EF66-224EE8E3E5F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D612717E-3498-D1DF-0749-E719A04908EB}"/>
              </a:ext>
            </a:extLst>
          </p:cNvPr>
          <p:cNvSpPr>
            <a:spLocks noGrp="1"/>
          </p:cNvSpPr>
          <p:nvPr>
            <p:ph type="dt" sz="half" idx="10"/>
          </p:nvPr>
        </p:nvSpPr>
        <p:spPr/>
        <p:txBody>
          <a:bodyPr/>
          <a:lstStyle/>
          <a:p>
            <a:fld id="{C99A398E-FCB8-1146-8DE5-39712756FA2F}" type="datetimeFigureOut">
              <a:rPr lang="en-BE" smtClean="0"/>
              <a:t>02/21/2025</a:t>
            </a:fld>
            <a:endParaRPr lang="en-BE"/>
          </a:p>
        </p:txBody>
      </p:sp>
      <p:sp>
        <p:nvSpPr>
          <p:cNvPr id="5" name="Footer Placeholder 4">
            <a:extLst>
              <a:ext uri="{FF2B5EF4-FFF2-40B4-BE49-F238E27FC236}">
                <a16:creationId xmlns:a16="http://schemas.microsoft.com/office/drawing/2014/main" id="{DA20EF9F-8597-7B89-712F-614543F54F34}"/>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DCAC8415-5616-E9EF-A04C-AB58C2E8A51B}"/>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26086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A5CA1-B7CB-D1FB-EC76-E686072A275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BE"/>
          </a:p>
        </p:txBody>
      </p:sp>
      <p:sp>
        <p:nvSpPr>
          <p:cNvPr id="3" name="Text Placeholder 2">
            <a:extLst>
              <a:ext uri="{FF2B5EF4-FFF2-40B4-BE49-F238E27FC236}">
                <a16:creationId xmlns:a16="http://schemas.microsoft.com/office/drawing/2014/main" id="{783376EC-3A6A-627D-FB8C-389BD638A90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E0D9367-1A65-3258-265C-9FE90DFE5DEC}"/>
              </a:ext>
            </a:extLst>
          </p:cNvPr>
          <p:cNvSpPr>
            <a:spLocks noGrp="1"/>
          </p:cNvSpPr>
          <p:nvPr>
            <p:ph type="dt" sz="half" idx="10"/>
          </p:nvPr>
        </p:nvSpPr>
        <p:spPr/>
        <p:txBody>
          <a:bodyPr/>
          <a:lstStyle/>
          <a:p>
            <a:fld id="{C99A398E-FCB8-1146-8DE5-39712756FA2F}" type="datetimeFigureOut">
              <a:rPr lang="en-BE" smtClean="0"/>
              <a:t>02/21/2025</a:t>
            </a:fld>
            <a:endParaRPr lang="en-BE"/>
          </a:p>
        </p:txBody>
      </p:sp>
      <p:sp>
        <p:nvSpPr>
          <p:cNvPr id="5" name="Footer Placeholder 4">
            <a:extLst>
              <a:ext uri="{FF2B5EF4-FFF2-40B4-BE49-F238E27FC236}">
                <a16:creationId xmlns:a16="http://schemas.microsoft.com/office/drawing/2014/main" id="{49080604-377F-6192-4D4E-AC24A6380889}"/>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2E3C9CB9-597A-78E3-CFBC-A159B83280FD}"/>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35195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58BA3-0492-6F74-9BF6-52E8ECDE36D7}"/>
              </a:ext>
            </a:extLst>
          </p:cNvPr>
          <p:cNvSpPr>
            <a:spLocks noGrp="1"/>
          </p:cNvSpPr>
          <p:nvPr>
            <p:ph type="title"/>
          </p:nvPr>
        </p:nvSpPr>
        <p:spPr/>
        <p:txBody>
          <a:bodyPr/>
          <a:lstStyle/>
          <a:p>
            <a:r>
              <a:rPr lang="en-GB"/>
              <a:t>Click to edit Master title style</a:t>
            </a:r>
            <a:endParaRPr lang="en-BE"/>
          </a:p>
        </p:txBody>
      </p:sp>
      <p:sp>
        <p:nvSpPr>
          <p:cNvPr id="3" name="Content Placeholder 2">
            <a:extLst>
              <a:ext uri="{FF2B5EF4-FFF2-40B4-BE49-F238E27FC236}">
                <a16:creationId xmlns:a16="http://schemas.microsoft.com/office/drawing/2014/main" id="{C1E413EA-68CD-9D88-D79C-CC6ED21EC14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Content Placeholder 3">
            <a:extLst>
              <a:ext uri="{FF2B5EF4-FFF2-40B4-BE49-F238E27FC236}">
                <a16:creationId xmlns:a16="http://schemas.microsoft.com/office/drawing/2014/main" id="{0C519449-C536-4F9E-2D95-193291798F0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Date Placeholder 4">
            <a:extLst>
              <a:ext uri="{FF2B5EF4-FFF2-40B4-BE49-F238E27FC236}">
                <a16:creationId xmlns:a16="http://schemas.microsoft.com/office/drawing/2014/main" id="{4F2D753B-EBAF-B53A-074D-76FB47A9C273}"/>
              </a:ext>
            </a:extLst>
          </p:cNvPr>
          <p:cNvSpPr>
            <a:spLocks noGrp="1"/>
          </p:cNvSpPr>
          <p:nvPr>
            <p:ph type="dt" sz="half" idx="10"/>
          </p:nvPr>
        </p:nvSpPr>
        <p:spPr/>
        <p:txBody>
          <a:bodyPr/>
          <a:lstStyle/>
          <a:p>
            <a:fld id="{C99A398E-FCB8-1146-8DE5-39712756FA2F}" type="datetimeFigureOut">
              <a:rPr lang="en-BE" smtClean="0"/>
              <a:t>02/21/2025</a:t>
            </a:fld>
            <a:endParaRPr lang="en-BE"/>
          </a:p>
        </p:txBody>
      </p:sp>
      <p:sp>
        <p:nvSpPr>
          <p:cNvPr id="6" name="Footer Placeholder 5">
            <a:extLst>
              <a:ext uri="{FF2B5EF4-FFF2-40B4-BE49-F238E27FC236}">
                <a16:creationId xmlns:a16="http://schemas.microsoft.com/office/drawing/2014/main" id="{16B5475B-BCCD-BF1D-D454-48E8BAEE8BB4}"/>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97A81B7A-9A7C-4BC7-ADE6-79554484D7A8}"/>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302570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4811-F649-1A18-8152-2E898C3CB5E7}"/>
              </a:ext>
            </a:extLst>
          </p:cNvPr>
          <p:cNvSpPr>
            <a:spLocks noGrp="1"/>
          </p:cNvSpPr>
          <p:nvPr>
            <p:ph type="title"/>
          </p:nvPr>
        </p:nvSpPr>
        <p:spPr>
          <a:xfrm>
            <a:off x="839788" y="365125"/>
            <a:ext cx="10515600" cy="1325563"/>
          </a:xfrm>
        </p:spPr>
        <p:txBody>
          <a:bodyPr/>
          <a:lstStyle/>
          <a:p>
            <a:r>
              <a:rPr lang="en-GB"/>
              <a:t>Click to edit Master title style</a:t>
            </a:r>
            <a:endParaRPr lang="en-BE"/>
          </a:p>
        </p:txBody>
      </p:sp>
      <p:sp>
        <p:nvSpPr>
          <p:cNvPr id="3" name="Text Placeholder 2">
            <a:extLst>
              <a:ext uri="{FF2B5EF4-FFF2-40B4-BE49-F238E27FC236}">
                <a16:creationId xmlns:a16="http://schemas.microsoft.com/office/drawing/2014/main" id="{79C96928-3DA8-37D0-D51A-B823CED2E8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0D67FC4-6803-2A31-FB6C-F5659A25A6F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5" name="Text Placeholder 4">
            <a:extLst>
              <a:ext uri="{FF2B5EF4-FFF2-40B4-BE49-F238E27FC236}">
                <a16:creationId xmlns:a16="http://schemas.microsoft.com/office/drawing/2014/main" id="{D23C89C4-348E-5F39-4668-34D6F57A0F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EB8D285-7AB1-D934-D1C7-35BD769227F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7" name="Date Placeholder 6">
            <a:extLst>
              <a:ext uri="{FF2B5EF4-FFF2-40B4-BE49-F238E27FC236}">
                <a16:creationId xmlns:a16="http://schemas.microsoft.com/office/drawing/2014/main" id="{F336D4F4-1072-1534-5192-D3D0EB786864}"/>
              </a:ext>
            </a:extLst>
          </p:cNvPr>
          <p:cNvSpPr>
            <a:spLocks noGrp="1"/>
          </p:cNvSpPr>
          <p:nvPr>
            <p:ph type="dt" sz="half" idx="10"/>
          </p:nvPr>
        </p:nvSpPr>
        <p:spPr/>
        <p:txBody>
          <a:bodyPr/>
          <a:lstStyle/>
          <a:p>
            <a:fld id="{C99A398E-FCB8-1146-8DE5-39712756FA2F}" type="datetimeFigureOut">
              <a:rPr lang="en-BE" smtClean="0"/>
              <a:t>02/21/2025</a:t>
            </a:fld>
            <a:endParaRPr lang="en-BE"/>
          </a:p>
        </p:txBody>
      </p:sp>
      <p:sp>
        <p:nvSpPr>
          <p:cNvPr id="8" name="Footer Placeholder 7">
            <a:extLst>
              <a:ext uri="{FF2B5EF4-FFF2-40B4-BE49-F238E27FC236}">
                <a16:creationId xmlns:a16="http://schemas.microsoft.com/office/drawing/2014/main" id="{EBF9E71C-2B25-C35F-F2C4-0647C5575905}"/>
              </a:ext>
            </a:extLst>
          </p:cNvPr>
          <p:cNvSpPr>
            <a:spLocks noGrp="1"/>
          </p:cNvSpPr>
          <p:nvPr>
            <p:ph type="ftr" sz="quarter" idx="11"/>
          </p:nvPr>
        </p:nvSpPr>
        <p:spPr/>
        <p:txBody>
          <a:bodyPr/>
          <a:lstStyle/>
          <a:p>
            <a:endParaRPr lang="en-BE"/>
          </a:p>
        </p:txBody>
      </p:sp>
      <p:sp>
        <p:nvSpPr>
          <p:cNvPr id="9" name="Slide Number Placeholder 8">
            <a:extLst>
              <a:ext uri="{FF2B5EF4-FFF2-40B4-BE49-F238E27FC236}">
                <a16:creationId xmlns:a16="http://schemas.microsoft.com/office/drawing/2014/main" id="{BBFE4384-78B5-0145-4AD6-E159AB04C938}"/>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81539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5D05-BAE5-24E8-3A9C-14C3A7F701D0}"/>
              </a:ext>
            </a:extLst>
          </p:cNvPr>
          <p:cNvSpPr>
            <a:spLocks noGrp="1"/>
          </p:cNvSpPr>
          <p:nvPr>
            <p:ph type="title"/>
          </p:nvPr>
        </p:nvSpPr>
        <p:spPr/>
        <p:txBody>
          <a:bodyPr/>
          <a:lstStyle/>
          <a:p>
            <a:r>
              <a:rPr lang="en-GB"/>
              <a:t>Click to edit Master title style</a:t>
            </a:r>
            <a:endParaRPr lang="en-BE"/>
          </a:p>
        </p:txBody>
      </p:sp>
      <p:sp>
        <p:nvSpPr>
          <p:cNvPr id="3" name="Date Placeholder 2">
            <a:extLst>
              <a:ext uri="{FF2B5EF4-FFF2-40B4-BE49-F238E27FC236}">
                <a16:creationId xmlns:a16="http://schemas.microsoft.com/office/drawing/2014/main" id="{A69ECEF6-D795-F1A5-DDBC-8D98B55B57F5}"/>
              </a:ext>
            </a:extLst>
          </p:cNvPr>
          <p:cNvSpPr>
            <a:spLocks noGrp="1"/>
          </p:cNvSpPr>
          <p:nvPr>
            <p:ph type="dt" sz="half" idx="10"/>
          </p:nvPr>
        </p:nvSpPr>
        <p:spPr/>
        <p:txBody>
          <a:bodyPr/>
          <a:lstStyle/>
          <a:p>
            <a:fld id="{C99A398E-FCB8-1146-8DE5-39712756FA2F}" type="datetimeFigureOut">
              <a:rPr lang="en-BE" smtClean="0"/>
              <a:t>02/21/2025</a:t>
            </a:fld>
            <a:endParaRPr lang="en-BE"/>
          </a:p>
        </p:txBody>
      </p:sp>
      <p:sp>
        <p:nvSpPr>
          <p:cNvPr id="4" name="Footer Placeholder 3">
            <a:extLst>
              <a:ext uri="{FF2B5EF4-FFF2-40B4-BE49-F238E27FC236}">
                <a16:creationId xmlns:a16="http://schemas.microsoft.com/office/drawing/2014/main" id="{5EEA4890-38CA-0ACB-1B4F-A5F9405A0CD0}"/>
              </a:ext>
            </a:extLst>
          </p:cNvPr>
          <p:cNvSpPr>
            <a:spLocks noGrp="1"/>
          </p:cNvSpPr>
          <p:nvPr>
            <p:ph type="ftr" sz="quarter" idx="11"/>
          </p:nvPr>
        </p:nvSpPr>
        <p:spPr/>
        <p:txBody>
          <a:bodyPr/>
          <a:lstStyle/>
          <a:p>
            <a:endParaRPr lang="en-BE"/>
          </a:p>
        </p:txBody>
      </p:sp>
      <p:sp>
        <p:nvSpPr>
          <p:cNvPr id="5" name="Slide Number Placeholder 4">
            <a:extLst>
              <a:ext uri="{FF2B5EF4-FFF2-40B4-BE49-F238E27FC236}">
                <a16:creationId xmlns:a16="http://schemas.microsoft.com/office/drawing/2014/main" id="{AD674416-B7D1-C64F-6B7E-D5252B22CB2B}"/>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508629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045E28-5069-3021-3A48-8D87E4177403}"/>
              </a:ext>
            </a:extLst>
          </p:cNvPr>
          <p:cNvSpPr>
            <a:spLocks noGrp="1"/>
          </p:cNvSpPr>
          <p:nvPr>
            <p:ph type="dt" sz="half" idx="10"/>
          </p:nvPr>
        </p:nvSpPr>
        <p:spPr/>
        <p:txBody>
          <a:bodyPr/>
          <a:lstStyle/>
          <a:p>
            <a:fld id="{C99A398E-FCB8-1146-8DE5-39712756FA2F}" type="datetimeFigureOut">
              <a:rPr lang="en-BE" smtClean="0"/>
              <a:t>02/21/2025</a:t>
            </a:fld>
            <a:endParaRPr lang="en-BE"/>
          </a:p>
        </p:txBody>
      </p:sp>
      <p:sp>
        <p:nvSpPr>
          <p:cNvPr id="3" name="Footer Placeholder 2">
            <a:extLst>
              <a:ext uri="{FF2B5EF4-FFF2-40B4-BE49-F238E27FC236}">
                <a16:creationId xmlns:a16="http://schemas.microsoft.com/office/drawing/2014/main" id="{DD999B63-1C5E-64D7-EE4C-E6CB250038AF}"/>
              </a:ext>
            </a:extLst>
          </p:cNvPr>
          <p:cNvSpPr>
            <a:spLocks noGrp="1"/>
          </p:cNvSpPr>
          <p:nvPr>
            <p:ph type="ftr" sz="quarter" idx="11"/>
          </p:nvPr>
        </p:nvSpPr>
        <p:spPr/>
        <p:txBody>
          <a:bodyPr/>
          <a:lstStyle/>
          <a:p>
            <a:endParaRPr lang="en-BE"/>
          </a:p>
        </p:txBody>
      </p:sp>
      <p:sp>
        <p:nvSpPr>
          <p:cNvPr id="4" name="Slide Number Placeholder 3">
            <a:extLst>
              <a:ext uri="{FF2B5EF4-FFF2-40B4-BE49-F238E27FC236}">
                <a16:creationId xmlns:a16="http://schemas.microsoft.com/office/drawing/2014/main" id="{58C717FB-888C-F1BE-37C5-F04D21D1E381}"/>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845387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692FD-FA4F-1B23-9EA8-98A91CDBFDB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Content Placeholder 2">
            <a:extLst>
              <a:ext uri="{FF2B5EF4-FFF2-40B4-BE49-F238E27FC236}">
                <a16:creationId xmlns:a16="http://schemas.microsoft.com/office/drawing/2014/main" id="{D4F74534-C607-4610-550D-E549332B64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Text Placeholder 3">
            <a:extLst>
              <a:ext uri="{FF2B5EF4-FFF2-40B4-BE49-F238E27FC236}">
                <a16:creationId xmlns:a16="http://schemas.microsoft.com/office/drawing/2014/main" id="{7DBEA254-A469-DD5E-6D80-44BC37540F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9BB67E5-EFEF-17F0-5AB1-5E8DF97BF536}"/>
              </a:ext>
            </a:extLst>
          </p:cNvPr>
          <p:cNvSpPr>
            <a:spLocks noGrp="1"/>
          </p:cNvSpPr>
          <p:nvPr>
            <p:ph type="dt" sz="half" idx="10"/>
          </p:nvPr>
        </p:nvSpPr>
        <p:spPr/>
        <p:txBody>
          <a:bodyPr/>
          <a:lstStyle/>
          <a:p>
            <a:fld id="{C99A398E-FCB8-1146-8DE5-39712756FA2F}" type="datetimeFigureOut">
              <a:rPr lang="en-BE" smtClean="0"/>
              <a:t>02/21/2025</a:t>
            </a:fld>
            <a:endParaRPr lang="en-BE"/>
          </a:p>
        </p:txBody>
      </p:sp>
      <p:sp>
        <p:nvSpPr>
          <p:cNvPr id="6" name="Footer Placeholder 5">
            <a:extLst>
              <a:ext uri="{FF2B5EF4-FFF2-40B4-BE49-F238E27FC236}">
                <a16:creationId xmlns:a16="http://schemas.microsoft.com/office/drawing/2014/main" id="{3BBEDB6C-8CB1-00F0-9658-BA9847DD83B3}"/>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16C09C59-5D4A-0616-191D-C163C2AA1E0C}"/>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2263079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D37EC-0CB8-5C20-0D9F-EF2B8B7057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E"/>
          </a:p>
        </p:txBody>
      </p:sp>
      <p:sp>
        <p:nvSpPr>
          <p:cNvPr id="3" name="Picture Placeholder 2">
            <a:extLst>
              <a:ext uri="{FF2B5EF4-FFF2-40B4-BE49-F238E27FC236}">
                <a16:creationId xmlns:a16="http://schemas.microsoft.com/office/drawing/2014/main" id="{1559592B-AE95-C702-A091-81C5DD7C83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E"/>
          </a:p>
        </p:txBody>
      </p:sp>
      <p:sp>
        <p:nvSpPr>
          <p:cNvPr id="4" name="Text Placeholder 3">
            <a:extLst>
              <a:ext uri="{FF2B5EF4-FFF2-40B4-BE49-F238E27FC236}">
                <a16:creationId xmlns:a16="http://schemas.microsoft.com/office/drawing/2014/main" id="{C76C0F8F-A3A7-5386-A2CD-26017DDBAC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6BDF64-7321-18FA-3A8A-151C61B2550D}"/>
              </a:ext>
            </a:extLst>
          </p:cNvPr>
          <p:cNvSpPr>
            <a:spLocks noGrp="1"/>
          </p:cNvSpPr>
          <p:nvPr>
            <p:ph type="dt" sz="half" idx="10"/>
          </p:nvPr>
        </p:nvSpPr>
        <p:spPr/>
        <p:txBody>
          <a:bodyPr/>
          <a:lstStyle/>
          <a:p>
            <a:fld id="{C99A398E-FCB8-1146-8DE5-39712756FA2F}" type="datetimeFigureOut">
              <a:rPr lang="en-BE" smtClean="0"/>
              <a:t>02/21/2025</a:t>
            </a:fld>
            <a:endParaRPr lang="en-BE"/>
          </a:p>
        </p:txBody>
      </p:sp>
      <p:sp>
        <p:nvSpPr>
          <p:cNvPr id="6" name="Footer Placeholder 5">
            <a:extLst>
              <a:ext uri="{FF2B5EF4-FFF2-40B4-BE49-F238E27FC236}">
                <a16:creationId xmlns:a16="http://schemas.microsoft.com/office/drawing/2014/main" id="{0F97279B-A4DF-B23E-FBF6-E1F5762D1FDD}"/>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8D9E326F-A5DE-61B2-FC62-4368882963C4}"/>
              </a:ext>
            </a:extLst>
          </p:cNvPr>
          <p:cNvSpPr>
            <a:spLocks noGrp="1"/>
          </p:cNvSpPr>
          <p:nvPr>
            <p:ph type="sldNum" sz="quarter" idx="12"/>
          </p:nvPr>
        </p:nvSpPr>
        <p:spPr/>
        <p:txBody>
          <a:bodyPr/>
          <a:lstStyle/>
          <a:p>
            <a:fld id="{4068FCCF-9A80-B240-8D85-84F960565AFA}" type="slidenum">
              <a:rPr lang="en-BE" smtClean="0"/>
              <a:t>‹N°›</a:t>
            </a:fld>
            <a:endParaRPr lang="en-BE"/>
          </a:p>
        </p:txBody>
      </p:sp>
    </p:spTree>
    <p:extLst>
      <p:ext uri="{BB962C8B-B14F-4D97-AF65-F5344CB8AC3E}">
        <p14:creationId xmlns:p14="http://schemas.microsoft.com/office/powerpoint/2010/main" val="197119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C02FC6-B683-24E9-4CF3-ACB65B9C34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BE"/>
          </a:p>
        </p:txBody>
      </p:sp>
      <p:sp>
        <p:nvSpPr>
          <p:cNvPr id="3" name="Text Placeholder 2">
            <a:extLst>
              <a:ext uri="{FF2B5EF4-FFF2-40B4-BE49-F238E27FC236}">
                <a16:creationId xmlns:a16="http://schemas.microsoft.com/office/drawing/2014/main" id="{E8788781-C4E4-8F07-B445-0FCB661263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E"/>
          </a:p>
        </p:txBody>
      </p:sp>
      <p:sp>
        <p:nvSpPr>
          <p:cNvPr id="4" name="Date Placeholder 3">
            <a:extLst>
              <a:ext uri="{FF2B5EF4-FFF2-40B4-BE49-F238E27FC236}">
                <a16:creationId xmlns:a16="http://schemas.microsoft.com/office/drawing/2014/main" id="{E03871DA-F3C2-ACC9-0954-A50279EA34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99A398E-FCB8-1146-8DE5-39712756FA2F}" type="datetimeFigureOut">
              <a:rPr lang="en-BE" smtClean="0"/>
              <a:t>02/21/2025</a:t>
            </a:fld>
            <a:endParaRPr lang="en-BE"/>
          </a:p>
        </p:txBody>
      </p:sp>
      <p:sp>
        <p:nvSpPr>
          <p:cNvPr id="5" name="Footer Placeholder 4">
            <a:extLst>
              <a:ext uri="{FF2B5EF4-FFF2-40B4-BE49-F238E27FC236}">
                <a16:creationId xmlns:a16="http://schemas.microsoft.com/office/drawing/2014/main" id="{43BF7E01-A745-BFC4-1A5F-98305C39C6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BE"/>
          </a:p>
        </p:txBody>
      </p:sp>
      <p:sp>
        <p:nvSpPr>
          <p:cNvPr id="6" name="Slide Number Placeholder 5">
            <a:extLst>
              <a:ext uri="{FF2B5EF4-FFF2-40B4-BE49-F238E27FC236}">
                <a16:creationId xmlns:a16="http://schemas.microsoft.com/office/drawing/2014/main" id="{690CC3E3-36ED-4099-6586-23175595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068FCCF-9A80-B240-8D85-84F960565AFA}" type="slidenum">
              <a:rPr lang="en-BE" smtClean="0"/>
              <a:t>‹N°›</a:t>
            </a:fld>
            <a:endParaRPr lang="en-BE"/>
          </a:p>
        </p:txBody>
      </p:sp>
    </p:spTree>
    <p:extLst>
      <p:ext uri="{BB962C8B-B14F-4D97-AF65-F5344CB8AC3E}">
        <p14:creationId xmlns:p14="http://schemas.microsoft.com/office/powerpoint/2010/main" val="4174937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ndico.ijclab.in2p3.fr/category/562/"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indico.ijclab.in2p3.fr/event/11006/"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indico.ijclab.in2p3.fr/category/519/"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https://isas.ijclab.in2p3.fr/"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mailto:joseph.diakun@stfc.ac.uk" TargetMode="External"/><Relationship Id="rId5" Type="http://schemas.openxmlformats.org/officeDocument/2006/relationships/hyperlink" Target="mailto:https://stfc365.sharepoint.com/sites/iSASProjectDataRepository/SitePages/ProjectHome.aspx" TargetMode="External"/><Relationship Id="rId4" Type="http://schemas.openxmlformats.org/officeDocument/2006/relationships/hyperlink" Target="mailto:https://indico.ijclab.in2p3.fr/category/519/"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ndico.ijclab.in2p3.fr/event/11291/registrations/892/"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indico.ijclab.in2p3.fr/event/11291/timetable/#all" TargetMode="External"/><Relationship Id="rId4" Type="http://schemas.openxmlformats.org/officeDocument/2006/relationships/hyperlink" Target="https://indico.ijclab.in2p3.fr/event/11291/overview"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654B7E4-984C-4AF9-9F6A-BA4C3935E43E}"/>
              </a:ext>
            </a:extLst>
          </p:cNvPr>
          <p:cNvSpPr>
            <a:spLocks noGrp="1"/>
          </p:cNvSpPr>
          <p:nvPr>
            <p:ph type="ctrTitle"/>
          </p:nvPr>
        </p:nvSpPr>
        <p:spPr/>
        <p:txBody>
          <a:bodyPr/>
          <a:lstStyle/>
          <a:p>
            <a:r>
              <a:rPr lang="fr-FR" dirty="0"/>
              <a:t>Coordination panel meeting</a:t>
            </a:r>
          </a:p>
        </p:txBody>
      </p:sp>
      <p:sp>
        <p:nvSpPr>
          <p:cNvPr id="5" name="Sous-titre 4">
            <a:extLst>
              <a:ext uri="{FF2B5EF4-FFF2-40B4-BE49-F238E27FC236}">
                <a16:creationId xmlns:a16="http://schemas.microsoft.com/office/drawing/2014/main" id="{8758D61F-C602-40EE-B9C8-D3E438272DD7}"/>
              </a:ext>
            </a:extLst>
          </p:cNvPr>
          <p:cNvSpPr>
            <a:spLocks noGrp="1"/>
          </p:cNvSpPr>
          <p:nvPr>
            <p:ph type="subTitle" idx="1"/>
          </p:nvPr>
        </p:nvSpPr>
        <p:spPr>
          <a:xfrm>
            <a:off x="1524000" y="3602038"/>
            <a:ext cx="9144000" cy="2467836"/>
          </a:xfrm>
        </p:spPr>
        <p:txBody>
          <a:bodyPr>
            <a:normAutofit/>
          </a:bodyPr>
          <a:lstStyle/>
          <a:p>
            <a:r>
              <a:rPr lang="en-US" sz="4100" dirty="0"/>
              <a:t>iSAS project</a:t>
            </a:r>
            <a:endParaRPr lang="en-US" dirty="0"/>
          </a:p>
          <a:p>
            <a:r>
              <a:rPr lang="en-US" sz="3500" dirty="0"/>
              <a:t>21</a:t>
            </a:r>
            <a:r>
              <a:rPr lang="en-US" sz="3500" baseline="30000" dirty="0"/>
              <a:t>st</a:t>
            </a:r>
            <a:r>
              <a:rPr lang="en-US" sz="3500" dirty="0"/>
              <a:t> February, 2025</a:t>
            </a:r>
            <a:endParaRPr lang="fr-FR" sz="3500" dirty="0"/>
          </a:p>
          <a:p>
            <a:endParaRPr lang="en-US" dirty="0"/>
          </a:p>
          <a:p>
            <a:endParaRPr lang="en-US" dirty="0"/>
          </a:p>
        </p:txBody>
      </p:sp>
      <p:pic>
        <p:nvPicPr>
          <p:cNvPr id="6" name="Picture 2" descr="Innovate for Sustainable Accelerating Systems: Kick-Off Meeting">
            <a:extLst>
              <a:ext uri="{FF2B5EF4-FFF2-40B4-BE49-F238E27FC236}">
                <a16:creationId xmlns:a16="http://schemas.microsoft.com/office/drawing/2014/main" id="{678772D7-BD3E-4C2D-8800-296732ACE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001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1603730"/>
            <a:ext cx="10761616" cy="4739759"/>
          </a:xfrm>
          <a:prstGeom prst="rect">
            <a:avLst/>
          </a:prstGeom>
          <a:noFill/>
        </p:spPr>
        <p:txBody>
          <a:bodyPr wrap="square" rtlCol="0">
            <a:spAutoFit/>
          </a:bodyPr>
          <a:lstStyle/>
          <a:p>
            <a:r>
              <a:rPr lang="en-GB" sz="2800" b="1" dirty="0">
                <a:solidFill>
                  <a:srgbClr val="A4C137"/>
                </a:solidFill>
                <a:latin typeface="Calibri" panose="020F0502020204030204" pitchFamily="34" charset="0"/>
                <a:ea typeface="Calibri" panose="020F0502020204030204" pitchFamily="34" charset="0"/>
                <a:cs typeface="Calibri" panose="020F0502020204030204" pitchFamily="34" charset="0"/>
              </a:rPr>
              <a:t>"Modification of choke cavity for flux trapping study" due Feb 2025 </a:t>
            </a:r>
            <a:endParaRPr lang="en-US" sz="2000" b="1" dirty="0">
              <a:latin typeface="Calibri" panose="020F0502020204030204" pitchFamily="34" charset="0"/>
              <a:cs typeface="Calibri" panose="020F0502020204030204" pitchFamily="34" charset="0"/>
            </a:endParaRPr>
          </a:p>
          <a:p>
            <a:endParaRPr lang="en-GB" sz="2000" b="1" dirty="0"/>
          </a:p>
          <a:p>
            <a:r>
              <a:rPr lang="en-GB" b="1" dirty="0"/>
              <a:t>Question from WP3 Task 3.2 leader Oleg Malyshev (UKRI) to the Coordination panel regarding milestone #11</a:t>
            </a:r>
          </a:p>
          <a:p>
            <a:r>
              <a:rPr lang="en-GB" sz="1800" dirty="0">
                <a:latin typeface="source sans pro" panose="020B0503030403020204" pitchFamily="34" charset="0"/>
              </a:rPr>
              <a:t>W</a:t>
            </a:r>
            <a:r>
              <a:rPr lang="en-GB" sz="1800" dirty="0">
                <a:effectLst/>
                <a:latin typeface="aptos" panose="02110004020202020204"/>
              </a:rPr>
              <a:t>e realised that it might be not very clear in the description of the iSAS project: what exactly should be done </a:t>
            </a:r>
            <a:r>
              <a:rPr lang="en-GB" sz="1800" b="1" dirty="0">
                <a:effectLst/>
                <a:latin typeface="aptos" panose="02110004020202020204"/>
              </a:rPr>
              <a:t>design </a:t>
            </a:r>
            <a:r>
              <a:rPr lang="en-GB" sz="1800" dirty="0">
                <a:effectLst/>
                <a:latin typeface="aptos" panose="02110004020202020204"/>
              </a:rPr>
              <a:t>or </a:t>
            </a:r>
            <a:r>
              <a:rPr lang="en-GB" sz="1800" b="1" dirty="0">
                <a:effectLst/>
                <a:latin typeface="aptos" panose="02110004020202020204"/>
              </a:rPr>
              <a:t>operation </a:t>
            </a:r>
            <a:r>
              <a:rPr lang="en-GB" sz="1800" dirty="0">
                <a:effectLst/>
                <a:latin typeface="aptos" panose="02110004020202020204"/>
              </a:rPr>
              <a:t>of an updated facility?</a:t>
            </a:r>
          </a:p>
          <a:p>
            <a:r>
              <a:rPr lang="en-GB" sz="1800" dirty="0">
                <a:effectLst/>
                <a:latin typeface="aptos" panose="02110004020202020204"/>
              </a:rPr>
              <a:t>Thus, if the coordination panel feels that to avoid any misunderstanding the new system must be assembled and tested, then we would ask for a 2-month delay to complete this as well</a:t>
            </a:r>
          </a:p>
          <a:p>
            <a:endParaRPr lang="en-GB" b="1" dirty="0"/>
          </a:p>
          <a:p>
            <a:r>
              <a:rPr lang="en-GB" b="1" dirty="0"/>
              <a:t>Context from grant agreement</a:t>
            </a:r>
          </a:p>
          <a:p>
            <a:pPr marL="800100" lvl="1" indent="-342900">
              <a:buFont typeface="Wingdings" panose="05000000000000000000" pitchFamily="2" charset="2"/>
              <a:buChar char="Ø"/>
            </a:pPr>
            <a:r>
              <a:rPr lang="en-GB" sz="1600" b="1" dirty="0">
                <a:solidFill>
                  <a:srgbClr val="A4C137"/>
                </a:solidFill>
                <a:latin typeface="Calibri" panose="020F0502020204030204" pitchFamily="34" charset="0"/>
                <a:cs typeface="Calibri" panose="020F0502020204030204" pitchFamily="34" charset="0"/>
              </a:rPr>
              <a:t>Objectives of Task 3.2 </a:t>
            </a:r>
            <a:r>
              <a:rPr lang="en-GB" sz="1600" dirty="0">
                <a:latin typeface="Calibri" panose="020F0502020204030204" pitchFamily="34" charset="0"/>
                <a:cs typeface="Calibri" panose="020F0502020204030204" pitchFamily="34" charset="0"/>
              </a:rPr>
              <a:t>(GA p69)</a:t>
            </a:r>
          </a:p>
          <a:p>
            <a:pPr lvl="1"/>
            <a:r>
              <a:rPr lang="en-GB" sz="1600" dirty="0">
                <a:latin typeface="Calibri" panose="020F0502020204030204" pitchFamily="34" charset="0"/>
                <a:cs typeface="Calibri" panose="020F0502020204030204" pitchFamily="34" charset="0"/>
              </a:rPr>
              <a:t>	</a:t>
            </a:r>
            <a:r>
              <a:rPr lang="en-GB" sz="1600" dirty="0"/>
              <a:t>"Task 3.2: Flux trapping – M1-M32</a:t>
            </a:r>
          </a:p>
          <a:p>
            <a:pPr marL="1657350" lvl="3" indent="-285750">
              <a:buFont typeface="Wingdings" panose="05000000000000000000" pitchFamily="2" charset="2"/>
              <a:buChar char="§"/>
            </a:pPr>
            <a:r>
              <a:rPr lang="en-GB" sz="1600" dirty="0"/>
              <a:t>Explore new coating parameters for planar samples and small resonators to minimize flux trapping in SC A15 films.</a:t>
            </a:r>
          </a:p>
          <a:p>
            <a:pPr marL="1657350" lvl="3" indent="-285750">
              <a:buFont typeface="Wingdings" panose="05000000000000000000" pitchFamily="2" charset="2"/>
              <a:buChar char="§"/>
            </a:pPr>
            <a:r>
              <a:rPr lang="en-GB" sz="1600" dirty="0"/>
              <a:t>Upgrade the STFC </a:t>
            </a:r>
            <a:r>
              <a:rPr lang="en-GB" sz="1600" b="1" dirty="0">
                <a:solidFill>
                  <a:srgbClr val="A4C137"/>
                </a:solidFill>
                <a:effectLst/>
              </a:rPr>
              <a:t>choke cavity</a:t>
            </a:r>
            <a:r>
              <a:rPr lang="en-GB" sz="1600" b="1" dirty="0">
                <a:solidFill>
                  <a:srgbClr val="A4C137"/>
                </a:solidFill>
              </a:rPr>
              <a:t> </a:t>
            </a:r>
            <a:r>
              <a:rPr lang="en-GB" sz="1600" dirty="0"/>
              <a:t>and the HZB QPR to support detailed flux trapping analyses of coated superconducting films.</a:t>
            </a:r>
          </a:p>
          <a:p>
            <a:pPr marL="1657350" lvl="3" indent="-285750">
              <a:buFont typeface="Wingdings" panose="05000000000000000000" pitchFamily="2" charset="2"/>
              <a:buChar char="§"/>
            </a:pPr>
            <a:r>
              <a:rPr lang="en-GB" sz="1600" dirty="0"/>
              <a:t>Characterize trapped flux, flux viscosity and the interaction with the RF field with SC A15 films in small resonators and samples with the upgraded systems."</a:t>
            </a: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315684"/>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spTree>
    <p:extLst>
      <p:ext uri="{BB962C8B-B14F-4D97-AF65-F5344CB8AC3E}">
        <p14:creationId xmlns:p14="http://schemas.microsoft.com/office/powerpoint/2010/main" val="1370614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1753364"/>
            <a:ext cx="10413273" cy="4278094"/>
          </a:xfrm>
          <a:prstGeom prst="rect">
            <a:avLst/>
          </a:prstGeom>
          <a:noFill/>
        </p:spPr>
        <p:txBody>
          <a:bodyPr wrap="square" rtlCol="0">
            <a:spAutoFit/>
          </a:bodyPr>
          <a:lstStyle/>
          <a:p>
            <a:r>
              <a:rPr lang="en-GB" sz="2800" b="1" dirty="0">
                <a:solidFill>
                  <a:srgbClr val="A4C137"/>
                </a:solidFill>
                <a:latin typeface="Calibri" panose="020F0502020204030204" pitchFamily="34" charset="0"/>
                <a:ea typeface="Calibri" panose="020F0502020204030204" pitchFamily="34" charset="0"/>
                <a:cs typeface="Calibri" panose="020F0502020204030204" pitchFamily="34" charset="0"/>
              </a:rPr>
              <a:t>"Modification of choke cavity for flux trapping study" due Feb 2025 </a:t>
            </a:r>
            <a:endParaRPr lang="en-US" sz="2000" b="1" dirty="0">
              <a:latin typeface="Calibri" panose="020F0502020204030204" pitchFamily="34" charset="0"/>
              <a:cs typeface="Calibri" panose="020F0502020204030204" pitchFamily="34" charset="0"/>
            </a:endParaRPr>
          </a:p>
          <a:p>
            <a:br>
              <a:rPr lang="en-GB" u="sng" dirty="0">
                <a:effectLst/>
              </a:rPr>
            </a:br>
            <a:r>
              <a:rPr lang="en-GB" b="1" dirty="0"/>
              <a:t>Context from grant agreement</a:t>
            </a:r>
          </a:p>
          <a:p>
            <a:pPr marL="800100" lvl="1" indent="-342900">
              <a:buFont typeface="Wingdings" panose="05000000000000000000" pitchFamily="2" charset="2"/>
              <a:buChar char="Ø"/>
            </a:pPr>
            <a:r>
              <a:rPr lang="en-GB" sz="1600" b="1" dirty="0">
                <a:solidFill>
                  <a:srgbClr val="A4C137"/>
                </a:solidFill>
                <a:latin typeface="Calibri" panose="020F0502020204030204" pitchFamily="34" charset="0"/>
                <a:cs typeface="Calibri" panose="020F0502020204030204" pitchFamily="34" charset="0"/>
              </a:rPr>
              <a:t>Description of the Task</a:t>
            </a:r>
            <a:r>
              <a:rPr lang="en-GB" sz="1600" dirty="0">
                <a:latin typeface="Calibri" panose="020F0502020204030204" pitchFamily="34" charset="0"/>
                <a:cs typeface="Calibri" panose="020F0502020204030204" pitchFamily="34" charset="0"/>
              </a:rPr>
              <a:t> </a:t>
            </a:r>
            <a:r>
              <a:rPr lang="en-GB" sz="1600" b="1" dirty="0">
                <a:solidFill>
                  <a:srgbClr val="A4C137"/>
                </a:solidFill>
                <a:latin typeface="Calibri" panose="020F0502020204030204" pitchFamily="34" charset="0"/>
                <a:cs typeface="Calibri" panose="020F0502020204030204" pitchFamily="34" charset="0"/>
              </a:rPr>
              <a:t>3.2 Flux trapping </a:t>
            </a:r>
            <a:r>
              <a:rPr lang="en-GB" sz="1600" dirty="0">
                <a:latin typeface="Calibri" panose="020F0502020204030204" pitchFamily="34" charset="0"/>
                <a:cs typeface="Calibri" panose="020F0502020204030204" pitchFamily="34" charset="0"/>
              </a:rPr>
              <a:t>(GA p70)</a:t>
            </a:r>
          </a:p>
          <a:p>
            <a:pPr lvl="1"/>
            <a:r>
              <a:rPr lang="en-GB" sz="1600" dirty="0">
                <a:latin typeface="Calibri" panose="020F0502020204030204" pitchFamily="34" charset="0"/>
                <a:cs typeface="Calibri" panose="020F0502020204030204" pitchFamily="34" charset="0"/>
              </a:rPr>
              <a:t>	</a:t>
            </a:r>
            <a:r>
              <a:rPr lang="en-GB" sz="1600" dirty="0"/>
              <a:t>"Task 3.2 (INFN, CEA, HZB, UKRI) </a:t>
            </a:r>
          </a:p>
          <a:p>
            <a:pPr marL="1657350" lvl="3" indent="-285750">
              <a:buFont typeface="Wingdings" panose="05000000000000000000" pitchFamily="2" charset="2"/>
              <a:buChar char="§"/>
            </a:pPr>
            <a:r>
              <a:rPr lang="en-GB" sz="1600" dirty="0"/>
              <a:t>This task aims to study how trapped magnetic flux may affect the superconducting properties of the thin film and its RF surface resistance. Initially, copper samples coated with A15 superconductors by PVD techniques will be provided by the INFN and UKRI. Three facilities will be used to characterize the samples: the </a:t>
            </a:r>
            <a:r>
              <a:rPr lang="en-GB" sz="1600" b="1" dirty="0">
                <a:solidFill>
                  <a:srgbClr val="A4C137"/>
                </a:solidFill>
                <a:effectLst/>
              </a:rPr>
              <a:t>choke cavity</a:t>
            </a:r>
            <a:r>
              <a:rPr lang="en-GB" sz="1600" dirty="0"/>
              <a:t> test facility at UKRI and the HZB QPR @SupraLab as well as the magnetometric mapping system at HZB. The facility at UKRI will be upgraded with a magnetic shield and Hall probes, allowing it to study magnetic flux trapping in 100-mm planar samples. At HZB the impact of flux trapping will first be investigated in the QPR equipped with an excitation coil and a fluxgate probe which allows one to correlate flux trapping with the RF performance of the SC film, as well as the study of flux viscosity. In a later step, the existing magnetometric mapping system for 1.3 GHz cavities at HZB will be used to investigate cavities from Task 3.5. The results will feed back on the cavity coating procedures."</a:t>
            </a: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315684"/>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spTree>
    <p:extLst>
      <p:ext uri="{BB962C8B-B14F-4D97-AF65-F5344CB8AC3E}">
        <p14:creationId xmlns:p14="http://schemas.microsoft.com/office/powerpoint/2010/main" val="4102940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1753364"/>
            <a:ext cx="10413273" cy="3816429"/>
          </a:xfrm>
          <a:prstGeom prst="rect">
            <a:avLst/>
          </a:prstGeom>
          <a:noFill/>
        </p:spPr>
        <p:txBody>
          <a:bodyPr wrap="square" rtlCol="0">
            <a:spAutoFit/>
          </a:bodyPr>
          <a:lstStyle/>
          <a:p>
            <a:r>
              <a:rPr lang="en-GB" sz="2800" b="1" dirty="0">
                <a:solidFill>
                  <a:srgbClr val="A4C137"/>
                </a:solidFill>
                <a:latin typeface="Calibri" panose="020F0502020204030204" pitchFamily="34" charset="0"/>
                <a:ea typeface="Calibri" panose="020F0502020204030204" pitchFamily="34" charset="0"/>
                <a:cs typeface="Calibri" panose="020F0502020204030204" pitchFamily="34" charset="0"/>
              </a:rPr>
              <a:t>"Modification of choke cavity for flux trapping study" due Feb 2025 </a:t>
            </a:r>
            <a:endParaRPr lang="en-US" sz="2000" b="1" dirty="0">
              <a:latin typeface="Calibri" panose="020F0502020204030204" pitchFamily="34" charset="0"/>
              <a:cs typeface="Calibri" panose="020F0502020204030204" pitchFamily="34" charset="0"/>
            </a:endParaRPr>
          </a:p>
          <a:p>
            <a:br>
              <a:rPr lang="en-GB" u="sng" dirty="0">
                <a:effectLst/>
              </a:rPr>
            </a:br>
            <a:r>
              <a:rPr lang="en-GB" b="1" dirty="0"/>
              <a:t>Context from grant agreement</a:t>
            </a:r>
          </a:p>
          <a:p>
            <a:pPr marL="800100" lvl="1" indent="-342900">
              <a:buFont typeface="Wingdings" panose="05000000000000000000" pitchFamily="2" charset="2"/>
              <a:buChar char="Ø"/>
            </a:pPr>
            <a:r>
              <a:rPr lang="en-GB" sz="1600" b="1" dirty="0">
                <a:solidFill>
                  <a:srgbClr val="A4C137"/>
                </a:solidFill>
                <a:latin typeface="Calibri" panose="020F0502020204030204" pitchFamily="34" charset="0"/>
                <a:cs typeface="Calibri" panose="020F0502020204030204" pitchFamily="34" charset="0"/>
              </a:rPr>
              <a:t>Means of verification </a:t>
            </a:r>
          </a:p>
          <a:p>
            <a:pPr marL="1257300" lvl="2" indent="-342900">
              <a:buFont typeface="Wingdings" panose="05000000000000000000" pitchFamily="2" charset="2"/>
              <a:buChar char="§"/>
            </a:pPr>
            <a:r>
              <a:rPr lang="en-GB" sz="1600" dirty="0">
                <a:latin typeface="Calibri" panose="020F0502020204030204" pitchFamily="34" charset="0"/>
                <a:cs typeface="Calibri" panose="020F0502020204030204" pitchFamily="34" charset="0"/>
              </a:rPr>
              <a:t>"</a:t>
            </a:r>
            <a:r>
              <a:rPr lang="en-GB" sz="1600" b="1" dirty="0">
                <a:solidFill>
                  <a:srgbClr val="A4C137"/>
                </a:solidFill>
                <a:latin typeface="Calibri" panose="020F0502020204030204" pitchFamily="34" charset="0"/>
                <a:cs typeface="Calibri" panose="020F0502020204030204" pitchFamily="34" charset="0"/>
              </a:rPr>
              <a:t>engineering </a:t>
            </a:r>
            <a:r>
              <a:rPr lang="en-GB" sz="1600" dirty="0">
                <a:latin typeface="Calibri" panose="020F0502020204030204" pitchFamily="34" charset="0"/>
                <a:cs typeface="Calibri" panose="020F0502020204030204" pitchFamily="34" charset="0"/>
              </a:rPr>
              <a:t>report"</a:t>
            </a:r>
            <a:r>
              <a:rPr lang="en-GB" sz="1600" b="1" dirty="0">
                <a:solidFill>
                  <a:srgbClr val="A4C137"/>
                </a:solidFill>
                <a:latin typeface="Calibri" panose="020F0502020204030204" pitchFamily="34" charset="0"/>
                <a:cs typeface="Calibri" panose="020F0502020204030204" pitchFamily="34" charset="0"/>
              </a:rPr>
              <a:t> </a:t>
            </a:r>
            <a:r>
              <a:rPr lang="en-GB" sz="1600" dirty="0"/>
              <a:t>(GA p91) </a:t>
            </a:r>
            <a:br>
              <a:rPr lang="en-GB" sz="1600" dirty="0"/>
            </a:br>
            <a:endParaRPr lang="en-GB" sz="1600" dirty="0"/>
          </a:p>
          <a:p>
            <a:pPr marL="742950" lvl="1" indent="-285750">
              <a:buFont typeface="Wingdings" panose="05000000000000000000" pitchFamily="2" charset="2"/>
              <a:buChar char="Ø"/>
            </a:pPr>
            <a:r>
              <a:rPr lang="en-GB" sz="1600" b="1" dirty="0">
                <a:solidFill>
                  <a:srgbClr val="A4C137"/>
                </a:solidFill>
              </a:rPr>
              <a:t>Among other elements to consider</a:t>
            </a:r>
            <a:endParaRPr lang="en-GB" sz="1600" dirty="0"/>
          </a:p>
          <a:p>
            <a:pPr marL="1200150" lvl="2" indent="-285750">
              <a:buFont typeface="Wingdings" panose="05000000000000000000" pitchFamily="2" charset="2"/>
              <a:buChar char="§"/>
            </a:pPr>
            <a:r>
              <a:rPr lang="en-GB" sz="1600" dirty="0"/>
              <a:t>It's a milestone, and milestones are typically designed to be a step towards a deliverable, so not an end in itself - an operational item is usually going to be a deliverable</a:t>
            </a:r>
          </a:p>
          <a:p>
            <a:pPr marL="1200150" lvl="2" indent="-285750">
              <a:buFont typeface="Wingdings" panose="05000000000000000000" pitchFamily="2" charset="2"/>
              <a:buChar char="§"/>
            </a:pPr>
            <a:r>
              <a:rPr lang="en-GB" sz="1600" dirty="0"/>
              <a:t>The deliverable #11 related to this task 3.2 Flux trapping "Report on flux dynamics study in Nb3Sn on Cu samples" is due project month 30, so August 2026</a:t>
            </a:r>
          </a:p>
          <a:p>
            <a:pPr marL="1200150" lvl="2" indent="-285750">
              <a:buFont typeface="Wingdings" panose="05000000000000000000" pitchFamily="2" charset="2"/>
              <a:buChar char="§"/>
            </a:pPr>
            <a:r>
              <a:rPr lang="en-GB" sz="1600" dirty="0"/>
              <a:t>Is there an obvious need for an operational upgrade at this specific date that would cause difficulties if there is a delay, i.e. because other tasks or WPs need it operational now in order to further their own work?</a:t>
            </a:r>
            <a:endParaRPr lang="en-GB" sz="1600" dirty="0">
              <a:latin typeface="Calibri" panose="020F0502020204030204" pitchFamily="34" charset="0"/>
              <a:ea typeface="Calibri" panose="020F0502020204030204" pitchFamily="34" charset="0"/>
              <a:cs typeface="Calibri" panose="020F0502020204030204" pitchFamily="34" charset="0"/>
            </a:endParaRPr>
          </a:p>
          <a:p>
            <a:pPr lvl="2"/>
            <a:r>
              <a:rPr lang="en-GB" dirty="0">
                <a:latin typeface="Calibri" panose="020F0502020204030204" pitchFamily="34" charset="0"/>
                <a:ea typeface="Calibri" panose="020F0502020204030204" pitchFamily="34" charset="0"/>
                <a:cs typeface="Calibri" panose="020F0502020204030204" pitchFamily="34" charset="0"/>
              </a:rPr>
              <a:t> </a:t>
            </a: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315684"/>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spTree>
    <p:extLst>
      <p:ext uri="{BB962C8B-B14F-4D97-AF65-F5344CB8AC3E}">
        <p14:creationId xmlns:p14="http://schemas.microsoft.com/office/powerpoint/2010/main" val="806572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2341622"/>
            <a:ext cx="10848702" cy="1446550"/>
          </a:xfrm>
          <a:prstGeom prst="rect">
            <a:avLst/>
          </a:prstGeom>
          <a:noFill/>
        </p:spPr>
        <p:txBody>
          <a:bodyPr wrap="square" rtlCol="0">
            <a:spAutoFit/>
          </a:bodyPr>
          <a:lstStyle/>
          <a:p>
            <a:r>
              <a:rPr lang="en-US" sz="2800" b="1" dirty="0">
                <a:solidFill>
                  <a:srgbClr val="A4C137"/>
                </a:solidFill>
                <a:latin typeface="Calibri" panose="020F0502020204030204" pitchFamily="34" charset="0"/>
                <a:ea typeface="Calibri" panose="020F0502020204030204" pitchFamily="34" charset="0"/>
                <a:cs typeface="Calibri" panose="020F0502020204030204" pitchFamily="34" charset="0"/>
              </a:rPr>
              <a:t>Work plan</a:t>
            </a:r>
            <a:br>
              <a:rPr lang="en-US" sz="3200" dirty="0"/>
            </a:br>
            <a:endParaRPr lang="en-US" sz="2000" b="1"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en-US" sz="2000" dirty="0">
                <a:latin typeface="Calibri" panose="020F0502020204030204" pitchFamily="34" charset="0"/>
                <a:ea typeface="Calibri" panose="020F0502020204030204" pitchFamily="34" charset="0"/>
                <a:cs typeface="Calibri" panose="020F0502020204030204" pitchFamily="34" charset="0"/>
              </a:rPr>
              <a:t>Up to date with Milestones &amp; Deliverables status by timeline for the </a:t>
            </a:r>
            <a:r>
              <a:rPr lang="en-US" sz="2000" b="1" dirty="0">
                <a:solidFill>
                  <a:srgbClr val="A4C137"/>
                </a:solidFill>
                <a:latin typeface="Calibri" panose="020F0502020204030204" pitchFamily="34" charset="0"/>
                <a:ea typeface="Calibri" panose="020F0502020204030204" pitchFamily="34" charset="0"/>
                <a:cs typeface="Calibri" panose="020F0502020204030204" pitchFamily="34" charset="0"/>
              </a:rPr>
              <a:t>1</a:t>
            </a:r>
            <a:r>
              <a:rPr lang="en-US" sz="2000" b="1" baseline="30000" dirty="0">
                <a:solidFill>
                  <a:srgbClr val="A4C137"/>
                </a:solidFill>
                <a:latin typeface="Calibri" panose="020F0502020204030204" pitchFamily="34" charset="0"/>
                <a:ea typeface="Calibri" panose="020F0502020204030204" pitchFamily="34" charset="0"/>
                <a:cs typeface="Calibri" panose="020F0502020204030204" pitchFamily="34" charset="0"/>
              </a:rPr>
              <a:t>st</a:t>
            </a:r>
            <a:r>
              <a:rPr lang="en-US" sz="2000" b="1" dirty="0">
                <a:solidFill>
                  <a:srgbClr val="A4C137"/>
                </a:solidFill>
                <a:latin typeface="Calibri" panose="020F0502020204030204" pitchFamily="34" charset="0"/>
                <a:ea typeface="Calibri" panose="020F0502020204030204" pitchFamily="34" charset="0"/>
                <a:cs typeface="Calibri" panose="020F0502020204030204" pitchFamily="34" charset="0"/>
              </a:rPr>
              <a:t> project year closing down</a:t>
            </a:r>
            <a:r>
              <a:rPr lang="en-US" sz="2000" dirty="0">
                <a:latin typeface="Calibri" panose="020F0502020204030204" pitchFamily="34" charset="0"/>
                <a:ea typeface="Calibri" panose="020F0502020204030204" pitchFamily="34" charset="0"/>
                <a:cs typeface="Calibri" panose="020F0502020204030204" pitchFamily="34" charset="0"/>
              </a:rPr>
              <a:t>:</a:t>
            </a:r>
          </a:p>
          <a:p>
            <a:endParaRPr lang="en-US" sz="2000" dirty="0"/>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315684"/>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pic>
        <p:nvPicPr>
          <p:cNvPr id="8" name="Image 7">
            <a:extLst>
              <a:ext uri="{FF2B5EF4-FFF2-40B4-BE49-F238E27FC236}">
                <a16:creationId xmlns:a16="http://schemas.microsoft.com/office/drawing/2014/main" id="{36C00C2B-6F3B-4CAA-AF24-4D2E47C20977}"/>
              </a:ext>
            </a:extLst>
          </p:cNvPr>
          <p:cNvPicPr>
            <a:picLocks noChangeAspect="1"/>
          </p:cNvPicPr>
          <p:nvPr/>
        </p:nvPicPr>
        <p:blipFill>
          <a:blip r:embed="rId3"/>
          <a:stretch>
            <a:fillRect/>
          </a:stretch>
        </p:blipFill>
        <p:spPr>
          <a:xfrm>
            <a:off x="0" y="3881714"/>
            <a:ext cx="12192000" cy="2386406"/>
          </a:xfrm>
          <a:prstGeom prst="rect">
            <a:avLst/>
          </a:prstGeom>
        </p:spPr>
      </p:pic>
    </p:spTree>
    <p:extLst>
      <p:ext uri="{BB962C8B-B14F-4D97-AF65-F5344CB8AC3E}">
        <p14:creationId xmlns:p14="http://schemas.microsoft.com/office/powerpoint/2010/main" val="582349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1776360"/>
            <a:ext cx="10700656" cy="1138773"/>
          </a:xfrm>
          <a:prstGeom prst="rect">
            <a:avLst/>
          </a:prstGeom>
          <a:noFill/>
        </p:spPr>
        <p:txBody>
          <a:bodyPr wrap="square" rtlCol="0">
            <a:spAutoFit/>
          </a:bodyPr>
          <a:lstStyle/>
          <a:p>
            <a:r>
              <a:rPr lang="en-US" sz="2800" b="1" dirty="0">
                <a:solidFill>
                  <a:srgbClr val="A4C137"/>
                </a:solidFill>
                <a:latin typeface="Calibri" panose="020F0502020204030204" pitchFamily="34" charset="0"/>
                <a:cs typeface="Calibri" panose="020F0502020204030204" pitchFamily="34" charset="0"/>
              </a:rPr>
              <a:t>Work plan</a:t>
            </a:r>
            <a:br>
              <a:rPr lang="en-US" sz="3200" dirty="0"/>
            </a:br>
            <a:endParaRPr lang="en-US" sz="2000" b="1"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en-US" sz="2000" dirty="0">
                <a:latin typeface="Calibri" panose="020F0502020204030204" pitchFamily="34" charset="0"/>
                <a:ea typeface="Calibri" panose="020F0502020204030204" pitchFamily="34" charset="0"/>
                <a:cs typeface="Calibri" panose="020F0502020204030204" pitchFamily="34" charset="0"/>
              </a:rPr>
              <a:t>Up to date with Milestones &amp; Deliverables status by timeline for the </a:t>
            </a:r>
            <a:r>
              <a:rPr lang="en-US" sz="2000" b="1" dirty="0">
                <a:solidFill>
                  <a:srgbClr val="A4C137"/>
                </a:solidFill>
                <a:latin typeface="Calibri" panose="020F0502020204030204" pitchFamily="34" charset="0"/>
                <a:ea typeface="Calibri" panose="020F0502020204030204" pitchFamily="34" charset="0"/>
                <a:cs typeface="Calibri" panose="020F0502020204030204" pitchFamily="34" charset="0"/>
              </a:rPr>
              <a:t>2</a:t>
            </a:r>
            <a:r>
              <a:rPr lang="en-US" sz="2000" b="1" baseline="30000" dirty="0">
                <a:solidFill>
                  <a:srgbClr val="A4C137"/>
                </a:solidFill>
                <a:latin typeface="Calibri" panose="020F0502020204030204" pitchFamily="34" charset="0"/>
                <a:ea typeface="Calibri" panose="020F0502020204030204" pitchFamily="34" charset="0"/>
                <a:cs typeface="Calibri" panose="020F0502020204030204" pitchFamily="34" charset="0"/>
              </a:rPr>
              <a:t>nd</a:t>
            </a:r>
            <a:r>
              <a:rPr lang="en-US" sz="2000" b="1" dirty="0">
                <a:solidFill>
                  <a:srgbClr val="A4C137"/>
                </a:solidFill>
                <a:latin typeface="Calibri" panose="020F0502020204030204" pitchFamily="34" charset="0"/>
                <a:ea typeface="Calibri" panose="020F0502020204030204" pitchFamily="34" charset="0"/>
                <a:cs typeface="Calibri" panose="020F0502020204030204" pitchFamily="34" charset="0"/>
              </a:rPr>
              <a:t> project year opening up</a:t>
            </a:r>
            <a:r>
              <a:rPr lang="en-US" sz="2000" dirty="0">
                <a:latin typeface="Calibri" panose="020F0502020204030204" pitchFamily="34" charset="0"/>
                <a:ea typeface="Calibri" panose="020F0502020204030204" pitchFamily="34" charset="0"/>
                <a:cs typeface="Calibri" panose="020F0502020204030204" pitchFamily="34" charset="0"/>
              </a:rPr>
              <a:t>:</a:t>
            </a: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315684"/>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pic>
        <p:nvPicPr>
          <p:cNvPr id="8" name="Image 7">
            <a:extLst>
              <a:ext uri="{FF2B5EF4-FFF2-40B4-BE49-F238E27FC236}">
                <a16:creationId xmlns:a16="http://schemas.microsoft.com/office/drawing/2014/main" id="{97508542-7049-4ECF-89F4-E777590DA426}"/>
              </a:ext>
            </a:extLst>
          </p:cNvPr>
          <p:cNvPicPr>
            <a:picLocks noChangeAspect="1"/>
          </p:cNvPicPr>
          <p:nvPr/>
        </p:nvPicPr>
        <p:blipFill>
          <a:blip r:embed="rId3"/>
          <a:stretch>
            <a:fillRect/>
          </a:stretch>
        </p:blipFill>
        <p:spPr>
          <a:xfrm>
            <a:off x="0" y="3143244"/>
            <a:ext cx="12192000" cy="3431082"/>
          </a:xfrm>
          <a:prstGeom prst="rect">
            <a:avLst/>
          </a:prstGeom>
        </p:spPr>
      </p:pic>
    </p:spTree>
    <p:extLst>
      <p:ext uri="{BB962C8B-B14F-4D97-AF65-F5344CB8AC3E}">
        <p14:creationId xmlns:p14="http://schemas.microsoft.com/office/powerpoint/2010/main" val="775320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2300058"/>
            <a:ext cx="10700656" cy="2677656"/>
          </a:xfrm>
          <a:prstGeom prst="rect">
            <a:avLst/>
          </a:prstGeom>
          <a:noFill/>
        </p:spPr>
        <p:txBody>
          <a:bodyPr wrap="square" rtlCol="0">
            <a:spAutoFit/>
          </a:bodyPr>
          <a:lstStyle/>
          <a:p>
            <a:r>
              <a:rPr lang="en-US" sz="2800" b="1" dirty="0">
                <a:solidFill>
                  <a:srgbClr val="A4C137"/>
                </a:solidFill>
                <a:latin typeface="Calibri" panose="020F0502020204030204" pitchFamily="34" charset="0"/>
                <a:cs typeface="Calibri" panose="020F0502020204030204" pitchFamily="34" charset="0"/>
              </a:rPr>
              <a:t>Work plan</a:t>
            </a:r>
            <a:br>
              <a:rPr lang="en-US" sz="3200" dirty="0"/>
            </a:br>
            <a:endParaRPr lang="en-US" sz="2000" b="1" dirty="0">
              <a:latin typeface="Calibri" panose="020F0502020204030204" pitchFamily="34" charset="0"/>
              <a:ea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en-US" sz="2000" dirty="0">
                <a:latin typeface="Calibri" panose="020F0502020204030204" pitchFamily="34" charset="0"/>
                <a:ea typeface="Calibri" panose="020F0502020204030204" pitchFamily="34" charset="0"/>
                <a:cs typeface="Calibri" panose="020F0502020204030204" pitchFamily="34" charset="0"/>
              </a:rPr>
              <a:t>Up to date with Milestones &amp; Deliverables status by timeline for the </a:t>
            </a:r>
            <a:r>
              <a:rPr lang="en-US" sz="2000" b="1" dirty="0">
                <a:solidFill>
                  <a:srgbClr val="A4C137"/>
                </a:solidFill>
                <a:latin typeface="Calibri" panose="020F0502020204030204" pitchFamily="34" charset="0"/>
                <a:ea typeface="Calibri" panose="020F0502020204030204" pitchFamily="34" charset="0"/>
                <a:cs typeface="Calibri" panose="020F0502020204030204" pitchFamily="34" charset="0"/>
              </a:rPr>
              <a:t>2</a:t>
            </a:r>
            <a:r>
              <a:rPr lang="en-US" sz="2000" b="1" baseline="30000" dirty="0">
                <a:solidFill>
                  <a:srgbClr val="A4C137"/>
                </a:solidFill>
                <a:latin typeface="Calibri" panose="020F0502020204030204" pitchFamily="34" charset="0"/>
                <a:ea typeface="Calibri" panose="020F0502020204030204" pitchFamily="34" charset="0"/>
                <a:cs typeface="Calibri" panose="020F0502020204030204" pitchFamily="34" charset="0"/>
              </a:rPr>
              <a:t>nd</a:t>
            </a:r>
            <a:r>
              <a:rPr lang="en-US" sz="2000" b="1" dirty="0">
                <a:solidFill>
                  <a:srgbClr val="A4C137"/>
                </a:solidFill>
                <a:latin typeface="Calibri" panose="020F0502020204030204" pitchFamily="34" charset="0"/>
                <a:ea typeface="Calibri" panose="020F0502020204030204" pitchFamily="34" charset="0"/>
                <a:cs typeface="Calibri" panose="020F0502020204030204" pitchFamily="34" charset="0"/>
              </a:rPr>
              <a:t> project year opening up</a:t>
            </a:r>
            <a:r>
              <a:rPr lang="en-US" sz="2000" dirty="0">
                <a:latin typeface="Calibri" panose="020F0502020204030204" pitchFamily="34" charset="0"/>
                <a:ea typeface="Calibri" panose="020F0502020204030204" pitchFamily="34" charset="0"/>
                <a:cs typeface="Calibri" panose="020F0502020204030204" pitchFamily="34" charset="0"/>
              </a:rPr>
              <a:t>:</a:t>
            </a:r>
          </a:p>
          <a:p>
            <a:pPr marL="342900" indent="-342900">
              <a:buFont typeface="Wingdings" panose="05000000000000000000" pitchFamily="2" charset="2"/>
              <a:buChar char="Ø"/>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1257300" lvl="2" indent="-342900">
              <a:buFont typeface="Wingdings" panose="05000000000000000000" pitchFamily="2" charset="2"/>
              <a:buChar char="§"/>
            </a:pPr>
            <a:r>
              <a:rPr lang="en-US" sz="2000" dirty="0">
                <a:latin typeface="Calibri" panose="020F0502020204030204" pitchFamily="34" charset="0"/>
                <a:ea typeface="Calibri" panose="020F0502020204030204" pitchFamily="34" charset="0"/>
                <a:cs typeface="Calibri" panose="020F0502020204030204" pitchFamily="34" charset="0"/>
              </a:rPr>
              <a:t>3 for WP4 &amp; WP6 in project months 16-18, June-August 2025</a:t>
            </a:r>
          </a:p>
          <a:p>
            <a:pPr marL="1257300" lvl="2" indent="-342900">
              <a:buFont typeface="Wingdings" panose="05000000000000000000" pitchFamily="2" charset="2"/>
              <a:buChar char="§"/>
            </a:pPr>
            <a:r>
              <a:rPr lang="en-US" sz="2000" dirty="0">
                <a:latin typeface="Calibri" panose="020F0502020204030204" pitchFamily="34" charset="0"/>
                <a:ea typeface="Calibri" panose="020F0502020204030204" pitchFamily="34" charset="0"/>
                <a:cs typeface="Calibri" panose="020F0502020204030204" pitchFamily="34" charset="0"/>
              </a:rPr>
              <a:t>17 in project month 24, Feb 2026, including 6 impact risk analyses for WP1-6, the update of D&amp;E and DMP</a:t>
            </a:r>
          </a:p>
          <a:p>
            <a:pPr marL="1257300" lvl="2" indent="-342900">
              <a:buFont typeface="Wingdings" panose="05000000000000000000" pitchFamily="2" charset="2"/>
              <a:buChar char="§"/>
            </a:pPr>
            <a:r>
              <a:rPr lang="en-US" sz="2000" dirty="0">
                <a:latin typeface="Calibri" panose="020F0502020204030204" pitchFamily="34" charset="0"/>
                <a:ea typeface="Calibri" panose="020F0502020204030204" pitchFamily="34" charset="0"/>
                <a:cs typeface="Calibri" panose="020F0502020204030204" pitchFamily="34" charset="0"/>
              </a:rPr>
              <a:t>End of the 1</a:t>
            </a:r>
            <a:r>
              <a:rPr lang="en-US" sz="2000" baseline="30000" dirty="0">
                <a:latin typeface="Calibri" panose="020F0502020204030204" pitchFamily="34" charset="0"/>
                <a:ea typeface="Calibri" panose="020F0502020204030204" pitchFamily="34" charset="0"/>
                <a:cs typeface="Calibri" panose="020F0502020204030204" pitchFamily="34" charset="0"/>
              </a:rPr>
              <a:t>st</a:t>
            </a:r>
            <a:r>
              <a:rPr lang="en-US" sz="2000" dirty="0">
                <a:latin typeface="Calibri" panose="020F0502020204030204" pitchFamily="34" charset="0"/>
                <a:ea typeface="Calibri" panose="020F0502020204030204" pitchFamily="34" charset="0"/>
                <a:cs typeface="Calibri" panose="020F0502020204030204" pitchFamily="34" charset="0"/>
              </a:rPr>
              <a:t> reporting period (RP) M24: periodic report expected </a:t>
            </a:r>
            <a:r>
              <a:rPr lang="en-GB" sz="2000" dirty="0"/>
              <a:t>60 days after end of RP</a:t>
            </a: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315684"/>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spTree>
    <p:extLst>
      <p:ext uri="{BB962C8B-B14F-4D97-AF65-F5344CB8AC3E}">
        <p14:creationId xmlns:p14="http://schemas.microsoft.com/office/powerpoint/2010/main" val="666656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74627"/>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2578409"/>
            <a:ext cx="9720000" cy="3108543"/>
          </a:xfrm>
          <a:prstGeom prst="rect">
            <a:avLst/>
          </a:prstGeom>
          <a:noFill/>
        </p:spPr>
        <p:txBody>
          <a:bodyPr wrap="square" rtlCol="0">
            <a:spAutoFit/>
          </a:bodyPr>
          <a:lstStyle/>
          <a:p>
            <a:r>
              <a:rPr lang="en-GB" sz="2800" b="1" dirty="0">
                <a:solidFill>
                  <a:srgbClr val="A4C137"/>
                </a:solidFill>
                <a:latin typeface="Calibri" panose="020F0502020204030204" pitchFamily="34" charset="0"/>
                <a:ea typeface="Calibri" panose="020F0502020204030204" pitchFamily="34" charset="0"/>
                <a:cs typeface="Calibri" panose="020F0502020204030204" pitchFamily="34" charset="0"/>
              </a:rPr>
              <a:t>Upcoming related meetings </a:t>
            </a:r>
          </a:p>
          <a:p>
            <a:endParaRPr lang="en-GB" sz="2000" dirty="0"/>
          </a:p>
          <a:p>
            <a:r>
              <a:rPr lang="en-GB" sz="2000" dirty="0"/>
              <a:t>Every other meeting the Coordination panel becomes the Steering committee (includes the WP leaders &amp; deputies), so as to integrate a cross-coordination of feedback</a:t>
            </a:r>
          </a:p>
          <a:p>
            <a:r>
              <a:rPr lang="en-US" dirty="0">
                <a:latin typeface="Calibri" panose="020F0502020204030204" pitchFamily="34" charset="0"/>
                <a:cs typeface="Calibri" panose="020F0502020204030204" pitchFamily="34" charset="0"/>
                <a:hlinkClick r:id="rId3"/>
              </a:rPr>
              <a:t>Indico page for Coordination panel - Steering committee meetings</a:t>
            </a:r>
            <a:br>
              <a:rPr lang="en-GB" dirty="0"/>
            </a:br>
            <a:endParaRPr lang="en-GB" dirty="0"/>
          </a:p>
          <a:p>
            <a:pPr marL="800100" lvl="1" indent="-342900">
              <a:buFont typeface="Wingdings" panose="05000000000000000000" pitchFamily="2" charset="2"/>
              <a:buChar char="Ø"/>
            </a:pPr>
            <a:r>
              <a:rPr lang="en-GB" dirty="0">
                <a:solidFill>
                  <a:srgbClr val="A4C137"/>
                </a:solidFill>
              </a:rPr>
              <a:t>Steering committee </a:t>
            </a:r>
            <a:r>
              <a:rPr lang="en-GB" dirty="0"/>
              <a:t>- April 4 at 10 am CET</a:t>
            </a:r>
          </a:p>
          <a:p>
            <a:pPr marL="800100" lvl="1" indent="-342900">
              <a:buFont typeface="Wingdings" panose="05000000000000000000" pitchFamily="2" charset="2"/>
              <a:buChar char="Ø"/>
            </a:pPr>
            <a:r>
              <a:rPr lang="en-GB" dirty="0"/>
              <a:t>Coordination panel - May 16 at 10 am CET</a:t>
            </a:r>
            <a:endParaRPr lang="en-GB" dirty="0">
              <a:effectLst/>
            </a:endParaRPr>
          </a:p>
          <a:p>
            <a:pPr marL="800100" lvl="1" indent="-342900">
              <a:buFont typeface="Wingdings" panose="05000000000000000000" pitchFamily="2" charset="2"/>
              <a:buChar char="Ø"/>
            </a:pPr>
            <a:r>
              <a:rPr lang="en-GB" dirty="0">
                <a:solidFill>
                  <a:srgbClr val="A4C137"/>
                </a:solidFill>
              </a:rPr>
              <a:t>Steering committee </a:t>
            </a:r>
            <a:r>
              <a:rPr lang="en-GB" dirty="0"/>
              <a:t>– July 9 at 2 pm CET</a:t>
            </a:r>
          </a:p>
          <a:p>
            <a:pPr lvl="1"/>
            <a:endParaRPr lang="en-GB" dirty="0">
              <a:effectLst/>
            </a:endParaRP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315684"/>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spTree>
    <p:extLst>
      <p:ext uri="{BB962C8B-B14F-4D97-AF65-F5344CB8AC3E}">
        <p14:creationId xmlns:p14="http://schemas.microsoft.com/office/powerpoint/2010/main" val="3986993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FC90F61F-2453-4D94-B380-049A01D19C3B}"/>
              </a:ext>
            </a:extLst>
          </p:cNvPr>
          <p:cNvSpPr>
            <a:spLocks noGrp="1"/>
          </p:cNvSpPr>
          <p:nvPr>
            <p:ph type="ctrTitle"/>
          </p:nvPr>
        </p:nvSpPr>
        <p:spPr/>
        <p:txBody>
          <a:bodyPr/>
          <a:lstStyle/>
          <a:p>
            <a:r>
              <a:rPr lang="en-GB" dirty="0">
                <a:solidFill>
                  <a:srgbClr val="A4C137"/>
                </a:solidFill>
                <a:latin typeface="Calibri" panose="020F0502020204030204" pitchFamily="34" charset="0"/>
                <a:cs typeface="Calibri" panose="020F0502020204030204" pitchFamily="34" charset="0"/>
              </a:rPr>
              <a:t>Thank</a:t>
            </a:r>
            <a:r>
              <a:rPr lang="fr-FR" dirty="0">
                <a:solidFill>
                  <a:srgbClr val="A4C137"/>
                </a:solidFill>
                <a:latin typeface="Calibri" panose="020F0502020204030204" pitchFamily="34" charset="0"/>
                <a:cs typeface="Calibri" panose="020F0502020204030204" pitchFamily="34" charset="0"/>
              </a:rPr>
              <a:t> </a:t>
            </a:r>
            <a:r>
              <a:rPr lang="en-US" dirty="0">
                <a:solidFill>
                  <a:srgbClr val="A4C137"/>
                </a:solidFill>
                <a:latin typeface="Calibri" panose="020F0502020204030204" pitchFamily="34" charset="0"/>
                <a:cs typeface="Calibri" panose="020F0502020204030204" pitchFamily="34" charset="0"/>
              </a:rPr>
              <a:t>you</a:t>
            </a:r>
            <a:r>
              <a:rPr lang="fr-FR" dirty="0">
                <a:solidFill>
                  <a:srgbClr val="A4C137"/>
                </a:solidFill>
                <a:latin typeface="Calibri" panose="020F0502020204030204" pitchFamily="34" charset="0"/>
                <a:cs typeface="Calibri" panose="020F0502020204030204" pitchFamily="34" charset="0"/>
              </a:rPr>
              <a:t>!</a:t>
            </a:r>
            <a:endParaRPr lang="en-GB" dirty="0"/>
          </a:p>
        </p:txBody>
      </p:sp>
    </p:spTree>
    <p:extLst>
      <p:ext uri="{BB962C8B-B14F-4D97-AF65-F5344CB8AC3E}">
        <p14:creationId xmlns:p14="http://schemas.microsoft.com/office/powerpoint/2010/main" val="3620833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1959198"/>
            <a:ext cx="9720000" cy="4524315"/>
          </a:xfrm>
          <a:prstGeom prst="rect">
            <a:avLst/>
          </a:prstGeom>
          <a:noFill/>
        </p:spPr>
        <p:txBody>
          <a:bodyPr wrap="square" rtlCol="0">
            <a:spAutoFit/>
          </a:bodyPr>
          <a:lstStyle/>
          <a:p>
            <a:r>
              <a:rPr lang="en-US" sz="2800" b="1" dirty="0">
                <a:solidFill>
                  <a:srgbClr val="A4C137"/>
                </a:solidFill>
                <a:latin typeface="Calibri" panose="020F0502020204030204" pitchFamily="34" charset="0"/>
                <a:ea typeface="Calibri" panose="020F0502020204030204" pitchFamily="34" charset="0"/>
                <a:cs typeface="Calibri" panose="020F0502020204030204" pitchFamily="34" charset="0"/>
              </a:rPr>
              <a:t>Agenda</a:t>
            </a:r>
          </a:p>
          <a:p>
            <a:endParaRPr lang="en-US" sz="2000" dirty="0">
              <a:latin typeface="Calibri" panose="020F0502020204030204" pitchFamily="34" charset="0"/>
              <a:ea typeface="Calibri" panose="020F0502020204030204" pitchFamily="34" charset="0"/>
              <a:cs typeface="Calibri" panose="020F0502020204030204" pitchFamily="34" charset="0"/>
            </a:endParaRPr>
          </a:p>
          <a:p>
            <a:r>
              <a:rPr lang="en-GB" sz="2000" b="1" dirty="0">
                <a:latin typeface="Calibri" panose="020F0502020204030204" pitchFamily="34" charset="0"/>
                <a:cs typeface="Calibri" panose="020F0502020204030204" pitchFamily="34" charset="0"/>
              </a:rPr>
              <a:t>Agenda items</a:t>
            </a:r>
            <a:br>
              <a:rPr lang="en-GB" sz="2000" dirty="0"/>
            </a:br>
            <a:endParaRPr lang="en-US" sz="2000" b="1"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en-GB" sz="2000" dirty="0"/>
              <a:t>Project status report</a:t>
            </a:r>
          </a:p>
          <a:p>
            <a:pPr marL="800100" lvl="1" indent="-342900">
              <a:buFont typeface="Wingdings" panose="05000000000000000000" pitchFamily="2" charset="2"/>
              <a:buChar char="Ø"/>
            </a:pPr>
            <a:r>
              <a:rPr lang="en-GB" sz="2000" dirty="0">
                <a:latin typeface="Calibri" panose="020F0502020204030204" pitchFamily="34" charset="0"/>
                <a:cs typeface="Calibri" panose="020F0502020204030204" pitchFamily="34" charset="0"/>
              </a:rPr>
              <a:t>Advisory Board set up</a:t>
            </a:r>
          </a:p>
          <a:p>
            <a:pPr marL="800100" lvl="1" indent="-342900">
              <a:buFont typeface="Wingdings" panose="05000000000000000000" pitchFamily="2" charset="2"/>
              <a:buChar char="Ø"/>
            </a:pPr>
            <a:r>
              <a:rPr lang="en-GB" sz="2000" dirty="0">
                <a:latin typeface="Calibri" panose="020F0502020204030204" pitchFamily="34" charset="0"/>
                <a:cs typeface="Calibri" panose="020F0502020204030204" pitchFamily="34" charset="0"/>
              </a:rPr>
              <a:t>CA, NDA &amp; AMD update</a:t>
            </a:r>
          </a:p>
          <a:p>
            <a:pPr marL="800100" lvl="1" indent="-342900">
              <a:buFont typeface="Wingdings" panose="05000000000000000000" pitchFamily="2" charset="2"/>
              <a:buChar char="Ø"/>
            </a:pPr>
            <a:r>
              <a:rPr lang="en-GB" sz="2000" dirty="0">
                <a:latin typeface="Calibri" panose="020F0502020204030204" pitchFamily="34" charset="0"/>
                <a:cs typeface="Calibri" panose="020F0502020204030204" pitchFamily="34" charset="0"/>
              </a:rPr>
              <a:t>Padova meeting organisation</a:t>
            </a:r>
            <a:endParaRPr lang="en-GB" sz="2000" dirty="0">
              <a:highlight>
                <a:srgbClr val="FFFF00"/>
              </a:highlight>
              <a:latin typeface="Calibri" panose="020F0502020204030204" pitchFamily="34" charset="0"/>
              <a:cs typeface="Calibri" panose="020F0502020204030204" pitchFamily="34" charset="0"/>
            </a:endParaRPr>
          </a:p>
          <a:p>
            <a:pPr marL="800100" lvl="1" indent="-342900">
              <a:buFont typeface="Wingdings" panose="05000000000000000000" pitchFamily="2" charset="2"/>
              <a:buChar char="Ø"/>
            </a:pPr>
            <a:r>
              <a:rPr lang="en-GB" sz="2000" dirty="0">
                <a:latin typeface="Calibri" panose="020F0502020204030204" pitchFamily="34" charset="0"/>
                <a:cs typeface="Calibri" panose="020F0502020204030204" pitchFamily="34" charset="0"/>
              </a:rPr>
              <a:t>Work plan w/ up-to-date milestones &amp; deliverables</a:t>
            </a:r>
          </a:p>
          <a:p>
            <a:pPr lvl="1"/>
            <a:r>
              <a:rPr lang="en-GB" sz="2000" dirty="0">
                <a:latin typeface="Calibri" panose="020F0502020204030204" pitchFamily="34" charset="0"/>
                <a:cs typeface="Calibri" panose="020F0502020204030204" pitchFamily="34" charset="0"/>
              </a:rPr>
              <a:t>  </a:t>
            </a:r>
          </a:p>
          <a:p>
            <a:pPr marL="342900" indent="-342900">
              <a:buFont typeface="Wingdings" panose="05000000000000000000" pitchFamily="2" charset="2"/>
              <a:buChar char="Ø"/>
            </a:pPr>
            <a:r>
              <a:rPr lang="en-GB" sz="2000" dirty="0">
                <a:latin typeface="Calibri" panose="020F0502020204030204" pitchFamily="34" charset="0"/>
                <a:cs typeface="Calibri" panose="020F0502020204030204" pitchFamily="34" charset="0"/>
              </a:rPr>
              <a:t>AOB</a:t>
            </a:r>
            <a:endParaRPr lang="en-US" sz="20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endParaRPr lang="en-US" sz="2000" dirty="0">
              <a:latin typeface="Calibri" panose="020F0502020204030204" pitchFamily="34" charset="0"/>
              <a:ea typeface="Calibri" panose="020F0502020204030204" pitchFamily="34" charset="0"/>
              <a:cs typeface="Calibri" panose="020F0502020204030204" pitchFamily="34" charset="0"/>
            </a:endParaRPr>
          </a:p>
          <a:p>
            <a:r>
              <a:rPr lang="en-US" sz="2000" dirty="0">
                <a:latin typeface="Calibri" panose="020F0502020204030204" pitchFamily="34" charset="0"/>
                <a:ea typeface="Calibri" panose="020F0502020204030204" pitchFamily="34" charset="0"/>
                <a:cs typeface="Calibri" panose="020F0502020204030204" pitchFamily="34" charset="0"/>
              </a:rPr>
              <a:t>Notes will be found in the </a:t>
            </a:r>
            <a:r>
              <a:rPr lang="en-US" sz="2000" dirty="0">
                <a:latin typeface="Calibri" panose="020F0502020204030204" pitchFamily="34" charset="0"/>
                <a:ea typeface="Calibri" panose="020F0502020204030204" pitchFamily="34" charset="0"/>
                <a:cs typeface="Calibri" panose="020F0502020204030204" pitchFamily="34" charset="0"/>
                <a:hlinkClick r:id="rId3"/>
              </a:rPr>
              <a:t>Indico page </a:t>
            </a:r>
            <a:endParaRPr lang="en-US" sz="2000" dirty="0">
              <a:latin typeface="Calibri" panose="020F0502020204030204" pitchFamily="34" charset="0"/>
              <a:ea typeface="Calibri" panose="020F0502020204030204" pitchFamily="34" charset="0"/>
              <a:cs typeface="Calibri" panose="020F0502020204030204" pitchFamily="34" charset="0"/>
            </a:endParaRPr>
          </a:p>
          <a:p>
            <a:r>
              <a:rPr lang="en-US" sz="2000" dirty="0">
                <a:hlinkClick r:id="rId4"/>
              </a:rPr>
              <a:t>iSAS project Indico page </a:t>
            </a: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315684"/>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spTree>
    <p:extLst>
      <p:ext uri="{BB962C8B-B14F-4D97-AF65-F5344CB8AC3E}">
        <p14:creationId xmlns:p14="http://schemas.microsoft.com/office/powerpoint/2010/main" val="3776383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654B7E4-984C-4AF9-9F6A-BA4C3935E43E}"/>
              </a:ext>
            </a:extLst>
          </p:cNvPr>
          <p:cNvSpPr>
            <a:spLocks noGrp="1"/>
          </p:cNvSpPr>
          <p:nvPr>
            <p:ph type="title"/>
          </p:nvPr>
        </p:nvSpPr>
        <p:spPr/>
        <p:txBody>
          <a:bodyPr/>
          <a:lstStyle/>
          <a:p>
            <a:r>
              <a:rPr lang="en-US" dirty="0"/>
              <a:t>iSAS project status report</a:t>
            </a:r>
            <a:endParaRPr lang="fr-FR" dirty="0"/>
          </a:p>
        </p:txBody>
      </p:sp>
      <p:sp>
        <p:nvSpPr>
          <p:cNvPr id="5" name="Sous-titre 4">
            <a:extLst>
              <a:ext uri="{FF2B5EF4-FFF2-40B4-BE49-F238E27FC236}">
                <a16:creationId xmlns:a16="http://schemas.microsoft.com/office/drawing/2014/main" id="{8758D61F-C602-40EE-B9C8-D3E438272DD7}"/>
              </a:ext>
            </a:extLst>
          </p:cNvPr>
          <p:cNvSpPr>
            <a:spLocks noGrp="1"/>
          </p:cNvSpPr>
          <p:nvPr>
            <p:ph type="body" idx="1"/>
          </p:nvPr>
        </p:nvSpPr>
        <p:spPr/>
        <p:txBody>
          <a:bodyPr>
            <a:normAutofit/>
          </a:bodyPr>
          <a:lstStyle/>
          <a:p>
            <a:r>
              <a:rPr lang="en-US" sz="3500" dirty="0"/>
              <a:t>Coordination panel meeting</a:t>
            </a:r>
          </a:p>
          <a:p>
            <a:r>
              <a:rPr lang="en-US" sz="3500" dirty="0"/>
              <a:t>21</a:t>
            </a:r>
            <a:r>
              <a:rPr lang="en-US" sz="3500" baseline="30000" dirty="0"/>
              <a:t>st </a:t>
            </a:r>
            <a:r>
              <a:rPr lang="en-US" sz="3500" dirty="0"/>
              <a:t>February, 2025</a:t>
            </a:r>
            <a:endParaRPr lang="fr-FR" sz="3500" dirty="0"/>
          </a:p>
          <a:p>
            <a:endParaRPr lang="en-US" dirty="0"/>
          </a:p>
          <a:p>
            <a:endParaRPr lang="en-US" dirty="0"/>
          </a:p>
        </p:txBody>
      </p:sp>
      <p:pic>
        <p:nvPicPr>
          <p:cNvPr id="6" name="Picture 2" descr="Innovate for Sustainable Accelerating Systems: Kick-Off Meeting">
            <a:extLst>
              <a:ext uri="{FF2B5EF4-FFF2-40B4-BE49-F238E27FC236}">
                <a16:creationId xmlns:a16="http://schemas.microsoft.com/office/drawing/2014/main" id="{678772D7-BD3E-4C2D-8800-296732ACE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9588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2341622"/>
            <a:ext cx="9720000" cy="1261884"/>
          </a:xfrm>
          <a:prstGeom prst="rect">
            <a:avLst/>
          </a:prstGeom>
          <a:noFill/>
        </p:spPr>
        <p:txBody>
          <a:bodyPr wrap="square" rtlCol="0">
            <a:spAutoFit/>
          </a:bodyPr>
          <a:lstStyle/>
          <a:p>
            <a:r>
              <a:rPr lang="en-GB" sz="2800" b="1" dirty="0">
                <a:solidFill>
                  <a:srgbClr val="A4C137"/>
                </a:solidFill>
                <a:latin typeface="Calibri" panose="020F0502020204030204" pitchFamily="34" charset="0"/>
                <a:ea typeface="Calibri" panose="020F0502020204030204" pitchFamily="34" charset="0"/>
                <a:cs typeface="Calibri" panose="020F0502020204030204" pitchFamily="34" charset="0"/>
              </a:rPr>
              <a:t>Advisory Board </a:t>
            </a:r>
          </a:p>
          <a:p>
            <a:r>
              <a:rPr lang="en-GB" sz="2800" b="1" dirty="0">
                <a:solidFill>
                  <a:srgbClr val="A4C137"/>
                </a:solidFill>
                <a:latin typeface="Calibri" panose="020F0502020204030204" pitchFamily="34" charset="0"/>
                <a:ea typeface="Calibri" panose="020F0502020204030204" pitchFamily="34" charset="0"/>
                <a:cs typeface="Calibri" panose="020F0502020204030204" pitchFamily="34" charset="0"/>
              </a:rPr>
              <a:t> </a:t>
            </a:r>
            <a:endParaRPr lang="en-US" sz="2000" dirty="0">
              <a:latin typeface="Calibri" panose="020F0502020204030204" pitchFamily="34" charset="0"/>
              <a:ea typeface="Calibri" panose="020F0502020204030204" pitchFamily="34" charset="0"/>
              <a:cs typeface="Calibri" panose="020F0502020204030204" pitchFamily="34" charset="0"/>
            </a:endParaRPr>
          </a:p>
          <a:p>
            <a:r>
              <a:rPr lang="en-US" sz="2000" dirty="0">
                <a:solidFill>
                  <a:srgbClr val="A4C137"/>
                </a:solidFill>
                <a:latin typeface="Calibri" panose="020F0502020204030204" pitchFamily="34" charset="0"/>
                <a:ea typeface="Calibri" panose="020F0502020204030204" pitchFamily="34" charset="0"/>
                <a:cs typeface="Calibri" panose="020F0502020204030204" pitchFamily="34" charset="0"/>
              </a:rPr>
              <a:t>Advisory Board member </a:t>
            </a:r>
            <a:r>
              <a:rPr lang="en-US" sz="2000" dirty="0">
                <a:latin typeface="Calibri" panose="020F0502020204030204" pitchFamily="34" charset="0"/>
                <a:ea typeface="Calibri" panose="020F0502020204030204" pitchFamily="34" charset="0"/>
                <a:cs typeface="Calibri" panose="020F0502020204030204" pitchFamily="34" charset="0"/>
              </a:rPr>
              <a:t>to welcome into the project</a:t>
            </a: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315684"/>
            <a:ext cx="7267302" cy="646331"/>
          </a:xfrm>
          <a:prstGeom prst="rect">
            <a:avLst/>
          </a:prstGeom>
          <a:noFill/>
        </p:spPr>
        <p:txBody>
          <a:bodyPr wrap="square" rtlCol="0">
            <a:spAutoFit/>
          </a:bodyPr>
          <a:lstStyle/>
          <a:p>
            <a:r>
              <a:rPr lang="en-GB" sz="3600" b="1" dirty="0">
                <a:solidFill>
                  <a:srgbClr val="002060"/>
                </a:solidFill>
              </a:rPr>
              <a:t>iSAS Steering Committee meeting </a:t>
            </a:r>
            <a:endParaRPr lang="en-GB" sz="3600" b="1" dirty="0">
              <a:solidFill>
                <a:schemeClr val="bg2">
                  <a:lumMod val="50000"/>
                </a:schemeClr>
              </a:solidFill>
            </a:endParaRPr>
          </a:p>
        </p:txBody>
      </p:sp>
      <p:sp>
        <p:nvSpPr>
          <p:cNvPr id="6" name="ZoneTexte 5">
            <a:extLst>
              <a:ext uri="{FF2B5EF4-FFF2-40B4-BE49-F238E27FC236}">
                <a16:creationId xmlns:a16="http://schemas.microsoft.com/office/drawing/2014/main" id="{F2B33816-9119-43F4-8DAF-082E8DF6B747}"/>
              </a:ext>
            </a:extLst>
          </p:cNvPr>
          <p:cNvSpPr txBox="1"/>
          <p:nvPr/>
        </p:nvSpPr>
        <p:spPr>
          <a:xfrm>
            <a:off x="1430384" y="4160876"/>
            <a:ext cx="9403079" cy="2308324"/>
          </a:xfrm>
          <a:prstGeom prst="rect">
            <a:avLst/>
          </a:prstGeom>
          <a:solidFill>
            <a:srgbClr val="E0EBB7"/>
          </a:solidFill>
          <a:ln>
            <a:solidFill>
              <a:srgbClr val="A4C137"/>
            </a:solidFill>
          </a:ln>
        </p:spPr>
        <p:txBody>
          <a:bodyPr wrap="square" rtlCol="0">
            <a:spAutoFit/>
          </a:bodyPr>
          <a:lstStyle/>
          <a:p>
            <a:r>
              <a:rPr lang="en-US" sz="1600" b="1" dirty="0">
                <a:latin typeface="Calibri" panose="020F0502020204030204" pitchFamily="34" charset="0"/>
                <a:ea typeface="Calibri" panose="020F0502020204030204" pitchFamily="34" charset="0"/>
                <a:cs typeface="Calibri" panose="020F0502020204030204" pitchFamily="34" charset="0"/>
              </a:rPr>
              <a:t>Mandated: 		Frederick Bordry (Chair)</a:t>
            </a:r>
          </a:p>
          <a:p>
            <a:r>
              <a:rPr lang="en-US" sz="1600" b="1" dirty="0">
                <a:latin typeface="Calibri" panose="020F0502020204030204" pitchFamily="34" charset="0"/>
                <a:ea typeface="Calibri" panose="020F0502020204030204" pitchFamily="34" charset="0"/>
                <a:cs typeface="Calibri" panose="020F0502020204030204" pitchFamily="34" charset="0"/>
              </a:rPr>
              <a:t>			Roberto Losito (CERN)</a:t>
            </a:r>
          </a:p>
          <a:p>
            <a:r>
              <a:rPr lang="en-US" sz="1600" b="1" dirty="0">
                <a:latin typeface="Calibri" panose="020F0502020204030204" pitchFamily="34" charset="0"/>
                <a:ea typeface="Calibri" panose="020F0502020204030204" pitchFamily="34" charset="0"/>
                <a:cs typeface="Calibri" panose="020F0502020204030204" pitchFamily="34" charset="0"/>
              </a:rPr>
              <a:t>			Eugenio Nappi (TIARA)</a:t>
            </a:r>
          </a:p>
          <a:p>
            <a:r>
              <a:rPr lang="en-US" sz="1600" b="1" dirty="0">
                <a:latin typeface="Calibri" panose="020F0502020204030204" pitchFamily="34" charset="0"/>
                <a:ea typeface="Calibri" panose="020F0502020204030204" pitchFamily="34" charset="0"/>
                <a:cs typeface="Calibri" panose="020F0502020204030204" pitchFamily="34" charset="0"/>
              </a:rPr>
              <a:t>			Maxim Titov (LDG)</a:t>
            </a:r>
          </a:p>
          <a:p>
            <a:endParaRPr lang="en-US" sz="1600" b="1" dirty="0">
              <a:latin typeface="Calibri" panose="020F0502020204030204" pitchFamily="34" charset="0"/>
              <a:ea typeface="Calibri" panose="020F0502020204030204" pitchFamily="34" charset="0"/>
              <a:cs typeface="Calibri" panose="020F0502020204030204" pitchFamily="34" charset="0"/>
            </a:endParaRPr>
          </a:p>
          <a:p>
            <a:r>
              <a:rPr lang="en-US" sz="1600" b="1" dirty="0">
                <a:latin typeface="Calibri" panose="020F0502020204030204" pitchFamily="34" charset="0"/>
                <a:ea typeface="Calibri" panose="020F0502020204030204" pitchFamily="34" charset="0"/>
                <a:cs typeface="Calibri" panose="020F0502020204030204" pitchFamily="34" charset="0"/>
              </a:rPr>
              <a:t>Declined:			Caterina Biscari (LEAPS)</a:t>
            </a:r>
          </a:p>
          <a:p>
            <a:r>
              <a:rPr lang="en-US" sz="1600" b="1" dirty="0">
                <a:latin typeface="Calibri" panose="020F0502020204030204" pitchFamily="34" charset="0"/>
                <a:ea typeface="Calibri" panose="020F0502020204030204" pitchFamily="34" charset="0"/>
                <a:cs typeface="Calibri" panose="020F0502020204030204" pitchFamily="34" charset="0"/>
              </a:rPr>
              <a:t>			Deepa Angal-Kalinin (LEAPS)</a:t>
            </a:r>
          </a:p>
          <a:p>
            <a:endParaRPr lang="en-US" sz="1600" b="1" dirty="0">
              <a:latin typeface="Calibri" panose="020F0502020204030204" pitchFamily="34" charset="0"/>
              <a:ea typeface="Calibri" panose="020F0502020204030204" pitchFamily="34" charset="0"/>
              <a:cs typeface="Calibri" panose="020F0502020204030204" pitchFamily="34" charset="0"/>
            </a:endParaRPr>
          </a:p>
          <a:p>
            <a:r>
              <a:rPr lang="en-US" sz="1600" b="1" dirty="0">
                <a:latin typeface="Calibri" panose="020F0502020204030204" pitchFamily="34" charset="0"/>
                <a:ea typeface="Calibri" panose="020F0502020204030204" pitchFamily="34" charset="0"/>
                <a:cs typeface="Calibri" panose="020F0502020204030204" pitchFamily="34" charset="0"/>
              </a:rPr>
              <a:t>Pending mandate: 		Wim Leemans (LEAPS)? tbc</a:t>
            </a:r>
          </a:p>
        </p:txBody>
      </p:sp>
    </p:spTree>
    <p:extLst>
      <p:ext uri="{BB962C8B-B14F-4D97-AF65-F5344CB8AC3E}">
        <p14:creationId xmlns:p14="http://schemas.microsoft.com/office/powerpoint/2010/main" val="82497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1803237"/>
            <a:ext cx="10672947" cy="4154984"/>
          </a:xfrm>
          <a:prstGeom prst="rect">
            <a:avLst/>
          </a:prstGeom>
          <a:noFill/>
        </p:spPr>
        <p:txBody>
          <a:bodyPr wrap="square" rtlCol="0">
            <a:spAutoFit/>
          </a:bodyPr>
          <a:lstStyle/>
          <a:p>
            <a:r>
              <a:rPr lang="en-GB" sz="2800" b="1" dirty="0">
                <a:solidFill>
                  <a:srgbClr val="A4C137"/>
                </a:solidFill>
                <a:latin typeface="Calibri" panose="020F0502020204030204" pitchFamily="34" charset="0"/>
                <a:ea typeface="Calibri" panose="020F0502020204030204" pitchFamily="34" charset="0"/>
                <a:cs typeface="Calibri" panose="020F0502020204030204" pitchFamily="34" charset="0"/>
              </a:rPr>
              <a:t>Consortium Agreement, shared NDA, amendment </a:t>
            </a:r>
          </a:p>
          <a:p>
            <a:endParaRPr lang="en-US" sz="2000" b="1" dirty="0">
              <a:latin typeface="Calibri" panose="020F0502020204030204" pitchFamily="34" charset="0"/>
              <a:cs typeface="Calibri" panose="020F0502020204030204" pitchFamily="34" charset="0"/>
            </a:endParaRPr>
          </a:p>
          <a:p>
            <a:endParaRPr lang="en-GB" b="1" dirty="0"/>
          </a:p>
          <a:p>
            <a:r>
              <a:rPr lang="en-GB" b="1" dirty="0"/>
              <a:t>Ambition: signature process initiated in Padova, March 14</a:t>
            </a:r>
          </a:p>
          <a:p>
            <a:pPr marL="800100" lvl="1" indent="-342900">
              <a:buFont typeface="Wingdings" panose="05000000000000000000" pitchFamily="2" charset="2"/>
              <a:buChar char="Ø"/>
            </a:pPr>
            <a:r>
              <a:rPr lang="en-GB" b="1" dirty="0">
                <a:solidFill>
                  <a:srgbClr val="A4C137"/>
                </a:solidFill>
                <a:latin typeface="Calibri" panose="020F0502020204030204" pitchFamily="34" charset="0"/>
                <a:ea typeface="Calibri" panose="020F0502020204030204" pitchFamily="34" charset="0"/>
                <a:cs typeface="Calibri" panose="020F0502020204030204" pitchFamily="34" charset="0"/>
              </a:rPr>
              <a:t>Consortium Agreement (CA) </a:t>
            </a:r>
          </a:p>
          <a:p>
            <a:pPr marL="1257300" lvl="2" indent="-342900">
              <a:buFont typeface="Wingdings" panose="05000000000000000000" pitchFamily="2" charset="2"/>
              <a:buChar char="§"/>
            </a:pPr>
            <a:r>
              <a:rPr lang="en-GB" dirty="0">
                <a:latin typeface="Calibri" panose="020F0502020204030204" pitchFamily="34" charset="0"/>
                <a:ea typeface="Calibri" panose="020F0502020204030204" pitchFamily="34" charset="0"/>
                <a:cs typeface="Calibri" panose="020F0502020204030204" pitchFamily="34" charset="0"/>
              </a:rPr>
              <a:t>v2 to be sent asap for last review before signature process</a:t>
            </a:r>
          </a:p>
          <a:p>
            <a:pPr marL="1257300" lvl="2" indent="-342900">
              <a:buFont typeface="Wingdings" panose="05000000000000000000" pitchFamily="2" charset="2"/>
              <a:buChar char="§"/>
            </a:pPr>
            <a:r>
              <a:rPr lang="en-GB" dirty="0">
                <a:latin typeface="Calibri" panose="020F0502020204030204" pitchFamily="34" charset="0"/>
                <a:ea typeface="Calibri" panose="020F0502020204030204" pitchFamily="34" charset="0"/>
                <a:cs typeface="Calibri" panose="020F0502020204030204" pitchFamily="34" charset="0"/>
              </a:rPr>
              <a:t>New partners can participate in the reviewing process</a:t>
            </a:r>
          </a:p>
          <a:p>
            <a:pPr marL="800100" lvl="1" indent="-342900">
              <a:buFont typeface="Wingdings" panose="05000000000000000000" pitchFamily="2" charset="2"/>
              <a:buChar char="Ø"/>
            </a:pPr>
            <a:r>
              <a:rPr lang="en-GB" b="1" dirty="0">
                <a:solidFill>
                  <a:srgbClr val="A4C137"/>
                </a:solidFill>
                <a:latin typeface="Calibri" panose="020F0502020204030204" pitchFamily="34" charset="0"/>
                <a:ea typeface="Calibri" panose="020F0502020204030204" pitchFamily="34" charset="0"/>
                <a:cs typeface="Calibri" panose="020F0502020204030204" pitchFamily="34" charset="0"/>
              </a:rPr>
              <a:t>Shared NDA</a:t>
            </a:r>
            <a:r>
              <a:rPr lang="en-GB" dirty="0">
                <a:latin typeface="Calibri" panose="020F0502020204030204" pitchFamily="34" charset="0"/>
                <a:ea typeface="Calibri" panose="020F0502020204030204" pitchFamily="34" charset="0"/>
                <a:cs typeface="Calibri" panose="020F0502020204030204" pitchFamily="34" charset="0"/>
              </a:rPr>
              <a:t> </a:t>
            </a:r>
          </a:p>
          <a:p>
            <a:pPr marL="1257300" lvl="2" indent="-342900">
              <a:buFont typeface="Wingdings" panose="05000000000000000000" pitchFamily="2" charset="2"/>
              <a:buChar char="§"/>
            </a:pPr>
            <a:r>
              <a:rPr lang="en-GB" dirty="0">
                <a:latin typeface="Calibri" panose="020F0502020204030204" pitchFamily="34" charset="0"/>
                <a:ea typeface="Calibri" panose="020F0502020204030204" pitchFamily="34" charset="0"/>
                <a:cs typeface="Calibri" panose="020F0502020204030204" pitchFamily="34" charset="0"/>
              </a:rPr>
              <a:t>For industrial partners &amp; Advisory board members – can be done at the same time as CA</a:t>
            </a:r>
          </a:p>
          <a:p>
            <a:pPr marL="800100" lvl="1" indent="-342900">
              <a:buFont typeface="Wingdings" panose="05000000000000000000" pitchFamily="2" charset="2"/>
              <a:buChar char="Ø"/>
            </a:pPr>
            <a:r>
              <a:rPr lang="en-GB" b="1" dirty="0">
                <a:solidFill>
                  <a:srgbClr val="A4C137"/>
                </a:solidFill>
                <a:latin typeface="Calibri" panose="020F0502020204030204" pitchFamily="34" charset="0"/>
                <a:ea typeface="Calibri" panose="020F0502020204030204" pitchFamily="34" charset="0"/>
                <a:cs typeface="Calibri" panose="020F0502020204030204" pitchFamily="34" charset="0"/>
              </a:rPr>
              <a:t>Amendment (AMD)</a:t>
            </a:r>
            <a:r>
              <a:rPr lang="en-GB" dirty="0">
                <a:latin typeface="Calibri" panose="020F0502020204030204" pitchFamily="34" charset="0"/>
                <a:ea typeface="Calibri" panose="020F0502020204030204" pitchFamily="34" charset="0"/>
                <a:cs typeface="Calibri" panose="020F0502020204030204" pitchFamily="34" charset="0"/>
              </a:rPr>
              <a:t> to the Grant Agreement - postponed to 1</a:t>
            </a:r>
            <a:r>
              <a:rPr lang="en-GB" baseline="30000" dirty="0">
                <a:latin typeface="Calibri" panose="020F0502020204030204" pitchFamily="34" charset="0"/>
                <a:ea typeface="Calibri" panose="020F0502020204030204" pitchFamily="34" charset="0"/>
                <a:cs typeface="Calibri" panose="020F0502020204030204" pitchFamily="34" charset="0"/>
              </a:rPr>
              <a:t>st</a:t>
            </a:r>
            <a:r>
              <a:rPr lang="en-GB" dirty="0">
                <a:latin typeface="Calibri" panose="020F0502020204030204" pitchFamily="34" charset="0"/>
                <a:ea typeface="Calibri" panose="020F0502020204030204" pitchFamily="34" charset="0"/>
                <a:cs typeface="Calibri" panose="020F0502020204030204" pitchFamily="34" charset="0"/>
              </a:rPr>
              <a:t> trimester 2025:</a:t>
            </a:r>
          </a:p>
          <a:p>
            <a:pPr marL="1257300" lvl="2" indent="-342900">
              <a:buFont typeface="Wingdings" panose="05000000000000000000" pitchFamily="2" charset="2"/>
              <a:buChar char="§"/>
            </a:pPr>
            <a:r>
              <a:rPr lang="en-GB" dirty="0">
                <a:latin typeface="Calibri" panose="020F0502020204030204" pitchFamily="34" charset="0"/>
                <a:ea typeface="Calibri" panose="020F0502020204030204" pitchFamily="34" charset="0"/>
                <a:cs typeface="Calibri" panose="020F0502020204030204" pitchFamily="34" charset="0"/>
              </a:rPr>
              <a:t>Nikhef written arguments for their implication in the iSAS project – in progress (w/o RTU &amp; IFJ PAN) </a:t>
            </a:r>
          </a:p>
          <a:p>
            <a:pPr marL="1257300" lvl="2" indent="-342900">
              <a:buFont typeface="Wingdings" panose="05000000000000000000" pitchFamily="2" charset="2"/>
              <a:buChar char="§"/>
            </a:pPr>
            <a:r>
              <a:rPr lang="en-GB" dirty="0">
                <a:latin typeface="Calibri" panose="020F0502020204030204" pitchFamily="34" charset="0"/>
                <a:ea typeface="Calibri" panose="020F0502020204030204" pitchFamily="34" charset="0"/>
                <a:cs typeface="Calibri" panose="020F0502020204030204" pitchFamily="34" charset="0"/>
              </a:rPr>
              <a:t>WP4 written arguments for the modification of results, tasks, due dates – discussions at final stage</a:t>
            </a:r>
          </a:p>
          <a:p>
            <a:endParaRPr lang="en-GB" dirty="0">
              <a:latin typeface="Calibri" panose="020F0502020204030204" pitchFamily="34" charset="0"/>
              <a:ea typeface="Calibri" panose="020F0502020204030204" pitchFamily="34" charset="0"/>
              <a:cs typeface="Calibri" panose="020F0502020204030204" pitchFamily="34" charset="0"/>
            </a:endParaRPr>
          </a:p>
          <a:p>
            <a:pPr lvl="2"/>
            <a:r>
              <a:rPr lang="en-GB" dirty="0">
                <a:latin typeface="Calibri" panose="020F0502020204030204" pitchFamily="34" charset="0"/>
                <a:ea typeface="Calibri" panose="020F0502020204030204" pitchFamily="34" charset="0"/>
                <a:cs typeface="Calibri" panose="020F0502020204030204" pitchFamily="34" charset="0"/>
              </a:rPr>
              <a:t> </a:t>
            </a: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315684"/>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spTree>
    <p:extLst>
      <p:ext uri="{BB962C8B-B14F-4D97-AF65-F5344CB8AC3E}">
        <p14:creationId xmlns:p14="http://schemas.microsoft.com/office/powerpoint/2010/main" val="2844798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952" y="39443"/>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1107723"/>
            <a:ext cx="10248998" cy="5755422"/>
          </a:xfrm>
          <a:prstGeom prst="rect">
            <a:avLst/>
          </a:prstGeom>
          <a:noFill/>
        </p:spPr>
        <p:txBody>
          <a:bodyPr wrap="square" rtlCol="0">
            <a:spAutoFit/>
          </a:bodyPr>
          <a:lstStyle/>
          <a:p>
            <a:r>
              <a:rPr lang="en-GB" sz="2800" b="1" dirty="0">
                <a:solidFill>
                  <a:srgbClr val="A4C137"/>
                </a:solidFill>
                <a:latin typeface="Calibri" panose="020F0502020204030204" pitchFamily="34" charset="0"/>
                <a:ea typeface="Calibri" panose="020F0502020204030204" pitchFamily="34" charset="0"/>
                <a:cs typeface="Calibri" panose="020F0502020204030204" pitchFamily="34" charset="0"/>
              </a:rPr>
              <a:t>Lines of internal communication </a:t>
            </a:r>
            <a:endParaRPr lang="en-US" sz="2000" b="1" dirty="0">
              <a:latin typeface="Calibri" panose="020F0502020204030204" pitchFamily="34" charset="0"/>
              <a:cs typeface="Calibri" panose="020F0502020204030204" pitchFamily="34" charset="0"/>
            </a:endParaRPr>
          </a:p>
          <a:p>
            <a:endParaRPr lang="en-GB" b="1" dirty="0"/>
          </a:p>
          <a:p>
            <a:r>
              <a:rPr lang="en-GB" b="1" dirty="0"/>
              <a:t>Question from Governing Board Chair</a:t>
            </a:r>
          </a:p>
          <a:p>
            <a:pPr marL="742950" lvl="1" indent="-285750">
              <a:buFont typeface="Wingdings" panose="05000000000000000000" pitchFamily="2" charset="2"/>
              <a:buChar char="Ø"/>
            </a:pPr>
            <a:r>
              <a:rPr lang="en-GB" sz="1600" b="1" dirty="0">
                <a:latin typeface="Calibri" panose="020F0502020204030204" pitchFamily="34" charset="0"/>
                <a:ea typeface="Calibri" panose="020F0502020204030204" pitchFamily="34" charset="0"/>
                <a:cs typeface="Calibri" panose="020F0502020204030204" pitchFamily="34" charset="0"/>
              </a:rPr>
              <a:t>Instances</a:t>
            </a:r>
            <a:r>
              <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rPr>
              <a:t> </a:t>
            </a:r>
          </a:p>
          <a:p>
            <a:pPr marL="1200150" lvl="2" indent="-285750">
              <a:buFont typeface="Wingdings" panose="05000000000000000000" pitchFamily="2" charset="2"/>
              <a:buChar char="§"/>
            </a:pPr>
            <a:r>
              <a:rPr lang="en-GB" sz="1600" dirty="0">
                <a:latin typeface="Calibri" panose="020F0502020204030204" pitchFamily="34" charset="0"/>
                <a:ea typeface="Calibri" panose="020F0502020204030204" pitchFamily="34" charset="0"/>
                <a:cs typeface="Calibri" panose="020F0502020204030204" pitchFamily="34" charset="0"/>
              </a:rPr>
              <a:t>Governing &amp; Advisory Board Chairs ex-officio members of Coordination panel to better </a:t>
            </a:r>
            <a:r>
              <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rPr>
              <a:t>communication between instances</a:t>
            </a:r>
          </a:p>
          <a:p>
            <a:pPr marL="1200150" lvl="2" indent="-285750">
              <a:buFont typeface="Wingdings" panose="05000000000000000000" pitchFamily="2" charset="2"/>
              <a:buChar char="§"/>
            </a:pPr>
            <a:r>
              <a:rPr lang="en-GB" sz="1600" dirty="0">
                <a:latin typeface="Calibri" panose="020F0502020204030204" pitchFamily="34" charset="0"/>
                <a:ea typeface="Calibri" panose="020F0502020204030204" pitchFamily="34" charset="0"/>
                <a:cs typeface="Calibri" panose="020F0502020204030204" pitchFamily="34" charset="0"/>
              </a:rPr>
              <a:t>Advisory Board reports back to the Coordination panel for yearly project meetings and upon ad hoc request</a:t>
            </a:r>
          </a:p>
          <a:p>
            <a:pPr marL="1200150" lvl="2" indent="-285750">
              <a:buFont typeface="Wingdings" panose="05000000000000000000" pitchFamily="2" charset="2"/>
              <a:buChar char="§"/>
            </a:pPr>
            <a:r>
              <a:rPr lang="en-GB" sz="1600" dirty="0">
                <a:latin typeface="Calibri" panose="020F0502020204030204" pitchFamily="34" charset="0"/>
                <a:ea typeface="Calibri" panose="020F0502020204030204" pitchFamily="34" charset="0"/>
                <a:cs typeface="Calibri" panose="020F0502020204030204" pitchFamily="34" charset="0"/>
              </a:rPr>
              <a:t>Coordination panel becomes Steering Committee every other meeting to allow for </a:t>
            </a:r>
            <a:r>
              <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rPr>
              <a:t>scientific</a:t>
            </a:r>
            <a:r>
              <a:rPr lang="en-GB" sz="1600" dirty="0">
                <a:latin typeface="Calibri" panose="020F0502020204030204" pitchFamily="34" charset="0"/>
                <a:ea typeface="Calibri" panose="020F0502020204030204" pitchFamily="34" charset="0"/>
                <a:cs typeface="Calibri" panose="020F0502020204030204" pitchFamily="34" charset="0"/>
              </a:rPr>
              <a:t> </a:t>
            </a:r>
            <a:r>
              <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rPr>
              <a:t>cross-coordination</a:t>
            </a:r>
            <a:r>
              <a:rPr lang="en-GB" sz="1600" dirty="0">
                <a:latin typeface="Calibri" panose="020F0502020204030204" pitchFamily="34" charset="0"/>
                <a:ea typeface="Calibri" panose="020F0502020204030204" pitchFamily="34" charset="0"/>
                <a:cs typeface="Calibri" panose="020F0502020204030204" pitchFamily="34" charset="0"/>
              </a:rPr>
              <a:t> between Coordination &amp; WP Leaders as well as between WPs </a:t>
            </a:r>
          </a:p>
          <a:p>
            <a:pPr marL="1200150" lvl="2" indent="-285750">
              <a:buFont typeface="Wingdings" panose="05000000000000000000" pitchFamily="2" charset="2"/>
              <a:buChar char="§"/>
            </a:pPr>
            <a:r>
              <a:rPr lang="en-GB" sz="1600" dirty="0">
                <a:latin typeface="Calibri" panose="020F0502020204030204" pitchFamily="34" charset="0"/>
                <a:ea typeface="Calibri" panose="020F0502020204030204" pitchFamily="34" charset="0"/>
                <a:cs typeface="Calibri" panose="020F0502020204030204" pitchFamily="34" charset="0"/>
              </a:rPr>
              <a:t>Industry Board including WP Leaders to enable </a:t>
            </a:r>
            <a:r>
              <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rPr>
              <a:t>co-development</a:t>
            </a:r>
          </a:p>
          <a:p>
            <a:pPr marL="1200150" lvl="2" indent="-285750">
              <a:buFont typeface="Wingdings" panose="05000000000000000000" pitchFamily="2" charset="2"/>
              <a:buChar char="§"/>
            </a:pPr>
            <a:r>
              <a:rPr lang="en-GB" sz="1600" dirty="0">
                <a:latin typeface="Calibri" panose="020F0502020204030204" pitchFamily="34" charset="0"/>
                <a:ea typeface="Calibri" panose="020F0502020204030204" pitchFamily="34" charset="0"/>
                <a:cs typeface="Calibri" panose="020F0502020204030204" pitchFamily="34" charset="0"/>
              </a:rPr>
              <a:t>Yearly project in-person meetings strengthen </a:t>
            </a:r>
            <a:r>
              <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rPr>
              <a:t>informal dynamics</a:t>
            </a:r>
          </a:p>
          <a:p>
            <a:pPr marL="742950" lvl="1" indent="-285750">
              <a:buFont typeface="Wingdings" panose="05000000000000000000" pitchFamily="2" charset="2"/>
              <a:buChar char="Ø"/>
            </a:pPr>
            <a:r>
              <a:rPr lang="en-GB" sz="1600" b="1" dirty="0">
                <a:latin typeface="Calibri" panose="020F0502020204030204" pitchFamily="34" charset="0"/>
                <a:ea typeface="Calibri" panose="020F0502020204030204" pitchFamily="34" charset="0"/>
                <a:cs typeface="Calibri" panose="020F0502020204030204" pitchFamily="34" charset="0"/>
              </a:rPr>
              <a:t>Internal communication plan </a:t>
            </a:r>
          </a:p>
          <a:p>
            <a:pPr marL="1257300" lvl="2" indent="-342900">
              <a:buFont typeface="Wingdings" panose="05000000000000000000" pitchFamily="2" charset="2"/>
              <a:buChar char="§"/>
            </a:pPr>
            <a:r>
              <a:rPr lang="en-GB" sz="1600" dirty="0">
                <a:latin typeface="Calibri" panose="020F0502020204030204" pitchFamily="34" charset="0"/>
                <a:ea typeface="Calibri" panose="020F0502020204030204" pitchFamily="34" charset="0"/>
                <a:cs typeface="Calibri" panose="020F0502020204030204" pitchFamily="34" charset="0"/>
              </a:rPr>
              <a:t>Milestone accounted for (can be updated if needed) available in repository</a:t>
            </a:r>
          </a:p>
          <a:p>
            <a:pPr marL="800100" lvl="1" indent="-342900">
              <a:buFont typeface="Wingdings" panose="05000000000000000000" pitchFamily="2" charset="2"/>
              <a:buChar char="Ø"/>
            </a:pPr>
            <a:r>
              <a:rPr lang="en-GB" sz="1600" b="1" dirty="0">
                <a:latin typeface="Calibri" panose="020F0502020204030204" pitchFamily="34" charset="0"/>
                <a:ea typeface="Calibri" panose="020F0502020204030204" pitchFamily="34" charset="0"/>
                <a:cs typeface="Calibri" panose="020F0502020204030204" pitchFamily="34" charset="0"/>
              </a:rPr>
              <a:t>Website</a:t>
            </a:r>
            <a:r>
              <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rPr>
              <a:t> </a:t>
            </a:r>
            <a:r>
              <a:rPr lang="en-US" sz="1600" b="1" dirty="0">
                <a:solidFill>
                  <a:srgbClr val="A4C137"/>
                </a:solidFill>
                <a:latin typeface="Calibri" panose="020F0502020204030204" pitchFamily="34" charset="0"/>
                <a:ea typeface="Calibri" panose="020F0502020204030204" pitchFamily="34" charset="0"/>
                <a:cs typeface="Calibri" panose="020F0502020204030204" pitchFamily="34" charset="0"/>
              </a:rPr>
              <a:t>to</a:t>
            </a:r>
            <a:r>
              <a:rPr lang="en-GB" sz="1600" b="1" dirty="0">
                <a:solidFill>
                  <a:srgbClr val="A4C137"/>
                </a:solidFill>
              </a:rPr>
              <a:t> showcase</a:t>
            </a:r>
            <a:r>
              <a:rPr lang="en-GB" sz="1600" dirty="0">
                <a:solidFill>
                  <a:srgbClr val="A4C137"/>
                </a:solidFill>
              </a:rPr>
              <a:t> </a:t>
            </a:r>
            <a:r>
              <a:rPr lang="en-GB" sz="1600" dirty="0"/>
              <a:t>the project to wider audiences</a:t>
            </a:r>
            <a:endPar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endParaRPr>
          </a:p>
          <a:p>
            <a:pPr marL="1257300" lvl="2" indent="-342900">
              <a:buFont typeface="Wingdings" panose="05000000000000000000" pitchFamily="2" charset="2"/>
              <a:buChar char="§"/>
            </a:pPr>
            <a:r>
              <a:rPr lang="en-GB" sz="1600" dirty="0">
                <a:latin typeface="Calibri" panose="020F0502020204030204" pitchFamily="34" charset="0"/>
                <a:ea typeface="Calibri" panose="020F0502020204030204" pitchFamily="34" charset="0"/>
                <a:cs typeface="Calibri" panose="020F0502020204030204" pitchFamily="34" charset="0"/>
              </a:rPr>
              <a:t>Can be found following </a:t>
            </a:r>
            <a:r>
              <a:rPr lang="en-GB" sz="1600" dirty="0">
                <a:latin typeface="Calibri" panose="020F0502020204030204" pitchFamily="34" charset="0"/>
                <a:ea typeface="Calibri" panose="020F0502020204030204" pitchFamily="34" charset="0"/>
                <a:cs typeface="Calibri" panose="020F0502020204030204" pitchFamily="34" charset="0"/>
                <a:hlinkClick r:id="rId3"/>
              </a:rPr>
              <a:t>this link</a:t>
            </a:r>
            <a:endParaRPr lang="en-US" sz="1600" b="1" dirty="0">
              <a:latin typeface="Calibri" panose="020F0502020204030204" pitchFamily="34" charset="0"/>
              <a:ea typeface="Calibri" panose="020F0502020204030204" pitchFamily="34" charset="0"/>
              <a:cs typeface="Calibri" panose="020F0502020204030204" pitchFamily="34" charset="0"/>
            </a:endParaRPr>
          </a:p>
          <a:p>
            <a:pPr marL="800100" lvl="1" indent="-342900">
              <a:buFont typeface="Wingdings" panose="05000000000000000000" pitchFamily="2" charset="2"/>
              <a:buChar char="Ø"/>
            </a:pPr>
            <a:r>
              <a:rPr lang="en-GB" sz="1600" b="1" dirty="0">
                <a:latin typeface="Calibri" panose="020F0502020204030204" pitchFamily="34" charset="0"/>
                <a:ea typeface="Calibri" panose="020F0502020204030204" pitchFamily="34" charset="0"/>
                <a:cs typeface="Calibri" panose="020F0502020204030204" pitchFamily="34" charset="0"/>
              </a:rPr>
              <a:t>Project Indico page</a:t>
            </a:r>
            <a:r>
              <a:rPr lang="en-GB" sz="1600" dirty="0">
                <a:latin typeface="Calibri" panose="020F0502020204030204" pitchFamily="34" charset="0"/>
                <a:ea typeface="Calibri" panose="020F0502020204030204" pitchFamily="34" charset="0"/>
                <a:cs typeface="Calibri" panose="020F0502020204030204" pitchFamily="34" charset="0"/>
              </a:rPr>
              <a:t> </a:t>
            </a:r>
            <a:r>
              <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rPr>
              <a:t>to</a:t>
            </a:r>
            <a:r>
              <a:rPr lang="en-GB" sz="1600" dirty="0">
                <a:solidFill>
                  <a:srgbClr val="A4C137"/>
                </a:solidFill>
                <a:latin typeface="Calibri" panose="020F0502020204030204" pitchFamily="34" charset="0"/>
                <a:ea typeface="Calibri" panose="020F0502020204030204" pitchFamily="34" charset="0"/>
                <a:cs typeface="Calibri" panose="020F0502020204030204" pitchFamily="34" charset="0"/>
              </a:rPr>
              <a:t> </a:t>
            </a:r>
            <a:r>
              <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rPr>
              <a:t>meet </a:t>
            </a:r>
            <a:r>
              <a:rPr lang="en-GB" sz="1600" dirty="0">
                <a:latin typeface="Calibri" panose="020F0502020204030204" pitchFamily="34" charset="0"/>
                <a:cs typeface="Calibri" panose="020F0502020204030204" pitchFamily="34" charset="0"/>
              </a:rPr>
              <a:t>– to find upcoming project meetings and presentations</a:t>
            </a:r>
          </a:p>
          <a:p>
            <a:pPr marL="1257300" lvl="2" indent="-342900">
              <a:buFont typeface="Wingdings" panose="05000000000000000000" pitchFamily="2" charset="2"/>
              <a:buChar char="§"/>
            </a:pPr>
            <a:r>
              <a:rPr lang="en-GB" sz="1600" dirty="0">
                <a:latin typeface="Calibri" panose="020F0502020204030204" pitchFamily="34" charset="0"/>
                <a:ea typeface="Calibri" panose="020F0502020204030204" pitchFamily="34" charset="0"/>
                <a:cs typeface="Calibri" panose="020F0502020204030204" pitchFamily="34" charset="0"/>
              </a:rPr>
              <a:t>Can be found following </a:t>
            </a:r>
            <a:r>
              <a:rPr lang="en-GB" sz="1600" dirty="0">
                <a:latin typeface="Calibri" panose="020F0502020204030204" pitchFamily="34" charset="0"/>
                <a:ea typeface="Calibri" panose="020F0502020204030204" pitchFamily="34" charset="0"/>
                <a:cs typeface="Calibri" panose="020F0502020204030204" pitchFamily="34" charset="0"/>
                <a:hlinkClick r:id="rId4"/>
              </a:rPr>
              <a:t>this link</a:t>
            </a:r>
            <a:endParaRPr lang="en-GB" sz="1600" dirty="0">
              <a:latin typeface="Calibri" panose="020F0502020204030204" pitchFamily="34" charset="0"/>
              <a:ea typeface="Calibri" panose="020F0502020204030204" pitchFamily="34" charset="0"/>
              <a:cs typeface="Calibri" panose="020F0502020204030204" pitchFamily="34" charset="0"/>
            </a:endParaRPr>
          </a:p>
          <a:p>
            <a:pPr marL="800100" lvl="1" indent="-342900">
              <a:buFont typeface="Wingdings" panose="05000000000000000000" pitchFamily="2" charset="2"/>
              <a:buChar char="Ø"/>
            </a:pPr>
            <a:r>
              <a:rPr lang="en-GB" sz="1600" b="1" dirty="0">
                <a:latin typeface="Calibri" panose="020F0502020204030204" pitchFamily="34" charset="0"/>
                <a:ea typeface="Calibri" panose="020F0502020204030204" pitchFamily="34" charset="0"/>
                <a:cs typeface="Calibri" panose="020F0502020204030204" pitchFamily="34" charset="0"/>
              </a:rPr>
              <a:t>Project data repository</a:t>
            </a:r>
            <a:r>
              <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rPr>
              <a:t> to</a:t>
            </a:r>
            <a:r>
              <a:rPr lang="en-GB" sz="1600" dirty="0">
                <a:solidFill>
                  <a:srgbClr val="A4C137"/>
                </a:solidFill>
                <a:latin typeface="Calibri" panose="020F0502020204030204" pitchFamily="34" charset="0"/>
                <a:ea typeface="Calibri" panose="020F0502020204030204" pitchFamily="34" charset="0"/>
                <a:cs typeface="Calibri" panose="020F0502020204030204" pitchFamily="34" charset="0"/>
              </a:rPr>
              <a:t> </a:t>
            </a:r>
            <a:r>
              <a:rPr lang="en-GB" sz="1600" b="1" dirty="0">
                <a:solidFill>
                  <a:srgbClr val="A4C137"/>
                </a:solidFill>
                <a:latin typeface="Calibri" panose="020F0502020204030204" pitchFamily="34" charset="0"/>
                <a:ea typeface="Calibri" panose="020F0502020204030204" pitchFamily="34" charset="0"/>
                <a:cs typeface="Calibri" panose="020F0502020204030204" pitchFamily="34" charset="0"/>
              </a:rPr>
              <a:t>share</a:t>
            </a:r>
            <a:r>
              <a:rPr lang="en-GB" sz="1600" dirty="0">
                <a:latin typeface="Calibri" panose="020F0502020204030204" pitchFamily="34" charset="0"/>
                <a:ea typeface="Calibri" panose="020F0502020204030204" pitchFamily="34" charset="0"/>
                <a:cs typeface="Calibri" panose="020F0502020204030204" pitchFamily="34" charset="0"/>
              </a:rPr>
              <a:t> project documents</a:t>
            </a:r>
          </a:p>
          <a:p>
            <a:pPr marL="1257300" lvl="2" indent="-342900">
              <a:buFont typeface="Wingdings" panose="05000000000000000000" pitchFamily="2" charset="2"/>
              <a:buChar char="§"/>
            </a:pPr>
            <a:r>
              <a:rPr lang="en-GB" sz="1600" dirty="0">
                <a:latin typeface="Calibri" panose="020F0502020204030204" pitchFamily="34" charset="0"/>
                <a:ea typeface="Calibri" panose="020F0502020204030204" pitchFamily="34" charset="0"/>
                <a:cs typeface="Calibri" panose="020F0502020204030204" pitchFamily="34" charset="0"/>
              </a:rPr>
              <a:t>Can be found following </a:t>
            </a:r>
            <a:r>
              <a:rPr lang="en-GB" sz="1600" dirty="0">
                <a:latin typeface="Calibri" panose="020F0502020204030204" pitchFamily="34" charset="0"/>
                <a:ea typeface="Calibri" panose="020F0502020204030204" pitchFamily="34" charset="0"/>
                <a:cs typeface="Calibri" panose="020F0502020204030204" pitchFamily="34" charset="0"/>
                <a:hlinkClick r:id="rId5"/>
              </a:rPr>
              <a:t>this link</a:t>
            </a:r>
            <a:endParaRPr lang="en-GB" sz="1600" dirty="0">
              <a:latin typeface="Calibri" panose="020F0502020204030204" pitchFamily="34" charset="0"/>
              <a:ea typeface="Calibri" panose="020F0502020204030204" pitchFamily="34" charset="0"/>
              <a:cs typeface="Calibri" panose="020F0502020204030204" pitchFamily="34" charset="0"/>
            </a:endParaRPr>
          </a:p>
          <a:p>
            <a:pPr marL="1257300" lvl="2" indent="-342900">
              <a:buFont typeface="Wingdings" panose="05000000000000000000" pitchFamily="2" charset="2"/>
              <a:buChar char="§"/>
            </a:pPr>
            <a:r>
              <a:rPr lang="en-GB" sz="1600" dirty="0">
                <a:latin typeface="Calibri" panose="020F0502020204030204" pitchFamily="34" charset="0"/>
                <a:ea typeface="Calibri" panose="020F0502020204030204" pitchFamily="34" charset="0"/>
                <a:cs typeface="Calibri" panose="020F0502020204030204" pitchFamily="34" charset="0"/>
              </a:rPr>
              <a:t>If you encounter any technical difficulties, please contact </a:t>
            </a:r>
            <a:r>
              <a:rPr lang="en-GB" sz="1600" dirty="0">
                <a:latin typeface="Calibri" panose="020F0502020204030204" pitchFamily="34" charset="0"/>
                <a:ea typeface="Calibri" panose="020F0502020204030204" pitchFamily="34" charset="0"/>
                <a:cs typeface="Calibri" panose="020F0502020204030204" pitchFamily="34" charset="0"/>
                <a:hlinkClick r:id="rId6"/>
              </a:rPr>
              <a:t>Joseph Diakun</a:t>
            </a:r>
            <a:r>
              <a:rPr lang="en-GB" sz="1600" dirty="0">
                <a:latin typeface="Calibri" panose="020F0502020204030204" pitchFamily="34" charset="0"/>
                <a:ea typeface="Calibri" panose="020F0502020204030204" pitchFamily="34" charset="0"/>
                <a:cs typeface="Calibri" panose="020F0502020204030204" pitchFamily="34" charset="0"/>
              </a:rPr>
              <a:t>  </a:t>
            </a:r>
          </a:p>
          <a:p>
            <a:pPr marL="800100" lvl="1" indent="-342900">
              <a:buFont typeface="Wingdings" panose="05000000000000000000" pitchFamily="2" charset="2"/>
              <a:buChar char="Ø"/>
            </a:pPr>
            <a:r>
              <a:rPr lang="en-GB" sz="1600" b="1" dirty="0">
                <a:latin typeface="Calibri" panose="020F0502020204030204" pitchFamily="34" charset="0"/>
                <a:ea typeface="Calibri" panose="020F0502020204030204" pitchFamily="34" charset="0"/>
                <a:cs typeface="Calibri" panose="020F0502020204030204" pitchFamily="34" charset="0"/>
              </a:rPr>
              <a:t>Any remaining questions? </a:t>
            </a:r>
          </a:p>
          <a:p>
            <a:pPr marL="1257300" lvl="2" indent="-342900">
              <a:buFont typeface="Wingdings" panose="05000000000000000000" pitchFamily="2" charset="2"/>
              <a:buChar char="§"/>
            </a:pPr>
            <a:r>
              <a:rPr lang="en-GB" sz="1600" dirty="0">
                <a:latin typeface="Calibri" panose="020F0502020204030204" pitchFamily="34" charset="0"/>
                <a:ea typeface="Calibri" panose="020F0502020204030204" pitchFamily="34" charset="0"/>
                <a:cs typeface="Calibri" panose="020F0502020204030204" pitchFamily="34" charset="0"/>
              </a:rPr>
              <a:t>Ask project management, who can either directly answer or relay any questions to the relevant contributor </a:t>
            </a: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315684"/>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spTree>
    <p:extLst>
      <p:ext uri="{BB962C8B-B14F-4D97-AF65-F5344CB8AC3E}">
        <p14:creationId xmlns:p14="http://schemas.microsoft.com/office/powerpoint/2010/main" val="1800731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2360611"/>
            <a:ext cx="10761616" cy="4216539"/>
          </a:xfrm>
          <a:prstGeom prst="rect">
            <a:avLst/>
          </a:prstGeom>
          <a:noFill/>
        </p:spPr>
        <p:txBody>
          <a:bodyPr wrap="square" rtlCol="0">
            <a:spAutoFit/>
          </a:bodyPr>
          <a:lstStyle/>
          <a:p>
            <a:r>
              <a:rPr lang="en-GB" sz="2800" b="1" dirty="0">
                <a:solidFill>
                  <a:srgbClr val="A4C137"/>
                </a:solidFill>
                <a:latin typeface="Calibri" panose="020F0502020204030204" pitchFamily="34" charset="0"/>
                <a:ea typeface="Calibri" panose="020F0502020204030204" pitchFamily="34" charset="0"/>
                <a:cs typeface="Calibri" panose="020F0502020204030204" pitchFamily="34" charset="0"/>
              </a:rPr>
              <a:t>Padova 2025</a:t>
            </a:r>
          </a:p>
          <a:p>
            <a:endParaRPr lang="en-GB" sz="2000" b="1" dirty="0"/>
          </a:p>
          <a:p>
            <a:r>
              <a:rPr lang="en-GB" sz="2000" b="1" dirty="0">
                <a:effectLst/>
              </a:rPr>
              <a:t>Practical details reminder</a:t>
            </a:r>
            <a:endParaRPr lang="en-GB" sz="2000" dirty="0"/>
          </a:p>
          <a:p>
            <a:r>
              <a:rPr lang="en-GB" sz="2000" dirty="0"/>
              <a:t>LNL, INFN, 3 days in-person meeting in March 2025 (including travel)</a:t>
            </a:r>
            <a:r>
              <a:rPr lang="en-GB" sz="2000" b="1" dirty="0">
                <a:effectLst/>
              </a:rPr>
              <a:t> </a:t>
            </a:r>
            <a:r>
              <a:rPr lang="en-GB" sz="2000" dirty="0">
                <a:effectLst/>
              </a:rPr>
              <a:t>+ Zoom link </a:t>
            </a:r>
            <a:r>
              <a:rPr lang="en-GB" sz="2000" dirty="0"/>
              <a:t>t</a:t>
            </a:r>
            <a:r>
              <a:rPr lang="en-GB" sz="2000" dirty="0">
                <a:effectLst/>
              </a:rPr>
              <a:t>o all meetings</a:t>
            </a:r>
          </a:p>
          <a:p>
            <a:pPr marL="285750" indent="-285750">
              <a:buFont typeface="Wingdings" panose="05000000000000000000" pitchFamily="2" charset="2"/>
              <a:buChar char="Ø"/>
            </a:pPr>
            <a:r>
              <a:rPr lang="en-GB" sz="2000" dirty="0">
                <a:effectLst/>
              </a:rPr>
              <a:t>Save the date sent - </a:t>
            </a:r>
            <a:r>
              <a:rPr lang="en-GB" sz="2000" dirty="0">
                <a:effectLst/>
                <a:hlinkClick r:id="rId3"/>
              </a:rPr>
              <a:t>r</a:t>
            </a:r>
            <a:r>
              <a:rPr lang="en-GB" sz="2000" dirty="0">
                <a:hlinkClick r:id="rId3"/>
              </a:rPr>
              <a:t>egistrations</a:t>
            </a:r>
            <a:r>
              <a:rPr lang="en-GB" sz="2000" dirty="0"/>
              <a:t> closed</a:t>
            </a:r>
          </a:p>
          <a:p>
            <a:pPr marL="285750" indent="-285750">
              <a:buFont typeface="Wingdings" panose="05000000000000000000" pitchFamily="2" charset="2"/>
              <a:buChar char="Ø"/>
            </a:pPr>
            <a:r>
              <a:rPr lang="en-GB" sz="2000" dirty="0"/>
              <a:t>Info up-to-date to be found </a:t>
            </a:r>
            <a:r>
              <a:rPr lang="en-GB" sz="2000" dirty="0">
                <a:hlinkClick r:id="rId4"/>
              </a:rPr>
              <a:t>on this page</a:t>
            </a:r>
            <a:endParaRPr lang="en-GB" sz="2000" dirty="0"/>
          </a:p>
          <a:p>
            <a:pPr marL="285750" indent="-285750">
              <a:buFont typeface="Wingdings" panose="05000000000000000000" pitchFamily="2" charset="2"/>
              <a:buChar char="Ø"/>
            </a:pPr>
            <a:r>
              <a:rPr lang="en-GB" sz="2000" dirty="0"/>
              <a:t>Any questions? Organisation team: Cristian Pira, Silvia Martin, Adèle de Valera</a:t>
            </a:r>
          </a:p>
          <a:p>
            <a:endParaRPr lang="en-GB" sz="2000" b="1" dirty="0">
              <a:effectLst/>
            </a:endParaRPr>
          </a:p>
          <a:p>
            <a:r>
              <a:rPr lang="en-GB" sz="2000" b="1" dirty="0">
                <a:effectLst/>
                <a:hlinkClick r:id="rId5"/>
              </a:rPr>
              <a:t>Agenda </a:t>
            </a:r>
            <a:endParaRPr lang="en-GB" sz="2000" dirty="0"/>
          </a:p>
          <a:p>
            <a:pPr marL="285750" indent="-285750">
              <a:buFont typeface="Wingdings" panose="05000000000000000000" pitchFamily="2" charset="2"/>
              <a:buChar char="Ø"/>
            </a:pPr>
            <a:r>
              <a:rPr lang="en-GB" sz="2000" dirty="0"/>
              <a:t>Day 1 March 12 – </a:t>
            </a:r>
            <a:r>
              <a:rPr lang="en-GB" sz="2000" b="1" dirty="0">
                <a:solidFill>
                  <a:srgbClr val="A4C137"/>
                </a:solidFill>
              </a:rPr>
              <a:t>Parallel WP meetings</a:t>
            </a:r>
          </a:p>
          <a:p>
            <a:pPr marL="285750" indent="-285750">
              <a:buFont typeface="Wingdings" panose="05000000000000000000" pitchFamily="2" charset="2"/>
              <a:buChar char="Ø"/>
            </a:pPr>
            <a:r>
              <a:rPr lang="en-GB" sz="2000" dirty="0"/>
              <a:t>Day 2 March 13 – </a:t>
            </a:r>
            <a:r>
              <a:rPr lang="en-GB" sz="2000" b="1" dirty="0">
                <a:solidFill>
                  <a:srgbClr val="A4C137"/>
                </a:solidFill>
              </a:rPr>
              <a:t>Plenary session,</a:t>
            </a:r>
            <a:r>
              <a:rPr lang="en-GB" sz="2000" dirty="0"/>
              <a:t> </a:t>
            </a:r>
            <a:r>
              <a:rPr lang="en-GB" sz="2000" b="1" dirty="0">
                <a:solidFill>
                  <a:srgbClr val="A4C137"/>
                </a:solidFill>
              </a:rPr>
              <a:t>iFAST 2</a:t>
            </a:r>
            <a:r>
              <a:rPr lang="en-GB" sz="2000" dirty="0"/>
              <a:t> invited talk by Maurizio Vretenar</a:t>
            </a:r>
          </a:p>
          <a:p>
            <a:pPr marL="285750" indent="-285750">
              <a:buFont typeface="Wingdings" panose="05000000000000000000" pitchFamily="2" charset="2"/>
              <a:buChar char="Ø"/>
            </a:pPr>
            <a:r>
              <a:rPr lang="en-GB" sz="2000" dirty="0"/>
              <a:t>Day 3 March 14 – </a:t>
            </a:r>
            <a:r>
              <a:rPr lang="en-GB" sz="2000" b="1" dirty="0">
                <a:solidFill>
                  <a:srgbClr val="A4C137"/>
                </a:solidFill>
              </a:rPr>
              <a:t>Industry workshop, Governing board meeting, v</a:t>
            </a:r>
            <a:r>
              <a:rPr lang="en-GB" sz="2000" b="1" dirty="0">
                <a:solidFill>
                  <a:srgbClr val="A4C137"/>
                </a:solidFill>
                <a:effectLst/>
              </a:rPr>
              <a:t>isit of LNL</a:t>
            </a:r>
            <a:r>
              <a:rPr lang="en-GB" sz="2000" dirty="0">
                <a:effectLst/>
              </a:rPr>
              <a:t> </a:t>
            </a:r>
          </a:p>
          <a:p>
            <a:pPr marL="285750" indent="-285750">
              <a:buFont typeface="Wingdings" panose="05000000000000000000" pitchFamily="2" charset="2"/>
              <a:buChar char="Ø"/>
            </a:pPr>
            <a:r>
              <a:rPr lang="en-GB" sz="2000" b="1" dirty="0">
                <a:solidFill>
                  <a:srgbClr val="A4C137"/>
                </a:solidFill>
              </a:rPr>
              <a:t>Advisory board report </a:t>
            </a:r>
            <a:r>
              <a:rPr lang="en-GB" sz="2000" dirty="0"/>
              <a:t>to be sent 2 weeks after</a:t>
            </a: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280850"/>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spTree>
    <p:extLst>
      <p:ext uri="{BB962C8B-B14F-4D97-AF65-F5344CB8AC3E}">
        <p14:creationId xmlns:p14="http://schemas.microsoft.com/office/powerpoint/2010/main" val="3080859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2360611"/>
            <a:ext cx="9720000" cy="1446550"/>
          </a:xfrm>
          <a:prstGeom prst="rect">
            <a:avLst/>
          </a:prstGeom>
          <a:noFill/>
        </p:spPr>
        <p:txBody>
          <a:bodyPr wrap="square" rtlCol="0">
            <a:spAutoFit/>
          </a:bodyPr>
          <a:lstStyle/>
          <a:p>
            <a:r>
              <a:rPr lang="en-GB" sz="2800" b="1" dirty="0">
                <a:solidFill>
                  <a:srgbClr val="A4C137"/>
                </a:solidFill>
                <a:latin typeface="Calibri" panose="020F0502020204030204" pitchFamily="34" charset="0"/>
                <a:ea typeface="Calibri" panose="020F0502020204030204" pitchFamily="34" charset="0"/>
                <a:cs typeface="Calibri" panose="020F0502020204030204" pitchFamily="34" charset="0"/>
              </a:rPr>
              <a:t>Padova 2025 - Status of annual meeting organization</a:t>
            </a:r>
          </a:p>
          <a:p>
            <a:endParaRPr lang="en-GB" sz="2000" b="1" dirty="0"/>
          </a:p>
          <a:p>
            <a:r>
              <a:rPr lang="en-GB" sz="2000" b="1" dirty="0">
                <a:effectLst/>
              </a:rPr>
              <a:t>Update from organisation team</a:t>
            </a:r>
            <a:endParaRPr lang="en-GB" sz="2000" dirty="0"/>
          </a:p>
          <a:p>
            <a:r>
              <a:rPr lang="en-GB" sz="2000" dirty="0"/>
              <a:t>Discussion about the annual meeting agenda led by Cristian</a:t>
            </a:r>
            <a:endParaRPr lang="en-GB" sz="2000" b="1" dirty="0">
              <a:effectLst/>
            </a:endParaRP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280850"/>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spTree>
    <p:extLst>
      <p:ext uri="{BB962C8B-B14F-4D97-AF65-F5344CB8AC3E}">
        <p14:creationId xmlns:p14="http://schemas.microsoft.com/office/powerpoint/2010/main" val="1377197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DF42F-134D-DBA5-662E-985ADC2D2693}"/>
            </a:ext>
          </a:extLst>
        </p:cNvPr>
        <p:cNvGrpSpPr/>
        <p:nvPr/>
      </p:nvGrpSpPr>
      <p:grpSpPr>
        <a:xfrm>
          <a:off x="0" y="0"/>
          <a:ext cx="0" cy="0"/>
          <a:chOff x="0" y="0"/>
          <a:chExt cx="0" cy="0"/>
        </a:xfrm>
      </p:grpSpPr>
      <p:pic>
        <p:nvPicPr>
          <p:cNvPr id="5" name="Picture 2" descr="Innovate for Sustainable Accelerating Systems: Kick-Off Meeting">
            <a:extLst>
              <a:ext uri="{FF2B5EF4-FFF2-40B4-BE49-F238E27FC236}">
                <a16:creationId xmlns:a16="http://schemas.microsoft.com/office/drawing/2014/main" id="{5B19CA46-EFB5-F05C-12B8-DA267A34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86" y="109462"/>
            <a:ext cx="2781262" cy="87411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4">
            <a:extLst>
              <a:ext uri="{FF2B5EF4-FFF2-40B4-BE49-F238E27FC236}">
                <a16:creationId xmlns:a16="http://schemas.microsoft.com/office/drawing/2014/main" id="{95F84323-17F1-884D-6FDE-73259D549291}"/>
              </a:ext>
            </a:extLst>
          </p:cNvPr>
          <p:cNvSpPr txBox="1"/>
          <p:nvPr/>
        </p:nvSpPr>
        <p:spPr>
          <a:xfrm>
            <a:off x="1430384" y="1861831"/>
            <a:ext cx="9720000" cy="4524315"/>
          </a:xfrm>
          <a:prstGeom prst="rect">
            <a:avLst/>
          </a:prstGeom>
          <a:noFill/>
        </p:spPr>
        <p:txBody>
          <a:bodyPr wrap="square" rtlCol="0">
            <a:spAutoFit/>
          </a:bodyPr>
          <a:lstStyle/>
          <a:p>
            <a:r>
              <a:rPr lang="en-GB" sz="2800" b="1" dirty="0">
                <a:solidFill>
                  <a:srgbClr val="A4C137"/>
                </a:solidFill>
                <a:latin typeface="Calibri" panose="020F0502020204030204" pitchFamily="34" charset="0"/>
                <a:ea typeface="Calibri" panose="020F0502020204030204" pitchFamily="34" charset="0"/>
                <a:cs typeface="Calibri" panose="020F0502020204030204" pitchFamily="34" charset="0"/>
              </a:rPr>
              <a:t>Padova 2025</a:t>
            </a:r>
          </a:p>
          <a:p>
            <a:endParaRPr lang="en-GB" sz="2000" b="1" dirty="0"/>
          </a:p>
          <a:p>
            <a:r>
              <a:rPr lang="en-GB" sz="2000" b="1" dirty="0"/>
              <a:t>O</a:t>
            </a:r>
            <a:r>
              <a:rPr lang="en-GB" sz="2000" b="1" dirty="0">
                <a:effectLst/>
              </a:rPr>
              <a:t>verview of all outstanding items in preparation of the Padova meeting</a:t>
            </a:r>
            <a:endParaRPr lang="en-GB" sz="2000" dirty="0">
              <a:highlight>
                <a:srgbClr val="FFFF00"/>
              </a:highlight>
            </a:endParaRPr>
          </a:p>
          <a:p>
            <a:pPr marL="800100" lvl="1" indent="-342900">
              <a:buFont typeface="Wingdings" panose="05000000000000000000" pitchFamily="2" charset="2"/>
              <a:buChar char="Ø"/>
            </a:pPr>
            <a:r>
              <a:rPr lang="en-US" sz="2000" dirty="0">
                <a:latin typeface="Calibri" panose="020F0502020204030204" pitchFamily="34" charset="0"/>
                <a:ea typeface="Calibri" panose="020F0502020204030204" pitchFamily="34" charset="0"/>
                <a:cs typeface="Calibri" panose="020F0502020204030204" pitchFamily="34" charset="0"/>
              </a:rPr>
              <a:t>Milestone “</a:t>
            </a:r>
            <a:r>
              <a:rPr lang="en-GB" sz="2000" dirty="0">
                <a:latin typeface="Calibri" panose="020F0502020204030204" pitchFamily="34" charset="0"/>
                <a:ea typeface="Calibri" panose="020F0502020204030204" pitchFamily="34" charset="0"/>
                <a:cs typeface="Calibri" panose="020F0502020204030204" pitchFamily="34" charset="0"/>
              </a:rPr>
              <a:t>Verifiable metric for energy-saving performances” due </a:t>
            </a:r>
            <a:r>
              <a:rPr lang="en-US" sz="2000" dirty="0">
                <a:latin typeface="Calibri" panose="020F0502020204030204" pitchFamily="34" charset="0"/>
                <a:ea typeface="Calibri" panose="020F0502020204030204" pitchFamily="34" charset="0"/>
                <a:cs typeface="Calibri" panose="020F0502020204030204" pitchFamily="34" charset="0"/>
              </a:rPr>
              <a:t>Feb 2025</a:t>
            </a:r>
          </a:p>
          <a:p>
            <a:pPr marL="1257300" lvl="2" indent="-342900">
              <a:buFont typeface="Wingdings" panose="05000000000000000000" pitchFamily="2" charset="2"/>
              <a:buChar char="§"/>
            </a:pPr>
            <a:r>
              <a:rPr lang="en-US" sz="2000" dirty="0">
                <a:latin typeface="Calibri" panose="020F0502020204030204" pitchFamily="34" charset="0"/>
                <a:cs typeface="Calibri" panose="020F0502020204030204" pitchFamily="34" charset="0"/>
              </a:rPr>
              <a:t>Hot topic from Maud online reallocated to March 13 at 2:45-3:30 pm</a:t>
            </a:r>
            <a:endParaRPr lang="en-GB" sz="2000" dirty="0"/>
          </a:p>
          <a:p>
            <a:pPr marL="800100" lvl="1" indent="-342900">
              <a:buFont typeface="Wingdings" panose="05000000000000000000" pitchFamily="2" charset="2"/>
              <a:buChar char="Ø"/>
            </a:pPr>
            <a:r>
              <a:rPr lang="en-GB" sz="2000" dirty="0"/>
              <a:t>Financial &amp; risk mitigation associated slides to add to WP status reports </a:t>
            </a:r>
          </a:p>
          <a:p>
            <a:pPr marL="1257300" lvl="2" indent="-342900">
              <a:buFont typeface="Wingdings" panose="05000000000000000000" pitchFamily="2" charset="2"/>
              <a:buChar char="§"/>
            </a:pPr>
            <a:r>
              <a:rPr lang="en-GB" sz="2000" dirty="0"/>
              <a:t>To be discussed in Governing Board meeting on March 14</a:t>
            </a:r>
          </a:p>
          <a:p>
            <a:pPr marL="800100" lvl="1" indent="-342900">
              <a:buFont typeface="Wingdings" panose="05000000000000000000" pitchFamily="2" charset="2"/>
              <a:buChar char="Ø"/>
            </a:pPr>
            <a:r>
              <a:rPr lang="en-GB" sz="2000" dirty="0"/>
              <a:t>Industry Workshop agenda</a:t>
            </a:r>
          </a:p>
          <a:p>
            <a:pPr marL="1257300" lvl="2" indent="-342900">
              <a:buFont typeface="Wingdings" panose="05000000000000000000" pitchFamily="2" charset="2"/>
              <a:buChar char="§"/>
            </a:pPr>
            <a:r>
              <a:rPr lang="en-GB" sz="2000" dirty="0"/>
              <a:t>Cryoelectra, Plasmatherm, RI not registered yet (3 out of 6) </a:t>
            </a:r>
          </a:p>
          <a:p>
            <a:pPr marL="800100" lvl="1" indent="-342900">
              <a:buFont typeface="Wingdings" panose="05000000000000000000" pitchFamily="2" charset="2"/>
              <a:buChar char="Ø"/>
            </a:pPr>
            <a:r>
              <a:rPr lang="en-GB" sz="2000" dirty="0"/>
              <a:t>Governing Board timeslot </a:t>
            </a:r>
          </a:p>
          <a:p>
            <a:pPr marL="1257300" lvl="2" indent="-342900">
              <a:buFont typeface="Wingdings" panose="05000000000000000000" pitchFamily="2" charset="2"/>
              <a:buChar char="§"/>
            </a:pPr>
            <a:r>
              <a:rPr lang="en-GB" sz="2000" dirty="0"/>
              <a:t>To be modified to include Julie online to answer CA related questions</a:t>
            </a:r>
          </a:p>
          <a:p>
            <a:pPr marL="800100" lvl="1" indent="-342900">
              <a:buFont typeface="Wingdings" panose="05000000000000000000" pitchFamily="2" charset="2"/>
              <a:buChar char="Ø"/>
            </a:pPr>
            <a:r>
              <a:rPr lang="en-GB" sz="2000" dirty="0"/>
              <a:t>Advisory Board role</a:t>
            </a:r>
          </a:p>
          <a:p>
            <a:pPr marL="1257300" lvl="2" indent="-342900">
              <a:buFont typeface="Wingdings" panose="05000000000000000000" pitchFamily="2" charset="2"/>
              <a:buChar char="§"/>
            </a:pPr>
            <a:r>
              <a:rPr lang="en-GB" sz="2000" dirty="0"/>
              <a:t>Questions for which we require counsel to discuss</a:t>
            </a:r>
          </a:p>
          <a:p>
            <a:pPr marL="1257300" lvl="2" indent="-342900">
              <a:buFont typeface="Wingdings" panose="05000000000000000000" pitchFamily="2" charset="2"/>
              <a:buChar char="§"/>
            </a:pPr>
            <a:r>
              <a:rPr lang="en-GB" sz="2000" dirty="0"/>
              <a:t>Expectations to set: report 2 weeks after, talk in plenary session as well? </a:t>
            </a:r>
          </a:p>
        </p:txBody>
      </p:sp>
      <p:sp>
        <p:nvSpPr>
          <p:cNvPr id="10" name="TextBox 3">
            <a:extLst>
              <a:ext uri="{FF2B5EF4-FFF2-40B4-BE49-F238E27FC236}">
                <a16:creationId xmlns:a16="http://schemas.microsoft.com/office/drawing/2014/main" id="{51EC8C43-06E0-C825-13E4-F8DEB374FF58}"/>
              </a:ext>
            </a:extLst>
          </p:cNvPr>
          <p:cNvSpPr txBox="1"/>
          <p:nvPr/>
        </p:nvSpPr>
        <p:spPr>
          <a:xfrm>
            <a:off x="3418115" y="280850"/>
            <a:ext cx="7267302" cy="646331"/>
          </a:xfrm>
          <a:prstGeom prst="rect">
            <a:avLst/>
          </a:prstGeom>
          <a:noFill/>
        </p:spPr>
        <p:txBody>
          <a:bodyPr wrap="square" rtlCol="0">
            <a:spAutoFit/>
          </a:bodyPr>
          <a:lstStyle/>
          <a:p>
            <a:r>
              <a:rPr lang="en-GB" sz="3600" b="1" dirty="0">
                <a:solidFill>
                  <a:srgbClr val="002060"/>
                </a:solidFill>
              </a:rPr>
              <a:t>iSAS Coordination panel meeting </a:t>
            </a:r>
            <a:endParaRPr lang="en-GB" sz="3600" b="1" dirty="0">
              <a:solidFill>
                <a:schemeClr val="bg2">
                  <a:lumMod val="50000"/>
                </a:schemeClr>
              </a:solidFill>
            </a:endParaRPr>
          </a:p>
        </p:txBody>
      </p:sp>
    </p:spTree>
    <p:extLst>
      <p:ext uri="{BB962C8B-B14F-4D97-AF65-F5344CB8AC3E}">
        <p14:creationId xmlns:p14="http://schemas.microsoft.com/office/powerpoint/2010/main" val="1176610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31591</TotalTime>
  <Words>1472</Words>
  <Application>Microsoft Office PowerPoint</Application>
  <PresentationFormat>Grand écran</PresentationFormat>
  <Paragraphs>154</Paragraphs>
  <Slides>17</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17</vt:i4>
      </vt:variant>
    </vt:vector>
  </HeadingPairs>
  <TitlesOfParts>
    <vt:vector size="25" baseType="lpstr">
      <vt:lpstr>aptos</vt:lpstr>
      <vt:lpstr>aptos</vt:lpstr>
      <vt:lpstr>Aptos Display</vt:lpstr>
      <vt:lpstr>Arial</vt:lpstr>
      <vt:lpstr>Calibri</vt:lpstr>
      <vt:lpstr>source sans pro</vt:lpstr>
      <vt:lpstr>Wingdings</vt:lpstr>
      <vt:lpstr>Office Theme</vt:lpstr>
      <vt:lpstr>Coordination panel meeting</vt:lpstr>
      <vt:lpstr>Présentation PowerPoint</vt:lpstr>
      <vt:lpstr>iSAS project status report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Jorgen D'HONDT</dc:creator>
  <cp:lastModifiedBy>adele de-valera</cp:lastModifiedBy>
  <cp:revision>418</cp:revision>
  <dcterms:created xsi:type="dcterms:W3CDTF">2024-02-23T11:31:04Z</dcterms:created>
  <dcterms:modified xsi:type="dcterms:W3CDTF">2025-02-21T13:30:27Z</dcterms:modified>
</cp:coreProperties>
</file>