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77" r:id="rId2"/>
    <p:sldId id="273" r:id="rId3"/>
    <p:sldId id="289" r:id="rId4"/>
    <p:sldId id="307" r:id="rId5"/>
    <p:sldId id="301" r:id="rId6"/>
    <p:sldId id="308" r:id="rId7"/>
    <p:sldId id="309" r:id="rId8"/>
    <p:sldId id="284" r:id="rId9"/>
    <p:sldId id="306" r:id="rId10"/>
    <p:sldId id="295" r:id="rId11"/>
    <p:sldId id="305" r:id="rId12"/>
    <p:sldId id="294" r:id="rId13"/>
    <p:sldId id="304" r:id="rId14"/>
    <p:sldId id="278" r:id="rId1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C137"/>
    <a:srgbClr val="8C9A55"/>
    <a:srgbClr val="5B6B1F"/>
    <a:srgbClr val="E0EB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94"/>
  </p:normalViewPr>
  <p:slideViewPr>
    <p:cSldViewPr snapToGrid="0">
      <p:cViewPr varScale="1">
        <p:scale>
          <a:sx n="76" d="100"/>
          <a:sy n="76" d="100"/>
        </p:scale>
        <p:origin x="27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0AC9C-3F87-427E-AE51-BBF82BC2DD7F}" type="datetimeFigureOut">
              <a:rPr lang="fr-FR" smtClean="0"/>
              <a:t>20/05/2025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68781-0196-4F7E-91AA-22A72E360A9E}" type="slidenum">
              <a:rPr lang="fr-FR" smtClean="0"/>
              <a:t>‹N°›</a:t>
            </a:fld>
            <a:endParaRPr lang="fr-FR"/>
          </a:p>
        </p:txBody>
      </p:sp>
    </p:spTree>
    <p:extLst>
      <p:ext uri="{BB962C8B-B14F-4D97-AF65-F5344CB8AC3E}">
        <p14:creationId xmlns:p14="http://schemas.microsoft.com/office/powerpoint/2010/main" val="250605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05/20/2025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05/20/2025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ndico.ijclab.in2p3.fr/category/562/"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ndico.ijclab.in2p3.fr/event/11007/"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indico.ijclab.in2p3.fr/category/519/"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654B7E4-984C-4AF9-9F6A-BA4C3935E43E}"/>
              </a:ext>
            </a:extLst>
          </p:cNvPr>
          <p:cNvSpPr>
            <a:spLocks noGrp="1"/>
          </p:cNvSpPr>
          <p:nvPr>
            <p:ph type="ctrTitle"/>
          </p:nvPr>
        </p:nvSpPr>
        <p:spPr/>
        <p:txBody>
          <a:bodyPr/>
          <a:lstStyle/>
          <a:p>
            <a:r>
              <a:rPr lang="fr-FR" dirty="0"/>
              <a:t>Coordination panel meeting</a:t>
            </a:r>
          </a:p>
        </p:txBody>
      </p:sp>
      <p:sp>
        <p:nvSpPr>
          <p:cNvPr id="5" name="Sous-titre 4">
            <a:extLst>
              <a:ext uri="{FF2B5EF4-FFF2-40B4-BE49-F238E27FC236}">
                <a16:creationId xmlns:a16="http://schemas.microsoft.com/office/drawing/2014/main" id="{8758D61F-C602-40EE-B9C8-D3E438272DD7}"/>
              </a:ext>
            </a:extLst>
          </p:cNvPr>
          <p:cNvSpPr>
            <a:spLocks noGrp="1"/>
          </p:cNvSpPr>
          <p:nvPr>
            <p:ph type="subTitle" idx="1"/>
          </p:nvPr>
        </p:nvSpPr>
        <p:spPr>
          <a:xfrm>
            <a:off x="1524000" y="3602038"/>
            <a:ext cx="9144000" cy="2467836"/>
          </a:xfrm>
        </p:spPr>
        <p:txBody>
          <a:bodyPr>
            <a:normAutofit/>
          </a:bodyPr>
          <a:lstStyle/>
          <a:p>
            <a:r>
              <a:rPr lang="en-US" sz="4100" dirty="0"/>
              <a:t>iSAS project</a:t>
            </a:r>
            <a:endParaRPr lang="en-US" dirty="0"/>
          </a:p>
          <a:p>
            <a:r>
              <a:rPr lang="en-US" sz="3500" dirty="0"/>
              <a:t>16</a:t>
            </a:r>
            <a:r>
              <a:rPr lang="en-US" sz="3500" baseline="30000" dirty="0"/>
              <a:t>th</a:t>
            </a:r>
            <a:r>
              <a:rPr lang="en-US" sz="3500" dirty="0"/>
              <a:t> May, 2025</a:t>
            </a:r>
            <a:endParaRPr lang="fr-FR" sz="3500" dirty="0"/>
          </a:p>
          <a:p>
            <a:endParaRPr lang="en-US" dirty="0"/>
          </a:p>
          <a:p>
            <a:endParaRPr lang="en-US" dirty="0"/>
          </a:p>
        </p:txBody>
      </p:sp>
      <p:pic>
        <p:nvPicPr>
          <p:cNvPr id="6" name="Picture 2" descr="Innovate for Sustainable Accelerating Systems: Kick-Off Meeting">
            <a:extLst>
              <a:ext uri="{FF2B5EF4-FFF2-40B4-BE49-F238E27FC236}">
                <a16:creationId xmlns:a16="http://schemas.microsoft.com/office/drawing/2014/main" id="{678772D7-BD3E-4C2D-8800-296732ACE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001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506203"/>
            <a:ext cx="10700656" cy="1138773"/>
          </a:xfrm>
          <a:prstGeom prst="rect">
            <a:avLst/>
          </a:prstGeom>
          <a:noFill/>
        </p:spPr>
        <p:txBody>
          <a:bodyPr wrap="square" rtlCol="0">
            <a:spAutoFit/>
          </a:bodyPr>
          <a:lstStyle/>
          <a:p>
            <a:r>
              <a:rPr lang="en-US" sz="2800" b="1" dirty="0">
                <a:solidFill>
                  <a:srgbClr val="A4C137"/>
                </a:solidFill>
                <a:latin typeface="Calibri" panose="020F0502020204030204" pitchFamily="34" charset="0"/>
                <a:cs typeface="Calibri" panose="020F0502020204030204" pitchFamily="34" charset="0"/>
              </a:rPr>
              <a:t>Work plan</a:t>
            </a:r>
            <a:br>
              <a:rPr lang="en-US" sz="3200" dirty="0"/>
            </a:b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Up to date with Milestones &amp; Deliverables status by timeline:</a:t>
            </a: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pic>
        <p:nvPicPr>
          <p:cNvPr id="3" name="Image 2">
            <a:extLst>
              <a:ext uri="{FF2B5EF4-FFF2-40B4-BE49-F238E27FC236}">
                <a16:creationId xmlns:a16="http://schemas.microsoft.com/office/drawing/2014/main" id="{DFF9AD7D-7330-4802-A3F6-F1452EB01AF9}"/>
              </a:ext>
            </a:extLst>
          </p:cNvPr>
          <p:cNvPicPr>
            <a:picLocks noChangeAspect="1"/>
          </p:cNvPicPr>
          <p:nvPr/>
        </p:nvPicPr>
        <p:blipFill>
          <a:blip r:embed="rId3"/>
          <a:stretch>
            <a:fillRect/>
          </a:stretch>
        </p:blipFill>
        <p:spPr>
          <a:xfrm>
            <a:off x="8615" y="4123149"/>
            <a:ext cx="12155981" cy="1102673"/>
          </a:xfrm>
          <a:prstGeom prst="rect">
            <a:avLst/>
          </a:prstGeom>
        </p:spPr>
      </p:pic>
    </p:spTree>
    <p:extLst>
      <p:ext uri="{BB962C8B-B14F-4D97-AF65-F5344CB8AC3E}">
        <p14:creationId xmlns:p14="http://schemas.microsoft.com/office/powerpoint/2010/main" val="775320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79032"/>
            <a:ext cx="10700656" cy="1138773"/>
          </a:xfrm>
          <a:prstGeom prst="rect">
            <a:avLst/>
          </a:prstGeom>
          <a:noFill/>
        </p:spPr>
        <p:txBody>
          <a:bodyPr wrap="square" rtlCol="0">
            <a:spAutoFit/>
          </a:bodyPr>
          <a:lstStyle/>
          <a:p>
            <a:r>
              <a:rPr lang="en-US" sz="2800" b="1" dirty="0">
                <a:solidFill>
                  <a:srgbClr val="A4C137"/>
                </a:solidFill>
                <a:latin typeface="Calibri" panose="020F0502020204030204" pitchFamily="34" charset="0"/>
                <a:cs typeface="Calibri" panose="020F0502020204030204" pitchFamily="34" charset="0"/>
              </a:rPr>
              <a:t>Work plan</a:t>
            </a:r>
            <a:br>
              <a:rPr lang="en-US" sz="3200" dirty="0"/>
            </a:b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Up to date with Milestones &amp; Deliverables status by timeline:</a:t>
            </a: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pic>
        <p:nvPicPr>
          <p:cNvPr id="4" name="Image 3">
            <a:extLst>
              <a:ext uri="{FF2B5EF4-FFF2-40B4-BE49-F238E27FC236}">
                <a16:creationId xmlns:a16="http://schemas.microsoft.com/office/drawing/2014/main" id="{25516152-0E67-4BD4-81F2-36B73DA9FCCC}"/>
              </a:ext>
            </a:extLst>
          </p:cNvPr>
          <p:cNvPicPr>
            <a:picLocks noChangeAspect="1"/>
          </p:cNvPicPr>
          <p:nvPr/>
        </p:nvPicPr>
        <p:blipFill>
          <a:blip r:embed="rId3"/>
          <a:stretch>
            <a:fillRect/>
          </a:stretch>
        </p:blipFill>
        <p:spPr>
          <a:xfrm>
            <a:off x="70582" y="3733101"/>
            <a:ext cx="12063372" cy="2901819"/>
          </a:xfrm>
          <a:prstGeom prst="rect">
            <a:avLst/>
          </a:prstGeom>
        </p:spPr>
      </p:pic>
    </p:spTree>
    <p:extLst>
      <p:ext uri="{BB962C8B-B14F-4D97-AF65-F5344CB8AC3E}">
        <p14:creationId xmlns:p14="http://schemas.microsoft.com/office/powerpoint/2010/main" val="3486356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74627"/>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92515"/>
            <a:ext cx="9720000" cy="4493538"/>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Upcoming related meetings </a:t>
            </a:r>
          </a:p>
          <a:p>
            <a:endParaRPr lang="en-GB" sz="2000" dirty="0"/>
          </a:p>
          <a:p>
            <a:r>
              <a:rPr lang="en-GB" sz="2000" dirty="0"/>
              <a:t>Every other meeting the Coordination panel becomes the Steering committee (includes the WP leaders &amp; deputies), so as to integrate a cross-coordination of feedback</a:t>
            </a:r>
          </a:p>
          <a:p>
            <a:r>
              <a:rPr lang="en-US" dirty="0">
                <a:latin typeface="Calibri" panose="020F0502020204030204" pitchFamily="34" charset="0"/>
                <a:cs typeface="Calibri" panose="020F0502020204030204" pitchFamily="34" charset="0"/>
                <a:hlinkClick r:id="rId3"/>
              </a:rPr>
              <a:t>Indico page for Coordination panel - Steering committee meetings</a:t>
            </a:r>
            <a:br>
              <a:rPr lang="en-GB" dirty="0"/>
            </a:br>
            <a:endParaRPr lang="en-GB" dirty="0"/>
          </a:p>
          <a:p>
            <a:pPr marL="800100" lvl="1" indent="-342900">
              <a:buFont typeface="Wingdings" panose="05000000000000000000" pitchFamily="2" charset="2"/>
              <a:buChar char="Ø"/>
            </a:pPr>
            <a:r>
              <a:rPr lang="en-GB" dirty="0">
                <a:solidFill>
                  <a:srgbClr val="A4C137"/>
                </a:solidFill>
              </a:rPr>
              <a:t>Steering committee </a:t>
            </a:r>
            <a:r>
              <a:rPr lang="en-GB" dirty="0"/>
              <a:t>- July 9 at 2 pm CET</a:t>
            </a:r>
          </a:p>
          <a:p>
            <a:pPr marL="800100" lvl="1" indent="-342900">
              <a:buFont typeface="Wingdings" panose="05000000000000000000" pitchFamily="2" charset="2"/>
              <a:buChar char="Ø"/>
            </a:pPr>
            <a:r>
              <a:rPr lang="en-GB" dirty="0"/>
              <a:t>Coordination panel - Sept 30 at 10 am CET</a:t>
            </a:r>
            <a:endParaRPr lang="en-GB" dirty="0">
              <a:effectLst/>
            </a:endParaRPr>
          </a:p>
          <a:p>
            <a:pPr marL="800100" lvl="1" indent="-342900">
              <a:buFont typeface="Wingdings" panose="05000000000000000000" pitchFamily="2" charset="2"/>
              <a:buChar char="Ø"/>
            </a:pPr>
            <a:r>
              <a:rPr lang="en-GB" dirty="0">
                <a:solidFill>
                  <a:srgbClr val="A4C137"/>
                </a:solidFill>
              </a:rPr>
              <a:t>Steering committee </a:t>
            </a:r>
            <a:r>
              <a:rPr lang="en-GB" dirty="0"/>
              <a:t>– Nov 4 at 10 am CET</a:t>
            </a:r>
          </a:p>
          <a:p>
            <a:pPr marL="800100" lvl="1" indent="-342900">
              <a:buFont typeface="Wingdings" panose="05000000000000000000" pitchFamily="2" charset="2"/>
              <a:buChar char="Ø"/>
            </a:pPr>
            <a:r>
              <a:rPr lang="en-GB" dirty="0"/>
              <a:t>Coordination panel - Dec 16 at 10 am CET</a:t>
            </a:r>
          </a:p>
          <a:p>
            <a:pPr marL="800100" lvl="1" indent="-342900">
              <a:buFont typeface="Wingdings" panose="05000000000000000000" pitchFamily="2" charset="2"/>
              <a:buChar char="Ø"/>
            </a:pPr>
            <a:r>
              <a:rPr lang="en-GB" dirty="0">
                <a:solidFill>
                  <a:srgbClr val="A4C137"/>
                </a:solidFill>
              </a:rPr>
              <a:t>Steering committee </a:t>
            </a:r>
            <a:r>
              <a:rPr lang="en-GB" dirty="0"/>
              <a:t>– Jan 27 at 10 am CET</a:t>
            </a:r>
          </a:p>
          <a:p>
            <a:pPr marL="800100" lvl="1" indent="-342900">
              <a:buFont typeface="Wingdings" panose="05000000000000000000" pitchFamily="2" charset="2"/>
              <a:buChar char="Ø"/>
            </a:pPr>
            <a:r>
              <a:rPr lang="en-GB" dirty="0"/>
              <a:t>Coordination panel – March 10 at 10 am CET</a:t>
            </a:r>
            <a:endParaRPr lang="en-GB" dirty="0">
              <a:effectLst/>
            </a:endParaRPr>
          </a:p>
          <a:p>
            <a:pPr marL="800100" lvl="1" indent="-342900">
              <a:buFont typeface="Wingdings" panose="05000000000000000000" pitchFamily="2" charset="2"/>
              <a:buChar char="Ø"/>
            </a:pPr>
            <a:r>
              <a:rPr lang="en-GB" dirty="0">
                <a:solidFill>
                  <a:srgbClr val="A4C137"/>
                </a:solidFill>
              </a:rPr>
              <a:t>Steering committee </a:t>
            </a:r>
            <a:r>
              <a:rPr lang="en-GB" dirty="0"/>
              <a:t>– April 21 at 10 am CET</a:t>
            </a:r>
          </a:p>
          <a:p>
            <a:pPr marL="800100" lvl="1" indent="-342900">
              <a:buFont typeface="Wingdings" panose="05000000000000000000" pitchFamily="2" charset="2"/>
              <a:buChar char="Ø"/>
            </a:pPr>
            <a:r>
              <a:rPr lang="en-GB" dirty="0"/>
              <a:t>Coordination panel – June 2 at 10 am CET</a:t>
            </a:r>
          </a:p>
          <a:p>
            <a:pPr marL="800100" lvl="1" indent="-342900">
              <a:buFont typeface="Wingdings" panose="05000000000000000000" pitchFamily="2" charset="2"/>
              <a:buChar char="Ø"/>
            </a:pPr>
            <a:endParaRPr lang="en-GB" dirty="0"/>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3986993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74627"/>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502908"/>
            <a:ext cx="9720000" cy="3754874"/>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Upcoming other project meetings </a:t>
            </a:r>
          </a:p>
          <a:p>
            <a:endParaRPr lang="en-GB" sz="2000" dirty="0"/>
          </a:p>
          <a:p>
            <a:r>
              <a:rPr lang="en-GB" sz="2000" dirty="0">
                <a:solidFill>
                  <a:srgbClr val="A4C137"/>
                </a:solidFill>
              </a:rPr>
              <a:t>Governing Board </a:t>
            </a:r>
            <a:r>
              <a:rPr lang="en-GB" sz="2000" dirty="0"/>
              <a:t>meeting</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rPr>
              <a:t>Online, Oct 1 at 2 pm CET</a:t>
            </a:r>
            <a:endParaRPr lang="en-GB" sz="2000" dirty="0"/>
          </a:p>
          <a:p>
            <a:endParaRPr lang="en-GB" sz="2000" dirty="0"/>
          </a:p>
          <a:p>
            <a:r>
              <a:rPr lang="en-GB" sz="2000" dirty="0"/>
              <a:t>Mid-term </a:t>
            </a:r>
            <a:r>
              <a:rPr lang="en-GB" sz="2000" dirty="0">
                <a:solidFill>
                  <a:srgbClr val="A4C137"/>
                </a:solidFill>
              </a:rPr>
              <a:t>Advisory Board </a:t>
            </a:r>
            <a:r>
              <a:rPr lang="en-GB" sz="2000" dirty="0"/>
              <a:t>meeting</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rPr>
              <a:t>Online, Oct 7 at 9:30 am CET</a:t>
            </a:r>
          </a:p>
          <a:p>
            <a:endParaRPr lang="en-GB" sz="2000" dirty="0"/>
          </a:p>
          <a:p>
            <a:r>
              <a:rPr lang="en-GB" sz="2000" dirty="0">
                <a:solidFill>
                  <a:srgbClr val="A4C137"/>
                </a:solidFill>
              </a:rPr>
              <a:t>2nd yearly project meeting</a:t>
            </a:r>
          </a:p>
          <a:p>
            <a:pPr marL="800100" lvl="1" indent="-342900">
              <a:buFont typeface="Wingdings" panose="05000000000000000000" pitchFamily="2" charset="2"/>
              <a:buChar char="Ø"/>
            </a:pPr>
            <a:r>
              <a:rPr lang="en-GB" dirty="0"/>
              <a:t>Hosted by HZB in Berlin (w/ online connection as well), March 18-20, 2026</a:t>
            </a:r>
          </a:p>
          <a:p>
            <a:pPr marL="800100" lvl="1" indent="-342900">
              <a:buFont typeface="Wingdings" panose="05000000000000000000" pitchFamily="2" charset="2"/>
              <a:buChar char="Ø"/>
            </a:pPr>
            <a:r>
              <a:rPr lang="en-GB" dirty="0"/>
              <a:t>To be </a:t>
            </a:r>
            <a:r>
              <a:rPr lang="en-GB" sz="1800" dirty="0">
                <a:effectLst/>
              </a:rPr>
              <a:t>cross-checked</a:t>
            </a:r>
            <a:r>
              <a:rPr lang="en-GB" dirty="0"/>
              <a:t> with </a:t>
            </a:r>
            <a:r>
              <a:rPr lang="en-GB" sz="1800" dirty="0">
                <a:effectLst/>
              </a:rPr>
              <a:t>KIT to coordinate with INFRATECH event</a:t>
            </a:r>
            <a:endParaRPr lang="en-GB" dirty="0"/>
          </a:p>
          <a:p>
            <a:pPr marL="800100" lvl="1" indent="-342900">
              <a:buFont typeface="Wingdings" panose="05000000000000000000" pitchFamily="2" charset="2"/>
              <a:buChar char="Ø"/>
            </a:pPr>
            <a:endParaRPr lang="en-GB" dirty="0"/>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2217548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C90F61F-2453-4D94-B380-049A01D19C3B}"/>
              </a:ext>
            </a:extLst>
          </p:cNvPr>
          <p:cNvSpPr>
            <a:spLocks noGrp="1"/>
          </p:cNvSpPr>
          <p:nvPr>
            <p:ph type="ctrTitle"/>
          </p:nvPr>
        </p:nvSpPr>
        <p:spPr/>
        <p:txBody>
          <a:bodyPr/>
          <a:lstStyle/>
          <a:p>
            <a:r>
              <a:rPr lang="en-GB" dirty="0">
                <a:solidFill>
                  <a:srgbClr val="A4C137"/>
                </a:solidFill>
                <a:latin typeface="Calibri" panose="020F0502020204030204" pitchFamily="34" charset="0"/>
                <a:cs typeface="Calibri" panose="020F0502020204030204" pitchFamily="34" charset="0"/>
              </a:rPr>
              <a:t>Thank</a:t>
            </a:r>
            <a:r>
              <a:rPr lang="fr-FR" dirty="0">
                <a:solidFill>
                  <a:srgbClr val="A4C137"/>
                </a:solidFill>
                <a:latin typeface="Calibri" panose="020F0502020204030204" pitchFamily="34" charset="0"/>
                <a:cs typeface="Calibri" panose="020F0502020204030204" pitchFamily="34" charset="0"/>
              </a:rPr>
              <a:t> </a:t>
            </a:r>
            <a:r>
              <a:rPr lang="en-US" dirty="0">
                <a:solidFill>
                  <a:srgbClr val="A4C137"/>
                </a:solidFill>
                <a:latin typeface="Calibri" panose="020F0502020204030204" pitchFamily="34" charset="0"/>
                <a:cs typeface="Calibri" panose="020F0502020204030204" pitchFamily="34" charset="0"/>
              </a:rPr>
              <a:t>you</a:t>
            </a:r>
            <a:r>
              <a:rPr lang="fr-FR" dirty="0">
                <a:solidFill>
                  <a:srgbClr val="A4C137"/>
                </a:solidFill>
                <a:latin typeface="Calibri" panose="020F0502020204030204" pitchFamily="34" charset="0"/>
                <a:cs typeface="Calibri" panose="020F0502020204030204" pitchFamily="34" charset="0"/>
              </a:rPr>
              <a:t>!</a:t>
            </a:r>
            <a:endParaRPr lang="en-GB" dirty="0"/>
          </a:p>
        </p:txBody>
      </p:sp>
    </p:spTree>
    <p:extLst>
      <p:ext uri="{BB962C8B-B14F-4D97-AF65-F5344CB8AC3E}">
        <p14:creationId xmlns:p14="http://schemas.microsoft.com/office/powerpoint/2010/main" val="362083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959198"/>
            <a:ext cx="9720000" cy="4524315"/>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Agenda</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Agenda items</a:t>
            </a:r>
            <a:br>
              <a:rPr lang="en-GB" sz="2000" dirty="0"/>
            </a:br>
            <a:endParaRPr lang="en-US" sz="2000" b="1"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t>Project status report </a:t>
            </a:r>
          </a:p>
          <a:p>
            <a:pPr marL="800100" lvl="1" indent="-342900">
              <a:buFont typeface="Wingdings" panose="05000000000000000000" pitchFamily="2" charset="2"/>
              <a:buChar char="§"/>
            </a:pPr>
            <a:r>
              <a:rPr lang="en-GB" sz="2000" dirty="0">
                <a:latin typeface="Calibri" panose="020F0502020204030204" pitchFamily="34" charset="0"/>
                <a:cs typeface="Calibri" panose="020F0502020204030204" pitchFamily="34" charset="0"/>
              </a:rPr>
              <a:t>Integration of Advisory Board recommendations</a:t>
            </a:r>
          </a:p>
          <a:p>
            <a:pPr marL="800100" lvl="1" indent="-342900">
              <a:buFont typeface="Wingdings" panose="05000000000000000000" pitchFamily="2" charset="2"/>
              <a:buChar char="§"/>
            </a:pPr>
            <a:r>
              <a:rPr lang="en-GB" sz="2000" dirty="0">
                <a:latin typeface="Calibri" panose="020F0502020204030204" pitchFamily="34" charset="0"/>
                <a:cs typeface="Calibri" panose="020F0502020204030204" pitchFamily="34" charset="0"/>
              </a:rPr>
              <a:t>CA, NDA &amp; AMD update</a:t>
            </a:r>
          </a:p>
          <a:p>
            <a:pPr marL="800100" lvl="1" indent="-342900">
              <a:buFont typeface="Wingdings" panose="05000000000000000000" pitchFamily="2" charset="2"/>
              <a:buChar char="§"/>
            </a:pPr>
            <a:r>
              <a:rPr lang="en-GB" sz="2000" dirty="0">
                <a:latin typeface="Calibri" panose="020F0502020204030204" pitchFamily="34" charset="0"/>
                <a:cs typeface="Calibri" panose="020F0502020204030204" pitchFamily="34" charset="0"/>
              </a:rPr>
              <a:t>WP4 Fabrication of HOMs delay </a:t>
            </a:r>
          </a:p>
          <a:p>
            <a:pPr marL="800100" lvl="1" indent="-342900">
              <a:buFont typeface="Wingdings" panose="05000000000000000000" pitchFamily="2" charset="2"/>
              <a:buChar char="§"/>
            </a:pPr>
            <a:r>
              <a:rPr lang="en-GB" sz="2000" dirty="0">
                <a:latin typeface="Calibri" panose="020F0502020204030204" pitchFamily="34" charset="0"/>
                <a:cs typeface="Calibri" panose="020F0502020204030204" pitchFamily="34" charset="0"/>
              </a:rPr>
              <a:t>Work plan w/ up-to-date milestones &amp; deliverables</a:t>
            </a:r>
          </a:p>
          <a:p>
            <a:pPr lvl="1"/>
            <a:r>
              <a:rPr lang="en-GB" sz="2000" dirty="0">
                <a:latin typeface="Calibri" panose="020F0502020204030204" pitchFamily="34" charset="0"/>
                <a:cs typeface="Calibri" panose="020F0502020204030204" pitchFamily="34" charset="0"/>
              </a:rPr>
              <a:t>  </a:t>
            </a:r>
          </a:p>
          <a:p>
            <a:pPr marL="342900" indent="-342900">
              <a:buFont typeface="Wingdings" panose="05000000000000000000" pitchFamily="2" charset="2"/>
              <a:buChar char="Ø"/>
            </a:pPr>
            <a:r>
              <a:rPr lang="en-GB" sz="2000" dirty="0">
                <a:latin typeface="Calibri" panose="020F0502020204030204" pitchFamily="34" charset="0"/>
                <a:cs typeface="Calibri" panose="020F0502020204030204" pitchFamily="34" charset="0"/>
              </a:rPr>
              <a:t>AOB</a:t>
            </a:r>
            <a:endParaRPr lang="en-US" sz="2000"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Notes will be found in the </a:t>
            </a:r>
            <a:r>
              <a:rPr lang="en-US" sz="2000" dirty="0">
                <a:latin typeface="Calibri" panose="020F0502020204030204" pitchFamily="34" charset="0"/>
                <a:ea typeface="Calibri" panose="020F0502020204030204" pitchFamily="34" charset="0"/>
                <a:cs typeface="Calibri" panose="020F0502020204030204" pitchFamily="34" charset="0"/>
                <a:hlinkClick r:id="rId3"/>
              </a:rPr>
              <a:t>Indico page </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hlinkClick r:id="rId4"/>
              </a:rPr>
              <a:t>iSAS project Indico page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3776383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654B7E4-984C-4AF9-9F6A-BA4C3935E43E}"/>
              </a:ext>
            </a:extLst>
          </p:cNvPr>
          <p:cNvSpPr>
            <a:spLocks noGrp="1"/>
          </p:cNvSpPr>
          <p:nvPr>
            <p:ph type="title"/>
          </p:nvPr>
        </p:nvSpPr>
        <p:spPr/>
        <p:txBody>
          <a:bodyPr/>
          <a:lstStyle/>
          <a:p>
            <a:r>
              <a:rPr lang="en-US" dirty="0"/>
              <a:t>iSAS project status report</a:t>
            </a:r>
            <a:endParaRPr lang="fr-FR" dirty="0"/>
          </a:p>
        </p:txBody>
      </p:sp>
      <p:sp>
        <p:nvSpPr>
          <p:cNvPr id="5" name="Sous-titre 4">
            <a:extLst>
              <a:ext uri="{FF2B5EF4-FFF2-40B4-BE49-F238E27FC236}">
                <a16:creationId xmlns:a16="http://schemas.microsoft.com/office/drawing/2014/main" id="{8758D61F-C602-40EE-B9C8-D3E438272DD7}"/>
              </a:ext>
            </a:extLst>
          </p:cNvPr>
          <p:cNvSpPr>
            <a:spLocks noGrp="1"/>
          </p:cNvSpPr>
          <p:nvPr>
            <p:ph type="body" idx="1"/>
          </p:nvPr>
        </p:nvSpPr>
        <p:spPr/>
        <p:txBody>
          <a:bodyPr>
            <a:normAutofit/>
          </a:bodyPr>
          <a:lstStyle/>
          <a:p>
            <a:r>
              <a:rPr lang="en-US" sz="3500" dirty="0"/>
              <a:t>Coordination panel meeting</a:t>
            </a:r>
          </a:p>
          <a:p>
            <a:r>
              <a:rPr lang="en-US" sz="3500" dirty="0"/>
              <a:t>16</a:t>
            </a:r>
            <a:r>
              <a:rPr lang="en-US" sz="3500" baseline="30000" dirty="0"/>
              <a:t>th</a:t>
            </a:r>
            <a:r>
              <a:rPr lang="en-US" sz="3500" dirty="0"/>
              <a:t> May, 2025</a:t>
            </a:r>
            <a:endParaRPr lang="fr-FR" sz="3500" dirty="0"/>
          </a:p>
          <a:p>
            <a:endParaRPr lang="en-US" dirty="0"/>
          </a:p>
          <a:p>
            <a:endParaRPr lang="en-US" dirty="0"/>
          </a:p>
        </p:txBody>
      </p:sp>
      <p:pic>
        <p:nvPicPr>
          <p:cNvPr id="6" name="Picture 2" descr="Innovate for Sustainable Accelerating Systems: Kick-Off Meeting">
            <a:extLst>
              <a:ext uri="{FF2B5EF4-FFF2-40B4-BE49-F238E27FC236}">
                <a16:creationId xmlns:a16="http://schemas.microsoft.com/office/drawing/2014/main" id="{678772D7-BD3E-4C2D-8800-296732ACE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9588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336393"/>
            <a:ext cx="9720000" cy="4401205"/>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Integration of Advisory Board recommendations</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solidFill>
                  <a:srgbClr val="A4C137"/>
                </a:solidFill>
                <a:latin typeface="Calibri" panose="020F0502020204030204" pitchFamily="34" charset="0"/>
                <a:ea typeface="Calibri" panose="020F0502020204030204" pitchFamily="34" charset="0"/>
                <a:cs typeface="Calibri" panose="020F0502020204030204" pitchFamily="34" charset="0"/>
              </a:rPr>
              <a:t>WP7</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A4C137"/>
                </a:solidFill>
                <a:latin typeface="Calibri" panose="020F0502020204030204" pitchFamily="34" charset="0"/>
                <a:ea typeface="Calibri" panose="020F0502020204030204" pitchFamily="34" charset="0"/>
                <a:cs typeface="Calibri" panose="020F0502020204030204" pitchFamily="34" charset="0"/>
              </a:rPr>
              <a:t>response</a:t>
            </a:r>
            <a:r>
              <a:rPr lang="en-US" sz="2000" dirty="0">
                <a:latin typeface="Calibri" panose="020F0502020204030204" pitchFamily="34" charset="0"/>
                <a:ea typeface="Calibri" panose="020F0502020204030204" pitchFamily="34" charset="0"/>
                <a:cs typeface="Calibri" panose="020F0502020204030204" pitchFamily="34" charset="0"/>
              </a:rPr>
              <a:t> after the steering committee enclosed </a:t>
            </a:r>
          </a:p>
          <a:p>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GB" dirty="0">
                <a:latin typeface="Calibri" panose="020F0502020204030204" pitchFamily="34" charset="0"/>
                <a:ea typeface="Calibri" panose="020F0502020204030204" pitchFamily="34" charset="0"/>
                <a:cs typeface="Calibri" panose="020F0502020204030204" pitchFamily="34" charset="0"/>
              </a:rPr>
              <a:t>“The second part of the workshop showcased new industrial partners directly contacted by WP7. The aim was to broaden participation and introduce novel technologies not currently covered by the existing iSAS industrial partners”</a:t>
            </a:r>
          </a:p>
          <a:p>
            <a:pPr lvl="1"/>
            <a:endParaRPr lang="en-GB" dirty="0">
              <a:latin typeface="Calibri" panose="020F0502020204030204" pitchFamily="34" charset="0"/>
              <a:ea typeface="Calibri" panose="020F0502020204030204" pitchFamily="34" charset="0"/>
              <a:cs typeface="Calibri" panose="020F0502020204030204" pitchFamily="34" charset="0"/>
            </a:endParaRPr>
          </a:p>
          <a:p>
            <a:pPr lvl="1"/>
            <a:r>
              <a:rPr lang="en-GB" dirty="0">
                <a:latin typeface="Calibri" panose="020F0502020204030204" pitchFamily="34" charset="0"/>
                <a:ea typeface="Calibri" panose="020F0502020204030204" pitchFamily="34" charset="0"/>
                <a:cs typeface="Calibri" panose="020F0502020204030204" pitchFamily="34" charset="0"/>
              </a:rPr>
              <a:t>“The initial industrial workshop was also intended to establish preliminary contact between Research Infrastructures (RIs) and companies. In the coming months, WP7 will focus on strengthening these collaborations. A key objective is to organize industrial reviews of the project specifically to intensify this activity and foster closer cooperation.”</a:t>
            </a:r>
            <a:endParaRPr lang="en-US"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1522786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623328"/>
            <a:ext cx="9720000" cy="4893647"/>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Integration of Advisory Board recommendations</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Follow-up tools templates created to adjust the project coordination </a:t>
            </a:r>
            <a:r>
              <a:rPr lang="en-GB" sz="2000" dirty="0"/>
              <a:t>to integrate </a:t>
            </a:r>
            <a:r>
              <a:rPr lang="en-GB" sz="2000" dirty="0">
                <a:solidFill>
                  <a:srgbClr val="A4C137"/>
                </a:solidFill>
                <a:effectLst/>
              </a:rPr>
              <a:t>more granular info on</a:t>
            </a:r>
            <a:r>
              <a:rPr lang="en-GB" sz="2000" dirty="0">
                <a:solidFill>
                  <a:srgbClr val="A4C137"/>
                </a:solidFill>
              </a:rPr>
              <a:t>:</a:t>
            </a:r>
          </a:p>
          <a:p>
            <a:pPr lvl="1"/>
            <a:br>
              <a:rPr lang="en-GB" sz="2000" dirty="0"/>
            </a:br>
            <a:r>
              <a:rPr lang="en-GB" sz="1600" dirty="0">
                <a:effectLst/>
              </a:rPr>
              <a:t>-&gt; </a:t>
            </a:r>
            <a:r>
              <a:rPr lang="en-GB" sz="1600" dirty="0">
                <a:solidFill>
                  <a:srgbClr val="A4C137"/>
                </a:solidFill>
                <a:effectLst/>
              </a:rPr>
              <a:t>informal subtasks </a:t>
            </a:r>
            <a:r>
              <a:rPr lang="en-GB" sz="1600" dirty="0">
                <a:effectLst/>
              </a:rPr>
              <a:t>with their own timeline &amp; status to pave the achievement path to get to formal milestones &amp; deliverables </a:t>
            </a:r>
          </a:p>
          <a:p>
            <a:pPr lvl="1"/>
            <a:r>
              <a:rPr lang="en-GB" sz="1600" dirty="0">
                <a:effectLst/>
              </a:rPr>
              <a:t>-&gt; </a:t>
            </a:r>
            <a:r>
              <a:rPr lang="en-GB" sz="1600" dirty="0">
                <a:solidFill>
                  <a:srgbClr val="A4C137"/>
                </a:solidFill>
                <a:effectLst/>
              </a:rPr>
              <a:t>test infra preparation &amp; availability </a:t>
            </a:r>
            <a:r>
              <a:rPr lang="en-GB" sz="1600" dirty="0">
                <a:effectLst/>
              </a:rPr>
              <a:t>linked to subtasks for which they are going to be needed to get a better sense of the precise time sequencing that means</a:t>
            </a:r>
          </a:p>
          <a:p>
            <a:pPr lvl="1"/>
            <a:r>
              <a:rPr lang="en-GB" sz="1600" dirty="0">
                <a:effectLst/>
              </a:rPr>
              <a:t>-&gt; </a:t>
            </a:r>
            <a:r>
              <a:rPr lang="en-GB" sz="1600" dirty="0">
                <a:solidFill>
                  <a:srgbClr val="A4C137"/>
                </a:solidFill>
                <a:effectLst/>
              </a:rPr>
              <a:t>interconnexions with other WPs </a:t>
            </a:r>
            <a:r>
              <a:rPr lang="en-GB" sz="1600" dirty="0">
                <a:effectLst/>
              </a:rPr>
              <a:t>including impact direction to anticipate cascading risks</a:t>
            </a:r>
          </a:p>
          <a:p>
            <a:br>
              <a:rPr lang="en-GB" sz="1600" dirty="0"/>
            </a:br>
            <a:r>
              <a:rPr lang="en-GB" sz="2000" dirty="0"/>
              <a:t>The idea is to have the same follow up expectations for each WP to be on the same page and facilitate the coordination across WPs</a:t>
            </a:r>
          </a:p>
          <a:p>
            <a:endParaRPr lang="en-GB" sz="2000" dirty="0"/>
          </a:p>
          <a:p>
            <a:r>
              <a:rPr lang="en-GB" sz="2000" dirty="0"/>
              <a:t>The </a:t>
            </a:r>
            <a:r>
              <a:rPr lang="en-GB" sz="2000" dirty="0">
                <a:solidFill>
                  <a:srgbClr val="A4C137"/>
                </a:solidFill>
              </a:rPr>
              <a:t>updating frequency would be every 2 months </a:t>
            </a:r>
            <a:r>
              <a:rPr lang="en-GB" sz="2000" dirty="0"/>
              <a:t>in the project data repository, so every odd-numbered project month, </a:t>
            </a:r>
            <a:r>
              <a:rPr lang="en-GB" sz="2000" dirty="0">
                <a:solidFill>
                  <a:srgbClr val="A4C137"/>
                </a:solidFill>
              </a:rPr>
              <a:t>starting M15 May 2025</a:t>
            </a:r>
            <a:endParaRPr lang="en-US" sz="2800" dirty="0">
              <a:solidFill>
                <a:srgbClr val="A4C137"/>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824972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60224"/>
            <a:ext cx="9720000" cy="2677656"/>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Integration of Advisory Board recommendations</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Follow-up tools templates created:</a:t>
            </a:r>
          </a:p>
          <a:p>
            <a:endParaRPr lang="en-US"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WPs work plans </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"WPX work plan M15 to be detailed" by May 30</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dirty="0"/>
              <a:t>"WP4 work plan M15 update“ as an illustration for other WPs</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GB" dirty="0">
              <a:solidFill>
                <a:srgbClr val="A4C137"/>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3005637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3" y="2160224"/>
            <a:ext cx="10179979" cy="4339650"/>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Integration of Advisory Board recommendations</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Follow-up tools templates created:</a:t>
            </a:r>
          </a:p>
          <a:p>
            <a:pPr marR="0" lvl="2" algn="l" defTabSz="914400" rtl="0" eaLnBrk="1" fontAlgn="auto" latinLnBrk="0" hangingPunct="1">
              <a:lnSpc>
                <a:spcPct val="100000"/>
              </a:lnSpc>
              <a:spcBef>
                <a:spcPts val="0"/>
              </a:spcBef>
              <a:spcAft>
                <a:spcPts val="0"/>
              </a:spcAft>
              <a:buClrTx/>
              <a:buSzTx/>
              <a:tabLst/>
              <a:defRPr/>
            </a:pPr>
            <a:endParaRPr lang="en-GB"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Budget coordination level follow-up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1 aggregating all WPs (tabs per WPs &amp; per beneficiaries so it can be read either way) for the coordination follow-up</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1 template to send to conveners for internal reporting (here ex for WP1), a simpler version to make it easier to fill in</a:t>
            </a:r>
          </a:p>
          <a:p>
            <a:pPr marL="1257300" lvl="2" indent="-342900">
              <a:buFont typeface="Wingdings" panose="05000000000000000000" pitchFamily="2" charset="2"/>
              <a:buChar char="§"/>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To be discussed</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EPFL &amp; UKRI to follow-up? They have separate dedicated funding (not EU grant beneficiaries)</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dirty="0">
                <a:solidFill>
                  <a:prstClr val="black"/>
                </a:solidFill>
                <a:latin typeface="Calibri" panose="020F0502020204030204" pitchFamily="34" charset="0"/>
                <a:ea typeface="Calibri" panose="020F0502020204030204" pitchFamily="34" charset="0"/>
                <a:cs typeface="Calibri" panose="020F0502020204030204" pitchFamily="34" charset="0"/>
              </a:rPr>
              <a:t>M</a:t>
            </a:r>
            <a:r>
              <a:rPr kumimoji="0" lang="en-GB" sz="1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atching</a:t>
            </a: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funds evolutions to follow up? </a:t>
            </a:r>
          </a:p>
          <a:p>
            <a:pPr marL="1257300" marR="0" lvl="2"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dirty="0">
                <a:solidFill>
                  <a:prstClr val="black"/>
                </a:solidFill>
                <a:latin typeface="Calibri" panose="020F0502020204030204" pitchFamily="34" charset="0"/>
                <a:ea typeface="Calibri" panose="020F0502020204030204" pitchFamily="34" charset="0"/>
                <a:cs typeface="Calibri" panose="020F0502020204030204" pitchFamily="34" charset="0"/>
              </a:rPr>
              <a:t>U</a:t>
            </a:r>
            <a:r>
              <a:rPr kumimoji="0" lang="en-GB" sz="1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pdating</a:t>
            </a: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frequency</a:t>
            </a: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622649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803237"/>
            <a:ext cx="10672947" cy="4431983"/>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shared NDA, amendment </a:t>
            </a:r>
          </a:p>
          <a:p>
            <a:endParaRPr lang="en-US" sz="2000" b="1" dirty="0">
              <a:latin typeface="Calibri" panose="020F0502020204030204" pitchFamily="34" charset="0"/>
              <a:cs typeface="Calibri" panose="020F0502020204030204" pitchFamily="34" charset="0"/>
            </a:endParaRPr>
          </a:p>
          <a:p>
            <a:endParaRPr lang="en-GB" b="1" dirty="0"/>
          </a:p>
          <a:p>
            <a:r>
              <a:rPr lang="en-GB" b="1" dirty="0"/>
              <a:t>Ambition: signature process initiated in Padova, March 14</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(CA)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v3 to be sent with shorter due date for last review before signature process</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New partners can participate in the reviewing process</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Shared NDA</a:t>
            </a:r>
            <a:r>
              <a:rPr lang="en-GB" dirty="0">
                <a:latin typeface="Calibri" panose="020F0502020204030204" pitchFamily="34" charset="0"/>
                <a:ea typeface="Calibri" panose="020F0502020204030204" pitchFamily="34" charset="0"/>
                <a:cs typeface="Calibri" panose="020F0502020204030204" pitchFamily="34" charset="0"/>
              </a:rPr>
              <a:t>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For industrial partners – can be done at the same time as CA</a:t>
            </a:r>
          </a:p>
          <a:p>
            <a:pPr marL="1257300" lvl="2" indent="-342900">
              <a:buFont typeface="Wingdings" panose="05000000000000000000" pitchFamily="2" charset="2"/>
              <a:buChar char="§"/>
            </a:pPr>
            <a:r>
              <a:rPr lang="en-GB">
                <a:latin typeface="Calibri" panose="020F0502020204030204" pitchFamily="34" charset="0"/>
                <a:ea typeface="Calibri" panose="020F0502020204030204" pitchFamily="34" charset="0"/>
                <a:cs typeface="Calibri" panose="020F0502020204030204" pitchFamily="34" charset="0"/>
              </a:rPr>
              <a:t>Cryoelectra, </a:t>
            </a:r>
            <a:r>
              <a:rPr lang="en-GB" dirty="0">
                <a:latin typeface="Calibri" panose="020F0502020204030204" pitchFamily="34" charset="0"/>
                <a:ea typeface="Calibri" panose="020F0502020204030204" pitchFamily="34" charset="0"/>
                <a:cs typeface="Calibri" panose="020F0502020204030204" pitchFamily="34" charset="0"/>
              </a:rPr>
              <a:t>Plasmatherm, Zanon not signed yet</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Amendment (AMD)</a:t>
            </a:r>
            <a:r>
              <a:rPr lang="en-GB" dirty="0">
                <a:latin typeface="Calibri" panose="020F0502020204030204" pitchFamily="34" charset="0"/>
                <a:ea typeface="Calibri" panose="020F0502020204030204" pitchFamily="34" charset="0"/>
                <a:cs typeface="Calibri" panose="020F0502020204030204" pitchFamily="34" charset="0"/>
              </a:rPr>
              <a:t> to the Grant Agreement - postponed to 2</a:t>
            </a:r>
            <a:r>
              <a:rPr lang="en-GB" baseline="30000" dirty="0">
                <a:latin typeface="Calibri" panose="020F0502020204030204" pitchFamily="34" charset="0"/>
                <a:ea typeface="Calibri" panose="020F0502020204030204" pitchFamily="34" charset="0"/>
                <a:cs typeface="Calibri" panose="020F0502020204030204" pitchFamily="34" charset="0"/>
              </a:rPr>
              <a:t>nd</a:t>
            </a:r>
            <a:r>
              <a:rPr lang="en-GB" dirty="0">
                <a:latin typeface="Calibri" panose="020F0502020204030204" pitchFamily="34" charset="0"/>
                <a:ea typeface="Calibri" panose="020F0502020204030204" pitchFamily="34" charset="0"/>
                <a:cs typeface="Calibri" panose="020F0502020204030204" pitchFamily="34" charset="0"/>
              </a:rPr>
              <a:t> trimester 2025:</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Nikhef written arguments for their implication in the iSAS project – in progress)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WP4 written arguments for the modification of results, tasks, due dates – in progress</a:t>
            </a:r>
          </a:p>
          <a:p>
            <a:endParaRPr lang="en-GB" dirty="0">
              <a:latin typeface="Calibri" panose="020F0502020204030204" pitchFamily="34" charset="0"/>
              <a:ea typeface="Calibri" panose="020F0502020204030204" pitchFamily="34" charset="0"/>
              <a:cs typeface="Calibri" panose="020F0502020204030204" pitchFamily="34" charset="0"/>
            </a:endParaRPr>
          </a:p>
          <a:p>
            <a:pPr lvl="2"/>
            <a:r>
              <a:rPr lang="en-GB" dirty="0">
                <a:latin typeface="Calibri" panose="020F0502020204030204" pitchFamily="34" charset="0"/>
                <a:ea typeface="Calibri" panose="020F0502020204030204" pitchFamily="34" charset="0"/>
                <a:cs typeface="Calibri" panose="020F0502020204030204" pitchFamily="34" charset="0"/>
              </a:rPr>
              <a:t> </a:t>
            </a: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2844798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336393"/>
            <a:ext cx="9720000" cy="4308872"/>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WP4 Fabrication of HOMs delay </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solidFill>
                  <a:srgbClr val="A4C137"/>
                </a:solidFill>
                <a:latin typeface="Calibri" panose="020F0502020204030204" pitchFamily="34" charset="0"/>
                <a:ea typeface="Calibri" panose="020F0502020204030204" pitchFamily="34" charset="0"/>
                <a:cs typeface="Calibri" panose="020F0502020204030204" pitchFamily="34" charset="0"/>
              </a:rPr>
              <a:t>CERN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A4C137"/>
                </a:solidFill>
                <a:latin typeface="Calibri" panose="020F0502020204030204" pitchFamily="34" charset="0"/>
                <a:ea typeface="Calibri" panose="020F0502020204030204" pitchFamily="34" charset="0"/>
                <a:cs typeface="Calibri" panose="020F0502020204030204" pitchFamily="34" charset="0"/>
              </a:rPr>
              <a:t>feedback</a:t>
            </a:r>
            <a:r>
              <a:rPr lang="en-US" sz="2000" dirty="0">
                <a:latin typeface="Calibri" panose="020F0502020204030204" pitchFamily="34" charset="0"/>
                <a:ea typeface="Calibri" panose="020F0502020204030204" pitchFamily="34" charset="0"/>
                <a:cs typeface="Calibri" panose="020F0502020204030204" pitchFamily="34" charset="0"/>
              </a:rPr>
              <a:t> relating to WP4 work plan, specifically Task </a:t>
            </a:r>
            <a:r>
              <a:rPr lang="en-GB" sz="2000" dirty="0">
                <a:latin typeface="Calibri" panose="020F0502020204030204" pitchFamily="34" charset="0"/>
                <a:ea typeface="Calibri" panose="020F0502020204030204" pitchFamily="34" charset="0"/>
                <a:cs typeface="Calibri" panose="020F0502020204030204" pitchFamily="34" charset="0"/>
              </a:rPr>
              <a:t>4.3 Fabrication of HOM couplers</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 milestone 17 due M24 Feb 2026</a:t>
            </a:r>
            <a:r>
              <a:rPr lang="en-US" sz="2000" dirty="0">
                <a:latin typeface="Calibri" panose="020F0502020204030204" pitchFamily="34" charset="0"/>
                <a:ea typeface="Calibri" panose="020F0502020204030204" pitchFamily="34" charset="0"/>
                <a:cs typeface="Calibri" panose="020F0502020204030204" pitchFamily="34" charset="0"/>
              </a:rPr>
              <a:t>:</a:t>
            </a:r>
          </a:p>
          <a:p>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GB" dirty="0">
                <a:latin typeface="Calibri" panose="020F0502020204030204" pitchFamily="34" charset="0"/>
                <a:ea typeface="Calibri" panose="020F0502020204030204" pitchFamily="34" charset="0"/>
                <a:cs typeface="Calibri" panose="020F0502020204030204" pitchFamily="34" charset="0"/>
              </a:rPr>
              <a:t>“Regarding the HOM production, reporting the input we received from Marco </a:t>
            </a:r>
            <a:r>
              <a:rPr lang="en-GB" dirty="0" err="1">
                <a:latin typeface="Calibri" panose="020F0502020204030204" pitchFamily="34" charset="0"/>
                <a:ea typeface="Calibri" panose="020F0502020204030204" pitchFamily="34" charset="0"/>
                <a:cs typeface="Calibri" panose="020F0502020204030204" pitchFamily="34" charset="0"/>
              </a:rPr>
              <a:t>Garlasche</a:t>
            </a:r>
            <a:r>
              <a:rPr lang="en-GB" dirty="0">
                <a:latin typeface="Calibri" panose="020F0502020204030204" pitchFamily="34" charset="0"/>
                <a:ea typeface="Calibri" panose="020F0502020204030204" pitchFamily="34" charset="0"/>
                <a:cs typeface="Calibri" panose="020F0502020204030204" pitchFamily="34" charset="0"/>
              </a:rPr>
              <a:t> regarding production, we need to consider:</a:t>
            </a:r>
          </a:p>
          <a:p>
            <a:pPr lvl="1"/>
            <a:endParaRPr lang="en-GB" dirty="0">
              <a:latin typeface="Calibri" panose="020F0502020204030204" pitchFamily="34" charset="0"/>
              <a:ea typeface="Calibri" panose="020F0502020204030204" pitchFamily="34" charset="0"/>
              <a:cs typeface="Calibri" panose="020F0502020204030204" pitchFamily="34" charset="0"/>
            </a:endParaRPr>
          </a:p>
          <a:p>
            <a:pPr lvl="1"/>
            <a:r>
              <a:rPr lang="en-GB" dirty="0">
                <a:latin typeface="Calibri" panose="020F0502020204030204" pitchFamily="34" charset="0"/>
                <a:ea typeface="Calibri" panose="020F0502020204030204" pitchFamily="34" charset="0"/>
                <a:cs typeface="Calibri" panose="020F0502020204030204" pitchFamily="34" charset="0"/>
              </a:rPr>
              <a:t>    To+4 months for procurement of Nb;</a:t>
            </a:r>
          </a:p>
          <a:p>
            <a:pPr lvl="1"/>
            <a:r>
              <a:rPr lang="en-GB" dirty="0">
                <a:latin typeface="Calibri" panose="020F0502020204030204" pitchFamily="34" charset="0"/>
                <a:ea typeface="Calibri" panose="020F0502020204030204" pitchFamily="34" charset="0"/>
                <a:cs typeface="Calibri" panose="020F0502020204030204" pitchFamily="34" charset="0"/>
              </a:rPr>
              <a:t>    Then 9 months for the fabrication of the 4 HOMs;</a:t>
            </a:r>
          </a:p>
          <a:p>
            <a:pPr lvl="1"/>
            <a:r>
              <a:rPr lang="en-GB" dirty="0">
                <a:latin typeface="Calibri" panose="020F0502020204030204" pitchFamily="34" charset="0"/>
                <a:ea typeface="Calibri" panose="020F0502020204030204" pitchFamily="34" charset="0"/>
                <a:cs typeface="Calibri" panose="020F0502020204030204" pitchFamily="34" charset="0"/>
              </a:rPr>
              <a:t>    The additional 4, if funded through iSAS, would need the same time, minus the procurement of    Nb if the decision of procurement of material if made in time;” </a:t>
            </a:r>
            <a:endParaRPr lang="en-US"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Inclusion into AMD?</a:t>
            </a:r>
          </a:p>
        </p:txBody>
      </p:sp>
      <p:sp>
        <p:nvSpPr>
          <p:cNvPr id="10" name="TextBox 3">
            <a:extLst>
              <a:ext uri="{FF2B5EF4-FFF2-40B4-BE49-F238E27FC236}">
                <a16:creationId xmlns:a16="http://schemas.microsoft.com/office/drawing/2014/main" id="{51EC8C43-06E0-C825-13E4-F8DEB374FF58}"/>
              </a:ext>
            </a:extLst>
          </p:cNvPr>
          <p:cNvSpPr txBox="1"/>
          <p:nvPr/>
        </p:nvSpPr>
        <p:spPr>
          <a:xfrm>
            <a:off x="3418115" y="315684"/>
            <a:ext cx="7267302" cy="646331"/>
          </a:xfrm>
          <a:prstGeom prst="rect">
            <a:avLst/>
          </a:prstGeom>
          <a:noFill/>
        </p:spPr>
        <p:txBody>
          <a:bodyPr wrap="square" rtlCol="0">
            <a:spAutoFit/>
          </a:bodyPr>
          <a:lstStyle/>
          <a:p>
            <a:r>
              <a:rPr lang="en-GB" sz="3600" b="1" dirty="0">
                <a:solidFill>
                  <a:srgbClr val="002060"/>
                </a:solidFill>
              </a:rPr>
              <a:t>iSAS Coordination panel meeting </a:t>
            </a:r>
            <a:endParaRPr lang="en-GB" sz="3600" b="1" dirty="0">
              <a:solidFill>
                <a:schemeClr val="bg2">
                  <a:lumMod val="50000"/>
                </a:schemeClr>
              </a:solidFill>
            </a:endParaRPr>
          </a:p>
        </p:txBody>
      </p:sp>
    </p:spTree>
    <p:extLst>
      <p:ext uri="{BB962C8B-B14F-4D97-AF65-F5344CB8AC3E}">
        <p14:creationId xmlns:p14="http://schemas.microsoft.com/office/powerpoint/2010/main" val="1929063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33558</TotalTime>
  <Words>900</Words>
  <Application>Microsoft Office PowerPoint</Application>
  <PresentationFormat>Grand écran</PresentationFormat>
  <Paragraphs>119</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Aptos</vt:lpstr>
      <vt:lpstr>Aptos Display</vt:lpstr>
      <vt:lpstr>Arial</vt:lpstr>
      <vt:lpstr>Calibri</vt:lpstr>
      <vt:lpstr>Wingdings</vt:lpstr>
      <vt:lpstr>Office Theme</vt:lpstr>
      <vt:lpstr>Coordination panel meeting</vt:lpstr>
      <vt:lpstr>Présentation PowerPoint</vt:lpstr>
      <vt:lpstr>iSAS project status report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adele de-valera</cp:lastModifiedBy>
  <cp:revision>488</cp:revision>
  <dcterms:created xsi:type="dcterms:W3CDTF">2024-02-23T11:31:04Z</dcterms:created>
  <dcterms:modified xsi:type="dcterms:W3CDTF">2025-05-20T10:38:35Z</dcterms:modified>
</cp:coreProperties>
</file>