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7" r:id="rId1"/>
    <p:sldMasterId id="2147483727" r:id="rId2"/>
  </p:sldMasterIdLst>
  <p:notesMasterIdLst>
    <p:notesMasterId r:id="rId24"/>
  </p:notesMasterIdLst>
  <p:sldIdLst>
    <p:sldId id="280" r:id="rId3"/>
    <p:sldId id="372" r:id="rId4"/>
    <p:sldId id="379" r:id="rId5"/>
    <p:sldId id="371" r:id="rId6"/>
    <p:sldId id="375" r:id="rId7"/>
    <p:sldId id="374" r:id="rId8"/>
    <p:sldId id="285" r:id="rId9"/>
    <p:sldId id="289" r:id="rId10"/>
    <p:sldId id="376" r:id="rId11"/>
    <p:sldId id="377" r:id="rId12"/>
    <p:sldId id="378" r:id="rId13"/>
    <p:sldId id="290" r:id="rId14"/>
    <p:sldId id="257" r:id="rId15"/>
    <p:sldId id="258" r:id="rId16"/>
    <p:sldId id="259" r:id="rId17"/>
    <p:sldId id="284" r:id="rId18"/>
    <p:sldId id="300" r:id="rId19"/>
    <p:sldId id="368" r:id="rId20"/>
    <p:sldId id="364" r:id="rId21"/>
    <p:sldId id="287" r:id="rId22"/>
    <p:sldId id="286" r:id="rId23"/>
  </p:sldIdLst>
  <p:sldSz cx="10772775" cy="6059488"/>
  <p:notesSz cx="6858000" cy="9144000"/>
  <p:defaultTextStyle>
    <a:defPPr>
      <a:defRPr lang="fr-FR"/>
    </a:defPPr>
    <a:lvl1pPr algn="l" defTabSz="1004888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501650" indent="-44450" algn="l" defTabSz="1004888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1004888" indent="-90488" algn="l" defTabSz="1004888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508125" indent="-136525" algn="l" defTabSz="1004888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2009775" indent="-180975" algn="l" defTabSz="1004888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909">
          <p15:clr>
            <a:srgbClr val="A4A3A4"/>
          </p15:clr>
        </p15:guide>
        <p15:guide id="2" pos="339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437FF"/>
    <a:srgbClr val="0432FF"/>
    <a:srgbClr val="252E4A"/>
    <a:srgbClr val="D0661C"/>
    <a:srgbClr val="D06423"/>
    <a:srgbClr val="EABC9F"/>
    <a:srgbClr val="D16828"/>
    <a:srgbClr val="232F49"/>
    <a:srgbClr val="D0671C"/>
    <a:srgbClr val="2431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812" autoAdjust="0"/>
    <p:restoredTop sz="96291" autoAdjust="0"/>
  </p:normalViewPr>
  <p:slideViewPr>
    <p:cSldViewPr>
      <p:cViewPr varScale="1">
        <p:scale>
          <a:sx n="108" d="100"/>
          <a:sy n="108" d="100"/>
        </p:scale>
        <p:origin x="232" y="736"/>
      </p:cViewPr>
      <p:guideLst>
        <p:guide orient="horz" pos="1909"/>
        <p:guide pos="339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-3822"/>
    </p:cViewPr>
  </p:sorterViewPr>
  <p:notesViewPr>
    <p:cSldViewPr>
      <p:cViewPr varScale="1">
        <p:scale>
          <a:sx n="96" d="100"/>
          <a:sy n="96" d="100"/>
        </p:scale>
        <p:origin x="3688" y="16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SCIENTIFIC%20RESEARCH\IR_IJCLab\P&#244;le%20Acc&#233;l&#233;rateur\GDR\Liste\2024_09_11_17h20_registrations_scipac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/>
              <a:t>Liste</a:t>
            </a:r>
            <a:r>
              <a:rPr lang="fr-FR" baseline="0"/>
              <a:t> de diffusion SCIPAC par laboratoires</a:t>
            </a:r>
            <a:endParaRPr lang="fr-FR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spc="120" normalizeH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labos!$AW$2:$AW$19</c:f>
              <c:strCache>
                <c:ptCount val="18"/>
                <c:pt idx="0">
                  <c:v>ARRONAX</c:v>
                </c:pt>
                <c:pt idx="1">
                  <c:v>CEA Paris-Saclay</c:v>
                </c:pt>
                <c:pt idx="2">
                  <c:v>CEA Grenoble</c:v>
                </c:pt>
                <c:pt idx="3">
                  <c:v>CEA DAM</c:v>
                </c:pt>
                <c:pt idx="4">
                  <c:v>CELIA</c:v>
                </c:pt>
                <c:pt idx="5">
                  <c:v>ESRF</c:v>
                </c:pt>
                <c:pt idx="6">
                  <c:v>GANIL</c:v>
                </c:pt>
                <c:pt idx="7">
                  <c:v>IJCLAB</c:v>
                </c:pt>
                <c:pt idx="8">
                  <c:v>MESR-DGRI</c:v>
                </c:pt>
                <c:pt idx="9">
                  <c:v>Polytechnique/ENSTA</c:v>
                </c:pt>
                <c:pt idx="10">
                  <c:v>LPGP</c:v>
                </c:pt>
                <c:pt idx="11">
                  <c:v>LPSC</c:v>
                </c:pt>
                <c:pt idx="12">
                  <c:v>LP2iB</c:v>
                </c:pt>
                <c:pt idx="13">
                  <c:v>PhLAM</c:v>
                </c:pt>
                <c:pt idx="14">
                  <c:v>SOLEIL</c:v>
                </c:pt>
                <c:pt idx="15">
                  <c:v>THALES</c:v>
                </c:pt>
                <c:pt idx="16">
                  <c:v>IPHC</c:v>
                </c:pt>
                <c:pt idx="17">
                  <c:v>CERN</c:v>
                </c:pt>
              </c:strCache>
            </c:strRef>
          </c:cat>
          <c:val>
            <c:numRef>
              <c:f>labos!$AX$2:$AX$19</c:f>
              <c:numCache>
                <c:formatCode>General</c:formatCode>
                <c:ptCount val="18"/>
                <c:pt idx="0">
                  <c:v>2</c:v>
                </c:pt>
                <c:pt idx="1">
                  <c:v>29</c:v>
                </c:pt>
                <c:pt idx="2">
                  <c:v>2</c:v>
                </c:pt>
                <c:pt idx="3">
                  <c:v>8</c:v>
                </c:pt>
                <c:pt idx="4">
                  <c:v>3</c:v>
                </c:pt>
                <c:pt idx="5">
                  <c:v>1</c:v>
                </c:pt>
                <c:pt idx="6">
                  <c:v>11</c:v>
                </c:pt>
                <c:pt idx="7">
                  <c:v>29</c:v>
                </c:pt>
                <c:pt idx="8">
                  <c:v>1</c:v>
                </c:pt>
                <c:pt idx="9">
                  <c:v>14</c:v>
                </c:pt>
                <c:pt idx="10">
                  <c:v>8</c:v>
                </c:pt>
                <c:pt idx="11">
                  <c:v>14</c:v>
                </c:pt>
                <c:pt idx="12">
                  <c:v>2</c:v>
                </c:pt>
                <c:pt idx="13">
                  <c:v>1</c:v>
                </c:pt>
                <c:pt idx="14">
                  <c:v>7</c:v>
                </c:pt>
                <c:pt idx="15">
                  <c:v>2</c:v>
                </c:pt>
                <c:pt idx="16">
                  <c:v>5</c:v>
                </c:pt>
                <c:pt idx="17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1CA-3E4C-AFB0-CE51FC07C2F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1211013087"/>
        <c:axId val="971380959"/>
      </c:barChart>
      <c:catAx>
        <c:axId val="121101308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80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971380959"/>
        <c:crosses val="autoZero"/>
        <c:auto val="1"/>
        <c:lblAlgn val="ctr"/>
        <c:lblOffset val="100"/>
        <c:noMultiLvlLbl val="0"/>
      </c:catAx>
      <c:valAx>
        <c:axId val="971380959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21101308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800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100553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100553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A0983F0-3B2B-4346-9D34-6FF74AEF7015}" type="datetimeFigureOut">
              <a:rPr lang="fr-FR"/>
              <a:pPr>
                <a:defRPr/>
              </a:pPr>
              <a:t>12/09/2024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100553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100553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3BC699F-DBFB-4FA7-9A20-949047200ED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39527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-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220946" y="5550024"/>
            <a:ext cx="2411556" cy="322263"/>
          </a:xfrm>
          <a:prstGeom prst="rect">
            <a:avLst/>
          </a:prstGeom>
        </p:spPr>
        <p:txBody>
          <a:bodyPr/>
          <a:lstStyle>
            <a:lvl1pPr algn="ctr">
              <a:defRPr lang="fr-FR" sz="1400" b="0" i="1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fr-FR"/>
              <a:t>13 Décembre 2023</a:t>
            </a: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4632502" y="5550024"/>
            <a:ext cx="4896544" cy="322263"/>
          </a:xfrm>
          <a:prstGeom prst="rect">
            <a:avLst/>
          </a:prstGeom>
        </p:spPr>
        <p:txBody>
          <a:bodyPr/>
          <a:lstStyle>
            <a:lvl1pPr algn="ctr">
              <a:defRPr lang="en-US" sz="1400" b="0" i="1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fr-FR"/>
              <a:t>Kick-off meeting GDR SCIPAC, IJCLab</a:t>
            </a: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760BDE70-946E-43F9-BE5D-BCC719EE550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30203" y="4325888"/>
            <a:ext cx="3312368" cy="738046"/>
          </a:xfrm>
          <a:prstGeom prst="rect">
            <a:avLst/>
          </a:prstGeom>
        </p:spPr>
      </p:pic>
      <p:sp>
        <p:nvSpPr>
          <p:cNvPr id="10" name="Titre 9">
            <a:extLst>
              <a:ext uri="{FF2B5EF4-FFF2-40B4-BE49-F238E27FC236}">
                <a16:creationId xmlns:a16="http://schemas.microsoft.com/office/drawing/2014/main" id="{8D03F8CC-93BB-4819-9C24-DAB2322282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97955" y="1775870"/>
            <a:ext cx="7885384" cy="1021254"/>
          </a:xfrm>
        </p:spPr>
        <p:txBody>
          <a:bodyPr>
            <a:normAutofit/>
          </a:bodyPr>
          <a:lstStyle>
            <a:lvl1pPr algn="ctr">
              <a:defRPr lang="fr-FR" sz="3600" b="1" kern="1200" dirty="0">
                <a:solidFill>
                  <a:srgbClr val="D0671C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fr-FR" dirty="0"/>
              <a:t>Voici un titre un peu long mais c’est un exemple</a:t>
            </a:r>
          </a:p>
        </p:txBody>
      </p:sp>
      <p:sp>
        <p:nvSpPr>
          <p:cNvPr id="20" name="Espace réservé du texte 19">
            <a:extLst>
              <a:ext uri="{FF2B5EF4-FFF2-40B4-BE49-F238E27FC236}">
                <a16:creationId xmlns:a16="http://schemas.microsoft.com/office/drawing/2014/main" id="{E98E2E17-2259-4CBA-8F00-FA07DEDA6FA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82100" y="3159742"/>
            <a:ext cx="4317095" cy="576535"/>
          </a:xfrm>
        </p:spPr>
        <p:txBody>
          <a:bodyPr>
            <a:normAutofit/>
          </a:bodyPr>
          <a:lstStyle>
            <a:lvl1pPr marL="0" indent="0" algn="ctr">
              <a:buNone/>
              <a:defRPr lang="fr-FR" sz="2400" b="1" i="1" kern="1200" dirty="0" smtClean="0">
                <a:solidFill>
                  <a:srgbClr val="1D2845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r-FR" dirty="0"/>
              <a:t>Nom de l’oratrice/</a:t>
            </a:r>
            <a:r>
              <a:rPr lang="fr-FR" dirty="0" err="1"/>
              <a:t>teur</a:t>
            </a:r>
            <a:endParaRPr lang="fr-FR" dirty="0"/>
          </a:p>
        </p:txBody>
      </p:sp>
      <p:pic>
        <p:nvPicPr>
          <p:cNvPr id="2" name="Image 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13777" y="56208"/>
            <a:ext cx="2945222" cy="785188"/>
          </a:xfrm>
          <a:prstGeom prst="rect">
            <a:avLst/>
          </a:prstGeom>
        </p:spPr>
      </p:pic>
      <p:cxnSp>
        <p:nvCxnSpPr>
          <p:cNvPr id="4" name="Connecteur droit 3"/>
          <p:cNvCxnSpPr/>
          <p:nvPr userDrawn="1"/>
        </p:nvCxnSpPr>
        <p:spPr>
          <a:xfrm flipH="1" flipV="1">
            <a:off x="0" y="428316"/>
            <a:ext cx="10772775" cy="19300"/>
          </a:xfrm>
          <a:prstGeom prst="line">
            <a:avLst/>
          </a:prstGeom>
          <a:ln w="28575">
            <a:solidFill>
              <a:srgbClr val="D066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7394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41363" y="403225"/>
            <a:ext cx="3475037" cy="141446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9938" y="873125"/>
            <a:ext cx="5453062" cy="43053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741363" y="1817688"/>
            <a:ext cx="3475037" cy="33686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cxnSp>
        <p:nvCxnSpPr>
          <p:cNvPr id="8" name="Connecteur droit 7"/>
          <p:cNvCxnSpPr/>
          <p:nvPr userDrawn="1"/>
        </p:nvCxnSpPr>
        <p:spPr>
          <a:xfrm flipH="1">
            <a:off x="1" y="5935277"/>
            <a:ext cx="10772774" cy="6540"/>
          </a:xfrm>
          <a:prstGeom prst="line">
            <a:avLst/>
          </a:prstGeom>
          <a:ln w="12700">
            <a:solidFill>
              <a:srgbClr val="D064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37815" y="5792993"/>
            <a:ext cx="1512168" cy="266495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lang="fr-FR" sz="1100" b="0" i="1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fr-FR"/>
              <a:t>13 Décembre 2023</a:t>
            </a:r>
          </a:p>
        </p:txBody>
      </p:sp>
      <p:sp>
        <p:nvSpPr>
          <p:cNvPr id="10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010123" y="5798372"/>
            <a:ext cx="4896544" cy="255687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lang="en-US" sz="1100" b="0" i="1" kern="1200" dirty="0" err="1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Kick-off meeting GDR SCIPAC, IJCLab</a:t>
            </a:r>
          </a:p>
        </p:txBody>
      </p:sp>
      <p:sp>
        <p:nvSpPr>
          <p:cNvPr id="11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9922891" y="5792992"/>
            <a:ext cx="731048" cy="266495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lang="fr-FR" sz="1000" b="0" i="1" kern="120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876409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41363" y="403225"/>
            <a:ext cx="3475037" cy="141446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4579938" y="873125"/>
            <a:ext cx="5453062" cy="43053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741363" y="1817688"/>
            <a:ext cx="3475037" cy="33686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cxnSp>
        <p:nvCxnSpPr>
          <p:cNvPr id="8" name="Connecteur droit 7"/>
          <p:cNvCxnSpPr/>
          <p:nvPr userDrawn="1"/>
        </p:nvCxnSpPr>
        <p:spPr>
          <a:xfrm flipH="1">
            <a:off x="1" y="5935277"/>
            <a:ext cx="10772774" cy="6540"/>
          </a:xfrm>
          <a:prstGeom prst="line">
            <a:avLst/>
          </a:prstGeom>
          <a:ln w="12700">
            <a:solidFill>
              <a:srgbClr val="D064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37815" y="5792993"/>
            <a:ext cx="1512168" cy="266495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lang="fr-FR" sz="1100" b="0" i="1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fr-FR"/>
              <a:t>13 Décembre 2023</a:t>
            </a:r>
          </a:p>
        </p:txBody>
      </p:sp>
      <p:sp>
        <p:nvSpPr>
          <p:cNvPr id="10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010123" y="5798372"/>
            <a:ext cx="4896544" cy="255687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lang="en-US" sz="1100" b="0" i="1" kern="1200" dirty="0" err="1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Kick-off meeting GDR SCIPAC, IJCLab</a:t>
            </a:r>
          </a:p>
        </p:txBody>
      </p:sp>
      <p:sp>
        <p:nvSpPr>
          <p:cNvPr id="11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9922891" y="5792992"/>
            <a:ext cx="731048" cy="266495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lang="fr-FR" sz="1000" b="0" i="1" kern="120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848687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cxnSp>
        <p:nvCxnSpPr>
          <p:cNvPr id="7" name="Connecteur droit 6"/>
          <p:cNvCxnSpPr/>
          <p:nvPr userDrawn="1"/>
        </p:nvCxnSpPr>
        <p:spPr>
          <a:xfrm flipH="1">
            <a:off x="1" y="5935277"/>
            <a:ext cx="10772774" cy="6540"/>
          </a:xfrm>
          <a:prstGeom prst="line">
            <a:avLst/>
          </a:prstGeom>
          <a:ln w="12700">
            <a:solidFill>
              <a:srgbClr val="D064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37815" y="5792993"/>
            <a:ext cx="1512168" cy="266495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lang="fr-FR" sz="1100" b="0" i="1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fr-FR"/>
              <a:t>13 Décembre 2023</a:t>
            </a:r>
          </a:p>
        </p:txBody>
      </p:sp>
      <p:sp>
        <p:nvSpPr>
          <p:cNvPr id="9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010123" y="5798372"/>
            <a:ext cx="4896544" cy="255687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lang="en-US" sz="1100" b="0" i="1" kern="1200" dirty="0" err="1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Kick-off meeting GDR SCIPAC, IJCLab</a:t>
            </a:r>
          </a:p>
        </p:txBody>
      </p:sp>
      <p:sp>
        <p:nvSpPr>
          <p:cNvPr id="10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9922891" y="5792992"/>
            <a:ext cx="731048" cy="266495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lang="fr-FR" sz="1000" b="0" i="1" kern="120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682244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708900" y="322263"/>
            <a:ext cx="2322513" cy="5135562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741363" y="322263"/>
            <a:ext cx="6815137" cy="5135562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cxnSp>
        <p:nvCxnSpPr>
          <p:cNvPr id="7" name="Connecteur droit 6"/>
          <p:cNvCxnSpPr/>
          <p:nvPr userDrawn="1"/>
        </p:nvCxnSpPr>
        <p:spPr>
          <a:xfrm flipH="1">
            <a:off x="1" y="5935277"/>
            <a:ext cx="10772774" cy="6540"/>
          </a:xfrm>
          <a:prstGeom prst="line">
            <a:avLst/>
          </a:prstGeom>
          <a:ln w="12700">
            <a:solidFill>
              <a:srgbClr val="D064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37815" y="5792993"/>
            <a:ext cx="1512168" cy="266495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lang="fr-FR" sz="1100" b="0" i="1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fr-FR"/>
              <a:t>13 Décembre 2023</a:t>
            </a:r>
          </a:p>
        </p:txBody>
      </p:sp>
      <p:sp>
        <p:nvSpPr>
          <p:cNvPr id="9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010123" y="5798372"/>
            <a:ext cx="4896544" cy="255687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lang="en-US" sz="1100" b="0" i="1" kern="1200" dirty="0" err="1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Kick-off meeting GDR SCIPAC, IJCLab</a:t>
            </a:r>
          </a:p>
        </p:txBody>
      </p:sp>
      <p:sp>
        <p:nvSpPr>
          <p:cNvPr id="10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9922891" y="5792992"/>
            <a:ext cx="731048" cy="266495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lang="fr-FR" sz="1000" b="0" i="1" kern="120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71820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-2se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Connecteur droit 28"/>
          <p:cNvCxnSpPr/>
          <p:nvPr userDrawn="1"/>
        </p:nvCxnSpPr>
        <p:spPr>
          <a:xfrm flipH="1">
            <a:off x="1" y="5935277"/>
            <a:ext cx="10772774" cy="6540"/>
          </a:xfrm>
          <a:prstGeom prst="line">
            <a:avLst/>
          </a:prstGeom>
          <a:ln w="12700">
            <a:solidFill>
              <a:srgbClr val="D064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37815" y="5792993"/>
            <a:ext cx="1512168" cy="266495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lang="fr-FR" sz="1100" b="0" i="1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fr-FR"/>
              <a:t>13 Décembre 2023</a:t>
            </a: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010123" y="5798372"/>
            <a:ext cx="4896544" cy="255687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lang="en-US" sz="1100" b="0" i="1" kern="1200" dirty="0" err="1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Kick-off meeting GDR SCIPAC, IJCLab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9922891" y="5792992"/>
            <a:ext cx="731048" cy="266495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lang="fr-FR" sz="1000" b="0" i="1" kern="120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5" name="Espace réservé du texte 4">
            <a:extLst>
              <a:ext uri="{FF2B5EF4-FFF2-40B4-BE49-F238E27FC236}">
                <a16:creationId xmlns:a16="http://schemas.microsoft.com/office/drawing/2014/main" id="{3A7BA1AF-D220-4E05-997F-9A1601D6183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71544" y="1242984"/>
            <a:ext cx="4557712" cy="61253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rgbClr val="24314C"/>
                </a:solidFill>
              </a:defRPr>
            </a:lvl1pPr>
          </a:lstStyle>
          <a:p>
            <a:r>
              <a:rPr lang="fr-FR" dirty="0"/>
              <a:t>Point numéro 1 :</a:t>
            </a:r>
          </a:p>
        </p:txBody>
      </p:sp>
      <p:sp>
        <p:nvSpPr>
          <p:cNvPr id="26" name="Espace réservé du contenu 5">
            <a:extLst>
              <a:ext uri="{FF2B5EF4-FFF2-40B4-BE49-F238E27FC236}">
                <a16:creationId xmlns:a16="http://schemas.microsoft.com/office/drawing/2014/main" id="{E7A17C2A-D70B-4C8D-A924-74F7A43B0767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74687" y="1877616"/>
            <a:ext cx="4557712" cy="3399979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000" b="1">
                <a:solidFill>
                  <a:srgbClr val="D0671C"/>
                </a:solidFill>
              </a:defRPr>
            </a:lvl1pPr>
            <a:lvl2pPr>
              <a:defRPr sz="1600">
                <a:solidFill>
                  <a:srgbClr val="232F49"/>
                </a:solidFill>
              </a:defRPr>
            </a:lvl2pPr>
          </a:lstStyle>
          <a:p>
            <a:r>
              <a:rPr lang="fr-FR" sz="1800" dirty="0"/>
              <a:t>Sous point numéro 1</a:t>
            </a:r>
          </a:p>
          <a:p>
            <a:pPr lvl="1"/>
            <a:r>
              <a:rPr lang="fr-FR" sz="1800" dirty="0"/>
              <a:t>Sous </a:t>
            </a:r>
            <a:r>
              <a:rPr lang="fr-FR" sz="1800" dirty="0" err="1"/>
              <a:t>sous</a:t>
            </a:r>
            <a:r>
              <a:rPr lang="fr-FR" sz="1800" dirty="0"/>
              <a:t> point</a:t>
            </a:r>
          </a:p>
          <a:p>
            <a:pPr lvl="0"/>
            <a:r>
              <a:rPr lang="fr-FR" sz="1800" dirty="0"/>
              <a:t>Sous point numéro 2</a:t>
            </a:r>
          </a:p>
        </p:txBody>
      </p:sp>
      <p:sp>
        <p:nvSpPr>
          <p:cNvPr id="27" name="Espace réservé du texte 4">
            <a:extLst>
              <a:ext uri="{FF2B5EF4-FFF2-40B4-BE49-F238E27FC236}">
                <a16:creationId xmlns:a16="http://schemas.microsoft.com/office/drawing/2014/main" id="{C2044AB0-2F75-4A4D-865F-582989ACFF1A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5907717" y="1242984"/>
            <a:ext cx="4557712" cy="61253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rgbClr val="24314C"/>
                </a:solidFill>
              </a:defRPr>
            </a:lvl1pPr>
          </a:lstStyle>
          <a:p>
            <a:r>
              <a:rPr lang="fr-FR" dirty="0"/>
              <a:t>Point numéro 2 :</a:t>
            </a:r>
          </a:p>
        </p:txBody>
      </p:sp>
      <p:sp>
        <p:nvSpPr>
          <p:cNvPr id="28" name="Espace réservé du contenu 5">
            <a:extLst>
              <a:ext uri="{FF2B5EF4-FFF2-40B4-BE49-F238E27FC236}">
                <a16:creationId xmlns:a16="http://schemas.microsoft.com/office/drawing/2014/main" id="{21931ED6-6A8B-4C76-B6C9-B53B3A54FF1C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5910860" y="1877616"/>
            <a:ext cx="4557712" cy="3399979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000" b="1">
                <a:solidFill>
                  <a:srgbClr val="D0671C"/>
                </a:solidFill>
              </a:defRPr>
            </a:lvl1pPr>
            <a:lvl2pPr>
              <a:defRPr sz="1400">
                <a:solidFill>
                  <a:srgbClr val="232F49"/>
                </a:solidFill>
              </a:defRPr>
            </a:lvl2pPr>
          </a:lstStyle>
          <a:p>
            <a:r>
              <a:rPr lang="fr-FR" sz="1800" dirty="0"/>
              <a:t>Sous point numéro 1</a:t>
            </a:r>
          </a:p>
          <a:p>
            <a:pPr lvl="1"/>
            <a:r>
              <a:rPr lang="fr-FR" sz="1800" dirty="0"/>
              <a:t>Avantages</a:t>
            </a:r>
          </a:p>
          <a:p>
            <a:pPr lvl="1"/>
            <a:r>
              <a:rPr lang="fr-FR" sz="1800" dirty="0"/>
              <a:t>Inconvénients</a:t>
            </a:r>
          </a:p>
          <a:p>
            <a:pPr lvl="0"/>
            <a:r>
              <a:rPr lang="fr-FR" sz="1800" dirty="0"/>
              <a:t>Sous point numéro 2</a:t>
            </a:r>
          </a:p>
          <a:p>
            <a:pPr lvl="1"/>
            <a:endParaRPr lang="fr-FR" sz="1800" dirty="0"/>
          </a:p>
        </p:txBody>
      </p:sp>
      <p:sp>
        <p:nvSpPr>
          <p:cNvPr id="38" name="Titre 37">
            <a:extLst>
              <a:ext uri="{FF2B5EF4-FFF2-40B4-BE49-F238E27FC236}">
                <a16:creationId xmlns:a16="http://schemas.microsoft.com/office/drawing/2014/main" id="{3139473C-8628-4063-B4CB-A557501D7A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98155" y="0"/>
            <a:ext cx="4320480" cy="653480"/>
          </a:xfrm>
          <a:solidFill>
            <a:schemeClr val="bg1"/>
          </a:solidFill>
        </p:spPr>
        <p:txBody>
          <a:bodyPr>
            <a:normAutofit/>
          </a:bodyPr>
          <a:lstStyle>
            <a:lvl1pPr algn="ctr">
              <a:defRPr lang="fr-FR" sz="2400" b="1" kern="1200" dirty="0">
                <a:solidFill>
                  <a:srgbClr val="D0671C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fr-FR" dirty="0"/>
              <a:t>Voici un titre un peu trop long qui du coup tient sur 2 lignes</a:t>
            </a:r>
          </a:p>
        </p:txBody>
      </p:sp>
      <p:pic>
        <p:nvPicPr>
          <p:cNvPr id="30" name="Image 29">
            <a:extLst>
              <a:ext uri="{FF2B5EF4-FFF2-40B4-BE49-F238E27FC236}">
                <a16:creationId xmlns:a16="http://schemas.microsoft.com/office/drawing/2014/main" id="{760BDE70-946E-43F9-BE5D-BCC719EE550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82391" y="50805"/>
            <a:ext cx="1008112" cy="224623"/>
          </a:xfrm>
          <a:prstGeom prst="rect">
            <a:avLst/>
          </a:prstGeom>
        </p:spPr>
      </p:pic>
      <p:pic>
        <p:nvPicPr>
          <p:cNvPr id="22" name="Image 2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5827" y="117896"/>
            <a:ext cx="1680651" cy="448058"/>
          </a:xfrm>
          <a:prstGeom prst="rect">
            <a:avLst/>
          </a:prstGeom>
        </p:spPr>
      </p:pic>
      <p:cxnSp>
        <p:nvCxnSpPr>
          <p:cNvPr id="32" name="Connecteur droit 31"/>
          <p:cNvCxnSpPr/>
          <p:nvPr userDrawn="1"/>
        </p:nvCxnSpPr>
        <p:spPr>
          <a:xfrm flipH="1">
            <a:off x="1" y="332013"/>
            <a:ext cx="10772774" cy="6540"/>
          </a:xfrm>
          <a:prstGeom prst="line">
            <a:avLst/>
          </a:prstGeom>
          <a:ln w="19050">
            <a:solidFill>
              <a:srgbClr val="D064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3332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220946" y="5550024"/>
            <a:ext cx="2411556" cy="322263"/>
          </a:xfrm>
          <a:prstGeom prst="rect">
            <a:avLst/>
          </a:prstGeom>
        </p:spPr>
        <p:txBody>
          <a:bodyPr/>
          <a:lstStyle>
            <a:lvl1pPr algn="ctr">
              <a:defRPr lang="fr-FR" sz="1400" b="0" i="1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fr-FR"/>
              <a:t>13 Décembre 2023</a:t>
            </a:r>
          </a:p>
        </p:txBody>
      </p:sp>
      <p:sp>
        <p:nvSpPr>
          <p:cNvPr id="11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4632502" y="5550024"/>
            <a:ext cx="4896544" cy="322263"/>
          </a:xfrm>
          <a:prstGeom prst="rect">
            <a:avLst/>
          </a:prstGeom>
        </p:spPr>
        <p:txBody>
          <a:bodyPr/>
          <a:lstStyle>
            <a:lvl1pPr algn="ctr">
              <a:defRPr lang="en-US" sz="1400" b="0" i="1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fr-FR"/>
              <a:t>Kick-off meeting GDR SCIPAC, IJCLab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760BDE70-946E-43F9-BE5D-BCC719EE550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30203" y="4325888"/>
            <a:ext cx="3312368" cy="738046"/>
          </a:xfrm>
          <a:prstGeom prst="rect">
            <a:avLst/>
          </a:prstGeom>
        </p:spPr>
      </p:pic>
      <p:sp>
        <p:nvSpPr>
          <p:cNvPr id="13" name="Titre 9">
            <a:extLst>
              <a:ext uri="{FF2B5EF4-FFF2-40B4-BE49-F238E27FC236}">
                <a16:creationId xmlns:a16="http://schemas.microsoft.com/office/drawing/2014/main" id="{8D03F8CC-93BB-4819-9C24-DAB2322282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97955" y="1775870"/>
            <a:ext cx="7885384" cy="1021254"/>
          </a:xfrm>
        </p:spPr>
        <p:txBody>
          <a:bodyPr>
            <a:normAutofit/>
          </a:bodyPr>
          <a:lstStyle>
            <a:lvl1pPr algn="ctr">
              <a:defRPr lang="fr-FR" sz="3600" b="1" kern="1200" dirty="0">
                <a:solidFill>
                  <a:srgbClr val="D0671C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fr-FR" dirty="0"/>
              <a:t>Voici un titre un peu long mais c’est un exemple</a:t>
            </a:r>
          </a:p>
        </p:txBody>
      </p:sp>
      <p:sp>
        <p:nvSpPr>
          <p:cNvPr id="14" name="Espace réservé du texte 19">
            <a:extLst>
              <a:ext uri="{FF2B5EF4-FFF2-40B4-BE49-F238E27FC236}">
                <a16:creationId xmlns:a16="http://schemas.microsoft.com/office/drawing/2014/main" id="{E98E2E17-2259-4CBA-8F00-FA07DEDA6FA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82100" y="3159742"/>
            <a:ext cx="4317095" cy="576535"/>
          </a:xfrm>
        </p:spPr>
        <p:txBody>
          <a:bodyPr>
            <a:normAutofit/>
          </a:bodyPr>
          <a:lstStyle>
            <a:lvl1pPr marL="0" indent="0" algn="ctr">
              <a:buNone/>
              <a:defRPr lang="fr-FR" sz="2400" b="1" i="1" kern="1200" dirty="0" smtClean="0">
                <a:solidFill>
                  <a:srgbClr val="1D2845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r-FR" dirty="0"/>
              <a:t>Nom de l’oratrice/</a:t>
            </a:r>
            <a:r>
              <a:rPr lang="fr-FR" dirty="0" err="1"/>
              <a:t>teur</a:t>
            </a:r>
            <a:endParaRPr lang="fr-FR" dirty="0"/>
          </a:p>
        </p:txBody>
      </p:sp>
      <p:pic>
        <p:nvPicPr>
          <p:cNvPr id="15" name="Image 14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13777" y="56208"/>
            <a:ext cx="2945222" cy="785188"/>
          </a:xfrm>
          <a:prstGeom prst="rect">
            <a:avLst/>
          </a:prstGeom>
        </p:spPr>
      </p:pic>
      <p:cxnSp>
        <p:nvCxnSpPr>
          <p:cNvPr id="16" name="Connecteur droit 15"/>
          <p:cNvCxnSpPr/>
          <p:nvPr userDrawn="1"/>
        </p:nvCxnSpPr>
        <p:spPr>
          <a:xfrm flipH="1" flipV="1">
            <a:off x="0" y="428316"/>
            <a:ext cx="10772775" cy="19300"/>
          </a:xfrm>
          <a:prstGeom prst="line">
            <a:avLst/>
          </a:prstGeom>
          <a:ln w="28575">
            <a:solidFill>
              <a:srgbClr val="D066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67808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Connecteur droit 9"/>
          <p:cNvCxnSpPr/>
          <p:nvPr userDrawn="1"/>
        </p:nvCxnSpPr>
        <p:spPr>
          <a:xfrm flipH="1">
            <a:off x="1" y="332013"/>
            <a:ext cx="10772774" cy="6540"/>
          </a:xfrm>
          <a:prstGeom prst="line">
            <a:avLst/>
          </a:prstGeom>
          <a:ln w="19050">
            <a:solidFill>
              <a:srgbClr val="D064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D0661C"/>
                </a:solidFill>
              </a:defRPr>
            </a:lvl1pPr>
            <a:lvl2pPr>
              <a:defRPr>
                <a:solidFill>
                  <a:srgbClr val="252E4A"/>
                </a:solidFill>
              </a:defRPr>
            </a:lvl2pPr>
            <a:lvl3pPr>
              <a:defRPr>
                <a:solidFill>
                  <a:srgbClr val="D0661C"/>
                </a:solidFill>
              </a:defRPr>
            </a:lvl3pPr>
            <a:lvl4pPr>
              <a:defRPr>
                <a:solidFill>
                  <a:srgbClr val="252E4A"/>
                </a:solidFill>
              </a:defRPr>
            </a:lvl4pPr>
            <a:lvl5pPr>
              <a:defRPr>
                <a:solidFill>
                  <a:srgbClr val="D0661C"/>
                </a:solidFill>
              </a:defRPr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Titre 37">
            <a:extLst>
              <a:ext uri="{FF2B5EF4-FFF2-40B4-BE49-F238E27FC236}">
                <a16:creationId xmlns:a16="http://schemas.microsoft.com/office/drawing/2014/main" id="{3139473C-8628-4063-B4CB-A557501D7A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98155" y="0"/>
            <a:ext cx="4320480" cy="653480"/>
          </a:xfrm>
          <a:solidFill>
            <a:schemeClr val="bg1"/>
          </a:solidFill>
        </p:spPr>
        <p:txBody>
          <a:bodyPr>
            <a:normAutofit/>
          </a:bodyPr>
          <a:lstStyle>
            <a:lvl1pPr algn="ctr">
              <a:defRPr lang="fr-FR" sz="2400" b="1" kern="1200" dirty="0">
                <a:solidFill>
                  <a:srgbClr val="D0671C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fr-FR" dirty="0"/>
              <a:t>Voici un titre un peu trop long qui du coup tient sur 2 lignes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760BDE70-946E-43F9-BE5D-BCC719EE550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82391" y="50805"/>
            <a:ext cx="1008112" cy="224623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5827" y="117896"/>
            <a:ext cx="1680651" cy="448058"/>
          </a:xfrm>
          <a:prstGeom prst="rect">
            <a:avLst/>
          </a:prstGeom>
        </p:spPr>
      </p:pic>
      <p:cxnSp>
        <p:nvCxnSpPr>
          <p:cNvPr id="11" name="Connecteur droit 10"/>
          <p:cNvCxnSpPr/>
          <p:nvPr userDrawn="1"/>
        </p:nvCxnSpPr>
        <p:spPr>
          <a:xfrm flipH="1">
            <a:off x="1" y="5935277"/>
            <a:ext cx="10772774" cy="6540"/>
          </a:xfrm>
          <a:prstGeom prst="line">
            <a:avLst/>
          </a:prstGeom>
          <a:ln w="12700">
            <a:solidFill>
              <a:srgbClr val="D064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37815" y="5792993"/>
            <a:ext cx="1512168" cy="266495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lang="fr-FR" sz="1100" b="0" i="1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fr-FR"/>
              <a:t>13 Décembre 2023</a:t>
            </a:r>
          </a:p>
        </p:txBody>
      </p:sp>
      <p:sp>
        <p:nvSpPr>
          <p:cNvPr id="13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010123" y="5798372"/>
            <a:ext cx="4896544" cy="255687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lang="en-US" sz="1100" b="0" i="1" kern="1200" dirty="0" err="1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Kick-off meeting GDR SCIPAC, IJCLab</a:t>
            </a:r>
          </a:p>
        </p:txBody>
      </p:sp>
      <p:sp>
        <p:nvSpPr>
          <p:cNvPr id="14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9922891" y="5792992"/>
            <a:ext cx="731048" cy="266495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lang="fr-FR" sz="1000" b="0" i="1" kern="120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482241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35013" y="1511300"/>
            <a:ext cx="9291637" cy="25193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35013" y="4054475"/>
            <a:ext cx="9291637" cy="1325563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cxnSp>
        <p:nvCxnSpPr>
          <p:cNvPr id="11" name="Connecteur droit 10"/>
          <p:cNvCxnSpPr/>
          <p:nvPr userDrawn="1"/>
        </p:nvCxnSpPr>
        <p:spPr>
          <a:xfrm flipH="1">
            <a:off x="1" y="5935277"/>
            <a:ext cx="10772774" cy="6540"/>
          </a:xfrm>
          <a:prstGeom prst="line">
            <a:avLst/>
          </a:prstGeom>
          <a:ln w="12700">
            <a:solidFill>
              <a:srgbClr val="D064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37815" y="5792993"/>
            <a:ext cx="1512168" cy="266495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lang="fr-FR" sz="1100" b="0" i="1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fr-FR"/>
              <a:t>13 Décembre 2023</a:t>
            </a:r>
          </a:p>
        </p:txBody>
      </p:sp>
      <p:sp>
        <p:nvSpPr>
          <p:cNvPr id="13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010123" y="5798372"/>
            <a:ext cx="4896544" cy="255687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lang="en-US" sz="1100" b="0" i="1" kern="1200" dirty="0" err="1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Kick-off meeting GDR SCIPAC, IJCLab</a:t>
            </a:r>
          </a:p>
        </p:txBody>
      </p:sp>
      <p:sp>
        <p:nvSpPr>
          <p:cNvPr id="14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9922891" y="5792992"/>
            <a:ext cx="731048" cy="266495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lang="fr-FR" sz="1000" b="0" i="1" kern="120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5" name="Connecteur droit 14"/>
          <p:cNvCxnSpPr/>
          <p:nvPr userDrawn="1"/>
        </p:nvCxnSpPr>
        <p:spPr>
          <a:xfrm flipH="1">
            <a:off x="1" y="332013"/>
            <a:ext cx="10772774" cy="6540"/>
          </a:xfrm>
          <a:prstGeom prst="line">
            <a:avLst/>
          </a:prstGeom>
          <a:ln w="19050">
            <a:solidFill>
              <a:srgbClr val="D064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re 37">
            <a:extLst>
              <a:ext uri="{FF2B5EF4-FFF2-40B4-BE49-F238E27FC236}">
                <a16:creationId xmlns:a16="http://schemas.microsoft.com/office/drawing/2014/main" id="{3139473C-8628-4063-B4CB-A557501D7A1D}"/>
              </a:ext>
            </a:extLst>
          </p:cNvPr>
          <p:cNvSpPr txBox="1">
            <a:spLocks/>
          </p:cNvSpPr>
          <p:nvPr userDrawn="1"/>
        </p:nvSpPr>
        <p:spPr>
          <a:xfrm>
            <a:off x="3298155" y="0"/>
            <a:ext cx="4320480" cy="65348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FR" sz="2400" b="1" kern="1200" dirty="0">
                <a:solidFill>
                  <a:srgbClr val="D0671C"/>
                </a:solidFill>
                <a:latin typeface="+mn-lt"/>
                <a:ea typeface="+mn-ea"/>
                <a:cs typeface="+mn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fr-FR"/>
              <a:t>Voici un titre un peu trop long qui du coup tient sur 2 lignes</a:t>
            </a: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760BDE70-946E-43F9-BE5D-BCC719EE550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82391" y="50805"/>
            <a:ext cx="1008112" cy="224623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5827" y="117896"/>
            <a:ext cx="1680651" cy="448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5366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741363" y="1612900"/>
            <a:ext cx="4568825" cy="3844925"/>
          </a:xfrm>
        </p:spPr>
        <p:txBody>
          <a:bodyPr/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462588" y="1612900"/>
            <a:ext cx="4568825" cy="3844925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cxnSp>
        <p:nvCxnSpPr>
          <p:cNvPr id="12" name="Connecteur droit 11"/>
          <p:cNvCxnSpPr/>
          <p:nvPr userDrawn="1"/>
        </p:nvCxnSpPr>
        <p:spPr>
          <a:xfrm flipH="1">
            <a:off x="1" y="5935277"/>
            <a:ext cx="10772774" cy="6540"/>
          </a:xfrm>
          <a:prstGeom prst="line">
            <a:avLst/>
          </a:prstGeom>
          <a:ln w="12700">
            <a:solidFill>
              <a:srgbClr val="D064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37815" y="5792993"/>
            <a:ext cx="1512168" cy="266495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lang="fr-FR" sz="1100" b="0" i="1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fr-FR"/>
              <a:t>13 Décembre 2023</a:t>
            </a:r>
          </a:p>
        </p:txBody>
      </p:sp>
      <p:sp>
        <p:nvSpPr>
          <p:cNvPr id="14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010123" y="5798372"/>
            <a:ext cx="4896544" cy="255687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lang="en-US" sz="1100" b="0" i="1" kern="1200" dirty="0" err="1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Kick-off meeting GDR SCIPAC, IJCLab</a:t>
            </a:r>
          </a:p>
        </p:txBody>
      </p:sp>
      <p:sp>
        <p:nvSpPr>
          <p:cNvPr id="15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9922891" y="5792992"/>
            <a:ext cx="731048" cy="266495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lang="fr-FR" sz="1000" b="0" i="1" kern="120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6" name="Connecteur droit 15"/>
          <p:cNvCxnSpPr/>
          <p:nvPr userDrawn="1"/>
        </p:nvCxnSpPr>
        <p:spPr>
          <a:xfrm flipH="1">
            <a:off x="1" y="332013"/>
            <a:ext cx="10772774" cy="6540"/>
          </a:xfrm>
          <a:prstGeom prst="line">
            <a:avLst/>
          </a:prstGeom>
          <a:ln w="19050">
            <a:solidFill>
              <a:srgbClr val="D064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re 37">
            <a:extLst>
              <a:ext uri="{FF2B5EF4-FFF2-40B4-BE49-F238E27FC236}">
                <a16:creationId xmlns:a16="http://schemas.microsoft.com/office/drawing/2014/main" id="{3139473C-8628-4063-B4CB-A557501D7A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98155" y="0"/>
            <a:ext cx="4320480" cy="653480"/>
          </a:xfrm>
          <a:solidFill>
            <a:schemeClr val="bg1"/>
          </a:solidFill>
        </p:spPr>
        <p:txBody>
          <a:bodyPr>
            <a:normAutofit/>
          </a:bodyPr>
          <a:lstStyle>
            <a:lvl1pPr algn="ctr">
              <a:defRPr lang="fr-FR" sz="2400" b="1" kern="1200" dirty="0">
                <a:solidFill>
                  <a:srgbClr val="D0671C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fr-FR" dirty="0"/>
              <a:t>Voici un titre un peu trop long qui du coup tient sur 2 lignes</a:t>
            </a: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760BDE70-946E-43F9-BE5D-BCC719EE550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82391" y="50805"/>
            <a:ext cx="1008112" cy="224623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5827" y="117896"/>
            <a:ext cx="1680651" cy="448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396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1363" y="1485900"/>
            <a:ext cx="4557712" cy="727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741363" y="2212975"/>
            <a:ext cx="4557712" cy="3255963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453063" y="1485900"/>
            <a:ext cx="4579937" cy="727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453063" y="2212975"/>
            <a:ext cx="4579937" cy="3255963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cxnSp>
        <p:nvCxnSpPr>
          <p:cNvPr id="14" name="Connecteur droit 13"/>
          <p:cNvCxnSpPr/>
          <p:nvPr userDrawn="1"/>
        </p:nvCxnSpPr>
        <p:spPr>
          <a:xfrm flipH="1">
            <a:off x="1" y="5935277"/>
            <a:ext cx="10772774" cy="6540"/>
          </a:xfrm>
          <a:prstGeom prst="line">
            <a:avLst/>
          </a:prstGeom>
          <a:ln w="12700">
            <a:solidFill>
              <a:srgbClr val="D064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37815" y="5792993"/>
            <a:ext cx="1512168" cy="266495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lang="fr-FR" sz="1100" b="0" i="1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fr-FR"/>
              <a:t>13 Décembre 2023</a:t>
            </a:r>
          </a:p>
        </p:txBody>
      </p:sp>
      <p:sp>
        <p:nvSpPr>
          <p:cNvPr id="16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010123" y="5798372"/>
            <a:ext cx="4896544" cy="255687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lang="en-US" sz="1100" b="0" i="1" kern="1200" dirty="0" err="1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Kick-off meeting GDR SCIPAC, IJCLab</a:t>
            </a:r>
          </a:p>
        </p:txBody>
      </p:sp>
      <p:sp>
        <p:nvSpPr>
          <p:cNvPr id="17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9922891" y="5792992"/>
            <a:ext cx="731048" cy="266495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lang="fr-FR" sz="1000" b="0" i="1" kern="120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8" name="Connecteur droit 17"/>
          <p:cNvCxnSpPr/>
          <p:nvPr userDrawn="1"/>
        </p:nvCxnSpPr>
        <p:spPr>
          <a:xfrm flipH="1">
            <a:off x="1" y="332013"/>
            <a:ext cx="10772774" cy="6540"/>
          </a:xfrm>
          <a:prstGeom prst="line">
            <a:avLst/>
          </a:prstGeom>
          <a:ln w="19050">
            <a:solidFill>
              <a:srgbClr val="D064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re 37">
            <a:extLst>
              <a:ext uri="{FF2B5EF4-FFF2-40B4-BE49-F238E27FC236}">
                <a16:creationId xmlns:a16="http://schemas.microsoft.com/office/drawing/2014/main" id="{3139473C-8628-4063-B4CB-A557501D7A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98155" y="0"/>
            <a:ext cx="4320480" cy="653480"/>
          </a:xfrm>
          <a:solidFill>
            <a:schemeClr val="bg1"/>
          </a:solidFill>
        </p:spPr>
        <p:txBody>
          <a:bodyPr>
            <a:normAutofit/>
          </a:bodyPr>
          <a:lstStyle>
            <a:lvl1pPr algn="ctr">
              <a:defRPr lang="fr-FR" sz="2400" b="1" kern="1200" dirty="0">
                <a:solidFill>
                  <a:srgbClr val="D0671C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fr-FR" dirty="0"/>
              <a:t>Voici un titre un peu trop long qui du coup tient sur 2 lignes</a:t>
            </a: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760BDE70-946E-43F9-BE5D-BCC719EE550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82391" y="50805"/>
            <a:ext cx="1008112" cy="224623"/>
          </a:xfrm>
          <a:prstGeom prst="rect">
            <a:avLst/>
          </a:prstGeom>
        </p:spPr>
      </p:pic>
      <p:pic>
        <p:nvPicPr>
          <p:cNvPr id="21" name="Image 20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5827" y="117896"/>
            <a:ext cx="1680651" cy="448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8053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Connecteur droit 9"/>
          <p:cNvCxnSpPr/>
          <p:nvPr userDrawn="1"/>
        </p:nvCxnSpPr>
        <p:spPr>
          <a:xfrm flipH="1">
            <a:off x="1" y="5935277"/>
            <a:ext cx="10772774" cy="6540"/>
          </a:xfrm>
          <a:prstGeom prst="line">
            <a:avLst/>
          </a:prstGeom>
          <a:ln w="12700">
            <a:solidFill>
              <a:srgbClr val="D064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37815" y="5792993"/>
            <a:ext cx="1512168" cy="266495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lang="fr-FR" sz="1100" b="0" i="1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fr-FR"/>
              <a:t>13 Décembre 2023</a:t>
            </a:r>
          </a:p>
        </p:txBody>
      </p:sp>
      <p:sp>
        <p:nvSpPr>
          <p:cNvPr id="12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010123" y="5798372"/>
            <a:ext cx="4896544" cy="255687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lang="en-US" sz="1100" b="0" i="1" kern="1200" dirty="0" err="1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Kick-off meeting GDR SCIPAC, IJCLab</a:t>
            </a:r>
          </a:p>
        </p:txBody>
      </p:sp>
      <p:sp>
        <p:nvSpPr>
          <p:cNvPr id="13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9922891" y="5792992"/>
            <a:ext cx="731048" cy="266495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lang="fr-FR" sz="1000" b="0" i="1" kern="120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4" name="Connecteur droit 13"/>
          <p:cNvCxnSpPr/>
          <p:nvPr userDrawn="1"/>
        </p:nvCxnSpPr>
        <p:spPr>
          <a:xfrm flipH="1">
            <a:off x="1" y="332013"/>
            <a:ext cx="10772774" cy="6540"/>
          </a:xfrm>
          <a:prstGeom prst="line">
            <a:avLst/>
          </a:prstGeom>
          <a:ln w="19050">
            <a:solidFill>
              <a:srgbClr val="D064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re 37">
            <a:extLst>
              <a:ext uri="{FF2B5EF4-FFF2-40B4-BE49-F238E27FC236}">
                <a16:creationId xmlns:a16="http://schemas.microsoft.com/office/drawing/2014/main" id="{3139473C-8628-4063-B4CB-A557501D7A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98155" y="0"/>
            <a:ext cx="4320480" cy="653480"/>
          </a:xfrm>
          <a:solidFill>
            <a:schemeClr val="bg1"/>
          </a:solidFill>
        </p:spPr>
        <p:txBody>
          <a:bodyPr>
            <a:normAutofit/>
          </a:bodyPr>
          <a:lstStyle>
            <a:lvl1pPr algn="ctr">
              <a:defRPr lang="fr-FR" sz="2400" b="1" kern="1200" dirty="0">
                <a:solidFill>
                  <a:srgbClr val="D0671C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fr-FR" dirty="0"/>
              <a:t>Voici un titre un peu trop long qui du coup tient sur 2 lignes</a:t>
            </a: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760BDE70-946E-43F9-BE5D-BCC719EE550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82391" y="50805"/>
            <a:ext cx="1008112" cy="224623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5827" y="117896"/>
            <a:ext cx="1680651" cy="448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3345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cteur droit 4"/>
          <p:cNvCxnSpPr/>
          <p:nvPr userDrawn="1"/>
        </p:nvCxnSpPr>
        <p:spPr>
          <a:xfrm flipH="1">
            <a:off x="1" y="5935277"/>
            <a:ext cx="10772774" cy="6540"/>
          </a:xfrm>
          <a:prstGeom prst="line">
            <a:avLst/>
          </a:prstGeom>
          <a:ln w="12700">
            <a:solidFill>
              <a:srgbClr val="D064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37815" y="5792993"/>
            <a:ext cx="1512168" cy="266495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lang="fr-FR" sz="1100" b="0" i="1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fr-FR"/>
              <a:t>13 Décembre 2023</a:t>
            </a:r>
          </a:p>
        </p:txBody>
      </p:sp>
      <p:sp>
        <p:nvSpPr>
          <p:cNvPr id="7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010123" y="5798372"/>
            <a:ext cx="4896544" cy="255687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lang="en-US" sz="1100" b="0" i="1" kern="1200" dirty="0" err="1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Kick-off meeting GDR SCIPAC, IJCLab</a:t>
            </a:r>
          </a:p>
        </p:txBody>
      </p:sp>
      <p:sp>
        <p:nvSpPr>
          <p:cNvPr id="8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9922891" y="5792992"/>
            <a:ext cx="731048" cy="266495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lang="fr-FR" sz="1000" b="0" i="1" kern="120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735493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741363" y="322263"/>
            <a:ext cx="9290050" cy="11715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1363" y="1612900"/>
            <a:ext cx="9290050" cy="38449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741363" y="5616575"/>
            <a:ext cx="2422525" cy="3222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13 Décembre 2023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568700" y="5616575"/>
            <a:ext cx="3635375" cy="3222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Kick-off meeting GDR SCIPAC, IJCLab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608888" y="5616575"/>
            <a:ext cx="2422525" cy="3222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E71596-5F9D-49C5-9701-16B3CA54319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6465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5" r:id="rId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741363" y="322263"/>
            <a:ext cx="9290050" cy="11715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1363" y="1612900"/>
            <a:ext cx="9290050" cy="38449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741363" y="5616575"/>
            <a:ext cx="2422525" cy="3222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C63FDE-63B5-41CB-A2CB-AD7B917BC3E3}" type="datetimeFigureOut">
              <a:rPr lang="fr-FR" smtClean="0"/>
              <a:t>12/09/2024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568700" y="5616575"/>
            <a:ext cx="3635375" cy="3222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608888" y="5616575"/>
            <a:ext cx="2422525" cy="3222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B08C4B-9C9B-41B6-8F4A-02E940D1FAC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5841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mailto:scipac-l@in2p3.fr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lpsc.in2p3.fr/index.php/fr/scinee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@mmi-chamberylesrealisation6695/videos" TargetMode="External"/><Relationship Id="rId2" Type="http://schemas.openxmlformats.org/officeDocument/2006/relationships/hyperlink" Target="https://www.ines-solaire.org/recherche-innovation/photovoltaique-haut-rendement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indico.in2p3.fr/event/33415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0CD2A63-9AD9-44E9-AC32-DC6403A164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COPIL </a:t>
            </a:r>
            <a:r>
              <a:rPr lang="en-US" dirty="0" err="1"/>
              <a:t>sep</a:t>
            </a:r>
            <a:r>
              <a:rPr lang="en-US" dirty="0"/>
              <a:t> 2024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4348AD7-47FB-4FFC-B56C-66B7811382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1</a:t>
            </a:fld>
            <a:endParaRPr lang="fr-FR" dirty="0"/>
          </a:p>
        </p:txBody>
      </p:sp>
      <p:sp>
        <p:nvSpPr>
          <p:cNvPr id="9" name="Titre 8">
            <a:extLst>
              <a:ext uri="{FF2B5EF4-FFF2-40B4-BE49-F238E27FC236}">
                <a16:creationId xmlns:a16="http://schemas.microsoft.com/office/drawing/2014/main" id="{B946AB8B-D1D2-4189-AFF9-227622E8F8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3200" dirty="0"/>
              <a:t>Agenda COPIL 10 </a:t>
            </a:r>
            <a:br>
              <a:rPr lang="fr-FR" sz="3200" dirty="0"/>
            </a:br>
            <a:r>
              <a:rPr lang="fr-FR" sz="2000" dirty="0"/>
              <a:t>septembre 2024</a:t>
            </a:r>
            <a:endParaRPr lang="fr-FR" sz="3200" dirty="0"/>
          </a:p>
        </p:txBody>
      </p:sp>
      <p:sp>
        <p:nvSpPr>
          <p:cNvPr id="12" name="Espace réservé du texte 4">
            <a:extLst>
              <a:ext uri="{FF2B5EF4-FFF2-40B4-BE49-F238E27FC236}">
                <a16:creationId xmlns:a16="http://schemas.microsoft.com/office/drawing/2014/main" id="{C033B38C-5A03-E449-96B8-42B499E96B9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30339" y="797496"/>
            <a:ext cx="10371532" cy="4995496"/>
          </a:xfrm>
        </p:spPr>
        <p:txBody>
          <a:bodyPr>
            <a:no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fr-FR" sz="1800" dirty="0">
                <a:solidFill>
                  <a:srgbClr val="232F49"/>
                </a:solidFill>
              </a:rPr>
              <a:t>Événements 2024 </a:t>
            </a:r>
          </a:p>
          <a:p>
            <a:pPr marL="1028700" lvl="1" indent="-342900" fontAlgn="base">
              <a:spcAft>
                <a:spcPct val="0"/>
              </a:spcAft>
              <a:defRPr/>
            </a:pPr>
            <a:r>
              <a:rPr lang="fr-FR" sz="1600" dirty="0"/>
              <a:t>Workshop calculs </a:t>
            </a:r>
          </a:p>
          <a:p>
            <a:pPr marL="342900" indent="-342900" fontAlgn="base"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fr-FR" sz="1800" dirty="0">
                <a:solidFill>
                  <a:srgbClr val="232F49"/>
                </a:solidFill>
              </a:rPr>
              <a:t>Actions envers les jeunes  </a:t>
            </a:r>
          </a:p>
          <a:p>
            <a:pPr marL="1028700" lvl="1" indent="-342900" fontAlgn="base">
              <a:spcAft>
                <a:spcPct val="0"/>
              </a:spcAft>
              <a:defRPr/>
            </a:pPr>
            <a:r>
              <a:rPr lang="fr-FR" sz="1600" dirty="0"/>
              <a:t>Ecole pour les L3</a:t>
            </a:r>
          </a:p>
          <a:p>
            <a:pPr marL="1028700" lvl="1" indent="-342900" fontAlgn="base">
              <a:spcAft>
                <a:spcPct val="0"/>
              </a:spcAft>
              <a:defRPr/>
            </a:pPr>
            <a:r>
              <a:rPr lang="fr-FR" sz="1600" dirty="0"/>
              <a:t>JRJC</a:t>
            </a:r>
          </a:p>
          <a:p>
            <a:pPr marL="342900" indent="-342900" fontAlgn="base"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fr-FR" sz="1800" dirty="0">
                <a:solidFill>
                  <a:srgbClr val="232F49"/>
                </a:solidFill>
              </a:rPr>
              <a:t>Point budget</a:t>
            </a:r>
          </a:p>
          <a:p>
            <a:pPr marL="342900" indent="-342900" fontAlgn="base"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fr-FR" sz="1800" dirty="0">
                <a:solidFill>
                  <a:srgbClr val="232F49"/>
                </a:solidFill>
              </a:rPr>
              <a:t>Événement 2025 </a:t>
            </a:r>
          </a:p>
          <a:p>
            <a:pPr marL="1028700" lvl="1" indent="-342900" fontAlgn="base">
              <a:spcAft>
                <a:spcPct val="0"/>
              </a:spcAft>
              <a:defRPr/>
            </a:pPr>
            <a:r>
              <a:rPr lang="fr-FR" sz="1600" dirty="0">
                <a:solidFill>
                  <a:srgbClr val="232F49"/>
                </a:solidFill>
              </a:rPr>
              <a:t>Workshop en lien avec les journées de Roscoff 2025 </a:t>
            </a:r>
          </a:p>
          <a:p>
            <a:pPr marL="1028700" lvl="1" indent="-342900" fontAlgn="base">
              <a:spcAft>
                <a:spcPct val="0"/>
              </a:spcAft>
              <a:defRPr/>
            </a:pPr>
            <a:r>
              <a:rPr lang="fr-FR" sz="1600" dirty="0"/>
              <a:t>Workshop ALP et accélérateurs traditionnels   </a:t>
            </a:r>
          </a:p>
          <a:p>
            <a:pPr marL="342900" indent="-342900" fontAlgn="base"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fr-FR" sz="1800" dirty="0">
                <a:solidFill>
                  <a:srgbClr val="232F49"/>
                </a:solidFill>
              </a:rPr>
              <a:t>Journées du GDR </a:t>
            </a:r>
          </a:p>
          <a:p>
            <a:pPr marL="342900" indent="-342900" fontAlgn="base"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fr-FR" sz="1800" dirty="0">
                <a:solidFill>
                  <a:srgbClr val="232F49"/>
                </a:solidFill>
              </a:rPr>
              <a:t>Site web, newsletter </a:t>
            </a:r>
          </a:p>
          <a:p>
            <a:pPr marL="342900" indent="-342900" fontAlgn="base"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fr-FR" sz="1800" dirty="0">
                <a:solidFill>
                  <a:srgbClr val="232F49"/>
                </a:solidFill>
              </a:rPr>
              <a:t>AOB</a:t>
            </a:r>
            <a:endParaRPr lang="fr-FR" sz="1800" b="1" dirty="0">
              <a:solidFill>
                <a:srgbClr val="232F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60500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130AC7-9E33-C566-07BE-7340B1E92D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0EDED1EF-6A8A-27A4-966F-2024F19D3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COPIL </a:t>
            </a:r>
            <a:r>
              <a:rPr lang="en-US" dirty="0" err="1"/>
              <a:t>sep</a:t>
            </a:r>
            <a:r>
              <a:rPr lang="en-US" dirty="0"/>
              <a:t> 2024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5F3E2DD-78D5-09FB-D3E1-A5F35C929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10</a:t>
            </a:fld>
            <a:endParaRPr lang="fr-FR" dirty="0"/>
          </a:p>
        </p:txBody>
      </p:sp>
      <p:sp>
        <p:nvSpPr>
          <p:cNvPr id="9" name="Titre 8">
            <a:extLst>
              <a:ext uri="{FF2B5EF4-FFF2-40B4-BE49-F238E27FC236}">
                <a16:creationId xmlns:a16="http://schemas.microsoft.com/office/drawing/2014/main" id="{42D9195A-C016-D52F-3A4A-C11A4CCFA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4139" y="72008"/>
            <a:ext cx="4680520" cy="653480"/>
          </a:xfrm>
        </p:spPr>
        <p:txBody>
          <a:bodyPr>
            <a:normAutofit/>
          </a:bodyPr>
          <a:lstStyle/>
          <a:p>
            <a:r>
              <a:rPr lang="fr-FR" sz="3200" dirty="0"/>
              <a:t>Workshop 2025 </a:t>
            </a:r>
          </a:p>
        </p:txBody>
      </p:sp>
      <p:sp>
        <p:nvSpPr>
          <p:cNvPr id="12" name="Espace réservé du texte 4">
            <a:extLst>
              <a:ext uri="{FF2B5EF4-FFF2-40B4-BE49-F238E27FC236}">
                <a16:creationId xmlns:a16="http://schemas.microsoft.com/office/drawing/2014/main" id="{991B150B-A90D-5465-05EF-2D481A12D72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361" y="923612"/>
            <a:ext cx="8118330" cy="3762316"/>
          </a:xfrm>
        </p:spPr>
        <p:txBody>
          <a:bodyPr>
            <a:noAutofit/>
          </a:bodyPr>
          <a:lstStyle/>
          <a:p>
            <a:pPr marL="0" lvl="1" indent="0" fontAlgn="base">
              <a:spcBef>
                <a:spcPts val="1000"/>
              </a:spcBef>
              <a:spcAft>
                <a:spcPct val="0"/>
              </a:spcAft>
              <a:buNone/>
              <a:defRPr/>
            </a:pPr>
            <a:r>
              <a:rPr lang="fr-FR" sz="1800" b="1" dirty="0">
                <a:solidFill>
                  <a:srgbClr val="24314C"/>
                </a:solidFill>
              </a:rPr>
              <a:t>Thème : ALP et accélérateurs traditionnels</a:t>
            </a:r>
          </a:p>
          <a:p>
            <a:pPr marL="0" lvl="1" indent="0" fontAlgn="base">
              <a:spcBef>
                <a:spcPts val="1000"/>
              </a:spcBef>
              <a:spcAft>
                <a:spcPct val="0"/>
              </a:spcAft>
              <a:buNone/>
              <a:defRPr/>
            </a:pPr>
            <a:r>
              <a:rPr lang="fr-FR" sz="1800" b="1" dirty="0">
                <a:solidFill>
                  <a:srgbClr val="24314C"/>
                </a:solidFill>
              </a:rPr>
              <a:t>Sujet et objectifs </a:t>
            </a:r>
          </a:p>
          <a:p>
            <a:pPr marL="982663" lvl="3" indent="-285750" fontAlgn="base">
              <a:spcBef>
                <a:spcPts val="1000"/>
              </a:spcBef>
              <a:spcAft>
                <a:spcPct val="0"/>
              </a:spcAft>
              <a:defRPr/>
            </a:pPr>
            <a:r>
              <a:rPr lang="fr-FR" sz="1600" b="1" dirty="0">
                <a:solidFill>
                  <a:srgbClr val="D0671C"/>
                </a:solidFill>
              </a:rPr>
              <a:t>état de l’art laser plasma et traditionnel</a:t>
            </a:r>
          </a:p>
          <a:p>
            <a:pPr marL="982663" lvl="3" indent="-285750" fontAlgn="base">
              <a:spcBef>
                <a:spcPts val="1000"/>
              </a:spcBef>
              <a:spcAft>
                <a:spcPct val="0"/>
              </a:spcAft>
              <a:defRPr/>
            </a:pPr>
            <a:r>
              <a:rPr lang="fr-FR" sz="1600" b="1" dirty="0">
                <a:solidFill>
                  <a:srgbClr val="D0671C"/>
                </a:solidFill>
              </a:rPr>
              <a:t>domaines d’applicabilité, figures de mérite</a:t>
            </a:r>
          </a:p>
          <a:p>
            <a:pPr marL="982663" lvl="3" indent="-285750" fontAlgn="base">
              <a:spcBef>
                <a:spcPts val="1000"/>
              </a:spcBef>
              <a:spcAft>
                <a:spcPct val="0"/>
              </a:spcAft>
              <a:defRPr/>
            </a:pPr>
            <a:r>
              <a:rPr lang="fr-FR" sz="1600" b="1" dirty="0">
                <a:solidFill>
                  <a:srgbClr val="D0671C"/>
                </a:solidFill>
              </a:rPr>
              <a:t>applications possibles</a:t>
            </a:r>
          </a:p>
          <a:p>
            <a:pPr marL="982663" lvl="3" indent="-285750" fontAlgn="base">
              <a:spcBef>
                <a:spcPts val="1000"/>
              </a:spcBef>
              <a:spcAft>
                <a:spcPct val="0"/>
              </a:spcAft>
              <a:defRPr/>
            </a:pPr>
            <a:r>
              <a:rPr lang="fr-FR" sz="1600" b="1" dirty="0">
                <a:solidFill>
                  <a:srgbClr val="D0671C"/>
                </a:solidFill>
              </a:rPr>
              <a:t>Visite d’installation  </a:t>
            </a:r>
          </a:p>
          <a:p>
            <a:pPr marL="0" lvl="1" indent="0" fontAlgn="base">
              <a:spcBef>
                <a:spcPts val="1000"/>
              </a:spcBef>
              <a:spcAft>
                <a:spcPct val="0"/>
              </a:spcAft>
              <a:buNone/>
              <a:defRPr/>
            </a:pPr>
            <a:r>
              <a:rPr lang="fr-FR" sz="1800" b="1" dirty="0">
                <a:solidFill>
                  <a:srgbClr val="24314C"/>
                </a:solidFill>
              </a:rPr>
              <a:t>Durée :  ? Lieu : ? </a:t>
            </a:r>
          </a:p>
          <a:p>
            <a:pPr marL="0" lvl="1" indent="0" fontAlgn="base">
              <a:spcBef>
                <a:spcPts val="1000"/>
              </a:spcBef>
              <a:spcAft>
                <a:spcPct val="0"/>
              </a:spcAft>
              <a:buNone/>
              <a:defRPr/>
            </a:pPr>
            <a:r>
              <a:rPr lang="fr-FR" sz="1800" b="1" dirty="0">
                <a:solidFill>
                  <a:srgbClr val="24314C"/>
                </a:solidFill>
              </a:rPr>
              <a:t>Visites à prévoir </a:t>
            </a:r>
          </a:p>
        </p:txBody>
      </p:sp>
    </p:spTree>
    <p:extLst>
      <p:ext uri="{BB962C8B-B14F-4D97-AF65-F5344CB8AC3E}">
        <p14:creationId xmlns:p14="http://schemas.microsoft.com/office/powerpoint/2010/main" val="37603786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73029E-66B8-FF19-6D23-36959EBCBE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7FD32D3D-B231-5DDB-BB1C-57FD2F4A19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COPIL </a:t>
            </a:r>
            <a:r>
              <a:rPr lang="en-US" dirty="0" err="1"/>
              <a:t>sep</a:t>
            </a:r>
            <a:r>
              <a:rPr lang="en-US" dirty="0"/>
              <a:t> 2024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F8B0939-3708-498B-C063-029FE2B27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11</a:t>
            </a:fld>
            <a:endParaRPr lang="fr-FR" dirty="0"/>
          </a:p>
        </p:txBody>
      </p:sp>
      <p:sp>
        <p:nvSpPr>
          <p:cNvPr id="9" name="Titre 8">
            <a:extLst>
              <a:ext uri="{FF2B5EF4-FFF2-40B4-BE49-F238E27FC236}">
                <a16:creationId xmlns:a16="http://schemas.microsoft.com/office/drawing/2014/main" id="{20591EF1-54C9-1A17-9397-E43ABD6264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4139" y="72008"/>
            <a:ext cx="4680520" cy="653480"/>
          </a:xfrm>
        </p:spPr>
        <p:txBody>
          <a:bodyPr>
            <a:normAutofit/>
          </a:bodyPr>
          <a:lstStyle/>
          <a:p>
            <a:r>
              <a:rPr lang="fr-FR" sz="3200" dirty="0"/>
              <a:t>Journée du GDR </a:t>
            </a:r>
          </a:p>
        </p:txBody>
      </p:sp>
      <p:sp>
        <p:nvSpPr>
          <p:cNvPr id="12" name="Espace réservé du texte 4">
            <a:extLst>
              <a:ext uri="{FF2B5EF4-FFF2-40B4-BE49-F238E27FC236}">
                <a16:creationId xmlns:a16="http://schemas.microsoft.com/office/drawing/2014/main" id="{26BF903A-18C4-5C79-7D8C-E4E3A97933D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361" y="923612"/>
            <a:ext cx="10649578" cy="4770428"/>
          </a:xfrm>
        </p:spPr>
        <p:txBody>
          <a:bodyPr>
            <a:noAutofit/>
          </a:bodyPr>
          <a:lstStyle/>
          <a:p>
            <a:pPr marL="0" lvl="1" indent="0" fontAlgn="base">
              <a:spcBef>
                <a:spcPts val="1000"/>
              </a:spcBef>
              <a:spcAft>
                <a:spcPct val="0"/>
              </a:spcAft>
              <a:buNone/>
              <a:defRPr/>
            </a:pPr>
            <a:r>
              <a:rPr lang="fr-FR" sz="1800" b="1" dirty="0">
                <a:solidFill>
                  <a:srgbClr val="24314C"/>
                </a:solidFill>
              </a:rPr>
              <a:t>Journée annuelle ou </a:t>
            </a:r>
            <a:r>
              <a:rPr lang="fr-FR" sz="1800" b="1" dirty="0" err="1">
                <a:solidFill>
                  <a:srgbClr val="24314C"/>
                </a:solidFill>
              </a:rPr>
              <a:t>bi-annuelle</a:t>
            </a:r>
            <a:r>
              <a:rPr lang="fr-FR" sz="1800" b="1" dirty="0">
                <a:solidFill>
                  <a:srgbClr val="24314C"/>
                </a:solidFill>
              </a:rPr>
              <a:t> ? </a:t>
            </a:r>
          </a:p>
          <a:p>
            <a:pPr marL="0" lvl="1" indent="0" fontAlgn="base">
              <a:spcBef>
                <a:spcPts val="1000"/>
              </a:spcBef>
              <a:spcAft>
                <a:spcPct val="0"/>
              </a:spcAft>
              <a:buNone/>
              <a:defRPr/>
            </a:pPr>
            <a:r>
              <a:rPr lang="fr-FR" sz="1800" b="1" dirty="0">
                <a:solidFill>
                  <a:srgbClr val="24314C"/>
                </a:solidFill>
              </a:rPr>
              <a:t>Format : </a:t>
            </a:r>
          </a:p>
          <a:p>
            <a:pPr marL="982663" lvl="3" indent="-285750" fontAlgn="base">
              <a:spcBef>
                <a:spcPts val="1000"/>
              </a:spcBef>
              <a:spcAft>
                <a:spcPct val="0"/>
              </a:spcAft>
              <a:defRPr/>
            </a:pPr>
            <a:r>
              <a:rPr lang="fr-FR" sz="1600" b="1" dirty="0">
                <a:solidFill>
                  <a:srgbClr val="D0671C"/>
                </a:solidFill>
              </a:rPr>
              <a:t>bilan des actions du GDR </a:t>
            </a:r>
          </a:p>
          <a:p>
            <a:pPr marL="982663" lvl="3" indent="-285750" fontAlgn="base">
              <a:spcBef>
                <a:spcPts val="1000"/>
              </a:spcBef>
              <a:spcAft>
                <a:spcPct val="0"/>
              </a:spcAft>
              <a:defRPr/>
            </a:pPr>
            <a:r>
              <a:rPr lang="fr-FR" sz="1600" b="1" dirty="0">
                <a:solidFill>
                  <a:srgbClr val="D0671C"/>
                </a:solidFill>
              </a:rPr>
              <a:t>qq présentations des différents axes, </a:t>
            </a:r>
          </a:p>
          <a:p>
            <a:pPr marL="982663" lvl="3" indent="-285750" fontAlgn="base">
              <a:spcBef>
                <a:spcPts val="1000"/>
              </a:spcBef>
              <a:spcAft>
                <a:spcPct val="0"/>
              </a:spcAft>
              <a:defRPr/>
            </a:pPr>
            <a:r>
              <a:rPr lang="fr-FR" sz="1600" b="1" dirty="0">
                <a:solidFill>
                  <a:srgbClr val="D0671C"/>
                </a:solidFill>
              </a:rPr>
              <a:t>Présentations de qq projets phares (PERLE, NEWGAIN, ICONE, …)</a:t>
            </a:r>
          </a:p>
          <a:p>
            <a:pPr marL="982663" lvl="3" indent="-285750" fontAlgn="base">
              <a:spcBef>
                <a:spcPts val="1000"/>
              </a:spcBef>
              <a:spcAft>
                <a:spcPct val="0"/>
              </a:spcAft>
              <a:defRPr/>
            </a:pPr>
            <a:r>
              <a:rPr lang="fr-FR" sz="1600" b="1" dirty="0">
                <a:solidFill>
                  <a:srgbClr val="D0671C"/>
                </a:solidFill>
              </a:rPr>
              <a:t>Visite ? </a:t>
            </a:r>
          </a:p>
          <a:p>
            <a:pPr marL="0" lvl="1" indent="0" fontAlgn="base">
              <a:spcBef>
                <a:spcPts val="1000"/>
              </a:spcBef>
              <a:spcAft>
                <a:spcPct val="0"/>
              </a:spcAft>
              <a:buNone/>
              <a:defRPr/>
            </a:pPr>
            <a:r>
              <a:rPr lang="fr-FR" sz="1800" b="1" dirty="0">
                <a:solidFill>
                  <a:srgbClr val="24314C"/>
                </a:solidFill>
              </a:rPr>
              <a:t>Durée ? Lieu ? Visio ? </a:t>
            </a:r>
          </a:p>
          <a:p>
            <a:pPr marL="0" lvl="1" indent="0" fontAlgn="base">
              <a:spcBef>
                <a:spcPts val="1000"/>
              </a:spcBef>
              <a:spcAft>
                <a:spcPct val="0"/>
              </a:spcAft>
              <a:buNone/>
              <a:defRPr/>
            </a:pPr>
            <a:r>
              <a:rPr lang="fr-FR" sz="1800" b="1" dirty="0">
                <a:solidFill>
                  <a:srgbClr val="24314C"/>
                </a:solidFill>
              </a:rPr>
              <a:t>Dates</a:t>
            </a:r>
          </a:p>
          <a:p>
            <a:pPr marL="982663" lvl="3" indent="-285750" fontAlgn="base">
              <a:spcBef>
                <a:spcPts val="1000"/>
              </a:spcBef>
              <a:spcAft>
                <a:spcPct val="0"/>
              </a:spcAft>
              <a:defRPr/>
            </a:pPr>
            <a:r>
              <a:rPr lang="fr-FR" sz="1600" b="1" dirty="0">
                <a:solidFill>
                  <a:srgbClr val="D0671C"/>
                </a:solidFill>
              </a:rPr>
              <a:t>2025 : déjà 2 workshops prévus + problème vis-à-vis des journées accélérateurs de Roscoff, selon le sujet </a:t>
            </a:r>
          </a:p>
          <a:p>
            <a:pPr marL="982663" lvl="3" indent="-285750" fontAlgn="base">
              <a:spcBef>
                <a:spcPts val="1000"/>
              </a:spcBef>
              <a:spcAft>
                <a:spcPct val="0"/>
              </a:spcAft>
              <a:defRPr/>
            </a:pPr>
            <a:r>
              <a:rPr lang="fr-FR" sz="1600" b="1" dirty="0">
                <a:solidFill>
                  <a:srgbClr val="D0671C"/>
                </a:solidFill>
              </a:rPr>
              <a:t>Fin 2024 : encore possible ? Sur 1 journée </a:t>
            </a:r>
          </a:p>
          <a:p>
            <a:pPr marL="1439863" lvl="4" indent="-285750" fontAlgn="base">
              <a:spcBef>
                <a:spcPts val="1000"/>
              </a:spcBef>
              <a:spcAft>
                <a:spcPct val="0"/>
              </a:spcAft>
              <a:defRPr/>
            </a:pPr>
            <a:r>
              <a:rPr lang="fr-FR" sz="1600" b="1">
                <a:solidFill>
                  <a:srgbClr val="D0671C"/>
                </a:solidFill>
              </a:rPr>
              <a:t>CEA Saclay </a:t>
            </a:r>
            <a:r>
              <a:rPr lang="fr-FR" sz="1600" b="1" dirty="0">
                <a:solidFill>
                  <a:srgbClr val="D0671C"/>
                </a:solidFill>
              </a:rPr>
              <a:t>? </a:t>
            </a:r>
          </a:p>
          <a:p>
            <a:pPr marL="1439863" lvl="4" indent="-285750" fontAlgn="base">
              <a:spcBef>
                <a:spcPts val="1000"/>
              </a:spcBef>
              <a:spcAft>
                <a:spcPct val="0"/>
              </a:spcAft>
              <a:defRPr/>
            </a:pPr>
            <a:r>
              <a:rPr lang="fr-FR" sz="1600" b="1" dirty="0">
                <a:solidFill>
                  <a:srgbClr val="D0671C"/>
                </a:solidFill>
              </a:rPr>
              <a:t>SOLEIL ? </a:t>
            </a:r>
          </a:p>
          <a:p>
            <a:pPr marL="0" lvl="1" indent="0" fontAlgn="base">
              <a:spcBef>
                <a:spcPts val="1000"/>
              </a:spcBef>
              <a:spcAft>
                <a:spcPct val="0"/>
              </a:spcAft>
              <a:buNone/>
              <a:defRPr/>
            </a:pPr>
            <a:endParaRPr lang="fr-FR" sz="1800" b="1" dirty="0">
              <a:solidFill>
                <a:srgbClr val="24314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4493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>
            <a:extLst>
              <a:ext uri="{FF2B5EF4-FFF2-40B4-BE49-F238E27FC236}">
                <a16:creationId xmlns:a16="http://schemas.microsoft.com/office/drawing/2014/main" id="{B946AB8B-D1D2-4189-AFF9-227622E8F8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900" dirty="0"/>
              <a:t>Communication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2BEECBC-E345-DC4B-8811-CF56EF84BAE4}"/>
              </a:ext>
            </a:extLst>
          </p:cNvPr>
          <p:cNvSpPr/>
          <p:nvPr/>
        </p:nvSpPr>
        <p:spPr>
          <a:xfrm>
            <a:off x="7402611" y="4392278"/>
            <a:ext cx="79701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100" i="1" dirty="0">
                <a:solidFill>
                  <a:srgbClr val="00294B"/>
                </a:solidFill>
                <a:latin typeface="+mn-lt"/>
                <a:cs typeface="+mn-cs"/>
              </a:rPr>
              <a:t>J. Michaud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48A9F0B5-EC9B-0F45-B8DC-4626B30B81A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46242" y="975930"/>
            <a:ext cx="6033037" cy="3355508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5C1BAA73-040A-8542-BBA7-8B456F69DF16}"/>
              </a:ext>
            </a:extLst>
          </p:cNvPr>
          <p:cNvSpPr txBox="1"/>
          <p:nvPr/>
        </p:nvSpPr>
        <p:spPr>
          <a:xfrm>
            <a:off x="0" y="834468"/>
            <a:ext cx="4359501" cy="4847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1" indent="-34290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endParaRPr lang="fr-FR" sz="1800" b="1" dirty="0">
              <a:solidFill>
                <a:srgbClr val="24314C"/>
              </a:solidFill>
              <a:latin typeface="+mn-lt"/>
              <a:cs typeface="+mn-cs"/>
            </a:endParaRPr>
          </a:p>
          <a:p>
            <a:pPr marL="342900" lvl="1" indent="-34290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fr-FR" sz="1800" b="1" dirty="0">
                <a:solidFill>
                  <a:srgbClr val="24314C"/>
                </a:solidFill>
                <a:latin typeface="+mn-lt"/>
                <a:cs typeface="+mn-cs"/>
              </a:rPr>
              <a:t>Site web : les </a:t>
            </a:r>
            <a:r>
              <a:rPr lang="fr-FR" sz="1800" b="1">
                <a:solidFill>
                  <a:srgbClr val="24314C"/>
                </a:solidFill>
                <a:latin typeface="+mn-lt"/>
                <a:cs typeface="+mn-cs"/>
              </a:rPr>
              <a:t>nouveautés </a:t>
            </a:r>
            <a:endParaRPr lang="fr-FR" sz="1800" dirty="0">
              <a:solidFill>
                <a:srgbClr val="D0671C"/>
              </a:solidFill>
              <a:latin typeface="+mn-lt"/>
            </a:endParaRPr>
          </a:p>
          <a:p>
            <a:pPr marL="846138" lvl="2" indent="-34290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fr-FR" sz="1800" dirty="0">
                <a:solidFill>
                  <a:srgbClr val="D0671C"/>
                </a:solidFill>
                <a:latin typeface="+mn-lt"/>
              </a:rPr>
              <a:t>Liste des thèses en cours</a:t>
            </a:r>
          </a:p>
          <a:p>
            <a:pPr marL="342900" lvl="1" indent="-34290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endParaRPr lang="fr-FR" sz="1800" b="1" dirty="0">
              <a:solidFill>
                <a:srgbClr val="24314C"/>
              </a:solidFill>
              <a:latin typeface="+mn-lt"/>
              <a:cs typeface="+mn-cs"/>
            </a:endParaRPr>
          </a:p>
          <a:p>
            <a:pPr marL="342900" lvl="1" indent="-34290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fr-FR" sz="1800" b="1" dirty="0">
                <a:solidFill>
                  <a:srgbClr val="24314C"/>
                </a:solidFill>
                <a:latin typeface="+mn-lt"/>
                <a:cs typeface="+mn-cs"/>
              </a:rPr>
              <a:t>Reste à faire </a:t>
            </a:r>
          </a:p>
          <a:p>
            <a:pPr marL="787400" lvl="1" indent="-285750">
              <a:buFont typeface="Arial" panose="020B0604020202020204" pitchFamily="34" charset="0"/>
              <a:buChar char="•"/>
            </a:pPr>
            <a:r>
              <a:rPr lang="fr-FR" sz="1800" dirty="0">
                <a:solidFill>
                  <a:srgbClr val="D0671C"/>
                </a:solidFill>
                <a:latin typeface="+mn-lt"/>
              </a:rPr>
              <a:t>Jeunes chercheurs </a:t>
            </a:r>
          </a:p>
          <a:p>
            <a:pPr marL="1290638" lvl="2" indent="-285750">
              <a:buFont typeface="Arial" panose="020B0604020202020204" pitchFamily="34" charset="0"/>
              <a:buChar char="•"/>
            </a:pPr>
            <a:r>
              <a:rPr lang="fr-FR" sz="1800" dirty="0">
                <a:solidFill>
                  <a:srgbClr val="D0671C"/>
                </a:solidFill>
                <a:latin typeface="+mn-lt"/>
              </a:rPr>
              <a:t>Offres d’emplois</a:t>
            </a:r>
          </a:p>
          <a:p>
            <a:pPr marL="1290638" lvl="2" indent="-285750">
              <a:buFont typeface="Arial" panose="020B0604020202020204" pitchFamily="34" charset="0"/>
              <a:buChar char="•"/>
            </a:pPr>
            <a:r>
              <a:rPr lang="fr-FR" sz="1800" dirty="0">
                <a:solidFill>
                  <a:srgbClr val="D0671C"/>
                </a:solidFill>
                <a:latin typeface="+mn-lt"/>
              </a:rPr>
              <a:t>Offres de thèses? </a:t>
            </a:r>
          </a:p>
          <a:p>
            <a:pPr marL="0" lvl="1" indent="0" defTabSz="914400">
              <a:lnSpc>
                <a:spcPct val="90000"/>
              </a:lnSpc>
              <a:spcBef>
                <a:spcPts val="1000"/>
              </a:spcBef>
              <a:defRPr/>
            </a:pPr>
            <a:endParaRPr lang="fr-FR" sz="1800" b="1" dirty="0">
              <a:solidFill>
                <a:srgbClr val="24314C"/>
              </a:solidFill>
              <a:latin typeface="+mn-lt"/>
              <a:cs typeface="+mn-cs"/>
            </a:endParaRPr>
          </a:p>
          <a:p>
            <a:pPr marL="342900" lvl="1" indent="-34290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fr-FR" sz="1800" b="1" dirty="0" err="1">
                <a:solidFill>
                  <a:srgbClr val="24314C"/>
                </a:solidFill>
                <a:latin typeface="+mn-lt"/>
                <a:cs typeface="+mn-cs"/>
              </a:rPr>
              <a:t>Linked</a:t>
            </a:r>
            <a:r>
              <a:rPr lang="fr-FR" sz="1800" b="1" dirty="0">
                <a:solidFill>
                  <a:srgbClr val="24314C"/>
                </a:solidFill>
                <a:latin typeface="+mn-lt"/>
                <a:cs typeface="+mn-cs"/>
              </a:rPr>
              <a:t> In</a:t>
            </a:r>
          </a:p>
          <a:p>
            <a:pPr marL="846138" lvl="2" indent="-34290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fr-FR" sz="1800" dirty="0">
                <a:solidFill>
                  <a:srgbClr val="D0671C"/>
                </a:solidFill>
                <a:latin typeface="+mn-lt"/>
              </a:rPr>
              <a:t>Julien a contacté la </a:t>
            </a:r>
            <a:r>
              <a:rPr lang="fr-FR" sz="1800" dirty="0" err="1">
                <a:solidFill>
                  <a:srgbClr val="D0671C"/>
                </a:solidFill>
                <a:latin typeface="+mn-lt"/>
              </a:rPr>
              <a:t>comm</a:t>
            </a:r>
            <a:r>
              <a:rPr lang="fr-FR" sz="1800" dirty="0">
                <a:solidFill>
                  <a:srgbClr val="D0671C"/>
                </a:solidFill>
                <a:latin typeface="+mn-lt"/>
              </a:rPr>
              <a:t> </a:t>
            </a:r>
            <a:r>
              <a:rPr lang="fr-FR" sz="1800" dirty="0" err="1">
                <a:solidFill>
                  <a:srgbClr val="D0671C"/>
                </a:solidFill>
                <a:latin typeface="+mn-lt"/>
              </a:rPr>
              <a:t>IJCLab</a:t>
            </a:r>
            <a:endParaRPr lang="fr-FR" sz="1800" dirty="0">
              <a:solidFill>
                <a:srgbClr val="D0671C"/>
              </a:solidFill>
              <a:latin typeface="+mn-lt"/>
            </a:endParaRPr>
          </a:p>
          <a:p>
            <a:pPr marL="342900" lvl="1" indent="-34290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endParaRPr lang="fr-FR" sz="1800" b="1" dirty="0">
              <a:solidFill>
                <a:srgbClr val="24314C"/>
              </a:solidFill>
              <a:latin typeface="+mn-lt"/>
              <a:cs typeface="+mn-cs"/>
            </a:endParaRPr>
          </a:p>
          <a:p>
            <a:pPr marL="342900" lvl="1" indent="-34290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endParaRPr lang="fr-FR" sz="1800" b="1" dirty="0">
              <a:solidFill>
                <a:srgbClr val="24314C"/>
              </a:solidFill>
              <a:latin typeface="+mn-lt"/>
              <a:cs typeface="+mn-cs"/>
            </a:endParaRPr>
          </a:p>
          <a:p>
            <a:pPr marL="1290638" lvl="2" indent="-285750">
              <a:buFont typeface="Arial" panose="020B0604020202020204" pitchFamily="34" charset="0"/>
              <a:buChar char="•"/>
            </a:pPr>
            <a:endParaRPr lang="fr-FR" sz="1800" b="1" dirty="0">
              <a:solidFill>
                <a:srgbClr val="D0671C"/>
              </a:solidFill>
              <a:latin typeface="+mn-lt"/>
              <a:cs typeface="+mn-cs"/>
            </a:endParaRPr>
          </a:p>
        </p:txBody>
      </p:sp>
      <p:sp>
        <p:nvSpPr>
          <p:cNvPr id="6" name="Espace réservé du pied de page 2">
            <a:extLst>
              <a:ext uri="{FF2B5EF4-FFF2-40B4-BE49-F238E27FC236}">
                <a16:creationId xmlns:a16="http://schemas.microsoft.com/office/drawing/2014/main" id="{1DB22B18-2EA4-A248-A4A2-3A4195677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10123" y="5798372"/>
            <a:ext cx="4896544" cy="255687"/>
          </a:xfrm>
        </p:spPr>
        <p:txBody>
          <a:bodyPr/>
          <a:lstStyle/>
          <a:p>
            <a:r>
              <a:rPr lang="en-US" dirty="0"/>
              <a:t>COPIL </a:t>
            </a:r>
            <a:r>
              <a:rPr lang="en-US" dirty="0" err="1"/>
              <a:t>sep</a:t>
            </a:r>
            <a:r>
              <a:rPr lang="en-US" dirty="0"/>
              <a:t> 2024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217262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D505FB0A-A60D-475D-87DF-FB5D66375B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13 Décembre 2023</a:t>
            </a:r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0CD2A63-9AD9-44E9-AC32-DC6403A164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Kick-off meeting GDR SCIPAC, IJCLab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4348AD7-47FB-4FFC-B56C-66B7811382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13</a:t>
            </a:fld>
            <a:endParaRPr lang="fr-FR" dirty="0"/>
          </a:p>
        </p:txBody>
      </p:sp>
      <p:pic>
        <p:nvPicPr>
          <p:cNvPr id="17" name="Espace réservé du contenu 16">
            <a:extLst>
              <a:ext uri="{FF2B5EF4-FFF2-40B4-BE49-F238E27FC236}">
                <a16:creationId xmlns:a16="http://schemas.microsoft.com/office/drawing/2014/main" id="{5193AD12-40FC-4413-B1CF-F823BC141D27}"/>
              </a:ext>
            </a:extLst>
          </p:cNvPr>
          <p:cNvPicPr>
            <a:picLocks noGrp="1" noChangeAspect="1"/>
          </p:cNvPicPr>
          <p:nvPr>
            <p:ph sz="half" idx="14"/>
          </p:nvPr>
        </p:nvPicPr>
        <p:blipFill>
          <a:blip r:embed="rId2"/>
          <a:stretch>
            <a:fillRect/>
          </a:stretch>
        </p:blipFill>
        <p:spPr>
          <a:xfrm>
            <a:off x="5384366" y="2309665"/>
            <a:ext cx="5083609" cy="2297826"/>
          </a:xfrm>
        </p:spPr>
      </p:pic>
      <p:sp>
        <p:nvSpPr>
          <p:cNvPr id="9" name="Titre 8">
            <a:extLst>
              <a:ext uri="{FF2B5EF4-FFF2-40B4-BE49-F238E27FC236}">
                <a16:creationId xmlns:a16="http://schemas.microsoft.com/office/drawing/2014/main" id="{B946AB8B-D1D2-4189-AFF9-227622E8F8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Liste des thèses en cours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7147B00C-4A95-4730-85AA-D1CCF1A45FE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/>
              <a:t>Récupération automatique des données du fichier Excel sur la box in2p3</a:t>
            </a:r>
          </a:p>
        </p:txBody>
      </p:sp>
      <p:pic>
        <p:nvPicPr>
          <p:cNvPr id="15" name="Espace réservé du contenu 14">
            <a:extLst>
              <a:ext uri="{FF2B5EF4-FFF2-40B4-BE49-F238E27FC236}">
                <a16:creationId xmlns:a16="http://schemas.microsoft.com/office/drawing/2014/main" id="{91CF3CB5-E2F4-4383-B0D4-85F244AF81C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74688" y="2257484"/>
            <a:ext cx="4557712" cy="2639895"/>
          </a:xfrm>
        </p:spPr>
      </p:pic>
    </p:spTree>
    <p:extLst>
      <p:ext uri="{BB962C8B-B14F-4D97-AF65-F5344CB8AC3E}">
        <p14:creationId xmlns:p14="http://schemas.microsoft.com/office/powerpoint/2010/main" val="40870239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C341F8DA-D001-4705-B034-D96A326956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13 Décembre 2023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EF680846-F50A-443C-A1E7-ADCBD7751C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Kick-off meeting GDR SCIPAC, IJCLab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3E9940B-90F8-4CE2-AF2F-CE220B2E1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14</a:t>
            </a:fld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30EA8EAA-0F8C-41F7-BD2F-E8B5F7504C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8723" y="695296"/>
            <a:ext cx="4557712" cy="612532"/>
          </a:xfrm>
        </p:spPr>
        <p:txBody>
          <a:bodyPr/>
          <a:lstStyle/>
          <a:p>
            <a:r>
              <a:rPr lang="fr-FR" dirty="0"/>
              <a:t>Vues du site</a:t>
            </a:r>
          </a:p>
        </p:txBody>
      </p:sp>
      <p:pic>
        <p:nvPicPr>
          <p:cNvPr id="11" name="Espace réservé du contenu 10">
            <a:extLst>
              <a:ext uri="{FF2B5EF4-FFF2-40B4-BE49-F238E27FC236}">
                <a16:creationId xmlns:a16="http://schemas.microsoft.com/office/drawing/2014/main" id="{BB5EF33A-EE77-4F00-87EC-9D7D30ADB24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454634" y="1330325"/>
            <a:ext cx="2892178" cy="3398837"/>
          </a:xfrm>
        </p:spPr>
      </p:pic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A186F37B-AA64-4824-96D0-9964D72C15EB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5854896" y="695296"/>
            <a:ext cx="4557712" cy="612532"/>
          </a:xfrm>
        </p:spPr>
        <p:txBody>
          <a:bodyPr/>
          <a:lstStyle/>
          <a:p>
            <a:r>
              <a:rPr lang="fr-FR" dirty="0"/>
              <a:t>Pages les plus visitées</a:t>
            </a:r>
          </a:p>
        </p:txBody>
      </p:sp>
      <p:pic>
        <p:nvPicPr>
          <p:cNvPr id="13" name="Espace réservé du contenu 12">
            <a:extLst>
              <a:ext uri="{FF2B5EF4-FFF2-40B4-BE49-F238E27FC236}">
                <a16:creationId xmlns:a16="http://schemas.microsoft.com/office/drawing/2014/main" id="{8E13B0B0-F692-4E75-89CD-5A5A3AD27850}"/>
              </a:ext>
            </a:extLst>
          </p:cNvPr>
          <p:cNvPicPr>
            <a:picLocks noGrp="1" noChangeAspect="1"/>
          </p:cNvPicPr>
          <p:nvPr>
            <p:ph sz="half" idx="14"/>
          </p:nvPr>
        </p:nvPicPr>
        <p:blipFill>
          <a:blip r:embed="rId3"/>
          <a:stretch>
            <a:fillRect/>
          </a:stretch>
        </p:blipFill>
        <p:spPr>
          <a:xfrm>
            <a:off x="5890443" y="1330325"/>
            <a:ext cx="4491710" cy="3398837"/>
          </a:xfrm>
        </p:spPr>
      </p:pic>
      <p:sp>
        <p:nvSpPr>
          <p:cNvPr id="9" name="Titre 8">
            <a:extLst>
              <a:ext uri="{FF2B5EF4-FFF2-40B4-BE49-F238E27FC236}">
                <a16:creationId xmlns:a16="http://schemas.microsoft.com/office/drawing/2014/main" id="{3A7EE606-23A5-4B6E-8094-32D4FF02B3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Statistiques</a:t>
            </a:r>
          </a:p>
        </p:txBody>
      </p:sp>
    </p:spTree>
    <p:extLst>
      <p:ext uri="{BB962C8B-B14F-4D97-AF65-F5344CB8AC3E}">
        <p14:creationId xmlns:p14="http://schemas.microsoft.com/office/powerpoint/2010/main" val="38987071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ECF0D7C6-752F-4900-B92A-B64492763F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13 Décembre 2023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FB3B301-C889-4204-B80B-9BF298E564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Kick-off meeting GDR SCIPAC, IJCLab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1495455-AF75-473D-9551-DA3D27944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15</a:t>
            </a:fld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16BD21FF-6E9F-4FA4-80CF-32FE041BEB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3859" y="2230943"/>
            <a:ext cx="1546491" cy="612532"/>
          </a:xfrm>
        </p:spPr>
        <p:txBody>
          <a:bodyPr/>
          <a:lstStyle/>
          <a:p>
            <a:r>
              <a:rPr lang="fr-FR" dirty="0"/>
              <a:t>Ce mois ci</a:t>
            </a:r>
          </a:p>
        </p:txBody>
      </p:sp>
      <p:pic>
        <p:nvPicPr>
          <p:cNvPr id="11" name="Espace réservé du contenu 10">
            <a:extLst>
              <a:ext uri="{FF2B5EF4-FFF2-40B4-BE49-F238E27FC236}">
                <a16:creationId xmlns:a16="http://schemas.microsoft.com/office/drawing/2014/main" id="{23E1CFFE-F41C-40A0-9988-FE3DDA44871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306908" y="3412334"/>
            <a:ext cx="6895309" cy="2151607"/>
          </a:xfrm>
        </p:spPr>
      </p:pic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952055B9-B9C9-4C1A-8AE8-1EB36CADCBEC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633859" y="4181872"/>
            <a:ext cx="4557712" cy="612532"/>
          </a:xfrm>
        </p:spPr>
        <p:txBody>
          <a:bodyPr/>
          <a:lstStyle/>
          <a:p>
            <a:r>
              <a:rPr lang="fr-FR" dirty="0"/>
              <a:t>Cette année</a:t>
            </a:r>
          </a:p>
        </p:txBody>
      </p:sp>
      <p:sp>
        <p:nvSpPr>
          <p:cNvPr id="9" name="Titre 8">
            <a:extLst>
              <a:ext uri="{FF2B5EF4-FFF2-40B4-BE49-F238E27FC236}">
                <a16:creationId xmlns:a16="http://schemas.microsoft.com/office/drawing/2014/main" id="{B71BE607-4C53-4AB2-9DA0-2790C6759E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Statistiques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F5DBF0BF-1983-4C77-9917-6C313A3A0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0043" y="1021508"/>
            <a:ext cx="7034325" cy="2151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7899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0CD2A63-9AD9-44E9-AC32-DC6403A164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COPIL </a:t>
            </a:r>
            <a:r>
              <a:rPr lang="en-US" dirty="0" err="1"/>
              <a:t>sep</a:t>
            </a:r>
            <a:r>
              <a:rPr lang="en-US" dirty="0"/>
              <a:t> 2024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4348AD7-47FB-4FFC-B56C-66B7811382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16</a:t>
            </a:fld>
            <a:endParaRPr lang="fr-FR" dirty="0"/>
          </a:p>
        </p:txBody>
      </p:sp>
      <p:sp>
        <p:nvSpPr>
          <p:cNvPr id="9" name="Titre 8">
            <a:extLst>
              <a:ext uri="{FF2B5EF4-FFF2-40B4-BE49-F238E27FC236}">
                <a16:creationId xmlns:a16="http://schemas.microsoft.com/office/drawing/2014/main" id="{B946AB8B-D1D2-4189-AFF9-227622E8F8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200" dirty="0"/>
              <a:t>Newsletter</a:t>
            </a:r>
          </a:p>
        </p:txBody>
      </p:sp>
      <p:sp>
        <p:nvSpPr>
          <p:cNvPr id="12" name="Espace réservé du texte 4">
            <a:extLst>
              <a:ext uri="{FF2B5EF4-FFF2-40B4-BE49-F238E27FC236}">
                <a16:creationId xmlns:a16="http://schemas.microsoft.com/office/drawing/2014/main" id="{C033B38C-5A03-E449-96B8-42B499E96B9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0" y="635072"/>
            <a:ext cx="10371532" cy="5202984"/>
          </a:xfrm>
        </p:spPr>
        <p:txBody>
          <a:bodyPr>
            <a:noAutofit/>
          </a:bodyPr>
          <a:lstStyle/>
          <a:p>
            <a:pPr marL="342900" lvl="1" indent="-342900" fontAlgn="base">
              <a:spcBef>
                <a:spcPts val="1000"/>
              </a:spcBef>
              <a:spcAft>
                <a:spcPct val="0"/>
              </a:spcAft>
              <a:defRPr/>
            </a:pPr>
            <a:r>
              <a:rPr lang="fr-FR" sz="1800" b="1" dirty="0">
                <a:solidFill>
                  <a:srgbClr val="24314C"/>
                </a:solidFill>
              </a:rPr>
              <a:t>Organisation </a:t>
            </a:r>
          </a:p>
          <a:p>
            <a:pPr marL="800100" lvl="2" fontAlgn="base">
              <a:spcAft>
                <a:spcPct val="0"/>
              </a:spcAft>
              <a:defRPr/>
            </a:pPr>
            <a:r>
              <a:rPr lang="fr-FR" sz="1400" dirty="0">
                <a:solidFill>
                  <a:srgbClr val="232F49"/>
                </a:solidFill>
              </a:rPr>
              <a:t>Liste diffusion totale :</a:t>
            </a:r>
            <a:r>
              <a:rPr lang="fr-FR" sz="1400" dirty="0">
                <a:solidFill>
                  <a:srgbClr val="232F49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scipac-l@in2p3.fr</a:t>
            </a:r>
            <a:r>
              <a:rPr lang="fr-FR" sz="1400" dirty="0">
                <a:solidFill>
                  <a:srgbClr val="232F49"/>
                </a:solidFill>
              </a:rPr>
              <a:t>, fréquence mensuelle</a:t>
            </a:r>
          </a:p>
          <a:p>
            <a:pPr marL="800100" lvl="2" fontAlgn="base">
              <a:spcAft>
                <a:spcPct val="0"/>
              </a:spcAft>
              <a:defRPr/>
            </a:pPr>
            <a:r>
              <a:rPr lang="fr-FR" sz="1400" dirty="0">
                <a:solidFill>
                  <a:srgbClr val="232F49"/>
                </a:solidFill>
              </a:rPr>
              <a:t>Direction (Maud) : envoi en début de mois sur la liste </a:t>
            </a:r>
          </a:p>
          <a:p>
            <a:pPr marL="800100" lvl="2" fontAlgn="base">
              <a:spcAft>
                <a:spcPct val="0"/>
              </a:spcAft>
              <a:defRPr/>
            </a:pPr>
            <a:r>
              <a:rPr lang="fr-FR" sz="1400" b="1" dirty="0">
                <a:solidFill>
                  <a:srgbClr val="FF0000"/>
                </a:solidFill>
              </a:rPr>
              <a:t>Tous : communication des informations vers l’adresse de direction (scipac-contact-l@in2p3.fr) au fil de l’eau </a:t>
            </a:r>
          </a:p>
          <a:p>
            <a:pPr marL="800100" lvl="2" fontAlgn="base">
              <a:spcAft>
                <a:spcPct val="0"/>
              </a:spcAft>
              <a:defRPr/>
            </a:pPr>
            <a:endParaRPr lang="fr-FR" sz="1000" b="1" dirty="0">
              <a:solidFill>
                <a:srgbClr val="24314C"/>
              </a:solidFill>
            </a:endParaRPr>
          </a:p>
          <a:p>
            <a:pPr marL="342900" lvl="1" indent="-342900" fontAlgn="base">
              <a:spcBef>
                <a:spcPts val="1000"/>
              </a:spcBef>
              <a:spcAft>
                <a:spcPct val="0"/>
              </a:spcAft>
              <a:defRPr/>
            </a:pPr>
            <a:r>
              <a:rPr lang="fr-FR" sz="1800" b="1" dirty="0">
                <a:solidFill>
                  <a:srgbClr val="24314C"/>
                </a:solidFill>
              </a:rPr>
              <a:t>Format  : depuis juin </a:t>
            </a:r>
          </a:p>
          <a:p>
            <a:pPr lvl="1" fontAlgn="base">
              <a:spcAft>
                <a:spcPct val="0"/>
              </a:spcAft>
              <a:defRPr/>
            </a:pPr>
            <a:r>
              <a:rPr lang="fr-FR" sz="1400" dirty="0">
                <a:solidFill>
                  <a:srgbClr val="232F49"/>
                </a:solidFill>
              </a:rPr>
              <a:t>Corps de l’email : qq infos highlights/ têtes de chapitre (plus de pièce jointe) </a:t>
            </a:r>
          </a:p>
          <a:p>
            <a:pPr lvl="1" fontAlgn="base">
              <a:spcAft>
                <a:spcPct val="0"/>
              </a:spcAft>
              <a:defRPr/>
            </a:pPr>
            <a:r>
              <a:rPr lang="fr-FR" sz="1400" dirty="0">
                <a:solidFill>
                  <a:srgbClr val="232F49"/>
                </a:solidFill>
              </a:rPr>
              <a:t>Lien vers la page web avec les archives </a:t>
            </a:r>
            <a:r>
              <a:rPr lang="fr-FR" sz="1400" dirty="0" err="1">
                <a:solidFill>
                  <a:srgbClr val="232F49"/>
                </a:solidFill>
              </a:rPr>
              <a:t>pdf</a:t>
            </a:r>
            <a:endParaRPr lang="fr-FR" sz="1400" dirty="0">
              <a:solidFill>
                <a:srgbClr val="232F49"/>
              </a:solidFill>
            </a:endParaRPr>
          </a:p>
          <a:p>
            <a:pPr marL="457200" lvl="2" indent="0" fontAlgn="base">
              <a:spcBef>
                <a:spcPts val="1000"/>
              </a:spcBef>
              <a:spcAft>
                <a:spcPct val="0"/>
              </a:spcAft>
              <a:buNone/>
              <a:defRPr/>
            </a:pPr>
            <a:r>
              <a:rPr lang="fr-FR" sz="1400" b="1" dirty="0">
                <a:solidFill>
                  <a:srgbClr val="24314C"/>
                </a:solidFill>
              </a:rPr>
              <a:t> </a:t>
            </a:r>
          </a:p>
          <a:p>
            <a:pPr marL="342900" lvl="1" indent="-342900" fontAlgn="base">
              <a:spcBef>
                <a:spcPts val="1000"/>
              </a:spcBef>
              <a:spcAft>
                <a:spcPct val="0"/>
              </a:spcAft>
              <a:defRPr/>
            </a:pPr>
            <a:r>
              <a:rPr lang="fr-FR" sz="1800" b="1" dirty="0">
                <a:solidFill>
                  <a:srgbClr val="24314C"/>
                </a:solidFill>
              </a:rPr>
              <a:t>Contenu newsletter septembre</a:t>
            </a:r>
          </a:p>
          <a:p>
            <a:pPr lvl="1" fontAlgn="base">
              <a:spcAft>
                <a:spcPct val="0"/>
              </a:spcAft>
              <a:defRPr/>
            </a:pPr>
            <a:r>
              <a:rPr lang="fr-FR" sz="1400" dirty="0">
                <a:solidFill>
                  <a:srgbClr val="232F49"/>
                </a:solidFill>
              </a:rPr>
              <a:t>Recensement des nouveaux doctorants (nom, sujet, encadrant, labo)</a:t>
            </a:r>
          </a:p>
          <a:p>
            <a:pPr lvl="1" fontAlgn="base">
              <a:spcAft>
                <a:spcPct val="0"/>
              </a:spcAft>
              <a:defRPr/>
            </a:pPr>
            <a:r>
              <a:rPr lang="fr-FR" sz="1400" dirty="0">
                <a:solidFill>
                  <a:srgbClr val="232F49"/>
                </a:solidFill>
              </a:rPr>
              <a:t>Informations sur les événements scientifiques </a:t>
            </a:r>
          </a:p>
          <a:p>
            <a:pPr lvl="2" fontAlgn="base">
              <a:spcAft>
                <a:spcPct val="0"/>
              </a:spcAft>
              <a:defRPr/>
            </a:pPr>
            <a:r>
              <a:rPr lang="fr-FR" sz="1400" dirty="0">
                <a:solidFill>
                  <a:srgbClr val="232F49"/>
                </a:solidFill>
              </a:rPr>
              <a:t>GDR : Workshop calculs adossé au rencontres accélérateurs SFP</a:t>
            </a:r>
          </a:p>
          <a:p>
            <a:pPr lvl="2" fontAlgn="base">
              <a:spcAft>
                <a:spcPct val="0"/>
              </a:spcAft>
              <a:defRPr/>
            </a:pPr>
            <a:r>
              <a:rPr lang="fr-FR" sz="1400" dirty="0">
                <a:solidFill>
                  <a:srgbClr val="232F49"/>
                </a:solidFill>
              </a:rPr>
              <a:t>Workshop </a:t>
            </a:r>
            <a:r>
              <a:rPr lang="fr-FR" sz="1400" dirty="0" err="1">
                <a:solidFill>
                  <a:srgbClr val="232F49"/>
                </a:solidFill>
              </a:rPr>
              <a:t>Thin</a:t>
            </a:r>
            <a:r>
              <a:rPr lang="fr-FR" sz="1400" dirty="0">
                <a:solidFill>
                  <a:srgbClr val="232F49"/>
                </a:solidFill>
              </a:rPr>
              <a:t> film </a:t>
            </a:r>
            <a:r>
              <a:rPr lang="fr-FR" sz="1400" dirty="0" err="1">
                <a:solidFill>
                  <a:srgbClr val="232F49"/>
                </a:solidFill>
              </a:rPr>
              <a:t>IJCLab</a:t>
            </a:r>
            <a:r>
              <a:rPr lang="fr-FR" sz="1400" dirty="0">
                <a:solidFill>
                  <a:srgbClr val="232F49"/>
                </a:solidFill>
              </a:rPr>
              <a:t> sep</a:t>
            </a:r>
          </a:p>
          <a:p>
            <a:pPr lvl="2" fontAlgn="base">
              <a:spcAft>
                <a:spcPct val="0"/>
              </a:spcAft>
              <a:defRPr/>
            </a:pPr>
            <a:r>
              <a:rPr lang="fr-FR" sz="1400" dirty="0">
                <a:solidFill>
                  <a:srgbClr val="232F49"/>
                </a:solidFill>
              </a:rPr>
              <a:t>JRJC 2024</a:t>
            </a:r>
          </a:p>
          <a:p>
            <a:pPr lvl="1" fontAlgn="base">
              <a:spcAft>
                <a:spcPct val="0"/>
              </a:spcAft>
              <a:defRPr/>
            </a:pPr>
            <a:r>
              <a:rPr lang="fr-FR" sz="1400" dirty="0">
                <a:solidFill>
                  <a:srgbClr val="232F49"/>
                </a:solidFill>
              </a:rPr>
              <a:t>Offres de thèse</a:t>
            </a:r>
          </a:p>
          <a:p>
            <a:pPr lvl="1" fontAlgn="base">
              <a:spcAft>
                <a:spcPct val="0"/>
              </a:spcAft>
              <a:defRPr/>
            </a:pPr>
            <a:r>
              <a:rPr lang="fr-FR" sz="1400" dirty="0">
                <a:solidFill>
                  <a:srgbClr val="232F49"/>
                </a:solidFill>
              </a:rPr>
              <a:t>Rappel sur les offres d’emploi, dont les anciennes non pourvues</a:t>
            </a:r>
          </a:p>
          <a:p>
            <a:pPr lvl="2" fontAlgn="base">
              <a:spcAft>
                <a:spcPct val="0"/>
              </a:spcAft>
              <a:defRPr/>
            </a:pPr>
            <a:endParaRPr lang="fr-FR" sz="1400" dirty="0">
              <a:solidFill>
                <a:srgbClr val="232F49"/>
              </a:solidFill>
            </a:endParaRPr>
          </a:p>
          <a:p>
            <a:pPr lvl="2" fontAlgn="base">
              <a:spcAft>
                <a:spcPct val="0"/>
              </a:spcAft>
              <a:defRPr/>
            </a:pPr>
            <a:endParaRPr lang="fr-FR" sz="1400" dirty="0">
              <a:solidFill>
                <a:srgbClr val="232F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0300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>
            <a:extLst>
              <a:ext uri="{FF2B5EF4-FFF2-40B4-BE49-F238E27FC236}">
                <a16:creationId xmlns:a16="http://schemas.microsoft.com/office/drawing/2014/main" id="{B946AB8B-D1D2-4189-AFF9-227622E8F8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5947" y="2525688"/>
            <a:ext cx="8136904" cy="653480"/>
          </a:xfrm>
        </p:spPr>
        <p:txBody>
          <a:bodyPr>
            <a:normAutofit/>
          </a:bodyPr>
          <a:lstStyle/>
          <a:p>
            <a:r>
              <a:rPr lang="fr-FR" sz="2900" dirty="0"/>
              <a:t>MERCI </a:t>
            </a:r>
          </a:p>
        </p:txBody>
      </p:sp>
    </p:spTree>
    <p:extLst>
      <p:ext uri="{BB962C8B-B14F-4D97-AF65-F5344CB8AC3E}">
        <p14:creationId xmlns:p14="http://schemas.microsoft.com/office/powerpoint/2010/main" val="30508976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0CD2A63-9AD9-44E9-AC32-DC6403A164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COPIL </a:t>
            </a:r>
            <a:r>
              <a:rPr lang="en-US" dirty="0" err="1"/>
              <a:t>sep</a:t>
            </a:r>
            <a:r>
              <a:rPr lang="en-US" dirty="0"/>
              <a:t> 2024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4348AD7-47FB-4FFC-B56C-66B7811382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18</a:t>
            </a:fld>
            <a:endParaRPr lang="fr-FR" dirty="0"/>
          </a:p>
        </p:txBody>
      </p:sp>
      <p:sp>
        <p:nvSpPr>
          <p:cNvPr id="9" name="Titre 8">
            <a:extLst>
              <a:ext uri="{FF2B5EF4-FFF2-40B4-BE49-F238E27FC236}">
                <a16:creationId xmlns:a16="http://schemas.microsoft.com/office/drawing/2014/main" id="{B946AB8B-D1D2-4189-AFF9-227622E8F8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8075" y="0"/>
            <a:ext cx="6048672" cy="653480"/>
          </a:xfrm>
        </p:spPr>
        <p:txBody>
          <a:bodyPr>
            <a:normAutofit fontScale="90000"/>
          </a:bodyPr>
          <a:lstStyle/>
          <a:p>
            <a:r>
              <a:rPr lang="fr-FR" sz="3200" dirty="0"/>
              <a:t>Thème applications et environnement</a:t>
            </a:r>
          </a:p>
        </p:txBody>
      </p:sp>
      <p:sp>
        <p:nvSpPr>
          <p:cNvPr id="12" name="Espace réservé du texte 4">
            <a:extLst>
              <a:ext uri="{FF2B5EF4-FFF2-40B4-BE49-F238E27FC236}">
                <a16:creationId xmlns:a16="http://schemas.microsoft.com/office/drawing/2014/main" id="{C033B38C-5A03-E449-96B8-42B499E96B9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129803" y="509464"/>
            <a:ext cx="10642972" cy="5283528"/>
          </a:xfrm>
        </p:spPr>
        <p:txBody>
          <a:bodyPr>
            <a:noAutofit/>
          </a:bodyPr>
          <a:lstStyle/>
          <a:p>
            <a:pPr indent="-228600"/>
            <a:r>
              <a:rPr lang="fr-FR" sz="1800" dirty="0">
                <a:solidFill>
                  <a:srgbClr val="D0671C"/>
                </a:solidFill>
              </a:rPr>
              <a:t>Applications</a:t>
            </a:r>
            <a:r>
              <a:rPr lang="fr-FR" sz="2900" dirty="0">
                <a:solidFill>
                  <a:srgbClr val="D0671C"/>
                </a:solidFill>
              </a:rPr>
              <a:t> </a:t>
            </a:r>
            <a:endParaRPr lang="fr-FR" sz="2900" dirty="0">
              <a:solidFill>
                <a:srgbClr val="D0671C"/>
              </a:solidFill>
              <a:sym typeface="Wingdings" pitchFamily="2" charset="2"/>
            </a:endParaRPr>
          </a:p>
          <a:p>
            <a:pPr lvl="1"/>
            <a:r>
              <a:rPr lang="fr-FR" sz="1600" dirty="0">
                <a:solidFill>
                  <a:srgbClr val="252E4A"/>
                </a:solidFill>
              </a:rPr>
              <a:t>Construction d’une page web à venir</a:t>
            </a:r>
          </a:p>
          <a:p>
            <a:pPr lvl="1"/>
            <a:r>
              <a:rPr lang="fr-FR" sz="1600" dirty="0">
                <a:solidFill>
                  <a:srgbClr val="252E4A"/>
                </a:solidFill>
                <a:sym typeface="Wingdings" pitchFamily="2" charset="2"/>
              </a:rPr>
              <a:t>Réunion avec les directions des GDR suivants </a:t>
            </a:r>
          </a:p>
          <a:p>
            <a:pPr lvl="2"/>
            <a:r>
              <a:rPr lang="fr-FR" sz="1400" i="1" dirty="0">
                <a:solidFill>
                  <a:srgbClr val="252E4A"/>
                </a:solidFill>
                <a:sym typeface="Wingdings" pitchFamily="2" charset="2"/>
              </a:rPr>
              <a:t>MI2B : </a:t>
            </a:r>
            <a:r>
              <a:rPr lang="fr-FR" sz="1400" i="1" dirty="0"/>
              <a:t>Modélisation et Instrumentation pour l'Imagerie Biomédicale (https://mi2b.fr/)</a:t>
            </a:r>
            <a:endParaRPr lang="fr-FR" sz="1400" i="1" dirty="0">
              <a:solidFill>
                <a:srgbClr val="252E4A"/>
              </a:solidFill>
              <a:sym typeface="Wingdings" pitchFamily="2" charset="2"/>
            </a:endParaRPr>
          </a:p>
          <a:p>
            <a:pPr lvl="2"/>
            <a:r>
              <a:rPr lang="fr-FR" sz="1400" i="1" dirty="0" err="1">
                <a:solidFill>
                  <a:srgbClr val="252E4A"/>
                </a:solidFill>
                <a:sym typeface="Wingdings" pitchFamily="2" charset="2"/>
              </a:rPr>
              <a:t>SciNEE</a:t>
            </a:r>
            <a:r>
              <a:rPr lang="fr-FR" sz="1400" i="1" dirty="0">
                <a:solidFill>
                  <a:srgbClr val="252E4A"/>
                </a:solidFill>
                <a:sym typeface="Wingdings" pitchFamily="2" charset="2"/>
              </a:rPr>
              <a:t> : Sciences Nucléaires pour l’Energie et l’Environnement  (</a:t>
            </a:r>
            <a:r>
              <a:rPr lang="fr-FR" sz="1400" i="1" dirty="0">
                <a:solidFill>
                  <a:srgbClr val="252E4A"/>
                </a:solidFill>
                <a:sym typeface="Wingdings" pitchFamily="2" charset="2"/>
                <a:hlinkClick r:id="rId2"/>
              </a:rPr>
              <a:t>https://lpsc.in2p3.fr/index.php/fr/scinee</a:t>
            </a:r>
            <a:r>
              <a:rPr lang="fr-FR" sz="1400" i="1" dirty="0">
                <a:solidFill>
                  <a:srgbClr val="252E4A"/>
                </a:solidFill>
                <a:sym typeface="Wingdings" pitchFamily="2" charset="2"/>
              </a:rPr>
              <a:t>)</a:t>
            </a:r>
          </a:p>
          <a:p>
            <a:pPr lvl="2"/>
            <a:r>
              <a:rPr lang="fr-FR" sz="1400" b="1" i="1" dirty="0">
                <a:solidFill>
                  <a:srgbClr val="FF0000"/>
                </a:solidFill>
                <a:sym typeface="Wingdings" pitchFamily="2" charset="2"/>
              </a:rPr>
              <a:t> organisation d’un workshop commun sur « accélérateurs et applications », juin 2025?  </a:t>
            </a:r>
          </a:p>
          <a:p>
            <a:pPr lvl="3"/>
            <a:r>
              <a:rPr lang="fr-FR" sz="1200" i="1" dirty="0">
                <a:solidFill>
                  <a:srgbClr val="252E4A"/>
                </a:solidFill>
                <a:sym typeface="Wingdings" pitchFamily="2" charset="2"/>
              </a:rPr>
              <a:t>Partie 1 : présentation sur l’état actuel des installations et des utilisations, bénéfices pour la société</a:t>
            </a:r>
          </a:p>
          <a:p>
            <a:pPr lvl="3"/>
            <a:r>
              <a:rPr lang="fr-FR" sz="1200" i="1" dirty="0">
                <a:solidFill>
                  <a:srgbClr val="252E4A"/>
                </a:solidFill>
                <a:sym typeface="Wingdings" pitchFamily="2" charset="2"/>
              </a:rPr>
              <a:t>Partie 2 : prospectives, table ronde</a:t>
            </a:r>
          </a:p>
          <a:p>
            <a:pPr lvl="3"/>
            <a:r>
              <a:rPr lang="fr-FR" sz="1200" i="1" dirty="0">
                <a:solidFill>
                  <a:srgbClr val="252E4A"/>
                </a:solidFill>
                <a:sym typeface="Wingdings" pitchFamily="2" charset="2"/>
              </a:rPr>
              <a:t>Identifier 2 personnes par GDR pour définir le programme, comité d’organisation </a:t>
            </a:r>
          </a:p>
          <a:p>
            <a:pPr lvl="3"/>
            <a:r>
              <a:rPr lang="fr-FR" sz="1200" i="1" dirty="0">
                <a:solidFill>
                  <a:srgbClr val="252E4A"/>
                </a:solidFill>
                <a:sym typeface="Wingdings" pitchFamily="2" charset="2"/>
              </a:rPr>
              <a:t>Visite ESRF ? </a:t>
            </a:r>
            <a:endParaRPr lang="fr-FR" sz="1400" dirty="0">
              <a:solidFill>
                <a:srgbClr val="FF0000"/>
              </a:solidFill>
            </a:endParaRPr>
          </a:p>
          <a:p>
            <a:pPr indent="-228600"/>
            <a:r>
              <a:rPr lang="fr-FR" sz="1800" dirty="0">
                <a:solidFill>
                  <a:srgbClr val="D0671C"/>
                </a:solidFill>
              </a:rPr>
              <a:t>Environnement </a:t>
            </a:r>
            <a:endParaRPr lang="fr-FR" sz="1800" dirty="0">
              <a:solidFill>
                <a:srgbClr val="D0671C"/>
              </a:solidFill>
              <a:sym typeface="Wingdings" pitchFamily="2" charset="2"/>
            </a:endParaRPr>
          </a:p>
          <a:p>
            <a:pPr lvl="1"/>
            <a:r>
              <a:rPr lang="fr-FR" sz="1600" dirty="0">
                <a:solidFill>
                  <a:srgbClr val="252E4A"/>
                </a:solidFill>
                <a:sym typeface="Wingdings" pitchFamily="2" charset="2"/>
              </a:rPr>
              <a:t>Estimation du </a:t>
            </a:r>
            <a:r>
              <a:rPr lang="fr-FR" sz="1600" dirty="0" err="1">
                <a:solidFill>
                  <a:srgbClr val="252E4A"/>
                </a:solidFill>
                <a:sym typeface="Wingdings" pitchFamily="2" charset="2"/>
              </a:rPr>
              <a:t>carbon</a:t>
            </a:r>
            <a:r>
              <a:rPr lang="fr-FR" sz="1600" dirty="0">
                <a:solidFill>
                  <a:srgbClr val="252E4A"/>
                </a:solidFill>
                <a:sym typeface="Wingdings" pitchFamily="2" charset="2"/>
              </a:rPr>
              <a:t> </a:t>
            </a:r>
            <a:r>
              <a:rPr lang="fr-FR" sz="1600" dirty="0" err="1">
                <a:solidFill>
                  <a:srgbClr val="252E4A"/>
                </a:solidFill>
                <a:sym typeface="Wingdings" pitchFamily="2" charset="2"/>
              </a:rPr>
              <a:t>footprint</a:t>
            </a:r>
            <a:r>
              <a:rPr lang="fr-FR" sz="1600" dirty="0">
                <a:solidFill>
                  <a:srgbClr val="252E4A"/>
                </a:solidFill>
                <a:sym typeface="Wingdings" pitchFamily="2" charset="2"/>
              </a:rPr>
              <a:t> </a:t>
            </a:r>
          </a:p>
          <a:p>
            <a:pPr lvl="2"/>
            <a:r>
              <a:rPr lang="fr-FR" sz="1400" dirty="0">
                <a:solidFill>
                  <a:srgbClr val="252E4A"/>
                </a:solidFill>
                <a:sym typeface="Wingdings" pitchFamily="2" charset="2"/>
              </a:rPr>
              <a:t>Contact pris avec STFC (UK) pour estimation d’une source de lumière en développement (RUEDI) : informations fournies</a:t>
            </a:r>
          </a:p>
          <a:p>
            <a:pPr lvl="2"/>
            <a:r>
              <a:rPr lang="fr-FR" sz="1400" dirty="0">
                <a:solidFill>
                  <a:srgbClr val="252E4A"/>
                </a:solidFill>
                <a:sym typeface="Wingdings" pitchFamily="2" charset="2"/>
              </a:rPr>
              <a:t>Échanges avec SOLEIL à prévoir </a:t>
            </a:r>
          </a:p>
          <a:p>
            <a:pPr lvl="2"/>
            <a:r>
              <a:rPr lang="fr-FR" sz="1400" dirty="0">
                <a:solidFill>
                  <a:srgbClr val="252E4A"/>
                </a:solidFill>
                <a:sym typeface="Wingdings" pitchFamily="2" charset="2"/>
              </a:rPr>
              <a:t>Infos sur initiative au CERN ? </a:t>
            </a:r>
          </a:p>
          <a:p>
            <a:pPr lvl="1"/>
            <a:r>
              <a:rPr lang="fr-FR" sz="1600" dirty="0" err="1">
                <a:solidFill>
                  <a:srgbClr val="252E4A"/>
                </a:solidFill>
                <a:sym typeface="Wingdings" pitchFamily="2" charset="2"/>
              </a:rPr>
              <a:t>Energy</a:t>
            </a:r>
            <a:r>
              <a:rPr lang="fr-FR" sz="1600" dirty="0">
                <a:solidFill>
                  <a:srgbClr val="252E4A"/>
                </a:solidFill>
                <a:sym typeface="Wingdings" pitchFamily="2" charset="2"/>
              </a:rPr>
              <a:t> </a:t>
            </a:r>
            <a:r>
              <a:rPr lang="fr-FR" sz="1600" dirty="0" err="1">
                <a:solidFill>
                  <a:srgbClr val="252E4A"/>
                </a:solidFill>
                <a:sym typeface="Wingdings" pitchFamily="2" charset="2"/>
              </a:rPr>
              <a:t>Recovery</a:t>
            </a:r>
            <a:r>
              <a:rPr lang="fr-FR" sz="1600" dirty="0">
                <a:solidFill>
                  <a:srgbClr val="252E4A"/>
                </a:solidFill>
                <a:sym typeface="Wingdings" pitchFamily="2" charset="2"/>
              </a:rPr>
              <a:t> Linac</a:t>
            </a:r>
          </a:p>
          <a:p>
            <a:pPr lvl="1"/>
            <a:r>
              <a:rPr lang="fr-FR" sz="1600" dirty="0">
                <a:solidFill>
                  <a:srgbClr val="252E4A"/>
                </a:solidFill>
                <a:sym typeface="Wingdings" pitchFamily="2" charset="2"/>
              </a:rPr>
              <a:t>Projet européen </a:t>
            </a:r>
            <a:r>
              <a:rPr lang="fr-FR" sz="1600" dirty="0" err="1">
                <a:solidFill>
                  <a:srgbClr val="252E4A"/>
                </a:solidFill>
                <a:sym typeface="Wingdings" pitchFamily="2" charset="2"/>
              </a:rPr>
              <a:t>iSAS</a:t>
            </a:r>
            <a:r>
              <a:rPr lang="fr-FR" sz="1600" dirty="0">
                <a:solidFill>
                  <a:srgbClr val="252E4A"/>
                </a:solidFill>
                <a:sym typeface="Wingdings" pitchFamily="2" charset="2"/>
              </a:rPr>
              <a:t> « </a:t>
            </a:r>
            <a:r>
              <a:rPr lang="fr-FR" sz="1600" dirty="0" err="1">
                <a:solidFill>
                  <a:srgbClr val="252E4A"/>
                </a:solidFill>
                <a:sym typeface="Wingdings" pitchFamily="2" charset="2"/>
              </a:rPr>
              <a:t>Innovate</a:t>
            </a:r>
            <a:r>
              <a:rPr lang="fr-FR" sz="1600" dirty="0">
                <a:solidFill>
                  <a:srgbClr val="252E4A"/>
                </a:solidFill>
                <a:sym typeface="Wingdings" pitchFamily="2" charset="2"/>
              </a:rPr>
              <a:t> for </a:t>
            </a:r>
            <a:r>
              <a:rPr lang="fr-FR" sz="1600" dirty="0" err="1">
                <a:solidFill>
                  <a:srgbClr val="252E4A"/>
                </a:solidFill>
                <a:sym typeface="Wingdings" pitchFamily="2" charset="2"/>
              </a:rPr>
              <a:t>Sustainable</a:t>
            </a:r>
            <a:r>
              <a:rPr lang="fr-FR" sz="1600" dirty="0">
                <a:solidFill>
                  <a:srgbClr val="252E4A"/>
                </a:solidFill>
                <a:sym typeface="Wingdings" pitchFamily="2" charset="2"/>
              </a:rPr>
              <a:t> Accelerator </a:t>
            </a:r>
            <a:r>
              <a:rPr lang="fr-FR" sz="1600" dirty="0" err="1">
                <a:solidFill>
                  <a:srgbClr val="252E4A"/>
                </a:solidFill>
                <a:sym typeface="Wingdings" pitchFamily="2" charset="2"/>
              </a:rPr>
              <a:t>Systems</a:t>
            </a:r>
            <a:r>
              <a:rPr lang="fr-FR" sz="1600" dirty="0">
                <a:solidFill>
                  <a:srgbClr val="252E4A"/>
                </a:solidFill>
                <a:sym typeface="Wingdings" pitchFamily="2" charset="2"/>
              </a:rPr>
              <a:t> » porté par le CNRS  </a:t>
            </a:r>
          </a:p>
          <a:p>
            <a:pPr marL="457200" lvl="1" indent="0">
              <a:buNone/>
            </a:pPr>
            <a:r>
              <a:rPr lang="fr-FR" sz="1600" b="1" dirty="0">
                <a:solidFill>
                  <a:srgbClr val="FF0000"/>
                </a:solidFill>
                <a:sym typeface="Wingdings" pitchFamily="2" charset="2"/>
              </a:rPr>
              <a:t> Workshop dédié fin 2025 ? </a:t>
            </a:r>
          </a:p>
          <a:p>
            <a:pPr lvl="2"/>
            <a:endParaRPr lang="fr-FR" sz="1600" i="1" dirty="0">
              <a:solidFill>
                <a:srgbClr val="252E4A"/>
              </a:solidFill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0645721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4348AD7-47FB-4FFC-B56C-66B7811382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19</a:t>
            </a:fld>
            <a:endParaRPr lang="fr-FR" dirty="0"/>
          </a:p>
        </p:txBody>
      </p:sp>
      <p:sp>
        <p:nvSpPr>
          <p:cNvPr id="9" name="Titre 8">
            <a:extLst>
              <a:ext uri="{FF2B5EF4-FFF2-40B4-BE49-F238E27FC236}">
                <a16:creationId xmlns:a16="http://schemas.microsoft.com/office/drawing/2014/main" id="{B946AB8B-D1D2-4189-AFF9-227622E8F8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6147" y="0"/>
            <a:ext cx="4680520" cy="653480"/>
          </a:xfrm>
        </p:spPr>
        <p:txBody>
          <a:bodyPr>
            <a:normAutofit fontScale="90000"/>
          </a:bodyPr>
          <a:lstStyle/>
          <a:p>
            <a:r>
              <a:rPr lang="fr-FR" sz="3200" dirty="0"/>
              <a:t>Infos communes SFP – GDR </a:t>
            </a:r>
          </a:p>
        </p:txBody>
      </p:sp>
      <p:sp>
        <p:nvSpPr>
          <p:cNvPr id="12" name="Espace réservé du texte 4">
            <a:extLst>
              <a:ext uri="{FF2B5EF4-FFF2-40B4-BE49-F238E27FC236}">
                <a16:creationId xmlns:a16="http://schemas.microsoft.com/office/drawing/2014/main" id="{C033B38C-5A03-E449-96B8-42B499E96B9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57795" y="509464"/>
            <a:ext cx="10596144" cy="5067504"/>
          </a:xfrm>
        </p:spPr>
        <p:txBody>
          <a:bodyPr>
            <a:noAutofit/>
          </a:bodyPr>
          <a:lstStyle/>
          <a:p>
            <a:r>
              <a:rPr lang="fr-FR" u="sng" dirty="0"/>
              <a:t>Décisions sur les sujets communs</a:t>
            </a:r>
          </a:p>
          <a:p>
            <a:endParaRPr lang="fr-FR" sz="500" dirty="0"/>
          </a:p>
          <a:p>
            <a:pPr marL="457200" lvl="0" indent="-457200">
              <a:buFont typeface="+mj-lt"/>
              <a:buAutoNum type="arabicPeriod"/>
            </a:pPr>
            <a:r>
              <a:rPr lang="fr-FR" sz="1800" dirty="0"/>
              <a:t>Liste doctorants : base de données commune</a:t>
            </a:r>
          </a:p>
          <a:p>
            <a:pPr marL="1143000" lvl="1" indent="-457200"/>
            <a:r>
              <a:rPr lang="fr-FR" sz="1600" b="1" dirty="0">
                <a:solidFill>
                  <a:srgbClr val="D0671C"/>
                </a:solidFill>
              </a:rPr>
              <a:t>Sur la base de la liste de Luc (SFP), mise à jour par Maud </a:t>
            </a:r>
          </a:p>
          <a:p>
            <a:pPr marL="1143000" lvl="1" indent="-457200"/>
            <a:r>
              <a:rPr lang="fr-FR" sz="1600" b="1" dirty="0">
                <a:solidFill>
                  <a:srgbClr val="D0671C"/>
                </a:solidFill>
              </a:rPr>
              <a:t>Liste sur box IN2P3, lecture/écriture à la SFP (prés, webmaster) et GDR (CODIR, webmaster)</a:t>
            </a:r>
          </a:p>
          <a:p>
            <a:pPr marL="1143000" lvl="1" indent="-457200"/>
            <a:r>
              <a:rPr lang="fr-FR" sz="1600" b="1" dirty="0">
                <a:solidFill>
                  <a:srgbClr val="D0671C"/>
                </a:solidFill>
              </a:rPr>
              <a:t>Relance annuelle pour demande sur nouvelles thèses et thèses achevées par GDR </a:t>
            </a:r>
          </a:p>
          <a:p>
            <a:pPr marL="1143000" lvl="1" indent="-457200"/>
            <a:r>
              <a:rPr lang="fr-FR" sz="1600" b="1" dirty="0">
                <a:solidFill>
                  <a:srgbClr val="D0671C"/>
                </a:solidFill>
              </a:rPr>
              <a:t>Liste affichée sur le site SCIPAC et sur le site SFP </a:t>
            </a:r>
          </a:p>
          <a:p>
            <a:pPr marL="1143000" lvl="1" indent="-457200"/>
            <a:endParaRPr lang="fr-FR" sz="1100" b="1" dirty="0">
              <a:solidFill>
                <a:srgbClr val="D0671C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fr-FR" sz="1800" dirty="0"/>
              <a:t>Liste des HDR : base de données GDR</a:t>
            </a:r>
          </a:p>
          <a:p>
            <a:pPr marL="971550" lvl="1" indent="-285750"/>
            <a:r>
              <a:rPr lang="fr-FR" sz="1600" b="1" dirty="0">
                <a:solidFill>
                  <a:srgbClr val="D0671C"/>
                </a:solidFill>
              </a:rPr>
              <a:t>Liste à créer par le GDR, pourra être transmise à la SFP</a:t>
            </a:r>
          </a:p>
          <a:p>
            <a:pPr marL="971550" lvl="1" indent="-285750"/>
            <a:endParaRPr lang="fr-FR" sz="1050" b="1" dirty="0">
              <a:solidFill>
                <a:srgbClr val="D0671C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fr-FR" sz="1800" dirty="0"/>
              <a:t>Offres d’emploi </a:t>
            </a:r>
          </a:p>
          <a:p>
            <a:pPr marL="971550" lvl="1" indent="-285750"/>
            <a:r>
              <a:rPr lang="fr-FR" sz="1600" b="1" dirty="0">
                <a:solidFill>
                  <a:srgbClr val="D0671C"/>
                </a:solidFill>
              </a:rPr>
              <a:t>Liste sur le site de la SFP, avec mise en place d’un retrait automatique après </a:t>
            </a:r>
            <a:r>
              <a:rPr lang="fr-FR" sz="1600" b="1" dirty="0" err="1">
                <a:solidFill>
                  <a:srgbClr val="D0671C"/>
                </a:solidFill>
              </a:rPr>
              <a:t>qq</a:t>
            </a:r>
            <a:r>
              <a:rPr lang="fr-FR" sz="1600" b="1" dirty="0">
                <a:solidFill>
                  <a:srgbClr val="D0671C"/>
                </a:solidFill>
              </a:rPr>
              <a:t> mois : David</a:t>
            </a:r>
          </a:p>
          <a:p>
            <a:pPr marL="971550" lvl="1" indent="-285750"/>
            <a:r>
              <a:rPr lang="fr-FR" sz="1600" b="1" dirty="0">
                <a:solidFill>
                  <a:srgbClr val="D0671C"/>
                </a:solidFill>
              </a:rPr>
              <a:t>Site web GDR pointera vers celui de la SFP puis mise en forme possible</a:t>
            </a:r>
          </a:p>
          <a:p>
            <a:pPr marL="971550" lvl="1" indent="-285750"/>
            <a:r>
              <a:rPr lang="fr-FR" sz="1600" b="1" dirty="0">
                <a:solidFill>
                  <a:srgbClr val="D0671C"/>
                </a:solidFill>
              </a:rPr>
              <a:t>Newsletter </a:t>
            </a:r>
          </a:p>
          <a:p>
            <a:pPr marL="971550" lvl="1" indent="-285750"/>
            <a:endParaRPr lang="fr-FR" sz="1000" b="1" dirty="0">
              <a:solidFill>
                <a:srgbClr val="D0671C"/>
              </a:solidFill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fr-FR" sz="1800" i="1" dirty="0">
                <a:solidFill>
                  <a:schemeClr val="bg1">
                    <a:lumMod val="50000"/>
                  </a:schemeClr>
                </a:solidFill>
              </a:rPr>
              <a:t>Suivi des doctorants après la thèse (employeur, sujet, pays), </a:t>
            </a:r>
          </a:p>
          <a:p>
            <a:pPr marL="1143000" lvl="1" indent="-457200"/>
            <a:r>
              <a:rPr lang="fr-FR" sz="1600" i="1" dirty="0">
                <a:solidFill>
                  <a:schemeClr val="bg1">
                    <a:lumMod val="50000"/>
                  </a:schemeClr>
                </a:solidFill>
                <a:sym typeface="Wingdings" pitchFamily="2" charset="2"/>
              </a:rPr>
              <a:t>la SFP tentera peut-être une action en ce sens avec LinkedIn</a:t>
            </a:r>
          </a:p>
          <a:p>
            <a:pPr marL="1143000" lvl="1" indent="-457200"/>
            <a:r>
              <a:rPr lang="fr-FR" sz="1600" i="1" dirty="0">
                <a:solidFill>
                  <a:schemeClr val="bg1">
                    <a:lumMod val="50000"/>
                  </a:schemeClr>
                </a:solidFill>
                <a:sym typeface="Wingdings" pitchFamily="2" charset="2"/>
              </a:rPr>
              <a:t>pas d’action envisagée de la part du GDR</a:t>
            </a:r>
            <a:endParaRPr lang="fr-FR" sz="1600" i="1" dirty="0">
              <a:solidFill>
                <a:schemeClr val="bg1">
                  <a:lumMod val="50000"/>
                </a:schemeClr>
              </a:solidFill>
            </a:endParaRPr>
          </a:p>
          <a:p>
            <a:pPr indent="-228600"/>
            <a:endParaRPr lang="fr-FR" sz="1500" dirty="0">
              <a:solidFill>
                <a:srgbClr val="232F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88154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0CD2A63-9AD9-44E9-AC32-DC6403A164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COPIL </a:t>
            </a:r>
            <a:r>
              <a:rPr lang="en-US" dirty="0" err="1"/>
              <a:t>sep</a:t>
            </a:r>
            <a:r>
              <a:rPr lang="en-US" dirty="0"/>
              <a:t> 2024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4348AD7-47FB-4FFC-B56C-66B7811382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2</a:t>
            </a:fld>
            <a:endParaRPr lang="fr-FR" dirty="0"/>
          </a:p>
        </p:txBody>
      </p:sp>
      <p:sp>
        <p:nvSpPr>
          <p:cNvPr id="9" name="Titre 8">
            <a:extLst>
              <a:ext uri="{FF2B5EF4-FFF2-40B4-BE49-F238E27FC236}">
                <a16:creationId xmlns:a16="http://schemas.microsoft.com/office/drawing/2014/main" id="{B946AB8B-D1D2-4189-AFF9-227622E8F8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4139" y="9053"/>
            <a:ext cx="5112568" cy="653480"/>
          </a:xfrm>
        </p:spPr>
        <p:txBody>
          <a:bodyPr>
            <a:normAutofit/>
          </a:bodyPr>
          <a:lstStyle/>
          <a:p>
            <a:r>
              <a:rPr lang="fr-FR" sz="3200" dirty="0"/>
              <a:t>Statistiques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2E6CE618-DA83-68AD-E6C7-76F7FF0E351B}"/>
              </a:ext>
            </a:extLst>
          </p:cNvPr>
          <p:cNvSpPr txBox="1"/>
          <p:nvPr/>
        </p:nvSpPr>
        <p:spPr>
          <a:xfrm>
            <a:off x="9027660" y="5261992"/>
            <a:ext cx="133101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600" dirty="0"/>
              <a:t>E. </a:t>
            </a:r>
            <a:r>
              <a:rPr lang="fr-FR" sz="1600" dirty="0" err="1"/>
              <a:t>Minaya</a:t>
            </a:r>
            <a:endParaRPr lang="fr-FR" sz="1600" dirty="0"/>
          </a:p>
        </p:txBody>
      </p:sp>
      <p:graphicFrame>
        <p:nvGraphicFramePr>
          <p:cNvPr id="2" name="Graphique 1">
            <a:extLst>
              <a:ext uri="{FF2B5EF4-FFF2-40B4-BE49-F238E27FC236}">
                <a16:creationId xmlns:a16="http://schemas.microsoft.com/office/drawing/2014/main" id="{C1EA694E-DCBD-7BE5-A4D0-F39233400A4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87455042"/>
              </p:ext>
            </p:extLst>
          </p:nvPr>
        </p:nvGraphicFramePr>
        <p:xfrm>
          <a:off x="417835" y="1903810"/>
          <a:ext cx="8609825" cy="4146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203194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0CD2A63-9AD9-44E9-AC32-DC6403A164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COPIL </a:t>
            </a:r>
            <a:r>
              <a:rPr lang="en-US" dirty="0" err="1"/>
              <a:t>janvier</a:t>
            </a:r>
            <a:r>
              <a:rPr lang="en-US" dirty="0"/>
              <a:t> 2024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4348AD7-47FB-4FFC-B56C-66B7811382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20</a:t>
            </a:fld>
            <a:endParaRPr lang="fr-FR" dirty="0"/>
          </a:p>
        </p:txBody>
      </p:sp>
      <p:sp>
        <p:nvSpPr>
          <p:cNvPr id="9" name="Titre 8">
            <a:extLst>
              <a:ext uri="{FF2B5EF4-FFF2-40B4-BE49-F238E27FC236}">
                <a16:creationId xmlns:a16="http://schemas.microsoft.com/office/drawing/2014/main" id="{B946AB8B-D1D2-4189-AFF9-227622E8F8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200" dirty="0"/>
              <a:t>Actions– 2/2 et divers </a:t>
            </a:r>
          </a:p>
        </p:txBody>
      </p:sp>
      <p:sp>
        <p:nvSpPr>
          <p:cNvPr id="12" name="Espace réservé du texte 4">
            <a:extLst>
              <a:ext uri="{FF2B5EF4-FFF2-40B4-BE49-F238E27FC236}">
                <a16:creationId xmlns:a16="http://schemas.microsoft.com/office/drawing/2014/main" id="{C033B38C-5A03-E449-96B8-42B499E96B9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57795" y="581472"/>
            <a:ext cx="10596144" cy="5283528"/>
          </a:xfrm>
        </p:spPr>
        <p:txBody>
          <a:bodyPr>
            <a:noAutofit/>
          </a:bodyPr>
          <a:lstStyle/>
          <a:p>
            <a:pPr marL="342900" lvl="2" indent="-342900" fontAlgn="base">
              <a:spcBef>
                <a:spcPts val="1000"/>
              </a:spcBef>
              <a:spcAft>
                <a:spcPct val="0"/>
              </a:spcAft>
              <a:defRPr/>
            </a:pPr>
            <a:r>
              <a:rPr lang="fr-FR" sz="1800" b="1" dirty="0">
                <a:solidFill>
                  <a:srgbClr val="0432FF"/>
                </a:solidFill>
              </a:rPr>
              <a:t>Actions 2024 non prioritaires (</a:t>
            </a:r>
            <a:r>
              <a:rPr lang="fr-FR" sz="1800" b="1" dirty="0" err="1">
                <a:solidFill>
                  <a:srgbClr val="0432FF"/>
                </a:solidFill>
              </a:rPr>
              <a:t>wishlist</a:t>
            </a:r>
            <a:r>
              <a:rPr lang="fr-FR" sz="1800" b="1" dirty="0">
                <a:solidFill>
                  <a:srgbClr val="0432FF"/>
                </a:solidFill>
              </a:rPr>
              <a:t> en fonction du budget)</a:t>
            </a:r>
            <a:endParaRPr lang="fr-FR" sz="900" b="1" dirty="0">
              <a:solidFill>
                <a:srgbClr val="0432FF"/>
              </a:solidFill>
              <a:sym typeface="Wingdings" pitchFamily="2" charset="2"/>
            </a:endParaRPr>
          </a:p>
          <a:p>
            <a:pPr marL="457200" lvl="1" indent="0" fontAlgn="base">
              <a:spcAft>
                <a:spcPct val="0"/>
              </a:spcAft>
              <a:buNone/>
              <a:defRPr/>
            </a:pPr>
            <a:r>
              <a:rPr lang="fr-FR" sz="1600" b="1" dirty="0">
                <a:solidFill>
                  <a:srgbClr val="232F49"/>
                </a:solidFill>
              </a:rPr>
              <a:t>4. Actions de communication grand public : volontaire ? </a:t>
            </a:r>
          </a:p>
          <a:p>
            <a:pPr lvl="2" fontAlgn="base">
              <a:spcAft>
                <a:spcPct val="0"/>
              </a:spcAft>
              <a:defRPr/>
            </a:pPr>
            <a:r>
              <a:rPr lang="fr-FR" sz="1200" dirty="0">
                <a:solidFill>
                  <a:srgbClr val="232F49"/>
                </a:solidFill>
              </a:rPr>
              <a:t>Possibilité de projet réalisé par 4 étudiants de l’IUT Métiers du </a:t>
            </a:r>
            <a:r>
              <a:rPr lang="fr-FR" sz="1200" dirty="0" err="1">
                <a:solidFill>
                  <a:srgbClr val="232F49"/>
                </a:solidFill>
              </a:rPr>
              <a:t>Multimedia</a:t>
            </a:r>
            <a:r>
              <a:rPr lang="fr-FR" sz="1200" dirty="0">
                <a:solidFill>
                  <a:srgbClr val="232F49"/>
                </a:solidFill>
              </a:rPr>
              <a:t> et de l’Internet (MMI), </a:t>
            </a:r>
            <a:r>
              <a:rPr lang="fr-FR" sz="1200" dirty="0"/>
              <a:t>gratuit, pas d’encadrement, exemples</a:t>
            </a:r>
          </a:p>
          <a:p>
            <a:pPr marL="1657350" lvl="4" indent="-285750">
              <a:lnSpc>
                <a:spcPct val="70000"/>
              </a:lnSpc>
              <a:spcBef>
                <a:spcPts val="1000"/>
              </a:spcBef>
            </a:pPr>
            <a:r>
              <a:rPr lang="fr-FR" sz="1000" dirty="0">
                <a:hlinkClick r:id="rId2"/>
              </a:rPr>
              <a:t>https://www.ines-solaire.org/recherche-innovation/photovoltaique-haut-rendement/</a:t>
            </a:r>
            <a:endParaRPr lang="fr-FR" sz="1000" dirty="0"/>
          </a:p>
          <a:p>
            <a:pPr marL="1657350" lvl="4" indent="-285750">
              <a:lnSpc>
                <a:spcPct val="70000"/>
              </a:lnSpc>
              <a:spcBef>
                <a:spcPts val="1000"/>
              </a:spcBef>
            </a:pPr>
            <a:r>
              <a:rPr lang="fr-FR" sz="1000" dirty="0">
                <a:hlinkClick r:id="rId3"/>
              </a:rPr>
              <a:t>https://www.youtube.com/@mmi-chamberylesrealisation6695/videos</a:t>
            </a:r>
            <a:endParaRPr lang="fr-FR" sz="1000" dirty="0">
              <a:solidFill>
                <a:srgbClr val="232F49"/>
              </a:solidFill>
            </a:endParaRPr>
          </a:p>
          <a:p>
            <a:pPr lvl="2" fontAlgn="base">
              <a:spcAft>
                <a:spcPct val="0"/>
              </a:spcAft>
              <a:defRPr/>
            </a:pPr>
            <a:r>
              <a:rPr lang="fr-FR" sz="1200" dirty="0">
                <a:solidFill>
                  <a:srgbClr val="232F49"/>
                </a:solidFill>
              </a:rPr>
              <a:t>Projet animation ou projet audiovisuel (interview, tournage) à proposer soit en sep, soit en février</a:t>
            </a:r>
          </a:p>
          <a:p>
            <a:pPr lvl="2" fontAlgn="base">
              <a:spcAft>
                <a:spcPct val="0"/>
              </a:spcAft>
              <a:defRPr/>
            </a:pPr>
            <a:r>
              <a:rPr lang="fr-FR" sz="1200" dirty="0">
                <a:solidFill>
                  <a:srgbClr val="232F49"/>
                </a:solidFill>
              </a:rPr>
              <a:t>GDR ou SFP ? Ou action commune ? </a:t>
            </a:r>
          </a:p>
          <a:p>
            <a:pPr lvl="2" fontAlgn="base">
              <a:spcAft>
                <a:spcPct val="0"/>
              </a:spcAft>
              <a:defRPr/>
            </a:pPr>
            <a:r>
              <a:rPr lang="fr-FR" sz="1200" dirty="0"/>
              <a:t>Définition du contenu requis :  </a:t>
            </a:r>
          </a:p>
          <a:p>
            <a:pPr marL="457200" lvl="1" indent="0" fontAlgn="base">
              <a:spcAft>
                <a:spcPct val="0"/>
              </a:spcAft>
              <a:buNone/>
              <a:defRPr/>
            </a:pPr>
            <a:r>
              <a:rPr lang="fr-FR" sz="1600" b="1" dirty="0">
                <a:solidFill>
                  <a:srgbClr val="232F49"/>
                </a:solidFill>
              </a:rPr>
              <a:t>  </a:t>
            </a:r>
          </a:p>
          <a:p>
            <a:pPr marL="457200" lvl="1" indent="0" fontAlgn="base">
              <a:spcAft>
                <a:spcPct val="0"/>
              </a:spcAft>
              <a:buNone/>
              <a:defRPr/>
            </a:pPr>
            <a:r>
              <a:rPr lang="fr-FR" sz="1600" b="1" dirty="0">
                <a:solidFill>
                  <a:srgbClr val="232F49"/>
                </a:solidFill>
              </a:rPr>
              <a:t>6. Goodies : volontaire ?  </a:t>
            </a:r>
          </a:p>
          <a:p>
            <a:pPr lvl="2" fontAlgn="base">
              <a:spcAft>
                <a:spcPct val="0"/>
              </a:spcAft>
              <a:defRPr/>
            </a:pPr>
            <a:r>
              <a:rPr lang="fr-FR" sz="1200" dirty="0">
                <a:solidFill>
                  <a:srgbClr val="232F49"/>
                </a:solidFill>
              </a:rPr>
              <a:t>Financement autre ?  </a:t>
            </a:r>
          </a:p>
          <a:p>
            <a:pPr marL="457200" lvl="1" indent="0" fontAlgn="base">
              <a:spcAft>
                <a:spcPct val="0"/>
              </a:spcAft>
              <a:buNone/>
              <a:defRPr/>
            </a:pPr>
            <a:r>
              <a:rPr lang="fr-FR" sz="1600" b="1" dirty="0">
                <a:solidFill>
                  <a:srgbClr val="232F49"/>
                </a:solidFill>
              </a:rPr>
              <a:t>    </a:t>
            </a:r>
          </a:p>
          <a:p>
            <a:pPr marL="457200" lvl="1" indent="0" fontAlgn="base">
              <a:spcAft>
                <a:spcPct val="0"/>
              </a:spcAft>
              <a:buNone/>
              <a:defRPr/>
            </a:pPr>
            <a:r>
              <a:rPr lang="fr-FR" sz="1600" b="1" dirty="0">
                <a:solidFill>
                  <a:srgbClr val="232F49"/>
                </a:solidFill>
              </a:rPr>
              <a:t>7. Journées du GDR ? </a:t>
            </a:r>
            <a:r>
              <a:rPr lang="fr-FR" sz="1600" b="1" dirty="0">
                <a:solidFill>
                  <a:srgbClr val="232F49"/>
                </a:solidFill>
                <a:sym typeface="Wingdings" pitchFamily="2" charset="2"/>
              </a:rPr>
              <a:t> à discuter au prochain </a:t>
            </a:r>
            <a:r>
              <a:rPr lang="fr-FR" sz="1600" b="1" dirty="0" err="1">
                <a:solidFill>
                  <a:srgbClr val="232F49"/>
                </a:solidFill>
                <a:sym typeface="Wingdings" pitchFamily="2" charset="2"/>
              </a:rPr>
              <a:t>copil</a:t>
            </a:r>
            <a:endParaRPr lang="fr-FR" sz="1600" b="1" dirty="0">
              <a:solidFill>
                <a:srgbClr val="232F49"/>
              </a:solidFill>
            </a:endParaRPr>
          </a:p>
          <a:p>
            <a:pPr lvl="2" fontAlgn="base">
              <a:spcAft>
                <a:spcPct val="0"/>
              </a:spcAft>
              <a:defRPr/>
            </a:pPr>
            <a:r>
              <a:rPr lang="fr-FR" sz="1200" dirty="0">
                <a:solidFill>
                  <a:srgbClr val="232F49"/>
                </a:solidFill>
              </a:rPr>
              <a:t>Contenu à définir </a:t>
            </a:r>
          </a:p>
          <a:p>
            <a:pPr lvl="2" fontAlgn="base">
              <a:spcAft>
                <a:spcPct val="0"/>
              </a:spcAft>
              <a:defRPr/>
            </a:pPr>
            <a:r>
              <a:rPr lang="fr-FR" sz="1200" dirty="0">
                <a:solidFill>
                  <a:srgbClr val="232F49"/>
                </a:solidFill>
              </a:rPr>
              <a:t>Alternance avec les journées accélérateurs de Roscoff, journée ou ½ journée accolée à un des ateliers</a:t>
            </a:r>
          </a:p>
          <a:p>
            <a:pPr lvl="2" fontAlgn="base">
              <a:spcAft>
                <a:spcPct val="0"/>
              </a:spcAft>
              <a:defRPr/>
            </a:pPr>
            <a:r>
              <a:rPr lang="fr-FR" sz="1200" dirty="0">
                <a:solidFill>
                  <a:srgbClr val="232F49"/>
                </a:solidFill>
              </a:rPr>
              <a:t>Première édition en 2026 ? </a:t>
            </a:r>
          </a:p>
          <a:p>
            <a:pPr lvl="1" fontAlgn="base">
              <a:spcAft>
                <a:spcPct val="0"/>
              </a:spcAft>
              <a:defRPr/>
            </a:pPr>
            <a:endParaRPr lang="fr-FR" sz="800" b="1" dirty="0">
              <a:solidFill>
                <a:srgbClr val="24314C"/>
              </a:solidFill>
            </a:endParaRPr>
          </a:p>
          <a:p>
            <a:pPr marL="342900" lvl="2" indent="-342900" fontAlgn="base">
              <a:spcBef>
                <a:spcPts val="1000"/>
              </a:spcBef>
              <a:spcAft>
                <a:spcPct val="0"/>
              </a:spcAft>
              <a:defRPr/>
            </a:pPr>
            <a:r>
              <a:rPr lang="fr-FR" sz="1800" b="1" dirty="0">
                <a:solidFill>
                  <a:srgbClr val="24314C"/>
                </a:solidFill>
              </a:rPr>
              <a:t>Points divers </a:t>
            </a:r>
          </a:p>
          <a:p>
            <a:pPr lvl="1" fontAlgn="base">
              <a:spcAft>
                <a:spcPct val="0"/>
              </a:spcAft>
              <a:defRPr/>
            </a:pPr>
            <a:r>
              <a:rPr lang="fr-FR" sz="1200" dirty="0">
                <a:solidFill>
                  <a:srgbClr val="232F49"/>
                </a:solidFill>
              </a:rPr>
              <a:t>Contact pour diffusion d’une annonce </a:t>
            </a:r>
            <a:r>
              <a:rPr lang="fr-FR" sz="1200" dirty="0" err="1">
                <a:solidFill>
                  <a:srgbClr val="232F49"/>
                </a:solidFill>
              </a:rPr>
              <a:t>postdoc</a:t>
            </a:r>
            <a:r>
              <a:rPr lang="fr-FR" sz="1200" dirty="0">
                <a:solidFill>
                  <a:srgbClr val="232F49"/>
                </a:solidFill>
              </a:rPr>
              <a:t> au LIDYL sur l’AI pour l’ALP </a:t>
            </a:r>
          </a:p>
          <a:p>
            <a:pPr lvl="1" fontAlgn="base">
              <a:spcAft>
                <a:spcPct val="0"/>
              </a:spcAft>
              <a:defRPr/>
            </a:pPr>
            <a:r>
              <a:rPr lang="fr-FR" sz="1200" dirty="0">
                <a:solidFill>
                  <a:srgbClr val="232F49"/>
                </a:solidFill>
              </a:rPr>
              <a:t>Invitation pour une visite du LOA (janvier 2024)</a:t>
            </a:r>
          </a:p>
          <a:p>
            <a:pPr lvl="1" fontAlgn="base">
              <a:spcAft>
                <a:spcPct val="0"/>
              </a:spcAft>
              <a:defRPr/>
            </a:pPr>
            <a:r>
              <a:rPr lang="fr-FR" sz="1200" dirty="0">
                <a:solidFill>
                  <a:srgbClr val="232F49"/>
                </a:solidFill>
              </a:rPr>
              <a:t>Demande de complément de budget à l’IN2P3</a:t>
            </a:r>
          </a:p>
          <a:p>
            <a:pPr marL="457200" lvl="1" indent="0" fontAlgn="base">
              <a:spcAft>
                <a:spcPct val="0"/>
              </a:spcAft>
              <a:buNone/>
              <a:defRPr/>
            </a:pPr>
            <a:endParaRPr lang="fr-FR" sz="1400" dirty="0">
              <a:solidFill>
                <a:srgbClr val="232F49"/>
              </a:solidFill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674E3C9D-15C4-124A-B79B-BEF581D9B2A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15150" y="2237656"/>
            <a:ext cx="2185039" cy="470339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5D0F9A13-9FA7-FD40-ABDD-44F6F2CD5E9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87736" y="2885728"/>
            <a:ext cx="2212453" cy="1034796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422A4A11-73E9-3D4F-ACF3-7C4B9E87E0B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13736" y="2830419"/>
            <a:ext cx="1224136" cy="83545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139CD8C-BA39-2E42-8B74-1FE481402BC8}"/>
              </a:ext>
            </a:extLst>
          </p:cNvPr>
          <p:cNvSpPr/>
          <p:nvPr/>
        </p:nvSpPr>
        <p:spPr>
          <a:xfrm>
            <a:off x="6300097" y="3665875"/>
            <a:ext cx="16514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00" dirty="0">
                <a:solidFill>
                  <a:srgbClr val="232F49"/>
                </a:solidFill>
              </a:rPr>
              <a:t>Ex : </a:t>
            </a:r>
            <a:r>
              <a:rPr lang="fr-FR" sz="1000" dirty="0" err="1">
                <a:solidFill>
                  <a:srgbClr val="232F49"/>
                </a:solidFill>
              </a:rPr>
              <a:t>mug</a:t>
            </a:r>
            <a:r>
              <a:rPr lang="fr-FR" sz="1000" dirty="0">
                <a:solidFill>
                  <a:srgbClr val="232F49"/>
                </a:solidFill>
              </a:rPr>
              <a:t> personnalisable </a:t>
            </a:r>
          </a:p>
          <a:p>
            <a:r>
              <a:rPr lang="fr-FR" sz="1000" dirty="0">
                <a:solidFill>
                  <a:srgbClr val="232F49"/>
                </a:solidFill>
              </a:rPr>
              <a:t>chez </a:t>
            </a:r>
            <a:r>
              <a:rPr lang="fr-FR" sz="1000" dirty="0" err="1">
                <a:solidFill>
                  <a:srgbClr val="232F49"/>
                </a:solidFill>
              </a:rPr>
              <a:t>Cadoetik</a:t>
            </a:r>
            <a:endParaRPr lang="fr-FR" sz="1000" dirty="0"/>
          </a:p>
        </p:txBody>
      </p:sp>
    </p:spTree>
    <p:extLst>
      <p:ext uri="{BB962C8B-B14F-4D97-AF65-F5344CB8AC3E}">
        <p14:creationId xmlns:p14="http://schemas.microsoft.com/office/powerpoint/2010/main" val="4996827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0CD2A63-9AD9-44E9-AC32-DC6403A164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COPIL mars 2024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4348AD7-47FB-4FFC-B56C-66B7811382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21</a:t>
            </a:fld>
            <a:endParaRPr lang="fr-FR" dirty="0"/>
          </a:p>
        </p:txBody>
      </p:sp>
      <p:sp>
        <p:nvSpPr>
          <p:cNvPr id="9" name="Titre 8">
            <a:extLst>
              <a:ext uri="{FF2B5EF4-FFF2-40B4-BE49-F238E27FC236}">
                <a16:creationId xmlns:a16="http://schemas.microsoft.com/office/drawing/2014/main" id="{B946AB8B-D1D2-4189-AFF9-227622E8F8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200" dirty="0"/>
              <a:t>Workshop ALP </a:t>
            </a:r>
          </a:p>
        </p:txBody>
      </p:sp>
      <p:sp>
        <p:nvSpPr>
          <p:cNvPr id="12" name="Espace réservé du texte 4">
            <a:extLst>
              <a:ext uri="{FF2B5EF4-FFF2-40B4-BE49-F238E27FC236}">
                <a16:creationId xmlns:a16="http://schemas.microsoft.com/office/drawing/2014/main" id="{C033B38C-5A03-E449-96B8-42B499E96B9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27559" y="869504"/>
            <a:ext cx="10756156" cy="3744416"/>
          </a:xfrm>
        </p:spPr>
        <p:txBody>
          <a:bodyPr>
            <a:noAutofit/>
          </a:bodyPr>
          <a:lstStyle/>
          <a:p>
            <a:pPr marL="171450" indent="-171450" fontAlgn="base"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fr-FR" sz="1800" dirty="0">
                <a:solidFill>
                  <a:srgbClr val="232F49"/>
                </a:solidFill>
              </a:rPr>
              <a:t>Février 2025, lieu à déterminer</a:t>
            </a:r>
          </a:p>
          <a:p>
            <a:pPr marL="171450" indent="-171450" fontAlgn="base"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fr-FR" sz="1800" dirty="0">
              <a:solidFill>
                <a:srgbClr val="232F49"/>
              </a:solidFill>
            </a:endParaRPr>
          </a:p>
          <a:p>
            <a:pPr marL="171450" indent="-171450" fontAlgn="base"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fr-FR" sz="1800" dirty="0">
                <a:solidFill>
                  <a:srgbClr val="232F49"/>
                </a:solidFill>
              </a:rPr>
              <a:t>Objectifs :</a:t>
            </a:r>
          </a:p>
          <a:p>
            <a:pPr lvl="1" fontAlgn="base">
              <a:spcAft>
                <a:spcPct val="0"/>
              </a:spcAft>
              <a:defRPr/>
            </a:pPr>
            <a:r>
              <a:rPr lang="fr-FR" sz="1800" dirty="0">
                <a:solidFill>
                  <a:srgbClr val="232F49"/>
                </a:solidFill>
              </a:rPr>
              <a:t>Accélération laser plasma, privilégiée pour les électrons   </a:t>
            </a:r>
          </a:p>
          <a:p>
            <a:pPr lvl="2" fontAlgn="base">
              <a:spcAft>
                <a:spcPct val="0"/>
              </a:spcAft>
              <a:defRPr/>
            </a:pPr>
            <a:r>
              <a:rPr lang="fr-FR" sz="1600" dirty="0">
                <a:solidFill>
                  <a:srgbClr val="232F49"/>
                </a:solidFill>
              </a:rPr>
              <a:t>progrès réalisés, état de l’art actuel en France/Europe/monde, figure de mérite   </a:t>
            </a:r>
          </a:p>
          <a:p>
            <a:pPr lvl="1" fontAlgn="base">
              <a:spcAft>
                <a:spcPct val="0"/>
              </a:spcAft>
              <a:defRPr/>
            </a:pPr>
            <a:r>
              <a:rPr lang="fr-FR" sz="1800" dirty="0">
                <a:solidFill>
                  <a:srgbClr val="232F49"/>
                </a:solidFill>
              </a:rPr>
              <a:t>Exigences des accélérateurs électrons traditionnels</a:t>
            </a:r>
          </a:p>
          <a:p>
            <a:pPr lvl="1" fontAlgn="base">
              <a:spcAft>
                <a:spcPct val="0"/>
              </a:spcAft>
              <a:defRPr/>
            </a:pPr>
            <a:r>
              <a:rPr lang="fr-FR" sz="1800" dirty="0">
                <a:solidFill>
                  <a:srgbClr val="232F49"/>
                </a:solidFill>
              </a:rPr>
              <a:t>Possibilités d’avenir selon les applications  </a:t>
            </a:r>
          </a:p>
          <a:p>
            <a:pPr lvl="2" fontAlgn="base">
              <a:spcAft>
                <a:spcPct val="0"/>
              </a:spcAft>
              <a:defRPr/>
            </a:pPr>
            <a:r>
              <a:rPr lang="fr-FR" sz="1600" dirty="0">
                <a:solidFill>
                  <a:srgbClr val="232F49"/>
                </a:solidFill>
              </a:rPr>
              <a:t>Domaines d’applicabilité </a:t>
            </a:r>
          </a:p>
          <a:p>
            <a:pPr lvl="2" fontAlgn="base">
              <a:spcAft>
                <a:spcPct val="0"/>
              </a:spcAft>
              <a:defRPr/>
            </a:pPr>
            <a:r>
              <a:rPr lang="fr-FR" sz="1600" dirty="0">
                <a:solidFill>
                  <a:srgbClr val="232F49"/>
                </a:solidFill>
              </a:rPr>
              <a:t>Domaines d’exclusion</a:t>
            </a:r>
          </a:p>
          <a:p>
            <a:pPr fontAlgn="base">
              <a:spcAft>
                <a:spcPct val="0"/>
              </a:spcAft>
              <a:defRPr/>
            </a:pPr>
            <a:endParaRPr lang="fr-FR" sz="1800" dirty="0">
              <a:solidFill>
                <a:srgbClr val="232F49"/>
              </a:solidFill>
            </a:endParaRPr>
          </a:p>
          <a:p>
            <a:pPr marL="57150" indent="-285750" fontAlgn="base"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fr-FR" sz="1800" dirty="0">
                <a:cs typeface="Arial"/>
              </a:rPr>
              <a:t>Retour attendu : amélioration synergie et transfert de compétences entre accélérateurs RF et ALP</a:t>
            </a:r>
          </a:p>
          <a:p>
            <a:pPr marL="57150" indent="-285750" fontAlgn="base"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fr-FR" sz="1800" dirty="0">
                <a:cs typeface="Arial"/>
              </a:rPr>
              <a:t>Organisation</a:t>
            </a:r>
            <a:r>
              <a:rPr lang="fr-FR" sz="1400" dirty="0">
                <a:cs typeface="Arial"/>
              </a:rPr>
              <a:t> </a:t>
            </a:r>
          </a:p>
          <a:p>
            <a:pPr lvl="1" fontAlgn="base">
              <a:spcAft>
                <a:spcPct val="0"/>
              </a:spcAft>
              <a:defRPr/>
            </a:pPr>
            <a:r>
              <a:rPr lang="fr-FR" sz="1800" dirty="0">
                <a:solidFill>
                  <a:srgbClr val="232F49"/>
                </a:solidFill>
              </a:rPr>
              <a:t>Comité d’organisation : 2 chairs pour l’ALP + 1 pour les accélérateurs traditionnels</a:t>
            </a:r>
          </a:p>
          <a:p>
            <a:pPr lvl="2" fontAlgn="base">
              <a:spcAft>
                <a:spcPct val="0"/>
              </a:spcAft>
              <a:defRPr/>
            </a:pPr>
            <a:endParaRPr lang="fr-FR" sz="1300" dirty="0">
              <a:solidFill>
                <a:srgbClr val="232F49"/>
              </a:solidFill>
            </a:endParaRPr>
          </a:p>
          <a:p>
            <a:pPr marL="457200" lvl="1" indent="0" fontAlgn="base">
              <a:spcAft>
                <a:spcPct val="0"/>
              </a:spcAft>
              <a:buNone/>
              <a:defRPr/>
            </a:pPr>
            <a:endParaRPr lang="fr-FR" sz="1400" dirty="0">
              <a:solidFill>
                <a:srgbClr val="232F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8354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B9176A-64AF-151B-D02A-89D5F9ADDB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B291A88B-FDF5-6CF8-4836-AB9F32175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COPIL </a:t>
            </a:r>
            <a:r>
              <a:rPr lang="en-US" dirty="0" err="1"/>
              <a:t>sep</a:t>
            </a:r>
            <a:r>
              <a:rPr lang="en-US" dirty="0"/>
              <a:t> 2024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4DD4B1F-E1F1-8280-CC35-E282D018B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9" name="Titre 8">
            <a:extLst>
              <a:ext uri="{FF2B5EF4-FFF2-40B4-BE49-F238E27FC236}">
                <a16:creationId xmlns:a16="http://schemas.microsoft.com/office/drawing/2014/main" id="{51AF78F2-E394-B1CC-D77E-7E4B56A991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4139" y="9053"/>
            <a:ext cx="5112568" cy="653480"/>
          </a:xfrm>
        </p:spPr>
        <p:txBody>
          <a:bodyPr>
            <a:normAutofit fontScale="90000"/>
          </a:bodyPr>
          <a:lstStyle/>
          <a:p>
            <a:r>
              <a:rPr lang="fr-FR" sz="3200" dirty="0"/>
              <a:t>Workshop calculs (16-18 </a:t>
            </a:r>
            <a:r>
              <a:rPr lang="fr-FR" sz="3200" dirty="0" err="1"/>
              <a:t>oct</a:t>
            </a:r>
            <a:r>
              <a:rPr lang="fr-FR" sz="3200" dirty="0"/>
              <a:t> 24)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8B443B95-048E-F7F8-7229-5F165151E0F3}"/>
              </a:ext>
            </a:extLst>
          </p:cNvPr>
          <p:cNvSpPr txBox="1"/>
          <p:nvPr/>
        </p:nvSpPr>
        <p:spPr>
          <a:xfrm>
            <a:off x="9257381" y="5334000"/>
            <a:ext cx="133101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600" dirty="0"/>
              <a:t>F. </a:t>
            </a:r>
            <a:r>
              <a:rPr lang="fr-FR" sz="1600" dirty="0" err="1"/>
              <a:t>Bouly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40762232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0CD2A63-9AD9-44E9-AC32-DC6403A164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COPIL </a:t>
            </a:r>
            <a:r>
              <a:rPr lang="en-US" dirty="0" err="1"/>
              <a:t>sep</a:t>
            </a:r>
            <a:r>
              <a:rPr lang="en-US" dirty="0"/>
              <a:t> 2024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4348AD7-47FB-4FFC-B56C-66B7811382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9" name="Titre 8">
            <a:extLst>
              <a:ext uri="{FF2B5EF4-FFF2-40B4-BE49-F238E27FC236}">
                <a16:creationId xmlns:a16="http://schemas.microsoft.com/office/drawing/2014/main" id="{B946AB8B-D1D2-4189-AFF9-227622E8F8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3200" dirty="0"/>
              <a:t>Actions envers les jeunes</a:t>
            </a:r>
          </a:p>
        </p:txBody>
      </p:sp>
      <p:sp>
        <p:nvSpPr>
          <p:cNvPr id="12" name="Espace réservé du texte 4">
            <a:extLst>
              <a:ext uri="{FF2B5EF4-FFF2-40B4-BE49-F238E27FC236}">
                <a16:creationId xmlns:a16="http://schemas.microsoft.com/office/drawing/2014/main" id="{C033B38C-5A03-E449-96B8-42B499E96B9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0" y="653480"/>
            <a:ext cx="7834659" cy="4896544"/>
          </a:xfrm>
        </p:spPr>
        <p:txBody>
          <a:bodyPr>
            <a:noAutofit/>
          </a:bodyPr>
          <a:lstStyle/>
          <a:p>
            <a:pPr indent="-228600"/>
            <a:r>
              <a:rPr lang="fr-FR" sz="1800" dirty="0">
                <a:solidFill>
                  <a:srgbClr val="D0671C"/>
                </a:solidFill>
              </a:rPr>
              <a:t>Echanges avec les jeunes </a:t>
            </a:r>
            <a:r>
              <a:rPr lang="fr-FR" sz="1800" b="0" dirty="0">
                <a:solidFill>
                  <a:srgbClr val="D0671C"/>
                </a:solidFill>
              </a:rPr>
              <a:t>(CR de la réunion disponible sur le site </a:t>
            </a:r>
            <a:r>
              <a:rPr lang="fr-FR" sz="1800" b="0" dirty="0" err="1">
                <a:solidFill>
                  <a:srgbClr val="D0671C"/>
                </a:solidFill>
              </a:rPr>
              <a:t>indico</a:t>
            </a:r>
            <a:r>
              <a:rPr lang="fr-FR" sz="1800" b="0" dirty="0">
                <a:solidFill>
                  <a:srgbClr val="D0671C"/>
                </a:solidFill>
              </a:rPr>
              <a:t>)</a:t>
            </a:r>
          </a:p>
          <a:p>
            <a:pPr lvl="1" fontAlgn="base">
              <a:spcAft>
                <a:spcPct val="0"/>
              </a:spcAft>
              <a:defRPr/>
            </a:pPr>
            <a:endParaRPr lang="fr-FR" sz="1600" dirty="0">
              <a:solidFill>
                <a:srgbClr val="D0671C"/>
              </a:solidFill>
            </a:endParaRPr>
          </a:p>
          <a:p>
            <a:pPr indent="-228600"/>
            <a:r>
              <a:rPr lang="fr-FR" sz="1800" dirty="0">
                <a:solidFill>
                  <a:srgbClr val="D0671C"/>
                </a:solidFill>
              </a:rPr>
              <a:t>Bourses </a:t>
            </a:r>
            <a:r>
              <a:rPr lang="fr-FR" sz="1800" dirty="0" err="1">
                <a:solidFill>
                  <a:srgbClr val="D0671C"/>
                </a:solidFill>
              </a:rPr>
              <a:t>Bousson</a:t>
            </a:r>
            <a:endParaRPr lang="fr-FR" sz="1800" dirty="0">
              <a:solidFill>
                <a:srgbClr val="D0671C"/>
              </a:solidFill>
            </a:endParaRPr>
          </a:p>
          <a:p>
            <a:pPr lvl="1" fontAlgn="base">
              <a:spcAft>
                <a:spcPct val="0"/>
              </a:spcAft>
              <a:defRPr/>
            </a:pPr>
            <a:r>
              <a:rPr lang="fr-FR" sz="1800" dirty="0">
                <a:solidFill>
                  <a:srgbClr val="252E4A"/>
                </a:solidFill>
              </a:rPr>
              <a:t>Workshop axe 1 (mai) : 1 </a:t>
            </a:r>
            <a:r>
              <a:rPr lang="fr-FR" sz="1800" dirty="0" err="1">
                <a:solidFill>
                  <a:srgbClr val="252E4A"/>
                </a:solidFill>
              </a:rPr>
              <a:t>IJCLab</a:t>
            </a:r>
            <a:endParaRPr lang="fr-FR" sz="1800" dirty="0">
              <a:solidFill>
                <a:srgbClr val="252E4A"/>
              </a:solidFill>
            </a:endParaRPr>
          </a:p>
          <a:p>
            <a:pPr lvl="1" fontAlgn="base">
              <a:spcAft>
                <a:spcPct val="0"/>
              </a:spcAft>
              <a:defRPr/>
            </a:pPr>
            <a:r>
              <a:rPr lang="fr-FR" sz="1800" dirty="0">
                <a:solidFill>
                  <a:srgbClr val="252E4A"/>
                </a:solidFill>
              </a:rPr>
              <a:t>Workshop calculs (</a:t>
            </a:r>
            <a:r>
              <a:rPr lang="fr-FR" sz="1800" dirty="0" err="1">
                <a:solidFill>
                  <a:srgbClr val="252E4A"/>
                </a:solidFill>
              </a:rPr>
              <a:t>oct</a:t>
            </a:r>
            <a:r>
              <a:rPr lang="fr-FR" sz="1800" dirty="0">
                <a:solidFill>
                  <a:srgbClr val="252E4A"/>
                </a:solidFill>
              </a:rPr>
              <a:t>) : 2 LPSC + 1 GANIL + ??</a:t>
            </a:r>
          </a:p>
          <a:p>
            <a:pPr lvl="1" fontAlgn="base">
              <a:spcAft>
                <a:spcPct val="0"/>
              </a:spcAft>
              <a:defRPr/>
            </a:pPr>
            <a:endParaRPr lang="fr-FR" sz="1600" dirty="0">
              <a:solidFill>
                <a:srgbClr val="252E4A"/>
              </a:solidFill>
            </a:endParaRPr>
          </a:p>
          <a:p>
            <a:pPr indent="-228600"/>
            <a:r>
              <a:rPr lang="fr-FR" sz="1800" dirty="0">
                <a:solidFill>
                  <a:srgbClr val="D0671C"/>
                </a:solidFill>
              </a:rPr>
              <a:t>Journées de Rencontres Jeunes </a:t>
            </a:r>
            <a:r>
              <a:rPr lang="fr-FR" sz="1800" dirty="0" err="1">
                <a:solidFill>
                  <a:srgbClr val="D0671C"/>
                </a:solidFill>
              </a:rPr>
              <a:t>Chercheur.se.s</a:t>
            </a:r>
            <a:r>
              <a:rPr lang="fr-FR" sz="1800" dirty="0">
                <a:solidFill>
                  <a:srgbClr val="D0671C"/>
                </a:solidFill>
              </a:rPr>
              <a:t> (JRJC)</a:t>
            </a:r>
          </a:p>
          <a:p>
            <a:pPr lvl="1" fontAlgn="base">
              <a:spcAft>
                <a:spcPct val="0"/>
              </a:spcAft>
              <a:defRPr/>
            </a:pPr>
            <a:r>
              <a:rPr lang="fr-FR" sz="1600" dirty="0">
                <a:solidFill>
                  <a:srgbClr val="252E4A"/>
                </a:solidFill>
              </a:rPr>
              <a:t>Couvrent les thématiques “ Champs et Particules” et “Physique Nucléaire” de la SFP</a:t>
            </a:r>
          </a:p>
          <a:p>
            <a:pPr lvl="1" fontAlgn="base">
              <a:spcAft>
                <a:spcPct val="0"/>
              </a:spcAft>
              <a:defRPr/>
            </a:pPr>
            <a:r>
              <a:rPr lang="fr-FR" sz="1600" dirty="0">
                <a:solidFill>
                  <a:srgbClr val="252E4A"/>
                </a:solidFill>
              </a:rPr>
              <a:t>S’adressent principalement aux étudiants 2eme et 3eme année de thèse </a:t>
            </a:r>
          </a:p>
          <a:p>
            <a:pPr lvl="1" fontAlgn="base">
              <a:spcAft>
                <a:spcPct val="0"/>
              </a:spcAft>
              <a:defRPr/>
            </a:pPr>
            <a:r>
              <a:rPr lang="fr-FR" sz="1600" dirty="0">
                <a:solidFill>
                  <a:srgbClr val="252E4A"/>
                </a:solidFill>
              </a:rPr>
              <a:t>Présentation des travaux à l’oral (français ou anglais) </a:t>
            </a:r>
          </a:p>
          <a:p>
            <a:pPr lvl="1" fontAlgn="base">
              <a:spcAft>
                <a:spcPct val="0"/>
              </a:spcAft>
              <a:defRPr/>
            </a:pPr>
            <a:r>
              <a:rPr lang="fr-FR" sz="1600" dirty="0">
                <a:solidFill>
                  <a:srgbClr val="252E4A"/>
                </a:solidFill>
              </a:rPr>
              <a:t>JRJC ou JJC, en alternance tous les 2 ans</a:t>
            </a:r>
          </a:p>
          <a:p>
            <a:pPr lvl="1" fontAlgn="base">
              <a:spcAft>
                <a:spcPct val="0"/>
              </a:spcAft>
              <a:defRPr/>
            </a:pPr>
            <a:r>
              <a:rPr lang="fr-FR" sz="1600" dirty="0">
                <a:solidFill>
                  <a:srgbClr val="252E4A"/>
                </a:solidFill>
              </a:rPr>
              <a:t>prochaine édition 24-30 novembre, ouvert pour dépôt de contribution   </a:t>
            </a:r>
          </a:p>
          <a:p>
            <a:pPr lvl="1" fontAlgn="base">
              <a:spcAft>
                <a:spcPct val="0"/>
              </a:spcAft>
              <a:defRPr/>
            </a:pPr>
            <a:r>
              <a:rPr lang="fr-FR" sz="1600" dirty="0">
                <a:solidFill>
                  <a:srgbClr val="252E4A"/>
                </a:solidFill>
                <a:sym typeface="Wingdings" pitchFamily="2" charset="2"/>
              </a:rPr>
              <a:t>Peut être reconnu comme module de formation </a:t>
            </a:r>
          </a:p>
          <a:p>
            <a:pPr marL="457200" lvl="1" indent="0" fontAlgn="base">
              <a:spcAft>
                <a:spcPct val="0"/>
              </a:spcAft>
              <a:buNone/>
              <a:defRPr/>
            </a:pPr>
            <a:r>
              <a:rPr lang="fr-FR" sz="1600" b="1" dirty="0">
                <a:solidFill>
                  <a:srgbClr val="FF0000"/>
                </a:solidFill>
                <a:sym typeface="Wingdings" pitchFamily="2" charset="2"/>
              </a:rPr>
              <a:t> </a:t>
            </a:r>
            <a:r>
              <a:rPr lang="fr-FR" sz="1600" b="1" dirty="0">
                <a:solidFill>
                  <a:srgbClr val="FF0000"/>
                </a:solidFill>
              </a:rPr>
              <a:t>inclure l'annonce dans la newsletter </a:t>
            </a:r>
            <a:br>
              <a:rPr lang="fr-FR" sz="1600" b="1" dirty="0">
                <a:solidFill>
                  <a:srgbClr val="FF0000"/>
                </a:solidFill>
              </a:rPr>
            </a:br>
            <a:br>
              <a:rPr lang="fr-FR" sz="1600" b="1" dirty="0">
                <a:solidFill>
                  <a:srgbClr val="FF0000"/>
                </a:solidFill>
              </a:rPr>
            </a:br>
            <a:endParaRPr lang="fr-FR" sz="1400" b="1" dirty="0">
              <a:solidFill>
                <a:srgbClr val="FF0000"/>
              </a:solidFill>
            </a:endParaRPr>
          </a:p>
          <a:p>
            <a:pPr lvl="1"/>
            <a:endParaRPr lang="fr-FR" sz="1500" dirty="0">
              <a:solidFill>
                <a:srgbClr val="232F49"/>
              </a:solidFill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9CDE959F-C57E-5909-7430-903E7FAAB8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8399" y="3101752"/>
            <a:ext cx="2968586" cy="2609945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A55580CD-47B0-67CA-1D98-B8BEF6618E71}"/>
              </a:ext>
            </a:extLst>
          </p:cNvPr>
          <p:cNvSpPr txBox="1"/>
          <p:nvPr/>
        </p:nvSpPr>
        <p:spPr>
          <a:xfrm>
            <a:off x="6322491" y="2353776"/>
            <a:ext cx="453650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fontAlgn="base">
              <a:spcAft>
                <a:spcPct val="0"/>
              </a:spcAft>
              <a:defRPr/>
            </a:pPr>
            <a:r>
              <a:rPr lang="fr-FR" sz="2000" dirty="0">
                <a:solidFill>
                  <a:srgbClr val="FF0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https://indico.in2p3.fr/event/33415/</a:t>
            </a:r>
            <a:endParaRPr lang="fr-FR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95319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87DE89-6063-28F2-BCAD-6554191CDB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25324D50-542F-1E1E-6287-DC4CAAD3A0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38115" y="5798372"/>
            <a:ext cx="4896544" cy="255687"/>
          </a:xfrm>
        </p:spPr>
        <p:txBody>
          <a:bodyPr/>
          <a:lstStyle/>
          <a:p>
            <a:r>
              <a:rPr lang="en-US" dirty="0"/>
              <a:t>COPIL </a:t>
            </a:r>
            <a:r>
              <a:rPr lang="en-US" dirty="0" err="1"/>
              <a:t>sep</a:t>
            </a:r>
            <a:r>
              <a:rPr lang="en-US" dirty="0"/>
              <a:t> 2024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B4A0CB7-8E6B-DD80-D1F0-731283B70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9" name="Titre 8">
            <a:extLst>
              <a:ext uri="{FF2B5EF4-FFF2-40B4-BE49-F238E27FC236}">
                <a16:creationId xmlns:a16="http://schemas.microsoft.com/office/drawing/2014/main" id="{6640E329-C739-3774-20AA-91C062C9B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8155" y="326740"/>
            <a:ext cx="4320480" cy="653480"/>
          </a:xfrm>
        </p:spPr>
        <p:txBody>
          <a:bodyPr>
            <a:normAutofit fontScale="90000"/>
          </a:bodyPr>
          <a:lstStyle/>
          <a:p>
            <a:r>
              <a:rPr lang="fr-FR" sz="3200" dirty="0"/>
              <a:t>Actions envers les jeunes</a:t>
            </a:r>
            <a:br>
              <a:rPr lang="fr-FR" sz="3200" dirty="0"/>
            </a:br>
            <a:r>
              <a:rPr lang="fr-FR" sz="3200" dirty="0">
                <a:solidFill>
                  <a:srgbClr val="D0671C"/>
                </a:solidFill>
              </a:rPr>
              <a:t>Ecole niveau L3 : 1/2</a:t>
            </a:r>
            <a:br>
              <a:rPr lang="fr-FR" sz="3200" dirty="0">
                <a:solidFill>
                  <a:srgbClr val="D0671C"/>
                </a:solidFill>
              </a:rPr>
            </a:br>
            <a:endParaRPr lang="fr-FR" sz="3200" dirty="0"/>
          </a:p>
        </p:txBody>
      </p:sp>
      <p:sp>
        <p:nvSpPr>
          <p:cNvPr id="2" name="Espace réservé du texte 4">
            <a:extLst>
              <a:ext uri="{FF2B5EF4-FFF2-40B4-BE49-F238E27FC236}">
                <a16:creationId xmlns:a16="http://schemas.microsoft.com/office/drawing/2014/main" id="{105D8F89-37F9-275D-2278-9E95F0224369}"/>
              </a:ext>
            </a:extLst>
          </p:cNvPr>
          <p:cNvSpPr txBox="1">
            <a:spLocks/>
          </p:cNvSpPr>
          <p:nvPr/>
        </p:nvSpPr>
        <p:spPr bwMode="auto">
          <a:xfrm>
            <a:off x="41488" y="941512"/>
            <a:ext cx="10570963" cy="40240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kern="1200">
                <a:solidFill>
                  <a:srgbClr val="24314C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228600" fontAlgn="auto">
              <a:spcAft>
                <a:spcPts val="0"/>
              </a:spcAft>
            </a:pPr>
            <a:r>
              <a:rPr lang="fr-FR" sz="1800" dirty="0">
                <a:solidFill>
                  <a:srgbClr val="D0671C"/>
                </a:solidFill>
              </a:rPr>
              <a:t>Evénement existant à </a:t>
            </a:r>
            <a:r>
              <a:rPr lang="fr-FR" sz="1800" dirty="0" err="1">
                <a:solidFill>
                  <a:srgbClr val="D0671C"/>
                </a:solidFill>
              </a:rPr>
              <a:t>IJCLab</a:t>
            </a:r>
            <a:r>
              <a:rPr lang="fr-FR" sz="1800" dirty="0">
                <a:solidFill>
                  <a:srgbClr val="D0671C"/>
                </a:solidFill>
              </a:rPr>
              <a:t> depuis 2024 : « Rencontres de l’infiniment grand à l’infiniment petit »</a:t>
            </a:r>
            <a:endParaRPr lang="fr-FR" sz="1800" dirty="0">
              <a:solidFill>
                <a:srgbClr val="252E4A"/>
              </a:solidFill>
            </a:endParaRPr>
          </a:p>
          <a:p>
            <a:pPr lvl="1" fontAlgn="base">
              <a:spcAft>
                <a:spcPct val="0"/>
              </a:spcAft>
              <a:defRPr/>
            </a:pPr>
            <a:r>
              <a:rPr lang="fr-FR" sz="1800" dirty="0">
                <a:solidFill>
                  <a:srgbClr val="252E4A"/>
                </a:solidFill>
              </a:rPr>
              <a:t>École (L3 ou 1ere année ingénieur), annuelle depuis 2011</a:t>
            </a:r>
          </a:p>
          <a:p>
            <a:pPr lvl="1" fontAlgn="base">
              <a:spcAft>
                <a:spcPct val="0"/>
              </a:spcAft>
              <a:defRPr/>
            </a:pPr>
            <a:r>
              <a:rPr lang="fr-FR" sz="1800" dirty="0">
                <a:solidFill>
                  <a:srgbClr val="252E4A"/>
                </a:solidFill>
              </a:rPr>
              <a:t>Cours, visites, discussions et tables rondes</a:t>
            </a:r>
          </a:p>
          <a:p>
            <a:pPr lvl="1">
              <a:defRPr/>
            </a:pPr>
            <a:r>
              <a:rPr lang="fr-FR" sz="1800" dirty="0">
                <a:solidFill>
                  <a:srgbClr val="252E4A"/>
                </a:solidFill>
              </a:rPr>
              <a:t>30 étudiants au maximum</a:t>
            </a:r>
          </a:p>
          <a:p>
            <a:pPr lvl="1" fontAlgn="base">
              <a:spcAft>
                <a:spcPct val="0"/>
              </a:spcAft>
              <a:defRPr/>
            </a:pPr>
            <a:r>
              <a:rPr lang="fr-FR" sz="1800" dirty="0">
                <a:solidFill>
                  <a:srgbClr val="252E4A"/>
                </a:solidFill>
              </a:rPr>
              <a:t>2 semaines (1-11 juillet 2024)</a:t>
            </a:r>
          </a:p>
          <a:p>
            <a:pPr lvl="1" fontAlgn="base">
              <a:spcAft>
                <a:spcPct val="0"/>
              </a:spcAft>
              <a:defRPr/>
            </a:pPr>
            <a:r>
              <a:rPr lang="fr-FR" sz="1800" dirty="0">
                <a:solidFill>
                  <a:srgbClr val="252E4A"/>
                </a:solidFill>
              </a:rPr>
              <a:t>Logement, repas et transport pris en charge </a:t>
            </a:r>
          </a:p>
          <a:p>
            <a:pPr lvl="1" fontAlgn="base">
              <a:spcAft>
                <a:spcPct val="0"/>
              </a:spcAft>
              <a:defRPr/>
            </a:pPr>
            <a:r>
              <a:rPr lang="fr-FR" sz="1800" dirty="0">
                <a:solidFill>
                  <a:srgbClr val="252E4A"/>
                </a:solidFill>
              </a:rPr>
              <a:t>Soutien financier </a:t>
            </a:r>
          </a:p>
          <a:p>
            <a:pPr lvl="2">
              <a:defRPr/>
            </a:pPr>
            <a:r>
              <a:rPr lang="fr-FR" sz="1050" dirty="0" err="1">
                <a:solidFill>
                  <a:srgbClr val="252E4A"/>
                </a:solidFill>
              </a:rPr>
              <a:t>LabEX</a:t>
            </a:r>
            <a:r>
              <a:rPr lang="fr-FR" sz="1050" dirty="0">
                <a:solidFill>
                  <a:srgbClr val="252E4A"/>
                </a:solidFill>
              </a:rPr>
              <a:t> P2IO</a:t>
            </a:r>
          </a:p>
          <a:p>
            <a:pPr lvl="1" fontAlgn="auto">
              <a:spcAft>
                <a:spcPts val="0"/>
              </a:spcAft>
            </a:pPr>
            <a:endParaRPr lang="fr-FR" sz="1500" dirty="0">
              <a:solidFill>
                <a:srgbClr val="232F49"/>
              </a:solidFill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763D5246-04ED-1057-C4EF-3B56434C0610}"/>
              </a:ext>
            </a:extLst>
          </p:cNvPr>
          <p:cNvSpPr txBox="1"/>
          <p:nvPr/>
        </p:nvSpPr>
        <p:spPr>
          <a:xfrm>
            <a:off x="6538515" y="1279409"/>
            <a:ext cx="432047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dirty="0">
                <a:solidFill>
                  <a:srgbClr val="FF0000"/>
                </a:solidFill>
              </a:rPr>
              <a:t>https://indico.in2p3.fr/</a:t>
            </a:r>
            <a:r>
              <a:rPr lang="fr-FR" sz="1800" dirty="0" err="1">
                <a:solidFill>
                  <a:srgbClr val="FF0000"/>
                </a:solidFill>
              </a:rPr>
              <a:t>event</a:t>
            </a:r>
            <a:r>
              <a:rPr lang="fr-FR" sz="1800" dirty="0">
                <a:solidFill>
                  <a:srgbClr val="FF0000"/>
                </a:solidFill>
              </a:rPr>
              <a:t>/32397/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AA910E85-D7AD-D2F6-1CB8-465A4B9137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2030" y="1610033"/>
            <a:ext cx="4738140" cy="437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2686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6C140D-C27E-A555-6A61-8C71B026CE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249BDDFD-625C-C6F7-3356-A360EF9201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COPIL </a:t>
            </a:r>
            <a:r>
              <a:rPr lang="en-US" dirty="0" err="1"/>
              <a:t>sep</a:t>
            </a:r>
            <a:r>
              <a:rPr lang="en-US" dirty="0"/>
              <a:t> 2024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A236C8E-D8A3-646B-FF7C-9C9F49F895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6</a:t>
            </a:fld>
            <a:endParaRPr lang="fr-FR" dirty="0"/>
          </a:p>
        </p:txBody>
      </p:sp>
      <p:sp>
        <p:nvSpPr>
          <p:cNvPr id="9" name="Titre 8">
            <a:extLst>
              <a:ext uri="{FF2B5EF4-FFF2-40B4-BE49-F238E27FC236}">
                <a16:creationId xmlns:a16="http://schemas.microsoft.com/office/drawing/2014/main" id="{80E6334C-4A9F-4972-4739-B2C897E14B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8155" y="326740"/>
            <a:ext cx="4320480" cy="653480"/>
          </a:xfrm>
        </p:spPr>
        <p:txBody>
          <a:bodyPr>
            <a:normAutofit fontScale="90000"/>
          </a:bodyPr>
          <a:lstStyle/>
          <a:p>
            <a:r>
              <a:rPr lang="fr-FR" sz="3200" dirty="0"/>
              <a:t>Actions envers les jeunes</a:t>
            </a:r>
            <a:br>
              <a:rPr lang="fr-FR" sz="3200" dirty="0"/>
            </a:br>
            <a:r>
              <a:rPr lang="fr-FR" sz="3200" dirty="0">
                <a:solidFill>
                  <a:srgbClr val="D0671C"/>
                </a:solidFill>
              </a:rPr>
              <a:t>Ecole niveau L3 : 2/2</a:t>
            </a:r>
            <a:br>
              <a:rPr lang="fr-FR" sz="3200" dirty="0">
                <a:solidFill>
                  <a:srgbClr val="D0671C"/>
                </a:solidFill>
              </a:rPr>
            </a:br>
            <a:endParaRPr lang="fr-FR" sz="3200" dirty="0"/>
          </a:p>
        </p:txBody>
      </p:sp>
      <p:sp>
        <p:nvSpPr>
          <p:cNvPr id="12" name="Espace réservé du texte 4">
            <a:extLst>
              <a:ext uri="{FF2B5EF4-FFF2-40B4-BE49-F238E27FC236}">
                <a16:creationId xmlns:a16="http://schemas.microsoft.com/office/drawing/2014/main" id="{5F0512AC-1764-F5BF-B070-FF910FA1EBA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0" y="653480"/>
            <a:ext cx="10570963" cy="4896544"/>
          </a:xfrm>
        </p:spPr>
        <p:txBody>
          <a:bodyPr>
            <a:noAutofit/>
          </a:bodyPr>
          <a:lstStyle/>
          <a:p>
            <a:pPr marL="914400" lvl="3" indent="0" fontAlgn="base">
              <a:spcBef>
                <a:spcPts val="400"/>
              </a:spcBef>
              <a:spcAft>
                <a:spcPct val="0"/>
              </a:spcAft>
              <a:buNone/>
              <a:defRPr/>
            </a:pPr>
            <a:endParaRPr lang="fr-FR" sz="1400" b="1" dirty="0">
              <a:solidFill>
                <a:srgbClr val="24314C"/>
              </a:solidFill>
            </a:endParaRPr>
          </a:p>
          <a:p>
            <a:pPr lvl="1"/>
            <a:endParaRPr lang="fr-FR" sz="1500" dirty="0">
              <a:solidFill>
                <a:srgbClr val="232F49"/>
              </a:solidFill>
            </a:endParaRPr>
          </a:p>
        </p:txBody>
      </p:sp>
      <p:sp>
        <p:nvSpPr>
          <p:cNvPr id="2" name="Espace réservé du texte 4">
            <a:extLst>
              <a:ext uri="{FF2B5EF4-FFF2-40B4-BE49-F238E27FC236}">
                <a16:creationId xmlns:a16="http://schemas.microsoft.com/office/drawing/2014/main" id="{1DDBE4D0-FBFA-88C3-531F-97BFEC867409}"/>
              </a:ext>
            </a:extLst>
          </p:cNvPr>
          <p:cNvSpPr txBox="1">
            <a:spLocks/>
          </p:cNvSpPr>
          <p:nvPr/>
        </p:nvSpPr>
        <p:spPr bwMode="auto">
          <a:xfrm>
            <a:off x="82976" y="850307"/>
            <a:ext cx="10570963" cy="40240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kern="1200">
                <a:solidFill>
                  <a:srgbClr val="24314C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228600" fontAlgn="auto">
              <a:spcAft>
                <a:spcPts val="0"/>
              </a:spcAft>
            </a:pPr>
            <a:r>
              <a:rPr lang="fr-FR" sz="1800" dirty="0">
                <a:solidFill>
                  <a:srgbClr val="D0671C"/>
                </a:solidFill>
              </a:rPr>
              <a:t>Evènement existant au GANIL depuis 2024, pourrait être adapté pour notre besoin </a:t>
            </a:r>
          </a:p>
          <a:p>
            <a:pPr indent="-228600" fontAlgn="auto">
              <a:spcAft>
                <a:spcPts val="0"/>
              </a:spcAft>
            </a:pPr>
            <a:r>
              <a:rPr lang="fr-FR" sz="1800" dirty="0">
                <a:solidFill>
                  <a:srgbClr val="D0671C"/>
                </a:solidFill>
              </a:rPr>
              <a:t>Action « profs au GANIL »</a:t>
            </a:r>
          </a:p>
          <a:p>
            <a:pPr lvl="1" fontAlgn="base">
              <a:spcAft>
                <a:spcPct val="0"/>
              </a:spcAft>
              <a:defRPr/>
            </a:pPr>
            <a:r>
              <a:rPr lang="fr-FR" sz="1600" dirty="0">
                <a:solidFill>
                  <a:srgbClr val="252E4A"/>
                </a:solidFill>
              </a:rPr>
              <a:t>Accueil de 20 professeurs de lycée sur 4 jours </a:t>
            </a:r>
          </a:p>
          <a:p>
            <a:pPr lvl="1" fontAlgn="base">
              <a:spcAft>
                <a:spcPct val="0"/>
              </a:spcAft>
              <a:defRPr/>
            </a:pPr>
            <a:r>
              <a:rPr lang="fr-FR" sz="1600" dirty="0">
                <a:solidFill>
                  <a:srgbClr val="252E4A"/>
                </a:solidFill>
              </a:rPr>
              <a:t>Enseignants de toute la France</a:t>
            </a:r>
          </a:p>
          <a:p>
            <a:pPr lvl="1" fontAlgn="base">
              <a:spcAft>
                <a:spcPct val="0"/>
              </a:spcAft>
              <a:defRPr/>
            </a:pPr>
            <a:r>
              <a:rPr lang="fr-FR" sz="1600" dirty="0">
                <a:solidFill>
                  <a:srgbClr val="252E4A"/>
                </a:solidFill>
              </a:rPr>
              <a:t>Fin août </a:t>
            </a:r>
          </a:p>
          <a:p>
            <a:pPr lvl="1" fontAlgn="base">
              <a:spcAft>
                <a:spcPct val="0"/>
              </a:spcAft>
              <a:defRPr/>
            </a:pPr>
            <a:r>
              <a:rPr lang="fr-FR" sz="1600" dirty="0">
                <a:solidFill>
                  <a:srgbClr val="252E4A"/>
                </a:solidFill>
              </a:rPr>
              <a:t>Cours, visite et TP + session poster sur les métiers du GANIL</a:t>
            </a:r>
          </a:p>
          <a:p>
            <a:pPr lvl="1" fontAlgn="base">
              <a:spcAft>
                <a:spcPct val="0"/>
              </a:spcAft>
              <a:defRPr/>
            </a:pPr>
            <a:r>
              <a:rPr lang="fr-FR" sz="1600" dirty="0">
                <a:solidFill>
                  <a:srgbClr val="252E4A"/>
                </a:solidFill>
              </a:rPr>
              <a:t>Transport, logement et repas pris en charge </a:t>
            </a:r>
          </a:p>
          <a:p>
            <a:pPr lvl="1" fontAlgn="base">
              <a:spcAft>
                <a:spcPct val="0"/>
              </a:spcAft>
              <a:defRPr/>
            </a:pPr>
            <a:r>
              <a:rPr lang="fr-FR" sz="1600" dirty="0">
                <a:solidFill>
                  <a:srgbClr val="252E4A"/>
                </a:solidFill>
              </a:rPr>
              <a:t>Budget autour de 16 k€ couvert par</a:t>
            </a:r>
          </a:p>
          <a:p>
            <a:pPr lvl="2">
              <a:defRPr/>
            </a:pPr>
            <a:r>
              <a:rPr lang="fr-FR" sz="1400" dirty="0">
                <a:solidFill>
                  <a:srgbClr val="252E4A"/>
                </a:solidFill>
              </a:rPr>
              <a:t>IN2P3</a:t>
            </a:r>
          </a:p>
          <a:p>
            <a:pPr lvl="2">
              <a:defRPr/>
            </a:pPr>
            <a:r>
              <a:rPr lang="fr-FR" sz="1400" dirty="0">
                <a:solidFill>
                  <a:srgbClr val="252E4A"/>
                </a:solidFill>
              </a:rPr>
              <a:t>GANIL</a:t>
            </a:r>
          </a:p>
          <a:p>
            <a:pPr lvl="2">
              <a:defRPr/>
            </a:pPr>
            <a:r>
              <a:rPr lang="fr-FR" sz="1400" dirty="0">
                <a:solidFill>
                  <a:srgbClr val="252E4A"/>
                </a:solidFill>
              </a:rPr>
              <a:t>Sciences à l’école</a:t>
            </a:r>
          </a:p>
          <a:p>
            <a:pPr lvl="2">
              <a:defRPr/>
            </a:pPr>
            <a:endParaRPr lang="fr-FR" sz="1400" dirty="0">
              <a:solidFill>
                <a:srgbClr val="252E4A"/>
              </a:solidFill>
            </a:endParaRPr>
          </a:p>
          <a:p>
            <a:pPr lvl="1" fontAlgn="auto">
              <a:spcAft>
                <a:spcPts val="0"/>
              </a:spcAft>
            </a:pPr>
            <a:endParaRPr lang="fr-FR" sz="1500" dirty="0">
              <a:solidFill>
                <a:srgbClr val="232F49"/>
              </a:solidFill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F37CD319-DD8F-A0B0-F849-338D2FAEC3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1785" y="1676754"/>
            <a:ext cx="3214005" cy="4382734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79A4568A-D844-8090-1323-9C8B37F5C219}"/>
              </a:ext>
            </a:extLst>
          </p:cNvPr>
          <p:cNvSpPr txBox="1"/>
          <p:nvPr/>
        </p:nvSpPr>
        <p:spPr>
          <a:xfrm>
            <a:off x="6374777" y="1291356"/>
            <a:ext cx="41961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fontAlgn="base">
              <a:spcAft>
                <a:spcPct val="0"/>
              </a:spcAft>
              <a:defRPr/>
            </a:pPr>
            <a:r>
              <a:rPr lang="fr-FR" sz="1800" dirty="0">
                <a:solidFill>
                  <a:srgbClr val="FF0000"/>
                </a:solidFill>
              </a:rPr>
              <a:t>https://indico.in2p3.fr/</a:t>
            </a:r>
            <a:r>
              <a:rPr lang="fr-FR" sz="1800" dirty="0" err="1">
                <a:solidFill>
                  <a:srgbClr val="FF0000"/>
                </a:solidFill>
              </a:rPr>
              <a:t>event</a:t>
            </a:r>
            <a:r>
              <a:rPr lang="fr-FR" sz="1800" dirty="0">
                <a:solidFill>
                  <a:srgbClr val="FF0000"/>
                </a:solidFill>
              </a:rPr>
              <a:t>/32390/</a:t>
            </a:r>
            <a:endParaRPr lang="fr-FR" sz="1400" b="1" dirty="0">
              <a:solidFill>
                <a:srgbClr val="FF0000"/>
              </a:solidFill>
            </a:endParaRP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378E75A0-AD91-DD9E-845C-2E11FC8BBE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6107" y="3221900"/>
            <a:ext cx="3647899" cy="2524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7390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0CD2A63-9AD9-44E9-AC32-DC6403A164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COPIL </a:t>
            </a:r>
            <a:r>
              <a:rPr lang="en-US" dirty="0" err="1"/>
              <a:t>sep</a:t>
            </a:r>
            <a:r>
              <a:rPr lang="en-US" dirty="0"/>
              <a:t> 2024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4348AD7-47FB-4FFC-B56C-66B7811382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7</a:t>
            </a:fld>
            <a:endParaRPr lang="fr-FR" dirty="0"/>
          </a:p>
        </p:txBody>
      </p:sp>
      <p:sp>
        <p:nvSpPr>
          <p:cNvPr id="9" name="Titre 8">
            <a:extLst>
              <a:ext uri="{FF2B5EF4-FFF2-40B4-BE49-F238E27FC236}">
                <a16:creationId xmlns:a16="http://schemas.microsoft.com/office/drawing/2014/main" id="{B946AB8B-D1D2-4189-AFF9-227622E8F8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0123" y="0"/>
            <a:ext cx="4968552" cy="653480"/>
          </a:xfrm>
        </p:spPr>
        <p:txBody>
          <a:bodyPr>
            <a:normAutofit fontScale="90000"/>
          </a:bodyPr>
          <a:lstStyle/>
          <a:p>
            <a:r>
              <a:rPr lang="fr-FR" sz="3200" dirty="0"/>
              <a:t>Estimations des dépenses 2024</a:t>
            </a:r>
          </a:p>
        </p:txBody>
      </p:sp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8622025D-75B2-A7CE-870B-28A0D8EDA2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5702107"/>
              </p:ext>
            </p:extLst>
          </p:nvPr>
        </p:nvGraphicFramePr>
        <p:xfrm>
          <a:off x="1811338" y="1809750"/>
          <a:ext cx="7150100" cy="2438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45006">
                  <a:extLst>
                    <a:ext uri="{9D8B030D-6E8A-4147-A177-3AD203B41FA5}">
                      <a16:colId xmlns:a16="http://schemas.microsoft.com/office/drawing/2014/main" val="462094995"/>
                    </a:ext>
                  </a:extLst>
                </a:gridCol>
                <a:gridCol w="2350587">
                  <a:extLst>
                    <a:ext uri="{9D8B030D-6E8A-4147-A177-3AD203B41FA5}">
                      <a16:colId xmlns:a16="http://schemas.microsoft.com/office/drawing/2014/main" val="1605587084"/>
                    </a:ext>
                  </a:extLst>
                </a:gridCol>
                <a:gridCol w="951655">
                  <a:extLst>
                    <a:ext uri="{9D8B030D-6E8A-4147-A177-3AD203B41FA5}">
                      <a16:colId xmlns:a16="http://schemas.microsoft.com/office/drawing/2014/main" val="3083182593"/>
                    </a:ext>
                  </a:extLst>
                </a:gridCol>
                <a:gridCol w="1027787">
                  <a:extLst>
                    <a:ext uri="{9D8B030D-6E8A-4147-A177-3AD203B41FA5}">
                      <a16:colId xmlns:a16="http://schemas.microsoft.com/office/drawing/2014/main" val="723178302"/>
                    </a:ext>
                  </a:extLst>
                </a:gridCol>
                <a:gridCol w="1475065">
                  <a:extLst>
                    <a:ext uri="{9D8B030D-6E8A-4147-A177-3AD203B41FA5}">
                      <a16:colId xmlns:a16="http://schemas.microsoft.com/office/drawing/2014/main" val="1943741440"/>
                    </a:ext>
                  </a:extLst>
                </a:gridCol>
              </a:tblGrid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u="none" strike="noStrike" dirty="0">
                          <a:effectLst/>
                        </a:rPr>
                        <a:t>Dotation (€) 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u="none" strike="noStrike" dirty="0">
                          <a:effectLst/>
                        </a:rPr>
                        <a:t>Poste de dépenses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u="none" strike="noStrike" dirty="0">
                          <a:effectLst/>
                        </a:rPr>
                        <a:t>Dépenses (€)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u="none" strike="noStrike" dirty="0">
                          <a:effectLst/>
                        </a:rPr>
                        <a:t>Commentaires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u="none" strike="noStrike" dirty="0">
                          <a:effectLst/>
                        </a:rPr>
                        <a:t>Budget disponible (€) 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23401402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u="none" strike="noStrike">
                          <a:effectLst/>
                        </a:rPr>
                        <a:t>15000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67520735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u="none" strike="noStrike">
                          <a:effectLst/>
                        </a:rPr>
                        <a:t>subvention wkshp axe 1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u="none" strike="noStrike">
                          <a:effectLst/>
                        </a:rPr>
                        <a:t>2000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30799496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u="none" strike="noStrike">
                          <a:effectLst/>
                        </a:rPr>
                        <a:t>mission M.Baylac wkshop axe 1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u="none" strike="noStrike">
                          <a:effectLst/>
                        </a:rPr>
                        <a:t>651,9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26979939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u="none" strike="noStrike">
                          <a:effectLst/>
                        </a:rPr>
                        <a:t>bourse Bousson S. Morard - IJCLab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u="none" strike="noStrike">
                          <a:effectLst/>
                        </a:rPr>
                        <a:t>500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u="none" strike="noStrike">
                          <a:effectLst/>
                        </a:rPr>
                        <a:t>wkshp axe 1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10945295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u="none" strike="noStrike">
                          <a:effectLst/>
                        </a:rPr>
                        <a:t>subvention wkshop calculs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u="none" strike="noStrike">
                          <a:effectLst/>
                        </a:rPr>
                        <a:t>8000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43049596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u="none" strike="noStrike">
                          <a:effectLst/>
                        </a:rPr>
                        <a:t>bourse Bousson A. Cernuschi - LPSC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u="none" strike="noStrike">
                          <a:effectLst/>
                        </a:rPr>
                        <a:t>500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u="none" strike="noStrike">
                          <a:effectLst/>
                        </a:rPr>
                        <a:t>wkshop calculs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31178692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u="none" strike="noStrike" dirty="0">
                          <a:effectLst/>
                        </a:rPr>
                        <a:t>bourse </a:t>
                      </a:r>
                      <a:r>
                        <a:rPr lang="fr-FR" sz="1200" u="none" strike="noStrike" dirty="0" err="1">
                          <a:effectLst/>
                        </a:rPr>
                        <a:t>Bousson</a:t>
                      </a:r>
                      <a:r>
                        <a:rPr lang="fr-FR" sz="1200" u="none" strike="noStrike" dirty="0">
                          <a:effectLst/>
                        </a:rPr>
                        <a:t> A. Plaçais - LPSC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u="none" strike="noStrike">
                          <a:effectLst/>
                        </a:rPr>
                        <a:t>500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u="none" strike="noStrike">
                          <a:effectLst/>
                        </a:rPr>
                        <a:t>wkshop calculs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76091340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endParaRPr lang="fr-FR" sz="1200" b="0" i="1" u="none" strike="noStrike">
                        <a:solidFill>
                          <a:srgbClr val="80808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u="none" strike="noStrike" dirty="0">
                          <a:effectLst/>
                        </a:rPr>
                        <a:t>bourse </a:t>
                      </a:r>
                      <a:r>
                        <a:rPr lang="fr-FR" sz="1200" u="none" strike="noStrike" dirty="0" err="1">
                          <a:effectLst/>
                        </a:rPr>
                        <a:t>Bousson</a:t>
                      </a:r>
                      <a:r>
                        <a:rPr lang="fr-FR" sz="1200" u="none" strike="noStrike" dirty="0">
                          <a:effectLst/>
                        </a:rPr>
                        <a:t>  - GANIL</a:t>
                      </a:r>
                      <a:endParaRPr lang="fr-FR" sz="1200" b="0" i="1" u="none" strike="noStrike" dirty="0">
                        <a:solidFill>
                          <a:srgbClr val="80808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u="none" strike="noStrike">
                          <a:effectLst/>
                        </a:rPr>
                        <a:t>500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u="none" strike="noStrike">
                          <a:effectLst/>
                        </a:rPr>
                        <a:t>wkshop calculs</a:t>
                      </a:r>
                      <a:endParaRPr lang="fr-FR" sz="1200" b="0" i="1" u="none" strike="noStrike">
                        <a:solidFill>
                          <a:srgbClr val="80808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1" u="none" strike="noStrike">
                        <a:solidFill>
                          <a:srgbClr val="80808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14342964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7951577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65985930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endParaRPr lang="fr-FR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TOTAL</a:t>
                      </a:r>
                      <a:endParaRPr lang="fr-FR" sz="12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1" u="none" strike="noStrike" dirty="0">
                          <a:effectLst/>
                        </a:rPr>
                        <a:t>12651,9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2348,1</a:t>
                      </a:r>
                      <a:endParaRPr lang="fr-FR" sz="12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70688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146650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0CD2A63-9AD9-44E9-AC32-DC6403A164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COPIL </a:t>
            </a:r>
            <a:r>
              <a:rPr lang="en-US" dirty="0" err="1"/>
              <a:t>sep</a:t>
            </a:r>
            <a:r>
              <a:rPr lang="en-US" dirty="0"/>
              <a:t> 2024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4348AD7-47FB-4FFC-B56C-66B7811382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8</a:t>
            </a:fld>
            <a:endParaRPr lang="fr-FR" dirty="0"/>
          </a:p>
        </p:txBody>
      </p:sp>
      <p:sp>
        <p:nvSpPr>
          <p:cNvPr id="9" name="Titre 8">
            <a:extLst>
              <a:ext uri="{FF2B5EF4-FFF2-40B4-BE49-F238E27FC236}">
                <a16:creationId xmlns:a16="http://schemas.microsoft.com/office/drawing/2014/main" id="{B946AB8B-D1D2-4189-AFF9-227622E8F8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200" dirty="0"/>
              <a:t>Echanges avec la SFP</a:t>
            </a:r>
          </a:p>
        </p:txBody>
      </p:sp>
      <p:sp>
        <p:nvSpPr>
          <p:cNvPr id="12" name="Espace réservé du texte 4">
            <a:extLst>
              <a:ext uri="{FF2B5EF4-FFF2-40B4-BE49-F238E27FC236}">
                <a16:creationId xmlns:a16="http://schemas.microsoft.com/office/drawing/2014/main" id="{C033B38C-5A03-E449-96B8-42B499E96B9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361" y="923612"/>
            <a:ext cx="10768414" cy="4842436"/>
          </a:xfrm>
        </p:spPr>
        <p:txBody>
          <a:bodyPr>
            <a:noAutofit/>
          </a:bodyPr>
          <a:lstStyle/>
          <a:p>
            <a:pPr marL="342900" lvl="1" indent="-342900" fontAlgn="base">
              <a:spcBef>
                <a:spcPts val="1000"/>
              </a:spcBef>
              <a:spcAft>
                <a:spcPct val="0"/>
              </a:spcAft>
              <a:buAutoNum type="arabicPeriod"/>
              <a:defRPr/>
            </a:pPr>
            <a:r>
              <a:rPr lang="fr-FR" sz="1800" b="1" dirty="0">
                <a:solidFill>
                  <a:srgbClr val="24314C"/>
                </a:solidFill>
              </a:rPr>
              <a:t>Liste des étudiants en thèse : base de données commune : mise à jour finalisée par Marie Labat</a:t>
            </a:r>
          </a:p>
          <a:p>
            <a:pPr marL="1143000" lvl="1" indent="-457200"/>
            <a:r>
              <a:rPr lang="fr-FR" sz="1800" b="1" dirty="0">
                <a:solidFill>
                  <a:srgbClr val="D0671C"/>
                </a:solidFill>
              </a:rPr>
              <a:t>Liste affichée sur le site SCIPAC et sur le site SFP </a:t>
            </a:r>
          </a:p>
          <a:p>
            <a:endParaRPr lang="fr-FR" sz="1400" dirty="0">
              <a:solidFill>
                <a:srgbClr val="D0671C"/>
              </a:solidFill>
            </a:endParaRPr>
          </a:p>
          <a:p>
            <a:r>
              <a:rPr lang="fr-FR" sz="1800" b="1" dirty="0">
                <a:solidFill>
                  <a:srgbClr val="24314C"/>
                </a:solidFill>
              </a:rPr>
              <a:t>2. Offres d’emploi </a:t>
            </a:r>
            <a:r>
              <a:rPr lang="fr-FR" sz="1800" b="1" dirty="0">
                <a:solidFill>
                  <a:srgbClr val="24314C"/>
                </a:solidFill>
                <a:sym typeface="Wingdings" pitchFamily="2" charset="2"/>
              </a:rPr>
              <a:t> reste à traiter </a:t>
            </a:r>
            <a:endParaRPr lang="fr-FR" sz="1800" b="1" dirty="0">
              <a:solidFill>
                <a:srgbClr val="24314C"/>
              </a:solidFill>
            </a:endParaRPr>
          </a:p>
          <a:p>
            <a:pPr marL="1143000" lvl="1" indent="-457200"/>
            <a:endParaRPr lang="fr-FR" sz="1800" b="1" dirty="0">
              <a:solidFill>
                <a:srgbClr val="24314C"/>
              </a:solidFill>
            </a:endParaRPr>
          </a:p>
          <a:p>
            <a:pPr marL="0" lvl="1" indent="0" fontAlgn="base">
              <a:spcBef>
                <a:spcPts val="1000"/>
              </a:spcBef>
              <a:spcAft>
                <a:spcPct val="0"/>
              </a:spcAft>
              <a:buNone/>
              <a:defRPr/>
            </a:pPr>
            <a:r>
              <a:rPr lang="fr-FR" sz="1800" b="1" dirty="0">
                <a:solidFill>
                  <a:srgbClr val="24314C"/>
                </a:solidFill>
              </a:rPr>
              <a:t>3. Événement en lien avec les journées accélérateurs de Roscoff 2025, discuté avec le bureau de la SFP</a:t>
            </a:r>
          </a:p>
          <a:p>
            <a:pPr marL="982663" lvl="3" indent="-285750" fontAlgn="base">
              <a:spcBef>
                <a:spcPts val="1000"/>
              </a:spcBef>
              <a:spcAft>
                <a:spcPct val="0"/>
              </a:spcAft>
              <a:defRPr/>
            </a:pPr>
            <a:r>
              <a:rPr lang="fr-FR" sz="1600" b="1" dirty="0">
                <a:solidFill>
                  <a:srgbClr val="D0671C"/>
                </a:solidFill>
              </a:rPr>
              <a:t>Idée : programmer un atelier GDR à Roscoff, juste avant les journées accélérateurs </a:t>
            </a:r>
          </a:p>
          <a:p>
            <a:pPr marL="982663" lvl="3" indent="-285750" fontAlgn="base">
              <a:spcBef>
                <a:spcPts val="1000"/>
              </a:spcBef>
              <a:spcAft>
                <a:spcPct val="0"/>
              </a:spcAft>
              <a:defRPr/>
            </a:pPr>
            <a:r>
              <a:rPr lang="fr-FR" sz="1600" b="1" dirty="0">
                <a:solidFill>
                  <a:srgbClr val="D0671C"/>
                </a:solidFill>
              </a:rPr>
              <a:t>Plusieurs échanges avec le bureau de la SFP, en conclusion :  </a:t>
            </a:r>
          </a:p>
          <a:p>
            <a:pPr marL="1039813" lvl="3" indent="-342900" fontAlgn="base">
              <a:spcBef>
                <a:spcPts val="1000"/>
              </a:spcBef>
              <a:spcAft>
                <a:spcPct val="0"/>
              </a:spcAft>
              <a:buAutoNum type="arabicParenR"/>
              <a:defRPr/>
            </a:pPr>
            <a:r>
              <a:rPr lang="fr-FR" sz="1600" dirty="0"/>
              <a:t>Ne pas systématiser le couplage SCIPAC / SFP aux rencontres et aux journées tous les ans </a:t>
            </a:r>
          </a:p>
          <a:p>
            <a:pPr marL="1039813" lvl="3" indent="-342900" fontAlgn="base">
              <a:spcBef>
                <a:spcPts val="1000"/>
              </a:spcBef>
              <a:spcAft>
                <a:spcPct val="0"/>
              </a:spcAft>
              <a:buAutoNum type="arabicParenR"/>
              <a:defRPr/>
            </a:pPr>
            <a:r>
              <a:rPr lang="fr-FR" sz="1600" dirty="0"/>
              <a:t>Mais quand même tenter au moins une fois l'expérience d'un couplage aux rencontres cette années et aux journées l'an prochain</a:t>
            </a:r>
          </a:p>
          <a:p>
            <a:pPr marL="982663" lvl="3" indent="-285750" fontAlgn="base">
              <a:spcBef>
                <a:spcPts val="1000"/>
              </a:spcBef>
              <a:spcAft>
                <a:spcPct val="0"/>
              </a:spcAft>
              <a:defRPr/>
            </a:pPr>
            <a:r>
              <a:rPr lang="fr-FR" sz="1600" b="1" dirty="0">
                <a:solidFill>
                  <a:srgbClr val="D0671C"/>
                </a:solidFill>
              </a:rPr>
              <a:t>Logistique des journées accélérateurs</a:t>
            </a:r>
          </a:p>
          <a:p>
            <a:pPr marL="1039813" lvl="3" indent="-342900" fontAlgn="base">
              <a:spcBef>
                <a:spcPts val="1000"/>
              </a:spcBef>
              <a:spcAft>
                <a:spcPct val="0"/>
              </a:spcAft>
              <a:buAutoNum type="arabicParenR"/>
              <a:defRPr/>
            </a:pPr>
            <a:r>
              <a:rPr lang="fr-FR" sz="1600" dirty="0"/>
              <a:t>les gens prennent le train le mardi après midi, puis le bus entre la gare et Roscoff, ce qui les fait arriver vers 18h-19h</a:t>
            </a:r>
          </a:p>
          <a:p>
            <a:pPr marL="1039813" lvl="3" indent="-342900" fontAlgn="base">
              <a:spcBef>
                <a:spcPts val="1000"/>
              </a:spcBef>
              <a:spcAft>
                <a:spcPct val="0"/>
              </a:spcAft>
              <a:buAutoNum type="arabicParenR"/>
              <a:defRPr/>
            </a:pPr>
            <a:r>
              <a:rPr lang="fr-FR" sz="1600" dirty="0"/>
              <a:t>les gens repartent le vendredi après le déjeuner. </a:t>
            </a:r>
            <a:endParaRPr lang="fr-FR" sz="1600" b="1" dirty="0">
              <a:solidFill>
                <a:srgbClr val="D067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14245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C9745F-1254-EB45-68D2-E0D896AA0E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79555A99-94D5-B9D3-3424-D5FE17ACF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COPIL </a:t>
            </a:r>
            <a:r>
              <a:rPr lang="en-US" dirty="0" err="1"/>
              <a:t>sep</a:t>
            </a:r>
            <a:r>
              <a:rPr lang="en-US" dirty="0"/>
              <a:t> 2024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6CCE0D5-A923-C4C1-A22F-68A4C8BDF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9</a:t>
            </a:fld>
            <a:endParaRPr lang="fr-FR" dirty="0"/>
          </a:p>
        </p:txBody>
      </p:sp>
      <p:sp>
        <p:nvSpPr>
          <p:cNvPr id="9" name="Titre 8">
            <a:extLst>
              <a:ext uri="{FF2B5EF4-FFF2-40B4-BE49-F238E27FC236}">
                <a16:creationId xmlns:a16="http://schemas.microsoft.com/office/drawing/2014/main" id="{14F6AB8B-E071-73B6-83E5-930959AC09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4139" y="72008"/>
            <a:ext cx="4680520" cy="653480"/>
          </a:xfrm>
        </p:spPr>
        <p:txBody>
          <a:bodyPr>
            <a:normAutofit fontScale="90000"/>
          </a:bodyPr>
          <a:lstStyle/>
          <a:p>
            <a:r>
              <a:rPr lang="fr-FR" sz="3200" dirty="0"/>
              <a:t>Proposition pour discussion workshop thématique</a:t>
            </a:r>
          </a:p>
        </p:txBody>
      </p:sp>
      <p:sp>
        <p:nvSpPr>
          <p:cNvPr id="12" name="Espace réservé du texte 4">
            <a:extLst>
              <a:ext uri="{FF2B5EF4-FFF2-40B4-BE49-F238E27FC236}">
                <a16:creationId xmlns:a16="http://schemas.microsoft.com/office/drawing/2014/main" id="{C4B1A260-E6B6-BD47-9CF1-7D0B322FDC6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361" y="923612"/>
            <a:ext cx="10768414" cy="4842436"/>
          </a:xfrm>
        </p:spPr>
        <p:txBody>
          <a:bodyPr>
            <a:noAutofit/>
          </a:bodyPr>
          <a:lstStyle/>
          <a:p>
            <a:pPr marL="0" lvl="1" indent="0" fontAlgn="base">
              <a:spcBef>
                <a:spcPts val="1000"/>
              </a:spcBef>
              <a:spcAft>
                <a:spcPct val="0"/>
              </a:spcAft>
              <a:buNone/>
              <a:defRPr/>
            </a:pPr>
            <a:r>
              <a:rPr lang="fr-FR" sz="1800" b="1" dirty="0">
                <a:solidFill>
                  <a:srgbClr val="24314C"/>
                </a:solidFill>
              </a:rPr>
              <a:t>Proposition d’adosser un atelier du GDR aux journées accélérateurs de Roscoff, pour test en 2025</a:t>
            </a:r>
          </a:p>
          <a:p>
            <a:pPr marL="982663" lvl="3" indent="-285750" fontAlgn="base">
              <a:spcBef>
                <a:spcPts val="1000"/>
              </a:spcBef>
              <a:spcAft>
                <a:spcPct val="0"/>
              </a:spcAft>
              <a:defRPr/>
            </a:pPr>
            <a:r>
              <a:rPr lang="fr-FR" sz="1600" b="1" dirty="0">
                <a:solidFill>
                  <a:srgbClr val="D0671C"/>
                </a:solidFill>
              </a:rPr>
              <a:t>Station biologique dispo: salle et des chambres retenues pour lundi 6 et mardi 7 </a:t>
            </a:r>
            <a:r>
              <a:rPr lang="fr-FR" sz="1600" b="1" dirty="0" err="1">
                <a:solidFill>
                  <a:srgbClr val="D0671C"/>
                </a:solidFill>
              </a:rPr>
              <a:t>oct</a:t>
            </a:r>
            <a:r>
              <a:rPr lang="fr-FR" sz="1600" b="1" dirty="0">
                <a:solidFill>
                  <a:srgbClr val="D0671C"/>
                </a:solidFill>
              </a:rPr>
              <a:t> 2025 </a:t>
            </a:r>
            <a:r>
              <a:rPr lang="fr-FR" sz="1600" b="1" dirty="0">
                <a:solidFill>
                  <a:srgbClr val="D0671C"/>
                </a:solidFill>
                <a:sym typeface="Wingdings" pitchFamily="2" charset="2"/>
              </a:rPr>
              <a:t> à affiner </a:t>
            </a:r>
            <a:endParaRPr lang="fr-FR" sz="1600" b="1" dirty="0">
              <a:solidFill>
                <a:srgbClr val="D0671C"/>
              </a:solidFill>
            </a:endParaRPr>
          </a:p>
          <a:p>
            <a:pPr marL="982663" lvl="3" indent="-285750" fontAlgn="base">
              <a:spcBef>
                <a:spcPts val="1000"/>
              </a:spcBef>
              <a:spcAft>
                <a:spcPct val="0"/>
              </a:spcAft>
              <a:defRPr/>
            </a:pPr>
            <a:r>
              <a:rPr lang="fr-FR" sz="1600" b="1" dirty="0">
                <a:solidFill>
                  <a:srgbClr val="D0671C"/>
                </a:solidFill>
              </a:rPr>
              <a:t>Thème d'atelier spécifique pour ne perturber l'agenda des journées, l'idée étant que les 2 événements se renforcent sans se faire ombrage</a:t>
            </a:r>
          </a:p>
          <a:p>
            <a:pPr marL="982663" lvl="3" indent="-285750" fontAlgn="base">
              <a:spcBef>
                <a:spcPts val="1000"/>
              </a:spcBef>
              <a:spcAft>
                <a:spcPct val="0"/>
              </a:spcAft>
              <a:defRPr/>
            </a:pPr>
            <a:r>
              <a:rPr lang="fr-FR" sz="1600" b="1" dirty="0">
                <a:solidFill>
                  <a:srgbClr val="D0671C"/>
                </a:solidFill>
              </a:rPr>
              <a:t>Durée : 1 jour, le mardi</a:t>
            </a:r>
          </a:p>
          <a:p>
            <a:pPr marL="982663" lvl="3" indent="-285750" fontAlgn="base">
              <a:spcBef>
                <a:spcPts val="1000"/>
              </a:spcBef>
              <a:spcAft>
                <a:spcPct val="0"/>
              </a:spcAft>
              <a:defRPr/>
            </a:pPr>
            <a:r>
              <a:rPr lang="fr-FR" sz="1600" b="1" dirty="0">
                <a:solidFill>
                  <a:srgbClr val="D0671C"/>
                </a:solidFill>
              </a:rPr>
              <a:t>Thème : diagnostics </a:t>
            </a:r>
            <a:r>
              <a:rPr lang="fr-FR" sz="1600" b="1" dirty="0">
                <a:solidFill>
                  <a:srgbClr val="D0671C"/>
                </a:solidFill>
                <a:sym typeface="Wingdings" pitchFamily="2" charset="2"/>
              </a:rPr>
              <a:t> à discuter </a:t>
            </a:r>
            <a:endParaRPr lang="fr-FR" sz="1600" b="1" dirty="0">
              <a:solidFill>
                <a:srgbClr val="D0671C"/>
              </a:solidFill>
            </a:endParaRPr>
          </a:p>
          <a:p>
            <a:pPr marL="1439863" lvl="4" indent="-285750" fontAlgn="base">
              <a:spcBef>
                <a:spcPts val="1000"/>
              </a:spcBef>
              <a:spcAft>
                <a:spcPct val="0"/>
              </a:spcAft>
              <a:buFontTx/>
              <a:buChar char="-"/>
              <a:defRPr/>
            </a:pPr>
            <a:r>
              <a:rPr lang="fr-FR" sz="1600" dirty="0"/>
              <a:t>aucun talk sur les </a:t>
            </a:r>
            <a:r>
              <a:rPr lang="fr-FR" sz="1600" dirty="0" err="1"/>
              <a:t>diags</a:t>
            </a:r>
            <a:r>
              <a:rPr lang="fr-FR" sz="1600" dirty="0"/>
              <a:t> aux journées de 2023 </a:t>
            </a:r>
          </a:p>
          <a:p>
            <a:pPr marL="1439863" lvl="4" indent="-285750" fontAlgn="base">
              <a:spcBef>
                <a:spcPts val="1000"/>
              </a:spcBef>
              <a:spcAft>
                <a:spcPct val="0"/>
              </a:spcAft>
              <a:buFontTx/>
              <a:buChar char="-"/>
              <a:defRPr/>
            </a:pPr>
            <a:r>
              <a:rPr lang="fr-FR" sz="1600" dirty="0"/>
              <a:t>Freddy doit sonder les collègues du RIF pour voir si cette idée est soutenue </a:t>
            </a:r>
            <a:endParaRPr lang="fr-FR" sz="1600" b="1" dirty="0">
              <a:solidFill>
                <a:srgbClr val="D067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0742316"/>
      </p:ext>
    </p:extLst>
  </p:cSld>
  <p:clrMapOvr>
    <a:masterClrMapping/>
  </p:clrMapOvr>
</p:sld>
</file>

<file path=ppt/theme/theme1.xml><?xml version="1.0" encoding="utf-8"?>
<a:theme xmlns:a="http://schemas.openxmlformats.org/drawingml/2006/main" name="1_modele-IJCLAb-powerpoin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 algn="l">
          <a:defRPr sz="3600" b="1" kern="1200" dirty="0">
            <a:solidFill>
              <a:srgbClr val="D0671C"/>
            </a:solidFill>
            <a:latin typeface="+mn-lt"/>
            <a:ea typeface="+mn-ea"/>
            <a:cs typeface="+mn-cs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40020</TotalTime>
  <Words>1723</Words>
  <Application>Microsoft Macintosh PowerPoint</Application>
  <PresentationFormat>Personnalisé</PresentationFormat>
  <Paragraphs>288</Paragraphs>
  <Slides>21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Wingdings</vt:lpstr>
      <vt:lpstr>1_modele-IJCLAb-powerpoint</vt:lpstr>
      <vt:lpstr>Conception personnalisée</vt:lpstr>
      <vt:lpstr>Agenda COPIL 10  septembre 2024</vt:lpstr>
      <vt:lpstr>Statistiques</vt:lpstr>
      <vt:lpstr>Workshop calculs (16-18 oct 24)</vt:lpstr>
      <vt:lpstr>Actions envers les jeunes</vt:lpstr>
      <vt:lpstr>Actions envers les jeunes Ecole niveau L3 : 1/2 </vt:lpstr>
      <vt:lpstr>Actions envers les jeunes Ecole niveau L3 : 2/2 </vt:lpstr>
      <vt:lpstr>Estimations des dépenses 2024</vt:lpstr>
      <vt:lpstr>Echanges avec la SFP</vt:lpstr>
      <vt:lpstr>Proposition pour discussion workshop thématique</vt:lpstr>
      <vt:lpstr>Workshop 2025 </vt:lpstr>
      <vt:lpstr>Journée du GDR </vt:lpstr>
      <vt:lpstr>Communication</vt:lpstr>
      <vt:lpstr>Liste des thèses en cours</vt:lpstr>
      <vt:lpstr>Statistiques</vt:lpstr>
      <vt:lpstr>Statistiques</vt:lpstr>
      <vt:lpstr>Newsletter</vt:lpstr>
      <vt:lpstr>MERCI </vt:lpstr>
      <vt:lpstr>Thème applications et environnement</vt:lpstr>
      <vt:lpstr>Infos communes SFP – GDR </vt:lpstr>
      <vt:lpstr>Actions– 2/2 et divers </vt:lpstr>
      <vt:lpstr>Workshop ALP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Luc Petizon</dc:creator>
  <cp:lastModifiedBy>Maud Baylac</cp:lastModifiedBy>
  <cp:revision>2535</cp:revision>
  <cp:lastPrinted>2023-12-13T10:34:08Z</cp:lastPrinted>
  <dcterms:created xsi:type="dcterms:W3CDTF">2011-03-09T16:37:49Z</dcterms:created>
  <dcterms:modified xsi:type="dcterms:W3CDTF">2024-09-12T12:23:08Z</dcterms:modified>
</cp:coreProperties>
</file>