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58"/>
  </p:notesMasterIdLst>
  <p:handoutMasterIdLst>
    <p:handoutMasterId r:id="rId59"/>
  </p:handoutMasterIdLst>
  <p:sldIdLst>
    <p:sldId id="257" r:id="rId2"/>
    <p:sldId id="457" r:id="rId3"/>
    <p:sldId id="259" r:id="rId4"/>
    <p:sldId id="260" r:id="rId5"/>
    <p:sldId id="275" r:id="rId6"/>
    <p:sldId id="280" r:id="rId7"/>
    <p:sldId id="281" r:id="rId8"/>
    <p:sldId id="282" r:id="rId9"/>
    <p:sldId id="283" r:id="rId10"/>
    <p:sldId id="458" r:id="rId11"/>
    <p:sldId id="292" r:id="rId12"/>
    <p:sldId id="293" r:id="rId13"/>
    <p:sldId id="459" r:id="rId14"/>
    <p:sldId id="298" r:id="rId15"/>
    <p:sldId id="299" r:id="rId16"/>
    <p:sldId id="300" r:id="rId17"/>
    <p:sldId id="301" r:id="rId18"/>
    <p:sldId id="302" r:id="rId19"/>
    <p:sldId id="303" r:id="rId20"/>
    <p:sldId id="449" r:id="rId21"/>
    <p:sldId id="450" r:id="rId22"/>
    <p:sldId id="305" r:id="rId23"/>
    <p:sldId id="359" r:id="rId24"/>
    <p:sldId id="360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51" r:id="rId33"/>
    <p:sldId id="352" r:id="rId34"/>
    <p:sldId id="353" r:id="rId35"/>
    <p:sldId id="354" r:id="rId36"/>
    <p:sldId id="355" r:id="rId37"/>
    <p:sldId id="356" r:id="rId38"/>
    <p:sldId id="319" r:id="rId39"/>
    <p:sldId id="320" r:id="rId40"/>
    <p:sldId id="361" r:id="rId41"/>
    <p:sldId id="362" r:id="rId42"/>
    <p:sldId id="363" r:id="rId43"/>
    <p:sldId id="364" r:id="rId44"/>
    <p:sldId id="421" r:id="rId45"/>
    <p:sldId id="420" r:id="rId46"/>
    <p:sldId id="345" r:id="rId47"/>
    <p:sldId id="346" r:id="rId48"/>
    <p:sldId id="347" r:id="rId49"/>
    <p:sldId id="348" r:id="rId50"/>
    <p:sldId id="349" r:id="rId51"/>
    <p:sldId id="350" r:id="rId52"/>
    <p:sldId id="286" r:id="rId53"/>
    <p:sldId id="391" r:id="rId54"/>
    <p:sldId id="392" r:id="rId55"/>
    <p:sldId id="261" r:id="rId56"/>
    <p:sldId id="262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407" autoAdjust="0"/>
    <p:restoredTop sz="94660"/>
  </p:normalViewPr>
  <p:slideViewPr>
    <p:cSldViewPr snapToObjects="1">
      <p:cViewPr>
        <p:scale>
          <a:sx n="85" d="100"/>
          <a:sy n="85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tableStyles" Target="tableStyles.xml"/><Relationship Id="rId60" Type="http://schemas.openxmlformats.org/officeDocument/2006/relationships/printerSettings" Target="printerSettings/printerSettings1.bin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handoutMaster" Target="handoutMasters/handoutMaster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viewProps" Target="view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presProps" Target="presProp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E818-C3E4-3842-A6F0-76D51E63DE5B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5ACB-C6AE-7C4D-9608-4771D6E99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63040-EF42-6942-B85D-0D3F5AE4DFAF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FED7F-B1BF-584E-A13B-91CF9637A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5175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646" y="4341522"/>
            <a:ext cx="5029092" cy="41191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Paris, J.Butterworth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11B0-922B-CE4F-A939-8AD7D5C75B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6" Type="http://schemas.openxmlformats.org/officeDocument/2006/relationships/image" Target="../media/image27.pd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6" Type="http://schemas.openxmlformats.org/officeDocument/2006/relationships/image" Target="../media/image25.pdf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6" Type="http://schemas.openxmlformats.org/officeDocument/2006/relationships/image" Target="../media/image35.pdf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6" Type="http://schemas.openxmlformats.org/officeDocument/2006/relationships/image" Target="../media/image35.pdf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6" Type="http://schemas.openxmlformats.org/officeDocument/2006/relationships/image" Target="../media/image43.pd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6" Type="http://schemas.openxmlformats.org/officeDocument/2006/relationships/image" Target="../media/image51.pd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df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df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df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df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df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2133600"/>
            <a:ext cx="6249988" cy="93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ts val="3600"/>
              </a:lnSpc>
              <a:buClr>
                <a:srgbClr val="3333CC"/>
              </a:buClr>
              <a:buSzPct val="100000"/>
              <a:buFont typeface="Century Schoolbook" pitchFamily="-65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i="1" u="sng" dirty="0" err="1" smtClean="0">
                <a:latin typeface="Helvetica" pitchFamily="-65" charset="0"/>
              </a:rPr>
              <a:t>Subjet</a:t>
            </a:r>
            <a:r>
              <a:rPr lang="en-GB" sz="3600" b="1" i="1" u="sng" dirty="0" smtClean="0">
                <a:latin typeface="Helvetica" pitchFamily="-65" charset="0"/>
              </a:rPr>
              <a:t> structure as a</a:t>
            </a:r>
            <a:r>
              <a:rPr lang="en-GB" sz="3600" b="1" i="1" u="sng" dirty="0" smtClean="0">
                <a:latin typeface="Helvetica" pitchFamily="-65" charset="0"/>
              </a:rPr>
              <a:t> Higgs </a:t>
            </a:r>
            <a:r>
              <a:rPr lang="en-GB" sz="3600" b="1" i="1" u="sng" dirty="0" smtClean="0">
                <a:latin typeface="Helvetica" pitchFamily="-65" charset="0"/>
              </a:rPr>
              <a:t>search </a:t>
            </a:r>
            <a:r>
              <a:rPr lang="en-GB" sz="3600" b="1" i="1" u="sng" dirty="0" smtClean="0">
                <a:latin typeface="Helvetica" pitchFamily="-65" charset="0"/>
              </a:rPr>
              <a:t>tool</a:t>
            </a: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182688" y="4484688"/>
            <a:ext cx="6959600" cy="139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1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i="1" dirty="0">
                <a:solidFill>
                  <a:srgbClr val="80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Jonathan </a:t>
            </a:r>
            <a:r>
              <a:rPr lang="en-GB" sz="2000" b="1" i="1" dirty="0" smtClean="0">
                <a:solidFill>
                  <a:srgbClr val="80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Butterworth</a:t>
            </a:r>
          </a:p>
          <a:p>
            <a:pPr algn="ctr">
              <a:lnSpc>
                <a:spcPct val="101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i="1" dirty="0" smtClean="0">
                <a:solidFill>
                  <a:srgbClr val="80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University College London</a:t>
            </a:r>
            <a:endParaRPr lang="en-GB" sz="2000" b="1" i="1" dirty="0" smtClean="0">
              <a:solidFill>
                <a:srgbClr val="8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ctr">
              <a:lnSpc>
                <a:spcPct val="101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i="1" dirty="0" smtClean="0">
                <a:solidFill>
                  <a:srgbClr val="80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Paris, 30/</a:t>
            </a:r>
            <a:r>
              <a:rPr lang="en-GB" sz="2000" b="1" i="1" dirty="0" smtClean="0">
                <a:solidFill>
                  <a:srgbClr val="80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7</a:t>
            </a:r>
            <a:r>
              <a:rPr lang="en-GB" sz="2000" b="1" i="1" dirty="0" smtClean="0">
                <a:solidFill>
                  <a:srgbClr val="80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/</a:t>
            </a:r>
            <a:r>
              <a:rPr lang="en-GB" sz="2000" b="1" i="1" dirty="0" smtClean="0">
                <a:solidFill>
                  <a:srgbClr val="80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(are </a:t>
            </a:r>
            <a:r>
              <a:rPr lang="en-US" dirty="0" err="1" smtClean="0"/>
              <a:t>subjets</a:t>
            </a:r>
            <a:r>
              <a:rPr lang="en-US" dirty="0" smtClean="0"/>
              <a:t> suddenly more interesting) now?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Scales in the experiment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0238" y="1730375"/>
            <a:ext cx="8056562" cy="4589463"/>
          </a:xfrm>
        </p:spPr>
        <p:txBody>
          <a:bodyPr>
            <a:normAutofit/>
          </a:bodyPr>
          <a:lstStyle/>
          <a:p>
            <a:pPr>
              <a:buFont typeface="Century Schoolbook" charset="0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Proton mass</a:t>
            </a:r>
            <a:r>
              <a:rPr lang="en-GB" sz="2800" dirty="0" smtClean="0"/>
              <a:t> ~ becomes </a:t>
            </a:r>
            <a:r>
              <a:rPr lang="en-GB" sz="2800" dirty="0"/>
              <a:t>possible to accurately calculate using </a:t>
            </a:r>
            <a:r>
              <a:rPr lang="en-GB" sz="2800" dirty="0" err="1"/>
              <a:t>perturbative</a:t>
            </a:r>
            <a:r>
              <a:rPr lang="en-GB" sz="2800" dirty="0"/>
              <a:t> QCD</a:t>
            </a:r>
            <a:endParaRPr lang="en-GB" sz="2800" dirty="0" smtClean="0"/>
          </a:p>
          <a:p>
            <a:pPr lvl="1">
              <a:buSzPct val="45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around  </a:t>
            </a:r>
            <a:r>
              <a:rPr lang="en-GB" sz="2400" dirty="0"/>
              <a:t>1 - 5 </a:t>
            </a:r>
            <a:r>
              <a:rPr lang="en-GB" sz="2400" dirty="0" err="1"/>
              <a:t>GeV</a:t>
            </a:r>
            <a:r>
              <a:rPr lang="en-GB" sz="2400" dirty="0"/>
              <a:t>.</a:t>
            </a:r>
          </a:p>
          <a:p>
            <a:pPr>
              <a:buFont typeface="StarSymbol" charset="0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W, Z mass / electroweak symmetry-breaking scale / Higgs mass if it </a:t>
            </a:r>
            <a:r>
              <a:rPr lang="en-GB" sz="2800" dirty="0" smtClean="0"/>
              <a:t>exists</a:t>
            </a:r>
          </a:p>
          <a:p>
            <a:pPr lvl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around </a:t>
            </a:r>
            <a:r>
              <a:rPr lang="en-GB" sz="2400" dirty="0"/>
              <a:t>50</a:t>
            </a:r>
            <a:r>
              <a:rPr lang="en-GB" sz="2400" dirty="0" smtClean="0"/>
              <a:t>-250 </a:t>
            </a:r>
            <a:r>
              <a:rPr lang="en-GB" sz="2400" dirty="0" err="1" smtClean="0"/>
              <a:t>GeV</a:t>
            </a:r>
            <a:endParaRPr lang="en-GB" sz="2400" dirty="0" smtClean="0"/>
          </a:p>
          <a:p>
            <a:pPr>
              <a:buFont typeface="StarSymbol" charset="0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Phase space </a:t>
            </a:r>
          </a:p>
          <a:p>
            <a:pPr lvl="1">
              <a:buSzPct val="45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A few </a:t>
            </a:r>
            <a:r>
              <a:rPr lang="en-GB" sz="2400" dirty="0" err="1" smtClean="0"/>
              <a:t>TeV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Scales in the experiment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0238" y="1730375"/>
            <a:ext cx="8056562" cy="4589463"/>
          </a:xfrm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For the lifetime of the experiment, there will be interesting physics objects around the electroweak scale.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Production of multiple EW-scale particles (</a:t>
            </a:r>
            <a:r>
              <a:rPr lang="en-GB" sz="2400" dirty="0" err="1" smtClean="0"/>
              <a:t>W,Z,H,t</a:t>
            </a:r>
            <a:r>
              <a:rPr lang="en-GB" sz="2400" dirty="0" smtClean="0"/>
              <a:t>…) and jets either directly or in cascade decays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Means we need the new calculations, especially Monte Carlos which match many-leg matrix elements to </a:t>
            </a:r>
            <a:r>
              <a:rPr lang="en-GB" sz="2000" dirty="0" err="1" smtClean="0"/>
              <a:t>partons</a:t>
            </a:r>
            <a:r>
              <a:rPr lang="en-GB" sz="2000" dirty="0" smtClean="0"/>
              <a:t> showers/</a:t>
            </a:r>
            <a:r>
              <a:rPr lang="en-GB" sz="2000" dirty="0" err="1" smtClean="0"/>
              <a:t>resummations</a:t>
            </a:r>
            <a:r>
              <a:rPr lang="en-GB" sz="2000" dirty="0" smtClean="0"/>
              <a:t>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Copious production of EW-scale particles well above threshold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Means highly collimated decay products, and therefore </a:t>
            </a:r>
            <a:r>
              <a:rPr lang="en-GB" sz="2000" b="1" dirty="0" smtClean="0"/>
              <a:t>interesting sub-jet structure</a:t>
            </a:r>
            <a:r>
              <a:rPr lang="en-GB" sz="2000" dirty="0" smtClean="0"/>
              <a:t> for </a:t>
            </a:r>
            <a:r>
              <a:rPr lang="en-GB" sz="2000" dirty="0" err="1" smtClean="0"/>
              <a:t>hadronic</a:t>
            </a:r>
            <a:r>
              <a:rPr lang="en-GB" sz="2000" dirty="0" smtClean="0"/>
              <a:t> decays.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The LHC will be the </a:t>
            </a:r>
            <a:r>
              <a:rPr lang="en-GB" sz="2000" b="1" dirty="0" smtClean="0"/>
              <a:t>first place </a:t>
            </a:r>
            <a:r>
              <a:rPr lang="en-GB" sz="2000" dirty="0" smtClean="0"/>
              <a:t>we have ever seen this.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Subjets</a:t>
            </a:r>
            <a:r>
              <a:rPr lang="en-US" dirty="0" smtClean="0"/>
              <a:t> and 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Jet shape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04975"/>
            <a:ext cx="5370513" cy="457835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A way of measuring the energy distribution within a jet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/>
              <a:t>Can be defined for any algorithm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/>
              <a:t>Generally well </a:t>
            </a:r>
            <a:r>
              <a:rPr lang="en-GB" sz="2200" dirty="0" smtClean="0"/>
              <a:t>modelled </a:t>
            </a:r>
            <a:r>
              <a:rPr lang="en-GB" sz="2200" dirty="0"/>
              <a:t>by</a:t>
            </a:r>
            <a:r>
              <a:rPr lang="en-GB" sz="2200" dirty="0" smtClean="0"/>
              <a:t> leading-log </a:t>
            </a:r>
            <a:r>
              <a:rPr lang="en-GB" sz="2200" dirty="0" err="1"/>
              <a:t>parton</a:t>
            </a:r>
            <a:r>
              <a:rPr lang="en-GB" sz="2200" dirty="0"/>
              <a:t> showers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/>
              <a:t>Understood well enough to be used to measure </a:t>
            </a:r>
            <a:r>
              <a:rPr lang="en-GB" sz="2200" dirty="0">
                <a:latin typeface="Symbol" charset="2"/>
              </a:rPr>
              <a:t>a</a:t>
            </a:r>
            <a:r>
              <a:rPr lang="en-GB" sz="2200" baseline="-33000" dirty="0"/>
              <a:t>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050" y="1179513"/>
            <a:ext cx="27717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Jet shape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050" y="1179513"/>
            <a:ext cx="27717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1468437"/>
            <a:ext cx="56229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797050" y="6122193"/>
            <a:ext cx="6197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800000"/>
                </a:solidFill>
                <a:latin typeface="Helvetica" charset="0"/>
              </a:rPr>
              <a:t>Example: </a:t>
            </a:r>
            <a:r>
              <a:rPr lang="en-GB" sz="1800" dirty="0" err="1">
                <a:solidFill>
                  <a:srgbClr val="800000"/>
                </a:solidFill>
                <a:latin typeface="Helvetica" charset="0"/>
              </a:rPr>
              <a:t>Photoproduction</a:t>
            </a:r>
            <a:r>
              <a:rPr lang="en-GB" sz="1800" dirty="0">
                <a:solidFill>
                  <a:srgbClr val="800000"/>
                </a:solidFill>
                <a:latin typeface="Helvetica" charset="0"/>
              </a:rPr>
              <a:t> </a:t>
            </a:r>
            <a:r>
              <a:rPr lang="en-GB" sz="1400" i="1" dirty="0">
                <a:solidFill>
                  <a:srgbClr val="800000"/>
                </a:solidFill>
                <a:latin typeface="Helvetica" charset="0"/>
              </a:rPr>
              <a:t>(ZEUS, Nucl.Phys.B700:3-50,2004.)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0225"/>
            <a:ext cx="6199188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Jet shape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8050" y="1179513"/>
            <a:ext cx="27717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735513" y="6291263"/>
            <a:ext cx="30718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1033463" y="5929313"/>
            <a:ext cx="75676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800000"/>
                </a:solidFill>
                <a:latin typeface="Helvetica" charset="0"/>
              </a:rPr>
              <a:t>Example: proton-antiproton</a:t>
            </a:r>
            <a:r>
              <a:rPr lang="en-GB" sz="1400" i="1">
                <a:solidFill>
                  <a:srgbClr val="800000"/>
                </a:solidFill>
                <a:latin typeface="Helvetica" charset="0"/>
              </a:rPr>
              <a:t> (CDF, Phys. Rev. D 71, 112002 (2005) hep-ex/0505013)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5"/>
            <a:ext cx="6465888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Jet shape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8050" y="1179513"/>
            <a:ext cx="27717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457200" y="5733154"/>
            <a:ext cx="7567612" cy="6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800000"/>
                </a:solidFill>
                <a:latin typeface="Helvetica" charset="0"/>
              </a:rPr>
              <a:t>Example: proton-antiproton</a:t>
            </a:r>
            <a:r>
              <a:rPr lang="en-GB" sz="2400" i="1" dirty="0" smtClean="0">
                <a:solidFill>
                  <a:srgbClr val="800000"/>
                </a:solidFill>
                <a:latin typeface="Helvetica" charset="0"/>
              </a:rPr>
              <a:t> </a:t>
            </a:r>
          </a:p>
          <a:p>
            <a:pPr>
              <a:lnSpc>
                <a:spcPct val="10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 dirty="0" smtClean="0">
                <a:solidFill>
                  <a:srgbClr val="800000"/>
                </a:solidFill>
                <a:latin typeface="Helvetica" charset="0"/>
              </a:rPr>
              <a:t>(</a:t>
            </a:r>
            <a:r>
              <a:rPr lang="en-GB" sz="1400" i="1" dirty="0">
                <a:solidFill>
                  <a:srgbClr val="800000"/>
                </a:solidFill>
                <a:latin typeface="Helvetica" charset="0"/>
              </a:rPr>
              <a:t>CDF, Phys. Rev. D 71, 112002 (2005) hep-ex/0505013)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Subjets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19801" y="1643063"/>
            <a:ext cx="3036888" cy="460692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Proton-antiproton Also well described by LL </a:t>
            </a:r>
            <a:r>
              <a:rPr lang="en-GB" dirty="0" err="1"/>
              <a:t>parton</a:t>
            </a:r>
            <a:r>
              <a:rPr lang="en-GB" dirty="0"/>
              <a:t> shower simulation.</a:t>
            </a:r>
          </a:p>
          <a:p>
            <a:pPr>
              <a:buFont typeface="Century Schoolbook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i="1" dirty="0"/>
              <a:t>(D0, Phys.Rev.D65:052008,2002. )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1570038"/>
            <a:ext cx="5627688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7462"/>
            <a:ext cx="6392862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Subjets</a:t>
            </a:r>
            <a:endParaRPr lang="en-GB" dirty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1643063"/>
            <a:ext cx="3124200" cy="460692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Photoproduction</a:t>
            </a:r>
            <a:r>
              <a:rPr lang="en-GB" dirty="0"/>
              <a:t> Also well described by LL </a:t>
            </a:r>
            <a:r>
              <a:rPr lang="en-GB" dirty="0" err="1"/>
              <a:t>parton</a:t>
            </a:r>
            <a:r>
              <a:rPr lang="en-GB" dirty="0"/>
              <a:t> shower simulation.</a:t>
            </a:r>
          </a:p>
          <a:p>
            <a:pPr>
              <a:buFont typeface="Century Schoolbook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i="1" dirty="0">
                <a:solidFill>
                  <a:srgbClr val="0000FF"/>
                </a:solidFill>
              </a:rPr>
              <a:t>(ZEUS, Nucl.Phys.B700:3-50,2004</a:t>
            </a:r>
            <a:r>
              <a:rPr lang="en-GB" sz="1400" i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543800" cy="4068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Jets</a:t>
            </a:r>
          </a:p>
          <a:p>
            <a:r>
              <a:rPr lang="en-US" sz="3600" dirty="0" smtClean="0"/>
              <a:t>Why </a:t>
            </a:r>
            <a:r>
              <a:rPr lang="en-US" sz="3600" dirty="0" smtClean="0"/>
              <a:t>now?</a:t>
            </a:r>
          </a:p>
          <a:p>
            <a:r>
              <a:rPr lang="en-US" sz="3600" dirty="0" smtClean="0"/>
              <a:t>Jet substructure and </a:t>
            </a:r>
            <a:r>
              <a:rPr lang="en-US" sz="3600" dirty="0" smtClean="0"/>
              <a:t>QCD</a:t>
            </a:r>
          </a:p>
          <a:p>
            <a:r>
              <a:rPr lang="en-US" sz="3600" dirty="0" err="1" smtClean="0"/>
              <a:t>Subjets</a:t>
            </a:r>
            <a:r>
              <a:rPr lang="en-US" sz="3600" dirty="0" smtClean="0"/>
              <a:t> and the Higgs</a:t>
            </a: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substructure in ATLAS data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fig_0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7556"/>
            <a:ext cx="9144000" cy="666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substructure in ATLAS data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fig_0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90600"/>
            <a:ext cx="5410200" cy="2619563"/>
          </a:xfrm>
          <a:prstGeom prst="rect">
            <a:avLst/>
          </a:prstGeom>
        </p:spPr>
      </p:pic>
      <p:pic>
        <p:nvPicPr>
          <p:cNvPr id="9" name="Picture 8" descr="fig_0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2743200"/>
            <a:ext cx="8153399" cy="4016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Jet Substructure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636" dirty="0" smtClean="0"/>
              <a:t>Two goals of the recently developed techniques</a:t>
            </a:r>
          </a:p>
          <a:p>
            <a:pPr lvl="1"/>
            <a:r>
              <a:rPr lang="en-US" sz="3236" dirty="0" smtClean="0"/>
              <a:t>Improve the single jet mass resolution</a:t>
            </a:r>
          </a:p>
          <a:p>
            <a:pPr lvl="1"/>
            <a:r>
              <a:rPr lang="en-US" sz="3236" dirty="0" smtClean="0"/>
              <a:t>Background suppression</a:t>
            </a:r>
          </a:p>
          <a:p>
            <a:pPr lvl="2"/>
            <a:r>
              <a:rPr lang="en-US" sz="3236" dirty="0" smtClean="0"/>
              <a:t>Distinguish between QCD-generated high mass jets and those due to heavy object decays</a:t>
            </a:r>
          </a:p>
          <a:p>
            <a:pPr lvl="1">
              <a:buNone/>
            </a:pPr>
            <a:r>
              <a:rPr lang="en-US" i="1" dirty="0" smtClean="0"/>
              <a:t>	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30000" dirty="0" smtClean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Improved single jet mass resolution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79298" cy="50450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unclustering</a:t>
            </a:r>
            <a:r>
              <a:rPr lang="en-US" dirty="0" smtClean="0"/>
              <a:t> stages in C/A, throw away softer or more distant partner </a:t>
            </a:r>
          </a:p>
          <a:p>
            <a:pPr lvl="1"/>
            <a:r>
              <a:rPr lang="en-US" i="1" dirty="0" smtClean="0"/>
              <a:t>JMB, Davison, Rubin, Salam, PRL 100, 242001 (2008).</a:t>
            </a:r>
          </a:p>
          <a:p>
            <a:pPr lvl="1"/>
            <a:r>
              <a:rPr lang="en-US" i="1" dirty="0" smtClean="0"/>
              <a:t>Kaplan, </a:t>
            </a:r>
            <a:r>
              <a:rPr lang="en-US" i="1" dirty="0" err="1" smtClean="0"/>
              <a:t>Rehermann</a:t>
            </a:r>
            <a:r>
              <a:rPr lang="en-US" i="1" dirty="0" smtClean="0"/>
              <a:t>, Schwartz, </a:t>
            </a:r>
            <a:r>
              <a:rPr lang="en-US" i="1" dirty="0" err="1" smtClean="0"/>
              <a:t>Tweedie</a:t>
            </a:r>
            <a:r>
              <a:rPr lang="en-US" i="1" dirty="0" smtClean="0"/>
              <a:t>, PRL 101, 142001 (2008).</a:t>
            </a:r>
          </a:p>
          <a:p>
            <a:pPr lvl="1"/>
            <a:r>
              <a:rPr lang="en-US" i="1" dirty="0" smtClean="0"/>
              <a:t>JMB, Ellis, </a:t>
            </a:r>
            <a:r>
              <a:rPr lang="en-US" i="1" dirty="0" err="1" smtClean="0"/>
              <a:t>Raklev</a:t>
            </a:r>
            <a:r>
              <a:rPr lang="en-US" i="1" dirty="0" smtClean="0"/>
              <a:t>, Salam, </a:t>
            </a:r>
            <a:r>
              <a:rPr i="1" dirty="0" smtClean="0"/>
              <a:t>P</a:t>
            </a:r>
            <a:r>
              <a:rPr lang="en-GB" i="1" dirty="0" smtClean="0"/>
              <a:t>RL</a:t>
            </a:r>
            <a:r>
              <a:rPr i="1" dirty="0" smtClean="0"/>
              <a:t> 103, 241803 (2009)</a:t>
            </a:r>
            <a:r>
              <a:rPr lang="en-GB" i="1" dirty="0" smtClean="0"/>
              <a:t>.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“Filtering”: Rerun algorithm with tighter distance resolutions</a:t>
            </a:r>
          </a:p>
          <a:p>
            <a:pPr lvl="1"/>
            <a:r>
              <a:rPr lang="en-US" i="1" dirty="0" smtClean="0"/>
              <a:t>JMB, Davison, Rubin, Salam</a:t>
            </a:r>
            <a:endParaRPr lang="en-US" dirty="0" smtClean="0"/>
          </a:p>
          <a:p>
            <a:r>
              <a:rPr lang="en-US" dirty="0" smtClean="0"/>
              <a:t>Variable R parameter</a:t>
            </a:r>
          </a:p>
          <a:p>
            <a:pPr lvl="1"/>
            <a:r>
              <a:rPr lang="en-US" i="1" dirty="0" err="1" smtClean="0"/>
              <a:t>Krohn</a:t>
            </a:r>
            <a:r>
              <a:rPr lang="en-US" i="1" dirty="0" smtClean="0"/>
              <a:t>, </a:t>
            </a:r>
            <a:r>
              <a:rPr lang="en-US" i="1" dirty="0" err="1" smtClean="0"/>
              <a:t>Thaler</a:t>
            </a:r>
            <a:r>
              <a:rPr lang="en-US" i="1" dirty="0" smtClean="0"/>
              <a:t>, </a:t>
            </a:r>
            <a:r>
              <a:rPr lang="en-US" i="1" dirty="0"/>
              <a:t>W</a:t>
            </a:r>
            <a:r>
              <a:rPr lang="en-US" i="1" dirty="0" smtClean="0"/>
              <a:t>ang, JHEP 0906:059,2009.</a:t>
            </a:r>
            <a:r>
              <a:rPr lang="en-US" dirty="0" smtClean="0"/>
              <a:t>	</a:t>
            </a:r>
          </a:p>
          <a:p>
            <a:r>
              <a:rPr lang="en-US" dirty="0" smtClean="0"/>
              <a:t>“Pruning”  or “Trimming”: Remove soft </a:t>
            </a:r>
            <a:r>
              <a:rPr lang="en-US" dirty="0" err="1" smtClean="0"/>
              <a:t>splittings</a:t>
            </a:r>
            <a:r>
              <a:rPr lang="en-US" dirty="0" smtClean="0"/>
              <a:t> in (</a:t>
            </a:r>
            <a:r>
              <a:rPr lang="en-US" dirty="0" err="1" smtClean="0"/>
              <a:t>re)clustering</a:t>
            </a:r>
            <a:endParaRPr lang="en-US" dirty="0" smtClean="0"/>
          </a:p>
          <a:p>
            <a:pPr lvl="1"/>
            <a:r>
              <a:rPr lang="en-US" i="1" dirty="0" smtClean="0"/>
              <a:t>S. Ellis, Vermilion, Walsh, </a:t>
            </a:r>
            <a:r>
              <a:rPr i="1" dirty="0" smtClean="0"/>
              <a:t>PRD</a:t>
            </a:r>
            <a:r>
              <a:rPr lang="en-GB" i="1" dirty="0" smtClean="0"/>
              <a:t> </a:t>
            </a:r>
            <a:r>
              <a:rPr i="1" dirty="0" smtClean="0"/>
              <a:t>80</a:t>
            </a:r>
            <a:r>
              <a:rPr lang="en-GB" i="1" dirty="0" smtClean="0"/>
              <a:t>, </a:t>
            </a:r>
            <a:r>
              <a:rPr i="1" dirty="0" smtClean="0"/>
              <a:t>051501</a:t>
            </a:r>
            <a:r>
              <a:rPr lang="en-GB" i="1" dirty="0" smtClean="0"/>
              <a:t> (</a:t>
            </a:r>
            <a:r>
              <a:rPr i="1" dirty="0" smtClean="0"/>
              <a:t>2009</a:t>
            </a:r>
            <a:r>
              <a:rPr lang="en-GB" i="1" dirty="0" smtClean="0"/>
              <a:t>)</a:t>
            </a:r>
            <a:r>
              <a:rPr dirty="0" smtClean="0"/>
              <a:t>.</a:t>
            </a:r>
            <a:endParaRPr lang="en-GB" dirty="0" smtClean="0"/>
          </a:p>
          <a:p>
            <a:pPr lvl="1"/>
            <a:r>
              <a:rPr lang="en-US" i="1" dirty="0" err="1" smtClean="0"/>
              <a:t>Krohn</a:t>
            </a:r>
            <a:r>
              <a:rPr lang="en-US" i="1" dirty="0" smtClean="0"/>
              <a:t>, </a:t>
            </a:r>
            <a:r>
              <a:rPr lang="en-US" i="1" dirty="0" err="1" smtClean="0"/>
              <a:t>Thaler</a:t>
            </a:r>
            <a:r>
              <a:rPr lang="en-US" i="1" dirty="0" smtClean="0"/>
              <a:t>, Wang, </a:t>
            </a:r>
            <a:r>
              <a:rPr i="1" dirty="0" smtClean="0"/>
              <a:t>arXiv:0912.1342 [hep-ph]</a:t>
            </a:r>
            <a:r>
              <a:rPr lang="en-US" i="1" dirty="0" smtClean="0"/>
              <a:t>.</a:t>
            </a:r>
            <a:r>
              <a:rPr dirty="0" smtClean="0"/>
              <a:t> </a:t>
            </a:r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i="1" dirty="0" smtClean="0"/>
              <a:t>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30000" dirty="0" smtClean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1619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Suppression</a:t>
            </a:r>
            <a:br>
              <a:rPr lang="en-US" dirty="0" smtClean="0"/>
            </a:br>
            <a:r>
              <a:rPr lang="en-US" sz="3111" dirty="0" smtClean="0"/>
              <a:t>Distinguish between QCD-generated high mass jets and those due to heavy object decays</a:t>
            </a:r>
            <a:br>
              <a:rPr lang="en-US" sz="3111" dirty="0" smtClean="0"/>
            </a:b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79298" cy="377983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None-strongly order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scale</a:t>
            </a:r>
          </a:p>
          <a:p>
            <a:pPr lvl="2"/>
            <a:r>
              <a:rPr lang="en-US" i="1" dirty="0" smtClean="0"/>
              <a:t>JMB, Cox, Forshaw, PRD 65; 096014 (2002).</a:t>
            </a:r>
            <a:endParaRPr lang="en-US" dirty="0" smtClean="0"/>
          </a:p>
          <a:p>
            <a:pPr lvl="1"/>
            <a:r>
              <a:rPr lang="en-US" dirty="0" smtClean="0"/>
              <a:t>Symmetric splitting</a:t>
            </a:r>
          </a:p>
          <a:p>
            <a:pPr lvl="2"/>
            <a:r>
              <a:rPr lang="en-US" i="1" dirty="0" smtClean="0"/>
              <a:t>Kaplan et al, JMB et al</a:t>
            </a:r>
          </a:p>
          <a:p>
            <a:pPr lvl="1"/>
            <a:r>
              <a:rPr lang="en-US" dirty="0" smtClean="0"/>
              <a:t>Anomalously large mass drop</a:t>
            </a:r>
          </a:p>
          <a:p>
            <a:pPr lvl="2"/>
            <a:r>
              <a:rPr lang="en-US" i="1" dirty="0" smtClean="0"/>
              <a:t>JMB et al</a:t>
            </a:r>
          </a:p>
          <a:p>
            <a:pPr lvl="1"/>
            <a:r>
              <a:rPr lang="en-US" dirty="0" smtClean="0"/>
              <a:t>Analytic jet shapes (planar flow etc)</a:t>
            </a:r>
          </a:p>
          <a:p>
            <a:pPr lvl="2"/>
            <a:r>
              <a:rPr lang="en-US" i="1" dirty="0" err="1" smtClean="0"/>
              <a:t>Almieda</a:t>
            </a:r>
            <a:r>
              <a:rPr lang="en-US" i="1" dirty="0" smtClean="0"/>
              <a:t> et al PRD 79:074017,(2009).	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30000" dirty="0" smtClean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02" y="696912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Low </a:t>
            </a:r>
            <a:r>
              <a:rPr lang="en-US" dirty="0" smtClean="0"/>
              <a:t>Mass 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Around 115 </a:t>
            </a:r>
            <a:r>
              <a:rPr lang="en-US" sz="2800" dirty="0" err="1" smtClean="0"/>
              <a:t>GeV</a:t>
            </a:r>
            <a:r>
              <a:rPr lang="en-US" sz="2800" dirty="0" smtClean="0"/>
              <a:t> no single channel is (was) above 3</a:t>
            </a:r>
            <a:r>
              <a:rPr lang="en-US" sz="2800" dirty="0" smtClean="0">
                <a:latin typeface="Symbol" charset="2"/>
                <a:cs typeface="Symbol" charset="2"/>
              </a:rPr>
              <a:t>s </a:t>
            </a:r>
            <a:r>
              <a:rPr lang="en-US" sz="2800" dirty="0" smtClean="0"/>
              <a:t>with 10fb</a:t>
            </a:r>
            <a:r>
              <a:rPr lang="en-US" sz="2800" baseline="30000" dirty="0" smtClean="0"/>
              <a:t>-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@14TeV</a:t>
            </a:r>
          </a:p>
          <a:p>
            <a:r>
              <a:rPr lang="en-US" sz="2800" dirty="0" smtClean="0"/>
              <a:t>Need a combination of channels</a:t>
            </a:r>
          </a:p>
          <a:p>
            <a:r>
              <a:rPr lang="en-US" sz="2800" dirty="0" smtClean="0"/>
              <a:t>WH, ZH with H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err="1" smtClean="0"/>
              <a:t>bb</a:t>
            </a:r>
            <a:endParaRPr lang="en-US" sz="2800" dirty="0" smtClean="0"/>
          </a:p>
          <a:p>
            <a:pPr lvl="1"/>
            <a:r>
              <a:rPr lang="en-US" sz="2400" dirty="0" smtClean="0"/>
              <a:t>Principal search channel at </a:t>
            </a:r>
            <a:r>
              <a:rPr lang="en-US" sz="2400" dirty="0" err="1" smtClean="0"/>
              <a:t>Tevatron</a:t>
            </a:r>
            <a:endParaRPr lang="en-US" sz="2400" dirty="0" smtClean="0"/>
          </a:p>
          <a:p>
            <a:pPr lvl="1"/>
            <a:r>
              <a:rPr lang="en-US" sz="2400" dirty="0" smtClean="0"/>
              <a:t>Not competitive at LHC…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 dirty="0"/>
          </a:p>
        </p:txBody>
      </p:sp>
      <p:pic>
        <p:nvPicPr>
          <p:cNvPr id="10" name="Picture 9" descr="fig16-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</mc:Choice>
          <mc:Fallback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</mc:Fallback>
        </mc:AlternateContent>
        <p:spPr>
          <a:xfrm>
            <a:off x="3518296" y="1600200"/>
            <a:ext cx="5625703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Higgs + (W or Z)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095500" y="2450812"/>
            <a:ext cx="4724400" cy="2794576"/>
            <a:chOff x="2590800" y="2743200"/>
            <a:chExt cx="4724400" cy="279457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800" y="2819400"/>
              <a:ext cx="1295400" cy="1066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590800" y="3886200"/>
              <a:ext cx="12954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86200" y="3886200"/>
              <a:ext cx="2133600" cy="15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019800" y="2743200"/>
              <a:ext cx="1295400" cy="1143000"/>
            </a:xfrm>
            <a:prstGeom prst="line">
              <a:avLst/>
            </a:prstGeom>
            <a:ln>
              <a:solidFill>
                <a:srgbClr val="8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19800" y="3886200"/>
              <a:ext cx="1295400" cy="1066800"/>
            </a:xfrm>
            <a:prstGeom prst="line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29571" y="2819400"/>
              <a:ext cx="40027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q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3038943" y="4660612"/>
              <a:ext cx="7812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q</a:t>
              </a:r>
              <a:endParaRPr lang="en-US" sz="3200" dirty="0" smtClean="0"/>
            </a:p>
            <a:p>
              <a:endParaRPr lang="en-US" sz="3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38943" y="4368224"/>
              <a:ext cx="3898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_</a:t>
              </a:r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00600" y="3301424"/>
              <a:ext cx="457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800000"/>
                  </a:solidFill>
                </a:rPr>
                <a:t>Z</a:t>
              </a:r>
              <a:endParaRPr lang="en-US" sz="3200" dirty="0">
                <a:solidFill>
                  <a:srgbClr val="8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86500" y="27432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800000"/>
                  </a:solidFill>
                </a:rPr>
                <a:t>Z</a:t>
              </a:r>
              <a:endParaRPr lang="en-US" sz="3200" dirty="0">
                <a:solidFill>
                  <a:srgbClr val="8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74855" y="4953000"/>
              <a:ext cx="44034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H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Higgs + (W or Z)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756150"/>
          </a:xfrm>
        </p:spPr>
        <p:txBody>
          <a:bodyPr>
            <a:normAutofit/>
          </a:bodyPr>
          <a:lstStyle/>
          <a:p>
            <a:r>
              <a:rPr lang="en-US" sz="2595" dirty="0" smtClean="0"/>
              <a:t>Example: ATLAS Physics TDR (1999)</a:t>
            </a:r>
          </a:p>
          <a:p>
            <a:pPr lvl="1"/>
            <a:r>
              <a:rPr lang="en-US" sz="2200" dirty="0" smtClean="0"/>
              <a:t>Poor acceptance</a:t>
            </a:r>
          </a:p>
          <a:p>
            <a:pPr lvl="1"/>
            <a:r>
              <a:rPr lang="en-US" sz="2200" dirty="0" smtClean="0"/>
              <a:t>Cuts introduce artificial mass scale into the background</a:t>
            </a:r>
          </a:p>
          <a:p>
            <a:pPr lvl="1"/>
            <a:r>
              <a:rPr lang="en-US" sz="2200" dirty="0" smtClean="0"/>
              <a:t>Top anti-top has a similar mass scale</a:t>
            </a:r>
          </a:p>
          <a:p>
            <a:pPr lvl="1"/>
            <a:r>
              <a:rPr lang="en-US" sz="2200" dirty="0" smtClean="0"/>
              <a:t>Large combinatorial background</a:t>
            </a:r>
          </a:p>
          <a:p>
            <a:r>
              <a:rPr lang="en-US" sz="2595" dirty="0" smtClean="0"/>
              <a:t>Signal swamped by backgrounds</a:t>
            </a:r>
          </a:p>
          <a:p>
            <a:pPr lvl="1"/>
            <a:r>
              <a:rPr lang="en-US" sz="2200" dirty="0" smtClean="0"/>
              <a:t>“very difficult … even under the most optimistic assumptions”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 dirty="0"/>
          </a:p>
        </p:txBody>
      </p:sp>
      <p:pic>
        <p:nvPicPr>
          <p:cNvPr id="9" name="Picture 8" descr="hbb_si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lum bright="100000" contrast="100000"/>
              </a:blip>
              <a:srcRect t="62204" r="59992" b="1575"/>
              <a:stretch>
                <a:fillRect/>
              </a:stretch>
            </p:blipFill>
          </mc:Choice>
          <mc:Fallback>
            <p:blipFill>
              <a:blip r:embed="rId3">
                <a:lum bright="100000" contrast="100000"/>
              </a:blip>
              <a:srcRect t="62204" r="59992" b="1575"/>
              <a:stretch>
                <a:fillRect/>
              </a:stretch>
            </p:blipFill>
          </mc:Fallback>
        </mc:AlternateContent>
        <p:spPr>
          <a:xfrm>
            <a:off x="4876800" y="1830388"/>
            <a:ext cx="4267200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5486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Signal + background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19800" y="5715000"/>
            <a:ext cx="5334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5945188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Higgs and Vector Boson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0698" cy="47561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By requiring that the Higgs and Vector Boson have a high transverse momentum, we lose a factor of ~20 in cross section </a:t>
            </a:r>
          </a:p>
          <a:p>
            <a:pPr lvl="1"/>
            <a:r>
              <a:rPr lang="en-US" sz="2000" dirty="0" smtClean="0"/>
              <a:t>However, much of this would have failed other analysis cuts anyway</a:t>
            </a:r>
          </a:p>
          <a:p>
            <a:pPr lvl="1"/>
            <a:r>
              <a:rPr lang="en-US" sz="2000" dirty="0" smtClean="0"/>
              <a:t>Background cross sections fall by a bigger factor (typically </a:t>
            </a:r>
            <a:r>
              <a:rPr lang="en-US" sz="2000" dirty="0" err="1" smtClean="0"/>
              <a:t>t</a:t>
            </a:r>
            <a:r>
              <a:rPr lang="en-US" sz="2000" dirty="0" smtClean="0"/>
              <a:t>-channel not </a:t>
            </a:r>
            <a:r>
              <a:rPr lang="en-US" sz="2000" dirty="0" err="1" smtClean="0"/>
              <a:t>s</a:t>
            </a:r>
            <a:r>
              <a:rPr lang="en-US" sz="2000" dirty="0" smtClean="0"/>
              <a:t>-channel) </a:t>
            </a:r>
          </a:p>
          <a:p>
            <a:r>
              <a:rPr lang="en-US" sz="2400" dirty="0" smtClean="0"/>
              <a:t>W/Z and H are all central</a:t>
            </a:r>
          </a:p>
          <a:p>
            <a:pPr lvl="1"/>
            <a:r>
              <a:rPr lang="en-US" sz="2000" dirty="0" smtClean="0"/>
              <a:t>Better </a:t>
            </a:r>
            <a:r>
              <a:rPr lang="en-US" sz="2000" dirty="0" err="1" smtClean="0"/>
              <a:t>b</a:t>
            </a:r>
            <a:r>
              <a:rPr lang="en-US" sz="2000" dirty="0" smtClean="0"/>
              <a:t>-tagging, better jet resolution</a:t>
            </a:r>
          </a:p>
          <a:p>
            <a:r>
              <a:rPr lang="en-US" sz="2400" dirty="0" smtClean="0"/>
              <a:t>W/Z and H decay products collimated</a:t>
            </a:r>
          </a:p>
          <a:p>
            <a:pPr lvl="1"/>
            <a:r>
              <a:rPr lang="en-US" sz="2000" dirty="0" smtClean="0"/>
              <a:t>Simpler topology, fewer </a:t>
            </a:r>
            <a:r>
              <a:rPr lang="en-US" sz="2000" dirty="0" err="1" smtClean="0"/>
              <a:t>combinatorials</a:t>
            </a:r>
            <a:endParaRPr lang="en-US" sz="2000" dirty="0" smtClean="0"/>
          </a:p>
          <a:p>
            <a:pPr lvl="1"/>
            <a:r>
              <a:rPr lang="en-US" sz="2000" dirty="0" smtClean="0"/>
              <a:t>Difficult for tops to fake this</a:t>
            </a:r>
          </a:p>
          <a:p>
            <a:r>
              <a:rPr lang="en-US" sz="2400" dirty="0" smtClean="0"/>
              <a:t>Z </a:t>
            </a:r>
            <a:r>
              <a:rPr lang="en-US" sz="1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 smtClean="0"/>
              <a:t> neutrinos becomes visible </a:t>
            </a:r>
          </a:p>
          <a:p>
            <a:pPr lvl="1"/>
            <a:r>
              <a:rPr lang="en-US" sz="2000" dirty="0" smtClean="0"/>
              <a:t>High missing E</a:t>
            </a:r>
            <a:r>
              <a:rPr lang="en-US" sz="2000" baseline="-25000" dirty="0" smtClean="0"/>
              <a:t>T</a:t>
            </a:r>
          </a:p>
          <a:p>
            <a:r>
              <a:rPr lang="en-US" sz="2162" i="1" dirty="0" smtClean="0"/>
              <a:t>JMB, Davison, Rubin, Salam, Phys. Rev. </a:t>
            </a:r>
            <a:r>
              <a:rPr lang="en-US" sz="2162" i="1" dirty="0" err="1" smtClean="0"/>
              <a:t>Lett</a:t>
            </a:r>
            <a:r>
              <a:rPr lang="en-US" sz="2162" i="1" dirty="0" smtClean="0"/>
              <a:t>. 100, 242001 (2008)</a:t>
            </a:r>
          </a:p>
          <a:p>
            <a:pPr lvl="1"/>
            <a:endParaRPr lang="en-US" baseline="-25000" dirty="0" smtClean="0"/>
          </a:p>
          <a:p>
            <a:pPr lvl="1"/>
            <a:endParaRPr lang="en-US" sz="2000" baseline="-25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grpSp>
        <p:nvGrpSpPr>
          <p:cNvPr id="4" name="Group 8"/>
          <p:cNvGrpSpPr/>
          <p:nvPr/>
        </p:nvGrpSpPr>
        <p:grpSpPr>
          <a:xfrm>
            <a:off x="6248400" y="3513161"/>
            <a:ext cx="2327929" cy="2582839"/>
            <a:chOff x="7285038" y="2041525"/>
            <a:chExt cx="2246312" cy="2601913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 flipV="1">
              <a:off x="8050213" y="2917825"/>
              <a:ext cx="460375" cy="460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8509000" y="3376613"/>
              <a:ext cx="45720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8329613" y="2884488"/>
              <a:ext cx="165100" cy="254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5876" rIns="0" bIns="0">
              <a:prstTxWarp prst="textNoShape">
                <a:avLst/>
              </a:prstTxWarp>
            </a:bodyPr>
            <a:lstStyle/>
            <a:p>
              <a:r>
                <a:rPr lang="en-CA" sz="1800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H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7594600" y="2690813"/>
              <a:ext cx="4572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7618413" y="2811463"/>
              <a:ext cx="115887" cy="254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5876" rIns="0" bIns="0">
              <a:prstTxWarp prst="textNoShape">
                <a:avLst/>
              </a:prstTxWarp>
            </a:bodyPr>
            <a:lstStyle/>
            <a:p>
              <a:r>
                <a:rPr lang="en-CA" sz="1800">
                  <a:solidFill>
                    <a:srgbClr val="000000"/>
                  </a:solidFill>
                  <a:ea typeface="msmincho" charset="0"/>
                  <a:cs typeface="msmincho" charset="0"/>
                </a:rPr>
                <a:t>b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7631113" y="2233613"/>
              <a:ext cx="420687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8966200" y="3833813"/>
              <a:ext cx="2286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8461375" y="3524250"/>
              <a:ext cx="217488" cy="254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5876" rIns="0" bIns="0">
              <a:prstTxWarp prst="textNoShape">
                <a:avLst/>
              </a:prstTxWarp>
            </a:bodyPr>
            <a:lstStyle/>
            <a:p>
              <a:r>
                <a:rPr lang="en-CA" sz="1800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W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9242425" y="4389438"/>
              <a:ext cx="65088" cy="254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5876" rIns="0" bIns="0">
              <a:prstTxWarp prst="textNoShape">
                <a:avLst/>
              </a:prstTxWarp>
            </a:bodyPr>
            <a:lstStyle/>
            <a:p>
              <a:r>
                <a:rPr lang="en-CA" sz="1800">
                  <a:solidFill>
                    <a:srgbClr val="000000"/>
                  </a:solidFill>
                  <a:ea typeface="msmincho" charset="0"/>
                  <a:cs typeface="msmincho" charset="0"/>
                </a:rPr>
                <a:t>l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9399588" y="3773488"/>
              <a:ext cx="131762" cy="298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109000"/>
                </a:lnSpc>
              </a:pPr>
              <a:r>
                <a:rPr lang="en-CA" sz="1800" dirty="0" err="1">
                  <a:solidFill>
                    <a:srgbClr val="000000"/>
                  </a:solidFill>
                  <a:latin typeface="Symbol" charset="2"/>
                  <a:ea typeface="msmincho" charset="0"/>
                  <a:cs typeface="Symbol" charset="2"/>
                </a:rPr>
                <a:t>u</a:t>
              </a:r>
              <a:endParaRPr lang="en-CA" sz="1800" dirty="0">
                <a:solidFill>
                  <a:srgbClr val="000000"/>
                </a:solidFill>
                <a:latin typeface="Symbol" charset="2"/>
                <a:ea typeface="msmincho" charset="0"/>
                <a:cs typeface="Symbol" charset="2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8966200" y="3833813"/>
              <a:ext cx="493713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8434388" y="3287713"/>
              <a:ext cx="136525" cy="1619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7285038" y="2247900"/>
              <a:ext cx="261937" cy="3429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5876" rIns="0" bIns="0">
              <a:prstTxWarp prst="textNoShape">
                <a:avLst/>
              </a:prstTxWarp>
            </a:bodyPr>
            <a:lstStyle/>
            <a:p>
              <a:r>
                <a:rPr lang="en-CA" sz="1800" dirty="0" err="1">
                  <a:solidFill>
                    <a:srgbClr val="FF0000"/>
                  </a:solidFill>
                  <a:ea typeface="msmincho" charset="0"/>
                  <a:cs typeface="msmincho" charset="0"/>
                </a:rPr>
                <a:t>m</a:t>
              </a:r>
              <a:r>
                <a:rPr lang="en-CA" sz="1800" baseline="-33000" dirty="0" err="1">
                  <a:solidFill>
                    <a:srgbClr val="FF0000"/>
                  </a:solidFill>
                  <a:ea typeface="msmincho" charset="0"/>
                  <a:cs typeface="msmincho" charset="0"/>
                </a:rPr>
                <a:t>H</a:t>
              </a:r>
              <a:endParaRPr lang="en-CA" sz="1800" baseline="-33000" dirty="0">
                <a:solidFill>
                  <a:srgbClr val="FF0000"/>
                </a:solidFill>
                <a:ea typeface="msmincho" charset="0"/>
                <a:cs typeface="msmincho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7918450" y="2041525"/>
              <a:ext cx="1233488" cy="284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CA" sz="2000">
                  <a:solidFill>
                    <a:srgbClr val="0000FF"/>
                  </a:solidFill>
                  <a:latin typeface="Arial" pitchFamily="-65" charset="0"/>
                  <a:ea typeface="msmincho" charset="0"/>
                  <a:cs typeface="msmincho" charset="0"/>
                </a:rPr>
                <a:t>“mono”-Jet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Sub-jet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17638"/>
            <a:ext cx="8915399" cy="49387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Cambridge/Aachen algorithm </a:t>
            </a:r>
            <a:endParaRPr lang="en-US" sz="2000" dirty="0" smtClean="0"/>
          </a:p>
          <a:p>
            <a:pPr lvl="1"/>
            <a:r>
              <a:rPr lang="en-US" sz="2000" dirty="0" err="1" smtClean="0"/>
              <a:t>Dokshitzer</a:t>
            </a:r>
            <a:r>
              <a:rPr lang="en-US" sz="2000" dirty="0" smtClean="0"/>
              <a:t> et al ‘97, </a:t>
            </a:r>
            <a:r>
              <a:rPr lang="en-US" sz="2000" dirty="0" err="1" smtClean="0"/>
              <a:t>Wengler</a:t>
            </a:r>
            <a:r>
              <a:rPr lang="en-US" sz="2000" dirty="0" smtClean="0"/>
              <a:t> and </a:t>
            </a:r>
            <a:r>
              <a:rPr lang="en-US" sz="2000" dirty="0" err="1" smtClean="0"/>
              <a:t>Wobisch</a:t>
            </a:r>
            <a:r>
              <a:rPr lang="en-US" sz="2000" dirty="0" smtClean="0"/>
              <a:t> ‘98</a:t>
            </a:r>
          </a:p>
          <a:p>
            <a:r>
              <a:rPr lang="en-US" sz="2400" dirty="0" smtClean="0"/>
              <a:t>Like “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without the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Work out </a:t>
            </a:r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 = √(</a:t>
            </a:r>
            <a:r>
              <a:rPr lang="en-US" sz="2000" dirty="0" smtClean="0">
                <a:latin typeface="Symbol" charset="2"/>
                <a:cs typeface="Symbol" charset="2"/>
              </a:rPr>
              <a:t>Df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y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between all pairs of objects</a:t>
            </a:r>
          </a:p>
          <a:p>
            <a:pPr lvl="1"/>
            <a:r>
              <a:rPr lang="en-US" sz="2000" dirty="0" smtClean="0"/>
              <a:t>Recombine the closest pair</a:t>
            </a:r>
          </a:p>
          <a:p>
            <a:pPr lvl="1"/>
            <a:r>
              <a:rPr lang="en-US" sz="2000" dirty="0" smtClean="0"/>
              <a:t>Repeat until all objects are separated by </a:t>
            </a:r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 &gt; R</a:t>
            </a:r>
          </a:p>
          <a:p>
            <a:r>
              <a:rPr lang="en-US" sz="2400" dirty="0" smtClean="0"/>
              <a:t>We tried several values for R; </a:t>
            </a:r>
          </a:p>
          <a:p>
            <a:pPr lvl="1"/>
            <a:r>
              <a:rPr lang="en-US" sz="2162" dirty="0" smtClean="0"/>
              <a:t>Main value chosen:  R = 1.2 </a:t>
            </a:r>
          </a:p>
          <a:p>
            <a:pPr lvl="1"/>
            <a:r>
              <a:rPr lang="en-US" sz="2162" dirty="0" smtClean="0"/>
              <a:t>best value depends on </a:t>
            </a:r>
            <a:r>
              <a:rPr lang="en-US" sz="2162" dirty="0" err="1" smtClean="0"/>
              <a:t>p</a:t>
            </a:r>
            <a:r>
              <a:rPr lang="en-US" sz="2162" baseline="-25000" dirty="0" err="1" smtClean="0"/>
              <a:t>T</a:t>
            </a:r>
            <a:r>
              <a:rPr lang="en-US" sz="2162" dirty="0" smtClean="0"/>
              <a:t> cut</a:t>
            </a:r>
          </a:p>
          <a:p>
            <a:pPr lvl="1"/>
            <a:r>
              <a:rPr lang="en-US" sz="2162" dirty="0" smtClean="0"/>
              <a:t>Sensitivity not strongly dependent on the </a:t>
            </a:r>
            <a:r>
              <a:rPr lang="en-US" sz="2162" dirty="0" err="1" smtClean="0"/>
              <a:t>p</a:t>
            </a:r>
            <a:r>
              <a:rPr lang="en-US" sz="2162" baseline="-25000" dirty="0" err="1" smtClean="0"/>
              <a:t>T</a:t>
            </a:r>
            <a:r>
              <a:rPr lang="en-US" sz="2162" dirty="0" smtClean="0"/>
              <a:t> / R combination</a:t>
            </a:r>
          </a:p>
          <a:p>
            <a:r>
              <a:rPr lang="en-US" sz="2400" dirty="0" smtClean="0"/>
              <a:t>Having clustered an event this way, can then work through backwards to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a particular jet.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73075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What is a Jet?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199" y="1354138"/>
            <a:ext cx="8229601" cy="4894262"/>
          </a:xfrm>
          <a:ln/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/>
              <a:t>Protons are made up of quarks and gluons.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/>
              <a:t>Quarks and gluons are</a:t>
            </a:r>
            <a:r>
              <a:rPr lang="en-GB" sz="2200" dirty="0" smtClean="0"/>
              <a:t> coloured and confined </a:t>
            </a:r>
            <a:r>
              <a:rPr lang="en-GB" sz="2200" dirty="0"/>
              <a:t>– we only ever see hadrons.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/>
              <a:t>A jet of hadrons is the signature of a quark or gluon in the final state.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/>
              <a:t>The gross properties (energy, momentum) reflect the properties of the quark or gluon, and stand out above the rest of the event.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/>
              <a:t>Jets</a:t>
            </a:r>
            <a:r>
              <a:rPr lang="en-GB" sz="2200" dirty="0" smtClean="0"/>
              <a:t> algorithm.</a:t>
            </a:r>
            <a:endParaRPr lang="en-GB" sz="22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54475" y="3876675"/>
          <a:ext cx="5089525" cy="2830513"/>
        </p:xfrm>
        <a:graphic>
          <a:graphicData uri="http://schemas.openxmlformats.org/presentationml/2006/ole">
            <p:oleObj spid="_x0000_s15362" r:id="rId4" imgW="7086600" imgH="3492500" progId="Word.Picture.8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204075" y="6022975"/>
            <a:ext cx="18113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>
                <a:solidFill>
                  <a:schemeClr val="tx1"/>
                </a:solidFill>
                <a:latin typeface="Helvetica" pitchFamily="-65" charset="0"/>
              </a:rPr>
              <a:t>Picture from Rick Field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Sub-jet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17639"/>
            <a:ext cx="8915399" cy="384016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Start with Higgs candidate jet (highest 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jet in acceptance) with mass </a:t>
            </a:r>
            <a:r>
              <a:rPr lang="en-US" sz="2400" dirty="0" err="1" smtClean="0"/>
              <a:t>m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Undo last stage of clustering (reduce radius to R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)</a:t>
            </a:r>
          </a:p>
          <a:p>
            <a:pPr marL="914400" lvl="1" indent="-457200">
              <a:buNone/>
            </a:pPr>
            <a:r>
              <a:rPr lang="en-US" sz="2000" dirty="0" smtClean="0"/>
              <a:t>J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 J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J</a:t>
            </a:r>
            <a:r>
              <a:rPr lang="en-US" sz="2000" baseline="-25000" dirty="0" smtClean="0"/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max(m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&lt; 2m/3</a:t>
            </a:r>
          </a:p>
          <a:p>
            <a:pPr marL="914400" lvl="1" indent="-457200">
              <a:buNone/>
            </a:pPr>
            <a:r>
              <a:rPr lang="en-US" sz="2000" dirty="0" smtClean="0"/>
              <a:t>Call this a “mass drop”. This fixes the optimal radius for reconstructing the  Higgs decay. Keep the jet J and call it the Higgs candidate.</a:t>
            </a:r>
            <a:endParaRPr lang="en-US" sz="2400" dirty="0" smtClean="0"/>
          </a:p>
          <a:p>
            <a:pPr marL="914400" lvl="1" indent="-457200">
              <a:buNone/>
            </a:pPr>
            <a:r>
              <a:rPr lang="en-US" sz="2000" dirty="0" smtClean="0"/>
              <a:t>Else, go back to 2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/>
              <a:t>Require Y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 &gt; 0.09</a:t>
            </a:r>
          </a:p>
          <a:p>
            <a:pPr marL="914400" lvl="1" indent="-457200">
              <a:buNone/>
            </a:pPr>
            <a:r>
              <a:rPr lang="en-US" sz="2000" dirty="0" smtClean="0"/>
              <a:t>Dimensionless rejection of asymmetric QCD splitting</a:t>
            </a:r>
          </a:p>
          <a:p>
            <a:pPr marL="914400" lvl="1" indent="-457200">
              <a:buNone/>
            </a:pPr>
            <a:r>
              <a:rPr lang="en-US" sz="2000" dirty="0" smtClean="0"/>
              <a:t>Else reject the event 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/>
              <a:t>Require 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J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each contain a </a:t>
            </a:r>
            <a:r>
              <a:rPr lang="en-US" sz="2400" dirty="0" err="1" smtClean="0"/>
              <a:t>b</a:t>
            </a:r>
            <a:r>
              <a:rPr lang="en-US" sz="2400" dirty="0" smtClean="0"/>
              <a:t>-tag</a:t>
            </a:r>
          </a:p>
          <a:p>
            <a:pPr marL="914400" lvl="1" indent="-457200">
              <a:buNone/>
            </a:pPr>
            <a:r>
              <a:rPr lang="en-US" sz="2000" dirty="0" smtClean="0"/>
              <a:t>Else reject the event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pic>
        <p:nvPicPr>
          <p:cNvPr id="9" name="Picture 8" descr="2con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4946650"/>
            <a:ext cx="72009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Sub-jet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17638"/>
            <a:ext cx="8915399" cy="493871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Define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filt</a:t>
            </a:r>
            <a:r>
              <a:rPr lang="en-US" sz="2400" dirty="0" smtClean="0"/>
              <a:t> = min(0.3, R</a:t>
            </a:r>
            <a:r>
              <a:rPr lang="en-US" sz="2400" baseline="-25000" dirty="0" smtClean="0"/>
              <a:t>bb</a:t>
            </a:r>
            <a:r>
              <a:rPr lang="en-US" sz="2400" dirty="0" smtClean="0"/>
              <a:t>/2)</a:t>
            </a:r>
          </a:p>
          <a:p>
            <a:pPr marL="857250" lvl="1" indent="-457200">
              <a:buNone/>
            </a:pPr>
            <a:r>
              <a:rPr lang="en-US" sz="2000" dirty="0" smtClean="0"/>
              <a:t>Make use event-by-event of the known Higgs decay radius</a:t>
            </a:r>
          </a:p>
          <a:p>
            <a:pPr marL="857250" lvl="1" indent="-457200">
              <a:buNone/>
            </a:pPr>
            <a:r>
              <a:rPr lang="en-US" sz="2000" dirty="0" smtClean="0"/>
              <a:t>Angular ordering means this is the characteristic radius of QCD radiation from Higgs products</a:t>
            </a:r>
          </a:p>
          <a:p>
            <a:pPr marL="857250" lvl="1" indent="-457200">
              <a:buNone/>
            </a:pPr>
            <a:r>
              <a:rPr lang="en-US" sz="2000" dirty="0" smtClean="0"/>
              <a:t>Stuff outside of this is likely to be underlying event and pileup.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err="1" smtClean="0"/>
              <a:t>Recluster</a:t>
            </a:r>
            <a:r>
              <a:rPr lang="en-US" sz="2400" dirty="0" smtClean="0"/>
              <a:t>, with Cambridge/Aachen, R =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filt</a:t>
            </a:r>
            <a:endParaRPr lang="en-US" sz="2400" baseline="-25000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Take the 3 hardest </a:t>
            </a:r>
            <a:r>
              <a:rPr lang="en-US" sz="2400" dirty="0" err="1" smtClean="0"/>
              <a:t>subjets</a:t>
            </a:r>
            <a:r>
              <a:rPr lang="en-US" sz="2400" dirty="0" smtClean="0"/>
              <a:t> and combine to be the Higgs</a:t>
            </a:r>
          </a:p>
          <a:p>
            <a:pPr marL="914400" lvl="1" indent="-457200">
              <a:buNone/>
            </a:pPr>
            <a:r>
              <a:rPr lang="en-US" sz="2000" dirty="0" err="1" smtClean="0"/>
              <a:t>b</a:t>
            </a:r>
            <a:r>
              <a:rPr lang="en-US" sz="2000" dirty="0" smtClean="0"/>
              <a:t>, anti-</a:t>
            </a:r>
            <a:r>
              <a:rPr lang="en-US" sz="2000" dirty="0" err="1" smtClean="0"/>
              <a:t>b</a:t>
            </a:r>
            <a:r>
              <a:rPr lang="en-US" sz="2000" dirty="0" smtClean="0"/>
              <a:t> and leading order final state gluon radiation</a:t>
            </a:r>
          </a:p>
          <a:p>
            <a:pPr marL="514350" indent="-457200">
              <a:buFont typeface="+mj-lt"/>
              <a:buAutoNum type="arabicPeriod" startAt="6"/>
            </a:pPr>
            <a:r>
              <a:rPr lang="en-US" sz="2400" dirty="0" smtClean="0"/>
              <a:t>Plot the mass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pic>
        <p:nvPicPr>
          <p:cNvPr id="9" name="Picture 8" descr="2con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4946650"/>
            <a:ext cx="72009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dirty="0" err="1" smtClean="0"/>
              <a:t>subjet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pic>
        <p:nvPicPr>
          <p:cNvPr id="10" name="Picture 9" descr="camR1.2-rseq8.all.jet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17638"/>
            <a:ext cx="5943600" cy="42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dirty="0" err="1" smtClean="0"/>
              <a:t>subjet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pic>
        <p:nvPicPr>
          <p:cNvPr id="9" name="Picture 8" descr="camR1.2-areas-rseq8.all.jet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17638"/>
            <a:ext cx="5943600" cy="4292600"/>
          </a:xfrm>
          <a:prstGeom prst="rect">
            <a:avLst/>
          </a:prstGeom>
        </p:spPr>
      </p:pic>
      <p:pic>
        <p:nvPicPr>
          <p:cNvPr id="10" name="Picture 9" descr="Zb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19800" y="3886200"/>
            <a:ext cx="3124200" cy="2470150"/>
          </a:xfrm>
          <a:prstGeom prst="rect">
            <a:avLst/>
          </a:prstGeom>
        </p:spPr>
      </p:pic>
      <p:pic>
        <p:nvPicPr>
          <p:cNvPr id="11" name="Picture 10" descr="HZ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88498" y="1417638"/>
            <a:ext cx="2955502" cy="237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dirty="0" err="1" smtClean="0"/>
              <a:t>subjet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pic>
        <p:nvPicPr>
          <p:cNvPr id="9" name="Picture 8" descr="camR1.2-areas-rseq8.all.jet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17638"/>
            <a:ext cx="5943600" cy="4292600"/>
          </a:xfrm>
          <a:prstGeom prst="rect">
            <a:avLst/>
          </a:prstGeom>
        </p:spPr>
      </p:pic>
      <p:pic>
        <p:nvPicPr>
          <p:cNvPr id="11" name="Picture 10" descr="HZ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88498" y="1417638"/>
            <a:ext cx="2955502" cy="2371723"/>
          </a:xfrm>
          <a:prstGeom prst="rect">
            <a:avLst/>
          </a:prstGeom>
        </p:spPr>
      </p:pic>
      <p:pic>
        <p:nvPicPr>
          <p:cNvPr id="12" name="Picture 11" descr="Zb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9800" y="3886200"/>
            <a:ext cx="3124200" cy="247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dirty="0" err="1" smtClean="0"/>
              <a:t>subjet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pic>
        <p:nvPicPr>
          <p:cNvPr id="9" name="Picture 8" descr="camR1.2-areas-rseq8.all.jet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17638"/>
            <a:ext cx="5943600" cy="4292600"/>
          </a:xfrm>
          <a:prstGeom prst="rect">
            <a:avLst/>
          </a:prstGeom>
        </p:spPr>
      </p:pic>
      <p:pic>
        <p:nvPicPr>
          <p:cNvPr id="11" name="Picture 10" descr="HZ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19800" y="1417638"/>
            <a:ext cx="3124200" cy="2371723"/>
          </a:xfrm>
          <a:prstGeom prst="rect">
            <a:avLst/>
          </a:prstGeom>
        </p:spPr>
      </p:pic>
      <p:pic>
        <p:nvPicPr>
          <p:cNvPr id="12" name="Picture 11" descr="Zb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9800" y="3886200"/>
            <a:ext cx="3124200" cy="247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dirty="0" err="1" smtClean="0"/>
              <a:t>subjet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pic>
        <p:nvPicPr>
          <p:cNvPr id="9" name="Picture 8" descr="camR1.2-areas-rseq8.all.jet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17638"/>
            <a:ext cx="5943600" cy="4292600"/>
          </a:xfrm>
          <a:prstGeom prst="rect">
            <a:avLst/>
          </a:prstGeom>
        </p:spPr>
      </p:pic>
      <p:pic>
        <p:nvPicPr>
          <p:cNvPr id="13" name="Picture 12" descr="HZ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19800" y="1417638"/>
            <a:ext cx="3124200" cy="2371723"/>
          </a:xfrm>
          <a:prstGeom prst="rect">
            <a:avLst/>
          </a:prstGeom>
        </p:spPr>
      </p:pic>
      <p:pic>
        <p:nvPicPr>
          <p:cNvPr id="14" name="Picture 13" descr="Zb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9800" y="3886200"/>
            <a:ext cx="3124200" cy="247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dirty="0" err="1" smtClean="0"/>
              <a:t>subjet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pic>
        <p:nvPicPr>
          <p:cNvPr id="9" name="Picture 8" descr="camR1.2-areas-rseq8.all.jet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17638"/>
            <a:ext cx="5943600" cy="4292600"/>
          </a:xfrm>
          <a:prstGeom prst="rect">
            <a:avLst/>
          </a:prstGeom>
        </p:spPr>
      </p:pic>
      <p:pic>
        <p:nvPicPr>
          <p:cNvPr id="11" name="Picture 10" descr="HZ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19800" y="1417638"/>
            <a:ext cx="3124200" cy="2371723"/>
          </a:xfrm>
          <a:prstGeom prst="rect">
            <a:avLst/>
          </a:prstGeom>
        </p:spPr>
      </p:pic>
      <p:pic>
        <p:nvPicPr>
          <p:cNvPr id="12" name="Picture 11" descr="Zb_Zpt200-250-series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9800" y="3886200"/>
            <a:ext cx="3124199" cy="247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Analysis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01000" cy="493871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Consider three cases</a:t>
            </a:r>
          </a:p>
          <a:p>
            <a:pPr lvl="1"/>
            <a:r>
              <a:rPr lang="en-US" sz="1800" dirty="0" smtClean="0"/>
              <a:t>HZ, Z </a:t>
            </a:r>
            <a:r>
              <a:rPr lang="en-US" sz="1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800" dirty="0" smtClean="0"/>
              <a:t> </a:t>
            </a:r>
            <a:r>
              <a:rPr lang="en-US" sz="1800" dirty="0" err="1" smtClean="0"/>
              <a:t>ee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charset="2"/>
                <a:cs typeface="Symbol" charset="2"/>
              </a:rPr>
              <a:t>mm</a:t>
            </a:r>
          </a:p>
          <a:p>
            <a:pPr lvl="1"/>
            <a:r>
              <a:rPr lang="en-US" sz="1800" dirty="0" smtClean="0"/>
              <a:t>HZ,  Z </a:t>
            </a:r>
            <a:r>
              <a:rPr lang="en-US" sz="1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Symbol" charset="2"/>
                <a:cs typeface="Symbol" charset="2"/>
              </a:rPr>
              <a:t>nn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HW, W</a:t>
            </a:r>
            <a:r>
              <a:rPr lang="en-US" sz="1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800" dirty="0" smtClean="0"/>
              <a:t> </a:t>
            </a:r>
            <a:r>
              <a:rPr lang="en-US" sz="1800" dirty="0" err="1" smtClean="0"/>
              <a:t>e</a:t>
            </a:r>
            <a:r>
              <a:rPr lang="en-US" sz="1800" dirty="0" err="1" smtClean="0">
                <a:latin typeface="Symbol" charset="2"/>
                <a:cs typeface="Symbol" charset="2"/>
              </a:rPr>
              <a:t>/m</a:t>
            </a:r>
            <a:r>
              <a:rPr lang="en-US" sz="1800" dirty="0" smtClean="0"/>
              <a:t> + </a:t>
            </a:r>
            <a:r>
              <a:rPr lang="en-US" sz="1800" dirty="0" err="1" smtClean="0">
                <a:latin typeface="Symbol" charset="2"/>
                <a:cs typeface="Symbol" charset="2"/>
              </a:rPr>
              <a:t>n</a:t>
            </a:r>
            <a:endParaRPr lang="en-US" sz="1800" dirty="0" smtClean="0">
              <a:latin typeface="Symbol" charset="2"/>
              <a:cs typeface="Symbol" charset="2"/>
            </a:endParaRPr>
          </a:p>
          <a:p>
            <a:r>
              <a:rPr lang="en-US" sz="2200" dirty="0" smtClean="0"/>
              <a:t>Three non-overlapping selections</a:t>
            </a:r>
          </a:p>
          <a:p>
            <a:pPr lvl="1"/>
            <a:r>
              <a:rPr lang="en-US" sz="1800" dirty="0" err="1" smtClean="0"/>
              <a:t>l</a:t>
            </a:r>
            <a:r>
              <a:rPr lang="en-US" sz="1800" dirty="0" smtClean="0"/>
              <a:t> + missing E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+ jet  </a:t>
            </a:r>
            <a:r>
              <a:rPr lang="en-US" sz="1800" b="1" dirty="0" smtClean="0"/>
              <a:t>(“</a:t>
            </a:r>
            <a:r>
              <a:rPr lang="en-US" sz="1800" b="1" dirty="0" err="1" smtClean="0"/>
              <a:t>Leptonic</a:t>
            </a:r>
            <a:r>
              <a:rPr lang="en-US" sz="1800" b="1" dirty="0" smtClean="0"/>
              <a:t> W case”)</a:t>
            </a:r>
            <a:endParaRPr lang="en-US" sz="1800" dirty="0" smtClean="0"/>
          </a:p>
          <a:p>
            <a:pPr lvl="1"/>
            <a:r>
              <a:rPr lang="en-US" sz="1800" dirty="0" err="1" smtClean="0"/>
              <a:t>l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</a:t>
            </a:r>
            <a:r>
              <a:rPr lang="en-US" sz="1800" dirty="0" err="1" smtClean="0"/>
              <a:t>l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+ jet                   </a:t>
            </a:r>
            <a:r>
              <a:rPr lang="en-US" sz="1800" b="1" dirty="0" smtClean="0"/>
              <a:t>(“</a:t>
            </a:r>
            <a:r>
              <a:rPr lang="en-US" sz="1800" b="1" dirty="0" err="1" smtClean="0"/>
              <a:t>Leptonic</a:t>
            </a:r>
            <a:r>
              <a:rPr lang="en-US" sz="1800" b="1" dirty="0" smtClean="0"/>
              <a:t> Z case”)</a:t>
            </a:r>
          </a:p>
          <a:p>
            <a:pPr lvl="1"/>
            <a:r>
              <a:rPr lang="en-US" sz="1800" dirty="0" smtClean="0"/>
              <a:t>Missing E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+ jet       </a:t>
            </a:r>
            <a:r>
              <a:rPr lang="en-US" sz="1800" b="1" dirty="0" smtClean="0"/>
              <a:t>(“Z </a:t>
            </a:r>
            <a:r>
              <a:rPr lang="en-US" sz="1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800" b="1" dirty="0" smtClean="0"/>
              <a:t> neutrinos case”)</a:t>
            </a:r>
            <a:endParaRPr lang="en-US" sz="1800" dirty="0" smtClean="0"/>
          </a:p>
          <a:p>
            <a:r>
              <a:rPr lang="en-US" sz="2200" dirty="0" smtClean="0"/>
              <a:t>Common cuts</a:t>
            </a:r>
          </a:p>
          <a:p>
            <a:pPr lvl="1"/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Higgs candidate &gt; 200 </a:t>
            </a:r>
            <a:r>
              <a:rPr lang="en-US" sz="1800" dirty="0" err="1" smtClean="0"/>
              <a:t>GeV</a:t>
            </a:r>
            <a:r>
              <a:rPr lang="en-US" sz="1800" dirty="0" smtClean="0"/>
              <a:t>,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VB candidate &gt; 200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/>
            <a:r>
              <a:rPr lang="en-US" sz="1800" dirty="0" smtClean="0"/>
              <a:t>|</a:t>
            </a:r>
            <a:r>
              <a:rPr lang="en-US" sz="1800" dirty="0" err="1" smtClean="0">
                <a:latin typeface="Symbol" charset="2"/>
                <a:cs typeface="Symbol" charset="2"/>
              </a:rPr>
              <a:t>h</a:t>
            </a:r>
            <a:r>
              <a:rPr lang="en-US" sz="1800" dirty="0" smtClean="0"/>
              <a:t>| &lt; 2.5 (Higgs candidate and leptons)</a:t>
            </a:r>
          </a:p>
          <a:p>
            <a:pPr lvl="1"/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&gt; 30 </a:t>
            </a:r>
            <a:r>
              <a:rPr lang="en-US" sz="1800" dirty="0" err="1" smtClean="0"/>
              <a:t>GeV</a:t>
            </a:r>
            <a:r>
              <a:rPr lang="en-US" sz="1800" dirty="0" smtClean="0"/>
              <a:t>, |</a:t>
            </a:r>
            <a:r>
              <a:rPr lang="en-US" sz="1800" dirty="0" err="1" smtClean="0">
                <a:latin typeface="Symbol" charset="2"/>
                <a:cs typeface="Symbol" charset="2"/>
              </a:rPr>
              <a:t>h</a:t>
            </a:r>
            <a:r>
              <a:rPr lang="en-US" sz="1800" dirty="0" smtClean="0"/>
              <a:t>| &lt; 2.5  (leptons)</a:t>
            </a:r>
          </a:p>
          <a:p>
            <a:pPr lvl="1"/>
            <a:r>
              <a:rPr lang="en-US" sz="1800" dirty="0" smtClean="0"/>
              <a:t>No extra </a:t>
            </a:r>
            <a:r>
              <a:rPr lang="en-US" sz="1800" dirty="0" err="1" smtClean="0"/>
              <a:t>b</a:t>
            </a:r>
            <a:r>
              <a:rPr lang="en-US" sz="1800" dirty="0" smtClean="0"/>
              <a:t> jet (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&gt;30 </a:t>
            </a:r>
            <a:r>
              <a:rPr lang="en-US" sz="1800" dirty="0" err="1" smtClean="0"/>
              <a:t>GeV</a:t>
            </a:r>
            <a:r>
              <a:rPr lang="en-US" sz="1800" dirty="0" smtClean="0"/>
              <a:t>, |</a:t>
            </a:r>
            <a:r>
              <a:rPr lang="en-US" sz="1800" dirty="0" err="1" smtClean="0">
                <a:latin typeface="Symbol" charset="2"/>
                <a:cs typeface="Symbol" charset="2"/>
              </a:rPr>
              <a:t>h</a:t>
            </a:r>
            <a:r>
              <a:rPr lang="en-US" sz="1800" dirty="0" smtClean="0"/>
              <a:t>| &lt; 2.5 ) or lepton passing these cuts.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 Combined particle-level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0896" y="1600200"/>
            <a:ext cx="3687001" cy="475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Note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excellent Z peak for calibration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aseline="0" dirty="0" smtClean="0">
                <a:solidFill>
                  <a:srgbClr val="000090"/>
                </a:solidFill>
                <a:latin typeface="Helvetica"/>
                <a:cs typeface="Helvetica"/>
              </a:rPr>
              <a:t>5.9</a:t>
            </a: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; potentially very competitive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err="1" smtClean="0">
                <a:solidFill>
                  <a:srgbClr val="000090"/>
                </a:solidFill>
                <a:latin typeface="Helvetica"/>
                <a:cs typeface="Helvetica"/>
              </a:rPr>
              <a:t>b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branching information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ritical for extracting Higgs properties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i="1" dirty="0" smtClean="0">
                <a:solidFill>
                  <a:srgbClr val="800000"/>
                </a:solidFill>
                <a:latin typeface="Helvetica"/>
                <a:cs typeface="Helvetica"/>
              </a:rPr>
              <a:t>“Measuring the Higgs sector” </a:t>
            </a:r>
            <a:r>
              <a:rPr lang="en-US" i="1" dirty="0" err="1" smtClean="0">
                <a:solidFill>
                  <a:srgbClr val="800000"/>
                </a:solidFill>
                <a:latin typeface="Helvetica"/>
                <a:cs typeface="Helvetica"/>
              </a:rPr>
              <a:t>Lafaye</a:t>
            </a:r>
            <a:r>
              <a:rPr lang="en-US" i="1" dirty="0" smtClean="0">
                <a:solidFill>
                  <a:srgbClr val="800000"/>
                </a:solidFill>
                <a:latin typeface="Helvetica"/>
                <a:cs typeface="Helvetica"/>
              </a:rPr>
              <a:t>, </a:t>
            </a:r>
            <a:r>
              <a:rPr lang="en-US" i="1" dirty="0" err="1" smtClean="0">
                <a:solidFill>
                  <a:srgbClr val="800000"/>
                </a:solidFill>
                <a:latin typeface="Helvetica"/>
                <a:cs typeface="Helvetica"/>
              </a:rPr>
              <a:t>Plehn</a:t>
            </a:r>
            <a:r>
              <a:rPr lang="en-US" i="1" dirty="0" smtClean="0">
                <a:solidFill>
                  <a:srgbClr val="800000"/>
                </a:solidFill>
                <a:latin typeface="Helvetica"/>
                <a:cs typeface="Helvetica"/>
              </a:rPr>
              <a:t>, Rauch, </a:t>
            </a:r>
            <a:r>
              <a:rPr lang="en-US" i="1" dirty="0" err="1" smtClean="0">
                <a:solidFill>
                  <a:srgbClr val="800000"/>
                </a:solidFill>
                <a:latin typeface="Helvetica"/>
                <a:cs typeface="Helvetica"/>
              </a:rPr>
              <a:t>D.Zerwas</a:t>
            </a:r>
            <a:r>
              <a:rPr lang="en-US" i="1" dirty="0" smtClean="0">
                <a:solidFill>
                  <a:srgbClr val="800000"/>
                </a:solidFill>
                <a:latin typeface="Helvetica"/>
                <a:cs typeface="Helvetica"/>
              </a:rPr>
              <a:t>, </a:t>
            </a:r>
            <a:r>
              <a:rPr lang="en-US" i="1" dirty="0" err="1" smtClean="0">
                <a:solidFill>
                  <a:srgbClr val="800000"/>
                </a:solidFill>
                <a:latin typeface="Helvetica"/>
                <a:cs typeface="Helvetica"/>
              </a:rPr>
              <a:t>Duhrssen</a:t>
            </a:r>
            <a:r>
              <a:rPr lang="en-US" i="1" dirty="0" smtClean="0">
                <a:solidFill>
                  <a:srgbClr val="800000"/>
                </a:solidFill>
                <a:latin typeface="Helvetica"/>
                <a:cs typeface="Helvetica"/>
              </a:rPr>
              <a:t>, arXiv:0904.3866 [</a:t>
            </a:r>
            <a:r>
              <a:rPr lang="en-US" i="1" dirty="0" err="1" smtClean="0">
                <a:solidFill>
                  <a:srgbClr val="800000"/>
                </a:solidFill>
                <a:latin typeface="Helvetica"/>
                <a:cs typeface="Helvetica"/>
              </a:rPr>
              <a:t>hep</a:t>
            </a:r>
            <a:r>
              <a:rPr lang="en-US" i="1" dirty="0" smtClean="0">
                <a:solidFill>
                  <a:srgbClr val="800000"/>
                </a:solidFill>
                <a:latin typeface="Helvetica"/>
                <a:cs typeface="Helvetica"/>
              </a:rPr>
              <a:t>-ph] </a:t>
            </a:r>
          </a:p>
          <a:p>
            <a:pPr marL="342900" indent="-342900">
              <a:spcBef>
                <a:spcPct val="2000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kumimoji="0" lang="en-US" sz="2162" b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Studies within ATLAS are promising and nearly </a:t>
            </a:r>
            <a:r>
              <a:rPr lang="en-US" sz="2162" dirty="0" smtClean="0">
                <a:solidFill>
                  <a:srgbClr val="000090"/>
                </a:solidFill>
                <a:latin typeface="Helvetica"/>
                <a:cs typeface="Helvetica"/>
              </a:rPr>
              <a:t>public</a:t>
            </a:r>
            <a:r>
              <a:rPr lang="en-US" i="1" dirty="0" smtClean="0">
                <a:solidFill>
                  <a:srgbClr val="800000"/>
                </a:solidFill>
                <a:latin typeface="Helvetica"/>
                <a:cs typeface="Helvetica"/>
              </a:rPr>
              <a:t>.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11" name="Picture 10" descr="alllep2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8928" t="48889"/>
              <a:stretch>
                <a:fillRect/>
              </a:stretch>
            </p:blipFill>
          </mc:Choice>
          <mc:Fallback>
            <p:blipFill>
              <a:blip r:embed="rId3"/>
              <a:srcRect l="48928" t="48889"/>
              <a:stretch>
                <a:fillRect/>
              </a:stretch>
            </p:blipFill>
          </mc:Fallback>
        </mc:AlternateContent>
        <p:spPr>
          <a:xfrm>
            <a:off x="0" y="1219200"/>
            <a:ext cx="5320897" cy="513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What is a Jet?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150" y="1474788"/>
            <a:ext cx="6361113" cy="4953000"/>
          </a:xfrm>
          <a:ln/>
        </p:spPr>
        <p:txBody>
          <a:bodyPr>
            <a:no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Evolution from a hard </a:t>
            </a:r>
            <a:r>
              <a:rPr lang="en-GB" sz="2400" dirty="0" err="1"/>
              <a:t>parton</a:t>
            </a:r>
            <a:r>
              <a:rPr lang="en-GB" sz="2400" dirty="0"/>
              <a:t> to a jet of </a:t>
            </a:r>
            <a:r>
              <a:rPr lang="en-GB" sz="2400" dirty="0" err="1"/>
              <a:t>partons</a:t>
            </a:r>
            <a:r>
              <a:rPr lang="en-GB" sz="2400" dirty="0"/>
              <a:t> takes place in a regime where: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Energy scale is high enough to use perturbation theory</a:t>
            </a:r>
            <a:endParaRPr lang="en-GB" sz="2000" dirty="0" smtClean="0"/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X (momentum fraction of particles) </a:t>
            </a:r>
            <a:r>
              <a:rPr lang="en-GB" sz="2000" dirty="0"/>
              <a:t>is not very small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Collinear logarithms are </a:t>
            </a:r>
            <a:r>
              <a:rPr lang="en-GB" sz="2000" dirty="0" smtClean="0"/>
              <a:t>large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Multiplicities can be large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dirty="0" smtClean="0"/>
              <a:t>This is largely understood QCD, and can be calculated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/>
              <a:t>Hadronisation</a:t>
            </a:r>
            <a:r>
              <a:rPr lang="en-GB" sz="2400" dirty="0" smtClean="0"/>
              <a:t> </a:t>
            </a:r>
            <a:r>
              <a:rPr lang="en-GB" sz="2400" dirty="0"/>
              <a:t>(non-</a:t>
            </a:r>
            <a:r>
              <a:rPr lang="en-GB" sz="2400" dirty="0" err="1"/>
              <a:t>perturbative</a:t>
            </a:r>
            <a:r>
              <a:rPr lang="en-GB" sz="2400" dirty="0"/>
              <a:t>) stage has a small effect (sub-</a:t>
            </a:r>
            <a:r>
              <a:rPr lang="en-GB" sz="2400" dirty="0" err="1"/>
              <a:t>GeV</a:t>
            </a:r>
            <a:r>
              <a:rPr lang="en-GB" sz="2400" dirty="0"/>
              <a:t> level) and is well modelled by tuned Monte Carlo simulation (e.g. Lund string)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527175"/>
            <a:ext cx="2419350" cy="462915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 Fully </a:t>
            </a:r>
            <a:r>
              <a:rPr lang="en-US" dirty="0"/>
              <a:t>s</a:t>
            </a:r>
            <a:r>
              <a:rPr lang="en-US" dirty="0" smtClean="0"/>
              <a:t>imulated detector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pic>
        <p:nvPicPr>
          <p:cNvPr id="9" name="Picture 8" descr="filteredMasshistoLog_Wjet_ATLA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3505200"/>
            <a:ext cx="2966244" cy="285115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875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Included trigger, real ATLAS </a:t>
            </a:r>
            <a:r>
              <a:rPr lang="en-US" dirty="0" err="1" smtClean="0"/>
              <a:t>b</a:t>
            </a:r>
            <a:r>
              <a:rPr lang="en-US" dirty="0" smtClean="0"/>
              <a:t>-tagging algorithm, detailed tracking &amp; calorimeter</a:t>
            </a:r>
          </a:p>
          <a:p>
            <a:r>
              <a:rPr lang="en-US" dirty="0" smtClean="0"/>
              <a:t>Also include Wt background omitted from initial study.</a:t>
            </a:r>
          </a:p>
          <a:p>
            <a:r>
              <a:rPr lang="en-US" dirty="0" smtClean="0"/>
              <a:t>Also included study of </a:t>
            </a:r>
            <a:r>
              <a:rPr lang="en-US" dirty="0" err="1" smtClean="0"/>
              <a:t>Wbb</a:t>
            </a:r>
            <a:r>
              <a:rPr lang="en-US" dirty="0" smtClean="0"/>
              <a:t>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Wg</a:t>
            </a:r>
            <a:r>
              <a:rPr lang="en-US" dirty="0" smtClean="0"/>
              <a:t>-&gt;</a:t>
            </a:r>
            <a:r>
              <a:rPr lang="en-US" dirty="0" err="1" smtClean="0"/>
              <a:t>Wbb</a:t>
            </a:r>
            <a:endParaRPr lang="en-US" dirty="0" smtClean="0"/>
          </a:p>
          <a:p>
            <a:r>
              <a:rPr lang="en-US" dirty="0" smtClean="0"/>
              <a:t>Slight degradation </a:t>
            </a:r>
            <a:r>
              <a:rPr lang="en-US" dirty="0" err="1" smtClean="0"/>
              <a:t>w.r.t</a:t>
            </a:r>
            <a:r>
              <a:rPr lang="en-US" dirty="0" smtClean="0"/>
              <a:t> particle level, but still very promising  </a:t>
            </a:r>
            <a:endParaRPr lang="en-US" dirty="0"/>
          </a:p>
        </p:txBody>
      </p:sp>
      <p:pic>
        <p:nvPicPr>
          <p:cNvPr id="13" name="Picture 12" descr="finalmass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66245" y="3505200"/>
            <a:ext cx="3053554" cy="2924303"/>
          </a:xfrm>
          <a:prstGeom prst="rect">
            <a:avLst/>
          </a:prstGeom>
        </p:spPr>
      </p:pic>
      <p:pic>
        <p:nvPicPr>
          <p:cNvPr id="14" name="Picture 13" descr="finalmassv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>
          <a:xfrm>
            <a:off x="5954343" y="3505200"/>
            <a:ext cx="3053555" cy="2924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top and </a:t>
            </a:r>
            <a:r>
              <a:rPr lang="en-US" dirty="0" err="1" smtClean="0"/>
              <a:t>tt</a:t>
            </a:r>
            <a:r>
              <a:rPr lang="en-US" dirty="0" smtClean="0"/>
              <a:t> resonances</a:t>
            </a:r>
            <a:endParaRPr lang="en-US" dirty="0"/>
          </a:p>
        </p:txBody>
      </p:sp>
      <p:pic>
        <p:nvPicPr>
          <p:cNvPr id="7" name="Content Placeholder 6" descr="topje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08296" y="1676400"/>
            <a:ext cx="4678504" cy="36877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365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i="1" dirty="0" smtClean="0"/>
              <a:t>Kaplan, </a:t>
            </a:r>
            <a:r>
              <a:rPr lang="en-US" sz="2400" i="1" dirty="0" err="1" smtClean="0"/>
              <a:t>Rehermann</a:t>
            </a:r>
            <a:r>
              <a:rPr lang="en-US" sz="2400" i="1" dirty="0" smtClean="0"/>
              <a:t>, Schwartz, </a:t>
            </a:r>
            <a:r>
              <a:rPr lang="en-US" sz="2400" i="1" dirty="0" err="1" smtClean="0"/>
              <a:t>Tweedie</a:t>
            </a:r>
            <a:endParaRPr lang="en-US" sz="2400" i="1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C/A technique,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-tagging, use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helicity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information from top decay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top and </a:t>
            </a:r>
            <a:r>
              <a:rPr lang="en-US" dirty="0" err="1" smtClean="0"/>
              <a:t>tt</a:t>
            </a:r>
            <a:r>
              <a:rPr lang="en-US" dirty="0" smtClean="0"/>
              <a:t> resonances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err="1" smtClean="0"/>
              <a:t>Ysplitter</a:t>
            </a:r>
            <a:r>
              <a:rPr lang="en-US" dirty="0" smtClean="0"/>
              <a:t> technique used by ATLAS (ATLA-PHYS-PUB-2009-081)</a:t>
            </a:r>
          </a:p>
          <a:p>
            <a:r>
              <a:rPr lang="en-US" dirty="0" smtClean="0"/>
              <a:t>Improved C/A technique used by CMS -----------&gt;</a:t>
            </a:r>
          </a:p>
          <a:p>
            <a:r>
              <a:rPr lang="en-US" dirty="0" smtClean="0"/>
              <a:t>Both feasible, and some kind of </a:t>
            </a:r>
            <a:r>
              <a:rPr lang="en-US" dirty="0" err="1" smtClean="0"/>
              <a:t>subjet</a:t>
            </a:r>
            <a:r>
              <a:rPr lang="en-US" dirty="0" smtClean="0"/>
              <a:t> analysis is required to obtain best sensitivity.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3845" y="3822700"/>
            <a:ext cx="4430156" cy="2745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862" y="1143000"/>
            <a:ext cx="4401637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Higgs and top together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Combine techniques for top and Higgs tagging to improve sensitivity to Higgs in </a:t>
            </a:r>
            <a:r>
              <a:rPr lang="en-US" dirty="0" err="1" smtClean="0"/>
              <a:t>ttH</a:t>
            </a:r>
            <a:r>
              <a:rPr lang="en-US" dirty="0" smtClean="0"/>
              <a:t> channel</a:t>
            </a:r>
          </a:p>
          <a:p>
            <a:pPr lvl="1"/>
            <a:r>
              <a:rPr i="1" strike="noStrike" dirty="0" smtClean="0"/>
              <a:t>Plehn</a:t>
            </a:r>
            <a:r>
              <a:rPr i="1" dirty="0" smtClean="0"/>
              <a:t>, </a:t>
            </a:r>
            <a:r>
              <a:rPr i="1" strike="noStrike" dirty="0" smtClean="0"/>
              <a:t>Salam</a:t>
            </a:r>
            <a:r>
              <a:rPr i="1" dirty="0" smtClean="0"/>
              <a:t>,</a:t>
            </a:r>
            <a:r>
              <a:rPr lang="en-GB" i="1" dirty="0" smtClean="0"/>
              <a:t> </a:t>
            </a:r>
            <a:r>
              <a:rPr i="1" strike="noStrike" dirty="0" smtClean="0"/>
              <a:t>Spannowsky</a:t>
            </a:r>
            <a:r>
              <a:rPr lang="en-GB" i="1" strike="noStrike" dirty="0"/>
              <a:t> </a:t>
            </a:r>
            <a:r>
              <a:rPr i="1" dirty="0" smtClean="0"/>
              <a:t>arXiv:0910.5472 [hep-ph] </a:t>
            </a:r>
            <a:endParaRPr lang="en-US" i="1" dirty="0" smtClean="0"/>
          </a:p>
          <a:p>
            <a:r>
              <a:rPr lang="en-US" dirty="0" smtClean="0"/>
              <a:t>Also use Higgs techniques in new physics events</a:t>
            </a:r>
          </a:p>
          <a:p>
            <a:pPr lvl="1"/>
            <a:r>
              <a:rPr i="1" u="none" strike="noStrike" dirty="0" smtClean="0"/>
              <a:t>Kribs</a:t>
            </a:r>
            <a:r>
              <a:rPr i="1" dirty="0" smtClean="0"/>
              <a:t>, </a:t>
            </a:r>
            <a:r>
              <a:rPr i="1" u="none" strike="noStrike" dirty="0" smtClean="0"/>
              <a:t>Martin</a:t>
            </a:r>
            <a:r>
              <a:rPr i="1" dirty="0" smtClean="0"/>
              <a:t>, </a:t>
            </a:r>
            <a:r>
              <a:rPr i="1" u="none" strike="noStrike" dirty="0" smtClean="0"/>
              <a:t>Roy</a:t>
            </a:r>
            <a:r>
              <a:rPr i="1" dirty="0" smtClean="0"/>
              <a:t>,</a:t>
            </a:r>
            <a:r>
              <a:rPr lang="en-GB" i="1" dirty="0" smtClean="0"/>
              <a:t> </a:t>
            </a:r>
            <a:r>
              <a:rPr i="1" u="none" strike="noStrike" dirty="0" smtClean="0"/>
              <a:t>Spannowsky</a:t>
            </a:r>
            <a:r>
              <a:rPr i="1" dirty="0" smtClean="0"/>
              <a:t> arXiv:0912.4731 [hep-ph]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Picture 8" descr="t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34109" y="1190662"/>
            <a:ext cx="5509891" cy="4935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2971800"/>
            <a:ext cx="8229600" cy="1107996"/>
          </a:xfrm>
          <a:prstGeom prst="rect">
            <a:avLst/>
          </a:prstGeom>
          <a:ln w="28575" cmpd="sng">
            <a:solidFill>
              <a:srgbClr val="800000"/>
            </a:solidFill>
            <a:rou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err="1" smtClean="0">
                <a:solidFill>
                  <a:srgbClr val="000090"/>
                </a:solidFill>
                <a:latin typeface="Helvetica"/>
                <a:cs typeface="Helvetica"/>
              </a:rPr>
              <a:t>Subjet</a:t>
            </a: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 analysis has dramatic benefits </a:t>
            </a: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in H-&gt;bb search channels; </a:t>
            </a: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looks very promising and practical, even after full detector simulation</a:t>
            </a: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. (7 </a:t>
            </a:r>
            <a:r>
              <a:rPr lang="en-US" sz="2200" dirty="0" err="1" smtClean="0">
                <a:solidFill>
                  <a:srgbClr val="000090"/>
                </a:solidFill>
                <a:latin typeface="Helvetica"/>
                <a:cs typeface="Helvetica"/>
              </a:rPr>
              <a:t>TeV</a:t>
            </a: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 needs more investigation) </a:t>
            </a:r>
            <a:endParaRPr lang="en-US" sz="2200" dirty="0" smtClean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600200"/>
            <a:ext cx="8229600" cy="1107996"/>
          </a:xfrm>
          <a:prstGeom prst="rect">
            <a:avLst/>
          </a:prstGeom>
          <a:ln w="28575" cmpd="sng">
            <a:solidFill>
              <a:srgbClr val="800000"/>
            </a:solidFill>
            <a:beve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Jet finding, jet mass, sub-jet technology, and the associated understanding of QCD, have come a long way since (and because of)  the previous round of colliders.</a:t>
            </a:r>
            <a:endParaRPr lang="en-US" sz="2400" dirty="0" smtClean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341059"/>
            <a:ext cx="8229600" cy="1785104"/>
          </a:xfrm>
          <a:prstGeom prst="rect">
            <a:avLst/>
          </a:prstGeom>
          <a:ln w="28575" cmpd="sng">
            <a:solidFill>
              <a:srgbClr val="800000"/>
            </a:solidFill>
            <a:beve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At the LHC we have interesting physics at </a:t>
            </a:r>
            <a:r>
              <a:rPr lang="en-US" sz="2200" dirty="0" smtClean="0">
                <a:solidFill>
                  <a:srgbClr val="000090"/>
                </a:solidFill>
                <a:latin typeface="Brush Script MT Italic"/>
                <a:cs typeface="Brush Script MT Italic"/>
              </a:rPr>
              <a:t>O</a:t>
            </a: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(100 </a:t>
            </a:r>
            <a:r>
              <a:rPr lang="en-US" sz="2200" dirty="0" err="1" smtClean="0">
                <a:solidFill>
                  <a:srgbClr val="000090"/>
                </a:solidFill>
                <a:latin typeface="Helvetica"/>
                <a:cs typeface="Helvetica"/>
              </a:rPr>
              <a:t>GeV</a:t>
            </a: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), and phase space open at </a:t>
            </a:r>
            <a:r>
              <a:rPr lang="en-US" sz="2200" dirty="0" smtClean="0">
                <a:solidFill>
                  <a:srgbClr val="000090"/>
                </a:solidFill>
                <a:latin typeface="Brush Script MT Italic"/>
                <a:cs typeface="Brush Script MT Italic"/>
              </a:rPr>
              <a:t>O</a:t>
            </a: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(1 </a:t>
            </a:r>
            <a:r>
              <a:rPr lang="en-US" sz="2200" dirty="0" err="1" smtClean="0">
                <a:solidFill>
                  <a:srgbClr val="000090"/>
                </a:solidFill>
                <a:latin typeface="Helvetica"/>
                <a:cs typeface="Helvetica"/>
              </a:rPr>
              <a:t>TeV</a:t>
            </a:r>
            <a:r>
              <a:rPr lang="en-US" sz="2200" dirty="0" smtClean="0">
                <a:solidFill>
                  <a:srgbClr val="000090"/>
                </a:solidFill>
                <a:latin typeface="Helvetica"/>
                <a:cs typeface="Helvetica"/>
              </a:rPr>
              <a:t>). This means that a single jet often contains interesting physics. We probably haven’t yet appreciated all the consequences of this qualitatively new feature of physics beyond the EWSB scale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 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 dirty="0"/>
          </a:p>
        </p:txBody>
      </p:sp>
      <p:pic>
        <p:nvPicPr>
          <p:cNvPr id="10" name="Picture 9" descr="alllep200-60-2-lep2.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95400" y="1417638"/>
            <a:ext cx="6096000" cy="493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err="1" smtClean="0"/>
              <a:t>Leptonic</a:t>
            </a:r>
            <a:r>
              <a:rPr lang="en-US" dirty="0" smtClean="0"/>
              <a:t> Z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807498" y="1600200"/>
            <a:ext cx="320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Common cuts, plus require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dilepton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mass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between 80 and 100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GeV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12" name="Picture 11" descr="alllep2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50692" b="50671"/>
              <a:stretch>
                <a:fillRect/>
              </a:stretch>
            </p:blipFill>
          </mc:Choice>
          <mc:Fallback>
            <p:blipFill>
              <a:blip r:embed="rId3"/>
              <a:srcRect r="50692" b="50671"/>
              <a:stretch>
                <a:fillRect/>
              </a:stretch>
            </p:blipFill>
          </mc:Fallback>
        </mc:AlternateContent>
        <p:spPr>
          <a:xfrm>
            <a:off x="457200" y="1417637"/>
            <a:ext cx="5181600" cy="5000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llep2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8928" b="50000"/>
              <a:stretch>
                <a:fillRect/>
              </a:stretch>
            </p:blipFill>
          </mc:Choice>
          <mc:Fallback>
            <p:blipFill>
              <a:blip r:embed="rId3"/>
              <a:srcRect l="48928" b="50000"/>
              <a:stretch>
                <a:fillRect/>
              </a:stretch>
            </p:blipFill>
          </mc:Fallback>
        </mc:AlternateContent>
        <p:spPr>
          <a:xfrm>
            <a:off x="0" y="1168384"/>
            <a:ext cx="5410200" cy="5109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 Z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neutrinos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600200"/>
            <a:ext cx="35976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Common cuts, plus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require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Missing 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greater than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200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GeV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llep2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8928" b="50000"/>
              <a:stretch>
                <a:fillRect/>
              </a:stretch>
            </p:blipFill>
          </mc:Choice>
          <mc:Fallback>
            <p:blipFill>
              <a:blip r:embed="rId3"/>
              <a:srcRect l="48928" b="50000"/>
              <a:stretch>
                <a:fillRect/>
              </a:stretch>
            </p:blipFill>
          </mc:Fallback>
        </mc:AlternateContent>
        <p:spPr>
          <a:xfrm>
            <a:off x="-1" y="1219200"/>
            <a:ext cx="5356397" cy="505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Leptonic</a:t>
            </a:r>
            <a:r>
              <a:rPr lang="en-US" dirty="0" smtClean="0"/>
              <a:t> W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56396" y="1600200"/>
            <a:ext cx="37876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Common cuts, plus require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missing 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&gt; 30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GeV</a:t>
            </a:r>
            <a:endParaRPr lang="en-US" sz="2400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Lepton and missing 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consistent with a W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baseline="0" dirty="0" smtClean="0">
                <a:solidFill>
                  <a:srgbClr val="000090"/>
                </a:solidFill>
                <a:latin typeface="Helvetica"/>
                <a:cs typeface="Helvetica"/>
              </a:rPr>
              <a:t>No extra jets |</a:t>
            </a:r>
            <a:r>
              <a:rPr lang="en-US" sz="2400" baseline="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h</a:t>
            </a:r>
            <a:r>
              <a:rPr lang="en-US" sz="2400" baseline="0" dirty="0" smtClean="0">
                <a:solidFill>
                  <a:srgbClr val="000090"/>
                </a:solidFill>
                <a:latin typeface="Helvetica"/>
                <a:cs typeface="Helvetica"/>
              </a:rPr>
              <a:t>| &lt; 3, </a:t>
            </a:r>
            <a:r>
              <a:rPr lang="en-US" sz="2400" baseline="0" dirty="0" err="1" smtClean="0">
                <a:solidFill>
                  <a:srgbClr val="000090"/>
                </a:solidFill>
                <a:latin typeface="Helvetica"/>
                <a:cs typeface="Helvetica"/>
              </a:rPr>
              <a:t>p</a:t>
            </a:r>
            <a:r>
              <a:rPr lang="en-US" sz="2400" baseline="-25000" dirty="0" err="1" smtClean="0">
                <a:solidFill>
                  <a:srgbClr val="000090"/>
                </a:solidFill>
                <a:latin typeface="Helvetica"/>
                <a:cs typeface="Helvetica"/>
              </a:rPr>
              <a:t>T</a:t>
            </a:r>
            <a:r>
              <a:rPr lang="en-US" sz="2400" baseline="0" dirty="0" smtClean="0">
                <a:solidFill>
                  <a:srgbClr val="000090"/>
                </a:solidFill>
                <a:latin typeface="Helvetica"/>
                <a:cs typeface="Helvetica"/>
              </a:rPr>
              <a:t> &gt; 30 </a:t>
            </a:r>
            <a:r>
              <a:rPr lang="en-US" sz="2400" baseline="0" dirty="0" err="1" smtClean="0">
                <a:solidFill>
                  <a:srgbClr val="000090"/>
                </a:solidFill>
                <a:latin typeface="Helvetica"/>
                <a:cs typeface="Helvetica"/>
              </a:rPr>
              <a:t>GeV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Jet Algorithms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74788"/>
            <a:ext cx="7696200" cy="4953000"/>
          </a:xfrm>
          <a:ln/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“Cluster” algorithms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Generally start from the smallest objects available, and perform an iterative pair-wise clustering to build larger objects (using either geometric or kinematic properties of the objects)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Sort of inverts the QCD </a:t>
            </a:r>
            <a:r>
              <a:rPr lang="en-GB" sz="2800" dirty="0" err="1" smtClean="0"/>
              <a:t>parton</a:t>
            </a:r>
            <a:r>
              <a:rPr lang="en-GB" sz="2800" dirty="0" smtClean="0"/>
              <a:t> shower idea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Lend themselves most naturally to substructure studies.</a:t>
            </a:r>
          </a:p>
          <a:p>
            <a:pPr lvl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/>
          </a:p>
          <a:p>
            <a:pPr lvl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/>
              <a:t>   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 Combined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0896" y="1600200"/>
            <a:ext cx="36870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Note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excellent Z peak for calibration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aseline="0" dirty="0" smtClean="0">
                <a:solidFill>
                  <a:srgbClr val="000090"/>
                </a:solidFill>
                <a:latin typeface="Helvetica"/>
                <a:cs typeface="Helvetica"/>
              </a:rPr>
              <a:t>5.9</a:t>
            </a: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; potentially very competitive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Also,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unique information on relative coupling of H to Z and W.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aseline="0" dirty="0" smtClean="0">
                <a:solidFill>
                  <a:srgbClr val="000090"/>
                </a:solidFill>
                <a:latin typeface="Helvetica"/>
                <a:cs typeface="Helvetica"/>
              </a:rPr>
              <a:t>Reasonably good up to about 130 </a:t>
            </a:r>
            <a:r>
              <a:rPr lang="en-US" sz="2400" baseline="0" dirty="0" err="1" smtClean="0">
                <a:solidFill>
                  <a:srgbClr val="000090"/>
                </a:solidFill>
                <a:latin typeface="Helvetica"/>
                <a:cs typeface="Helvetica"/>
              </a:rPr>
              <a:t>GeV</a:t>
            </a:r>
            <a:r>
              <a:rPr lang="en-US" sz="2400" baseline="0" dirty="0" smtClean="0">
                <a:solidFill>
                  <a:srgbClr val="000090"/>
                </a:solidFill>
                <a:latin typeface="Helvetica"/>
                <a:cs typeface="Helvetica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9" name="Picture 8" descr="curv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8942"/>
              <a:stretch>
                <a:fillRect/>
              </a:stretch>
            </p:blipFill>
          </mc:Choice>
          <mc:Fallback>
            <p:blipFill>
              <a:blip r:embed="rId3"/>
              <a:srcRect l="48942"/>
              <a:stretch>
                <a:fillRect/>
              </a:stretch>
            </p:blipFill>
          </mc:Fallback>
        </mc:AlternateContent>
        <p:spPr>
          <a:xfrm>
            <a:off x="0" y="1600199"/>
            <a:ext cx="5105400" cy="456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550698" cy="903288"/>
          </a:xfrm>
        </p:spPr>
        <p:txBody>
          <a:bodyPr>
            <a:normAutofit/>
          </a:bodyPr>
          <a:lstStyle/>
          <a:p>
            <a:r>
              <a:rPr lang="en-US" dirty="0" smtClean="0"/>
              <a:t> Combined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DF42-C471-754B-9E70-B2F4DFC2F94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0896" y="1600200"/>
            <a:ext cx="36870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aseline="0" dirty="0" smtClean="0">
                <a:solidFill>
                  <a:srgbClr val="000090"/>
                </a:solidFill>
                <a:latin typeface="Helvetica"/>
                <a:cs typeface="Helvetica"/>
              </a:rPr>
              <a:t>Strong</a:t>
            </a: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 dependence of </a:t>
            </a:r>
            <a:r>
              <a:rPr lang="en-US" sz="2400" dirty="0" err="1" smtClean="0">
                <a:solidFill>
                  <a:srgbClr val="000090"/>
                </a:solidFill>
                <a:latin typeface="Helvetica"/>
                <a:cs typeface="Helvetica"/>
              </a:rPr>
              <a:t>b</a:t>
            </a: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-tag performance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Significance about 4.5</a:t>
            </a:r>
            <a:r>
              <a:rPr lang="en-US" sz="2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 for 60% efficiency/factor 50 rejection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Also strong dependence on jet mass resolution (not shown)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11" name="Picture 10" descr="curv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51058"/>
              <a:stretch>
                <a:fillRect/>
              </a:stretch>
            </p:blipFill>
          </mc:Choice>
          <mc:Fallback>
            <p:blipFill>
              <a:blip r:embed="rId3"/>
              <a:srcRect r="51058"/>
              <a:stretch>
                <a:fillRect/>
              </a:stretch>
            </p:blipFill>
          </mc:Fallback>
        </mc:AlternateContent>
        <p:spPr>
          <a:xfrm>
            <a:off x="0" y="1600200"/>
            <a:ext cx="4807404" cy="4486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EXTRAS</a:t>
            </a:r>
            <a:endParaRPr lang="en-GB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938" y="1444625"/>
            <a:ext cx="8894762" cy="5060950"/>
          </a:xfrm>
          <a:ln/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 dirty="0" err="1" smtClean="0"/>
              <a:t>Todo</a:t>
            </a:r>
            <a:r>
              <a:rPr lang="en-GB" sz="1800" i="1" dirty="0" smtClean="0"/>
              <a:t>: </a:t>
            </a:r>
            <a:r>
              <a:rPr lang="en-GB" sz="1400" i="1" dirty="0" smtClean="0"/>
              <a:t>)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i="1" dirty="0" smtClean="0"/>
              <a:t>Reduce LSP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i="1" dirty="0" smtClean="0"/>
              <a:t>Include </a:t>
            </a:r>
            <a:r>
              <a:rPr lang="en-GB" sz="1400" i="1" dirty="0" err="1" smtClean="0"/>
              <a:t>ttH</a:t>
            </a:r>
            <a:endParaRPr lang="en-GB" sz="1400" i="1" dirty="0" smtClean="0"/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5405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Infrared Safety?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7688" y="1628775"/>
            <a:ext cx="8291512" cy="4719638"/>
          </a:xfrm>
          <a:ln/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/>
          </a:p>
          <a:p>
            <a:pPr lvl="2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295400"/>
            <a:ext cx="85344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0200" marR="0" lvl="0" indent="-330200" algn="l" defTabSz="449263" rtl="0" eaLnBrk="0" fontAlgn="base" latin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Adding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arbitrarily soft gluon to the event should not change the jets</a:t>
            </a:r>
            <a:r>
              <a:rPr lang="en-GB" sz="2400" kern="0" dirty="0" smtClean="0">
                <a:solidFill>
                  <a:srgbClr val="800000"/>
                </a:solidFill>
              </a:rPr>
              <a:t>.</a:t>
            </a:r>
          </a:p>
          <a:p>
            <a:pPr marL="330200" marR="0" lvl="0" indent="-330200" algn="l" defTabSz="449263" rtl="0" eaLnBrk="0" fontAlgn="base" latinLnBrk="0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smtClean="0">
                <a:solidFill>
                  <a:srgbClr val="800000"/>
                </a:solidFill>
                <a:latin typeface="+mn-lt"/>
              </a:rPr>
              <a:t>Non-infrared-safe jet algorithms cannot be used in higher order calculations. </a:t>
            </a:r>
          </a:p>
          <a:p>
            <a:pPr marL="787400" lvl="1" indent="-330200" defTabSz="449263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kern="0" dirty="0" smtClean="0">
                <a:solidFill>
                  <a:srgbClr val="0000FF"/>
                </a:solidFill>
                <a:latin typeface="+mn-lt"/>
              </a:rPr>
              <a:t>so if we use them in the experiment we cannot compare to the best theory (at least without making some intermediate model-dependent correction).</a:t>
            </a:r>
          </a:p>
          <a:p>
            <a:pPr marL="330200" indent="-330200" defTabSz="449263">
              <a:spcBef>
                <a:spcPts val="700"/>
              </a:spcBef>
              <a:buClr>
                <a:srgbClr val="000000"/>
              </a:buClr>
              <a:buSzPct val="100000"/>
              <a:buFont typeface="Century Schoolbook" pitchFamily="-65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kern="0" dirty="0" smtClean="0">
                <a:solidFill>
                  <a:srgbClr val="800000"/>
                </a:solidFill>
                <a:latin typeface="+mn-lt"/>
              </a:rPr>
              <a:t>Actually, infrared instabilities undermine the claim of a jet algorithm to be telling us about the short distance physics. </a:t>
            </a:r>
          </a:p>
          <a:p>
            <a:pPr marL="787400" lvl="1" indent="-330200" defTabSz="449263">
              <a:spcBef>
                <a:spcPts val="700"/>
              </a:spcBef>
              <a:buClr>
                <a:srgbClr val="000000"/>
              </a:buClr>
              <a:buSzPct val="100000"/>
              <a:buFont typeface="Century Schoolbook" pitchFamily="-65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kern="0" dirty="0" smtClean="0">
                <a:solidFill>
                  <a:srgbClr val="0000FF"/>
                </a:solidFill>
                <a:latin typeface="+mn-lt"/>
              </a:rPr>
              <a:t>We should also worry about sensitivity to arbitrarily low noise, or arbitrarily soft </a:t>
            </a:r>
            <a:r>
              <a:rPr lang="en-GB" sz="2000" kern="0" dirty="0" err="1" smtClean="0">
                <a:solidFill>
                  <a:srgbClr val="0000FF"/>
                </a:solidFill>
                <a:latin typeface="+mn-lt"/>
              </a:rPr>
              <a:t>pions</a:t>
            </a:r>
            <a:r>
              <a:rPr lang="en-GB" sz="2000" kern="0" dirty="0" smtClean="0">
                <a:solidFill>
                  <a:srgbClr val="0000FF"/>
                </a:solidFill>
                <a:latin typeface="+mn-lt"/>
              </a:rPr>
              <a:t>, for example.</a:t>
            </a:r>
          </a:p>
          <a:p>
            <a:pPr marL="330200" indent="-330200" defTabSz="449263">
              <a:spcBef>
                <a:spcPts val="700"/>
              </a:spcBef>
              <a:buClr>
                <a:srgbClr val="000000"/>
              </a:buClr>
              <a:buSzPct val="100000"/>
              <a:buFont typeface="Century Schoolbook" pitchFamily="-65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kern="0" dirty="0" smtClean="0">
                <a:solidFill>
                  <a:srgbClr val="800000"/>
                </a:solidFill>
                <a:latin typeface="+mn-lt"/>
              </a:rPr>
              <a:t>An example of an infrared instability is the “seed” in old cone algorithm. But there are others (e.g. in the splitting/merging)</a:t>
            </a:r>
          </a:p>
          <a:p>
            <a:pPr marL="330200" indent="-330200" defTabSz="449263">
              <a:spcBef>
                <a:spcPts val="700"/>
              </a:spcBef>
              <a:buClr>
                <a:srgbClr val="000000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kern="0" dirty="0" smtClean="0">
                <a:solidFill>
                  <a:srgbClr val="800000"/>
                </a:solidFill>
                <a:latin typeface="+mn-lt"/>
              </a:rPr>
              <a:t> </a:t>
            </a:r>
            <a:endParaRPr kumimoji="0" lang="en-GB" sz="2400" b="0" i="0" u="none" strike="noStrike" kern="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0200" marR="0" lvl="0" indent="-330200" algn="l" defTabSz="449263" rtl="0" eaLnBrk="0" fontAlgn="base" latinLnBrk="0" hangingPunct="0">
              <a:lnSpc>
                <a:spcPts val="3413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entury Schoolbook" pitchFamily="-65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101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entury Schoolbook" pitchFamily="-65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11175"/>
            <a:ext cx="4953000" cy="47942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Precision Application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9906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0200" marR="0" lvl="0" indent="-330200" algn="l" defTabSz="449263" rtl="0" eaLnBrk="0" fontAlgn="base" latinLnBrk="0" hangingPunct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Schoolbook" pitchFamily="-65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ZEUS Jet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measurements</a:t>
            </a:r>
          </a:p>
          <a:p>
            <a:pPr marL="330200" indent="-330200" defTabSz="449263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Schoolbook" pitchFamily="-65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kern="0" dirty="0" smtClean="0">
                <a:solidFill>
                  <a:srgbClr val="0000FF"/>
                </a:solidFill>
                <a:latin typeface="+mn-lt"/>
              </a:rPr>
              <a:t>1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energy scale, </a:t>
            </a:r>
            <a:r>
              <a:rPr kumimoji="0" lang="en-GB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GB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algorithm</a:t>
            </a:r>
          </a:p>
          <a:p>
            <a:pPr marL="330200" indent="-330200" defTabSz="449263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Schoolbook" pitchFamily="-65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kern="0" baseline="0" dirty="0" smtClean="0">
                <a:solidFill>
                  <a:srgbClr val="800000"/>
                </a:solidFill>
                <a:latin typeface="+mn-lt"/>
              </a:rPr>
              <a:t>Compared</a:t>
            </a:r>
            <a:r>
              <a:rPr lang="en-GB" sz="2400" kern="0" dirty="0" smtClean="0">
                <a:solidFill>
                  <a:srgbClr val="800000"/>
                </a:solidFill>
                <a:latin typeface="+mn-lt"/>
              </a:rPr>
              <a:t> to NLO QCD, used in NLO PDF fits</a:t>
            </a:r>
            <a:r>
              <a:rPr lang="en-GB" sz="2400" kern="0" baseline="0" dirty="0" smtClean="0">
                <a:solidFill>
                  <a:srgbClr val="800000"/>
                </a:solidFill>
                <a:latin typeface="+mn-lt"/>
              </a:rPr>
              <a:t> 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3338"/>
            <a:ext cx="3702050" cy="428466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6937" y="667410"/>
            <a:ext cx="4437063" cy="48037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702050" y="5471185"/>
            <a:ext cx="3733800" cy="88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>
              <a:lnSpc>
                <a:spcPct val="12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Century Schoolbook" pitchFamily="-65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>
                <a:solidFill>
                  <a:srgbClr val="800000"/>
                </a:solidFill>
                <a:latin typeface="Helvetica" pitchFamily="-65" charset="0"/>
              </a:rPr>
              <a:t>Extrapolation: A. Cooper-</a:t>
            </a:r>
            <a:r>
              <a:rPr lang="en-GB" sz="1400" dirty="0" err="1" smtClean="0">
                <a:solidFill>
                  <a:srgbClr val="800000"/>
                </a:solidFill>
                <a:latin typeface="Helvetica" pitchFamily="-65" charset="0"/>
              </a:rPr>
              <a:t>Sarkar</a:t>
            </a:r>
            <a:r>
              <a:rPr lang="en-GB" sz="1400" dirty="0" smtClean="0">
                <a:solidFill>
                  <a:srgbClr val="800000"/>
                </a:solidFill>
                <a:latin typeface="Helvetica" pitchFamily="-65" charset="0"/>
              </a:rPr>
              <a:t>, </a:t>
            </a:r>
            <a:r>
              <a:rPr lang="en-GB" sz="1400" dirty="0" err="1" smtClean="0">
                <a:solidFill>
                  <a:srgbClr val="800000"/>
                </a:solidFill>
                <a:latin typeface="Helvetica" pitchFamily="-65" charset="0"/>
              </a:rPr>
              <a:t>C.Gwenlan</a:t>
            </a:r>
            <a:r>
              <a:rPr lang="en-GB" sz="1400" dirty="0" smtClean="0">
                <a:solidFill>
                  <a:srgbClr val="800000"/>
                </a:solidFill>
                <a:latin typeface="Helvetica" pitchFamily="-65" charset="0"/>
              </a:rPr>
              <a:t>, </a:t>
            </a:r>
            <a:r>
              <a:rPr lang="en-GB" sz="1400" dirty="0" err="1" smtClean="0">
                <a:solidFill>
                  <a:srgbClr val="800000"/>
                </a:solidFill>
                <a:latin typeface="Helvetica" pitchFamily="-65" charset="0"/>
              </a:rPr>
              <a:t>C.Targett</a:t>
            </a:r>
            <a:r>
              <a:rPr lang="en-GB" sz="1400" dirty="0" smtClean="0">
                <a:solidFill>
                  <a:srgbClr val="800000"/>
                </a:solidFill>
                <a:latin typeface="Helvetica" pitchFamily="-65" charset="0"/>
              </a:rPr>
              <a:t>-Adams, HERA-LHC Workshop, hep-ph/0509220</a:t>
            </a:r>
            <a:endParaRPr lang="en-GB" sz="1400" dirty="0">
              <a:solidFill>
                <a:srgbClr val="800000"/>
              </a:solidFill>
              <a:latin typeface="Helvetica" pitchFamily="-65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What is a Jet? 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7688" y="1628775"/>
            <a:ext cx="7797800" cy="4719638"/>
          </a:xfrm>
          <a:ln/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Jets </a:t>
            </a:r>
            <a:r>
              <a:rPr lang="en-GB" sz="2400" dirty="0"/>
              <a:t>are not just less-well-measured leptons or “smeared” </a:t>
            </a:r>
            <a:r>
              <a:rPr lang="en-GB" sz="2400" dirty="0" err="1"/>
              <a:t>partons</a:t>
            </a:r>
            <a:r>
              <a:rPr lang="en-GB" sz="2400" dirty="0"/>
              <a:t>.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Hard radiation interference at amplitude level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Matching at high scales with Matrix element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Matching at low scales with </a:t>
            </a:r>
            <a:r>
              <a:rPr lang="en-GB" sz="2000" dirty="0" err="1"/>
              <a:t>parton</a:t>
            </a:r>
            <a:r>
              <a:rPr lang="en-GB" sz="2000" dirty="0"/>
              <a:t> densities  and </a:t>
            </a:r>
            <a:r>
              <a:rPr lang="en-GB" sz="2000" dirty="0" err="1" smtClean="0"/>
              <a:t>hadronisation</a:t>
            </a:r>
            <a:r>
              <a:rPr lang="en-GB" sz="2000" dirty="0" smtClean="0"/>
              <a:t> model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potentially </a:t>
            </a:r>
            <a:r>
              <a:rPr lang="en-GB" sz="2000" dirty="0"/>
              <a:t>useful information in the internal jet structure, and in particle/energy flow between the </a:t>
            </a:r>
            <a:r>
              <a:rPr lang="en-GB" sz="2000" dirty="0" smtClean="0"/>
              <a:t>jets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Jets have </a:t>
            </a:r>
            <a:r>
              <a:rPr lang="en-GB" sz="2400" b="1" dirty="0" smtClean="0"/>
              <a:t>no existence independent of the algorithm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even if the “algorithm” = event display + physicist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What is a Jet? 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7688" y="1628775"/>
            <a:ext cx="7797800" cy="4719638"/>
          </a:xfrm>
          <a:ln/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So jet algorithms don’t so much </a:t>
            </a:r>
            <a:r>
              <a:rPr lang="en-GB" sz="2400" b="1" dirty="0" smtClean="0"/>
              <a:t>find</a:t>
            </a:r>
            <a:r>
              <a:rPr lang="en-GB" sz="2400" dirty="0" smtClean="0"/>
              <a:t> a pre-existing jet as </a:t>
            </a:r>
            <a:r>
              <a:rPr lang="en-GB" sz="2400" b="1" dirty="0" smtClean="0"/>
              <a:t>define</a:t>
            </a:r>
            <a:r>
              <a:rPr lang="en-GB" sz="2400" dirty="0" smtClean="0"/>
              <a:t> one.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A “jet” (or a pattern of jets) is a complex QCD event shape, designed to reflect as closely as possible the short distance degrees of freedom (quarks, gluons, H, Z, W…)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The degrees of freedom themselves are generally not physical observables, but can only be extracted within some theory or model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The cross section for quark production in the final state at LHC is </a:t>
            </a:r>
            <a:r>
              <a:rPr lang="en-GB" sz="2000" i="1" dirty="0" smtClean="0"/>
              <a:t>zero</a:t>
            </a:r>
            <a:r>
              <a:rPr lang="en-GB" sz="2000" dirty="0" smtClean="0"/>
              <a:t> (unless we find something very exciting…)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79425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Cluster algorithms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38275"/>
            <a:ext cx="8578850" cy="4918076"/>
          </a:xfrm>
          <a:ln/>
        </p:spPr>
        <p:txBody>
          <a:bodyPr>
            <a:normAutofit fontScale="92500"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Each has a distance measure, and merges the “closest” objects by this measure until some criteria is reached (could be a specified multiplicity, or “distance”)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Modern ones (</a:t>
            </a:r>
            <a:r>
              <a:rPr lang="en-GB" sz="2400" dirty="0" err="1" smtClean="0"/>
              <a:t>k</a:t>
            </a:r>
            <a:r>
              <a:rPr lang="en-GB" sz="2400" baseline="-25000" dirty="0" err="1" smtClean="0"/>
              <a:t>T</a:t>
            </a:r>
            <a:r>
              <a:rPr lang="en-GB" sz="2400" dirty="0" smtClean="0"/>
              <a:t>, Cambridge, anti-</a:t>
            </a:r>
            <a:r>
              <a:rPr lang="en-GB" sz="2400" dirty="0" err="1" smtClean="0"/>
              <a:t>k</a:t>
            </a:r>
            <a:r>
              <a:rPr lang="en-GB" sz="2400" baseline="-25000" dirty="0" err="1" smtClean="0"/>
              <a:t>T</a:t>
            </a:r>
            <a:r>
              <a:rPr lang="en-GB" sz="2400" dirty="0" smtClean="0"/>
              <a:t>) belong to a general class where the distance parameter is given as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/>
              <a:t>p</a:t>
            </a:r>
            <a:r>
              <a:rPr lang="en-GB" sz="2200" dirty="0" smtClean="0"/>
              <a:t>=1 for </a:t>
            </a:r>
            <a:r>
              <a:rPr lang="en-GB" sz="2200" dirty="0" err="1" smtClean="0"/>
              <a:t>k</a:t>
            </a:r>
            <a:r>
              <a:rPr lang="en-GB" sz="2200" baseline="-25000" dirty="0" err="1" smtClean="0"/>
              <a:t>T</a:t>
            </a:r>
            <a:r>
              <a:rPr lang="en-GB" sz="2200" dirty="0" smtClean="0"/>
              <a:t>,  0 for Cam/Aachen,  -1 for anti-</a:t>
            </a:r>
            <a:r>
              <a:rPr lang="en-GB" sz="2200" dirty="0" err="1" smtClean="0"/>
              <a:t>k</a:t>
            </a:r>
            <a:r>
              <a:rPr lang="en-GB" sz="2200" baseline="-25000" dirty="0" err="1" smtClean="0"/>
              <a:t>T</a:t>
            </a:r>
            <a:endParaRPr lang="en-GB" sz="2200" baseline="-25000" dirty="0" smtClean="0"/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 smtClean="0"/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  </a:t>
            </a:r>
            <a:endParaRPr lang="en-GB" sz="2400" dirty="0"/>
          </a:p>
        </p:txBody>
      </p:sp>
      <p:pic>
        <p:nvPicPr>
          <p:cNvPr id="4" name="Picture 3" descr="Snapshot 2009-01-19 15-32-57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0500" y="3124200"/>
            <a:ext cx="3289300" cy="1333500"/>
          </a:xfrm>
          <a:prstGeom prst="rect">
            <a:avLst/>
          </a:prstGeom>
        </p:spPr>
      </p:pic>
      <p:pic>
        <p:nvPicPr>
          <p:cNvPr id="5" name="Picture 4" descr="Snapshot 2009-01-19 15-57-23.tif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50" y="4686300"/>
            <a:ext cx="3759200" cy="457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79425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/>
              <a:t>k</a:t>
            </a:r>
            <a:r>
              <a:rPr lang="en-GB" baseline="-25000" dirty="0" err="1" smtClean="0"/>
              <a:t>T</a:t>
            </a:r>
            <a:r>
              <a:rPr lang="en-GB" dirty="0" smtClean="0"/>
              <a:t> algorithm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68475"/>
            <a:ext cx="8578850" cy="4953000"/>
          </a:xfrm>
          <a:ln/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 dirty="0" err="1" smtClean="0"/>
              <a:t>Catani</a:t>
            </a:r>
            <a:r>
              <a:rPr lang="en-GB" sz="2400" i="1" dirty="0" smtClean="0"/>
              <a:t> et al Phys </a:t>
            </a:r>
            <a:r>
              <a:rPr lang="en-GB" sz="2400" i="1" dirty="0" err="1" smtClean="0"/>
              <a:t>Lett</a:t>
            </a:r>
            <a:r>
              <a:rPr lang="en-GB" sz="2400" i="1" dirty="0" smtClean="0"/>
              <a:t> B269 (1991); </a:t>
            </a:r>
            <a:r>
              <a:rPr lang="en-GB" sz="2400" i="1" dirty="0" err="1" smtClean="0"/>
              <a:t>Nucl</a:t>
            </a:r>
            <a:r>
              <a:rPr lang="en-GB" sz="2400" i="1" dirty="0" smtClean="0"/>
              <a:t>. Phys. B406 (1993); Ellis and </a:t>
            </a:r>
            <a:r>
              <a:rPr lang="en-GB" sz="2400" i="1" dirty="0" err="1" smtClean="0"/>
              <a:t>Soper</a:t>
            </a:r>
            <a:r>
              <a:rPr lang="en-GB" sz="2400" i="1" dirty="0" smtClean="0"/>
              <a:t> Phys Rev D48 (1993). 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/>
              <a:t>p</a:t>
            </a:r>
            <a:r>
              <a:rPr lang="en-GB" sz="2000" dirty="0" smtClean="0"/>
              <a:t>=1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Successively merge objects with low relative </a:t>
            </a:r>
            <a:r>
              <a:rPr lang="en-GB" sz="2400" dirty="0" err="1" smtClean="0"/>
              <a:t>k</a:t>
            </a:r>
            <a:r>
              <a:rPr lang="en-GB" sz="2400" baseline="-25000" dirty="0" err="1" smtClean="0"/>
              <a:t>T</a:t>
            </a:r>
            <a:endParaRPr lang="en-GB" sz="2400" baseline="-25000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If the k</a:t>
            </a:r>
            <a:r>
              <a:rPr lang="en-GB" sz="2400" baseline="-25000" dirty="0" smtClean="0"/>
              <a:t>T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of an object </a:t>
            </a:r>
            <a:r>
              <a:rPr lang="en-GB" sz="2400" dirty="0" err="1" smtClean="0"/>
              <a:t>w.r.t</a:t>
            </a:r>
            <a:r>
              <a:rPr lang="en-GB" sz="2400" dirty="0" smtClean="0"/>
              <a:t> the beam is lower than k</a:t>
            </a:r>
            <a:r>
              <a:rPr lang="en-GB" sz="2400" baseline="-25000" dirty="0" smtClean="0"/>
              <a:t>T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</a:t>
            </a:r>
            <a:r>
              <a:rPr lang="en-GB" sz="2400" dirty="0" err="1" smtClean="0"/>
              <a:t>w.r.t</a:t>
            </a:r>
            <a:r>
              <a:rPr lang="en-GB" sz="2400" dirty="0" smtClean="0"/>
              <a:t> anything else in the event divided by R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, don’t merge any more; call it a jet.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Mimics (inverts) the QCD </a:t>
            </a:r>
            <a:r>
              <a:rPr lang="en-GB" sz="2400" dirty="0" err="1" smtClean="0"/>
              <a:t>parton</a:t>
            </a:r>
            <a:r>
              <a:rPr lang="en-GB" sz="2400" dirty="0" smtClean="0"/>
              <a:t> shower.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Soft stuff merged into the nearest hard stuff.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Can undo merging. Last merge is the hardest. </a:t>
            </a:r>
            <a:endParaRPr lang="en-GB" sz="2400" dirty="0"/>
          </a:p>
        </p:txBody>
      </p:sp>
      <p:pic>
        <p:nvPicPr>
          <p:cNvPr id="4" name="Picture 3" descr="Snapshot 2009-01-19 15-32-57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2209800"/>
            <a:ext cx="3289300" cy="1333500"/>
          </a:xfrm>
          <a:prstGeom prst="rect">
            <a:avLst/>
          </a:prstGeom>
        </p:spPr>
      </p:pic>
      <p:pic>
        <p:nvPicPr>
          <p:cNvPr id="6" name="Picture 5" descr="Snapshot 2009-01-19 15-57-23.tif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0" y="2857500"/>
            <a:ext cx="3759200" cy="457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-101600" y="479425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Cambridge/Aachen algorithm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3050" y="1524001"/>
            <a:ext cx="8413750" cy="4572000"/>
          </a:xfrm>
          <a:ln/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 dirty="0" err="1" smtClean="0"/>
              <a:t>Dokshitzer</a:t>
            </a:r>
            <a:r>
              <a:rPr lang="en-GB" i="1" dirty="0" smtClean="0"/>
              <a:t>, </a:t>
            </a:r>
            <a:r>
              <a:rPr lang="en-GB" i="1" dirty="0" err="1" smtClean="0"/>
              <a:t>Leder</a:t>
            </a:r>
            <a:r>
              <a:rPr lang="en-GB" i="1" dirty="0" smtClean="0"/>
              <a:t>, </a:t>
            </a:r>
            <a:r>
              <a:rPr lang="en-GB" i="1" dirty="0" err="1" smtClean="0"/>
              <a:t>Morretti</a:t>
            </a:r>
            <a:r>
              <a:rPr lang="en-GB" i="1" dirty="0" smtClean="0"/>
              <a:t>, Webber (JHEP 08 (1997) 01; </a:t>
            </a:r>
            <a:r>
              <a:rPr lang="en-GB" i="1" dirty="0" err="1" smtClean="0"/>
              <a:t>Wobisch</a:t>
            </a:r>
            <a:r>
              <a:rPr lang="en-GB" i="1" dirty="0" smtClean="0"/>
              <a:t> and </a:t>
            </a:r>
            <a:r>
              <a:rPr lang="en-GB" i="1" dirty="0" err="1" smtClean="0"/>
              <a:t>Wengler</a:t>
            </a:r>
            <a:r>
              <a:rPr lang="en-GB" i="1" dirty="0" smtClean="0"/>
              <a:t> hep-ph/9907280 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p</a:t>
            </a:r>
            <a:r>
              <a:rPr lang="en-GB" dirty="0" smtClean="0"/>
              <a:t>=0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Successively merge objects with low relative </a:t>
            </a:r>
            <a:r>
              <a:rPr lang="en-GB" dirty="0" smtClean="0">
                <a:latin typeface="Symbol" charset="2"/>
                <a:cs typeface="Symbol" charset="2"/>
              </a:rPr>
              <a:t>D.</a:t>
            </a:r>
            <a:r>
              <a:rPr lang="en-GB" dirty="0" smtClean="0"/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Objects with </a:t>
            </a:r>
            <a:r>
              <a:rPr lang="en-GB" dirty="0" smtClean="0">
                <a:latin typeface="Symbol" charset="2"/>
                <a:cs typeface="Symbol" charset="2"/>
              </a:rPr>
              <a:t>D</a:t>
            </a:r>
            <a:r>
              <a:rPr lang="en-GB" baseline="30000" dirty="0" smtClean="0"/>
              <a:t>2</a:t>
            </a:r>
            <a:r>
              <a:rPr lang="en-GB" dirty="0" smtClean="0"/>
              <a:t> &gt; R</a:t>
            </a:r>
            <a:r>
              <a:rPr lang="en-GB" baseline="30000" dirty="0" smtClean="0"/>
              <a:t>2</a:t>
            </a:r>
            <a:r>
              <a:rPr lang="en-GB" dirty="0" smtClean="0"/>
              <a:t> not merged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Can undo merging. Last merge is the furthest away (so is often the softest). </a:t>
            </a:r>
            <a:endParaRPr lang="en-GB" dirty="0"/>
          </a:p>
        </p:txBody>
      </p:sp>
      <p:pic>
        <p:nvPicPr>
          <p:cNvPr id="4" name="Picture 3" descr="Snapshot 2009-01-19 15-32-57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1828800"/>
            <a:ext cx="3289300" cy="1333500"/>
          </a:xfrm>
          <a:prstGeom prst="rect">
            <a:avLst/>
          </a:prstGeom>
        </p:spPr>
      </p:pic>
      <p:pic>
        <p:nvPicPr>
          <p:cNvPr id="6" name="Picture 5" descr="Snapshot 2009-01-19 15-57-2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2705100"/>
            <a:ext cx="3759200" cy="457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79425"/>
            <a:ext cx="9144000" cy="9588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Anti-</a:t>
            </a:r>
            <a:r>
              <a:rPr lang="en-GB" dirty="0" err="1" smtClean="0"/>
              <a:t>k</a:t>
            </a:r>
            <a:r>
              <a:rPr lang="en-GB" baseline="-25000" dirty="0" err="1" smtClean="0"/>
              <a:t>T</a:t>
            </a:r>
            <a:r>
              <a:rPr lang="en-GB" dirty="0" smtClean="0"/>
              <a:t> algorithm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8850" cy="4495800"/>
          </a:xfrm>
          <a:ln/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 dirty="0" err="1" smtClean="0"/>
              <a:t>Cacciari</a:t>
            </a:r>
            <a:r>
              <a:rPr lang="en-GB" i="1" dirty="0" smtClean="0"/>
              <a:t>, Salam, </a:t>
            </a:r>
            <a:r>
              <a:rPr lang="en-GB" i="1" dirty="0" err="1" smtClean="0"/>
              <a:t>Soyez</a:t>
            </a:r>
            <a:r>
              <a:rPr lang="en-GB" i="1" dirty="0" smtClean="0"/>
              <a:t> JHEP 0804:063,2008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p</a:t>
            </a:r>
            <a:r>
              <a:rPr lang="en-GB" dirty="0" smtClean="0"/>
              <a:t>=-1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Successively merge objects with high relative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d</a:t>
            </a:r>
            <a:r>
              <a:rPr lang="en-GB" baseline="-25000" dirty="0" err="1" smtClean="0"/>
              <a:t>ij</a:t>
            </a:r>
            <a:r>
              <a:rPr lang="en-GB" dirty="0" smtClean="0"/>
              <a:t> is determined </a:t>
            </a:r>
            <a:r>
              <a:rPr lang="en-GB" dirty="0" err="1" smtClean="0"/>
              <a:t>soley</a:t>
            </a:r>
            <a:r>
              <a:rPr lang="en-GB" dirty="0" smtClean="0"/>
              <a:t> by the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T</a:t>
            </a:r>
            <a:r>
              <a:rPr lang="en-GB" dirty="0" smtClean="0"/>
              <a:t> of the harder of </a:t>
            </a:r>
            <a:r>
              <a:rPr lang="en-GB" dirty="0" err="1" smtClean="0"/>
              <a:t>i</a:t>
            </a:r>
            <a:r>
              <a:rPr lang="en-GB" dirty="0" smtClean="0"/>
              <a:t> &amp; </a:t>
            </a:r>
            <a:r>
              <a:rPr lang="en-GB" dirty="0" err="1" smtClean="0"/>
              <a:t>j</a:t>
            </a:r>
            <a:r>
              <a:rPr lang="en-GB" dirty="0" smtClean="0"/>
              <a:t>, and by </a:t>
            </a:r>
            <a:r>
              <a:rPr lang="en-GB" dirty="0" smtClean="0">
                <a:latin typeface="Symbol" charset="2"/>
                <a:cs typeface="Symbol" charset="2"/>
              </a:rPr>
              <a:t>D</a:t>
            </a:r>
            <a:r>
              <a:rPr lang="en-GB" dirty="0" smtClean="0"/>
              <a:t>. Soft stuff within R</a:t>
            </a:r>
            <a:r>
              <a:rPr lang="en-GB" baseline="30000" dirty="0" smtClean="0"/>
              <a:t>2</a:t>
            </a:r>
            <a:r>
              <a:rPr lang="en-GB" dirty="0" smtClean="0"/>
              <a:t> of a high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T</a:t>
            </a:r>
            <a:r>
              <a:rPr lang="en-GB" dirty="0" smtClean="0"/>
              <a:t> object will be merged with it. If two hard jets are close the energy will be shared based on </a:t>
            </a:r>
            <a:r>
              <a:rPr lang="en-GB" dirty="0" smtClean="0">
                <a:latin typeface="Symbol" charset="2"/>
                <a:cs typeface="Symbol" charset="2"/>
              </a:rPr>
              <a:t>D</a:t>
            </a:r>
            <a:r>
              <a:rPr lang="en-GB" dirty="0" smtClean="0"/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Shape of jet is unaffected by soft radiation.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Can undo merging but the order is not very meaningful since the hardest object sucks in everything around it regardless of the relative hardness of the splitting. </a:t>
            </a:r>
            <a:endParaRPr lang="en-GB" dirty="0"/>
          </a:p>
        </p:txBody>
      </p:sp>
      <p:pic>
        <p:nvPicPr>
          <p:cNvPr id="4" name="Picture 3" descr="Snapshot 2009-01-19 15-32-57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0" y="1600200"/>
            <a:ext cx="3289300" cy="1333500"/>
          </a:xfrm>
          <a:prstGeom prst="rect">
            <a:avLst/>
          </a:prstGeom>
        </p:spPr>
      </p:pic>
      <p:pic>
        <p:nvPicPr>
          <p:cNvPr id="6" name="Picture 5" descr="Snapshot 2009-01-19 15-57-2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2400300"/>
            <a:ext cx="3759200" cy="457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 July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1B0-922B-CE4F-A939-8AD7D5C75B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Paris, J.Butterworth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12543</TotalTime>
  <Words>3321</Words>
  <Application>Microsoft Macintosh PowerPoint</Application>
  <PresentationFormat>On-screen Show (4:3)</PresentationFormat>
  <Paragraphs>488</Paragraphs>
  <Slides>56</Slides>
  <Notes>21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Word.Picture.8</vt:lpstr>
      <vt:lpstr>Slide 1</vt:lpstr>
      <vt:lpstr>Subjets</vt:lpstr>
      <vt:lpstr>What is a Jet?</vt:lpstr>
      <vt:lpstr>What is a Jet?</vt:lpstr>
      <vt:lpstr>Jet Algorithms</vt:lpstr>
      <vt:lpstr>Cluster algorithms</vt:lpstr>
      <vt:lpstr>kT algorithm</vt:lpstr>
      <vt:lpstr>Cambridge/Aachen algorithm</vt:lpstr>
      <vt:lpstr>Anti-kT algorithm</vt:lpstr>
      <vt:lpstr>Why (are subjets suddenly more interesting) now?</vt:lpstr>
      <vt:lpstr>Scales in the experiment</vt:lpstr>
      <vt:lpstr>Scales in the experiment</vt:lpstr>
      <vt:lpstr>Subjets and QCD</vt:lpstr>
      <vt:lpstr>Jet shape</vt:lpstr>
      <vt:lpstr>Jet shape</vt:lpstr>
      <vt:lpstr>Jet shape</vt:lpstr>
      <vt:lpstr>Jet shape</vt:lpstr>
      <vt:lpstr>Subjets</vt:lpstr>
      <vt:lpstr>Subjets</vt:lpstr>
      <vt:lpstr>Jet substructure in ATLAS data </vt:lpstr>
      <vt:lpstr>Jet substructure in ATLAS data </vt:lpstr>
      <vt:lpstr>Jet Substructure</vt:lpstr>
      <vt:lpstr>Improved single jet mass resolution </vt:lpstr>
      <vt:lpstr>Background Suppression Distinguish between QCD-generated high mass jets and those due to heavy object decays </vt:lpstr>
      <vt:lpstr>Low Mass Higgs</vt:lpstr>
      <vt:lpstr>Higgs + (W or Z)</vt:lpstr>
      <vt:lpstr>Higgs + (W or Z)</vt:lpstr>
      <vt:lpstr>High pT Higgs and Vector Boson</vt:lpstr>
      <vt:lpstr>Sub-jet analysis</vt:lpstr>
      <vt:lpstr>Sub-jet analysis</vt:lpstr>
      <vt:lpstr>Sub-jet analysis</vt:lpstr>
      <vt:lpstr>Improved subjet analysis</vt:lpstr>
      <vt:lpstr>Improved subjet analysis</vt:lpstr>
      <vt:lpstr>Improved subjet analysis</vt:lpstr>
      <vt:lpstr>Improved subjet analysis</vt:lpstr>
      <vt:lpstr>Improved subjet analysis</vt:lpstr>
      <vt:lpstr>Improved subjet analysis</vt:lpstr>
      <vt:lpstr>Analysis Overview</vt:lpstr>
      <vt:lpstr> Combined particle-level result</vt:lpstr>
      <vt:lpstr> Fully simulated detector</vt:lpstr>
      <vt:lpstr>High pT top and tt resonances</vt:lpstr>
      <vt:lpstr>High pT top and tt resonances</vt:lpstr>
      <vt:lpstr>Higgs and top together </vt:lpstr>
      <vt:lpstr> Summary</vt:lpstr>
      <vt:lpstr>EXTRAS</vt:lpstr>
      <vt:lpstr> Extra</vt:lpstr>
      <vt:lpstr>Leptonic Z case</vt:lpstr>
      <vt:lpstr> Z  neutrinos case</vt:lpstr>
      <vt:lpstr> Leptonic W case</vt:lpstr>
      <vt:lpstr> Combined result</vt:lpstr>
      <vt:lpstr> Combined result</vt:lpstr>
      <vt:lpstr>EXTRAS</vt:lpstr>
      <vt:lpstr>Infrared Safety?</vt:lpstr>
      <vt:lpstr>Precision Application</vt:lpstr>
      <vt:lpstr>What is a Jet? </vt:lpstr>
      <vt:lpstr>What is a Jet? 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Butterworth</dc:creator>
  <cp:lastModifiedBy>Jonathan Butterworth</cp:lastModifiedBy>
  <cp:revision>288</cp:revision>
  <dcterms:created xsi:type="dcterms:W3CDTF">2010-07-29T14:09:20Z</dcterms:created>
  <dcterms:modified xsi:type="dcterms:W3CDTF">2010-07-30T04:35:11Z</dcterms:modified>
</cp:coreProperties>
</file>