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7" r:id="rId2"/>
    <p:sldId id="258" r:id="rId3"/>
    <p:sldId id="259" r:id="rId4"/>
    <p:sldId id="260" r:id="rId5"/>
    <p:sldId id="261" r:id="rId6"/>
    <p:sldId id="268" r:id="rId7"/>
    <p:sldId id="269" r:id="rId8"/>
    <p:sldId id="266" r:id="rId9"/>
    <p:sldId id="267"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5725B-BFD9-D7D7-C841-2044B1138178}" v="45" dt="2025-06-14T10:17:52.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F859C-8E56-4476-8252-BCBB4E1D8144}" type="datetimeFigureOut">
              <a:t>6/14/2025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4684C-CC3A-415C-B386-0A113289C6DB}" type="slidenum">
              <a:t>‹#›</a:t>
            </a:fld>
            <a:endParaRPr lang="en-US"/>
          </a:p>
        </p:txBody>
      </p:sp>
    </p:spTree>
    <p:extLst>
      <p:ext uri="{BB962C8B-B14F-4D97-AF65-F5344CB8AC3E}">
        <p14:creationId xmlns:p14="http://schemas.microsoft.com/office/powerpoint/2010/main" val="284370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Studying NL effects  such as baryonic effects is becoming more and more important as they play a crucial role at small scales. </a:t>
            </a:r>
          </a:p>
          <a:p>
            <a:r>
              <a:rPr lang="en-US" dirty="0"/>
              <a:t>However, since stage IV as Rubin is such a precise instrument, we hope to find that even by masking out the small scales, we will still be able to effectively constrain cosmological parameters. </a:t>
            </a:r>
          </a:p>
          <a:p>
            <a:r>
              <a:rPr lang="en-US" dirty="0"/>
              <a:t>For this reason, we explored the remaining constraining power of these scales when discarding the scales affected by baryonic feedback, considering LSST Y1-like shear survey.</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61C706B-50B0-41D8-B7BE-2D4A9029896A}" type="slidenum">
              <a:t>2</a:t>
            </a:fld>
            <a:endParaRPr lang="en-US"/>
          </a:p>
        </p:txBody>
      </p:sp>
    </p:spTree>
    <p:extLst>
      <p:ext uri="{BB962C8B-B14F-4D97-AF65-F5344CB8AC3E}">
        <p14:creationId xmlns:p14="http://schemas.microsoft.com/office/powerpoint/2010/main" val="359496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Modelling baryonic feedback is crucial for Stage-IV surveys, as it is required for accurate interpretation of cosmological data. It's been proven that ignoring these effects can lead to biased result for Ωm and σ8. </a:t>
            </a:r>
          </a:p>
          <a:p>
            <a:r>
              <a:rPr lang="en-US" dirty="0"/>
              <a:t>A variety of different simulation campaigns have been built to quantify and model the effect of baryons in cosmological analyses. </a:t>
            </a:r>
          </a:p>
          <a:p>
            <a:r>
              <a:rPr lang="en-US" dirty="0"/>
              <a:t>In general, the feedback net effect is quantified by a boost factor obtained by comparing the matter power spectrum from a full baryonic physics simulation with a dark matter-only scenario.</a:t>
            </a:r>
            <a:endParaRPr lang="en-US" dirty="0">
              <a:ea typeface="Calibri" panose="020F0502020204030204"/>
              <a:cs typeface="Calibri" panose="020F0502020204030204"/>
            </a:endParaRPr>
          </a:p>
          <a:p>
            <a:r>
              <a:rPr lang="en-US" dirty="0">
                <a:ea typeface="Calibri" panose="020F0502020204030204"/>
                <a:cs typeface="Calibri" panose="020F0502020204030204"/>
              </a:rPr>
              <a:t>[plot] -&gt; effect of the boost factor on the power spectrum at different redshift. In grey are represented the scale cuts we used in this work (I'll explain better in the next few slides).</a:t>
            </a: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61C706B-50B0-41D8-B7BE-2D4A9029896A}" type="slidenum">
              <a:t>3</a:t>
            </a:fld>
            <a:endParaRPr lang="en-US"/>
          </a:p>
        </p:txBody>
      </p:sp>
    </p:spTree>
    <p:extLst>
      <p:ext uri="{BB962C8B-B14F-4D97-AF65-F5344CB8AC3E}">
        <p14:creationId xmlns:p14="http://schemas.microsoft.com/office/powerpoint/2010/main" val="407420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Only </a:t>
            </a:r>
            <a:r>
              <a:rPr lang="en-US" dirty="0" err="1">
                <a:ea typeface="Calibri"/>
                <a:cs typeface="Calibri"/>
              </a:rPr>
              <a:t>omega_m</a:t>
            </a:r>
            <a:r>
              <a:rPr lang="en-US" dirty="0">
                <a:ea typeface="Calibri"/>
                <a:cs typeface="Calibri"/>
              </a:rPr>
              <a:t> and sigma8 for fiducial + </a:t>
            </a:r>
            <a:r>
              <a:rPr lang="en-US" dirty="0" err="1">
                <a:ea typeface="Calibri"/>
                <a:cs typeface="Calibri"/>
              </a:rPr>
              <a:t>planck</a:t>
            </a:r>
          </a:p>
        </p:txBody>
      </p:sp>
      <p:sp>
        <p:nvSpPr>
          <p:cNvPr id="4" name="Slide Number Placeholder 3"/>
          <p:cNvSpPr>
            <a:spLocks noGrp="1"/>
          </p:cNvSpPr>
          <p:nvPr>
            <p:ph type="sldNum" sz="quarter" idx="5"/>
          </p:nvPr>
        </p:nvSpPr>
        <p:spPr/>
        <p:txBody>
          <a:bodyPr/>
          <a:lstStyle/>
          <a:p>
            <a:fld id="{761C706B-50B0-41D8-B7BE-2D4A9029896A}" type="slidenum">
              <a:rPr lang="en-US"/>
              <a:t>4</a:t>
            </a:fld>
            <a:endParaRPr lang="en-US"/>
          </a:p>
        </p:txBody>
      </p:sp>
    </p:spTree>
    <p:extLst>
      <p:ext uri="{BB962C8B-B14F-4D97-AF65-F5344CB8AC3E}">
        <p14:creationId xmlns:p14="http://schemas.microsoft.com/office/powerpoint/2010/main" val="359626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Put boost and mock-analysis</a:t>
            </a:r>
            <a:br>
              <a:rPr lang="en-US" dirty="0">
                <a:ea typeface="Calibri"/>
                <a:cs typeface="+mn-lt"/>
              </a:rPr>
            </a:br>
            <a:br>
              <a:rPr lang="en-US" dirty="0">
                <a:ea typeface="Calibri"/>
                <a:cs typeface="+mn-lt"/>
              </a:rPr>
            </a:br>
            <a:r>
              <a:rPr lang="en-US" dirty="0" err="1">
                <a:ea typeface="Calibri"/>
                <a:cs typeface="Calibri"/>
              </a:rPr>
              <a:t>Ntrue</a:t>
            </a:r>
            <a:r>
              <a:rPr lang="en-US" dirty="0">
                <a:ea typeface="Calibri"/>
                <a:cs typeface="Calibri"/>
              </a:rPr>
              <a:t> = from </a:t>
            </a:r>
            <a:r>
              <a:rPr lang="en-US" dirty="0" err="1">
                <a:ea typeface="Calibri"/>
                <a:cs typeface="Calibri"/>
              </a:rPr>
              <a:t>bahamas-bahamas</a:t>
            </a:r>
            <a:r>
              <a:rPr lang="en-US" dirty="0">
                <a:ea typeface="Calibri"/>
                <a:cs typeface="Calibri"/>
              </a:rPr>
              <a:t> and no scale cuts</a:t>
            </a:r>
          </a:p>
        </p:txBody>
      </p:sp>
      <p:sp>
        <p:nvSpPr>
          <p:cNvPr id="4" name="Slide Number Placeholder 3"/>
          <p:cNvSpPr>
            <a:spLocks noGrp="1"/>
          </p:cNvSpPr>
          <p:nvPr>
            <p:ph type="sldNum" sz="quarter" idx="5"/>
          </p:nvPr>
        </p:nvSpPr>
        <p:spPr/>
        <p:txBody>
          <a:bodyPr/>
          <a:lstStyle/>
          <a:p>
            <a:fld id="{761C706B-50B0-41D8-B7BE-2D4A9029896A}" type="slidenum">
              <a:rPr lang="en-US"/>
              <a:t>10</a:t>
            </a:fld>
            <a:endParaRPr lang="en-US"/>
          </a:p>
        </p:txBody>
      </p:sp>
    </p:spTree>
    <p:extLst>
      <p:ext uri="{BB962C8B-B14F-4D97-AF65-F5344CB8AC3E}">
        <p14:creationId xmlns:p14="http://schemas.microsoft.com/office/powerpoint/2010/main" val="338715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8D5D83F1-BF6E-4A98-8153-BAC9ABDE7CE3}" type="datetimeFigureOut">
              <a:rPr lang="en-US" dirty="0"/>
              <a:t>6/14/2025</a:t>
            </a:fld>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23982534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ED9BE5A2-57A1-4629-B29D-D386573AF9F3}" type="datetimeFigureOut">
              <a:rPr lang="en-US" dirty="0"/>
              <a:t>6/14/2025</a:t>
            </a:fld>
            <a:endParaRPr lang="en-US" dirty="0"/>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392855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A3A72485-1B57-41B4-A998-97848CC136C2}" type="datetimeFigureOut">
              <a:rPr lang="en-US" dirty="0"/>
              <a:t>6/14/2025</a:t>
            </a:fld>
            <a:endParaRPr lang="en-US" dirty="0"/>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405789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BA576E92-E5C8-4FF8-B2BE-A516F6A1724E}" type="datetimeFigureOut">
              <a:rPr lang="en-US" dirty="0"/>
              <a:t>6/14/2025</a:t>
            </a:fld>
            <a:endParaRPr lang="en-US" dirty="0"/>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260937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6DDB232-C681-46A2-B21F-2BD21E9CA134}" type="datetimeFigureOut">
              <a:rPr lang="en-US" dirty="0"/>
              <a:t>6/14/2025</a:t>
            </a:fld>
            <a:endParaRPr lang="en-US" dirty="0"/>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260055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30ABE26E-66F9-4E5F-9E07-CA7CDB200281}" type="datetimeFigureOut">
              <a:rPr lang="en-US" dirty="0"/>
              <a:t>6/14/2025</a:t>
            </a:fld>
            <a:endParaRPr lang="en-US" dirty="0"/>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128700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85A1A01C-F286-49E7-998E-3D5BB613F99A}" type="datetimeFigureOut">
              <a:rPr lang="en-US" dirty="0"/>
              <a:t>6/14/2025</a:t>
            </a:fld>
            <a:endParaRPr lang="en-US" dirty="0"/>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328574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7CC2C0A-F771-42D9-AAB0-90C3A2B0FEAD}" type="datetimeFigureOut">
              <a:rPr lang="en-US" dirty="0"/>
              <a:t>6/14/2025</a:t>
            </a:fld>
            <a:endParaRPr lang="en-US" dirty="0"/>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288137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2CA2A270-409D-4410-9649-B7481576446C}" type="datetimeFigureOut">
              <a:rPr lang="en-US" dirty="0"/>
              <a:t>6/14/2025</a:t>
            </a:fld>
            <a:endParaRPr lang="en-US" dirty="0"/>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94440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42200AA3-798A-4433-8927-6E115914B6EF}" type="datetimeFigureOut">
              <a:rPr lang="en-US" dirty="0"/>
              <a:t>6/14/2025</a:t>
            </a:fld>
            <a:endParaRPr lang="en-US" dirty="0"/>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174123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36322871-0F85-43DC-99D7-CA8E7437E2EC}" type="datetimeFigureOut">
              <a:rPr lang="en-US" dirty="0"/>
              <a:t>6/14/2025</a:t>
            </a:fld>
            <a:endParaRPr lang="en-US" dirty="0"/>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dirty="0"/>
              <a:t>‹#›</a:t>
            </a:fld>
            <a:endParaRPr lang="en-US" dirty="0"/>
          </a:p>
        </p:txBody>
      </p:sp>
    </p:spTree>
    <p:extLst>
      <p:ext uri="{BB962C8B-B14F-4D97-AF65-F5344CB8AC3E}">
        <p14:creationId xmlns:p14="http://schemas.microsoft.com/office/powerpoint/2010/main" val="91080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E857DF4D-D974-434D-9D64-40B7405DF5F0}" type="datetimeFigureOut">
              <a:rPr lang="en-US" dirty="0"/>
              <a:t>6/14/2025</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r>
              <a:rPr lang="en-US" dirty="0"/>
              <a:t>
              </a:t>
            </a:r>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dirty="0"/>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144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guide id="5" pos="576">
          <p15:clr>
            <a:srgbClr val="F26B43"/>
          </p15:clr>
        </p15:guide>
        <p15:guide id="6" orient="horz"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arxiv.org/abs/2410.18191"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https://arxiv.org/pdf/1806.0464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6CECAC-35E4-A77A-5593-7947F485763D}"/>
              </a:ext>
            </a:extLst>
          </p:cNvPr>
          <p:cNvSpPr txBox="1"/>
          <p:nvPr/>
        </p:nvSpPr>
        <p:spPr>
          <a:xfrm>
            <a:off x="278669" y="6259315"/>
            <a:ext cx="422792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ptos"/>
              </a:rPr>
              <a:t>COLOURS Workshop - 11/06/2025</a:t>
            </a:r>
          </a:p>
        </p:txBody>
      </p:sp>
      <p:pic>
        <p:nvPicPr>
          <p:cNvPr id="14" name="Picture 13" descr="A qr code with a few squares&#10;&#10;Description automatically generated">
            <a:extLst>
              <a:ext uri="{FF2B5EF4-FFF2-40B4-BE49-F238E27FC236}">
                <a16:creationId xmlns:a16="http://schemas.microsoft.com/office/drawing/2014/main" id="{9FE89192-0B63-A69B-B1AB-7F94386BB6C3}"/>
              </a:ext>
            </a:extLst>
          </p:cNvPr>
          <p:cNvPicPr>
            <a:picLocks noChangeAspect="1"/>
          </p:cNvPicPr>
          <p:nvPr/>
        </p:nvPicPr>
        <p:blipFill>
          <a:blip r:embed="rId2"/>
          <a:stretch>
            <a:fillRect/>
          </a:stretch>
        </p:blipFill>
        <p:spPr>
          <a:xfrm>
            <a:off x="10216152" y="4972737"/>
            <a:ext cx="1704975" cy="1657350"/>
          </a:xfrm>
          <a:prstGeom prst="rect">
            <a:avLst/>
          </a:prstGeom>
          <a:ln>
            <a:noFill/>
          </a:ln>
        </p:spPr>
      </p:pic>
      <p:sp>
        <p:nvSpPr>
          <p:cNvPr id="15" name="TextBox 14">
            <a:extLst>
              <a:ext uri="{FF2B5EF4-FFF2-40B4-BE49-F238E27FC236}">
                <a16:creationId xmlns:a16="http://schemas.microsoft.com/office/drawing/2014/main" id="{E42E0CF3-D11C-1B81-1F15-A4037545C552}"/>
              </a:ext>
            </a:extLst>
          </p:cNvPr>
          <p:cNvSpPr txBox="1"/>
          <p:nvPr/>
        </p:nvSpPr>
        <p:spPr>
          <a:xfrm>
            <a:off x="10215513" y="4520153"/>
            <a:ext cx="17062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a:solidFill>
                  <a:srgbClr val="00B0F0"/>
                </a:solidFill>
                <a:latin typeface="Aptos"/>
                <a:cs typeface="Segoe UI"/>
                <a:hlinkClick r:id="rId3">
                  <a:extLst>
                    <a:ext uri="{A12FA001-AC4F-418D-AE19-62706E023703}">
                      <ahyp:hlinkClr xmlns:ahyp="http://schemas.microsoft.com/office/drawing/2018/hyperlinkcolor" val="tx"/>
                    </a:ext>
                  </a:extLst>
                </a:hlinkClick>
              </a:rPr>
              <a:t>2410.18191</a:t>
            </a:r>
            <a:r>
              <a:rPr lang="en-US">
                <a:latin typeface="Aptos"/>
              </a:rPr>
              <a:t>​</a:t>
            </a:r>
          </a:p>
        </p:txBody>
      </p:sp>
      <p:pic>
        <p:nvPicPr>
          <p:cNvPr id="16" name="Picture 15" descr="A logo on a black background&#10;&#10;AI-generated content may be incorrect.">
            <a:extLst>
              <a:ext uri="{FF2B5EF4-FFF2-40B4-BE49-F238E27FC236}">
                <a16:creationId xmlns:a16="http://schemas.microsoft.com/office/drawing/2014/main" id="{5297F4B9-82A9-0A88-CEDC-26688CD3E077}"/>
              </a:ext>
            </a:extLst>
          </p:cNvPr>
          <p:cNvPicPr>
            <a:picLocks noChangeAspect="1"/>
          </p:cNvPicPr>
          <p:nvPr/>
        </p:nvPicPr>
        <p:blipFill>
          <a:blip r:embed="rId4"/>
          <a:srcRect l="8331" t="34515" r="8418" b="33769"/>
          <a:stretch>
            <a:fillRect/>
          </a:stretch>
        </p:blipFill>
        <p:spPr>
          <a:xfrm>
            <a:off x="8806961" y="78154"/>
            <a:ext cx="3277581" cy="833486"/>
          </a:xfrm>
          <a:prstGeom prst="rect">
            <a:avLst/>
          </a:prstGeom>
        </p:spPr>
      </p:pic>
      <p:sp>
        <p:nvSpPr>
          <p:cNvPr id="2" name="Title 1"/>
          <p:cNvSpPr>
            <a:spLocks noGrp="1"/>
          </p:cNvSpPr>
          <p:nvPr>
            <p:ph type="ctrTitle"/>
          </p:nvPr>
        </p:nvSpPr>
        <p:spPr>
          <a:xfrm>
            <a:off x="2451695" y="1897672"/>
            <a:ext cx="7309523" cy="1864165"/>
          </a:xfrm>
        </p:spPr>
        <p:txBody>
          <a:bodyPr vert="horz" lIns="91440" tIns="45720" rIns="91440" bIns="45720" rtlCol="0" anchor="ctr">
            <a:normAutofit fontScale="90000"/>
          </a:bodyPr>
          <a:lstStyle/>
          <a:p>
            <a:pPr algn="ctr"/>
            <a:r>
              <a:rPr lang="en-US" dirty="0">
                <a:latin typeface="Aptos"/>
                <a:ea typeface="+mj-lt"/>
                <a:cs typeface="+mj-lt"/>
              </a:rPr>
              <a:t>BARYON-FREE </a:t>
            </a:r>
            <a:r>
              <a:rPr lang="en-US" i="1" dirty="0">
                <a:latin typeface="Aptos"/>
                <a:ea typeface="+mj-lt"/>
                <a:cs typeface="+mj-lt"/>
              </a:rPr>
              <a:t>S</a:t>
            </a:r>
            <a:r>
              <a:rPr lang="en-US" i="1" baseline="-25000" dirty="0">
                <a:latin typeface="Aptos"/>
                <a:ea typeface="+mj-lt"/>
                <a:cs typeface="+mj-lt"/>
              </a:rPr>
              <a:t>8</a:t>
            </a:r>
            <a:r>
              <a:rPr lang="en-US" dirty="0">
                <a:latin typeface="Aptos"/>
                <a:ea typeface="+mj-lt"/>
                <a:cs typeface="+mj-lt"/>
              </a:rPr>
              <a:t> TENSION WITH STAGE IV COSMIC SHEAR SURVEYS</a:t>
            </a:r>
            <a:endParaRPr lang="en-US" dirty="0">
              <a:latin typeface="Aptos"/>
            </a:endParaRPr>
          </a:p>
        </p:txBody>
      </p:sp>
      <p:sp>
        <p:nvSpPr>
          <p:cNvPr id="11" name="TextBox 10">
            <a:extLst>
              <a:ext uri="{FF2B5EF4-FFF2-40B4-BE49-F238E27FC236}">
                <a16:creationId xmlns:a16="http://schemas.microsoft.com/office/drawing/2014/main" id="{CB9A8F6F-9591-142D-C45B-46B0CD87BB69}"/>
              </a:ext>
            </a:extLst>
          </p:cNvPr>
          <p:cNvSpPr txBox="1"/>
          <p:nvPr/>
        </p:nvSpPr>
        <p:spPr>
          <a:xfrm>
            <a:off x="1925143" y="3765653"/>
            <a:ext cx="83443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Aptos"/>
              </a:rPr>
              <a:t>Ottavia </a:t>
            </a:r>
            <a:r>
              <a:rPr lang="en-US" err="1">
                <a:latin typeface="Aptos"/>
              </a:rPr>
              <a:t>Truttero</a:t>
            </a:r>
            <a:r>
              <a:rPr lang="en-US" dirty="0">
                <a:latin typeface="Aptos"/>
              </a:rPr>
              <a:t>, Joe Zuntz, </a:t>
            </a:r>
            <a:r>
              <a:rPr lang="en-US" err="1">
                <a:latin typeface="Aptos"/>
              </a:rPr>
              <a:t>Alkistis</a:t>
            </a:r>
            <a:r>
              <a:rPr lang="en-US" dirty="0">
                <a:latin typeface="Aptos"/>
              </a:rPr>
              <a:t> </a:t>
            </a:r>
            <a:r>
              <a:rPr lang="en-US" err="1">
                <a:latin typeface="Aptos"/>
              </a:rPr>
              <a:t>Pourtsidou</a:t>
            </a:r>
            <a:r>
              <a:rPr lang="en-US" dirty="0">
                <a:latin typeface="Aptos"/>
              </a:rPr>
              <a:t>, Naomi Robertson​</a:t>
            </a:r>
          </a:p>
        </p:txBody>
      </p:sp>
    </p:spTree>
    <p:extLst>
      <p:ext uri="{BB962C8B-B14F-4D97-AF65-F5344CB8AC3E}">
        <p14:creationId xmlns:p14="http://schemas.microsoft.com/office/powerpoint/2010/main" val="418911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aph of different colored lines&#10;&#10;Description automatically generated">
            <a:extLst>
              <a:ext uri="{FF2B5EF4-FFF2-40B4-BE49-F238E27FC236}">
                <a16:creationId xmlns:a16="http://schemas.microsoft.com/office/drawing/2014/main" id="{A6E6E013-2459-A576-CBA4-4C55442E4DCC}"/>
              </a:ext>
            </a:extLst>
          </p:cNvPr>
          <p:cNvPicPr>
            <a:picLocks noChangeAspect="1"/>
          </p:cNvPicPr>
          <p:nvPr/>
        </p:nvPicPr>
        <p:blipFill>
          <a:blip r:embed="rId3"/>
          <a:srcRect l="5523" t="313" r="4166"/>
          <a:stretch/>
        </p:blipFill>
        <p:spPr>
          <a:xfrm>
            <a:off x="4335159" y="2369797"/>
            <a:ext cx="7494927" cy="3263025"/>
          </a:xfrm>
          <a:prstGeom prst="rect">
            <a:avLst/>
          </a:prstGeom>
          <a:ln>
            <a:noFill/>
          </a:ln>
        </p:spPr>
      </p:pic>
      <p:sp>
        <p:nvSpPr>
          <p:cNvPr id="14" name="Date Placeholder 3">
            <a:extLst>
              <a:ext uri="{FF2B5EF4-FFF2-40B4-BE49-F238E27FC236}">
                <a16:creationId xmlns:a16="http://schemas.microsoft.com/office/drawing/2014/main" id="{A627CA94-ED85-D99C-6608-A94D125CCD58}"/>
              </a:ext>
            </a:extLst>
          </p:cNvPr>
          <p:cNvSpPr>
            <a:spLocks noGrp="1"/>
          </p:cNvSpPr>
          <p:nvPr>
            <p:ph type="dt" sz="half" idx="10"/>
          </p:nvPr>
        </p:nvSpPr>
        <p:spPr/>
        <p:txBody>
          <a:bodyPr/>
          <a:lstStyle/>
          <a:p>
            <a:pPr>
              <a:spcAft>
                <a:spcPts val="600"/>
              </a:spcAft>
            </a:pPr>
            <a:fld id="{90A73E93-6354-4FE6-8BFB-AFC1A5DD7A0A}" type="datetime1">
              <a:pPr>
                <a:spcAft>
                  <a:spcPts val="600"/>
                </a:spcAft>
              </a:pPr>
              <a:t>6/14/2025</a:t>
            </a:fld>
            <a:endParaRPr lang="en-US"/>
          </a:p>
        </p:txBody>
      </p:sp>
      <p:sp>
        <p:nvSpPr>
          <p:cNvPr id="4" name="Slide Number Placeholder 3">
            <a:extLst>
              <a:ext uri="{FF2B5EF4-FFF2-40B4-BE49-F238E27FC236}">
                <a16:creationId xmlns:a16="http://schemas.microsoft.com/office/drawing/2014/main" id="{D9249BDF-D6A5-55A3-59D8-E4E2AEB4ECB3}"/>
              </a:ext>
            </a:extLst>
          </p:cNvPr>
          <p:cNvSpPr>
            <a:spLocks noGrp="1"/>
          </p:cNvSpPr>
          <p:nvPr>
            <p:ph type="sldNum" sz="quarter" idx="12"/>
          </p:nvPr>
        </p:nvSpPr>
        <p:spPr/>
        <p:txBody>
          <a:bodyPr anchor="ctr">
            <a:normAutofit/>
          </a:bodyPr>
          <a:lstStyle/>
          <a:p>
            <a:pPr>
              <a:spcAft>
                <a:spcPts val="600"/>
              </a:spcAft>
            </a:pPr>
            <a:r>
              <a:rPr lang="en-US" sz="1200" b="0" dirty="0">
                <a:latin typeface="Aptos"/>
              </a:rPr>
              <a:t>10</a:t>
            </a:r>
          </a:p>
        </p:txBody>
      </p:sp>
      <p:sp>
        <p:nvSpPr>
          <p:cNvPr id="6" name="Title 1">
            <a:extLst>
              <a:ext uri="{FF2B5EF4-FFF2-40B4-BE49-F238E27FC236}">
                <a16:creationId xmlns:a16="http://schemas.microsoft.com/office/drawing/2014/main" id="{E48D39B6-180A-7415-EA81-5571B5486469}"/>
              </a:ext>
            </a:extLst>
          </p:cNvPr>
          <p:cNvSpPr txBox="1">
            <a:spLocks/>
          </p:cNvSpPr>
          <p:nvPr/>
        </p:nvSpPr>
        <p:spPr>
          <a:xfrm>
            <a:off x="914400" y="394953"/>
            <a:ext cx="7026876" cy="72419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r>
              <a:rPr lang="en-US" sz="4000" dirty="0">
                <a:latin typeface="Aptos"/>
              </a:rPr>
              <a:t>Results 2 - tension metrics</a:t>
            </a:r>
          </a:p>
        </p:txBody>
      </p:sp>
      <p:grpSp>
        <p:nvGrpSpPr>
          <p:cNvPr id="8" name="Group 7">
            <a:extLst>
              <a:ext uri="{FF2B5EF4-FFF2-40B4-BE49-F238E27FC236}">
                <a16:creationId xmlns:a16="http://schemas.microsoft.com/office/drawing/2014/main" id="{A6A24FC0-262F-0663-3B9D-9BB1ECB76543}"/>
              </a:ext>
            </a:extLst>
          </p:cNvPr>
          <p:cNvGrpSpPr/>
          <p:nvPr/>
        </p:nvGrpSpPr>
        <p:grpSpPr>
          <a:xfrm>
            <a:off x="4505606" y="1965043"/>
            <a:ext cx="1383957" cy="2299844"/>
            <a:chOff x="937053" y="2308654"/>
            <a:chExt cx="1414848" cy="1948249"/>
          </a:xfrm>
        </p:grpSpPr>
        <p:cxnSp>
          <p:nvCxnSpPr>
            <p:cNvPr id="2" name="Straight Arrow Connector 1">
              <a:extLst>
                <a:ext uri="{FF2B5EF4-FFF2-40B4-BE49-F238E27FC236}">
                  <a16:creationId xmlns:a16="http://schemas.microsoft.com/office/drawing/2014/main" id="{D537A4AE-2F5B-BDEF-0905-547E1B372B30}"/>
                </a:ext>
              </a:extLst>
            </p:cNvPr>
            <p:cNvCxnSpPr/>
            <p:nvPr/>
          </p:nvCxnSpPr>
          <p:spPr>
            <a:xfrm>
              <a:off x="1571368" y="2559909"/>
              <a:ext cx="18535" cy="1696994"/>
            </a:xfrm>
            <a:prstGeom prst="straightConnector1">
              <a:avLst/>
            </a:prstGeom>
            <a:ln>
              <a:solidFill>
                <a:srgbClr val="00B0F0"/>
              </a:solidFill>
              <a:tailEnd type="triangle"/>
            </a:ln>
          </p:spPr>
          <p:style>
            <a:lnRef idx="2">
              <a:schemeClr val="accent1"/>
            </a:lnRef>
            <a:fillRef idx="1">
              <a:schemeClr val="lt1"/>
            </a:fillRef>
            <a:effectRef idx="0">
              <a:schemeClr val="accent1"/>
            </a:effectRef>
            <a:fontRef idx="minor">
              <a:schemeClr val="dk1"/>
            </a:fontRef>
          </p:style>
        </p:cxnSp>
        <p:sp>
          <p:nvSpPr>
            <p:cNvPr id="7" name="TextBox 6">
              <a:extLst>
                <a:ext uri="{FF2B5EF4-FFF2-40B4-BE49-F238E27FC236}">
                  <a16:creationId xmlns:a16="http://schemas.microsoft.com/office/drawing/2014/main" id="{2DCE5934-6370-407B-2AB6-007102B49F99}"/>
                </a:ext>
              </a:extLst>
            </p:cNvPr>
            <p:cNvSpPr txBox="1"/>
            <p:nvPr/>
          </p:nvSpPr>
          <p:spPr>
            <a:xfrm>
              <a:off x="937053" y="2308654"/>
              <a:ext cx="1414848" cy="260725"/>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400" dirty="0">
                  <a:solidFill>
                    <a:schemeClr val="tx1"/>
                  </a:solidFill>
                  <a:latin typeface="Aptos"/>
                </a:rPr>
                <a:t>true tension</a:t>
              </a:r>
            </a:p>
          </p:txBody>
        </p:sp>
      </p:grpSp>
      <p:grpSp>
        <p:nvGrpSpPr>
          <p:cNvPr id="11" name="Group 10">
            <a:extLst>
              <a:ext uri="{FF2B5EF4-FFF2-40B4-BE49-F238E27FC236}">
                <a16:creationId xmlns:a16="http://schemas.microsoft.com/office/drawing/2014/main" id="{6C553140-14EE-DAB0-DA96-2E6FE51783EF}"/>
              </a:ext>
            </a:extLst>
          </p:cNvPr>
          <p:cNvGrpSpPr/>
          <p:nvPr/>
        </p:nvGrpSpPr>
        <p:grpSpPr>
          <a:xfrm>
            <a:off x="8531694" y="1967690"/>
            <a:ext cx="2542401" cy="885245"/>
            <a:chOff x="6877819" y="1503661"/>
            <a:chExt cx="2605473" cy="949480"/>
          </a:xfrm>
        </p:grpSpPr>
        <p:cxnSp>
          <p:nvCxnSpPr>
            <p:cNvPr id="9" name="Straight Arrow Connector 8">
              <a:extLst>
                <a:ext uri="{FF2B5EF4-FFF2-40B4-BE49-F238E27FC236}">
                  <a16:creationId xmlns:a16="http://schemas.microsoft.com/office/drawing/2014/main" id="{AD14010F-A41D-91B1-6BA1-8C6960129405}"/>
                </a:ext>
              </a:extLst>
            </p:cNvPr>
            <p:cNvCxnSpPr/>
            <p:nvPr/>
          </p:nvCxnSpPr>
          <p:spPr>
            <a:xfrm>
              <a:off x="8036785" y="1721659"/>
              <a:ext cx="8235" cy="731482"/>
            </a:xfrm>
            <a:prstGeom prst="straightConnector1">
              <a:avLst/>
            </a:prstGeom>
            <a:ln>
              <a:tailEnd type="triangle"/>
            </a:ln>
          </p:spPr>
          <p:style>
            <a:lnRef idx="2">
              <a:schemeClr val="accent4"/>
            </a:lnRef>
            <a:fillRef idx="1">
              <a:schemeClr val="lt1"/>
            </a:fillRef>
            <a:effectRef idx="0">
              <a:schemeClr val="accent4"/>
            </a:effectRef>
            <a:fontRef idx="minor">
              <a:schemeClr val="dk1"/>
            </a:fontRef>
          </p:style>
        </p:cxnSp>
        <p:sp>
          <p:nvSpPr>
            <p:cNvPr id="10" name="TextBox 9">
              <a:extLst>
                <a:ext uri="{FF2B5EF4-FFF2-40B4-BE49-F238E27FC236}">
                  <a16:creationId xmlns:a16="http://schemas.microsoft.com/office/drawing/2014/main" id="{D95D95CB-A9E9-3698-BB0B-B06C19DA519B}"/>
                </a:ext>
              </a:extLst>
            </p:cNvPr>
            <p:cNvSpPr txBox="1"/>
            <p:nvPr/>
          </p:nvSpPr>
          <p:spPr>
            <a:xfrm>
              <a:off x="6877819" y="1503661"/>
              <a:ext cx="2605473" cy="330110"/>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Aptos"/>
                </a:rPr>
                <a:t>mock data – analysis model</a:t>
              </a:r>
            </a:p>
          </p:txBody>
        </p:sp>
      </p:grpSp>
      <p:sp>
        <p:nvSpPr>
          <p:cNvPr id="13" name="Text Placeholder 3">
            <a:extLst>
              <a:ext uri="{FF2B5EF4-FFF2-40B4-BE49-F238E27FC236}">
                <a16:creationId xmlns:a16="http://schemas.microsoft.com/office/drawing/2014/main" id="{0E076CFD-8535-3270-5B35-413E93549F5C}"/>
              </a:ext>
            </a:extLst>
          </p:cNvPr>
          <p:cNvSpPr txBox="1">
            <a:spLocks/>
          </p:cNvSpPr>
          <p:nvPr/>
        </p:nvSpPr>
        <p:spPr>
          <a:xfrm>
            <a:off x="912628" y="1741215"/>
            <a:ext cx="2902832" cy="4109377"/>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600" dirty="0">
                <a:latin typeface="Aptos"/>
                <a:ea typeface="+mn-lt"/>
                <a:cs typeface="+mn-lt"/>
              </a:rPr>
              <a:t>Baryons affect data for  </a:t>
            </a:r>
            <a:r>
              <a:rPr lang="en-US" sz="1600" i="1" dirty="0" err="1">
                <a:latin typeface="Aptos"/>
                <a:ea typeface="+mn-lt"/>
                <a:cs typeface="+mn-lt"/>
              </a:rPr>
              <a:t>k</a:t>
            </a:r>
            <a:r>
              <a:rPr lang="en-US" sz="1600" baseline="30000" dirty="0" err="1">
                <a:latin typeface="Aptos"/>
                <a:ea typeface="+mn-lt"/>
                <a:cs typeface="+mn-lt"/>
              </a:rPr>
              <a:t>max</a:t>
            </a:r>
            <a:r>
              <a:rPr lang="en-US" sz="1600" baseline="-25000" dirty="0" err="1">
                <a:latin typeface="Aptos"/>
                <a:ea typeface="+mn-lt"/>
                <a:cs typeface="+mn-lt"/>
              </a:rPr>
              <a:t>eff</a:t>
            </a:r>
            <a:r>
              <a:rPr lang="en-US" sz="1600" dirty="0">
                <a:latin typeface="Aptos"/>
                <a:ea typeface="+mn-lt"/>
                <a:cs typeface="+mn-lt"/>
              </a:rPr>
              <a:t> ≳ 0.2</a:t>
            </a:r>
            <a:r>
              <a:rPr lang="en-US" sz="1600" i="1" dirty="0">
                <a:latin typeface="Aptos"/>
                <a:ea typeface="+mn-lt"/>
                <a:cs typeface="+mn-lt"/>
              </a:rPr>
              <a:t>h</a:t>
            </a:r>
            <a:r>
              <a:rPr lang="en-US" sz="1600" dirty="0">
                <a:latin typeface="Aptos"/>
                <a:ea typeface="+mn-lt"/>
                <a:cs typeface="+mn-lt"/>
              </a:rPr>
              <a:t>Mpc</a:t>
            </a:r>
            <a:r>
              <a:rPr lang="en-US" sz="1600" baseline="30000" dirty="0">
                <a:latin typeface="Aptos"/>
                <a:ea typeface="+mn-lt"/>
                <a:cs typeface="+mn-lt"/>
              </a:rPr>
              <a:t>−1</a:t>
            </a:r>
            <a:endParaRPr lang="en-US" sz="1600" dirty="0" err="1">
              <a:latin typeface="Aptos"/>
              <a:ea typeface="+mn-lt"/>
              <a:cs typeface="+mn-lt"/>
            </a:endParaRPr>
          </a:p>
          <a:p>
            <a:r>
              <a:rPr lang="en-US" sz="1600" dirty="0">
                <a:latin typeface="Aptos"/>
              </a:rPr>
              <a:t>Choice</a:t>
            </a:r>
            <a:r>
              <a:rPr lang="en-US" sz="1600" dirty="0">
                <a:latin typeface="Aptos"/>
                <a:ea typeface="+mn-lt"/>
                <a:cs typeface="+mn-lt"/>
              </a:rPr>
              <a:t> of baryonic model does not strongly influence the measured tension with Planck (excluding Eagle and DM only)</a:t>
            </a:r>
          </a:p>
          <a:p>
            <a:pPr marL="0" indent="0">
              <a:buNone/>
            </a:pPr>
            <a:endParaRPr lang="en-US" sz="1600" dirty="0">
              <a:latin typeface="Aptos"/>
            </a:endParaRPr>
          </a:p>
          <a:p>
            <a:endParaRPr lang="en-US" sz="1600">
              <a:latin typeface="Aptos"/>
            </a:endParaRPr>
          </a:p>
        </p:txBody>
      </p:sp>
      <p:pic>
        <p:nvPicPr>
          <p:cNvPr id="18" name="Picture 17" descr="A graph with a green line&#10;&#10;Description automatically generated">
            <a:extLst>
              <a:ext uri="{FF2B5EF4-FFF2-40B4-BE49-F238E27FC236}">
                <a16:creationId xmlns:a16="http://schemas.microsoft.com/office/drawing/2014/main" id="{C237F334-02B3-61B9-02B5-FBE868E630EC}"/>
              </a:ext>
            </a:extLst>
          </p:cNvPr>
          <p:cNvPicPr>
            <a:picLocks noChangeAspect="1"/>
          </p:cNvPicPr>
          <p:nvPr/>
        </p:nvPicPr>
        <p:blipFill>
          <a:blip r:embed="rId4"/>
          <a:stretch>
            <a:fillRect/>
          </a:stretch>
        </p:blipFill>
        <p:spPr>
          <a:xfrm>
            <a:off x="597694" y="4340317"/>
            <a:ext cx="3507581" cy="1273969"/>
          </a:xfrm>
          <a:prstGeom prst="rect">
            <a:avLst/>
          </a:prstGeom>
          <a:ln>
            <a:noFill/>
          </a:ln>
        </p:spPr>
      </p:pic>
      <p:cxnSp>
        <p:nvCxnSpPr>
          <p:cNvPr id="20" name="Straight Arrow Connector 19">
            <a:extLst>
              <a:ext uri="{FF2B5EF4-FFF2-40B4-BE49-F238E27FC236}">
                <a16:creationId xmlns:a16="http://schemas.microsoft.com/office/drawing/2014/main" id="{CB971A0B-81C1-225E-A105-9D8B00DFB267}"/>
              </a:ext>
            </a:extLst>
          </p:cNvPr>
          <p:cNvCxnSpPr/>
          <p:nvPr/>
        </p:nvCxnSpPr>
        <p:spPr>
          <a:xfrm>
            <a:off x="2814129" y="3775903"/>
            <a:ext cx="8036" cy="848682"/>
          </a:xfrm>
          <a:prstGeom prst="straightConnector1">
            <a:avLst/>
          </a:prstGeom>
          <a:ln>
            <a:solidFill>
              <a:srgbClr val="6FDB35"/>
            </a:solidFill>
            <a:tailEnd type="triangle"/>
          </a:ln>
        </p:spPr>
        <p:style>
          <a:lnRef idx="2">
            <a:schemeClr val="dk1"/>
          </a:lnRef>
          <a:fillRef idx="0">
            <a:schemeClr val="dk1"/>
          </a:fillRef>
          <a:effectRef idx="1">
            <a:schemeClr val="dk1"/>
          </a:effectRef>
          <a:fontRef idx="minor">
            <a:schemeClr val="tx1"/>
          </a:fontRef>
        </p:style>
      </p:cxnSp>
      <p:sp>
        <p:nvSpPr>
          <p:cNvPr id="5" name="TextBox 8">
            <a:extLst>
              <a:ext uri="{FF2B5EF4-FFF2-40B4-BE49-F238E27FC236}">
                <a16:creationId xmlns:a16="http://schemas.microsoft.com/office/drawing/2014/main" id="{EAFCF5A9-95A3-C62B-86E0-7175D551E1CA}"/>
              </a:ext>
            </a:extLst>
          </p:cNvPr>
          <p:cNvSpPr txBox="1"/>
          <p:nvPr/>
        </p:nvSpPr>
        <p:spPr>
          <a:xfrm>
            <a:off x="655548" y="6429715"/>
            <a:ext cx="2743200" cy="2308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latin typeface="Aptos"/>
              </a:rPr>
              <a:t>14/01/2025</a:t>
            </a:r>
            <a:endParaRPr lang="en-US" dirty="0">
              <a:latin typeface="Aptos"/>
            </a:endParaRPr>
          </a:p>
        </p:txBody>
      </p:sp>
      <p:sp>
        <p:nvSpPr>
          <p:cNvPr id="12" name="TextBox 11">
            <a:extLst>
              <a:ext uri="{FF2B5EF4-FFF2-40B4-BE49-F238E27FC236}">
                <a16:creationId xmlns:a16="http://schemas.microsoft.com/office/drawing/2014/main" id="{1820B1C3-3B19-765F-372C-D3F69F07C196}"/>
              </a:ext>
            </a:extLst>
          </p:cNvPr>
          <p:cNvSpPr txBox="1"/>
          <p:nvPr/>
        </p:nvSpPr>
        <p:spPr>
          <a:xfrm>
            <a:off x="659669" y="6444931"/>
            <a:ext cx="422792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COLOURS Workshop - 11/06/2025</a:t>
            </a:r>
          </a:p>
        </p:txBody>
      </p:sp>
    </p:spTree>
    <p:extLst>
      <p:ext uri="{BB962C8B-B14F-4D97-AF65-F5344CB8AC3E}">
        <p14:creationId xmlns:p14="http://schemas.microsoft.com/office/powerpoint/2010/main" val="290730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A70EF9A8-B8DA-76B8-59AF-676973382306}"/>
              </a:ext>
            </a:extLst>
          </p:cNvPr>
          <p:cNvSpPr>
            <a:spLocks noGrp="1"/>
          </p:cNvSpPr>
          <p:nvPr>
            <p:ph type="body" sz="half" idx="2"/>
          </p:nvPr>
        </p:nvSpPr>
        <p:spPr>
          <a:xfrm>
            <a:off x="1320087" y="1710620"/>
            <a:ext cx="4487782" cy="1360132"/>
          </a:xfrm>
        </p:spPr>
        <p:txBody>
          <a:bodyPr vert="horz" lIns="91440" tIns="45720" rIns="91440" bIns="45720" rtlCol="0" anchor="t">
            <a:noAutofit/>
          </a:bodyPr>
          <a:lstStyle/>
          <a:p>
            <a:pPr marL="285750" indent="-285750">
              <a:buChar char="•"/>
            </a:pPr>
            <a:r>
              <a:rPr lang="en-US" sz="2000" dirty="0">
                <a:latin typeface="Aptos"/>
                <a:ea typeface="+mn-lt"/>
                <a:cs typeface="+mn-lt"/>
              </a:rPr>
              <a:t>LSST needs high precision redshift distribution measurements (with uncertainties </a:t>
            </a:r>
            <a:r>
              <a:rPr lang="en-US" sz="2000" err="1">
                <a:latin typeface="Aptos"/>
                <a:ea typeface="+mn-lt"/>
                <a:cs typeface="+mn-lt"/>
              </a:rPr>
              <a:t>δz</a:t>
            </a:r>
            <a:r>
              <a:rPr lang="en-US" sz="2000" dirty="0">
                <a:latin typeface="Aptos"/>
                <a:ea typeface="+mn-lt"/>
                <a:cs typeface="+mn-lt"/>
              </a:rPr>
              <a:t> ∝ </a:t>
            </a:r>
            <a:r>
              <a:rPr lang="en-US" sz="2000" b="1" dirty="0">
                <a:latin typeface="Aptos"/>
                <a:ea typeface="+mn-lt"/>
                <a:cs typeface="Arial"/>
              </a:rPr>
              <a:t>10</a:t>
            </a:r>
            <a:r>
              <a:rPr lang="en-US" sz="2000" baseline="30000" dirty="0">
                <a:latin typeface="Aptos"/>
                <a:ea typeface="+mn-lt"/>
                <a:cs typeface="Arial"/>
              </a:rPr>
              <a:t>-</a:t>
            </a:r>
            <a:r>
              <a:rPr lang="en-US" sz="2000" b="1" baseline="30000" dirty="0">
                <a:latin typeface="Aptos"/>
                <a:ea typeface="+mn-lt"/>
                <a:cs typeface="Arial"/>
              </a:rPr>
              <a:t>3</a:t>
            </a:r>
            <a:r>
              <a:rPr lang="en-US" sz="2000" dirty="0">
                <a:latin typeface="Aptos"/>
                <a:ea typeface="+mn-lt"/>
                <a:cs typeface="+mn-lt"/>
              </a:rPr>
              <a:t>).</a:t>
            </a:r>
            <a:endParaRPr lang="en-US" sz="2000">
              <a:latin typeface="Aptos"/>
            </a:endParaRPr>
          </a:p>
        </p:txBody>
      </p:sp>
      <p:sp>
        <p:nvSpPr>
          <p:cNvPr id="12" name="Date Placeholder 4">
            <a:extLst>
              <a:ext uri="{FF2B5EF4-FFF2-40B4-BE49-F238E27FC236}">
                <a16:creationId xmlns:a16="http://schemas.microsoft.com/office/drawing/2014/main" id="{DB8749C4-4CDB-FC86-E42D-23E62A1AF84B}"/>
              </a:ext>
            </a:extLst>
          </p:cNvPr>
          <p:cNvSpPr>
            <a:spLocks noGrp="1"/>
          </p:cNvSpPr>
          <p:nvPr>
            <p:ph type="dt" sz="half" idx="10"/>
          </p:nvPr>
        </p:nvSpPr>
        <p:spPr/>
        <p:txBody>
          <a:bodyPr/>
          <a:lstStyle/>
          <a:p>
            <a:pPr>
              <a:spcAft>
                <a:spcPts val="600"/>
              </a:spcAft>
            </a:pPr>
            <a:fld id="{EF039312-9C71-4707-9D11-FE22F9F3ECAB}" type="datetime1">
              <a:pPr>
                <a:spcAft>
                  <a:spcPts val="600"/>
                </a:spcAft>
              </a:pPr>
              <a:t>6/14/2025</a:t>
            </a:fld>
            <a:endParaRPr lang="en-US"/>
          </a:p>
        </p:txBody>
      </p:sp>
      <p:sp>
        <p:nvSpPr>
          <p:cNvPr id="4" name="Slide Number Placeholder 3">
            <a:extLst>
              <a:ext uri="{FF2B5EF4-FFF2-40B4-BE49-F238E27FC236}">
                <a16:creationId xmlns:a16="http://schemas.microsoft.com/office/drawing/2014/main" id="{43A84F4C-E955-084E-5EF2-F6901B35C3B6}"/>
              </a:ext>
            </a:extLst>
          </p:cNvPr>
          <p:cNvSpPr>
            <a:spLocks noGrp="1"/>
          </p:cNvSpPr>
          <p:nvPr>
            <p:ph type="sldNum" sz="quarter" idx="12"/>
          </p:nvPr>
        </p:nvSpPr>
        <p:spPr/>
        <p:txBody>
          <a:bodyPr anchor="ctr">
            <a:normAutofit/>
          </a:bodyPr>
          <a:lstStyle/>
          <a:p>
            <a:pPr>
              <a:spcAft>
                <a:spcPts val="600"/>
              </a:spcAft>
            </a:pPr>
            <a:r>
              <a:rPr lang="en-US" sz="1200" b="0" dirty="0">
                <a:latin typeface="Aptos"/>
              </a:rPr>
              <a:t>11</a:t>
            </a:r>
            <a:endParaRPr lang="en-US" dirty="0"/>
          </a:p>
        </p:txBody>
      </p:sp>
      <p:sp>
        <p:nvSpPr>
          <p:cNvPr id="6" name="Title 1">
            <a:extLst>
              <a:ext uri="{FF2B5EF4-FFF2-40B4-BE49-F238E27FC236}">
                <a16:creationId xmlns:a16="http://schemas.microsoft.com/office/drawing/2014/main" id="{A4770DC7-52E2-BBDA-C93F-038971D05264}"/>
              </a:ext>
            </a:extLst>
          </p:cNvPr>
          <p:cNvSpPr txBox="1">
            <a:spLocks/>
          </p:cNvSpPr>
          <p:nvPr/>
        </p:nvSpPr>
        <p:spPr>
          <a:xfrm>
            <a:off x="914400" y="394953"/>
            <a:ext cx="10363200" cy="93753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r>
              <a:rPr lang="en-US" sz="4000" dirty="0">
                <a:latin typeface="Aptos"/>
              </a:rPr>
              <a:t>Results 3 – photo-z caveat</a:t>
            </a:r>
          </a:p>
        </p:txBody>
      </p:sp>
      <p:pic>
        <p:nvPicPr>
          <p:cNvPr id="7" name="Picture 6" descr="A screenshot of a graph&#10;&#10;Description automatically generated">
            <a:extLst>
              <a:ext uri="{FF2B5EF4-FFF2-40B4-BE49-F238E27FC236}">
                <a16:creationId xmlns:a16="http://schemas.microsoft.com/office/drawing/2014/main" id="{21835AB3-5E36-0EDB-0276-1AAC6303B011}"/>
              </a:ext>
            </a:extLst>
          </p:cNvPr>
          <p:cNvPicPr>
            <a:picLocks noChangeAspect="1"/>
          </p:cNvPicPr>
          <p:nvPr/>
        </p:nvPicPr>
        <p:blipFill>
          <a:blip r:embed="rId2"/>
          <a:stretch>
            <a:fillRect/>
          </a:stretch>
        </p:blipFill>
        <p:spPr>
          <a:xfrm>
            <a:off x="6096363" y="1417294"/>
            <a:ext cx="4489751" cy="4614504"/>
          </a:xfrm>
          <a:prstGeom prst="rect">
            <a:avLst/>
          </a:prstGeom>
          <a:ln>
            <a:noFill/>
          </a:ln>
        </p:spPr>
      </p:pic>
      <p:sp>
        <p:nvSpPr>
          <p:cNvPr id="3" name="TextBox 8">
            <a:extLst>
              <a:ext uri="{FF2B5EF4-FFF2-40B4-BE49-F238E27FC236}">
                <a16:creationId xmlns:a16="http://schemas.microsoft.com/office/drawing/2014/main" id="{9A684CE3-9027-8415-A8D2-89757528CD96}"/>
              </a:ext>
            </a:extLst>
          </p:cNvPr>
          <p:cNvSpPr txBox="1"/>
          <p:nvPr/>
        </p:nvSpPr>
        <p:spPr>
          <a:xfrm>
            <a:off x="655548" y="6429715"/>
            <a:ext cx="2743200" cy="2308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latin typeface="Aptos"/>
              </a:rPr>
              <a:t>14/01/2025</a:t>
            </a:r>
            <a:endParaRPr lang="en-US" dirty="0">
              <a:latin typeface="Aptos"/>
            </a:endParaRPr>
          </a:p>
        </p:txBody>
      </p:sp>
      <p:sp>
        <p:nvSpPr>
          <p:cNvPr id="5" name="TextBox 4">
            <a:extLst>
              <a:ext uri="{FF2B5EF4-FFF2-40B4-BE49-F238E27FC236}">
                <a16:creationId xmlns:a16="http://schemas.microsoft.com/office/drawing/2014/main" id="{F74F55AA-8DC1-3448-3546-BA30544997FA}"/>
              </a:ext>
            </a:extLst>
          </p:cNvPr>
          <p:cNvSpPr txBox="1"/>
          <p:nvPr/>
        </p:nvSpPr>
        <p:spPr>
          <a:xfrm>
            <a:off x="659669" y="6444931"/>
            <a:ext cx="422792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COLOURS Workshop - 11/06/2025</a:t>
            </a:r>
          </a:p>
        </p:txBody>
      </p:sp>
    </p:spTree>
    <p:extLst>
      <p:ext uri="{BB962C8B-B14F-4D97-AF65-F5344CB8AC3E}">
        <p14:creationId xmlns:p14="http://schemas.microsoft.com/office/powerpoint/2010/main" val="68800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07CACE-8CA4-B668-B813-8F8FCC316C8D}"/>
              </a:ext>
            </a:extLst>
          </p:cNvPr>
          <p:cNvSpPr>
            <a:spLocks noGrp="1"/>
          </p:cNvSpPr>
          <p:nvPr>
            <p:ph type="title"/>
          </p:nvPr>
        </p:nvSpPr>
        <p:spPr>
          <a:xfrm>
            <a:off x="914400" y="373488"/>
            <a:ext cx="10363200" cy="1187570"/>
          </a:xfrm>
        </p:spPr>
        <p:txBody>
          <a:bodyPr anchor="t">
            <a:normAutofit/>
          </a:bodyPr>
          <a:lstStyle/>
          <a:p>
            <a:r>
              <a:rPr lang="en-US" sz="4000" dirty="0">
                <a:latin typeface="Aptos"/>
              </a:rPr>
              <a:t>Conclusions</a:t>
            </a:r>
          </a:p>
        </p:txBody>
      </p:sp>
      <p:sp>
        <p:nvSpPr>
          <p:cNvPr id="5" name="Date Placeholder 4">
            <a:extLst>
              <a:ext uri="{FF2B5EF4-FFF2-40B4-BE49-F238E27FC236}">
                <a16:creationId xmlns:a16="http://schemas.microsoft.com/office/drawing/2014/main" id="{BA0342BF-A73A-22FF-4B46-6983D2B11998}"/>
              </a:ext>
            </a:extLst>
          </p:cNvPr>
          <p:cNvSpPr>
            <a:spLocks noGrp="1"/>
          </p:cNvSpPr>
          <p:nvPr>
            <p:ph type="dt" sz="half" idx="10"/>
          </p:nvPr>
        </p:nvSpPr>
        <p:spPr/>
        <p:txBody>
          <a:bodyPr/>
          <a:lstStyle/>
          <a:p>
            <a:fld id="{B80C08F7-F1B0-406B-B1CB-FD890DEFDCD4}" type="datetime1">
              <a:t>6/14/2025</a:t>
            </a:fld>
            <a:endParaRPr lang="en-US"/>
          </a:p>
        </p:txBody>
      </p:sp>
      <p:sp>
        <p:nvSpPr>
          <p:cNvPr id="11" name="Content Placeholder 2">
            <a:extLst>
              <a:ext uri="{FF2B5EF4-FFF2-40B4-BE49-F238E27FC236}">
                <a16:creationId xmlns:a16="http://schemas.microsoft.com/office/drawing/2014/main" id="{743DA547-1B1E-48A0-4573-117C09C5C541}"/>
              </a:ext>
            </a:extLst>
          </p:cNvPr>
          <p:cNvSpPr txBox="1">
            <a:spLocks/>
          </p:cNvSpPr>
          <p:nvPr/>
        </p:nvSpPr>
        <p:spPr>
          <a:xfrm>
            <a:off x="914400" y="1859956"/>
            <a:ext cx="10019107" cy="313634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87000"/>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7000"/>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7000"/>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buChar char="•"/>
            </a:pPr>
            <a:r>
              <a:rPr lang="en-US" sz="2000" dirty="0">
                <a:latin typeface="Aptos"/>
                <a:ea typeface="+mn-lt"/>
                <a:cs typeface="+mn-lt"/>
              </a:rPr>
              <a:t>S</a:t>
            </a:r>
            <a:r>
              <a:rPr lang="en-US" sz="2000" baseline="-25000" dirty="0">
                <a:latin typeface="Aptos"/>
                <a:ea typeface="+mn-lt"/>
                <a:cs typeface="+mn-lt"/>
              </a:rPr>
              <a:t>8</a:t>
            </a:r>
            <a:r>
              <a:rPr lang="en-US" sz="2000" dirty="0">
                <a:latin typeface="Aptos"/>
                <a:ea typeface="+mn-lt"/>
                <a:cs typeface="+mn-lt"/>
              </a:rPr>
              <a:t> tension is clearly detectable at </a:t>
            </a:r>
            <a:r>
              <a:rPr lang="en-US" sz="2000" i="1" dirty="0" err="1">
                <a:latin typeface="Aptos"/>
                <a:ea typeface="+mn-lt"/>
                <a:cs typeface="+mn-lt"/>
              </a:rPr>
              <a:t>k</a:t>
            </a:r>
            <a:r>
              <a:rPr lang="en-US" sz="2000" baseline="30000" dirty="0" err="1">
                <a:latin typeface="Aptos"/>
                <a:ea typeface="+mn-lt"/>
                <a:cs typeface="+mn-lt"/>
              </a:rPr>
              <a:t>max</a:t>
            </a:r>
            <a:r>
              <a:rPr lang="en-US" sz="2000" baseline="-25000" dirty="0" err="1">
                <a:latin typeface="Aptos"/>
                <a:ea typeface="+mn-lt"/>
                <a:cs typeface="+mn-lt"/>
              </a:rPr>
              <a:t>eff</a:t>
            </a:r>
            <a:r>
              <a:rPr lang="en-US" sz="2000" dirty="0">
                <a:latin typeface="Aptos"/>
                <a:ea typeface="+mn-lt"/>
                <a:cs typeface="+mn-lt"/>
              </a:rPr>
              <a:t> = 0.20 </a:t>
            </a:r>
            <a:r>
              <a:rPr lang="en-US" sz="2000" i="1" dirty="0">
                <a:latin typeface="Aptos"/>
                <a:ea typeface="+mn-lt"/>
                <a:cs typeface="+mn-lt"/>
              </a:rPr>
              <a:t>h</a:t>
            </a:r>
            <a:r>
              <a:rPr lang="en-US" sz="2000" dirty="0">
                <a:latin typeface="Aptos"/>
                <a:ea typeface="+mn-lt"/>
                <a:cs typeface="+mn-lt"/>
              </a:rPr>
              <a:t>Mpc</a:t>
            </a:r>
            <a:r>
              <a:rPr lang="en-US" sz="2000" baseline="30000" dirty="0">
                <a:latin typeface="Aptos"/>
                <a:ea typeface="+mn-lt"/>
                <a:cs typeface="+mn-lt"/>
              </a:rPr>
              <a:t>−1</a:t>
            </a:r>
            <a:r>
              <a:rPr lang="en-US" sz="2000" dirty="0">
                <a:latin typeface="Aptos"/>
                <a:ea typeface="+mn-lt"/>
                <a:cs typeface="+mn-lt"/>
              </a:rPr>
              <a:t> in the analysis where we imposed a DES-sized tension, and at </a:t>
            </a:r>
            <a:r>
              <a:rPr lang="en-US" sz="2000" i="1" dirty="0" err="1">
                <a:latin typeface="Aptos"/>
                <a:ea typeface="+mn-lt"/>
                <a:cs typeface="+mn-lt"/>
              </a:rPr>
              <a:t>k</a:t>
            </a:r>
            <a:r>
              <a:rPr lang="en-US" sz="2000" baseline="30000" dirty="0" err="1">
                <a:latin typeface="Aptos"/>
                <a:ea typeface="+mn-lt"/>
                <a:cs typeface="+mn-lt"/>
              </a:rPr>
              <a:t>max</a:t>
            </a:r>
            <a:r>
              <a:rPr lang="en-US" sz="2000" baseline="-25000" dirty="0" err="1">
                <a:latin typeface="Aptos"/>
                <a:ea typeface="+mn-lt"/>
                <a:cs typeface="+mn-lt"/>
              </a:rPr>
              <a:t>eff</a:t>
            </a:r>
            <a:r>
              <a:rPr lang="en-US" sz="2000" baseline="-25000" dirty="0">
                <a:latin typeface="Aptos"/>
                <a:ea typeface="+mn-lt"/>
                <a:cs typeface="+mn-lt"/>
              </a:rPr>
              <a:t> </a:t>
            </a:r>
            <a:r>
              <a:rPr lang="en-US" sz="2000" dirty="0">
                <a:latin typeface="Aptos"/>
                <a:ea typeface="+mn-lt"/>
                <a:cs typeface="+mn-lt"/>
              </a:rPr>
              <a:t>= 0.10 </a:t>
            </a:r>
            <a:r>
              <a:rPr lang="en-US" sz="2000" i="1" dirty="0">
                <a:latin typeface="Aptos"/>
                <a:ea typeface="+mn-lt"/>
                <a:cs typeface="+mn-lt"/>
              </a:rPr>
              <a:t>h</a:t>
            </a:r>
            <a:r>
              <a:rPr lang="en-US" sz="2000" dirty="0">
                <a:latin typeface="Aptos"/>
                <a:ea typeface="+mn-lt"/>
                <a:cs typeface="+mn-lt"/>
              </a:rPr>
              <a:t>Mpc</a:t>
            </a:r>
            <a:r>
              <a:rPr lang="en-US" sz="2000" baseline="30000" dirty="0">
                <a:latin typeface="Aptos"/>
                <a:ea typeface="+mn-lt"/>
                <a:cs typeface="+mn-lt"/>
              </a:rPr>
              <a:t>−1</a:t>
            </a:r>
            <a:r>
              <a:rPr lang="en-US" sz="2000" dirty="0">
                <a:latin typeface="Aptos"/>
                <a:ea typeface="+mn-lt"/>
                <a:cs typeface="+mn-lt"/>
              </a:rPr>
              <a:t> with a </a:t>
            </a:r>
            <a:r>
              <a:rPr lang="en-US" sz="2000" dirty="0" err="1">
                <a:latin typeface="Aptos"/>
                <a:ea typeface="+mn-lt"/>
                <a:cs typeface="+mn-lt"/>
              </a:rPr>
              <a:t>KiDS</a:t>
            </a:r>
            <a:r>
              <a:rPr lang="en-US" sz="2000" dirty="0">
                <a:latin typeface="Aptos"/>
                <a:ea typeface="+mn-lt"/>
                <a:cs typeface="+mn-lt"/>
              </a:rPr>
              <a:t>-sized tension, regardless of whether an incorrect model for baryons is assumed.</a:t>
            </a:r>
          </a:p>
          <a:p>
            <a:pPr marL="342900" indent="-342900">
              <a:buChar char="•"/>
            </a:pPr>
            <a:endParaRPr lang="en-US" sz="2000" dirty="0">
              <a:latin typeface="Aptos"/>
              <a:ea typeface="+mn-lt"/>
              <a:cs typeface="+mn-lt"/>
            </a:endParaRPr>
          </a:p>
          <a:p>
            <a:pPr marL="342900" indent="-342900">
              <a:buChar char="•"/>
            </a:pPr>
            <a:r>
              <a:rPr lang="en-US" sz="2000" dirty="0">
                <a:latin typeface="Aptos"/>
                <a:ea typeface="+mn-lt"/>
                <a:cs typeface="+mn-lt"/>
              </a:rPr>
              <a:t>LSST will need high precision measurement of the redshift distributions, otherwise the ability to constrain cosmological parameters independently of baryonic feedback - particularly regarding the S</a:t>
            </a:r>
            <a:r>
              <a:rPr lang="en-US" sz="2000" baseline="-25000" dirty="0">
                <a:latin typeface="Aptos"/>
                <a:ea typeface="+mn-lt"/>
                <a:cs typeface="+mn-lt"/>
              </a:rPr>
              <a:t>8</a:t>
            </a:r>
            <a:r>
              <a:rPr lang="en-US" sz="2000" dirty="0">
                <a:latin typeface="Aptos"/>
                <a:ea typeface="+mn-lt"/>
                <a:cs typeface="+mn-lt"/>
              </a:rPr>
              <a:t> tension - will be compromised.</a:t>
            </a:r>
            <a:endParaRPr lang="en-US" sz="2000" b="1">
              <a:latin typeface="Aptos"/>
              <a:ea typeface="+mn-lt"/>
              <a:cs typeface="+mn-lt"/>
            </a:endParaRPr>
          </a:p>
        </p:txBody>
      </p:sp>
      <p:sp>
        <p:nvSpPr>
          <p:cNvPr id="3" name="TextBox 8">
            <a:extLst>
              <a:ext uri="{FF2B5EF4-FFF2-40B4-BE49-F238E27FC236}">
                <a16:creationId xmlns:a16="http://schemas.microsoft.com/office/drawing/2014/main" id="{45CD9F50-C493-6F40-F6F5-F4AF5B74A6BF}"/>
              </a:ext>
            </a:extLst>
          </p:cNvPr>
          <p:cNvSpPr txBox="1"/>
          <p:nvPr/>
        </p:nvSpPr>
        <p:spPr>
          <a:xfrm>
            <a:off x="655548" y="6429715"/>
            <a:ext cx="2743200" cy="2308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latin typeface="Aptos"/>
              </a:rPr>
              <a:t>14/01/2025</a:t>
            </a:r>
            <a:endParaRPr lang="en-US" dirty="0">
              <a:latin typeface="Aptos"/>
            </a:endParaRPr>
          </a:p>
        </p:txBody>
      </p:sp>
      <p:sp>
        <p:nvSpPr>
          <p:cNvPr id="2" name="TextBox 1">
            <a:extLst>
              <a:ext uri="{FF2B5EF4-FFF2-40B4-BE49-F238E27FC236}">
                <a16:creationId xmlns:a16="http://schemas.microsoft.com/office/drawing/2014/main" id="{5851B738-8420-5A28-6B16-9E5D45A57777}"/>
              </a:ext>
            </a:extLst>
          </p:cNvPr>
          <p:cNvSpPr txBox="1"/>
          <p:nvPr/>
        </p:nvSpPr>
        <p:spPr>
          <a:xfrm>
            <a:off x="8751094" y="5298281"/>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i="1" dirty="0">
                <a:latin typeface="Aptos"/>
              </a:rPr>
              <a:t>Thank you!</a:t>
            </a:r>
          </a:p>
        </p:txBody>
      </p:sp>
      <p:sp>
        <p:nvSpPr>
          <p:cNvPr id="8" name="TextBox 7">
            <a:extLst>
              <a:ext uri="{FF2B5EF4-FFF2-40B4-BE49-F238E27FC236}">
                <a16:creationId xmlns:a16="http://schemas.microsoft.com/office/drawing/2014/main" id="{E745A440-A73E-A2F3-CE12-F6503DF77602}"/>
              </a:ext>
            </a:extLst>
          </p:cNvPr>
          <p:cNvSpPr txBox="1"/>
          <p:nvPr/>
        </p:nvSpPr>
        <p:spPr>
          <a:xfrm>
            <a:off x="659669" y="6444931"/>
            <a:ext cx="422792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COLOURS Workshop - 11/06/2025</a:t>
            </a:r>
          </a:p>
        </p:txBody>
      </p:sp>
      <p:sp>
        <p:nvSpPr>
          <p:cNvPr id="10" name="Slide Number Placeholder 9">
            <a:extLst>
              <a:ext uri="{FF2B5EF4-FFF2-40B4-BE49-F238E27FC236}">
                <a16:creationId xmlns:a16="http://schemas.microsoft.com/office/drawing/2014/main" id="{98BCB6F3-23E6-4433-1667-47A05F3022E4}"/>
              </a:ext>
            </a:extLst>
          </p:cNvPr>
          <p:cNvSpPr>
            <a:spLocks noGrp="1"/>
          </p:cNvSpPr>
          <p:nvPr>
            <p:ph type="sldNum" sz="quarter" idx="12"/>
          </p:nvPr>
        </p:nvSpPr>
        <p:spPr/>
        <p:txBody>
          <a:bodyPr/>
          <a:lstStyle/>
          <a:p>
            <a:r>
              <a:rPr lang="en-US" dirty="0"/>
              <a:t>11</a:t>
            </a:r>
          </a:p>
        </p:txBody>
      </p:sp>
    </p:spTree>
    <p:extLst>
      <p:ext uri="{BB962C8B-B14F-4D97-AF65-F5344CB8AC3E}">
        <p14:creationId xmlns:p14="http://schemas.microsoft.com/office/powerpoint/2010/main" val="119080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6E8F-461A-154A-A66E-21DA8AD4D1C0}"/>
              </a:ext>
            </a:extLst>
          </p:cNvPr>
          <p:cNvSpPr>
            <a:spLocks noGrp="1"/>
          </p:cNvSpPr>
          <p:nvPr>
            <p:ph type="title"/>
          </p:nvPr>
        </p:nvSpPr>
        <p:spPr>
          <a:xfrm>
            <a:off x="914400" y="373488"/>
            <a:ext cx="10363200" cy="1187570"/>
          </a:xfrm>
        </p:spPr>
        <p:txBody>
          <a:bodyPr anchor="t">
            <a:normAutofit/>
          </a:bodyPr>
          <a:lstStyle/>
          <a:p>
            <a:r>
              <a:rPr lang="en-US" dirty="0">
                <a:latin typeface="Aptos"/>
              </a:rPr>
              <a:t>Context and goal</a:t>
            </a:r>
          </a:p>
        </p:txBody>
      </p:sp>
      <p:sp>
        <p:nvSpPr>
          <p:cNvPr id="3" name="Content Placeholder 2">
            <a:extLst>
              <a:ext uri="{FF2B5EF4-FFF2-40B4-BE49-F238E27FC236}">
                <a16:creationId xmlns:a16="http://schemas.microsoft.com/office/drawing/2014/main" id="{48D4FBA3-F11C-DB3A-9947-B7AE373CC4E0}"/>
              </a:ext>
            </a:extLst>
          </p:cNvPr>
          <p:cNvSpPr>
            <a:spLocks noGrp="1"/>
          </p:cNvSpPr>
          <p:nvPr>
            <p:ph sz="half" idx="1"/>
          </p:nvPr>
        </p:nvSpPr>
        <p:spPr>
          <a:xfrm>
            <a:off x="914400" y="2152831"/>
            <a:ext cx="10019107" cy="2570236"/>
          </a:xfrm>
        </p:spPr>
        <p:txBody>
          <a:bodyPr vert="horz" lIns="91440" tIns="45720" rIns="91440" bIns="45720" rtlCol="0" anchor="t">
            <a:normAutofit/>
          </a:bodyPr>
          <a:lstStyle/>
          <a:p>
            <a:r>
              <a:rPr lang="en-US" dirty="0">
                <a:latin typeface="Aptos"/>
                <a:ea typeface="Calibri"/>
                <a:cs typeface="Calibri"/>
              </a:rPr>
              <a:t>Non-linear effects play a crucial role at small scales</a:t>
            </a:r>
          </a:p>
          <a:p>
            <a:r>
              <a:rPr lang="en-US" dirty="0">
                <a:latin typeface="Aptos"/>
              </a:rPr>
              <a:t>Stage IV surveys will be very precise </a:t>
            </a:r>
            <a:r>
              <a:rPr lang="en-US" dirty="0">
                <a:latin typeface="Aptos"/>
                <a:ea typeface="+mn-lt"/>
                <a:cs typeface="+mn-lt"/>
              </a:rPr>
              <a:t>→ </a:t>
            </a:r>
            <a:r>
              <a:rPr lang="en-US" dirty="0">
                <a:latin typeface="Aptos"/>
              </a:rPr>
              <a:t> important to investigate small scales, but large-scales only can also be quite informative</a:t>
            </a:r>
            <a:endParaRPr lang="en-US">
              <a:latin typeface="Aptos"/>
            </a:endParaRPr>
          </a:p>
          <a:p>
            <a:r>
              <a:rPr lang="en-US" dirty="0">
                <a:solidFill>
                  <a:schemeClr val="accent1">
                    <a:lumMod val="76000"/>
                  </a:schemeClr>
                </a:solidFill>
                <a:latin typeface="Aptos"/>
              </a:rPr>
              <a:t>Goal:</a:t>
            </a:r>
            <a:r>
              <a:rPr lang="en-US" dirty="0">
                <a:latin typeface="Aptos"/>
              </a:rPr>
              <a:t> what can we learn from scales non affected by baryonic feedback considering a LSST Y1 like shear survey?</a:t>
            </a:r>
          </a:p>
        </p:txBody>
      </p:sp>
      <p:sp>
        <p:nvSpPr>
          <p:cNvPr id="11" name="Date Placeholder 4">
            <a:extLst>
              <a:ext uri="{FF2B5EF4-FFF2-40B4-BE49-F238E27FC236}">
                <a16:creationId xmlns:a16="http://schemas.microsoft.com/office/drawing/2014/main" id="{AB7ED81C-CB53-7069-24EA-F9D2AB436706}"/>
              </a:ext>
            </a:extLst>
          </p:cNvPr>
          <p:cNvSpPr>
            <a:spLocks noGrp="1"/>
          </p:cNvSpPr>
          <p:nvPr>
            <p:ph type="dt" sz="half" idx="10"/>
          </p:nvPr>
        </p:nvSpPr>
        <p:spPr/>
        <p:txBody>
          <a:bodyPr/>
          <a:lstStyle/>
          <a:p>
            <a:pPr>
              <a:spcAft>
                <a:spcPts val="600"/>
              </a:spcAft>
            </a:pPr>
            <a:fld id="{4EF3EC34-56CD-4283-A0D8-AD0BDD2C582E}" type="datetime1">
              <a:pPr>
                <a:spcAft>
                  <a:spcPts val="600"/>
                </a:spcAft>
              </a:pPr>
              <a:t>6/14/2025</a:t>
            </a:fld>
            <a:endParaRPr lang="en-US"/>
          </a:p>
        </p:txBody>
      </p:sp>
      <p:sp>
        <p:nvSpPr>
          <p:cNvPr id="4" name="Slide Number Placeholder 3">
            <a:extLst>
              <a:ext uri="{FF2B5EF4-FFF2-40B4-BE49-F238E27FC236}">
                <a16:creationId xmlns:a16="http://schemas.microsoft.com/office/drawing/2014/main" id="{411BE4BC-6437-FBCD-18F7-AA927971E020}"/>
              </a:ext>
            </a:extLst>
          </p:cNvPr>
          <p:cNvSpPr>
            <a:spLocks noGrp="1"/>
          </p:cNvSpPr>
          <p:nvPr>
            <p:ph type="sldNum" sz="quarter" idx="12"/>
          </p:nvPr>
        </p:nvSpPr>
        <p:spPr/>
        <p:txBody>
          <a:bodyPr anchor="ctr">
            <a:normAutofit/>
          </a:bodyPr>
          <a:lstStyle/>
          <a:p>
            <a:pPr>
              <a:spcAft>
                <a:spcPts val="600"/>
              </a:spcAft>
            </a:pPr>
            <a:fld id="{70C12960-6E85-460F-B6E3-5B82CB31AF3D}" type="slidenum">
              <a:rPr lang="en-US" sz="1200" b="0" dirty="0">
                <a:latin typeface="Aptos"/>
              </a:rPr>
              <a:pPr>
                <a:spcAft>
                  <a:spcPts val="600"/>
                </a:spcAft>
              </a:pPr>
              <a:t>2</a:t>
            </a:fld>
            <a:endParaRPr lang="en-US" sz="1200" b="0">
              <a:latin typeface="Aptos"/>
            </a:endParaRPr>
          </a:p>
        </p:txBody>
      </p:sp>
      <p:sp>
        <p:nvSpPr>
          <p:cNvPr id="7" name="TextBox 6">
            <a:extLst>
              <a:ext uri="{FF2B5EF4-FFF2-40B4-BE49-F238E27FC236}">
                <a16:creationId xmlns:a16="http://schemas.microsoft.com/office/drawing/2014/main" id="{79FC9B01-0EA5-EB0F-FAE0-EA55B7C90551}"/>
              </a:ext>
            </a:extLst>
          </p:cNvPr>
          <p:cNvSpPr txBox="1"/>
          <p:nvPr/>
        </p:nvSpPr>
        <p:spPr>
          <a:xfrm>
            <a:off x="659669" y="6444931"/>
            <a:ext cx="422792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COLOURS Workshop - 11/06/2025</a:t>
            </a:r>
          </a:p>
        </p:txBody>
      </p:sp>
    </p:spTree>
    <p:extLst>
      <p:ext uri="{BB962C8B-B14F-4D97-AF65-F5344CB8AC3E}">
        <p14:creationId xmlns:p14="http://schemas.microsoft.com/office/powerpoint/2010/main" val="337414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aph of different colored lines&#10;&#10;Description automatically generated">
            <a:extLst>
              <a:ext uri="{FF2B5EF4-FFF2-40B4-BE49-F238E27FC236}">
                <a16:creationId xmlns:a16="http://schemas.microsoft.com/office/drawing/2014/main" id="{2DEFB1FB-F7F9-9B4E-CA24-9FDC99D02798}"/>
              </a:ext>
            </a:extLst>
          </p:cNvPr>
          <p:cNvPicPr>
            <a:picLocks noChangeAspect="1"/>
          </p:cNvPicPr>
          <p:nvPr/>
        </p:nvPicPr>
        <p:blipFill>
          <a:blip r:embed="rId3"/>
          <a:stretch>
            <a:fillRect/>
          </a:stretch>
        </p:blipFill>
        <p:spPr>
          <a:xfrm>
            <a:off x="5664153" y="1702739"/>
            <a:ext cx="5849618" cy="4016966"/>
          </a:xfrm>
          <a:prstGeom prst="rect">
            <a:avLst/>
          </a:prstGeom>
          <a:ln>
            <a:noFill/>
          </a:ln>
        </p:spPr>
      </p:pic>
      <p:sp>
        <p:nvSpPr>
          <p:cNvPr id="2" name="Title 1">
            <a:extLst>
              <a:ext uri="{FF2B5EF4-FFF2-40B4-BE49-F238E27FC236}">
                <a16:creationId xmlns:a16="http://schemas.microsoft.com/office/drawing/2014/main" id="{296F16BF-14BB-F4F8-30F5-17E0644320FF}"/>
              </a:ext>
            </a:extLst>
          </p:cNvPr>
          <p:cNvSpPr>
            <a:spLocks noGrp="1"/>
          </p:cNvSpPr>
          <p:nvPr>
            <p:ph type="title"/>
          </p:nvPr>
        </p:nvSpPr>
        <p:spPr>
          <a:xfrm>
            <a:off x="914400" y="373489"/>
            <a:ext cx="10363200" cy="1187570"/>
          </a:xfrm>
        </p:spPr>
        <p:txBody>
          <a:bodyPr anchor="t">
            <a:normAutofit/>
          </a:bodyPr>
          <a:lstStyle/>
          <a:p>
            <a:r>
              <a:rPr lang="en-US">
                <a:latin typeface="Aptos"/>
              </a:rPr>
              <a:t>Weak lensing and baryonic feedback</a:t>
            </a:r>
          </a:p>
        </p:txBody>
      </p:sp>
      <p:sp>
        <p:nvSpPr>
          <p:cNvPr id="3" name="Content Placeholder 2">
            <a:extLst>
              <a:ext uri="{FF2B5EF4-FFF2-40B4-BE49-F238E27FC236}">
                <a16:creationId xmlns:a16="http://schemas.microsoft.com/office/drawing/2014/main" id="{4872AD17-29AE-7A0C-8251-87DD808F6C33}"/>
              </a:ext>
            </a:extLst>
          </p:cNvPr>
          <p:cNvSpPr>
            <a:spLocks noGrp="1"/>
          </p:cNvSpPr>
          <p:nvPr>
            <p:ph sz="half" idx="1"/>
          </p:nvPr>
        </p:nvSpPr>
        <p:spPr>
          <a:xfrm>
            <a:off x="914400" y="1569858"/>
            <a:ext cx="4755965" cy="3830680"/>
          </a:xfrm>
        </p:spPr>
        <p:txBody>
          <a:bodyPr vert="horz" lIns="91440" tIns="45720" rIns="91440" bIns="45720" rtlCol="0" anchor="t">
            <a:noAutofit/>
          </a:bodyPr>
          <a:lstStyle/>
          <a:p>
            <a:r>
              <a:rPr lang="en-US" sz="1800" dirty="0">
                <a:latin typeface="Aptos"/>
              </a:rPr>
              <a:t>Baryons affect small scales (dominant for k</a:t>
            </a:r>
            <a:r>
              <a:rPr lang="en-US" sz="1800" dirty="0">
                <a:latin typeface="Aptos"/>
                <a:ea typeface="+mn-lt"/>
                <a:cs typeface="+mn-lt"/>
              </a:rPr>
              <a:t>≳0.1 </a:t>
            </a:r>
            <a:r>
              <a:rPr lang="en-US" sz="1800" i="1" dirty="0">
                <a:latin typeface="Aptos"/>
                <a:ea typeface="+mn-lt"/>
                <a:cs typeface="+mn-lt"/>
              </a:rPr>
              <a:t>h</a:t>
            </a:r>
            <a:r>
              <a:rPr lang="en-US" sz="1800" dirty="0">
                <a:latin typeface="Aptos"/>
                <a:ea typeface="+mn-lt"/>
                <a:cs typeface="+mn-lt"/>
              </a:rPr>
              <a:t>Mpc</a:t>
            </a:r>
            <a:r>
              <a:rPr lang="en-US" sz="1800" baseline="30000" dirty="0">
                <a:latin typeface="Aptos"/>
                <a:ea typeface="+mn-lt"/>
                <a:cs typeface="+mn-lt"/>
              </a:rPr>
              <a:t>-1</a:t>
            </a:r>
            <a:r>
              <a:rPr lang="en-US" sz="1800" dirty="0">
                <a:latin typeface="Aptos"/>
                <a:ea typeface="+mn-lt"/>
                <a:cs typeface="+mn-lt"/>
              </a:rPr>
              <a:t>)</a:t>
            </a:r>
            <a:endParaRPr lang="en-US" sz="1800" dirty="0">
              <a:latin typeface="Aptos"/>
            </a:endParaRPr>
          </a:p>
          <a:p>
            <a:r>
              <a:rPr lang="en-US" sz="1800" dirty="0">
                <a:latin typeface="Aptos"/>
              </a:rPr>
              <a:t>Suppression factor in the power spectrum</a:t>
            </a:r>
          </a:p>
          <a:p>
            <a:r>
              <a:rPr lang="en-US" sz="1800" dirty="0">
                <a:latin typeface="Aptos"/>
              </a:rPr>
              <a:t>Baryonic model considered:</a:t>
            </a:r>
          </a:p>
          <a:p>
            <a:pPr marL="493395" lvl="1">
              <a:buFont typeface="Calibri" panose="020B0604020202020204" pitchFamily="34" charset="0"/>
              <a:buChar char="-"/>
            </a:pPr>
            <a:r>
              <a:rPr lang="en-US" sz="1600" dirty="0">
                <a:latin typeface="Aptos"/>
              </a:rPr>
              <a:t>BAHAMAS</a:t>
            </a:r>
          </a:p>
          <a:p>
            <a:pPr marL="493395" lvl="1">
              <a:buFont typeface="Calibri" panose="020B0604020202020204" pitchFamily="34" charset="0"/>
              <a:buChar char="-"/>
            </a:pPr>
            <a:r>
              <a:rPr lang="en-US" sz="1600" dirty="0">
                <a:latin typeface="Aptos"/>
              </a:rPr>
              <a:t>OWLS-AGN</a:t>
            </a:r>
          </a:p>
          <a:p>
            <a:pPr marL="493395" lvl="1">
              <a:buFont typeface="Calibri" panose="020B0604020202020204" pitchFamily="34" charset="0"/>
              <a:buChar char="-"/>
            </a:pPr>
            <a:r>
              <a:rPr lang="en-US" sz="1600" err="1">
                <a:latin typeface="Aptos"/>
              </a:rPr>
              <a:t>cOWLS</a:t>
            </a:r>
            <a:endParaRPr lang="en-US" sz="1600">
              <a:latin typeface="Aptos"/>
            </a:endParaRPr>
          </a:p>
          <a:p>
            <a:pPr marL="493395" lvl="1">
              <a:buFont typeface="Calibri" panose="020B0604020202020204" pitchFamily="34" charset="0"/>
              <a:buChar char="-"/>
            </a:pPr>
            <a:r>
              <a:rPr lang="en-US" sz="1600" dirty="0">
                <a:latin typeface="Aptos"/>
              </a:rPr>
              <a:t>Eagle</a:t>
            </a:r>
          </a:p>
          <a:p>
            <a:pPr marL="493395" lvl="1">
              <a:buFont typeface="Calibri" panose="020B0604020202020204" pitchFamily="34" charset="0"/>
              <a:buChar char="-"/>
            </a:pPr>
            <a:r>
              <a:rPr lang="en-US" sz="1600" dirty="0">
                <a:latin typeface="Aptos"/>
              </a:rPr>
              <a:t>Bacco emulator</a:t>
            </a:r>
          </a:p>
          <a:p>
            <a:pPr marL="493395" lvl="1">
              <a:buFont typeface="Calibri" panose="020B0604020202020204" pitchFamily="34" charset="0"/>
              <a:buChar char="-"/>
            </a:pPr>
            <a:r>
              <a:rPr lang="en-US" sz="1600" dirty="0">
                <a:latin typeface="Aptos"/>
              </a:rPr>
              <a:t>DM-only</a:t>
            </a:r>
          </a:p>
        </p:txBody>
      </p:sp>
      <p:sp>
        <p:nvSpPr>
          <p:cNvPr id="9" name="Date Placeholder 4">
            <a:extLst>
              <a:ext uri="{FF2B5EF4-FFF2-40B4-BE49-F238E27FC236}">
                <a16:creationId xmlns:a16="http://schemas.microsoft.com/office/drawing/2014/main" id="{09398BED-0436-DCD2-5313-60EBD4C31EB6}"/>
              </a:ext>
            </a:extLst>
          </p:cNvPr>
          <p:cNvSpPr>
            <a:spLocks noGrp="1"/>
          </p:cNvSpPr>
          <p:nvPr>
            <p:ph type="dt" sz="half" idx="10"/>
          </p:nvPr>
        </p:nvSpPr>
        <p:spPr/>
        <p:txBody>
          <a:bodyPr anchor="ctr">
            <a:normAutofit/>
          </a:bodyPr>
          <a:lstStyle/>
          <a:p>
            <a:pPr>
              <a:spcAft>
                <a:spcPts val="600"/>
              </a:spcAft>
            </a:pPr>
            <a:fld id="{4B391899-8F36-4564-BB40-1B11061FB741}" type="datetime1">
              <a:rPr lang="en-US"/>
              <a:pPr>
                <a:spcAft>
                  <a:spcPts val="600"/>
                </a:spcAft>
              </a:pPr>
              <a:t>6/14/2025</a:t>
            </a:fld>
            <a:endParaRPr lang="en-US"/>
          </a:p>
        </p:txBody>
      </p:sp>
      <p:sp>
        <p:nvSpPr>
          <p:cNvPr id="13" name="Slide Number Placeholder 6">
            <a:extLst>
              <a:ext uri="{FF2B5EF4-FFF2-40B4-BE49-F238E27FC236}">
                <a16:creationId xmlns:a16="http://schemas.microsoft.com/office/drawing/2014/main" id="{42374C5A-3E35-5A6B-8510-A3A01D0D8F8F}"/>
              </a:ext>
            </a:extLst>
          </p:cNvPr>
          <p:cNvSpPr>
            <a:spLocks noGrp="1"/>
          </p:cNvSpPr>
          <p:nvPr>
            <p:ph type="sldNum" sz="quarter" idx="12"/>
          </p:nvPr>
        </p:nvSpPr>
        <p:spPr/>
        <p:txBody>
          <a:bodyPr anchor="ctr">
            <a:normAutofit/>
          </a:bodyPr>
          <a:lstStyle/>
          <a:p>
            <a:pPr>
              <a:spcAft>
                <a:spcPts val="600"/>
              </a:spcAft>
            </a:pPr>
            <a:fld id="{70C12960-6E85-460F-B6E3-5B82CB31AF3D}" type="slidenum">
              <a:rPr lang="en-US" sz="1200" b="0" dirty="0">
                <a:latin typeface="Aptos"/>
              </a:rPr>
              <a:pPr>
                <a:spcAft>
                  <a:spcPts val="600"/>
                </a:spcAft>
              </a:pPr>
              <a:t>3</a:t>
            </a:fld>
            <a:endParaRPr lang="en-US" sz="1200" b="0">
              <a:latin typeface="Aptos"/>
            </a:endParaRPr>
          </a:p>
        </p:txBody>
      </p:sp>
      <p:grpSp>
        <p:nvGrpSpPr>
          <p:cNvPr id="10" name="Group 9">
            <a:extLst>
              <a:ext uri="{FF2B5EF4-FFF2-40B4-BE49-F238E27FC236}">
                <a16:creationId xmlns:a16="http://schemas.microsoft.com/office/drawing/2014/main" id="{C9112DE1-C5BD-8841-02E1-498039E6848B}"/>
              </a:ext>
            </a:extLst>
          </p:cNvPr>
          <p:cNvGrpSpPr/>
          <p:nvPr/>
        </p:nvGrpSpPr>
        <p:grpSpPr>
          <a:xfrm>
            <a:off x="3024329" y="4963519"/>
            <a:ext cx="4622735" cy="307777"/>
            <a:chOff x="5621053" y="1503661"/>
            <a:chExt cx="4737210" cy="330110"/>
          </a:xfrm>
        </p:grpSpPr>
        <p:cxnSp>
          <p:nvCxnSpPr>
            <p:cNvPr id="7" name="Straight Arrow Connector 6">
              <a:extLst>
                <a:ext uri="{FF2B5EF4-FFF2-40B4-BE49-F238E27FC236}">
                  <a16:creationId xmlns:a16="http://schemas.microsoft.com/office/drawing/2014/main" id="{D29113CF-284E-4520-0407-DB70171A30A6}"/>
                </a:ext>
              </a:extLst>
            </p:cNvPr>
            <p:cNvCxnSpPr/>
            <p:nvPr/>
          </p:nvCxnSpPr>
          <p:spPr>
            <a:xfrm flipV="1">
              <a:off x="8151264" y="1667441"/>
              <a:ext cx="2206999" cy="15908"/>
            </a:xfrm>
            <a:prstGeom prst="straightConnector1">
              <a:avLst/>
            </a:prstGeom>
            <a:ln>
              <a:solidFill>
                <a:schemeClr val="bg2">
                  <a:lumMod val="5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8" name="TextBox 7">
              <a:extLst>
                <a:ext uri="{FF2B5EF4-FFF2-40B4-BE49-F238E27FC236}">
                  <a16:creationId xmlns:a16="http://schemas.microsoft.com/office/drawing/2014/main" id="{B90E489B-14BC-01B6-AE5D-B1F74DCFF09B}"/>
                </a:ext>
              </a:extLst>
            </p:cNvPr>
            <p:cNvSpPr txBox="1"/>
            <p:nvPr/>
          </p:nvSpPr>
          <p:spPr>
            <a:xfrm>
              <a:off x="5621053" y="1503661"/>
              <a:ext cx="3006277" cy="330110"/>
            </a:xfrm>
            <a:prstGeom prst="rect">
              <a:avLst/>
            </a:prstGeom>
            <a:ln>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Aptos"/>
                </a:rPr>
                <a:t>Scale cuts considered in this work</a:t>
              </a:r>
              <a:endParaRPr lang="en-US" dirty="0">
                <a:latin typeface="Aptos"/>
              </a:endParaRPr>
            </a:p>
          </p:txBody>
        </p:sp>
      </p:grpSp>
      <p:sp>
        <p:nvSpPr>
          <p:cNvPr id="5" name="Right Brace 4">
            <a:extLst>
              <a:ext uri="{FF2B5EF4-FFF2-40B4-BE49-F238E27FC236}">
                <a16:creationId xmlns:a16="http://schemas.microsoft.com/office/drawing/2014/main" id="{FB28E121-F054-C810-F3C0-B60B9FCF3E83}"/>
              </a:ext>
            </a:extLst>
          </p:cNvPr>
          <p:cNvSpPr/>
          <p:nvPr/>
        </p:nvSpPr>
        <p:spPr>
          <a:xfrm>
            <a:off x="2714625" y="3250406"/>
            <a:ext cx="214313" cy="1321592"/>
          </a:xfrm>
          <a:prstGeom prst="rightBrace">
            <a:avLst/>
          </a:prstGeom>
          <a:ln>
            <a:solidFill>
              <a:srgbClr val="6FDB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1DE13835-6BAD-55B1-1C31-1548978AFF01}"/>
              </a:ext>
            </a:extLst>
          </p:cNvPr>
          <p:cNvSpPr txBox="1"/>
          <p:nvPr/>
        </p:nvSpPr>
        <p:spPr>
          <a:xfrm>
            <a:off x="2936206" y="3762374"/>
            <a:ext cx="2386012"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Aptos"/>
              </a:rPr>
              <a:t>Fixed baryonic parameters</a:t>
            </a:r>
          </a:p>
        </p:txBody>
      </p:sp>
      <p:sp>
        <p:nvSpPr>
          <p:cNvPr id="4" name="TextBox 18">
            <a:extLst>
              <a:ext uri="{FF2B5EF4-FFF2-40B4-BE49-F238E27FC236}">
                <a16:creationId xmlns:a16="http://schemas.microsoft.com/office/drawing/2014/main" id="{4DCD76E2-AB27-3B1E-9097-C4EFB1D0F5A9}"/>
              </a:ext>
            </a:extLst>
          </p:cNvPr>
          <p:cNvSpPr txBox="1"/>
          <p:nvPr/>
        </p:nvSpPr>
        <p:spPr>
          <a:xfrm>
            <a:off x="8593815" y="5979584"/>
            <a:ext cx="541867" cy="31718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ptos"/>
              </a:rPr>
              <a:t>AGN</a:t>
            </a:r>
          </a:p>
        </p:txBody>
      </p:sp>
      <p:sp>
        <p:nvSpPr>
          <p:cNvPr id="12" name="TextBox 19">
            <a:extLst>
              <a:ext uri="{FF2B5EF4-FFF2-40B4-BE49-F238E27FC236}">
                <a16:creationId xmlns:a16="http://schemas.microsoft.com/office/drawing/2014/main" id="{E1528D06-77CA-0B3A-D99A-377B884EB1F7}"/>
              </a:ext>
            </a:extLst>
          </p:cNvPr>
          <p:cNvSpPr txBox="1"/>
          <p:nvPr/>
        </p:nvSpPr>
        <p:spPr>
          <a:xfrm>
            <a:off x="10310121" y="5983445"/>
            <a:ext cx="1125126"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ptos"/>
              </a:rPr>
              <a:t>gas cooling</a:t>
            </a:r>
            <a:endParaRPr lang="en-US">
              <a:latin typeface="Aptos"/>
            </a:endParaRPr>
          </a:p>
        </p:txBody>
      </p:sp>
      <p:sp>
        <p:nvSpPr>
          <p:cNvPr id="14" name="Left Brace 13">
            <a:extLst>
              <a:ext uri="{FF2B5EF4-FFF2-40B4-BE49-F238E27FC236}">
                <a16:creationId xmlns:a16="http://schemas.microsoft.com/office/drawing/2014/main" id="{E2F437F4-3227-62AE-8747-54ABA4B1DB1C}"/>
              </a:ext>
            </a:extLst>
          </p:cNvPr>
          <p:cNvSpPr/>
          <p:nvPr/>
        </p:nvSpPr>
        <p:spPr>
          <a:xfrm rot="16200000">
            <a:off x="8734778" y="4347544"/>
            <a:ext cx="261937" cy="3004490"/>
          </a:xfrm>
          <a:prstGeom prst="leftBrace">
            <a:avLst/>
          </a:prstGeom>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16" name="Left Brace 15">
            <a:extLst>
              <a:ext uri="{FF2B5EF4-FFF2-40B4-BE49-F238E27FC236}">
                <a16:creationId xmlns:a16="http://schemas.microsoft.com/office/drawing/2014/main" id="{8DEA379E-B71D-3AC4-F40A-65488A2CA9DB}"/>
              </a:ext>
            </a:extLst>
          </p:cNvPr>
          <p:cNvSpPr/>
          <p:nvPr/>
        </p:nvSpPr>
        <p:spPr>
          <a:xfrm rot="16200000">
            <a:off x="10733851" y="5405878"/>
            <a:ext cx="261937" cy="887824"/>
          </a:xfrm>
          <a:prstGeom prst="leftBrace">
            <a:avLst/>
          </a:prstGeom>
          <a:noFill/>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18" name="TextBox 8">
            <a:extLst>
              <a:ext uri="{FF2B5EF4-FFF2-40B4-BE49-F238E27FC236}">
                <a16:creationId xmlns:a16="http://schemas.microsoft.com/office/drawing/2014/main" id="{B94F24AB-6E5D-1A7E-C2DD-6315CDC9B5DA}"/>
              </a:ext>
            </a:extLst>
          </p:cNvPr>
          <p:cNvSpPr txBox="1"/>
          <p:nvPr/>
        </p:nvSpPr>
        <p:spPr>
          <a:xfrm>
            <a:off x="655548" y="6429715"/>
            <a:ext cx="2743200" cy="2308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latin typeface="Aptos"/>
              </a:rPr>
              <a:t>14/01/2025</a:t>
            </a:r>
            <a:endParaRPr lang="en-US" dirty="0">
              <a:latin typeface="Aptos"/>
            </a:endParaRPr>
          </a:p>
        </p:txBody>
      </p:sp>
      <p:sp>
        <p:nvSpPr>
          <p:cNvPr id="15" name="TextBox 14">
            <a:extLst>
              <a:ext uri="{FF2B5EF4-FFF2-40B4-BE49-F238E27FC236}">
                <a16:creationId xmlns:a16="http://schemas.microsoft.com/office/drawing/2014/main" id="{32C11DF7-5C3C-6B04-BF23-A0151C11D4DE}"/>
              </a:ext>
            </a:extLst>
          </p:cNvPr>
          <p:cNvSpPr txBox="1"/>
          <p:nvPr/>
        </p:nvSpPr>
        <p:spPr>
          <a:xfrm>
            <a:off x="659669" y="6444931"/>
            <a:ext cx="422792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COLOURS Workshop - 11/06/2025</a:t>
            </a:r>
          </a:p>
        </p:txBody>
      </p:sp>
    </p:spTree>
    <p:extLst>
      <p:ext uri="{BB962C8B-B14F-4D97-AF65-F5344CB8AC3E}">
        <p14:creationId xmlns:p14="http://schemas.microsoft.com/office/powerpoint/2010/main" val="406948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FA69-7792-D8D7-7794-30BC9DE3B543}"/>
              </a:ext>
            </a:extLst>
          </p:cNvPr>
          <p:cNvSpPr>
            <a:spLocks noGrp="1"/>
          </p:cNvSpPr>
          <p:nvPr>
            <p:ph type="title"/>
          </p:nvPr>
        </p:nvSpPr>
        <p:spPr>
          <a:xfrm>
            <a:off x="914400" y="394953"/>
            <a:ext cx="10363200" cy="1187570"/>
          </a:xfrm>
        </p:spPr>
        <p:txBody>
          <a:bodyPr anchor="t">
            <a:normAutofit/>
          </a:bodyPr>
          <a:lstStyle/>
          <a:p>
            <a:r>
              <a:rPr lang="en-US" dirty="0">
                <a:latin typeface="Aptos"/>
              </a:rPr>
              <a:t>Analysis – mock data </a:t>
            </a:r>
          </a:p>
        </p:txBody>
      </p:sp>
      <p:sp>
        <p:nvSpPr>
          <p:cNvPr id="3" name="Content Placeholder 2">
            <a:extLst>
              <a:ext uri="{FF2B5EF4-FFF2-40B4-BE49-F238E27FC236}">
                <a16:creationId xmlns:a16="http://schemas.microsoft.com/office/drawing/2014/main" id="{F9EB787B-69AB-1126-4703-FE1D4C9DDFCA}"/>
              </a:ext>
            </a:extLst>
          </p:cNvPr>
          <p:cNvSpPr>
            <a:spLocks noGrp="1"/>
          </p:cNvSpPr>
          <p:nvPr>
            <p:ph sz="half" idx="1"/>
          </p:nvPr>
        </p:nvSpPr>
        <p:spPr>
          <a:xfrm>
            <a:off x="914400" y="1825589"/>
            <a:ext cx="5025190" cy="3210479"/>
          </a:xfrm>
        </p:spPr>
        <p:txBody>
          <a:bodyPr vert="horz" lIns="91440" tIns="45720" rIns="91440" bIns="45720" rtlCol="0" anchor="t">
            <a:normAutofit/>
          </a:bodyPr>
          <a:lstStyle/>
          <a:p>
            <a:r>
              <a:rPr lang="en-US" dirty="0">
                <a:latin typeface="Aptos"/>
              </a:rPr>
              <a:t>LSST Y1-like cosmic shear mock data </a:t>
            </a:r>
          </a:p>
          <a:p>
            <a:pPr marL="493395" lvl="1">
              <a:buFont typeface="Calibri" panose="020B0604020202020204" pitchFamily="34" charset="0"/>
              <a:buChar char="-"/>
            </a:pPr>
            <a:r>
              <a:rPr lang="en-US" dirty="0">
                <a:latin typeface="Aptos"/>
              </a:rPr>
              <a:t>Linear P(k) computed with CAMB</a:t>
            </a:r>
          </a:p>
          <a:p>
            <a:pPr marL="493395" lvl="1">
              <a:buFont typeface="Calibri"/>
              <a:buChar char="-"/>
            </a:pPr>
            <a:r>
              <a:rPr lang="en-US" dirty="0">
                <a:latin typeface="Aptos"/>
              </a:rPr>
              <a:t>Non-linear corrections added with EuclidEmulator2</a:t>
            </a:r>
          </a:p>
          <a:p>
            <a:pPr marL="493395" lvl="1">
              <a:buFont typeface="Calibri,Sans-Serif"/>
              <a:buChar char="-"/>
            </a:pPr>
            <a:r>
              <a:rPr lang="en-US" dirty="0">
                <a:latin typeface="Aptos"/>
              </a:rPr>
              <a:t>Baryonic model as described previously</a:t>
            </a:r>
            <a:endParaRPr lang="en-US" sz="2000">
              <a:latin typeface="Aptos"/>
            </a:endParaRPr>
          </a:p>
          <a:p>
            <a:pPr marL="493395" lvl="1">
              <a:buFont typeface="Calibri"/>
              <a:buChar char="-"/>
            </a:pPr>
            <a:r>
              <a:rPr lang="en-US" dirty="0">
                <a:latin typeface="Aptos"/>
              </a:rPr>
              <a:t>NLA-z as IA model</a:t>
            </a:r>
            <a:endParaRPr lang="en-US" sz="2000">
              <a:latin typeface="Aptos"/>
            </a:endParaRPr>
          </a:p>
          <a:p>
            <a:r>
              <a:rPr lang="en-US" dirty="0">
                <a:latin typeface="Aptos"/>
              </a:rPr>
              <a:t>Analysis performed with </a:t>
            </a:r>
            <a:r>
              <a:rPr lang="en-US" dirty="0">
                <a:latin typeface="Aptos Mono"/>
              </a:rPr>
              <a:t>nautilus</a:t>
            </a:r>
            <a:r>
              <a:rPr lang="en-US" dirty="0">
                <a:latin typeface="Aptos"/>
              </a:rPr>
              <a:t> sampler, with different baryonic models</a:t>
            </a:r>
          </a:p>
        </p:txBody>
      </p:sp>
      <p:sp>
        <p:nvSpPr>
          <p:cNvPr id="11" name="Date Placeholder 4">
            <a:extLst>
              <a:ext uri="{FF2B5EF4-FFF2-40B4-BE49-F238E27FC236}">
                <a16:creationId xmlns:a16="http://schemas.microsoft.com/office/drawing/2014/main" id="{D678A888-7D51-D14F-F8F7-BA78FD1D773E}"/>
              </a:ext>
            </a:extLst>
          </p:cNvPr>
          <p:cNvSpPr>
            <a:spLocks noGrp="1"/>
          </p:cNvSpPr>
          <p:nvPr>
            <p:ph type="dt" sz="half" idx="10"/>
          </p:nvPr>
        </p:nvSpPr>
        <p:spPr/>
        <p:txBody>
          <a:bodyPr/>
          <a:lstStyle/>
          <a:p>
            <a:pPr>
              <a:spcAft>
                <a:spcPts val="600"/>
              </a:spcAft>
            </a:pPr>
            <a:fld id="{5F30A86B-C338-4E5E-9B77-63DEBF578E0E}" type="datetime1">
              <a:pPr>
                <a:spcAft>
                  <a:spcPts val="600"/>
                </a:spcAft>
              </a:pPr>
              <a:t>6/14/2025</a:t>
            </a:fld>
            <a:endParaRPr lang="en-US"/>
          </a:p>
        </p:txBody>
      </p:sp>
      <p:sp>
        <p:nvSpPr>
          <p:cNvPr id="4" name="Slide Number Placeholder 3">
            <a:extLst>
              <a:ext uri="{FF2B5EF4-FFF2-40B4-BE49-F238E27FC236}">
                <a16:creationId xmlns:a16="http://schemas.microsoft.com/office/drawing/2014/main" id="{D4950969-8AEB-C863-D362-632834A567E1}"/>
              </a:ext>
            </a:extLst>
          </p:cNvPr>
          <p:cNvSpPr>
            <a:spLocks noGrp="1"/>
          </p:cNvSpPr>
          <p:nvPr>
            <p:ph type="sldNum" sz="quarter" idx="12"/>
          </p:nvPr>
        </p:nvSpPr>
        <p:spPr/>
        <p:txBody>
          <a:bodyPr anchor="ctr">
            <a:normAutofit/>
          </a:bodyPr>
          <a:lstStyle/>
          <a:p>
            <a:pPr>
              <a:spcAft>
                <a:spcPts val="600"/>
              </a:spcAft>
            </a:pPr>
            <a:fld id="{70C12960-6E85-460F-B6E3-5B82CB31AF3D}" type="slidenum">
              <a:rPr lang="en-US" sz="1200" b="0" dirty="0">
                <a:latin typeface="Aptos"/>
              </a:rPr>
              <a:pPr>
                <a:spcAft>
                  <a:spcPts val="600"/>
                </a:spcAft>
              </a:pPr>
              <a:t>4</a:t>
            </a:fld>
            <a:endParaRPr lang="en-US" sz="1200" b="0">
              <a:latin typeface="Aptos"/>
            </a:endParaRPr>
          </a:p>
        </p:txBody>
      </p:sp>
      <p:pic>
        <p:nvPicPr>
          <p:cNvPr id="5" name="Picture 4" descr="A table with numbers and symbols&#10;&#10;Description automatically generated">
            <a:extLst>
              <a:ext uri="{FF2B5EF4-FFF2-40B4-BE49-F238E27FC236}">
                <a16:creationId xmlns:a16="http://schemas.microsoft.com/office/drawing/2014/main" id="{A3E6E5D2-4D6F-251E-8CB7-EA8A495AAD23}"/>
              </a:ext>
            </a:extLst>
          </p:cNvPr>
          <p:cNvPicPr>
            <a:picLocks noChangeAspect="1"/>
          </p:cNvPicPr>
          <p:nvPr/>
        </p:nvPicPr>
        <p:blipFill>
          <a:blip r:embed="rId3"/>
          <a:srcRect l="1064" t="142" b="2941"/>
          <a:stretch/>
        </p:blipFill>
        <p:spPr>
          <a:xfrm>
            <a:off x="7245769" y="3145882"/>
            <a:ext cx="2899094" cy="2374923"/>
          </a:xfrm>
          <a:prstGeom prst="rect">
            <a:avLst/>
          </a:prstGeom>
          <a:ln>
            <a:noFill/>
          </a:ln>
        </p:spPr>
      </p:pic>
      <p:sp>
        <p:nvSpPr>
          <p:cNvPr id="10" name="TextBox 9">
            <a:extLst>
              <a:ext uri="{FF2B5EF4-FFF2-40B4-BE49-F238E27FC236}">
                <a16:creationId xmlns:a16="http://schemas.microsoft.com/office/drawing/2014/main" id="{2993D2D4-05C1-A501-6B72-D7B50CFE3DFF}"/>
              </a:ext>
            </a:extLst>
          </p:cNvPr>
          <p:cNvSpPr txBox="1"/>
          <p:nvPr/>
        </p:nvSpPr>
        <p:spPr>
          <a:xfrm>
            <a:off x="7224712" y="1331119"/>
            <a:ext cx="27432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dirty="0">
                <a:latin typeface="Aptos"/>
              </a:rPr>
              <a:t>Fiducial values</a:t>
            </a:r>
            <a:endParaRPr lang="en-US" sz="1200">
              <a:latin typeface="Aptos"/>
            </a:endParaRPr>
          </a:p>
          <a:p>
            <a:pPr marL="285750" indent="-285750">
              <a:buFont typeface="Arial" panose="020B0604020202020204" pitchFamily="34" charset="0"/>
              <a:buChar char="•"/>
            </a:pPr>
            <a:endParaRPr lang="en-US" sz="1600" dirty="0">
              <a:latin typeface="Aptos"/>
            </a:endParaRPr>
          </a:p>
          <a:p>
            <a:pPr marL="285750" indent="-285750">
              <a:buFont typeface="Arial" panose="020B0604020202020204" pitchFamily="34" charset="0"/>
              <a:buChar char="•"/>
            </a:pPr>
            <a:endParaRPr lang="en-US" sz="1600" dirty="0">
              <a:latin typeface="Aptos"/>
            </a:endParaRPr>
          </a:p>
          <a:p>
            <a:pPr marL="285750" indent="-285750">
              <a:buFont typeface="Arial" panose="020B0604020202020204" pitchFamily="34" charset="0"/>
              <a:buChar char="•"/>
            </a:pPr>
            <a:endParaRPr lang="en-US" sz="1600" dirty="0">
              <a:latin typeface="Aptos"/>
            </a:endParaRPr>
          </a:p>
          <a:p>
            <a:pPr marL="285750" indent="-285750">
              <a:buFont typeface="Arial" panose="020B0604020202020204" pitchFamily="34" charset="0"/>
              <a:buChar char="•"/>
            </a:pPr>
            <a:endParaRPr lang="en-US" sz="1600" dirty="0">
              <a:latin typeface="Aptos"/>
            </a:endParaRPr>
          </a:p>
          <a:p>
            <a:pPr marL="285750" indent="-285750">
              <a:buFont typeface="Arial" panose="020B0604020202020204" pitchFamily="34" charset="0"/>
              <a:buChar char="•"/>
            </a:pPr>
            <a:endParaRPr lang="en-US" sz="1600" dirty="0">
              <a:latin typeface="Aptos"/>
            </a:endParaRPr>
          </a:p>
          <a:p>
            <a:pPr marL="285750" indent="-285750">
              <a:buFont typeface="Arial" panose="020B0604020202020204" pitchFamily="34" charset="0"/>
              <a:buChar char="•"/>
            </a:pPr>
            <a:r>
              <a:rPr lang="en-US" sz="1600" dirty="0">
                <a:latin typeface="Aptos"/>
              </a:rPr>
              <a:t>Priors </a:t>
            </a:r>
          </a:p>
        </p:txBody>
      </p:sp>
      <p:pic>
        <p:nvPicPr>
          <p:cNvPr id="6" name="Picture 5" descr="A table with numbers and symbols&#10;&#10;Description automatically generated">
            <a:extLst>
              <a:ext uri="{FF2B5EF4-FFF2-40B4-BE49-F238E27FC236}">
                <a16:creationId xmlns:a16="http://schemas.microsoft.com/office/drawing/2014/main" id="{C39B13A2-BC35-AED7-DA30-663D13B2AFF6}"/>
              </a:ext>
            </a:extLst>
          </p:cNvPr>
          <p:cNvPicPr>
            <a:picLocks noChangeAspect="1"/>
          </p:cNvPicPr>
          <p:nvPr/>
        </p:nvPicPr>
        <p:blipFill>
          <a:blip r:embed="rId4"/>
          <a:stretch>
            <a:fillRect/>
          </a:stretch>
        </p:blipFill>
        <p:spPr>
          <a:xfrm>
            <a:off x="7285872" y="1718008"/>
            <a:ext cx="2833937" cy="1025691"/>
          </a:xfrm>
          <a:prstGeom prst="rect">
            <a:avLst/>
          </a:prstGeom>
        </p:spPr>
      </p:pic>
      <p:sp>
        <p:nvSpPr>
          <p:cNvPr id="8" name="TextBox 8">
            <a:extLst>
              <a:ext uri="{FF2B5EF4-FFF2-40B4-BE49-F238E27FC236}">
                <a16:creationId xmlns:a16="http://schemas.microsoft.com/office/drawing/2014/main" id="{39914FE8-13EB-7559-5894-043F6A1A1865}"/>
              </a:ext>
            </a:extLst>
          </p:cNvPr>
          <p:cNvSpPr txBox="1"/>
          <p:nvPr/>
        </p:nvSpPr>
        <p:spPr>
          <a:xfrm>
            <a:off x="655548" y="6429715"/>
            <a:ext cx="2743200" cy="2308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latin typeface="Aptos"/>
              </a:rPr>
              <a:t>14/01/2025</a:t>
            </a:r>
            <a:endParaRPr lang="en-US" dirty="0">
              <a:latin typeface="Aptos"/>
            </a:endParaRPr>
          </a:p>
        </p:txBody>
      </p:sp>
      <p:sp>
        <p:nvSpPr>
          <p:cNvPr id="9" name="TextBox 8">
            <a:extLst>
              <a:ext uri="{FF2B5EF4-FFF2-40B4-BE49-F238E27FC236}">
                <a16:creationId xmlns:a16="http://schemas.microsoft.com/office/drawing/2014/main" id="{DB02595A-C7FB-F439-5ABB-AADABD869E8D}"/>
              </a:ext>
            </a:extLst>
          </p:cNvPr>
          <p:cNvSpPr txBox="1"/>
          <p:nvPr/>
        </p:nvSpPr>
        <p:spPr>
          <a:xfrm>
            <a:off x="659669" y="6444931"/>
            <a:ext cx="422792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COLOURS Workshop - 11/06/2025</a:t>
            </a:r>
          </a:p>
        </p:txBody>
      </p:sp>
    </p:spTree>
    <p:extLst>
      <p:ext uri="{BB962C8B-B14F-4D97-AF65-F5344CB8AC3E}">
        <p14:creationId xmlns:p14="http://schemas.microsoft.com/office/powerpoint/2010/main" val="234870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1BA313FD-BF65-F04F-A73C-ED09A747F6E6}"/>
              </a:ext>
            </a:extLst>
          </p:cNvPr>
          <p:cNvSpPr txBox="1">
            <a:spLocks/>
          </p:cNvSpPr>
          <p:nvPr/>
        </p:nvSpPr>
        <p:spPr>
          <a:xfrm>
            <a:off x="910625" y="1845139"/>
            <a:ext cx="5552492" cy="4147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latin typeface="Aptos"/>
              </a:rPr>
              <a:t>Advantage: model independent </a:t>
            </a:r>
          </a:p>
          <a:p>
            <a:pPr>
              <a:lnSpc>
                <a:spcPct val="100000"/>
              </a:lnSpc>
              <a:spcBef>
                <a:spcPts val="0"/>
              </a:spcBef>
            </a:pPr>
            <a:endParaRPr lang="en-US" dirty="0">
              <a:latin typeface="Aptos"/>
            </a:endParaRPr>
          </a:p>
          <a:p>
            <a:pPr>
              <a:lnSpc>
                <a:spcPct val="100000"/>
              </a:lnSpc>
              <a:spcBef>
                <a:spcPts val="0"/>
              </a:spcBef>
            </a:pPr>
            <a:r>
              <a:rPr lang="en-US" dirty="0">
                <a:latin typeface="Aptos"/>
              </a:rPr>
              <a:t>Disadvantage: discards a (significative) fraction of the data</a:t>
            </a:r>
          </a:p>
          <a:p>
            <a:pPr marL="0" indent="0">
              <a:lnSpc>
                <a:spcPct val="100000"/>
              </a:lnSpc>
              <a:spcBef>
                <a:spcPts val="0"/>
              </a:spcBef>
              <a:buNone/>
            </a:pPr>
            <a:endParaRPr lang="en-US" dirty="0">
              <a:latin typeface="Aptos"/>
            </a:endParaRPr>
          </a:p>
          <a:p>
            <a:pPr>
              <a:lnSpc>
                <a:spcPct val="100000"/>
              </a:lnSpc>
              <a:spcBef>
                <a:spcPts val="0"/>
              </a:spcBef>
            </a:pPr>
            <a:r>
              <a:rPr lang="en-US" dirty="0">
                <a:latin typeface="Aptos"/>
              </a:rPr>
              <a:t>Our physical description of scale cuts: </a:t>
            </a:r>
          </a:p>
          <a:p>
            <a:pPr>
              <a:lnSpc>
                <a:spcPct val="100000"/>
              </a:lnSpc>
              <a:spcBef>
                <a:spcPts val="0"/>
              </a:spcBef>
            </a:pPr>
            <a:endParaRPr lang="en-US" sz="1800" dirty="0">
              <a:latin typeface="Aptos"/>
            </a:endParaRPr>
          </a:p>
          <a:p>
            <a:pPr>
              <a:lnSpc>
                <a:spcPct val="100000"/>
              </a:lnSpc>
              <a:spcBef>
                <a:spcPts val="0"/>
              </a:spcBef>
            </a:pPr>
            <a:endParaRPr lang="en-US" sz="1800" dirty="0">
              <a:latin typeface="Aptos"/>
            </a:endParaRPr>
          </a:p>
          <a:p>
            <a:pPr>
              <a:lnSpc>
                <a:spcPct val="100000"/>
              </a:lnSpc>
              <a:spcBef>
                <a:spcPts val="0"/>
              </a:spcBef>
            </a:pPr>
            <a:endParaRPr lang="en-US" sz="1800" dirty="0">
              <a:latin typeface="Aptos"/>
            </a:endParaRPr>
          </a:p>
          <a:p>
            <a:pPr>
              <a:lnSpc>
                <a:spcPct val="100000"/>
              </a:lnSpc>
              <a:spcBef>
                <a:spcPts val="0"/>
              </a:spcBef>
            </a:pPr>
            <a:endParaRPr lang="en-US" dirty="0">
              <a:latin typeface="Aptos"/>
            </a:endParaRPr>
          </a:p>
          <a:p>
            <a:pPr>
              <a:lnSpc>
                <a:spcPct val="100000"/>
              </a:lnSpc>
              <a:spcBef>
                <a:spcPts val="0"/>
              </a:spcBef>
            </a:pPr>
            <a:endParaRPr lang="en-US" dirty="0">
              <a:latin typeface="Aptos"/>
            </a:endParaRPr>
          </a:p>
          <a:p>
            <a:pPr>
              <a:lnSpc>
                <a:spcPct val="100000"/>
              </a:lnSpc>
              <a:spcBef>
                <a:spcPts val="0"/>
              </a:spcBef>
            </a:pPr>
            <a:endParaRPr lang="en-US" dirty="0">
              <a:latin typeface="Aptos"/>
            </a:endParaRPr>
          </a:p>
          <a:p>
            <a:pPr marL="0" indent="0">
              <a:lnSpc>
                <a:spcPct val="100000"/>
              </a:lnSpc>
              <a:spcBef>
                <a:spcPts val="0"/>
              </a:spcBef>
              <a:buNone/>
            </a:pPr>
            <a:r>
              <a:rPr lang="en-US" sz="1600" dirty="0">
                <a:latin typeface="Aptos"/>
              </a:rPr>
              <a:t>    </a:t>
            </a:r>
            <a:r>
              <a:rPr lang="en-US" sz="1600" dirty="0" err="1">
                <a:latin typeface="Aptos"/>
              </a:rPr>
              <a:t>l</a:t>
            </a:r>
            <a:r>
              <a:rPr lang="en-US" sz="1600" baseline="-25000" dirty="0" err="1">
                <a:latin typeface="Aptos"/>
              </a:rPr>
              <a:t>min</a:t>
            </a:r>
            <a:r>
              <a:rPr lang="en-US" sz="1600" dirty="0">
                <a:latin typeface="Aptos"/>
              </a:rPr>
              <a:t> = 20  (fixed)</a:t>
            </a:r>
          </a:p>
          <a:p>
            <a:pPr marL="0" indent="0">
              <a:lnSpc>
                <a:spcPct val="100000"/>
              </a:lnSpc>
              <a:spcBef>
                <a:spcPts val="0"/>
              </a:spcBef>
              <a:buNone/>
            </a:pPr>
            <a:r>
              <a:rPr lang="en-US" sz="1600" dirty="0">
                <a:latin typeface="Aptos"/>
              </a:rPr>
              <a:t>    </a:t>
            </a:r>
            <a:r>
              <a:rPr lang="en-US" sz="1600" dirty="0" err="1">
                <a:latin typeface="Aptos"/>
              </a:rPr>
              <a:t>k</a:t>
            </a:r>
            <a:r>
              <a:rPr lang="en-US" sz="1600" baseline="30000" dirty="0" err="1">
                <a:latin typeface="Aptos"/>
              </a:rPr>
              <a:t>eff</a:t>
            </a:r>
            <a:r>
              <a:rPr lang="en-US" sz="1600" baseline="-25000" dirty="0" err="1">
                <a:latin typeface="Aptos"/>
              </a:rPr>
              <a:t>max</a:t>
            </a:r>
            <a:r>
              <a:rPr lang="en-US" sz="1600" dirty="0">
                <a:latin typeface="Aptos"/>
              </a:rPr>
              <a:t> = [0.05, 0.10, 0.20, 0.30, 0.50, 0.80, 1.00]</a:t>
            </a:r>
            <a:endParaRPr lang="en-US" sz="1800">
              <a:latin typeface="Aptos"/>
            </a:endParaRPr>
          </a:p>
        </p:txBody>
      </p:sp>
      <p:sp>
        <p:nvSpPr>
          <p:cNvPr id="3" name="Content Placeholder 2">
            <a:extLst>
              <a:ext uri="{FF2B5EF4-FFF2-40B4-BE49-F238E27FC236}">
                <a16:creationId xmlns:a16="http://schemas.microsoft.com/office/drawing/2014/main" id="{0A54D66C-018F-1A0D-153F-CA966C57EECE}"/>
              </a:ext>
            </a:extLst>
          </p:cNvPr>
          <p:cNvSpPr>
            <a:spLocks noGrp="1"/>
          </p:cNvSpPr>
          <p:nvPr>
            <p:ph idx="1"/>
          </p:nvPr>
        </p:nvSpPr>
        <p:spPr>
          <a:xfrm>
            <a:off x="6982875" y="1563066"/>
            <a:ext cx="4308951" cy="567991"/>
          </a:xfrm>
        </p:spPr>
        <p:txBody>
          <a:bodyPr vert="horz" lIns="91440" tIns="45720" rIns="91440" bIns="45720" rtlCol="0" anchor="t">
            <a:normAutofit/>
          </a:bodyPr>
          <a:lstStyle/>
          <a:p>
            <a:endParaRPr lang="en-US" dirty="0">
              <a:latin typeface="Aptos"/>
            </a:endParaRPr>
          </a:p>
          <a:p>
            <a:endParaRPr lang="en-US" dirty="0">
              <a:latin typeface="Aptos"/>
            </a:endParaRPr>
          </a:p>
          <a:p>
            <a:endParaRPr lang="en-US" dirty="0">
              <a:latin typeface="Aptos"/>
            </a:endParaRPr>
          </a:p>
          <a:p>
            <a:endParaRPr lang="en-US" dirty="0">
              <a:latin typeface="Aptos"/>
            </a:endParaRPr>
          </a:p>
          <a:p>
            <a:endParaRPr lang="en-US" dirty="0">
              <a:latin typeface="Aptos"/>
            </a:endParaRPr>
          </a:p>
          <a:p>
            <a:endParaRPr lang="en-US" dirty="0">
              <a:latin typeface="Aptos"/>
            </a:endParaRPr>
          </a:p>
          <a:p>
            <a:pPr marL="0" indent="0">
              <a:buNone/>
            </a:pPr>
            <a:endParaRPr lang="en-US" dirty="0">
              <a:latin typeface="Aptos"/>
            </a:endParaRPr>
          </a:p>
        </p:txBody>
      </p:sp>
      <p:sp>
        <p:nvSpPr>
          <p:cNvPr id="4" name="Slide Number Placeholder 3">
            <a:extLst>
              <a:ext uri="{FF2B5EF4-FFF2-40B4-BE49-F238E27FC236}">
                <a16:creationId xmlns:a16="http://schemas.microsoft.com/office/drawing/2014/main" id="{C1512F91-5360-A6B8-7B53-B7B426534FA3}"/>
              </a:ext>
            </a:extLst>
          </p:cNvPr>
          <p:cNvSpPr>
            <a:spLocks noGrp="1"/>
          </p:cNvSpPr>
          <p:nvPr>
            <p:ph type="sldNum" sz="quarter" idx="12"/>
          </p:nvPr>
        </p:nvSpPr>
        <p:spPr/>
        <p:txBody>
          <a:bodyPr/>
          <a:lstStyle/>
          <a:p>
            <a:fld id="{70C12960-6E85-460F-B6E3-5B82CB31AF3D}" type="slidenum">
              <a:rPr lang="en-US" sz="1200" b="0" dirty="0">
                <a:latin typeface="Aptos"/>
              </a:rPr>
              <a:t>5</a:t>
            </a:fld>
            <a:endParaRPr lang="en-US" sz="1200" b="0">
              <a:latin typeface="Aptos"/>
            </a:endParaRPr>
          </a:p>
        </p:txBody>
      </p:sp>
      <p:sp>
        <p:nvSpPr>
          <p:cNvPr id="10" name="Title 1">
            <a:extLst>
              <a:ext uri="{FF2B5EF4-FFF2-40B4-BE49-F238E27FC236}">
                <a16:creationId xmlns:a16="http://schemas.microsoft.com/office/drawing/2014/main" id="{1D459D8D-7EE9-D612-7847-AD2946E8769A}"/>
              </a:ext>
            </a:extLst>
          </p:cNvPr>
          <p:cNvSpPr txBox="1">
            <a:spLocks/>
          </p:cNvSpPr>
          <p:nvPr/>
        </p:nvSpPr>
        <p:spPr>
          <a:xfrm>
            <a:off x="914400" y="394953"/>
            <a:ext cx="10363200" cy="118757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dirty="0">
                <a:latin typeface="Aptos"/>
              </a:rPr>
              <a:t>Analysis – scale cuts</a:t>
            </a:r>
          </a:p>
        </p:txBody>
      </p:sp>
      <p:grpSp>
        <p:nvGrpSpPr>
          <p:cNvPr id="8" name="Group 7">
            <a:extLst>
              <a:ext uri="{FF2B5EF4-FFF2-40B4-BE49-F238E27FC236}">
                <a16:creationId xmlns:a16="http://schemas.microsoft.com/office/drawing/2014/main" id="{C8C58DF8-36BA-CAE5-F855-2D2DCFBC7FE2}"/>
              </a:ext>
            </a:extLst>
          </p:cNvPr>
          <p:cNvGrpSpPr/>
          <p:nvPr/>
        </p:nvGrpSpPr>
        <p:grpSpPr>
          <a:xfrm>
            <a:off x="1402506" y="4072965"/>
            <a:ext cx="3286125" cy="891605"/>
            <a:chOff x="1054432" y="2078594"/>
            <a:chExt cx="3286125" cy="891605"/>
          </a:xfrm>
        </p:grpSpPr>
        <p:pic>
          <p:nvPicPr>
            <p:cNvPr id="6" name="Picture 5" descr="A black and white text&#10;&#10;Description automatically generated">
              <a:extLst>
                <a:ext uri="{FF2B5EF4-FFF2-40B4-BE49-F238E27FC236}">
                  <a16:creationId xmlns:a16="http://schemas.microsoft.com/office/drawing/2014/main" id="{D5A4AEC1-72CB-006E-2B89-2D40C27CCBF5}"/>
                </a:ext>
              </a:extLst>
            </p:cNvPr>
            <p:cNvPicPr>
              <a:picLocks noChangeAspect="1"/>
            </p:cNvPicPr>
            <p:nvPr/>
          </p:nvPicPr>
          <p:blipFill>
            <a:blip r:embed="rId2"/>
            <a:stretch>
              <a:fillRect/>
            </a:stretch>
          </p:blipFill>
          <p:spPr>
            <a:xfrm>
              <a:off x="1054432" y="2078594"/>
              <a:ext cx="3286125" cy="561975"/>
            </a:xfrm>
            <a:prstGeom prst="rect">
              <a:avLst/>
            </a:prstGeom>
          </p:spPr>
        </p:pic>
        <p:pic>
          <p:nvPicPr>
            <p:cNvPr id="11" name="Picture 10">
              <a:extLst>
                <a:ext uri="{FF2B5EF4-FFF2-40B4-BE49-F238E27FC236}">
                  <a16:creationId xmlns:a16="http://schemas.microsoft.com/office/drawing/2014/main" id="{88945B45-4212-5EBE-CE85-E9DD95BD7F29}"/>
                </a:ext>
              </a:extLst>
            </p:cNvPr>
            <p:cNvPicPr>
              <a:picLocks noChangeAspect="1"/>
            </p:cNvPicPr>
            <p:nvPr/>
          </p:nvPicPr>
          <p:blipFill>
            <a:blip r:embed="rId3"/>
            <a:stretch>
              <a:fillRect/>
            </a:stretch>
          </p:blipFill>
          <p:spPr>
            <a:xfrm>
              <a:off x="1143428" y="2741599"/>
              <a:ext cx="1857375" cy="228600"/>
            </a:xfrm>
            <a:prstGeom prst="rect">
              <a:avLst/>
            </a:prstGeom>
          </p:spPr>
        </p:pic>
      </p:grpSp>
      <p:pic>
        <p:nvPicPr>
          <p:cNvPr id="2" name="Picture 1" descr="A screenshot of a graph&#10;&#10;Description automatically generated">
            <a:extLst>
              <a:ext uri="{FF2B5EF4-FFF2-40B4-BE49-F238E27FC236}">
                <a16:creationId xmlns:a16="http://schemas.microsoft.com/office/drawing/2014/main" id="{034DA95D-627D-311F-7F57-E79EF95CCF36}"/>
              </a:ext>
            </a:extLst>
          </p:cNvPr>
          <p:cNvPicPr>
            <a:picLocks noChangeAspect="1"/>
          </p:cNvPicPr>
          <p:nvPr/>
        </p:nvPicPr>
        <p:blipFill>
          <a:blip r:embed="rId4"/>
          <a:srcRect t="49121" b="215"/>
          <a:stretch/>
        </p:blipFill>
        <p:spPr>
          <a:xfrm>
            <a:off x="7192022" y="1983405"/>
            <a:ext cx="4084609" cy="3315288"/>
          </a:xfrm>
          <a:prstGeom prst="rect">
            <a:avLst/>
          </a:prstGeom>
          <a:ln>
            <a:noFill/>
          </a:ln>
        </p:spPr>
      </p:pic>
      <p:cxnSp>
        <p:nvCxnSpPr>
          <p:cNvPr id="13" name="Straight Arrow Connector 12">
            <a:extLst>
              <a:ext uri="{FF2B5EF4-FFF2-40B4-BE49-F238E27FC236}">
                <a16:creationId xmlns:a16="http://schemas.microsoft.com/office/drawing/2014/main" id="{A5A2032B-38B9-E7B9-5278-C7C272032884}"/>
              </a:ext>
            </a:extLst>
          </p:cNvPr>
          <p:cNvCxnSpPr/>
          <p:nvPr/>
        </p:nvCxnSpPr>
        <p:spPr>
          <a:xfrm flipV="1">
            <a:off x="3529747" y="4862219"/>
            <a:ext cx="3531705" cy="14832"/>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sp>
        <p:nvSpPr>
          <p:cNvPr id="7" name="TextBox 8">
            <a:extLst>
              <a:ext uri="{FF2B5EF4-FFF2-40B4-BE49-F238E27FC236}">
                <a16:creationId xmlns:a16="http://schemas.microsoft.com/office/drawing/2014/main" id="{37D0A810-6E17-2013-C8BF-5EACF7849694}"/>
              </a:ext>
            </a:extLst>
          </p:cNvPr>
          <p:cNvSpPr txBox="1"/>
          <p:nvPr/>
        </p:nvSpPr>
        <p:spPr>
          <a:xfrm>
            <a:off x="655548" y="6429715"/>
            <a:ext cx="2743200" cy="2308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latin typeface="Aptos"/>
              </a:rPr>
              <a:t>14/01/2025</a:t>
            </a:r>
            <a:endParaRPr lang="en-US" dirty="0">
              <a:latin typeface="Aptos"/>
            </a:endParaRPr>
          </a:p>
        </p:txBody>
      </p:sp>
      <p:sp>
        <p:nvSpPr>
          <p:cNvPr id="9" name="TextBox 8">
            <a:extLst>
              <a:ext uri="{FF2B5EF4-FFF2-40B4-BE49-F238E27FC236}">
                <a16:creationId xmlns:a16="http://schemas.microsoft.com/office/drawing/2014/main" id="{0D918CFA-1F00-1F56-9CED-10FE6D685912}"/>
              </a:ext>
            </a:extLst>
          </p:cNvPr>
          <p:cNvSpPr txBox="1"/>
          <p:nvPr/>
        </p:nvSpPr>
        <p:spPr>
          <a:xfrm>
            <a:off x="659669" y="6444931"/>
            <a:ext cx="422792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COLOURS Workshop - 11/06/2025</a:t>
            </a:r>
          </a:p>
        </p:txBody>
      </p:sp>
    </p:spTree>
    <p:extLst>
      <p:ext uri="{BB962C8B-B14F-4D97-AF65-F5344CB8AC3E}">
        <p14:creationId xmlns:p14="http://schemas.microsoft.com/office/powerpoint/2010/main" val="196747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2D8D78-6B6A-CF6C-F44F-727901067E5B}"/>
              </a:ext>
            </a:extLst>
          </p:cNvPr>
          <p:cNvSpPr>
            <a:spLocks noGrp="1"/>
          </p:cNvSpPr>
          <p:nvPr>
            <p:ph idx="1"/>
          </p:nvPr>
        </p:nvSpPr>
        <p:spPr>
          <a:xfrm>
            <a:off x="914399" y="2126430"/>
            <a:ext cx="10363200" cy="1294214"/>
          </a:xfrm>
        </p:spPr>
        <p:txBody>
          <a:bodyPr vert="horz" lIns="91440" tIns="45720" rIns="91440" bIns="45720" rtlCol="0" anchor="t">
            <a:normAutofit lnSpcReduction="10000"/>
          </a:bodyPr>
          <a:lstStyle/>
          <a:p>
            <a:r>
              <a:rPr lang="en-US" dirty="0">
                <a:latin typeface="Aptos"/>
              </a:rPr>
              <a:t>We want to estimate the tension between our results and Planck measurements </a:t>
            </a:r>
          </a:p>
          <a:p>
            <a:r>
              <a:rPr lang="en-US" dirty="0">
                <a:latin typeface="Aptos"/>
              </a:rPr>
              <a:t>S</a:t>
            </a:r>
            <a:r>
              <a:rPr lang="en-US" sz="1300" baseline="-25000" dirty="0">
                <a:latin typeface="Aptos"/>
              </a:rPr>
              <a:t>8</a:t>
            </a:r>
            <a:r>
              <a:rPr lang="en-US" dirty="0">
                <a:latin typeface="Aptos"/>
              </a:rPr>
              <a:t> tension measured with the </a:t>
            </a:r>
            <a:r>
              <a:rPr lang="en-US" i="1" dirty="0">
                <a:latin typeface="Aptos"/>
              </a:rPr>
              <a:t>parameter shift</a:t>
            </a:r>
            <a:r>
              <a:rPr lang="en-US" dirty="0">
                <a:latin typeface="Aptos"/>
              </a:rPr>
              <a:t> method, using </a:t>
            </a:r>
            <a:r>
              <a:rPr lang="en-US" dirty="0">
                <a:latin typeface="Aptos Mono"/>
                <a:cs typeface="Courier New"/>
              </a:rPr>
              <a:t>tensiometer</a:t>
            </a:r>
            <a:r>
              <a:rPr lang="en-US" dirty="0">
                <a:latin typeface="Aptos"/>
                <a:cs typeface="Courier New"/>
              </a:rPr>
              <a:t> code</a:t>
            </a:r>
            <a:r>
              <a:rPr lang="en-US" dirty="0">
                <a:latin typeface="Aptos"/>
              </a:rPr>
              <a:t> by </a:t>
            </a:r>
            <a:r>
              <a:rPr lang="en-US" dirty="0">
                <a:solidFill>
                  <a:srgbClr val="00B0F0"/>
                </a:solidFill>
                <a:latin typeface="Aptos"/>
                <a:hlinkClick r:id="rId2">
                  <a:extLst>
                    <a:ext uri="{A12FA001-AC4F-418D-AE19-62706E023703}">
                      <ahyp:hlinkClr xmlns:ahyp="http://schemas.microsoft.com/office/drawing/2018/hyperlinkcolor" val="tx"/>
                    </a:ext>
                  </a:extLst>
                </a:hlinkClick>
              </a:rPr>
              <a:t>Raveri&amp;Hu2019</a:t>
            </a:r>
            <a:endParaRPr lang="en-US" dirty="0">
              <a:latin typeface="Aptos"/>
            </a:endParaRPr>
          </a:p>
        </p:txBody>
      </p:sp>
      <p:sp>
        <p:nvSpPr>
          <p:cNvPr id="4" name="Date Placeholder 3">
            <a:extLst>
              <a:ext uri="{FF2B5EF4-FFF2-40B4-BE49-F238E27FC236}">
                <a16:creationId xmlns:a16="http://schemas.microsoft.com/office/drawing/2014/main" id="{43824676-9876-A249-9BF0-4AA2C31C52E3}"/>
              </a:ext>
            </a:extLst>
          </p:cNvPr>
          <p:cNvSpPr>
            <a:spLocks noGrp="1"/>
          </p:cNvSpPr>
          <p:nvPr>
            <p:ph type="dt" sz="half" idx="10"/>
          </p:nvPr>
        </p:nvSpPr>
        <p:spPr/>
        <p:txBody>
          <a:bodyPr/>
          <a:lstStyle/>
          <a:p>
            <a:fld id="{24443C1D-6682-407E-AE5D-2EFB7FFF70DC}" type="datetime1">
              <a:t>6/14/2025</a:t>
            </a:fld>
            <a:endParaRPr lang="en-US"/>
          </a:p>
        </p:txBody>
      </p:sp>
      <p:sp>
        <p:nvSpPr>
          <p:cNvPr id="7" name="Title 1">
            <a:extLst>
              <a:ext uri="{FF2B5EF4-FFF2-40B4-BE49-F238E27FC236}">
                <a16:creationId xmlns:a16="http://schemas.microsoft.com/office/drawing/2014/main" id="{849EDD86-F033-B6A3-58B6-A8791F4F9C55}"/>
              </a:ext>
            </a:extLst>
          </p:cNvPr>
          <p:cNvSpPr txBox="1">
            <a:spLocks/>
          </p:cNvSpPr>
          <p:nvPr/>
        </p:nvSpPr>
        <p:spPr>
          <a:xfrm>
            <a:off x="914400" y="394953"/>
            <a:ext cx="10363200" cy="118757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dirty="0">
                <a:latin typeface="Aptos"/>
              </a:rPr>
              <a:t>Analysis – tension metric</a:t>
            </a:r>
          </a:p>
        </p:txBody>
      </p:sp>
      <p:sp>
        <p:nvSpPr>
          <p:cNvPr id="8" name="TextBox 7">
            <a:extLst>
              <a:ext uri="{FF2B5EF4-FFF2-40B4-BE49-F238E27FC236}">
                <a16:creationId xmlns:a16="http://schemas.microsoft.com/office/drawing/2014/main" id="{5A875A5D-F853-FE00-5717-20D5D3C6AA88}"/>
              </a:ext>
            </a:extLst>
          </p:cNvPr>
          <p:cNvSpPr txBox="1"/>
          <p:nvPr/>
        </p:nvSpPr>
        <p:spPr>
          <a:xfrm>
            <a:off x="1081411" y="3445169"/>
            <a:ext cx="966705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ptos"/>
              </a:rPr>
              <a:t>→  Monte Carlo estimator which calculates the parameter difference probability density – i.e. probability of having a shift between two parameters – and the corresponding effective number of sigma</a:t>
            </a:r>
            <a:endParaRPr lang="en-US">
              <a:latin typeface="Aptos"/>
            </a:endParaRPr>
          </a:p>
        </p:txBody>
      </p:sp>
      <p:sp>
        <p:nvSpPr>
          <p:cNvPr id="6" name="TextBox 8">
            <a:extLst>
              <a:ext uri="{FF2B5EF4-FFF2-40B4-BE49-F238E27FC236}">
                <a16:creationId xmlns:a16="http://schemas.microsoft.com/office/drawing/2014/main" id="{631FDC14-8FF9-7CE1-EF28-DE1CDD4028F9}"/>
              </a:ext>
            </a:extLst>
          </p:cNvPr>
          <p:cNvSpPr txBox="1"/>
          <p:nvPr/>
        </p:nvSpPr>
        <p:spPr>
          <a:xfrm>
            <a:off x="655548" y="6429715"/>
            <a:ext cx="2743200" cy="2308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latin typeface="Aptos"/>
              </a:rPr>
              <a:t>14/01/2025</a:t>
            </a:r>
            <a:endParaRPr lang="en-US" dirty="0">
              <a:latin typeface="Aptos"/>
            </a:endParaRPr>
          </a:p>
        </p:txBody>
      </p:sp>
      <p:sp>
        <p:nvSpPr>
          <p:cNvPr id="9" name="Slide Number Placeholder 8">
            <a:extLst>
              <a:ext uri="{FF2B5EF4-FFF2-40B4-BE49-F238E27FC236}">
                <a16:creationId xmlns:a16="http://schemas.microsoft.com/office/drawing/2014/main" id="{BF367056-3C5C-615B-7FF7-B509F9D087A5}"/>
              </a:ext>
            </a:extLst>
          </p:cNvPr>
          <p:cNvSpPr>
            <a:spLocks noGrp="1"/>
          </p:cNvSpPr>
          <p:nvPr>
            <p:ph type="sldNum" sz="quarter" idx="12"/>
          </p:nvPr>
        </p:nvSpPr>
        <p:spPr/>
        <p:txBody>
          <a:bodyPr/>
          <a:lstStyle/>
          <a:p>
            <a:fld id="{70C12960-6E85-460F-B6E3-5B82CB31AF3D}" type="slidenum">
              <a:rPr lang="en-US" sz="1200" b="0" dirty="0">
                <a:latin typeface="Aptos"/>
              </a:rPr>
              <a:t>6</a:t>
            </a:fld>
            <a:endParaRPr lang="en-US" sz="1200" b="0">
              <a:latin typeface="Aptos"/>
            </a:endParaRPr>
          </a:p>
        </p:txBody>
      </p:sp>
      <p:sp>
        <p:nvSpPr>
          <p:cNvPr id="11" name="TextBox 10">
            <a:extLst>
              <a:ext uri="{FF2B5EF4-FFF2-40B4-BE49-F238E27FC236}">
                <a16:creationId xmlns:a16="http://schemas.microsoft.com/office/drawing/2014/main" id="{3772B118-E651-7CED-A4FD-9BB41F586176}"/>
              </a:ext>
            </a:extLst>
          </p:cNvPr>
          <p:cNvSpPr txBox="1"/>
          <p:nvPr/>
        </p:nvSpPr>
        <p:spPr>
          <a:xfrm>
            <a:off x="659669" y="6444931"/>
            <a:ext cx="422792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COLOURS Workshop - 11/06/2025</a:t>
            </a:r>
          </a:p>
        </p:txBody>
      </p:sp>
    </p:spTree>
    <p:extLst>
      <p:ext uri="{BB962C8B-B14F-4D97-AF65-F5344CB8AC3E}">
        <p14:creationId xmlns:p14="http://schemas.microsoft.com/office/powerpoint/2010/main" val="182222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1710CF14-0313-40D2-BB76-AE9B549D0E3A}"/>
              </a:ext>
            </a:extLst>
          </p:cNvPr>
          <p:cNvSpPr>
            <a:spLocks noGrp="1"/>
          </p:cNvSpPr>
          <p:nvPr>
            <p:ph type="body" sz="half" idx="2"/>
          </p:nvPr>
        </p:nvSpPr>
        <p:spPr>
          <a:xfrm>
            <a:off x="777974" y="1589822"/>
            <a:ext cx="4538051" cy="3871700"/>
          </a:xfrm>
        </p:spPr>
        <p:txBody>
          <a:bodyPr vert="horz" lIns="91440" tIns="45720" rIns="91440" bIns="45720" rtlCol="0" anchor="t">
            <a:noAutofit/>
          </a:bodyPr>
          <a:lstStyle/>
          <a:p>
            <a:pPr marL="285750" indent="-285750">
              <a:buChar char="•"/>
            </a:pPr>
            <a:r>
              <a:rPr lang="en-US" sz="1800" dirty="0">
                <a:latin typeface="Aptos"/>
              </a:rPr>
              <a:t>Constraining power decreases</a:t>
            </a:r>
          </a:p>
          <a:p>
            <a:pPr marL="285750" indent="-285750">
              <a:buChar char="•"/>
            </a:pPr>
            <a:r>
              <a:rPr lang="en-US" sz="1800" dirty="0">
                <a:latin typeface="Aptos"/>
              </a:rPr>
              <a:t>Tension visible even with stringent scale cuts</a:t>
            </a:r>
          </a:p>
          <a:p>
            <a:pPr marL="285750" indent="-285750">
              <a:buChar char="•"/>
            </a:pPr>
            <a:r>
              <a:rPr lang="en-US" sz="1800" dirty="0">
                <a:latin typeface="Aptos"/>
              </a:rPr>
              <a:t>Unambiguous tension assuming </a:t>
            </a:r>
            <a:r>
              <a:rPr lang="en-US" sz="1800" dirty="0" err="1">
                <a:latin typeface="Aptos"/>
              </a:rPr>
              <a:t>KiDS</a:t>
            </a:r>
            <a:r>
              <a:rPr lang="en-US" sz="1800" dirty="0">
                <a:latin typeface="Aptos"/>
              </a:rPr>
              <a:t>-like fiducial values</a:t>
            </a:r>
          </a:p>
          <a:p>
            <a:pPr marL="285750" indent="-285750">
              <a:buChar char="•"/>
            </a:pPr>
            <a:r>
              <a:rPr lang="en-US" sz="1800" dirty="0">
                <a:latin typeface="Aptos"/>
                <a:ea typeface="+mn-lt"/>
                <a:cs typeface="+mn-lt"/>
              </a:rPr>
              <a:t>Shift due to the different baryonic model assumed in the mock data and the analysis</a:t>
            </a:r>
          </a:p>
          <a:p>
            <a:pPr marL="285750" indent="-285750">
              <a:buChar char="•"/>
            </a:pPr>
            <a:r>
              <a:rPr lang="en-US" sz="1800" dirty="0">
                <a:latin typeface="Aptos"/>
                <a:ea typeface="+mn-lt"/>
                <a:cs typeface="+mn-lt"/>
              </a:rPr>
              <a:t>Error on parameters smaller or comparable to results from DES Y3</a:t>
            </a:r>
          </a:p>
          <a:p>
            <a:endParaRPr lang="en-US" sz="1800">
              <a:latin typeface="Aptos"/>
              <a:ea typeface="+mn-lt"/>
              <a:cs typeface="+mn-lt"/>
            </a:endParaRPr>
          </a:p>
        </p:txBody>
      </p:sp>
      <p:sp>
        <p:nvSpPr>
          <p:cNvPr id="12" name="Date Placeholder 4">
            <a:extLst>
              <a:ext uri="{FF2B5EF4-FFF2-40B4-BE49-F238E27FC236}">
                <a16:creationId xmlns:a16="http://schemas.microsoft.com/office/drawing/2014/main" id="{B4F8EFDD-8613-8823-5098-CE1BA0AE48A0}"/>
              </a:ext>
            </a:extLst>
          </p:cNvPr>
          <p:cNvSpPr>
            <a:spLocks noGrp="1"/>
          </p:cNvSpPr>
          <p:nvPr>
            <p:ph type="dt" sz="half" idx="10"/>
          </p:nvPr>
        </p:nvSpPr>
        <p:spPr/>
        <p:txBody>
          <a:bodyPr/>
          <a:lstStyle/>
          <a:p>
            <a:pPr>
              <a:spcAft>
                <a:spcPts val="600"/>
              </a:spcAft>
            </a:pPr>
            <a:fld id="{A9D6DC60-9897-40E2-A636-AA18812A13D4}" type="datetime1">
              <a:pPr>
                <a:spcAft>
                  <a:spcPts val="600"/>
                </a:spcAft>
              </a:pPr>
              <a:t>6/14/2025</a:t>
            </a:fld>
            <a:endParaRPr lang="en-US"/>
          </a:p>
        </p:txBody>
      </p:sp>
      <p:sp>
        <p:nvSpPr>
          <p:cNvPr id="4" name="Slide Number Placeholder 3">
            <a:extLst>
              <a:ext uri="{FF2B5EF4-FFF2-40B4-BE49-F238E27FC236}">
                <a16:creationId xmlns:a16="http://schemas.microsoft.com/office/drawing/2014/main" id="{285487AB-024B-9795-47F0-91DABE024350}"/>
              </a:ext>
            </a:extLst>
          </p:cNvPr>
          <p:cNvSpPr>
            <a:spLocks noGrp="1"/>
          </p:cNvSpPr>
          <p:nvPr>
            <p:ph type="sldNum" sz="quarter" idx="12"/>
          </p:nvPr>
        </p:nvSpPr>
        <p:spPr/>
        <p:txBody>
          <a:bodyPr anchor="ctr">
            <a:normAutofit/>
          </a:bodyPr>
          <a:lstStyle/>
          <a:p>
            <a:pPr>
              <a:spcAft>
                <a:spcPts val="600"/>
              </a:spcAft>
            </a:pPr>
            <a:fld id="{70C12960-6E85-460F-B6E3-5B82CB31AF3D}" type="slidenum">
              <a:rPr lang="en-US" sz="1200" b="0" dirty="0">
                <a:latin typeface="Aptos"/>
              </a:rPr>
              <a:pPr>
                <a:spcAft>
                  <a:spcPts val="600"/>
                </a:spcAft>
              </a:pPr>
              <a:t>7</a:t>
            </a:fld>
            <a:endParaRPr lang="en-US" sz="1200" b="0">
              <a:latin typeface="Aptos"/>
            </a:endParaRPr>
          </a:p>
        </p:txBody>
      </p:sp>
      <p:sp>
        <p:nvSpPr>
          <p:cNvPr id="5" name="Title 1">
            <a:extLst>
              <a:ext uri="{FF2B5EF4-FFF2-40B4-BE49-F238E27FC236}">
                <a16:creationId xmlns:a16="http://schemas.microsoft.com/office/drawing/2014/main" id="{A645768E-D829-D6F6-29EC-1DEE571F6FEC}"/>
              </a:ext>
            </a:extLst>
          </p:cNvPr>
          <p:cNvSpPr txBox="1">
            <a:spLocks/>
          </p:cNvSpPr>
          <p:nvPr/>
        </p:nvSpPr>
        <p:spPr>
          <a:xfrm>
            <a:off x="914400" y="394953"/>
            <a:ext cx="10363200" cy="118757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r>
              <a:rPr lang="en-US" sz="4000">
                <a:latin typeface="Aptos"/>
              </a:rPr>
              <a:t>Results 1 - constraints</a:t>
            </a:r>
          </a:p>
          <a:p>
            <a:endParaRPr lang="en-US" sz="4000">
              <a:latin typeface="Aptos"/>
            </a:endParaRPr>
          </a:p>
        </p:txBody>
      </p:sp>
      <p:pic>
        <p:nvPicPr>
          <p:cNvPr id="16" name="Picture 15">
            <a:extLst>
              <a:ext uri="{FF2B5EF4-FFF2-40B4-BE49-F238E27FC236}">
                <a16:creationId xmlns:a16="http://schemas.microsoft.com/office/drawing/2014/main" id="{1725EFF0-1D4D-6222-1218-F161B8FF4D50}"/>
              </a:ext>
            </a:extLst>
          </p:cNvPr>
          <p:cNvPicPr>
            <a:picLocks noChangeAspect="1"/>
          </p:cNvPicPr>
          <p:nvPr/>
        </p:nvPicPr>
        <p:blipFill>
          <a:blip r:embed="rId2"/>
          <a:stretch>
            <a:fillRect/>
          </a:stretch>
        </p:blipFill>
        <p:spPr>
          <a:xfrm>
            <a:off x="6841735" y="1273133"/>
            <a:ext cx="4422110" cy="4586036"/>
          </a:xfrm>
          <a:prstGeom prst="rect">
            <a:avLst/>
          </a:prstGeom>
          <a:ln>
            <a:noFill/>
          </a:ln>
        </p:spPr>
      </p:pic>
      <p:sp>
        <p:nvSpPr>
          <p:cNvPr id="3" name="TextBox 8">
            <a:extLst>
              <a:ext uri="{FF2B5EF4-FFF2-40B4-BE49-F238E27FC236}">
                <a16:creationId xmlns:a16="http://schemas.microsoft.com/office/drawing/2014/main" id="{0CAA440B-19B1-81EE-C593-1732934D1AFC}"/>
              </a:ext>
            </a:extLst>
          </p:cNvPr>
          <p:cNvSpPr txBox="1"/>
          <p:nvPr/>
        </p:nvSpPr>
        <p:spPr>
          <a:xfrm>
            <a:off x="655548" y="6429715"/>
            <a:ext cx="2743200" cy="2308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latin typeface="Aptos"/>
              </a:rPr>
              <a:t>14/01/2025</a:t>
            </a:r>
            <a:endParaRPr lang="en-US" dirty="0">
              <a:latin typeface="Aptos"/>
            </a:endParaRPr>
          </a:p>
        </p:txBody>
      </p:sp>
      <p:sp>
        <p:nvSpPr>
          <p:cNvPr id="6" name="TextBox 5">
            <a:extLst>
              <a:ext uri="{FF2B5EF4-FFF2-40B4-BE49-F238E27FC236}">
                <a16:creationId xmlns:a16="http://schemas.microsoft.com/office/drawing/2014/main" id="{C3899168-8D1F-51AF-887E-F57B91187A51}"/>
              </a:ext>
            </a:extLst>
          </p:cNvPr>
          <p:cNvSpPr txBox="1"/>
          <p:nvPr/>
        </p:nvSpPr>
        <p:spPr>
          <a:xfrm>
            <a:off x="659669" y="6444931"/>
            <a:ext cx="422792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COLOURS Workshop - 11/06/2025</a:t>
            </a:r>
          </a:p>
        </p:txBody>
      </p:sp>
    </p:spTree>
    <p:extLst>
      <p:ext uri="{BB962C8B-B14F-4D97-AF65-F5344CB8AC3E}">
        <p14:creationId xmlns:p14="http://schemas.microsoft.com/office/powerpoint/2010/main" val="307611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B9524B-CAC8-42DC-FBEB-30B752C8F3F6}"/>
              </a:ext>
            </a:extLst>
          </p:cNvPr>
          <p:cNvPicPr>
            <a:picLocks noChangeAspect="1"/>
          </p:cNvPicPr>
          <p:nvPr/>
        </p:nvPicPr>
        <p:blipFill>
          <a:blip r:embed="rId2"/>
          <a:stretch>
            <a:fillRect/>
          </a:stretch>
        </p:blipFill>
        <p:spPr>
          <a:xfrm>
            <a:off x="6745253" y="1275131"/>
            <a:ext cx="4535725" cy="4586036"/>
          </a:xfrm>
          <a:prstGeom prst="rect">
            <a:avLst/>
          </a:prstGeom>
          <a:ln>
            <a:noFill/>
          </a:ln>
        </p:spPr>
      </p:pic>
      <p:sp>
        <p:nvSpPr>
          <p:cNvPr id="12" name="Date Placeholder 4">
            <a:extLst>
              <a:ext uri="{FF2B5EF4-FFF2-40B4-BE49-F238E27FC236}">
                <a16:creationId xmlns:a16="http://schemas.microsoft.com/office/drawing/2014/main" id="{B4F8EFDD-8613-8823-5098-CE1BA0AE48A0}"/>
              </a:ext>
            </a:extLst>
          </p:cNvPr>
          <p:cNvSpPr>
            <a:spLocks noGrp="1"/>
          </p:cNvSpPr>
          <p:nvPr>
            <p:ph type="dt" sz="half" idx="10"/>
          </p:nvPr>
        </p:nvSpPr>
        <p:spPr/>
        <p:txBody>
          <a:bodyPr/>
          <a:lstStyle/>
          <a:p>
            <a:pPr>
              <a:spcAft>
                <a:spcPts val="600"/>
              </a:spcAft>
            </a:pPr>
            <a:fld id="{A9D6DC60-9897-40E2-A636-AA18812A13D4}" type="datetime1">
              <a:pPr>
                <a:spcAft>
                  <a:spcPts val="600"/>
                </a:spcAft>
              </a:pPr>
              <a:t>6/14/2025</a:t>
            </a:fld>
            <a:endParaRPr lang="en-US"/>
          </a:p>
        </p:txBody>
      </p:sp>
      <p:sp>
        <p:nvSpPr>
          <p:cNvPr id="4" name="Slide Number Placeholder 3">
            <a:extLst>
              <a:ext uri="{FF2B5EF4-FFF2-40B4-BE49-F238E27FC236}">
                <a16:creationId xmlns:a16="http://schemas.microsoft.com/office/drawing/2014/main" id="{285487AB-024B-9795-47F0-91DABE024350}"/>
              </a:ext>
            </a:extLst>
          </p:cNvPr>
          <p:cNvSpPr>
            <a:spLocks noGrp="1"/>
          </p:cNvSpPr>
          <p:nvPr>
            <p:ph type="sldNum" sz="quarter" idx="12"/>
          </p:nvPr>
        </p:nvSpPr>
        <p:spPr/>
        <p:txBody>
          <a:bodyPr anchor="ctr">
            <a:normAutofit/>
          </a:bodyPr>
          <a:lstStyle/>
          <a:p>
            <a:pPr>
              <a:spcAft>
                <a:spcPts val="600"/>
              </a:spcAft>
            </a:pPr>
            <a:fld id="{70C12960-6E85-460F-B6E3-5B82CB31AF3D}" type="slidenum">
              <a:rPr lang="en-US" sz="1200" b="0" dirty="0">
                <a:latin typeface="Aptos"/>
              </a:rPr>
              <a:pPr>
                <a:spcAft>
                  <a:spcPts val="600"/>
                </a:spcAft>
              </a:pPr>
              <a:t>8</a:t>
            </a:fld>
            <a:endParaRPr lang="en-US" sz="1200" b="0">
              <a:latin typeface="Aptos"/>
            </a:endParaRPr>
          </a:p>
        </p:txBody>
      </p:sp>
      <p:sp>
        <p:nvSpPr>
          <p:cNvPr id="5" name="Title 1">
            <a:extLst>
              <a:ext uri="{FF2B5EF4-FFF2-40B4-BE49-F238E27FC236}">
                <a16:creationId xmlns:a16="http://schemas.microsoft.com/office/drawing/2014/main" id="{A645768E-D829-D6F6-29EC-1DEE571F6FEC}"/>
              </a:ext>
            </a:extLst>
          </p:cNvPr>
          <p:cNvSpPr txBox="1">
            <a:spLocks/>
          </p:cNvSpPr>
          <p:nvPr/>
        </p:nvSpPr>
        <p:spPr>
          <a:xfrm>
            <a:off x="914400" y="394953"/>
            <a:ext cx="10363200" cy="118757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r>
              <a:rPr lang="en-US" sz="4000" dirty="0">
                <a:latin typeface="Aptos"/>
              </a:rPr>
              <a:t>Results 1 - constraints</a:t>
            </a:r>
          </a:p>
          <a:p>
            <a:endParaRPr lang="en-US" sz="4000">
              <a:latin typeface="Aptos"/>
            </a:endParaRPr>
          </a:p>
        </p:txBody>
      </p:sp>
      <p:sp>
        <p:nvSpPr>
          <p:cNvPr id="3" name="TextBox 8">
            <a:extLst>
              <a:ext uri="{FF2B5EF4-FFF2-40B4-BE49-F238E27FC236}">
                <a16:creationId xmlns:a16="http://schemas.microsoft.com/office/drawing/2014/main" id="{6686F669-DE20-CE13-157D-C100EF1617A9}"/>
              </a:ext>
            </a:extLst>
          </p:cNvPr>
          <p:cNvSpPr txBox="1"/>
          <p:nvPr/>
        </p:nvSpPr>
        <p:spPr>
          <a:xfrm>
            <a:off x="655548" y="6429715"/>
            <a:ext cx="2743200" cy="2308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latin typeface="Aptos"/>
              </a:rPr>
              <a:t>14/01/2025</a:t>
            </a:r>
            <a:endParaRPr lang="en-US" dirty="0">
              <a:latin typeface="Aptos"/>
            </a:endParaRPr>
          </a:p>
        </p:txBody>
      </p:sp>
      <p:sp>
        <p:nvSpPr>
          <p:cNvPr id="6" name="TextBox 5">
            <a:extLst>
              <a:ext uri="{FF2B5EF4-FFF2-40B4-BE49-F238E27FC236}">
                <a16:creationId xmlns:a16="http://schemas.microsoft.com/office/drawing/2014/main" id="{6B79D21C-91C5-AE57-3EB9-AE58C2CADAE3}"/>
              </a:ext>
            </a:extLst>
          </p:cNvPr>
          <p:cNvSpPr txBox="1"/>
          <p:nvPr/>
        </p:nvSpPr>
        <p:spPr>
          <a:xfrm>
            <a:off x="659669" y="6444931"/>
            <a:ext cx="422792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COLOURS Workshop - 11/06/2025</a:t>
            </a:r>
          </a:p>
        </p:txBody>
      </p:sp>
      <p:sp>
        <p:nvSpPr>
          <p:cNvPr id="9" name="Text Placeholder 3">
            <a:extLst>
              <a:ext uri="{FF2B5EF4-FFF2-40B4-BE49-F238E27FC236}">
                <a16:creationId xmlns:a16="http://schemas.microsoft.com/office/drawing/2014/main" id="{8A9471D3-FE30-717F-A3C8-C332E81E35C9}"/>
              </a:ext>
            </a:extLst>
          </p:cNvPr>
          <p:cNvSpPr txBox="1">
            <a:spLocks/>
          </p:cNvSpPr>
          <p:nvPr/>
        </p:nvSpPr>
        <p:spPr>
          <a:xfrm>
            <a:off x="777974" y="1589822"/>
            <a:ext cx="4538051" cy="3871700"/>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SzPct val="87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87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87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87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87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latin typeface="Aptos"/>
              </a:rPr>
              <a:t>Constraining power decreases</a:t>
            </a:r>
          </a:p>
          <a:p>
            <a:pPr marL="285750" indent="-285750">
              <a:buFont typeface="Arial" panose="020B0604020202020204" pitchFamily="34" charset="0"/>
              <a:buChar char="•"/>
            </a:pPr>
            <a:r>
              <a:rPr lang="en-US" sz="1800" dirty="0">
                <a:latin typeface="Aptos"/>
              </a:rPr>
              <a:t>Tension visible even with stringent scale cuts</a:t>
            </a:r>
          </a:p>
          <a:p>
            <a:pPr marL="285750" indent="-285750">
              <a:buFont typeface="Arial" panose="020B0604020202020204" pitchFamily="34" charset="0"/>
              <a:buChar char="•"/>
            </a:pPr>
            <a:r>
              <a:rPr lang="en-US" sz="1800" dirty="0">
                <a:latin typeface="Aptos"/>
              </a:rPr>
              <a:t>Unambiguous tension assuming </a:t>
            </a:r>
            <a:r>
              <a:rPr lang="en-US" sz="1800" dirty="0" err="1">
                <a:latin typeface="Aptos"/>
              </a:rPr>
              <a:t>KiDS</a:t>
            </a:r>
            <a:r>
              <a:rPr lang="en-US" sz="1800" dirty="0">
                <a:latin typeface="Aptos"/>
              </a:rPr>
              <a:t>-like fiducial values</a:t>
            </a:r>
          </a:p>
          <a:p>
            <a:pPr marL="285750" indent="-285750">
              <a:buFont typeface="Arial" panose="020B0604020202020204" pitchFamily="34" charset="0"/>
              <a:buChar char="•"/>
            </a:pPr>
            <a:r>
              <a:rPr lang="en-US" sz="1800" dirty="0">
                <a:latin typeface="Aptos"/>
                <a:ea typeface="+mn-lt"/>
                <a:cs typeface="+mn-lt"/>
              </a:rPr>
              <a:t>Shift due to the different baryonic model assumed in the mock data and the analysis</a:t>
            </a:r>
          </a:p>
          <a:p>
            <a:pPr marL="285750" indent="-285750">
              <a:buFont typeface="Arial" panose="020B0604020202020204" pitchFamily="34" charset="0"/>
              <a:buChar char="•"/>
            </a:pPr>
            <a:r>
              <a:rPr lang="en-US" sz="1800" dirty="0">
                <a:latin typeface="Aptos"/>
                <a:ea typeface="+mn-lt"/>
                <a:cs typeface="+mn-lt"/>
              </a:rPr>
              <a:t>Error on parameters smaller or comparable to results from DES Y3</a:t>
            </a:r>
          </a:p>
          <a:p>
            <a:endParaRPr lang="en-US" sz="1800">
              <a:latin typeface="Aptos"/>
              <a:ea typeface="+mn-lt"/>
              <a:cs typeface="+mn-lt"/>
            </a:endParaRPr>
          </a:p>
        </p:txBody>
      </p:sp>
    </p:spTree>
    <p:extLst>
      <p:ext uri="{BB962C8B-B14F-4D97-AF65-F5344CB8AC3E}">
        <p14:creationId xmlns:p14="http://schemas.microsoft.com/office/powerpoint/2010/main" val="333010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1710CF14-0313-40D2-BB76-AE9B549D0E3A}"/>
              </a:ext>
            </a:extLst>
          </p:cNvPr>
          <p:cNvSpPr>
            <a:spLocks noGrp="1"/>
          </p:cNvSpPr>
          <p:nvPr>
            <p:ph type="body" sz="half" idx="2"/>
          </p:nvPr>
        </p:nvSpPr>
        <p:spPr>
          <a:xfrm>
            <a:off x="912628" y="1888787"/>
            <a:ext cx="4538051" cy="3077275"/>
          </a:xfrm>
        </p:spPr>
        <p:txBody>
          <a:bodyPr vert="horz" lIns="91440" tIns="45720" rIns="91440" bIns="45720" rtlCol="0" anchor="t">
            <a:noAutofit/>
          </a:bodyPr>
          <a:lstStyle/>
          <a:p>
            <a:r>
              <a:rPr lang="en-US" sz="2000" dirty="0">
                <a:latin typeface="Aptos"/>
              </a:rPr>
              <a:t>Bacco as analysis model:</a:t>
            </a:r>
          </a:p>
          <a:p>
            <a:pPr marL="285750" indent="-285750">
              <a:buChar char="•"/>
            </a:pPr>
            <a:r>
              <a:rPr lang="en-US" sz="2000" dirty="0">
                <a:latin typeface="Aptos"/>
              </a:rPr>
              <a:t>Less idealistic</a:t>
            </a:r>
          </a:p>
          <a:p>
            <a:pPr marL="285750" indent="-285750">
              <a:buChar char="•"/>
            </a:pPr>
            <a:r>
              <a:rPr lang="en-US" sz="2000" dirty="0">
                <a:latin typeface="Aptos"/>
              </a:rPr>
              <a:t>Similar behavior at large scales, less constraining power (especially at small scales) due to unfixed baryonic parameters</a:t>
            </a:r>
          </a:p>
          <a:p>
            <a:pPr marL="285750" indent="-285750">
              <a:buChar char="•"/>
            </a:pPr>
            <a:endParaRPr lang="en-US" sz="2000" dirty="0">
              <a:latin typeface="Aptos"/>
            </a:endParaRPr>
          </a:p>
          <a:p>
            <a:endParaRPr lang="en-US" sz="2000">
              <a:latin typeface="Aptos"/>
            </a:endParaRPr>
          </a:p>
        </p:txBody>
      </p:sp>
      <p:sp>
        <p:nvSpPr>
          <p:cNvPr id="12" name="Date Placeholder 4">
            <a:extLst>
              <a:ext uri="{FF2B5EF4-FFF2-40B4-BE49-F238E27FC236}">
                <a16:creationId xmlns:a16="http://schemas.microsoft.com/office/drawing/2014/main" id="{B4F8EFDD-8613-8823-5098-CE1BA0AE48A0}"/>
              </a:ext>
            </a:extLst>
          </p:cNvPr>
          <p:cNvSpPr>
            <a:spLocks noGrp="1"/>
          </p:cNvSpPr>
          <p:nvPr>
            <p:ph type="dt" sz="half" idx="10"/>
          </p:nvPr>
        </p:nvSpPr>
        <p:spPr/>
        <p:txBody>
          <a:bodyPr/>
          <a:lstStyle/>
          <a:p>
            <a:pPr>
              <a:spcAft>
                <a:spcPts val="600"/>
              </a:spcAft>
            </a:pPr>
            <a:fld id="{A9D6DC60-9897-40E2-A636-AA18812A13D4}" type="datetime1">
              <a:pPr>
                <a:spcAft>
                  <a:spcPts val="600"/>
                </a:spcAft>
              </a:pPr>
              <a:t>6/14/2025</a:t>
            </a:fld>
            <a:endParaRPr lang="en-US"/>
          </a:p>
        </p:txBody>
      </p:sp>
      <p:sp>
        <p:nvSpPr>
          <p:cNvPr id="4" name="Slide Number Placeholder 3">
            <a:extLst>
              <a:ext uri="{FF2B5EF4-FFF2-40B4-BE49-F238E27FC236}">
                <a16:creationId xmlns:a16="http://schemas.microsoft.com/office/drawing/2014/main" id="{285487AB-024B-9795-47F0-91DABE024350}"/>
              </a:ext>
            </a:extLst>
          </p:cNvPr>
          <p:cNvSpPr>
            <a:spLocks noGrp="1"/>
          </p:cNvSpPr>
          <p:nvPr>
            <p:ph type="sldNum" sz="quarter" idx="12"/>
          </p:nvPr>
        </p:nvSpPr>
        <p:spPr/>
        <p:txBody>
          <a:bodyPr anchor="ctr">
            <a:normAutofit/>
          </a:bodyPr>
          <a:lstStyle/>
          <a:p>
            <a:pPr>
              <a:spcAft>
                <a:spcPts val="600"/>
              </a:spcAft>
            </a:pPr>
            <a:r>
              <a:rPr lang="en-US" sz="1200" b="0" dirty="0">
                <a:latin typeface="Aptos"/>
              </a:rPr>
              <a:t>9</a:t>
            </a:r>
          </a:p>
        </p:txBody>
      </p:sp>
      <p:sp>
        <p:nvSpPr>
          <p:cNvPr id="5" name="Title 1">
            <a:extLst>
              <a:ext uri="{FF2B5EF4-FFF2-40B4-BE49-F238E27FC236}">
                <a16:creationId xmlns:a16="http://schemas.microsoft.com/office/drawing/2014/main" id="{A645768E-D829-D6F6-29EC-1DEE571F6FEC}"/>
              </a:ext>
            </a:extLst>
          </p:cNvPr>
          <p:cNvSpPr txBox="1">
            <a:spLocks/>
          </p:cNvSpPr>
          <p:nvPr/>
        </p:nvSpPr>
        <p:spPr>
          <a:xfrm>
            <a:off x="914400" y="394953"/>
            <a:ext cx="10363200" cy="118757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a:lstStyle>
          <a:p>
            <a:r>
              <a:rPr lang="en-US" sz="4000" dirty="0">
                <a:latin typeface="Aptos"/>
              </a:rPr>
              <a:t>Results 1 - constraints</a:t>
            </a:r>
          </a:p>
          <a:p>
            <a:endParaRPr lang="en-US" sz="4000">
              <a:latin typeface="Aptos"/>
            </a:endParaRPr>
          </a:p>
        </p:txBody>
      </p:sp>
      <p:pic>
        <p:nvPicPr>
          <p:cNvPr id="3" name="Picture 2">
            <a:extLst>
              <a:ext uri="{FF2B5EF4-FFF2-40B4-BE49-F238E27FC236}">
                <a16:creationId xmlns:a16="http://schemas.microsoft.com/office/drawing/2014/main" id="{C70A7BC0-DC24-3019-008E-03FA475018AE}"/>
              </a:ext>
            </a:extLst>
          </p:cNvPr>
          <p:cNvPicPr>
            <a:picLocks noChangeAspect="1"/>
          </p:cNvPicPr>
          <p:nvPr/>
        </p:nvPicPr>
        <p:blipFill>
          <a:blip r:embed="rId2"/>
          <a:stretch>
            <a:fillRect/>
          </a:stretch>
        </p:blipFill>
        <p:spPr>
          <a:xfrm>
            <a:off x="6740692" y="1283118"/>
            <a:ext cx="4533900" cy="4676775"/>
          </a:xfrm>
          <a:prstGeom prst="rect">
            <a:avLst/>
          </a:prstGeom>
          <a:ln>
            <a:noFill/>
          </a:ln>
        </p:spPr>
      </p:pic>
      <p:sp>
        <p:nvSpPr>
          <p:cNvPr id="6" name="TextBox 8">
            <a:extLst>
              <a:ext uri="{FF2B5EF4-FFF2-40B4-BE49-F238E27FC236}">
                <a16:creationId xmlns:a16="http://schemas.microsoft.com/office/drawing/2014/main" id="{88701E6C-7C86-F1BC-C7B0-0510CB2E0FE0}"/>
              </a:ext>
            </a:extLst>
          </p:cNvPr>
          <p:cNvSpPr txBox="1"/>
          <p:nvPr/>
        </p:nvSpPr>
        <p:spPr>
          <a:xfrm>
            <a:off x="655548" y="6429715"/>
            <a:ext cx="2743200" cy="2308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latin typeface="Aptos"/>
              </a:rPr>
              <a:t>14/01/2025</a:t>
            </a:r>
            <a:endParaRPr lang="en-US" dirty="0">
              <a:latin typeface="Aptos"/>
            </a:endParaRPr>
          </a:p>
        </p:txBody>
      </p:sp>
      <p:sp>
        <p:nvSpPr>
          <p:cNvPr id="7" name="TextBox 6">
            <a:extLst>
              <a:ext uri="{FF2B5EF4-FFF2-40B4-BE49-F238E27FC236}">
                <a16:creationId xmlns:a16="http://schemas.microsoft.com/office/drawing/2014/main" id="{55FA8662-7FBF-7A3A-EFD8-394D41F997CE}"/>
              </a:ext>
            </a:extLst>
          </p:cNvPr>
          <p:cNvSpPr txBox="1"/>
          <p:nvPr/>
        </p:nvSpPr>
        <p:spPr>
          <a:xfrm>
            <a:off x="659669" y="6444931"/>
            <a:ext cx="4227921"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COLOURS Workshop - 11/06/2025</a:t>
            </a:r>
          </a:p>
        </p:txBody>
      </p:sp>
    </p:spTree>
    <p:extLst>
      <p:ext uri="{BB962C8B-B14F-4D97-AF65-F5344CB8AC3E}">
        <p14:creationId xmlns:p14="http://schemas.microsoft.com/office/powerpoint/2010/main" val="2687851666"/>
      </p:ext>
    </p:extLst>
  </p:cSld>
  <p:clrMapOvr>
    <a:masterClrMapping/>
  </p:clrMapOvr>
</p:sld>
</file>

<file path=ppt/theme/theme1.xml><?xml version="1.0" encoding="utf-8"?>
<a:theme xmlns:a="http://schemas.openxmlformats.org/drawingml/2006/main" name="DashVTI">
  <a:themeElements>
    <a:clrScheme name="DashVTI">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DashVTI">
      <a:majorFont>
        <a:latin typeface="Grandview Display"/>
        <a:ea typeface=""/>
        <a:cs typeface=""/>
      </a:majorFont>
      <a:minorFont>
        <a:latin typeface="Grandview Display"/>
        <a:ea typeface=""/>
        <a:cs typeface=""/>
      </a:minorFont>
    </a:fontScheme>
    <a:fmtScheme name="Dash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E0E31462-65AE-4087-9B94-B3347EE711B2}" vid="{CA8B31CB-369F-4872-A917-A9EAAF918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DashVTI</vt:lpstr>
      <vt:lpstr>BARYON-FREE S8 TENSION WITH STAGE IV COSMIC SHEAR SURVEYS</vt:lpstr>
      <vt:lpstr>Context and goal</vt:lpstr>
      <vt:lpstr>Weak lensing and baryonic feedback</vt:lpstr>
      <vt:lpstr>Analysis – mock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203</cp:revision>
  <dcterms:created xsi:type="dcterms:W3CDTF">2025-05-22T10:51:15Z</dcterms:created>
  <dcterms:modified xsi:type="dcterms:W3CDTF">2025-06-14T10:18:06Z</dcterms:modified>
</cp:coreProperties>
</file>