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91" r:id="rId4"/>
    <p:sldId id="268" r:id="rId5"/>
    <p:sldId id="269" r:id="rId6"/>
    <p:sldId id="270" r:id="rId7"/>
    <p:sldId id="276" r:id="rId8"/>
    <p:sldId id="287" r:id="rId9"/>
    <p:sldId id="290" r:id="rId10"/>
    <p:sldId id="278" r:id="rId11"/>
    <p:sldId id="285" r:id="rId12"/>
    <p:sldId id="262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1"/>
    <p:restoredTop sz="94666"/>
  </p:normalViewPr>
  <p:slideViewPr>
    <p:cSldViewPr snapToGrid="0">
      <p:cViewPr>
        <p:scale>
          <a:sx n="68" d="100"/>
          <a:sy n="68" d="100"/>
        </p:scale>
        <p:origin x="816" y="1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AB0DD-376D-BA4A-B790-71A7F4165ADF}" type="datetimeFigureOut">
              <a:rPr lang="en-US" smtClean="0"/>
              <a:t>6/12/25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68489E-CACF-8541-9E1C-FE67014A2E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748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7D8223-89FA-8C45-A121-19A5D71376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39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68489E-CACF-8541-9E1C-FE67014A2E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217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68489E-CACF-8541-9E1C-FE67014A2E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65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6/12/25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ogo of a tower&#10;&#10;AI-generated content may be incorrect.">
            <a:extLst>
              <a:ext uri="{FF2B5EF4-FFF2-40B4-BE49-F238E27FC236}">
                <a16:creationId xmlns:a16="http://schemas.microsoft.com/office/drawing/2014/main" id="{69EA299F-82FC-67D5-877A-3FB01D5A2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9696" y="5257800"/>
            <a:ext cx="2432304" cy="1600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4E90B-230C-3FE0-44A1-E8CECB667B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2040" y="2154848"/>
            <a:ext cx="8791575" cy="2231135"/>
          </a:xfrm>
        </p:spPr>
        <p:txBody>
          <a:bodyPr>
            <a:normAutofit/>
          </a:bodyPr>
          <a:lstStyle/>
          <a:p>
            <a:pPr algn="ctr"/>
            <a:r>
              <a:rPr lang="en-US" sz="7200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Machine learning in cosmology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608C90-B14F-D346-834B-2B0868F1E6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4725" y="5203952"/>
            <a:ext cx="7702549" cy="16002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Ivan Sladoljev</a:t>
            </a:r>
            <a:br>
              <a:rPr lang="en-US" dirty="0"/>
            </a:br>
            <a:r>
              <a:rPr lang="en-US" dirty="0"/>
              <a:t>PhD student at Royal Holloway, university of London</a:t>
            </a:r>
          </a:p>
          <a:p>
            <a:pPr algn="ctr"/>
            <a:r>
              <a:rPr lang="en-US" dirty="0" err="1"/>
              <a:t>Colours</a:t>
            </a:r>
            <a:r>
              <a:rPr lang="en-US" dirty="0"/>
              <a:t> workshop, 13.06.2025, institute Pascal, Paris</a:t>
            </a:r>
          </a:p>
        </p:txBody>
      </p:sp>
      <p:pic>
        <p:nvPicPr>
          <p:cNvPr id="7" name="Picture 6" descr="A logo of a university&#10;&#10;AI-generated content may be incorrect.">
            <a:extLst>
              <a:ext uri="{FF2B5EF4-FFF2-40B4-BE49-F238E27FC236}">
                <a16:creationId xmlns:a16="http://schemas.microsoft.com/office/drawing/2014/main" id="{53ABE3A6-D33E-A897-8829-10E7235A4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57799"/>
            <a:ext cx="2432304" cy="1600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446E36-F2F8-74B5-0ACC-5E4BC7D66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32304" cy="16002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E990CB-6DD1-5D73-15C4-9CE3D98D7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9696" y="0"/>
            <a:ext cx="2432304" cy="139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14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2E4E997-8672-4FFD-B8EC-9932A8E47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FE6BA9E6-1D9E-4D30-B528-D49FA1342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D98E5B-46C7-2397-1346-471A42042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4459286" cy="147857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Our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2A70E-F4E2-2D9B-947A-76BB36E46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4603750" cy="3965046"/>
          </a:xfrm>
        </p:spPr>
        <p:txBody>
          <a:bodyPr>
            <a:normAutofit/>
          </a:bodyPr>
          <a:lstStyle/>
          <a:p>
            <a:r>
              <a:rPr lang="en-US" dirty="0"/>
              <a:t>Making an extensive neural emulator library spanning different cosmological models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dirty="0"/>
              <a:t>Implement them into the</a:t>
            </a:r>
            <a:r>
              <a:rPr lang="en-US" i="1" dirty="0"/>
              <a:t> Euclid </a:t>
            </a:r>
            <a:r>
              <a:rPr lang="en-US" dirty="0"/>
              <a:t>DR1 analysis pipeline</a:t>
            </a:r>
          </a:p>
        </p:txBody>
      </p:sp>
      <p:pic>
        <p:nvPicPr>
          <p:cNvPr id="6" name="Picture 5" descr="A graph of a graph&#10;&#10;AI-generated content may be incorrect.">
            <a:extLst>
              <a:ext uri="{FF2B5EF4-FFF2-40B4-BE49-F238E27FC236}">
                <a16:creationId xmlns:a16="http://schemas.microsoft.com/office/drawing/2014/main" id="{6F36B729-72F2-5A02-7209-8AF562F9B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70421"/>
            <a:ext cx="5456279" cy="4092208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53E4DEE-E996-40F8-8635-0FF43D734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08BD1D3E-43CE-49EB-A424-0738950C64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E9182037-E3FA-489A-95D5-29E424842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E8864E76-AD7F-4BEE-B3F6-A78FA42AE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8AD071B3-046D-4479-91FE-01E9AD7C8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91D776F5-E902-4A4D-A75D-A46E063C9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EBED8F24-A998-4952-AB68-E2074F074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74D7A646-8CDC-49B3-9C44-3EF38DB42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D4E99D14-E4F4-419B-9AAF-8D1CEAB28A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377E106C-5445-4A52-9F7E-DA1738744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752BFE96-D378-4BAE-A64B-F851A34C4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B88FFB19-5A5E-4078-B467-9D4ABD21B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16">
              <a:extLst>
                <a:ext uri="{FF2B5EF4-FFF2-40B4-BE49-F238E27FC236}">
                  <a16:creationId xmlns:a16="http://schemas.microsoft.com/office/drawing/2014/main" id="{11042975-3D19-4728-BCDA-D3F5CD633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A28972BD-D2E1-4DCA-A907-2E3B6F606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1C806824-5C2D-4747-B038-69EE4074B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3B33F710-16D7-4F48-BFCA-66C9CA235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6C8C8ED4-90FA-4E97-AAF0-D5D51E6A9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Rectangle 21">
              <a:extLst>
                <a:ext uri="{FF2B5EF4-FFF2-40B4-BE49-F238E27FC236}">
                  <a16:creationId xmlns:a16="http://schemas.microsoft.com/office/drawing/2014/main" id="{6C5EB9C1-B25F-4172-8A96-5950ECC828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097E6E8A-9373-4655-882B-21715CCE9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EB8CC766-1206-4372-ACAF-8230AF4D5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1C8E2511-2489-47B2-9C19-C410910DD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25">
              <a:extLst>
                <a:ext uri="{FF2B5EF4-FFF2-40B4-BE49-F238E27FC236}">
                  <a16:creationId xmlns:a16="http://schemas.microsoft.com/office/drawing/2014/main" id="{D7820196-0A47-47EF-832C-A688E897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26">
              <a:extLst>
                <a:ext uri="{FF2B5EF4-FFF2-40B4-BE49-F238E27FC236}">
                  <a16:creationId xmlns:a16="http://schemas.microsoft.com/office/drawing/2014/main" id="{4982E0BF-34AE-48A3-AD6B-E0F3CD05D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27">
              <a:extLst>
                <a:ext uri="{FF2B5EF4-FFF2-40B4-BE49-F238E27FC236}">
                  <a16:creationId xmlns:a16="http://schemas.microsoft.com/office/drawing/2014/main" id="{CD34643B-9DF2-4310-8868-48252C339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28">
              <a:extLst>
                <a:ext uri="{FF2B5EF4-FFF2-40B4-BE49-F238E27FC236}">
                  <a16:creationId xmlns:a16="http://schemas.microsoft.com/office/drawing/2014/main" id="{4E020C4E-AF64-44A8-B830-779541D8D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29">
              <a:extLst>
                <a:ext uri="{FF2B5EF4-FFF2-40B4-BE49-F238E27FC236}">
                  <a16:creationId xmlns:a16="http://schemas.microsoft.com/office/drawing/2014/main" id="{D97BC3D3-B1B3-4825-9169-BBEF1DBCF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0">
              <a:extLst>
                <a:ext uri="{FF2B5EF4-FFF2-40B4-BE49-F238E27FC236}">
                  <a16:creationId xmlns:a16="http://schemas.microsoft.com/office/drawing/2014/main" id="{A750DC4F-1DAF-470E-98C6-6C68DEB93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31">
              <a:extLst>
                <a:ext uri="{FF2B5EF4-FFF2-40B4-BE49-F238E27FC236}">
                  <a16:creationId xmlns:a16="http://schemas.microsoft.com/office/drawing/2014/main" id="{2F99594A-5BBD-4E10-A818-8BE52B7D9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177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7AB8A-D038-0EF1-DE77-C3A319C81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704849"/>
          </a:xfrm>
        </p:spPr>
        <p:txBody>
          <a:bodyPr/>
          <a:lstStyle/>
          <a:p>
            <a:pPr algn="ctr"/>
            <a:r>
              <a:rPr lang="en-US" dirty="0"/>
              <a:t>Results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738132-ACB8-3B41-BED5-03519C01E0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6705" y="1600201"/>
            <a:ext cx="4053945" cy="487203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Using our emulators, we can get up to 20-50 times increase in speed for a small dataset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 continue working on improving accuracy of our emulators, as well as expanding the number of models we aim to include</a:t>
            </a:r>
          </a:p>
        </p:txBody>
      </p:sp>
      <p:pic>
        <p:nvPicPr>
          <p:cNvPr id="5" name="Picture 4" descr="A graph of a diagram&#10;&#10;AI-generated content may be incorrect.">
            <a:extLst>
              <a:ext uri="{FF2B5EF4-FFF2-40B4-BE49-F238E27FC236}">
                <a16:creationId xmlns:a16="http://schemas.microsoft.com/office/drawing/2014/main" id="{5EA40279-D3B4-9CD1-E189-7F24E22A6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663" y="-1"/>
            <a:ext cx="6891337" cy="687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4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arge building with a statue in front of it&#10;&#10;AI-generated content may be incorrect.">
            <a:extLst>
              <a:ext uri="{FF2B5EF4-FFF2-40B4-BE49-F238E27FC236}">
                <a16:creationId xmlns:a16="http://schemas.microsoft.com/office/drawing/2014/main" id="{686EC878-AE63-F8FE-571B-9AAFE0C95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7501"/>
            <a:ext cx="12192000" cy="70732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06BCB4-9F34-FFB3-A3E5-2279D06E4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195" y="255181"/>
            <a:ext cx="4805917" cy="1616149"/>
          </a:xfrm>
        </p:spPr>
        <p:txBody>
          <a:bodyPr/>
          <a:lstStyle/>
          <a:p>
            <a:r>
              <a:rPr lang="en-US" dirty="0"/>
              <a:t>Thank you for your attention </a:t>
            </a:r>
          </a:p>
        </p:txBody>
      </p:sp>
      <p:pic>
        <p:nvPicPr>
          <p:cNvPr id="5" name="Content Placeholder 4" descr="A logo of a university&#10;&#10;AI-generated content may be incorrect.">
            <a:extLst>
              <a:ext uri="{FF2B5EF4-FFF2-40B4-BE49-F238E27FC236}">
                <a16:creationId xmlns:a16="http://schemas.microsoft.com/office/drawing/2014/main" id="{C72353A4-3524-EDAB-A545-6DAAE0162E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251177" y="6004560"/>
            <a:ext cx="1689646" cy="853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A qr code with a black background&#10;&#10;AI-generated content may be incorrect.">
            <a:extLst>
              <a:ext uri="{FF2B5EF4-FFF2-40B4-BE49-F238E27FC236}">
                <a16:creationId xmlns:a16="http://schemas.microsoft.com/office/drawing/2014/main" id="{0B22DA00-813D-453B-86DB-05D397E916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999" y="69406"/>
            <a:ext cx="2720383" cy="272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02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telescope in a room with a circular pattern and stars&#10;&#10;AI-generated content may be incorrect.">
            <a:extLst>
              <a:ext uri="{FF2B5EF4-FFF2-40B4-BE49-F238E27FC236}">
                <a16:creationId xmlns:a16="http://schemas.microsoft.com/office/drawing/2014/main" id="{5C2086EE-1DE9-8C46-BB20-679882686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50" y="-1"/>
            <a:ext cx="12230100" cy="71333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9C6BF0-FD71-2C1E-13A5-DD5B8B8E3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3350779"/>
            <a:ext cx="12230100" cy="3782571"/>
          </a:xfrm>
          <a:prstGeom prst="rect">
            <a:avLst/>
          </a:prstGeom>
        </p:spPr>
      </p:pic>
      <p:pic>
        <p:nvPicPr>
          <p:cNvPr id="7" name="Content Placeholder 12" descr="A close-up of a blue and orange oval&#10;&#10;Description automatically generated">
            <a:extLst>
              <a:ext uri="{FF2B5EF4-FFF2-40B4-BE49-F238E27FC236}">
                <a16:creationId xmlns:a16="http://schemas.microsoft.com/office/drawing/2014/main" id="{29A6415D-D987-8408-C656-9D2D23C15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" y="0"/>
            <a:ext cx="6324600" cy="3350780"/>
          </a:xfrm>
          <a:prstGeom prst="rect">
            <a:avLst/>
          </a:prstGeom>
        </p:spPr>
      </p:pic>
      <p:pic>
        <p:nvPicPr>
          <p:cNvPr id="6" name="Picture 5" descr="A red ball on a grid&#10;&#10;AI-generated content may be incorrect.">
            <a:extLst>
              <a:ext uri="{FF2B5EF4-FFF2-40B4-BE49-F238E27FC236}">
                <a16:creationId xmlns:a16="http://schemas.microsoft.com/office/drawing/2014/main" id="{8F63339E-BA4A-BEF5-BE3F-93E4EB964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-1"/>
            <a:ext cx="5943600" cy="335078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44FEA23-6B9C-2119-D6B2-C594A906ECD5}"/>
              </a:ext>
            </a:extLst>
          </p:cNvPr>
          <p:cNvSpPr/>
          <p:nvPr/>
        </p:nvSpPr>
        <p:spPr>
          <a:xfrm>
            <a:off x="4386543" y="2615184"/>
            <a:ext cx="3631826" cy="194601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300FA6-B8D2-707F-38A4-F037600BE080}"/>
              </a:ext>
            </a:extLst>
          </p:cNvPr>
          <p:cNvSpPr txBox="1"/>
          <p:nvPr/>
        </p:nvSpPr>
        <p:spPr>
          <a:xfrm>
            <a:off x="4645959" y="2971851"/>
            <a:ext cx="3281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There is still a lot we don’t know about our universe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9851852-2D21-CB22-8518-B60457B8EF57}"/>
              </a:ext>
            </a:extLst>
          </p:cNvPr>
          <p:cNvSpPr/>
          <p:nvPr/>
        </p:nvSpPr>
        <p:spPr>
          <a:xfrm>
            <a:off x="690282" y="457779"/>
            <a:ext cx="2433918" cy="106231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70A9C2-7863-E05F-505D-332AAE6EB891}"/>
              </a:ext>
            </a:extLst>
          </p:cNvPr>
          <p:cNvSpPr txBox="1"/>
          <p:nvPr/>
        </p:nvSpPr>
        <p:spPr>
          <a:xfrm>
            <a:off x="690282" y="727327"/>
            <a:ext cx="2433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How it began 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55E9636-C7BF-E2E8-72DF-CA15493AE0CB}"/>
              </a:ext>
            </a:extLst>
          </p:cNvPr>
          <p:cNvSpPr/>
          <p:nvPr/>
        </p:nvSpPr>
        <p:spPr>
          <a:xfrm>
            <a:off x="9950825" y="309283"/>
            <a:ext cx="1828800" cy="121081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E674D47-91CD-B852-76B5-64396BF05342}"/>
              </a:ext>
            </a:extLst>
          </p:cNvPr>
          <p:cNvSpPr/>
          <p:nvPr/>
        </p:nvSpPr>
        <p:spPr>
          <a:xfrm>
            <a:off x="5190565" y="5215660"/>
            <a:ext cx="2057400" cy="14859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D69872-B849-4DAB-2C91-0780E745DA5D}"/>
              </a:ext>
            </a:extLst>
          </p:cNvPr>
          <p:cNvSpPr txBox="1"/>
          <p:nvPr/>
        </p:nvSpPr>
        <p:spPr>
          <a:xfrm>
            <a:off x="9950824" y="436747"/>
            <a:ext cx="1931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How it evolves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CFF9C8-FECB-819D-CBC7-318CFBBA4B9C}"/>
              </a:ext>
            </a:extLst>
          </p:cNvPr>
          <p:cNvSpPr txBox="1"/>
          <p:nvPr/>
        </p:nvSpPr>
        <p:spPr>
          <a:xfrm>
            <a:off x="5489762" y="5316565"/>
            <a:ext cx="14253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is it made of ?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547F485-CA10-DC82-BC32-ED43B906B3E2}"/>
              </a:ext>
            </a:extLst>
          </p:cNvPr>
          <p:cNvCxnSpPr>
            <a:cxnSpLocks/>
          </p:cNvCxnSpPr>
          <p:nvPr/>
        </p:nvCxnSpPr>
        <p:spPr>
          <a:xfrm>
            <a:off x="2826124" y="1520096"/>
            <a:ext cx="2001370" cy="1451755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9224DA0-5C3E-6DD9-281D-8DAE4AA4949B}"/>
              </a:ext>
            </a:extLst>
          </p:cNvPr>
          <p:cNvCxnSpPr>
            <a:cxnSpLocks/>
          </p:cNvCxnSpPr>
          <p:nvPr/>
        </p:nvCxnSpPr>
        <p:spPr>
          <a:xfrm flipH="1">
            <a:off x="7669306" y="1519703"/>
            <a:ext cx="2510118" cy="1511928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6CF647A-4EC7-C90D-13FB-553B9AE8DE76}"/>
              </a:ext>
            </a:extLst>
          </p:cNvPr>
          <p:cNvCxnSpPr>
            <a:cxnSpLocks/>
            <a:endCxn id="19" idx="0"/>
          </p:cNvCxnSpPr>
          <p:nvPr/>
        </p:nvCxnSpPr>
        <p:spPr>
          <a:xfrm flipH="1">
            <a:off x="6202456" y="4356846"/>
            <a:ext cx="36978" cy="959719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77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7" grpId="0" animBg="1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73269-0636-BE41-91EC-169873225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08214"/>
            <a:ext cx="9905998" cy="856991"/>
          </a:xfrm>
        </p:spPr>
        <p:txBody>
          <a:bodyPr/>
          <a:lstStyle/>
          <a:p>
            <a:pPr algn="ctr"/>
            <a:r>
              <a:rPr lang="en-US"/>
              <a:t>WE are living in an age of discovery</a:t>
            </a:r>
            <a:endParaRPr lang="en-US" dirty="0"/>
          </a:p>
        </p:txBody>
      </p:sp>
      <p:pic>
        <p:nvPicPr>
          <p:cNvPr id="9" name="Picture 8" descr="A group of square icons with images of satellite dishes&#10;&#10;AI-generated content may be incorrect.">
            <a:extLst>
              <a:ext uri="{FF2B5EF4-FFF2-40B4-BE49-F238E27FC236}">
                <a16:creationId xmlns:a16="http://schemas.microsoft.com/office/drawing/2014/main" id="{97E08BBD-84F5-4F56-FA36-9318AC171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876" y="1265205"/>
            <a:ext cx="10502245" cy="49742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A1E9F0-27D3-851F-7F46-77552B3BD82B}"/>
              </a:ext>
            </a:extLst>
          </p:cNvPr>
          <p:cNvSpPr txBox="1"/>
          <p:nvPr/>
        </p:nvSpPr>
        <p:spPr>
          <a:xfrm>
            <a:off x="3867148" y="6376336"/>
            <a:ext cx="445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Thank you, Sam Farrens, for the slide !</a:t>
            </a:r>
          </a:p>
        </p:txBody>
      </p:sp>
    </p:spTree>
    <p:extLst>
      <p:ext uri="{BB962C8B-B14F-4D97-AF65-F5344CB8AC3E}">
        <p14:creationId xmlns:p14="http://schemas.microsoft.com/office/powerpoint/2010/main" val="83314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0DEDB-B0E0-CAD8-1020-FEF1B7A53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1781" y="618518"/>
            <a:ext cx="2948240" cy="14785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Euclid mission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9D3279-5DA9-EDC5-B0B0-E0502A333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52969" y="2249487"/>
            <a:ext cx="4431092" cy="3541714"/>
          </a:xfr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4000" dirty="0"/>
              <a:t>European Space Agency mission that will take the spectroscopic and photometric data from 30% of the night sky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4000" dirty="0"/>
              <a:t>Will do a 3D map of the sky spanning billions of galaxies</a:t>
            </a:r>
            <a:br>
              <a:rPr lang="en-US" sz="4000" dirty="0"/>
            </a:br>
            <a:r>
              <a:rPr lang="en-US" sz="4000" dirty="0"/>
              <a:t>(up to 10 billion lightyears)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10" name="Picture 9" descr="A close-up of a diagram&#10;&#10;AI-generated content may be incorrect.">
            <a:extLst>
              <a:ext uri="{FF2B5EF4-FFF2-40B4-BE49-F238E27FC236}">
                <a16:creationId xmlns:a16="http://schemas.microsoft.com/office/drawing/2014/main" id="{A5E33841-2F5E-EAB5-2614-3840F04B4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5" y="3349621"/>
            <a:ext cx="7711164" cy="3541714"/>
          </a:xfrm>
          <a:prstGeom prst="rect">
            <a:avLst/>
          </a:prstGeom>
        </p:spPr>
      </p:pic>
      <p:pic>
        <p:nvPicPr>
          <p:cNvPr id="5" name="Content Placeholder 4" descr="A collage of images of stars and galaxies&#10;&#10;AI-generated content may be incorrect.">
            <a:extLst>
              <a:ext uri="{FF2B5EF4-FFF2-40B4-BE49-F238E27FC236}">
                <a16:creationId xmlns:a16="http://schemas.microsoft.com/office/drawing/2014/main" id="{06BF429D-97D6-84F3-FD3D-67404821BD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625" r="-2" b="9761"/>
          <a:stretch/>
        </p:blipFill>
        <p:spPr>
          <a:xfrm>
            <a:off x="-57926" y="0"/>
            <a:ext cx="7791846" cy="3427413"/>
          </a:xfrm>
          <a:custGeom>
            <a:avLst/>
            <a:gdLst/>
            <a:ahLst/>
            <a:cxnLst/>
            <a:rect l="l" t="t" r="r" b="b"/>
            <a:pathLst>
              <a:path w="7558541" h="3427413">
                <a:moveTo>
                  <a:pt x="0" y="0"/>
                </a:moveTo>
                <a:lnTo>
                  <a:pt x="7558541" y="0"/>
                </a:lnTo>
                <a:lnTo>
                  <a:pt x="7558541" y="3427413"/>
                </a:lnTo>
                <a:lnTo>
                  <a:pt x="0" y="3427413"/>
                </a:ln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874E72-677B-CB72-B646-AD585F8C982D}"/>
              </a:ext>
            </a:extLst>
          </p:cNvPr>
          <p:cNvSpPr txBox="1"/>
          <p:nvPr/>
        </p:nvSpPr>
        <p:spPr>
          <a:xfrm>
            <a:off x="8220446" y="6330950"/>
            <a:ext cx="359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Credit: </a:t>
            </a:r>
            <a:r>
              <a:rPr lang="en-GB" b="0" i="0" dirty="0" err="1">
                <a:solidFill>
                  <a:srgbClr val="00B0F0"/>
                </a:solidFill>
                <a:effectLst/>
                <a:latin typeface="__Inter_e6130b"/>
              </a:rPr>
              <a:t>Laureijs</a:t>
            </a:r>
            <a:r>
              <a:rPr lang="en-GB" b="0" i="0" dirty="0">
                <a:solidFill>
                  <a:srgbClr val="00B0F0"/>
                </a:solidFill>
                <a:effectLst/>
                <a:latin typeface="__Inter_e6130b"/>
              </a:rPr>
              <a:t> et al. 2020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89456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Oval 63">
            <a:extLst>
              <a:ext uri="{FF2B5EF4-FFF2-40B4-BE49-F238E27FC236}">
                <a16:creationId xmlns:a16="http://schemas.microsoft.com/office/drawing/2014/main" id="{47544A5F-96B1-94A4-43AD-7C9E7C9F94C2}"/>
              </a:ext>
            </a:extLst>
          </p:cNvPr>
          <p:cNvSpPr/>
          <p:nvPr/>
        </p:nvSpPr>
        <p:spPr>
          <a:xfrm>
            <a:off x="7599030" y="4515565"/>
            <a:ext cx="1293929" cy="7078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0C1C25F-41BC-69E1-D467-00CD3B04AAB7}"/>
              </a:ext>
            </a:extLst>
          </p:cNvPr>
          <p:cNvSpPr/>
          <p:nvPr/>
        </p:nvSpPr>
        <p:spPr>
          <a:xfrm>
            <a:off x="9563100" y="179630"/>
            <a:ext cx="1201414" cy="90161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26FBFE-61BA-28BD-0816-16BC351C3261}"/>
              </a:ext>
            </a:extLst>
          </p:cNvPr>
          <p:cNvSpPr txBox="1"/>
          <p:nvPr/>
        </p:nvSpPr>
        <p:spPr>
          <a:xfrm>
            <a:off x="1249956" y="387274"/>
            <a:ext cx="3298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What to do with all that data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513FB4C-52F3-2F2C-2237-6CC47126B703}"/>
                  </a:ext>
                </a:extLst>
              </p:cNvPr>
              <p:cNvSpPr txBox="1"/>
              <p:nvPr/>
            </p:nvSpPr>
            <p:spPr>
              <a:xfrm>
                <a:off x="1160738" y="1749510"/>
                <a:ext cx="2968225" cy="2954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Use it in analysis and inference of cosmological parameters </a:t>
                </a:r>
                <a:br>
                  <a:rPr lang="en-US" sz="2400" dirty="0"/>
                </a:br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GB" sz="2400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)~ 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m:rPr>
                          <m:sty m:val="p"/>
                        </m:rPr>
                        <a:rPr lang="en-GB" sz="2400">
                          <a:latin typeface="Cambria Math" panose="02040503050406030204" pitchFamily="18" charset="0"/>
                        </a:rPr>
                        <m:t>Π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513FB4C-52F3-2F2C-2237-6CC47126B7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738" y="1749510"/>
                <a:ext cx="2968225" cy="2954655"/>
              </a:xfrm>
              <a:prstGeom prst="rect">
                <a:avLst/>
              </a:prstGeom>
              <a:blipFill>
                <a:blip r:embed="rId2"/>
                <a:stretch>
                  <a:fillRect l="-2991" t="-1709" r="-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BF3DFC53-33B5-86B4-BE12-0C3F4B40A2ED}"/>
              </a:ext>
            </a:extLst>
          </p:cNvPr>
          <p:cNvSpPr/>
          <p:nvPr/>
        </p:nvSpPr>
        <p:spPr>
          <a:xfrm>
            <a:off x="9369033" y="1539750"/>
            <a:ext cx="1676400" cy="90161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454BD95-D6DD-01B4-96B8-B5ADDD7DD955}"/>
              </a:ext>
            </a:extLst>
          </p:cNvPr>
          <p:cNvSpPr/>
          <p:nvPr/>
        </p:nvSpPr>
        <p:spPr>
          <a:xfrm>
            <a:off x="8576803" y="3037751"/>
            <a:ext cx="3260860" cy="164063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4B0CCD7-F7E5-D193-00D2-25E7D331B056}"/>
              </a:ext>
            </a:extLst>
          </p:cNvPr>
          <p:cNvSpPr/>
          <p:nvPr/>
        </p:nvSpPr>
        <p:spPr>
          <a:xfrm>
            <a:off x="8892959" y="5370513"/>
            <a:ext cx="2797979" cy="11720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015AED-D927-7A59-2F57-B48F639F66A7}"/>
                  </a:ext>
                </a:extLst>
              </p:cNvPr>
              <p:cNvSpPr txBox="1"/>
              <p:nvPr/>
            </p:nvSpPr>
            <p:spPr>
              <a:xfrm>
                <a:off x="9602975" y="1626021"/>
                <a:ext cx="112166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4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r>
                        <a:rPr lang="en-GB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GB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015AED-D927-7A59-2F57-B48F639F6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2975" y="1626021"/>
                <a:ext cx="1121664" cy="707886"/>
              </a:xfrm>
              <a:prstGeom prst="rect">
                <a:avLst/>
              </a:prstGeom>
              <a:blipFill>
                <a:blip r:embed="rId3"/>
                <a:stretch>
                  <a:fillRect l="-7865" r="-23596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EAAC424-ECF8-9C7A-D988-22DE76F22E10}"/>
                  </a:ext>
                </a:extLst>
              </p:cNvPr>
              <p:cNvSpPr txBox="1"/>
              <p:nvPr/>
            </p:nvSpPr>
            <p:spPr>
              <a:xfrm>
                <a:off x="9718799" y="239459"/>
                <a:ext cx="100584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4000" b="0" dirty="0">
                    <a:solidFill>
                      <a:schemeClr val="bg1"/>
                    </a:solidFill>
                  </a:rPr>
                  <a:t>{</a:t>
                </a:r>
                <a14:m>
                  <m:oMath xmlns:m="http://schemas.openxmlformats.org/officeDocument/2006/math">
                    <m:r>
                      <a:rPr lang="en-GB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GB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4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EAAC424-ECF8-9C7A-D988-22DE76F22E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8799" y="239459"/>
                <a:ext cx="1005840" cy="707886"/>
              </a:xfrm>
              <a:prstGeom prst="rect">
                <a:avLst/>
              </a:prstGeom>
              <a:blipFill>
                <a:blip r:embed="rId4"/>
                <a:stretch>
                  <a:fillRect l="-21250" t="-14035" b="-35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966065E-3C55-10E4-6498-15333808C88C}"/>
                  </a:ext>
                </a:extLst>
              </p:cNvPr>
              <p:cNvSpPr txBox="1"/>
              <p:nvPr/>
            </p:nvSpPr>
            <p:spPr>
              <a:xfrm>
                <a:off x="8783697" y="3285298"/>
                <a:ext cx="3016504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n-GB" sz="4000" b="0" dirty="0">
                    <a:solidFill>
                      <a:schemeClr val="bg1"/>
                    </a:solidFill>
                  </a:rPr>
                  <a:t>Theory vector</a:t>
                </a:r>
                <a:br>
                  <a:rPr lang="en-GB" sz="4000" b="0" dirty="0">
                    <a:solidFill>
                      <a:schemeClr val="bg1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GB" sz="4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GB" sz="4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966065E-3C55-10E4-6498-15333808C8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3697" y="3285298"/>
                <a:ext cx="3016504" cy="1323439"/>
              </a:xfrm>
              <a:prstGeom prst="rect">
                <a:avLst/>
              </a:prstGeom>
              <a:blipFill>
                <a:blip r:embed="rId5"/>
                <a:stretch>
                  <a:fillRect l="-7113" t="-7619" r="-3766" b="-1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C53E632-A02D-22EB-9698-65DB06718587}"/>
                  </a:ext>
                </a:extLst>
              </p:cNvPr>
              <p:cNvSpPr txBox="1"/>
              <p:nvPr/>
            </p:nvSpPr>
            <p:spPr>
              <a:xfrm>
                <a:off x="7708993" y="4521532"/>
                <a:ext cx="100584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C53E632-A02D-22EB-9698-65DB067185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993" y="4521532"/>
                <a:ext cx="1005840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54DBBB3-8511-9B11-1EB3-094996712D7F}"/>
                  </a:ext>
                </a:extLst>
              </p:cNvPr>
              <p:cNvSpPr txBox="1"/>
              <p:nvPr/>
            </p:nvSpPr>
            <p:spPr>
              <a:xfrm>
                <a:off x="9190990" y="5582863"/>
                <a:ext cx="167639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GB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GB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GB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GB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GB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54DBBB3-8511-9B11-1EB3-094996712D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0990" y="5582863"/>
                <a:ext cx="1676394" cy="707886"/>
              </a:xfrm>
              <a:prstGeom prst="rect">
                <a:avLst/>
              </a:prstGeom>
              <a:blipFill>
                <a:blip r:embed="rId7"/>
                <a:stretch>
                  <a:fillRect l="-4511" r="-49624" b="-22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12BD15C0-F9B7-9A03-5A15-075DA093CE06}"/>
              </a:ext>
            </a:extLst>
          </p:cNvPr>
          <p:cNvSpPr txBox="1"/>
          <p:nvPr/>
        </p:nvSpPr>
        <p:spPr>
          <a:xfrm>
            <a:off x="4738256" y="478103"/>
            <a:ext cx="3688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choose our cosmological model: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LCDM, w0wa, modified gravity…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75E3E18-740F-5322-027C-45B233E5C108}"/>
              </a:ext>
            </a:extLst>
          </p:cNvPr>
          <p:cNvCxnSpPr>
            <a:cxnSpLocks/>
          </p:cNvCxnSpPr>
          <p:nvPr/>
        </p:nvCxnSpPr>
        <p:spPr>
          <a:xfrm>
            <a:off x="10163807" y="1081245"/>
            <a:ext cx="0" cy="45526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7728AC9-3DE1-CAA2-6A79-D5F5FB3E1CBE}"/>
              </a:ext>
            </a:extLst>
          </p:cNvPr>
          <p:cNvCxnSpPr/>
          <p:nvPr/>
        </p:nvCxnSpPr>
        <p:spPr>
          <a:xfrm>
            <a:off x="10207233" y="4704165"/>
            <a:ext cx="0" cy="64056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C4EA7E1-955B-20E6-93BB-E0076AAD9B55}"/>
              </a:ext>
            </a:extLst>
          </p:cNvPr>
          <p:cNvCxnSpPr/>
          <p:nvPr/>
        </p:nvCxnSpPr>
        <p:spPr>
          <a:xfrm>
            <a:off x="10163807" y="2435650"/>
            <a:ext cx="0" cy="64056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Curved Connector 41">
            <a:extLst>
              <a:ext uri="{FF2B5EF4-FFF2-40B4-BE49-F238E27FC236}">
                <a16:creationId xmlns:a16="http://schemas.microsoft.com/office/drawing/2014/main" id="{2B84A435-BDAE-3A0E-CF31-456F990B7079}"/>
              </a:ext>
            </a:extLst>
          </p:cNvPr>
          <p:cNvCxnSpPr>
            <a:cxnSpLocks/>
          </p:cNvCxnSpPr>
          <p:nvPr/>
        </p:nvCxnSpPr>
        <p:spPr>
          <a:xfrm flipV="1">
            <a:off x="8253709" y="480060"/>
            <a:ext cx="1269516" cy="428599"/>
          </a:xfrm>
          <a:prstGeom prst="curvedConnector3">
            <a:avLst/>
          </a:prstGeom>
          <a:ln w="3810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60580D5B-D615-23C7-D892-B898F556FE5A}"/>
              </a:ext>
            </a:extLst>
          </p:cNvPr>
          <p:cNvSpPr/>
          <p:nvPr/>
        </p:nvSpPr>
        <p:spPr>
          <a:xfrm>
            <a:off x="4738256" y="436419"/>
            <a:ext cx="3518390" cy="785591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098800"/>
                      <a:gd name="connsiteY0" fmla="*/ 162981 h 977866"/>
                      <a:gd name="connsiteX1" fmla="*/ 162981 w 3098800"/>
                      <a:gd name="connsiteY1" fmla="*/ 0 h 977866"/>
                      <a:gd name="connsiteX2" fmla="*/ 2935819 w 3098800"/>
                      <a:gd name="connsiteY2" fmla="*/ 0 h 977866"/>
                      <a:gd name="connsiteX3" fmla="*/ 3098800 w 3098800"/>
                      <a:gd name="connsiteY3" fmla="*/ 162981 h 977866"/>
                      <a:gd name="connsiteX4" fmla="*/ 3098800 w 3098800"/>
                      <a:gd name="connsiteY4" fmla="*/ 814885 h 977866"/>
                      <a:gd name="connsiteX5" fmla="*/ 2935819 w 3098800"/>
                      <a:gd name="connsiteY5" fmla="*/ 977866 h 977866"/>
                      <a:gd name="connsiteX6" fmla="*/ 162981 w 3098800"/>
                      <a:gd name="connsiteY6" fmla="*/ 977866 h 977866"/>
                      <a:gd name="connsiteX7" fmla="*/ 0 w 3098800"/>
                      <a:gd name="connsiteY7" fmla="*/ 814885 h 977866"/>
                      <a:gd name="connsiteX8" fmla="*/ 0 w 3098800"/>
                      <a:gd name="connsiteY8" fmla="*/ 162981 h 977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098800" h="977866" extrusionOk="0">
                        <a:moveTo>
                          <a:pt x="0" y="162981"/>
                        </a:moveTo>
                        <a:cubicBezTo>
                          <a:pt x="-6213" y="69136"/>
                          <a:pt x="70218" y="1032"/>
                          <a:pt x="162981" y="0"/>
                        </a:cubicBezTo>
                        <a:cubicBezTo>
                          <a:pt x="950347" y="132882"/>
                          <a:pt x="2555006" y="-84951"/>
                          <a:pt x="2935819" y="0"/>
                        </a:cubicBezTo>
                        <a:cubicBezTo>
                          <a:pt x="3014485" y="11080"/>
                          <a:pt x="3095938" y="88787"/>
                          <a:pt x="3098800" y="162981"/>
                        </a:cubicBezTo>
                        <a:cubicBezTo>
                          <a:pt x="3145846" y="413059"/>
                          <a:pt x="3130986" y="666076"/>
                          <a:pt x="3098800" y="814885"/>
                        </a:cubicBezTo>
                        <a:cubicBezTo>
                          <a:pt x="3110452" y="906279"/>
                          <a:pt x="3027591" y="974245"/>
                          <a:pt x="2935819" y="977866"/>
                        </a:cubicBezTo>
                        <a:cubicBezTo>
                          <a:pt x="1661268" y="1065505"/>
                          <a:pt x="1020579" y="905187"/>
                          <a:pt x="162981" y="977866"/>
                        </a:cubicBezTo>
                        <a:cubicBezTo>
                          <a:pt x="71708" y="965842"/>
                          <a:pt x="-10377" y="919318"/>
                          <a:pt x="0" y="814885"/>
                        </a:cubicBezTo>
                        <a:cubicBezTo>
                          <a:pt x="-18209" y="659010"/>
                          <a:pt x="-26304" y="270744"/>
                          <a:pt x="0" y="16298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317291B-B70D-5615-D195-966D7F5552F5}"/>
                  </a:ext>
                </a:extLst>
              </p:cNvPr>
              <p:cNvSpPr txBox="1"/>
              <p:nvPr/>
            </p:nvSpPr>
            <p:spPr>
              <a:xfrm>
                <a:off x="4773930" y="1677292"/>
                <a:ext cx="347977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We define our priors: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,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…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317291B-B70D-5615-D195-966D7F555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3930" y="1677292"/>
                <a:ext cx="3479779" cy="646331"/>
              </a:xfrm>
              <a:prstGeom prst="rect">
                <a:avLst/>
              </a:prstGeom>
              <a:blipFill>
                <a:blip r:embed="rId8"/>
                <a:stretch>
                  <a:fillRect l="-1091" t="-3922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58363ED8-B2DE-4236-56DE-863AA21D1AA5}"/>
              </a:ext>
            </a:extLst>
          </p:cNvPr>
          <p:cNvSpPr txBox="1"/>
          <p:nvPr/>
        </p:nvSpPr>
        <p:spPr>
          <a:xfrm>
            <a:off x="4619755" y="2996418"/>
            <a:ext cx="31699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construct our theory vector: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Boltzmann solvers, simulations, emulators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2FA24A9-200D-A6BB-ED46-55CED1EA997B}"/>
                  </a:ext>
                </a:extLst>
              </p:cNvPr>
              <p:cNvSpPr txBox="1"/>
              <p:nvPr/>
            </p:nvSpPr>
            <p:spPr>
              <a:xfrm>
                <a:off x="1923556" y="5447779"/>
                <a:ext cx="5174977" cy="781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We construct the likelihood: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~</m:t>
                    </m:r>
                    <m:func>
                      <m:func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GB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b="0" i="1" smtClean="0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GB" b="0" i="1" smtClean="0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2FA24A9-200D-A6BB-ED46-55CED1EA99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3556" y="5447779"/>
                <a:ext cx="5174977" cy="781817"/>
              </a:xfrm>
              <a:prstGeom prst="rect">
                <a:avLst/>
              </a:prstGeom>
              <a:blipFill>
                <a:blip r:embed="rId9"/>
                <a:stretch>
                  <a:fillRect l="-980" t="-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4590226A-6081-851A-3551-7E67218E3F76}"/>
              </a:ext>
            </a:extLst>
          </p:cNvPr>
          <p:cNvSpPr/>
          <p:nvPr/>
        </p:nvSpPr>
        <p:spPr>
          <a:xfrm>
            <a:off x="4738256" y="1629617"/>
            <a:ext cx="3449808" cy="753741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098800"/>
                      <a:gd name="connsiteY0" fmla="*/ 162981 h 977866"/>
                      <a:gd name="connsiteX1" fmla="*/ 162981 w 3098800"/>
                      <a:gd name="connsiteY1" fmla="*/ 0 h 977866"/>
                      <a:gd name="connsiteX2" fmla="*/ 2935819 w 3098800"/>
                      <a:gd name="connsiteY2" fmla="*/ 0 h 977866"/>
                      <a:gd name="connsiteX3" fmla="*/ 3098800 w 3098800"/>
                      <a:gd name="connsiteY3" fmla="*/ 162981 h 977866"/>
                      <a:gd name="connsiteX4" fmla="*/ 3098800 w 3098800"/>
                      <a:gd name="connsiteY4" fmla="*/ 814885 h 977866"/>
                      <a:gd name="connsiteX5" fmla="*/ 2935819 w 3098800"/>
                      <a:gd name="connsiteY5" fmla="*/ 977866 h 977866"/>
                      <a:gd name="connsiteX6" fmla="*/ 162981 w 3098800"/>
                      <a:gd name="connsiteY6" fmla="*/ 977866 h 977866"/>
                      <a:gd name="connsiteX7" fmla="*/ 0 w 3098800"/>
                      <a:gd name="connsiteY7" fmla="*/ 814885 h 977866"/>
                      <a:gd name="connsiteX8" fmla="*/ 0 w 3098800"/>
                      <a:gd name="connsiteY8" fmla="*/ 162981 h 977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098800" h="977866" extrusionOk="0">
                        <a:moveTo>
                          <a:pt x="0" y="162981"/>
                        </a:moveTo>
                        <a:cubicBezTo>
                          <a:pt x="-6213" y="69136"/>
                          <a:pt x="70218" y="1032"/>
                          <a:pt x="162981" y="0"/>
                        </a:cubicBezTo>
                        <a:cubicBezTo>
                          <a:pt x="950347" y="132882"/>
                          <a:pt x="2555006" y="-84951"/>
                          <a:pt x="2935819" y="0"/>
                        </a:cubicBezTo>
                        <a:cubicBezTo>
                          <a:pt x="3014485" y="11080"/>
                          <a:pt x="3095938" y="88787"/>
                          <a:pt x="3098800" y="162981"/>
                        </a:cubicBezTo>
                        <a:cubicBezTo>
                          <a:pt x="3145846" y="413059"/>
                          <a:pt x="3130986" y="666076"/>
                          <a:pt x="3098800" y="814885"/>
                        </a:cubicBezTo>
                        <a:cubicBezTo>
                          <a:pt x="3110452" y="906279"/>
                          <a:pt x="3027591" y="974245"/>
                          <a:pt x="2935819" y="977866"/>
                        </a:cubicBezTo>
                        <a:cubicBezTo>
                          <a:pt x="1661268" y="1065505"/>
                          <a:pt x="1020579" y="905187"/>
                          <a:pt x="162981" y="977866"/>
                        </a:cubicBezTo>
                        <a:cubicBezTo>
                          <a:pt x="71708" y="965842"/>
                          <a:pt x="-10377" y="919318"/>
                          <a:pt x="0" y="814885"/>
                        </a:cubicBezTo>
                        <a:cubicBezTo>
                          <a:pt x="-18209" y="659010"/>
                          <a:pt x="-26304" y="270744"/>
                          <a:pt x="0" y="16298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AD0A5FDA-E77A-E2E9-5CE7-D3E680ED1E6C}"/>
              </a:ext>
            </a:extLst>
          </p:cNvPr>
          <p:cNvSpPr/>
          <p:nvPr/>
        </p:nvSpPr>
        <p:spPr>
          <a:xfrm>
            <a:off x="4511044" y="2922566"/>
            <a:ext cx="3129274" cy="977866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098800"/>
                      <a:gd name="connsiteY0" fmla="*/ 162981 h 977866"/>
                      <a:gd name="connsiteX1" fmla="*/ 162981 w 3098800"/>
                      <a:gd name="connsiteY1" fmla="*/ 0 h 977866"/>
                      <a:gd name="connsiteX2" fmla="*/ 2935819 w 3098800"/>
                      <a:gd name="connsiteY2" fmla="*/ 0 h 977866"/>
                      <a:gd name="connsiteX3" fmla="*/ 3098800 w 3098800"/>
                      <a:gd name="connsiteY3" fmla="*/ 162981 h 977866"/>
                      <a:gd name="connsiteX4" fmla="*/ 3098800 w 3098800"/>
                      <a:gd name="connsiteY4" fmla="*/ 814885 h 977866"/>
                      <a:gd name="connsiteX5" fmla="*/ 2935819 w 3098800"/>
                      <a:gd name="connsiteY5" fmla="*/ 977866 h 977866"/>
                      <a:gd name="connsiteX6" fmla="*/ 162981 w 3098800"/>
                      <a:gd name="connsiteY6" fmla="*/ 977866 h 977866"/>
                      <a:gd name="connsiteX7" fmla="*/ 0 w 3098800"/>
                      <a:gd name="connsiteY7" fmla="*/ 814885 h 977866"/>
                      <a:gd name="connsiteX8" fmla="*/ 0 w 3098800"/>
                      <a:gd name="connsiteY8" fmla="*/ 162981 h 977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098800" h="977866" extrusionOk="0">
                        <a:moveTo>
                          <a:pt x="0" y="162981"/>
                        </a:moveTo>
                        <a:cubicBezTo>
                          <a:pt x="-6213" y="69136"/>
                          <a:pt x="70218" y="1032"/>
                          <a:pt x="162981" y="0"/>
                        </a:cubicBezTo>
                        <a:cubicBezTo>
                          <a:pt x="950347" y="132882"/>
                          <a:pt x="2555006" y="-84951"/>
                          <a:pt x="2935819" y="0"/>
                        </a:cubicBezTo>
                        <a:cubicBezTo>
                          <a:pt x="3014485" y="11080"/>
                          <a:pt x="3095938" y="88787"/>
                          <a:pt x="3098800" y="162981"/>
                        </a:cubicBezTo>
                        <a:cubicBezTo>
                          <a:pt x="3145846" y="413059"/>
                          <a:pt x="3130986" y="666076"/>
                          <a:pt x="3098800" y="814885"/>
                        </a:cubicBezTo>
                        <a:cubicBezTo>
                          <a:pt x="3110452" y="906279"/>
                          <a:pt x="3027591" y="974245"/>
                          <a:pt x="2935819" y="977866"/>
                        </a:cubicBezTo>
                        <a:cubicBezTo>
                          <a:pt x="1661268" y="1065505"/>
                          <a:pt x="1020579" y="905187"/>
                          <a:pt x="162981" y="977866"/>
                        </a:cubicBezTo>
                        <a:cubicBezTo>
                          <a:pt x="71708" y="965842"/>
                          <a:pt x="-10377" y="919318"/>
                          <a:pt x="0" y="814885"/>
                        </a:cubicBezTo>
                        <a:cubicBezTo>
                          <a:pt x="-18209" y="659010"/>
                          <a:pt x="-26304" y="270744"/>
                          <a:pt x="0" y="16298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6F3D8742-E8DD-B390-FE62-333F62993E20}"/>
              </a:ext>
            </a:extLst>
          </p:cNvPr>
          <p:cNvSpPr/>
          <p:nvPr/>
        </p:nvSpPr>
        <p:spPr>
          <a:xfrm>
            <a:off x="1815102" y="5349755"/>
            <a:ext cx="4749473" cy="977866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098800"/>
                      <a:gd name="connsiteY0" fmla="*/ 162981 h 977866"/>
                      <a:gd name="connsiteX1" fmla="*/ 162981 w 3098800"/>
                      <a:gd name="connsiteY1" fmla="*/ 0 h 977866"/>
                      <a:gd name="connsiteX2" fmla="*/ 2935819 w 3098800"/>
                      <a:gd name="connsiteY2" fmla="*/ 0 h 977866"/>
                      <a:gd name="connsiteX3" fmla="*/ 3098800 w 3098800"/>
                      <a:gd name="connsiteY3" fmla="*/ 162981 h 977866"/>
                      <a:gd name="connsiteX4" fmla="*/ 3098800 w 3098800"/>
                      <a:gd name="connsiteY4" fmla="*/ 814885 h 977866"/>
                      <a:gd name="connsiteX5" fmla="*/ 2935819 w 3098800"/>
                      <a:gd name="connsiteY5" fmla="*/ 977866 h 977866"/>
                      <a:gd name="connsiteX6" fmla="*/ 162981 w 3098800"/>
                      <a:gd name="connsiteY6" fmla="*/ 977866 h 977866"/>
                      <a:gd name="connsiteX7" fmla="*/ 0 w 3098800"/>
                      <a:gd name="connsiteY7" fmla="*/ 814885 h 977866"/>
                      <a:gd name="connsiteX8" fmla="*/ 0 w 3098800"/>
                      <a:gd name="connsiteY8" fmla="*/ 162981 h 977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098800" h="977866" extrusionOk="0">
                        <a:moveTo>
                          <a:pt x="0" y="162981"/>
                        </a:moveTo>
                        <a:cubicBezTo>
                          <a:pt x="-6213" y="69136"/>
                          <a:pt x="70218" y="1032"/>
                          <a:pt x="162981" y="0"/>
                        </a:cubicBezTo>
                        <a:cubicBezTo>
                          <a:pt x="950347" y="132882"/>
                          <a:pt x="2555006" y="-84951"/>
                          <a:pt x="2935819" y="0"/>
                        </a:cubicBezTo>
                        <a:cubicBezTo>
                          <a:pt x="3014485" y="11080"/>
                          <a:pt x="3095938" y="88787"/>
                          <a:pt x="3098800" y="162981"/>
                        </a:cubicBezTo>
                        <a:cubicBezTo>
                          <a:pt x="3145846" y="413059"/>
                          <a:pt x="3130986" y="666076"/>
                          <a:pt x="3098800" y="814885"/>
                        </a:cubicBezTo>
                        <a:cubicBezTo>
                          <a:pt x="3110452" y="906279"/>
                          <a:pt x="3027591" y="974245"/>
                          <a:pt x="2935819" y="977866"/>
                        </a:cubicBezTo>
                        <a:cubicBezTo>
                          <a:pt x="1661268" y="1065505"/>
                          <a:pt x="1020579" y="905187"/>
                          <a:pt x="162981" y="977866"/>
                        </a:cubicBezTo>
                        <a:cubicBezTo>
                          <a:pt x="71708" y="965842"/>
                          <a:pt x="-10377" y="919318"/>
                          <a:pt x="0" y="814885"/>
                        </a:cubicBezTo>
                        <a:cubicBezTo>
                          <a:pt x="-18209" y="659010"/>
                          <a:pt x="-26304" y="270744"/>
                          <a:pt x="0" y="16298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4" name="Curved Connector 53">
            <a:extLst>
              <a:ext uri="{FF2B5EF4-FFF2-40B4-BE49-F238E27FC236}">
                <a16:creationId xmlns:a16="http://schemas.microsoft.com/office/drawing/2014/main" id="{8B327437-1CCE-2280-CB5B-3145C02817BC}"/>
              </a:ext>
            </a:extLst>
          </p:cNvPr>
          <p:cNvCxnSpPr>
            <a:cxnSpLocks/>
          </p:cNvCxnSpPr>
          <p:nvPr/>
        </p:nvCxnSpPr>
        <p:spPr>
          <a:xfrm flipV="1">
            <a:off x="8253709" y="1775568"/>
            <a:ext cx="1195091" cy="409255"/>
          </a:xfrm>
          <a:prstGeom prst="curvedConnector3">
            <a:avLst/>
          </a:prstGeom>
          <a:ln w="3810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Curved Connector 59">
            <a:extLst>
              <a:ext uri="{FF2B5EF4-FFF2-40B4-BE49-F238E27FC236}">
                <a16:creationId xmlns:a16="http://schemas.microsoft.com/office/drawing/2014/main" id="{F6ED377D-3278-7AA1-8C3F-F7BCA0D21D58}"/>
              </a:ext>
            </a:extLst>
          </p:cNvPr>
          <p:cNvCxnSpPr>
            <a:cxnSpLocks/>
          </p:cNvCxnSpPr>
          <p:nvPr/>
        </p:nvCxnSpPr>
        <p:spPr>
          <a:xfrm>
            <a:off x="7640318" y="3448144"/>
            <a:ext cx="1095490" cy="57056"/>
          </a:xfrm>
          <a:prstGeom prst="curvedConnector3">
            <a:avLst/>
          </a:prstGeom>
          <a:ln w="3810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654C32F2-0D1D-5800-BA0C-5448F205AE14}"/>
              </a:ext>
            </a:extLst>
          </p:cNvPr>
          <p:cNvCxnSpPr>
            <a:cxnSpLocks/>
          </p:cNvCxnSpPr>
          <p:nvPr/>
        </p:nvCxnSpPr>
        <p:spPr>
          <a:xfrm>
            <a:off x="8852286" y="5050964"/>
            <a:ext cx="453633" cy="44761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Curved Connector 67">
            <a:extLst>
              <a:ext uri="{FF2B5EF4-FFF2-40B4-BE49-F238E27FC236}">
                <a16:creationId xmlns:a16="http://schemas.microsoft.com/office/drawing/2014/main" id="{B5E1AE29-8876-940D-E0B9-7DBB8F43CCCC}"/>
              </a:ext>
            </a:extLst>
          </p:cNvPr>
          <p:cNvCxnSpPr>
            <a:cxnSpLocks/>
          </p:cNvCxnSpPr>
          <p:nvPr/>
        </p:nvCxnSpPr>
        <p:spPr>
          <a:xfrm>
            <a:off x="6673029" y="5946821"/>
            <a:ext cx="2110668" cy="21864"/>
          </a:xfrm>
          <a:prstGeom prst="curvedConnector3">
            <a:avLst/>
          </a:prstGeom>
          <a:ln w="3810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8CE1D97D-AF7A-67DD-108E-FBE364C1B249}"/>
              </a:ext>
            </a:extLst>
          </p:cNvPr>
          <p:cNvSpPr/>
          <p:nvPr/>
        </p:nvSpPr>
        <p:spPr>
          <a:xfrm>
            <a:off x="3279455" y="4382571"/>
            <a:ext cx="3324710" cy="606092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098800"/>
                      <a:gd name="connsiteY0" fmla="*/ 162981 h 977866"/>
                      <a:gd name="connsiteX1" fmla="*/ 162981 w 3098800"/>
                      <a:gd name="connsiteY1" fmla="*/ 0 h 977866"/>
                      <a:gd name="connsiteX2" fmla="*/ 2935819 w 3098800"/>
                      <a:gd name="connsiteY2" fmla="*/ 0 h 977866"/>
                      <a:gd name="connsiteX3" fmla="*/ 3098800 w 3098800"/>
                      <a:gd name="connsiteY3" fmla="*/ 162981 h 977866"/>
                      <a:gd name="connsiteX4" fmla="*/ 3098800 w 3098800"/>
                      <a:gd name="connsiteY4" fmla="*/ 814885 h 977866"/>
                      <a:gd name="connsiteX5" fmla="*/ 2935819 w 3098800"/>
                      <a:gd name="connsiteY5" fmla="*/ 977866 h 977866"/>
                      <a:gd name="connsiteX6" fmla="*/ 162981 w 3098800"/>
                      <a:gd name="connsiteY6" fmla="*/ 977866 h 977866"/>
                      <a:gd name="connsiteX7" fmla="*/ 0 w 3098800"/>
                      <a:gd name="connsiteY7" fmla="*/ 814885 h 977866"/>
                      <a:gd name="connsiteX8" fmla="*/ 0 w 3098800"/>
                      <a:gd name="connsiteY8" fmla="*/ 162981 h 977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098800" h="977866" extrusionOk="0">
                        <a:moveTo>
                          <a:pt x="0" y="162981"/>
                        </a:moveTo>
                        <a:cubicBezTo>
                          <a:pt x="-6213" y="69136"/>
                          <a:pt x="70218" y="1032"/>
                          <a:pt x="162981" y="0"/>
                        </a:cubicBezTo>
                        <a:cubicBezTo>
                          <a:pt x="950347" y="132882"/>
                          <a:pt x="2555006" y="-84951"/>
                          <a:pt x="2935819" y="0"/>
                        </a:cubicBezTo>
                        <a:cubicBezTo>
                          <a:pt x="3014485" y="11080"/>
                          <a:pt x="3095938" y="88787"/>
                          <a:pt x="3098800" y="162981"/>
                        </a:cubicBezTo>
                        <a:cubicBezTo>
                          <a:pt x="3145846" y="413059"/>
                          <a:pt x="3130986" y="666076"/>
                          <a:pt x="3098800" y="814885"/>
                        </a:cubicBezTo>
                        <a:cubicBezTo>
                          <a:pt x="3110452" y="906279"/>
                          <a:pt x="3027591" y="974245"/>
                          <a:pt x="2935819" y="977866"/>
                        </a:cubicBezTo>
                        <a:cubicBezTo>
                          <a:pt x="1661268" y="1065505"/>
                          <a:pt x="1020579" y="905187"/>
                          <a:pt x="162981" y="977866"/>
                        </a:cubicBezTo>
                        <a:cubicBezTo>
                          <a:pt x="71708" y="965842"/>
                          <a:pt x="-10377" y="919318"/>
                          <a:pt x="0" y="814885"/>
                        </a:cubicBezTo>
                        <a:cubicBezTo>
                          <a:pt x="-18209" y="659010"/>
                          <a:pt x="-26304" y="270744"/>
                          <a:pt x="0" y="16298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BDFDAD8-8D1D-6D3F-CD4F-B6997B95F865}"/>
              </a:ext>
            </a:extLst>
          </p:cNvPr>
          <p:cNvSpPr txBox="1"/>
          <p:nvPr/>
        </p:nvSpPr>
        <p:spPr>
          <a:xfrm>
            <a:off x="3348319" y="4363255"/>
            <a:ext cx="332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add noise, covariance matrix, masks…</a:t>
            </a:r>
          </a:p>
        </p:txBody>
      </p:sp>
      <p:cxnSp>
        <p:nvCxnSpPr>
          <p:cNvPr id="78" name="Curved Connector 77">
            <a:extLst>
              <a:ext uri="{FF2B5EF4-FFF2-40B4-BE49-F238E27FC236}">
                <a16:creationId xmlns:a16="http://schemas.microsoft.com/office/drawing/2014/main" id="{E6D4074C-3190-F867-9866-203D38CEE272}"/>
              </a:ext>
            </a:extLst>
          </p:cNvPr>
          <p:cNvCxnSpPr>
            <a:cxnSpLocks/>
          </p:cNvCxnSpPr>
          <p:nvPr/>
        </p:nvCxnSpPr>
        <p:spPr>
          <a:xfrm>
            <a:off x="6638325" y="4685617"/>
            <a:ext cx="867154" cy="183891"/>
          </a:xfrm>
          <a:prstGeom prst="curvedConnector3">
            <a:avLst/>
          </a:prstGeom>
          <a:ln w="3810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639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" grpId="0" animBg="1"/>
      <p:bldP spid="10" grpId="0" animBg="1"/>
      <p:bldP spid="11" grpId="0" animBg="1"/>
      <p:bldP spid="12" grpId="0" animBg="1"/>
      <p:bldP spid="14" grpId="0"/>
      <p:bldP spid="20" grpId="0"/>
      <p:bldP spid="21" grpId="0"/>
      <p:bldP spid="24" grpId="0"/>
      <p:bldP spid="34" grpId="0"/>
      <p:bldP spid="44" grpId="0" animBg="1"/>
      <p:bldP spid="47" grpId="0"/>
      <p:bldP spid="48" grpId="0"/>
      <p:bldP spid="49" grpId="0"/>
      <p:bldP spid="51" grpId="0" animBg="1"/>
      <p:bldP spid="52" grpId="0" animBg="1"/>
      <p:bldP spid="53" grpId="0" animBg="1"/>
      <p:bldP spid="76" grpId="0" animBg="1"/>
      <p:bldP spid="7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F60A7A47-9910-D34C-CB3B-B73336DA39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3" b="10464"/>
          <a:stretch/>
        </p:blipFill>
        <p:spPr>
          <a:xfrm>
            <a:off x="-1" y="466737"/>
            <a:ext cx="7558541" cy="5845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A57BD3-F2C4-3BDB-3555-47464599D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7"/>
            <a:ext cx="4162806" cy="1748445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What is an emulator </a:t>
            </a:r>
            <a:br>
              <a:rPr lang="en-US" sz="3200" dirty="0"/>
            </a:br>
            <a:r>
              <a:rPr lang="en-US" sz="3200" dirty="0"/>
              <a:t>(multi-layer perceptron) </a:t>
            </a:r>
          </a:p>
        </p:txBody>
      </p:sp>
      <p:sp>
        <p:nvSpPr>
          <p:cNvPr id="75" name="Content Placeholder 74">
            <a:extLst>
              <a:ext uri="{FF2B5EF4-FFF2-40B4-BE49-F238E27FC236}">
                <a16:creationId xmlns:a16="http://schemas.microsoft.com/office/drawing/2014/main" id="{ABB8FEDB-A13F-46A8-02B9-9E6B4242B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3340" y="2249487"/>
            <a:ext cx="3914322" cy="3541714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Basically a machine that does regression</a:t>
            </a:r>
          </a:p>
        </p:txBody>
      </p:sp>
      <p:pic>
        <p:nvPicPr>
          <p:cNvPr id="77" name="Picture 76" descr="A diagram of a network&#10;&#10;AI-generated content may be incorrect.">
            <a:extLst>
              <a:ext uri="{FF2B5EF4-FFF2-40B4-BE49-F238E27FC236}">
                <a16:creationId xmlns:a16="http://schemas.microsoft.com/office/drawing/2014/main" id="{62429B5C-6EAC-11D6-9CF9-8724732C4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943" y="440433"/>
            <a:ext cx="7650671" cy="5897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0" name="Down Arrow 79">
            <a:extLst>
              <a:ext uri="{FF2B5EF4-FFF2-40B4-BE49-F238E27FC236}">
                <a16:creationId xmlns:a16="http://schemas.microsoft.com/office/drawing/2014/main" id="{A36EFE4A-36AD-9B4B-A5A3-6F1F0C6A9BDA}"/>
              </a:ext>
            </a:extLst>
          </p:cNvPr>
          <p:cNvSpPr/>
          <p:nvPr/>
        </p:nvSpPr>
        <p:spPr>
          <a:xfrm rot="3082716">
            <a:off x="7343276" y="3256755"/>
            <a:ext cx="773427" cy="685525"/>
          </a:xfrm>
          <a:prstGeom prst="down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Down Arrow 80">
            <a:extLst>
              <a:ext uri="{FF2B5EF4-FFF2-40B4-BE49-F238E27FC236}">
                <a16:creationId xmlns:a16="http://schemas.microsoft.com/office/drawing/2014/main" id="{B118C4BC-9C55-6106-FE0F-D0653E6074E9}"/>
              </a:ext>
            </a:extLst>
          </p:cNvPr>
          <p:cNvSpPr/>
          <p:nvPr/>
        </p:nvSpPr>
        <p:spPr>
          <a:xfrm rot="5134298">
            <a:off x="4205997" y="43642"/>
            <a:ext cx="773427" cy="6500946"/>
          </a:xfrm>
          <a:prstGeom prst="downArrow">
            <a:avLst>
              <a:gd name="adj1" fmla="val 50000"/>
              <a:gd name="adj2" fmla="val 119227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2E33701-7A04-07E7-679B-B706AAF80AE2}"/>
              </a:ext>
            </a:extLst>
          </p:cNvPr>
          <p:cNvSpPr txBox="1"/>
          <p:nvPr/>
        </p:nvSpPr>
        <p:spPr>
          <a:xfrm>
            <a:off x="3357562" y="6440488"/>
            <a:ext cx="6097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COSMOPOWER : </a:t>
            </a:r>
            <a:r>
              <a:rPr lang="en-US" dirty="0" err="1"/>
              <a:t>Spurio</a:t>
            </a:r>
            <a:r>
              <a:rPr lang="en-US" dirty="0"/>
              <a:t> Mancini et al. (2022)</a:t>
            </a:r>
          </a:p>
        </p:txBody>
      </p:sp>
      <p:pic>
        <p:nvPicPr>
          <p:cNvPr id="83" name="Picture 82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65D04C1C-3AF3-E7FF-0335-DD61E058C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943" y="-1"/>
            <a:ext cx="1225025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648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diagram of a nerve cell&#10;&#10;AI-generated content may be incorrect.">
            <a:extLst>
              <a:ext uri="{FF2B5EF4-FFF2-40B4-BE49-F238E27FC236}">
                <a16:creationId xmlns:a16="http://schemas.microsoft.com/office/drawing/2014/main" id="{C5AAAF88-68A1-E59A-C305-DB17C84DB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58483" y="0"/>
            <a:ext cx="7357632" cy="413644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AF3CC1-3ABA-1A98-D773-065BD368F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1532" y="4248338"/>
            <a:ext cx="10171535" cy="592766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A neural emulator mimics the infrastructure of a human brain</a:t>
            </a:r>
          </a:p>
        </p:txBody>
      </p:sp>
      <p:pic>
        <p:nvPicPr>
          <p:cNvPr id="13" name="Picture 12" descr="A diagram of a mathematical equation&#10;&#10;AI-generated content may be incorrect.">
            <a:extLst>
              <a:ext uri="{FF2B5EF4-FFF2-40B4-BE49-F238E27FC236}">
                <a16:creationId xmlns:a16="http://schemas.microsoft.com/office/drawing/2014/main" id="{FF026092-553D-1AA3-D125-7BE002B7E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8482" y="2036525"/>
            <a:ext cx="7357632" cy="21375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E45C0F-00B4-CE96-110D-47567A71D08D}"/>
                  </a:ext>
                </a:extLst>
              </p:cNvPr>
              <p:cNvSpPr txBox="1"/>
              <p:nvPr/>
            </p:nvSpPr>
            <p:spPr>
              <a:xfrm>
                <a:off x="797245" y="5361443"/>
                <a:ext cx="19608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It takes some input:</a:t>
                </a:r>
              </a:p>
              <a:p>
                <a:r>
                  <a:rPr lang="en-US" dirty="0"/>
                  <a:t>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}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E45C0F-00B4-CE96-110D-47567A71D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245" y="5361443"/>
                <a:ext cx="1960880" cy="646331"/>
              </a:xfrm>
              <a:prstGeom prst="rect">
                <a:avLst/>
              </a:prstGeom>
              <a:blipFill>
                <a:blip r:embed="rId5"/>
                <a:stretch>
                  <a:fillRect l="-2581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E990EB3-29D7-8CE8-79A9-F048254ABA8C}"/>
                  </a:ext>
                </a:extLst>
              </p:cNvPr>
              <p:cNvSpPr txBox="1"/>
              <p:nvPr/>
            </p:nvSpPr>
            <p:spPr>
              <a:xfrm>
                <a:off x="6061071" y="5476819"/>
                <a:ext cx="2509520" cy="11257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Sums over all the inputs: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E990EB3-29D7-8CE8-79A9-F048254AB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1071" y="5476819"/>
                <a:ext cx="2509520" cy="1125757"/>
              </a:xfrm>
              <a:prstGeom prst="rect">
                <a:avLst/>
              </a:prstGeom>
              <a:blipFill>
                <a:blip r:embed="rId6"/>
                <a:stretch>
                  <a:fillRect l="-11616" t="-51685" b="-116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9A542A9-2359-BCE4-B5A9-26F9FAD4EBCD}"/>
                  </a:ext>
                </a:extLst>
              </p:cNvPr>
              <p:cNvSpPr txBox="1"/>
              <p:nvPr/>
            </p:nvSpPr>
            <p:spPr>
              <a:xfrm>
                <a:off x="2824480" y="5399046"/>
                <a:ext cx="327152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Measures its importance using weights and biases</a:t>
                </a:r>
              </a:p>
              <a:p>
                <a:r>
                  <a:rPr lang="en-US" dirty="0"/>
                  <a:t>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GB" b="0" i="0" smtClean="0">
                        <a:latin typeface="Cambria Math" panose="02040503050406030204" pitchFamily="18" charset="0"/>
                      </a:rPr>
                      <m:t> }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&amp;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}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9A542A9-2359-BCE4-B5A9-26F9FAD4EB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480" y="5399046"/>
                <a:ext cx="3271520" cy="923330"/>
              </a:xfrm>
              <a:prstGeom prst="rect">
                <a:avLst/>
              </a:prstGeom>
              <a:blipFill>
                <a:blip r:embed="rId7"/>
                <a:stretch>
                  <a:fillRect l="-1544" t="-4110" b="-9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4BC87BF-781B-8FC6-0645-4DF8E4FCE14A}"/>
              </a:ext>
            </a:extLst>
          </p:cNvPr>
          <p:cNvSpPr txBox="1"/>
          <p:nvPr/>
        </p:nvSpPr>
        <p:spPr>
          <a:xfrm>
            <a:off x="8977623" y="5476819"/>
            <a:ext cx="3185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Passes that value into a nonlinear function and gives you an output</a:t>
            </a:r>
          </a:p>
        </p:txBody>
      </p:sp>
      <p:sp>
        <p:nvSpPr>
          <p:cNvPr id="18" name="Curved Down Arrow 17">
            <a:extLst>
              <a:ext uri="{FF2B5EF4-FFF2-40B4-BE49-F238E27FC236}">
                <a16:creationId xmlns:a16="http://schemas.microsoft.com/office/drawing/2014/main" id="{9B7F072F-09CE-3C5F-1414-F26F8BE17ED4}"/>
              </a:ext>
            </a:extLst>
          </p:cNvPr>
          <p:cNvSpPr/>
          <p:nvPr/>
        </p:nvSpPr>
        <p:spPr>
          <a:xfrm>
            <a:off x="4376420" y="5014953"/>
            <a:ext cx="1960880" cy="377466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Curved Down Arrow 18">
            <a:extLst>
              <a:ext uri="{FF2B5EF4-FFF2-40B4-BE49-F238E27FC236}">
                <a16:creationId xmlns:a16="http://schemas.microsoft.com/office/drawing/2014/main" id="{44183D01-3AEC-0594-5970-DB04F3D14A5B}"/>
              </a:ext>
            </a:extLst>
          </p:cNvPr>
          <p:cNvSpPr/>
          <p:nvPr/>
        </p:nvSpPr>
        <p:spPr>
          <a:xfrm>
            <a:off x="7791669" y="5011129"/>
            <a:ext cx="2092960" cy="377466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Curved Down Arrow 19">
            <a:extLst>
              <a:ext uri="{FF2B5EF4-FFF2-40B4-BE49-F238E27FC236}">
                <a16:creationId xmlns:a16="http://schemas.microsoft.com/office/drawing/2014/main" id="{EEBFEB57-53B6-691F-D28E-20818C6A60DD}"/>
              </a:ext>
            </a:extLst>
          </p:cNvPr>
          <p:cNvSpPr/>
          <p:nvPr/>
        </p:nvSpPr>
        <p:spPr>
          <a:xfrm>
            <a:off x="1656080" y="4983977"/>
            <a:ext cx="1960880" cy="377466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885E870-D6F8-9D4F-40A9-0A537C69C65A}"/>
              </a:ext>
            </a:extLst>
          </p:cNvPr>
          <p:cNvSpPr/>
          <p:nvPr/>
        </p:nvSpPr>
        <p:spPr>
          <a:xfrm>
            <a:off x="6552548" y="2366681"/>
            <a:ext cx="3169675" cy="1707807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098800"/>
                      <a:gd name="connsiteY0" fmla="*/ 162981 h 977866"/>
                      <a:gd name="connsiteX1" fmla="*/ 162981 w 3098800"/>
                      <a:gd name="connsiteY1" fmla="*/ 0 h 977866"/>
                      <a:gd name="connsiteX2" fmla="*/ 2935819 w 3098800"/>
                      <a:gd name="connsiteY2" fmla="*/ 0 h 977866"/>
                      <a:gd name="connsiteX3" fmla="*/ 3098800 w 3098800"/>
                      <a:gd name="connsiteY3" fmla="*/ 162981 h 977866"/>
                      <a:gd name="connsiteX4" fmla="*/ 3098800 w 3098800"/>
                      <a:gd name="connsiteY4" fmla="*/ 814885 h 977866"/>
                      <a:gd name="connsiteX5" fmla="*/ 2935819 w 3098800"/>
                      <a:gd name="connsiteY5" fmla="*/ 977866 h 977866"/>
                      <a:gd name="connsiteX6" fmla="*/ 162981 w 3098800"/>
                      <a:gd name="connsiteY6" fmla="*/ 977866 h 977866"/>
                      <a:gd name="connsiteX7" fmla="*/ 0 w 3098800"/>
                      <a:gd name="connsiteY7" fmla="*/ 814885 h 977866"/>
                      <a:gd name="connsiteX8" fmla="*/ 0 w 3098800"/>
                      <a:gd name="connsiteY8" fmla="*/ 162981 h 977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098800" h="977866" extrusionOk="0">
                        <a:moveTo>
                          <a:pt x="0" y="162981"/>
                        </a:moveTo>
                        <a:cubicBezTo>
                          <a:pt x="-6213" y="69136"/>
                          <a:pt x="70218" y="1032"/>
                          <a:pt x="162981" y="0"/>
                        </a:cubicBezTo>
                        <a:cubicBezTo>
                          <a:pt x="950347" y="132882"/>
                          <a:pt x="2555006" y="-84951"/>
                          <a:pt x="2935819" y="0"/>
                        </a:cubicBezTo>
                        <a:cubicBezTo>
                          <a:pt x="3014485" y="11080"/>
                          <a:pt x="3095938" y="88787"/>
                          <a:pt x="3098800" y="162981"/>
                        </a:cubicBezTo>
                        <a:cubicBezTo>
                          <a:pt x="3145846" y="413059"/>
                          <a:pt x="3130986" y="666076"/>
                          <a:pt x="3098800" y="814885"/>
                        </a:cubicBezTo>
                        <a:cubicBezTo>
                          <a:pt x="3110452" y="906279"/>
                          <a:pt x="3027591" y="974245"/>
                          <a:pt x="2935819" y="977866"/>
                        </a:cubicBezTo>
                        <a:cubicBezTo>
                          <a:pt x="1661268" y="1065505"/>
                          <a:pt x="1020579" y="905187"/>
                          <a:pt x="162981" y="977866"/>
                        </a:cubicBezTo>
                        <a:cubicBezTo>
                          <a:pt x="71708" y="965842"/>
                          <a:pt x="-10377" y="919318"/>
                          <a:pt x="0" y="814885"/>
                        </a:cubicBezTo>
                        <a:cubicBezTo>
                          <a:pt x="-18209" y="659010"/>
                          <a:pt x="-26304" y="270744"/>
                          <a:pt x="0" y="16298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1B15AE7-FB57-DD98-5F77-264CB627BDBD}"/>
              </a:ext>
            </a:extLst>
          </p:cNvPr>
          <p:cNvSpPr/>
          <p:nvPr/>
        </p:nvSpPr>
        <p:spPr>
          <a:xfrm>
            <a:off x="2658481" y="2078970"/>
            <a:ext cx="3437519" cy="2026494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098800"/>
                      <a:gd name="connsiteY0" fmla="*/ 162981 h 977866"/>
                      <a:gd name="connsiteX1" fmla="*/ 162981 w 3098800"/>
                      <a:gd name="connsiteY1" fmla="*/ 0 h 977866"/>
                      <a:gd name="connsiteX2" fmla="*/ 2935819 w 3098800"/>
                      <a:gd name="connsiteY2" fmla="*/ 0 h 977866"/>
                      <a:gd name="connsiteX3" fmla="*/ 3098800 w 3098800"/>
                      <a:gd name="connsiteY3" fmla="*/ 162981 h 977866"/>
                      <a:gd name="connsiteX4" fmla="*/ 3098800 w 3098800"/>
                      <a:gd name="connsiteY4" fmla="*/ 814885 h 977866"/>
                      <a:gd name="connsiteX5" fmla="*/ 2935819 w 3098800"/>
                      <a:gd name="connsiteY5" fmla="*/ 977866 h 977866"/>
                      <a:gd name="connsiteX6" fmla="*/ 162981 w 3098800"/>
                      <a:gd name="connsiteY6" fmla="*/ 977866 h 977866"/>
                      <a:gd name="connsiteX7" fmla="*/ 0 w 3098800"/>
                      <a:gd name="connsiteY7" fmla="*/ 814885 h 977866"/>
                      <a:gd name="connsiteX8" fmla="*/ 0 w 3098800"/>
                      <a:gd name="connsiteY8" fmla="*/ 162981 h 977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098800" h="977866" extrusionOk="0">
                        <a:moveTo>
                          <a:pt x="0" y="162981"/>
                        </a:moveTo>
                        <a:cubicBezTo>
                          <a:pt x="-6213" y="69136"/>
                          <a:pt x="70218" y="1032"/>
                          <a:pt x="162981" y="0"/>
                        </a:cubicBezTo>
                        <a:cubicBezTo>
                          <a:pt x="950347" y="132882"/>
                          <a:pt x="2555006" y="-84951"/>
                          <a:pt x="2935819" y="0"/>
                        </a:cubicBezTo>
                        <a:cubicBezTo>
                          <a:pt x="3014485" y="11080"/>
                          <a:pt x="3095938" y="88787"/>
                          <a:pt x="3098800" y="162981"/>
                        </a:cubicBezTo>
                        <a:cubicBezTo>
                          <a:pt x="3145846" y="413059"/>
                          <a:pt x="3130986" y="666076"/>
                          <a:pt x="3098800" y="814885"/>
                        </a:cubicBezTo>
                        <a:cubicBezTo>
                          <a:pt x="3110452" y="906279"/>
                          <a:pt x="3027591" y="974245"/>
                          <a:pt x="2935819" y="977866"/>
                        </a:cubicBezTo>
                        <a:cubicBezTo>
                          <a:pt x="1661268" y="1065505"/>
                          <a:pt x="1020579" y="905187"/>
                          <a:pt x="162981" y="977866"/>
                        </a:cubicBezTo>
                        <a:cubicBezTo>
                          <a:pt x="71708" y="965842"/>
                          <a:pt x="-10377" y="919318"/>
                          <a:pt x="0" y="814885"/>
                        </a:cubicBezTo>
                        <a:cubicBezTo>
                          <a:pt x="-18209" y="659010"/>
                          <a:pt x="-26304" y="270744"/>
                          <a:pt x="0" y="16298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065BC5FB-522D-3C3C-33C8-F74D03152707}"/>
              </a:ext>
            </a:extLst>
          </p:cNvPr>
          <p:cNvSpPr/>
          <p:nvPr/>
        </p:nvSpPr>
        <p:spPr>
          <a:xfrm>
            <a:off x="3552151" y="2168589"/>
            <a:ext cx="440346" cy="1405302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098800"/>
                      <a:gd name="connsiteY0" fmla="*/ 162981 h 977866"/>
                      <a:gd name="connsiteX1" fmla="*/ 162981 w 3098800"/>
                      <a:gd name="connsiteY1" fmla="*/ 0 h 977866"/>
                      <a:gd name="connsiteX2" fmla="*/ 2935819 w 3098800"/>
                      <a:gd name="connsiteY2" fmla="*/ 0 h 977866"/>
                      <a:gd name="connsiteX3" fmla="*/ 3098800 w 3098800"/>
                      <a:gd name="connsiteY3" fmla="*/ 162981 h 977866"/>
                      <a:gd name="connsiteX4" fmla="*/ 3098800 w 3098800"/>
                      <a:gd name="connsiteY4" fmla="*/ 814885 h 977866"/>
                      <a:gd name="connsiteX5" fmla="*/ 2935819 w 3098800"/>
                      <a:gd name="connsiteY5" fmla="*/ 977866 h 977866"/>
                      <a:gd name="connsiteX6" fmla="*/ 162981 w 3098800"/>
                      <a:gd name="connsiteY6" fmla="*/ 977866 h 977866"/>
                      <a:gd name="connsiteX7" fmla="*/ 0 w 3098800"/>
                      <a:gd name="connsiteY7" fmla="*/ 814885 h 977866"/>
                      <a:gd name="connsiteX8" fmla="*/ 0 w 3098800"/>
                      <a:gd name="connsiteY8" fmla="*/ 162981 h 977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098800" h="977866" extrusionOk="0">
                        <a:moveTo>
                          <a:pt x="0" y="162981"/>
                        </a:moveTo>
                        <a:cubicBezTo>
                          <a:pt x="-6213" y="69136"/>
                          <a:pt x="70218" y="1032"/>
                          <a:pt x="162981" y="0"/>
                        </a:cubicBezTo>
                        <a:cubicBezTo>
                          <a:pt x="950347" y="132882"/>
                          <a:pt x="2555006" y="-84951"/>
                          <a:pt x="2935819" y="0"/>
                        </a:cubicBezTo>
                        <a:cubicBezTo>
                          <a:pt x="3014485" y="11080"/>
                          <a:pt x="3095938" y="88787"/>
                          <a:pt x="3098800" y="162981"/>
                        </a:cubicBezTo>
                        <a:cubicBezTo>
                          <a:pt x="3145846" y="413059"/>
                          <a:pt x="3130986" y="666076"/>
                          <a:pt x="3098800" y="814885"/>
                        </a:cubicBezTo>
                        <a:cubicBezTo>
                          <a:pt x="3110452" y="906279"/>
                          <a:pt x="3027591" y="974245"/>
                          <a:pt x="2935819" y="977866"/>
                        </a:cubicBezTo>
                        <a:cubicBezTo>
                          <a:pt x="1661268" y="1065505"/>
                          <a:pt x="1020579" y="905187"/>
                          <a:pt x="162981" y="977866"/>
                        </a:cubicBezTo>
                        <a:cubicBezTo>
                          <a:pt x="71708" y="965842"/>
                          <a:pt x="-10377" y="919318"/>
                          <a:pt x="0" y="814885"/>
                        </a:cubicBezTo>
                        <a:cubicBezTo>
                          <a:pt x="-18209" y="659010"/>
                          <a:pt x="-26304" y="270744"/>
                          <a:pt x="0" y="16298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31EA0C5C-C25B-D74A-2E90-9E899AD5C7B0}"/>
              </a:ext>
            </a:extLst>
          </p:cNvPr>
          <p:cNvSpPr/>
          <p:nvPr/>
        </p:nvSpPr>
        <p:spPr>
          <a:xfrm>
            <a:off x="2810884" y="2078970"/>
            <a:ext cx="429858" cy="1739996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098800"/>
                      <a:gd name="connsiteY0" fmla="*/ 162981 h 977866"/>
                      <a:gd name="connsiteX1" fmla="*/ 162981 w 3098800"/>
                      <a:gd name="connsiteY1" fmla="*/ 0 h 977866"/>
                      <a:gd name="connsiteX2" fmla="*/ 2935819 w 3098800"/>
                      <a:gd name="connsiteY2" fmla="*/ 0 h 977866"/>
                      <a:gd name="connsiteX3" fmla="*/ 3098800 w 3098800"/>
                      <a:gd name="connsiteY3" fmla="*/ 162981 h 977866"/>
                      <a:gd name="connsiteX4" fmla="*/ 3098800 w 3098800"/>
                      <a:gd name="connsiteY4" fmla="*/ 814885 h 977866"/>
                      <a:gd name="connsiteX5" fmla="*/ 2935819 w 3098800"/>
                      <a:gd name="connsiteY5" fmla="*/ 977866 h 977866"/>
                      <a:gd name="connsiteX6" fmla="*/ 162981 w 3098800"/>
                      <a:gd name="connsiteY6" fmla="*/ 977866 h 977866"/>
                      <a:gd name="connsiteX7" fmla="*/ 0 w 3098800"/>
                      <a:gd name="connsiteY7" fmla="*/ 814885 h 977866"/>
                      <a:gd name="connsiteX8" fmla="*/ 0 w 3098800"/>
                      <a:gd name="connsiteY8" fmla="*/ 162981 h 977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098800" h="977866" extrusionOk="0">
                        <a:moveTo>
                          <a:pt x="0" y="162981"/>
                        </a:moveTo>
                        <a:cubicBezTo>
                          <a:pt x="-6213" y="69136"/>
                          <a:pt x="70218" y="1032"/>
                          <a:pt x="162981" y="0"/>
                        </a:cubicBezTo>
                        <a:cubicBezTo>
                          <a:pt x="950347" y="132882"/>
                          <a:pt x="2555006" y="-84951"/>
                          <a:pt x="2935819" y="0"/>
                        </a:cubicBezTo>
                        <a:cubicBezTo>
                          <a:pt x="3014485" y="11080"/>
                          <a:pt x="3095938" y="88787"/>
                          <a:pt x="3098800" y="162981"/>
                        </a:cubicBezTo>
                        <a:cubicBezTo>
                          <a:pt x="3145846" y="413059"/>
                          <a:pt x="3130986" y="666076"/>
                          <a:pt x="3098800" y="814885"/>
                        </a:cubicBezTo>
                        <a:cubicBezTo>
                          <a:pt x="3110452" y="906279"/>
                          <a:pt x="3027591" y="974245"/>
                          <a:pt x="2935819" y="977866"/>
                        </a:cubicBezTo>
                        <a:cubicBezTo>
                          <a:pt x="1661268" y="1065505"/>
                          <a:pt x="1020579" y="905187"/>
                          <a:pt x="162981" y="977866"/>
                        </a:cubicBezTo>
                        <a:cubicBezTo>
                          <a:pt x="71708" y="965842"/>
                          <a:pt x="-10377" y="919318"/>
                          <a:pt x="0" y="814885"/>
                        </a:cubicBezTo>
                        <a:cubicBezTo>
                          <a:pt x="-18209" y="659010"/>
                          <a:pt x="-26304" y="270744"/>
                          <a:pt x="0" y="16298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75487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  <p:bldP spid="18" grpId="1" animBg="1"/>
      <p:bldP spid="19" grpId="0" animBg="1"/>
      <p:bldP spid="20" grpId="2" animBg="1"/>
      <p:bldP spid="22" grpId="0" animBg="1"/>
      <p:bldP spid="27" grpId="0" animBg="1"/>
      <p:bldP spid="27" grpId="1" animBg="1"/>
      <p:bldP spid="27" grpId="3" animBg="1"/>
      <p:bldP spid="28" grpId="0" animBg="1"/>
      <p:bldP spid="28" grpId="1" animBg="1"/>
      <p:bldP spid="29" grpId="0" animBg="1"/>
      <p:bldP spid="2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97F791-5FFA-4164-899F-EB52EA72B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E28A1A9-FB81-4816-AAEA-C3B430946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773AB25-A422-41AA-9737-5E04C1966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AF0552B8-DE8C-40DF-B29F-1728E6A10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30" y="23283"/>
            <a:ext cx="407815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382378-87F8-E9D9-EFF1-1C4C1234EB5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44619" y="791790"/>
                <a:ext cx="3194281" cy="541499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</a:rPr>
                  <a:t>And then it does it all over again</a:t>
                </a:r>
              </a:p>
              <a:p>
                <a:r>
                  <a:rPr lang="en-US" dirty="0">
                    <a:solidFill>
                      <a:srgbClr val="FFFFFF"/>
                    </a:solidFill>
                  </a:rPr>
                  <a:t>The network then compares the predicted output with the real one:</a:t>
                </a:r>
              </a:p>
              <a:p>
                <a:pPr>
                  <a:buFontTx/>
                  <a:buChar char="-"/>
                </a:pPr>
                <a:r>
                  <a:rPr lang="en-US" dirty="0">
                    <a:solidFill>
                      <a:srgbClr val="FFFFFF"/>
                    </a:solidFill>
                  </a:rPr>
                  <a:t>the results are correct</a:t>
                </a:r>
                <a:br>
                  <a:rPr lang="en-US" dirty="0">
                    <a:solidFill>
                      <a:srgbClr val="FFFFFF"/>
                    </a:solidFill>
                  </a:rPr>
                </a:br>
                <a:r>
                  <a:rPr lang="en-US" dirty="0">
                    <a:solidFill>
                      <a:srgbClr val="FFFFFF"/>
                    </a:solidFill>
                  </a:rPr>
                  <a:t>GREAT !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FFFFFF"/>
                    </a:solidFill>
                  </a:rPr>
                  <a:t>- if they are not – RETRAIN ITSELF</a:t>
                </a:r>
                <a:br>
                  <a:rPr lang="en-US" dirty="0">
                    <a:solidFill>
                      <a:srgbClr val="FFFFFF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GB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r>
                            <a:rPr lang="en-GB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GB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→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GB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GB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rgbClr val="FFFFFF"/>
                  </a:solidFill>
                </a:endParaRPr>
              </a:p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382378-87F8-E9D9-EFF1-1C4C1234EB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44619" y="791790"/>
                <a:ext cx="3194281" cy="5414999"/>
              </a:xfrm>
              <a:blipFill>
                <a:blip r:embed="rId3"/>
                <a:stretch>
                  <a:fillRect l="-3953" t="-18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6AD0D387-1584-4477-B5F8-52B50D4F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22C90122-8CF0-4164-B596-168DE41D39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E74D534E-37A6-4D27-9C47-0B2F05278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1C1C156E-D2E0-468A-9B19-79521D69BF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14C97F11-4F6C-4DFF-89BC-3AEA5B7FF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773C2106-77CE-42E1-839F-925EAEBB2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E2807D33-BD1F-4B09-8D93-63C06DB3C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84BDF3E8-157B-47D1-AF8E-FE1EFF061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8B482B5-E0FD-406A-99B2-297DF33354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B8750F30-12E8-410B-8709-78F1EF3BB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DB2D030A-4700-4CC4-A971-F119F8372C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B4E516DB-F66E-4E88-8CAA-67153F561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16">
              <a:extLst>
                <a:ext uri="{FF2B5EF4-FFF2-40B4-BE49-F238E27FC236}">
                  <a16:creationId xmlns:a16="http://schemas.microsoft.com/office/drawing/2014/main" id="{DF749FDD-DD56-4DC9-A379-77E110698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6AD95087-E0AF-45D3-B824-EFFCBBECD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2D21010F-3DE2-4881-B9D5-3415C4E05D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2AFDF4BC-8E99-4A2C-9EF2-4B98A05C2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BB8EAEE8-22EA-4103-A02E-5043474C4B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Rectangle 21">
              <a:extLst>
                <a:ext uri="{FF2B5EF4-FFF2-40B4-BE49-F238E27FC236}">
                  <a16:creationId xmlns:a16="http://schemas.microsoft.com/office/drawing/2014/main" id="{7148ABD2-E447-429F-B97E-86494051C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2">
              <a:extLst>
                <a:ext uri="{FF2B5EF4-FFF2-40B4-BE49-F238E27FC236}">
                  <a16:creationId xmlns:a16="http://schemas.microsoft.com/office/drawing/2014/main" id="{99900F4A-F8CA-456E-9FA0-34572621C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id="{DF5CD0A9-E49B-4968-886B-41C1A66D23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24">
              <a:extLst>
                <a:ext uri="{FF2B5EF4-FFF2-40B4-BE49-F238E27FC236}">
                  <a16:creationId xmlns:a16="http://schemas.microsoft.com/office/drawing/2014/main" id="{7E462582-7383-4272-A323-85C9D137C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id="{CB472F67-7C37-4D80-B346-DE30D44B5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26">
              <a:extLst>
                <a:ext uri="{FF2B5EF4-FFF2-40B4-BE49-F238E27FC236}">
                  <a16:creationId xmlns:a16="http://schemas.microsoft.com/office/drawing/2014/main" id="{19A8AE83-358F-4D4E-91C7-F09E35097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id="{C4B79436-9285-45DE-A9FB-B3DD750738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28">
              <a:extLst>
                <a:ext uri="{FF2B5EF4-FFF2-40B4-BE49-F238E27FC236}">
                  <a16:creationId xmlns:a16="http://schemas.microsoft.com/office/drawing/2014/main" id="{B0BF8BF3-C90A-483A-B61E-13D2C41FB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29">
              <a:extLst>
                <a:ext uri="{FF2B5EF4-FFF2-40B4-BE49-F238E27FC236}">
                  <a16:creationId xmlns:a16="http://schemas.microsoft.com/office/drawing/2014/main" id="{31011274-F329-444B-9B06-69DD2EC44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30">
              <a:extLst>
                <a:ext uri="{FF2B5EF4-FFF2-40B4-BE49-F238E27FC236}">
                  <a16:creationId xmlns:a16="http://schemas.microsoft.com/office/drawing/2014/main" id="{DB8B1D39-5B9A-4B4E-849B-A5821A2460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31">
              <a:extLst>
                <a:ext uri="{FF2B5EF4-FFF2-40B4-BE49-F238E27FC236}">
                  <a16:creationId xmlns:a16="http://schemas.microsoft.com/office/drawing/2014/main" id="{336ECD63-75C2-4A32-A31B-30BB30972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3" descr="A diagram of a network&#10;&#10;AI-generated content may be incorrect.">
            <a:extLst>
              <a:ext uri="{FF2B5EF4-FFF2-40B4-BE49-F238E27FC236}">
                <a16:creationId xmlns:a16="http://schemas.microsoft.com/office/drawing/2014/main" id="{555CEBD6-82A4-9565-114C-AFEEE4456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1778" y="791790"/>
            <a:ext cx="6844045" cy="5269915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7805171-D1D3-30DD-05E0-02CA856A2BCA}"/>
              </a:ext>
            </a:extLst>
          </p:cNvPr>
          <p:cNvSpPr/>
          <p:nvPr/>
        </p:nvSpPr>
        <p:spPr>
          <a:xfrm>
            <a:off x="5537151" y="1990726"/>
            <a:ext cx="429858" cy="2383865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098800"/>
                      <a:gd name="connsiteY0" fmla="*/ 162981 h 977866"/>
                      <a:gd name="connsiteX1" fmla="*/ 162981 w 3098800"/>
                      <a:gd name="connsiteY1" fmla="*/ 0 h 977866"/>
                      <a:gd name="connsiteX2" fmla="*/ 2935819 w 3098800"/>
                      <a:gd name="connsiteY2" fmla="*/ 0 h 977866"/>
                      <a:gd name="connsiteX3" fmla="*/ 3098800 w 3098800"/>
                      <a:gd name="connsiteY3" fmla="*/ 162981 h 977866"/>
                      <a:gd name="connsiteX4" fmla="*/ 3098800 w 3098800"/>
                      <a:gd name="connsiteY4" fmla="*/ 814885 h 977866"/>
                      <a:gd name="connsiteX5" fmla="*/ 2935819 w 3098800"/>
                      <a:gd name="connsiteY5" fmla="*/ 977866 h 977866"/>
                      <a:gd name="connsiteX6" fmla="*/ 162981 w 3098800"/>
                      <a:gd name="connsiteY6" fmla="*/ 977866 h 977866"/>
                      <a:gd name="connsiteX7" fmla="*/ 0 w 3098800"/>
                      <a:gd name="connsiteY7" fmla="*/ 814885 h 977866"/>
                      <a:gd name="connsiteX8" fmla="*/ 0 w 3098800"/>
                      <a:gd name="connsiteY8" fmla="*/ 162981 h 977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098800" h="977866" extrusionOk="0">
                        <a:moveTo>
                          <a:pt x="0" y="162981"/>
                        </a:moveTo>
                        <a:cubicBezTo>
                          <a:pt x="-6213" y="69136"/>
                          <a:pt x="70218" y="1032"/>
                          <a:pt x="162981" y="0"/>
                        </a:cubicBezTo>
                        <a:cubicBezTo>
                          <a:pt x="950347" y="132882"/>
                          <a:pt x="2555006" y="-84951"/>
                          <a:pt x="2935819" y="0"/>
                        </a:cubicBezTo>
                        <a:cubicBezTo>
                          <a:pt x="3014485" y="11080"/>
                          <a:pt x="3095938" y="88787"/>
                          <a:pt x="3098800" y="162981"/>
                        </a:cubicBezTo>
                        <a:cubicBezTo>
                          <a:pt x="3145846" y="413059"/>
                          <a:pt x="3130986" y="666076"/>
                          <a:pt x="3098800" y="814885"/>
                        </a:cubicBezTo>
                        <a:cubicBezTo>
                          <a:pt x="3110452" y="906279"/>
                          <a:pt x="3027591" y="974245"/>
                          <a:pt x="2935819" y="977866"/>
                        </a:cubicBezTo>
                        <a:cubicBezTo>
                          <a:pt x="1661268" y="1065505"/>
                          <a:pt x="1020579" y="905187"/>
                          <a:pt x="162981" y="977866"/>
                        </a:cubicBezTo>
                        <a:cubicBezTo>
                          <a:pt x="71708" y="965842"/>
                          <a:pt x="-10377" y="919318"/>
                          <a:pt x="0" y="814885"/>
                        </a:cubicBezTo>
                        <a:cubicBezTo>
                          <a:pt x="-18209" y="659010"/>
                          <a:pt x="-26304" y="270744"/>
                          <a:pt x="0" y="16298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7F1B988-6319-59AA-5CF3-923AC9C3F9EF}"/>
              </a:ext>
            </a:extLst>
          </p:cNvPr>
          <p:cNvSpPr/>
          <p:nvPr/>
        </p:nvSpPr>
        <p:spPr>
          <a:xfrm>
            <a:off x="6959600" y="1093788"/>
            <a:ext cx="508000" cy="708025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098800"/>
                      <a:gd name="connsiteY0" fmla="*/ 162981 h 977866"/>
                      <a:gd name="connsiteX1" fmla="*/ 162981 w 3098800"/>
                      <a:gd name="connsiteY1" fmla="*/ 0 h 977866"/>
                      <a:gd name="connsiteX2" fmla="*/ 2935819 w 3098800"/>
                      <a:gd name="connsiteY2" fmla="*/ 0 h 977866"/>
                      <a:gd name="connsiteX3" fmla="*/ 3098800 w 3098800"/>
                      <a:gd name="connsiteY3" fmla="*/ 162981 h 977866"/>
                      <a:gd name="connsiteX4" fmla="*/ 3098800 w 3098800"/>
                      <a:gd name="connsiteY4" fmla="*/ 814885 h 977866"/>
                      <a:gd name="connsiteX5" fmla="*/ 2935819 w 3098800"/>
                      <a:gd name="connsiteY5" fmla="*/ 977866 h 977866"/>
                      <a:gd name="connsiteX6" fmla="*/ 162981 w 3098800"/>
                      <a:gd name="connsiteY6" fmla="*/ 977866 h 977866"/>
                      <a:gd name="connsiteX7" fmla="*/ 0 w 3098800"/>
                      <a:gd name="connsiteY7" fmla="*/ 814885 h 977866"/>
                      <a:gd name="connsiteX8" fmla="*/ 0 w 3098800"/>
                      <a:gd name="connsiteY8" fmla="*/ 162981 h 977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098800" h="977866" extrusionOk="0">
                        <a:moveTo>
                          <a:pt x="0" y="162981"/>
                        </a:moveTo>
                        <a:cubicBezTo>
                          <a:pt x="-6213" y="69136"/>
                          <a:pt x="70218" y="1032"/>
                          <a:pt x="162981" y="0"/>
                        </a:cubicBezTo>
                        <a:cubicBezTo>
                          <a:pt x="950347" y="132882"/>
                          <a:pt x="2555006" y="-84951"/>
                          <a:pt x="2935819" y="0"/>
                        </a:cubicBezTo>
                        <a:cubicBezTo>
                          <a:pt x="3014485" y="11080"/>
                          <a:pt x="3095938" y="88787"/>
                          <a:pt x="3098800" y="162981"/>
                        </a:cubicBezTo>
                        <a:cubicBezTo>
                          <a:pt x="3145846" y="413059"/>
                          <a:pt x="3130986" y="666076"/>
                          <a:pt x="3098800" y="814885"/>
                        </a:cubicBezTo>
                        <a:cubicBezTo>
                          <a:pt x="3110452" y="906279"/>
                          <a:pt x="3027591" y="974245"/>
                          <a:pt x="2935819" y="977866"/>
                        </a:cubicBezTo>
                        <a:cubicBezTo>
                          <a:pt x="1661268" y="1065505"/>
                          <a:pt x="1020579" y="905187"/>
                          <a:pt x="162981" y="977866"/>
                        </a:cubicBezTo>
                        <a:cubicBezTo>
                          <a:pt x="71708" y="965842"/>
                          <a:pt x="-10377" y="919318"/>
                          <a:pt x="0" y="814885"/>
                        </a:cubicBezTo>
                        <a:cubicBezTo>
                          <a:pt x="-18209" y="659010"/>
                          <a:pt x="-26304" y="270744"/>
                          <a:pt x="0" y="16298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23E9156-1B87-1DB7-CA21-166FDE0E9736}"/>
              </a:ext>
            </a:extLst>
          </p:cNvPr>
          <p:cNvSpPr/>
          <p:nvPr/>
        </p:nvSpPr>
        <p:spPr>
          <a:xfrm>
            <a:off x="6792382" y="719932"/>
            <a:ext cx="835969" cy="4717256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098800"/>
                      <a:gd name="connsiteY0" fmla="*/ 162981 h 977866"/>
                      <a:gd name="connsiteX1" fmla="*/ 162981 w 3098800"/>
                      <a:gd name="connsiteY1" fmla="*/ 0 h 977866"/>
                      <a:gd name="connsiteX2" fmla="*/ 2935819 w 3098800"/>
                      <a:gd name="connsiteY2" fmla="*/ 0 h 977866"/>
                      <a:gd name="connsiteX3" fmla="*/ 3098800 w 3098800"/>
                      <a:gd name="connsiteY3" fmla="*/ 162981 h 977866"/>
                      <a:gd name="connsiteX4" fmla="*/ 3098800 w 3098800"/>
                      <a:gd name="connsiteY4" fmla="*/ 814885 h 977866"/>
                      <a:gd name="connsiteX5" fmla="*/ 2935819 w 3098800"/>
                      <a:gd name="connsiteY5" fmla="*/ 977866 h 977866"/>
                      <a:gd name="connsiteX6" fmla="*/ 162981 w 3098800"/>
                      <a:gd name="connsiteY6" fmla="*/ 977866 h 977866"/>
                      <a:gd name="connsiteX7" fmla="*/ 0 w 3098800"/>
                      <a:gd name="connsiteY7" fmla="*/ 814885 h 977866"/>
                      <a:gd name="connsiteX8" fmla="*/ 0 w 3098800"/>
                      <a:gd name="connsiteY8" fmla="*/ 162981 h 977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098800" h="977866" extrusionOk="0">
                        <a:moveTo>
                          <a:pt x="0" y="162981"/>
                        </a:moveTo>
                        <a:cubicBezTo>
                          <a:pt x="-6213" y="69136"/>
                          <a:pt x="70218" y="1032"/>
                          <a:pt x="162981" y="0"/>
                        </a:cubicBezTo>
                        <a:cubicBezTo>
                          <a:pt x="950347" y="132882"/>
                          <a:pt x="2555006" y="-84951"/>
                          <a:pt x="2935819" y="0"/>
                        </a:cubicBezTo>
                        <a:cubicBezTo>
                          <a:pt x="3014485" y="11080"/>
                          <a:pt x="3095938" y="88787"/>
                          <a:pt x="3098800" y="162981"/>
                        </a:cubicBezTo>
                        <a:cubicBezTo>
                          <a:pt x="3145846" y="413059"/>
                          <a:pt x="3130986" y="666076"/>
                          <a:pt x="3098800" y="814885"/>
                        </a:cubicBezTo>
                        <a:cubicBezTo>
                          <a:pt x="3110452" y="906279"/>
                          <a:pt x="3027591" y="974245"/>
                          <a:pt x="2935819" y="977866"/>
                        </a:cubicBezTo>
                        <a:cubicBezTo>
                          <a:pt x="1661268" y="1065505"/>
                          <a:pt x="1020579" y="905187"/>
                          <a:pt x="162981" y="977866"/>
                        </a:cubicBezTo>
                        <a:cubicBezTo>
                          <a:pt x="71708" y="965842"/>
                          <a:pt x="-10377" y="919318"/>
                          <a:pt x="0" y="814885"/>
                        </a:cubicBezTo>
                        <a:cubicBezTo>
                          <a:pt x="-18209" y="659010"/>
                          <a:pt x="-26304" y="270744"/>
                          <a:pt x="0" y="16298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CBD3439-2EDA-D1EB-7482-091996E6AB28}"/>
              </a:ext>
            </a:extLst>
          </p:cNvPr>
          <p:cNvSpPr/>
          <p:nvPr/>
        </p:nvSpPr>
        <p:spPr>
          <a:xfrm>
            <a:off x="8991600" y="1252604"/>
            <a:ext cx="529456" cy="358709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098800"/>
                      <a:gd name="connsiteY0" fmla="*/ 162981 h 977866"/>
                      <a:gd name="connsiteX1" fmla="*/ 162981 w 3098800"/>
                      <a:gd name="connsiteY1" fmla="*/ 0 h 977866"/>
                      <a:gd name="connsiteX2" fmla="*/ 2935819 w 3098800"/>
                      <a:gd name="connsiteY2" fmla="*/ 0 h 977866"/>
                      <a:gd name="connsiteX3" fmla="*/ 3098800 w 3098800"/>
                      <a:gd name="connsiteY3" fmla="*/ 162981 h 977866"/>
                      <a:gd name="connsiteX4" fmla="*/ 3098800 w 3098800"/>
                      <a:gd name="connsiteY4" fmla="*/ 814885 h 977866"/>
                      <a:gd name="connsiteX5" fmla="*/ 2935819 w 3098800"/>
                      <a:gd name="connsiteY5" fmla="*/ 977866 h 977866"/>
                      <a:gd name="connsiteX6" fmla="*/ 162981 w 3098800"/>
                      <a:gd name="connsiteY6" fmla="*/ 977866 h 977866"/>
                      <a:gd name="connsiteX7" fmla="*/ 0 w 3098800"/>
                      <a:gd name="connsiteY7" fmla="*/ 814885 h 977866"/>
                      <a:gd name="connsiteX8" fmla="*/ 0 w 3098800"/>
                      <a:gd name="connsiteY8" fmla="*/ 162981 h 977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098800" h="977866" extrusionOk="0">
                        <a:moveTo>
                          <a:pt x="0" y="162981"/>
                        </a:moveTo>
                        <a:cubicBezTo>
                          <a:pt x="-6213" y="69136"/>
                          <a:pt x="70218" y="1032"/>
                          <a:pt x="162981" y="0"/>
                        </a:cubicBezTo>
                        <a:cubicBezTo>
                          <a:pt x="950347" y="132882"/>
                          <a:pt x="2555006" y="-84951"/>
                          <a:pt x="2935819" y="0"/>
                        </a:cubicBezTo>
                        <a:cubicBezTo>
                          <a:pt x="3014485" y="11080"/>
                          <a:pt x="3095938" y="88787"/>
                          <a:pt x="3098800" y="162981"/>
                        </a:cubicBezTo>
                        <a:cubicBezTo>
                          <a:pt x="3145846" y="413059"/>
                          <a:pt x="3130986" y="666076"/>
                          <a:pt x="3098800" y="814885"/>
                        </a:cubicBezTo>
                        <a:cubicBezTo>
                          <a:pt x="3110452" y="906279"/>
                          <a:pt x="3027591" y="974245"/>
                          <a:pt x="2935819" y="977866"/>
                        </a:cubicBezTo>
                        <a:cubicBezTo>
                          <a:pt x="1661268" y="1065505"/>
                          <a:pt x="1020579" y="905187"/>
                          <a:pt x="162981" y="977866"/>
                        </a:cubicBezTo>
                        <a:cubicBezTo>
                          <a:pt x="71708" y="965842"/>
                          <a:pt x="-10377" y="919318"/>
                          <a:pt x="0" y="814885"/>
                        </a:cubicBezTo>
                        <a:cubicBezTo>
                          <a:pt x="-18209" y="659010"/>
                          <a:pt x="-26304" y="270744"/>
                          <a:pt x="0" y="16298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7B954BBC-5FB5-5592-4A08-E1A19724EC79}"/>
              </a:ext>
            </a:extLst>
          </p:cNvPr>
          <p:cNvSpPr/>
          <p:nvPr/>
        </p:nvSpPr>
        <p:spPr>
          <a:xfrm rot="20015995">
            <a:off x="7763150" y="1154626"/>
            <a:ext cx="1215025" cy="138962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AF4751-5A9F-5D6B-7369-BABA912ADA0E}"/>
              </a:ext>
            </a:extLst>
          </p:cNvPr>
          <p:cNvSpPr txBox="1"/>
          <p:nvPr/>
        </p:nvSpPr>
        <p:spPr>
          <a:xfrm>
            <a:off x="10358018" y="5744359"/>
            <a:ext cx="1637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Training set</a:t>
            </a:r>
          </a:p>
        </p:txBody>
      </p:sp>
      <p:sp>
        <p:nvSpPr>
          <p:cNvPr id="45" name="Up-down Arrow 44">
            <a:extLst>
              <a:ext uri="{FF2B5EF4-FFF2-40B4-BE49-F238E27FC236}">
                <a16:creationId xmlns:a16="http://schemas.microsoft.com/office/drawing/2014/main" id="{0FF7A14B-E13F-2E82-D987-178F33DBB07F}"/>
              </a:ext>
            </a:extLst>
          </p:cNvPr>
          <p:cNvSpPr/>
          <p:nvPr/>
        </p:nvSpPr>
        <p:spPr>
          <a:xfrm rot="20672706">
            <a:off x="10715115" y="4699905"/>
            <a:ext cx="418186" cy="1020307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3E0267EA-B593-D0DC-A2E2-14CBB980C33F}"/>
              </a:ext>
            </a:extLst>
          </p:cNvPr>
          <p:cNvSpPr/>
          <p:nvPr/>
        </p:nvSpPr>
        <p:spPr>
          <a:xfrm>
            <a:off x="10162613" y="5690651"/>
            <a:ext cx="1705537" cy="1007815"/>
          </a:xfrm>
          <a:prstGeom prst="roundRect">
            <a:avLst/>
          </a:prstGeom>
          <a:noFill/>
          <a:ln w="57150"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098800"/>
                      <a:gd name="connsiteY0" fmla="*/ 162981 h 977866"/>
                      <a:gd name="connsiteX1" fmla="*/ 162981 w 3098800"/>
                      <a:gd name="connsiteY1" fmla="*/ 0 h 977866"/>
                      <a:gd name="connsiteX2" fmla="*/ 2935819 w 3098800"/>
                      <a:gd name="connsiteY2" fmla="*/ 0 h 977866"/>
                      <a:gd name="connsiteX3" fmla="*/ 3098800 w 3098800"/>
                      <a:gd name="connsiteY3" fmla="*/ 162981 h 977866"/>
                      <a:gd name="connsiteX4" fmla="*/ 3098800 w 3098800"/>
                      <a:gd name="connsiteY4" fmla="*/ 814885 h 977866"/>
                      <a:gd name="connsiteX5" fmla="*/ 2935819 w 3098800"/>
                      <a:gd name="connsiteY5" fmla="*/ 977866 h 977866"/>
                      <a:gd name="connsiteX6" fmla="*/ 162981 w 3098800"/>
                      <a:gd name="connsiteY6" fmla="*/ 977866 h 977866"/>
                      <a:gd name="connsiteX7" fmla="*/ 0 w 3098800"/>
                      <a:gd name="connsiteY7" fmla="*/ 814885 h 977866"/>
                      <a:gd name="connsiteX8" fmla="*/ 0 w 3098800"/>
                      <a:gd name="connsiteY8" fmla="*/ 162981 h 977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098800" h="977866" extrusionOk="0">
                        <a:moveTo>
                          <a:pt x="0" y="162981"/>
                        </a:moveTo>
                        <a:cubicBezTo>
                          <a:pt x="-6213" y="69136"/>
                          <a:pt x="70218" y="1032"/>
                          <a:pt x="162981" y="0"/>
                        </a:cubicBezTo>
                        <a:cubicBezTo>
                          <a:pt x="950347" y="132882"/>
                          <a:pt x="2555006" y="-84951"/>
                          <a:pt x="2935819" y="0"/>
                        </a:cubicBezTo>
                        <a:cubicBezTo>
                          <a:pt x="3014485" y="11080"/>
                          <a:pt x="3095938" y="88787"/>
                          <a:pt x="3098800" y="162981"/>
                        </a:cubicBezTo>
                        <a:cubicBezTo>
                          <a:pt x="3145846" y="413059"/>
                          <a:pt x="3130986" y="666076"/>
                          <a:pt x="3098800" y="814885"/>
                        </a:cubicBezTo>
                        <a:cubicBezTo>
                          <a:pt x="3110452" y="906279"/>
                          <a:pt x="3027591" y="974245"/>
                          <a:pt x="2935819" y="977866"/>
                        </a:cubicBezTo>
                        <a:cubicBezTo>
                          <a:pt x="1661268" y="1065505"/>
                          <a:pt x="1020579" y="905187"/>
                          <a:pt x="162981" y="977866"/>
                        </a:cubicBezTo>
                        <a:cubicBezTo>
                          <a:pt x="71708" y="965842"/>
                          <a:pt x="-10377" y="919318"/>
                          <a:pt x="0" y="814885"/>
                        </a:cubicBezTo>
                        <a:cubicBezTo>
                          <a:pt x="-18209" y="659010"/>
                          <a:pt x="-26304" y="270744"/>
                          <a:pt x="0" y="16298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8A3A54F7-46E7-9850-191E-D9FD0413DA7B}"/>
              </a:ext>
            </a:extLst>
          </p:cNvPr>
          <p:cNvSpPr/>
          <p:nvPr/>
        </p:nvSpPr>
        <p:spPr>
          <a:xfrm>
            <a:off x="10358018" y="1816101"/>
            <a:ext cx="597849" cy="2855912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098800"/>
                      <a:gd name="connsiteY0" fmla="*/ 162981 h 977866"/>
                      <a:gd name="connsiteX1" fmla="*/ 162981 w 3098800"/>
                      <a:gd name="connsiteY1" fmla="*/ 0 h 977866"/>
                      <a:gd name="connsiteX2" fmla="*/ 2935819 w 3098800"/>
                      <a:gd name="connsiteY2" fmla="*/ 0 h 977866"/>
                      <a:gd name="connsiteX3" fmla="*/ 3098800 w 3098800"/>
                      <a:gd name="connsiteY3" fmla="*/ 162981 h 977866"/>
                      <a:gd name="connsiteX4" fmla="*/ 3098800 w 3098800"/>
                      <a:gd name="connsiteY4" fmla="*/ 814885 h 977866"/>
                      <a:gd name="connsiteX5" fmla="*/ 2935819 w 3098800"/>
                      <a:gd name="connsiteY5" fmla="*/ 977866 h 977866"/>
                      <a:gd name="connsiteX6" fmla="*/ 162981 w 3098800"/>
                      <a:gd name="connsiteY6" fmla="*/ 977866 h 977866"/>
                      <a:gd name="connsiteX7" fmla="*/ 0 w 3098800"/>
                      <a:gd name="connsiteY7" fmla="*/ 814885 h 977866"/>
                      <a:gd name="connsiteX8" fmla="*/ 0 w 3098800"/>
                      <a:gd name="connsiteY8" fmla="*/ 162981 h 977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098800" h="977866" extrusionOk="0">
                        <a:moveTo>
                          <a:pt x="0" y="162981"/>
                        </a:moveTo>
                        <a:cubicBezTo>
                          <a:pt x="-6213" y="69136"/>
                          <a:pt x="70218" y="1032"/>
                          <a:pt x="162981" y="0"/>
                        </a:cubicBezTo>
                        <a:cubicBezTo>
                          <a:pt x="950347" y="132882"/>
                          <a:pt x="2555006" y="-84951"/>
                          <a:pt x="2935819" y="0"/>
                        </a:cubicBezTo>
                        <a:cubicBezTo>
                          <a:pt x="3014485" y="11080"/>
                          <a:pt x="3095938" y="88787"/>
                          <a:pt x="3098800" y="162981"/>
                        </a:cubicBezTo>
                        <a:cubicBezTo>
                          <a:pt x="3145846" y="413059"/>
                          <a:pt x="3130986" y="666076"/>
                          <a:pt x="3098800" y="814885"/>
                        </a:cubicBezTo>
                        <a:cubicBezTo>
                          <a:pt x="3110452" y="906279"/>
                          <a:pt x="3027591" y="974245"/>
                          <a:pt x="2935819" y="977866"/>
                        </a:cubicBezTo>
                        <a:cubicBezTo>
                          <a:pt x="1661268" y="1065505"/>
                          <a:pt x="1020579" y="905187"/>
                          <a:pt x="162981" y="977866"/>
                        </a:cubicBezTo>
                        <a:cubicBezTo>
                          <a:pt x="71708" y="965842"/>
                          <a:pt x="-10377" y="919318"/>
                          <a:pt x="0" y="814885"/>
                        </a:cubicBezTo>
                        <a:cubicBezTo>
                          <a:pt x="-18209" y="659010"/>
                          <a:pt x="-26304" y="270744"/>
                          <a:pt x="0" y="16298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8" name="Curved Down Arrow 47">
            <a:extLst>
              <a:ext uri="{FF2B5EF4-FFF2-40B4-BE49-F238E27FC236}">
                <a16:creationId xmlns:a16="http://schemas.microsoft.com/office/drawing/2014/main" id="{43E7AFBA-A0EC-C0D8-D460-D848329E6553}"/>
              </a:ext>
            </a:extLst>
          </p:cNvPr>
          <p:cNvSpPr/>
          <p:nvPr/>
        </p:nvSpPr>
        <p:spPr>
          <a:xfrm rot="20653927" flipH="1" flipV="1">
            <a:off x="9486562" y="4941175"/>
            <a:ext cx="1248607" cy="645682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Curved Down Arrow 48">
            <a:extLst>
              <a:ext uri="{FF2B5EF4-FFF2-40B4-BE49-F238E27FC236}">
                <a16:creationId xmlns:a16="http://schemas.microsoft.com/office/drawing/2014/main" id="{80E53BD4-ECA2-EF4C-AB8A-A9166045AD06}"/>
              </a:ext>
            </a:extLst>
          </p:cNvPr>
          <p:cNvSpPr/>
          <p:nvPr/>
        </p:nvSpPr>
        <p:spPr>
          <a:xfrm flipH="1" flipV="1">
            <a:off x="7021092" y="5255354"/>
            <a:ext cx="2189793" cy="645682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Curved Down Arrow 50">
            <a:extLst>
              <a:ext uri="{FF2B5EF4-FFF2-40B4-BE49-F238E27FC236}">
                <a16:creationId xmlns:a16="http://schemas.microsoft.com/office/drawing/2014/main" id="{5D4C62CF-442D-C0D9-CE0E-C52580D11A6A}"/>
              </a:ext>
            </a:extLst>
          </p:cNvPr>
          <p:cNvSpPr/>
          <p:nvPr/>
        </p:nvSpPr>
        <p:spPr>
          <a:xfrm rot="10800000" flipH="1" flipV="1">
            <a:off x="7235650" y="347398"/>
            <a:ext cx="2138985" cy="645682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Curved Down Arrow 51">
            <a:extLst>
              <a:ext uri="{FF2B5EF4-FFF2-40B4-BE49-F238E27FC236}">
                <a16:creationId xmlns:a16="http://schemas.microsoft.com/office/drawing/2014/main" id="{062D60AE-B53A-5776-170C-104634A2ED1F}"/>
              </a:ext>
            </a:extLst>
          </p:cNvPr>
          <p:cNvSpPr/>
          <p:nvPr/>
        </p:nvSpPr>
        <p:spPr>
          <a:xfrm rot="12460105" flipH="1" flipV="1">
            <a:off x="9765486" y="832235"/>
            <a:ext cx="1248607" cy="645682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762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8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8" presetClass="entr" presetSubtype="1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  <p:bldP spid="14" grpId="0" animBg="1"/>
      <p:bldP spid="14" grpId="1" animBg="1"/>
      <p:bldP spid="16" grpId="0"/>
      <p:bldP spid="45" grpId="0" animBg="1"/>
      <p:bldP spid="46" grpId="0" animBg="1"/>
      <p:bldP spid="46" grpId="1" animBg="1"/>
      <p:bldP spid="47" grpId="0" animBg="1"/>
      <p:bldP spid="48" grpId="0" animBg="1"/>
      <p:bldP spid="49" grpId="0" animBg="1"/>
      <p:bldP spid="51" grpId="0" animBg="1"/>
      <p:bldP spid="5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58C5857-CF5D-471E-11A8-A4B5751DBA5E}"/>
              </a:ext>
            </a:extLst>
          </p:cNvPr>
          <p:cNvSpPr txBox="1"/>
          <p:nvPr/>
        </p:nvSpPr>
        <p:spPr>
          <a:xfrm>
            <a:off x="7999411" y="538929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Credit: Sze et al 2017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ABADA-7BD2-33F2-FD82-9CFC7BD6E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4954587" cy="1478570"/>
          </a:xfrm>
        </p:spPr>
        <p:txBody>
          <a:bodyPr>
            <a:normAutofit fontScale="90000"/>
          </a:bodyPr>
          <a:lstStyle/>
          <a:p>
            <a:r>
              <a:rPr lang="en-US" dirty="0"/>
              <a:t>Making a good emulator is an art of itself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75042-0AF6-1212-67EE-1FA18BB22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5176313" cy="3541714"/>
          </a:xfrm>
        </p:spPr>
        <p:txBody>
          <a:bodyPr/>
          <a:lstStyle/>
          <a:p>
            <a:r>
              <a:rPr lang="en-US" dirty="0"/>
              <a:t>Choosing a good activation function</a:t>
            </a:r>
          </a:p>
          <a:p>
            <a:endParaRPr lang="en-US" dirty="0"/>
          </a:p>
          <a:p>
            <a:r>
              <a:rPr lang="en-US" dirty="0"/>
              <a:t>Choosing a network architecture and type of network</a:t>
            </a:r>
          </a:p>
          <a:p>
            <a:endParaRPr lang="en-US" dirty="0"/>
          </a:p>
          <a:p>
            <a:r>
              <a:rPr lang="en-US" dirty="0"/>
              <a:t>Working with good data</a:t>
            </a:r>
          </a:p>
        </p:txBody>
      </p:sp>
      <p:pic>
        <p:nvPicPr>
          <p:cNvPr id="5" name="Picture 4" descr="A graph of a function&#10;&#10;AI-generated content may be incorrect.">
            <a:extLst>
              <a:ext uri="{FF2B5EF4-FFF2-40B4-BE49-F238E27FC236}">
                <a16:creationId xmlns:a16="http://schemas.microsoft.com/office/drawing/2014/main" id="{961CB121-475E-D07F-D6FD-94A362022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727" y="1985699"/>
            <a:ext cx="5469467" cy="3251200"/>
          </a:xfrm>
          <a:prstGeom prst="rect">
            <a:avLst/>
          </a:prstGeom>
        </p:spPr>
      </p:pic>
      <p:pic>
        <p:nvPicPr>
          <p:cNvPr id="7" name="Picture 6" descr="A graph of a graph&#10;&#10;AI-generated content may be incorrect.">
            <a:extLst>
              <a:ext uri="{FF2B5EF4-FFF2-40B4-BE49-F238E27FC236}">
                <a16:creationId xmlns:a16="http://schemas.microsoft.com/office/drawing/2014/main" id="{3C9F49DF-C902-8D4E-07F1-0B6624090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726" y="0"/>
            <a:ext cx="5874273" cy="3541715"/>
          </a:xfrm>
          <a:prstGeom prst="rect">
            <a:avLst/>
          </a:prstGeom>
        </p:spPr>
      </p:pic>
      <p:pic>
        <p:nvPicPr>
          <p:cNvPr id="9" name="Picture 8" descr="A graph of a graph&#10;&#10;AI-generated content may be incorrect.">
            <a:extLst>
              <a:ext uri="{FF2B5EF4-FFF2-40B4-BE49-F238E27FC236}">
                <a16:creationId xmlns:a16="http://schemas.microsoft.com/office/drawing/2014/main" id="{B15F797C-4539-FE62-15D8-AEAB42D51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725" y="3429000"/>
            <a:ext cx="587427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09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17065</TotalTime>
  <Words>460</Words>
  <Application>Microsoft Macintosh PowerPoint</Application>
  <PresentationFormat>Widescreen</PresentationFormat>
  <Paragraphs>67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__Inter_e6130b</vt:lpstr>
      <vt:lpstr>Aptos</vt:lpstr>
      <vt:lpstr>Arial</vt:lpstr>
      <vt:lpstr>Cambria Math</vt:lpstr>
      <vt:lpstr>Tw Cen MT</vt:lpstr>
      <vt:lpstr>Circuit</vt:lpstr>
      <vt:lpstr>Machine learning in cosmology</vt:lpstr>
      <vt:lpstr>PowerPoint Presentation</vt:lpstr>
      <vt:lpstr>WE are living in an age of discovery</vt:lpstr>
      <vt:lpstr>Euclid mission</vt:lpstr>
      <vt:lpstr>PowerPoint Presentation</vt:lpstr>
      <vt:lpstr>What is an emulator  (multi-layer perceptron) </vt:lpstr>
      <vt:lpstr>PowerPoint Presentation</vt:lpstr>
      <vt:lpstr>PowerPoint Presentation</vt:lpstr>
      <vt:lpstr>Making a good emulator is an art of itself </vt:lpstr>
      <vt:lpstr>Our goals</vt:lpstr>
      <vt:lpstr>Results</vt:lpstr>
      <vt:lpstr>Thank you for your attention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Sladoljev, Ivan</dc:creator>
  <cp:lastModifiedBy>Sladoljev, Ivan</cp:lastModifiedBy>
  <cp:revision>56</cp:revision>
  <dcterms:created xsi:type="dcterms:W3CDTF">2025-06-01T12:43:55Z</dcterms:created>
  <dcterms:modified xsi:type="dcterms:W3CDTF">2025-06-13T10:44:59Z</dcterms:modified>
</cp:coreProperties>
</file>