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EE7"/>
    <a:srgbClr val="D45C38"/>
    <a:srgbClr val="FE7F02"/>
    <a:srgbClr val="B04726"/>
    <a:srgbClr val="EFE8E4"/>
    <a:srgbClr val="1C375E"/>
    <a:srgbClr val="EEEEEE"/>
    <a:srgbClr val="CB9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A759-BFF8-4B5B-9ECE-D93AC303B331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6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F398-5DA3-4937-BE3F-7CA1B9158252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3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ED9-F929-4A92-90F9-3C9C84ABBE83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8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B316-A2E6-49F2-825C-64AA951E4184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4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748B-ADD6-4C5A-8C2A-A39721276E74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7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FB0F-3C5C-4949-B933-9C7E511ED094}" type="datetime1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0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C2F01D58-E949-4BCB-829A-BBF80E38D59C}" type="datetime1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5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846-0DA4-4D92-9BF1-DE8C52C1F4DF}" type="datetime1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2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2331-4A9C-472F-A7FA-968157338839}" type="datetime1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4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7F3D-ED52-43FD-A26D-318B71534485}" type="datetime1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5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1FA4-6264-4BB8-B3B5-77711EED2D82}" type="datetime1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5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7F6A1D9-D323-4F4E-8655-25E2D32CE742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F8250-7A81-4A19-87AD-FFB2CE4E39A5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F38FC-2DEA-2647-C409-EF75720C1017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3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1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Imagem 29" descr="Uma imagem com texto, captura de ecrã, design gráfico, póster&#10;&#10;Os conteúdos gerados por IA poderão estar incorretos.">
            <a:extLst>
              <a:ext uri="{FF2B5EF4-FFF2-40B4-BE49-F238E27FC236}">
                <a16:creationId xmlns:a16="http://schemas.microsoft.com/office/drawing/2014/main" id="{9C8097C7-B775-8A13-2E31-DCFD82DE5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37;p25">
            <a:extLst>
              <a:ext uri="{FF2B5EF4-FFF2-40B4-BE49-F238E27FC236}">
                <a16:creationId xmlns:a16="http://schemas.microsoft.com/office/drawing/2014/main" id="{0B4BD377-A65B-20B4-DBEA-16BCE204E7B5}"/>
              </a:ext>
            </a:extLst>
          </p:cNvPr>
          <p:cNvSpPr txBox="1"/>
          <p:nvPr/>
        </p:nvSpPr>
        <p:spPr>
          <a:xfrm>
            <a:off x="0" y="6410882"/>
            <a:ext cx="222627" cy="50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89" b="1" dirty="0">
                <a:solidFill>
                  <a:schemeClr val="tx1"/>
                </a:solidFill>
                <a:latin typeface="+mn-lt"/>
              </a:rPr>
              <a:t>1</a:t>
            </a:r>
            <a:endParaRPr sz="2489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Imagem 3" descr="Uma imagem com texto, captura de ecrã, design gráfico, póster&#10;&#10;Os conteúdos gerados por IA poderão estar incorretos.">
            <a:extLst>
              <a:ext uri="{FF2B5EF4-FFF2-40B4-BE49-F238E27FC236}">
                <a16:creationId xmlns:a16="http://schemas.microsoft.com/office/drawing/2014/main" id="{51883ED9-71EA-9CE7-4285-023B38E03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6" t="3010" r="920" b="73868"/>
          <a:stretch>
            <a:fillRect/>
          </a:stretch>
        </p:blipFill>
        <p:spPr>
          <a:xfrm>
            <a:off x="6864615" y="311321"/>
            <a:ext cx="4075817" cy="1287177"/>
          </a:xfrm>
          <a:prstGeom prst="rect">
            <a:avLst/>
          </a:prstGeom>
        </p:spPr>
      </p:pic>
      <p:pic>
        <p:nvPicPr>
          <p:cNvPr id="5" name="Imagem 4" descr="Uma imagem com texto, captura de ecrã, design gráfico, póster&#10;&#10;Os conteúdos gerados por IA poderão estar incorretos.">
            <a:extLst>
              <a:ext uri="{FF2B5EF4-FFF2-40B4-BE49-F238E27FC236}">
                <a16:creationId xmlns:a16="http://schemas.microsoft.com/office/drawing/2014/main" id="{F059889D-20AE-E41F-AED4-08DAF9F85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5" t="3010" r="920" b="73868"/>
          <a:stretch>
            <a:fillRect/>
          </a:stretch>
        </p:blipFill>
        <p:spPr>
          <a:xfrm>
            <a:off x="8795890" y="311321"/>
            <a:ext cx="1450294" cy="128717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6D8B6D4-8876-514C-B6C3-1EAB459A7D92}"/>
              </a:ext>
            </a:extLst>
          </p:cNvPr>
          <p:cNvSpPr/>
          <p:nvPr/>
        </p:nvSpPr>
        <p:spPr>
          <a:xfrm>
            <a:off x="10121452" y="185195"/>
            <a:ext cx="2070548" cy="1539433"/>
          </a:xfrm>
          <a:prstGeom prst="rect">
            <a:avLst/>
          </a:prstGeom>
          <a:solidFill>
            <a:srgbClr val="B6DE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1026" name="Picture 2" descr="IDPASC">
            <a:extLst>
              <a:ext uri="{FF2B5EF4-FFF2-40B4-BE49-F238E27FC236}">
                <a16:creationId xmlns:a16="http://schemas.microsoft.com/office/drawing/2014/main" id="{56E11B7C-4E40-0556-DEF8-0DF0CC493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137" y1="32683" x2="43137" y2="32683"/>
                        <a14:foregroundMark x1="47059" y1="43415" x2="47059" y2="43415"/>
                        <a14:foregroundMark x1="57143" y1="37073" x2="57143" y2="37073"/>
                        <a14:foregroundMark x1="64986" y1="38537" x2="64986" y2="38537"/>
                        <a14:foregroundMark x1="73109" y1="32683" x2="73109" y2="32683"/>
                        <a14:foregroundMark x1="81232" y1="38049" x2="81232" y2="38049"/>
                        <a14:foregroundMark x1="43697" y1="66341" x2="43697" y2="66341"/>
                        <a14:foregroundMark x1="51821" y1="66341" x2="51821" y2="66341"/>
                        <a14:foregroundMark x1="61064" y1="68780" x2="61064" y2="68780"/>
                        <a14:foregroundMark x1="66947" y1="71220" x2="66947" y2="71220"/>
                        <a14:foregroundMark x1="73389" y1="67317" x2="73389" y2="67317"/>
                        <a14:foregroundMark x1="82353" y1="66341" x2="82353" y2="66341"/>
                        <a14:backgroundMark x1="45658" y1="65366" x2="45658" y2="65366"/>
                        <a14:backgroundMark x1="72549" y1="33171" x2="72549" y2="3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452" y="405344"/>
            <a:ext cx="1914100" cy="109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2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rasgado rasgado papel folha. papel sucatear. caderno papel faixa ...">
            <a:extLst>
              <a:ext uri="{FF2B5EF4-FFF2-40B4-BE49-F238E27FC236}">
                <a16:creationId xmlns:a16="http://schemas.microsoft.com/office/drawing/2014/main" id="{05549111-90C9-924D-8B6C-FEE54073A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0134">
            <a:off x="705810" y="1599904"/>
            <a:ext cx="7286529" cy="42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078CD0E7-E700-0EAB-6A25-B4B4E56B8C44}"/>
              </a:ext>
            </a:extLst>
          </p:cNvPr>
          <p:cNvSpPr/>
          <p:nvPr/>
        </p:nvSpPr>
        <p:spPr>
          <a:xfrm>
            <a:off x="-1" y="4455"/>
            <a:ext cx="3451123" cy="685354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34" name="Picture 10" descr="rasgado rasgado papel folha. papel sucatear. caderno papel faixa ...">
            <a:extLst>
              <a:ext uri="{FF2B5EF4-FFF2-40B4-BE49-F238E27FC236}">
                <a16:creationId xmlns:a16="http://schemas.microsoft.com/office/drawing/2014/main" id="{C1473327-18FE-892E-5601-50375F0D4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58357">
            <a:off x="181107" y="1514933"/>
            <a:ext cx="7286529" cy="42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AA90DCE-1E4F-94C7-5398-9F16576A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757345"/>
            <a:ext cx="5020056" cy="1895421"/>
          </a:xfrm>
        </p:spPr>
        <p:txBody>
          <a:bodyPr/>
          <a:lstStyle/>
          <a:p>
            <a:r>
              <a:rPr lang="pt-PT" dirty="0"/>
              <a:t>Aim </a:t>
            </a:r>
            <a:r>
              <a:rPr lang="pt-PT" dirty="0" err="1"/>
              <a:t>of</a:t>
            </a:r>
            <a:r>
              <a:rPr lang="pt-PT" dirty="0"/>
              <a:t> the Project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FFB4294-A8FE-6ECF-DA82-386B00850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1" y="2757773"/>
            <a:ext cx="4457252" cy="3702021"/>
          </a:xfrm>
        </p:spPr>
        <p:txBody>
          <a:bodyPr>
            <a:normAutofit fontScale="92500"/>
          </a:bodyPr>
          <a:lstStyle/>
          <a:p>
            <a:pPr marL="342900" indent="-342900">
              <a:buClr>
                <a:srgbClr val="FE7F02"/>
              </a:buClr>
              <a:buFont typeface="Arial" panose="020B0604020202020204" pitchFamily="34" charset="0"/>
              <a:buChar char="•"/>
            </a:pPr>
            <a:r>
              <a:rPr lang="en-US" dirty="0"/>
              <a:t>Analysis of Cosmic and Gamma Ray </a:t>
            </a:r>
            <a:r>
              <a:rPr lang="en-US" b="1" dirty="0"/>
              <a:t>simulations</a:t>
            </a:r>
            <a:r>
              <a:rPr lang="en-US" dirty="0"/>
              <a:t>;</a:t>
            </a:r>
          </a:p>
          <a:p>
            <a:pPr marL="342900" indent="-342900">
              <a:buClr>
                <a:srgbClr val="FE7F02"/>
              </a:buClr>
              <a:buFont typeface="Arial" panose="020B0604020202020204" pitchFamily="34" charset="0"/>
              <a:buChar char="•"/>
            </a:pPr>
            <a:r>
              <a:rPr lang="en-US" dirty="0"/>
              <a:t>Study of </a:t>
            </a:r>
            <a:r>
              <a:rPr lang="en-US" b="1" dirty="0">
                <a:solidFill>
                  <a:srgbClr val="1C375E"/>
                </a:solidFill>
              </a:rPr>
              <a:t>significant parameters </a:t>
            </a:r>
            <a:r>
              <a:rPr lang="en-US" dirty="0"/>
              <a:t>to the shower development;</a:t>
            </a:r>
          </a:p>
          <a:p>
            <a:pPr marL="342900" indent="-342900">
              <a:buClr>
                <a:srgbClr val="FE7F02"/>
              </a:buClr>
              <a:buFont typeface="Arial" panose="020B0604020202020204" pitchFamily="34" charset="0"/>
              <a:buChar char="•"/>
            </a:pPr>
            <a:r>
              <a:rPr lang="en-US" dirty="0"/>
              <a:t>Study </a:t>
            </a:r>
            <a:r>
              <a:rPr lang="en-US" b="1" dirty="0">
                <a:solidFill>
                  <a:srgbClr val="1C375E"/>
                </a:solidFill>
              </a:rPr>
              <a:t>Anomalous showers;</a:t>
            </a:r>
            <a:endParaRPr lang="en-US" dirty="0"/>
          </a:p>
          <a:p>
            <a:pPr marL="342900" indent="-342900">
              <a:buClr>
                <a:srgbClr val="FE7F02"/>
              </a:buClr>
              <a:buFont typeface="Arial" panose="020B0604020202020204" pitchFamily="34" charset="0"/>
              <a:buChar char="•"/>
            </a:pPr>
            <a:r>
              <a:rPr lang="en-US" dirty="0"/>
              <a:t>Optimization of γ/h discrimination methods for the future </a:t>
            </a:r>
            <a:r>
              <a:rPr lang="en-US" b="1" dirty="0">
                <a:solidFill>
                  <a:srgbClr val="1C375E"/>
                </a:solidFill>
              </a:rPr>
              <a:t>“Southern Wide-field Gamma-ray Observatory” (SWGO).</a:t>
            </a:r>
            <a:endParaRPr lang="pt-PT" b="1" dirty="0">
              <a:solidFill>
                <a:srgbClr val="1C375E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2D3CD97-9D85-CBA1-C919-26B9887B4CEF}"/>
              </a:ext>
            </a:extLst>
          </p:cNvPr>
          <p:cNvSpPr/>
          <p:nvPr/>
        </p:nvSpPr>
        <p:spPr>
          <a:xfrm>
            <a:off x="517870" y="501445"/>
            <a:ext cx="5020056" cy="150893"/>
          </a:xfrm>
          <a:prstGeom prst="rect">
            <a:avLst/>
          </a:prstGeom>
          <a:solidFill>
            <a:srgbClr val="1C37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Marcador de Posição do Texto 2">
            <a:extLst>
              <a:ext uri="{FF2B5EF4-FFF2-40B4-BE49-F238E27FC236}">
                <a16:creationId xmlns:a16="http://schemas.microsoft.com/office/drawing/2014/main" id="{99C22330-9D3A-727B-DBB9-306B4AAF017A}"/>
              </a:ext>
            </a:extLst>
          </p:cNvPr>
          <p:cNvSpPr txBox="1">
            <a:spLocks/>
          </p:cNvSpPr>
          <p:nvPr/>
        </p:nvSpPr>
        <p:spPr>
          <a:xfrm>
            <a:off x="6715157" y="3051238"/>
            <a:ext cx="5022179" cy="650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E7F02"/>
              </a:buClr>
            </a:pPr>
            <a:r>
              <a:rPr lang="en-US" sz="1050" b="1" dirty="0"/>
              <a:t>Fig. 1 </a:t>
            </a:r>
            <a:r>
              <a:rPr lang="en-US" sz="1050" dirty="0"/>
              <a:t>- Representation of the operation of the Observatory, with its WCDs filled with ultra-pure water.</a:t>
            </a:r>
          </a:p>
        </p:txBody>
      </p:sp>
      <p:pic>
        <p:nvPicPr>
          <p:cNvPr id="4" name="Picture 2" descr="Chile, Perú y Argentina se disputan el nuevo observatorio de rayos ...">
            <a:extLst>
              <a:ext uri="{FF2B5EF4-FFF2-40B4-BE49-F238E27FC236}">
                <a16:creationId xmlns:a16="http://schemas.microsoft.com/office/drawing/2014/main" id="{003725C6-2AEB-8DEE-F8F8-1F3E448F3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57" y="507531"/>
            <a:ext cx="5022179" cy="273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96FF8A0-9A67-2D62-31BB-238E291F895C}"/>
              </a:ext>
            </a:extLst>
          </p:cNvPr>
          <p:cNvGrpSpPr/>
          <p:nvPr/>
        </p:nvGrpSpPr>
        <p:grpSpPr>
          <a:xfrm>
            <a:off x="6864705" y="4820676"/>
            <a:ext cx="4872632" cy="1421463"/>
            <a:chOff x="6967762" y="4756064"/>
            <a:chExt cx="4872632" cy="1421463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AB9ACEF1-E784-4F55-8985-3986E2283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149"/>
            <a:stretch/>
          </p:blipFill>
          <p:spPr>
            <a:xfrm>
              <a:off x="8592726" y="4757830"/>
              <a:ext cx="1623240" cy="1419095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15AAD389-6925-8058-CEB4-8C10B8045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7762" y="4757227"/>
              <a:ext cx="1624964" cy="1420300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89101AA9-8261-8987-F9DD-19DCC041C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15966" y="4756064"/>
              <a:ext cx="1624428" cy="1419095"/>
            </a:xfrm>
            <a:prstGeom prst="rect">
              <a:avLst/>
            </a:prstGeom>
          </p:spPr>
        </p:pic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A46CA408-2746-C9A5-A723-5F80135FF102}"/>
              </a:ext>
            </a:extLst>
          </p:cNvPr>
          <p:cNvSpPr txBox="1"/>
          <p:nvPr/>
        </p:nvSpPr>
        <p:spPr>
          <a:xfrm>
            <a:off x="8404293" y="4511132"/>
            <a:ext cx="1708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400" b="1" dirty="0" err="1"/>
              <a:t>Floor</a:t>
            </a:r>
            <a:r>
              <a:rPr lang="pt-PT" sz="1400" b="1" dirty="0"/>
              <a:t> </a:t>
            </a:r>
            <a:r>
              <a:rPr lang="pt-PT" sz="1400" b="1" dirty="0" err="1"/>
              <a:t>event</a:t>
            </a:r>
            <a:endParaRPr lang="pt-PT" sz="14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380940-17F8-16B7-DC0E-5A370F7A1F2F}"/>
              </a:ext>
            </a:extLst>
          </p:cNvPr>
          <p:cNvSpPr txBox="1"/>
          <p:nvPr/>
        </p:nvSpPr>
        <p:spPr>
          <a:xfrm>
            <a:off x="10140335" y="4511133"/>
            <a:ext cx="16249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400" b="1" dirty="0" err="1"/>
              <a:t>Anomalous</a:t>
            </a:r>
            <a:r>
              <a:rPr lang="pt-PT" sz="1400" b="1" dirty="0"/>
              <a:t> </a:t>
            </a:r>
            <a:r>
              <a:rPr lang="pt-PT" sz="1400" b="1" dirty="0" err="1"/>
              <a:t>event</a:t>
            </a:r>
            <a:endParaRPr lang="pt-PT" sz="14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4530F70-CC2A-9492-6E03-FD91C2504225}"/>
              </a:ext>
            </a:extLst>
          </p:cNvPr>
          <p:cNvSpPr txBox="1"/>
          <p:nvPr/>
        </p:nvSpPr>
        <p:spPr>
          <a:xfrm>
            <a:off x="6819773" y="4511132"/>
            <a:ext cx="1708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400" b="1" dirty="0"/>
              <a:t>Normal </a:t>
            </a:r>
            <a:r>
              <a:rPr lang="pt-PT" sz="1400" b="1" dirty="0" err="1"/>
              <a:t>event</a:t>
            </a:r>
            <a:endParaRPr lang="pt-PT" sz="1400" b="1" dirty="0"/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:a16="http://schemas.microsoft.com/office/drawing/2014/main" id="{740AA963-DB71-2642-B58E-4C665B01712F}"/>
              </a:ext>
            </a:extLst>
          </p:cNvPr>
          <p:cNvSpPr txBox="1">
            <a:spLocks/>
          </p:cNvSpPr>
          <p:nvPr/>
        </p:nvSpPr>
        <p:spPr>
          <a:xfrm>
            <a:off x="6864705" y="6048722"/>
            <a:ext cx="4896465" cy="685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E7F02"/>
              </a:buClr>
            </a:pPr>
            <a:r>
              <a:rPr lang="en-US" sz="1050" b="1" dirty="0"/>
              <a:t>Fig. 2 </a:t>
            </a:r>
            <a:r>
              <a:rPr lang="en-US" sz="1050" dirty="0"/>
              <a:t>- Electromagnetic longitudinal profile (purple) of different proton showers with a Gaisser-Hillas fit (red) and the indication of the floor (dashed black line).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A408332-34D9-A5A7-8EFF-7DC5EA17572D}"/>
                  </a:ext>
                </a:extLst>
              </p:cNvPr>
              <p:cNvSpPr txBox="1"/>
              <p:nvPr/>
            </p:nvSpPr>
            <p:spPr>
              <a:xfrm>
                <a:off x="7520918" y="3890620"/>
                <a:ext cx="4493756" cy="40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pt-PT" sz="11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1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pt-PT" sz="11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PT" sz="1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11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pt-PT" sz="11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11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1100" b="1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pt-PT" sz="11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sz="11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pt-PT" sz="11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PT" sz="11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pt-PT" sz="1100" b="1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sSub>
                                  <m:sSubPr>
                                    <m:ctrlPr>
                                      <a:rPr lang="pt-PT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100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pt-PT" sz="1100" b="1" i="1" smtClean="0"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  <m:r>
                                  <a:rPr lang="pt-PT" sz="11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pt-PT" sz="11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pt-PT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11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pt-PT" sz="11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11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  <m:r>
                      <a:rPr lang="pt-PT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PT" sz="1100" b="1" i="0" smtClean="0">
                        <a:latin typeface="Cambria Math" panose="02040503050406030204" pitchFamily="18" charset="0"/>
                      </a:rPr>
                      <m:t>𝐞𝐱𝐩</m:t>
                    </m:r>
                    <m:r>
                      <a:rPr lang="pt-PT" sz="1100" b="1" i="1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pt-PT" sz="11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1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1100" b="1" i="1" smtClean="0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pt-PT" sz="11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pt-PT" sz="11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sz="11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11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pt-PT" sz="1100" b="1" i="1">
                                    <a:latin typeface="Cambria Math" panose="02040503050406030204" pitchFamily="18" charset="0"/>
                                  </a:rPr>
                                  <m:t>𝒎𝒂𝒙</m:t>
                                </m:r>
                              </m:sub>
                            </m:sSub>
                            <m:r>
                              <a:rPr lang="pt-PT" sz="11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PT" sz="1100" b="1" i="1" smtClean="0">
                                <a:latin typeface="Cambria Math" panose="02040503050406030204" pitchFamily="18" charset="0"/>
                              </a:rPr>
                              <m:t>𝑹𝑳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100" b="1" dirty="0"/>
                  <a:t>,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1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pt-PT" sz="11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PT" sz="11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pt-PT" sz="1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1100" b="1" i="1"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pt-PT" sz="11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11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pt-PT" sz="1100" b="1" i="1">
                                <a:latin typeface="Cambria Math" panose="02040503050406030204" pitchFamily="18" charset="0"/>
                              </a:rPr>
                              <m:t>𝒎𝒂𝒙</m:t>
                            </m:r>
                          </m:sub>
                        </m:sSub>
                      </m:den>
                    </m:f>
                  </m:oMath>
                </a14:m>
                <a:endParaRPr lang="pt-PT" sz="1000" b="1" dirty="0"/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A408332-34D9-A5A7-8EFF-7DC5EA175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918" y="3890620"/>
                <a:ext cx="4493756" cy="408638"/>
              </a:xfrm>
              <a:prstGeom prst="rect">
                <a:avLst/>
              </a:prstGeom>
              <a:blipFill>
                <a:blip r:embed="rId7"/>
                <a:stretch>
                  <a:fillRect t="-31343" b="-791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>
            <a:extLst>
              <a:ext uri="{FF2B5EF4-FFF2-40B4-BE49-F238E27FC236}">
                <a16:creationId xmlns:a16="http://schemas.microsoft.com/office/drawing/2014/main" id="{406E0EC2-B180-85E8-2F88-2E6401AFB936}"/>
              </a:ext>
            </a:extLst>
          </p:cNvPr>
          <p:cNvSpPr txBox="1"/>
          <p:nvPr/>
        </p:nvSpPr>
        <p:spPr>
          <a:xfrm>
            <a:off x="6243484" y="3833329"/>
            <a:ext cx="1552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400" b="1" dirty="0" err="1"/>
              <a:t>Gaisser-Hillas</a:t>
            </a:r>
            <a:r>
              <a:rPr lang="pt-PT" sz="1400" b="1" dirty="0"/>
              <a:t> </a:t>
            </a:r>
            <a:r>
              <a:rPr lang="pt-PT" sz="1400" b="1" dirty="0" err="1"/>
              <a:t>fit</a:t>
            </a:r>
            <a:r>
              <a:rPr lang="pt-PT" sz="1400" b="1" dirty="0"/>
              <a:t> </a:t>
            </a:r>
            <a:r>
              <a:rPr lang="pt-PT" sz="1400" b="1" dirty="0" err="1"/>
              <a:t>function</a:t>
            </a:r>
            <a:r>
              <a:rPr lang="pt-PT" sz="1400" b="1" dirty="0"/>
              <a:t>:</a:t>
            </a:r>
          </a:p>
        </p:txBody>
      </p:sp>
      <p:sp>
        <p:nvSpPr>
          <p:cNvPr id="23" name="Google Shape;137;p25">
            <a:extLst>
              <a:ext uri="{FF2B5EF4-FFF2-40B4-BE49-F238E27FC236}">
                <a16:creationId xmlns:a16="http://schemas.microsoft.com/office/drawing/2014/main" id="{78EA86DA-4E12-8E4D-2BD4-C5C03285A7B2}"/>
              </a:ext>
            </a:extLst>
          </p:cNvPr>
          <p:cNvSpPr txBox="1"/>
          <p:nvPr/>
        </p:nvSpPr>
        <p:spPr>
          <a:xfrm>
            <a:off x="0" y="6410882"/>
            <a:ext cx="222627" cy="50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89" b="1" dirty="0">
                <a:solidFill>
                  <a:schemeClr val="tx1"/>
                </a:solidFill>
                <a:latin typeface="+mn-lt"/>
              </a:rPr>
              <a:t>2</a:t>
            </a:r>
            <a:endParaRPr sz="2489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545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5F93601-103D-C565-87FA-9D02A85FB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1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0" descr="rasgado rasgado papel folha. papel sucatear. caderno papel faixa ...">
            <a:extLst>
              <a:ext uri="{FF2B5EF4-FFF2-40B4-BE49-F238E27FC236}">
                <a16:creationId xmlns:a16="http://schemas.microsoft.com/office/drawing/2014/main" id="{8570900C-76FC-ADDE-3628-DE228059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9506" y="4513008"/>
            <a:ext cx="7286529" cy="222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asgado rasgado papel folha. papel sucatear. caderno papel faixa ...">
            <a:extLst>
              <a:ext uri="{FF2B5EF4-FFF2-40B4-BE49-F238E27FC236}">
                <a16:creationId xmlns:a16="http://schemas.microsoft.com/office/drawing/2014/main" id="{22AB7806-448A-D61F-B199-47971D400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0376" y="4360235"/>
            <a:ext cx="6831894" cy="206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E6E2802-CCC5-6282-D082-42BDD779DC6C}"/>
              </a:ext>
            </a:extLst>
          </p:cNvPr>
          <p:cNvSpPr/>
          <p:nvPr/>
        </p:nvSpPr>
        <p:spPr>
          <a:xfrm>
            <a:off x="-412958" y="4456"/>
            <a:ext cx="6094476" cy="4370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5" descr="Uma imagem com texto, captura de ecrã, diagrama&#10;&#10;Os conteúdos gerados por IA poderão estar incorretos.">
            <a:extLst>
              <a:ext uri="{FF2B5EF4-FFF2-40B4-BE49-F238E27FC236}">
                <a16:creationId xmlns:a16="http://schemas.microsoft.com/office/drawing/2014/main" id="{252DB2CA-080E-1B02-7901-E34DA12EA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" r="5566" b="336"/>
          <a:stretch/>
        </p:blipFill>
        <p:spPr>
          <a:xfrm>
            <a:off x="2974164" y="425777"/>
            <a:ext cx="2270312" cy="2114474"/>
          </a:xfrm>
          <a:prstGeom prst="rect">
            <a:avLst/>
          </a:prstGeom>
        </p:spPr>
      </p:pic>
      <p:pic>
        <p:nvPicPr>
          <p:cNvPr id="7" name="Imagem 6" descr="Uma imagem com texto, diagrama, Gráfico, file&#10;&#10;Os conteúdos gerados por IA poderão estar incorretos.">
            <a:extLst>
              <a:ext uri="{FF2B5EF4-FFF2-40B4-BE49-F238E27FC236}">
                <a16:creationId xmlns:a16="http://schemas.microsoft.com/office/drawing/2014/main" id="{971FE6BA-D985-BE0A-B8AE-7D3DA30BC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04" r="7" b="6"/>
          <a:stretch/>
        </p:blipFill>
        <p:spPr>
          <a:xfrm>
            <a:off x="381878" y="428466"/>
            <a:ext cx="2270312" cy="2114473"/>
          </a:xfrm>
          <a:prstGeom prst="rect">
            <a:avLst/>
          </a:prstGeom>
        </p:spPr>
      </p:pic>
      <p:pic>
        <p:nvPicPr>
          <p:cNvPr id="5" name="Imagem 4" descr="Uma imagem com texto, captura de ecrã, diagrama, Saturação de cores&#10;&#10;Os conteúdos gerados por IA poderão estar incorretos.">
            <a:extLst>
              <a:ext uri="{FF2B5EF4-FFF2-40B4-BE49-F238E27FC236}">
                <a16:creationId xmlns:a16="http://schemas.microsoft.com/office/drawing/2014/main" id="{A1B630CB-772E-70F5-863D-BA74950D08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" r="5695"/>
          <a:stretch/>
        </p:blipFill>
        <p:spPr>
          <a:xfrm>
            <a:off x="2974164" y="2657309"/>
            <a:ext cx="2270312" cy="211447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E98CEBD-5781-3DD2-D324-3E105DDF4F77}"/>
              </a:ext>
            </a:extLst>
          </p:cNvPr>
          <p:cNvSpPr txBox="1">
            <a:spLocks/>
          </p:cNvSpPr>
          <p:nvPr/>
        </p:nvSpPr>
        <p:spPr>
          <a:xfrm>
            <a:off x="6603701" y="712884"/>
            <a:ext cx="5153135" cy="1869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Project Development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6687F8B-F258-0F1F-52EC-DE8E2CF4D3E2}"/>
              </a:ext>
            </a:extLst>
          </p:cNvPr>
          <p:cNvSpPr txBox="1">
            <a:spLocks/>
          </p:cNvSpPr>
          <p:nvPr/>
        </p:nvSpPr>
        <p:spPr>
          <a:xfrm>
            <a:off x="6518263" y="2785718"/>
            <a:ext cx="5308991" cy="545612"/>
          </a:xfrm>
          <a:prstGeom prst="rect">
            <a:avLst/>
          </a:prstGeom>
        </p:spPr>
        <p:txBody>
          <a:bodyPr vert="horz" lIns="91440" tIns="45720" rIns="91440" bIns="45720" numCol="1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rgbClr val="FE7F02"/>
              </a:buClr>
              <a:buFont typeface="Arial" panose="020B0604020202020204" pitchFamily="34" charset="0"/>
              <a:buChar char="•"/>
            </a:pPr>
            <a:r>
              <a:rPr lang="en-US" i="1" dirty="0"/>
              <a:t>Analysis of 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pt-P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/h </a:t>
            </a:r>
            <a:r>
              <a:rPr lang="en-US" b="1" i="1" dirty="0"/>
              <a:t>discriminator parameters;</a:t>
            </a:r>
            <a:endParaRPr lang="en-US" i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328542-3F57-842A-47ED-7DF333E92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3701" y="508090"/>
            <a:ext cx="515313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0F17714-6E73-FF9E-DFD2-8EA846C51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3702" y="6300216"/>
            <a:ext cx="5100142" cy="45719"/>
          </a:xfrm>
          <a:custGeom>
            <a:avLst/>
            <a:gdLst>
              <a:gd name="connsiteX0" fmla="*/ 0 w 7072457"/>
              <a:gd name="connsiteY0" fmla="*/ 0 h 45719"/>
              <a:gd name="connsiteX1" fmla="*/ 7072457 w 7072457"/>
              <a:gd name="connsiteY1" fmla="*/ 0 h 45719"/>
              <a:gd name="connsiteX2" fmla="*/ 7072457 w 7072457"/>
              <a:gd name="connsiteY2" fmla="*/ 45719 h 45719"/>
              <a:gd name="connsiteX3" fmla="*/ 0 w 7072457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457" h="45719">
                <a:moveTo>
                  <a:pt x="0" y="0"/>
                </a:moveTo>
                <a:lnTo>
                  <a:pt x="7072457" y="0"/>
                </a:lnTo>
                <a:lnTo>
                  <a:pt x="7072457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m 8" descr="Uma imagem com texto, captura de ecrã, diagrama, Gráfico&#10;&#10;Os conteúdos gerados por IA poderão estar incorretos.">
            <a:extLst>
              <a:ext uri="{FF2B5EF4-FFF2-40B4-BE49-F238E27FC236}">
                <a16:creationId xmlns:a16="http://schemas.microsoft.com/office/drawing/2014/main" id="{5517A0A9-94BE-4EC1-B0A3-3D1F54354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1" r="3542"/>
          <a:stretch/>
        </p:blipFill>
        <p:spPr>
          <a:xfrm>
            <a:off x="384746" y="2657309"/>
            <a:ext cx="2270312" cy="21144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Marcador de Posição do Texto 2">
                <a:extLst>
                  <a:ext uri="{FF2B5EF4-FFF2-40B4-BE49-F238E27FC236}">
                    <a16:creationId xmlns:a16="http://schemas.microsoft.com/office/drawing/2014/main" id="{806522F1-F4E4-11B7-CB6B-16FFC0A875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303" y="5105266"/>
                <a:ext cx="5232434" cy="82855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srgbClr val="FE7F02"/>
                  </a:buClr>
                </a:pPr>
                <a:r>
                  <a:rPr lang="en-US" sz="1200" b="1" dirty="0"/>
                  <a:t>Fig. 3 </a:t>
                </a:r>
                <a:r>
                  <a:rPr lang="en-US" sz="1200" dirty="0"/>
                  <a:t>– Graphs produce from a 1-2 </a:t>
                </a:r>
                <a:r>
                  <a:rPr lang="en-US" sz="1200" dirty="0" err="1"/>
                  <a:t>PeV</a:t>
                </a:r>
                <a:r>
                  <a:rPr lang="en-US" sz="1200" dirty="0"/>
                  <a:t> simulation set where log(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20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PT" sz="1200">
                            <a:latin typeface="Cambria Math" panose="02040503050406030204" pitchFamily="18" charset="0"/>
                          </a:rPr>
                          <m:t>𝑟𝑚𝑖𝑛</m:t>
                        </m:r>
                      </m:sub>
                    </m:sSub>
                  </m:oMath>
                </a14:m>
                <a:r>
                  <a:rPr lang="en-US" sz="1200" dirty="0"/>
                  <a:t>) histograms (top left), the correlation between log(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20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PT" sz="1200">
                            <a:latin typeface="Cambria Math" panose="02040503050406030204" pitchFamily="18" charset="0"/>
                          </a:rPr>
                          <m:t>𝑟𝑚𝑖𝑛</m:t>
                        </m:r>
                      </m:sub>
                    </m:sSub>
                  </m:oMath>
                </a14:m>
                <a:r>
                  <a:rPr lang="en-US" sz="1200" dirty="0"/>
                  <a:t> ) and </a:t>
                </a:r>
                <a:r>
                  <a:rPr lang="en-US" sz="1200" dirty="0" err="1"/>
                  <a:t>LCm</a:t>
                </a:r>
                <a:r>
                  <a:rPr lang="en-US" sz="1200" dirty="0"/>
                  <a:t> (top right), histograms for the 50% signal containment ring distance (bottom left) and the histograms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PT" sz="1200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US" sz="1200" dirty="0"/>
                  <a:t> (bottom right), for the 3 data samples are shown.</a:t>
                </a:r>
              </a:p>
            </p:txBody>
          </p:sp>
        </mc:Choice>
        <mc:Fallback>
          <p:sp>
            <p:nvSpPr>
              <p:cNvPr id="10" name="Marcador de Posição do Texto 2">
                <a:extLst>
                  <a:ext uri="{FF2B5EF4-FFF2-40B4-BE49-F238E27FC236}">
                    <a16:creationId xmlns:a16="http://schemas.microsoft.com/office/drawing/2014/main" id="{806522F1-F4E4-11B7-CB6B-16FFC0A87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03" y="5105266"/>
                <a:ext cx="5232434" cy="828555"/>
              </a:xfrm>
              <a:prstGeom prst="rect">
                <a:avLst/>
              </a:prstGeom>
              <a:blipFill>
                <a:blip r:embed="rId7"/>
                <a:stretch>
                  <a:fillRect t="-5882" r="-233"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Tabela 20">
                <a:extLst>
                  <a:ext uri="{FF2B5EF4-FFF2-40B4-BE49-F238E27FC236}">
                    <a16:creationId xmlns:a16="http://schemas.microsoft.com/office/drawing/2014/main" id="{1566C20C-3794-60D6-7C1A-365F4F1D43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4119919"/>
                  </p:ext>
                </p:extLst>
              </p:nvPr>
            </p:nvGraphicFramePr>
            <p:xfrm>
              <a:off x="6831894" y="3562338"/>
              <a:ext cx="4871952" cy="1204088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217988">
                      <a:extLst>
                        <a:ext uri="{9D8B030D-6E8A-4147-A177-3AD203B41FA5}">
                          <a16:colId xmlns:a16="http://schemas.microsoft.com/office/drawing/2014/main" val="1061446431"/>
                        </a:ext>
                      </a:extLst>
                    </a:gridCol>
                    <a:gridCol w="1217988">
                      <a:extLst>
                        <a:ext uri="{9D8B030D-6E8A-4147-A177-3AD203B41FA5}">
                          <a16:colId xmlns:a16="http://schemas.microsoft.com/office/drawing/2014/main" val="2507070925"/>
                        </a:ext>
                      </a:extLst>
                    </a:gridCol>
                    <a:gridCol w="1217988">
                      <a:extLst>
                        <a:ext uri="{9D8B030D-6E8A-4147-A177-3AD203B41FA5}">
                          <a16:colId xmlns:a16="http://schemas.microsoft.com/office/drawing/2014/main" val="886584637"/>
                        </a:ext>
                      </a:extLst>
                    </a:gridCol>
                    <a:gridCol w="1217988">
                      <a:extLst>
                        <a:ext uri="{9D8B030D-6E8A-4147-A177-3AD203B41FA5}">
                          <a16:colId xmlns:a16="http://schemas.microsoft.com/office/drawing/2014/main" val="29012011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800" b="1" i="0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rgbClr val="B0472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800" b="1" i="1" smtClean="0">
                                            <a:solidFill>
                                              <a:srgbClr val="B0472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pt-PT" sz="1800" b="1" i="0" smtClean="0">
                                            <a:solidFill>
                                              <a:srgbClr val="B0472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𝐦𝐢𝐧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pt-PT" b="1" i="0" dirty="0">
                            <a:solidFill>
                              <a:srgbClr val="B04726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dirty="0" err="1">
                              <a:solidFill>
                                <a:srgbClr val="B04726"/>
                              </a:solidFill>
                              <a:latin typeface="+mj-lt"/>
                            </a:rPr>
                            <a:t>LCm</a:t>
                          </a:r>
                          <a:endParaRPr lang="en-US" sz="1800" b="1" i="0" dirty="0">
                            <a:solidFill>
                              <a:srgbClr val="B04726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800" b="1" i="0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sz="1800" b="1" i="0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PT" b="1" i="0" dirty="0">
                            <a:solidFill>
                              <a:srgbClr val="B04726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800" b="1" i="0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a:rPr lang="pt-PT" sz="1800" b="1" i="0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𝐦𝐚𝐱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PT" b="1" i="0" dirty="0">
                            <a:solidFill>
                              <a:srgbClr val="B04726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4511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800" b="1" i="0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pt-PT" sz="1800" b="1" i="0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𝐭𝐚𝐢𝐥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PT" b="1" i="0" dirty="0">
                            <a:solidFill>
                              <a:srgbClr val="B04726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800" b="1" i="0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𝐂</m:t>
                                    </m:r>
                                  </m:e>
                                  <m:sub>
                                    <m:r>
                                      <a:rPr lang="pt-PT" sz="1800" b="1" i="0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PT" b="1" i="0" dirty="0">
                            <a:solidFill>
                              <a:srgbClr val="B04726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800" b="1" i="0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US" sz="1800" b="1" i="0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PT" b="1" i="0" dirty="0">
                            <a:solidFill>
                              <a:srgbClr val="B04726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800" b="1" i="0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  <m:sub>
                                    <m:r>
                                      <a:rPr lang="pt-PT" sz="1800" b="1" i="0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PT" b="1" i="0" dirty="0">
                            <a:solidFill>
                              <a:srgbClr val="B04726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1634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800" b="1" i="0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pt-PT" sz="1800" b="1" i="1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𝒕𝒐𝒕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PT" b="1" i="0" dirty="0">
                            <a:solidFill>
                              <a:srgbClr val="B04726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i="0" dirty="0">
                              <a:solidFill>
                                <a:srgbClr val="B04726"/>
                              </a:solidFill>
                              <a:latin typeface="+mj-lt"/>
                            </a:rPr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100" b="1" i="0" dirty="0">
                              <a:solidFill>
                                <a:srgbClr val="B04726"/>
                              </a:solidFill>
                              <a:latin typeface="+mj-lt"/>
                            </a:rPr>
                            <a:t>R </a:t>
                          </a:r>
                          <a:r>
                            <a:rPr lang="pt-PT" sz="1100" b="1" i="0" dirty="0" err="1">
                              <a:solidFill>
                                <a:srgbClr val="B04726"/>
                              </a:solidFill>
                              <a:latin typeface="+mj-lt"/>
                            </a:rPr>
                            <a:t>at</a:t>
                          </a:r>
                          <a:r>
                            <a:rPr lang="pt-PT" sz="1100" b="1" i="0" dirty="0">
                              <a:solidFill>
                                <a:srgbClr val="B04726"/>
                              </a:solidFill>
                              <a:latin typeface="+mj-lt"/>
                            </a:rPr>
                            <a:t> 50%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1" i="1" smtClean="0">
                                      <a:solidFill>
                                        <a:srgbClr val="B0472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100" b="1" i="0" smtClean="0">
                                      <a:solidFill>
                                        <a:srgbClr val="B04726"/>
                                      </a:solidFill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pt-PT" sz="1100" b="1" i="1" smtClean="0">
                                      <a:solidFill>
                                        <a:srgbClr val="B04726"/>
                                      </a:solidFill>
                                      <a:latin typeface="Cambria Math" panose="02040503050406030204" pitchFamily="18" charset="0"/>
                                    </a:rPr>
                                    <m:t>𝒕𝒐𝒕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pt-PT" sz="1100" b="1" i="0" dirty="0">
                              <a:solidFill>
                                <a:srgbClr val="B04726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pt-PT" sz="1100" b="1" i="0" dirty="0" err="1">
                              <a:solidFill>
                                <a:srgbClr val="B04726"/>
                              </a:solidFill>
                              <a:latin typeface="+mj-lt"/>
                            </a:rPr>
                            <a:t>Containment</a:t>
                          </a:r>
                          <a:endParaRPr lang="pt-PT" sz="1100" b="1" i="0" dirty="0">
                            <a:solidFill>
                              <a:srgbClr val="B04726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800" b="1" i="1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pt-PT" sz="1800" b="1" i="1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  <m:r>
                                      <a:rPr lang="pt-PT" sz="1800" b="1" i="1" smtClean="0">
                                        <a:solidFill>
                                          <a:srgbClr val="B0472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rgbClr val="B0472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800" b="1" i="0" smtClean="0">
                                            <a:solidFill>
                                              <a:srgbClr val="B0472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𝐒</m:t>
                                        </m:r>
                                      </m:e>
                                      <m:sub>
                                        <m:r>
                                          <a:rPr lang="pt-PT" sz="1800" b="1" i="1" smtClean="0">
                                            <a:solidFill>
                                              <a:srgbClr val="B0472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pt-PT" b="1" i="0" dirty="0">
                            <a:solidFill>
                              <a:srgbClr val="B04726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3749055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1" name="Tabela 20">
                <a:extLst>
                  <a:ext uri="{FF2B5EF4-FFF2-40B4-BE49-F238E27FC236}">
                    <a16:creationId xmlns:a16="http://schemas.microsoft.com/office/drawing/2014/main" id="{1566C20C-3794-60D6-7C1A-365F4F1D43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4119919"/>
                  </p:ext>
                </p:extLst>
              </p:nvPr>
            </p:nvGraphicFramePr>
            <p:xfrm>
              <a:off x="6831894" y="3562338"/>
              <a:ext cx="4871952" cy="1204088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217988">
                      <a:extLst>
                        <a:ext uri="{9D8B030D-6E8A-4147-A177-3AD203B41FA5}">
                          <a16:colId xmlns:a16="http://schemas.microsoft.com/office/drawing/2014/main" val="1061446431"/>
                        </a:ext>
                      </a:extLst>
                    </a:gridCol>
                    <a:gridCol w="1217988">
                      <a:extLst>
                        <a:ext uri="{9D8B030D-6E8A-4147-A177-3AD203B41FA5}">
                          <a16:colId xmlns:a16="http://schemas.microsoft.com/office/drawing/2014/main" val="2507070925"/>
                        </a:ext>
                      </a:extLst>
                    </a:gridCol>
                    <a:gridCol w="1217988">
                      <a:extLst>
                        <a:ext uri="{9D8B030D-6E8A-4147-A177-3AD203B41FA5}">
                          <a16:colId xmlns:a16="http://schemas.microsoft.com/office/drawing/2014/main" val="886584637"/>
                        </a:ext>
                      </a:extLst>
                    </a:gridCol>
                    <a:gridCol w="1217988">
                      <a:extLst>
                        <a:ext uri="{9D8B030D-6E8A-4147-A177-3AD203B41FA5}">
                          <a16:colId xmlns:a16="http://schemas.microsoft.com/office/drawing/2014/main" val="2901201148"/>
                        </a:ext>
                      </a:extLst>
                    </a:gridCol>
                  </a:tblGrid>
                  <a:tr h="389319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500" t="-4688" r="-301500" b="-226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dirty="0" err="1">
                              <a:solidFill>
                                <a:srgbClr val="B04726"/>
                              </a:solidFill>
                              <a:latin typeface="+mj-lt"/>
                            </a:rPr>
                            <a:t>LCm</a:t>
                          </a:r>
                          <a:endParaRPr lang="en-US" sz="1800" b="1" i="0" dirty="0">
                            <a:solidFill>
                              <a:srgbClr val="B04726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00500" t="-4688" r="-101500" b="-226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300500" t="-4688" r="-1500" b="-226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5111625"/>
                      </a:ext>
                    </a:extLst>
                  </a:tr>
                  <a:tr h="388049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500" t="-104688" r="-301500" b="-126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00500" t="-104688" r="-201500" b="-126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00500" t="-104688" r="-101500" b="-126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300500" t="-104688" r="-1500" b="-126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163419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500" t="-187143" r="-301500" b="-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i="0" dirty="0">
                              <a:solidFill>
                                <a:srgbClr val="B04726"/>
                              </a:solidFill>
                              <a:latin typeface="+mj-lt"/>
                            </a:rPr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00500" t="-187143" r="-101500" b="-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300500" t="-187143" r="-1500" b="-1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74905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Subtítulo 2">
            <a:extLst>
              <a:ext uri="{FF2B5EF4-FFF2-40B4-BE49-F238E27FC236}">
                <a16:creationId xmlns:a16="http://schemas.microsoft.com/office/drawing/2014/main" id="{7DCB7B0E-C8F7-7481-C5E0-E3E893F5AAFC}"/>
              </a:ext>
            </a:extLst>
          </p:cNvPr>
          <p:cNvSpPr txBox="1">
            <a:spLocks/>
          </p:cNvSpPr>
          <p:nvPr/>
        </p:nvSpPr>
        <p:spPr>
          <a:xfrm>
            <a:off x="6510484" y="4983578"/>
            <a:ext cx="5308991" cy="1009195"/>
          </a:xfrm>
          <a:prstGeom prst="rect">
            <a:avLst/>
          </a:prstGeom>
        </p:spPr>
        <p:txBody>
          <a:bodyPr vert="horz" lIns="91440" tIns="45720" rIns="91440" bIns="45720" numCol="1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rgbClr val="FE7F02"/>
              </a:buClr>
              <a:buFont typeface="Arial" panose="020B0604020202020204" pitchFamily="34" charset="0"/>
              <a:buChar char="•"/>
            </a:pPr>
            <a:r>
              <a:rPr lang="en-US" i="1" dirty="0"/>
              <a:t>Evaluation of </a:t>
            </a:r>
            <a:r>
              <a:rPr lang="en-US" b="1" i="1" dirty="0"/>
              <a:t>longitudinal profiles;</a:t>
            </a:r>
          </a:p>
          <a:p>
            <a:pPr marL="342900" indent="-342900">
              <a:lnSpc>
                <a:spcPct val="100000"/>
              </a:lnSpc>
              <a:buClr>
                <a:srgbClr val="FE7F02"/>
              </a:buClr>
              <a:buFont typeface="Arial" panose="020B0604020202020204" pitchFamily="34" charset="0"/>
              <a:buChar char="•"/>
            </a:pPr>
            <a:r>
              <a:rPr lang="en-US" i="1" dirty="0"/>
              <a:t>Characterization of </a:t>
            </a:r>
            <a:r>
              <a:rPr lang="en-US" b="1" i="1" dirty="0"/>
              <a:t>rare and anomalous events.</a:t>
            </a:r>
          </a:p>
        </p:txBody>
      </p:sp>
      <p:cxnSp>
        <p:nvCxnSpPr>
          <p:cNvPr id="26" name="Conexão reta 25">
            <a:extLst>
              <a:ext uri="{FF2B5EF4-FFF2-40B4-BE49-F238E27FC236}">
                <a16:creationId xmlns:a16="http://schemas.microsoft.com/office/drawing/2014/main" id="{93E908D6-FF1E-605C-102A-F664D8BF7B18}"/>
              </a:ext>
            </a:extLst>
          </p:cNvPr>
          <p:cNvCxnSpPr>
            <a:cxnSpLocks/>
          </p:cNvCxnSpPr>
          <p:nvPr/>
        </p:nvCxnSpPr>
        <p:spPr>
          <a:xfrm flipH="1">
            <a:off x="381878" y="4860273"/>
            <a:ext cx="4862598" cy="0"/>
          </a:xfrm>
          <a:prstGeom prst="line">
            <a:avLst/>
          </a:prstGeom>
          <a:ln w="38100">
            <a:solidFill>
              <a:srgbClr val="FE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ta 26">
            <a:extLst>
              <a:ext uri="{FF2B5EF4-FFF2-40B4-BE49-F238E27FC236}">
                <a16:creationId xmlns:a16="http://schemas.microsoft.com/office/drawing/2014/main" id="{2F00DE0E-1E0C-536E-6B18-A222E528EF0F}"/>
              </a:ext>
            </a:extLst>
          </p:cNvPr>
          <p:cNvCxnSpPr>
            <a:cxnSpLocks/>
          </p:cNvCxnSpPr>
          <p:nvPr/>
        </p:nvCxnSpPr>
        <p:spPr>
          <a:xfrm flipH="1">
            <a:off x="1488662" y="4943846"/>
            <a:ext cx="2595716" cy="0"/>
          </a:xfrm>
          <a:prstGeom prst="line">
            <a:avLst/>
          </a:prstGeom>
          <a:ln w="38100">
            <a:solidFill>
              <a:srgbClr val="FE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5E8BE802-C5FE-D912-C77B-12239BB069D7}"/>
              </a:ext>
            </a:extLst>
          </p:cNvPr>
          <p:cNvCxnSpPr>
            <a:cxnSpLocks/>
          </p:cNvCxnSpPr>
          <p:nvPr/>
        </p:nvCxnSpPr>
        <p:spPr>
          <a:xfrm flipH="1">
            <a:off x="381878" y="335510"/>
            <a:ext cx="4862598" cy="0"/>
          </a:xfrm>
          <a:prstGeom prst="line">
            <a:avLst/>
          </a:prstGeom>
          <a:ln w="38100">
            <a:solidFill>
              <a:srgbClr val="FE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6F2A5402-4F79-F79C-0F03-A2EBABC66515}"/>
              </a:ext>
            </a:extLst>
          </p:cNvPr>
          <p:cNvCxnSpPr>
            <a:cxnSpLocks/>
          </p:cNvCxnSpPr>
          <p:nvPr/>
        </p:nvCxnSpPr>
        <p:spPr>
          <a:xfrm flipH="1">
            <a:off x="1488662" y="251937"/>
            <a:ext cx="2595716" cy="0"/>
          </a:xfrm>
          <a:prstGeom prst="line">
            <a:avLst/>
          </a:prstGeom>
          <a:ln w="38100">
            <a:solidFill>
              <a:srgbClr val="FE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FB76CEA1-2F8A-05B9-5A50-23AFDBFA0C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878" y="425580"/>
            <a:ext cx="2265247" cy="211447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BF91D36-31CC-BDB7-0CD7-6D14E274B7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9229" y="452569"/>
            <a:ext cx="2265247" cy="208637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0FBF68EA-FD85-A489-6911-DFD57C6580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4164" y="2656639"/>
            <a:ext cx="2270312" cy="2114473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7730C49C-BF3D-8C1D-3D76-8E9EEB6E24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221" y="2652901"/>
            <a:ext cx="2274637" cy="211447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985894B8-E22D-6968-C2D6-50A69822CA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563" y="424673"/>
            <a:ext cx="2292496" cy="2114604"/>
          </a:xfrm>
          <a:prstGeom prst="rect">
            <a:avLst/>
          </a:prstGeom>
        </p:spPr>
      </p:pic>
      <p:pic>
        <p:nvPicPr>
          <p:cNvPr id="30" name="Imagem 29" descr="Uma imagem com texto, captura de ecrã, diagrama&#10;&#10;Os conteúdos gerados por IA podem estar incorretos.">
            <a:extLst>
              <a:ext uri="{FF2B5EF4-FFF2-40B4-BE49-F238E27FC236}">
                <a16:creationId xmlns:a16="http://schemas.microsoft.com/office/drawing/2014/main" id="{9FE730A6-650A-2477-0269-F8BF34616D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64" y="424002"/>
            <a:ext cx="2265247" cy="2107949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2F281048-8A3D-81ED-5E45-8413C12B79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7499" y="2655786"/>
            <a:ext cx="2289630" cy="2120915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E0737B48-254F-062F-24D7-D49F7492905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74164" y="2647140"/>
            <a:ext cx="2274637" cy="21209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Marcador de Posição do Texto 2">
                <a:extLst>
                  <a:ext uri="{FF2B5EF4-FFF2-40B4-BE49-F238E27FC236}">
                    <a16:creationId xmlns:a16="http://schemas.microsoft.com/office/drawing/2014/main" id="{60F521F2-2FCD-A6D4-EA3E-978C6131C7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932" y="5114640"/>
                <a:ext cx="5157175" cy="82855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srgbClr val="FE7F02"/>
                  </a:buClr>
                </a:pPr>
                <a:r>
                  <a:rPr lang="en-US" sz="1200" b="1" dirty="0"/>
                  <a:t>Fig. 4 </a:t>
                </a:r>
                <a:r>
                  <a:rPr lang="en-US" sz="1200" dirty="0"/>
                  <a:t>– Graphs produce from a 100 TeV (left) and 10 TeV (right) simulations sets where the correlation between log(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20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PT" sz="1200">
                            <a:latin typeface="Cambria Math" panose="02040503050406030204" pitchFamily="18" charset="0"/>
                          </a:rPr>
                          <m:t>𝑟𝑚𝑖𝑛</m:t>
                        </m:r>
                      </m:sub>
                    </m:sSub>
                  </m:oMath>
                </a14:m>
                <a:r>
                  <a:rPr lang="en-US" sz="1200" dirty="0"/>
                  <a:t> ) and c parameter (top), and the correlation between log(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20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PT" sz="1200">
                            <a:latin typeface="Cambria Math" panose="02040503050406030204" pitchFamily="18" charset="0"/>
                          </a:rPr>
                          <m:t>𝑟𝑚𝑖𝑛</m:t>
                        </m:r>
                      </m:sub>
                    </m:sSub>
                  </m:oMath>
                </a14:m>
                <a:r>
                  <a:rPr lang="en-US" sz="1200" dirty="0"/>
                  <a:t> 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func>
                          <m:funcPr>
                            <m:ctrlPr>
                              <a:rPr lang="pt-PT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PT" sz="12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pt-PT" sz="1200" b="0" i="1" smtClean="0">
                                <a:latin typeface="Cambria Math" panose="02040503050406030204" pitchFamily="18" charset="0"/>
                              </a:rPr>
                              <m:t>𝑆𝑗</m:t>
                            </m:r>
                          </m:e>
                        </m:func>
                      </m:sub>
                    </m:sSub>
                    <m:r>
                      <a:rPr lang="pt-PT" sz="1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(bottom) for the proton data sample are shown.</a:t>
                </a:r>
              </a:p>
            </p:txBody>
          </p:sp>
        </mc:Choice>
        <mc:Fallback>
          <p:sp>
            <p:nvSpPr>
              <p:cNvPr id="35" name="Marcador de Posição do Texto 2">
                <a:extLst>
                  <a:ext uri="{FF2B5EF4-FFF2-40B4-BE49-F238E27FC236}">
                    <a16:creationId xmlns:a16="http://schemas.microsoft.com/office/drawing/2014/main" id="{60F521F2-2FCD-A6D4-EA3E-978C6131C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32" y="5114640"/>
                <a:ext cx="5157175" cy="828555"/>
              </a:xfrm>
              <a:prstGeom prst="rect">
                <a:avLst/>
              </a:prstGeom>
              <a:blipFill>
                <a:blip r:embed="rId17"/>
                <a:stretch>
                  <a:fillRect t="-8088" r="-118" b="-51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Google Shape;137;p25">
            <a:extLst>
              <a:ext uri="{FF2B5EF4-FFF2-40B4-BE49-F238E27FC236}">
                <a16:creationId xmlns:a16="http://schemas.microsoft.com/office/drawing/2014/main" id="{35945D4E-91D1-E31E-69B6-E604B73E4CD8}"/>
              </a:ext>
            </a:extLst>
          </p:cNvPr>
          <p:cNvSpPr txBox="1"/>
          <p:nvPr/>
        </p:nvSpPr>
        <p:spPr>
          <a:xfrm>
            <a:off x="0" y="6410882"/>
            <a:ext cx="222627" cy="50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89" b="1" dirty="0">
                <a:solidFill>
                  <a:schemeClr val="tx1"/>
                </a:solidFill>
                <a:latin typeface="+mn-lt"/>
              </a:rPr>
              <a:t>3</a:t>
            </a:r>
            <a:endParaRPr sz="2489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582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C98DB-A7DA-8AC1-76E5-6ABAEAFE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791596"/>
            <a:ext cx="5021182" cy="1863115"/>
          </a:xfrm>
        </p:spPr>
        <p:txBody>
          <a:bodyPr>
            <a:normAutofit/>
          </a:bodyPr>
          <a:lstStyle/>
          <a:p>
            <a:r>
              <a:rPr lang="en-US" dirty="0"/>
              <a:t>The future of the Project</a:t>
            </a: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CB37BA5-7342-D6E1-FB08-0303B26F778C}"/>
              </a:ext>
            </a:extLst>
          </p:cNvPr>
          <p:cNvSpPr txBox="1">
            <a:spLocks/>
          </p:cNvSpPr>
          <p:nvPr/>
        </p:nvSpPr>
        <p:spPr>
          <a:xfrm>
            <a:off x="517869" y="2912445"/>
            <a:ext cx="4686085" cy="34168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FE7F02"/>
              </a:buClr>
              <a:buFont typeface="Arial" panose="020B0604020202020204" pitchFamily="34" charset="0"/>
              <a:buChar char="•"/>
            </a:pPr>
            <a:r>
              <a:rPr lang="en-US" dirty="0"/>
              <a:t>Study the link between the anomalous air showers and the </a:t>
            </a:r>
            <a:r>
              <a:rPr lang="en-US" b="1" dirty="0"/>
              <a:t>hadronic multiparticle production properties </a:t>
            </a:r>
            <a:r>
              <a:rPr lang="en-US" dirty="0"/>
              <a:t>of the first interaction;</a:t>
            </a:r>
          </a:p>
          <a:p>
            <a:pPr marL="342900" indent="-342900">
              <a:buClr>
                <a:srgbClr val="FE7F02"/>
              </a:buClr>
              <a:buFont typeface="Arial" panose="020B0604020202020204" pitchFamily="34" charset="0"/>
              <a:buChar char="•"/>
            </a:pPr>
            <a:r>
              <a:rPr lang="en-US" dirty="0"/>
              <a:t>Study of </a:t>
            </a:r>
            <a:r>
              <a:rPr lang="en-US" b="1" dirty="0"/>
              <a:t>deep penetrating showers</a:t>
            </a:r>
            <a:r>
              <a:rPr lang="en-US" b="1" dirty="0">
                <a:solidFill>
                  <a:srgbClr val="1C375E"/>
                </a:solidFill>
              </a:rPr>
              <a:t>;</a:t>
            </a:r>
            <a:endParaRPr lang="en-US" dirty="0"/>
          </a:p>
          <a:p>
            <a:pPr marL="342900" indent="-342900">
              <a:buClr>
                <a:srgbClr val="FE7F02"/>
              </a:buClr>
              <a:buFont typeface="Arial" panose="020B0604020202020204" pitchFamily="34" charset="0"/>
              <a:buChar char="•"/>
            </a:pPr>
            <a:r>
              <a:rPr lang="en-US" dirty="0"/>
              <a:t>Improve the </a:t>
            </a:r>
            <a:r>
              <a:rPr lang="en-US" b="1" dirty="0"/>
              <a:t>γ/h discrimination;</a:t>
            </a:r>
          </a:p>
          <a:p>
            <a:pPr marL="342900" indent="-342900">
              <a:buClr>
                <a:srgbClr val="FE7F02"/>
              </a:buClr>
              <a:buFont typeface="Arial" panose="020B0604020202020204" pitchFamily="34" charset="0"/>
              <a:buChar char="•"/>
            </a:pPr>
            <a:r>
              <a:rPr lang="en-US" dirty="0"/>
              <a:t>Reduce </a:t>
            </a:r>
            <a:r>
              <a:rPr lang="en-US" b="1" dirty="0"/>
              <a:t>γ background;</a:t>
            </a:r>
          </a:p>
          <a:p>
            <a:pPr marL="342900" indent="-342900">
              <a:buClr>
                <a:srgbClr val="FE7F02"/>
              </a:buClr>
              <a:buFont typeface="Arial" panose="020B0604020202020204" pitchFamily="34" charset="0"/>
              <a:buChar char="•"/>
            </a:pPr>
            <a:r>
              <a:rPr lang="en-US" dirty="0"/>
              <a:t>Identify </a:t>
            </a:r>
            <a:r>
              <a:rPr lang="en-US" b="1" dirty="0"/>
              <a:t>anomalous events </a:t>
            </a:r>
            <a:r>
              <a:rPr lang="en-US" dirty="0"/>
              <a:t>trough the use of </a:t>
            </a:r>
            <a:r>
              <a:rPr lang="en-US" b="1" dirty="0"/>
              <a:t>ground-base variables.</a:t>
            </a:r>
          </a:p>
        </p:txBody>
      </p:sp>
      <p:pic>
        <p:nvPicPr>
          <p:cNvPr id="5" name="Picture 10" descr="rasgado rasgado papel folha. papel sucatear. caderno papel faixa ...">
            <a:extLst>
              <a:ext uri="{FF2B5EF4-FFF2-40B4-BE49-F238E27FC236}">
                <a16:creationId xmlns:a16="http://schemas.microsoft.com/office/drawing/2014/main" id="{F28EEE76-62E9-AE7E-ED8A-AC0BA5226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2717" y="1459228"/>
            <a:ext cx="7286529" cy="42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rasgado rasgado papel folha. papel sucatear. caderno papel faixa ...">
            <a:extLst>
              <a:ext uri="{FF2B5EF4-FFF2-40B4-BE49-F238E27FC236}">
                <a16:creationId xmlns:a16="http://schemas.microsoft.com/office/drawing/2014/main" id="{955F3999-3AF7-94EF-0965-9055AACD2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1643" flipH="1">
            <a:off x="4898214" y="1548546"/>
            <a:ext cx="7286529" cy="42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F1C79D2-E29D-6C27-E5BA-BF0246CA1626}"/>
              </a:ext>
            </a:extLst>
          </p:cNvPr>
          <p:cNvSpPr/>
          <p:nvPr/>
        </p:nvSpPr>
        <p:spPr>
          <a:xfrm>
            <a:off x="8460712" y="1"/>
            <a:ext cx="3797909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Marcador de Posição do Texto 2">
                <a:extLst>
                  <a:ext uri="{FF2B5EF4-FFF2-40B4-BE49-F238E27FC236}">
                    <a16:creationId xmlns:a16="http://schemas.microsoft.com/office/drawing/2014/main" id="{3018AE56-1C6E-B102-B631-34C8EE6458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1648" y="4946618"/>
                <a:ext cx="4516246" cy="57027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srgbClr val="FE7F02"/>
                  </a:buClr>
                </a:pPr>
                <a:r>
                  <a:rPr lang="en-US" sz="1400" b="1" dirty="0"/>
                  <a:t>Fig. 5 </a:t>
                </a:r>
                <a:r>
                  <a:rPr lang="en-US" sz="1400" dirty="0"/>
                  <a:t>-</a:t>
                </a:r>
                <a:r>
                  <a:rPr lang="en-US" sz="12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 Graph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1200">
                        <a:solidFill>
                          <a:schemeClr val="dk1"/>
                        </a:solidFill>
                        <a:ea typeface="Calibri"/>
                        <a:cs typeface="Calibri"/>
                        <a:sym typeface="Calibri"/>
                      </a:rPr>
                      <m:t>log</m:t>
                    </m:r>
                    <m:r>
                      <a:rPr lang="pt-PT" sz="1200">
                        <a:solidFill>
                          <a:schemeClr val="dk1"/>
                        </a:solidFill>
                        <a:ea typeface="Calibri"/>
                        <a:cs typeface="Calibri"/>
                        <a:sym typeface="Calibri"/>
                      </a:rPr>
                      <m:t>(</m:t>
                    </m:r>
                    <m:sSub>
                      <m:sSubPr>
                        <m:ctrlPr>
                          <a:rPr lang="pt-PT" sz="1200">
                            <a:solidFill>
                              <a:schemeClr val="dk1"/>
                            </a:solidFill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pt-PT" sz="1200">
                            <a:solidFill>
                              <a:schemeClr val="dk1"/>
                            </a:solidFill>
                            <a:ea typeface="Calibri"/>
                            <a:cs typeface="Calibri"/>
                            <a:sym typeface="Calibri"/>
                          </a:rPr>
                          <m:t>𝑓</m:t>
                        </m:r>
                      </m:e>
                      <m:sub>
                        <m:r>
                          <a:rPr lang="pt-PT" sz="1200">
                            <a:solidFill>
                              <a:schemeClr val="dk1"/>
                            </a:solidFill>
                            <a:ea typeface="Calibri"/>
                            <a:cs typeface="Calibri"/>
                            <a:sym typeface="Calibri"/>
                          </a:rPr>
                          <m:t>𝑅𝑚𝑖𝑛</m:t>
                        </m:r>
                      </m:sub>
                    </m:sSub>
                    <m:r>
                      <a:rPr lang="pt-PT" sz="1200">
                        <a:solidFill>
                          <a:schemeClr val="dk1"/>
                        </a:solidFill>
                        <a:ea typeface="Calibri"/>
                        <a:cs typeface="Calibri"/>
                        <a:sym typeface="Calibri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 vs c, with the gradient of colors indicating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>
                            <a:solidFill>
                              <a:schemeClr val="dk1"/>
                            </a:solidFill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pt-PT" sz="1200">
                            <a:solidFill>
                              <a:schemeClr val="dk1"/>
                            </a:solidFill>
                            <a:ea typeface="Calibri"/>
                            <a:cs typeface="Calibri"/>
                            <a:sym typeface="Calibri"/>
                          </a:rPr>
                          <m:t>𝑋</m:t>
                        </m:r>
                      </m:e>
                      <m:sub>
                        <m:r>
                          <a:rPr lang="pt-PT" sz="1200">
                            <a:solidFill>
                              <a:schemeClr val="dk1"/>
                            </a:solidFill>
                            <a:ea typeface="Calibri"/>
                            <a:cs typeface="Calibri"/>
                            <a:sym typeface="Calibri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 value associated with each point. 100 TeV simulation.</a:t>
                </a:r>
                <a:endParaRPr lang="en-US" sz="1200" dirty="0"/>
              </a:p>
            </p:txBody>
          </p:sp>
        </mc:Choice>
        <mc:Fallback>
          <p:sp>
            <p:nvSpPr>
              <p:cNvPr id="11" name="Marcador de Posição do Texto 2">
                <a:extLst>
                  <a:ext uri="{FF2B5EF4-FFF2-40B4-BE49-F238E27FC236}">
                    <a16:creationId xmlns:a16="http://schemas.microsoft.com/office/drawing/2014/main" id="{3018AE56-1C6E-B102-B631-34C8EE645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648" y="4946618"/>
                <a:ext cx="4516246" cy="570271"/>
              </a:xfrm>
              <a:prstGeom prst="rect">
                <a:avLst/>
              </a:prstGeom>
              <a:blipFill>
                <a:blip r:embed="rId3"/>
                <a:stretch>
                  <a:fillRect b="-74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 descr="Uma imagem com texto, captura de ecrã, diagrama, Gráfico&#10;&#10;Os conteúdos gerados por IA poderão estar incorretos.">
            <a:extLst>
              <a:ext uri="{FF2B5EF4-FFF2-40B4-BE49-F238E27FC236}">
                <a16:creationId xmlns:a16="http://schemas.microsoft.com/office/drawing/2014/main" id="{63F9DE99-3CC4-1F71-6F90-3BF9D0A23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48" y="1760512"/>
            <a:ext cx="4421672" cy="3186106"/>
          </a:xfrm>
          <a:prstGeom prst="rect">
            <a:avLst/>
          </a:prstGeom>
        </p:spPr>
      </p:pic>
      <p:sp>
        <p:nvSpPr>
          <p:cNvPr id="13" name="Google Shape;137;p25">
            <a:extLst>
              <a:ext uri="{FF2B5EF4-FFF2-40B4-BE49-F238E27FC236}">
                <a16:creationId xmlns:a16="http://schemas.microsoft.com/office/drawing/2014/main" id="{4A24E27B-4908-1CA3-8EE2-D3620DA18899}"/>
              </a:ext>
            </a:extLst>
          </p:cNvPr>
          <p:cNvSpPr txBox="1"/>
          <p:nvPr/>
        </p:nvSpPr>
        <p:spPr>
          <a:xfrm>
            <a:off x="0" y="6410882"/>
            <a:ext cx="222627" cy="50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89" b="1" dirty="0">
                <a:solidFill>
                  <a:schemeClr val="tx1"/>
                </a:solidFill>
                <a:latin typeface="+mn-lt"/>
              </a:rPr>
              <a:t>4</a:t>
            </a:r>
            <a:endParaRPr sz="2489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1029094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Personalizado 1">
      <a:dk1>
        <a:srgbClr val="003366"/>
      </a:dk1>
      <a:lt1>
        <a:srgbClr val="FFFFFF"/>
      </a:lt1>
      <a:dk2>
        <a:srgbClr val="003366"/>
      </a:dk2>
      <a:lt2>
        <a:srgbClr val="E2E6E8"/>
      </a:lt2>
      <a:accent1>
        <a:srgbClr val="C18C78"/>
      </a:accent1>
      <a:accent2>
        <a:srgbClr val="CC9099"/>
      </a:accent2>
      <a:accent3>
        <a:srgbClr val="B19F77"/>
      </a:accent3>
      <a:accent4>
        <a:srgbClr val="6DAFA2"/>
      </a:accent4>
      <a:accent5>
        <a:srgbClr val="70ACBC"/>
      </a:accent5>
      <a:accent6>
        <a:srgbClr val="7893C1"/>
      </a:accent6>
      <a:hlink>
        <a:srgbClr val="5E8A9B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365</Words>
  <Application>Microsoft Office PowerPoint</Application>
  <PresentationFormat>Ecrã Panorâmico</PresentationFormat>
  <Paragraphs>41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9" baseType="lpstr">
      <vt:lpstr>Arial</vt:lpstr>
      <vt:lpstr>Bierstadt</vt:lpstr>
      <vt:lpstr>Calibri</vt:lpstr>
      <vt:lpstr>Cambria Math</vt:lpstr>
      <vt:lpstr>GestaltVTI</vt:lpstr>
      <vt:lpstr>Apresentação do PowerPoint</vt:lpstr>
      <vt:lpstr>Aim of the Project</vt:lpstr>
      <vt:lpstr>Apresentação do PowerPoint</vt:lpstr>
      <vt:lpstr>The future of the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Inês Catarina Mesquita martins</dc:creator>
  <cp:lastModifiedBy>Inês Catarina Mesquita martins</cp:lastModifiedBy>
  <cp:revision>3</cp:revision>
  <dcterms:created xsi:type="dcterms:W3CDTF">2025-01-24T12:28:03Z</dcterms:created>
  <dcterms:modified xsi:type="dcterms:W3CDTF">2025-07-14T13:51:31Z</dcterms:modified>
</cp:coreProperties>
</file>