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66" r:id="rId4"/>
    <p:sldId id="264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743D7-1AC0-4BA2-A719-22641BFB50AC}" v="27" dt="2025-07-11T08:20:54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 Giovanni Cammarata" userId="d13a10cf0970738f" providerId="LiveId" clId="{302743D7-1AC0-4BA2-A719-22641BFB50AC}"/>
    <pc:docChg chg="custSel addSld delSld modSld delMainMaster">
      <pc:chgData name="Luca Giovanni Cammarata" userId="d13a10cf0970738f" providerId="LiveId" clId="{302743D7-1AC0-4BA2-A719-22641BFB50AC}" dt="2025-07-11T08:21:57.657" v="767" actId="20577"/>
      <pc:docMkLst>
        <pc:docMk/>
      </pc:docMkLst>
      <pc:sldChg chg="new del">
        <pc:chgData name="Luca Giovanni Cammarata" userId="d13a10cf0970738f" providerId="LiveId" clId="{302743D7-1AC0-4BA2-A719-22641BFB50AC}" dt="2025-07-11T08:03:22.328" v="2" actId="2696"/>
        <pc:sldMkLst>
          <pc:docMk/>
          <pc:sldMk cId="3908415834" sldId="256"/>
        </pc:sldMkLst>
      </pc:sldChg>
      <pc:sldChg chg="add">
        <pc:chgData name="Luca Giovanni Cammarata" userId="d13a10cf0970738f" providerId="LiveId" clId="{302743D7-1AC0-4BA2-A719-22641BFB50AC}" dt="2025-07-11T07:57:51.486" v="1"/>
        <pc:sldMkLst>
          <pc:docMk/>
          <pc:sldMk cId="947150476" sldId="257"/>
        </pc:sldMkLst>
      </pc:sldChg>
      <pc:sldChg chg="add">
        <pc:chgData name="Luca Giovanni Cammarata" userId="d13a10cf0970738f" providerId="LiveId" clId="{302743D7-1AC0-4BA2-A719-22641BFB50AC}" dt="2025-07-11T08:05:21.109" v="3"/>
        <pc:sldMkLst>
          <pc:docMk/>
          <pc:sldMk cId="2414703093" sldId="260"/>
        </pc:sldMkLst>
      </pc:sldChg>
      <pc:sldChg chg="add">
        <pc:chgData name="Luca Giovanni Cammarata" userId="d13a10cf0970738f" providerId="LiveId" clId="{302743D7-1AC0-4BA2-A719-22641BFB50AC}" dt="2025-07-11T08:06:33.218" v="4"/>
        <pc:sldMkLst>
          <pc:docMk/>
          <pc:sldMk cId="2458879066" sldId="264"/>
        </pc:sldMkLst>
      </pc:sldChg>
      <pc:sldChg chg="modSp add mod">
        <pc:chgData name="Luca Giovanni Cammarata" userId="d13a10cf0970738f" providerId="LiveId" clId="{302743D7-1AC0-4BA2-A719-22641BFB50AC}" dt="2025-07-11T08:21:57.657" v="767" actId="20577"/>
        <pc:sldMkLst>
          <pc:docMk/>
          <pc:sldMk cId="4189521781" sldId="265"/>
        </pc:sldMkLst>
        <pc:spChg chg="mod">
          <ac:chgData name="Luca Giovanni Cammarata" userId="d13a10cf0970738f" providerId="LiveId" clId="{302743D7-1AC0-4BA2-A719-22641BFB50AC}" dt="2025-07-11T08:14:47.492" v="51" actId="20577"/>
          <ac:spMkLst>
            <pc:docMk/>
            <pc:sldMk cId="4189521781" sldId="265"/>
            <ac:spMk id="2" creationId="{36BB2DF0-5653-69AB-CF7D-C203B3830D1D}"/>
          </ac:spMkLst>
        </pc:spChg>
        <pc:spChg chg="mod">
          <ac:chgData name="Luca Giovanni Cammarata" userId="d13a10cf0970738f" providerId="LiveId" clId="{302743D7-1AC0-4BA2-A719-22641BFB50AC}" dt="2025-07-11T08:21:57.657" v="767" actId="20577"/>
          <ac:spMkLst>
            <pc:docMk/>
            <pc:sldMk cId="4189521781" sldId="265"/>
            <ac:spMk id="3" creationId="{3C0FEFDB-0521-513B-817C-A120F234E2F6}"/>
          </ac:spMkLst>
        </pc:spChg>
      </pc:sldChg>
      <pc:sldMasterChg chg="del delSldLayout">
        <pc:chgData name="Luca Giovanni Cammarata" userId="d13a10cf0970738f" providerId="LiveId" clId="{302743D7-1AC0-4BA2-A719-22641BFB50AC}" dt="2025-07-11T08:03:22.328" v="2" actId="2696"/>
        <pc:sldMasterMkLst>
          <pc:docMk/>
          <pc:sldMasterMk cId="3654766197" sldId="2147483648"/>
        </pc:sldMasterMkLst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3214230599" sldId="2147483649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4114377193" sldId="2147483650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659356664" sldId="2147483651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2734214656" sldId="2147483652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3628544482" sldId="2147483653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4289987723" sldId="2147483654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3193739556" sldId="2147483655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817311702" sldId="2147483656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677325986" sldId="2147483657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1230794354" sldId="2147483658"/>
          </pc:sldLayoutMkLst>
        </pc:sldLayoutChg>
        <pc:sldLayoutChg chg="del">
          <pc:chgData name="Luca Giovanni Cammarata" userId="d13a10cf0970738f" providerId="LiveId" clId="{302743D7-1AC0-4BA2-A719-22641BFB50AC}" dt="2025-07-11T08:03:22.328" v="2" actId="2696"/>
          <pc:sldLayoutMkLst>
            <pc:docMk/>
            <pc:sldMasterMk cId="3654766197" sldId="2147483648"/>
            <pc:sldLayoutMk cId="121400851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114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12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825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20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671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72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0072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5147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788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813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511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4CA1B-CDCB-4A55-9D9A-4CDE7BB911C1}" type="datetimeFigureOut">
              <a:rPr lang="it-IT" smtClean="0"/>
              <a:t>14/07/2025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9469E-1840-4954-9C1D-86BE4C8478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007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CAA7FE6B-8CE3-5B37-BF42-E89BFDE9A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478" y="355293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A brief </a:t>
            </a:r>
            <a:r>
              <a:rPr lang="it-IT" b="1" dirty="0" err="1">
                <a:solidFill>
                  <a:srgbClr val="C00000"/>
                </a:solidFill>
              </a:rPr>
              <a:t>presentation</a:t>
            </a:r>
            <a:endParaRPr lang="it-IT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ottotitolo 4">
                <a:extLst>
                  <a:ext uri="{FF2B5EF4-FFF2-40B4-BE49-F238E27FC236}">
                    <a16:creationId xmlns:a16="http://schemas.microsoft.com/office/drawing/2014/main" id="{BB91744E-9650-0490-6BAC-9A04392169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84442" y="1874787"/>
                <a:ext cx="10423116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it-IT" sz="2200" dirty="0"/>
                  <a:t>I </a:t>
                </a:r>
                <a:r>
                  <a:rPr lang="it-IT" sz="2200" dirty="0" err="1"/>
                  <a:t>am</a:t>
                </a:r>
                <a:r>
                  <a:rPr lang="it-IT" sz="2200" dirty="0"/>
                  <a:t> Luca G. Cammarata (</a:t>
                </a:r>
                <a:r>
                  <a:rPr lang="it-IT" sz="2200" dirty="0" err="1"/>
                  <a:t>nice</a:t>
                </a:r>
                <a:r>
                  <a:rPr lang="it-IT" sz="2200" dirty="0"/>
                  <a:t> to </a:t>
                </a:r>
                <a:r>
                  <a:rPr lang="it-IT" sz="2200" dirty="0" err="1"/>
                  <a:t>meet</a:t>
                </a:r>
                <a:r>
                  <a:rPr lang="it-IT" sz="2200" dirty="0"/>
                  <a:t> </a:t>
                </a:r>
                <a:r>
                  <a:rPr lang="it-IT" sz="2200" dirty="0" err="1"/>
                  <a:t>you</a:t>
                </a:r>
                <a:r>
                  <a:rPr lang="it-IT" sz="2200" dirty="0"/>
                  <a:t>!); I </a:t>
                </a:r>
                <a:r>
                  <a:rPr lang="it-IT" sz="2200" dirty="0" err="1"/>
                  <a:t>am</a:t>
                </a:r>
                <a:r>
                  <a:rPr lang="it-IT" sz="2200" dirty="0"/>
                  <a:t> from Palermo (</a:t>
                </a:r>
                <a:r>
                  <a:rPr lang="it-IT" sz="2200" dirty="0" err="1"/>
                  <a:t>chief</a:t>
                </a:r>
                <a:r>
                  <a:rPr lang="it-IT" sz="2200" dirty="0"/>
                  <a:t> </a:t>
                </a:r>
                <a:r>
                  <a:rPr lang="it-IT" sz="2200" dirty="0" err="1"/>
                  <a:t>town</a:t>
                </a:r>
                <a:r>
                  <a:rPr lang="it-IT" sz="2200" dirty="0"/>
                  <a:t> of </a:t>
                </a:r>
                <a:r>
                  <a:rPr lang="it-IT" sz="2200" dirty="0" err="1"/>
                  <a:t>Sicily</a:t>
                </a:r>
                <a:r>
                  <a:rPr lang="it-IT" sz="2200" dirty="0"/>
                  <a:t>, </a:t>
                </a:r>
                <a:r>
                  <a:rPr lang="it-IT" sz="2200" dirty="0" err="1"/>
                  <a:t>Italy</a:t>
                </a:r>
                <a:r>
                  <a:rPr lang="it-IT" sz="2200" dirty="0"/>
                  <a:t>)</a:t>
                </a:r>
              </a:p>
              <a:p>
                <a:pPr marL="0" indent="0">
                  <a:buNone/>
                </a:pPr>
                <a:r>
                  <a:rPr lang="it-IT" sz="2200" dirty="0"/>
                  <a:t>PhD </a:t>
                </a:r>
                <a:r>
                  <a:rPr lang="it-IT" sz="2200" dirty="0" err="1"/>
                  <a:t>student</a:t>
                </a:r>
                <a:r>
                  <a:rPr lang="it-IT" sz="2200" dirty="0"/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sz="2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it-IT" sz="2200" b="0" i="0" smtClean="0">
                            <a:latin typeface="Cambria Math" panose="02040503050406030204" pitchFamily="18" charset="0"/>
                          </a:rPr>
                          <m:t>nd</m:t>
                        </m:r>
                      </m:sup>
                    </m:sSup>
                  </m:oMath>
                </a14:m>
                <a:r>
                  <a:rPr lang="it-IT" sz="2200" dirty="0"/>
                  <a:t> </a:t>
                </a:r>
                <a:r>
                  <a:rPr lang="it-IT" sz="2200" dirty="0" err="1"/>
                  <a:t>year</a:t>
                </a:r>
                <a:r>
                  <a:rPr lang="it-IT" sz="2200" dirty="0"/>
                  <a:t> just </a:t>
                </a:r>
                <a:r>
                  <a:rPr lang="it-IT" sz="2200" dirty="0" err="1"/>
                  <a:t>started</a:t>
                </a:r>
                <a:r>
                  <a:rPr lang="it-IT" sz="2200" dirty="0"/>
                  <a:t>) </a:t>
                </a:r>
                <a:r>
                  <a:rPr lang="it-IT" sz="2200" dirty="0" err="1"/>
                  <a:t>at</a:t>
                </a:r>
                <a:r>
                  <a:rPr lang="it-IT" sz="2200" dirty="0"/>
                  <a:t> the University of Palermo</a:t>
                </a:r>
              </a:p>
              <a:p>
                <a:pPr marL="0" indent="0">
                  <a:buNone/>
                </a:pPr>
                <a:r>
                  <a:rPr lang="it-IT" sz="2200" dirty="0" err="1"/>
                  <a:t>Supervisors</a:t>
                </a:r>
                <a:r>
                  <a:rPr lang="it-IT" sz="2200" dirty="0"/>
                  <a:t>: prof. R. Passante, prof. L. Rizzuto</a:t>
                </a:r>
              </a:p>
              <a:p>
                <a:pPr marL="0" indent="0">
                  <a:buNone/>
                </a:pPr>
                <a:r>
                  <a:rPr lang="it-IT" sz="2200" dirty="0" err="1"/>
                  <a:t>Main</a:t>
                </a:r>
                <a:r>
                  <a:rPr lang="it-IT" sz="2200" dirty="0"/>
                  <a:t> </a:t>
                </a:r>
                <a:r>
                  <a:rPr lang="it-IT" sz="2200" dirty="0" err="1"/>
                  <a:t>interests</a:t>
                </a:r>
                <a:r>
                  <a:rPr lang="it-IT" sz="2200" dirty="0"/>
                  <a:t> up to </a:t>
                </a:r>
                <a:r>
                  <a:rPr lang="it-IT" sz="2200" dirty="0" err="1"/>
                  <a:t>this</a:t>
                </a:r>
                <a:r>
                  <a:rPr lang="it-IT" sz="2200" dirty="0"/>
                  <a:t> point:</a:t>
                </a:r>
              </a:p>
              <a:p>
                <a:r>
                  <a:rPr lang="it-IT" sz="2200" dirty="0" err="1"/>
                  <a:t>Relativistic</a:t>
                </a:r>
                <a:r>
                  <a:rPr lang="it-IT" sz="2200" dirty="0"/>
                  <a:t> and non-</a:t>
                </a:r>
                <a:r>
                  <a:rPr lang="it-IT" sz="2200" dirty="0" err="1"/>
                  <a:t>relativistic</a:t>
                </a:r>
                <a:r>
                  <a:rPr lang="it-IT" sz="2200" dirty="0"/>
                  <a:t> </a:t>
                </a:r>
                <a:r>
                  <a:rPr lang="it-IT" sz="2200" dirty="0" err="1"/>
                  <a:t>aspects</a:t>
                </a:r>
                <a:r>
                  <a:rPr lang="it-IT" sz="2200" dirty="0"/>
                  <a:t> of QED (</a:t>
                </a:r>
                <a:r>
                  <a:rPr lang="it-IT" sz="2200" dirty="0" err="1"/>
                  <a:t>static</a:t>
                </a:r>
                <a:r>
                  <a:rPr lang="it-IT" sz="2200" dirty="0"/>
                  <a:t>/</a:t>
                </a:r>
                <a:r>
                  <a:rPr lang="it-IT" sz="2200" dirty="0" err="1"/>
                  <a:t>dynamical</a:t>
                </a:r>
                <a:r>
                  <a:rPr lang="it-IT" sz="2200" dirty="0"/>
                  <a:t> Casimir </a:t>
                </a:r>
                <a:r>
                  <a:rPr lang="it-IT" sz="2200" dirty="0" err="1"/>
                  <a:t>effect</a:t>
                </a:r>
                <a:r>
                  <a:rPr lang="it-IT" sz="2200" dirty="0"/>
                  <a:t>, quantum </a:t>
                </a:r>
                <a:r>
                  <a:rPr lang="it-IT" sz="2200" dirty="0" err="1"/>
                  <a:t>friction</a:t>
                </a:r>
                <a:r>
                  <a:rPr lang="it-IT" sz="2200" dirty="0"/>
                  <a:t>, </a:t>
                </a:r>
                <a:r>
                  <a:rPr lang="it-IT" sz="2200" dirty="0" err="1"/>
                  <a:t>dressed</a:t>
                </a:r>
                <a:r>
                  <a:rPr lang="it-IT" sz="2200" dirty="0"/>
                  <a:t> and </a:t>
                </a:r>
                <a:r>
                  <a:rPr lang="it-IT" sz="2200" dirty="0" err="1"/>
                  <a:t>partially-dressed</a:t>
                </a:r>
                <a:r>
                  <a:rPr lang="it-IT" sz="2200" dirty="0"/>
                  <a:t> </a:t>
                </a:r>
                <a:r>
                  <a:rPr lang="it-IT" sz="2200" dirty="0" err="1"/>
                  <a:t>states</a:t>
                </a:r>
                <a:r>
                  <a:rPr lang="it-IT" sz="2200" dirty="0"/>
                  <a:t> of </a:t>
                </a:r>
                <a:r>
                  <a:rPr lang="it-IT" sz="2200" dirty="0" err="1"/>
                  <a:t>neutral</a:t>
                </a:r>
                <a:r>
                  <a:rPr lang="it-IT" sz="2200" dirty="0"/>
                  <a:t> and </a:t>
                </a:r>
                <a:r>
                  <a:rPr lang="it-IT" sz="2200" dirty="0" err="1"/>
                  <a:t>charged</a:t>
                </a:r>
                <a:r>
                  <a:rPr lang="it-IT" sz="2200" dirty="0"/>
                  <a:t> </a:t>
                </a:r>
                <a:r>
                  <a:rPr lang="it-IT" sz="2200" dirty="0" err="1"/>
                  <a:t>particles</a:t>
                </a:r>
                <a:r>
                  <a:rPr lang="it-IT" sz="2200" dirty="0"/>
                  <a:t>, …)</a:t>
                </a:r>
              </a:p>
              <a:p>
                <a:r>
                  <a:rPr lang="it-IT" sz="2200" dirty="0"/>
                  <a:t>QFT in non-</a:t>
                </a:r>
                <a:r>
                  <a:rPr lang="it-IT" sz="2200" dirty="0" err="1"/>
                  <a:t>inertial</a:t>
                </a:r>
                <a:r>
                  <a:rPr lang="it-IT" sz="2200" dirty="0"/>
                  <a:t> frames and </a:t>
                </a:r>
                <a:r>
                  <a:rPr lang="it-IT" sz="2200" dirty="0" err="1"/>
                  <a:t>curved</a:t>
                </a:r>
                <a:r>
                  <a:rPr lang="it-IT" sz="2200" dirty="0"/>
                  <a:t> </a:t>
                </a:r>
                <a:r>
                  <a:rPr lang="it-IT" sz="2200" dirty="0" err="1"/>
                  <a:t>space</a:t>
                </a:r>
                <a:r>
                  <a:rPr lang="it-IT" sz="2200" dirty="0"/>
                  <a:t>-time (Unruh </a:t>
                </a:r>
                <a:r>
                  <a:rPr lang="it-IT" sz="2200" dirty="0" err="1"/>
                  <a:t>effect</a:t>
                </a:r>
                <a:r>
                  <a:rPr lang="it-IT" sz="2200" dirty="0"/>
                  <a:t>, Hawking </a:t>
                </a:r>
                <a:r>
                  <a:rPr lang="it-IT" sz="2200" dirty="0" err="1"/>
                  <a:t>radiation</a:t>
                </a:r>
                <a:r>
                  <a:rPr lang="it-IT" sz="2200" dirty="0"/>
                  <a:t>, …)</a:t>
                </a:r>
              </a:p>
              <a:p>
                <a:pPr marL="0" indent="0">
                  <a:buNone/>
                </a:pPr>
                <a:endParaRPr lang="it-IT" dirty="0"/>
              </a:p>
            </p:txBody>
          </p:sp>
        </mc:Choice>
        <mc:Fallback xmlns="">
          <p:sp>
            <p:nvSpPr>
              <p:cNvPr id="5" name="Sottotitolo 4">
                <a:extLst>
                  <a:ext uri="{FF2B5EF4-FFF2-40B4-BE49-F238E27FC236}">
                    <a16:creationId xmlns:a16="http://schemas.microsoft.com/office/drawing/2014/main" id="{BB91744E-9650-0490-6BAC-9A04392169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4442" y="1874787"/>
                <a:ext cx="10423116" cy="4351338"/>
              </a:xfrm>
              <a:blipFill>
                <a:blip r:embed="rId2"/>
                <a:stretch>
                  <a:fillRect l="-760" t="-1823" r="-128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188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615238-6FD3-F4AC-0168-C2D90901B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676" y="68221"/>
            <a:ext cx="10515600" cy="1325563"/>
          </a:xfrm>
        </p:spPr>
        <p:txBody>
          <a:bodyPr>
            <a:normAutofit/>
          </a:bodyPr>
          <a:lstStyle/>
          <a:p>
            <a:r>
              <a:rPr lang="it-IT" sz="4200" b="1" dirty="0">
                <a:solidFill>
                  <a:srgbClr val="C00000"/>
                </a:solidFill>
              </a:rPr>
              <a:t>The Unruh </a:t>
            </a:r>
            <a:r>
              <a:rPr lang="it-IT" sz="4200" b="1" dirty="0" err="1">
                <a:solidFill>
                  <a:srgbClr val="C00000"/>
                </a:solidFill>
              </a:rPr>
              <a:t>effect</a:t>
            </a:r>
            <a:endParaRPr lang="it-IT" sz="4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13393994-BDD8-FDCB-60C0-261316A4F4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3502" y="1253107"/>
                <a:ext cx="7432421" cy="52730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it-IT" sz="2000" dirty="0"/>
                  <a:t>The </a:t>
                </a:r>
                <a:r>
                  <a:rPr lang="it-IT" sz="2000" b="1" dirty="0"/>
                  <a:t>Unruh </a:t>
                </a:r>
                <a:r>
                  <a:rPr lang="it-IT" sz="2000" b="1" dirty="0" err="1"/>
                  <a:t>effect</a:t>
                </a:r>
                <a:r>
                  <a:rPr lang="it-IT" sz="2000" dirty="0"/>
                  <a:t> </a:t>
                </a:r>
                <a:r>
                  <a:rPr lang="it-IT" sz="1600" dirty="0"/>
                  <a:t>[Unruh, 1976]</a:t>
                </a:r>
                <a:r>
                  <a:rPr lang="it-IT" sz="2000" dirty="0"/>
                  <a:t> </a:t>
                </a:r>
                <a:r>
                  <a:rPr lang="it-IT" sz="2000" dirty="0" err="1"/>
                  <a:t>is</a:t>
                </a:r>
                <a:r>
                  <a:rPr lang="it-IT" sz="2000" dirty="0"/>
                  <a:t> the </a:t>
                </a:r>
                <a:r>
                  <a:rPr lang="it-IT" sz="2000" dirty="0" err="1"/>
                  <a:t>prediction</a:t>
                </a:r>
                <a:r>
                  <a:rPr lang="it-IT" sz="2000" dirty="0"/>
                  <a:t> </a:t>
                </a:r>
                <a:r>
                  <a:rPr lang="it-IT" sz="2000" dirty="0" err="1"/>
                  <a:t>that</a:t>
                </a:r>
                <a:r>
                  <a:rPr lang="it-IT" sz="2000" dirty="0"/>
                  <a:t> a </a:t>
                </a:r>
                <a:r>
                  <a:rPr lang="it-IT" sz="2000" u="sng" dirty="0" err="1"/>
                  <a:t>uniformly</a:t>
                </a:r>
                <a:r>
                  <a:rPr lang="it-IT" sz="2000" u="sng" dirty="0"/>
                  <a:t> </a:t>
                </a:r>
                <a:r>
                  <a:rPr lang="it-IT" sz="2000" u="sng" dirty="0" err="1"/>
                  <a:t>accelerated</a:t>
                </a:r>
                <a:r>
                  <a:rPr lang="it-IT" sz="2000" dirty="0"/>
                  <a:t> </a:t>
                </a:r>
                <a:r>
                  <a:rPr lang="it-IT" sz="2000" dirty="0" err="1"/>
                  <a:t>observer</a:t>
                </a:r>
                <a:r>
                  <a:rPr lang="it-IT" sz="2000" dirty="0"/>
                  <a:t> </a:t>
                </a:r>
                <a:r>
                  <a:rPr lang="it-IT" sz="2000" dirty="0" err="1"/>
                  <a:t>perceives</a:t>
                </a:r>
                <a:r>
                  <a:rPr lang="it-IT" sz="2000" dirty="0"/>
                  <a:t> the «Minkowski» vacuum state of a quantum field </a:t>
                </a:r>
                <a:r>
                  <a:rPr lang="it-IT" sz="2000" dirty="0" err="1"/>
                  <a:t>as</a:t>
                </a:r>
                <a:r>
                  <a:rPr lang="it-IT" sz="2000" dirty="0"/>
                  <a:t> a </a:t>
                </a:r>
                <a:r>
                  <a:rPr lang="it-IT" sz="2000" dirty="0" err="1"/>
                  <a:t>thermal</a:t>
                </a:r>
                <a:r>
                  <a:rPr lang="it-IT" sz="2000" dirty="0"/>
                  <a:t> </a:t>
                </a:r>
                <a:r>
                  <a:rPr lang="it-IT" sz="2000" dirty="0" err="1"/>
                  <a:t>bath</a:t>
                </a:r>
                <a:r>
                  <a:rPr lang="it-IT" sz="2000" dirty="0"/>
                  <a:t> </a:t>
                </a:r>
                <a:r>
                  <a:rPr lang="it-IT" sz="2000" dirty="0" err="1"/>
                  <a:t>at</a:t>
                </a:r>
                <a:r>
                  <a:rPr lang="it-IT" sz="2000" dirty="0"/>
                  <a:t> a temperature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it-IT" sz="20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sub>
                    </m:sSub>
                  </m:oMath>
                </a14:m>
                <a:r>
                  <a:rPr lang="it-IT" sz="2000" dirty="0"/>
                  <a:t> </a:t>
                </a:r>
                <a:r>
                  <a:rPr lang="it-IT" sz="2000" dirty="0" err="1"/>
                  <a:t>proportional</a:t>
                </a:r>
                <a:r>
                  <a:rPr lang="it-IT" sz="2000" dirty="0"/>
                  <a:t> to </a:t>
                </a:r>
                <a:r>
                  <a:rPr lang="it-IT" sz="2000" dirty="0" err="1"/>
                  <a:t>its</a:t>
                </a:r>
                <a:r>
                  <a:rPr lang="it-IT" sz="2000" dirty="0"/>
                  <a:t> </a:t>
                </a:r>
                <a:r>
                  <a:rPr lang="it-IT" sz="2000" dirty="0" err="1"/>
                  <a:t>proper</a:t>
                </a:r>
                <a:r>
                  <a:rPr lang="it-IT" sz="2000" dirty="0"/>
                  <a:t> </a:t>
                </a:r>
                <a:r>
                  <a:rPr lang="it-IT" sz="2000" dirty="0" err="1"/>
                  <a:t>acceleration</a:t>
                </a:r>
                <a:r>
                  <a:rPr lang="it-IT" sz="2000" dirty="0"/>
                  <a:t> </a:t>
                </a:r>
                <a14:m>
                  <m:oMath xmlns:m="http://schemas.openxmlformats.org/officeDocument/2006/math">
                    <m:r>
                      <a:rPr lang="it-IT" sz="20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it-IT" sz="20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2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2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sub>
                      </m:sSub>
                      <m:r>
                        <a:rPr lang="it-IT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200" i="1">
                              <a:latin typeface="Cambria Math" panose="02040503050406030204" pitchFamily="18" charset="0"/>
                            </a:rPr>
                            <m:t>ℏ</m:t>
                          </m:r>
                          <m:r>
                            <a:rPr lang="it-IT" sz="2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it-IT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it-IT" sz="2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it-IT" sz="2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it-IT" sz="2200" dirty="0"/>
              </a:p>
              <a:p>
                <a:pPr marL="0" indent="0">
                  <a:buNone/>
                </a:pPr>
                <a:r>
                  <a:rPr lang="it-IT" sz="2000" dirty="0" err="1"/>
                  <a:t>Why</a:t>
                </a:r>
                <a:r>
                  <a:rPr lang="it-IT" sz="2000" dirty="0"/>
                  <a:t> </a:t>
                </a:r>
                <a:r>
                  <a:rPr lang="it-IT" sz="2000" dirty="0" err="1"/>
                  <a:t>it</a:t>
                </a:r>
                <a:r>
                  <a:rPr lang="it-IT" sz="2000" dirty="0"/>
                  <a:t> </a:t>
                </a:r>
                <a:r>
                  <a:rPr lang="it-IT" sz="2000" dirty="0" err="1"/>
                  <a:t>is</a:t>
                </a:r>
                <a:r>
                  <a:rPr lang="it-IT" sz="2000" dirty="0"/>
                  <a:t> </a:t>
                </a:r>
                <a:r>
                  <a:rPr lang="it-IT" sz="2000" dirty="0" err="1"/>
                  <a:t>important</a:t>
                </a:r>
                <a:r>
                  <a:rPr lang="it-IT" sz="2000" dirty="0"/>
                  <a:t>? The Unruh </a:t>
                </a:r>
                <a:r>
                  <a:rPr lang="it-IT" sz="2000" dirty="0" err="1"/>
                  <a:t>effect</a:t>
                </a:r>
                <a:r>
                  <a:rPr lang="it-IT" sz="2000" dirty="0"/>
                  <a:t> </a:t>
                </a:r>
                <a:r>
                  <a:rPr lang="it-IT" sz="2000" dirty="0" err="1"/>
                  <a:t>is</a:t>
                </a:r>
                <a:r>
                  <a:rPr lang="it-IT" sz="2000" dirty="0"/>
                  <a:t> </a:t>
                </a:r>
                <a:r>
                  <a:rPr lang="it-IT" sz="2000" dirty="0" err="1"/>
                  <a:t>related</a:t>
                </a:r>
                <a:r>
                  <a:rPr lang="it-IT" sz="2000" dirty="0"/>
                  <a:t> to the </a:t>
                </a:r>
                <a:r>
                  <a:rPr lang="it-IT" sz="2000" u="sng" dirty="0"/>
                  <a:t>Hawking </a:t>
                </a:r>
                <a:r>
                  <a:rPr lang="it-IT" sz="2000" u="sng" dirty="0" err="1"/>
                  <a:t>effect</a:t>
                </a:r>
                <a:r>
                  <a:rPr lang="it-IT" sz="2000" dirty="0"/>
                  <a:t>: </a:t>
                </a:r>
                <a:r>
                  <a:rPr lang="it-IT" sz="2000" dirty="0" err="1"/>
                  <a:t>thermal</a:t>
                </a:r>
                <a:r>
                  <a:rPr lang="it-IT" sz="2000" dirty="0"/>
                  <a:t> </a:t>
                </a:r>
                <a:r>
                  <a:rPr lang="it-IT" sz="2000" dirty="0" err="1"/>
                  <a:t>emission</a:t>
                </a:r>
                <a:r>
                  <a:rPr lang="it-IT" sz="2000" dirty="0"/>
                  <a:t> of black </a:t>
                </a:r>
                <a:r>
                  <a:rPr lang="it-IT" sz="2000" dirty="0" err="1"/>
                  <a:t>holes</a:t>
                </a:r>
                <a:r>
                  <a:rPr lang="it-IT" sz="2000" dirty="0"/>
                  <a:t> </a:t>
                </a:r>
                <a:r>
                  <a:rPr lang="it-IT" sz="1700" dirty="0"/>
                  <a:t>[Hawking (1975)]</a:t>
                </a:r>
              </a:p>
              <a:p>
                <a:pPr marL="0" indent="0">
                  <a:buNone/>
                </a:pPr>
                <a:endParaRPr lang="it-IT" sz="17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2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2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it-IT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200" i="1">
                              <a:latin typeface="Cambria Math" panose="02040503050406030204" pitchFamily="18" charset="0"/>
                            </a:rPr>
                            <m:t>ℏ</m:t>
                          </m:r>
                          <m:sSup>
                            <m:sSupPr>
                              <m:ctrlPr>
                                <a:rPr lang="it-IT" sz="2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it-IT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it-IT" sz="2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it-IT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it-IT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it-IT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𝐺𝑀</m:t>
                          </m:r>
                        </m:den>
                      </m:f>
                    </m:oMath>
                  </m:oMathPara>
                </a14:m>
                <a:endParaRPr lang="it-IT" sz="2200" dirty="0"/>
              </a:p>
              <a:p>
                <a:pPr marL="0" indent="0">
                  <a:buNone/>
                </a:pPr>
                <a:endParaRPr lang="it-IT" sz="2000" dirty="0"/>
              </a:p>
              <a:p>
                <a:pPr marL="0" indent="0">
                  <a:buNone/>
                </a:pPr>
                <a:r>
                  <a:rPr lang="it-IT" sz="2000" dirty="0" err="1"/>
                  <a:t>Unfortunately</a:t>
                </a:r>
                <a:r>
                  <a:rPr lang="it-IT" sz="2000" dirty="0"/>
                  <a:t>, </a:t>
                </a:r>
                <a:r>
                  <a:rPr lang="it-IT" sz="2000" dirty="0" err="1"/>
                  <a:t>it</a:t>
                </a:r>
                <a:r>
                  <a:rPr lang="it-IT" sz="2000" dirty="0"/>
                  <a:t> </a:t>
                </a:r>
                <a:r>
                  <a:rPr lang="it-IT" sz="2000" dirty="0" err="1"/>
                  <a:t>is</a:t>
                </a:r>
                <a:r>
                  <a:rPr lang="it-IT" sz="2000" dirty="0"/>
                  <a:t> a </a:t>
                </a:r>
                <a:r>
                  <a:rPr lang="it-IT" sz="2000" dirty="0" err="1"/>
                  <a:t>tiny</a:t>
                </a:r>
                <a:r>
                  <a:rPr lang="it-IT" sz="2000" dirty="0"/>
                  <a:t> </a:t>
                </a:r>
                <a:r>
                  <a:rPr lang="it-IT" sz="2000" dirty="0" err="1"/>
                  <a:t>effect</a:t>
                </a:r>
                <a:r>
                  <a:rPr lang="it-IT" sz="2000" dirty="0"/>
                  <a:t>…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0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it-IT" sz="2000" i="1">
                            <a:latin typeface="Cambria Math" panose="02040503050406030204" pitchFamily="18" charset="0"/>
                          </a:rPr>
                          <m:t>𝑈</m:t>
                        </m:r>
                      </m:sub>
                    </m:sSub>
                    <m:r>
                      <a:rPr lang="it-IT" sz="2000" i="1">
                        <a:latin typeface="Cambria Math" panose="02040503050406030204" pitchFamily="18" charset="0"/>
                      </a:rPr>
                      <m:t>=1 </m:t>
                    </m:r>
                    <m:r>
                      <a:rPr lang="it-IT" sz="2000" i="1">
                        <a:latin typeface="Cambria Math" panose="02040503050406030204" pitchFamily="18" charset="0"/>
                      </a:rPr>
                      <m:t>𝐾</m:t>
                    </m:r>
                    <m:r>
                      <a:rPr lang="it-IT" sz="2000" i="1">
                        <a:latin typeface="Cambria Math" panose="02040503050406030204" pitchFamily="18" charset="0"/>
                      </a:rPr>
                      <m:t> ⟹</m:t>
                    </m:r>
                    <m:r>
                      <a:rPr lang="it-IT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it-IT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≅2.47∙</m:t>
                    </m:r>
                    <m:sSup>
                      <m:sSupPr>
                        <m:ctrlPr>
                          <a:rPr lang="it-IT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it-IT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sup>
                    </m:sSup>
                    <m:r>
                      <a:rPr lang="it-IT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it-IT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it-IT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it-IT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it-IT" sz="2000" dirty="0"/>
              </a:p>
              <a:p>
                <a:pPr marL="0" indent="0">
                  <a:buNone/>
                </a:pPr>
                <a:endParaRPr lang="it-IT" sz="2000" dirty="0"/>
              </a:p>
              <a:p>
                <a:pPr marL="0" indent="0">
                  <a:buNone/>
                </a:pPr>
                <a:endParaRPr lang="it-IT" sz="2000" dirty="0"/>
              </a:p>
              <a:p>
                <a:pPr marL="0" indent="0">
                  <a:buNone/>
                </a:pPr>
                <a:endParaRPr lang="it-IT" sz="15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13393994-BDD8-FDCB-60C0-261316A4F4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3502" y="1253107"/>
                <a:ext cx="7432421" cy="5273015"/>
              </a:xfrm>
              <a:blipFill>
                <a:blip r:embed="rId2"/>
                <a:stretch>
                  <a:fillRect l="-820" t="-1272" r="-155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magine 3" descr="Diagramma spazio-tempo di un moto iperbolico">
            <a:extLst>
              <a:ext uri="{FF2B5EF4-FFF2-40B4-BE49-F238E27FC236}">
                <a16:creationId xmlns:a16="http://schemas.microsoft.com/office/drawing/2014/main" id="{32BF4D45-8521-A590-E213-F6BADC397E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979" y="387287"/>
            <a:ext cx="3694471" cy="23817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B6F042FF-59D0-1697-8FC3-0477CA2B1496}"/>
                  </a:ext>
                </a:extLst>
              </p:cNvPr>
              <p:cNvSpPr txBox="1"/>
              <p:nvPr/>
            </p:nvSpPr>
            <p:spPr>
              <a:xfrm>
                <a:off x="8096979" y="2769064"/>
                <a:ext cx="3803854" cy="3770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Space-time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diagram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of a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uniformly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accelerated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motion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. The x-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axis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is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parallel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to the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direction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of the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acceleration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, and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we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have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assumed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the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initial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conditions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it-IT" sz="17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it-IT" sz="17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e>
                      <m:sub>
                        <m:r>
                          <a:rPr kumimoji="0" lang="it-IT" sz="17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it-IT" sz="17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p>
                      <m:sSupPr>
                        <m:ctrlPr>
                          <a:rPr kumimoji="0" lang="it-IT" sz="17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it-IT" sz="17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𝑐</m:t>
                        </m:r>
                      </m:e>
                      <m:sup>
                        <m:r>
                          <a:rPr kumimoji="0" lang="it-IT" sz="17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0" lang="it-IT" sz="17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/</m:t>
                    </m:r>
                    <m:r>
                      <a:rPr kumimoji="0" lang="it-IT" sz="17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𝑎</m:t>
                    </m:r>
                  </m:oMath>
                </a14:m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it-IT" sz="17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it-IT" sz="17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it-IT" sz="17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it-IT" sz="17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The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diagram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is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sliced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in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four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portions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:</a:t>
                </a:r>
              </a:p>
              <a:p>
                <a:pPr marL="342900" marR="0" lvl="0" indent="-34290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Right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Rindler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wedge (R R.W.)</a:t>
                </a:r>
              </a:p>
              <a:p>
                <a:pPr marL="342900" marR="0" lvl="0" indent="-34290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Left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Rindler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wedge (L L.W.)</a:t>
                </a:r>
              </a:p>
              <a:p>
                <a:pPr marL="342900" marR="0" lvl="0" indent="-34290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Expanding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degenerate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Kasner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universe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(E D.K.U.)</a:t>
                </a:r>
              </a:p>
              <a:p>
                <a:pPr marL="342900" marR="0" lvl="0" indent="-34290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Contracting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degenerate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Kasner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universe</a:t>
                </a:r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(C D.K.U.)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it-IT" sz="17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it-IT" sz="17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it-IT" sz="17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𝑐𝑡</m:t>
                    </m:r>
                  </m:oMath>
                </a14:m>
                <a:r>
                  <a:rPr kumimoji="0" lang="it-IT" sz="17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it-IT" sz="17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is</a:t>
                </a:r>
                <a:r>
                  <a:rPr kumimoji="0" lang="it-IT" sz="1700" b="0" i="1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an </a:t>
                </a:r>
                <a:r>
                  <a:rPr kumimoji="0" lang="it-IT" sz="1700" b="0" i="1" u="none" strike="noStrike" kern="1200" cap="none" spc="0" normalizeH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horizon</a:t>
                </a:r>
                <a:r>
                  <a:rPr kumimoji="0" lang="it-IT" sz="1700" b="0" i="1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for the </a:t>
                </a:r>
                <a:r>
                  <a:rPr kumimoji="0" lang="it-IT" sz="1700" b="0" i="1" u="none" strike="noStrike" kern="1200" cap="none" spc="0" normalizeH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acc</a:t>
                </a:r>
                <a:r>
                  <a:rPr kumimoji="0" lang="it-IT" sz="1700" b="0" i="1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. </a:t>
                </a:r>
                <a:r>
                  <a:rPr kumimoji="0" lang="it-IT" sz="1700" b="0" i="1" u="none" strike="noStrike" kern="1200" cap="none" spc="0" normalizeH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observer</a:t>
                </a:r>
                <a:endParaRPr kumimoji="0" lang="it-IT" sz="17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B6F042FF-59D0-1697-8FC3-0477CA2B14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979" y="2769064"/>
                <a:ext cx="3803854" cy="3770263"/>
              </a:xfrm>
              <a:prstGeom prst="rect">
                <a:avLst/>
              </a:prstGeom>
              <a:blipFill>
                <a:blip r:embed="rId4"/>
                <a:stretch>
                  <a:fillRect l="-962" t="-48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7150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2FD4B-414C-27EF-8B9F-F9F3065D3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54AD6-C771-32C5-1391-C84912FBD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92" y="118858"/>
            <a:ext cx="10902745" cy="1325563"/>
          </a:xfrm>
        </p:spPr>
        <p:txBody>
          <a:bodyPr>
            <a:normAutofit/>
          </a:bodyPr>
          <a:lstStyle/>
          <a:p>
            <a:r>
              <a:rPr lang="it-IT" sz="4200" b="1" dirty="0">
                <a:solidFill>
                  <a:srgbClr val="C00000"/>
                </a:solidFill>
              </a:rPr>
              <a:t>The </a:t>
            </a:r>
            <a:r>
              <a:rPr lang="it-IT" sz="4200" b="1" dirty="0" err="1">
                <a:solidFill>
                  <a:srgbClr val="C00000"/>
                </a:solidFill>
              </a:rPr>
              <a:t>stimulated</a:t>
            </a:r>
            <a:r>
              <a:rPr lang="it-IT" sz="4200" b="1" dirty="0">
                <a:solidFill>
                  <a:srgbClr val="C00000"/>
                </a:solidFill>
              </a:rPr>
              <a:t> Unruh </a:t>
            </a:r>
            <a:r>
              <a:rPr lang="it-IT" sz="4200" b="1" dirty="0" err="1">
                <a:solidFill>
                  <a:srgbClr val="C00000"/>
                </a:solidFill>
              </a:rPr>
              <a:t>effect</a:t>
            </a:r>
            <a:endParaRPr lang="it-IT" sz="4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A8769CFD-1DB1-064C-7CB5-51A6F06B1D2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1447" y="1444421"/>
                <a:ext cx="5864018" cy="501491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it-IT" sz="2000" dirty="0"/>
                  <a:t>My </a:t>
                </a:r>
                <a:r>
                  <a:rPr lang="it-IT" sz="2000" dirty="0" err="1"/>
                  <a:t>research</a:t>
                </a:r>
                <a:r>
                  <a:rPr lang="it-IT" sz="2000" dirty="0"/>
                  <a:t> </a:t>
                </a:r>
                <a:r>
                  <a:rPr lang="it-IT" sz="2000" dirty="0" err="1"/>
                  <a:t>has</a:t>
                </a:r>
                <a:r>
                  <a:rPr lang="it-IT" sz="2000" dirty="0"/>
                  <a:t> </a:t>
                </a:r>
                <a:r>
                  <a:rPr lang="it-IT" sz="2000" dirty="0" err="1"/>
                  <a:t>been</a:t>
                </a:r>
                <a:r>
                  <a:rPr lang="it-IT" sz="2000" dirty="0"/>
                  <a:t> </a:t>
                </a:r>
                <a:r>
                  <a:rPr lang="it-IT" sz="2000" dirty="0" err="1"/>
                  <a:t>focused</a:t>
                </a:r>
                <a:r>
                  <a:rPr lang="it-IT" sz="2000" dirty="0"/>
                  <a:t> on the </a:t>
                </a:r>
                <a:r>
                  <a:rPr lang="it-IT" sz="2000" dirty="0" err="1">
                    <a:solidFill>
                      <a:srgbClr val="0070C0"/>
                    </a:solidFill>
                  </a:rPr>
                  <a:t>stimulated</a:t>
                </a:r>
                <a:r>
                  <a:rPr lang="it-IT" sz="2000" dirty="0">
                    <a:solidFill>
                      <a:srgbClr val="0070C0"/>
                    </a:solidFill>
                  </a:rPr>
                  <a:t> Unruh </a:t>
                </a:r>
                <a:r>
                  <a:rPr lang="it-IT" sz="2000" dirty="0" err="1">
                    <a:solidFill>
                      <a:srgbClr val="0070C0"/>
                    </a:solidFill>
                  </a:rPr>
                  <a:t>effect</a:t>
                </a:r>
                <a:r>
                  <a:rPr lang="it-IT" sz="2000" dirty="0">
                    <a:solidFill>
                      <a:srgbClr val="0070C0"/>
                    </a:solidFill>
                  </a:rPr>
                  <a:t> </a:t>
                </a:r>
                <a:r>
                  <a:rPr lang="it-IT" sz="1500" dirty="0"/>
                  <a:t>[</a:t>
                </a:r>
                <a:r>
                  <a:rPr lang="it-IT" sz="1500" dirty="0" err="1"/>
                  <a:t>Padmanhaban</a:t>
                </a:r>
                <a:r>
                  <a:rPr lang="it-IT" sz="1500" dirty="0"/>
                  <a:t>, Singh (1988); </a:t>
                </a:r>
                <a:r>
                  <a:rPr lang="it-IT" sz="1500" dirty="0" err="1"/>
                  <a:t>Šoda</a:t>
                </a:r>
                <a:r>
                  <a:rPr lang="it-IT" sz="1500" dirty="0"/>
                  <a:t>, Kempf (2022)]</a:t>
                </a:r>
              </a:p>
              <a:p>
                <a:pPr marL="0" indent="0">
                  <a:buNone/>
                </a:pPr>
                <a:r>
                  <a:rPr lang="it-IT" sz="2000" dirty="0"/>
                  <a:t>The </a:t>
                </a:r>
                <a:r>
                  <a:rPr lang="it-IT" sz="2000" dirty="0" err="1"/>
                  <a:t>initial</a:t>
                </a:r>
                <a:r>
                  <a:rPr lang="it-IT" sz="2000" dirty="0"/>
                  <a:t> field state </a:t>
                </a:r>
                <a:r>
                  <a:rPr lang="it-IT" sz="2000" dirty="0" err="1"/>
                  <a:t>is</a:t>
                </a:r>
                <a:r>
                  <a:rPr lang="it-IT" sz="2000" dirty="0"/>
                  <a:t> a </a:t>
                </a:r>
                <a:r>
                  <a:rPr lang="it-IT" sz="2000" u="sng" dirty="0" err="1"/>
                  <a:t>coherent</a:t>
                </a:r>
                <a:r>
                  <a:rPr lang="it-IT" sz="2000" u="sng" dirty="0"/>
                  <a:t> state</a:t>
                </a:r>
                <a:r>
                  <a:rPr lang="it-IT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"/>
                        <m:ctrlPr>
                          <a:rPr lang="it-IT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"/>
                            <m:endChr m:val="⟩"/>
                            <m:ctrlPr>
                              <a:rPr lang="it-IT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it-IT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it-IT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</m:d>
                              </m:e>
                              <m:sub>
                                <m:r>
                                  <a:rPr lang="it-IT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ℳ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it-IT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it-IT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d>
                      <m:dPr>
                        <m:begChr m:val="["/>
                        <m:endChr m:val="]"/>
                        <m:ctrlPr>
                          <a:rPr lang="it-I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it-IT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  <m:d>
                      <m:dPr>
                        <m:begChr m:val=""/>
                        <m:endChr m:val="⟩"/>
                        <m:ctrlPr>
                          <a:rPr lang="it-I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it-IT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b>
                            <m:r>
                              <a:rPr lang="it-IT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ℳ</m:t>
                            </m:r>
                          </m:sub>
                        </m:sSub>
                      </m:e>
                    </m:d>
                  </m:oMath>
                </a14:m>
                <a:r>
                  <a:rPr lang="it-IT" sz="2000" dirty="0"/>
                  <a:t> of a quantum scalar field </a:t>
                </a:r>
                <a14:m>
                  <m:oMath xmlns:m="http://schemas.openxmlformats.org/officeDocument/2006/math">
                    <m:r>
                      <a:rPr lang="it-IT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d>
                      <m:dPr>
                        <m:ctrlPr>
                          <a:rPr lang="it-IT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  <m:r>
                          <a:rPr lang="it-I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it-I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it-IT" sz="2000" dirty="0"/>
                  <a:t>, with</a:t>
                </a:r>
              </a:p>
              <a:p>
                <a:pPr marL="0" indent="0" algn="ctr">
                  <a:buNone/>
                </a:pPr>
                <a:r>
                  <a:rPr lang="it-IT" sz="2000" dirty="0"/>
                  <a:t> </a:t>
                </a:r>
                <a14:m>
                  <m:oMath xmlns:m="http://schemas.openxmlformats.org/officeDocument/2006/math">
                    <m:r>
                      <a:rPr lang="it-IT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d>
                      <m:dPr>
                        <m:begChr m:val="["/>
                        <m:endChr m:val="]"/>
                        <m:ctrlPr>
                          <a:rPr lang="it-IT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it-IT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it-IT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exp</m:t>
                    </m:r>
                    <m:d>
                      <m:dPr>
                        <m:begChr m:val="{"/>
                        <m:endChr m:val="}"/>
                        <m:ctrlPr>
                          <a:rPr lang="it-I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it-I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it-I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it-I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it-I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it-I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it-I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  <m:d>
                                  <m:dPr>
                                    <m:ctrlPr>
                                      <a:rPr lang="it-I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𝒌</m:t>
                                    </m:r>
                                  </m:e>
                                </m:d>
                                <m:r>
                                  <a:rPr lang="it-I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it-I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it-I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†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it-IT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 sz="2000" b="1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𝒌</m:t>
                                    </m:r>
                                  </m:e>
                                </m:d>
                                <m:r>
                                  <a:rPr lang="it-I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it-I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it-I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p>
                                    <m:r>
                                      <a:rPr lang="it-I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it-IT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 sz="2000" b="1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𝒌</m:t>
                                    </m:r>
                                  </m:e>
                                </m:d>
                                <m:r>
                                  <a:rPr lang="it-I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it-I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  <m:d>
                                  <m:dPr>
                                    <m:ctrlPr>
                                      <a:rPr lang="it-IT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 sz="2000" b="1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𝒌</m:t>
                                    </m:r>
                                  </m:e>
                                </m:d>
                              </m:e>
                            </m:d>
                          </m:e>
                        </m:nary>
                        <m:r>
                          <a:rPr lang="it-I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it-IT" sz="2000" dirty="0"/>
              </a:p>
              <a:p>
                <a:pPr marL="0" indent="0">
                  <a:buNone/>
                </a:pPr>
                <a:r>
                  <a:rPr lang="it-IT" sz="2000" dirty="0"/>
                  <a:t>Points I </a:t>
                </a:r>
                <a:r>
                  <a:rPr lang="it-IT" sz="2000" dirty="0" err="1"/>
                  <a:t>focused</a:t>
                </a:r>
                <a:r>
                  <a:rPr lang="it-IT" sz="2000" dirty="0"/>
                  <a:t> on:</a:t>
                </a:r>
              </a:p>
              <a:p>
                <a:r>
                  <a:rPr lang="it-IT" sz="2000" dirty="0" err="1"/>
                  <a:t>Role</a:t>
                </a:r>
                <a:r>
                  <a:rPr lang="it-IT" sz="2000" dirty="0"/>
                  <a:t> of the Unruh </a:t>
                </a:r>
                <a:r>
                  <a:rPr lang="it-IT" sz="2000" dirty="0" err="1"/>
                  <a:t>thermal</a:t>
                </a:r>
                <a:r>
                  <a:rPr lang="it-IT" sz="2000" dirty="0"/>
                  <a:t> </a:t>
                </a:r>
                <a:r>
                  <a:rPr lang="it-IT" sz="2000" dirty="0" err="1"/>
                  <a:t>bath</a:t>
                </a:r>
                <a:r>
                  <a:rPr lang="it-IT" sz="2000" dirty="0"/>
                  <a:t>: </a:t>
                </a:r>
                <a:r>
                  <a:rPr lang="it-IT" sz="2000" dirty="0" err="1"/>
                  <a:t>generalization</a:t>
                </a:r>
                <a:r>
                  <a:rPr lang="it-IT" sz="2000" dirty="0"/>
                  <a:t> of the </a:t>
                </a:r>
                <a:r>
                  <a:rPr lang="it-IT" sz="2000" dirty="0" err="1"/>
                  <a:t>thermalization</a:t>
                </a:r>
                <a:r>
                  <a:rPr lang="it-IT" sz="2000" dirty="0"/>
                  <a:t> </a:t>
                </a:r>
                <a:r>
                  <a:rPr lang="it-IT" sz="2000" dirty="0" err="1"/>
                  <a:t>theorem</a:t>
                </a:r>
                <a:r>
                  <a:rPr lang="it-IT" sz="2000" dirty="0"/>
                  <a:t>;</a:t>
                </a:r>
              </a:p>
              <a:p>
                <a:r>
                  <a:rPr lang="it-IT" sz="2000" dirty="0" err="1"/>
                  <a:t>Calculation</a:t>
                </a:r>
                <a:r>
                  <a:rPr lang="it-IT" sz="2000" dirty="0"/>
                  <a:t> of </a:t>
                </a:r>
                <a:r>
                  <a:rPr lang="it-IT" sz="2000" dirty="0" err="1"/>
                  <a:t>relevant</a:t>
                </a:r>
                <a:r>
                  <a:rPr lang="it-IT" sz="2000" dirty="0"/>
                  <a:t> </a:t>
                </a:r>
                <a:r>
                  <a:rPr lang="it-IT" sz="2000" dirty="0" err="1"/>
                  <a:t>observables</a:t>
                </a:r>
                <a:r>
                  <a:rPr lang="it-IT" sz="2000" dirty="0"/>
                  <a:t> </a:t>
                </a:r>
                <a:r>
                  <a:rPr lang="it-IT" sz="2000" dirty="0" err="1"/>
                  <a:t>such</a:t>
                </a:r>
                <a:r>
                  <a:rPr lang="it-IT" sz="2000" dirty="0"/>
                  <a:t> </a:t>
                </a:r>
                <a:r>
                  <a:rPr lang="it-IT" sz="2000" dirty="0" err="1"/>
                  <a:t>as</a:t>
                </a:r>
                <a:r>
                  <a:rPr lang="it-IT" sz="2000" dirty="0"/>
                  <a:t> </a:t>
                </a:r>
                <a:r>
                  <a:rPr lang="it-IT" sz="2000" dirty="0" err="1"/>
                  <a:t>excitation</a:t>
                </a:r>
                <a:r>
                  <a:rPr lang="it-IT" sz="2000" dirty="0"/>
                  <a:t> </a:t>
                </a:r>
                <a:r>
                  <a:rPr lang="it-IT" sz="2000" dirty="0" err="1"/>
                  <a:t>probabilities</a:t>
                </a:r>
                <a:r>
                  <a:rPr lang="it-IT" sz="2000" dirty="0"/>
                  <a:t> and energy shifts;</a:t>
                </a:r>
              </a:p>
              <a:p>
                <a:r>
                  <a:rPr lang="it-IT" sz="2000" dirty="0"/>
                  <a:t>A </a:t>
                </a:r>
                <a:r>
                  <a:rPr lang="it-IT" sz="2000" dirty="0" err="1"/>
                  <a:t>suppression</a:t>
                </a:r>
                <a:r>
                  <a:rPr lang="it-IT" sz="2000" dirty="0"/>
                  <a:t> </a:t>
                </a:r>
                <a:r>
                  <a:rPr lang="it-IT" sz="2000" dirty="0" err="1"/>
                  <a:t>mechanism</a:t>
                </a:r>
                <a:r>
                  <a:rPr lang="it-IT" sz="2000" dirty="0"/>
                  <a:t> for the </a:t>
                </a:r>
                <a:r>
                  <a:rPr lang="it-IT" sz="2000" dirty="0" err="1"/>
                  <a:t>absorption</a:t>
                </a:r>
                <a:r>
                  <a:rPr lang="it-IT" sz="2000" dirty="0"/>
                  <a:t> </a:t>
                </a:r>
                <a:r>
                  <a:rPr lang="it-IT" sz="2000" dirty="0" err="1"/>
                  <a:t>process</a:t>
                </a:r>
                <a:r>
                  <a:rPr lang="it-IT" sz="2000" dirty="0"/>
                  <a:t> («</a:t>
                </a:r>
                <a:r>
                  <a:rPr lang="it-IT" sz="2000" dirty="0" err="1"/>
                  <a:t>exp</a:t>
                </a:r>
                <a:r>
                  <a:rPr lang="it-IT" sz="2000" dirty="0"/>
                  <a:t>. </a:t>
                </a:r>
                <a:r>
                  <a:rPr lang="it-IT" sz="2000" dirty="0" err="1"/>
                  <a:t>dominant</a:t>
                </a:r>
                <a:r>
                  <a:rPr lang="it-IT" sz="2000" dirty="0"/>
                  <a:t>» in </a:t>
                </a:r>
                <a:r>
                  <a:rPr lang="it-IT" sz="2000" dirty="0" err="1"/>
                  <a:t>comparision</a:t>
                </a:r>
                <a:r>
                  <a:rPr lang="it-IT" sz="2000" dirty="0"/>
                  <a:t> with </a:t>
                </a:r>
                <a:r>
                  <a:rPr lang="it-IT" sz="2000" dirty="0" err="1"/>
                  <a:t>s.U.p</a:t>
                </a:r>
                <a:r>
                  <a:rPr lang="it-IT" sz="2000" dirty="0"/>
                  <a:t>.).</a:t>
                </a: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A8769CFD-1DB1-064C-7CB5-51A6F06B1D2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1447" y="1444421"/>
                <a:ext cx="5864018" cy="5014912"/>
              </a:xfrm>
              <a:blipFill>
                <a:blip r:embed="rId2"/>
                <a:stretch>
                  <a:fillRect l="-1040" t="-133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398E7764-8249-FE68-3EB3-1588DB70E918}"/>
                  </a:ext>
                </a:extLst>
              </p:cNvPr>
              <p:cNvSpPr txBox="1"/>
              <p:nvPr/>
            </p:nvSpPr>
            <p:spPr>
              <a:xfrm>
                <a:off x="6268374" y="1276466"/>
                <a:ext cx="5611760" cy="47703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d>
                        <m:dPr>
                          <m:ctrlPr>
                            <a:rPr lang="it-IT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  <m:r>
                            <a:rPr lang="it-IT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it-IT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it-I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it-I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ℏ</m:t>
                              </m:r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it-IT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it-I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it-I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it-IT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p>
                                  <m:r>
                                    <a:rPr lang="it-IT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rad>
                            </m:den>
                          </m:f>
                          <m:r>
                            <a:rPr lang="it-IT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d>
                            <m:dPr>
                              <m:ctrlPr>
                                <a:rPr lang="it-IT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𝒌</m:t>
                              </m:r>
                            </m:e>
                          </m:d>
                          <m:sSup>
                            <m:sSupPr>
                              <m:ctrlPr>
                                <a:rPr lang="it-IT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it-IT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</m:t>
                              </m:r>
                            </m:e>
                            <m:sup>
                              <m:r>
                                <a:rPr lang="it-I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d>
                                <m:dPr>
                                  <m:ctrlPr>
                                    <a:rPr lang="it-I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t-IT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𝒌</m:t>
                                  </m:r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r>
                                    <a:rPr lang="it-IT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  <m:d>
                                    <m:dPr>
                                      <m:ctrlPr>
                                        <a:rPr lang="it-IT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it-IT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</m:d>
                                  <m:r>
                                    <a:rPr lang="it-I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sup>
                          </m:sSup>
                          <m:r>
                            <a:rPr lang="it-IT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it-IT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  <m:r>
                            <a:rPr lang="it-IT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it-IT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  <m:r>
                            <a:rPr lang="it-IT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e>
                      </m:nary>
                    </m:oMath>
                  </m:oMathPara>
                </a14:m>
                <a:endParaRPr lang="it-IT" sz="2000" dirty="0">
                  <a:ea typeface="Cambria Math" panose="02040503050406030204" pitchFamily="18" charset="0"/>
                </a:endParaRPr>
              </a:p>
              <a:p>
                <a:endParaRPr lang="it-IT" dirty="0">
                  <a:ea typeface="Cambria Math" panose="02040503050406030204" pitchFamily="18" charset="0"/>
                </a:endParaRPr>
              </a:p>
              <a:p>
                <a:r>
                  <a:rPr lang="it-IT" dirty="0">
                    <a:ea typeface="Cambria Math" panose="02040503050406030204" pitchFamily="18" charset="0"/>
                  </a:rPr>
                  <a:t>UDW model: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  <m:d>
                      <m:d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it-IT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𝑞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</m:d>
                    <m:r>
                      <a:rPr lang="it-IT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it-I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d>
                      <m:dPr>
                        <m:ctrl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𝜈</m:t>
                            </m:r>
                          </m:sup>
                        </m:sSup>
                        <m:d>
                          <m:d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</m:d>
                      </m:e>
                    </m:d>
                  </m:oMath>
                </a14:m>
                <a:endParaRPr lang="it-IT" dirty="0">
                  <a:ea typeface="Cambria Math" panose="02040503050406030204" pitchFamily="18" charset="0"/>
                </a:endParaRPr>
              </a:p>
              <a:p>
                <a:endParaRPr lang="it-IT" dirty="0">
                  <a:ea typeface="Cambria Math" panose="02040503050406030204" pitchFamily="18" charset="0"/>
                </a:endParaRPr>
              </a:p>
              <a:p>
                <a:endParaRPr lang="it-IT" dirty="0">
                  <a:ea typeface="Cambria Math" panose="02040503050406030204" pitchFamily="18" charset="0"/>
                </a:endParaRPr>
              </a:p>
              <a:p>
                <a:endParaRPr lang="it-IT" dirty="0">
                  <a:ea typeface="Cambria Math" panose="02040503050406030204" pitchFamily="18" charset="0"/>
                </a:endParaRPr>
              </a:p>
              <a:p>
                <a:endParaRPr lang="it-IT" dirty="0">
                  <a:ea typeface="Cambria Math" panose="02040503050406030204" pitchFamily="18" charset="0"/>
                </a:endParaRPr>
              </a:p>
              <a:p>
                <a:r>
                  <a:rPr lang="it-IT" dirty="0" err="1">
                    <a:ea typeface="Cambria Math" panose="02040503050406030204" pitchFamily="18" charset="0"/>
                  </a:rPr>
                  <a:t>Examples</a:t>
                </a:r>
                <a:r>
                  <a:rPr lang="it-IT" dirty="0">
                    <a:ea typeface="Cambria Math" panose="02040503050406030204" pitchFamily="18" charset="0"/>
                  </a:rPr>
                  <a:t> with an </a:t>
                </a:r>
                <a:r>
                  <a:rPr lang="it-IT" dirty="0" err="1">
                    <a:ea typeface="Cambria Math" panose="02040503050406030204" pitchFamily="18" charset="0"/>
                  </a:rPr>
                  <a:t>initial</a:t>
                </a:r>
                <a:r>
                  <a:rPr lang="it-IT" dirty="0">
                    <a:ea typeface="Cambria Math" panose="02040503050406030204" pitchFamily="18" charset="0"/>
                  </a:rPr>
                  <a:t> </a:t>
                </a:r>
                <a:r>
                  <a:rPr lang="it-IT" dirty="0" err="1">
                    <a:ea typeface="Cambria Math" panose="02040503050406030204" pitchFamily="18" charset="0"/>
                  </a:rPr>
                  <a:t>Fock</a:t>
                </a:r>
                <a:r>
                  <a:rPr lang="it-IT" dirty="0">
                    <a:ea typeface="Cambria Math" panose="02040503050406030204" pitchFamily="18" charset="0"/>
                  </a:rPr>
                  <a:t> state (for </a:t>
                </a:r>
                <a:r>
                  <a:rPr lang="it-IT" dirty="0" err="1">
                    <a:ea typeface="Cambria Math" panose="02040503050406030204" pitchFamily="18" charset="0"/>
                  </a:rPr>
                  <a:t>clarity</a:t>
                </a:r>
                <a:r>
                  <a:rPr lang="it-IT" dirty="0">
                    <a:ea typeface="Cambria Math" panose="02040503050406030204" pitchFamily="18" charset="0"/>
                  </a:rPr>
                  <a:t>):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it-IT" dirty="0">
                    <a:ea typeface="Cambria Math" panose="02040503050406030204" pitchFamily="18" charset="0"/>
                  </a:rPr>
                  <a:t>«</a:t>
                </a:r>
                <a:r>
                  <a:rPr lang="it-IT" dirty="0" err="1">
                    <a:ea typeface="Cambria Math" panose="02040503050406030204" pitchFamily="18" charset="0"/>
                  </a:rPr>
                  <a:t>conventional</a:t>
                </a:r>
                <a:r>
                  <a:rPr lang="it-IT" dirty="0">
                    <a:ea typeface="Cambria Math" panose="02040503050406030204" pitchFamily="18" charset="0"/>
                  </a:rPr>
                  <a:t>» Unruh </a:t>
                </a:r>
                <a:r>
                  <a:rPr lang="it-IT" dirty="0" err="1">
                    <a:ea typeface="Cambria Math" panose="02040503050406030204" pitchFamily="18" charset="0"/>
                  </a:rPr>
                  <a:t>process</a:t>
                </a:r>
                <a:r>
                  <a:rPr lang="it-IT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"/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it-IT" i="1">
                            <a:latin typeface="Cambria Math" panose="02040503050406030204" pitchFamily="18" charset="0"/>
                          </a:rPr>
                          <m:t>,</m:t>
                        </m:r>
                        <m:d>
                          <m:dPr>
                            <m:begChr m:val=""/>
                            <m:endChr m:val="⟩"/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ℳ</m:t>
                                </m:r>
                              </m:sub>
                            </m:sSub>
                          </m:e>
                        </m:d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d>
                          <m:dPr>
                            <m:begChr m:val="|"/>
                            <m:endChr m:val=""/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d>
                              <m:dPr>
                                <m:begChr m:val=""/>
                                <m:endChr m:val="⟩"/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sub>
                                    <m:r>
                                      <a:rPr lang="it-IT" b="1" i="1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d>
                  </m:oMath>
                </a14:m>
                <a:endParaRPr lang="it-IT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it-IT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it-IT" dirty="0"/>
                  <a:t>«</a:t>
                </a:r>
                <a:r>
                  <a:rPr lang="it-IT" dirty="0" err="1"/>
                  <a:t>stimulated</a:t>
                </a:r>
                <a:r>
                  <a:rPr lang="it-IT" dirty="0"/>
                  <a:t>» Unruh </a:t>
                </a:r>
                <a:r>
                  <a:rPr lang="it-IT" dirty="0" err="1"/>
                  <a:t>process</a:t>
                </a:r>
                <a:r>
                  <a:rPr lang="it-IT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"/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it-IT" i="1">
                            <a:latin typeface="Cambria Math" panose="02040503050406030204" pitchFamily="18" charset="0"/>
                          </a:rPr>
                          <m:t>,</m:t>
                        </m:r>
                        <m:d>
                          <m:dPr>
                            <m:begChr m:val=""/>
                            <m:endChr m:val="⟩"/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it-IT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sub>
                            </m:sSub>
                          </m:e>
                        </m:d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d>
                          <m:dPr>
                            <m:begChr m:val="|"/>
                            <m:endChr m:val=""/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d>
                              <m:dPr>
                                <m:begChr m:val=""/>
                                <m:endChr m:val="⟩"/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d>
                                      <m:dPr>
                                        <m:ctrlPr>
                                          <a:rPr lang="it-I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it-IT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it-IT" i="1"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e>
                                  <m:sub>
                                    <m:r>
                                      <a:rPr lang="it-IT" b="1" i="1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d>
                  </m:oMath>
                </a14:m>
                <a:endParaRPr lang="it-IT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it-IT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it-IT" dirty="0"/>
                  <a:t>absorption </a:t>
                </a:r>
                <a:r>
                  <a:rPr lang="it-IT" dirty="0" err="1"/>
                  <a:t>process</a:t>
                </a:r>
                <a14:m>
                  <m:oMath xmlns:m="http://schemas.openxmlformats.org/officeDocument/2006/math">
                    <m:r>
                      <a:rPr lang="it-IT" b="0" i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"/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it-IT" i="1">
                            <a:latin typeface="Cambria Math" panose="02040503050406030204" pitchFamily="18" charset="0"/>
                          </a:rPr>
                          <m:t>,</m:t>
                        </m:r>
                        <m:d>
                          <m:dPr>
                            <m:begChr m:val=""/>
                            <m:endChr m:val="⟩"/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it-IT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sub>
                            </m:sSub>
                          </m:e>
                        </m:d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d>
                          <m:dPr>
                            <m:begChr m:val="|"/>
                            <m:endChr m:val=""/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d>
                              <m:dPr>
                                <m:begChr m:val=""/>
                                <m:endChr m:val="⟩"/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d>
                                      <m:dPr>
                                        <m:ctrlPr>
                                          <a:rPr lang="it-I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it-IT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it-IT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e>
                                  <m:sub>
                                    <m:r>
                                      <a:rPr lang="it-IT" b="1" i="1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d>
                    <m:r>
                      <a:rPr lang="it-IT">
                        <a:latin typeface="Cambria Math" panose="02040503050406030204" pitchFamily="18" charset="0"/>
                      </a:rPr>
                      <m:t> ;</m:t>
                    </m:r>
                  </m:oMath>
                </a14:m>
                <a:endParaRPr lang="it-IT" dirty="0"/>
              </a:p>
              <a:p>
                <a:pPr algn="ctr"/>
                <a:endParaRPr lang="it-IT" dirty="0"/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398E7764-8249-FE68-3EB3-1588DB70E9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8374" y="1276466"/>
                <a:ext cx="5611760" cy="4770345"/>
              </a:xfrm>
              <a:prstGeom prst="rect">
                <a:avLst/>
              </a:prstGeom>
              <a:blipFill>
                <a:blip r:embed="rId3"/>
                <a:stretch>
                  <a:fillRect l="-869" r="-4017" b="-1289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45A69549-76C6-64B4-D98A-28E56CA14016}"/>
              </a:ext>
            </a:extLst>
          </p:cNvPr>
          <p:cNvCxnSpPr/>
          <p:nvPr/>
        </p:nvCxnSpPr>
        <p:spPr>
          <a:xfrm>
            <a:off x="6226891" y="1287220"/>
            <a:ext cx="0" cy="5084199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FC803FD5-408D-B5AA-C86D-BF433AC0A570}"/>
              </a:ext>
            </a:extLst>
          </p:cNvPr>
          <p:cNvCxnSpPr/>
          <p:nvPr/>
        </p:nvCxnSpPr>
        <p:spPr>
          <a:xfrm>
            <a:off x="6718503" y="3598607"/>
            <a:ext cx="108154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FECDCBD4-A79A-176D-9211-58E83FF7D852}"/>
              </a:ext>
            </a:extLst>
          </p:cNvPr>
          <p:cNvCxnSpPr>
            <a:cxnSpLocks/>
          </p:cNvCxnSpPr>
          <p:nvPr/>
        </p:nvCxnSpPr>
        <p:spPr>
          <a:xfrm>
            <a:off x="6718504" y="3116825"/>
            <a:ext cx="108154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B670FAC9-7D0D-3B73-7B59-3ECA24836FC7}"/>
                  </a:ext>
                </a:extLst>
              </p:cNvPr>
              <p:cNvSpPr txBox="1"/>
              <p:nvPr/>
            </p:nvSpPr>
            <p:spPr>
              <a:xfrm>
                <a:off x="7800052" y="2890061"/>
                <a:ext cx="353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|</m:t>
                      </m:r>
                      <m:d>
                        <m:dPr>
                          <m:begChr m:val=""/>
                          <m:endChr m:val="⟩"/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</m:d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B670FAC9-7D0D-3B73-7B59-3ECA24836F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0052" y="2890061"/>
                <a:ext cx="353040" cy="369332"/>
              </a:xfrm>
              <a:prstGeom prst="rect">
                <a:avLst/>
              </a:prstGeom>
              <a:blipFill>
                <a:blip r:embed="rId4"/>
                <a:stretch>
                  <a:fillRect l="-42105" t="-119672" r="-154386" b="-18360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10CAF519-3BDE-D607-7F9B-F44A05A81162}"/>
                  </a:ext>
                </a:extLst>
              </p:cNvPr>
              <p:cNvSpPr txBox="1"/>
              <p:nvPr/>
            </p:nvSpPr>
            <p:spPr>
              <a:xfrm>
                <a:off x="7800052" y="3429000"/>
                <a:ext cx="43569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 smtClean="0">
                          <a:latin typeface="Cambria Math" panose="02040503050406030204" pitchFamily="18" charset="0"/>
                        </a:rPr>
                        <m:t>|</m:t>
                      </m:r>
                      <m:d>
                        <m:dPr>
                          <m:begChr m:val=""/>
                          <m:endChr m:val="⟩"/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</m:oMath>
                  </m:oMathPara>
                </a14:m>
                <a:endParaRPr lang="it-IT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10CAF519-3BDE-D607-7F9B-F44A05A811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0052" y="3429000"/>
                <a:ext cx="435690" cy="646331"/>
              </a:xfrm>
              <a:prstGeom prst="rect">
                <a:avLst/>
              </a:prstGeom>
              <a:blipFill>
                <a:blip r:embed="rId5"/>
                <a:stretch>
                  <a:fillRect l="-28169" t="-68868" r="-126761" b="-6226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48601850-FDED-A0E6-2A02-F32BEF66DEA0}"/>
              </a:ext>
            </a:extLst>
          </p:cNvPr>
          <p:cNvCxnSpPr/>
          <p:nvPr/>
        </p:nvCxnSpPr>
        <p:spPr>
          <a:xfrm>
            <a:off x="8426245" y="3342968"/>
            <a:ext cx="115037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23989061-388C-BD94-6DD9-BC96FC5BBB17}"/>
                  </a:ext>
                </a:extLst>
              </p:cNvPr>
              <p:cNvSpPr txBox="1"/>
              <p:nvPr/>
            </p:nvSpPr>
            <p:spPr>
              <a:xfrm>
                <a:off x="8610600" y="2932159"/>
                <a:ext cx="81607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it-IT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sup>
                      </m:sSup>
                      <m:d>
                        <m:d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23989061-388C-BD94-6DD9-BC96FC5BB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0600" y="2932159"/>
                <a:ext cx="816078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Immagine 19">
            <a:extLst>
              <a:ext uri="{FF2B5EF4-FFF2-40B4-BE49-F238E27FC236}">
                <a16:creationId xmlns:a16="http://schemas.microsoft.com/office/drawing/2014/main" id="{03808AF1-6F7B-730F-EBE4-3A4D839656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800000">
            <a:off x="9851527" y="3208128"/>
            <a:ext cx="1663586" cy="2787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D52F7848-8312-1611-45AE-DFA0B0D501C4}"/>
                  </a:ext>
                </a:extLst>
              </p:cNvPr>
              <p:cNvSpPr txBox="1"/>
              <p:nvPr/>
            </p:nvSpPr>
            <p:spPr>
              <a:xfrm>
                <a:off x="9641524" y="3397879"/>
                <a:ext cx="21353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700" dirty="0" err="1"/>
                  <a:t>External</a:t>
                </a:r>
                <a:r>
                  <a:rPr lang="it-IT" sz="1700" dirty="0"/>
                  <a:t> field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"/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"/>
                            <m:endChr m:val="⟩"/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</m:d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ℳ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it-IT" sz="1700" dirty="0"/>
              </a:p>
            </p:txBody>
          </p:sp>
        </mc:Choice>
        <mc:Fallback xmlns=""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D52F7848-8312-1611-45AE-DFA0B0D501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1524" y="3397879"/>
                <a:ext cx="2135372" cy="369332"/>
              </a:xfrm>
              <a:prstGeom prst="rect">
                <a:avLst/>
              </a:prstGeom>
              <a:blipFill>
                <a:blip r:embed="rId8"/>
                <a:stretch>
                  <a:fillRect l="-2000" t="-119672" r="-19143" b="-18360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Connettore 2 22">
            <a:extLst>
              <a:ext uri="{FF2B5EF4-FFF2-40B4-BE49-F238E27FC236}">
                <a16:creationId xmlns:a16="http://schemas.microsoft.com/office/drawing/2014/main" id="{F8F468D9-0713-4C4B-6848-2FEC33A902EB}"/>
              </a:ext>
            </a:extLst>
          </p:cNvPr>
          <p:cNvCxnSpPr>
            <a:cxnSpLocks/>
          </p:cNvCxnSpPr>
          <p:nvPr/>
        </p:nvCxnSpPr>
        <p:spPr>
          <a:xfrm>
            <a:off x="7197213" y="3116825"/>
            <a:ext cx="0" cy="48178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336082C5-84A0-5C01-1006-64DB8A70DE42}"/>
                  </a:ext>
                </a:extLst>
              </p:cNvPr>
              <p:cNvSpPr txBox="1"/>
              <p:nvPr/>
            </p:nvSpPr>
            <p:spPr>
              <a:xfrm>
                <a:off x="7092746" y="3170060"/>
                <a:ext cx="5407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ℏ</m:t>
                      </m:r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336082C5-84A0-5C01-1006-64DB8A70DE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746" y="3170060"/>
                <a:ext cx="540774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124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A877A1-CD9E-2949-0A3E-2AF750FB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248" y="240003"/>
            <a:ext cx="10515600" cy="1048564"/>
          </a:xfrm>
        </p:spPr>
        <p:txBody>
          <a:bodyPr>
            <a:normAutofit/>
          </a:bodyPr>
          <a:lstStyle/>
          <a:p>
            <a:r>
              <a:rPr lang="it-IT" sz="4200" b="1" dirty="0">
                <a:solidFill>
                  <a:srgbClr val="C00000"/>
                </a:solidFill>
              </a:rPr>
              <a:t>Future </a:t>
            </a:r>
            <a:r>
              <a:rPr lang="it-IT" sz="4200" b="1" dirty="0" err="1">
                <a:solidFill>
                  <a:srgbClr val="C00000"/>
                </a:solidFill>
              </a:rPr>
              <a:t>perspectives</a:t>
            </a:r>
            <a:endParaRPr lang="it-IT" sz="4200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34DA15-3998-1404-783B-15AA1AF6F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248" y="2324601"/>
            <a:ext cx="6634107" cy="269964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 err="1"/>
              <a:t>It</a:t>
            </a:r>
            <a:r>
              <a:rPr lang="it-IT" sz="2000" dirty="0"/>
              <a:t> </a:t>
            </a:r>
            <a:r>
              <a:rPr lang="it-IT" sz="2000" dirty="0" err="1"/>
              <a:t>was</a:t>
            </a:r>
            <a:r>
              <a:rPr lang="it-IT" sz="2000" dirty="0"/>
              <a:t> </a:t>
            </a:r>
            <a:r>
              <a:rPr lang="it-IT" sz="2000" dirty="0" err="1"/>
              <a:t>shown</a:t>
            </a:r>
            <a:r>
              <a:rPr lang="it-IT" sz="2000" dirty="0"/>
              <a:t> </a:t>
            </a:r>
            <a:r>
              <a:rPr lang="it-IT" sz="2000" dirty="0" err="1"/>
              <a:t>that</a:t>
            </a:r>
            <a:r>
              <a:rPr lang="it-IT" sz="2000" dirty="0"/>
              <a:t> </a:t>
            </a:r>
            <a:r>
              <a:rPr lang="it-IT" sz="2000" dirty="0" err="1"/>
              <a:t>there</a:t>
            </a:r>
            <a:r>
              <a:rPr lang="it-IT" sz="2000" dirty="0"/>
              <a:t> are </a:t>
            </a:r>
            <a:r>
              <a:rPr lang="it-IT" sz="2000" dirty="0" err="1"/>
              <a:t>correlations</a:t>
            </a:r>
            <a:r>
              <a:rPr lang="it-IT" sz="2000" dirty="0"/>
              <a:t> </a:t>
            </a:r>
            <a:r>
              <a:rPr lang="it-IT" sz="2000" dirty="0" err="1"/>
              <a:t>between</a:t>
            </a:r>
            <a:r>
              <a:rPr lang="it-IT" sz="2000" dirty="0"/>
              <a:t> </a:t>
            </a:r>
            <a:r>
              <a:rPr lang="it-IT" sz="2000" dirty="0" err="1"/>
              <a:t>squared</a:t>
            </a:r>
            <a:r>
              <a:rPr lang="it-IT" sz="2000" dirty="0"/>
              <a:t> fields </a:t>
            </a:r>
            <a:r>
              <a:rPr lang="it-IT" sz="2000" dirty="0" err="1"/>
              <a:t>defined</a:t>
            </a:r>
            <a:r>
              <a:rPr lang="it-IT" sz="2000" dirty="0"/>
              <a:t> in </a:t>
            </a:r>
            <a:r>
              <a:rPr lang="it-IT" sz="2000" dirty="0" err="1"/>
              <a:t>ideal</a:t>
            </a:r>
            <a:r>
              <a:rPr lang="it-IT" sz="2000" dirty="0"/>
              <a:t> </a:t>
            </a:r>
            <a:r>
              <a:rPr lang="it-IT" sz="2000" dirty="0" err="1"/>
              <a:t>cavities</a:t>
            </a:r>
            <a:r>
              <a:rPr lang="it-IT" sz="2000" dirty="0"/>
              <a:t> </a:t>
            </a:r>
            <a:r>
              <a:rPr lang="it-IT" sz="2000" dirty="0" err="1"/>
              <a:t>induced</a:t>
            </a:r>
            <a:r>
              <a:rPr lang="it-IT" sz="2000" dirty="0"/>
              <a:t> by a </a:t>
            </a:r>
            <a:r>
              <a:rPr lang="it-IT" sz="2000" dirty="0" err="1"/>
              <a:t>fluctuating</a:t>
            </a:r>
            <a:r>
              <a:rPr lang="it-IT" sz="2000" dirty="0"/>
              <a:t> </a:t>
            </a:r>
            <a:r>
              <a:rPr lang="it-IT" sz="2000" dirty="0" err="1"/>
              <a:t>boundary</a:t>
            </a:r>
            <a:r>
              <a:rPr lang="it-IT" sz="2000" dirty="0"/>
              <a:t> </a:t>
            </a:r>
            <a:r>
              <a:rPr lang="it-IT" sz="1600" dirty="0"/>
              <a:t>[Montalbano, Armata, Rizzuto, Passante (2023)] </a:t>
            </a:r>
            <a:r>
              <a:rPr lang="it-IT" sz="2000" dirty="0" err="1"/>
              <a:t>when</a:t>
            </a:r>
            <a:r>
              <a:rPr lang="it-IT" sz="2000" dirty="0"/>
              <a:t> </a:t>
            </a:r>
            <a:r>
              <a:rPr lang="it-IT" sz="2000" dirty="0" err="1"/>
              <a:t>considering</a:t>
            </a:r>
            <a:r>
              <a:rPr lang="it-IT" sz="2000" dirty="0"/>
              <a:t> the </a:t>
            </a:r>
            <a:r>
              <a:rPr lang="it-IT" sz="2000" dirty="0" err="1"/>
              <a:t>dressed</a:t>
            </a:r>
            <a:r>
              <a:rPr lang="it-IT" sz="2000" dirty="0"/>
              <a:t> ground state of the overall system. </a:t>
            </a:r>
          </a:p>
          <a:p>
            <a:pPr marL="0" indent="0">
              <a:buNone/>
            </a:pPr>
            <a:r>
              <a:rPr lang="it-IT" sz="2000" dirty="0"/>
              <a:t>Are the </a:t>
            </a:r>
            <a:r>
              <a:rPr lang="it-IT" sz="2000" dirty="0" err="1"/>
              <a:t>two</a:t>
            </a:r>
            <a:r>
              <a:rPr lang="it-IT" sz="2000" dirty="0"/>
              <a:t> fields </a:t>
            </a:r>
            <a:r>
              <a:rPr lang="it-IT" sz="2000" dirty="0" err="1"/>
              <a:t>entangled</a:t>
            </a:r>
            <a:r>
              <a:rPr lang="it-IT" sz="2000" dirty="0"/>
              <a:t>?</a:t>
            </a:r>
          </a:p>
          <a:p>
            <a:pPr marL="0" indent="0">
              <a:buNone/>
            </a:pPr>
            <a:endParaRPr lang="it-IT" sz="2300" dirty="0"/>
          </a:p>
          <a:p>
            <a:pPr marL="0" indent="0">
              <a:buNone/>
            </a:pPr>
            <a:endParaRPr lang="it-IT" sz="23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F7EC500-27E5-7F09-01DE-D9E9460648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366" y="2717166"/>
            <a:ext cx="5152312" cy="34252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ED9CB82F-120D-42C3-5517-3E6A2F6FA1B3}"/>
                  </a:ext>
                </a:extLst>
              </p:cNvPr>
              <p:cNvSpPr txBox="1"/>
              <p:nvPr/>
            </p:nvSpPr>
            <p:spPr>
              <a:xfrm>
                <a:off x="8299375" y="4002334"/>
                <a:ext cx="312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ED9CB82F-120D-42C3-5517-3E6A2F6FA1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9375" y="4002334"/>
                <a:ext cx="312008" cy="276999"/>
              </a:xfrm>
              <a:prstGeom prst="rect">
                <a:avLst/>
              </a:prstGeom>
              <a:blipFill>
                <a:blip r:embed="rId3"/>
                <a:stretch>
                  <a:fillRect l="-25000" r="-3846" b="-3333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4744BFAF-483F-16F2-2DBB-6E69D9073375}"/>
                  </a:ext>
                </a:extLst>
              </p:cNvPr>
              <p:cNvSpPr txBox="1"/>
              <p:nvPr/>
            </p:nvSpPr>
            <p:spPr>
              <a:xfrm>
                <a:off x="9799412" y="3956167"/>
                <a:ext cx="71775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4744BFAF-483F-16F2-2DBB-6E69D90733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9412" y="3956167"/>
                <a:ext cx="717756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36B838D5-0D72-CBFE-CCA3-31F39CECEC74}"/>
                  </a:ext>
                </a:extLst>
              </p:cNvPr>
              <p:cNvSpPr txBox="1"/>
              <p:nvPr/>
            </p:nvSpPr>
            <p:spPr>
              <a:xfrm>
                <a:off x="8165690" y="2407145"/>
                <a:ext cx="2351478" cy="3100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it-IT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it-IT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⟨"/>
                          <m:endChr m:val="⟩"/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d>
                        <m:dPr>
                          <m:begChr m:val="⟨"/>
                          <m:endChr m:val="⟩"/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it-I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≠0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36B838D5-0D72-CBFE-CCA3-31F39CECEC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5690" y="2407145"/>
                <a:ext cx="2351478" cy="310021"/>
              </a:xfrm>
              <a:prstGeom prst="rect">
                <a:avLst/>
              </a:prstGeom>
              <a:blipFill>
                <a:blip r:embed="rId5"/>
                <a:stretch>
                  <a:fillRect r="-2078" b="-2549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BE2A49FF-7071-85C0-2626-093B58CB757A}"/>
                  </a:ext>
                </a:extLst>
              </p:cNvPr>
              <p:cNvSpPr txBox="1"/>
              <p:nvPr/>
            </p:nvSpPr>
            <p:spPr>
              <a:xfrm>
                <a:off x="796412" y="1395773"/>
                <a:ext cx="10323871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 err="1"/>
                  <a:t>Consider</a:t>
                </a:r>
                <a:r>
                  <a:rPr lang="it-IT" sz="2000" dirty="0"/>
                  <a:t> the setup </a:t>
                </a:r>
                <a:r>
                  <a:rPr lang="it-IT" sz="2000" dirty="0" err="1"/>
                  <a:t>represented</a:t>
                </a:r>
                <a:r>
                  <a:rPr lang="it-IT" sz="2000" dirty="0"/>
                  <a:t> in the figure, </a:t>
                </a:r>
                <a:r>
                  <a:rPr lang="it-IT" sz="2000" dirty="0" err="1"/>
                  <a:t>which</a:t>
                </a:r>
                <a:r>
                  <a:rPr lang="it-IT" sz="2000" dirty="0"/>
                  <a:t> </a:t>
                </a:r>
                <a:r>
                  <a:rPr lang="it-IT" sz="2000" dirty="0" err="1"/>
                  <a:t>is</a:t>
                </a:r>
                <a:r>
                  <a:rPr lang="it-IT" sz="2000" dirty="0"/>
                  <a:t> a </a:t>
                </a:r>
                <a:r>
                  <a:rPr lang="it-IT" sz="2000" dirty="0" err="1"/>
                  <a:t>generalization</a:t>
                </a:r>
                <a:r>
                  <a:rPr lang="it-IT" sz="2000" dirty="0"/>
                  <a:t> of the one </a:t>
                </a:r>
                <a:r>
                  <a:rPr lang="it-IT" sz="2000" dirty="0" err="1"/>
                  <a:t>considered</a:t>
                </a:r>
                <a:r>
                  <a:rPr lang="it-IT" sz="2000" dirty="0"/>
                  <a:t> in the </a:t>
                </a:r>
                <a:r>
                  <a:rPr lang="it-IT" sz="2000" dirty="0" err="1"/>
                  <a:t>Law</a:t>
                </a:r>
                <a:r>
                  <a:rPr lang="it-IT" sz="2000" dirty="0"/>
                  <a:t> model</a:t>
                </a:r>
                <a:r>
                  <a:rPr lang="it-IT" dirty="0"/>
                  <a:t> </a:t>
                </a:r>
                <a:r>
                  <a:rPr lang="it-IT" sz="1600" dirty="0"/>
                  <a:t>[</a:t>
                </a:r>
                <a:r>
                  <a:rPr lang="it-IT" sz="1600" dirty="0" err="1"/>
                  <a:t>Law</a:t>
                </a:r>
                <a:r>
                  <a:rPr lang="it-IT" sz="1600" dirty="0"/>
                  <a:t> (1995)].</a:t>
                </a:r>
              </a:p>
              <a:p>
                <a:endParaRPr lang="it-IT" sz="2000" dirty="0"/>
              </a:p>
              <a:p>
                <a:r>
                  <a:rPr lang="it-IT" sz="2000" dirty="0" err="1"/>
                  <a:t>Fixed</a:t>
                </a:r>
                <a:r>
                  <a:rPr lang="it-IT" sz="2000" dirty="0"/>
                  <a:t> </a:t>
                </a:r>
                <a:r>
                  <a:rPr lang="it-IT" sz="2000" dirty="0" err="1"/>
                  <a:t>central</a:t>
                </a:r>
                <a:r>
                  <a:rPr lang="it-IT" sz="2000" dirty="0"/>
                  <a:t> </a:t>
                </a:r>
                <a:r>
                  <a:rPr lang="it-IT" sz="2000" dirty="0" err="1"/>
                  <a:t>plate</a:t>
                </a:r>
                <a:r>
                  <a:rPr lang="it-IT" sz="2000" dirty="0"/>
                  <a:t> </a:t>
                </a:r>
                <a14:m>
                  <m:oMath xmlns:m="http://schemas.openxmlformats.org/officeDocument/2006/math">
                    <m:r>
                      <a:rPr lang="it-IT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it-IT" sz="2000" dirty="0"/>
                  <a:t> no </a:t>
                </a:r>
                <a:r>
                  <a:rPr lang="it-IT" sz="2000" dirty="0" err="1"/>
                  <a:t>correlations</a:t>
                </a:r>
                <a:r>
                  <a:rPr lang="it-IT" sz="2000" dirty="0"/>
                  <a:t> </a:t>
                </a:r>
                <a:r>
                  <a:rPr lang="it-IT" sz="2000" dirty="0" err="1"/>
                  <a:t>between</a:t>
                </a:r>
                <a:r>
                  <a:rPr lang="it-IT" sz="2000" dirty="0"/>
                  <a:t> the fields.</a:t>
                </a:r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BE2A49FF-7071-85C0-2626-093B58CB75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412" y="1395773"/>
                <a:ext cx="10323871" cy="1323439"/>
              </a:xfrm>
              <a:prstGeom prst="rect">
                <a:avLst/>
              </a:prstGeom>
              <a:blipFill>
                <a:blip r:embed="rId6"/>
                <a:stretch>
                  <a:fillRect l="-650" t="-2765" b="-737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2409B63-328E-0172-26D8-143E8A08A004}"/>
              </a:ext>
            </a:extLst>
          </p:cNvPr>
          <p:cNvSpPr txBox="1"/>
          <p:nvPr/>
        </p:nvSpPr>
        <p:spPr>
          <a:xfrm>
            <a:off x="796412" y="5062117"/>
            <a:ext cx="62434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u="sng" dirty="0">
                <a:solidFill>
                  <a:srgbClr val="C00000"/>
                </a:solidFill>
              </a:rPr>
              <a:t>Thank </a:t>
            </a:r>
            <a:r>
              <a:rPr lang="it-IT" sz="2000" u="sng" dirty="0" err="1">
                <a:solidFill>
                  <a:srgbClr val="C00000"/>
                </a:solidFill>
              </a:rPr>
              <a:t>you</a:t>
            </a:r>
            <a:r>
              <a:rPr lang="it-IT" sz="2000" u="sng" dirty="0">
                <a:solidFill>
                  <a:srgbClr val="C00000"/>
                </a:solidFill>
              </a:rPr>
              <a:t> for the </a:t>
            </a:r>
            <a:r>
              <a:rPr lang="it-IT" sz="2000" u="sng" dirty="0" err="1">
                <a:solidFill>
                  <a:srgbClr val="C00000"/>
                </a:solidFill>
              </a:rPr>
              <a:t>attention</a:t>
            </a:r>
            <a:r>
              <a:rPr lang="it-IT" sz="2000" u="sng" dirty="0">
                <a:solidFill>
                  <a:srgbClr val="C0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458879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2022">
  <a:themeElements>
    <a:clrScheme name="Office 2013 - Tema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555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2013 - Tema 2022</vt:lpstr>
      <vt:lpstr>A brief presentation</vt:lpstr>
      <vt:lpstr>The Unruh effect</vt:lpstr>
      <vt:lpstr>The stimulated Unruh effect</vt:lpstr>
      <vt:lpstr>Future perspectives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Luca Giovanni Cammarata</dc:creator>
  <cp:lastModifiedBy>Luca Giovanni Cammarata</cp:lastModifiedBy>
  <cp:revision>24</cp:revision>
  <dcterms:created xsi:type="dcterms:W3CDTF">2025-07-11T07:56:51Z</dcterms:created>
  <dcterms:modified xsi:type="dcterms:W3CDTF">2025-07-14T20:09:22Z</dcterms:modified>
</cp:coreProperties>
</file>