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0" r:id="rId2"/>
    <p:sldMasterId id="2147483677" r:id="rId3"/>
  </p:sldMasterIdLst>
  <p:notesMasterIdLst>
    <p:notesMasterId r:id="rId9"/>
  </p:notesMasterIdLst>
  <p:handoutMasterIdLst>
    <p:handoutMasterId r:id="rId10"/>
  </p:handoutMasterIdLst>
  <p:sldIdLst>
    <p:sldId id="410" r:id="rId4"/>
    <p:sldId id="389" r:id="rId5"/>
    <p:sldId id="418" r:id="rId6"/>
    <p:sldId id="444" r:id="rId7"/>
    <p:sldId id="41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00"/>
    <a:srgbClr val="31B57A"/>
    <a:srgbClr val="54575E"/>
    <a:srgbClr val="FFFFFF"/>
    <a:srgbClr val="CE5858"/>
    <a:srgbClr val="A5A5A5"/>
    <a:srgbClr val="E35456"/>
    <a:srgbClr val="5EB2FC"/>
    <a:srgbClr val="161D6C"/>
    <a:srgbClr val="E6C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theme" Target="theme/theme1.xml" /><Relationship Id="rId3" Type="http://schemas.openxmlformats.org/officeDocument/2006/relationships/slideMaster" Target="slideMasters/slideMaster3.xml" /><Relationship Id="rId7" Type="http://schemas.openxmlformats.org/officeDocument/2006/relationships/slide" Target="slides/slide4.xml" /><Relationship Id="rId12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presProps" Target="presProps.xml" /><Relationship Id="rId5" Type="http://schemas.openxmlformats.org/officeDocument/2006/relationships/slide" Target="slides/slide2.xml" /><Relationship Id="rId10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9" Type="http://schemas.openxmlformats.org/officeDocument/2006/relationships/notesMaster" Target="notesMasters/notesMaster1.xml" /><Relationship Id="rId14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A0353-ACA4-4BCF-99FF-C73FBEF0BE72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76DEE-6E6A-4A44-86FD-C10D0745C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096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7A732-5D21-439F-92C6-2628FDB62372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77AE-ACD1-4E48-A6F6-402CDB3FF5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13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315D-93F1-EA0F-BC09-6741E40E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4A16A4-6EB2-BA73-A547-8D97ADF08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AAD627-6CF3-850D-EA4C-E48D4EBFD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Contenu sans photo avec accroche modifiable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3B879D-7D7F-0610-E041-B3E24B249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CF603-62CD-4834-8225-F66D73C05E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36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BFF31-C902-D612-A0C0-3876005D9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F0530F-4AB3-8430-0A58-A36E1F0D2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A534E-E541-D029-3270-82602D9D8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Contenu sans photo : génie physique et systèmes embarqués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284AE7-452D-97DE-A1F2-3F48ADDED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CF603-62CD-4834-8225-F66D73C05E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43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4C3E-E011-4E35-4290-377EE0D1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BCEC2D-6D06-D39F-3955-1AF2640E0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5E1455-6153-07CA-BDE5-A119AB420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Contenu sans photo : génie physique et systèmes embarqués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6999E-DE04-847F-8615-CFCC98064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CF603-62CD-4834-8225-F66D73C05EA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10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DBA24-77F4-CF8E-E1A9-287869F43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DCE4C2-AE5F-8CD5-CE46-2E66650CD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2B5576-3A2E-69D3-4686-8752AFB89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Contenu sans photo : génie physique et systèmes embarqués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710118-855A-FD2D-ACBF-726030510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CF603-62CD-4834-8225-F66D73C05E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6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jpe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jpeg" /><Relationship Id="rId4" Type="http://schemas.openxmlformats.org/officeDocument/2006/relationships/image" Target="../media/image3.jpe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 /><Relationship Id="rId3" Type="http://schemas.openxmlformats.org/officeDocument/2006/relationships/image" Target="../media/image16.emf" /><Relationship Id="rId7" Type="http://schemas.openxmlformats.org/officeDocument/2006/relationships/image" Target="../media/image20.emf" /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Relationship Id="rId6" Type="http://schemas.openxmlformats.org/officeDocument/2006/relationships/image" Target="../media/image19.emf" /><Relationship Id="rId5" Type="http://schemas.openxmlformats.org/officeDocument/2006/relationships/image" Target="../media/image18.emf" /><Relationship Id="rId4" Type="http://schemas.openxmlformats.org/officeDocument/2006/relationships/image" Target="../media/image17.emf" /><Relationship Id="rId9" Type="http://schemas.openxmlformats.org/officeDocument/2006/relationships/image" Target="../media/image22.emf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2.jpe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3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écran 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atry.DRI\Desktop\17038667_1351232981566384_3185743610895213062_o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8029" r="15225" b="69732"/>
          <a:stretch/>
        </p:blipFill>
        <p:spPr bwMode="auto">
          <a:xfrm>
            <a:off x="308413" y="0"/>
            <a:ext cx="11592910" cy="19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CRISMAT-2-mri.jpg"/>
          <p:cNvPicPr>
            <a:picLocks noChangeAspect="1"/>
          </p:cNvPicPr>
          <p:nvPr userDrawn="1"/>
        </p:nvPicPr>
        <p:blipFill>
          <a:blip r:embed="rId3" cstate="print"/>
          <a:srcRect l="25126" t="34628" r="24336" b="21590"/>
          <a:stretch>
            <a:fillRect/>
          </a:stretch>
        </p:blipFill>
        <p:spPr>
          <a:xfrm>
            <a:off x="13047658" y="2931376"/>
            <a:ext cx="1890527" cy="1228306"/>
          </a:xfrm>
          <a:prstGeom prst="rect">
            <a:avLst/>
          </a:prstGeom>
        </p:spPr>
      </p:pic>
      <p:pic>
        <p:nvPicPr>
          <p:cNvPr id="10" name="Image 9" descr="Fotolia_22355572_M.jpg"/>
          <p:cNvPicPr>
            <a:picLocks noChangeAspect="1"/>
          </p:cNvPicPr>
          <p:nvPr userDrawn="1"/>
        </p:nvPicPr>
        <p:blipFill>
          <a:blip r:embed="rId4" cstate="print"/>
          <a:srcRect r="2102"/>
          <a:stretch>
            <a:fillRect/>
          </a:stretch>
        </p:blipFill>
        <p:spPr>
          <a:xfrm>
            <a:off x="13045193" y="103496"/>
            <a:ext cx="1906641" cy="1458546"/>
          </a:xfrm>
          <a:prstGeom prst="rect">
            <a:avLst/>
          </a:prstGeom>
        </p:spPr>
      </p:pic>
      <p:pic>
        <p:nvPicPr>
          <p:cNvPr id="11" name="Image 10" descr="batiment4-3-mri.jpg"/>
          <p:cNvPicPr>
            <a:picLocks noChangeAspect="1"/>
          </p:cNvPicPr>
          <p:nvPr userDrawn="1"/>
        </p:nvPicPr>
        <p:blipFill>
          <a:blip r:embed="rId5" cstate="print"/>
          <a:srcRect r="2103" b="13732"/>
          <a:stretch>
            <a:fillRect/>
          </a:stretch>
        </p:blipFill>
        <p:spPr>
          <a:xfrm>
            <a:off x="13045697" y="1605205"/>
            <a:ext cx="1906136" cy="12579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13" y="2819826"/>
            <a:ext cx="6402407" cy="40305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47" y="4480934"/>
            <a:ext cx="2140097" cy="23694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60" y="2234173"/>
            <a:ext cx="4713944" cy="212625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-tête accroche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F56545-CEF4-B34B-91B4-DA2896868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3" y="-15001"/>
            <a:ext cx="12210626" cy="1573836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167CF9-D851-5D48-9E72-79164E0A9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1149" y="2545693"/>
            <a:ext cx="5809702" cy="445814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Modifier le</a:t>
            </a: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B0EF3232-FAD2-C34F-BB57-2D1A72DFB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1149" y="3011909"/>
            <a:ext cx="5809702" cy="543838"/>
          </a:xfrm>
          <a:prstGeom prst="rect">
            <a:avLst/>
          </a:prstGeom>
        </p:spPr>
        <p:txBody>
          <a:bodyPr/>
          <a:lstStyle>
            <a:lvl1pPr algn="ctr">
              <a:defRPr sz="48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1984A02A-9570-9D46-A72A-60472B5CBD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1149" y="3667592"/>
            <a:ext cx="5809702" cy="445814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7B949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de la page</a:t>
            </a:r>
          </a:p>
        </p:txBody>
      </p:sp>
    </p:spTree>
    <p:extLst>
      <p:ext uri="{BB962C8B-B14F-4D97-AF65-F5344CB8AC3E}">
        <p14:creationId xmlns:p14="http://schemas.microsoft.com/office/powerpoint/2010/main" val="412848338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-tête accroche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2935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924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7870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3849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755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91749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813" y="2277901"/>
            <a:ext cx="2340000" cy="1260000"/>
          </a:xfrm>
          <a:solidFill>
            <a:srgbClr val="7B949E"/>
          </a:solidFill>
        </p:spPr>
        <p:txBody>
          <a:bodyPr anchor="b">
            <a:normAutofit/>
          </a:bodyPr>
          <a:lstStyle>
            <a:lvl1pPr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fr-FR"/>
            </a:br>
            <a:br>
              <a:rPr lang="fr-FR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8505" y="5598367"/>
            <a:ext cx="10515600" cy="491283"/>
          </a:xfrm>
        </p:spPr>
        <p:txBody>
          <a:bodyPr/>
          <a:lstStyle>
            <a:lvl1pPr marL="0" indent="0">
              <a:buNone/>
              <a:defRPr sz="2400">
                <a:solidFill>
                  <a:srgbClr val="7B949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rgbClr val="7B949E"/>
                </a:solidFill>
              </a:rPr>
              <a:t>Modifiez le style du titre</a:t>
            </a:r>
            <a:endParaRPr lang="en-US">
              <a:solidFill>
                <a:srgbClr val="7B949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038600" y="2277901"/>
            <a:ext cx="2340000" cy="1260000"/>
          </a:xfrm>
          <a:prstGeom prst="rect">
            <a:avLst/>
          </a:prstGeom>
          <a:solidFill>
            <a:srgbClr val="4ABBBF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971813" y="3843278"/>
            <a:ext cx="2340000" cy="1260000"/>
          </a:xfrm>
          <a:prstGeom prst="rect">
            <a:avLst/>
          </a:prstGeom>
          <a:solidFill>
            <a:srgbClr val="DC9448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4038600" y="3843278"/>
            <a:ext cx="2340000" cy="1260000"/>
          </a:xfrm>
          <a:prstGeom prst="rect">
            <a:avLst/>
          </a:prstGeom>
          <a:solidFill>
            <a:srgbClr val="CE5858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7105387" y="2277901"/>
            <a:ext cx="2340000" cy="1260000"/>
          </a:xfrm>
          <a:prstGeom prst="rect">
            <a:avLst/>
          </a:prstGeom>
          <a:solidFill>
            <a:srgbClr val="C0AA3B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105387" y="3867355"/>
            <a:ext cx="2340000" cy="1260000"/>
          </a:xfrm>
          <a:prstGeom prst="rect">
            <a:avLst/>
          </a:prstGeom>
          <a:solidFill>
            <a:srgbClr val="AFC0C9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15" y="91656"/>
            <a:ext cx="2000372" cy="2214774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4133850" y="3034308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Cycle classique </a:t>
            </a:r>
            <a:br>
              <a:rPr lang="fr-FR" sz="1400">
                <a:solidFill>
                  <a:schemeClr val="bg1"/>
                </a:solidFill>
              </a:rPr>
            </a:br>
            <a:r>
              <a:rPr lang="fr-FR" sz="1400">
                <a:solidFill>
                  <a:schemeClr val="bg1"/>
                </a:solidFill>
              </a:rPr>
              <a:t>ou apprentissage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4133850" y="2391638"/>
            <a:ext cx="204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chemeClr val="bg1"/>
                </a:solidFill>
              </a:rPr>
              <a:t>Ingénieur informatique</a:t>
            </a:r>
          </a:p>
          <a:p>
            <a:endParaRPr lang="fr-FR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203824" y="3128947"/>
            <a:ext cx="214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Cycle classique 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200637" y="2409831"/>
            <a:ext cx="204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chemeClr val="bg1"/>
                </a:solidFill>
              </a:rPr>
              <a:t>Ingénieur </a:t>
            </a:r>
            <a:br>
              <a:rPr lang="fr-FR" sz="1800" b="1">
                <a:solidFill>
                  <a:schemeClr val="bg1"/>
                </a:solidFill>
              </a:rPr>
            </a:br>
            <a:r>
              <a:rPr lang="fr-FR" sz="1800" b="1">
                <a:solidFill>
                  <a:schemeClr val="bg1"/>
                </a:solidFill>
              </a:rPr>
              <a:t>Matériaux-Chimie</a:t>
            </a:r>
          </a:p>
          <a:p>
            <a:endParaRPr lang="fr-FR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070251" y="4542207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Cycle classique </a:t>
            </a:r>
            <a:br>
              <a:rPr lang="fr-FR" sz="1400">
                <a:solidFill>
                  <a:schemeClr val="bg1"/>
                </a:solidFill>
              </a:rPr>
            </a:br>
            <a:r>
              <a:rPr lang="fr-FR" sz="1400">
                <a:solidFill>
                  <a:schemeClr val="bg1"/>
                </a:solidFill>
              </a:rPr>
              <a:t>ou apprentissage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1070251" y="3899537"/>
            <a:ext cx="204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chemeClr val="bg1"/>
                </a:solidFill>
              </a:rPr>
              <a:t>Ingénieur informatique</a:t>
            </a:r>
          </a:p>
          <a:p>
            <a:endParaRPr lang="fr-FR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0981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16157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08684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1321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2565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2378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95" y="504076"/>
            <a:ext cx="1887209" cy="2095667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>
            <a:off x="3611925" y="2815794"/>
            <a:ext cx="4902199" cy="516140"/>
            <a:chOff x="3644900" y="2937274"/>
            <a:chExt cx="4902199" cy="516140"/>
          </a:xfrm>
        </p:grpSpPr>
        <p:pic>
          <p:nvPicPr>
            <p:cNvPr id="9" name="Graphiqu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39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0" name="Graphiqu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10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1" name="Graphiqu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930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2" name="Graphiqu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900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3" name="Graphique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959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4" name="Graphique 1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920" y="2937274"/>
              <a:ext cx="516140" cy="516140"/>
            </a:xfrm>
            <a:prstGeom prst="rect">
              <a:avLst/>
            </a:prstGeom>
            <a:effectLst/>
          </p:spPr>
        </p:pic>
        <p:pic>
          <p:nvPicPr>
            <p:cNvPr id="15" name="Graphique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948" y="2937274"/>
              <a:ext cx="516140" cy="516140"/>
            </a:xfrm>
            <a:prstGeom prst="rect">
              <a:avLst/>
            </a:prstGeom>
            <a:effectLst/>
          </p:spPr>
        </p:pic>
      </p:grp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5590" cy="2379914"/>
          </a:xfrm>
        </p:spPr>
        <p:txBody>
          <a:bodyPr/>
          <a:lstStyle>
            <a:lvl1pPr>
              <a:defRPr i="1"/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0315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6283" cy="2379914"/>
          </a:xfrm>
        </p:spPr>
        <p:txBody>
          <a:bodyPr/>
          <a:lstStyle/>
          <a:p>
            <a:pPr lvl="0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0189090" y="3038895"/>
            <a:ext cx="1423791" cy="1578037"/>
            <a:chOff x="5161325" y="504076"/>
            <a:chExt cx="1867883" cy="2070239"/>
          </a:xfrm>
        </p:grpSpPr>
        <p:sp>
          <p:nvSpPr>
            <p:cNvPr id="5" name="Rectangle 4"/>
            <p:cNvSpPr/>
            <p:nvPr userDrawn="1"/>
          </p:nvSpPr>
          <p:spPr>
            <a:xfrm>
              <a:off x="5161325" y="504077"/>
              <a:ext cx="1803400" cy="199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7" name="Graphiqu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896" y="504076"/>
              <a:ext cx="1864312" cy="2070239"/>
            </a:xfrm>
            <a:prstGeom prst="rect">
              <a:avLst/>
            </a:prstGeom>
          </p:spPr>
        </p:pic>
      </p:grpSp>
      <p:sp>
        <p:nvSpPr>
          <p:cNvPr id="22" name="Espace réservé pour une image  21"/>
          <p:cNvSpPr>
            <a:spLocks noGrp="1"/>
          </p:cNvSpPr>
          <p:nvPr>
            <p:ph type="pic" sz="quarter" idx="11"/>
          </p:nvPr>
        </p:nvSpPr>
        <p:spPr>
          <a:xfrm>
            <a:off x="5422900" y="1964788"/>
            <a:ext cx="1346200" cy="139223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97087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6283" cy="2379914"/>
          </a:xfrm>
        </p:spPr>
        <p:txBody>
          <a:bodyPr/>
          <a:lstStyle/>
          <a:p>
            <a:pPr lvl="0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1"/>
          </p:nvPr>
        </p:nvSpPr>
        <p:spPr>
          <a:xfrm>
            <a:off x="5422900" y="1964788"/>
            <a:ext cx="1346200" cy="1392238"/>
          </a:xfrm>
        </p:spPr>
        <p:txBody>
          <a:bodyPr/>
          <a:lstStyle/>
          <a:p>
            <a:endParaRPr lang="fr-FR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189090" y="3038895"/>
            <a:ext cx="1423791" cy="1578037"/>
            <a:chOff x="5161325" y="504076"/>
            <a:chExt cx="1867883" cy="207023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161325" y="504077"/>
              <a:ext cx="1803400" cy="199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2" name="Graphiqu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896" y="504076"/>
              <a:ext cx="1864312" cy="2070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361066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6283" cy="2379914"/>
          </a:xfrm>
        </p:spPr>
        <p:txBody>
          <a:bodyPr/>
          <a:lstStyle/>
          <a:p>
            <a:pPr lvl="0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1"/>
          </p:nvPr>
        </p:nvSpPr>
        <p:spPr>
          <a:xfrm>
            <a:off x="5422900" y="1964788"/>
            <a:ext cx="1346200" cy="1392238"/>
          </a:xfrm>
        </p:spPr>
        <p:txBody>
          <a:bodyPr/>
          <a:lstStyle/>
          <a:p>
            <a:endParaRPr lang="fr-FR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189090" y="3038895"/>
            <a:ext cx="1423791" cy="1578037"/>
            <a:chOff x="5161325" y="504076"/>
            <a:chExt cx="1867883" cy="207023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161325" y="504077"/>
              <a:ext cx="1803400" cy="199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2" name="Graphiqu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896" y="504076"/>
              <a:ext cx="1864312" cy="2070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617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538" y="5264106"/>
            <a:ext cx="7696200" cy="914400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7B949E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386842" y="5264106"/>
            <a:ext cx="0" cy="914400"/>
          </a:xfrm>
          <a:prstGeom prst="line">
            <a:avLst/>
          </a:prstGeom>
          <a:ln w="57150">
            <a:solidFill>
              <a:srgbClr val="7B9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688196"/>
            <a:ext cx="1671557" cy="1850716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 userDrawn="1"/>
        </p:nvSpPr>
        <p:spPr>
          <a:xfrm>
            <a:off x="-12000" y="0"/>
            <a:ext cx="12204000" cy="4320000"/>
          </a:xfrm>
          <a:prstGeom prst="rect">
            <a:avLst/>
          </a:prstGeom>
          <a:solidFill>
            <a:srgbClr val="7B949E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fr-FR" sz="4400">
              <a:solidFill>
                <a:schemeClr val="bg1"/>
              </a:solidFill>
            </a:endParaRPr>
          </a:p>
        </p:txBody>
      </p:sp>
      <p:pic>
        <p:nvPicPr>
          <p:cNvPr id="20" name="Picture 1" descr="C:\Users\mahier\Desktop\317-site-caligny[1]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99209" y="2310301"/>
            <a:ext cx="3006781" cy="20045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" descr="c:\Users\grophil\Documents\GRAPHISME\PHOTOS TAFF\ENSICAEN\mail_batiment_ensicaen\P101002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91" y="2310301"/>
            <a:ext cx="8293100" cy="20045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6" descr="Afficher l'image d'origine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26303" r="61760" b="32509"/>
          <a:stretch/>
        </p:blipFill>
        <p:spPr bwMode="auto">
          <a:xfrm>
            <a:off x="9456708" y="2310300"/>
            <a:ext cx="3427732" cy="20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2533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6283" cy="2379914"/>
          </a:xfrm>
        </p:spPr>
        <p:txBody>
          <a:bodyPr/>
          <a:lstStyle/>
          <a:p>
            <a:pPr lvl="0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1"/>
          </p:nvPr>
        </p:nvSpPr>
        <p:spPr>
          <a:xfrm>
            <a:off x="5422900" y="1964788"/>
            <a:ext cx="1346200" cy="1392238"/>
          </a:xfrm>
        </p:spPr>
        <p:txBody>
          <a:bodyPr/>
          <a:lstStyle/>
          <a:p>
            <a:endParaRPr lang="fr-FR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189090" y="3038895"/>
            <a:ext cx="1423791" cy="1578037"/>
            <a:chOff x="5161325" y="504076"/>
            <a:chExt cx="1867883" cy="207023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161325" y="504077"/>
              <a:ext cx="1803400" cy="199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2" name="Graphiqu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896" y="504076"/>
              <a:ext cx="1864312" cy="2070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56801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65230" y="4262186"/>
            <a:ext cx="6996283" cy="2379914"/>
          </a:xfrm>
        </p:spPr>
        <p:txBody>
          <a:bodyPr/>
          <a:lstStyle/>
          <a:p>
            <a:pPr lvl="0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1"/>
          </p:nvPr>
        </p:nvSpPr>
        <p:spPr>
          <a:xfrm>
            <a:off x="5422900" y="1964788"/>
            <a:ext cx="1346200" cy="1392238"/>
          </a:xfrm>
        </p:spPr>
        <p:txBody>
          <a:bodyPr/>
          <a:lstStyle/>
          <a:p>
            <a:endParaRPr lang="fr-FR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0189090" y="3038895"/>
            <a:ext cx="1423791" cy="1578037"/>
            <a:chOff x="5161325" y="504076"/>
            <a:chExt cx="1867883" cy="207023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161325" y="504077"/>
              <a:ext cx="1803400" cy="199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2" name="Graphiqu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896" y="504076"/>
              <a:ext cx="1864312" cy="2070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4978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82970" y="1438276"/>
            <a:ext cx="3613792" cy="4476749"/>
          </a:xfrm>
          <a:prstGeom prst="rect">
            <a:avLst/>
          </a:prstGeom>
          <a:solidFill>
            <a:srgbClr val="AFC0C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7"/>
          <a:stretch/>
        </p:blipFill>
        <p:spPr>
          <a:xfrm>
            <a:off x="0" y="1428751"/>
            <a:ext cx="8578209" cy="4476749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8678220" y="1385731"/>
            <a:ext cx="3413767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177800" fontAlgn="auto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fr-FR" sz="1800" b="1">
              <a:latin typeface="+mn-lt"/>
            </a:endParaRPr>
          </a:p>
          <a:p>
            <a:pPr marL="271463" indent="-177800" fontAlgn="auto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fr-FR" sz="1800" b="1">
                <a:latin typeface="+mn-lt"/>
              </a:rPr>
              <a:t>750 élèves-ingénieurs </a:t>
            </a:r>
          </a:p>
          <a:p>
            <a:pPr marL="271463" indent="-177800" fontAlgn="auto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800" b="1">
                <a:latin typeface="+mn-lt"/>
                <a:ea typeface="+mn-ea"/>
              </a:rPr>
              <a:t>5 </a:t>
            </a:r>
            <a:r>
              <a:rPr lang="en-GB" sz="1800" b="1" err="1">
                <a:latin typeface="+mn-lt"/>
                <a:ea typeface="+mn-ea"/>
              </a:rPr>
              <a:t>diplômes</a:t>
            </a:r>
            <a:r>
              <a:rPr lang="en-GB" sz="1800" b="1">
                <a:latin typeface="+mn-lt"/>
                <a:ea typeface="+mn-ea"/>
              </a:rPr>
              <a:t> </a:t>
            </a:r>
            <a:r>
              <a:rPr lang="en-GB" sz="1800" b="1" err="1">
                <a:latin typeface="+mn-lt"/>
                <a:ea typeface="+mn-ea"/>
              </a:rPr>
              <a:t>d’ingénieurs</a:t>
            </a:r>
            <a:r>
              <a:rPr lang="en-GB" sz="1800" b="1">
                <a:latin typeface="+mn-lt"/>
                <a:ea typeface="+mn-ea"/>
              </a:rPr>
              <a:t> </a:t>
            </a:r>
            <a:br>
              <a:rPr lang="en-GB" sz="1800" b="1">
                <a:latin typeface="+mn-lt"/>
                <a:ea typeface="+mn-ea"/>
              </a:rPr>
            </a:br>
            <a:r>
              <a:rPr lang="fr-FR" sz="1800" b="1">
                <a:latin typeface="+mn-lt"/>
                <a:ea typeface="+mn-ea"/>
              </a:rPr>
              <a:t>habilités par la </a:t>
            </a:r>
            <a:r>
              <a:rPr lang="fr-FR" sz="1800" b="1" err="1">
                <a:latin typeface="+mn-lt"/>
                <a:ea typeface="+mn-ea"/>
              </a:rPr>
              <a:t>CTI</a:t>
            </a:r>
            <a:endParaRPr lang="en-GB" sz="1800" b="1">
              <a:latin typeface="+mn-lt"/>
              <a:ea typeface="+mn-ea"/>
            </a:endParaRPr>
          </a:p>
          <a:p>
            <a:pPr marL="271463" indent="-177800" fontAlgn="auto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800" b="1">
                <a:latin typeface="+mn-lt"/>
                <a:ea typeface="+mn-ea"/>
              </a:rPr>
              <a:t>6 Masters </a:t>
            </a:r>
            <a:r>
              <a:rPr lang="en-GB" sz="1800" b="1" err="1">
                <a:latin typeface="+mn-lt"/>
                <a:ea typeface="+mn-ea"/>
              </a:rPr>
              <a:t>Recherche</a:t>
            </a:r>
            <a:br>
              <a:rPr lang="en-GB" sz="1800" b="1">
                <a:latin typeface="+mn-lt"/>
                <a:ea typeface="+mn-ea"/>
              </a:rPr>
            </a:br>
            <a:r>
              <a:rPr lang="en-GB" sz="1800" b="1">
                <a:latin typeface="+mn-lt"/>
                <a:ea typeface="+mn-ea"/>
              </a:rPr>
              <a:t>1 </a:t>
            </a:r>
            <a:r>
              <a:rPr lang="en-GB" sz="1800" b="1" err="1">
                <a:latin typeface="+mn-lt"/>
                <a:ea typeface="+mn-ea"/>
              </a:rPr>
              <a:t>Mastère</a:t>
            </a:r>
            <a:r>
              <a:rPr lang="en-GB" sz="1800" b="1">
                <a:latin typeface="+mn-lt"/>
                <a:ea typeface="+mn-ea"/>
              </a:rPr>
              <a:t> </a:t>
            </a:r>
            <a:r>
              <a:rPr lang="en-GB" sz="1800" b="1" err="1">
                <a:latin typeface="+mn-lt"/>
                <a:ea typeface="+mn-ea"/>
              </a:rPr>
              <a:t>Spécialisé</a:t>
            </a:r>
            <a:r>
              <a:rPr lang="en-GB" sz="1800" b="1">
                <a:latin typeface="+mn-lt"/>
                <a:ea typeface="+mn-ea"/>
              </a:rPr>
              <a:t> </a:t>
            </a:r>
            <a:br>
              <a:rPr lang="en-GB" sz="1800" b="1">
                <a:latin typeface="+mn-lt"/>
                <a:ea typeface="+mn-ea"/>
              </a:rPr>
            </a:br>
            <a:r>
              <a:rPr lang="en-GB" sz="1800" b="1">
                <a:latin typeface="+mn-lt"/>
                <a:ea typeface="+mn-ea"/>
              </a:rPr>
              <a:t>1 Master international</a:t>
            </a:r>
          </a:p>
          <a:p>
            <a:pPr marL="271463" indent="-177800" fontAlgn="auto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fr-FR" sz="1800" b="1">
                <a:latin typeface="+mn-lt"/>
                <a:ea typeface="+mn-ea"/>
              </a:rPr>
              <a:t>510 permanents </a:t>
            </a:r>
            <a:br>
              <a:rPr lang="fr-FR" sz="2000" b="1">
                <a:latin typeface="+mn-lt"/>
                <a:ea typeface="+mn-ea"/>
              </a:rPr>
            </a:br>
            <a:r>
              <a:rPr lang="fr-FR" sz="1600">
                <a:latin typeface="+mn-lt"/>
                <a:ea typeface="+mn-ea"/>
              </a:rPr>
              <a:t>enseignants, enseignants-chercheurs, </a:t>
            </a:r>
            <a:br>
              <a:rPr lang="fr-FR" sz="1600">
                <a:latin typeface="+mn-lt"/>
                <a:ea typeface="+mn-ea"/>
              </a:rPr>
            </a:br>
            <a:r>
              <a:rPr lang="fr-FR" sz="1600">
                <a:latin typeface="+mn-lt"/>
                <a:ea typeface="+mn-ea"/>
              </a:rPr>
              <a:t>personnel administratif</a:t>
            </a:r>
          </a:p>
          <a:p>
            <a:pPr marL="271463" indent="-177800" fontAlgn="auto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800" b="1">
                <a:latin typeface="+mn-lt"/>
                <a:ea typeface="+mn-ea"/>
              </a:rPr>
              <a:t>8 000 </a:t>
            </a:r>
            <a:r>
              <a:rPr lang="en-GB" sz="1800" b="1" err="1">
                <a:latin typeface="+mn-lt"/>
                <a:ea typeface="+mn-ea"/>
              </a:rPr>
              <a:t>dipl</a:t>
            </a:r>
            <a:r>
              <a:rPr lang="en-GB" altLang="ja-JP" sz="1800" b="1" err="1">
                <a:latin typeface="+mn-lt"/>
                <a:ea typeface="+mn-ea"/>
              </a:rPr>
              <a:t>ômés</a:t>
            </a:r>
            <a:r>
              <a:rPr lang="en-GB" altLang="ja-JP" sz="1800" b="1">
                <a:latin typeface="+mn-lt"/>
                <a:ea typeface="+mn-ea"/>
              </a:rPr>
              <a:t> </a:t>
            </a:r>
            <a:r>
              <a:rPr lang="en-GB" altLang="ja-JP" sz="1800" b="1" err="1">
                <a:latin typeface="+mn-lt"/>
                <a:ea typeface="+mn-ea"/>
              </a:rPr>
              <a:t>depuis</a:t>
            </a:r>
            <a:r>
              <a:rPr lang="en-GB" altLang="ja-JP" sz="1800" b="1">
                <a:latin typeface="+mn-lt"/>
                <a:ea typeface="+mn-ea"/>
              </a:rPr>
              <a:t> 1976</a:t>
            </a:r>
          </a:p>
          <a:p>
            <a:pPr marL="93663" indent="0" fontAlgn="auto">
              <a:spcBef>
                <a:spcPts val="3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endParaRPr lang="en-GB" altLang="ja-JP" sz="1800" b="1">
              <a:latin typeface="+mn-lt"/>
              <a:ea typeface="+mn-ea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114300" y="600075"/>
            <a:ext cx="5419725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baseline="0" err="1">
                <a:solidFill>
                  <a:srgbClr val="7B949E"/>
                </a:solidFill>
              </a:rPr>
              <a:t>ENSICAEN</a:t>
            </a:r>
            <a:br>
              <a:rPr lang="fr-FR" sz="3200" b="1" baseline="0">
                <a:solidFill>
                  <a:srgbClr val="7B949E"/>
                </a:solidFill>
              </a:rPr>
            </a:br>
            <a:r>
              <a:rPr lang="fr-FR" sz="3200" b="1" baseline="0">
                <a:solidFill>
                  <a:srgbClr val="7B949E"/>
                </a:solidFill>
              </a:rPr>
              <a:t>École Publique </a:t>
            </a:r>
            <a:r>
              <a:rPr lang="fr-FR" sz="3200" b="1">
                <a:solidFill>
                  <a:srgbClr val="7B949E"/>
                </a:solidFill>
              </a:rPr>
              <a:t>d’ingénieurs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97" y="101391"/>
            <a:ext cx="1207467" cy="1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956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82970" y="1438276"/>
            <a:ext cx="3613792" cy="4476749"/>
          </a:xfrm>
          <a:prstGeom prst="rect">
            <a:avLst/>
          </a:prstGeom>
          <a:solidFill>
            <a:srgbClr val="AFC0C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ZoneTexte 6"/>
          <p:cNvSpPr txBox="1"/>
          <p:nvPr userDrawn="1"/>
        </p:nvSpPr>
        <p:spPr>
          <a:xfrm>
            <a:off x="8735370" y="2614456"/>
            <a:ext cx="341376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fr-FR" sz="1800" kern="0">
                <a:latin typeface="+mn-lt"/>
                <a:ea typeface="+mn-ea"/>
              </a:rPr>
              <a:t>L’</a:t>
            </a:r>
            <a:r>
              <a:rPr lang="fr-FR" sz="1800" kern="0" err="1">
                <a:latin typeface="+mn-lt"/>
                <a:ea typeface="+mn-ea"/>
              </a:rPr>
              <a:t>ENSICAEN</a:t>
            </a:r>
            <a:r>
              <a:rPr lang="fr-FR" sz="1800" kern="0">
                <a:latin typeface="+mn-lt"/>
                <a:ea typeface="+mn-ea"/>
              </a:rPr>
              <a:t> se situe sur le "</a:t>
            </a:r>
            <a:r>
              <a:rPr lang="fr-FR" sz="2000" b="1">
                <a:latin typeface="+mn-lt"/>
                <a:ea typeface="+mn-ea"/>
              </a:rPr>
              <a:t>Plateau Nord</a:t>
            </a:r>
            <a:r>
              <a:rPr lang="fr-FR" sz="1800" kern="0">
                <a:latin typeface="+mn-lt"/>
                <a:ea typeface="+mn-ea"/>
              </a:rPr>
              <a:t>" de </a:t>
            </a:r>
            <a:r>
              <a:rPr lang="fr-FR" sz="1800" kern="0">
                <a:latin typeface="+mn-lt"/>
              </a:rPr>
              <a:t>l’agglomération caennaise </a:t>
            </a:r>
            <a:r>
              <a:rPr lang="fr-FR" sz="1800" kern="0">
                <a:latin typeface="+mn-lt"/>
                <a:ea typeface="+mn-ea"/>
              </a:rPr>
              <a:t>qui constitue un pôle tertiaire d’excellence regroupant la formation, la recherche fondamentale ainsi que la recherche et le développement.</a:t>
            </a:r>
            <a:endParaRPr lang="fr-FR" sz="240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114300" y="600075"/>
            <a:ext cx="6238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fr-FR" sz="3200" b="1">
                <a:solidFill>
                  <a:schemeClr val="bg1">
                    <a:lumMod val="50000"/>
                  </a:schemeClr>
                </a:solidFill>
              </a:rPr>
              <a:t>Une école d’ingénieurs </a:t>
            </a:r>
            <a:br>
              <a:rPr lang="fr-FR" sz="3200"/>
            </a:br>
            <a:r>
              <a:rPr lang="fr-FR" sz="3200" b="1">
                <a:solidFill>
                  <a:schemeClr val="bg1">
                    <a:lumMod val="50000"/>
                  </a:schemeClr>
                </a:solidFill>
              </a:rPr>
              <a:t>au sein d’un campus scientifique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/>
          <a:stretch/>
        </p:blipFill>
        <p:spPr>
          <a:xfrm>
            <a:off x="9524" y="1438276"/>
            <a:ext cx="8685015" cy="44767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97" y="101391"/>
            <a:ext cx="1207467" cy="1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135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14913"/>
          <a:stretch/>
        </p:blipFill>
        <p:spPr>
          <a:xfrm>
            <a:off x="-1" y="1438275"/>
            <a:ext cx="8573446" cy="44767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73445" y="1438276"/>
            <a:ext cx="3623317" cy="4476749"/>
          </a:xfrm>
          <a:prstGeom prst="rect">
            <a:avLst/>
          </a:prstGeom>
          <a:solidFill>
            <a:srgbClr val="AFC0C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8678220" y="2004856"/>
            <a:ext cx="34137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177800" fontAlgn="auto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fr-FR" sz="2000" b="1">
                <a:latin typeface="+mn-lt"/>
                <a:ea typeface="+mn-ea"/>
              </a:rPr>
              <a:t>7 laboratoires de recherche</a:t>
            </a:r>
          </a:p>
          <a:p>
            <a:pPr marL="263525">
              <a:spcAft>
                <a:spcPts val="600"/>
              </a:spcAft>
            </a:pPr>
            <a:r>
              <a:rPr lang="fr-FR" sz="1600" err="1"/>
              <a:t>CIMAP</a:t>
            </a:r>
            <a:r>
              <a:rPr lang="fr-FR" sz="1600"/>
              <a:t>, </a:t>
            </a:r>
            <a:r>
              <a:rPr lang="fr-FR" sz="1600" err="1"/>
              <a:t>CRISMAT</a:t>
            </a:r>
            <a:r>
              <a:rPr lang="fr-FR" sz="1600"/>
              <a:t>, </a:t>
            </a:r>
            <a:r>
              <a:rPr lang="fr-FR" sz="1600" err="1"/>
              <a:t>GREYC</a:t>
            </a:r>
            <a:r>
              <a:rPr lang="fr-FR" sz="1600"/>
              <a:t>, </a:t>
            </a:r>
            <a:r>
              <a:rPr lang="fr-FR" sz="1600" err="1"/>
              <a:t>LCMT</a:t>
            </a:r>
            <a:r>
              <a:rPr lang="fr-FR" sz="1600"/>
              <a:t>, </a:t>
            </a:r>
            <a:r>
              <a:rPr lang="fr-FR" sz="1600" err="1"/>
              <a:t>LCS</a:t>
            </a:r>
            <a:r>
              <a:rPr lang="fr-FR" sz="1600"/>
              <a:t>, LPC et </a:t>
            </a:r>
            <a:r>
              <a:rPr lang="fr-FR" sz="1600" err="1"/>
              <a:t>LaMIPS</a:t>
            </a:r>
            <a:r>
              <a:rPr lang="fr-FR" sz="1600"/>
              <a:t> </a:t>
            </a:r>
            <a:endParaRPr lang="fr-FR" sz="1600" b="1"/>
          </a:p>
          <a:p>
            <a:pPr marL="263525">
              <a:spcAft>
                <a:spcPts val="600"/>
              </a:spcAft>
            </a:pPr>
            <a:r>
              <a:rPr lang="fr-FR" sz="1800" kern="0">
                <a:latin typeface="+mn-lt"/>
                <a:ea typeface="+mn-ea"/>
              </a:rPr>
              <a:t>Laboratoires hébergés à l’</a:t>
            </a:r>
            <a:r>
              <a:rPr lang="fr-FR" sz="1800" kern="0" err="1">
                <a:latin typeface="+mn-lt"/>
                <a:ea typeface="+mn-ea"/>
              </a:rPr>
              <a:t>ENSICAEN</a:t>
            </a:r>
            <a:r>
              <a:rPr lang="fr-FR" sz="1800" kern="0">
                <a:latin typeface="+mn-lt"/>
                <a:ea typeface="+mn-ea"/>
              </a:rPr>
              <a:t> en cotutelle avec </a:t>
            </a:r>
            <a:br>
              <a:rPr lang="fr-FR" sz="1800" kern="0">
                <a:latin typeface="+mn-lt"/>
                <a:ea typeface="+mn-ea"/>
              </a:rPr>
            </a:br>
            <a:r>
              <a:rPr lang="fr-FR" sz="1800" kern="0">
                <a:latin typeface="+mn-lt"/>
                <a:ea typeface="+mn-ea"/>
              </a:rPr>
              <a:t>le CNRS, l’</a:t>
            </a:r>
            <a:r>
              <a:rPr lang="fr-FR" sz="1800" kern="0" err="1">
                <a:latin typeface="+mn-lt"/>
                <a:ea typeface="+mn-ea"/>
              </a:rPr>
              <a:t>UNICAEN</a:t>
            </a:r>
            <a:r>
              <a:rPr lang="fr-FR" sz="1800" kern="0">
                <a:latin typeface="+mn-lt"/>
                <a:ea typeface="+mn-ea"/>
              </a:rPr>
              <a:t> et le CEA dont un laboratoire mixte  avec l’industrie</a:t>
            </a:r>
            <a:r>
              <a:rPr lang="fr-FR" sz="1800" kern="0">
                <a:latin typeface="+mn-lt"/>
              </a:rPr>
              <a:t>.</a:t>
            </a:r>
          </a:p>
          <a:p>
            <a:pPr marL="825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>
                <a:latin typeface="+mn-lt"/>
              </a:rPr>
              <a:t>  </a:t>
            </a:r>
            <a:r>
              <a:rPr lang="fr-FR" sz="2000" b="1">
                <a:latin typeface="+mn-lt"/>
              </a:rPr>
              <a:t>45 thèses / an</a:t>
            </a:r>
          </a:p>
          <a:p>
            <a:pPr marL="271463" indent="-17780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fr-FR" sz="2000" b="1">
                <a:latin typeface="+mn-lt"/>
              </a:rPr>
              <a:t>350 publications 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114300" y="600075"/>
            <a:ext cx="5419725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fr-FR" sz="3200" b="1" err="1">
                <a:solidFill>
                  <a:schemeClr val="bg1">
                    <a:lumMod val="50000"/>
                  </a:schemeClr>
                </a:solidFill>
              </a:rPr>
              <a:t>ENSICAEN</a:t>
            </a:r>
            <a:br>
              <a:rPr lang="fr-FR" sz="3200" b="1">
                <a:solidFill>
                  <a:schemeClr val="accent6"/>
                </a:solidFill>
              </a:rPr>
            </a:br>
            <a:r>
              <a:rPr lang="fr-FR" sz="3200" b="1">
                <a:solidFill>
                  <a:schemeClr val="bg1">
                    <a:lumMod val="50000"/>
                  </a:schemeClr>
                </a:solidFill>
              </a:rPr>
              <a:t>Centre de Recherche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97" y="101391"/>
            <a:ext cx="1207467" cy="1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5857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4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05099"/>
            <a:ext cx="10514012" cy="3484563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15" y="91656"/>
            <a:ext cx="2000372" cy="221477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28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79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 /><Relationship Id="rId3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21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5.xml" /><Relationship Id="rId6" Type="http://schemas.openxmlformats.org/officeDocument/2006/relationships/slideLayout" Target="../slideLayouts/slideLayout20.xml" /><Relationship Id="rId11" Type="http://schemas.openxmlformats.org/officeDocument/2006/relationships/slideLayout" Target="../slideLayouts/slideLayout25.xml" /><Relationship Id="rId5" Type="http://schemas.openxmlformats.org/officeDocument/2006/relationships/slideLayout" Target="../slideLayouts/slideLayout19.xml" /><Relationship Id="rId10" Type="http://schemas.openxmlformats.org/officeDocument/2006/relationships/slideLayout" Target="../slideLayouts/slideLayout24.xml" /><Relationship Id="rId4" Type="http://schemas.openxmlformats.org/officeDocument/2006/relationships/slideLayout" Target="../slideLayouts/slideLayout18.xml" /><Relationship Id="rId9" Type="http://schemas.openxmlformats.org/officeDocument/2006/relationships/slideLayout" Target="../slideLayouts/slideLayout23.xml" 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 /><Relationship Id="rId7" Type="http://schemas.openxmlformats.org/officeDocument/2006/relationships/theme" Target="../theme/theme3.xml" /><Relationship Id="rId2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26.xml" /><Relationship Id="rId6" Type="http://schemas.openxmlformats.org/officeDocument/2006/relationships/slideLayout" Target="../slideLayouts/slideLayout31.xml" /><Relationship Id="rId5" Type="http://schemas.openxmlformats.org/officeDocument/2006/relationships/slideLayout" Target="../slideLayouts/slideLayout30.xml" /><Relationship Id="rId4" Type="http://schemas.openxmlformats.org/officeDocument/2006/relationships/slideLayout" Target="../slideLayouts/slideLayout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1"/>
            <a:r>
              <a:rPr lang="fr-FR"/>
              <a:t>Troisième niveau</a:t>
            </a:r>
          </a:p>
          <a:p>
            <a:pPr lvl="1"/>
            <a:r>
              <a:rPr lang="fr-FR"/>
              <a:t>Quatrième niveau</a:t>
            </a:r>
          </a:p>
          <a:p>
            <a:pPr lvl="1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Stage 2A 2023-2024 - Nom Prénom de l'étudiant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58" r:id="rId4"/>
    <p:sldLayoutId id="2147483672" r:id="rId5"/>
    <p:sldLayoutId id="2147483674" r:id="rId6"/>
    <p:sldLayoutId id="2147483654" r:id="rId7"/>
    <p:sldLayoutId id="2147483653" r:id="rId8"/>
    <p:sldLayoutId id="2147483675" r:id="rId9"/>
    <p:sldLayoutId id="2147483655" r:id="rId10"/>
    <p:sldLayoutId id="2147483656" r:id="rId11"/>
    <p:sldLayoutId id="2147483657" r:id="rId12"/>
    <p:sldLayoutId id="2147483684" r:id="rId13"/>
    <p:sldLayoutId id="214748368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800"/>
        </a:spcAft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Stage 2A 2023-2024 - Nom Prénom de l'étudiant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5A9E-D445-4DB8-9E9D-C7089409C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0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4169228"/>
            <a:ext cx="12192000" cy="2688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29000"/>
            <a:ext cx="12192000" cy="7402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65230" y="3428999"/>
            <a:ext cx="6995590" cy="740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59" name="Espace réservé du texte 58"/>
          <p:cNvSpPr>
            <a:spLocks noGrp="1"/>
          </p:cNvSpPr>
          <p:nvPr>
            <p:ph type="body" idx="1"/>
          </p:nvPr>
        </p:nvSpPr>
        <p:spPr>
          <a:xfrm>
            <a:off x="2565230" y="4274456"/>
            <a:ext cx="6995590" cy="236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787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800" i="1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23.emf" /><Relationship Id="rId7" Type="http://schemas.openxmlformats.org/officeDocument/2006/relationships/image" Target="../media/image2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6.emf" /><Relationship Id="rId5" Type="http://schemas.openxmlformats.org/officeDocument/2006/relationships/image" Target="../media/image25.emf" /><Relationship Id="rId4" Type="http://schemas.openxmlformats.org/officeDocument/2006/relationships/image" Target="../media/image24.em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 /><Relationship Id="rId7" Type="http://schemas.openxmlformats.org/officeDocument/2006/relationships/image" Target="../media/image3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4.xml" /><Relationship Id="rId6" Type="http://schemas.openxmlformats.org/officeDocument/2006/relationships/image" Target="../media/image32.jpe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4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4.xml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4AEE-364F-AFE5-711D-9C71DC7D0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A white circle with blue and yellow circles and dots&#10;&#10;AI-generated content may be incorrect.">
            <a:extLst>
              <a:ext uri="{FF2B5EF4-FFF2-40B4-BE49-F238E27FC236}">
                <a16:creationId xmlns:a16="http://schemas.microsoft.com/office/drawing/2014/main" id="{347ED414-DD22-AFC7-302E-1EA73B85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000">
            <a:off x="-491558" y="-2116947"/>
            <a:ext cx="2652174" cy="3566715"/>
          </a:xfrm>
          <a:prstGeom prst="rect">
            <a:avLst/>
          </a:prstGeom>
        </p:spPr>
      </p:pic>
      <p:pic>
        <p:nvPicPr>
          <p:cNvPr id="13" name="Image 7" descr="A blue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444F7B38-7225-F94A-0EB1-EABEC7B5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20000">
            <a:off x="11373688" y="5272642"/>
            <a:ext cx="2203265" cy="2411448"/>
          </a:xfrm>
          <a:prstGeom prst="rect">
            <a:avLst/>
          </a:prstGeom>
        </p:spPr>
      </p:pic>
      <p:pic>
        <p:nvPicPr>
          <p:cNvPr id="15" name="Image 10" descr="A white circle with blue and red circles and dots&#10;&#10;AI-generated content may be incorrect.">
            <a:extLst>
              <a:ext uri="{FF2B5EF4-FFF2-40B4-BE49-F238E27FC236}">
                <a16:creationId xmlns:a16="http://schemas.microsoft.com/office/drawing/2014/main" id="{BB9D357F-8E56-8F39-85A1-6BB17C2DB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2528">
            <a:off x="10049933" y="-644367"/>
            <a:ext cx="4276515" cy="2504508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27DABD9-2FD4-1CAB-5853-1D97B9262489}"/>
              </a:ext>
            </a:extLst>
          </p:cNvPr>
          <p:cNvSpPr txBox="1">
            <a:spLocks/>
          </p:cNvSpPr>
          <p:nvPr/>
        </p:nvSpPr>
        <p:spPr>
          <a:xfrm>
            <a:off x="412487" y="2174171"/>
            <a:ext cx="11367026" cy="11336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 err="1">
                <a:solidFill>
                  <a:srgbClr val="08115F"/>
                </a:solidFill>
                <a:latin typeface="Segoe UI Semibold"/>
                <a:cs typeface="Segoe UI Semibold"/>
              </a:rPr>
              <a:t>Presentation</a:t>
            </a:r>
            <a:r>
              <a:rPr lang="fr-FR" sz="4000" dirty="0">
                <a:solidFill>
                  <a:srgbClr val="08115F"/>
                </a:solidFill>
                <a:latin typeface="Segoe UI Semibold"/>
                <a:cs typeface="Segoe UI Semibold"/>
              </a:rPr>
              <a:t> IDPASC</a:t>
            </a:r>
          </a:p>
          <a:p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  <a:cs typeface="Roboto"/>
              </a:rPr>
              <a:t>Recherche de particule de type </a:t>
            </a:r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  <a:cs typeface="Roboto"/>
              </a:rPr>
              <a:t>axion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  <a:cs typeface="Roboto"/>
              </a:rPr>
              <a:t> de longue durée de vie au LHC dans l’expérience ATLAS</a:t>
            </a:r>
          </a:p>
          <a:p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</a:rPr>
              <a:t>Serch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</a:rPr>
              <a:t> for long </a:t>
            </a:r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</a:rPr>
              <a:t>lived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</a:rPr>
              <a:t> </a:t>
            </a:r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</a:rPr>
              <a:t>axion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</a:rPr>
              <a:t> </a:t>
            </a:r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</a:rPr>
              <a:t>like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</a:rPr>
              <a:t> particules at LHC in the ATLAS </a:t>
            </a:r>
            <a:r>
              <a:rPr lang="fr-FR" sz="2000" dirty="0" err="1">
                <a:solidFill>
                  <a:srgbClr val="425C70"/>
                </a:solidFill>
                <a:latin typeface="Roboto"/>
                <a:ea typeface="Roboto"/>
              </a:rPr>
              <a:t>experiment</a:t>
            </a:r>
            <a:r>
              <a:rPr lang="fr-FR" sz="2000" dirty="0">
                <a:solidFill>
                  <a:srgbClr val="425C70"/>
                </a:solidFill>
                <a:latin typeface="Roboto"/>
                <a:ea typeface="Roboto"/>
              </a:rPr>
              <a:t> </a:t>
            </a:r>
            <a:endParaRPr lang="fr-FR" sz="2000" dirty="0"/>
          </a:p>
          <a:p>
            <a:endParaRPr lang="fr-FR" sz="4000" dirty="0">
              <a:solidFill>
                <a:srgbClr val="08115F"/>
              </a:solidFill>
              <a:latin typeface="Segoe UI Semibold"/>
              <a:cs typeface="Segoe UI Semibol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311E8F-4249-7AD3-15C8-1215AA2C6031}"/>
              </a:ext>
            </a:extLst>
          </p:cNvPr>
          <p:cNvSpPr/>
          <p:nvPr/>
        </p:nvSpPr>
        <p:spPr>
          <a:xfrm>
            <a:off x="5609092" y="3651066"/>
            <a:ext cx="973817" cy="50995"/>
          </a:xfrm>
          <a:prstGeom prst="rect">
            <a:avLst/>
          </a:prstGeom>
          <a:solidFill>
            <a:srgbClr val="7B9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1" descr="A red circle with a white circle&#10;&#10;AI-generated content may be incorrect.">
            <a:extLst>
              <a:ext uri="{FF2B5EF4-FFF2-40B4-BE49-F238E27FC236}">
                <a16:creationId xmlns:a16="http://schemas.microsoft.com/office/drawing/2014/main" id="{4D18DEB8-A820-5F7D-54ED-5A625A958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220000">
            <a:off x="-750467" y="5682100"/>
            <a:ext cx="2050533" cy="2244284"/>
          </a:xfrm>
          <a:prstGeom prst="rect">
            <a:avLst/>
          </a:prstGeom>
        </p:spPr>
      </p:pic>
      <p:pic>
        <p:nvPicPr>
          <p:cNvPr id="23" name="Picture 22" descr="LPNHE - UMR 7585 - Boîte à outils - Chartes graphiques, logos &amp; modèles">
            <a:extLst>
              <a:ext uri="{FF2B5EF4-FFF2-40B4-BE49-F238E27FC236}">
                <a16:creationId xmlns:a16="http://schemas.microsoft.com/office/drawing/2014/main" id="{59BF9553-D43A-D595-A549-7883573ED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728" y="4204174"/>
            <a:ext cx="1840797" cy="1364916"/>
          </a:xfrm>
          <a:prstGeom prst="rect">
            <a:avLst/>
          </a:prstGeom>
        </p:spPr>
      </p:pic>
      <p:pic>
        <p:nvPicPr>
          <p:cNvPr id="25" name="Picture 24" descr="The Doctoral School Physics in Ile de France (EDPIF - ED564) - Département  de Physique de l'Ecole Normale supérieure">
            <a:extLst>
              <a:ext uri="{FF2B5EF4-FFF2-40B4-BE49-F238E27FC236}">
                <a16:creationId xmlns:a16="http://schemas.microsoft.com/office/drawing/2014/main" id="{312D0758-528E-9E0D-DC1A-988AB5A95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4589" y="4192229"/>
            <a:ext cx="1638607" cy="13937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2F9FD52-914A-7051-6FCB-1ED99D13D650}"/>
              </a:ext>
            </a:extLst>
          </p:cNvPr>
          <p:cNvSpPr txBox="1"/>
          <p:nvPr/>
        </p:nvSpPr>
        <p:spPr>
          <a:xfrm>
            <a:off x="692221" y="6476475"/>
            <a:ext cx="11543070" cy="379591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11200">
              <a:lnSpc>
                <a:spcPts val="202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>
                <a:solidFill>
                  <a:srgbClr val="425C70"/>
                </a:solidFill>
                <a:latin typeface="Roboto"/>
              </a:rPr>
              <a:t>Candidat: Frédéric DEJEAN - Laboratoire: LPNHE - Directeur de thèse: Pr. Bertrand LAFORGE</a:t>
            </a:r>
            <a:r>
              <a:rPr lang="en-US" sz="2000">
                <a:latin typeface="Roboto"/>
              </a:rPr>
              <a:t>​</a:t>
            </a:r>
            <a:endParaRPr lang="en-US" sz="2000">
              <a:latin typeface="Robot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D32B-7F21-2A81-0407-61F07B005D81}"/>
              </a:ext>
            </a:extLst>
          </p:cNvPr>
          <p:cNvSpPr txBox="1"/>
          <p:nvPr/>
        </p:nvSpPr>
        <p:spPr>
          <a:xfrm>
            <a:off x="11922466" y="6512463"/>
            <a:ext cx="2743200" cy="3447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8760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7A973-A4D3-3188-439E-E3390794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1" name="Image 3100">
            <a:extLst>
              <a:ext uri="{FF2B5EF4-FFF2-40B4-BE49-F238E27FC236}">
                <a16:creationId xmlns:a16="http://schemas.microsoft.com/office/drawing/2014/main" id="{35F234A6-5128-F530-DB33-E0C84986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7" y="-24328"/>
            <a:ext cx="12201415" cy="15731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AFE6D4-279D-958E-3697-0057449A5635}"/>
              </a:ext>
            </a:extLst>
          </p:cNvPr>
          <p:cNvSpPr txBox="1"/>
          <p:nvPr/>
        </p:nvSpPr>
        <p:spPr>
          <a:xfrm>
            <a:off x="3474719" y="42991"/>
            <a:ext cx="5201921" cy="600230"/>
          </a:xfrm>
          <a:prstGeom prst="rect">
            <a:avLst/>
          </a:prstGeom>
          <a:solidFill>
            <a:srgbClr val="CE585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600" b="1" dirty="0">
                <a:solidFill>
                  <a:schemeClr val="bg1"/>
                </a:solidFill>
              </a:rPr>
              <a:t>Introduction </a:t>
            </a:r>
            <a:endParaRPr lang="fr-FR" sz="3600" b="1" noProof="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914AF-5924-266C-9EE2-B13274195343}"/>
              </a:ext>
            </a:extLst>
          </p:cNvPr>
          <p:cNvSpPr txBox="1"/>
          <p:nvPr/>
        </p:nvSpPr>
        <p:spPr>
          <a:xfrm>
            <a:off x="7004799" y="2789475"/>
            <a:ext cx="4880991" cy="677108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 defTabSz="711200"/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Do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we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need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to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give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up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general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relativity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or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is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there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a new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kind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of non </a:t>
            </a:r>
            <a:r>
              <a:rPr lang="fr-FR" dirty="0" err="1">
                <a:solidFill>
                  <a:schemeClr val="tx1"/>
                </a:solidFill>
                <a:latin typeface="Roboto"/>
                <a:ea typeface="+mn-lt"/>
                <a:cs typeface="+mn-lt"/>
              </a:rPr>
              <a:t>baryonic</a:t>
            </a:r>
            <a:r>
              <a:rPr lang="fr-FR" dirty="0">
                <a:solidFill>
                  <a:schemeClr val="tx1"/>
                </a:solidFill>
                <a:latin typeface="Roboto"/>
                <a:ea typeface="+mn-lt"/>
                <a:cs typeface="+mn-lt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Roboto"/>
                <a:ea typeface="Roboto"/>
                <a:cs typeface="+mn-lt"/>
              </a:rPr>
              <a:t>?</a:t>
            </a:r>
            <a:endParaRPr lang="fr-FR" sz="16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09C542-6D4D-FF53-CC4B-DE6D8B5A78B3}"/>
              </a:ext>
            </a:extLst>
          </p:cNvPr>
          <p:cNvSpPr txBox="1"/>
          <p:nvPr/>
        </p:nvSpPr>
        <p:spPr>
          <a:xfrm>
            <a:off x="5346184" y="6058784"/>
            <a:ext cx="7971109" cy="800219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 defTabSz="711200"/>
            <a:r>
              <a:rPr lang="fr-FR" sz="4400" dirty="0" err="1">
                <a:solidFill>
                  <a:srgbClr val="D90000"/>
                </a:solidFill>
                <a:ea typeface="Calibri"/>
                <a:cs typeface="Calibri"/>
              </a:rPr>
              <a:t>Where</a:t>
            </a:r>
            <a:r>
              <a:rPr lang="fr-FR" sz="4400" dirty="0">
                <a:solidFill>
                  <a:srgbClr val="D90000"/>
                </a:solidFill>
                <a:ea typeface="Calibri"/>
                <a:cs typeface="Calibri"/>
              </a:rPr>
              <a:t> </a:t>
            </a:r>
            <a:r>
              <a:rPr lang="fr-FR" sz="4400" dirty="0" err="1">
                <a:solidFill>
                  <a:srgbClr val="D90000"/>
                </a:solidFill>
                <a:ea typeface="Calibri"/>
                <a:cs typeface="Calibri"/>
              </a:rPr>
              <a:t>is</a:t>
            </a:r>
            <a:r>
              <a:rPr lang="fr-FR" sz="4400" dirty="0">
                <a:solidFill>
                  <a:srgbClr val="D90000"/>
                </a:solidFill>
                <a:ea typeface="Calibri"/>
                <a:cs typeface="Calibri"/>
              </a:rPr>
              <a:t> </a:t>
            </a:r>
            <a:r>
              <a:rPr lang="fr-FR" sz="4400" dirty="0" err="1">
                <a:solidFill>
                  <a:srgbClr val="D90000"/>
                </a:solidFill>
                <a:ea typeface="Calibri"/>
                <a:cs typeface="Calibri"/>
              </a:rPr>
              <a:t>dark</a:t>
            </a:r>
            <a:r>
              <a:rPr lang="fr-FR" sz="4400" dirty="0">
                <a:solidFill>
                  <a:srgbClr val="D90000"/>
                </a:solidFill>
                <a:ea typeface="Calibri"/>
                <a:cs typeface="Calibri"/>
              </a:rPr>
              <a:t> </a:t>
            </a:r>
            <a:r>
              <a:rPr lang="fr-FR" sz="4400" dirty="0" err="1">
                <a:solidFill>
                  <a:srgbClr val="D90000"/>
                </a:solidFill>
                <a:ea typeface="Calibri"/>
                <a:cs typeface="Calibri"/>
              </a:rPr>
              <a:t>matter</a:t>
            </a:r>
            <a:r>
              <a:rPr lang="fr-FR" sz="4400" dirty="0">
                <a:solidFill>
                  <a:srgbClr val="D90000"/>
                </a:solidFill>
                <a:ea typeface="Calibri"/>
                <a:cs typeface="Calibri"/>
              </a:rPr>
              <a:t>?</a:t>
            </a:r>
            <a:endParaRPr lang="en-US" sz="4400" dirty="0">
              <a:solidFill>
                <a:srgbClr val="D90000"/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E23EF-637A-B935-83D8-8311F49CF051}"/>
              </a:ext>
            </a:extLst>
          </p:cNvPr>
          <p:cNvGrpSpPr/>
          <p:nvPr/>
        </p:nvGrpSpPr>
        <p:grpSpPr>
          <a:xfrm>
            <a:off x="1918" y="1235646"/>
            <a:ext cx="6899975" cy="4200199"/>
            <a:chOff x="-3944" y="1552169"/>
            <a:chExt cx="6899975" cy="4200199"/>
          </a:xfrm>
        </p:grpSpPr>
        <p:pic>
          <p:nvPicPr>
            <p:cNvPr id="3" name="Picture 2" descr="A blue and orange oval object&#10;&#10;AI-generated content may be incorrect.">
              <a:extLst>
                <a:ext uri="{FF2B5EF4-FFF2-40B4-BE49-F238E27FC236}">
                  <a16:creationId xmlns:a16="http://schemas.microsoft.com/office/drawing/2014/main" id="{6E40D503-D46E-CEAA-6ECC-A8B3B7EE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44" y="1712997"/>
              <a:ext cx="3496443" cy="15549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89A382-A969-1204-3C0A-4E7B21D54544}"/>
                </a:ext>
              </a:extLst>
            </p:cNvPr>
            <p:cNvSpPr txBox="1"/>
            <p:nvPr/>
          </p:nvSpPr>
          <p:spPr>
            <a:xfrm>
              <a:off x="279084" y="5436897"/>
              <a:ext cx="6616947" cy="3154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711200">
                <a:lnSpc>
                  <a:spcPts val="1478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Four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proofs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of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dark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matter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: EMB,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Galaxy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rotation,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stellar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lensing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and </a:t>
              </a:r>
              <a:r>
                <a:rPr lang="fr-FR" sz="1400" b="1" dirty="0" err="1">
                  <a:solidFill>
                    <a:schemeClr val="tx1"/>
                  </a:solidFill>
                  <a:ea typeface="Calibri"/>
                  <a:cs typeface="Calibri"/>
                </a:rPr>
                <a:t>galaxy</a:t>
              </a: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 clusters</a:t>
              </a:r>
            </a:p>
          </p:txBody>
        </p:sp>
        <p:pic>
          <p:nvPicPr>
            <p:cNvPr id="2" name="Picture 1" descr="Galaxy Rotation Curve – Professor Newby's Educational Quanta">
              <a:extLst>
                <a:ext uri="{FF2B5EF4-FFF2-40B4-BE49-F238E27FC236}">
                  <a16:creationId xmlns:a16="http://schemas.microsoft.com/office/drawing/2014/main" id="{FDFAFB8E-6C34-E9F1-47CE-6835C458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2144" y="1552169"/>
              <a:ext cx="2440561" cy="1845960"/>
            </a:xfrm>
            <a:prstGeom prst="rect">
              <a:avLst/>
            </a:prstGeom>
          </p:spPr>
        </p:pic>
        <p:pic>
          <p:nvPicPr>
            <p:cNvPr id="4" name="Picture 3" descr="Gravitational Lenses: Spyglasses Into the Universe">
              <a:extLst>
                <a:ext uri="{FF2B5EF4-FFF2-40B4-BE49-F238E27FC236}">
                  <a16:creationId xmlns:a16="http://schemas.microsoft.com/office/drawing/2014/main" id="{3CCEF8FE-E1AF-DA03-41A4-926F6346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19" y="3402140"/>
              <a:ext cx="3326859" cy="1745251"/>
            </a:xfrm>
            <a:prstGeom prst="rect">
              <a:avLst/>
            </a:prstGeom>
          </p:spPr>
        </p:pic>
        <p:pic>
          <p:nvPicPr>
            <p:cNvPr id="5" name="Picture 4" descr="Strange observations of galaxies challenge ideas about dark matter">
              <a:extLst>
                <a:ext uri="{FF2B5EF4-FFF2-40B4-BE49-F238E27FC236}">
                  <a16:creationId xmlns:a16="http://schemas.microsoft.com/office/drawing/2014/main" id="{AD92A0DD-5656-8685-60B2-4C5541E6B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3983" y="3551981"/>
              <a:ext cx="2473055" cy="144016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FB8489-EDE6-5DEE-0D8A-F8862DBA3F77}"/>
              </a:ext>
            </a:extLst>
          </p:cNvPr>
          <p:cNvSpPr txBox="1"/>
          <p:nvPr/>
        </p:nvSpPr>
        <p:spPr>
          <a:xfrm>
            <a:off x="4724400" y="3256645"/>
            <a:ext cx="2743200" cy="3447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éné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40A00-3987-AB37-AD56-8FB78DA1D649}"/>
              </a:ext>
            </a:extLst>
          </p:cNvPr>
          <p:cNvSpPr txBox="1"/>
          <p:nvPr/>
        </p:nvSpPr>
        <p:spPr>
          <a:xfrm>
            <a:off x="11765028" y="6455785"/>
            <a:ext cx="2743200" cy="3447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16997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78A9C-0A3F-CA16-1A2F-0AD81C2F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C8AD560-1AC8-BF3A-4C82-00A5EE3DF1A9}"/>
              </a:ext>
            </a:extLst>
          </p:cNvPr>
          <p:cNvSpPr txBox="1"/>
          <p:nvPr/>
        </p:nvSpPr>
        <p:spPr>
          <a:xfrm>
            <a:off x="-509443" y="3610061"/>
            <a:ext cx="2743199" cy="4001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3101" name="Image 3100">
            <a:extLst>
              <a:ext uri="{FF2B5EF4-FFF2-40B4-BE49-F238E27FC236}">
                <a16:creationId xmlns:a16="http://schemas.microsoft.com/office/drawing/2014/main" id="{9716DE73-C4B8-9B64-345E-EF35355B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" y="2692"/>
            <a:ext cx="12201415" cy="15731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53EAC4-0F0E-2DE5-CCB9-3BDB3D9D643E}"/>
              </a:ext>
            </a:extLst>
          </p:cNvPr>
          <p:cNvSpPr txBox="1"/>
          <p:nvPr/>
        </p:nvSpPr>
        <p:spPr>
          <a:xfrm>
            <a:off x="3485527" y="70011"/>
            <a:ext cx="5201921" cy="600230"/>
          </a:xfrm>
          <a:prstGeom prst="rect">
            <a:avLst/>
          </a:prstGeom>
          <a:solidFill>
            <a:srgbClr val="CE585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600" b="1" dirty="0" err="1">
                <a:solidFill>
                  <a:schemeClr val="bg1"/>
                </a:solidFill>
              </a:rPr>
              <a:t>Phd</a:t>
            </a:r>
            <a:r>
              <a:rPr lang="fr-FR" sz="3600" b="1" dirty="0">
                <a:solidFill>
                  <a:schemeClr val="bg1"/>
                </a:solidFill>
              </a:rPr>
              <a:t> topic</a:t>
            </a:r>
            <a:endParaRPr lang="fr-FR" noProof="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C6058-E346-63C3-CAD6-1E9EFF0BE7D2}"/>
              </a:ext>
            </a:extLst>
          </p:cNvPr>
          <p:cNvGrpSpPr/>
          <p:nvPr/>
        </p:nvGrpSpPr>
        <p:grpSpPr>
          <a:xfrm>
            <a:off x="425038" y="904061"/>
            <a:ext cx="12959938" cy="5715835"/>
            <a:chOff x="425038" y="904061"/>
            <a:chExt cx="12959938" cy="571583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CC8CC5-3A84-E512-632D-F74B36F32729}"/>
                </a:ext>
              </a:extLst>
            </p:cNvPr>
            <p:cNvSpPr txBox="1"/>
            <p:nvPr/>
          </p:nvSpPr>
          <p:spPr>
            <a:xfrm>
              <a:off x="1183560" y="904061"/>
              <a:ext cx="12201416" cy="32508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Search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for long </a:t>
              </a: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lived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axion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like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particle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at LHC in the ATLAS </a:t>
              </a:r>
              <a:r>
                <a:rPr lang="fr-FR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experiment</a:t>
              </a:r>
              <a:r>
                <a:rPr lang="fr-FR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endParaRPr lang="en-US" b="1" dirty="0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C74E9E-3BFB-D1A6-E2EE-1D26BFF7DD89}"/>
                </a:ext>
              </a:extLst>
            </p:cNvPr>
            <p:cNvSpPr txBox="1"/>
            <p:nvPr/>
          </p:nvSpPr>
          <p:spPr>
            <a:xfrm>
              <a:off x="824655" y="1431261"/>
              <a:ext cx="6180064" cy="43094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 defTabSz="711200"/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Initial issue :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endParaRPr lang="en-US" dirty="0">
                <a:solidFill>
                  <a:schemeClr val="tx1"/>
                </a:solidFill>
              </a:endParaRPr>
            </a:p>
            <a:p>
              <a:pPr marL="285750" indent="-285750" algn="just" defTabSz="711200">
                <a:buFont typeface="Calibri"/>
                <a:buChar char="-"/>
              </a:pPr>
              <a:r>
                <a:rPr lang="fr-FR" dirty="0">
                  <a:solidFill>
                    <a:schemeClr val="tx1"/>
                  </a:solidFill>
                  <a:latin typeface="Calibri" panose="020F0502020204030204"/>
                  <a:ea typeface="+mn-lt"/>
                  <a:cs typeface="+mn-lt"/>
                </a:rPr>
                <a:t>QCD </a:t>
              </a:r>
              <a:r>
                <a:rPr lang="fr-FR" dirty="0" err="1">
                  <a:solidFill>
                    <a:schemeClr val="tx1"/>
                  </a:solidFill>
                  <a:latin typeface="Calibri" panose="020F0502020204030204"/>
                  <a:ea typeface="+mn-lt"/>
                  <a:cs typeface="+mn-lt"/>
                </a:rPr>
                <a:t>predicts</a:t>
              </a:r>
              <a:r>
                <a:rPr lang="fr-FR" dirty="0">
                  <a:solidFill>
                    <a:schemeClr val="tx1"/>
                  </a:solidFill>
                  <a:latin typeface="Calibri" panose="020F0502020204030204"/>
                  <a:ea typeface="+mn-lt"/>
                  <a:cs typeface="+mn-lt"/>
                </a:rPr>
                <a:t> the </a:t>
              </a:r>
              <a:r>
                <a:rPr lang="fr-FR" dirty="0" err="1">
                  <a:solidFill>
                    <a:schemeClr val="tx1"/>
                  </a:solidFill>
                  <a:latin typeface="Calibri" panose="020F0502020204030204"/>
                  <a:ea typeface="+mn-lt"/>
                  <a:cs typeface="+mn-lt"/>
                </a:rPr>
                <a:t>strong</a:t>
              </a:r>
              <a:r>
                <a:rPr lang="fr-FR" dirty="0">
                  <a:solidFill>
                    <a:schemeClr val="tx1"/>
                  </a:solidFill>
                  <a:latin typeface="Calibri" panose="020F0502020204030204"/>
                  <a:ea typeface="+mn-lt"/>
                  <a:cs typeface="+mn-lt"/>
                </a:rPr>
                <a:t> CP violation</a:t>
              </a:r>
            </a:p>
            <a:p>
              <a:pPr marL="285750" indent="-285750" algn="just" defTabSz="711200">
                <a:buFont typeface="Calibri"/>
                <a:buChar char="-"/>
              </a:pPr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Not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observed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in practice (</a:t>
              </a:r>
              <a:r>
                <a:rPr lang="fr" sz="1600" dirty="0">
                  <a:solidFill>
                    <a:schemeClr val="tx1"/>
                  </a:solidFill>
                  <a:ea typeface="+mn-lt"/>
                  <a:cs typeface="+mn-lt"/>
                </a:rPr>
                <a:t>θ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 &lt;10¹⁰)</a:t>
              </a:r>
              <a:endParaRPr lang="fr-FR" dirty="0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  <a:p>
              <a:pPr algn="just" defTabSz="711200"/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algn="just" defTabSz="711200"/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A </a:t>
              </a:r>
              <a:r>
                <a:rPr lang="fr-FR" sz="1600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theoretical</a:t>
              </a:r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-FR" sz="1600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explanation</a:t>
              </a:r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:</a:t>
              </a:r>
              <a:endParaRPr lang="fr-FR" sz="1600" dirty="0">
                <a:solidFill>
                  <a:schemeClr val="tx1"/>
                </a:solidFill>
                <a:latin typeface="Roboto"/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r>
                <a:rPr lang="fr-FR" sz="1600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Peccei-Quinn’s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idea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: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transform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r>
                <a:rPr lang="fr" sz="1600" dirty="0">
                  <a:solidFill>
                    <a:schemeClr val="tx1"/>
                  </a:solidFill>
                  <a:ea typeface="+mn-lt"/>
                  <a:cs typeface="+mn-lt"/>
                </a:rPr>
                <a:t>θ </a:t>
              </a:r>
              <a:r>
                <a:rPr lang="fr-FR" sz="1600" dirty="0">
                  <a:solidFill>
                    <a:schemeClr val="tx1"/>
                  </a:solidFill>
                  <a:ea typeface="+mn-lt"/>
                  <a:cs typeface="+mn-lt"/>
                </a:rPr>
                <a:t>in a </a:t>
              </a:r>
              <a:r>
                <a:rPr lang="fr-FR" sz="1600" dirty="0" err="1">
                  <a:solidFill>
                    <a:schemeClr val="tx1"/>
                  </a:solidFill>
                  <a:ea typeface="+mn-lt"/>
                  <a:cs typeface="+mn-lt"/>
                </a:rPr>
                <a:t>field</a:t>
              </a:r>
              <a:r>
                <a:rPr lang="fr-FR" sz="1600" dirty="0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ea typeface="+mn-lt"/>
                  <a:cs typeface="+mn-lt"/>
                </a:rPr>
                <a:t>protected</a:t>
              </a:r>
              <a:r>
                <a:rPr lang="fr-FR" sz="1600" dirty="0">
                  <a:solidFill>
                    <a:schemeClr val="tx1"/>
                  </a:solidFill>
                  <a:ea typeface="+mn-lt"/>
                  <a:cs typeface="+mn-lt"/>
                </a:rPr>
                <a:t> by an </a:t>
              </a:r>
              <a:r>
                <a:rPr lang="fr" sz="1600" dirty="0">
                  <a:solidFill>
                    <a:schemeClr val="tx1"/>
                  </a:solidFill>
                  <a:ea typeface="+mn-lt"/>
                  <a:cs typeface="+mn-lt"/>
                </a:rPr>
                <a:t>U(1)</a:t>
              </a:r>
              <a:r>
                <a:rPr lang="fr-FR" sz="1600" dirty="0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ea typeface="+mn-lt"/>
                  <a:cs typeface="+mn-lt"/>
                </a:rPr>
                <a:t>symetry</a:t>
              </a:r>
              <a:r>
                <a:rPr lang="fr" sz="1600" dirty="0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endParaRPr lang="fr-FR" sz="1600" dirty="0">
                <a:solidFill>
                  <a:schemeClr val="tx1"/>
                </a:solidFill>
                <a:ea typeface="+mn-lt"/>
                <a:cs typeface="+mn-lt"/>
              </a:endParaRPr>
            </a:p>
            <a:p>
              <a:pPr marL="285750" indent="-285750" algn="just" defTabSz="711200">
                <a:buFont typeface="Calibri"/>
                <a:buChar char="-"/>
              </a:pPr>
              <a: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New </a:t>
              </a:r>
              <a:r>
                <a:rPr lang="fr-FR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particle</a:t>
              </a:r>
              <a: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, the </a:t>
              </a:r>
              <a:r>
                <a:rPr lang="fr-FR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axion</a:t>
              </a:r>
              <a: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 </a:t>
              </a:r>
              <a:endParaRPr lang="fr" sz="160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algn="just" defTabSz="711200"/>
              <a:endParaRPr lang="fr-FR" dirty="0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  <a:p>
              <a:pPr algn="just" defTabSz="711200"/>
              <a:r>
                <a:rPr lang="fr-FR" sz="1600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Experimental</a:t>
              </a:r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challenges: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</a:t>
              </a:r>
              <a:endPara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algn="just" defTabSz="711200"/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Axions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can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desintegrate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into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two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colimated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photons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that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are hard to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distinguish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</a:t>
              </a:r>
              <a:endPara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algn="just" defTabSz="711200">
                <a:lnSpc>
                  <a:spcPts val="1407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dirty="0">
                <a:solidFill>
                  <a:schemeClr val="tx1"/>
                </a:solidFill>
                <a:latin typeface="Roboto"/>
                <a:ea typeface="Roboto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B07304-AC4E-EB6E-3514-1E67D3D16D0F}"/>
                </a:ext>
              </a:extLst>
            </p:cNvPr>
            <p:cNvSpPr txBox="1"/>
            <p:nvPr/>
          </p:nvSpPr>
          <p:spPr>
            <a:xfrm>
              <a:off x="6096013" y="6291601"/>
              <a:ext cx="6398466" cy="32829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711200">
                <a:lnSpc>
                  <a:spcPts val="1478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noProof="0" dirty="0" err="1">
                  <a:solidFill>
                    <a:schemeClr val="tx1"/>
                  </a:solidFill>
                </a:rPr>
                <a:t>Current</a:t>
              </a:r>
              <a:r>
                <a:rPr lang="fr-FR" noProof="0" dirty="0">
                  <a:solidFill>
                    <a:schemeClr val="tx1"/>
                  </a:solidFill>
                </a:rPr>
                <a:t> </a:t>
              </a:r>
              <a:r>
                <a:rPr lang="fr-FR" noProof="0" dirty="0" err="1">
                  <a:solidFill>
                    <a:schemeClr val="tx1"/>
                  </a:solidFill>
                </a:rPr>
                <a:t>constraints</a:t>
              </a:r>
              <a:r>
                <a:rPr lang="fr-FR" noProof="0" dirty="0">
                  <a:solidFill>
                    <a:schemeClr val="tx1"/>
                  </a:solidFill>
                </a:rPr>
                <a:t> on </a:t>
              </a:r>
              <a:r>
                <a:rPr lang="fr-FR" noProof="0" dirty="0" err="1">
                  <a:solidFill>
                    <a:schemeClr val="tx1"/>
                  </a:solidFill>
                </a:rPr>
                <a:t>ALPs</a:t>
              </a:r>
              <a:endParaRPr lang="fr-FR" noProof="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A diagram of a space&#10;&#10;AI-generated content may be incorrect.">
              <a:extLst>
                <a:ext uri="{FF2B5EF4-FFF2-40B4-BE49-F238E27FC236}">
                  <a16:creationId xmlns:a16="http://schemas.microsoft.com/office/drawing/2014/main" id="{6AEF9800-2900-DC9D-F74B-39619F7D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46" y="1515658"/>
              <a:ext cx="5012955" cy="4587059"/>
            </a:xfrm>
            <a:prstGeom prst="rect">
              <a:avLst/>
            </a:prstGeom>
          </p:spPr>
        </p:pic>
        <p:pic>
          <p:nvPicPr>
            <p:cNvPr id="3" name="Picture 2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92104EAF-7EA5-B843-7819-1DCAF065B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9253" y="2130519"/>
              <a:ext cx="2168887" cy="672431"/>
            </a:xfrm>
            <a:prstGeom prst="rect">
              <a:avLst/>
            </a:prstGeom>
          </p:spPr>
        </p:pic>
        <p:pic>
          <p:nvPicPr>
            <p:cNvPr id="4" name="Picture 3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E03CC854-D45A-91BE-FE40-B9C524ED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1865" y="5768653"/>
              <a:ext cx="2475701" cy="7120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A43B90-DB76-E992-9CC7-E910D3E015D4}"/>
                </a:ext>
              </a:extLst>
            </p:cNvPr>
            <p:cNvSpPr txBox="1"/>
            <p:nvPr/>
          </p:nvSpPr>
          <p:spPr>
            <a:xfrm>
              <a:off x="425038" y="5507924"/>
              <a:ext cx="6398466" cy="3154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711200">
                <a:lnSpc>
                  <a:spcPts val="1478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tx1"/>
                  </a:solidFill>
                  <a:ea typeface="Calibri"/>
                  <a:cs typeface="Calibri"/>
                </a:rPr>
                <a:t>Effective Lagrangien for a -&gt; </a:t>
              </a:r>
              <a:r>
                <a:rPr lang="fr-FR" sz="1400" b="1" dirty="0">
                  <a:solidFill>
                    <a:schemeClr val="tx1"/>
                  </a:solidFill>
                  <a:ea typeface="+mn-lt"/>
                  <a:cs typeface="+mn-lt"/>
                </a:rPr>
                <a:t>γ</a:t>
              </a:r>
              <a:r>
                <a:rPr lang="fr-FR" sz="1400" dirty="0">
                  <a:solidFill>
                    <a:schemeClr val="tx1"/>
                  </a:solidFill>
                  <a:ea typeface="+mn-lt"/>
                  <a:cs typeface="+mn-lt"/>
                </a:rPr>
                <a:t> </a:t>
              </a:r>
              <a:r>
                <a:rPr lang="fr-FR" sz="1400" b="1" dirty="0" err="1">
                  <a:solidFill>
                    <a:schemeClr val="tx1"/>
                  </a:solidFill>
                  <a:ea typeface="+mn-lt"/>
                  <a:cs typeface="+mn-lt"/>
                </a:rPr>
                <a:t>γ</a:t>
              </a:r>
              <a:r>
                <a:rPr lang="fr-FR" sz="1400" dirty="0">
                  <a:solidFill>
                    <a:schemeClr val="tx1"/>
                  </a:solidFill>
                  <a:ea typeface="+mn-lt"/>
                  <a:cs typeface="+mn-lt"/>
                </a:rPr>
                <a:t> </a:t>
              </a:r>
              <a:endParaRPr lang="fr-FR" sz="1400" b="1" noProof="0" dirty="0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0CB191-21D4-55D9-BE66-4676447CE861}"/>
              </a:ext>
            </a:extLst>
          </p:cNvPr>
          <p:cNvSpPr txBox="1"/>
          <p:nvPr/>
        </p:nvSpPr>
        <p:spPr>
          <a:xfrm>
            <a:off x="11765028" y="6455785"/>
            <a:ext cx="2743200" cy="3447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D56E39-0F05-26DE-C4D9-3EC94CE8BAD2}"/>
              </a:ext>
            </a:extLst>
          </p:cNvPr>
          <p:cNvSpPr txBox="1"/>
          <p:nvPr/>
        </p:nvSpPr>
        <p:spPr>
          <a:xfrm>
            <a:off x="13855914" y="3762461"/>
            <a:ext cx="2743199" cy="4001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030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ECAB-3BD7-6D45-5828-92E206D3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C4356CB-2A16-3F30-4E75-A76120DEDD07}"/>
              </a:ext>
            </a:extLst>
          </p:cNvPr>
          <p:cNvSpPr txBox="1"/>
          <p:nvPr/>
        </p:nvSpPr>
        <p:spPr>
          <a:xfrm>
            <a:off x="-509443" y="3610061"/>
            <a:ext cx="2743199" cy="4001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3101" name="Image 3100">
            <a:extLst>
              <a:ext uri="{FF2B5EF4-FFF2-40B4-BE49-F238E27FC236}">
                <a16:creationId xmlns:a16="http://schemas.microsoft.com/office/drawing/2014/main" id="{4806258C-2F0D-7771-BBAD-36412061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" y="2692"/>
            <a:ext cx="12201415" cy="15731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E8C6A2-B7D3-EA52-BBDD-75A3C8476311}"/>
              </a:ext>
            </a:extLst>
          </p:cNvPr>
          <p:cNvSpPr txBox="1"/>
          <p:nvPr/>
        </p:nvSpPr>
        <p:spPr>
          <a:xfrm>
            <a:off x="3485527" y="70011"/>
            <a:ext cx="5201921" cy="600230"/>
          </a:xfrm>
          <a:prstGeom prst="rect">
            <a:avLst/>
          </a:prstGeom>
          <a:solidFill>
            <a:srgbClr val="CE585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600" b="1" dirty="0">
                <a:solidFill>
                  <a:schemeClr val="bg1"/>
                </a:solidFill>
              </a:rPr>
              <a:t>PHD</a:t>
            </a:r>
            <a:r>
              <a:rPr lang="fr-FR" sz="3600" b="1" noProof="0" dirty="0">
                <a:solidFill>
                  <a:schemeClr val="bg1"/>
                </a:solidFill>
              </a:rPr>
              <a:t> topic</a:t>
            </a:r>
            <a:endParaRPr lang="fr-FR" noProof="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F9D8D3-5027-36FB-7BB9-D12B4F93EF35}"/>
              </a:ext>
            </a:extLst>
          </p:cNvPr>
          <p:cNvGrpSpPr/>
          <p:nvPr/>
        </p:nvGrpSpPr>
        <p:grpSpPr>
          <a:xfrm>
            <a:off x="351796" y="935041"/>
            <a:ext cx="11502452" cy="5741238"/>
            <a:chOff x="14625549" y="927185"/>
            <a:chExt cx="11502452" cy="574123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07098-FB01-20C8-C688-9080DA560533}"/>
                </a:ext>
              </a:extLst>
            </p:cNvPr>
            <p:cNvSpPr txBox="1"/>
            <p:nvPr/>
          </p:nvSpPr>
          <p:spPr>
            <a:xfrm>
              <a:off x="14625549" y="1761032"/>
              <a:ext cx="5817931" cy="115640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Super </a:t>
              </a:r>
              <a:r>
                <a:rPr lang="fr-FR" sz="1600" b="1" dirty="0" err="1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resolitio</a:t>
              </a:r>
              <a:r>
                <a:rPr lang="fr-FR" sz="1600" b="1" noProof="0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n</a:t>
              </a:r>
              <a:r>
                <a:rPr lang="fr-FR" sz="1600" b="1" dirty="0">
                  <a:solidFill>
                    <a:schemeClr val="tx1"/>
                  </a:solidFill>
                  <a:latin typeface="Roboto"/>
                  <a:ea typeface="+mn-lt"/>
                  <a:cs typeface="+mn-lt"/>
                </a:rPr>
                <a:t> for the detector:</a:t>
              </a:r>
              <a:endParaRPr lang="fr-FR" sz="1600" b="1" noProof="0" dirty="0">
                <a:solidFill>
                  <a:schemeClr val="tx1"/>
                </a:solidFill>
                <a:latin typeface="Roboto"/>
                <a:ea typeface="Calibri"/>
                <a:cs typeface="Calibri"/>
              </a:endParaRPr>
            </a:p>
            <a:p>
              <a:pPr marL="285750" indent="-285750"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Improve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the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granularity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of the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electromagnetic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barrel</a:t>
              </a:r>
              <a:endParaRPr lang="fr-FR" sz="1600" noProof="0" dirty="0">
                <a:solidFill>
                  <a:schemeClr val="tx1"/>
                </a:solidFill>
                <a:latin typeface="Roboto"/>
                <a:ea typeface="Roboto"/>
                <a:cs typeface="Arial"/>
              </a:endParaRPr>
            </a:p>
            <a:p>
              <a:pPr marL="285750" indent="-285750"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Study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new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phenomena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 :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H-&gt;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Za</a:t>
              </a:r>
              <a:endParaRPr lang="fr-FR" sz="1600" noProof="0" dirty="0">
                <a:solidFill>
                  <a:schemeClr val="tx1"/>
                </a:solidFill>
                <a:latin typeface="Roboto"/>
                <a:ea typeface="Roboto"/>
                <a:cs typeface="Arial"/>
              </a:endParaRPr>
            </a:p>
            <a:p>
              <a:pPr marL="285750" indent="-285750"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r>
                <a:rPr lang="fr-FR" noProof="0" dirty="0" err="1">
                  <a:solidFill>
                    <a:schemeClr val="tx1"/>
                  </a:solidFill>
                  <a:ea typeface="Calibri"/>
                  <a:cs typeface="Calibri"/>
                </a:rPr>
                <a:t>Distinguish</a:t>
              </a:r>
              <a:r>
                <a:rPr lang="fr-FR" noProof="0" dirty="0">
                  <a:solidFill>
                    <a:schemeClr val="tx1"/>
                  </a:solidFill>
                  <a:ea typeface="Calibri"/>
                  <a:cs typeface="Calibri"/>
                </a:rPr>
                <a:t> </a:t>
              </a:r>
              <a:r>
                <a:rPr lang="fr-FR" noProof="0" dirty="0" err="1">
                  <a:solidFill>
                    <a:schemeClr val="tx1"/>
                  </a:solidFill>
                  <a:ea typeface="Calibri"/>
                  <a:cs typeface="Calibri"/>
                </a:rPr>
                <a:t>isolated</a:t>
              </a:r>
              <a:r>
                <a:rPr lang="fr-FR" noProof="0" dirty="0">
                  <a:solidFill>
                    <a:schemeClr val="tx1"/>
                  </a:solidFill>
                  <a:ea typeface="Calibri"/>
                  <a:cs typeface="Calibri"/>
                </a:rPr>
                <a:t> pions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C95D05-DB47-715D-1456-3F29BDF587F1}"/>
                </a:ext>
              </a:extLst>
            </p:cNvPr>
            <p:cNvSpPr txBox="1"/>
            <p:nvPr/>
          </p:nvSpPr>
          <p:spPr>
            <a:xfrm>
              <a:off x="20979447" y="1562497"/>
              <a:ext cx="5074219" cy="187128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noProof="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  Qualification </a:t>
              </a:r>
              <a:r>
                <a:rPr lang="fr-FR" sz="1600" b="1" noProof="0" dirty="0" err="1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Task</a:t>
              </a:r>
              <a:r>
                <a:rPr lang="fr-FR" sz="1600" b="1" noProof="0" dirty="0">
                  <a:solidFill>
                    <a:schemeClr val="tx1"/>
                  </a:solidFill>
                  <a:latin typeface="Roboto"/>
                  <a:ea typeface="Calibri"/>
                  <a:cs typeface="Calibri"/>
                </a:rPr>
                <a:t> : Cross talk extraction </a:t>
              </a:r>
              <a:endParaRPr lang="fr-FR" sz="1600" b="1" noProof="0" dirty="0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  <a:p>
              <a:pPr marL="285750" indent="-285750"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Use data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driven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machine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learning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to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extract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crosstalk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and </a:t>
              </a:r>
              <a:r>
                <a:rPr lang="fr-FR" sz="160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improve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the timing </a:t>
              </a:r>
            </a:p>
            <a:p>
              <a:pPr marL="285750" indent="-285750" algn="just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Find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late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particles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(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that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could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be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due to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ALPs</a:t>
              </a:r>
              <a:r>
                <a:rPr lang="fr-FR" sz="1600" noProof="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 </a:t>
              </a:r>
              <a:r>
                <a:rPr lang="fr-FR" sz="1600" noProof="0" dirty="0" err="1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disintegration</a:t>
              </a:r>
              <a:r>
                <a:rPr lang="fr-FR" sz="1600" dirty="0">
                  <a:solidFill>
                    <a:schemeClr val="tx1"/>
                  </a:solidFill>
                  <a:latin typeface="Roboto"/>
                  <a:ea typeface="Roboto"/>
                  <a:cs typeface="Arial"/>
                </a:rPr>
                <a:t>)</a:t>
              </a:r>
              <a:endParaRPr lang="fr-FR" sz="1600" noProof="0" dirty="0">
                <a:solidFill>
                  <a:schemeClr val="tx1"/>
                </a:solidFill>
                <a:latin typeface="Roboto"/>
                <a:ea typeface="Roboto"/>
                <a:cs typeface="Arial"/>
              </a:endParaRPr>
            </a:p>
            <a:p>
              <a:pPr marL="285750" indent="-285750" defTabSz="711200">
                <a:lnSpc>
                  <a:spcPts val="1505"/>
                </a:lnSpc>
                <a:spcBef>
                  <a:spcPct val="0"/>
                </a:spcBef>
                <a:spcAft>
                  <a:spcPct val="35000"/>
                </a:spcAft>
                <a:buFont typeface="Arial,Sans-Serif"/>
                <a:buChar char="•"/>
              </a:pPr>
              <a:endParaRPr lang="fr-FR" sz="1600" noProof="0" dirty="0">
                <a:solidFill>
                  <a:schemeClr val="tx1"/>
                </a:solidFill>
                <a:latin typeface="Roboto"/>
                <a:ea typeface="Roboto"/>
                <a:cs typeface="Arial"/>
              </a:endParaRP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noProof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</p:txBody>
        </p:sp>
        <p:pic>
          <p:nvPicPr>
            <p:cNvPr id="25" name="Picture 24" descr="A graph of a calibration&#10;&#10;AI-generated content may be incorrect.">
              <a:extLst>
                <a:ext uri="{FF2B5EF4-FFF2-40B4-BE49-F238E27FC236}">
                  <a16:creationId xmlns:a16="http://schemas.microsoft.com/office/drawing/2014/main" id="{853A9632-1596-C4BC-7184-212FDC891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40034" y="3336212"/>
              <a:ext cx="4787967" cy="3098908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D9C00A1-FD7C-6481-E356-A6E333686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85751" y="927185"/>
              <a:ext cx="16395" cy="5741238"/>
            </a:xfrm>
            <a:prstGeom prst="straightConnector1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7" name="Picture 26" descr="A graph of a normal distribution&#10;&#10;AI-generated content may be incorrect.">
              <a:extLst>
                <a:ext uri="{FF2B5EF4-FFF2-40B4-BE49-F238E27FC236}">
                  <a16:creationId xmlns:a16="http://schemas.microsoft.com/office/drawing/2014/main" id="{36F1E68F-B79C-7B3E-449B-29CE403DD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53938" y="3435031"/>
              <a:ext cx="3763711" cy="30423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ECD4FA-5424-EBFD-0A80-198E1A433FCC}"/>
              </a:ext>
            </a:extLst>
          </p:cNvPr>
          <p:cNvSpPr txBox="1"/>
          <p:nvPr/>
        </p:nvSpPr>
        <p:spPr>
          <a:xfrm>
            <a:off x="11765028" y="6455785"/>
            <a:ext cx="2743200" cy="344710"/>
          </a:xfrm>
          <a:prstGeom prst="rect">
            <a:avLst/>
          </a:prstGeom>
          <a:grp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127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381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4BD0A-EF88-52C9-95E0-381E00893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1149" y="3158253"/>
            <a:ext cx="5809702" cy="5438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fr-FR" dirty="0" err="1">
                <a:latin typeface="Poppins"/>
                <a:cs typeface="Poppins"/>
              </a:rPr>
              <a:t>Thank</a:t>
            </a:r>
            <a:r>
              <a:rPr lang="fr-FR" dirty="0">
                <a:latin typeface="Poppins"/>
                <a:cs typeface="Poppins"/>
              </a:rPr>
              <a:t> </a:t>
            </a:r>
            <a:r>
              <a:rPr lang="fr-FR" dirty="0" err="1">
                <a:latin typeface="Poppins"/>
                <a:cs typeface="Poppins"/>
              </a:rPr>
              <a:t>you</a:t>
            </a:r>
            <a:r>
              <a:rPr lang="fr-FR" dirty="0">
                <a:latin typeface="Poppins"/>
                <a:cs typeface="Poppins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449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grpFill/>
      </a:spPr>
      <a:bodyPr spcFirstLastPara="0" vert="horz" wrap="square" lIns="60960" tIns="60960" rIns="60960" bIns="60960" numCol="1" spcCol="1270" anchor="ctr" anchorCtr="0">
        <a:noAutofit/>
      </a:bodyPr>
      <a:lstStyle>
        <a:defPPr algn="ctr" defTabSz="711200">
          <a:lnSpc>
            <a:spcPct val="90000"/>
          </a:lnSpc>
          <a:spcBef>
            <a:spcPct val="0"/>
          </a:spcBef>
          <a:spcAft>
            <a:spcPct val="35000"/>
          </a:spcAft>
          <a:defRPr sz="2000" b="1" u="none" kern="1200" dirty="0" smtClean="0">
            <a:effectLst/>
            <a:latin typeface="+mn-lt"/>
            <a:ea typeface="+mn-ea"/>
            <a:cs typeface="+mn-c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SICAEN - Sections Type 1 - Simple">
  <a:themeElements>
    <a:clrScheme name="ENSICA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BBBF"/>
      </a:accent1>
      <a:accent2>
        <a:srgbClr val="AEB11C"/>
      </a:accent2>
      <a:accent3>
        <a:srgbClr val="DC943B"/>
      </a:accent3>
      <a:accent4>
        <a:srgbClr val="CE5858"/>
      </a:accent4>
      <a:accent5>
        <a:srgbClr val="7B949E"/>
      </a:accent5>
      <a:accent6>
        <a:srgbClr val="AFC0C9"/>
      </a:accent6>
      <a:hlink>
        <a:srgbClr val="588DC8"/>
      </a:hlink>
      <a:folHlink>
        <a:srgbClr val="4ABBBF"/>
      </a:folHlink>
    </a:clrScheme>
    <a:fontScheme name="ENSICAEN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de présentation v1.1.potx" id="{4AB84828-955F-45A0-9EDC-2B66E1441F5B}" vid="{0CDC2510-3A94-410A-9103-B063D4D6059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Grand écran</PresentationFormat>
  <Slides>5</Slides>
  <Notes>4</Notes>
  <HiddenSlides>0</HiddenSlide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Thème Office</vt:lpstr>
      <vt:lpstr>Conception personnalisée</vt:lpstr>
      <vt:lpstr>ENSICAEN - Sections Type 1 - Simple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ENSICAEN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Sandy CLAIREL</dc:creator>
  <cp:lastModifiedBy>Frederic Dejean</cp:lastModifiedBy>
  <cp:revision>3</cp:revision>
  <dcterms:created xsi:type="dcterms:W3CDTF">2017-03-08T10:56:55Z</dcterms:created>
  <dcterms:modified xsi:type="dcterms:W3CDTF">2025-07-15T11:07:28Z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7595bc-492f-4d88-9880-737c41c1bf4b_Enabled">
    <vt:lpwstr>true</vt:lpwstr>
  </property>
  <property fmtid="{D5CDD505-2E9C-101B-9397-08002B2CF9AE}" pid="3" name="MSIP_Label_fb7595bc-492f-4d88-9880-737c41c1bf4b_SetDate">
    <vt:lpwstr>2024-08-19T08:36:53Z</vt:lpwstr>
  </property>
  <property fmtid="{D5CDD505-2E9C-101B-9397-08002B2CF9AE}" pid="4" name="MSIP_Label_fb7595bc-492f-4d88-9880-737c41c1bf4b_Method">
    <vt:lpwstr>Standard</vt:lpwstr>
  </property>
  <property fmtid="{D5CDD505-2E9C-101B-9397-08002B2CF9AE}" pid="5" name="MSIP_Label_fb7595bc-492f-4d88-9880-737c41c1bf4b_Name">
    <vt:lpwstr>Public</vt:lpwstr>
  </property>
  <property fmtid="{D5CDD505-2E9C-101B-9397-08002B2CF9AE}" pid="6" name="MSIP_Label_fb7595bc-492f-4d88-9880-737c41c1bf4b_SiteId">
    <vt:lpwstr>430c3e75-ff03-445f-b3f4-ae2809a0b10b</vt:lpwstr>
  </property>
  <property fmtid="{D5CDD505-2E9C-101B-9397-08002B2CF9AE}" pid="7" name="MSIP_Label_fb7595bc-492f-4d88-9880-737c41c1bf4b_ActionId">
    <vt:lpwstr>e535e5c7-a9a4-4e98-afdb-9bba8f0e6508</vt:lpwstr>
  </property>
  <property fmtid="{D5CDD505-2E9C-101B-9397-08002B2CF9AE}" pid="8" name="MSIP_Label_fb7595bc-492f-4d88-9880-737c41c1bf4b_ContentBits">
    <vt:lpwstr>0</vt:lpwstr>
  </property>
</Properties>
</file>