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8" r:id="rId2"/>
    <p:sldId id="260" r:id="rId3"/>
    <p:sldId id="261" r:id="rId4"/>
    <p:sldId id="573" r:id="rId5"/>
    <p:sldId id="262" r:id="rId6"/>
    <p:sldId id="266" r:id="rId7"/>
    <p:sldId id="276" r:id="rId8"/>
    <p:sldId id="277" r:id="rId9"/>
    <p:sldId id="267" r:id="rId10"/>
    <p:sldId id="268" r:id="rId11"/>
    <p:sldId id="271" r:id="rId12"/>
    <p:sldId id="272" r:id="rId13"/>
    <p:sldId id="597" r:id="rId14"/>
    <p:sldId id="269" r:id="rId15"/>
    <p:sldId id="270" r:id="rId16"/>
    <p:sldId id="600" r:id="rId17"/>
    <p:sldId id="598" r:id="rId18"/>
    <p:sldId id="596" r:id="rId19"/>
    <p:sldId id="599" r:id="rId20"/>
    <p:sldId id="602" r:id="rId21"/>
    <p:sldId id="601" r:id="rId22"/>
    <p:sldId id="603" r:id="rId23"/>
    <p:sldId id="264" r:id="rId24"/>
    <p:sldId id="608" r:id="rId25"/>
    <p:sldId id="607" r:id="rId26"/>
    <p:sldId id="606" r:id="rId27"/>
    <p:sldId id="605" r:id="rId28"/>
    <p:sldId id="604" r:id="rId29"/>
    <p:sldId id="609" r:id="rId30"/>
    <p:sldId id="610" r:id="rId31"/>
    <p:sldId id="611" r:id="rId32"/>
    <p:sldId id="612" r:id="rId33"/>
    <p:sldId id="273" r:id="rId34"/>
    <p:sldId id="613" r:id="rId35"/>
    <p:sldId id="614" r:id="rId36"/>
    <p:sldId id="615" r:id="rId37"/>
    <p:sldId id="616" r:id="rId38"/>
    <p:sldId id="617" r:id="rId39"/>
    <p:sldId id="618" r:id="rId40"/>
    <p:sldId id="619" r:id="rId41"/>
    <p:sldId id="620" r:id="rId42"/>
    <p:sldId id="621" r:id="rId43"/>
    <p:sldId id="622" r:id="rId44"/>
    <p:sldId id="274" r:id="rId45"/>
    <p:sldId id="575" r:id="rId46"/>
    <p:sldId id="576" r:id="rId47"/>
    <p:sldId id="592" r:id="rId48"/>
    <p:sldId id="591" r:id="rId49"/>
    <p:sldId id="495" r:id="rId50"/>
    <p:sldId id="496" r:id="rId51"/>
    <p:sldId id="497" r:id="rId52"/>
    <p:sldId id="498" r:id="rId53"/>
    <p:sldId id="590" r:id="rId54"/>
    <p:sldId id="593" r:id="rId55"/>
    <p:sldId id="594" r:id="rId56"/>
    <p:sldId id="275" r:id="rId57"/>
    <p:sldId id="623" r:id="rId58"/>
    <p:sldId id="624" r:id="rId59"/>
    <p:sldId id="516" r:id="rId60"/>
    <p:sldId id="626" r:id="rId61"/>
    <p:sldId id="625" r:id="rId62"/>
    <p:sldId id="342" r:id="rId63"/>
    <p:sldId id="343" r:id="rId64"/>
    <p:sldId id="344" r:id="rId65"/>
    <p:sldId id="345" r:id="rId66"/>
    <p:sldId id="346" r:id="rId67"/>
    <p:sldId id="595" r:id="rId68"/>
    <p:sldId id="627" r:id="rId69"/>
    <p:sldId id="589" r:id="rId7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7" autoAdjust="0"/>
    <p:restoredTop sz="92836" autoAdjust="0"/>
  </p:normalViewPr>
  <p:slideViewPr>
    <p:cSldViewPr snapToGrid="0" snapToObjects="1">
      <p:cViewPr varScale="1">
        <p:scale>
          <a:sx n="108" d="100"/>
          <a:sy n="108" d="100"/>
        </p:scale>
        <p:origin x="40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3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18/07/2025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8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18/07/2025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96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A31516-1B14-744D-AD8B-E227D65C50F3}" type="slidenum">
              <a:rPr lang="en-GB"/>
              <a:pPr/>
              <a:t>10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44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317F08-899F-F147-B8C5-A09E5C34A307}" type="slidenum">
              <a:rPr lang="en-GB"/>
              <a:pPr/>
              <a:t>62</a:t>
            </a:fld>
            <a:endParaRPr lang="en-GB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39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A20EE5-487B-134F-9E67-2778ECF605BC}" type="slidenum">
              <a:rPr lang="en-GB"/>
              <a:pPr/>
              <a:t>63</a:t>
            </a:fld>
            <a:endParaRPr lang="en-GB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49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628F12-A122-5541-A9EF-5431DD7E6554}" type="slidenum">
              <a:rPr lang="en-GB"/>
              <a:pPr/>
              <a:t>64</a:t>
            </a:fld>
            <a:endParaRPr lang="en-GB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60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988AA0-5385-8247-A52B-CFBB8B22467F}" type="slidenum">
              <a:rPr lang="en-GB"/>
              <a:pPr/>
              <a:t>65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70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3F137E-D6A3-DA4E-80CE-C9467E74C80B}" type="slidenum">
              <a:rPr lang="en-GB"/>
              <a:pPr/>
              <a:t>66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80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492727"/>
            <a:ext cx="7772400" cy="1470025"/>
          </a:xfrm>
        </p:spPr>
        <p:txBody>
          <a:bodyPr/>
          <a:lstStyle/>
          <a:p>
            <a:r>
              <a:rPr lang="en-GB" noProof="0" dirty="0"/>
              <a:t>History and basic principles </a:t>
            </a:r>
            <a:br>
              <a:rPr lang="en-GB" noProof="0" dirty="0"/>
            </a:br>
            <a:r>
              <a:rPr lang="en-GB" noProof="0" dirty="0"/>
              <a:t>of particle accelerators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1" y="5111553"/>
            <a:ext cx="7091785" cy="1252961"/>
          </a:xfrm>
        </p:spPr>
        <p:txBody>
          <a:bodyPr>
            <a:normAutofit/>
          </a:bodyPr>
          <a:lstStyle/>
          <a:p>
            <a:r>
              <a:rPr lang="en-GB" sz="1600" noProof="0" dirty="0"/>
              <a:t>Nicolas </a:t>
            </a:r>
            <a:r>
              <a:rPr lang="en-GB" sz="1600" noProof="0" dirty="0" err="1"/>
              <a:t>Delerue</a:t>
            </a:r>
            <a:endParaRPr lang="en-GB" sz="1600" noProof="0" dirty="0"/>
          </a:p>
          <a:p>
            <a:r>
              <a:rPr lang="en-GB" sz="1600" noProof="0" dirty="0"/>
              <a:t>(CNRS and Université de Paris-</a:t>
            </a:r>
            <a:r>
              <a:rPr lang="en-GB" sz="1600" noProof="0" dirty="0" err="1"/>
              <a:t>Saclay</a:t>
            </a:r>
            <a:r>
              <a:rPr lang="en-GB" sz="1600" noProof="0" dirty="0"/>
              <a:t>)</a:t>
            </a:r>
            <a:br>
              <a:rPr lang="en-GB" sz="1600" noProof="0" dirty="0"/>
            </a:br>
            <a:endParaRPr lang="en-GB" sz="1600" noProof="0" dirty="0"/>
          </a:p>
        </p:txBody>
      </p:sp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0" y="50308"/>
            <a:ext cx="1435100" cy="8046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AD35A0-4003-666F-140C-387D09025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690" y="0"/>
            <a:ext cx="6032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29FD2B-275B-664A-A7C1-5C1F78048FF7}" type="slidenum">
              <a:rPr lang="en-GB"/>
              <a:pPr/>
              <a:t>10</a:t>
            </a:fld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Tandem accelerators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0" y="1077233"/>
            <a:ext cx="4082400" cy="4965641"/>
          </a:xfrm>
          <a:ln/>
        </p:spPr>
        <p:txBody>
          <a:bodyPr>
            <a:normAutofit lnSpcReduction="10000"/>
          </a:bodyPr>
          <a:lstStyle/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 dirty="0"/>
              <a:t>It is possible to increase the energy reach of a Van de Graaff accelerators by using a “tandem” accelerator.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 dirty="0"/>
              <a:t>Such accelerator has two stage:</a:t>
            </a:r>
            <a:br>
              <a:rPr lang="en-GB" sz="1800" noProof="0" dirty="0"/>
            </a:br>
            <a:r>
              <a:rPr lang="en-GB" sz="1800" noProof="0" dirty="0"/>
              <a:t>- In the first stage negative ions (with extra e-) are accelerated from ground to a positive high voltage.</a:t>
            </a:r>
            <a:br>
              <a:rPr lang="en-GB" sz="1800" noProof="0" dirty="0"/>
            </a:br>
            <a:r>
              <a:rPr lang="en-GB" sz="1800" noProof="0" dirty="0"/>
              <a:t>- These ions are then stripped of 2-3 electrons in a stripper and become negative.</a:t>
            </a:r>
            <a:br>
              <a:rPr lang="en-GB" sz="1800" noProof="0" dirty="0"/>
            </a:br>
            <a:r>
              <a:rPr lang="en-GB" sz="1800" noProof="0" dirty="0"/>
              <a:t>- They are then accelerated further by going from the positive high voltage to DC.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 dirty="0"/>
              <a:t>There is a Tandem Van de Graaff at IPN Orsay (now </a:t>
            </a:r>
            <a:r>
              <a:rPr lang="en-GB" sz="1800" noProof="0" dirty="0" err="1"/>
              <a:t>IJCLab</a:t>
            </a:r>
            <a:r>
              <a:rPr lang="en-GB" sz="1800" noProof="0" dirty="0"/>
              <a:t>).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7840" y="1306217"/>
            <a:ext cx="4572000" cy="4572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591360" y="6531086"/>
            <a:ext cx="554976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source: http://</a:t>
            </a:r>
            <a:r>
              <a:rPr lang="en-GB" sz="13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people.clarkson.edu/~ekatz/scientists/graaff.html</a:t>
            </a:r>
            <a:endParaRPr lang="en-GB" sz="13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8320" y="6106242"/>
            <a:ext cx="8815680" cy="423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Example: 10MV Van de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can accelerate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10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and then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2+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30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79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Cockroft-walton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1690"/>
            <a:ext cx="5397025" cy="5311672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To reach higher energies, the particles can be accelerated in an electric field.</a:t>
            </a:r>
          </a:p>
          <a:p>
            <a:r>
              <a:rPr lang="en-GB" noProof="0" dirty="0" err="1"/>
              <a:t>Cockroft</a:t>
            </a:r>
            <a:r>
              <a:rPr lang="en-GB" noProof="0" dirty="0"/>
              <a:t> and Walton used a voltage multiplier made of diodes and capacitors.</a:t>
            </a:r>
            <a:br>
              <a:rPr lang="en-GB" noProof="0" dirty="0"/>
            </a:br>
            <a:br>
              <a:rPr lang="en-GB" noProof="0" dirty="0"/>
            </a:br>
            <a:endParaRPr lang="en-GB" noProof="0" dirty="0"/>
          </a:p>
          <a:p>
            <a:pPr marL="0" indent="0">
              <a:buNone/>
            </a:pP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 </a:t>
            </a:r>
          </a:p>
          <a:p>
            <a:r>
              <a:rPr lang="en-GB" noProof="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The first half-cycle will load the first capacitor to its peak voltage. The second half-cycle loads the second capacitor and so on...</a:t>
            </a:r>
            <a:br>
              <a:rPr lang="en-GB" noProof="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noProof="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=&gt; high voltage pulses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864" y="1271690"/>
            <a:ext cx="2599936" cy="4324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86864" y="5765800"/>
            <a:ext cx="2750296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Cockroft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-Walton generator </a:t>
            </a:r>
            <a:b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180DA46-4C5E-6812-74F3-179A9DB7E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69" y="3004344"/>
            <a:ext cx="3218629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6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Splitting the atom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95741" y="1186152"/>
            <a:ext cx="4398788" cy="5328561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using their generator Cockroft and Walton were able to accelerate protons to hundreds of keV.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1932 they bombarded Lithium with 700 keV hydrogen nuclei and transmuted it into Helium and other elements.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was the first time that a particle accelerator had been use to trigger a nuclear reaction.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Cockroft and Walton were awarded the Nobel prize for this work in 1951.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Image 6" descr="512px-Li6-D_Reactio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3" y="1562180"/>
            <a:ext cx="3865708" cy="45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7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DDE18-693E-B8E9-E4A0-86B45784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varying field accelerator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9B3ACB-42BF-10AF-6F16-F23C030D3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6520"/>
            <a:ext cx="4058805" cy="2797968"/>
          </a:xfrm>
        </p:spPr>
        <p:txBody>
          <a:bodyPr>
            <a:normAutofit fontScale="92500"/>
          </a:bodyPr>
          <a:lstStyle/>
          <a:p>
            <a:r>
              <a:rPr lang="en-GB" dirty="0"/>
              <a:t>To reach higher energy </a:t>
            </a:r>
            <a:r>
              <a:rPr lang="en-GB" dirty="0" err="1"/>
              <a:t>Ising</a:t>
            </a:r>
            <a:r>
              <a:rPr lang="en-GB" dirty="0"/>
              <a:t> proposed in 1925 to used a varying field.</a:t>
            </a:r>
          </a:p>
          <a:p>
            <a:r>
              <a:rPr lang="en-GB" dirty="0"/>
              <a:t>This was realised by </a:t>
            </a:r>
            <a:r>
              <a:rPr lang="en-GB" dirty="0" err="1"/>
              <a:t>Wideroe</a:t>
            </a:r>
            <a:r>
              <a:rPr lang="en-GB" dirty="0"/>
              <a:t> in 1928.</a:t>
            </a:r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A46863-449D-0D9F-BA81-D0A9BF6F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3EE441-653A-75F5-4573-D3711A4A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C0E0D-8472-1DE1-9C2E-F7746C8F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1B5EDB-A9E7-02FB-B3E6-2C460383B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996" y="1254126"/>
            <a:ext cx="4136590" cy="2569552"/>
          </a:xfrm>
          <a:prstGeom prst="rect">
            <a:avLst/>
          </a:prstGeom>
        </p:spPr>
      </p:pic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B52B9F01-B274-3EBE-DCF0-D89E25FA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0" y="4154487"/>
            <a:ext cx="7620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8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Cyclotron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082" y="1218282"/>
            <a:ext cx="4623329" cy="5138068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 err="1"/>
              <a:t>Ising’s</a:t>
            </a:r>
            <a:r>
              <a:rPr lang="en-GB" noProof="0" dirty="0"/>
              <a:t> accelerator was limited by the need of having many accelerating sections after each other.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/>
              <a:t>To overcome this a magnet can be used to loop the particles back on the accelerating section.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 dirty="0"/>
              <a:t>In 1931 Lawrence designed a “cyclotron”, a circular device made of two electrodes placed in a magnetic field that used AC field to accelerate the particles.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4412" y="2530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717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en-GB" noProof="0"/>
              <a:t>Cyclotron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17638"/>
            <a:ext cx="5779047" cy="4938712"/>
          </a:xfrm>
        </p:spPr>
        <p:txBody>
          <a:bodyPr>
            <a:normAutofit fontScale="62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particle source is located in the middle of the cyclotron.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Due to the magnetic field the particles follow a circular trajectory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reversing the electric field of the electrode between two gap crossing it is possible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With an AC potential of only 2000V Lawrence accelerated protons to 80kV!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Lawrence received the Nobel prize in 1939 for this work.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However, Cyclotrons can only accelerate non-relativistic particles…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3466" y="0"/>
            <a:ext cx="2188882" cy="222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3466" y="2226768"/>
            <a:ext cx="2211050" cy="2249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3466" y="4411694"/>
            <a:ext cx="2188882" cy="24463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53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B3FE8-F85D-68EA-A578-27BD33B3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Size </a:t>
            </a:r>
            <a:r>
              <a:rPr lang="fr-FR" dirty="0" err="1"/>
              <a:t>limits</a:t>
            </a:r>
            <a:r>
              <a:rPr lang="fr-FR" dirty="0"/>
              <a:t>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85A031-27A0-E19B-B606-8B58467E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2352F-ACD9-022D-FF03-67F59B2B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581A2-F99F-C7CB-4057-073BAEE9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E82C46-D2CC-6EA8-8508-1704BBB4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800" dirty="0"/>
              <a:t>11-inch → 27-inch → 60-inch (16 MeV) → 100 MeV</a:t>
            </a:r>
            <a:r>
              <a:rPr lang="en-US" dirty="0"/>
              <a:t>?!</a:t>
            </a:r>
          </a:p>
          <a:p>
            <a:r>
              <a:rPr lang="en-US" dirty="0"/>
              <a:t>Relativistic limits!</a:t>
            </a:r>
          </a:p>
          <a:p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1D0B668-C590-8268-B766-F981AE1924A5}"/>
              </a:ext>
            </a:extLst>
          </p:cNvPr>
          <p:cNvSpPr txBox="1">
            <a:spLocks/>
          </p:cNvSpPr>
          <p:nvPr/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IFAST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AB8163-0AA9-00F1-3726-2D3F3EF935A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01C64-9A44-4663-B572-ED8D33135C23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CD6DEA8-D33F-F236-D8F2-BDD0B586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2" y="3738742"/>
            <a:ext cx="1677357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5FE361-4E7B-8DB2-D1B3-57E26CCB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57" y="3738742"/>
            <a:ext cx="2772361" cy="212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9B9A1C-3F58-75B7-679B-F993BE30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66" y="3738742"/>
            <a:ext cx="2698245" cy="21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7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2B82A-5B2E-01C7-F10C-ABEACDD7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target experiments…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EAE0A-C24C-CE5F-74E9-E58B27D0C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814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Until then all “nuclear physics” experiments were done on a fixed target.</a:t>
            </a:r>
          </a:p>
          <a:p>
            <a:r>
              <a:rPr lang="en-GB" dirty="0"/>
              <a:t>In such experiment, the energy in the centre of mass is: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EE26BF-5D10-6CBE-2973-55F86BE5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A56EE2-2DEC-B581-9F2B-1A86D5D0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75ACB6-683C-C29B-299D-6119BB08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96B31C-E0D0-349E-011C-77B67FEB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22" y="4103663"/>
            <a:ext cx="6428669" cy="20692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062651-594E-FBFF-D834-44BC19B7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499" y="3155112"/>
            <a:ext cx="407125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7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2B82A-5B2E-01C7-F10C-ABEACDD7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versus colliding beam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EAE0A-C24C-CE5F-74E9-E58B27D0C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038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Energy with fixed target: </a:t>
            </a:r>
          </a:p>
          <a:p>
            <a:r>
              <a:rPr lang="en-GB" dirty="0"/>
              <a:t>With colliding beams the centre of mass energy is:</a:t>
            </a:r>
          </a:p>
          <a:p>
            <a:endParaRPr lang="en-GB" dirty="0"/>
          </a:p>
          <a:p>
            <a:r>
              <a:rPr lang="en-GB" dirty="0"/>
              <a:t>At high energy (E&gt;&gt;m) gain of having colliding beams is significant!</a:t>
            </a:r>
          </a:p>
          <a:p>
            <a:r>
              <a:rPr lang="en-GB" dirty="0"/>
              <a:t>But how to collide beams?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EE26BF-5D10-6CBE-2973-55F86BE5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A56EE2-2DEC-B581-9F2B-1A86D5D0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75ACB6-683C-C29B-299D-6119BB08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7AF760-07F6-1614-1C1E-8D9EE3AC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39880"/>
            <a:ext cx="2374075" cy="5935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8C4C72-3953-1C00-9900-3CAFA844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71" y="1258794"/>
            <a:ext cx="4071253" cy="8112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3AE912-BAA4-CBF0-5A24-4EA6471B7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40589"/>
            <a:ext cx="6267362" cy="21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7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Quizz: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71547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</a:t>
            </a:r>
            <a:br>
              <a:rPr lang="en-GB" dirty="0"/>
            </a:br>
            <a:r>
              <a:rPr lang="en-GB" dirty="0"/>
              <a:t>400 GeV.</a:t>
            </a:r>
          </a:p>
          <a:p>
            <a:r>
              <a:rPr lang="en-GB" dirty="0"/>
              <a:t>What will be the energy in the centre of mass of a 400 GeV proton hitting a proton in a fixed target?</a:t>
            </a:r>
          </a:p>
          <a:p>
            <a:pPr marL="0" indent="0" algn="ctr">
              <a:buNone/>
            </a:pPr>
            <a:r>
              <a:rPr lang="en-GB" dirty="0"/>
              <a:t>(a) 28.3 GeV</a:t>
            </a:r>
          </a:p>
          <a:p>
            <a:pPr marL="0" indent="0" algn="ctr">
              <a:buNone/>
            </a:pPr>
            <a:r>
              <a:rPr lang="en-GB" dirty="0"/>
              <a:t>(b) 400 GeV</a:t>
            </a:r>
          </a:p>
          <a:p>
            <a:pPr marL="0" indent="0" algn="ctr">
              <a:buNone/>
            </a:pPr>
            <a:r>
              <a:rPr lang="en-GB" dirty="0"/>
              <a:t>(c) 800 GeV</a:t>
            </a:r>
          </a:p>
          <a:p>
            <a:pPr marL="0" indent="0" algn="ctr">
              <a:buNone/>
            </a:pPr>
            <a:r>
              <a:rPr lang="en-GB" dirty="0"/>
              <a:t>(d) 802 GeV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3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Lectures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History of particle accelerators</a:t>
            </a:r>
          </a:p>
          <a:p>
            <a:r>
              <a:rPr lang="en-GB" noProof="0"/>
              <a:t>Basic principles:</a:t>
            </a:r>
            <a:br>
              <a:rPr lang="en-GB" noProof="0"/>
            </a:br>
            <a:r>
              <a:rPr lang="en-GB" noProof="0"/>
              <a:t>- Particle sources</a:t>
            </a:r>
            <a:br>
              <a:rPr lang="en-GB" noProof="0"/>
            </a:br>
            <a:r>
              <a:rPr lang="en-GB" noProof="0"/>
              <a:t>- Particle acceleration</a:t>
            </a:r>
            <a:br>
              <a:rPr lang="en-GB" noProof="0"/>
            </a:br>
            <a:r>
              <a:rPr lang="en-GB" noProof="0"/>
              <a:t>- Magnets</a:t>
            </a:r>
            <a:br>
              <a:rPr lang="en-GB" noProof="0"/>
            </a:br>
            <a:r>
              <a:rPr lang="en-GB" noProof="0"/>
              <a:t>- Emittance and beam dynamics</a:t>
            </a:r>
            <a:br>
              <a:rPr lang="en-GB" noProof="0"/>
            </a:br>
            <a:r>
              <a:rPr lang="en-GB" noProof="0"/>
              <a:t>- Beam diagnostics</a:t>
            </a:r>
          </a:p>
          <a:p>
            <a:r>
              <a:rPr lang="en-GB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28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 (a)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71547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 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400 GeV.</a:t>
            </a:r>
          </a:p>
          <a:p>
            <a:r>
              <a:rPr lang="en-GB" dirty="0"/>
              <a:t>What will be the energy in the centre of mass of a </a:t>
            </a:r>
            <a:br>
              <a:rPr lang="en-GB" dirty="0"/>
            </a:br>
            <a:r>
              <a:rPr lang="en-GB" dirty="0"/>
              <a:t>400 GeV proton hitting a proton in a fixed target?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Ecm</a:t>
            </a:r>
            <a:r>
              <a:rPr lang="en-GB" baseline="30000" dirty="0"/>
              <a:t>2</a:t>
            </a:r>
            <a:r>
              <a:rPr lang="en-GB" dirty="0"/>
              <a:t>=1</a:t>
            </a:r>
            <a:r>
              <a:rPr lang="en-GB" baseline="30000" dirty="0"/>
              <a:t>2</a:t>
            </a:r>
            <a:r>
              <a:rPr lang="en-GB" dirty="0"/>
              <a:t>+1</a:t>
            </a:r>
            <a:r>
              <a:rPr lang="en-GB" baseline="30000" dirty="0"/>
              <a:t>2</a:t>
            </a:r>
            <a:r>
              <a:rPr lang="en-GB" dirty="0"/>
              <a:t>+2*1*400=802 GeV</a:t>
            </a:r>
            <a:r>
              <a:rPr lang="en-GB" baseline="30000" dirty="0"/>
              <a:t>2</a:t>
            </a:r>
          </a:p>
          <a:p>
            <a:pPr marL="0" indent="0">
              <a:buNone/>
            </a:pPr>
            <a:r>
              <a:rPr lang="en-GB" dirty="0" err="1"/>
              <a:t>Ecm</a:t>
            </a:r>
            <a:r>
              <a:rPr lang="en-GB" dirty="0"/>
              <a:t>=sqrt(802)=28.3GeV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7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71547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400 GeV.</a:t>
            </a:r>
          </a:p>
          <a:p>
            <a:r>
              <a:rPr lang="en-GB" dirty="0"/>
              <a:t>What will be the energy in the centre of mass of two 400 GeV protons hitting each other?</a:t>
            </a:r>
          </a:p>
          <a:p>
            <a:pPr marL="0" indent="0" algn="ctr">
              <a:buNone/>
            </a:pPr>
            <a:r>
              <a:rPr lang="en-GB" dirty="0"/>
              <a:t>(a) 28.3 GeV</a:t>
            </a:r>
          </a:p>
          <a:p>
            <a:pPr marL="0" indent="0" algn="ctr">
              <a:buNone/>
            </a:pPr>
            <a:r>
              <a:rPr lang="en-GB" dirty="0"/>
              <a:t>(b) 400 GeV</a:t>
            </a:r>
          </a:p>
          <a:p>
            <a:pPr marL="0" indent="0" algn="ctr">
              <a:buNone/>
            </a:pPr>
            <a:r>
              <a:rPr lang="en-GB" dirty="0"/>
              <a:t>(c) 800 GeV</a:t>
            </a:r>
          </a:p>
          <a:p>
            <a:pPr marL="0" indent="0" algn="ctr">
              <a:buNone/>
            </a:pPr>
            <a:r>
              <a:rPr lang="en-GB" dirty="0"/>
              <a:t>(d) 802 GeV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1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666A9-412D-B2F4-E929-5EA897E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 (c)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F3D741-7D0F-9263-0706-EBCA42B3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0691"/>
            <a:ext cx="8229600" cy="394359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Let’s compare fixed target and colliding beams.</a:t>
            </a:r>
          </a:p>
          <a:p>
            <a:r>
              <a:rPr lang="en-GB" dirty="0"/>
              <a:t>Assuming that the mass of a proton is 1GeV/c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You have an accelerator than can accelerate protons to 400 GeV.</a:t>
            </a:r>
          </a:p>
          <a:p>
            <a:r>
              <a:rPr lang="en-GB" dirty="0"/>
              <a:t>What will be the energy in the centre of mass of two 400 GeV protons hitting each other?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Ecm</a:t>
            </a:r>
            <a:r>
              <a:rPr lang="en-GB" baseline="30000" dirty="0"/>
              <a:t>2</a:t>
            </a:r>
            <a:r>
              <a:rPr lang="en-GB" dirty="0"/>
              <a:t>=(400+400)</a:t>
            </a:r>
            <a:r>
              <a:rPr lang="en-GB" baseline="30000" dirty="0"/>
              <a:t> 2</a:t>
            </a:r>
            <a:r>
              <a:rPr lang="en-GB" dirty="0"/>
              <a:t>=800</a:t>
            </a:r>
            <a:r>
              <a:rPr lang="en-GB" baseline="30000" dirty="0"/>
              <a:t>2</a:t>
            </a:r>
            <a:r>
              <a:rPr lang="en-GB" dirty="0"/>
              <a:t> GeV</a:t>
            </a:r>
            <a:r>
              <a:rPr lang="en-GB" baseline="30000" dirty="0"/>
              <a:t>2			</a:t>
            </a:r>
            <a:r>
              <a:rPr lang="en-GB" dirty="0" err="1"/>
              <a:t>Ecm</a:t>
            </a:r>
            <a:r>
              <a:rPr lang="en-GB" dirty="0"/>
              <a:t>=800GeV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Fixed target: 28.3 GeV      		Colliding beams: 800 GeV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600" b="1" dirty="0"/>
              <a:t>A similar comparison for 7 </a:t>
            </a:r>
            <a:r>
              <a:rPr lang="en-GB" sz="3600" b="1" dirty="0" err="1"/>
              <a:t>TeV</a:t>
            </a:r>
            <a:r>
              <a:rPr lang="en-GB" sz="3600" b="1" dirty="0"/>
              <a:t> protons gives: </a:t>
            </a:r>
            <a:br>
              <a:rPr lang="en-GB" sz="3600" b="1" dirty="0"/>
            </a:br>
            <a:r>
              <a:rPr lang="en-GB" sz="3600" b="1" dirty="0"/>
              <a:t>114.6 GeV for fixed target beams against 14 </a:t>
            </a:r>
            <a:r>
              <a:rPr lang="en-GB" sz="3600" b="1" dirty="0" err="1"/>
              <a:t>TeV</a:t>
            </a:r>
            <a:r>
              <a:rPr lang="en-GB" sz="3600" b="1" dirty="0"/>
              <a:t> for colliding beams!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F1C43-607A-7AF3-0904-C4FF1002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F772B-576F-4324-6DFB-0C40D6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AE971-9587-34DC-A730-97BEA84E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3BB080-3003-1127-F724-BE36D1A0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4" y="1353130"/>
            <a:ext cx="4071253" cy="8112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7B03F-673A-4973-558A-13697C4F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24" y="1351065"/>
            <a:ext cx="3244983" cy="8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54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57408" cy="847195"/>
          </a:xfrm>
        </p:spPr>
        <p:txBody>
          <a:bodyPr/>
          <a:lstStyle/>
          <a:p>
            <a:r>
              <a:rPr lang="en-GB" noProof="0" dirty="0"/>
              <a:t>Back to history…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418"/>
            <a:ext cx="8057408" cy="2169582"/>
          </a:xfrm>
        </p:spPr>
        <p:txBody>
          <a:bodyPr>
            <a:normAutofit/>
          </a:bodyPr>
          <a:lstStyle/>
          <a:p>
            <a:r>
              <a:rPr lang="en-GB" noProof="0" dirty="0"/>
              <a:t>Most work in new accelerators stopped during WWII.</a:t>
            </a:r>
          </a:p>
          <a:p>
            <a:r>
              <a:rPr lang="en-GB" noProof="0" dirty="0"/>
              <a:t>After the war the work resumed and several groups tried to build a collider…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DC7332-3956-D985-8154-3AC772A0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64" y="3441674"/>
            <a:ext cx="4609991" cy="32801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EB4142-1032-588F-3E15-4E2795B63E76}"/>
              </a:ext>
            </a:extLst>
          </p:cNvPr>
          <p:cNvSpPr txBox="1"/>
          <p:nvPr/>
        </p:nvSpPr>
        <p:spPr>
          <a:xfrm>
            <a:off x="7100455" y="5697345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70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D7C75-0F70-3AE7-DA9F-78D05F46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e+ e- versus e- e-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B61ECC-6802-7603-4D28-FFCB4BE21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critical choice for a collider was to decide the type of collisions.</a:t>
            </a:r>
          </a:p>
          <a:p>
            <a:r>
              <a:rPr lang="en-GB" dirty="0"/>
              <a:t>Positrons are difficult to produce hence Kurchatov and Stanford choose e- e-.</a:t>
            </a:r>
          </a:p>
          <a:p>
            <a:r>
              <a:rPr lang="en-GB" dirty="0"/>
              <a:t>The Frascati group (led by B. </a:t>
            </a:r>
            <a:r>
              <a:rPr lang="en-GB" dirty="0" err="1"/>
              <a:t>Touschek</a:t>
            </a:r>
            <a:r>
              <a:rPr lang="en-GB" dirty="0"/>
              <a:t>) was convinced that collisions would be easier (CT invariance).</a:t>
            </a:r>
          </a:p>
          <a:p>
            <a:r>
              <a:rPr lang="en-GB" dirty="0"/>
              <a:t>e+ e- collisions had several advantages:</a:t>
            </a:r>
          </a:p>
          <a:p>
            <a:pPr lvl="1"/>
            <a:r>
              <a:rPr lang="en-GB" dirty="0"/>
              <a:t>Single ring</a:t>
            </a:r>
          </a:p>
          <a:p>
            <a:pPr lvl="1"/>
            <a:r>
              <a:rPr lang="en-GB" dirty="0"/>
              <a:t>More interesting physics with the collisions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63919-F08F-991D-878E-03D6BF9B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526429-3C39-0CF5-8C9E-CF73E993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70970A-EAE1-D085-0FB2-551809FE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7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8A7A8-21A8-A1A0-118F-A06CB6B1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First </a:t>
            </a:r>
            <a:r>
              <a:rPr lang="fr-FR" dirty="0" err="1"/>
              <a:t>generation</a:t>
            </a:r>
            <a:r>
              <a:rPr lang="fr-FR" dirty="0"/>
              <a:t> </a:t>
            </a:r>
            <a:r>
              <a:rPr lang="fr-FR" dirty="0" err="1"/>
              <a:t>colliders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storage</a:t>
            </a:r>
            <a:r>
              <a:rPr lang="fr-FR" dirty="0"/>
              <a:t> rings)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6D757AB6-430C-2925-89E9-85BDBB5A8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123898"/>
              </p:ext>
            </p:extLst>
          </p:nvPr>
        </p:nvGraphicFramePr>
        <p:xfrm>
          <a:off x="457200" y="1600200"/>
          <a:ext cx="82296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616">
                  <a:extLst>
                    <a:ext uri="{9D8B030D-6E8A-4147-A177-3AD203B41FA5}">
                      <a16:colId xmlns:a16="http://schemas.microsoft.com/office/drawing/2014/main" val="35713029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57853238"/>
                    </a:ext>
                  </a:extLst>
                </a:gridCol>
                <a:gridCol w="1959428">
                  <a:extLst>
                    <a:ext uri="{9D8B030D-6E8A-4147-A177-3AD203B41FA5}">
                      <a16:colId xmlns:a16="http://schemas.microsoft.com/office/drawing/2014/main" val="1188885255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31066870"/>
                    </a:ext>
                  </a:extLst>
                </a:gridCol>
                <a:gridCol w="1508167">
                  <a:extLst>
                    <a:ext uri="{9D8B030D-6E8A-4147-A177-3AD203B41FA5}">
                      <a16:colId xmlns:a16="http://schemas.microsoft.com/office/drawing/2014/main" val="2055855662"/>
                    </a:ext>
                  </a:extLst>
                </a:gridCol>
                <a:gridCol w="908462">
                  <a:extLst>
                    <a:ext uri="{9D8B030D-6E8A-4147-A177-3AD203B41FA5}">
                      <a16:colId xmlns:a16="http://schemas.microsoft.com/office/drawing/2014/main" val="12205729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Laboratory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Proposal</a:t>
                      </a:r>
                      <a:r>
                        <a:rPr lang="fr-FR" dirty="0"/>
                        <a:t>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Collision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First </a:t>
                      </a:r>
                      <a:r>
                        <a:rPr lang="fr-FR" dirty="0" err="1"/>
                        <a:t>beam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55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dirty="0" err="1"/>
                        <a:t>Kurchatov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institute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(Moscow)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then</a:t>
                      </a:r>
                      <a:r>
                        <a:rPr lang="fr-FR" sz="1600" dirty="0"/>
                        <a:t> Novosibirsk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VEP-1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e- 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2 x 160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3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High Energy </a:t>
                      </a:r>
                      <a:r>
                        <a:rPr lang="fr-FR" dirty="0" err="1"/>
                        <a:t>Physics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Laboratory</a:t>
                      </a:r>
                      <a:r>
                        <a:rPr lang="fr-FR" dirty="0"/>
                        <a:t> (Stanford)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Princeton-Stanford </a:t>
                      </a:r>
                      <a:br>
                        <a:rPr lang="fr-FR" dirty="0"/>
                      </a:br>
                      <a:r>
                        <a:rPr lang="fr-FR" dirty="0"/>
                        <a:t>e- e- </a:t>
                      </a:r>
                      <a:r>
                        <a:rPr lang="fr-FR" dirty="0" err="1"/>
                        <a:t>storage</a:t>
                      </a:r>
                      <a:r>
                        <a:rPr lang="fr-FR" dirty="0"/>
                        <a:t> 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e- e-</a:t>
                      </a:r>
                    </a:p>
                    <a:p>
                      <a:pPr algn="ctr" font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2 x 500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87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Frascati National </a:t>
                      </a:r>
                      <a:r>
                        <a:rPr lang="fr-FR" dirty="0" err="1"/>
                        <a:t>Laboratory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dirty="0"/>
                        <a:t>Ada </a:t>
                      </a:r>
                      <a:br>
                        <a:rPr lang="fr-FR" sz="1600" dirty="0"/>
                      </a:br>
                      <a:r>
                        <a:rPr lang="fr-FR" sz="1400" dirty="0"/>
                        <a:t>(Ring of accumulation)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e- e+</a:t>
                      </a:r>
                    </a:p>
                    <a:p>
                      <a:pPr algn="ctr" font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2 x 220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dirty="0"/>
                        <a:t>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26831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E89149-591B-92DD-71FA-05ECFE15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A0035-2DEF-E400-391E-BBD3D48D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8FA6D5-8CB4-4BD7-317D-B438C478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6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2BEE4-0209-BA60-5784-F1AA37CD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VEP-1 (</a:t>
            </a:r>
            <a:r>
              <a:rPr lang="fr-FR" dirty="0" err="1"/>
              <a:t>Dubna</a:t>
            </a:r>
            <a:r>
              <a:rPr lang="fr-FR" dirty="0"/>
              <a:t>, </a:t>
            </a:r>
            <a:r>
              <a:rPr lang="fr-FR" dirty="0" err="1"/>
              <a:t>Russia</a:t>
            </a:r>
            <a:r>
              <a:rPr lang="fr-FR" dirty="0"/>
              <a:t>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9F9C09D-ED7F-6B87-78CA-6513F88B5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07" y="1600200"/>
            <a:ext cx="7040386" cy="452596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072304-4B3D-A744-CE90-437EA0A9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7D6BA-20AA-9EA4-23CF-3D4773F7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83669B-06C7-8230-E3FF-C8AF0B49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A4EF09-F19B-97F0-E310-4986B1C2E4FF}"/>
              </a:ext>
            </a:extLst>
          </p:cNvPr>
          <p:cNvSpPr txBox="1"/>
          <p:nvPr/>
        </p:nvSpPr>
        <p:spPr>
          <a:xfrm>
            <a:off x="6683224" y="6033184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546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0383E-102E-EA46-9809-7FDD8166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Princeton-Stanford </a:t>
            </a:r>
            <a:r>
              <a:rPr lang="fr-FR" dirty="0" err="1"/>
              <a:t>collider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4F918-15F4-5815-D540-357A9A3C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48883C-0626-60A7-EB2E-E5024EC0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3D7F5B-6345-EF88-38C4-93E029CE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10DF16-2361-24D5-01F0-450029A00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5" y="1287152"/>
            <a:ext cx="8857837" cy="52381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202C7D-96C8-DF06-F752-4AF148FB9782}"/>
              </a:ext>
            </a:extLst>
          </p:cNvPr>
          <p:cNvSpPr txBox="1"/>
          <p:nvPr/>
        </p:nvSpPr>
        <p:spPr>
          <a:xfrm>
            <a:off x="7110736" y="5203762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37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853" y="274638"/>
            <a:ext cx="4958293" cy="847195"/>
          </a:xfrm>
        </p:spPr>
        <p:txBody>
          <a:bodyPr>
            <a:normAutofit fontScale="90000"/>
          </a:bodyPr>
          <a:lstStyle/>
          <a:p>
            <a:r>
              <a:rPr lang="en-GB" noProof="0" dirty="0" err="1"/>
              <a:t>AdA</a:t>
            </a:r>
            <a:br>
              <a:rPr lang="en-GB" noProof="0" dirty="0"/>
            </a:br>
            <a:r>
              <a:rPr lang="en-GB" sz="4000" noProof="0" dirty="0" err="1"/>
              <a:t>Anello</a:t>
            </a:r>
            <a:r>
              <a:rPr lang="en-GB" sz="4000" noProof="0" dirty="0"/>
              <a:t> di </a:t>
            </a:r>
            <a:r>
              <a:rPr lang="en-GB" sz="4000" noProof="0" dirty="0" err="1"/>
              <a:t>Accumulazione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71" y="136525"/>
            <a:ext cx="3876675" cy="581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09734" y="5951537"/>
            <a:ext cx="30464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 err="1"/>
              <a:t>AdA</a:t>
            </a:r>
            <a:r>
              <a:rPr lang="en-GB" dirty="0"/>
              <a:t> in a glass case at </a:t>
            </a:r>
            <a:br>
              <a:rPr lang="en-GB" dirty="0"/>
            </a:br>
            <a:r>
              <a:rPr lang="en-GB" dirty="0" err="1"/>
              <a:t>Frascati</a:t>
            </a:r>
            <a:r>
              <a:rPr lang="en-GB" dirty="0"/>
              <a:t> National Laboratory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ED3F9E-5E1B-A80F-157A-F12EF2FA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7" y="1390072"/>
            <a:ext cx="4688945" cy="3490067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17D8246-2260-A66E-92DD-D4E88127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5058888"/>
            <a:ext cx="4799783" cy="152447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After unsuccessful attempts in Frascati, </a:t>
            </a:r>
            <a:r>
              <a:rPr lang="en-GB" dirty="0" err="1"/>
              <a:t>AdA</a:t>
            </a:r>
            <a:r>
              <a:rPr lang="en-GB" dirty="0"/>
              <a:t> was brought to Orsay where the positron source was stronger.</a:t>
            </a:r>
          </a:p>
        </p:txBody>
      </p:sp>
    </p:spTree>
    <p:extLst>
      <p:ext uri="{BB962C8B-B14F-4D97-AF65-F5344CB8AC3E}">
        <p14:creationId xmlns:p14="http://schemas.microsoft.com/office/powerpoint/2010/main" val="1674580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853" y="274638"/>
            <a:ext cx="4958293" cy="847195"/>
          </a:xfrm>
        </p:spPr>
        <p:txBody>
          <a:bodyPr>
            <a:normAutofit fontScale="90000"/>
          </a:bodyPr>
          <a:lstStyle/>
          <a:p>
            <a:r>
              <a:rPr lang="en-GB" noProof="0" dirty="0" err="1"/>
              <a:t>AdA</a:t>
            </a:r>
            <a:br>
              <a:rPr lang="en-GB" noProof="0" dirty="0"/>
            </a:br>
            <a:r>
              <a:rPr lang="en-GB" sz="4000" noProof="0" dirty="0" err="1"/>
              <a:t>Anello</a:t>
            </a:r>
            <a:r>
              <a:rPr lang="en-GB" sz="4000" noProof="0" dirty="0"/>
              <a:t> di </a:t>
            </a:r>
            <a:r>
              <a:rPr lang="en-GB" sz="4000" noProof="0" dirty="0" err="1"/>
              <a:t>Accumulazione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80880" y="5646425"/>
            <a:ext cx="30464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 err="1"/>
              <a:t>AdA</a:t>
            </a:r>
            <a:r>
              <a:rPr lang="en-GB" dirty="0"/>
              <a:t> in a Orsay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17D8246-2260-A66E-92DD-D4E88127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3170712"/>
            <a:ext cx="4799783" cy="341265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 Orsay the flux of electrons was sufficient to get a good number of positrons.</a:t>
            </a:r>
          </a:p>
          <a:p>
            <a:r>
              <a:rPr lang="en-GB" dirty="0"/>
              <a:t>The choice of e+ e- then proved good.</a:t>
            </a:r>
          </a:p>
          <a:p>
            <a:r>
              <a:rPr lang="en-GB" dirty="0"/>
              <a:t>Despite being the last project to start, it was the first to see collisions.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3786C5-6345-E08B-5EAE-F918E142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" y="1405412"/>
            <a:ext cx="4889500" cy="1765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28EF0D-4444-EDA1-CC15-03FA94BB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292" y="531172"/>
            <a:ext cx="3538854" cy="51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About myself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Researcher at </a:t>
            </a:r>
            <a:r>
              <a:rPr lang="en-GB" noProof="0" dirty="0" err="1"/>
              <a:t>IJCLab</a:t>
            </a:r>
            <a:r>
              <a:rPr lang="en-GB" noProof="0" dirty="0"/>
              <a:t> in the accelerator Department</a:t>
            </a:r>
          </a:p>
          <a:p>
            <a:r>
              <a:rPr lang="en-GB" noProof="0" dirty="0"/>
              <a:t>Working on:</a:t>
            </a:r>
            <a:br>
              <a:rPr lang="en-GB" noProof="0" dirty="0"/>
            </a:br>
            <a:r>
              <a:rPr lang="en-GB" noProof="0" dirty="0"/>
              <a:t>-  beam instrumentation and diagnostics (how to measure what happens in an accelerator) and</a:t>
            </a:r>
            <a:br>
              <a:rPr lang="en-GB" noProof="0" dirty="0"/>
            </a:br>
            <a:r>
              <a:rPr lang="en-GB" noProof="0" dirty="0"/>
              <a:t>- new acceleration techniques (how to reach higher energy over shorter distances).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1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55239-DB39-09C6-CB5C-D5D8DB73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results from </a:t>
            </a:r>
            <a:r>
              <a:rPr lang="en-GB" dirty="0" err="1"/>
              <a:t>AdA</a:t>
            </a:r>
            <a:endParaRPr lang="en-GB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B1E884F-3B04-B389-91F1-6DBD9005E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18937"/>
            <a:ext cx="2862294" cy="428251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6A25AF-5E9D-9A85-E90D-E7288D1F7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52E10E-85E0-B122-1AAD-4BE2289D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96A8B1-B574-DD22-4F07-9527E50B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751AF2-DA46-B047-3C39-587885786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05" y="1417638"/>
            <a:ext cx="5453463" cy="36635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6953C0-B36C-1BF8-DE39-6A798DB03624}"/>
              </a:ext>
            </a:extLst>
          </p:cNvPr>
          <p:cNvSpPr txBox="1"/>
          <p:nvPr/>
        </p:nvSpPr>
        <p:spPr>
          <a:xfrm>
            <a:off x="605642" y="5652655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Single </a:t>
            </a:r>
            <a:r>
              <a:rPr lang="fr-FR" dirty="0" err="1"/>
              <a:t>electrons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51DD71-512D-FBA8-2CF0-B71E7F271568}"/>
              </a:ext>
            </a:extLst>
          </p:cNvPr>
          <p:cNvSpPr txBox="1"/>
          <p:nvPr/>
        </p:nvSpPr>
        <p:spPr>
          <a:xfrm>
            <a:off x="4263242" y="5308270"/>
            <a:ext cx="336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Touschek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A30A04-EAD5-E527-95C2-B63FF5D09E92}"/>
              </a:ext>
            </a:extLst>
          </p:cNvPr>
          <p:cNvSpPr txBox="1"/>
          <p:nvPr/>
        </p:nvSpPr>
        <p:spPr>
          <a:xfrm>
            <a:off x="6653536" y="5759941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9564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D7AC3-D080-B8DC-3053-3685C1A7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First collisions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5B44E-BAD4-5831-AAC3-DBC4A1DC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77294" cy="4525963"/>
          </a:xfrm>
        </p:spPr>
        <p:txBody>
          <a:bodyPr/>
          <a:lstStyle/>
          <a:p>
            <a:r>
              <a:rPr lang="fr-FR" dirty="0"/>
              <a:t>First collisions at </a:t>
            </a:r>
            <a:r>
              <a:rPr lang="fr-FR" dirty="0" err="1"/>
              <a:t>AdA</a:t>
            </a:r>
            <a:r>
              <a:rPr lang="fr-FR" dirty="0"/>
              <a:t>: </a:t>
            </a:r>
            <a:r>
              <a:rPr lang="fr-FR" dirty="0" err="1"/>
              <a:t>autumn</a:t>
            </a:r>
            <a:r>
              <a:rPr lang="fr-FR" dirty="0"/>
              <a:t> 1963.</a:t>
            </a:r>
          </a:p>
          <a:p>
            <a:r>
              <a:rPr lang="fr-FR" dirty="0"/>
              <a:t>VEP-1 (e- e-): </a:t>
            </a:r>
            <a:br>
              <a:rPr lang="fr-FR" dirty="0"/>
            </a:br>
            <a:r>
              <a:rPr lang="fr-FR" dirty="0"/>
              <a:t>May 1964</a:t>
            </a:r>
          </a:p>
          <a:p>
            <a:r>
              <a:rPr lang="fr-FR" dirty="0"/>
              <a:t>Princeton-Stanford </a:t>
            </a:r>
            <a:r>
              <a:rPr lang="fr-FR" dirty="0" err="1"/>
              <a:t>electron-electron</a:t>
            </a:r>
            <a:r>
              <a:rPr lang="fr-FR" dirty="0"/>
              <a:t> </a:t>
            </a:r>
            <a:r>
              <a:rPr lang="fr-FR" dirty="0" err="1"/>
              <a:t>collider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March 1965.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BEBC7F-5113-D3E4-CE29-A4D90D5F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2C90BD-FD22-415E-3133-336FD57D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8233A-FB69-754D-477A-CA181433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BC4A67-8E06-BCC1-CF6A-D7AD6EEE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14" y="1176316"/>
            <a:ext cx="4699555" cy="48088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8D4A39C-57AD-B83F-AE73-A79B195421A3}"/>
              </a:ext>
            </a:extLst>
          </p:cNvPr>
          <p:cNvSpPr txBox="1"/>
          <p:nvPr/>
        </p:nvSpPr>
        <p:spPr>
          <a:xfrm>
            <a:off x="6172586" y="6126163"/>
            <a:ext cx="203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 Jacques </a:t>
            </a:r>
            <a:r>
              <a:rPr lang="fr-FR" dirty="0" err="1"/>
              <a:t>Haïssinski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3980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1F0E92-A1C9-72C9-9635-4772EF7E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Second </a:t>
            </a:r>
            <a:r>
              <a:rPr lang="fr-FR" dirty="0" err="1"/>
              <a:t>generation</a:t>
            </a:r>
            <a:r>
              <a:rPr lang="fr-FR" dirty="0"/>
              <a:t> </a:t>
            </a:r>
            <a:r>
              <a:rPr lang="fr-FR" dirty="0" err="1"/>
              <a:t>colliders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2D2E8-A711-B1F1-733E-7B2E6C00C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GB" dirty="0"/>
              <a:t>Initial colliders had strong limitation (focussing, beam size,…)</a:t>
            </a:r>
          </a:p>
          <a:p>
            <a:r>
              <a:rPr lang="en-GB" dirty="0"/>
              <a:t>Even before their success a second generation was planned:</a:t>
            </a:r>
          </a:p>
          <a:p>
            <a:pPr lvl="1"/>
            <a:r>
              <a:rPr lang="en-GB" dirty="0"/>
              <a:t>VEP-2 (</a:t>
            </a:r>
            <a:r>
              <a:rPr lang="en-GB" dirty="0" err="1"/>
              <a:t>Novossibirsk</a:t>
            </a:r>
            <a:r>
              <a:rPr lang="en-GB" dirty="0"/>
              <a:t>): 2 x 700 MeV</a:t>
            </a:r>
          </a:p>
          <a:p>
            <a:pPr lvl="1"/>
            <a:r>
              <a:rPr lang="en-GB" dirty="0"/>
              <a:t>ADONE (Frascati): 2 x 1,5 GeV</a:t>
            </a:r>
          </a:p>
          <a:p>
            <a:pPr lvl="1"/>
            <a:r>
              <a:rPr lang="en-GB" dirty="0"/>
              <a:t>ACO (</a:t>
            </a:r>
            <a:r>
              <a:rPr lang="en-GB" dirty="0" err="1"/>
              <a:t>Anneau</a:t>
            </a:r>
            <a:r>
              <a:rPr lang="en-GB" dirty="0"/>
              <a:t> de Collisions d’Orsay): 2 x 510 MeV</a:t>
            </a:r>
          </a:p>
          <a:p>
            <a:pPr lvl="1"/>
            <a:r>
              <a:rPr lang="en-GB" dirty="0"/>
              <a:t>CEA (Cambridge Electron Accel., USA): 2 x 3,5 GeV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99BA5C-8F44-BB67-EE22-7AB0B863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14503B-5AFF-BC17-BCF1-86B876E1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49D442-AFAF-B352-78EA-2FEFA051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189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4833"/>
          </a:xfrm>
        </p:spPr>
        <p:txBody>
          <a:bodyPr/>
          <a:lstStyle/>
          <a:p>
            <a:r>
              <a:rPr lang="en-GB" noProof="0"/>
              <a:t>L’Anneau de Collision d’Orsay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9867"/>
            <a:ext cx="8229600" cy="2411162"/>
          </a:xfrm>
        </p:spPr>
        <p:txBody>
          <a:bodyPr>
            <a:normAutofit fontScale="77500" lnSpcReduction="20000"/>
          </a:bodyPr>
          <a:lstStyle/>
          <a:p>
            <a:r>
              <a:rPr lang="en-GB" noProof="0" dirty="0"/>
              <a:t>The </a:t>
            </a:r>
            <a:r>
              <a:rPr lang="en-GB" noProof="0" dirty="0" err="1"/>
              <a:t>AdA</a:t>
            </a:r>
            <a:r>
              <a:rPr lang="en-GB" noProof="0" dirty="0"/>
              <a:t> success led to the construction of the first French collider, ACO in 1962 (first collision in 1965).</a:t>
            </a:r>
          </a:p>
          <a:p>
            <a:r>
              <a:rPr lang="en-GB" noProof="0" dirty="0"/>
              <a:t>ACO ceased as a collider in 1975. After it served as a light source until 1988.</a:t>
            </a:r>
          </a:p>
          <a:p>
            <a:r>
              <a:rPr lang="en-GB" noProof="0" dirty="0"/>
              <a:t>Another collider, DCI (</a:t>
            </a:r>
            <a:r>
              <a:rPr lang="en-GB" noProof="0" dirty="0" err="1"/>
              <a:t>Dispositif</a:t>
            </a:r>
            <a:r>
              <a:rPr lang="en-GB" noProof="0" dirty="0"/>
              <a:t> de Collision dans </a:t>
            </a:r>
            <a:r>
              <a:rPr lang="en-GB" noProof="0" dirty="0" err="1"/>
              <a:t>l’Igloo</a:t>
            </a:r>
            <a:r>
              <a:rPr lang="en-GB" noProof="0" dirty="0"/>
              <a:t>), was used on site from 1975 until 1985 (and as synchrotron source until 2001).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7" y="3545696"/>
            <a:ext cx="3124200" cy="2344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680" y="3266123"/>
            <a:ext cx="5051825" cy="19710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56680" y="5513917"/>
            <a:ext cx="483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ACO is now a museum that can be visited.</a:t>
            </a:r>
          </a:p>
        </p:txBody>
      </p:sp>
    </p:spTree>
    <p:extLst>
      <p:ext uri="{BB962C8B-B14F-4D97-AF65-F5344CB8AC3E}">
        <p14:creationId xmlns:p14="http://schemas.microsoft.com/office/powerpoint/2010/main" val="37306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D032A-FCAA-A08B-C10A-9974C604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second life for </a:t>
            </a:r>
            <a:r>
              <a:rPr lang="fr-FR" dirty="0" err="1"/>
              <a:t>colliders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light 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AE2E3-417A-3137-59BE-1FCB0502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84816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Colliders were the first rings able to store beams for several hours (storage rings).</a:t>
            </a:r>
          </a:p>
          <a:p>
            <a:r>
              <a:rPr lang="en-GB" dirty="0"/>
              <a:t>The opened the way for the exploitation of the synchrotron radiation they produced.</a:t>
            </a:r>
          </a:p>
          <a:p>
            <a:r>
              <a:rPr lang="en-GB" dirty="0"/>
              <a:t>After the end of their time as collider they were converted to 1</a:t>
            </a:r>
            <a:r>
              <a:rPr lang="en-GB" baseline="30000" dirty="0"/>
              <a:t>st</a:t>
            </a:r>
            <a:r>
              <a:rPr lang="en-GB" dirty="0"/>
              <a:t> generation light sources.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31CDD6-6419-7E8B-3587-0D62ACE7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323C33-8972-2D83-37DC-A234BAF0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BD215-3DDD-66EF-E566-DCB51AC7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3266112-5B51-D5C0-08D0-BEAF28D4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79" y="1736244"/>
            <a:ext cx="3618720" cy="45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30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55F96-D54A-AADE-1B18-4C63CB27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CERN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BF070F-389D-AD17-6E0C-32D9BC6A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End of second world </a:t>
            </a:r>
            <a:r>
              <a:rPr lang="fr-FR" dirty="0" err="1"/>
              <a:t>war</a:t>
            </a:r>
            <a:r>
              <a:rPr lang="fr-FR" dirty="0"/>
              <a:t>: </a:t>
            </a:r>
            <a:r>
              <a:rPr lang="fr-FR" dirty="0" err="1"/>
              <a:t>need</a:t>
            </a:r>
            <a:r>
              <a:rPr lang="fr-FR" dirty="0"/>
              <a:t> to restore Science in Europe and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.</a:t>
            </a:r>
          </a:p>
          <a:p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proposal</a:t>
            </a:r>
            <a:r>
              <a:rPr lang="fr-FR" dirty="0"/>
              <a:t>: Louis De Broglie (1949), UNESCO (1950)…</a:t>
            </a:r>
          </a:p>
          <a:p>
            <a:r>
              <a:rPr lang="fr-FR" dirty="0"/>
              <a:t>1952: First CERN (Conseil Européen pour la Recherche Nucléaire) </a:t>
            </a:r>
            <a:r>
              <a:rPr lang="fr-FR" dirty="0" err="1"/>
              <a:t>council</a:t>
            </a:r>
            <a:r>
              <a:rPr lang="fr-FR" dirty="0"/>
              <a:t> meeting.</a:t>
            </a:r>
          </a:p>
          <a:p>
            <a:r>
              <a:rPr lang="fr-FR" dirty="0"/>
              <a:t>1954: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Organization</a:t>
            </a:r>
            <a:r>
              <a:rPr lang="fr-FR" dirty="0"/>
              <a:t> for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(CERN)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A7075-EFA0-AD6F-F843-19389F56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446428-7C4D-AD14-928E-42CECD05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2DC136-7F0B-0B66-028F-92C59288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303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5BB91-16FF-6CFD-D167-3547D29E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synchrocyclotron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C5BFA6-1894-751E-882E-889BE236F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8961" cy="4895603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Cyclotrons are </a:t>
            </a:r>
            <a:r>
              <a:rPr lang="fr-FR" dirty="0" err="1"/>
              <a:t>limited</a:t>
            </a:r>
            <a:r>
              <a:rPr lang="fr-FR" dirty="0"/>
              <a:t> by </a:t>
            </a:r>
            <a:r>
              <a:rPr lang="fr-FR" dirty="0" err="1"/>
              <a:t>relativistic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.</a:t>
            </a:r>
          </a:p>
          <a:p>
            <a:r>
              <a:rPr lang="fr-FR" dirty="0"/>
              <a:t>To </a:t>
            </a:r>
            <a:r>
              <a:rPr lang="fr-FR" dirty="0" err="1"/>
              <a:t>reach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energies</a:t>
            </a:r>
            <a:r>
              <a:rPr lang="fr-FR" dirty="0"/>
              <a:t> CERN </a:t>
            </a:r>
            <a:r>
              <a:rPr lang="fr-FR" dirty="0" err="1"/>
              <a:t>built</a:t>
            </a:r>
            <a:r>
              <a:rPr lang="fr-FR" dirty="0"/>
              <a:t> in 1957 a synchrocyclotron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600 MeV.</a:t>
            </a:r>
          </a:p>
          <a:p>
            <a:r>
              <a:rPr lang="fr-FR" dirty="0"/>
              <a:t>Works like a cyclotron but the RF </a:t>
            </a:r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changed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high </a:t>
            </a:r>
            <a:r>
              <a:rPr lang="fr-FR" dirty="0" err="1"/>
              <a:t>energy</a:t>
            </a:r>
            <a:r>
              <a:rPr lang="fr-FR" dirty="0"/>
              <a:t>.</a:t>
            </a:r>
          </a:p>
          <a:p>
            <a:r>
              <a:rPr lang="fr-FR" dirty="0"/>
              <a:t>1967: </a:t>
            </a:r>
            <a:r>
              <a:rPr lang="fr-FR" dirty="0" err="1"/>
              <a:t>Used</a:t>
            </a:r>
            <a:r>
              <a:rPr lang="fr-FR" dirty="0"/>
              <a:t> for ISOLDE.</a:t>
            </a:r>
          </a:p>
          <a:p>
            <a:r>
              <a:rPr lang="fr-FR" dirty="0"/>
              <a:t>1990: </a:t>
            </a:r>
            <a:r>
              <a:rPr lang="fr-FR" dirty="0" err="1"/>
              <a:t>Decommissioned</a:t>
            </a:r>
            <a:endParaRPr lang="fr-FR" dirty="0"/>
          </a:p>
          <a:p>
            <a:r>
              <a:rPr lang="fr-FR" dirty="0"/>
              <a:t>You can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visit</a:t>
            </a:r>
            <a:r>
              <a:rPr lang="fr-FR" dirty="0"/>
              <a:t> the SC </a:t>
            </a:r>
            <a:r>
              <a:rPr lang="fr-FR" dirty="0" err="1"/>
              <a:t>today</a:t>
            </a:r>
            <a:r>
              <a:rPr lang="fr-FR" dirty="0"/>
              <a:t> at CERN.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C755B9-6540-95C7-74DF-A3E5423E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B4B948-DC31-C6AF-8A01-34D44005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A0C6D5-E75E-2754-4003-C0B0ABFD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25F978-2FB5-9F99-286C-606C3F4E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162" y="1905000"/>
            <a:ext cx="3924300" cy="304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71C7A22-4EF3-131A-B583-D512A2ED3623}"/>
              </a:ext>
            </a:extLst>
          </p:cNvPr>
          <p:cNvSpPr txBox="1"/>
          <p:nvPr/>
        </p:nvSpPr>
        <p:spPr>
          <a:xfrm>
            <a:off x="4963886" y="5177642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Image </a:t>
            </a:r>
            <a:r>
              <a:rPr lang="fr-FR" dirty="0" err="1"/>
              <a:t>courtesy</a:t>
            </a:r>
            <a:r>
              <a:rPr lang="fr-FR" dirty="0"/>
              <a:t> of CERN</a:t>
            </a:r>
            <a:br>
              <a:rPr lang="fr-FR" dirty="0"/>
            </a:br>
            <a:r>
              <a:rPr lang="fr-FR" dirty="0"/>
              <a:t>https://</a:t>
            </a:r>
            <a:r>
              <a:rPr lang="fr-FR" dirty="0" err="1"/>
              <a:t>home.cern</a:t>
            </a:r>
            <a:r>
              <a:rPr lang="fr-FR" dirty="0"/>
              <a:t>/about/</a:t>
            </a:r>
            <a:r>
              <a:rPr lang="fr-FR" dirty="0" err="1"/>
              <a:t>who</a:t>
            </a:r>
            <a:r>
              <a:rPr lang="fr-FR" dirty="0"/>
              <a:t>-</a:t>
            </a:r>
            <a:r>
              <a:rPr lang="fr-FR" dirty="0" err="1"/>
              <a:t>we</a:t>
            </a:r>
            <a:r>
              <a:rPr lang="fr-FR" dirty="0"/>
              <a:t>-are/</a:t>
            </a:r>
            <a:r>
              <a:rPr lang="fr-FR" dirty="0" err="1"/>
              <a:t>our-history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062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EDDD6-83E3-EA78-10ED-22A8CDA4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Quizz: </a:t>
            </a:r>
            <a:r>
              <a:rPr lang="fr-FR" dirty="0" err="1"/>
              <a:t>Relativistic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EC8237-DF43-AD83-3A21-DBB7B4F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Assuming</a:t>
            </a:r>
            <a:r>
              <a:rPr lang="fr-FR" dirty="0"/>
              <a:t> the mass of a proton </a:t>
            </a:r>
            <a:r>
              <a:rPr lang="fr-FR" dirty="0" err="1"/>
              <a:t>is</a:t>
            </a:r>
            <a:r>
              <a:rPr lang="fr-FR" dirty="0"/>
              <a:t> 1 </a:t>
            </a:r>
            <a:r>
              <a:rPr lang="fr-FR" dirty="0" err="1"/>
              <a:t>GeV</a:t>
            </a:r>
            <a:r>
              <a:rPr lang="en-GB" dirty="0"/>
              <a:t>/c</a:t>
            </a:r>
            <a:r>
              <a:rPr lang="en-GB" baseline="30000" dirty="0"/>
              <a:t>2</a:t>
            </a:r>
            <a:r>
              <a:rPr lang="fr-FR" dirty="0"/>
              <a:t>.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Lorentz factor of a proton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kinetic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of 600 MeV? </a:t>
            </a:r>
          </a:p>
          <a:p>
            <a:pPr marL="0" indent="0" algn="ctr">
              <a:buNone/>
            </a:pPr>
            <a:r>
              <a:rPr lang="fr-FR" dirty="0"/>
              <a:t>(a) gamma = 1</a:t>
            </a:r>
            <a:br>
              <a:rPr lang="fr-FR" dirty="0"/>
            </a:br>
            <a:r>
              <a:rPr lang="fr-FR" dirty="0"/>
              <a:t>(b) gamma = 1,2</a:t>
            </a:r>
          </a:p>
          <a:p>
            <a:pPr marL="0" indent="0" algn="ctr">
              <a:buNone/>
            </a:pPr>
            <a:r>
              <a:rPr lang="fr-FR" dirty="0"/>
              <a:t>(a) gamma = 1,6</a:t>
            </a:r>
          </a:p>
          <a:p>
            <a:pPr marL="0" indent="0" algn="ctr">
              <a:buNone/>
            </a:pPr>
            <a:r>
              <a:rPr lang="fr-FR" dirty="0"/>
              <a:t>(a) gamma = 600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A2CC5-8D37-5737-58FB-19A6CCD3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22B7C-E69F-21B3-49CE-649116C0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CA0611-2011-539E-84DA-27CD82B2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13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EDDD6-83E3-EA78-10ED-22A8CDA4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Answer</a:t>
            </a:r>
            <a:r>
              <a:rPr lang="fr-FR" dirty="0"/>
              <a:t>: (c)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EC8237-DF43-AD83-3A21-DBB7B4F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Assuming</a:t>
            </a:r>
            <a:r>
              <a:rPr lang="fr-FR" dirty="0"/>
              <a:t> the mass of a proton </a:t>
            </a:r>
            <a:r>
              <a:rPr lang="fr-FR" dirty="0" err="1"/>
              <a:t>is</a:t>
            </a:r>
            <a:r>
              <a:rPr lang="fr-FR" dirty="0"/>
              <a:t> 1 </a:t>
            </a:r>
            <a:r>
              <a:rPr lang="fr-FR" dirty="0" err="1"/>
              <a:t>GeV</a:t>
            </a:r>
            <a:r>
              <a:rPr lang="en-GB" dirty="0"/>
              <a:t>/c</a:t>
            </a:r>
            <a:r>
              <a:rPr lang="en-GB" baseline="30000" dirty="0"/>
              <a:t>2</a:t>
            </a:r>
            <a:r>
              <a:rPr lang="fr-FR" dirty="0"/>
              <a:t>.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Lorentz factor of a proton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kinetic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of 600 MeV? </a:t>
            </a:r>
          </a:p>
          <a:p>
            <a:pPr marL="0" indent="0" algn="ctr">
              <a:buNone/>
            </a:pPr>
            <a:r>
              <a:rPr lang="fr-FR" dirty="0"/>
              <a:t>Gamma= </a:t>
            </a:r>
            <a:r>
              <a:rPr lang="fr-FR" dirty="0" err="1"/>
              <a:t>Etot</a:t>
            </a:r>
            <a:r>
              <a:rPr lang="fr-FR" dirty="0"/>
              <a:t>/Mass</a:t>
            </a:r>
            <a:br>
              <a:rPr lang="fr-FR" dirty="0"/>
            </a:br>
            <a:r>
              <a:rPr lang="fr-FR" dirty="0" err="1"/>
              <a:t>Etot</a:t>
            </a:r>
            <a:r>
              <a:rPr lang="fr-FR" dirty="0"/>
              <a:t>=1 </a:t>
            </a:r>
            <a:r>
              <a:rPr lang="fr-FR" dirty="0" err="1"/>
              <a:t>GeV</a:t>
            </a:r>
            <a:r>
              <a:rPr lang="fr-FR" dirty="0"/>
              <a:t> + 600 MeV =1,6 </a:t>
            </a:r>
            <a:r>
              <a:rPr lang="fr-FR" dirty="0" err="1"/>
              <a:t>GeV</a:t>
            </a:r>
            <a:endParaRPr lang="fr-FR" dirty="0"/>
          </a:p>
          <a:p>
            <a:pPr marL="0" indent="0" algn="ctr">
              <a:buNone/>
            </a:pPr>
            <a:r>
              <a:rPr lang="fr-FR" dirty="0"/>
              <a:t> Gamma= </a:t>
            </a:r>
            <a:r>
              <a:rPr lang="fr-FR" dirty="0" err="1"/>
              <a:t>Etot</a:t>
            </a:r>
            <a:r>
              <a:rPr lang="fr-FR" dirty="0"/>
              <a:t>/Mass=1,6/1=1,6</a:t>
            </a:r>
          </a:p>
          <a:p>
            <a:pPr marL="0" indent="0" algn="ctr">
              <a:buNone/>
            </a:pPr>
            <a:r>
              <a:rPr lang="fr-FR" dirty="0"/>
              <a:t>Beta ~0,78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A2CC5-8D37-5737-58FB-19A6CCD3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22B7C-E69F-21B3-49CE-649116C0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CA0611-2011-539E-84DA-27CD82B2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825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A2780-847C-529F-5D89-76DEACC5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proton synchrotron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62790-8F2A-F9A2-3AAB-1543C2AFD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52306" cy="4525963"/>
          </a:xfrm>
        </p:spPr>
        <p:txBody>
          <a:bodyPr/>
          <a:lstStyle/>
          <a:p>
            <a:r>
              <a:rPr lang="fr-FR" dirty="0"/>
              <a:t>1959: The Proton Synchrotron starts and </a:t>
            </a:r>
            <a:r>
              <a:rPr lang="fr-FR" dirty="0" err="1"/>
              <a:t>reaches</a:t>
            </a:r>
            <a:r>
              <a:rPr lang="fr-FR" dirty="0"/>
              <a:t> 24 </a:t>
            </a:r>
            <a:r>
              <a:rPr lang="fr-FR" dirty="0" err="1"/>
              <a:t>GeV</a:t>
            </a:r>
            <a:r>
              <a:rPr lang="fr-FR" dirty="0"/>
              <a:t> (</a:t>
            </a:r>
            <a:r>
              <a:rPr lang="fr-FR" dirty="0" err="1"/>
              <a:t>later</a:t>
            </a:r>
            <a:r>
              <a:rPr lang="fr-FR" dirty="0"/>
              <a:t> 28 </a:t>
            </a:r>
            <a:r>
              <a:rPr lang="fr-FR" dirty="0" err="1"/>
              <a:t>GeV</a:t>
            </a:r>
            <a:r>
              <a:rPr lang="fr-FR" dirty="0"/>
              <a:t>), </a:t>
            </a:r>
            <a:r>
              <a:rPr lang="fr-FR" dirty="0" err="1"/>
              <a:t>beating</a:t>
            </a:r>
            <a:r>
              <a:rPr lang="fr-FR" dirty="0"/>
              <a:t> </a:t>
            </a:r>
            <a:r>
              <a:rPr lang="fr-FR" dirty="0" err="1"/>
              <a:t>Dubna’s</a:t>
            </a:r>
            <a:r>
              <a:rPr lang="fr-FR" dirty="0"/>
              <a:t> 10GeV </a:t>
            </a:r>
            <a:r>
              <a:rPr lang="fr-FR" dirty="0" err="1"/>
              <a:t>accelerator</a:t>
            </a:r>
            <a:r>
              <a:rPr lang="fr-FR" dirty="0"/>
              <a:t>.</a:t>
            </a:r>
          </a:p>
          <a:p>
            <a:r>
              <a:rPr lang="fr-FR" dirty="0"/>
              <a:t>The PS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in use </a:t>
            </a:r>
            <a:r>
              <a:rPr lang="fr-FR" dirty="0" err="1"/>
              <a:t>nowadays</a:t>
            </a:r>
            <a:r>
              <a:rPr lang="fr-FR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6A26EE-376B-BF8D-A88A-6857848B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771FC2-A01D-130C-5892-34284357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6C7806-1F33-7F90-1EFF-9794D191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B27DF4-3EEC-B8F1-D69C-A54DAC67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374" y="4007551"/>
            <a:ext cx="3144835" cy="23487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1C330C-D538-26F8-AB5E-DACF6203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093" y="1396509"/>
            <a:ext cx="3867398" cy="2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65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b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Particle sources</a:t>
            </a:r>
            <a:br>
              <a:rPr lang="en-GB" sz="2800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34" y="1844035"/>
            <a:ext cx="3124200" cy="23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11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Intersecting Storage Rings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Building up on the success of </a:t>
            </a:r>
            <a:r>
              <a:rPr lang="en-GB" dirty="0" err="1"/>
              <a:t>AdA</a:t>
            </a:r>
            <a:r>
              <a:rPr lang="en-GB" dirty="0"/>
              <a:t> CERN decided to build a collider.</a:t>
            </a:r>
          </a:p>
          <a:p>
            <a:r>
              <a:rPr lang="en-GB" dirty="0"/>
              <a:t>The Intersecting Storage Rings  started in 1971 and observed the world first proton proton collisions.</a:t>
            </a:r>
          </a:p>
          <a:p>
            <a:r>
              <a:rPr lang="en-GB" dirty="0"/>
              <a:t>Decommissioned in 1984.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ECE692-DE51-FE06-7E96-342FB62D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881" y="2244436"/>
            <a:ext cx="4256746" cy="28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55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Super Proton Synchrotron (SPS)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482935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 1976, a 7-kilometer ring was started: the SPS.</a:t>
            </a:r>
          </a:p>
          <a:p>
            <a:r>
              <a:rPr lang="en-GB" dirty="0"/>
              <a:t>Control room uses touch screens!</a:t>
            </a:r>
          </a:p>
          <a:p>
            <a:r>
              <a:rPr lang="en-GB" dirty="0"/>
              <a:t>Energy: 400 GeV</a:t>
            </a:r>
          </a:p>
          <a:p>
            <a:r>
              <a:rPr lang="en-GB" dirty="0"/>
              <a:t>Converted to proton antiproton collider in 1981</a:t>
            </a:r>
            <a:br>
              <a:rPr lang="en-GB" dirty="0"/>
            </a:br>
            <a:r>
              <a:rPr lang="en-GB" dirty="0"/>
              <a:t>=&gt; discovery of W and Z.</a:t>
            </a:r>
          </a:p>
          <a:p>
            <a:r>
              <a:rPr lang="en-GB" dirty="0"/>
              <a:t>Still in operation.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4D7A97-E60E-004F-AE12-69CAB8DA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302" y="2249158"/>
            <a:ext cx="4199270" cy="32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5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Large Electron-Positron </a:t>
            </a:r>
            <a:r>
              <a:rPr lang="fr-FR" dirty="0" err="1"/>
              <a:t>collider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482935" cy="4525963"/>
          </a:xfrm>
        </p:spPr>
        <p:txBody>
          <a:bodyPr>
            <a:normAutofit/>
          </a:bodyPr>
          <a:lstStyle/>
          <a:p>
            <a:r>
              <a:rPr lang="en-GB" dirty="0"/>
              <a:t>In 1989, LEP started.</a:t>
            </a:r>
          </a:p>
          <a:p>
            <a:r>
              <a:rPr lang="en-GB" dirty="0"/>
              <a:t>27-kilometer ring!</a:t>
            </a:r>
          </a:p>
          <a:p>
            <a:r>
              <a:rPr lang="en-GB" dirty="0"/>
              <a:t>Energy: ~100 GeV (electrons)</a:t>
            </a:r>
          </a:p>
          <a:p>
            <a:r>
              <a:rPr lang="en-GB" dirty="0"/>
              <a:t>209 GeV in the </a:t>
            </a:r>
            <a:r>
              <a:rPr lang="en-GB" dirty="0" err="1"/>
              <a:t>center</a:t>
            </a:r>
            <a:r>
              <a:rPr lang="en-GB" dirty="0"/>
              <a:t> of mass</a:t>
            </a:r>
          </a:p>
          <a:p>
            <a:r>
              <a:rPr lang="en-GB" dirty="0"/>
              <a:t>Closed and dismantled in 2000.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6E53CE-A26A-A072-3D62-91581336D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2006600"/>
            <a:ext cx="4381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4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AC754-69C3-5AE2-4321-AC7ED47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Large Hadron </a:t>
            </a:r>
            <a:r>
              <a:rPr lang="fr-FR" dirty="0" err="1"/>
              <a:t>Collider</a:t>
            </a:r>
            <a:r>
              <a:rPr lang="fr-FR" dirty="0"/>
              <a:t> (LHC)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D595B-9476-4DFB-D99D-7746114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3961733" cy="4525963"/>
          </a:xfrm>
        </p:spPr>
        <p:txBody>
          <a:bodyPr>
            <a:normAutofit/>
          </a:bodyPr>
          <a:lstStyle/>
          <a:p>
            <a:r>
              <a:rPr lang="en-GB" dirty="0"/>
              <a:t>Built in LEP’s tunnel.</a:t>
            </a:r>
          </a:p>
          <a:p>
            <a:r>
              <a:rPr lang="en-GB" dirty="0"/>
              <a:t>First beam in 2008.</a:t>
            </a:r>
          </a:p>
          <a:p>
            <a:r>
              <a:rPr lang="en-GB" dirty="0"/>
              <a:t>Initial energy limitation to 3,5TeV/beam.</a:t>
            </a:r>
          </a:p>
          <a:p>
            <a:r>
              <a:rPr lang="en-GB" dirty="0"/>
              <a:t>Later increased to 7TeV/beam (14 </a:t>
            </a:r>
            <a:r>
              <a:rPr lang="en-GB" dirty="0" err="1"/>
              <a:t>TeV</a:t>
            </a:r>
            <a:r>
              <a:rPr lang="en-GB" dirty="0"/>
              <a:t> cm).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5255-C5D3-67FA-D86E-1BDD977B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358668-807F-9F36-A4CD-FDD2F3C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7DEB7-919A-E148-7B71-4AE7BAE3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1716082-64D3-1743-1740-78708F6C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069" y="1974157"/>
            <a:ext cx="4241354" cy="28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01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4227" cy="1143000"/>
          </a:xfrm>
        </p:spPr>
        <p:txBody>
          <a:bodyPr/>
          <a:lstStyle/>
          <a:p>
            <a:r>
              <a:rPr lang="en-GB" noProof="0"/>
              <a:t>Accelerators at CERN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712883" cy="4756150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1957: Synchrocyclotron (SC), 600 MeV, protons/ions </a:t>
            </a:r>
            <a:br>
              <a:rPr lang="en-GB" noProof="0"/>
            </a:br>
            <a:r>
              <a:rPr lang="en-GB" noProof="0"/>
              <a:t>(closed in 1990).</a:t>
            </a:r>
          </a:p>
          <a:p>
            <a:r>
              <a:rPr lang="en-GB" noProof="0"/>
              <a:t>1959: Proton Synchrotron (PS), 28 GeV, still in use!</a:t>
            </a:r>
          </a:p>
          <a:p>
            <a:r>
              <a:rPr lang="en-GB" noProof="0"/>
              <a:t>1971: Intersecting Storage Ring (ISR), first CERN collider, 62 GeV protons (closed 1984)</a:t>
            </a:r>
          </a:p>
          <a:p>
            <a:r>
              <a:rPr lang="en-GB" noProof="0"/>
              <a:t>1976: Super Proton Synchroton (SPS), 7km, </a:t>
            </a:r>
            <a:br>
              <a:rPr lang="en-GB" noProof="0"/>
            </a:br>
            <a:r>
              <a:rPr lang="en-GB" noProof="0"/>
              <a:t>up to 400 GeV (now 450 GeV).</a:t>
            </a:r>
            <a:br>
              <a:rPr lang="en-GB" noProof="0"/>
            </a:br>
            <a:r>
              <a:rPr lang="en-GB" noProof="0"/>
              <a:t>{Discovery of neutral currents and the Z boson in 1983}</a:t>
            </a:r>
          </a:p>
          <a:p>
            <a:r>
              <a:rPr lang="en-GB" noProof="0"/>
              <a:t>1989: Large Electron Positron collider (LEP), 27 km, </a:t>
            </a:r>
            <a:br>
              <a:rPr lang="en-GB" noProof="0"/>
            </a:br>
            <a:r>
              <a:rPr lang="en-GB" noProof="0"/>
              <a:t>up to 209 GeV e- (stopped in 2000)</a:t>
            </a:r>
          </a:p>
          <a:p>
            <a:r>
              <a:rPr lang="en-GB" noProof="0"/>
              <a:t>1997: Antiproton Decelarator (down to 100MeV/c) for antimatter studies.</a:t>
            </a:r>
          </a:p>
          <a:p>
            <a:r>
              <a:rPr lang="en-GB" noProof="0"/>
              <a:t>2008: Large Hadron Collider (LHC), 7 TeV protons…</a:t>
            </a:r>
          </a:p>
          <a:p>
            <a:endParaRPr lang="en-GB" noProof="0"/>
          </a:p>
          <a:p>
            <a:r>
              <a:rPr lang="en-GB" noProof="0"/>
              <a:t>Source: http://timeline.web.cern.ch/timelines/CERN-accelerators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Image 6" descr="John_Adams_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00557"/>
            <a:ext cx="2703665" cy="2019300"/>
          </a:xfrm>
          <a:prstGeom prst="rect">
            <a:avLst/>
          </a:prstGeom>
        </p:spPr>
      </p:pic>
      <p:pic>
        <p:nvPicPr>
          <p:cNvPr id="8" name="Image 7" descr="ISR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360081"/>
            <a:ext cx="2722321" cy="2307167"/>
          </a:xfrm>
          <a:prstGeom prst="rect">
            <a:avLst/>
          </a:prstGeom>
        </p:spPr>
      </p:pic>
      <p:pic>
        <p:nvPicPr>
          <p:cNvPr id="9" name="Image 8" descr="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4796850"/>
            <a:ext cx="2722321" cy="1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0" dirty="0"/>
              <a:t>Why CERN built a 200 GeV electron position collider after building a 400 GeV proton collider?</a:t>
            </a:r>
          </a:p>
          <a:p>
            <a:pPr marL="0" indent="0">
              <a:buNone/>
            </a:pPr>
            <a:r>
              <a:rPr lang="en-GB" noProof="0" dirty="0"/>
              <a:t>(a) Because of budget cuts: they could no longer afford to go to 400 GeV</a:t>
            </a:r>
          </a:p>
          <a:p>
            <a:pPr marL="0" indent="0">
              <a:buNone/>
            </a:pPr>
            <a:r>
              <a:rPr lang="en-GB" noProof="0" dirty="0"/>
              <a:t>(b) Stability (and hence luminosity) is better at 200GeV than at 400 GeV</a:t>
            </a:r>
          </a:p>
          <a:p>
            <a:pPr marL="0" indent="0">
              <a:buNone/>
            </a:pPr>
            <a:r>
              <a:rPr lang="en-GB" noProof="0" dirty="0"/>
              <a:t>(c) The physics potential of a 200 GeV lepton collider is higher than that of a 400 GeV proton collider.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81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The physics potential of a 200 </a:t>
            </a:r>
            <a:r>
              <a:rPr lang="en-GB" noProof="0" dirty="0" err="1"/>
              <a:t>GeV</a:t>
            </a:r>
            <a:r>
              <a:rPr lang="en-GB" noProof="0" dirty="0"/>
              <a:t> lepton collider is higher than that of a 400 </a:t>
            </a:r>
            <a:r>
              <a:rPr lang="en-GB" noProof="0" dirty="0" err="1"/>
              <a:t>GeV</a:t>
            </a:r>
            <a:r>
              <a:rPr lang="en-GB" noProof="0" dirty="0"/>
              <a:t> proton collider.</a:t>
            </a:r>
          </a:p>
          <a:p>
            <a:endParaRPr lang="en-GB" noProof="0" dirty="0"/>
          </a:p>
          <a:p>
            <a:r>
              <a:rPr lang="en-GB" noProof="0" dirty="0"/>
              <a:t>For example to discover the Higgs only twice the Higgs mass was need in the cm with leptons (but they did not reach that energy).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6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7367"/>
          </a:xfrm>
        </p:spPr>
        <p:txBody>
          <a:bodyPr/>
          <a:lstStyle/>
          <a:p>
            <a:r>
              <a:rPr lang="en-GB"/>
              <a:t>GANIL and SPIRAL2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0846"/>
            <a:ext cx="8229600" cy="267856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GANIL is a laboratory dedicated to radioactive ions, initially using cyclotrons.</a:t>
            </a:r>
          </a:p>
          <a:p>
            <a:r>
              <a:rPr lang="en-GB" dirty="0"/>
              <a:t>SPIRAL2 is an upgrade using a linear RF accelerator.</a:t>
            </a:r>
          </a:p>
          <a:p>
            <a:r>
              <a:rPr lang="en-GB" dirty="0"/>
              <a:t>There is another large heavy ions research </a:t>
            </a:r>
            <a:r>
              <a:rPr lang="en-GB" dirty="0" err="1"/>
              <a:t>facilty</a:t>
            </a:r>
            <a:r>
              <a:rPr lang="en-GB" dirty="0"/>
              <a:t> in Darmstadt (Germany): GSI.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Image 6" descr="image_spir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6" y="3642021"/>
            <a:ext cx="4078747" cy="3079454"/>
          </a:xfrm>
          <a:prstGeom prst="rect">
            <a:avLst/>
          </a:prstGeom>
        </p:spPr>
      </p:pic>
      <p:pic>
        <p:nvPicPr>
          <p:cNvPr id="8" name="Image 7" descr="spiral2-carte-des-nucl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01" y="3642021"/>
            <a:ext cx="4096835" cy="30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4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HEP accelerators in Europe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73062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Frascati (near Rome, Italy):</a:t>
            </a:r>
            <a:br>
              <a:rPr lang="en-GB" dirty="0"/>
            </a:br>
            <a:r>
              <a:rPr lang="en-GB" dirty="0"/>
              <a:t>ADONE: e+/e- collider (1969-1993) 1.5 GeV</a:t>
            </a:r>
            <a:br>
              <a:rPr lang="en-GB" dirty="0"/>
            </a:br>
            <a:r>
              <a:rPr lang="en-GB" dirty="0"/>
              <a:t>DAFNE (since 1999): e+/e- collider; 1 GeV, Kaon studies.</a:t>
            </a:r>
          </a:p>
          <a:p>
            <a:r>
              <a:rPr lang="en-GB" dirty="0"/>
              <a:t>DESY (</a:t>
            </a:r>
            <a:r>
              <a:rPr lang="en-GB" dirty="0" err="1"/>
              <a:t>Hambourg</a:t>
            </a:r>
            <a:r>
              <a:rPr lang="en-GB" dirty="0"/>
              <a:t> Germany):</a:t>
            </a:r>
            <a:br>
              <a:rPr lang="en-GB" dirty="0"/>
            </a:br>
            <a:r>
              <a:rPr lang="en-GB" dirty="0"/>
              <a:t>e+/e- collider (1960-1980)</a:t>
            </a:r>
            <a:br>
              <a:rPr lang="en-GB" dirty="0"/>
            </a:br>
            <a:r>
              <a:rPr lang="en-GB" dirty="0"/>
              <a:t>Electron-proton collider (HERA; 1990-2007) up to 920 GeV protons on 27 GeV electrons.</a:t>
            </a:r>
          </a:p>
          <a:p>
            <a:r>
              <a:rPr lang="en-GB" dirty="0"/>
              <a:t>GSI/FAIR:</a:t>
            </a:r>
            <a:br>
              <a:rPr lang="en-GB" dirty="0"/>
            </a:br>
            <a:r>
              <a:rPr lang="en-GB" dirty="0"/>
              <a:t>GSI is a heavy ions accelerator in Darmstadt, Germany (11.4 MeV/</a:t>
            </a:r>
            <a:r>
              <a:rPr lang="en-GB" dirty="0" err="1"/>
              <a:t>nucl</a:t>
            </a:r>
            <a:r>
              <a:rPr lang="en-GB" dirty="0"/>
              <a:t>.) since 1975. It is being upgraded as FAIR.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Image 6" descr="f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19" y="4227362"/>
            <a:ext cx="3670657" cy="2630638"/>
          </a:xfrm>
          <a:prstGeom prst="rect">
            <a:avLst/>
          </a:prstGeom>
        </p:spPr>
      </p:pic>
      <p:pic>
        <p:nvPicPr>
          <p:cNvPr id="8" name="Image 7" descr="2006-00-00_DESY_Luftbild_mit_HERA_PETRA_DORIS_FL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7362"/>
            <a:ext cx="3937898" cy="24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8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06188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Accelerators </a:t>
            </a:r>
            <a:br>
              <a:rPr lang="en-GB" noProof="0"/>
            </a:br>
            <a:r>
              <a:rPr lang="en-GB" noProof="0"/>
              <a:t>at SLAC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3468"/>
            <a:ext cx="8229600" cy="3196695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1962: Construction of the « 2 miles accelerator », the Stanford Linear Accelerator at SLAC (for e+/e- up to 45 GeV). {1968: Evidence for quarks}</a:t>
            </a:r>
          </a:p>
          <a:p>
            <a:r>
              <a:rPr lang="en-GB" noProof="0"/>
              <a:t>1980: PEP: Positron-Electron Project at 29 GeV until 1990.</a:t>
            </a:r>
          </a:p>
          <a:p>
            <a:r>
              <a:rPr lang="en-GB" noProof="0"/>
              <a:t>1989: Stanford Linear Collider (90 GeV cm) until 1998 (Detector: SLD).</a:t>
            </a:r>
          </a:p>
          <a:p>
            <a:r>
              <a:rPr lang="en-GB" noProof="0"/>
              <a:t>1999: PEP-II, ~10 GeV B-Factory until 2008 (Detector: BaBar).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Image 6" descr="slac_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9" y="4201583"/>
            <a:ext cx="5961591" cy="2028598"/>
          </a:xfrm>
          <a:prstGeom prst="rect">
            <a:avLst/>
          </a:prstGeom>
        </p:spPr>
      </p:pic>
      <p:pic>
        <p:nvPicPr>
          <p:cNvPr id="8" name="Image 7" descr="750px-Stanford-linear-accelerator-usgs-ortho-kaminski-59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2" y="274638"/>
            <a:ext cx="4455583" cy="11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first accelerator: </a:t>
            </a:r>
            <a:br>
              <a:rPr lang="en-GB" noProof="0"/>
            </a:br>
            <a:r>
              <a:rPr lang="en-GB" noProof="0"/>
              <a:t>Crookes tubes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65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First ever particle accelerator: </a:t>
            </a:r>
            <a:br>
              <a:rPr lang="en-GB" noProof="0"/>
            </a:br>
            <a:r>
              <a:rPr lang="en-GB" noProof="0"/>
              <a:t>Crookes (1869) – Cathode Ray tubes.</a:t>
            </a:r>
          </a:p>
          <a:p>
            <a:r>
              <a:rPr lang="en-GB" noProof="0"/>
              <a:t>Discovery of the electron:</a:t>
            </a:r>
            <a:br>
              <a:rPr lang="en-GB" noProof="0"/>
            </a:br>
            <a:r>
              <a:rPr lang="en-GB" noProof="0"/>
              <a:t>J. J. Thomson (1897).</a:t>
            </a:r>
          </a:p>
          <a:p>
            <a:r>
              <a:rPr lang="en-GB" noProof="0"/>
              <a:t>X-rays Roengten (1895) – The first accelerator was already used a source of X-rays!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Image 6" descr="Crookes_tube_diagra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1" y="2077209"/>
            <a:ext cx="4540249" cy="3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0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</a:t>
            </a:r>
            <a:br>
              <a:rPr lang="en-GB" noProof="0" dirty="0"/>
            </a:br>
            <a:r>
              <a:rPr lang="en-GB" noProof="0" dirty="0"/>
              <a:t>in North America: Proton/ions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857521" cy="4675717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1969: Proton Linac at Fermilab near Chicago (200 MeV)</a:t>
            </a:r>
          </a:p>
          <a:p>
            <a:r>
              <a:rPr lang="en-GB" noProof="0"/>
              <a:t>1974: TRIUMF, H- cyclotron (500MeV) in Vacouver, Canada </a:t>
            </a:r>
          </a:p>
          <a:p>
            <a:r>
              <a:rPr lang="en-GB" noProof="0"/>
              <a:t>1976: 500 GeV ring at Fermilab.</a:t>
            </a:r>
          </a:p>
          <a:p>
            <a:r>
              <a:rPr lang="en-GB" noProof="0"/>
              <a:t>1989: Tevatron (1 TeV cm then 2 TeV cm) @ FNAL.</a:t>
            </a:r>
            <a:br>
              <a:rPr lang="en-GB" noProof="0"/>
            </a:br>
            <a:r>
              <a:rPr lang="en-GB" noProof="0"/>
              <a:t>{Discovery of the top quark in 1995}</a:t>
            </a:r>
          </a:p>
          <a:p>
            <a:r>
              <a:rPr lang="en-GB" noProof="0"/>
              <a:t>1983-1993: Superconducting Super Collider: attempt to build a 20 TeV collider in Texas (aborted in 1993 due to budget problems).</a:t>
            </a:r>
          </a:p>
          <a:p>
            <a:r>
              <a:rPr lang="en-GB" noProof="0"/>
              <a:t>2001: RHIC, Brookhaven, heavy ions, </a:t>
            </a:r>
            <a:br>
              <a:rPr lang="en-GB" noProof="0"/>
            </a:br>
            <a:r>
              <a:rPr lang="en-GB" noProof="0"/>
              <a:t>up to 100GeV/nucleon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Image 6" descr="Fermilab_Wilson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1" y="1725083"/>
            <a:ext cx="2681111" cy="2010833"/>
          </a:xfrm>
          <a:prstGeom prst="rect">
            <a:avLst/>
          </a:prstGeom>
        </p:spPr>
      </p:pic>
      <p:pic>
        <p:nvPicPr>
          <p:cNvPr id="8" name="Image 7" descr="Fermi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54" y="4242555"/>
            <a:ext cx="2890762" cy="18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4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in North America: CSER and JLAB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03550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Cornell (NY state):</a:t>
            </a:r>
            <a:br>
              <a:rPr lang="en-GB" noProof="0" dirty="0"/>
            </a:br>
            <a:r>
              <a:rPr lang="en-GB" noProof="0" dirty="0"/>
              <a:t>1979 CESR 3.5-12 </a:t>
            </a:r>
            <a:r>
              <a:rPr lang="en-GB" noProof="0" dirty="0" err="1"/>
              <a:t>GeV</a:t>
            </a:r>
            <a:r>
              <a:rPr lang="en-GB" noProof="0" dirty="0"/>
              <a:t> ring; B and C physics</a:t>
            </a:r>
            <a:br>
              <a:rPr lang="en-GB" noProof="0" dirty="0"/>
            </a:br>
            <a:r>
              <a:rPr lang="en-GB" noProof="0" dirty="0"/>
              <a:t>CESR has been converted into a test facility for rings. Cornell is also working (with other labs) on a new kind of accelerators called “Energy recovery </a:t>
            </a:r>
            <a:r>
              <a:rPr lang="en-GB" noProof="0" dirty="0" err="1"/>
              <a:t>Linacs</a:t>
            </a:r>
            <a:r>
              <a:rPr lang="en-GB" noProof="0" dirty="0"/>
              <a:t>”).</a:t>
            </a:r>
          </a:p>
          <a:p>
            <a:r>
              <a:rPr lang="en-GB" noProof="0" dirty="0"/>
              <a:t>Jefferson Lab (Virginia):</a:t>
            </a:r>
            <a:br>
              <a:rPr lang="en-GB" noProof="0" dirty="0"/>
            </a:br>
            <a:r>
              <a:rPr lang="en-GB" noProof="0" dirty="0"/>
              <a:t>1984: CEBAF Up to 6 </a:t>
            </a:r>
            <a:r>
              <a:rPr lang="en-GB" noProof="0" dirty="0" err="1"/>
              <a:t>GeV</a:t>
            </a:r>
            <a:r>
              <a:rPr lang="en-GB" noProof="0" dirty="0"/>
              <a:t> electrons; fixed target experiments; high intensity</a:t>
            </a:r>
            <a:r>
              <a:rPr lang="en-GB" dirty="0"/>
              <a:t> (still in operation).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7" name="Image 6" descr="CEBAF_12gev_hal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4433252"/>
            <a:ext cx="2794000" cy="2120900"/>
          </a:xfrm>
          <a:prstGeom prst="rect">
            <a:avLst/>
          </a:prstGeom>
        </p:spPr>
      </p:pic>
      <p:pic>
        <p:nvPicPr>
          <p:cNvPr id="8" name="Image 7" descr="cesr_ch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79" y="4465441"/>
            <a:ext cx="1951522" cy="20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0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HEP Accelerators in (former) Soviet Union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7471"/>
            <a:ext cx="8229600" cy="2949244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Novosibirsk, </a:t>
            </a:r>
            <a:r>
              <a:rPr lang="en-GB" noProof="0" dirty="0" err="1"/>
              <a:t>Budker</a:t>
            </a:r>
            <a:r>
              <a:rPr lang="en-GB" noProof="0" dirty="0"/>
              <a:t> institute:</a:t>
            </a:r>
            <a:br>
              <a:rPr lang="en-GB" noProof="0" dirty="0"/>
            </a:br>
            <a:r>
              <a:rPr lang="en-GB" noProof="0" dirty="0"/>
              <a:t>- 1964: VEP, e+/e-, 130 MeV in Novosibirsk</a:t>
            </a:r>
            <a:br>
              <a:rPr lang="en-GB" noProof="0" dirty="0"/>
            </a:br>
            <a:r>
              <a:rPr lang="en-GB" noProof="0" dirty="0"/>
              <a:t>- 1994: VEPP-4M, e+/e-, 6 GeV, Meson physics</a:t>
            </a:r>
          </a:p>
          <a:p>
            <a:r>
              <a:rPr lang="en-GB" noProof="0" dirty="0" err="1"/>
              <a:t>Dubna</a:t>
            </a:r>
            <a:r>
              <a:rPr lang="en-GB" noProof="0" dirty="0"/>
              <a:t>, JINR:</a:t>
            </a:r>
            <a:br>
              <a:rPr lang="en-GB" noProof="0" dirty="0"/>
            </a:br>
            <a:r>
              <a:rPr lang="en-GB" noProof="0" dirty="0"/>
              <a:t>- 1957: 10 </a:t>
            </a:r>
            <a:r>
              <a:rPr lang="en-GB" noProof="0" dirty="0" err="1"/>
              <a:t>GeV</a:t>
            </a:r>
            <a:r>
              <a:rPr lang="en-GB" noProof="0" dirty="0"/>
              <a:t> protons (closed 2003)</a:t>
            </a:r>
            <a:br>
              <a:rPr lang="en-GB" noProof="0" dirty="0"/>
            </a:br>
            <a:r>
              <a:rPr lang="en-GB" noProof="0" dirty="0"/>
              <a:t>- NICA: </a:t>
            </a:r>
            <a:r>
              <a:rPr lang="en-GB" noProof="0" dirty="0" err="1"/>
              <a:t>Nuclotron</a:t>
            </a:r>
            <a:r>
              <a:rPr lang="en-GB" noProof="0" dirty="0"/>
              <a:t> Based Ion Collider Facility.</a:t>
            </a:r>
            <a:br>
              <a:rPr lang="en-GB" noProof="0" dirty="0"/>
            </a:br>
            <a:r>
              <a:rPr lang="en-GB" noProof="0" dirty="0"/>
              <a:t>Commissioning expected soon…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Image 6" descr="Figure-2-Lay-out-of-the-VEPP-4M-collider-and-KEDR-experi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4966"/>
            <a:ext cx="2956375" cy="2674816"/>
          </a:xfrm>
          <a:prstGeom prst="rect">
            <a:avLst/>
          </a:prstGeom>
        </p:spPr>
      </p:pic>
      <p:pic>
        <p:nvPicPr>
          <p:cNvPr id="8" name="Image 7" descr="Figure-2-Location-of-the-NICA-collider-in-the-JINR-accellerator-complex-ar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00" y="4054966"/>
            <a:ext cx="4521799" cy="2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56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HEP Accelerators in Asia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5" y="1417638"/>
            <a:ext cx="5562600" cy="4766274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KEK (Tsukuba, Japan):</a:t>
            </a:r>
            <a:br>
              <a:rPr lang="en-GB"/>
            </a:br>
            <a:r>
              <a:rPr lang="en-GB"/>
              <a:t>Proton synchroton (1976-2005), 12 GeV</a:t>
            </a:r>
            <a:br>
              <a:rPr lang="en-GB"/>
            </a:br>
            <a:r>
              <a:rPr lang="en-GB"/>
              <a:t>TRISTAN (1986-1995): e+/e- collider at 26 GeV</a:t>
            </a:r>
            <a:br>
              <a:rPr lang="en-GB"/>
            </a:br>
            <a:r>
              <a:rPr lang="en-GB"/>
              <a:t>KEKB (1998-2010): e+/e- collider 8 GeV on 3.5GeV </a:t>
            </a:r>
            <a:br>
              <a:rPr lang="en-GB"/>
            </a:br>
            <a:r>
              <a:rPr lang="en-GB"/>
              <a:t>SuperKEKB (2016+): e+/e- collider: 7GeV on 4 GeV.</a:t>
            </a:r>
          </a:p>
          <a:p>
            <a:r>
              <a:rPr lang="en-GB"/>
              <a:t>BEPC-II:</a:t>
            </a:r>
            <a:br>
              <a:rPr lang="en-GB"/>
            </a:br>
            <a:r>
              <a:rPr lang="en-GB"/>
              <a:t> Beijing Electron Positron Collider (started 2008) 4.6 GeV; charm quark studies.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Image 6" descr="SuperKEK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5" y="1990430"/>
            <a:ext cx="33782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5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did KEK downgrade its TRISTAN collider from 26 GeV to 8 on 3.5 GeV?</a:t>
            </a:r>
            <a:br>
              <a:rPr lang="en-GB" dirty="0"/>
            </a:br>
            <a:r>
              <a:rPr lang="en-GB" dirty="0"/>
              <a:t>(a) Because the physics is more interesting at low energy</a:t>
            </a:r>
            <a:br>
              <a:rPr lang="en-GB" dirty="0"/>
            </a:br>
            <a:r>
              <a:rPr lang="en-GB" dirty="0"/>
              <a:t>(b) Energy is not the only interesting parameter, luminosity is more important and they could reach a higher luminosity at lower energy.</a:t>
            </a:r>
            <a:br>
              <a:rPr lang="en-GB" dirty="0"/>
            </a:b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7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reach a high energy the peak current in the accelerator has to be reduced.</a:t>
            </a:r>
          </a:p>
          <a:p>
            <a:r>
              <a:rPr lang="en-GB" dirty="0"/>
              <a:t>There is a case for high energy accelerators to discover new particles.</a:t>
            </a:r>
          </a:p>
          <a:p>
            <a:r>
              <a:rPr lang="en-GB" dirty="0"/>
              <a:t>However lower energy accelerators can do “precision” physics by studying some rare particle with a very large statistics and studying more accurately their properties.</a:t>
            </a:r>
          </a:p>
          <a:p>
            <a:r>
              <a:rPr lang="en-GB" dirty="0"/>
              <a:t>KEKB (and </a:t>
            </a:r>
            <a:r>
              <a:rPr lang="en-GB" dirty="0" err="1"/>
              <a:t>SuperKEKB</a:t>
            </a:r>
            <a:r>
              <a:rPr lang="en-GB" dirty="0"/>
              <a:t>) study CP violation.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80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Livingston chart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4332" y="1600200"/>
            <a:ext cx="4072467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Note:  did not mention all accelerators for high energy physics or nuclear physics.</a:t>
            </a:r>
          </a:p>
          <a:p>
            <a:r>
              <a:rPr lang="en-GB" noProof="0" dirty="0"/>
              <a:t>Since 1962 there has been a constant progress in </a:t>
            </a:r>
            <a:r>
              <a:rPr lang="en-GB" noProof="0" dirty="0" err="1"/>
              <a:t>c.m</a:t>
            </a:r>
            <a:r>
              <a:rPr lang="en-GB" noProof="0" dirty="0"/>
              <a:t>. energy.</a:t>
            </a:r>
          </a:p>
          <a:p>
            <a:r>
              <a:rPr lang="en-GB" noProof="0" dirty="0"/>
              <a:t>However in the recent years this progress has slowed down…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3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6DD77-5AC5-61F8-D9B1-10E60A84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Colliders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96328-677B-1768-4811-EECC00C7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87917"/>
            <a:ext cx="8511658" cy="75244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From </a:t>
            </a:r>
            <a:r>
              <a:rPr lang="en-GB" dirty="0" err="1"/>
              <a:t>AdA</a:t>
            </a:r>
            <a:r>
              <a:rPr lang="en-GB" dirty="0"/>
              <a:t> until 1989 lepton colliders tripled their energy every 6 years!</a:t>
            </a:r>
          </a:p>
          <a:p>
            <a:r>
              <a:rPr lang="en-GB" dirty="0"/>
              <a:t>From ISR to the 2009, hadron colliders doubled their energy every 6 years!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6DCF97-7295-BE5B-B5A4-F6551D69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25AA9-0463-808D-009F-15C12FCB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378139-735B-0A8B-DBAE-9E75472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61ADFB-9A16-3969-C8FB-833FDF72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2" y="1414277"/>
            <a:ext cx="4450111" cy="354345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B5E747-E28A-3EC0-834D-5B5A4B4E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17" y="1414278"/>
            <a:ext cx="4373141" cy="35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1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6DD77-5AC5-61F8-D9B1-10E60A84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Colliders</a:t>
            </a:r>
            <a:r>
              <a:rPr lang="fr-FR" dirty="0"/>
              <a:t> size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96328-677B-1768-4811-EECC00C7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13350"/>
            <a:ext cx="8366166" cy="1143000"/>
          </a:xfrm>
        </p:spPr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AdA</a:t>
            </a:r>
            <a:r>
              <a:rPr lang="fr-FR" dirty="0"/>
              <a:t> to LEP, </a:t>
            </a:r>
            <a:r>
              <a:rPr lang="fr-FR" dirty="0" err="1"/>
              <a:t>Colliders</a:t>
            </a:r>
            <a:r>
              <a:rPr lang="fr-FR" dirty="0"/>
              <a:t> </a:t>
            </a:r>
            <a:r>
              <a:rPr lang="fr-FR" dirty="0" err="1"/>
              <a:t>doubled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size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6DCF97-7295-BE5B-B5A4-F6551D69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25AA9-0463-808D-009F-15C12FCB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378139-735B-0A8B-DBAE-9E75472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C57C5B-FF01-8C6A-8451-1B1029A0A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96" y="1125310"/>
            <a:ext cx="4829263" cy="39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07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Quizz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On the </a:t>
            </a:r>
            <a:r>
              <a:rPr lang="en-GB" noProof="0" dirty="0" err="1"/>
              <a:t>livingston</a:t>
            </a:r>
            <a:r>
              <a:rPr lang="en-GB" noProof="0" dirty="0"/>
              <a:t> chart:</a:t>
            </a:r>
            <a:br>
              <a:rPr lang="en-GB" noProof="0" dirty="0"/>
            </a:br>
            <a:r>
              <a:rPr lang="en-GB" noProof="0" dirty="0"/>
              <a:t>Give the name of proton accelerator with a beam energy </a:t>
            </a:r>
            <a:br>
              <a:rPr lang="en-GB" noProof="0" dirty="0"/>
            </a:br>
            <a:r>
              <a:rPr lang="en-GB" noProof="0" dirty="0"/>
              <a:t>&gt; 500 GeV</a:t>
            </a:r>
          </a:p>
          <a:p>
            <a:pPr marL="514350" indent="-514350">
              <a:buAutoNum type="alphaLcParenBoth"/>
            </a:pPr>
            <a:r>
              <a:rPr lang="en-GB" dirty="0"/>
              <a:t>ISR</a:t>
            </a:r>
          </a:p>
          <a:p>
            <a:pPr marL="514350" indent="-514350">
              <a:buAutoNum type="alphaLcParenBoth"/>
            </a:pPr>
            <a:r>
              <a:rPr lang="en-GB" dirty="0" err="1"/>
              <a:t>SppS</a:t>
            </a:r>
            <a:r>
              <a:rPr lang="en-GB" dirty="0"/>
              <a:t> (Super Proton </a:t>
            </a:r>
            <a:r>
              <a:rPr lang="en-GB" dirty="0" err="1"/>
              <a:t>Synchroton</a:t>
            </a:r>
            <a:r>
              <a:rPr lang="en-GB" dirty="0"/>
              <a:t>)</a:t>
            </a:r>
          </a:p>
          <a:p>
            <a:pPr marL="514350" indent="-514350">
              <a:buAutoNum type="alphaLcParenBoth"/>
            </a:pPr>
            <a:r>
              <a:rPr lang="en-GB" dirty="0"/>
              <a:t>Tevatron</a:t>
            </a:r>
          </a:p>
          <a:p>
            <a:pPr marL="514350" indent="-514350">
              <a:buAutoNum type="alphaLcParenBoth"/>
            </a:pPr>
            <a:r>
              <a:rPr lang="en-GB" dirty="0"/>
              <a:t>LHC</a:t>
            </a:r>
          </a:p>
          <a:p>
            <a:pPr marL="0" indent="0">
              <a:buNone/>
            </a:pPr>
            <a:br>
              <a:rPr lang="en-GB" noProof="0" dirty="0"/>
            </a:b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73679"/>
            <a:ext cx="5290301" cy="4715267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the early 20</a:t>
            </a:r>
            <a:r>
              <a:rPr lang="en-GB" baseline="30000" noProof="0"/>
              <a:t>th</a:t>
            </a:r>
            <a:r>
              <a:rPr lang="en-GB" noProof="0"/>
              <a:t> century the structure of the atoms 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1909 Rutherford was studying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He proposed to use alpha particles on a gold foils to probe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experiment shows that by using an appropriate probe it was possible to study very small objects.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8521" y="1273680"/>
            <a:ext cx="2356339" cy="358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19800" y="5154613"/>
            <a:ext cx="2921574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Trajectory of alpha particles in a uniformly charged sphere (top) and in a real gold nucleus (bottom)  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091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Answer: (d)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On the </a:t>
            </a:r>
            <a:r>
              <a:rPr lang="en-GB" noProof="0" dirty="0" err="1"/>
              <a:t>livingston</a:t>
            </a:r>
            <a:r>
              <a:rPr lang="en-GB" noProof="0" dirty="0"/>
              <a:t> chart:</a:t>
            </a:r>
            <a:br>
              <a:rPr lang="en-GB" noProof="0" dirty="0"/>
            </a:br>
            <a:r>
              <a:rPr lang="en-GB" noProof="0" dirty="0"/>
              <a:t>Give the name of proton accelerator with a beam energy </a:t>
            </a:r>
            <a:br>
              <a:rPr lang="en-GB" noProof="0" dirty="0"/>
            </a:br>
            <a:r>
              <a:rPr lang="en-GB" noProof="0" dirty="0"/>
              <a:t>&gt; 500 GeV</a:t>
            </a:r>
          </a:p>
          <a:p>
            <a:pPr marL="514350" indent="-514350">
              <a:buAutoNum type="alphaLcParenBoth"/>
            </a:pPr>
            <a:r>
              <a:rPr lang="en-GB" dirty="0"/>
              <a:t>ISR</a:t>
            </a:r>
          </a:p>
          <a:p>
            <a:pPr marL="514350" indent="-514350">
              <a:buAutoNum type="alphaLcParenBoth"/>
            </a:pPr>
            <a:r>
              <a:rPr lang="en-GB" dirty="0" err="1"/>
              <a:t>SppS</a:t>
            </a:r>
            <a:r>
              <a:rPr lang="en-GB" dirty="0"/>
              <a:t> (Super Proton </a:t>
            </a:r>
            <a:r>
              <a:rPr lang="en-GB" dirty="0" err="1"/>
              <a:t>Synchroton</a:t>
            </a:r>
            <a:r>
              <a:rPr lang="en-GB" dirty="0"/>
              <a:t>)</a:t>
            </a:r>
          </a:p>
          <a:p>
            <a:pPr marL="514350" indent="-514350">
              <a:buAutoNum type="alphaLcParenBoth"/>
            </a:pPr>
            <a:r>
              <a:rPr lang="en-GB" dirty="0"/>
              <a:t>Tevatron</a:t>
            </a:r>
          </a:p>
          <a:p>
            <a:pPr marL="514350" indent="-514350">
              <a:buAutoNum type="alphaLcParenBoth"/>
            </a:pPr>
            <a:r>
              <a:rPr lang="en-GB" b="1" dirty="0"/>
              <a:t>LHC</a:t>
            </a:r>
          </a:p>
          <a:p>
            <a:pPr marL="0" indent="0">
              <a:buNone/>
            </a:pPr>
            <a:br>
              <a:rPr lang="en-GB" noProof="0" dirty="0"/>
            </a:b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8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Quizz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What was the highest energy in the </a:t>
            </a:r>
            <a:r>
              <a:rPr lang="en-GB" noProof="0" dirty="0" err="1"/>
              <a:t>center</a:t>
            </a:r>
            <a:r>
              <a:rPr lang="en-GB" noProof="0" dirty="0"/>
              <a:t> of mass reached to date by an electron accelerator?</a:t>
            </a:r>
          </a:p>
          <a:p>
            <a:pPr marL="514350" indent="-514350">
              <a:buAutoNum type="alphaLcParenBoth"/>
            </a:pPr>
            <a:r>
              <a:rPr lang="en-GB" dirty="0"/>
              <a:t>209 MeV</a:t>
            </a:r>
          </a:p>
          <a:p>
            <a:pPr marL="514350" indent="-514350">
              <a:buAutoNum type="alphaLcParenBoth"/>
            </a:pPr>
            <a:r>
              <a:rPr lang="en-GB" noProof="0" dirty="0"/>
              <a:t> 100 GeV</a:t>
            </a:r>
          </a:p>
          <a:p>
            <a:pPr marL="514350" indent="-514350">
              <a:buAutoNum type="alphaLcParenBoth"/>
            </a:pPr>
            <a:r>
              <a:rPr lang="en-GB" dirty="0"/>
              <a:t>209 GeV</a:t>
            </a:r>
          </a:p>
          <a:p>
            <a:pPr marL="514350" indent="-514350">
              <a:buAutoNum type="alphaLcParenBoth"/>
            </a:pPr>
            <a:r>
              <a:rPr lang="en-GB" dirty="0"/>
              <a:t>14</a:t>
            </a:r>
            <a:r>
              <a:rPr lang="en-GB" noProof="0" dirty="0"/>
              <a:t> </a:t>
            </a:r>
            <a:r>
              <a:rPr lang="en-GB" noProof="0" dirty="0" err="1"/>
              <a:t>TeV</a:t>
            </a: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0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55CAC1-B880-DE49-A5D8-CB5CCE9D3408}" type="slidenum">
              <a:rPr lang="en-GB"/>
              <a:pPr/>
              <a:t>62</a:t>
            </a:fld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-50405"/>
            <a:ext cx="8228160" cy="754640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Light sources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653829"/>
            <a:ext cx="8228160" cy="3446282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Circular accelerators emit radiation.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some tuning it is possible to make them emit an intense flux of radiation at a useful wavelength.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machines have been built entirely for this purpose, including several in the area</a:t>
            </a:r>
            <a:br>
              <a:rPr lang="en-GB" sz="2400" noProof="0"/>
            </a:br>
            <a:r>
              <a:rPr lang="en-GB" sz="2400" noProof="0"/>
              <a:t>- Super-ACO (now decommissioned)</a:t>
            </a:r>
            <a:br>
              <a:rPr lang="en-GB" sz="2400" noProof="0"/>
            </a:br>
            <a:r>
              <a:rPr lang="en-GB" sz="2400" noProof="0"/>
              <a:t>- SOLEIL near SACLAY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0" y="4082829"/>
            <a:ext cx="41443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age 1" descr="SOLE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8" y="3750280"/>
            <a:ext cx="4019549" cy="26759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00088" y="6488668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SOLEIL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87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D2911A4-44B1-0B4D-929A-38EA7820B5B3}" type="slidenum">
              <a:rPr lang="en-GB"/>
              <a:pPr/>
              <a:t>63</a:t>
            </a:fld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1</a:t>
            </a:r>
            <a:r>
              <a:rPr lang="en-GB" baseline="33000" noProof="0"/>
              <a:t>st</a:t>
            </a:r>
            <a:r>
              <a:rPr lang="en-GB" noProof="0"/>
              <a:t> generation light source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1" y="1604329"/>
            <a:ext cx="4898880" cy="4946920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Synchrotron radiation was discovered in 1946.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was first seen as a nuisance as it makes the beam loose energy.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1960 it was recognised that it could be used as a powerful source of radiation (X-rays)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accelerators started to make this radiation available to other users.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1468954"/>
            <a:ext cx="3618720" cy="45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081761" y="5996789"/>
            <a:ext cx="406224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/>
              <a:t>Discovery of Synchrotron radiation </a:t>
            </a:r>
            <a:br>
              <a:rPr lang="en-GB" dirty="0"/>
            </a:br>
            <a:r>
              <a:rPr lang="en-GB" dirty="0"/>
              <a:t>in 1946.  Source: </a:t>
            </a:r>
            <a:r>
              <a:rPr lang="en-GB" dirty="0" err="1"/>
              <a:t>wikipedia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40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683730-11E0-E74F-BE7B-49CD7FC74136}" type="slidenum">
              <a:rPr lang="en-GB"/>
              <a:pPr/>
              <a:t>64</a:t>
            </a:fld>
            <a:endParaRPr lang="en-GB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2</a:t>
            </a:r>
            <a:r>
              <a:rPr lang="en-GB" baseline="33000" noProof="0"/>
              <a:t>nd</a:t>
            </a:r>
            <a:r>
              <a:rPr lang="en-GB" noProof="0"/>
              <a:t> generation light sources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039789"/>
            <a:ext cx="8228160" cy="3001275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1980s machine dedicated to the production of light were built.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first one in France was Super-ACO.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these machines the light is extracted from the bending magnets and delivered to users.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3" name="Image 2" descr="schema_accelerateur+extension_inverted_6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784"/>
            <a:ext cx="914400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C81E1D-32A4-8343-9C31-47519E396782}" type="slidenum">
              <a:rPr lang="en-GB"/>
              <a:pPr/>
              <a:t>65</a:t>
            </a:fld>
            <a:endParaRPr lang="en-GB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3</a:t>
            </a:r>
            <a:r>
              <a:rPr lang="en-GB" baseline="33000" noProof="0"/>
              <a:t>rd</a:t>
            </a:r>
            <a:r>
              <a:rPr lang="en-GB" noProof="0"/>
              <a:t> generation light sources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1" y="1143481"/>
            <a:ext cx="5551200" cy="5551783"/>
          </a:xfrm>
          <a:ln/>
        </p:spPr>
        <p:txBody>
          <a:bodyPr/>
          <a:lstStyle/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With the increasing need for synchrotron radiation extracting the light from bending magnets was not enough.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Special arrays of magnets called “wigglers” or “undulators” can be used to improve the radiation produced by a light source.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3rd generation light source were also design with brilliance optimisation in mind (smaller beams, large rings...).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SOLEIL (in Saint-Aubin, near Saclay) is</a:t>
            </a:r>
            <a:br>
              <a:rPr lang="en-GB" sz="2200" noProof="0"/>
            </a:br>
            <a:r>
              <a:rPr lang="en-GB" sz="2200" noProof="0"/>
              <a:t> a 3</a:t>
            </a:r>
            <a:r>
              <a:rPr lang="en-GB" sz="2200" baseline="33000" noProof="0"/>
              <a:t>rd</a:t>
            </a:r>
            <a:r>
              <a:rPr lang="en-GB" sz="2200" noProof="0"/>
              <a:t> generation light source.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861211"/>
            <a:ext cx="259344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2612434"/>
            <a:ext cx="2612160" cy="19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4899394"/>
            <a:ext cx="2612160" cy="170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367680" y="653108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Diamond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367680" y="2167429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500"/>
              <a:t>Source: Wikipedia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367680" y="452927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Undulator, </a:t>
            </a:r>
            <a:r>
              <a:rPr lang="en-GB" sz="1300" i="1"/>
              <a:t>Source: Diamond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00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5FF0E94-DA1E-F942-ADDF-294EB0196486}" type="slidenum">
              <a:rPr lang="en-GB"/>
              <a:pPr/>
              <a:t>66</a:t>
            </a:fld>
            <a:endParaRPr lang="en-GB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2776612"/>
            <a:ext cx="336672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 dirty="0"/>
              <a:t>Free electron lasers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881" y="1795870"/>
            <a:ext cx="4898880" cy="5089494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photons emitted in an undulator can stimulate the emission of more photons from the bunch.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Free electron lasers (FEL) use this phenomena to generate photon beams with an even higher brilliance.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form the 4</a:t>
            </a:r>
            <a:r>
              <a:rPr lang="en-GB" sz="2000" baseline="33000" noProof="0"/>
              <a:t>th</a:t>
            </a:r>
            <a:r>
              <a:rPr lang="en-GB" sz="2000" noProof="0"/>
              <a:t> generation of light source. Some have started to operate in the past few years.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use a linac (not a storage ring, unlike synchrotrons).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021440" y="4692013"/>
            <a:ext cx="11433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SRS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67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671"/>
          </a:xfrm>
        </p:spPr>
        <p:txBody>
          <a:bodyPr/>
          <a:lstStyle/>
          <a:p>
            <a:r>
              <a:rPr lang="en-GB"/>
              <a:t>Energy Recovery Linacs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1883"/>
            <a:ext cx="8229600" cy="26369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Rings have the advantage of recycling the particles turn after turn</a:t>
            </a:r>
            <a:br>
              <a:rPr lang="en-GB" dirty="0"/>
            </a:br>
            <a:r>
              <a:rPr lang="en-GB" dirty="0"/>
              <a:t>=&gt; High efficiency</a:t>
            </a:r>
          </a:p>
          <a:p>
            <a:r>
              <a:rPr lang="en-GB" dirty="0"/>
              <a:t>FEL produce ultra-short light pulses</a:t>
            </a:r>
            <a:br>
              <a:rPr lang="en-GB" dirty="0"/>
            </a:br>
            <a:r>
              <a:rPr lang="en-GB" dirty="0"/>
              <a:t>=&gt; Interesting physics potential</a:t>
            </a:r>
          </a:p>
          <a:p>
            <a:r>
              <a:rPr lang="en-GB" dirty="0"/>
              <a:t>To combine the advantages of rings and FEL the concept of « Energy Recovery </a:t>
            </a:r>
            <a:r>
              <a:rPr lang="en-GB" dirty="0" err="1"/>
              <a:t>Linac</a:t>
            </a:r>
            <a:r>
              <a:rPr lang="en-GB" dirty="0"/>
              <a:t> »has been invented:</a:t>
            </a:r>
            <a:br>
              <a:rPr lang="en-GB" dirty="0"/>
            </a:br>
            <a:r>
              <a:rPr lang="en-GB" dirty="0"/>
              <a:t>after being used to produce light the particles are decelerated and the energy recycled to accelerate other particles.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7" name="Image 6" descr="diagram_ERL_conce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613"/>
            <a:ext cx="4411276" cy="3251852"/>
          </a:xfrm>
          <a:prstGeom prst="rect">
            <a:avLst/>
          </a:prstGeom>
        </p:spPr>
      </p:pic>
      <p:pic>
        <p:nvPicPr>
          <p:cNvPr id="8" name="Image 7" descr="berlinpro_instal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78" y="4084119"/>
            <a:ext cx="4303288" cy="1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8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D3E9D-3539-7FED-5CD6-BF312F42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the </a:t>
            </a:r>
            <a:r>
              <a:rPr lang="fr-FR" dirty="0" err="1"/>
              <a:t>history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45CC4E-B27E-E8A5-E3AC-4C2981F7F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The first particle accelerators were </a:t>
            </a:r>
            <a:r>
              <a:rPr lang="en-GB"/>
              <a:t>invented </a:t>
            </a:r>
            <a:br>
              <a:rPr lang="en-GB"/>
            </a:br>
            <a:r>
              <a:rPr lang="en-GB"/>
              <a:t>~</a:t>
            </a:r>
            <a:r>
              <a:rPr lang="en-GB" dirty="0"/>
              <a:t>150 years ago.</a:t>
            </a:r>
          </a:p>
          <a:p>
            <a:r>
              <a:rPr lang="en-GB" dirty="0"/>
              <a:t>The first man made collisions took place ~60years ago.</a:t>
            </a:r>
          </a:p>
          <a:p>
            <a:r>
              <a:rPr lang="en-GB" dirty="0"/>
              <a:t>LHC is the largest scientific instrument on earth!</a:t>
            </a:r>
          </a:p>
          <a:p>
            <a:r>
              <a:rPr lang="en-GB" dirty="0"/>
              <a:t>Many Nobel prizes are connected with the discovery made at particle accelerators.</a:t>
            </a:r>
          </a:p>
          <a:p>
            <a:r>
              <a:rPr lang="en-GB" dirty="0"/>
              <a:t>How do they work? Let’s discuss it on Monday!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C20E2B-2FC4-44E2-5F86-8DAA33DF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D7E101-9455-57E2-38E9-79714F5C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DB789-2DD7-E74C-F5EB-0EC88FD65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359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TESHEP 2014 - Particle accelerators                  Diagnostics and applications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68314" y="39983"/>
            <a:ext cx="8091040" cy="672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Recommended reading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3239" y="780868"/>
            <a:ext cx="8056114" cy="5327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8625" lvl="0" indent="-32385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lang="fr-FR"/>
              <a:t>« </a:t>
            </a:r>
            <a:r>
              <a:rPr lang="fr-FR" dirty="0" err="1"/>
              <a:t>Accelerators</a:t>
            </a:r>
            <a:r>
              <a:rPr lang="fr-FR" dirty="0"/>
              <a:t> for pedestrians » CERN-AB-Note-2007-014</a:t>
            </a:r>
            <a:br>
              <a:rPr lang="fr-FR" dirty="0"/>
            </a:br>
            <a:r>
              <a:rPr lang="fr-FR" dirty="0" err="1"/>
              <a:t>Available</a:t>
            </a:r>
            <a:r>
              <a:rPr lang="fr-FR" dirty="0"/>
              <a:t> for free online at http://cdsweb.cern.ch/record/1017689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 introduction to particle accelerators, Edmund Wilson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physics of Particle accelerators, Klaus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Wille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If you want to learn much more: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Handbook of Accelerator Physics and Engineering,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 Alex Chao and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Maury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Tigner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ISBN-10: 9810235003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Charged Particle Beams, by Stanley Humphries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www.fieldp.com/cpb/cpb.html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Principles of Charged Particle Acceleration by Stanley Humphries,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www.fieldp.com/cpa/cpa.html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614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1949" y="1600200"/>
            <a:ext cx="4189027" cy="4549024"/>
          </a:xfrm>
        </p:spPr>
        <p:txBody>
          <a:bodyPr>
            <a:normAutofit fontScale="5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Geiger and Marsden carried out  the experiment proposed by Rutherford and recorded the scattering pattern.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best explanation of the scattering pattern observed was that gold atoms were made of a hard core (now known as the nucleus) surrounded by  a cloud of electrons.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idea of using « small »probes to study the structure of particles is the basis of many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resolution depends on the probe size which is inversely proportional to its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2" y="2097450"/>
            <a:ext cx="3797416" cy="35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0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Beyond the </a:t>
            </a:r>
            <a:br>
              <a:rPr lang="en-GB" noProof="0"/>
            </a:br>
            <a:r>
              <a:rPr lang="en-GB" noProof="0"/>
              <a:t>Geiger-Marsden experiment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0939"/>
            <a:ext cx="5224615" cy="4525963"/>
          </a:xfrm>
        </p:spPr>
        <p:txBody>
          <a:bodyPr>
            <a:noAutofit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The Geiger-Marsden experiment used alpha particles that were not accelerated.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get a better resolution one needs a higher energy 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go beyond what is available naturally it is necessary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Charged particles can accelerated with an electric field (as was done in the Crookes tubes).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However the electric fields needed to study sub-nuclear matter are in the Megavolt range or beyond!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Image 6" descr="accelaratingElectr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15" y="1982636"/>
            <a:ext cx="3218600" cy="32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83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5500" cy="1143000"/>
          </a:xfrm>
        </p:spPr>
        <p:txBody>
          <a:bodyPr/>
          <a:lstStyle/>
          <a:p>
            <a:r>
              <a:rPr lang="en-GB" noProof="0"/>
              <a:t>Van de Graaff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063" y="1417638"/>
            <a:ext cx="6096000" cy="4708525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1929 Van de Graaff proposed a generator capable of producing such high voltages.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a Van de Graaff generator charges are mechanically carried by a conveyor belt from a low potential source to a high potential collector.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Van de Graaff generators can reach several MV and are still used as static accelerators especially for ions.</a:t>
            </a:r>
          </a:p>
          <a:p>
            <a:pPr marL="0" indent="0"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4916" y="1417638"/>
            <a:ext cx="2859714" cy="435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5943601"/>
            <a:ext cx="4500562" cy="620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courtesy of</a:t>
            </a:r>
            <a:b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http://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/~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ekatz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/scientists/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graaff.html</a:t>
            </a:r>
            <a:endParaRPr lang="en-GB" sz="1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4013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_Nicolas_Delerue_CNRS_english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Model_Nicolas_Delerue_CNRS_english.potx</Template>
  <TotalTime>12631</TotalTime>
  <Words>4918</Words>
  <Application>Microsoft Macintosh PowerPoint</Application>
  <PresentationFormat>Affichage à l'écran (4:3)</PresentationFormat>
  <Paragraphs>588</Paragraphs>
  <Slides>69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4" baseType="lpstr">
      <vt:lpstr>Arial</vt:lpstr>
      <vt:lpstr>Calibri</vt:lpstr>
      <vt:lpstr>Times New Roman</vt:lpstr>
      <vt:lpstr>Wingdings</vt:lpstr>
      <vt:lpstr>Model_Nicolas_Delerue_CNRS_english</vt:lpstr>
      <vt:lpstr>History and basic principles  of particle accelerators</vt:lpstr>
      <vt:lpstr>Lectures content</vt:lpstr>
      <vt:lpstr>About myself</vt:lpstr>
      <vt:lpstr>Lecture content</vt:lpstr>
      <vt:lpstr>The first accelerator:  Crookes tubes</vt:lpstr>
      <vt:lpstr>Rutherford scattering experiment (1)</vt:lpstr>
      <vt:lpstr>Rutherford scattering experiment (2)</vt:lpstr>
      <vt:lpstr>Beyond the  Geiger-Marsden experiment</vt:lpstr>
      <vt:lpstr>Van de Graaff generator</vt:lpstr>
      <vt:lpstr>Tandem accelerators</vt:lpstr>
      <vt:lpstr>Cockroft-walton generator</vt:lpstr>
      <vt:lpstr>Splitting the atom</vt:lpstr>
      <vt:lpstr>First varying field accelerator</vt:lpstr>
      <vt:lpstr>Cyclotron</vt:lpstr>
      <vt:lpstr>Cyclotron (2)</vt:lpstr>
      <vt:lpstr>Size limits…</vt:lpstr>
      <vt:lpstr>Fixed target experiments…</vt:lpstr>
      <vt:lpstr>… versus colliding beam</vt:lpstr>
      <vt:lpstr>Quizz: fixed target</vt:lpstr>
      <vt:lpstr>Answer (a)</vt:lpstr>
      <vt:lpstr>Quizz</vt:lpstr>
      <vt:lpstr>Answer (c)</vt:lpstr>
      <vt:lpstr>Back to history…</vt:lpstr>
      <vt:lpstr>e+ e- versus e- e-</vt:lpstr>
      <vt:lpstr>First generation colliders  (storage rings)</vt:lpstr>
      <vt:lpstr>VEP-1 (Dubna, Russia)</vt:lpstr>
      <vt:lpstr>The Princeton-Stanford collider</vt:lpstr>
      <vt:lpstr>AdA Anello di Accumulazione</vt:lpstr>
      <vt:lpstr>AdA Anello di Accumulazione</vt:lpstr>
      <vt:lpstr>Some results from AdA</vt:lpstr>
      <vt:lpstr>First collisions</vt:lpstr>
      <vt:lpstr>Second generation colliders</vt:lpstr>
      <vt:lpstr>L’Anneau de Collision d’Orsay</vt:lpstr>
      <vt:lpstr>A second life for colliders: light sources</vt:lpstr>
      <vt:lpstr>CERN</vt:lpstr>
      <vt:lpstr>The synchrocyclotron</vt:lpstr>
      <vt:lpstr>Quizz: Relativistic effects</vt:lpstr>
      <vt:lpstr>Answer: (c)</vt:lpstr>
      <vt:lpstr>The proton synchrotron</vt:lpstr>
      <vt:lpstr>The Intersecting Storage Rings </vt:lpstr>
      <vt:lpstr>The Super Proton Synchrotron (SPS)</vt:lpstr>
      <vt:lpstr>The Large Electron-Positron collider</vt:lpstr>
      <vt:lpstr>The Large Hadron Collider (LHC)</vt:lpstr>
      <vt:lpstr>Accelerators at CERN</vt:lpstr>
      <vt:lpstr>Quizz</vt:lpstr>
      <vt:lpstr>Answer (c)</vt:lpstr>
      <vt:lpstr>GANIL and SPIRAL2</vt:lpstr>
      <vt:lpstr>Other HEP accelerators in Europe</vt:lpstr>
      <vt:lpstr>Accelerators  at SLAC</vt:lpstr>
      <vt:lpstr>Other HEP accelerators  in North America: Proton/ions</vt:lpstr>
      <vt:lpstr>Other HEP accelerators in North America: CSER and JLAB</vt:lpstr>
      <vt:lpstr>HEP Accelerators in (former) Soviet Union</vt:lpstr>
      <vt:lpstr>HEP Accelerators in Asia</vt:lpstr>
      <vt:lpstr>Quizz</vt:lpstr>
      <vt:lpstr>Answer (b)</vt:lpstr>
      <vt:lpstr>Livingston chart</vt:lpstr>
      <vt:lpstr>Colliders energy growth…</vt:lpstr>
      <vt:lpstr>Colliders size</vt:lpstr>
      <vt:lpstr>Quizz</vt:lpstr>
      <vt:lpstr>Answer: (d)</vt:lpstr>
      <vt:lpstr>Quizz</vt:lpstr>
      <vt:lpstr>Light sources</vt:lpstr>
      <vt:lpstr>1st generation light source</vt:lpstr>
      <vt:lpstr>2nd generation light sources</vt:lpstr>
      <vt:lpstr>3rd generation light sources</vt:lpstr>
      <vt:lpstr>Free electron lasers</vt:lpstr>
      <vt:lpstr>Energy Recovery Linacs</vt:lpstr>
      <vt:lpstr>Summary of the history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Nicolas Delerue</cp:lastModifiedBy>
  <cp:revision>102</cp:revision>
  <dcterms:created xsi:type="dcterms:W3CDTF">2012-02-10T12:56:58Z</dcterms:created>
  <dcterms:modified xsi:type="dcterms:W3CDTF">2025-07-18T16:01:16Z</dcterms:modified>
</cp:coreProperties>
</file>