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0"/>
  </p:notesMasterIdLst>
  <p:handoutMasterIdLst>
    <p:handoutMasterId r:id="rId211"/>
  </p:handoutMasterIdLst>
  <p:sldIdLst>
    <p:sldId id="258" r:id="rId2"/>
    <p:sldId id="260" r:id="rId3"/>
    <p:sldId id="261" r:id="rId4"/>
    <p:sldId id="573" r:id="rId5"/>
    <p:sldId id="262" r:id="rId6"/>
    <p:sldId id="266" r:id="rId7"/>
    <p:sldId id="276" r:id="rId8"/>
    <p:sldId id="277" r:id="rId9"/>
    <p:sldId id="267" r:id="rId10"/>
    <p:sldId id="268" r:id="rId11"/>
    <p:sldId id="271" r:id="rId12"/>
    <p:sldId id="272" r:id="rId13"/>
    <p:sldId id="597" r:id="rId14"/>
    <p:sldId id="269" r:id="rId15"/>
    <p:sldId id="270" r:id="rId16"/>
    <p:sldId id="600" r:id="rId17"/>
    <p:sldId id="598" r:id="rId18"/>
    <p:sldId id="596" r:id="rId19"/>
    <p:sldId id="599" r:id="rId20"/>
    <p:sldId id="602" r:id="rId21"/>
    <p:sldId id="601" r:id="rId22"/>
    <p:sldId id="603" r:id="rId23"/>
    <p:sldId id="264" r:id="rId24"/>
    <p:sldId id="608" r:id="rId25"/>
    <p:sldId id="607" r:id="rId26"/>
    <p:sldId id="606" r:id="rId27"/>
    <p:sldId id="605" r:id="rId28"/>
    <p:sldId id="604" r:id="rId29"/>
    <p:sldId id="609" r:id="rId30"/>
    <p:sldId id="610" r:id="rId31"/>
    <p:sldId id="611" r:id="rId32"/>
    <p:sldId id="612" r:id="rId33"/>
    <p:sldId id="273" r:id="rId34"/>
    <p:sldId id="613" r:id="rId35"/>
    <p:sldId id="614" r:id="rId36"/>
    <p:sldId id="615" r:id="rId37"/>
    <p:sldId id="616" r:id="rId38"/>
    <p:sldId id="617" r:id="rId39"/>
    <p:sldId id="618" r:id="rId40"/>
    <p:sldId id="619" r:id="rId41"/>
    <p:sldId id="620" r:id="rId42"/>
    <p:sldId id="621" r:id="rId43"/>
    <p:sldId id="622" r:id="rId44"/>
    <p:sldId id="274" r:id="rId45"/>
    <p:sldId id="575" r:id="rId46"/>
    <p:sldId id="576" r:id="rId47"/>
    <p:sldId id="592" r:id="rId48"/>
    <p:sldId id="591" r:id="rId49"/>
    <p:sldId id="495" r:id="rId50"/>
    <p:sldId id="496" r:id="rId51"/>
    <p:sldId id="497" r:id="rId52"/>
    <p:sldId id="498" r:id="rId53"/>
    <p:sldId id="590" r:id="rId54"/>
    <p:sldId id="593" r:id="rId55"/>
    <p:sldId id="594" r:id="rId56"/>
    <p:sldId id="275" r:id="rId57"/>
    <p:sldId id="623" r:id="rId58"/>
    <p:sldId id="624" r:id="rId59"/>
    <p:sldId id="516" r:id="rId60"/>
    <p:sldId id="626" r:id="rId61"/>
    <p:sldId id="625" r:id="rId62"/>
    <p:sldId id="342" r:id="rId63"/>
    <p:sldId id="343" r:id="rId64"/>
    <p:sldId id="344" r:id="rId65"/>
    <p:sldId id="345" r:id="rId66"/>
    <p:sldId id="346" r:id="rId67"/>
    <p:sldId id="595" r:id="rId68"/>
    <p:sldId id="627" r:id="rId69"/>
    <p:sldId id="574" r:id="rId70"/>
    <p:sldId id="279" r:id="rId71"/>
    <p:sldId id="280" r:id="rId72"/>
    <p:sldId id="519" r:id="rId73"/>
    <p:sldId id="520" r:id="rId74"/>
    <p:sldId id="521" r:id="rId75"/>
    <p:sldId id="522" r:id="rId76"/>
    <p:sldId id="527" r:id="rId77"/>
    <p:sldId id="528" r:id="rId78"/>
    <p:sldId id="523" r:id="rId79"/>
    <p:sldId id="524" r:id="rId80"/>
    <p:sldId id="525" r:id="rId81"/>
    <p:sldId id="526" r:id="rId82"/>
    <p:sldId id="628" r:id="rId83"/>
    <p:sldId id="629" r:id="rId84"/>
    <p:sldId id="531" r:id="rId85"/>
    <p:sldId id="532" r:id="rId86"/>
    <p:sldId id="533" r:id="rId87"/>
    <p:sldId id="534" r:id="rId88"/>
    <p:sldId id="535" r:id="rId89"/>
    <p:sldId id="536" r:id="rId90"/>
    <p:sldId id="537" r:id="rId91"/>
    <p:sldId id="538" r:id="rId92"/>
    <p:sldId id="564" r:id="rId93"/>
    <p:sldId id="565" r:id="rId94"/>
    <p:sldId id="539" r:id="rId95"/>
    <p:sldId id="540" r:id="rId96"/>
    <p:sldId id="542" r:id="rId97"/>
    <p:sldId id="543" r:id="rId98"/>
    <p:sldId id="544" r:id="rId99"/>
    <p:sldId id="320" r:id="rId100"/>
    <p:sldId id="548" r:id="rId101"/>
    <p:sldId id="549" r:id="rId102"/>
    <p:sldId id="550" r:id="rId103"/>
    <p:sldId id="551" r:id="rId104"/>
    <p:sldId id="552" r:id="rId105"/>
    <p:sldId id="553" r:id="rId106"/>
    <p:sldId id="554" r:id="rId107"/>
    <p:sldId id="577" r:id="rId108"/>
    <p:sldId id="556" r:id="rId109"/>
    <p:sldId id="557" r:id="rId110"/>
    <p:sldId id="558" r:id="rId111"/>
    <p:sldId id="559" r:id="rId112"/>
    <p:sldId id="560" r:id="rId113"/>
    <p:sldId id="561" r:id="rId114"/>
    <p:sldId id="578" r:id="rId115"/>
    <p:sldId id="350" r:id="rId116"/>
    <p:sldId id="351" r:id="rId117"/>
    <p:sldId id="352" r:id="rId118"/>
    <p:sldId id="353" r:id="rId119"/>
    <p:sldId id="354" r:id="rId120"/>
    <p:sldId id="355" r:id="rId121"/>
    <p:sldId id="356" r:id="rId122"/>
    <p:sldId id="630" r:id="rId123"/>
    <p:sldId id="357" r:id="rId124"/>
    <p:sldId id="358" r:id="rId125"/>
    <p:sldId id="359" r:id="rId126"/>
    <p:sldId id="579" r:id="rId127"/>
    <p:sldId id="362" r:id="rId128"/>
    <p:sldId id="363" r:id="rId129"/>
    <p:sldId id="364" r:id="rId130"/>
    <p:sldId id="365" r:id="rId131"/>
    <p:sldId id="366" r:id="rId132"/>
    <p:sldId id="367" r:id="rId133"/>
    <p:sldId id="368" r:id="rId134"/>
    <p:sldId id="369" r:id="rId135"/>
    <p:sldId id="373" r:id="rId136"/>
    <p:sldId id="374" r:id="rId137"/>
    <p:sldId id="375" r:id="rId138"/>
    <p:sldId id="376" r:id="rId139"/>
    <p:sldId id="378" r:id="rId140"/>
    <p:sldId id="380" r:id="rId141"/>
    <p:sldId id="381" r:id="rId142"/>
    <p:sldId id="382" r:id="rId143"/>
    <p:sldId id="383" r:id="rId144"/>
    <p:sldId id="384" r:id="rId145"/>
    <p:sldId id="385" r:id="rId146"/>
    <p:sldId id="388" r:id="rId147"/>
    <p:sldId id="389" r:id="rId148"/>
    <p:sldId id="390" r:id="rId149"/>
    <p:sldId id="391" r:id="rId150"/>
    <p:sldId id="392" r:id="rId151"/>
    <p:sldId id="393" r:id="rId152"/>
    <p:sldId id="397" r:id="rId153"/>
    <p:sldId id="398" r:id="rId154"/>
    <p:sldId id="401" r:id="rId155"/>
    <p:sldId id="406" r:id="rId156"/>
    <p:sldId id="407" r:id="rId157"/>
    <p:sldId id="408" r:id="rId158"/>
    <p:sldId id="409" r:id="rId159"/>
    <p:sldId id="410" r:id="rId160"/>
    <p:sldId id="566" r:id="rId161"/>
    <p:sldId id="580" r:id="rId162"/>
    <p:sldId id="454" r:id="rId163"/>
    <p:sldId id="457" r:id="rId164"/>
    <p:sldId id="458" r:id="rId165"/>
    <p:sldId id="459" r:id="rId166"/>
    <p:sldId id="461" r:id="rId167"/>
    <p:sldId id="462" r:id="rId168"/>
    <p:sldId id="463" r:id="rId169"/>
    <p:sldId id="464" r:id="rId170"/>
    <p:sldId id="465" r:id="rId171"/>
    <p:sldId id="466" r:id="rId172"/>
    <p:sldId id="467" r:id="rId173"/>
    <p:sldId id="468" r:id="rId174"/>
    <p:sldId id="469" r:id="rId175"/>
    <p:sldId id="470" r:id="rId176"/>
    <p:sldId id="471" r:id="rId177"/>
    <p:sldId id="472" r:id="rId178"/>
    <p:sldId id="473" r:id="rId179"/>
    <p:sldId id="474" r:id="rId180"/>
    <p:sldId id="476" r:id="rId181"/>
    <p:sldId id="477" r:id="rId182"/>
    <p:sldId id="480" r:id="rId183"/>
    <p:sldId id="481" r:id="rId184"/>
    <p:sldId id="482" r:id="rId185"/>
    <p:sldId id="483" r:id="rId186"/>
    <p:sldId id="484" r:id="rId187"/>
    <p:sldId id="485" r:id="rId188"/>
    <p:sldId id="486" r:id="rId189"/>
    <p:sldId id="488" r:id="rId190"/>
    <p:sldId id="489" r:id="rId191"/>
    <p:sldId id="490" r:id="rId192"/>
    <p:sldId id="491" r:id="rId193"/>
    <p:sldId id="581" r:id="rId194"/>
    <p:sldId id="568" r:id="rId195"/>
    <p:sldId id="571" r:id="rId196"/>
    <p:sldId id="569" r:id="rId197"/>
    <p:sldId id="572" r:id="rId198"/>
    <p:sldId id="631" r:id="rId199"/>
    <p:sldId id="632" r:id="rId200"/>
    <p:sldId id="582" r:id="rId201"/>
    <p:sldId id="570" r:id="rId202"/>
    <p:sldId id="583" r:id="rId203"/>
    <p:sldId id="584" r:id="rId204"/>
    <p:sldId id="588" r:id="rId205"/>
    <p:sldId id="585" r:id="rId206"/>
    <p:sldId id="586" r:id="rId207"/>
    <p:sldId id="587" r:id="rId208"/>
    <p:sldId id="589" r:id="rId20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7" autoAdjust="0"/>
    <p:restoredTop sz="92836" autoAdjust="0"/>
  </p:normalViewPr>
  <p:slideViewPr>
    <p:cSldViewPr snapToGrid="0" snapToObjects="1">
      <p:cViewPr varScale="1">
        <p:scale>
          <a:sx n="108" d="100"/>
          <a:sy n="108" d="100"/>
        </p:scale>
        <p:origin x="40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3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notesMaster" Target="notesMasters/notesMaster1.xml"/><Relationship Id="rId215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presProps" Target="pres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5D74-D993-4F49-9099-CB643E385F61}" type="datetimeFigureOut">
              <a:rPr lang="fr-FR" smtClean="0"/>
              <a:pPr/>
              <a:t>21/07/2025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90B-BD49-0D4B-897F-519AA40FFFF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84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FDB4-48EF-FA4B-A40E-4F32BFF31063}" type="datetimeFigureOut">
              <a:rPr lang="fr-FR" smtClean="0"/>
              <a:pPr/>
              <a:t>21/07/2025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F7E3-C6AD-3442-990B-1344F6026AA1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96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DF7E3-C6AD-3442-990B-1344F6026AA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5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A72B08-1235-0849-A383-12C7A6D32143}" type="slidenum">
              <a:rPr lang="en-GB"/>
              <a:pPr/>
              <a:t>71</a:t>
            </a:fld>
            <a:endParaRPr lang="en-GB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F85FA3-41BC-9A48-91E1-7A5A01A0DF3E}" type="slidenum">
              <a:rPr lang="en-GB"/>
              <a:pPr/>
              <a:t>90</a:t>
            </a:fld>
            <a:endParaRPr lang="en-GB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235FCD-1E35-7048-80C0-D7EB7ED1F4AE}" type="slidenum">
              <a:rPr lang="en-GB"/>
              <a:pPr/>
              <a:t>92</a:t>
            </a:fld>
            <a:endParaRPr lang="en-GB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8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575248-B7D7-4742-B795-83EBE656A245}" type="slidenum">
              <a:rPr lang="en-GB"/>
              <a:pPr/>
              <a:t>99</a:t>
            </a:fld>
            <a:endParaRPr lang="en-GB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929D0A-9FB0-2D48-9991-69A0EC4ABC1A}" type="slidenum">
              <a:rPr lang="en-GB"/>
              <a:pPr/>
              <a:t>127</a:t>
            </a:fld>
            <a:endParaRPr lang="en-GB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E0B731-63FD-494F-9FEA-92E2DC4A924A}" type="slidenum">
              <a:rPr lang="en-GB"/>
              <a:pPr/>
              <a:t>128</a:t>
            </a:fld>
            <a:endParaRPr lang="en-GB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22128E-79C9-734D-B265-8B9380329A3B}" type="slidenum">
              <a:rPr lang="en-GB"/>
              <a:pPr/>
              <a:t>129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6355CA-1D00-214C-8E34-44FC0045E185}" type="slidenum">
              <a:rPr lang="en-GB"/>
              <a:pPr/>
              <a:t>130</a:t>
            </a:fld>
            <a:endParaRPr lang="en-GB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71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702AD2-1543-5845-94C5-67FD3E853412}" type="slidenum">
              <a:rPr lang="en-GB"/>
              <a:pPr/>
              <a:t>131</a:t>
            </a:fld>
            <a:endParaRPr lang="en-GB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40494-A7B1-9244-B098-7EEE6978B077}" type="slidenum">
              <a:rPr lang="en-GB"/>
              <a:pPr/>
              <a:t>132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A31516-1B14-744D-AD8B-E227D65C50F3}" type="slidenum">
              <a:rPr lang="en-GB"/>
              <a:pPr/>
              <a:t>10</a:t>
            </a:fld>
            <a:endParaRPr lang="en-GB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EFCC56-2F93-0D47-BFF3-20A4EC856CFA}" type="slidenum">
              <a:rPr lang="en-GB"/>
              <a:pPr/>
              <a:t>135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38403" cy="341690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299D38-EE16-0840-89B9-2F424977CD4D}" type="slidenum">
              <a:rPr lang="en-GB"/>
              <a:pPr/>
              <a:t>136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38403" cy="341690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C6FAE1-7B5F-484B-BDFB-C8C265DB2608}" type="slidenum">
              <a:rPr lang="en-GB"/>
              <a:pPr/>
              <a:t>137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6914" cy="341539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66D54E-81DD-9243-986F-090D86D0EC57}" type="slidenum">
              <a:rPr lang="en-GB"/>
              <a:pPr/>
              <a:t>138</a:t>
            </a:fld>
            <a:endParaRPr lang="en-GB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6914" cy="341539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83AFB0-347A-244C-967B-BEE8F2454BC0}" type="slidenum">
              <a:rPr lang="en-GB"/>
              <a:pPr/>
              <a:t>139</a:t>
            </a:fld>
            <a:endParaRPr lang="en-GB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0EEBC3-C361-5940-BCA8-DE0252606F40}" type="slidenum">
              <a:rPr lang="en-GB"/>
              <a:pPr/>
              <a:t>140</a:t>
            </a:fld>
            <a:endParaRPr lang="en-GB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F78B94-6A10-854F-B020-CFBC2E874BEA}" type="slidenum">
              <a:rPr lang="en-GB"/>
              <a:pPr/>
              <a:t>141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FCEDCB-F6FC-6044-9955-CE81179C0FB4}" type="slidenum">
              <a:rPr lang="en-GB"/>
              <a:pPr/>
              <a:t>142</a:t>
            </a:fld>
            <a:endParaRPr lang="en-GB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CB62BE-76B2-CD45-AD90-36CA232FE4E8}" type="slidenum">
              <a:rPr lang="en-GB"/>
              <a:pPr/>
              <a:t>143</a:t>
            </a:fld>
            <a:endParaRPr lang="en-GB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C33C35-B5A1-C440-BCF6-3A5615157046}" type="slidenum">
              <a:rPr lang="en-GB"/>
              <a:pPr/>
              <a:t>144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DF7E3-C6AD-3442-990B-1344F6026AA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044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9255DC-882C-0E4E-B5BE-FBE0632C5293}" type="slidenum">
              <a:rPr lang="en-GB"/>
              <a:pPr/>
              <a:t>145</a:t>
            </a:fld>
            <a:endParaRPr lang="en-GB"/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62862A-4319-5947-973E-38CF3CF277D1}" type="slidenum">
              <a:rPr lang="en-GB"/>
              <a:pPr/>
              <a:t>146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40EAC-CD42-5B4E-8DE3-457CEC198367}" type="slidenum">
              <a:rPr lang="en-GB"/>
              <a:pPr/>
              <a:t>147</a:t>
            </a:fld>
            <a:endParaRPr lang="en-GB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2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E45C6-A95C-7B4E-8E12-C150139DE9BF}" type="slidenum">
              <a:rPr lang="en-GB"/>
              <a:pPr/>
              <a:t>152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0D1CAC-6054-1847-974A-18A204B30901}" type="slidenum">
              <a:rPr lang="en-GB"/>
              <a:pPr/>
              <a:t>153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308C9B-ABAB-DB40-8323-092CC6B0E5EA}" type="slidenum">
              <a:rPr lang="en-GB"/>
              <a:pPr/>
              <a:t>154</a:t>
            </a:fld>
            <a:endParaRPr lang="en-GB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45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73A3D5-3AFA-8843-AA82-7A7997260D02}" type="slidenum">
              <a:rPr lang="en-GB"/>
              <a:pPr/>
              <a:t>162</a:t>
            </a:fld>
            <a:endParaRPr lang="en-GB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FF917D-757E-834D-8B0C-8F5582F3C7F7}" type="slidenum">
              <a:rPr lang="en-GB"/>
              <a:pPr/>
              <a:t>163</a:t>
            </a:fld>
            <a:endParaRPr lang="en-GB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6726FF-BB28-DB40-BE14-68A73A033BD2}" type="slidenum">
              <a:rPr lang="en-GB"/>
              <a:pPr/>
              <a:t>164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B68845-400E-B94D-A519-FD3184AB1673}" type="slidenum">
              <a:rPr lang="en-GB"/>
              <a:pPr/>
              <a:t>165</a:t>
            </a:fld>
            <a:endParaRPr lang="en-GB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71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317F08-899F-F147-B8C5-A09E5C34A307}" type="slidenum">
              <a:rPr lang="en-GB"/>
              <a:pPr/>
              <a:t>62</a:t>
            </a:fld>
            <a:endParaRPr lang="en-GB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39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A91BC3-39E7-194D-8507-4F00AAF45744}" type="slidenum">
              <a:rPr lang="en-GB"/>
              <a:pPr/>
              <a:t>166</a:t>
            </a:fld>
            <a:endParaRPr lang="en-GB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91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F97B3F-8473-C448-B835-3A3D9D2E3045}" type="slidenum">
              <a:rPr lang="en-GB"/>
              <a:pPr/>
              <a:t>167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64CC80-5D25-3841-8BB4-8CC6FF40FD1F}" type="slidenum">
              <a:rPr lang="en-GB"/>
              <a:pPr/>
              <a:t>168</a:t>
            </a:fld>
            <a:endParaRPr lang="en-GB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22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364366-838C-7048-9BB4-96088C317C4D}" type="slidenum">
              <a:rPr lang="en-GB"/>
              <a:pPr/>
              <a:t>169</a:t>
            </a:fld>
            <a:endParaRPr lang="en-GB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32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23224-FAD7-9B45-A79F-A13913C779B1}" type="slidenum">
              <a:rPr lang="en-GB"/>
              <a:pPr/>
              <a:t>170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C25321-0576-AF4E-919D-48FF19062536}" type="slidenum">
              <a:rPr lang="en-GB"/>
              <a:pPr/>
              <a:t>171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ED02FD-8F57-5A46-AF4B-346D0E7347B4}" type="slidenum">
              <a:rPr lang="en-GB"/>
              <a:pPr/>
              <a:t>172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2DEE8C-1AAF-B04D-BFD3-DCD18847392F}" type="slidenum">
              <a:rPr lang="en-GB"/>
              <a:pPr/>
              <a:t>173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0E65DC-95B8-D545-A181-0849809CDFC9}" type="slidenum">
              <a:rPr lang="en-GB"/>
              <a:pPr/>
              <a:t>174</a:t>
            </a:fld>
            <a:endParaRPr lang="en-GB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2A8F9E-2ED7-E948-A6C6-F7F165F22039}" type="slidenum">
              <a:rPr lang="en-GB"/>
              <a:pPr/>
              <a:t>175</a:t>
            </a:fld>
            <a:endParaRPr lang="en-GB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A20EE5-487B-134F-9E67-2778ECF605BC}" type="slidenum">
              <a:rPr lang="en-GB"/>
              <a:pPr/>
              <a:t>63</a:t>
            </a:fld>
            <a:endParaRPr lang="en-GB"/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49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9213E0-2A65-3C4A-81DD-D4E99DFC55FA}" type="slidenum">
              <a:rPr lang="en-GB"/>
              <a:pPr/>
              <a:t>176</a:t>
            </a:fld>
            <a:endParaRPr lang="en-GB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3594E3-2AF9-9D49-AF7B-A5F212A00E27}" type="slidenum">
              <a:rPr lang="en-GB"/>
              <a:pPr/>
              <a:t>177</a:t>
            </a:fld>
            <a:endParaRPr lang="en-GB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3347B0-A863-C243-8153-9ED8A5F19AD4}" type="slidenum">
              <a:rPr lang="en-GB"/>
              <a:pPr/>
              <a:t>178</a:t>
            </a:fld>
            <a:endParaRPr lang="en-GB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E6A65-CE12-9D4F-9AB2-2EAAE14E2A4E}" type="slidenum">
              <a:rPr lang="en-GB"/>
              <a:pPr/>
              <a:t>179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FA756C-9DDA-4D4E-9EE8-6CCA5C01417F}" type="slidenum">
              <a:rPr lang="en-GB"/>
              <a:pPr/>
              <a:t>180</a:t>
            </a:fld>
            <a:endParaRPr lang="en-GB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55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4A2E6C-9468-4746-A4F0-D005C96933A7}" type="slidenum">
              <a:rPr lang="en-GB"/>
              <a:pPr/>
              <a:t>181</a:t>
            </a:fld>
            <a:endParaRPr lang="en-GB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65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0894F1-D810-914C-85F1-4B188A4F1371}" type="slidenum">
              <a:rPr lang="en-GB"/>
              <a:pPr/>
              <a:t>182</a:t>
            </a:fld>
            <a:endParaRPr lang="en-GB"/>
          </a:p>
        </p:txBody>
      </p:sp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96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2B3049-F54C-D049-8F81-7A4E43115FD3}" type="slidenum">
              <a:rPr lang="en-GB"/>
              <a:pPr/>
              <a:t>183</a:t>
            </a:fld>
            <a:endParaRPr lang="en-GB"/>
          </a:p>
        </p:txBody>
      </p:sp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06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216009-0C56-4147-A034-857A45022523}" type="slidenum">
              <a:rPr lang="en-GB"/>
              <a:pPr/>
              <a:t>184</a:t>
            </a:fld>
            <a:endParaRPr lang="en-GB"/>
          </a:p>
        </p:txBody>
      </p:sp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16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8C4C68-9A4D-DC4E-BD0C-6AC788E30A82}" type="slidenum">
              <a:rPr lang="en-GB"/>
              <a:pPr/>
              <a:t>185</a:t>
            </a:fld>
            <a:endParaRPr lang="en-GB"/>
          </a:p>
        </p:txBody>
      </p:sp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27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628F12-A122-5541-A9EF-5431DD7E6554}" type="slidenum">
              <a:rPr lang="en-GB"/>
              <a:pPr/>
              <a:t>64</a:t>
            </a:fld>
            <a:endParaRPr lang="en-GB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60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E6F7C2-0766-0947-8AE7-06245866480C}" type="slidenum">
              <a:rPr lang="en-GB"/>
              <a:pPr/>
              <a:t>187</a:t>
            </a:fld>
            <a:endParaRPr lang="en-GB"/>
          </a:p>
        </p:txBody>
      </p:sp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37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EE520F-AED8-B040-8696-E43933F5346C}" type="slidenum">
              <a:rPr lang="en-GB"/>
              <a:pPr/>
              <a:t>188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47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478A41-84AF-F04B-BC26-BF042F3D1F63}" type="slidenum">
              <a:rPr lang="en-GB"/>
              <a:pPr/>
              <a:t>189</a:t>
            </a:fld>
            <a:endParaRPr lang="en-GB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68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D5FDB5-9F92-E04C-968F-07638E6D2D8A}" type="slidenum">
              <a:rPr lang="en-GB"/>
              <a:pPr/>
              <a:t>190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78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D2CB6A-B7D9-C744-9898-388D2E395263}" type="slidenum">
              <a:rPr lang="en-GB"/>
              <a:pPr/>
              <a:t>191</a:t>
            </a:fld>
            <a:endParaRPr lang="en-GB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88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81B2E9-B5DF-2A40-A288-CD67D959CDA9}" type="slidenum">
              <a:rPr lang="en-GB"/>
              <a:pPr/>
              <a:t>192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98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988AA0-5385-8247-A52B-CFBB8B22467F}" type="slidenum">
              <a:rPr lang="en-GB"/>
              <a:pPr/>
              <a:t>65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70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3F137E-D6A3-DA4E-80CE-C9467E74C80B}" type="slidenum">
              <a:rPr lang="en-GB"/>
              <a:pPr/>
              <a:t>66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80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A20025-9F9A-C24D-8077-6A5CAA7E6435}" type="slidenum">
              <a:rPr lang="en-GB"/>
              <a:pPr/>
              <a:t>70</a:t>
            </a:fld>
            <a:endParaRPr lang="en-GB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264961" y="6610294"/>
            <a:ext cx="2711520" cy="24770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History/basics of particle accelerators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>
          <a:xfrm>
            <a:off x="8245440" y="6608854"/>
            <a:ext cx="786240" cy="177138"/>
          </a:xfrm>
        </p:spPr>
        <p:txBody>
          <a:bodyPr/>
          <a:lstStyle>
            <a:lvl1pPr>
              <a:defRPr/>
            </a:lvl1pPr>
          </a:lstStyle>
          <a:p>
            <a:fld id="{983B9752-560C-A241-A09C-AAA069E3D18A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14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38241" y="1604329"/>
            <a:ext cx="4044960" cy="2193351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38241" y="3935934"/>
            <a:ext cx="4044960" cy="2193350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>
          <a:xfrm>
            <a:off x="264961" y="6610294"/>
            <a:ext cx="2711520" cy="24770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History/basics of particle accelerators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>
          <a:xfrm>
            <a:off x="8245440" y="6608854"/>
            <a:ext cx="786240" cy="177138"/>
          </a:xfrm>
        </p:spPr>
        <p:txBody>
          <a:bodyPr/>
          <a:lstStyle>
            <a:lvl1pPr>
              <a:defRPr/>
            </a:lvl1pPr>
          </a:lstStyle>
          <a:p>
            <a:fld id="{9C5F7F4F-75B8-B440-84F2-D47E4F3159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4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456481" y="1604328"/>
            <a:ext cx="4040640" cy="451775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35361" y="1604328"/>
            <a:ext cx="4040640" cy="45177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155520" y="6469159"/>
            <a:ext cx="3692160" cy="241945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7920000" y="6513805"/>
            <a:ext cx="1055520" cy="197300"/>
          </a:xfrm>
        </p:spPr>
        <p:txBody>
          <a:bodyPr/>
          <a:lstStyle>
            <a:lvl1pPr>
              <a:defRPr/>
            </a:lvl1pPr>
          </a:lstStyle>
          <a:p>
            <a:fld id="{66F23A99-A79E-DB4F-A165-354167142C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54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1" y="1604328"/>
            <a:ext cx="4040640" cy="45177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35361" y="1604328"/>
            <a:ext cx="4040640" cy="451775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155520" y="6469159"/>
            <a:ext cx="3692160" cy="241945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7920000" y="6513805"/>
            <a:ext cx="1055520" cy="197300"/>
          </a:xfrm>
        </p:spPr>
        <p:txBody>
          <a:bodyPr/>
          <a:lstStyle>
            <a:lvl1pPr>
              <a:defRPr/>
            </a:lvl1pPr>
          </a:lstStyle>
          <a:p>
            <a:fld id="{3DB9FDD2-9A48-4746-905B-CCAA8A55D3B0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5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w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2.w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67.emf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emf"/><Relationship Id="rId13" Type="http://schemas.openxmlformats.org/officeDocument/2006/relationships/image" Target="../media/image176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emf"/><Relationship Id="rId11" Type="http://schemas.openxmlformats.org/officeDocument/2006/relationships/image" Target="../media/image170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74.emf"/><Relationship Id="rId4" Type="http://schemas.openxmlformats.org/officeDocument/2006/relationships/image" Target="../media/image171.emf"/><Relationship Id="rId9" Type="http://schemas.openxmlformats.org/officeDocument/2006/relationships/oleObject" Target="../embeddings/oleObject14.bin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78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43.png"/><Relationship Id="rId4" Type="http://schemas.openxmlformats.org/officeDocument/2006/relationships/image" Target="../media/image177.wmf"/><Relationship Id="rId9" Type="http://schemas.openxmlformats.org/officeDocument/2006/relationships/image" Target="../media/image17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2.w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9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2.w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4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8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7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0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1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7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e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wmf"/><Relationship Id="rId4" Type="http://schemas.openxmlformats.org/officeDocument/2006/relationships/oleObject" Target="../embeddings/oleObject3.bin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png"/><Relationship Id="rId4" Type="http://schemas.openxmlformats.org/officeDocument/2006/relationships/image" Target="../media/image102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492727"/>
            <a:ext cx="7772400" cy="1470025"/>
          </a:xfrm>
        </p:spPr>
        <p:txBody>
          <a:bodyPr/>
          <a:lstStyle/>
          <a:p>
            <a:r>
              <a:rPr lang="en-GB" noProof="0" dirty="0"/>
              <a:t>History and basic principles </a:t>
            </a:r>
            <a:br>
              <a:rPr lang="en-GB" noProof="0" dirty="0"/>
            </a:br>
            <a:r>
              <a:rPr lang="en-GB" noProof="0" dirty="0"/>
              <a:t>of particle accelerators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401" y="5111553"/>
            <a:ext cx="7091785" cy="1252961"/>
          </a:xfrm>
        </p:spPr>
        <p:txBody>
          <a:bodyPr>
            <a:normAutofit/>
          </a:bodyPr>
          <a:lstStyle/>
          <a:p>
            <a:r>
              <a:rPr lang="en-GB" sz="1600" noProof="0" dirty="0"/>
              <a:t>Nicolas </a:t>
            </a:r>
            <a:r>
              <a:rPr lang="en-GB" sz="1600" noProof="0" dirty="0" err="1"/>
              <a:t>Delerue</a:t>
            </a:r>
            <a:endParaRPr lang="en-GB" sz="1600" noProof="0" dirty="0"/>
          </a:p>
          <a:p>
            <a:r>
              <a:rPr lang="en-GB" sz="1600" noProof="0" dirty="0"/>
              <a:t>(CNRS and Université de Paris-</a:t>
            </a:r>
            <a:r>
              <a:rPr lang="en-GB" sz="1600" noProof="0" dirty="0" err="1"/>
              <a:t>Saclay</a:t>
            </a:r>
            <a:r>
              <a:rPr lang="en-GB" sz="1600" noProof="0" dirty="0"/>
              <a:t>)</a:t>
            </a:r>
            <a:br>
              <a:rPr lang="en-GB" sz="1600" noProof="0" dirty="0"/>
            </a:br>
            <a:endParaRPr lang="en-GB" sz="1600" noProof="0" dirty="0"/>
          </a:p>
        </p:txBody>
      </p:sp>
      <p:pic>
        <p:nvPicPr>
          <p:cNvPr id="6" name="Image 5" descr="IN2P3-Q_Sign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0" y="50308"/>
            <a:ext cx="1435100" cy="8046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AD35A0-4003-666F-140C-387D09025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690" y="0"/>
            <a:ext cx="6032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29FD2B-275B-664A-A7C1-5C1F78048FF7}" type="slidenum">
              <a:rPr lang="en-GB"/>
              <a:pPr/>
              <a:t>10</a:t>
            </a:fld>
            <a:endParaRPr lang="en-GB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Tandem accelerators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0" y="1077233"/>
            <a:ext cx="4082400" cy="4965641"/>
          </a:xfrm>
          <a:ln/>
        </p:spPr>
        <p:txBody>
          <a:bodyPr>
            <a:normAutofit lnSpcReduction="10000"/>
          </a:bodyPr>
          <a:lstStyle/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 dirty="0"/>
              <a:t>It is possible to increase the energy reach of a Van de Graaff accelerators by using a “tandem” accelerator.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 dirty="0"/>
              <a:t>Such accelerator has two stage:</a:t>
            </a:r>
            <a:br>
              <a:rPr lang="en-GB" sz="1800" noProof="0" dirty="0"/>
            </a:br>
            <a:r>
              <a:rPr lang="en-GB" sz="1800" noProof="0" dirty="0"/>
              <a:t>- In the first stage negative ions (with extra e-) are accelerated from ground to a positive high voltage.</a:t>
            </a:r>
            <a:br>
              <a:rPr lang="en-GB" sz="1800" noProof="0" dirty="0"/>
            </a:br>
            <a:r>
              <a:rPr lang="en-GB" sz="1800" noProof="0" dirty="0"/>
              <a:t>- These ions are then stripped of 2-3 electrons in a stripper and become negative.</a:t>
            </a:r>
            <a:br>
              <a:rPr lang="en-GB" sz="1800" noProof="0" dirty="0"/>
            </a:br>
            <a:r>
              <a:rPr lang="en-GB" sz="1800" noProof="0" dirty="0"/>
              <a:t>- They are then accelerated further by going from the positive high voltage to DC.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 dirty="0"/>
              <a:t>There is a Tandem Van de Graaff at IPN Orsay (now </a:t>
            </a:r>
            <a:r>
              <a:rPr lang="en-GB" sz="1800" noProof="0" dirty="0" err="1"/>
              <a:t>IJCLab</a:t>
            </a:r>
            <a:r>
              <a:rPr lang="en-GB" sz="1800" noProof="0" dirty="0"/>
              <a:t>).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7840" y="1306217"/>
            <a:ext cx="4572000" cy="4572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591360" y="6531086"/>
            <a:ext cx="5549760" cy="32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Image source: http://</a:t>
            </a:r>
            <a:r>
              <a:rPr lang="en-GB" sz="13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people.clarkson.edu/~ekatz/scientists/graaff.html</a:t>
            </a:r>
            <a:endParaRPr lang="en-GB" sz="13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8320" y="6106242"/>
            <a:ext cx="8815680" cy="4234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Example: 10MV Van de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Graaff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can accelerate C</a:t>
            </a:r>
            <a:r>
              <a:rPr lang="en-GB" i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to 10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MeV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and then C</a:t>
            </a:r>
            <a:r>
              <a:rPr lang="en-GB" i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2+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to 30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MeV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.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79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Antiparticles sources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844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2443"/>
          </a:xfrm>
        </p:spPr>
        <p:txBody>
          <a:bodyPr>
            <a:normAutofit/>
          </a:bodyPr>
          <a:lstStyle/>
          <a:p>
            <a:r>
              <a:rPr lang="en-GB" noProof="0"/>
              <a:t>Question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1035014"/>
            <a:ext cx="8229600" cy="1352586"/>
          </a:xfrm>
        </p:spPr>
        <p:txBody>
          <a:bodyPr/>
          <a:lstStyle/>
          <a:p>
            <a:r>
              <a:rPr lang="en-GB" noProof="0"/>
              <a:t>How can positrons be produced?</a:t>
            </a:r>
          </a:p>
          <a:p>
            <a:r>
              <a:rPr lang="en-GB" noProof="0"/>
              <a:t>How can antiprotons be produced?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101</a:t>
            </a:fld>
            <a:endParaRPr lang="en-GB"/>
          </a:p>
        </p:txBody>
      </p:sp>
      <p:pic>
        <p:nvPicPr>
          <p:cNvPr id="9" name="Image 8" descr="e+e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2387600"/>
            <a:ext cx="43529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52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3662440" cy="939523"/>
          </a:xfrm>
        </p:spPr>
        <p:txBody>
          <a:bodyPr>
            <a:normAutofit fontScale="90000"/>
          </a:bodyPr>
          <a:lstStyle/>
          <a:p>
            <a:r>
              <a:rPr lang="en-GB" noProof="0"/>
              <a:t>Positron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448" y="774333"/>
            <a:ext cx="3851193" cy="3324464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Electron-Positrons pairs can be produced by high energy (&gt;2xMe) photons.</a:t>
            </a:r>
          </a:p>
          <a:p>
            <a:r>
              <a:rPr lang="en-GB" noProof="0"/>
              <a:t>These photons can be produced by bremstrahlung of high energy electrons in a target.</a:t>
            </a:r>
          </a:p>
          <a:p>
            <a:r>
              <a:rPr lang="en-GB" noProof="0"/>
              <a:t>More advanced techniques are being investigated to produce polarised pairs of electron-positrons.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102</a:t>
            </a:fld>
            <a:endParaRPr lang="en-GB"/>
          </a:p>
        </p:txBody>
      </p:sp>
      <p:pic>
        <p:nvPicPr>
          <p:cNvPr id="7" name="Image 6" descr="LAL_positron_target_over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81" y="205476"/>
            <a:ext cx="4848837" cy="3232558"/>
          </a:xfrm>
          <a:prstGeom prst="rect">
            <a:avLst/>
          </a:prstGeom>
        </p:spPr>
      </p:pic>
      <p:pic>
        <p:nvPicPr>
          <p:cNvPr id="9" name="Image 8" descr="e166targ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370" y="3891866"/>
            <a:ext cx="2693148" cy="2464484"/>
          </a:xfrm>
          <a:prstGeom prst="rect">
            <a:avLst/>
          </a:prstGeom>
        </p:spPr>
      </p:pic>
      <p:pic>
        <p:nvPicPr>
          <p:cNvPr id="10" name="Picture 13" descr="dessin-positron-p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39684"/>
            <a:ext cx="4861325" cy="291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86250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Anti-proton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879263" cy="4525963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The creation of anti-protons is similar to that of positrons but at higher energy (&gt;2Mp).</a:t>
            </a:r>
          </a:p>
          <a:p>
            <a:r>
              <a:rPr lang="en-GB" noProof="0"/>
              <a:t>Typical targets use copper or iridium.</a:t>
            </a:r>
          </a:p>
          <a:p>
            <a:r>
              <a:rPr lang="en-GB" noProof="0"/>
              <a:t>Anti-protons production is very inefficient so fermilab had built a special ring to “recycle” its anti-protons.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103</a:t>
            </a:fld>
            <a:endParaRPr lang="en-GB"/>
          </a:p>
        </p:txBody>
      </p:sp>
      <p:pic>
        <p:nvPicPr>
          <p:cNvPr id="7" name="Image 6" descr="CERN_antiproton_target_obj-ac-03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63" y="1775708"/>
            <a:ext cx="4515722" cy="39236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37402" y="5936545"/>
            <a:ext cx="238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CERN antiproton target</a:t>
            </a:r>
          </a:p>
        </p:txBody>
      </p:sp>
    </p:spTree>
    <p:extLst>
      <p:ext uri="{BB962C8B-B14F-4D97-AF65-F5344CB8AC3E}">
        <p14:creationId xmlns:p14="http://schemas.microsoft.com/office/powerpoint/2010/main" val="29467018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893"/>
            <a:ext cx="8229600" cy="1143000"/>
          </a:xfrm>
        </p:spPr>
        <p:txBody>
          <a:bodyPr/>
          <a:lstStyle/>
          <a:p>
            <a:r>
              <a:rPr lang="en-GB" noProof="0"/>
              <a:t>Anti-particles capture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3091"/>
            <a:ext cx="8229600" cy="2917721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After the target the anti-particles are emitted from the target with a very large spread.</a:t>
            </a:r>
          </a:p>
          <a:p>
            <a:r>
              <a:rPr lang="en-GB" noProof="0"/>
              <a:t>They need to be captured by special sections.</a:t>
            </a:r>
          </a:p>
          <a:p>
            <a:r>
              <a:rPr lang="en-GB" noProof="0"/>
              <a:t>They also need to be “cooled”.</a:t>
            </a:r>
          </a:p>
          <a:p>
            <a:r>
              <a:rPr lang="en-GB" noProof="0"/>
              <a:t>The whole chain: target/capture/cooling tends to have a low efficiency. That is why in particle vs anti-particles colliders the anti-particles bunches tend to have a lower charge.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104</a:t>
            </a:fld>
            <a:endParaRPr lang="en-GB"/>
          </a:p>
        </p:txBody>
      </p:sp>
      <p:pic>
        <p:nvPicPr>
          <p:cNvPr id="7" name="Image 6" descr="positron_cap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66" y="3970812"/>
            <a:ext cx="6767818" cy="27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7973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8282"/>
            <a:ext cx="8229600" cy="1084151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Why does the LHC not use anti-protons as did Fermilab?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105</a:t>
            </a:fld>
            <a:endParaRPr lang="en-GB"/>
          </a:p>
        </p:txBody>
      </p:sp>
      <p:pic>
        <p:nvPicPr>
          <p:cNvPr id="7" name="Image 6" descr="Proton-antiproton_collis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48" y="2302433"/>
            <a:ext cx="3699646" cy="439846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73AC79C-AA73-B725-8F77-ABC44AAA6EF3}"/>
              </a:ext>
            </a:extLst>
          </p:cNvPr>
          <p:cNvSpPr txBox="1">
            <a:spLocks/>
          </p:cNvSpPr>
          <p:nvPr/>
        </p:nvSpPr>
        <p:spPr>
          <a:xfrm>
            <a:off x="4572000" y="2302433"/>
            <a:ext cx="4567708" cy="40539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/>
              <a:buAutoNum type="alphaLcParenBoth"/>
            </a:pPr>
            <a:r>
              <a:rPr lang="en-GB" dirty="0"/>
              <a:t>CERN does not have the infrastructure to produce antiprotons.</a:t>
            </a:r>
          </a:p>
          <a:p>
            <a:pPr marL="514350" indent="-514350">
              <a:buFont typeface="Arial"/>
              <a:buAutoNum type="alphaLcParenBoth"/>
            </a:pPr>
            <a:r>
              <a:rPr lang="en-GB" dirty="0"/>
              <a:t>At the energy scale of the LHC to physics yield for pp or </a:t>
            </a:r>
            <a:r>
              <a:rPr lang="en-GB" dirty="0" err="1"/>
              <a:t>ppbar</a:t>
            </a:r>
            <a:r>
              <a:rPr lang="en-GB" dirty="0"/>
              <a:t> is almost the same.</a:t>
            </a:r>
          </a:p>
          <a:p>
            <a:pPr marL="514350" indent="-514350">
              <a:buFont typeface="Arial"/>
              <a:buAutoNum type="alphaLcParenBoth"/>
            </a:pPr>
            <a:r>
              <a:rPr lang="en-GB" dirty="0"/>
              <a:t>Antimatter production is forbidden in Switzerland</a:t>
            </a:r>
          </a:p>
          <a:p>
            <a:pPr marL="514350" indent="-514350">
              <a:buFont typeface="Arial"/>
              <a:buAutoNum type="alphaLcParenBoth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427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517776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Producing anti-protons is very inefficient.</a:t>
            </a:r>
          </a:p>
          <a:p>
            <a:r>
              <a:rPr lang="en-GB" noProof="0"/>
              <a:t>QCD tells us that protons at high energy also contain anti-quarks.</a:t>
            </a:r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106</a:t>
            </a:fld>
            <a:endParaRPr lang="en-GB"/>
          </a:p>
        </p:txBody>
      </p:sp>
      <p:pic>
        <p:nvPicPr>
          <p:cNvPr id="9" name="Image 8" descr="HERA_P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820" y="2564324"/>
            <a:ext cx="4606879" cy="4174254"/>
          </a:xfrm>
          <a:prstGeom prst="rect">
            <a:avLst/>
          </a:prstGeom>
        </p:spPr>
      </p:pic>
      <p:pic>
        <p:nvPicPr>
          <p:cNvPr id="10" name="Image 9" descr="Proton_Inne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3541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518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b="1" noProof="0"/>
              <a:t>- Particle acceleration</a:t>
            </a:r>
            <a:br>
              <a:rPr lang="en-GB" sz="2800" b="1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107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5570" y="1727200"/>
            <a:ext cx="2308860" cy="288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204337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8225"/>
          </a:xfrm>
        </p:spPr>
        <p:txBody>
          <a:bodyPr/>
          <a:lstStyle/>
          <a:p>
            <a:r>
              <a:rPr lang="en-GB" noProof="0"/>
              <a:t>Special relativity reminder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98225"/>
            <a:ext cx="8229600" cy="95038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In a particle accelerator particles travel at very high speed.</a:t>
            </a:r>
          </a:p>
          <a:p>
            <a:r>
              <a:rPr lang="en-GB" noProof="0"/>
              <a:t>Special relativity can not be ignored.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108</a:t>
            </a:fld>
            <a:endParaRPr lang="en-GB"/>
          </a:p>
        </p:txBody>
      </p:sp>
      <p:pic>
        <p:nvPicPr>
          <p:cNvPr id="9" name="Image 8" descr="relativistic_gamma_prot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966"/>
            <a:ext cx="3830924" cy="683222"/>
          </a:xfrm>
          <a:prstGeom prst="rect">
            <a:avLst/>
          </a:prstGeom>
        </p:spPr>
      </p:pic>
      <p:pic>
        <p:nvPicPr>
          <p:cNvPr id="10" name="Image 9" descr="relativistic_energ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828" y="1848608"/>
            <a:ext cx="2103269" cy="486305"/>
          </a:xfrm>
          <a:prstGeom prst="rect">
            <a:avLst/>
          </a:prstGeom>
        </p:spPr>
      </p:pic>
      <p:pic>
        <p:nvPicPr>
          <p:cNvPr id="11" name="Image 10" descr="relativistic_gamm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35" y="1848608"/>
            <a:ext cx="3100388" cy="860358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457200" y="3408232"/>
            <a:ext cx="8596656" cy="2948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RF gun (electrons): few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lang="en-GB" sz="3200" dirty="0"/>
              <a:t> 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=&gt; gamma = 5-10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Typical proton/H- source: hundred kV =&gt; gamma ~ 1!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Electrons are very quickly relativistic, protons are not! 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baseline="0" dirty="0"/>
              <a:t>Typical synchrotron light source: 3 </a:t>
            </a:r>
            <a:r>
              <a:rPr lang="en-GB" sz="3200" baseline="0" dirty="0" err="1"/>
              <a:t>GeV</a:t>
            </a:r>
            <a:r>
              <a:rPr lang="en-GB" sz="3200" dirty="0"/>
              <a:t> =&gt; gamma = 6000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energy 100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/beam =&gt; gamma = 200 000.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baseline="0" dirty="0"/>
              <a:t>LHC</a:t>
            </a:r>
            <a:r>
              <a:rPr lang="en-GB" sz="3200" dirty="0"/>
              <a:t> Energy 7 </a:t>
            </a:r>
            <a:r>
              <a:rPr lang="en-GB" sz="3200" dirty="0" err="1"/>
              <a:t>TeV</a:t>
            </a:r>
            <a:r>
              <a:rPr lang="en-GB" sz="3200" dirty="0"/>
              <a:t>/beam =&gt; gamma = 7000.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Relativistic phenomena are much more important in electron accelerators than in proton accelerators.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83" y="2730826"/>
            <a:ext cx="4215917" cy="6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98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7368" y="0"/>
            <a:ext cx="5884863" cy="980820"/>
          </a:xfrm>
        </p:spPr>
        <p:txBody>
          <a:bodyPr>
            <a:normAutofit/>
          </a:bodyPr>
          <a:lstStyle/>
          <a:p>
            <a:r>
              <a:rPr lang="en-GB" noProof="0"/>
              <a:t>Electrostatic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28403" y="1417638"/>
            <a:ext cx="3624797" cy="4938712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Charged particles can be accelerated in an electrostatic field.</a:t>
            </a:r>
          </a:p>
          <a:p>
            <a:r>
              <a:rPr lang="en-GB" noProof="0"/>
              <a:t>This works up to a few MV but we have seen yesterday that intense electric fields can be dangerous.  </a:t>
            </a:r>
          </a:p>
          <a:p>
            <a:r>
              <a:rPr lang="en-GB" noProof="0"/>
              <a:t>To reach more than a few MeV, alternating current accelerators must be used.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109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8" y="3246438"/>
            <a:ext cx="1890712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Image 8" descr="accelaratingElectr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6" y="171450"/>
            <a:ext cx="2801937" cy="2857500"/>
          </a:xfrm>
          <a:prstGeom prst="rect">
            <a:avLst/>
          </a:prstGeom>
        </p:spPr>
      </p:pic>
      <p:pic>
        <p:nvPicPr>
          <p:cNvPr id="10" name="Image 9" descr="IMG_1161_cropp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37835" y="2433003"/>
            <a:ext cx="4552950" cy="2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65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Cockroft-walton generator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1690"/>
            <a:ext cx="5397025" cy="5311672"/>
          </a:xfrm>
        </p:spPr>
        <p:txBody>
          <a:bodyPr>
            <a:normAutofit fontScale="77500" lnSpcReduction="20000"/>
          </a:bodyPr>
          <a:lstStyle/>
          <a:p>
            <a:r>
              <a:rPr lang="en-GB" noProof="0" dirty="0"/>
              <a:t>To reach higher energies, the particles can be accelerated in an electric field.</a:t>
            </a:r>
          </a:p>
          <a:p>
            <a:r>
              <a:rPr lang="en-GB" noProof="0" dirty="0" err="1"/>
              <a:t>Cockroft</a:t>
            </a:r>
            <a:r>
              <a:rPr lang="en-GB" noProof="0" dirty="0"/>
              <a:t> and Walton used a voltage multiplier made of diodes and capacitors.</a:t>
            </a:r>
            <a:br>
              <a:rPr lang="en-GB" noProof="0" dirty="0"/>
            </a:br>
            <a:br>
              <a:rPr lang="en-GB" noProof="0" dirty="0"/>
            </a:br>
            <a:endParaRPr lang="en-GB" noProof="0" dirty="0"/>
          </a:p>
          <a:p>
            <a:pPr marL="0" indent="0">
              <a:buNone/>
            </a:pP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 </a:t>
            </a:r>
          </a:p>
          <a:p>
            <a:r>
              <a:rPr lang="en-GB" noProof="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The first half-cycle will load the first capacitor to its peak voltage. The second half-cycle loads the second capacitor and so on...</a:t>
            </a:r>
            <a:br>
              <a:rPr lang="en-GB" noProof="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noProof="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=&gt; high voltage pulses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6864" y="1271690"/>
            <a:ext cx="2599936" cy="43241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86864" y="5765800"/>
            <a:ext cx="2750296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spcAft>
                <a:spcPts val="1425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</a:pP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Cockroft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-Walton generator </a:t>
            </a:r>
            <a:b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(image source: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wikipedia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180DA46-4C5E-6812-74F3-179A9DB7E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69" y="3004344"/>
            <a:ext cx="3218629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623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4838700" cy="931862"/>
          </a:xfrm>
        </p:spPr>
        <p:txBody>
          <a:bodyPr/>
          <a:lstStyle/>
          <a:p>
            <a:r>
              <a:rPr lang="en-GB" noProof="0"/>
              <a:t>Particle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9550" y="1206500"/>
            <a:ext cx="5334000" cy="5514975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/>
              <a:t>Particles can be accelerated in a static electric field, however such fields are limited to a few megavolts.</a:t>
            </a:r>
          </a:p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/>
              <a:t>To go beyond these limits it is necessary to use cavities in which the fields is alternatively accelerating and decelerating.</a:t>
            </a:r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Radio-frequency (RF) cavities use such AC field to accelerate particles to very high energies.</a:t>
            </a:r>
          </a:p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In a RF cavity the particles “surf” on an electromagnetic wave that travels in the cavity.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110</a:t>
            </a:fld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3550" y="0"/>
            <a:ext cx="3600450" cy="120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50" y="1441450"/>
            <a:ext cx="3600450" cy="1173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550" y="2794000"/>
            <a:ext cx="3600450" cy="120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8300" y="4160377"/>
            <a:ext cx="3695700" cy="2267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630068" y="6427787"/>
            <a:ext cx="275431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(source: Spring-8, Japan)‏</a:t>
            </a:r>
          </a:p>
        </p:txBody>
      </p:sp>
    </p:spTree>
    <p:extLst>
      <p:ext uri="{BB962C8B-B14F-4D97-AF65-F5344CB8AC3E}">
        <p14:creationId xmlns:p14="http://schemas.microsoft.com/office/powerpoint/2010/main" val="96581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9800" cy="1143000"/>
          </a:xfrm>
        </p:spPr>
        <p:txBody>
          <a:bodyPr/>
          <a:lstStyle/>
          <a:p>
            <a:r>
              <a:rPr lang="en-GB" noProof="0"/>
              <a:t>RF accelerators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6096000" cy="3334279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noProof="0"/>
              <a:t>The first stages of an AC accelerator are quite complicated because the speed of the particles keeps changing and thus the spacing between cavities is changing.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noProof="0"/>
              <a:t>Once the particles reach the speed of light, the cavities can be evenly spaced.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111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2570" y="189972"/>
            <a:ext cx="2308860" cy="288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92570" y="3241030"/>
            <a:ext cx="230886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First stage of a proton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RF accelerator</a:t>
            </a:r>
          </a:p>
        </p:txBody>
      </p:sp>
      <p:pic>
        <p:nvPicPr>
          <p:cNvPr id="10" name="Image 9" descr="wider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10" y="4732074"/>
            <a:ext cx="2893272" cy="19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92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1300" y="123825"/>
            <a:ext cx="6667500" cy="1143000"/>
          </a:xfrm>
        </p:spPr>
        <p:txBody>
          <a:bodyPr/>
          <a:lstStyle/>
          <a:p>
            <a:r>
              <a:rPr lang="en-GB" noProof="0"/>
              <a:t>RF accelerators (3)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700" y="1168400"/>
            <a:ext cx="5753100" cy="4957763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/>
              <a:t>Because after each cavity the particles return to ground potential there is no theoretical limit on the length of a RF accelerator.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/>
              <a:t>String of accelerating cavities are usually called “</a:t>
            </a:r>
            <a:r>
              <a:rPr lang="en-GB" noProof="0" dirty="0" err="1"/>
              <a:t>Linac</a:t>
            </a:r>
            <a:r>
              <a:rPr lang="en-GB" noProof="0" dirty="0"/>
              <a:t>” (Linear Accelerator).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 err="1"/>
              <a:t>Linacs</a:t>
            </a:r>
            <a:r>
              <a:rPr lang="en-GB" noProof="0" dirty="0"/>
              <a:t> are mostly limited by their length: to accelerate electrons up to 1 </a:t>
            </a:r>
            <a:r>
              <a:rPr lang="en-GB" noProof="0" dirty="0" err="1"/>
              <a:t>TeV</a:t>
            </a:r>
            <a:r>
              <a:rPr lang="en-GB" noProof="0" dirty="0"/>
              <a:t>, each </a:t>
            </a:r>
            <a:r>
              <a:rPr lang="en-GB" noProof="0" dirty="0" err="1"/>
              <a:t>linac</a:t>
            </a:r>
            <a:r>
              <a:rPr lang="en-GB" noProof="0" dirty="0"/>
              <a:t> would be ~20km long!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112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2163" y="1266825"/>
            <a:ext cx="3271837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426200" y="5586413"/>
            <a:ext cx="226060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Artist view of the ILC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(source: KEK)</a:t>
            </a:r>
          </a:p>
        </p:txBody>
      </p:sp>
    </p:spTree>
    <p:extLst>
      <p:ext uri="{BB962C8B-B14F-4D97-AF65-F5344CB8AC3E}">
        <p14:creationId xmlns:p14="http://schemas.microsoft.com/office/powerpoint/2010/main" val="15723544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RF: Phase stability </a:t>
            </a:r>
            <a:br>
              <a:rPr lang="en-GB" noProof="0"/>
            </a:br>
            <a:r>
              <a:rPr lang="en-GB" noProof="0"/>
              <a:t>and cavity quality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4508500" cy="4938712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In an RF accelerator the field felt by the particles depend on the exact phase a which the particle is injected.</a:t>
            </a:r>
          </a:p>
          <a:p>
            <a:r>
              <a:rPr lang="en-GB" noProof="0"/>
              <a:t>In a linac the phase of all accelerating cavities must be controlled very accurately.</a:t>
            </a:r>
          </a:p>
          <a:p>
            <a:r>
              <a:rPr lang="en-GB" noProof="0"/>
              <a:t>The shape of the cavity is also very important to ensure a homogeneous field in the center.</a:t>
            </a:r>
          </a:p>
          <a:p>
            <a:r>
              <a:rPr lang="en-GB" noProof="0"/>
              <a:t>After a while cavities dissipate the energy they store</a:t>
            </a:r>
            <a:br>
              <a:rPr lang="en-GB" noProof="0"/>
            </a:br>
            <a:r>
              <a:rPr lang="en-GB" noProof="0"/>
              <a:t>=&gt; the design must optimise the Q factor.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113</a:t>
            </a:fld>
            <a:endParaRPr lang="en-GB"/>
          </a:p>
        </p:txBody>
      </p:sp>
      <p:pic>
        <p:nvPicPr>
          <p:cNvPr id="7" name="Image 6" descr="loadBinary.aspx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10" y="1417638"/>
            <a:ext cx="3492190" cy="2504603"/>
          </a:xfrm>
          <a:prstGeom prst="rect">
            <a:avLst/>
          </a:prstGeom>
        </p:spPr>
      </p:pic>
      <p:pic>
        <p:nvPicPr>
          <p:cNvPr id="8" name="Image 7" descr="cavity_fields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4279899"/>
            <a:ext cx="33147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16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b="1" noProof="0"/>
              <a:t>- Magnets</a:t>
            </a:r>
            <a:br>
              <a:rPr lang="en-GB" sz="2800" b="1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114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Image 7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933" y="1417638"/>
            <a:ext cx="3406775" cy="32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820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How to control </a:t>
            </a:r>
            <a:br>
              <a:rPr lang="en-GB" noProof="0"/>
            </a:br>
            <a:r>
              <a:rPr lang="en-GB" noProof="0"/>
              <a:t>where the particles go?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41300" y="1600200"/>
            <a:ext cx="5219700" cy="4756150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Electric and magnetic fields can deflect charged particles.</a:t>
            </a:r>
          </a:p>
          <a:p>
            <a:r>
              <a:rPr lang="en-GB" noProof="0"/>
              <a:t>In an electric field the particles get accelerated.</a:t>
            </a:r>
          </a:p>
          <a:p>
            <a:r>
              <a:rPr lang="en-GB" noProof="0"/>
              <a:t>In magnetic field the direction of the particles is changed but not their energy.</a:t>
            </a:r>
            <a:br>
              <a:rPr lang="en-GB" noProof="0"/>
            </a:br>
            <a:r>
              <a:rPr lang="en-GB" noProof="0"/>
              <a:t>=&gt; it is preferable to use magnetic field (usually electromagnets) to control a beam.</a:t>
            </a:r>
          </a:p>
          <a:p>
            <a:r>
              <a:rPr lang="en-GB" noProof="0"/>
              <a:t>Magnets are also more efficient.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115</a:t>
            </a:fld>
            <a:endParaRPr lang="en-GB"/>
          </a:p>
        </p:txBody>
      </p:sp>
      <p:pic>
        <p:nvPicPr>
          <p:cNvPr id="7" name="Image 6" descr="img_1436_DESY_PET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2480732"/>
            <a:ext cx="3175000" cy="21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260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51400" cy="754062"/>
          </a:xfrm>
        </p:spPr>
        <p:txBody>
          <a:bodyPr>
            <a:normAutofit fontScale="90000"/>
          </a:bodyPr>
          <a:lstStyle/>
          <a:p>
            <a:r>
              <a:rPr lang="en-GB" noProof="0"/>
              <a:t>Beam focussing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31900"/>
            <a:ext cx="4851400" cy="5295900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A regular magnet (dipole) will create a field that will bend the beam in one direction.</a:t>
            </a:r>
          </a:p>
          <a:p>
            <a:r>
              <a:rPr lang="en-GB" noProof="0"/>
              <a:t>To change the size of the beam a different type of magnets called quadrupoles need to be used.</a:t>
            </a:r>
          </a:p>
          <a:p>
            <a:r>
              <a:rPr lang="en-GB" noProof="0"/>
              <a:t>Quadrupoles create intense fields for off-axis particles but do not disturb particles on the axis.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116</a:t>
            </a:fld>
            <a:endParaRPr lang="en-GB"/>
          </a:p>
        </p:txBody>
      </p:sp>
      <p:pic>
        <p:nvPicPr>
          <p:cNvPr id="7" name="Image 6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588058"/>
            <a:ext cx="3406775" cy="3258917"/>
          </a:xfrm>
          <a:prstGeom prst="rect">
            <a:avLst/>
          </a:prstGeom>
        </p:spPr>
      </p:pic>
      <p:pic>
        <p:nvPicPr>
          <p:cNvPr id="8" name="Image 7" descr="img_1485_ATF_beam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86200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71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FODO cell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81101"/>
            <a:ext cx="4546600" cy="3149599"/>
          </a:xfrm>
        </p:spPr>
        <p:txBody>
          <a:bodyPr>
            <a:normAutofit fontScale="85000" lnSpcReduction="10000"/>
          </a:bodyPr>
          <a:lstStyle/>
          <a:p>
            <a:r>
              <a:rPr lang="en-GB" noProof="0" dirty="0"/>
              <a:t>A </a:t>
            </a:r>
            <a:r>
              <a:rPr lang="en-GB" noProof="0" dirty="0" err="1"/>
              <a:t>quadrupole</a:t>
            </a:r>
            <a:r>
              <a:rPr lang="en-GB" noProof="0" dirty="0"/>
              <a:t> will focus the beam in one plane but defocus it in the other plane.</a:t>
            </a:r>
          </a:p>
          <a:p>
            <a:r>
              <a:rPr lang="en-GB" noProof="0" dirty="0"/>
              <a:t>To have a net focussing effect, 2 </a:t>
            </a:r>
            <a:r>
              <a:rPr lang="en-GB" noProof="0" dirty="0" err="1"/>
              <a:t>quadrupoles</a:t>
            </a:r>
            <a:r>
              <a:rPr lang="en-GB" noProof="0" dirty="0"/>
              <a:t> are used, one focussing in one plane and the other one focussing in the other plane.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117</a:t>
            </a:fld>
            <a:endParaRPr lang="en-GB"/>
          </a:p>
        </p:txBody>
      </p:sp>
      <p:pic>
        <p:nvPicPr>
          <p:cNvPr id="8" name="Image 7" descr="fodo-ce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3932581"/>
            <a:ext cx="3848100" cy="2423769"/>
          </a:xfrm>
          <a:prstGeom prst="rect">
            <a:avLst/>
          </a:prstGeom>
        </p:spPr>
      </p:pic>
      <p:pic>
        <p:nvPicPr>
          <p:cNvPr id="9" name="Image 8" descr="quadle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60400"/>
            <a:ext cx="2667000" cy="2667000"/>
          </a:xfrm>
          <a:prstGeom prst="rect">
            <a:avLst/>
          </a:prstGeom>
        </p:spPr>
      </p:pic>
      <p:pic>
        <p:nvPicPr>
          <p:cNvPr id="10" name="Image 9" descr="2_quads_4_6_3_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4330700"/>
            <a:ext cx="27178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655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4851401" cy="899583"/>
          </a:xfrm>
        </p:spPr>
        <p:txBody>
          <a:bodyPr/>
          <a:lstStyle/>
          <a:p>
            <a:r>
              <a:rPr lang="en-GB" noProof="0"/>
              <a:t>Accelerator lattice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899584"/>
            <a:ext cx="4851400" cy="2389718"/>
          </a:xfrm>
        </p:spPr>
        <p:txBody>
          <a:bodyPr>
            <a:normAutofit fontScale="62500" lnSpcReduction="20000"/>
          </a:bodyPr>
          <a:lstStyle/>
          <a:p>
            <a:r>
              <a:rPr lang="en-GB" noProof="0" dirty="0"/>
              <a:t>An even better effect is reached with 3 </a:t>
            </a:r>
            <a:r>
              <a:rPr lang="en-GB" noProof="0" dirty="0" err="1"/>
              <a:t>quadrupoles</a:t>
            </a:r>
            <a:r>
              <a:rPr lang="en-GB" noProof="0" dirty="0"/>
              <a:t>. This is called a </a:t>
            </a:r>
            <a:r>
              <a:rPr lang="en-GB" noProof="0"/>
              <a:t>“triplet”.</a:t>
            </a:r>
            <a:endParaRPr lang="en-GB" noProof="0" dirty="0"/>
          </a:p>
          <a:p>
            <a:r>
              <a:rPr lang="en-GB" noProof="0" dirty="0"/>
              <a:t>In an accelerator there is a large number of </a:t>
            </a:r>
            <a:r>
              <a:rPr lang="en-GB" noProof="0" dirty="0" err="1"/>
              <a:t>quadrupoles</a:t>
            </a:r>
            <a:r>
              <a:rPr lang="en-GB" noProof="0" dirty="0"/>
              <a:t> to keep the beam size under control. </a:t>
            </a:r>
          </a:p>
          <a:p>
            <a:r>
              <a:rPr lang="en-GB" noProof="0" dirty="0"/>
              <a:t>This is called the lattice of the accelerator.</a:t>
            </a:r>
          </a:p>
          <a:p>
            <a:r>
              <a:rPr lang="en-GB" noProof="0" dirty="0"/>
              <a:t>The magnet strength are characterised by a “beta” function.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118</a:t>
            </a:fld>
            <a:endParaRPr lang="en-GB"/>
          </a:p>
        </p:txBody>
      </p:sp>
      <p:pic>
        <p:nvPicPr>
          <p:cNvPr id="7" name="Image 6" descr="be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8" y="3296082"/>
            <a:ext cx="5668963" cy="3425393"/>
          </a:xfrm>
          <a:prstGeom prst="rect">
            <a:avLst/>
          </a:prstGeom>
        </p:spPr>
      </p:pic>
      <p:pic>
        <p:nvPicPr>
          <p:cNvPr id="9" name="Image 8" descr="agfocu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0" y="4044950"/>
            <a:ext cx="2311400" cy="23114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102" y="520700"/>
            <a:ext cx="3600898" cy="256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13205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119</a:t>
            </a:fld>
            <a:endParaRPr lang="en-GB"/>
          </a:p>
        </p:txBody>
      </p:sp>
      <p:sp>
        <p:nvSpPr>
          <p:cNvPr id="8" name="Espace réservé du numéro de diapositive 5"/>
          <p:cNvSpPr txBox="1">
            <a:spLocks/>
          </p:cNvSpPr>
          <p:nvPr/>
        </p:nvSpPr>
        <p:spPr bwMode="auto">
          <a:xfrm>
            <a:off x="8820150" y="7218363"/>
            <a:ext cx="9032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F8F89F5-F446-304D-8B10-F9239B5D013D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119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503239" y="0"/>
            <a:ext cx="8183562" cy="72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Synchrotrons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3850" y="889000"/>
            <a:ext cx="5256213" cy="560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200" kern="0" dirty="0">
                <a:solidFill>
                  <a:srgbClr val="000000"/>
                </a:solidFill>
              </a:rPr>
              <a:t>Dipole magnets are then used to make the particles follow a circular orbit.</a:t>
            </a:r>
          </a:p>
          <a:p>
            <a:pPr marL="342900" marR="0" lvl="0" indent="-34290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can be used instead of </a:t>
            </a:r>
            <a:r>
              <a:rPr lang="en-GB" sz="2200" kern="0" dirty="0">
                <a:solidFill>
                  <a:srgbClr val="000000"/>
                </a:solidFill>
              </a:rPr>
              <a:t>having a large number of cavities to accelerate the particles, by using a single cavity in which the particles pass several times. 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200" kern="0" noProof="0" dirty="0">
                <a:solidFill>
                  <a:srgbClr val="000000"/>
                </a:solidFill>
              </a:rPr>
              <a:t>As the particles gain energy the radius of curvature of their orbit in a constant field </a:t>
            </a:r>
            <a:r>
              <a:rPr lang="en-GB" sz="2200" kern="0" dirty="0">
                <a:solidFill>
                  <a:srgbClr val="000000"/>
                </a:solidFill>
              </a:rPr>
              <a:t>in</a:t>
            </a:r>
            <a:r>
              <a:rPr lang="en-GB" sz="2200" kern="0" noProof="0" dirty="0">
                <a:solidFill>
                  <a:srgbClr val="000000"/>
                </a:solidFill>
              </a:rPr>
              <a:t>creases</a:t>
            </a:r>
            <a:br>
              <a:rPr lang="en-GB" sz="2200" kern="0" noProof="0" dirty="0">
                <a:solidFill>
                  <a:srgbClr val="000000"/>
                </a:solidFill>
              </a:rPr>
            </a:br>
            <a:r>
              <a:rPr lang="en-GB" sz="2200" kern="0" noProof="0" dirty="0">
                <a:solidFill>
                  <a:srgbClr val="000000"/>
                </a:solidFill>
              </a:rPr>
              <a:t>=&gt;  The field of the dip</a:t>
            </a:r>
            <a:r>
              <a:rPr lang="en-GB" sz="2200" kern="0" dirty="0" err="1">
                <a:solidFill>
                  <a:srgbClr val="000000"/>
                </a:solidFill>
              </a:rPr>
              <a:t>o</a:t>
            </a:r>
            <a:r>
              <a:rPr lang="en-GB" sz="2200" kern="0" noProof="0" dirty="0">
                <a:solidFill>
                  <a:srgbClr val="000000"/>
                </a:solidFill>
              </a:rPr>
              <a:t>les has to be increased as the particles gain energy to keep a constant orbit.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7575" y="727075"/>
            <a:ext cx="3002115" cy="290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Image 12" descr="ramping_field_FN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245256"/>
            <a:ext cx="2979890" cy="21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85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Splitting the atom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95741" y="1186152"/>
            <a:ext cx="4398788" cy="5328561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By using their generator Cockroft and Walton were able to accelerate protons to hundreds of keV.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1932 they bombarded Lithium with 700 keV hydrogen nuclei and transmuted it into Helium and other elements.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This was the first time that a particle accelerator had been use to trigger a nuclear reaction.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Cockroft and Walton were awarded the Nobel prize for this work in 1951.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Image 6" descr="512px-Li6-D_Reactio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3" y="1562180"/>
            <a:ext cx="3865708" cy="45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737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Magnetic rigidity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5918"/>
            <a:ext cx="4114800" cy="5160432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The bending power of a magnet depends on the beam energy.</a:t>
            </a:r>
          </a:p>
          <a:p>
            <a:r>
              <a:rPr lang="en-GB" noProof="0"/>
              <a:t>It is often useful to use the “magnetic rigidity” of a beam.</a:t>
            </a:r>
          </a:p>
          <a:p>
            <a:r>
              <a:rPr lang="en-GB" noProof="0"/>
              <a:t>One should note that rings often have straight section. So the magnetic radius of an accelerator is smaller than its geometrical radius.</a:t>
            </a:r>
          </a:p>
          <a:p>
            <a:r>
              <a:rPr lang="en-GB" noProof="0"/>
              <a:t>The LHC has a magnetic radius of 2804m.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120</a:t>
            </a:fld>
            <a:endParaRPr lang="en-GB"/>
          </a:p>
        </p:txBody>
      </p:sp>
      <p:pic>
        <p:nvPicPr>
          <p:cNvPr id="7" name="Image 6" descr="magnetic_rigisity_B_rho_p_uni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404" y="3614749"/>
            <a:ext cx="4476750" cy="421475"/>
          </a:xfrm>
          <a:prstGeom prst="rect">
            <a:avLst/>
          </a:prstGeom>
        </p:spPr>
      </p:pic>
      <p:pic>
        <p:nvPicPr>
          <p:cNvPr id="8" name="Image 7" descr="magnetic_rigisity_B_rho_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2446867"/>
            <a:ext cx="1485900" cy="927100"/>
          </a:xfrm>
          <a:prstGeom prst="rect">
            <a:avLst/>
          </a:prstGeom>
        </p:spPr>
      </p:pic>
      <p:pic>
        <p:nvPicPr>
          <p:cNvPr id="9" name="Image 8" descr="Magnetic_Fo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50" y="1600200"/>
            <a:ext cx="3568700" cy="571500"/>
          </a:xfrm>
          <a:prstGeom prst="rect">
            <a:avLst/>
          </a:prstGeom>
        </p:spPr>
      </p:pic>
      <p:pic>
        <p:nvPicPr>
          <p:cNvPr id="10" name="Image 9" descr="LHC_magnet_streng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500" y="4766408"/>
            <a:ext cx="4432300" cy="6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696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8917"/>
          </a:xfrm>
        </p:spPr>
        <p:txBody>
          <a:bodyPr>
            <a:normAutofit/>
          </a:bodyPr>
          <a:lstStyle/>
          <a:p>
            <a:r>
              <a:rPr lang="en-GB" noProof="0"/>
              <a:t>LHC Magnets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121</a:t>
            </a:fld>
            <a:endParaRPr lang="en-GB"/>
          </a:p>
        </p:txBody>
      </p:sp>
      <p:pic>
        <p:nvPicPr>
          <p:cNvPr id="7" name="Image 6" descr="LHC-Dipole-Magnetic-Fiel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57248"/>
            <a:ext cx="3590046" cy="2599949"/>
          </a:xfrm>
          <a:prstGeom prst="rect">
            <a:avLst/>
          </a:prstGeom>
        </p:spPr>
      </p:pic>
      <p:pic>
        <p:nvPicPr>
          <p:cNvPr id="8" name="Image 7" descr="LHC_Dipole_9906025_01_dipmag_diagr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" y="1587498"/>
            <a:ext cx="5330725" cy="4169835"/>
          </a:xfrm>
          <a:prstGeom prst="rect">
            <a:avLst/>
          </a:prstGeom>
        </p:spPr>
      </p:pic>
      <p:pic>
        <p:nvPicPr>
          <p:cNvPr id="9" name="Image 8" descr="LHC_quadrupol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410626"/>
            <a:ext cx="3782380" cy="29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75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41BBD-ABFF-82E3-B947-16E7F64DE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Superconductivity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941E43-D206-7B9D-158F-40492B9AE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Accelerating structures and magnets can use a lot of electrical power with a very low plug to beam conversion ratio.</a:t>
            </a:r>
          </a:p>
          <a:p>
            <a:r>
              <a:rPr lang="en-GB" dirty="0"/>
              <a:t>To improve minimise power consumption, LHC uses superconducting accelerating structure and superconducting magnets.</a:t>
            </a:r>
          </a:p>
          <a:p>
            <a:r>
              <a:rPr lang="en-GB" dirty="0"/>
              <a:t>Some accelerators are investigating the use of permanent magnets.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282900-D4C0-934D-C72C-D28F2E6E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3E3C23-6B83-ACC4-FCEB-858A8AC6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E32ACD-02B5-9969-B90B-325E8CE4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80181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GB" noProof="0"/>
              <a:t>Beam injection/extraction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75168" y="1087437"/>
            <a:ext cx="3479799" cy="5268913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Injecting (or extracting) particles from a ring is not easy.</a:t>
            </a:r>
          </a:p>
          <a:p>
            <a:r>
              <a:rPr lang="en-GB" noProof="0"/>
              <a:t>The particles must be inserted on the correct orbit.</a:t>
            </a:r>
          </a:p>
          <a:p>
            <a:r>
              <a:rPr lang="en-GB" noProof="0"/>
              <a:t>However the deflector must not affect the trajectory of other bunches in the ring (or of the same bunch after one turn).  </a:t>
            </a:r>
          </a:p>
          <a:p>
            <a:endParaRPr lang="en-GB" noProof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123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67" y="840252"/>
            <a:ext cx="5389033" cy="55954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23499" y="6488668"/>
            <a:ext cx="245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Courtesy of Andy </a:t>
            </a:r>
            <a:r>
              <a:rPr lang="en-GB" dirty="0" err="1"/>
              <a:t>Wolski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0653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3612"/>
          </a:xfrm>
        </p:spPr>
        <p:txBody>
          <a:bodyPr/>
          <a:lstStyle/>
          <a:p>
            <a:r>
              <a:rPr lang="en-GB" noProof="0"/>
              <a:t>Septum magnets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3340" y="2201332"/>
            <a:ext cx="4040717" cy="4360335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Insertion/extraction are usually done by combining 2 types of deflectors:</a:t>
            </a:r>
            <a:br>
              <a:rPr lang="en-GB" noProof="0"/>
            </a:br>
            <a:r>
              <a:rPr lang="en-GB" noProof="0"/>
              <a:t>- Ultra fast kickers use an intense electric field to deflect the particles (but beware to ripples)</a:t>
            </a:r>
            <a:br>
              <a:rPr lang="en-GB" noProof="0"/>
            </a:br>
            <a:r>
              <a:rPr lang="en-GB" noProof="0"/>
              <a:t>- A septum magnet is used to separate neighbouring trajectories (thanks to a magnetic shield). </a:t>
            </a:r>
          </a:p>
          <a:p>
            <a:r>
              <a:rPr lang="en-GB" noProof="0"/>
              <a:t>This explain why producing H- ions to store protons is interesting.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124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9" y="851888"/>
            <a:ext cx="5875867" cy="1349445"/>
          </a:xfrm>
          <a:prstGeom prst="rect">
            <a:avLst/>
          </a:prstGeom>
        </p:spPr>
      </p:pic>
      <p:pic>
        <p:nvPicPr>
          <p:cNvPr id="8" name="Image 7" descr="Septum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529417"/>
            <a:ext cx="3733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007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417"/>
          </a:xfrm>
        </p:spPr>
        <p:txBody>
          <a:bodyPr/>
          <a:lstStyle/>
          <a:p>
            <a:r>
              <a:rPr lang="en-GB" noProof="0"/>
              <a:t>Magnets summary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05416"/>
            <a:ext cx="8229600" cy="2174169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Magnets are used to control particles in an accelerator.</a:t>
            </a:r>
          </a:p>
          <a:p>
            <a:r>
              <a:rPr lang="en-GB" noProof="0"/>
              <a:t>Dipole magnets are used to change the direction of the beam.</a:t>
            </a:r>
          </a:p>
          <a:p>
            <a:r>
              <a:rPr lang="en-GB" noProof="0"/>
              <a:t>Quadrupoles are used to control the size of the beam.</a:t>
            </a:r>
          </a:p>
          <a:p>
            <a:r>
              <a:rPr lang="en-GB" noProof="0"/>
              <a:t>Septum magnets are used to inject extract the beam.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125</a:t>
            </a:fld>
            <a:endParaRPr lang="en-GB"/>
          </a:p>
        </p:txBody>
      </p:sp>
      <p:pic>
        <p:nvPicPr>
          <p:cNvPr id="7" name="Image 6" descr="FACET_Magnet_7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74" y="3179586"/>
            <a:ext cx="5312833" cy="354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116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b="1" noProof="0"/>
              <a:t>- Emittance and beam dynamics</a:t>
            </a:r>
            <a:br>
              <a:rPr lang="en-GB" sz="2800" b="1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126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49" y="1727200"/>
            <a:ext cx="3001825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487466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7AF5608-C6F9-6747-8BC9-3C119A2213DD}" type="slidenum">
              <a:rPr lang="en-GB"/>
              <a:pPr/>
              <a:t>127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2400" cy="1139160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Let's look at a particle bunch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4460149"/>
            <a:ext cx="8222400" cy="1960045"/>
          </a:xfrm>
          <a:ln/>
        </p:spPr>
        <p:txBody>
          <a:bodyPr>
            <a:normAutofit lnSpcReduction="10000"/>
          </a:bodyPr>
          <a:lstStyle/>
          <a:p>
            <a:pPr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An observer in the laboratory frame looking at a particle bunch will only see particles travelling at the speed of light, apparently all in the same direction.</a:t>
            </a:r>
          </a:p>
          <a:p>
            <a:pPr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very different if one looks in the bunch's centre of mass frame...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240" y="1640333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533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E67C05-54CC-9D4F-8EC1-F7C289640D73}" type="slidenum">
              <a:rPr lang="en-GB"/>
              <a:pPr/>
              <a:t>128</a:t>
            </a:fld>
            <a:endParaRPr lang="en-GB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6481" y="313953"/>
            <a:ext cx="8222400" cy="105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>
                <a:solidFill>
                  <a:srgbClr val="000000"/>
                </a:solidFill>
              </a:rPr>
              <a:t>Let's look at a particle bunch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6481" y="4726576"/>
            <a:ext cx="8222400" cy="12615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In the centre of mass of the bunch, the particles do not look so well organised...</a:t>
            </a:r>
          </a:p>
          <a:p>
            <a:pPr marL="374406" indent="-279364"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This should remind you other statistical systems that you have already studied: Gases!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240" y="1640333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69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210175D-6091-694F-B1B6-CA941A34A55E}" type="slidenum">
              <a:rPr lang="en-GB"/>
              <a:pPr/>
              <a:t>129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33441" y="169938"/>
            <a:ext cx="8226720" cy="1061392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Perfect gas law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0320" y="1116118"/>
            <a:ext cx="8226720" cy="5325679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You have studied earlier that a perfect gas obeys the law: PV=nRT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V is the volume term (V=xyz)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 is a dynamic term: P, the pressure is proportional to the amount of scattering experienced by atoms as they travel in the volume. It is proportional to the momentum of the gas atoms (P~x'y'z').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it is possible to write that for gas atoms the product of their position by their momentum is expressed by their temperature </a:t>
            </a:r>
            <a:r>
              <a:rPr lang="en-GB" sz="2400" i="1" noProof="0"/>
              <a:t>(times a constant).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We have seen that in the CoM particles look like a perfect gas. The product of their position by their momentum is  called the “emittance” of the beam.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304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DDE18-693E-B8E9-E4A0-86B45784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varying field accelerator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9B3ACB-42BF-10AF-6F16-F23C030D3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6520"/>
            <a:ext cx="4058805" cy="2797968"/>
          </a:xfrm>
        </p:spPr>
        <p:txBody>
          <a:bodyPr>
            <a:normAutofit fontScale="92500"/>
          </a:bodyPr>
          <a:lstStyle/>
          <a:p>
            <a:r>
              <a:rPr lang="en-GB" dirty="0"/>
              <a:t>To reach higher energy </a:t>
            </a:r>
            <a:r>
              <a:rPr lang="en-GB" dirty="0" err="1"/>
              <a:t>Ising</a:t>
            </a:r>
            <a:r>
              <a:rPr lang="en-GB" dirty="0"/>
              <a:t> proposed in 1925 to used a varying field.</a:t>
            </a:r>
          </a:p>
          <a:p>
            <a:r>
              <a:rPr lang="en-GB" dirty="0"/>
              <a:t>This was realised by </a:t>
            </a:r>
            <a:r>
              <a:rPr lang="en-GB" dirty="0" err="1"/>
              <a:t>Wideroe</a:t>
            </a:r>
            <a:r>
              <a:rPr lang="en-GB" dirty="0"/>
              <a:t> in 1928.</a:t>
            </a:r>
          </a:p>
          <a:p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A46863-449D-0D9F-BA81-D0A9BF6F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3EE441-653A-75F5-4573-D3711A4A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BC0E0D-8472-1DE1-9C2E-F7746C8F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1B5EDB-A9E7-02FB-B3E6-2C460383B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996" y="1254126"/>
            <a:ext cx="4136590" cy="2569552"/>
          </a:xfrm>
          <a:prstGeom prst="rect">
            <a:avLst/>
          </a:prstGeom>
        </p:spPr>
      </p:pic>
      <p:pic>
        <p:nvPicPr>
          <p:cNvPr id="11" name="Picture 2" descr="undefined">
            <a:extLst>
              <a:ext uri="{FF2B5EF4-FFF2-40B4-BE49-F238E27FC236}">
                <a16:creationId xmlns:a16="http://schemas.microsoft.com/office/drawing/2014/main" id="{B52B9F01-B274-3EBE-DCF0-D89E25FA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60" y="4154487"/>
            <a:ext cx="7620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810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FEA418-66AD-A543-AF1A-B08458279E15}" type="slidenum">
              <a:rPr lang="en-GB"/>
              <a:pPr/>
              <a:t>130</a:t>
            </a:fld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6D Trace space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8295840" cy="4507673"/>
          </a:xfrm>
          <a:ln/>
        </p:spPr>
        <p:txBody>
          <a:bodyPr>
            <a:normAutofit lnSpcReduction="10000"/>
          </a:bodyPr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The position-momentum 6D space is called the trace space.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To help visualisation the trace space can be decomposed in 3 orthogonal position-momentum planes:</a:t>
            </a:r>
            <a:br>
              <a:rPr lang="en-GB" sz="2800" noProof="0">
                <a:latin typeface="Times New Roman" charset="0"/>
              </a:rPr>
            </a:br>
            <a:br>
              <a:rPr lang="en-GB" sz="2800" noProof="0">
                <a:latin typeface="Times New Roman" charset="0"/>
              </a:rPr>
            </a:br>
            <a:br>
              <a:rPr lang="en-GB" sz="2800" noProof="0">
                <a:latin typeface="Times New Roman" charset="0"/>
              </a:rPr>
            </a:br>
            <a:endParaRPr lang="en-GB" sz="2800" noProof="0">
              <a:latin typeface="Times New Roman" charset="0"/>
            </a:endParaRP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It is also often useful to look separately at the transverse and longitudinal planes.</a:t>
            </a:r>
          </a:p>
        </p:txBody>
      </p:sp>
      <p:graphicFrame>
        <p:nvGraphicFramePr>
          <p:cNvPr id="8197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914400" y="3816129"/>
          <a:ext cx="7315200" cy="97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1523880" imgH="203040" progId="Equation.3">
                  <p:embed/>
                </p:oleObj>
              </mc:Choice>
              <mc:Fallback>
                <p:oleObj name="…quation" r:id="rId3" imgW="1523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16129"/>
                        <a:ext cx="7315200" cy="97642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17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294D9E2-03BB-8F4E-8D19-7FA939E123E9}" type="slidenum">
              <a:rPr lang="en-GB"/>
              <a:pPr/>
              <a:t>131</a:t>
            </a:fld>
            <a:endParaRPr lang="en-GB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2400" cy="1058512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Liouville's theorem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920" y="2583632"/>
            <a:ext cx="5617440" cy="3466444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volume occupied in the phase space by a system of particles is constant.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This is a general physics theorem, not limited to accelerators.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application of external forces or the emission of radiation needs to be treated carefully.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5280" y="1172283"/>
            <a:ext cx="5698080" cy="979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4000" y="2271119"/>
            <a:ext cx="2592000" cy="31568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269760" y="5446652"/>
            <a:ext cx="2553120" cy="7200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lnSpc>
                <a:spcPct val="71000"/>
              </a:lnSpc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Joseph </a:t>
            </a:r>
            <a:r>
              <a:rPr lang="en-GB" sz="2400" dirty="0" err="1">
                <a:solidFill>
                  <a:srgbClr val="000000"/>
                </a:solidFill>
              </a:rPr>
              <a:t>Liouville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sz="2400" dirty="0">
                <a:solidFill>
                  <a:srgbClr val="000000"/>
                </a:solidFill>
              </a:rPr>
              <a:t>1809-1882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>(source: </a:t>
            </a:r>
            <a:r>
              <a:rPr lang="en-GB" dirty="0" err="1">
                <a:solidFill>
                  <a:srgbClr val="000000"/>
                </a:solidFill>
              </a:rPr>
              <a:t>wikipedia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713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CF53324-6895-7641-8540-B24D769665EB}" type="slidenum">
              <a:rPr lang="en-GB"/>
              <a:pPr/>
              <a:t>132</a:t>
            </a:fld>
            <a:endParaRPr lang="en-GB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Emittance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93801"/>
            <a:ext cx="5118819" cy="4918202"/>
          </a:xfrm>
          <a:ln/>
        </p:spPr>
        <p:txBody>
          <a:bodyPr>
            <a:normAutofit fontScale="92500" lnSpcReduction="20000"/>
          </a:bodyPr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We have defined the emittance as the volume occupied by the beam in the trace space.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Liouville's theorem tells us that such volume must be constant. 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Hence the emittance of a beam is constant (unless external forces are applied).</a:t>
            </a:r>
            <a:br>
              <a:rPr lang="en-GB" sz="2200" noProof="0">
                <a:latin typeface="Times New Roman" charset="0"/>
              </a:rPr>
            </a:br>
            <a:br>
              <a:rPr lang="en-GB" sz="2200" noProof="0">
                <a:latin typeface="Times New Roman" charset="0"/>
              </a:rPr>
            </a:br>
            <a:endParaRPr lang="en-GB" sz="2200" noProof="0">
              <a:latin typeface="Times New Roman" charset="0"/>
            </a:endParaRP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The total volume occupied by the bunch in trace-space is usually dominated by a few far-outlying particles.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Instead of giving the volume occupied by all the particles, it is common to give the volume occupied by 90% or 60% of the particles or to give the RMS emittance.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The fraction of particles included in the emittance is usually</a:t>
            </a:r>
            <a:r>
              <a:rPr lang="en-GB" sz="2400" noProof="0">
                <a:latin typeface="Times New Roman" charset="0"/>
              </a:rPr>
              <a:t> quoted.</a:t>
            </a:r>
          </a:p>
        </p:txBody>
      </p:sp>
      <p:graphicFrame>
        <p:nvGraphicFramePr>
          <p:cNvPr id="12294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775601" y="5908942"/>
          <a:ext cx="456480" cy="32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7160" imgH="228600" progId="">
                  <p:embed/>
                </p:oleObj>
              </mc:Choice>
              <mc:Fallback>
                <p:oleObj name="Equation" r:id="rId3" imgW="31716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5601" y="5908942"/>
                        <a:ext cx="456480" cy="32835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97761" y="5915422"/>
          <a:ext cx="371520" cy="393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5" imgW="215640" imgH="228600" progId="Equation.3">
                  <p:embed/>
                </p:oleObj>
              </mc:Choice>
              <mc:Fallback>
                <p:oleObj name="…quation" r:id="rId5" imgW="215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761" y="5915422"/>
                        <a:ext cx="371520" cy="39316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73699" y="1828800"/>
            <a:ext cx="3013342" cy="3595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Espace réservé du pied de page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95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95622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Quizz: </a:t>
            </a:r>
            <a:br>
              <a:rPr lang="en-GB" noProof="0"/>
            </a:br>
            <a:r>
              <a:rPr lang="en-GB" noProof="0"/>
              <a:t>Gun emittance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57200" y="1600200"/>
            <a:ext cx="4389967" cy="4525963"/>
          </a:xfrm>
        </p:spPr>
        <p:txBody>
          <a:bodyPr>
            <a:normAutofit fontScale="77500" lnSpcReduction="20000"/>
          </a:bodyPr>
          <a:lstStyle/>
          <a:p>
            <a:r>
              <a:rPr lang="en-GB" noProof="0" dirty="0"/>
              <a:t>A particle gun emits particles with a x divergence of 0.5mrad.</a:t>
            </a:r>
          </a:p>
          <a:p>
            <a:r>
              <a:rPr lang="en-GB" noProof="0" dirty="0"/>
              <a:t>It is fitted with an exit collimator with a hole with a dimension of 1mm in x.</a:t>
            </a:r>
          </a:p>
          <a:p>
            <a:r>
              <a:rPr lang="en-GB" noProof="0" dirty="0"/>
              <a:t>What is the geometrical x-emittance of the bunch produced by this gun?</a:t>
            </a:r>
          </a:p>
          <a:p>
            <a:pPr marL="514350" indent="-514350">
              <a:buAutoNum type="alphaUcParenBoth"/>
            </a:pPr>
            <a:r>
              <a:rPr lang="en-GB" noProof="0" dirty="0"/>
              <a:t>5mm.mrad</a:t>
            </a:r>
          </a:p>
          <a:p>
            <a:pPr marL="514350" indent="-514350">
              <a:buAutoNum type="alphaUcParenBoth"/>
            </a:pPr>
            <a:r>
              <a:rPr lang="en-GB" noProof="0" dirty="0"/>
              <a:t>1mm. rad</a:t>
            </a:r>
          </a:p>
          <a:p>
            <a:pPr marL="514350" indent="-514350">
              <a:buAutoNum type="alphaUcParenBoth"/>
            </a:pPr>
            <a:r>
              <a:rPr lang="en-GB" noProof="0" dirty="0"/>
              <a:t>500m.nrad</a:t>
            </a:r>
          </a:p>
          <a:p>
            <a:pPr marL="514350" indent="-514350">
              <a:buAutoNum type="alphaUcParenBoth"/>
            </a:pPr>
            <a:r>
              <a:rPr lang="en-GB" noProof="0" dirty="0"/>
              <a:t>50mm.urad 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8CBF-782F-044B-98A6-FC041A9BD8C5}" type="slidenum">
              <a:rPr lang="en-GB" smtClean="0"/>
              <a:pPr/>
              <a:t>133</a:t>
            </a:fld>
            <a:endParaRPr lang="en-GB"/>
          </a:p>
        </p:txBody>
      </p:sp>
      <p:pic>
        <p:nvPicPr>
          <p:cNvPr id="11" name="Image 10" descr="Dpl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166" y="274637"/>
            <a:ext cx="3980039" cy="298502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0414" y="3503544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10870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73300"/>
          </a:xfrm>
        </p:spPr>
        <p:txBody>
          <a:bodyPr/>
          <a:lstStyle/>
          <a:p>
            <a:r>
              <a:rPr lang="en-GB" noProof="0"/>
              <a:t>The x-emittance </a:t>
            </a:r>
            <a:r>
              <a:rPr lang="en-GB" u="sng" noProof="0"/>
              <a:t>at a waist </a:t>
            </a:r>
            <a:r>
              <a:rPr lang="en-GB" noProof="0"/>
              <a:t>is given by x*x’.</a:t>
            </a:r>
          </a:p>
          <a:p>
            <a:r>
              <a:rPr lang="en-GB" noProof="0"/>
              <a:t>Here we have x=1mm, x’=0.5mm</a:t>
            </a:r>
          </a:p>
          <a:p>
            <a:r>
              <a:rPr lang="en-GB" noProof="0"/>
              <a:t>That is: </a:t>
            </a:r>
            <a:br>
              <a:rPr lang="en-GB" noProof="0"/>
            </a:br>
            <a:r>
              <a:rPr lang="en-GB" noProof="0"/>
              <a:t>0.5 mm.mrad or 500mm.urad or 500m.nrad.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9573" y="3953504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64640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8BB384D-C304-A047-91A2-FEFAE2B45871}" type="slidenum">
              <a:rPr lang="en-GB"/>
              <a:pPr/>
              <a:t>135</a:t>
            </a:fld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2302561" y="221784"/>
            <a:ext cx="4858560" cy="1051310"/>
          </a:xfrm>
          <a:ln/>
        </p:spPr>
        <p:txBody>
          <a:bodyPr/>
          <a:lstStyle/>
          <a:p>
            <a:pPr>
              <a:lnSpc>
                <a:spcPct val="5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Emittance ellipse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1440" y="3312348"/>
            <a:ext cx="3110400" cy="3231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560" y="3297947"/>
            <a:ext cx="3110400" cy="3223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6480" y="1054191"/>
            <a:ext cx="8144640" cy="2842858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random Gaussian distribution of particles forms a straight ellipse.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choosing the right set of coordinates this ellipse can be transformed in a circle (do not forget that the two axis are orthogonal!).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As the beam propagates, the shape of this ellipse will change. 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12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6BA2925-FCB9-BD44-8897-CBE4ACD0A6DF}" type="slidenum">
              <a:rPr lang="en-GB"/>
              <a:pPr/>
              <a:t>136</a:t>
            </a:fld>
            <a:endParaRPr lang="en-GB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5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drift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07477"/>
            <a:ext cx="8491680" cy="1955725"/>
          </a:xfrm>
          <a:ln/>
        </p:spPr>
        <p:txBody>
          <a:bodyPr/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When the beam “drifts” that is, propagates in space, over a length L with no external forces applied:</a:t>
            </a:r>
          </a:p>
          <a:p>
            <a:pPr marL="673930" lvl="1" indent="-259204">
              <a:spcAft>
                <a:spcPct val="0"/>
              </a:spcAft>
              <a:buSzPct val="100000"/>
              <a:buFont typeface="Times New Roman" charset="0"/>
              <a:buChar char="–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The momentum of the particles is constant</a:t>
            </a:r>
          </a:p>
          <a:p>
            <a:pPr marL="673930" lvl="1" indent="-259204">
              <a:spcAft>
                <a:spcPct val="0"/>
              </a:spcAft>
              <a:buSzPct val="100000"/>
              <a:buFont typeface="Times New Roman" charset="0"/>
              <a:buChar char="–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The position changes by the momentum times L.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Hence, the emittance ellipse is sheared.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273121" y="3257622"/>
          <a:ext cx="197280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200" imgH="203200" progId="">
                  <p:embed/>
                </p:oleObj>
              </mc:Choice>
              <mc:Fallback>
                <p:oleObj r:id="rId3" imgW="5842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121" y="3257622"/>
                        <a:ext cx="197280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3330721" y="3820722"/>
          <a:ext cx="2547360" cy="705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5" imgW="825480" imgH="228600" progId="Equation.3">
                  <p:embed/>
                </p:oleObj>
              </mc:Choice>
              <mc:Fallback>
                <p:oleObj name="…quation" r:id="rId5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0721" y="3820722"/>
                        <a:ext cx="2547360" cy="70567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11" name="Image 10" descr="emittance_ellipse_at_sourc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82" y="3390596"/>
            <a:ext cx="3025439" cy="2271600"/>
          </a:xfrm>
          <a:prstGeom prst="rect">
            <a:avLst/>
          </a:prstGeom>
        </p:spPr>
      </p:pic>
      <p:pic>
        <p:nvPicPr>
          <p:cNvPr id="12" name="Image 11" descr="emittance_ellipse_after_drif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983" y="3390596"/>
            <a:ext cx="3025438" cy="22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57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87C77F7-58B5-664B-9600-F98F3CEBA948}" type="slidenum">
              <a:rPr lang="en-GB"/>
              <a:pPr/>
              <a:t>137</a:t>
            </a:fld>
            <a:endParaRPr lang="en-GB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69440" y="144015"/>
            <a:ext cx="8215200" cy="707115"/>
          </a:xfrm>
          <a:ln/>
        </p:spPr>
        <p:txBody>
          <a:bodyPr/>
          <a:lstStyle/>
          <a:p>
            <a:pPr>
              <a:lnSpc>
                <a:spcPct val="50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Focussing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6481" y="887133"/>
            <a:ext cx="8215200" cy="2449698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a focussing section (typically a quadrupole), in the thin lens approximation:</a:t>
            </a:r>
          </a:p>
          <a:p>
            <a:pPr lvl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position of the particles is not affected</a:t>
            </a:r>
          </a:p>
          <a:p>
            <a:pPr lvl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momentums are reversed, hence a waist (at which all x'=0) is formed.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ellipse is unsheared and then sheared in the other direction</a:t>
            </a: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482178"/>
              </p:ext>
            </p:extLst>
          </p:nvPr>
        </p:nvGraphicFramePr>
        <p:xfrm>
          <a:off x="4548426" y="5521422"/>
          <a:ext cx="157536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69900" imgH="203200" progId="">
                  <p:embed/>
                </p:oleObj>
              </mc:Choice>
              <mc:Fallback>
                <p:oleObj r:id="rId3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8426" y="5521422"/>
                        <a:ext cx="157536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688049"/>
              </p:ext>
            </p:extLst>
          </p:nvPr>
        </p:nvGraphicFramePr>
        <p:xfrm>
          <a:off x="4576796" y="6048655"/>
          <a:ext cx="1350718" cy="55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69900" imgH="203200" progId="">
                  <p:embed/>
                </p:oleObj>
              </mc:Choice>
              <mc:Fallback>
                <p:oleObj r:id="rId5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96" y="6048655"/>
                        <a:ext cx="1350718" cy="5555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227320"/>
              </p:ext>
            </p:extLst>
          </p:nvPr>
        </p:nvGraphicFramePr>
        <p:xfrm>
          <a:off x="6553200" y="5584170"/>
          <a:ext cx="235872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698500" imgH="203200" progId="">
                  <p:embed/>
                </p:oleObj>
              </mc:Choice>
              <mc:Fallback>
                <p:oleObj r:id="rId7" imgW="6985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584170"/>
                        <a:ext cx="235872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231471"/>
              </p:ext>
            </p:extLst>
          </p:nvPr>
        </p:nvGraphicFramePr>
        <p:xfrm>
          <a:off x="6830160" y="6146381"/>
          <a:ext cx="157968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469900" imgH="203200" progId="">
                  <p:embed/>
                </p:oleObj>
              </mc:Choice>
              <mc:Fallback>
                <p:oleObj r:id="rId9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0160" y="6146381"/>
                        <a:ext cx="157968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pic>
        <p:nvPicPr>
          <p:cNvPr id="14" name="Image 13" descr="emittance_ellipse_after_drif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746" y="3336831"/>
            <a:ext cx="3025438" cy="2271599"/>
          </a:xfrm>
          <a:prstGeom prst="rect">
            <a:avLst/>
          </a:prstGeom>
        </p:spPr>
      </p:pic>
      <p:pic>
        <p:nvPicPr>
          <p:cNvPr id="15" name="Image 14" descr="emittance_ellipse_at_quadrupol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9184" y="3336832"/>
            <a:ext cx="2985566" cy="2241662"/>
          </a:xfrm>
          <a:prstGeom prst="rect">
            <a:avLst/>
          </a:prstGeom>
        </p:spPr>
      </p:pic>
      <p:pic>
        <p:nvPicPr>
          <p:cNvPr id="16" name="Image 15" descr="emittance_ellipse_after_quadrupol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4750" y="3336831"/>
            <a:ext cx="2889250" cy="21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0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D378CF0-DC37-6D40-BBF8-A0864C3D12A1}" type="slidenum">
              <a:rPr lang="en-GB"/>
              <a:pPr/>
              <a:t>138</a:t>
            </a:fld>
            <a:endParaRPr lang="en-GB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43520" y="154097"/>
            <a:ext cx="8215200" cy="47092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50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waist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60" y="593342"/>
            <a:ext cx="8215200" cy="2478501"/>
          </a:xfrm>
          <a:ln/>
        </p:spPr>
        <p:txBody>
          <a:bodyPr>
            <a:normAutofit lnSpcReduction="10000"/>
          </a:bodyPr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After the focussing section the beam will drift again, decreasing the shearing of the emittance ellipse.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At some point the momentums will again average to 0, the beam will be forming a waist.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At the waist the shearing of the emittance ellipse flips and starts increasing again.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beam size is the smallest at the waist.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10" name="Image 9" descr="emittance_ellipse_after_quadrupo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3336831"/>
            <a:ext cx="2889250" cy="2169345"/>
          </a:xfrm>
          <a:prstGeom prst="rect">
            <a:avLst/>
          </a:prstGeom>
        </p:spPr>
      </p:pic>
      <p:pic>
        <p:nvPicPr>
          <p:cNvPr id="11" name="Image 10" descr="emittance_ellipse_at_sour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336830"/>
            <a:ext cx="2895600" cy="2174113"/>
          </a:xfrm>
          <a:prstGeom prst="rect">
            <a:avLst/>
          </a:prstGeom>
        </p:spPr>
      </p:pic>
      <p:pic>
        <p:nvPicPr>
          <p:cNvPr id="12" name="Image 11" descr="emittance_ellipse_after_drif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983" y="3336831"/>
            <a:ext cx="2889252" cy="21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6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9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C1CEF1E-3246-C64F-9BE9-64ED176D7956}" type="slidenum">
              <a:rPr lang="en-GB"/>
              <a:pPr/>
              <a:t>139</a:t>
            </a:fld>
            <a:endParaRPr lang="en-GB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Beta function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42041"/>
            <a:ext cx="8295840" cy="845368"/>
          </a:xfrm>
          <a:ln/>
        </p:spPr>
        <p:txBody>
          <a:bodyPr/>
          <a:lstStyle/>
          <a:p>
            <a:pPr marL="311045" indent="-311045">
              <a:spcAft>
                <a:spcPct val="0"/>
              </a:spcAft>
              <a:buSzPct val="100000"/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>
                <a:latin typeface="Times New Roman" charset="0"/>
              </a:rPr>
              <a:t>It is convenient to define the “beta function” to relate the beam size to the emittance.</a:t>
            </a:r>
          </a:p>
        </p:txBody>
      </p:sp>
      <p:graphicFrame>
        <p:nvGraphicFramePr>
          <p:cNvPr id="2151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114800" y="2435297"/>
          <a:ext cx="1306080" cy="522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680" imgH="253800" progId="">
                  <p:embed/>
                </p:oleObj>
              </mc:Choice>
              <mc:Fallback>
                <p:oleObj name="Equation" r:id="rId3" imgW="63468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435297"/>
                        <a:ext cx="1306080" cy="52277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3840" y="3231245"/>
            <a:ext cx="4554920" cy="3249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21516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023200" y="2318643"/>
          <a:ext cx="980640" cy="829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5000" imgH="419040" progId="">
                  <p:embed/>
                </p:oleObj>
              </mc:Choice>
              <mc:Fallback>
                <p:oleObj name="Equation" r:id="rId6" imgW="495000" imgH="419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200" y="2318643"/>
                        <a:ext cx="980640" cy="82952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8" name="Object 14"/>
          <p:cNvGraphicFramePr>
            <a:graphicFrameLocks noChangeAspect="1"/>
          </p:cNvGraphicFramePr>
          <p:nvPr/>
        </p:nvGraphicFramePr>
        <p:xfrm>
          <a:off x="6254221" y="2435297"/>
          <a:ext cx="2220480" cy="574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8" imgW="1028520" imgH="266400" progId="Equation.3">
                  <p:embed/>
                </p:oleObj>
              </mc:Choice>
              <mc:Fallback>
                <p:oleObj name="…quation" r:id="rId8" imgW="10285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221" y="2435297"/>
                        <a:ext cx="2220480" cy="5746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74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Cyclotron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1082" y="1218282"/>
            <a:ext cx="4623329" cy="5138068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 err="1"/>
              <a:t>Ising’s</a:t>
            </a:r>
            <a:r>
              <a:rPr lang="en-GB" noProof="0" dirty="0"/>
              <a:t> accelerator was limited by the need of having many accelerating sections after each other.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/>
              <a:t>To overcome this a magnet can be used to loop the particles back on the accelerating section.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/>
              <a:t>In 1931 Lawrence designed a “cyclotron”, a circular device made of two electrodes placed in a magnetic field that used AC field to accelerate the particles.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4412" y="2530475"/>
            <a:ext cx="4319588" cy="232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71712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DC371A4-AEC9-9D49-8876-134034DF5089}" type="slidenum">
              <a:rPr lang="en-GB"/>
              <a:pPr/>
              <a:t>140</a:t>
            </a:fld>
            <a:endParaRPr lang="en-GB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482400" y="87850"/>
            <a:ext cx="8213760" cy="682632"/>
          </a:xfrm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Acceleration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819447"/>
            <a:ext cx="8213760" cy="166769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When the beam is accelerated, its longitudinal momentum is increased,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But the transverse momentum remains the same.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the beam divergence decreases.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1280" y="2662841"/>
            <a:ext cx="1969920" cy="13162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8560" y="2724767"/>
            <a:ext cx="3628800" cy="13162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41280" y="4016582"/>
            <a:ext cx="8213760" cy="21810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lnSpc>
                <a:spcPct val="93000"/>
              </a:lnSpc>
              <a:spcAft>
                <a:spcPts val="1293"/>
              </a:spcAft>
              <a:buFont typeface="Arial"/>
              <a:buChar char="•"/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Accelerating the beam leads to a reduction the volume occupied in phase space.</a:t>
            </a:r>
          </a:p>
          <a:p>
            <a:pPr marL="374406" indent="-279364">
              <a:lnSpc>
                <a:spcPct val="93000"/>
              </a:lnSpc>
              <a:spcAft>
                <a:spcPts val="1293"/>
              </a:spcAft>
              <a:buFont typeface="Arial"/>
              <a:buChar char="•"/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This reduction is proportional to the increase of the relativistic gamma.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sz="2400" dirty="0">
                <a:solidFill>
                  <a:srgbClr val="000000"/>
                </a:solidFill>
              </a:rPr>
              <a:t>=&gt; The beam size is reduced when the beam is accelerated!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165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6113A57-BD05-9F4C-878D-7F8E2E996295}" type="slidenum">
              <a:rPr lang="en-GB"/>
              <a:pPr/>
              <a:t>141</a:t>
            </a:fld>
            <a:endParaRPr lang="en-GB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Normalised emittance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8164800" cy="4507673"/>
          </a:xfrm>
          <a:ln/>
        </p:spPr>
        <p:txBody>
          <a:bodyPr/>
          <a:lstStyle/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It is convenient to define the normalised emittance of a beam: it is the volume of phase space occupied by the beam multiplied by gamma.</a:t>
            </a:r>
          </a:p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The actual volume of phase space occupied by the beam is called the geometric emittance.</a:t>
            </a:r>
          </a:p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The normalised emittance of a beam is constant under acceleration.</a:t>
            </a:r>
          </a:p>
        </p:txBody>
      </p:sp>
      <p:graphicFrame>
        <p:nvGraphicFramePr>
          <p:cNvPr id="2458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482561" y="5322799"/>
          <a:ext cx="4036320" cy="100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914400" imgH="228600" progId="Equation.3">
                  <p:embed/>
                </p:oleObj>
              </mc:Choice>
              <mc:Fallback>
                <p:oleObj name="…quation" r:id="rId3" imgW="91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561" y="5322799"/>
                        <a:ext cx="4036320" cy="1009546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138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/>
          <a:srcRect r="23957"/>
          <a:stretch/>
        </p:blipFill>
        <p:spPr bwMode="auto">
          <a:xfrm>
            <a:off x="177848" y="4432016"/>
            <a:ext cx="3669758" cy="19243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1"/>
            <a:ext cx="8228160" cy="816566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Impedance issues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600" y="816566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 dirty="0"/>
              <a:t>Charged particles travelling near a conductor induce image charges (induced current).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 dirty="0"/>
              <a:t>This image current dissipate power in the beam pipe (Joule effect).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 dirty="0"/>
              <a:t>The smaller the beam pipe, the higher the induced charge and thus the highest the losses.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 dirty="0"/>
              <a:t>The impedance of a beam pipe must be carefully controlled!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dirty="0"/>
              <a:t>Impedance changes may create reflexion of the image current and perturbate the beam.</a:t>
            </a:r>
            <a:endParaRPr lang="en-GB" sz="2200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142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2" name="Picture 5" descr="impedance_mismatch">
            <a:extLst>
              <a:ext uri="{FF2B5EF4-FFF2-40B4-BE49-F238E27FC236}">
                <a16:creationId xmlns:a16="http://schemas.microsoft.com/office/drawing/2014/main" id="{7A185795-8076-95F6-9E6D-883DE3945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0371" y="4432016"/>
            <a:ext cx="4545657" cy="1965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839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829527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Quiz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143480"/>
            <a:ext cx="8228160" cy="342756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 dirty="0"/>
              <a:t>In the example below, which particle will create the highest induced current on the beam pipe?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 dirty="0"/>
              <a:t>a) The particle on the left hand-side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 dirty="0"/>
              <a:t>b) The particle on the right hand-side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 dirty="0"/>
              <a:t>c) Both will induce the same current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en-GB" sz="2400" noProof="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201" y="3918652"/>
            <a:ext cx="6916320" cy="2757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143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815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Answer (c)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Apply Gauss’s law:</a:t>
            </a:r>
            <a:br>
              <a:rPr lang="en-GB" sz="2400" noProof="0"/>
            </a:br>
            <a:endParaRPr lang="en-GB" sz="2400" noProof="0"/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total charge going through the beam pipe is the same for both particles.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the total current induced on the beam pipe by both particles will be the same.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144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338" y="1354138"/>
            <a:ext cx="35941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61297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Wake field issues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6881" y="979303"/>
            <a:ext cx="8359200" cy="2753569"/>
          </a:xfrm>
          <a:ln/>
        </p:spPr>
        <p:txBody>
          <a:bodyPr>
            <a:no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Electrons produce an electromagnetic wave behind them.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This can be compared the to wake of a boat and is called wake field.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Imagine what would happen if there was a second surfer on the picture below...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How good is the wake for the walls of the canal? </a:t>
            </a:r>
            <a:br>
              <a:rPr lang="en-GB" sz="2200" noProof="0"/>
            </a:br>
            <a:r>
              <a:rPr lang="en-GB" sz="2200" noProof="0"/>
              <a:t>It is not good for the beam pipe either!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7280" y="408282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57280" y="6531086"/>
            <a:ext cx="1959840" cy="326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>
            <a:prstTxWarp prst="textNoShape">
              <a:avLst/>
            </a:prstTxWarp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rgbClr val="000000"/>
                </a:solidFill>
              </a:rPr>
              <a:t>Source: Reuters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1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size and magnet aperture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4767840" cy="478274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One of the motivations for keeping the beam small is that magnets have a limited aperture.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larger the aperture the more difficult it is to keep a uniform field  (and the bigger/more expensive the magnet is).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recommended to have a beam pipe 5 times larger than the RMS size of the beam.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1200" y="1997490"/>
            <a:ext cx="3133440" cy="30646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146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78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Magnet aperture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1107477"/>
            <a:ext cx="8228160" cy="4801464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Clipping, wake field and impedances issues lead to poor accelerator performances.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 avoid these effects the trajectory of the beam in the accelerator must be simulated.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Tracking software are used to do this: they study how particles move from one location to the next.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Instead of tracking each particle individually it is enough to track the envelope of the beam.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52400" y="4303461"/>
          <a:ext cx="3801600" cy="2418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820058" imgH="2429214" progId="">
                  <p:embed/>
                </p:oleObj>
              </mc:Choice>
              <mc:Fallback>
                <p:oleObj r:id="rId3" imgW="3820058" imgH="24292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400" y="4303461"/>
                        <a:ext cx="3801600" cy="24180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147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504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eta_oscillation_4_1_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0" y="4287065"/>
            <a:ext cx="3473450" cy="16229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404100" cy="952500"/>
          </a:xfrm>
        </p:spPr>
        <p:txBody>
          <a:bodyPr>
            <a:normAutofit/>
          </a:bodyPr>
          <a:lstStyle/>
          <a:p>
            <a:r>
              <a:rPr lang="en-GB" noProof="0"/>
              <a:t>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00" y="952500"/>
            <a:ext cx="5029200" cy="5588000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We have seen that as it travels along the lattice the beam is focussed alternatively in both planes.</a:t>
            </a:r>
          </a:p>
          <a:p>
            <a:r>
              <a:rPr lang="en-GB" noProof="0"/>
              <a:t>For individual particles this leads to oscillations called “betatron oscillation”.</a:t>
            </a:r>
          </a:p>
          <a:p>
            <a:r>
              <a:rPr lang="en-GB" noProof="0"/>
              <a:t>This occurs in both planes at the same time.</a:t>
            </a:r>
          </a:p>
          <a:p>
            <a:r>
              <a:rPr lang="en-GB" noProof="0"/>
              <a:t>If the particles perform an integer number of betatron oscillations in one turn, they come back at the same position turn after turn.</a:t>
            </a:r>
          </a:p>
          <a:p>
            <a:r>
              <a:rPr lang="en-GB" noProof="0"/>
              <a:t>Be careful, you should not confuse the number of lattice periods with the number of betatron oscillations.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148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102" y="1417638"/>
            <a:ext cx="3600898" cy="256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829249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99400" cy="855662"/>
          </a:xfrm>
        </p:spPr>
        <p:txBody>
          <a:bodyPr/>
          <a:lstStyle/>
          <a:p>
            <a:r>
              <a:rPr lang="en-GB" noProof="0"/>
              <a:t>Integer 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2586039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If one of the magnets in the accelerator has a field error a particle coming turn after turn at the same position will accumulate the effect of this field error.</a:t>
            </a:r>
          </a:p>
          <a:p>
            <a:r>
              <a:rPr lang="en-GB" noProof="0"/>
              <a:t>After a large number of turns (millions…) what was initially a very small error can lead to large orbit changes and eventually to the loss of the beam. </a:t>
            </a:r>
            <a:br>
              <a:rPr lang="en-GB" noProof="0"/>
            </a:br>
            <a:r>
              <a:rPr lang="en-GB" noProof="0"/>
              <a:t>=&gt; avoid integer betatron oscillations…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149</a:t>
            </a:fld>
            <a:endParaRPr lang="en-GB"/>
          </a:p>
        </p:txBody>
      </p:sp>
      <p:pic>
        <p:nvPicPr>
          <p:cNvPr id="7" name="Image 6" descr="field_error_image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49" y="3716337"/>
            <a:ext cx="5981787" cy="30051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00852" y="6356350"/>
            <a:ext cx="2390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http://</a:t>
            </a:r>
            <a:r>
              <a:rPr lang="fr-FR" sz="1200" dirty="0" err="1"/>
              <a:t>www.fnrf.science.cmu.ac.th</a:t>
            </a:r>
            <a:r>
              <a:rPr lang="fr-FR" sz="1200" dirty="0"/>
              <a:t>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6723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en-GB" noProof="0"/>
              <a:t>Cyclotron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417638"/>
            <a:ext cx="5779047" cy="4938712"/>
          </a:xfrm>
        </p:spPr>
        <p:txBody>
          <a:bodyPr>
            <a:normAutofit fontScale="62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particle source is located in the middle of the cyclotron.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Due to the magnetic field the particles follow a circular trajectory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By reversing the electric field of the electrode between two gap crossing it is possible to accelerate the particles.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With an AC potential of only 2000V Lawrence accelerated protons to 80kV!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Lawrence received the Nobel prize in 1939 for this work.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However, Cyclotrons can only accelerate non-relativistic particles…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3466" y="0"/>
            <a:ext cx="2188882" cy="2226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3466" y="2226768"/>
            <a:ext cx="2211050" cy="2249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3466" y="4411694"/>
            <a:ext cx="2188882" cy="24463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53658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Half-integer 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2038350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Using an optic with an half-integer number of oscillations avoids first order problems.</a:t>
            </a:r>
          </a:p>
          <a:p>
            <a:r>
              <a:rPr lang="en-GB" noProof="0"/>
              <a:t>However a similar effect may accumulate every other turn…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150</a:t>
            </a:fld>
            <a:endParaRPr lang="en-GB"/>
          </a:p>
        </p:txBody>
      </p:sp>
      <p:pic>
        <p:nvPicPr>
          <p:cNvPr id="7" name="Image 6" descr="half_integer_tune_image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638550"/>
            <a:ext cx="3467100" cy="3219450"/>
          </a:xfrm>
          <a:prstGeom prst="rect">
            <a:avLst/>
          </a:prstGeom>
        </p:spPr>
      </p:pic>
      <p:pic>
        <p:nvPicPr>
          <p:cNvPr id="8" name="Image 7" descr="Quand_tune_image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3835399"/>
            <a:ext cx="3981450" cy="28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6962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noProof="0"/>
              <a:t>Tune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31900"/>
            <a:ext cx="5250696" cy="4729685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To avoid cumulative effects in the accelerator over a large number of turns all rational numbers should be avoid for betatron oscillations in both planes</a:t>
            </a:r>
            <a:br>
              <a:rPr lang="en-GB" noProof="0"/>
            </a:br>
            <a:r>
              <a:rPr lang="en-GB" noProof="0"/>
              <a:t>=&gt; choose an irrational number!</a:t>
            </a:r>
          </a:p>
          <a:p>
            <a:r>
              <a:rPr lang="en-GB" noProof="0"/>
              <a:t>Choosing an incorrect tune can significantly increase the particle loss rate.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151</a:t>
            </a:fld>
            <a:endParaRPr lang="en-GB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572699" y="1837398"/>
            <a:ext cx="3357563" cy="3198812"/>
            <a:chOff x="3441" y="1469"/>
            <a:chExt cx="1577" cy="1572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075" y="2822"/>
              <a:ext cx="28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fr-FR" sz="1700">
                  <a:solidFill>
                    <a:srgbClr val="800080"/>
                  </a:solidFill>
                  <a:latin typeface="Times New Roman" charset="0"/>
                </a:rPr>
                <a:t>Q</a:t>
              </a:r>
              <a:r>
                <a:rPr lang="fr-FR" sz="1700" baseline="-25000">
                  <a:solidFill>
                    <a:srgbClr val="800080"/>
                  </a:solidFill>
                  <a:latin typeface="Times New Roman" charset="0"/>
                </a:rPr>
                <a:t>x</a:t>
              </a:r>
              <a:endParaRPr lang="fr-FR" sz="1700">
                <a:solidFill>
                  <a:srgbClr val="800080"/>
                </a:solidFill>
                <a:latin typeface="Times New Roman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447" y="1761"/>
              <a:ext cx="28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fr-FR" sz="1700">
                  <a:solidFill>
                    <a:srgbClr val="800080"/>
                  </a:solidFill>
                  <a:latin typeface="Times New Roman" charset="0"/>
                </a:rPr>
                <a:t>Q</a:t>
              </a:r>
              <a:r>
                <a:rPr lang="fr-FR" sz="1700" baseline="-25000">
                  <a:solidFill>
                    <a:srgbClr val="800080"/>
                  </a:solidFill>
                  <a:latin typeface="Times New Roman" charset="0"/>
                </a:rPr>
                <a:t>y</a:t>
              </a:r>
              <a:endParaRPr lang="fr-FR" sz="1700">
                <a:solidFill>
                  <a:srgbClr val="800080"/>
                </a:solidFill>
                <a:latin typeface="Times New Roman" charset="0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632" y="8531"/>
              <a:ext cx="1392" cy="3411"/>
              <a:chOff x="3792" y="11889"/>
              <a:chExt cx="3420" cy="3411"/>
            </a:xfrm>
          </p:grpSpPr>
          <p:sp>
            <p:nvSpPr>
              <p:cNvPr id="37" name="Line 10"/>
              <p:cNvSpPr>
                <a:spLocks noChangeShapeType="1"/>
              </p:cNvSpPr>
              <p:nvPr/>
            </p:nvSpPr>
            <p:spPr bwMode="auto">
              <a:xfrm>
                <a:off x="3810" y="12735"/>
                <a:ext cx="3402" cy="0"/>
              </a:xfrm>
              <a:prstGeom prst="line">
                <a:avLst/>
              </a:prstGeom>
              <a:noFill/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3810" y="14445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Line 12"/>
              <p:cNvSpPr>
                <a:spLocks noChangeShapeType="1"/>
              </p:cNvSpPr>
              <p:nvPr/>
            </p:nvSpPr>
            <p:spPr bwMode="auto">
              <a:xfrm rot="5400000">
                <a:off x="2955" y="13590"/>
                <a:ext cx="3402" cy="0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Line 13"/>
              <p:cNvSpPr>
                <a:spLocks noChangeShapeType="1"/>
              </p:cNvSpPr>
              <p:nvPr/>
            </p:nvSpPr>
            <p:spPr bwMode="auto">
              <a:xfrm rot="5400000">
                <a:off x="4650" y="13590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Line 14"/>
              <p:cNvSpPr>
                <a:spLocks noChangeShapeType="1"/>
              </p:cNvSpPr>
              <p:nvPr/>
            </p:nvSpPr>
            <p:spPr bwMode="auto">
              <a:xfrm rot="5400000" flipH="1" flipV="1">
                <a:off x="268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 rot="5400000" flipH="1" flipV="1">
                <a:off x="493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Line 16"/>
              <p:cNvSpPr>
                <a:spLocks noChangeShapeType="1"/>
              </p:cNvSpPr>
              <p:nvPr/>
            </p:nvSpPr>
            <p:spPr bwMode="auto">
              <a:xfrm rot="5400000" flipH="1" flipV="1">
                <a:off x="380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Line 17"/>
              <p:cNvSpPr>
                <a:spLocks noChangeShapeType="1"/>
              </p:cNvSpPr>
              <p:nvPr/>
            </p:nvSpPr>
            <p:spPr bwMode="auto">
              <a:xfrm rot="16200000" flipV="1">
                <a:off x="266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Line 18"/>
              <p:cNvSpPr>
                <a:spLocks noChangeShapeType="1"/>
              </p:cNvSpPr>
              <p:nvPr/>
            </p:nvSpPr>
            <p:spPr bwMode="auto">
              <a:xfrm rot="16200000" flipV="1">
                <a:off x="380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Line 19"/>
              <p:cNvSpPr>
                <a:spLocks noChangeShapeType="1"/>
              </p:cNvSpPr>
              <p:nvPr/>
            </p:nvSpPr>
            <p:spPr bwMode="auto">
              <a:xfrm rot="16200000" flipV="1">
                <a:off x="493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Line 20"/>
              <p:cNvSpPr>
                <a:spLocks noChangeShapeType="1"/>
              </p:cNvSpPr>
              <p:nvPr/>
            </p:nvSpPr>
            <p:spPr bwMode="auto">
              <a:xfrm flipH="1" flipV="1">
                <a:off x="3792" y="1189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Line 21"/>
              <p:cNvSpPr>
                <a:spLocks noChangeShapeType="1"/>
              </p:cNvSpPr>
              <p:nvPr/>
            </p:nvSpPr>
            <p:spPr bwMode="auto">
              <a:xfrm flipH="1" flipV="1">
                <a:off x="3807" y="1331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Line 22"/>
              <p:cNvSpPr>
                <a:spLocks noChangeShapeType="1"/>
              </p:cNvSpPr>
              <p:nvPr/>
            </p:nvSpPr>
            <p:spPr bwMode="auto">
              <a:xfrm flipH="1" flipV="1">
                <a:off x="3807" y="1415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Line 23"/>
              <p:cNvSpPr>
                <a:spLocks noChangeShapeType="1"/>
              </p:cNvSpPr>
              <p:nvPr/>
            </p:nvSpPr>
            <p:spPr bwMode="auto">
              <a:xfrm flipV="1">
                <a:off x="3792" y="1415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Line 24"/>
              <p:cNvSpPr>
                <a:spLocks noChangeShapeType="1"/>
              </p:cNvSpPr>
              <p:nvPr/>
            </p:nvSpPr>
            <p:spPr bwMode="auto">
              <a:xfrm flipV="1">
                <a:off x="379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Line 25"/>
              <p:cNvSpPr>
                <a:spLocks noChangeShapeType="1"/>
              </p:cNvSpPr>
              <p:nvPr/>
            </p:nvSpPr>
            <p:spPr bwMode="auto">
              <a:xfrm flipV="1">
                <a:off x="3792" y="1189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3630" y="1470"/>
              <a:ext cx="1388" cy="1386"/>
              <a:chOff x="7350" y="11889"/>
              <a:chExt cx="3417" cy="3413"/>
            </a:xfrm>
          </p:grpSpPr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V="1">
                <a:off x="7350" y="11895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 flipV="1">
                <a:off x="7350" y="1359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flipH="1" flipV="1">
                <a:off x="7350" y="1359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 flipH="1" flipV="1">
                <a:off x="7350" y="11895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 rot="5400000" flipH="1" flipV="1">
                <a:off x="6510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Line 32"/>
              <p:cNvSpPr>
                <a:spLocks noChangeShapeType="1"/>
              </p:cNvSpPr>
              <p:nvPr/>
            </p:nvSpPr>
            <p:spPr bwMode="auto">
              <a:xfrm rot="5400000" flipH="1" flipV="1">
                <a:off x="8205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rot="16200000" flipV="1">
                <a:off x="8205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Line 34"/>
              <p:cNvSpPr>
                <a:spLocks noChangeShapeType="1"/>
              </p:cNvSpPr>
              <p:nvPr/>
            </p:nvSpPr>
            <p:spPr bwMode="auto">
              <a:xfrm rot="16200000" flipV="1">
                <a:off x="6510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7365" y="1302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Line 36"/>
              <p:cNvSpPr>
                <a:spLocks noChangeShapeType="1"/>
              </p:cNvSpPr>
              <p:nvPr/>
            </p:nvSpPr>
            <p:spPr bwMode="auto">
              <a:xfrm>
                <a:off x="7365" y="1416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Line 37"/>
              <p:cNvSpPr>
                <a:spLocks noChangeShapeType="1"/>
              </p:cNvSpPr>
              <p:nvPr/>
            </p:nvSpPr>
            <p:spPr bwMode="auto">
              <a:xfrm rot="-5400000">
                <a:off x="6810" y="1359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Line 38"/>
              <p:cNvSpPr>
                <a:spLocks noChangeShapeType="1"/>
              </p:cNvSpPr>
              <p:nvPr/>
            </p:nvSpPr>
            <p:spPr bwMode="auto">
              <a:xfrm rot="-5400000">
                <a:off x="7920" y="1359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3630" y="1469"/>
              <a:ext cx="1388" cy="1389"/>
              <a:chOff x="3795" y="11880"/>
              <a:chExt cx="3417" cy="3417"/>
            </a:xfrm>
          </p:grpSpPr>
          <p:sp>
            <p:nvSpPr>
              <p:cNvPr id="21" name="Line 40"/>
              <p:cNvSpPr>
                <a:spLocks noChangeShapeType="1"/>
              </p:cNvSpPr>
              <p:nvPr/>
            </p:nvSpPr>
            <p:spPr bwMode="auto">
              <a:xfrm flipV="1">
                <a:off x="3795" y="11895"/>
                <a:ext cx="3402" cy="340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Line 41"/>
              <p:cNvSpPr>
                <a:spLocks noChangeShapeType="1"/>
              </p:cNvSpPr>
              <p:nvPr/>
            </p:nvSpPr>
            <p:spPr bwMode="auto">
              <a:xfrm flipH="1" flipV="1">
                <a:off x="3810" y="11880"/>
                <a:ext cx="3402" cy="340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Line 42"/>
              <p:cNvSpPr>
                <a:spLocks noChangeShapeType="1"/>
              </p:cNvSpPr>
              <p:nvPr/>
            </p:nvSpPr>
            <p:spPr bwMode="auto">
              <a:xfrm>
                <a:off x="3810" y="13590"/>
                <a:ext cx="340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Line 43"/>
              <p:cNvSpPr>
                <a:spLocks noChangeShapeType="1"/>
              </p:cNvSpPr>
              <p:nvPr/>
            </p:nvSpPr>
            <p:spPr bwMode="auto">
              <a:xfrm rot="5400000">
                <a:off x="3810" y="13590"/>
                <a:ext cx="340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4" name="Rectangle 44"/>
            <p:cNvSpPr>
              <a:spLocks noChangeArrowheads="1"/>
            </p:cNvSpPr>
            <p:nvPr/>
          </p:nvSpPr>
          <p:spPr bwMode="auto">
            <a:xfrm>
              <a:off x="3636" y="1476"/>
              <a:ext cx="1382" cy="138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4148" y="1841"/>
              <a:ext cx="46" cy="40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 rot="5400000">
              <a:off x="4325" y="1177"/>
              <a:ext cx="0" cy="1365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47"/>
            <p:cNvSpPr>
              <a:spLocks noChangeShapeType="1"/>
            </p:cNvSpPr>
            <p:nvPr/>
          </p:nvSpPr>
          <p:spPr bwMode="auto">
            <a:xfrm>
              <a:off x="4172" y="1482"/>
              <a:ext cx="0" cy="1365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Line 48"/>
            <p:cNvSpPr>
              <a:spLocks noChangeShapeType="1"/>
            </p:cNvSpPr>
            <p:nvPr/>
          </p:nvSpPr>
          <p:spPr bwMode="auto">
            <a:xfrm flipV="1">
              <a:off x="4050" y="1768"/>
              <a:ext cx="220" cy="201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Line 49"/>
            <p:cNvSpPr>
              <a:spLocks noChangeShapeType="1"/>
            </p:cNvSpPr>
            <p:nvPr/>
          </p:nvSpPr>
          <p:spPr bwMode="auto">
            <a:xfrm flipV="1">
              <a:off x="3441" y="1975"/>
              <a:ext cx="591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50"/>
            <p:cNvSpPr>
              <a:spLocks noChangeShapeType="1"/>
            </p:cNvSpPr>
            <p:nvPr/>
          </p:nvSpPr>
          <p:spPr bwMode="auto">
            <a:xfrm flipH="1" flipV="1">
              <a:off x="4276" y="1768"/>
              <a:ext cx="329" cy="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5333824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900094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Intra-beam scattering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0" y="3584536"/>
            <a:ext cx="8228160" cy="2953749"/>
          </a:xfrm>
          <a:ln/>
        </p:spPr>
        <p:txBody>
          <a:bodyPr>
            <a:no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We have seen that inside the beam the particles behave somewhat like a gas.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Coulomb collisions do occur between the particles.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These collisions lead to a momentum transfer between the particles and thus an emittance coupling and emittance growth.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Beams with a larger emittance will experience more IBS.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081" y="816566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152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043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30244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Touschek effect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0" y="1066800"/>
            <a:ext cx="8228160" cy="2226826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addition to Coulomb scattering, hard scattering can also occur.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most cases this will lead to one particle being pushed out of the acceptable beam orbit and thus being lost soon after.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Touschek scattering occurs in high current beams.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00" y="3369476"/>
            <a:ext cx="5806080" cy="2986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153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369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13760" cy="1048430"/>
          </a:xfrm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Radiation damping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066801"/>
            <a:ext cx="8213760" cy="3568699"/>
          </a:xfrm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energy lost du to synchrotron radiation emission has to be compensated by a RF cavity that tops-up the energy of the beam at each turn.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This additional acceleration at each turns results in a decrease of the beam transverse emittance.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storing a beam in a ring for several milliseconds it is possible to significantly reduce its transverse emittance.</a:t>
            </a:r>
          </a:p>
          <a:p>
            <a:pPr>
              <a:lnSpc>
                <a:spcPct val="87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reduction of emittance in a ring due to SR emission is called “radiation damping”.</a:t>
            </a:r>
          </a:p>
          <a:p>
            <a:pPr>
              <a:lnSpc>
                <a:spcPct val="87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As the radiation is emitted in the plane of the accelerator, radiation damping is faster in the direction orthogonal to the accelerator.</a:t>
            </a:r>
            <a:br>
              <a:rPr lang="en-GB" sz="2400" noProof="0"/>
            </a:br>
            <a:r>
              <a:rPr lang="en-GB" sz="2400" noProof="0"/>
              <a:t>=&gt; very flat beams</a:t>
            </a:r>
          </a:p>
        </p:txBody>
      </p:sp>
      <p:pic>
        <p:nvPicPr>
          <p:cNvPr id="8" name="Image 7" descr="ILC_OT0104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5" y="4317999"/>
            <a:ext cx="6965950" cy="2403476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154</a:t>
            </a:fld>
            <a:endParaRPr lang="en-GB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522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276850"/>
          </a:xfrm>
        </p:spPr>
        <p:txBody>
          <a:bodyPr>
            <a:normAutofit fontScale="92500" lnSpcReduction="10000"/>
          </a:bodyPr>
          <a:lstStyle/>
          <a:p>
            <a:r>
              <a:rPr lang="en-GB" noProof="0" dirty="0"/>
              <a:t>The particles in the beam do not all have the same energy. This is the “energy spread” of the beam.</a:t>
            </a:r>
          </a:p>
          <a:p>
            <a:r>
              <a:rPr lang="en-GB" noProof="0" dirty="0"/>
              <a:t>Let’s consider a ring with no focusing element (only dipoles).</a:t>
            </a:r>
          </a:p>
          <a:p>
            <a:r>
              <a:rPr lang="en-GB" noProof="0" dirty="0"/>
              <a:t>(1) How will the trajectory of the particle with more energy compare to that of particles with less energy?</a:t>
            </a:r>
            <a:br>
              <a:rPr lang="en-GB" noProof="0" dirty="0"/>
            </a:br>
            <a:r>
              <a:rPr lang="en-GB" noProof="0" dirty="0"/>
              <a:t>(a) they will have a larger orbit</a:t>
            </a:r>
            <a:br>
              <a:rPr lang="en-GB" noProof="0" dirty="0"/>
            </a:br>
            <a:r>
              <a:rPr lang="en-GB" noProof="0" dirty="0"/>
              <a:t>(b) they will have a narrower orbit</a:t>
            </a:r>
            <a:br>
              <a:rPr lang="en-GB" noProof="0" dirty="0"/>
            </a:br>
            <a:r>
              <a:rPr lang="en-GB" noProof="0" dirty="0"/>
              <a:t>(c) their orbit will be similar</a:t>
            </a:r>
            <a:br>
              <a:rPr lang="en-GB" noProof="0" dirty="0"/>
            </a:br>
            <a:r>
              <a:rPr lang="en-GB" noProof="0" dirty="0"/>
              <a:t>(d) can not tell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155</a:t>
            </a:fld>
            <a:endParaRPr lang="en-GB"/>
          </a:p>
        </p:txBody>
      </p:sp>
      <p:pic>
        <p:nvPicPr>
          <p:cNvPr id="10" name="Image 9" descr="synchrotr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4434521"/>
            <a:ext cx="2216150" cy="22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8866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(1a)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092700" cy="4756150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Particles with a higher energy will be less deflected by the dipole magnets so they will have a larger orbit.</a:t>
            </a:r>
          </a:p>
          <a:p>
            <a:r>
              <a:rPr lang="en-GB" noProof="0"/>
              <a:t>(2) How is this result changed if there are 4 quadrupoles in the ring?</a:t>
            </a:r>
            <a:br>
              <a:rPr lang="en-GB" noProof="0"/>
            </a:br>
            <a:r>
              <a:rPr lang="en-GB" noProof="0"/>
              <a:t>(a) they will have a larger orbit</a:t>
            </a:r>
            <a:br>
              <a:rPr lang="en-GB" noProof="0"/>
            </a:br>
            <a:r>
              <a:rPr lang="en-GB" noProof="0"/>
              <a:t>(b) they will have a narrower orbit</a:t>
            </a:r>
            <a:br>
              <a:rPr lang="en-GB" noProof="0"/>
            </a:br>
            <a:r>
              <a:rPr lang="en-GB" noProof="0"/>
              <a:t>(c) their orbit will be similar</a:t>
            </a:r>
            <a:br>
              <a:rPr lang="en-GB" noProof="0"/>
            </a:br>
            <a:r>
              <a:rPr lang="en-GB" noProof="0"/>
              <a:t>(d) Can not tell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156</a:t>
            </a:fld>
            <a:endParaRPr lang="en-GB"/>
          </a:p>
        </p:txBody>
      </p:sp>
      <p:pic>
        <p:nvPicPr>
          <p:cNvPr id="7" name="Image 6" descr="synchrotron_large_orb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584200"/>
            <a:ext cx="2578100" cy="2762250"/>
          </a:xfrm>
          <a:prstGeom prst="rect">
            <a:avLst/>
          </a:prstGeom>
        </p:spPr>
      </p:pic>
      <p:pic>
        <p:nvPicPr>
          <p:cNvPr id="8" name="Image 7" descr="synchrotron_4qua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3642623"/>
            <a:ext cx="2578100" cy="26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0714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(2d): Can not tell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651500" cy="4756150"/>
          </a:xfrm>
        </p:spPr>
        <p:txBody>
          <a:bodyPr>
            <a:normAutofit fontScale="92500"/>
          </a:bodyPr>
          <a:lstStyle/>
          <a:p>
            <a:r>
              <a:rPr lang="en-GB" noProof="0"/>
              <a:t>To know which particles have a larger orbit and which particles have a narrower orbit the lattice must be taken into account.</a:t>
            </a:r>
          </a:p>
          <a:p>
            <a:r>
              <a:rPr lang="en-GB" noProof="0"/>
              <a:t>The momentum compaction factor gives the relation between momentum and orbit radius.</a:t>
            </a:r>
          </a:p>
          <a:p>
            <a:r>
              <a:rPr lang="en-GB" noProof="0"/>
              <a:t>It is dependant on the beam optics.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157</a:t>
            </a:fld>
            <a:endParaRPr lang="en-GB"/>
          </a:p>
        </p:txBody>
      </p:sp>
      <p:pic>
        <p:nvPicPr>
          <p:cNvPr id="7" name="Image 6" descr="synchrotron_4qua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1417638"/>
            <a:ext cx="2578100" cy="2660468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4767263"/>
            <a:ext cx="24511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8250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86225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Longitudinal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44805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As there is a relation between momentum and orbit, the particles that do not have the correct momentum will experience a phase slippage.</a:t>
            </a:r>
          </a:p>
          <a:p>
            <a:r>
              <a:rPr lang="en-GB" noProof="0"/>
              <a:t>This will in turn induce a change in their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158</a:t>
            </a:fld>
            <a:endParaRPr lang="en-GB"/>
          </a:p>
        </p:txBody>
      </p:sp>
      <p:pic>
        <p:nvPicPr>
          <p:cNvPr id="7" name="Image 6" descr="Phase_energy_image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3622674"/>
            <a:ext cx="4143375" cy="2733676"/>
          </a:xfrm>
          <a:prstGeom prst="rect">
            <a:avLst/>
          </a:prstGeom>
        </p:spPr>
      </p:pic>
      <p:pic>
        <p:nvPicPr>
          <p:cNvPr id="8" name="Image 7" descr="loadBinary.asp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274638"/>
            <a:ext cx="4356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831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Longitudinal dynamics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308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Only a certain area of the phase vs energy plan is stable.</a:t>
            </a:r>
          </a:p>
          <a:p>
            <a:r>
              <a:rPr lang="en-GB" noProof="0"/>
              <a:t>Particles outside this stable area will drift away and eventually get lost.</a:t>
            </a:r>
          </a:p>
          <a:p>
            <a:r>
              <a:rPr lang="en-GB" noProof="0"/>
              <a:t>The position and size of this area will depend on the RF cavity voltage, the energy lost per turn (SR) and momentum compaction factor.</a:t>
            </a:r>
          </a:p>
          <a:p>
            <a:pPr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159</a:t>
            </a:fld>
            <a:endParaRPr lang="en-GB"/>
          </a:p>
        </p:txBody>
      </p:sp>
      <p:pic>
        <p:nvPicPr>
          <p:cNvPr id="7" name="Image 6" descr="LD_image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1258886"/>
            <a:ext cx="3116263" cy="49883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2095500" y="502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15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B3FE8-F85D-68EA-A578-27BD33B3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Size </a:t>
            </a:r>
            <a:r>
              <a:rPr lang="fr-FR" dirty="0" err="1"/>
              <a:t>limits</a:t>
            </a:r>
            <a:r>
              <a:rPr lang="fr-FR" dirty="0"/>
              <a:t>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85A031-27A0-E19B-B606-8B58467E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2352F-ACD9-022D-FF03-67F59B2B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581A2-F99F-C7CB-4057-073BAEE9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E82C46-D2CC-6EA8-8508-1704BBB4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sz="2800" dirty="0"/>
              <a:t>11-inch → 27-inch → 60-inch (16 MeV) </a:t>
            </a:r>
            <a:br>
              <a:rPr lang="en-US" sz="2800" dirty="0"/>
            </a:br>
            <a:r>
              <a:rPr lang="en-US" sz="2800" dirty="0"/>
              <a:t>→ 100 MeV</a:t>
            </a:r>
            <a:r>
              <a:rPr lang="en-US" dirty="0"/>
              <a:t>?!</a:t>
            </a:r>
          </a:p>
          <a:p>
            <a:r>
              <a:rPr lang="en-US" dirty="0"/>
              <a:t>Relativistic limits!</a:t>
            </a:r>
          </a:p>
          <a:p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1D0B668-C590-8268-B766-F981AE1924A5}"/>
              </a:ext>
            </a:extLst>
          </p:cNvPr>
          <p:cNvSpPr txBox="1">
            <a:spLocks/>
          </p:cNvSpPr>
          <p:nvPr/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IFAST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AB8163-0AA9-00F1-3726-2D3F3EF935A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01C64-9A44-4663-B572-ED8D33135C23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4CD6DEA8-D33F-F236-D8F2-BDD0B586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2" y="3738742"/>
            <a:ext cx="1677357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5FE361-4E7B-8DB2-D1B3-57E26CCBB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57" y="3738742"/>
            <a:ext cx="2772361" cy="212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9B9A1C-3F58-75B7-679B-F993BE307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66" y="3738742"/>
            <a:ext cx="2698245" cy="212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7302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Summary emittance </a:t>
            </a:r>
            <a:br>
              <a:rPr lang="en-GB" noProof="0"/>
            </a:br>
            <a:r>
              <a:rPr lang="en-GB" noProof="0"/>
              <a:t>and beams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20633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The behavior of the beam is very important to understand what happens in the accelerator.</a:t>
            </a:r>
          </a:p>
          <a:p>
            <a:r>
              <a:rPr lang="en-GB" noProof="0"/>
              <a:t>Many phenomena can disrupt the beam, reducing its quality and hence the luminosity produced.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160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6584" y="1600201"/>
            <a:ext cx="4080136" cy="2120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280" y="398757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901270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i="1" noProof="0"/>
              <a:t>- Emittance and beam dynamics</a:t>
            </a:r>
            <a:br>
              <a:rPr lang="en-GB" sz="2800" i="1" noProof="0"/>
            </a:br>
            <a:r>
              <a:rPr lang="en-GB" sz="2800" b="1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161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89" y="1727200"/>
            <a:ext cx="3560518" cy="23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9439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0" y="1604329"/>
            <a:ext cx="4014720" cy="452639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Which diagnostics do we need?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Particles interactions with matter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Charged particles detection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0" y="1584167"/>
            <a:ext cx="4014720" cy="43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18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262080" y="892894"/>
            <a:ext cx="8228160" cy="4936838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What do </a:t>
            </a:r>
            <a:r>
              <a:rPr lang="en-GB" b="1" u="sng" noProof="0"/>
              <a:t>you</a:t>
            </a:r>
            <a:r>
              <a:rPr lang="en-GB" noProof="0"/>
              <a:t> want to know </a:t>
            </a:r>
            <a:br>
              <a:rPr lang="en-GB" noProof="0"/>
            </a:br>
            <a:r>
              <a:rPr lang="en-GB" noProof="0"/>
              <a:t>about the beam?</a:t>
            </a:r>
            <a:br>
              <a:rPr lang="en-GB" noProof="0"/>
            </a:br>
            <a:r>
              <a:rPr lang="en-GB" sz="18100" noProof="0"/>
              <a:t>?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34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92170"/>
            <a:ext cx="8228160" cy="15078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What do you want to know about the beam?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00" y="1695059"/>
            <a:ext cx="4014720" cy="43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4720" cy="4526396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Intensity (charge) (I,Q)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Position (x,y,z)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Size/shape (transverse and longitudinal)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Emittance (transverse and longitudinal)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Energy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Particle losses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671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Properties of a charged beam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8523360" cy="2367609"/>
          </a:xfrm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Almost all accelerators accelerate</a:t>
            </a:r>
            <a:br>
              <a:rPr lang="en-GB" noProof="0"/>
            </a:br>
            <a:r>
              <a:rPr lang="en-GB" noProof="0"/>
              <a:t> </a:t>
            </a:r>
            <a:r>
              <a:rPr lang="en-GB" b="1" i="1" u="sng" noProof="0"/>
              <a:t>charged particles which interact with matter.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That's almost all what you need to use to build diagnostics (together with some clever tricks).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11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6481" y="273629"/>
            <a:ext cx="82281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4000" dirty="0"/>
              <a:t>Particles interact with matter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734720" y="1633132"/>
            <a:ext cx="4014720" cy="47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When a particle enters (nuclear) matter, it loses energy.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It will scatter off the nuclei that form the nuclear matter.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Particles produced when such scattering occur will carry a significant energy and scatter themselves.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0" y="1470395"/>
            <a:ext cx="4014720" cy="262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4409743"/>
            <a:ext cx="4320000" cy="20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36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Example: Electron shower (1)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4720" cy="485907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The distance after which an electron or a photon interacts is called the </a:t>
            </a:r>
            <a:r>
              <a:rPr lang="en-GB" altLang="ja-JP" sz="2000" noProof="0">
                <a:latin typeface="Arial"/>
              </a:rPr>
              <a:t>“</a:t>
            </a:r>
            <a:r>
              <a:rPr lang="en-GB" sz="2000" noProof="0"/>
              <a:t>radiation length</a:t>
            </a:r>
            <a:r>
              <a:rPr lang="en-GB" altLang="ja-JP" sz="2000" noProof="0">
                <a:latin typeface="Arial"/>
              </a:rPr>
              <a:t>”</a:t>
            </a:r>
            <a:endParaRPr lang="en-GB" sz="2000" noProof="0"/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Radiation length vary from material to material and can be found in tables.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(Pb)= 0.56cm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(Ta)= 0.41cm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(Cu)= 1.44cm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(Fe)= 1.76cm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(C graphite)= 19.32cm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00" y="1859235"/>
            <a:ext cx="4014720" cy="401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405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457920" y="273629"/>
            <a:ext cx="82281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4000"/>
              <a:t>Example: Electron shower (2)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920" y="1306218"/>
            <a:ext cx="4014720" cy="482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Particles loose 1/e of their energy after each radiation length.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The reality is a bit more complex but statistically this picture is true...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Heavy particles such as protons will loose some energy as they travel in matter and suddenly stop when their energy  slow enough.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80" y="5062133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00" y="1468954"/>
            <a:ext cx="4881600" cy="311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890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672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Example: Electron showers (3)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0" y="2063738"/>
            <a:ext cx="4014720" cy="309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9760" y="1759865"/>
            <a:ext cx="4014720" cy="444430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After loosing enough energy the electrons are finally absorbed.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energy at which they are absorbed depends on the absorber </a:t>
            </a:r>
            <a:br>
              <a:rPr lang="en-GB" sz="2400" noProof="0"/>
            </a:br>
            <a:r>
              <a:rPr lang="en-GB" sz="2400" noProof="0"/>
              <a:t>(see Particle Data Group booklet for more details).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19360" y="5782207"/>
            <a:ext cx="3974890" cy="29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Aft>
                <a:spcPts val="1293"/>
              </a:spcAft>
            </a:pPr>
            <a:r>
              <a:rPr lang="en-GB" dirty="0"/>
              <a:t>Image source: Particle Data Group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280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2B82A-5B2E-01C7-F10C-ABEACDD7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target experiments…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6EAE0A-C24C-CE5F-74E9-E58B27D0C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814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Until then all “nuclear physics” experiments were done on a fixed target.</a:t>
            </a:r>
          </a:p>
          <a:p>
            <a:r>
              <a:rPr lang="en-GB" dirty="0"/>
              <a:t>In such experiment, the energy in the centre of mass is: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EE26BF-5D10-6CBE-2973-55F86BE5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A56EE2-2DEC-B581-9F2B-1A86D5D0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75ACB6-683C-C29B-299D-6119BB08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96B31C-E0D0-349E-011C-77B67FEB3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22" y="4103663"/>
            <a:ext cx="6428669" cy="20692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062651-594E-FBFF-D834-44BC19B7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499" y="3155112"/>
            <a:ext cx="407125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7877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Quiz: shower depth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63872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1 GeV electron hits a 4.1cm thick plate of Tantalum.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X</a:t>
            </a:r>
            <a:r>
              <a:rPr lang="en-GB" sz="2400" baseline="-33000" noProof="0"/>
              <a:t>0</a:t>
            </a:r>
            <a:r>
              <a:rPr lang="en-GB" sz="2400" noProof="0"/>
              <a:t>(Ta)= 0.41cm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How many particles (approximately) will be present in the shower at the exit of the plate?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a) 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b) 10*10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c) 2</a:t>
            </a:r>
            <a:r>
              <a:rPr lang="en-GB" sz="2400" baseline="33000" noProof="0"/>
              <a:t>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d) 1 (the original electron)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214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Answer: (c)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number of particles double after each radiation length.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There are 4.1cm/0.41=10 radiation length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 there will be approximately 2</a:t>
            </a:r>
            <a:r>
              <a:rPr lang="en-GB" sz="2400" baseline="33000" noProof="0"/>
              <a:t>10 </a:t>
            </a:r>
            <a:r>
              <a:rPr lang="en-GB" sz="2400" noProof="0"/>
              <a:t>particles after the plate.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20" y="3918652"/>
            <a:ext cx="512064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8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Faraday cup (1)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0" y="1604329"/>
            <a:ext cx="4014720" cy="452639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Let's send the beam on a piece of copper.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What information can be measured after the beam has hit the copper?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1" y="3076163"/>
            <a:ext cx="3309120" cy="147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424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136815"/>
            <a:ext cx="8226720" cy="1061391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Faraday cup (2)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03041" y="1193886"/>
            <a:ext cx="4180320" cy="550137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Two properties can be measured: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 total energy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 total charge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By inserting an ammeter between the copper and the ground it is possible to measure the total charge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At high energy Faraday cups can be large: </a:t>
            </a:r>
            <a:br>
              <a:rPr lang="en-GB" sz="2200" noProof="0"/>
            </a:br>
            <a:r>
              <a:rPr lang="en-GB" sz="2200" noProof="0"/>
              <a:t>More than 1m at Diamond for a 3 GeV electron beam.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65280" y="6192650"/>
            <a:ext cx="3444480" cy="29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Aft>
                <a:spcPts val="1293"/>
              </a:spcAft>
            </a:pPr>
            <a:r>
              <a:rPr lang="en-GB"/>
              <a:t>Image source: Pelletron.com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00" y="3760235"/>
            <a:ext cx="1326240" cy="20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0" y="1188126"/>
            <a:ext cx="3438720" cy="241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86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61297"/>
            <a:ext cx="8228160" cy="98218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Screen (1)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0" y="1525121"/>
            <a:ext cx="4014720" cy="4850429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a thin screen is inserted in the path of the particles, they will deposit energy in the screen.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this screen contains elements that emit light when energy is deposited then the screen will emit light.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Example of such elements; Phosphorus, Gadolinium, Cesium,...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1870757"/>
            <a:ext cx="4014720" cy="39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90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89600" y="70568"/>
            <a:ext cx="8228160" cy="614944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3600" noProof="0"/>
              <a:t>Screen (2)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0" y="685512"/>
            <a:ext cx="3296160" cy="329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4720" y="1199646"/>
            <a:ext cx="4014720" cy="542649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It is not possible for the operators to stay in the accelerator while the beam is on so the screen must be monitored by a camera.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 avoid damaging the camera the screen is at </a:t>
            </a:r>
            <a:br>
              <a:rPr lang="en-GB" sz="2200" noProof="0"/>
            </a:br>
            <a:r>
              <a:rPr lang="en-GB" sz="2200" noProof="0"/>
              <a:t>45 degrees.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On this screen you can see both the position of the beam and its shape.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Note the snow on the image.</a:t>
            </a:r>
          </a:p>
        </p:txBody>
      </p:sp>
      <p:pic>
        <p:nvPicPr>
          <p:cNvPr id="20485" name="Picture 5" descr="popup_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2830"/>
            <a:ext cx="2612160" cy="229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popup_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20" y="4539357"/>
            <a:ext cx="1958400" cy="16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45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952999" y="313953"/>
            <a:ext cx="3731641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Wire-scanner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9"/>
            <a:ext cx="4014720" cy="493395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By inserting a thin wire in the beam trajectory (instead of a full screen) it is possible to sample parts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By moving the wire in the transverse direction one can get a profile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It is possible to use wire diameters of just a few micrometres.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However, a too strong beam current can lead to damages to the wire (requiring replacement of the wire).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176</a:t>
            </a:fld>
            <a:endParaRPr lang="en-GB"/>
          </a:p>
        </p:txBody>
      </p:sp>
      <p:pic>
        <p:nvPicPr>
          <p:cNvPr id="3" name="Image 2" descr="wirescan_FINAL_2015-06-16_13-39-25_PMT33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1" y="3312583"/>
            <a:ext cx="3734519" cy="3447248"/>
          </a:xfrm>
          <a:prstGeom prst="rect">
            <a:avLst/>
          </a:prstGeom>
        </p:spPr>
      </p:pic>
      <p:pic>
        <p:nvPicPr>
          <p:cNvPr id="10" name="Image 9" descr="Wirescan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1" y="104872"/>
            <a:ext cx="3724766" cy="29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55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Longitudinal properties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51200" y="1847715"/>
            <a:ext cx="4014720" cy="444574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not possible to directly image the longitudinal profile of a bunch.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giving longitudinal impulsion to the beam  it is possible to make it rotate and observe its longitudinal profile.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19534" r="14983" b="14241"/>
          <a:stretch>
            <a:fillRect/>
          </a:stretch>
        </p:blipFill>
        <p:spPr bwMode="auto">
          <a:xfrm>
            <a:off x="1" y="2193351"/>
            <a:ext cx="4572000" cy="322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4638" t="19534" r="14983" b="142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006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0" y="473810"/>
            <a:ext cx="7948800" cy="5962226"/>
          </a:xfrm>
          <a:prstGeom prst="rect">
            <a:avLst/>
          </a:prstGeom>
          <a:noFill/>
          <a:ln w="9360">
            <a:solidFill>
              <a:srgbClr val="6600CC"/>
            </a:solidFill>
            <a:miter lim="800000"/>
            <a:headEnd/>
            <a:tailEnd/>
          </a:ln>
          <a:effectLst>
            <a:outerShdw blurRad="63500" dist="63504" dir="2216092" algn="ctr" rotWithShape="0">
              <a:srgbClr val="000000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719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RF deflector off and 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2" t="8553" r="22672" b="50002"/>
          <a:stretch>
            <a:fillRect/>
          </a:stretch>
        </p:blipFill>
        <p:spPr bwMode="auto">
          <a:xfrm>
            <a:off x="4649761" y="1565445"/>
            <a:ext cx="3977280" cy="434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8192" t="8553" r="22672" b="500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1" name="Picture 5" descr="streaked_s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" y="1600009"/>
            <a:ext cx="4168800" cy="418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42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2B82A-5B2E-01C7-F10C-ABEACDD7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 versus colliding beam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6EAE0A-C24C-CE5F-74E9-E58B27D0C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038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Energy with fixed target: </a:t>
            </a:r>
          </a:p>
          <a:p>
            <a:r>
              <a:rPr lang="en-GB" dirty="0"/>
              <a:t>With colliding beams the centre of mass energy is:</a:t>
            </a:r>
          </a:p>
          <a:p>
            <a:endParaRPr lang="en-GB" dirty="0"/>
          </a:p>
          <a:p>
            <a:r>
              <a:rPr lang="en-GB" dirty="0"/>
              <a:t>At high energy (E&gt;&gt;m) gain of having colliding beams is significant!</a:t>
            </a:r>
          </a:p>
          <a:p>
            <a:r>
              <a:rPr lang="en-GB" dirty="0"/>
              <a:t>But how to collide beams?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EE26BF-5D10-6CBE-2973-55F86BE5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A56EE2-2DEC-B581-9F2B-1A86D5D0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75ACB6-683C-C29B-299D-6119BB08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27AF760-07F6-1614-1C1E-8D9EE3AC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39880"/>
            <a:ext cx="2374075" cy="5935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8C4C72-3953-1C00-9900-3CAFA844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71" y="1258794"/>
            <a:ext cx="4071253" cy="8112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3AE912-BAA4-CBF0-5A24-4EA6471B7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640589"/>
            <a:ext cx="6267362" cy="21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746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losses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3280" cy="452351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important to monitor the beam losses directly: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Small beam losses may not be detected by other systems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Beam losses are a source of radiation and activation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Most beam losses indicate that there is a problem somewhere.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00" y="1604329"/>
            <a:ext cx="301536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38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Limitation of these monitors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78274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Monitors in which the matter interacts are prone to damage.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With high energy high intensity colliders such damages are more likely to occur.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To the left: hole punched by a  30 GeV beam into a scintillating screen.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1310538"/>
            <a:ext cx="2220480" cy="260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40" y="3429000"/>
            <a:ext cx="1936800" cy="227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906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Charged particle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41" y="1715221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54655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Any charged particle </a:t>
            </a:r>
            <a:r>
              <a:rPr lang="en-GB" altLang="ja-JP" sz="2400" noProof="0">
                <a:latin typeface="Arial"/>
              </a:rPr>
              <a:t>“</a:t>
            </a:r>
            <a:r>
              <a:rPr lang="en-GB" sz="2400" noProof="0"/>
              <a:t>radiates</a:t>
            </a:r>
            <a:r>
              <a:rPr lang="en-GB" altLang="ja-JP" sz="2400" noProof="0">
                <a:latin typeface="Arial"/>
              </a:rPr>
              <a:t>”</a:t>
            </a:r>
            <a:endParaRPr lang="en-GB" sz="2400" noProof="0"/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These electromagnetic radiations can be detected without disrupting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One need to remember that the beam travels at high speed: the radiations will be contained in a 1/gamma cone.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0" y="4062668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01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current monitor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3727111"/>
            <a:ext cx="4013280" cy="21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8"/>
            <a:ext cx="4013280" cy="444286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Remember: as the charge travelling in the beam pipe is constant the current induced on the walls (of the beam pipe) will be independent of the beam position. 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inserting a ceramic gap and an ammeter the total charge travelling in a beam pipe can be measured.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" y="1767066"/>
            <a:ext cx="4016160" cy="16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612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31865"/>
            <a:ext cx="8225280" cy="122412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current monitor </a:t>
            </a:r>
            <a:br>
              <a:rPr lang="en-GB" noProof="0"/>
            </a:br>
            <a:r>
              <a:rPr lang="en-GB" noProof="0"/>
              <a:t>vs Faraday cup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471073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Both devices have pros and cons.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Faraday cup destroys the beam but it gives a very accurate charge measurements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Beam current monitor does not affect the beam but must be calibrated.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Both tend to be used at different locations.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3727111"/>
            <a:ext cx="4013280" cy="21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0" y="1545283"/>
            <a:ext cx="1326240" cy="20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86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position monitor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" y="1306218"/>
            <a:ext cx="4013280" cy="270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473377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instead of measuring the charge all around the beam pipe, two electrodes are positioned at opposite locations, they will be sensitive to the beam position.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Here the electrodes act as antennas.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Such device is called a beam position monitor.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Many flavours of BPM exist.</a:t>
            </a:r>
          </a:p>
        </p:txBody>
      </p:sp>
      <p:pic>
        <p:nvPicPr>
          <p:cNvPr id="33798" name="Picture 6" descr="b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4082830"/>
            <a:ext cx="2177280" cy="22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796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Beam Position Monitor (2)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339340"/>
            <a:ext cx="4040640" cy="4782743"/>
          </a:xfrm>
        </p:spPr>
        <p:txBody>
          <a:bodyPr>
            <a:normAutofit lnSpcReduction="10000"/>
          </a:bodyPr>
          <a:lstStyle/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BPM are one of the most common diagnostic at an accelerator.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They exist on many different configurations.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At synchrotrons it is not possible to have electrodes in the horizontal plane so the electrodes have to be above or below the beam.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Although the basic principle is simple, very advanced electronics are used to get he best possible precision.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At Diamond there are 220 BPMs, about 1 every 4 meters in the ring! 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endParaRPr lang="en-GB" sz="2200" noProof="0">
              <a:latin typeface="Times New Roman" charset="0"/>
            </a:endParaRPr>
          </a:p>
        </p:txBody>
      </p:sp>
      <p:pic>
        <p:nvPicPr>
          <p:cNvPr id="80904" name="Picture 8" descr="BPM_mr_835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0" y="2449697"/>
            <a:ext cx="1802880" cy="195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06" name="Picture 10" descr="BPM_page17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00" y="4604164"/>
            <a:ext cx="4328640" cy="14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0" t="17455" r="11813" b="62872"/>
          <a:stretch>
            <a:fillRect/>
          </a:stretch>
        </p:blipFill>
        <p:spPr bwMode="auto">
          <a:xfrm>
            <a:off x="6465600" y="1208288"/>
            <a:ext cx="2547360" cy="194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54900" t="17455" r="11813" b="628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History/basics of particle accelerators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83B9752-560C-A241-A09C-AAA069E3D18A}" type="slidenum">
              <a:rPr lang="en-GB" smtClean="0"/>
              <a:pPr/>
              <a:t>186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361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Synchrotron radiation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0" y="1604329"/>
            <a:ext cx="3581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8"/>
            <a:ext cx="4013280" cy="287022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Synchrotron radiation carries information about the beam which emitted it.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It is commonly used to study the beam transverse profile.</a:t>
            </a:r>
          </a:p>
        </p:txBody>
      </p:sp>
      <p:pic>
        <p:nvPicPr>
          <p:cNvPr id="34821" name="Picture 5" descr="2dimB_Diagramm_300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60" y="4801464"/>
            <a:ext cx="2482560" cy="19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447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11840" y="103691"/>
            <a:ext cx="79948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Optical Transition Radiation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59841" y="1106037"/>
            <a:ext cx="4013280" cy="528535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When a charged particle experiences a transition between two different media continuity equations require some EM signal to be emitted.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This radiation can be observed by using a 45 degrees screen.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By imaging the radiation emitted from the screen it is possible to know the beam transverse shape (and possibly other things).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1" y="983623"/>
            <a:ext cx="4144320" cy="283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0" y="4002181"/>
            <a:ext cx="3192480" cy="214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026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Longitudinal profiles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502612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Longitudinal profiles of short beams are one of the most difficult measurement.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In the Smith-Purcell method a grating is used.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The beam interacts coherently with the grating and emits radiation.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The intensity and wavelength of this radiation depends on the longitudinal profile of the beam.</a:t>
            </a:r>
            <a:r>
              <a:rPr lang="en-GB" sz="2000" noProof="0"/>
              <a:t> 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Several other bunch profile measurement methods rely also on the radiation emitted by the beam.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189</a:t>
            </a:fld>
            <a:endParaRPr lang="en-GB"/>
          </a:p>
        </p:txBody>
      </p:sp>
      <p:pic>
        <p:nvPicPr>
          <p:cNvPr id="7" name="Image 6" descr="grating_radiat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92" y="1375345"/>
            <a:ext cx="2553588" cy="1906587"/>
          </a:xfrm>
          <a:prstGeom prst="rect">
            <a:avLst/>
          </a:prstGeom>
        </p:spPr>
      </p:pic>
      <p:pic>
        <p:nvPicPr>
          <p:cNvPr id="9" name="Picture 27" descr="profiles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962" y="3527424"/>
            <a:ext cx="3581059" cy="284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9030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66A9-412D-B2F4-E929-5EA897E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Quizz: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3D741-7D0F-9263-0706-EBCA42B3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0691"/>
            <a:ext cx="8229600" cy="371547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Let’s compare fixed target and colliding beams.</a:t>
            </a:r>
          </a:p>
          <a:p>
            <a:r>
              <a:rPr lang="en-GB" dirty="0"/>
              <a:t>Assuming that the mass of a proton is 1GeV/c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You have an accelerator than can accelerate protons to </a:t>
            </a:r>
            <a:br>
              <a:rPr lang="en-GB" dirty="0"/>
            </a:br>
            <a:r>
              <a:rPr lang="en-GB" dirty="0"/>
              <a:t>400 GeV.</a:t>
            </a:r>
          </a:p>
          <a:p>
            <a:r>
              <a:rPr lang="en-GB" dirty="0"/>
              <a:t>What will be the energy in the centre of mass of a 400 GeV proton hitting a proton in a fixed target?</a:t>
            </a:r>
          </a:p>
          <a:p>
            <a:pPr marL="0" indent="0" algn="ctr">
              <a:buNone/>
            </a:pPr>
            <a:r>
              <a:rPr lang="en-GB" dirty="0"/>
              <a:t>(a) 28.3 GeV</a:t>
            </a:r>
          </a:p>
          <a:p>
            <a:pPr marL="0" indent="0" algn="ctr">
              <a:buNone/>
            </a:pPr>
            <a:r>
              <a:rPr lang="en-GB" dirty="0"/>
              <a:t>(b) 400 GeV</a:t>
            </a:r>
          </a:p>
          <a:p>
            <a:pPr marL="0" indent="0" algn="ctr">
              <a:buNone/>
            </a:pPr>
            <a:r>
              <a:rPr lang="en-GB" dirty="0"/>
              <a:t>(c) 800 GeV</a:t>
            </a:r>
          </a:p>
          <a:p>
            <a:pPr marL="0" indent="0" algn="ctr">
              <a:buNone/>
            </a:pPr>
            <a:r>
              <a:rPr lang="en-GB" dirty="0"/>
              <a:t>(d) 802 GeV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F1C43-607A-7AF3-0904-C4FF1002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F772B-576F-4324-6DFB-0C40D6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AE971-9587-34DC-A730-97BEA84E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3BB080-3003-1127-F724-BE36D1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4" y="1353130"/>
            <a:ext cx="4071253" cy="8112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7B03F-673A-4973-558A-13697C4F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24" y="1351065"/>
            <a:ext cx="324498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3518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Energy measurements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604329"/>
            <a:ext cx="301392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1360" y="1339341"/>
            <a:ext cx="4505760" cy="274348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To measure (or select) the energy of the particles a bending magnet is often the best solution.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This can be done in an </a:t>
            </a:r>
            <a:r>
              <a:rPr lang="en-GB" altLang="ja-JP" sz="2500" noProof="0">
                <a:latin typeface="Arial"/>
              </a:rPr>
              <a:t>“</a:t>
            </a:r>
            <a:r>
              <a:rPr lang="en-GB" sz="2500" noProof="0"/>
              <a:t>energy chicane</a:t>
            </a:r>
            <a:r>
              <a:rPr lang="en-GB" altLang="ja-JP" sz="2500" noProof="0">
                <a:latin typeface="Arial"/>
              </a:rPr>
              <a:t>”</a:t>
            </a:r>
            <a:r>
              <a:rPr lang="en-GB" sz="2500" noProof="0"/>
              <a:t>.</a:t>
            </a:r>
          </a:p>
        </p:txBody>
      </p:sp>
      <p:pic>
        <p:nvPicPr>
          <p:cNvPr id="38917" name="Picture 5" descr="chic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81" y="3886969"/>
            <a:ext cx="4950720" cy="251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687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89600" y="1"/>
            <a:ext cx="8228160" cy="816566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 overview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809280" y="1057071"/>
          <a:ext cx="7369920" cy="5134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95120" imgH="5411160" progId="">
                  <p:embed/>
                </p:oleObj>
              </mc:Choice>
              <mc:Fallback>
                <p:oleObj r:id="rId3" imgW="5595120" imgH="5411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280" y="1057071"/>
                        <a:ext cx="7369920" cy="5134139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2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 summary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52927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There are two ways of measuring the properties of a beam: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forcing it to interact with matter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looking at the EM radiation emitted.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How to build the best diagnostic is then a matter of imagination!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192</a:t>
            </a:fld>
            <a:endParaRPr lang="en-GB"/>
          </a:p>
        </p:txBody>
      </p:sp>
      <p:pic>
        <p:nvPicPr>
          <p:cNvPr id="3" name="Image 2" descr="IMG_42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0" y="2095500"/>
            <a:ext cx="44291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2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i="1" noProof="0"/>
              <a:t>- Emittance and beam dynamics</a:t>
            </a:r>
            <a:br>
              <a:rPr lang="en-GB" sz="2800" i="1" noProof="0"/>
            </a:br>
            <a:r>
              <a:rPr lang="en-GB" sz="2800" i="1" noProof="0"/>
              <a:t>- Beam diagnostics</a:t>
            </a:r>
          </a:p>
          <a:p>
            <a:r>
              <a:rPr lang="en-GB" sz="2800" b="1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193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Image 8" descr="accelerating_cavity_breakd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872" y="2373477"/>
            <a:ext cx="3844656" cy="13846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917901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energy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28222"/>
            <a:ext cx="4569883" cy="4928128"/>
          </a:xfrm>
        </p:spPr>
        <p:txBody>
          <a:bodyPr>
            <a:normAutofit fontScale="62500" lnSpcReduction="20000"/>
          </a:bodyPr>
          <a:lstStyle/>
          <a:p>
            <a:r>
              <a:rPr lang="en-GB" noProof="0"/>
              <a:t>To discover new particles one often needs higher energy.</a:t>
            </a:r>
          </a:p>
          <a:p>
            <a:r>
              <a:rPr lang="en-GB" noProof="0"/>
              <a:t>There are 3 main limiting factors:</a:t>
            </a:r>
            <a:br>
              <a:rPr lang="en-GB" noProof="0"/>
            </a:br>
            <a:r>
              <a:rPr lang="en-GB" noProof="0"/>
              <a:t>- for linear accelerators the energy gradient is limited.</a:t>
            </a:r>
            <a:br>
              <a:rPr lang="en-GB" noProof="0"/>
            </a:br>
            <a:r>
              <a:rPr lang="en-GB" noProof="0"/>
              <a:t>- for lepton circular, accelerators the energy lost by syncrotron radiation can be equal to the turn by turn acceleration, </a:t>
            </a:r>
            <a:br>
              <a:rPr lang="en-GB" noProof="0"/>
            </a:br>
            <a:r>
              <a:rPr lang="en-GB" noProof="0"/>
              <a:t>- for hadron rings, one needs magnets strong enough to bend the higher energy particles.</a:t>
            </a:r>
          </a:p>
          <a:p>
            <a:r>
              <a:rPr lang="en-GB" noProof="0"/>
              <a:t>=&gt; The LHC energy upgrade is limited by the magnetic field that can be reached (R&amp;D is in progress).</a:t>
            </a:r>
          </a:p>
          <a:p>
            <a:r>
              <a:rPr lang="en-GB" noProof="0"/>
              <a:t>=&gt; The next lepton collider will either have a very long linac (~20km?) or a very large radius (~100km?)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194</a:t>
            </a:fld>
            <a:endParaRPr lang="en-GB"/>
          </a:p>
        </p:txBody>
      </p:sp>
      <p:pic>
        <p:nvPicPr>
          <p:cNvPr id="7" name="Image 6" descr="ATLAS_Higgs_event_1112300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083" y="1417638"/>
            <a:ext cx="3818766" cy="2618772"/>
          </a:xfrm>
          <a:prstGeom prst="rect">
            <a:avLst/>
          </a:prstGeom>
        </p:spPr>
      </p:pic>
      <p:pic>
        <p:nvPicPr>
          <p:cNvPr id="8" name="Image 7" descr="accelerating_cavity_breakd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910" y="4320810"/>
            <a:ext cx="3844656" cy="13846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4816284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3116" y="369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Challenges: the energy frontier</a:t>
            </a:r>
            <a:br>
              <a:rPr lang="en-GB" noProof="0"/>
            </a:br>
            <a:r>
              <a:rPr lang="en-GB" noProof="0"/>
              <a:t>New acceleration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78300" cy="4525963"/>
          </a:xfrm>
        </p:spPr>
        <p:txBody>
          <a:bodyPr/>
          <a:lstStyle/>
          <a:p>
            <a:r>
              <a:rPr lang="en-GB" noProof="0"/>
              <a:t>To reach higher beam energy for leptons new techniques are studied such as plasma wakefield acceleration driven either by a laser or by a particle beam.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195</a:t>
            </a:fld>
            <a:endParaRPr lang="en-GB"/>
          </a:p>
        </p:txBody>
      </p:sp>
      <p:pic>
        <p:nvPicPr>
          <p:cNvPr id="10" name="Image 9" descr="SPL-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6" y="1907117"/>
            <a:ext cx="2308225" cy="1723902"/>
          </a:xfrm>
          <a:prstGeom prst="rect">
            <a:avLst/>
          </a:prstGeom>
        </p:spPr>
      </p:pic>
      <p:pic>
        <p:nvPicPr>
          <p:cNvPr id="12" name="Image 11" descr="nj349665fig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71" b="110"/>
          <a:stretch/>
        </p:blipFill>
        <p:spPr>
          <a:xfrm>
            <a:off x="4756907" y="3841750"/>
            <a:ext cx="4080176" cy="30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9026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intensity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/>
              <a:t>Some particles or isotopes have a very low production cross-section.</a:t>
            </a:r>
          </a:p>
          <a:p>
            <a:r>
              <a:rPr lang="en-GB" noProof="0"/>
              <a:t>To produce them high intensity accelerators are needed.</a:t>
            </a:r>
          </a:p>
          <a:p>
            <a:r>
              <a:rPr lang="en-GB" noProof="0"/>
              <a:t>Such accelerators have their own challenges: beam dynamics, heating, activation,…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16015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reliablity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38300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Particle accelerators could be used to drive sub-critical nuclear reactors (ADS).</a:t>
            </a:r>
          </a:p>
          <a:p>
            <a:r>
              <a:rPr lang="en-GB" noProof="0"/>
              <a:t>However this requires a very stable particle accelerator with large redundancy.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197</a:t>
            </a:fld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2225" t="12979" r="1198" b="3835"/>
          <a:stretch>
            <a:fillRect/>
          </a:stretch>
        </p:blipFill>
        <p:spPr bwMode="auto">
          <a:xfrm>
            <a:off x="1693002" y="3238501"/>
            <a:ext cx="6405261" cy="32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89119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EBD8CC-2CCD-DEBF-3BD3-F9C8B4D4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Accelerators</a:t>
            </a:r>
            <a:r>
              <a:rPr lang="fr-FR" dirty="0"/>
              <a:t> in the </a:t>
            </a:r>
            <a:r>
              <a:rPr lang="fr-FR" dirty="0" err="1"/>
              <a:t>Euopeean</a:t>
            </a:r>
            <a:r>
              <a:rPr lang="fr-FR" dirty="0"/>
              <a:t> </a:t>
            </a:r>
            <a:r>
              <a:rPr lang="fr-FR" dirty="0" err="1"/>
              <a:t>strategy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C5AA1F-15CE-285D-4911-533D33989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 types of </a:t>
            </a:r>
            <a:r>
              <a:rPr lang="fr-FR" dirty="0" err="1"/>
              <a:t>facilities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Wakefield </a:t>
            </a:r>
            <a:r>
              <a:rPr lang="fr-FR" dirty="0" err="1"/>
              <a:t>acceleration</a:t>
            </a:r>
            <a:endParaRPr lang="fr-FR" dirty="0"/>
          </a:p>
          <a:p>
            <a:pPr lvl="1"/>
            <a:r>
              <a:rPr lang="fr-FR" dirty="0"/>
              <a:t>Muons </a:t>
            </a:r>
            <a:r>
              <a:rPr lang="fr-FR" dirty="0" err="1"/>
              <a:t>beams</a:t>
            </a:r>
            <a:endParaRPr lang="fr-FR" dirty="0"/>
          </a:p>
          <a:p>
            <a:pPr lvl="1"/>
            <a:r>
              <a:rPr lang="fr-FR" dirty="0"/>
              <a:t>Energy </a:t>
            </a:r>
            <a:r>
              <a:rPr lang="fr-FR" dirty="0" err="1"/>
              <a:t>recovery</a:t>
            </a:r>
            <a:endParaRPr lang="fr-FR" dirty="0"/>
          </a:p>
          <a:p>
            <a:r>
              <a:rPr lang="fr-FR" dirty="0"/>
              <a:t>2 technologies</a:t>
            </a:r>
          </a:p>
          <a:p>
            <a:pPr lvl="1"/>
            <a:r>
              <a:rPr lang="fr-FR" dirty="0"/>
              <a:t>High </a:t>
            </a:r>
            <a:r>
              <a:rPr lang="fr-FR" dirty="0" err="1"/>
              <a:t>field</a:t>
            </a:r>
            <a:r>
              <a:rPr lang="fr-FR" dirty="0"/>
              <a:t> magnets</a:t>
            </a:r>
          </a:p>
          <a:p>
            <a:pPr lvl="1"/>
            <a:r>
              <a:rPr lang="fr-FR" dirty="0"/>
              <a:t>High gradient </a:t>
            </a:r>
            <a:r>
              <a:rPr lang="fr-FR" dirty="0" err="1"/>
              <a:t>accelerating</a:t>
            </a:r>
            <a:r>
              <a:rPr lang="fr-FR" dirty="0"/>
              <a:t> structures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2CB992-96E7-B456-AEA9-A221344D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C21185-E1F0-AB19-5D28-67A98394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2BAF43-BC77-8755-2092-3DE94299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51544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E9AF5-285E-A45A-8978-E498577F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Next </a:t>
            </a:r>
            <a:r>
              <a:rPr lang="fr-FR" dirty="0" err="1"/>
              <a:t>accelerator</a:t>
            </a:r>
            <a:r>
              <a:rPr lang="fr-FR" dirty="0"/>
              <a:t> R&amp;D </a:t>
            </a:r>
            <a:r>
              <a:rPr lang="fr-FR" dirty="0" err="1"/>
              <a:t>project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2A78B5-2764-172E-C329-15F4ADBC8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R&amp;D </a:t>
            </a:r>
            <a:r>
              <a:rPr lang="fr-FR" dirty="0" err="1"/>
              <a:t>priorities</a:t>
            </a:r>
            <a:r>
              <a:rPr lang="fr-FR" dirty="0"/>
              <a:t> for </a:t>
            </a:r>
            <a:r>
              <a:rPr lang="fr-FR" dirty="0" err="1"/>
              <a:t>accelerators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Superconducting</a:t>
            </a:r>
            <a:r>
              <a:rPr lang="fr-FR" dirty="0"/>
              <a:t> </a:t>
            </a:r>
            <a:r>
              <a:rPr lang="fr-FR" dirty="0" err="1"/>
              <a:t>thin</a:t>
            </a:r>
            <a:r>
              <a:rPr lang="fr-FR" dirty="0"/>
              <a:t> film </a:t>
            </a:r>
            <a:r>
              <a:rPr lang="fr-FR" dirty="0" err="1"/>
              <a:t>cavities</a:t>
            </a:r>
            <a:endParaRPr lang="fr-FR" dirty="0"/>
          </a:p>
          <a:p>
            <a:pPr lvl="1"/>
            <a:r>
              <a:rPr lang="fr-FR" dirty="0" err="1"/>
              <a:t>Superconducting</a:t>
            </a:r>
            <a:r>
              <a:rPr lang="fr-FR" dirty="0"/>
              <a:t> RF surface </a:t>
            </a:r>
            <a:r>
              <a:rPr lang="fr-FR" dirty="0" err="1"/>
              <a:t>treatement</a:t>
            </a:r>
            <a:endParaRPr lang="fr-FR" dirty="0"/>
          </a:p>
          <a:p>
            <a:pPr lvl="1"/>
            <a:r>
              <a:rPr lang="fr-FR" dirty="0"/>
              <a:t>High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Superconducting</a:t>
            </a:r>
            <a:r>
              <a:rPr lang="fr-FR" dirty="0"/>
              <a:t> magnets</a:t>
            </a:r>
          </a:p>
          <a:p>
            <a:pPr lvl="1"/>
            <a:r>
              <a:rPr lang="fr-FR" dirty="0"/>
              <a:t>Permanent magnets for </a:t>
            </a:r>
            <a:r>
              <a:rPr lang="fr-FR" dirty="0" err="1"/>
              <a:t>accelerators</a:t>
            </a:r>
            <a:endParaRPr lang="fr-FR" dirty="0"/>
          </a:p>
          <a:p>
            <a:pPr lvl="1"/>
            <a:r>
              <a:rPr lang="fr-FR" dirty="0"/>
              <a:t>Laser </a:t>
            </a:r>
            <a:r>
              <a:rPr lang="fr-FR" dirty="0" err="1"/>
              <a:t>driven</a:t>
            </a:r>
            <a:r>
              <a:rPr lang="fr-FR" dirty="0"/>
              <a:t> </a:t>
            </a:r>
            <a:r>
              <a:rPr lang="fr-FR" dirty="0" err="1"/>
              <a:t>accelration</a:t>
            </a:r>
            <a:endParaRPr lang="fr-FR" dirty="0"/>
          </a:p>
          <a:p>
            <a:pPr lvl="1"/>
            <a:r>
              <a:rPr lang="fr-FR" dirty="0"/>
              <a:t>Additive </a:t>
            </a:r>
            <a:r>
              <a:rPr lang="fr-FR" dirty="0" err="1"/>
              <a:t>manufacturing</a:t>
            </a:r>
            <a:endParaRPr lang="fr-FR" dirty="0"/>
          </a:p>
          <a:p>
            <a:pPr lvl="1"/>
            <a:r>
              <a:rPr lang="fr-FR" dirty="0"/>
              <a:t>High </a:t>
            </a:r>
            <a:r>
              <a:rPr lang="fr-FR" dirty="0" err="1"/>
              <a:t>brightness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injectors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AA3941-78DB-DF91-367B-5275C5676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9768C7-9684-F30A-D195-45666507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CBEFCE-13D7-F79C-EA7B-9D54BFC6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5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Lectures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History of particle accelerators</a:t>
            </a:r>
          </a:p>
          <a:p>
            <a:r>
              <a:rPr lang="en-GB" noProof="0"/>
              <a:t>Basic principles:</a:t>
            </a:r>
            <a:br>
              <a:rPr lang="en-GB" noProof="0"/>
            </a:br>
            <a:r>
              <a:rPr lang="en-GB" noProof="0"/>
              <a:t>- Particle sources</a:t>
            </a:r>
            <a:br>
              <a:rPr lang="en-GB" noProof="0"/>
            </a:br>
            <a:r>
              <a:rPr lang="en-GB" noProof="0"/>
              <a:t>- Particle acceleration</a:t>
            </a:r>
            <a:br>
              <a:rPr lang="en-GB" noProof="0"/>
            </a:br>
            <a:r>
              <a:rPr lang="en-GB" noProof="0"/>
              <a:t>- Magnets</a:t>
            </a:r>
            <a:br>
              <a:rPr lang="en-GB" noProof="0"/>
            </a:br>
            <a:r>
              <a:rPr lang="en-GB" noProof="0"/>
              <a:t>- Emittance and beam dynamics</a:t>
            </a:r>
            <a:br>
              <a:rPr lang="en-GB" noProof="0"/>
            </a:br>
            <a:r>
              <a:rPr lang="en-GB" noProof="0"/>
              <a:t>- Beam diagnostics</a:t>
            </a:r>
          </a:p>
          <a:p>
            <a:r>
              <a:rPr lang="en-GB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028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66A9-412D-B2F4-E929-5EA897E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Answer</a:t>
            </a:r>
            <a:r>
              <a:rPr lang="fr-FR" dirty="0"/>
              <a:t> (a)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3D741-7D0F-9263-0706-EBCA42B3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0691"/>
            <a:ext cx="8229600" cy="371547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Let’s compare fixed target and colliding beams.</a:t>
            </a:r>
          </a:p>
          <a:p>
            <a:r>
              <a:rPr lang="en-GB" dirty="0"/>
              <a:t>Assuming that the mass of a proton is 1 GeV/c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You have an accelerator than can accelerate protons to 400 GeV.</a:t>
            </a:r>
          </a:p>
          <a:p>
            <a:r>
              <a:rPr lang="en-GB" dirty="0"/>
              <a:t>What will be the energy in the centre of mass of a </a:t>
            </a:r>
            <a:br>
              <a:rPr lang="en-GB" dirty="0"/>
            </a:br>
            <a:r>
              <a:rPr lang="en-GB" dirty="0"/>
              <a:t>400 GeV proton hitting a proton in a fixed target?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Ecm</a:t>
            </a:r>
            <a:r>
              <a:rPr lang="en-GB" baseline="30000" dirty="0"/>
              <a:t>2</a:t>
            </a:r>
            <a:r>
              <a:rPr lang="en-GB" dirty="0"/>
              <a:t>=1</a:t>
            </a:r>
            <a:r>
              <a:rPr lang="en-GB" baseline="30000" dirty="0"/>
              <a:t>2</a:t>
            </a:r>
            <a:r>
              <a:rPr lang="en-GB" dirty="0"/>
              <a:t>+1</a:t>
            </a:r>
            <a:r>
              <a:rPr lang="en-GB" baseline="30000" dirty="0"/>
              <a:t>2</a:t>
            </a:r>
            <a:r>
              <a:rPr lang="en-GB" dirty="0"/>
              <a:t>+2*1*400=802 GeV</a:t>
            </a:r>
            <a:r>
              <a:rPr lang="en-GB" baseline="30000" dirty="0"/>
              <a:t>2</a:t>
            </a:r>
          </a:p>
          <a:p>
            <a:pPr marL="0" indent="0">
              <a:buNone/>
            </a:pPr>
            <a:r>
              <a:rPr lang="en-GB" dirty="0" err="1"/>
              <a:t>Ecm</a:t>
            </a:r>
            <a:r>
              <a:rPr lang="en-GB" dirty="0"/>
              <a:t>=sqrt(802)=28.3GeV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F1C43-607A-7AF3-0904-C4FF1002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F772B-576F-4324-6DFB-0C40D6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AE971-9587-34DC-A730-97BEA84E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3BB080-3003-1127-F724-BE36D1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4" y="1353130"/>
            <a:ext cx="4071253" cy="8112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7B03F-673A-4973-558A-13697C4F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24" y="1351065"/>
            <a:ext cx="324498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7958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74458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Summary: History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55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Particles accelerators were first devised as a way to probe the smallest elements known in matter.</a:t>
            </a:r>
          </a:p>
          <a:p>
            <a:r>
              <a:rPr lang="en-GB" noProof="0"/>
              <a:t>As the scale of these elements became smaller probes had to be accelerated to higher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201</a:t>
            </a:fld>
            <a:endParaRPr lang="en-GB"/>
          </a:p>
        </p:txBody>
      </p:sp>
      <p:pic>
        <p:nvPicPr>
          <p:cNvPr id="7" name="Image 6" descr="Geiger-Marsden_experiment_expectation_and_resul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83" y="1417639"/>
            <a:ext cx="3016250" cy="281126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7417" y="4308475"/>
            <a:ext cx="4319588" cy="232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298340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particle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20633" cy="4525963"/>
          </a:xfrm>
        </p:spPr>
        <p:txBody>
          <a:bodyPr/>
          <a:lstStyle/>
          <a:p>
            <a:r>
              <a:rPr lang="en-GB" noProof="0"/>
              <a:t>Particles are extracted from matter either using ionisation or by creating a plasma.</a:t>
            </a:r>
          </a:p>
          <a:p>
            <a:r>
              <a:rPr lang="en-GB" noProof="0"/>
              <a:t>Guns can be very complex to provide the necessary current and beam quality.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202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0634" y="1417638"/>
            <a:ext cx="2752880" cy="2565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Image 7" descr="Dpla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60" y="4160308"/>
            <a:ext cx="3414889" cy="25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3245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particle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4125383" cy="3448050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The acceleration of the particles is done by using electric field.</a:t>
            </a:r>
          </a:p>
          <a:p>
            <a:r>
              <a:rPr lang="en-GB" noProof="0"/>
              <a:t>The most often it is alternating field and this can reach very higher power.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203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100" y="4088940"/>
            <a:ext cx="3695700" cy="2267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Image 7" descr="wider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6" y="1417638"/>
            <a:ext cx="3598334" cy="247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947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Magnets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88883" cy="4064330"/>
          </a:xfrm>
        </p:spPr>
        <p:txBody>
          <a:bodyPr>
            <a:normAutofit/>
          </a:bodyPr>
          <a:lstStyle/>
          <a:p>
            <a:r>
              <a:rPr lang="en-GB" noProof="0" dirty="0"/>
              <a:t>The particles are controlled by complicated arrangements of magnets.</a:t>
            </a:r>
          </a:p>
          <a:p>
            <a:r>
              <a:rPr lang="en-GB" dirty="0"/>
              <a:t>Quadrupoles are used to focus the beam.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204</a:t>
            </a:fld>
            <a:endParaRPr lang="en-GB"/>
          </a:p>
        </p:txBody>
      </p:sp>
      <p:pic>
        <p:nvPicPr>
          <p:cNvPr id="7" name="Image 6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234" y="1311804"/>
            <a:ext cx="2711110" cy="2593445"/>
          </a:xfrm>
          <a:prstGeom prst="rect">
            <a:avLst/>
          </a:prstGeom>
        </p:spPr>
      </p:pic>
      <p:pic>
        <p:nvPicPr>
          <p:cNvPr id="8" name="Image 7" descr="2_quads_4_6_3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234" y="4119033"/>
            <a:ext cx="27178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3357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4093633" cy="3469216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There are many physical phenomena that act on and in the beam.</a:t>
            </a:r>
          </a:p>
          <a:p>
            <a:r>
              <a:rPr lang="en-GB" noProof="0"/>
              <a:t>Understanding them is important to control and improve beam quality.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6584" y="1600201"/>
            <a:ext cx="4080136" cy="2120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280" y="398757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943108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diagnostics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093633" cy="4525963"/>
          </a:xfrm>
        </p:spPr>
        <p:txBody>
          <a:bodyPr/>
          <a:lstStyle/>
          <a:p>
            <a:r>
              <a:rPr lang="en-GB" noProof="0"/>
              <a:t>Particles will deposit energy in matter.</a:t>
            </a:r>
          </a:p>
          <a:p>
            <a:r>
              <a:rPr lang="en-GB" noProof="0"/>
              <a:t>They will also radiate part of their energy.</a:t>
            </a:r>
          </a:p>
          <a:p>
            <a:r>
              <a:rPr lang="en-GB" noProof="0"/>
              <a:t>This can be used to learn about their properties in the accelerator.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82" y="1417638"/>
            <a:ext cx="3560518" cy="23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073251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9488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challenges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10050" cy="4061883"/>
          </a:xfrm>
        </p:spPr>
        <p:txBody>
          <a:bodyPr>
            <a:normAutofit/>
          </a:bodyPr>
          <a:lstStyle/>
          <a:p>
            <a:r>
              <a:rPr lang="en-GB" noProof="0" dirty="0"/>
              <a:t>Accelerators are very complex.</a:t>
            </a:r>
          </a:p>
          <a:p>
            <a:r>
              <a:rPr lang="en-GB" noProof="0" dirty="0"/>
              <a:t>Recent challenges have limited the growth in performance of the accelerators.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207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3" y="1799167"/>
            <a:ext cx="4159660" cy="37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5576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TESHEP 2014 - Particle accelerators                  Diagnostics and applications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208</a:t>
            </a:fld>
            <a:endParaRPr lang="en-GB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68314" y="39983"/>
            <a:ext cx="8091040" cy="672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Recommended reading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3239" y="780868"/>
            <a:ext cx="8056114" cy="5327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8625" lvl="0" indent="-32385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lang="fr-FR" dirty="0"/>
              <a:t>« </a:t>
            </a:r>
            <a:r>
              <a:rPr lang="fr-FR" dirty="0" err="1"/>
              <a:t>Accelerators</a:t>
            </a:r>
            <a:r>
              <a:rPr lang="fr-FR" dirty="0"/>
              <a:t> for pedestrians » CERN-AB-Note-2007-014</a:t>
            </a:r>
            <a:br>
              <a:rPr lang="fr-FR" dirty="0"/>
            </a:br>
            <a:r>
              <a:rPr lang="fr-FR" dirty="0" err="1"/>
              <a:t>Available</a:t>
            </a:r>
            <a:r>
              <a:rPr lang="fr-FR" dirty="0"/>
              <a:t> for free online at http://cdsweb.cern.ch/record/1017689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 introduction to particle accelerators, Edmund Wilson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 physics of Particle accelerators, Klaus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Wille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If you want to learn much more: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Handbook of Accelerator Physics and Engineering,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 Alex Chao and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Maury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Tigner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ISBN-10: 9810235003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Charged Particle Beams, by Stanley Humphries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http://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www.fieldp.com/cpb/cpb.html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Principles of Charged Particle Acceleration by Stanley Humphries,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http://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www.fieldp.com/cpa/cpa.html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6148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66A9-412D-B2F4-E929-5EA897E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3D741-7D0F-9263-0706-EBCA42B3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0691"/>
            <a:ext cx="8229600" cy="371547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Let’s compare fixed target and colliding beams.</a:t>
            </a:r>
          </a:p>
          <a:p>
            <a:r>
              <a:rPr lang="en-GB" dirty="0"/>
              <a:t>Assuming that the mass of a proton is 1GeV/c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You have an accelerator than can accelerate protons to 400 GeV.</a:t>
            </a:r>
          </a:p>
          <a:p>
            <a:r>
              <a:rPr lang="en-GB" dirty="0"/>
              <a:t>What will be the energy in the centre of mass of two 400 GeV protons hitting each other?</a:t>
            </a:r>
          </a:p>
          <a:p>
            <a:pPr marL="0" indent="0" algn="ctr">
              <a:buNone/>
            </a:pPr>
            <a:r>
              <a:rPr lang="en-GB" dirty="0"/>
              <a:t>(a) 28.3 GeV</a:t>
            </a:r>
          </a:p>
          <a:p>
            <a:pPr marL="0" indent="0" algn="ctr">
              <a:buNone/>
            </a:pPr>
            <a:r>
              <a:rPr lang="en-GB" dirty="0"/>
              <a:t>(b) 400 GeV</a:t>
            </a:r>
          </a:p>
          <a:p>
            <a:pPr marL="0" indent="0" algn="ctr">
              <a:buNone/>
            </a:pPr>
            <a:r>
              <a:rPr lang="en-GB" dirty="0"/>
              <a:t>(c) 800 GeV</a:t>
            </a:r>
          </a:p>
          <a:p>
            <a:pPr marL="0" indent="0" algn="ctr">
              <a:buNone/>
            </a:pPr>
            <a:r>
              <a:rPr lang="en-GB" dirty="0"/>
              <a:t>(d) 802 GeV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F1C43-607A-7AF3-0904-C4FF1002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F772B-576F-4324-6DFB-0C40D6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AE971-9587-34DC-A730-97BEA84E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3BB080-3003-1127-F724-BE36D1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4" y="1353130"/>
            <a:ext cx="4071253" cy="8112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7B03F-673A-4973-558A-13697C4F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24" y="1351065"/>
            <a:ext cx="324498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1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66A9-412D-B2F4-E929-5EA897E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Answer</a:t>
            </a:r>
            <a:r>
              <a:rPr lang="fr-FR" dirty="0"/>
              <a:t> (c)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3D741-7D0F-9263-0706-EBCA42B3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0691"/>
            <a:ext cx="8229600" cy="3943594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Let’s compare fixed target and colliding beams.</a:t>
            </a:r>
          </a:p>
          <a:p>
            <a:r>
              <a:rPr lang="en-GB" dirty="0"/>
              <a:t>Assuming that the mass of a proton is 1GeV/c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You have an accelerator than can accelerate protons to 400 GeV.</a:t>
            </a:r>
          </a:p>
          <a:p>
            <a:r>
              <a:rPr lang="en-GB" dirty="0"/>
              <a:t>What will be the energy in the centre of mass of two 400 GeV protons hitting each other?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Ecm</a:t>
            </a:r>
            <a:r>
              <a:rPr lang="en-GB" baseline="30000" dirty="0"/>
              <a:t>2</a:t>
            </a:r>
            <a:r>
              <a:rPr lang="en-GB" dirty="0"/>
              <a:t>=(400+400)</a:t>
            </a:r>
            <a:r>
              <a:rPr lang="en-GB" baseline="30000" dirty="0"/>
              <a:t> 2</a:t>
            </a:r>
            <a:r>
              <a:rPr lang="en-GB" dirty="0"/>
              <a:t>=800</a:t>
            </a:r>
            <a:r>
              <a:rPr lang="en-GB" baseline="30000" dirty="0"/>
              <a:t>2</a:t>
            </a:r>
            <a:r>
              <a:rPr lang="en-GB" dirty="0"/>
              <a:t> GeV</a:t>
            </a:r>
            <a:r>
              <a:rPr lang="en-GB" baseline="30000" dirty="0"/>
              <a:t>2			</a:t>
            </a:r>
            <a:r>
              <a:rPr lang="en-GB" dirty="0" err="1"/>
              <a:t>Ecm</a:t>
            </a:r>
            <a:r>
              <a:rPr lang="en-GB" dirty="0"/>
              <a:t>=800GeV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Fixed target: 28.3 GeV      		Colliding beams: 800 GeV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600" b="1" dirty="0"/>
              <a:t>A similar comparison for 7 </a:t>
            </a:r>
            <a:r>
              <a:rPr lang="en-GB" sz="3600" b="1" dirty="0" err="1"/>
              <a:t>TeV</a:t>
            </a:r>
            <a:r>
              <a:rPr lang="en-GB" sz="3600" b="1" dirty="0"/>
              <a:t> protons gives: </a:t>
            </a:r>
            <a:br>
              <a:rPr lang="en-GB" sz="3600" b="1" dirty="0"/>
            </a:br>
            <a:r>
              <a:rPr lang="en-GB" sz="3600" b="1" dirty="0"/>
              <a:t>114.6 GeV for fixed target beams against 14 </a:t>
            </a:r>
            <a:r>
              <a:rPr lang="en-GB" sz="3600" b="1" dirty="0" err="1"/>
              <a:t>TeV</a:t>
            </a:r>
            <a:r>
              <a:rPr lang="en-GB" sz="3600" b="1" dirty="0"/>
              <a:t> for colliding beams!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F1C43-607A-7AF3-0904-C4FF1002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F772B-576F-4324-6DFB-0C40D6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AE971-9587-34DC-A730-97BEA84E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3BB080-3003-1127-F724-BE36D1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4" y="1353130"/>
            <a:ext cx="4071253" cy="8112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7B03F-673A-4973-558A-13697C4F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24" y="1351065"/>
            <a:ext cx="324498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54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57408" cy="847195"/>
          </a:xfrm>
        </p:spPr>
        <p:txBody>
          <a:bodyPr/>
          <a:lstStyle/>
          <a:p>
            <a:r>
              <a:rPr lang="en-GB" noProof="0" dirty="0"/>
              <a:t>Back to history…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9418"/>
            <a:ext cx="8057408" cy="2169582"/>
          </a:xfrm>
        </p:spPr>
        <p:txBody>
          <a:bodyPr>
            <a:normAutofit/>
          </a:bodyPr>
          <a:lstStyle/>
          <a:p>
            <a:r>
              <a:rPr lang="en-GB" noProof="0" dirty="0"/>
              <a:t>Most work in new accelerators stopped during WWII.</a:t>
            </a:r>
          </a:p>
          <a:p>
            <a:r>
              <a:rPr lang="en-GB" noProof="0" dirty="0"/>
              <a:t>After the war the work resumed and several groups tried to build a collider…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DC7332-3956-D985-8154-3AC772A0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64" y="3441674"/>
            <a:ext cx="4609991" cy="32801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EB4142-1032-588F-3E15-4E2795B63E76}"/>
              </a:ext>
            </a:extLst>
          </p:cNvPr>
          <p:cNvSpPr txBox="1"/>
          <p:nvPr/>
        </p:nvSpPr>
        <p:spPr>
          <a:xfrm>
            <a:off x="7100455" y="5697345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70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D7C75-0F70-3AE7-DA9F-78D05F461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e+ e- versus e- e-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B61ECC-6802-7603-4D28-FFCB4BE21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critical choice for a collider was to decide the type of collisions.</a:t>
            </a:r>
          </a:p>
          <a:p>
            <a:r>
              <a:rPr lang="en-GB" dirty="0"/>
              <a:t>Positrons are difficult to produce hence Kurchatov and Stanford choose e- e-.</a:t>
            </a:r>
          </a:p>
          <a:p>
            <a:r>
              <a:rPr lang="en-GB" dirty="0"/>
              <a:t>The Frascati group (led by B. </a:t>
            </a:r>
            <a:r>
              <a:rPr lang="en-GB" dirty="0" err="1"/>
              <a:t>Touschek</a:t>
            </a:r>
            <a:r>
              <a:rPr lang="en-GB" dirty="0"/>
              <a:t>) was convinced that collisions would be easier (CT invariance).</a:t>
            </a:r>
          </a:p>
          <a:p>
            <a:r>
              <a:rPr lang="en-GB" dirty="0"/>
              <a:t>e+ e- collisions had several advantages:</a:t>
            </a:r>
          </a:p>
          <a:p>
            <a:pPr lvl="1"/>
            <a:r>
              <a:rPr lang="en-GB" dirty="0"/>
              <a:t>Single ring</a:t>
            </a:r>
          </a:p>
          <a:p>
            <a:pPr lvl="1"/>
            <a:r>
              <a:rPr lang="en-GB" dirty="0"/>
              <a:t>More interesting physics with the collisions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163919-F08F-991D-878E-03D6BF9B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526429-3C39-0CF5-8C9E-CF73E993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70970A-EAE1-D085-0FB2-551809FE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47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B8A7A8-21A8-A1A0-118F-A06CB6B1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First </a:t>
            </a:r>
            <a:r>
              <a:rPr lang="fr-FR" dirty="0" err="1"/>
              <a:t>generation</a:t>
            </a:r>
            <a:r>
              <a:rPr lang="fr-FR" dirty="0"/>
              <a:t> </a:t>
            </a:r>
            <a:r>
              <a:rPr lang="fr-FR" dirty="0" err="1"/>
              <a:t>colliders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storage</a:t>
            </a:r>
            <a:r>
              <a:rPr lang="fr-FR" dirty="0"/>
              <a:t> rings)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6D757AB6-430C-2925-89E9-85BDBB5A8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123898"/>
              </p:ext>
            </p:extLst>
          </p:nvPr>
        </p:nvGraphicFramePr>
        <p:xfrm>
          <a:off x="457200" y="1600200"/>
          <a:ext cx="82296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616">
                  <a:extLst>
                    <a:ext uri="{9D8B030D-6E8A-4147-A177-3AD203B41FA5}">
                      <a16:colId xmlns:a16="http://schemas.microsoft.com/office/drawing/2014/main" val="35713029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57853238"/>
                    </a:ext>
                  </a:extLst>
                </a:gridCol>
                <a:gridCol w="1959428">
                  <a:extLst>
                    <a:ext uri="{9D8B030D-6E8A-4147-A177-3AD203B41FA5}">
                      <a16:colId xmlns:a16="http://schemas.microsoft.com/office/drawing/2014/main" val="1188885255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31066870"/>
                    </a:ext>
                  </a:extLst>
                </a:gridCol>
                <a:gridCol w="1508167">
                  <a:extLst>
                    <a:ext uri="{9D8B030D-6E8A-4147-A177-3AD203B41FA5}">
                      <a16:colId xmlns:a16="http://schemas.microsoft.com/office/drawing/2014/main" val="2055855662"/>
                    </a:ext>
                  </a:extLst>
                </a:gridCol>
                <a:gridCol w="908462">
                  <a:extLst>
                    <a:ext uri="{9D8B030D-6E8A-4147-A177-3AD203B41FA5}">
                      <a16:colId xmlns:a16="http://schemas.microsoft.com/office/drawing/2014/main" val="12205729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Laboratory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Proposal</a:t>
                      </a:r>
                      <a:r>
                        <a:rPr lang="fr-FR" dirty="0"/>
                        <a:t>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Collision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First </a:t>
                      </a:r>
                      <a:r>
                        <a:rPr lang="fr-FR" dirty="0" err="1"/>
                        <a:t>beam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55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dirty="0" err="1"/>
                        <a:t>Kurchatov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institute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(Moscow)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then</a:t>
                      </a:r>
                      <a:r>
                        <a:rPr lang="fr-FR" sz="1600" dirty="0"/>
                        <a:t> Novosibirsk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VEP-1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e- 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2 x 160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High Energy </a:t>
                      </a:r>
                      <a:r>
                        <a:rPr lang="fr-FR" dirty="0" err="1"/>
                        <a:t>Physics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Laboratory</a:t>
                      </a:r>
                      <a:r>
                        <a:rPr lang="fr-FR" dirty="0"/>
                        <a:t> (Stanford)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Princeton-Stanford </a:t>
                      </a:r>
                      <a:br>
                        <a:rPr lang="fr-FR" dirty="0"/>
                      </a:br>
                      <a:r>
                        <a:rPr lang="fr-FR" dirty="0"/>
                        <a:t>e- e- </a:t>
                      </a:r>
                      <a:r>
                        <a:rPr lang="fr-FR" dirty="0" err="1"/>
                        <a:t>storage</a:t>
                      </a:r>
                      <a:r>
                        <a:rPr lang="fr-FR" dirty="0"/>
                        <a:t> 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e- e-</a:t>
                      </a:r>
                    </a:p>
                    <a:p>
                      <a:pPr algn="ctr" font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2 x 500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187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Frascati National </a:t>
                      </a:r>
                      <a:r>
                        <a:rPr lang="fr-FR" dirty="0" err="1"/>
                        <a:t>Laboratory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dirty="0"/>
                        <a:t>Ada </a:t>
                      </a:r>
                      <a:br>
                        <a:rPr lang="fr-FR" sz="1600" dirty="0"/>
                      </a:br>
                      <a:r>
                        <a:rPr lang="fr-FR" sz="1400" dirty="0"/>
                        <a:t>(Ring of accumulation)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e- e+</a:t>
                      </a:r>
                    </a:p>
                    <a:p>
                      <a:pPr algn="ctr" font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2 x 220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268314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E89149-591B-92DD-71FA-05ECFE15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A0035-2DEF-E400-391E-BBD3D48D0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8FA6D5-8CB4-4BD7-317D-B438C478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67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F2BEE4-0209-BA60-5784-F1AA37CD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VEP-1 (</a:t>
            </a:r>
            <a:r>
              <a:rPr lang="fr-FR" dirty="0" err="1"/>
              <a:t>Dubna</a:t>
            </a:r>
            <a:r>
              <a:rPr lang="fr-FR" dirty="0"/>
              <a:t>, </a:t>
            </a:r>
            <a:r>
              <a:rPr lang="fr-FR" dirty="0" err="1"/>
              <a:t>Russia</a:t>
            </a:r>
            <a:r>
              <a:rPr lang="fr-FR" dirty="0"/>
              <a:t>)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9F9C09D-ED7F-6B87-78CA-6513F88B5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807" y="1600200"/>
            <a:ext cx="7040386" cy="4525963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072304-4B3D-A744-CE90-437EA0A9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7D6BA-20AA-9EA4-23CF-3D4773F7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83669B-06C7-8230-E3FF-C8AF0B49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A4EF09-F19B-97F0-E310-4986B1C2E4FF}"/>
              </a:ext>
            </a:extLst>
          </p:cNvPr>
          <p:cNvSpPr txBox="1"/>
          <p:nvPr/>
        </p:nvSpPr>
        <p:spPr>
          <a:xfrm>
            <a:off x="6683224" y="6033184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546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0383E-102E-EA46-9809-7FDD8166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Princeton-Stanford </a:t>
            </a:r>
            <a:r>
              <a:rPr lang="fr-FR" dirty="0" err="1"/>
              <a:t>collider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4F918-15F4-5815-D540-357A9A3C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48883C-0626-60A7-EB2E-E5024EC0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3D7F5B-6345-EF88-38C4-93E029CE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10DF16-2361-24D5-01F0-450029A00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35" y="1287152"/>
            <a:ext cx="8857837" cy="52381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F202C7D-96C8-DF06-F752-4AF148FB9782}"/>
              </a:ext>
            </a:extLst>
          </p:cNvPr>
          <p:cNvSpPr txBox="1"/>
          <p:nvPr/>
        </p:nvSpPr>
        <p:spPr>
          <a:xfrm>
            <a:off x="7110736" y="5203762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370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853" y="274638"/>
            <a:ext cx="4958293" cy="847195"/>
          </a:xfrm>
        </p:spPr>
        <p:txBody>
          <a:bodyPr>
            <a:normAutofit fontScale="90000"/>
          </a:bodyPr>
          <a:lstStyle/>
          <a:p>
            <a:r>
              <a:rPr lang="en-GB" noProof="0" dirty="0" err="1"/>
              <a:t>AdA</a:t>
            </a:r>
            <a:br>
              <a:rPr lang="en-GB" noProof="0" dirty="0"/>
            </a:br>
            <a:r>
              <a:rPr lang="en-GB" sz="4000" noProof="0" dirty="0" err="1"/>
              <a:t>Anello</a:t>
            </a:r>
            <a:r>
              <a:rPr lang="en-GB" sz="4000" noProof="0" dirty="0"/>
              <a:t> di </a:t>
            </a:r>
            <a:r>
              <a:rPr lang="en-GB" sz="4000" noProof="0" dirty="0" err="1"/>
              <a:t>Accumulazione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71" y="136525"/>
            <a:ext cx="3876675" cy="581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09734" y="5951537"/>
            <a:ext cx="30464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 err="1"/>
              <a:t>AdA</a:t>
            </a:r>
            <a:r>
              <a:rPr lang="en-GB" dirty="0"/>
              <a:t> in a glass case at </a:t>
            </a:r>
            <a:br>
              <a:rPr lang="en-GB" dirty="0"/>
            </a:br>
            <a:r>
              <a:rPr lang="en-GB" dirty="0" err="1"/>
              <a:t>Frascati</a:t>
            </a:r>
            <a:r>
              <a:rPr lang="en-GB" dirty="0"/>
              <a:t> National Laboratory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7ED3F9E-5E1B-A80F-157A-F12EF2FA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27" y="1390072"/>
            <a:ext cx="4688945" cy="3490067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17D8246-2260-A66E-92DD-D4E88127A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53" y="5058888"/>
            <a:ext cx="4799783" cy="152447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After unsuccessful attempts in Frascati, </a:t>
            </a:r>
            <a:r>
              <a:rPr lang="en-GB" dirty="0" err="1"/>
              <a:t>AdA</a:t>
            </a:r>
            <a:r>
              <a:rPr lang="en-GB" dirty="0"/>
              <a:t> was brought to Orsay where the positron source was stronger.</a:t>
            </a:r>
          </a:p>
        </p:txBody>
      </p:sp>
    </p:spTree>
    <p:extLst>
      <p:ext uri="{BB962C8B-B14F-4D97-AF65-F5344CB8AC3E}">
        <p14:creationId xmlns:p14="http://schemas.microsoft.com/office/powerpoint/2010/main" val="1674580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853" y="274638"/>
            <a:ext cx="4958293" cy="847195"/>
          </a:xfrm>
        </p:spPr>
        <p:txBody>
          <a:bodyPr>
            <a:normAutofit fontScale="90000"/>
          </a:bodyPr>
          <a:lstStyle/>
          <a:p>
            <a:r>
              <a:rPr lang="en-GB" noProof="0" dirty="0" err="1"/>
              <a:t>AdA</a:t>
            </a:r>
            <a:br>
              <a:rPr lang="en-GB" noProof="0" dirty="0"/>
            </a:br>
            <a:r>
              <a:rPr lang="en-GB" sz="4000" noProof="0" dirty="0" err="1"/>
              <a:t>Anello</a:t>
            </a:r>
            <a:r>
              <a:rPr lang="en-GB" sz="4000" noProof="0" dirty="0"/>
              <a:t> di </a:t>
            </a:r>
            <a:r>
              <a:rPr lang="en-GB" sz="4000" noProof="0" dirty="0" err="1"/>
              <a:t>Accumulazione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80880" y="5646425"/>
            <a:ext cx="30464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 err="1"/>
              <a:t>AdA</a:t>
            </a:r>
            <a:r>
              <a:rPr lang="en-GB" dirty="0"/>
              <a:t> in a Orsay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17D8246-2260-A66E-92DD-D4E88127A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53" y="3170712"/>
            <a:ext cx="4799783" cy="341265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In Orsay the flux of electrons was sufficient to get a good number of positrons.</a:t>
            </a:r>
          </a:p>
          <a:p>
            <a:r>
              <a:rPr lang="en-GB" dirty="0"/>
              <a:t>The choice of e+ e- then proved good.</a:t>
            </a:r>
          </a:p>
          <a:p>
            <a:r>
              <a:rPr lang="en-GB" dirty="0"/>
              <a:t>Despite being the last project to start, it was the first to see collisions.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3786C5-6345-E08B-5EAE-F918E142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" y="1405412"/>
            <a:ext cx="4889500" cy="1765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28EF0D-4444-EDA1-CC15-03FA94BB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292" y="531172"/>
            <a:ext cx="3538854" cy="51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About myself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Researcher at </a:t>
            </a:r>
            <a:r>
              <a:rPr lang="en-GB" noProof="0" dirty="0" err="1"/>
              <a:t>IJCLab</a:t>
            </a:r>
            <a:r>
              <a:rPr lang="en-GB" noProof="0" dirty="0"/>
              <a:t> in the accelerator Department</a:t>
            </a:r>
          </a:p>
          <a:p>
            <a:r>
              <a:rPr lang="en-GB" noProof="0" dirty="0"/>
              <a:t>Working on:</a:t>
            </a:r>
            <a:br>
              <a:rPr lang="en-GB" noProof="0" dirty="0"/>
            </a:br>
            <a:r>
              <a:rPr lang="en-GB" noProof="0" dirty="0"/>
              <a:t>-  beam instrumentation and diagnostics (how to measure what happens in an accelerator) and</a:t>
            </a:r>
            <a:br>
              <a:rPr lang="en-GB" noProof="0" dirty="0"/>
            </a:br>
            <a:r>
              <a:rPr lang="en-GB" noProof="0" dirty="0"/>
              <a:t>- new acceleration techniques (how to reach higher energy over shorter distances).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1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55239-DB39-09C6-CB5C-D5D8DB73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results from </a:t>
            </a:r>
            <a:r>
              <a:rPr lang="en-GB" dirty="0" err="1"/>
              <a:t>AdA</a:t>
            </a:r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B1E884F-3B04-B389-91F1-6DBD9005E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18937"/>
            <a:ext cx="2862294" cy="4282518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6A25AF-5E9D-9A85-E90D-E7288D1F7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52E10E-85E0-B122-1AAD-4BE2289D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96A8B1-B574-DD22-4F07-9527E50B6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751AF2-DA46-B047-3C39-587885786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05" y="1417638"/>
            <a:ext cx="5453463" cy="366355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16953C0-B36C-1BF8-DE39-6A798DB03624}"/>
              </a:ext>
            </a:extLst>
          </p:cNvPr>
          <p:cNvSpPr txBox="1"/>
          <p:nvPr/>
        </p:nvSpPr>
        <p:spPr>
          <a:xfrm>
            <a:off x="605642" y="5652655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Single </a:t>
            </a:r>
            <a:r>
              <a:rPr lang="fr-FR" dirty="0" err="1"/>
              <a:t>electrons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751DD71-512D-FBA8-2CF0-B71E7F271568}"/>
              </a:ext>
            </a:extLst>
          </p:cNvPr>
          <p:cNvSpPr txBox="1"/>
          <p:nvPr/>
        </p:nvSpPr>
        <p:spPr>
          <a:xfrm>
            <a:off x="4263242" y="5308270"/>
            <a:ext cx="336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Touschek</a:t>
            </a:r>
            <a:r>
              <a:rPr lang="fr-FR" dirty="0"/>
              <a:t> </a:t>
            </a:r>
            <a:r>
              <a:rPr lang="fr-FR" dirty="0" err="1"/>
              <a:t>effect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A30A04-EAD5-E527-95C2-B63FF5D09E92}"/>
              </a:ext>
            </a:extLst>
          </p:cNvPr>
          <p:cNvSpPr txBox="1"/>
          <p:nvPr/>
        </p:nvSpPr>
        <p:spPr>
          <a:xfrm>
            <a:off x="6653536" y="5759941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9564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DD7AC3-D080-B8DC-3053-3685C1A7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First collisions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5B44E-BAD4-5831-AAC3-DBC4A1DCB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77294" cy="4525963"/>
          </a:xfrm>
        </p:spPr>
        <p:txBody>
          <a:bodyPr/>
          <a:lstStyle/>
          <a:p>
            <a:r>
              <a:rPr lang="fr-FR" dirty="0"/>
              <a:t>First collisions at </a:t>
            </a:r>
            <a:r>
              <a:rPr lang="fr-FR" dirty="0" err="1"/>
              <a:t>AdA</a:t>
            </a:r>
            <a:r>
              <a:rPr lang="fr-FR" dirty="0"/>
              <a:t>: </a:t>
            </a:r>
            <a:r>
              <a:rPr lang="fr-FR" dirty="0" err="1"/>
              <a:t>autumn</a:t>
            </a:r>
            <a:r>
              <a:rPr lang="fr-FR" dirty="0"/>
              <a:t> 1963.</a:t>
            </a:r>
          </a:p>
          <a:p>
            <a:r>
              <a:rPr lang="fr-FR" dirty="0"/>
              <a:t>VEP-1 (e- e-): </a:t>
            </a:r>
            <a:br>
              <a:rPr lang="fr-FR" dirty="0"/>
            </a:br>
            <a:r>
              <a:rPr lang="fr-FR" dirty="0"/>
              <a:t>May 1964</a:t>
            </a:r>
          </a:p>
          <a:p>
            <a:r>
              <a:rPr lang="fr-FR" dirty="0"/>
              <a:t>Princeton-Stanford </a:t>
            </a:r>
            <a:r>
              <a:rPr lang="fr-FR" dirty="0" err="1"/>
              <a:t>electron-electron</a:t>
            </a:r>
            <a:r>
              <a:rPr lang="fr-FR" dirty="0"/>
              <a:t> </a:t>
            </a:r>
            <a:r>
              <a:rPr lang="fr-FR" dirty="0" err="1"/>
              <a:t>collider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March 1965.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BEBC7F-5113-D3E4-CE29-A4D90D5F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2C90BD-FD22-415E-3133-336FD57D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E8233A-FB69-754D-477A-CA181433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BC4A67-8E06-BCC1-CF6A-D7AD6EEE2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114" y="1176316"/>
            <a:ext cx="4699555" cy="48088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8D4A39C-57AD-B83F-AE73-A79B195421A3}"/>
              </a:ext>
            </a:extLst>
          </p:cNvPr>
          <p:cNvSpPr txBox="1"/>
          <p:nvPr/>
        </p:nvSpPr>
        <p:spPr>
          <a:xfrm>
            <a:off x="6172586" y="6126163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3980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1F0E92-A1C9-72C9-9635-4772EF7E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Second </a:t>
            </a:r>
            <a:r>
              <a:rPr lang="fr-FR" dirty="0" err="1"/>
              <a:t>generation</a:t>
            </a:r>
            <a:r>
              <a:rPr lang="fr-FR" dirty="0"/>
              <a:t> </a:t>
            </a:r>
            <a:r>
              <a:rPr lang="fr-FR" dirty="0" err="1"/>
              <a:t>colliders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C2D2E8-A711-B1F1-733E-7B2E6C00C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GB" dirty="0"/>
              <a:t>Initial colliders </a:t>
            </a:r>
            <a:r>
              <a:rPr lang="en-GB"/>
              <a:t>had strong </a:t>
            </a:r>
            <a:r>
              <a:rPr lang="en-GB" dirty="0"/>
              <a:t>limitation (focussing, beam size,…)</a:t>
            </a:r>
          </a:p>
          <a:p>
            <a:r>
              <a:rPr lang="en-GB" dirty="0"/>
              <a:t>Even before their success a second generation was planned:</a:t>
            </a:r>
          </a:p>
          <a:p>
            <a:pPr lvl="1"/>
            <a:r>
              <a:rPr lang="en-GB" dirty="0"/>
              <a:t>VEP-2 (</a:t>
            </a:r>
            <a:r>
              <a:rPr lang="en-GB" dirty="0" err="1"/>
              <a:t>Novossibirsk</a:t>
            </a:r>
            <a:r>
              <a:rPr lang="en-GB" dirty="0"/>
              <a:t>): 2 x 700 MeV</a:t>
            </a:r>
          </a:p>
          <a:p>
            <a:pPr lvl="1"/>
            <a:r>
              <a:rPr lang="en-GB" dirty="0"/>
              <a:t>ADONE (Frascati): 2 x 1,5 GeV</a:t>
            </a:r>
          </a:p>
          <a:p>
            <a:pPr lvl="1"/>
            <a:r>
              <a:rPr lang="en-GB" dirty="0"/>
              <a:t>ACO (</a:t>
            </a:r>
            <a:r>
              <a:rPr lang="en-GB" dirty="0" err="1"/>
              <a:t>Anneau</a:t>
            </a:r>
            <a:r>
              <a:rPr lang="en-GB" dirty="0"/>
              <a:t> de Collisions d’Orsay): 2 x 510 MeV</a:t>
            </a:r>
          </a:p>
          <a:p>
            <a:pPr lvl="1"/>
            <a:r>
              <a:rPr lang="en-GB" dirty="0"/>
              <a:t>CEA (Cambridge Electron Accel., USA): 2 x 3,5 GeV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99BA5C-8F44-BB67-EE22-7AB0B863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14503B-5AFF-BC17-BCF1-86B876E1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49D442-AFAF-B352-78EA-2FEFA051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189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4833"/>
          </a:xfrm>
        </p:spPr>
        <p:txBody>
          <a:bodyPr/>
          <a:lstStyle/>
          <a:p>
            <a:r>
              <a:rPr lang="en-GB" noProof="0"/>
              <a:t>L’Anneau de Collision d’Orsay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9867"/>
            <a:ext cx="8229600" cy="2411162"/>
          </a:xfrm>
        </p:spPr>
        <p:txBody>
          <a:bodyPr>
            <a:normAutofit fontScale="77500" lnSpcReduction="20000"/>
          </a:bodyPr>
          <a:lstStyle/>
          <a:p>
            <a:r>
              <a:rPr lang="en-GB" noProof="0" dirty="0"/>
              <a:t>The </a:t>
            </a:r>
            <a:r>
              <a:rPr lang="en-GB" noProof="0" dirty="0" err="1"/>
              <a:t>AdA</a:t>
            </a:r>
            <a:r>
              <a:rPr lang="en-GB" noProof="0" dirty="0"/>
              <a:t> success led to the construction of the first French collider, ACO in 1962 (first collision in 1965).</a:t>
            </a:r>
          </a:p>
          <a:p>
            <a:r>
              <a:rPr lang="en-GB" noProof="0" dirty="0"/>
              <a:t>ACO ceased as a collider in 1975. After it served as a light source until 1988.</a:t>
            </a:r>
          </a:p>
          <a:p>
            <a:r>
              <a:rPr lang="en-GB" noProof="0" dirty="0"/>
              <a:t>Another collider, DCI (</a:t>
            </a:r>
            <a:r>
              <a:rPr lang="en-GB" noProof="0" dirty="0" err="1"/>
              <a:t>Dispositif</a:t>
            </a:r>
            <a:r>
              <a:rPr lang="en-GB" noProof="0" dirty="0"/>
              <a:t> de Collision dans </a:t>
            </a:r>
            <a:r>
              <a:rPr lang="en-GB" noProof="0" dirty="0" err="1"/>
              <a:t>l’Igloo</a:t>
            </a:r>
            <a:r>
              <a:rPr lang="en-GB" noProof="0" dirty="0"/>
              <a:t>), was used on site from 1975 until 1985 (and as synchrotron source until 2001).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Image 6" descr="anneau_colli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7" y="3545696"/>
            <a:ext cx="3124200" cy="23449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680" y="3266123"/>
            <a:ext cx="5051825" cy="19710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56680" y="5513917"/>
            <a:ext cx="483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ACO is now a museum that can be visited.</a:t>
            </a:r>
          </a:p>
        </p:txBody>
      </p:sp>
    </p:spTree>
    <p:extLst>
      <p:ext uri="{BB962C8B-B14F-4D97-AF65-F5344CB8AC3E}">
        <p14:creationId xmlns:p14="http://schemas.microsoft.com/office/powerpoint/2010/main" val="37306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D032A-FCAA-A08B-C10A-9974C604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second life for </a:t>
            </a:r>
            <a:r>
              <a:rPr lang="fr-FR" dirty="0" err="1"/>
              <a:t>colliders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light 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AE2E3-417A-3137-59BE-1FCB0502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84816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Colliders were the first rings able to store beams for several hours (storage rings).</a:t>
            </a:r>
          </a:p>
          <a:p>
            <a:r>
              <a:rPr lang="en-GB" dirty="0"/>
              <a:t>The opened the way for the exploitation of the synchrotron radiation they produced.</a:t>
            </a:r>
          </a:p>
          <a:p>
            <a:r>
              <a:rPr lang="en-GB" dirty="0"/>
              <a:t>After the end of their time as collider they were converted to 1</a:t>
            </a:r>
            <a:r>
              <a:rPr lang="en-GB" baseline="30000" dirty="0"/>
              <a:t>st</a:t>
            </a:r>
            <a:r>
              <a:rPr lang="en-GB" dirty="0"/>
              <a:t> generation light sources.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31CDD6-6419-7E8B-3587-0D62ACE7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323C33-8972-2D83-37DC-A234BAF0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BD215-3DDD-66EF-E566-DCB51AC7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3266112-5B51-D5C0-08D0-BEAF28D4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79" y="1736244"/>
            <a:ext cx="3618720" cy="45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830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055F96-D54A-AADE-1B18-4C63CB27B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CERN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BF070F-389D-AD17-6E0C-32D9BC6AC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End of second world </a:t>
            </a:r>
            <a:r>
              <a:rPr lang="fr-FR" dirty="0" err="1"/>
              <a:t>war</a:t>
            </a:r>
            <a:r>
              <a:rPr lang="fr-FR" dirty="0"/>
              <a:t>: </a:t>
            </a:r>
            <a:r>
              <a:rPr lang="fr-FR" dirty="0" err="1"/>
              <a:t>need</a:t>
            </a:r>
            <a:r>
              <a:rPr lang="fr-FR" dirty="0"/>
              <a:t> to restore Science in Europe and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on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.</a:t>
            </a:r>
          </a:p>
          <a:p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proposal</a:t>
            </a:r>
            <a:r>
              <a:rPr lang="fr-FR" dirty="0"/>
              <a:t>: Louis De Broglie (1949), UNESCO (1950)…</a:t>
            </a:r>
          </a:p>
          <a:p>
            <a:r>
              <a:rPr lang="fr-FR" dirty="0"/>
              <a:t>1952: First CERN (Conseil Européen pour la Recherche Nucléaire) </a:t>
            </a:r>
            <a:r>
              <a:rPr lang="fr-FR" dirty="0" err="1"/>
              <a:t>council</a:t>
            </a:r>
            <a:r>
              <a:rPr lang="fr-FR" dirty="0"/>
              <a:t> meeting.</a:t>
            </a:r>
          </a:p>
          <a:p>
            <a:r>
              <a:rPr lang="fr-FR" dirty="0"/>
              <a:t>1954: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Organization</a:t>
            </a:r>
            <a:r>
              <a:rPr lang="fr-FR" dirty="0"/>
              <a:t> for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(CERN)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established</a:t>
            </a:r>
            <a:r>
              <a:rPr lang="fr-FR" dirty="0"/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A7075-EFA0-AD6F-F843-19389F56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446428-7C4D-AD14-928E-42CECD05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2DC136-7F0B-0B66-028F-92C59288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303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5BB91-16FF-6CFD-D167-3547D29E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synchrocyclotron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C5BFA6-1894-751E-882E-889BE236F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08961" cy="4895603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Cyclotrons are </a:t>
            </a:r>
            <a:r>
              <a:rPr lang="fr-FR" dirty="0" err="1"/>
              <a:t>limited</a:t>
            </a:r>
            <a:r>
              <a:rPr lang="fr-FR" dirty="0"/>
              <a:t> by </a:t>
            </a:r>
            <a:r>
              <a:rPr lang="fr-FR" dirty="0" err="1"/>
              <a:t>relativistic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.</a:t>
            </a:r>
          </a:p>
          <a:p>
            <a:r>
              <a:rPr lang="fr-FR" dirty="0"/>
              <a:t>To </a:t>
            </a:r>
            <a:r>
              <a:rPr lang="fr-FR" dirty="0" err="1"/>
              <a:t>reach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energies</a:t>
            </a:r>
            <a:r>
              <a:rPr lang="fr-FR" dirty="0"/>
              <a:t> CERN </a:t>
            </a:r>
            <a:r>
              <a:rPr lang="fr-FR" dirty="0" err="1"/>
              <a:t>built</a:t>
            </a:r>
            <a:r>
              <a:rPr lang="fr-FR" dirty="0"/>
              <a:t> in 1957 a synchrocyclotron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reach</a:t>
            </a:r>
            <a:r>
              <a:rPr lang="fr-FR" dirty="0"/>
              <a:t> 600 MeV.</a:t>
            </a:r>
          </a:p>
          <a:p>
            <a:r>
              <a:rPr lang="fr-FR" dirty="0"/>
              <a:t>Works like a cyclotron but the RF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changed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the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reach</a:t>
            </a:r>
            <a:r>
              <a:rPr lang="fr-FR" dirty="0"/>
              <a:t> high </a:t>
            </a:r>
            <a:r>
              <a:rPr lang="fr-FR" dirty="0" err="1"/>
              <a:t>energy</a:t>
            </a:r>
            <a:r>
              <a:rPr lang="fr-FR" dirty="0"/>
              <a:t>.</a:t>
            </a:r>
          </a:p>
          <a:p>
            <a:r>
              <a:rPr lang="fr-FR" dirty="0"/>
              <a:t>1967: </a:t>
            </a:r>
            <a:r>
              <a:rPr lang="fr-FR" dirty="0" err="1"/>
              <a:t>Used</a:t>
            </a:r>
            <a:r>
              <a:rPr lang="fr-FR" dirty="0"/>
              <a:t> for ISOLDE.</a:t>
            </a:r>
          </a:p>
          <a:p>
            <a:r>
              <a:rPr lang="fr-FR" dirty="0"/>
              <a:t>1990: </a:t>
            </a:r>
            <a:r>
              <a:rPr lang="fr-FR" dirty="0" err="1"/>
              <a:t>Decommissioned</a:t>
            </a:r>
            <a:endParaRPr lang="fr-FR" dirty="0"/>
          </a:p>
          <a:p>
            <a:r>
              <a:rPr lang="fr-FR" dirty="0"/>
              <a:t>You can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visit</a:t>
            </a:r>
            <a:r>
              <a:rPr lang="fr-FR" dirty="0"/>
              <a:t> the SC </a:t>
            </a:r>
            <a:r>
              <a:rPr lang="fr-FR" dirty="0" err="1"/>
              <a:t>today</a:t>
            </a:r>
            <a:r>
              <a:rPr lang="fr-FR" dirty="0"/>
              <a:t> at CERN.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C755B9-6540-95C7-74DF-A3E5423E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B4B948-DC31-C6AF-8A01-34D44005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A0C6D5-E75E-2754-4003-C0B0ABFD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25F978-2FB5-9F99-286C-606C3F4E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162" y="1905000"/>
            <a:ext cx="3924300" cy="304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71C7A22-4EF3-131A-B583-D512A2ED3623}"/>
              </a:ext>
            </a:extLst>
          </p:cNvPr>
          <p:cNvSpPr txBox="1"/>
          <p:nvPr/>
        </p:nvSpPr>
        <p:spPr>
          <a:xfrm>
            <a:off x="4963886" y="5177642"/>
            <a:ext cx="399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Image </a:t>
            </a:r>
            <a:r>
              <a:rPr lang="fr-FR" dirty="0" err="1"/>
              <a:t>courtesy</a:t>
            </a:r>
            <a:r>
              <a:rPr lang="fr-FR" dirty="0"/>
              <a:t> of CERN</a:t>
            </a:r>
            <a:br>
              <a:rPr lang="fr-FR" dirty="0"/>
            </a:br>
            <a:r>
              <a:rPr lang="fr-FR" dirty="0"/>
              <a:t>https://</a:t>
            </a:r>
            <a:r>
              <a:rPr lang="fr-FR" dirty="0" err="1"/>
              <a:t>home.cern</a:t>
            </a:r>
            <a:r>
              <a:rPr lang="fr-FR" dirty="0"/>
              <a:t>/about/</a:t>
            </a:r>
            <a:r>
              <a:rPr lang="fr-FR" dirty="0" err="1"/>
              <a:t>who</a:t>
            </a:r>
            <a:r>
              <a:rPr lang="fr-FR" dirty="0"/>
              <a:t>-</a:t>
            </a:r>
            <a:r>
              <a:rPr lang="fr-FR" dirty="0" err="1"/>
              <a:t>we</a:t>
            </a:r>
            <a:r>
              <a:rPr lang="fr-FR" dirty="0"/>
              <a:t>-are/</a:t>
            </a:r>
            <a:r>
              <a:rPr lang="fr-FR" dirty="0" err="1"/>
              <a:t>our-history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7062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EDDD6-83E3-EA78-10ED-22A8CDA4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Quizz: </a:t>
            </a:r>
            <a:r>
              <a:rPr lang="fr-FR" dirty="0" err="1"/>
              <a:t>Relativistic</a:t>
            </a:r>
            <a:r>
              <a:rPr lang="fr-FR" dirty="0"/>
              <a:t> </a:t>
            </a:r>
            <a:r>
              <a:rPr lang="fr-FR" dirty="0" err="1"/>
              <a:t>effects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EC8237-DF43-AD83-3A21-DBB7B4F8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Assuming</a:t>
            </a:r>
            <a:r>
              <a:rPr lang="fr-FR" dirty="0"/>
              <a:t> the mass of a proton </a:t>
            </a:r>
            <a:r>
              <a:rPr lang="fr-FR" dirty="0" err="1"/>
              <a:t>is</a:t>
            </a:r>
            <a:r>
              <a:rPr lang="fr-FR" dirty="0"/>
              <a:t> 1 </a:t>
            </a:r>
            <a:r>
              <a:rPr lang="fr-FR" dirty="0" err="1"/>
              <a:t>GeV</a:t>
            </a:r>
            <a:r>
              <a:rPr lang="en-GB" dirty="0"/>
              <a:t>/c</a:t>
            </a:r>
            <a:r>
              <a:rPr lang="en-GB" baseline="30000" dirty="0"/>
              <a:t>2</a:t>
            </a:r>
            <a:r>
              <a:rPr lang="fr-FR" dirty="0"/>
              <a:t>.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Lorentz factor of a proton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kinetic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of 600 MeV? </a:t>
            </a:r>
          </a:p>
          <a:p>
            <a:pPr marL="0" indent="0" algn="ctr">
              <a:buNone/>
            </a:pPr>
            <a:r>
              <a:rPr lang="fr-FR" dirty="0"/>
              <a:t>(a) gamma = 1</a:t>
            </a:r>
            <a:br>
              <a:rPr lang="fr-FR" dirty="0"/>
            </a:br>
            <a:r>
              <a:rPr lang="fr-FR" dirty="0"/>
              <a:t>(b) gamma = 1,2</a:t>
            </a:r>
          </a:p>
          <a:p>
            <a:pPr marL="0" indent="0" algn="ctr">
              <a:buNone/>
            </a:pPr>
            <a:r>
              <a:rPr lang="fr-FR" dirty="0"/>
              <a:t>(a) gamma = 1,6</a:t>
            </a:r>
          </a:p>
          <a:p>
            <a:pPr marL="0" indent="0" algn="ctr">
              <a:buNone/>
            </a:pPr>
            <a:r>
              <a:rPr lang="fr-FR" dirty="0"/>
              <a:t>(a) gamma = 600</a:t>
            </a:r>
          </a:p>
          <a:p>
            <a:pPr marL="0" indent="0" algn="ctr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A2CC5-8D37-5737-58FB-19A6CCD3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122B7C-E69F-21B3-49CE-649116C0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CA0611-2011-539E-84DA-27CD82B2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713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EDDD6-83E3-EA78-10ED-22A8CDA4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Answer</a:t>
            </a:r>
            <a:r>
              <a:rPr lang="fr-FR" dirty="0"/>
              <a:t>: (c)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EC8237-DF43-AD83-3A21-DBB7B4F8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Assuming</a:t>
            </a:r>
            <a:r>
              <a:rPr lang="fr-FR" dirty="0"/>
              <a:t> the mass of a proton </a:t>
            </a:r>
            <a:r>
              <a:rPr lang="fr-FR" dirty="0" err="1"/>
              <a:t>is</a:t>
            </a:r>
            <a:r>
              <a:rPr lang="fr-FR" dirty="0"/>
              <a:t> 1 </a:t>
            </a:r>
            <a:r>
              <a:rPr lang="fr-FR" dirty="0" err="1"/>
              <a:t>GeV</a:t>
            </a:r>
            <a:r>
              <a:rPr lang="en-GB" dirty="0"/>
              <a:t>/c</a:t>
            </a:r>
            <a:r>
              <a:rPr lang="en-GB" baseline="30000" dirty="0"/>
              <a:t>2</a:t>
            </a:r>
            <a:r>
              <a:rPr lang="fr-FR" dirty="0"/>
              <a:t>.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Lorentz factor of a proton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kinetic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of 600 MeV? </a:t>
            </a:r>
          </a:p>
          <a:p>
            <a:pPr marL="0" indent="0" algn="ctr">
              <a:buNone/>
            </a:pPr>
            <a:r>
              <a:rPr lang="fr-FR" dirty="0"/>
              <a:t>Gamma= </a:t>
            </a:r>
            <a:r>
              <a:rPr lang="fr-FR" dirty="0" err="1"/>
              <a:t>Etot</a:t>
            </a:r>
            <a:r>
              <a:rPr lang="fr-FR" dirty="0"/>
              <a:t>/Mass</a:t>
            </a:r>
            <a:br>
              <a:rPr lang="fr-FR" dirty="0"/>
            </a:br>
            <a:r>
              <a:rPr lang="fr-FR" dirty="0" err="1"/>
              <a:t>Etot</a:t>
            </a:r>
            <a:r>
              <a:rPr lang="fr-FR" dirty="0"/>
              <a:t>=1 </a:t>
            </a:r>
            <a:r>
              <a:rPr lang="fr-FR" dirty="0" err="1"/>
              <a:t>GeV</a:t>
            </a:r>
            <a:r>
              <a:rPr lang="fr-FR" dirty="0"/>
              <a:t> + 600 MeV =1,6 </a:t>
            </a:r>
            <a:r>
              <a:rPr lang="fr-FR" dirty="0" err="1"/>
              <a:t>GeV</a:t>
            </a:r>
            <a:endParaRPr lang="fr-FR" dirty="0"/>
          </a:p>
          <a:p>
            <a:pPr marL="0" indent="0" algn="ctr">
              <a:buNone/>
            </a:pPr>
            <a:r>
              <a:rPr lang="fr-FR" dirty="0"/>
              <a:t> Gamma= </a:t>
            </a:r>
            <a:r>
              <a:rPr lang="fr-FR" dirty="0" err="1"/>
              <a:t>Etot</a:t>
            </a:r>
            <a:r>
              <a:rPr lang="fr-FR" dirty="0"/>
              <a:t>/Mass=1,6/1=1,6</a:t>
            </a:r>
          </a:p>
          <a:p>
            <a:pPr marL="0" indent="0" algn="ctr">
              <a:buNone/>
            </a:pPr>
            <a:r>
              <a:rPr lang="fr-FR" dirty="0"/>
              <a:t>Beta ~0,78</a:t>
            </a:r>
          </a:p>
          <a:p>
            <a:pPr marL="0" indent="0" algn="ctr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A2CC5-8D37-5737-58FB-19A6CCD3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122B7C-E69F-21B3-49CE-649116C0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CA0611-2011-539E-84DA-27CD82B2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825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A2780-847C-529F-5D89-76DEACC5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proton synchrotron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A62790-8F2A-F9A2-3AAB-1543C2AFD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52306" cy="4525963"/>
          </a:xfrm>
        </p:spPr>
        <p:txBody>
          <a:bodyPr/>
          <a:lstStyle/>
          <a:p>
            <a:r>
              <a:rPr lang="fr-FR" dirty="0"/>
              <a:t>1959: The Proton Synchrotron starts and </a:t>
            </a:r>
            <a:r>
              <a:rPr lang="fr-FR" dirty="0" err="1"/>
              <a:t>reaches</a:t>
            </a:r>
            <a:r>
              <a:rPr lang="fr-FR" dirty="0"/>
              <a:t> 24 </a:t>
            </a:r>
            <a:r>
              <a:rPr lang="fr-FR" dirty="0" err="1"/>
              <a:t>GeV</a:t>
            </a:r>
            <a:r>
              <a:rPr lang="fr-FR" dirty="0"/>
              <a:t> (</a:t>
            </a:r>
            <a:r>
              <a:rPr lang="fr-FR" dirty="0" err="1"/>
              <a:t>later</a:t>
            </a:r>
            <a:r>
              <a:rPr lang="fr-FR" dirty="0"/>
              <a:t> 28 </a:t>
            </a:r>
            <a:r>
              <a:rPr lang="fr-FR" dirty="0" err="1"/>
              <a:t>GeV</a:t>
            </a:r>
            <a:r>
              <a:rPr lang="fr-FR" dirty="0"/>
              <a:t>), </a:t>
            </a:r>
            <a:r>
              <a:rPr lang="fr-FR" dirty="0" err="1"/>
              <a:t>beating</a:t>
            </a:r>
            <a:r>
              <a:rPr lang="fr-FR" dirty="0"/>
              <a:t> </a:t>
            </a:r>
            <a:r>
              <a:rPr lang="fr-FR" dirty="0" err="1"/>
              <a:t>Dubna’s</a:t>
            </a:r>
            <a:r>
              <a:rPr lang="fr-FR" dirty="0"/>
              <a:t> 10GeV </a:t>
            </a:r>
            <a:r>
              <a:rPr lang="fr-FR" dirty="0" err="1"/>
              <a:t>accelerator</a:t>
            </a:r>
            <a:r>
              <a:rPr lang="fr-FR" dirty="0"/>
              <a:t>.</a:t>
            </a:r>
          </a:p>
          <a:p>
            <a:r>
              <a:rPr lang="fr-FR" dirty="0"/>
              <a:t>The PS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in use </a:t>
            </a:r>
            <a:r>
              <a:rPr lang="fr-FR" dirty="0" err="1"/>
              <a:t>nowadays</a:t>
            </a:r>
            <a:r>
              <a:rPr lang="fr-FR" dirty="0"/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6A26EE-376B-BF8D-A88A-6857848B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771FC2-A01D-130C-5892-34284357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6C7806-1F33-7F90-1EFF-9794D191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B27DF4-3EEC-B8F1-D69C-A54DAC67C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374" y="4007551"/>
            <a:ext cx="3144835" cy="23487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1C330C-D538-26F8-AB5E-DACF6203E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093" y="1396509"/>
            <a:ext cx="3867398" cy="2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65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b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Particle sources</a:t>
            </a:r>
            <a:br>
              <a:rPr lang="en-GB" sz="2800" noProof="0"/>
            </a:br>
            <a:r>
              <a:rPr lang="en-GB" sz="2800" noProof="0"/>
              <a:t>- Particle acceleration</a:t>
            </a:r>
            <a:br>
              <a:rPr lang="en-GB" sz="2800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7" name="Image 6" descr="anneau_colli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34" y="1844035"/>
            <a:ext cx="3124200" cy="23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11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C754-69C3-5AE2-4321-AC7ED47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Intersecting Storage Rings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D595B-9476-4DFB-D99D-7746114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Building up on the success of </a:t>
            </a:r>
            <a:r>
              <a:rPr lang="en-GB" dirty="0" err="1"/>
              <a:t>AdA</a:t>
            </a:r>
            <a:r>
              <a:rPr lang="en-GB" dirty="0"/>
              <a:t> CERN decided to build a collider.</a:t>
            </a:r>
          </a:p>
          <a:p>
            <a:r>
              <a:rPr lang="en-GB" dirty="0"/>
              <a:t>The Intersecting Storage Rings  started in 1971 and observed the world first proton proton collisions.</a:t>
            </a:r>
          </a:p>
          <a:p>
            <a:r>
              <a:rPr lang="en-GB" dirty="0"/>
              <a:t>Decommissioned in 1984.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5255-C5D3-67FA-D86E-1BDD977B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358668-807F-9F36-A4CD-FDD2F3C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7DEB7-919A-E148-7B71-4AE7BAE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ECE692-DE51-FE06-7E96-342FB62D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881" y="2244436"/>
            <a:ext cx="4256746" cy="28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55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C754-69C3-5AE2-4321-AC7ED47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Super Proton Synchrotron (SPS)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D595B-9476-4DFB-D99D-7746114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482935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 1976, a 7-kilometer ring was started: the SPS.</a:t>
            </a:r>
          </a:p>
          <a:p>
            <a:r>
              <a:rPr lang="en-GB" dirty="0"/>
              <a:t>Control room uses touch screens!</a:t>
            </a:r>
          </a:p>
          <a:p>
            <a:r>
              <a:rPr lang="en-GB" dirty="0"/>
              <a:t>Energy: 400 GeV</a:t>
            </a:r>
          </a:p>
          <a:p>
            <a:r>
              <a:rPr lang="en-GB" dirty="0"/>
              <a:t>Converted to proton antiproton collider in 1981</a:t>
            </a:r>
            <a:br>
              <a:rPr lang="en-GB" dirty="0"/>
            </a:br>
            <a:r>
              <a:rPr lang="en-GB" dirty="0"/>
              <a:t>=&gt; discovery of W and Z.</a:t>
            </a:r>
          </a:p>
          <a:p>
            <a:r>
              <a:rPr lang="en-GB" dirty="0"/>
              <a:t>Still in operation.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5255-C5D3-67FA-D86E-1BDD977B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358668-807F-9F36-A4CD-FDD2F3C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7DEB7-919A-E148-7B71-4AE7BAE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4D7A97-E60E-004F-AE12-69CAB8DA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302" y="2249158"/>
            <a:ext cx="4199270" cy="32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5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C754-69C3-5AE2-4321-AC7ED47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Large Electron-Positron </a:t>
            </a:r>
            <a:r>
              <a:rPr lang="fr-FR" dirty="0" err="1"/>
              <a:t>collider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D595B-9476-4DFB-D99D-7746114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482935" cy="4525963"/>
          </a:xfrm>
        </p:spPr>
        <p:txBody>
          <a:bodyPr>
            <a:normAutofit/>
          </a:bodyPr>
          <a:lstStyle/>
          <a:p>
            <a:r>
              <a:rPr lang="en-GB" dirty="0"/>
              <a:t>In 1989, LEP started.</a:t>
            </a:r>
          </a:p>
          <a:p>
            <a:r>
              <a:rPr lang="en-GB" dirty="0"/>
              <a:t>27-kilometer ring!</a:t>
            </a:r>
          </a:p>
          <a:p>
            <a:r>
              <a:rPr lang="en-GB" dirty="0"/>
              <a:t>Energy: ~100 GeV (electrons)</a:t>
            </a:r>
          </a:p>
          <a:p>
            <a:r>
              <a:rPr lang="en-GB" dirty="0"/>
              <a:t>209 GeV in the </a:t>
            </a:r>
            <a:r>
              <a:rPr lang="en-GB" dirty="0" err="1"/>
              <a:t>center</a:t>
            </a:r>
            <a:r>
              <a:rPr lang="en-GB" dirty="0"/>
              <a:t> of mass</a:t>
            </a:r>
          </a:p>
          <a:p>
            <a:r>
              <a:rPr lang="en-GB" dirty="0"/>
              <a:t>Closed and dismantled in 2000.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5255-C5D3-67FA-D86E-1BDD977B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358668-807F-9F36-A4CD-FDD2F3C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7DEB7-919A-E148-7B71-4AE7BAE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6E53CE-A26A-A072-3D62-91581336D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2006600"/>
            <a:ext cx="4381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41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C754-69C3-5AE2-4321-AC7ED47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Large Hadron </a:t>
            </a:r>
            <a:r>
              <a:rPr lang="fr-FR" dirty="0" err="1"/>
              <a:t>Collider</a:t>
            </a:r>
            <a:r>
              <a:rPr lang="fr-FR" dirty="0"/>
              <a:t> (LHC)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D595B-9476-4DFB-D99D-7746114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3961733" cy="4525963"/>
          </a:xfrm>
        </p:spPr>
        <p:txBody>
          <a:bodyPr>
            <a:normAutofit/>
          </a:bodyPr>
          <a:lstStyle/>
          <a:p>
            <a:r>
              <a:rPr lang="en-GB" dirty="0"/>
              <a:t>Built in LEP’s tunnel.</a:t>
            </a:r>
          </a:p>
          <a:p>
            <a:r>
              <a:rPr lang="en-GB" dirty="0"/>
              <a:t>First beam in 2008.</a:t>
            </a:r>
          </a:p>
          <a:p>
            <a:r>
              <a:rPr lang="en-GB" dirty="0"/>
              <a:t>Initial energy limitation to 3,5TeV/beam.</a:t>
            </a:r>
          </a:p>
          <a:p>
            <a:r>
              <a:rPr lang="en-GB" dirty="0"/>
              <a:t>Later increased to 7TeV/beam (14 </a:t>
            </a:r>
            <a:r>
              <a:rPr lang="en-GB" dirty="0" err="1"/>
              <a:t>TeV</a:t>
            </a:r>
            <a:r>
              <a:rPr lang="en-GB" dirty="0"/>
              <a:t> cm).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5255-C5D3-67FA-D86E-1BDD977B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358668-807F-9F36-A4CD-FDD2F3C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7DEB7-919A-E148-7B71-4AE7BAE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1716082-64D3-1743-1740-78708F6C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069" y="1974157"/>
            <a:ext cx="4241354" cy="28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01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4227" cy="1143000"/>
          </a:xfrm>
        </p:spPr>
        <p:txBody>
          <a:bodyPr/>
          <a:lstStyle/>
          <a:p>
            <a:r>
              <a:rPr lang="en-GB" noProof="0"/>
              <a:t>Accelerators at CERN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712883" cy="4756150"/>
          </a:xfrm>
        </p:spPr>
        <p:txBody>
          <a:bodyPr>
            <a:normAutofit fontScale="55000" lnSpcReduction="20000"/>
          </a:bodyPr>
          <a:lstStyle/>
          <a:p>
            <a:r>
              <a:rPr lang="en-GB" noProof="0"/>
              <a:t>1957: Synchrocyclotron (SC), 600 MeV, protons/ions </a:t>
            </a:r>
            <a:br>
              <a:rPr lang="en-GB" noProof="0"/>
            </a:br>
            <a:r>
              <a:rPr lang="en-GB" noProof="0"/>
              <a:t>(closed in 1990).</a:t>
            </a:r>
          </a:p>
          <a:p>
            <a:r>
              <a:rPr lang="en-GB" noProof="0"/>
              <a:t>1959: Proton Synchrotron (PS), 28 GeV, still in use!</a:t>
            </a:r>
          </a:p>
          <a:p>
            <a:r>
              <a:rPr lang="en-GB" noProof="0"/>
              <a:t>1971: Intersecting Storage Ring (ISR), first CERN collider, 62 GeV protons (closed 1984)</a:t>
            </a:r>
          </a:p>
          <a:p>
            <a:r>
              <a:rPr lang="en-GB" noProof="0"/>
              <a:t>1976: Super Proton Synchroton (SPS), 7km, </a:t>
            </a:r>
            <a:br>
              <a:rPr lang="en-GB" noProof="0"/>
            </a:br>
            <a:r>
              <a:rPr lang="en-GB" noProof="0"/>
              <a:t>up to 400 GeV (now 450 GeV).</a:t>
            </a:r>
            <a:br>
              <a:rPr lang="en-GB" noProof="0"/>
            </a:br>
            <a:r>
              <a:rPr lang="en-GB" noProof="0"/>
              <a:t>{Discovery of neutral currents and the Z boson in 1983}</a:t>
            </a:r>
          </a:p>
          <a:p>
            <a:r>
              <a:rPr lang="en-GB" noProof="0"/>
              <a:t>1989: Large Electron Positron collider (LEP), 27 km, </a:t>
            </a:r>
            <a:br>
              <a:rPr lang="en-GB" noProof="0"/>
            </a:br>
            <a:r>
              <a:rPr lang="en-GB" noProof="0"/>
              <a:t>up to 209 GeV e- (stopped in 2000)</a:t>
            </a:r>
          </a:p>
          <a:p>
            <a:r>
              <a:rPr lang="en-GB" noProof="0"/>
              <a:t>1997: Antiproton Decelarator (down to 100MeV/c) for antimatter studies.</a:t>
            </a:r>
          </a:p>
          <a:p>
            <a:r>
              <a:rPr lang="en-GB" noProof="0"/>
              <a:t>2008: Large Hadron Collider (LHC), 7 TeV protons…</a:t>
            </a:r>
          </a:p>
          <a:p>
            <a:endParaRPr lang="en-GB" noProof="0"/>
          </a:p>
          <a:p>
            <a:r>
              <a:rPr lang="en-GB" noProof="0"/>
              <a:t>Source: http://timeline.web.cern.ch/timelines/CERN-accelerators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Image 6" descr="John_Adams_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200557"/>
            <a:ext cx="2703665" cy="2019300"/>
          </a:xfrm>
          <a:prstGeom prst="rect">
            <a:avLst/>
          </a:prstGeom>
        </p:spPr>
      </p:pic>
      <p:pic>
        <p:nvPicPr>
          <p:cNvPr id="8" name="Image 7" descr="ISR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2360081"/>
            <a:ext cx="2722321" cy="2307167"/>
          </a:xfrm>
          <a:prstGeom prst="rect">
            <a:avLst/>
          </a:prstGeom>
        </p:spPr>
      </p:pic>
      <p:pic>
        <p:nvPicPr>
          <p:cNvPr id="9" name="Image 8" descr="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4796850"/>
            <a:ext cx="2722321" cy="1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noProof="0" dirty="0"/>
              <a:t>Why CERN built a 200 GeV electron position collider after building a 400 GeV proton collider?</a:t>
            </a:r>
          </a:p>
          <a:p>
            <a:pPr marL="0" indent="0">
              <a:buNone/>
            </a:pPr>
            <a:r>
              <a:rPr lang="en-GB" noProof="0" dirty="0"/>
              <a:t>(a) Because of budget cuts: they could no longer afford to go to 400 GeV</a:t>
            </a:r>
          </a:p>
          <a:p>
            <a:pPr marL="0" indent="0">
              <a:buNone/>
            </a:pPr>
            <a:r>
              <a:rPr lang="en-GB" noProof="0" dirty="0"/>
              <a:t>(b) Stability (and hence luminosity) is better at 200GeV than at 400 GeV</a:t>
            </a:r>
          </a:p>
          <a:p>
            <a:pPr marL="0" indent="0">
              <a:buNone/>
            </a:pPr>
            <a:r>
              <a:rPr lang="en-GB" noProof="0" dirty="0"/>
              <a:t>(c) The physics potential of a 200 GeV lepton collider is higher than that of a 400 GeV proton collider.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81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The physics potential of a 200 </a:t>
            </a:r>
            <a:r>
              <a:rPr lang="en-GB" noProof="0" dirty="0" err="1"/>
              <a:t>GeV</a:t>
            </a:r>
            <a:r>
              <a:rPr lang="en-GB" noProof="0" dirty="0"/>
              <a:t> lepton collider is higher than that of a 400 </a:t>
            </a:r>
            <a:r>
              <a:rPr lang="en-GB" noProof="0" dirty="0" err="1"/>
              <a:t>GeV</a:t>
            </a:r>
            <a:r>
              <a:rPr lang="en-GB" noProof="0" dirty="0"/>
              <a:t> proton collider.</a:t>
            </a:r>
          </a:p>
          <a:p>
            <a:endParaRPr lang="en-GB" noProof="0" dirty="0"/>
          </a:p>
          <a:p>
            <a:r>
              <a:rPr lang="en-GB" noProof="0" dirty="0"/>
              <a:t>For example to discover the Higgs only twice the Higgs mass was need in the cm with leptons (but they did not reach that energy).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69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7367"/>
          </a:xfrm>
        </p:spPr>
        <p:txBody>
          <a:bodyPr/>
          <a:lstStyle/>
          <a:p>
            <a:r>
              <a:rPr lang="en-GB"/>
              <a:t>GANIL and SPIRAL2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0846"/>
            <a:ext cx="8229600" cy="267856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GANIL is a laboratory dedicated to radioactive ions, initially using cyclotrons.</a:t>
            </a:r>
          </a:p>
          <a:p>
            <a:r>
              <a:rPr lang="en-GB" dirty="0"/>
              <a:t>SPIRAL2 is an upgrade using a linear RF accelerator.</a:t>
            </a:r>
          </a:p>
          <a:p>
            <a:r>
              <a:rPr lang="en-GB" dirty="0"/>
              <a:t>There is another large heavy ions research </a:t>
            </a:r>
            <a:r>
              <a:rPr lang="en-GB" dirty="0" err="1"/>
              <a:t>facilty</a:t>
            </a:r>
            <a:r>
              <a:rPr lang="en-GB" dirty="0"/>
              <a:t> in Darmstadt (Germany): GSI.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7" name="Image 6" descr="image_spira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6" y="3642021"/>
            <a:ext cx="4078747" cy="3079454"/>
          </a:xfrm>
          <a:prstGeom prst="rect">
            <a:avLst/>
          </a:prstGeom>
        </p:spPr>
      </p:pic>
      <p:pic>
        <p:nvPicPr>
          <p:cNvPr id="8" name="Image 7" descr="spiral2-carte-des-nucli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01" y="3642021"/>
            <a:ext cx="4096835" cy="30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4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HEP accelerators in Europe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73062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Frascati (near Rome, Italy):</a:t>
            </a:r>
            <a:br>
              <a:rPr lang="en-GB" dirty="0"/>
            </a:br>
            <a:r>
              <a:rPr lang="en-GB" dirty="0"/>
              <a:t>ADONE: e+/e- collider (1969-1993) 1.5 GeV</a:t>
            </a:r>
            <a:br>
              <a:rPr lang="en-GB" dirty="0"/>
            </a:br>
            <a:r>
              <a:rPr lang="en-GB" dirty="0"/>
              <a:t>DAFNE (since 1999): e+/e- collider; 1 GeV, Kaon studies.</a:t>
            </a:r>
          </a:p>
          <a:p>
            <a:r>
              <a:rPr lang="en-GB" dirty="0"/>
              <a:t>DESY (</a:t>
            </a:r>
            <a:r>
              <a:rPr lang="en-GB" dirty="0" err="1"/>
              <a:t>Hambourg</a:t>
            </a:r>
            <a:r>
              <a:rPr lang="en-GB" dirty="0"/>
              <a:t> Germany):</a:t>
            </a:r>
            <a:br>
              <a:rPr lang="en-GB" dirty="0"/>
            </a:br>
            <a:r>
              <a:rPr lang="en-GB" dirty="0"/>
              <a:t>e+/e- collider (1960-1980)</a:t>
            </a:r>
            <a:br>
              <a:rPr lang="en-GB" dirty="0"/>
            </a:br>
            <a:r>
              <a:rPr lang="en-GB" dirty="0"/>
              <a:t>Electron-proton collider (HERA; 1990-2007) up to 920 GeV protons on 27 GeV electrons.</a:t>
            </a:r>
          </a:p>
          <a:p>
            <a:r>
              <a:rPr lang="en-GB" dirty="0"/>
              <a:t>GSI/FAIR:</a:t>
            </a:r>
            <a:br>
              <a:rPr lang="en-GB" dirty="0"/>
            </a:br>
            <a:r>
              <a:rPr lang="en-GB" dirty="0"/>
              <a:t>GSI is a heavy ions accelerator in Darmstadt, Germany (11.4 MeV/</a:t>
            </a:r>
            <a:r>
              <a:rPr lang="en-GB" dirty="0" err="1"/>
              <a:t>nucl</a:t>
            </a:r>
            <a:r>
              <a:rPr lang="en-GB" dirty="0"/>
              <a:t>.) since 1975. It is being upgraded as FAIR.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7" name="Image 6" descr="fa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19" y="4227362"/>
            <a:ext cx="3670657" cy="2630638"/>
          </a:xfrm>
          <a:prstGeom prst="rect">
            <a:avLst/>
          </a:prstGeom>
        </p:spPr>
      </p:pic>
      <p:pic>
        <p:nvPicPr>
          <p:cNvPr id="8" name="Image 7" descr="2006-00-00_DESY_Luftbild_mit_HERA_PETRA_DORIS_FL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7362"/>
            <a:ext cx="3937898" cy="24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8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061882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Accelerators </a:t>
            </a:r>
            <a:br>
              <a:rPr lang="en-GB" noProof="0"/>
            </a:br>
            <a:r>
              <a:rPr lang="en-GB" noProof="0"/>
              <a:t>at SLAC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3468"/>
            <a:ext cx="8229600" cy="3196695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1962: Construction of the « 2 miles accelerator », the Stanford Linear Accelerator at SLAC (for e+/e- up to 45 GeV). {1968: Evidence for quarks}</a:t>
            </a:r>
          </a:p>
          <a:p>
            <a:r>
              <a:rPr lang="en-GB" noProof="0"/>
              <a:t>1980: PEP: Positron-Electron Project at 29 GeV until 1990.</a:t>
            </a:r>
          </a:p>
          <a:p>
            <a:r>
              <a:rPr lang="en-GB" noProof="0"/>
              <a:t>1989: Stanford Linear Collider (90 GeV cm) until 1998 (Detector: SLD).</a:t>
            </a:r>
          </a:p>
          <a:p>
            <a:r>
              <a:rPr lang="en-GB" noProof="0"/>
              <a:t>1999: PEP-II, ~10 GeV B-Factory until 2008 (Detector: BaBar).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Image 6" descr="slac_constr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59" y="4201583"/>
            <a:ext cx="5961591" cy="2028598"/>
          </a:xfrm>
          <a:prstGeom prst="rect">
            <a:avLst/>
          </a:prstGeom>
        </p:spPr>
      </p:pic>
      <p:pic>
        <p:nvPicPr>
          <p:cNvPr id="8" name="Image 7" descr="750px-Stanford-linear-accelerator-usgs-ortho-kaminski-59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2" y="274638"/>
            <a:ext cx="4455583" cy="11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The first accelerator: </a:t>
            </a:r>
            <a:br>
              <a:rPr lang="en-GB" noProof="0"/>
            </a:br>
            <a:r>
              <a:rPr lang="en-GB" noProof="0"/>
              <a:t>Crookes tubes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65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First ever particle accelerator: </a:t>
            </a:r>
            <a:br>
              <a:rPr lang="en-GB" noProof="0"/>
            </a:br>
            <a:r>
              <a:rPr lang="en-GB" noProof="0"/>
              <a:t>Crookes (1869) – Cathode Ray tubes.</a:t>
            </a:r>
          </a:p>
          <a:p>
            <a:r>
              <a:rPr lang="en-GB" noProof="0"/>
              <a:t>Discovery of the electron:</a:t>
            </a:r>
            <a:br>
              <a:rPr lang="en-GB" noProof="0"/>
            </a:br>
            <a:r>
              <a:rPr lang="en-GB" noProof="0"/>
              <a:t>J. J. Thomson (1897).</a:t>
            </a:r>
          </a:p>
          <a:p>
            <a:r>
              <a:rPr lang="en-GB" noProof="0"/>
              <a:t>X-rays Roengten (1895) – The first accelerator was already used a source of X-rays!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Image 6" descr="Crookes_tube_diagram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1" y="2077209"/>
            <a:ext cx="4540249" cy="37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0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Other HEP accelerators </a:t>
            </a:r>
            <a:br>
              <a:rPr lang="en-GB" noProof="0" dirty="0"/>
            </a:br>
            <a:r>
              <a:rPr lang="en-GB" noProof="0" dirty="0"/>
              <a:t>in North America: Proton/ions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857521" cy="4675717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1969: Proton Linac at Fermilab near Chicago (200 MeV)</a:t>
            </a:r>
          </a:p>
          <a:p>
            <a:r>
              <a:rPr lang="en-GB" noProof="0"/>
              <a:t>1974: TRIUMF, H- cyclotron (500MeV) in Vacouver, Canada </a:t>
            </a:r>
          </a:p>
          <a:p>
            <a:r>
              <a:rPr lang="en-GB" noProof="0"/>
              <a:t>1976: 500 GeV ring at Fermilab.</a:t>
            </a:r>
          </a:p>
          <a:p>
            <a:r>
              <a:rPr lang="en-GB" noProof="0"/>
              <a:t>1989: Tevatron (1 TeV cm then 2 TeV cm) @ FNAL.</a:t>
            </a:r>
            <a:br>
              <a:rPr lang="en-GB" noProof="0"/>
            </a:br>
            <a:r>
              <a:rPr lang="en-GB" noProof="0"/>
              <a:t>{Discovery of the top quark in 1995}</a:t>
            </a:r>
          </a:p>
          <a:p>
            <a:r>
              <a:rPr lang="en-GB" noProof="0"/>
              <a:t>1983-1993: Superconducting Super Collider: attempt to build a 20 TeV collider in Texas (aborted in 1993 due to budget problems).</a:t>
            </a:r>
          </a:p>
          <a:p>
            <a:r>
              <a:rPr lang="en-GB" noProof="0"/>
              <a:t>2001: RHIC, Brookhaven, heavy ions, </a:t>
            </a:r>
            <a:br>
              <a:rPr lang="en-GB" noProof="0"/>
            </a:br>
            <a:r>
              <a:rPr lang="en-GB" noProof="0"/>
              <a:t>up to 100GeV/nucleon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" name="Image 6" descr="Fermilab_Wilson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21" y="1725083"/>
            <a:ext cx="2681111" cy="2010833"/>
          </a:xfrm>
          <a:prstGeom prst="rect">
            <a:avLst/>
          </a:prstGeom>
        </p:spPr>
      </p:pic>
      <p:pic>
        <p:nvPicPr>
          <p:cNvPr id="8" name="Image 7" descr="Fermi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54" y="4242555"/>
            <a:ext cx="2890762" cy="18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84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Other HEP accelerators in North America: CSER and JLAB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03550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Cornell (NY state):</a:t>
            </a:r>
            <a:br>
              <a:rPr lang="en-GB" noProof="0" dirty="0"/>
            </a:br>
            <a:r>
              <a:rPr lang="en-GB" noProof="0" dirty="0"/>
              <a:t>1979 CESR 3.5-12 </a:t>
            </a:r>
            <a:r>
              <a:rPr lang="en-GB" noProof="0" dirty="0" err="1"/>
              <a:t>GeV</a:t>
            </a:r>
            <a:r>
              <a:rPr lang="en-GB" noProof="0" dirty="0"/>
              <a:t> ring; B and C physics</a:t>
            </a:r>
            <a:br>
              <a:rPr lang="en-GB" noProof="0" dirty="0"/>
            </a:br>
            <a:r>
              <a:rPr lang="en-GB" noProof="0" dirty="0"/>
              <a:t>CESR has been converted into a test facility for rings. Cornell is also working (with other labs) on a new kind of accelerators called “Energy recovery </a:t>
            </a:r>
            <a:r>
              <a:rPr lang="en-GB" noProof="0" dirty="0" err="1"/>
              <a:t>Linacs</a:t>
            </a:r>
            <a:r>
              <a:rPr lang="en-GB" noProof="0" dirty="0"/>
              <a:t>”).</a:t>
            </a:r>
          </a:p>
          <a:p>
            <a:r>
              <a:rPr lang="en-GB" noProof="0" dirty="0"/>
              <a:t>Jefferson Lab (Virginia):</a:t>
            </a:r>
            <a:br>
              <a:rPr lang="en-GB" noProof="0" dirty="0"/>
            </a:br>
            <a:r>
              <a:rPr lang="en-GB" noProof="0" dirty="0"/>
              <a:t>1984: CEBAF Up to 6 </a:t>
            </a:r>
            <a:r>
              <a:rPr lang="en-GB" noProof="0" dirty="0" err="1"/>
              <a:t>GeV</a:t>
            </a:r>
            <a:r>
              <a:rPr lang="en-GB" noProof="0" dirty="0"/>
              <a:t> electrons; fixed target experiments; high intensity</a:t>
            </a:r>
            <a:r>
              <a:rPr lang="en-GB" dirty="0"/>
              <a:t> (still in operation).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7" name="Image 6" descr="CEBAF_12gev_hal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4433252"/>
            <a:ext cx="2794000" cy="2120900"/>
          </a:xfrm>
          <a:prstGeom prst="rect">
            <a:avLst/>
          </a:prstGeom>
        </p:spPr>
      </p:pic>
      <p:pic>
        <p:nvPicPr>
          <p:cNvPr id="8" name="Image 7" descr="cesr_ch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79" y="4465441"/>
            <a:ext cx="1951522" cy="208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601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HEP Accelerators in (former) Soviet Union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7471"/>
            <a:ext cx="8229600" cy="2949244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Novosibirsk, </a:t>
            </a:r>
            <a:r>
              <a:rPr lang="en-GB" noProof="0" dirty="0" err="1"/>
              <a:t>Budker</a:t>
            </a:r>
            <a:r>
              <a:rPr lang="en-GB" noProof="0" dirty="0"/>
              <a:t> institute:</a:t>
            </a:r>
            <a:br>
              <a:rPr lang="en-GB" noProof="0" dirty="0"/>
            </a:br>
            <a:r>
              <a:rPr lang="en-GB" noProof="0" dirty="0"/>
              <a:t>- 1964: VEP, e+/e-, 130 MeV in Novosibirsk</a:t>
            </a:r>
            <a:br>
              <a:rPr lang="en-GB" noProof="0" dirty="0"/>
            </a:br>
            <a:r>
              <a:rPr lang="en-GB" noProof="0" dirty="0"/>
              <a:t>- 1994: VEPP-4M, e+/e-, 6 GeV, Meson physics</a:t>
            </a:r>
          </a:p>
          <a:p>
            <a:r>
              <a:rPr lang="en-GB" noProof="0" dirty="0" err="1"/>
              <a:t>Dubna</a:t>
            </a:r>
            <a:r>
              <a:rPr lang="en-GB" noProof="0" dirty="0"/>
              <a:t>, JINR:</a:t>
            </a:r>
            <a:br>
              <a:rPr lang="en-GB" noProof="0" dirty="0"/>
            </a:br>
            <a:r>
              <a:rPr lang="en-GB" noProof="0" dirty="0"/>
              <a:t>- 1957: 10 </a:t>
            </a:r>
            <a:r>
              <a:rPr lang="en-GB" noProof="0" dirty="0" err="1"/>
              <a:t>GeV</a:t>
            </a:r>
            <a:r>
              <a:rPr lang="en-GB" noProof="0" dirty="0"/>
              <a:t> protons (closed 2003)</a:t>
            </a:r>
            <a:br>
              <a:rPr lang="en-GB" noProof="0" dirty="0"/>
            </a:br>
            <a:r>
              <a:rPr lang="en-GB" noProof="0" dirty="0"/>
              <a:t>- NICA: </a:t>
            </a:r>
            <a:r>
              <a:rPr lang="en-GB" noProof="0" dirty="0" err="1"/>
              <a:t>Nuclotron</a:t>
            </a:r>
            <a:r>
              <a:rPr lang="en-GB" noProof="0" dirty="0"/>
              <a:t> Based Ion Collider Facility.</a:t>
            </a:r>
            <a:br>
              <a:rPr lang="en-GB" noProof="0" dirty="0"/>
            </a:br>
            <a:r>
              <a:rPr lang="en-GB" noProof="0" dirty="0"/>
              <a:t>Commissioning expected soon…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7" name="Image 6" descr="Figure-2-Lay-out-of-the-VEPP-4M-collider-and-KEDR-experi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4966"/>
            <a:ext cx="2956375" cy="2674816"/>
          </a:xfrm>
          <a:prstGeom prst="rect">
            <a:avLst/>
          </a:prstGeom>
        </p:spPr>
      </p:pic>
      <p:pic>
        <p:nvPicPr>
          <p:cNvPr id="8" name="Image 7" descr="Figure-2-Location-of-the-NICA-collider-in-the-JINR-accellerator-complex-ar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00" y="4054966"/>
            <a:ext cx="4521799" cy="2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56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HEP Accelerators in Asia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5" y="1417638"/>
            <a:ext cx="5562600" cy="4766274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KEK (Tsukuba, Japan):</a:t>
            </a:r>
            <a:br>
              <a:rPr lang="en-GB"/>
            </a:br>
            <a:r>
              <a:rPr lang="en-GB"/>
              <a:t>Proton synchroton (1976-2005), 12 GeV</a:t>
            </a:r>
            <a:br>
              <a:rPr lang="en-GB"/>
            </a:br>
            <a:r>
              <a:rPr lang="en-GB"/>
              <a:t>TRISTAN (1986-1995): e+/e- collider at 26 GeV</a:t>
            </a:r>
            <a:br>
              <a:rPr lang="en-GB"/>
            </a:br>
            <a:r>
              <a:rPr lang="en-GB"/>
              <a:t>KEKB (1998-2010): e+/e- collider 8 GeV on 3.5GeV </a:t>
            </a:r>
            <a:br>
              <a:rPr lang="en-GB"/>
            </a:br>
            <a:r>
              <a:rPr lang="en-GB"/>
              <a:t>SuperKEKB (2016+): e+/e- collider: 7GeV on 4 GeV.</a:t>
            </a:r>
          </a:p>
          <a:p>
            <a:r>
              <a:rPr lang="en-GB"/>
              <a:t>BEPC-II:</a:t>
            </a:r>
            <a:br>
              <a:rPr lang="en-GB"/>
            </a:br>
            <a:r>
              <a:rPr lang="en-GB"/>
              <a:t> Beijing Electron Positron Collider (started 2008) 4.6 GeV; charm quark studies.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7" name="Image 6" descr="SuperKEK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5" y="1990430"/>
            <a:ext cx="33782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5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did KEK downgrade its TRISTAN collider from 26 GeV to 8 on 3.5 GeV?</a:t>
            </a:r>
            <a:br>
              <a:rPr lang="en-GB" dirty="0"/>
            </a:br>
            <a:r>
              <a:rPr lang="en-GB" dirty="0"/>
              <a:t>(a) Because the physics is more interesting at low energy</a:t>
            </a:r>
            <a:br>
              <a:rPr lang="en-GB" dirty="0"/>
            </a:br>
            <a:r>
              <a:rPr lang="en-GB" dirty="0"/>
              <a:t>(b) Energy is not the only interesting parameter, luminosity is more important and they could reach a higher luminosity at lower energy.</a:t>
            </a:r>
            <a:br>
              <a:rPr lang="en-GB" dirty="0"/>
            </a:b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87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 (b)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 reach a high energy the peak current in the accelerator has to be reduced.</a:t>
            </a:r>
          </a:p>
          <a:p>
            <a:r>
              <a:rPr lang="en-GB" dirty="0"/>
              <a:t>There is a case for high energy accelerators to discover new particles.</a:t>
            </a:r>
          </a:p>
          <a:p>
            <a:r>
              <a:rPr lang="en-GB" dirty="0"/>
              <a:t>However lower energy accelerators can do “precision” physics by studying some rare particle with a very large statistics and studying more accurately their properties.</a:t>
            </a:r>
          </a:p>
          <a:p>
            <a:r>
              <a:rPr lang="en-GB" dirty="0"/>
              <a:t>KEKB (and </a:t>
            </a:r>
            <a:r>
              <a:rPr lang="en-GB" dirty="0" err="1"/>
              <a:t>SuperKEKB</a:t>
            </a:r>
            <a:r>
              <a:rPr lang="en-GB" dirty="0"/>
              <a:t>) study CP violation.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80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Livingston chart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14332" y="1600200"/>
            <a:ext cx="4072467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Note:  did not mention all accelerators for high energy physics or nuclear physics.</a:t>
            </a:r>
          </a:p>
          <a:p>
            <a:r>
              <a:rPr lang="en-GB" noProof="0" dirty="0"/>
              <a:t>Since 1962 there has been a constant progress in </a:t>
            </a:r>
            <a:r>
              <a:rPr lang="en-GB" noProof="0" dirty="0" err="1"/>
              <a:t>c.m</a:t>
            </a:r>
            <a:r>
              <a:rPr lang="en-GB" noProof="0" dirty="0"/>
              <a:t>. energy.</a:t>
            </a:r>
          </a:p>
          <a:p>
            <a:r>
              <a:rPr lang="en-GB" noProof="0" dirty="0"/>
              <a:t>However in the recent years this progress has slowed down…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43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6DD77-5AC5-61F8-D9B1-10E60A84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Colliders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96328-677B-1768-4811-EECC00C7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87917"/>
            <a:ext cx="8511658" cy="752442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From </a:t>
            </a:r>
            <a:r>
              <a:rPr lang="en-GB" dirty="0" err="1"/>
              <a:t>AdA</a:t>
            </a:r>
            <a:r>
              <a:rPr lang="en-GB" dirty="0"/>
              <a:t> until 1989 lepton colliders tripled their energy every 6 years!</a:t>
            </a:r>
          </a:p>
          <a:p>
            <a:r>
              <a:rPr lang="en-GB" dirty="0"/>
              <a:t>From ISR to the 2009, hadron colliders doubled their energy every 6 years!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6DCF97-7295-BE5B-B5A4-F6551D69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725AA9-0463-808D-009F-15C12FCB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378139-735B-0A8B-DBAE-9E754726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61ADFB-9A16-3969-C8FB-833FDF72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2" y="1414277"/>
            <a:ext cx="4450111" cy="354345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B5E747-E28A-3EC0-834D-5B5A4B4E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717" y="1414278"/>
            <a:ext cx="4373141" cy="35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1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6DD77-5AC5-61F8-D9B1-10E60A84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Colliders</a:t>
            </a:r>
            <a:r>
              <a:rPr lang="fr-FR" dirty="0"/>
              <a:t> size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96328-677B-1768-4811-EECC00C7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13350"/>
            <a:ext cx="8366166" cy="1143000"/>
          </a:xfrm>
        </p:spPr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AdA</a:t>
            </a:r>
            <a:r>
              <a:rPr lang="fr-FR" dirty="0"/>
              <a:t> to LEP, </a:t>
            </a:r>
            <a:r>
              <a:rPr lang="fr-FR" dirty="0" err="1"/>
              <a:t>Colliders</a:t>
            </a:r>
            <a:r>
              <a:rPr lang="fr-FR" dirty="0"/>
              <a:t> </a:t>
            </a:r>
            <a:r>
              <a:rPr lang="fr-FR" dirty="0" err="1"/>
              <a:t>doubled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size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years</a:t>
            </a:r>
            <a:r>
              <a:rPr lang="fr-FR" dirty="0"/>
              <a:t>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6DCF97-7295-BE5B-B5A4-F6551D69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725AA9-0463-808D-009F-15C12FCB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378139-735B-0A8B-DBAE-9E754726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C57C5B-FF01-8C6A-8451-1B1029A0A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96" y="1125310"/>
            <a:ext cx="4829263" cy="39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07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Quizz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333" y="1600200"/>
            <a:ext cx="3818466" cy="4525963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On the </a:t>
            </a:r>
            <a:r>
              <a:rPr lang="en-GB" noProof="0" dirty="0" err="1"/>
              <a:t>livingston</a:t>
            </a:r>
            <a:r>
              <a:rPr lang="en-GB" noProof="0" dirty="0"/>
              <a:t> chart:</a:t>
            </a:r>
            <a:br>
              <a:rPr lang="en-GB" noProof="0" dirty="0"/>
            </a:br>
            <a:r>
              <a:rPr lang="en-GB" noProof="0" dirty="0"/>
              <a:t>Give the name of proton accelerator with a beam energy </a:t>
            </a:r>
            <a:br>
              <a:rPr lang="en-GB" noProof="0" dirty="0"/>
            </a:br>
            <a:r>
              <a:rPr lang="en-GB" noProof="0" dirty="0"/>
              <a:t>&gt; 500 GeV</a:t>
            </a:r>
          </a:p>
          <a:p>
            <a:pPr marL="514350" indent="-514350">
              <a:buAutoNum type="alphaLcParenBoth"/>
            </a:pPr>
            <a:r>
              <a:rPr lang="en-GB" dirty="0"/>
              <a:t>ISR</a:t>
            </a:r>
          </a:p>
          <a:p>
            <a:pPr marL="514350" indent="-514350">
              <a:buAutoNum type="alphaLcParenBoth"/>
            </a:pPr>
            <a:r>
              <a:rPr lang="en-GB" dirty="0" err="1"/>
              <a:t>SppS</a:t>
            </a:r>
            <a:r>
              <a:rPr lang="en-GB" dirty="0"/>
              <a:t> (Super Proton </a:t>
            </a:r>
            <a:r>
              <a:rPr lang="en-GB" dirty="0" err="1"/>
              <a:t>Synchroton</a:t>
            </a:r>
            <a:r>
              <a:rPr lang="en-GB" dirty="0"/>
              <a:t>)</a:t>
            </a:r>
          </a:p>
          <a:p>
            <a:pPr marL="514350" indent="-514350">
              <a:buAutoNum type="alphaLcParenBoth"/>
            </a:pPr>
            <a:r>
              <a:rPr lang="en-GB" dirty="0"/>
              <a:t>Tevatron</a:t>
            </a:r>
          </a:p>
          <a:p>
            <a:pPr marL="514350" indent="-514350">
              <a:buAutoNum type="alphaLcParenBoth"/>
            </a:pPr>
            <a:r>
              <a:rPr lang="en-GB" dirty="0"/>
              <a:t>LHC</a:t>
            </a:r>
          </a:p>
          <a:p>
            <a:pPr marL="0" indent="0">
              <a:buNone/>
            </a:pPr>
            <a:br>
              <a:rPr lang="en-GB" noProof="0" dirty="0"/>
            </a:b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Rutherford scattering experiment 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73679"/>
            <a:ext cx="5290301" cy="4715267"/>
          </a:xfrm>
        </p:spPr>
        <p:txBody>
          <a:bodyPr>
            <a:normAutofit fontScale="77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the early 20</a:t>
            </a:r>
            <a:r>
              <a:rPr lang="en-GB" baseline="30000" noProof="0"/>
              <a:t>th</a:t>
            </a:r>
            <a:r>
              <a:rPr lang="en-GB" noProof="0"/>
              <a:t> century the structure of the atoms 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1909 Rutherford was studying the structure of the atom.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He proposed to use alpha particles on a gold foils to probe the structure of the atom.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This experiment shows that by using an appropriate probe it was possible to study very small objects.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8521" y="1273680"/>
            <a:ext cx="2356339" cy="358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19800" y="5154613"/>
            <a:ext cx="2921574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spcAft>
                <a:spcPts val="1425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</a:pP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Trajectory of alpha particles in a uniformly charged sphere (top) and in a real gold nucleus (bottom)  (image source: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wikipedia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0915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Answer: (d)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333" y="1600200"/>
            <a:ext cx="3818466" cy="4525963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On the </a:t>
            </a:r>
            <a:r>
              <a:rPr lang="en-GB" noProof="0" dirty="0" err="1"/>
              <a:t>livingston</a:t>
            </a:r>
            <a:r>
              <a:rPr lang="en-GB" noProof="0" dirty="0"/>
              <a:t> chart:</a:t>
            </a:r>
            <a:br>
              <a:rPr lang="en-GB" noProof="0" dirty="0"/>
            </a:br>
            <a:r>
              <a:rPr lang="en-GB" noProof="0" dirty="0"/>
              <a:t>Give the name of proton accelerator with a beam energy </a:t>
            </a:r>
            <a:br>
              <a:rPr lang="en-GB" noProof="0" dirty="0"/>
            </a:br>
            <a:r>
              <a:rPr lang="en-GB" noProof="0" dirty="0"/>
              <a:t>&gt; 500 GeV</a:t>
            </a:r>
          </a:p>
          <a:p>
            <a:pPr marL="514350" indent="-514350">
              <a:buAutoNum type="alphaLcParenBoth"/>
            </a:pPr>
            <a:r>
              <a:rPr lang="en-GB" dirty="0"/>
              <a:t>ISR</a:t>
            </a:r>
          </a:p>
          <a:p>
            <a:pPr marL="514350" indent="-514350">
              <a:buAutoNum type="alphaLcParenBoth"/>
            </a:pPr>
            <a:r>
              <a:rPr lang="en-GB" dirty="0" err="1"/>
              <a:t>SppS</a:t>
            </a:r>
            <a:r>
              <a:rPr lang="en-GB" dirty="0"/>
              <a:t> (Super Proton </a:t>
            </a:r>
            <a:r>
              <a:rPr lang="en-GB" dirty="0" err="1"/>
              <a:t>Synchroton</a:t>
            </a:r>
            <a:r>
              <a:rPr lang="en-GB" dirty="0"/>
              <a:t>)</a:t>
            </a:r>
          </a:p>
          <a:p>
            <a:pPr marL="514350" indent="-514350">
              <a:buAutoNum type="alphaLcParenBoth"/>
            </a:pPr>
            <a:r>
              <a:rPr lang="en-GB" dirty="0"/>
              <a:t>Tevatron</a:t>
            </a:r>
          </a:p>
          <a:p>
            <a:pPr marL="514350" indent="-514350">
              <a:buAutoNum type="alphaLcParenBoth"/>
            </a:pPr>
            <a:r>
              <a:rPr lang="en-GB" b="1" dirty="0"/>
              <a:t>LHC</a:t>
            </a:r>
          </a:p>
          <a:p>
            <a:pPr marL="0" indent="0">
              <a:buNone/>
            </a:pPr>
            <a:br>
              <a:rPr lang="en-GB" noProof="0" dirty="0"/>
            </a:b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98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Quizz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333" y="1600200"/>
            <a:ext cx="3818466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What was the highest energy in the </a:t>
            </a:r>
            <a:r>
              <a:rPr lang="en-GB" noProof="0" dirty="0" err="1"/>
              <a:t>center</a:t>
            </a:r>
            <a:r>
              <a:rPr lang="en-GB" noProof="0" dirty="0"/>
              <a:t> of mass reached to date by an electron accelerator?</a:t>
            </a:r>
          </a:p>
          <a:p>
            <a:pPr marL="514350" indent="-514350">
              <a:buAutoNum type="alphaLcParenBoth"/>
            </a:pPr>
            <a:r>
              <a:rPr lang="en-GB" dirty="0"/>
              <a:t>209 MeV</a:t>
            </a:r>
          </a:p>
          <a:p>
            <a:pPr marL="514350" indent="-514350">
              <a:buAutoNum type="alphaLcParenBoth"/>
            </a:pPr>
            <a:r>
              <a:rPr lang="en-GB" noProof="0" dirty="0"/>
              <a:t> 100 GeV</a:t>
            </a:r>
          </a:p>
          <a:p>
            <a:pPr marL="514350" indent="-514350">
              <a:buAutoNum type="alphaLcParenBoth"/>
            </a:pPr>
            <a:r>
              <a:rPr lang="en-GB" dirty="0"/>
              <a:t>209 GeV</a:t>
            </a:r>
          </a:p>
          <a:p>
            <a:pPr marL="514350" indent="-514350">
              <a:buAutoNum type="alphaLcParenBoth"/>
            </a:pPr>
            <a:r>
              <a:rPr lang="en-GB" dirty="0"/>
              <a:t>14</a:t>
            </a:r>
            <a:r>
              <a:rPr lang="en-GB" noProof="0" dirty="0"/>
              <a:t> </a:t>
            </a:r>
            <a:r>
              <a:rPr lang="en-GB" noProof="0" dirty="0" err="1"/>
              <a:t>TeV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0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55CAC1-B880-DE49-A5D8-CB5CCE9D3408}" type="slidenum">
              <a:rPr lang="en-GB"/>
              <a:pPr/>
              <a:t>62</a:t>
            </a:fld>
            <a:endParaRPr lang="en-GB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-50405"/>
            <a:ext cx="8228160" cy="754640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Light sources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653829"/>
            <a:ext cx="8228160" cy="3446282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Circular accelerators emit radiation.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With some tuning it is possible to make them emit an intense flux of radiation at a useful wavelength.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Some machines have been built entirely for this purpose, including several in the area</a:t>
            </a:r>
            <a:br>
              <a:rPr lang="en-GB" sz="2400" noProof="0"/>
            </a:br>
            <a:r>
              <a:rPr lang="en-GB" sz="2400" noProof="0"/>
              <a:t>- Super-ACO (now decommissioned)</a:t>
            </a:r>
            <a:br>
              <a:rPr lang="en-GB" sz="2400" noProof="0"/>
            </a:br>
            <a:r>
              <a:rPr lang="en-GB" sz="2400" noProof="0"/>
              <a:t>- SOLEIL near SACLAY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0" y="4082829"/>
            <a:ext cx="414432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Image 1" descr="SOLE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8" y="3750280"/>
            <a:ext cx="4019549" cy="26759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00088" y="6488668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SOLEIL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87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D2911A4-44B1-0B4D-929A-38EA7820B5B3}" type="slidenum">
              <a:rPr lang="en-GB"/>
              <a:pPr/>
              <a:t>63</a:t>
            </a:fld>
            <a:endParaRPr lang="en-GB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1</a:t>
            </a:r>
            <a:r>
              <a:rPr lang="en-GB" baseline="33000" noProof="0"/>
              <a:t>st</a:t>
            </a:r>
            <a:r>
              <a:rPr lang="en-GB" noProof="0"/>
              <a:t> generation light source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1" y="1604329"/>
            <a:ext cx="4898880" cy="4946920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Synchrotron radiation was discovered in 1946.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was first seen as a nuisance as it makes the beam loose energy.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1960 it was recognised that it could be used as a powerful source of radiation (X-rays)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Some accelerators started to make this radiation available to other users.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1468954"/>
            <a:ext cx="3618720" cy="45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081761" y="5996789"/>
            <a:ext cx="406224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/>
              <a:t>Discovery of Synchrotron radiation </a:t>
            </a:r>
            <a:br>
              <a:rPr lang="en-GB" dirty="0"/>
            </a:br>
            <a:r>
              <a:rPr lang="en-GB" dirty="0"/>
              <a:t>in 1946.  Source: </a:t>
            </a:r>
            <a:r>
              <a:rPr lang="en-GB" dirty="0" err="1"/>
              <a:t>wikipedia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40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683730-11E0-E74F-BE7B-49CD7FC74136}" type="slidenum">
              <a:rPr lang="en-GB"/>
              <a:pPr/>
              <a:t>64</a:t>
            </a:fld>
            <a:endParaRPr lang="en-GB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0568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2</a:t>
            </a:r>
            <a:r>
              <a:rPr lang="en-GB" baseline="33000" noProof="0"/>
              <a:t>nd</a:t>
            </a:r>
            <a:r>
              <a:rPr lang="en-GB" noProof="0"/>
              <a:t> generation light sources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1039789"/>
            <a:ext cx="8228160" cy="3001275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1980s machine dedicated to the production of light were built.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first one in France was Super-ACO.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these machines the light is extracted from the bending magnets and delivered to users.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3" name="Image 2" descr="schema_accelerateur+extension_inverted_6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784"/>
            <a:ext cx="9144000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9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C81E1D-32A4-8343-9C31-47519E396782}" type="slidenum">
              <a:rPr lang="en-GB"/>
              <a:pPr/>
              <a:t>65</a:t>
            </a:fld>
            <a:endParaRPr lang="en-GB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0568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3</a:t>
            </a:r>
            <a:r>
              <a:rPr lang="en-GB" baseline="33000" noProof="0"/>
              <a:t>rd</a:t>
            </a:r>
            <a:r>
              <a:rPr lang="en-GB" noProof="0"/>
              <a:t> generation light sources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1" y="1143481"/>
            <a:ext cx="5551200" cy="5551783"/>
          </a:xfrm>
          <a:ln/>
        </p:spPr>
        <p:txBody>
          <a:bodyPr/>
          <a:lstStyle/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With the increasing need for synchrotron radiation extracting the light from bending magnets was not enough.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Special arrays of magnets called “wigglers” or “undulators” can be used to improve the radiation produced by a light source.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3rd generation light source were also design with brilliance optimisation in mind (smaller beams, large rings...).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SOLEIL (in Saint-Aubin, near Saclay) is</a:t>
            </a:r>
            <a:br>
              <a:rPr lang="en-GB" sz="2200" noProof="0"/>
            </a:br>
            <a:r>
              <a:rPr lang="en-GB" sz="2200" noProof="0"/>
              <a:t> a 3</a:t>
            </a:r>
            <a:r>
              <a:rPr lang="en-GB" sz="2200" baseline="33000" noProof="0"/>
              <a:t>rd</a:t>
            </a:r>
            <a:r>
              <a:rPr lang="en-GB" sz="2200" noProof="0"/>
              <a:t> generation light source.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861211"/>
            <a:ext cx="259344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2612434"/>
            <a:ext cx="2612160" cy="19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4899394"/>
            <a:ext cx="2612160" cy="170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367680" y="6531087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Source: Diamond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367680" y="2167429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500"/>
              <a:t>Source: Wikipedia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367680" y="4529277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Undulator, </a:t>
            </a:r>
            <a:r>
              <a:rPr lang="en-GB" sz="1300" i="1"/>
              <a:t>Source: Diamond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00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5FF0E94-DA1E-F942-ADDF-294EB0196486}" type="slidenum">
              <a:rPr lang="en-GB"/>
              <a:pPr/>
              <a:t>66</a:t>
            </a:fld>
            <a:endParaRPr lang="en-GB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2776612"/>
            <a:ext cx="336672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92170"/>
            <a:ext cx="8228160" cy="1507839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 dirty="0"/>
              <a:t>Free electron lasers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881" y="1795870"/>
            <a:ext cx="4898880" cy="5089494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The photons emitted in an undulator can stimulate the emission of more photons from the bunch.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Free electron lasers (FEL) use this phenomena to generate photon beams with an even higher brilliance.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FEL form the 4</a:t>
            </a:r>
            <a:r>
              <a:rPr lang="en-GB" sz="2000" baseline="33000" noProof="0"/>
              <a:t>th</a:t>
            </a:r>
            <a:r>
              <a:rPr lang="en-GB" sz="2000" noProof="0"/>
              <a:t> generation of light source. Some have started to operate in the past few years.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FEL use a linac (not a storage ring, unlike synchrotrons).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021440" y="4692013"/>
            <a:ext cx="11433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Source: SRS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267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671"/>
          </a:xfrm>
        </p:spPr>
        <p:txBody>
          <a:bodyPr/>
          <a:lstStyle/>
          <a:p>
            <a:r>
              <a:rPr lang="en-GB"/>
              <a:t>Energy Recovery Linacs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1883"/>
            <a:ext cx="8229600" cy="26369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Rings have the advantage of recycling the particles turn after turn</a:t>
            </a:r>
            <a:br>
              <a:rPr lang="en-GB" dirty="0"/>
            </a:br>
            <a:r>
              <a:rPr lang="en-GB" dirty="0"/>
              <a:t>=&gt; High efficiency</a:t>
            </a:r>
          </a:p>
          <a:p>
            <a:r>
              <a:rPr lang="en-GB" dirty="0"/>
              <a:t>FEL produce ultra-short light pulses</a:t>
            </a:r>
            <a:br>
              <a:rPr lang="en-GB" dirty="0"/>
            </a:br>
            <a:r>
              <a:rPr lang="en-GB" dirty="0"/>
              <a:t>=&gt; Interesting physics potential</a:t>
            </a:r>
          </a:p>
          <a:p>
            <a:r>
              <a:rPr lang="en-GB" dirty="0"/>
              <a:t>To combine the advantages of rings and FEL the concept of « Energy Recovery </a:t>
            </a:r>
            <a:r>
              <a:rPr lang="en-GB" dirty="0" err="1"/>
              <a:t>Linac</a:t>
            </a:r>
            <a:r>
              <a:rPr lang="en-GB" dirty="0"/>
              <a:t> »has been invented:</a:t>
            </a:r>
            <a:br>
              <a:rPr lang="en-GB" dirty="0"/>
            </a:br>
            <a:r>
              <a:rPr lang="en-GB" dirty="0"/>
              <a:t>after being used to produce light the particles are decelerated and the energy recycled to accelerate other particles.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7" name="Image 6" descr="diagram_ERL_conce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613"/>
            <a:ext cx="4411276" cy="3251852"/>
          </a:xfrm>
          <a:prstGeom prst="rect">
            <a:avLst/>
          </a:prstGeom>
        </p:spPr>
      </p:pic>
      <p:pic>
        <p:nvPicPr>
          <p:cNvPr id="8" name="Image 7" descr="berlinpro_instal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78" y="4084119"/>
            <a:ext cx="4303288" cy="1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98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D3E9D-3539-7FED-5CD6-BF312F42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of the </a:t>
            </a:r>
            <a:r>
              <a:rPr lang="fr-FR" dirty="0" err="1"/>
              <a:t>history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45CC4E-B27E-E8A5-E3AC-4C2981F7F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The first particle accelerators were </a:t>
            </a:r>
            <a:r>
              <a:rPr lang="en-GB"/>
              <a:t>invented </a:t>
            </a:r>
            <a:br>
              <a:rPr lang="en-GB"/>
            </a:br>
            <a:r>
              <a:rPr lang="en-GB"/>
              <a:t>~</a:t>
            </a:r>
            <a:r>
              <a:rPr lang="en-GB" dirty="0"/>
              <a:t>150 years ago.</a:t>
            </a:r>
          </a:p>
          <a:p>
            <a:r>
              <a:rPr lang="en-GB" dirty="0"/>
              <a:t>The first man made collisions took place ~60years ago.</a:t>
            </a:r>
          </a:p>
          <a:p>
            <a:r>
              <a:rPr lang="en-GB" dirty="0"/>
              <a:t>LHC is the largest scientific instrument on earth!</a:t>
            </a:r>
          </a:p>
          <a:p>
            <a:r>
              <a:rPr lang="en-GB" dirty="0"/>
              <a:t>Many Nobel prizes are connected with the discovery made at particle accelerators.</a:t>
            </a:r>
          </a:p>
          <a:p>
            <a:r>
              <a:rPr lang="en-GB" dirty="0"/>
              <a:t>How do they work? Let’s discuss it on Monday!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C20E2B-2FC4-44E2-5F86-8DAA33DF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D7E101-9455-57E2-38E9-79714F5C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EDB789-2DD7-E74C-F5EB-0EC88FD65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359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b="1" noProof="0"/>
              <a:t>- Particle sources</a:t>
            </a:r>
            <a:br>
              <a:rPr lang="en-GB" sz="2800" b="1" noProof="0"/>
            </a:br>
            <a:r>
              <a:rPr lang="en-GB" sz="2800" noProof="0"/>
              <a:t>- Particle acceleration</a:t>
            </a:r>
            <a:br>
              <a:rPr lang="en-GB" sz="2800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69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9588" y="1727200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646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Rutherford scattering experiment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1949" y="1600200"/>
            <a:ext cx="4189027" cy="4549024"/>
          </a:xfrm>
        </p:spPr>
        <p:txBody>
          <a:bodyPr>
            <a:normAutofit fontScale="5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Geiger and Marsden carried out  the experiment proposed by Rutherford and recorded the scattering pattern.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best explanation of the scattering pattern observed was that gold atoms were made of a hard core (now known as the nucleus) surrounded by  a cloud of electrons.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idea of using « small »probes to study the structure of particles is the basis of many accelerator.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resolution depends on the probe size which is inversely proportional to its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Image 6" descr="Geiger-Marsden_experiment_expectation_and_resul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2" y="2097450"/>
            <a:ext cx="3797416" cy="35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014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Particle sources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34720" y="1604329"/>
            <a:ext cx="3951360" cy="4444307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Electrons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Thermionic 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Field 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Photo-emission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Beam quality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Space-charge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Protons and ions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" y="2122783"/>
            <a:ext cx="435312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42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C2BDA8C-F51B-0443-9307-847F9FA025CC}" type="slidenum">
              <a:rPr lang="en-GB"/>
              <a:pPr/>
              <a:t>71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Particle sources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86483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How particles are first produced?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How to extract particles with the right properties?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What are the limitations of the sources?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i="1" noProof="0"/>
              <a:t>The quality of the source is very important. If the particles emitted by the source do not have the right properties, it will be very difficult and/or expensive to rectify it later.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181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Producing beams of electrons:</a:t>
            </a:r>
            <a:br>
              <a:rPr lang="en-GB" noProof="0"/>
            </a:br>
            <a:r>
              <a:rPr lang="en-GB" noProof="0"/>
              <a:t>Thermionic effect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199"/>
            <a:ext cx="5159552" cy="4756151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Most particle accelerators in the world accelerate electrons.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Remember the Maxwell-Boltzmann energy distribution:</a:t>
            </a:r>
            <a:br>
              <a:rPr lang="en-GB" noProof="0">
                <a:solidFill>
                  <a:srgbClr val="000000"/>
                </a:solidFill>
              </a:rPr>
            </a:br>
            <a:br>
              <a:rPr lang="en-GB" noProof="0">
                <a:solidFill>
                  <a:srgbClr val="000000"/>
                </a:solidFill>
              </a:rPr>
            </a:br>
            <a:endParaRPr lang="en-GB" noProof="0">
              <a:solidFill>
                <a:srgbClr val="000000"/>
              </a:solidFill>
            </a:endParaRP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Electrons (fermions) obey a different but similar law.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When a metal is heated more electrons can populate high energy levels.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Above a certain threshold they electrons can break their bound and be emitted: </a:t>
            </a:r>
            <a:br>
              <a:rPr lang="en-GB" noProof="0">
                <a:solidFill>
                  <a:srgbClr val="000000"/>
                </a:solidFill>
              </a:rPr>
            </a:br>
            <a:r>
              <a:rPr lang="en-GB" noProof="0">
                <a:solidFill>
                  <a:srgbClr val="000000"/>
                </a:solidFill>
              </a:rPr>
              <a:t>	This is thermionic emission.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72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785147"/>
            <a:ext cx="2752880" cy="2565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238875" y="5471946"/>
            <a:ext cx="24479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49263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(image source: </a:t>
            </a:r>
            <a:r>
              <a:rPr kumimoji="0" lang="en-GB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wikipedia</a:t>
            </a: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)‏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3417544" y="2483763"/>
          <a:ext cx="1223962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533160" imgH="355320" progId="Equation.3">
                  <p:embed/>
                </p:oleObj>
              </mc:Choice>
              <mc:Fallback>
                <p:oleObj name="…quation" r:id="rId3" imgW="5331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544" y="2483763"/>
                        <a:ext cx="1223962" cy="8159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45860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893"/>
            <a:ext cx="8229600" cy="743359"/>
          </a:xfrm>
        </p:spPr>
        <p:txBody>
          <a:bodyPr>
            <a:normAutofit fontScale="90000"/>
          </a:bodyPr>
          <a:lstStyle/>
          <a:p>
            <a:r>
              <a:rPr lang="en-GB" noProof="0"/>
              <a:t>Electrons in solids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974904"/>
            <a:ext cx="8229600" cy="2151259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At low temperature all electrons are in the lowest possible energy level, below the Fermi level.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As the temperature increase some electrons will go above the Fermi level.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But only those with an energy greater than the “work function” are “free”.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73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5502" y="867252"/>
            <a:ext cx="2532274" cy="29606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784" y="867252"/>
            <a:ext cx="2527641" cy="2962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 rot="16200000">
            <a:off x="6213721" y="1794472"/>
            <a:ext cx="3760788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</a:pPr>
            <a:r>
              <a:rPr lang="en-GB" sz="1600" i="1" dirty="0">
                <a:solidFill>
                  <a:srgbClr val="000000"/>
                </a:solidFill>
              </a:rPr>
              <a:t>(image source: http://cnx.org/content/m13458/latest/</a:t>
            </a:r>
          </a:p>
        </p:txBody>
      </p:sp>
    </p:spTree>
    <p:extLst>
      <p:ext uri="{BB962C8B-B14F-4D97-AF65-F5344CB8AC3E}">
        <p14:creationId xmlns:p14="http://schemas.microsoft.com/office/powerpoint/2010/main" val="1860224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3271" cy="1143000"/>
          </a:xfrm>
        </p:spPr>
        <p:txBody>
          <a:bodyPr/>
          <a:lstStyle/>
          <a:p>
            <a:r>
              <a:rPr lang="en-GB" noProof="0"/>
              <a:t>Electrons extraction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913271" cy="475615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Once the electrons are free they may fall back on the cathode.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To avoid this an electric field needs to be applied.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If a negative potential is applied to the cathode the electrons will be attracted away from the cathode after being emitted.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The potential the electrons must overcome to escape is called the “work function”.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9962" y="712384"/>
            <a:ext cx="2440119" cy="2860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41750"/>
            <a:ext cx="1947863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501063" y="3841750"/>
            <a:ext cx="642938" cy="305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vert270"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school)‏</a:t>
            </a:r>
          </a:p>
        </p:txBody>
      </p:sp>
    </p:spTree>
    <p:extLst>
      <p:ext uri="{BB962C8B-B14F-4D97-AF65-F5344CB8AC3E}">
        <p14:creationId xmlns:p14="http://schemas.microsoft.com/office/powerpoint/2010/main" val="12599415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Work function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 dirty="0"/>
              <a:t>To escape from the metal the electrons must reach an energy greater than the edge of the potential well.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 dirty="0"/>
              <a:t>The energy that must be gained above the Fermi energy is called the “work function” of the metal.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 dirty="0"/>
              <a:t>The lower the work function, the easier it will be for an electron to escape.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 dirty="0"/>
              <a:t>The work function is a property</a:t>
            </a:r>
            <a:br>
              <a:rPr lang="en-GB" noProof="0" dirty="0"/>
            </a:br>
            <a:r>
              <a:rPr lang="en-GB" noProof="0" dirty="0"/>
              <a:t>specific to a given metal. It can</a:t>
            </a:r>
            <a:br>
              <a:rPr lang="en-GB" noProof="0" dirty="0"/>
            </a:br>
            <a:r>
              <a:rPr lang="en-GB" noProof="0" dirty="0"/>
              <a:t>be affected by many parameters</a:t>
            </a:r>
            <a:br>
              <a:rPr lang="en-GB" noProof="0" dirty="0"/>
            </a:br>
            <a:r>
              <a:rPr lang="en-GB" noProof="0" dirty="0"/>
              <a:t>(</a:t>
            </a:r>
            <a:r>
              <a:rPr lang="en-GB" noProof="0" dirty="0" err="1"/>
              <a:t>eg</a:t>
            </a:r>
            <a:r>
              <a:rPr lang="en-GB" noProof="0" dirty="0"/>
              <a:t>: doping, </a:t>
            </a:r>
            <a:r>
              <a:rPr lang="en-GB" noProof="0" dirty="0" err="1"/>
              <a:t>crystaline</a:t>
            </a:r>
            <a:r>
              <a:rPr lang="en-GB" noProof="0" dirty="0"/>
              <a:t> state,</a:t>
            </a:r>
            <a:br>
              <a:rPr lang="en-GB" noProof="0" dirty="0"/>
            </a:br>
            <a:r>
              <a:rPr lang="en-GB" noProof="0" dirty="0"/>
              <a:t>surface roughness,...)‏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 dirty="0"/>
              <a:t>Example values:</a:t>
            </a:r>
            <a:br>
              <a:rPr lang="en-GB" noProof="0" dirty="0"/>
            </a:br>
            <a:r>
              <a:rPr lang="en-GB" noProof="0" dirty="0"/>
              <a:t>Fe: 4.7 eV ; Cu: ~5eV;  Al: ~4.1 eV; </a:t>
            </a:r>
            <a:r>
              <a:rPr lang="en-GB" b="1" u="sng" noProof="0" dirty="0"/>
              <a:t>Cs: ~2 eV</a:t>
            </a:r>
          </a:p>
          <a:p>
            <a:pPr>
              <a:buNone/>
            </a:pP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75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7148" y="3300453"/>
            <a:ext cx="3305175" cy="2326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165975" y="5409999"/>
            <a:ext cx="1696348" cy="216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200" i="1" dirty="0">
                <a:solidFill>
                  <a:srgbClr val="000000"/>
                </a:solidFill>
              </a:rPr>
              <a:t>(image source: </a:t>
            </a:r>
            <a:r>
              <a:rPr lang="en-GB" sz="1200" i="1" dirty="0" err="1">
                <a:solidFill>
                  <a:srgbClr val="000000"/>
                </a:solidFill>
              </a:rPr>
              <a:t>wikipedia</a:t>
            </a:r>
            <a:r>
              <a:rPr lang="en-GB" sz="1200" i="1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81845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 dirty="0"/>
              <a:t>Which of these materials would give the highest thermionic emission current (at the same temperature)?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 dirty="0"/>
              <a:t> Iron (Fe); W=4.7 eV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 dirty="0"/>
              <a:t> Gadolinium (Gd); W=2.90 eV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 dirty="0"/>
              <a:t> Cobalt (Co); W=5 eV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76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Answer: (b)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The lower the work function, the easier it will be for an electron to escape.</a:t>
            </a:r>
            <a:br>
              <a:rPr lang="en-GB" noProof="0" dirty="0"/>
            </a:br>
            <a:r>
              <a:rPr lang="en-GB" noProof="0" dirty="0"/>
              <a:t>=&gt; more electrons will escape at a lower work function.</a:t>
            </a:r>
          </a:p>
          <a:p>
            <a:r>
              <a:rPr lang="en-GB" noProof="0" dirty="0">
                <a:latin typeface="Times New Roman" charset="0"/>
              </a:rPr>
              <a:t>Gadolinium (b) has the lowest work of this example function and thus it will give a higher current.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255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2347"/>
          </a:xfrm>
        </p:spPr>
        <p:txBody>
          <a:bodyPr/>
          <a:lstStyle/>
          <a:p>
            <a:r>
              <a:rPr lang="en-GB" noProof="0"/>
              <a:t>Schottky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6985"/>
            <a:ext cx="5717097" cy="5317079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The application of an electric field F to a material modifies the work function, this is called the Schottky effect:</a:t>
            </a:r>
          </a:p>
          <a:p>
            <a:pPr>
              <a:spcAft>
                <a:spcPct val="0"/>
              </a:spcAft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br>
              <a:rPr lang="en-GB" noProof="0">
                <a:latin typeface="Times New Roman" charset="0"/>
              </a:rPr>
            </a:br>
            <a:br>
              <a:rPr lang="en-GB" noProof="0">
                <a:latin typeface="Times New Roman" charset="0"/>
              </a:rPr>
            </a:b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This will lead to a reduction of the work function. The higher the field the lower the work function. The Richardson-Dushman equation becomes:</a:t>
            </a:r>
            <a:br>
              <a:rPr lang="en-GB" noProof="0">
                <a:latin typeface="Times New Roman" charset="0"/>
              </a:rPr>
            </a:br>
            <a:br>
              <a:rPr lang="en-GB" noProof="0">
                <a:latin typeface="Times New Roman" charset="0"/>
              </a:rPr>
            </a:b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This formula is valid only up to 10</a:t>
            </a:r>
            <a:r>
              <a:rPr lang="en-GB" baseline="33000" noProof="0">
                <a:latin typeface="Times New Roman" charset="0"/>
              </a:rPr>
              <a:t>8</a:t>
            </a:r>
            <a:r>
              <a:rPr lang="en-GB" noProof="0">
                <a:latin typeface="Times New Roman" charset="0"/>
              </a:rPr>
              <a:t>V/m. For more intense fields additional phenomena happen.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78</a:t>
            </a:fld>
            <a:endParaRPr lang="en-GB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224087" y="2250725"/>
          <a:ext cx="18002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482400" progId="">
                  <p:embed/>
                </p:oleObj>
              </mc:Choice>
              <mc:Fallback>
                <p:oleObj name="Equation" r:id="rId2" imgW="92700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087" y="2250725"/>
                        <a:ext cx="1800225" cy="9366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1959286" y="4584045"/>
          <a:ext cx="2329828" cy="78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4" imgW="977760" imgH="330120" progId="Equation.3">
                  <p:embed/>
                </p:oleObj>
              </mc:Choice>
              <mc:Fallback>
                <p:oleObj name="…quation" r:id="rId4" imgW="9777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286" y="4584045"/>
                        <a:ext cx="2329828" cy="78405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1734" y="2615706"/>
            <a:ext cx="2619883" cy="2752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74297" y="5368100"/>
            <a:ext cx="3171825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</a:t>
            </a:r>
          </a:p>
        </p:txBody>
      </p:sp>
    </p:spTree>
    <p:extLst>
      <p:ext uri="{BB962C8B-B14F-4D97-AF65-F5344CB8AC3E}">
        <p14:creationId xmlns:p14="http://schemas.microsoft.com/office/powerpoint/2010/main" val="29204830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Photo-electric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9580"/>
            <a:ext cx="4725906" cy="4866583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A photon incident on a material will transfer its energy to an electron present in the metal.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If the energy of this electron becomes bigger than the work function of the material, the electron can be emitted.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This is called photo-electric emission.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79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0" y="1417638"/>
            <a:ext cx="3442056" cy="40536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667731" y="5756275"/>
            <a:ext cx="3171825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school)‏</a:t>
            </a:r>
          </a:p>
        </p:txBody>
      </p:sp>
    </p:spTree>
    <p:extLst>
      <p:ext uri="{BB962C8B-B14F-4D97-AF65-F5344CB8AC3E}">
        <p14:creationId xmlns:p14="http://schemas.microsoft.com/office/powerpoint/2010/main" val="42701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Beyond the </a:t>
            </a:r>
            <a:br>
              <a:rPr lang="en-GB" noProof="0"/>
            </a:br>
            <a:r>
              <a:rPr lang="en-GB" noProof="0"/>
              <a:t>Geiger-Marsden experiment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0939"/>
            <a:ext cx="5224615" cy="4525963"/>
          </a:xfrm>
        </p:spPr>
        <p:txBody>
          <a:bodyPr>
            <a:noAutofit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The Geiger-Marsden experiment used alpha particles that were not accelerated.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To get a better resolution one needs a higher energy 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To go beyond what is available naturally it is necessary to accelerate the particles.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Charged particles can accelerated with an electric field (as was done in the Crookes tubes).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However the electric fields needed to study sub-nuclear matter are in the Megavolt range or beyond!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Image 6" descr="accelaratingElectr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15" y="1982636"/>
            <a:ext cx="3218600" cy="32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832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Photo-electric emission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 UV photon at 200nm carries an energy of about 6 eV, this is enough to “jump” over the work function of most metals.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As seen in electromagnetism, electromagnetic waves (photons) can penetrate inside  a metal.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photo-electric</a:t>
            </a:r>
            <a:br>
              <a:rPr lang="en-GB" noProof="0"/>
            </a:br>
            <a:r>
              <a:rPr lang="en-GB" noProof="0"/>
              <a:t>emission may thus</a:t>
            </a:r>
            <a:br>
              <a:rPr lang="en-GB" noProof="0"/>
            </a:br>
            <a:r>
              <a:rPr lang="en-GB" noProof="0"/>
              <a:t>take place away from </a:t>
            </a:r>
            <a:br>
              <a:rPr lang="en-GB" noProof="0"/>
            </a:br>
            <a:r>
              <a:rPr lang="en-GB" noProof="0"/>
              <a:t>the surface.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80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20" y="3978275"/>
            <a:ext cx="3647454" cy="2323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14346" y="6361113"/>
            <a:ext cx="3603128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200" i="1" dirty="0">
                <a:solidFill>
                  <a:srgbClr val="000000"/>
                </a:solidFill>
              </a:rPr>
              <a:t>(image source: Dowell et al., </a:t>
            </a:r>
            <a:r>
              <a:rPr lang="en-GB" sz="1200" i="1" dirty="0" err="1">
                <a:solidFill>
                  <a:srgbClr val="000000"/>
                </a:solidFill>
              </a:rPr>
              <a:t>Photoinjectors</a:t>
            </a:r>
            <a:r>
              <a:rPr lang="en-GB" sz="1200" i="1" dirty="0">
                <a:solidFill>
                  <a:srgbClr val="000000"/>
                </a:solidFill>
              </a:rPr>
              <a:t> lectures)‏</a:t>
            </a:r>
          </a:p>
        </p:txBody>
      </p:sp>
    </p:spTree>
    <p:extLst>
      <p:ext uri="{BB962C8B-B14F-4D97-AF65-F5344CB8AC3E}">
        <p14:creationId xmlns:p14="http://schemas.microsoft.com/office/powerpoint/2010/main" val="12842824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The 3 steps of </a:t>
            </a:r>
            <a:br>
              <a:rPr lang="en-GB" noProof="0"/>
            </a:br>
            <a:r>
              <a:rPr lang="en-GB" noProof="0"/>
              <a:t>photo-electric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009229" cy="497645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Photo-electric emission takes place in 3 steps:</a:t>
            </a:r>
          </a:p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1) Absorption of a photon by an electron inside the metal. The energy transferred is proportional to the photon energy.</a:t>
            </a:r>
          </a:p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2) Transport of the photon to the physical surface of the metal. The electron may loose energy by </a:t>
            </a:r>
            <a:br>
              <a:rPr lang="en-GB" noProof="0"/>
            </a:br>
            <a:r>
              <a:rPr lang="en-GB" noProof="0"/>
              <a:t>scattering during this process.</a:t>
            </a:r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3) Electron emission (if</a:t>
            </a:r>
            <a:br>
              <a:rPr lang="en-GB" noProof="0"/>
            </a:br>
            <a:r>
              <a:rPr lang="en-GB" noProof="0"/>
              <a:t>the remaining energy is</a:t>
            </a:r>
            <a:br>
              <a:rPr lang="en-GB" noProof="0"/>
            </a:br>
            <a:r>
              <a:rPr lang="en-GB" noProof="0"/>
              <a:t>above the work function;</a:t>
            </a:r>
            <a:br>
              <a:rPr lang="en-GB" noProof="0"/>
            </a:br>
            <a:r>
              <a:rPr lang="en-GB" noProof="0"/>
              <a:t>including Schottky effect)</a:t>
            </a:r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noProof="0"/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efficiency of this process is </a:t>
            </a:r>
            <a:br>
              <a:rPr lang="en-GB" noProof="0"/>
            </a:br>
            <a:r>
              <a:rPr lang="en-GB" noProof="0"/>
              <a:t>called “quantum efficiency”.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81</a:t>
            </a:fld>
            <a:endParaRPr lang="en-GB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1188" y="4196905"/>
            <a:ext cx="4432812" cy="26610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83031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77027-7800-D66D-4424-F5A80B78B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E53DB-FB30-D67F-4A84-C6CDF10A7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err="1"/>
              <a:t>Which</a:t>
            </a:r>
            <a:r>
              <a:rPr lang="fr-FR" dirty="0"/>
              <a:t> of </a:t>
            </a:r>
            <a:r>
              <a:rPr lang="fr-FR" dirty="0" err="1"/>
              <a:t>these</a:t>
            </a:r>
            <a:r>
              <a:rPr lang="fr-FR" dirty="0"/>
              <a:t> laser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the best quantum </a:t>
            </a:r>
            <a:r>
              <a:rPr lang="fr-FR" dirty="0" err="1"/>
              <a:t>efficiency</a:t>
            </a:r>
            <a:r>
              <a:rPr lang="fr-FR" dirty="0"/>
              <a:t> (photon </a:t>
            </a:r>
            <a:r>
              <a:rPr lang="fr-FR" dirty="0" err="1"/>
              <a:t>yield</a:t>
            </a:r>
            <a:r>
              <a:rPr lang="fr-FR" dirty="0"/>
              <a:t>) for </a:t>
            </a:r>
            <a:r>
              <a:rPr lang="fr-FR" dirty="0" err="1"/>
              <a:t>photoelectric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?</a:t>
            </a:r>
          </a:p>
          <a:p>
            <a:pPr marL="514350" indent="-514350">
              <a:buAutoNum type="alphaLcParenBoth"/>
            </a:pPr>
            <a:r>
              <a:rPr lang="fr-FR" dirty="0"/>
              <a:t>An </a:t>
            </a:r>
            <a:r>
              <a:rPr lang="fr-FR" dirty="0" err="1"/>
              <a:t>infrared</a:t>
            </a:r>
            <a:r>
              <a:rPr lang="fr-FR" dirty="0"/>
              <a:t> </a:t>
            </a:r>
            <a:r>
              <a:rPr lang="fr-FR" dirty="0" err="1"/>
              <a:t>Nd:YAG</a:t>
            </a:r>
            <a:r>
              <a:rPr lang="fr-FR" dirty="0"/>
              <a:t> laser (</a:t>
            </a:r>
            <a:r>
              <a:rPr lang="fr-FR" dirty="0" err="1"/>
              <a:t>wavelength</a:t>
            </a:r>
            <a:r>
              <a:rPr lang="fr-FR" dirty="0"/>
              <a:t> 1064nm) </a:t>
            </a:r>
            <a:r>
              <a:rPr lang="fr-FR" dirty="0" err="1"/>
              <a:t>with</a:t>
            </a:r>
            <a:r>
              <a:rPr lang="fr-FR" dirty="0"/>
              <a:t> 10 MW power</a:t>
            </a:r>
          </a:p>
          <a:p>
            <a:pPr marL="514350" indent="-514350">
              <a:buAutoNum type="alphaLcParenBoth"/>
            </a:pPr>
            <a:r>
              <a:rPr lang="fr-FR" dirty="0"/>
              <a:t>A CO</a:t>
            </a:r>
            <a:r>
              <a:rPr lang="fr-FR" baseline="-25000" dirty="0"/>
              <a:t>2</a:t>
            </a:r>
            <a:r>
              <a:rPr lang="fr-FR" dirty="0"/>
              <a:t> laser (</a:t>
            </a:r>
            <a:r>
              <a:rPr lang="fr-FR" dirty="0" err="1"/>
              <a:t>wavelength</a:t>
            </a:r>
            <a:r>
              <a:rPr lang="fr-FR" dirty="0"/>
              <a:t> 10um) </a:t>
            </a:r>
            <a:r>
              <a:rPr lang="fr-FR" dirty="0" err="1"/>
              <a:t>with</a:t>
            </a:r>
            <a:r>
              <a:rPr lang="fr-FR" dirty="0"/>
              <a:t> 1 GW power</a:t>
            </a:r>
          </a:p>
          <a:p>
            <a:pPr marL="514350" indent="-514350">
              <a:buAutoNum type="alphaLcParenBoth"/>
            </a:pPr>
            <a:r>
              <a:rPr lang="fr-FR" dirty="0"/>
              <a:t>A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quadrupled</a:t>
            </a:r>
            <a:r>
              <a:rPr lang="fr-FR" dirty="0"/>
              <a:t> </a:t>
            </a:r>
            <a:r>
              <a:rPr lang="fr-FR" dirty="0" err="1"/>
              <a:t>Nd:YLF</a:t>
            </a:r>
            <a:r>
              <a:rPr lang="fr-FR" dirty="0"/>
              <a:t> laser (</a:t>
            </a:r>
            <a:r>
              <a:rPr lang="fr-FR" dirty="0" err="1"/>
              <a:t>wavelength</a:t>
            </a:r>
            <a:r>
              <a:rPr lang="fr-FR" dirty="0"/>
              <a:t> 200nm) </a:t>
            </a:r>
            <a:r>
              <a:rPr lang="fr-FR" dirty="0" err="1"/>
              <a:t>with</a:t>
            </a:r>
            <a:r>
              <a:rPr lang="fr-FR" dirty="0"/>
              <a:t> 1MW power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A05DC1-B233-269F-5AE4-E8D296282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308C90-685A-1F0E-6AA8-A9BDDC89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F752CC-954D-5A08-543F-F1287D5F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6603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70764-91C7-D014-902D-9C4BED61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Answer</a:t>
            </a:r>
            <a:r>
              <a:rPr lang="fr-FR" dirty="0"/>
              <a:t> (c)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F54919-331B-D2DA-5575-83D6D74D8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photons </a:t>
            </a:r>
            <a:r>
              <a:rPr lang="fr-FR" dirty="0" err="1"/>
              <a:t>wabelength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The laser </a:t>
            </a:r>
            <a:r>
              <a:rPr lang="fr-FR" dirty="0" err="1"/>
              <a:t>with</a:t>
            </a:r>
            <a:r>
              <a:rPr lang="fr-FR" dirty="0"/>
              <a:t> 200nm </a:t>
            </a:r>
            <a:r>
              <a:rPr lang="fr-FR" dirty="0" err="1"/>
              <a:t>wavelength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have a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yield</a:t>
            </a:r>
            <a:r>
              <a:rPr lang="fr-FR" dirty="0"/>
              <a:t>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1B6BA2-472F-B528-E23D-A46E1B84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B80F2E-51A9-55CF-A900-85E32EBE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355242-D5CB-D51E-6D7A-7C8CCB4A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874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95858"/>
          </a:xfrm>
        </p:spPr>
        <p:txBody>
          <a:bodyPr>
            <a:normAutofit fontScale="90000"/>
          </a:bodyPr>
          <a:lstStyle/>
          <a:p>
            <a:r>
              <a:rPr lang="en-GB" noProof="0">
                <a:solidFill>
                  <a:srgbClr val="000000"/>
                </a:solidFill>
              </a:rPr>
              <a:t>Example of thermionic gun</a:t>
            </a: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84</a:t>
            </a:fld>
            <a:endParaRPr lang="en-GB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951" y="970496"/>
            <a:ext cx="8738748" cy="57560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36637" y="6050756"/>
            <a:ext cx="4175125" cy="611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Spring 8 SCSS thermionic gun.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(images source: T. </a:t>
            </a:r>
            <a:r>
              <a:rPr lang="en-GB" sz="1600" i="1" dirty="0" err="1">
                <a:solidFill>
                  <a:srgbClr val="000000"/>
                </a:solidFill>
              </a:rPr>
              <a:t>Shintake</a:t>
            </a:r>
            <a:r>
              <a:rPr lang="en-GB" sz="1600" i="1" dirty="0">
                <a:solidFill>
                  <a:srgbClr val="000000"/>
                </a:solidFill>
              </a:rPr>
              <a:t>, Spring-8)‏</a:t>
            </a:r>
          </a:p>
        </p:txBody>
      </p:sp>
    </p:spTree>
    <p:extLst>
      <p:ext uri="{BB962C8B-B14F-4D97-AF65-F5344CB8AC3E}">
        <p14:creationId xmlns:p14="http://schemas.microsoft.com/office/powerpoint/2010/main" val="3344162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RF Gun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066628" cy="4525963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The high voltage of a DC gun can be replaced by a RF cavity.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This can provide much higher accelerating gradients and hence limit the space charge.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RF guns are often coupled with a photo-cathode.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RF gun can generate shorter bunches (using short laser pulses).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4338" y="1958377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94338" y="4811183"/>
            <a:ext cx="357505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(images </a:t>
            </a:r>
            <a:r>
              <a:rPr lang="en-GB" sz="1600" i="1" dirty="0" err="1">
                <a:solidFill>
                  <a:srgbClr val="000000"/>
                </a:solidFill>
              </a:rPr>
              <a:t>source:Masao</a:t>
            </a:r>
            <a:r>
              <a:rPr lang="en-GB" sz="1600" i="1" dirty="0">
                <a:solidFill>
                  <a:srgbClr val="000000"/>
                </a:solidFill>
              </a:rPr>
              <a:t>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</a:t>
            </a:r>
          </a:p>
        </p:txBody>
      </p:sp>
    </p:spTree>
    <p:extLst>
      <p:ext uri="{BB962C8B-B14F-4D97-AF65-F5344CB8AC3E}">
        <p14:creationId xmlns:p14="http://schemas.microsoft.com/office/powerpoint/2010/main" val="41341988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3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Principle of a RF Photo-gun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86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0816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3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87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5352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24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88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131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21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540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5500" cy="1143000"/>
          </a:xfrm>
        </p:spPr>
        <p:txBody>
          <a:bodyPr/>
          <a:lstStyle/>
          <a:p>
            <a:r>
              <a:rPr lang="en-GB" noProof="0"/>
              <a:t>Van de Graaff generator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063" y="1417638"/>
            <a:ext cx="6096000" cy="4708525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1929 Van de Graaff proposed a generator capable of producing such high voltages.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a Van de Graaff generator charges are mechanically carried by a conveyor belt from a low potential source to a high potential collector.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Van de Graaff generators can reach several MV and are still used as static accelerators especially for ions.</a:t>
            </a:r>
          </a:p>
          <a:p>
            <a:pPr marL="0" indent="0"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4916" y="1417638"/>
            <a:ext cx="2859714" cy="4355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43438" y="5943601"/>
            <a:ext cx="4500562" cy="620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Image courtesy of</a:t>
            </a:r>
            <a:b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http://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people.clarkson.edu</a:t>
            </a: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/~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ekatz</a:t>
            </a: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/scientists/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graaff.html</a:t>
            </a:r>
            <a:endParaRPr lang="en-GB" sz="1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401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01AAD2D-E673-ED45-BFFF-09460C740414}" type="slidenum">
              <a:rPr lang="en-GB"/>
              <a:pPr/>
              <a:t>90</a:t>
            </a:fld>
            <a:endParaRPr lang="en-GB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361" y="1362383"/>
            <a:ext cx="8606880" cy="52090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RF photocathode gun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48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Space-charge limitation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274312"/>
            <a:ext cx="8229600" cy="1851851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Emitted electrons shield the cathode from the anode </a:t>
            </a:r>
            <a:br>
              <a:rPr lang="en-GB" noProof="0"/>
            </a:br>
            <a:r>
              <a:rPr lang="en-GB" noProof="0"/>
              <a:t>=&gt; reduced field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This limits the intensity of the emission. </a:t>
            </a:r>
            <a:br>
              <a:rPr lang="en-GB" noProof="0"/>
            </a:br>
            <a:r>
              <a:rPr lang="en-GB" noProof="0"/>
              <a:t>Child-Landmuir law (potential V, area S, distance d)</a:t>
            </a:r>
            <a:br>
              <a:rPr lang="en-GB" noProof="0"/>
            </a:br>
            <a:endParaRPr lang="en-GB" noProof="0"/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91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8" y="1394587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917385" y="5775325"/>
          <a:ext cx="3560762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33500" imgH="419100" progId="">
                  <p:embed/>
                </p:oleObj>
              </mc:Choice>
              <mc:Fallback>
                <p:oleObj r:id="rId3" imgW="13335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385" y="5775325"/>
                        <a:ext cx="3560762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1375" y="1417638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5380" y="1417638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3916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001" y="2776612"/>
            <a:ext cx="366768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243386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Space-charge effect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801" y="1143480"/>
            <a:ext cx="8228160" cy="361046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Now let's consider two particles with similar charges travelling in the same direction.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Due to their charge these particles will push each other away (Coulomb's law).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What is the intensity of the force with </a:t>
            </a:r>
            <a:br>
              <a:rPr lang="en-GB" sz="2400" noProof="0"/>
            </a:br>
            <a:r>
              <a:rPr lang="en-GB" sz="2400" noProof="0"/>
              <a:t>which they repel each other? 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What is the effect of a full bunch?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681" y="4735217"/>
            <a:ext cx="3222720" cy="1960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92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481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6"/>
          <p:cNvSpPr>
            <a:spLocks noGrp="1"/>
          </p:cNvSpPr>
          <p:nvPr>
            <p:ph type="dt" idx="12"/>
          </p:nvPr>
        </p:nvSpPr>
        <p:spPr>
          <a:xfrm>
            <a:off x="425753" y="6408439"/>
            <a:ext cx="786240" cy="177138"/>
          </a:xfrm>
        </p:spPr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noProof="0"/>
              <a:t>Coulomb force </a:t>
            </a:r>
            <a:br>
              <a:rPr lang="en-GB" sz="3600" noProof="0"/>
            </a:br>
            <a:r>
              <a:rPr lang="en-GB" sz="3600" noProof="0"/>
              <a:t>between two electrons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6480" y="2294163"/>
            <a:ext cx="4042080" cy="3878326"/>
          </a:xfrm>
        </p:spPr>
        <p:txBody>
          <a:bodyPr>
            <a:normAutofit fontScale="92500" lnSpcReduction="10000"/>
          </a:bodyPr>
          <a:lstStyle/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Assume d=1micrometre.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f=2 10</a:t>
            </a:r>
            <a:r>
              <a:rPr lang="en-GB" sz="2500" baseline="30000" noProof="0">
                <a:latin typeface="Times New Roman" charset="0"/>
              </a:rPr>
              <a:t>-16</a:t>
            </a:r>
            <a:r>
              <a:rPr lang="en-GB" sz="2500" noProof="0">
                <a:latin typeface="Times New Roman" charset="0"/>
              </a:rPr>
              <a:t>N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may look small but an electron is not very heavy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f/me=2.5 10</a:t>
            </a:r>
            <a:r>
              <a:rPr lang="en-GB" sz="2500" baseline="30000" noProof="0">
                <a:latin typeface="Times New Roman" charset="0"/>
              </a:rPr>
              <a:t>14</a:t>
            </a:r>
            <a:r>
              <a:rPr lang="en-GB" sz="2500" noProof="0">
                <a:latin typeface="Times New Roman" charset="0"/>
              </a:rPr>
              <a:t>N/kg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force is very intense on the scale of the electrons.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Typical charge in a bunch: ~1nC = 1.6 10</a:t>
            </a:r>
            <a:r>
              <a:rPr lang="en-GB" sz="2500" baseline="30000" noProof="0">
                <a:latin typeface="Times New Roman" charset="0"/>
              </a:rPr>
              <a:t>10</a:t>
            </a:r>
            <a:r>
              <a:rPr lang="en-GB" sz="2500" noProof="0">
                <a:latin typeface="Times New Roman" charset="0"/>
              </a:rPr>
              <a:t> electrons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force has to be taken into account to mitigate beam blow up due to space-charge.</a:t>
            </a:r>
          </a:p>
        </p:txBody>
      </p:sp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2641" y="1600009"/>
            <a:ext cx="366768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64520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77447431"/>
              </p:ext>
            </p:extLst>
          </p:nvPr>
        </p:nvGraphicFramePr>
        <p:xfrm>
          <a:off x="1370881" y="1417109"/>
          <a:ext cx="1985760" cy="877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977760" imgH="431640" progId="Equation.3">
                  <p:embed/>
                </p:oleObj>
              </mc:Choice>
              <mc:Fallback>
                <p:oleObj name="…quation" r:id="rId3" imgW="977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881" y="1417109"/>
                        <a:ext cx="1985760" cy="8770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5361" y="4343496"/>
            <a:ext cx="3222720" cy="1960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265F876-4112-3248-8537-AC9A7F02F9A8}" type="slidenum">
              <a:rPr lang="en-GB" smtClean="0"/>
              <a:pPr/>
              <a:t>93</a:t>
            </a:fld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4406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noProof="0"/>
              <a:t>Proton source: the duoplasmotron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7798" y="1345945"/>
            <a:ext cx="4326138" cy="5375530"/>
          </a:xfrm>
        </p:spPr>
        <p:txBody>
          <a:bodyPr>
            <a:normAutofit fontScale="70000" lnSpcReduction="20000"/>
          </a:bodyPr>
          <a:lstStyle/>
          <a:p>
            <a:r>
              <a:rPr lang="en-GB" noProof="0" dirty="0"/>
              <a:t>At CERN </a:t>
            </a:r>
            <a:r>
              <a:rPr lang="en-GB" noProof="0" dirty="0" err="1"/>
              <a:t>linac</a:t>
            </a:r>
            <a:r>
              <a:rPr lang="en-GB" noProof="0" dirty="0"/>
              <a:t> 2 the protons were produced in a </a:t>
            </a:r>
            <a:r>
              <a:rPr lang="en-GB" noProof="0" dirty="0" err="1"/>
              <a:t>duoplasmotron</a:t>
            </a:r>
            <a:r>
              <a:rPr lang="en-GB" noProof="0" dirty="0"/>
              <a:t> source.</a:t>
            </a:r>
          </a:p>
          <a:p>
            <a:r>
              <a:rPr lang="en-GB" noProof="0" dirty="0"/>
              <a:t>Hydrogen is injected in a plasma chamber at a high electric potential (100kV)</a:t>
            </a:r>
          </a:p>
          <a:p>
            <a:r>
              <a:rPr lang="en-GB" noProof="0" dirty="0"/>
              <a:t>Inside the plasma chamber a cathode emits electrons.</a:t>
            </a:r>
          </a:p>
          <a:p>
            <a:r>
              <a:rPr lang="en-GB" noProof="0" dirty="0"/>
              <a:t>These electrons hit the gas atoms and ionise them into protons.</a:t>
            </a:r>
          </a:p>
          <a:p>
            <a:r>
              <a:rPr lang="en-GB" noProof="0" dirty="0"/>
              <a:t>The protons are attracted toward lower potential areas and are ejected from the source.</a:t>
            </a:r>
          </a:p>
          <a:p>
            <a:r>
              <a:rPr lang="en-GB" noProof="0" dirty="0"/>
              <a:t>Magnets are used to minimise transverse momentum of the particles and focus them at the exit.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94</a:t>
            </a:fld>
            <a:endParaRPr lang="en-GB"/>
          </a:p>
        </p:txBody>
      </p:sp>
      <p:pic>
        <p:nvPicPr>
          <p:cNvPr id="7" name="Image 6" descr="LINAC2_source_displ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04" y="4446813"/>
            <a:ext cx="3115472" cy="2336605"/>
          </a:xfrm>
          <a:prstGeom prst="rect">
            <a:avLst/>
          </a:prstGeom>
        </p:spPr>
      </p:pic>
      <p:pic>
        <p:nvPicPr>
          <p:cNvPr id="8" name="Image 7" descr="Dpla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22" y="941486"/>
            <a:ext cx="4591178" cy="34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93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Other proton </a:t>
            </a:r>
            <a:br>
              <a:rPr lang="en-GB" noProof="0"/>
            </a:br>
            <a:r>
              <a:rPr lang="en-GB" noProof="0"/>
              <a:t>and ion sources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078234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An electric discharge creates a plasma in which positively and negatively charged ions are  present (as well as neutrals).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If such plasma experiences an intense electric field ions will separate in opposite directions.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This is a rather crude and inefficient (but very simple) way of producing any sort of ions.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517525"/>
            <a:ext cx="2405062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2850" y="2317750"/>
            <a:ext cx="2375412" cy="3640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2900" y="6019800"/>
            <a:ext cx="24511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(images source: CERN)</a:t>
            </a:r>
          </a:p>
        </p:txBody>
      </p:sp>
    </p:spTree>
    <p:extLst>
      <p:ext uri="{BB962C8B-B14F-4D97-AF65-F5344CB8AC3E}">
        <p14:creationId xmlns:p14="http://schemas.microsoft.com/office/powerpoint/2010/main" val="38915081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14586" cy="1143000"/>
          </a:xfrm>
        </p:spPr>
        <p:txBody>
          <a:bodyPr>
            <a:normAutofit/>
          </a:bodyPr>
          <a:lstStyle/>
          <a:p>
            <a:r>
              <a:rPr lang="en-GB" noProof="0"/>
              <a:t>H- RF source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5534302" y="6156984"/>
            <a:ext cx="3787200" cy="701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i="1" dirty="0"/>
              <a:t>http://linac4ionsource.web.cern.ch/</a:t>
            </a:r>
            <a:endParaRPr lang="en-GB" sz="1500" i="1" dirty="0">
              <a:solidFill>
                <a:srgbClr val="000000"/>
              </a:solidFill>
            </a:endParaRPr>
          </a:p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Richard </a:t>
            </a:r>
            <a:r>
              <a:rPr lang="en-GB" sz="1500" i="1" dirty="0" err="1">
                <a:solidFill>
                  <a:srgbClr val="000000"/>
                </a:solidFill>
              </a:rPr>
              <a:t>Scrivens</a:t>
            </a:r>
            <a:r>
              <a:rPr lang="en-GB" sz="1500" i="1" dirty="0">
                <a:solidFill>
                  <a:srgbClr val="000000"/>
                </a:solidFill>
              </a:rPr>
              <a:t>, CERN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96</a:t>
            </a:fld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10" name="Image 9" descr="DESYTypeSource-3DMod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17" y="2835730"/>
            <a:ext cx="4518366" cy="3290433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57199" y="1163782"/>
            <a:ext cx="4056839" cy="4962381"/>
          </a:xfrm>
        </p:spPr>
        <p:txBody>
          <a:bodyPr>
            <a:normAutofit fontScale="77500" lnSpcReduction="20000"/>
          </a:bodyPr>
          <a:lstStyle/>
          <a:p>
            <a:r>
              <a:rPr lang="en-GB" noProof="0" dirty="0"/>
              <a:t>In a Radiofrequency ion source an RF field is used to break the gas (hydrogen) into a plasma.</a:t>
            </a:r>
          </a:p>
          <a:p>
            <a:r>
              <a:rPr lang="en-GB" noProof="0" dirty="0"/>
              <a:t>This RF field is brought in the plasma chamber by an antenna. </a:t>
            </a:r>
          </a:p>
          <a:p>
            <a:r>
              <a:rPr lang="en-GB" noProof="0" dirty="0"/>
              <a:t>An intense electric field is used to separate the positive ions from the negative ions.</a:t>
            </a:r>
          </a:p>
          <a:p>
            <a:r>
              <a:rPr lang="en-GB" noProof="0" dirty="0"/>
              <a:t>The negative ions are then extracted and accelerated.  </a:t>
            </a:r>
          </a:p>
        </p:txBody>
      </p:sp>
      <p:pic>
        <p:nvPicPr>
          <p:cNvPr id="12" name="Picture 7" descr="DEARIS-Layo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038" y="0"/>
            <a:ext cx="4570560" cy="2930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639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Why a H- source to produce protons?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273300"/>
          </a:xfrm>
        </p:spPr>
        <p:txBody>
          <a:bodyPr>
            <a:normAutofit fontScale="77500" lnSpcReduction="20000"/>
          </a:bodyPr>
          <a:lstStyle/>
          <a:p>
            <a:r>
              <a:rPr lang="en-GB" noProof="0" dirty="0"/>
              <a:t>H- is a proton with 2 electrons</a:t>
            </a:r>
          </a:p>
          <a:p>
            <a:r>
              <a:rPr lang="en-GB" noProof="0" dirty="0"/>
              <a:t>However the 2 electrons can be stripped easily by sending the H- through a foil.</a:t>
            </a:r>
          </a:p>
          <a:p>
            <a:r>
              <a:rPr lang="en-GB" noProof="0" dirty="0"/>
              <a:t>Can be injected on already existing proton bunches in a ring more easily (we will see why later).</a:t>
            </a:r>
          </a:p>
          <a:p>
            <a:r>
              <a:rPr lang="en-GB" dirty="0"/>
              <a:t>This is how it is done at CERN now.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97</a:t>
            </a:fld>
            <a:endParaRPr lang="en-GB"/>
          </a:p>
        </p:txBody>
      </p:sp>
      <p:pic>
        <p:nvPicPr>
          <p:cNvPr id="7" name="Picture 4" descr="DSCF0929-Linac4SourceSpectrometerSide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0802" y="3716793"/>
            <a:ext cx="4167997" cy="3125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551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9929"/>
          </a:xfrm>
        </p:spPr>
        <p:txBody>
          <a:bodyPr/>
          <a:lstStyle/>
          <a:p>
            <a:r>
              <a:rPr lang="en-GB" noProof="0"/>
              <a:t>ECR sources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199" y="762000"/>
            <a:ext cx="8060871" cy="2221759"/>
          </a:xfrm>
        </p:spPr>
        <p:txBody>
          <a:bodyPr>
            <a:normAutofit fontScale="55000" lnSpcReduction="20000"/>
          </a:bodyPr>
          <a:lstStyle/>
          <a:p>
            <a:r>
              <a:rPr lang="en-GB" noProof="0"/>
              <a:t>In addition to pp collisions the LHC will also be used for Pb-Pb collisions.</a:t>
            </a:r>
          </a:p>
          <a:p>
            <a:r>
              <a:rPr lang="en-GB" noProof="0"/>
              <a:t>The Pb ions are produced in an “Electron Cyclotron Resonance” source.</a:t>
            </a:r>
          </a:p>
          <a:p>
            <a:r>
              <a:rPr lang="en-GB" noProof="0"/>
              <a:t>Electrons magnetically confined in a plasma chamber are excited by an electric field.</a:t>
            </a:r>
          </a:p>
          <a:p>
            <a:r>
              <a:rPr lang="en-GB" noProof="0"/>
              <a:t>Lead is heated and brought in the chamber.</a:t>
            </a:r>
          </a:p>
          <a:p>
            <a:r>
              <a:rPr lang="en-GB" noProof="0"/>
              <a:t>When the electrons collide with the lead they strip it from some of its electrons.</a:t>
            </a:r>
          </a:p>
          <a:p>
            <a:r>
              <a:rPr lang="en-GB" noProof="0"/>
              <a:t>Under the influence of the electric field the Pb ions are slowly extracted.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98</a:t>
            </a:fld>
            <a:endParaRPr lang="en-GB"/>
          </a:p>
        </p:txBody>
      </p:sp>
      <p:pic>
        <p:nvPicPr>
          <p:cNvPr id="7" name="Image 6" descr="Ecr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72" y="2983759"/>
            <a:ext cx="5165657" cy="38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687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6DFE0BE-1D44-A447-BE01-F9DFFA886337}" type="slidenum">
              <a:rPr lang="en-GB"/>
              <a:pPr/>
              <a:t>99</a:t>
            </a:fld>
            <a:endParaRPr lang="en-GB"/>
          </a:p>
        </p:txBody>
      </p:sp>
      <p:sp>
        <p:nvSpPr>
          <p:cNvPr id="44033" name="Rectangle 1"/>
          <p:cNvSpPr>
            <a:spLocks noGrp="1" noChangeArrowheads="1"/>
          </p:cNvSpPr>
          <p:nvPr>
            <p:ph type="body"/>
          </p:nvPr>
        </p:nvSpPr>
        <p:spPr>
          <a:xfrm>
            <a:off x="456481" y="1604329"/>
            <a:ext cx="8228160" cy="4830267"/>
          </a:xfrm>
          <a:ln/>
        </p:spPr>
        <p:txBody>
          <a:bodyPr anchor="t"/>
          <a:lstStyle/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We have discussed how to produce the particles used in accelerators.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The requirement of the next generation of electron accelerators impose strong constraint on the quality of the beam produced by electron sources. Several recent development aim at improving this quality.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Ion machine are limited by the beam intensity that can reliably be extracted form the source.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For both electrons and ions the quality of the particle source has a strong impact on the overall accelerator performance. 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456481" y="313954"/>
            <a:ext cx="8228160" cy="770481"/>
          </a:xfrm>
          <a:ln/>
        </p:spPr>
        <p:txBody>
          <a:bodyPr anchor="ctr"/>
          <a:lstStyle/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4000" noProof="0"/>
              <a:t>... Particle sources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003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_Nicolas_Delerue_CNRS_english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Model_Nicolas_Delerue_CNRS_english.potx</Template>
  <TotalTime>13194</TotalTime>
  <Words>13603</Words>
  <Application>Microsoft Macintosh PowerPoint</Application>
  <PresentationFormat>Affichage à l'écran (4:3)</PresentationFormat>
  <Paragraphs>1651</Paragraphs>
  <Slides>208</Slides>
  <Notes>65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208</vt:i4>
      </vt:variant>
    </vt:vector>
  </HeadingPairs>
  <TitlesOfParts>
    <vt:vector size="217" baseType="lpstr">
      <vt:lpstr>Arial</vt:lpstr>
      <vt:lpstr>Calibri</vt:lpstr>
      <vt:lpstr>StarSymbol</vt:lpstr>
      <vt:lpstr>Symbol</vt:lpstr>
      <vt:lpstr>Times New Roman</vt:lpstr>
      <vt:lpstr>Wingdings</vt:lpstr>
      <vt:lpstr>Model_Nicolas_Delerue_CNRS_english</vt:lpstr>
      <vt:lpstr>…quation</vt:lpstr>
      <vt:lpstr>Equation</vt:lpstr>
      <vt:lpstr>History and basic principles  of particle accelerators</vt:lpstr>
      <vt:lpstr>Lectures content</vt:lpstr>
      <vt:lpstr>About myself</vt:lpstr>
      <vt:lpstr>Lecture content</vt:lpstr>
      <vt:lpstr>The first accelerator:  Crookes tubes</vt:lpstr>
      <vt:lpstr>Rutherford scattering experiment (1)</vt:lpstr>
      <vt:lpstr>Rutherford scattering experiment (2)</vt:lpstr>
      <vt:lpstr>Beyond the  Geiger-Marsden experiment</vt:lpstr>
      <vt:lpstr>Van de Graaff generator</vt:lpstr>
      <vt:lpstr>Tandem accelerators</vt:lpstr>
      <vt:lpstr>Cockroft-walton generator</vt:lpstr>
      <vt:lpstr>Splitting the atom</vt:lpstr>
      <vt:lpstr>First varying field accelerator</vt:lpstr>
      <vt:lpstr>Cyclotron</vt:lpstr>
      <vt:lpstr>Cyclotron (2)</vt:lpstr>
      <vt:lpstr>Size limits…</vt:lpstr>
      <vt:lpstr>Fixed target experiments…</vt:lpstr>
      <vt:lpstr>… versus colliding beam</vt:lpstr>
      <vt:lpstr>Quizz: fixed target</vt:lpstr>
      <vt:lpstr>Answer (a)</vt:lpstr>
      <vt:lpstr>Quizz</vt:lpstr>
      <vt:lpstr>Answer (c)</vt:lpstr>
      <vt:lpstr>Back to history…</vt:lpstr>
      <vt:lpstr>e+ e- versus e- e-</vt:lpstr>
      <vt:lpstr>First generation colliders  (storage rings)</vt:lpstr>
      <vt:lpstr>VEP-1 (Dubna, Russia)</vt:lpstr>
      <vt:lpstr>The Princeton-Stanford collider</vt:lpstr>
      <vt:lpstr>AdA Anello di Accumulazione</vt:lpstr>
      <vt:lpstr>AdA Anello di Accumulazione</vt:lpstr>
      <vt:lpstr>Some results from AdA</vt:lpstr>
      <vt:lpstr>First collisions</vt:lpstr>
      <vt:lpstr>Second generation colliders</vt:lpstr>
      <vt:lpstr>L’Anneau de Collision d’Orsay</vt:lpstr>
      <vt:lpstr>A second life for colliders: light sources</vt:lpstr>
      <vt:lpstr>CERN</vt:lpstr>
      <vt:lpstr>The synchrocyclotron</vt:lpstr>
      <vt:lpstr>Quizz: Relativistic effects</vt:lpstr>
      <vt:lpstr>Answer: (c)</vt:lpstr>
      <vt:lpstr>The proton synchrotron</vt:lpstr>
      <vt:lpstr>The Intersecting Storage Rings </vt:lpstr>
      <vt:lpstr>The Super Proton Synchrotron (SPS)</vt:lpstr>
      <vt:lpstr>The Large Electron-Positron collider</vt:lpstr>
      <vt:lpstr>The Large Hadron Collider (LHC)</vt:lpstr>
      <vt:lpstr>Accelerators at CERN</vt:lpstr>
      <vt:lpstr>Quizz</vt:lpstr>
      <vt:lpstr>Answer (c)</vt:lpstr>
      <vt:lpstr>GANIL and SPIRAL2</vt:lpstr>
      <vt:lpstr>Other HEP accelerators in Europe</vt:lpstr>
      <vt:lpstr>Accelerators  at SLAC</vt:lpstr>
      <vt:lpstr>Other HEP accelerators  in North America: Proton/ions</vt:lpstr>
      <vt:lpstr>Other HEP accelerators in North America: CSER and JLAB</vt:lpstr>
      <vt:lpstr>HEP Accelerators in (former) Soviet Union</vt:lpstr>
      <vt:lpstr>HEP Accelerators in Asia</vt:lpstr>
      <vt:lpstr>Quizz</vt:lpstr>
      <vt:lpstr>Answer (b)</vt:lpstr>
      <vt:lpstr>Livingston chart</vt:lpstr>
      <vt:lpstr>Colliders energy growth…</vt:lpstr>
      <vt:lpstr>Colliders size</vt:lpstr>
      <vt:lpstr>Quizz</vt:lpstr>
      <vt:lpstr>Answer: (d)</vt:lpstr>
      <vt:lpstr>Quizz</vt:lpstr>
      <vt:lpstr>Light sources</vt:lpstr>
      <vt:lpstr>1st generation light source</vt:lpstr>
      <vt:lpstr>2nd generation light sources</vt:lpstr>
      <vt:lpstr>3rd generation light sources</vt:lpstr>
      <vt:lpstr>Free electron lasers</vt:lpstr>
      <vt:lpstr>Energy Recovery Linacs</vt:lpstr>
      <vt:lpstr>Summary of the history</vt:lpstr>
      <vt:lpstr>Lecture content</vt:lpstr>
      <vt:lpstr>Particle sources</vt:lpstr>
      <vt:lpstr>Particle sources</vt:lpstr>
      <vt:lpstr>Producing beams of electrons: Thermionic effect</vt:lpstr>
      <vt:lpstr>Electrons in solids</vt:lpstr>
      <vt:lpstr>Electrons extraction</vt:lpstr>
      <vt:lpstr>Work function</vt:lpstr>
      <vt:lpstr>Quizz</vt:lpstr>
      <vt:lpstr>Answer: (b)</vt:lpstr>
      <vt:lpstr>Schottky emission</vt:lpstr>
      <vt:lpstr>Photo-electric emission</vt:lpstr>
      <vt:lpstr>Photo-electric emission (2)</vt:lpstr>
      <vt:lpstr>The 3 steps of  photo-electric emission</vt:lpstr>
      <vt:lpstr>Quizz</vt:lpstr>
      <vt:lpstr>Answer (c)</vt:lpstr>
      <vt:lpstr>Example of thermionic gun</vt:lpstr>
      <vt:lpstr>RF Gun</vt:lpstr>
      <vt:lpstr>Principle of a RF Photo-gun</vt:lpstr>
      <vt:lpstr>Présentation PowerPoint</vt:lpstr>
      <vt:lpstr>Présentation PowerPoint</vt:lpstr>
      <vt:lpstr>Présentation PowerPoint</vt:lpstr>
      <vt:lpstr>RF photocathode gun</vt:lpstr>
      <vt:lpstr>Space-charge limitation</vt:lpstr>
      <vt:lpstr>Space-charge effect</vt:lpstr>
      <vt:lpstr>Coulomb force  between two electrons</vt:lpstr>
      <vt:lpstr>Proton source: the duoplasmotron</vt:lpstr>
      <vt:lpstr>Other proton  and ion sources</vt:lpstr>
      <vt:lpstr>H- RF source</vt:lpstr>
      <vt:lpstr>Why a H- source to produce protons?</vt:lpstr>
      <vt:lpstr>ECR sources</vt:lpstr>
      <vt:lpstr>... Particle sources</vt:lpstr>
      <vt:lpstr>Antiparticles sources</vt:lpstr>
      <vt:lpstr>Question</vt:lpstr>
      <vt:lpstr>Positron sources</vt:lpstr>
      <vt:lpstr>Anti-proton sources</vt:lpstr>
      <vt:lpstr>Anti-particles capture</vt:lpstr>
      <vt:lpstr>Quizz</vt:lpstr>
      <vt:lpstr>Answer</vt:lpstr>
      <vt:lpstr>Lecture content</vt:lpstr>
      <vt:lpstr>Special relativity reminder</vt:lpstr>
      <vt:lpstr>Electrostatic acceleration</vt:lpstr>
      <vt:lpstr>Particle acceleration</vt:lpstr>
      <vt:lpstr>RF accelerators (2)</vt:lpstr>
      <vt:lpstr>RF accelerators (3)</vt:lpstr>
      <vt:lpstr>RF: Phase stability  and cavity quality</vt:lpstr>
      <vt:lpstr>Lecture content</vt:lpstr>
      <vt:lpstr>How to control  where the particles go?</vt:lpstr>
      <vt:lpstr>Beam focussing</vt:lpstr>
      <vt:lpstr>FODO cell</vt:lpstr>
      <vt:lpstr>Accelerator lattice</vt:lpstr>
      <vt:lpstr>Présentation PowerPoint</vt:lpstr>
      <vt:lpstr>Magnetic rigidity</vt:lpstr>
      <vt:lpstr>LHC Magnets</vt:lpstr>
      <vt:lpstr>Superconductivity</vt:lpstr>
      <vt:lpstr>Beam injection/extraction</vt:lpstr>
      <vt:lpstr>Septum magnets</vt:lpstr>
      <vt:lpstr>Magnets summary</vt:lpstr>
      <vt:lpstr>Lecture content</vt:lpstr>
      <vt:lpstr>Let's look at a particle bunch</vt:lpstr>
      <vt:lpstr>Présentation PowerPoint</vt:lpstr>
      <vt:lpstr>Perfect gas law</vt:lpstr>
      <vt:lpstr>6D Trace space</vt:lpstr>
      <vt:lpstr>Liouville's theorem</vt:lpstr>
      <vt:lpstr>Emittance</vt:lpstr>
      <vt:lpstr>Quizz:  Gun emittance</vt:lpstr>
      <vt:lpstr>Answer (c)</vt:lpstr>
      <vt:lpstr>Emittance ellipse</vt:lpstr>
      <vt:lpstr>Beam drift</vt:lpstr>
      <vt:lpstr>Focussing</vt:lpstr>
      <vt:lpstr>Beam waist</vt:lpstr>
      <vt:lpstr>Beta function</vt:lpstr>
      <vt:lpstr>Acceleration</vt:lpstr>
      <vt:lpstr>Normalised emittance</vt:lpstr>
      <vt:lpstr>Impedance issues</vt:lpstr>
      <vt:lpstr>Quiz</vt:lpstr>
      <vt:lpstr>Answer (c)</vt:lpstr>
      <vt:lpstr>Wake field issues</vt:lpstr>
      <vt:lpstr>Beam size and magnet aperture</vt:lpstr>
      <vt:lpstr>Magnet aperture</vt:lpstr>
      <vt:lpstr>Betatron oscillations</vt:lpstr>
      <vt:lpstr>Integer betatron oscillations</vt:lpstr>
      <vt:lpstr>Half-integer betatron oscillations</vt:lpstr>
      <vt:lpstr>Tune</vt:lpstr>
      <vt:lpstr>Intra-beam scattering</vt:lpstr>
      <vt:lpstr>Touschek effect</vt:lpstr>
      <vt:lpstr>Radiation damping</vt:lpstr>
      <vt:lpstr>Quizz</vt:lpstr>
      <vt:lpstr>Answer (1a)</vt:lpstr>
      <vt:lpstr>Answer (2d): Can not tell</vt:lpstr>
      <vt:lpstr>Longitudinal dynamics</vt:lpstr>
      <vt:lpstr>Longitudinal dynamics (2)</vt:lpstr>
      <vt:lpstr>Summary emittance  and beams dynamics</vt:lpstr>
      <vt:lpstr>Lecture content</vt:lpstr>
      <vt:lpstr>Diagnostics</vt:lpstr>
      <vt:lpstr>What do you want to know  about the beam? ?</vt:lpstr>
      <vt:lpstr>What do you want to know about the beam?</vt:lpstr>
      <vt:lpstr>Properties of a charged beam</vt:lpstr>
      <vt:lpstr>Présentation PowerPoint</vt:lpstr>
      <vt:lpstr>Example: Electron shower (1)</vt:lpstr>
      <vt:lpstr>Présentation PowerPoint</vt:lpstr>
      <vt:lpstr>Example: Electron showers (3)</vt:lpstr>
      <vt:lpstr>Quiz: shower depth</vt:lpstr>
      <vt:lpstr>Answer: (c)</vt:lpstr>
      <vt:lpstr>Faraday cup (1)</vt:lpstr>
      <vt:lpstr>Faraday cup (2)</vt:lpstr>
      <vt:lpstr>Screen (1)</vt:lpstr>
      <vt:lpstr>Screen (2)</vt:lpstr>
      <vt:lpstr>Wire-scanner</vt:lpstr>
      <vt:lpstr>Longitudinal properties</vt:lpstr>
      <vt:lpstr>Présentation PowerPoint</vt:lpstr>
      <vt:lpstr>RF deflector off and on</vt:lpstr>
      <vt:lpstr>Beam losses</vt:lpstr>
      <vt:lpstr>Limitation of these monitors</vt:lpstr>
      <vt:lpstr>Charged particle</vt:lpstr>
      <vt:lpstr>Beam current monitor</vt:lpstr>
      <vt:lpstr>Beam current monitor  vs Faraday cup</vt:lpstr>
      <vt:lpstr>Beam position monitor</vt:lpstr>
      <vt:lpstr>Beam Position Monitor (2)</vt:lpstr>
      <vt:lpstr>Synchrotron radiation</vt:lpstr>
      <vt:lpstr>Optical Transition Radiation</vt:lpstr>
      <vt:lpstr>Longitudinal profiles</vt:lpstr>
      <vt:lpstr>Energy measurements</vt:lpstr>
      <vt:lpstr>Diagnostics overview</vt:lpstr>
      <vt:lpstr>Diagnostics summary</vt:lpstr>
      <vt:lpstr>Lecture content</vt:lpstr>
      <vt:lpstr>Challenges: the energy frontier</vt:lpstr>
      <vt:lpstr>Challenges: the energy frontier New acceleration technique</vt:lpstr>
      <vt:lpstr>Challenges: the intensity frontier</vt:lpstr>
      <vt:lpstr>Challenges: the reliablity frontier</vt:lpstr>
      <vt:lpstr>Accelerators in the Euopeean strategy</vt:lpstr>
      <vt:lpstr>Next accelerator R&amp;D project</vt:lpstr>
      <vt:lpstr>Summary</vt:lpstr>
      <vt:lpstr>Summary: History</vt:lpstr>
      <vt:lpstr>Summary: particle sources</vt:lpstr>
      <vt:lpstr>Summary: particle acceleration</vt:lpstr>
      <vt:lpstr>Summary: Magnets</vt:lpstr>
      <vt:lpstr>Summary: dynamics</vt:lpstr>
      <vt:lpstr>Summary: diagnostics</vt:lpstr>
      <vt:lpstr>Summary: challenges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Delerue</dc:creator>
  <cp:lastModifiedBy>Nicolas Delerue</cp:lastModifiedBy>
  <cp:revision>103</cp:revision>
  <dcterms:created xsi:type="dcterms:W3CDTF">2012-02-10T12:56:58Z</dcterms:created>
  <dcterms:modified xsi:type="dcterms:W3CDTF">2025-07-21T08:51:58Z</dcterms:modified>
</cp:coreProperties>
</file>