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27" r:id="rId2"/>
  </p:sldMasterIdLst>
  <p:notesMasterIdLst>
    <p:notesMasterId r:id="rId15"/>
  </p:notesMasterIdLst>
  <p:sldIdLst>
    <p:sldId id="256" r:id="rId3"/>
    <p:sldId id="257" r:id="rId4"/>
    <p:sldId id="266" r:id="rId5"/>
    <p:sldId id="263" r:id="rId6"/>
    <p:sldId id="264" r:id="rId7"/>
    <p:sldId id="269" r:id="rId8"/>
    <p:sldId id="268" r:id="rId9"/>
    <p:sldId id="267" r:id="rId10"/>
    <p:sldId id="273" r:id="rId11"/>
    <p:sldId id="270" r:id="rId12"/>
    <p:sldId id="271" r:id="rId13"/>
    <p:sldId id="262" r:id="rId14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6423"/>
    <a:srgbClr val="252E4A"/>
    <a:srgbClr val="D0661C"/>
    <a:srgbClr val="EABC9F"/>
    <a:srgbClr val="D16828"/>
    <a:srgbClr val="232F49"/>
    <a:srgbClr val="D0671C"/>
    <a:srgbClr val="24314C"/>
    <a:srgbClr val="B5D2ED"/>
    <a:srgbClr val="1D2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6291" autoAdjust="0"/>
  </p:normalViewPr>
  <p:slideViewPr>
    <p:cSldViewPr>
      <p:cViewPr varScale="1">
        <p:scale>
          <a:sx n="130" d="100"/>
          <a:sy n="130" d="100"/>
        </p:scale>
        <p:origin x="288" y="19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18/12/2024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9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4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6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22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82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2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3A7BA1AF-D220-4E05-997F-9A1601D618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1 :</a:t>
            </a:r>
          </a:p>
        </p:txBody>
      </p:sp>
      <p:sp>
        <p:nvSpPr>
          <p:cNvPr id="26" name="Espace réservé du contenu 5">
            <a:extLst>
              <a:ext uri="{FF2B5EF4-FFF2-40B4-BE49-F238E27FC236}">
                <a16:creationId xmlns:a16="http://schemas.microsoft.com/office/drawing/2014/main" id="{E7A17C2A-D70B-4C8D-A924-74F7A43B07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4687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Sous </a:t>
            </a:r>
            <a:r>
              <a:rPr lang="fr-FR" sz="1800" dirty="0" err="1"/>
              <a:t>sous</a:t>
            </a:r>
            <a:r>
              <a:rPr lang="fr-FR" sz="1800" dirty="0"/>
              <a:t> point</a:t>
            </a:r>
          </a:p>
          <a:p>
            <a:pPr lvl="0"/>
            <a:r>
              <a:rPr lang="fr-FR" sz="1800" dirty="0"/>
              <a:t>Sous point numéro 2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2044AB0-2F75-4A4D-865F-582989ACFF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2 :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21931ED6-6A8B-4C76-B6C9-B53B3A54F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0860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Avantages</a:t>
            </a:r>
          </a:p>
          <a:p>
            <a:pPr lvl="1"/>
            <a:r>
              <a:rPr lang="fr-FR" sz="1800" dirty="0"/>
              <a:t>Inconvénients</a:t>
            </a:r>
          </a:p>
          <a:p>
            <a:pPr lvl="0"/>
            <a:r>
              <a:rPr lang="fr-FR" sz="1800" dirty="0"/>
              <a:t>Sous point numéro 2</a:t>
            </a:r>
          </a:p>
          <a:p>
            <a:pPr lvl="1"/>
            <a:endParaRPr lang="fr-FR" sz="1800" dirty="0"/>
          </a:p>
        </p:txBody>
      </p:sp>
      <p:sp>
        <p:nvSpPr>
          <p:cNvPr id="38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32" name="Connecteur droit 31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33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661C"/>
                </a:solidFill>
              </a:defRPr>
            </a:lvl1pPr>
            <a:lvl2pPr>
              <a:defRPr>
                <a:solidFill>
                  <a:srgbClr val="252E4A"/>
                </a:solidFill>
              </a:defRPr>
            </a:lvl2pPr>
            <a:lvl3pPr>
              <a:defRPr>
                <a:solidFill>
                  <a:srgbClr val="D0661C"/>
                </a:solidFill>
              </a:defRPr>
            </a:lvl3pPr>
            <a:lvl4pPr>
              <a:defRPr>
                <a:solidFill>
                  <a:srgbClr val="252E4A"/>
                </a:solidFill>
              </a:defRPr>
            </a:lvl4pPr>
            <a:lvl5pPr>
              <a:defRPr>
                <a:solidFill>
                  <a:srgbClr val="D0661C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2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 txBox="1">
            <a:spLocks/>
          </p:cNvSpPr>
          <p:nvPr userDrawn="1"/>
        </p:nvSpPr>
        <p:spPr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Voici un titre un peu trop long qui du coup tient sur 2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54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Kick-off meeting GDR SCIPAC, IJCLab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3FDE-63B5-41CB-A2CB-AD7B917BC3E3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8C4B-9C9B-41B6-8F4A-02E940D1F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scipac-contact-l@in2p3.f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cipac.in2p3.f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7055A2-96BC-43A6-9461-94DAD15F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8075" y="5550024"/>
            <a:ext cx="5438803" cy="394271"/>
          </a:xfrm>
        </p:spPr>
        <p:txBody>
          <a:bodyPr/>
          <a:lstStyle/>
          <a:p>
            <a:r>
              <a:rPr lang="fr-FR" dirty="0"/>
              <a:t>Journée annuelle du GDR SCIPAC, CEA-Saclay, 18 Décembre 2024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EF7E964-8376-4ABA-A00F-439CAFD6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Bilan annuel du GDR SCIPAC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2747C8-201E-4B30-938D-2DEE8614F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2100" y="3159742"/>
            <a:ext cx="4317095" cy="950122"/>
          </a:xfrm>
        </p:spPr>
        <p:txBody>
          <a:bodyPr>
            <a:normAutofit/>
          </a:bodyPr>
          <a:lstStyle/>
          <a:p>
            <a:r>
              <a:rPr lang="fr-FR" sz="2800" dirty="0"/>
              <a:t>M. Baylac, </a:t>
            </a:r>
          </a:p>
          <a:p>
            <a:r>
              <a:rPr lang="fr-FR" dirty="0"/>
              <a:t>G. </a:t>
            </a:r>
            <a:r>
              <a:rPr lang="fr-FR" dirty="0" err="1"/>
              <a:t>Olry</a:t>
            </a:r>
            <a:r>
              <a:rPr lang="fr-FR" dirty="0"/>
              <a:t>, N. </a:t>
            </a:r>
            <a:r>
              <a:rPr lang="fr-FR" dirty="0" err="1"/>
              <a:t>Pichoff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38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1AA21-F665-FA71-E7FE-B86C8D347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9C2F3D-CBB2-7055-EED2-369A139E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829E04-40C7-2842-76FE-EA1DAA5F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776A9D-0C95-92BD-1169-5E8F4369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93AC6A-9BA7-F643-21A8-4D531E8CD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03" y="1133154"/>
            <a:ext cx="4536504" cy="37931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altLang="fr-FR" sz="1800" dirty="0"/>
              <a:t>Événements 2023 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800" dirty="0">
                <a:solidFill>
                  <a:srgbClr val="D0671C"/>
                </a:solidFill>
              </a:rPr>
              <a:t>Réunion de lancement (85 participants)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altLang="fr-FR" sz="1800" dirty="0">
              <a:solidFill>
                <a:srgbClr val="D0671C"/>
              </a:solidFill>
            </a:endParaRP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altLang="fr-FR" sz="1800" dirty="0">
              <a:solidFill>
                <a:srgbClr val="D0671C"/>
              </a:solidFill>
            </a:endParaRP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altLang="fr-FR" sz="1800" dirty="0">
              <a:solidFill>
                <a:srgbClr val="D0671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altLang="fr-FR" sz="1800" b="1" dirty="0">
                <a:solidFill>
                  <a:srgbClr val="24314C"/>
                </a:solidFill>
              </a:rPr>
              <a:t>Événements 2024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800" dirty="0">
                <a:solidFill>
                  <a:srgbClr val="D0671C"/>
                </a:solidFill>
              </a:rPr>
              <a:t>Workshops des axes 1 et 4 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800" dirty="0">
                <a:solidFill>
                  <a:srgbClr val="D0671C"/>
                </a:solidFill>
              </a:rPr>
              <a:t>Workshop du GDR 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800" dirty="0">
                <a:solidFill>
                  <a:srgbClr val="D0671C"/>
                </a:solidFill>
              </a:rPr>
              <a:t>Journée annuelle du GDR (50 participants) 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9BAE6CA-E7DD-6C75-D11B-6BB5E26D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155" y="0"/>
            <a:ext cx="4536504" cy="653480"/>
          </a:xfrm>
        </p:spPr>
        <p:txBody>
          <a:bodyPr>
            <a:normAutofit/>
          </a:bodyPr>
          <a:lstStyle/>
          <a:p>
            <a:r>
              <a:rPr lang="fr-FR" sz="3200" dirty="0"/>
              <a:t>Bilan des événements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0BFC9CF7-3399-21CB-0C3F-C6377A777B4A}"/>
              </a:ext>
            </a:extLst>
          </p:cNvPr>
          <p:cNvSpPr/>
          <p:nvPr/>
        </p:nvSpPr>
        <p:spPr>
          <a:xfrm>
            <a:off x="3154139" y="3317776"/>
            <a:ext cx="288032" cy="576064"/>
          </a:xfrm>
          <a:prstGeom prst="rightBrace">
            <a:avLst>
              <a:gd name="adj1" fmla="val 8333"/>
              <a:gd name="adj2" fmla="val 5187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D06423"/>
              </a:solidFill>
              <a:highlight>
                <a:srgbClr val="FF0000"/>
              </a:highligh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7BCAD5-21EA-ED9F-8D13-F853BB6E9AE7}"/>
              </a:ext>
            </a:extLst>
          </p:cNvPr>
          <p:cNvSpPr txBox="1"/>
          <p:nvPr/>
        </p:nvSpPr>
        <p:spPr>
          <a:xfrm>
            <a:off x="3442171" y="3428836"/>
            <a:ext cx="288032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700" dirty="0">
                <a:solidFill>
                  <a:srgbClr val="FF0000"/>
                </a:solidFill>
              </a:rPr>
              <a:t>3 présentations suivantes</a:t>
            </a:r>
            <a:endParaRPr lang="fr-FR" sz="1700" dirty="0">
              <a:solidFill>
                <a:srgbClr val="FF0000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D001DBD-6E5B-8A0C-24DB-FD43F2F170A7}"/>
              </a:ext>
            </a:extLst>
          </p:cNvPr>
          <p:cNvGrpSpPr/>
          <p:nvPr/>
        </p:nvGrpSpPr>
        <p:grpSpPr>
          <a:xfrm>
            <a:off x="4488729" y="1133154"/>
            <a:ext cx="6165210" cy="2028583"/>
            <a:chOff x="4586821" y="653480"/>
            <a:chExt cx="6165210" cy="202858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FE3CFAA-B9B3-120C-A187-4D3DB5D6A9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0" t="28648" r="9549" b="25901"/>
            <a:stretch/>
          </p:blipFill>
          <p:spPr bwMode="auto">
            <a:xfrm>
              <a:off x="4586821" y="653480"/>
              <a:ext cx="6165210" cy="2009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DCCB535-83F3-7951-2192-F0E950878FEF}"/>
                </a:ext>
              </a:extLst>
            </p:cNvPr>
            <p:cNvSpPr txBox="1"/>
            <p:nvPr/>
          </p:nvSpPr>
          <p:spPr>
            <a:xfrm>
              <a:off x="5458395" y="2420453"/>
              <a:ext cx="419649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sz="1100" i="1" kern="0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Kickoff</a:t>
              </a:r>
              <a:r>
                <a:rPr lang="fr-FR" altLang="fr-FR" sz="1100" i="1" kern="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, </a:t>
              </a:r>
              <a:r>
                <a:rPr lang="fr-FR" altLang="fr-FR" sz="1100" i="1" kern="0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IJCLab</a:t>
              </a:r>
              <a:r>
                <a:rPr lang="fr-FR" altLang="fr-FR" sz="1100" i="1" kern="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, 13 décembre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21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4E2CF-CE8C-7536-68A9-9601402B1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24272F-CD83-40C4-265A-1EDE2CF7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A59D61-FF74-C5C8-F346-AD0A0BDA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CF45A2-5AB1-2C1C-2B96-06ED85C0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84A649-3C3E-981E-C98C-D800B9E64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95" y="725488"/>
            <a:ext cx="10513168" cy="47525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800" dirty="0"/>
              <a:t>Événements à venir 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</a:rPr>
              <a:t>Workshop accélération laser-plasma et accélérateurs traditionnels : 12-15 mai 2025, </a:t>
            </a:r>
            <a:r>
              <a:rPr lang="fr-FR" sz="1800" dirty="0" err="1">
                <a:solidFill>
                  <a:srgbClr val="D0671C"/>
                </a:solidFill>
              </a:rPr>
              <a:t>IJCLab</a:t>
            </a:r>
            <a:endParaRPr lang="fr-FR" sz="1800" dirty="0">
              <a:solidFill>
                <a:srgbClr val="D0671C"/>
              </a:solidFill>
            </a:endParaRP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rgbClr val="24314C"/>
                </a:solidFill>
              </a:rPr>
              <a:t>Objectif : état de l’art, domaines d’applicabilité, figures de mérite, applications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rgbClr val="24314C"/>
                </a:solidFill>
              </a:rPr>
              <a:t>Programme en cours : présentations, posters et visite (LOA)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sz="1800" dirty="0">
              <a:solidFill>
                <a:srgbClr val="D0671C"/>
              </a:solidFill>
            </a:endParaRP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</a:rPr>
              <a:t>Discussion sur un workshop sur les diagnostics en discussions en 2025 : à confirmer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sz="1800" dirty="0">
              <a:solidFill>
                <a:srgbClr val="D0671C"/>
              </a:solidFill>
            </a:endParaRP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</a:rPr>
              <a:t>Workshop accélérateurs et applications : printemps 2026, LPSC-Grenoble 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rgbClr val="24314C"/>
                </a:solidFill>
              </a:rPr>
              <a:t>Organisation commune avec les GDR SCINEE (énergie, environnement) et MI2B (médical)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600" dirty="0">
                <a:solidFill>
                  <a:srgbClr val="24314C"/>
                </a:solidFill>
              </a:rPr>
              <a:t>Programme en cours : panorama des machines et des applications, réseaux d’accès et des besoins en accélérateurs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endParaRPr lang="fr-FR" sz="1400" dirty="0">
              <a:solidFill>
                <a:srgbClr val="24314C"/>
              </a:solidFill>
            </a:endParaRPr>
          </a:p>
          <a:p>
            <a:pPr marL="0" lvl="2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sz="1800" b="1" dirty="0">
                <a:solidFill>
                  <a:srgbClr val="24314C"/>
                </a:solidFill>
              </a:rPr>
              <a:t>Sollicitation par l’IN2P3 et l’INP pour la préparation de la feuille de route CNRS pour </a:t>
            </a:r>
            <a:r>
              <a:rPr lang="fr-FR" sz="1800" b="1" dirty="0" err="1">
                <a:solidFill>
                  <a:srgbClr val="24314C"/>
                </a:solidFill>
              </a:rPr>
              <a:t>EuPRAXIA</a:t>
            </a:r>
            <a:r>
              <a:rPr lang="fr-FR" sz="1800" b="1" dirty="0">
                <a:solidFill>
                  <a:srgbClr val="24314C"/>
                </a:solidFill>
              </a:rPr>
              <a:t> mi 2025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endParaRPr lang="fr-FR" sz="1600" b="1" dirty="0">
              <a:solidFill>
                <a:srgbClr val="24314C"/>
              </a:solidFill>
            </a:endParaRPr>
          </a:p>
          <a:p>
            <a:pPr marL="0" lvl="2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sz="1800" b="1" dirty="0">
                <a:solidFill>
                  <a:srgbClr val="24314C"/>
                </a:solidFill>
              </a:rPr>
              <a:t>Réunion d’information sur les calls des projets européens dans la discipline à programmer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sz="1800" dirty="0">
              <a:solidFill>
                <a:srgbClr val="D0671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sz="1800" dirty="0">
              <a:solidFill>
                <a:srgbClr val="D0671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endParaRPr lang="fr-FR" sz="1800" b="1" dirty="0">
              <a:solidFill>
                <a:srgbClr val="D0671C"/>
              </a:solidFill>
            </a:endParaRP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endParaRPr lang="fr-FR" sz="1800" b="1" dirty="0">
              <a:solidFill>
                <a:srgbClr val="D0671C"/>
              </a:solidFill>
            </a:endParaRPr>
          </a:p>
          <a:p>
            <a:pPr marL="457200" lvl="1" indent="0">
              <a:buNone/>
            </a:pPr>
            <a:endParaRPr lang="fr-FR" sz="16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6B35B50-F0F8-BD80-DFB5-4EB8D2AB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A venir</a:t>
            </a:r>
          </a:p>
        </p:txBody>
      </p:sp>
    </p:spTree>
    <p:extLst>
      <p:ext uri="{BB962C8B-B14F-4D97-AF65-F5344CB8AC3E}">
        <p14:creationId xmlns:p14="http://schemas.microsoft.com/office/powerpoint/2010/main" val="266716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2E46E-3B66-0377-1580-2ACDEB5DD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056064-E967-F920-AEB9-08042855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87B16F-7845-A6DE-CC08-B55AFDAD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65D7F4-58DD-C82D-28EC-4FFEFB61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721B63A-33AD-EFDA-BBC4-8CBD58490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95" y="797496"/>
            <a:ext cx="10513168" cy="3960440"/>
          </a:xfrm>
        </p:spPr>
        <p:txBody>
          <a:bodyPr>
            <a:noAutofit/>
          </a:bodyPr>
          <a:lstStyle/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sz="1800" b="1" dirty="0">
                <a:solidFill>
                  <a:srgbClr val="24314C"/>
                </a:solidFill>
              </a:rPr>
              <a:t>SCIPAC couvre une vaste communauté</a:t>
            </a: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sz="1800" b="1" dirty="0">
                <a:solidFill>
                  <a:srgbClr val="24314C"/>
                </a:solidFill>
              </a:rPr>
              <a:t>Points positifs 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</a:pPr>
            <a:r>
              <a:rPr lang="fr-FR" sz="1800" dirty="0">
                <a:solidFill>
                  <a:srgbClr val="D0671C"/>
                </a:solidFill>
              </a:rPr>
              <a:t>Plusieurs événements, avec une participation importante (prise en compte f</a:t>
            </a:r>
            <a:r>
              <a:rPr lang="fr-FR" altLang="fr-FR" sz="1800" dirty="0">
                <a:solidFill>
                  <a:srgbClr val="D0671C"/>
                </a:solidFill>
              </a:rPr>
              <a:t>eedback des participants)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</a:pPr>
            <a:r>
              <a:rPr lang="fr-FR" sz="1800" dirty="0">
                <a:solidFill>
                  <a:srgbClr val="D0671C"/>
                </a:solidFill>
              </a:rPr>
              <a:t>Retour positif de la direction de l’IN2P3</a:t>
            </a: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sz="1800" b="1" dirty="0">
                <a:solidFill>
                  <a:srgbClr val="24314C"/>
                </a:solidFill>
              </a:rPr>
              <a:t>Points d’amélioration 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</a:pPr>
            <a:r>
              <a:rPr lang="fr-FR" sz="1800" dirty="0">
                <a:solidFill>
                  <a:srgbClr val="D0671C"/>
                </a:solidFill>
              </a:rPr>
              <a:t>Jeunes : attractivité, augmenter le nb d’étudiants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</a:pPr>
            <a:r>
              <a:rPr lang="fr-FR" sz="1800" dirty="0">
                <a:solidFill>
                  <a:srgbClr val="D0671C"/>
                </a:solidFill>
              </a:rPr>
              <a:t>Thème applications et environnement (acceptabilité de la discipline)</a:t>
            </a: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sz="1800" b="1" dirty="0">
                <a:solidFill>
                  <a:srgbClr val="24314C"/>
                </a:solidFill>
              </a:rPr>
              <a:t>Le GDR est ce que nous en faisons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</a:pPr>
            <a:r>
              <a:rPr lang="fr-FR" sz="1800" dirty="0">
                <a:solidFill>
                  <a:srgbClr val="D0671C"/>
                </a:solidFill>
              </a:rPr>
              <a:t>Pour faire vivre le GDR, vos suggestions, propositions d’aide sont bienvenues (</a:t>
            </a:r>
            <a:r>
              <a:rPr lang="fr-FR" sz="1800" dirty="0">
                <a:solidFill>
                  <a:srgbClr val="D0671C"/>
                </a:solidFill>
                <a:hlinkClick r:id="rId2"/>
              </a:rPr>
              <a:t>scipac-contact-l@in2p3.fr</a:t>
            </a:r>
            <a:r>
              <a:rPr lang="fr-FR" sz="1800" dirty="0">
                <a:solidFill>
                  <a:srgbClr val="D0671C"/>
                </a:solidFill>
              </a:rPr>
              <a:t>)</a:t>
            </a:r>
            <a:endParaRPr lang="fr-FR" sz="1800" b="1" dirty="0">
              <a:solidFill>
                <a:srgbClr val="24314C"/>
              </a:solidFill>
            </a:endParaRP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endParaRPr lang="fr-FR" sz="1800" b="1" dirty="0">
              <a:solidFill>
                <a:srgbClr val="D0671C"/>
              </a:solidFill>
            </a:endParaRP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endParaRPr lang="fr-FR" sz="1800" b="1" dirty="0">
              <a:solidFill>
                <a:srgbClr val="D0671C"/>
              </a:solidFill>
            </a:endParaRPr>
          </a:p>
          <a:p>
            <a:pPr marL="457200" lvl="1" indent="0">
              <a:buNone/>
            </a:pPr>
            <a:endParaRPr lang="fr-FR" sz="16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EF4B6A5-FC6A-9F1F-24C7-16C1882B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Conclusions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1F8A24-0342-435F-57F3-EBAE48D2B8F5}"/>
              </a:ext>
            </a:extLst>
          </p:cNvPr>
          <p:cNvSpPr txBox="1"/>
          <p:nvPr/>
        </p:nvSpPr>
        <p:spPr>
          <a:xfrm>
            <a:off x="0" y="5005898"/>
            <a:ext cx="10772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Merci !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05FB0A-A60D-475D-87DF-FB5D6637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8695EF-41AF-4548-B643-F11DFF7B0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985" y="869504"/>
            <a:ext cx="10415978" cy="47525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800" dirty="0"/>
              <a:t>Groupement de Recherche (GDR) « </a:t>
            </a:r>
            <a:r>
              <a:rPr lang="fr-FR" sz="1800" dirty="0" err="1"/>
              <a:t>SCIences</a:t>
            </a:r>
            <a:r>
              <a:rPr lang="fr-FR" sz="1800" dirty="0"/>
              <a:t> of </a:t>
            </a:r>
            <a:r>
              <a:rPr lang="fr-FR" sz="1800" dirty="0" err="1"/>
              <a:t>Particle</a:t>
            </a:r>
            <a:r>
              <a:rPr lang="fr-FR" sz="1800" dirty="0"/>
              <a:t> </a:t>
            </a:r>
            <a:r>
              <a:rPr lang="fr-FR" sz="1800" dirty="0" err="1"/>
              <a:t>Accelerators</a:t>
            </a:r>
            <a:r>
              <a:rPr lang="fr-FR" sz="1800" dirty="0"/>
              <a:t> » (SCIPAC) sur la R&amp;D accélérateurs</a:t>
            </a:r>
          </a:p>
          <a:p>
            <a:pPr>
              <a:lnSpc>
                <a:spcPct val="110000"/>
              </a:lnSpc>
            </a:pPr>
            <a:r>
              <a:rPr lang="fr-FR" sz="1800" dirty="0"/>
              <a:t>Objectifs du GDR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r>
              <a:rPr lang="fr-FR" sz="1800" b="1" dirty="0">
                <a:solidFill>
                  <a:srgbClr val="D0671C"/>
                </a:solidFill>
              </a:rPr>
              <a:t>Mener l’animation scientifique au niveau national pour promouvoir l’activité de recherche</a:t>
            </a:r>
          </a:p>
          <a:p>
            <a:pPr lvl="1">
              <a:lnSpc>
                <a:spcPct val="110000"/>
              </a:lnSpc>
            </a:pPr>
            <a:r>
              <a:rPr lang="fr-FR" sz="1400" dirty="0">
                <a:solidFill>
                  <a:srgbClr val="232F49"/>
                </a:solidFill>
              </a:rPr>
              <a:t>Circuler les informations au sein de la communauté</a:t>
            </a:r>
          </a:p>
          <a:p>
            <a:pPr lvl="1">
              <a:lnSpc>
                <a:spcPct val="110000"/>
              </a:lnSpc>
            </a:pPr>
            <a:r>
              <a:rPr lang="fr-FR" sz="1400" dirty="0">
                <a:solidFill>
                  <a:srgbClr val="232F49"/>
                </a:solidFill>
              </a:rPr>
              <a:t>Stimuler les échanges entre les participants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r>
              <a:rPr lang="fr-FR" sz="1800" b="1" dirty="0">
                <a:solidFill>
                  <a:srgbClr val="D0671C"/>
                </a:solidFill>
              </a:rPr>
              <a:t>Fédérer la communauté, rassembler les acteurs de la discipline</a:t>
            </a:r>
          </a:p>
          <a:p>
            <a:pPr lvl="1">
              <a:lnSpc>
                <a:spcPct val="110000"/>
              </a:lnSpc>
            </a:pPr>
            <a:r>
              <a:rPr lang="fr-FR" sz="1400" dirty="0">
                <a:solidFill>
                  <a:srgbClr val="232F49"/>
                </a:solidFill>
              </a:rPr>
              <a:t>Pour offrir un cadre discussion sur la science, compétences &amp; métiers, avenir du domaine</a:t>
            </a:r>
          </a:p>
          <a:p>
            <a:pPr lvl="1">
              <a:lnSpc>
                <a:spcPct val="110000"/>
              </a:lnSpc>
            </a:pPr>
            <a:r>
              <a:rPr lang="fr-FR" sz="1400" dirty="0">
                <a:solidFill>
                  <a:srgbClr val="232F49"/>
                </a:solidFill>
              </a:rPr>
              <a:t>Pour proposer un interlocuteur de la discipline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r>
              <a:rPr lang="fr-FR" sz="1800" b="1" dirty="0">
                <a:solidFill>
                  <a:srgbClr val="D0671C"/>
                </a:solidFill>
              </a:rPr>
              <a:t>Encourager les initiatives transverses </a:t>
            </a:r>
          </a:p>
          <a:p>
            <a:pPr lvl="1">
              <a:lnSpc>
                <a:spcPct val="110000"/>
              </a:lnSpc>
            </a:pPr>
            <a:r>
              <a:rPr lang="fr-FR" sz="1400" dirty="0">
                <a:solidFill>
                  <a:srgbClr val="232F49"/>
                </a:solidFill>
              </a:rPr>
              <a:t>Créer des synergies et promouvoir des collaborations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r>
              <a:rPr lang="fr-FR" sz="1800" b="1" dirty="0">
                <a:solidFill>
                  <a:srgbClr val="D0671C"/>
                </a:solidFill>
              </a:rPr>
              <a:t>Encourager les jeunes dans notre discipline  </a:t>
            </a:r>
          </a:p>
          <a:p>
            <a:pPr lvl="1">
              <a:lnSpc>
                <a:spcPct val="110000"/>
              </a:lnSpc>
            </a:pPr>
            <a:r>
              <a:rPr lang="fr-FR" sz="1400" dirty="0">
                <a:solidFill>
                  <a:srgbClr val="232F49"/>
                </a:solidFill>
              </a:rPr>
              <a:t>Promouvoir les activités des doctorants et post-doctorants, apprentis, CDD, jeunes recrutés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87023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192A4-3E08-6045-9BDE-1C8BFE624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A17D21-9FA3-39DD-BF8B-1A5964D7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CEDAA3-7E58-7E39-413F-773EE3D2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33BE4A-26F7-A227-A616-15370E0BF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3A2A0A0-E55A-994F-4AEF-5B67A837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155" y="0"/>
            <a:ext cx="4536504" cy="653480"/>
          </a:xfrm>
        </p:spPr>
        <p:txBody>
          <a:bodyPr>
            <a:normAutofit/>
          </a:bodyPr>
          <a:lstStyle/>
          <a:p>
            <a:r>
              <a:rPr lang="fr-FR" sz="3200" dirty="0"/>
              <a:t>Participants au GDR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35887F-F4AF-039D-1A18-29F74E23636E}"/>
              </a:ext>
            </a:extLst>
          </p:cNvPr>
          <p:cNvSpPr txBox="1"/>
          <p:nvPr/>
        </p:nvSpPr>
        <p:spPr>
          <a:xfrm>
            <a:off x="64901" y="955818"/>
            <a:ext cx="10642972" cy="432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Bef>
                <a:spcPts val="1000"/>
              </a:spcBef>
            </a:pPr>
            <a:r>
              <a:rPr lang="fr-FR" altLang="fr-FR" b="1" dirty="0">
                <a:solidFill>
                  <a:srgbClr val="24314C"/>
                </a:solidFill>
                <a:latin typeface="+mn-lt"/>
                <a:cs typeface="+mn-cs"/>
              </a:rPr>
              <a:t>35 équipes impliquées, issues de 23 laboratoires</a:t>
            </a:r>
          </a:p>
          <a:p>
            <a:pPr marL="0" lvl="1" indent="-342900" defTabSz="9144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D0671C"/>
                </a:solidFill>
                <a:latin typeface="+mn-lt"/>
                <a:cs typeface="+mn-cs"/>
              </a:rPr>
              <a:t>CNRS</a:t>
            </a:r>
          </a:p>
          <a:p>
            <a:pPr marL="685800" lvl="1" indent="-228600" defTabSz="9144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IN2P3 (8) : ARRONAX, </a:t>
            </a:r>
            <a:r>
              <a:rPr lang="fr-FR" altLang="fr-FR" sz="1800" dirty="0" err="1">
                <a:solidFill>
                  <a:srgbClr val="232F49"/>
                </a:solidFill>
                <a:latin typeface="+mn-lt"/>
                <a:cs typeface="+mn-cs"/>
              </a:rPr>
              <a:t>IJCLab</a:t>
            </a: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, IPHC, LAPP, LLR, LPSC, LP2IB, GANIL</a:t>
            </a:r>
          </a:p>
          <a:p>
            <a:pPr marL="685800" lvl="1" indent="-228600" defTabSz="9144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INP (4): CELIA, LOA, LULI, </a:t>
            </a:r>
            <a:r>
              <a:rPr lang="fr-FR" altLang="fr-FR" sz="1800" dirty="0" err="1">
                <a:solidFill>
                  <a:srgbClr val="232F49"/>
                </a:solidFill>
                <a:latin typeface="+mn-lt"/>
                <a:cs typeface="+mn-cs"/>
              </a:rPr>
              <a:t>PhLAM</a:t>
            </a:r>
            <a:endParaRPr lang="fr-FR" altLang="fr-FR" sz="1800" dirty="0">
              <a:solidFill>
                <a:srgbClr val="232F49"/>
              </a:solidFill>
              <a:latin typeface="+mn-lt"/>
              <a:cs typeface="+mn-cs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INSIS : LPGP </a:t>
            </a:r>
          </a:p>
          <a:p>
            <a:pPr marL="0" lvl="1" indent="-342900" defTabSz="9144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D0671C"/>
                </a:solidFill>
                <a:latin typeface="+mn-lt"/>
                <a:cs typeface="+mn-cs"/>
              </a:rPr>
              <a:t>CEA</a:t>
            </a:r>
          </a:p>
          <a:p>
            <a:pPr marL="685800" lvl="1" indent="-228600" defTabSz="9144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DRF/IRFU/DACM : LEAS, LEDA, LIDC2, LICSE, LISAH (et GANIL)</a:t>
            </a:r>
          </a:p>
          <a:p>
            <a:pPr marL="685800" lvl="1" indent="-228600" defTabSz="9144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DRF/IRAMIS: LIDYL</a:t>
            </a:r>
          </a:p>
          <a:p>
            <a:pPr marL="685800" lvl="1" indent="-228600" defTabSz="9144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DRF/IRIG/DSBT</a:t>
            </a:r>
          </a:p>
          <a:p>
            <a:pPr marL="685800" lvl="1" indent="-228600" defTabSz="9144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232F49"/>
                </a:solidFill>
                <a:latin typeface="+mn-lt"/>
                <a:cs typeface="+mn-cs"/>
              </a:rPr>
              <a:t>DAM</a:t>
            </a:r>
          </a:p>
          <a:p>
            <a:pPr marL="0" lvl="1" indent="-342900" defTabSz="9144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D0671C"/>
                </a:solidFill>
                <a:latin typeface="+mn-lt"/>
                <a:cs typeface="+mn-cs"/>
              </a:rPr>
              <a:t>ESRF</a:t>
            </a:r>
          </a:p>
          <a:p>
            <a:pPr marL="0" lvl="1" indent="-342900" defTabSz="9144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D0671C"/>
                </a:solidFill>
                <a:latin typeface="+mn-lt"/>
                <a:cs typeface="+mn-cs"/>
              </a:rPr>
              <a:t>SOLEIL</a:t>
            </a:r>
          </a:p>
        </p:txBody>
      </p:sp>
    </p:spTree>
    <p:extLst>
      <p:ext uri="{BB962C8B-B14F-4D97-AF65-F5344CB8AC3E}">
        <p14:creationId xmlns:p14="http://schemas.microsoft.com/office/powerpoint/2010/main" val="178695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19F88-9AA1-08A5-27AE-09CFC155B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8F4D60-80DC-F80F-3C81-781C72DC7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ABE25B-2F3E-CACB-1001-A9208665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DF20A9-D97B-CF43-9DF5-1ECD6766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438D8A-A29B-AECA-0F6F-8767630D7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03" y="800178"/>
            <a:ext cx="9983930" cy="4752528"/>
          </a:xfrm>
        </p:spPr>
        <p:txBody>
          <a:bodyPr>
            <a:noAutofit/>
          </a:bodyPr>
          <a:lstStyle/>
          <a:p>
            <a:pPr fontAlgn="base">
              <a:lnSpc>
                <a:spcPct val="110000"/>
              </a:lnSpc>
              <a:spcAft>
                <a:spcPct val="0"/>
              </a:spcAft>
            </a:pPr>
            <a:r>
              <a:rPr lang="fr-FR" dirty="0"/>
              <a:t>Gouvernance assurée par une équipe de direction et un comité de pilotage (COPIL) 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D0671C"/>
                </a:solidFill>
              </a:rPr>
              <a:t>Directrice et directeurs adjoints : M. Baylac (LPSC), G. </a:t>
            </a:r>
            <a:r>
              <a:rPr lang="fr-FR" sz="1800" dirty="0" err="1">
                <a:solidFill>
                  <a:srgbClr val="D0671C"/>
                </a:solidFill>
              </a:rPr>
              <a:t>Olry</a:t>
            </a:r>
            <a:r>
              <a:rPr lang="fr-FR" sz="1800" dirty="0">
                <a:solidFill>
                  <a:srgbClr val="D0671C"/>
                </a:solidFill>
              </a:rPr>
              <a:t> (</a:t>
            </a:r>
            <a:r>
              <a:rPr lang="fr-FR" sz="1800" dirty="0" err="1">
                <a:solidFill>
                  <a:srgbClr val="D0671C"/>
                </a:solidFill>
              </a:rPr>
              <a:t>IJCLab</a:t>
            </a:r>
            <a:r>
              <a:rPr lang="fr-FR" sz="1800" dirty="0">
                <a:solidFill>
                  <a:srgbClr val="D0671C"/>
                </a:solidFill>
              </a:rPr>
              <a:t>) et N. </a:t>
            </a:r>
            <a:r>
              <a:rPr lang="fr-FR" sz="1800" dirty="0" err="1">
                <a:solidFill>
                  <a:srgbClr val="D0671C"/>
                </a:solidFill>
              </a:rPr>
              <a:t>Pichoff</a:t>
            </a:r>
            <a:r>
              <a:rPr lang="fr-FR" sz="1800" dirty="0">
                <a:solidFill>
                  <a:srgbClr val="D0671C"/>
                </a:solidFill>
              </a:rPr>
              <a:t> (IRFU/DACM, IRAMIS)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</a:rPr>
              <a:t>Axes thématiques :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</a:rPr>
              <a:t>Axe 1 : Ions lourds – E. </a:t>
            </a:r>
            <a:r>
              <a:rPr lang="fr-FR" sz="1800" dirty="0" err="1">
                <a:solidFill>
                  <a:srgbClr val="232F49"/>
                </a:solidFill>
              </a:rPr>
              <a:t>Minaya</a:t>
            </a:r>
            <a:r>
              <a:rPr lang="fr-FR" sz="1800" dirty="0">
                <a:solidFill>
                  <a:srgbClr val="232F49"/>
                </a:solidFill>
              </a:rPr>
              <a:t> (</a:t>
            </a:r>
            <a:r>
              <a:rPr lang="fr-FR" sz="1800" dirty="0" err="1">
                <a:solidFill>
                  <a:srgbClr val="232F49"/>
                </a:solidFill>
              </a:rPr>
              <a:t>IJCLab</a:t>
            </a:r>
            <a:r>
              <a:rPr lang="fr-FR" sz="1800" dirty="0">
                <a:solidFill>
                  <a:srgbClr val="232F49"/>
                </a:solidFill>
              </a:rPr>
              <a:t>) et M. Dubois (GANIL)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Axe 2 : H</a:t>
            </a:r>
            <a:r>
              <a:rPr lang="fr-FR" sz="1800" dirty="0">
                <a:solidFill>
                  <a:srgbClr val="232F49"/>
                </a:solidFill>
              </a:rPr>
              <a:t>adrons – 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D. 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Uriot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 (</a:t>
            </a:r>
            <a:r>
              <a:rPr lang="fr-FR" sz="1800" dirty="0">
                <a:solidFill>
                  <a:srgbClr val="232F49"/>
                </a:solidFill>
              </a:rPr>
              <a:t>IRFU/DACM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), A. Miyazaki (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IJCLab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) et A. 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Orduz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 (GANIL)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Axe 3 : L</a:t>
            </a:r>
            <a:r>
              <a:rPr lang="fr-FR" sz="1800" dirty="0">
                <a:solidFill>
                  <a:srgbClr val="232F49"/>
                </a:solidFill>
              </a:rPr>
              <a:t>eptons – 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A. Chance (</a:t>
            </a:r>
            <a:r>
              <a:rPr lang="fr-FR" sz="1800" dirty="0">
                <a:solidFill>
                  <a:srgbClr val="232F49"/>
                </a:solidFill>
              </a:rPr>
              <a:t>IRFU/DACM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), J. Michaud (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IJCLab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) et L. 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Nadolski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 (SOLEIL)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Axe 4 : L</a:t>
            </a:r>
            <a:r>
              <a:rPr lang="fr-FR" sz="1800" dirty="0">
                <a:solidFill>
                  <a:srgbClr val="232F49"/>
                </a:solidFill>
              </a:rPr>
              <a:t>aser Plasma – 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B. Cros/F. Massimo (LPGP), E. D’Humières (CELIA)  et C. 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Thaury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 (LOA</a:t>
            </a:r>
            <a:r>
              <a:rPr lang="fr-FR" sz="1600" dirty="0">
                <a:solidFill>
                  <a:srgbClr val="232F49"/>
                </a:solidFill>
                <a:sym typeface="Wingdings" pitchFamily="2" charset="2"/>
              </a:rPr>
              <a:t>)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  <a:sym typeface="Wingdings" pitchFamily="2" charset="2"/>
              </a:rPr>
              <a:t>Thèmes transverses : 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Diagnostics : F. Poirier (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Subatech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) 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Calculs : F. </a:t>
            </a:r>
            <a:r>
              <a:rPr lang="fr-FR" sz="1800" dirty="0" err="1">
                <a:solidFill>
                  <a:srgbClr val="232F49"/>
                </a:solidFill>
                <a:sym typeface="Wingdings" pitchFamily="2" charset="2"/>
              </a:rPr>
              <a:t>Bouly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 (LPSC</a:t>
            </a:r>
            <a:r>
              <a:rPr lang="fr-FR" sz="1800">
                <a:solidFill>
                  <a:srgbClr val="232F49"/>
                </a:solidFill>
                <a:sym typeface="Wingdings" pitchFamily="2" charset="2"/>
              </a:rPr>
              <a:t>), S. </a:t>
            </a: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White (ESRF)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Applications et environnement : </a:t>
            </a:r>
            <a:r>
              <a:rPr lang="fr-FR" sz="1800" i="1" dirty="0">
                <a:solidFill>
                  <a:srgbClr val="232F49"/>
                </a:solidFill>
                <a:sym typeface="Wingdings" pitchFamily="2" charset="2"/>
              </a:rPr>
              <a:t>M. Baylac + ??  </a:t>
            </a:r>
          </a:p>
          <a:p>
            <a:pPr marL="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D0671C"/>
                </a:solidFill>
                <a:sym typeface="Wingdings" pitchFamily="2" charset="2"/>
              </a:rPr>
              <a:t>Représentant du bureau accélérateurs SFP : L. Perrot (</a:t>
            </a:r>
            <a:r>
              <a:rPr lang="fr-FR" sz="1800" dirty="0" err="1">
                <a:solidFill>
                  <a:srgbClr val="D0671C"/>
                </a:solidFill>
                <a:sym typeface="Wingdings" pitchFamily="2" charset="2"/>
              </a:rPr>
              <a:t>IJCLab</a:t>
            </a:r>
            <a:r>
              <a:rPr lang="fr-FR" sz="1800" dirty="0">
                <a:solidFill>
                  <a:srgbClr val="D0671C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A840304-CF7C-C42D-078D-32156FA2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155" y="0"/>
            <a:ext cx="4536504" cy="653480"/>
          </a:xfrm>
        </p:spPr>
        <p:txBody>
          <a:bodyPr>
            <a:normAutofit/>
          </a:bodyPr>
          <a:lstStyle/>
          <a:p>
            <a:r>
              <a:rPr lang="fr-FR" sz="3200" dirty="0"/>
              <a:t>Membres du COPIL </a:t>
            </a:r>
          </a:p>
        </p:txBody>
      </p:sp>
    </p:spTree>
    <p:extLst>
      <p:ext uri="{BB962C8B-B14F-4D97-AF65-F5344CB8AC3E}">
        <p14:creationId xmlns:p14="http://schemas.microsoft.com/office/powerpoint/2010/main" val="31089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5954-F652-D58F-9456-736B1807F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B5C11F-EE34-7737-B589-108F966E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76AAFC-4503-F5DA-FE8C-D23A1BAA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227AC1-51DE-FDD3-73F2-0AC2AA74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670548-317D-B578-2F41-04F61D35B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017" y="820740"/>
            <a:ext cx="9435850" cy="47525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altLang="fr-FR" dirty="0"/>
              <a:t>Actions de communication classique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600" dirty="0">
                <a:solidFill>
                  <a:srgbClr val="D0671C"/>
                </a:solidFill>
              </a:rPr>
              <a:t>Newsletter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600" dirty="0">
                <a:solidFill>
                  <a:srgbClr val="D0671C"/>
                </a:solidFill>
              </a:rPr>
              <a:t>Site web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altLang="fr-FR" sz="1600" dirty="0">
              <a:solidFill>
                <a:srgbClr val="D0671C"/>
              </a:solidFill>
            </a:endParaRPr>
          </a:p>
          <a:p>
            <a:pPr>
              <a:lnSpc>
                <a:spcPct val="110000"/>
              </a:lnSpc>
            </a:pPr>
            <a:r>
              <a:rPr lang="fr-FR" altLang="fr-FR" dirty="0"/>
              <a:t>Actions vers les jeunes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600" dirty="0">
                <a:solidFill>
                  <a:srgbClr val="D0671C"/>
                </a:solidFill>
              </a:rPr>
              <a:t>Recensements 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600" dirty="0">
                <a:solidFill>
                  <a:srgbClr val="D0671C"/>
                </a:solidFill>
              </a:rPr>
              <a:t>Bourses </a:t>
            </a:r>
            <a:r>
              <a:rPr lang="fr-FR" altLang="fr-FR" sz="1600" dirty="0" err="1">
                <a:solidFill>
                  <a:srgbClr val="D0671C"/>
                </a:solidFill>
              </a:rPr>
              <a:t>Bousson</a:t>
            </a:r>
            <a:r>
              <a:rPr lang="fr-FR" altLang="fr-FR" sz="1600" dirty="0">
                <a:solidFill>
                  <a:srgbClr val="D0671C"/>
                </a:solidFill>
              </a:rPr>
              <a:t> 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600" dirty="0">
                <a:solidFill>
                  <a:srgbClr val="D0671C"/>
                </a:solidFill>
              </a:rPr>
              <a:t>Attractivité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altLang="fr-FR" sz="1600" dirty="0">
              <a:solidFill>
                <a:srgbClr val="D0671C"/>
              </a:solidFill>
            </a:endParaRPr>
          </a:p>
          <a:p>
            <a:pPr>
              <a:lnSpc>
                <a:spcPct val="110000"/>
              </a:lnSpc>
            </a:pPr>
            <a:r>
              <a:rPr lang="fr-FR" altLang="fr-FR" dirty="0"/>
              <a:t>Événements du GDR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600" dirty="0">
                <a:solidFill>
                  <a:srgbClr val="D0671C"/>
                </a:solidFill>
              </a:rPr>
              <a:t>Réunion de lancement, journée annuelle du GDR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r>
              <a:rPr lang="fr-FR" altLang="fr-FR" sz="1600" dirty="0">
                <a:solidFill>
                  <a:srgbClr val="D0671C"/>
                </a:solidFill>
              </a:rPr>
              <a:t>Workshops</a:t>
            </a: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altLang="fr-FR" sz="1800" dirty="0">
              <a:solidFill>
                <a:srgbClr val="D0671C"/>
              </a:solidFill>
            </a:endParaRPr>
          </a:p>
          <a:p>
            <a:pPr marL="0" lvl="1" indent="-342900">
              <a:lnSpc>
                <a:spcPct val="100000"/>
              </a:lnSpc>
              <a:spcBef>
                <a:spcPts val="400"/>
              </a:spcBef>
            </a:pPr>
            <a:endParaRPr lang="fr-FR" altLang="fr-FR" sz="1800" dirty="0">
              <a:solidFill>
                <a:srgbClr val="D0671C"/>
              </a:solidFill>
            </a:endParaRPr>
          </a:p>
          <a:p>
            <a:pPr>
              <a:lnSpc>
                <a:spcPct val="110000"/>
              </a:lnSpc>
            </a:pPr>
            <a:endParaRPr lang="fr-FR" sz="18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21F966E9-B0A0-184C-0161-0A0C8B04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155" y="0"/>
            <a:ext cx="4536504" cy="653480"/>
          </a:xfrm>
        </p:spPr>
        <p:txBody>
          <a:bodyPr>
            <a:normAutofit/>
          </a:bodyPr>
          <a:lstStyle/>
          <a:p>
            <a:r>
              <a:rPr lang="fr-FR" sz="3200" dirty="0"/>
              <a:t>Bilan des actions</a:t>
            </a:r>
          </a:p>
        </p:txBody>
      </p:sp>
    </p:spTree>
    <p:extLst>
      <p:ext uri="{BB962C8B-B14F-4D97-AF65-F5344CB8AC3E}">
        <p14:creationId xmlns:p14="http://schemas.microsoft.com/office/powerpoint/2010/main" val="929852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79300-A2A9-5D5B-CCFD-03FA4556E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2AA489-CBE7-C55F-1823-549307EC7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BDDBD2-DF3F-9948-5059-691921ED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80C6DE-7984-1971-27AB-B94E2C8B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F30E47-0BEC-AD95-4A61-DC903ABA8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815" y="797496"/>
            <a:ext cx="9291833" cy="1220117"/>
          </a:xfrm>
        </p:spPr>
        <p:txBody>
          <a:bodyPr>
            <a:noAutofit/>
          </a:bodyPr>
          <a:lstStyle/>
          <a:p>
            <a:pPr fontAlgn="base">
              <a:lnSpc>
                <a:spcPct val="110000"/>
              </a:lnSpc>
              <a:spcAft>
                <a:spcPct val="0"/>
              </a:spcAft>
            </a:pPr>
            <a:r>
              <a:rPr lang="fr-FR" altLang="fr-FR" dirty="0"/>
              <a:t>Liste de diffusion, gérée par E. </a:t>
            </a:r>
            <a:r>
              <a:rPr lang="fr-FR" altLang="fr-FR" dirty="0" err="1"/>
              <a:t>Minaya</a:t>
            </a:r>
            <a:r>
              <a:rPr lang="fr-FR" altLang="fr-FR" dirty="0"/>
              <a:t> : 153 personnes inscrites </a:t>
            </a: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altLang="fr-FR" sz="1800" kern="0" dirty="0">
                <a:solidFill>
                  <a:srgbClr val="D06423"/>
                </a:solidFill>
                <a:latin typeface="+mn-lt"/>
                <a:cs typeface="Arial Narrow" charset="0"/>
              </a:rPr>
              <a:t>137 permanents, 10 étudiants, 7 postdocs</a:t>
            </a:r>
          </a:p>
          <a:p>
            <a:pPr marL="914400" lvl="3" indent="-342900">
              <a:spcBef>
                <a:spcPts val="400"/>
              </a:spcBef>
            </a:pPr>
            <a:r>
              <a:rPr lang="fr-FR" kern="0" dirty="0">
                <a:solidFill>
                  <a:srgbClr val="D06423"/>
                </a:solidFill>
                <a:cs typeface="Arial Narrow" charset="0"/>
              </a:rPr>
              <a:t>Événements du GDR, événements accélérateurs, thèses, séminaires, offres d’emploi …</a:t>
            </a: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fr-FR" altLang="fr-FR" sz="1800" kern="0" dirty="0">
              <a:solidFill>
                <a:srgbClr val="D06423"/>
              </a:solidFill>
              <a:latin typeface="+mn-lt"/>
              <a:cs typeface="Arial Narrow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B91175-A5BC-9C69-10E9-60BD5C26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155" y="0"/>
            <a:ext cx="4536504" cy="653480"/>
          </a:xfrm>
        </p:spPr>
        <p:txBody>
          <a:bodyPr>
            <a:normAutofit/>
          </a:bodyPr>
          <a:lstStyle/>
          <a:p>
            <a:r>
              <a:rPr lang="fr-FR" sz="3200" dirty="0"/>
              <a:t>Liste de diffusion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0D2918-53CE-89A9-C8A8-2F270C70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1" y="2146841"/>
            <a:ext cx="4680520" cy="302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E3E01E8-0F89-8344-74EC-361B4808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17" y="2146841"/>
            <a:ext cx="4622607" cy="302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3C92769-6AAE-9E2E-CBB3-91B6FB36CB83}"/>
              </a:ext>
            </a:extLst>
          </p:cNvPr>
          <p:cNvSpPr txBox="1"/>
          <p:nvPr/>
        </p:nvSpPr>
        <p:spPr>
          <a:xfrm>
            <a:off x="-13808" y="5253652"/>
            <a:ext cx="539684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3" indent="0" defTabSz="914400">
              <a:lnSpc>
                <a:spcPct val="90000"/>
              </a:lnSpc>
              <a:spcBef>
                <a:spcPts val="400"/>
              </a:spcBef>
            </a:pPr>
            <a:r>
              <a:rPr lang="fr-FR" altLang="fr-FR" sz="1800" kern="0" dirty="0">
                <a:solidFill>
                  <a:srgbClr val="D06423"/>
                </a:solidFill>
                <a:latin typeface="+mn-lt"/>
                <a:cs typeface="Arial Narrow" charset="0"/>
              </a:rPr>
              <a:t>Intérêt majoritaire exprimé pour tous les axes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F9FC41-89E9-7718-6F9E-9F0545ABF8EE}"/>
              </a:ext>
            </a:extLst>
          </p:cNvPr>
          <p:cNvSpPr txBox="1"/>
          <p:nvPr/>
        </p:nvSpPr>
        <p:spPr>
          <a:xfrm>
            <a:off x="4950988" y="5237108"/>
            <a:ext cx="550054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3" indent="0" defTabSz="914400">
              <a:lnSpc>
                <a:spcPct val="90000"/>
              </a:lnSpc>
              <a:spcBef>
                <a:spcPts val="400"/>
              </a:spcBef>
            </a:pPr>
            <a:r>
              <a:rPr lang="fr-FR" altLang="fr-FR" sz="1800" kern="0" dirty="0">
                <a:solidFill>
                  <a:srgbClr val="D06423"/>
                </a:solidFill>
                <a:latin typeface="+mn-lt"/>
                <a:cs typeface="Arial Narrow" charset="0"/>
              </a:rPr>
              <a:t>Répartition relativement équilibrée entre les axes</a:t>
            </a:r>
          </a:p>
        </p:txBody>
      </p:sp>
    </p:spTree>
    <p:extLst>
      <p:ext uri="{BB962C8B-B14F-4D97-AF65-F5344CB8AC3E}">
        <p14:creationId xmlns:p14="http://schemas.microsoft.com/office/powerpoint/2010/main" val="120815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C26DA-3C26-EE00-6E6B-28E764086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89E47D-E7DB-F918-3F9F-0B095AE5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1BCA1D-8C5F-DF52-7E07-D1C4F33B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65331E-E314-C9D8-B702-EEDD8047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7F8ABC4-5697-5C28-5F3E-671AD79C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Site web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E722C8-930A-FD53-E30A-2AA3069C1381}"/>
              </a:ext>
            </a:extLst>
          </p:cNvPr>
          <p:cNvSpPr txBox="1"/>
          <p:nvPr/>
        </p:nvSpPr>
        <p:spPr>
          <a:xfrm>
            <a:off x="32747" y="832876"/>
            <a:ext cx="9007816" cy="290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0000"/>
              </a:lnSpc>
              <a:spcBef>
                <a:spcPts val="1000"/>
              </a:spcBef>
            </a:pP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</a:rPr>
              <a:t> Site du GDR </a:t>
            </a: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  <a:hlinkClick r:id="rId2"/>
              </a:rPr>
              <a:t>https://scipac.in2p3.fr/</a:t>
            </a: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</a:rPr>
              <a:t> géré par Julien Michaud (</a:t>
            </a:r>
            <a:r>
              <a:rPr lang="fr-FR" sz="1800" b="1" dirty="0" err="1">
                <a:solidFill>
                  <a:srgbClr val="24314C"/>
                </a:solidFill>
                <a:latin typeface="+mn-lt"/>
                <a:cs typeface="+mn-cs"/>
              </a:rPr>
              <a:t>IJCLab</a:t>
            </a: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</a:rPr>
              <a:t>) </a:t>
            </a: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800" kern="0" dirty="0">
                <a:solidFill>
                  <a:srgbClr val="D06423"/>
                </a:solidFill>
                <a:latin typeface="+mn-lt"/>
                <a:cs typeface="Arial Narrow" charset="0"/>
              </a:rPr>
              <a:t>Timeline des conférences/workshops accélérateurs </a:t>
            </a: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800" kern="0" dirty="0">
                <a:solidFill>
                  <a:srgbClr val="D06423"/>
                </a:solidFill>
                <a:latin typeface="+mn-lt"/>
                <a:cs typeface="Arial Narrow" charset="0"/>
              </a:rPr>
              <a:t>Recensements pour la communauté</a:t>
            </a: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fr-FR" sz="900" kern="0" dirty="0">
              <a:solidFill>
                <a:srgbClr val="D06423"/>
              </a:solidFill>
              <a:latin typeface="+mn-lt"/>
              <a:cs typeface="Arial Narrow" charset="0"/>
            </a:endParaRP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fr-FR" sz="900" kern="0" dirty="0">
              <a:solidFill>
                <a:srgbClr val="D06423"/>
              </a:solidFill>
              <a:latin typeface="+mn-lt"/>
              <a:cs typeface="Arial Narrow" charset="0"/>
            </a:endParaRPr>
          </a:p>
          <a:p>
            <a:pPr marL="68263" lvl="2" indent="0" defTabSz="914400">
              <a:lnSpc>
                <a:spcPct val="90000"/>
              </a:lnSpc>
              <a:spcBef>
                <a:spcPts val="400"/>
              </a:spcBef>
            </a:pP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</a:rPr>
              <a:t>Statistiques d’accès </a:t>
            </a: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800" kern="0" dirty="0">
                <a:solidFill>
                  <a:srgbClr val="D06423"/>
                </a:solidFill>
                <a:latin typeface="+mn-lt"/>
                <a:cs typeface="Arial Narrow" charset="0"/>
              </a:rPr>
              <a:t>1030 visiteurs depuis le lancement (2775 visites) en date du 17-12, en progression</a:t>
            </a: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fr-FR" sz="900" kern="0" dirty="0">
              <a:solidFill>
                <a:srgbClr val="D06423"/>
              </a:solidFill>
              <a:latin typeface="+mn-lt"/>
              <a:cs typeface="Arial Narrow" charset="0"/>
            </a:endParaRPr>
          </a:p>
          <a:p>
            <a:pPr marL="914400" lvl="3" indent="-342900" defTabSz="9144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fr-FR" sz="900" kern="0" dirty="0">
              <a:solidFill>
                <a:srgbClr val="D06423"/>
              </a:solidFill>
              <a:latin typeface="+mn-lt"/>
              <a:cs typeface="Arial Narrow" charset="0"/>
            </a:endParaRPr>
          </a:p>
          <a:p>
            <a:pPr marL="0" lvl="1" indent="0" defTabSz="914400">
              <a:lnSpc>
                <a:spcPct val="90000"/>
              </a:lnSpc>
              <a:spcBef>
                <a:spcPts val="400"/>
              </a:spcBef>
            </a:pP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</a:rPr>
              <a:t>  </a:t>
            </a: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</a:rPr>
              <a:t>Mise à jour nécessite vos inputs </a:t>
            </a:r>
            <a:r>
              <a:rPr lang="fr-FR" sz="1800" b="1" dirty="0">
                <a:solidFill>
                  <a:srgbClr val="24314C"/>
                </a:solidFill>
                <a:latin typeface="+mn-lt"/>
                <a:cs typeface="+mn-cs"/>
                <a:sym typeface="Wingdings" pitchFamily="2" charset="2"/>
              </a:rPr>
              <a:t></a:t>
            </a:r>
            <a:endParaRPr lang="fr-FR" sz="1800" kern="0" dirty="0">
              <a:solidFill>
                <a:srgbClr val="D06423"/>
              </a:solidFill>
              <a:latin typeface="+mn-lt"/>
              <a:cs typeface="Arial Narrow" charset="0"/>
            </a:endParaRPr>
          </a:p>
          <a:p>
            <a:pPr marL="68263" lvl="2" indent="0" defTabSz="914400">
              <a:lnSpc>
                <a:spcPct val="90000"/>
              </a:lnSpc>
              <a:spcBef>
                <a:spcPts val="400"/>
              </a:spcBef>
            </a:pPr>
            <a:endParaRPr lang="fr-FR" sz="1800" b="1" dirty="0">
              <a:solidFill>
                <a:srgbClr val="24314C"/>
              </a:solidFill>
              <a:latin typeface="+mn-lt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8696F5-482E-23FD-4F93-DD86698C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18" y="417505"/>
            <a:ext cx="3114753" cy="18921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17B702-E234-32B8-2ED7-0095F8432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983"/>
          <a:stretch/>
        </p:blipFill>
        <p:spPr>
          <a:xfrm>
            <a:off x="100691" y="3454733"/>
            <a:ext cx="5721808" cy="22442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49FB52-E510-89BE-6381-4DA0CC4A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443" y="3601878"/>
            <a:ext cx="4683472" cy="19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3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5E3C6-3EDE-AA54-B00E-A9B0C6258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189BC15-C09A-A873-76DB-9075A7CF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49C4C6-2290-12EF-9EDF-3A3966AB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5088DF-BFAC-CBA8-FCF0-27110266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F86DA9-124B-F4F4-98B9-A0E610A24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95" y="869504"/>
            <a:ext cx="10513168" cy="47525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800" dirty="0"/>
              <a:t>Recensement des thèses en cours, en collaboration avec le bureau SFP accélérateurs: </a:t>
            </a:r>
          </a:p>
          <a:p>
            <a:pPr marL="914400" lvl="3" indent="-342900">
              <a:spcBef>
                <a:spcPts val="400"/>
              </a:spcBef>
            </a:pPr>
            <a:r>
              <a:rPr lang="fr-FR" b="1" kern="0" dirty="0">
                <a:solidFill>
                  <a:srgbClr val="D06423"/>
                </a:solidFill>
                <a:cs typeface="Arial Narrow" charset="0"/>
              </a:rPr>
              <a:t>54 thèses en cours </a:t>
            </a: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fr-FR" sz="1800" b="1" dirty="0">
              <a:solidFill>
                <a:srgbClr val="24314C"/>
              </a:solidFill>
            </a:endParaRPr>
          </a:p>
          <a:p>
            <a:pPr>
              <a:lnSpc>
                <a:spcPct val="110000"/>
              </a:lnSpc>
            </a:pPr>
            <a:r>
              <a:rPr lang="fr-FR" sz="1800" dirty="0"/>
              <a:t>Recensement des HDR dans la discipline, en complétant la base du GDR APPEL </a:t>
            </a:r>
          </a:p>
          <a:p>
            <a:pPr marL="914400" lvl="3" indent="-342900">
              <a:spcBef>
                <a:spcPts val="400"/>
              </a:spcBef>
            </a:pPr>
            <a:r>
              <a:rPr lang="fr-FR" b="1" kern="0" dirty="0">
                <a:solidFill>
                  <a:srgbClr val="D06423"/>
                </a:solidFill>
                <a:cs typeface="Arial Narrow" charset="0"/>
              </a:rPr>
              <a:t>31 HDR  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endParaRPr lang="fr-FR" sz="1800" b="1" dirty="0">
              <a:solidFill>
                <a:srgbClr val="D0671C"/>
              </a:solidFill>
            </a:endParaRPr>
          </a:p>
          <a:p>
            <a:pPr marL="457200" lvl="1" indent="0">
              <a:buNone/>
            </a:pPr>
            <a:endParaRPr lang="fr-FR" sz="16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F6B148B-5744-01F2-2EE3-AB202CA8C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123" y="0"/>
            <a:ext cx="4896544" cy="653480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Actions envers les jeunes - 1/2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F54213-23FB-AF26-E7ED-969C9BAFC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03" y="1229544"/>
            <a:ext cx="5400600" cy="32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12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994D5-1521-32D4-2136-8F02E8470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4411B38-A427-C7FE-0B99-C110BE5A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9C6629-CA55-50D7-4584-B16A4AD0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annuelle du GDR SCIPAC, CEA-Saclay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136678-09E5-4E90-6F6C-5A14E9F7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276E09-DB86-225F-F312-1A7DB1C34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95" y="869504"/>
            <a:ext cx="10513168" cy="47525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800" dirty="0"/>
              <a:t>Bourses « Sébastien </a:t>
            </a:r>
            <a:r>
              <a:rPr lang="fr-FR" sz="1800" dirty="0" err="1"/>
              <a:t>Bousson</a:t>
            </a:r>
            <a:r>
              <a:rPr lang="fr-FR" sz="1800" dirty="0"/>
              <a:t> » pour les doctorants et postdocs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</a:rPr>
              <a:t>Soutien financier de mission pour participer à des événements du GDR (ou actions de formation)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</a:rPr>
              <a:t>6 bourses </a:t>
            </a:r>
            <a:r>
              <a:rPr lang="fr-FR" sz="1800" dirty="0" err="1">
                <a:solidFill>
                  <a:srgbClr val="D0671C"/>
                </a:solidFill>
              </a:rPr>
              <a:t>Bousson</a:t>
            </a:r>
            <a:r>
              <a:rPr lang="fr-FR" sz="1800" dirty="0">
                <a:solidFill>
                  <a:srgbClr val="D0671C"/>
                </a:solidFill>
              </a:rPr>
              <a:t> attribuées en 2024 (</a:t>
            </a:r>
            <a:r>
              <a:rPr lang="fr-FR" sz="1800" dirty="0" err="1">
                <a:solidFill>
                  <a:srgbClr val="D0671C"/>
                </a:solidFill>
              </a:rPr>
              <a:t>IJClab</a:t>
            </a:r>
            <a:r>
              <a:rPr lang="fr-FR" sz="1800" dirty="0">
                <a:solidFill>
                  <a:srgbClr val="D0671C"/>
                </a:solidFill>
              </a:rPr>
              <a:t>, GANIL, LPSC, CELIA)</a:t>
            </a:r>
          </a:p>
          <a:p>
            <a:pPr marL="914400" lvl="3"/>
            <a:endParaRPr lang="fr-FR" kern="0" dirty="0">
              <a:solidFill>
                <a:schemeClr val="accent3">
                  <a:lumMod val="50000"/>
                </a:schemeClr>
              </a:solidFill>
              <a:cs typeface="Arial Narrow" charset="0"/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fr-FR" sz="1800" b="1" dirty="0">
                <a:solidFill>
                  <a:srgbClr val="24314C"/>
                </a:solidFill>
              </a:rPr>
              <a:t>Organisation d’une réunion d’échanges avec les jeunes 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dirty="0">
                <a:solidFill>
                  <a:srgbClr val="D0671C"/>
                </a:solidFill>
              </a:rPr>
              <a:t>Discussions sur l’attractivité, intégration, manque d’enseignants dans la discipline, communication</a:t>
            </a:r>
          </a:p>
          <a:p>
            <a:pPr marL="457200" lvl="2" indent="-342900">
              <a:lnSpc>
                <a:spcPct val="100000"/>
              </a:lnSpc>
              <a:spcBef>
                <a:spcPts val="400"/>
              </a:spcBef>
            </a:pPr>
            <a:r>
              <a:rPr lang="fr-FR" sz="1800" kern="0" dirty="0">
                <a:solidFill>
                  <a:srgbClr val="D0671C"/>
                </a:solidFill>
                <a:cs typeface="Arial Narrow" charset="0"/>
              </a:rPr>
              <a:t>Quelques idées potentiellement à creuser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Réactiver l’implication dans les Journées Jeunes Chercheurs</a:t>
            </a: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</a:rPr>
              <a:t>Améliorer la visibilité et la communication : </a:t>
            </a:r>
            <a:r>
              <a:rPr lang="fr-FR" sz="1800" dirty="0" err="1">
                <a:solidFill>
                  <a:srgbClr val="232F49"/>
                </a:solidFill>
              </a:rPr>
              <a:t>wikipedia</a:t>
            </a:r>
            <a:r>
              <a:rPr lang="fr-FR" sz="1800" dirty="0">
                <a:solidFill>
                  <a:srgbClr val="232F49"/>
                </a:solidFill>
              </a:rPr>
              <a:t>, LinkedIn, </a:t>
            </a:r>
            <a:r>
              <a:rPr lang="fr-FR" sz="1800" dirty="0" err="1">
                <a:solidFill>
                  <a:srgbClr val="232F49"/>
                </a:solidFill>
              </a:rPr>
              <a:t>YouTubeur</a:t>
            </a:r>
            <a:r>
              <a:rPr lang="fr-FR" sz="1800" dirty="0">
                <a:solidFill>
                  <a:srgbClr val="232F49"/>
                </a:solidFill>
              </a:rPr>
              <a:t> professionnel </a:t>
            </a:r>
            <a:endParaRPr lang="fr-FR" sz="1800" b="1" dirty="0">
              <a:solidFill>
                <a:srgbClr val="D0671C"/>
              </a:solidFill>
            </a:endParaRPr>
          </a:p>
          <a:p>
            <a:pPr lvl="1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</a:rPr>
              <a:t>Importance des actions précoces (L3) et des visites de labos</a:t>
            </a:r>
          </a:p>
          <a:p>
            <a:pPr lvl="2">
              <a:lnSpc>
                <a:spcPct val="110000"/>
              </a:lnSpc>
            </a:pPr>
            <a:r>
              <a:rPr lang="fr-FR" sz="1800" dirty="0">
                <a:solidFill>
                  <a:srgbClr val="232F49"/>
                </a:solidFill>
                <a:sym typeface="Wingdings" pitchFamily="2" charset="2"/>
              </a:rPr>
              <a:t> </a:t>
            </a:r>
            <a:r>
              <a:rPr lang="fr-FR" sz="1800" dirty="0">
                <a:solidFill>
                  <a:srgbClr val="D0671C"/>
                </a:solidFill>
                <a:sym typeface="Wingdings" pitchFamily="2" charset="2"/>
              </a:rPr>
              <a:t>idée d’organiser une école d’été niveau L3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fr-FR" sz="2000" dirty="0">
                <a:solidFill>
                  <a:srgbClr val="FF0000"/>
                </a:solidFill>
                <a:sym typeface="Wingdings" pitchFamily="2" charset="2"/>
              </a:rPr>
              <a:t> Nécessite beaucoup de travail et dans le long terme   </a:t>
            </a:r>
          </a:p>
          <a:p>
            <a:pPr marL="457200" lvl="1" indent="0">
              <a:buNone/>
            </a:pPr>
            <a:endParaRPr lang="fr-FR" sz="16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28A6A73D-8A7E-8645-9C6E-378B23C1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123" y="0"/>
            <a:ext cx="4896544" cy="653480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Actions envers les jeunes - 2/2 </a:t>
            </a:r>
          </a:p>
        </p:txBody>
      </p:sp>
    </p:spTree>
    <p:extLst>
      <p:ext uri="{BB962C8B-B14F-4D97-AF65-F5344CB8AC3E}">
        <p14:creationId xmlns:p14="http://schemas.microsoft.com/office/powerpoint/2010/main" val="4214354630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kern="1200" dirty="0">
            <a:solidFill>
              <a:srgbClr val="D0671C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26792</TotalTime>
  <Words>1089</Words>
  <Application>Microsoft Macintosh PowerPoint</Application>
  <PresentationFormat>Personnalisé</PresentationFormat>
  <Paragraphs>176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Wingdings</vt:lpstr>
      <vt:lpstr>1_modele-IJCLAb-powerpoint</vt:lpstr>
      <vt:lpstr>Conception personnalisée</vt:lpstr>
      <vt:lpstr>Bilan annuel du GDR SCIPAC</vt:lpstr>
      <vt:lpstr>Introduction</vt:lpstr>
      <vt:lpstr>Participants au GDR </vt:lpstr>
      <vt:lpstr>Membres du COPIL </vt:lpstr>
      <vt:lpstr>Bilan des actions</vt:lpstr>
      <vt:lpstr>Liste de diffusion</vt:lpstr>
      <vt:lpstr>Site web</vt:lpstr>
      <vt:lpstr>Actions envers les jeunes - 1/2 </vt:lpstr>
      <vt:lpstr>Actions envers les jeunes - 2/2 </vt:lpstr>
      <vt:lpstr>Bilan des événements</vt:lpstr>
      <vt:lpstr>A venir</vt:lpstr>
      <vt:lpstr>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Maud Baylac</cp:lastModifiedBy>
  <cp:revision>1984</cp:revision>
  <cp:lastPrinted>2023-12-13T10:34:08Z</cp:lastPrinted>
  <dcterms:created xsi:type="dcterms:W3CDTF">2011-03-09T16:37:49Z</dcterms:created>
  <dcterms:modified xsi:type="dcterms:W3CDTF">2024-12-17T23:17:04Z</dcterms:modified>
</cp:coreProperties>
</file>