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88" r:id="rId3"/>
    <p:sldId id="260" r:id="rId4"/>
    <p:sldId id="264" r:id="rId5"/>
    <p:sldId id="261" r:id="rId6"/>
    <p:sldId id="295" r:id="rId7"/>
    <p:sldId id="291" r:id="rId8"/>
    <p:sldId id="293" r:id="rId9"/>
    <p:sldId id="289" r:id="rId10"/>
    <p:sldId id="282" r:id="rId11"/>
  </p:sldIdLst>
  <p:sldSz cx="10772775" cy="6059488"/>
  <p:notesSz cx="6858000" cy="9144000"/>
  <p:defaultTextStyle>
    <a:defPPr>
      <a:defRPr lang="fr-FR"/>
    </a:defPPr>
    <a:lvl1pPr algn="l" defTabSz="1004888">
      <a:spcBef>
        <a:spcPts val="0"/>
      </a:spcBef>
      <a:spcAft>
        <a:spcPts val="0"/>
      </a:spcAft>
      <a:defRPr sz="2000">
        <a:solidFill>
          <a:schemeClr val="tx1"/>
        </a:solidFill>
        <a:latin typeface="Arial"/>
        <a:ea typeface="+mn-ea"/>
        <a:cs typeface="Arial"/>
      </a:defRPr>
    </a:lvl1pPr>
    <a:lvl2pPr marL="501650" indent="-44450" algn="l" defTabSz="1004888">
      <a:spcBef>
        <a:spcPts val="0"/>
      </a:spcBef>
      <a:spcAft>
        <a:spcPts val="0"/>
      </a:spcAft>
      <a:defRPr sz="2000">
        <a:solidFill>
          <a:schemeClr val="tx1"/>
        </a:solidFill>
        <a:latin typeface="Arial"/>
        <a:ea typeface="+mn-ea"/>
        <a:cs typeface="Arial"/>
      </a:defRPr>
    </a:lvl2pPr>
    <a:lvl3pPr marL="1004888" indent="-90488" algn="l" defTabSz="1004888">
      <a:spcBef>
        <a:spcPts val="0"/>
      </a:spcBef>
      <a:spcAft>
        <a:spcPts val="0"/>
      </a:spcAft>
      <a:defRPr sz="2000">
        <a:solidFill>
          <a:schemeClr val="tx1"/>
        </a:solidFill>
        <a:latin typeface="Arial"/>
        <a:ea typeface="+mn-ea"/>
        <a:cs typeface="Arial"/>
      </a:defRPr>
    </a:lvl3pPr>
    <a:lvl4pPr marL="1508125" indent="-136525" algn="l" defTabSz="1004888">
      <a:spcBef>
        <a:spcPts val="0"/>
      </a:spcBef>
      <a:spcAft>
        <a:spcPts val="0"/>
      </a:spcAft>
      <a:defRPr sz="2000">
        <a:solidFill>
          <a:schemeClr val="tx1"/>
        </a:solidFill>
        <a:latin typeface="Arial"/>
        <a:ea typeface="+mn-ea"/>
        <a:cs typeface="Arial"/>
      </a:defRPr>
    </a:lvl4pPr>
    <a:lvl5pPr marL="2009775" indent="-180975" algn="l" defTabSz="1004888">
      <a:spcBef>
        <a:spcPts val="0"/>
      </a:spcBef>
      <a:spcAft>
        <a:spcPts val="0"/>
      </a:spcAft>
      <a:defRPr sz="2000">
        <a:solidFill>
          <a:schemeClr val="tx1"/>
        </a:solidFill>
        <a:latin typeface="Arial"/>
        <a:ea typeface="+mn-ea"/>
        <a:cs typeface="Arial"/>
      </a:defRPr>
    </a:lvl5pPr>
    <a:lvl6pPr marL="2286000" algn="l" defTabSz="914400">
      <a:defRPr sz="2000">
        <a:solidFill>
          <a:schemeClr val="tx1"/>
        </a:solidFill>
        <a:latin typeface="Arial"/>
        <a:ea typeface="+mn-ea"/>
        <a:cs typeface="Arial"/>
      </a:defRPr>
    </a:lvl6pPr>
    <a:lvl7pPr marL="2743200" algn="l" defTabSz="914400">
      <a:defRPr sz="2000">
        <a:solidFill>
          <a:schemeClr val="tx1"/>
        </a:solidFill>
        <a:latin typeface="Arial"/>
        <a:ea typeface="+mn-ea"/>
        <a:cs typeface="Arial"/>
      </a:defRPr>
    </a:lvl7pPr>
    <a:lvl8pPr marL="3200400" algn="l" defTabSz="914400">
      <a:defRPr sz="2000">
        <a:solidFill>
          <a:schemeClr val="tx1"/>
        </a:solidFill>
        <a:latin typeface="Arial"/>
        <a:ea typeface="+mn-ea"/>
        <a:cs typeface="Arial"/>
      </a:defRPr>
    </a:lvl8pPr>
    <a:lvl9pPr marL="3657600" algn="l" defTabSz="914400">
      <a:defRPr sz="20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14C"/>
    <a:srgbClr val="232F49"/>
    <a:srgbClr val="0000FF"/>
    <a:srgbClr val="00B0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660" y="96"/>
      </p:cViewPr>
      <p:guideLst>
        <p:guide orient="horz" pos="1909"/>
        <p:guide pos="33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defTabSz="1005537">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defTabSz="1005537">
              <a:spcBef>
                <a:spcPts val="0"/>
              </a:spcBef>
              <a:spcAft>
                <a:spcPts val="0"/>
              </a:spcAft>
              <a:defRPr sz="1200">
                <a:latin typeface="+mn-lt"/>
                <a:cs typeface="+mn-cs"/>
              </a:defRPr>
            </a:lvl1pPr>
          </a:lstStyle>
          <a:p>
            <a:pPr>
              <a:defRPr/>
            </a:pPr>
            <a:fld id="{DA0983F0-3B2B-4346-9D34-6FF74AEF7015}" type="datetimeFigureOut">
              <a:rPr lang="fr-FR"/>
              <a:t>17/12/2024</a:t>
            </a:fld>
            <a:endParaRPr lang="fr-FR"/>
          </a:p>
        </p:txBody>
      </p:sp>
      <p:sp>
        <p:nvSpPr>
          <p:cNvPr id="4"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lvl="0">
              <a:defRPr/>
            </a:pPr>
            <a:endParaRPr lang="fr-FR"/>
          </a:p>
        </p:txBody>
      </p:sp>
      <p:sp>
        <p:nvSpPr>
          <p:cNvPr id="5"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defTabSz="1005537">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defTabSz="1005537">
              <a:spcBef>
                <a:spcPts val="0"/>
              </a:spcBef>
              <a:spcAft>
                <a:spcPts val="0"/>
              </a:spcAft>
              <a:defRPr sz="1200">
                <a:latin typeface="+mn-lt"/>
                <a:cs typeface="+mn-cs"/>
              </a:defRPr>
            </a:lvl1pPr>
          </a:lstStyle>
          <a:p>
            <a:pPr>
              <a:defRPr/>
            </a:pPr>
            <a:fld id="{C3BC699F-DBFB-4FA7-9A20-949047200EDB}" type="slidenum">
              <a:rPr lang="fr-FR"/>
              <a:t>‹N°›</a:t>
            </a:fld>
            <a:endParaRPr lang="fr-FR"/>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a:solidFill>
          <a:schemeClr val="tx1"/>
        </a:solidFill>
        <a:latin typeface="+mn-lt"/>
        <a:ea typeface="+mn-ea"/>
        <a:cs typeface="+mn-cs"/>
      </a:defRPr>
    </a:lvl1pPr>
    <a:lvl2pPr marL="457200" algn="l">
      <a:spcBef>
        <a:spcPts val="0"/>
      </a:spcBef>
      <a:spcAft>
        <a:spcPts val="0"/>
      </a:spcAft>
      <a:defRPr sz="1200">
        <a:solidFill>
          <a:schemeClr val="tx1"/>
        </a:solidFill>
        <a:latin typeface="+mn-lt"/>
        <a:ea typeface="+mn-ea"/>
        <a:cs typeface="+mn-cs"/>
      </a:defRPr>
    </a:lvl2pPr>
    <a:lvl3pPr marL="914400" algn="l">
      <a:spcBef>
        <a:spcPts val="0"/>
      </a:spcBef>
      <a:spcAft>
        <a:spcPts val="0"/>
      </a:spcAft>
      <a:defRPr sz="1200">
        <a:solidFill>
          <a:schemeClr val="tx1"/>
        </a:solidFill>
        <a:latin typeface="+mn-lt"/>
        <a:ea typeface="+mn-ea"/>
        <a:cs typeface="+mn-cs"/>
      </a:defRPr>
    </a:lvl3pPr>
    <a:lvl4pPr marL="1371600" algn="l">
      <a:spcBef>
        <a:spcPts val="0"/>
      </a:spcBef>
      <a:spcAft>
        <a:spcPts val="0"/>
      </a:spcAft>
      <a:defRPr sz="1200">
        <a:solidFill>
          <a:schemeClr val="tx1"/>
        </a:solidFill>
        <a:latin typeface="+mn-lt"/>
        <a:ea typeface="+mn-ea"/>
        <a:cs typeface="+mn-cs"/>
      </a:defRPr>
    </a:lvl4pPr>
    <a:lvl5pPr marL="1828800" algn="l">
      <a:spcBef>
        <a:spcPts val="0"/>
      </a:spcBef>
      <a:spcAft>
        <a:spcPts val="0"/>
      </a:spcAft>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D1A30FB-1CFC-B708-270A-856A1B45DB55}"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1C7369-0A5F-A8B7-FEAF-307EB005A186}" type="slidenum">
              <a:r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D4ECF49-E443-DADE-8B5D-613FD207A2A1}" type="slidenum">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3EA28B-8F39-28B0-F4BE-956D359CE496}" type="slidenum">
              <a:r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3EA28B-8F39-28B0-F4BE-956D359CE496}" type="slidenum">
              <a:rPr/>
              <a:t>6</a:t>
            </a:fld>
            <a:endParaRPr/>
          </a:p>
        </p:txBody>
      </p:sp>
    </p:spTree>
    <p:extLst>
      <p:ext uri="{BB962C8B-B14F-4D97-AF65-F5344CB8AC3E}">
        <p14:creationId xmlns:p14="http://schemas.microsoft.com/office/powerpoint/2010/main" val="247692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3EA28B-8F39-28B0-F4BE-956D359CE496}" type="slidenum">
              <a:rPr/>
              <a:t>7</a:t>
            </a:fld>
            <a:endParaRPr/>
          </a:p>
        </p:txBody>
      </p:sp>
    </p:spTree>
    <p:extLst>
      <p:ext uri="{BB962C8B-B14F-4D97-AF65-F5344CB8AC3E}">
        <p14:creationId xmlns:p14="http://schemas.microsoft.com/office/powerpoint/2010/main" val="160222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3EA28B-8F39-28B0-F4BE-956D359CE496}" type="slidenum">
              <a:rPr/>
              <a:t>8</a:t>
            </a:fld>
            <a:endParaRPr/>
          </a:p>
        </p:txBody>
      </p:sp>
    </p:spTree>
    <p:extLst>
      <p:ext uri="{BB962C8B-B14F-4D97-AF65-F5344CB8AC3E}">
        <p14:creationId xmlns:p14="http://schemas.microsoft.com/office/powerpoint/2010/main" val="182348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3EA28B-8F39-28B0-F4BE-956D359CE496}" type="slidenum">
              <a:rPr/>
              <a:t>9</a:t>
            </a:fld>
            <a:endParaRPr/>
          </a:p>
        </p:txBody>
      </p:sp>
    </p:spTree>
    <p:extLst>
      <p:ext uri="{BB962C8B-B14F-4D97-AF65-F5344CB8AC3E}">
        <p14:creationId xmlns:p14="http://schemas.microsoft.com/office/powerpoint/2010/main" val="113634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B0974D-66F5-065C-6BC7-2AC884D9DB72}"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introduction">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a:xfrm>
            <a:off x="2220946" y="5550024"/>
            <a:ext cx="2411556" cy="322263"/>
          </a:xfrm>
          <a:prstGeom prst="rect">
            <a:avLst/>
          </a:prstGeom>
        </p:spPr>
        <p:txBody>
          <a:bodyPr/>
          <a:lstStyle>
            <a:lvl1pPr algn="ctr">
              <a:defRPr lang="fr-FR" sz="1400" b="0" i="1">
                <a:solidFill>
                  <a:srgbClr val="00294B"/>
                </a:solidFill>
                <a:latin typeface="+mn-lt"/>
                <a:ea typeface="+mn-ea"/>
                <a:cs typeface="+mn-cs"/>
              </a:defRPr>
            </a:lvl1pPr>
          </a:lstStyle>
          <a:p>
            <a:pPr>
              <a:defRPr/>
            </a:pPr>
            <a:r>
              <a:rPr lang="fr-FR"/>
              <a:t>18 Décembre 2024</a:t>
            </a:r>
            <a:endParaRPr/>
          </a:p>
        </p:txBody>
      </p:sp>
      <p:sp>
        <p:nvSpPr>
          <p:cNvPr id="8" name="Espace réservé du pied de page 7"/>
          <p:cNvSpPr>
            <a:spLocks noGrp="1"/>
          </p:cNvSpPr>
          <p:nvPr>
            <p:ph type="ftr" sz="quarter" idx="11"/>
          </p:nvPr>
        </p:nvSpPr>
        <p:spPr bwMode="auto">
          <a:xfrm>
            <a:off x="4632502" y="5550024"/>
            <a:ext cx="4896544" cy="322263"/>
          </a:xfrm>
          <a:prstGeom prst="rect">
            <a:avLst/>
          </a:prstGeom>
        </p:spPr>
        <p:txBody>
          <a:bodyPr/>
          <a:lstStyle>
            <a:lvl1pPr algn="ctr">
              <a:defRPr lang="en-US" sz="1400" b="0" i="1">
                <a:solidFill>
                  <a:srgbClr val="00294B"/>
                </a:solidFill>
                <a:latin typeface="+mn-lt"/>
                <a:ea typeface="+mn-ea"/>
                <a:cs typeface="+mn-cs"/>
              </a:defRPr>
            </a:lvl1pPr>
          </a:lstStyle>
          <a:p>
            <a:pPr>
              <a:defRPr/>
            </a:pPr>
            <a:r>
              <a:rPr lang="fr-FR"/>
              <a:t>Journée du GDR SCIPAC, CEA</a:t>
            </a:r>
            <a:endParaRPr/>
          </a:p>
        </p:txBody>
      </p:sp>
      <p:pic>
        <p:nvPicPr>
          <p:cNvPr id="16" name="Image 15"/>
          <p:cNvPicPr>
            <a:picLocks noChangeAspect="1"/>
          </p:cNvPicPr>
          <p:nvPr userDrawn="1"/>
        </p:nvPicPr>
        <p:blipFill>
          <a:blip r:embed="rId2"/>
          <a:srcRect l="24634" t="58411" r="27777" b="34092"/>
          <a:stretch/>
        </p:blipFill>
        <p:spPr bwMode="auto">
          <a:xfrm>
            <a:off x="3730203" y="4325888"/>
            <a:ext cx="3312368" cy="738046"/>
          </a:xfrm>
          <a:prstGeom prst="rect">
            <a:avLst/>
          </a:prstGeom>
        </p:spPr>
      </p:pic>
      <p:sp>
        <p:nvSpPr>
          <p:cNvPr id="10" name="Titre 9"/>
          <p:cNvSpPr>
            <a:spLocks noGrp="1"/>
          </p:cNvSpPr>
          <p:nvPr>
            <p:ph type="title" hasCustomPrompt="1"/>
          </p:nvPr>
        </p:nvSpPr>
        <p:spPr bwMode="auto">
          <a:xfrm>
            <a:off x="1497955" y="1775870"/>
            <a:ext cx="7885384" cy="1021254"/>
          </a:xfrm>
        </p:spPr>
        <p:txBody>
          <a:bodyPr>
            <a:normAutofit/>
          </a:bodyPr>
          <a:lstStyle>
            <a:lvl1pPr algn="ctr">
              <a:defRPr lang="fr-FR" sz="3600" b="1">
                <a:solidFill>
                  <a:srgbClr val="D0671C"/>
                </a:solidFill>
                <a:latin typeface="+mn-lt"/>
                <a:ea typeface="+mn-ea"/>
                <a:cs typeface="+mn-cs"/>
              </a:defRPr>
            </a:lvl1pPr>
          </a:lstStyle>
          <a:p>
            <a:pPr>
              <a:defRPr/>
            </a:pPr>
            <a:r>
              <a:rPr lang="fr-FR"/>
              <a:t>Voici un titre un peu long mais c’est un exemple</a:t>
            </a:r>
            <a:endParaRPr/>
          </a:p>
        </p:txBody>
      </p:sp>
      <p:sp>
        <p:nvSpPr>
          <p:cNvPr id="20" name="Espace réservé du texte 19"/>
          <p:cNvSpPr>
            <a:spLocks noGrp="1"/>
          </p:cNvSpPr>
          <p:nvPr>
            <p:ph type="body" sz="quarter" idx="13" hasCustomPrompt="1"/>
          </p:nvPr>
        </p:nvSpPr>
        <p:spPr bwMode="auto">
          <a:xfrm>
            <a:off x="3282100" y="3159742"/>
            <a:ext cx="4317095" cy="576534"/>
          </a:xfrm>
        </p:spPr>
        <p:txBody>
          <a:bodyPr>
            <a:normAutofit/>
          </a:bodyPr>
          <a:lstStyle>
            <a:lvl1pPr marL="0" indent="0" algn="ctr">
              <a:buNone/>
              <a:defRPr lang="fr-FR" sz="2400" b="1" i="1">
                <a:solidFill>
                  <a:srgbClr val="1D2845"/>
                </a:solidFill>
                <a:latin typeface="+mn-lt"/>
                <a:ea typeface="+mn-ea"/>
                <a:cs typeface="+mn-cs"/>
              </a:defRPr>
            </a:lvl1pPr>
          </a:lstStyle>
          <a:p>
            <a:pPr lvl="0">
              <a:defRPr/>
            </a:pPr>
            <a:r>
              <a:rPr lang="fr-FR"/>
              <a:t>Nom de l’oratrice/teur</a:t>
            </a:r>
          </a:p>
        </p:txBody>
      </p:sp>
      <p:pic>
        <p:nvPicPr>
          <p:cNvPr id="2" name="Image 1"/>
          <p:cNvPicPr>
            <a:picLocks noChangeAspect="1"/>
          </p:cNvPicPr>
          <p:nvPr userDrawn="1"/>
        </p:nvPicPr>
        <p:blipFill>
          <a:blip r:embed="rId3"/>
          <a:stretch/>
        </p:blipFill>
        <p:spPr bwMode="auto">
          <a:xfrm>
            <a:off x="3913777" y="56208"/>
            <a:ext cx="2945221" cy="785188"/>
          </a:xfrm>
          <a:prstGeom prst="rect">
            <a:avLst/>
          </a:prstGeom>
        </p:spPr>
      </p:pic>
      <p:cxnSp>
        <p:nvCxnSpPr>
          <p:cNvPr id="4" name="Connecteur droit 3"/>
          <p:cNvCxnSpPr>
            <a:cxnSpLocks/>
          </p:cNvCxnSpPr>
          <p:nvPr userDrawn="1"/>
        </p:nvCxnSpPr>
        <p:spPr bwMode="auto">
          <a:xfrm flipH="1" flipV="1">
            <a:off x="0" y="428316"/>
            <a:ext cx="10772775" cy="19300"/>
          </a:xfrm>
          <a:prstGeom prst="line">
            <a:avLst/>
          </a:prstGeom>
          <a:ln w="28575">
            <a:solidFill>
              <a:srgbClr val="D0661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sitive-2sections">
    <p:spTree>
      <p:nvGrpSpPr>
        <p:cNvPr id="1" name=""/>
        <p:cNvGrpSpPr/>
        <p:nvPr/>
      </p:nvGrpSpPr>
      <p:grpSpPr bwMode="auto">
        <a:xfrm>
          <a:off x="0" y="0"/>
          <a:ext cx="0" cy="0"/>
          <a:chOff x="0" y="0"/>
          <a:chExt cx="0" cy="0"/>
        </a:xfrm>
      </p:grpSpPr>
      <p:cxnSp>
        <p:nvCxnSpPr>
          <p:cNvPr id="29" name="Connecteur droit 28"/>
          <p:cNvCxnSpPr>
            <a:cxnSpLocks/>
          </p:cNvCxnSpPr>
          <p:nvPr userDrawn="1"/>
        </p:nvCxnSpPr>
        <p:spPr bwMode="auto">
          <a:xfrm flipH="1">
            <a:off x="1" y="5935277"/>
            <a:ext cx="10772774" cy="6540"/>
          </a:xfrm>
          <a:prstGeom prst="line">
            <a:avLst/>
          </a:prstGeom>
          <a:ln w="12700">
            <a:solidFill>
              <a:srgbClr val="D06423"/>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p:cNvSpPr>
            <a:spLocks noGrp="1"/>
          </p:cNvSpPr>
          <p:nvPr>
            <p:ph type="dt" sz="half" idx="10"/>
          </p:nvPr>
        </p:nvSpPr>
        <p:spPr bwMode="auto">
          <a:xfrm>
            <a:off x="237815" y="5792993"/>
            <a:ext cx="1512168" cy="266495"/>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8" name="Espace réservé du pied de page 7"/>
          <p:cNvSpPr>
            <a:spLocks noGrp="1"/>
          </p:cNvSpPr>
          <p:nvPr>
            <p:ph type="ftr" sz="quarter" idx="11"/>
          </p:nvPr>
        </p:nvSpPr>
        <p:spPr bwMode="auto">
          <a:xfrm>
            <a:off x="3010123" y="5798372"/>
            <a:ext cx="4896544" cy="255687"/>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9" name="Espace réservé du numéro de diapositive 8"/>
          <p:cNvSpPr>
            <a:spLocks noGrp="1"/>
          </p:cNvSpPr>
          <p:nvPr>
            <p:ph type="sldNum" sz="quarter" idx="12"/>
          </p:nvPr>
        </p:nvSpPr>
        <p:spPr bwMode="auto">
          <a:xfrm>
            <a:off x="9922891" y="5792992"/>
            <a:ext cx="731048" cy="266495"/>
          </a:xfrm>
          <a:prstGeom prst="rect">
            <a:avLst/>
          </a:prstGeom>
          <a:solidFill>
            <a:schemeClr val="bg1"/>
          </a:solidFill>
        </p:spPr>
        <p:txBody>
          <a:bodyPr/>
          <a:lstStyle>
            <a:lvl1pPr>
              <a:defRPr lang="fr-FR" sz="1000" b="0" i="1">
                <a:solidFill>
                  <a:srgbClr val="00294B"/>
                </a:solidFill>
                <a:latin typeface="+mn-lt"/>
                <a:ea typeface="+mn-ea"/>
                <a:cs typeface="+mn-cs"/>
              </a:defRPr>
            </a:lvl1pPr>
          </a:lstStyle>
          <a:p>
            <a:pPr>
              <a:defRPr/>
            </a:pPr>
            <a:fld id="{77E71596-5F9D-49C5-9701-16B3CA54319D}" type="slidenum">
              <a:rPr lang="fr-FR"/>
              <a:t>‹N°›</a:t>
            </a:fld>
            <a:endParaRPr lang="fr-FR"/>
          </a:p>
        </p:txBody>
      </p:sp>
      <p:sp>
        <p:nvSpPr>
          <p:cNvPr id="25" name="Espace réservé du texte 4"/>
          <p:cNvSpPr>
            <a:spLocks noGrp="1"/>
          </p:cNvSpPr>
          <p:nvPr>
            <p:ph type="body" idx="1" hasCustomPrompt="1"/>
          </p:nvPr>
        </p:nvSpPr>
        <p:spPr bwMode="auto">
          <a:xfrm>
            <a:off x="671544" y="1242984"/>
            <a:ext cx="4557712" cy="612532"/>
          </a:xfrm>
          <a:prstGeom prst="rect">
            <a:avLst/>
          </a:prstGeom>
        </p:spPr>
        <p:txBody>
          <a:bodyPr>
            <a:normAutofit/>
          </a:bodyPr>
          <a:lstStyle>
            <a:lvl1pPr marL="0" indent="0">
              <a:buNone/>
              <a:defRPr sz="2000" b="1">
                <a:solidFill>
                  <a:srgbClr val="24314C"/>
                </a:solidFill>
              </a:defRPr>
            </a:lvl1pPr>
          </a:lstStyle>
          <a:p>
            <a:pPr>
              <a:defRPr/>
            </a:pPr>
            <a:r>
              <a:rPr lang="fr-FR"/>
              <a:t>Point numéro 1 :</a:t>
            </a:r>
            <a:endParaRPr/>
          </a:p>
        </p:txBody>
      </p:sp>
      <p:sp>
        <p:nvSpPr>
          <p:cNvPr id="26" name="Espace réservé du contenu 5"/>
          <p:cNvSpPr>
            <a:spLocks noGrp="1"/>
          </p:cNvSpPr>
          <p:nvPr>
            <p:ph sz="half" idx="2" hasCustomPrompt="1"/>
          </p:nvPr>
        </p:nvSpPr>
        <p:spPr bwMode="auto">
          <a:xfrm>
            <a:off x="674687" y="1877616"/>
            <a:ext cx="4557712" cy="3399978"/>
          </a:xfrm>
          <a:prstGeom prst="rect">
            <a:avLst/>
          </a:prstGeom>
        </p:spPr>
        <p:txBody>
          <a:bodyPr/>
          <a:lstStyle>
            <a:lvl1pPr marL="342900" indent="-342900">
              <a:buFont typeface="Arial"/>
              <a:buChar char="•"/>
              <a:defRPr sz="2000" b="1">
                <a:solidFill>
                  <a:srgbClr val="D0671C"/>
                </a:solidFill>
              </a:defRPr>
            </a:lvl1pPr>
            <a:lvl2pPr>
              <a:defRPr sz="1600">
                <a:solidFill>
                  <a:srgbClr val="232F49"/>
                </a:solidFill>
              </a:defRPr>
            </a:lvl2pPr>
          </a:lstStyle>
          <a:p>
            <a:pPr>
              <a:defRPr/>
            </a:pPr>
            <a:r>
              <a:rPr lang="fr-FR" sz="1800"/>
              <a:t>Sous point numéro 1</a:t>
            </a:r>
            <a:endParaRPr/>
          </a:p>
          <a:p>
            <a:pPr lvl="1">
              <a:defRPr/>
            </a:pPr>
            <a:r>
              <a:rPr lang="fr-FR" sz="1800"/>
              <a:t>Sous sous point</a:t>
            </a:r>
            <a:endParaRPr/>
          </a:p>
          <a:p>
            <a:pPr lvl="0">
              <a:defRPr/>
            </a:pPr>
            <a:r>
              <a:rPr lang="fr-FR" sz="1800"/>
              <a:t>Sous point numéro 2</a:t>
            </a:r>
            <a:endParaRPr/>
          </a:p>
        </p:txBody>
      </p:sp>
      <p:sp>
        <p:nvSpPr>
          <p:cNvPr id="27" name="Espace réservé du texte 4"/>
          <p:cNvSpPr>
            <a:spLocks noGrp="1"/>
          </p:cNvSpPr>
          <p:nvPr>
            <p:ph type="body" idx="13" hasCustomPrompt="1"/>
          </p:nvPr>
        </p:nvSpPr>
        <p:spPr bwMode="auto">
          <a:xfrm>
            <a:off x="5907717" y="1242984"/>
            <a:ext cx="4557712" cy="612532"/>
          </a:xfrm>
          <a:prstGeom prst="rect">
            <a:avLst/>
          </a:prstGeom>
        </p:spPr>
        <p:txBody>
          <a:bodyPr>
            <a:normAutofit/>
          </a:bodyPr>
          <a:lstStyle>
            <a:lvl1pPr marL="0" indent="0">
              <a:buNone/>
              <a:defRPr sz="2000" b="1">
                <a:solidFill>
                  <a:srgbClr val="24314C"/>
                </a:solidFill>
              </a:defRPr>
            </a:lvl1pPr>
          </a:lstStyle>
          <a:p>
            <a:pPr>
              <a:defRPr/>
            </a:pPr>
            <a:r>
              <a:rPr lang="fr-FR"/>
              <a:t>Point numéro 2 :</a:t>
            </a:r>
            <a:endParaRPr/>
          </a:p>
        </p:txBody>
      </p:sp>
      <p:sp>
        <p:nvSpPr>
          <p:cNvPr id="28" name="Espace réservé du contenu 5"/>
          <p:cNvSpPr>
            <a:spLocks noGrp="1"/>
          </p:cNvSpPr>
          <p:nvPr>
            <p:ph sz="half" idx="14" hasCustomPrompt="1"/>
          </p:nvPr>
        </p:nvSpPr>
        <p:spPr bwMode="auto">
          <a:xfrm>
            <a:off x="5910860" y="1877616"/>
            <a:ext cx="4557712" cy="3399978"/>
          </a:xfrm>
          <a:prstGeom prst="rect">
            <a:avLst/>
          </a:prstGeom>
        </p:spPr>
        <p:txBody>
          <a:bodyPr/>
          <a:lstStyle>
            <a:lvl1pPr marL="342900" indent="-342900">
              <a:buFont typeface="Arial"/>
              <a:buChar char="•"/>
              <a:defRPr sz="2000" b="1">
                <a:solidFill>
                  <a:srgbClr val="D0671C"/>
                </a:solidFill>
              </a:defRPr>
            </a:lvl1pPr>
            <a:lvl2pPr>
              <a:defRPr sz="1400">
                <a:solidFill>
                  <a:srgbClr val="232F49"/>
                </a:solidFill>
              </a:defRPr>
            </a:lvl2pPr>
          </a:lstStyle>
          <a:p>
            <a:pPr>
              <a:defRPr/>
            </a:pPr>
            <a:r>
              <a:rPr lang="fr-FR" sz="1800"/>
              <a:t>Sous point numéro 1</a:t>
            </a:r>
            <a:endParaRPr/>
          </a:p>
          <a:p>
            <a:pPr lvl="1">
              <a:defRPr/>
            </a:pPr>
            <a:r>
              <a:rPr lang="fr-FR" sz="1800"/>
              <a:t>Avantages</a:t>
            </a:r>
            <a:endParaRPr/>
          </a:p>
          <a:p>
            <a:pPr lvl="1">
              <a:defRPr/>
            </a:pPr>
            <a:r>
              <a:rPr lang="fr-FR" sz="1800"/>
              <a:t>Inconvénients</a:t>
            </a:r>
            <a:endParaRPr/>
          </a:p>
          <a:p>
            <a:pPr lvl="0">
              <a:defRPr/>
            </a:pPr>
            <a:r>
              <a:rPr lang="fr-FR" sz="1800"/>
              <a:t>Sous point numéro 2</a:t>
            </a:r>
            <a:endParaRPr/>
          </a:p>
          <a:p>
            <a:pPr lvl="1">
              <a:defRPr/>
            </a:pPr>
            <a:endParaRPr lang="fr-FR" sz="1800"/>
          </a:p>
        </p:txBody>
      </p:sp>
      <p:sp>
        <p:nvSpPr>
          <p:cNvPr id="38" name="Titre 37"/>
          <p:cNvSpPr>
            <a:spLocks noGrp="1"/>
          </p:cNvSpPr>
          <p:nvPr>
            <p:ph type="title" hasCustomPrompt="1"/>
          </p:nvPr>
        </p:nvSpPr>
        <p:spPr bwMode="auto">
          <a:xfrm>
            <a:off x="3298155" y="0"/>
            <a:ext cx="4320480" cy="653480"/>
          </a:xfrm>
          <a:prstGeom prst="rect">
            <a:avLst/>
          </a:prstGeom>
          <a:solidFill>
            <a:schemeClr val="bg1"/>
          </a:solidFill>
        </p:spPr>
        <p:txBody>
          <a:bodyPr>
            <a:normAutofit/>
          </a:bodyPr>
          <a:lstStyle>
            <a:lvl1pPr algn="ctr">
              <a:defRPr lang="fr-FR" sz="2400" b="1">
                <a:solidFill>
                  <a:srgbClr val="D0671C"/>
                </a:solidFill>
                <a:latin typeface="+mn-lt"/>
                <a:ea typeface="+mn-ea"/>
                <a:cs typeface="+mn-cs"/>
              </a:defRPr>
            </a:lvl1pPr>
          </a:lstStyle>
          <a:p>
            <a:pPr>
              <a:defRPr/>
            </a:pPr>
            <a:r>
              <a:rPr lang="fr-FR"/>
              <a:t>Voici un titre un peu trop long qui du coup tient sur 2 lignes</a:t>
            </a:r>
            <a:endParaRPr/>
          </a:p>
        </p:txBody>
      </p:sp>
      <p:pic>
        <p:nvPicPr>
          <p:cNvPr id="30" name="Image 29"/>
          <p:cNvPicPr>
            <a:picLocks noChangeAspect="1"/>
          </p:cNvPicPr>
          <p:nvPr userDrawn="1"/>
        </p:nvPicPr>
        <p:blipFill>
          <a:blip r:embed="rId2"/>
          <a:srcRect l="24634" t="58411" r="27777" b="34092"/>
          <a:stretch/>
        </p:blipFill>
        <p:spPr bwMode="auto">
          <a:xfrm>
            <a:off x="9682391" y="50804"/>
            <a:ext cx="1008112" cy="224623"/>
          </a:xfrm>
          <a:prstGeom prst="rect">
            <a:avLst/>
          </a:prstGeom>
        </p:spPr>
      </p:pic>
      <p:pic>
        <p:nvPicPr>
          <p:cNvPr id="22" name="Image 21"/>
          <p:cNvPicPr>
            <a:picLocks noChangeAspect="1"/>
          </p:cNvPicPr>
          <p:nvPr userDrawn="1"/>
        </p:nvPicPr>
        <p:blipFill>
          <a:blip r:embed="rId3"/>
          <a:stretch/>
        </p:blipFill>
        <p:spPr bwMode="auto">
          <a:xfrm>
            <a:off x="345827" y="117896"/>
            <a:ext cx="1680651" cy="448058"/>
          </a:xfrm>
          <a:prstGeom prst="rect">
            <a:avLst/>
          </a:prstGeom>
        </p:spPr>
      </p:pic>
      <p:cxnSp>
        <p:nvCxnSpPr>
          <p:cNvPr id="32" name="Connecteur droit 31"/>
          <p:cNvCxnSpPr>
            <a:cxnSpLocks/>
          </p:cNvCxnSpPr>
          <p:nvPr userDrawn="1"/>
        </p:nvCxnSpPr>
        <p:spPr bwMode="auto">
          <a:xfrm flipH="1">
            <a:off x="1" y="332013"/>
            <a:ext cx="10772774" cy="6540"/>
          </a:xfrm>
          <a:prstGeom prst="line">
            <a:avLst/>
          </a:prstGeom>
          <a:ln w="19050">
            <a:solidFill>
              <a:srgbClr val="D064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741363" y="322263"/>
            <a:ext cx="9290050" cy="1171575"/>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741363" y="1612900"/>
            <a:ext cx="9290050" cy="3844925"/>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t>18 Décembre 2024</a:t>
            </a:r>
            <a:endParaRPr/>
          </a:p>
        </p:txBody>
      </p:sp>
      <p:sp>
        <p:nvSpPr>
          <p:cNvPr id="5" name="Espace réservé du pied de page 4"/>
          <p:cNvSpPr>
            <a:spLocks noGrp="1"/>
          </p:cNvSpPr>
          <p:nvPr>
            <p:ph type="ftr" sz="quarter" idx="3"/>
          </p:nvPr>
        </p:nvSpPr>
        <p:spPr bwMode="auto">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Journée du GDR SCIPAC, CEA</a:t>
            </a:r>
          </a:p>
        </p:txBody>
      </p:sp>
      <p:sp>
        <p:nvSpPr>
          <p:cNvPr id="6" name="Espace réservé du numéro de diapositive 5"/>
          <p:cNvSpPr>
            <a:spLocks noGrp="1"/>
          </p:cNvSpPr>
          <p:nvPr>
            <p:ph type="sldNum" sz="quarter" idx="4"/>
          </p:nvPr>
        </p:nvSpPr>
        <p:spPr bwMode="auto">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E71596-5F9D-49C5-9701-16B3CA54319D}"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r>
              <a:rPr lang="fr-FR"/>
              <a:t>18 Décembre 2024</a:t>
            </a:r>
          </a:p>
        </p:txBody>
      </p:sp>
      <p:sp>
        <p:nvSpPr>
          <p:cNvPr id="3" name="Espace réservé du pied de page 2"/>
          <p:cNvSpPr>
            <a:spLocks noGrp="1"/>
          </p:cNvSpPr>
          <p:nvPr>
            <p:ph type="ftr" sz="quarter" idx="11"/>
          </p:nvPr>
        </p:nvSpPr>
        <p:spPr bwMode="auto"/>
        <p:txBody>
          <a:bodyPr/>
          <a:lstStyle/>
          <a:p>
            <a:pPr>
              <a:defRPr/>
            </a:pPr>
            <a:r>
              <a:rPr lang="fr-FR"/>
              <a:t>Journée du GDR SCIPAC, CEA</a:t>
            </a:r>
          </a:p>
        </p:txBody>
      </p:sp>
      <p:sp>
        <p:nvSpPr>
          <p:cNvPr id="4" name="Titre 3"/>
          <p:cNvSpPr>
            <a:spLocks noGrp="1"/>
          </p:cNvSpPr>
          <p:nvPr>
            <p:ph type="title"/>
          </p:nvPr>
        </p:nvSpPr>
        <p:spPr bwMode="auto"/>
        <p:txBody>
          <a:bodyPr/>
          <a:lstStyle/>
          <a:p>
            <a:pPr>
              <a:defRPr/>
            </a:pPr>
            <a:r>
              <a:rPr lang="fr-FR" dirty="0"/>
              <a:t>AXE 1 : Accélérateurs ions lourds</a:t>
            </a:r>
            <a:endParaRPr dirty="0"/>
          </a:p>
        </p:txBody>
      </p:sp>
      <p:sp>
        <p:nvSpPr>
          <p:cNvPr id="5" name="Espace réservé du texte 4"/>
          <p:cNvSpPr>
            <a:spLocks noGrp="1"/>
          </p:cNvSpPr>
          <p:nvPr>
            <p:ph type="body" sz="quarter" idx="13"/>
          </p:nvPr>
        </p:nvSpPr>
        <p:spPr bwMode="auto">
          <a:xfrm>
            <a:off x="4040383" y="3101752"/>
            <a:ext cx="3040391" cy="576534"/>
          </a:xfrm>
        </p:spPr>
        <p:txBody>
          <a:bodyPr>
            <a:normAutofit fontScale="62500" lnSpcReduction="20000"/>
          </a:bodyPr>
          <a:lstStyle/>
          <a:p>
            <a:pPr algn="l">
              <a:defRPr/>
            </a:pPr>
            <a:r>
              <a:rPr lang="fr-FR"/>
              <a:t>Enrique Minaya Ramirez, IJCLab</a:t>
            </a:r>
          </a:p>
          <a:p>
            <a:pPr algn="l">
              <a:defRPr/>
            </a:pPr>
            <a:r>
              <a:rPr lang="fr-FR"/>
              <a:t>Mickaël Dubois, GANIL</a:t>
            </a:r>
            <a:endParaRPr/>
          </a:p>
        </p:txBody>
      </p:sp>
      <p:pic>
        <p:nvPicPr>
          <p:cNvPr id="7" name="Image 6">
            <a:extLst>
              <a:ext uri="{FF2B5EF4-FFF2-40B4-BE49-F238E27FC236}">
                <a16:creationId xmlns:a16="http://schemas.microsoft.com/office/drawing/2014/main" id="{3DD44FF7-6A4A-45EF-B4B4-4F07F4D030E4}"/>
              </a:ext>
            </a:extLst>
          </p:cNvPr>
          <p:cNvPicPr>
            <a:picLocks noChangeAspect="1"/>
          </p:cNvPicPr>
          <p:nvPr/>
        </p:nvPicPr>
        <p:blipFill>
          <a:blip r:embed="rId3"/>
          <a:stretch>
            <a:fillRect/>
          </a:stretch>
        </p:blipFill>
        <p:spPr>
          <a:xfrm>
            <a:off x="2650083" y="4038862"/>
            <a:ext cx="5198603" cy="12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r>
              <a:rPr lang="fr-FR"/>
              <a:t>18 Décembre 2024</a:t>
            </a:r>
          </a:p>
        </p:txBody>
      </p:sp>
      <p:sp>
        <p:nvSpPr>
          <p:cNvPr id="3" name="Espace réservé du pied de page 2"/>
          <p:cNvSpPr>
            <a:spLocks noGrp="1"/>
          </p:cNvSpPr>
          <p:nvPr>
            <p:ph type="ftr" sz="quarter" idx="11"/>
          </p:nvPr>
        </p:nvSpPr>
        <p:spPr bwMode="auto"/>
        <p:txBody>
          <a:bodyPr/>
          <a:lstStyle/>
          <a:p>
            <a:pPr>
              <a:defRPr/>
            </a:pPr>
            <a:r>
              <a:rPr lang="fr-FR"/>
              <a:t>Journée du GDR SCIPAC, CEA</a:t>
            </a:r>
          </a:p>
        </p:txBody>
      </p:sp>
      <p:sp>
        <p:nvSpPr>
          <p:cNvPr id="8" name="Espace réservé du contenu 7"/>
          <p:cNvSpPr>
            <a:spLocks noGrp="1"/>
          </p:cNvSpPr>
          <p:nvPr>
            <p:ph sz="half" idx="14"/>
          </p:nvPr>
        </p:nvSpPr>
        <p:spPr bwMode="auto">
          <a:xfrm>
            <a:off x="2866107" y="2525688"/>
            <a:ext cx="5184576" cy="864096"/>
          </a:xfrm>
        </p:spPr>
        <p:txBody>
          <a:bodyPr>
            <a:normAutofit/>
          </a:bodyPr>
          <a:lstStyle/>
          <a:p>
            <a:pPr marL="0" indent="0" algn="ctr">
              <a:buNone/>
              <a:defRPr/>
            </a:pPr>
            <a:r>
              <a:rPr lang="fr-FR" sz="3200"/>
              <a:t>Merci pour votre attention !</a:t>
            </a:r>
            <a:endParaRPr lang="fr-FR" sz="3200" b="1"/>
          </a:p>
        </p:txBody>
      </p:sp>
      <p:sp>
        <p:nvSpPr>
          <p:cNvPr id="9" name="Titre 8"/>
          <p:cNvSpPr>
            <a:spLocks noGrp="1"/>
          </p:cNvSpPr>
          <p:nvPr>
            <p:ph type="title"/>
          </p:nvPr>
        </p:nvSpPr>
        <p:spPr bwMode="auto"/>
        <p:txBody>
          <a:bodyPr>
            <a:normAutofit/>
          </a:bodyPr>
          <a:lstStyle/>
          <a:p>
            <a:pPr>
              <a:defRPr/>
            </a:pPr>
            <a:r>
              <a:rPr lang="fr-FR" sz="29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2B67C7-0EB3-41D8-8D59-2D9DEA2216FE}"/>
              </a:ext>
            </a:extLst>
          </p:cNvPr>
          <p:cNvSpPr>
            <a:spLocks noGrp="1"/>
          </p:cNvSpPr>
          <p:nvPr>
            <p:ph type="dt" sz="half" idx="10"/>
          </p:nvPr>
        </p:nvSpPr>
        <p:spPr/>
        <p:txBody>
          <a:bodyPr/>
          <a:lstStyle/>
          <a:p>
            <a:pPr>
              <a:defRPr/>
            </a:pPr>
            <a:r>
              <a:rPr lang="fr-FR"/>
              <a:t>18 Décembre 2024</a:t>
            </a:r>
          </a:p>
        </p:txBody>
      </p:sp>
      <p:sp>
        <p:nvSpPr>
          <p:cNvPr id="3" name="Espace réservé du pied de page 2">
            <a:extLst>
              <a:ext uri="{FF2B5EF4-FFF2-40B4-BE49-F238E27FC236}">
                <a16:creationId xmlns:a16="http://schemas.microsoft.com/office/drawing/2014/main" id="{39BDE0C7-419A-46A2-A4EA-9339ACE0D34B}"/>
              </a:ext>
            </a:extLst>
          </p:cNvPr>
          <p:cNvSpPr>
            <a:spLocks noGrp="1"/>
          </p:cNvSpPr>
          <p:nvPr>
            <p:ph type="ftr" sz="quarter" idx="11"/>
          </p:nvPr>
        </p:nvSpPr>
        <p:spPr/>
        <p:txBody>
          <a:bodyPr/>
          <a:lstStyle/>
          <a:p>
            <a:pPr>
              <a:defRPr/>
            </a:pPr>
            <a:r>
              <a:rPr lang="fr-FR"/>
              <a:t>Journée du GDR SCIPAC, CEA</a:t>
            </a:r>
            <a:endParaRPr lang="en-US"/>
          </a:p>
        </p:txBody>
      </p:sp>
      <p:sp>
        <p:nvSpPr>
          <p:cNvPr id="9" name="Titre 8">
            <a:extLst>
              <a:ext uri="{FF2B5EF4-FFF2-40B4-BE49-F238E27FC236}">
                <a16:creationId xmlns:a16="http://schemas.microsoft.com/office/drawing/2014/main" id="{34B9A65D-DCED-4618-9314-6F65D6C758E0}"/>
              </a:ext>
            </a:extLst>
          </p:cNvPr>
          <p:cNvSpPr>
            <a:spLocks noGrp="1"/>
          </p:cNvSpPr>
          <p:nvPr>
            <p:ph type="title"/>
          </p:nvPr>
        </p:nvSpPr>
        <p:spPr/>
        <p:txBody>
          <a:bodyPr>
            <a:normAutofit/>
          </a:bodyPr>
          <a:lstStyle/>
          <a:p>
            <a:r>
              <a:rPr lang="fr-FR" sz="3000" dirty="0"/>
              <a:t>Cadre de l’axe 1</a:t>
            </a:r>
            <a:endParaRPr lang="en-US" sz="3000" dirty="0"/>
          </a:p>
        </p:txBody>
      </p:sp>
      <p:sp>
        <p:nvSpPr>
          <p:cNvPr id="10" name="Espace réservé du contenu 7">
            <a:extLst>
              <a:ext uri="{FF2B5EF4-FFF2-40B4-BE49-F238E27FC236}">
                <a16:creationId xmlns:a16="http://schemas.microsoft.com/office/drawing/2014/main" id="{F578F38F-285A-4EA1-AAED-C369FB614307}"/>
              </a:ext>
            </a:extLst>
          </p:cNvPr>
          <p:cNvSpPr txBox="1">
            <a:spLocks/>
          </p:cNvSpPr>
          <p:nvPr/>
        </p:nvSpPr>
        <p:spPr bwMode="auto">
          <a:xfrm>
            <a:off x="391325" y="1763459"/>
            <a:ext cx="10107630" cy="2778453"/>
          </a:xfrm>
          <a:prstGeom prst="rect">
            <a:avLst/>
          </a:prstGeom>
        </p:spPr>
        <p:txBody>
          <a:bodyPr vert="horz" lIns="91440" tIns="45720" rIns="91440" bIns="45720" rtlCol="0">
            <a:normAutofit/>
          </a:bodyPr>
          <a:lstStyle>
            <a:lvl1pPr marL="342900" indent="-342900" algn="l" defTabSz="914400">
              <a:lnSpc>
                <a:spcPct val="90000"/>
              </a:lnSpc>
              <a:spcBef>
                <a:spcPts val="1000"/>
              </a:spcBef>
              <a:buFont typeface="Arial"/>
              <a:buChar char="•"/>
              <a:defRPr sz="2000" b="1">
                <a:solidFill>
                  <a:srgbClr val="D0671C"/>
                </a:solidFill>
                <a:latin typeface="+mn-lt"/>
                <a:ea typeface="+mn-ea"/>
                <a:cs typeface="+mn-cs"/>
              </a:defRPr>
            </a:lvl1pPr>
            <a:lvl2pPr marL="685800" indent="-228600" algn="l" defTabSz="914400">
              <a:lnSpc>
                <a:spcPct val="90000"/>
              </a:lnSpc>
              <a:spcBef>
                <a:spcPts val="500"/>
              </a:spcBef>
              <a:buFont typeface="Arial"/>
              <a:buChar char="•"/>
              <a:defRPr sz="1400">
                <a:solidFill>
                  <a:srgbClr val="232F49"/>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indent="-457200">
              <a:buFont typeface="+mj-lt"/>
              <a:buAutoNum type="arabicPeriod"/>
              <a:defRPr/>
            </a:pPr>
            <a:r>
              <a:rPr lang="fr-FR" dirty="0"/>
              <a:t>Développement accélérateurs pour SPIRAL2 et ALTO</a:t>
            </a:r>
          </a:p>
          <a:p>
            <a:pPr lvl="1">
              <a:buFont typeface="Arial" panose="020B0604020202020204" pitchFamily="34" charset="0"/>
              <a:buChar char="•"/>
              <a:defRPr/>
            </a:pPr>
            <a:r>
              <a:rPr lang="fr-FR" b="1" dirty="0"/>
              <a:t>Accélérations d’éléments stables et radioactifs (du proton à l’uranium)</a:t>
            </a:r>
          </a:p>
          <a:p>
            <a:pPr marL="457200" indent="-457200">
              <a:buFont typeface="+mj-lt"/>
              <a:buAutoNum type="arabicPeriod"/>
              <a:defRPr/>
            </a:pPr>
            <a:r>
              <a:rPr lang="fr-FR" dirty="0"/>
              <a:t>Sources d’ions (GANIL/ALTO, ECR, FEBIAD, laser, ...) </a:t>
            </a:r>
            <a:r>
              <a:rPr lang="fr-FR" dirty="0">
                <a:sym typeface="Wingdings" panose="05000000000000000000" pitchFamily="2" charset="2"/>
              </a:rPr>
              <a:t> point transverse</a:t>
            </a:r>
            <a:endParaRPr lang="fr-FR" dirty="0"/>
          </a:p>
          <a:p>
            <a:pPr lvl="1">
              <a:buFont typeface="Arial" panose="020B0604020202020204" pitchFamily="34" charset="0"/>
              <a:buChar char="•"/>
              <a:defRPr/>
            </a:pPr>
            <a:r>
              <a:rPr lang="fr-FR" b="1" dirty="0"/>
              <a:t>Production des faisceaux primaires ou secondaires</a:t>
            </a:r>
          </a:p>
          <a:p>
            <a:pPr marL="457200" indent="-457200">
              <a:buFont typeface="+mj-lt"/>
              <a:buAutoNum type="arabicPeriod"/>
              <a:defRPr/>
            </a:pPr>
            <a:r>
              <a:rPr lang="fr-FR" dirty="0"/>
              <a:t>Ensemble cible source (cibles, fours)</a:t>
            </a:r>
          </a:p>
          <a:p>
            <a:pPr lvl="1">
              <a:buFont typeface="Arial" panose="020B0604020202020204" pitchFamily="34" charset="0"/>
              <a:buChar char="•"/>
              <a:defRPr/>
            </a:pPr>
            <a:r>
              <a:rPr lang="fr-FR" b="1" dirty="0"/>
              <a:t>Production des éléments d’intérêts</a:t>
            </a:r>
          </a:p>
          <a:p>
            <a:pPr marL="457200" indent="-457200">
              <a:buFont typeface="+mj-lt"/>
              <a:buAutoNum type="arabicPeriod"/>
              <a:defRPr/>
            </a:pPr>
            <a:r>
              <a:rPr lang="fr-FR" dirty="0"/>
              <a:t>Développements faisceaux, RFQ </a:t>
            </a:r>
            <a:r>
              <a:rPr lang="fr-FR" dirty="0" err="1"/>
              <a:t>cooler</a:t>
            </a:r>
            <a:r>
              <a:rPr lang="fr-FR" dirty="0"/>
              <a:t>, pièges à ions</a:t>
            </a:r>
          </a:p>
          <a:p>
            <a:pPr lvl="1">
              <a:buFont typeface="Arial" panose="020B0604020202020204" pitchFamily="34" charset="0"/>
              <a:buChar char="•"/>
              <a:defRPr/>
            </a:pPr>
            <a:r>
              <a:rPr lang="fr-FR" b="1" dirty="0"/>
              <a:t>Préparation des faisceaux secondaires</a:t>
            </a:r>
          </a:p>
        </p:txBody>
      </p:sp>
      <p:sp>
        <p:nvSpPr>
          <p:cNvPr id="11" name="Espace réservé du texte 6">
            <a:extLst>
              <a:ext uri="{FF2B5EF4-FFF2-40B4-BE49-F238E27FC236}">
                <a16:creationId xmlns:a16="http://schemas.microsoft.com/office/drawing/2014/main" id="{8F3B780C-09AB-4CB9-B22F-809BA0A9650D}"/>
              </a:ext>
            </a:extLst>
          </p:cNvPr>
          <p:cNvSpPr txBox="1">
            <a:spLocks/>
          </p:cNvSpPr>
          <p:nvPr/>
        </p:nvSpPr>
        <p:spPr bwMode="auto">
          <a:xfrm>
            <a:off x="0" y="1085528"/>
            <a:ext cx="10772775" cy="612532"/>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000" b="1">
                <a:solidFill>
                  <a:srgbClr val="24314C"/>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2400" dirty="0"/>
              <a:t>Axe 1 : accélération d’ions lourds</a:t>
            </a:r>
          </a:p>
        </p:txBody>
      </p:sp>
      <p:sp>
        <p:nvSpPr>
          <p:cNvPr id="12" name="Ellipse 11">
            <a:extLst>
              <a:ext uri="{FF2B5EF4-FFF2-40B4-BE49-F238E27FC236}">
                <a16:creationId xmlns:a16="http://schemas.microsoft.com/office/drawing/2014/main" id="{7ABAA735-CAA4-4877-99D4-1B22E8EAFB72}"/>
              </a:ext>
            </a:extLst>
          </p:cNvPr>
          <p:cNvSpPr/>
          <p:nvPr/>
        </p:nvSpPr>
        <p:spPr bwMode="auto">
          <a:xfrm>
            <a:off x="391325" y="1783600"/>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t>A</a:t>
            </a:r>
            <a:endParaRPr dirty="0"/>
          </a:p>
        </p:txBody>
      </p:sp>
      <p:sp>
        <p:nvSpPr>
          <p:cNvPr id="13" name="Ellipse 12">
            <a:extLst>
              <a:ext uri="{FF2B5EF4-FFF2-40B4-BE49-F238E27FC236}">
                <a16:creationId xmlns:a16="http://schemas.microsoft.com/office/drawing/2014/main" id="{AD27EA92-BFB9-437B-AA36-727B3E14F7C9}"/>
              </a:ext>
            </a:extLst>
          </p:cNvPr>
          <p:cNvSpPr/>
          <p:nvPr/>
        </p:nvSpPr>
        <p:spPr bwMode="auto">
          <a:xfrm>
            <a:off x="391325" y="2391320"/>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B</a:t>
            </a:r>
            <a:endParaRPr dirty="0"/>
          </a:p>
        </p:txBody>
      </p:sp>
      <p:sp>
        <p:nvSpPr>
          <p:cNvPr id="14" name="Ellipse 13">
            <a:extLst>
              <a:ext uri="{FF2B5EF4-FFF2-40B4-BE49-F238E27FC236}">
                <a16:creationId xmlns:a16="http://schemas.microsoft.com/office/drawing/2014/main" id="{F376318E-F541-4227-9EB6-CD5B010949A5}"/>
              </a:ext>
            </a:extLst>
          </p:cNvPr>
          <p:cNvSpPr/>
          <p:nvPr/>
        </p:nvSpPr>
        <p:spPr bwMode="auto">
          <a:xfrm>
            <a:off x="391325" y="3053978"/>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C</a:t>
            </a:r>
            <a:endParaRPr dirty="0"/>
          </a:p>
        </p:txBody>
      </p:sp>
      <p:sp>
        <p:nvSpPr>
          <p:cNvPr id="15" name="Ellipse 14">
            <a:extLst>
              <a:ext uri="{FF2B5EF4-FFF2-40B4-BE49-F238E27FC236}">
                <a16:creationId xmlns:a16="http://schemas.microsoft.com/office/drawing/2014/main" id="{E10C72DE-BA6A-41D8-885C-49FC2AE94A4D}"/>
              </a:ext>
            </a:extLst>
          </p:cNvPr>
          <p:cNvSpPr/>
          <p:nvPr/>
        </p:nvSpPr>
        <p:spPr bwMode="auto">
          <a:xfrm>
            <a:off x="391325" y="3735889"/>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D</a:t>
            </a:r>
            <a:endParaRPr dirty="0"/>
          </a:p>
        </p:txBody>
      </p:sp>
    </p:spTree>
    <p:extLst>
      <p:ext uri="{BB962C8B-B14F-4D97-AF65-F5344CB8AC3E}">
        <p14:creationId xmlns:p14="http://schemas.microsoft.com/office/powerpoint/2010/main" val="284428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a:xfrm>
            <a:off x="237815" y="5792993"/>
            <a:ext cx="1512168" cy="266495"/>
          </a:xfrm>
        </p:spPr>
        <p:txBody>
          <a:bodyPr/>
          <a:lstStyle/>
          <a:p>
            <a:pPr>
              <a:defRPr/>
            </a:pPr>
            <a:r>
              <a:rPr lang="fr-FR"/>
              <a:t>18 Décembre 2024</a:t>
            </a:r>
          </a:p>
        </p:txBody>
      </p:sp>
      <p:sp>
        <p:nvSpPr>
          <p:cNvPr id="3" name="Espace réservé du pied de page 2"/>
          <p:cNvSpPr>
            <a:spLocks noGrp="1"/>
          </p:cNvSpPr>
          <p:nvPr>
            <p:ph type="ftr" sz="quarter" idx="11"/>
          </p:nvPr>
        </p:nvSpPr>
        <p:spPr bwMode="auto">
          <a:xfrm>
            <a:off x="3010123" y="5798372"/>
            <a:ext cx="4896544" cy="255687"/>
          </a:xfrm>
        </p:spPr>
        <p:txBody>
          <a:bodyPr/>
          <a:lstStyle/>
          <a:p>
            <a:pPr>
              <a:defRPr/>
            </a:pPr>
            <a:r>
              <a:rPr lang="fr-FR"/>
              <a:t>Journée du GDR SCIPAC, CEA</a:t>
            </a:r>
          </a:p>
        </p:txBody>
      </p:sp>
      <p:sp>
        <p:nvSpPr>
          <p:cNvPr id="7" name="Espace réservé du texte 6"/>
          <p:cNvSpPr>
            <a:spLocks noGrp="1"/>
          </p:cNvSpPr>
          <p:nvPr>
            <p:ph type="body" idx="13"/>
          </p:nvPr>
        </p:nvSpPr>
        <p:spPr bwMode="auto">
          <a:xfrm>
            <a:off x="566239" y="890326"/>
            <a:ext cx="5481382" cy="397028"/>
          </a:xfrm>
        </p:spPr>
        <p:txBody>
          <a:bodyPr>
            <a:normAutofit fontScale="85000" lnSpcReduction="10000"/>
          </a:bodyPr>
          <a:lstStyle/>
          <a:p>
            <a:pPr>
              <a:defRPr/>
            </a:pPr>
            <a:r>
              <a:rPr lang="fr-FR" dirty="0"/>
              <a:t>Exemple technique ISOL (</a:t>
            </a:r>
            <a:r>
              <a:rPr lang="fr-FR" i="1" dirty="0"/>
              <a:t>Isotope </a:t>
            </a:r>
            <a:r>
              <a:rPr lang="fr-FR" i="1" dirty="0" err="1"/>
              <a:t>Separation</a:t>
            </a:r>
            <a:r>
              <a:rPr lang="fr-FR" i="1" dirty="0"/>
              <a:t> On-Line</a:t>
            </a:r>
            <a:r>
              <a:rPr lang="fr-FR" dirty="0"/>
              <a:t>)</a:t>
            </a:r>
            <a:endParaRPr dirty="0"/>
          </a:p>
        </p:txBody>
      </p:sp>
      <p:sp>
        <p:nvSpPr>
          <p:cNvPr id="9" name="Titre 8"/>
          <p:cNvSpPr>
            <a:spLocks noGrp="1"/>
          </p:cNvSpPr>
          <p:nvPr>
            <p:ph type="title"/>
          </p:nvPr>
        </p:nvSpPr>
        <p:spPr bwMode="auto"/>
        <p:txBody>
          <a:bodyPr>
            <a:normAutofit/>
          </a:bodyPr>
          <a:lstStyle/>
          <a:p>
            <a:pPr>
              <a:defRPr/>
            </a:pPr>
            <a:r>
              <a:rPr lang="fr-FR" sz="3000" dirty="0"/>
              <a:t>Cadre de l’axe 1</a:t>
            </a:r>
            <a:endParaRPr sz="3000" dirty="0"/>
          </a:p>
        </p:txBody>
      </p:sp>
      <p:sp>
        <p:nvSpPr>
          <p:cNvPr id="10" name="Rectangle 9"/>
          <p:cNvSpPr/>
          <p:nvPr/>
        </p:nvSpPr>
        <p:spPr bwMode="auto">
          <a:xfrm>
            <a:off x="2941434" y="1935548"/>
            <a:ext cx="655629" cy="720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rgbClr val="232F49"/>
                </a:solidFill>
              </a:rPr>
              <a:t>Cible</a:t>
            </a:r>
            <a:endParaRPr dirty="0"/>
          </a:p>
        </p:txBody>
      </p:sp>
      <p:sp>
        <p:nvSpPr>
          <p:cNvPr id="11" name="Rectangle 10"/>
          <p:cNvSpPr/>
          <p:nvPr/>
        </p:nvSpPr>
        <p:spPr bwMode="auto">
          <a:xfrm>
            <a:off x="4787621" y="2007549"/>
            <a:ext cx="1260000" cy="64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Séparateur</a:t>
            </a:r>
            <a:br>
              <a:rPr lang="fr-FR" sz="1200" b="1" dirty="0"/>
            </a:br>
            <a:r>
              <a:rPr lang="fr-FR" sz="1200" b="1" dirty="0"/>
              <a:t> en ligne</a:t>
            </a:r>
            <a:endParaRPr dirty="0"/>
          </a:p>
        </p:txBody>
      </p:sp>
      <p:sp>
        <p:nvSpPr>
          <p:cNvPr id="15" name="Rectangle 14"/>
          <p:cNvSpPr/>
          <p:nvPr/>
        </p:nvSpPr>
        <p:spPr bwMode="auto">
          <a:xfrm>
            <a:off x="3760758" y="1827597"/>
            <a:ext cx="827170" cy="90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rgbClr val="232F49"/>
                </a:solidFill>
              </a:rPr>
              <a:t>Source d’ion</a:t>
            </a:r>
            <a:endParaRPr dirty="0"/>
          </a:p>
        </p:txBody>
      </p:sp>
      <p:cxnSp>
        <p:nvCxnSpPr>
          <p:cNvPr id="19" name="Connecteur droit 18"/>
          <p:cNvCxnSpPr>
            <a:cxnSpLocks/>
          </p:cNvCxnSpPr>
          <p:nvPr/>
        </p:nvCxnSpPr>
        <p:spPr bwMode="auto">
          <a:xfrm>
            <a:off x="2362339" y="2305791"/>
            <a:ext cx="642057" cy="15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cxnSpLocks/>
          </p:cNvCxnSpPr>
          <p:nvPr/>
        </p:nvCxnSpPr>
        <p:spPr bwMode="auto">
          <a:xfrm>
            <a:off x="3585345" y="2295549"/>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cxnSpLocks/>
          </p:cNvCxnSpPr>
          <p:nvPr/>
        </p:nvCxnSpPr>
        <p:spPr bwMode="auto">
          <a:xfrm>
            <a:off x="4587928" y="2295549"/>
            <a:ext cx="1996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cxnSpLocks/>
          </p:cNvCxnSpPr>
          <p:nvPr/>
        </p:nvCxnSpPr>
        <p:spPr bwMode="auto">
          <a:xfrm>
            <a:off x="6047621" y="2295549"/>
            <a:ext cx="1991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cxnSpLocks/>
          </p:cNvCxnSpPr>
          <p:nvPr/>
        </p:nvCxnSpPr>
        <p:spPr bwMode="auto">
          <a:xfrm>
            <a:off x="6244112" y="2295549"/>
            <a:ext cx="0" cy="592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a:cxnSpLocks/>
          </p:cNvCxnSpPr>
          <p:nvPr/>
        </p:nvCxnSpPr>
        <p:spPr bwMode="auto">
          <a:xfrm flipH="1">
            <a:off x="6244112" y="2887957"/>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lèche : droite 43"/>
          <p:cNvSpPr/>
          <p:nvPr/>
        </p:nvSpPr>
        <p:spPr bwMode="auto">
          <a:xfrm>
            <a:off x="1372915" y="2054464"/>
            <a:ext cx="1444248" cy="502125"/>
          </a:xfrm>
          <a:prstGeom prst="rightArrow">
            <a:avLst>
              <a:gd name="adj1" fmla="val 50000"/>
              <a:gd name="adj2" fmla="val 5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200" b="1" dirty="0">
                <a:solidFill>
                  <a:srgbClr val="232F49"/>
                </a:solidFill>
              </a:rPr>
              <a:t>Faisceau accéléré</a:t>
            </a:r>
            <a:endParaRPr lang="fr-FR" dirty="0"/>
          </a:p>
        </p:txBody>
      </p:sp>
      <p:sp>
        <p:nvSpPr>
          <p:cNvPr id="53" name="Ellipse 52"/>
          <p:cNvSpPr/>
          <p:nvPr/>
        </p:nvSpPr>
        <p:spPr bwMode="auto">
          <a:xfrm>
            <a:off x="1793596" y="316680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A</a:t>
            </a:r>
            <a:endParaRPr dirty="0"/>
          </a:p>
        </p:txBody>
      </p:sp>
      <p:cxnSp>
        <p:nvCxnSpPr>
          <p:cNvPr id="54" name="Connecteur droit 53"/>
          <p:cNvCxnSpPr>
            <a:cxnSpLocks/>
          </p:cNvCxnSpPr>
          <p:nvPr/>
        </p:nvCxnSpPr>
        <p:spPr bwMode="auto">
          <a:xfrm>
            <a:off x="6244112" y="1703141"/>
            <a:ext cx="0" cy="592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a:cxnSpLocks/>
          </p:cNvCxnSpPr>
          <p:nvPr/>
        </p:nvCxnSpPr>
        <p:spPr bwMode="auto">
          <a:xfrm>
            <a:off x="6239520" y="1709131"/>
            <a:ext cx="1800000" cy="12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Ellipse 56"/>
          <p:cNvSpPr/>
          <p:nvPr/>
        </p:nvSpPr>
        <p:spPr bwMode="auto">
          <a:xfrm>
            <a:off x="3495364" y="3172520"/>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t>C</a:t>
            </a:r>
            <a:endParaRPr dirty="0"/>
          </a:p>
        </p:txBody>
      </p:sp>
      <p:sp>
        <p:nvSpPr>
          <p:cNvPr id="58" name="Ellipse 57"/>
          <p:cNvSpPr/>
          <p:nvPr/>
        </p:nvSpPr>
        <p:spPr bwMode="auto">
          <a:xfrm>
            <a:off x="3977406" y="3166806"/>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B</a:t>
            </a:r>
            <a:endParaRPr dirty="0"/>
          </a:p>
        </p:txBody>
      </p:sp>
      <p:sp>
        <p:nvSpPr>
          <p:cNvPr id="59" name="Ellipse 58"/>
          <p:cNvSpPr/>
          <p:nvPr/>
        </p:nvSpPr>
        <p:spPr bwMode="auto">
          <a:xfrm>
            <a:off x="6934933" y="3173800"/>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D</a:t>
            </a:r>
            <a:endParaRPr dirty="0"/>
          </a:p>
        </p:txBody>
      </p:sp>
      <p:sp>
        <p:nvSpPr>
          <p:cNvPr id="60" name="Rectangle 59"/>
          <p:cNvSpPr/>
          <p:nvPr/>
        </p:nvSpPr>
        <p:spPr bwMode="auto">
          <a:xfrm>
            <a:off x="6577135" y="2680711"/>
            <a:ext cx="1075598"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chemeClr val="bg1"/>
                </a:solidFill>
              </a:rPr>
              <a:t>Faisceau décéléré</a:t>
            </a:r>
            <a:endParaRPr lang="fr-FR" sz="1200" dirty="0">
              <a:solidFill>
                <a:schemeClr val="bg1"/>
              </a:solidFill>
            </a:endParaRPr>
          </a:p>
        </p:txBody>
      </p:sp>
      <p:sp>
        <p:nvSpPr>
          <p:cNvPr id="67" name="Rectangle 66"/>
          <p:cNvSpPr/>
          <p:nvPr/>
        </p:nvSpPr>
        <p:spPr bwMode="auto">
          <a:xfrm>
            <a:off x="1276526" y="2612376"/>
            <a:ext cx="1322798" cy="276999"/>
          </a:xfrm>
          <a:prstGeom prst="rect">
            <a:avLst/>
          </a:prstGeom>
        </p:spPr>
        <p:txBody>
          <a:bodyPr wrap="none">
            <a:spAutoFit/>
          </a:bodyPr>
          <a:lstStyle/>
          <a:p>
            <a:pPr algn="ctr">
              <a:defRPr/>
            </a:pPr>
            <a:r>
              <a:rPr lang="fr-FR" sz="1200" b="1" i="1" dirty="0">
                <a:solidFill>
                  <a:srgbClr val="232F49"/>
                </a:solidFill>
                <a:latin typeface="+mn-lt"/>
              </a:rPr>
              <a:t>Faisceau primaire</a:t>
            </a:r>
            <a:endParaRPr lang="fr-FR" dirty="0"/>
          </a:p>
        </p:txBody>
      </p:sp>
      <p:sp>
        <p:nvSpPr>
          <p:cNvPr id="68" name="Flèche : droite 67"/>
          <p:cNvSpPr/>
          <p:nvPr/>
        </p:nvSpPr>
        <p:spPr bwMode="auto">
          <a:xfrm>
            <a:off x="6417396" y="1477213"/>
            <a:ext cx="1444248" cy="502125"/>
          </a:xfrm>
          <a:prstGeom prst="rightArrow">
            <a:avLst>
              <a:gd name="adj1" fmla="val 50000"/>
              <a:gd name="adj2" fmla="val 5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200" b="1" dirty="0">
                <a:solidFill>
                  <a:srgbClr val="232F49"/>
                </a:solidFill>
              </a:rPr>
              <a:t>Faisceau accéléré</a:t>
            </a:r>
            <a:endParaRPr lang="fr-FR" sz="1200" dirty="0"/>
          </a:p>
        </p:txBody>
      </p:sp>
      <p:sp>
        <p:nvSpPr>
          <p:cNvPr id="69" name="Rectangle 68"/>
          <p:cNvSpPr/>
          <p:nvPr/>
        </p:nvSpPr>
        <p:spPr bwMode="auto">
          <a:xfrm>
            <a:off x="4682491" y="2711060"/>
            <a:ext cx="1470275" cy="276999"/>
          </a:xfrm>
          <a:prstGeom prst="rect">
            <a:avLst/>
          </a:prstGeom>
        </p:spPr>
        <p:txBody>
          <a:bodyPr wrap="none">
            <a:spAutoFit/>
          </a:bodyPr>
          <a:lstStyle/>
          <a:p>
            <a:pPr algn="ctr">
              <a:defRPr/>
            </a:pPr>
            <a:r>
              <a:rPr lang="fr-FR" sz="1200" b="1" i="1" dirty="0">
                <a:solidFill>
                  <a:srgbClr val="232F49"/>
                </a:solidFill>
                <a:latin typeface="+mn-lt"/>
              </a:rPr>
              <a:t>Faisceau secondaire</a:t>
            </a:r>
            <a:endParaRPr lang="fr-FR" dirty="0"/>
          </a:p>
        </p:txBody>
      </p:sp>
      <p:sp>
        <p:nvSpPr>
          <p:cNvPr id="70" name="Rectangle 69"/>
          <p:cNvSpPr/>
          <p:nvPr/>
        </p:nvSpPr>
        <p:spPr bwMode="auto">
          <a:xfrm>
            <a:off x="8204944" y="1573836"/>
            <a:ext cx="997867" cy="15404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chemeClr val="tx1"/>
                </a:solidFill>
              </a:rPr>
              <a:t>Expériments</a:t>
            </a:r>
          </a:p>
        </p:txBody>
      </p:sp>
      <p:sp>
        <p:nvSpPr>
          <p:cNvPr id="74" name="Rectangle 73"/>
          <p:cNvSpPr/>
          <p:nvPr/>
        </p:nvSpPr>
        <p:spPr bwMode="auto">
          <a:xfrm>
            <a:off x="4743058" y="3949604"/>
            <a:ext cx="5351293" cy="523220"/>
          </a:xfrm>
          <a:prstGeom prst="rect">
            <a:avLst/>
          </a:prstGeom>
        </p:spPr>
        <p:txBody>
          <a:bodyPr wrap="square">
            <a:spAutoFit/>
          </a:bodyPr>
          <a:lstStyle/>
          <a:p>
            <a:pPr algn="ctr">
              <a:defRPr/>
            </a:pPr>
            <a:r>
              <a:rPr lang="fr-FR" sz="1400" b="1" dirty="0">
                <a:latin typeface="+mn-lt"/>
              </a:rPr>
              <a:t>Faisceaux de basse énergie de grand qualité :</a:t>
            </a:r>
          </a:p>
          <a:p>
            <a:pPr algn="ctr">
              <a:defRPr/>
            </a:pPr>
            <a:r>
              <a:rPr lang="fr-FR" sz="1400" dirty="0">
                <a:latin typeface="+mn-lt"/>
              </a:rPr>
              <a:t>faible émittance, faible dispersion en énergie, échantillons purifiés</a:t>
            </a:r>
          </a:p>
        </p:txBody>
      </p:sp>
      <p:sp>
        <p:nvSpPr>
          <p:cNvPr id="75" name="Rectangle 74"/>
          <p:cNvSpPr/>
          <p:nvPr/>
        </p:nvSpPr>
        <p:spPr bwMode="auto">
          <a:xfrm>
            <a:off x="4450283" y="4548534"/>
            <a:ext cx="1116000"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arrêter</a:t>
            </a:r>
            <a:endParaRPr lang="fr-FR" dirty="0"/>
          </a:p>
        </p:txBody>
      </p:sp>
      <p:sp>
        <p:nvSpPr>
          <p:cNvPr id="76" name="Rectangle 75"/>
          <p:cNvSpPr/>
          <p:nvPr/>
        </p:nvSpPr>
        <p:spPr bwMode="auto">
          <a:xfrm>
            <a:off x="5602411" y="4550720"/>
            <a:ext cx="1188000"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refroidissement</a:t>
            </a:r>
            <a:endParaRPr lang="fr-FR" dirty="0"/>
          </a:p>
        </p:txBody>
      </p:sp>
      <p:sp>
        <p:nvSpPr>
          <p:cNvPr id="77" name="Rectangle 76"/>
          <p:cNvSpPr/>
          <p:nvPr/>
        </p:nvSpPr>
        <p:spPr bwMode="auto">
          <a:xfrm>
            <a:off x="6843006" y="4542466"/>
            <a:ext cx="1116000"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Purification</a:t>
            </a:r>
            <a:endParaRPr lang="fr-FR" dirty="0"/>
          </a:p>
        </p:txBody>
      </p:sp>
      <p:sp>
        <p:nvSpPr>
          <p:cNvPr id="78" name="Rectangle 77"/>
          <p:cNvSpPr/>
          <p:nvPr/>
        </p:nvSpPr>
        <p:spPr bwMode="auto">
          <a:xfrm>
            <a:off x="8004379" y="4535468"/>
            <a:ext cx="1116000"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regroupement</a:t>
            </a:r>
            <a:endParaRPr lang="fr-FR" dirty="0"/>
          </a:p>
        </p:txBody>
      </p:sp>
      <p:sp>
        <p:nvSpPr>
          <p:cNvPr id="79" name="Rectangle 78"/>
          <p:cNvSpPr/>
          <p:nvPr/>
        </p:nvSpPr>
        <p:spPr bwMode="auto">
          <a:xfrm>
            <a:off x="9165752" y="4535468"/>
            <a:ext cx="1116000" cy="42336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t>manipulation</a:t>
            </a:r>
            <a:endParaRPr lang="fr-FR" dirty="0"/>
          </a:p>
        </p:txBody>
      </p:sp>
      <p:sp>
        <p:nvSpPr>
          <p:cNvPr id="81" name="Rectangle 80"/>
          <p:cNvSpPr/>
          <p:nvPr/>
        </p:nvSpPr>
        <p:spPr bwMode="auto">
          <a:xfrm>
            <a:off x="4228348" y="3865804"/>
            <a:ext cx="6414623" cy="154020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2" name="Rectangle 81"/>
          <p:cNvSpPr/>
          <p:nvPr/>
        </p:nvSpPr>
        <p:spPr bwMode="auto">
          <a:xfrm>
            <a:off x="7042925" y="5065644"/>
            <a:ext cx="1324753" cy="307777"/>
          </a:xfrm>
          <a:prstGeom prst="rect">
            <a:avLst/>
          </a:prstGeom>
        </p:spPr>
        <p:txBody>
          <a:bodyPr wrap="square">
            <a:spAutoFit/>
          </a:bodyPr>
          <a:lstStyle/>
          <a:p>
            <a:pPr algn="ctr">
              <a:defRPr/>
            </a:pPr>
            <a:r>
              <a:rPr lang="fr-FR" sz="1400" b="1" dirty="0">
                <a:latin typeface="+mn-lt"/>
              </a:rPr>
              <a:t>Pièges à ions</a:t>
            </a:r>
            <a:endParaRPr lang="fr-FR" sz="1400" dirty="0">
              <a:latin typeface="+mn-lt"/>
            </a:endParaRPr>
          </a:p>
        </p:txBody>
      </p:sp>
      <p:sp>
        <p:nvSpPr>
          <p:cNvPr id="1769678395" name="Accolade fermante 1769678394"/>
          <p:cNvSpPr/>
          <p:nvPr/>
        </p:nvSpPr>
        <p:spPr bwMode="auto">
          <a:xfrm rot="5399976">
            <a:off x="3595441" y="2478875"/>
            <a:ext cx="244678" cy="827169"/>
          </a:xfrm>
          <a:prstGeom prst="rightBrace">
            <a:avLst>
              <a:gd name="adj1" fmla="val 29289"/>
              <a:gd name="adj2" fmla="val 50000"/>
            </a:avLst>
          </a:prstGeom>
          <a:ln w="19050">
            <a:solidFill>
              <a:schemeClr val="accent2"/>
            </a:solidFill>
          </a:ln>
        </p:spPr>
        <p:style>
          <a:lnRef idx="1">
            <a:schemeClr val="accent1">
              <a:shade val="50000"/>
            </a:schemeClr>
          </a:lnRef>
          <a:fillRef idx="0">
            <a:schemeClr val="accent1"/>
          </a:fillRef>
          <a:effectRef idx="0">
            <a:schemeClr val="accent1"/>
          </a:effectRef>
          <a:fontRef idx="minor">
            <a:schemeClr val="tx1"/>
          </a:fontRef>
        </p:style>
      </p:sp>
      <p:sp>
        <p:nvSpPr>
          <p:cNvPr id="206998266" name="Ellipse 57"/>
          <p:cNvSpPr/>
          <p:nvPr/>
        </p:nvSpPr>
        <p:spPr bwMode="auto">
          <a:xfrm>
            <a:off x="521691" y="3166391"/>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B</a:t>
            </a:r>
            <a:endParaRPr dirty="0"/>
          </a:p>
        </p:txBody>
      </p:sp>
      <p:sp>
        <p:nvSpPr>
          <p:cNvPr id="1747196025" name="Rectangle 14"/>
          <p:cNvSpPr/>
          <p:nvPr/>
        </p:nvSpPr>
        <p:spPr bwMode="auto">
          <a:xfrm>
            <a:off x="345892" y="1881548"/>
            <a:ext cx="827169" cy="90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rgbClr val="232F49"/>
                </a:solidFill>
              </a:rPr>
              <a:t>Source d’ion</a:t>
            </a:r>
            <a:endParaRPr dirty="0"/>
          </a:p>
        </p:txBody>
      </p:sp>
      <p:sp>
        <p:nvSpPr>
          <p:cNvPr id="110020701" name="Ellipse 52"/>
          <p:cNvSpPr/>
          <p:nvPr/>
        </p:nvSpPr>
        <p:spPr bwMode="auto">
          <a:xfrm>
            <a:off x="6900295" y="1091404"/>
            <a:ext cx="360000" cy="36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t>A</a:t>
            </a:r>
            <a:endParaRPr dirty="0"/>
          </a:p>
        </p:txBody>
      </p:sp>
      <p:sp>
        <p:nvSpPr>
          <p:cNvPr id="5" name="Flèche : droite 4">
            <a:extLst>
              <a:ext uri="{FF2B5EF4-FFF2-40B4-BE49-F238E27FC236}">
                <a16:creationId xmlns:a16="http://schemas.microsoft.com/office/drawing/2014/main" id="{725022C2-A643-4572-9A14-B45DEE030DDD}"/>
              </a:ext>
            </a:extLst>
          </p:cNvPr>
          <p:cNvSpPr/>
          <p:nvPr/>
        </p:nvSpPr>
        <p:spPr>
          <a:xfrm>
            <a:off x="6645555" y="5162548"/>
            <a:ext cx="434740" cy="14305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r>
              <a:rPr lang="fr-FR"/>
              <a:t>18 Décembre 2024</a:t>
            </a:r>
          </a:p>
        </p:txBody>
      </p:sp>
      <p:sp>
        <p:nvSpPr>
          <p:cNvPr id="3" name="Espace réservé du pied de page 2"/>
          <p:cNvSpPr>
            <a:spLocks noGrp="1"/>
          </p:cNvSpPr>
          <p:nvPr>
            <p:ph type="ftr" sz="quarter" idx="11"/>
          </p:nvPr>
        </p:nvSpPr>
        <p:spPr bwMode="auto"/>
        <p:txBody>
          <a:bodyPr/>
          <a:lstStyle/>
          <a:p>
            <a:pPr>
              <a:defRPr/>
            </a:pPr>
            <a:r>
              <a:rPr lang="fr-FR"/>
              <a:t>Journée du GDR SCIPAC, CEA</a:t>
            </a:r>
          </a:p>
        </p:txBody>
      </p:sp>
      <p:sp>
        <p:nvSpPr>
          <p:cNvPr id="5" name="Espace réservé du texte 4"/>
          <p:cNvSpPr>
            <a:spLocks noGrp="1"/>
          </p:cNvSpPr>
          <p:nvPr>
            <p:ph type="body" idx="1"/>
          </p:nvPr>
        </p:nvSpPr>
        <p:spPr bwMode="auto">
          <a:xfrm>
            <a:off x="237814" y="1308220"/>
            <a:ext cx="4850870" cy="612531"/>
          </a:xfrm>
        </p:spPr>
        <p:txBody>
          <a:bodyPr/>
          <a:lstStyle/>
          <a:p>
            <a:pPr>
              <a:defRPr/>
            </a:pPr>
            <a:r>
              <a:rPr lang="fr-FR" dirty="0"/>
              <a:t>7 laboratoires sont concernées par l’axe 1</a:t>
            </a:r>
            <a:endParaRPr dirty="0"/>
          </a:p>
        </p:txBody>
      </p:sp>
      <p:sp>
        <p:nvSpPr>
          <p:cNvPr id="9" name="Titre 8"/>
          <p:cNvSpPr>
            <a:spLocks noGrp="1"/>
          </p:cNvSpPr>
          <p:nvPr>
            <p:ph type="title"/>
          </p:nvPr>
        </p:nvSpPr>
        <p:spPr bwMode="auto"/>
        <p:txBody>
          <a:bodyPr>
            <a:noAutofit/>
          </a:bodyPr>
          <a:lstStyle/>
          <a:p>
            <a:pPr>
              <a:defRPr/>
            </a:pPr>
            <a:r>
              <a:rPr lang="fr-FR" sz="3000" dirty="0"/>
              <a:t>Laboratoires représentés</a:t>
            </a:r>
            <a:endParaRPr sz="3000" dirty="0"/>
          </a:p>
        </p:txBody>
      </p:sp>
      <p:sp>
        <p:nvSpPr>
          <p:cNvPr id="11" name="Espace réservé du contenu 10"/>
          <p:cNvSpPr>
            <a:spLocks noGrp="1"/>
          </p:cNvSpPr>
          <p:nvPr>
            <p:ph sz="half" idx="2"/>
          </p:nvPr>
        </p:nvSpPr>
        <p:spPr bwMode="auto">
          <a:xfrm>
            <a:off x="0" y="2021633"/>
            <a:ext cx="5088686" cy="1368152"/>
          </a:xfrm>
        </p:spPr>
        <p:txBody>
          <a:bodyPr/>
          <a:lstStyle/>
          <a:p>
            <a:pPr algn="just">
              <a:defRPr/>
            </a:pPr>
            <a:r>
              <a:rPr lang="fr-FR" dirty="0"/>
              <a:t>Les équipes particulièrement intéressées par cette axe ont des applications en physique nucléaire</a:t>
            </a:r>
            <a:endParaRPr dirty="0"/>
          </a:p>
          <a:p>
            <a:pPr marL="0" indent="0">
              <a:buFont typeface="Arial"/>
              <a:buNone/>
              <a:defRPr/>
            </a:pPr>
            <a:endParaRPr lang="fr-FR" dirty="0"/>
          </a:p>
          <a:p>
            <a:pPr>
              <a:defRPr/>
            </a:pPr>
            <a:endParaRPr lang="en-US" dirty="0"/>
          </a:p>
        </p:txBody>
      </p:sp>
      <p:pic>
        <p:nvPicPr>
          <p:cNvPr id="16" name="Image 15"/>
          <p:cNvPicPr>
            <a:picLocks noChangeAspect="1"/>
          </p:cNvPicPr>
          <p:nvPr/>
        </p:nvPicPr>
        <p:blipFill>
          <a:blip r:embed="rId3"/>
          <a:stretch/>
        </p:blipFill>
        <p:spPr bwMode="auto">
          <a:xfrm>
            <a:off x="5225516" y="741611"/>
            <a:ext cx="5372860" cy="4680000"/>
          </a:xfrm>
          <a:prstGeom prst="rect">
            <a:avLst/>
          </a:prstGeom>
        </p:spPr>
      </p:pic>
      <p:pic>
        <p:nvPicPr>
          <p:cNvPr id="18" name="Image 17"/>
          <p:cNvPicPr>
            <a:picLocks noChangeAspect="1"/>
          </p:cNvPicPr>
          <p:nvPr/>
        </p:nvPicPr>
        <p:blipFill>
          <a:blip r:embed="rId4"/>
          <a:stretch/>
        </p:blipFill>
        <p:spPr bwMode="auto">
          <a:xfrm>
            <a:off x="6244146" y="2047692"/>
            <a:ext cx="1135854" cy="252411"/>
          </a:xfrm>
          <a:prstGeom prst="rect">
            <a:avLst/>
          </a:prstGeom>
        </p:spPr>
      </p:pic>
      <p:pic>
        <p:nvPicPr>
          <p:cNvPr id="19" name="Image 18"/>
          <p:cNvPicPr>
            <a:picLocks noChangeAspect="1"/>
          </p:cNvPicPr>
          <p:nvPr/>
        </p:nvPicPr>
        <p:blipFill>
          <a:blip r:embed="rId5"/>
          <a:stretch/>
        </p:blipFill>
        <p:spPr bwMode="auto">
          <a:xfrm>
            <a:off x="9045789" y="3389784"/>
            <a:ext cx="513246" cy="513246"/>
          </a:xfrm>
          <a:prstGeom prst="rect">
            <a:avLst/>
          </a:prstGeom>
        </p:spPr>
      </p:pic>
      <p:pic>
        <p:nvPicPr>
          <p:cNvPr id="20" name="Image 19"/>
          <p:cNvPicPr>
            <a:picLocks noChangeAspect="1"/>
          </p:cNvPicPr>
          <p:nvPr/>
        </p:nvPicPr>
        <p:blipFill>
          <a:blip r:embed="rId6"/>
          <a:stretch/>
        </p:blipFill>
        <p:spPr bwMode="auto">
          <a:xfrm>
            <a:off x="9706867" y="1692136"/>
            <a:ext cx="725732" cy="479547"/>
          </a:xfrm>
          <a:prstGeom prst="rect">
            <a:avLst/>
          </a:prstGeom>
        </p:spPr>
      </p:pic>
      <p:pic>
        <p:nvPicPr>
          <p:cNvPr id="21" name="Image 20"/>
          <p:cNvPicPr>
            <a:picLocks noChangeAspect="1"/>
          </p:cNvPicPr>
          <p:nvPr/>
        </p:nvPicPr>
        <p:blipFill>
          <a:blip r:embed="rId7"/>
          <a:stretch/>
        </p:blipFill>
        <p:spPr bwMode="auto">
          <a:xfrm>
            <a:off x="6610859" y="4258881"/>
            <a:ext cx="769141" cy="412602"/>
          </a:xfrm>
          <a:prstGeom prst="rect">
            <a:avLst/>
          </a:prstGeom>
        </p:spPr>
      </p:pic>
      <p:pic>
        <p:nvPicPr>
          <p:cNvPr id="1250405591" name="Image 1250405590"/>
          <p:cNvPicPr>
            <a:picLocks noChangeAspect="1"/>
          </p:cNvPicPr>
          <p:nvPr/>
        </p:nvPicPr>
        <p:blipFill>
          <a:blip r:embed="rId8"/>
          <a:stretch/>
        </p:blipFill>
        <p:spPr bwMode="auto">
          <a:xfrm>
            <a:off x="6317972" y="1614486"/>
            <a:ext cx="585772" cy="329496"/>
          </a:xfrm>
          <a:prstGeom prst="rect">
            <a:avLst/>
          </a:prstGeom>
        </p:spPr>
      </p:pic>
      <p:pic>
        <p:nvPicPr>
          <p:cNvPr id="74880520" name="Image 74880519"/>
          <p:cNvPicPr>
            <a:picLocks noChangeAspect="1"/>
          </p:cNvPicPr>
          <p:nvPr/>
        </p:nvPicPr>
        <p:blipFill>
          <a:blip r:embed="rId9"/>
          <a:stretch/>
        </p:blipFill>
        <p:spPr bwMode="auto">
          <a:xfrm>
            <a:off x="7758851" y="1692134"/>
            <a:ext cx="786461" cy="355555"/>
          </a:xfrm>
          <a:prstGeom prst="rect">
            <a:avLst/>
          </a:prstGeom>
        </p:spPr>
      </p:pic>
      <p:pic>
        <p:nvPicPr>
          <p:cNvPr id="10" name="Image 9">
            <a:extLst>
              <a:ext uri="{FF2B5EF4-FFF2-40B4-BE49-F238E27FC236}">
                <a16:creationId xmlns:a16="http://schemas.microsoft.com/office/drawing/2014/main" id="{A0D733B1-0EF6-4B7D-8C4C-8E73B8D50FF7}"/>
              </a:ext>
            </a:extLst>
          </p:cNvPr>
          <p:cNvPicPr>
            <a:picLocks noChangeAspect="1"/>
          </p:cNvPicPr>
          <p:nvPr/>
        </p:nvPicPr>
        <p:blipFill>
          <a:blip r:embed="rId10"/>
          <a:stretch>
            <a:fillRect/>
          </a:stretch>
        </p:blipFill>
        <p:spPr>
          <a:xfrm>
            <a:off x="7898395" y="2165207"/>
            <a:ext cx="475340" cy="3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308681" name="Espace réservé de la date 6"/>
          <p:cNvSpPr>
            <a:spLocks noGrp="1"/>
          </p:cNvSpPr>
          <p:nvPr>
            <p:ph type="dt" sz="half" idx="10"/>
          </p:nvPr>
        </p:nvSpPr>
        <p:spPr bwMode="auto">
          <a:xfrm>
            <a:off x="237814" y="5792992"/>
            <a:ext cx="1512167" cy="266494"/>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388497490" name="Espace réservé du pied de page 7"/>
          <p:cNvSpPr>
            <a:spLocks noGrp="1"/>
          </p:cNvSpPr>
          <p:nvPr>
            <p:ph type="ftr" sz="quarter" idx="11"/>
          </p:nvPr>
        </p:nvSpPr>
        <p:spPr bwMode="auto">
          <a:xfrm>
            <a:off x="3010122" y="5798371"/>
            <a:ext cx="4896543" cy="255686"/>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157417891" name="Titre 37"/>
          <p:cNvSpPr>
            <a:spLocks noGrp="1"/>
          </p:cNvSpPr>
          <p:nvPr>
            <p:ph type="title" hasCustomPrompt="1"/>
          </p:nvPr>
        </p:nvSpPr>
        <p:spPr bwMode="auto">
          <a:xfrm>
            <a:off x="3298154" y="0"/>
            <a:ext cx="4320479" cy="653479"/>
          </a:xfrm>
          <a:prstGeom prst="rect">
            <a:avLst/>
          </a:prstGeom>
          <a:solidFill>
            <a:schemeClr val="bg1"/>
          </a:solidFill>
        </p:spPr>
        <p:txBody>
          <a:bodyPr>
            <a:normAutofit/>
          </a:bodyPr>
          <a:lstStyle>
            <a:lvl1pPr algn="ctr">
              <a:defRPr lang="fr-FR" sz="2400" b="1">
                <a:solidFill>
                  <a:srgbClr val="D0671C"/>
                </a:solidFill>
                <a:latin typeface="+mn-lt"/>
                <a:ea typeface="+mn-ea"/>
                <a:cs typeface="+mn-cs"/>
              </a:defRPr>
            </a:lvl1pPr>
          </a:lstStyle>
          <a:p>
            <a:pPr>
              <a:defRPr/>
            </a:pPr>
            <a:r>
              <a:rPr lang="en-US" sz="3000" dirty="0"/>
              <a:t>Workshop axe 1</a:t>
            </a:r>
            <a:endParaRPr sz="3000" dirty="0"/>
          </a:p>
        </p:txBody>
      </p:sp>
      <p:sp>
        <p:nvSpPr>
          <p:cNvPr id="49" name="Espace réservé du texte 4">
            <a:extLst>
              <a:ext uri="{FF2B5EF4-FFF2-40B4-BE49-F238E27FC236}">
                <a16:creationId xmlns:a16="http://schemas.microsoft.com/office/drawing/2014/main" id="{A6EE6C8D-3454-4188-B338-50EABD9CE10E}"/>
              </a:ext>
            </a:extLst>
          </p:cNvPr>
          <p:cNvSpPr txBox="1">
            <a:spLocks/>
          </p:cNvSpPr>
          <p:nvPr/>
        </p:nvSpPr>
        <p:spPr>
          <a:xfrm>
            <a:off x="129804" y="707932"/>
            <a:ext cx="6480720" cy="2267384"/>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fr-FR" sz="1600" dirty="0">
                <a:solidFill>
                  <a:srgbClr val="24314C"/>
                </a:solidFill>
                <a:latin typeface="+mn-lt"/>
              </a:rPr>
              <a:t>Workshop </a:t>
            </a:r>
            <a:r>
              <a:rPr lang="fr-FR" sz="1600" dirty="0" err="1">
                <a:solidFill>
                  <a:srgbClr val="24314C"/>
                </a:solidFill>
                <a:latin typeface="+mn-lt"/>
              </a:rPr>
              <a:t>GdR</a:t>
            </a:r>
            <a:r>
              <a:rPr lang="fr-FR" sz="1600" dirty="0">
                <a:solidFill>
                  <a:srgbClr val="24314C"/>
                </a:solidFill>
                <a:latin typeface="+mn-lt"/>
              </a:rPr>
              <a:t> organisé en amont du Workshop ISOL France,</a:t>
            </a:r>
            <a:br>
              <a:rPr lang="fr-FR" sz="1600" dirty="0">
                <a:solidFill>
                  <a:srgbClr val="24314C"/>
                </a:solidFill>
                <a:latin typeface="+mn-lt"/>
              </a:rPr>
            </a:br>
            <a:r>
              <a:rPr lang="fr-FR" sz="1600" dirty="0">
                <a:solidFill>
                  <a:srgbClr val="24314C"/>
                </a:solidFill>
                <a:latin typeface="+mn-lt"/>
              </a:rPr>
              <a:t>le 27 mai 2024 à l’IPHC, Strasbourg :</a:t>
            </a:r>
          </a:p>
          <a:p>
            <a:pPr marL="285750" indent="-285750">
              <a:lnSpc>
                <a:spcPct val="110000"/>
              </a:lnSpc>
              <a:buFontTx/>
              <a:buChar char="-"/>
            </a:pPr>
            <a:r>
              <a:rPr lang="fr-FR" sz="1600" dirty="0">
                <a:solidFill>
                  <a:srgbClr val="D0661C"/>
                </a:solidFill>
                <a:latin typeface="+mn-lt"/>
              </a:rPr>
              <a:t>Communauté physique des ions lourds radioactifs</a:t>
            </a:r>
          </a:p>
          <a:p>
            <a:pPr marL="285750" indent="-285750">
              <a:lnSpc>
                <a:spcPct val="110000"/>
              </a:lnSpc>
              <a:buFontTx/>
              <a:buChar char="-"/>
            </a:pPr>
            <a:r>
              <a:rPr lang="fr-FR" sz="1600" dirty="0">
                <a:solidFill>
                  <a:srgbClr val="D0661C"/>
                </a:solidFill>
                <a:latin typeface="+mn-lt"/>
              </a:rPr>
              <a:t>Piège à ions, manipulation ions lourds</a:t>
            </a:r>
          </a:p>
          <a:p>
            <a:pPr marL="285750" indent="-285750">
              <a:lnSpc>
                <a:spcPct val="110000"/>
              </a:lnSpc>
              <a:buFontTx/>
              <a:buChar char="-"/>
            </a:pPr>
            <a:r>
              <a:rPr lang="fr-FR" sz="1600" b="1" dirty="0">
                <a:solidFill>
                  <a:srgbClr val="D0661C"/>
                </a:solidFill>
                <a:latin typeface="+mn-lt"/>
              </a:rPr>
              <a:t>1 invité par GDR, 1 bourse doctorant S. </a:t>
            </a:r>
            <a:r>
              <a:rPr lang="fr-FR" sz="1600" b="1" dirty="0" err="1">
                <a:solidFill>
                  <a:srgbClr val="D0661C"/>
                </a:solidFill>
                <a:latin typeface="+mn-lt"/>
              </a:rPr>
              <a:t>Bousson</a:t>
            </a:r>
            <a:r>
              <a:rPr lang="fr-FR" sz="1600" b="1" dirty="0">
                <a:solidFill>
                  <a:srgbClr val="D0661C"/>
                </a:solidFill>
                <a:latin typeface="+mn-lt"/>
              </a:rPr>
              <a:t> (S. </a:t>
            </a:r>
            <a:r>
              <a:rPr lang="fr-FR" sz="1600" b="1" dirty="0" err="1">
                <a:solidFill>
                  <a:srgbClr val="D0661C"/>
                </a:solidFill>
                <a:latin typeface="+mn-lt"/>
              </a:rPr>
              <a:t>Morard</a:t>
            </a:r>
            <a:r>
              <a:rPr lang="fr-FR" sz="1600" b="1" dirty="0">
                <a:solidFill>
                  <a:srgbClr val="D0661C"/>
                </a:solidFill>
                <a:latin typeface="+mn-lt"/>
              </a:rPr>
              <a:t>)</a:t>
            </a:r>
          </a:p>
          <a:p>
            <a:pPr marL="285750" indent="-285750">
              <a:lnSpc>
                <a:spcPct val="110000"/>
              </a:lnSpc>
              <a:buFontTx/>
              <a:buChar char="-"/>
            </a:pPr>
            <a:r>
              <a:rPr lang="fr-FR" sz="1600" dirty="0">
                <a:solidFill>
                  <a:srgbClr val="D0661C"/>
                </a:solidFill>
                <a:latin typeface="+mn-lt"/>
              </a:rPr>
              <a:t>54 participants</a:t>
            </a:r>
          </a:p>
          <a:p>
            <a:pPr marL="285750" indent="-285750">
              <a:lnSpc>
                <a:spcPct val="110000"/>
              </a:lnSpc>
              <a:buFontTx/>
              <a:buChar char="-"/>
            </a:pPr>
            <a:r>
              <a:rPr lang="fr-FR" sz="1600" dirty="0">
                <a:solidFill>
                  <a:srgbClr val="D0661C"/>
                </a:solidFill>
                <a:latin typeface="+mn-lt"/>
              </a:rPr>
              <a:t>Toutes les présentations sont en ligne</a:t>
            </a:r>
          </a:p>
        </p:txBody>
      </p:sp>
      <p:pic>
        <p:nvPicPr>
          <p:cNvPr id="50" name="Image 49">
            <a:extLst>
              <a:ext uri="{FF2B5EF4-FFF2-40B4-BE49-F238E27FC236}">
                <a16:creationId xmlns:a16="http://schemas.microsoft.com/office/drawing/2014/main" id="{1D117975-EDDF-49BA-85FB-CB3E030BF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5706" y="561282"/>
            <a:ext cx="3890275" cy="4651197"/>
          </a:xfrm>
          <a:prstGeom prst="rect">
            <a:avLst/>
          </a:prstGeom>
        </p:spPr>
      </p:pic>
      <p:pic>
        <p:nvPicPr>
          <p:cNvPr id="51" name="Picture 2" descr="https://indico.ijclab.in2p3.fr/event/10376/attachments/22890/33995/photo_groupe.jpg">
            <a:extLst>
              <a:ext uri="{FF2B5EF4-FFF2-40B4-BE49-F238E27FC236}">
                <a16:creationId xmlns:a16="http://schemas.microsoft.com/office/drawing/2014/main" id="{3DD2159E-CDBA-486D-AE43-5F9B4E8CEF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7955" y="2987133"/>
            <a:ext cx="3600400" cy="2700301"/>
          </a:xfrm>
          <a:prstGeom prst="rect">
            <a:avLst/>
          </a:prstGeom>
          <a:noFill/>
          <a:extLst>
            <a:ext uri="{909E8E84-426E-40DD-AFC4-6F175D3DCCD1}">
              <a14:hiddenFill xmlns:a14="http://schemas.microsoft.com/office/drawing/2010/main">
                <a:solidFill>
                  <a:srgbClr val="FFFFFF"/>
                </a:solidFill>
              </a14:hiddenFill>
            </a:ext>
          </a:extLst>
        </p:spPr>
      </p:pic>
      <p:sp>
        <p:nvSpPr>
          <p:cNvPr id="53" name="ZoneTexte 52">
            <a:extLst>
              <a:ext uri="{FF2B5EF4-FFF2-40B4-BE49-F238E27FC236}">
                <a16:creationId xmlns:a16="http://schemas.microsoft.com/office/drawing/2014/main" id="{00493841-20B7-47FA-9849-829245D68BBD}"/>
              </a:ext>
            </a:extLst>
          </p:cNvPr>
          <p:cNvSpPr txBox="1"/>
          <p:nvPr/>
        </p:nvSpPr>
        <p:spPr bwMode="auto">
          <a:xfrm>
            <a:off x="7402611" y="5401136"/>
            <a:ext cx="3024336" cy="276999"/>
          </a:xfrm>
          <a:prstGeom prst="rect">
            <a:avLst/>
          </a:prstGeom>
          <a:noFill/>
        </p:spPr>
        <p:txBody>
          <a:bodyPr wrap="square">
            <a:spAutoFit/>
          </a:bodyPr>
          <a:lstStyle/>
          <a:p>
            <a:r>
              <a:rPr lang="fr-FR" sz="1200" b="1" i="1" dirty="0">
                <a:latin typeface="+mn-lt"/>
              </a:rPr>
              <a:t>https://indico.ijclab.in2p3.fr/event/10376/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308681" name="Espace réservé de la date 6"/>
          <p:cNvSpPr>
            <a:spLocks noGrp="1"/>
          </p:cNvSpPr>
          <p:nvPr>
            <p:ph type="dt" sz="half" idx="10"/>
          </p:nvPr>
        </p:nvSpPr>
        <p:spPr bwMode="auto">
          <a:xfrm>
            <a:off x="237814" y="5792992"/>
            <a:ext cx="1512167" cy="266494"/>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388497490" name="Espace réservé du pied de page 7"/>
          <p:cNvSpPr>
            <a:spLocks noGrp="1"/>
          </p:cNvSpPr>
          <p:nvPr>
            <p:ph type="ftr" sz="quarter" idx="11"/>
          </p:nvPr>
        </p:nvSpPr>
        <p:spPr bwMode="auto">
          <a:xfrm>
            <a:off x="3010122" y="5798371"/>
            <a:ext cx="4896543" cy="255686"/>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157417891" name="Titre 37"/>
          <p:cNvSpPr>
            <a:spLocks noGrp="1"/>
          </p:cNvSpPr>
          <p:nvPr>
            <p:ph type="title" hasCustomPrompt="1"/>
          </p:nvPr>
        </p:nvSpPr>
        <p:spPr bwMode="auto">
          <a:xfrm>
            <a:off x="3298154" y="0"/>
            <a:ext cx="4320479" cy="653479"/>
          </a:xfrm>
          <a:prstGeom prst="rect">
            <a:avLst/>
          </a:prstGeom>
          <a:solidFill>
            <a:schemeClr val="bg1"/>
          </a:solidFill>
        </p:spPr>
        <p:txBody>
          <a:bodyPr>
            <a:normAutofit/>
          </a:bodyPr>
          <a:lstStyle>
            <a:lvl1pPr algn="ctr">
              <a:defRPr lang="fr-FR" sz="2400" b="1">
                <a:solidFill>
                  <a:srgbClr val="D0671C"/>
                </a:solidFill>
                <a:latin typeface="+mn-lt"/>
                <a:ea typeface="+mn-ea"/>
                <a:cs typeface="+mn-cs"/>
              </a:defRPr>
            </a:lvl1pPr>
          </a:lstStyle>
          <a:p>
            <a:pPr>
              <a:defRPr/>
            </a:pPr>
            <a:r>
              <a:rPr lang="en-US" sz="3000" dirty="0"/>
              <a:t>Workshop axe 1</a:t>
            </a:r>
            <a:endParaRPr sz="3000" dirty="0"/>
          </a:p>
        </p:txBody>
      </p:sp>
      <p:sp>
        <p:nvSpPr>
          <p:cNvPr id="5" name="Espace réservé du texte 4">
            <a:extLst>
              <a:ext uri="{FF2B5EF4-FFF2-40B4-BE49-F238E27FC236}">
                <a16:creationId xmlns:a16="http://schemas.microsoft.com/office/drawing/2014/main" id="{59B5014C-F4B1-4699-97A7-795437C11CC3}"/>
              </a:ext>
            </a:extLst>
          </p:cNvPr>
          <p:cNvSpPr txBox="1">
            <a:spLocks/>
          </p:cNvSpPr>
          <p:nvPr/>
        </p:nvSpPr>
        <p:spPr>
          <a:xfrm>
            <a:off x="-14213" y="904004"/>
            <a:ext cx="6768752" cy="4752528"/>
          </a:xfrm>
          <a:prstGeom prst="rect">
            <a:avLst/>
          </a:prstGeom>
        </p:spPr>
        <p:txBody>
          <a:bodyPr>
            <a:no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fr-FR" sz="1800" dirty="0">
                <a:latin typeface="+mn-lt"/>
              </a:rPr>
              <a:t>Objectifs de l’après midi </a:t>
            </a:r>
            <a:r>
              <a:rPr lang="fr-FR" sz="1800" dirty="0" err="1">
                <a:latin typeface="+mn-lt"/>
              </a:rPr>
              <a:t>GdR</a:t>
            </a:r>
            <a:r>
              <a:rPr lang="fr-FR" sz="1800" dirty="0">
                <a:latin typeface="+mn-lt"/>
              </a:rPr>
              <a:t> Axe 1</a:t>
            </a:r>
          </a:p>
          <a:p>
            <a:pPr marL="342900" lvl="1" indent="-342900">
              <a:spcBef>
                <a:spcPts val="1000"/>
              </a:spcBef>
            </a:pPr>
            <a:r>
              <a:rPr lang="fr-FR" sz="1800" b="1" dirty="0">
                <a:solidFill>
                  <a:srgbClr val="D0671C"/>
                </a:solidFill>
                <a:latin typeface="+mn-lt"/>
              </a:rPr>
              <a:t>Première manifestation scientifique</a:t>
            </a:r>
          </a:p>
          <a:p>
            <a:pPr marL="812800" lvl="2">
              <a:lnSpc>
                <a:spcPct val="110000"/>
              </a:lnSpc>
            </a:pPr>
            <a:r>
              <a:rPr lang="fr-FR" sz="1600" dirty="0">
                <a:solidFill>
                  <a:srgbClr val="232F49"/>
                </a:solidFill>
                <a:latin typeface="+mn-lt"/>
              </a:rPr>
              <a:t>Présenter le </a:t>
            </a:r>
            <a:r>
              <a:rPr lang="fr-FR" sz="1600" dirty="0" err="1">
                <a:solidFill>
                  <a:srgbClr val="232F49"/>
                </a:solidFill>
                <a:latin typeface="+mn-lt"/>
              </a:rPr>
              <a:t>GdR</a:t>
            </a:r>
            <a:endParaRPr lang="fr-FR" sz="1600" dirty="0">
              <a:solidFill>
                <a:srgbClr val="232F49"/>
              </a:solidFill>
              <a:latin typeface="+mn-lt"/>
            </a:endParaRPr>
          </a:p>
          <a:p>
            <a:pPr marL="342900" lvl="1" indent="-342900">
              <a:spcBef>
                <a:spcPts val="1000"/>
              </a:spcBef>
            </a:pPr>
            <a:r>
              <a:rPr lang="fr-FR" sz="1800" b="1" dirty="0">
                <a:solidFill>
                  <a:srgbClr val="D0671C"/>
                </a:solidFill>
                <a:latin typeface="+mn-lt"/>
              </a:rPr>
              <a:t>Rassembler les acteurs de la discipline</a:t>
            </a:r>
          </a:p>
          <a:p>
            <a:pPr marL="812800" lvl="1" indent="-255588">
              <a:spcBef>
                <a:spcPts val="1000"/>
              </a:spcBef>
            </a:pPr>
            <a:r>
              <a:rPr lang="fr-FR" sz="1600" dirty="0">
                <a:solidFill>
                  <a:srgbClr val="232F49"/>
                </a:solidFill>
                <a:latin typeface="+mn-lt"/>
              </a:rPr>
              <a:t>Faire intervenir des acteurs de R&amp;D concernant les ions lourds</a:t>
            </a:r>
          </a:p>
          <a:p>
            <a:pPr marL="812800" lvl="1" indent="-255588">
              <a:spcBef>
                <a:spcPts val="1000"/>
              </a:spcBef>
            </a:pPr>
            <a:r>
              <a:rPr lang="fr-FR" sz="1600" dirty="0">
                <a:solidFill>
                  <a:srgbClr val="232F49"/>
                </a:solidFill>
                <a:latin typeface="+mn-lt"/>
              </a:rPr>
              <a:t>IPHC, </a:t>
            </a:r>
            <a:r>
              <a:rPr lang="fr-FR" sz="1600" dirty="0" err="1">
                <a:solidFill>
                  <a:srgbClr val="232F49"/>
                </a:solidFill>
                <a:latin typeface="+mn-lt"/>
              </a:rPr>
              <a:t>IJCLab</a:t>
            </a:r>
            <a:r>
              <a:rPr lang="fr-FR" sz="1600" dirty="0">
                <a:solidFill>
                  <a:srgbClr val="232F49"/>
                </a:solidFill>
                <a:latin typeface="+mn-lt"/>
              </a:rPr>
              <a:t>, GANIL, LPSC, LP2iB</a:t>
            </a:r>
            <a:endParaRPr lang="fr-FR" sz="1800" dirty="0">
              <a:solidFill>
                <a:srgbClr val="D0671C"/>
              </a:solidFill>
              <a:latin typeface="+mn-lt"/>
            </a:endParaRPr>
          </a:p>
          <a:p>
            <a:pPr marL="342900" lvl="1" indent="-342900">
              <a:spcBef>
                <a:spcPts val="1000"/>
              </a:spcBef>
            </a:pPr>
            <a:r>
              <a:rPr lang="fr-FR" sz="1800" b="1" dirty="0">
                <a:solidFill>
                  <a:srgbClr val="D0671C"/>
                </a:solidFill>
                <a:latin typeface="+mn-lt"/>
              </a:rPr>
              <a:t>Encourager les initiatives transverses </a:t>
            </a:r>
          </a:p>
          <a:p>
            <a:pPr marL="812800" lvl="2" indent="-276225">
              <a:lnSpc>
                <a:spcPct val="110000"/>
              </a:lnSpc>
              <a:tabLst>
                <a:tab pos="812800" algn="l"/>
              </a:tabLst>
            </a:pPr>
            <a:r>
              <a:rPr lang="fr-FR" sz="1600" dirty="0">
                <a:solidFill>
                  <a:srgbClr val="232F49"/>
                </a:solidFill>
                <a:latin typeface="+mn-lt"/>
              </a:rPr>
              <a:t>Discussions</a:t>
            </a:r>
          </a:p>
          <a:p>
            <a:pPr marL="342900" lvl="1" indent="-342900">
              <a:spcBef>
                <a:spcPts val="1000"/>
              </a:spcBef>
            </a:pPr>
            <a:r>
              <a:rPr lang="fr-FR" sz="1800" b="1" dirty="0">
                <a:solidFill>
                  <a:srgbClr val="D0671C"/>
                </a:solidFill>
                <a:latin typeface="+mn-lt"/>
              </a:rPr>
              <a:t>Avoir un premier retour</a:t>
            </a:r>
          </a:p>
          <a:p>
            <a:pPr marL="800100" lvl="2" indent="-342900">
              <a:spcBef>
                <a:spcPts val="1000"/>
              </a:spcBef>
            </a:pPr>
            <a:r>
              <a:rPr lang="fr-FR" sz="1600" dirty="0">
                <a:solidFill>
                  <a:srgbClr val="24314C"/>
                </a:solidFill>
                <a:latin typeface="+mn-lt"/>
              </a:rPr>
              <a:t>Faire un premier bilan de l’après midi et voir comment </a:t>
            </a:r>
          </a:p>
          <a:p>
            <a:pPr marL="457200" lvl="2" indent="0">
              <a:spcBef>
                <a:spcPts val="1000"/>
              </a:spcBef>
              <a:buFont typeface="Arial" panose="020B0604020202020204" pitchFamily="34" charset="0"/>
              <a:buNone/>
            </a:pPr>
            <a:r>
              <a:rPr lang="fr-FR" sz="1600" dirty="0">
                <a:solidFill>
                  <a:srgbClr val="24314C"/>
                </a:solidFill>
                <a:latin typeface="+mn-lt"/>
              </a:rPr>
              <a:t>ajuster ce type de manifestation dans le futur</a:t>
            </a:r>
          </a:p>
        </p:txBody>
      </p:sp>
      <p:sp>
        <p:nvSpPr>
          <p:cNvPr id="9" name="ZoneTexte 8">
            <a:extLst>
              <a:ext uri="{FF2B5EF4-FFF2-40B4-BE49-F238E27FC236}">
                <a16:creationId xmlns:a16="http://schemas.microsoft.com/office/drawing/2014/main" id="{250956E8-6E2E-404B-8FFA-67A27A816B0F}"/>
              </a:ext>
            </a:extLst>
          </p:cNvPr>
          <p:cNvSpPr txBox="1"/>
          <p:nvPr/>
        </p:nvSpPr>
        <p:spPr bwMode="auto">
          <a:xfrm>
            <a:off x="5746427" y="5478016"/>
            <a:ext cx="5026348" cy="276999"/>
          </a:xfrm>
          <a:prstGeom prst="rect">
            <a:avLst/>
          </a:prstGeom>
          <a:noFill/>
        </p:spPr>
        <p:txBody>
          <a:bodyPr wrap="square">
            <a:spAutoFit/>
          </a:bodyPr>
          <a:lstStyle/>
          <a:p>
            <a:pPr algn="ctr"/>
            <a:r>
              <a:rPr lang="fr-FR" sz="1200" b="1" i="1" dirty="0">
                <a:latin typeface="+mn-lt"/>
              </a:rPr>
              <a:t>https://indico.ijclab.in2p3.fr/event/10376/timetable/#20240527.detailed</a:t>
            </a:r>
          </a:p>
        </p:txBody>
      </p:sp>
      <p:pic>
        <p:nvPicPr>
          <p:cNvPr id="3" name="Image 2">
            <a:extLst>
              <a:ext uri="{FF2B5EF4-FFF2-40B4-BE49-F238E27FC236}">
                <a16:creationId xmlns:a16="http://schemas.microsoft.com/office/drawing/2014/main" id="{53F8F1B3-61D4-4B76-B591-DDCF59EDFB6F}"/>
              </a:ext>
            </a:extLst>
          </p:cNvPr>
          <p:cNvPicPr>
            <a:picLocks noChangeAspect="1"/>
          </p:cNvPicPr>
          <p:nvPr/>
        </p:nvPicPr>
        <p:blipFill>
          <a:blip r:embed="rId3"/>
          <a:stretch>
            <a:fillRect/>
          </a:stretch>
        </p:blipFill>
        <p:spPr>
          <a:xfrm>
            <a:off x="6034460" y="567901"/>
            <a:ext cx="4320479" cy="4893784"/>
          </a:xfrm>
          <a:prstGeom prst="rect">
            <a:avLst/>
          </a:prstGeom>
        </p:spPr>
      </p:pic>
    </p:spTree>
    <p:extLst>
      <p:ext uri="{BB962C8B-B14F-4D97-AF65-F5344CB8AC3E}">
        <p14:creationId xmlns:p14="http://schemas.microsoft.com/office/powerpoint/2010/main" val="374367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308681" name="Espace réservé de la date 6"/>
          <p:cNvSpPr>
            <a:spLocks noGrp="1"/>
          </p:cNvSpPr>
          <p:nvPr>
            <p:ph type="dt" sz="half" idx="10"/>
          </p:nvPr>
        </p:nvSpPr>
        <p:spPr bwMode="auto">
          <a:xfrm>
            <a:off x="237814" y="5792992"/>
            <a:ext cx="1512167" cy="266494"/>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388497490" name="Espace réservé du pied de page 7"/>
          <p:cNvSpPr>
            <a:spLocks noGrp="1"/>
          </p:cNvSpPr>
          <p:nvPr>
            <p:ph type="ftr" sz="quarter" idx="11"/>
          </p:nvPr>
        </p:nvSpPr>
        <p:spPr bwMode="auto">
          <a:xfrm>
            <a:off x="3010122" y="5798371"/>
            <a:ext cx="4896543" cy="255686"/>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157417891" name="Titre 37"/>
          <p:cNvSpPr>
            <a:spLocks noGrp="1"/>
          </p:cNvSpPr>
          <p:nvPr>
            <p:ph type="title" hasCustomPrompt="1"/>
          </p:nvPr>
        </p:nvSpPr>
        <p:spPr bwMode="auto">
          <a:xfrm>
            <a:off x="3298154" y="0"/>
            <a:ext cx="4320479" cy="653479"/>
          </a:xfrm>
          <a:prstGeom prst="rect">
            <a:avLst/>
          </a:prstGeom>
          <a:solidFill>
            <a:schemeClr val="bg1"/>
          </a:solidFill>
        </p:spPr>
        <p:txBody>
          <a:bodyPr>
            <a:normAutofit/>
          </a:bodyPr>
          <a:lstStyle>
            <a:lvl1pPr algn="ctr">
              <a:defRPr lang="fr-FR" sz="2400" b="1">
                <a:solidFill>
                  <a:srgbClr val="D0671C"/>
                </a:solidFill>
                <a:latin typeface="+mn-lt"/>
                <a:ea typeface="+mn-ea"/>
                <a:cs typeface="+mn-cs"/>
              </a:defRPr>
            </a:lvl1pPr>
          </a:lstStyle>
          <a:p>
            <a:pPr>
              <a:defRPr/>
            </a:pPr>
            <a:r>
              <a:rPr lang="en-US" sz="3000" dirty="0"/>
              <a:t>Workshop axe 1</a:t>
            </a:r>
            <a:endParaRPr sz="3000" dirty="0"/>
          </a:p>
        </p:txBody>
      </p:sp>
      <p:sp>
        <p:nvSpPr>
          <p:cNvPr id="5" name="Espace réservé du texte 4">
            <a:extLst>
              <a:ext uri="{FF2B5EF4-FFF2-40B4-BE49-F238E27FC236}">
                <a16:creationId xmlns:a16="http://schemas.microsoft.com/office/drawing/2014/main" id="{59B5014C-F4B1-4699-97A7-795437C11CC3}"/>
              </a:ext>
            </a:extLst>
          </p:cNvPr>
          <p:cNvSpPr txBox="1">
            <a:spLocks/>
          </p:cNvSpPr>
          <p:nvPr/>
        </p:nvSpPr>
        <p:spPr>
          <a:xfrm>
            <a:off x="-14213" y="904004"/>
            <a:ext cx="6768752" cy="4752528"/>
          </a:xfrm>
          <a:prstGeom prst="rect">
            <a:avLst/>
          </a:prstGeom>
        </p:spPr>
        <p:txBody>
          <a:bodyPr>
            <a:no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fr-FR" sz="1800" dirty="0">
                <a:latin typeface="+mn-lt"/>
              </a:rPr>
              <a:t>Objectifs de l’après midi </a:t>
            </a:r>
            <a:r>
              <a:rPr lang="fr-FR" sz="1800" dirty="0" err="1">
                <a:latin typeface="+mn-lt"/>
              </a:rPr>
              <a:t>GdR</a:t>
            </a:r>
            <a:r>
              <a:rPr lang="fr-FR" sz="1800" dirty="0">
                <a:latin typeface="+mn-lt"/>
              </a:rPr>
              <a:t> Axe 1</a:t>
            </a:r>
          </a:p>
          <a:p>
            <a:pPr marL="342900" lvl="1" indent="-342900">
              <a:spcBef>
                <a:spcPts val="1000"/>
              </a:spcBef>
            </a:pPr>
            <a:r>
              <a:rPr lang="fr-FR" sz="1800" b="1" dirty="0">
                <a:solidFill>
                  <a:srgbClr val="D0671C"/>
                </a:solidFill>
                <a:latin typeface="+mn-lt"/>
              </a:rPr>
              <a:t>Première manifestation scientifique</a:t>
            </a:r>
          </a:p>
          <a:p>
            <a:pPr marL="812800" lvl="2">
              <a:lnSpc>
                <a:spcPct val="110000"/>
              </a:lnSpc>
            </a:pPr>
            <a:r>
              <a:rPr lang="fr-FR" sz="1600" dirty="0">
                <a:solidFill>
                  <a:srgbClr val="232F49"/>
                </a:solidFill>
                <a:latin typeface="+mn-lt"/>
              </a:rPr>
              <a:t>Présenter le </a:t>
            </a:r>
            <a:r>
              <a:rPr lang="fr-FR" sz="1600" dirty="0" err="1">
                <a:solidFill>
                  <a:srgbClr val="232F49"/>
                </a:solidFill>
                <a:latin typeface="+mn-lt"/>
              </a:rPr>
              <a:t>GdR</a:t>
            </a:r>
            <a:endParaRPr lang="fr-FR" sz="1600" dirty="0">
              <a:solidFill>
                <a:srgbClr val="232F49"/>
              </a:solidFill>
              <a:latin typeface="+mn-lt"/>
            </a:endParaRPr>
          </a:p>
          <a:p>
            <a:pPr marL="342900" lvl="1" indent="-342900">
              <a:spcBef>
                <a:spcPts val="1000"/>
              </a:spcBef>
            </a:pPr>
            <a:r>
              <a:rPr lang="fr-FR" sz="1800" b="1" dirty="0">
                <a:solidFill>
                  <a:srgbClr val="D0671C"/>
                </a:solidFill>
                <a:latin typeface="+mn-lt"/>
              </a:rPr>
              <a:t>Rassembler les acteurs de la discipline</a:t>
            </a:r>
          </a:p>
          <a:p>
            <a:pPr marL="812800" lvl="1" indent="-255588">
              <a:spcBef>
                <a:spcPts val="1000"/>
              </a:spcBef>
            </a:pPr>
            <a:r>
              <a:rPr lang="fr-FR" sz="1600" dirty="0">
                <a:solidFill>
                  <a:srgbClr val="232F49"/>
                </a:solidFill>
                <a:latin typeface="+mn-lt"/>
              </a:rPr>
              <a:t>Faire intervenir des acteurs de R&amp;D concernant les ions lourds</a:t>
            </a:r>
          </a:p>
          <a:p>
            <a:pPr marL="812800" lvl="1" indent="-255588">
              <a:spcBef>
                <a:spcPts val="1000"/>
              </a:spcBef>
            </a:pPr>
            <a:r>
              <a:rPr lang="fr-FR" sz="1600" dirty="0">
                <a:solidFill>
                  <a:srgbClr val="232F49"/>
                </a:solidFill>
                <a:latin typeface="+mn-lt"/>
              </a:rPr>
              <a:t>IPHC, </a:t>
            </a:r>
            <a:r>
              <a:rPr lang="fr-FR" sz="1600" dirty="0" err="1">
                <a:solidFill>
                  <a:srgbClr val="232F49"/>
                </a:solidFill>
                <a:latin typeface="+mn-lt"/>
              </a:rPr>
              <a:t>IJCLab</a:t>
            </a:r>
            <a:r>
              <a:rPr lang="fr-FR" sz="1600" dirty="0">
                <a:solidFill>
                  <a:srgbClr val="232F49"/>
                </a:solidFill>
                <a:latin typeface="+mn-lt"/>
              </a:rPr>
              <a:t>, GANIL, LPSC, LP2iB</a:t>
            </a:r>
            <a:endParaRPr lang="fr-FR" sz="1800" dirty="0">
              <a:solidFill>
                <a:srgbClr val="D0671C"/>
              </a:solidFill>
              <a:latin typeface="+mn-lt"/>
            </a:endParaRPr>
          </a:p>
          <a:p>
            <a:pPr marL="342900" lvl="1" indent="-342900">
              <a:spcBef>
                <a:spcPts val="1000"/>
              </a:spcBef>
            </a:pPr>
            <a:r>
              <a:rPr lang="fr-FR" sz="1800" b="1" dirty="0">
                <a:solidFill>
                  <a:srgbClr val="D0671C"/>
                </a:solidFill>
                <a:latin typeface="+mn-lt"/>
              </a:rPr>
              <a:t>Encourager les initiatives transverses </a:t>
            </a:r>
          </a:p>
          <a:p>
            <a:pPr marL="812800" lvl="2" indent="-276225">
              <a:lnSpc>
                <a:spcPct val="110000"/>
              </a:lnSpc>
              <a:tabLst>
                <a:tab pos="812800" algn="l"/>
              </a:tabLst>
            </a:pPr>
            <a:r>
              <a:rPr lang="fr-FR" sz="1600" dirty="0">
                <a:solidFill>
                  <a:srgbClr val="232F49"/>
                </a:solidFill>
                <a:latin typeface="+mn-lt"/>
              </a:rPr>
              <a:t>Discussions</a:t>
            </a:r>
          </a:p>
          <a:p>
            <a:pPr marL="342900" lvl="1" indent="-342900">
              <a:spcBef>
                <a:spcPts val="1000"/>
              </a:spcBef>
            </a:pPr>
            <a:r>
              <a:rPr lang="fr-FR" sz="1800" b="1" dirty="0">
                <a:solidFill>
                  <a:srgbClr val="D0671C"/>
                </a:solidFill>
                <a:latin typeface="+mn-lt"/>
              </a:rPr>
              <a:t>Avoir un premier retour</a:t>
            </a:r>
          </a:p>
          <a:p>
            <a:pPr marL="800100" lvl="2" indent="-342900">
              <a:spcBef>
                <a:spcPts val="1000"/>
              </a:spcBef>
            </a:pPr>
            <a:r>
              <a:rPr lang="fr-FR" sz="1600" dirty="0">
                <a:solidFill>
                  <a:srgbClr val="24314C"/>
                </a:solidFill>
                <a:latin typeface="+mn-lt"/>
              </a:rPr>
              <a:t>Faire un premier bilan de l’après midi et voir comment </a:t>
            </a:r>
          </a:p>
          <a:p>
            <a:pPr marL="457200" lvl="2" indent="0">
              <a:spcBef>
                <a:spcPts val="1000"/>
              </a:spcBef>
              <a:buFont typeface="Arial" panose="020B0604020202020204" pitchFamily="34" charset="0"/>
              <a:buNone/>
            </a:pPr>
            <a:r>
              <a:rPr lang="fr-FR" sz="1600" dirty="0">
                <a:solidFill>
                  <a:srgbClr val="24314C"/>
                </a:solidFill>
                <a:latin typeface="+mn-lt"/>
              </a:rPr>
              <a:t>ajuster ce type de manifestation dans le futur</a:t>
            </a:r>
          </a:p>
        </p:txBody>
      </p:sp>
      <p:pic>
        <p:nvPicPr>
          <p:cNvPr id="6" name="Image 5">
            <a:extLst>
              <a:ext uri="{FF2B5EF4-FFF2-40B4-BE49-F238E27FC236}">
                <a16:creationId xmlns:a16="http://schemas.microsoft.com/office/drawing/2014/main" id="{FD6CB902-FA43-4E0E-8FB9-199BFE6AB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8554" y="539583"/>
            <a:ext cx="3360000" cy="2520000"/>
          </a:xfrm>
          <a:prstGeom prst="rect">
            <a:avLst/>
          </a:prstGeom>
        </p:spPr>
      </p:pic>
      <p:pic>
        <p:nvPicPr>
          <p:cNvPr id="7" name="Image 6">
            <a:extLst>
              <a:ext uri="{FF2B5EF4-FFF2-40B4-BE49-F238E27FC236}">
                <a16:creationId xmlns:a16="http://schemas.microsoft.com/office/drawing/2014/main" id="{949725A9-C48E-43DD-932F-6F9A260D9A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555" y="3201422"/>
            <a:ext cx="3359999" cy="2520000"/>
          </a:xfrm>
          <a:prstGeom prst="rect">
            <a:avLst/>
          </a:prstGeom>
        </p:spPr>
      </p:pic>
    </p:spTree>
    <p:extLst>
      <p:ext uri="{BB962C8B-B14F-4D97-AF65-F5344CB8AC3E}">
        <p14:creationId xmlns:p14="http://schemas.microsoft.com/office/powerpoint/2010/main" val="325489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308681" name="Espace réservé de la date 6"/>
          <p:cNvSpPr>
            <a:spLocks noGrp="1"/>
          </p:cNvSpPr>
          <p:nvPr>
            <p:ph type="dt" sz="half" idx="10"/>
          </p:nvPr>
        </p:nvSpPr>
        <p:spPr bwMode="auto">
          <a:xfrm>
            <a:off x="237814" y="5792992"/>
            <a:ext cx="1512167" cy="266494"/>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388497490" name="Espace réservé du pied de page 7"/>
          <p:cNvSpPr>
            <a:spLocks noGrp="1"/>
          </p:cNvSpPr>
          <p:nvPr>
            <p:ph type="ftr" sz="quarter" idx="11"/>
          </p:nvPr>
        </p:nvSpPr>
        <p:spPr bwMode="auto">
          <a:xfrm>
            <a:off x="3010122" y="5798371"/>
            <a:ext cx="4896543" cy="255686"/>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157417891" name="Titre 37"/>
          <p:cNvSpPr>
            <a:spLocks noGrp="1"/>
          </p:cNvSpPr>
          <p:nvPr>
            <p:ph type="title" hasCustomPrompt="1"/>
          </p:nvPr>
        </p:nvSpPr>
        <p:spPr bwMode="auto">
          <a:xfrm>
            <a:off x="3298154" y="0"/>
            <a:ext cx="4320479" cy="653479"/>
          </a:xfrm>
          <a:prstGeom prst="rect">
            <a:avLst/>
          </a:prstGeom>
          <a:solidFill>
            <a:schemeClr val="bg1"/>
          </a:solidFill>
        </p:spPr>
        <p:txBody>
          <a:bodyPr>
            <a:normAutofit/>
          </a:bodyPr>
          <a:lstStyle>
            <a:lvl1pPr algn="ctr">
              <a:defRPr lang="fr-FR" sz="2400" b="1">
                <a:solidFill>
                  <a:srgbClr val="D0671C"/>
                </a:solidFill>
                <a:latin typeface="+mn-lt"/>
                <a:ea typeface="+mn-ea"/>
                <a:cs typeface="+mn-cs"/>
              </a:defRPr>
            </a:lvl1pPr>
          </a:lstStyle>
          <a:p>
            <a:pPr>
              <a:defRPr/>
            </a:pPr>
            <a:r>
              <a:rPr lang="en-US" sz="3000" dirty="0"/>
              <a:t>Workshop axe 1</a:t>
            </a:r>
            <a:endParaRPr sz="3000" dirty="0"/>
          </a:p>
        </p:txBody>
      </p:sp>
      <p:sp>
        <p:nvSpPr>
          <p:cNvPr id="8" name="Espace réservé du texte 4">
            <a:extLst>
              <a:ext uri="{FF2B5EF4-FFF2-40B4-BE49-F238E27FC236}">
                <a16:creationId xmlns:a16="http://schemas.microsoft.com/office/drawing/2014/main" id="{867A5A21-BE8E-4051-8A32-D8328515B957}"/>
              </a:ext>
            </a:extLst>
          </p:cNvPr>
          <p:cNvSpPr txBox="1">
            <a:spLocks/>
          </p:cNvSpPr>
          <p:nvPr/>
        </p:nvSpPr>
        <p:spPr>
          <a:xfrm>
            <a:off x="-14213" y="653479"/>
            <a:ext cx="10786988" cy="5161560"/>
          </a:xfrm>
          <a:prstGeom prst="rect">
            <a:avLst/>
          </a:prstGeom>
        </p:spPr>
        <p:txBody>
          <a:bodyPr>
            <a:no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fr-FR" sz="1600" b="1" dirty="0">
                <a:latin typeface="+mn-lt"/>
              </a:rPr>
              <a:t>Présentations</a:t>
            </a:r>
          </a:p>
          <a:p>
            <a:pPr marL="342900" lvl="1" indent="-342900">
              <a:spcBef>
                <a:spcPts val="400"/>
              </a:spcBef>
            </a:pPr>
            <a:r>
              <a:rPr lang="fr-FR" sz="1600" dirty="0">
                <a:solidFill>
                  <a:srgbClr val="D0671C"/>
                </a:solidFill>
                <a:latin typeface="+mn-lt"/>
              </a:rPr>
              <a:t>Les sujets étaient variés (production, accélération, cibles, …) et ont permis d’avoir une vue intéressante des activités autour des ions lourds dans les différents laboratoires. Certaines présentations ont suscité plus d’intérêts car plus proches de la technique ISOL</a:t>
            </a:r>
          </a:p>
          <a:p>
            <a:pPr marL="342900" lvl="1" indent="-342900">
              <a:spcBef>
                <a:spcPts val="400"/>
              </a:spcBef>
            </a:pPr>
            <a:r>
              <a:rPr lang="fr-FR" sz="1600" dirty="0">
                <a:solidFill>
                  <a:srgbClr val="D0671C"/>
                </a:solidFill>
                <a:latin typeface="+mn-lt"/>
              </a:rPr>
              <a:t>Présentation sur les accélérateurs internationaux/européens/français très intéressante, avec ouverture vers des potentiels axes de réflexions</a:t>
            </a:r>
          </a:p>
          <a:p>
            <a:pPr>
              <a:lnSpc>
                <a:spcPct val="110000"/>
              </a:lnSpc>
            </a:pPr>
            <a:r>
              <a:rPr lang="fr-FR" sz="1600" b="1" dirty="0">
                <a:solidFill>
                  <a:srgbClr val="24314C"/>
                </a:solidFill>
                <a:latin typeface="+mn-lt"/>
              </a:rPr>
              <a:t>Discussions</a:t>
            </a:r>
          </a:p>
          <a:p>
            <a:pPr marL="342900" lvl="1" indent="-342900">
              <a:spcBef>
                <a:spcPts val="400"/>
              </a:spcBef>
            </a:pPr>
            <a:r>
              <a:rPr lang="fr-FR" sz="1600" dirty="0">
                <a:solidFill>
                  <a:srgbClr val="D0671C"/>
                </a:solidFill>
                <a:latin typeface="+mn-lt"/>
              </a:rPr>
              <a:t>Sujet principal lié au recrutement et l’intérêt de nos disciplines auprès des jeunes.</a:t>
            </a:r>
          </a:p>
          <a:p>
            <a:pPr marL="0" lvl="1" indent="0">
              <a:spcBef>
                <a:spcPts val="1000"/>
              </a:spcBef>
              <a:buFont typeface="Arial" panose="020B0604020202020204" pitchFamily="34" charset="0"/>
              <a:buNone/>
            </a:pPr>
            <a:r>
              <a:rPr lang="fr-FR" sz="1600" b="1" dirty="0">
                <a:solidFill>
                  <a:srgbClr val="24314C"/>
                </a:solidFill>
                <a:latin typeface="+mn-lt"/>
              </a:rPr>
              <a:t>Retour d’expérience</a:t>
            </a:r>
          </a:p>
          <a:p>
            <a:pPr marL="285750" lvl="1">
              <a:spcBef>
                <a:spcPts val="1000"/>
              </a:spcBef>
            </a:pPr>
            <a:r>
              <a:rPr lang="fr-FR" sz="1600" dirty="0">
                <a:solidFill>
                  <a:srgbClr val="D0671C"/>
                </a:solidFill>
                <a:latin typeface="+mn-lt"/>
              </a:rPr>
              <a:t>Bonnes discussions, échanges constructifs et intérêt pour intégrer d’autres journée de l’axe 1 dans d’autres conférences</a:t>
            </a:r>
          </a:p>
          <a:p>
            <a:pPr marL="285750" lvl="1">
              <a:spcBef>
                <a:spcPts val="1000"/>
              </a:spcBef>
            </a:pPr>
            <a:r>
              <a:rPr lang="fr-FR" sz="1600" dirty="0">
                <a:solidFill>
                  <a:srgbClr val="D0671C"/>
                </a:solidFill>
                <a:latin typeface="+mn-lt"/>
              </a:rPr>
              <a:t>Peu de participants des autres axes du </a:t>
            </a:r>
            <a:r>
              <a:rPr lang="fr-FR" sz="1600" dirty="0" err="1">
                <a:solidFill>
                  <a:srgbClr val="D0671C"/>
                </a:solidFill>
                <a:latin typeface="+mn-lt"/>
              </a:rPr>
              <a:t>GdR</a:t>
            </a:r>
            <a:endParaRPr lang="fr-FR" sz="1600" dirty="0">
              <a:solidFill>
                <a:srgbClr val="D0671C"/>
              </a:solidFill>
              <a:latin typeface="+mn-lt"/>
            </a:endParaRPr>
          </a:p>
          <a:p>
            <a:pPr marL="742950" lvl="2" indent="-285750">
              <a:spcBef>
                <a:spcPts val="0"/>
              </a:spcBef>
            </a:pPr>
            <a:r>
              <a:rPr lang="fr-FR" sz="1600" dirty="0">
                <a:solidFill>
                  <a:srgbClr val="24314C"/>
                </a:solidFill>
                <a:latin typeface="+mn-lt"/>
              </a:rPr>
              <a:t>Visioconférence tardive (10 personnes max), intérêt des autres axes?</a:t>
            </a:r>
          </a:p>
          <a:p>
            <a:pPr marL="742950" lvl="2" indent="-285750">
              <a:spcBef>
                <a:spcPts val="0"/>
              </a:spcBef>
            </a:pPr>
            <a:r>
              <a:rPr lang="fr-FR" sz="1600" dirty="0">
                <a:solidFill>
                  <a:srgbClr val="24314C"/>
                </a:solidFill>
                <a:latin typeface="+mn-lt"/>
              </a:rPr>
              <a:t>Déplacement pour ½ journée</a:t>
            </a:r>
          </a:p>
          <a:p>
            <a:pPr marL="285750" lvl="1">
              <a:spcBef>
                <a:spcPts val="1000"/>
              </a:spcBef>
            </a:pPr>
            <a:r>
              <a:rPr lang="fr-FR" sz="1600" dirty="0">
                <a:solidFill>
                  <a:srgbClr val="D0671C"/>
                </a:solidFill>
                <a:latin typeface="+mn-lt"/>
              </a:rPr>
              <a:t>Axe 1 uniquement ?</a:t>
            </a:r>
          </a:p>
          <a:p>
            <a:pPr marL="742950" lvl="2" indent="-285750">
              <a:spcBef>
                <a:spcPts val="0"/>
              </a:spcBef>
            </a:pPr>
            <a:r>
              <a:rPr lang="fr-FR" sz="1600" dirty="0">
                <a:solidFill>
                  <a:srgbClr val="24314C"/>
                </a:solidFill>
                <a:latin typeface="+mn-lt"/>
              </a:rPr>
              <a:t>Certains sujets méritent d’être abordés plus globalement au niveau </a:t>
            </a:r>
            <a:r>
              <a:rPr lang="fr-FR" sz="1600" dirty="0" err="1">
                <a:solidFill>
                  <a:srgbClr val="24314C"/>
                </a:solidFill>
                <a:latin typeface="+mn-lt"/>
              </a:rPr>
              <a:t>GdR</a:t>
            </a:r>
            <a:r>
              <a:rPr lang="fr-FR" sz="1600" dirty="0">
                <a:solidFill>
                  <a:srgbClr val="24314C"/>
                </a:solidFill>
                <a:latin typeface="+mn-lt"/>
              </a:rPr>
              <a:t> car problématiques communes</a:t>
            </a:r>
            <a:r>
              <a:rPr lang="fr-FR" sz="1600" dirty="0">
                <a:solidFill>
                  <a:srgbClr val="D0671C"/>
                </a:solidFill>
                <a:latin typeface="+mn-lt"/>
              </a:rPr>
              <a:t>    </a:t>
            </a:r>
          </a:p>
          <a:p>
            <a:pPr marL="285750" lvl="1">
              <a:spcBef>
                <a:spcPts val="1000"/>
              </a:spcBef>
            </a:pPr>
            <a:r>
              <a:rPr lang="fr-FR" sz="1600" b="1" dirty="0">
                <a:solidFill>
                  <a:srgbClr val="D0671C"/>
                </a:solidFill>
                <a:latin typeface="+mn-lt"/>
              </a:rPr>
              <a:t>Compte-rendu du workshop sur le site </a:t>
            </a:r>
            <a:r>
              <a:rPr lang="fr-FR" sz="1600" b="1" dirty="0" err="1">
                <a:solidFill>
                  <a:srgbClr val="D0671C"/>
                </a:solidFill>
                <a:latin typeface="+mn-lt"/>
              </a:rPr>
              <a:t>indico</a:t>
            </a:r>
            <a:endParaRPr lang="fr-FR" sz="1600" b="1" dirty="0">
              <a:solidFill>
                <a:srgbClr val="24314C"/>
              </a:solidFill>
              <a:latin typeface="+mn-lt"/>
            </a:endParaRPr>
          </a:p>
        </p:txBody>
      </p:sp>
    </p:spTree>
    <p:extLst>
      <p:ext uri="{BB962C8B-B14F-4D97-AF65-F5344CB8AC3E}">
        <p14:creationId xmlns:p14="http://schemas.microsoft.com/office/powerpoint/2010/main" val="165564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308681" name="Espace réservé de la date 6"/>
          <p:cNvSpPr>
            <a:spLocks noGrp="1"/>
          </p:cNvSpPr>
          <p:nvPr>
            <p:ph type="dt" sz="half" idx="10"/>
          </p:nvPr>
        </p:nvSpPr>
        <p:spPr bwMode="auto">
          <a:xfrm>
            <a:off x="237814" y="5792992"/>
            <a:ext cx="1512167" cy="266494"/>
          </a:xfrm>
          <a:prstGeom prst="rect">
            <a:avLst/>
          </a:prstGeom>
          <a:solidFill>
            <a:schemeClr val="bg1"/>
          </a:solidFill>
        </p:spPr>
        <p:txBody>
          <a:bodyPr/>
          <a:lstStyle>
            <a:lvl1pPr>
              <a:defRPr lang="fr-FR" sz="1100" b="0" i="1">
                <a:solidFill>
                  <a:srgbClr val="00294B"/>
                </a:solidFill>
                <a:latin typeface="+mn-lt"/>
                <a:ea typeface="+mn-ea"/>
                <a:cs typeface="+mn-cs"/>
              </a:defRPr>
            </a:lvl1pPr>
          </a:lstStyle>
          <a:p>
            <a:pPr>
              <a:defRPr/>
            </a:pPr>
            <a:r>
              <a:rPr lang="fr-FR"/>
              <a:t>18 Décembre 2024</a:t>
            </a:r>
            <a:endParaRPr/>
          </a:p>
        </p:txBody>
      </p:sp>
      <p:sp>
        <p:nvSpPr>
          <p:cNvPr id="388497490" name="Espace réservé du pied de page 7"/>
          <p:cNvSpPr>
            <a:spLocks noGrp="1"/>
          </p:cNvSpPr>
          <p:nvPr>
            <p:ph type="ftr" sz="quarter" idx="11"/>
          </p:nvPr>
        </p:nvSpPr>
        <p:spPr bwMode="auto">
          <a:xfrm>
            <a:off x="3010122" y="5798371"/>
            <a:ext cx="4896543" cy="255686"/>
          </a:xfrm>
          <a:prstGeom prst="rect">
            <a:avLst/>
          </a:prstGeom>
          <a:solidFill>
            <a:schemeClr val="bg1"/>
          </a:solidFill>
        </p:spPr>
        <p:txBody>
          <a:bodyPr/>
          <a:lstStyle>
            <a:lvl1pPr>
              <a:defRPr lang="en-US" sz="1100" b="0" i="1">
                <a:solidFill>
                  <a:srgbClr val="00294B"/>
                </a:solidFill>
                <a:latin typeface="+mn-lt"/>
                <a:ea typeface="+mn-ea"/>
                <a:cs typeface="+mn-cs"/>
              </a:defRPr>
            </a:lvl1pPr>
          </a:lstStyle>
          <a:p>
            <a:pPr>
              <a:defRPr/>
            </a:pPr>
            <a:r>
              <a:rPr lang="fr-FR"/>
              <a:t>Journée du GDR SCIPAC, CEA</a:t>
            </a:r>
            <a:endParaRPr/>
          </a:p>
        </p:txBody>
      </p:sp>
      <p:sp>
        <p:nvSpPr>
          <p:cNvPr id="157417891" name="Titre 37"/>
          <p:cNvSpPr>
            <a:spLocks noGrp="1"/>
          </p:cNvSpPr>
          <p:nvPr>
            <p:ph type="title" hasCustomPrompt="1"/>
          </p:nvPr>
        </p:nvSpPr>
        <p:spPr bwMode="auto">
          <a:xfrm>
            <a:off x="3298154" y="0"/>
            <a:ext cx="4320479" cy="653479"/>
          </a:xfrm>
          <a:prstGeom prst="rect">
            <a:avLst/>
          </a:prstGeom>
          <a:solidFill>
            <a:schemeClr val="bg1"/>
          </a:solidFill>
        </p:spPr>
        <p:txBody>
          <a:bodyPr>
            <a:normAutofit fontScale="90000"/>
          </a:bodyPr>
          <a:lstStyle>
            <a:lvl1pPr algn="ctr">
              <a:defRPr lang="fr-FR" sz="2400" b="1">
                <a:solidFill>
                  <a:srgbClr val="D0671C"/>
                </a:solidFill>
                <a:latin typeface="+mn-lt"/>
                <a:ea typeface="+mn-ea"/>
                <a:cs typeface="+mn-cs"/>
              </a:defRPr>
            </a:lvl1pPr>
          </a:lstStyle>
          <a:p>
            <a:pPr>
              <a:defRPr/>
            </a:pPr>
            <a:r>
              <a:rPr lang="fr-FR" sz="3200" dirty="0"/>
              <a:t>Axe 1 : évènements à venir</a:t>
            </a:r>
          </a:p>
        </p:txBody>
      </p:sp>
      <p:pic>
        <p:nvPicPr>
          <p:cNvPr id="4" name="Image 3">
            <a:extLst>
              <a:ext uri="{FF2B5EF4-FFF2-40B4-BE49-F238E27FC236}">
                <a16:creationId xmlns:a16="http://schemas.microsoft.com/office/drawing/2014/main" id="{643BEA3A-5A03-4F75-A972-4C88E1BC2451}"/>
              </a:ext>
            </a:extLst>
          </p:cNvPr>
          <p:cNvPicPr>
            <a:picLocks noChangeAspect="1"/>
          </p:cNvPicPr>
          <p:nvPr/>
        </p:nvPicPr>
        <p:blipFill>
          <a:blip r:embed="rId3"/>
          <a:stretch>
            <a:fillRect/>
          </a:stretch>
        </p:blipFill>
        <p:spPr>
          <a:xfrm>
            <a:off x="6282556" y="1589584"/>
            <a:ext cx="4482329" cy="3140956"/>
          </a:xfrm>
          <a:prstGeom prst="rect">
            <a:avLst/>
          </a:prstGeom>
        </p:spPr>
      </p:pic>
      <p:sp>
        <p:nvSpPr>
          <p:cNvPr id="13" name="Espace réservé du texte 4">
            <a:extLst>
              <a:ext uri="{FF2B5EF4-FFF2-40B4-BE49-F238E27FC236}">
                <a16:creationId xmlns:a16="http://schemas.microsoft.com/office/drawing/2014/main" id="{FC95B2A4-FC49-4540-B316-89E921EDB178}"/>
              </a:ext>
            </a:extLst>
          </p:cNvPr>
          <p:cNvSpPr txBox="1">
            <a:spLocks/>
          </p:cNvSpPr>
          <p:nvPr/>
        </p:nvSpPr>
        <p:spPr bwMode="auto">
          <a:xfrm>
            <a:off x="129803" y="707932"/>
            <a:ext cx="10585176" cy="653479"/>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à"/>
            </a:pPr>
            <a:r>
              <a:rPr lang="fr-FR" sz="1600" b="1" dirty="0">
                <a:solidFill>
                  <a:schemeClr val="accent2"/>
                </a:solidFill>
                <a:latin typeface="+mn-lt"/>
              </a:rPr>
              <a:t>Préparation du « Workshop on R&amp;D for new ISOL </a:t>
            </a:r>
            <a:r>
              <a:rPr lang="fr-FR" sz="1600" b="1" dirty="0" err="1">
                <a:solidFill>
                  <a:schemeClr val="accent2"/>
                </a:solidFill>
                <a:latin typeface="+mn-lt"/>
              </a:rPr>
              <a:t>beams</a:t>
            </a:r>
            <a:r>
              <a:rPr lang="fr-FR" sz="1600" b="1" dirty="0">
                <a:solidFill>
                  <a:schemeClr val="accent2"/>
                </a:solidFill>
                <a:latin typeface="+mn-lt"/>
              </a:rPr>
              <a:t> (SPIRAL 1 and ALTO) »,</a:t>
            </a:r>
            <a:br>
              <a:rPr lang="fr-FR" sz="1600" b="1" dirty="0">
                <a:solidFill>
                  <a:schemeClr val="accent2"/>
                </a:solidFill>
                <a:latin typeface="+mn-lt"/>
              </a:rPr>
            </a:br>
            <a:r>
              <a:rPr lang="fr-FR" sz="1600" b="1" dirty="0">
                <a:solidFill>
                  <a:schemeClr val="accent2"/>
                </a:solidFill>
                <a:latin typeface="+mn-lt"/>
              </a:rPr>
              <a:t>Il aura lieu du 10 au 12 mars 2025 à la maison d’hôte du GANIL.</a:t>
            </a:r>
          </a:p>
          <a:p>
            <a:pPr marL="285750" indent="-285750">
              <a:lnSpc>
                <a:spcPct val="110000"/>
              </a:lnSpc>
              <a:buFont typeface="Wingdings" panose="05000000000000000000" pitchFamily="2" charset="2"/>
              <a:buChar char="à"/>
            </a:pPr>
            <a:endParaRPr lang="fr-FR" sz="1600" dirty="0">
              <a:latin typeface="+mn-lt"/>
            </a:endParaRPr>
          </a:p>
        </p:txBody>
      </p:sp>
      <p:sp>
        <p:nvSpPr>
          <p:cNvPr id="7" name="Espace réservé du texte 4">
            <a:extLst>
              <a:ext uri="{FF2B5EF4-FFF2-40B4-BE49-F238E27FC236}">
                <a16:creationId xmlns:a16="http://schemas.microsoft.com/office/drawing/2014/main" id="{574ADA1D-7632-4F5D-B747-24EC681C93E0}"/>
              </a:ext>
            </a:extLst>
          </p:cNvPr>
          <p:cNvSpPr txBox="1">
            <a:spLocks/>
          </p:cNvSpPr>
          <p:nvPr/>
        </p:nvSpPr>
        <p:spPr bwMode="auto">
          <a:xfrm>
            <a:off x="0" y="1268636"/>
            <a:ext cx="6282556" cy="4524356"/>
          </a:xfrm>
          <a:prstGeom prst="rect">
            <a:avLst/>
          </a:prstGeom>
        </p:spPr>
        <p:txBody>
          <a:bodyPr>
            <a:noAutofit/>
          </a:bodyPr>
          <a:lstStyle>
            <a:lvl1pPr marL="0" indent="0" algn="l" defTabSz="914400" rtl="0" eaLnBrk="1" latinLnBrk="0" hangingPunct="1">
              <a:spcBef>
                <a:spcPct val="20000"/>
              </a:spcBef>
              <a:buFontTx/>
              <a:buNone/>
              <a:defRPr sz="3200" kern="1200">
                <a:solidFill>
                  <a:schemeClr val="accent3">
                    <a:lumMod val="50000"/>
                  </a:schemeClr>
                </a:solidFill>
                <a:latin typeface="Arial Narrow" charset="0"/>
                <a:ea typeface="Arial Narrow" charset="0"/>
                <a:cs typeface="Arial Narrow"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charset="0"/>
                <a:ea typeface="Arial Narrow" charset="0"/>
                <a:cs typeface="Arial Narrow"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charset="0"/>
                <a:ea typeface="Arial Narrow" charset="0"/>
                <a:cs typeface="Arial Narrow"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charset="0"/>
                <a:ea typeface="Arial Narrow" charset="0"/>
                <a:cs typeface="Arial Narrow"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lnSpc>
                <a:spcPct val="110000"/>
              </a:lnSpc>
              <a:buFontTx/>
              <a:buChar char="-"/>
            </a:pPr>
            <a:r>
              <a:rPr lang="fr-FR" sz="1600" dirty="0">
                <a:solidFill>
                  <a:srgbClr val="24314C"/>
                </a:solidFill>
                <a:latin typeface="+mn-lt"/>
              </a:rPr>
              <a:t>Le </a:t>
            </a:r>
            <a:r>
              <a:rPr lang="fr-FR" sz="1600" dirty="0" err="1">
                <a:solidFill>
                  <a:srgbClr val="24314C"/>
                </a:solidFill>
                <a:latin typeface="+mn-lt"/>
              </a:rPr>
              <a:t>GdR</a:t>
            </a:r>
            <a:r>
              <a:rPr lang="fr-FR" sz="1600" dirty="0">
                <a:solidFill>
                  <a:srgbClr val="24314C"/>
                </a:solidFill>
                <a:latin typeface="+mn-lt"/>
              </a:rPr>
              <a:t> SCIPAC, à travers l’axe 1, est associé à ce Workshop</a:t>
            </a:r>
          </a:p>
          <a:p>
            <a:pPr algn="just">
              <a:lnSpc>
                <a:spcPct val="110000"/>
              </a:lnSpc>
            </a:pPr>
            <a:endParaRPr lang="fr-FR" sz="1000" dirty="0">
              <a:solidFill>
                <a:srgbClr val="24314C"/>
              </a:solidFill>
              <a:latin typeface="+mn-lt"/>
            </a:endParaRPr>
          </a:p>
          <a:p>
            <a:pPr marL="285750" indent="-285750" algn="just">
              <a:lnSpc>
                <a:spcPct val="110000"/>
              </a:lnSpc>
              <a:buFontTx/>
              <a:buChar char="-"/>
            </a:pPr>
            <a:r>
              <a:rPr lang="fr-FR" sz="1600" dirty="0">
                <a:solidFill>
                  <a:srgbClr val="24314C"/>
                </a:solidFill>
                <a:latin typeface="+mn-lt"/>
              </a:rPr>
              <a:t>Le cadre de ce workshop est lié au master projet Ions radioactifs</a:t>
            </a:r>
          </a:p>
          <a:p>
            <a:pPr marL="285750" indent="-285750" algn="just">
              <a:lnSpc>
                <a:spcPct val="110000"/>
              </a:lnSpc>
              <a:buFontTx/>
              <a:buChar char="-"/>
            </a:pPr>
            <a:endParaRPr lang="fr-FR" sz="1000" dirty="0">
              <a:solidFill>
                <a:srgbClr val="24314C"/>
              </a:solidFill>
              <a:latin typeface="+mn-lt"/>
            </a:endParaRPr>
          </a:p>
          <a:p>
            <a:pPr marL="285750" indent="-285750" algn="just">
              <a:lnSpc>
                <a:spcPct val="110000"/>
              </a:lnSpc>
              <a:buFontTx/>
              <a:buChar char="-"/>
            </a:pPr>
            <a:r>
              <a:rPr lang="fr-FR" sz="1600" dirty="0">
                <a:solidFill>
                  <a:srgbClr val="24314C"/>
                </a:solidFill>
                <a:latin typeface="+mn-lt"/>
              </a:rPr>
              <a:t>Cet atelier vise à favoriser les échanges entre la communauté des physiciens et les développeurs de faisceaux d'ions radioactifs pour ces deux installations. Il se composera de présentations invitées et de tables rondes, auxquelles tous les participants sont encouragés à contribuer.</a:t>
            </a:r>
          </a:p>
          <a:p>
            <a:pPr algn="just">
              <a:lnSpc>
                <a:spcPct val="110000"/>
              </a:lnSpc>
            </a:pPr>
            <a:endParaRPr lang="fr-FR" sz="1000" dirty="0">
              <a:solidFill>
                <a:srgbClr val="24314C"/>
              </a:solidFill>
              <a:latin typeface="+mn-lt"/>
            </a:endParaRPr>
          </a:p>
          <a:p>
            <a:pPr marL="285750" indent="-285750" algn="just">
              <a:lnSpc>
                <a:spcPct val="110000"/>
              </a:lnSpc>
              <a:buFontTx/>
              <a:buChar char="-"/>
            </a:pPr>
            <a:r>
              <a:rPr lang="fr-FR" sz="1600" dirty="0">
                <a:solidFill>
                  <a:srgbClr val="24314C"/>
                </a:solidFill>
                <a:latin typeface="+mn-lt"/>
              </a:rPr>
              <a:t>Le comité consultatif scientifique s’est déjà réuni une fois, l’agenda est quasiment prêt.</a:t>
            </a:r>
          </a:p>
          <a:p>
            <a:pPr algn="just">
              <a:lnSpc>
                <a:spcPct val="110000"/>
              </a:lnSpc>
            </a:pPr>
            <a:endParaRPr lang="fr-FR" sz="1000" dirty="0">
              <a:solidFill>
                <a:srgbClr val="24314C"/>
              </a:solidFill>
              <a:latin typeface="+mn-lt"/>
            </a:endParaRPr>
          </a:p>
          <a:p>
            <a:pPr marL="285750" indent="-285750" algn="just">
              <a:lnSpc>
                <a:spcPct val="110000"/>
              </a:lnSpc>
              <a:buFontTx/>
              <a:buChar char="-"/>
            </a:pPr>
            <a:r>
              <a:rPr lang="fr-FR" sz="1600" dirty="0">
                <a:solidFill>
                  <a:srgbClr val="24314C"/>
                </a:solidFill>
                <a:latin typeface="+mn-lt"/>
              </a:rPr>
              <a:t>Une annonce sera envoyée cette semaine, réservez dès à présent les dates !</a:t>
            </a:r>
          </a:p>
        </p:txBody>
      </p:sp>
    </p:spTree>
    <p:extLst>
      <p:ext uri="{BB962C8B-B14F-4D97-AF65-F5344CB8AC3E}">
        <p14:creationId xmlns:p14="http://schemas.microsoft.com/office/powerpoint/2010/main" val="115465898"/>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809</Words>
  <Application>Microsoft Office PowerPoint</Application>
  <DocSecurity>0</DocSecurity>
  <PresentationFormat>Personnalisé</PresentationFormat>
  <Paragraphs>135</Paragraphs>
  <Slides>10</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Wingdings</vt:lpstr>
      <vt:lpstr>1_modele-IJCLAb-powerpoint</vt:lpstr>
      <vt:lpstr>AXE 1 : Accélérateurs ions lourds</vt:lpstr>
      <vt:lpstr>Cadre de l’axe 1</vt:lpstr>
      <vt:lpstr>Cadre de l’axe 1</vt:lpstr>
      <vt:lpstr>Laboratoires représentés</vt:lpstr>
      <vt:lpstr>Workshop axe 1</vt:lpstr>
      <vt:lpstr>Workshop axe 1</vt:lpstr>
      <vt:lpstr>Workshop axe 1</vt:lpstr>
      <vt:lpstr>Workshop axe 1</vt:lpstr>
      <vt:lpstr>Axe 1 : évènements à venir</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Luc Petizon</dc:creator>
  <cp:keywords/>
  <dc:description/>
  <cp:lastModifiedBy>Enrique MINAYA</cp:lastModifiedBy>
  <cp:revision>1752</cp:revision>
  <dcterms:created xsi:type="dcterms:W3CDTF">2011-03-09T16:37:49Z</dcterms:created>
  <dcterms:modified xsi:type="dcterms:W3CDTF">2024-12-17T22:56:54Z</dcterms:modified>
  <cp:category/>
  <dc:identifier/>
  <cp:contentStatus/>
  <dc:language/>
  <cp:version/>
</cp:coreProperties>
</file>