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2" r:id="rId5"/>
    <p:sldMasterId id="2147484174" r:id="rId6"/>
    <p:sldMasterId id="2147484191" r:id="rId7"/>
  </p:sldMasterIdLst>
  <p:notesMasterIdLst>
    <p:notesMasterId r:id="rId31"/>
  </p:notesMasterIdLst>
  <p:handoutMasterIdLst>
    <p:handoutMasterId r:id="rId32"/>
  </p:handoutMasterIdLst>
  <p:sldIdLst>
    <p:sldId id="2470" r:id="rId8"/>
    <p:sldId id="2941" r:id="rId9"/>
    <p:sldId id="2956" r:id="rId10"/>
    <p:sldId id="2957" r:id="rId11"/>
    <p:sldId id="2958" r:id="rId12"/>
    <p:sldId id="394" r:id="rId13"/>
    <p:sldId id="400" r:id="rId14"/>
    <p:sldId id="404" r:id="rId15"/>
    <p:sldId id="401" r:id="rId16"/>
    <p:sldId id="406" r:id="rId17"/>
    <p:sldId id="408" r:id="rId18"/>
    <p:sldId id="402" r:id="rId19"/>
    <p:sldId id="2959" r:id="rId20"/>
    <p:sldId id="327" r:id="rId21"/>
    <p:sldId id="328" r:id="rId22"/>
    <p:sldId id="330" r:id="rId23"/>
    <p:sldId id="331" r:id="rId24"/>
    <p:sldId id="2963" r:id="rId25"/>
    <p:sldId id="2962" r:id="rId26"/>
    <p:sldId id="2961" r:id="rId27"/>
    <p:sldId id="2960" r:id="rId28"/>
    <p:sldId id="2964" r:id="rId29"/>
    <p:sldId id="2955" r:id="rId30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2941"/>
            <p14:sldId id="2956"/>
            <p14:sldId id="2957"/>
            <p14:sldId id="2958"/>
            <p14:sldId id="394"/>
            <p14:sldId id="400"/>
            <p14:sldId id="404"/>
            <p14:sldId id="401"/>
            <p14:sldId id="406"/>
            <p14:sldId id="408"/>
            <p14:sldId id="402"/>
            <p14:sldId id="2959"/>
            <p14:sldId id="327"/>
            <p14:sldId id="328"/>
            <p14:sldId id="330"/>
            <p14:sldId id="331"/>
            <p14:sldId id="2963"/>
            <p14:sldId id="2962"/>
            <p14:sldId id="2961"/>
            <p14:sldId id="2960"/>
            <p14:sldId id="2964"/>
            <p14:sldId id="2955"/>
          </p14:sldIdLst>
        </p14:section>
        <p14:section name="Backup" id="{58EDEA92-FFE7-40E0-AB2C-D3FD54F7D5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BEC269-F988-67BA-8F12-F98919325E3E}" name="Guest User" initials="GU" userId="S::urn:spo:anon#b0e4bdf21366cc95a8a3b9266d111a838025299f10b6478e4e77ef1e9cba5256::" providerId="AD"/>
  <p188:author id="{DCBD06B3-1815-B03A-C142-87E493C49F68}" name="Cristian Boffo" initials="CB" userId="S::crboffo@services.fnal.gov::1227677d-13bd-46c0-bdd5-02e0cbff23a7" providerId="AD"/>
  <p188:author id="{641A04B7-16CC-9B78-A657-24E4EE3E86CB}" name="Saravan K. Chandrasekaran" initials="SC" userId="S::saravan@services.fnal.gov::d17f42ac-67e8-41cb-9b08-d39450231a32" providerId="AD"/>
  <p188:author id="{8CD176C2-3838-6ADE-DC05-0AECB74C7B25}" name="Richard P Stanek" initials="RPS" userId="S::rstanek@services.fnal.gov::b39fe952-ccac-4ff7-99e5-ef8dc3db4b6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A8AA"/>
    <a:srgbClr val="F4B183"/>
    <a:srgbClr val="004C97"/>
    <a:srgbClr val="003087"/>
    <a:srgbClr val="0F2D62"/>
    <a:srgbClr val="404040"/>
    <a:srgbClr val="4E4E4E"/>
    <a:srgbClr val="63666A"/>
    <a:srgbClr val="505050"/>
    <a:srgbClr val="505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/>
    <p:restoredTop sz="94762"/>
  </p:normalViewPr>
  <p:slideViewPr>
    <p:cSldViewPr snapToGrid="0">
      <p:cViewPr varScale="1">
        <p:scale>
          <a:sx n="65" d="100"/>
          <a:sy n="65" d="100"/>
        </p:scale>
        <p:origin x="66" y="23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commentAuthors" Target="commentAuthor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5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719077" y="4538271"/>
            <a:ext cx="3427737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PIP-II is a partnership of: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>
              <a:latin typeface="Helvetica"/>
              <a:cs typeface="Helvetica"/>
            </a:endParaRP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US-DOE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India-DAE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Italy-INFN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UK-STFC-UKRI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France-CEA,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Poland-WUST, </a:t>
            </a:r>
            <a:r>
              <a:rPr lang="en-US" sz="1600" kern="1200" baseline="0">
                <a:solidFill>
                  <a:schemeClr val="bg2">
                    <a:lumMod val="50000"/>
                  </a:schemeClr>
                </a:solidFill>
                <a:latin typeface="Helvetica"/>
                <a:ea typeface="Geneva" charset="0"/>
                <a:cs typeface="Helvetica"/>
              </a:rPr>
              <a:t>WUT, TUL </a:t>
            </a:r>
            <a:endParaRPr lang="en-US" sz="1600" kern="1200" baseline="0">
              <a:solidFill>
                <a:schemeClr val="bg2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E9E2BAA-1AD6-194A-CF2B-0C54786F90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683" y="-8883"/>
            <a:ext cx="1149244" cy="888052"/>
          </a:xfrm>
          <a:prstGeom prst="rect">
            <a:avLst/>
          </a:prstGeom>
        </p:spPr>
      </p:pic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D1D5408-D304-5AAE-EA04-4CB7DEEF8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76" y="882963"/>
            <a:ext cx="12197876" cy="3339267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E50AB1B-AFD0-6DDD-3BF3-EE3BDCFCA2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40793" y="6002447"/>
            <a:ext cx="274320" cy="274320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5AD41954-CE08-5041-C704-88F9FE5610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740793" y="5750044"/>
            <a:ext cx="274320" cy="2743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B7A71E6-5463-F439-F6E6-CC8F7032055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740793" y="5245238"/>
            <a:ext cx="274320" cy="27432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E67161A-CC10-AF1B-5277-232EB51984B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740793" y="5497641"/>
            <a:ext cx="274320" cy="27432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8B6545AB-7953-8D23-A6B9-3E0F657F40A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740793" y="6254852"/>
            <a:ext cx="274320" cy="274320"/>
          </a:xfrm>
          <a:prstGeom prst="rect">
            <a:avLst/>
          </a:prstGeom>
        </p:spPr>
      </p:pic>
      <p:pic>
        <p:nvPicPr>
          <p:cNvPr id="26" name="Picture 25" descr="A red white and blue flag&#10;&#10;Description automatically generated with medium confidence">
            <a:extLst>
              <a:ext uri="{FF2B5EF4-FFF2-40B4-BE49-F238E27FC236}">
                <a16:creationId xmlns:a16="http://schemas.microsoft.com/office/drawing/2014/main" id="{667B7F80-BF5E-E6C8-7AAB-A56D34A288C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740793" y="499283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17/10/2024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La contribution française à l'accélérateur linéaire supraconducteur PIP-II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04940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contribution française à l'accélérateur linéaire supraconducteur PIP-II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96880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contribution française à l'accélérateur linéaire supraconducteur PIP-II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36508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latin typeface="Helvetica"/>
                <a:ea typeface="ＭＳ Ｐゴシック" charset="0"/>
              </a:rPr>
              <a:t>Journée</a:t>
            </a:r>
            <a:r>
              <a:rPr lang="en-US" dirty="0">
                <a:latin typeface="Helvetica"/>
                <a:ea typeface="ＭＳ Ｐゴシック" charset="0"/>
              </a:rPr>
              <a:t> du GDR SCIPAC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40275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latin typeface="Helvetica"/>
                <a:ea typeface="ＭＳ Ｐゴシック" charset="0"/>
              </a:rPr>
              <a:t>Journée</a:t>
            </a:r>
            <a:r>
              <a:rPr lang="en-US" dirty="0">
                <a:latin typeface="Helvetica"/>
                <a:ea typeface="ＭＳ Ｐゴシック" charset="0"/>
              </a:rPr>
              <a:t> du GDR SCIPAC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82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17/10/2024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latin typeface="Helvetica"/>
                <a:ea typeface="ＭＳ Ｐゴシック" charset="0"/>
              </a:rPr>
              <a:t>Journée</a:t>
            </a:r>
            <a:r>
              <a:rPr lang="en-US" dirty="0">
                <a:latin typeface="Helvetica"/>
                <a:ea typeface="ＭＳ Ｐゴシック" charset="0"/>
              </a:rPr>
              <a:t> du GDR SCIPAC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84335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17/10/2024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latin typeface="Helvetica"/>
                <a:ea typeface="ＭＳ Ｐゴシック" charset="0"/>
              </a:rPr>
              <a:t>Journée</a:t>
            </a:r>
            <a:r>
              <a:rPr lang="en-US" dirty="0">
                <a:latin typeface="Helvetica"/>
                <a:ea typeface="ＭＳ Ｐゴシック" charset="0"/>
              </a:rPr>
              <a:t> du GDR SCIPAC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68628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latin typeface="Helvetica"/>
                <a:ea typeface="ＭＳ Ｐゴシック" charset="0"/>
              </a:rPr>
              <a:t>Journée</a:t>
            </a:r>
            <a:r>
              <a:rPr lang="en-US" dirty="0">
                <a:latin typeface="Helvetica"/>
                <a:ea typeface="ＭＳ Ｐゴシック" charset="0"/>
              </a:rPr>
              <a:t> du GDR SCIPAC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56392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latin typeface="Helvetica"/>
                <a:ea typeface="ＭＳ Ｐゴシック" charset="0"/>
              </a:rPr>
              <a:t>Journée</a:t>
            </a:r>
            <a:r>
              <a:rPr lang="en-US" dirty="0">
                <a:latin typeface="Helvetica"/>
                <a:ea typeface="ＭＳ Ｐゴシック" charset="0"/>
              </a:rPr>
              <a:t> du GDR SCIPAC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98522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85213"/>
            <a:ext cx="4029633" cy="170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767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2" y="169116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2347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" y="0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2" y="169116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0411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9290368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668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66531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55777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0481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654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" y="0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0656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5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11675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151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332BE8-8A00-5EC8-03C7-154B6103C854}"/>
              </a:ext>
            </a:extLst>
          </p:cNvPr>
          <p:cNvSpPr txBox="1">
            <a:spLocks/>
          </p:cNvSpPr>
          <p:nvPr userDrawn="1"/>
        </p:nvSpPr>
        <p:spPr>
          <a:xfrm>
            <a:off x="982435" y="6545703"/>
            <a:ext cx="1460055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18 </a:t>
            </a:r>
            <a:r>
              <a:rPr lang="en-US" dirty="0" err="1"/>
              <a:t>décembre</a:t>
            </a:r>
            <a:r>
              <a:rPr lang="en-US" dirty="0"/>
              <a:t> 2024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5F100D1-5B7D-80BA-C30B-7E9D8675C8D8}"/>
              </a:ext>
            </a:extLst>
          </p:cNvPr>
          <p:cNvSpPr txBox="1">
            <a:spLocks/>
          </p:cNvSpPr>
          <p:nvPr userDrawn="1"/>
        </p:nvSpPr>
        <p:spPr>
          <a:xfrm>
            <a:off x="0" y="6545703"/>
            <a:ext cx="55245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03087"/>
                </a:solidFill>
              </a:rPr>
              <a:pPr algn="ctr">
                <a:defRPr/>
              </a:pPr>
              <a:t>‹N°›</a:t>
            </a:fld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D9A0C62-608E-005F-A988-9D4AA920A3B3}"/>
              </a:ext>
            </a:extLst>
          </p:cNvPr>
          <p:cNvSpPr txBox="1">
            <a:spLocks/>
          </p:cNvSpPr>
          <p:nvPr userDrawn="1"/>
        </p:nvSpPr>
        <p:spPr>
          <a:xfrm>
            <a:off x="2051914" y="6545703"/>
            <a:ext cx="8347199" cy="27432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12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sz="1200" dirty="0" err="1">
                <a:solidFill>
                  <a:srgbClr val="004C97"/>
                </a:solidFill>
                <a:latin typeface="Helvetica"/>
                <a:ea typeface="ＭＳ Ｐゴシック" charset="0"/>
              </a:rPr>
              <a:t>française</a:t>
            </a:r>
            <a:r>
              <a:rPr lang="en-US" sz="12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 à PIP-II | </a:t>
            </a:r>
            <a:r>
              <a:rPr lang="en-US" sz="1200" dirty="0" err="1">
                <a:solidFill>
                  <a:srgbClr val="004C97"/>
                </a:solidFill>
                <a:latin typeface="Helvetica"/>
                <a:ea typeface="ＭＳ Ｐゴシック" charset="0"/>
              </a:rPr>
              <a:t>Journée</a:t>
            </a:r>
            <a:r>
              <a:rPr lang="en-US" sz="12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 du GDR SCIPAC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EACAF70-FF9D-32FD-3252-95215DEEB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200">
                <a:solidFill>
                  <a:schemeClr val="accent6">
                    <a:lumMod val="50000"/>
                  </a:schemeClr>
                </a:solidFill>
              </a:defRPr>
            </a:lvl1pPr>
            <a:lvl2pPr marL="683667" indent="-306910">
              <a:defRPr sz="2130">
                <a:solidFill>
                  <a:schemeClr val="accent6">
                    <a:lumMod val="50000"/>
                  </a:schemeClr>
                </a:solidFill>
              </a:defRPr>
            </a:lvl2pPr>
            <a:lvl3pPr marL="1071007" indent="-306910">
              <a:defRPr sz="1870">
                <a:solidFill>
                  <a:schemeClr val="accent6">
                    <a:lumMod val="50000"/>
                  </a:schemeClr>
                </a:solidFill>
              </a:defRPr>
            </a:lvl3pPr>
            <a:lvl4pPr marL="1447764" indent="-304792">
              <a:defRPr sz="1750">
                <a:solidFill>
                  <a:schemeClr val="accent6">
                    <a:lumMod val="50000"/>
                  </a:schemeClr>
                </a:solidFill>
              </a:defRPr>
            </a:lvl4pPr>
            <a:lvl5pPr marL="1826638" indent="-306910">
              <a:buFont typeface="Arial"/>
              <a:buChar char="•"/>
              <a:defRPr sz="17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101D7D65-323A-B6AD-D5CB-B6A7E3B7D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89" y="225056"/>
            <a:ext cx="10515600" cy="542405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78633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" y="0"/>
            <a:ext cx="12191595" cy="6857995"/>
          </a:xfrm>
          <a:prstGeom prst="rect">
            <a:avLst/>
          </a:prstGeom>
        </p:spPr>
      </p:pic>
      <p:sp>
        <p:nvSpPr>
          <p:cNvPr id="22" name="Espace réservé du pied de page 21"/>
          <p:cNvSpPr>
            <a:spLocks noGrp="1"/>
          </p:cNvSpPr>
          <p:nvPr>
            <p:ph type="ftr" sz="quarter" idx="11"/>
          </p:nvPr>
        </p:nvSpPr>
        <p:spPr>
          <a:xfrm>
            <a:off x="3814154" y="6444395"/>
            <a:ext cx="5215646" cy="365125"/>
          </a:xfrm>
        </p:spPr>
        <p:txBody>
          <a:bodyPr/>
          <a:lstStyle>
            <a:lvl1pPr>
              <a:defRPr sz="1584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Revue KDP2 - Contribution IN2P3 à PIP-II</a:t>
            </a:r>
            <a:endParaRPr lang="en-GB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>
          <a:xfrm>
            <a:off x="9029800" y="6444395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E0E2FA7D-09F6-44F2-9B78-976D6AD25A20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038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332BE8-8A00-5EC8-03C7-154B6103C854}"/>
              </a:ext>
            </a:extLst>
          </p:cNvPr>
          <p:cNvSpPr txBox="1">
            <a:spLocks/>
          </p:cNvSpPr>
          <p:nvPr userDrawn="1"/>
        </p:nvSpPr>
        <p:spPr>
          <a:xfrm>
            <a:off x="982435" y="6545703"/>
            <a:ext cx="1460055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18 </a:t>
            </a:r>
            <a:r>
              <a:rPr lang="en-US" dirty="0" err="1"/>
              <a:t>décembre</a:t>
            </a:r>
            <a:r>
              <a:rPr lang="en-US" dirty="0"/>
              <a:t> 2024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5F100D1-5B7D-80BA-C30B-7E9D8675C8D8}"/>
              </a:ext>
            </a:extLst>
          </p:cNvPr>
          <p:cNvSpPr txBox="1">
            <a:spLocks/>
          </p:cNvSpPr>
          <p:nvPr userDrawn="1"/>
        </p:nvSpPr>
        <p:spPr>
          <a:xfrm>
            <a:off x="0" y="6545703"/>
            <a:ext cx="55245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03087"/>
                </a:solidFill>
              </a:rPr>
              <a:pPr algn="ctr">
                <a:defRPr/>
              </a:pPr>
              <a:t>‹N°›</a:t>
            </a:fld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D9A0C62-608E-005F-A988-9D4AA920A3B3}"/>
              </a:ext>
            </a:extLst>
          </p:cNvPr>
          <p:cNvSpPr txBox="1">
            <a:spLocks/>
          </p:cNvSpPr>
          <p:nvPr userDrawn="1"/>
        </p:nvSpPr>
        <p:spPr>
          <a:xfrm>
            <a:off x="2051914" y="6545703"/>
            <a:ext cx="8347199" cy="27432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12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sz="1200" dirty="0" err="1">
                <a:solidFill>
                  <a:srgbClr val="004C97"/>
                </a:solidFill>
                <a:latin typeface="Helvetica"/>
                <a:ea typeface="ＭＳ Ｐゴシック" charset="0"/>
              </a:rPr>
              <a:t>française</a:t>
            </a:r>
            <a:r>
              <a:rPr lang="en-US" sz="12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 à PIP-II | </a:t>
            </a:r>
            <a:r>
              <a:rPr lang="en-US" sz="1200" dirty="0" err="1">
                <a:solidFill>
                  <a:srgbClr val="004C97"/>
                </a:solidFill>
                <a:latin typeface="Helvetica"/>
                <a:ea typeface="ＭＳ Ｐゴシック" charset="0"/>
              </a:rPr>
              <a:t>Journée</a:t>
            </a:r>
            <a:r>
              <a:rPr lang="en-US" sz="12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 du GDR SCIPAC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EACAF70-FF9D-32FD-3252-95215DEEB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200">
                <a:solidFill>
                  <a:schemeClr val="accent6">
                    <a:lumMod val="50000"/>
                  </a:schemeClr>
                </a:solidFill>
              </a:defRPr>
            </a:lvl1pPr>
            <a:lvl2pPr marL="683667" indent="-306910">
              <a:defRPr sz="2130">
                <a:solidFill>
                  <a:schemeClr val="accent6">
                    <a:lumMod val="50000"/>
                  </a:schemeClr>
                </a:solidFill>
              </a:defRPr>
            </a:lvl2pPr>
            <a:lvl3pPr marL="1071007" indent="-306910">
              <a:defRPr sz="1870">
                <a:solidFill>
                  <a:schemeClr val="accent6">
                    <a:lumMod val="50000"/>
                  </a:schemeClr>
                </a:solidFill>
              </a:defRPr>
            </a:lvl3pPr>
            <a:lvl4pPr marL="1447764" indent="-304792">
              <a:defRPr sz="1750">
                <a:solidFill>
                  <a:schemeClr val="accent6">
                    <a:lumMod val="50000"/>
                  </a:schemeClr>
                </a:solidFill>
              </a:defRPr>
            </a:lvl4pPr>
            <a:lvl5pPr marL="1826638" indent="-306910">
              <a:buFont typeface="Arial"/>
              <a:buChar char="•"/>
              <a:defRPr sz="17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101D7D65-323A-B6AD-D5CB-B6A7E3B7D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89" y="225056"/>
            <a:ext cx="10515600" cy="542405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1961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5449" y="2654299"/>
            <a:ext cx="5059362" cy="1587501"/>
          </a:xfrm>
        </p:spPr>
        <p:txBody>
          <a:bodyPr anchor="b">
            <a:normAutofit/>
          </a:bodyPr>
          <a:lstStyle>
            <a:lvl1pPr algn="just"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La contribution française à l'accélérateur linéaire supraconducteur PIP-II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5448" y="4262438"/>
            <a:ext cx="6017306" cy="59588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Nicolas Bazin (CEA) – David Longuevergne (CNRS)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38" y="774563"/>
            <a:ext cx="1732688" cy="17131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21" name="Espace réservé du texte 20"/>
          <p:cNvSpPr>
            <a:spLocks noGrp="1"/>
          </p:cNvSpPr>
          <p:nvPr>
            <p:ph type="body" sz="quarter" idx="10" hasCustomPrompt="1"/>
          </p:nvPr>
        </p:nvSpPr>
        <p:spPr>
          <a:xfrm>
            <a:off x="235449" y="4878965"/>
            <a:ext cx="5294312" cy="588962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fr-FR" dirty="0"/>
              <a:t>Journées Accélérateurs de la SFP</a:t>
            </a:r>
          </a:p>
          <a:p>
            <a:pPr lvl="0"/>
            <a:r>
              <a:rPr lang="fr-FR" dirty="0"/>
              <a:t>Roscoff , 5 octobre 2023</a:t>
            </a:r>
          </a:p>
        </p:txBody>
      </p:sp>
      <p:pic>
        <p:nvPicPr>
          <p:cNvPr id="10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0987" y="5296181"/>
            <a:ext cx="2233336" cy="171319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19"/>
          <a:stretch/>
        </p:blipFill>
        <p:spPr>
          <a:xfrm>
            <a:off x="4307421" y="1001041"/>
            <a:ext cx="3052690" cy="113017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7" t="12855" b="10589"/>
          <a:stretch/>
        </p:blipFill>
        <p:spPr>
          <a:xfrm>
            <a:off x="2725141" y="774563"/>
            <a:ext cx="1704922" cy="1713197"/>
          </a:xfrm>
          <a:prstGeom prst="rect">
            <a:avLst/>
          </a:prstGeom>
        </p:spPr>
      </p:pic>
      <p:pic>
        <p:nvPicPr>
          <p:cNvPr id="14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D1D5408-D304-5AAE-EA04-4CB7DEEF8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78" r="16277"/>
          <a:stretch/>
        </p:blipFill>
        <p:spPr>
          <a:xfrm>
            <a:off x="6206117" y="2346837"/>
            <a:ext cx="5930286" cy="294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0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1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74563"/>
            <a:ext cx="4053600" cy="171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63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contribution française à l'accélérateur linéaire supraconducteur PIP-II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012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17/10/2024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La contribution française à l'accélérateur linéaire supraconducteur PIP-II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1986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contribution française à l'accélérateur linéaire supraconducteur PIP-II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2082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contribution française à l'accélérateur linéaire supraconducteur PIP-II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3866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11.emf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14.jpeg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12.emf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3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72" r:id="rId2"/>
    <p:sldLayoutId id="2147484173" r:id="rId3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35358" y="634032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18/12/2024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4594" y="6338246"/>
            <a:ext cx="7962787" cy="370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latin typeface="Helvetica"/>
                <a:ea typeface="ＭＳ Ｐゴシック" charset="0"/>
              </a:rPr>
              <a:t>Journée</a:t>
            </a:r>
            <a:r>
              <a:rPr lang="en-US" dirty="0">
                <a:latin typeface="Helvetica"/>
                <a:ea typeface="ＭＳ Ｐゴシック" charset="0"/>
              </a:rPr>
              <a:t> du GDR SCIPAC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7" y="6338245"/>
            <a:ext cx="704379" cy="367200"/>
          </a:xfrm>
          <a:prstGeom prst="rect">
            <a:avLst/>
          </a:prstGeom>
          <a:noFill/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3" b="10721"/>
          <a:stretch/>
        </p:blipFill>
        <p:spPr>
          <a:xfrm>
            <a:off x="671864" y="6338246"/>
            <a:ext cx="386197" cy="3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  <p:sldLayoutId id="2147484186" r:id="rId12"/>
    <p:sldLayoutId id="2147484187" r:id="rId13"/>
    <p:sldLayoutId id="2147484188" r:id="rId14"/>
    <p:sldLayoutId id="2147484189" r:id="rId15"/>
    <p:sldLayoutId id="2147484190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7" orient="horz" pos="372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9032" y="364731"/>
            <a:ext cx="10513938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825446"/>
            <a:ext cx="10513938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9032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01/03/2020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848" y="6356721"/>
            <a:ext cx="4114306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1297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698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  <p:sldLayoutId id="2147484203" r:id="rId12"/>
  </p:sldLayoutIdLst>
  <p:hf hdr="0"/>
  <p:txStyles>
    <p:titleStyle>
      <a:lvl1pPr algn="l" defTabSz="1034826" rtl="0" eaLnBrk="1" latinLnBrk="0" hangingPunct="1">
        <a:lnSpc>
          <a:spcPct val="90000"/>
        </a:lnSpc>
        <a:spcBef>
          <a:spcPct val="0"/>
        </a:spcBef>
        <a:buNone/>
        <a:defRPr sz="49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07" indent="-258707" algn="l" defTabSz="1034826" rtl="0" eaLnBrk="1" latinLnBrk="0" hangingPunct="1">
        <a:lnSpc>
          <a:spcPct val="90000"/>
        </a:lnSpc>
        <a:spcBef>
          <a:spcPts val="1132"/>
        </a:spcBef>
        <a:buFont typeface="Arial" panose="020B0604020202020204" pitchFamily="34" charset="0"/>
        <a:buChar char="•"/>
        <a:defRPr sz="3169" kern="1200">
          <a:solidFill>
            <a:schemeClr val="tx1"/>
          </a:solidFill>
          <a:latin typeface="+mn-lt"/>
          <a:ea typeface="+mn-ea"/>
          <a:cs typeface="+mn-cs"/>
        </a:defRPr>
      </a:lvl1pPr>
      <a:lvl2pPr marL="77612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716" kern="1200">
          <a:solidFill>
            <a:schemeClr val="tx1"/>
          </a:solidFill>
          <a:latin typeface="+mn-lt"/>
          <a:ea typeface="+mn-ea"/>
          <a:cs typeface="+mn-cs"/>
        </a:defRPr>
      </a:lvl2pPr>
      <a:lvl3pPr marL="129353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81094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32836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84577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36318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880599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39801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1pPr>
      <a:lvl2pPr marL="51741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103482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3pPr>
      <a:lvl4pPr marL="155224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06965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58706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104479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62189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13930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3.pn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7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73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3.png"/><Relationship Id="rId7" Type="http://schemas.openxmlformats.org/officeDocument/2006/relationships/image" Target="../media/image89.png"/><Relationship Id="rId2" Type="http://schemas.openxmlformats.org/officeDocument/2006/relationships/hyperlink" Target="https://accelconf.web.cern.ch/linac2022/papers/tupojo22.pdf" TargetMode="Externa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Relationship Id="rId9" Type="http://schemas.openxmlformats.org/officeDocument/2006/relationships/image" Target="../media/image9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1.png"/><Relationship Id="rId7" Type="http://schemas.openxmlformats.org/officeDocument/2006/relationships/image" Target="../media/image9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linkedin.com/showcase/pip-ii/posts/?feedView=all" TargetMode="External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0" y="4316829"/>
            <a:ext cx="8087210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Contribution </a:t>
            </a:r>
            <a:r>
              <a:rPr lang="en-US" dirty="0" err="1"/>
              <a:t>française</a:t>
            </a:r>
            <a:r>
              <a:rPr lang="en-US" dirty="0"/>
              <a:t> à PIP-II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5904" y="5195900"/>
            <a:ext cx="11332308" cy="1571948"/>
          </a:xfrm>
        </p:spPr>
        <p:txBody>
          <a:bodyPr/>
          <a:lstStyle/>
          <a:p>
            <a:r>
              <a:rPr lang="en-US" dirty="0"/>
              <a:t>Nicolas </a:t>
            </a:r>
            <a:r>
              <a:rPr lang="en-US" dirty="0" err="1"/>
              <a:t>Bazin</a:t>
            </a:r>
            <a:r>
              <a:rPr lang="en-US" dirty="0"/>
              <a:t>, IRFU</a:t>
            </a:r>
          </a:p>
          <a:p>
            <a:r>
              <a:rPr lang="en-US" dirty="0"/>
              <a:t>David Longuevergne, </a:t>
            </a:r>
            <a:r>
              <a:rPr lang="en-US" dirty="0" err="1"/>
              <a:t>IJCLab</a:t>
            </a:r>
            <a:endParaRPr lang="en-US" dirty="0"/>
          </a:p>
          <a:p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Journée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du GDR SCIPAC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18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décembre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2024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56" y="5201436"/>
            <a:ext cx="1789588" cy="13750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65E2CC0-B205-4A6B-8B4C-A10BF0FD5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805" y="5304078"/>
            <a:ext cx="1528463" cy="12477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4D330A7-20FD-4F79-98A8-FF04F8B88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195" y="83713"/>
            <a:ext cx="3086904" cy="74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Plateforme de tests des cryomodules: mise à niveau du système cryogénique – 1/2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79" y="1740702"/>
            <a:ext cx="3379952" cy="38910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89916" y="1895865"/>
            <a:ext cx="404732" cy="469091"/>
          </a:xfrm>
          <a:prstGeom prst="rect">
            <a:avLst/>
          </a:prstGeom>
          <a:solidFill>
            <a:srgbClr val="FE9890">
              <a:alpha val="24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83954" y="3912234"/>
            <a:ext cx="375425" cy="1134376"/>
          </a:xfrm>
          <a:prstGeom prst="rect">
            <a:avLst/>
          </a:prstGeom>
          <a:solidFill>
            <a:srgbClr val="FE989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Connecteur en angle 10"/>
          <p:cNvCxnSpPr/>
          <p:nvPr/>
        </p:nvCxnSpPr>
        <p:spPr>
          <a:xfrm rot="5400000">
            <a:off x="978751" y="2501068"/>
            <a:ext cx="2016369" cy="805962"/>
          </a:xfrm>
          <a:prstGeom prst="bentConnector3">
            <a:avLst>
              <a:gd name="adj1" fmla="val -192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7710943" y="1967310"/>
            <a:ext cx="3937966" cy="10000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Nouvelle boite froide Air Liquide en cours d’installation</a:t>
            </a: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Bidon 3000 litres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8" name="Connecteur droit avec flèche 17"/>
          <p:cNvCxnSpPr>
            <a:stCxn id="8" idx="3"/>
          </p:cNvCxnSpPr>
          <p:nvPr/>
        </p:nvCxnSpPr>
        <p:spPr>
          <a:xfrm flipV="1">
            <a:off x="2794648" y="1967310"/>
            <a:ext cx="2343127" cy="1631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1592658" y="3143173"/>
            <a:ext cx="3635411" cy="16388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23964" r="15930" b="17909"/>
          <a:stretch/>
        </p:blipFill>
        <p:spPr>
          <a:xfrm rot="10800000">
            <a:off x="5427260" y="3821455"/>
            <a:ext cx="5695582" cy="2604047"/>
          </a:xfrm>
          <a:prstGeom prst="rect">
            <a:avLst/>
          </a:prstGeom>
        </p:spPr>
      </p:pic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6579964" y="5482282"/>
            <a:ext cx="4573181" cy="6022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Nouvelle ligne de distribution cryogénique – en cours de réalisation par Cryo Diffusion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94BCA05-859C-4DD2-BD8C-DECA539A1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7360" y="1645044"/>
            <a:ext cx="2723483" cy="2042613"/>
          </a:xfrm>
          <a:prstGeom prst="rect">
            <a:avLst/>
          </a:prstGeom>
        </p:spPr>
      </p:pic>
      <p:sp>
        <p:nvSpPr>
          <p:cNvPr id="15" name="Espace réservé du pied de page 2">
            <a:extLst>
              <a:ext uri="{FF2B5EF4-FFF2-40B4-BE49-F238E27FC236}">
                <a16:creationId xmlns:a16="http://schemas.microsoft.com/office/drawing/2014/main" id="{8D9322B4-165F-40F3-AFD2-C8EB74CE8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4594" y="6338246"/>
            <a:ext cx="7962787" cy="37053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solidFill>
                  <a:schemeClr val="tx1"/>
                </a:solidFill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solidFill>
                  <a:schemeClr val="tx1"/>
                </a:solidFill>
                <a:latin typeface="Helvetica"/>
                <a:ea typeface="ＭＳ Ｐゴシック" charset="0"/>
              </a:rPr>
              <a:t>Journée</a:t>
            </a: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 du GDR SCIPAC</a:t>
            </a:r>
          </a:p>
        </p:txBody>
      </p:sp>
    </p:spTree>
    <p:extLst>
      <p:ext uri="{BB962C8B-B14F-4D97-AF65-F5344CB8AC3E}">
        <p14:creationId xmlns:p14="http://schemas.microsoft.com/office/powerpoint/2010/main" val="4182680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Plateforme de tests des cryomodules: mise à niveau du système cryogénique – 2/2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79" y="1740702"/>
            <a:ext cx="3379952" cy="38910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89916" y="1895865"/>
            <a:ext cx="404732" cy="469091"/>
          </a:xfrm>
          <a:prstGeom prst="rect">
            <a:avLst/>
          </a:prstGeom>
          <a:solidFill>
            <a:srgbClr val="FE9890">
              <a:alpha val="24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83954" y="3912234"/>
            <a:ext cx="375425" cy="1134376"/>
          </a:xfrm>
          <a:prstGeom prst="rect">
            <a:avLst/>
          </a:prstGeom>
          <a:solidFill>
            <a:srgbClr val="FE989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Connecteur en angle 10"/>
          <p:cNvCxnSpPr/>
          <p:nvPr/>
        </p:nvCxnSpPr>
        <p:spPr>
          <a:xfrm rot="5400000">
            <a:off x="978751" y="2501068"/>
            <a:ext cx="2016369" cy="805962"/>
          </a:xfrm>
          <a:prstGeom prst="bentConnector3">
            <a:avLst>
              <a:gd name="adj1" fmla="val -192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4355027" y="1364148"/>
            <a:ext cx="6826415" cy="18754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Casemate de tests</a:t>
            </a:r>
          </a:p>
          <a:p>
            <a:pPr marL="808038" marR="0" lvl="3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Nouvelles lignes de distribution secondaire (Cryo Diffusion)</a:t>
            </a:r>
          </a:p>
          <a:p>
            <a:pPr marL="808038" marR="0" lvl="3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Adaptation d’une boite à vannes existantes avec nouveaux composants</a:t>
            </a:r>
          </a:p>
          <a:p>
            <a:pPr marL="1074738" marR="0" lvl="4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Vannes cryogéniques (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Velan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1074738" marR="0" lvl="4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Réservoirs sous pression (Cryo Diffusion)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10" y="3585337"/>
            <a:ext cx="4818146" cy="2399670"/>
          </a:xfrm>
          <a:prstGeom prst="rect">
            <a:avLst/>
          </a:prstGeom>
        </p:spPr>
      </p:pic>
      <p:cxnSp>
        <p:nvCxnSpPr>
          <p:cNvPr id="22" name="Connecteur droit avec flèche 21"/>
          <p:cNvCxnSpPr/>
          <p:nvPr/>
        </p:nvCxnSpPr>
        <p:spPr>
          <a:xfrm>
            <a:off x="2001711" y="4061529"/>
            <a:ext cx="2712332" cy="1191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599" y="2364956"/>
            <a:ext cx="2267680" cy="170076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5"/>
          <a:srcRect t="1207"/>
          <a:stretch/>
        </p:blipFill>
        <p:spPr bwMode="auto">
          <a:xfrm>
            <a:off x="9797765" y="4061529"/>
            <a:ext cx="2225348" cy="26969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Espace réservé du pied de page 2">
            <a:extLst>
              <a:ext uri="{FF2B5EF4-FFF2-40B4-BE49-F238E27FC236}">
                <a16:creationId xmlns:a16="http://schemas.microsoft.com/office/drawing/2014/main" id="{5A4949B3-B356-445C-9BD0-FB2139F73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4594" y="6338246"/>
            <a:ext cx="7962787" cy="37053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solidFill>
                  <a:schemeClr val="tx1"/>
                </a:solidFill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solidFill>
                  <a:schemeClr val="tx1"/>
                </a:solidFill>
                <a:latin typeface="Helvetica"/>
                <a:ea typeface="ＭＳ Ｐゴシック" charset="0"/>
              </a:rPr>
              <a:t>Journée</a:t>
            </a: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 du GDR SCIPAC</a:t>
            </a:r>
          </a:p>
        </p:txBody>
      </p:sp>
    </p:spTree>
    <p:extLst>
      <p:ext uri="{BB962C8B-B14F-4D97-AF65-F5344CB8AC3E}">
        <p14:creationId xmlns:p14="http://schemas.microsoft.com/office/powerpoint/2010/main" val="3273134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Cryomodule: transport</a:t>
            </a:r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731838" y="1308473"/>
            <a:ext cx="7105877" cy="6443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Reconfiguration du cryomodule avant le transfert entre la France et les USA: démontage de la partie supérieure</a:t>
            </a: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861" y="463282"/>
            <a:ext cx="3743389" cy="2029549"/>
          </a:xfrm>
          <a:prstGeom prst="rect">
            <a:avLst/>
          </a:prstGeom>
        </p:spPr>
      </p:pic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731838" y="2598174"/>
            <a:ext cx="11075215" cy="6443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Conception et fourniture de trois cadres de transport sur la base de celui du cryomodule HB650, avec prise en compte du retour d’expérience des tests effectués avec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dummy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load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puis avec le cryomodule prototype HB650 (aller-retour entre les USA et le Royaume-Uni)</a:t>
            </a: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95" y="3476389"/>
            <a:ext cx="3727542" cy="236327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448" y="3718291"/>
            <a:ext cx="2495095" cy="18850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386" y="4589815"/>
            <a:ext cx="2236144" cy="17514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16" name="ZoneTexte 15"/>
          <p:cNvSpPr txBox="1"/>
          <p:nvPr/>
        </p:nvSpPr>
        <p:spPr>
          <a:xfrm>
            <a:off x="461906" y="5839663"/>
            <a:ext cx="341632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LB650 cryomodule dans son cadre de transport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777801" y="3887875"/>
            <a:ext cx="192917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Simulations dans le cadre des études de transport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9117368" y="6123380"/>
            <a:ext cx="287649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Transfert par avion entre les USA et le Royaume-Uni (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courtesy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Fermilab)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3443" y="3303638"/>
            <a:ext cx="3230473" cy="1224503"/>
          </a:xfrm>
          <a:prstGeom prst="rect">
            <a:avLst/>
          </a:prstGeom>
        </p:spPr>
      </p:pic>
      <p:pic>
        <p:nvPicPr>
          <p:cNvPr id="20" name="Picture 5" descr="A group of men lifting a large metal frame on a truck&#10;&#10;Description automatically generated">
            <a:extLst>
              <a:ext uri="{FF2B5EF4-FFF2-40B4-BE49-F238E27FC236}">
                <a16:creationId xmlns:a16="http://schemas.microsoft.com/office/drawing/2014/main" id="{B0604204-1826-F32B-6B04-8D84514F6B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2544" y="4601233"/>
            <a:ext cx="1534288" cy="1493254"/>
          </a:xfrm>
          <a:prstGeom prst="rect">
            <a:avLst/>
          </a:prstGeom>
        </p:spPr>
      </p:pic>
      <p:sp>
        <p:nvSpPr>
          <p:cNvPr id="15" name="Espace réservé du pied de page 2">
            <a:extLst>
              <a:ext uri="{FF2B5EF4-FFF2-40B4-BE49-F238E27FC236}">
                <a16:creationId xmlns:a16="http://schemas.microsoft.com/office/drawing/2014/main" id="{B2651DEC-A5F4-42C7-8032-0A45EFF5A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4594" y="6338246"/>
            <a:ext cx="7962787" cy="37053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solidFill>
                  <a:schemeClr val="tx1"/>
                </a:solidFill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solidFill>
                  <a:schemeClr val="tx1"/>
                </a:solidFill>
                <a:latin typeface="Helvetica"/>
                <a:ea typeface="ＭＳ Ｐゴシック" charset="0"/>
              </a:rPr>
              <a:t>Journée</a:t>
            </a: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 du GDR SCIPAC</a:t>
            </a:r>
          </a:p>
        </p:txBody>
      </p:sp>
    </p:spTree>
    <p:extLst>
      <p:ext uri="{BB962C8B-B14F-4D97-AF65-F5344CB8AC3E}">
        <p14:creationId xmlns:p14="http://schemas.microsoft.com/office/powerpoint/2010/main" val="1520932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9" y="256397"/>
            <a:ext cx="2443480" cy="57002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3600" spc="-10" dirty="0">
                <a:solidFill>
                  <a:srgbClr val="004C97"/>
                </a:solidFill>
                <a:latin typeface="Helvetica" pitchFamily="2" charset="0"/>
              </a:rPr>
              <a:t>PLAN</a:t>
            </a:r>
            <a:endParaRPr sz="3600" dirty="0">
              <a:solidFill>
                <a:srgbClr val="004C97"/>
              </a:solidFill>
              <a:latin typeface="Helvetica" pitchFamily="2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AE9D38C-B707-2311-3222-05DD4B40F895}"/>
              </a:ext>
            </a:extLst>
          </p:cNvPr>
          <p:cNvSpPr txBox="1">
            <a:spLocks/>
          </p:cNvSpPr>
          <p:nvPr/>
        </p:nvSpPr>
        <p:spPr>
          <a:xfrm>
            <a:off x="511837" y="1232923"/>
            <a:ext cx="5273034" cy="4650171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Helvetica" pitchFamily="2" charset="0"/>
                <a:cs typeface="Arial"/>
              </a:rPr>
              <a:t>Qu’est-ce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Helvetica" pitchFamily="2" charset="0"/>
                <a:cs typeface="Arial"/>
              </a:rPr>
              <a:t> que PIP-II ?</a:t>
            </a:r>
          </a:p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elvetica" pitchFamily="2" charset="0"/>
                <a:cs typeface="Arial"/>
              </a:rPr>
              <a:t>Contribution CEA</a:t>
            </a:r>
          </a:p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" pitchFamily="2" charset="0"/>
                <a:cs typeface="Arial"/>
              </a:rPr>
              <a:t>Contribution CNRS</a:t>
            </a:r>
          </a:p>
          <a:p>
            <a:r>
              <a:rPr lang="en-US" sz="3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Actualités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projet</a:t>
            </a:r>
            <a:endParaRPr lang="en-US" sz="36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705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20" y="4572370"/>
            <a:ext cx="3155330" cy="14711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0718" y="4119762"/>
            <a:ext cx="54761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2" indent="-285742" algn="just" defTabSz="1137232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S’étend sur 2 phases :</a:t>
            </a:r>
          </a:p>
          <a:p>
            <a:pPr marL="742928" lvl="1" indent="-285742" algn="just" defTabSz="1137232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2000" b="1" dirty="0">
                <a:solidFill>
                  <a:srgbClr val="4472C4">
                    <a:lumMod val="75000"/>
                  </a:srgbClr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Prototypage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 (2018-2024)</a:t>
            </a:r>
          </a:p>
          <a:p>
            <a:pPr marL="742928" lvl="1" indent="-285742" algn="just" defTabSz="1137232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2000" b="1" dirty="0">
                <a:solidFill>
                  <a:srgbClr val="4472C4">
                    <a:lumMod val="75000"/>
                  </a:srgbClr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Série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 (2025-2027)</a:t>
            </a:r>
          </a:p>
        </p:txBody>
      </p:sp>
      <p:sp>
        <p:nvSpPr>
          <p:cNvPr id="19" name="Titre 445"/>
          <p:cNvSpPr txBox="1">
            <a:spLocks/>
          </p:cNvSpPr>
          <p:nvPr/>
        </p:nvSpPr>
        <p:spPr>
          <a:xfrm>
            <a:off x="1695443" y="169331"/>
            <a:ext cx="6416820" cy="488951"/>
          </a:xfrm>
          <a:prstGeom prst="rect">
            <a:avLst/>
          </a:prstGeom>
        </p:spPr>
        <p:txBody>
          <a:bodyPr vert="horz" lIns="91435" tIns="45718" rIns="91435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46"/>
            <a:r>
              <a:rPr lang="fr-FR" sz="2800" dirty="0">
                <a:solidFill>
                  <a:srgbClr val="002060"/>
                </a:solidFill>
                <a:latin typeface="Calibri" panose="020F0502020204030204"/>
                <a:cs typeface="Arial"/>
              </a:rPr>
              <a:t>CONTOUR DE LA CONTRIBUTION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6475959" y="2292851"/>
            <a:ext cx="5278885" cy="3972857"/>
            <a:chOff x="1177864" y="2145909"/>
            <a:chExt cx="5279059" cy="3972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0790D2A-76D2-455A-BB18-8403E6594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56092" y="2308748"/>
              <a:ext cx="3738194" cy="3810149"/>
            </a:xfrm>
            <a:prstGeom prst="rect">
              <a:avLst/>
            </a:prstGeom>
          </p:spPr>
        </p:pic>
        <p:sp>
          <p:nvSpPr>
            <p:cNvPr id="35" name="ZoneTexte 34"/>
            <p:cNvSpPr txBox="1"/>
            <p:nvPr/>
          </p:nvSpPr>
          <p:spPr>
            <a:xfrm>
              <a:off x="4237186" y="2145909"/>
              <a:ext cx="2219737" cy="52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37232"/>
              <a:r>
                <a:rPr lang="en-GB" sz="1400" b="1" dirty="0" err="1">
                  <a:solidFill>
                    <a:srgbClr val="4472C4">
                      <a:lumMod val="75000"/>
                    </a:srgbClr>
                  </a:solidFill>
                  <a:latin typeface="Arial" charset="0"/>
                  <a:ea typeface="+mn-ea"/>
                  <a:cs typeface="Arial" charset="0"/>
                </a:rPr>
                <a:t>Cavité</a:t>
              </a:r>
              <a:r>
                <a:rPr lang="en-GB" sz="1400" b="1" dirty="0">
                  <a:solidFill>
                    <a:srgbClr val="4472C4">
                      <a:lumMod val="75000"/>
                    </a:srgbClr>
                  </a:solidFill>
                  <a:latin typeface="Arial" charset="0"/>
                  <a:ea typeface="+mn-ea"/>
                  <a:cs typeface="Arial" charset="0"/>
                </a:rPr>
                <a:t> SSR2 </a:t>
              </a:r>
              <a:r>
                <a:rPr lang="fr-FR" sz="1400" b="1" dirty="0">
                  <a:solidFill>
                    <a:srgbClr val="4472C4">
                      <a:lumMod val="75000"/>
                    </a:srgbClr>
                  </a:solidFill>
                  <a:latin typeface="Arial" charset="0"/>
                  <a:ea typeface="Symbola"/>
                  <a:cs typeface="Symbola"/>
                </a:rPr>
                <a:t>β</a:t>
              </a:r>
              <a:r>
                <a:rPr lang="fr-FR" sz="1400" b="1" dirty="0">
                  <a:solidFill>
                    <a:srgbClr val="4472C4">
                      <a:lumMod val="75000"/>
                    </a:srgbClr>
                  </a:solidFill>
                  <a:latin typeface="Arial" charset="0"/>
                  <a:ea typeface="Arial" panose="020B0604020202020204" pitchFamily="34" charset="0"/>
                  <a:cs typeface="Calibri" panose="020F0502020204030204" pitchFamily="34" charset="0"/>
                </a:rPr>
                <a:t>=0.47</a:t>
              </a:r>
            </a:p>
            <a:p>
              <a:pPr algn="ctr" defTabSz="1137232"/>
              <a:r>
                <a:rPr lang="en-GB" sz="1400" b="1" dirty="0">
                  <a:solidFill>
                    <a:srgbClr val="4472C4">
                      <a:lumMod val="75000"/>
                    </a:srgbClr>
                  </a:solidFill>
                  <a:latin typeface="Arial" charset="0"/>
                  <a:ea typeface="+mn-ea"/>
                  <a:cs typeface="Arial" charset="0"/>
                </a:rPr>
                <a:t>325 MHz</a:t>
              </a:r>
            </a:p>
          </p:txBody>
        </p:sp>
        <p:cxnSp>
          <p:nvCxnSpPr>
            <p:cNvPr id="41" name="Connecteur droit avec flèche 40"/>
            <p:cNvCxnSpPr/>
            <p:nvPr/>
          </p:nvCxnSpPr>
          <p:spPr>
            <a:xfrm flipH="1">
              <a:off x="4909351" y="2736942"/>
              <a:ext cx="340403" cy="5921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1286876" y="3690758"/>
              <a:ext cx="889343" cy="307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37232"/>
              <a:r>
                <a:rPr lang="fr-FR" sz="1400" b="1" dirty="0">
                  <a:solidFill>
                    <a:srgbClr val="4472C4">
                      <a:lumMod val="75000"/>
                    </a:srgbClr>
                  </a:solidFill>
                  <a:latin typeface="Arial" charset="0"/>
                  <a:ea typeface="+mn-ea"/>
                  <a:cs typeface="Arial" charset="0"/>
                </a:rPr>
                <a:t>Tuner</a:t>
              </a:r>
              <a:endParaRPr lang="en-GB" sz="1400" b="1" dirty="0">
                <a:solidFill>
                  <a:srgbClr val="4472C4">
                    <a:lumMod val="75000"/>
                  </a:srgbClr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 flipV="1">
              <a:off x="2071951" y="3860035"/>
              <a:ext cx="742270" cy="2263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>
              <a:stCxn id="36" idx="3"/>
            </p:cNvCxnSpPr>
            <p:nvPr/>
          </p:nvCxnSpPr>
          <p:spPr>
            <a:xfrm flipV="1">
              <a:off x="3378472" y="5645512"/>
              <a:ext cx="1412782" cy="6665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1981574" y="5450549"/>
              <a:ext cx="1396897" cy="52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37232"/>
              <a:r>
                <a:rPr lang="fr-FR" sz="1400" b="1" dirty="0">
                  <a:solidFill>
                    <a:srgbClr val="4472C4">
                      <a:lumMod val="75000"/>
                    </a:srgbClr>
                  </a:solidFill>
                  <a:latin typeface="Arial" charset="0"/>
                  <a:ea typeface="+mn-ea"/>
                  <a:cs typeface="Arial" charset="0"/>
                </a:rPr>
                <a:t>Coupleur de puissance</a:t>
              </a:r>
              <a:endParaRPr lang="en-GB" sz="1400" b="1" dirty="0">
                <a:solidFill>
                  <a:srgbClr val="4472C4">
                    <a:lumMod val="75000"/>
                  </a:srgbClr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cxnSp>
          <p:nvCxnSpPr>
            <p:cNvPr id="26" name="Connecteur droit avec flèche 25"/>
            <p:cNvCxnSpPr>
              <a:stCxn id="36" idx="1"/>
            </p:cNvCxnSpPr>
            <p:nvPr/>
          </p:nvCxnSpPr>
          <p:spPr>
            <a:xfrm flipH="1" flipV="1">
              <a:off x="1177864" y="5290964"/>
              <a:ext cx="803710" cy="42120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/>
          <p:cNvGrpSpPr/>
          <p:nvPr/>
        </p:nvGrpSpPr>
        <p:grpSpPr>
          <a:xfrm>
            <a:off x="7279643" y="883761"/>
            <a:ext cx="4620914" cy="1046920"/>
            <a:chOff x="3039313" y="2174495"/>
            <a:chExt cx="4621066" cy="1046954"/>
          </a:xfrm>
        </p:grpSpPr>
        <p:grpSp>
          <p:nvGrpSpPr>
            <p:cNvPr id="28" name="Groupe 27"/>
            <p:cNvGrpSpPr/>
            <p:nvPr/>
          </p:nvGrpSpPr>
          <p:grpSpPr>
            <a:xfrm>
              <a:off x="3039313" y="2174495"/>
              <a:ext cx="4621066" cy="1046954"/>
              <a:chOff x="6027329" y="3135943"/>
              <a:chExt cx="5744452" cy="1625262"/>
            </a:xfrm>
          </p:grpSpPr>
          <p:pic>
            <p:nvPicPr>
              <p:cNvPr id="27" name="Picture 10">
                <a:extLst>
                  <a:ext uri="{FF2B5EF4-FFF2-40B4-BE49-F238E27FC236}">
                    <a16:creationId xmlns:a16="http://schemas.microsoft.com/office/drawing/2014/main" id="{069F9F1B-EE3A-4EEF-B8CD-3FF5282F88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0" t="612" r="923" b="3649"/>
              <a:stretch/>
            </p:blipFill>
            <p:spPr>
              <a:xfrm>
                <a:off x="6027329" y="3135943"/>
                <a:ext cx="5744452" cy="162526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3" name="TextBox 12">
                <a:extLst>
                  <a:ext uri="{FF2B5EF4-FFF2-40B4-BE49-F238E27FC236}">
                    <a16:creationId xmlns:a16="http://schemas.microsoft.com/office/drawing/2014/main" id="{1577E844-49E9-49BF-839C-5B43603AA4FD}"/>
                  </a:ext>
                </a:extLst>
              </p:cNvPr>
              <p:cNvSpPr txBox="1"/>
              <p:nvPr/>
            </p:nvSpPr>
            <p:spPr>
              <a:xfrm>
                <a:off x="8903349" y="3149125"/>
                <a:ext cx="243195" cy="1911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defTabSz="1137232"/>
                <a:r>
                  <a:rPr lang="en-US" sz="800" b="1" dirty="0">
                    <a:solidFill>
                      <a:srgbClr val="70AD47">
                        <a:lumMod val="50000"/>
                      </a:srgbClr>
                    </a:solidFill>
                    <a:latin typeface="Arial" charset="0"/>
                    <a:ea typeface="+mn-ea"/>
                    <a:cs typeface="Arial" charset="0"/>
                  </a:rPr>
                  <a:t>  </a:t>
                </a:r>
                <a:r>
                  <a:rPr lang="en-US" sz="600" b="1" dirty="0">
                    <a:solidFill>
                      <a:srgbClr val="70AD47">
                        <a:lumMod val="50000"/>
                      </a:srgbClr>
                    </a:solidFill>
                    <a:latin typeface="Arial" charset="0"/>
                    <a:ea typeface="+mn-ea"/>
                    <a:cs typeface="Arial" charset="0"/>
                  </a:rPr>
                  <a:t>10</a:t>
                </a: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5955939" y="2381930"/>
              <a:ext cx="532660" cy="40627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37232"/>
              <a:endParaRPr lang="en-GB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334562" y="1572898"/>
            <a:ext cx="5938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2" indent="-285742" algn="just" defTabSz="1137232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Porte sur la section « </a:t>
            </a:r>
            <a:r>
              <a:rPr lang="fr-FR" sz="2000" dirty="0" err="1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Spoke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 » SSR2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1599" y="2092870"/>
            <a:ext cx="71374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28" lvl="1" indent="-285742" algn="just" defTabSz="1137232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2000" b="1" dirty="0">
                <a:solidFill>
                  <a:srgbClr val="4472C4">
                    <a:lumMod val="75000"/>
                  </a:srgbClr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Cavité de type simple </a:t>
            </a:r>
            <a:r>
              <a:rPr lang="fr-FR" sz="2000" b="1" dirty="0" err="1">
                <a:solidFill>
                  <a:srgbClr val="4472C4">
                    <a:lumMod val="75000"/>
                  </a:srgbClr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Spoke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=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0.47, 325MHz   (</a:t>
            </a:r>
            <a:r>
              <a:rPr lang="fr-FR" sz="2000" dirty="0" err="1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Eacc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 = 11.5MV/m)</a:t>
            </a:r>
          </a:p>
          <a:p>
            <a:pPr marL="742928" lvl="1" indent="-285742" algn="just" defTabSz="1137232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2000" b="1" dirty="0">
                <a:solidFill>
                  <a:srgbClr val="4472C4">
                    <a:lumMod val="75000"/>
                  </a:srgbClr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Tuner</a:t>
            </a:r>
            <a:r>
              <a:rPr lang="fr-FR" sz="2000" dirty="0">
                <a:solidFill>
                  <a:srgbClr val="4472C4">
                    <a:lumMod val="75000"/>
                  </a:srgbClr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>
                <a:solidFill>
                  <a:srgbClr val="4472C4">
                    <a:lumMod val="75000"/>
                  </a:srgbClr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(Fondamental </a:t>
            </a:r>
            <a:r>
              <a:rPr lang="fr-FR" sz="2000" b="1" dirty="0" err="1">
                <a:solidFill>
                  <a:srgbClr val="4472C4">
                    <a:lumMod val="75000"/>
                  </a:srgbClr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Frequency</a:t>
            </a:r>
            <a:r>
              <a:rPr lang="fr-FR" sz="2000" b="1" dirty="0">
                <a:solidFill>
                  <a:srgbClr val="4472C4">
                    <a:lumMod val="75000"/>
                  </a:srgbClr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 Tuner ou FFT)</a:t>
            </a:r>
          </a:p>
          <a:p>
            <a:pPr marL="742928" lvl="1" indent="-285742" algn="just" defTabSz="1137232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2000" b="1" dirty="0">
                <a:solidFill>
                  <a:srgbClr val="4472C4">
                    <a:lumMod val="75000"/>
                  </a:srgbClr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Coupleur de puissance (HPC)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232"/>
            <a:fld id="{E0E2FA7D-09F6-44F2-9B78-976D6AD25A20}" type="slidenum">
              <a:rPr lang="en-GB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pPr defTabSz="1137232"/>
              <a:t>14</a:t>
            </a:fld>
            <a:endParaRPr lang="en-GB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7E612F7-26FF-4F93-8524-57F8ADD21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7" y="6467813"/>
            <a:ext cx="1195222" cy="343183"/>
          </a:xfrm>
          <a:prstGeom prst="rect">
            <a:avLst/>
          </a:prstGeom>
        </p:spPr>
      </p:pic>
      <p:sp>
        <p:nvSpPr>
          <p:cNvPr id="38" name="Espace réservé du pied de page 2">
            <a:extLst>
              <a:ext uri="{FF2B5EF4-FFF2-40B4-BE49-F238E27FC236}">
                <a16:creationId xmlns:a16="http://schemas.microsoft.com/office/drawing/2014/main" id="{2F813089-6801-469B-AB3A-E1B22BE07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1145" y="6452297"/>
            <a:ext cx="8877670" cy="365125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sz="1200" dirty="0" err="1">
                <a:latin typeface="Helvetica"/>
                <a:ea typeface="ＭＳ Ｐゴシック" charset="0"/>
              </a:rPr>
              <a:t>française</a:t>
            </a:r>
            <a:r>
              <a:rPr lang="en-US" sz="1200" dirty="0">
                <a:latin typeface="Helvetica"/>
                <a:ea typeface="ＭＳ Ｐゴシック" charset="0"/>
              </a:rPr>
              <a:t> à PIP-II | </a:t>
            </a:r>
            <a:r>
              <a:rPr lang="en-US" sz="1200" dirty="0" err="1">
                <a:latin typeface="Helvetica"/>
                <a:ea typeface="ＭＳ Ｐゴシック" charset="0"/>
              </a:rPr>
              <a:t>Journée</a:t>
            </a:r>
            <a:r>
              <a:rPr lang="en-US" sz="1200" dirty="0">
                <a:latin typeface="Helvetica"/>
                <a:ea typeface="ＭＳ Ｐゴシック" charset="0"/>
              </a:rPr>
              <a:t> du GDR SCIPAC</a:t>
            </a:r>
          </a:p>
        </p:txBody>
      </p:sp>
    </p:spTree>
    <p:extLst>
      <p:ext uri="{BB962C8B-B14F-4D97-AF65-F5344CB8AC3E}">
        <p14:creationId xmlns:p14="http://schemas.microsoft.com/office/powerpoint/2010/main" val="204117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à coins arrondis 10"/>
          <p:cNvSpPr/>
          <p:nvPr/>
        </p:nvSpPr>
        <p:spPr>
          <a:xfrm>
            <a:off x="252494" y="1009075"/>
            <a:ext cx="5925000" cy="5272231"/>
          </a:xfrm>
          <a:prstGeom prst="roundRect">
            <a:avLst>
              <a:gd name="adj" fmla="val 741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137232"/>
            <a:endParaRPr lang="en-GB" sz="2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955" y="1082919"/>
            <a:ext cx="6092356" cy="1371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7717" lvl="1" indent="-50304" algn="just" defTabSz="1137232">
              <a:spcBef>
                <a:spcPts val="600"/>
              </a:spcBef>
              <a:spcAft>
                <a:spcPts val="600"/>
              </a:spcAft>
            </a:pPr>
            <a:r>
              <a:rPr lang="en-US" sz="1584" b="1" u="sng" dirty="0">
                <a:solidFill>
                  <a:srgbClr val="4472C4">
                    <a:lumMod val="75000"/>
                  </a:srgbClr>
                </a:solidFill>
                <a:latin typeface="Arial" charset="0"/>
                <a:ea typeface="+mn-ea"/>
                <a:cs typeface="Arial"/>
              </a:rPr>
              <a:t>PIP-II </a:t>
            </a:r>
            <a:r>
              <a:rPr lang="en-US" sz="1584" b="1" u="sng" dirty="0" err="1">
                <a:solidFill>
                  <a:srgbClr val="4472C4">
                    <a:lumMod val="75000"/>
                  </a:srgbClr>
                </a:solidFill>
                <a:latin typeface="Arial" charset="0"/>
                <a:ea typeface="+mn-ea"/>
                <a:cs typeface="Arial"/>
              </a:rPr>
              <a:t>Prototypage</a:t>
            </a:r>
            <a:r>
              <a:rPr lang="en-US" sz="1584" b="1" u="sng" dirty="0">
                <a:solidFill>
                  <a:srgbClr val="4472C4">
                    <a:lumMod val="75000"/>
                  </a:srgbClr>
                </a:solidFill>
                <a:latin typeface="Arial" charset="0"/>
                <a:ea typeface="+mn-ea"/>
                <a:cs typeface="Arial"/>
              </a:rPr>
              <a:t> (pre‐production) – 2018-2024 :</a:t>
            </a:r>
          </a:p>
          <a:p>
            <a:pPr marL="285742" indent="-285742" defTabSz="1137232">
              <a:buFont typeface="Wingdings" panose="05000000000000000000" pitchFamily="2" charset="2"/>
              <a:buChar char="§"/>
            </a:pPr>
            <a:endParaRPr lang="fr-FR" sz="1245" b="1" dirty="0">
              <a:solidFill>
                <a:srgbClr val="000000"/>
              </a:solidFill>
              <a:latin typeface="Arial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285742" indent="-285742" defTabSz="1137232">
              <a:buFont typeface="Wingdings" panose="05000000000000000000" pitchFamily="2" charset="2"/>
              <a:buChar char="§"/>
            </a:pPr>
            <a:r>
              <a:rPr lang="fr-FR" sz="1245" b="1" dirty="0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Conception des composants</a:t>
            </a:r>
          </a:p>
          <a:p>
            <a:pPr marL="285742" indent="-285742" defTabSz="1137232">
              <a:buFont typeface="Wingdings" panose="05000000000000000000" pitchFamily="2" charset="2"/>
              <a:buChar char="§"/>
            </a:pPr>
            <a:r>
              <a:rPr lang="fr-FR" sz="1245" b="1" dirty="0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Fabrication de composants prototypes</a:t>
            </a:r>
          </a:p>
          <a:p>
            <a:pPr marL="285742" indent="-285742" algn="just" defTabSz="1137232">
              <a:buFont typeface="Wingdings" panose="05000000000000000000" pitchFamily="2" charset="2"/>
              <a:buChar char="§"/>
            </a:pPr>
            <a:r>
              <a:rPr lang="fr-FR" sz="1245" b="1" dirty="0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Test de composants, traitement de surface, </a:t>
            </a:r>
          </a:p>
          <a:p>
            <a:pPr marL="285742" indent="-285742" algn="just" defTabSz="1137232">
              <a:buFont typeface="Wingdings" panose="05000000000000000000" pitchFamily="2" charset="2"/>
              <a:buChar char="§"/>
            </a:pPr>
            <a:r>
              <a:rPr lang="fr-FR" sz="1245" b="1" dirty="0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Design final des composants de série SSR2</a:t>
            </a:r>
          </a:p>
        </p:txBody>
      </p:sp>
      <p:sp>
        <p:nvSpPr>
          <p:cNvPr id="19" name="Titre 445"/>
          <p:cNvSpPr txBox="1">
            <a:spLocks/>
          </p:cNvSpPr>
          <p:nvPr/>
        </p:nvSpPr>
        <p:spPr>
          <a:xfrm>
            <a:off x="1695443" y="169331"/>
            <a:ext cx="4156074" cy="488951"/>
          </a:xfrm>
          <a:prstGeom prst="rect">
            <a:avLst/>
          </a:prstGeom>
        </p:spPr>
        <p:txBody>
          <a:bodyPr vert="horz" lIns="91435" tIns="45718" rIns="91435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46"/>
            <a:r>
              <a:rPr lang="fr-FR" sz="2800" dirty="0">
                <a:solidFill>
                  <a:srgbClr val="002060"/>
                </a:solidFill>
                <a:latin typeface="Calibri" panose="020F0502020204030204"/>
                <a:cs typeface="Arial"/>
              </a:rPr>
              <a:t>DETAIL DES ACTIVITES</a:t>
            </a:r>
          </a:p>
        </p:txBody>
      </p:sp>
      <p:sp>
        <p:nvSpPr>
          <p:cNvPr id="2" name="Rectangle 1"/>
          <p:cNvSpPr/>
          <p:nvPr/>
        </p:nvSpPr>
        <p:spPr>
          <a:xfrm>
            <a:off x="249713" y="2548015"/>
            <a:ext cx="5617871" cy="298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8285" lvl="1" indent="-285734" defTabSz="914346">
              <a:buFont typeface="Wingdings" panose="05000000000000000000" pitchFamily="2" charset="2"/>
              <a:buChar char="q"/>
            </a:pPr>
            <a:r>
              <a:rPr lang="en-US" sz="1799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Arial"/>
              </a:rPr>
              <a:t>Cavités</a:t>
            </a:r>
            <a:r>
              <a:rPr lang="en-US" sz="1799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Arial"/>
              </a:rPr>
              <a:t> : Total 6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/>
            </a:endParaRPr>
          </a:p>
          <a:p>
            <a:pPr marL="733381" lvl="1" indent="-285734" defTabSz="914346"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Soutien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 au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suivi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 de fabrication et de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préparation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/>
            </a:endParaRPr>
          </a:p>
          <a:p>
            <a:pPr marL="733381" lvl="1" indent="-285734" defTabSz="914346"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Préparation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 quasi-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complète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 d’1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cavité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 @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IJCLab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/>
            </a:endParaRPr>
          </a:p>
          <a:p>
            <a:pPr marL="733381" lvl="1" indent="-285734" defTabSz="914346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Validation des 6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cavités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 proto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en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 CV800 @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IJCLab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/>
            </a:endParaRPr>
          </a:p>
          <a:p>
            <a:pPr marL="733381" lvl="1" indent="-285734" defTabSz="914346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Re-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conditionnement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 @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IJCLab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 (BCP, HPR)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si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besoin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/>
            </a:endParaRPr>
          </a:p>
          <a:p>
            <a:pPr marL="182552" lvl="1" indent="-50304" defTabSz="914346"/>
            <a:endParaRPr lang="en-US" sz="1799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/>
            </a:endParaRPr>
          </a:p>
          <a:p>
            <a:pPr marL="468285" lvl="1" indent="-285734" defTabSz="914346">
              <a:buFont typeface="Wingdings" panose="05000000000000000000" pitchFamily="2" charset="2"/>
              <a:buChar char="q"/>
            </a:pPr>
            <a:r>
              <a:rPr lang="en-US" sz="1799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Arial"/>
              </a:rPr>
              <a:t>Tuners: Total 5</a:t>
            </a:r>
          </a:p>
          <a:p>
            <a:pPr marL="733381" lvl="1" indent="-285734" defTabSz="914346"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Fourniture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 de 5 tuners</a:t>
            </a:r>
          </a:p>
          <a:p>
            <a:pPr marL="733381" lvl="1" indent="-285734" defTabSz="914346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Validation de 4 tuners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en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 CV</a:t>
            </a:r>
          </a:p>
          <a:p>
            <a:pPr marL="182552" lvl="1" indent="-50304" defTabSz="914346"/>
            <a:endParaRPr lang="en-US" sz="1799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/>
            </a:endParaRPr>
          </a:p>
          <a:p>
            <a:pPr marL="468285" lvl="1" indent="-285734" defTabSz="914346">
              <a:buFont typeface="Wingdings" panose="05000000000000000000" pitchFamily="2" charset="2"/>
              <a:buChar char="q"/>
            </a:pPr>
            <a:r>
              <a:rPr lang="en-US" sz="1799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Arial"/>
              </a:rPr>
              <a:t>Coupleurs</a:t>
            </a:r>
            <a:r>
              <a:rPr lang="en-US" sz="1799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Arial"/>
              </a:rPr>
              <a:t> de puissance : Total 4</a:t>
            </a:r>
          </a:p>
          <a:p>
            <a:pPr marL="733381" lvl="1" indent="-285734" defTabSz="914346"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Fourniture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 de 4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rPr>
              <a:t>coupleurs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92" y="5122422"/>
            <a:ext cx="2281687" cy="106379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6" t="-335" r="42626"/>
          <a:stretch/>
        </p:blipFill>
        <p:spPr>
          <a:xfrm>
            <a:off x="4806450" y="1434354"/>
            <a:ext cx="1330621" cy="2756278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6329311" y="984166"/>
            <a:ext cx="5634291" cy="5297140"/>
            <a:chOff x="5397160" y="1470434"/>
            <a:chExt cx="5184355" cy="4418723"/>
          </a:xfrm>
        </p:grpSpPr>
        <p:sp>
          <p:nvSpPr>
            <p:cNvPr id="13" name="Rectangle à coins arrondis 12"/>
            <p:cNvSpPr/>
            <p:nvPr/>
          </p:nvSpPr>
          <p:spPr>
            <a:xfrm>
              <a:off x="5397160" y="1470434"/>
              <a:ext cx="5184355" cy="4418723"/>
            </a:xfrm>
            <a:prstGeom prst="roundRect">
              <a:avLst>
                <a:gd name="adj" fmla="val 8323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46"/>
              <a:endParaRPr lang="en-GB" sz="1799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73093" y="1507203"/>
              <a:ext cx="3533703" cy="2950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46"/>
              <a:r>
                <a:rPr lang="en-US" sz="1799" b="1" u="sng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  <a:ea typeface="+mn-ea"/>
                  <a:cs typeface="Arial"/>
                </a:rPr>
                <a:t>PIP-II </a:t>
              </a:r>
              <a:r>
                <a:rPr lang="en-US" sz="1799" b="1" u="sng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  <a:ea typeface="+mn-ea"/>
                  <a:cs typeface="Arial"/>
                </a:rPr>
                <a:t>série</a:t>
              </a:r>
              <a:r>
                <a:rPr lang="en-US" sz="1799" b="1" u="sng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  <a:ea typeface="+mn-ea"/>
                  <a:cs typeface="Arial"/>
                </a:rPr>
                <a:t> (production) – 2025 -2027 :</a:t>
              </a:r>
            </a:p>
            <a:p>
              <a:pPr algn="ctr" defTabSz="914346"/>
              <a:endParaRPr lang="en-US" sz="1799" b="1" u="sng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+mn-ea"/>
                <a:cs typeface="Arial"/>
              </a:endParaRPr>
            </a:p>
            <a:p>
              <a:pPr marL="285742" indent="-285742" defTabSz="914346">
                <a:buFont typeface="Wingdings" panose="05000000000000000000" pitchFamily="2" charset="2"/>
                <a:buChar char="§"/>
              </a:pPr>
              <a:r>
                <a:rPr lang="fr-FR" sz="1358" b="1" dirty="0">
                  <a:solidFill>
                    <a:srgbClr val="000000"/>
                  </a:solidFill>
                  <a:latin typeface="Arial" charset="0"/>
                  <a:ea typeface="Arial" panose="020B0604020202020204" pitchFamily="34" charset="0"/>
                  <a:cs typeface="Calibri" panose="020F0502020204030204" pitchFamily="34" charset="0"/>
                </a:rPr>
                <a:t>Qualification de 33 cavités SSR2 (5 x 6 CM + 3 </a:t>
              </a:r>
              <a:r>
                <a:rPr lang="fr-FR" sz="1358" b="1" dirty="0" err="1">
                  <a:solidFill>
                    <a:srgbClr val="000000"/>
                  </a:solidFill>
                  <a:latin typeface="Arial" charset="0"/>
                  <a:ea typeface="Arial" panose="020B0604020202020204" pitchFamily="34" charset="0"/>
                  <a:cs typeface="Calibri" panose="020F0502020204030204" pitchFamily="34" charset="0"/>
                </a:rPr>
                <a:t>spares</a:t>
              </a:r>
              <a:r>
                <a:rPr lang="fr-FR" sz="1358" b="1" dirty="0">
                  <a:solidFill>
                    <a:srgbClr val="000000"/>
                  </a:solidFill>
                  <a:latin typeface="Arial" charset="0"/>
                  <a:ea typeface="Arial" panose="020B0604020202020204" pitchFamily="34" charset="0"/>
                  <a:cs typeface="Calibri" panose="020F0502020204030204" pitchFamily="34" charset="0"/>
                </a:rPr>
                <a:t>)</a:t>
              </a:r>
            </a:p>
            <a:p>
              <a:pPr defTabSz="914346"/>
              <a:r>
                <a:rPr lang="fr-FR" sz="1600" dirty="0">
                  <a:solidFill>
                    <a:srgbClr val="000000"/>
                  </a:solidFill>
                  <a:latin typeface="Arial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799" b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endParaRPr>
            </a:p>
            <a:p>
              <a:pPr marL="360353" lvl="1" indent="-360353" defTabSz="914346">
                <a:buFont typeface="Wingdings" panose="05000000000000000000" pitchFamily="2" charset="2"/>
                <a:buChar char="q"/>
              </a:pPr>
              <a:r>
                <a:rPr lang="en-US" sz="1799" b="1" dirty="0" err="1">
                  <a:solidFill>
                    <a:srgbClr val="002060"/>
                  </a:solidFill>
                  <a:latin typeface="Calibri" panose="020F0502020204030204" pitchFamily="34" charset="0"/>
                  <a:ea typeface="+mn-ea"/>
                  <a:cs typeface="Arial"/>
                </a:rPr>
                <a:t>Cavités</a:t>
              </a:r>
              <a:r>
                <a:rPr lang="en-US" sz="1799" b="1" dirty="0">
                  <a:solidFill>
                    <a:srgbClr val="002060"/>
                  </a:solidFill>
                  <a:latin typeface="Calibri" panose="020F0502020204030204" pitchFamily="34" charset="0"/>
                  <a:ea typeface="+mn-ea"/>
                  <a:cs typeface="Arial"/>
                </a:rPr>
                <a:t> : Total 33</a:t>
              </a:r>
            </a:p>
            <a:p>
              <a:pPr marL="534972" lvl="1" indent="-284154" defTabSz="914346">
                <a:buFont typeface="Wingdings" panose="05000000000000000000" pitchFamily="2" charset="2"/>
                <a:buChar char="§"/>
              </a:pPr>
              <a:r>
                <a:rPr lang="en-US" sz="1584" dirty="0" err="1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 charset="0"/>
                </a:rPr>
                <a:t>Soutien</a:t>
              </a:r>
              <a:r>
                <a:rPr lang="en-US" sz="1584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 charset="0"/>
                </a:rPr>
                <a:t> au </a:t>
              </a:r>
              <a:r>
                <a:rPr lang="en-US" sz="1584" dirty="0" err="1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 charset="0"/>
                </a:rPr>
                <a:t>suivi</a:t>
              </a:r>
              <a:r>
                <a:rPr lang="en-US" sz="1584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 charset="0"/>
                </a:rPr>
                <a:t> de fabrication et de </a:t>
              </a:r>
              <a:r>
                <a:rPr lang="en-US" sz="1584" dirty="0" err="1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 charset="0"/>
                </a:rPr>
                <a:t>préparation</a:t>
              </a:r>
              <a:endParaRPr lang="en-US" sz="1584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 charset="0"/>
              </a:endParaRPr>
            </a:p>
            <a:p>
              <a:pPr marL="534972" lvl="1" indent="-284154" defTabSz="914346">
                <a:buFont typeface="Wingdings" panose="05000000000000000000" pitchFamily="2" charset="2"/>
                <a:buChar char="§"/>
              </a:pPr>
              <a:r>
                <a:rPr lang="en-US" sz="1584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/>
                </a:rPr>
                <a:t>Validation des 33 </a:t>
              </a:r>
              <a:r>
                <a:rPr lang="en-US" sz="1584" dirty="0" err="1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/>
                </a:rPr>
                <a:t>cavités</a:t>
              </a:r>
              <a:r>
                <a:rPr lang="en-US" sz="1584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/>
                </a:rPr>
                <a:t> </a:t>
              </a:r>
              <a:r>
                <a:rPr lang="en-US" sz="1584" dirty="0" err="1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/>
                </a:rPr>
                <a:t>en</a:t>
              </a:r>
              <a:r>
                <a:rPr lang="en-US" sz="1584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/>
                </a:rPr>
                <a:t> CV </a:t>
              </a:r>
              <a:r>
                <a:rPr lang="fr-FR" sz="1584" dirty="0">
                  <a:solidFill>
                    <a:srgbClr val="000000"/>
                  </a:solidFill>
                  <a:latin typeface="Arial" charset="0"/>
                  <a:ea typeface="Arial" panose="020B0604020202020204" pitchFamily="34" charset="0"/>
                  <a:cs typeface="Calibri" panose="020F0502020204030204" pitchFamily="34" charset="0"/>
                </a:rPr>
                <a:t>@</a:t>
              </a:r>
              <a:r>
                <a:rPr lang="fr-FR" sz="1584" dirty="0" err="1">
                  <a:solidFill>
                    <a:srgbClr val="000000"/>
                  </a:solidFill>
                  <a:latin typeface="Arial" charset="0"/>
                  <a:ea typeface="Arial" panose="020B0604020202020204" pitchFamily="34" charset="0"/>
                  <a:cs typeface="Calibri" panose="020F0502020204030204" pitchFamily="34" charset="0"/>
                </a:rPr>
                <a:t>IJCLab</a:t>
              </a:r>
              <a:endParaRPr lang="fr-FR" sz="1584" dirty="0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endParaRPr>
            </a:p>
            <a:p>
              <a:pPr marL="534972" lvl="1" indent="-284154" defTabSz="914346">
                <a:buFont typeface="Wingdings" panose="05000000000000000000" pitchFamily="2" charset="2"/>
                <a:buChar char="§"/>
              </a:pPr>
              <a:r>
                <a:rPr lang="en-US" sz="1584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/>
                </a:rPr>
                <a:t>Re‐</a:t>
              </a:r>
              <a:r>
                <a:rPr lang="en-US" sz="1584" dirty="0" err="1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/>
                </a:rPr>
                <a:t>conditionnement</a:t>
              </a:r>
              <a:r>
                <a:rPr lang="en-US" sz="1584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/>
                </a:rPr>
                <a:t> </a:t>
              </a:r>
              <a:r>
                <a:rPr lang="fr-FR" sz="1584" dirty="0">
                  <a:solidFill>
                    <a:srgbClr val="000000"/>
                  </a:solidFill>
                  <a:latin typeface="Arial" charset="0"/>
                  <a:ea typeface="Arial" panose="020B0604020202020204" pitchFamily="34" charset="0"/>
                  <a:cs typeface="Calibri" panose="020F0502020204030204" pitchFamily="34" charset="0"/>
                </a:rPr>
                <a:t>@</a:t>
              </a:r>
              <a:r>
                <a:rPr lang="fr-FR" sz="1584" dirty="0" err="1">
                  <a:solidFill>
                    <a:srgbClr val="000000"/>
                  </a:solidFill>
                  <a:latin typeface="Arial" charset="0"/>
                  <a:ea typeface="Arial" panose="020B0604020202020204" pitchFamily="34" charset="0"/>
                  <a:cs typeface="Calibri" panose="020F0502020204030204" pitchFamily="34" charset="0"/>
                </a:rPr>
                <a:t>IJCLab</a:t>
              </a:r>
              <a:r>
                <a:rPr lang="fr-FR" sz="1584" dirty="0">
                  <a:solidFill>
                    <a:srgbClr val="000000"/>
                  </a:solidFill>
                  <a:latin typeface="Arial" charset="0"/>
                  <a:ea typeface="Arial" panose="020B0604020202020204" pitchFamily="34" charset="0"/>
                  <a:cs typeface="Calibri" panose="020F0502020204030204" pitchFamily="34" charset="0"/>
                </a:rPr>
                <a:t> (BCP, HPR) </a:t>
              </a:r>
              <a:r>
                <a:rPr lang="en-US" sz="1584" dirty="0" err="1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/>
                </a:rPr>
                <a:t>si</a:t>
              </a:r>
              <a:r>
                <a:rPr lang="en-US" sz="1584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/>
                </a:rPr>
                <a:t> </a:t>
              </a:r>
              <a:r>
                <a:rPr lang="en-US" sz="1584" dirty="0" err="1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/>
                </a:rPr>
                <a:t>besoin</a:t>
              </a:r>
              <a:r>
                <a:rPr lang="en-US" sz="1584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/>
                </a:rPr>
                <a:t> </a:t>
              </a:r>
              <a:r>
                <a:rPr lang="en-US" sz="1584" dirty="0" err="1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/>
                </a:rPr>
                <a:t>dans</a:t>
              </a:r>
              <a:r>
                <a:rPr lang="en-US" sz="1584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/>
                </a:rPr>
                <a:t> la </a:t>
              </a:r>
              <a:r>
                <a:rPr lang="en-US" sz="1584" dirty="0" err="1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/>
                </a:rPr>
                <a:t>limite</a:t>
              </a:r>
              <a:r>
                <a:rPr lang="en-US" sz="1584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/>
                </a:rPr>
                <a:t> de 25%</a:t>
              </a:r>
            </a:p>
            <a:p>
              <a:pPr marL="534972" lvl="1" indent="-284154" defTabSz="914346">
                <a:buFont typeface="Wingdings" panose="05000000000000000000" pitchFamily="2" charset="2"/>
                <a:buChar char="§"/>
              </a:pPr>
              <a:r>
                <a:rPr lang="en-US" sz="1584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/>
                </a:rPr>
                <a:t>Envoi par lot à </a:t>
              </a:r>
              <a:r>
                <a:rPr lang="en-US" sz="1584" dirty="0" err="1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Arial"/>
                </a:rPr>
                <a:t>Fermilab</a:t>
              </a:r>
              <a:endParaRPr lang="en-US" sz="1584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Arial"/>
              </a:endParaRPr>
            </a:p>
          </p:txBody>
        </p:sp>
      </p:grp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232"/>
            <a:fld id="{E0E2FA7D-09F6-44F2-9B78-976D6AD25A20}" type="slidenum">
              <a:rPr lang="en-GB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pPr defTabSz="1137232"/>
              <a:t>15</a:t>
            </a:fld>
            <a:endParaRPr lang="en-GB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4" name="Picture 26">
            <a:extLst>
              <a:ext uri="{FF2B5EF4-FFF2-40B4-BE49-F238E27FC236}">
                <a16:creationId xmlns:a16="http://schemas.microsoft.com/office/drawing/2014/main" id="{E056F2BD-E0D1-4E46-BEC7-7F2D6E88F2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8418" y="3927606"/>
            <a:ext cx="1318546" cy="972197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6" t="-335" r="42626"/>
          <a:stretch/>
        </p:blipFill>
        <p:spPr>
          <a:xfrm>
            <a:off x="9955073" y="2004922"/>
            <a:ext cx="1856389" cy="384536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4D6E201-7246-4073-A646-9B5769579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7" y="6467813"/>
            <a:ext cx="1195222" cy="343183"/>
          </a:xfrm>
          <a:prstGeom prst="rect">
            <a:avLst/>
          </a:prstGeom>
        </p:spPr>
      </p:pic>
      <p:sp>
        <p:nvSpPr>
          <p:cNvPr id="18" name="Espace réservé du pied de page 2">
            <a:extLst>
              <a:ext uri="{FF2B5EF4-FFF2-40B4-BE49-F238E27FC236}">
                <a16:creationId xmlns:a16="http://schemas.microsoft.com/office/drawing/2014/main" id="{66ABBB36-5505-40E2-B9DC-FC032FAED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1145" y="6452297"/>
            <a:ext cx="8877670" cy="365125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sz="1200" dirty="0" err="1">
                <a:latin typeface="Helvetica"/>
                <a:ea typeface="ＭＳ Ｐゴシック" charset="0"/>
              </a:rPr>
              <a:t>française</a:t>
            </a:r>
            <a:r>
              <a:rPr lang="en-US" sz="1200" dirty="0">
                <a:latin typeface="Helvetica"/>
                <a:ea typeface="ＭＳ Ｐゴシック" charset="0"/>
              </a:rPr>
              <a:t> à PIP-II | </a:t>
            </a:r>
            <a:r>
              <a:rPr lang="en-US" sz="1200" dirty="0" err="1">
                <a:latin typeface="Helvetica"/>
                <a:ea typeface="ＭＳ Ｐゴシック" charset="0"/>
              </a:rPr>
              <a:t>Journée</a:t>
            </a:r>
            <a:r>
              <a:rPr lang="en-US" sz="1200" dirty="0">
                <a:latin typeface="Helvetica"/>
                <a:ea typeface="ＭＳ Ｐゴシック" charset="0"/>
              </a:rPr>
              <a:t> du GDR SCIPAC</a:t>
            </a:r>
          </a:p>
        </p:txBody>
      </p:sp>
    </p:spTree>
    <p:extLst>
      <p:ext uri="{BB962C8B-B14F-4D97-AF65-F5344CB8AC3E}">
        <p14:creationId xmlns:p14="http://schemas.microsoft.com/office/powerpoint/2010/main" val="3322096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445"/>
          <p:cNvSpPr txBox="1">
            <a:spLocks/>
          </p:cNvSpPr>
          <p:nvPr/>
        </p:nvSpPr>
        <p:spPr>
          <a:xfrm>
            <a:off x="1695443" y="169331"/>
            <a:ext cx="6416820" cy="488951"/>
          </a:xfrm>
          <a:prstGeom prst="rect">
            <a:avLst/>
          </a:prstGeom>
        </p:spPr>
        <p:txBody>
          <a:bodyPr vert="horz" lIns="91435" tIns="45718" rIns="91435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46"/>
            <a:r>
              <a:rPr lang="fr-FR" sz="2800" dirty="0">
                <a:solidFill>
                  <a:srgbClr val="002060"/>
                </a:solidFill>
                <a:latin typeface="Calibri" panose="020F0502020204030204"/>
                <a:cs typeface="Arial"/>
              </a:rPr>
              <a:t>AVANCEMENT DU PROJET (1/2)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35871" y="902672"/>
            <a:ext cx="7660480" cy="3215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2" indent="-285742" algn="just" defTabSz="1137232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11" dirty="0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PHASE PROTOTYPAGE TERMINEE</a:t>
            </a:r>
          </a:p>
          <a:p>
            <a:pPr marL="891101" lvl="1" indent="-323383" algn="just" defTabSz="1137232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1811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Les 4 </a:t>
            </a:r>
            <a:r>
              <a:rPr lang="fr-FR" sz="1811" u="sng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coupleurs</a:t>
            </a:r>
            <a:r>
              <a:rPr lang="fr-FR" sz="1811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 ont été fabriqués chez PMB (France) et livrés à Fermilab en juillet 2023</a:t>
            </a:r>
          </a:p>
          <a:p>
            <a:pPr marL="891101" lvl="1" indent="-323383" algn="just" defTabSz="1137232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1811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Les 5 </a:t>
            </a:r>
            <a:r>
              <a:rPr lang="fr-FR" sz="1811" u="sng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tuners</a:t>
            </a:r>
            <a:r>
              <a:rPr lang="fr-FR" sz="1811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 ont été fabriqués chez PSI (France) et 5/5 ont été testés et validés à froid.</a:t>
            </a:r>
          </a:p>
          <a:p>
            <a:pPr marL="891101" lvl="1" indent="-323383" algn="just" defTabSz="1137232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1811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Les 6/6 </a:t>
            </a:r>
            <a:r>
              <a:rPr lang="fr-FR" sz="1811" u="sng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cavités</a:t>
            </a:r>
            <a:r>
              <a:rPr lang="fr-FR" sz="1811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 fabriquées chez </a:t>
            </a:r>
            <a:r>
              <a:rPr lang="fr-FR" sz="1811" dirty="0" err="1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Zanon</a:t>
            </a:r>
            <a:r>
              <a:rPr lang="fr-FR" sz="1811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 (Italie) ont été testées à </a:t>
            </a:r>
            <a:r>
              <a:rPr lang="fr-FR" sz="1811" dirty="0" err="1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IJCLab</a:t>
            </a:r>
            <a:r>
              <a:rPr lang="fr-FR" sz="1811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 et livrées à </a:t>
            </a:r>
            <a:r>
              <a:rPr lang="fr-FR" sz="1811" dirty="0" err="1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Fermilab</a:t>
            </a:r>
            <a:r>
              <a:rPr lang="fr-FR" sz="1811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. 4/6 ont été validées (contraintes planning).</a:t>
            </a:r>
          </a:p>
          <a:p>
            <a:pPr marL="891101" lvl="1" indent="-323383" algn="just" defTabSz="1137232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fr-FR" sz="1811" dirty="0">
              <a:solidFill>
                <a:srgbClr val="0070C0"/>
              </a:solidFill>
              <a:latin typeface="Arial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232"/>
            <a:fld id="{E0E2FA7D-09F6-44F2-9B78-976D6AD25A20}" type="slidenum">
              <a:rPr lang="en-GB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pPr defTabSz="1137232"/>
              <a:t>16</a:t>
            </a:fld>
            <a:endParaRPr lang="en-GB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5" name="Image 24"/>
          <p:cNvPicPr/>
          <p:nvPr/>
        </p:nvPicPr>
        <p:blipFill>
          <a:blip r:embed="rId2"/>
          <a:stretch>
            <a:fillRect/>
          </a:stretch>
        </p:blipFill>
        <p:spPr>
          <a:xfrm>
            <a:off x="6893969" y="3961355"/>
            <a:ext cx="2677587" cy="20197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06" y="3972457"/>
            <a:ext cx="2244122" cy="20021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9" r="14574"/>
          <a:stretch/>
        </p:blipFill>
        <p:spPr>
          <a:xfrm>
            <a:off x="168254" y="3970145"/>
            <a:ext cx="2596314" cy="20021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9055" y="3974883"/>
            <a:ext cx="1633017" cy="19974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168253" y="6006765"/>
            <a:ext cx="2596314" cy="3361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137232"/>
            <a:r>
              <a:rPr lang="fr-FR" sz="1584" dirty="0">
                <a:solidFill>
                  <a:prstClr val="black"/>
                </a:solidFill>
                <a:latin typeface="Calibri" panose="020F0502020204030204"/>
              </a:rPr>
              <a:t>Cartouche moteur tuner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2797029" y="6006765"/>
            <a:ext cx="2263798" cy="3361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137232"/>
            <a:r>
              <a:rPr lang="fr-FR" sz="1584" dirty="0">
                <a:solidFill>
                  <a:prstClr val="black"/>
                </a:solidFill>
                <a:latin typeface="Calibri" panose="020F0502020204030204"/>
              </a:rPr>
              <a:t>Cavité et tuner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5112966" y="6006764"/>
            <a:ext cx="1706592" cy="3361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137232"/>
            <a:r>
              <a:rPr lang="fr-FR" sz="1584" dirty="0">
                <a:solidFill>
                  <a:prstClr val="black"/>
                </a:solidFill>
                <a:latin typeface="Calibri" panose="020F0502020204030204"/>
              </a:rPr>
              <a:t>Antenne coupleur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9763251" y="6006763"/>
            <a:ext cx="2150328" cy="3361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137232"/>
            <a:r>
              <a:rPr lang="fr-FR" sz="1584" dirty="0">
                <a:solidFill>
                  <a:prstClr val="black"/>
                </a:solidFill>
                <a:latin typeface="Calibri" panose="020F0502020204030204"/>
              </a:rPr>
              <a:t>Cryostat vertical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6871877" y="6009121"/>
            <a:ext cx="2699680" cy="3361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137232"/>
            <a:r>
              <a:rPr lang="fr-FR" sz="1584" dirty="0">
                <a:solidFill>
                  <a:prstClr val="black"/>
                </a:solidFill>
                <a:latin typeface="Calibri" panose="020F0502020204030204"/>
              </a:rPr>
              <a:t>Coupleur de puissance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FB5119-08F1-4E89-939C-4A2740846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3251" y="813747"/>
            <a:ext cx="2150328" cy="51419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554823F-AA18-4F25-ADF0-0A5A1452BF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07" y="6467813"/>
            <a:ext cx="1195222" cy="343183"/>
          </a:xfrm>
          <a:prstGeom prst="rect">
            <a:avLst/>
          </a:prstGeom>
        </p:spPr>
      </p:pic>
      <p:sp>
        <p:nvSpPr>
          <p:cNvPr id="18" name="Espace réservé du pied de page 2">
            <a:extLst>
              <a:ext uri="{FF2B5EF4-FFF2-40B4-BE49-F238E27FC236}">
                <a16:creationId xmlns:a16="http://schemas.microsoft.com/office/drawing/2014/main" id="{BC4A10D6-1091-4C82-A149-EFB42AF4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1145" y="6452297"/>
            <a:ext cx="8877670" cy="365125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sz="1200" dirty="0" err="1">
                <a:latin typeface="Helvetica"/>
                <a:ea typeface="ＭＳ Ｐゴシック" charset="0"/>
              </a:rPr>
              <a:t>française</a:t>
            </a:r>
            <a:r>
              <a:rPr lang="en-US" sz="1200" dirty="0">
                <a:latin typeface="Helvetica"/>
                <a:ea typeface="ＭＳ Ｐゴシック" charset="0"/>
              </a:rPr>
              <a:t> à PIP-II | </a:t>
            </a:r>
            <a:r>
              <a:rPr lang="en-US" sz="1200" dirty="0" err="1">
                <a:latin typeface="Helvetica"/>
                <a:ea typeface="ＭＳ Ｐゴシック" charset="0"/>
              </a:rPr>
              <a:t>Journée</a:t>
            </a:r>
            <a:r>
              <a:rPr lang="en-US" sz="1200" dirty="0">
                <a:latin typeface="Helvetica"/>
                <a:ea typeface="ＭＳ Ｐゴシック" charset="0"/>
              </a:rPr>
              <a:t> du GDR SCIPAC</a:t>
            </a:r>
          </a:p>
        </p:txBody>
      </p:sp>
    </p:spTree>
    <p:extLst>
      <p:ext uri="{BB962C8B-B14F-4D97-AF65-F5344CB8AC3E}">
        <p14:creationId xmlns:p14="http://schemas.microsoft.com/office/powerpoint/2010/main" val="3036502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445"/>
          <p:cNvSpPr txBox="1">
            <a:spLocks/>
          </p:cNvSpPr>
          <p:nvPr/>
        </p:nvSpPr>
        <p:spPr>
          <a:xfrm>
            <a:off x="1695443" y="169331"/>
            <a:ext cx="6416820" cy="488951"/>
          </a:xfrm>
          <a:prstGeom prst="rect">
            <a:avLst/>
          </a:prstGeom>
        </p:spPr>
        <p:txBody>
          <a:bodyPr vert="horz" lIns="91435" tIns="45718" rIns="91435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46"/>
            <a:r>
              <a:rPr lang="fr-FR" sz="2800" dirty="0">
                <a:solidFill>
                  <a:srgbClr val="002060"/>
                </a:solidFill>
                <a:latin typeface="Calibri" panose="020F0502020204030204"/>
                <a:cs typeface="Arial"/>
              </a:rPr>
              <a:t>AVANCEMENT DU PROJET (2/2)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54953" y="759226"/>
            <a:ext cx="9278696" cy="1514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2" indent="-285742" algn="just" defTabSz="1137232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11" dirty="0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LES RESULTATS DES CAVITES</a:t>
            </a:r>
          </a:p>
          <a:p>
            <a:pPr marL="891101" lvl="1" indent="-323383" algn="just" defTabSz="1137232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1811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Beaucoup de difficultés à valider la première cavité à cause de problèmes de procédure de nettoyage en salle blanche (géométrie complexe)</a:t>
            </a:r>
          </a:p>
          <a:p>
            <a:pPr marL="891101" lvl="1" indent="-323383" algn="just" defTabSz="1137232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1811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Après amélioration des procédures et outillages, validation de 4/6 cavités.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232"/>
            <a:fld id="{E0E2FA7D-09F6-44F2-9B78-976D6AD25A20}" type="slidenum">
              <a:rPr lang="en-GB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pPr defTabSz="1137232"/>
              <a:t>17</a:t>
            </a:fld>
            <a:endParaRPr lang="en-GB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706" y="770705"/>
            <a:ext cx="1735503" cy="15483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A4DD5BE-AA5F-45CD-AAD7-F1C2BABC3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93" y="2302525"/>
            <a:ext cx="6329775" cy="40811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Étoile à 6 branches 10"/>
          <p:cNvSpPr/>
          <p:nvPr/>
        </p:nvSpPr>
        <p:spPr>
          <a:xfrm>
            <a:off x="3779370" y="3578942"/>
            <a:ext cx="162989" cy="162989"/>
          </a:xfrm>
          <a:prstGeom prst="star6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/>
            <a:endParaRPr lang="fr-FR" sz="226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F69FEAA-0653-4301-AA8B-1D3C821529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010"/>
          <a:stretch/>
        </p:blipFill>
        <p:spPr>
          <a:xfrm>
            <a:off x="6821559" y="3620675"/>
            <a:ext cx="2275264" cy="2406393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7604CF82-BCC8-499F-8D9A-9993436CE51B}"/>
              </a:ext>
            </a:extLst>
          </p:cNvPr>
          <p:cNvSpPr/>
          <p:nvPr/>
        </p:nvSpPr>
        <p:spPr>
          <a:xfrm>
            <a:off x="8682126" y="4096595"/>
            <a:ext cx="421278" cy="2575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/>
            <a:endParaRPr lang="fr-FR" sz="22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F9A2CAD-1D9E-4680-B620-4D830AB2EC09}"/>
              </a:ext>
            </a:extLst>
          </p:cNvPr>
          <p:cNvSpPr/>
          <p:nvPr/>
        </p:nvSpPr>
        <p:spPr>
          <a:xfrm>
            <a:off x="8668049" y="5133746"/>
            <a:ext cx="421278" cy="2575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/>
            <a:endParaRPr lang="fr-FR" sz="22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68CA11E-5541-4D31-97B6-38FE290FB902}"/>
              </a:ext>
            </a:extLst>
          </p:cNvPr>
          <p:cNvSpPr/>
          <p:nvPr/>
        </p:nvSpPr>
        <p:spPr>
          <a:xfrm>
            <a:off x="8384402" y="3601105"/>
            <a:ext cx="421278" cy="2575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/>
            <a:endParaRPr lang="fr-FR" sz="22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89D6624-3D65-4589-A1A3-FF740B7E0621}"/>
              </a:ext>
            </a:extLst>
          </p:cNvPr>
          <p:cNvSpPr/>
          <p:nvPr/>
        </p:nvSpPr>
        <p:spPr>
          <a:xfrm>
            <a:off x="7393096" y="3646170"/>
            <a:ext cx="421278" cy="2575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/>
            <a:endParaRPr lang="fr-FR" sz="22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7659A01-62BF-4555-BBFB-3BC7A0D07CF6}"/>
              </a:ext>
            </a:extLst>
          </p:cNvPr>
          <p:cNvSpPr txBox="1"/>
          <p:nvPr/>
        </p:nvSpPr>
        <p:spPr>
          <a:xfrm>
            <a:off x="6837012" y="2847463"/>
            <a:ext cx="2363339" cy="71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37232"/>
            <a:r>
              <a:rPr lang="fr-FR" sz="1358" dirty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Zones complexes à atteindre avec un jet d’eau HP et procédures standards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07002BC7-E4CE-4FBC-BC4F-5F130769CC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60" y="3327571"/>
            <a:ext cx="1853690" cy="14068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837C76D1-8875-4127-895D-C939A7997287}"/>
              </a:ext>
            </a:extLst>
          </p:cNvPr>
          <p:cNvSpPr txBox="1"/>
          <p:nvPr/>
        </p:nvSpPr>
        <p:spPr>
          <a:xfrm>
            <a:off x="9931188" y="2557060"/>
            <a:ext cx="1772963" cy="71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37232"/>
            <a:r>
              <a:rPr lang="fr-FR" sz="1358" dirty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Développement nouvelle procédure HPR incliné </a:t>
            </a:r>
          </a:p>
        </p:txBody>
      </p:sp>
      <p:sp>
        <p:nvSpPr>
          <p:cNvPr id="18" name="Flèche : gauche 17">
            <a:extLst>
              <a:ext uri="{FF2B5EF4-FFF2-40B4-BE49-F238E27FC236}">
                <a16:creationId xmlns:a16="http://schemas.microsoft.com/office/drawing/2014/main" id="{B4BAB0CB-CD0F-4B06-84EC-B9B30A056E6B}"/>
              </a:ext>
            </a:extLst>
          </p:cNvPr>
          <p:cNvSpPr/>
          <p:nvPr/>
        </p:nvSpPr>
        <p:spPr>
          <a:xfrm rot="10800000">
            <a:off x="9244969" y="4582667"/>
            <a:ext cx="387591" cy="3651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/>
            <a:endParaRPr lang="fr-FR" sz="226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01E0AC0D-B494-4C80-9FE6-BB3E842C1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4660" y="4847869"/>
            <a:ext cx="1853689" cy="14829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01843AA-47C4-4838-BA5D-467C08279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07" y="6467813"/>
            <a:ext cx="1195222" cy="343183"/>
          </a:xfrm>
          <a:prstGeom prst="rect">
            <a:avLst/>
          </a:prstGeom>
        </p:spPr>
      </p:pic>
      <p:sp>
        <p:nvSpPr>
          <p:cNvPr id="28" name="Espace réservé du pied de page 2">
            <a:extLst>
              <a:ext uri="{FF2B5EF4-FFF2-40B4-BE49-F238E27FC236}">
                <a16:creationId xmlns:a16="http://schemas.microsoft.com/office/drawing/2014/main" id="{C471A9EB-8C53-4047-9034-7545BE23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1145" y="6452297"/>
            <a:ext cx="8877670" cy="365125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sz="1200" dirty="0" err="1">
                <a:latin typeface="Helvetica"/>
                <a:ea typeface="ＭＳ Ｐゴシック" charset="0"/>
              </a:rPr>
              <a:t>française</a:t>
            </a:r>
            <a:r>
              <a:rPr lang="en-US" sz="1200" dirty="0">
                <a:latin typeface="Helvetica"/>
                <a:ea typeface="ＭＳ Ｐゴシック" charset="0"/>
              </a:rPr>
              <a:t> à PIP-II | </a:t>
            </a:r>
            <a:r>
              <a:rPr lang="en-US" sz="1200" dirty="0" err="1">
                <a:latin typeface="Helvetica"/>
                <a:ea typeface="ＭＳ Ｐゴシック" charset="0"/>
              </a:rPr>
              <a:t>Journée</a:t>
            </a:r>
            <a:r>
              <a:rPr lang="en-US" sz="1200" dirty="0">
                <a:latin typeface="Helvetica"/>
                <a:ea typeface="ＭＳ Ｐゴシック" charset="0"/>
              </a:rPr>
              <a:t> du GDR SCIPAC</a:t>
            </a:r>
          </a:p>
        </p:txBody>
      </p:sp>
    </p:spTree>
    <p:extLst>
      <p:ext uri="{BB962C8B-B14F-4D97-AF65-F5344CB8AC3E}">
        <p14:creationId xmlns:p14="http://schemas.microsoft.com/office/powerpoint/2010/main" val="2556346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445"/>
          <p:cNvSpPr txBox="1">
            <a:spLocks/>
          </p:cNvSpPr>
          <p:nvPr/>
        </p:nvSpPr>
        <p:spPr>
          <a:xfrm>
            <a:off x="1695443" y="169331"/>
            <a:ext cx="7838206" cy="488951"/>
          </a:xfrm>
          <a:prstGeom prst="rect">
            <a:avLst/>
          </a:prstGeom>
        </p:spPr>
        <p:txBody>
          <a:bodyPr vert="horz" lIns="91435" tIns="45718" rIns="91435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46"/>
            <a:r>
              <a:rPr lang="fr-FR" sz="2800" dirty="0">
                <a:solidFill>
                  <a:srgbClr val="002060"/>
                </a:solidFill>
                <a:latin typeface="Calibri" panose="020F0502020204030204"/>
                <a:cs typeface="Arial"/>
              </a:rPr>
              <a:t>ACTIONS DE JOUVENCE motivées par PIP-II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406" y="759226"/>
            <a:ext cx="1212659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2" indent="-285742" algn="just" defTabSz="1137232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Jouvence/amélioration chimie BCP</a:t>
            </a:r>
          </a:p>
          <a:p>
            <a:pPr marL="891101" lvl="1" indent="-323383" algn="just" defTabSz="1137232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1400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Chimie de surface faite jusqu’à présent en « statique » (Spiral2, ESS, MYRRHA)</a:t>
            </a:r>
          </a:p>
          <a:p>
            <a:pPr marL="891101" lvl="1" indent="-323383" algn="just" defTabSz="1137232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1400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Développement d’un banc pour traitement chimique en « rotation »</a:t>
            </a:r>
          </a:p>
          <a:p>
            <a:pPr marL="1367818" lvl="2" indent="-342900" algn="just" defTabSz="1137232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®"/>
            </a:pPr>
            <a:r>
              <a:rPr lang="fr-FR" sz="1400" dirty="0">
                <a:latin typeface="Arial" charset="0"/>
                <a:ea typeface="Arial" panose="020B060402020202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Nette amélioration de la qualité de surface et des conditions thermiques (</a:t>
            </a:r>
            <a:r>
              <a:rPr lang="fr-FR" sz="1400" dirty="0">
                <a:latin typeface="Arial" charset="0"/>
                <a:ea typeface="Arial" panose="020B0604020202020204" pitchFamily="34" charset="0"/>
                <a:cs typeface="Calibri" panose="020F0502020204030204" pitchFamily="34" charset="0"/>
                <a:sym typeface="Symbol" panose="05050102010706020507" pitchFamily="18" charset="2"/>
                <a:hlinkClick r:id="rId2"/>
              </a:rPr>
              <a:t>conférence SRF21</a:t>
            </a:r>
            <a:r>
              <a:rPr lang="fr-FR" sz="1400" dirty="0">
                <a:latin typeface="Arial" charset="0"/>
                <a:ea typeface="Arial" panose="020B060402020202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</a:t>
            </a:r>
          </a:p>
          <a:p>
            <a:pPr marL="1024918" lvl="2" algn="just" defTabSz="1137232">
              <a:spcBef>
                <a:spcPts val="600"/>
              </a:spcBef>
              <a:spcAft>
                <a:spcPts val="600"/>
              </a:spcAft>
            </a:pPr>
            <a:endParaRPr lang="fr-FR" sz="1400" dirty="0">
              <a:latin typeface="Arial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1024918" lvl="2" algn="just" defTabSz="1137232">
              <a:spcBef>
                <a:spcPts val="600"/>
              </a:spcBef>
              <a:spcAft>
                <a:spcPts val="600"/>
              </a:spcAft>
            </a:pPr>
            <a:endParaRPr lang="fr-FR" sz="1400" dirty="0">
              <a:latin typeface="Arial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1024918" lvl="2" algn="just" defTabSz="1137232">
              <a:spcBef>
                <a:spcPts val="600"/>
              </a:spcBef>
              <a:spcAft>
                <a:spcPts val="600"/>
              </a:spcAft>
            </a:pPr>
            <a:endParaRPr lang="fr-FR" sz="1400" dirty="0">
              <a:latin typeface="Arial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1024918" lvl="2" algn="just" defTabSz="1137232">
              <a:spcBef>
                <a:spcPts val="600"/>
              </a:spcBef>
              <a:spcAft>
                <a:spcPts val="600"/>
              </a:spcAft>
            </a:pPr>
            <a:endParaRPr lang="fr-FR" sz="1400" dirty="0">
              <a:latin typeface="Arial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1024918" lvl="2" algn="just" defTabSz="1137232">
              <a:spcBef>
                <a:spcPts val="600"/>
              </a:spcBef>
              <a:spcAft>
                <a:spcPts val="600"/>
              </a:spcAft>
            </a:pPr>
            <a:endParaRPr lang="fr-FR" sz="1400" dirty="0">
              <a:latin typeface="Arial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285742" indent="-285742" algn="just" defTabSz="1137232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Jouvence des infrastructures cryogéniques et cryostat vertical</a:t>
            </a:r>
            <a:endParaRPr lang="fr-FR" sz="1400" dirty="0">
              <a:solidFill>
                <a:srgbClr val="0070C0"/>
              </a:solidFill>
              <a:latin typeface="Arial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891101" lvl="1" indent="-323383" algn="just" defTabSz="1137232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1400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Cryostat et infras </a:t>
            </a:r>
            <a:r>
              <a:rPr lang="fr-FR" sz="1400" dirty="0" err="1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cryo</a:t>
            </a:r>
            <a:r>
              <a:rPr lang="fr-FR" sz="1400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 en opération depuis 1998 avec jouvence du cryostat en 2015 (avant série ESS)</a:t>
            </a:r>
          </a:p>
          <a:p>
            <a:pPr marL="891101" lvl="1" indent="-323383" algn="just" defTabSz="1137232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1400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Remplacement des automates de C&amp;C, amélioration de la sécurité, qualité et confort de travail pour la préparation des tests cryogéniques</a:t>
            </a:r>
          </a:p>
          <a:p>
            <a:pPr marL="891101" lvl="1" indent="-323383" algn="just" defTabSz="1137232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1400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Intégration sur le cryostat de test de la capacité décontamination plasma « in-situ »</a:t>
            </a:r>
          </a:p>
          <a:p>
            <a:pPr marL="1367818" marR="0" lvl="2" indent="-342900" algn="just" defTabSz="113723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®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Jouvence en cours jusqu’à début série SSR2 (2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ième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semestre 2025)</a:t>
            </a:r>
          </a:p>
          <a:p>
            <a:pPr marL="1024918" marR="0" lvl="2" algn="just" defTabSz="113723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endParaRPr lang="fr-FR" sz="1400" dirty="0">
              <a:solidFill>
                <a:prstClr val="black"/>
              </a:solidFill>
              <a:latin typeface="Arial" charset="0"/>
              <a:ea typeface="Arial" panose="020B060402020202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232"/>
            <a:fld id="{E0E2FA7D-09F6-44F2-9B78-976D6AD25A20}" type="slidenum">
              <a:rPr lang="en-GB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pPr defTabSz="1137232"/>
              <a:t>18</a:t>
            </a:fld>
            <a:endParaRPr lang="en-GB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01843AA-47C4-4838-BA5D-467C08279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7" y="6467813"/>
            <a:ext cx="1195222" cy="343183"/>
          </a:xfrm>
          <a:prstGeom prst="rect">
            <a:avLst/>
          </a:prstGeom>
        </p:spPr>
      </p:pic>
      <p:sp>
        <p:nvSpPr>
          <p:cNvPr id="28" name="Espace réservé du pied de page 2">
            <a:extLst>
              <a:ext uri="{FF2B5EF4-FFF2-40B4-BE49-F238E27FC236}">
                <a16:creationId xmlns:a16="http://schemas.microsoft.com/office/drawing/2014/main" id="{C471A9EB-8C53-4047-9034-7545BE23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1145" y="6452297"/>
            <a:ext cx="8877670" cy="365125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sz="1200" dirty="0" err="1">
                <a:latin typeface="Helvetica"/>
                <a:ea typeface="ＭＳ Ｐゴシック" charset="0"/>
              </a:rPr>
              <a:t>française</a:t>
            </a:r>
            <a:r>
              <a:rPr lang="en-US" sz="1200" dirty="0">
                <a:latin typeface="Helvetica"/>
                <a:ea typeface="ＭＳ Ｐゴシック" charset="0"/>
              </a:rPr>
              <a:t> à PIP-II | </a:t>
            </a:r>
            <a:r>
              <a:rPr lang="en-US" sz="1200" dirty="0" err="1">
                <a:latin typeface="Helvetica"/>
                <a:ea typeface="ＭＳ Ｐゴシック" charset="0"/>
              </a:rPr>
              <a:t>Journée</a:t>
            </a:r>
            <a:r>
              <a:rPr lang="en-US" sz="1200" dirty="0">
                <a:latin typeface="Helvetica"/>
                <a:ea typeface="ＭＳ Ｐゴシック" charset="0"/>
              </a:rPr>
              <a:t> du GDR SCIPAC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27B26D-8E16-40AA-BC3E-2FA5D6CA5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48" y="2161996"/>
            <a:ext cx="1915312" cy="17443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55A3A4EA-B5FC-402F-A244-2D8479226E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967" y="2161995"/>
            <a:ext cx="1312487" cy="17499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0562D486-0F82-4C1B-9BD4-AAF551B136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767" y="2161996"/>
            <a:ext cx="2325856" cy="17443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8" name="Picture 13">
            <a:extLst>
              <a:ext uri="{FF2B5EF4-FFF2-40B4-BE49-F238E27FC236}">
                <a16:creationId xmlns:a16="http://schemas.microsoft.com/office/drawing/2014/main" id="{18F8121D-670D-4E33-B2E9-D272D4A0E5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1029" y="2161997"/>
            <a:ext cx="1790681" cy="17499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AF5907B2-E969-4AAC-A82A-50DAF34375ED}"/>
              </a:ext>
            </a:extLst>
          </p:cNvPr>
          <p:cNvSpPr txBox="1"/>
          <p:nvPr/>
        </p:nvSpPr>
        <p:spPr>
          <a:xfrm>
            <a:off x="7068407" y="2161995"/>
            <a:ext cx="1722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FF00"/>
                </a:solidFill>
              </a:rPr>
              <a:t>SSR1 @FNAL « </a:t>
            </a:r>
            <a:r>
              <a:rPr lang="fr-FR" sz="1200" b="1" dirty="0" err="1">
                <a:solidFill>
                  <a:srgbClr val="FFFF00"/>
                </a:solidFill>
              </a:rPr>
              <a:t>static</a:t>
            </a:r>
            <a:r>
              <a:rPr lang="fr-FR" sz="1200" b="1" dirty="0">
                <a:solidFill>
                  <a:srgbClr val="FFFF00"/>
                </a:solidFill>
              </a:rPr>
              <a:t> »</a:t>
            </a: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DF298F72-0245-4DF1-8544-913F32989C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67830" y="2380743"/>
            <a:ext cx="1749984" cy="13124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A34F2A26-220D-43BA-8714-180E536C4782}"/>
              </a:ext>
            </a:extLst>
          </p:cNvPr>
          <p:cNvSpPr txBox="1"/>
          <p:nvPr/>
        </p:nvSpPr>
        <p:spPr>
          <a:xfrm>
            <a:off x="8991584" y="2154093"/>
            <a:ext cx="15906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FFFF00"/>
                </a:solidFill>
              </a:rPr>
              <a:t>ESS @IJCLab « </a:t>
            </a:r>
            <a:r>
              <a:rPr lang="fr-FR" sz="1100" b="1" dirty="0" err="1">
                <a:solidFill>
                  <a:srgbClr val="FFFF00"/>
                </a:solidFill>
              </a:rPr>
              <a:t>static</a:t>
            </a:r>
            <a:r>
              <a:rPr lang="fr-FR" sz="1100" b="1" dirty="0">
                <a:solidFill>
                  <a:srgbClr val="FFFF00"/>
                </a:solidFill>
              </a:rPr>
              <a:t> »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A92E98F8-8AE3-485D-B538-F64B55082B08}"/>
              </a:ext>
            </a:extLst>
          </p:cNvPr>
          <p:cNvSpPr txBox="1"/>
          <p:nvPr/>
        </p:nvSpPr>
        <p:spPr>
          <a:xfrm>
            <a:off x="5308584" y="3473353"/>
            <a:ext cx="103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FF00"/>
                </a:solidFill>
              </a:rPr>
              <a:t>SSR2 @FNAL « rotation »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79746FA-D610-4F9C-8291-9768753E8A30}"/>
              </a:ext>
            </a:extLst>
          </p:cNvPr>
          <p:cNvCxnSpPr>
            <a:cxnSpLocks/>
          </p:cNvCxnSpPr>
          <p:nvPr/>
        </p:nvCxnSpPr>
        <p:spPr>
          <a:xfrm>
            <a:off x="6885234" y="2154093"/>
            <a:ext cx="1955430" cy="17809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CB4FB07D-2F9D-43AD-B78C-D82F610750BC}"/>
              </a:ext>
            </a:extLst>
          </p:cNvPr>
          <p:cNvCxnSpPr>
            <a:cxnSpLocks/>
          </p:cNvCxnSpPr>
          <p:nvPr/>
        </p:nvCxnSpPr>
        <p:spPr>
          <a:xfrm>
            <a:off x="8931479" y="2164214"/>
            <a:ext cx="1474936" cy="18487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893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445"/>
          <p:cNvSpPr txBox="1">
            <a:spLocks/>
          </p:cNvSpPr>
          <p:nvPr/>
        </p:nvSpPr>
        <p:spPr>
          <a:xfrm>
            <a:off x="1695443" y="169331"/>
            <a:ext cx="7838206" cy="488951"/>
          </a:xfrm>
          <a:prstGeom prst="rect">
            <a:avLst/>
          </a:prstGeom>
        </p:spPr>
        <p:txBody>
          <a:bodyPr vert="horz" lIns="91435" tIns="45718" rIns="91435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46"/>
            <a:r>
              <a:rPr lang="fr-FR" sz="2800" dirty="0">
                <a:solidFill>
                  <a:srgbClr val="002060"/>
                </a:solidFill>
                <a:latin typeface="Calibri" panose="020F0502020204030204"/>
                <a:cs typeface="Arial"/>
              </a:rPr>
              <a:t>ACTIONS DE R&amp;D EN COLLABORATION AVEC FNAL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372" y="759226"/>
            <a:ext cx="6396853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2" indent="-285742" algn="just" defTabSz="1137232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Plusieurs axes de R&amp;D motivés par la collaboration PIP-II</a:t>
            </a:r>
            <a:endParaRPr lang="fr-FR" sz="1800" dirty="0">
              <a:solidFill>
                <a:srgbClr val="0070C0"/>
              </a:solidFill>
              <a:latin typeface="Arial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891101" lvl="1" indent="-323383" algn="just" defTabSz="1137232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1800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HPR « </a:t>
            </a:r>
            <a:r>
              <a:rPr lang="fr-FR" sz="1800" dirty="0" err="1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COBOTisé</a:t>
            </a:r>
            <a:r>
              <a:rPr lang="fr-FR" sz="1800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 »</a:t>
            </a:r>
          </a:p>
          <a:p>
            <a:pPr marL="1367818" lvl="2" indent="-342900" algn="just" defTabSz="1137232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800" dirty="0"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HPR « incliné » est indéniablement meilleur</a:t>
            </a:r>
          </a:p>
          <a:p>
            <a:pPr marL="1367818" lvl="2" indent="-342900" algn="just" defTabSz="1137232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800" dirty="0"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Mais toujours pas optimal!</a:t>
            </a:r>
          </a:p>
          <a:p>
            <a:pPr marL="1367818" lvl="2" indent="-342900" algn="just" defTabSz="1137232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800" dirty="0"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Utilisation d’un COBOT ouvre le champ des possibilités! Encore plus qu’avec un ROBOT!</a:t>
            </a:r>
            <a:endParaRPr lang="fr-FR" sz="1800" dirty="0">
              <a:solidFill>
                <a:srgbClr val="0070C0"/>
              </a:solidFill>
              <a:latin typeface="Arial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1367818" lvl="2" indent="-342900" algn="just" defTabSz="1137232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r-FR" sz="1800" dirty="0">
              <a:solidFill>
                <a:srgbClr val="0070C0"/>
              </a:solidFill>
              <a:latin typeface="Arial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891101" lvl="1" indent="-323383" algn="just" defTabSz="1137232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1800" dirty="0">
                <a:solidFill>
                  <a:srgbClr val="0070C0"/>
                </a:solidFill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Décontamination « in-situ » par Plasma </a:t>
            </a:r>
          </a:p>
          <a:p>
            <a:pPr marL="1367818" lvl="2" indent="-342900" algn="just" defTabSz="1137232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800" dirty="0"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L’efficacité du traitement démontré sur cavités elliptiques (CEBAF, SNS, LCLS-II) en curatif</a:t>
            </a:r>
          </a:p>
          <a:p>
            <a:pPr marL="1367818" lvl="2" indent="-342900" algn="just" defTabSz="1137232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800" dirty="0"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Problèmes d’émission X et </a:t>
            </a:r>
            <a:r>
              <a:rPr lang="fr-FR" sz="1800" dirty="0" err="1"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multipacting</a:t>
            </a:r>
            <a:r>
              <a:rPr lang="fr-FR" sz="1800" dirty="0"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 dans les cavité </a:t>
            </a:r>
            <a:r>
              <a:rPr lang="fr-FR" sz="1800" dirty="0" err="1"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Spoke</a:t>
            </a:r>
            <a:r>
              <a:rPr lang="fr-FR" sz="1800" dirty="0"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 : efficacité en préventif ?</a:t>
            </a:r>
          </a:p>
          <a:p>
            <a:pPr marL="1367818" lvl="2" indent="-342900" algn="just" defTabSz="1137232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800" dirty="0"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Belle opportunité/synergie avec thèse en cours sur le sujet @ </a:t>
            </a:r>
            <a:r>
              <a:rPr lang="fr-FR" sz="1800" dirty="0" err="1"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IJCLab</a:t>
            </a:r>
            <a:r>
              <a:rPr lang="fr-FR" sz="1800" dirty="0"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 (C. Cheney).</a:t>
            </a:r>
          </a:p>
          <a:p>
            <a:pPr marL="1367818" lvl="2" indent="-342900" algn="just" defTabSz="1137232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r-FR" sz="1800" dirty="0">
              <a:latin typeface="Arial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232"/>
            <a:fld id="{E0E2FA7D-09F6-44F2-9B78-976D6AD25A20}" type="slidenum">
              <a:rPr lang="en-GB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pPr defTabSz="1137232"/>
              <a:t>19</a:t>
            </a:fld>
            <a:endParaRPr lang="en-GB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01843AA-47C4-4838-BA5D-467C08279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7" y="6467813"/>
            <a:ext cx="1195222" cy="343183"/>
          </a:xfrm>
          <a:prstGeom prst="rect">
            <a:avLst/>
          </a:prstGeom>
        </p:spPr>
      </p:pic>
      <p:sp>
        <p:nvSpPr>
          <p:cNvPr id="28" name="Espace réservé du pied de page 2">
            <a:extLst>
              <a:ext uri="{FF2B5EF4-FFF2-40B4-BE49-F238E27FC236}">
                <a16:creationId xmlns:a16="http://schemas.microsoft.com/office/drawing/2014/main" id="{C471A9EB-8C53-4047-9034-7545BE23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1145" y="6452297"/>
            <a:ext cx="8877670" cy="365125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sz="1200" dirty="0" err="1">
                <a:latin typeface="Helvetica"/>
                <a:ea typeface="ＭＳ Ｐゴシック" charset="0"/>
              </a:rPr>
              <a:t>française</a:t>
            </a:r>
            <a:r>
              <a:rPr lang="en-US" sz="1200" dirty="0">
                <a:latin typeface="Helvetica"/>
                <a:ea typeface="ＭＳ Ｐゴシック" charset="0"/>
              </a:rPr>
              <a:t> à PIP-II | </a:t>
            </a:r>
            <a:r>
              <a:rPr lang="en-US" sz="1200" dirty="0" err="1">
                <a:latin typeface="Helvetica"/>
                <a:ea typeface="ＭＳ Ｐゴシック" charset="0"/>
              </a:rPr>
              <a:t>Journée</a:t>
            </a:r>
            <a:r>
              <a:rPr lang="en-US" sz="1200" dirty="0">
                <a:latin typeface="Helvetica"/>
                <a:ea typeface="ＭＳ Ｐゴシック" charset="0"/>
              </a:rPr>
              <a:t> du GDR SCIPAC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F652A8F-288F-4F1D-BFD0-7B8723371654}"/>
              </a:ext>
            </a:extLst>
          </p:cNvPr>
          <p:cNvGrpSpPr/>
          <p:nvPr/>
        </p:nvGrpSpPr>
        <p:grpSpPr bwMode="auto">
          <a:xfrm>
            <a:off x="10524399" y="759226"/>
            <a:ext cx="1622690" cy="3076293"/>
            <a:chOff x="9990392" y="2317049"/>
            <a:chExt cx="2163587" cy="41017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3D12F2F-163B-4E9F-9796-3EFBC1D4D6E1}"/>
                </a:ext>
              </a:extLst>
            </p:cNvPr>
            <p:cNvSpPr/>
            <p:nvPr/>
          </p:nvSpPr>
          <p:spPr bwMode="auto">
            <a:xfrm>
              <a:off x="10070145" y="2317049"/>
              <a:ext cx="2083834" cy="41017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350">
                <a:solidFill>
                  <a:prstClr val="white"/>
                </a:solidFill>
                <a:latin typeface="Calibri"/>
                <a:cs typeface="Arial"/>
              </a:endParaRP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95C1BDA1-5A71-420A-87D9-059FFACC9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0080263" y="2762657"/>
              <a:ext cx="1926609" cy="33530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66440393-B4CC-4774-806D-7C9D6F55FBF3}"/>
                </a:ext>
              </a:extLst>
            </p:cNvPr>
            <p:cNvSpPr txBox="1"/>
            <p:nvPr/>
          </p:nvSpPr>
          <p:spPr bwMode="auto">
            <a:xfrm>
              <a:off x="9990392" y="2370580"/>
              <a:ext cx="18727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750" b="1" i="1" dirty="0">
                  <a:solidFill>
                    <a:prstClr val="black"/>
                  </a:solidFill>
                  <a:latin typeface="Verdana"/>
                  <a:ea typeface="Verdana"/>
                  <a:cs typeface="Verdana"/>
                </a:rPr>
                <a:t>HPR </a:t>
              </a:r>
              <a:r>
                <a:rPr lang="en-GB" sz="750" b="1" i="1" dirty="0" err="1">
                  <a:solidFill>
                    <a:prstClr val="black"/>
                  </a:solidFill>
                  <a:latin typeface="Verdana"/>
                  <a:ea typeface="Verdana"/>
                  <a:cs typeface="Verdana"/>
                </a:rPr>
                <a:t>robotisé</a:t>
              </a:r>
              <a:r>
                <a:rPr lang="en-GB" sz="750" b="1" i="1" dirty="0">
                  <a:solidFill>
                    <a:prstClr val="black"/>
                  </a:solidFill>
                  <a:latin typeface="Verdana"/>
                  <a:ea typeface="Verdana"/>
                  <a:cs typeface="Verdana"/>
                </a:rPr>
                <a:t> (FRIB </a:t>
              </a:r>
              <a:r>
                <a:rPr lang="en-GB" sz="750" b="1" i="1" dirty="0" err="1">
                  <a:solidFill>
                    <a:prstClr val="black"/>
                  </a:solidFill>
                  <a:latin typeface="Verdana"/>
                  <a:ea typeface="Verdana"/>
                  <a:cs typeface="Verdana"/>
                </a:rPr>
                <a:t>Aout</a:t>
              </a:r>
              <a:r>
                <a:rPr lang="en-GB" sz="750" b="1" i="1" dirty="0">
                  <a:solidFill>
                    <a:prstClr val="black"/>
                  </a:solidFill>
                  <a:latin typeface="Verdana"/>
                  <a:ea typeface="Verdana"/>
                  <a:cs typeface="Verdana"/>
                </a:rPr>
                <a:t> 2023)</a:t>
              </a:r>
              <a:endParaRPr dirty="0"/>
            </a:p>
          </p:txBody>
        </p:sp>
      </p:grpSp>
      <p:pic>
        <p:nvPicPr>
          <p:cNvPr id="53" name="Image 52">
            <a:extLst>
              <a:ext uri="{FF2B5EF4-FFF2-40B4-BE49-F238E27FC236}">
                <a16:creationId xmlns:a16="http://schemas.microsoft.com/office/drawing/2014/main" id="{501B1D1B-396D-4ABF-B6A4-A8A28370F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256" y="953223"/>
            <a:ext cx="4107111" cy="26481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0A0E8D-00D8-40DD-985E-598240DF1D2B}"/>
              </a:ext>
            </a:extLst>
          </p:cNvPr>
          <p:cNvSpPr/>
          <p:nvPr/>
        </p:nvSpPr>
        <p:spPr>
          <a:xfrm rot="1522051">
            <a:off x="8218290" y="688970"/>
            <a:ext cx="433240" cy="2818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1CC9AF-1AF7-4053-9910-4E99660A5D03}"/>
              </a:ext>
            </a:extLst>
          </p:cNvPr>
          <p:cNvSpPr txBox="1"/>
          <p:nvPr/>
        </p:nvSpPr>
        <p:spPr>
          <a:xfrm rot="17779898">
            <a:off x="7068267" y="1998665"/>
            <a:ext cx="1911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HPR standard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EE0A436-0F99-483E-912F-7CF5A344722B}"/>
              </a:ext>
            </a:extLst>
          </p:cNvPr>
          <p:cNvSpPr/>
          <p:nvPr/>
        </p:nvSpPr>
        <p:spPr>
          <a:xfrm rot="1522051">
            <a:off x="8774822" y="735506"/>
            <a:ext cx="314098" cy="2818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2A7764C-5CC7-4031-9776-4C19F475EEB9}"/>
              </a:ext>
            </a:extLst>
          </p:cNvPr>
          <p:cNvSpPr txBox="1"/>
          <p:nvPr/>
        </p:nvSpPr>
        <p:spPr>
          <a:xfrm rot="17779898">
            <a:off x="8149515" y="2335956"/>
            <a:ext cx="1911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HPR incliné</a:t>
            </a: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9D8E9107-4525-4A1F-9AB2-776EE54885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019"/>
          <a:stretch/>
        </p:blipFill>
        <p:spPr bwMode="auto">
          <a:xfrm rot="16199999">
            <a:off x="6722366" y="2332602"/>
            <a:ext cx="917653" cy="6877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59252EE1-6745-48CD-8D89-1CA970F47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268007" y="2489844"/>
            <a:ext cx="1085763" cy="8325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8C68A68-6AF9-409C-93CD-3F3260E22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187" y="4005796"/>
            <a:ext cx="3186505" cy="23898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0B75BBB-91DC-496B-B2FA-25C09203FC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4113" y="4005796"/>
            <a:ext cx="1792410" cy="23898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35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9" y="256397"/>
            <a:ext cx="2443480" cy="57002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3600" spc="-10" dirty="0">
                <a:solidFill>
                  <a:srgbClr val="004C97"/>
                </a:solidFill>
                <a:latin typeface="Helvetica" pitchFamily="2" charset="0"/>
              </a:rPr>
              <a:t>PLAN</a:t>
            </a:r>
            <a:endParaRPr sz="3600" dirty="0">
              <a:solidFill>
                <a:srgbClr val="004C97"/>
              </a:solidFill>
              <a:latin typeface="Helvetica" pitchFamily="2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AE9D38C-B707-2311-3222-05DD4B40F895}"/>
              </a:ext>
            </a:extLst>
          </p:cNvPr>
          <p:cNvSpPr txBox="1">
            <a:spLocks/>
          </p:cNvSpPr>
          <p:nvPr/>
        </p:nvSpPr>
        <p:spPr>
          <a:xfrm>
            <a:off x="511837" y="1232923"/>
            <a:ext cx="5273034" cy="4650171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latin typeface="Helvetica" pitchFamily="2" charset="0"/>
              </a:rPr>
              <a:t>Qu’est-ce</a:t>
            </a:r>
            <a:r>
              <a:rPr lang="en-US" sz="3600" dirty="0">
                <a:latin typeface="Helvetica" pitchFamily="2" charset="0"/>
              </a:rPr>
              <a:t> que PIP-II ?</a:t>
            </a:r>
          </a:p>
          <a:p>
            <a:r>
              <a:rPr lang="en-US" sz="3600" dirty="0">
                <a:latin typeface="Helvetica" pitchFamily="2" charset="0"/>
              </a:rPr>
              <a:t>Contribution CEA</a:t>
            </a:r>
          </a:p>
          <a:p>
            <a:r>
              <a:rPr lang="en-US" sz="3600" dirty="0">
                <a:latin typeface="Helvetica" pitchFamily="2" charset="0"/>
              </a:rPr>
              <a:t>Contribution CNRS</a:t>
            </a:r>
          </a:p>
          <a:p>
            <a:r>
              <a:rPr lang="en-US" sz="3600" dirty="0" err="1">
                <a:latin typeface="Helvetica" pitchFamily="2" charset="0"/>
              </a:rPr>
              <a:t>Actualités</a:t>
            </a:r>
            <a:r>
              <a:rPr lang="en-US" sz="3600" dirty="0">
                <a:latin typeface="Helvetica" pitchFamily="2" charset="0"/>
              </a:rPr>
              <a:t> </a:t>
            </a:r>
            <a:r>
              <a:rPr lang="en-US" sz="3600" dirty="0" err="1">
                <a:latin typeface="Helvetica" pitchFamily="2" charset="0"/>
              </a:rPr>
              <a:t>projet</a:t>
            </a:r>
            <a:endParaRPr lang="en-US" sz="3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890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9" y="256397"/>
            <a:ext cx="2443480" cy="57002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3600" spc="-10" dirty="0">
                <a:solidFill>
                  <a:srgbClr val="004C97"/>
                </a:solidFill>
                <a:latin typeface="Helvetica" pitchFamily="2" charset="0"/>
              </a:rPr>
              <a:t>PLAN</a:t>
            </a:r>
            <a:endParaRPr sz="3600" dirty="0">
              <a:solidFill>
                <a:srgbClr val="004C97"/>
              </a:solidFill>
              <a:latin typeface="Helvetica" pitchFamily="2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AE9D38C-B707-2311-3222-05DD4B40F895}"/>
              </a:ext>
            </a:extLst>
          </p:cNvPr>
          <p:cNvSpPr txBox="1">
            <a:spLocks/>
          </p:cNvSpPr>
          <p:nvPr/>
        </p:nvSpPr>
        <p:spPr>
          <a:xfrm>
            <a:off x="511837" y="1232923"/>
            <a:ext cx="5273034" cy="4650171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Helvetica" pitchFamily="2" charset="0"/>
                <a:cs typeface="Arial"/>
              </a:rPr>
              <a:t>Qu’est-ce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Helvetica" pitchFamily="2" charset="0"/>
                <a:cs typeface="Arial"/>
              </a:rPr>
              <a:t> que PIP-II ?</a:t>
            </a:r>
          </a:p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elvetica" pitchFamily="2" charset="0"/>
                <a:cs typeface="Arial"/>
              </a:rPr>
              <a:t>Contribution CEA</a:t>
            </a:r>
          </a:p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elvetica" pitchFamily="2" charset="0"/>
                <a:cs typeface="Arial"/>
              </a:rPr>
              <a:t>Contribution CNRS</a:t>
            </a:r>
          </a:p>
          <a:p>
            <a:r>
              <a:rPr lang="en-US" sz="3600" dirty="0" err="1">
                <a:solidFill>
                  <a:schemeClr val="tx1"/>
                </a:solidFill>
                <a:latin typeface="Helvetica" pitchFamily="2" charset="0"/>
              </a:rPr>
              <a:t>Actualités</a:t>
            </a:r>
            <a:r>
              <a:rPr lang="en-US" sz="360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Helvetica" pitchFamily="2" charset="0"/>
              </a:rPr>
              <a:t>projet</a:t>
            </a:r>
            <a:endParaRPr lang="en-US" sz="3600" dirty="0">
              <a:solidFill>
                <a:schemeClr val="tx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983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1FE8A40-745C-45F5-91B6-7541ACEFE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Actualité sur </a:t>
            </a:r>
            <a:r>
              <a:rPr lang="fr-FR" dirty="0" err="1"/>
              <a:t>Linked-in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220FCA-E7F4-4B31-8980-4EF192222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31" y="1561603"/>
            <a:ext cx="5477083" cy="3861785"/>
          </a:xfrm>
          <a:prstGeom prst="rect">
            <a:avLst/>
          </a:prstGeom>
          <a:ln>
            <a:solidFill>
              <a:srgbClr val="A7A8AA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003E073-E180-432C-8359-1EC4E5DAE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391" y="2595245"/>
            <a:ext cx="3870664" cy="3525909"/>
          </a:xfrm>
          <a:prstGeom prst="rect">
            <a:avLst/>
          </a:prstGeom>
          <a:ln>
            <a:solidFill>
              <a:srgbClr val="A7A8AA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9CB5014-F18C-41E7-B2F1-E1248BB26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256" y="181026"/>
            <a:ext cx="4022720" cy="3247974"/>
          </a:xfrm>
          <a:prstGeom prst="rect">
            <a:avLst/>
          </a:prstGeom>
          <a:ln>
            <a:solidFill>
              <a:srgbClr val="A7A8AA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0686D83-F494-4A77-A958-1EDFDBCF9851}"/>
              </a:ext>
            </a:extLst>
          </p:cNvPr>
          <p:cNvSpPr txBox="1"/>
          <p:nvPr/>
        </p:nvSpPr>
        <p:spPr>
          <a:xfrm>
            <a:off x="6096000" y="4065973"/>
            <a:ext cx="1556552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hlinkClick r:id="rId5"/>
              </a:rPr>
              <a:t>PIP-II sur </a:t>
            </a:r>
            <a:r>
              <a:rPr lang="fr-FR" dirty="0" err="1">
                <a:hlinkClick r:id="rId5"/>
              </a:rPr>
              <a:t>Linked-In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7555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9" y="256397"/>
            <a:ext cx="4062696" cy="57002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3600" spc="-10" dirty="0">
                <a:solidFill>
                  <a:srgbClr val="004C97"/>
                </a:solidFill>
                <a:latin typeface="Helvetica" pitchFamily="2" charset="0"/>
              </a:rPr>
              <a:t>CONCLUSION</a:t>
            </a:r>
            <a:endParaRPr sz="3600" dirty="0">
              <a:solidFill>
                <a:srgbClr val="004C97"/>
              </a:solidFill>
              <a:latin typeface="Helvetica" pitchFamily="2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AE9D38C-B707-2311-3222-05DD4B40F895}"/>
              </a:ext>
            </a:extLst>
          </p:cNvPr>
          <p:cNvSpPr txBox="1">
            <a:spLocks/>
          </p:cNvSpPr>
          <p:nvPr/>
        </p:nvSpPr>
        <p:spPr>
          <a:xfrm>
            <a:off x="511836" y="1232923"/>
            <a:ext cx="11092029" cy="4650171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Helvetica" pitchFamily="2" charset="0"/>
              </a:rPr>
              <a:t>Contribution </a:t>
            </a:r>
            <a:r>
              <a:rPr lang="en-US" sz="3200" dirty="0" err="1">
                <a:solidFill>
                  <a:schemeClr val="tx1"/>
                </a:solidFill>
                <a:latin typeface="Helvetica" pitchFamily="2" charset="0"/>
              </a:rPr>
              <a:t>française</a:t>
            </a:r>
            <a:r>
              <a:rPr lang="en-US" sz="3200" dirty="0">
                <a:solidFill>
                  <a:schemeClr val="tx1"/>
                </a:solidFill>
                <a:latin typeface="Helvetica" pitchFamily="2" charset="0"/>
              </a:rPr>
              <a:t> à PIP-II </a:t>
            </a:r>
            <a:r>
              <a:rPr lang="en-US" sz="3200" dirty="0" err="1">
                <a:solidFill>
                  <a:schemeClr val="tx1"/>
                </a:solidFill>
                <a:latin typeface="Helvetica" pitchFamily="2" charset="0"/>
              </a:rPr>
              <a:t>très</a:t>
            </a:r>
            <a:r>
              <a:rPr lang="en-US" sz="320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elvetica" pitchFamily="2" charset="0"/>
              </a:rPr>
              <a:t>importante</a:t>
            </a:r>
            <a:endParaRPr lang="en-US" sz="3200" dirty="0">
              <a:solidFill>
                <a:schemeClr val="tx1"/>
              </a:solidFill>
              <a:latin typeface="Helvetica" pitchFamily="2" charset="0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Helvetica" pitchFamily="2" charset="0"/>
              </a:rPr>
              <a:t>Projet</a:t>
            </a:r>
            <a:r>
              <a:rPr lang="en-US" sz="320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elvetica" pitchFamily="2" charset="0"/>
              </a:rPr>
              <a:t>très</a:t>
            </a:r>
            <a:r>
              <a:rPr lang="en-US" sz="320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elvetica" pitchFamily="2" charset="0"/>
              </a:rPr>
              <a:t>ambitieux</a:t>
            </a:r>
            <a:r>
              <a:rPr lang="en-US" sz="3200" dirty="0">
                <a:solidFill>
                  <a:schemeClr val="tx1"/>
                </a:solidFill>
                <a:latin typeface="Helvetica" pitchFamily="2" charset="0"/>
              </a:rPr>
              <a:t> :</a:t>
            </a:r>
          </a:p>
          <a:p>
            <a:pPr lvl="1"/>
            <a:r>
              <a:rPr lang="en-US" sz="3133" dirty="0" err="1">
                <a:solidFill>
                  <a:schemeClr val="tx1"/>
                </a:solidFill>
                <a:latin typeface="Helvetica" pitchFamily="2" charset="0"/>
              </a:rPr>
              <a:t>Spécifications</a:t>
            </a:r>
            <a:r>
              <a:rPr lang="en-US" sz="3133" dirty="0">
                <a:solidFill>
                  <a:schemeClr val="tx1"/>
                </a:solidFill>
                <a:latin typeface="Helvetica" pitchFamily="2" charset="0"/>
              </a:rPr>
              <a:t> techniques </a:t>
            </a:r>
            <a:r>
              <a:rPr lang="en-US" sz="3133" dirty="0" err="1">
                <a:solidFill>
                  <a:schemeClr val="tx1"/>
                </a:solidFill>
                <a:latin typeface="Helvetica" pitchFamily="2" charset="0"/>
              </a:rPr>
              <a:t>poussées</a:t>
            </a:r>
            <a:endParaRPr lang="en-US" sz="3133" dirty="0">
              <a:solidFill>
                <a:schemeClr val="tx1"/>
              </a:solidFill>
              <a:latin typeface="Helvetica" pitchFamily="2" charset="0"/>
            </a:endParaRPr>
          </a:p>
          <a:p>
            <a:pPr lvl="1"/>
            <a:r>
              <a:rPr lang="en-US" sz="3133" dirty="0" err="1">
                <a:solidFill>
                  <a:schemeClr val="tx1"/>
                </a:solidFill>
                <a:latin typeface="Helvetica" pitchFamily="2" charset="0"/>
              </a:rPr>
              <a:t>Demande</a:t>
            </a:r>
            <a:r>
              <a:rPr lang="en-US" sz="3133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en-US" sz="3133" dirty="0" err="1">
                <a:solidFill>
                  <a:schemeClr val="tx1"/>
                </a:solidFill>
                <a:latin typeface="Helvetica" pitchFamily="2" charset="0"/>
              </a:rPr>
              <a:t>jouvence</a:t>
            </a:r>
            <a:r>
              <a:rPr lang="en-US" sz="3133" dirty="0">
                <a:solidFill>
                  <a:schemeClr val="tx1"/>
                </a:solidFill>
                <a:latin typeface="Helvetica" pitchFamily="2" charset="0"/>
              </a:rPr>
              <a:t>/</a:t>
            </a:r>
            <a:r>
              <a:rPr lang="en-US" sz="3133" dirty="0" err="1">
                <a:solidFill>
                  <a:schemeClr val="tx1"/>
                </a:solidFill>
                <a:latin typeface="Helvetica" pitchFamily="2" charset="0"/>
              </a:rPr>
              <a:t>amélioration</a:t>
            </a:r>
            <a:r>
              <a:rPr lang="en-US" sz="3133" dirty="0">
                <a:solidFill>
                  <a:schemeClr val="tx1"/>
                </a:solidFill>
                <a:latin typeface="Helvetica" pitchFamily="2" charset="0"/>
              </a:rPr>
              <a:t> des infrastructures</a:t>
            </a:r>
          </a:p>
          <a:p>
            <a:pPr lvl="1"/>
            <a:r>
              <a:rPr lang="en-US" sz="3133" dirty="0" err="1">
                <a:solidFill>
                  <a:schemeClr val="tx1"/>
                </a:solidFill>
                <a:latin typeface="Helvetica" pitchFamily="2" charset="0"/>
              </a:rPr>
              <a:t>Opportunités</a:t>
            </a:r>
            <a:r>
              <a:rPr lang="en-US" sz="3133" dirty="0">
                <a:solidFill>
                  <a:schemeClr val="tx1"/>
                </a:solidFill>
                <a:latin typeface="Helvetica" pitchFamily="2" charset="0"/>
              </a:rPr>
              <a:t> de R&amp;D (</a:t>
            </a:r>
            <a:r>
              <a:rPr lang="en-US" sz="3133" dirty="0" err="1">
                <a:solidFill>
                  <a:schemeClr val="tx1"/>
                </a:solidFill>
                <a:latin typeface="Helvetica" pitchFamily="2" charset="0"/>
              </a:rPr>
              <a:t>Cobot</a:t>
            </a:r>
            <a:r>
              <a:rPr lang="en-US" sz="3133" dirty="0">
                <a:solidFill>
                  <a:schemeClr val="tx1"/>
                </a:solidFill>
                <a:latin typeface="Helvetica" pitchFamily="2" charset="0"/>
              </a:rPr>
              <a:t>, plasma)</a:t>
            </a:r>
          </a:p>
          <a:p>
            <a:r>
              <a:rPr lang="en-US" sz="3200" dirty="0">
                <a:solidFill>
                  <a:schemeClr val="tx1"/>
                </a:solidFill>
                <a:latin typeface="Helvetica" pitchFamily="2" charset="0"/>
              </a:rPr>
              <a:t>Collaboration </a:t>
            </a:r>
            <a:r>
              <a:rPr lang="en-US" sz="3200" dirty="0" err="1">
                <a:solidFill>
                  <a:schemeClr val="tx1"/>
                </a:solidFill>
                <a:latin typeface="Helvetica" pitchFamily="2" charset="0"/>
              </a:rPr>
              <a:t>très</a:t>
            </a:r>
            <a:r>
              <a:rPr lang="en-US" sz="3200" dirty="0">
                <a:solidFill>
                  <a:schemeClr val="tx1"/>
                </a:solidFill>
                <a:latin typeface="Helvetica" pitchFamily="2" charset="0"/>
              </a:rPr>
              <a:t> riche entre </a:t>
            </a:r>
            <a:r>
              <a:rPr lang="en-US" sz="3200" dirty="0" err="1">
                <a:solidFill>
                  <a:schemeClr val="tx1"/>
                </a:solidFill>
                <a:latin typeface="Helvetica" pitchFamily="2" charset="0"/>
              </a:rPr>
              <a:t>laboratoires</a:t>
            </a:r>
            <a:r>
              <a:rPr lang="en-US" sz="3200" dirty="0">
                <a:solidFill>
                  <a:schemeClr val="tx1"/>
                </a:solidFill>
                <a:latin typeface="Helvetica" pitchFamily="2" charset="0"/>
              </a:rPr>
              <a:t> experts</a:t>
            </a:r>
          </a:p>
        </p:txBody>
      </p:sp>
    </p:spTree>
    <p:extLst>
      <p:ext uri="{BB962C8B-B14F-4D97-AF65-F5344CB8AC3E}">
        <p14:creationId xmlns:p14="http://schemas.microsoft.com/office/powerpoint/2010/main" val="2237498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68378CE0-F75C-2D00-E378-858BD7FBC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3"/>
          <a:stretch/>
        </p:blipFill>
        <p:spPr>
          <a:xfrm>
            <a:off x="0" y="-5159114"/>
            <a:ext cx="12191101" cy="120171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212A51-0F6B-4708-9A34-78F224DDB024}"/>
              </a:ext>
            </a:extLst>
          </p:cNvPr>
          <p:cNvSpPr txBox="1">
            <a:spLocks/>
          </p:cNvSpPr>
          <p:nvPr/>
        </p:nvSpPr>
        <p:spPr>
          <a:xfrm>
            <a:off x="112385" y="0"/>
            <a:ext cx="10285370" cy="66002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400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THE FUTURE OF FERMILAB</a:t>
            </a:r>
            <a:r>
              <a:rPr lang="en-US" sz="320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 </a:t>
            </a:r>
            <a:endParaRPr lang="en-US" sz="4000">
              <a:solidFill>
                <a:schemeClr val="bg1"/>
              </a:solidFill>
              <a:latin typeface="Telegraf UltraBol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9DF70-155B-F102-8574-68612E642F83}"/>
              </a:ext>
            </a:extLst>
          </p:cNvPr>
          <p:cNvSpPr txBox="1"/>
          <p:nvPr/>
        </p:nvSpPr>
        <p:spPr>
          <a:xfrm>
            <a:off x="250859" y="4658382"/>
            <a:ext cx="42810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elegraf UltraBold" pitchFamily="2" charset="77"/>
              </a:rPr>
              <a:t>Follow us:</a:t>
            </a:r>
          </a:p>
          <a:p>
            <a:endParaRPr lang="en-US" sz="2000" b="1">
              <a:solidFill>
                <a:schemeClr val="bg1"/>
              </a:solidFill>
              <a:latin typeface="Telegraf UltraBold" pitchFamily="2" charset="77"/>
            </a:endParaRPr>
          </a:p>
          <a:p>
            <a:r>
              <a:rPr lang="en-US" sz="2000">
                <a:solidFill>
                  <a:schemeClr val="bg1"/>
                </a:solidFill>
              </a:rPr>
              <a:t>	</a:t>
            </a:r>
            <a:r>
              <a:rPr lang="en-US" sz="2000">
                <a:solidFill>
                  <a:schemeClr val="bg1"/>
                </a:solidFill>
                <a:latin typeface="Helvetica" pitchFamily="2" charset="0"/>
              </a:rPr>
              <a:t>http://pip2.fnal.gov/</a:t>
            </a:r>
          </a:p>
          <a:p>
            <a:r>
              <a:rPr lang="en-US" sz="1000">
                <a:solidFill>
                  <a:schemeClr val="bg1"/>
                </a:solidFill>
                <a:latin typeface="Helvetica" pitchFamily="2" charset="0"/>
              </a:rPr>
              <a:t>	</a:t>
            </a:r>
          </a:p>
          <a:p>
            <a:r>
              <a:rPr lang="en-US" sz="200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>
                <a:solidFill>
                  <a:schemeClr val="bg1"/>
                </a:solidFill>
                <a:effectLst/>
                <a:latin typeface="Helvetica" pitchFamily="2" charset="0"/>
              </a:rPr>
              <a:t>@PIP2accelerator</a:t>
            </a:r>
          </a:p>
          <a:p>
            <a:endParaRPr lang="en-US" sz="100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200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>
                <a:solidFill>
                  <a:schemeClr val="bg1"/>
                </a:solidFill>
                <a:effectLst/>
                <a:latin typeface="Helvetica" pitchFamily="2" charset="0"/>
              </a:rPr>
              <a:t>/showcase/pip-ii/</a:t>
            </a:r>
            <a:endParaRPr lang="en-US" sz="200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4FDC5E4-6DE3-7DB1-384F-2BFDAD3C6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56" y="5776807"/>
            <a:ext cx="274320" cy="274320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60FC706A-FF4C-355B-21E7-2045D0EFA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56" y="6237539"/>
            <a:ext cx="274320" cy="27432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23DC7A3-8F75-F4AF-4374-69DBA382C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56" y="5316074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46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1FE8A40-745C-45F5-91B6-7541ACEFE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Qu’est-ce que PIP-II ?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D82CC6F-0B15-4772-9D4F-91DE4850620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55799" y="892987"/>
            <a:ext cx="6483289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defRPr/>
            </a:pPr>
            <a:r>
              <a:rPr lang="fr-FR" dirty="0">
                <a:latin typeface="Arial Narrow"/>
                <a:ea typeface="Verdana"/>
              </a:rPr>
              <a:t>PIP-II (Proton </a:t>
            </a:r>
            <a:r>
              <a:rPr lang="fr-FR" dirty="0" err="1">
                <a:latin typeface="Arial Narrow"/>
                <a:ea typeface="Verdana"/>
              </a:rPr>
              <a:t>Improvement</a:t>
            </a:r>
            <a:r>
              <a:rPr lang="fr-FR" dirty="0">
                <a:latin typeface="Arial Narrow"/>
                <a:ea typeface="Verdana"/>
              </a:rPr>
              <a:t> Plan II) :</a:t>
            </a:r>
            <a:endParaRPr dirty="0"/>
          </a:p>
          <a:p>
            <a:pPr marL="591070" lvl="1" indent="-214313" algn="just">
              <a:spcBef>
                <a:spcPts val="450"/>
              </a:spcBef>
              <a:buFont typeface="Courier New"/>
              <a:buChar char="o"/>
              <a:defRPr/>
            </a:pPr>
            <a:r>
              <a:rPr lang="fr-FR" sz="1600" dirty="0">
                <a:latin typeface="Verdana"/>
                <a:ea typeface="Verdana"/>
              </a:rPr>
              <a:t>Projet de mise à niveau du complexe accélérateur de </a:t>
            </a:r>
            <a:r>
              <a:rPr lang="fr-FR" sz="1600" dirty="0" err="1">
                <a:latin typeface="Verdana"/>
                <a:ea typeface="Verdana"/>
              </a:rPr>
              <a:t>Fermilab</a:t>
            </a:r>
            <a:r>
              <a:rPr lang="fr-FR" sz="1600" dirty="0">
                <a:latin typeface="Verdana"/>
                <a:ea typeface="Verdana"/>
              </a:rPr>
              <a:t> intégrant un nouveau </a:t>
            </a:r>
            <a:r>
              <a:rPr lang="fr-FR" sz="1600" dirty="0" err="1">
                <a:latin typeface="Verdana"/>
                <a:ea typeface="Verdana"/>
              </a:rPr>
              <a:t>linac</a:t>
            </a:r>
            <a:r>
              <a:rPr lang="fr-FR" sz="1600" dirty="0">
                <a:latin typeface="Verdana"/>
                <a:ea typeface="Verdana"/>
              </a:rPr>
              <a:t> supraconducteur de protons permettant d’atteindre une puissance faisceau de 1.2 MW sur cible en sortie des anneaux </a:t>
            </a:r>
            <a:r>
              <a:rPr lang="en-GB" sz="1600" dirty="0" err="1">
                <a:latin typeface="Verdana"/>
                <a:ea typeface="Verdana"/>
              </a:rPr>
              <a:t>existants</a:t>
            </a:r>
            <a:r>
              <a:rPr lang="en-GB" sz="1600" dirty="0">
                <a:latin typeface="Verdana"/>
                <a:ea typeface="Verdana"/>
              </a:rPr>
              <a:t>.</a:t>
            </a:r>
          </a:p>
          <a:p>
            <a:pPr marL="591070" lvl="1" indent="-214313" algn="just">
              <a:spcBef>
                <a:spcPts val="450"/>
              </a:spcBef>
              <a:buFont typeface="Courier New"/>
              <a:buChar char="o"/>
              <a:defRPr/>
            </a:pPr>
            <a:r>
              <a:rPr lang="fr-FR" sz="1600" dirty="0">
                <a:latin typeface="Verdana"/>
                <a:ea typeface="Verdana"/>
              </a:rPr>
              <a:t>Production d’un faisceau de neutrinos le plus intense au monde pour l’expérience DUNE (</a:t>
            </a:r>
            <a:r>
              <a:rPr lang="fr-FR" sz="1600" dirty="0" err="1">
                <a:latin typeface="Verdana"/>
                <a:ea typeface="Verdana"/>
              </a:rPr>
              <a:t>Deep</a:t>
            </a:r>
            <a:r>
              <a:rPr lang="fr-FR" sz="1600" dirty="0">
                <a:latin typeface="Verdana"/>
                <a:ea typeface="Verdana"/>
              </a:rPr>
              <a:t> Underground Neutrino </a:t>
            </a:r>
            <a:r>
              <a:rPr lang="fr-FR" sz="1600" dirty="0" err="1">
                <a:latin typeface="Verdana"/>
                <a:ea typeface="Verdana"/>
              </a:rPr>
              <a:t>Experiment</a:t>
            </a:r>
            <a:r>
              <a:rPr lang="fr-FR" sz="1600" dirty="0">
                <a:latin typeface="Verdana"/>
                <a:ea typeface="Verdana"/>
              </a:rPr>
              <a:t>)</a:t>
            </a:r>
            <a:endParaRPr sz="4800" dirty="0"/>
          </a:p>
          <a:p>
            <a:pPr marL="591070" lvl="1" indent="-214313" algn="just">
              <a:spcBef>
                <a:spcPts val="450"/>
              </a:spcBef>
              <a:buFont typeface="Courier New"/>
              <a:buChar char="o"/>
              <a:defRPr/>
            </a:pPr>
            <a:r>
              <a:rPr lang="fr-FR" sz="1600" dirty="0">
                <a:latin typeface="Verdana"/>
                <a:ea typeface="Verdana"/>
              </a:rPr>
              <a:t>1</a:t>
            </a:r>
            <a:r>
              <a:rPr lang="fr-FR" sz="1600" baseline="30000" dirty="0">
                <a:latin typeface="Verdana"/>
                <a:ea typeface="Verdana"/>
              </a:rPr>
              <a:t>er</a:t>
            </a:r>
            <a:r>
              <a:rPr lang="fr-FR" sz="1600" dirty="0">
                <a:latin typeface="Verdana"/>
                <a:ea typeface="Verdana"/>
              </a:rPr>
              <a:t> projet d’accélérateur supraconducteur aux Etats-Unis avec une forte contribution internationale</a:t>
            </a:r>
            <a:endParaRPr sz="48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F6679FA-EE6B-4C4F-9A6B-408155EE460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78602" y="443002"/>
            <a:ext cx="4531703" cy="3301212"/>
            <a:chOff x="312171" y="1748183"/>
            <a:chExt cx="5613471" cy="4143610"/>
          </a:xfrm>
        </p:grpSpPr>
        <p:pic>
          <p:nvPicPr>
            <p:cNvPr id="8" name="Picture 20">
              <a:extLst>
                <a:ext uri="{FF2B5EF4-FFF2-40B4-BE49-F238E27FC236}">
                  <a16:creationId xmlns:a16="http://schemas.microsoft.com/office/drawing/2014/main" id="{95DFC82F-A003-4EFE-8659-F76F86742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312171" y="1748183"/>
              <a:ext cx="5613471" cy="4143610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4" descr="Image result">
              <a:extLst>
                <a:ext uri="{FF2B5EF4-FFF2-40B4-BE49-F238E27FC236}">
                  <a16:creationId xmlns:a16="http://schemas.microsoft.com/office/drawing/2014/main" id="{FDA98CB2-FBE6-42C5-BAB7-42C4069E60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4210055" y="4511651"/>
              <a:ext cx="307420" cy="204946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</p:pic>
        <p:pic>
          <p:nvPicPr>
            <p:cNvPr id="10" name="Picture 2" descr="Image result">
              <a:extLst>
                <a:ext uri="{FF2B5EF4-FFF2-40B4-BE49-F238E27FC236}">
                  <a16:creationId xmlns:a16="http://schemas.microsoft.com/office/drawing/2014/main" id="{35541648-8B1A-474E-B301-A6B514F11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4577154" y="4535952"/>
              <a:ext cx="296916" cy="156345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</p:pic>
        <p:pic>
          <p:nvPicPr>
            <p:cNvPr id="11" name="Picture 4" descr="Image result">
              <a:extLst>
                <a:ext uri="{FF2B5EF4-FFF2-40B4-BE49-F238E27FC236}">
                  <a16:creationId xmlns:a16="http://schemas.microsoft.com/office/drawing/2014/main" id="{BBDADA07-A920-41FF-94E5-A217BD4B9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4355316" y="4810452"/>
              <a:ext cx="340154" cy="226769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</p:pic>
        <p:pic>
          <p:nvPicPr>
            <p:cNvPr id="12" name="Graphic 30">
              <a:extLst>
                <a:ext uri="{FF2B5EF4-FFF2-40B4-BE49-F238E27FC236}">
                  <a16:creationId xmlns:a16="http://schemas.microsoft.com/office/drawing/2014/main" id="{BDBDFCEA-C62C-4320-A133-74AD03EF1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/>
          </p:blipFill>
          <p:spPr bwMode="auto">
            <a:xfrm>
              <a:off x="3420375" y="4513724"/>
              <a:ext cx="301202" cy="200801"/>
            </a:xfrm>
            <a:prstGeom prst="rect">
              <a:avLst/>
            </a:prstGeom>
          </p:spPr>
        </p:pic>
        <p:pic>
          <p:nvPicPr>
            <p:cNvPr id="13" name="Picture 4" descr="Image result">
              <a:extLst>
                <a:ext uri="{FF2B5EF4-FFF2-40B4-BE49-F238E27FC236}">
                  <a16:creationId xmlns:a16="http://schemas.microsoft.com/office/drawing/2014/main" id="{442DDE54-9316-4E7F-8F0B-2F1672E8EF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3053790" y="4511822"/>
              <a:ext cx="306906" cy="204604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</p:pic>
        <p:pic>
          <p:nvPicPr>
            <p:cNvPr id="14" name="Content Placeholder 7">
              <a:extLst>
                <a:ext uri="{FF2B5EF4-FFF2-40B4-BE49-F238E27FC236}">
                  <a16:creationId xmlns:a16="http://schemas.microsoft.com/office/drawing/2014/main" id="{402B4339-2AC2-4D3A-A392-68A00EEDE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2618249" y="4520159"/>
              <a:ext cx="375862" cy="187931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</p:pic>
        <p:pic>
          <p:nvPicPr>
            <p:cNvPr id="15" name="Picture 33">
              <a:extLst>
                <a:ext uri="{FF2B5EF4-FFF2-40B4-BE49-F238E27FC236}">
                  <a16:creationId xmlns:a16="http://schemas.microsoft.com/office/drawing/2014/main" id="{150C8527-8471-49A6-A4D0-457F097C3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2222346" y="4502015"/>
              <a:ext cx="336224" cy="224219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</p:pic>
        <p:pic>
          <p:nvPicPr>
            <p:cNvPr id="16" name="Picture 2" descr="Image result">
              <a:extLst>
                <a:ext uri="{FF2B5EF4-FFF2-40B4-BE49-F238E27FC236}">
                  <a16:creationId xmlns:a16="http://schemas.microsoft.com/office/drawing/2014/main" id="{37D38526-9E0B-4AC5-8068-5FBCD8CBF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tretch/>
          </p:blipFill>
          <p:spPr bwMode="auto">
            <a:xfrm>
              <a:off x="3781256" y="4516942"/>
              <a:ext cx="369120" cy="194365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</p:pic>
        <p:pic>
          <p:nvPicPr>
            <p:cNvPr id="17" name="Picture 18">
              <a:extLst>
                <a:ext uri="{FF2B5EF4-FFF2-40B4-BE49-F238E27FC236}">
                  <a16:creationId xmlns:a16="http://schemas.microsoft.com/office/drawing/2014/main" id="{20D38691-E4AE-4BB8-AA1A-DDAF7B2484FB}"/>
                </a:ext>
              </a:extLst>
            </p:cNvPr>
            <p:cNvPicPr/>
            <p:nvPr/>
          </p:nvPicPr>
          <p:blipFill>
            <a:blip r:embed="rId11"/>
            <a:stretch/>
          </p:blipFill>
          <p:spPr bwMode="auto">
            <a:xfrm>
              <a:off x="1824339" y="4508968"/>
              <a:ext cx="338328" cy="210312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EEC7EE9-07B6-493C-93E5-48F0CCF01880}"/>
              </a:ext>
            </a:extLst>
          </p:cNvPr>
          <p:cNvSpPr txBox="1"/>
          <p:nvPr/>
        </p:nvSpPr>
        <p:spPr bwMode="auto">
          <a:xfrm>
            <a:off x="826373" y="3838348"/>
            <a:ext cx="3319701" cy="23543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342900" indent="-342900" algn="l" defTabSz="45720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404040"/>
                </a:solidFill>
                <a:latin typeface="Helvetica"/>
                <a:ea typeface="Geneva"/>
                <a:cs typeface="ＭＳ Ｐゴシック"/>
              </a:defRPr>
            </a:lvl1pPr>
            <a:lvl2pPr marL="742950" indent="-285750" algn="l" defTabSz="457200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200">
                <a:solidFill>
                  <a:srgbClr val="404040"/>
                </a:solidFill>
                <a:latin typeface="Helvetica"/>
                <a:ea typeface="ＭＳ Ｐゴシック"/>
                <a:cs typeface="ＭＳ Ｐゴシック"/>
              </a:defRPr>
            </a:lvl2pPr>
            <a:lvl3pPr marL="1143000" indent="-228600" algn="l" defTabSz="45720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000">
                <a:solidFill>
                  <a:srgbClr val="404040"/>
                </a:solidFill>
                <a:latin typeface="Helvetica"/>
                <a:ea typeface="ＭＳ Ｐゴシック"/>
                <a:cs typeface="ＭＳ Ｐゴシック"/>
              </a:defRPr>
            </a:lvl3pPr>
            <a:lvl4pPr marL="1600200" indent="-228600" algn="l" defTabSz="457200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>
                <a:solidFill>
                  <a:srgbClr val="404040"/>
                </a:solidFill>
                <a:latin typeface="Helvetica"/>
                <a:ea typeface="ＭＳ Ｐゴシック"/>
                <a:cs typeface="ＭＳ Ｐゴシック"/>
              </a:defRPr>
            </a:lvl4pPr>
            <a:lvl5pPr marL="2057400" indent="-228600" algn="l" defTabSz="45720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404040"/>
                </a:solidFill>
                <a:latin typeface="Helvetica"/>
                <a:ea typeface="ＭＳ Ｐゴシック"/>
                <a:cs typeface="ＭＳ Ｐゴシック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050" b="1" dirty="0">
              <a:solidFill>
                <a:srgbClr val="000000"/>
              </a:solidFill>
              <a:latin typeface="Verdana"/>
              <a:ea typeface="Verdana"/>
            </a:endParaRPr>
          </a:p>
          <a:p>
            <a:pPr>
              <a:defRPr/>
            </a:pPr>
            <a:r>
              <a:rPr lang="en-US" sz="1050" b="1" dirty="0">
                <a:solidFill>
                  <a:srgbClr val="000000"/>
                </a:solidFill>
                <a:latin typeface="Verdana"/>
                <a:ea typeface="Verdana"/>
              </a:rPr>
              <a:t>800 MeV H−  </a:t>
            </a:r>
            <a:r>
              <a:rPr lang="en-US" sz="1050" b="1" dirty="0" err="1">
                <a:solidFill>
                  <a:srgbClr val="000000"/>
                </a:solidFill>
                <a:latin typeface="Verdana"/>
                <a:ea typeface="Verdana"/>
              </a:rPr>
              <a:t>linac</a:t>
            </a:r>
            <a:endParaRPr lang="en-US" sz="1050" b="1" dirty="0">
              <a:solidFill>
                <a:srgbClr val="000000"/>
              </a:solidFill>
              <a:latin typeface="Verdana"/>
              <a:ea typeface="Verdana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50" dirty="0">
                <a:solidFill>
                  <a:schemeClr val="tx2"/>
                </a:solidFill>
                <a:latin typeface="Verdana"/>
                <a:ea typeface="Verdana"/>
              </a:rPr>
              <a:t>Warm Front End</a:t>
            </a:r>
            <a:endParaRPr sz="2800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50" dirty="0">
                <a:solidFill>
                  <a:schemeClr val="tx2"/>
                </a:solidFill>
                <a:latin typeface="Verdana"/>
                <a:ea typeface="Verdana"/>
              </a:rPr>
              <a:t>SRF section Beam</a:t>
            </a:r>
            <a:endParaRPr sz="2800" dirty="0"/>
          </a:p>
          <a:p>
            <a:pPr>
              <a:defRPr/>
            </a:pPr>
            <a:r>
              <a:rPr lang="en-US" sz="1050" b="1" dirty="0" err="1">
                <a:solidFill>
                  <a:srgbClr val="000000"/>
                </a:solidFill>
                <a:latin typeface="Verdana"/>
                <a:ea typeface="Verdana"/>
              </a:rPr>
              <a:t>Linac</a:t>
            </a:r>
            <a:r>
              <a:rPr lang="en-US" sz="1050" b="1" dirty="0">
                <a:solidFill>
                  <a:srgbClr val="000000"/>
                </a:solidFill>
                <a:latin typeface="Verdana"/>
                <a:ea typeface="Verdana"/>
              </a:rPr>
              <a:t>-to-Booster transfer line</a:t>
            </a:r>
            <a:endParaRPr sz="3200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50" dirty="0">
                <a:solidFill>
                  <a:schemeClr val="tx2"/>
                </a:solidFill>
                <a:latin typeface="Verdana"/>
                <a:ea typeface="Verdana"/>
              </a:rPr>
              <a:t>3-way beam split</a:t>
            </a:r>
            <a:endParaRPr sz="2800" dirty="0"/>
          </a:p>
          <a:p>
            <a:pPr>
              <a:defRPr/>
            </a:pPr>
            <a:r>
              <a:rPr lang="en-US" sz="1050" b="1" dirty="0">
                <a:solidFill>
                  <a:srgbClr val="000000"/>
                </a:solidFill>
                <a:latin typeface="Verdana"/>
                <a:ea typeface="Verdana"/>
              </a:rPr>
              <a:t>Upgraded Booster</a:t>
            </a:r>
            <a:r>
              <a:rPr lang="en-US" sz="1050" dirty="0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endParaRPr sz="3200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50" dirty="0">
                <a:solidFill>
                  <a:schemeClr val="tx2"/>
                </a:solidFill>
                <a:latin typeface="Verdana"/>
                <a:ea typeface="Verdana"/>
              </a:rPr>
              <a:t>20 Hz, 800 MeV injection</a:t>
            </a:r>
            <a:endParaRPr sz="2800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50" dirty="0">
                <a:solidFill>
                  <a:schemeClr val="tx2"/>
                </a:solidFill>
                <a:latin typeface="Verdana"/>
                <a:ea typeface="Verdana"/>
              </a:rPr>
              <a:t>New injection area </a:t>
            </a:r>
            <a:endParaRPr sz="2800" dirty="0"/>
          </a:p>
          <a:p>
            <a:pPr>
              <a:defRPr/>
            </a:pPr>
            <a:r>
              <a:rPr lang="en-US" sz="1050" b="1" dirty="0">
                <a:solidFill>
                  <a:srgbClr val="000000"/>
                </a:solidFill>
                <a:latin typeface="Verdana"/>
                <a:ea typeface="Verdana"/>
              </a:rPr>
              <a:t>Upgraded Recycler &amp; Main Injector</a:t>
            </a:r>
            <a:endParaRPr sz="3200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50" dirty="0">
                <a:solidFill>
                  <a:schemeClr val="tx2"/>
                </a:solidFill>
                <a:latin typeface="Verdana"/>
                <a:ea typeface="Verdana"/>
              </a:rPr>
              <a:t>RF in both rings</a:t>
            </a:r>
            <a:endParaRPr sz="2800" dirty="0"/>
          </a:p>
          <a:p>
            <a:pPr>
              <a:defRPr/>
            </a:pPr>
            <a:r>
              <a:rPr lang="en-US" sz="1050" b="1" dirty="0">
                <a:solidFill>
                  <a:srgbClr val="000000"/>
                </a:solidFill>
                <a:latin typeface="Verdana"/>
                <a:ea typeface="Verdana"/>
              </a:rPr>
              <a:t>Conventional facilities </a:t>
            </a:r>
            <a:endParaRPr sz="3200" dirty="0"/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50" dirty="0" err="1">
                <a:solidFill>
                  <a:schemeClr val="tx2"/>
                </a:solidFill>
                <a:latin typeface="Verdana"/>
                <a:ea typeface="Verdana"/>
              </a:rPr>
              <a:t>Linac</a:t>
            </a:r>
            <a:r>
              <a:rPr lang="en-US" sz="1050" dirty="0">
                <a:solidFill>
                  <a:schemeClr val="tx2"/>
                </a:solidFill>
                <a:latin typeface="Verdana"/>
                <a:ea typeface="Verdana"/>
              </a:rPr>
              <a:t> Tunnel includes 2 empty slots </a:t>
            </a:r>
            <a:endParaRPr sz="2800" dirty="0"/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50" dirty="0">
                <a:solidFill>
                  <a:schemeClr val="tx2"/>
                </a:solidFill>
                <a:latin typeface="Verdana"/>
                <a:ea typeface="Verdana"/>
              </a:rPr>
              <a:t>Upgrade capability to 1GeV </a:t>
            </a:r>
            <a:endParaRPr sz="2800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2D8B400-963C-4F2F-9AE2-F8680A394B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6818" y="3838348"/>
            <a:ext cx="6665085" cy="226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2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1FE8A40-745C-45F5-91B6-7541ACEFE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Qu’est-ce que PIP-II ?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454DEE0-058F-465B-A249-C86D331D5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08" y="663798"/>
            <a:ext cx="11102310" cy="553040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5CC35BF-00E3-464C-A1DC-B1BDBB4EBA3B}"/>
              </a:ext>
            </a:extLst>
          </p:cNvPr>
          <p:cNvSpPr txBox="1"/>
          <p:nvPr/>
        </p:nvSpPr>
        <p:spPr>
          <a:xfrm>
            <a:off x="6117080" y="5256588"/>
            <a:ext cx="134746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 err="1"/>
              <a:t>Courtesy</a:t>
            </a:r>
            <a:r>
              <a:rPr lang="fr-FR" sz="1600" dirty="0"/>
              <a:t> of Lia </a:t>
            </a:r>
            <a:r>
              <a:rPr lang="fr-FR" sz="1600" dirty="0" err="1"/>
              <a:t>Merminga</a:t>
            </a:r>
            <a:endParaRPr lang="fr-FR" sz="16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82BBB32-E0FD-44DC-9959-F176CFF1A123}"/>
              </a:ext>
            </a:extLst>
          </p:cNvPr>
          <p:cNvSpPr txBox="1"/>
          <p:nvPr/>
        </p:nvSpPr>
        <p:spPr>
          <a:xfrm>
            <a:off x="4779469" y="284309"/>
            <a:ext cx="3596128" cy="45243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>
                <a:solidFill>
                  <a:srgbClr val="FF0000"/>
                </a:solidFill>
              </a:rPr>
              <a:t>Contribution française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D587EB2-EC76-4D96-9857-B9C7F1661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797" y="3641157"/>
            <a:ext cx="1309807" cy="106923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3C76CB7-C788-41D5-AD23-688D22615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039" y="3641157"/>
            <a:ext cx="1382216" cy="106204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3611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9" y="256397"/>
            <a:ext cx="2443480" cy="57002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3600" spc="-10" dirty="0">
                <a:solidFill>
                  <a:srgbClr val="004C97"/>
                </a:solidFill>
                <a:latin typeface="Helvetica" pitchFamily="2" charset="0"/>
              </a:rPr>
              <a:t>PLAN</a:t>
            </a:r>
            <a:endParaRPr sz="3600" dirty="0">
              <a:solidFill>
                <a:srgbClr val="004C97"/>
              </a:solidFill>
              <a:latin typeface="Helvetica" pitchFamily="2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AE9D38C-B707-2311-3222-05DD4B40F895}"/>
              </a:ext>
            </a:extLst>
          </p:cNvPr>
          <p:cNvSpPr txBox="1">
            <a:spLocks/>
          </p:cNvSpPr>
          <p:nvPr/>
        </p:nvSpPr>
        <p:spPr>
          <a:xfrm>
            <a:off x="511837" y="1232923"/>
            <a:ext cx="5273034" cy="4650171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Qu’est-ce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 que PIP-II ?</a:t>
            </a:r>
          </a:p>
          <a:p>
            <a:r>
              <a:rPr lang="en-US" sz="3600" dirty="0">
                <a:latin typeface="Helvetica" pitchFamily="2" charset="0"/>
              </a:rPr>
              <a:t>Contribution CEA</a:t>
            </a:r>
          </a:p>
          <a:p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Contribution CNRS</a:t>
            </a:r>
          </a:p>
          <a:p>
            <a:r>
              <a:rPr lang="en-US" sz="3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Actualités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projet</a:t>
            </a:r>
            <a:endParaRPr lang="en-US" sz="36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US" sz="3600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824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solidFill>
                  <a:schemeClr val="tx1"/>
                </a:solidFill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solidFill>
                  <a:schemeClr val="tx1"/>
                </a:solidFill>
                <a:latin typeface="Helvetica"/>
                <a:ea typeface="ＭＳ Ｐゴシック" charset="0"/>
              </a:rPr>
              <a:t>Journée</a:t>
            </a: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 du GDR SCIPAC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Contribution du CEA: détails</a:t>
            </a:r>
          </a:p>
        </p:txBody>
      </p:sp>
      <p:sp>
        <p:nvSpPr>
          <p:cNvPr id="12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Dans le détail, elle se décompose de la manière suivante :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participation à la conception des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cryomodules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HB650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sous la responsabilité de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Fermilab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conception des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cryomodules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LB650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fourniture de la plupart des composants des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cryostats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i.e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cryomodule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sans les cavités et coupleurs de puissance): enceintes à vide, écrans thermiques, blindages magnétiques, système de supportage des cavités, circuiterie cryogénique …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L’adaptation des plates-formes d’assemblage et de test des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cryomodules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aux besoins de PIP-II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L’intégration et la qualification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RF à froid des 10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cryomodules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conception, la fabrication et la qualification de trois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cadres de transport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mise à disposition des 10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cryomodules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avant transport</a:t>
            </a: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444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LB650 </a:t>
            </a:r>
            <a:r>
              <a:rPr lang="fr-FR" dirty="0" err="1"/>
              <a:t>cryomodule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5" y="3042402"/>
            <a:ext cx="6070021" cy="319229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7" y="967885"/>
            <a:ext cx="5732411" cy="201489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061" y="382453"/>
            <a:ext cx="3740181" cy="3403733"/>
          </a:xfrm>
          <a:prstGeom prst="rect">
            <a:avLst/>
          </a:prstGeom>
        </p:spPr>
      </p:pic>
      <p:sp>
        <p:nvSpPr>
          <p:cNvPr id="16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7119333" y="4000909"/>
            <a:ext cx="4849820" cy="2337337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Working temperature of the cavities: 2 K</a:t>
            </a: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Working pressure in the cavities ~ 30 mbar</a:t>
            </a: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K line to cool down the cold mass but also used as thermal intercept</a:t>
            </a: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Thermal shield at 35 – 50 K and cooled with pressurized helium gas </a:t>
            </a: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Maximum Allowable Working Pressure (MAWP):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Cold mass: 4.1 bar (at cold)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Thermal shield: 24 bars</a:t>
            </a:r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45EBBDF1-5DC0-4102-8331-31A4319D6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4594" y="6338246"/>
            <a:ext cx="7962787" cy="37053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solidFill>
                  <a:schemeClr val="tx1"/>
                </a:solidFill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solidFill>
                  <a:schemeClr val="tx1"/>
                </a:solidFill>
                <a:latin typeface="Helvetica"/>
                <a:ea typeface="ＭＳ Ｐゴシック" charset="0"/>
              </a:rPr>
              <a:t>Journée</a:t>
            </a: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 du GDR SCIPAC</a:t>
            </a:r>
          </a:p>
        </p:txBody>
      </p:sp>
    </p:spTree>
    <p:extLst>
      <p:ext uri="{BB962C8B-B14F-4D97-AF65-F5344CB8AC3E}">
        <p14:creationId xmlns:p14="http://schemas.microsoft.com/office/powerpoint/2010/main" val="4001111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LB650 cryomodule: </a:t>
            </a:r>
            <a:r>
              <a:rPr lang="fr-FR" dirty="0" err="1"/>
              <a:t>status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9190497" y="2896913"/>
            <a:ext cx="255119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Enceinte à vide – 12 décembre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738804" y="5574782"/>
            <a:ext cx="233135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Supports titane – 12 décembre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D1A230B-ADB5-44DA-854A-DFE6AE2931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2" t="11749" r="23581" b="9703"/>
          <a:stretch/>
        </p:blipFill>
        <p:spPr>
          <a:xfrm>
            <a:off x="9030163" y="829965"/>
            <a:ext cx="2757497" cy="206694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D6D5A07-852A-4F0B-AC29-D6F1DA2F3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029" y="3239926"/>
            <a:ext cx="1701631" cy="22688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3254217-1698-4A9F-A750-01E08E5A2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36" y="1983900"/>
            <a:ext cx="7247709" cy="3736143"/>
          </a:xfrm>
          <a:prstGeom prst="rect">
            <a:avLst/>
          </a:prstGeom>
        </p:spPr>
      </p:pic>
      <p:sp>
        <p:nvSpPr>
          <p:cNvPr id="13" name="Espace réservé du contenu 6">
            <a:extLst>
              <a:ext uri="{FF2B5EF4-FFF2-40B4-BE49-F238E27FC236}">
                <a16:creationId xmlns:a16="http://schemas.microsoft.com/office/drawing/2014/main" id="{459F0C3F-EA15-4251-96E4-FA56F1FF6D49}"/>
              </a:ext>
            </a:extLst>
          </p:cNvPr>
          <p:cNvSpPr txBox="1">
            <a:spLocks/>
          </p:cNvSpPr>
          <p:nvPr/>
        </p:nvSpPr>
        <p:spPr>
          <a:xfrm>
            <a:off x="672852" y="1363347"/>
            <a:ext cx="6763174" cy="4245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Composants du cryomodule de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pré-production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en cours de fabrication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160F981-E312-4BC6-8783-8B6ACCBC54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55" t="4192" r="2475" b="13326"/>
          <a:stretch/>
        </p:blipFill>
        <p:spPr>
          <a:xfrm>
            <a:off x="7636558" y="3265696"/>
            <a:ext cx="1907135" cy="225595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8016BC1-0A52-4906-98BB-A07A1F30CD9C}"/>
              </a:ext>
            </a:extLst>
          </p:cNvPr>
          <p:cNvSpPr txBox="1"/>
          <p:nvPr/>
        </p:nvSpPr>
        <p:spPr>
          <a:xfrm>
            <a:off x="7671285" y="5599582"/>
            <a:ext cx="183767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Transition chaud / froid – chocs thermiques</a:t>
            </a:r>
          </a:p>
        </p:txBody>
      </p:sp>
      <p:sp>
        <p:nvSpPr>
          <p:cNvPr id="18" name="Espace réservé du pied de page 2">
            <a:extLst>
              <a:ext uri="{FF2B5EF4-FFF2-40B4-BE49-F238E27FC236}">
                <a16:creationId xmlns:a16="http://schemas.microsoft.com/office/drawing/2014/main" id="{5D8F4709-2961-4157-9B7D-EA937CB2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4594" y="6338246"/>
            <a:ext cx="7962787" cy="37053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solidFill>
                  <a:schemeClr val="tx1"/>
                </a:solidFill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solidFill>
                  <a:schemeClr val="tx1"/>
                </a:solidFill>
                <a:latin typeface="Helvetica"/>
                <a:ea typeface="ＭＳ Ｐゴシック" charset="0"/>
              </a:rPr>
              <a:t>Journée</a:t>
            </a: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 du GDR SCIPAC</a:t>
            </a:r>
          </a:p>
        </p:txBody>
      </p:sp>
    </p:spTree>
    <p:extLst>
      <p:ext uri="{BB962C8B-B14F-4D97-AF65-F5344CB8AC3E}">
        <p14:creationId xmlns:p14="http://schemas.microsoft.com/office/powerpoint/2010/main" val="2245255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Infrastructures</a:t>
            </a:r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731837" y="961039"/>
            <a:ext cx="10961235" cy="31914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Mise à niveau aux besoins du projet PIP-II des plates-formes d’assemblage et de test de cryomodules utilisées actuellement pour le projet ESS</a:t>
            </a: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Plateforme d’assemblage: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Prise en compte du retour d’expérience de l’assemblage du cryomodule prototype HB650 à Fermilab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Organisation des différents postes de travail afin de pouvoir assembler trois cryomodules en parallèle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Adaptation des outillages utilisés pour l’assemblage des cryomodules XFEL et ESS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R&amp;D sur la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cobotisation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9" y="3540957"/>
            <a:ext cx="5865998" cy="240802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9630" y="3635724"/>
            <a:ext cx="2996266" cy="22472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9123526" y="6257457"/>
            <a:ext cx="306847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Nouveau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cobot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avec système de préhension à air comprimé et ventouses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9016" y="3687586"/>
            <a:ext cx="3154183" cy="1785234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6111871" y="5482033"/>
            <a:ext cx="306847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Cobot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utilisé actuellement pour le nettoyage de composants pour la production des cryomodules ESS</a:t>
            </a:r>
          </a:p>
        </p:txBody>
      </p:sp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ECC2BECF-825A-41F2-8472-6423EDD84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4594" y="6338246"/>
            <a:ext cx="7962787" cy="37053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solidFill>
                  <a:schemeClr val="tx1"/>
                </a:solidFill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solidFill>
                  <a:schemeClr val="tx1"/>
                </a:solidFill>
                <a:latin typeface="Helvetica"/>
                <a:ea typeface="ＭＳ Ｐゴシック" charset="0"/>
              </a:rPr>
              <a:t>Journée</a:t>
            </a:r>
            <a:r>
              <a:rPr lang="en-US" dirty="0">
                <a:solidFill>
                  <a:schemeClr val="tx1"/>
                </a:solidFill>
                <a:latin typeface="Helvetica"/>
                <a:ea typeface="ＭＳ Ｐゴシック" charset="0"/>
              </a:rPr>
              <a:t> du GDR SCIPAC</a:t>
            </a:r>
          </a:p>
        </p:txBody>
      </p:sp>
    </p:spTree>
    <p:extLst>
      <p:ext uri="{BB962C8B-B14F-4D97-AF65-F5344CB8AC3E}">
        <p14:creationId xmlns:p14="http://schemas.microsoft.com/office/powerpoint/2010/main" val="1959907495"/>
      </p:ext>
    </p:extLst>
  </p:cSld>
  <p:clrMapOvr>
    <a:masterClrMapping/>
  </p:clrMapOvr>
</p:sld>
</file>

<file path=ppt/theme/theme1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0" tIns="45720" rIns="0" bIns="45720" rtlCol="0" anchor="ctr">
        <a:norm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3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9477866662A34DA5A2E24F6F36E45D" ma:contentTypeVersion="2" ma:contentTypeDescription="Create a new document." ma:contentTypeScope="" ma:versionID="f4f4db04c187c75924969842a2bd5cdc">
  <xsd:schema xmlns:xsd="http://www.w3.org/2001/XMLSchema" xmlns:xs="http://www.w3.org/2001/XMLSchema" xmlns:p="http://schemas.microsoft.com/office/2006/metadata/properties" xmlns:ns2="5c9f3ab6-242c-461d-a351-c910a751d111" xmlns:ns3="bd67544a-4fdc-43d0-a9af-82cf53222c38" targetNamespace="http://schemas.microsoft.com/office/2006/metadata/properties" ma:root="true" ma:fieldsID="eb39db0f14a15b2719f29e807ba09100" ns2:_="" ns3:_="">
    <xsd:import namespace="5c9f3ab6-242c-461d-a351-c910a751d111"/>
    <xsd:import namespace="bd67544a-4fdc-43d0-a9af-82cf53222c3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7544a-4fdc-43d0-a9af-82cf53222c3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B508BE-BB46-4A0C-B87D-B1619481FD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f3ab6-242c-461d-a351-c910a751d111"/>
    <ds:schemaRef ds:uri="bd67544a-4fdc-43d0-a9af-82cf53222c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1F245F-DB62-428D-A566-B113377E9116}">
  <ds:schemaRefs>
    <ds:schemaRef ds:uri="http://purl.org/dc/elements/1.1/"/>
    <ds:schemaRef ds:uri="http://schemas.microsoft.com/office/infopath/2007/PartnerControls"/>
    <ds:schemaRef ds:uri="http://www.w3.org/XML/1998/namespace"/>
    <ds:schemaRef ds:uri="bd67544a-4fdc-43d0-a9af-82cf53222c38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5c9f3ab6-242c-461d-a351-c910a751d111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32DC492-B001-4850-9022-C26CA9CE827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5240</TotalTime>
  <Words>1639</Words>
  <Application>Microsoft Office PowerPoint</Application>
  <PresentationFormat>Grand écran</PresentationFormat>
  <Paragraphs>235</Paragraphs>
  <Slides>23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23</vt:i4>
      </vt:variant>
    </vt:vector>
  </HeadingPairs>
  <TitlesOfParts>
    <vt:vector size="37" baseType="lpstr">
      <vt:lpstr>Arial</vt:lpstr>
      <vt:lpstr>Arial Black</vt:lpstr>
      <vt:lpstr>Arial Narrow</vt:lpstr>
      <vt:lpstr>Calibri</vt:lpstr>
      <vt:lpstr>Calibri Light</vt:lpstr>
      <vt:lpstr>Courier New</vt:lpstr>
      <vt:lpstr>Helvetica</vt:lpstr>
      <vt:lpstr>Symbol</vt:lpstr>
      <vt:lpstr>Telegraf UltraBold</vt:lpstr>
      <vt:lpstr>Verdana</vt:lpstr>
      <vt:lpstr>Wingdings</vt:lpstr>
      <vt:lpstr>2_Fermilab_PPT_090915</vt:lpstr>
      <vt:lpstr>Thème Office</vt:lpstr>
      <vt:lpstr>1_modele-IJCLAb-powerpoint</vt:lpstr>
      <vt:lpstr>Présentation PowerPoint</vt:lpstr>
      <vt:lpstr>PLAN</vt:lpstr>
      <vt:lpstr>Qu’est-ce que PIP-II ?</vt:lpstr>
      <vt:lpstr>Qu’est-ce que PIP-II ?</vt:lpstr>
      <vt:lpstr>PLAN</vt:lpstr>
      <vt:lpstr>Contribution du CEA: détails</vt:lpstr>
      <vt:lpstr>LB650 cryomodule</vt:lpstr>
      <vt:lpstr>LB650 cryomodule: status</vt:lpstr>
      <vt:lpstr>Infrastructures</vt:lpstr>
      <vt:lpstr>Plateforme de tests des cryomodules: mise à niveau du système cryogénique – 1/2</vt:lpstr>
      <vt:lpstr>Plateforme de tests des cryomodules: mise à niveau du système cryogénique – 2/2</vt:lpstr>
      <vt:lpstr>Cryomodule: transport</vt:lpstr>
      <vt:lpstr>PLAN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PLAN</vt:lpstr>
      <vt:lpstr>Actualité sur Linked-in</vt:lpstr>
      <vt:lpstr>CONCLUSION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David Longuevergne</cp:lastModifiedBy>
  <cp:revision>86</cp:revision>
  <cp:lastPrinted>2020-01-24T20:57:46Z</cp:lastPrinted>
  <dcterms:created xsi:type="dcterms:W3CDTF">2019-12-16T19:54:36Z</dcterms:created>
  <dcterms:modified xsi:type="dcterms:W3CDTF">2024-12-17T22:15:05Z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0x010100589477866662A34DA5A2E24F6F36E45D</vt:lpwstr>
  </property>
</Properties>
</file>