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  <p:sldMasterId id="2147483727" r:id="rId2"/>
  </p:sldMasterIdLst>
  <p:notesMasterIdLst>
    <p:notesMasterId r:id="rId29"/>
  </p:notesMasterIdLst>
  <p:sldIdLst>
    <p:sldId id="256" r:id="rId3"/>
    <p:sldId id="302" r:id="rId4"/>
    <p:sldId id="280" r:id="rId5"/>
    <p:sldId id="281" r:id="rId6"/>
    <p:sldId id="282" r:id="rId7"/>
    <p:sldId id="283" r:id="rId8"/>
    <p:sldId id="285" r:id="rId9"/>
    <p:sldId id="301" r:id="rId10"/>
    <p:sldId id="286" r:id="rId11"/>
    <p:sldId id="287" r:id="rId12"/>
    <p:sldId id="292" r:id="rId13"/>
    <p:sldId id="294" r:id="rId14"/>
    <p:sldId id="303" r:id="rId15"/>
    <p:sldId id="304" r:id="rId16"/>
    <p:sldId id="297" r:id="rId17"/>
    <p:sldId id="1915" r:id="rId18"/>
    <p:sldId id="305" r:id="rId19"/>
    <p:sldId id="296" r:id="rId20"/>
    <p:sldId id="298" r:id="rId21"/>
    <p:sldId id="1917" r:id="rId22"/>
    <p:sldId id="299" r:id="rId23"/>
    <p:sldId id="1916" r:id="rId24"/>
    <p:sldId id="300" r:id="rId25"/>
    <p:sldId id="308" r:id="rId26"/>
    <p:sldId id="306" r:id="rId27"/>
    <p:sldId id="293" r:id="rId28"/>
  </p:sldIdLst>
  <p:sldSz cx="10772775" cy="6059488"/>
  <p:notesSz cx="6858000" cy="9144000"/>
  <p:defaultTextStyle>
    <a:defPPr>
      <a:defRPr lang="fr-FR"/>
    </a:defPPr>
    <a:lvl1pPr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01650" indent="-44450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04888" indent="-90488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08125" indent="-13652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09775" indent="-18097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909">
          <p15:clr>
            <a:srgbClr val="A4A3A4"/>
          </p15:clr>
        </p15:guide>
        <p15:guide id="2" pos="339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E0E0"/>
    <a:srgbClr val="00447A"/>
    <a:srgbClr val="F7D7C1"/>
    <a:srgbClr val="D0661C"/>
    <a:srgbClr val="252E4A"/>
    <a:srgbClr val="D06423"/>
    <a:srgbClr val="EABC9F"/>
    <a:srgbClr val="D16828"/>
    <a:srgbClr val="232F49"/>
    <a:srgbClr val="D067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6291" autoAdjust="0"/>
  </p:normalViewPr>
  <p:slideViewPr>
    <p:cSldViewPr>
      <p:cViewPr varScale="1">
        <p:scale>
          <a:sx n="128" d="100"/>
          <a:sy n="128" d="100"/>
        </p:scale>
        <p:origin x="348" y="132"/>
      </p:cViewPr>
      <p:guideLst>
        <p:guide orient="horz" pos="1909"/>
        <p:guide pos="33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6" d="100"/>
          <a:sy n="96" d="100"/>
        </p:scale>
        <p:origin x="3688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0983F0-3B2B-4346-9D34-6FF74AEF7015}" type="datetimeFigureOut">
              <a:rPr lang="fr-FR"/>
              <a:pPr>
                <a:defRPr/>
              </a:pPr>
              <a:t>17/12/2024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BC699F-DBFB-4FA7-9A20-949047200ED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9527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-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20946" y="5550024"/>
            <a:ext cx="2411556" cy="322263"/>
          </a:xfrm>
          <a:prstGeom prst="rect">
            <a:avLst/>
          </a:prstGeom>
        </p:spPr>
        <p:txBody>
          <a:bodyPr/>
          <a:lstStyle>
            <a:lvl1pPr algn="ctr">
              <a:defRPr lang="fr-FR" sz="14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18 Décembre 2024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4632502" y="5550024"/>
            <a:ext cx="4896544" cy="322263"/>
          </a:xfrm>
          <a:prstGeom prst="rect">
            <a:avLst/>
          </a:prstGeom>
        </p:spPr>
        <p:txBody>
          <a:bodyPr/>
          <a:lstStyle>
            <a:lvl1pPr algn="ctr">
              <a:defRPr lang="en-US" sz="14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Journée du GDR SCIPAC, CEA Saclay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60BDE70-946E-43F9-BE5D-BCC719EE55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634" t="58411" r="27779" b="34092"/>
          <a:stretch/>
        </p:blipFill>
        <p:spPr>
          <a:xfrm>
            <a:off x="3730203" y="4325888"/>
            <a:ext cx="3312368" cy="738046"/>
          </a:xfrm>
          <a:prstGeom prst="rect">
            <a:avLst/>
          </a:prstGeom>
        </p:spPr>
      </p:pic>
      <p:sp>
        <p:nvSpPr>
          <p:cNvPr id="10" name="Titre 9">
            <a:extLst>
              <a:ext uri="{FF2B5EF4-FFF2-40B4-BE49-F238E27FC236}">
                <a16:creationId xmlns:a16="http://schemas.microsoft.com/office/drawing/2014/main" id="{8D03F8CC-93BB-4819-9C24-DAB2322282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7955" y="1775870"/>
            <a:ext cx="7885384" cy="1021254"/>
          </a:xfrm>
        </p:spPr>
        <p:txBody>
          <a:bodyPr>
            <a:normAutofit/>
          </a:bodyPr>
          <a:lstStyle>
            <a:lvl1pPr algn="ctr">
              <a:defRPr lang="fr-FR" sz="36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Voici un titre un peu long mais c’est un exemple</a:t>
            </a: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E98E2E17-2259-4CBA-8F00-FA07DEDA6F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2100" y="3159742"/>
            <a:ext cx="4317095" cy="576535"/>
          </a:xfrm>
        </p:spPr>
        <p:txBody>
          <a:bodyPr>
            <a:normAutofit/>
          </a:bodyPr>
          <a:lstStyle>
            <a:lvl1pPr marL="0" indent="0" algn="ctr">
              <a:buNone/>
              <a:defRPr lang="fr-FR" sz="2400" b="1" i="1" kern="1200" dirty="0" smtClean="0">
                <a:solidFill>
                  <a:srgbClr val="1D2845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Nom de l’oratrice/</a:t>
            </a:r>
            <a:r>
              <a:rPr lang="fr-FR" dirty="0" err="1"/>
              <a:t>teur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777" y="56208"/>
            <a:ext cx="2945222" cy="785188"/>
          </a:xfrm>
          <a:prstGeom prst="rect">
            <a:avLst/>
          </a:prstGeom>
        </p:spPr>
      </p:pic>
      <p:cxnSp>
        <p:nvCxnSpPr>
          <p:cNvPr id="4" name="Connecteur droit 3"/>
          <p:cNvCxnSpPr/>
          <p:nvPr userDrawn="1"/>
        </p:nvCxnSpPr>
        <p:spPr>
          <a:xfrm flipH="1" flipV="1">
            <a:off x="0" y="428316"/>
            <a:ext cx="10772775" cy="19300"/>
          </a:xfrm>
          <a:prstGeom prst="line">
            <a:avLst/>
          </a:prstGeom>
          <a:ln w="28575">
            <a:solidFill>
              <a:srgbClr val="D066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7394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 userDrawn="1"/>
        </p:nvCxnSpPr>
        <p:spPr>
          <a:xfrm flipH="1">
            <a:off x="1" y="5935277"/>
            <a:ext cx="10772774" cy="65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37815" y="5792993"/>
            <a:ext cx="151216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1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18 Décembre 2024</a:t>
            </a:r>
          </a:p>
        </p:txBody>
      </p:sp>
      <p:sp>
        <p:nvSpPr>
          <p:cNvPr id="7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10123" y="5798372"/>
            <a:ext cx="4896544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Journée du GDR SCIPAC, CEA Saclay</a:t>
            </a:r>
            <a:endParaRPr lang="en-US"/>
          </a:p>
        </p:txBody>
      </p:sp>
      <p:sp>
        <p:nvSpPr>
          <p:cNvPr id="8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3549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1363" y="403225"/>
            <a:ext cx="3475037" cy="141446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9938" y="873125"/>
            <a:ext cx="5453062" cy="43053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41363" y="1817688"/>
            <a:ext cx="3475037" cy="3368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cxnSp>
        <p:nvCxnSpPr>
          <p:cNvPr id="8" name="Connecteur droit 7"/>
          <p:cNvCxnSpPr/>
          <p:nvPr userDrawn="1"/>
        </p:nvCxnSpPr>
        <p:spPr>
          <a:xfrm flipH="1">
            <a:off x="1" y="5935277"/>
            <a:ext cx="10772774" cy="65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37815" y="5792993"/>
            <a:ext cx="151216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1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18 Décembre 2024</a:t>
            </a:r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10123" y="5798372"/>
            <a:ext cx="4896544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Journée du GDR SCIPAC, CEA Saclay</a:t>
            </a:r>
            <a:endParaRPr lang="en-US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876409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1363" y="403225"/>
            <a:ext cx="3475037" cy="141446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579938" y="873125"/>
            <a:ext cx="5453062" cy="43053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41363" y="1817688"/>
            <a:ext cx="3475037" cy="3368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cxnSp>
        <p:nvCxnSpPr>
          <p:cNvPr id="8" name="Connecteur droit 7"/>
          <p:cNvCxnSpPr/>
          <p:nvPr userDrawn="1"/>
        </p:nvCxnSpPr>
        <p:spPr>
          <a:xfrm flipH="1">
            <a:off x="1" y="5935277"/>
            <a:ext cx="10772774" cy="65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37815" y="5792993"/>
            <a:ext cx="151216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1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18 Décembre 2024</a:t>
            </a:r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10123" y="5798372"/>
            <a:ext cx="4896544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Journée du GDR SCIPAC, CEA Saclay</a:t>
            </a:r>
            <a:endParaRPr lang="en-US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4868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7" name="Connecteur droit 6"/>
          <p:cNvCxnSpPr/>
          <p:nvPr userDrawn="1"/>
        </p:nvCxnSpPr>
        <p:spPr>
          <a:xfrm flipH="1">
            <a:off x="1" y="5935277"/>
            <a:ext cx="10772774" cy="65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37815" y="5792993"/>
            <a:ext cx="151216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1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18 Décembre 2024</a:t>
            </a:r>
          </a:p>
        </p:txBody>
      </p:sp>
      <p:sp>
        <p:nvSpPr>
          <p:cNvPr id="9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10123" y="5798372"/>
            <a:ext cx="4896544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Journée du GDR SCIPAC, CEA Saclay</a:t>
            </a:r>
            <a:endParaRPr lang="en-US"/>
          </a:p>
        </p:txBody>
      </p:sp>
      <p:sp>
        <p:nvSpPr>
          <p:cNvPr id="10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682244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708900" y="322263"/>
            <a:ext cx="2322513" cy="5135562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741363" y="322263"/>
            <a:ext cx="6815137" cy="5135562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7" name="Connecteur droit 6"/>
          <p:cNvCxnSpPr/>
          <p:nvPr userDrawn="1"/>
        </p:nvCxnSpPr>
        <p:spPr>
          <a:xfrm flipH="1">
            <a:off x="1" y="5935277"/>
            <a:ext cx="10772774" cy="65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37815" y="5792993"/>
            <a:ext cx="151216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1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18 Décembre 2024</a:t>
            </a:r>
          </a:p>
        </p:txBody>
      </p:sp>
      <p:sp>
        <p:nvSpPr>
          <p:cNvPr id="9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10123" y="5798372"/>
            <a:ext cx="4896544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Journée du GDR SCIPAC, CEA Saclay</a:t>
            </a:r>
            <a:endParaRPr lang="en-US"/>
          </a:p>
        </p:txBody>
      </p:sp>
      <p:sp>
        <p:nvSpPr>
          <p:cNvPr id="10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1820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-2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Connecteur droit 28"/>
          <p:cNvCxnSpPr/>
          <p:nvPr userDrawn="1"/>
        </p:nvCxnSpPr>
        <p:spPr>
          <a:xfrm flipH="1">
            <a:off x="1" y="5935277"/>
            <a:ext cx="10772774" cy="65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37815" y="5792993"/>
            <a:ext cx="151216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1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18 Décembre 2024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10123" y="5798372"/>
            <a:ext cx="4896544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Journée du GDR SCIPAC, CEA Saclay</a:t>
            </a:r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3A7BA1AF-D220-4E05-997F-9A1601D6183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71544" y="1242984"/>
            <a:ext cx="4557712" cy="6125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rgbClr val="24314C"/>
                </a:solidFill>
              </a:defRPr>
            </a:lvl1pPr>
          </a:lstStyle>
          <a:p>
            <a:r>
              <a:rPr lang="fr-FR" dirty="0"/>
              <a:t>Point numéro 1 :</a:t>
            </a:r>
          </a:p>
        </p:txBody>
      </p:sp>
      <p:sp>
        <p:nvSpPr>
          <p:cNvPr id="26" name="Espace réservé du contenu 5">
            <a:extLst>
              <a:ext uri="{FF2B5EF4-FFF2-40B4-BE49-F238E27FC236}">
                <a16:creationId xmlns:a16="http://schemas.microsoft.com/office/drawing/2014/main" id="{E7A17C2A-D70B-4C8D-A924-74F7A43B076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74687" y="1877616"/>
            <a:ext cx="4557712" cy="3399979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1">
                <a:solidFill>
                  <a:srgbClr val="D0671C"/>
                </a:solidFill>
              </a:defRPr>
            </a:lvl1pPr>
            <a:lvl2pPr>
              <a:defRPr sz="1600">
                <a:solidFill>
                  <a:srgbClr val="232F49"/>
                </a:solidFill>
              </a:defRPr>
            </a:lvl2pPr>
          </a:lstStyle>
          <a:p>
            <a:r>
              <a:rPr lang="fr-FR" sz="1800" dirty="0"/>
              <a:t>Sous point numéro 1</a:t>
            </a:r>
          </a:p>
          <a:p>
            <a:pPr lvl="1"/>
            <a:r>
              <a:rPr lang="fr-FR" sz="1800" dirty="0"/>
              <a:t>Sous </a:t>
            </a:r>
            <a:r>
              <a:rPr lang="fr-FR" sz="1800" dirty="0" err="1"/>
              <a:t>sous</a:t>
            </a:r>
            <a:r>
              <a:rPr lang="fr-FR" sz="1800" dirty="0"/>
              <a:t> point</a:t>
            </a:r>
          </a:p>
          <a:p>
            <a:pPr lvl="0"/>
            <a:r>
              <a:rPr lang="fr-FR" sz="1800" dirty="0"/>
              <a:t>Sous point numéro 2</a:t>
            </a:r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C2044AB0-2F75-4A4D-865F-582989ACFF1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907717" y="1242984"/>
            <a:ext cx="4557712" cy="6125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rgbClr val="24314C"/>
                </a:solidFill>
              </a:defRPr>
            </a:lvl1pPr>
          </a:lstStyle>
          <a:p>
            <a:r>
              <a:rPr lang="fr-FR" dirty="0"/>
              <a:t>Point numéro 2 :</a:t>
            </a:r>
          </a:p>
        </p:txBody>
      </p:sp>
      <p:sp>
        <p:nvSpPr>
          <p:cNvPr id="28" name="Espace réservé du contenu 5">
            <a:extLst>
              <a:ext uri="{FF2B5EF4-FFF2-40B4-BE49-F238E27FC236}">
                <a16:creationId xmlns:a16="http://schemas.microsoft.com/office/drawing/2014/main" id="{21931ED6-6A8B-4C76-B6C9-B53B3A54FF1C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5910860" y="1877616"/>
            <a:ext cx="4557712" cy="3399979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1">
                <a:solidFill>
                  <a:srgbClr val="D0671C"/>
                </a:solidFill>
              </a:defRPr>
            </a:lvl1pPr>
            <a:lvl2pPr>
              <a:defRPr sz="1400">
                <a:solidFill>
                  <a:srgbClr val="232F49"/>
                </a:solidFill>
              </a:defRPr>
            </a:lvl2pPr>
          </a:lstStyle>
          <a:p>
            <a:r>
              <a:rPr lang="fr-FR" sz="1800" dirty="0"/>
              <a:t>Sous point numéro 1</a:t>
            </a:r>
          </a:p>
          <a:p>
            <a:pPr lvl="1"/>
            <a:r>
              <a:rPr lang="fr-FR" sz="1800" dirty="0"/>
              <a:t>Avantages</a:t>
            </a:r>
          </a:p>
          <a:p>
            <a:pPr lvl="1"/>
            <a:r>
              <a:rPr lang="fr-FR" sz="1800" dirty="0"/>
              <a:t>Inconvénients</a:t>
            </a:r>
          </a:p>
          <a:p>
            <a:pPr lvl="0"/>
            <a:r>
              <a:rPr lang="fr-FR" sz="1800" dirty="0"/>
              <a:t>Sous point numéro 2</a:t>
            </a:r>
          </a:p>
          <a:p>
            <a:pPr lvl="1"/>
            <a:endParaRPr lang="fr-FR" sz="1800" dirty="0"/>
          </a:p>
        </p:txBody>
      </p:sp>
      <p:sp>
        <p:nvSpPr>
          <p:cNvPr id="38" name="Titre 37">
            <a:extLst>
              <a:ext uri="{FF2B5EF4-FFF2-40B4-BE49-F238E27FC236}">
                <a16:creationId xmlns:a16="http://schemas.microsoft.com/office/drawing/2014/main" id="{3139473C-8628-4063-B4CB-A557501D7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8155" y="0"/>
            <a:ext cx="4320480" cy="653480"/>
          </a:xfrm>
          <a:solidFill>
            <a:schemeClr val="bg1"/>
          </a:solidFill>
        </p:spPr>
        <p:txBody>
          <a:bodyPr>
            <a:normAutofit/>
          </a:bodyPr>
          <a:lstStyle>
            <a:lvl1pPr algn="ctr">
              <a:defRPr lang="fr-FR" sz="24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Voici un titre un peu trop long qui du coup tient sur 2 lignes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760BDE70-946E-43F9-BE5D-BCC719EE55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634" t="58411" r="27779" b="34092"/>
          <a:stretch/>
        </p:blipFill>
        <p:spPr>
          <a:xfrm>
            <a:off x="9682391" y="50805"/>
            <a:ext cx="1008112" cy="224623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27" y="117896"/>
            <a:ext cx="1680651" cy="448058"/>
          </a:xfrm>
          <a:prstGeom prst="rect">
            <a:avLst/>
          </a:prstGeom>
        </p:spPr>
      </p:pic>
      <p:cxnSp>
        <p:nvCxnSpPr>
          <p:cNvPr id="32" name="Connecteur droit 31"/>
          <p:cNvCxnSpPr/>
          <p:nvPr userDrawn="1"/>
        </p:nvCxnSpPr>
        <p:spPr>
          <a:xfrm flipH="1">
            <a:off x="1" y="332013"/>
            <a:ext cx="10772774" cy="6540"/>
          </a:xfrm>
          <a:prstGeom prst="line">
            <a:avLst/>
          </a:prstGeom>
          <a:ln w="1905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3332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7" cy="60594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18 Décembre 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Journée du GDR SCIPAC, CEA Saclay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75247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20946" y="5550024"/>
            <a:ext cx="2411556" cy="322263"/>
          </a:xfrm>
          <a:prstGeom prst="rect">
            <a:avLst/>
          </a:prstGeom>
        </p:spPr>
        <p:txBody>
          <a:bodyPr/>
          <a:lstStyle>
            <a:lvl1pPr algn="ctr">
              <a:defRPr lang="fr-FR" sz="14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18 Décembre 2024</a:t>
            </a:r>
          </a:p>
        </p:txBody>
      </p:sp>
      <p:sp>
        <p:nvSpPr>
          <p:cNvPr id="11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4632502" y="5550024"/>
            <a:ext cx="4896544" cy="322263"/>
          </a:xfrm>
          <a:prstGeom prst="rect">
            <a:avLst/>
          </a:prstGeom>
        </p:spPr>
        <p:txBody>
          <a:bodyPr/>
          <a:lstStyle>
            <a:lvl1pPr algn="ctr">
              <a:defRPr lang="en-US" sz="14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Journée du GDR SCIPAC, CEA Saclay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60BDE70-946E-43F9-BE5D-BCC719EE55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634" t="58411" r="27779" b="34092"/>
          <a:stretch/>
        </p:blipFill>
        <p:spPr>
          <a:xfrm>
            <a:off x="3730203" y="4325888"/>
            <a:ext cx="3312368" cy="738046"/>
          </a:xfrm>
          <a:prstGeom prst="rect">
            <a:avLst/>
          </a:prstGeom>
        </p:spPr>
      </p:pic>
      <p:sp>
        <p:nvSpPr>
          <p:cNvPr id="13" name="Titre 9">
            <a:extLst>
              <a:ext uri="{FF2B5EF4-FFF2-40B4-BE49-F238E27FC236}">
                <a16:creationId xmlns:a16="http://schemas.microsoft.com/office/drawing/2014/main" id="{8D03F8CC-93BB-4819-9C24-DAB2322282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7955" y="1775870"/>
            <a:ext cx="7885384" cy="1021254"/>
          </a:xfrm>
        </p:spPr>
        <p:txBody>
          <a:bodyPr>
            <a:normAutofit/>
          </a:bodyPr>
          <a:lstStyle>
            <a:lvl1pPr algn="ctr">
              <a:defRPr lang="fr-FR" sz="36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Voici un titre un peu long mais c’est un exemple</a:t>
            </a:r>
          </a:p>
        </p:txBody>
      </p:sp>
      <p:sp>
        <p:nvSpPr>
          <p:cNvPr id="14" name="Espace réservé du texte 19">
            <a:extLst>
              <a:ext uri="{FF2B5EF4-FFF2-40B4-BE49-F238E27FC236}">
                <a16:creationId xmlns:a16="http://schemas.microsoft.com/office/drawing/2014/main" id="{E98E2E17-2259-4CBA-8F00-FA07DEDA6F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2100" y="3159742"/>
            <a:ext cx="4317095" cy="576535"/>
          </a:xfrm>
        </p:spPr>
        <p:txBody>
          <a:bodyPr>
            <a:normAutofit/>
          </a:bodyPr>
          <a:lstStyle>
            <a:lvl1pPr marL="0" indent="0" algn="ctr">
              <a:buNone/>
              <a:defRPr lang="fr-FR" sz="2400" b="1" i="1" kern="1200" dirty="0" smtClean="0">
                <a:solidFill>
                  <a:srgbClr val="1D2845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Nom de l’oratrice/</a:t>
            </a:r>
            <a:r>
              <a:rPr lang="fr-FR" dirty="0" err="1"/>
              <a:t>teur</a:t>
            </a:r>
            <a:endParaRPr lang="fr-FR" dirty="0"/>
          </a:p>
        </p:txBody>
      </p:sp>
      <p:pic>
        <p:nvPicPr>
          <p:cNvPr id="15" name="Imag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777" y="56208"/>
            <a:ext cx="2945222" cy="785188"/>
          </a:xfrm>
          <a:prstGeom prst="rect">
            <a:avLst/>
          </a:prstGeom>
        </p:spPr>
      </p:pic>
      <p:cxnSp>
        <p:nvCxnSpPr>
          <p:cNvPr id="16" name="Connecteur droit 15"/>
          <p:cNvCxnSpPr/>
          <p:nvPr userDrawn="1"/>
        </p:nvCxnSpPr>
        <p:spPr>
          <a:xfrm flipH="1" flipV="1">
            <a:off x="0" y="428316"/>
            <a:ext cx="10772775" cy="19300"/>
          </a:xfrm>
          <a:prstGeom prst="line">
            <a:avLst/>
          </a:prstGeom>
          <a:ln w="28575">
            <a:solidFill>
              <a:srgbClr val="D066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6780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cteur droit 9"/>
          <p:cNvCxnSpPr/>
          <p:nvPr userDrawn="1"/>
        </p:nvCxnSpPr>
        <p:spPr>
          <a:xfrm flipH="1">
            <a:off x="1" y="332013"/>
            <a:ext cx="10772774" cy="6540"/>
          </a:xfrm>
          <a:prstGeom prst="line">
            <a:avLst/>
          </a:prstGeom>
          <a:ln w="1905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D0661C"/>
                </a:solidFill>
              </a:defRPr>
            </a:lvl1pPr>
            <a:lvl2pPr>
              <a:defRPr>
                <a:solidFill>
                  <a:srgbClr val="252E4A"/>
                </a:solidFill>
              </a:defRPr>
            </a:lvl2pPr>
            <a:lvl3pPr>
              <a:defRPr>
                <a:solidFill>
                  <a:srgbClr val="D0661C"/>
                </a:solidFill>
              </a:defRPr>
            </a:lvl3pPr>
            <a:lvl4pPr>
              <a:defRPr>
                <a:solidFill>
                  <a:srgbClr val="252E4A"/>
                </a:solidFill>
              </a:defRPr>
            </a:lvl4pPr>
            <a:lvl5pPr>
              <a:defRPr>
                <a:solidFill>
                  <a:srgbClr val="D0661C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Titre 37">
            <a:extLst>
              <a:ext uri="{FF2B5EF4-FFF2-40B4-BE49-F238E27FC236}">
                <a16:creationId xmlns:a16="http://schemas.microsoft.com/office/drawing/2014/main" id="{3139473C-8628-4063-B4CB-A557501D7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8155" y="0"/>
            <a:ext cx="4320480" cy="653480"/>
          </a:xfrm>
          <a:solidFill>
            <a:schemeClr val="bg1"/>
          </a:solidFill>
        </p:spPr>
        <p:txBody>
          <a:bodyPr>
            <a:normAutofit/>
          </a:bodyPr>
          <a:lstStyle>
            <a:lvl1pPr algn="ctr">
              <a:defRPr lang="fr-FR" sz="24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Voici un titre un peu trop long qui du coup tient sur 2 lignes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60BDE70-946E-43F9-BE5D-BCC719EE55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634" t="58411" r="27779" b="34092"/>
          <a:stretch/>
        </p:blipFill>
        <p:spPr>
          <a:xfrm>
            <a:off x="9682391" y="50805"/>
            <a:ext cx="1008112" cy="22462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27" y="117896"/>
            <a:ext cx="1680651" cy="448058"/>
          </a:xfrm>
          <a:prstGeom prst="rect">
            <a:avLst/>
          </a:prstGeom>
        </p:spPr>
      </p:pic>
      <p:cxnSp>
        <p:nvCxnSpPr>
          <p:cNvPr id="11" name="Connecteur droit 10"/>
          <p:cNvCxnSpPr/>
          <p:nvPr userDrawn="1"/>
        </p:nvCxnSpPr>
        <p:spPr>
          <a:xfrm flipH="1">
            <a:off x="1" y="5935277"/>
            <a:ext cx="10772774" cy="65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37815" y="5792993"/>
            <a:ext cx="151216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1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18 Décembre 2024</a:t>
            </a:r>
          </a:p>
        </p:txBody>
      </p:sp>
      <p:sp>
        <p:nvSpPr>
          <p:cNvPr id="13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10123" y="5798372"/>
            <a:ext cx="4896544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Journée du GDR SCIPAC, CEA Saclay</a:t>
            </a:r>
            <a:endParaRPr lang="en-US"/>
          </a:p>
        </p:txBody>
      </p:sp>
      <p:sp>
        <p:nvSpPr>
          <p:cNvPr id="14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8224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5013" y="1511300"/>
            <a:ext cx="9291637" cy="25193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35013" y="4054475"/>
            <a:ext cx="9291637" cy="132556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cxnSp>
        <p:nvCxnSpPr>
          <p:cNvPr id="11" name="Connecteur droit 10"/>
          <p:cNvCxnSpPr/>
          <p:nvPr userDrawn="1"/>
        </p:nvCxnSpPr>
        <p:spPr>
          <a:xfrm flipH="1">
            <a:off x="1" y="5935277"/>
            <a:ext cx="10772774" cy="65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37815" y="5792993"/>
            <a:ext cx="151216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1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18 Décembre 2024</a:t>
            </a:r>
          </a:p>
        </p:txBody>
      </p:sp>
      <p:sp>
        <p:nvSpPr>
          <p:cNvPr id="13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10123" y="5798372"/>
            <a:ext cx="4896544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Journée du GDR SCIPAC, CEA Saclay</a:t>
            </a:r>
            <a:endParaRPr lang="en-US"/>
          </a:p>
        </p:txBody>
      </p:sp>
      <p:sp>
        <p:nvSpPr>
          <p:cNvPr id="14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5" name="Connecteur droit 14"/>
          <p:cNvCxnSpPr/>
          <p:nvPr userDrawn="1"/>
        </p:nvCxnSpPr>
        <p:spPr>
          <a:xfrm flipH="1">
            <a:off x="1" y="332013"/>
            <a:ext cx="10772774" cy="6540"/>
          </a:xfrm>
          <a:prstGeom prst="line">
            <a:avLst/>
          </a:prstGeom>
          <a:ln w="1905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re 37">
            <a:extLst>
              <a:ext uri="{FF2B5EF4-FFF2-40B4-BE49-F238E27FC236}">
                <a16:creationId xmlns:a16="http://schemas.microsoft.com/office/drawing/2014/main" id="{3139473C-8628-4063-B4CB-A557501D7A1D}"/>
              </a:ext>
            </a:extLst>
          </p:cNvPr>
          <p:cNvSpPr txBox="1">
            <a:spLocks/>
          </p:cNvSpPr>
          <p:nvPr userDrawn="1"/>
        </p:nvSpPr>
        <p:spPr>
          <a:xfrm>
            <a:off x="3298155" y="0"/>
            <a:ext cx="4320480" cy="65348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4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r-FR"/>
              <a:t>Voici un titre un peu trop long qui du coup tient sur 2 lignes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760BDE70-946E-43F9-BE5D-BCC719EE55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634" t="58411" r="27779" b="34092"/>
          <a:stretch/>
        </p:blipFill>
        <p:spPr>
          <a:xfrm>
            <a:off x="9682391" y="50805"/>
            <a:ext cx="1008112" cy="224623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27" y="117896"/>
            <a:ext cx="1680651" cy="44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536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41363" y="1612900"/>
            <a:ext cx="4568825" cy="3844925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462588" y="1612900"/>
            <a:ext cx="4568825" cy="384492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12" name="Connecteur droit 11"/>
          <p:cNvCxnSpPr/>
          <p:nvPr userDrawn="1"/>
        </p:nvCxnSpPr>
        <p:spPr>
          <a:xfrm flipH="1">
            <a:off x="1" y="5935277"/>
            <a:ext cx="10772774" cy="65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37815" y="5792993"/>
            <a:ext cx="151216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1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18 Décembre 2024</a:t>
            </a:r>
          </a:p>
        </p:txBody>
      </p:sp>
      <p:sp>
        <p:nvSpPr>
          <p:cNvPr id="14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10123" y="5798372"/>
            <a:ext cx="4896544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Journée du GDR SCIPAC, CEA Saclay</a:t>
            </a:r>
            <a:endParaRPr lang="en-US"/>
          </a:p>
        </p:txBody>
      </p:sp>
      <p:sp>
        <p:nvSpPr>
          <p:cNvPr id="15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6" name="Connecteur droit 15"/>
          <p:cNvCxnSpPr/>
          <p:nvPr userDrawn="1"/>
        </p:nvCxnSpPr>
        <p:spPr>
          <a:xfrm flipH="1">
            <a:off x="1" y="332013"/>
            <a:ext cx="10772774" cy="6540"/>
          </a:xfrm>
          <a:prstGeom prst="line">
            <a:avLst/>
          </a:prstGeom>
          <a:ln w="1905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re 37">
            <a:extLst>
              <a:ext uri="{FF2B5EF4-FFF2-40B4-BE49-F238E27FC236}">
                <a16:creationId xmlns:a16="http://schemas.microsoft.com/office/drawing/2014/main" id="{3139473C-8628-4063-B4CB-A557501D7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8155" y="0"/>
            <a:ext cx="4320480" cy="653480"/>
          </a:xfrm>
          <a:solidFill>
            <a:schemeClr val="bg1"/>
          </a:solidFill>
        </p:spPr>
        <p:txBody>
          <a:bodyPr>
            <a:normAutofit/>
          </a:bodyPr>
          <a:lstStyle>
            <a:lvl1pPr algn="ctr">
              <a:defRPr lang="fr-FR" sz="24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Voici un titre un peu trop long qui du coup tient sur 2 lignes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760BDE70-946E-43F9-BE5D-BCC719EE55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634" t="58411" r="27779" b="34092"/>
          <a:stretch/>
        </p:blipFill>
        <p:spPr>
          <a:xfrm>
            <a:off x="9682391" y="50805"/>
            <a:ext cx="1008112" cy="224623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27" y="117896"/>
            <a:ext cx="1680651" cy="44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396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741363" y="2212975"/>
            <a:ext cx="4557712" cy="3255963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453063" y="2212975"/>
            <a:ext cx="4579937" cy="3255963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14" name="Connecteur droit 13"/>
          <p:cNvCxnSpPr/>
          <p:nvPr userDrawn="1"/>
        </p:nvCxnSpPr>
        <p:spPr>
          <a:xfrm flipH="1">
            <a:off x="1" y="5935277"/>
            <a:ext cx="10772774" cy="65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37815" y="5792993"/>
            <a:ext cx="151216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1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18 Décembre 2024</a:t>
            </a:r>
          </a:p>
        </p:txBody>
      </p:sp>
      <p:sp>
        <p:nvSpPr>
          <p:cNvPr id="1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10123" y="5798372"/>
            <a:ext cx="4896544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Journée du GDR SCIPAC, CEA Saclay</a:t>
            </a:r>
            <a:endParaRPr lang="en-US"/>
          </a:p>
        </p:txBody>
      </p:sp>
      <p:sp>
        <p:nvSpPr>
          <p:cNvPr id="1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8" name="Connecteur droit 17"/>
          <p:cNvCxnSpPr/>
          <p:nvPr userDrawn="1"/>
        </p:nvCxnSpPr>
        <p:spPr>
          <a:xfrm flipH="1">
            <a:off x="1" y="332013"/>
            <a:ext cx="10772774" cy="6540"/>
          </a:xfrm>
          <a:prstGeom prst="line">
            <a:avLst/>
          </a:prstGeom>
          <a:ln w="1905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re 37">
            <a:extLst>
              <a:ext uri="{FF2B5EF4-FFF2-40B4-BE49-F238E27FC236}">
                <a16:creationId xmlns:a16="http://schemas.microsoft.com/office/drawing/2014/main" id="{3139473C-8628-4063-B4CB-A557501D7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8155" y="0"/>
            <a:ext cx="4320480" cy="653480"/>
          </a:xfrm>
          <a:solidFill>
            <a:schemeClr val="bg1"/>
          </a:solidFill>
        </p:spPr>
        <p:txBody>
          <a:bodyPr>
            <a:normAutofit/>
          </a:bodyPr>
          <a:lstStyle>
            <a:lvl1pPr algn="ctr">
              <a:defRPr lang="fr-FR" sz="24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Voici un titre un peu trop long qui du coup tient sur 2 lignes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760BDE70-946E-43F9-BE5D-BCC719EE55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634" t="58411" r="27779" b="34092"/>
          <a:stretch/>
        </p:blipFill>
        <p:spPr>
          <a:xfrm>
            <a:off x="9682391" y="50805"/>
            <a:ext cx="1008112" cy="224623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27" y="117896"/>
            <a:ext cx="1680651" cy="44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805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cteur droit 9"/>
          <p:cNvCxnSpPr/>
          <p:nvPr userDrawn="1"/>
        </p:nvCxnSpPr>
        <p:spPr>
          <a:xfrm flipH="1">
            <a:off x="1" y="5935277"/>
            <a:ext cx="10772774" cy="65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37815" y="5792993"/>
            <a:ext cx="151216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1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18 Décembre 2024</a:t>
            </a:r>
          </a:p>
        </p:txBody>
      </p:sp>
      <p:sp>
        <p:nvSpPr>
          <p:cNvPr id="12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10123" y="5798372"/>
            <a:ext cx="4896544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Journée du GDR SCIPAC, CEA Saclay</a:t>
            </a:r>
            <a:endParaRPr lang="en-US"/>
          </a:p>
        </p:txBody>
      </p:sp>
      <p:sp>
        <p:nvSpPr>
          <p:cNvPr id="13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4" name="Connecteur droit 13"/>
          <p:cNvCxnSpPr/>
          <p:nvPr userDrawn="1"/>
        </p:nvCxnSpPr>
        <p:spPr>
          <a:xfrm flipH="1">
            <a:off x="1" y="332013"/>
            <a:ext cx="10772774" cy="6540"/>
          </a:xfrm>
          <a:prstGeom prst="line">
            <a:avLst/>
          </a:prstGeom>
          <a:ln w="1905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re 37">
            <a:extLst>
              <a:ext uri="{FF2B5EF4-FFF2-40B4-BE49-F238E27FC236}">
                <a16:creationId xmlns:a16="http://schemas.microsoft.com/office/drawing/2014/main" id="{3139473C-8628-4063-B4CB-A557501D7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8155" y="0"/>
            <a:ext cx="4320480" cy="653480"/>
          </a:xfrm>
          <a:solidFill>
            <a:schemeClr val="bg1"/>
          </a:solidFill>
        </p:spPr>
        <p:txBody>
          <a:bodyPr>
            <a:normAutofit/>
          </a:bodyPr>
          <a:lstStyle>
            <a:lvl1pPr algn="ctr">
              <a:defRPr lang="fr-FR" sz="24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Voici un titre un peu trop long qui du coup tient sur 2 lignes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60BDE70-946E-43F9-BE5D-BCC719EE55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634" t="58411" r="27779" b="34092"/>
          <a:stretch/>
        </p:blipFill>
        <p:spPr>
          <a:xfrm>
            <a:off x="9682391" y="50805"/>
            <a:ext cx="1008112" cy="224623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27" y="117896"/>
            <a:ext cx="1680651" cy="44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334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18 Décembre 2024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Journée du GDR SCIPAC, CEA Saclay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71596-5F9D-49C5-9701-16B3CA5431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646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5" r:id="rId2"/>
    <p:sldLayoutId id="2147483739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18 Décembre 2024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Journée du GDR SCIPAC, CEA Saclay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08C4B-9C9B-41B6-8F4A-02E940D1FA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841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tiff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A8A93316-3046-4083-9D17-439281A407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3187" y="2102745"/>
            <a:ext cx="4426399" cy="3477885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3D42C5E-D851-4611-8D24-5785A51B4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 Décembre 2024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47055A2-96BC-43A6-9461-94DAD15F0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Journée du GDR SCIPAC, CEA Saclay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EF7E964-8376-4ABA-A00F-439CAFD6B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915" y="1137208"/>
            <a:ext cx="8740944" cy="1021254"/>
          </a:xfrm>
        </p:spPr>
        <p:txBody>
          <a:bodyPr>
            <a:normAutofit fontScale="90000"/>
          </a:bodyPr>
          <a:lstStyle/>
          <a:p>
            <a:r>
              <a:rPr lang="fr-FR" dirty="0"/>
              <a:t>Axe 3 : accélérateurs de leptons</a:t>
            </a:r>
            <a:br>
              <a:rPr lang="fr-FR" dirty="0"/>
            </a:br>
            <a:r>
              <a:rPr lang="fr-FR" dirty="0"/>
              <a:t>Zoom sur un projet : PERLE, Energy </a:t>
            </a:r>
            <a:r>
              <a:rPr lang="fr-FR" dirty="0" err="1"/>
              <a:t>Recovery</a:t>
            </a:r>
            <a:r>
              <a:rPr lang="fr-FR" dirty="0"/>
              <a:t> Linac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D2747C8-201E-4B30-938D-2DEE8614FE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32108" y="2554708"/>
            <a:ext cx="4552559" cy="576535"/>
          </a:xfrm>
        </p:spPr>
        <p:txBody>
          <a:bodyPr>
            <a:normAutofit/>
          </a:bodyPr>
          <a:lstStyle/>
          <a:p>
            <a:r>
              <a:rPr lang="fr-FR" dirty="0"/>
              <a:t>Orateur : J. Michaud</a:t>
            </a:r>
          </a:p>
        </p:txBody>
      </p:sp>
    </p:spTree>
    <p:extLst>
      <p:ext uri="{BB962C8B-B14F-4D97-AF65-F5344CB8AC3E}">
        <p14:creationId xmlns:p14="http://schemas.microsoft.com/office/powerpoint/2010/main" val="138385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 41">
            <a:extLst>
              <a:ext uri="{FF2B5EF4-FFF2-40B4-BE49-F238E27FC236}">
                <a16:creationId xmlns:a16="http://schemas.microsoft.com/office/drawing/2014/main" id="{13A028CE-0052-4456-8D4C-156E99F02C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9" t="25078" r="1205" b="22146"/>
          <a:stretch/>
        </p:blipFill>
        <p:spPr>
          <a:xfrm>
            <a:off x="824917" y="3865528"/>
            <a:ext cx="7250730" cy="1746194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49C7B81-D967-4F4C-A8FE-A89F00482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 Décembre 2024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B5C03B3-872C-47CF-A67B-9AFAFAEBE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du GDR SCIPAC, CEA Saclay</a:t>
            </a:r>
            <a:endParaRPr lang="en-US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871DB6ED-ECCF-4D5A-9E58-6D10185FD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Phasage : design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4EBC9C1-56F4-4E62-8C72-A363178F1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835" y="509464"/>
            <a:ext cx="7762652" cy="169399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8CC6086-04B1-4CF0-8A53-2F880A2053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835" y="2045855"/>
            <a:ext cx="7762652" cy="1665608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5BAA4F4D-21A7-4337-89BB-0AD19903158C}"/>
              </a:ext>
            </a:extLst>
          </p:cNvPr>
          <p:cNvSpPr txBox="1"/>
          <p:nvPr/>
        </p:nvSpPr>
        <p:spPr>
          <a:xfrm>
            <a:off x="273819" y="3869065"/>
            <a:ext cx="11978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200" b="1" kern="1200" dirty="0">
                <a:solidFill>
                  <a:srgbClr val="00447A"/>
                </a:solidFill>
                <a:latin typeface="+mn-lt"/>
                <a:ea typeface="+mn-ea"/>
                <a:cs typeface="+mn-cs"/>
              </a:rPr>
              <a:t>1 tour (89 MeV)</a:t>
            </a:r>
          </a:p>
        </p:txBody>
      </p:sp>
      <p:sp>
        <p:nvSpPr>
          <p:cNvPr id="38" name="Flèche : bas 37">
            <a:extLst>
              <a:ext uri="{FF2B5EF4-FFF2-40B4-BE49-F238E27FC236}">
                <a16:creationId xmlns:a16="http://schemas.microsoft.com/office/drawing/2014/main" id="{4608C684-3FA8-4EA9-8E2D-35F7A0F30E35}"/>
              </a:ext>
            </a:extLst>
          </p:cNvPr>
          <p:cNvSpPr/>
          <p:nvPr/>
        </p:nvSpPr>
        <p:spPr>
          <a:xfrm rot="10800000">
            <a:off x="4410347" y="3527744"/>
            <a:ext cx="79872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Flèche : bas 38">
            <a:extLst>
              <a:ext uri="{FF2B5EF4-FFF2-40B4-BE49-F238E27FC236}">
                <a16:creationId xmlns:a16="http://schemas.microsoft.com/office/drawing/2014/main" id="{D878267D-D91A-47AF-9A89-3985485A2715}"/>
              </a:ext>
            </a:extLst>
          </p:cNvPr>
          <p:cNvSpPr/>
          <p:nvPr/>
        </p:nvSpPr>
        <p:spPr>
          <a:xfrm rot="10800000">
            <a:off x="4410347" y="1941541"/>
            <a:ext cx="79872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CCB039B5-FB1A-455F-9549-75FBB6472090}"/>
              </a:ext>
            </a:extLst>
          </p:cNvPr>
          <p:cNvSpPr txBox="1"/>
          <p:nvPr/>
        </p:nvSpPr>
        <p:spPr>
          <a:xfrm>
            <a:off x="8167290" y="4416857"/>
            <a:ext cx="25058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2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rPr>
              <a:t>Objectifs 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rgbClr val="D0671C"/>
                </a:solidFill>
                <a:latin typeface="+mn-lt"/>
                <a:cs typeface="+mn-cs"/>
              </a:rPr>
              <a:t>Test des performances du </a:t>
            </a:r>
            <a:r>
              <a:rPr lang="fr-FR" sz="1200" b="1" dirty="0" err="1">
                <a:solidFill>
                  <a:srgbClr val="D0671C"/>
                </a:solidFill>
                <a:latin typeface="+mn-lt"/>
                <a:cs typeface="+mn-cs"/>
              </a:rPr>
              <a:t>linac</a:t>
            </a:r>
            <a:endParaRPr lang="fr-FR" sz="1200" b="1" dirty="0">
              <a:solidFill>
                <a:srgbClr val="D0671C"/>
              </a:solidFill>
              <a:latin typeface="+mn-lt"/>
              <a:cs typeface="+mn-cs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2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rPr>
              <a:t>Ajustement du </a:t>
            </a:r>
            <a:r>
              <a:rPr lang="fr-FR" sz="1200" b="1" kern="1200" dirty="0" err="1">
                <a:solidFill>
                  <a:srgbClr val="D0671C"/>
                </a:solidFill>
                <a:latin typeface="+mn-lt"/>
                <a:ea typeface="+mn-ea"/>
                <a:cs typeface="+mn-cs"/>
              </a:rPr>
              <a:t>ToF</a:t>
            </a:r>
            <a:r>
              <a:rPr lang="fr-FR" sz="12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rPr>
              <a:t> /</a:t>
            </a:r>
            <a:r>
              <a:rPr lang="fr-FR" sz="1200" b="1" kern="1200" dirty="0" err="1">
                <a:solidFill>
                  <a:srgbClr val="D0671C"/>
                </a:solidFill>
                <a:latin typeface="+mn-lt"/>
                <a:ea typeface="+mn-ea"/>
                <a:cs typeface="+mn-cs"/>
              </a:rPr>
              <a:t>path</a:t>
            </a:r>
            <a:r>
              <a:rPr lang="fr-FR" sz="12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1" kern="1200" dirty="0" err="1">
                <a:solidFill>
                  <a:srgbClr val="D0671C"/>
                </a:solidFill>
                <a:latin typeface="+mn-lt"/>
                <a:ea typeface="+mn-ea"/>
                <a:cs typeface="+mn-cs"/>
              </a:rPr>
              <a:t>length</a:t>
            </a:r>
            <a:endParaRPr lang="fr-FR" sz="1200" b="1" kern="1200" dirty="0">
              <a:solidFill>
                <a:srgbClr val="D0671C"/>
              </a:solidFill>
              <a:latin typeface="+mn-lt"/>
              <a:ea typeface="+mn-ea"/>
              <a:cs typeface="+mn-cs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rgbClr val="D0671C"/>
                </a:solidFill>
                <a:latin typeface="+mn-lt"/>
                <a:cs typeface="+mn-cs"/>
              </a:rPr>
              <a:t>Premiers X-</a:t>
            </a:r>
            <a:r>
              <a:rPr lang="fr-FR" sz="1200" b="1" dirty="0" err="1">
                <a:solidFill>
                  <a:srgbClr val="D0671C"/>
                </a:solidFill>
                <a:latin typeface="+mn-lt"/>
                <a:cs typeface="+mn-cs"/>
              </a:rPr>
              <a:t>compton</a:t>
            </a:r>
            <a:endParaRPr lang="fr-FR" sz="1200" b="1" kern="1200" dirty="0">
              <a:solidFill>
                <a:srgbClr val="D0671C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3B4E3389-2B42-489E-A72D-FEF97DCB3E23}"/>
              </a:ext>
            </a:extLst>
          </p:cNvPr>
          <p:cNvSpPr txBox="1"/>
          <p:nvPr/>
        </p:nvSpPr>
        <p:spPr>
          <a:xfrm>
            <a:off x="8167289" y="2229573"/>
            <a:ext cx="26534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2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rPr>
              <a:t>Objectifs 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rgbClr val="D0671C"/>
                </a:solidFill>
                <a:latin typeface="+mn-lt"/>
                <a:cs typeface="+mn-cs"/>
              </a:rPr>
              <a:t>Récupération d’énergie multi-</a:t>
            </a:r>
            <a:r>
              <a:rPr lang="fr-FR" sz="1200" b="1" dirty="0" err="1">
                <a:solidFill>
                  <a:srgbClr val="D0671C"/>
                </a:solidFill>
                <a:latin typeface="+mn-lt"/>
                <a:cs typeface="+mn-cs"/>
              </a:rPr>
              <a:t>pass</a:t>
            </a:r>
            <a:endParaRPr lang="fr-FR" sz="1200" b="1" dirty="0">
              <a:solidFill>
                <a:srgbClr val="D0671C"/>
              </a:solidFill>
              <a:latin typeface="+mn-lt"/>
              <a:cs typeface="+mn-cs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2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rPr>
              <a:t>e-</a:t>
            </a:r>
            <a:r>
              <a:rPr lang="fr-FR" sz="1200" b="1" kern="1200" dirty="0" err="1">
                <a:solidFill>
                  <a:srgbClr val="D0671C"/>
                </a:solidFill>
                <a:latin typeface="+mn-lt"/>
                <a:ea typeface="+mn-ea"/>
                <a:cs typeface="+mn-cs"/>
              </a:rPr>
              <a:t>scattering</a:t>
            </a:r>
            <a:r>
              <a:rPr lang="fr-FR" sz="12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1" kern="1200" dirty="0" err="1">
                <a:solidFill>
                  <a:srgbClr val="D0671C"/>
                </a:solidFill>
                <a:latin typeface="+mn-lt"/>
                <a:ea typeface="+mn-ea"/>
                <a:cs typeface="+mn-cs"/>
              </a:rPr>
              <a:t>experiments</a:t>
            </a:r>
            <a:endParaRPr lang="fr-FR" sz="1200" b="1" kern="1200" dirty="0">
              <a:solidFill>
                <a:srgbClr val="D0671C"/>
              </a:solidFill>
              <a:latin typeface="+mn-lt"/>
              <a:ea typeface="+mn-ea"/>
              <a:cs typeface="+mn-cs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rgbClr val="D0671C"/>
                </a:solidFill>
                <a:latin typeface="+mn-lt"/>
                <a:cs typeface="+mn-cs"/>
              </a:rPr>
              <a:t>Frontière 5 MW</a:t>
            </a:r>
            <a:endParaRPr lang="fr-FR" sz="1200" b="1" kern="1200" dirty="0">
              <a:solidFill>
                <a:srgbClr val="D0671C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F6BDC792-FC12-43BF-BEF2-EEF44421D0CE}"/>
              </a:ext>
            </a:extLst>
          </p:cNvPr>
          <p:cNvSpPr txBox="1"/>
          <p:nvPr/>
        </p:nvSpPr>
        <p:spPr>
          <a:xfrm>
            <a:off x="8180487" y="583790"/>
            <a:ext cx="26290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2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rPr>
              <a:t>Objectifs 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rgbClr val="D0671C"/>
                </a:solidFill>
                <a:latin typeface="+mn-lt"/>
                <a:cs typeface="+mn-cs"/>
              </a:rPr>
              <a:t>ERL à la frontière 10MW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2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rPr>
              <a:t>e-</a:t>
            </a:r>
            <a:r>
              <a:rPr lang="fr-FR" sz="1200" b="1" kern="1200" dirty="0" err="1">
                <a:solidFill>
                  <a:srgbClr val="D0671C"/>
                </a:solidFill>
                <a:latin typeface="+mn-lt"/>
                <a:ea typeface="+mn-ea"/>
                <a:cs typeface="+mn-cs"/>
              </a:rPr>
              <a:t>scattering</a:t>
            </a:r>
            <a:r>
              <a:rPr lang="fr-FR" sz="12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1" kern="1200" dirty="0" err="1">
                <a:solidFill>
                  <a:srgbClr val="D0671C"/>
                </a:solidFill>
                <a:latin typeface="+mn-lt"/>
                <a:ea typeface="+mn-ea"/>
                <a:cs typeface="+mn-cs"/>
              </a:rPr>
              <a:t>experiments</a:t>
            </a:r>
            <a:r>
              <a:rPr lang="fr-FR" sz="12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rPr>
              <a:t> 500MeV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2A9506A-FBF2-4729-93CB-73FA05B1A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05463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136835E-475D-4EDB-902F-C27E9B916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 Décembre 2024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A2A22A1-5F5C-43B6-BFB6-432F5C6EE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du GDR SCIPAC, CEA Saclay</a:t>
            </a:r>
            <a:endParaRPr lang="en-US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A84B0595-3373-482D-837A-FD330F661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Merger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9DC5637-7837-44BE-A239-D0B9E5051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961" y="986587"/>
            <a:ext cx="9562852" cy="4467920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8883F5F-FBA5-468D-A2E6-66BCF7B38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69123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203AF52-70ED-4F40-891E-96C8975F6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 Décembre 2024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884AB80-A662-4FB6-9290-267F3284B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du GDR SCIPAC, CEA Saclay</a:t>
            </a:r>
            <a:endParaRPr lang="en-US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4C06A03A-3E52-4AF7-9B3A-2B819E7B1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PERLE </a:t>
            </a:r>
            <a:r>
              <a:rPr lang="fr-FR" dirty="0" err="1"/>
              <a:t>Spreader</a:t>
            </a:r>
            <a:r>
              <a:rPr lang="fr-FR" dirty="0"/>
              <a:t>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D08B90D-C84C-4231-9908-DC40034CB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06410"/>
            <a:ext cx="10772775" cy="5186583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46B2F9A-2A3D-465E-830A-6A29DCE1C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36207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B5EA9AB-0AFF-4A71-801F-A626EC8D0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 Décembre 2024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59F832F-9E87-4F06-8CEF-BB1631A8E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du GDR SCIPAC, CEA Saclay</a:t>
            </a:r>
            <a:endParaRPr lang="en-US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B0D6EB74-BC05-46A6-9F5B-C90D9A8C5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Exp</a:t>
            </a:r>
            <a:r>
              <a:rPr lang="fr-FR" dirty="0"/>
              <a:t> n°1 : Inverse </a:t>
            </a:r>
            <a:r>
              <a:rPr lang="fr-FR" dirty="0" err="1"/>
              <a:t>compton</a:t>
            </a:r>
            <a:r>
              <a:rPr lang="fr-FR" dirty="0"/>
              <a:t> </a:t>
            </a:r>
            <a:r>
              <a:rPr lang="fr-FR" dirty="0" err="1"/>
              <a:t>scattering</a:t>
            </a:r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BA42E22-CC4F-4AB0-AF9A-2A11B1058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95" y="653480"/>
            <a:ext cx="10693440" cy="500857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7A3DF00-8EAD-4291-B32E-2D8478AAA0FD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38"/>
          <a:stretch/>
        </p:blipFill>
        <p:spPr>
          <a:xfrm>
            <a:off x="5941445" y="3249151"/>
            <a:ext cx="2821971" cy="1728192"/>
          </a:xfrm>
          <a:prstGeom prst="rect">
            <a:avLst/>
          </a:prstGeom>
          <a:ln w="19050">
            <a:solidFill>
              <a:schemeClr val="tx1"/>
            </a:solidFill>
          </a:ln>
          <a:effectLst/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3AA86C7-1D00-4D5E-BE34-8F5BD93B61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3" t="18900" r="5134" b="11730"/>
          <a:stretch/>
        </p:blipFill>
        <p:spPr>
          <a:xfrm>
            <a:off x="3029061" y="3965848"/>
            <a:ext cx="2746107" cy="17281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86365C6-4DF5-4438-86FB-65D99AE47F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54" y="725488"/>
            <a:ext cx="2602645" cy="173509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7D0A2819-C986-4AB6-A341-98506AE807E6}"/>
              </a:ext>
            </a:extLst>
          </p:cNvPr>
          <p:cNvCxnSpPr>
            <a:endCxn id="11" idx="0"/>
          </p:cNvCxnSpPr>
          <p:nvPr/>
        </p:nvCxnSpPr>
        <p:spPr>
          <a:xfrm>
            <a:off x="3586187" y="3533800"/>
            <a:ext cx="815928" cy="43204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C88374DE-EED0-458A-ACC6-34B606387243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4442936" y="2673087"/>
            <a:ext cx="2909495" cy="57606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BFAF8F4F-416A-4CB3-8B7F-14D380066209}"/>
              </a:ext>
            </a:extLst>
          </p:cNvPr>
          <p:cNvCxnSpPr>
            <a:cxnSpLocks/>
            <a:endCxn id="12" idx="2"/>
          </p:cNvCxnSpPr>
          <p:nvPr/>
        </p:nvCxnSpPr>
        <p:spPr>
          <a:xfrm flipV="1">
            <a:off x="1202842" y="2460584"/>
            <a:ext cx="289935" cy="69718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91F05B78-9490-43E4-9B99-131118FC24F3}"/>
              </a:ext>
            </a:extLst>
          </p:cNvPr>
          <p:cNvSpPr txBox="1"/>
          <p:nvPr/>
        </p:nvSpPr>
        <p:spPr>
          <a:xfrm>
            <a:off x="7060473" y="4623835"/>
            <a:ext cx="1548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  <a:latin typeface="+mn-lt"/>
              </a:rPr>
              <a:t>Fabry-</a:t>
            </a:r>
            <a:r>
              <a:rPr lang="fr-FR" sz="1400" b="1" dirty="0" err="1">
                <a:solidFill>
                  <a:schemeClr val="bg1"/>
                </a:solidFill>
                <a:latin typeface="+mn-lt"/>
              </a:rPr>
              <a:t>Perot</a:t>
            </a:r>
            <a:r>
              <a:rPr lang="fr-FR" sz="14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+mn-lt"/>
              </a:rPr>
              <a:t>Cavity</a:t>
            </a:r>
            <a:endParaRPr lang="fr-FR" sz="1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5056495-B672-4026-800C-A17A3FEA3960}"/>
              </a:ext>
            </a:extLst>
          </p:cNvPr>
          <p:cNvSpPr txBox="1"/>
          <p:nvPr/>
        </p:nvSpPr>
        <p:spPr>
          <a:xfrm>
            <a:off x="3341422" y="5386263"/>
            <a:ext cx="24770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  <a:latin typeface="+mn-lt"/>
              </a:rPr>
              <a:t>X-LINE elements inside bunker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E5CA66D-3A52-4CAE-A9A2-183CE00B17DA}"/>
              </a:ext>
            </a:extLst>
          </p:cNvPr>
          <p:cNvSpPr txBox="1"/>
          <p:nvPr/>
        </p:nvSpPr>
        <p:spPr>
          <a:xfrm>
            <a:off x="1310232" y="2187134"/>
            <a:ext cx="15558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  <a:latin typeface="+mn-lt"/>
              </a:rPr>
              <a:t>X-LINE in X-HUTCH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BD3A2FD-022D-43F9-968C-C8C001622D5A}"/>
              </a:ext>
            </a:extLst>
          </p:cNvPr>
          <p:cNvSpPr txBox="1"/>
          <p:nvPr/>
        </p:nvSpPr>
        <p:spPr>
          <a:xfrm>
            <a:off x="3249346" y="790862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>
              <a:latin typeface="+mn-lt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DE05262-A908-43F9-8EF5-861482A33A8A}"/>
              </a:ext>
            </a:extLst>
          </p:cNvPr>
          <p:cNvSpPr txBox="1"/>
          <p:nvPr/>
        </p:nvSpPr>
        <p:spPr>
          <a:xfrm>
            <a:off x="7942740" y="5026223"/>
            <a:ext cx="2814938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dirty="0" err="1">
                <a:latin typeface="+mn-lt"/>
              </a:rPr>
              <a:t>Interest</a:t>
            </a:r>
            <a:r>
              <a:rPr lang="fr-FR" dirty="0">
                <a:latin typeface="+mn-lt"/>
              </a:rPr>
              <a:t> to run at 89MeV </a:t>
            </a:r>
          </a:p>
          <a:p>
            <a:pPr algn="ctr"/>
            <a:r>
              <a:rPr lang="fr-FR" dirty="0">
                <a:latin typeface="+mn-lt"/>
              </a:rPr>
              <a:t>(150-200)KeV X-rays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EEFB8F6-0EF9-49EA-8D2B-75389282F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34208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9060F05-9038-425C-974B-B0903703A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 Décembre 2024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D166A94-5A2C-4485-90BF-BFF9E97BC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du GDR SCIPAC, CEA Saclay</a:t>
            </a:r>
            <a:endParaRPr lang="en-US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48D1AEFB-7385-4FFE-A09B-3A7306009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Other</a:t>
            </a:r>
            <a:r>
              <a:rPr lang="fr-FR" dirty="0"/>
              <a:t> possible application : e- </a:t>
            </a:r>
            <a:r>
              <a:rPr lang="fr-FR" dirty="0" err="1"/>
              <a:t>scattering</a:t>
            </a:r>
            <a:r>
              <a:rPr lang="fr-FR" dirty="0"/>
              <a:t> (DESTIN)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166F86E-CAFD-46F9-A0B6-271D4EC66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827" y="1013520"/>
            <a:ext cx="10006849" cy="453650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858562A-EA6E-46C0-BEC8-5CBC55316B06}"/>
              </a:ext>
            </a:extLst>
          </p:cNvPr>
          <p:cNvSpPr txBox="1"/>
          <p:nvPr/>
        </p:nvSpPr>
        <p:spPr>
          <a:xfrm>
            <a:off x="5349671" y="3051230"/>
            <a:ext cx="14768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+mn-lt"/>
              </a:rPr>
              <a:t>RIB factory 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FECFAC40-C258-4E67-9B8E-778B2EF2AC53}"/>
              </a:ext>
            </a:extLst>
          </p:cNvPr>
          <p:cNvSpPr/>
          <p:nvPr/>
        </p:nvSpPr>
        <p:spPr>
          <a:xfrm rot="19816265">
            <a:off x="4245454" y="2481679"/>
            <a:ext cx="432000" cy="1080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2">
                  <a:lumMod val="75000"/>
                </a:schemeClr>
              </a:solidFill>
              <a:highlight>
                <a:srgbClr val="800000"/>
              </a:highlight>
            </a:endParaRP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D1259EF8-DF64-4DEC-AC7B-72A7D9C5C976}"/>
              </a:ext>
            </a:extLst>
          </p:cNvPr>
          <p:cNvCxnSpPr>
            <a:cxnSpLocks/>
          </p:cNvCxnSpPr>
          <p:nvPr/>
        </p:nvCxnSpPr>
        <p:spPr>
          <a:xfrm>
            <a:off x="4594299" y="1949624"/>
            <a:ext cx="1728192" cy="504056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9A50CE0E-11F0-4ADB-B9A7-FE8343D208D1}"/>
              </a:ext>
            </a:extLst>
          </p:cNvPr>
          <p:cNvCxnSpPr>
            <a:cxnSpLocks/>
          </p:cNvCxnSpPr>
          <p:nvPr/>
        </p:nvCxnSpPr>
        <p:spPr>
          <a:xfrm>
            <a:off x="4594299" y="1949624"/>
            <a:ext cx="0" cy="504056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headEnd w="sm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9654B7F4-7D2F-4440-90B9-084EA02C6EE4}"/>
              </a:ext>
            </a:extLst>
          </p:cNvPr>
          <p:cNvCxnSpPr>
            <a:cxnSpLocks/>
          </p:cNvCxnSpPr>
          <p:nvPr/>
        </p:nvCxnSpPr>
        <p:spPr>
          <a:xfrm flipV="1">
            <a:off x="5893793" y="2453680"/>
            <a:ext cx="428698" cy="432048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2AC888FB-1D1F-4FB7-956C-69AFD9473C60}"/>
              </a:ext>
            </a:extLst>
          </p:cNvPr>
          <p:cNvCxnSpPr>
            <a:cxnSpLocks/>
          </p:cNvCxnSpPr>
          <p:nvPr/>
        </p:nvCxnSpPr>
        <p:spPr>
          <a:xfrm flipV="1">
            <a:off x="5893793" y="2885728"/>
            <a:ext cx="0" cy="144017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E4BC04DE-5186-40DF-A819-358455A96817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2672425" y="2240222"/>
            <a:ext cx="1601459" cy="402571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8C338D3C-5CEF-4E11-B8DA-7EE8BDEFC792}"/>
              </a:ext>
            </a:extLst>
          </p:cNvPr>
          <p:cNvSpPr txBox="1"/>
          <p:nvPr/>
        </p:nvSpPr>
        <p:spPr>
          <a:xfrm rot="965429">
            <a:off x="4306267" y="4491390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latin typeface="+mn-lt"/>
              </a:rPr>
              <a:t>50 MeV e- Linac 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2EE4D5EC-EAEA-4BE0-AFB4-79EDC93A3EDD}"/>
              </a:ext>
            </a:extLst>
          </p:cNvPr>
          <p:cNvGrpSpPr/>
          <p:nvPr/>
        </p:nvGrpSpPr>
        <p:grpSpPr>
          <a:xfrm>
            <a:off x="3082131" y="650110"/>
            <a:ext cx="2016223" cy="1371522"/>
            <a:chOff x="1785987" y="529155"/>
            <a:chExt cx="2376264" cy="1532120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D74E99A3-23A7-4664-8F9F-867F6A9B1E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5987" y="529155"/>
              <a:ext cx="2345428" cy="1492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86E04096-C524-44C4-B3B9-45D9EE09C2B8}"/>
                </a:ext>
              </a:extLst>
            </p:cNvPr>
            <p:cNvSpPr txBox="1"/>
            <p:nvPr/>
          </p:nvSpPr>
          <p:spPr>
            <a:xfrm>
              <a:off x="2434059" y="1683078"/>
              <a:ext cx="1728192" cy="37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400" dirty="0">
                  <a:solidFill>
                    <a:schemeClr val="bg1"/>
                  </a:solidFill>
                  <a:latin typeface="+mn-lt"/>
                </a:rPr>
                <a:t>Spectrometer</a:t>
              </a:r>
              <a:r>
                <a:rPr lang="en-GB" sz="1600" dirty="0">
                  <a:solidFill>
                    <a:schemeClr val="bg1"/>
                  </a:solidFill>
                  <a:latin typeface="+mn-lt"/>
                </a:rPr>
                <a:t> 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60999F38-D73D-4C6C-8CA3-75D80B228035}"/>
              </a:ext>
            </a:extLst>
          </p:cNvPr>
          <p:cNvGrpSpPr/>
          <p:nvPr/>
        </p:nvGrpSpPr>
        <p:grpSpPr>
          <a:xfrm>
            <a:off x="126075" y="1568667"/>
            <a:ext cx="2546349" cy="1389069"/>
            <a:chOff x="129803" y="1352643"/>
            <a:chExt cx="2546349" cy="1389069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B36CA96A-ACF2-46BE-87CD-E8503700A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9803" y="1352643"/>
              <a:ext cx="2546349" cy="1369324"/>
            </a:xfrm>
            <a:prstGeom prst="rect">
              <a:avLst/>
            </a:prstGeom>
          </p:spPr>
        </p:pic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15345646-F681-4561-BBC6-945F3FB7071A}"/>
                </a:ext>
              </a:extLst>
            </p:cNvPr>
            <p:cNvSpPr txBox="1"/>
            <p:nvPr/>
          </p:nvSpPr>
          <p:spPr>
            <a:xfrm>
              <a:off x="921891" y="2433935"/>
              <a:ext cx="17281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400" dirty="0">
                  <a:solidFill>
                    <a:schemeClr val="bg1"/>
                  </a:solidFill>
                  <a:latin typeface="+mn-lt"/>
                </a:rPr>
                <a:t>Ion target location </a:t>
              </a:r>
            </a:p>
          </p:txBody>
        </p:sp>
      </p:grp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4C324B5E-C2F0-4C7F-BCD8-DC9B5AEF0675}"/>
              </a:ext>
            </a:extLst>
          </p:cNvPr>
          <p:cNvCxnSpPr>
            <a:cxnSpLocks/>
          </p:cNvCxnSpPr>
          <p:nvPr/>
        </p:nvCxnSpPr>
        <p:spPr>
          <a:xfrm>
            <a:off x="4009594" y="1986144"/>
            <a:ext cx="99499" cy="287516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2293FEF-5624-4467-9846-0FD458044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509631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20E9475-E267-4AA1-B208-3ECA7CF0F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 Décembre 2024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EC371A8-BCCF-4E1B-BC03-76E4713F6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du GDR SCIPAC, CEA Saclay</a:t>
            </a:r>
            <a:endParaRPr lang="en-US"/>
          </a:p>
        </p:txBody>
      </p:sp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4EA395AD-6A39-49FA-8D25-C51997319D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42884" y="1459008"/>
            <a:ext cx="4557712" cy="612532"/>
          </a:xfrm>
        </p:spPr>
        <p:txBody>
          <a:bodyPr/>
          <a:lstStyle/>
          <a:p>
            <a:r>
              <a:rPr lang="fr-FR" dirty="0"/>
              <a:t>Sommaire</a:t>
            </a:r>
          </a:p>
        </p:txBody>
      </p:sp>
      <p:sp>
        <p:nvSpPr>
          <p:cNvPr id="10" name="Espace réservé du contenu 4">
            <a:extLst>
              <a:ext uri="{FF2B5EF4-FFF2-40B4-BE49-F238E27FC236}">
                <a16:creationId xmlns:a16="http://schemas.microsoft.com/office/drawing/2014/main" id="{80438399-C84D-4B77-AB6E-CA5D0D905B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46027" y="2093640"/>
            <a:ext cx="4557712" cy="3399979"/>
          </a:xfrm>
        </p:spPr>
        <p:txBody>
          <a:bodyPr/>
          <a:lstStyle/>
          <a:p>
            <a:r>
              <a:rPr lang="fr-FR" dirty="0">
                <a:solidFill>
                  <a:schemeClr val="bg2">
                    <a:lumMod val="75000"/>
                  </a:schemeClr>
                </a:solidFill>
              </a:rPr>
              <a:t>Panorama des </a:t>
            </a:r>
            <a:r>
              <a:rPr lang="fr-FR" dirty="0" err="1">
                <a:solidFill>
                  <a:schemeClr val="bg2">
                    <a:lumMod val="75000"/>
                  </a:schemeClr>
                </a:solidFill>
              </a:rPr>
              <a:t>ERLs</a:t>
            </a:r>
            <a:r>
              <a:rPr lang="fr-FR" dirty="0">
                <a:solidFill>
                  <a:schemeClr val="bg2">
                    <a:lumMod val="75000"/>
                  </a:schemeClr>
                </a:solidFill>
              </a:rPr>
              <a:t>, PERLE</a:t>
            </a:r>
          </a:p>
          <a:p>
            <a:r>
              <a:rPr lang="fr-FR" dirty="0">
                <a:solidFill>
                  <a:schemeClr val="bg2">
                    <a:lumMod val="75000"/>
                  </a:schemeClr>
                </a:solidFill>
              </a:rPr>
              <a:t>Design de la machine</a:t>
            </a:r>
          </a:p>
          <a:p>
            <a:r>
              <a:rPr lang="fr-FR" dirty="0"/>
              <a:t>Statut actuel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470CBC8-A2E8-4B57-B16F-0AB455517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0063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68C36B-0A61-4D34-B3AE-393ED7BEA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907" y="149425"/>
            <a:ext cx="9516025" cy="432048"/>
          </a:xfrm>
        </p:spPr>
        <p:txBody>
          <a:bodyPr>
            <a:noAutofit/>
          </a:bodyPr>
          <a:lstStyle/>
          <a:p>
            <a:r>
              <a:rPr lang="fr-FR" sz="2800" dirty="0">
                <a:latin typeface="+mn-lt"/>
              </a:rPr>
              <a:t>Project Phasage   - Macro </a:t>
            </a:r>
            <a:r>
              <a:rPr lang="fr-FR" sz="2800" dirty="0" err="1">
                <a:latin typeface="+mn-lt"/>
              </a:rPr>
              <a:t>view</a:t>
            </a:r>
            <a:r>
              <a:rPr lang="fr-FR" sz="2800" dirty="0">
                <a:latin typeface="+mn-lt"/>
              </a:rPr>
              <a:t> </a:t>
            </a:r>
            <a:r>
              <a:rPr lang="fr-FR" sz="2800" dirty="0" err="1">
                <a:latin typeface="+mn-lt"/>
              </a:rPr>
              <a:t>with</a:t>
            </a:r>
            <a:r>
              <a:rPr lang="fr-FR" sz="2800" dirty="0">
                <a:latin typeface="+mn-lt"/>
              </a:rPr>
              <a:t> </a:t>
            </a:r>
            <a:r>
              <a:rPr lang="fr-FR" sz="2800" dirty="0" err="1">
                <a:latin typeface="+mn-lt"/>
              </a:rPr>
              <a:t>milestones</a:t>
            </a:r>
            <a:endParaRPr lang="fr-FR" sz="2800" dirty="0">
              <a:latin typeface="+mn-lt"/>
            </a:endParaRP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08ACC0E-8A57-4C22-BA8A-3A343E68F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18 Décembre 2024</a:t>
            </a:r>
            <a:endParaRPr lang="fr-FR" dirty="0">
              <a:latin typeface="+mn-lt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B86C212-806B-4ACF-A744-C3750A1C5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Journée du GDR SCIPAC, CEA Saclay</a:t>
            </a:r>
            <a:endParaRPr lang="fr-FR" dirty="0">
              <a:latin typeface="+mn-lt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6C7780D-D5CA-425C-968E-8C0CC79EE905}"/>
              </a:ext>
            </a:extLst>
          </p:cNvPr>
          <p:cNvSpPr txBox="1"/>
          <p:nvPr/>
        </p:nvSpPr>
        <p:spPr>
          <a:xfrm>
            <a:off x="129804" y="1393756"/>
            <a:ext cx="2205073" cy="364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67" b="1" dirty="0">
                <a:latin typeface="+mn-lt"/>
              </a:rPr>
              <a:t>DC Gun @350 keV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DF0427E7-41A3-4797-B519-8941A15F11F1}"/>
              </a:ext>
            </a:extLst>
          </p:cNvPr>
          <p:cNvCxnSpPr/>
          <p:nvPr/>
        </p:nvCxnSpPr>
        <p:spPr>
          <a:xfrm>
            <a:off x="558394" y="4936156"/>
            <a:ext cx="970245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AC84DFBD-C2F2-49C6-8A40-7FD9EC609753}"/>
              </a:ext>
            </a:extLst>
          </p:cNvPr>
          <p:cNvCxnSpPr>
            <a:cxnSpLocks/>
          </p:cNvCxnSpPr>
          <p:nvPr/>
        </p:nvCxnSpPr>
        <p:spPr>
          <a:xfrm>
            <a:off x="1851368" y="4692755"/>
            <a:ext cx="0" cy="386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F5117C7E-5445-4442-BF8E-E954CF12B988}"/>
              </a:ext>
            </a:extLst>
          </p:cNvPr>
          <p:cNvCxnSpPr>
            <a:cxnSpLocks/>
          </p:cNvCxnSpPr>
          <p:nvPr/>
        </p:nvCxnSpPr>
        <p:spPr>
          <a:xfrm>
            <a:off x="558394" y="4687772"/>
            <a:ext cx="0" cy="386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BEDF1566-5F6B-4FFB-BDC1-EC5E93D45097}"/>
              </a:ext>
            </a:extLst>
          </p:cNvPr>
          <p:cNvCxnSpPr/>
          <p:nvPr/>
        </p:nvCxnSpPr>
        <p:spPr>
          <a:xfrm>
            <a:off x="3140317" y="4662997"/>
            <a:ext cx="0" cy="386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68BC7D24-AAFE-449D-BCD6-06550682BDA8}"/>
              </a:ext>
            </a:extLst>
          </p:cNvPr>
          <p:cNvCxnSpPr/>
          <p:nvPr/>
        </p:nvCxnSpPr>
        <p:spPr>
          <a:xfrm>
            <a:off x="4438691" y="4674112"/>
            <a:ext cx="0" cy="386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65FC29F5-625A-4F18-9113-FC61B603E025}"/>
              </a:ext>
            </a:extLst>
          </p:cNvPr>
          <p:cNvCxnSpPr/>
          <p:nvPr/>
        </p:nvCxnSpPr>
        <p:spPr>
          <a:xfrm>
            <a:off x="5737065" y="4685228"/>
            <a:ext cx="0" cy="386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550DBEC6-61DE-4256-9F82-E132732D9390}"/>
              </a:ext>
            </a:extLst>
          </p:cNvPr>
          <p:cNvCxnSpPr/>
          <p:nvPr/>
        </p:nvCxnSpPr>
        <p:spPr>
          <a:xfrm>
            <a:off x="7035439" y="4666694"/>
            <a:ext cx="0" cy="386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50223E1F-B6E6-4DB5-83F7-CF8930665943}"/>
              </a:ext>
            </a:extLst>
          </p:cNvPr>
          <p:cNvCxnSpPr/>
          <p:nvPr/>
        </p:nvCxnSpPr>
        <p:spPr>
          <a:xfrm>
            <a:off x="8333812" y="4670397"/>
            <a:ext cx="0" cy="386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6E206FF0-6C9F-4014-BC9A-47DA31916801}"/>
              </a:ext>
            </a:extLst>
          </p:cNvPr>
          <p:cNvCxnSpPr/>
          <p:nvPr/>
        </p:nvCxnSpPr>
        <p:spPr>
          <a:xfrm>
            <a:off x="9632186" y="4674100"/>
            <a:ext cx="0" cy="386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0A70B61A-1E93-4DE3-8C66-4A2095887A06}"/>
              </a:ext>
            </a:extLst>
          </p:cNvPr>
          <p:cNvSpPr txBox="1"/>
          <p:nvPr/>
        </p:nvSpPr>
        <p:spPr>
          <a:xfrm rot="16200000">
            <a:off x="259054" y="5132795"/>
            <a:ext cx="601447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+mn-lt"/>
              </a:rPr>
              <a:t>2024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B285104-F459-4206-983A-353D1D287EF8}"/>
              </a:ext>
            </a:extLst>
          </p:cNvPr>
          <p:cNvSpPr txBox="1"/>
          <p:nvPr/>
        </p:nvSpPr>
        <p:spPr>
          <a:xfrm rot="16200000">
            <a:off x="1542605" y="5126618"/>
            <a:ext cx="601447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+mn-lt"/>
              </a:rPr>
              <a:t>2025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9F4A4B8-A6DD-4C4F-9304-873B844E1CEF}"/>
              </a:ext>
            </a:extLst>
          </p:cNvPr>
          <p:cNvSpPr txBox="1"/>
          <p:nvPr/>
        </p:nvSpPr>
        <p:spPr>
          <a:xfrm rot="16200000">
            <a:off x="2833567" y="5113029"/>
            <a:ext cx="601447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+mn-lt"/>
              </a:rPr>
              <a:t>2026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3B80793-BDC2-44F3-9C06-E1BCC9771285}"/>
              </a:ext>
            </a:extLst>
          </p:cNvPr>
          <p:cNvSpPr txBox="1"/>
          <p:nvPr/>
        </p:nvSpPr>
        <p:spPr>
          <a:xfrm rot="16200000">
            <a:off x="4154178" y="5092027"/>
            <a:ext cx="601447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+mn-lt"/>
              </a:rPr>
              <a:t>2027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7473C8C1-FB67-47A4-AA4D-069301E7EC96}"/>
              </a:ext>
            </a:extLst>
          </p:cNvPr>
          <p:cNvSpPr txBox="1"/>
          <p:nvPr/>
        </p:nvSpPr>
        <p:spPr>
          <a:xfrm rot="16200000">
            <a:off x="5437729" y="5093263"/>
            <a:ext cx="601447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+mn-lt"/>
              </a:rPr>
              <a:t>2028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0CFA40BC-67D3-4BA4-8EE5-FB57E7BD56F9}"/>
              </a:ext>
            </a:extLst>
          </p:cNvPr>
          <p:cNvSpPr txBox="1"/>
          <p:nvPr/>
        </p:nvSpPr>
        <p:spPr>
          <a:xfrm rot="16200000">
            <a:off x="6758340" y="5094498"/>
            <a:ext cx="601447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+mn-lt"/>
              </a:rPr>
              <a:t>2029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09BD82DC-369A-4FD4-A461-ED656A1EAAEF}"/>
              </a:ext>
            </a:extLst>
          </p:cNvPr>
          <p:cNvSpPr txBox="1"/>
          <p:nvPr/>
        </p:nvSpPr>
        <p:spPr>
          <a:xfrm rot="16200000">
            <a:off x="8034478" y="5103145"/>
            <a:ext cx="601447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+mn-lt"/>
              </a:rPr>
              <a:t>2030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461869F2-DF25-4B67-86AF-F023B5CCBD2F}"/>
              </a:ext>
            </a:extLst>
          </p:cNvPr>
          <p:cNvSpPr txBox="1"/>
          <p:nvPr/>
        </p:nvSpPr>
        <p:spPr>
          <a:xfrm rot="16200000">
            <a:off x="9355089" y="5119205"/>
            <a:ext cx="601447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+mn-lt"/>
              </a:rPr>
              <a:t>2031</a:t>
            </a: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D98493B8-E220-4494-83D8-A9894E073097}"/>
              </a:ext>
            </a:extLst>
          </p:cNvPr>
          <p:cNvCxnSpPr>
            <a:cxnSpLocks/>
          </p:cNvCxnSpPr>
          <p:nvPr/>
        </p:nvCxnSpPr>
        <p:spPr>
          <a:xfrm flipV="1">
            <a:off x="478332" y="1297321"/>
            <a:ext cx="2492793" cy="17321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E79ACA4-7D55-46E5-B88C-5028CA2E57E8}"/>
              </a:ext>
            </a:extLst>
          </p:cNvPr>
          <p:cNvCxnSpPr>
            <a:cxnSpLocks/>
          </p:cNvCxnSpPr>
          <p:nvPr/>
        </p:nvCxnSpPr>
        <p:spPr>
          <a:xfrm>
            <a:off x="2973231" y="1309236"/>
            <a:ext cx="581627" cy="7175"/>
          </a:xfrm>
          <a:prstGeom prst="line">
            <a:avLst/>
          </a:prstGeom>
          <a:ln w="762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xplosion : 8 points 30">
            <a:extLst>
              <a:ext uri="{FF2B5EF4-FFF2-40B4-BE49-F238E27FC236}">
                <a16:creationId xmlns:a16="http://schemas.microsoft.com/office/drawing/2014/main" id="{3A540D2B-9940-46C9-BE7B-9004083E53A5}"/>
              </a:ext>
            </a:extLst>
          </p:cNvPr>
          <p:cNvSpPr/>
          <p:nvPr/>
        </p:nvSpPr>
        <p:spPr>
          <a:xfrm>
            <a:off x="2920844" y="1144267"/>
            <a:ext cx="367241" cy="407758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EDF1E961-40C2-425B-95F3-EBC1B0F8515F}"/>
              </a:ext>
            </a:extLst>
          </p:cNvPr>
          <p:cNvCxnSpPr>
            <a:cxnSpLocks/>
          </p:cNvCxnSpPr>
          <p:nvPr/>
        </p:nvCxnSpPr>
        <p:spPr>
          <a:xfrm flipV="1">
            <a:off x="437331" y="2147799"/>
            <a:ext cx="1827002" cy="2189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97881371-2403-4030-9B91-FD1436B4AE69}"/>
              </a:ext>
            </a:extLst>
          </p:cNvPr>
          <p:cNvCxnSpPr>
            <a:cxnSpLocks/>
          </p:cNvCxnSpPr>
          <p:nvPr/>
        </p:nvCxnSpPr>
        <p:spPr>
          <a:xfrm>
            <a:off x="2292853" y="2147799"/>
            <a:ext cx="2626522" cy="3978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BAC7E196-6923-4693-83DA-92AE125E2721}"/>
              </a:ext>
            </a:extLst>
          </p:cNvPr>
          <p:cNvSpPr txBox="1"/>
          <p:nvPr/>
        </p:nvSpPr>
        <p:spPr>
          <a:xfrm>
            <a:off x="129803" y="2247279"/>
            <a:ext cx="2084488" cy="364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67" b="1" dirty="0" err="1">
                <a:latin typeface="+mn-lt"/>
              </a:rPr>
              <a:t>Injector</a:t>
            </a:r>
            <a:r>
              <a:rPr lang="fr-FR" sz="1767" b="1" dirty="0">
                <a:latin typeface="+mn-lt"/>
              </a:rPr>
              <a:t> @ 7MeV</a:t>
            </a:r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D84B5008-2290-4053-81B7-99516AD198B8}"/>
              </a:ext>
            </a:extLst>
          </p:cNvPr>
          <p:cNvCxnSpPr>
            <a:cxnSpLocks/>
          </p:cNvCxnSpPr>
          <p:nvPr/>
        </p:nvCxnSpPr>
        <p:spPr>
          <a:xfrm flipV="1">
            <a:off x="5055455" y="2149988"/>
            <a:ext cx="1165873" cy="28120"/>
          </a:xfrm>
          <a:prstGeom prst="line">
            <a:avLst/>
          </a:prstGeom>
          <a:ln w="762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7F7E9138-3DDC-43ED-8C46-90AF0C0B306A}"/>
              </a:ext>
            </a:extLst>
          </p:cNvPr>
          <p:cNvCxnSpPr>
            <a:cxnSpLocks/>
          </p:cNvCxnSpPr>
          <p:nvPr/>
        </p:nvCxnSpPr>
        <p:spPr>
          <a:xfrm>
            <a:off x="3136574" y="1455875"/>
            <a:ext cx="0" cy="3515286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3AE42060-EC61-4A3B-8B58-1D9B33C8A9A6}"/>
              </a:ext>
            </a:extLst>
          </p:cNvPr>
          <p:cNvCxnSpPr>
            <a:cxnSpLocks/>
          </p:cNvCxnSpPr>
          <p:nvPr/>
        </p:nvCxnSpPr>
        <p:spPr>
          <a:xfrm>
            <a:off x="5377286" y="3290679"/>
            <a:ext cx="6402" cy="168048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57813725-30D9-4051-8C6F-D96FA67ACE05}"/>
              </a:ext>
            </a:extLst>
          </p:cNvPr>
          <p:cNvCxnSpPr>
            <a:cxnSpLocks/>
          </p:cNvCxnSpPr>
          <p:nvPr/>
        </p:nvCxnSpPr>
        <p:spPr>
          <a:xfrm>
            <a:off x="5065847" y="2228991"/>
            <a:ext cx="32508" cy="272685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15E0AA8E-8A5A-4ECE-A8AC-D549DAF158E7}"/>
              </a:ext>
            </a:extLst>
          </p:cNvPr>
          <p:cNvCxnSpPr>
            <a:cxnSpLocks/>
          </p:cNvCxnSpPr>
          <p:nvPr/>
        </p:nvCxnSpPr>
        <p:spPr>
          <a:xfrm flipV="1">
            <a:off x="451057" y="3129403"/>
            <a:ext cx="2819862" cy="5305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1D5E9242-A16A-4A4B-BDFE-E5DF355B7F85}"/>
              </a:ext>
            </a:extLst>
          </p:cNvPr>
          <p:cNvCxnSpPr>
            <a:cxnSpLocks/>
          </p:cNvCxnSpPr>
          <p:nvPr/>
        </p:nvCxnSpPr>
        <p:spPr>
          <a:xfrm>
            <a:off x="3148386" y="3130371"/>
            <a:ext cx="3821576" cy="56583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ZoneTexte 48">
            <a:extLst>
              <a:ext uri="{FF2B5EF4-FFF2-40B4-BE49-F238E27FC236}">
                <a16:creationId xmlns:a16="http://schemas.microsoft.com/office/drawing/2014/main" id="{17CBC0C1-BAFB-4652-B162-087DAC5554A3}"/>
              </a:ext>
            </a:extLst>
          </p:cNvPr>
          <p:cNvSpPr txBox="1"/>
          <p:nvPr/>
        </p:nvSpPr>
        <p:spPr>
          <a:xfrm>
            <a:off x="139422" y="3244750"/>
            <a:ext cx="1881474" cy="364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67" b="1" dirty="0">
                <a:latin typeface="+mn-lt"/>
              </a:rPr>
              <a:t>ERL 1-LOOPS</a:t>
            </a:r>
          </a:p>
        </p:txBody>
      </p: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A9FA64BD-E6CD-4F54-8F27-3FB8DB7C35AF}"/>
              </a:ext>
            </a:extLst>
          </p:cNvPr>
          <p:cNvCxnSpPr>
            <a:cxnSpLocks/>
          </p:cNvCxnSpPr>
          <p:nvPr/>
        </p:nvCxnSpPr>
        <p:spPr>
          <a:xfrm>
            <a:off x="7035439" y="3169943"/>
            <a:ext cx="982840" cy="2921"/>
          </a:xfrm>
          <a:prstGeom prst="line">
            <a:avLst/>
          </a:prstGeom>
          <a:ln w="762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Explosion : 8 points 50">
            <a:extLst>
              <a:ext uri="{FF2B5EF4-FFF2-40B4-BE49-F238E27FC236}">
                <a16:creationId xmlns:a16="http://schemas.microsoft.com/office/drawing/2014/main" id="{76CA7155-01B6-468D-82BE-5C96DEBC9E3F}"/>
              </a:ext>
            </a:extLst>
          </p:cNvPr>
          <p:cNvSpPr/>
          <p:nvPr/>
        </p:nvSpPr>
        <p:spPr>
          <a:xfrm>
            <a:off x="6916787" y="2966064"/>
            <a:ext cx="367241" cy="407758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BBA83546-2FEB-4EAC-8A35-DB6FDDBD61FB}"/>
              </a:ext>
            </a:extLst>
          </p:cNvPr>
          <p:cNvCxnSpPr>
            <a:cxnSpLocks/>
          </p:cNvCxnSpPr>
          <p:nvPr/>
        </p:nvCxnSpPr>
        <p:spPr>
          <a:xfrm>
            <a:off x="5850811" y="3233754"/>
            <a:ext cx="19943" cy="164849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ED1F5C92-2A26-403D-8A9C-D256EF907DEE}"/>
              </a:ext>
            </a:extLst>
          </p:cNvPr>
          <p:cNvCxnSpPr>
            <a:cxnSpLocks/>
          </p:cNvCxnSpPr>
          <p:nvPr/>
        </p:nvCxnSpPr>
        <p:spPr>
          <a:xfrm flipH="1">
            <a:off x="6466507" y="3290679"/>
            <a:ext cx="868" cy="206093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A018957B-8E2B-448B-82F3-49ED54E82C4A}"/>
              </a:ext>
            </a:extLst>
          </p:cNvPr>
          <p:cNvCxnSpPr>
            <a:cxnSpLocks/>
          </p:cNvCxnSpPr>
          <p:nvPr/>
        </p:nvCxnSpPr>
        <p:spPr>
          <a:xfrm flipH="1">
            <a:off x="7091526" y="3398661"/>
            <a:ext cx="1" cy="143211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ZoneTexte 54">
            <a:extLst>
              <a:ext uri="{FF2B5EF4-FFF2-40B4-BE49-F238E27FC236}">
                <a16:creationId xmlns:a16="http://schemas.microsoft.com/office/drawing/2014/main" id="{0A32DA98-0021-4ACF-AACB-3D17B4647F39}"/>
              </a:ext>
            </a:extLst>
          </p:cNvPr>
          <p:cNvSpPr txBox="1"/>
          <p:nvPr/>
        </p:nvSpPr>
        <p:spPr>
          <a:xfrm>
            <a:off x="2756412" y="1533736"/>
            <a:ext cx="702436" cy="39151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972" i="1" dirty="0">
                <a:latin typeface="+mn-lt"/>
              </a:rPr>
              <a:t>DC gun </a:t>
            </a:r>
          </a:p>
          <a:p>
            <a:r>
              <a:rPr lang="fr-FR" sz="972" i="1" dirty="0" err="1">
                <a:latin typeface="+mn-lt"/>
              </a:rPr>
              <a:t>operation</a:t>
            </a:r>
            <a:endParaRPr lang="fr-FR" sz="972" i="1" dirty="0">
              <a:latin typeface="+mn-lt"/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0D66255E-81C5-4C3B-B94F-6116BE91E3F6}"/>
              </a:ext>
            </a:extLst>
          </p:cNvPr>
          <p:cNvSpPr txBox="1"/>
          <p:nvPr/>
        </p:nvSpPr>
        <p:spPr>
          <a:xfrm>
            <a:off x="5001511" y="3718347"/>
            <a:ext cx="710451" cy="39151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972" i="1" dirty="0" err="1">
                <a:latin typeface="+mn-lt"/>
              </a:rPr>
              <a:t>Cryogenic</a:t>
            </a:r>
            <a:r>
              <a:rPr lang="fr-FR" sz="972" i="1" dirty="0">
                <a:latin typeface="+mn-lt"/>
              </a:rPr>
              <a:t> </a:t>
            </a:r>
          </a:p>
          <a:p>
            <a:pPr algn="ctr"/>
            <a:r>
              <a:rPr lang="fr-FR" sz="972" i="1" dirty="0" err="1">
                <a:latin typeface="+mn-lt"/>
              </a:rPr>
              <a:t>installed</a:t>
            </a:r>
            <a:endParaRPr lang="fr-FR" sz="972" i="1" dirty="0">
              <a:latin typeface="+mn-lt"/>
            </a:endParaRP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FAFC0DDE-047A-4C9D-81BA-40E29911AAFE}"/>
              </a:ext>
            </a:extLst>
          </p:cNvPr>
          <p:cNvSpPr txBox="1"/>
          <p:nvPr/>
        </p:nvSpPr>
        <p:spPr>
          <a:xfrm>
            <a:off x="4463092" y="2307079"/>
            <a:ext cx="1146408" cy="2419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972" i="1" dirty="0" err="1">
                <a:latin typeface="+mn-lt"/>
              </a:rPr>
              <a:t>Injector</a:t>
            </a:r>
            <a:r>
              <a:rPr lang="fr-FR" sz="972" i="1" dirty="0">
                <a:latin typeface="+mn-lt"/>
              </a:rPr>
              <a:t> </a:t>
            </a:r>
            <a:r>
              <a:rPr lang="fr-FR" sz="972" i="1" dirty="0" err="1">
                <a:latin typeface="+mn-lt"/>
              </a:rPr>
              <a:t>installed</a:t>
            </a:r>
            <a:endParaRPr lang="fr-FR" sz="972" i="1" dirty="0">
              <a:latin typeface="+mn-lt"/>
            </a:endParaRP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4C253F74-CB88-4CCB-8FE2-0878E55AB1A5}"/>
              </a:ext>
            </a:extLst>
          </p:cNvPr>
          <p:cNvSpPr txBox="1"/>
          <p:nvPr/>
        </p:nvSpPr>
        <p:spPr>
          <a:xfrm>
            <a:off x="5466167" y="3380761"/>
            <a:ext cx="822661" cy="39151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972" i="1" dirty="0" err="1">
                <a:latin typeface="+mn-lt"/>
              </a:rPr>
              <a:t>Cryomodule</a:t>
            </a:r>
            <a:r>
              <a:rPr lang="fr-FR" sz="972" i="1" dirty="0">
                <a:latin typeface="+mn-lt"/>
              </a:rPr>
              <a:t> </a:t>
            </a:r>
          </a:p>
          <a:p>
            <a:pPr algn="ctr"/>
            <a:r>
              <a:rPr lang="fr-FR" sz="972" i="1" dirty="0" err="1">
                <a:latin typeface="+mn-lt"/>
              </a:rPr>
              <a:t>tested</a:t>
            </a:r>
            <a:endParaRPr lang="fr-FR" sz="972" i="1" dirty="0">
              <a:latin typeface="+mn-lt"/>
            </a:endParaRP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EADFD5BE-0154-48A3-82AE-474456C2485B}"/>
              </a:ext>
            </a:extLst>
          </p:cNvPr>
          <p:cNvSpPr txBox="1"/>
          <p:nvPr/>
        </p:nvSpPr>
        <p:spPr>
          <a:xfrm>
            <a:off x="6074291" y="3718347"/>
            <a:ext cx="793807" cy="39151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972" i="1" dirty="0" err="1">
                <a:latin typeface="+mn-lt"/>
              </a:rPr>
              <a:t>Cryomodule</a:t>
            </a:r>
            <a:endParaRPr lang="fr-FR" sz="972" i="1" dirty="0">
              <a:latin typeface="+mn-lt"/>
            </a:endParaRPr>
          </a:p>
          <a:p>
            <a:pPr algn="ctr"/>
            <a:r>
              <a:rPr lang="fr-FR" sz="972" i="1" dirty="0">
                <a:latin typeface="+mn-lt"/>
              </a:rPr>
              <a:t> </a:t>
            </a:r>
            <a:r>
              <a:rPr lang="fr-FR" sz="972" i="1" dirty="0" err="1">
                <a:latin typeface="+mn-lt"/>
              </a:rPr>
              <a:t>Installed</a:t>
            </a:r>
            <a:endParaRPr lang="fr-FR" sz="972" i="1" dirty="0">
              <a:latin typeface="+mn-lt"/>
            </a:endParaRP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A69F217D-49EF-48FF-8261-B5DC3C25F857}"/>
              </a:ext>
            </a:extLst>
          </p:cNvPr>
          <p:cNvSpPr txBox="1"/>
          <p:nvPr/>
        </p:nvSpPr>
        <p:spPr>
          <a:xfrm>
            <a:off x="6720010" y="3428269"/>
            <a:ext cx="960519" cy="39151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972" i="1" dirty="0">
                <a:latin typeface="+mn-lt"/>
              </a:rPr>
              <a:t>First ERL</a:t>
            </a:r>
          </a:p>
          <a:p>
            <a:pPr algn="ctr"/>
            <a:r>
              <a:rPr lang="fr-FR" sz="972" i="1" dirty="0">
                <a:latin typeface="+mn-lt"/>
              </a:rPr>
              <a:t> </a:t>
            </a:r>
            <a:r>
              <a:rPr lang="fr-FR" sz="972" i="1" dirty="0" err="1">
                <a:latin typeface="+mn-lt"/>
              </a:rPr>
              <a:t>demonstration</a:t>
            </a:r>
            <a:endParaRPr lang="fr-FR" sz="972" i="1" dirty="0">
              <a:latin typeface="+mn-lt"/>
            </a:endParaRPr>
          </a:p>
        </p:txBody>
      </p: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id="{47468DDD-C5B8-4EFA-881E-126629FBC616}"/>
              </a:ext>
            </a:extLst>
          </p:cNvPr>
          <p:cNvCxnSpPr>
            <a:cxnSpLocks/>
          </p:cNvCxnSpPr>
          <p:nvPr/>
        </p:nvCxnSpPr>
        <p:spPr>
          <a:xfrm flipV="1">
            <a:off x="4802887" y="4179038"/>
            <a:ext cx="4096121" cy="7776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81EA3D04-A41C-4567-83E5-92FF166A6949}"/>
              </a:ext>
            </a:extLst>
          </p:cNvPr>
          <p:cNvCxnSpPr>
            <a:cxnSpLocks/>
          </p:cNvCxnSpPr>
          <p:nvPr/>
        </p:nvCxnSpPr>
        <p:spPr>
          <a:xfrm>
            <a:off x="8936888" y="4182860"/>
            <a:ext cx="964122" cy="2963"/>
          </a:xfrm>
          <a:prstGeom prst="line">
            <a:avLst/>
          </a:prstGeom>
          <a:ln w="762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Explosion : 8 points 62">
            <a:extLst>
              <a:ext uri="{FF2B5EF4-FFF2-40B4-BE49-F238E27FC236}">
                <a16:creationId xmlns:a16="http://schemas.microsoft.com/office/drawing/2014/main" id="{032B8A46-8A85-4201-A2BC-1FF350B4C438}"/>
              </a:ext>
            </a:extLst>
          </p:cNvPr>
          <p:cNvSpPr/>
          <p:nvPr/>
        </p:nvSpPr>
        <p:spPr>
          <a:xfrm>
            <a:off x="8715387" y="3991233"/>
            <a:ext cx="367241" cy="407758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1E099DF3-99CF-4825-BB38-267CD81CABE2}"/>
              </a:ext>
            </a:extLst>
          </p:cNvPr>
          <p:cNvSpPr txBox="1"/>
          <p:nvPr/>
        </p:nvSpPr>
        <p:spPr>
          <a:xfrm>
            <a:off x="8371624" y="4414887"/>
            <a:ext cx="960519" cy="39151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972" i="1" dirty="0">
                <a:latin typeface="+mn-lt"/>
              </a:rPr>
              <a:t>3-loop ERL</a:t>
            </a:r>
          </a:p>
          <a:p>
            <a:pPr algn="ctr"/>
            <a:r>
              <a:rPr lang="fr-FR" sz="972" i="1" dirty="0">
                <a:latin typeface="+mn-lt"/>
              </a:rPr>
              <a:t> </a:t>
            </a:r>
            <a:r>
              <a:rPr lang="fr-FR" sz="972" i="1" dirty="0" err="1">
                <a:latin typeface="+mn-lt"/>
              </a:rPr>
              <a:t>demonstration</a:t>
            </a:r>
            <a:endParaRPr lang="fr-FR" sz="972" i="1" dirty="0">
              <a:latin typeface="+mn-lt"/>
            </a:endParaRP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846D74F8-B4D5-45D3-A98D-B02DB6994A8E}"/>
              </a:ext>
            </a:extLst>
          </p:cNvPr>
          <p:cNvSpPr txBox="1"/>
          <p:nvPr/>
        </p:nvSpPr>
        <p:spPr>
          <a:xfrm>
            <a:off x="139422" y="4091575"/>
            <a:ext cx="1908836" cy="364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67" b="1" dirty="0">
                <a:latin typeface="+mn-lt"/>
              </a:rPr>
              <a:t>ERL 3-LOOPS</a:t>
            </a:r>
          </a:p>
        </p:txBody>
      </p:sp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id="{0B04CA5D-6986-489F-8ED2-12B9010851B6}"/>
              </a:ext>
            </a:extLst>
          </p:cNvPr>
          <p:cNvCxnSpPr>
            <a:cxnSpLocks/>
          </p:cNvCxnSpPr>
          <p:nvPr/>
        </p:nvCxnSpPr>
        <p:spPr>
          <a:xfrm flipV="1">
            <a:off x="6588583" y="1217451"/>
            <a:ext cx="689226" cy="3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66">
            <a:extLst>
              <a:ext uri="{FF2B5EF4-FFF2-40B4-BE49-F238E27FC236}">
                <a16:creationId xmlns:a16="http://schemas.microsoft.com/office/drawing/2014/main" id="{E05251BA-0D76-4795-BDAC-04FA9B739EE3}"/>
              </a:ext>
            </a:extLst>
          </p:cNvPr>
          <p:cNvCxnSpPr>
            <a:cxnSpLocks/>
          </p:cNvCxnSpPr>
          <p:nvPr/>
        </p:nvCxnSpPr>
        <p:spPr>
          <a:xfrm flipV="1">
            <a:off x="6588583" y="1459817"/>
            <a:ext cx="689226" cy="3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67">
            <a:extLst>
              <a:ext uri="{FF2B5EF4-FFF2-40B4-BE49-F238E27FC236}">
                <a16:creationId xmlns:a16="http://schemas.microsoft.com/office/drawing/2014/main" id="{3C89BDE1-C84E-47C2-982F-066CF26803FD}"/>
              </a:ext>
            </a:extLst>
          </p:cNvPr>
          <p:cNvCxnSpPr>
            <a:cxnSpLocks/>
          </p:cNvCxnSpPr>
          <p:nvPr/>
        </p:nvCxnSpPr>
        <p:spPr>
          <a:xfrm flipV="1">
            <a:off x="6582686" y="1698700"/>
            <a:ext cx="689226" cy="3"/>
          </a:xfrm>
          <a:prstGeom prst="line">
            <a:avLst/>
          </a:prstGeom>
          <a:ln w="762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ZoneTexte 68">
            <a:extLst>
              <a:ext uri="{FF2B5EF4-FFF2-40B4-BE49-F238E27FC236}">
                <a16:creationId xmlns:a16="http://schemas.microsoft.com/office/drawing/2014/main" id="{C1DC10F8-2C6B-4E67-B990-850865A04A1C}"/>
              </a:ext>
            </a:extLst>
          </p:cNvPr>
          <p:cNvSpPr txBox="1"/>
          <p:nvPr/>
        </p:nvSpPr>
        <p:spPr>
          <a:xfrm>
            <a:off x="7016940" y="1099766"/>
            <a:ext cx="1148984" cy="282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37" b="1" dirty="0">
                <a:latin typeface="+mn-lt"/>
              </a:rPr>
              <a:t>Design</a:t>
            </a: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6FF6E922-48A7-489E-B31B-4EA5DEE4141A}"/>
              </a:ext>
            </a:extLst>
          </p:cNvPr>
          <p:cNvSpPr txBox="1"/>
          <p:nvPr/>
        </p:nvSpPr>
        <p:spPr>
          <a:xfrm>
            <a:off x="6976882" y="1303978"/>
            <a:ext cx="3497568" cy="282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37" b="1" dirty="0" err="1">
                <a:latin typeface="+mn-lt"/>
              </a:rPr>
              <a:t>Procuirement</a:t>
            </a:r>
            <a:r>
              <a:rPr lang="fr-FR" sz="1237" b="1" dirty="0">
                <a:latin typeface="+mn-lt"/>
              </a:rPr>
              <a:t> / Construction / Installation</a:t>
            </a:r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08CC55F4-9D9B-4AE1-BE87-B8063AD5D781}"/>
              </a:ext>
            </a:extLst>
          </p:cNvPr>
          <p:cNvSpPr txBox="1"/>
          <p:nvPr/>
        </p:nvSpPr>
        <p:spPr>
          <a:xfrm>
            <a:off x="7277809" y="1528534"/>
            <a:ext cx="2165500" cy="282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37" b="1" dirty="0">
                <a:latin typeface="+mn-lt"/>
              </a:rPr>
              <a:t>Commissioning</a:t>
            </a:r>
          </a:p>
        </p:txBody>
      </p:sp>
      <p:sp>
        <p:nvSpPr>
          <p:cNvPr id="76" name="Explosion : 8 points 75">
            <a:extLst>
              <a:ext uri="{FF2B5EF4-FFF2-40B4-BE49-F238E27FC236}">
                <a16:creationId xmlns:a16="http://schemas.microsoft.com/office/drawing/2014/main" id="{ED59384A-6074-4E54-BD4B-6F44BFFD3199}"/>
              </a:ext>
            </a:extLst>
          </p:cNvPr>
          <p:cNvSpPr/>
          <p:nvPr/>
        </p:nvSpPr>
        <p:spPr>
          <a:xfrm>
            <a:off x="5921405" y="1948750"/>
            <a:ext cx="367241" cy="407758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id="{3317C98F-71C7-4D79-B536-ADFB6AA0B5D2}"/>
              </a:ext>
            </a:extLst>
          </p:cNvPr>
          <p:cNvSpPr txBox="1"/>
          <p:nvPr/>
        </p:nvSpPr>
        <p:spPr>
          <a:xfrm>
            <a:off x="5818435" y="2427778"/>
            <a:ext cx="510076" cy="2419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972" i="1" dirty="0">
                <a:latin typeface="+mn-lt"/>
              </a:rPr>
              <a:t>20 mA</a:t>
            </a:r>
          </a:p>
        </p:txBody>
      </p:sp>
      <p:cxnSp>
        <p:nvCxnSpPr>
          <p:cNvPr id="78" name="Connecteur droit 77">
            <a:extLst>
              <a:ext uri="{FF2B5EF4-FFF2-40B4-BE49-F238E27FC236}">
                <a16:creationId xmlns:a16="http://schemas.microsoft.com/office/drawing/2014/main" id="{5E38CB3A-F2AE-4523-8C78-C736299502BD}"/>
              </a:ext>
            </a:extLst>
          </p:cNvPr>
          <p:cNvCxnSpPr>
            <a:cxnSpLocks/>
          </p:cNvCxnSpPr>
          <p:nvPr/>
        </p:nvCxnSpPr>
        <p:spPr>
          <a:xfrm flipH="1">
            <a:off x="6103283" y="2309162"/>
            <a:ext cx="121" cy="265318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78">
            <a:extLst>
              <a:ext uri="{FF2B5EF4-FFF2-40B4-BE49-F238E27FC236}">
                <a16:creationId xmlns:a16="http://schemas.microsoft.com/office/drawing/2014/main" id="{0B496758-35A9-42B0-B833-691F31F1DFD6}"/>
              </a:ext>
            </a:extLst>
          </p:cNvPr>
          <p:cNvCxnSpPr>
            <a:cxnSpLocks/>
          </p:cNvCxnSpPr>
          <p:nvPr/>
        </p:nvCxnSpPr>
        <p:spPr>
          <a:xfrm flipH="1">
            <a:off x="7996709" y="3195304"/>
            <a:ext cx="8930" cy="170848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Explosion : 8 points 79">
            <a:extLst>
              <a:ext uri="{FF2B5EF4-FFF2-40B4-BE49-F238E27FC236}">
                <a16:creationId xmlns:a16="http://schemas.microsoft.com/office/drawing/2014/main" id="{0253F09F-A7C0-41A0-B2D5-5B9B4B8A14B3}"/>
              </a:ext>
            </a:extLst>
          </p:cNvPr>
          <p:cNvSpPr/>
          <p:nvPr/>
        </p:nvSpPr>
        <p:spPr>
          <a:xfrm>
            <a:off x="7834659" y="2958275"/>
            <a:ext cx="367241" cy="407758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81" name="ZoneTexte 80">
            <a:extLst>
              <a:ext uri="{FF2B5EF4-FFF2-40B4-BE49-F238E27FC236}">
                <a16:creationId xmlns:a16="http://schemas.microsoft.com/office/drawing/2014/main" id="{E3EBA9F7-02C1-4783-A088-083AABCF9EA0}"/>
              </a:ext>
            </a:extLst>
          </p:cNvPr>
          <p:cNvSpPr txBox="1"/>
          <p:nvPr/>
        </p:nvSpPr>
        <p:spPr>
          <a:xfrm>
            <a:off x="7819363" y="3396173"/>
            <a:ext cx="474810" cy="2419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972" i="1" dirty="0">
                <a:latin typeface="+mn-lt"/>
              </a:rPr>
              <a:t>2MW</a:t>
            </a:r>
          </a:p>
        </p:txBody>
      </p:sp>
      <p:cxnSp>
        <p:nvCxnSpPr>
          <p:cNvPr id="82" name="Connecteur droit 81">
            <a:extLst>
              <a:ext uri="{FF2B5EF4-FFF2-40B4-BE49-F238E27FC236}">
                <a16:creationId xmlns:a16="http://schemas.microsoft.com/office/drawing/2014/main" id="{5AB3C788-BAFE-47ED-BA5A-104EA4678A1A}"/>
              </a:ext>
            </a:extLst>
          </p:cNvPr>
          <p:cNvCxnSpPr>
            <a:cxnSpLocks/>
          </p:cNvCxnSpPr>
          <p:nvPr/>
        </p:nvCxnSpPr>
        <p:spPr>
          <a:xfrm>
            <a:off x="9900070" y="4373606"/>
            <a:ext cx="13253" cy="59351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Explosion : 8 points 82">
            <a:extLst>
              <a:ext uri="{FF2B5EF4-FFF2-40B4-BE49-F238E27FC236}">
                <a16:creationId xmlns:a16="http://schemas.microsoft.com/office/drawing/2014/main" id="{A55B1EBA-B7BE-473E-B269-84696E4D20C8}"/>
              </a:ext>
            </a:extLst>
          </p:cNvPr>
          <p:cNvSpPr/>
          <p:nvPr/>
        </p:nvSpPr>
        <p:spPr>
          <a:xfrm>
            <a:off x="9717389" y="3965848"/>
            <a:ext cx="367241" cy="407758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84" name="ZoneTexte 83">
            <a:extLst>
              <a:ext uri="{FF2B5EF4-FFF2-40B4-BE49-F238E27FC236}">
                <a16:creationId xmlns:a16="http://schemas.microsoft.com/office/drawing/2014/main" id="{57BCD017-42A4-46CB-8A24-831AC4CEB515}"/>
              </a:ext>
            </a:extLst>
          </p:cNvPr>
          <p:cNvSpPr txBox="1"/>
          <p:nvPr/>
        </p:nvSpPr>
        <p:spPr>
          <a:xfrm>
            <a:off x="9628805" y="4424261"/>
            <a:ext cx="474810" cy="2419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fr-FR" sz="972" i="1" dirty="0">
                <a:latin typeface="+mn-lt"/>
              </a:rPr>
              <a:t>5MW</a:t>
            </a:r>
          </a:p>
        </p:txBody>
      </p:sp>
      <p:cxnSp>
        <p:nvCxnSpPr>
          <p:cNvPr id="85" name="Connecteur droit 84">
            <a:extLst>
              <a:ext uri="{FF2B5EF4-FFF2-40B4-BE49-F238E27FC236}">
                <a16:creationId xmlns:a16="http://schemas.microsoft.com/office/drawing/2014/main" id="{D3525032-F3A6-4DBB-8AF5-5FA1B4CF2CFD}"/>
              </a:ext>
            </a:extLst>
          </p:cNvPr>
          <p:cNvCxnSpPr>
            <a:cxnSpLocks/>
          </p:cNvCxnSpPr>
          <p:nvPr/>
        </p:nvCxnSpPr>
        <p:spPr>
          <a:xfrm>
            <a:off x="2704968" y="1312711"/>
            <a:ext cx="13821" cy="333941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Explosion : 8 points 85">
            <a:extLst>
              <a:ext uri="{FF2B5EF4-FFF2-40B4-BE49-F238E27FC236}">
                <a16:creationId xmlns:a16="http://schemas.microsoft.com/office/drawing/2014/main" id="{27D6ED80-D266-4449-994E-2BA9A4E28C8B}"/>
              </a:ext>
            </a:extLst>
          </p:cNvPr>
          <p:cNvSpPr/>
          <p:nvPr/>
        </p:nvSpPr>
        <p:spPr>
          <a:xfrm>
            <a:off x="2538039" y="4496033"/>
            <a:ext cx="367241" cy="407758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 dirty="0"/>
          </a:p>
        </p:txBody>
      </p:sp>
      <p:sp>
        <p:nvSpPr>
          <p:cNvPr id="87" name="ZoneTexte 86">
            <a:extLst>
              <a:ext uri="{FF2B5EF4-FFF2-40B4-BE49-F238E27FC236}">
                <a16:creationId xmlns:a16="http://schemas.microsoft.com/office/drawing/2014/main" id="{99C3626E-14E0-4BB6-9BB5-A21724C7B18A}"/>
              </a:ext>
            </a:extLst>
          </p:cNvPr>
          <p:cNvSpPr txBox="1"/>
          <p:nvPr/>
        </p:nvSpPr>
        <p:spPr>
          <a:xfrm>
            <a:off x="2506067" y="4273708"/>
            <a:ext cx="396262" cy="2419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972" b="1" i="1" dirty="0">
                <a:solidFill>
                  <a:srgbClr val="FF0000"/>
                </a:solidFill>
                <a:latin typeface="+mn-lt"/>
              </a:rPr>
              <a:t>TDR</a:t>
            </a:r>
          </a:p>
        </p:txBody>
      </p:sp>
      <p:sp>
        <p:nvSpPr>
          <p:cNvPr id="88" name="Explosion : 8 points 87">
            <a:extLst>
              <a:ext uri="{FF2B5EF4-FFF2-40B4-BE49-F238E27FC236}">
                <a16:creationId xmlns:a16="http://schemas.microsoft.com/office/drawing/2014/main" id="{3E35E636-2659-48C2-B79F-240F5B59E04B}"/>
              </a:ext>
            </a:extLst>
          </p:cNvPr>
          <p:cNvSpPr/>
          <p:nvPr/>
        </p:nvSpPr>
        <p:spPr>
          <a:xfrm>
            <a:off x="5674419" y="2968985"/>
            <a:ext cx="367241" cy="407758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89" name="Explosion : 8 points 88">
            <a:extLst>
              <a:ext uri="{FF2B5EF4-FFF2-40B4-BE49-F238E27FC236}">
                <a16:creationId xmlns:a16="http://schemas.microsoft.com/office/drawing/2014/main" id="{A40C159E-8D64-4021-930C-00492C3D0797}"/>
              </a:ext>
            </a:extLst>
          </p:cNvPr>
          <p:cNvSpPr/>
          <p:nvPr/>
        </p:nvSpPr>
        <p:spPr>
          <a:xfrm>
            <a:off x="6292652" y="2998162"/>
            <a:ext cx="367241" cy="407758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90" name="Explosion : 8 points 89">
            <a:extLst>
              <a:ext uri="{FF2B5EF4-FFF2-40B4-BE49-F238E27FC236}">
                <a16:creationId xmlns:a16="http://schemas.microsoft.com/office/drawing/2014/main" id="{58F9923C-6F19-40FD-ADEB-38155BE30D9B}"/>
              </a:ext>
            </a:extLst>
          </p:cNvPr>
          <p:cNvSpPr/>
          <p:nvPr/>
        </p:nvSpPr>
        <p:spPr>
          <a:xfrm>
            <a:off x="5186807" y="2980930"/>
            <a:ext cx="367241" cy="407758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95" name="Rectangle : coins arrondis 94">
            <a:extLst>
              <a:ext uri="{FF2B5EF4-FFF2-40B4-BE49-F238E27FC236}">
                <a16:creationId xmlns:a16="http://schemas.microsoft.com/office/drawing/2014/main" id="{3AB46C89-0EEC-4E23-A6B1-EC383BF10220}"/>
              </a:ext>
            </a:extLst>
          </p:cNvPr>
          <p:cNvSpPr/>
          <p:nvPr/>
        </p:nvSpPr>
        <p:spPr>
          <a:xfrm>
            <a:off x="8393431" y="1930756"/>
            <a:ext cx="403502" cy="1859053"/>
          </a:xfrm>
          <a:prstGeom prst="roundRect">
            <a:avLst>
              <a:gd name="adj" fmla="val 5241"/>
            </a:avLst>
          </a:prstGeom>
          <a:solidFill>
            <a:schemeClr val="accent4">
              <a:lumMod val="60000"/>
              <a:lumOff val="40000"/>
              <a:alpha val="5000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 dirty="0"/>
          </a:p>
        </p:txBody>
      </p:sp>
      <p:sp>
        <p:nvSpPr>
          <p:cNvPr id="96" name="ZoneTexte 95">
            <a:extLst>
              <a:ext uri="{FF2B5EF4-FFF2-40B4-BE49-F238E27FC236}">
                <a16:creationId xmlns:a16="http://schemas.microsoft.com/office/drawing/2014/main" id="{66C1EE91-3A6A-4C01-B447-54C6E33D694B}"/>
              </a:ext>
            </a:extLst>
          </p:cNvPr>
          <p:cNvSpPr txBox="1"/>
          <p:nvPr/>
        </p:nvSpPr>
        <p:spPr>
          <a:xfrm rot="16200000">
            <a:off x="7628302" y="2690457"/>
            <a:ext cx="19068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+mn-lt"/>
              </a:rPr>
              <a:t>PERLE 1-LOOP  89MeV</a:t>
            </a:r>
          </a:p>
        </p:txBody>
      </p:sp>
      <p:sp>
        <p:nvSpPr>
          <p:cNvPr id="97" name="Rectangle : coins arrondis 96">
            <a:extLst>
              <a:ext uri="{FF2B5EF4-FFF2-40B4-BE49-F238E27FC236}">
                <a16:creationId xmlns:a16="http://schemas.microsoft.com/office/drawing/2014/main" id="{2F3B6BC3-8C30-4939-B243-ED69B2088303}"/>
              </a:ext>
            </a:extLst>
          </p:cNvPr>
          <p:cNvSpPr/>
          <p:nvPr/>
        </p:nvSpPr>
        <p:spPr>
          <a:xfrm>
            <a:off x="10111453" y="2773591"/>
            <a:ext cx="403502" cy="2061753"/>
          </a:xfrm>
          <a:prstGeom prst="roundRect">
            <a:avLst>
              <a:gd name="adj" fmla="val 5241"/>
            </a:avLst>
          </a:prstGeom>
          <a:solidFill>
            <a:schemeClr val="accent4">
              <a:lumMod val="60000"/>
              <a:lumOff val="40000"/>
              <a:alpha val="5000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 dirty="0"/>
          </a:p>
        </p:txBody>
      </p:sp>
      <p:sp>
        <p:nvSpPr>
          <p:cNvPr id="98" name="ZoneTexte 97">
            <a:extLst>
              <a:ext uri="{FF2B5EF4-FFF2-40B4-BE49-F238E27FC236}">
                <a16:creationId xmlns:a16="http://schemas.microsoft.com/office/drawing/2014/main" id="{EADB0202-96FD-41A8-A50A-59952E468E51}"/>
              </a:ext>
            </a:extLst>
          </p:cNvPr>
          <p:cNvSpPr txBox="1"/>
          <p:nvPr/>
        </p:nvSpPr>
        <p:spPr>
          <a:xfrm rot="16200000">
            <a:off x="9205793" y="3595460"/>
            <a:ext cx="21879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+mn-lt"/>
              </a:rPr>
              <a:t>PERLE 3-LOOPS  250MeV</a:t>
            </a:r>
          </a:p>
        </p:txBody>
      </p:sp>
      <p:sp>
        <p:nvSpPr>
          <p:cNvPr id="99" name="Explosion : 8 points 98">
            <a:extLst>
              <a:ext uri="{FF2B5EF4-FFF2-40B4-BE49-F238E27FC236}">
                <a16:creationId xmlns:a16="http://schemas.microsoft.com/office/drawing/2014/main" id="{F8436445-526D-4B77-B4D3-88BAD7571EF6}"/>
              </a:ext>
            </a:extLst>
          </p:cNvPr>
          <p:cNvSpPr/>
          <p:nvPr/>
        </p:nvSpPr>
        <p:spPr>
          <a:xfrm>
            <a:off x="4192111" y="2525688"/>
            <a:ext cx="367241" cy="407758"/>
          </a:xfrm>
          <a:prstGeom prst="irregularSeal1">
            <a:avLst/>
          </a:prstGeom>
          <a:solidFill>
            <a:srgbClr val="FF99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 dirty="0"/>
          </a:p>
        </p:txBody>
      </p:sp>
      <p:sp>
        <p:nvSpPr>
          <p:cNvPr id="101" name="Explosion : 8 points 100">
            <a:extLst>
              <a:ext uri="{FF2B5EF4-FFF2-40B4-BE49-F238E27FC236}">
                <a16:creationId xmlns:a16="http://schemas.microsoft.com/office/drawing/2014/main" id="{38395B1F-7B33-4092-A1C0-32F039142106}"/>
              </a:ext>
            </a:extLst>
          </p:cNvPr>
          <p:cNvSpPr/>
          <p:nvPr/>
        </p:nvSpPr>
        <p:spPr>
          <a:xfrm>
            <a:off x="4871835" y="1948750"/>
            <a:ext cx="367241" cy="407758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/>
          </a:p>
        </p:txBody>
      </p:sp>
      <p:sp>
        <p:nvSpPr>
          <p:cNvPr id="102" name="ZoneTexte 101">
            <a:extLst>
              <a:ext uri="{FF2B5EF4-FFF2-40B4-BE49-F238E27FC236}">
                <a16:creationId xmlns:a16="http://schemas.microsoft.com/office/drawing/2014/main" id="{348BD3DA-8DD7-4F96-908A-49F1A2812B09}"/>
              </a:ext>
            </a:extLst>
          </p:cNvPr>
          <p:cNvSpPr txBox="1"/>
          <p:nvPr/>
        </p:nvSpPr>
        <p:spPr>
          <a:xfrm>
            <a:off x="3901338" y="2867123"/>
            <a:ext cx="1146408" cy="241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72" i="1" dirty="0">
                <a:latin typeface="+mn-lt"/>
              </a:rPr>
              <a:t>IGLOO </a:t>
            </a:r>
            <a:r>
              <a:rPr lang="fr-FR" sz="972" i="1" dirty="0" err="1">
                <a:latin typeface="+mn-lt"/>
              </a:rPr>
              <a:t>ready</a:t>
            </a:r>
            <a:endParaRPr lang="fr-FR" sz="972" i="1" dirty="0">
              <a:latin typeface="+mn-lt"/>
            </a:endParaRPr>
          </a:p>
        </p:txBody>
      </p:sp>
      <p:sp>
        <p:nvSpPr>
          <p:cNvPr id="116" name="ZoneTexte 115">
            <a:extLst>
              <a:ext uri="{FF2B5EF4-FFF2-40B4-BE49-F238E27FC236}">
                <a16:creationId xmlns:a16="http://schemas.microsoft.com/office/drawing/2014/main" id="{34554328-0DD3-4235-ABA8-60C7B3A8AA20}"/>
              </a:ext>
            </a:extLst>
          </p:cNvPr>
          <p:cNvSpPr txBox="1"/>
          <p:nvPr/>
        </p:nvSpPr>
        <p:spPr>
          <a:xfrm>
            <a:off x="4966308" y="1536107"/>
            <a:ext cx="510076" cy="2419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72" i="1" dirty="0">
                <a:latin typeface="+mn-lt"/>
              </a:rPr>
              <a:t>20 mA</a:t>
            </a:r>
          </a:p>
        </p:txBody>
      </p:sp>
      <p:cxnSp>
        <p:nvCxnSpPr>
          <p:cNvPr id="118" name="Connecteur droit 117">
            <a:extLst>
              <a:ext uri="{FF2B5EF4-FFF2-40B4-BE49-F238E27FC236}">
                <a16:creationId xmlns:a16="http://schemas.microsoft.com/office/drawing/2014/main" id="{95E954FB-3407-4D69-B655-EF96BA1525C2}"/>
              </a:ext>
            </a:extLst>
          </p:cNvPr>
          <p:cNvCxnSpPr>
            <a:cxnSpLocks/>
          </p:cNvCxnSpPr>
          <p:nvPr/>
        </p:nvCxnSpPr>
        <p:spPr>
          <a:xfrm>
            <a:off x="4551028" y="1310979"/>
            <a:ext cx="581627" cy="7175"/>
          </a:xfrm>
          <a:prstGeom prst="line">
            <a:avLst/>
          </a:prstGeom>
          <a:ln w="762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necteur droit 119">
            <a:extLst>
              <a:ext uri="{FF2B5EF4-FFF2-40B4-BE49-F238E27FC236}">
                <a16:creationId xmlns:a16="http://schemas.microsoft.com/office/drawing/2014/main" id="{79D2EE43-4947-441E-9226-DD7615D7AC17}"/>
              </a:ext>
            </a:extLst>
          </p:cNvPr>
          <p:cNvCxnSpPr>
            <a:cxnSpLocks/>
          </p:cNvCxnSpPr>
          <p:nvPr/>
        </p:nvCxnSpPr>
        <p:spPr>
          <a:xfrm>
            <a:off x="3542237" y="2704144"/>
            <a:ext cx="763250" cy="11555"/>
          </a:xfrm>
          <a:prstGeom prst="line">
            <a:avLst/>
          </a:prstGeom>
          <a:ln w="57150">
            <a:solidFill>
              <a:srgbClr val="FF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Rectangle 129">
            <a:extLst>
              <a:ext uri="{FF2B5EF4-FFF2-40B4-BE49-F238E27FC236}">
                <a16:creationId xmlns:a16="http://schemas.microsoft.com/office/drawing/2014/main" id="{E76012E6-F790-4A71-9E9E-DA4EB3423611}"/>
              </a:ext>
            </a:extLst>
          </p:cNvPr>
          <p:cNvSpPr/>
          <p:nvPr/>
        </p:nvSpPr>
        <p:spPr>
          <a:xfrm>
            <a:off x="3514180" y="1282054"/>
            <a:ext cx="981516" cy="3627909"/>
          </a:xfrm>
          <a:prstGeom prst="rect">
            <a:avLst/>
          </a:prstGeom>
          <a:solidFill>
            <a:srgbClr val="FF99FF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2" name="Connecteur droit 131">
            <a:extLst>
              <a:ext uri="{FF2B5EF4-FFF2-40B4-BE49-F238E27FC236}">
                <a16:creationId xmlns:a16="http://schemas.microsoft.com/office/drawing/2014/main" id="{6AA5BF38-F38D-4020-AF05-D24623A00CE9}"/>
              </a:ext>
            </a:extLst>
          </p:cNvPr>
          <p:cNvCxnSpPr>
            <a:cxnSpLocks/>
          </p:cNvCxnSpPr>
          <p:nvPr/>
        </p:nvCxnSpPr>
        <p:spPr>
          <a:xfrm>
            <a:off x="8871068" y="4465531"/>
            <a:ext cx="6627" cy="47704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FC7EF6F-5ED9-480C-8855-CF028E4D1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358613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CBB3DC7-E541-4511-8EA1-9B6905905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 Décembre 2024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187297B-750F-40C6-B10C-828B6E08D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du GDR SCIPAC, CEA Saclay</a:t>
            </a:r>
            <a:endParaRPr lang="en-US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1A8870D5-A8DA-4CCF-9FBD-A02F2C0E7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Etat du financement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6FB41D1-8C91-41CA-B9FC-C279E7021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72701"/>
            <a:ext cx="10772775" cy="4720292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350F97E-E0C8-4937-8D91-CD09A5961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39" y="845315"/>
            <a:ext cx="4021433" cy="1981688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05396E8A-B68C-4A07-9F50-F563E874BF09}"/>
              </a:ext>
            </a:extLst>
          </p:cNvPr>
          <p:cNvSpPr/>
          <p:nvPr/>
        </p:nvSpPr>
        <p:spPr>
          <a:xfrm rot="20436601">
            <a:off x="4191945" y="2739126"/>
            <a:ext cx="2642592" cy="914400"/>
          </a:xfrm>
          <a:prstGeom prst="ellipse">
            <a:avLst/>
          </a:prstGeom>
          <a:solidFill>
            <a:schemeClr val="accent1">
              <a:alpha val="33000"/>
            </a:schemeClr>
          </a:solidFill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orme libre : forme 11">
            <a:extLst>
              <a:ext uri="{FF2B5EF4-FFF2-40B4-BE49-F238E27FC236}">
                <a16:creationId xmlns:a16="http://schemas.microsoft.com/office/drawing/2014/main" id="{7F486E27-0D13-4326-ADCE-6A4DB00BF7D8}"/>
              </a:ext>
            </a:extLst>
          </p:cNvPr>
          <p:cNvSpPr/>
          <p:nvPr/>
        </p:nvSpPr>
        <p:spPr>
          <a:xfrm>
            <a:off x="4218804" y="1166727"/>
            <a:ext cx="6553970" cy="4035392"/>
          </a:xfrm>
          <a:custGeom>
            <a:avLst/>
            <a:gdLst>
              <a:gd name="connsiteX0" fmla="*/ 66006 w 6325404"/>
              <a:gd name="connsiteY0" fmla="*/ 1555423 h 3723588"/>
              <a:gd name="connsiteX1" fmla="*/ 226261 w 6325404"/>
              <a:gd name="connsiteY1" fmla="*/ 1385740 h 3723588"/>
              <a:gd name="connsiteX2" fmla="*/ 273395 w 6325404"/>
              <a:gd name="connsiteY2" fmla="*/ 1338606 h 3723588"/>
              <a:gd name="connsiteX3" fmla="*/ 395944 w 6325404"/>
              <a:gd name="connsiteY3" fmla="*/ 1234911 h 3723588"/>
              <a:gd name="connsiteX4" fmla="*/ 527919 w 6325404"/>
              <a:gd name="connsiteY4" fmla="*/ 1197204 h 3723588"/>
              <a:gd name="connsiteX5" fmla="*/ 622187 w 6325404"/>
              <a:gd name="connsiteY5" fmla="*/ 1168924 h 3723588"/>
              <a:gd name="connsiteX6" fmla="*/ 725882 w 6325404"/>
              <a:gd name="connsiteY6" fmla="*/ 1150070 h 3723588"/>
              <a:gd name="connsiteX7" fmla="*/ 801296 w 6325404"/>
              <a:gd name="connsiteY7" fmla="*/ 1140643 h 3723588"/>
              <a:gd name="connsiteX8" fmla="*/ 980406 w 6325404"/>
              <a:gd name="connsiteY8" fmla="*/ 1112363 h 3723588"/>
              <a:gd name="connsiteX9" fmla="*/ 1084101 w 6325404"/>
              <a:gd name="connsiteY9" fmla="*/ 1084083 h 3723588"/>
              <a:gd name="connsiteX10" fmla="*/ 1168942 w 6325404"/>
              <a:gd name="connsiteY10" fmla="*/ 1074656 h 3723588"/>
              <a:gd name="connsiteX11" fmla="*/ 1338624 w 6325404"/>
              <a:gd name="connsiteY11" fmla="*/ 1046375 h 3723588"/>
              <a:gd name="connsiteX12" fmla="*/ 1423465 w 6325404"/>
              <a:gd name="connsiteY12" fmla="*/ 1018095 h 3723588"/>
              <a:gd name="connsiteX13" fmla="*/ 1602575 w 6325404"/>
              <a:gd name="connsiteY13" fmla="*/ 970961 h 3723588"/>
              <a:gd name="connsiteX14" fmla="*/ 1659136 w 6325404"/>
              <a:gd name="connsiteY14" fmla="*/ 952107 h 3723588"/>
              <a:gd name="connsiteX15" fmla="*/ 1734550 w 6325404"/>
              <a:gd name="connsiteY15" fmla="*/ 942681 h 3723588"/>
              <a:gd name="connsiteX16" fmla="*/ 1989074 w 6325404"/>
              <a:gd name="connsiteY16" fmla="*/ 952107 h 3723588"/>
              <a:gd name="connsiteX17" fmla="*/ 2139903 w 6325404"/>
              <a:gd name="connsiteY17" fmla="*/ 970961 h 3723588"/>
              <a:gd name="connsiteX18" fmla="*/ 2224744 w 6325404"/>
              <a:gd name="connsiteY18" fmla="*/ 980388 h 3723588"/>
              <a:gd name="connsiteX19" fmla="*/ 2290731 w 6325404"/>
              <a:gd name="connsiteY19" fmla="*/ 999241 h 3723588"/>
              <a:gd name="connsiteX20" fmla="*/ 2413280 w 6325404"/>
              <a:gd name="connsiteY20" fmla="*/ 1008668 h 3723588"/>
              <a:gd name="connsiteX21" fmla="*/ 2460414 w 6325404"/>
              <a:gd name="connsiteY21" fmla="*/ 1018095 h 3723588"/>
              <a:gd name="connsiteX22" fmla="*/ 2818632 w 6325404"/>
              <a:gd name="connsiteY22" fmla="*/ 1018095 h 3723588"/>
              <a:gd name="connsiteX23" fmla="*/ 3092010 w 6325404"/>
              <a:gd name="connsiteY23" fmla="*/ 1008668 h 3723588"/>
              <a:gd name="connsiteX24" fmla="*/ 3318253 w 6325404"/>
              <a:gd name="connsiteY24" fmla="*/ 989815 h 3723588"/>
              <a:gd name="connsiteX25" fmla="*/ 3346534 w 6325404"/>
              <a:gd name="connsiteY25" fmla="*/ 999241 h 3723588"/>
              <a:gd name="connsiteX26" fmla="*/ 3431375 w 6325404"/>
              <a:gd name="connsiteY26" fmla="*/ 1018095 h 3723588"/>
              <a:gd name="connsiteX27" fmla="*/ 3657618 w 6325404"/>
              <a:gd name="connsiteY27" fmla="*/ 1008668 h 3723588"/>
              <a:gd name="connsiteX28" fmla="*/ 3799020 w 6325404"/>
              <a:gd name="connsiteY28" fmla="*/ 952107 h 3723588"/>
              <a:gd name="connsiteX29" fmla="*/ 3949849 w 6325404"/>
              <a:gd name="connsiteY29" fmla="*/ 886120 h 3723588"/>
              <a:gd name="connsiteX30" fmla="*/ 4100678 w 6325404"/>
              <a:gd name="connsiteY30" fmla="*/ 791852 h 3723588"/>
              <a:gd name="connsiteX31" fmla="*/ 4166665 w 6325404"/>
              <a:gd name="connsiteY31" fmla="*/ 744718 h 3723588"/>
              <a:gd name="connsiteX32" fmla="*/ 4232653 w 6325404"/>
              <a:gd name="connsiteY32" fmla="*/ 707010 h 3723588"/>
              <a:gd name="connsiteX33" fmla="*/ 4270360 w 6325404"/>
              <a:gd name="connsiteY33" fmla="*/ 669303 h 3723588"/>
              <a:gd name="connsiteX34" fmla="*/ 4279787 w 6325404"/>
              <a:gd name="connsiteY34" fmla="*/ 641023 h 3723588"/>
              <a:gd name="connsiteX35" fmla="*/ 4308068 w 6325404"/>
              <a:gd name="connsiteY35" fmla="*/ 480767 h 3723588"/>
              <a:gd name="connsiteX36" fmla="*/ 4326921 w 6325404"/>
              <a:gd name="connsiteY36" fmla="*/ 405353 h 3723588"/>
              <a:gd name="connsiteX37" fmla="*/ 4345775 w 6325404"/>
              <a:gd name="connsiteY37" fmla="*/ 301658 h 3723588"/>
              <a:gd name="connsiteX38" fmla="*/ 4374055 w 6325404"/>
              <a:gd name="connsiteY38" fmla="*/ 226243 h 3723588"/>
              <a:gd name="connsiteX39" fmla="*/ 4402336 w 6325404"/>
              <a:gd name="connsiteY39" fmla="*/ 179109 h 3723588"/>
              <a:gd name="connsiteX40" fmla="*/ 4524884 w 6325404"/>
              <a:gd name="connsiteY40" fmla="*/ 94268 h 3723588"/>
              <a:gd name="connsiteX41" fmla="*/ 4703993 w 6325404"/>
              <a:gd name="connsiteY41" fmla="*/ 65988 h 3723588"/>
              <a:gd name="connsiteX42" fmla="*/ 4826542 w 6325404"/>
              <a:gd name="connsiteY42" fmla="*/ 37707 h 3723588"/>
              <a:gd name="connsiteX43" fmla="*/ 4911383 w 6325404"/>
              <a:gd name="connsiteY43" fmla="*/ 28281 h 3723588"/>
              <a:gd name="connsiteX44" fmla="*/ 4977371 w 6325404"/>
              <a:gd name="connsiteY44" fmla="*/ 0 h 3723588"/>
              <a:gd name="connsiteX45" fmla="*/ 5128199 w 6325404"/>
              <a:gd name="connsiteY45" fmla="*/ 18854 h 3723588"/>
              <a:gd name="connsiteX46" fmla="*/ 5194187 w 6325404"/>
              <a:gd name="connsiteY46" fmla="*/ 28281 h 3723588"/>
              <a:gd name="connsiteX47" fmla="*/ 5279028 w 6325404"/>
              <a:gd name="connsiteY47" fmla="*/ 47134 h 3723588"/>
              <a:gd name="connsiteX48" fmla="*/ 5373296 w 6325404"/>
              <a:gd name="connsiteY48" fmla="*/ 94268 h 3723588"/>
              <a:gd name="connsiteX49" fmla="*/ 5429857 w 6325404"/>
              <a:gd name="connsiteY49" fmla="*/ 141402 h 3723588"/>
              <a:gd name="connsiteX50" fmla="*/ 5476991 w 6325404"/>
              <a:gd name="connsiteY50" fmla="*/ 169683 h 3723588"/>
              <a:gd name="connsiteX51" fmla="*/ 5656101 w 6325404"/>
              <a:gd name="connsiteY51" fmla="*/ 452487 h 3723588"/>
              <a:gd name="connsiteX52" fmla="*/ 5722088 w 6325404"/>
              <a:gd name="connsiteY52" fmla="*/ 603316 h 3723588"/>
              <a:gd name="connsiteX53" fmla="*/ 5882344 w 6325404"/>
              <a:gd name="connsiteY53" fmla="*/ 829559 h 3723588"/>
              <a:gd name="connsiteX54" fmla="*/ 5948331 w 6325404"/>
              <a:gd name="connsiteY54" fmla="*/ 961534 h 3723588"/>
              <a:gd name="connsiteX55" fmla="*/ 5995465 w 6325404"/>
              <a:gd name="connsiteY55" fmla="*/ 1102936 h 3723588"/>
              <a:gd name="connsiteX56" fmla="*/ 6089734 w 6325404"/>
              <a:gd name="connsiteY56" fmla="*/ 1348033 h 3723588"/>
              <a:gd name="connsiteX57" fmla="*/ 6155721 w 6325404"/>
              <a:gd name="connsiteY57" fmla="*/ 1913641 h 3723588"/>
              <a:gd name="connsiteX58" fmla="*/ 6193428 w 6325404"/>
              <a:gd name="connsiteY58" fmla="*/ 1998483 h 3723588"/>
              <a:gd name="connsiteX59" fmla="*/ 6231136 w 6325404"/>
              <a:gd name="connsiteY59" fmla="*/ 2196445 h 3723588"/>
              <a:gd name="connsiteX60" fmla="*/ 6259416 w 6325404"/>
              <a:gd name="connsiteY60" fmla="*/ 2347274 h 3723588"/>
              <a:gd name="connsiteX61" fmla="*/ 6297123 w 6325404"/>
              <a:gd name="connsiteY61" fmla="*/ 2460396 h 3723588"/>
              <a:gd name="connsiteX62" fmla="*/ 6325404 w 6325404"/>
              <a:gd name="connsiteY62" fmla="*/ 2630078 h 3723588"/>
              <a:gd name="connsiteX63" fmla="*/ 6297123 w 6325404"/>
              <a:gd name="connsiteY63" fmla="*/ 2828041 h 3723588"/>
              <a:gd name="connsiteX64" fmla="*/ 6287696 w 6325404"/>
              <a:gd name="connsiteY64" fmla="*/ 3242821 h 3723588"/>
              <a:gd name="connsiteX65" fmla="*/ 6259416 w 6325404"/>
              <a:gd name="connsiteY65" fmla="*/ 3289955 h 3723588"/>
              <a:gd name="connsiteX66" fmla="*/ 6202855 w 6325404"/>
              <a:gd name="connsiteY66" fmla="*/ 3421930 h 3723588"/>
              <a:gd name="connsiteX67" fmla="*/ 5920051 w 6325404"/>
              <a:gd name="connsiteY67" fmla="*/ 3667027 h 3723588"/>
              <a:gd name="connsiteX68" fmla="*/ 5788076 w 6325404"/>
              <a:gd name="connsiteY68" fmla="*/ 3714161 h 3723588"/>
              <a:gd name="connsiteX69" fmla="*/ 5703235 w 6325404"/>
              <a:gd name="connsiteY69" fmla="*/ 3723588 h 3723588"/>
              <a:gd name="connsiteX70" fmla="*/ 5448711 w 6325404"/>
              <a:gd name="connsiteY70" fmla="*/ 3704734 h 3723588"/>
              <a:gd name="connsiteX71" fmla="*/ 5184760 w 6325404"/>
              <a:gd name="connsiteY71" fmla="*/ 3553905 h 3723588"/>
              <a:gd name="connsiteX72" fmla="*/ 5043358 w 6325404"/>
              <a:gd name="connsiteY72" fmla="*/ 3421930 h 3723588"/>
              <a:gd name="connsiteX73" fmla="*/ 4873676 w 6325404"/>
              <a:gd name="connsiteY73" fmla="*/ 3299382 h 3723588"/>
              <a:gd name="connsiteX74" fmla="*/ 4609725 w 6325404"/>
              <a:gd name="connsiteY74" fmla="*/ 3129699 h 3723588"/>
              <a:gd name="connsiteX75" fmla="*/ 4534311 w 6325404"/>
              <a:gd name="connsiteY75" fmla="*/ 3035431 h 3723588"/>
              <a:gd name="connsiteX76" fmla="*/ 4458896 w 6325404"/>
              <a:gd name="connsiteY76" fmla="*/ 2846895 h 3723588"/>
              <a:gd name="connsiteX77" fmla="*/ 4421189 w 6325404"/>
              <a:gd name="connsiteY77" fmla="*/ 2469823 h 3723588"/>
              <a:gd name="connsiteX78" fmla="*/ 4298641 w 6325404"/>
              <a:gd name="connsiteY78" fmla="*/ 2281287 h 3723588"/>
              <a:gd name="connsiteX79" fmla="*/ 4260934 w 6325404"/>
              <a:gd name="connsiteY79" fmla="*/ 2224726 h 3723588"/>
              <a:gd name="connsiteX80" fmla="*/ 4213799 w 6325404"/>
              <a:gd name="connsiteY80" fmla="*/ 2168165 h 3723588"/>
              <a:gd name="connsiteX81" fmla="*/ 4176092 w 6325404"/>
              <a:gd name="connsiteY81" fmla="*/ 2092751 h 3723588"/>
              <a:gd name="connsiteX82" fmla="*/ 4138385 w 6325404"/>
              <a:gd name="connsiteY82" fmla="*/ 2026763 h 3723588"/>
              <a:gd name="connsiteX83" fmla="*/ 4081824 w 6325404"/>
              <a:gd name="connsiteY83" fmla="*/ 1885361 h 3723588"/>
              <a:gd name="connsiteX84" fmla="*/ 4034690 w 6325404"/>
              <a:gd name="connsiteY84" fmla="*/ 1791093 h 3723588"/>
              <a:gd name="connsiteX85" fmla="*/ 3987556 w 6325404"/>
              <a:gd name="connsiteY85" fmla="*/ 1781666 h 3723588"/>
              <a:gd name="connsiteX86" fmla="*/ 3949849 w 6325404"/>
              <a:gd name="connsiteY86" fmla="*/ 1772239 h 3723588"/>
              <a:gd name="connsiteX87" fmla="*/ 3657618 w 6325404"/>
              <a:gd name="connsiteY87" fmla="*/ 1649691 h 3723588"/>
              <a:gd name="connsiteX88" fmla="*/ 3563350 w 6325404"/>
              <a:gd name="connsiteY88" fmla="*/ 1611984 h 3723588"/>
              <a:gd name="connsiteX89" fmla="*/ 3506789 w 6325404"/>
              <a:gd name="connsiteY89" fmla="*/ 1574276 h 3723588"/>
              <a:gd name="connsiteX90" fmla="*/ 3459655 w 6325404"/>
              <a:gd name="connsiteY90" fmla="*/ 1536569 h 3723588"/>
              <a:gd name="connsiteX91" fmla="*/ 3412521 w 6325404"/>
              <a:gd name="connsiteY91" fmla="*/ 1517716 h 3723588"/>
              <a:gd name="connsiteX92" fmla="*/ 3346534 w 6325404"/>
              <a:gd name="connsiteY92" fmla="*/ 1480008 h 3723588"/>
              <a:gd name="connsiteX93" fmla="*/ 3252265 w 6325404"/>
              <a:gd name="connsiteY93" fmla="*/ 1461155 h 3723588"/>
              <a:gd name="connsiteX94" fmla="*/ 3016595 w 6325404"/>
              <a:gd name="connsiteY94" fmla="*/ 1442301 h 3723588"/>
              <a:gd name="connsiteX95" fmla="*/ 2960035 w 6325404"/>
              <a:gd name="connsiteY95" fmla="*/ 1423448 h 3723588"/>
              <a:gd name="connsiteX96" fmla="*/ 2903474 w 6325404"/>
              <a:gd name="connsiteY96" fmla="*/ 1414021 h 3723588"/>
              <a:gd name="connsiteX97" fmla="*/ 2837486 w 6325404"/>
              <a:gd name="connsiteY97" fmla="*/ 1385740 h 3723588"/>
              <a:gd name="connsiteX98" fmla="*/ 2573536 w 6325404"/>
              <a:gd name="connsiteY98" fmla="*/ 1348033 h 3723588"/>
              <a:gd name="connsiteX99" fmla="*/ 2432134 w 6325404"/>
              <a:gd name="connsiteY99" fmla="*/ 1329180 h 3723588"/>
              <a:gd name="connsiteX100" fmla="*/ 2384999 w 6325404"/>
              <a:gd name="connsiteY100" fmla="*/ 1300899 h 3723588"/>
              <a:gd name="connsiteX101" fmla="*/ 2319012 w 6325404"/>
              <a:gd name="connsiteY101" fmla="*/ 1272619 h 3723588"/>
              <a:gd name="connsiteX102" fmla="*/ 2271878 w 6325404"/>
              <a:gd name="connsiteY102" fmla="*/ 1244338 h 3723588"/>
              <a:gd name="connsiteX103" fmla="*/ 2187037 w 6325404"/>
              <a:gd name="connsiteY103" fmla="*/ 1234911 h 3723588"/>
              <a:gd name="connsiteX104" fmla="*/ 1941940 w 6325404"/>
              <a:gd name="connsiteY104" fmla="*/ 1216058 h 3723588"/>
              <a:gd name="connsiteX105" fmla="*/ 1828818 w 6325404"/>
              <a:gd name="connsiteY105" fmla="*/ 1225485 h 3723588"/>
              <a:gd name="connsiteX106" fmla="*/ 1762830 w 6325404"/>
              <a:gd name="connsiteY106" fmla="*/ 1244338 h 3723588"/>
              <a:gd name="connsiteX107" fmla="*/ 1677989 w 6325404"/>
              <a:gd name="connsiteY107" fmla="*/ 1263192 h 3723588"/>
              <a:gd name="connsiteX108" fmla="*/ 1593148 w 6325404"/>
              <a:gd name="connsiteY108" fmla="*/ 1291472 h 3723588"/>
              <a:gd name="connsiteX109" fmla="*/ 1489453 w 6325404"/>
              <a:gd name="connsiteY109" fmla="*/ 1300899 h 3723588"/>
              <a:gd name="connsiteX110" fmla="*/ 1357478 w 6325404"/>
              <a:gd name="connsiteY110" fmla="*/ 1338606 h 3723588"/>
              <a:gd name="connsiteX111" fmla="*/ 1197222 w 6325404"/>
              <a:gd name="connsiteY111" fmla="*/ 1395167 h 3723588"/>
              <a:gd name="connsiteX112" fmla="*/ 1112381 w 6325404"/>
              <a:gd name="connsiteY112" fmla="*/ 1451728 h 3723588"/>
              <a:gd name="connsiteX113" fmla="*/ 999259 w 6325404"/>
              <a:gd name="connsiteY113" fmla="*/ 1536569 h 3723588"/>
              <a:gd name="connsiteX114" fmla="*/ 923845 w 6325404"/>
              <a:gd name="connsiteY114" fmla="*/ 1583703 h 3723588"/>
              <a:gd name="connsiteX115" fmla="*/ 839004 w 6325404"/>
              <a:gd name="connsiteY115" fmla="*/ 1649691 h 3723588"/>
              <a:gd name="connsiteX116" fmla="*/ 773016 w 6325404"/>
              <a:gd name="connsiteY116" fmla="*/ 1677971 h 3723588"/>
              <a:gd name="connsiteX117" fmla="*/ 707028 w 6325404"/>
              <a:gd name="connsiteY117" fmla="*/ 1725105 h 3723588"/>
              <a:gd name="connsiteX118" fmla="*/ 659894 w 6325404"/>
              <a:gd name="connsiteY118" fmla="*/ 1734532 h 3723588"/>
              <a:gd name="connsiteX119" fmla="*/ 565626 w 6325404"/>
              <a:gd name="connsiteY119" fmla="*/ 1772239 h 3723588"/>
              <a:gd name="connsiteX120" fmla="*/ 405371 w 6325404"/>
              <a:gd name="connsiteY120" fmla="*/ 1809947 h 3723588"/>
              <a:gd name="connsiteX121" fmla="*/ 348810 w 6325404"/>
              <a:gd name="connsiteY121" fmla="*/ 1819373 h 3723588"/>
              <a:gd name="connsiteX122" fmla="*/ 18872 w 6325404"/>
              <a:gd name="connsiteY122" fmla="*/ 1753386 h 3723588"/>
              <a:gd name="connsiteX123" fmla="*/ 47152 w 6325404"/>
              <a:gd name="connsiteY123" fmla="*/ 1725105 h 3723588"/>
              <a:gd name="connsiteX124" fmla="*/ 56579 w 6325404"/>
              <a:gd name="connsiteY124" fmla="*/ 1687398 h 3723588"/>
              <a:gd name="connsiteX125" fmla="*/ 75432 w 6325404"/>
              <a:gd name="connsiteY125" fmla="*/ 1649691 h 3723588"/>
              <a:gd name="connsiteX126" fmla="*/ 84859 w 6325404"/>
              <a:gd name="connsiteY126" fmla="*/ 1602557 h 3723588"/>
              <a:gd name="connsiteX127" fmla="*/ 66006 w 6325404"/>
              <a:gd name="connsiteY127" fmla="*/ 1555423 h 3723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6325404" h="3723588">
                <a:moveTo>
                  <a:pt x="66006" y="1555423"/>
                </a:moveTo>
                <a:cubicBezTo>
                  <a:pt x="89573" y="1519287"/>
                  <a:pt x="172485" y="1441961"/>
                  <a:pt x="226261" y="1385740"/>
                </a:cubicBezTo>
                <a:cubicBezTo>
                  <a:pt x="241619" y="1369683"/>
                  <a:pt x="259515" y="1355956"/>
                  <a:pt x="273395" y="1338606"/>
                </a:cubicBezTo>
                <a:cubicBezTo>
                  <a:pt x="315230" y="1286313"/>
                  <a:pt x="323258" y="1266514"/>
                  <a:pt x="395944" y="1234911"/>
                </a:cubicBezTo>
                <a:cubicBezTo>
                  <a:pt x="437902" y="1216668"/>
                  <a:pt x="483997" y="1210014"/>
                  <a:pt x="527919" y="1197204"/>
                </a:cubicBezTo>
                <a:cubicBezTo>
                  <a:pt x="559413" y="1188018"/>
                  <a:pt x="589910" y="1174793"/>
                  <a:pt x="622187" y="1168924"/>
                </a:cubicBezTo>
                <a:cubicBezTo>
                  <a:pt x="656752" y="1162639"/>
                  <a:pt x="691180" y="1155549"/>
                  <a:pt x="725882" y="1150070"/>
                </a:cubicBezTo>
                <a:cubicBezTo>
                  <a:pt x="750906" y="1146119"/>
                  <a:pt x="776307" y="1144808"/>
                  <a:pt x="801296" y="1140643"/>
                </a:cubicBezTo>
                <a:cubicBezTo>
                  <a:pt x="996763" y="1108066"/>
                  <a:pt x="798630" y="1132561"/>
                  <a:pt x="980406" y="1112363"/>
                </a:cubicBezTo>
                <a:cubicBezTo>
                  <a:pt x="1014971" y="1102936"/>
                  <a:pt x="1048969" y="1091109"/>
                  <a:pt x="1084101" y="1084083"/>
                </a:cubicBezTo>
                <a:cubicBezTo>
                  <a:pt x="1112003" y="1078503"/>
                  <a:pt x="1140683" y="1077981"/>
                  <a:pt x="1168942" y="1074656"/>
                </a:cubicBezTo>
                <a:cubicBezTo>
                  <a:pt x="1229866" y="1067488"/>
                  <a:pt x="1278064" y="1062312"/>
                  <a:pt x="1338624" y="1046375"/>
                </a:cubicBezTo>
                <a:cubicBezTo>
                  <a:pt x="1367453" y="1038789"/>
                  <a:pt x="1394802" y="1026284"/>
                  <a:pt x="1423465" y="1018095"/>
                </a:cubicBezTo>
                <a:cubicBezTo>
                  <a:pt x="1482826" y="1001135"/>
                  <a:pt x="1544007" y="990484"/>
                  <a:pt x="1602575" y="970961"/>
                </a:cubicBezTo>
                <a:cubicBezTo>
                  <a:pt x="1621429" y="964676"/>
                  <a:pt x="1639704" y="956271"/>
                  <a:pt x="1659136" y="952107"/>
                </a:cubicBezTo>
                <a:cubicBezTo>
                  <a:pt x="1683907" y="946799"/>
                  <a:pt x="1709412" y="945823"/>
                  <a:pt x="1734550" y="942681"/>
                </a:cubicBezTo>
                <a:cubicBezTo>
                  <a:pt x="1819391" y="945823"/>
                  <a:pt x="1904380" y="946198"/>
                  <a:pt x="1989074" y="952107"/>
                </a:cubicBezTo>
                <a:cubicBezTo>
                  <a:pt x="2039619" y="955633"/>
                  <a:pt x="2089545" y="965366"/>
                  <a:pt x="2139903" y="970961"/>
                </a:cubicBezTo>
                <a:lnTo>
                  <a:pt x="2224744" y="980388"/>
                </a:lnTo>
                <a:cubicBezTo>
                  <a:pt x="2246740" y="986672"/>
                  <a:pt x="2268108" y="995848"/>
                  <a:pt x="2290731" y="999241"/>
                </a:cubicBezTo>
                <a:cubicBezTo>
                  <a:pt x="2331248" y="1005318"/>
                  <a:pt x="2372560" y="1004144"/>
                  <a:pt x="2413280" y="1008668"/>
                </a:cubicBezTo>
                <a:cubicBezTo>
                  <a:pt x="2429204" y="1010437"/>
                  <a:pt x="2444703" y="1014953"/>
                  <a:pt x="2460414" y="1018095"/>
                </a:cubicBezTo>
                <a:cubicBezTo>
                  <a:pt x="2715442" y="996842"/>
                  <a:pt x="2405153" y="1018095"/>
                  <a:pt x="2818632" y="1018095"/>
                </a:cubicBezTo>
                <a:cubicBezTo>
                  <a:pt x="2909812" y="1018095"/>
                  <a:pt x="3000884" y="1011810"/>
                  <a:pt x="3092010" y="1008668"/>
                </a:cubicBezTo>
                <a:cubicBezTo>
                  <a:pt x="3167424" y="1002384"/>
                  <a:pt x="3242629" y="992616"/>
                  <a:pt x="3318253" y="989815"/>
                </a:cubicBezTo>
                <a:cubicBezTo>
                  <a:pt x="3328183" y="989447"/>
                  <a:pt x="3336894" y="996831"/>
                  <a:pt x="3346534" y="999241"/>
                </a:cubicBezTo>
                <a:cubicBezTo>
                  <a:pt x="3374639" y="1006267"/>
                  <a:pt x="3403095" y="1011810"/>
                  <a:pt x="3431375" y="1018095"/>
                </a:cubicBezTo>
                <a:cubicBezTo>
                  <a:pt x="3506789" y="1014953"/>
                  <a:pt x="3582655" y="1017487"/>
                  <a:pt x="3657618" y="1008668"/>
                </a:cubicBezTo>
                <a:cubicBezTo>
                  <a:pt x="3759107" y="996728"/>
                  <a:pt x="3729524" y="985200"/>
                  <a:pt x="3799020" y="952107"/>
                </a:cubicBezTo>
                <a:cubicBezTo>
                  <a:pt x="3848567" y="928513"/>
                  <a:pt x="3903313" y="915205"/>
                  <a:pt x="3949849" y="886120"/>
                </a:cubicBezTo>
                <a:cubicBezTo>
                  <a:pt x="4000125" y="854697"/>
                  <a:pt x="4052433" y="826313"/>
                  <a:pt x="4100678" y="791852"/>
                </a:cubicBezTo>
                <a:cubicBezTo>
                  <a:pt x="4122674" y="776141"/>
                  <a:pt x="4143860" y="759230"/>
                  <a:pt x="4166665" y="744718"/>
                </a:cubicBezTo>
                <a:cubicBezTo>
                  <a:pt x="4201284" y="722688"/>
                  <a:pt x="4203341" y="732135"/>
                  <a:pt x="4232653" y="707010"/>
                </a:cubicBezTo>
                <a:cubicBezTo>
                  <a:pt x="4246149" y="695442"/>
                  <a:pt x="4257791" y="681872"/>
                  <a:pt x="4270360" y="669303"/>
                </a:cubicBezTo>
                <a:cubicBezTo>
                  <a:pt x="4273502" y="659876"/>
                  <a:pt x="4277377" y="650663"/>
                  <a:pt x="4279787" y="641023"/>
                </a:cubicBezTo>
                <a:cubicBezTo>
                  <a:pt x="4288793" y="604999"/>
                  <a:pt x="4305471" y="493753"/>
                  <a:pt x="4308068" y="480767"/>
                </a:cubicBezTo>
                <a:cubicBezTo>
                  <a:pt x="4313150" y="455359"/>
                  <a:pt x="4321492" y="430689"/>
                  <a:pt x="4326921" y="405353"/>
                </a:cubicBezTo>
                <a:cubicBezTo>
                  <a:pt x="4330918" y="386699"/>
                  <a:pt x="4339359" y="322510"/>
                  <a:pt x="4345775" y="301658"/>
                </a:cubicBezTo>
                <a:cubicBezTo>
                  <a:pt x="4353670" y="275998"/>
                  <a:pt x="4362804" y="250620"/>
                  <a:pt x="4374055" y="226243"/>
                </a:cubicBezTo>
                <a:cubicBezTo>
                  <a:pt x="4381733" y="209607"/>
                  <a:pt x="4390163" y="192803"/>
                  <a:pt x="4402336" y="179109"/>
                </a:cubicBezTo>
                <a:cubicBezTo>
                  <a:pt x="4422275" y="156677"/>
                  <a:pt x="4506580" y="102276"/>
                  <a:pt x="4524884" y="94268"/>
                </a:cubicBezTo>
                <a:cubicBezTo>
                  <a:pt x="4574954" y="72363"/>
                  <a:pt x="4653542" y="70575"/>
                  <a:pt x="4703993" y="65988"/>
                </a:cubicBezTo>
                <a:cubicBezTo>
                  <a:pt x="4744843" y="56561"/>
                  <a:pt x="4785295" y="45206"/>
                  <a:pt x="4826542" y="37707"/>
                </a:cubicBezTo>
                <a:cubicBezTo>
                  <a:pt x="4854537" y="32617"/>
                  <a:pt x="4883778" y="35182"/>
                  <a:pt x="4911383" y="28281"/>
                </a:cubicBezTo>
                <a:cubicBezTo>
                  <a:pt x="4934599" y="22477"/>
                  <a:pt x="4955375" y="9427"/>
                  <a:pt x="4977371" y="0"/>
                </a:cubicBezTo>
                <a:lnTo>
                  <a:pt x="5128199" y="18854"/>
                </a:lnTo>
                <a:cubicBezTo>
                  <a:pt x="5150232" y="21728"/>
                  <a:pt x="5172348" y="24186"/>
                  <a:pt x="5194187" y="28281"/>
                </a:cubicBezTo>
                <a:cubicBezTo>
                  <a:pt x="5222661" y="33620"/>
                  <a:pt x="5250748" y="40850"/>
                  <a:pt x="5279028" y="47134"/>
                </a:cubicBezTo>
                <a:cubicBezTo>
                  <a:pt x="5310451" y="62845"/>
                  <a:pt x="5343504" y="75648"/>
                  <a:pt x="5373296" y="94268"/>
                </a:cubicBezTo>
                <a:cubicBezTo>
                  <a:pt x="5394108" y="107275"/>
                  <a:pt x="5410009" y="126967"/>
                  <a:pt x="5429857" y="141402"/>
                </a:cubicBezTo>
                <a:cubicBezTo>
                  <a:pt x="5444675" y="152179"/>
                  <a:pt x="5461280" y="160256"/>
                  <a:pt x="5476991" y="169683"/>
                </a:cubicBezTo>
                <a:cubicBezTo>
                  <a:pt x="5571233" y="290850"/>
                  <a:pt x="5564251" y="273620"/>
                  <a:pt x="5656101" y="452487"/>
                </a:cubicBezTo>
                <a:cubicBezTo>
                  <a:pt x="5681169" y="501304"/>
                  <a:pt x="5693854" y="556259"/>
                  <a:pt x="5722088" y="603316"/>
                </a:cubicBezTo>
                <a:cubicBezTo>
                  <a:pt x="5769636" y="682563"/>
                  <a:pt x="5841014" y="746899"/>
                  <a:pt x="5882344" y="829559"/>
                </a:cubicBezTo>
                <a:cubicBezTo>
                  <a:pt x="5904340" y="873551"/>
                  <a:pt x="5929525" y="916087"/>
                  <a:pt x="5948331" y="961534"/>
                </a:cubicBezTo>
                <a:cubicBezTo>
                  <a:pt x="5967328" y="1007443"/>
                  <a:pt x="5978395" y="1056277"/>
                  <a:pt x="5995465" y="1102936"/>
                </a:cubicBezTo>
                <a:cubicBezTo>
                  <a:pt x="6025540" y="1185141"/>
                  <a:pt x="6058311" y="1266334"/>
                  <a:pt x="6089734" y="1348033"/>
                </a:cubicBezTo>
                <a:cubicBezTo>
                  <a:pt x="6098280" y="1501880"/>
                  <a:pt x="6110621" y="1812164"/>
                  <a:pt x="6155721" y="1913641"/>
                </a:cubicBezTo>
                <a:lnTo>
                  <a:pt x="6193428" y="1998483"/>
                </a:lnTo>
                <a:cubicBezTo>
                  <a:pt x="6205997" y="2064470"/>
                  <a:pt x="6218649" y="2130442"/>
                  <a:pt x="6231136" y="2196445"/>
                </a:cubicBezTo>
                <a:cubicBezTo>
                  <a:pt x="6240645" y="2246706"/>
                  <a:pt x="6243240" y="2298746"/>
                  <a:pt x="6259416" y="2347274"/>
                </a:cubicBezTo>
                <a:cubicBezTo>
                  <a:pt x="6271985" y="2384981"/>
                  <a:pt x="6286665" y="2422050"/>
                  <a:pt x="6297123" y="2460396"/>
                </a:cubicBezTo>
                <a:cubicBezTo>
                  <a:pt x="6313616" y="2520869"/>
                  <a:pt x="6317797" y="2569223"/>
                  <a:pt x="6325404" y="2630078"/>
                </a:cubicBezTo>
                <a:cubicBezTo>
                  <a:pt x="6315977" y="2696066"/>
                  <a:pt x="6301217" y="2761509"/>
                  <a:pt x="6297123" y="2828041"/>
                </a:cubicBezTo>
                <a:cubicBezTo>
                  <a:pt x="6288628" y="2966076"/>
                  <a:pt x="6298948" y="3104984"/>
                  <a:pt x="6287696" y="3242821"/>
                </a:cubicBezTo>
                <a:cubicBezTo>
                  <a:pt x="6286205" y="3261083"/>
                  <a:pt x="6267260" y="3273396"/>
                  <a:pt x="6259416" y="3289955"/>
                </a:cubicBezTo>
                <a:cubicBezTo>
                  <a:pt x="6238927" y="3333209"/>
                  <a:pt x="6230456" y="3382829"/>
                  <a:pt x="6202855" y="3421930"/>
                </a:cubicBezTo>
                <a:cubicBezTo>
                  <a:pt x="6095131" y="3574539"/>
                  <a:pt x="6063841" y="3606193"/>
                  <a:pt x="5920051" y="3667027"/>
                </a:cubicBezTo>
                <a:cubicBezTo>
                  <a:pt x="5877030" y="3685228"/>
                  <a:pt x="5833276" y="3702370"/>
                  <a:pt x="5788076" y="3714161"/>
                </a:cubicBezTo>
                <a:cubicBezTo>
                  <a:pt x="5760543" y="3721344"/>
                  <a:pt x="5731515" y="3720446"/>
                  <a:pt x="5703235" y="3723588"/>
                </a:cubicBezTo>
                <a:cubicBezTo>
                  <a:pt x="5618394" y="3717303"/>
                  <a:pt x="5531669" y="3723588"/>
                  <a:pt x="5448711" y="3704734"/>
                </a:cubicBezTo>
                <a:cubicBezTo>
                  <a:pt x="5368174" y="3686430"/>
                  <a:pt x="5250494" y="3609526"/>
                  <a:pt x="5184760" y="3553905"/>
                </a:cubicBezTo>
                <a:cubicBezTo>
                  <a:pt x="5135542" y="3512259"/>
                  <a:pt x="5093258" y="3462757"/>
                  <a:pt x="5043358" y="3421930"/>
                </a:cubicBezTo>
                <a:cubicBezTo>
                  <a:pt x="4989359" y="3377749"/>
                  <a:pt x="4932252" y="3337284"/>
                  <a:pt x="4873676" y="3299382"/>
                </a:cubicBezTo>
                <a:cubicBezTo>
                  <a:pt x="4756889" y="3223814"/>
                  <a:pt x="4707612" y="3222691"/>
                  <a:pt x="4609725" y="3129699"/>
                </a:cubicBezTo>
                <a:cubicBezTo>
                  <a:pt x="4580551" y="3101983"/>
                  <a:pt x="4555492" y="3069646"/>
                  <a:pt x="4534311" y="3035431"/>
                </a:cubicBezTo>
                <a:cubicBezTo>
                  <a:pt x="4499952" y="2979928"/>
                  <a:pt x="4479469" y="2908611"/>
                  <a:pt x="4458896" y="2846895"/>
                </a:cubicBezTo>
                <a:cubicBezTo>
                  <a:pt x="4456382" y="2805409"/>
                  <a:pt x="4464681" y="2571303"/>
                  <a:pt x="4421189" y="2469823"/>
                </a:cubicBezTo>
                <a:cubicBezTo>
                  <a:pt x="4399562" y="2419360"/>
                  <a:pt x="4318025" y="2309618"/>
                  <a:pt x="4298641" y="2281287"/>
                </a:cubicBezTo>
                <a:cubicBezTo>
                  <a:pt x="4285846" y="2262586"/>
                  <a:pt x="4275440" y="2242133"/>
                  <a:pt x="4260934" y="2224726"/>
                </a:cubicBezTo>
                <a:cubicBezTo>
                  <a:pt x="4245222" y="2205872"/>
                  <a:pt x="4227070" y="2188809"/>
                  <a:pt x="4213799" y="2168165"/>
                </a:cubicBezTo>
                <a:cubicBezTo>
                  <a:pt x="4198601" y="2144524"/>
                  <a:pt x="4189318" y="2117550"/>
                  <a:pt x="4176092" y="2092751"/>
                </a:cubicBezTo>
                <a:cubicBezTo>
                  <a:pt x="4164170" y="2070398"/>
                  <a:pt x="4150954" y="2048759"/>
                  <a:pt x="4138385" y="2026763"/>
                </a:cubicBezTo>
                <a:cubicBezTo>
                  <a:pt x="4106921" y="1900911"/>
                  <a:pt x="4138708" y="1999131"/>
                  <a:pt x="4081824" y="1885361"/>
                </a:cubicBezTo>
                <a:cubicBezTo>
                  <a:pt x="4070951" y="1863615"/>
                  <a:pt x="4055668" y="1806827"/>
                  <a:pt x="4034690" y="1791093"/>
                </a:cubicBezTo>
                <a:cubicBezTo>
                  <a:pt x="4021872" y="1781480"/>
                  <a:pt x="4003197" y="1785142"/>
                  <a:pt x="3987556" y="1781666"/>
                </a:cubicBezTo>
                <a:cubicBezTo>
                  <a:pt x="3974909" y="1778855"/>
                  <a:pt x="3961878" y="1777051"/>
                  <a:pt x="3949849" y="1772239"/>
                </a:cubicBezTo>
                <a:cubicBezTo>
                  <a:pt x="3851775" y="1733010"/>
                  <a:pt x="3755192" y="1690148"/>
                  <a:pt x="3657618" y="1649691"/>
                </a:cubicBezTo>
                <a:cubicBezTo>
                  <a:pt x="3626356" y="1636729"/>
                  <a:pt x="3591509" y="1630757"/>
                  <a:pt x="3563350" y="1611984"/>
                </a:cubicBezTo>
                <a:cubicBezTo>
                  <a:pt x="3544496" y="1599415"/>
                  <a:pt x="3525114" y="1587604"/>
                  <a:pt x="3506789" y="1574276"/>
                </a:cubicBezTo>
                <a:cubicBezTo>
                  <a:pt x="3490517" y="1562442"/>
                  <a:pt x="3476908" y="1546921"/>
                  <a:pt x="3459655" y="1536569"/>
                </a:cubicBezTo>
                <a:cubicBezTo>
                  <a:pt x="3445145" y="1527863"/>
                  <a:pt x="3427656" y="1525284"/>
                  <a:pt x="3412521" y="1517716"/>
                </a:cubicBezTo>
                <a:cubicBezTo>
                  <a:pt x="3389862" y="1506386"/>
                  <a:pt x="3370423" y="1488440"/>
                  <a:pt x="3346534" y="1480008"/>
                </a:cubicBezTo>
                <a:cubicBezTo>
                  <a:pt x="3316316" y="1469343"/>
                  <a:pt x="3283823" y="1466724"/>
                  <a:pt x="3252265" y="1461155"/>
                </a:cubicBezTo>
                <a:cubicBezTo>
                  <a:pt x="3164126" y="1445601"/>
                  <a:pt x="3121964" y="1448155"/>
                  <a:pt x="3016595" y="1442301"/>
                </a:cubicBezTo>
                <a:cubicBezTo>
                  <a:pt x="2997742" y="1436017"/>
                  <a:pt x="2979315" y="1428268"/>
                  <a:pt x="2960035" y="1423448"/>
                </a:cubicBezTo>
                <a:cubicBezTo>
                  <a:pt x="2941492" y="1418812"/>
                  <a:pt x="2921607" y="1420065"/>
                  <a:pt x="2903474" y="1414021"/>
                </a:cubicBezTo>
                <a:cubicBezTo>
                  <a:pt x="2807589" y="1382059"/>
                  <a:pt x="2951164" y="1404686"/>
                  <a:pt x="2837486" y="1385740"/>
                </a:cubicBezTo>
                <a:cubicBezTo>
                  <a:pt x="2512891" y="1331641"/>
                  <a:pt x="2756260" y="1374137"/>
                  <a:pt x="2573536" y="1348033"/>
                </a:cubicBezTo>
                <a:cubicBezTo>
                  <a:pt x="2425462" y="1326879"/>
                  <a:pt x="2630422" y="1351210"/>
                  <a:pt x="2432134" y="1329180"/>
                </a:cubicBezTo>
                <a:cubicBezTo>
                  <a:pt x="2416422" y="1319753"/>
                  <a:pt x="2401387" y="1309093"/>
                  <a:pt x="2384999" y="1300899"/>
                </a:cubicBezTo>
                <a:cubicBezTo>
                  <a:pt x="2251505" y="1234151"/>
                  <a:pt x="2495549" y="1370695"/>
                  <a:pt x="2319012" y="1272619"/>
                </a:cubicBezTo>
                <a:cubicBezTo>
                  <a:pt x="2302995" y="1263721"/>
                  <a:pt x="2289496" y="1249372"/>
                  <a:pt x="2271878" y="1244338"/>
                </a:cubicBezTo>
                <a:cubicBezTo>
                  <a:pt x="2244518" y="1236521"/>
                  <a:pt x="2215408" y="1237093"/>
                  <a:pt x="2187037" y="1234911"/>
                </a:cubicBezTo>
                <a:cubicBezTo>
                  <a:pt x="1898497" y="1212716"/>
                  <a:pt x="2133075" y="1237296"/>
                  <a:pt x="1941940" y="1216058"/>
                </a:cubicBezTo>
                <a:cubicBezTo>
                  <a:pt x="1904233" y="1219200"/>
                  <a:pt x="1866193" y="1219584"/>
                  <a:pt x="1828818" y="1225485"/>
                </a:cubicBezTo>
                <a:cubicBezTo>
                  <a:pt x="1806222" y="1229053"/>
                  <a:pt x="1785023" y="1238790"/>
                  <a:pt x="1762830" y="1244338"/>
                </a:cubicBezTo>
                <a:cubicBezTo>
                  <a:pt x="1734725" y="1251364"/>
                  <a:pt x="1705902" y="1255438"/>
                  <a:pt x="1677989" y="1263192"/>
                </a:cubicBezTo>
                <a:cubicBezTo>
                  <a:pt x="1649266" y="1271170"/>
                  <a:pt x="1622836" y="1288773"/>
                  <a:pt x="1593148" y="1291472"/>
                </a:cubicBezTo>
                <a:lnTo>
                  <a:pt x="1489453" y="1300899"/>
                </a:lnTo>
                <a:cubicBezTo>
                  <a:pt x="1445461" y="1313468"/>
                  <a:pt x="1397202" y="1315906"/>
                  <a:pt x="1357478" y="1338606"/>
                </a:cubicBezTo>
                <a:cubicBezTo>
                  <a:pt x="1263667" y="1392213"/>
                  <a:pt x="1316332" y="1371346"/>
                  <a:pt x="1197222" y="1395167"/>
                </a:cubicBezTo>
                <a:cubicBezTo>
                  <a:pt x="1168942" y="1414021"/>
                  <a:pt x="1138492" y="1429969"/>
                  <a:pt x="1112381" y="1451728"/>
                </a:cubicBezTo>
                <a:cubicBezTo>
                  <a:pt x="1017561" y="1530745"/>
                  <a:pt x="1095492" y="1469205"/>
                  <a:pt x="999259" y="1536569"/>
                </a:cubicBezTo>
                <a:cubicBezTo>
                  <a:pt x="938070" y="1579401"/>
                  <a:pt x="986552" y="1552350"/>
                  <a:pt x="923845" y="1583703"/>
                </a:cubicBezTo>
                <a:cubicBezTo>
                  <a:pt x="885286" y="1622262"/>
                  <a:pt x="888903" y="1624741"/>
                  <a:pt x="839004" y="1649691"/>
                </a:cubicBezTo>
                <a:cubicBezTo>
                  <a:pt x="817600" y="1660393"/>
                  <a:pt x="793794" y="1666098"/>
                  <a:pt x="773016" y="1677971"/>
                </a:cubicBezTo>
                <a:cubicBezTo>
                  <a:pt x="749547" y="1691382"/>
                  <a:pt x="731205" y="1713016"/>
                  <a:pt x="707028" y="1725105"/>
                </a:cubicBezTo>
                <a:cubicBezTo>
                  <a:pt x="692697" y="1732270"/>
                  <a:pt x="675352" y="1730316"/>
                  <a:pt x="659894" y="1734532"/>
                </a:cubicBezTo>
                <a:cubicBezTo>
                  <a:pt x="589295" y="1753787"/>
                  <a:pt x="621609" y="1747358"/>
                  <a:pt x="565626" y="1772239"/>
                </a:cubicBezTo>
                <a:cubicBezTo>
                  <a:pt x="496216" y="1803087"/>
                  <a:pt x="505325" y="1793288"/>
                  <a:pt x="405371" y="1809947"/>
                </a:cubicBezTo>
                <a:lnTo>
                  <a:pt x="348810" y="1819373"/>
                </a:lnTo>
                <a:cubicBezTo>
                  <a:pt x="193985" y="1815189"/>
                  <a:pt x="-73300" y="1919297"/>
                  <a:pt x="18872" y="1753386"/>
                </a:cubicBezTo>
                <a:cubicBezTo>
                  <a:pt x="25346" y="1741732"/>
                  <a:pt x="37725" y="1734532"/>
                  <a:pt x="47152" y="1725105"/>
                </a:cubicBezTo>
                <a:cubicBezTo>
                  <a:pt x="50294" y="1712536"/>
                  <a:pt x="52030" y="1699529"/>
                  <a:pt x="56579" y="1687398"/>
                </a:cubicBezTo>
                <a:cubicBezTo>
                  <a:pt x="61513" y="1674240"/>
                  <a:pt x="70988" y="1663022"/>
                  <a:pt x="75432" y="1649691"/>
                </a:cubicBezTo>
                <a:cubicBezTo>
                  <a:pt x="80499" y="1634491"/>
                  <a:pt x="78352" y="1617198"/>
                  <a:pt x="84859" y="1602557"/>
                </a:cubicBezTo>
                <a:cubicBezTo>
                  <a:pt x="116911" y="1530442"/>
                  <a:pt x="42439" y="1591559"/>
                  <a:pt x="66006" y="1555423"/>
                </a:cubicBezTo>
                <a:close/>
              </a:path>
            </a:pathLst>
          </a:custGeom>
          <a:solidFill>
            <a:schemeClr val="accent2">
              <a:alpha val="22000"/>
            </a:schemeClr>
          </a:solidFill>
          <a:ln w="28575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EB7F573-C19B-459B-B54B-4597E3F4C711}"/>
              </a:ext>
            </a:extLst>
          </p:cNvPr>
          <p:cNvSpPr txBox="1"/>
          <p:nvPr/>
        </p:nvSpPr>
        <p:spPr>
          <a:xfrm rot="20233798">
            <a:off x="4946569" y="3554770"/>
            <a:ext cx="208666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Cryomodule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</a:p>
          <a:p>
            <a:pPr algn="ctr"/>
            <a:r>
              <a:rPr lang="fr-FR" b="1" i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iSAS</a:t>
            </a:r>
            <a:r>
              <a:rPr lang="fr-FR" b="1" i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/CNRS/</a:t>
            </a:r>
            <a:r>
              <a:rPr lang="fr-FR" b="1" i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IJCLab</a:t>
            </a:r>
            <a:endParaRPr lang="fr-FR" b="1" i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AA62592-B5F8-4AAD-8E30-288D2D72BC5B}"/>
              </a:ext>
            </a:extLst>
          </p:cNvPr>
          <p:cNvSpPr txBox="1"/>
          <p:nvPr/>
        </p:nvSpPr>
        <p:spPr>
          <a:xfrm rot="2362419">
            <a:off x="7672683" y="4192164"/>
            <a:ext cx="2514406" cy="707886"/>
          </a:xfrm>
          <a:prstGeom prst="rect">
            <a:avLst/>
          </a:prstGeom>
          <a:solidFill>
            <a:schemeClr val="accent4">
              <a:lumMod val="40000"/>
              <a:lumOff val="60000"/>
              <a:alpha val="38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Full </a:t>
            </a:r>
            <a:r>
              <a:rPr lang="fr-FR" b="1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Injector</a:t>
            </a:r>
            <a:endParaRPr lang="fr-FR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pPr algn="ctr"/>
            <a:r>
              <a:rPr lang="fr-FR" b="1" i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ERL4ALL/CNRS/</a:t>
            </a:r>
            <a:r>
              <a:rPr lang="fr-FR" b="1" i="1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IJCLab</a:t>
            </a:r>
            <a:endParaRPr lang="fr-FR" b="1" i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734953A-5E06-4FF3-95CD-E0D88F98C8D6}"/>
              </a:ext>
            </a:extLst>
          </p:cNvPr>
          <p:cNvSpPr txBox="1"/>
          <p:nvPr/>
        </p:nvSpPr>
        <p:spPr>
          <a:xfrm>
            <a:off x="91929" y="2859524"/>
            <a:ext cx="1097031" cy="707886"/>
          </a:xfrm>
          <a:prstGeom prst="rect">
            <a:avLst/>
          </a:prstGeom>
          <a:solidFill>
            <a:schemeClr val="bg2">
              <a:lumMod val="75000"/>
              <a:alpha val="26000"/>
            </a:schemeClr>
          </a:solidFill>
          <a:ln w="38100">
            <a:solidFill>
              <a:schemeClr val="tx1"/>
            </a:solidFill>
            <a:prstDash val="sysDot"/>
          </a:ln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latin typeface="+mn-lt"/>
              </a:rPr>
              <a:t>Magnets</a:t>
            </a:r>
          </a:p>
          <a:p>
            <a:pPr algn="ctr"/>
            <a:r>
              <a:rPr lang="fr-FR" i="1" dirty="0">
                <a:latin typeface="+mn-lt"/>
              </a:rPr>
              <a:t>Missing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B5F0A7DD-A7A8-4E13-A50C-99E1891821E8}"/>
              </a:ext>
            </a:extLst>
          </p:cNvPr>
          <p:cNvSpPr/>
          <p:nvPr/>
        </p:nvSpPr>
        <p:spPr>
          <a:xfrm>
            <a:off x="619645" y="783016"/>
            <a:ext cx="3122471" cy="2248219"/>
          </a:xfrm>
          <a:prstGeom prst="ellipse">
            <a:avLst/>
          </a:prstGeom>
          <a:solidFill>
            <a:srgbClr val="FF0000">
              <a:alpha val="13000"/>
            </a:srgb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DC74DD03-B27B-4A28-998E-4F73DA34C2CD}"/>
              </a:ext>
            </a:extLst>
          </p:cNvPr>
          <p:cNvSpPr/>
          <p:nvPr/>
        </p:nvSpPr>
        <p:spPr>
          <a:xfrm>
            <a:off x="1959467" y="1651557"/>
            <a:ext cx="695053" cy="622023"/>
          </a:xfrm>
          <a:prstGeom prst="ellipse">
            <a:avLst/>
          </a:prstGeom>
          <a:solidFill>
            <a:srgbClr val="FF99FF">
              <a:alpha val="48000"/>
            </a:srgbClr>
          </a:solidFill>
          <a:ln w="28575">
            <a:solidFill>
              <a:srgbClr val="FF99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D86F6DB4-7C48-4812-861F-EAAF33ADC8CD}"/>
              </a:ext>
            </a:extLst>
          </p:cNvPr>
          <p:cNvCxnSpPr>
            <a:cxnSpLocks/>
          </p:cNvCxnSpPr>
          <p:nvPr/>
        </p:nvCxnSpPr>
        <p:spPr>
          <a:xfrm flipH="1">
            <a:off x="2489554" y="1231393"/>
            <a:ext cx="1872208" cy="720080"/>
          </a:xfrm>
          <a:prstGeom prst="straightConnector1">
            <a:avLst/>
          </a:prstGeom>
          <a:ln w="57150">
            <a:solidFill>
              <a:srgbClr val="FF99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B081C892-4E8B-48AB-A912-815874EC2191}"/>
              </a:ext>
            </a:extLst>
          </p:cNvPr>
          <p:cNvSpPr txBox="1"/>
          <p:nvPr/>
        </p:nvSpPr>
        <p:spPr>
          <a:xfrm>
            <a:off x="4638602" y="855161"/>
            <a:ext cx="1853392" cy="707886"/>
          </a:xfrm>
          <a:prstGeom prst="rect">
            <a:avLst/>
          </a:prstGeom>
          <a:solidFill>
            <a:srgbClr val="FF99FF">
              <a:alpha val="11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b="1" dirty="0" err="1">
                <a:solidFill>
                  <a:srgbClr val="FF99FF"/>
                </a:solidFill>
                <a:latin typeface="+mn-lt"/>
              </a:rPr>
              <a:t>Cryoplant</a:t>
            </a:r>
            <a:r>
              <a:rPr lang="fr-FR" b="1" dirty="0">
                <a:solidFill>
                  <a:srgbClr val="FF99FF"/>
                </a:solidFill>
                <a:latin typeface="+mn-lt"/>
              </a:rPr>
              <a:t> </a:t>
            </a:r>
          </a:p>
          <a:p>
            <a:pPr algn="ctr"/>
            <a:r>
              <a:rPr lang="fr-FR" b="1" i="1" dirty="0" err="1">
                <a:solidFill>
                  <a:srgbClr val="FF99FF"/>
                </a:solidFill>
                <a:latin typeface="+mn-lt"/>
              </a:rPr>
              <a:t>In-kind</a:t>
            </a:r>
            <a:r>
              <a:rPr lang="fr-FR" b="1" i="1" dirty="0" err="1">
                <a:latin typeface="+mn-lt"/>
              </a:rPr>
              <a:t>+missing</a:t>
            </a:r>
            <a:endParaRPr lang="fr-FR" b="1" i="1" dirty="0">
              <a:latin typeface="+mn-lt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7A41A85-D69C-48C5-8886-BA1409525BE3}"/>
              </a:ext>
            </a:extLst>
          </p:cNvPr>
          <p:cNvSpPr txBox="1"/>
          <p:nvPr/>
        </p:nvSpPr>
        <p:spPr>
          <a:xfrm>
            <a:off x="6493393" y="4308471"/>
            <a:ext cx="1312602" cy="707886"/>
          </a:xfrm>
          <a:prstGeom prst="rect">
            <a:avLst/>
          </a:prstGeom>
          <a:solidFill>
            <a:schemeClr val="bg2">
              <a:lumMod val="75000"/>
              <a:alpha val="26000"/>
            </a:schemeClr>
          </a:solidFill>
          <a:ln w="38100">
            <a:solidFill>
              <a:schemeClr val="tx1"/>
            </a:solidFill>
            <a:prstDash val="sysDot"/>
          </a:ln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latin typeface="+mn-lt"/>
              </a:rPr>
              <a:t>RF Sources</a:t>
            </a:r>
          </a:p>
          <a:p>
            <a:pPr algn="ctr"/>
            <a:r>
              <a:rPr lang="fr-FR" i="1" dirty="0">
                <a:latin typeface="+mn-lt"/>
              </a:rPr>
              <a:t>Missing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F5B6D345-6315-43BD-8A59-AD261EAB437E}"/>
              </a:ext>
            </a:extLst>
          </p:cNvPr>
          <p:cNvCxnSpPr>
            <a:cxnSpLocks/>
          </p:cNvCxnSpPr>
          <p:nvPr/>
        </p:nvCxnSpPr>
        <p:spPr>
          <a:xfrm flipH="1" flipV="1">
            <a:off x="5947697" y="3243285"/>
            <a:ext cx="1030413" cy="1007469"/>
          </a:xfrm>
          <a:prstGeom prst="straightConnector1">
            <a:avLst/>
          </a:prstGeom>
          <a:ln w="57150">
            <a:solidFill>
              <a:schemeClr val="bg2">
                <a:lumMod val="9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2B3E5F24-B3FD-4802-8ECB-0E68EDD319EC}"/>
              </a:ext>
            </a:extLst>
          </p:cNvPr>
          <p:cNvCxnSpPr>
            <a:cxnSpLocks/>
          </p:cNvCxnSpPr>
          <p:nvPr/>
        </p:nvCxnSpPr>
        <p:spPr>
          <a:xfrm flipV="1">
            <a:off x="7130511" y="2762086"/>
            <a:ext cx="1076596" cy="1641069"/>
          </a:xfrm>
          <a:prstGeom prst="straightConnector1">
            <a:avLst/>
          </a:prstGeom>
          <a:ln w="57150">
            <a:solidFill>
              <a:schemeClr val="bg2">
                <a:lumMod val="9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66E0BC3B-FF2B-4356-A089-07BE885B312E}"/>
              </a:ext>
            </a:extLst>
          </p:cNvPr>
          <p:cNvCxnSpPr>
            <a:cxnSpLocks/>
          </p:cNvCxnSpPr>
          <p:nvPr/>
        </p:nvCxnSpPr>
        <p:spPr>
          <a:xfrm>
            <a:off x="1254409" y="3643919"/>
            <a:ext cx="456078" cy="422341"/>
          </a:xfrm>
          <a:prstGeom prst="straightConnector1">
            <a:avLst/>
          </a:prstGeom>
          <a:ln w="57150">
            <a:solidFill>
              <a:schemeClr val="bg2">
                <a:lumMod val="9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2B05B659-09ED-42EC-83D6-860ECD5AF08D}"/>
              </a:ext>
            </a:extLst>
          </p:cNvPr>
          <p:cNvSpPr txBox="1"/>
          <p:nvPr/>
        </p:nvSpPr>
        <p:spPr>
          <a:xfrm>
            <a:off x="-4031" y="560428"/>
            <a:ext cx="1512168" cy="646331"/>
          </a:xfrm>
          <a:prstGeom prst="rect">
            <a:avLst/>
          </a:prstGeom>
          <a:solidFill>
            <a:srgbClr val="FF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>
                <a:solidFill>
                  <a:srgbClr val="FF0000"/>
                </a:solidFill>
                <a:latin typeface="+mn-lt"/>
              </a:rPr>
              <a:t>Infrastructure</a:t>
            </a:r>
          </a:p>
          <a:p>
            <a:pPr algn="ctr"/>
            <a:r>
              <a:rPr lang="fr-FR" sz="1800" b="1" i="1" dirty="0">
                <a:solidFill>
                  <a:srgbClr val="FF0000"/>
                </a:solidFill>
                <a:latin typeface="+mn-lt"/>
              </a:rPr>
              <a:t>CPER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3D144D6-248B-4989-939F-EDE75F7CA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295099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9D6B80B-3CA0-43BF-A8D2-882F9DB6F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 Décembre 2024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B9705AE-DDCC-44F8-8BAE-B1A9FC9F6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du GDR SCIPAC, CEA Saclay</a:t>
            </a:r>
            <a:endParaRPr lang="en-US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460B9E56-2580-47A7-A365-EA91BA8BB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Ligne d’injection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E877B1EC-E4B5-4E9B-AAE7-4C7EC196BA7B}"/>
              </a:ext>
            </a:extLst>
          </p:cNvPr>
          <p:cNvGrpSpPr/>
          <p:nvPr/>
        </p:nvGrpSpPr>
        <p:grpSpPr>
          <a:xfrm>
            <a:off x="269802" y="653480"/>
            <a:ext cx="10058207" cy="5040560"/>
            <a:chOff x="269802" y="653480"/>
            <a:chExt cx="10058207" cy="5040560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BF0F9187-5FE7-4036-9FE5-E5B7088B68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3947" y="653480"/>
              <a:ext cx="10008984" cy="4959260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07762169-2BEF-42C7-81DF-49DA6930A80F}"/>
                </a:ext>
              </a:extLst>
            </p:cNvPr>
            <p:cNvSpPr txBox="1"/>
            <p:nvPr/>
          </p:nvSpPr>
          <p:spPr>
            <a:xfrm>
              <a:off x="2075035" y="799626"/>
              <a:ext cx="122312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800" dirty="0">
                  <a:latin typeface="+mn-lt"/>
                </a:rPr>
                <a:t>HV system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73C2CC3F-3DB6-4DD5-A7F4-2784A318E675}"/>
                </a:ext>
              </a:extLst>
            </p:cNvPr>
            <p:cNvSpPr txBox="1"/>
            <p:nvPr/>
          </p:nvSpPr>
          <p:spPr>
            <a:xfrm>
              <a:off x="269802" y="5324708"/>
              <a:ext cx="403646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800" dirty="0">
                  <a:latin typeface="+mn-lt"/>
                </a:rPr>
                <a:t>Photocathode </a:t>
              </a:r>
              <a:r>
                <a:rPr lang="fr-FR" sz="1800" dirty="0" err="1">
                  <a:latin typeface="+mn-lt"/>
                </a:rPr>
                <a:t>Preparation</a:t>
              </a:r>
              <a:r>
                <a:rPr lang="fr-FR" sz="1800" dirty="0">
                  <a:latin typeface="+mn-lt"/>
                </a:rPr>
                <a:t> Facility (PPF)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5D4A94C7-7719-4D63-9AE8-1E6FC8602145}"/>
                </a:ext>
              </a:extLst>
            </p:cNvPr>
            <p:cNvSpPr txBox="1"/>
            <p:nvPr/>
          </p:nvSpPr>
          <p:spPr>
            <a:xfrm>
              <a:off x="489843" y="2741712"/>
              <a:ext cx="144016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800" dirty="0">
                  <a:latin typeface="+mn-lt"/>
                </a:rPr>
                <a:t>DC </a:t>
              </a:r>
              <a:r>
                <a:rPr lang="fr-FR" sz="1800" dirty="0" err="1">
                  <a:latin typeface="+mn-lt"/>
                </a:rPr>
                <a:t>Photogun</a:t>
              </a:r>
              <a:endParaRPr lang="fr-FR" sz="1800" dirty="0">
                <a:latin typeface="+mn-lt"/>
              </a:endParaRPr>
            </a:p>
          </p:txBody>
        </p:sp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id="{9279D5C4-308F-4A74-A5BF-5FE381D5E4D4}"/>
                </a:ext>
              </a:extLst>
            </p:cNvPr>
            <p:cNvCxnSpPr>
              <a:cxnSpLocks/>
              <a:stCxn id="13" idx="3"/>
            </p:cNvCxnSpPr>
            <p:nvPr/>
          </p:nvCxnSpPr>
          <p:spPr>
            <a:xfrm>
              <a:off x="1930003" y="2926378"/>
              <a:ext cx="1944216" cy="369332"/>
            </a:xfrm>
            <a:prstGeom prst="straightConnector1">
              <a:avLst/>
            </a:prstGeom>
            <a:ln w="19050">
              <a:solidFill>
                <a:srgbClr val="CC0066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CADB70EE-0F2E-4C83-B6B5-7A3E5F458349}"/>
                </a:ext>
              </a:extLst>
            </p:cNvPr>
            <p:cNvSpPr txBox="1"/>
            <p:nvPr/>
          </p:nvSpPr>
          <p:spPr>
            <a:xfrm>
              <a:off x="4450283" y="4739352"/>
              <a:ext cx="109039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800" dirty="0">
                  <a:latin typeface="+mn-lt"/>
                </a:rPr>
                <a:t>Buncher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C1E69275-1F09-4061-96E9-1F6A9CB98C9B}"/>
                </a:ext>
              </a:extLst>
            </p:cNvPr>
            <p:cNvSpPr txBox="1"/>
            <p:nvPr/>
          </p:nvSpPr>
          <p:spPr>
            <a:xfrm>
              <a:off x="6899571" y="2516396"/>
              <a:ext cx="122312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800" dirty="0">
                  <a:latin typeface="+mn-lt"/>
                </a:rPr>
                <a:t>Booster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023B622E-3684-4EF3-944D-5A10EF1BF600}"/>
                </a:ext>
              </a:extLst>
            </p:cNvPr>
            <p:cNvSpPr txBox="1"/>
            <p:nvPr/>
          </p:nvSpPr>
          <p:spPr>
            <a:xfrm>
              <a:off x="8843787" y="3236476"/>
              <a:ext cx="122312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800" dirty="0">
                  <a:latin typeface="+mn-lt"/>
                </a:rPr>
                <a:t>Merger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FBDCD188-DD16-478B-89FE-711EE8C3BAD0}"/>
                </a:ext>
              </a:extLst>
            </p:cNvPr>
            <p:cNvSpPr txBox="1"/>
            <p:nvPr/>
          </p:nvSpPr>
          <p:spPr>
            <a:xfrm>
              <a:off x="8482731" y="5324708"/>
              <a:ext cx="184527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800" dirty="0">
                  <a:latin typeface="+mn-lt"/>
                </a:rPr>
                <a:t>Diagnostics line</a:t>
              </a:r>
            </a:p>
          </p:txBody>
        </p:sp>
        <p:cxnSp>
          <p:nvCxnSpPr>
            <p:cNvPr id="19" name="Connecteur droit avec flèche 18">
              <a:extLst>
                <a:ext uri="{FF2B5EF4-FFF2-40B4-BE49-F238E27FC236}">
                  <a16:creationId xmlns:a16="http://schemas.microsoft.com/office/drawing/2014/main" id="{DD92E1B5-C0FD-4AAF-9A68-809E3F7C72B1}"/>
                </a:ext>
              </a:extLst>
            </p:cNvPr>
            <p:cNvCxnSpPr>
              <a:cxnSpLocks/>
              <a:stCxn id="15" idx="0"/>
            </p:cNvCxnSpPr>
            <p:nvPr/>
          </p:nvCxnSpPr>
          <p:spPr>
            <a:xfrm flipH="1" flipV="1">
              <a:off x="4520143" y="3524508"/>
              <a:ext cx="475338" cy="1214844"/>
            </a:xfrm>
            <a:prstGeom prst="straightConnector1">
              <a:avLst/>
            </a:prstGeom>
            <a:ln w="19050">
              <a:solidFill>
                <a:srgbClr val="CC0066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ABB8D7CC-AC62-43A5-8DFF-268D6C754F86}"/>
              </a:ext>
            </a:extLst>
          </p:cNvPr>
          <p:cNvSpPr txBox="1"/>
          <p:nvPr/>
        </p:nvSpPr>
        <p:spPr>
          <a:xfrm>
            <a:off x="6898556" y="799626"/>
            <a:ext cx="3312367" cy="646331"/>
          </a:xfrm>
          <a:prstGeom prst="rect">
            <a:avLst/>
          </a:prstGeom>
          <a:noFill/>
          <a:ln>
            <a:solidFill>
              <a:srgbClr val="CC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800" b="1" i="1" dirty="0">
                <a:solidFill>
                  <a:srgbClr val="CC0066"/>
                </a:solidFill>
                <a:latin typeface="+mn-lt"/>
              </a:rPr>
              <a:t>Funded by the national program RI2 (CNRS)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B82C080-FE85-4DE5-BCEA-1894678C7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824219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50586D1-BFD6-4191-BB31-B9CE4E6E5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 Décembre 2024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A0098CB-E62A-4F79-9498-62375A4BC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du GDR SCIPAC, CEA Saclay</a:t>
            </a:r>
            <a:endParaRPr lang="en-US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7A00DE18-63DF-41F8-B87C-DBDBC7589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Ligne d’injection dans l’igloo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E2CF741-BAE0-4D20-A685-5D20DAA78F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8226" y="2093640"/>
            <a:ext cx="3378401" cy="290269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889D53A-1CFA-41EF-BA41-687FC43A41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851" y="2309664"/>
            <a:ext cx="3102319" cy="231076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D2D66A6-BBF2-41E1-BDAF-2A47340BB6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887" y="2453680"/>
            <a:ext cx="2783068" cy="2055367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363B4C3-EC6E-45E8-A696-BDA89AA6D9B2}"/>
              </a:ext>
            </a:extLst>
          </p:cNvPr>
          <p:cNvSpPr txBox="1"/>
          <p:nvPr/>
        </p:nvSpPr>
        <p:spPr>
          <a:xfrm>
            <a:off x="168321" y="4763868"/>
            <a:ext cx="37058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+mn-lt"/>
              </a:rPr>
              <a:t>A DC Gun, Cornell design (400 </a:t>
            </a:r>
            <a:r>
              <a:rPr lang="en-GB" sz="1600" dirty="0" err="1">
                <a:latin typeface="+mn-lt"/>
              </a:rPr>
              <a:t>pC</a:t>
            </a:r>
            <a:r>
              <a:rPr lang="en-GB" sz="1600" dirty="0">
                <a:latin typeface="+mn-lt"/>
              </a:rPr>
              <a:t>, 50 MHz demonstrated), fully equipped (all pumps) in load-lock version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8F33632-F07D-4A32-B228-960A09D7E9F7}"/>
              </a:ext>
            </a:extLst>
          </p:cNvPr>
          <p:cNvSpPr txBox="1"/>
          <p:nvPr/>
        </p:nvSpPr>
        <p:spPr>
          <a:xfrm>
            <a:off x="3946227" y="5045968"/>
            <a:ext cx="3705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+mn-lt"/>
              </a:rPr>
              <a:t>HV power supply suited for high bunch charge (designed for 40 mA, 450 kV)  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0A2E29F-A53D-459C-B3D4-53185DF31A7B}"/>
              </a:ext>
            </a:extLst>
          </p:cNvPr>
          <p:cNvSpPr txBox="1"/>
          <p:nvPr/>
        </p:nvSpPr>
        <p:spPr>
          <a:xfrm>
            <a:off x="7834659" y="4753580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+mn-lt"/>
              </a:rPr>
              <a:t>A Photocathode Preparation Facility (PPF)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29FA12D-5863-4D06-A7A0-0853F71AC271}"/>
              </a:ext>
            </a:extLst>
          </p:cNvPr>
          <p:cNvSpPr txBox="1"/>
          <p:nvPr/>
        </p:nvSpPr>
        <p:spPr>
          <a:xfrm>
            <a:off x="489843" y="1098302"/>
            <a:ext cx="10009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800" dirty="0">
                <a:latin typeface="+mn-lt"/>
              </a:rPr>
              <a:t>Within a Collaboration Agreement for photoinjector R&amp;D between IJCLab (IN2P3) and Research Instruments GmbH (RI), Hardware of lighthouse project (terminated) transferred to IJCLab for PERLE. The gun was commissioned and tested at high rep rate, at a limited bunch charge. </a:t>
            </a:r>
            <a:r>
              <a:rPr lang="en-GB" sz="1800" dirty="0">
                <a:latin typeface="+mn-lt"/>
                <a:sym typeface="Wingdings" pitchFamily="2" charset="2"/>
              </a:rPr>
              <a:t>It includes:</a:t>
            </a:r>
            <a:endParaRPr lang="en-GB" sz="1800" dirty="0">
              <a:latin typeface="+mn-lt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0B871C4-3C5C-4E88-B104-41D0C93C0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32498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20E9475-E267-4AA1-B208-3ECA7CF0F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 Décembre 2024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EC371A8-BCCF-4E1B-BC03-76E4713F6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du GDR SCIPAC, CEA Saclay</a:t>
            </a:r>
            <a:endParaRPr lang="en-US"/>
          </a:p>
        </p:txBody>
      </p:sp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4EA395AD-6A39-49FA-8D25-C51997319D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42884" y="1459008"/>
            <a:ext cx="4557712" cy="612532"/>
          </a:xfrm>
        </p:spPr>
        <p:txBody>
          <a:bodyPr/>
          <a:lstStyle/>
          <a:p>
            <a:r>
              <a:rPr lang="fr-FR" dirty="0"/>
              <a:t>Sommaire</a:t>
            </a:r>
          </a:p>
        </p:txBody>
      </p:sp>
      <p:sp>
        <p:nvSpPr>
          <p:cNvPr id="10" name="Espace réservé du contenu 4">
            <a:extLst>
              <a:ext uri="{FF2B5EF4-FFF2-40B4-BE49-F238E27FC236}">
                <a16:creationId xmlns:a16="http://schemas.microsoft.com/office/drawing/2014/main" id="{80438399-C84D-4B77-AB6E-CA5D0D905B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46027" y="2093640"/>
            <a:ext cx="4557712" cy="3399979"/>
          </a:xfrm>
        </p:spPr>
        <p:txBody>
          <a:bodyPr/>
          <a:lstStyle/>
          <a:p>
            <a:r>
              <a:rPr lang="fr-FR" dirty="0"/>
              <a:t>Panorama des </a:t>
            </a:r>
            <a:r>
              <a:rPr lang="fr-FR" dirty="0" err="1"/>
              <a:t>ERLs</a:t>
            </a:r>
            <a:r>
              <a:rPr lang="fr-FR" dirty="0"/>
              <a:t>, PERLE</a:t>
            </a:r>
          </a:p>
          <a:p>
            <a:r>
              <a:rPr lang="fr-FR" dirty="0">
                <a:solidFill>
                  <a:schemeClr val="bg2">
                    <a:lumMod val="75000"/>
                  </a:schemeClr>
                </a:solidFill>
              </a:rPr>
              <a:t>Design de la machine</a:t>
            </a:r>
          </a:p>
          <a:p>
            <a:r>
              <a:rPr lang="fr-FR" dirty="0">
                <a:solidFill>
                  <a:schemeClr val="bg2">
                    <a:lumMod val="75000"/>
                  </a:schemeClr>
                </a:solidFill>
              </a:rPr>
              <a:t>Statut actuel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6C07AFE-E30E-469C-BFBF-DA046A1A9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313619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5D2AB36-E701-4566-BF72-68B728DE3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 Décembre 2024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27E4713-59C6-43C1-94E9-CE53B9A2D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du GDR SCIPAC, CEA Saclay</a:t>
            </a:r>
            <a:endParaRPr lang="en-US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2C3FEEC3-6545-4D00-880D-A71FFA349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PERLE e- Source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F9F5910-5335-4D1A-B91E-53C65ADE05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7634" y="1267517"/>
            <a:ext cx="2470387" cy="128901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FD6E48E-1916-4590-846D-B8CD34B054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31" y="1129659"/>
            <a:ext cx="2133970" cy="1507632"/>
          </a:xfrm>
          <a:prstGeom prst="rect">
            <a:avLst/>
          </a:prstGeom>
          <a:ln w="38100"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5135B41-6A0F-4D32-BB56-18E51B7EF740}"/>
              </a:ext>
            </a:extLst>
          </p:cNvPr>
          <p:cNvSpPr txBox="1"/>
          <p:nvPr/>
        </p:nvSpPr>
        <p:spPr>
          <a:xfrm>
            <a:off x="977298" y="762690"/>
            <a:ext cx="3730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C00000"/>
                </a:solidFill>
                <a:latin typeface="+mn-lt"/>
              </a:rPr>
              <a:t>Dismantling of the PPF (September 2023)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CECB8B3-C454-42E6-8E56-42D406C5336E}"/>
              </a:ext>
            </a:extLst>
          </p:cNvPr>
          <p:cNvSpPr txBox="1"/>
          <p:nvPr/>
        </p:nvSpPr>
        <p:spPr>
          <a:xfrm>
            <a:off x="6923776" y="781190"/>
            <a:ext cx="3342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>
                <a:solidFill>
                  <a:srgbClr val="C00000"/>
                </a:solidFill>
                <a:latin typeface="+mn-lt"/>
              </a:rPr>
              <a:t>Dismantling</a:t>
            </a:r>
            <a:r>
              <a:rPr lang="fr-FR" sz="1600" b="1" dirty="0">
                <a:solidFill>
                  <a:srgbClr val="C00000"/>
                </a:solidFill>
                <a:latin typeface="+mn-lt"/>
              </a:rPr>
              <a:t> of the HV </a:t>
            </a:r>
            <a:r>
              <a:rPr lang="fr-FR" sz="1600" b="1" dirty="0" err="1">
                <a:solidFill>
                  <a:srgbClr val="C00000"/>
                </a:solidFill>
                <a:latin typeface="+mn-lt"/>
              </a:rPr>
              <a:t>Columns</a:t>
            </a:r>
            <a:r>
              <a:rPr lang="fr-FR" sz="1600" b="1" dirty="0">
                <a:solidFill>
                  <a:srgbClr val="C00000"/>
                </a:solidFill>
                <a:latin typeface="+mn-lt"/>
              </a:rPr>
              <a:t> tanks</a:t>
            </a:r>
          </a:p>
          <a:p>
            <a:r>
              <a:rPr lang="fr-FR" sz="1600" b="1" dirty="0" err="1">
                <a:solidFill>
                  <a:srgbClr val="C00000"/>
                </a:solidFill>
                <a:latin typeface="+mn-lt"/>
              </a:rPr>
              <a:t>Dismantling</a:t>
            </a:r>
            <a:r>
              <a:rPr lang="fr-FR" sz="1600" b="1" dirty="0">
                <a:solidFill>
                  <a:srgbClr val="C00000"/>
                </a:solidFill>
                <a:latin typeface="+mn-lt"/>
              </a:rPr>
              <a:t> of the platform </a:t>
            </a:r>
            <a:r>
              <a:rPr lang="fr-FR" sz="1600" b="1" dirty="0" err="1">
                <a:solidFill>
                  <a:srgbClr val="C00000"/>
                </a:solidFill>
                <a:latin typeface="+mn-lt"/>
              </a:rPr>
              <a:t>done</a:t>
            </a:r>
            <a:r>
              <a:rPr lang="fr-FR" sz="1600" b="1" dirty="0">
                <a:solidFill>
                  <a:srgbClr val="C00000"/>
                </a:solidFill>
                <a:latin typeface="+mn-lt"/>
              </a:rPr>
              <a:t> by Baumann (</a:t>
            </a:r>
            <a:r>
              <a:rPr lang="fr-FR" sz="1600" b="1" dirty="0" err="1">
                <a:solidFill>
                  <a:srgbClr val="C00000"/>
                </a:solidFill>
                <a:latin typeface="+mn-lt"/>
              </a:rPr>
              <a:t>November</a:t>
            </a:r>
            <a:r>
              <a:rPr lang="fr-FR" sz="1600" b="1" dirty="0">
                <a:solidFill>
                  <a:srgbClr val="C00000"/>
                </a:solidFill>
                <a:latin typeface="+mn-lt"/>
              </a:rPr>
              <a:t> 2023)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5D278E6-89BF-4FE3-8187-FEBFE078DE1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6880" y="653480"/>
            <a:ext cx="1377082" cy="289124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4B913CA-395A-4F82-9FBF-AC3D9614B54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0500" y="1676606"/>
            <a:ext cx="3414450" cy="1622321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63AA9115-7C67-4B6E-B0E7-EC4BDEEB9BDA}"/>
              </a:ext>
            </a:extLst>
          </p:cNvPr>
          <p:cNvSpPr txBox="1"/>
          <p:nvPr/>
        </p:nvSpPr>
        <p:spPr>
          <a:xfrm>
            <a:off x="257218" y="2680371"/>
            <a:ext cx="3137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+mn-lt"/>
              </a:rPr>
              <a:t>Gun status : dismantling of the gun in clean room (</a:t>
            </a:r>
            <a:r>
              <a:rPr lang="en-GB" sz="1600" b="1" dirty="0">
                <a:solidFill>
                  <a:srgbClr val="FF0000"/>
                </a:solidFill>
                <a:latin typeface="+mn-lt"/>
              </a:rPr>
              <a:t>January 2024</a:t>
            </a:r>
            <a:r>
              <a:rPr lang="en-GB" sz="1600" b="1" dirty="0">
                <a:latin typeface="+mn-lt"/>
              </a:rPr>
              <a:t>)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47740E21-2795-4649-AC64-2F3757FFFDF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9386" y="3258087"/>
            <a:ext cx="1377081" cy="248862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2FB26E7-34DC-4177-A775-CA5179E68C3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234" y="3231364"/>
            <a:ext cx="1192620" cy="2493130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B5BF705C-189E-46C7-9F67-15E19C2EC232}"/>
              </a:ext>
            </a:extLst>
          </p:cNvPr>
          <p:cNvSpPr txBox="1"/>
          <p:nvPr/>
        </p:nvSpPr>
        <p:spPr>
          <a:xfrm>
            <a:off x="977298" y="763318"/>
            <a:ext cx="3730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+mn-lt"/>
              </a:rPr>
              <a:t>Dismantling of the PPF (</a:t>
            </a:r>
            <a:r>
              <a:rPr lang="en-GB" sz="1600" b="1" dirty="0">
                <a:solidFill>
                  <a:srgbClr val="FF0000"/>
                </a:solidFill>
                <a:latin typeface="+mn-lt"/>
              </a:rPr>
              <a:t>September 2023</a:t>
            </a:r>
            <a:r>
              <a:rPr lang="en-GB" sz="1600" b="1" dirty="0">
                <a:latin typeface="+mn-lt"/>
              </a:rPr>
              <a:t>)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CB20D88-B25F-42D7-9BE0-875903998AD7}"/>
              </a:ext>
            </a:extLst>
          </p:cNvPr>
          <p:cNvSpPr txBox="1"/>
          <p:nvPr/>
        </p:nvSpPr>
        <p:spPr>
          <a:xfrm>
            <a:off x="6923776" y="781818"/>
            <a:ext cx="3342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>
                <a:latin typeface="+mn-lt"/>
              </a:rPr>
              <a:t>Dismantling</a:t>
            </a:r>
            <a:r>
              <a:rPr lang="fr-FR" sz="1600" b="1" dirty="0">
                <a:latin typeface="+mn-lt"/>
              </a:rPr>
              <a:t> of the HV </a:t>
            </a:r>
            <a:r>
              <a:rPr lang="fr-FR" sz="1600" b="1" dirty="0" err="1">
                <a:latin typeface="+mn-lt"/>
              </a:rPr>
              <a:t>Columns</a:t>
            </a:r>
            <a:r>
              <a:rPr lang="fr-FR" sz="1600" b="1" dirty="0">
                <a:latin typeface="+mn-lt"/>
              </a:rPr>
              <a:t> tanks</a:t>
            </a:r>
          </a:p>
          <a:p>
            <a:r>
              <a:rPr lang="fr-FR" sz="1600" b="1" dirty="0" err="1">
                <a:latin typeface="+mn-lt"/>
              </a:rPr>
              <a:t>Dismantling</a:t>
            </a:r>
            <a:r>
              <a:rPr lang="fr-FR" sz="1600" b="1" dirty="0">
                <a:latin typeface="+mn-lt"/>
              </a:rPr>
              <a:t> of the platform </a:t>
            </a:r>
            <a:r>
              <a:rPr lang="fr-FR" sz="1600" b="1" dirty="0" err="1">
                <a:latin typeface="+mn-lt"/>
              </a:rPr>
              <a:t>done</a:t>
            </a:r>
            <a:r>
              <a:rPr lang="fr-FR" sz="1600" b="1" dirty="0">
                <a:latin typeface="+mn-lt"/>
              </a:rPr>
              <a:t> by Baumann (</a:t>
            </a:r>
            <a:r>
              <a:rPr lang="fr-FR" sz="1600" b="1" dirty="0" err="1">
                <a:solidFill>
                  <a:srgbClr val="FF0000"/>
                </a:solidFill>
                <a:latin typeface="+mn-lt"/>
              </a:rPr>
              <a:t>November</a:t>
            </a:r>
            <a:r>
              <a:rPr lang="fr-FR" sz="1600" b="1" dirty="0">
                <a:solidFill>
                  <a:srgbClr val="FF0000"/>
                </a:solidFill>
                <a:latin typeface="+mn-lt"/>
              </a:rPr>
              <a:t> 2023</a:t>
            </a:r>
            <a:r>
              <a:rPr lang="fr-FR" sz="1600" b="1" dirty="0">
                <a:latin typeface="+mn-lt"/>
              </a:rPr>
              <a:t>)</a:t>
            </a:r>
          </a:p>
        </p:txBody>
      </p:sp>
      <p:sp>
        <p:nvSpPr>
          <p:cNvPr id="20" name="Flèche : droite 19">
            <a:extLst>
              <a:ext uri="{FF2B5EF4-FFF2-40B4-BE49-F238E27FC236}">
                <a16:creationId xmlns:a16="http://schemas.microsoft.com/office/drawing/2014/main" id="{ECB3F8DB-9303-404F-A700-A45FD158E12B}"/>
              </a:ext>
            </a:extLst>
          </p:cNvPr>
          <p:cNvSpPr/>
          <p:nvPr/>
        </p:nvSpPr>
        <p:spPr>
          <a:xfrm>
            <a:off x="3353562" y="4348491"/>
            <a:ext cx="754344" cy="432048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96C7E988-37F0-422E-B772-092B03D9B01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5650" y="3611339"/>
            <a:ext cx="3043476" cy="210530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2772BB3-9D1A-4784-B3C9-32BE2F06F12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1994" y="3611339"/>
            <a:ext cx="3312368" cy="2078588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911DA62A-78B7-4A8C-A032-AEAC33DB1628}"/>
              </a:ext>
            </a:extLst>
          </p:cNvPr>
          <p:cNvSpPr txBox="1"/>
          <p:nvPr/>
        </p:nvSpPr>
        <p:spPr>
          <a:xfrm>
            <a:off x="4505690" y="5269262"/>
            <a:ext cx="5832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+mn-lt"/>
              </a:rPr>
              <a:t>The equipment were received at Orsay end of January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547F3A41-C866-4292-9D4C-49312A4E8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816612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86DCBC1-DBB9-4A2D-98DA-926A1F76F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 Décembre 2024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521760E-EA96-4897-B6FC-0964D467A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du GDR SCIPAC, CEA Saclay</a:t>
            </a:r>
            <a:endParaRPr lang="en-US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D39AECD9-26B4-458E-B51D-6D945738A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Linac : Design du 1</a:t>
            </a:r>
            <a:r>
              <a:rPr lang="fr-FR" baseline="30000" dirty="0"/>
              <a:t>er</a:t>
            </a:r>
            <a:r>
              <a:rPr lang="fr-FR" dirty="0"/>
              <a:t> </a:t>
            </a:r>
            <a:r>
              <a:rPr lang="fr-FR" dirty="0" err="1"/>
              <a:t>cryomodule</a:t>
            </a:r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7C9C2FF-23C8-47EC-8552-40AB73BCA57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819" y="1517576"/>
            <a:ext cx="4582080" cy="2529129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9C63CE4D-CD54-4DA8-877D-4DCFF39F7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8715" y="797496"/>
            <a:ext cx="2267540" cy="73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7ADD6F5-D344-4BEA-93F1-E426A9D8F50C}"/>
              </a:ext>
            </a:extLst>
          </p:cNvPr>
          <p:cNvSpPr txBox="1"/>
          <p:nvPr/>
        </p:nvSpPr>
        <p:spPr>
          <a:xfrm>
            <a:off x="2110785" y="3813121"/>
            <a:ext cx="3347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C00000"/>
                </a:solidFill>
                <a:latin typeface="+mn-lt"/>
              </a:rPr>
              <a:t>ESS, CEA, CERN </a:t>
            </a:r>
            <a:r>
              <a:rPr lang="fr-FR" sz="1600" dirty="0">
                <a:solidFill>
                  <a:srgbClr val="C00000"/>
                </a:solidFill>
                <a:latin typeface="+mn-lt"/>
              </a:rPr>
              <a:t>et </a:t>
            </a:r>
            <a:r>
              <a:rPr lang="fr-FR" sz="1600" b="1" dirty="0">
                <a:solidFill>
                  <a:srgbClr val="C00000"/>
                </a:solidFill>
                <a:latin typeface="+mn-lt"/>
              </a:rPr>
              <a:t>INFN-LASA </a:t>
            </a:r>
          </a:p>
          <a:p>
            <a:pPr algn="ctr"/>
            <a:r>
              <a:rPr lang="fr-FR" sz="1600" dirty="0">
                <a:solidFill>
                  <a:srgbClr val="C00000"/>
                </a:solidFill>
                <a:latin typeface="+mn-lt"/>
              </a:rPr>
              <a:t>sont impliqués dans cette tâche</a:t>
            </a:r>
          </a:p>
        </p:txBody>
      </p:sp>
      <p:sp>
        <p:nvSpPr>
          <p:cNvPr id="13" name="コンテンツ プレースホルダー 3">
            <a:extLst>
              <a:ext uri="{FF2B5EF4-FFF2-40B4-BE49-F238E27FC236}">
                <a16:creationId xmlns:a16="http://schemas.microsoft.com/office/drawing/2014/main" id="{510C65E1-FDDD-4847-ADA0-6BFDF93350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42371" y="1748885"/>
            <a:ext cx="5616624" cy="4887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SE" sz="1600" dirty="0">
                <a:solidFill>
                  <a:schemeClr val="tx1"/>
                </a:solidFill>
                <a:cs typeface="Arial" charset="0"/>
              </a:rPr>
              <a:t>As In-kind contribution of ESS to </a:t>
            </a:r>
            <a:r>
              <a:rPr lang="en-US" altLang="ja-SE" sz="1600" dirty="0" err="1">
                <a:solidFill>
                  <a:schemeClr val="tx1"/>
                </a:solidFill>
                <a:cs typeface="Arial" charset="0"/>
              </a:rPr>
              <a:t>iSAS</a:t>
            </a:r>
            <a:r>
              <a:rPr lang="en-US" altLang="ja-SE" sz="1600" dirty="0">
                <a:solidFill>
                  <a:schemeClr val="tx1"/>
                </a:solidFill>
                <a:cs typeface="Arial" charset="0"/>
              </a:rPr>
              <a:t>, the 1</a:t>
            </a:r>
            <a:r>
              <a:rPr lang="en-US" altLang="ja-SE" sz="1600" baseline="30000" dirty="0">
                <a:solidFill>
                  <a:schemeClr val="tx1"/>
                </a:solidFill>
                <a:cs typeface="Arial" charset="0"/>
              </a:rPr>
              <a:t>st</a:t>
            </a:r>
            <a:r>
              <a:rPr lang="en-US" altLang="ja-SE" sz="1600" dirty="0">
                <a:solidFill>
                  <a:schemeClr val="tx1"/>
                </a:solidFill>
                <a:cs typeface="Arial" charset="0"/>
              </a:rPr>
              <a:t> cryomodule of the linac will reuse ESS medium beta prototype components:</a:t>
            </a:r>
          </a:p>
          <a:p>
            <a:pPr marL="0" indent="0">
              <a:buNone/>
            </a:pPr>
            <a:endParaRPr lang="en-US" altLang="ja-SE" sz="1600" dirty="0">
              <a:solidFill>
                <a:schemeClr val="tx1"/>
              </a:solidFill>
              <a:cs typeface="Arial" charset="0"/>
            </a:endParaRPr>
          </a:p>
          <a:p>
            <a:pPr marL="0" indent="0">
              <a:buNone/>
            </a:pPr>
            <a:endParaRPr lang="en-US" altLang="ja-SE" sz="1600" dirty="0">
              <a:solidFill>
                <a:schemeClr val="tx1"/>
              </a:solidFill>
              <a:cs typeface="Arial" charset="0"/>
            </a:endParaRPr>
          </a:p>
          <a:p>
            <a:pPr lvl="1"/>
            <a:endParaRPr lang="en-US" altLang="ja-SE" sz="1600" dirty="0">
              <a:solidFill>
                <a:schemeClr val="tx1"/>
              </a:solidFill>
              <a:cs typeface="Arial" charset="0"/>
            </a:endParaRPr>
          </a:p>
          <a:p>
            <a:pPr marL="457200" lvl="1" indent="0">
              <a:buNone/>
            </a:pPr>
            <a:endParaRPr lang="en-US" altLang="ja-SE" sz="1600" dirty="0">
              <a:solidFill>
                <a:schemeClr val="tx1"/>
              </a:solidFill>
              <a:cs typeface="Arial" charset="0"/>
            </a:endParaRPr>
          </a:p>
          <a:p>
            <a:pPr lvl="1"/>
            <a:endParaRPr lang="en-US" altLang="ja-SE" sz="1600" dirty="0">
              <a:solidFill>
                <a:schemeClr val="tx1"/>
              </a:solidFill>
              <a:cs typeface="Arial" charset="0"/>
            </a:endParaRPr>
          </a:p>
          <a:p>
            <a:pPr lvl="1"/>
            <a:endParaRPr lang="en-US" altLang="ja-SE" sz="1600" dirty="0">
              <a:solidFill>
                <a:schemeClr val="tx1"/>
              </a:solidFill>
              <a:cs typeface="Arial" charset="0"/>
            </a:endParaRPr>
          </a:p>
          <a:p>
            <a:pPr marL="0" indent="0">
              <a:buNone/>
            </a:pPr>
            <a:endParaRPr lang="en-US" altLang="ja-SE" sz="1600" dirty="0">
              <a:solidFill>
                <a:schemeClr val="tx1"/>
              </a:solidFill>
              <a:cs typeface="Arial" charset="0"/>
            </a:endParaRPr>
          </a:p>
          <a:p>
            <a:endParaRPr lang="en-US" altLang="ja-SE" sz="2000" dirty="0">
              <a:solidFill>
                <a:schemeClr val="tx1"/>
              </a:solidFill>
              <a:cs typeface="Arial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472AACE-3CA3-4CBB-966B-446DA2070D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9166" y="2348882"/>
            <a:ext cx="3314712" cy="105271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D1EAF0D-7BE0-4BAB-B7DC-A83822EFC79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0523" y="3429608"/>
            <a:ext cx="1277034" cy="118431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F838CFA-58D4-42BD-85B7-C52FD35B171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5668" y="3424122"/>
            <a:ext cx="1819310" cy="1184862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7D6A725D-5532-4111-8032-360C66C24D00}"/>
              </a:ext>
            </a:extLst>
          </p:cNvPr>
          <p:cNvSpPr txBox="1"/>
          <p:nvPr/>
        </p:nvSpPr>
        <p:spPr>
          <a:xfrm>
            <a:off x="7114579" y="2957736"/>
            <a:ext cx="18002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700" dirty="0">
                <a:solidFill>
                  <a:schemeClr val="bg1"/>
                </a:solidFill>
                <a:latin typeface="+mn-lt"/>
              </a:rPr>
              <a:t>Vacuum vessel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C3F3A21-74BF-437A-963C-A871EA87D97B}"/>
              </a:ext>
            </a:extLst>
          </p:cNvPr>
          <p:cNvSpPr txBox="1"/>
          <p:nvPr/>
        </p:nvSpPr>
        <p:spPr>
          <a:xfrm>
            <a:off x="6687744" y="4275366"/>
            <a:ext cx="127703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>
                <a:solidFill>
                  <a:schemeClr val="bg1"/>
                </a:solidFill>
                <a:latin typeface="+mn-lt"/>
              </a:rPr>
              <a:t>Spaceframe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E52A552-5DEA-457E-B1C1-BE53A35F0EF4}"/>
              </a:ext>
            </a:extLst>
          </p:cNvPr>
          <p:cNvSpPr txBox="1"/>
          <p:nvPr/>
        </p:nvSpPr>
        <p:spPr>
          <a:xfrm>
            <a:off x="8048750" y="4259977"/>
            <a:ext cx="166922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700" dirty="0">
                <a:solidFill>
                  <a:schemeClr val="bg1"/>
                </a:solidFill>
                <a:latin typeface="+mn-lt"/>
              </a:rPr>
              <a:t>Thermal shield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D3A5ABAE-52E2-4A2D-9B92-646733E3B428}"/>
              </a:ext>
            </a:extLst>
          </p:cNvPr>
          <p:cNvSpPr txBox="1"/>
          <p:nvPr/>
        </p:nvSpPr>
        <p:spPr>
          <a:xfrm>
            <a:off x="183485" y="665501"/>
            <a:ext cx="81016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dirty="0">
                <a:latin typeface="+mn-lt"/>
              </a:rPr>
              <a:t>Le 1er cryomodule de PERLE </a:t>
            </a:r>
            <a:r>
              <a:rPr lang="en-GB" sz="1600" dirty="0" err="1">
                <a:latin typeface="+mn-lt"/>
              </a:rPr>
              <a:t>est</a:t>
            </a:r>
            <a:r>
              <a:rPr lang="en-GB" sz="1600" dirty="0">
                <a:latin typeface="+mn-lt"/>
              </a:rPr>
              <a:t> </a:t>
            </a:r>
            <a:r>
              <a:rPr lang="en-GB" sz="1600" dirty="0" err="1">
                <a:latin typeface="+mn-lt"/>
              </a:rPr>
              <a:t>adapté</a:t>
            </a:r>
            <a:r>
              <a:rPr lang="en-GB" sz="1600" dirty="0">
                <a:latin typeface="+mn-lt"/>
              </a:rPr>
              <a:t> du design </a:t>
            </a:r>
            <a:r>
              <a:rPr lang="en-GB" sz="1600" dirty="0" err="1">
                <a:latin typeface="+mn-lt"/>
              </a:rPr>
              <a:t>d’ESS</a:t>
            </a:r>
            <a:r>
              <a:rPr lang="en-GB" sz="1600" dirty="0">
                <a:latin typeface="+mn-lt"/>
              </a:rPr>
              <a:t> et sera </a:t>
            </a:r>
            <a:r>
              <a:rPr lang="en-GB" sz="1600" dirty="0" err="1">
                <a:latin typeface="+mn-lt"/>
              </a:rPr>
              <a:t>optimisé</a:t>
            </a:r>
            <a:r>
              <a:rPr lang="en-GB" sz="1600" dirty="0">
                <a:latin typeface="+mn-lt"/>
              </a:rPr>
              <a:t> pour </a:t>
            </a:r>
            <a:r>
              <a:rPr lang="en-GB" sz="1600" dirty="0" err="1">
                <a:latin typeface="+mn-lt"/>
              </a:rPr>
              <a:t>une</a:t>
            </a:r>
            <a:r>
              <a:rPr lang="en-GB" sz="1600" dirty="0">
                <a:latin typeface="+mn-lt"/>
              </a:rPr>
              <a:t> operation ERL fort courant. Il </a:t>
            </a:r>
            <a:r>
              <a:rPr lang="en-GB" sz="1600" dirty="0" err="1">
                <a:latin typeface="+mn-lt"/>
              </a:rPr>
              <a:t>intègrera</a:t>
            </a:r>
            <a:r>
              <a:rPr lang="en-GB" sz="1600" dirty="0">
                <a:latin typeface="+mn-lt"/>
              </a:rPr>
              <a:t> les </a:t>
            </a:r>
            <a:r>
              <a:rPr lang="en-GB" sz="1600" dirty="0" err="1">
                <a:latin typeface="+mn-lt"/>
              </a:rPr>
              <a:t>sytèmes</a:t>
            </a:r>
            <a:r>
              <a:rPr lang="en-GB" sz="1600" dirty="0">
                <a:latin typeface="+mn-lt"/>
              </a:rPr>
              <a:t> RF </a:t>
            </a:r>
            <a:r>
              <a:rPr lang="en-GB" sz="1600" dirty="0" err="1">
                <a:latin typeface="+mn-lt"/>
              </a:rPr>
              <a:t>optimisés</a:t>
            </a:r>
            <a:r>
              <a:rPr lang="en-GB" sz="1600" dirty="0">
                <a:latin typeface="+mn-lt"/>
              </a:rPr>
              <a:t> (</a:t>
            </a:r>
            <a:r>
              <a:rPr lang="en-GB" sz="1600" dirty="0" err="1">
                <a:latin typeface="+mn-lt"/>
              </a:rPr>
              <a:t>Cavités</a:t>
            </a:r>
            <a:r>
              <a:rPr lang="en-GB" sz="1600" dirty="0">
                <a:latin typeface="+mn-lt"/>
              </a:rPr>
              <a:t> SRF, </a:t>
            </a:r>
            <a:r>
              <a:rPr lang="en-GB" sz="1600" dirty="0" err="1">
                <a:latin typeface="+mn-lt"/>
              </a:rPr>
              <a:t>coupleurs</a:t>
            </a:r>
            <a:r>
              <a:rPr lang="en-GB" sz="1600" dirty="0">
                <a:latin typeface="+mn-lt"/>
              </a:rPr>
              <a:t> et </a:t>
            </a:r>
            <a:r>
              <a:rPr lang="en-GB" sz="1600" dirty="0" err="1">
                <a:latin typeface="+mn-lt"/>
              </a:rPr>
              <a:t>absorbeurs</a:t>
            </a:r>
            <a:r>
              <a:rPr lang="en-GB" sz="1600" dirty="0">
                <a:latin typeface="+mn-lt"/>
              </a:rPr>
              <a:t> HOM, </a:t>
            </a:r>
            <a:r>
              <a:rPr lang="en-GB" sz="1600" dirty="0" err="1">
                <a:latin typeface="+mn-lt"/>
              </a:rPr>
              <a:t>coupleurs</a:t>
            </a:r>
            <a:r>
              <a:rPr lang="en-GB" sz="1600" dirty="0">
                <a:latin typeface="+mn-lt"/>
              </a:rPr>
              <a:t> de puissance) et </a:t>
            </a:r>
            <a:r>
              <a:rPr lang="en-GB" sz="1600" dirty="0" err="1">
                <a:latin typeface="+mn-lt"/>
              </a:rPr>
              <a:t>développés</a:t>
            </a:r>
            <a:r>
              <a:rPr lang="en-GB" sz="1600" dirty="0">
                <a:latin typeface="+mn-lt"/>
              </a:rPr>
              <a:t> au sein du </a:t>
            </a:r>
            <a:r>
              <a:rPr lang="en-GB" sz="1600" b="1" dirty="0" err="1">
                <a:latin typeface="+mn-lt"/>
              </a:rPr>
              <a:t>projet</a:t>
            </a:r>
            <a:r>
              <a:rPr lang="en-GB" sz="1600" b="1" dirty="0">
                <a:latin typeface="+mn-lt"/>
              </a:rPr>
              <a:t> </a:t>
            </a:r>
            <a:r>
              <a:rPr lang="en-GB" sz="1600" b="1" dirty="0" err="1">
                <a:latin typeface="+mn-lt"/>
              </a:rPr>
              <a:t>européen</a:t>
            </a:r>
            <a:r>
              <a:rPr lang="en-GB" sz="1600" b="1" dirty="0">
                <a:latin typeface="+mn-lt"/>
              </a:rPr>
              <a:t> </a:t>
            </a:r>
            <a:r>
              <a:rPr lang="en-GB" sz="1600" b="1" dirty="0" err="1">
                <a:latin typeface="+mn-lt"/>
              </a:rPr>
              <a:t>iSAS</a:t>
            </a:r>
            <a:r>
              <a:rPr lang="en-GB" sz="1600" b="1" dirty="0">
                <a:latin typeface="+mn-lt"/>
              </a:rPr>
              <a:t>.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9AC5C3A-9A63-48BF-B3A9-89A8A501842F}"/>
              </a:ext>
            </a:extLst>
          </p:cNvPr>
          <p:cNvSpPr txBox="1"/>
          <p:nvPr/>
        </p:nvSpPr>
        <p:spPr>
          <a:xfrm>
            <a:off x="148161" y="4554279"/>
            <a:ext cx="101884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SE" sz="1800" dirty="0">
                <a:solidFill>
                  <a:schemeClr val="tx1"/>
                </a:solidFill>
                <a:latin typeface="+mn-lt"/>
                <a:cs typeface="Arial" charset="0"/>
              </a:rPr>
              <a:t>Il </a:t>
            </a:r>
            <a:r>
              <a:rPr lang="en-US" altLang="ja-SE" sz="1800" dirty="0" err="1">
                <a:solidFill>
                  <a:schemeClr val="tx1"/>
                </a:solidFill>
                <a:latin typeface="+mn-lt"/>
                <a:cs typeface="Arial" charset="0"/>
              </a:rPr>
              <a:t>intégrera</a:t>
            </a:r>
            <a:r>
              <a:rPr lang="en-US" altLang="ja-SE" sz="1800" dirty="0">
                <a:solidFill>
                  <a:schemeClr val="tx1"/>
                </a:solidFill>
                <a:latin typeface="+mn-lt"/>
                <a:cs typeface="Arial" charset="0"/>
              </a:rPr>
              <a:t> les </a:t>
            </a:r>
            <a:r>
              <a:rPr lang="en-US" altLang="ja-SE" sz="1800" dirty="0" err="1">
                <a:solidFill>
                  <a:schemeClr val="tx1"/>
                </a:solidFill>
                <a:latin typeface="+mn-lt"/>
                <a:cs typeface="Arial" charset="0"/>
              </a:rPr>
              <a:t>uveaux</a:t>
            </a:r>
            <a:r>
              <a:rPr lang="en-US" altLang="ja-SE" sz="1800" dirty="0">
                <a:solidFill>
                  <a:schemeClr val="tx1"/>
                </a:solidFill>
                <a:latin typeface="+mn-lt"/>
                <a:cs typeface="Arial" charset="0"/>
              </a:rPr>
              <a:t> </a:t>
            </a:r>
            <a:r>
              <a:rPr lang="en-US" altLang="ja-SE" sz="1800" dirty="0" err="1">
                <a:solidFill>
                  <a:schemeClr val="tx1"/>
                </a:solidFill>
                <a:latin typeface="+mn-lt"/>
                <a:cs typeface="Arial" charset="0"/>
              </a:rPr>
              <a:t>composants</a:t>
            </a:r>
            <a:r>
              <a:rPr lang="en-US" altLang="ja-SE" sz="1800" dirty="0">
                <a:solidFill>
                  <a:schemeClr val="tx1"/>
                </a:solidFill>
                <a:latin typeface="+mn-lt"/>
                <a:cs typeface="Arial" charset="0"/>
              </a:rPr>
              <a:t> </a:t>
            </a:r>
            <a:r>
              <a:rPr lang="en-US" altLang="ja-SE" sz="1800" dirty="0" err="1">
                <a:solidFill>
                  <a:schemeClr val="tx1"/>
                </a:solidFill>
                <a:latin typeface="+mn-lt"/>
                <a:cs typeface="Arial" charset="0"/>
              </a:rPr>
              <a:t>optimisés</a:t>
            </a:r>
            <a:r>
              <a:rPr lang="en-US" altLang="ja-SE" sz="1800" dirty="0">
                <a:solidFill>
                  <a:schemeClr val="tx1"/>
                </a:solidFill>
                <a:latin typeface="+mn-lt"/>
                <a:cs typeface="Arial" charset="0"/>
              </a:rPr>
              <a:t> et </a:t>
            </a:r>
            <a:r>
              <a:rPr lang="en-US" altLang="ja-SE" sz="1800" dirty="0" err="1">
                <a:solidFill>
                  <a:schemeClr val="tx1"/>
                </a:solidFill>
                <a:latin typeface="+mn-lt"/>
                <a:cs typeface="Arial" charset="0"/>
              </a:rPr>
              <a:t>développés</a:t>
            </a:r>
            <a:r>
              <a:rPr lang="en-US" altLang="ja-SE" sz="1800" dirty="0">
                <a:solidFill>
                  <a:schemeClr val="tx1"/>
                </a:solidFill>
                <a:latin typeface="+mn-lt"/>
                <a:cs typeface="Arial" charset="0"/>
              </a:rPr>
              <a:t> avec le </a:t>
            </a:r>
            <a:r>
              <a:rPr lang="en-US" altLang="ja-SE" sz="1800" dirty="0" err="1">
                <a:solidFill>
                  <a:schemeClr val="tx1"/>
                </a:solidFill>
                <a:latin typeface="+mn-lt"/>
                <a:cs typeface="Arial" charset="0"/>
              </a:rPr>
              <a:t>projet</a:t>
            </a:r>
            <a:r>
              <a:rPr lang="en-US" altLang="ja-SE" sz="1800" dirty="0">
                <a:solidFill>
                  <a:schemeClr val="tx1"/>
                </a:solidFill>
                <a:latin typeface="+mn-lt"/>
                <a:cs typeface="Arial" charset="0"/>
              </a:rPr>
              <a:t> </a:t>
            </a:r>
            <a:r>
              <a:rPr lang="en-US" altLang="ja-SE" sz="1800" dirty="0" err="1">
                <a:solidFill>
                  <a:schemeClr val="tx1"/>
                </a:solidFill>
                <a:latin typeface="+mn-lt"/>
                <a:cs typeface="Arial" charset="0"/>
              </a:rPr>
              <a:t>iSAS</a:t>
            </a:r>
            <a:endParaRPr lang="en-US" altLang="ja-SE" sz="1800" dirty="0">
              <a:solidFill>
                <a:schemeClr val="tx1"/>
              </a:solidFill>
              <a:latin typeface="+mn-lt"/>
              <a:cs typeface="Arial" charset="0"/>
            </a:endParaRPr>
          </a:p>
          <a:p>
            <a:pPr marL="742950" lvl="1" indent="-285750">
              <a:buFont typeface="Wingdings" pitchFamily="2" charset="2"/>
              <a:buChar char="§"/>
            </a:pPr>
            <a:r>
              <a:rPr lang="en-US" altLang="ja-SE" sz="1600" dirty="0">
                <a:solidFill>
                  <a:schemeClr val="tx1"/>
                </a:solidFill>
                <a:latin typeface="+mn-lt"/>
                <a:cs typeface="Arial" charset="0"/>
              </a:rPr>
              <a:t>Cavity string (SRF cavities, RF couplers, Tuning systems, Beam Line Absorbers, HOM couplers...)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altLang="ja-SE" sz="1600" dirty="0">
                <a:solidFill>
                  <a:schemeClr val="tx1"/>
                </a:solidFill>
                <a:latin typeface="+mn-lt"/>
                <a:cs typeface="Arial" charset="0"/>
              </a:rPr>
              <a:t>Magnetic shield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altLang="ja-SE" sz="1600" dirty="0">
                <a:solidFill>
                  <a:schemeClr val="tx1"/>
                </a:solidFill>
                <a:latin typeface="+mn-lt"/>
                <a:cs typeface="Arial" charset="0"/>
              </a:rPr>
              <a:t>Cryogenics circuit...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91ED7E0-233D-4005-9482-7956652A5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171307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86DCBC1-DBB9-4A2D-98DA-926A1F76F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 Décembre 2024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521760E-EA96-4897-B6FC-0964D467A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du GDR SCIPAC, CEA Saclay</a:t>
            </a:r>
            <a:endParaRPr lang="en-US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D39AECD9-26B4-458E-B51D-6D945738A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Design du 1</a:t>
            </a:r>
            <a:r>
              <a:rPr lang="fr-FR" baseline="30000" dirty="0"/>
              <a:t>er</a:t>
            </a:r>
            <a:r>
              <a:rPr lang="fr-FR" dirty="0"/>
              <a:t> </a:t>
            </a:r>
            <a:r>
              <a:rPr lang="fr-FR" dirty="0" err="1"/>
              <a:t>cryomodule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A483ED6-3391-4F29-9B99-0FE9D8F43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885" y="2722694"/>
            <a:ext cx="7834660" cy="2324283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4D80B0FD-361C-4D84-962E-6AF05141E617}"/>
              </a:ext>
            </a:extLst>
          </p:cNvPr>
          <p:cNvSpPr txBox="1"/>
          <p:nvPr/>
        </p:nvSpPr>
        <p:spPr>
          <a:xfrm>
            <a:off x="4132182" y="5076357"/>
            <a:ext cx="233748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50" b="0" i="1" u="none" strike="noStrike" baseline="0" dirty="0">
                <a:solidFill>
                  <a:srgbClr val="252525"/>
                </a:solidFill>
                <a:latin typeface="Arial" panose="020B0604020202020204" pitchFamily="34" charset="0"/>
              </a:rPr>
              <a:t>Hall d’assemblage des </a:t>
            </a:r>
            <a:r>
              <a:rPr lang="fr-FR" sz="1050" b="0" i="1" u="none" strike="noStrike" baseline="0" dirty="0" err="1">
                <a:solidFill>
                  <a:srgbClr val="252525"/>
                </a:solidFill>
                <a:latin typeface="Arial" panose="020B0604020202020204" pitchFamily="34" charset="0"/>
              </a:rPr>
              <a:t>cryomodules</a:t>
            </a:r>
            <a:endParaRPr lang="fr-FR" sz="1050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0326A15-E97A-4549-B697-7B9B9D6F416F}"/>
              </a:ext>
            </a:extLst>
          </p:cNvPr>
          <p:cNvSpPr txBox="1"/>
          <p:nvPr/>
        </p:nvSpPr>
        <p:spPr>
          <a:xfrm>
            <a:off x="2237423" y="794883"/>
            <a:ext cx="64419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u="none" strike="noStrike" baseline="0" dirty="0">
                <a:solidFill>
                  <a:srgbClr val="001F5F"/>
                </a:solidFill>
                <a:latin typeface="Arial" panose="020B0604020202020204" pitchFamily="34" charset="0"/>
              </a:rPr>
              <a:t>WP6: Integration into Accelerator and Collider RIs</a:t>
            </a:r>
            <a:endParaRPr lang="fr-FR" dirty="0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4FBD0A39-0138-4C0D-8EEB-EDB0AEA9D7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827" y="726633"/>
            <a:ext cx="1800200" cy="564536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6AA1EF0-7D6F-4582-92A4-ED7A883BE9BA}"/>
              </a:ext>
            </a:extLst>
          </p:cNvPr>
          <p:cNvSpPr txBox="1"/>
          <p:nvPr/>
        </p:nvSpPr>
        <p:spPr>
          <a:xfrm>
            <a:off x="1467886" y="1256909"/>
            <a:ext cx="76660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u="none" strike="noStrike" baseline="0" dirty="0">
                <a:solidFill>
                  <a:srgbClr val="001F5F"/>
                </a:solidFill>
                <a:latin typeface="Arial" panose="020B0604020202020204" pitchFamily="34" charset="0"/>
              </a:rPr>
              <a:t>Adaptation of an existing cryomodule (ESS), ready to demonstrate</a:t>
            </a:r>
          </a:p>
          <a:p>
            <a:pPr algn="ctr"/>
            <a:r>
              <a:rPr lang="en-US" sz="1600" b="0" u="none" strike="noStrike" baseline="0" dirty="0">
                <a:solidFill>
                  <a:srgbClr val="001F5F"/>
                </a:solidFill>
                <a:latin typeface="Arial" panose="020B0604020202020204" pitchFamily="34" charset="0"/>
              </a:rPr>
              <a:t>energy recovery of high-power recirculating beams in PERLE</a:t>
            </a:r>
            <a:endParaRPr lang="fr-FR" sz="1600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9E9C349A-A8AF-47B5-84F5-A45869188B27}"/>
              </a:ext>
            </a:extLst>
          </p:cNvPr>
          <p:cNvSpPr txBox="1"/>
          <p:nvPr/>
        </p:nvSpPr>
        <p:spPr>
          <a:xfrm>
            <a:off x="2648912" y="1887398"/>
            <a:ext cx="54726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1" u="none" strike="noStrike" baseline="0" dirty="0" err="1">
                <a:solidFill>
                  <a:srgbClr val="001F5F"/>
                </a:solidFill>
                <a:latin typeface="Arial" panose="020B0604020202020204" pitchFamily="34" charset="0"/>
              </a:rPr>
              <a:t>Partners:CNRS</a:t>
            </a:r>
            <a:r>
              <a:rPr lang="en-US" sz="1400" b="0" i="1" u="none" strike="noStrike" baseline="0" dirty="0">
                <a:solidFill>
                  <a:srgbClr val="001F5F"/>
                </a:solidFill>
                <a:latin typeface="Arial" panose="020B0604020202020204" pitchFamily="34" charset="0"/>
              </a:rPr>
              <a:t>/IJCLAB, CEA, ESS, INFN, </a:t>
            </a:r>
            <a:r>
              <a:rPr lang="fr-FR" sz="1400" b="0" i="1" u="none" strike="noStrike" baseline="0" dirty="0">
                <a:solidFill>
                  <a:srgbClr val="001F5F"/>
                </a:solidFill>
                <a:latin typeface="Arial" panose="020B0604020202020204" pitchFamily="34" charset="0"/>
              </a:rPr>
              <a:t>Lancaster </a:t>
            </a:r>
            <a:r>
              <a:rPr lang="fr-FR" sz="1400" b="0" i="1" u="none" strike="noStrike" baseline="0" dirty="0" err="1">
                <a:solidFill>
                  <a:srgbClr val="001F5F"/>
                </a:solidFill>
                <a:latin typeface="Arial" panose="020B0604020202020204" pitchFamily="34" charset="0"/>
              </a:rPr>
              <a:t>University</a:t>
            </a:r>
            <a:endParaRPr lang="fr-FR" sz="1400" i="1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A8DE025B-EF3F-42A6-94B0-22C778AA2859}"/>
              </a:ext>
            </a:extLst>
          </p:cNvPr>
          <p:cNvSpPr txBox="1"/>
          <p:nvPr/>
        </p:nvSpPr>
        <p:spPr>
          <a:xfrm>
            <a:off x="2438805" y="2287846"/>
            <a:ext cx="60439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0" i="0" u="none" strike="noStrike" baseline="0" dirty="0">
                <a:solidFill>
                  <a:srgbClr val="001F5F"/>
                </a:solidFill>
                <a:latin typeface="Arial" panose="020B0604020202020204" pitchFamily="34" charset="0"/>
              </a:rPr>
              <a:t>Expertise CEA sur l’intégration de </a:t>
            </a:r>
            <a:r>
              <a:rPr lang="fr-FR" sz="2000" b="0" i="0" u="none" strike="noStrike" baseline="0" dirty="0" err="1">
                <a:solidFill>
                  <a:srgbClr val="001F5F"/>
                </a:solidFill>
                <a:latin typeface="Arial" panose="020B0604020202020204" pitchFamily="34" charset="0"/>
              </a:rPr>
              <a:t>cryomodules</a:t>
            </a:r>
            <a:r>
              <a:rPr lang="fr-FR" sz="2000" b="0" i="0" u="none" strike="noStrike" baseline="0" dirty="0">
                <a:solidFill>
                  <a:srgbClr val="001F5F"/>
                </a:solidFill>
                <a:latin typeface="Arial" panose="020B0604020202020204" pitchFamily="34" charset="0"/>
              </a:rPr>
              <a:t> SC*</a:t>
            </a:r>
            <a:endParaRPr lang="fr-FR" dirty="0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8FBE9CB4-846D-4D53-ADA3-2F0E73CA35E6}"/>
              </a:ext>
            </a:extLst>
          </p:cNvPr>
          <p:cNvSpPr txBox="1"/>
          <p:nvPr/>
        </p:nvSpPr>
        <p:spPr>
          <a:xfrm>
            <a:off x="5804223" y="5577549"/>
            <a:ext cx="496855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*</a:t>
            </a:r>
            <a:r>
              <a:rPr lang="fr-FR" sz="800" b="0" i="0" u="none" strike="noStrike" baseline="0" dirty="0">
                <a:solidFill>
                  <a:srgbClr val="252525"/>
                </a:solidFill>
                <a:latin typeface="Arial" panose="020B0604020202020204" pitchFamily="34" charset="0"/>
              </a:rPr>
              <a:t>J. </a:t>
            </a:r>
            <a:r>
              <a:rPr lang="fr-FR" sz="800" b="0" i="0" u="none" strike="noStrike" baseline="0" dirty="0" err="1">
                <a:solidFill>
                  <a:srgbClr val="252525"/>
                </a:solidFill>
                <a:latin typeface="Arial" panose="020B0604020202020204" pitchFamily="34" charset="0"/>
              </a:rPr>
              <a:t>Schwindling</a:t>
            </a:r>
            <a:r>
              <a:rPr lang="fr-FR" sz="800" b="0" i="0" u="none" strike="noStrike" baseline="0" dirty="0">
                <a:solidFill>
                  <a:srgbClr val="252525"/>
                </a:solidFill>
                <a:latin typeface="Arial" panose="020B0604020202020204" pitchFamily="34" charset="0"/>
              </a:rPr>
              <a:t>, </a:t>
            </a:r>
            <a:r>
              <a:rPr lang="fr-FR" sz="800" b="1" i="0" u="none" strike="noStrike" baseline="0" dirty="0">
                <a:solidFill>
                  <a:srgbClr val="252525"/>
                </a:solidFill>
                <a:latin typeface="Arial" panose="020B0604020202020204" pitchFamily="34" charset="0"/>
              </a:rPr>
              <a:t>Développements Accélérateurs au CEA, Rencontres Accélérateurs de la SFP 2024</a:t>
            </a:r>
            <a:endParaRPr lang="fr-FR" sz="900" dirty="0"/>
          </a:p>
        </p:txBody>
      </p:sp>
      <p:sp>
        <p:nvSpPr>
          <p:cNvPr id="35" name="Espace réservé du numéro de diapositive 34">
            <a:extLst>
              <a:ext uri="{FF2B5EF4-FFF2-40B4-BE49-F238E27FC236}">
                <a16:creationId xmlns:a16="http://schemas.microsoft.com/office/drawing/2014/main" id="{77E4992A-3A35-46E4-A6B2-127A1E752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32069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5E9E4AE-8A98-47BA-A612-14A93D0C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 Décembre 2024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A0F09C5-F341-44F4-B06F-957933F27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du GDR SCIPAC, CEA Saclay</a:t>
            </a:r>
            <a:endParaRPr lang="en-US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3B416A73-8297-4C2B-B6B2-77A425839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009F6E-7349-4591-BBCA-E77F2CB13FE4}"/>
              </a:ext>
            </a:extLst>
          </p:cNvPr>
          <p:cNvSpPr/>
          <p:nvPr/>
        </p:nvSpPr>
        <p:spPr>
          <a:xfrm>
            <a:off x="65366" y="809685"/>
            <a:ext cx="10520867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CA" sz="1600" b="1" dirty="0">
              <a:solidFill>
                <a:srgbClr val="000000"/>
              </a:solidFill>
              <a:latin typeface="+mn-lt"/>
              <a:ea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CA" sz="1600" dirty="0" err="1">
                <a:latin typeface="+mn-lt"/>
                <a:ea typeface="Times New Roman" panose="02020603050405020304" pitchFamily="18" charset="0"/>
              </a:rPr>
              <a:t>Progrès</a:t>
            </a:r>
            <a:r>
              <a:rPr lang="en-CA" sz="16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CA" sz="1600" dirty="0" err="1">
                <a:latin typeface="+mn-lt"/>
                <a:ea typeface="Times New Roman" panose="02020603050405020304" pitchFamily="18" charset="0"/>
              </a:rPr>
              <a:t>conséquents</a:t>
            </a:r>
            <a:r>
              <a:rPr lang="en-CA" sz="1600" dirty="0">
                <a:latin typeface="+mn-lt"/>
                <a:ea typeface="Times New Roman" panose="02020603050405020304" pitchFamily="18" charset="0"/>
              </a:rPr>
              <a:t> sur la phase de design, </a:t>
            </a:r>
            <a:r>
              <a:rPr lang="en-CA" sz="1600" b="1" dirty="0">
                <a:latin typeface="+mn-lt"/>
                <a:ea typeface="Times New Roman" panose="02020603050405020304" pitchFamily="18" charset="0"/>
              </a:rPr>
              <a:t>un TDR PERLE </a:t>
            </a:r>
            <a:r>
              <a:rPr lang="en-CA" sz="1600" b="1" dirty="0" err="1">
                <a:latin typeface="+mn-lt"/>
                <a:ea typeface="Times New Roman" panose="02020603050405020304" pitchFamily="18" charset="0"/>
              </a:rPr>
              <a:t>est</a:t>
            </a:r>
            <a:r>
              <a:rPr lang="en-CA" sz="1600" b="1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CA" sz="1600" b="1" dirty="0" err="1">
                <a:latin typeface="+mn-lt"/>
                <a:ea typeface="Times New Roman" panose="02020603050405020304" pitchFamily="18" charset="0"/>
              </a:rPr>
              <a:t>prévu</a:t>
            </a:r>
            <a:r>
              <a:rPr lang="en-CA" sz="1600" b="1" dirty="0">
                <a:latin typeface="+mn-lt"/>
                <a:ea typeface="Times New Roman" panose="02020603050405020304" pitchFamily="18" charset="0"/>
              </a:rPr>
              <a:t> pour </a:t>
            </a:r>
            <a:r>
              <a:rPr lang="en-CA" sz="1600" b="1" dirty="0" err="1">
                <a:latin typeface="+mn-lt"/>
                <a:ea typeface="Times New Roman" panose="02020603050405020304" pitchFamily="18" charset="0"/>
              </a:rPr>
              <a:t>Automne</a:t>
            </a:r>
            <a:r>
              <a:rPr lang="en-CA" sz="1600" b="1" dirty="0">
                <a:latin typeface="+mn-lt"/>
                <a:ea typeface="Times New Roman" panose="02020603050405020304" pitchFamily="18" charset="0"/>
              </a:rPr>
              <a:t> 2025.</a:t>
            </a:r>
            <a:endParaRPr lang="en-CA" sz="1600" dirty="0">
              <a:latin typeface="+mn-lt"/>
              <a:ea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sz="1600" dirty="0">
              <a:latin typeface="+mn-lt"/>
              <a:ea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CA" sz="1600" dirty="0" err="1">
                <a:latin typeface="+mn-lt"/>
                <a:ea typeface="Times New Roman" panose="02020603050405020304" pitchFamily="18" charset="0"/>
              </a:rPr>
              <a:t>Approche</a:t>
            </a:r>
            <a:r>
              <a:rPr lang="en-CA" sz="1600" dirty="0">
                <a:latin typeface="+mn-lt"/>
                <a:ea typeface="Times New Roman" panose="02020603050405020304" pitchFamily="18" charset="0"/>
              </a:rPr>
              <a:t> de </a:t>
            </a:r>
            <a:r>
              <a:rPr lang="en-CA" sz="1600" b="1" dirty="0">
                <a:latin typeface="+mn-lt"/>
                <a:ea typeface="Times New Roman" panose="02020603050405020304" pitchFamily="18" charset="0"/>
              </a:rPr>
              <a:t>construction par phases</a:t>
            </a:r>
            <a:r>
              <a:rPr lang="en-CA" sz="16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CA" sz="1600" dirty="0" err="1">
                <a:latin typeface="+mn-lt"/>
                <a:ea typeface="Times New Roman" panose="02020603050405020304" pitchFamily="18" charset="0"/>
              </a:rPr>
              <a:t>permettant</a:t>
            </a:r>
            <a:r>
              <a:rPr lang="en-CA" sz="1600" dirty="0">
                <a:latin typeface="+mn-lt"/>
                <a:ea typeface="Times New Roman" panose="02020603050405020304" pitchFamily="18" charset="0"/>
              </a:rPr>
              <a:t> de respecter les </a:t>
            </a:r>
            <a:r>
              <a:rPr lang="en-CA" sz="1600" dirty="0" err="1">
                <a:latin typeface="+mn-lt"/>
                <a:ea typeface="Times New Roman" panose="02020603050405020304" pitchFamily="18" charset="0"/>
              </a:rPr>
              <a:t>financements</a:t>
            </a:r>
            <a:r>
              <a:rPr lang="en-CA" sz="1600" dirty="0">
                <a:latin typeface="+mn-lt"/>
                <a:ea typeface="Times New Roman" panose="02020603050405020304" pitchFamily="18" charset="0"/>
              </a:rPr>
              <a:t> et les contributions in-kind. </a:t>
            </a:r>
            <a:r>
              <a:rPr lang="en-CA" sz="1600" b="1" dirty="0">
                <a:latin typeface="+mn-lt"/>
                <a:ea typeface="Times New Roman" panose="02020603050405020304" pitchFamily="18" charset="0"/>
              </a:rPr>
              <a:t>Le programme </a:t>
            </a:r>
            <a:r>
              <a:rPr lang="en-CA" sz="1600" b="1" dirty="0" err="1">
                <a:latin typeface="+mn-lt"/>
                <a:ea typeface="Times New Roman" panose="02020603050405020304" pitchFamily="18" charset="0"/>
              </a:rPr>
              <a:t>complet</a:t>
            </a:r>
            <a:r>
              <a:rPr lang="en-CA" sz="1600" b="1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CA" sz="1600" b="1" dirty="0" err="1">
                <a:latin typeface="+mn-lt"/>
                <a:ea typeface="Times New Roman" panose="02020603050405020304" pitchFamily="18" charset="0"/>
              </a:rPr>
              <a:t>nécessite</a:t>
            </a:r>
            <a:r>
              <a:rPr lang="en-CA" sz="1600" b="1" dirty="0">
                <a:latin typeface="+mn-lt"/>
                <a:ea typeface="Times New Roman" panose="02020603050405020304" pitchFamily="18" charset="0"/>
              </a:rPr>
              <a:t> des fonds </a:t>
            </a:r>
            <a:r>
              <a:rPr lang="en-CA" sz="1600" b="1" dirty="0" err="1">
                <a:latin typeface="+mn-lt"/>
                <a:ea typeface="Times New Roman" panose="02020603050405020304" pitchFamily="18" charset="0"/>
              </a:rPr>
              <a:t>supplémentaires</a:t>
            </a:r>
            <a:r>
              <a:rPr lang="en-CA" sz="1600" b="1" dirty="0">
                <a:latin typeface="+mn-lt"/>
                <a:ea typeface="Times New Roman" panose="02020603050405020304" pitchFamily="18" charset="0"/>
              </a:rPr>
              <a:t>.</a:t>
            </a:r>
          </a:p>
          <a:p>
            <a:pPr algn="just"/>
            <a:endParaRPr lang="en-CA" sz="1600" kern="800" dirty="0">
              <a:latin typeface="+mn-lt"/>
              <a:ea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CA" sz="1600" b="1" kern="800" dirty="0">
                <a:solidFill>
                  <a:srgbClr val="C00000"/>
                </a:solidFill>
                <a:latin typeface="+mn-lt"/>
                <a:ea typeface="Times New Roman" panose="02020603050405020304" pitchFamily="18" charset="0"/>
              </a:rPr>
              <a:t>DC-gun + photocathode+ preparation chamber </a:t>
            </a:r>
            <a:r>
              <a:rPr lang="en-CA" sz="1600" kern="800" dirty="0">
                <a:latin typeface="+mn-lt"/>
                <a:ea typeface="Times New Roman" panose="02020603050405020304" pitchFamily="18" charset="0"/>
              </a:rPr>
              <a:t>acquis </a:t>
            </a:r>
            <a:r>
              <a:rPr lang="en-CA" sz="1600" b="1" kern="800" dirty="0" err="1">
                <a:latin typeface="+mn-lt"/>
                <a:ea typeface="Times New Roman" panose="02020603050405020304" pitchFamily="18" charset="0"/>
              </a:rPr>
              <a:t>auprès</a:t>
            </a:r>
            <a:r>
              <a:rPr lang="en-CA" sz="1600" b="1" kern="800" dirty="0">
                <a:latin typeface="+mn-lt"/>
                <a:ea typeface="Times New Roman" panose="02020603050405020304" pitchFamily="18" charset="0"/>
              </a:rPr>
              <a:t> de RI via un accord de collaboration</a:t>
            </a:r>
            <a:r>
              <a:rPr lang="en-CA" sz="1600" kern="800" dirty="0">
                <a:latin typeface="+mn-lt"/>
                <a:ea typeface="Times New Roman" panose="02020603050405020304" pitchFamily="18" charset="0"/>
              </a:rPr>
              <a:t>. </a:t>
            </a:r>
            <a:r>
              <a:rPr lang="en-CA" sz="1600" kern="800" dirty="0" err="1">
                <a:latin typeface="+mn-lt"/>
                <a:ea typeface="Times New Roman" panose="02020603050405020304" pitchFamily="18" charset="0"/>
              </a:rPr>
              <a:t>Toutes</a:t>
            </a:r>
            <a:r>
              <a:rPr lang="en-CA" sz="1600" kern="800" dirty="0">
                <a:latin typeface="+mn-lt"/>
                <a:ea typeface="Times New Roman" panose="02020603050405020304" pitchFamily="18" charset="0"/>
              </a:rPr>
              <a:t> les pieces </a:t>
            </a:r>
            <a:r>
              <a:rPr lang="en-CA" sz="1600" kern="800" dirty="0" err="1">
                <a:latin typeface="+mn-lt"/>
                <a:ea typeface="Times New Roman" panose="02020603050405020304" pitchFamily="18" charset="0"/>
              </a:rPr>
              <a:t>ont</a:t>
            </a:r>
            <a:r>
              <a:rPr lang="en-CA" sz="1600" kern="8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CA" sz="1600" kern="800" dirty="0" err="1">
                <a:latin typeface="+mn-lt"/>
                <a:ea typeface="Times New Roman" panose="02020603050405020304" pitchFamily="18" charset="0"/>
              </a:rPr>
              <a:t>été</a:t>
            </a:r>
            <a:r>
              <a:rPr lang="en-CA" sz="1600" kern="8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CA" sz="1600" kern="800" dirty="0" err="1">
                <a:latin typeface="+mn-lt"/>
                <a:ea typeface="Times New Roman" panose="02020603050405020304" pitchFamily="18" charset="0"/>
              </a:rPr>
              <a:t>livrées</a:t>
            </a:r>
            <a:r>
              <a:rPr lang="en-CA" sz="1600" kern="800" dirty="0">
                <a:latin typeface="+mn-lt"/>
                <a:ea typeface="Times New Roman" panose="02020603050405020304" pitchFamily="18" charset="0"/>
              </a:rPr>
              <a:t> à </a:t>
            </a:r>
            <a:r>
              <a:rPr lang="en-CA" sz="1600" kern="800" dirty="0" err="1">
                <a:latin typeface="+mn-lt"/>
                <a:ea typeface="Times New Roman" panose="02020603050405020304" pitchFamily="18" charset="0"/>
              </a:rPr>
              <a:t>IJCLab</a:t>
            </a:r>
            <a:r>
              <a:rPr lang="en-CA" sz="1600" kern="800" dirty="0">
                <a:latin typeface="+mn-lt"/>
                <a:ea typeface="Times New Roman" panose="02020603050405020304" pitchFamily="18" charset="0"/>
              </a:rPr>
              <a:t> fin Janvier 2024. </a:t>
            </a:r>
            <a:r>
              <a:rPr lang="en-CA" sz="1600" kern="800" dirty="0" err="1">
                <a:latin typeface="+mn-lt"/>
                <a:ea typeface="Times New Roman" panose="02020603050405020304" pitchFamily="18" charset="0"/>
              </a:rPr>
              <a:t>L’installation</a:t>
            </a:r>
            <a:r>
              <a:rPr lang="en-CA" sz="1600" kern="800" dirty="0">
                <a:latin typeface="+mn-lt"/>
                <a:ea typeface="Times New Roman" panose="02020603050405020304" pitchFamily="18" charset="0"/>
              </a:rPr>
              <a:t> se </a:t>
            </a:r>
            <a:r>
              <a:rPr lang="en-CA" sz="1600" kern="800" dirty="0" err="1">
                <a:latin typeface="+mn-lt"/>
                <a:ea typeface="Times New Roman" panose="02020603050405020304" pitchFamily="18" charset="0"/>
              </a:rPr>
              <a:t>poursuit</a:t>
            </a:r>
            <a:r>
              <a:rPr lang="en-CA" sz="1600" kern="800" dirty="0">
                <a:latin typeface="+mn-lt"/>
                <a:ea typeface="Times New Roman" panose="02020603050405020304" pitchFamily="18" charset="0"/>
              </a:rPr>
              <a:t> sur le site </a:t>
            </a:r>
            <a:r>
              <a:rPr lang="en-CA" sz="1600" kern="800" dirty="0" err="1">
                <a:latin typeface="+mn-lt"/>
                <a:ea typeface="Times New Roman" panose="02020603050405020304" pitchFamily="18" charset="0"/>
              </a:rPr>
              <a:t>choisi</a:t>
            </a:r>
            <a:r>
              <a:rPr lang="en-CA" sz="1600" kern="800" dirty="0">
                <a:latin typeface="+mn-lt"/>
                <a:ea typeface="Times New Roman" panose="02020603050405020304" pitchFamily="18" charset="0"/>
              </a:rPr>
              <a:t> (“Igloo” à </a:t>
            </a:r>
            <a:r>
              <a:rPr lang="en-CA" sz="1600" kern="800" dirty="0" err="1">
                <a:latin typeface="+mn-lt"/>
                <a:ea typeface="Times New Roman" panose="02020603050405020304" pitchFamily="18" charset="0"/>
              </a:rPr>
              <a:t>IJCLab</a:t>
            </a:r>
            <a:r>
              <a:rPr lang="en-CA" sz="1600" kern="800" dirty="0">
                <a:latin typeface="+mn-lt"/>
                <a:ea typeface="Times New Roman" panose="02020603050405020304" pitchFamily="18" charset="0"/>
              </a:rPr>
              <a:t>). Le </a:t>
            </a:r>
            <a:r>
              <a:rPr lang="en-CA" sz="1600" b="1" kern="800" dirty="0">
                <a:solidFill>
                  <a:srgbClr val="C00000"/>
                </a:solidFill>
                <a:latin typeface="+mn-lt"/>
                <a:ea typeface="Times New Roman" panose="02020603050405020304" pitchFamily="18" charset="0"/>
              </a:rPr>
              <a:t>Laser</a:t>
            </a:r>
            <a:r>
              <a:rPr lang="en-CA" sz="1600" b="1" kern="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CA" sz="1600" kern="800" dirty="0">
                <a:latin typeface="+mn-lt"/>
                <a:ea typeface="Times New Roman" panose="02020603050405020304" pitchFamily="18" charset="0"/>
              </a:rPr>
              <a:t>a </a:t>
            </a:r>
            <a:r>
              <a:rPr lang="en-CA" sz="1600" kern="800" dirty="0" err="1">
                <a:latin typeface="+mn-lt"/>
                <a:ea typeface="Times New Roman" panose="02020603050405020304" pitchFamily="18" charset="0"/>
              </a:rPr>
              <a:t>aussi</a:t>
            </a:r>
            <a:r>
              <a:rPr lang="en-CA" sz="1600" kern="8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CA" sz="1600" kern="800" dirty="0" err="1">
                <a:latin typeface="+mn-lt"/>
                <a:ea typeface="Times New Roman" panose="02020603050405020304" pitchFamily="18" charset="0"/>
              </a:rPr>
              <a:t>été</a:t>
            </a:r>
            <a:r>
              <a:rPr lang="en-CA" sz="1600" kern="8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CA" sz="1600" kern="800" dirty="0" err="1">
                <a:latin typeface="+mn-lt"/>
                <a:ea typeface="Times New Roman" panose="02020603050405020304" pitchFamily="18" charset="0"/>
              </a:rPr>
              <a:t>acheté</a:t>
            </a:r>
            <a:r>
              <a:rPr lang="en-CA" sz="1600" kern="800" dirty="0">
                <a:latin typeface="+mn-lt"/>
                <a:ea typeface="Times New Roman" panose="02020603050405020304" pitchFamily="18" charset="0"/>
              </a:rPr>
              <a:t> et </a:t>
            </a:r>
            <a:r>
              <a:rPr lang="en-CA" sz="1600" kern="800" dirty="0" err="1">
                <a:latin typeface="+mn-lt"/>
                <a:ea typeface="Times New Roman" panose="02020603050405020304" pitchFamily="18" charset="0"/>
              </a:rPr>
              <a:t>livré</a:t>
            </a:r>
            <a:r>
              <a:rPr lang="en-CA" sz="1600" kern="800" dirty="0">
                <a:latin typeface="+mn-lt"/>
                <a:ea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sz="1600" kern="800" dirty="0">
              <a:latin typeface="+mn-lt"/>
              <a:ea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CA" sz="1600" b="1" dirty="0" err="1">
                <a:latin typeface="+mn-lt"/>
                <a:ea typeface="Times New Roman" panose="02020603050405020304" pitchFamily="18" charset="0"/>
              </a:rPr>
              <a:t>iSAS</a:t>
            </a:r>
            <a:r>
              <a:rPr lang="en-CA" sz="1600" b="1" dirty="0">
                <a:latin typeface="+mn-lt"/>
                <a:ea typeface="Times New Roman" panose="02020603050405020304" pitchFamily="18" charset="0"/>
              </a:rPr>
              <a:t>:</a:t>
            </a:r>
            <a:r>
              <a:rPr lang="en-CA" sz="16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CA" sz="1600" dirty="0" err="1">
                <a:latin typeface="+mn-lt"/>
                <a:ea typeface="Times New Roman" panose="02020603050405020304" pitchFamily="18" charset="0"/>
              </a:rPr>
              <a:t>Projet</a:t>
            </a:r>
            <a:r>
              <a:rPr lang="en-CA" sz="16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CA" sz="1600" dirty="0" err="1">
                <a:latin typeface="+mn-lt"/>
                <a:ea typeface="Times New Roman" panose="02020603050405020304" pitchFamily="18" charset="0"/>
              </a:rPr>
              <a:t>européen</a:t>
            </a:r>
            <a:r>
              <a:rPr lang="en-CA" sz="1600" dirty="0">
                <a:latin typeface="+mn-lt"/>
                <a:ea typeface="Times New Roman" panose="02020603050405020304" pitchFamily="18" charset="0"/>
              </a:rPr>
              <a:t> INFRA-TECH. </a:t>
            </a:r>
            <a:r>
              <a:rPr lang="en-GB" sz="1600" dirty="0">
                <a:latin typeface="+mn-lt"/>
              </a:rPr>
              <a:t>11 </a:t>
            </a:r>
            <a:r>
              <a:rPr lang="en-GB" sz="1600" dirty="0" err="1">
                <a:latin typeface="+mn-lt"/>
              </a:rPr>
              <a:t>partenaires</a:t>
            </a:r>
            <a:r>
              <a:rPr lang="en-GB" sz="1600" dirty="0">
                <a:latin typeface="+mn-lt"/>
              </a:rPr>
              <a:t> (</a:t>
            </a:r>
            <a:r>
              <a:rPr lang="en-GB" sz="1600" b="1" dirty="0">
                <a:latin typeface="+mn-lt"/>
              </a:rPr>
              <a:t>CNRS, CERN, ESS, DESY, VUB, CEA, HZB, INFN, UKRI, UL, EPFL</a:t>
            </a:r>
            <a:r>
              <a:rPr lang="en-GB" sz="1600" dirty="0">
                <a:latin typeface="+mn-lt"/>
              </a:rPr>
              <a:t>)</a:t>
            </a:r>
            <a:r>
              <a:rPr lang="en-CA" sz="1600" dirty="0">
                <a:latin typeface="+mn-lt"/>
              </a:rPr>
              <a:t>. </a:t>
            </a:r>
            <a:r>
              <a:rPr lang="en-CA" sz="1600" dirty="0">
                <a:latin typeface="+mn-lt"/>
                <a:ea typeface="Times New Roman" panose="02020603050405020304" pitchFamily="18" charset="0"/>
              </a:rPr>
              <a:t>Support financier pour la construction de </a:t>
            </a:r>
            <a:r>
              <a:rPr lang="en-CA" sz="1600" b="1" dirty="0" err="1">
                <a:solidFill>
                  <a:srgbClr val="C00000"/>
                </a:solidFill>
                <a:latin typeface="+mn-lt"/>
              </a:rPr>
              <a:t>l’entièreté</a:t>
            </a:r>
            <a:r>
              <a:rPr lang="en-CA" sz="1600" b="1" dirty="0">
                <a:solidFill>
                  <a:srgbClr val="C00000"/>
                </a:solidFill>
                <a:latin typeface="+mn-lt"/>
              </a:rPr>
              <a:t> du cryomodule du LINAC </a:t>
            </a:r>
            <a:r>
              <a:rPr lang="en-CA" sz="1600" dirty="0">
                <a:latin typeface="+mn-lt"/>
                <a:ea typeface="Times New Roman" panose="02020603050405020304" pitchFamily="18" charset="0"/>
              </a:rPr>
              <a:t>(with IN2P3 matching funds + </a:t>
            </a:r>
            <a:r>
              <a:rPr lang="en-CA" sz="1600" kern="800" dirty="0">
                <a:latin typeface="+mn-lt"/>
                <a:ea typeface="Times New Roman" panose="02020603050405020304" pitchFamily="18" charset="0"/>
              </a:rPr>
              <a:t>CM vessel from ESS). </a:t>
            </a:r>
            <a:endParaRPr lang="en-CA" sz="1600" dirty="0">
              <a:latin typeface="+mn-lt"/>
              <a:ea typeface="Times New Roman" panose="02020603050405020304" pitchFamily="18" charset="0"/>
            </a:endParaRPr>
          </a:p>
          <a:p>
            <a:pPr algn="just"/>
            <a:endParaRPr lang="en-CA" sz="1600" dirty="0">
              <a:latin typeface="+mn-lt"/>
              <a:ea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CA" sz="1600" b="1" dirty="0" err="1">
                <a:latin typeface="+mn-lt"/>
                <a:ea typeface="Times New Roman" panose="02020603050405020304" pitchFamily="18" charset="0"/>
              </a:rPr>
              <a:t>Financement</a:t>
            </a:r>
            <a:r>
              <a:rPr lang="en-CA" sz="1600" b="1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CA" sz="1600" b="1" dirty="0" err="1">
                <a:latin typeface="+mn-lt"/>
                <a:ea typeface="Times New Roman" panose="02020603050405020304" pitchFamily="18" charset="0"/>
              </a:rPr>
              <a:t>obtenu</a:t>
            </a:r>
            <a:r>
              <a:rPr lang="en-CA" sz="1600" b="1" dirty="0">
                <a:latin typeface="+mn-lt"/>
                <a:ea typeface="Times New Roman" panose="02020603050405020304" pitchFamily="18" charset="0"/>
              </a:rPr>
              <a:t> avec le programme national RI2 (CNRS) </a:t>
            </a:r>
            <a:r>
              <a:rPr lang="en-CA" sz="1600" dirty="0">
                <a:latin typeface="+mn-lt"/>
                <a:ea typeface="Times New Roman" panose="02020603050405020304" pitchFamily="18" charset="0"/>
              </a:rPr>
              <a:t>qui </a:t>
            </a:r>
            <a:r>
              <a:rPr lang="en-CA" sz="1600" dirty="0" err="1">
                <a:latin typeface="+mn-lt"/>
                <a:ea typeface="Times New Roman" panose="02020603050405020304" pitchFamily="18" charset="0"/>
              </a:rPr>
              <a:t>permettra</a:t>
            </a:r>
            <a:r>
              <a:rPr lang="en-CA" sz="1600" dirty="0">
                <a:latin typeface="+mn-lt"/>
                <a:ea typeface="Times New Roman" panose="02020603050405020304" pitchFamily="18" charset="0"/>
              </a:rPr>
              <a:t> de financer </a:t>
            </a:r>
            <a:r>
              <a:rPr lang="en-CA" sz="1600" b="1" dirty="0">
                <a:solidFill>
                  <a:srgbClr val="C00000"/>
                </a:solidFill>
                <a:latin typeface="+mn-lt"/>
                <a:ea typeface="Times New Roman" panose="02020603050405020304" pitchFamily="18" charset="0"/>
              </a:rPr>
              <a:t>la </a:t>
            </a:r>
            <a:r>
              <a:rPr lang="en-CA" sz="1600" b="1" dirty="0" err="1">
                <a:solidFill>
                  <a:srgbClr val="C00000"/>
                </a:solidFill>
                <a:latin typeface="+mn-lt"/>
                <a:ea typeface="Times New Roman" panose="02020603050405020304" pitchFamily="18" charset="0"/>
              </a:rPr>
              <a:t>totalité</a:t>
            </a:r>
            <a:r>
              <a:rPr lang="en-CA" sz="1600" b="1" dirty="0">
                <a:solidFill>
                  <a:srgbClr val="C00000"/>
                </a:solidFill>
                <a:latin typeface="+mn-lt"/>
                <a:ea typeface="Times New Roman" panose="02020603050405020304" pitchFamily="18" charset="0"/>
              </a:rPr>
              <a:t> de la </a:t>
            </a:r>
            <a:r>
              <a:rPr lang="en-CA" sz="1600" b="1" dirty="0" err="1">
                <a:solidFill>
                  <a:srgbClr val="C00000"/>
                </a:solidFill>
                <a:latin typeface="+mn-lt"/>
                <a:ea typeface="Times New Roman" panose="02020603050405020304" pitchFamily="18" charset="0"/>
              </a:rPr>
              <a:t>ligne</a:t>
            </a:r>
            <a:r>
              <a:rPr lang="en-CA" sz="1600" b="1" dirty="0">
                <a:solidFill>
                  <a:srgbClr val="C00000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CA" sz="1600" b="1" dirty="0" err="1">
                <a:solidFill>
                  <a:srgbClr val="C00000"/>
                </a:solidFill>
                <a:latin typeface="+mn-lt"/>
                <a:ea typeface="Times New Roman" panose="02020603050405020304" pitchFamily="18" charset="0"/>
              </a:rPr>
              <a:t>d’injection</a:t>
            </a:r>
            <a:r>
              <a:rPr lang="en-CA" sz="1600" b="1" dirty="0">
                <a:solidFill>
                  <a:srgbClr val="C00000"/>
                </a:solidFill>
                <a:latin typeface="+mn-lt"/>
                <a:ea typeface="Times New Roman" panose="02020603050405020304" pitchFamily="18" charset="0"/>
              </a:rPr>
              <a:t> et </a:t>
            </a:r>
            <a:r>
              <a:rPr lang="en-CA" sz="1600" b="1" dirty="0" err="1">
                <a:solidFill>
                  <a:srgbClr val="C00000"/>
                </a:solidFill>
                <a:latin typeface="+mn-lt"/>
                <a:ea typeface="Times New Roman" panose="02020603050405020304" pitchFamily="18" charset="0"/>
              </a:rPr>
              <a:t>une</a:t>
            </a:r>
            <a:r>
              <a:rPr lang="en-CA" sz="1600" b="1" dirty="0">
                <a:solidFill>
                  <a:srgbClr val="C00000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CA" sz="1600" b="1" dirty="0" err="1">
                <a:solidFill>
                  <a:srgbClr val="C00000"/>
                </a:solidFill>
                <a:latin typeface="+mn-lt"/>
                <a:ea typeface="Times New Roman" panose="02020603050405020304" pitchFamily="18" charset="0"/>
              </a:rPr>
              <a:t>partie</a:t>
            </a:r>
            <a:r>
              <a:rPr lang="en-CA" sz="1600" b="1" dirty="0">
                <a:solidFill>
                  <a:srgbClr val="C00000"/>
                </a:solidFill>
                <a:latin typeface="+mn-lt"/>
                <a:ea typeface="Times New Roman" panose="02020603050405020304" pitchFamily="18" charset="0"/>
              </a:rPr>
              <a:t> du 1er tour.</a:t>
            </a:r>
          </a:p>
          <a:p>
            <a:pPr algn="just"/>
            <a:endParaRPr lang="en-CA" sz="1600" dirty="0">
              <a:latin typeface="+mn-lt"/>
              <a:ea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CA" sz="1600" dirty="0">
                <a:latin typeface="+mn-lt"/>
                <a:ea typeface="Times New Roman" panose="02020603050405020304" pitchFamily="18" charset="0"/>
              </a:rPr>
              <a:t>Accord avec HZB pour </a:t>
            </a:r>
            <a:r>
              <a:rPr lang="en-CA" sz="1600" dirty="0" err="1">
                <a:latin typeface="+mn-lt"/>
                <a:ea typeface="Times New Roman" panose="02020603050405020304" pitchFamily="18" charset="0"/>
              </a:rPr>
              <a:t>récupérer</a:t>
            </a:r>
            <a:r>
              <a:rPr lang="en-CA" sz="16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CA" sz="1600" dirty="0" err="1">
                <a:latin typeface="+mn-lt"/>
                <a:ea typeface="Times New Roman" panose="02020603050405020304" pitchFamily="18" charset="0"/>
              </a:rPr>
              <a:t>une</a:t>
            </a:r>
            <a:r>
              <a:rPr lang="en-CA" sz="16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CA" sz="1600" dirty="0" err="1">
                <a:latin typeface="+mn-lt"/>
                <a:ea typeface="Times New Roman" panose="02020603050405020304" pitchFamily="18" charset="0"/>
              </a:rPr>
              <a:t>partie</a:t>
            </a:r>
            <a:r>
              <a:rPr lang="en-CA" sz="1600" dirty="0">
                <a:latin typeface="+mn-lt"/>
                <a:ea typeface="Times New Roman" panose="02020603050405020304" pitchFamily="18" charset="0"/>
              </a:rPr>
              <a:t> de </a:t>
            </a:r>
            <a:r>
              <a:rPr lang="en-CA" sz="1600" dirty="0" err="1">
                <a:latin typeface="+mn-lt"/>
                <a:ea typeface="Times New Roman" panose="02020603050405020304" pitchFamily="18" charset="0"/>
              </a:rPr>
              <a:t>l’équipement</a:t>
            </a:r>
            <a:r>
              <a:rPr lang="en-CA" sz="16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CA" sz="1600" dirty="0" err="1">
                <a:latin typeface="+mn-lt"/>
                <a:ea typeface="Times New Roman" panose="02020603050405020304" pitchFamily="18" charset="0"/>
              </a:rPr>
              <a:t>cryogénique</a:t>
            </a:r>
            <a:r>
              <a:rPr lang="en-US" sz="1600" b="1" dirty="0">
                <a:solidFill>
                  <a:srgbClr val="C00000"/>
                </a:solidFill>
                <a:latin typeface="+mn-lt"/>
                <a:ea typeface="Times New Roman" panose="02020603050405020304" pitchFamily="18" charset="0"/>
              </a:rPr>
              <a:t>:</a:t>
            </a:r>
            <a:r>
              <a:rPr lang="en-US" sz="16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+mn-lt"/>
              </a:rPr>
              <a:t>Usine</a:t>
            </a:r>
            <a:r>
              <a:rPr lang="en-US" sz="16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+mn-lt"/>
              </a:rPr>
              <a:t>cryo</a:t>
            </a:r>
            <a:r>
              <a:rPr lang="en-US" sz="1600" b="1" dirty="0">
                <a:solidFill>
                  <a:srgbClr val="C00000"/>
                </a:solidFill>
                <a:latin typeface="+mn-lt"/>
              </a:rPr>
              <a:t>, </a:t>
            </a:r>
            <a:r>
              <a:rPr lang="en-US" sz="1600" b="1" dirty="0" err="1">
                <a:solidFill>
                  <a:srgbClr val="C00000"/>
                </a:solidFill>
                <a:latin typeface="+mn-lt"/>
              </a:rPr>
              <a:t>boite</a:t>
            </a:r>
            <a:r>
              <a:rPr lang="en-US" sz="1600" b="1" dirty="0">
                <a:solidFill>
                  <a:srgbClr val="C00000"/>
                </a:solidFill>
                <a:latin typeface="+mn-lt"/>
              </a:rPr>
              <a:t> à </a:t>
            </a:r>
            <a:r>
              <a:rPr lang="en-US" sz="1600" b="1" dirty="0" err="1">
                <a:solidFill>
                  <a:srgbClr val="C00000"/>
                </a:solidFill>
                <a:latin typeface="+mn-lt"/>
              </a:rPr>
              <a:t>vannes</a:t>
            </a:r>
            <a:r>
              <a:rPr lang="en-US" sz="1600" b="1" dirty="0">
                <a:solidFill>
                  <a:srgbClr val="C00000"/>
                </a:solidFill>
                <a:latin typeface="+mn-lt"/>
              </a:rPr>
              <a:t> et </a:t>
            </a:r>
            <a:r>
              <a:rPr lang="en-US" sz="1600" b="1" dirty="0" err="1">
                <a:solidFill>
                  <a:srgbClr val="C00000"/>
                </a:solidFill>
                <a:latin typeface="+mn-lt"/>
              </a:rPr>
              <a:t>lignes</a:t>
            </a:r>
            <a:r>
              <a:rPr lang="en-US" sz="1600" b="1" dirty="0">
                <a:solidFill>
                  <a:srgbClr val="C00000"/>
                </a:solidFill>
                <a:latin typeface="+mn-lt"/>
              </a:rPr>
              <a:t> de </a:t>
            </a:r>
            <a:r>
              <a:rPr lang="en-US" sz="1600" b="1" dirty="0" err="1">
                <a:solidFill>
                  <a:srgbClr val="C00000"/>
                </a:solidFill>
                <a:latin typeface="+mn-lt"/>
              </a:rPr>
              <a:t>transfert</a:t>
            </a:r>
            <a:r>
              <a:rPr lang="en-US" sz="1600" b="1" dirty="0">
                <a:latin typeface="+mn-lt"/>
              </a:rPr>
              <a:t>.  </a:t>
            </a:r>
            <a:r>
              <a:rPr lang="en-US" sz="1600" dirty="0">
                <a:latin typeface="+mn-lt"/>
              </a:rPr>
              <a:t>Le </a:t>
            </a:r>
            <a:r>
              <a:rPr lang="en-US" sz="1600" dirty="0" err="1">
                <a:latin typeface="+mn-lt"/>
              </a:rPr>
              <a:t>transfert</a:t>
            </a:r>
            <a:r>
              <a:rPr lang="en-US" sz="1600" dirty="0">
                <a:latin typeface="+mn-lt"/>
              </a:rPr>
              <a:t> du matériel à </a:t>
            </a:r>
            <a:r>
              <a:rPr lang="en-US" sz="1600" dirty="0" err="1">
                <a:latin typeface="+mn-lt"/>
              </a:rPr>
              <a:t>IJCLab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est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prévu</a:t>
            </a:r>
            <a:r>
              <a:rPr lang="en-US" sz="1600" dirty="0">
                <a:latin typeface="+mn-lt"/>
              </a:rPr>
              <a:t> pour </a:t>
            </a:r>
            <a:r>
              <a:rPr lang="en-US" sz="1600" dirty="0" err="1">
                <a:latin typeface="+mn-lt"/>
              </a:rPr>
              <a:t>Octobre</a:t>
            </a:r>
            <a:r>
              <a:rPr lang="en-US" sz="1600" dirty="0">
                <a:latin typeface="+mn-lt"/>
              </a:rPr>
              <a:t> 2026.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39E3566-403D-45C5-8567-803918B9C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2804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A6C0DC0-587D-4D65-8A08-9C6593403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075" y="869504"/>
            <a:ext cx="4999765" cy="3749824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24898FE-8F91-489D-A53A-27C7A9F26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 Décembre 2024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CBCA2A7-5B35-4053-8D89-CF31786C4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du GDR SCIPAC, CEA Saclay</a:t>
            </a:r>
            <a:endParaRPr lang="en-US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BE8B20A-BC97-43F2-BA22-1BD588E303EB}"/>
              </a:ext>
            </a:extLst>
          </p:cNvPr>
          <p:cNvSpPr txBox="1"/>
          <p:nvPr/>
        </p:nvSpPr>
        <p:spPr>
          <a:xfrm>
            <a:off x="2556784" y="1013520"/>
            <a:ext cx="5104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b="1" kern="1200" dirty="0">
                <a:solidFill>
                  <a:srgbClr val="D0671C"/>
                </a:solidFill>
                <a:highlight>
                  <a:srgbClr val="E0E0E0"/>
                </a:highlight>
                <a:latin typeface="+mn-lt"/>
                <a:ea typeface="+mn-ea"/>
                <a:cs typeface="+mn-cs"/>
              </a:rPr>
              <a:t>Merci de votre attention !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899961C-3EB7-4A64-9028-3D161FF6A15B}"/>
              </a:ext>
            </a:extLst>
          </p:cNvPr>
          <p:cNvSpPr txBox="1"/>
          <p:nvPr/>
        </p:nvSpPr>
        <p:spPr>
          <a:xfrm>
            <a:off x="2288461" y="5314264"/>
            <a:ext cx="59586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100" b="1" i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rPr>
              <a:t>Remerciements pour leur contribution aux transparents : J. D’</a:t>
            </a:r>
            <a:r>
              <a:rPr lang="fr-FR" sz="1100" b="1" i="1" kern="1200" dirty="0" err="1">
                <a:solidFill>
                  <a:srgbClr val="D0671C"/>
                </a:solidFill>
                <a:latin typeface="+mn-lt"/>
                <a:ea typeface="+mn-ea"/>
                <a:cs typeface="+mn-cs"/>
              </a:rPr>
              <a:t>Hondt</a:t>
            </a:r>
            <a:r>
              <a:rPr lang="fr-FR" sz="1100" b="1" i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rPr>
              <a:t>, W. </a:t>
            </a:r>
            <a:r>
              <a:rPr lang="fr-FR" sz="1100" b="1" i="1" kern="1200" dirty="0" err="1">
                <a:solidFill>
                  <a:srgbClr val="D0671C"/>
                </a:solidFill>
                <a:latin typeface="+mn-lt"/>
                <a:ea typeface="+mn-ea"/>
                <a:cs typeface="+mn-cs"/>
              </a:rPr>
              <a:t>Kaabi</a:t>
            </a:r>
            <a:r>
              <a:rPr lang="fr-FR" sz="1100" b="1" i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rPr>
              <a:t>, A. </a:t>
            </a:r>
            <a:r>
              <a:rPr lang="fr-FR" sz="1100" b="1" i="1" kern="1200" dirty="0" err="1">
                <a:solidFill>
                  <a:srgbClr val="D0671C"/>
                </a:solidFill>
                <a:latin typeface="+mn-lt"/>
                <a:ea typeface="+mn-ea"/>
                <a:cs typeface="+mn-cs"/>
              </a:rPr>
              <a:t>Stocchi</a:t>
            </a:r>
            <a:r>
              <a:rPr lang="fr-FR" sz="1100" b="1" i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rPr>
              <a:t>, A. </a:t>
            </a:r>
            <a:r>
              <a:rPr lang="fr-FR" sz="1100" b="1" i="1" kern="1200" dirty="0" err="1">
                <a:solidFill>
                  <a:srgbClr val="D0671C"/>
                </a:solidFill>
                <a:latin typeface="+mn-lt"/>
                <a:ea typeface="+mn-ea"/>
                <a:cs typeface="+mn-cs"/>
              </a:rPr>
              <a:t>Fomin</a:t>
            </a:r>
            <a:endParaRPr lang="fr-FR" sz="1100" b="1" i="1" kern="1200" dirty="0">
              <a:solidFill>
                <a:srgbClr val="D0671C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6A14D2F-C2CD-4A82-9E5F-FEF4695CE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7131019" y="483614"/>
            <a:ext cx="2232248" cy="167418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DDA88D3-EC96-4526-9E49-3877F639A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640" y="3261824"/>
            <a:ext cx="2455483" cy="1841612"/>
          </a:xfrm>
          <a:prstGeom prst="rect">
            <a:avLst/>
          </a:prstGeom>
        </p:spPr>
      </p:pic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0FCEC2C5-4CE8-4FBB-8FB9-26850D2E0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699100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2389595-593F-4772-ABF0-A5E215EB7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 Décembre 2024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7BD0E82-FB64-487E-80E9-2F70DF0B9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du GDR SCIPAC, CEA Saclay</a:t>
            </a:r>
            <a:endParaRPr lang="en-US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F8D36150-C68B-4728-A381-F41121DDC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latin typeface="+mn-lt"/>
              </a:rPr>
              <a:t>Focus on PERLE in the FUTURE ACCELERATOR PLAN </a:t>
            </a:r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8B48EB-E443-4DD9-B23E-4C6916B1D083}"/>
              </a:ext>
            </a:extLst>
          </p:cNvPr>
          <p:cNvSpPr/>
          <p:nvPr/>
        </p:nvSpPr>
        <p:spPr>
          <a:xfrm>
            <a:off x="1810569" y="1677541"/>
            <a:ext cx="2135658" cy="2175747"/>
          </a:xfrm>
          <a:prstGeom prst="rect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uture accelerator test facility, energy saving">
            <a:extLst>
              <a:ext uri="{FF2B5EF4-FFF2-40B4-BE49-F238E27FC236}">
                <a16:creationId xmlns:a16="http://schemas.microsoft.com/office/drawing/2014/main" id="{2E906201-9E8F-475E-868E-2EBC3FA479AB}"/>
              </a:ext>
            </a:extLst>
          </p:cNvPr>
          <p:cNvSpPr txBox="1"/>
          <p:nvPr/>
        </p:nvSpPr>
        <p:spPr>
          <a:xfrm>
            <a:off x="3328015" y="1749550"/>
            <a:ext cx="2957407" cy="657030"/>
          </a:xfrm>
          <a:prstGeom prst="rect">
            <a:avLst/>
          </a:prstGeom>
          <a:solidFill>
            <a:srgbClr val="6600CC">
              <a:alpha val="18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2443" tIns="22443" rIns="22443" bIns="22443" anchor="ctr">
            <a:spAutoFit/>
          </a:bodyPr>
          <a:lstStyle>
            <a:lvl1pPr>
              <a:defRPr b="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defTabSz="364706" fontAlgn="auto" hangingPunct="0">
              <a:spcBef>
                <a:spcPts val="0"/>
              </a:spcBef>
              <a:spcAft>
                <a:spcPts val="0"/>
              </a:spcAft>
            </a:pPr>
            <a:r>
              <a:rPr lang="fr-FR" sz="1325" kern="0" dirty="0">
                <a:solidFill>
                  <a:schemeClr val="tx1"/>
                </a:solidFill>
                <a:latin typeface="+mn-lt"/>
              </a:rPr>
              <a:t>          </a:t>
            </a:r>
            <a:r>
              <a:rPr lang="fr-FR" sz="1325" b="1" kern="0" dirty="0">
                <a:solidFill>
                  <a:srgbClr val="6600CC"/>
                </a:solidFill>
                <a:latin typeface="+mn-lt"/>
              </a:rPr>
              <a:t>T</a:t>
            </a:r>
            <a:r>
              <a:rPr sz="1325" b="1" kern="0" dirty="0" err="1">
                <a:solidFill>
                  <a:srgbClr val="6600CC"/>
                </a:solidFill>
                <a:latin typeface="+mn-lt"/>
              </a:rPr>
              <a:t>est</a:t>
            </a:r>
            <a:r>
              <a:rPr sz="1325" b="1" kern="0" dirty="0">
                <a:solidFill>
                  <a:srgbClr val="6600CC"/>
                </a:solidFill>
                <a:latin typeface="+mn-lt"/>
              </a:rPr>
              <a:t> </a:t>
            </a:r>
            <a:r>
              <a:rPr sz="1325" b="1" kern="0" dirty="0" err="1">
                <a:solidFill>
                  <a:srgbClr val="6600CC"/>
                </a:solidFill>
                <a:latin typeface="+mn-lt"/>
              </a:rPr>
              <a:t>facilit</a:t>
            </a:r>
            <a:r>
              <a:rPr lang="fr-FR" sz="1325" b="1" kern="0" dirty="0">
                <a:solidFill>
                  <a:srgbClr val="6600CC"/>
                </a:solidFill>
                <a:latin typeface="+mn-lt"/>
              </a:rPr>
              <a:t>y </a:t>
            </a:r>
          </a:p>
          <a:p>
            <a:pPr algn="ctr" defTabSz="364706" fontAlgn="auto" hangingPunct="0">
              <a:spcBef>
                <a:spcPts val="0"/>
              </a:spcBef>
              <a:spcAft>
                <a:spcPts val="0"/>
              </a:spcAft>
            </a:pPr>
            <a:r>
              <a:rPr lang="fr-FR" sz="1325" b="1" kern="0" dirty="0">
                <a:solidFill>
                  <a:srgbClr val="6600CC"/>
                </a:solidFill>
                <a:latin typeface="+mn-lt"/>
              </a:rPr>
              <a:t>for Future </a:t>
            </a:r>
            <a:r>
              <a:rPr lang="fr-FR" sz="1325" b="1" kern="0" dirty="0" err="1">
                <a:solidFill>
                  <a:srgbClr val="6600CC"/>
                </a:solidFill>
                <a:latin typeface="+mn-lt"/>
              </a:rPr>
              <a:t>Accelerators</a:t>
            </a:r>
            <a:endParaRPr lang="fr-FR" sz="1325" b="1" kern="0" dirty="0">
              <a:solidFill>
                <a:srgbClr val="6600CC"/>
              </a:solidFill>
              <a:latin typeface="+mn-lt"/>
            </a:endParaRPr>
          </a:p>
          <a:p>
            <a:pPr algn="ctr" defTabSz="364706" fontAlgn="auto" hangingPunct="0">
              <a:spcBef>
                <a:spcPts val="0"/>
              </a:spcBef>
              <a:spcAft>
                <a:spcPts val="0"/>
              </a:spcAft>
            </a:pPr>
            <a:r>
              <a:rPr sz="1325" kern="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743126-5945-4D8C-A8F3-8FFFCA99A277}"/>
              </a:ext>
            </a:extLst>
          </p:cNvPr>
          <p:cNvSpPr/>
          <p:nvPr/>
        </p:nvSpPr>
        <p:spPr>
          <a:xfrm>
            <a:off x="1764252" y="3903954"/>
            <a:ext cx="2181975" cy="1449515"/>
          </a:xfrm>
          <a:prstGeom prst="rect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tx1"/>
                </a:solidFill>
              </a:rPr>
              <a:t>PERLE performance validation for </a:t>
            </a:r>
            <a:r>
              <a:rPr lang="fr-FR" sz="1600" dirty="0" err="1">
                <a:solidFill>
                  <a:schemeClr val="tx1"/>
                </a:solidFill>
              </a:rPr>
              <a:t>LHeC</a:t>
            </a:r>
            <a:endParaRPr lang="fr-FR" sz="1600" dirty="0">
              <a:solidFill>
                <a:schemeClr val="tx1"/>
              </a:solidFill>
            </a:endParaRPr>
          </a:p>
        </p:txBody>
      </p:sp>
      <p:cxnSp>
        <p:nvCxnSpPr>
          <p:cNvPr id="12" name="Connecteur : en angle 11">
            <a:extLst>
              <a:ext uri="{FF2B5EF4-FFF2-40B4-BE49-F238E27FC236}">
                <a16:creationId xmlns:a16="http://schemas.microsoft.com/office/drawing/2014/main" id="{AE3D88A6-7C5A-4D86-B372-B6C22E9BB8CE}"/>
              </a:ext>
            </a:extLst>
          </p:cNvPr>
          <p:cNvCxnSpPr>
            <a:cxnSpLocks/>
          </p:cNvCxnSpPr>
          <p:nvPr/>
        </p:nvCxnSpPr>
        <p:spPr>
          <a:xfrm flipV="1">
            <a:off x="5086793" y="1438953"/>
            <a:ext cx="3972002" cy="772396"/>
          </a:xfrm>
          <a:prstGeom prst="bentConnector3">
            <a:avLst/>
          </a:prstGeom>
          <a:ln w="76200">
            <a:solidFill>
              <a:srgbClr val="6600CC">
                <a:alpha val="24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A6C9F622-270A-4780-9929-10B82892FF07}"/>
              </a:ext>
            </a:extLst>
          </p:cNvPr>
          <p:cNvGrpSpPr/>
          <p:nvPr/>
        </p:nvGrpSpPr>
        <p:grpSpPr>
          <a:xfrm>
            <a:off x="196804" y="636228"/>
            <a:ext cx="10518175" cy="3233002"/>
            <a:chOff x="196804" y="1556382"/>
            <a:chExt cx="10518175" cy="3233002"/>
          </a:xfrm>
        </p:grpSpPr>
        <p:sp>
          <p:nvSpPr>
            <p:cNvPr id="14" name="LHeC…">
              <a:extLst>
                <a:ext uri="{FF2B5EF4-FFF2-40B4-BE49-F238E27FC236}">
                  <a16:creationId xmlns:a16="http://schemas.microsoft.com/office/drawing/2014/main" id="{1A575E08-DB70-4B93-A209-0C85DEE3333D}"/>
                </a:ext>
              </a:extLst>
            </p:cNvPr>
            <p:cNvSpPr txBox="1"/>
            <p:nvPr/>
          </p:nvSpPr>
          <p:spPr>
            <a:xfrm>
              <a:off x="196804" y="3952721"/>
              <a:ext cx="772816" cy="5891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2443" tIns="22443" rIns="22443" bIns="22443" anchor="ctr">
              <a:spAutoFit/>
            </a:bodyPr>
            <a:lstStyle/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>
                  <a:solidFill>
                    <a:srgbClr val="FF644E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kumimoji="0" sz="17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644E"/>
                  </a:solidFill>
                  <a:effectLst/>
                  <a:uLnTx/>
                  <a:uFillTx/>
                  <a:latin typeface="+mn-lt"/>
                  <a:ea typeface="Gill Sans"/>
                  <a:cs typeface="Gill Sans"/>
                  <a:sym typeface="Gill Sans"/>
                </a:rPr>
                <a:t>LHeC</a:t>
              </a:r>
              <a:r>
                <a:rPr kumimoji="0" lang="fr-FR" sz="1767" b="1" i="0" u="none" strike="noStrike" kern="0" cap="none" spc="0" normalizeH="0" baseline="0" noProof="0" dirty="0">
                  <a:ln>
                    <a:noFill/>
                  </a:ln>
                  <a:solidFill>
                    <a:srgbClr val="FF644E"/>
                  </a:solidFill>
                  <a:effectLst/>
                  <a:uLnTx/>
                  <a:uFillTx/>
                  <a:latin typeface="+mn-lt"/>
                  <a:ea typeface="Gill Sans"/>
                  <a:cs typeface="Gill Sans"/>
                  <a:sym typeface="Gill Sans"/>
                </a:rPr>
                <a:t> </a:t>
              </a:r>
            </a:p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>
                  <a:solidFill>
                    <a:srgbClr val="FF644E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kumimoji="0" sz="1767" b="1" i="0" u="none" strike="noStrike" kern="0" cap="none" spc="0" normalizeH="0" baseline="0" noProof="0" dirty="0">
                  <a:ln>
                    <a:noFill/>
                  </a:ln>
                  <a:solidFill>
                    <a:srgbClr val="FF644E"/>
                  </a:solidFill>
                  <a:effectLst/>
                  <a:uLnTx/>
                  <a:uFillTx/>
                  <a:latin typeface="+mn-lt"/>
                  <a:ea typeface="Gill Sans"/>
                  <a:cs typeface="Gill Sans"/>
                  <a:sym typeface="Gill Sans"/>
                </a:rPr>
                <a:t>bridge</a:t>
              </a:r>
            </a:p>
          </p:txBody>
        </p:sp>
        <p:sp>
          <p:nvSpPr>
            <p:cNvPr id="15" name="LHC/…">
              <a:extLst>
                <a:ext uri="{FF2B5EF4-FFF2-40B4-BE49-F238E27FC236}">
                  <a16:creationId xmlns:a16="http://schemas.microsoft.com/office/drawing/2014/main" id="{A0F50841-793C-4D7E-976F-D7F6DB8BFB97}"/>
                </a:ext>
              </a:extLst>
            </p:cNvPr>
            <p:cNvSpPr txBox="1"/>
            <p:nvPr/>
          </p:nvSpPr>
          <p:spPr>
            <a:xfrm>
              <a:off x="219081" y="2222998"/>
              <a:ext cx="846826" cy="3172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2443" tIns="22443" rIns="22443" bIns="22443" anchor="ctr">
              <a:spAutoFit/>
            </a:bodyPr>
            <a:lstStyle/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>
                  <a:solidFill>
                    <a:srgbClr val="00A2FF">
                      <a:lumOff val="-13575"/>
                    </a:srgbClr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kumimoji="0" sz="1767" b="1" i="0" u="none" strike="noStrike" kern="0" cap="none" spc="0" normalizeH="0" baseline="0" noProof="0" dirty="0">
                  <a:ln>
                    <a:noFill/>
                  </a:ln>
                  <a:solidFill>
                    <a:srgbClr val="00A2FF">
                      <a:lumOff val="-13575"/>
                    </a:srgbClr>
                  </a:solidFill>
                  <a:effectLst/>
                  <a:uLnTx/>
                  <a:uFillTx/>
                  <a:latin typeface="+mn-lt"/>
                  <a:ea typeface="Gill Sans"/>
                  <a:cs typeface="Gill Sans"/>
                  <a:sym typeface="Gill Sans"/>
                </a:rPr>
                <a:t>LHC</a:t>
              </a:r>
              <a:r>
                <a:rPr kumimoji="0" sz="1767" b="1" i="0" u="none" strike="noStrike" kern="0" cap="none" spc="0" normalizeH="0" baseline="0" noProof="0" dirty="0">
                  <a:ln>
                    <a:noFill/>
                  </a:ln>
                  <a:solidFill>
                    <a:srgbClr val="942192"/>
                  </a:solidFill>
                  <a:effectLst/>
                  <a:uLnTx/>
                  <a:uFillTx/>
                  <a:latin typeface="+mn-lt"/>
                  <a:ea typeface="Gill Sans"/>
                  <a:cs typeface="Gill Sans"/>
                  <a:sym typeface="Gill Sans"/>
                </a:rPr>
                <a:t>/FCC</a:t>
              </a:r>
            </a:p>
          </p:txBody>
        </p:sp>
        <p:sp>
          <p:nvSpPr>
            <p:cNvPr id="16" name="Rounded Rectangle">
              <a:extLst>
                <a:ext uri="{FF2B5EF4-FFF2-40B4-BE49-F238E27FC236}">
                  <a16:creationId xmlns:a16="http://schemas.microsoft.com/office/drawing/2014/main" id="{76BD0149-BF7B-46A1-AB63-BBC4F1ABE19F}"/>
                </a:ext>
              </a:extLst>
            </p:cNvPr>
            <p:cNvSpPr/>
            <p:nvPr/>
          </p:nvSpPr>
          <p:spPr>
            <a:xfrm>
              <a:off x="2759210" y="2174033"/>
              <a:ext cx="165644" cy="415188"/>
            </a:xfrm>
            <a:prstGeom prst="roundRect">
              <a:avLst>
                <a:gd name="adj" fmla="val 37598"/>
              </a:avLst>
            </a:prstGeom>
            <a:solidFill>
              <a:srgbClr val="00A2FF">
                <a:lumOff val="-13575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141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+mn-cs"/>
                <a:sym typeface="Helvetica Neue Medium"/>
              </a:endParaRPr>
            </a:p>
          </p:txBody>
        </p:sp>
        <p:sp>
          <p:nvSpPr>
            <p:cNvPr id="17" name="Rounded Rectangle">
              <a:extLst>
                <a:ext uri="{FF2B5EF4-FFF2-40B4-BE49-F238E27FC236}">
                  <a16:creationId xmlns:a16="http://schemas.microsoft.com/office/drawing/2014/main" id="{60C63668-8269-4308-B513-5B82865B5FC7}"/>
                </a:ext>
              </a:extLst>
            </p:cNvPr>
            <p:cNvSpPr/>
            <p:nvPr/>
          </p:nvSpPr>
          <p:spPr>
            <a:xfrm>
              <a:off x="3992544" y="2175935"/>
              <a:ext cx="165645" cy="415188"/>
            </a:xfrm>
            <a:prstGeom prst="roundRect">
              <a:avLst>
                <a:gd name="adj" fmla="val 37598"/>
              </a:avLst>
            </a:prstGeom>
            <a:solidFill>
              <a:srgbClr val="00A2FF">
                <a:lumOff val="-13575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141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+mn-cs"/>
                <a:sym typeface="Helvetica Neue Medium"/>
              </a:endParaRPr>
            </a:p>
          </p:txBody>
        </p:sp>
        <p:sp>
          <p:nvSpPr>
            <p:cNvPr id="18" name="Rounded Rectangle">
              <a:extLst>
                <a:ext uri="{FF2B5EF4-FFF2-40B4-BE49-F238E27FC236}">
                  <a16:creationId xmlns:a16="http://schemas.microsoft.com/office/drawing/2014/main" id="{EA156D78-383C-4ECB-B2ED-4453C550C965}"/>
                </a:ext>
              </a:extLst>
            </p:cNvPr>
            <p:cNvSpPr/>
            <p:nvPr/>
          </p:nvSpPr>
          <p:spPr>
            <a:xfrm>
              <a:off x="4690434" y="2174033"/>
              <a:ext cx="165644" cy="415188"/>
            </a:xfrm>
            <a:prstGeom prst="roundRect">
              <a:avLst>
                <a:gd name="adj" fmla="val 37598"/>
              </a:avLst>
            </a:prstGeom>
            <a:solidFill>
              <a:srgbClr val="00A2FF">
                <a:lumOff val="-13575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141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+mn-cs"/>
                <a:sym typeface="Helvetica Neue Medium"/>
              </a:endParaRPr>
            </a:p>
          </p:txBody>
        </p:sp>
        <p:grpSp>
          <p:nvGrpSpPr>
            <p:cNvPr id="19" name="Group">
              <a:extLst>
                <a:ext uri="{FF2B5EF4-FFF2-40B4-BE49-F238E27FC236}">
                  <a16:creationId xmlns:a16="http://schemas.microsoft.com/office/drawing/2014/main" id="{939C5A7D-4606-40DF-9FBC-D28C1E491A15}"/>
                </a:ext>
              </a:extLst>
            </p:cNvPr>
            <p:cNvGrpSpPr/>
            <p:nvPr/>
          </p:nvGrpSpPr>
          <p:grpSpPr>
            <a:xfrm>
              <a:off x="1108757" y="2973561"/>
              <a:ext cx="9039239" cy="442158"/>
              <a:chOff x="-1331143" y="0"/>
              <a:chExt cx="20460839" cy="1000849"/>
            </a:xfrm>
          </p:grpSpPr>
          <p:grpSp>
            <p:nvGrpSpPr>
              <p:cNvPr id="56" name="Group">
                <a:extLst>
                  <a:ext uri="{FF2B5EF4-FFF2-40B4-BE49-F238E27FC236}">
                    <a16:creationId xmlns:a16="http://schemas.microsoft.com/office/drawing/2014/main" id="{42B00805-F5F9-484A-A7EE-CA6FD3C1925B}"/>
                  </a:ext>
                </a:extLst>
              </p:cNvPr>
              <p:cNvGrpSpPr/>
              <p:nvPr/>
            </p:nvGrpSpPr>
            <p:grpSpPr>
              <a:xfrm>
                <a:off x="-1331144" y="500424"/>
                <a:ext cx="20460841" cy="1"/>
                <a:chOff x="0" y="0"/>
                <a:chExt cx="20460839" cy="0"/>
              </a:xfrm>
            </p:grpSpPr>
            <p:sp>
              <p:nvSpPr>
                <p:cNvPr id="60" name="Line">
                  <a:extLst>
                    <a:ext uri="{FF2B5EF4-FFF2-40B4-BE49-F238E27FC236}">
                      <a16:creationId xmlns:a16="http://schemas.microsoft.com/office/drawing/2014/main" id="{980A7AE9-F1BE-4AD0-A37F-5E5769B7146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493688" cy="1"/>
                </a:xfrm>
                <a:prstGeom prst="line">
                  <a:avLst/>
                </a:prstGeom>
                <a:noFill/>
                <a:ln w="88900" cap="flat">
                  <a:solidFill>
                    <a:srgbClr val="61D836">
                      <a:hueOff val="914337"/>
                      <a:satOff val="31515"/>
                      <a:lumOff val="-30790"/>
                    </a:srgbClr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marL="0" marR="0" lvl="0" indent="0" algn="ctr" defTabSz="364706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kumimoji="0" sz="1414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lt"/>
                    <a:cs typeface="+mn-cs"/>
                    <a:sym typeface="Helvetica Neue Medium"/>
                  </a:endParaRPr>
                </a:p>
              </p:txBody>
            </p:sp>
            <p:sp>
              <p:nvSpPr>
                <p:cNvPr id="61" name="Line">
                  <a:extLst>
                    <a:ext uri="{FF2B5EF4-FFF2-40B4-BE49-F238E27FC236}">
                      <a16:creationId xmlns:a16="http://schemas.microsoft.com/office/drawing/2014/main" id="{FD7BE789-DC44-456F-96CD-DF77FD14188B}"/>
                    </a:ext>
                  </a:extLst>
                </p:cNvPr>
                <p:cNvSpPr/>
                <p:nvPr/>
              </p:nvSpPr>
              <p:spPr>
                <a:xfrm>
                  <a:off x="8498618" y="0"/>
                  <a:ext cx="11962222" cy="0"/>
                </a:xfrm>
                <a:prstGeom prst="line">
                  <a:avLst/>
                </a:prstGeom>
                <a:noFill/>
                <a:ln w="88900" cap="rnd">
                  <a:solidFill>
                    <a:srgbClr val="61D836">
                      <a:hueOff val="914337"/>
                      <a:satOff val="31515"/>
                      <a:lumOff val="-30790"/>
                    </a:srgbClr>
                  </a:solidFill>
                  <a:custDash>
                    <a:ds d="100000" sp="200000"/>
                  </a:custDash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marL="0" marR="0" lvl="0" indent="0" algn="ctr" defTabSz="364706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kumimoji="0" sz="1414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lt"/>
                    <a:cs typeface="+mn-cs"/>
                    <a:sym typeface="Helvetica Neue Medium"/>
                  </a:endParaRPr>
                </a:p>
              </p:txBody>
            </p:sp>
          </p:grpSp>
          <p:sp>
            <p:nvSpPr>
              <p:cNvPr id="57" name="Rounded Rectangle">
                <a:extLst>
                  <a:ext uri="{FF2B5EF4-FFF2-40B4-BE49-F238E27FC236}">
                    <a16:creationId xmlns:a16="http://schemas.microsoft.com/office/drawing/2014/main" id="{D480C90A-BE02-428F-A70A-F5E8B73F611A}"/>
                  </a:ext>
                </a:extLst>
              </p:cNvPr>
              <p:cNvSpPr/>
              <p:nvPr/>
            </p:nvSpPr>
            <p:spPr>
              <a:xfrm>
                <a:off x="833794" y="0"/>
                <a:ext cx="399302" cy="1000850"/>
              </a:xfrm>
              <a:prstGeom prst="roundRect">
                <a:avLst>
                  <a:gd name="adj" fmla="val 37598"/>
                </a:avLst>
              </a:prstGeom>
              <a:solidFill>
                <a:srgbClr val="61D836">
                  <a:hueOff val="914337"/>
                  <a:satOff val="31515"/>
                  <a:lumOff val="-3079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364706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sz="1414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cs typeface="+mn-cs"/>
                  <a:sym typeface="Helvetica Neue Medium"/>
                </a:endParaRPr>
              </a:p>
            </p:txBody>
          </p:sp>
          <p:sp>
            <p:nvSpPr>
              <p:cNvPr id="58" name="Rounded Rectangle">
                <a:extLst>
                  <a:ext uri="{FF2B5EF4-FFF2-40B4-BE49-F238E27FC236}">
                    <a16:creationId xmlns:a16="http://schemas.microsoft.com/office/drawing/2014/main" id="{2F6E9768-530A-4C62-ACCF-25152AA4DB02}"/>
                  </a:ext>
                </a:extLst>
              </p:cNvPr>
              <p:cNvSpPr/>
              <p:nvPr/>
            </p:nvSpPr>
            <p:spPr>
              <a:xfrm>
                <a:off x="1723790" y="0"/>
                <a:ext cx="399302" cy="1000850"/>
              </a:xfrm>
              <a:prstGeom prst="roundRect">
                <a:avLst>
                  <a:gd name="adj" fmla="val 37598"/>
                </a:avLst>
              </a:prstGeom>
              <a:solidFill>
                <a:srgbClr val="61D836">
                  <a:hueOff val="914337"/>
                  <a:satOff val="31515"/>
                  <a:lumOff val="-3079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364706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sz="1414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cs typeface="+mn-cs"/>
                  <a:sym typeface="Helvetica Neue Medium"/>
                </a:endParaRPr>
              </a:p>
            </p:txBody>
          </p:sp>
          <p:sp>
            <p:nvSpPr>
              <p:cNvPr id="59" name="Rounded Rectangle">
                <a:extLst>
                  <a:ext uri="{FF2B5EF4-FFF2-40B4-BE49-F238E27FC236}">
                    <a16:creationId xmlns:a16="http://schemas.microsoft.com/office/drawing/2014/main" id="{0D04D949-D53B-4E20-B8E2-5E4812EDD49A}"/>
                  </a:ext>
                </a:extLst>
              </p:cNvPr>
              <p:cNvSpPr/>
              <p:nvPr/>
            </p:nvSpPr>
            <p:spPr>
              <a:xfrm>
                <a:off x="2613786" y="0"/>
                <a:ext cx="399302" cy="1000850"/>
              </a:xfrm>
              <a:prstGeom prst="roundRect">
                <a:avLst>
                  <a:gd name="adj" fmla="val 37598"/>
                </a:avLst>
              </a:prstGeom>
              <a:solidFill>
                <a:srgbClr val="61D836">
                  <a:hueOff val="914337"/>
                  <a:satOff val="31515"/>
                  <a:lumOff val="-3079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364706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sz="1414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cs typeface="+mn-cs"/>
                  <a:sym typeface="Helvetica Neue Medium"/>
                </a:endParaRPr>
              </a:p>
            </p:txBody>
          </p:sp>
        </p:grpSp>
        <p:sp>
          <p:nvSpPr>
            <p:cNvPr id="20" name="PERLE">
              <a:extLst>
                <a:ext uri="{FF2B5EF4-FFF2-40B4-BE49-F238E27FC236}">
                  <a16:creationId xmlns:a16="http://schemas.microsoft.com/office/drawing/2014/main" id="{01838A9E-08AB-4DDB-9592-C8727AC267F5}"/>
                </a:ext>
              </a:extLst>
            </p:cNvPr>
            <p:cNvSpPr txBox="1"/>
            <p:nvPr/>
          </p:nvSpPr>
          <p:spPr>
            <a:xfrm>
              <a:off x="273819" y="3036011"/>
              <a:ext cx="611185" cy="3172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2443" tIns="22443" rIns="22443" bIns="22443" anchor="ctr">
              <a:spAutoFit/>
            </a:bodyPr>
            <a:lstStyle>
              <a:lvl1pPr>
                <a:defRPr sz="400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767" b="1" i="0" u="none" strike="noStrike" kern="0" cap="none" spc="0" normalizeH="0" baseline="0" noProof="0" dirty="0">
                  <a:ln>
                    <a:noFill/>
                  </a:ln>
                  <a:solidFill>
                    <a:srgbClr val="61D836">
                      <a:hueOff val="914337"/>
                      <a:satOff val="31515"/>
                      <a:lumOff val="-30790"/>
                    </a:srgbClr>
                  </a:solidFill>
                  <a:effectLst/>
                  <a:uLnTx/>
                  <a:uFillTx/>
                  <a:latin typeface="+mn-lt"/>
                  <a:sym typeface="Gill Sans"/>
                </a:rPr>
                <a:t>PERLE</a:t>
              </a:r>
            </a:p>
          </p:txBody>
        </p:sp>
        <p:sp>
          <p:nvSpPr>
            <p:cNvPr id="21" name="LS3">
              <a:extLst>
                <a:ext uri="{FF2B5EF4-FFF2-40B4-BE49-F238E27FC236}">
                  <a16:creationId xmlns:a16="http://schemas.microsoft.com/office/drawing/2014/main" id="{D2425AF8-D8C8-4A79-AD8D-B2239A4F3949}"/>
                </a:ext>
              </a:extLst>
            </p:cNvPr>
            <p:cNvSpPr txBox="1"/>
            <p:nvPr/>
          </p:nvSpPr>
          <p:spPr>
            <a:xfrm>
              <a:off x="2002559" y="2414556"/>
              <a:ext cx="282570" cy="24922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2443" tIns="22443" rIns="22443" bIns="22443" anchor="ctr">
              <a:spAutoFit/>
            </a:bodyPr>
            <a:lstStyle>
              <a:lvl1pPr>
                <a:defRPr b="0">
                  <a:solidFill>
                    <a:schemeClr val="accent1">
                      <a:hueOff val="114395"/>
                      <a:lumOff val="-24975"/>
                      <a:alpha val="50000"/>
                    </a:schemeClr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325" b="0" i="0" u="none" strike="noStrike" kern="0" cap="none" spc="0" normalizeH="0" baseline="0" noProof="0">
                  <a:ln>
                    <a:noFill/>
                  </a:ln>
                  <a:solidFill>
                    <a:srgbClr val="00A2FF">
                      <a:hueOff val="114395"/>
                      <a:lumOff val="-24975"/>
                      <a:alpha val="50000"/>
                    </a:srgbClr>
                  </a:solidFill>
                  <a:effectLst/>
                  <a:uLnTx/>
                  <a:uFillTx/>
                  <a:latin typeface="+mn-lt"/>
                  <a:sym typeface="Gill Sans"/>
                </a:rPr>
                <a:t>LS3</a:t>
              </a:r>
            </a:p>
          </p:txBody>
        </p:sp>
        <p:sp>
          <p:nvSpPr>
            <p:cNvPr id="22" name="Run 4">
              <a:extLst>
                <a:ext uri="{FF2B5EF4-FFF2-40B4-BE49-F238E27FC236}">
                  <a16:creationId xmlns:a16="http://schemas.microsoft.com/office/drawing/2014/main" id="{FB8B9524-467D-4B0A-A9E6-9DE897A7BF85}"/>
                </a:ext>
              </a:extLst>
            </p:cNvPr>
            <p:cNvSpPr txBox="1"/>
            <p:nvPr/>
          </p:nvSpPr>
          <p:spPr>
            <a:xfrm>
              <a:off x="3292988" y="1949624"/>
              <a:ext cx="442870" cy="24922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2443" tIns="22443" rIns="22443" bIns="22443" anchor="ctr">
              <a:spAutoFit/>
            </a:bodyPr>
            <a:lstStyle>
              <a:lvl1pPr>
                <a:defRPr b="0"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325" b="0" i="0" u="none" strike="noStrike" kern="0" cap="none" spc="0" normalizeH="0" baseline="0" noProof="0">
                  <a:ln>
                    <a:noFill/>
                  </a:ln>
                  <a:solidFill>
                    <a:srgbClr val="00A2FF">
                      <a:hueOff val="114395"/>
                      <a:lumOff val="-24975"/>
                    </a:srgbClr>
                  </a:solidFill>
                  <a:effectLst/>
                  <a:uLnTx/>
                  <a:uFillTx/>
                  <a:latin typeface="+mn-lt"/>
                  <a:sym typeface="Gill Sans"/>
                </a:rPr>
                <a:t>Run 4</a:t>
              </a:r>
            </a:p>
          </p:txBody>
        </p:sp>
        <p:sp>
          <p:nvSpPr>
            <p:cNvPr id="23" name="LS4">
              <a:extLst>
                <a:ext uri="{FF2B5EF4-FFF2-40B4-BE49-F238E27FC236}">
                  <a16:creationId xmlns:a16="http://schemas.microsoft.com/office/drawing/2014/main" id="{FC9B4A01-51A4-44AC-8DF3-519B1AA556A3}"/>
                </a:ext>
              </a:extLst>
            </p:cNvPr>
            <p:cNvSpPr txBox="1"/>
            <p:nvPr/>
          </p:nvSpPr>
          <p:spPr>
            <a:xfrm>
              <a:off x="4277790" y="2384804"/>
              <a:ext cx="282570" cy="24922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2443" tIns="22443" rIns="22443" bIns="22443" anchor="ctr">
              <a:spAutoFit/>
            </a:bodyPr>
            <a:lstStyle>
              <a:lvl1pPr>
                <a:defRPr b="0">
                  <a:solidFill>
                    <a:schemeClr val="accent1">
                      <a:hueOff val="114395"/>
                      <a:lumOff val="-24975"/>
                      <a:alpha val="50000"/>
                    </a:schemeClr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325" b="0" i="0" u="none" strike="noStrike" kern="0" cap="none" spc="0" normalizeH="0" baseline="0" noProof="0">
                  <a:ln>
                    <a:noFill/>
                  </a:ln>
                  <a:solidFill>
                    <a:srgbClr val="00A2FF">
                      <a:hueOff val="114395"/>
                      <a:lumOff val="-24975"/>
                      <a:alpha val="50000"/>
                    </a:srgbClr>
                  </a:solidFill>
                  <a:effectLst/>
                  <a:uLnTx/>
                  <a:uFillTx/>
                  <a:latin typeface="+mn-lt"/>
                  <a:sym typeface="Gill Sans"/>
                </a:rPr>
                <a:t>LS4</a:t>
              </a:r>
            </a:p>
          </p:txBody>
        </p:sp>
        <p:sp>
          <p:nvSpPr>
            <p:cNvPr id="24" name="Run 5">
              <a:extLst>
                <a:ext uri="{FF2B5EF4-FFF2-40B4-BE49-F238E27FC236}">
                  <a16:creationId xmlns:a16="http://schemas.microsoft.com/office/drawing/2014/main" id="{CA6E6314-63F8-4446-96DE-658CC42C05C6}"/>
                </a:ext>
              </a:extLst>
            </p:cNvPr>
            <p:cNvSpPr txBox="1"/>
            <p:nvPr/>
          </p:nvSpPr>
          <p:spPr>
            <a:xfrm>
              <a:off x="5749431" y="1949624"/>
              <a:ext cx="442870" cy="24922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2443" tIns="22443" rIns="22443" bIns="22443" anchor="ctr">
              <a:spAutoFit/>
            </a:bodyPr>
            <a:lstStyle>
              <a:lvl1pPr>
                <a:defRPr b="0">
                  <a:solidFill>
                    <a:schemeClr val="accent1">
                      <a:hueOff val="114395"/>
                      <a:lumOff val="-24975"/>
                    </a:schemeClr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325" b="0" i="0" u="none" strike="noStrike" kern="0" cap="none" spc="0" normalizeH="0" baseline="0" noProof="0">
                  <a:ln>
                    <a:noFill/>
                  </a:ln>
                  <a:solidFill>
                    <a:srgbClr val="00A2FF">
                      <a:hueOff val="114395"/>
                      <a:lumOff val="-24975"/>
                    </a:srgbClr>
                  </a:solidFill>
                  <a:effectLst/>
                  <a:uLnTx/>
                  <a:uFillTx/>
                  <a:latin typeface="+mn-lt"/>
                  <a:sym typeface="Gill Sans"/>
                </a:rPr>
                <a:t>Run 5</a:t>
              </a:r>
            </a:p>
          </p:txBody>
        </p:sp>
        <p:sp>
          <p:nvSpPr>
            <p:cNvPr id="25" name="Civil engineering">
              <a:extLst>
                <a:ext uri="{FF2B5EF4-FFF2-40B4-BE49-F238E27FC236}">
                  <a16:creationId xmlns:a16="http://schemas.microsoft.com/office/drawing/2014/main" id="{9400532D-2A5D-475C-A3D0-731F79C0FD93}"/>
                </a:ext>
              </a:extLst>
            </p:cNvPr>
            <p:cNvSpPr txBox="1"/>
            <p:nvPr/>
          </p:nvSpPr>
          <p:spPr>
            <a:xfrm>
              <a:off x="4179123" y="4310730"/>
              <a:ext cx="1188266" cy="24922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2443" tIns="22443" rIns="22443" bIns="22443" anchor="ctr">
              <a:spAutoFit/>
            </a:bodyPr>
            <a:lstStyle>
              <a:lvl1pPr>
                <a:defRPr b="0">
                  <a:solidFill>
                    <a:schemeClr val="accent5">
                      <a:alpha val="50000"/>
                    </a:schemeClr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325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sym typeface="Gill Sans"/>
                </a:rPr>
                <a:t>Civil engineering</a:t>
              </a:r>
            </a:p>
          </p:txBody>
        </p:sp>
        <p:sp>
          <p:nvSpPr>
            <p:cNvPr id="26" name="Run">
              <a:extLst>
                <a:ext uri="{FF2B5EF4-FFF2-40B4-BE49-F238E27FC236}">
                  <a16:creationId xmlns:a16="http://schemas.microsoft.com/office/drawing/2014/main" id="{6C7F76AE-C0E7-4B48-AC2A-BFAAE9F92A10}"/>
                </a:ext>
              </a:extLst>
            </p:cNvPr>
            <p:cNvSpPr txBox="1"/>
            <p:nvPr/>
          </p:nvSpPr>
          <p:spPr>
            <a:xfrm>
              <a:off x="8085632" y="3791686"/>
              <a:ext cx="317836" cy="24922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2443" tIns="22443" rIns="22443" bIns="22443" anchor="ctr">
              <a:spAutoFit/>
            </a:bodyPr>
            <a:lstStyle>
              <a:lvl1pPr>
                <a:defRPr b="0">
                  <a:solidFill>
                    <a:schemeClr val="accent5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325" b="0" i="0" u="none" strike="noStrike" kern="0" cap="none" spc="0" normalizeH="0" baseline="0" noProof="0" dirty="0">
                  <a:ln>
                    <a:noFill/>
                  </a:ln>
                  <a:solidFill>
                    <a:srgbClr val="FF644E"/>
                  </a:solidFill>
                  <a:effectLst/>
                  <a:uLnTx/>
                  <a:uFillTx/>
                  <a:latin typeface="+mn-lt"/>
                  <a:sym typeface="Gill Sans"/>
                </a:rPr>
                <a:t>Run</a:t>
              </a:r>
            </a:p>
          </p:txBody>
        </p:sp>
        <p:sp>
          <p:nvSpPr>
            <p:cNvPr id="27" name="IR…">
              <a:extLst>
                <a:ext uri="{FF2B5EF4-FFF2-40B4-BE49-F238E27FC236}">
                  <a16:creationId xmlns:a16="http://schemas.microsoft.com/office/drawing/2014/main" id="{1AAB0846-E171-47DF-B3FA-1EA334373BC4}"/>
                </a:ext>
              </a:extLst>
            </p:cNvPr>
            <p:cNvSpPr txBox="1"/>
            <p:nvPr/>
          </p:nvSpPr>
          <p:spPr>
            <a:xfrm>
              <a:off x="6895814" y="4336256"/>
              <a:ext cx="867665" cy="4531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2443" tIns="22443" rIns="22443" bIns="22443" anchor="ctr">
              <a:spAutoFit/>
            </a:bodyPr>
            <a:lstStyle/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>
                  <a:solidFill>
                    <a:srgbClr val="FF644E">
                      <a:alpha val="50000"/>
                    </a:srgbClr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kumimoji="0" sz="1325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Gill Sans"/>
                  <a:cs typeface="Gill Sans"/>
                  <a:sym typeface="Gill Sans"/>
                </a:rPr>
                <a:t>IR</a:t>
              </a:r>
            </a:p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>
                  <a:solidFill>
                    <a:srgbClr val="FF644E">
                      <a:alpha val="50000"/>
                    </a:srgbClr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kumimoji="0" sz="1325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Gill Sans"/>
                  <a:cs typeface="Gill Sans"/>
                  <a:sym typeface="Gill Sans"/>
                </a:rPr>
                <a:t>preparation</a:t>
              </a:r>
            </a:p>
          </p:txBody>
        </p:sp>
        <p:graphicFrame>
          <p:nvGraphicFramePr>
            <p:cNvPr id="28" name="Table 1-1-1">
              <a:extLst>
                <a:ext uri="{FF2B5EF4-FFF2-40B4-BE49-F238E27FC236}">
                  <a16:creationId xmlns:a16="http://schemas.microsoft.com/office/drawing/2014/main" id="{BCBCD455-653A-4B72-A242-84DAC2C0EB06}"/>
                </a:ext>
              </a:extLst>
            </p:cNvPr>
            <p:cNvGraphicFramePr/>
            <p:nvPr/>
          </p:nvGraphicFramePr>
          <p:xfrm>
            <a:off x="884146" y="1751697"/>
            <a:ext cx="9518186" cy="293577"/>
          </p:xfrm>
          <a:graphic>
            <a:graphicData uri="http://schemas.openxmlformats.org/drawingml/2006/table">
              <a:tbl>
                <a:tblPr/>
                <a:tblGrid>
                  <a:gridCol w="362386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366232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366232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  <a:gridCol w="366232">
                    <a:extLst>
                      <a:ext uri="{9D8B030D-6E8A-4147-A177-3AD203B41FA5}">
                        <a16:colId xmlns:a16="http://schemas.microsoft.com/office/drawing/2014/main" val="20003"/>
                      </a:ext>
                    </a:extLst>
                  </a:gridCol>
                  <a:gridCol w="366232">
                    <a:extLst>
                      <a:ext uri="{9D8B030D-6E8A-4147-A177-3AD203B41FA5}">
                        <a16:colId xmlns:a16="http://schemas.microsoft.com/office/drawing/2014/main" val="20004"/>
                      </a:ext>
                    </a:extLst>
                  </a:gridCol>
                  <a:gridCol w="366232">
                    <a:extLst>
                      <a:ext uri="{9D8B030D-6E8A-4147-A177-3AD203B41FA5}">
                        <a16:colId xmlns:a16="http://schemas.microsoft.com/office/drawing/2014/main" val="20005"/>
                      </a:ext>
                    </a:extLst>
                  </a:gridCol>
                  <a:gridCol w="366232">
                    <a:extLst>
                      <a:ext uri="{9D8B030D-6E8A-4147-A177-3AD203B41FA5}">
                        <a16:colId xmlns:a16="http://schemas.microsoft.com/office/drawing/2014/main" val="20006"/>
                      </a:ext>
                    </a:extLst>
                  </a:gridCol>
                  <a:gridCol w="366232">
                    <a:extLst>
                      <a:ext uri="{9D8B030D-6E8A-4147-A177-3AD203B41FA5}">
                        <a16:colId xmlns:a16="http://schemas.microsoft.com/office/drawing/2014/main" val="20007"/>
                      </a:ext>
                    </a:extLst>
                  </a:gridCol>
                  <a:gridCol w="366232">
                    <a:extLst>
                      <a:ext uri="{9D8B030D-6E8A-4147-A177-3AD203B41FA5}">
                        <a16:colId xmlns:a16="http://schemas.microsoft.com/office/drawing/2014/main" val="20008"/>
                      </a:ext>
                    </a:extLst>
                  </a:gridCol>
                  <a:gridCol w="366232">
                    <a:extLst>
                      <a:ext uri="{9D8B030D-6E8A-4147-A177-3AD203B41FA5}">
                        <a16:colId xmlns:a16="http://schemas.microsoft.com/office/drawing/2014/main" val="20009"/>
                      </a:ext>
                    </a:extLst>
                  </a:gridCol>
                  <a:gridCol w="366232">
                    <a:extLst>
                      <a:ext uri="{9D8B030D-6E8A-4147-A177-3AD203B41FA5}">
                        <a16:colId xmlns:a16="http://schemas.microsoft.com/office/drawing/2014/main" val="20010"/>
                      </a:ext>
                    </a:extLst>
                  </a:gridCol>
                  <a:gridCol w="366232">
                    <a:extLst>
                      <a:ext uri="{9D8B030D-6E8A-4147-A177-3AD203B41FA5}">
                        <a16:colId xmlns:a16="http://schemas.microsoft.com/office/drawing/2014/main" val="20011"/>
                      </a:ext>
                    </a:extLst>
                  </a:gridCol>
                  <a:gridCol w="366232">
                    <a:extLst>
                      <a:ext uri="{9D8B030D-6E8A-4147-A177-3AD203B41FA5}">
                        <a16:colId xmlns:a16="http://schemas.microsoft.com/office/drawing/2014/main" val="20012"/>
                      </a:ext>
                    </a:extLst>
                  </a:gridCol>
                  <a:gridCol w="366232">
                    <a:extLst>
                      <a:ext uri="{9D8B030D-6E8A-4147-A177-3AD203B41FA5}">
                        <a16:colId xmlns:a16="http://schemas.microsoft.com/office/drawing/2014/main" val="20013"/>
                      </a:ext>
                    </a:extLst>
                  </a:gridCol>
                  <a:gridCol w="366232">
                    <a:extLst>
                      <a:ext uri="{9D8B030D-6E8A-4147-A177-3AD203B41FA5}">
                        <a16:colId xmlns:a16="http://schemas.microsoft.com/office/drawing/2014/main" val="20014"/>
                      </a:ext>
                    </a:extLst>
                  </a:gridCol>
                  <a:gridCol w="366232">
                    <a:extLst>
                      <a:ext uri="{9D8B030D-6E8A-4147-A177-3AD203B41FA5}">
                        <a16:colId xmlns:a16="http://schemas.microsoft.com/office/drawing/2014/main" val="20015"/>
                      </a:ext>
                    </a:extLst>
                  </a:gridCol>
                  <a:gridCol w="366232">
                    <a:extLst>
                      <a:ext uri="{9D8B030D-6E8A-4147-A177-3AD203B41FA5}">
                        <a16:colId xmlns:a16="http://schemas.microsoft.com/office/drawing/2014/main" val="20016"/>
                      </a:ext>
                    </a:extLst>
                  </a:gridCol>
                  <a:gridCol w="366232">
                    <a:extLst>
                      <a:ext uri="{9D8B030D-6E8A-4147-A177-3AD203B41FA5}">
                        <a16:colId xmlns:a16="http://schemas.microsoft.com/office/drawing/2014/main" val="20017"/>
                      </a:ext>
                    </a:extLst>
                  </a:gridCol>
                  <a:gridCol w="366232">
                    <a:extLst>
                      <a:ext uri="{9D8B030D-6E8A-4147-A177-3AD203B41FA5}">
                        <a16:colId xmlns:a16="http://schemas.microsoft.com/office/drawing/2014/main" val="20018"/>
                      </a:ext>
                    </a:extLst>
                  </a:gridCol>
                  <a:gridCol w="366232">
                    <a:extLst>
                      <a:ext uri="{9D8B030D-6E8A-4147-A177-3AD203B41FA5}">
                        <a16:colId xmlns:a16="http://schemas.microsoft.com/office/drawing/2014/main" val="20019"/>
                      </a:ext>
                    </a:extLst>
                  </a:gridCol>
                  <a:gridCol w="366232">
                    <a:extLst>
                      <a:ext uri="{9D8B030D-6E8A-4147-A177-3AD203B41FA5}">
                        <a16:colId xmlns:a16="http://schemas.microsoft.com/office/drawing/2014/main" val="20020"/>
                      </a:ext>
                    </a:extLst>
                  </a:gridCol>
                  <a:gridCol w="366232">
                    <a:extLst>
                      <a:ext uri="{9D8B030D-6E8A-4147-A177-3AD203B41FA5}">
                        <a16:colId xmlns:a16="http://schemas.microsoft.com/office/drawing/2014/main" val="20021"/>
                      </a:ext>
                    </a:extLst>
                  </a:gridCol>
                  <a:gridCol w="366232">
                    <a:extLst>
                      <a:ext uri="{9D8B030D-6E8A-4147-A177-3AD203B41FA5}">
                        <a16:colId xmlns:a16="http://schemas.microsoft.com/office/drawing/2014/main" val="20022"/>
                      </a:ext>
                    </a:extLst>
                  </a:gridCol>
                  <a:gridCol w="366232">
                    <a:extLst>
                      <a:ext uri="{9D8B030D-6E8A-4147-A177-3AD203B41FA5}">
                        <a16:colId xmlns:a16="http://schemas.microsoft.com/office/drawing/2014/main" val="20023"/>
                      </a:ext>
                    </a:extLst>
                  </a:gridCol>
                  <a:gridCol w="366232">
                    <a:extLst>
                      <a:ext uri="{9D8B030D-6E8A-4147-A177-3AD203B41FA5}">
                        <a16:colId xmlns:a16="http://schemas.microsoft.com/office/drawing/2014/main" val="20024"/>
                      </a:ext>
                    </a:extLst>
                  </a:gridCol>
                  <a:gridCol w="366232">
                    <a:extLst>
                      <a:ext uri="{9D8B030D-6E8A-4147-A177-3AD203B41FA5}">
                        <a16:colId xmlns:a16="http://schemas.microsoft.com/office/drawing/2014/main" val="20025"/>
                      </a:ext>
                    </a:extLst>
                  </a:gridCol>
                </a:tblGrid>
                <a:tr h="293577"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1800"/>
                        </a:pPr>
                        <a:r>
                          <a:rPr sz="1200">
                            <a:latin typeface="Gill Sans"/>
                            <a:ea typeface="Gill Sans"/>
                            <a:cs typeface="Gill Sans"/>
                            <a:sym typeface="Gill Sans"/>
                          </a:rPr>
                          <a:t>2025</a:t>
                        </a:r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2600"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1200" dirty="0"/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2600"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1200"/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2600"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1200" dirty="0"/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2600"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1200"/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1800"/>
                        </a:pPr>
                        <a:r>
                          <a:rPr sz="1200" dirty="0">
                            <a:latin typeface="Gill Sans"/>
                            <a:ea typeface="Gill Sans"/>
                            <a:cs typeface="Gill Sans"/>
                            <a:sym typeface="Gill Sans"/>
                          </a:rPr>
                          <a:t>2</a:t>
                        </a:r>
                        <a:r>
                          <a:rPr lang="fr-FR" sz="1200" dirty="0">
                            <a:latin typeface="Gill Sans"/>
                            <a:ea typeface="Gill Sans"/>
                            <a:cs typeface="Gill Sans"/>
                            <a:sym typeface="Gill Sans"/>
                          </a:rPr>
                          <a:t>0</a:t>
                        </a:r>
                        <a:r>
                          <a:rPr sz="1200" dirty="0">
                            <a:latin typeface="Gill Sans"/>
                            <a:ea typeface="Gill Sans"/>
                            <a:cs typeface="Gill Sans"/>
                            <a:sym typeface="Gill Sans"/>
                          </a:rPr>
                          <a:t>30</a:t>
                        </a:r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2600"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1200"/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2600"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1200"/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2600"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1200"/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2600"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1200"/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1800"/>
                        </a:pPr>
                        <a:r>
                          <a:rPr sz="1200">
                            <a:latin typeface="Gill Sans"/>
                            <a:ea typeface="Gill Sans"/>
                            <a:cs typeface="Gill Sans"/>
                            <a:sym typeface="Gill Sans"/>
                          </a:rPr>
                          <a:t>2035</a:t>
                        </a:r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2600"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1200"/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2600"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1200"/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2600"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1200"/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2600"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1200"/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1800"/>
                        </a:pPr>
                        <a:r>
                          <a:rPr sz="1200">
                            <a:latin typeface="Gill Sans"/>
                            <a:ea typeface="Gill Sans"/>
                            <a:cs typeface="Gill Sans"/>
                            <a:sym typeface="Gill Sans"/>
                          </a:rPr>
                          <a:t>2040</a:t>
                        </a:r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2600"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1200"/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2600"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1200"/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2600"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1200"/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2600"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1200"/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1800"/>
                        </a:pPr>
                        <a:r>
                          <a:rPr sz="1200" dirty="0">
                            <a:latin typeface="Gill Sans"/>
                            <a:ea typeface="Gill Sans"/>
                            <a:cs typeface="Gill Sans"/>
                            <a:sym typeface="Gill Sans"/>
                          </a:rPr>
                          <a:t>2045</a:t>
                        </a:r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2600"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1200"/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2600"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1200"/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2600"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1200"/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2600">
                            <a:latin typeface="Gill Sans"/>
                            <a:ea typeface="Gill Sans"/>
                            <a:cs typeface="Gill Sans"/>
                            <a:sym typeface="Gill Sans"/>
                          </a:defRPr>
                        </a:pPr>
                        <a:endParaRPr sz="1200"/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Medium"/>
                            <a:ea typeface="Helvetica Neue Medium"/>
                            <a:cs typeface="Helvetica Neue Medium"/>
                          </a:defRPr>
                        </a:lvl9pPr>
                      </a:lstStyle>
                      <a:p>
                        <a:pPr defTabSz="914400">
                          <a:defRPr sz="1800"/>
                        </a:pPr>
                        <a:r>
                          <a:rPr sz="1200" dirty="0">
                            <a:latin typeface="Gill Sans"/>
                            <a:ea typeface="Gill Sans"/>
                            <a:cs typeface="Gill Sans"/>
                            <a:sym typeface="Gill Sans"/>
                          </a:rPr>
                          <a:t>2050</a:t>
                        </a:r>
                      </a:p>
                    </a:txBody>
                    <a:tcPr marL="22443" marR="22443" marT="22443" marB="22443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</a:tbl>
            </a:graphicData>
          </a:graphic>
        </p:graphicFrame>
        <p:sp>
          <p:nvSpPr>
            <p:cNvPr id="29" name="Installation">
              <a:extLst>
                <a:ext uri="{FF2B5EF4-FFF2-40B4-BE49-F238E27FC236}">
                  <a16:creationId xmlns:a16="http://schemas.microsoft.com/office/drawing/2014/main" id="{1E1612FA-3F12-45D7-B3E4-9324CD911852}"/>
                </a:ext>
              </a:extLst>
            </p:cNvPr>
            <p:cNvSpPr txBox="1"/>
            <p:nvPr/>
          </p:nvSpPr>
          <p:spPr>
            <a:xfrm>
              <a:off x="1195521" y="2883475"/>
              <a:ext cx="817973" cy="24922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2443" tIns="22443" rIns="22443" bIns="22443" anchor="ctr">
              <a:spAutoFit/>
            </a:bodyPr>
            <a:lstStyle>
              <a:lvl1pPr>
                <a:defRPr b="0">
                  <a:solidFill>
                    <a:schemeClr val="accent3">
                      <a:hueOff val="914337"/>
                      <a:satOff val="31515"/>
                      <a:lumOff val="-30790"/>
                      <a:alpha val="50000"/>
                    </a:schemeClr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325" b="0" i="0" u="none" strike="noStrike" kern="0" cap="none" spc="0" normalizeH="0" baseline="0" noProof="0">
                  <a:ln>
                    <a:noFill/>
                  </a:ln>
                  <a:solidFill>
                    <a:srgbClr val="61D836">
                      <a:hueOff val="914337"/>
                      <a:satOff val="31515"/>
                      <a:lumOff val="-30790"/>
                      <a:alpha val="50000"/>
                    </a:srgbClr>
                  </a:solidFill>
                  <a:effectLst/>
                  <a:uLnTx/>
                  <a:uFillTx/>
                  <a:latin typeface="+mn-lt"/>
                  <a:sym typeface="Gill Sans"/>
                </a:rPr>
                <a:t>Installation</a:t>
              </a:r>
            </a:p>
          </p:txBody>
        </p:sp>
        <p:sp>
          <p:nvSpPr>
            <p:cNvPr id="30" name="1 turn">
              <a:extLst>
                <a:ext uri="{FF2B5EF4-FFF2-40B4-BE49-F238E27FC236}">
                  <a16:creationId xmlns:a16="http://schemas.microsoft.com/office/drawing/2014/main" id="{CC9CE0BB-AFDB-4175-B063-95E69CC755D6}"/>
                </a:ext>
              </a:extLst>
            </p:cNvPr>
            <p:cNvSpPr txBox="1"/>
            <p:nvPr/>
          </p:nvSpPr>
          <p:spPr>
            <a:xfrm>
              <a:off x="2112052" y="3362092"/>
              <a:ext cx="466915" cy="24922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2443" tIns="22443" rIns="22443" bIns="22443" anchor="ctr">
              <a:spAutoFit/>
            </a:bodyPr>
            <a:lstStyle>
              <a:lvl1pPr>
                <a:defRPr b="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325" b="0" i="0" u="none" strike="noStrike" kern="0" cap="none" spc="0" normalizeH="0" baseline="0" noProof="0">
                  <a:ln>
                    <a:noFill/>
                  </a:ln>
                  <a:solidFill>
                    <a:srgbClr val="61D836">
                      <a:hueOff val="914337"/>
                      <a:satOff val="31515"/>
                      <a:lumOff val="-30790"/>
                    </a:srgbClr>
                  </a:solidFill>
                  <a:effectLst/>
                  <a:uLnTx/>
                  <a:uFillTx/>
                  <a:latin typeface="+mn-lt"/>
                  <a:sym typeface="Gill Sans"/>
                </a:rPr>
                <a:t>1 turn</a:t>
              </a:r>
            </a:p>
          </p:txBody>
        </p:sp>
        <p:sp>
          <p:nvSpPr>
            <p:cNvPr id="31" name="3 turns">
              <a:extLst>
                <a:ext uri="{FF2B5EF4-FFF2-40B4-BE49-F238E27FC236}">
                  <a16:creationId xmlns:a16="http://schemas.microsoft.com/office/drawing/2014/main" id="{20AEBFFB-60D9-491B-8AF9-6C1B07DE3DAE}"/>
                </a:ext>
              </a:extLst>
            </p:cNvPr>
            <p:cNvSpPr txBox="1"/>
            <p:nvPr/>
          </p:nvSpPr>
          <p:spPr>
            <a:xfrm>
              <a:off x="2477745" y="2717800"/>
              <a:ext cx="532637" cy="24922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2443" tIns="22443" rIns="22443" bIns="22443" anchor="ctr">
              <a:spAutoFit/>
            </a:bodyPr>
            <a:lstStyle>
              <a:lvl1pPr>
                <a:defRPr b="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325" b="0" i="0" u="none" strike="noStrike" kern="0" cap="none" spc="0" normalizeH="0" baseline="0" noProof="0">
                  <a:ln>
                    <a:noFill/>
                  </a:ln>
                  <a:solidFill>
                    <a:srgbClr val="61D836">
                      <a:hueOff val="914337"/>
                      <a:satOff val="31515"/>
                      <a:lumOff val="-30790"/>
                    </a:srgbClr>
                  </a:solidFill>
                  <a:effectLst/>
                  <a:uLnTx/>
                  <a:uFillTx/>
                  <a:latin typeface="+mn-lt"/>
                  <a:sym typeface="Gill Sans"/>
                </a:rPr>
                <a:t>3 turns</a:t>
              </a:r>
            </a:p>
          </p:txBody>
        </p:sp>
        <p:sp>
          <p:nvSpPr>
            <p:cNvPr id="32" name="Work towards TDR">
              <a:extLst>
                <a:ext uri="{FF2B5EF4-FFF2-40B4-BE49-F238E27FC236}">
                  <a16:creationId xmlns:a16="http://schemas.microsoft.com/office/drawing/2014/main" id="{326147D8-1F0A-41E3-94CB-029C8D52EC09}"/>
                </a:ext>
              </a:extLst>
            </p:cNvPr>
            <p:cNvSpPr txBox="1"/>
            <p:nvPr/>
          </p:nvSpPr>
          <p:spPr>
            <a:xfrm>
              <a:off x="1888447" y="4310730"/>
              <a:ext cx="1345360" cy="24922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2443" tIns="22443" rIns="22443" bIns="22443" anchor="ctr">
              <a:spAutoFit/>
            </a:bodyPr>
            <a:lstStyle>
              <a:lvl1pPr>
                <a:defRPr b="0">
                  <a:solidFill>
                    <a:schemeClr val="accent5">
                      <a:alpha val="50000"/>
                    </a:schemeClr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325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sym typeface="Gill Sans"/>
                </a:rPr>
                <a:t>Work towards TDR</a:t>
              </a:r>
            </a:p>
          </p:txBody>
        </p:sp>
        <p:sp>
          <p:nvSpPr>
            <p:cNvPr id="33" name="Line">
              <a:extLst>
                <a:ext uri="{FF2B5EF4-FFF2-40B4-BE49-F238E27FC236}">
                  <a16:creationId xmlns:a16="http://schemas.microsoft.com/office/drawing/2014/main" id="{B82988C7-9AFC-4B06-A4C2-7D021C22C1AD}"/>
                </a:ext>
              </a:extLst>
            </p:cNvPr>
            <p:cNvSpPr/>
            <p:nvPr/>
          </p:nvSpPr>
          <p:spPr>
            <a:xfrm>
              <a:off x="2948667" y="3480965"/>
              <a:ext cx="0" cy="768503"/>
            </a:xfrm>
            <a:prstGeom prst="line">
              <a:avLst/>
            </a:prstGeom>
            <a:ln w="101600">
              <a:solidFill>
                <a:srgbClr val="61D836">
                  <a:hueOff val="914337"/>
                  <a:satOff val="31515"/>
                  <a:lumOff val="-30790"/>
                </a:srgbClr>
              </a:solidFill>
              <a:miter lim="400000"/>
              <a:tailEnd type="triangle"/>
            </a:ln>
          </p:spPr>
          <p:txBody>
            <a:bodyPr lIns="0" tIns="0" rIns="0" bIns="0" anchor="ctr"/>
            <a:lstStyle/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141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+mn-cs"/>
                <a:sym typeface="Helvetica Neue Medium"/>
              </a:endParaRPr>
            </a:p>
          </p:txBody>
        </p:sp>
        <p:sp>
          <p:nvSpPr>
            <p:cNvPr id="34" name="ERL performance validation">
              <a:extLst>
                <a:ext uri="{FF2B5EF4-FFF2-40B4-BE49-F238E27FC236}">
                  <a16:creationId xmlns:a16="http://schemas.microsoft.com/office/drawing/2014/main" id="{CB1843BD-DF6E-4FBD-8AE3-038C4C598DF8}"/>
                </a:ext>
              </a:extLst>
            </p:cNvPr>
            <p:cNvSpPr txBox="1"/>
            <p:nvPr/>
          </p:nvSpPr>
          <p:spPr>
            <a:xfrm>
              <a:off x="2997314" y="3517083"/>
              <a:ext cx="1270019" cy="4531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2443" tIns="22443" rIns="22443" bIns="22443" anchor="ctr">
              <a:spAutoFit/>
            </a:bodyPr>
            <a:lstStyle>
              <a:lvl1pPr>
                <a:defRPr b="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325" b="0" i="0" u="none" strike="noStrike" kern="0" cap="none" spc="0" normalizeH="0" baseline="0" noProof="0" dirty="0">
                  <a:ln>
                    <a:noFill/>
                  </a:ln>
                  <a:solidFill>
                    <a:srgbClr val="61D836">
                      <a:hueOff val="914337"/>
                      <a:satOff val="31515"/>
                      <a:lumOff val="-30790"/>
                    </a:srgbClr>
                  </a:solidFill>
                  <a:effectLst/>
                  <a:uLnTx/>
                  <a:uFillTx/>
                  <a:latin typeface="+mn-lt"/>
                  <a:sym typeface="Gill Sans"/>
                </a:rPr>
                <a:t>ERL performance </a:t>
              </a:r>
              <a:endParaRPr kumimoji="0" lang="fr-FR" sz="1325" b="0" i="0" u="none" strike="noStrike" kern="0" cap="none" spc="0" normalizeH="0" baseline="0" noProof="0" dirty="0">
                <a:ln>
                  <a:noFill/>
                </a:ln>
                <a:solidFill>
                  <a:srgbClr val="61D836">
                    <a:hueOff val="914337"/>
                    <a:satOff val="31515"/>
                    <a:lumOff val="-30790"/>
                  </a:srgbClr>
                </a:solidFill>
                <a:effectLst/>
                <a:uLnTx/>
                <a:uFillTx/>
                <a:latin typeface="+mn-lt"/>
                <a:sym typeface="Gill Sans"/>
              </a:endParaRPr>
            </a:p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325" b="0" i="0" u="none" strike="noStrike" kern="0" cap="none" spc="0" normalizeH="0" baseline="0" noProof="0" dirty="0">
                  <a:ln>
                    <a:noFill/>
                  </a:ln>
                  <a:solidFill>
                    <a:srgbClr val="61D836">
                      <a:hueOff val="914337"/>
                      <a:satOff val="31515"/>
                      <a:lumOff val="-30790"/>
                    </a:srgbClr>
                  </a:solidFill>
                  <a:effectLst/>
                  <a:uLnTx/>
                  <a:uFillTx/>
                  <a:latin typeface="+mn-lt"/>
                  <a:sym typeface="Gill Sans"/>
                </a:rPr>
                <a:t>validation</a:t>
              </a:r>
            </a:p>
          </p:txBody>
        </p:sp>
        <p:sp>
          <p:nvSpPr>
            <p:cNvPr id="35" name="FCC Run">
              <a:extLst>
                <a:ext uri="{FF2B5EF4-FFF2-40B4-BE49-F238E27FC236}">
                  <a16:creationId xmlns:a16="http://schemas.microsoft.com/office/drawing/2014/main" id="{1A694D24-B04B-407B-A090-12769E24ACD4}"/>
                </a:ext>
              </a:extLst>
            </p:cNvPr>
            <p:cNvSpPr txBox="1"/>
            <p:nvPr/>
          </p:nvSpPr>
          <p:spPr>
            <a:xfrm>
              <a:off x="9887013" y="1949624"/>
              <a:ext cx="617597" cy="24922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2443" tIns="22443" rIns="22443" bIns="22443" anchor="ctr">
              <a:spAutoFit/>
            </a:bodyPr>
            <a:lstStyle>
              <a:lvl1pPr>
                <a:defRPr b="0">
                  <a:solidFill>
                    <a:srgbClr val="942192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325" b="0" i="0" u="none" strike="noStrike" kern="0" cap="none" spc="0" normalizeH="0" baseline="0" noProof="0" dirty="0">
                  <a:ln>
                    <a:noFill/>
                  </a:ln>
                  <a:solidFill>
                    <a:srgbClr val="942192"/>
                  </a:solidFill>
                  <a:effectLst/>
                  <a:uLnTx/>
                  <a:uFillTx/>
                  <a:latin typeface="+mn-lt"/>
                  <a:sym typeface="Gill Sans"/>
                </a:rPr>
                <a:t>FCC Run</a:t>
              </a:r>
            </a:p>
          </p:txBody>
        </p:sp>
        <p:sp>
          <p:nvSpPr>
            <p:cNvPr id="36" name="Line">
              <a:extLst>
                <a:ext uri="{FF2B5EF4-FFF2-40B4-BE49-F238E27FC236}">
                  <a16:creationId xmlns:a16="http://schemas.microsoft.com/office/drawing/2014/main" id="{17C9C733-EDB8-49C3-B61A-89CDDED277FF}"/>
                </a:ext>
              </a:extLst>
            </p:cNvPr>
            <p:cNvSpPr/>
            <p:nvPr/>
          </p:nvSpPr>
          <p:spPr>
            <a:xfrm>
              <a:off x="2772765" y="2383529"/>
              <a:ext cx="1274471" cy="0"/>
            </a:xfrm>
            <a:prstGeom prst="line">
              <a:avLst/>
            </a:prstGeom>
            <a:ln w="304800">
              <a:solidFill>
                <a:srgbClr val="00A2FF">
                  <a:lumOff val="-13575"/>
                </a:srgbClr>
              </a:solidFill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141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+mn-cs"/>
                <a:sym typeface="Helvetica Neue Medium"/>
              </a:endParaRPr>
            </a:p>
          </p:txBody>
        </p:sp>
        <p:sp>
          <p:nvSpPr>
            <p:cNvPr id="37" name="Line">
              <a:extLst>
                <a:ext uri="{FF2B5EF4-FFF2-40B4-BE49-F238E27FC236}">
                  <a16:creationId xmlns:a16="http://schemas.microsoft.com/office/drawing/2014/main" id="{7F405210-0182-4480-B6F9-C2C4A291F55E}"/>
                </a:ext>
              </a:extLst>
            </p:cNvPr>
            <p:cNvSpPr/>
            <p:nvPr/>
          </p:nvSpPr>
          <p:spPr>
            <a:xfrm>
              <a:off x="1087011" y="2385310"/>
              <a:ext cx="1789448" cy="0"/>
            </a:xfrm>
            <a:prstGeom prst="line">
              <a:avLst/>
            </a:prstGeom>
            <a:ln w="88900">
              <a:solidFill>
                <a:srgbClr val="00A2FF">
                  <a:lumOff val="-13575"/>
                </a:srgbClr>
              </a:solidFill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141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+mn-cs"/>
                <a:sym typeface="Helvetica Neue Medium"/>
              </a:endParaRPr>
            </a:p>
          </p:txBody>
        </p:sp>
        <p:sp>
          <p:nvSpPr>
            <p:cNvPr id="38" name="Line">
              <a:extLst>
                <a:ext uri="{FF2B5EF4-FFF2-40B4-BE49-F238E27FC236}">
                  <a16:creationId xmlns:a16="http://schemas.microsoft.com/office/drawing/2014/main" id="{068B112D-E86B-4A1D-B670-6A309B0C29FD}"/>
                </a:ext>
              </a:extLst>
            </p:cNvPr>
            <p:cNvSpPr/>
            <p:nvPr/>
          </p:nvSpPr>
          <p:spPr>
            <a:xfrm>
              <a:off x="4128347" y="2383529"/>
              <a:ext cx="581455" cy="0"/>
            </a:xfrm>
            <a:prstGeom prst="line">
              <a:avLst/>
            </a:prstGeom>
            <a:ln w="88900">
              <a:solidFill>
                <a:srgbClr val="00A2FF">
                  <a:lumOff val="-13575"/>
                </a:srgbClr>
              </a:solidFill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141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+mn-cs"/>
                <a:sym typeface="Helvetica Neue Medium"/>
              </a:endParaRPr>
            </a:p>
          </p:txBody>
        </p:sp>
        <p:sp>
          <p:nvSpPr>
            <p:cNvPr id="39" name="ERL…">
              <a:extLst>
                <a:ext uri="{FF2B5EF4-FFF2-40B4-BE49-F238E27FC236}">
                  <a16:creationId xmlns:a16="http://schemas.microsoft.com/office/drawing/2014/main" id="{0C80B2EF-8DF6-40A3-936E-7E642A143FD4}"/>
                </a:ext>
              </a:extLst>
            </p:cNvPr>
            <p:cNvSpPr txBox="1"/>
            <p:nvPr/>
          </p:nvSpPr>
          <p:spPr>
            <a:xfrm>
              <a:off x="5774789" y="4336256"/>
              <a:ext cx="1076056" cy="4531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2443" tIns="22443" rIns="22443" bIns="22443" anchor="ctr">
              <a:spAutoFit/>
            </a:bodyPr>
            <a:lstStyle/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>
                  <a:solidFill>
                    <a:srgbClr val="FF644E">
                      <a:alpha val="50000"/>
                    </a:srgbClr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kumimoji="0" sz="1325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Gill Sans"/>
                  <a:cs typeface="Gill Sans"/>
                  <a:sym typeface="Gill Sans"/>
                </a:rPr>
                <a:t>ERL</a:t>
              </a:r>
            </a:p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>
                  <a:solidFill>
                    <a:srgbClr val="FF644E">
                      <a:alpha val="50000"/>
                    </a:srgbClr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kumimoji="0" sz="1325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Gill Sans"/>
                  <a:cs typeface="Gill Sans"/>
                  <a:sym typeface="Gill Sans"/>
                </a:rPr>
                <a:t>commissioning</a:t>
              </a:r>
            </a:p>
          </p:txBody>
        </p:sp>
        <p:sp>
          <p:nvSpPr>
            <p:cNvPr id="40" name="Line">
              <a:extLst>
                <a:ext uri="{FF2B5EF4-FFF2-40B4-BE49-F238E27FC236}">
                  <a16:creationId xmlns:a16="http://schemas.microsoft.com/office/drawing/2014/main" id="{96946275-D6FC-4BB9-8A48-524267B6D33A}"/>
                </a:ext>
              </a:extLst>
            </p:cNvPr>
            <p:cNvSpPr/>
            <p:nvPr/>
          </p:nvSpPr>
          <p:spPr>
            <a:xfrm flipV="1">
              <a:off x="4773257" y="2350019"/>
              <a:ext cx="2122558" cy="31314"/>
            </a:xfrm>
            <a:prstGeom prst="line">
              <a:avLst/>
            </a:prstGeom>
            <a:ln w="304800">
              <a:solidFill>
                <a:srgbClr val="00A2FF">
                  <a:lumOff val="-13575"/>
                </a:srgbClr>
              </a:solidFill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364706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141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+mn-cs"/>
                <a:sym typeface="Helvetica Neue Medium"/>
              </a:endParaRPr>
            </a:p>
          </p:txBody>
        </p:sp>
        <p:grpSp>
          <p:nvGrpSpPr>
            <p:cNvPr id="41" name="Group">
              <a:extLst>
                <a:ext uri="{FF2B5EF4-FFF2-40B4-BE49-F238E27FC236}">
                  <a16:creationId xmlns:a16="http://schemas.microsoft.com/office/drawing/2014/main" id="{895799E1-80F3-417A-9946-D20E75B603EF}"/>
                </a:ext>
              </a:extLst>
            </p:cNvPr>
            <p:cNvGrpSpPr/>
            <p:nvPr/>
          </p:nvGrpSpPr>
          <p:grpSpPr>
            <a:xfrm>
              <a:off x="1114805" y="1556382"/>
              <a:ext cx="8444423" cy="2963278"/>
              <a:chOff x="-3033797" y="-4708740"/>
              <a:chExt cx="19114436" cy="6707550"/>
            </a:xfrm>
          </p:grpSpPr>
          <p:sp>
            <p:nvSpPr>
              <p:cNvPr id="44" name="Line">
                <a:extLst>
                  <a:ext uri="{FF2B5EF4-FFF2-40B4-BE49-F238E27FC236}">
                    <a16:creationId xmlns:a16="http://schemas.microsoft.com/office/drawing/2014/main" id="{DF331333-C55A-4384-801A-1C45E07F2D56}"/>
                  </a:ext>
                </a:extLst>
              </p:cNvPr>
              <p:cNvSpPr/>
              <p:nvPr/>
            </p:nvSpPr>
            <p:spPr>
              <a:xfrm flipV="1">
                <a:off x="2515335" y="-4516411"/>
                <a:ext cx="1" cy="6002727"/>
              </a:xfrm>
              <a:prstGeom prst="line">
                <a:avLst/>
              </a:prstGeom>
              <a:noFill/>
              <a:ln w="88900" cap="flat">
                <a:solidFill>
                  <a:srgbClr val="000000"/>
                </a:solidFill>
                <a:prstDash val="sysDot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364706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sz="1414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cs typeface="+mn-cs"/>
                  <a:sym typeface="Helvetica Neue Medium"/>
                </a:endParaRPr>
              </a:p>
            </p:txBody>
          </p:sp>
          <p:sp>
            <p:nvSpPr>
              <p:cNvPr id="45" name="Rounded Rectangle">
                <a:extLst>
                  <a:ext uri="{FF2B5EF4-FFF2-40B4-BE49-F238E27FC236}">
                    <a16:creationId xmlns:a16="http://schemas.microsoft.com/office/drawing/2014/main" id="{C6CD837D-12A6-4020-8015-1EB330055194}"/>
                  </a:ext>
                </a:extLst>
              </p:cNvPr>
              <p:cNvSpPr/>
              <p:nvPr/>
            </p:nvSpPr>
            <p:spPr>
              <a:xfrm>
                <a:off x="9941469" y="1059009"/>
                <a:ext cx="374945" cy="939801"/>
              </a:xfrm>
              <a:prstGeom prst="roundRect">
                <a:avLst>
                  <a:gd name="adj" fmla="val 37598"/>
                </a:avLst>
              </a:prstGeom>
              <a:solidFill>
                <a:srgbClr val="FF644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364706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sz="1414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cs typeface="+mn-cs"/>
                  <a:sym typeface="Helvetica Neue Medium"/>
                </a:endParaRPr>
              </a:p>
            </p:txBody>
          </p:sp>
          <p:sp>
            <p:nvSpPr>
              <p:cNvPr id="46" name="Rounded Rectangle">
                <a:extLst>
                  <a:ext uri="{FF2B5EF4-FFF2-40B4-BE49-F238E27FC236}">
                    <a16:creationId xmlns:a16="http://schemas.microsoft.com/office/drawing/2014/main" id="{3E7219C9-5A08-475E-B140-27D32B2AD953}"/>
                  </a:ext>
                </a:extLst>
              </p:cNvPr>
              <p:cNvSpPr/>
              <p:nvPr/>
            </p:nvSpPr>
            <p:spPr>
              <a:xfrm>
                <a:off x="11640915" y="1059009"/>
                <a:ext cx="374945" cy="939801"/>
              </a:xfrm>
              <a:prstGeom prst="roundRect">
                <a:avLst>
                  <a:gd name="adj" fmla="val 37598"/>
                </a:avLst>
              </a:prstGeom>
              <a:solidFill>
                <a:srgbClr val="FF644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364706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sz="1414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cs typeface="+mn-cs"/>
                  <a:sym typeface="Helvetica Neue Medium"/>
                </a:endParaRPr>
              </a:p>
            </p:txBody>
          </p:sp>
          <p:sp>
            <p:nvSpPr>
              <p:cNvPr id="47" name="Rounded Rectangle">
                <a:extLst>
                  <a:ext uri="{FF2B5EF4-FFF2-40B4-BE49-F238E27FC236}">
                    <a16:creationId xmlns:a16="http://schemas.microsoft.com/office/drawing/2014/main" id="{9763E27A-5F0C-44CB-AF97-214FD9B19EE5}"/>
                  </a:ext>
                </a:extLst>
              </p:cNvPr>
              <p:cNvSpPr/>
              <p:nvPr/>
            </p:nvSpPr>
            <p:spPr>
              <a:xfrm>
                <a:off x="2327863" y="1059009"/>
                <a:ext cx="374945" cy="939801"/>
              </a:xfrm>
              <a:prstGeom prst="roundRect">
                <a:avLst>
                  <a:gd name="adj" fmla="val 37598"/>
                </a:avLst>
              </a:prstGeom>
              <a:solidFill>
                <a:srgbClr val="FF644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364706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sz="1414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cs typeface="+mn-cs"/>
                  <a:sym typeface="Helvetica Neue Medium"/>
                </a:endParaRPr>
              </a:p>
            </p:txBody>
          </p:sp>
          <p:sp>
            <p:nvSpPr>
              <p:cNvPr id="48" name="Rounded Rectangle">
                <a:extLst>
                  <a:ext uri="{FF2B5EF4-FFF2-40B4-BE49-F238E27FC236}">
                    <a16:creationId xmlns:a16="http://schemas.microsoft.com/office/drawing/2014/main" id="{359E4D22-B991-4018-82C1-AA51854A9679}"/>
                  </a:ext>
                </a:extLst>
              </p:cNvPr>
              <p:cNvSpPr/>
              <p:nvPr/>
            </p:nvSpPr>
            <p:spPr>
              <a:xfrm>
                <a:off x="-2356076" y="1059009"/>
                <a:ext cx="374945" cy="939801"/>
              </a:xfrm>
              <a:prstGeom prst="roundRect">
                <a:avLst>
                  <a:gd name="adj" fmla="val 37598"/>
                </a:avLst>
              </a:prstGeom>
              <a:solidFill>
                <a:srgbClr val="FF644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364706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sz="1414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cs typeface="+mn-cs"/>
                  <a:sym typeface="Helvetica Neue Medium"/>
                </a:endParaRPr>
              </a:p>
            </p:txBody>
          </p:sp>
          <p:sp>
            <p:nvSpPr>
              <p:cNvPr id="49" name="Line">
                <a:extLst>
                  <a:ext uri="{FF2B5EF4-FFF2-40B4-BE49-F238E27FC236}">
                    <a16:creationId xmlns:a16="http://schemas.microsoft.com/office/drawing/2014/main" id="{0F018B9E-E877-4CB7-980F-4C2B2C0A6CBF}"/>
                  </a:ext>
                </a:extLst>
              </p:cNvPr>
              <p:cNvSpPr/>
              <p:nvPr/>
            </p:nvSpPr>
            <p:spPr>
              <a:xfrm>
                <a:off x="-3033797" y="1528909"/>
                <a:ext cx="14867728" cy="1"/>
              </a:xfrm>
              <a:prstGeom prst="line">
                <a:avLst/>
              </a:prstGeom>
              <a:noFill/>
              <a:ln w="88900" cap="flat">
                <a:solidFill>
                  <a:srgbClr val="FF644E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364706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sz="1414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cs typeface="+mn-cs"/>
                  <a:sym typeface="Helvetica Neue Medium"/>
                </a:endParaRPr>
              </a:p>
            </p:txBody>
          </p:sp>
          <p:sp>
            <p:nvSpPr>
              <p:cNvPr id="50" name="Line">
                <a:extLst>
                  <a:ext uri="{FF2B5EF4-FFF2-40B4-BE49-F238E27FC236}">
                    <a16:creationId xmlns:a16="http://schemas.microsoft.com/office/drawing/2014/main" id="{FD3D97E3-A382-44D9-AA9F-653131171D5A}"/>
                  </a:ext>
                </a:extLst>
              </p:cNvPr>
              <p:cNvSpPr/>
              <p:nvPr/>
            </p:nvSpPr>
            <p:spPr>
              <a:xfrm flipV="1">
                <a:off x="-2151829" y="-4516411"/>
                <a:ext cx="1" cy="6002727"/>
              </a:xfrm>
              <a:prstGeom prst="line">
                <a:avLst/>
              </a:prstGeom>
              <a:noFill/>
              <a:ln w="88900" cap="flat">
                <a:solidFill>
                  <a:srgbClr val="000000"/>
                </a:solidFill>
                <a:prstDash val="sysDot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364706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sz="1414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cs typeface="+mn-cs"/>
                  <a:sym typeface="Helvetica Neue Medium"/>
                </a:endParaRPr>
              </a:p>
            </p:txBody>
          </p:sp>
          <p:sp>
            <p:nvSpPr>
              <p:cNvPr id="51" name="EPPS2026">
                <a:extLst>
                  <a:ext uri="{FF2B5EF4-FFF2-40B4-BE49-F238E27FC236}">
                    <a16:creationId xmlns:a16="http://schemas.microsoft.com/office/drawing/2014/main" id="{24189274-9EB5-4466-B960-9E2FB0C3F595}"/>
                  </a:ext>
                </a:extLst>
              </p:cNvPr>
              <p:cNvSpPr txBox="1"/>
              <p:nvPr/>
            </p:nvSpPr>
            <p:spPr>
              <a:xfrm>
                <a:off x="-2960609" y="-4708740"/>
                <a:ext cx="1651960" cy="5641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22443" tIns="22443" rIns="22443" bIns="22443" numCol="1" anchor="ctr">
                <a:spAutoFit/>
              </a:bodyPr>
              <a:lstStyle>
                <a:lvl1pPr>
                  <a:defRPr b="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 marL="0" marR="0" lvl="0" indent="0" algn="ctr" defTabSz="364706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3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sym typeface="Gill Sans"/>
                  </a:rPr>
                  <a:t>EPPS2026</a:t>
                </a:r>
              </a:p>
            </p:txBody>
          </p:sp>
          <p:sp>
            <p:nvSpPr>
              <p:cNvPr id="52" name="EPPS2032">
                <a:extLst>
                  <a:ext uri="{FF2B5EF4-FFF2-40B4-BE49-F238E27FC236}">
                    <a16:creationId xmlns:a16="http://schemas.microsoft.com/office/drawing/2014/main" id="{E7F6B845-88BC-40A9-BA69-42B60C1DD96D}"/>
                  </a:ext>
                </a:extLst>
              </p:cNvPr>
              <p:cNvSpPr txBox="1"/>
              <p:nvPr/>
            </p:nvSpPr>
            <p:spPr>
              <a:xfrm>
                <a:off x="1723329" y="-4708740"/>
                <a:ext cx="1651960" cy="5641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22443" tIns="22443" rIns="22443" bIns="22443" numCol="1" anchor="ctr">
                <a:spAutoFit/>
              </a:bodyPr>
              <a:lstStyle>
                <a:lvl1pPr>
                  <a:defRPr b="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 marL="0" marR="0" lvl="0" indent="0" algn="ctr" defTabSz="364706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3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sym typeface="Gill Sans"/>
                  </a:rPr>
                  <a:t>EPPS2032</a:t>
                </a:r>
              </a:p>
            </p:txBody>
          </p:sp>
          <p:sp>
            <p:nvSpPr>
              <p:cNvPr id="53" name="Rounded Rectangle">
                <a:extLst>
                  <a:ext uri="{FF2B5EF4-FFF2-40B4-BE49-F238E27FC236}">
                    <a16:creationId xmlns:a16="http://schemas.microsoft.com/office/drawing/2014/main" id="{A4255F5B-7234-4B93-B3DE-72DC35E72F2F}"/>
                  </a:ext>
                </a:extLst>
              </p:cNvPr>
              <p:cNvSpPr/>
              <p:nvPr/>
            </p:nvSpPr>
            <p:spPr>
              <a:xfrm>
                <a:off x="7703734" y="1059009"/>
                <a:ext cx="374946" cy="939801"/>
              </a:xfrm>
              <a:prstGeom prst="roundRect">
                <a:avLst>
                  <a:gd name="adj" fmla="val 37598"/>
                </a:avLst>
              </a:prstGeom>
              <a:solidFill>
                <a:srgbClr val="FF644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364706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sz="1414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cs typeface="+mn-cs"/>
                  <a:sym typeface="Helvetica Neue Medium"/>
                </a:endParaRPr>
              </a:p>
            </p:txBody>
          </p:sp>
          <p:sp>
            <p:nvSpPr>
              <p:cNvPr id="54" name="Line">
                <a:extLst>
                  <a:ext uri="{FF2B5EF4-FFF2-40B4-BE49-F238E27FC236}">
                    <a16:creationId xmlns:a16="http://schemas.microsoft.com/office/drawing/2014/main" id="{4944B743-6DA1-4E0F-B8D4-3AD17AACB5C1}"/>
                  </a:ext>
                </a:extLst>
              </p:cNvPr>
              <p:cNvSpPr/>
              <p:nvPr/>
            </p:nvSpPr>
            <p:spPr>
              <a:xfrm flipV="1">
                <a:off x="10128941" y="-4516411"/>
                <a:ext cx="1" cy="6002727"/>
              </a:xfrm>
              <a:prstGeom prst="line">
                <a:avLst/>
              </a:prstGeom>
              <a:noFill/>
              <a:ln w="88900" cap="flat">
                <a:solidFill>
                  <a:srgbClr val="000000"/>
                </a:solidFill>
                <a:prstDash val="sysDot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364706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sz="1414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cs typeface="+mn-cs"/>
                  <a:sym typeface="Helvetica Neue Medium"/>
                </a:endParaRPr>
              </a:p>
            </p:txBody>
          </p:sp>
          <p:sp>
            <p:nvSpPr>
              <p:cNvPr id="55" name="Line">
                <a:extLst>
                  <a:ext uri="{FF2B5EF4-FFF2-40B4-BE49-F238E27FC236}">
                    <a16:creationId xmlns:a16="http://schemas.microsoft.com/office/drawing/2014/main" id="{949CF92C-16C9-47B1-A278-C965FBEE688F}"/>
                  </a:ext>
                </a:extLst>
              </p:cNvPr>
              <p:cNvSpPr/>
              <p:nvPr/>
            </p:nvSpPr>
            <p:spPr>
              <a:xfrm flipV="1">
                <a:off x="16080638" y="-4516411"/>
                <a:ext cx="1" cy="6002727"/>
              </a:xfrm>
              <a:prstGeom prst="line">
                <a:avLst/>
              </a:prstGeom>
              <a:noFill/>
              <a:ln w="88900" cap="flat">
                <a:solidFill>
                  <a:srgbClr val="000000"/>
                </a:solidFill>
                <a:prstDash val="sysDot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364706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sz="1414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cs typeface="+mn-cs"/>
                  <a:sym typeface="Helvetica Neue Medium"/>
                </a:endParaRPr>
              </a:p>
            </p:txBody>
          </p: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66CC2D9-EC52-4D28-BCF0-E121E9CCD73A}"/>
                </a:ext>
              </a:extLst>
            </p:cNvPr>
            <p:cNvSpPr/>
            <p:nvPr/>
          </p:nvSpPr>
          <p:spPr>
            <a:xfrm>
              <a:off x="7763480" y="4068049"/>
              <a:ext cx="1795748" cy="492443"/>
            </a:xfrm>
            <a:prstGeom prst="rect">
              <a:avLst/>
            </a:prstGeom>
            <a:solidFill>
              <a:srgbClr val="FF644E">
                <a:lumMod val="75000"/>
                <a:alpha val="59000"/>
              </a:srgbClr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lvl="0" indent="0" algn="ctr" defTabSz="8255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+mn-cs"/>
                <a:sym typeface="Helvetica Neue Medium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7D4E56D-0FA1-41ED-9CDE-9C2D8A29BAE4}"/>
                </a:ext>
              </a:extLst>
            </p:cNvPr>
            <p:cNvSpPr/>
            <p:nvPr/>
          </p:nvSpPr>
          <p:spPr>
            <a:xfrm>
              <a:off x="9568506" y="2120825"/>
              <a:ext cx="1146473" cy="492443"/>
            </a:xfrm>
            <a:prstGeom prst="rect">
              <a:avLst/>
            </a:prstGeom>
            <a:solidFill>
              <a:srgbClr val="6600CC"/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lvl="0" indent="0" algn="ctr" defTabSz="8255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+mn-cs"/>
                <a:sym typeface="Helvetica Neue Medium"/>
              </a:endParaRPr>
            </a:p>
          </p:txBody>
        </p:sp>
      </p:grpSp>
      <p:cxnSp>
        <p:nvCxnSpPr>
          <p:cNvPr id="62" name="Connecteur : en angle 61">
            <a:extLst>
              <a:ext uri="{FF2B5EF4-FFF2-40B4-BE49-F238E27FC236}">
                <a16:creationId xmlns:a16="http://schemas.microsoft.com/office/drawing/2014/main" id="{2EC2F2E8-A22B-420C-A3DF-92AFBC94D0C3}"/>
              </a:ext>
            </a:extLst>
          </p:cNvPr>
          <p:cNvCxnSpPr>
            <a:cxnSpLocks/>
          </p:cNvCxnSpPr>
          <p:nvPr/>
        </p:nvCxnSpPr>
        <p:spPr>
          <a:xfrm>
            <a:off x="4696829" y="2323100"/>
            <a:ext cx="1238659" cy="448124"/>
          </a:xfrm>
          <a:prstGeom prst="bentConnector3">
            <a:avLst/>
          </a:prstGeom>
          <a:ln w="57150">
            <a:solidFill>
              <a:srgbClr val="6600CC">
                <a:alpha val="26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ZoneTexte 62">
            <a:extLst>
              <a:ext uri="{FF2B5EF4-FFF2-40B4-BE49-F238E27FC236}">
                <a16:creationId xmlns:a16="http://schemas.microsoft.com/office/drawing/2014/main" id="{2299153C-D99D-4657-8BC7-50920D737F28}"/>
              </a:ext>
            </a:extLst>
          </p:cNvPr>
          <p:cNvSpPr txBox="1"/>
          <p:nvPr/>
        </p:nvSpPr>
        <p:spPr>
          <a:xfrm>
            <a:off x="5943257" y="2482081"/>
            <a:ext cx="788549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400" dirty="0">
                <a:latin typeface="+mn-lt"/>
              </a:rPr>
              <a:t>ESS</a:t>
            </a:r>
          </a:p>
          <a:p>
            <a:pPr algn="ctr"/>
            <a:r>
              <a:rPr lang="fr-FR" sz="1400" dirty="0">
                <a:latin typeface="+mn-lt"/>
              </a:rPr>
              <a:t>upgrade</a:t>
            </a: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FB19BC69-BB71-4D23-B499-A48B68EF868D}"/>
              </a:ext>
            </a:extLst>
          </p:cNvPr>
          <p:cNvSpPr txBox="1"/>
          <p:nvPr/>
        </p:nvSpPr>
        <p:spPr>
          <a:xfrm>
            <a:off x="3992544" y="3897903"/>
            <a:ext cx="6679802" cy="1508105"/>
          </a:xfrm>
          <a:prstGeom prst="rect">
            <a:avLst/>
          </a:prstGeom>
          <a:solidFill>
            <a:srgbClr val="6600CC">
              <a:alpha val="18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+mn-lt"/>
              </a:rPr>
              <a:t>In this phase PERLE can be seen as </a:t>
            </a:r>
          </a:p>
          <a:p>
            <a:pPr algn="ctr"/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FAST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</a:t>
            </a:r>
            <a:r>
              <a:rPr lang="en-US" sz="1600" b="1" dirty="0">
                <a:latin typeface="+mn-lt"/>
              </a:rPr>
              <a:t>: </a:t>
            </a:r>
            <a:r>
              <a:rPr lang="en-US" sz="1800" b="1" dirty="0">
                <a:solidFill>
                  <a:srgbClr val="6600CC"/>
                </a:solidFill>
                <a:latin typeface="+mn-lt"/>
              </a:rPr>
              <a:t>F</a:t>
            </a:r>
            <a:r>
              <a:rPr lang="en-US" sz="1600" b="1" dirty="0">
                <a:latin typeface="+mn-lt"/>
              </a:rPr>
              <a:t>uture </a:t>
            </a:r>
            <a:r>
              <a:rPr lang="en-US" sz="1800" b="1" dirty="0">
                <a:solidFill>
                  <a:srgbClr val="6600CC"/>
                </a:solidFill>
                <a:latin typeface="+mn-lt"/>
              </a:rPr>
              <a:t>A</a:t>
            </a:r>
            <a:r>
              <a:rPr lang="en-US" sz="1600" b="1" dirty="0">
                <a:latin typeface="+mn-lt"/>
              </a:rPr>
              <a:t>ccelerator and </a:t>
            </a:r>
            <a:r>
              <a:rPr lang="en-US" sz="1800" b="1" dirty="0">
                <a:solidFill>
                  <a:srgbClr val="6600CC"/>
                </a:solidFill>
                <a:latin typeface="+mn-lt"/>
              </a:rPr>
              <a:t>S</a:t>
            </a:r>
            <a:r>
              <a:rPr lang="en-US" sz="1600" b="1" dirty="0">
                <a:latin typeface="+mn-lt"/>
              </a:rPr>
              <a:t>ystem </a:t>
            </a:r>
            <a:r>
              <a:rPr lang="en-US" sz="1800" b="1" dirty="0">
                <a:solidFill>
                  <a:srgbClr val="6600CC"/>
                </a:solidFill>
                <a:latin typeface="+mn-lt"/>
              </a:rPr>
              <a:t>T</a:t>
            </a:r>
            <a:r>
              <a:rPr lang="en-US" sz="1600" b="1" dirty="0">
                <a:latin typeface="+mn-lt"/>
              </a:rPr>
              <a:t>est Facility for </a:t>
            </a:r>
            <a:r>
              <a:rPr lang="en-US" sz="1800" b="1" dirty="0">
                <a:solidFill>
                  <a:srgbClr val="6600CC"/>
                </a:solidFill>
                <a:latin typeface="+mn-lt"/>
              </a:rPr>
              <a:t>E</a:t>
            </a:r>
            <a:r>
              <a:rPr lang="en-US" sz="1600" b="1" dirty="0">
                <a:latin typeface="+mn-lt"/>
              </a:rPr>
              <a:t>nergy </a:t>
            </a:r>
            <a:r>
              <a:rPr lang="en-US" sz="1800" b="1" dirty="0">
                <a:solidFill>
                  <a:srgbClr val="6600CC"/>
                </a:solidFill>
                <a:latin typeface="+mn-lt"/>
              </a:rPr>
              <a:t>E</a:t>
            </a:r>
            <a:r>
              <a:rPr lang="en-US" sz="1600" b="1" dirty="0">
                <a:latin typeface="+mn-lt"/>
              </a:rPr>
              <a:t>fficiency</a:t>
            </a:r>
            <a:endParaRPr lang="en-US" sz="1400" dirty="0">
              <a:latin typeface="+mn-lt"/>
            </a:endParaRPr>
          </a:p>
          <a:p>
            <a:pPr algn="just"/>
            <a:r>
              <a:rPr lang="en-US" sz="1400" dirty="0">
                <a:latin typeface="+mn-lt"/>
              </a:rPr>
              <a:t>A Test Facility for Future Accelerator and related systems aiming for Energy Efficiency. The Approach is guided by the Energy Efficiency, not only with ERL but with a system approach : developing and testing various systems that work together to make accelerator technology both cutting-edge and sustainable.</a:t>
            </a:r>
          </a:p>
        </p:txBody>
      </p:sp>
      <p:sp>
        <p:nvSpPr>
          <p:cNvPr id="65" name="Titre 1">
            <a:extLst>
              <a:ext uri="{FF2B5EF4-FFF2-40B4-BE49-F238E27FC236}">
                <a16:creationId xmlns:a16="http://schemas.microsoft.com/office/drawing/2014/main" id="{3C737F16-A74E-4767-8BF3-6A181572D973}"/>
              </a:ext>
            </a:extLst>
          </p:cNvPr>
          <p:cNvSpPr txBox="1">
            <a:spLocks/>
          </p:cNvSpPr>
          <p:nvPr/>
        </p:nvSpPr>
        <p:spPr>
          <a:xfrm>
            <a:off x="335995" y="5398085"/>
            <a:ext cx="10336350" cy="437681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fr-FR" dirty="0">
                <a:highlight>
                  <a:srgbClr val="FFFF00"/>
                </a:highlight>
                <a:latin typeface="+mn-lt"/>
              </a:rPr>
              <a:t>For EPPS2026 I propose to </a:t>
            </a:r>
            <a:r>
              <a:rPr lang="fr-FR" dirty="0" err="1">
                <a:highlight>
                  <a:srgbClr val="FFFF00"/>
                </a:highlight>
                <a:latin typeface="+mn-lt"/>
              </a:rPr>
              <a:t>prepare</a:t>
            </a:r>
            <a:r>
              <a:rPr lang="fr-FR" dirty="0">
                <a:highlight>
                  <a:srgbClr val="FFFF00"/>
                </a:highlight>
                <a:latin typeface="+mn-lt"/>
              </a:rPr>
              <a:t> an input for PERLE and to </a:t>
            </a:r>
            <a:r>
              <a:rPr lang="fr-FR" dirty="0" err="1">
                <a:highlight>
                  <a:srgbClr val="FFFF00"/>
                </a:highlight>
                <a:latin typeface="+mn-lt"/>
              </a:rPr>
              <a:t>present</a:t>
            </a:r>
            <a:r>
              <a:rPr lang="fr-FR" dirty="0">
                <a:highlight>
                  <a:srgbClr val="FFFF00"/>
                </a:highlight>
                <a:latin typeface="+mn-lt"/>
              </a:rPr>
              <a:t> </a:t>
            </a:r>
            <a:r>
              <a:rPr lang="fr-FR" dirty="0" err="1">
                <a:highlight>
                  <a:srgbClr val="FFFF00"/>
                </a:highlight>
                <a:latin typeface="+mn-lt"/>
              </a:rPr>
              <a:t>this</a:t>
            </a:r>
            <a:r>
              <a:rPr lang="fr-FR" dirty="0">
                <a:highlight>
                  <a:srgbClr val="FFFF00"/>
                </a:highlight>
                <a:latin typeface="+mn-lt"/>
              </a:rPr>
              <a:t> </a:t>
            </a:r>
            <a:r>
              <a:rPr lang="fr-FR" dirty="0" err="1">
                <a:highlight>
                  <a:srgbClr val="FFFF00"/>
                </a:highlight>
                <a:latin typeface="+mn-lt"/>
              </a:rPr>
              <a:t>idea</a:t>
            </a:r>
            <a:r>
              <a:rPr lang="fr-FR" sz="2600" dirty="0">
                <a:solidFill>
                  <a:schemeClr val="tx1"/>
                </a:solidFill>
                <a:highlight>
                  <a:srgbClr val="FFFF00"/>
                </a:highlight>
                <a:latin typeface="+mn-lt"/>
              </a:rPr>
              <a:t> </a:t>
            </a:r>
            <a:r>
              <a:rPr lang="fr-FR" sz="2600" dirty="0">
                <a:solidFill>
                  <a:schemeClr val="tx1"/>
                </a:solidFill>
                <a:highlight>
                  <a:srgbClr val="FFFF00"/>
                </a:highlight>
                <a:latin typeface="+mn-lt"/>
                <a:sym typeface="Wingdings" panose="05000000000000000000" pitchFamily="2" charset="2"/>
              </a:rPr>
              <a:t> </a:t>
            </a:r>
            <a:r>
              <a:rPr lang="en-US" sz="2800" b="1" dirty="0">
                <a:solidFill>
                  <a:srgbClr val="6600CC"/>
                </a:solidFill>
                <a:highlight>
                  <a:srgbClr val="FFFF00"/>
                </a:highlight>
                <a:latin typeface="+mn-lt"/>
              </a:rPr>
              <a:t>FAST</a:t>
            </a:r>
            <a:r>
              <a:rPr lang="en-US" sz="2800" b="1" baseline="30000" dirty="0">
                <a:solidFill>
                  <a:srgbClr val="6600CC"/>
                </a:solidFill>
                <a:highlight>
                  <a:srgbClr val="FFFF00"/>
                </a:highlight>
                <a:latin typeface="+mn-lt"/>
              </a:rPr>
              <a:t>2</a:t>
            </a:r>
            <a:r>
              <a:rPr lang="en-US" sz="2800" b="1" dirty="0">
                <a:solidFill>
                  <a:srgbClr val="6600CC"/>
                </a:solidFill>
                <a:highlight>
                  <a:srgbClr val="FFFF00"/>
                </a:highlight>
                <a:latin typeface="+mn-lt"/>
              </a:rPr>
              <a:t>E as an </a:t>
            </a:r>
            <a:r>
              <a:rPr lang="en-US" sz="2800" dirty="0">
                <a:solidFill>
                  <a:srgbClr val="6600CC"/>
                </a:solidFill>
                <a:highlight>
                  <a:srgbClr val="FFFF00"/>
                </a:highlight>
                <a:latin typeface="+mn-lt"/>
              </a:rPr>
              <a:t>European Facility</a:t>
            </a:r>
            <a:r>
              <a:rPr lang="en-US" sz="2600" dirty="0">
                <a:solidFill>
                  <a:schemeClr val="tx1"/>
                </a:solidFill>
                <a:highlight>
                  <a:srgbClr val="FFFF00"/>
                </a:highlight>
                <a:latin typeface="+mn-lt"/>
              </a:rPr>
              <a:t>       </a:t>
            </a:r>
            <a:r>
              <a:rPr lang="fr-FR" sz="2600" dirty="0">
                <a:solidFill>
                  <a:schemeClr val="tx1"/>
                </a:solidFill>
                <a:highlight>
                  <a:srgbClr val="FFFF00"/>
                </a:highlight>
                <a:latin typeface="+mn-lt"/>
                <a:sym typeface="Wingdings" panose="05000000000000000000" pitchFamily="2" charset="2"/>
              </a:rPr>
              <a:t>  </a:t>
            </a:r>
            <a:endParaRPr lang="fr-FR" sz="2600" dirty="0">
              <a:solidFill>
                <a:schemeClr val="tx1"/>
              </a:solidFill>
              <a:highlight>
                <a:srgbClr val="FFFF00"/>
              </a:highlight>
              <a:latin typeface="+mn-lt"/>
            </a:endParaRP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83DFBE50-9638-4284-AFDB-753D80D105D3}"/>
              </a:ext>
            </a:extLst>
          </p:cNvPr>
          <p:cNvSpPr txBox="1"/>
          <p:nvPr/>
        </p:nvSpPr>
        <p:spPr>
          <a:xfrm>
            <a:off x="5341976" y="1697993"/>
            <a:ext cx="8946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FAST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E</a:t>
            </a:r>
            <a:endParaRPr lang="fr-FR" dirty="0">
              <a:latin typeface="+mn-lt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9B15E16-E9A1-476A-AFC5-1953573D6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04343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FB9D833-142D-4290-966D-53ECD6635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 Décembre 2024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0A39E30-67D0-41A0-90C4-A09469429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du GDR SCIPAC, CEA Saclay</a:t>
            </a:r>
            <a:endParaRPr lang="en-US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532215BB-A9D2-4C54-98D3-EF1E01212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Maille optique finale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4E21A56-3283-4D25-BCDD-23EFA6305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4" y="684527"/>
            <a:ext cx="10772775" cy="5072040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5B99469-E874-48A3-8E40-60529AA75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38900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4668E68-6921-4892-B0AC-5A2625072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 Décembre 2024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7A182A1-1E22-4E90-8ACB-44E9ED294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du GDR SCIPAC, CEA Saclay</a:t>
            </a:r>
            <a:endParaRPr lang="en-US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EFE64CF3-C685-4A36-A7A4-9829D1A6D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Problématique de l’énergie et des accélérateurs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3A2DDA0D-D5D2-479A-85D7-7A0B122A8D77}"/>
              </a:ext>
            </a:extLst>
          </p:cNvPr>
          <p:cNvSpPr txBox="1"/>
          <p:nvPr/>
        </p:nvSpPr>
        <p:spPr>
          <a:xfrm>
            <a:off x="2126092" y="1236232"/>
            <a:ext cx="2584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Collisionneurs linéaires</a:t>
            </a:r>
            <a:endParaRPr lang="en-BE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89AFF077-BC5E-4CEC-87F2-E5B283EB9423}"/>
              </a:ext>
            </a:extLst>
          </p:cNvPr>
          <p:cNvSpPr txBox="1"/>
          <p:nvPr/>
        </p:nvSpPr>
        <p:spPr>
          <a:xfrm>
            <a:off x="6203934" y="1238210"/>
            <a:ext cx="2760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Collisionneurs circulaires</a:t>
            </a:r>
            <a:endParaRPr lang="en-BE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3C1F0960-1BE1-440E-ACDE-B3A19E3584DC}"/>
              </a:ext>
            </a:extLst>
          </p:cNvPr>
          <p:cNvSpPr txBox="1"/>
          <p:nvPr/>
        </p:nvSpPr>
        <p:spPr>
          <a:xfrm rot="20377861">
            <a:off x="2433859" y="2163534"/>
            <a:ext cx="4187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05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ACC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369AA881-1ABD-4126-A1B1-23ACBF5F2B0D}"/>
              </a:ext>
            </a:extLst>
          </p:cNvPr>
          <p:cNvSpPr txBox="1"/>
          <p:nvPr/>
        </p:nvSpPr>
        <p:spPr>
          <a:xfrm rot="1205029">
            <a:off x="3819968" y="2164286"/>
            <a:ext cx="4187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05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ACC</a:t>
            </a:r>
          </a:p>
        </p:txBody>
      </p:sp>
      <p:pic>
        <p:nvPicPr>
          <p:cNvPr id="13" name="Picture 15">
            <a:extLst>
              <a:ext uri="{FF2B5EF4-FFF2-40B4-BE49-F238E27FC236}">
                <a16:creationId xmlns:a16="http://schemas.microsoft.com/office/drawing/2014/main" id="{5E87355E-FFC3-49F8-8695-BE4C68FA99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840" b="-4727"/>
          <a:stretch/>
        </p:blipFill>
        <p:spPr>
          <a:xfrm>
            <a:off x="8044541" y="3176083"/>
            <a:ext cx="269919" cy="273844"/>
          </a:xfrm>
          <a:prstGeom prst="rect">
            <a:avLst/>
          </a:prstGeom>
        </p:spPr>
      </p:pic>
      <p:sp>
        <p:nvSpPr>
          <p:cNvPr id="14" name="Oval 20">
            <a:extLst>
              <a:ext uri="{FF2B5EF4-FFF2-40B4-BE49-F238E27FC236}">
                <a16:creationId xmlns:a16="http://schemas.microsoft.com/office/drawing/2014/main" id="{828BCD92-CDF0-45A1-A1AB-CF6DF4750266}"/>
              </a:ext>
            </a:extLst>
          </p:cNvPr>
          <p:cNvSpPr/>
          <p:nvPr/>
        </p:nvSpPr>
        <p:spPr>
          <a:xfrm>
            <a:off x="6631622" y="1804033"/>
            <a:ext cx="1682838" cy="1508522"/>
          </a:xfrm>
          <a:prstGeom prst="ellipse">
            <a:avLst/>
          </a:prstGeom>
          <a:noFill/>
          <a:ln w="190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15" name="Picture 21">
            <a:extLst>
              <a:ext uri="{FF2B5EF4-FFF2-40B4-BE49-F238E27FC236}">
                <a16:creationId xmlns:a16="http://schemas.microsoft.com/office/drawing/2014/main" id="{F00D3DDB-ED2E-4B54-9B8B-8F4FECF926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r="26506" b="-41244"/>
          <a:stretch/>
        </p:blipFill>
        <p:spPr>
          <a:xfrm>
            <a:off x="6028460" y="3175633"/>
            <a:ext cx="2016081" cy="369332"/>
          </a:xfrm>
          <a:prstGeom prst="rect">
            <a:avLst/>
          </a:prstGeom>
        </p:spPr>
      </p:pic>
      <p:sp>
        <p:nvSpPr>
          <p:cNvPr id="16" name="TextBox 22">
            <a:extLst>
              <a:ext uri="{FF2B5EF4-FFF2-40B4-BE49-F238E27FC236}">
                <a16:creationId xmlns:a16="http://schemas.microsoft.com/office/drawing/2014/main" id="{9B9BDE1A-20EF-4D1E-9F71-3DC28DA22DFB}"/>
              </a:ext>
            </a:extLst>
          </p:cNvPr>
          <p:cNvSpPr txBox="1"/>
          <p:nvPr/>
        </p:nvSpPr>
        <p:spPr>
          <a:xfrm>
            <a:off x="7270194" y="3059708"/>
            <a:ext cx="4187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05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ACC</a:t>
            </a:r>
          </a:p>
        </p:txBody>
      </p:sp>
      <p:cxnSp>
        <p:nvCxnSpPr>
          <p:cNvPr id="17" name="Straight Arrow Connector 25">
            <a:extLst>
              <a:ext uri="{FF2B5EF4-FFF2-40B4-BE49-F238E27FC236}">
                <a16:creationId xmlns:a16="http://schemas.microsoft.com/office/drawing/2014/main" id="{1DAF75C8-13A9-4648-A470-2AC2E8335BA2}"/>
              </a:ext>
            </a:extLst>
          </p:cNvPr>
          <p:cNvCxnSpPr>
            <a:cxnSpLocks/>
          </p:cNvCxnSpPr>
          <p:nvPr/>
        </p:nvCxnSpPr>
        <p:spPr>
          <a:xfrm flipV="1">
            <a:off x="8314460" y="2472274"/>
            <a:ext cx="0" cy="109762"/>
          </a:xfrm>
          <a:prstGeom prst="straightConnector1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27">
            <a:extLst>
              <a:ext uri="{FF2B5EF4-FFF2-40B4-BE49-F238E27FC236}">
                <a16:creationId xmlns:a16="http://schemas.microsoft.com/office/drawing/2014/main" id="{A6DD5898-D029-474C-91F0-124E5C385D46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6631622" y="2558294"/>
            <a:ext cx="0" cy="56144"/>
          </a:xfrm>
          <a:prstGeom prst="straightConnector1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32">
            <a:extLst>
              <a:ext uri="{FF2B5EF4-FFF2-40B4-BE49-F238E27FC236}">
                <a16:creationId xmlns:a16="http://schemas.microsoft.com/office/drawing/2014/main" id="{1CEE4DCB-4724-461E-B7C5-CC7C1E4FFEF5}"/>
              </a:ext>
            </a:extLst>
          </p:cNvPr>
          <p:cNvSpPr/>
          <p:nvPr/>
        </p:nvSpPr>
        <p:spPr>
          <a:xfrm>
            <a:off x="7355524" y="1694885"/>
            <a:ext cx="228596" cy="21829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20" name="Picture 35">
            <a:extLst>
              <a:ext uri="{FF2B5EF4-FFF2-40B4-BE49-F238E27FC236}">
                <a16:creationId xmlns:a16="http://schemas.microsoft.com/office/drawing/2014/main" id="{6293BF41-E8D9-4058-B0FA-C8890178CC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988" b="-38099"/>
          <a:stretch/>
        </p:blipFill>
        <p:spPr>
          <a:xfrm rot="12048877">
            <a:off x="3417202" y="2346602"/>
            <a:ext cx="2002857" cy="361106"/>
          </a:xfrm>
          <a:prstGeom prst="rect">
            <a:avLst/>
          </a:prstGeom>
        </p:spPr>
      </p:pic>
      <p:pic>
        <p:nvPicPr>
          <p:cNvPr id="21" name="Picture 36">
            <a:extLst>
              <a:ext uri="{FF2B5EF4-FFF2-40B4-BE49-F238E27FC236}">
                <a16:creationId xmlns:a16="http://schemas.microsoft.com/office/drawing/2014/main" id="{F43352C6-8B3B-4C1B-918E-8E22ECE562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967" b="-5582"/>
          <a:stretch/>
        </p:blipFill>
        <p:spPr>
          <a:xfrm rot="12048877">
            <a:off x="2809733" y="1904766"/>
            <a:ext cx="412391" cy="276079"/>
          </a:xfrm>
          <a:prstGeom prst="rect">
            <a:avLst/>
          </a:prstGeom>
        </p:spPr>
      </p:pic>
      <p:pic>
        <p:nvPicPr>
          <p:cNvPr id="22" name="Picture 38">
            <a:extLst>
              <a:ext uri="{FF2B5EF4-FFF2-40B4-BE49-F238E27FC236}">
                <a16:creationId xmlns:a16="http://schemas.microsoft.com/office/drawing/2014/main" id="{124157A4-9936-4B08-B285-30FCC012AF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988" b="-38099"/>
          <a:stretch/>
        </p:blipFill>
        <p:spPr>
          <a:xfrm rot="20373412">
            <a:off x="1284794" y="2433885"/>
            <a:ext cx="2002857" cy="361106"/>
          </a:xfrm>
          <a:prstGeom prst="rect">
            <a:avLst/>
          </a:prstGeom>
        </p:spPr>
      </p:pic>
      <p:pic>
        <p:nvPicPr>
          <p:cNvPr id="23" name="Picture 39">
            <a:extLst>
              <a:ext uri="{FF2B5EF4-FFF2-40B4-BE49-F238E27FC236}">
                <a16:creationId xmlns:a16="http://schemas.microsoft.com/office/drawing/2014/main" id="{FAE504F1-8B72-493A-A6E4-13826B33BC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967" b="-5582"/>
          <a:stretch/>
        </p:blipFill>
        <p:spPr>
          <a:xfrm rot="20429045">
            <a:off x="3453210" y="1927173"/>
            <a:ext cx="393588" cy="276079"/>
          </a:xfrm>
          <a:prstGeom prst="rect">
            <a:avLst/>
          </a:prstGeom>
        </p:spPr>
      </p:pic>
      <p:sp>
        <p:nvSpPr>
          <p:cNvPr id="24" name="Rounded Rectangle 40">
            <a:extLst>
              <a:ext uri="{FF2B5EF4-FFF2-40B4-BE49-F238E27FC236}">
                <a16:creationId xmlns:a16="http://schemas.microsoft.com/office/drawing/2014/main" id="{DF5F90F5-A335-40BB-8628-4D6D1ACEC5E6}"/>
              </a:ext>
            </a:extLst>
          </p:cNvPr>
          <p:cNvSpPr/>
          <p:nvPr/>
        </p:nvSpPr>
        <p:spPr>
          <a:xfrm>
            <a:off x="3226147" y="2093640"/>
            <a:ext cx="228596" cy="21829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5" name="TextBox 41">
            <a:extLst>
              <a:ext uri="{FF2B5EF4-FFF2-40B4-BE49-F238E27FC236}">
                <a16:creationId xmlns:a16="http://schemas.microsoft.com/office/drawing/2014/main" id="{1B7EB70A-3121-423E-858F-5AFEEA939D07}"/>
              </a:ext>
            </a:extLst>
          </p:cNvPr>
          <p:cNvSpPr txBox="1"/>
          <p:nvPr/>
        </p:nvSpPr>
        <p:spPr>
          <a:xfrm>
            <a:off x="2022668" y="3739887"/>
            <a:ext cx="2285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E" sz="1600" dirty="0">
                <a:solidFill>
                  <a:srgbClr val="FF0000"/>
                </a:solidFill>
                <a:latin typeface="+mn-lt"/>
              </a:rPr>
              <a:t>dump &gt;99.9999% </a:t>
            </a:r>
            <a:r>
              <a:rPr lang="fr-FR" sz="1600" dirty="0">
                <a:solidFill>
                  <a:srgbClr val="FF0000"/>
                </a:solidFill>
                <a:latin typeface="+mn-lt"/>
              </a:rPr>
              <a:t>de la puissance faisceau</a:t>
            </a:r>
            <a:endParaRPr lang="en-BE" sz="1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6" name="TextBox 42">
            <a:extLst>
              <a:ext uri="{FF2B5EF4-FFF2-40B4-BE49-F238E27FC236}">
                <a16:creationId xmlns:a16="http://schemas.microsoft.com/office/drawing/2014/main" id="{6B052AB1-4F0F-4C73-A471-BCF42A4E2F55}"/>
              </a:ext>
            </a:extLst>
          </p:cNvPr>
          <p:cNvSpPr txBox="1"/>
          <p:nvPr/>
        </p:nvSpPr>
        <p:spPr>
          <a:xfrm>
            <a:off x="6265001" y="3739887"/>
            <a:ext cx="2528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FF0000"/>
                </a:solidFill>
                <a:latin typeface="+mn-lt"/>
              </a:rPr>
              <a:t>Radie rapidement la puissance faisceau</a:t>
            </a:r>
            <a:endParaRPr lang="en-BE" sz="16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7" name="Picture 50">
            <a:extLst>
              <a:ext uri="{FF2B5EF4-FFF2-40B4-BE49-F238E27FC236}">
                <a16:creationId xmlns:a16="http://schemas.microsoft.com/office/drawing/2014/main" id="{C277548C-F2A8-47B3-83FC-19EBE08EF4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94" t="10994"/>
          <a:stretch/>
        </p:blipFill>
        <p:spPr>
          <a:xfrm rot="18688558">
            <a:off x="8073390" y="2576441"/>
            <a:ext cx="800100" cy="190500"/>
          </a:xfrm>
          <a:prstGeom prst="rect">
            <a:avLst/>
          </a:prstGeom>
        </p:spPr>
      </p:pic>
      <p:pic>
        <p:nvPicPr>
          <p:cNvPr id="28" name="Picture 51">
            <a:extLst>
              <a:ext uri="{FF2B5EF4-FFF2-40B4-BE49-F238E27FC236}">
                <a16:creationId xmlns:a16="http://schemas.microsoft.com/office/drawing/2014/main" id="{4BBAAECF-9093-482A-9D7E-7D9AA94864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94" t="10994"/>
          <a:stretch/>
        </p:blipFill>
        <p:spPr>
          <a:xfrm rot="9910796">
            <a:off x="6377811" y="1841882"/>
            <a:ext cx="800100" cy="190500"/>
          </a:xfrm>
          <a:prstGeom prst="rect">
            <a:avLst/>
          </a:prstGeom>
        </p:spPr>
      </p:pic>
      <p:pic>
        <p:nvPicPr>
          <p:cNvPr id="29" name="Picture 52">
            <a:extLst>
              <a:ext uri="{FF2B5EF4-FFF2-40B4-BE49-F238E27FC236}">
                <a16:creationId xmlns:a16="http://schemas.microsoft.com/office/drawing/2014/main" id="{A14FEDE1-F5CB-4897-A599-A879647187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94" t="10994"/>
          <a:stretch/>
        </p:blipFill>
        <p:spPr>
          <a:xfrm rot="14820125">
            <a:off x="7711750" y="1790281"/>
            <a:ext cx="800100" cy="190500"/>
          </a:xfrm>
          <a:prstGeom prst="rect">
            <a:avLst/>
          </a:prstGeom>
        </p:spPr>
      </p:pic>
      <p:sp>
        <p:nvSpPr>
          <p:cNvPr id="30" name="TextBox 2">
            <a:extLst>
              <a:ext uri="{FF2B5EF4-FFF2-40B4-BE49-F238E27FC236}">
                <a16:creationId xmlns:a16="http://schemas.microsoft.com/office/drawing/2014/main" id="{ADF5BF78-7B1F-4DA0-A71D-389BAA3FB5BD}"/>
              </a:ext>
            </a:extLst>
          </p:cNvPr>
          <p:cNvSpPr txBox="1"/>
          <p:nvPr/>
        </p:nvSpPr>
        <p:spPr>
          <a:xfrm>
            <a:off x="8355779" y="2062073"/>
            <a:ext cx="7521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200" i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radiation</a:t>
            </a:r>
          </a:p>
        </p:txBody>
      </p:sp>
      <p:sp>
        <p:nvSpPr>
          <p:cNvPr id="31" name="TextBox 3">
            <a:extLst>
              <a:ext uri="{FF2B5EF4-FFF2-40B4-BE49-F238E27FC236}">
                <a16:creationId xmlns:a16="http://schemas.microsoft.com/office/drawing/2014/main" id="{CCA2D731-C059-40CA-A5E2-48DCD574E3F4}"/>
              </a:ext>
            </a:extLst>
          </p:cNvPr>
          <p:cNvSpPr txBox="1"/>
          <p:nvPr/>
        </p:nvSpPr>
        <p:spPr>
          <a:xfrm>
            <a:off x="4308386" y="4111915"/>
            <a:ext cx="2054989" cy="8156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BE" sz="1400" i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FCC-ee@250 ≃ 300 MW</a:t>
            </a:r>
          </a:p>
          <a:p>
            <a:pPr algn="ctr"/>
            <a:endParaRPr lang="en-BE" sz="500" dirty="0">
              <a:solidFill>
                <a:srgbClr val="C00000"/>
              </a:solidFill>
              <a:latin typeface="+mn-lt"/>
            </a:endParaRPr>
          </a:p>
          <a:p>
            <a:pPr algn="ctr"/>
            <a:r>
              <a:rPr lang="en-BE" sz="1400" dirty="0">
                <a:solidFill>
                  <a:srgbClr val="C00000"/>
                </a:solidFill>
                <a:latin typeface="+mn-lt"/>
              </a:rPr>
              <a:t>∼2% </a:t>
            </a:r>
            <a:r>
              <a:rPr lang="fr-FR" sz="1400" dirty="0">
                <a:solidFill>
                  <a:srgbClr val="C00000"/>
                </a:solidFill>
                <a:latin typeface="+mn-lt"/>
              </a:rPr>
              <a:t>de la consommation annuelle de la Belgique</a:t>
            </a:r>
            <a:endParaRPr lang="en-BE" sz="14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545E001D-9F6B-4630-919E-1B0A5D8A32D5}"/>
              </a:ext>
            </a:extLst>
          </p:cNvPr>
          <p:cNvSpPr txBox="1"/>
          <p:nvPr/>
        </p:nvSpPr>
        <p:spPr>
          <a:xfrm>
            <a:off x="9484904" y="5568767"/>
            <a:ext cx="128112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i="1" dirty="0" err="1"/>
              <a:t>Courtesy</a:t>
            </a:r>
            <a:r>
              <a:rPr lang="fr-FR" sz="900" i="1" dirty="0"/>
              <a:t> : J. D’</a:t>
            </a:r>
            <a:r>
              <a:rPr lang="fr-FR" sz="900" i="1" dirty="0" err="1"/>
              <a:t>Hondt</a:t>
            </a:r>
            <a:endParaRPr lang="fr-FR" sz="900" i="1" dirty="0"/>
          </a:p>
        </p:txBody>
      </p:sp>
      <p:sp>
        <p:nvSpPr>
          <p:cNvPr id="33" name="TextBox 5">
            <a:extLst>
              <a:ext uri="{FF2B5EF4-FFF2-40B4-BE49-F238E27FC236}">
                <a16:creationId xmlns:a16="http://schemas.microsoft.com/office/drawing/2014/main" id="{58CCED0A-1484-4AD5-BB50-639E9E718A3C}"/>
              </a:ext>
            </a:extLst>
          </p:cNvPr>
          <p:cNvSpPr txBox="1"/>
          <p:nvPr/>
        </p:nvSpPr>
        <p:spPr>
          <a:xfrm rot="21420702">
            <a:off x="1396597" y="1559297"/>
            <a:ext cx="8044525" cy="30008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2000" dirty="0">
              <a:solidFill>
                <a:srgbClr val="0070C0"/>
              </a:solidFill>
              <a:effectLst/>
              <a:latin typeface="Helvetica" pitchFamily="2" charset="0"/>
            </a:endParaRPr>
          </a:p>
          <a:p>
            <a:pPr algn="ctr"/>
            <a:r>
              <a:rPr lang="en-GB" sz="2000" dirty="0">
                <a:solidFill>
                  <a:srgbClr val="0070C0"/>
                </a:solidFill>
                <a:effectLst/>
                <a:latin typeface="Helvetica" pitchFamily="2" charset="0"/>
              </a:rPr>
              <a:t>The energy efficiency of present and future </a:t>
            </a:r>
          </a:p>
          <a:p>
            <a:pPr algn="ctr"/>
            <a:r>
              <a:rPr lang="en-GB" sz="2000" dirty="0">
                <a:solidFill>
                  <a:srgbClr val="0070C0"/>
                </a:solidFill>
                <a:effectLst/>
                <a:latin typeface="Helvetica" pitchFamily="2" charset="0"/>
              </a:rPr>
              <a:t>accelerators […] is and should remain an area </a:t>
            </a:r>
          </a:p>
          <a:p>
            <a:pPr algn="ctr"/>
            <a:r>
              <a:rPr lang="en-GB" sz="2000" dirty="0">
                <a:solidFill>
                  <a:srgbClr val="0070C0"/>
                </a:solidFill>
                <a:effectLst/>
                <a:latin typeface="Helvetica" pitchFamily="2" charset="0"/>
              </a:rPr>
              <a:t>requiring constant attention. </a:t>
            </a:r>
          </a:p>
          <a:p>
            <a:pPr algn="ctr"/>
            <a:endParaRPr lang="en-GB" sz="1100" b="1" i="1" dirty="0">
              <a:solidFill>
                <a:srgbClr val="0070C0"/>
              </a:solidFill>
              <a:latin typeface="Helvetica" pitchFamily="2" charset="0"/>
            </a:endParaRPr>
          </a:p>
          <a:p>
            <a:pPr algn="ctr"/>
            <a:r>
              <a:rPr lang="en-GB" sz="2000" b="1" i="1" dirty="0">
                <a:solidFill>
                  <a:srgbClr val="0070C0"/>
                </a:solidFill>
                <a:effectLst/>
                <a:latin typeface="Helvetica" pitchFamily="2" charset="0"/>
              </a:rPr>
              <a:t>A detailed plan for the […] </a:t>
            </a:r>
            <a:r>
              <a:rPr lang="en-GB" sz="2000" b="1" i="1" u="sng" dirty="0">
                <a:solidFill>
                  <a:srgbClr val="0070C0"/>
                </a:solidFill>
                <a:effectLst/>
                <a:latin typeface="Helvetica" pitchFamily="2" charset="0"/>
              </a:rPr>
              <a:t>saving and re-use of </a:t>
            </a:r>
          </a:p>
          <a:p>
            <a:pPr algn="ctr"/>
            <a:r>
              <a:rPr lang="en-GB" sz="2000" b="1" i="1" u="sng" dirty="0">
                <a:solidFill>
                  <a:srgbClr val="0070C0"/>
                </a:solidFill>
                <a:effectLst/>
                <a:latin typeface="Helvetica" pitchFamily="2" charset="0"/>
              </a:rPr>
              <a:t>energy</a:t>
            </a:r>
            <a:r>
              <a:rPr lang="en-GB" sz="2000" b="1" i="1" dirty="0">
                <a:solidFill>
                  <a:srgbClr val="0070C0"/>
                </a:solidFill>
                <a:effectLst/>
                <a:latin typeface="Helvetica" pitchFamily="2" charset="0"/>
              </a:rPr>
              <a:t> should be part of the approval process </a:t>
            </a:r>
          </a:p>
          <a:p>
            <a:pPr algn="ctr"/>
            <a:r>
              <a:rPr lang="en-GB" sz="2000" b="1" i="1" dirty="0">
                <a:solidFill>
                  <a:srgbClr val="0070C0"/>
                </a:solidFill>
                <a:effectLst/>
                <a:latin typeface="Helvetica" pitchFamily="2" charset="0"/>
              </a:rPr>
              <a:t>for any major project. </a:t>
            </a:r>
          </a:p>
          <a:p>
            <a:pPr algn="ctr"/>
            <a:endParaRPr lang="en-GB" sz="1100" b="1" i="1" dirty="0">
              <a:solidFill>
                <a:srgbClr val="0070C0"/>
              </a:solidFill>
              <a:effectLst/>
              <a:latin typeface="Helvetica" pitchFamily="2" charset="0"/>
            </a:endParaRPr>
          </a:p>
          <a:p>
            <a:pPr algn="ctr"/>
            <a:r>
              <a:rPr lang="en-GB" sz="1600" i="1" dirty="0">
                <a:solidFill>
                  <a:srgbClr val="C00000"/>
                </a:solidFill>
                <a:latin typeface="Helvetica" pitchFamily="2" charset="0"/>
              </a:rPr>
              <a:t>European Strategy for Particle Physics 2020</a:t>
            </a:r>
          </a:p>
          <a:p>
            <a:pPr algn="ctr"/>
            <a:endParaRPr lang="en-GB" sz="1100" dirty="0">
              <a:solidFill>
                <a:srgbClr val="C00000"/>
              </a:solidFill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F6DFD32-4F12-40E8-BC8D-DAE20D04C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960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E8773A2-99C1-4469-97DD-868F81DFE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 Décembre 2024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1B4A179-0913-412C-B9FA-AB8A6CD99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du GDR SCIPAC, CEA Saclay</a:t>
            </a:r>
            <a:endParaRPr lang="en-US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71E933E3-35DB-4C78-9E04-114DAFE97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Principe de la récupération d’énergie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8A18E683-58FC-40AB-ADEA-C1197912CD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605"/>
          <a:stretch/>
        </p:blipFill>
        <p:spPr>
          <a:xfrm>
            <a:off x="705867" y="3029744"/>
            <a:ext cx="2667000" cy="698500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7C36E5C4-CCD2-48E6-A575-D917FE1A5E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475" r="32409"/>
          <a:stretch/>
        </p:blipFill>
        <p:spPr>
          <a:xfrm>
            <a:off x="4325367" y="3029744"/>
            <a:ext cx="2400300" cy="698500"/>
          </a:xfrm>
          <a:prstGeom prst="rect">
            <a:avLst/>
          </a:prstGeom>
        </p:spPr>
      </p:pic>
      <p:pic>
        <p:nvPicPr>
          <p:cNvPr id="11" name="Picture 16">
            <a:extLst>
              <a:ext uri="{FF2B5EF4-FFF2-40B4-BE49-F238E27FC236}">
                <a16:creationId xmlns:a16="http://schemas.microsoft.com/office/drawing/2014/main" id="{9D93CDA6-3132-454A-88E7-14CDB05200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/>
          <a:stretch/>
        </p:blipFill>
        <p:spPr>
          <a:xfrm>
            <a:off x="6725667" y="1618994"/>
            <a:ext cx="889000" cy="1765300"/>
          </a:xfrm>
          <a:prstGeom prst="rect">
            <a:avLst/>
          </a:prstGeom>
        </p:spPr>
      </p:pic>
      <p:cxnSp>
        <p:nvCxnSpPr>
          <p:cNvPr id="12" name="Straight Connector 19">
            <a:extLst>
              <a:ext uri="{FF2B5EF4-FFF2-40B4-BE49-F238E27FC236}">
                <a16:creationId xmlns:a16="http://schemas.microsoft.com/office/drawing/2014/main" id="{9A904E89-F024-42C7-8734-A315626359A8}"/>
              </a:ext>
            </a:extLst>
          </p:cNvPr>
          <p:cNvCxnSpPr>
            <a:cxnSpLocks/>
          </p:cNvCxnSpPr>
          <p:nvPr/>
        </p:nvCxnSpPr>
        <p:spPr>
          <a:xfrm>
            <a:off x="3296667" y="3368594"/>
            <a:ext cx="1143000" cy="0"/>
          </a:xfrm>
          <a:prstGeom prst="line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26">
            <a:extLst>
              <a:ext uri="{FF2B5EF4-FFF2-40B4-BE49-F238E27FC236}">
                <a16:creationId xmlns:a16="http://schemas.microsoft.com/office/drawing/2014/main" id="{634127AB-249B-4870-9326-03780AF6801A}"/>
              </a:ext>
            </a:extLst>
          </p:cNvPr>
          <p:cNvCxnSpPr>
            <a:cxnSpLocks/>
          </p:cNvCxnSpPr>
          <p:nvPr/>
        </p:nvCxnSpPr>
        <p:spPr>
          <a:xfrm>
            <a:off x="4058667" y="1629794"/>
            <a:ext cx="2667000" cy="0"/>
          </a:xfrm>
          <a:prstGeom prst="line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31">
            <a:extLst>
              <a:ext uri="{FF2B5EF4-FFF2-40B4-BE49-F238E27FC236}">
                <a16:creationId xmlns:a16="http://schemas.microsoft.com/office/drawing/2014/main" id="{3FB37580-A5E2-4894-AAEA-194290F4ECB0}"/>
              </a:ext>
            </a:extLst>
          </p:cNvPr>
          <p:cNvCxnSpPr>
            <a:cxnSpLocks/>
          </p:cNvCxnSpPr>
          <p:nvPr/>
        </p:nvCxnSpPr>
        <p:spPr>
          <a:xfrm>
            <a:off x="3220467" y="3374181"/>
            <a:ext cx="266700" cy="0"/>
          </a:xfrm>
          <a:prstGeom prst="line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43">
            <a:extLst>
              <a:ext uri="{FF2B5EF4-FFF2-40B4-BE49-F238E27FC236}">
                <a16:creationId xmlns:a16="http://schemas.microsoft.com/office/drawing/2014/main" id="{513E6533-113E-4905-AE6B-C9A5E2039DF3}"/>
              </a:ext>
            </a:extLst>
          </p:cNvPr>
          <p:cNvCxnSpPr>
            <a:cxnSpLocks/>
          </p:cNvCxnSpPr>
          <p:nvPr/>
        </p:nvCxnSpPr>
        <p:spPr>
          <a:xfrm flipH="1">
            <a:off x="6535167" y="1629794"/>
            <a:ext cx="190500" cy="0"/>
          </a:xfrm>
          <a:prstGeom prst="line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45">
            <a:extLst>
              <a:ext uri="{FF2B5EF4-FFF2-40B4-BE49-F238E27FC236}">
                <a16:creationId xmlns:a16="http://schemas.microsoft.com/office/drawing/2014/main" id="{A9AA9F41-1CEB-4EC2-A7E5-602A6E11F06B}"/>
              </a:ext>
            </a:extLst>
          </p:cNvPr>
          <p:cNvCxnSpPr>
            <a:cxnSpLocks/>
          </p:cNvCxnSpPr>
          <p:nvPr/>
        </p:nvCxnSpPr>
        <p:spPr>
          <a:xfrm flipH="1">
            <a:off x="4134867" y="1629794"/>
            <a:ext cx="190500" cy="0"/>
          </a:xfrm>
          <a:prstGeom prst="line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2">
            <a:extLst>
              <a:ext uri="{FF2B5EF4-FFF2-40B4-BE49-F238E27FC236}">
                <a16:creationId xmlns:a16="http://schemas.microsoft.com/office/drawing/2014/main" id="{EC091D9A-3148-4B3D-92BA-F0E48CA3B260}"/>
              </a:ext>
            </a:extLst>
          </p:cNvPr>
          <p:cNvSpPr txBox="1"/>
          <p:nvPr/>
        </p:nvSpPr>
        <p:spPr>
          <a:xfrm>
            <a:off x="3901042" y="1224552"/>
            <a:ext cx="8242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&gt;99.9999%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particles</a:t>
            </a:r>
          </a:p>
        </p:txBody>
      </p:sp>
      <p:sp>
        <p:nvSpPr>
          <p:cNvPr id="18" name="Rounded Rectangle 6">
            <a:extLst>
              <a:ext uri="{FF2B5EF4-FFF2-40B4-BE49-F238E27FC236}">
                <a16:creationId xmlns:a16="http://schemas.microsoft.com/office/drawing/2014/main" id="{5DC5901F-FD42-4C8D-B748-E2D109A4E863}"/>
              </a:ext>
            </a:extLst>
          </p:cNvPr>
          <p:cNvSpPr/>
          <p:nvPr/>
        </p:nvSpPr>
        <p:spPr>
          <a:xfrm>
            <a:off x="5214369" y="1471993"/>
            <a:ext cx="368298" cy="33855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DFE95954-7F32-4D25-A7F9-7FDC7ED52DAA}"/>
              </a:ext>
            </a:extLst>
          </p:cNvPr>
          <p:cNvSpPr txBox="1"/>
          <p:nvPr/>
        </p:nvSpPr>
        <p:spPr>
          <a:xfrm>
            <a:off x="4700016" y="115740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</a:rPr>
              <a:t>experi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</a:rPr>
              <a:t>ence</a:t>
            </a:r>
            <a:endParaRPr kumimoji="0" lang="en-BE" sz="16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/>
              <a:ea typeface="ＭＳ Ｐゴシック" charset="0"/>
            </a:endParaRPr>
          </a:p>
        </p:txBody>
      </p:sp>
      <p:sp>
        <p:nvSpPr>
          <p:cNvPr id="20" name="TextBox 8">
            <a:extLst>
              <a:ext uri="{FF2B5EF4-FFF2-40B4-BE49-F238E27FC236}">
                <a16:creationId xmlns:a16="http://schemas.microsoft.com/office/drawing/2014/main" id="{C5B7B195-9F42-4458-9E2F-9D76C1AE4A2B}"/>
              </a:ext>
            </a:extLst>
          </p:cNvPr>
          <p:cNvSpPr txBox="1"/>
          <p:nvPr/>
        </p:nvSpPr>
        <p:spPr>
          <a:xfrm>
            <a:off x="5963667" y="1227257"/>
            <a:ext cx="6687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100%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particles</a:t>
            </a:r>
          </a:p>
        </p:txBody>
      </p:sp>
      <p:sp>
        <p:nvSpPr>
          <p:cNvPr id="21" name="TextBox 9">
            <a:extLst>
              <a:ext uri="{FF2B5EF4-FFF2-40B4-BE49-F238E27FC236}">
                <a16:creationId xmlns:a16="http://schemas.microsoft.com/office/drawing/2014/main" id="{B1CA1304-B4FF-4ACE-B68E-ACB7C6AA0FAC}"/>
              </a:ext>
            </a:extLst>
          </p:cNvPr>
          <p:cNvSpPr txBox="1"/>
          <p:nvPr/>
        </p:nvSpPr>
        <p:spPr>
          <a:xfrm>
            <a:off x="1913811" y="3832968"/>
            <a:ext cx="2411556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600" b="0" i="0" u="sng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</a:rPr>
              <a:t>ACCELERAT</a:t>
            </a:r>
            <a:r>
              <a:rPr lang="fr-FR" sz="1600" u="sng" dirty="0">
                <a:solidFill>
                  <a:srgbClr val="E7E6E6">
                    <a:lumMod val="50000"/>
                  </a:srgbClr>
                </a:solidFill>
                <a:latin typeface="Calibri"/>
                <a:ea typeface="ＭＳ Ｐゴシック" charset="0"/>
              </a:rPr>
              <a:t>ION</a:t>
            </a:r>
            <a:endParaRPr kumimoji="0" lang="en-BE" sz="1600" b="0" i="0" u="sng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ＭＳ Ｐゴシック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</a:rPr>
              <a:t>Énergie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</a:rPr>
              <a:t>cavités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</a:rPr>
              <a:t> =&gt;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</a:rPr>
              <a:t>faisceau</a:t>
            </a:r>
            <a:endParaRPr kumimoji="0" lang="en-BE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ＭＳ Ｐゴシック" charset="0"/>
            </a:endParaRPr>
          </a:p>
        </p:txBody>
      </p:sp>
      <p:sp>
        <p:nvSpPr>
          <p:cNvPr id="22" name="Bent Up Arrow 10">
            <a:extLst>
              <a:ext uri="{FF2B5EF4-FFF2-40B4-BE49-F238E27FC236}">
                <a16:creationId xmlns:a16="http://schemas.microsoft.com/office/drawing/2014/main" id="{365A8D25-B712-46B2-8450-10C4B2129C72}"/>
              </a:ext>
            </a:extLst>
          </p:cNvPr>
          <p:cNvSpPr/>
          <p:nvPr/>
        </p:nvSpPr>
        <p:spPr>
          <a:xfrm>
            <a:off x="4313175" y="3505394"/>
            <a:ext cx="850392" cy="698500"/>
          </a:xfrm>
          <a:prstGeom prst="bentUpArrow">
            <a:avLst>
              <a:gd name="adj1" fmla="val 21583"/>
              <a:gd name="adj2" fmla="val 27563"/>
              <a:gd name="adj3" fmla="val 30980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0">
            <a:extLst>
              <a:ext uri="{FF2B5EF4-FFF2-40B4-BE49-F238E27FC236}">
                <a16:creationId xmlns:a16="http://schemas.microsoft.com/office/drawing/2014/main" id="{745918AE-8466-4448-81DE-C5D4FFA97C15}"/>
              </a:ext>
            </a:extLst>
          </p:cNvPr>
          <p:cNvSpPr txBox="1"/>
          <p:nvPr/>
        </p:nvSpPr>
        <p:spPr>
          <a:xfrm>
            <a:off x="4592067" y="3246194"/>
            <a:ext cx="15240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</a:rPr>
              <a:t>Cavités accélératrices</a:t>
            </a:r>
            <a:endParaRPr kumimoji="0" lang="en-BE" sz="1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/>
              <a:ea typeface="ＭＳ Ｐゴシック" charset="0"/>
            </a:endParaRPr>
          </a:p>
        </p:txBody>
      </p:sp>
      <p:pic>
        <p:nvPicPr>
          <p:cNvPr id="25" name="Picture 13">
            <a:extLst>
              <a:ext uri="{FF2B5EF4-FFF2-40B4-BE49-F238E27FC236}">
                <a16:creationId xmlns:a16="http://schemas.microsoft.com/office/drawing/2014/main" id="{DC8C7D33-0B2D-476C-A844-4EFED6F920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893"/>
          <a:stretch/>
        </p:blipFill>
        <p:spPr>
          <a:xfrm>
            <a:off x="3185542" y="1618994"/>
            <a:ext cx="873125" cy="1765300"/>
          </a:xfrm>
          <a:prstGeom prst="rect">
            <a:avLst/>
          </a:prstGeom>
        </p:spPr>
      </p:pic>
      <p:cxnSp>
        <p:nvCxnSpPr>
          <p:cNvPr id="26" name="Straight Connector 37">
            <a:extLst>
              <a:ext uri="{FF2B5EF4-FFF2-40B4-BE49-F238E27FC236}">
                <a16:creationId xmlns:a16="http://schemas.microsoft.com/office/drawing/2014/main" id="{0CE894D3-5290-432D-9B96-491D113806E5}"/>
              </a:ext>
            </a:extLst>
          </p:cNvPr>
          <p:cNvCxnSpPr>
            <a:cxnSpLocks/>
          </p:cNvCxnSpPr>
          <p:nvPr/>
        </p:nvCxnSpPr>
        <p:spPr>
          <a:xfrm>
            <a:off x="7197154" y="3374181"/>
            <a:ext cx="266700" cy="0"/>
          </a:xfrm>
          <a:prstGeom prst="line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11">
            <a:extLst>
              <a:ext uri="{FF2B5EF4-FFF2-40B4-BE49-F238E27FC236}">
                <a16:creationId xmlns:a16="http://schemas.microsoft.com/office/drawing/2014/main" id="{B09397C4-54B4-4FF7-911A-B20149F3139E}"/>
              </a:ext>
            </a:extLst>
          </p:cNvPr>
          <p:cNvSpPr txBox="1"/>
          <p:nvPr/>
        </p:nvSpPr>
        <p:spPr>
          <a:xfrm>
            <a:off x="6265689" y="3832968"/>
            <a:ext cx="241155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600" b="0" i="0" u="sng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</a:rPr>
              <a:t>DECELERAT</a:t>
            </a:r>
            <a:r>
              <a:rPr kumimoji="0" lang="fr-FR" sz="1600" b="0" i="0" u="sng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</a:rPr>
              <a:t>ION</a:t>
            </a:r>
            <a:endParaRPr kumimoji="0" lang="en-BE" sz="1600" b="0" i="0" u="sng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ＭＳ Ｐゴシック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</a:rPr>
              <a:t>Énergie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</a:rPr>
              <a:t>faisceau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</a:rPr>
              <a:t> =&gt;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</a:rPr>
              <a:t>cavités</a:t>
            </a:r>
            <a:endParaRPr kumimoji="0" lang="en-BE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ＭＳ Ｐゴシック" charset="0"/>
            </a:endParaRPr>
          </a:p>
        </p:txBody>
      </p:sp>
      <p:sp>
        <p:nvSpPr>
          <p:cNvPr id="28" name="Bent Up Arrow 12">
            <a:extLst>
              <a:ext uri="{FF2B5EF4-FFF2-40B4-BE49-F238E27FC236}">
                <a16:creationId xmlns:a16="http://schemas.microsoft.com/office/drawing/2014/main" id="{92EAA937-3983-4E70-822C-C71E0EE2731E}"/>
              </a:ext>
            </a:extLst>
          </p:cNvPr>
          <p:cNvSpPr/>
          <p:nvPr/>
        </p:nvSpPr>
        <p:spPr>
          <a:xfrm rot="5400000">
            <a:off x="5467747" y="3544644"/>
            <a:ext cx="782289" cy="800100"/>
          </a:xfrm>
          <a:prstGeom prst="bentUpArrow">
            <a:avLst>
              <a:gd name="adj1" fmla="val 21583"/>
              <a:gd name="adj2" fmla="val 27563"/>
              <a:gd name="adj3" fmla="val 3098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Bent Up Arrow 23">
            <a:extLst>
              <a:ext uri="{FF2B5EF4-FFF2-40B4-BE49-F238E27FC236}">
                <a16:creationId xmlns:a16="http://schemas.microsoft.com/office/drawing/2014/main" id="{BF259B43-99C1-4365-B4D9-504FC8446B34}"/>
              </a:ext>
            </a:extLst>
          </p:cNvPr>
          <p:cNvSpPr/>
          <p:nvPr/>
        </p:nvSpPr>
        <p:spPr>
          <a:xfrm>
            <a:off x="8202042" y="2977018"/>
            <a:ext cx="428625" cy="456709"/>
          </a:xfrm>
          <a:prstGeom prst="bentUpArrow">
            <a:avLst>
              <a:gd name="adj1" fmla="val 21583"/>
              <a:gd name="adj2" fmla="val 26198"/>
              <a:gd name="adj3" fmla="val 3098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" name="Picture 25">
            <a:extLst>
              <a:ext uri="{FF2B5EF4-FFF2-40B4-BE49-F238E27FC236}">
                <a16:creationId xmlns:a16="http://schemas.microsoft.com/office/drawing/2014/main" id="{2CECA88A-5F13-442A-BCE0-64DA2C6970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082"/>
          <a:stretch/>
        </p:blipFill>
        <p:spPr>
          <a:xfrm>
            <a:off x="7411467" y="3029744"/>
            <a:ext cx="800100" cy="6985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B527B37-C96E-481F-94A9-0C1ACF7CB173}"/>
              </a:ext>
            </a:extLst>
          </p:cNvPr>
          <p:cNvSpPr txBox="1"/>
          <p:nvPr/>
        </p:nvSpPr>
        <p:spPr>
          <a:xfrm>
            <a:off x="7978675" y="2454162"/>
            <a:ext cx="1185391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dump à basse énergie</a:t>
            </a:r>
            <a:endParaRPr kumimoji="0" lang="en-BE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ＭＳ Ｐゴシック" charset="0"/>
            </a:endParaRPr>
          </a:p>
        </p:txBody>
      </p:sp>
      <p:sp>
        <p:nvSpPr>
          <p:cNvPr id="32" name="TextBox 18">
            <a:extLst>
              <a:ext uri="{FF2B5EF4-FFF2-40B4-BE49-F238E27FC236}">
                <a16:creationId xmlns:a16="http://schemas.microsoft.com/office/drawing/2014/main" id="{253A9FB5-FA2D-49C6-8DF7-E7136C46DC90}"/>
              </a:ext>
            </a:extLst>
          </p:cNvPr>
          <p:cNvSpPr txBox="1"/>
          <p:nvPr/>
        </p:nvSpPr>
        <p:spPr>
          <a:xfrm>
            <a:off x="3372867" y="280114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p</a:t>
            </a:r>
            <a:r>
              <a:rPr kumimoji="0" lang="en-BE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hase-shift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180</a:t>
            </a:r>
            <a:r>
              <a:rPr kumimoji="0" lang="en-BE" sz="12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o</a:t>
            </a:r>
          </a:p>
        </p:txBody>
      </p:sp>
      <p:sp>
        <p:nvSpPr>
          <p:cNvPr id="33" name="Bent Up Arrow 33">
            <a:extLst>
              <a:ext uri="{FF2B5EF4-FFF2-40B4-BE49-F238E27FC236}">
                <a16:creationId xmlns:a16="http://schemas.microsoft.com/office/drawing/2014/main" id="{D7C30245-10B3-4D64-88FD-6CF8DB9DE2C4}"/>
              </a:ext>
            </a:extLst>
          </p:cNvPr>
          <p:cNvSpPr/>
          <p:nvPr/>
        </p:nvSpPr>
        <p:spPr>
          <a:xfrm rot="16200000" flipV="1">
            <a:off x="6797702" y="1111395"/>
            <a:ext cx="394439" cy="620751"/>
          </a:xfrm>
          <a:prstGeom prst="bentUpArrow">
            <a:avLst>
              <a:gd name="adj1" fmla="val 21583"/>
              <a:gd name="adj2" fmla="val 26198"/>
              <a:gd name="adj3" fmla="val 3098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4" name="Straight Connector 19">
            <a:extLst>
              <a:ext uri="{FF2B5EF4-FFF2-40B4-BE49-F238E27FC236}">
                <a16:creationId xmlns:a16="http://schemas.microsoft.com/office/drawing/2014/main" id="{475AEEB9-EDCA-440D-9AAA-C93E917758D2}"/>
              </a:ext>
            </a:extLst>
          </p:cNvPr>
          <p:cNvCxnSpPr>
            <a:cxnSpLocks/>
          </p:cNvCxnSpPr>
          <p:nvPr/>
        </p:nvCxnSpPr>
        <p:spPr>
          <a:xfrm>
            <a:off x="3296667" y="3368594"/>
            <a:ext cx="1143000" cy="0"/>
          </a:xfrm>
          <a:prstGeom prst="line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24">
            <a:extLst>
              <a:ext uri="{FF2B5EF4-FFF2-40B4-BE49-F238E27FC236}">
                <a16:creationId xmlns:a16="http://schemas.microsoft.com/office/drawing/2014/main" id="{7FA0C075-05D1-408B-A971-B2A8C7EE7A3D}"/>
              </a:ext>
            </a:extLst>
          </p:cNvPr>
          <p:cNvCxnSpPr>
            <a:cxnSpLocks/>
          </p:cNvCxnSpPr>
          <p:nvPr/>
        </p:nvCxnSpPr>
        <p:spPr>
          <a:xfrm>
            <a:off x="6458967" y="3374181"/>
            <a:ext cx="1143000" cy="0"/>
          </a:xfrm>
          <a:prstGeom prst="line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1">
            <a:extLst>
              <a:ext uri="{FF2B5EF4-FFF2-40B4-BE49-F238E27FC236}">
                <a16:creationId xmlns:a16="http://schemas.microsoft.com/office/drawing/2014/main" id="{D65DF573-A622-4A48-889B-756168B35973}"/>
              </a:ext>
            </a:extLst>
          </p:cNvPr>
          <p:cNvCxnSpPr>
            <a:cxnSpLocks/>
          </p:cNvCxnSpPr>
          <p:nvPr/>
        </p:nvCxnSpPr>
        <p:spPr>
          <a:xfrm>
            <a:off x="3220467" y="3374181"/>
            <a:ext cx="266700" cy="0"/>
          </a:xfrm>
          <a:prstGeom prst="line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7">
            <a:extLst>
              <a:ext uri="{FF2B5EF4-FFF2-40B4-BE49-F238E27FC236}">
                <a16:creationId xmlns:a16="http://schemas.microsoft.com/office/drawing/2014/main" id="{A0068393-2656-4E2F-B6D0-B49B2AC27D76}"/>
              </a:ext>
            </a:extLst>
          </p:cNvPr>
          <p:cNvCxnSpPr>
            <a:cxnSpLocks/>
          </p:cNvCxnSpPr>
          <p:nvPr/>
        </p:nvCxnSpPr>
        <p:spPr>
          <a:xfrm>
            <a:off x="7197154" y="3374181"/>
            <a:ext cx="266700" cy="0"/>
          </a:xfrm>
          <a:prstGeom prst="line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43">
            <a:extLst>
              <a:ext uri="{FF2B5EF4-FFF2-40B4-BE49-F238E27FC236}">
                <a16:creationId xmlns:a16="http://schemas.microsoft.com/office/drawing/2014/main" id="{1D2EC35B-30CF-4BC1-B22B-0190858BDE1E}"/>
              </a:ext>
            </a:extLst>
          </p:cNvPr>
          <p:cNvCxnSpPr>
            <a:cxnSpLocks/>
          </p:cNvCxnSpPr>
          <p:nvPr/>
        </p:nvCxnSpPr>
        <p:spPr>
          <a:xfrm flipH="1">
            <a:off x="6535167" y="1629794"/>
            <a:ext cx="190500" cy="0"/>
          </a:xfrm>
          <a:prstGeom prst="line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45">
            <a:extLst>
              <a:ext uri="{FF2B5EF4-FFF2-40B4-BE49-F238E27FC236}">
                <a16:creationId xmlns:a16="http://schemas.microsoft.com/office/drawing/2014/main" id="{28A29878-2099-4E73-BFF0-611D5C1C6A7D}"/>
              </a:ext>
            </a:extLst>
          </p:cNvPr>
          <p:cNvCxnSpPr>
            <a:cxnSpLocks/>
          </p:cNvCxnSpPr>
          <p:nvPr/>
        </p:nvCxnSpPr>
        <p:spPr>
          <a:xfrm flipH="1">
            <a:off x="4134867" y="1629794"/>
            <a:ext cx="190500" cy="0"/>
          </a:xfrm>
          <a:prstGeom prst="line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47">
            <a:extLst>
              <a:ext uri="{FF2B5EF4-FFF2-40B4-BE49-F238E27FC236}">
                <a16:creationId xmlns:a16="http://schemas.microsoft.com/office/drawing/2014/main" id="{6A40DC67-ED45-438C-9959-C5485AA4B1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/>
          <a:stretch/>
        </p:blipFill>
        <p:spPr>
          <a:xfrm>
            <a:off x="6801867" y="1618994"/>
            <a:ext cx="889000" cy="1765300"/>
          </a:xfrm>
          <a:prstGeom prst="rect">
            <a:avLst/>
          </a:prstGeom>
        </p:spPr>
      </p:pic>
      <p:pic>
        <p:nvPicPr>
          <p:cNvPr id="41" name="Picture 48">
            <a:extLst>
              <a:ext uri="{FF2B5EF4-FFF2-40B4-BE49-F238E27FC236}">
                <a16:creationId xmlns:a16="http://schemas.microsoft.com/office/drawing/2014/main" id="{E7FD98C3-DADB-42CD-A9BE-2466C472EE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/>
          <a:stretch/>
        </p:blipFill>
        <p:spPr>
          <a:xfrm>
            <a:off x="6878067" y="1618994"/>
            <a:ext cx="889000" cy="1765300"/>
          </a:xfrm>
          <a:prstGeom prst="rect">
            <a:avLst/>
          </a:prstGeom>
        </p:spPr>
      </p:pic>
      <p:pic>
        <p:nvPicPr>
          <p:cNvPr id="42" name="Picture 49">
            <a:extLst>
              <a:ext uri="{FF2B5EF4-FFF2-40B4-BE49-F238E27FC236}">
                <a16:creationId xmlns:a16="http://schemas.microsoft.com/office/drawing/2014/main" id="{6D729F4B-8503-4722-BDBC-9911B54ADC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893"/>
          <a:stretch/>
        </p:blipFill>
        <p:spPr>
          <a:xfrm>
            <a:off x="3124467" y="1618994"/>
            <a:ext cx="873125" cy="1765300"/>
          </a:xfrm>
          <a:prstGeom prst="rect">
            <a:avLst/>
          </a:prstGeom>
        </p:spPr>
      </p:pic>
      <p:pic>
        <p:nvPicPr>
          <p:cNvPr id="43" name="Picture 53">
            <a:extLst>
              <a:ext uri="{FF2B5EF4-FFF2-40B4-BE49-F238E27FC236}">
                <a16:creationId xmlns:a16="http://schemas.microsoft.com/office/drawing/2014/main" id="{A72115E1-5AFC-4E2B-A3FD-3E0E8DBC47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893"/>
          <a:stretch/>
        </p:blipFill>
        <p:spPr>
          <a:xfrm>
            <a:off x="3052467" y="1618994"/>
            <a:ext cx="873125" cy="1765300"/>
          </a:xfrm>
          <a:prstGeom prst="rect">
            <a:avLst/>
          </a:prstGeom>
        </p:spPr>
      </p:pic>
      <p:sp>
        <p:nvSpPr>
          <p:cNvPr id="44" name="TextBox 22">
            <a:extLst>
              <a:ext uri="{FF2B5EF4-FFF2-40B4-BE49-F238E27FC236}">
                <a16:creationId xmlns:a16="http://schemas.microsoft.com/office/drawing/2014/main" id="{A9D2D6D7-B517-40A6-8F51-B515AFBF73C5}"/>
              </a:ext>
            </a:extLst>
          </p:cNvPr>
          <p:cNvSpPr txBox="1"/>
          <p:nvPr/>
        </p:nvSpPr>
        <p:spPr>
          <a:xfrm>
            <a:off x="3868167" y="2251409"/>
            <a:ext cx="325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</a:rPr>
              <a:t>Plus de tours pour plus d’énergie</a:t>
            </a:r>
            <a:endParaRPr kumimoji="0" lang="en-BE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/>
              <a:ea typeface="ＭＳ Ｐゴシック" charset="0"/>
            </a:endParaRPr>
          </a:p>
        </p:txBody>
      </p:sp>
      <p:sp>
        <p:nvSpPr>
          <p:cNvPr id="45" name="TextBox 34">
            <a:extLst>
              <a:ext uri="{FF2B5EF4-FFF2-40B4-BE49-F238E27FC236}">
                <a16:creationId xmlns:a16="http://schemas.microsoft.com/office/drawing/2014/main" id="{6855C076-A0D5-421A-80C8-0AAE782F625C}"/>
              </a:ext>
            </a:extLst>
          </p:cNvPr>
          <p:cNvSpPr txBox="1"/>
          <p:nvPr/>
        </p:nvSpPr>
        <p:spPr>
          <a:xfrm>
            <a:off x="7305298" y="1043060"/>
            <a:ext cx="2422525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Luminosité du faisceau est maintenue depuis l’injecteur</a:t>
            </a:r>
            <a:endParaRPr kumimoji="0" lang="en-BE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ＭＳ Ｐゴシック" charset="0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80CB8817-BDAF-4F97-9DAA-EC066C488406}"/>
              </a:ext>
            </a:extLst>
          </p:cNvPr>
          <p:cNvSpPr txBox="1"/>
          <p:nvPr/>
        </p:nvSpPr>
        <p:spPr>
          <a:xfrm>
            <a:off x="1871343" y="4583830"/>
            <a:ext cx="627447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/>
              <a:t>Re-circulation</a:t>
            </a:r>
            <a:r>
              <a:rPr lang="fr-FR" sz="1400" b="1" dirty="0"/>
              <a:t> de la puissance du faisceau au lieu du faisceau lui-même</a:t>
            </a:r>
          </a:p>
          <a:p>
            <a:pPr marL="844550" lvl="1" indent="-342900">
              <a:buFont typeface="Arial" panose="020B0604020202020204" pitchFamily="34" charset="0"/>
              <a:buChar char="•"/>
            </a:pPr>
            <a:r>
              <a:rPr lang="fr-FR" sz="1400" b="1" dirty="0"/>
              <a:t>Luminosité optimale</a:t>
            </a:r>
          </a:p>
          <a:p>
            <a:pPr marL="844550" lvl="1" indent="-342900">
              <a:buFont typeface="Arial" panose="020B0604020202020204" pitchFamily="34" charset="0"/>
              <a:buChar char="•"/>
            </a:pPr>
            <a:r>
              <a:rPr lang="fr-FR" sz="1400" b="1" dirty="0"/>
              <a:t>Consommation fortement réduite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A2A7E37B-DD3B-4B01-84EC-3BEFCE5ED022}"/>
              </a:ext>
            </a:extLst>
          </p:cNvPr>
          <p:cNvSpPr txBox="1"/>
          <p:nvPr/>
        </p:nvSpPr>
        <p:spPr>
          <a:xfrm>
            <a:off x="3063465" y="5330710"/>
            <a:ext cx="43508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i="1" dirty="0">
                <a:solidFill>
                  <a:srgbClr val="FF0000"/>
                </a:solidFill>
              </a:rPr>
              <a:t>Déjà utilisé dans des installations existantes (à plus basse puissance)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D30E10AA-9A40-4E4A-9198-F86B7CB81D73}"/>
              </a:ext>
            </a:extLst>
          </p:cNvPr>
          <p:cNvSpPr txBox="1"/>
          <p:nvPr/>
        </p:nvSpPr>
        <p:spPr>
          <a:xfrm>
            <a:off x="9484904" y="5568767"/>
            <a:ext cx="128112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i="1" dirty="0" err="1"/>
              <a:t>Courtesy</a:t>
            </a:r>
            <a:r>
              <a:rPr lang="fr-FR" sz="900" i="1" dirty="0"/>
              <a:t> : J. D’</a:t>
            </a:r>
            <a:r>
              <a:rPr lang="fr-FR" sz="900" i="1" dirty="0" err="1"/>
              <a:t>Hondt</a:t>
            </a:r>
            <a:endParaRPr lang="fr-FR" sz="900" i="1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4229654-B406-445B-9C62-CA546BADF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98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/>
      <p:bldP spid="20" grpId="0"/>
      <p:bldP spid="21" grpId="0" animBg="1"/>
      <p:bldP spid="22" grpId="0" animBg="1"/>
      <p:bldP spid="23" grpId="0"/>
      <p:bldP spid="27" grpId="0" animBg="1"/>
      <p:bldP spid="28" grpId="0" animBg="1"/>
      <p:bldP spid="29" grpId="0" animBg="1"/>
      <p:bldP spid="31" grpId="0" animBg="1"/>
      <p:bldP spid="32" grpId="0"/>
      <p:bldP spid="33" grpId="0" animBg="1"/>
      <p:bldP spid="44" grpId="0"/>
      <p:bldP spid="45" grpId="0" animBg="1"/>
      <p:bldP spid="46" grpId="0"/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2328402-0466-46C3-9245-68AAD8A9C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 Décembre 2024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89CDBE9-254F-41F3-9213-592A89CF1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Journée du GDR SCIPAC, CEA Saclay</a:t>
            </a:r>
            <a:endParaRPr lang="en-US" dirty="0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220B957E-2D62-429F-9919-BAE0E188C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</a:t>
            </a:r>
            <a:r>
              <a:rPr lang="fr-FR" dirty="0" err="1"/>
              <a:t>ERLs</a:t>
            </a:r>
            <a:r>
              <a:rPr lang="fr-FR" dirty="0"/>
              <a:t> dans le monde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321BD08-DA71-473C-ACD5-3C4BA96CA235}"/>
              </a:ext>
            </a:extLst>
          </p:cNvPr>
          <p:cNvSpPr txBox="1"/>
          <p:nvPr/>
        </p:nvSpPr>
        <p:spPr>
          <a:xfrm>
            <a:off x="777875" y="5285805"/>
            <a:ext cx="9361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La montée en puissance (</a:t>
            </a:r>
            <a:r>
              <a:rPr lang="fr-FR" sz="1200" dirty="0">
                <a:sym typeface="Wingdings" panose="05000000000000000000" pitchFamily="2" charset="2"/>
              </a:rPr>
              <a:t> consommation énergétique) ne peut pas se faire de manière réaliste sans nouvelles technologies : </a:t>
            </a:r>
            <a:r>
              <a:rPr lang="fr-FR" sz="1200" dirty="0" err="1">
                <a:sym typeface="Wingdings" panose="05000000000000000000" pitchFamily="2" charset="2"/>
              </a:rPr>
              <a:t>ERLs</a:t>
            </a:r>
            <a:endParaRPr lang="fr-FR" sz="120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31358FA-074F-4B28-B61A-143EC641D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003" y="742562"/>
            <a:ext cx="6429088" cy="4298785"/>
          </a:xfrm>
          <a:prstGeom prst="rect">
            <a:avLst/>
          </a:prstGeom>
        </p:spPr>
      </p:pic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3232F6FC-4831-4408-9AB5-86BF60741B9C}"/>
              </a:ext>
            </a:extLst>
          </p:cNvPr>
          <p:cNvCxnSpPr>
            <a:cxnSpLocks/>
          </p:cNvCxnSpPr>
          <p:nvPr/>
        </p:nvCxnSpPr>
        <p:spPr>
          <a:xfrm flipV="1">
            <a:off x="6610523" y="1877616"/>
            <a:ext cx="0" cy="63845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F1955BD6-31C7-484C-98D9-F0D817FAB86B}"/>
              </a:ext>
            </a:extLst>
          </p:cNvPr>
          <p:cNvSpPr txBox="1"/>
          <p:nvPr/>
        </p:nvSpPr>
        <p:spPr>
          <a:xfrm rot="16200000">
            <a:off x="1213001" y="2516069"/>
            <a:ext cx="12570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 dirty="0">
                <a:solidFill>
                  <a:srgbClr val="FF0000"/>
                </a:solidFill>
              </a:rPr>
              <a:t>Limité par le coût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CD2FDD2-7E3C-4BB7-8545-B0316AEF5F3F}"/>
              </a:ext>
            </a:extLst>
          </p:cNvPr>
          <p:cNvSpPr txBox="1"/>
          <p:nvPr/>
        </p:nvSpPr>
        <p:spPr>
          <a:xfrm>
            <a:off x="4529421" y="5012216"/>
            <a:ext cx="17139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 dirty="0">
                <a:solidFill>
                  <a:srgbClr val="FF0000"/>
                </a:solidFill>
              </a:rPr>
              <a:t>Limité par la technologie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298E3DDE-43B2-447E-8013-7E10B5268950}"/>
                  </a:ext>
                </a:extLst>
              </p:cNvPr>
              <p:cNvSpPr txBox="1"/>
              <p:nvPr/>
            </p:nvSpPr>
            <p:spPr>
              <a:xfrm rot="1988564">
                <a:off x="4314284" y="1449797"/>
                <a:ext cx="1407245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fr-FR" sz="12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fr-FR" sz="12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fr-FR" sz="12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]=</m:t>
                      </m:r>
                      <m:r>
                        <a:rPr lang="fr-FR" sz="12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fr-FR" sz="12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fr-FR" sz="12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𝑒𝑉</m:t>
                      </m:r>
                      <m:r>
                        <a:rPr lang="fr-FR" sz="12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]∗</m:t>
                      </m:r>
                      <m:r>
                        <a:rPr lang="fr-FR" sz="12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fr-FR" sz="12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fr-FR" sz="12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fr-FR" sz="12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fr-FR" sz="12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298E3DDE-43B2-447E-8013-7E10B52689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88564">
                <a:off x="4314284" y="1449797"/>
                <a:ext cx="1407245" cy="184666"/>
              </a:xfrm>
              <a:prstGeom prst="rect">
                <a:avLst/>
              </a:prstGeom>
              <a:blipFill>
                <a:blip r:embed="rId3"/>
                <a:stretch>
                  <a:fillRect l="-1896" r="-2844" b="-921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Flèche : droite 16">
            <a:extLst>
              <a:ext uri="{FF2B5EF4-FFF2-40B4-BE49-F238E27FC236}">
                <a16:creationId xmlns:a16="http://schemas.microsoft.com/office/drawing/2014/main" id="{D29CC9E2-93BD-4576-8A55-E3BFB4F7D239}"/>
              </a:ext>
            </a:extLst>
          </p:cNvPr>
          <p:cNvSpPr/>
          <p:nvPr/>
        </p:nvSpPr>
        <p:spPr>
          <a:xfrm>
            <a:off x="8424055" y="3767970"/>
            <a:ext cx="186311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lèche : droite 17">
            <a:extLst>
              <a:ext uri="{FF2B5EF4-FFF2-40B4-BE49-F238E27FC236}">
                <a16:creationId xmlns:a16="http://schemas.microsoft.com/office/drawing/2014/main" id="{FBBD8697-6131-4F46-9BE4-30600517C7D1}"/>
              </a:ext>
            </a:extLst>
          </p:cNvPr>
          <p:cNvSpPr/>
          <p:nvPr/>
        </p:nvSpPr>
        <p:spPr>
          <a:xfrm>
            <a:off x="8424055" y="2610871"/>
            <a:ext cx="186311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BA65318-314E-4F31-8FC9-62F71B7E7265}"/>
              </a:ext>
            </a:extLst>
          </p:cNvPr>
          <p:cNvSpPr txBox="1"/>
          <p:nvPr/>
        </p:nvSpPr>
        <p:spPr>
          <a:xfrm>
            <a:off x="8638824" y="3673169"/>
            <a:ext cx="21339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Frontière des 10MW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844E2F9-021C-45F9-BA73-878AD83A951B}"/>
              </a:ext>
            </a:extLst>
          </p:cNvPr>
          <p:cNvSpPr txBox="1"/>
          <p:nvPr/>
        </p:nvSpPr>
        <p:spPr>
          <a:xfrm>
            <a:off x="8638824" y="2516070"/>
            <a:ext cx="21339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Futures machines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0AEB380-E682-4C74-90DE-43B2ECA39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07050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id="{0E49876C-BC8E-472F-B7B5-FACD08B6B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0968" y="3052756"/>
            <a:ext cx="5389080" cy="2232174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6A03DC9-520E-470B-B31C-7D0C2005E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 Décembre 2024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BECEB44-8DC8-4961-8140-C0969F4CB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du GDR SCIPAC, CEA Saclay</a:t>
            </a:r>
            <a:endParaRPr lang="en-US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6A76974D-D23E-4408-84EC-5E573F079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PERLE et ses objectifs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FAA242A-0039-4566-AF40-7AE7EDA39607}"/>
              </a:ext>
            </a:extLst>
          </p:cNvPr>
          <p:cNvSpPr txBox="1"/>
          <p:nvPr/>
        </p:nvSpPr>
        <p:spPr>
          <a:xfrm>
            <a:off x="309834" y="1332475"/>
            <a:ext cx="10081119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err="1">
                <a:solidFill>
                  <a:srgbClr val="F39200"/>
                </a:solidFill>
                <a:latin typeface="+mn-lt"/>
              </a:rPr>
              <a:t>Objectifs</a:t>
            </a:r>
            <a:r>
              <a:rPr lang="en-GB" sz="1600" b="1" dirty="0">
                <a:solidFill>
                  <a:srgbClr val="F39200"/>
                </a:solidFill>
                <a:latin typeface="+mn-lt"/>
              </a:rPr>
              <a:t> </a:t>
            </a:r>
            <a:r>
              <a:rPr lang="en-GB" sz="1600" b="1" dirty="0" err="1">
                <a:solidFill>
                  <a:srgbClr val="F39200"/>
                </a:solidFill>
                <a:latin typeface="+mn-lt"/>
              </a:rPr>
              <a:t>principaux</a:t>
            </a:r>
            <a:r>
              <a:rPr lang="en-GB" sz="1600" b="1" dirty="0">
                <a:solidFill>
                  <a:srgbClr val="F39200"/>
                </a:solidFill>
                <a:latin typeface="+mn-lt"/>
              </a:rPr>
              <a:t> de PERLE 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GB" sz="1400" dirty="0" err="1">
                <a:latin typeface="+mn-lt"/>
              </a:rPr>
              <a:t>Démontrer</a:t>
            </a:r>
            <a:r>
              <a:rPr lang="en-GB" sz="1400" dirty="0">
                <a:latin typeface="+mn-lt"/>
              </a:rPr>
              <a:t> la recuperation </a:t>
            </a:r>
            <a:r>
              <a:rPr lang="en-GB" sz="1400" dirty="0" err="1">
                <a:latin typeface="+mn-lt"/>
              </a:rPr>
              <a:t>d’énergie</a:t>
            </a:r>
            <a:r>
              <a:rPr lang="en-GB" sz="1400" dirty="0">
                <a:latin typeface="+mn-lt"/>
              </a:rPr>
              <a:t> multi-tour et fort courant </a:t>
            </a:r>
            <a:r>
              <a:rPr lang="en-GB" sz="1400" dirty="0">
                <a:latin typeface="+mn-lt"/>
                <a:sym typeface="Wingdings" panose="05000000000000000000" pitchFamily="2" charset="2"/>
              </a:rPr>
              <a:t> exploration de regimes de </a:t>
            </a:r>
            <a:r>
              <a:rPr lang="en-GB" sz="1400" dirty="0" err="1">
                <a:latin typeface="+mn-lt"/>
                <a:sym typeface="Wingdings" panose="05000000000000000000" pitchFamily="2" charset="2"/>
              </a:rPr>
              <a:t>puissances</a:t>
            </a:r>
            <a:r>
              <a:rPr lang="en-GB" sz="1400" dirty="0">
                <a:latin typeface="+mn-lt"/>
                <a:sym typeface="Wingdings" panose="05000000000000000000" pitchFamily="2" charset="2"/>
              </a:rPr>
              <a:t> </a:t>
            </a:r>
            <a:r>
              <a:rPr lang="en-GB" sz="1400" dirty="0" err="1">
                <a:latin typeface="+mn-lt"/>
                <a:sym typeface="Wingdings" panose="05000000000000000000" pitchFamily="2" charset="2"/>
              </a:rPr>
              <a:t>inexplorées</a:t>
            </a:r>
            <a:endParaRPr lang="en-GB" sz="1400" dirty="0">
              <a:latin typeface="+mn-lt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GB" sz="1400" dirty="0">
                <a:latin typeface="+mn-lt"/>
              </a:rPr>
              <a:t>Validation de </a:t>
            </a:r>
            <a:r>
              <a:rPr lang="en-GB" sz="1400" dirty="0" err="1">
                <a:latin typeface="+mn-lt"/>
              </a:rPr>
              <a:t>choix</a:t>
            </a:r>
            <a:r>
              <a:rPr lang="en-GB" sz="1400" dirty="0">
                <a:latin typeface="+mn-lt"/>
              </a:rPr>
              <a:t> </a:t>
            </a:r>
            <a:r>
              <a:rPr lang="en-GB" sz="1400" dirty="0" err="1">
                <a:latin typeface="+mn-lt"/>
              </a:rPr>
              <a:t>technologiques</a:t>
            </a:r>
            <a:r>
              <a:rPr lang="en-GB" sz="1400" dirty="0">
                <a:latin typeface="+mn-lt"/>
              </a:rPr>
              <a:t> </a:t>
            </a:r>
            <a:r>
              <a:rPr lang="en-GB" sz="1400" dirty="0" err="1">
                <a:latin typeface="+mn-lt"/>
              </a:rPr>
              <a:t>importants</a:t>
            </a:r>
            <a:r>
              <a:rPr lang="en-GB" sz="1400" dirty="0">
                <a:latin typeface="+mn-lt"/>
              </a:rPr>
              <a:t>:</a:t>
            </a:r>
          </a:p>
          <a:p>
            <a:pPr marL="844550" lvl="1" indent="-342900">
              <a:buFont typeface="Courier New" panose="02070309020205020404" pitchFamily="49" charset="0"/>
              <a:buChar char="o"/>
            </a:pPr>
            <a:r>
              <a:rPr lang="en-GB" sz="1200" dirty="0">
                <a:latin typeface="+mn-lt"/>
              </a:rPr>
              <a:t>e-gun à haute charge : 500 </a:t>
            </a:r>
            <a:r>
              <a:rPr lang="en-GB" sz="1200" dirty="0" err="1">
                <a:latin typeface="+mn-lt"/>
              </a:rPr>
              <a:t>pC</a:t>
            </a:r>
            <a:r>
              <a:rPr lang="en-GB" sz="1200" dirty="0">
                <a:latin typeface="+mn-lt"/>
              </a:rPr>
              <a:t> à 40 MHz</a:t>
            </a:r>
          </a:p>
          <a:p>
            <a:pPr marL="844550" lvl="1" indent="-342900">
              <a:buFont typeface="Courier New" panose="02070309020205020404" pitchFamily="49" charset="0"/>
              <a:buChar char="o"/>
            </a:pPr>
            <a:r>
              <a:rPr lang="en-GB" sz="1200" dirty="0" err="1">
                <a:latin typeface="+mn-lt"/>
              </a:rPr>
              <a:t>Systèmes</a:t>
            </a:r>
            <a:r>
              <a:rPr lang="en-GB" sz="1200" dirty="0">
                <a:latin typeface="+mn-lt"/>
              </a:rPr>
              <a:t> SRF </a:t>
            </a:r>
            <a:r>
              <a:rPr lang="en-GB" sz="1200" dirty="0" err="1">
                <a:latin typeface="+mn-lt"/>
              </a:rPr>
              <a:t>optimisés</a:t>
            </a:r>
            <a:r>
              <a:rPr lang="en-GB" sz="1200" dirty="0">
                <a:latin typeface="+mn-lt"/>
              </a:rPr>
              <a:t> à 800MHz: maximisation de </a:t>
            </a:r>
            <a:r>
              <a:rPr lang="en-GB" sz="1200" dirty="0" err="1">
                <a:latin typeface="+mn-lt"/>
              </a:rPr>
              <a:t>l’efficacité</a:t>
            </a:r>
            <a:endParaRPr lang="en-GB" sz="1200" dirty="0">
              <a:latin typeface="+mn-lt"/>
            </a:endParaRPr>
          </a:p>
          <a:p>
            <a:pPr marL="844550" lvl="1" indent="-342900">
              <a:buFont typeface="Courier New" panose="02070309020205020404" pitchFamily="49" charset="0"/>
              <a:buChar char="o"/>
            </a:pPr>
            <a:r>
              <a:rPr lang="en-GB" sz="1200" dirty="0">
                <a:latin typeface="+mn-lt"/>
              </a:rPr>
              <a:t>Arcs </a:t>
            </a:r>
            <a:r>
              <a:rPr lang="en-GB" sz="1200" dirty="0" err="1">
                <a:latin typeface="+mn-lt"/>
              </a:rPr>
              <a:t>d’acceleration</a:t>
            </a:r>
            <a:r>
              <a:rPr lang="en-GB" sz="1200" dirty="0">
                <a:latin typeface="+mn-lt"/>
              </a:rPr>
              <a:t> et </a:t>
            </a:r>
            <a:r>
              <a:rPr lang="en-GB" sz="1200" dirty="0" err="1">
                <a:latin typeface="+mn-lt"/>
              </a:rPr>
              <a:t>décélération</a:t>
            </a:r>
            <a:r>
              <a:rPr lang="en-GB" sz="1200" dirty="0">
                <a:latin typeface="+mn-lt"/>
              </a:rPr>
              <a:t> </a:t>
            </a:r>
            <a:r>
              <a:rPr lang="en-GB" sz="1200" dirty="0" err="1">
                <a:latin typeface="+mn-lt"/>
              </a:rPr>
              <a:t>communs</a:t>
            </a:r>
            <a:endParaRPr lang="en-GB" sz="1200" dirty="0">
              <a:latin typeface="+mn-lt"/>
            </a:endParaRPr>
          </a:p>
          <a:p>
            <a:pPr marL="844550" lvl="1" indent="-342900">
              <a:buFont typeface="Courier New" panose="02070309020205020404" pitchFamily="49" charset="0"/>
              <a:buChar char="o"/>
            </a:pPr>
            <a:r>
              <a:rPr lang="en-GB" sz="1200" dirty="0">
                <a:latin typeface="+mn-lt"/>
              </a:rPr>
              <a:t>Diagnostics non </a:t>
            </a:r>
            <a:r>
              <a:rPr lang="en-GB" sz="1200" dirty="0" err="1">
                <a:latin typeface="+mn-lt"/>
              </a:rPr>
              <a:t>invasifs</a:t>
            </a:r>
            <a:endParaRPr lang="en-GB" sz="1400" dirty="0">
              <a:latin typeface="+mn-lt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GB" sz="1400" dirty="0" err="1">
                <a:latin typeface="+mn-lt"/>
              </a:rPr>
              <a:t>Héberger</a:t>
            </a:r>
            <a:r>
              <a:rPr lang="en-GB" sz="1400" dirty="0">
                <a:latin typeface="+mn-lt"/>
              </a:rPr>
              <a:t> des experiences </a:t>
            </a:r>
            <a:r>
              <a:rPr lang="en-GB" sz="1400" dirty="0" err="1">
                <a:latin typeface="+mn-lt"/>
              </a:rPr>
              <a:t>d’intérêt</a:t>
            </a:r>
            <a:r>
              <a:rPr lang="en-GB" sz="1400" dirty="0">
                <a:latin typeface="+mn-lt"/>
              </a:rPr>
              <a:t> pour le </a:t>
            </a:r>
            <a:r>
              <a:rPr lang="en-GB" sz="1400" dirty="0" err="1">
                <a:latin typeface="+mn-lt"/>
              </a:rPr>
              <a:t>laboratoire</a:t>
            </a:r>
            <a:r>
              <a:rPr lang="en-GB" sz="1400" dirty="0">
                <a:latin typeface="+mn-lt"/>
              </a:rPr>
              <a:t> et les </a:t>
            </a:r>
            <a:r>
              <a:rPr lang="en-GB" sz="1400" dirty="0" err="1">
                <a:latin typeface="+mn-lt"/>
              </a:rPr>
              <a:t>instituts</a:t>
            </a:r>
            <a:endParaRPr lang="en-GB" sz="1400" dirty="0">
              <a:latin typeface="+mn-lt"/>
            </a:endParaRPr>
          </a:p>
        </p:txBody>
      </p:sp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CF2C68F4-94E7-4489-A223-72305CA357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9475102"/>
              </p:ext>
            </p:extLst>
          </p:nvPr>
        </p:nvGraphicFramePr>
        <p:xfrm>
          <a:off x="542019" y="3227653"/>
          <a:ext cx="4360143" cy="2468151"/>
        </p:xfrm>
        <a:graphic>
          <a:graphicData uri="http://schemas.openxmlformats.org/drawingml/2006/table">
            <a:tbl>
              <a:tblPr firstRow="1" firstCol="1" bandRow="1"/>
              <a:tblGrid>
                <a:gridCol w="23581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09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09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84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Target Parameter</a:t>
                      </a:r>
                      <a:endParaRPr lang="fr-FR" sz="1400" b="1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Unit</a:t>
                      </a:r>
                      <a:endParaRPr lang="fr-FR" sz="1400" b="1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Value</a:t>
                      </a:r>
                      <a:endParaRPr lang="fr-FR" sz="1400" b="1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527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Injection energy</a:t>
                      </a:r>
                      <a:endParaRPr lang="fr-FR" sz="14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MeV</a:t>
                      </a:r>
                      <a:endParaRPr lang="fr-FR" sz="14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7</a:t>
                      </a:r>
                      <a:endParaRPr lang="fr-FR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4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Electron beam energy</a:t>
                      </a:r>
                      <a:endParaRPr lang="fr-FR" sz="14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MeV</a:t>
                      </a:r>
                      <a:endParaRPr lang="fr-FR" sz="1400" b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89/250/500</a:t>
                      </a:r>
                      <a:endParaRPr lang="fr-FR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919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Normalised Emittance </a:t>
                      </a:r>
                      <a:r>
                        <a:rPr lang="en-GB" sz="1400" b="0" dirty="0" err="1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γε</a:t>
                      </a:r>
                      <a:r>
                        <a:rPr lang="en-GB" sz="1400" b="0" baseline="-25000" dirty="0" err="1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x,y</a:t>
                      </a:r>
                      <a:endParaRPr lang="fr-FR" sz="14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mm mrad</a:t>
                      </a:r>
                      <a:endParaRPr lang="fr-FR" sz="14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6</a:t>
                      </a:r>
                      <a:endParaRPr lang="fr-FR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903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Average beam current</a:t>
                      </a:r>
                      <a:endParaRPr lang="fr-FR" sz="14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mA</a:t>
                      </a:r>
                      <a:endParaRPr lang="fr-FR" sz="14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20</a:t>
                      </a:r>
                      <a:endParaRPr lang="fr-FR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499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Bunch charge</a:t>
                      </a:r>
                      <a:endParaRPr lang="fr-FR" sz="14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dirty="0" err="1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pC</a:t>
                      </a:r>
                      <a:endParaRPr lang="fr-FR" sz="14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500</a:t>
                      </a:r>
                      <a:endParaRPr lang="fr-FR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903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Bunch length</a:t>
                      </a:r>
                      <a:endParaRPr lang="fr-FR" sz="14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mm</a:t>
                      </a:r>
                      <a:endParaRPr lang="fr-FR" sz="1400" b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3</a:t>
                      </a:r>
                      <a:endParaRPr lang="fr-FR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931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Bunch spacing</a:t>
                      </a:r>
                      <a:endParaRPr lang="fr-FR" sz="14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ns</a:t>
                      </a:r>
                      <a:endParaRPr lang="fr-FR" sz="14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25</a:t>
                      </a:r>
                      <a:endParaRPr lang="fr-FR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903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RF frequency</a:t>
                      </a:r>
                      <a:endParaRPr lang="fr-FR" sz="14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MHz</a:t>
                      </a:r>
                      <a:endParaRPr lang="fr-FR" sz="1400" b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801.58</a:t>
                      </a:r>
                      <a:endParaRPr lang="fr-FR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752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Duty factor</a:t>
                      </a:r>
                      <a:endParaRPr lang="fr-FR" sz="14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 </a:t>
                      </a:r>
                      <a:endParaRPr lang="fr-FR" sz="1400" b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CW</a:t>
                      </a:r>
                      <a:endParaRPr lang="fr-FR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2" name="ZoneTexte 11">
            <a:extLst>
              <a:ext uri="{FF2B5EF4-FFF2-40B4-BE49-F238E27FC236}">
                <a16:creationId xmlns:a16="http://schemas.microsoft.com/office/drawing/2014/main" id="{DBF8D4D6-CCC4-4AE0-83E3-2D2B777FB95A}"/>
              </a:ext>
            </a:extLst>
          </p:cNvPr>
          <p:cNvSpPr txBox="1"/>
          <p:nvPr/>
        </p:nvSpPr>
        <p:spPr>
          <a:xfrm>
            <a:off x="8327746" y="4685928"/>
            <a:ext cx="2315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i="1" u="sng" dirty="0">
                <a:solidFill>
                  <a:srgbClr val="CC0066"/>
                </a:solidFill>
                <a:latin typeface="+mn-lt"/>
              </a:rPr>
              <a:t>PERLE 250 MeV version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F7846D8-019F-44F2-8A58-872E4EBFEE2B}"/>
              </a:ext>
            </a:extLst>
          </p:cNvPr>
          <p:cNvSpPr txBox="1"/>
          <p:nvPr/>
        </p:nvSpPr>
        <p:spPr>
          <a:xfrm>
            <a:off x="9634859" y="5685271"/>
            <a:ext cx="11031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800" i="1" kern="1200" dirty="0" err="1">
                <a:latin typeface="+mn-lt"/>
                <a:ea typeface="+mn-ea"/>
                <a:cs typeface="+mn-cs"/>
              </a:rPr>
              <a:t>Courtesy</a:t>
            </a:r>
            <a:r>
              <a:rPr lang="fr-FR" sz="800" i="1" kern="1200" dirty="0">
                <a:latin typeface="+mn-lt"/>
                <a:ea typeface="+mn-ea"/>
                <a:cs typeface="+mn-cs"/>
              </a:rPr>
              <a:t> of : W. </a:t>
            </a:r>
            <a:r>
              <a:rPr lang="fr-FR" sz="800" i="1" kern="1200" dirty="0" err="1">
                <a:latin typeface="+mn-lt"/>
                <a:ea typeface="+mn-ea"/>
                <a:cs typeface="+mn-cs"/>
              </a:rPr>
              <a:t>Kaabi</a:t>
            </a:r>
            <a:endParaRPr lang="fr-FR" sz="800" i="1" kern="1200" dirty="0">
              <a:latin typeface="+mn-lt"/>
              <a:ea typeface="+mn-ea"/>
              <a:cs typeface="+mn-cs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F915ACF-7187-4427-837E-017573D0CC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7661" y="715665"/>
            <a:ext cx="609919" cy="40160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5FC9B09-2C7E-422A-9AC8-CD32D76B41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6422" y="610157"/>
            <a:ext cx="845053" cy="577415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3A8D9F64-4333-4271-AF22-0092B6EC3D24}"/>
              </a:ext>
            </a:extLst>
          </p:cNvPr>
          <p:cNvGrpSpPr/>
          <p:nvPr/>
        </p:nvGrpSpPr>
        <p:grpSpPr>
          <a:xfrm>
            <a:off x="2722091" y="644960"/>
            <a:ext cx="7347203" cy="515886"/>
            <a:chOff x="417835" y="4181872"/>
            <a:chExt cx="10153128" cy="646331"/>
          </a:xfrm>
        </p:grpSpPr>
        <p:pic>
          <p:nvPicPr>
            <p:cNvPr id="17" name="image16.png">
              <a:extLst>
                <a:ext uri="{FF2B5EF4-FFF2-40B4-BE49-F238E27FC236}">
                  <a16:creationId xmlns:a16="http://schemas.microsoft.com/office/drawing/2014/main" id="{E8591754-95B0-4B1F-AA05-B14DD23F8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03684" y="4273662"/>
              <a:ext cx="1778647" cy="52751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" name="image19.png">
              <a:extLst>
                <a:ext uri="{FF2B5EF4-FFF2-40B4-BE49-F238E27FC236}">
                  <a16:creationId xmlns:a16="http://schemas.microsoft.com/office/drawing/2014/main" id="{376EB49F-8276-44D3-983C-DB420AEBA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74419" y="4273488"/>
              <a:ext cx="1727828" cy="51244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" name="Picture 2" descr="Fichier:Logo CERN.jpg">
              <a:extLst>
                <a:ext uri="{FF2B5EF4-FFF2-40B4-BE49-F238E27FC236}">
                  <a16:creationId xmlns:a16="http://schemas.microsoft.com/office/drawing/2014/main" id="{3C354E4E-A8E5-4811-A6E7-B3D92B9D86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9923" y="4217053"/>
              <a:ext cx="598131" cy="610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 descr="Résultat de recherche d'images pour &quot;Liverpool university logo&quot;">
              <a:extLst>
                <a:ext uri="{FF2B5EF4-FFF2-40B4-BE49-F238E27FC236}">
                  <a16:creationId xmlns:a16="http://schemas.microsoft.com/office/drawing/2014/main" id="{FC686EA8-8A67-4D7A-B4C0-6D3408AB75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9536" y="4253880"/>
              <a:ext cx="1344603" cy="561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8" descr="Résultat de recherche d'images pour &quot;Budker institute novosibirsk logo&quot;">
              <a:extLst>
                <a:ext uri="{FF2B5EF4-FFF2-40B4-BE49-F238E27FC236}">
                  <a16:creationId xmlns:a16="http://schemas.microsoft.com/office/drawing/2014/main" id="{20D64684-3225-4516-A22C-DD99AA978E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71405" y="4259692"/>
              <a:ext cx="999558" cy="554339"/>
            </a:xfrm>
            <a:prstGeom prst="rect">
              <a:avLst/>
            </a:prstGeom>
            <a:noFill/>
            <a:ln w="381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4785E992-042A-4A4E-B090-877FC7BB3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4279" y="4252261"/>
              <a:ext cx="598132" cy="575942"/>
            </a:xfrm>
            <a:prstGeom prst="rect">
              <a:avLst/>
            </a:prstGeom>
          </p:spPr>
        </p:pic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3ABC6C7C-3538-4F28-B54A-31D428479B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0704" y="4216064"/>
              <a:ext cx="598131" cy="611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logo_web">
              <a:extLst>
                <a:ext uri="{FF2B5EF4-FFF2-40B4-BE49-F238E27FC236}">
                  <a16:creationId xmlns:a16="http://schemas.microsoft.com/office/drawing/2014/main" id="{CCB65A98-AC04-4982-A6E0-D1C0BDBCC5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4619" y="4294424"/>
              <a:ext cx="1218855" cy="5124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764C2EF8-5E86-4149-A822-DD1B56965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835" y="4181872"/>
              <a:ext cx="646331" cy="646331"/>
            </a:xfrm>
            <a:prstGeom prst="rect">
              <a:avLst/>
            </a:prstGeom>
          </p:spPr>
        </p:pic>
      </p:grp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219F4D1-2DC8-4E09-B588-5848E6D61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7055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D1C8C2E-172F-4868-B3A5-B9F21337E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 Décembre 2024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FDF0219-8BCB-4D2B-BC9B-12525F9C6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du GDR SCIPAC, CEA Saclay</a:t>
            </a:r>
            <a:endParaRPr lang="en-US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D1C01189-8AB6-4EF7-A00E-8FACA7961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Impact sur le panorama ERL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E0EE82B-C70E-4868-893F-98AC19D64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608" y="653480"/>
            <a:ext cx="6953825" cy="4492752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2A9E4201-C999-499D-BA6C-EFD8B865669D}"/>
              </a:ext>
            </a:extLst>
          </p:cNvPr>
          <p:cNvSpPr/>
          <p:nvPr/>
        </p:nvSpPr>
        <p:spPr>
          <a:xfrm>
            <a:off x="5867446" y="2970606"/>
            <a:ext cx="145417" cy="1334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C43CC79-E597-43C0-9280-BA9CA200D8A6}"/>
              </a:ext>
            </a:extLst>
          </p:cNvPr>
          <p:cNvSpPr/>
          <p:nvPr/>
        </p:nvSpPr>
        <p:spPr>
          <a:xfrm>
            <a:off x="5868656" y="3259547"/>
            <a:ext cx="145417" cy="13348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D6D7F281-36A9-497B-A448-E903AD36AAC2}"/>
              </a:ext>
            </a:extLst>
          </p:cNvPr>
          <p:cNvSpPr/>
          <p:nvPr/>
        </p:nvSpPr>
        <p:spPr>
          <a:xfrm>
            <a:off x="7690643" y="2885744"/>
            <a:ext cx="144000" cy="1440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F441724-B91A-4EB0-AA2F-F26EB74C269F}"/>
              </a:ext>
            </a:extLst>
          </p:cNvPr>
          <p:cNvSpPr/>
          <p:nvPr/>
        </p:nvSpPr>
        <p:spPr>
          <a:xfrm>
            <a:off x="7690659" y="3101768"/>
            <a:ext cx="144000" cy="144000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25DA0AEA-B292-44F5-9FBF-FFEEEFEFEC4B}"/>
              </a:ext>
            </a:extLst>
          </p:cNvPr>
          <p:cNvSpPr/>
          <p:nvPr/>
        </p:nvSpPr>
        <p:spPr>
          <a:xfrm>
            <a:off x="7690659" y="3317792"/>
            <a:ext cx="144000" cy="14400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069D56E5-B483-4A97-A057-CCC7E2128AA3}"/>
              </a:ext>
            </a:extLst>
          </p:cNvPr>
          <p:cNvGrpSpPr/>
          <p:nvPr/>
        </p:nvGrpSpPr>
        <p:grpSpPr>
          <a:xfrm>
            <a:off x="129803" y="5261992"/>
            <a:ext cx="790182" cy="364719"/>
            <a:chOff x="345828" y="4867275"/>
            <a:chExt cx="790182" cy="364719"/>
          </a:xfrm>
        </p:grpSpPr>
        <p:sp>
          <p:nvSpPr>
            <p:cNvPr id="16" name="Rectangle : avec coins arrondis en haut 15">
              <a:extLst>
                <a:ext uri="{FF2B5EF4-FFF2-40B4-BE49-F238E27FC236}">
                  <a16:creationId xmlns:a16="http://schemas.microsoft.com/office/drawing/2014/main" id="{7A3DB035-A3E0-4B69-86D8-A01F5FEA76BF}"/>
                </a:ext>
              </a:extLst>
            </p:cNvPr>
            <p:cNvSpPr/>
            <p:nvPr/>
          </p:nvSpPr>
          <p:spPr>
            <a:xfrm rot="16200000">
              <a:off x="558559" y="4654544"/>
              <a:ext cx="364719" cy="790182"/>
            </a:xfrm>
            <a:prstGeom prst="round2Same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>
                <a:solidFill>
                  <a:schemeClr val="tx1"/>
                </a:solidFill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A54AB525-A478-4564-843D-4CDC7C85A257}"/>
                </a:ext>
              </a:extLst>
            </p:cNvPr>
            <p:cNvSpPr txBox="1"/>
            <p:nvPr/>
          </p:nvSpPr>
          <p:spPr>
            <a:xfrm>
              <a:off x="417835" y="4882207"/>
              <a:ext cx="6925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2020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45926CEA-1D0E-4FD6-98E7-DA3EE06BA90A}"/>
              </a:ext>
            </a:extLst>
          </p:cNvPr>
          <p:cNvGrpSpPr/>
          <p:nvPr/>
        </p:nvGrpSpPr>
        <p:grpSpPr>
          <a:xfrm>
            <a:off x="921891" y="5261994"/>
            <a:ext cx="790182" cy="364720"/>
            <a:chOff x="1211829" y="4867277"/>
            <a:chExt cx="790182" cy="36472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70A4471-DD33-40C9-9708-AF146BC6E587}"/>
                </a:ext>
              </a:extLst>
            </p:cNvPr>
            <p:cNvSpPr/>
            <p:nvPr/>
          </p:nvSpPr>
          <p:spPr>
            <a:xfrm>
              <a:off x="1211829" y="4867278"/>
              <a:ext cx="790182" cy="364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solidFill>
                  <a:schemeClr val="tx1"/>
                </a:solidFill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4B71350E-4393-4A00-8A4A-5FA1F6CE1DE4}"/>
                </a:ext>
              </a:extLst>
            </p:cNvPr>
            <p:cNvSpPr txBox="1"/>
            <p:nvPr/>
          </p:nvSpPr>
          <p:spPr>
            <a:xfrm>
              <a:off x="1244174" y="4867277"/>
              <a:ext cx="692589" cy="336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584" dirty="0">
                  <a:solidFill>
                    <a:schemeClr val="bg1"/>
                  </a:solidFill>
                </a:rPr>
                <a:t>2021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77B8770B-73E0-4F2B-BE7D-537CB455BEAF}"/>
              </a:ext>
            </a:extLst>
          </p:cNvPr>
          <p:cNvGrpSpPr/>
          <p:nvPr/>
        </p:nvGrpSpPr>
        <p:grpSpPr>
          <a:xfrm>
            <a:off x="1712073" y="5261995"/>
            <a:ext cx="790208" cy="364719"/>
            <a:chOff x="2002011" y="4867278"/>
            <a:chExt cx="790208" cy="36471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6CF6D59-A271-4632-98D7-C9B3EE1D3A11}"/>
                </a:ext>
              </a:extLst>
            </p:cNvPr>
            <p:cNvSpPr/>
            <p:nvPr/>
          </p:nvSpPr>
          <p:spPr>
            <a:xfrm>
              <a:off x="2002011" y="4867278"/>
              <a:ext cx="790208" cy="364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>
                <a:solidFill>
                  <a:schemeClr val="tx1"/>
                </a:solidFill>
              </a:endParaRP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5AEFA51C-C106-4BAE-A3BF-F704969416E9}"/>
                </a:ext>
              </a:extLst>
            </p:cNvPr>
            <p:cNvSpPr txBox="1"/>
            <p:nvPr/>
          </p:nvSpPr>
          <p:spPr>
            <a:xfrm>
              <a:off x="2029502" y="4882207"/>
              <a:ext cx="6925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2022</a:t>
              </a: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060D67BD-6D36-4D1E-94AA-6DA9440FAC7F}"/>
              </a:ext>
            </a:extLst>
          </p:cNvPr>
          <p:cNvGrpSpPr/>
          <p:nvPr/>
        </p:nvGrpSpPr>
        <p:grpSpPr>
          <a:xfrm>
            <a:off x="2493884" y="5261995"/>
            <a:ext cx="796208" cy="364719"/>
            <a:chOff x="2841187" y="4867278"/>
            <a:chExt cx="796208" cy="364719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AE954FA-9CD7-499F-B14B-5B7A2FA9D34A}"/>
                </a:ext>
              </a:extLst>
            </p:cNvPr>
            <p:cNvSpPr/>
            <p:nvPr/>
          </p:nvSpPr>
          <p:spPr>
            <a:xfrm>
              <a:off x="2841187" y="4867278"/>
              <a:ext cx="796208" cy="364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>
                <a:solidFill>
                  <a:schemeClr val="tx1"/>
                </a:solidFill>
              </a:endParaRP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13C2AFE8-3091-4E7C-87F8-A28B9CCD71C3}"/>
                </a:ext>
              </a:extLst>
            </p:cNvPr>
            <p:cNvSpPr txBox="1"/>
            <p:nvPr/>
          </p:nvSpPr>
          <p:spPr>
            <a:xfrm>
              <a:off x="2882049" y="4882207"/>
              <a:ext cx="692589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2023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35E6BF4C-E358-4254-8201-265A6D246D86}"/>
              </a:ext>
            </a:extLst>
          </p:cNvPr>
          <p:cNvGrpSpPr/>
          <p:nvPr/>
        </p:nvGrpSpPr>
        <p:grpSpPr>
          <a:xfrm>
            <a:off x="3296249" y="5261995"/>
            <a:ext cx="790208" cy="364719"/>
            <a:chOff x="3643552" y="4867278"/>
            <a:chExt cx="790208" cy="364719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02BB63F-B0D3-42AB-B897-26DF32407DA8}"/>
                </a:ext>
              </a:extLst>
            </p:cNvPr>
            <p:cNvSpPr/>
            <p:nvPr/>
          </p:nvSpPr>
          <p:spPr>
            <a:xfrm>
              <a:off x="3643552" y="4867278"/>
              <a:ext cx="790208" cy="364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>
                <a:solidFill>
                  <a:schemeClr val="tx1"/>
                </a:solidFill>
              </a:endParaRP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C3A68C29-C36F-4582-9F42-011CFF7C95B7}"/>
                </a:ext>
              </a:extLst>
            </p:cNvPr>
            <p:cNvSpPr txBox="1"/>
            <p:nvPr/>
          </p:nvSpPr>
          <p:spPr>
            <a:xfrm>
              <a:off x="3730203" y="4882207"/>
              <a:ext cx="6925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2024</a:t>
              </a: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1C8D6DC0-E586-421B-8BA2-9103F5EA09AC}"/>
              </a:ext>
            </a:extLst>
          </p:cNvPr>
          <p:cNvGrpSpPr/>
          <p:nvPr/>
        </p:nvGrpSpPr>
        <p:grpSpPr>
          <a:xfrm>
            <a:off x="4032149" y="5261995"/>
            <a:ext cx="796208" cy="364719"/>
            <a:chOff x="4539991" y="4867278"/>
            <a:chExt cx="796208" cy="36471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4710305-ECBA-4DD3-9248-955B4DC70CC6}"/>
                </a:ext>
              </a:extLst>
            </p:cNvPr>
            <p:cNvSpPr/>
            <p:nvPr/>
          </p:nvSpPr>
          <p:spPr>
            <a:xfrm>
              <a:off x="4539991" y="4867278"/>
              <a:ext cx="796208" cy="364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>
                <a:solidFill>
                  <a:schemeClr val="tx1"/>
                </a:solidFill>
              </a:endParaRP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4287C573-0660-407D-A927-AD3822BB2A0D}"/>
                </a:ext>
              </a:extLst>
            </p:cNvPr>
            <p:cNvSpPr txBox="1"/>
            <p:nvPr/>
          </p:nvSpPr>
          <p:spPr>
            <a:xfrm>
              <a:off x="4594299" y="4882207"/>
              <a:ext cx="6925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2025</a:t>
              </a: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5E6DB3CC-EA38-4749-9F89-E68C14D9A77C}"/>
              </a:ext>
            </a:extLst>
          </p:cNvPr>
          <p:cNvGrpSpPr/>
          <p:nvPr/>
        </p:nvGrpSpPr>
        <p:grpSpPr>
          <a:xfrm>
            <a:off x="4806392" y="5261995"/>
            <a:ext cx="796310" cy="364719"/>
            <a:chOff x="5436430" y="4867278"/>
            <a:chExt cx="796310" cy="36471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56C8EAD-E83B-4D68-8400-EA36128559F7}"/>
                </a:ext>
              </a:extLst>
            </p:cNvPr>
            <p:cNvSpPr/>
            <p:nvPr/>
          </p:nvSpPr>
          <p:spPr>
            <a:xfrm>
              <a:off x="5436430" y="4867278"/>
              <a:ext cx="796310" cy="364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>
                <a:solidFill>
                  <a:schemeClr val="tx1"/>
                </a:solidFill>
              </a:endParaRP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55AE8F9F-FFA6-44BB-B6D6-1B47C5153540}"/>
                </a:ext>
              </a:extLst>
            </p:cNvPr>
            <p:cNvSpPr txBox="1"/>
            <p:nvPr/>
          </p:nvSpPr>
          <p:spPr>
            <a:xfrm>
              <a:off x="5458395" y="4882207"/>
              <a:ext cx="6925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2026</a:t>
              </a:r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4CCC7874-47E0-4E4C-BD50-E00C266B094A}"/>
              </a:ext>
            </a:extLst>
          </p:cNvPr>
          <p:cNvGrpSpPr/>
          <p:nvPr/>
        </p:nvGrpSpPr>
        <p:grpSpPr>
          <a:xfrm>
            <a:off x="5602702" y="5261995"/>
            <a:ext cx="796310" cy="364719"/>
            <a:chOff x="6332870" y="4867278"/>
            <a:chExt cx="796310" cy="364719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EF882EF-D011-4459-84FD-2D1483E0B5DD}"/>
                </a:ext>
              </a:extLst>
            </p:cNvPr>
            <p:cNvSpPr/>
            <p:nvPr/>
          </p:nvSpPr>
          <p:spPr>
            <a:xfrm>
              <a:off x="6332870" y="4867278"/>
              <a:ext cx="796310" cy="364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>
                <a:solidFill>
                  <a:schemeClr val="tx1"/>
                </a:solidFill>
              </a:endParaRP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5CDB24C3-58F1-4D17-84B0-A9083E64A18A}"/>
                </a:ext>
              </a:extLst>
            </p:cNvPr>
            <p:cNvSpPr txBox="1"/>
            <p:nvPr/>
          </p:nvSpPr>
          <p:spPr>
            <a:xfrm>
              <a:off x="6394499" y="4882207"/>
              <a:ext cx="6925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2027</a:t>
              </a:r>
            </a:p>
          </p:txBody>
        </p: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0C4A535B-C789-4A12-9007-7EE091AD1C86}"/>
              </a:ext>
            </a:extLst>
          </p:cNvPr>
          <p:cNvGrpSpPr/>
          <p:nvPr/>
        </p:nvGrpSpPr>
        <p:grpSpPr>
          <a:xfrm>
            <a:off x="7119092" y="5261995"/>
            <a:ext cx="790509" cy="364719"/>
            <a:chOff x="7119092" y="4867278"/>
            <a:chExt cx="790509" cy="364719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CB78365-1B85-4389-A9D3-8D2B968B7BF6}"/>
                </a:ext>
              </a:extLst>
            </p:cNvPr>
            <p:cNvSpPr/>
            <p:nvPr/>
          </p:nvSpPr>
          <p:spPr>
            <a:xfrm>
              <a:off x="7119092" y="4867278"/>
              <a:ext cx="790509" cy="364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 dirty="0">
                <a:solidFill>
                  <a:schemeClr val="tx1"/>
                </a:solidFill>
              </a:endParaRP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06107D87-A60C-46F3-B6FD-20B781AB85CD}"/>
                </a:ext>
              </a:extLst>
            </p:cNvPr>
            <p:cNvSpPr txBox="1"/>
            <p:nvPr/>
          </p:nvSpPr>
          <p:spPr>
            <a:xfrm>
              <a:off x="7188043" y="4882207"/>
              <a:ext cx="6925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2029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2024BD85-28B4-455A-9408-BDABB6834E35}"/>
              </a:ext>
            </a:extLst>
          </p:cNvPr>
          <p:cNvGrpSpPr/>
          <p:nvPr/>
        </p:nvGrpSpPr>
        <p:grpSpPr>
          <a:xfrm>
            <a:off x="8703268" y="5261996"/>
            <a:ext cx="790509" cy="364719"/>
            <a:chOff x="9918628" y="4867279"/>
            <a:chExt cx="790509" cy="364719"/>
          </a:xfrm>
        </p:grpSpPr>
        <p:sp>
          <p:nvSpPr>
            <p:cNvPr id="43" name="Rectangle : avec coins arrondis en haut 42">
              <a:extLst>
                <a:ext uri="{FF2B5EF4-FFF2-40B4-BE49-F238E27FC236}">
                  <a16:creationId xmlns:a16="http://schemas.microsoft.com/office/drawing/2014/main" id="{20691B37-7BBA-4674-82F6-DD75DB8A6080}"/>
                </a:ext>
              </a:extLst>
            </p:cNvPr>
            <p:cNvSpPr/>
            <p:nvPr/>
          </p:nvSpPr>
          <p:spPr>
            <a:xfrm rot="5400000">
              <a:off x="10131523" y="4654384"/>
              <a:ext cx="364719" cy="790509"/>
            </a:xfrm>
            <a:prstGeom prst="round2Same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 dirty="0">
                <a:solidFill>
                  <a:schemeClr val="tx1"/>
                </a:solidFill>
              </a:endParaRPr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07AD7B3E-EF5F-4A1A-89E5-806524313A91}"/>
                </a:ext>
              </a:extLst>
            </p:cNvPr>
            <p:cNvSpPr txBox="1"/>
            <p:nvPr/>
          </p:nvSpPr>
          <p:spPr>
            <a:xfrm>
              <a:off x="9950382" y="4882207"/>
              <a:ext cx="6925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2031</a:t>
              </a:r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915014C7-92A2-4919-8964-C219BC628332}"/>
              </a:ext>
            </a:extLst>
          </p:cNvPr>
          <p:cNvGrpSpPr/>
          <p:nvPr/>
        </p:nvGrpSpPr>
        <p:grpSpPr>
          <a:xfrm>
            <a:off x="7911180" y="5261995"/>
            <a:ext cx="790509" cy="364719"/>
            <a:chOff x="9022287" y="4867278"/>
            <a:chExt cx="790509" cy="364719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916C309-5201-4CDD-B2F4-D3E3A191286D}"/>
                </a:ext>
              </a:extLst>
            </p:cNvPr>
            <p:cNvSpPr/>
            <p:nvPr/>
          </p:nvSpPr>
          <p:spPr>
            <a:xfrm>
              <a:off x="9022287" y="4867278"/>
              <a:ext cx="790509" cy="364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 dirty="0">
                <a:solidFill>
                  <a:schemeClr val="tx1"/>
                </a:solidFill>
              </a:endParaRPr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C25917B8-6B94-491B-ABA6-8879C9C61AB4}"/>
                </a:ext>
              </a:extLst>
            </p:cNvPr>
            <p:cNvSpPr txBox="1"/>
            <p:nvPr/>
          </p:nvSpPr>
          <p:spPr>
            <a:xfrm>
              <a:off x="9058795" y="4882207"/>
              <a:ext cx="6925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2030</a:t>
              </a:r>
            </a:p>
          </p:txBody>
        </p:sp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C49413E9-1485-405C-AA38-F968D02DBF17}"/>
              </a:ext>
            </a:extLst>
          </p:cNvPr>
          <p:cNvGrpSpPr/>
          <p:nvPr/>
        </p:nvGrpSpPr>
        <p:grpSpPr>
          <a:xfrm>
            <a:off x="9495356" y="5261992"/>
            <a:ext cx="651956" cy="348176"/>
            <a:chOff x="10858995" y="4834449"/>
            <a:chExt cx="651956" cy="348176"/>
          </a:xfrm>
        </p:grpSpPr>
        <p:sp>
          <p:nvSpPr>
            <p:cNvPr id="49" name="Chevron 38">
              <a:extLst>
                <a:ext uri="{FF2B5EF4-FFF2-40B4-BE49-F238E27FC236}">
                  <a16:creationId xmlns:a16="http://schemas.microsoft.com/office/drawing/2014/main" id="{43335B9D-CC06-45ED-A79F-02CB84E3F6ED}"/>
                </a:ext>
              </a:extLst>
            </p:cNvPr>
            <p:cNvSpPr/>
            <p:nvPr/>
          </p:nvSpPr>
          <p:spPr>
            <a:xfrm>
              <a:off x="10858995" y="4839295"/>
              <a:ext cx="301614" cy="343330"/>
            </a:xfrm>
            <a:prstGeom prst="chevron">
              <a:avLst>
                <a:gd name="adj" fmla="val 64626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>
                <a:solidFill>
                  <a:schemeClr val="tx1"/>
                </a:solidFill>
              </a:endParaRPr>
            </a:p>
          </p:txBody>
        </p:sp>
        <p:sp>
          <p:nvSpPr>
            <p:cNvPr id="50" name="Chevron 39">
              <a:extLst>
                <a:ext uri="{FF2B5EF4-FFF2-40B4-BE49-F238E27FC236}">
                  <a16:creationId xmlns:a16="http://schemas.microsoft.com/office/drawing/2014/main" id="{BB3EBC19-C9E3-4A08-9E03-0B33E96CECB0}"/>
                </a:ext>
              </a:extLst>
            </p:cNvPr>
            <p:cNvSpPr/>
            <p:nvPr/>
          </p:nvSpPr>
          <p:spPr>
            <a:xfrm>
              <a:off x="11037650" y="4834449"/>
              <a:ext cx="310312" cy="343329"/>
            </a:xfrm>
            <a:prstGeom prst="chevron">
              <a:avLst>
                <a:gd name="adj" fmla="val 64626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 dirty="0">
                <a:solidFill>
                  <a:schemeClr val="tx1"/>
                </a:solidFill>
              </a:endParaRPr>
            </a:p>
          </p:txBody>
        </p:sp>
        <p:sp>
          <p:nvSpPr>
            <p:cNvPr id="51" name="Chevron 40">
              <a:extLst>
                <a:ext uri="{FF2B5EF4-FFF2-40B4-BE49-F238E27FC236}">
                  <a16:creationId xmlns:a16="http://schemas.microsoft.com/office/drawing/2014/main" id="{E20A1B9F-128C-4BEA-8544-E769E0A3F41C}"/>
                </a:ext>
              </a:extLst>
            </p:cNvPr>
            <p:cNvSpPr/>
            <p:nvPr/>
          </p:nvSpPr>
          <p:spPr>
            <a:xfrm>
              <a:off x="11200639" y="4834449"/>
              <a:ext cx="310312" cy="343329"/>
            </a:xfrm>
            <a:prstGeom prst="chevron">
              <a:avLst>
                <a:gd name="adj" fmla="val 64626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D3F73051-64D7-45F7-A7B6-E43F52F1E943}"/>
              </a:ext>
            </a:extLst>
          </p:cNvPr>
          <p:cNvGrpSpPr/>
          <p:nvPr/>
        </p:nvGrpSpPr>
        <p:grpSpPr>
          <a:xfrm>
            <a:off x="6395019" y="5261993"/>
            <a:ext cx="719529" cy="364719"/>
            <a:chOff x="6395019" y="4867276"/>
            <a:chExt cx="719529" cy="364719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58823CBA-0B92-4058-BB27-78A485FAA096}"/>
                </a:ext>
              </a:extLst>
            </p:cNvPr>
            <p:cNvSpPr/>
            <p:nvPr/>
          </p:nvSpPr>
          <p:spPr>
            <a:xfrm>
              <a:off x="6395019" y="4867276"/>
              <a:ext cx="719529" cy="364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 dirty="0">
                <a:solidFill>
                  <a:schemeClr val="tx1"/>
                </a:solidFill>
              </a:endParaRPr>
            </a:p>
          </p:txBody>
        </p:sp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7E860A86-2FE8-4993-9E3D-815BEAFF3616}"/>
                </a:ext>
              </a:extLst>
            </p:cNvPr>
            <p:cNvSpPr txBox="1"/>
            <p:nvPr/>
          </p:nvSpPr>
          <p:spPr>
            <a:xfrm>
              <a:off x="6421260" y="4901952"/>
              <a:ext cx="6213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2028</a:t>
              </a:r>
            </a:p>
          </p:txBody>
        </p:sp>
      </p:grp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E361B41F-4C18-4737-AEEB-DFD5DA97FBE2}"/>
              </a:ext>
            </a:extLst>
          </p:cNvPr>
          <p:cNvCxnSpPr>
            <a:cxnSpLocks/>
          </p:cNvCxnSpPr>
          <p:nvPr/>
        </p:nvCxnSpPr>
        <p:spPr>
          <a:xfrm>
            <a:off x="5928588" y="3248493"/>
            <a:ext cx="826195" cy="1932415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AD064DF0-6B25-4DB9-8F93-39F0B273580E}"/>
              </a:ext>
            </a:extLst>
          </p:cNvPr>
          <p:cNvCxnSpPr>
            <a:cxnSpLocks/>
          </p:cNvCxnSpPr>
          <p:nvPr/>
        </p:nvCxnSpPr>
        <p:spPr>
          <a:xfrm>
            <a:off x="6000857" y="3031580"/>
            <a:ext cx="2360785" cy="211298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7497D57F-7DA5-41AF-AEFC-5B6C7A2A2B04}"/>
              </a:ext>
            </a:extLst>
          </p:cNvPr>
          <p:cNvCxnSpPr>
            <a:cxnSpLocks/>
          </p:cNvCxnSpPr>
          <p:nvPr/>
        </p:nvCxnSpPr>
        <p:spPr>
          <a:xfrm>
            <a:off x="5968240" y="2879999"/>
            <a:ext cx="4179072" cy="2381993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ZoneTexte 57">
            <a:extLst>
              <a:ext uri="{FF2B5EF4-FFF2-40B4-BE49-F238E27FC236}">
                <a16:creationId xmlns:a16="http://schemas.microsoft.com/office/drawing/2014/main" id="{2D21F6DE-6A90-4169-BBB3-F0BD27F81F63}"/>
              </a:ext>
            </a:extLst>
          </p:cNvPr>
          <p:cNvSpPr txBox="1"/>
          <p:nvPr/>
        </p:nvSpPr>
        <p:spPr>
          <a:xfrm>
            <a:off x="5433021" y="2402251"/>
            <a:ext cx="889470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tx2"/>
                </a:solidFill>
              </a:rPr>
              <a:t>PERLE</a:t>
            </a:r>
          </a:p>
        </p:txBody>
      </p: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C75A7E44-5F4D-4C7A-9D23-4EFA333EA2DD}"/>
              </a:ext>
            </a:extLst>
          </p:cNvPr>
          <p:cNvCxnSpPr/>
          <p:nvPr/>
        </p:nvCxnSpPr>
        <p:spPr>
          <a:xfrm>
            <a:off x="5940155" y="1445928"/>
            <a:ext cx="0" cy="3240000"/>
          </a:xfrm>
          <a:prstGeom prst="line">
            <a:avLst/>
          </a:prstGeom>
          <a:ln w="25400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ZoneTexte 59">
            <a:extLst>
              <a:ext uri="{FF2B5EF4-FFF2-40B4-BE49-F238E27FC236}">
                <a16:creationId xmlns:a16="http://schemas.microsoft.com/office/drawing/2014/main" id="{7BE07D51-36AC-4FDF-8722-D7CAC2DB6B58}"/>
              </a:ext>
            </a:extLst>
          </p:cNvPr>
          <p:cNvSpPr txBox="1"/>
          <p:nvPr/>
        </p:nvSpPr>
        <p:spPr>
          <a:xfrm>
            <a:off x="7858061" y="2741712"/>
            <a:ext cx="2856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   PERLE 3 tours @ 500MeV</a:t>
            </a:r>
            <a:endParaRPr lang="fr-FR" sz="1600" b="1" dirty="0">
              <a:solidFill>
                <a:srgbClr val="00B0F0"/>
              </a:solidFill>
              <a:latin typeface="+mn-lt"/>
            </a:endParaRPr>
          </a:p>
          <a:p>
            <a:r>
              <a:rPr lang="fr-FR" sz="1600" b="1" dirty="0">
                <a:solidFill>
                  <a:schemeClr val="accent1"/>
                </a:solidFill>
                <a:latin typeface="+mn-lt"/>
              </a:rPr>
              <a:t>    PERLE 3 tours @ 250 MeV</a:t>
            </a:r>
          </a:p>
          <a:p>
            <a:r>
              <a:rPr lang="fr-FR" sz="1600" b="1" dirty="0">
                <a:solidFill>
                  <a:srgbClr val="00B0F0"/>
                </a:solidFill>
                <a:latin typeface="+mn-lt"/>
              </a:rPr>
              <a:t>    PERLE single tour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EB6FC39-2031-4C78-9337-8F6C28236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61565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20E9475-E267-4AA1-B208-3ECA7CF0F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 Décembre 2024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EC371A8-BCCF-4E1B-BC03-76E4713F6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du GDR SCIPAC, CEA Saclay</a:t>
            </a:r>
            <a:endParaRPr lang="en-US"/>
          </a:p>
        </p:txBody>
      </p:sp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4EA395AD-6A39-49FA-8D25-C51997319D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42884" y="1459008"/>
            <a:ext cx="4557712" cy="612532"/>
          </a:xfrm>
        </p:spPr>
        <p:txBody>
          <a:bodyPr/>
          <a:lstStyle/>
          <a:p>
            <a:r>
              <a:rPr lang="fr-FR" dirty="0"/>
              <a:t>Sommaire</a:t>
            </a:r>
          </a:p>
        </p:txBody>
      </p:sp>
      <p:sp>
        <p:nvSpPr>
          <p:cNvPr id="10" name="Espace réservé du contenu 4">
            <a:extLst>
              <a:ext uri="{FF2B5EF4-FFF2-40B4-BE49-F238E27FC236}">
                <a16:creationId xmlns:a16="http://schemas.microsoft.com/office/drawing/2014/main" id="{80438399-C84D-4B77-AB6E-CA5D0D905B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46027" y="2093640"/>
            <a:ext cx="4557712" cy="3399979"/>
          </a:xfrm>
        </p:spPr>
        <p:txBody>
          <a:bodyPr/>
          <a:lstStyle/>
          <a:p>
            <a:r>
              <a:rPr lang="fr-FR" dirty="0">
                <a:solidFill>
                  <a:schemeClr val="bg2">
                    <a:lumMod val="75000"/>
                  </a:schemeClr>
                </a:solidFill>
              </a:rPr>
              <a:t>Panorama des </a:t>
            </a:r>
            <a:r>
              <a:rPr lang="fr-FR" dirty="0" err="1">
                <a:solidFill>
                  <a:schemeClr val="bg2">
                    <a:lumMod val="75000"/>
                  </a:schemeClr>
                </a:solidFill>
              </a:rPr>
              <a:t>ERLs</a:t>
            </a:r>
            <a:r>
              <a:rPr lang="fr-FR" dirty="0">
                <a:solidFill>
                  <a:schemeClr val="bg2">
                    <a:lumMod val="75000"/>
                  </a:schemeClr>
                </a:solidFill>
              </a:rPr>
              <a:t>, PERLE</a:t>
            </a:r>
          </a:p>
          <a:p>
            <a:r>
              <a:rPr lang="fr-FR" dirty="0"/>
              <a:t>Design de la machine</a:t>
            </a:r>
          </a:p>
          <a:p>
            <a:r>
              <a:rPr lang="fr-FR" dirty="0">
                <a:solidFill>
                  <a:schemeClr val="bg2">
                    <a:lumMod val="75000"/>
                  </a:schemeClr>
                </a:solidFill>
              </a:rPr>
              <a:t>Statut actuel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BDDA4B0-87FA-4CD8-869E-D1A5737CF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67792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0A6407D-72D3-49F9-9EA7-E920A8978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 Décembre 2024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147910B-D95B-43E6-BB12-0634AB935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du GDR SCIPAC, CEA Saclay</a:t>
            </a:r>
            <a:endParaRPr lang="en-US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5D7894DB-4918-4206-B5F8-80B8318FE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PERLE – Version 500 MeV</a:t>
            </a:r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56B52D0D-DC31-4386-BD35-7B4A38076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78724"/>
            <a:ext cx="10745203" cy="2158597"/>
          </a:xfrm>
          <a:prstGeom prst="rect">
            <a:avLst/>
          </a:prstGeom>
        </p:spPr>
      </p:pic>
      <p:sp>
        <p:nvSpPr>
          <p:cNvPr id="50" name="ZoneTexte 49">
            <a:extLst>
              <a:ext uri="{FF2B5EF4-FFF2-40B4-BE49-F238E27FC236}">
                <a16:creationId xmlns:a16="http://schemas.microsoft.com/office/drawing/2014/main" id="{8DF60CF9-7FA1-4225-8316-809E5AB2BA25}"/>
              </a:ext>
            </a:extLst>
          </p:cNvPr>
          <p:cNvSpPr txBox="1"/>
          <p:nvPr/>
        </p:nvSpPr>
        <p:spPr>
          <a:xfrm>
            <a:off x="291268" y="673088"/>
            <a:ext cx="84198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800" b="1" dirty="0">
                <a:solidFill>
                  <a:srgbClr val="D0671C"/>
                </a:solidFill>
                <a:latin typeface="+mn-lt"/>
                <a:cs typeface="+mn-cs"/>
              </a:rPr>
              <a:t>Stratégie de design : la machine « finale » détermine le design des phases précédentes</a:t>
            </a:r>
          </a:p>
          <a:p>
            <a:pPr algn="l"/>
            <a:r>
              <a:rPr lang="fr-FR" sz="1800" b="1" dirty="0">
                <a:solidFill>
                  <a:srgbClr val="D0671C"/>
                </a:solidFill>
                <a:latin typeface="+mn-lt"/>
                <a:cs typeface="+mn-cs"/>
                <a:sym typeface="Wingdings" panose="05000000000000000000" pitchFamily="2" charset="2"/>
              </a:rPr>
              <a:t> </a:t>
            </a:r>
            <a:r>
              <a:rPr lang="fr-FR" sz="1800" i="1" dirty="0">
                <a:solidFill>
                  <a:srgbClr val="D0671C"/>
                </a:solidFill>
                <a:latin typeface="+mn-lt"/>
                <a:cs typeface="+mn-cs"/>
                <a:sym typeface="Wingdings" panose="05000000000000000000" pitchFamily="2" charset="2"/>
              </a:rPr>
              <a:t>Mise à niveau simplifiée !</a:t>
            </a:r>
            <a:r>
              <a:rPr lang="fr-FR" sz="1800" i="1" dirty="0">
                <a:solidFill>
                  <a:srgbClr val="D0671C"/>
                </a:solidFill>
                <a:latin typeface="+mn-lt"/>
                <a:cs typeface="+mn-cs"/>
              </a:rPr>
              <a:t> </a:t>
            </a:r>
            <a:endParaRPr lang="fr-FR" sz="1800" i="1" kern="1200" dirty="0">
              <a:solidFill>
                <a:srgbClr val="D0671C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1" name="3 chicane magnets…">
            <a:extLst>
              <a:ext uri="{FF2B5EF4-FFF2-40B4-BE49-F238E27FC236}">
                <a16:creationId xmlns:a16="http://schemas.microsoft.com/office/drawing/2014/main" id="{C50C2FA7-F956-4624-897A-6A26BAC7D597}"/>
              </a:ext>
            </a:extLst>
          </p:cNvPr>
          <p:cNvSpPr/>
          <p:nvPr/>
        </p:nvSpPr>
        <p:spPr>
          <a:xfrm>
            <a:off x="210636" y="1616026"/>
            <a:ext cx="3456384" cy="13523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0" y="0"/>
                </a:moveTo>
                <a:cubicBezTo>
                  <a:pt x="80" y="0"/>
                  <a:pt x="0" y="206"/>
                  <a:pt x="0" y="460"/>
                </a:cubicBezTo>
                <a:lnTo>
                  <a:pt x="0" y="12503"/>
                </a:lnTo>
                <a:cubicBezTo>
                  <a:pt x="0" y="12757"/>
                  <a:pt x="80" y="12963"/>
                  <a:pt x="180" y="12963"/>
                </a:cubicBezTo>
                <a:lnTo>
                  <a:pt x="12294" y="12963"/>
                </a:lnTo>
                <a:lnTo>
                  <a:pt x="21600" y="21600"/>
                </a:lnTo>
                <a:lnTo>
                  <a:pt x="13052" y="11681"/>
                </a:lnTo>
                <a:lnTo>
                  <a:pt x="13052" y="460"/>
                </a:lnTo>
                <a:cubicBezTo>
                  <a:pt x="13052" y="206"/>
                  <a:pt x="12971" y="0"/>
                  <a:pt x="12872" y="0"/>
                </a:cubicBezTo>
                <a:lnTo>
                  <a:pt x="180" y="0"/>
                </a:lnTo>
                <a:close/>
              </a:path>
            </a:pathLst>
          </a:cu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E0AACF9C-D28E-4BE6-857B-64D9B3A6E926}"/>
              </a:ext>
            </a:extLst>
          </p:cNvPr>
          <p:cNvSpPr txBox="1"/>
          <p:nvPr/>
        </p:nvSpPr>
        <p:spPr>
          <a:xfrm>
            <a:off x="115079" y="1789305"/>
            <a:ext cx="226442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100" dirty="0">
                <a:solidFill>
                  <a:schemeClr val="bg1"/>
                </a:solidFill>
              </a:rPr>
              <a:t>3 chicane magnets</a:t>
            </a:r>
          </a:p>
          <a:p>
            <a:pPr algn="ctr"/>
            <a:r>
              <a:rPr lang="fr-FR" sz="1100" dirty="0">
                <a:solidFill>
                  <a:schemeClr val="bg1"/>
                </a:solidFill>
              </a:rPr>
              <a:t>injection of </a:t>
            </a:r>
            <a:r>
              <a:rPr lang="fr-FR" sz="1100" dirty="0" err="1">
                <a:solidFill>
                  <a:schemeClr val="bg1"/>
                </a:solidFill>
              </a:rPr>
              <a:t>low</a:t>
            </a:r>
            <a:r>
              <a:rPr lang="fr-FR" sz="1100" dirty="0">
                <a:solidFill>
                  <a:schemeClr val="bg1"/>
                </a:solidFill>
              </a:rPr>
              <a:t> </a:t>
            </a:r>
            <a:r>
              <a:rPr lang="fr-FR" sz="1100" dirty="0" err="1">
                <a:solidFill>
                  <a:schemeClr val="bg1"/>
                </a:solidFill>
              </a:rPr>
              <a:t>energy</a:t>
            </a:r>
            <a:r>
              <a:rPr lang="fr-FR" sz="1100" dirty="0">
                <a:solidFill>
                  <a:schemeClr val="bg1"/>
                </a:solidFill>
              </a:rPr>
              <a:t> </a:t>
            </a:r>
            <a:r>
              <a:rPr lang="fr-FR" sz="1100" dirty="0" err="1">
                <a:solidFill>
                  <a:schemeClr val="bg1"/>
                </a:solidFill>
              </a:rPr>
              <a:t>bunches</a:t>
            </a:r>
            <a:endParaRPr lang="fr-FR" sz="1100" dirty="0">
              <a:solidFill>
                <a:schemeClr val="bg1"/>
              </a:solidFill>
            </a:endParaRPr>
          </a:p>
        </p:txBody>
      </p:sp>
      <p:sp>
        <p:nvSpPr>
          <p:cNvPr id="56" name="quad-doublet focussing before the first acceleration">
            <a:extLst>
              <a:ext uri="{FF2B5EF4-FFF2-40B4-BE49-F238E27FC236}">
                <a16:creationId xmlns:a16="http://schemas.microsoft.com/office/drawing/2014/main" id="{0F506D5D-171D-4587-8274-41A80F115944}"/>
              </a:ext>
            </a:extLst>
          </p:cNvPr>
          <p:cNvSpPr/>
          <p:nvPr/>
        </p:nvSpPr>
        <p:spPr>
          <a:xfrm>
            <a:off x="2538591" y="1447400"/>
            <a:ext cx="2004805" cy="1400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4" y="0"/>
                </a:moveTo>
                <a:cubicBezTo>
                  <a:pt x="141" y="0"/>
                  <a:pt x="0" y="185"/>
                  <a:pt x="0" y="414"/>
                </a:cubicBezTo>
                <a:lnTo>
                  <a:pt x="0" y="11246"/>
                </a:lnTo>
                <a:cubicBezTo>
                  <a:pt x="0" y="11474"/>
                  <a:pt x="141" y="11660"/>
                  <a:pt x="314" y="11660"/>
                </a:cubicBezTo>
                <a:lnTo>
                  <a:pt x="14380" y="11660"/>
                </a:lnTo>
                <a:lnTo>
                  <a:pt x="15006" y="21600"/>
                </a:lnTo>
                <a:lnTo>
                  <a:pt x="15634" y="11660"/>
                </a:lnTo>
                <a:lnTo>
                  <a:pt x="21286" y="11660"/>
                </a:lnTo>
                <a:cubicBezTo>
                  <a:pt x="21459" y="11660"/>
                  <a:pt x="21600" y="11474"/>
                  <a:pt x="21600" y="11246"/>
                </a:cubicBezTo>
                <a:lnTo>
                  <a:pt x="21600" y="414"/>
                </a:lnTo>
                <a:cubicBezTo>
                  <a:pt x="21600" y="185"/>
                  <a:pt x="21459" y="0"/>
                  <a:pt x="21286" y="0"/>
                </a:cubicBezTo>
                <a:lnTo>
                  <a:pt x="314" y="0"/>
                </a:lnTo>
                <a:close/>
              </a:path>
            </a:pathLst>
          </a:custGeom>
          <a:solidFill>
            <a:srgbClr val="9814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dirty="0"/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77A060FA-3B25-4CE2-B5B0-36C02636A8AF}"/>
              </a:ext>
            </a:extLst>
          </p:cNvPr>
          <p:cNvSpPr txBox="1"/>
          <p:nvPr/>
        </p:nvSpPr>
        <p:spPr>
          <a:xfrm>
            <a:off x="2534478" y="1516650"/>
            <a:ext cx="1949646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100" dirty="0">
                <a:solidFill>
                  <a:schemeClr val="bg1"/>
                </a:solidFill>
              </a:rPr>
              <a:t>quad-doublet</a:t>
            </a:r>
          </a:p>
          <a:p>
            <a:pPr algn="ctr"/>
            <a:r>
              <a:rPr lang="fr-FR" sz="1100" dirty="0" err="1">
                <a:solidFill>
                  <a:schemeClr val="bg1"/>
                </a:solidFill>
              </a:rPr>
              <a:t>focussing</a:t>
            </a:r>
            <a:r>
              <a:rPr lang="fr-FR" sz="1100" dirty="0">
                <a:solidFill>
                  <a:schemeClr val="bg1"/>
                </a:solidFill>
              </a:rPr>
              <a:t> </a:t>
            </a:r>
            <a:r>
              <a:rPr lang="fr-FR" sz="1100" dirty="0" err="1">
                <a:solidFill>
                  <a:schemeClr val="bg1"/>
                </a:solidFill>
              </a:rPr>
              <a:t>before</a:t>
            </a:r>
            <a:r>
              <a:rPr lang="fr-FR" sz="1100" dirty="0">
                <a:solidFill>
                  <a:schemeClr val="bg1"/>
                </a:solidFill>
              </a:rPr>
              <a:t> the first </a:t>
            </a:r>
            <a:r>
              <a:rPr lang="fr-FR" sz="1100" dirty="0" err="1">
                <a:solidFill>
                  <a:schemeClr val="bg1"/>
                </a:solidFill>
              </a:rPr>
              <a:t>acceleration</a:t>
            </a:r>
            <a:endParaRPr lang="fr-FR" sz="1100" dirty="0">
              <a:solidFill>
                <a:schemeClr val="bg1"/>
              </a:solidFill>
            </a:endParaRPr>
          </a:p>
        </p:txBody>
      </p:sp>
      <p:sp>
        <p:nvSpPr>
          <p:cNvPr id="57" name="acceleration &amp; desseleration ±82 MeV">
            <a:extLst>
              <a:ext uri="{FF2B5EF4-FFF2-40B4-BE49-F238E27FC236}">
                <a16:creationId xmlns:a16="http://schemas.microsoft.com/office/drawing/2014/main" id="{D6105FDE-398C-4DDF-8844-0AA2ED4E542B}"/>
              </a:ext>
            </a:extLst>
          </p:cNvPr>
          <p:cNvSpPr/>
          <p:nvPr/>
        </p:nvSpPr>
        <p:spPr>
          <a:xfrm>
            <a:off x="4882331" y="1552837"/>
            <a:ext cx="1522959" cy="13226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41" y="0"/>
                </a:moveTo>
                <a:cubicBezTo>
                  <a:pt x="198" y="0"/>
                  <a:pt x="0" y="200"/>
                  <a:pt x="0" y="446"/>
                </a:cubicBezTo>
                <a:lnTo>
                  <a:pt x="0" y="12438"/>
                </a:lnTo>
                <a:cubicBezTo>
                  <a:pt x="0" y="12684"/>
                  <a:pt x="198" y="12884"/>
                  <a:pt x="441" y="12884"/>
                </a:cubicBezTo>
                <a:lnTo>
                  <a:pt x="12250" y="12884"/>
                </a:lnTo>
                <a:lnTo>
                  <a:pt x="13133" y="21600"/>
                </a:lnTo>
                <a:lnTo>
                  <a:pt x="14016" y="12884"/>
                </a:lnTo>
                <a:lnTo>
                  <a:pt x="21159" y="12884"/>
                </a:lnTo>
                <a:cubicBezTo>
                  <a:pt x="21402" y="12884"/>
                  <a:pt x="21600" y="12684"/>
                  <a:pt x="21600" y="12438"/>
                </a:cubicBezTo>
                <a:lnTo>
                  <a:pt x="21600" y="446"/>
                </a:lnTo>
                <a:cubicBezTo>
                  <a:pt x="21600" y="200"/>
                  <a:pt x="21402" y="0"/>
                  <a:pt x="21159" y="0"/>
                </a:cubicBezTo>
                <a:lnTo>
                  <a:pt x="441" y="0"/>
                </a:lnTo>
                <a:close/>
              </a:path>
            </a:pathLst>
          </a:custGeom>
          <a:solidFill>
            <a:schemeClr val="accent6">
              <a:hueOff val="-146070"/>
              <a:satOff val="-10048"/>
              <a:lumOff val="-30626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spcBef>
                <a:spcPts val="0"/>
              </a:spcBef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endParaRPr sz="1800" dirty="0"/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D6139A0B-A81F-4D1B-A743-AAFD9D084690}"/>
              </a:ext>
            </a:extLst>
          </p:cNvPr>
          <p:cNvSpPr txBox="1"/>
          <p:nvPr/>
        </p:nvSpPr>
        <p:spPr>
          <a:xfrm>
            <a:off x="4822484" y="1709425"/>
            <a:ext cx="164265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100" dirty="0" err="1">
                <a:solidFill>
                  <a:schemeClr val="bg1"/>
                </a:solidFill>
              </a:rPr>
              <a:t>acceleration</a:t>
            </a:r>
            <a:r>
              <a:rPr lang="fr-FR" sz="1100" dirty="0">
                <a:solidFill>
                  <a:schemeClr val="bg1"/>
                </a:solidFill>
              </a:rPr>
              <a:t> &amp; </a:t>
            </a:r>
            <a:r>
              <a:rPr lang="fr-FR" sz="1100" dirty="0" err="1">
                <a:solidFill>
                  <a:schemeClr val="bg1"/>
                </a:solidFill>
              </a:rPr>
              <a:t>deceleration</a:t>
            </a:r>
            <a:r>
              <a:rPr lang="fr-FR" sz="1100" dirty="0">
                <a:solidFill>
                  <a:schemeClr val="bg1"/>
                </a:solidFill>
              </a:rPr>
              <a:t> ±82 MeV</a:t>
            </a:r>
          </a:p>
        </p:txBody>
      </p:sp>
      <p:sp>
        <p:nvSpPr>
          <p:cNvPr id="60" name="separation of bunches…">
            <a:extLst>
              <a:ext uri="{FF2B5EF4-FFF2-40B4-BE49-F238E27FC236}">
                <a16:creationId xmlns:a16="http://schemas.microsoft.com/office/drawing/2014/main" id="{28631775-701F-478D-9969-00A46F77C881}"/>
              </a:ext>
            </a:extLst>
          </p:cNvPr>
          <p:cNvSpPr/>
          <p:nvPr/>
        </p:nvSpPr>
        <p:spPr>
          <a:xfrm>
            <a:off x="6569496" y="1307442"/>
            <a:ext cx="1690231" cy="1584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7" y="0"/>
                </a:moveTo>
                <a:cubicBezTo>
                  <a:pt x="133" y="0"/>
                  <a:pt x="0" y="211"/>
                  <a:pt x="0" y="471"/>
                </a:cubicBezTo>
                <a:lnTo>
                  <a:pt x="0" y="9697"/>
                </a:lnTo>
                <a:cubicBezTo>
                  <a:pt x="0" y="9957"/>
                  <a:pt x="133" y="10167"/>
                  <a:pt x="297" y="10167"/>
                </a:cubicBezTo>
                <a:lnTo>
                  <a:pt x="7908" y="10167"/>
                </a:lnTo>
                <a:lnTo>
                  <a:pt x="8503" y="21600"/>
                </a:lnTo>
                <a:lnTo>
                  <a:pt x="9097" y="10167"/>
                </a:lnTo>
                <a:lnTo>
                  <a:pt x="21303" y="10167"/>
                </a:lnTo>
                <a:cubicBezTo>
                  <a:pt x="21467" y="10167"/>
                  <a:pt x="21600" y="9957"/>
                  <a:pt x="21600" y="9697"/>
                </a:cubicBezTo>
                <a:lnTo>
                  <a:pt x="21600" y="471"/>
                </a:lnTo>
                <a:cubicBezTo>
                  <a:pt x="21600" y="211"/>
                  <a:pt x="21467" y="0"/>
                  <a:pt x="21303" y="0"/>
                </a:cubicBezTo>
                <a:lnTo>
                  <a:pt x="297" y="0"/>
                </a:lnTo>
                <a:close/>
              </a:path>
            </a:pathLst>
          </a:cu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3078D3AA-3C3F-460B-9978-B5E673F97F5C}"/>
              </a:ext>
            </a:extLst>
          </p:cNvPr>
          <p:cNvSpPr txBox="1"/>
          <p:nvPr/>
        </p:nvSpPr>
        <p:spPr>
          <a:xfrm>
            <a:off x="6602768" y="1462474"/>
            <a:ext cx="164265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100" dirty="0" err="1">
                <a:solidFill>
                  <a:schemeClr val="bg1"/>
                </a:solidFill>
              </a:rPr>
              <a:t>separation</a:t>
            </a:r>
            <a:r>
              <a:rPr lang="fr-FR" sz="1100" dirty="0">
                <a:solidFill>
                  <a:schemeClr val="bg1"/>
                </a:solidFill>
              </a:rPr>
              <a:t> of </a:t>
            </a:r>
            <a:r>
              <a:rPr lang="fr-FR" sz="1100" dirty="0" err="1">
                <a:solidFill>
                  <a:schemeClr val="bg1"/>
                </a:solidFill>
              </a:rPr>
              <a:t>bunches</a:t>
            </a:r>
            <a:endParaRPr lang="fr-FR" sz="1100" dirty="0">
              <a:solidFill>
                <a:schemeClr val="bg1"/>
              </a:solidFill>
            </a:endParaRPr>
          </a:p>
          <a:p>
            <a:pPr algn="ctr"/>
            <a:r>
              <a:rPr lang="fr-FR" sz="1100" dirty="0">
                <a:solidFill>
                  <a:schemeClr val="bg1"/>
                </a:solidFill>
              </a:rPr>
              <a:t>of </a:t>
            </a:r>
            <a:r>
              <a:rPr lang="fr-FR" sz="1100" dirty="0" err="1">
                <a:solidFill>
                  <a:schemeClr val="bg1"/>
                </a:solidFill>
              </a:rPr>
              <a:t>different</a:t>
            </a:r>
            <a:r>
              <a:rPr lang="fr-FR" sz="1100" dirty="0">
                <a:solidFill>
                  <a:schemeClr val="bg1"/>
                </a:solidFill>
              </a:rPr>
              <a:t> </a:t>
            </a:r>
            <a:r>
              <a:rPr lang="fr-FR" sz="1100" dirty="0" err="1">
                <a:solidFill>
                  <a:schemeClr val="bg1"/>
                </a:solidFill>
              </a:rPr>
              <a:t>energies</a:t>
            </a:r>
            <a:endParaRPr lang="fr-FR" sz="1100" dirty="0">
              <a:solidFill>
                <a:schemeClr val="bg1"/>
              </a:solidFill>
            </a:endParaRPr>
          </a:p>
        </p:txBody>
      </p:sp>
      <p:sp>
        <p:nvSpPr>
          <p:cNvPr id="63" name="optics matching for different enenrgy bunches">
            <a:extLst>
              <a:ext uri="{FF2B5EF4-FFF2-40B4-BE49-F238E27FC236}">
                <a16:creationId xmlns:a16="http://schemas.microsoft.com/office/drawing/2014/main" id="{E74D036A-09FA-4CC4-A01F-398F22F87CCD}"/>
              </a:ext>
            </a:extLst>
          </p:cNvPr>
          <p:cNvSpPr/>
          <p:nvPr/>
        </p:nvSpPr>
        <p:spPr>
          <a:xfrm>
            <a:off x="8445999" y="1355304"/>
            <a:ext cx="1908315" cy="12988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4" y="0"/>
                </a:moveTo>
                <a:cubicBezTo>
                  <a:pt x="141" y="0"/>
                  <a:pt x="0" y="225"/>
                  <a:pt x="0" y="503"/>
                </a:cubicBezTo>
                <a:lnTo>
                  <a:pt x="0" y="13673"/>
                </a:lnTo>
                <a:cubicBezTo>
                  <a:pt x="0" y="13951"/>
                  <a:pt x="141" y="14176"/>
                  <a:pt x="314" y="14176"/>
                </a:cubicBezTo>
                <a:lnTo>
                  <a:pt x="1217" y="14176"/>
                </a:lnTo>
                <a:lnTo>
                  <a:pt x="1847" y="21600"/>
                </a:lnTo>
                <a:lnTo>
                  <a:pt x="2475" y="14176"/>
                </a:lnTo>
                <a:lnTo>
                  <a:pt x="21286" y="14176"/>
                </a:lnTo>
                <a:cubicBezTo>
                  <a:pt x="21459" y="14176"/>
                  <a:pt x="21600" y="13951"/>
                  <a:pt x="21600" y="13673"/>
                </a:cubicBezTo>
                <a:lnTo>
                  <a:pt x="21600" y="503"/>
                </a:lnTo>
                <a:cubicBezTo>
                  <a:pt x="21600" y="225"/>
                  <a:pt x="21459" y="0"/>
                  <a:pt x="21286" y="0"/>
                </a:cubicBezTo>
                <a:lnTo>
                  <a:pt x="314" y="0"/>
                </a:lnTo>
                <a:close/>
              </a:path>
            </a:pathLst>
          </a:custGeom>
          <a:solidFill>
            <a:srgbClr val="9814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spcBef>
                <a:spcPts val="0"/>
              </a:spcBef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endParaRPr dirty="0"/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A326E588-9269-48B9-B32F-0D67557BA794}"/>
              </a:ext>
            </a:extLst>
          </p:cNvPr>
          <p:cNvSpPr txBox="1"/>
          <p:nvPr/>
        </p:nvSpPr>
        <p:spPr>
          <a:xfrm>
            <a:off x="8466561" y="1552837"/>
            <a:ext cx="18002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100" dirty="0" err="1">
                <a:solidFill>
                  <a:schemeClr val="bg1"/>
                </a:solidFill>
              </a:rPr>
              <a:t>optics</a:t>
            </a:r>
            <a:r>
              <a:rPr lang="fr-FR" sz="1100" dirty="0">
                <a:solidFill>
                  <a:schemeClr val="bg1"/>
                </a:solidFill>
              </a:rPr>
              <a:t> </a:t>
            </a:r>
            <a:r>
              <a:rPr lang="fr-FR" sz="1100" dirty="0" err="1">
                <a:solidFill>
                  <a:schemeClr val="bg1"/>
                </a:solidFill>
              </a:rPr>
              <a:t>matching</a:t>
            </a:r>
            <a:r>
              <a:rPr lang="fr-FR" sz="1100" dirty="0">
                <a:solidFill>
                  <a:schemeClr val="bg1"/>
                </a:solidFill>
              </a:rPr>
              <a:t> for </a:t>
            </a:r>
            <a:r>
              <a:rPr lang="fr-FR" sz="1100" dirty="0" err="1">
                <a:solidFill>
                  <a:schemeClr val="bg1"/>
                </a:solidFill>
              </a:rPr>
              <a:t>different</a:t>
            </a:r>
            <a:r>
              <a:rPr lang="fr-FR" sz="1100" dirty="0">
                <a:solidFill>
                  <a:schemeClr val="bg1"/>
                </a:solidFill>
              </a:rPr>
              <a:t> </a:t>
            </a:r>
            <a:r>
              <a:rPr lang="fr-FR" sz="1100" dirty="0" err="1">
                <a:solidFill>
                  <a:schemeClr val="bg1"/>
                </a:solidFill>
              </a:rPr>
              <a:t>energy</a:t>
            </a:r>
            <a:r>
              <a:rPr lang="fr-FR" sz="1100" dirty="0">
                <a:solidFill>
                  <a:schemeClr val="bg1"/>
                </a:solidFill>
              </a:rPr>
              <a:t> </a:t>
            </a:r>
            <a:r>
              <a:rPr lang="fr-FR" sz="1100" dirty="0" err="1">
                <a:solidFill>
                  <a:schemeClr val="bg1"/>
                </a:solidFill>
              </a:rPr>
              <a:t>bunches</a:t>
            </a:r>
            <a:endParaRPr lang="fr-FR" sz="1100" dirty="0">
              <a:solidFill>
                <a:schemeClr val="bg1"/>
              </a:solidFill>
            </a:endParaRPr>
          </a:p>
        </p:txBody>
      </p:sp>
      <p:sp>
        <p:nvSpPr>
          <p:cNvPr id="66" name="Experimental areas with low beta at top energy">
            <a:extLst>
              <a:ext uri="{FF2B5EF4-FFF2-40B4-BE49-F238E27FC236}">
                <a16:creationId xmlns:a16="http://schemas.microsoft.com/office/drawing/2014/main" id="{AA1CE2AB-315E-4D0C-956B-A3F935A6D4D3}"/>
              </a:ext>
            </a:extLst>
          </p:cNvPr>
          <p:cNvSpPr/>
          <p:nvPr/>
        </p:nvSpPr>
        <p:spPr>
          <a:xfrm>
            <a:off x="210636" y="4300673"/>
            <a:ext cx="2084050" cy="13523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0859" y="9354"/>
                </a:lnTo>
                <a:lnTo>
                  <a:pt x="269" y="9354"/>
                </a:lnTo>
                <a:cubicBezTo>
                  <a:pt x="120" y="9354"/>
                  <a:pt x="0" y="9612"/>
                  <a:pt x="0" y="9930"/>
                </a:cubicBezTo>
                <a:lnTo>
                  <a:pt x="0" y="21024"/>
                </a:lnTo>
                <a:cubicBezTo>
                  <a:pt x="0" y="21342"/>
                  <a:pt x="120" y="21600"/>
                  <a:pt x="269" y="21600"/>
                </a:cubicBezTo>
                <a:lnTo>
                  <a:pt x="21146" y="21600"/>
                </a:lnTo>
                <a:cubicBezTo>
                  <a:pt x="21295" y="21600"/>
                  <a:pt x="21415" y="21342"/>
                  <a:pt x="21415" y="21024"/>
                </a:cubicBezTo>
                <a:lnTo>
                  <a:pt x="21415" y="14929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>
              <a:spcBef>
                <a:spcPts val="0"/>
              </a:spcBef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endParaRPr dirty="0"/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CF0F1A98-3F85-4CD1-830F-BDD7713B6A8F}"/>
              </a:ext>
            </a:extLst>
          </p:cNvPr>
          <p:cNvSpPr txBox="1"/>
          <p:nvPr/>
        </p:nvSpPr>
        <p:spPr>
          <a:xfrm>
            <a:off x="291268" y="5078506"/>
            <a:ext cx="187220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Experimental areas with low beta at top energy</a:t>
            </a:r>
          </a:p>
        </p:txBody>
      </p:sp>
      <p:sp>
        <p:nvSpPr>
          <p:cNvPr id="69" name="3 chicane magnets…">
            <a:extLst>
              <a:ext uri="{FF2B5EF4-FFF2-40B4-BE49-F238E27FC236}">
                <a16:creationId xmlns:a16="http://schemas.microsoft.com/office/drawing/2014/main" id="{64D79C1F-C7B9-42CE-927C-45A5C841C83F}"/>
              </a:ext>
            </a:extLst>
          </p:cNvPr>
          <p:cNvSpPr/>
          <p:nvPr/>
        </p:nvSpPr>
        <p:spPr>
          <a:xfrm>
            <a:off x="2765954" y="4137259"/>
            <a:ext cx="1777442" cy="12448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420" y="0"/>
                </a:moveTo>
                <a:lnTo>
                  <a:pt x="15876" y="10113"/>
                </a:lnTo>
                <a:lnTo>
                  <a:pt x="271" y="10113"/>
                </a:lnTo>
                <a:cubicBezTo>
                  <a:pt x="121" y="10113"/>
                  <a:pt x="0" y="10345"/>
                  <a:pt x="0" y="10633"/>
                </a:cubicBezTo>
                <a:lnTo>
                  <a:pt x="0" y="21080"/>
                </a:lnTo>
                <a:cubicBezTo>
                  <a:pt x="0" y="21367"/>
                  <a:pt x="121" y="21600"/>
                  <a:pt x="271" y="21600"/>
                </a:cubicBezTo>
                <a:lnTo>
                  <a:pt x="21329" y="21600"/>
                </a:lnTo>
                <a:cubicBezTo>
                  <a:pt x="21479" y="21600"/>
                  <a:pt x="21600" y="21367"/>
                  <a:pt x="21600" y="21080"/>
                </a:cubicBezTo>
                <a:lnTo>
                  <a:pt x="21600" y="10633"/>
                </a:lnTo>
                <a:cubicBezTo>
                  <a:pt x="21600" y="10345"/>
                  <a:pt x="21479" y="10113"/>
                  <a:pt x="21329" y="10113"/>
                </a:cubicBezTo>
                <a:lnTo>
                  <a:pt x="16963" y="10113"/>
                </a:lnTo>
                <a:lnTo>
                  <a:pt x="16420" y="0"/>
                </a:lnTo>
                <a:close/>
              </a:path>
            </a:pathLst>
          </a:cu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1D340547-8C62-4162-BE3F-4F589D84A7D1}"/>
              </a:ext>
            </a:extLst>
          </p:cNvPr>
          <p:cNvSpPr txBox="1"/>
          <p:nvPr/>
        </p:nvSpPr>
        <p:spPr>
          <a:xfrm>
            <a:off x="2778299" y="4844062"/>
            <a:ext cx="177744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100" dirty="0">
                <a:solidFill>
                  <a:schemeClr val="bg1"/>
                </a:solidFill>
              </a:rPr>
              <a:t>3 chicane magnets</a:t>
            </a:r>
          </a:p>
          <a:p>
            <a:pPr algn="ctr"/>
            <a:r>
              <a:rPr lang="fr-FR" sz="1100" dirty="0">
                <a:solidFill>
                  <a:schemeClr val="bg1"/>
                </a:solidFill>
              </a:rPr>
              <a:t>dumping 7 MeV </a:t>
            </a:r>
            <a:r>
              <a:rPr lang="fr-FR" sz="1100" dirty="0" err="1">
                <a:solidFill>
                  <a:schemeClr val="bg1"/>
                </a:solidFill>
              </a:rPr>
              <a:t>bunches</a:t>
            </a:r>
            <a:endParaRPr lang="fr-FR" sz="1100" dirty="0">
              <a:solidFill>
                <a:schemeClr val="bg1"/>
              </a:solidFill>
            </a:endParaRPr>
          </a:p>
        </p:txBody>
      </p:sp>
      <p:sp>
        <p:nvSpPr>
          <p:cNvPr id="72" name="Arcs can be connected by a straight lines…">
            <a:extLst>
              <a:ext uri="{FF2B5EF4-FFF2-40B4-BE49-F238E27FC236}">
                <a16:creationId xmlns:a16="http://schemas.microsoft.com/office/drawing/2014/main" id="{CCB5F309-D7F3-42B7-AF75-4A954E0B9C6B}"/>
              </a:ext>
            </a:extLst>
          </p:cNvPr>
          <p:cNvSpPr/>
          <p:nvPr/>
        </p:nvSpPr>
        <p:spPr>
          <a:xfrm>
            <a:off x="5014664" y="4196207"/>
            <a:ext cx="2045356" cy="10787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8667" y="6454"/>
                </a:lnTo>
                <a:lnTo>
                  <a:pt x="262" y="6454"/>
                </a:lnTo>
                <a:cubicBezTo>
                  <a:pt x="117" y="6454"/>
                  <a:pt x="0" y="6689"/>
                  <a:pt x="0" y="6978"/>
                </a:cubicBezTo>
                <a:lnTo>
                  <a:pt x="0" y="21076"/>
                </a:lnTo>
                <a:cubicBezTo>
                  <a:pt x="0" y="21365"/>
                  <a:pt x="117" y="21600"/>
                  <a:pt x="262" y="21600"/>
                </a:cubicBezTo>
                <a:lnTo>
                  <a:pt x="19176" y="21600"/>
                </a:lnTo>
                <a:cubicBezTo>
                  <a:pt x="19321" y="21600"/>
                  <a:pt x="19438" y="21365"/>
                  <a:pt x="19438" y="21076"/>
                </a:cubicBezTo>
                <a:lnTo>
                  <a:pt x="19438" y="8384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2">
              <a:hueOff val="260011"/>
              <a:satOff val="17755"/>
              <a:lumOff val="-25437"/>
              <a:alpha val="6977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46E54DBD-5EC2-4AD4-BEBC-37EF95D3CA52}"/>
              </a:ext>
            </a:extLst>
          </p:cNvPr>
          <p:cNvSpPr txBox="1"/>
          <p:nvPr/>
        </p:nvSpPr>
        <p:spPr>
          <a:xfrm>
            <a:off x="5035901" y="4591679"/>
            <a:ext cx="177744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100" dirty="0">
                <a:solidFill>
                  <a:schemeClr val="bg1"/>
                </a:solidFill>
              </a:rPr>
              <a:t>Arcs can </a:t>
            </a:r>
            <a:r>
              <a:rPr lang="fr-FR" sz="1100" dirty="0" err="1">
                <a:solidFill>
                  <a:schemeClr val="bg1"/>
                </a:solidFill>
              </a:rPr>
              <a:t>be</a:t>
            </a:r>
            <a:r>
              <a:rPr lang="fr-FR" sz="1100" dirty="0">
                <a:solidFill>
                  <a:schemeClr val="bg1"/>
                </a:solidFill>
              </a:rPr>
              <a:t> </a:t>
            </a:r>
            <a:r>
              <a:rPr lang="fr-FR" sz="1100" dirty="0" err="1">
                <a:solidFill>
                  <a:schemeClr val="bg1"/>
                </a:solidFill>
              </a:rPr>
              <a:t>connected</a:t>
            </a:r>
            <a:r>
              <a:rPr lang="fr-FR" sz="1100" dirty="0">
                <a:solidFill>
                  <a:schemeClr val="bg1"/>
                </a:solidFill>
              </a:rPr>
              <a:t> by a straight </a:t>
            </a:r>
            <a:r>
              <a:rPr lang="fr-FR" sz="1100" dirty="0" err="1">
                <a:solidFill>
                  <a:schemeClr val="bg1"/>
                </a:solidFill>
              </a:rPr>
              <a:t>lines</a:t>
            </a:r>
            <a:endParaRPr lang="fr-FR" sz="1100" dirty="0">
              <a:solidFill>
                <a:schemeClr val="bg1"/>
              </a:solidFill>
            </a:endParaRPr>
          </a:p>
          <a:p>
            <a:pPr algn="ctr"/>
            <a:r>
              <a:rPr lang="fr-FR" sz="1100" dirty="0">
                <a:solidFill>
                  <a:schemeClr val="bg1"/>
                </a:solidFill>
              </a:rPr>
              <a:t>“250 MeV” version</a:t>
            </a:r>
          </a:p>
        </p:txBody>
      </p:sp>
      <p:sp>
        <p:nvSpPr>
          <p:cNvPr id="75" name="180° turning Arcs with…">
            <a:extLst>
              <a:ext uri="{FF2B5EF4-FFF2-40B4-BE49-F238E27FC236}">
                <a16:creationId xmlns:a16="http://schemas.microsoft.com/office/drawing/2014/main" id="{CDB485A9-DC68-4AB4-A767-BADF29F22E87}"/>
              </a:ext>
            </a:extLst>
          </p:cNvPr>
          <p:cNvSpPr/>
          <p:nvPr/>
        </p:nvSpPr>
        <p:spPr>
          <a:xfrm>
            <a:off x="7316306" y="2960854"/>
            <a:ext cx="2480018" cy="21725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7902" y="14027"/>
                </a:lnTo>
                <a:lnTo>
                  <a:pt x="228" y="14027"/>
                </a:lnTo>
                <a:cubicBezTo>
                  <a:pt x="102" y="14027"/>
                  <a:pt x="0" y="14147"/>
                  <a:pt x="0" y="14295"/>
                </a:cubicBezTo>
                <a:lnTo>
                  <a:pt x="0" y="21331"/>
                </a:lnTo>
                <a:cubicBezTo>
                  <a:pt x="0" y="21480"/>
                  <a:pt x="102" y="21600"/>
                  <a:pt x="228" y="21600"/>
                </a:cubicBezTo>
                <a:lnTo>
                  <a:pt x="18316" y="21600"/>
                </a:lnTo>
                <a:cubicBezTo>
                  <a:pt x="18442" y="21600"/>
                  <a:pt x="18544" y="21480"/>
                  <a:pt x="18544" y="21331"/>
                </a:cubicBezTo>
                <a:lnTo>
                  <a:pt x="18544" y="15553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id="{A67F87BB-30D1-45D0-8C18-46CB6EC475F0}"/>
              </a:ext>
            </a:extLst>
          </p:cNvPr>
          <p:cNvSpPr txBox="1"/>
          <p:nvPr/>
        </p:nvSpPr>
        <p:spPr>
          <a:xfrm>
            <a:off x="7397963" y="4471665"/>
            <a:ext cx="196869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100" dirty="0">
                <a:solidFill>
                  <a:schemeClr val="bg1"/>
                </a:solidFill>
              </a:rPr>
              <a:t>180° </a:t>
            </a:r>
            <a:r>
              <a:rPr lang="fr-FR" sz="1100" dirty="0" err="1">
                <a:solidFill>
                  <a:schemeClr val="bg1"/>
                </a:solidFill>
              </a:rPr>
              <a:t>turning</a:t>
            </a:r>
            <a:r>
              <a:rPr lang="fr-FR" sz="1100" dirty="0">
                <a:solidFill>
                  <a:schemeClr val="bg1"/>
                </a:solidFill>
              </a:rPr>
              <a:t> Arcs </a:t>
            </a:r>
            <a:r>
              <a:rPr lang="fr-FR" sz="1100" dirty="0" err="1">
                <a:solidFill>
                  <a:schemeClr val="bg1"/>
                </a:solidFill>
              </a:rPr>
              <a:t>with</a:t>
            </a:r>
            <a:endParaRPr lang="fr-FR" sz="1100" dirty="0">
              <a:solidFill>
                <a:schemeClr val="bg1"/>
              </a:solidFill>
            </a:endParaRPr>
          </a:p>
          <a:p>
            <a:pPr algn="ctr"/>
            <a:r>
              <a:rPr lang="fr-FR" sz="1100" dirty="0">
                <a:solidFill>
                  <a:schemeClr val="bg1"/>
                </a:solidFill>
              </a:rPr>
              <a:t>beta, dispersion, M56 and </a:t>
            </a:r>
            <a:r>
              <a:rPr lang="fr-FR" sz="1100" dirty="0" err="1">
                <a:solidFill>
                  <a:schemeClr val="bg1"/>
                </a:solidFill>
              </a:rPr>
              <a:t>higher</a:t>
            </a:r>
            <a:r>
              <a:rPr lang="fr-FR" sz="1100" dirty="0">
                <a:solidFill>
                  <a:schemeClr val="bg1"/>
                </a:solidFill>
              </a:rPr>
              <a:t> </a:t>
            </a:r>
            <a:r>
              <a:rPr lang="fr-FR" sz="1100" dirty="0" err="1">
                <a:solidFill>
                  <a:schemeClr val="bg1"/>
                </a:solidFill>
              </a:rPr>
              <a:t>orders</a:t>
            </a:r>
            <a:r>
              <a:rPr lang="fr-FR" sz="1100" dirty="0">
                <a:solidFill>
                  <a:schemeClr val="bg1"/>
                </a:solidFill>
              </a:rPr>
              <a:t> control</a:t>
            </a:r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2A48C537-6F67-4269-BEEB-D14B9B186DAC}"/>
              </a:ext>
            </a:extLst>
          </p:cNvPr>
          <p:cNvSpPr txBox="1"/>
          <p:nvPr/>
        </p:nvSpPr>
        <p:spPr>
          <a:xfrm>
            <a:off x="8245420" y="5305863"/>
            <a:ext cx="196869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 err="1"/>
              <a:t>footprint</a:t>
            </a:r>
            <a:r>
              <a:rPr lang="fr-FR" sz="1100" dirty="0"/>
              <a:t>  ~  30 m  ×  5.5 m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A17111CD-EEDD-42C0-900A-43E33D9BC61A}"/>
              </a:ext>
            </a:extLst>
          </p:cNvPr>
          <p:cNvSpPr txBox="1"/>
          <p:nvPr/>
        </p:nvSpPr>
        <p:spPr>
          <a:xfrm>
            <a:off x="9634859" y="5685271"/>
            <a:ext cx="109356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800" i="1" kern="1200" dirty="0" err="1">
                <a:latin typeface="+mn-lt"/>
                <a:ea typeface="+mn-ea"/>
                <a:cs typeface="+mn-cs"/>
              </a:rPr>
              <a:t>Courtesy</a:t>
            </a:r>
            <a:r>
              <a:rPr lang="fr-FR" sz="800" i="1" kern="1200" dirty="0">
                <a:latin typeface="+mn-lt"/>
                <a:ea typeface="+mn-ea"/>
                <a:cs typeface="+mn-cs"/>
              </a:rPr>
              <a:t> of : A. </a:t>
            </a:r>
            <a:r>
              <a:rPr lang="fr-FR" sz="800" i="1" kern="1200" dirty="0" err="1">
                <a:latin typeface="+mn-lt"/>
                <a:ea typeface="+mn-ea"/>
                <a:cs typeface="+mn-cs"/>
              </a:rPr>
              <a:t>Fomin</a:t>
            </a:r>
            <a:endParaRPr lang="fr-FR" sz="800" i="1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7C2B40D-4028-400D-A6AD-580599C7E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59779517"/>
      </p:ext>
    </p:extLst>
  </p:cSld>
  <p:clrMapOvr>
    <a:masterClrMapping/>
  </p:clrMapOvr>
</p:sld>
</file>

<file path=ppt/theme/theme1.xml><?xml version="1.0" encoding="utf-8"?>
<a:theme xmlns:a="http://schemas.openxmlformats.org/drawingml/2006/main" name="1_modele-IJCLAb-powerpo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3600" b="1" kern="1200" dirty="0">
            <a:solidFill>
              <a:srgbClr val="D0671C"/>
            </a:solidFill>
            <a:latin typeface="+mn-lt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17349</TotalTime>
  <Words>1837</Words>
  <Application>Microsoft Office PowerPoint</Application>
  <PresentationFormat>Personnalisé</PresentationFormat>
  <Paragraphs>402</Paragraphs>
  <Slides>26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26</vt:i4>
      </vt:variant>
    </vt:vector>
  </HeadingPairs>
  <TitlesOfParts>
    <vt:vector size="36" baseType="lpstr">
      <vt:lpstr>Arial</vt:lpstr>
      <vt:lpstr>Calibri</vt:lpstr>
      <vt:lpstr>Calibri Light</vt:lpstr>
      <vt:lpstr>Cambria Math</vt:lpstr>
      <vt:lpstr>Courier New</vt:lpstr>
      <vt:lpstr>Gill Sans</vt:lpstr>
      <vt:lpstr>Helvetica</vt:lpstr>
      <vt:lpstr>Wingdings</vt:lpstr>
      <vt:lpstr>1_modele-IJCLAb-powerpoint</vt:lpstr>
      <vt:lpstr>Conception personnalisée</vt:lpstr>
      <vt:lpstr>Axe 3 : accélérateurs de leptons Zoom sur un projet : PERLE, Energy Recovery Linac</vt:lpstr>
      <vt:lpstr>Présentation PowerPoint</vt:lpstr>
      <vt:lpstr>Problématique de l’énergie et des accélérateurs</vt:lpstr>
      <vt:lpstr>Principe de la récupération d’énergie</vt:lpstr>
      <vt:lpstr>Les ERLs dans le monde</vt:lpstr>
      <vt:lpstr>PERLE et ses objectifs</vt:lpstr>
      <vt:lpstr>Impact sur le panorama ERL</vt:lpstr>
      <vt:lpstr>Présentation PowerPoint</vt:lpstr>
      <vt:lpstr>PERLE – Version 500 MeV</vt:lpstr>
      <vt:lpstr>Phasage : design</vt:lpstr>
      <vt:lpstr>Merger</vt:lpstr>
      <vt:lpstr>PERLE Spreader </vt:lpstr>
      <vt:lpstr>Exp n°1 : Inverse compton scattering</vt:lpstr>
      <vt:lpstr>Other possible application : e- scattering (DESTIN)</vt:lpstr>
      <vt:lpstr>Présentation PowerPoint</vt:lpstr>
      <vt:lpstr>Project Phasage   - Macro view with milestones</vt:lpstr>
      <vt:lpstr>Etat du financement</vt:lpstr>
      <vt:lpstr>Ligne d’injection</vt:lpstr>
      <vt:lpstr>Ligne d’injection dans l’igloo</vt:lpstr>
      <vt:lpstr>PERLE e- Source</vt:lpstr>
      <vt:lpstr>Linac : Design du 1er cryomodule</vt:lpstr>
      <vt:lpstr>Design du 1er cryomodule</vt:lpstr>
      <vt:lpstr>Conclusion</vt:lpstr>
      <vt:lpstr>Présentation PowerPoint</vt:lpstr>
      <vt:lpstr>Focus on PERLE in the FUTURE ACCELERATOR PLAN </vt:lpstr>
      <vt:lpstr>Maille optique finale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Luc Petizon</dc:creator>
  <cp:lastModifiedBy>julien michaud</cp:lastModifiedBy>
  <cp:revision>1766</cp:revision>
  <dcterms:created xsi:type="dcterms:W3CDTF">2011-03-09T16:37:49Z</dcterms:created>
  <dcterms:modified xsi:type="dcterms:W3CDTF">2024-12-17T16:22:24Z</dcterms:modified>
</cp:coreProperties>
</file>