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2" r:id="rId4"/>
    <p:sldId id="261" r:id="rId5"/>
    <p:sldId id="265" r:id="rId6"/>
    <p:sldId id="258" r:id="rId7"/>
    <p:sldId id="267" r:id="rId8"/>
    <p:sldId id="269" r:id="rId9"/>
    <p:sldId id="264" r:id="rId10"/>
    <p:sldId id="259" r:id="rId11"/>
    <p:sldId id="266" r:id="rId12"/>
    <p:sldId id="274" r:id="rId13"/>
    <p:sldId id="270" r:id="rId14"/>
    <p:sldId id="271" r:id="rId15"/>
    <p:sldId id="272" r:id="rId16"/>
    <p:sldId id="273" r:id="rId17"/>
    <p:sldId id="275" r:id="rId18"/>
    <p:sldId id="276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9A12-0C1B-4ACC-8625-C2D40EFA5800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B0DFB-3C7C-4278-B571-2A0F66DCC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13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632EFD-155C-48A8-87D6-042F25FDF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CA3A95-3319-4029-9C1E-74D1F1CD1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9BCA0D-DD71-4993-B0DF-78417FDB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4051"/>
            <a:ext cx="2743200" cy="365125"/>
          </a:xfrm>
        </p:spPr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65FB6C-8A48-4D59-998E-5C2E6E186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4050"/>
            <a:ext cx="4114800" cy="365125"/>
          </a:xfrm>
        </p:spPr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F802F7-61B3-489A-8888-64AEF274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4049"/>
            <a:ext cx="2743200" cy="365125"/>
          </a:xfrm>
        </p:spPr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9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F0DEFA-FD55-41A8-BEC6-B726259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8D6F7E-4C88-4AC5-86D7-D8FFCE4B6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EC8DC7-DCDE-44DB-AD34-207D6D02B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B310EB-741C-49F1-8349-BAEE51B8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7DB4D-EE68-48F6-B1EF-B7B70DE78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08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CCD799-3C80-4866-A29D-D57A3567E6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448E2F-6274-4C20-AB20-2A15C0A5A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35237F-63B8-4717-9E08-371D440A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234D9-2A66-4C65-B110-AD62D280D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90E222-F421-4DE3-A4DC-DFA9C58B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6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809E4-0974-4438-A7D6-7F944BB0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4908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7BDF26-5380-43D5-B57A-327DE6C5F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29978"/>
            <a:ext cx="12192000" cy="52580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03EC06-83C2-4FDB-A7D7-F21D2B7FBE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9988"/>
            <a:ext cx="2743200" cy="365125"/>
          </a:xfrm>
        </p:spPr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A6D44A-31E0-4599-BDF9-A782D5B94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9987"/>
            <a:ext cx="4114800" cy="365125"/>
          </a:xfrm>
        </p:spPr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A3B5D3-9124-47CF-A9B5-61AA4A11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7101"/>
            <a:ext cx="2743200" cy="365125"/>
          </a:xfrm>
        </p:spPr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02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7E83C6-968F-49C2-A612-C8040763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0CD0CA-3A99-4212-8F2F-BA7A598B4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D2A3E4-FB6A-4013-9ED3-CB6DD02F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705071-D1C5-4670-8422-A5E42086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7E954A-6366-4C8D-AD9B-8A41A2E0A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22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203011-8E04-4381-B5A8-0EBE20A73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393B53-7BDD-4CA4-9584-701919D0F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6CE30F-B7E0-4D8F-99E7-16BF669F9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275FC3-DECE-46D8-B5EA-90185DF7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782F1F-6FBA-4DBC-AB45-087397936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2CA444-B30D-483F-9910-9B78DEC78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37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152C63-B9FD-4D95-8146-0EC89F27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BB0CA8-77C5-49A6-8295-342E87008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B769E8-95DD-4D61-A8DE-382228F59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A2ED06-F12C-4B4F-A6A8-7B3333EE56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010947-99B9-43F1-AE01-A38C7C4D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0871692-87A2-4E11-83C6-55832F40D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B80CDB9-EF71-4012-BBF3-01B8BE87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7682047-F7E9-459D-8915-792E9FF75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12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F47C3-1361-401D-A5E3-E8F5AD7E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ED9CE7-C414-4C10-91D4-E7415A02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D08419-8E21-4DB0-81C7-64CA39C22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233121-C533-407A-963E-59D7ABDE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67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488342-943A-4CC5-8938-4056F7D8C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6B2105-E6D1-45CE-8093-80B1C90C7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89D024-CC89-4366-9545-7F2117E6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01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18345-55BA-4E6D-994C-AB67B1B15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E8939F-E9A2-45BA-B3F7-87212FDDC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B15D7F-6887-4BA0-987D-5B4FA3C9E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53AE5A-C9EC-40B5-A66F-E97D357B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15512D-4BE0-42CA-B6E6-A2F0D2FF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02CBBC-51F6-4EC1-AE3E-E3629AAF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48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F568D-008F-450F-8DCF-456397441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7A7EFF5-C23B-4BD3-8B2A-73A252EA25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5919E9-612D-4994-B98D-BCE5A412F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FDBCFD-8389-4A51-B6DA-A0117A9E5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B5E82D-E4EA-4CD2-A37D-C479BAE4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A4F4B9-1F43-4AF4-842A-D58D8341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14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CC4C8-D42F-4ED8-AFBC-BA6076037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03F0B0-1F0A-472A-8494-1833B11D5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50E069-3ABE-43E9-B309-143A57F63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86E998-9A7C-4263-ACAC-75BC8D5EF8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AC8504-5B7A-4B7C-AAFF-3C4246222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8CED0-4B6C-461D-BDEC-4EE38EF68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18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E80F90-FAD7-43CF-9ECF-E4CCFD4432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Bilan faisceau semaine 37</a:t>
            </a:r>
            <a:br>
              <a:rPr lang="fr-FR" sz="3200" dirty="0"/>
            </a:br>
            <a:r>
              <a:rPr lang="fr-FR" sz="3200" dirty="0"/>
              <a:t>CR meeting 16/09/24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4E5ACA-211E-48CB-AE75-46941285CC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Présents : H. </a:t>
            </a:r>
            <a:r>
              <a:rPr lang="fr-FR" sz="1800" dirty="0" err="1"/>
              <a:t>Guler</a:t>
            </a:r>
            <a:r>
              <a:rPr lang="fr-FR" sz="1800" dirty="0"/>
              <a:t>, N. Delerue, V. </a:t>
            </a:r>
            <a:r>
              <a:rPr lang="fr-FR" sz="1800" dirty="0" err="1"/>
              <a:t>Mytrochenko</a:t>
            </a:r>
            <a:r>
              <a:rPr lang="fr-FR" sz="1800" dirty="0"/>
              <a:t>, I. </a:t>
            </a:r>
            <a:r>
              <a:rPr lang="fr-FR" sz="1800" dirty="0" err="1"/>
              <a:t>Chaïkovska</a:t>
            </a:r>
            <a:r>
              <a:rPr lang="fr-FR" sz="1800" dirty="0"/>
              <a:t>, R. Chiche, V. </a:t>
            </a:r>
            <a:r>
              <a:rPr lang="fr-FR" sz="1800" dirty="0" err="1"/>
              <a:t>Kubytskyi</a:t>
            </a:r>
            <a:r>
              <a:rPr lang="fr-FR" sz="1800" dirty="0"/>
              <a:t>, S. Chance, </a:t>
            </a:r>
          </a:p>
        </p:txBody>
      </p:sp>
    </p:spTree>
    <p:extLst>
      <p:ext uri="{BB962C8B-B14F-4D97-AF65-F5344CB8AC3E}">
        <p14:creationId xmlns:p14="http://schemas.microsoft.com/office/powerpoint/2010/main" val="610149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Alignement section</a:t>
            </a:r>
          </a:p>
          <a:p>
            <a:pPr lvl="1"/>
            <a:r>
              <a:rPr lang="fr-FR" dirty="0"/>
              <a:t>Un premier tableau </a:t>
            </a:r>
            <a:r>
              <a:rPr lang="fr-FR" dirty="0" err="1"/>
              <a:t>excel</a:t>
            </a:r>
            <a:r>
              <a:rPr lang="fr-FR" dirty="0"/>
              <a:t> a été fait : </a:t>
            </a:r>
          </a:p>
          <a:p>
            <a:pPr lvl="2"/>
            <a:r>
              <a:rPr lang="fr-FR" dirty="0"/>
              <a:t>Valeurs de départ : str1v = -0,90 et str2V=+1,41 variation horizontale des </a:t>
            </a:r>
            <a:r>
              <a:rPr lang="fr-FR" dirty="0" err="1"/>
              <a:t>steerers</a:t>
            </a:r>
            <a:r>
              <a:rPr lang="fr-FR" dirty="0"/>
              <a:t> et observation de la position sur le YAG à différentes phases</a:t>
            </a:r>
          </a:p>
          <a:p>
            <a:pPr lvl="1"/>
            <a:r>
              <a:rPr lang="fr-FR" dirty="0"/>
              <a:t>Un deuxième tableau </a:t>
            </a:r>
            <a:r>
              <a:rPr lang="fr-FR" dirty="0" err="1"/>
              <a:t>excel</a:t>
            </a:r>
            <a:r>
              <a:rPr lang="fr-FR" dirty="0"/>
              <a:t> est en cours</a:t>
            </a:r>
          </a:p>
          <a:p>
            <a:pPr lvl="2"/>
            <a:r>
              <a:rPr lang="fr-FR" dirty="0"/>
              <a:t>Valeurs de départ : Str1h=0,67, str2h = -2,57 variation verticale des </a:t>
            </a:r>
            <a:r>
              <a:rPr lang="fr-FR" dirty="0" err="1"/>
              <a:t>steerers</a:t>
            </a:r>
            <a:r>
              <a:rPr lang="fr-FR" dirty="0"/>
              <a:t> et observation sur bpm et YAG à différentes phase</a:t>
            </a:r>
          </a:p>
          <a:p>
            <a:pPr lvl="1"/>
            <a:r>
              <a:rPr lang="fr-FR" dirty="0"/>
              <a:t> Pour la suite :</a:t>
            </a:r>
          </a:p>
          <a:p>
            <a:pPr lvl="2"/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Mettre les 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valeurs des </a:t>
            </a:r>
            <a:r>
              <a:rPr lang="fr-FR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steerers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1H_0  = + 0.93</a:t>
            </a:r>
            <a:r>
              <a:rPr lang="fr-F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//////  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2H_0  = - 2.86</a:t>
            </a:r>
            <a:r>
              <a:rPr lang="fr-F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//////  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1V_0  = - 0.9</a:t>
            </a:r>
            <a:r>
              <a:rPr lang="fr-F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//////  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- 2V_0  = + 1.41  </a:t>
            </a:r>
            <a:r>
              <a:rPr lang="fr-F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= valeurs du shift du 10 sept donnant un axe section pas trop mal, 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lang="fr-FR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</a:t>
            </a:r>
            <a:r>
              <a:rPr lang="fr-FR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220A</a:t>
            </a:r>
            <a:r>
              <a:rPr lang="fr-F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2"/>
            <a:r>
              <a:rPr lang="fr-FR" b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Suivre la procédure (document </a:t>
            </a:r>
            <a:r>
              <a:rPr lang="fr-FR" b="1" u="sng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fr-FR" b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aligner avec les </a:t>
            </a:r>
            <a:r>
              <a:rPr lang="fr-FR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steerers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d’abord en horizontal ensuite en vertical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857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9C170-4FCD-4E59-A36F-4C4A3370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Résumé semaine 37 et suite du programme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DD0514-5BE6-4F2A-B1A4-132BDA84C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sz="3400" b="1" u="sng" dirty="0"/>
              <a:t>Programme semaine 38</a:t>
            </a:r>
          </a:p>
          <a:p>
            <a:r>
              <a:rPr lang="fr-FR" sz="2400" dirty="0"/>
              <a:t>Reprendre alignement section (</a:t>
            </a:r>
            <a:r>
              <a:rPr lang="fr-FR" sz="2400" dirty="0" err="1"/>
              <a:t>see</a:t>
            </a:r>
            <a:r>
              <a:rPr lang="fr-FR" sz="2400" dirty="0"/>
              <a:t> </a:t>
            </a:r>
            <a:r>
              <a:rPr lang="fr-FR" sz="2400" dirty="0" err="1"/>
              <a:t>also</a:t>
            </a:r>
            <a:r>
              <a:rPr lang="fr-FR" sz="2400" dirty="0"/>
              <a:t> Viktor slide) et suivre la procédure de Marie (document </a:t>
            </a:r>
            <a:r>
              <a:rPr lang="fr-FR" sz="2400" dirty="0" err="1"/>
              <a:t>word</a:t>
            </a:r>
            <a:r>
              <a:rPr lang="fr-FR" sz="2400" dirty="0"/>
              <a:t>)</a:t>
            </a:r>
          </a:p>
          <a:p>
            <a:r>
              <a:rPr lang="fr-FR" sz="2400" dirty="0"/>
              <a:t>Faire </a:t>
            </a:r>
            <a:r>
              <a:rPr 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1h run pour mesurer la position du faisceau sur les </a:t>
            </a:r>
            <a:r>
              <a:rPr lang="fr-FR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BPMs</a:t>
            </a:r>
            <a:r>
              <a:rPr 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(archivage) avec les dipôles de l’anneau d’abord et sans les dipôles anneaux ensuite et </a:t>
            </a:r>
            <a:r>
              <a:rPr lang="fr-FR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check the impact of Kevin feedback on the position mouvement on the </a:t>
            </a:r>
            <a:r>
              <a:rPr lang="fr-FR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BPMs</a:t>
            </a:r>
            <a:r>
              <a:rPr 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2400" dirty="0"/>
              <a:t>Revérifier alignement solénoïde avec script d’origine (Christelle) puis refaire cet alignement avec un script qui utilise l’analyse d’image « méthode Kevin » (</a:t>
            </a:r>
            <a:r>
              <a:rPr lang="fr-FR" sz="2400" dirty="0">
                <a:sym typeface="Wingdings" panose="05000000000000000000" pitchFamily="2" charset="2"/>
              </a:rPr>
              <a:t> code à faire) </a:t>
            </a:r>
            <a:endParaRPr lang="fr-FR" sz="2600" b="1" dirty="0">
              <a:highlight>
                <a:srgbClr val="00FFFF"/>
              </a:highlight>
            </a:endParaRPr>
          </a:p>
          <a:p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 taille iris (0.5 ;1 ;1.3 ;1.5 ;2 ;2.5 ;3)</a:t>
            </a:r>
          </a:p>
          <a:p>
            <a:pPr lvl="1"/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chaque changement d’iris :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Enregistrer image laser ?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taille vs </a:t>
            </a:r>
            <a:r>
              <a:rPr lang="fr-FR" sz="2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</a:t>
            </a:r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avec LI et TL (mesure taille faisceau en </a:t>
            </a:r>
            <a:r>
              <a:rPr lang="fr-FR" sz="2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rms</a:t>
            </a:r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 : code ?  </a:t>
            </a:r>
            <a:endParaRPr lang="fr-FR" sz="2300" b="1" dirty="0">
              <a:effectLst/>
              <a:highlight>
                <a:srgbClr val="66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charge vs phase : script déjà en place</a:t>
            </a:r>
            <a:endParaRPr lang="fr-FR" sz="2300" dirty="0"/>
          </a:p>
          <a:p>
            <a:r>
              <a:rPr lang="fr-FR" sz="2400" dirty="0"/>
              <a:t>Caractérisation de la section (Q vs phi,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scan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beam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size on YAGTL vs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solenoïd</a:t>
            </a:r>
            <a:r>
              <a:rPr lang="fr-FR" sz="2400" dirty="0"/>
              <a:t>)</a:t>
            </a:r>
          </a:p>
          <a:p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phase vs énergie canon (avec YAG) de 0.5dB à 0dB progressivement en vérifiant les signaux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RFs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fin de journée</a:t>
            </a:r>
          </a:p>
          <a:p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Vendredi : Aller jusqu’à la ligne d’extraction pour tester les caméras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Suite du programme</a:t>
            </a:r>
          </a:p>
          <a:p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Comparaison avec les simulations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Mesures dispersion en énergie et émittances (Scripts et fichiers à préparer)</a:t>
            </a:r>
          </a:p>
          <a:p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Matching pour anneau (Scripts à préparer)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9825D3-1EC1-4702-8B73-10FAECC2C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BB1E9F-CD73-409C-9A1B-92E3570A2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F5EEF-9E95-43E7-84B7-28CD97E7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776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A64D14-C49A-4444-B916-8B25228C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BC94-3351-432C-9313-0AE211BE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C3919-C40A-408B-B93B-65DDAAE2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12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E526979-0BF6-4136-9A84-A5CBF660B823}"/>
              </a:ext>
            </a:extLst>
          </p:cNvPr>
          <p:cNvSpPr txBox="1"/>
          <p:nvPr/>
        </p:nvSpPr>
        <p:spPr>
          <a:xfrm>
            <a:off x="69865" y="780835"/>
            <a:ext cx="12039578" cy="4524315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/>
              <a:t>Résultats</a:t>
            </a:r>
            <a:r>
              <a:rPr lang="en-US" sz="3600" dirty="0"/>
              <a:t> : </a:t>
            </a:r>
            <a:r>
              <a:rPr lang="en-US" sz="3600" b="1" u="sng" dirty="0"/>
              <a:t>à </a:t>
            </a:r>
            <a:r>
              <a:rPr lang="en-US" sz="3600" b="1" u="sng" dirty="0" err="1"/>
              <a:t>rediscuter</a:t>
            </a:r>
            <a:r>
              <a:rPr lang="en-US" sz="3600" b="1" u="sng" dirty="0"/>
              <a:t> à la </a:t>
            </a:r>
            <a:r>
              <a:rPr lang="en-US" sz="3600" b="1" u="sng" dirty="0" err="1"/>
              <a:t>prochaine</a:t>
            </a:r>
            <a:r>
              <a:rPr lang="en-US" sz="3600" b="1" u="sng" dirty="0"/>
              <a:t> </a:t>
            </a:r>
            <a:r>
              <a:rPr lang="en-US" sz="3600" b="1" u="sng" dirty="0" err="1"/>
              <a:t>réunion</a:t>
            </a:r>
            <a:endParaRPr lang="en-US" sz="3600" b="1" u="sng" dirty="0"/>
          </a:p>
          <a:p>
            <a:pPr algn="ctr"/>
            <a:r>
              <a:rPr lang="en-US" sz="3600" u="sng" dirty="0"/>
              <a:t>Calibration YAG – BPM (steerers) – LI et TL1</a:t>
            </a:r>
          </a:p>
          <a:p>
            <a:endParaRPr lang="en-US" sz="3600" dirty="0"/>
          </a:p>
          <a:p>
            <a:r>
              <a:rPr lang="en-US" sz="3600" dirty="0"/>
              <a:t>Data </a:t>
            </a:r>
            <a:r>
              <a:rPr lang="en-US" sz="3600" dirty="0" err="1"/>
              <a:t>prises</a:t>
            </a:r>
            <a:r>
              <a:rPr lang="en-US" sz="3600" dirty="0"/>
              <a:t> </a:t>
            </a:r>
            <a:r>
              <a:rPr lang="en-US" sz="3600" dirty="0" err="1"/>
              <a:t>mercredi</a:t>
            </a:r>
            <a:r>
              <a:rPr lang="en-US" sz="3600" dirty="0"/>
              <a:t>, script Kev (</a:t>
            </a:r>
            <a:r>
              <a:rPr lang="en-US" sz="3600" dirty="0" err="1"/>
              <a:t>lequel</a:t>
            </a:r>
            <a:r>
              <a:rPr lang="en-US" sz="3600" dirty="0"/>
              <a:t> ?)</a:t>
            </a:r>
          </a:p>
          <a:p>
            <a:pPr algn="ctr"/>
            <a:endParaRPr lang="en-US" sz="3600" dirty="0"/>
          </a:p>
          <a:p>
            <a:r>
              <a:rPr lang="en-US" sz="3600" dirty="0"/>
              <a:t>Plots :  </a:t>
            </a:r>
            <a:r>
              <a:rPr lang="en-US" sz="3600" dirty="0" err="1"/>
              <a:t>Mesures</a:t>
            </a:r>
            <a:r>
              <a:rPr lang="en-US" sz="3600" dirty="0"/>
              <a:t> VS </a:t>
            </a:r>
            <a:r>
              <a:rPr lang="en-US" sz="3600" dirty="0" err="1"/>
              <a:t>Theoriques</a:t>
            </a:r>
            <a:r>
              <a:rPr lang="en-US" sz="3600" dirty="0"/>
              <a:t> steerer (</a:t>
            </a:r>
            <a:r>
              <a:rPr lang="en-US" sz="3600" dirty="0" err="1"/>
              <a:t>cf</a:t>
            </a:r>
            <a:r>
              <a:rPr lang="en-US" sz="3600" dirty="0"/>
              <a:t> 4 planches </a:t>
            </a:r>
            <a:r>
              <a:rPr lang="en-US" sz="3600" dirty="0" err="1"/>
              <a:t>suivantes</a:t>
            </a:r>
            <a:r>
              <a:rPr lang="en-US" sz="3600" dirty="0"/>
              <a:t>)</a:t>
            </a:r>
          </a:p>
          <a:p>
            <a:pPr lvl="1"/>
            <a:r>
              <a:rPr lang="en-US" sz="3600" dirty="0"/>
              <a:t>2 series de data pour YAG : “IHM_SST” et “meth Kevin”</a:t>
            </a:r>
          </a:p>
          <a:p>
            <a:pPr lvl="1"/>
            <a:r>
              <a:rPr lang="en-US" sz="3600" dirty="0"/>
              <a:t>2 points “</a:t>
            </a:r>
            <a:r>
              <a:rPr lang="en-US" sz="3600" dirty="0" err="1"/>
              <a:t>theoriques</a:t>
            </a:r>
            <a:r>
              <a:rPr lang="en-US" sz="3600" dirty="0"/>
              <a:t>” pour BPM : entrée BPM et sortie BPM</a:t>
            </a:r>
          </a:p>
        </p:txBody>
      </p:sp>
    </p:spTree>
    <p:extLst>
      <p:ext uri="{BB962C8B-B14F-4D97-AF65-F5344CB8AC3E}">
        <p14:creationId xmlns:p14="http://schemas.microsoft.com/office/powerpoint/2010/main" val="41694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A64D14-C49A-4444-B916-8B25228C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BC94-3351-432C-9313-0AE211BE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C3919-C40A-408B-B93B-65DDAAE2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13</a:t>
            </a:fld>
            <a:endParaRPr lang="fr-FR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0E555C9A-6980-4EB8-B0F1-69DF39789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0" y="61639"/>
            <a:ext cx="11328400" cy="645765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ED164DC-E64E-469A-B000-3654636DE3AC}"/>
              </a:ext>
            </a:extLst>
          </p:cNvPr>
          <p:cNvSpPr txBox="1"/>
          <p:nvPr/>
        </p:nvSpPr>
        <p:spPr>
          <a:xfrm>
            <a:off x="52573" y="5086999"/>
            <a:ext cx="2170594" cy="769441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/>
              <a:t>LINAC_X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713020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A64D14-C49A-4444-B916-8B25228C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BC94-3351-432C-9313-0AE211BE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C3919-C40A-408B-B93B-65DDAAE2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14</a:t>
            </a:fld>
            <a:endParaRPr lang="fr-FR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A402950F-E959-47DD-AAAE-F37C5B031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32" y="110860"/>
            <a:ext cx="10868468" cy="649497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8E740174-138A-4CBD-8C2A-A4AC0A06B897}"/>
              </a:ext>
            </a:extLst>
          </p:cNvPr>
          <p:cNvSpPr txBox="1"/>
          <p:nvPr/>
        </p:nvSpPr>
        <p:spPr>
          <a:xfrm>
            <a:off x="73596" y="5129039"/>
            <a:ext cx="2152962" cy="769441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/>
              <a:t>LINAC_Y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98209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A64D14-C49A-4444-B916-8B25228C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BC94-3351-432C-9313-0AE211BE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C3919-C40A-408B-B93B-65DDAAE2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15</a:t>
            </a:fld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DCE1BFD-4A7F-4334-BDF7-41783C0B3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26" y="94938"/>
            <a:ext cx="10098574" cy="646529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B6D840F-C70F-4045-A407-381C941CA688}"/>
              </a:ext>
            </a:extLst>
          </p:cNvPr>
          <p:cNvSpPr txBox="1"/>
          <p:nvPr/>
        </p:nvSpPr>
        <p:spPr>
          <a:xfrm>
            <a:off x="378394" y="5223632"/>
            <a:ext cx="1293944" cy="769441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/>
              <a:t>TL_X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179044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A64D14-C49A-4444-B916-8B25228C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BC94-3351-432C-9313-0AE211BE2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2C3919-C40A-408B-B93B-65DDAAE2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16</a:t>
            </a:fld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BD27E49-5B11-428B-83F7-AC8889444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68" y="125139"/>
            <a:ext cx="10722431" cy="642408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E7DDC99-745A-45C7-9C57-31EAD210F3CC}"/>
              </a:ext>
            </a:extLst>
          </p:cNvPr>
          <p:cNvSpPr txBox="1"/>
          <p:nvPr/>
        </p:nvSpPr>
        <p:spPr>
          <a:xfrm>
            <a:off x="252270" y="5223632"/>
            <a:ext cx="1276311" cy="769441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/>
              <a:t>TL_Y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1535839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C8D90B-8AAF-4301-A3EB-6F7E357D4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semaine 38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0BEB0E-63E9-402C-BE45-84D2C2CE9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190BD8-4749-442D-93EA-B62F61B0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FEFD57-2CD9-485D-931A-2876D236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14" name="Espace réservé du contenu 13">
            <a:extLst>
              <a:ext uri="{FF2B5EF4-FFF2-40B4-BE49-F238E27FC236}">
                <a16:creationId xmlns:a16="http://schemas.microsoft.com/office/drawing/2014/main" id="{5FD59103-26A2-4B96-A652-DB26B5DD98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870749"/>
              </p:ext>
            </p:extLst>
          </p:nvPr>
        </p:nvGraphicFramePr>
        <p:xfrm>
          <a:off x="1482165" y="806824"/>
          <a:ext cx="8462684" cy="5904715"/>
        </p:xfrm>
        <a:graphic>
          <a:graphicData uri="http://schemas.openxmlformats.org/drawingml/2006/table">
            <a:tbl>
              <a:tblPr/>
              <a:tblGrid>
                <a:gridCol w="2334151">
                  <a:extLst>
                    <a:ext uri="{9D8B030D-6E8A-4147-A177-3AD203B41FA5}">
                      <a16:colId xmlns:a16="http://schemas.microsoft.com/office/drawing/2014/main" val="3928599653"/>
                    </a:ext>
                  </a:extLst>
                </a:gridCol>
                <a:gridCol w="597365">
                  <a:extLst>
                    <a:ext uri="{9D8B030D-6E8A-4147-A177-3AD203B41FA5}">
                      <a16:colId xmlns:a16="http://schemas.microsoft.com/office/drawing/2014/main" val="312104911"/>
                    </a:ext>
                  </a:extLst>
                </a:gridCol>
                <a:gridCol w="1382792">
                  <a:extLst>
                    <a:ext uri="{9D8B030D-6E8A-4147-A177-3AD203B41FA5}">
                      <a16:colId xmlns:a16="http://schemas.microsoft.com/office/drawing/2014/main" val="3194681573"/>
                    </a:ext>
                  </a:extLst>
                </a:gridCol>
                <a:gridCol w="1382792">
                  <a:extLst>
                    <a:ext uri="{9D8B030D-6E8A-4147-A177-3AD203B41FA5}">
                      <a16:colId xmlns:a16="http://schemas.microsoft.com/office/drawing/2014/main" val="3509832012"/>
                    </a:ext>
                  </a:extLst>
                </a:gridCol>
                <a:gridCol w="1382792">
                  <a:extLst>
                    <a:ext uri="{9D8B030D-6E8A-4147-A177-3AD203B41FA5}">
                      <a16:colId xmlns:a16="http://schemas.microsoft.com/office/drawing/2014/main" val="1915768777"/>
                    </a:ext>
                  </a:extLst>
                </a:gridCol>
                <a:gridCol w="1382792">
                  <a:extLst>
                    <a:ext uri="{9D8B030D-6E8A-4147-A177-3AD203B41FA5}">
                      <a16:colId xmlns:a16="http://schemas.microsoft.com/office/drawing/2014/main" val="3149547807"/>
                    </a:ext>
                  </a:extLst>
                </a:gridCol>
              </a:tblGrid>
              <a:tr h="16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Heure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LINAC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ANNEAU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FP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>
                          <a:effectLst/>
                        </a:rPr>
                        <a:t>LIGNE 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7241"/>
                  </a:ext>
                </a:extLst>
              </a:tr>
              <a:tr h="8233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lundi 16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(MJ, VC)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83517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26492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075854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363354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42061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242217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260731"/>
                  </a:ext>
                </a:extLst>
              </a:tr>
              <a:tr h="8233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mardi 17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(KD,HG,VK </a:t>
                      </a:r>
                      <a:r>
                        <a:rPr lang="fr-FR" sz="1050" b="1" dirty="0" err="1">
                          <a:effectLst/>
                        </a:rPr>
                        <a:t>demi,VM</a:t>
                      </a:r>
                      <a:r>
                        <a:rPr lang="fr-FR" sz="1050" b="1" dirty="0">
                          <a:effectLst/>
                        </a:rPr>
                        <a:t> demi)</a:t>
                      </a:r>
                      <a:br>
                        <a:rPr lang="fr-FR" sz="1050" b="1" dirty="0">
                          <a:effectLst/>
                        </a:rPr>
                      </a:br>
                      <a:r>
                        <a:rPr lang="fr-FR" sz="1050" b="1" dirty="0">
                          <a:effectLst/>
                        </a:rPr>
                        <a:t>Intervention SOLEIL pour cavité RF anneau (casemate fermée)</a:t>
                      </a:r>
                      <a:endParaRPr lang="fr-FR" sz="105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37644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105008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569155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18010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47975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75872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715518"/>
                  </a:ext>
                </a:extLst>
              </a:tr>
              <a:tr h="8233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mercredi 18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 dirty="0" err="1">
                          <a:effectLst/>
                        </a:rPr>
                        <a:t>Societe</a:t>
                      </a:r>
                      <a:r>
                        <a:rPr lang="fr-FR" sz="1050" b="1" dirty="0">
                          <a:effectLst/>
                        </a:rPr>
                        <a:t> ASPIDA pour laser PERLE (DR)</a:t>
                      </a:r>
                      <a:br>
                        <a:rPr lang="fr-FR" sz="1050" b="1" dirty="0">
                          <a:effectLst/>
                        </a:rPr>
                      </a:br>
                      <a:r>
                        <a:rPr lang="fr-FR" sz="1050" b="1" dirty="0">
                          <a:effectLst/>
                        </a:rPr>
                        <a:t>Grande porte ouverte</a:t>
                      </a:r>
                      <a:br>
                        <a:rPr lang="fr-FR" sz="1050" b="1" dirty="0">
                          <a:effectLst/>
                        </a:rPr>
                      </a:br>
                      <a:r>
                        <a:rPr lang="fr-FR" sz="1050" b="1" dirty="0">
                          <a:effectLst/>
                        </a:rPr>
                        <a:t>Intervention Carrier (DALKIA)</a:t>
                      </a:r>
                    </a:p>
                    <a:p>
                      <a:pPr algn="ctr" fontAlgn="ctr"/>
                      <a:r>
                        <a:rPr lang="fr-FR" sz="1050" b="1" dirty="0">
                          <a:effectLst/>
                        </a:rPr>
                        <a:t>Recherche Fuite SF6 (non confirmée)</a:t>
                      </a:r>
                      <a:endParaRPr lang="fr-FR" sz="105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108818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60333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490322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027242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(si intervention du matin terminée)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490311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590414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193997"/>
                  </a:ext>
                </a:extLst>
              </a:tr>
              <a:tr h="8233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jeudi 19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 dirty="0">
                          <a:effectLst/>
                        </a:rPr>
                        <a:t>Faisceau Linac (HG, KD, MJ)</a:t>
                      </a:r>
                      <a:endParaRPr lang="fr-FR" sz="105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399039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95227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253130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767821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917892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689248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068043"/>
                  </a:ext>
                </a:extLst>
              </a:tr>
              <a:tr h="8233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vendredi 20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 dirty="0">
                          <a:effectLst/>
                        </a:rPr>
                        <a:t>Faisceau Linac (SC,ND)</a:t>
                      </a:r>
                      <a:endParaRPr lang="fr-FR" sz="105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15688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4922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723639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dirty="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972297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53720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21776"/>
                  </a:ext>
                </a:extLst>
              </a:tr>
              <a:tr h="1646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dirty="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582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482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2D7716-BFFE-4ADC-A8FA-C8F8505BE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semaine 39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6C89A7AD-F8B2-4EAC-9D79-3C9A240395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230661"/>
              </p:ext>
            </p:extLst>
          </p:nvPr>
        </p:nvGraphicFramePr>
        <p:xfrm>
          <a:off x="738094" y="849087"/>
          <a:ext cx="10715812" cy="5797920"/>
        </p:xfrm>
        <a:graphic>
          <a:graphicData uri="http://schemas.openxmlformats.org/drawingml/2006/table">
            <a:tbl>
              <a:tblPr/>
              <a:tblGrid>
                <a:gridCol w="2955603">
                  <a:extLst>
                    <a:ext uri="{9D8B030D-6E8A-4147-A177-3AD203B41FA5}">
                      <a16:colId xmlns:a16="http://schemas.microsoft.com/office/drawing/2014/main" val="4090348700"/>
                    </a:ext>
                  </a:extLst>
                </a:gridCol>
                <a:gridCol w="756413">
                  <a:extLst>
                    <a:ext uri="{9D8B030D-6E8A-4147-A177-3AD203B41FA5}">
                      <a16:colId xmlns:a16="http://schemas.microsoft.com/office/drawing/2014/main" val="3702387414"/>
                    </a:ext>
                  </a:extLst>
                </a:gridCol>
                <a:gridCol w="1750949">
                  <a:extLst>
                    <a:ext uri="{9D8B030D-6E8A-4147-A177-3AD203B41FA5}">
                      <a16:colId xmlns:a16="http://schemas.microsoft.com/office/drawing/2014/main" val="502346457"/>
                    </a:ext>
                  </a:extLst>
                </a:gridCol>
                <a:gridCol w="1750949">
                  <a:extLst>
                    <a:ext uri="{9D8B030D-6E8A-4147-A177-3AD203B41FA5}">
                      <a16:colId xmlns:a16="http://schemas.microsoft.com/office/drawing/2014/main" val="3494683306"/>
                    </a:ext>
                  </a:extLst>
                </a:gridCol>
                <a:gridCol w="1750949">
                  <a:extLst>
                    <a:ext uri="{9D8B030D-6E8A-4147-A177-3AD203B41FA5}">
                      <a16:colId xmlns:a16="http://schemas.microsoft.com/office/drawing/2014/main" val="2975349762"/>
                    </a:ext>
                  </a:extLst>
                </a:gridCol>
                <a:gridCol w="1750949">
                  <a:extLst>
                    <a:ext uri="{9D8B030D-6E8A-4147-A177-3AD203B41FA5}">
                      <a16:colId xmlns:a16="http://schemas.microsoft.com/office/drawing/2014/main" val="3349159392"/>
                    </a:ext>
                  </a:extLst>
                </a:gridCol>
              </a:tblGrid>
              <a:tr h="1612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Heure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LINAC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ANNEAU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FP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LIGNE 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688175"/>
                  </a:ext>
                </a:extLst>
              </a:tr>
              <a:tr h="106361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lundi 23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Maintenance des SSI (SPR Yulia) </a:t>
                      </a:r>
                      <a:br>
                        <a:rPr lang="fr-FR" sz="1050" b="1">
                          <a:effectLst/>
                        </a:rPr>
                      </a:br>
                      <a:r>
                        <a:rPr lang="fr-FR" sz="1050" b="1">
                          <a:effectLst/>
                        </a:rPr>
                        <a:t>Grande porte ouverte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18060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084471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952675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422189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67260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192795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159053"/>
                  </a:ext>
                </a:extLst>
              </a:tr>
              <a:tr h="806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mardi 24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(VC,HG)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335930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036658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867102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551001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707753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735374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346064"/>
                  </a:ext>
                </a:extLst>
              </a:tr>
              <a:tr h="806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mercredi 25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(KD,MJ)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268084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079843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873066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757535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25842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24932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56256"/>
                  </a:ext>
                </a:extLst>
              </a:tr>
              <a:tr h="806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jeudi 26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>
                          <a:effectLst/>
                        </a:rPr>
                        <a:t>Faisceau Linac (SC, ND)</a:t>
                      </a:r>
                      <a:endParaRPr lang="fr-FR" sz="105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428827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576037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152697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463975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405468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76967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260687"/>
                  </a:ext>
                </a:extLst>
              </a:tr>
              <a:tr h="806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vendredi 27 septembre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050" b="1" dirty="0">
                          <a:effectLst/>
                        </a:rPr>
                        <a:t>Faisceau Linac (HG, MJ, KD)</a:t>
                      </a:r>
                      <a:endParaRPr lang="fr-FR" sz="105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5193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716288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314732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077050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dirty="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1992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4494"/>
                  </a:ext>
                </a:extLst>
              </a:tr>
              <a:tr h="161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dirty="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465750"/>
                  </a:ext>
                </a:extLst>
              </a:tr>
            </a:tbl>
          </a:graphicData>
        </a:graphic>
      </p:graphicFrame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6F0701-A2E4-441E-A02F-5C7C6E67D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7AAFB7-4246-476D-8333-E76EC45A9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55904B-8CF3-4208-A245-6B0D0124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07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prévu pour la semaine dernière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Mardi :</a:t>
            </a:r>
          </a:p>
          <a:p>
            <a:pPr lvl="1"/>
            <a:r>
              <a:rPr lang="fr-FR" dirty="0"/>
              <a:t>Alignement laser photocathode. 3 méthodes :</a:t>
            </a:r>
          </a:p>
          <a:p>
            <a:pPr lvl="2"/>
            <a:r>
              <a:rPr lang="fr-FR" dirty="0"/>
              <a:t>Alignement BPM</a:t>
            </a:r>
          </a:p>
          <a:p>
            <a:pPr lvl="2"/>
            <a:r>
              <a:rPr lang="fr-FR" dirty="0"/>
              <a:t>Alignement </a:t>
            </a:r>
            <a:r>
              <a:rPr lang="fr-FR" dirty="0" err="1"/>
              <a:t>Dark</a:t>
            </a:r>
            <a:r>
              <a:rPr lang="fr-FR" dirty="0"/>
              <a:t> </a:t>
            </a:r>
            <a:r>
              <a:rPr lang="fr-FR" dirty="0" err="1"/>
              <a:t>Current</a:t>
            </a:r>
            <a:endParaRPr lang="fr-FR" dirty="0"/>
          </a:p>
          <a:p>
            <a:pPr lvl="2"/>
            <a:r>
              <a:rPr lang="fr-FR" dirty="0"/>
              <a:t>Alignement YAG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Changement atténuation canon à phase donnée : (phase de foc max) ?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Refaire alignement solénoïde : déterminer le point à utiliser pour la suite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 taille iris (0.5 ;1 ;1.3 ;1.5 ;2 ;2.5 ;3)</a:t>
            </a:r>
          </a:p>
          <a:p>
            <a:pPr lvl="2"/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chaque changement d’iris :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Enregistrer image laser ?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taille vs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(mesure taille faisceau en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rms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 : code ?</a:t>
            </a:r>
          </a:p>
          <a:p>
            <a:pPr marL="1657350" lvl="3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charge vs phase : script déjà en place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Scan phase vs énergie canon (avec YAG) de 0.5dB à 0dB progressivement en vérifiant les signaux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RFs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fin de journée</a:t>
            </a:r>
          </a:p>
          <a:p>
            <a:pPr lvl="2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23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prévu pour la semaine dernière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Mercredi :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Raffinement axes magnétiques section 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 vs phase section avec différents alignements : à quantifier avec paramètres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steerers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Caractérisation section (transport de charge, scan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beam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size on YAGTL vs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solenoïd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…)</a:t>
            </a:r>
          </a:p>
          <a:p>
            <a:pPr lvl="2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36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23294"/>
            <a:ext cx="12192000" cy="5689600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Mardi : Alignement laser photocathode (</a:t>
            </a:r>
            <a:r>
              <a:rPr lang="fr-FR" dirty="0" err="1"/>
              <a:t>cf</a:t>
            </a:r>
            <a:r>
              <a:rPr lang="fr-FR" dirty="0"/>
              <a:t> </a:t>
            </a:r>
            <a:r>
              <a:rPr lang="fr-FR" dirty="0" err="1"/>
              <a:t>elog</a:t>
            </a:r>
            <a:r>
              <a:rPr lang="fr-FR" dirty="0"/>
              <a:t>), </a:t>
            </a:r>
            <a:r>
              <a:rPr lang="fr-FR" dirty="0" err="1"/>
              <a:t>solenoid</a:t>
            </a:r>
            <a:r>
              <a:rPr lang="fr-FR" dirty="0"/>
              <a:t> off</a:t>
            </a:r>
          </a:p>
          <a:p>
            <a:pPr lvl="1"/>
            <a:r>
              <a:rPr lang="fr-FR" dirty="0"/>
              <a:t>3 méthodes :</a:t>
            </a:r>
          </a:p>
          <a:p>
            <a:pPr lvl="2"/>
            <a:r>
              <a:rPr lang="fr-FR" dirty="0"/>
              <a:t>Alignement BPM</a:t>
            </a:r>
          </a:p>
          <a:p>
            <a:pPr lvl="2"/>
            <a:r>
              <a:rPr lang="fr-FR" dirty="0"/>
              <a:t>Alignement </a:t>
            </a:r>
            <a:r>
              <a:rPr lang="fr-FR" dirty="0" err="1"/>
              <a:t>Dark</a:t>
            </a:r>
            <a:r>
              <a:rPr lang="fr-FR" dirty="0"/>
              <a:t> </a:t>
            </a:r>
            <a:r>
              <a:rPr lang="fr-FR" dirty="0" err="1"/>
              <a:t>Current</a:t>
            </a:r>
            <a:endParaRPr lang="fr-FR" dirty="0"/>
          </a:p>
          <a:p>
            <a:pPr lvl="2"/>
            <a:r>
              <a:rPr lang="fr-FR" dirty="0"/>
              <a:t>Alignement YAG</a:t>
            </a:r>
          </a:p>
          <a:p>
            <a:pPr marL="0" indent="0" algn="l">
              <a:buNone/>
            </a:pPr>
            <a:r>
              <a:rPr lang="fr-FR" sz="2100" b="0" i="0" dirty="0">
                <a:solidFill>
                  <a:srgbClr val="FF0000"/>
                </a:solidFill>
                <a:effectLst/>
              </a:rPr>
              <a:t>	a) </a:t>
            </a:r>
            <a:r>
              <a:rPr lang="fr-FR" sz="2100" b="1" i="0" dirty="0">
                <a:solidFill>
                  <a:srgbClr val="FF0000"/>
                </a:solidFill>
                <a:effectLst/>
              </a:rPr>
              <a:t>Alignement </a:t>
            </a:r>
            <a:r>
              <a:rPr lang="fr-FR" sz="2100" b="1" i="0" dirty="0" err="1">
                <a:solidFill>
                  <a:srgbClr val="FF0000"/>
                </a:solidFill>
                <a:effectLst/>
              </a:rPr>
              <a:t>dark</a:t>
            </a:r>
            <a:r>
              <a:rPr lang="fr-FR" sz="2100" b="1" i="0" dirty="0">
                <a:solidFill>
                  <a:srgbClr val="FF0000"/>
                </a:solidFill>
                <a:effectLst/>
              </a:rPr>
              <a:t> </a:t>
            </a:r>
            <a:r>
              <a:rPr lang="fr-FR" sz="2100" b="1" i="0" dirty="0" err="1">
                <a:solidFill>
                  <a:srgbClr val="FF0000"/>
                </a:solidFill>
                <a:effectLst/>
              </a:rPr>
              <a:t>current</a:t>
            </a:r>
            <a:r>
              <a:rPr lang="fr-FR" sz="2100" b="1" i="0" dirty="0">
                <a:solidFill>
                  <a:srgbClr val="FF0000"/>
                </a:solidFill>
                <a:effectLst/>
              </a:rPr>
              <a:t> (X=5.2 Y=2.05)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 =161    YAGLI    X = 420   Y = 350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      	 	BPMLI    X = - 0.9   Y = - 1.7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phase=154     YAGLI    X = 400   Y = 300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       		BPMLI    X = 1.1   Y = 0.9</a:t>
            </a:r>
          </a:p>
          <a:p>
            <a:pPr marL="0" indent="0" algn="l">
              <a:buNone/>
            </a:pPr>
            <a:r>
              <a:rPr lang="fr-FR" sz="2100" b="1" i="0" dirty="0">
                <a:solidFill>
                  <a:srgbClr val="000000"/>
                </a:solidFill>
                <a:effectLst/>
              </a:rPr>
              <a:t>           --&gt;  DX_YAG = 20    DY_YAG = 50   DX_BPM = 2.0   DY_BPM = 2.6</a:t>
            </a:r>
            <a:endParaRPr lang="fr-FR" sz="21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fr-FR" sz="2100" b="0" i="0" dirty="0">
                <a:solidFill>
                  <a:srgbClr val="FF0000"/>
                </a:solidFill>
                <a:effectLst/>
              </a:rPr>
              <a:t>	b) </a:t>
            </a:r>
            <a:r>
              <a:rPr lang="fr-FR" sz="2100" b="1" i="0" dirty="0">
                <a:solidFill>
                  <a:srgbClr val="FF0000"/>
                </a:solidFill>
                <a:effectLst/>
              </a:rPr>
              <a:t>Alignement BPM (X=5.41 Y=2.35)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 =161    YAGLI    X = 460   Y = 275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      	 	BPMLI    X = 1.0   Y = 1.0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phase=154     YAGLI    X = 450   Y = 290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      	 	BPMLI    X = 1.2   Y = 1.0</a:t>
            </a:r>
          </a:p>
          <a:p>
            <a:pPr marL="0" indent="0" algn="l">
              <a:buNone/>
            </a:pPr>
            <a:r>
              <a:rPr lang="fr-FR" sz="2100" b="1" i="0" dirty="0">
                <a:solidFill>
                  <a:srgbClr val="000000"/>
                </a:solidFill>
                <a:effectLst/>
              </a:rPr>
              <a:t>           --&gt;  DX_YAG = 10    DY_YAG = 15   DX_BPM = 0.2   DY_BPM = 0</a:t>
            </a:r>
            <a:endParaRPr lang="fr-FR" sz="21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fr-FR" sz="2100" b="0" i="0" dirty="0">
                <a:solidFill>
                  <a:srgbClr val="FF0000"/>
                </a:solidFill>
                <a:effectLst/>
              </a:rPr>
              <a:t>	c) </a:t>
            </a:r>
            <a:r>
              <a:rPr lang="fr-FR" sz="2100" b="1" i="0" dirty="0">
                <a:solidFill>
                  <a:srgbClr val="FF0000"/>
                </a:solidFill>
                <a:effectLst/>
              </a:rPr>
              <a:t>Alignement YAG (X=5.404 Y=2.32)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 =161    YAGLI    X = 465   Y = 280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       		BPMLI    X = 1.0   Y = 1.0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 		phase=154     YAGLI    X = 440   Y = 290</a:t>
            </a:r>
            <a:br>
              <a:rPr lang="fr-FR" sz="2100" b="0" i="0" dirty="0">
                <a:solidFill>
                  <a:srgbClr val="000000"/>
                </a:solidFill>
                <a:effectLst/>
              </a:rPr>
            </a:br>
            <a:r>
              <a:rPr lang="fr-FR" sz="2100" b="0" i="0" dirty="0">
                <a:solidFill>
                  <a:srgbClr val="000000"/>
                </a:solidFill>
                <a:effectLst/>
              </a:rPr>
              <a:t>                              		BPMLI    X = 1.25   Y = 1.0</a:t>
            </a:r>
          </a:p>
          <a:p>
            <a:pPr marL="0" indent="0" algn="l">
              <a:buNone/>
            </a:pPr>
            <a:r>
              <a:rPr lang="fr-FR" sz="2100" b="0" i="0" dirty="0">
                <a:solidFill>
                  <a:srgbClr val="000000"/>
                </a:solidFill>
                <a:effectLst/>
              </a:rPr>
              <a:t>           </a:t>
            </a:r>
            <a:r>
              <a:rPr lang="fr-FR" sz="2100" b="1" i="0" dirty="0">
                <a:solidFill>
                  <a:srgbClr val="000000"/>
                </a:solidFill>
                <a:effectLst/>
              </a:rPr>
              <a:t> --&gt;  DX_YAG = 25    DY_YAG = 10   DX_BPM = 0.25   DY_BPM = 0</a:t>
            </a:r>
            <a:endParaRPr lang="fr-FR" sz="21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fr-FR" sz="2100" b="1" i="0" dirty="0">
                <a:solidFill>
                  <a:srgbClr val="000000"/>
                </a:solidFill>
                <a:effectLst/>
              </a:rPr>
              <a:t>--&gt; Alignement BPM ou YAG </a:t>
            </a:r>
            <a:r>
              <a:rPr lang="fr-FR" sz="2100" b="1" i="0" dirty="0" err="1">
                <a:solidFill>
                  <a:srgbClr val="000000"/>
                </a:solidFill>
                <a:effectLst/>
              </a:rPr>
              <a:t>equivalent</a:t>
            </a:r>
            <a:r>
              <a:rPr lang="fr-FR" sz="2100" b="1" i="0" dirty="0">
                <a:solidFill>
                  <a:srgbClr val="000000"/>
                </a:solidFill>
                <a:effectLst/>
              </a:rPr>
              <a:t>   --   Alignement DARK </a:t>
            </a:r>
            <a:r>
              <a:rPr lang="fr-FR" sz="2100" b="1" i="0" dirty="0" err="1">
                <a:solidFill>
                  <a:srgbClr val="000000"/>
                </a:solidFill>
                <a:effectLst/>
              </a:rPr>
              <a:t>current</a:t>
            </a:r>
            <a:r>
              <a:rPr lang="fr-FR" sz="2100" b="1" i="0" dirty="0">
                <a:solidFill>
                  <a:srgbClr val="000000"/>
                </a:solidFill>
                <a:effectLst/>
              </a:rPr>
              <a:t> moins bien</a:t>
            </a:r>
            <a:endParaRPr lang="fr-FR" sz="2100" b="0" i="0" dirty="0">
              <a:solidFill>
                <a:srgbClr val="000000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à"/>
            </a:pPr>
            <a:r>
              <a:rPr lang="fr-FR" sz="2100" b="1" i="0" dirty="0">
                <a:solidFill>
                  <a:srgbClr val="FF0000"/>
                </a:solidFill>
                <a:effectLst/>
              </a:rPr>
              <a:t>On se met a point cathode : X = 5.405   Y = 2.34 ( = moyenne BPM et YAG)</a:t>
            </a:r>
          </a:p>
          <a:p>
            <a:pPr marL="0" indent="0" algn="l">
              <a:buNone/>
            </a:pPr>
            <a:endParaRPr lang="fr-FR" sz="2100" b="0" i="0" dirty="0">
              <a:solidFill>
                <a:srgbClr val="000000"/>
              </a:solidFill>
              <a:effectLst/>
            </a:endParaRPr>
          </a:p>
          <a:p>
            <a:pPr marL="0" indent="0" algn="ctr">
              <a:buNone/>
            </a:pPr>
            <a:r>
              <a:rPr lang="fr-FR" u="sng" dirty="0"/>
              <a:t>Méthode choisie : Alignement BPM ou YAG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01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Mardi :</a:t>
            </a:r>
          </a:p>
          <a:p>
            <a:pPr lvl="1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laser photocathode. 3 méthodes :</a:t>
            </a: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BPM</a:t>
            </a: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</a:t>
            </a:r>
            <a:r>
              <a:rPr lang="fr-FR" dirty="0" err="1">
                <a:solidFill>
                  <a:schemeClr val="bg1">
                    <a:lumMod val="85000"/>
                  </a:schemeClr>
                </a:solidFill>
              </a:rPr>
              <a:t>Dark</a:t>
            </a:r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85000"/>
                  </a:schemeClr>
                </a:solidFill>
              </a:rPr>
              <a:t>Current</a:t>
            </a:r>
            <a:endParaRPr lang="fr-FR" dirty="0">
              <a:solidFill>
                <a:schemeClr val="bg1">
                  <a:lumMod val="85000"/>
                </a:schemeClr>
              </a:solidFill>
            </a:endParaRP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YAG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Changement atténuation canon à phase donnée : (phase de foc max) ?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Refaire alignement solénoïde : déterminer le point à utiliser pour la suite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 taille iris (0.5 ;1 ;1.3 ;1.5 ;2 ;2.5 ;3)</a:t>
            </a:r>
          </a:p>
          <a:p>
            <a:pPr lvl="2"/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chaque changement d’iris :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Enregistrer image laser ?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taille vs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(mesure taille faisceau en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rms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 : code ?</a:t>
            </a:r>
          </a:p>
          <a:p>
            <a:pPr marL="1657350" lvl="3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charge vs phase : script déjà en place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Scan phase vs énergie canon (avec YAG) de 0.5dB à 0dB progressivement en vérifiant les signaux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RFs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fin de journée</a:t>
            </a:r>
          </a:p>
          <a:p>
            <a:pPr lvl="2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822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Alignement solénoïde (</a:t>
            </a:r>
            <a:r>
              <a:rPr lang="fr-FR" dirty="0" err="1"/>
              <a:t>cf</a:t>
            </a:r>
            <a:r>
              <a:rPr lang="fr-FR" dirty="0"/>
              <a:t> </a:t>
            </a:r>
            <a:r>
              <a:rPr lang="fr-FR" dirty="0" err="1"/>
              <a:t>elog</a:t>
            </a:r>
            <a:r>
              <a:rPr lang="fr-FR" dirty="0"/>
              <a:t>)</a:t>
            </a:r>
          </a:p>
          <a:p>
            <a:pPr marL="0" indent="0" algn="l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</a:rPr>
              <a:t>     </a:t>
            </a:r>
            <a:r>
              <a:rPr lang="fr-FR" sz="2000" b="1" i="0" dirty="0">
                <a:solidFill>
                  <a:srgbClr val="000000"/>
                </a:solidFill>
                <a:effectLst/>
              </a:rPr>
              <a:t>Check alignement </a:t>
            </a:r>
            <a:r>
              <a:rPr lang="fr-FR" sz="2000" b="1" i="0" dirty="0" err="1">
                <a:solidFill>
                  <a:srgbClr val="000000"/>
                </a:solidFill>
                <a:effectLst/>
              </a:rPr>
              <a:t>soleno</a:t>
            </a:r>
            <a:r>
              <a:rPr lang="fr-FR" sz="2000" b="1" i="0" dirty="0">
                <a:solidFill>
                  <a:srgbClr val="000000"/>
                </a:solidFill>
                <a:effectLst/>
              </a:rPr>
              <a:t> --&gt;  Réalignement avec le script Matlab d’origine de Christelle</a:t>
            </a:r>
            <a:br>
              <a:rPr lang="fr-FR" sz="2000" b="1" i="0" dirty="0">
                <a:solidFill>
                  <a:srgbClr val="000000"/>
                </a:solidFill>
                <a:effectLst/>
              </a:rPr>
            </a:br>
            <a:r>
              <a:rPr lang="fr-FR" sz="2000" b="1" i="0" dirty="0">
                <a:solidFill>
                  <a:srgbClr val="000000"/>
                </a:solidFill>
                <a:effectLst/>
              </a:rPr>
              <a:t>     		</a:t>
            </a:r>
            <a:r>
              <a:rPr lang="fr-FR" sz="2000" b="1" i="0" dirty="0">
                <a:solidFill>
                  <a:srgbClr val="FF0000"/>
                </a:solidFill>
                <a:effectLst/>
              </a:rPr>
              <a:t>Résultat :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    			LI/AE/COL.01-MOT.01 =</a:t>
            </a:r>
            <a:r>
              <a:rPr lang="fr-FR" sz="2000" b="0" i="0" dirty="0">
                <a:solidFill>
                  <a:srgbClr val="FF0000"/>
                </a:solidFill>
                <a:effectLst/>
              </a:rPr>
              <a:t> </a:t>
            </a:r>
            <a:r>
              <a:rPr lang="fr-FR" sz="2000" b="1" i="0" dirty="0">
                <a:solidFill>
                  <a:srgbClr val="FF0000"/>
                </a:solidFill>
                <a:effectLst/>
              </a:rPr>
              <a:t>0.783 mm</a:t>
            </a:r>
            <a:r>
              <a:rPr lang="fr-FR" sz="2000" b="0" i="0" dirty="0">
                <a:solidFill>
                  <a:srgbClr val="FF0000"/>
                </a:solidFill>
                <a:effectLst/>
              </a:rPr>
              <a:t>; 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     			LI/AE/COL.01-MOT.02 = </a:t>
            </a:r>
            <a:r>
              <a:rPr lang="fr-FR" sz="2000" b="1" i="0" dirty="0">
                <a:solidFill>
                  <a:srgbClr val="FF0000"/>
                </a:solidFill>
                <a:effectLst/>
              </a:rPr>
              <a:t>3.427 mm</a:t>
            </a:r>
            <a:r>
              <a:rPr lang="fr-FR" sz="2000" b="0" i="0" dirty="0">
                <a:solidFill>
                  <a:srgbClr val="FF0000"/>
                </a:solidFill>
                <a:effectLst/>
              </a:rPr>
              <a:t>; 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   			LI/AE/COL.02-MOT.01 = </a:t>
            </a:r>
            <a:r>
              <a:rPr lang="fr-FR" sz="2000" b="1" i="0" dirty="0">
                <a:solidFill>
                  <a:srgbClr val="FF0000"/>
                </a:solidFill>
                <a:effectLst/>
              </a:rPr>
              <a:t>10.451 </a:t>
            </a:r>
            <a:r>
              <a:rPr lang="fr-FR" sz="2000" b="1" i="0" dirty="0" err="1">
                <a:solidFill>
                  <a:srgbClr val="FF0000"/>
                </a:solidFill>
                <a:effectLst/>
              </a:rPr>
              <a:t>mrad</a:t>
            </a:r>
            <a:r>
              <a:rPr lang="fr-FR" sz="2000" b="0" i="0" dirty="0">
                <a:solidFill>
                  <a:srgbClr val="FF0000"/>
                </a:solidFill>
                <a:effectLst/>
              </a:rPr>
              <a:t> ; 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    			LI/AE/COL.02-MOT.02 =</a:t>
            </a:r>
            <a:r>
              <a:rPr lang="fr-FR" sz="2000" b="1" i="0" dirty="0">
                <a:solidFill>
                  <a:srgbClr val="000000"/>
                </a:solidFill>
                <a:effectLst/>
              </a:rPr>
              <a:t> </a:t>
            </a:r>
            <a:r>
              <a:rPr lang="fr-FR" sz="2000" b="1" i="0" dirty="0">
                <a:solidFill>
                  <a:srgbClr val="FF0000"/>
                </a:solidFill>
                <a:effectLst/>
              </a:rPr>
              <a:t>-4.359 </a:t>
            </a:r>
            <a:r>
              <a:rPr lang="fr-FR" sz="2000" b="1" i="0" dirty="0" err="1">
                <a:solidFill>
                  <a:srgbClr val="FF0000"/>
                </a:solidFill>
                <a:effectLst/>
              </a:rPr>
              <a:t>mrad</a:t>
            </a:r>
            <a:r>
              <a:rPr lang="fr-FR" sz="2000" b="0" i="0" dirty="0">
                <a:solidFill>
                  <a:srgbClr val="FF0000"/>
                </a:solidFill>
                <a:effectLst/>
              </a:rPr>
              <a:t>; </a:t>
            </a:r>
            <a:endParaRPr lang="fr-FR" sz="20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</a:rPr>
              <a:t>    Check avec ces valeurs :</a:t>
            </a:r>
          </a:p>
          <a:p>
            <a:pPr marL="0" indent="0" algn="l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</a:rPr>
              <a:t>       SOLENO = 250    YAGLI     X = 480   Y = 300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                                   BPMLI    X = 1.5   Y = 1.7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     SOLENO = 120     YAGLI    X = 370   Y = 305</a:t>
            </a:r>
            <a:br>
              <a:rPr lang="fr-FR" sz="2000" b="0" i="0" dirty="0">
                <a:solidFill>
                  <a:srgbClr val="000000"/>
                </a:solidFill>
                <a:effectLst/>
              </a:rPr>
            </a:br>
            <a:r>
              <a:rPr lang="fr-FR" sz="2000" b="0" i="0" dirty="0">
                <a:solidFill>
                  <a:srgbClr val="000000"/>
                </a:solidFill>
                <a:effectLst/>
              </a:rPr>
              <a:t>                                     BPMLI    X = 1.6   Y = 0.9</a:t>
            </a:r>
          </a:p>
          <a:p>
            <a:pPr marL="0" indent="0" algn="l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</a:rPr>
              <a:t>   </a:t>
            </a:r>
            <a:r>
              <a:rPr lang="fr-FR" sz="2000" b="1" i="0" dirty="0">
                <a:solidFill>
                  <a:srgbClr val="000000"/>
                </a:solidFill>
                <a:effectLst/>
              </a:rPr>
              <a:t>--&gt;  DX_YAG = 110      DY_YAG = 5    DX_BPM = 0.1     DY_BPM = 0.8 -  </a:t>
            </a:r>
            <a:r>
              <a:rPr lang="fr-FR" sz="2000" b="0" i="0" dirty="0">
                <a:solidFill>
                  <a:srgbClr val="000000"/>
                </a:solidFill>
                <a:effectLst/>
              </a:rPr>
              <a:t>Le script, même après plein de passages, ne donne pas mieux ...</a:t>
            </a:r>
          </a:p>
          <a:p>
            <a:pPr marL="0" indent="0" algn="l">
              <a:buNone/>
            </a:pPr>
            <a:r>
              <a:rPr lang="fr-FR" sz="2000" dirty="0">
                <a:solidFill>
                  <a:srgbClr val="000000"/>
                </a:solidFill>
              </a:rPr>
              <a:t>		</a:t>
            </a:r>
            <a:r>
              <a:rPr lang="fr-FR" sz="2000" dirty="0">
                <a:solidFill>
                  <a:srgbClr val="FF0000"/>
                </a:solidFill>
                <a:sym typeface="Wingdings" panose="05000000000000000000" pitchFamily="2" charset="2"/>
              </a:rPr>
              <a:t> A REVERIFIER</a:t>
            </a:r>
            <a:endParaRPr lang="fr-FR" sz="2000" b="0" i="0" dirty="0">
              <a:solidFill>
                <a:srgbClr val="FF0000"/>
              </a:solidFill>
              <a:effectLst/>
            </a:endParaRP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8300"/>
            <a:ext cx="4114800" cy="365125"/>
          </a:xfrm>
        </p:spPr>
        <p:txBody>
          <a:bodyPr/>
          <a:lstStyle/>
          <a:p>
            <a:r>
              <a:rPr lang="fr-FR" dirty="0"/>
              <a:t>semaine 37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98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Mardi :</a:t>
            </a:r>
          </a:p>
          <a:p>
            <a:pPr lvl="1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laser photocathode. 3 méthodes :</a:t>
            </a: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BPM</a:t>
            </a: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</a:t>
            </a:r>
            <a:r>
              <a:rPr lang="fr-FR" dirty="0" err="1">
                <a:solidFill>
                  <a:schemeClr val="bg1">
                    <a:lumMod val="85000"/>
                  </a:schemeClr>
                </a:solidFill>
              </a:rPr>
              <a:t>Dark</a:t>
            </a:r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85000"/>
                  </a:schemeClr>
                </a:solidFill>
              </a:rPr>
              <a:t>Current</a:t>
            </a:r>
            <a:endParaRPr lang="fr-FR" dirty="0">
              <a:solidFill>
                <a:schemeClr val="bg1">
                  <a:lumMod val="85000"/>
                </a:schemeClr>
              </a:solidFill>
            </a:endParaRPr>
          </a:p>
          <a:p>
            <a:pPr lvl="2"/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Alignement YAG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Changement atténuation canon à phase donnée : (phase de foc max) ?</a:t>
            </a:r>
          </a:p>
          <a:p>
            <a:pPr lvl="1"/>
            <a:r>
              <a:rPr lang="fr-FR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Refaire alignement solénoïde : déterminer le point à utiliser pour la suite (en cours)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 taille iris (0.5 ;1 ;1.3 ;1.5 ;2 ;2.5 ;3) </a:t>
            </a:r>
            <a:r>
              <a:rPr lang="fr-F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non possible car laser non aligné, à faire</a:t>
            </a:r>
            <a:endParaRPr lang="fr-FR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chaque changement d’iris :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Enregistrer image laser ?</a:t>
            </a:r>
          </a:p>
          <a:p>
            <a:pPr marL="1657350" lvl="3" indent="-285750">
              <a:lnSpc>
                <a:spcPct val="107000"/>
              </a:lnSpc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taille vs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(mesure taille faisceau en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rms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 : code ?</a:t>
            </a:r>
          </a:p>
          <a:p>
            <a:pPr marL="1657350" lvl="3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 charge vs phase : script déjà en place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Scan phase vs énergie canon (avec YAG) de 0.5dB à 0dB progressivement en vérifiant les signaux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RFs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fin de journée </a:t>
            </a:r>
            <a:r>
              <a:rPr lang="fr-F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A faire</a:t>
            </a:r>
            <a:endParaRPr lang="fr-FR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51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effectué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7670"/>
            <a:ext cx="12192000" cy="5258006"/>
          </a:xfrm>
        </p:spPr>
        <p:txBody>
          <a:bodyPr/>
          <a:lstStyle/>
          <a:p>
            <a:r>
              <a:rPr lang="fr-FR" dirty="0"/>
              <a:t>Alignement laser</a:t>
            </a:r>
          </a:p>
          <a:p>
            <a:pPr lvl="1"/>
            <a:r>
              <a:rPr lang="fr-FR" dirty="0"/>
              <a:t>Le laser n’était pas bien aligné sur le trajet</a:t>
            </a:r>
          </a:p>
          <a:p>
            <a:pPr lvl="1"/>
            <a:r>
              <a:rPr lang="fr-FR" dirty="0"/>
              <a:t>Apres réalignement (image de vendredi à analyser) :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8</a:t>
            </a:fld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E5BF8A7-84CC-4D4C-B33E-CE85E73E6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863" y="2011938"/>
            <a:ext cx="7534275" cy="465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47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0C534-0B7B-4DAA-A00B-856AD51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Programme prévu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00AFA-686B-4306-8B95-5736746AA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0847"/>
            <a:ext cx="12192000" cy="5487137"/>
          </a:xfrm>
        </p:spPr>
        <p:txBody>
          <a:bodyPr>
            <a:normAutofit/>
          </a:bodyPr>
          <a:lstStyle/>
          <a:p>
            <a:r>
              <a:rPr lang="fr-FR" dirty="0"/>
              <a:t>Mercredi :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Raffinement axes magnétiques section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 vs phase section avec différents alignements : à quantifier avec paramètres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steerers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Caractérisation section (transport de charge, scan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beam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size on YAGTL vs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solenoïd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…)</a:t>
            </a:r>
          </a:p>
          <a:p>
            <a:pPr lvl="2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5E7FA-6E3D-4A44-B189-116C3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16/09/24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843544-A887-4DBA-A116-1C636580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semaine 37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185A96-0BE0-48BD-82EC-96CDE49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CED0-4B6C-461D-BDEC-4EE38EF68C4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1702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2172</Words>
  <Application>Microsoft Office PowerPoint</Application>
  <PresentationFormat>Grand écran</PresentationFormat>
  <Paragraphs>276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Thème Office</vt:lpstr>
      <vt:lpstr>Bilan faisceau semaine 37 CR meeting 16/09/24</vt:lpstr>
      <vt:lpstr>Programme prévu pour la semaine dernière</vt:lpstr>
      <vt:lpstr>Programme prévu pour la semaine dernière</vt:lpstr>
      <vt:lpstr>Programme effectué</vt:lpstr>
      <vt:lpstr>Programme effectué</vt:lpstr>
      <vt:lpstr>Programme effectué</vt:lpstr>
      <vt:lpstr>Programme effectué</vt:lpstr>
      <vt:lpstr>Programme effectué</vt:lpstr>
      <vt:lpstr>Programme prévu</vt:lpstr>
      <vt:lpstr>Programme effectué</vt:lpstr>
      <vt:lpstr>Résumé semaine 37 et suite du programme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Planning semaine 38</vt:lpstr>
      <vt:lpstr>Planning semaine 39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Sophie Cavalier</cp:lastModifiedBy>
  <cp:revision>130</cp:revision>
  <dcterms:created xsi:type="dcterms:W3CDTF">2024-09-13T13:42:01Z</dcterms:created>
  <dcterms:modified xsi:type="dcterms:W3CDTF">2024-09-16T14:25:43Z</dcterms:modified>
</cp:coreProperties>
</file>