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0" r:id="rId5"/>
    <p:sldId id="271" r:id="rId6"/>
    <p:sldId id="264" r:id="rId7"/>
    <p:sldId id="266" r:id="rId8"/>
    <p:sldId id="265" r:id="rId9"/>
    <p:sldId id="272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94654"/>
  </p:normalViewPr>
  <p:slideViewPr>
    <p:cSldViewPr snapToGrid="0">
      <p:cViewPr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6CDA8-9317-F254-E15A-03B95B3EC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D1B21CD-6C59-C97D-88C1-B373FA6BA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2C49BF-B24D-94E7-BBF3-3D80AF99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1E01A1-3CD0-CAE1-A95C-835D1310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4D314C-F26D-2781-BC51-79D55A61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3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7E4AC-7EA2-5EB4-1604-9202BAF1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30AFE0C-5536-ABCF-A5DE-3016AAF5C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349BD8C-7094-186A-E073-B530A3C6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8ECE54-A1D0-6A7C-B8D8-FC2BC5A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AD7180-B15C-F056-CA07-9BC6422A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5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6ADF60B-11CC-AD46-71C6-54B9DD637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6C85FC-5ABF-DC5B-EAA4-C77554D0C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32A98-79EA-6E3B-1C38-E1B2F0EA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47DB80-5A4F-11FC-A1CE-641CD613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407993-493D-0588-C3B1-C3941F5C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4B156-0BB5-A4CE-6F7F-12E93DB8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1F1FD0C-6D9C-E24B-1EFE-BE7DFB239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E31B06-CFF0-0861-2023-FB2B2B6A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96B6D7-0D50-42B0-F5EA-AF73C68F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27E648-BCEB-F8CB-0B07-828EE7B8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2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DD1A0-C0E2-5F6F-EB5B-C02B946D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83A1F3-DDBC-A142-B167-46FCEAD22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A60B87-A9B9-8CBC-1D0B-F0B97A7C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D02598F-B3D0-298E-5003-11C78373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039EB8-790A-F2F7-816D-2E36FCAE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5D461-1795-2741-998E-6D01C38C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5ACF0D-D784-50F7-F85D-B7D9C7654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A717033-330F-0FA1-906A-BE2C16EA7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9C7BE3-97F4-B66C-0C8C-ED86C887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74380E-44F4-C1C5-3442-18475818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ABF0BA-1318-71E1-9111-3D86FD6E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9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A95E0-FAC0-EF03-DDAB-F2464E60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511E4C9-70C9-D08C-8151-3E3972DDD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81446B9-852E-06D6-8175-AC71EDE05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1536B08-F8DF-9AF1-93C5-61B1D4F0C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3AA1E8F-69F4-523F-E1E4-37862B255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20D7AAA-1EB2-3456-8FDB-391E2583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C0618FC-4DCA-0106-12BB-5640A385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BA0F3B-0B8C-02AD-4974-18F2253C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9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36033-F379-B00E-4A91-A7B7D4AD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B8A0F74-10C0-841B-2520-80A5870C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4B517B-9BDE-9887-E38D-150649D4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EA6CB76-61B5-1285-BD21-1D335AF5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2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63774ED-E856-C68A-2BCB-326B4B35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EC27DEB-8747-19D3-9A6E-A7DEDE7C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91D9EAC-4DE0-07AA-FBF6-D6613A72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3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A47C-0E0C-FDFD-099A-BC7948FE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D46A05-8594-37BD-FE39-3DA0133D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031898-8BDB-62FF-D3DE-F2720B7D0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478A8DA-9F66-48D2-CB5B-A9B79766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7BB8D1-737C-5DA4-2D31-611C4A0B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97B9D8-A42B-D2DA-4D36-A2D92C00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17859-72CD-5891-7D6C-C548B7FF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EAD3B0F-75C0-A429-F028-40ED7854F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3EED8F6-53BB-7612-71D9-55F2D2176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F0CCA8-A61C-465D-2FC9-A819FC7E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F2A3D7-C2A1-7437-7A39-526A88B5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10572C5-67DA-E0CF-F812-4AF9DD8D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1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871E13-D47E-9039-89FF-E3EFBB2C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EE63D9-4F32-2AD5-0212-868BF5264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D177C0-2D57-AB83-979E-59697D440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C12CC-7089-4F09-B747-C41697C8C28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086032-C223-8965-E58B-6219A4F12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FBB5BD-215A-260C-A57F-79C818F38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3CF9F-E281-437C-9ACC-636F0BE83D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943C3-6377-F45F-2835-EE05A443C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504" y="1389485"/>
            <a:ext cx="9144000" cy="40790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Update on </a:t>
            </a:r>
            <a:br>
              <a:rPr lang="en-US" dirty="0"/>
            </a:br>
            <a:r>
              <a:rPr lang="en-US" dirty="0"/>
              <a:t>- Beam measurement @injector</a:t>
            </a:r>
            <a:br>
              <a:rPr lang="en-US" dirty="0"/>
            </a:br>
            <a:r>
              <a:rPr lang="en-US" dirty="0"/>
              <a:t>- Ring commissioning</a:t>
            </a:r>
            <a:br>
              <a:rPr lang="en-US" dirty="0"/>
            </a:br>
            <a:r>
              <a:rPr lang="en-US" dirty="0"/>
              <a:t>- Beam Loss Monitor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E9B06EB-50A8-4675-9844-BE4353A9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7438" y="6177958"/>
            <a:ext cx="2411556" cy="322263"/>
          </a:xfrm>
        </p:spPr>
        <p:txBody>
          <a:bodyPr/>
          <a:lstStyle/>
          <a:p>
            <a:fld id="{29266485-1F8C-49AD-A5D5-E767E4406627}" type="datetime1">
              <a:rPr lang="fr-FR" smtClean="0"/>
              <a:t>21/10/2024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16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A41485-DA6B-14B9-B41A-2F52E41F3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7"/>
          <a:stretch/>
        </p:blipFill>
        <p:spPr>
          <a:xfrm>
            <a:off x="546265" y="894593"/>
            <a:ext cx="9561346" cy="5785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F45A05-2273-55CE-6718-D6DF33EDD912}"/>
              </a:ext>
            </a:extLst>
          </p:cNvPr>
          <p:cNvSpPr txBox="1"/>
          <p:nvPr/>
        </p:nvSpPr>
        <p:spPr>
          <a:xfrm>
            <a:off x="9476508" y="6109855"/>
            <a:ext cx="257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Studies are in progress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4A75343-9BE8-6458-D705-6919937D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37" y="270122"/>
            <a:ext cx="11470434" cy="584901"/>
          </a:xfrm>
        </p:spPr>
        <p:txBody>
          <a:bodyPr>
            <a:normAutofit fontScale="90000"/>
          </a:bodyPr>
          <a:lstStyle/>
          <a:p>
            <a:r>
              <a:rPr lang="en-US" dirty="0"/>
              <a:t>Orbit measurement 07/10 with RF (after correction)</a:t>
            </a:r>
          </a:p>
        </p:txBody>
      </p:sp>
    </p:spTree>
    <p:extLst>
      <p:ext uri="{BB962C8B-B14F-4D97-AF65-F5344CB8AC3E}">
        <p14:creationId xmlns:p14="http://schemas.microsoft.com/office/powerpoint/2010/main" val="46657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2DF9-3627-DEDA-ED30-A40B46C7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91" y="132957"/>
            <a:ext cx="10515600" cy="1061296"/>
          </a:xfrm>
        </p:spPr>
        <p:txBody>
          <a:bodyPr/>
          <a:lstStyle/>
          <a:p>
            <a:r>
              <a:rPr lang="en-GB" dirty="0"/>
              <a:t>Storage on two 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53A9A-6464-723E-7841-068865BA7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8"/>
          <a:stretch/>
        </p:blipFill>
        <p:spPr>
          <a:xfrm>
            <a:off x="321733" y="1194253"/>
            <a:ext cx="5274276" cy="4788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7F4F2C-5CB9-13B5-A94F-734E0683C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3" b="14841"/>
          <a:stretch/>
        </p:blipFill>
        <p:spPr>
          <a:xfrm>
            <a:off x="5850009" y="2215720"/>
            <a:ext cx="6020258" cy="4372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426E71-3C04-BB52-CAF8-E126E379E50E}"/>
              </a:ext>
            </a:extLst>
          </p:cNvPr>
          <p:cNvSpPr txBox="1"/>
          <p:nvPr/>
        </p:nvSpPr>
        <p:spPr>
          <a:xfrm>
            <a:off x="7254876" y="824921"/>
            <a:ext cx="389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Very good storage for X-rays studies</a:t>
            </a:r>
          </a:p>
        </p:txBody>
      </p:sp>
    </p:spTree>
    <p:extLst>
      <p:ext uri="{BB962C8B-B14F-4D97-AF65-F5344CB8AC3E}">
        <p14:creationId xmlns:p14="http://schemas.microsoft.com/office/powerpoint/2010/main" val="227047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27B2-D88B-697E-AFEA-2B5BFB6C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Loss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64323-8D2E-487D-35DB-98024C2EE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19"/>
            <a:ext cx="10515600" cy="4800806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Linac</a:t>
            </a:r>
            <a:r>
              <a:rPr lang="en-GB" dirty="0"/>
              <a:t>: install </a:t>
            </a:r>
            <a:r>
              <a:rPr lang="en-GB" dirty="0" err="1"/>
              <a:t>fiber</a:t>
            </a:r>
            <a:r>
              <a:rPr lang="en-GB" dirty="0"/>
              <a:t> along the new RF structure. </a:t>
            </a:r>
          </a:p>
          <a:p>
            <a:r>
              <a:rPr lang="en-GB" dirty="0"/>
              <a:t>TL: installed and operational</a:t>
            </a:r>
          </a:p>
          <a:p>
            <a:r>
              <a:rPr lang="en-GB" dirty="0"/>
              <a:t>EL: installed and operational</a:t>
            </a:r>
          </a:p>
          <a:p>
            <a:r>
              <a:rPr lang="en-GB" dirty="0"/>
              <a:t>Ring: installed. We currently read out 2 </a:t>
            </a:r>
            <a:r>
              <a:rPr lang="en-GB" dirty="0" err="1"/>
              <a:t>fibers</a:t>
            </a:r>
            <a:r>
              <a:rPr lang="en-GB" dirty="0"/>
              <a:t>.</a:t>
            </a:r>
          </a:p>
          <a:p>
            <a:r>
              <a:rPr lang="en-GB" dirty="0"/>
              <a:t>Scintillators: find the detection box, which was attached to the LIL girder. In general, a few scintillators are available. We use the one, installed at the septum. In October, no signal. We should check the PMT.</a:t>
            </a:r>
          </a:p>
          <a:p>
            <a:endParaRPr lang="en-GB" dirty="0"/>
          </a:p>
          <a:p>
            <a:r>
              <a:rPr lang="en-GB" dirty="0"/>
              <a:t>Signals can be read out by scope or </a:t>
            </a:r>
            <a:r>
              <a:rPr lang="en-GB" dirty="0" err="1"/>
              <a:t>RedPitaya</a:t>
            </a:r>
            <a:r>
              <a:rPr lang="en-GB" dirty="0"/>
              <a:t>.</a:t>
            </a:r>
          </a:p>
          <a:p>
            <a:r>
              <a:rPr lang="en-GB" dirty="0"/>
              <a:t>We can show where are the cables and how to use.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18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80004-3E80-D342-D5E0-FA7A5B2C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Emittance measurements with QP3 scan on 20.09.2024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B62287-440B-9561-3C3B-57078B6B5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3301" cy="4351338"/>
          </a:xfrm>
        </p:spPr>
        <p:txBody>
          <a:bodyPr>
            <a:normAutofit/>
          </a:bodyPr>
          <a:lstStyle/>
          <a:p>
            <a:r>
              <a:rPr lang="en-US" dirty="0"/>
              <a:t>Conditions</a:t>
            </a:r>
          </a:p>
          <a:p>
            <a:pPr lvl="1"/>
            <a:r>
              <a:rPr lang="it-IT" dirty="0"/>
              <a:t>Q=-50 pC, Gun phase = 121</a:t>
            </a:r>
            <a:r>
              <a:rPr lang="it-IT" dirty="0">
                <a:sym typeface="Symbol" panose="05050102010706020507" pitchFamily="18" charset="2"/>
              </a:rPr>
              <a:t></a:t>
            </a:r>
            <a:r>
              <a:rPr lang="it-IT" dirty="0"/>
              <a:t>, Sect. Phase = 141</a:t>
            </a:r>
            <a:r>
              <a:rPr lang="it-IT" dirty="0">
                <a:sym typeface="Symbol" panose="05050102010706020507" pitchFamily="18" charset="2"/>
              </a:rPr>
              <a:t>, Solenoid 220 A</a:t>
            </a:r>
            <a:endParaRPr lang="it-IT" dirty="0"/>
          </a:p>
          <a:p>
            <a:pPr lvl="1"/>
            <a:r>
              <a:rPr lang="it-IT" dirty="0"/>
              <a:t>Li/PS/STR.01-H.01 = 2.2 A</a:t>
            </a:r>
            <a:endParaRPr lang="en-US" dirty="0"/>
          </a:p>
          <a:p>
            <a:pPr lvl="1"/>
            <a:r>
              <a:rPr lang="it-IT" dirty="0"/>
              <a:t>Li/PS/STR.01-V.01 = -1.7 A</a:t>
            </a:r>
          </a:p>
          <a:p>
            <a:pPr lvl="1"/>
            <a:r>
              <a:rPr lang="it-IT" dirty="0"/>
              <a:t>Li/PS/STR.02-V.01 = 2.08 A</a:t>
            </a:r>
            <a:endParaRPr lang="en-US" dirty="0"/>
          </a:p>
          <a:p>
            <a:pPr lvl="1"/>
            <a:r>
              <a:rPr lang="it-IT" dirty="0"/>
              <a:t>Li/PS/STR.02-H.01 =-3.9 A</a:t>
            </a:r>
            <a:endParaRPr lang="en-US" dirty="0"/>
          </a:p>
          <a:p>
            <a:pPr lvl="1"/>
            <a:r>
              <a:rPr lang="en-US" dirty="0"/>
              <a:t>QP1- QP3 =0, TL/SST1 Hor.  = 351, Ver. = 280, TL/BPM1 X=0.4, Y=0.3</a:t>
            </a:r>
          </a:p>
          <a:p>
            <a:pPr lvl="1"/>
            <a:r>
              <a:rPr lang="en-US" dirty="0"/>
              <a:t>QP3 scan ±4 A, 30 steps.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The latest calibration from Nicolas for TL/SST1: Vert. 28 um/pix, </a:t>
            </a:r>
            <a:r>
              <a:rPr lang="en-US" dirty="0" err="1">
                <a:highlight>
                  <a:srgbClr val="FFFF00"/>
                </a:highlight>
              </a:rPr>
              <a:t>Horiz</a:t>
            </a:r>
            <a:r>
              <a:rPr lang="en-US" dirty="0">
                <a:highlight>
                  <a:srgbClr val="FFFF00"/>
                </a:highlight>
              </a:rPr>
              <a:t>. 29 um/pix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1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ACB07-0C2E-2A15-2713-5EAF3207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2535C0E-3780-3814-291B-0739FBB4E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884653"/>
              </p:ext>
            </p:extLst>
          </p:nvPr>
        </p:nvGraphicFramePr>
        <p:xfrm>
          <a:off x="406400" y="2130425"/>
          <a:ext cx="1132839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133">
                  <a:extLst>
                    <a:ext uri="{9D8B030D-6E8A-4147-A177-3AD203B41FA5}">
                      <a16:colId xmlns:a16="http://schemas.microsoft.com/office/drawing/2014/main" val="1294431223"/>
                    </a:ext>
                  </a:extLst>
                </a:gridCol>
                <a:gridCol w="1888066">
                  <a:extLst>
                    <a:ext uri="{9D8B030D-6E8A-4147-A177-3AD203B41FA5}">
                      <a16:colId xmlns:a16="http://schemas.microsoft.com/office/drawing/2014/main" val="4044253148"/>
                    </a:ext>
                  </a:extLst>
                </a:gridCol>
                <a:gridCol w="1888066">
                  <a:extLst>
                    <a:ext uri="{9D8B030D-6E8A-4147-A177-3AD203B41FA5}">
                      <a16:colId xmlns:a16="http://schemas.microsoft.com/office/drawing/2014/main" val="2924063093"/>
                    </a:ext>
                  </a:extLst>
                </a:gridCol>
                <a:gridCol w="1888066">
                  <a:extLst>
                    <a:ext uri="{9D8B030D-6E8A-4147-A177-3AD203B41FA5}">
                      <a16:colId xmlns:a16="http://schemas.microsoft.com/office/drawing/2014/main" val="3020290126"/>
                    </a:ext>
                  </a:extLst>
                </a:gridCol>
                <a:gridCol w="1888066">
                  <a:extLst>
                    <a:ext uri="{9D8B030D-6E8A-4147-A177-3AD203B41FA5}">
                      <a16:colId xmlns:a16="http://schemas.microsoft.com/office/drawing/2014/main" val="1039369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RMS values calculated as the second central moments of beam image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RMS beam sizes calculated by Gaussian fittings of beam profiles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98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Horizontal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Horizontal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Vertical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60236"/>
                  </a:ext>
                </a:extLst>
              </a:tr>
              <a:tr h="411268">
                <a:tc>
                  <a:txBody>
                    <a:bodyPr/>
                    <a:lstStyle/>
                    <a:p>
                      <a:r>
                        <a:rPr lang="en-US" sz="2400" dirty="0"/>
                        <a:t>Normalized emittance, </a:t>
                      </a:r>
                      <a:r>
                        <a:rPr lang="en-US" sz="2400" dirty="0" err="1"/>
                        <a:t>mm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mrad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87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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-2.7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015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, 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61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9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1B313-A007-6798-4CCB-C35987D9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64" y="284182"/>
            <a:ext cx="10515600" cy="1325563"/>
          </a:xfrm>
        </p:spPr>
        <p:txBody>
          <a:bodyPr/>
          <a:lstStyle/>
          <a:p>
            <a:r>
              <a:rPr lang="en-US" dirty="0"/>
              <a:t>Dispersion measurements: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FB21EE-C1DF-2AD2-009F-21C71C6EC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4" y="1754452"/>
            <a:ext cx="3960000" cy="297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066BD9-5401-90DA-2AC3-E5411A49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665" y="1754452"/>
            <a:ext cx="3960000" cy="297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149349-4918-9E8B-1345-22DD32553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38" y="1754452"/>
            <a:ext cx="3960000" cy="297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EE1E10-F1C6-EC53-7EF2-3E565E051685}"/>
              </a:ext>
            </a:extLst>
          </p:cNvPr>
          <p:cNvSpPr txBox="1"/>
          <p:nvPr/>
        </p:nvSpPr>
        <p:spPr>
          <a:xfrm>
            <a:off x="317499" y="4861468"/>
            <a:ext cx="1101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Measurement with a script		       manually			          manually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C226AD-63F3-3026-309E-8A682227071C}"/>
                  </a:ext>
                </a:extLst>
              </p:cNvPr>
              <p:cNvSpPr txBox="1"/>
              <p:nvPr/>
            </p:nvSpPr>
            <p:spPr>
              <a:xfrm>
                <a:off x="5942430" y="448945"/>
                <a:ext cx="2816736" cy="1025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C226AD-63F3-3026-309E-8A682227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30" y="448945"/>
                <a:ext cx="2816736" cy="102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54D308-7B92-4326-B80F-C752202E98EE}"/>
                  </a:ext>
                </a:extLst>
              </p:cNvPr>
              <p:cNvSpPr txBox="1"/>
              <p:nvPr/>
            </p:nvSpPr>
            <p:spPr>
              <a:xfrm>
                <a:off x="7518931" y="618204"/>
                <a:ext cx="5215467" cy="8468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sz="2800"/>
                            <m:t>P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/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/>
                            <m:t>10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800"/>
                            <m:t>(</m:t>
                          </m:r>
                          <m:r>
                            <m:rPr>
                              <m:nor/>
                            </m:rPr>
                            <a:rPr lang="en-US" sz="2800"/>
                            <m:t>A</m:t>
                          </m:r>
                          <m:r>
                            <m:rPr>
                              <m:nor/>
                            </m:rPr>
                            <a:rPr lang="en-US" sz="2800"/>
                            <m:t>−</m:t>
                          </m:r>
                          <m:r>
                            <m:rPr>
                              <m:nor/>
                            </m:rPr>
                            <a:rPr lang="en-US" sz="2800"/>
                            <m:t>A</m:t>
                          </m:r>
                          <m:r>
                            <m:rPr>
                              <m:nor/>
                            </m:rPr>
                            <a:rPr lang="en-US" sz="2800"/>
                            <m:t>0)/20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/>
                        <m:t>−1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54D308-7B92-4326-B80F-C752202E9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931" y="618204"/>
                <a:ext cx="5215467" cy="8468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14DF6D6-8072-D257-F434-386CA490F0AE}"/>
              </a:ext>
            </a:extLst>
          </p:cNvPr>
          <p:cNvSpPr txBox="1"/>
          <p:nvPr/>
        </p:nvSpPr>
        <p:spPr>
          <a:xfrm>
            <a:off x="132064" y="5239296"/>
            <a:ext cx="1041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bending magnet current change by ±1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8FF4-F4F4-E1AF-C122-2A80E1E3833A}"/>
                  </a:ext>
                </a:extLst>
              </p:cNvPr>
              <p:cNvSpPr txBox="1"/>
              <p:nvPr/>
            </p:nvSpPr>
            <p:spPr>
              <a:xfrm>
                <a:off x="6265333" y="5221478"/>
                <a:ext cx="5926667" cy="505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400" smtClean="0"/>
                          <m:t>P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m:rPr>
                        <m:nor/>
                      </m:rPr>
                      <a:rPr lang="en-US" sz="2400"/>
                      <m:t>=</m:t>
                    </m:r>
                    <m:r>
                      <m:rPr>
                        <m:nor/>
                      </m:rPr>
                      <a:rPr lang="en-US" sz="2400" i="1"/>
                      <m:t>−0.0126</m:t>
                    </m:r>
                    <m:r>
                      <m:rPr>
                        <m:nor/>
                      </m:rPr>
                      <a:rPr lang="en-US" sz="2400" b="0" i="1" smtClean="0"/>
                      <m:t>,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=−0.48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8FF4-F4F4-E1AF-C122-2A80E1E38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33" y="5221478"/>
                <a:ext cx="5926667" cy="505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83353DC-5D32-09B7-17AD-6E0181E7AA52}"/>
              </a:ext>
            </a:extLst>
          </p:cNvPr>
          <p:cNvSpPr txBox="1"/>
          <p:nvPr/>
        </p:nvSpPr>
        <p:spPr>
          <a:xfrm>
            <a:off x="478372" y="1266298"/>
            <a:ext cx="673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QP4 = 2.0 A, MADX yields D = -0.9 m at TL/BPM2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1C55F71F-964C-9812-2299-7404005BBA6F}"/>
              </a:ext>
            </a:extLst>
          </p:cNvPr>
          <p:cNvSpPr/>
          <p:nvPr/>
        </p:nvSpPr>
        <p:spPr>
          <a:xfrm>
            <a:off x="57665" y="1705024"/>
            <a:ext cx="3960000" cy="3568681"/>
          </a:xfrm>
          <a:prstGeom prst="rect">
            <a:avLst/>
          </a:prstGeom>
          <a:solidFill>
            <a:srgbClr val="156082">
              <a:alpha val="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01ABB377-1913-FC4F-1E1D-8AE54609C2F7}"/>
              </a:ext>
            </a:extLst>
          </p:cNvPr>
          <p:cNvSpPr/>
          <p:nvPr/>
        </p:nvSpPr>
        <p:spPr>
          <a:xfrm>
            <a:off x="4116514" y="1705023"/>
            <a:ext cx="3960000" cy="3568681"/>
          </a:xfrm>
          <a:prstGeom prst="rect">
            <a:avLst/>
          </a:prstGeom>
          <a:solidFill>
            <a:srgbClr val="156082">
              <a:alpha val="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48D264A-589D-FD2C-BDE6-0D214B71B72A}"/>
              </a:ext>
            </a:extLst>
          </p:cNvPr>
          <p:cNvSpPr/>
          <p:nvPr/>
        </p:nvSpPr>
        <p:spPr>
          <a:xfrm>
            <a:off x="8165416" y="1709139"/>
            <a:ext cx="3960000" cy="3568681"/>
          </a:xfrm>
          <a:prstGeom prst="rect">
            <a:avLst/>
          </a:prstGeom>
          <a:solidFill>
            <a:srgbClr val="156082">
              <a:alpha val="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4C0B6F-A19E-A120-A8A5-42A1A4912099}"/>
              </a:ext>
            </a:extLst>
          </p:cNvPr>
          <p:cNvSpPr txBox="1"/>
          <p:nvPr/>
        </p:nvSpPr>
        <p:spPr>
          <a:xfrm>
            <a:off x="275511" y="5641953"/>
            <a:ext cx="1130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measured dispersion with TL/BPM2 is at least a factor of two lower than the calculated one. It is necessary to carry out measurements more systematically, since the measured data are unreliable (it should not depend on attenuation).</a:t>
            </a:r>
            <a:r>
              <a:rPr lang="uk-UA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567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A5DF5-5C94-C8FD-2620-0657B5E4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any case it appears there are problems with dispersion.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6B9080-9708-F317-F039-7A433E33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beam can be directed through the transfer line, ensuring that the bending angle of the magnets matches the intended design.</a:t>
            </a:r>
          </a:p>
          <a:p>
            <a:r>
              <a:rPr lang="en-US" dirty="0"/>
              <a:t>Possible causes of dispersion discrepancies may include: </a:t>
            </a:r>
          </a:p>
          <a:p>
            <a:pPr lvl="1"/>
            <a:r>
              <a:rPr lang="en-US" dirty="0"/>
              <a:t>BPM calibration (check with TL/SST2)?</a:t>
            </a:r>
          </a:p>
          <a:p>
            <a:pPr lvl="1"/>
            <a:r>
              <a:rPr lang="en-US" dirty="0"/>
              <a:t>Multipole components of bending magnets that is not included in the calculations</a:t>
            </a:r>
            <a:r>
              <a:rPr lang="uk-UA" dirty="0"/>
              <a:t> (</a:t>
            </a:r>
            <a:r>
              <a:rPr lang="en-US" dirty="0"/>
              <a:t>considering cross talking of the adjacent magnets</a:t>
            </a:r>
            <a:r>
              <a:rPr lang="uk-UA" dirty="0"/>
              <a:t>)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Others???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3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A87C5-B845-FA09-DC44-D594BC19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studies</a:t>
            </a: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69E1A0E8-4D0E-9D2B-7344-794C95A1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3301" cy="4351338"/>
          </a:xfrm>
        </p:spPr>
        <p:txBody>
          <a:bodyPr>
            <a:normAutofit/>
          </a:bodyPr>
          <a:lstStyle/>
          <a:p>
            <a:r>
              <a:rPr lang="en-US" dirty="0"/>
              <a:t>We had 3 shifts: October, 1 (first turns, w/o RF), October, 4 and October, 6</a:t>
            </a:r>
          </a:p>
          <a:p>
            <a:r>
              <a:rPr lang="en-US" dirty="0"/>
              <a:t>Our priority was to establish the beam storage in order to measure the X-ray production.</a:t>
            </a:r>
          </a:p>
          <a:p>
            <a:r>
              <a:rPr lang="en-US" dirty="0"/>
              <a:t>After the restart:</a:t>
            </a:r>
          </a:p>
          <a:p>
            <a:pPr lvl="1"/>
            <a:r>
              <a:rPr lang="en-US" dirty="0"/>
              <a:t>Injection in the ring has changes (due to the new beam transport)</a:t>
            </a:r>
          </a:p>
          <a:p>
            <a:pPr lvl="1"/>
            <a:r>
              <a:rPr lang="en-US" dirty="0"/>
              <a:t>Absence of </a:t>
            </a:r>
            <a:r>
              <a:rPr lang="en-US" dirty="0" err="1"/>
              <a:t>betatron</a:t>
            </a:r>
            <a:r>
              <a:rPr lang="en-US" dirty="0"/>
              <a:t> oscillations (injection ?)</a:t>
            </a:r>
          </a:p>
          <a:p>
            <a:pPr lvl="1"/>
            <a:r>
              <a:rPr lang="en-US" dirty="0"/>
              <a:t>RF frequency and energy should be adjusted</a:t>
            </a:r>
          </a:p>
          <a:p>
            <a:pPr lvl="1"/>
            <a:r>
              <a:rPr lang="en-US" dirty="0"/>
              <a:t>Overall, the injection-to-injection jitter reduced (by eye observation, should be quantified)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8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A87C5-B845-FA09-DC44-D594BC19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commissioning: next steps</a:t>
            </a: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69E1A0E8-4D0E-9D2B-7344-794C95A1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3301" cy="4351338"/>
          </a:xfrm>
        </p:spPr>
        <p:txBody>
          <a:bodyPr>
            <a:normAutofit/>
          </a:bodyPr>
          <a:lstStyle/>
          <a:p>
            <a:r>
              <a:rPr lang="en-US" dirty="0"/>
              <a:t>Precise scan of the RF frequency =&gt; find the non-dispersive orbit</a:t>
            </a:r>
          </a:p>
          <a:p>
            <a:r>
              <a:rPr lang="en-US" dirty="0"/>
              <a:t>Orbit correction (currently the orbit is in average around ~ 2 mm)</a:t>
            </a:r>
          </a:p>
          <a:p>
            <a:r>
              <a:rPr lang="en-US" dirty="0"/>
              <a:t>Optics studies (</a:t>
            </a:r>
            <a:r>
              <a:rPr lang="en-US" dirty="0" err="1"/>
              <a:t>betatron</a:t>
            </a:r>
            <a:r>
              <a:rPr lang="en-US" dirty="0"/>
              <a:t> oscillations, tunes)</a:t>
            </a:r>
          </a:p>
          <a:p>
            <a:r>
              <a:rPr lang="en-US" dirty="0"/>
              <a:t>Data taking =&gt; to do the comparative studies (not enough data yet)</a:t>
            </a:r>
          </a:p>
          <a:p>
            <a:r>
              <a:rPr lang="en-US" dirty="0"/>
              <a:t>Optimization of the injection to maximize the stored charge.</a:t>
            </a:r>
          </a:p>
          <a:p>
            <a:endParaRPr lang="en-US" dirty="0"/>
          </a:p>
          <a:p>
            <a:r>
              <a:rPr lang="en-US" dirty="0"/>
              <a:t>Ring shifts: October, 30, October, 31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5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A87C5-B845-FA09-DC44-D594BC19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37" y="270122"/>
            <a:ext cx="10515600" cy="1325563"/>
          </a:xfrm>
        </p:spPr>
        <p:txBody>
          <a:bodyPr/>
          <a:lstStyle/>
          <a:p>
            <a:r>
              <a:rPr lang="en-US" dirty="0"/>
              <a:t>Orbit measurement in the 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4D441-C3AC-B75C-7248-01282DBAF32B}"/>
              </a:ext>
            </a:extLst>
          </p:cNvPr>
          <p:cNvSpPr txBox="1"/>
          <p:nvPr/>
        </p:nvSpPr>
        <p:spPr>
          <a:xfrm>
            <a:off x="9155875" y="932903"/>
            <a:ext cx="257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Studies are in progress</a:t>
            </a:r>
          </a:p>
        </p:txBody>
      </p:sp>
      <p:pic>
        <p:nvPicPr>
          <p:cNvPr id="4" name="Рисунок 3" descr="Зображення, що містить текст, схема, ряд, Графік&#10;&#10;Автоматично згенерований опис">
            <a:extLst>
              <a:ext uri="{FF2B5EF4-FFF2-40B4-BE49-F238E27FC236}">
                <a16:creationId xmlns:a16="http://schemas.microsoft.com/office/drawing/2014/main" id="{272C2CC9-829B-8D1C-5427-0F9D9DEE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1" y="1260197"/>
            <a:ext cx="9423035" cy="51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9BB44-D57F-DB80-B50F-F24CECCA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3" y="-142502"/>
            <a:ext cx="10515600" cy="1325563"/>
          </a:xfrm>
        </p:spPr>
        <p:txBody>
          <a:bodyPr/>
          <a:lstStyle/>
          <a:p>
            <a:r>
              <a:rPr lang="en-US" dirty="0"/>
              <a:t>Orbit measurement in the ring w/o RF</a:t>
            </a:r>
          </a:p>
        </p:txBody>
      </p:sp>
      <p:pic>
        <p:nvPicPr>
          <p:cNvPr id="15" name="Рисунок 14" descr="Зображення, що містить текст, ряд, знімок екрана, схема&#10;&#10;Автоматично згенерований опис">
            <a:extLst>
              <a:ext uri="{FF2B5EF4-FFF2-40B4-BE49-F238E27FC236}">
                <a16:creationId xmlns:a16="http://schemas.microsoft.com/office/drawing/2014/main" id="{6D7BAB6E-8E13-FF04-E9F7-348A2465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52" y="916615"/>
            <a:ext cx="5034036" cy="2016000"/>
          </a:xfrm>
          <a:prstGeom prst="rect">
            <a:avLst/>
          </a:prstGeom>
        </p:spPr>
      </p:pic>
      <p:pic>
        <p:nvPicPr>
          <p:cNvPr id="17" name="Рисунок 16" descr="Зображення, що містить ряд, схема, знімок екрана, Графік&#10;&#10;Автоматично згенерований опис">
            <a:extLst>
              <a:ext uri="{FF2B5EF4-FFF2-40B4-BE49-F238E27FC236}">
                <a16:creationId xmlns:a16="http://schemas.microsoft.com/office/drawing/2014/main" id="{49FC93B9-AFDB-03EA-2C4F-F7BFDC7A4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8" y="2848546"/>
            <a:ext cx="5018610" cy="2016000"/>
          </a:xfrm>
          <a:prstGeom prst="rect">
            <a:avLst/>
          </a:prstGeom>
        </p:spPr>
      </p:pic>
      <p:pic>
        <p:nvPicPr>
          <p:cNvPr id="19" name="Рисунок 18" descr="Зображення, що містить ряд, схема, схил, текст&#10;&#10;Автоматично згенерований опис">
            <a:extLst>
              <a:ext uri="{FF2B5EF4-FFF2-40B4-BE49-F238E27FC236}">
                <a16:creationId xmlns:a16="http://schemas.microsoft.com/office/drawing/2014/main" id="{58B27CE1-9E82-805F-A676-BF21F6006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32" y="4514031"/>
            <a:ext cx="5074896" cy="201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88A667-AD48-46BE-2129-9E26F6FEBC66}"/>
              </a:ext>
            </a:extLst>
          </p:cNvPr>
          <p:cNvSpPr txBox="1"/>
          <p:nvPr/>
        </p:nvSpPr>
        <p:spPr>
          <a:xfrm>
            <a:off x="8028633" y="1778251"/>
            <a:ext cx="230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TL/BPM2 X=4 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4625FA-CB53-EC32-A8A8-56AF7ED91E1D}"/>
              </a:ext>
            </a:extLst>
          </p:cNvPr>
          <p:cNvSpPr txBox="1"/>
          <p:nvPr/>
        </p:nvSpPr>
        <p:spPr>
          <a:xfrm>
            <a:off x="7910850" y="3671880"/>
            <a:ext cx="230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TL/BPM2 X=5.9 mm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EE0541-E79D-1945-C5BE-2660FE85AE50}"/>
              </a:ext>
            </a:extLst>
          </p:cNvPr>
          <p:cNvSpPr txBox="1"/>
          <p:nvPr/>
        </p:nvSpPr>
        <p:spPr>
          <a:xfrm>
            <a:off x="8028633" y="5522031"/>
            <a:ext cx="230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TL/BPM2 X=6.8 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D05271-5397-DB47-463D-306381749F02}"/>
              </a:ext>
            </a:extLst>
          </p:cNvPr>
          <p:cNvSpPr txBox="1"/>
          <p:nvPr/>
        </p:nvSpPr>
        <p:spPr>
          <a:xfrm>
            <a:off x="9155875" y="932903"/>
            <a:ext cx="257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Studies are in progress</a:t>
            </a:r>
          </a:p>
        </p:txBody>
      </p:sp>
    </p:spTree>
    <p:extLst>
      <p:ext uri="{BB962C8B-B14F-4D97-AF65-F5344CB8AC3E}">
        <p14:creationId xmlns:p14="http://schemas.microsoft.com/office/powerpoint/2010/main" val="1997296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725</Words>
  <Application>Microsoft Office PowerPoint</Application>
  <PresentationFormat>Широкий екран</PresentationFormat>
  <Paragraphs>85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Symbol</vt:lpstr>
      <vt:lpstr>Тема Office</vt:lpstr>
      <vt:lpstr>Update on  - Beam measurement @injector - Ring commissioning - Beam Loss Monitor </vt:lpstr>
      <vt:lpstr>Emittance measurements with QP3 scan on 20.09.2024</vt:lpstr>
      <vt:lpstr>Results</vt:lpstr>
      <vt:lpstr>Dispersion measurements:</vt:lpstr>
      <vt:lpstr>In any case it appears there are problems with dispersion. </vt:lpstr>
      <vt:lpstr>Ring studies</vt:lpstr>
      <vt:lpstr>Ring commissioning: next steps</vt:lpstr>
      <vt:lpstr>Orbit measurement in the ring</vt:lpstr>
      <vt:lpstr>Orbit measurement in the ring w/o RF</vt:lpstr>
      <vt:lpstr>Orbit measurement 07/10 with RF (after correction)</vt:lpstr>
      <vt:lpstr>Storage on two days</vt:lpstr>
      <vt:lpstr>Beam Loss Monitor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ThomX measurements and Ring commissioning </dc:title>
  <dc:creator>mitvic mitvic</dc:creator>
  <cp:lastModifiedBy>mitvic mitvic</cp:lastModifiedBy>
  <cp:revision>35</cp:revision>
  <dcterms:created xsi:type="dcterms:W3CDTF">2024-09-23T15:10:21Z</dcterms:created>
  <dcterms:modified xsi:type="dcterms:W3CDTF">2024-10-21T12:40:54Z</dcterms:modified>
</cp:coreProperties>
</file>