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8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3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6EDCCE-11E9-4D12-95C3-64FEC1FCC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69FE66D-F301-4CB7-BEF1-53211B33BB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72826E-1FF7-4A57-8C32-189D22C9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9E0317-E045-475F-97EF-774B1647E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0D26C7-BF3B-46A9-BD56-29BC09A2D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70E728-5A8C-4D5D-AF1E-9FDCE8E6F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1FA17A8-ED43-4DD1-BDBB-B079A8AFD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99F085-5ED7-4489-98B1-4A9250151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A3DE84-D2B1-4F90-8E24-104F04BB5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B4B3BE-E4EC-4C24-BA07-4569B6038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851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B45C671-45BF-43E3-910D-4F21AAEA8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96B63A-5F2D-48B3-B866-9E506B679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90D8F4-0D59-4702-B463-2730CC6A7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5BEBAA-4E88-4460-B120-112254072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B198A3-8B60-4537-9DDE-8D76244B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146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2A21D-A2C4-4BDD-B530-1371E123B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4992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ECBB09-5569-44B4-B1BA-3607CA25E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61291"/>
            <a:ext cx="12192000" cy="5416063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84B910-34AD-4179-9D5A-F19A511C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9456"/>
            <a:ext cx="2743200" cy="365125"/>
          </a:xfrm>
        </p:spPr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A4EB1F-0E2A-46DE-BAA1-08D44ED8F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89455"/>
            <a:ext cx="4114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813EDB-F491-456A-968E-98060C170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9454"/>
            <a:ext cx="2743200" cy="365125"/>
          </a:xfrm>
        </p:spPr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864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457C82-CE99-41C3-9E13-D48B69E89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4F077E-BB3A-40FD-AF81-CB2A4E8B4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3B9DCB-5B15-4623-9D0E-E4F26859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AEF213-AD35-48A0-93E8-AD585323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9B7E9B-0AB4-4567-9638-7142EB8DB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03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0C0BF4-F644-4EC8-BFEE-3B75CD621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9D42DA-98F5-414B-8743-D59978BACF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F65AA3B-4DE8-460F-B4E8-8D41A4041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DAAF13-67D4-4112-923B-3563B6885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8263C4-B926-4960-8BB9-31A384BFD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B72988-436E-4223-9D7F-A65CF8331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312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B9FFAD-5F7A-42F6-9E5F-FA280A6A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BF5FDF-BC76-4F9D-AA52-C16FDBE9A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295A476-0D44-4BF6-BFF3-B7DB79C69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CB4CA18-FC56-4D2D-ADC7-20C8A1552A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9043FB5-DCA2-4B49-8B8F-A01D1BFE65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CC4F30-2A65-4A7A-AB70-6130DE7EC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742009D-B60F-42BE-BF6A-7E67F6DCC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F27F9EA-11FA-4115-BE1C-044A14FCD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40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E25CE4-CECA-434D-8EAC-F21A8BD3B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02DBCF-E6D4-4721-8151-459DC5AE7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449E18-DD80-48D2-8E87-8C9F0F907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D0C364-90F5-4098-B3FB-241D4DF53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35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9EA6366-C270-4550-ABF9-98C12E627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88C168D-5B92-457E-9E35-0905AD019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5DEBBA-5D04-4266-8F35-F034A88DB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38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789325-A45F-4A27-994A-8665E7864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E6724D-B3B1-4CA1-ADFB-7CB0C6AD7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A9E2D0-E964-49F4-B6C3-3A87B56E5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7C4E64-7C8C-41B5-BA10-CD899C227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657F54-EC54-4C77-A6A6-D4EA48C26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0BD705-FAA6-47EA-AE21-9C0363D2A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387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889F1E-E3B6-40B8-8964-EB0035C34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4BB9A9C-8C24-4C8F-A285-FC65614EC1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E8E759-2EEB-4626-AF43-9032FBFB1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B2D14E-2525-4E7D-9DD3-7A928DE6F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B1319C-30B1-4D9D-993D-11BE2A15C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3A5137-C441-4920-8769-DC9700E46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98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125563-669A-4EC6-8699-82CD32C03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A7046B8-B450-4880-83CC-5B7EB1307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CCA135-D7EC-43ED-9D40-47562C7B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8C119-C050-4ED5-920B-A211A6C395B2}" type="datetimeFigureOut">
              <a:rPr lang="fr-FR" smtClean="0"/>
              <a:t>25/10/2024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AAF2D7-6382-482A-85B4-DA459198FA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086FF0-2EA2-4C8F-8836-DC64C58C9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DAED0-7BF3-4327-A901-D7B5BECE37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51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BFDAC8-0698-4F72-A51C-B08B67D5EB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400" dirty="0"/>
              <a:t>Bilan commissioning </a:t>
            </a:r>
            <a:r>
              <a:rPr lang="fr-FR" sz="4400" dirty="0" err="1"/>
              <a:t>linac</a:t>
            </a:r>
            <a:r>
              <a:rPr lang="fr-FR" sz="4400" dirty="0"/>
              <a:t> (à compléter)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E28E6D-0BAF-4A60-9269-9E004C8F27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H. </a:t>
            </a:r>
            <a:r>
              <a:rPr lang="fr-FR" dirty="0" err="1"/>
              <a:t>Guler</a:t>
            </a:r>
            <a:r>
              <a:rPr lang="fr-FR" dirty="0"/>
              <a:t>, S. Chance</a:t>
            </a:r>
          </a:p>
          <a:p>
            <a:r>
              <a:rPr lang="fr-FR" dirty="0"/>
              <a:t>21/10/24</a:t>
            </a:r>
          </a:p>
        </p:txBody>
      </p:sp>
    </p:spTree>
    <p:extLst>
      <p:ext uri="{BB962C8B-B14F-4D97-AF65-F5344CB8AC3E}">
        <p14:creationId xmlns:p14="http://schemas.microsoft.com/office/powerpoint/2010/main" val="464445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740F94-F38B-4471-B6A6-CA07E3BE2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Démarrage </a:t>
            </a:r>
            <a:r>
              <a:rPr lang="fr-FR" dirty="0" err="1"/>
              <a:t>linac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FE6769-5C22-4AC6-85F4-26D60A219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Faisceau de 50 MeV, 100 </a:t>
            </a:r>
            <a:r>
              <a:rPr lang="fr-FR" dirty="0" err="1"/>
              <a:t>pC</a:t>
            </a:r>
            <a:r>
              <a:rPr lang="fr-FR" dirty="0"/>
              <a:t>, 10 Hz</a:t>
            </a:r>
          </a:p>
          <a:p>
            <a:pPr lvl="1"/>
            <a:r>
              <a:rPr lang="fr-FR" dirty="0"/>
              <a:t>Photocathode Laser alignement : </a:t>
            </a:r>
          </a:p>
          <a:p>
            <a:pPr lvl="2"/>
            <a:r>
              <a:rPr lang="fr-FR" dirty="0" err="1"/>
              <a:t>Alignment</a:t>
            </a:r>
            <a:r>
              <a:rPr lang="fr-FR" dirty="0"/>
              <a:t> </a:t>
            </a:r>
            <a:r>
              <a:rPr lang="fr-FR" dirty="0" err="1"/>
              <a:t>method</a:t>
            </a:r>
            <a:r>
              <a:rPr lang="fr-FR" dirty="0"/>
              <a:t> (DC </a:t>
            </a:r>
            <a:r>
              <a:rPr lang="fr-FR" dirty="0" err="1"/>
              <a:t>Current</a:t>
            </a:r>
            <a:r>
              <a:rPr lang="fr-FR" dirty="0"/>
              <a:t> or </a:t>
            </a:r>
            <a:r>
              <a:rPr lang="fr-FR" dirty="0" err="1"/>
              <a:t>BPMs</a:t>
            </a:r>
            <a:r>
              <a:rPr lang="fr-FR" dirty="0"/>
              <a:t> or YAG) : </a:t>
            </a:r>
            <a:r>
              <a:rPr lang="fr-FR" dirty="0" err="1">
                <a:solidFill>
                  <a:srgbClr val="FF0000"/>
                </a:solidFill>
              </a:rPr>
              <a:t>done</a:t>
            </a:r>
            <a:r>
              <a:rPr lang="fr-FR" dirty="0"/>
              <a:t> (BPM/YAG alignement </a:t>
            </a:r>
            <a:r>
              <a:rPr lang="fr-FR" dirty="0" err="1"/>
              <a:t>chosen</a:t>
            </a:r>
            <a:r>
              <a:rPr lang="fr-FR" dirty="0"/>
              <a:t>)</a:t>
            </a:r>
          </a:p>
          <a:p>
            <a:pPr lvl="1"/>
            <a:r>
              <a:rPr lang="fr-FR" dirty="0" err="1"/>
              <a:t>Solenoid</a:t>
            </a:r>
            <a:r>
              <a:rPr lang="fr-FR" dirty="0"/>
              <a:t> </a:t>
            </a:r>
            <a:r>
              <a:rPr lang="fr-FR" dirty="0" err="1"/>
              <a:t>alignment</a:t>
            </a:r>
            <a:r>
              <a:rPr lang="fr-FR" dirty="0"/>
              <a:t> : </a:t>
            </a:r>
          </a:p>
          <a:p>
            <a:pPr lvl="2"/>
            <a:r>
              <a:rPr lang="fr-FR" dirty="0"/>
              <a:t>Matlab script : </a:t>
            </a:r>
            <a:r>
              <a:rPr lang="fr-FR" dirty="0" err="1">
                <a:solidFill>
                  <a:srgbClr val="FF0000"/>
                </a:solidFill>
              </a:rPr>
              <a:t>done</a:t>
            </a:r>
            <a:r>
              <a:rPr lang="fr-FR" dirty="0"/>
              <a:t> (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/data/shared/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commissioning_scripts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MatLab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/pilotagesoleno_TLSST1_thomx_Dark_dim_bary_v2.m)</a:t>
            </a:r>
            <a:endParaRPr lang="fr-FR" dirty="0"/>
          </a:p>
          <a:p>
            <a:pPr lvl="2"/>
            <a:r>
              <a:rPr lang="fr-FR" dirty="0" err="1"/>
              <a:t>Xopt</a:t>
            </a:r>
            <a:r>
              <a:rPr lang="fr-FR" dirty="0"/>
              <a:t> : </a:t>
            </a:r>
            <a:r>
              <a:rPr lang="fr-FR" dirty="0" err="1"/>
              <a:t>still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done</a:t>
            </a:r>
            <a:r>
              <a:rPr lang="fr-FR" dirty="0"/>
              <a:t> to have more </a:t>
            </a:r>
            <a:r>
              <a:rPr lang="fr-FR" dirty="0" err="1"/>
              <a:t>precise</a:t>
            </a:r>
            <a:r>
              <a:rPr lang="fr-FR" dirty="0"/>
              <a:t> alignement (</a:t>
            </a:r>
            <a:r>
              <a:rPr lang="fr-FR" dirty="0" err="1"/>
              <a:t>beam</a:t>
            </a:r>
            <a:r>
              <a:rPr lang="fr-FR" dirty="0"/>
              <a:t> </a:t>
            </a:r>
            <a:r>
              <a:rPr lang="fr-FR" dirty="0" err="1"/>
              <a:t>centroid</a:t>
            </a:r>
            <a:r>
              <a:rPr lang="fr-FR" dirty="0"/>
              <a:t> </a:t>
            </a:r>
            <a:r>
              <a:rPr lang="fr-FR" dirty="0" err="1"/>
              <a:t>precision</a:t>
            </a:r>
            <a:r>
              <a:rPr lang="fr-FR" dirty="0"/>
              <a:t> </a:t>
            </a:r>
            <a:r>
              <a:rPr lang="fr-FR" dirty="0" err="1"/>
              <a:t>measurement</a:t>
            </a:r>
            <a:r>
              <a:rPr lang="fr-FR" dirty="0"/>
              <a:t> ?)</a:t>
            </a:r>
          </a:p>
          <a:p>
            <a:pPr lvl="1"/>
            <a:r>
              <a:rPr lang="fr-FR" dirty="0"/>
              <a:t>Section alignement : </a:t>
            </a:r>
            <a:r>
              <a:rPr lang="fr-FR" dirty="0" err="1">
                <a:solidFill>
                  <a:srgbClr val="FF0000"/>
                </a:solidFill>
              </a:rPr>
              <a:t>done</a:t>
            </a:r>
            <a:endParaRPr lang="fr-FR" dirty="0">
              <a:solidFill>
                <a:srgbClr val="FF0000"/>
              </a:solidFill>
            </a:endParaRPr>
          </a:p>
          <a:p>
            <a:pPr lvl="2"/>
            <a:r>
              <a:rPr lang="fr-FR" dirty="0" err="1"/>
              <a:t>Difficulties</a:t>
            </a:r>
            <a:r>
              <a:rPr lang="fr-FR" dirty="0"/>
              <a:t> </a:t>
            </a:r>
            <a:r>
              <a:rPr lang="fr-FR" dirty="0" err="1"/>
              <a:t>during</a:t>
            </a:r>
            <a:r>
              <a:rPr lang="fr-FR" dirty="0"/>
              <a:t> alignement : </a:t>
            </a:r>
          </a:p>
          <a:p>
            <a:pPr lvl="3"/>
            <a:r>
              <a:rPr lang="fr-FR" dirty="0"/>
              <a:t>Bad charge transport</a:t>
            </a:r>
          </a:p>
          <a:p>
            <a:pPr lvl="3"/>
            <a:r>
              <a:rPr lang="fr-FR" dirty="0"/>
              <a:t>Jumps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appear</a:t>
            </a:r>
            <a:r>
              <a:rPr lang="fr-FR" dirty="0"/>
              <a:t> (ICT ?)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 err="1"/>
              <a:t>Quadrupoles</a:t>
            </a:r>
            <a:r>
              <a:rPr lang="fr-FR" dirty="0"/>
              <a:t> alignement : (</a:t>
            </a:r>
            <a:r>
              <a:rPr lang="en-US" i="0" dirty="0">
                <a:solidFill>
                  <a:srgbClr val="000000"/>
                </a:solidFill>
                <a:effectLst/>
              </a:rPr>
              <a:t>Align_Quad.py) : </a:t>
            </a:r>
            <a:r>
              <a:rPr lang="en-US" i="0" dirty="0">
                <a:solidFill>
                  <a:srgbClr val="FF0000"/>
                </a:solidFill>
                <a:effectLst/>
              </a:rPr>
              <a:t>done </a:t>
            </a:r>
            <a:r>
              <a:rPr lang="en-US" i="0" dirty="0">
                <a:effectLst/>
              </a:rPr>
              <a:t>(depends on how we want to align)</a:t>
            </a:r>
          </a:p>
          <a:p>
            <a:pPr lvl="2"/>
            <a:r>
              <a:rPr lang="en-US" dirty="0"/>
              <a:t>Two different alignments done, need to choose one</a:t>
            </a:r>
          </a:p>
          <a:p>
            <a:pPr lvl="2"/>
            <a:r>
              <a:rPr lang="en-US" dirty="0"/>
              <a:t>Need to steer the beam for the ring</a:t>
            </a:r>
            <a:endParaRPr lang="fr-FR" dirty="0"/>
          </a:p>
          <a:p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5892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F59C5D-2196-4A22-B305-A64A3EC45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Beam </a:t>
            </a:r>
            <a:r>
              <a:rPr lang="fr-FR" dirty="0" err="1"/>
              <a:t>measurements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F10891-3CD9-4732-B6BF-75813A82F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fr-FR" dirty="0"/>
              <a:t>Photocathode laser :</a:t>
            </a:r>
          </a:p>
          <a:p>
            <a:pPr lvl="1"/>
            <a:r>
              <a:rPr lang="fr-FR" dirty="0"/>
              <a:t>Iris size </a:t>
            </a:r>
            <a:r>
              <a:rPr lang="fr-FR" dirty="0" err="1"/>
              <a:t>measurement</a:t>
            </a:r>
            <a:r>
              <a:rPr lang="fr-FR" dirty="0"/>
              <a:t> :</a:t>
            </a:r>
          </a:p>
          <a:p>
            <a:pPr lvl="2"/>
            <a:r>
              <a:rPr lang="fr-FR" dirty="0"/>
              <a:t>At </a:t>
            </a:r>
            <a:r>
              <a:rPr lang="fr-FR" dirty="0" err="1"/>
              <a:t>each</a:t>
            </a:r>
            <a:r>
              <a:rPr lang="fr-FR" dirty="0"/>
              <a:t> size : </a:t>
            </a:r>
            <a:r>
              <a:rPr lang="fr-FR" dirty="0" err="1"/>
              <a:t>save</a:t>
            </a:r>
            <a:r>
              <a:rPr lang="fr-FR" dirty="0"/>
              <a:t> laser image, scan size vs </a:t>
            </a:r>
            <a:r>
              <a:rPr lang="fr-FR" dirty="0" err="1"/>
              <a:t>soleno</a:t>
            </a:r>
            <a:r>
              <a:rPr lang="fr-FR" dirty="0"/>
              <a:t>, scan charge vs phase</a:t>
            </a:r>
          </a:p>
          <a:p>
            <a:r>
              <a:rPr lang="fr-FR" dirty="0" err="1"/>
              <a:t>Solenoid</a:t>
            </a:r>
            <a:r>
              <a:rPr lang="fr-FR" dirty="0"/>
              <a:t> :</a:t>
            </a:r>
          </a:p>
          <a:p>
            <a:pPr lvl="1"/>
            <a:r>
              <a:rPr lang="fr-FR" dirty="0"/>
              <a:t>Main </a:t>
            </a:r>
            <a:r>
              <a:rPr lang="fr-FR" dirty="0" err="1"/>
              <a:t>solenoid</a:t>
            </a:r>
            <a:r>
              <a:rPr lang="fr-FR" dirty="0"/>
              <a:t> </a:t>
            </a:r>
            <a:r>
              <a:rPr lang="fr-FR" dirty="0" err="1"/>
              <a:t>current</a:t>
            </a:r>
            <a:r>
              <a:rPr lang="fr-FR" dirty="0"/>
              <a:t> at </a:t>
            </a:r>
            <a:r>
              <a:rPr lang="fr-FR" dirty="0" err="1"/>
              <a:t>different</a:t>
            </a:r>
            <a:r>
              <a:rPr lang="fr-FR" dirty="0"/>
              <a:t> gun gradient : </a:t>
            </a:r>
            <a:r>
              <a:rPr lang="fr-FR" dirty="0" err="1"/>
              <a:t>measure</a:t>
            </a:r>
            <a:r>
              <a:rPr lang="fr-FR" dirty="0"/>
              <a:t> image on YAG screen, check </a:t>
            </a:r>
            <a:r>
              <a:rPr lang="fr-FR" dirty="0" err="1"/>
              <a:t>dependance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gun phase</a:t>
            </a:r>
          </a:p>
          <a:p>
            <a:pPr lvl="1"/>
            <a:r>
              <a:rPr lang="fr-FR" dirty="0"/>
              <a:t>Scan Beam Size vs </a:t>
            </a:r>
            <a:r>
              <a:rPr lang="fr-FR" dirty="0" err="1"/>
              <a:t>Solenoid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LI/YAG for gun </a:t>
            </a:r>
            <a:r>
              <a:rPr lang="fr-FR" dirty="0" err="1"/>
              <a:t>caracterization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 Simulations </a:t>
            </a:r>
            <a:r>
              <a:rPr lang="fr-FR" dirty="0" err="1">
                <a:sym typeface="Wingdings" panose="05000000000000000000" pitchFamily="2" charset="2"/>
              </a:rPr>
              <a:t>comparison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/data/shared/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commissioning_scripts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MatLab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/pilotage/LISST1_vs_Isoleno.m</a:t>
            </a:r>
            <a:endParaRPr lang="fr-FR" dirty="0">
              <a:sym typeface="Wingdings" panose="05000000000000000000" pitchFamily="2" charset="2"/>
            </a:endParaRPr>
          </a:p>
          <a:p>
            <a:pPr lvl="1"/>
            <a:r>
              <a:rPr lang="fr-FR" dirty="0"/>
              <a:t>Scan Beam Size vs </a:t>
            </a:r>
            <a:r>
              <a:rPr lang="fr-FR" dirty="0" err="1"/>
              <a:t>Solenoid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TL1/YAG for section </a:t>
            </a:r>
            <a:r>
              <a:rPr lang="fr-FR" dirty="0" err="1"/>
              <a:t>caracterization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 Simulations </a:t>
            </a:r>
            <a:r>
              <a:rPr lang="fr-FR" dirty="0" err="1">
                <a:sym typeface="Wingdings" panose="05000000000000000000" pitchFamily="2" charset="2"/>
              </a:rPr>
              <a:t>comparison</a:t>
            </a:r>
            <a:endParaRPr lang="fr-FR" dirty="0"/>
          </a:p>
          <a:p>
            <a:r>
              <a:rPr lang="fr-FR" dirty="0" err="1"/>
              <a:t>Losses</a:t>
            </a:r>
            <a:r>
              <a:rPr lang="fr-FR" dirty="0"/>
              <a:t> </a:t>
            </a:r>
            <a:r>
              <a:rPr lang="fr-FR" dirty="0" err="1"/>
              <a:t>along</a:t>
            </a:r>
            <a:r>
              <a:rPr lang="fr-FR" dirty="0"/>
              <a:t> the </a:t>
            </a:r>
            <a:r>
              <a:rPr lang="fr-FR" dirty="0" err="1"/>
              <a:t>linac</a:t>
            </a:r>
            <a:endParaRPr lang="fr-FR" dirty="0"/>
          </a:p>
          <a:p>
            <a:r>
              <a:rPr lang="fr-FR" dirty="0"/>
              <a:t>Charge transport </a:t>
            </a:r>
            <a:r>
              <a:rPr lang="fr-FR" dirty="0" err="1"/>
              <a:t>measurement</a:t>
            </a:r>
            <a:r>
              <a:rPr lang="fr-FR" dirty="0"/>
              <a:t> :</a:t>
            </a:r>
          </a:p>
          <a:p>
            <a:pPr lvl="1"/>
            <a:r>
              <a:rPr lang="fr-FR" dirty="0"/>
              <a:t>Vs RI section phase</a:t>
            </a:r>
          </a:p>
          <a:p>
            <a:pPr lvl="1"/>
            <a:r>
              <a:rPr lang="fr-FR" dirty="0"/>
              <a:t>Vs </a:t>
            </a:r>
            <a:r>
              <a:rPr lang="fr-FR" dirty="0" err="1"/>
              <a:t>solenoid</a:t>
            </a:r>
            <a:r>
              <a:rPr lang="fr-FR" dirty="0"/>
              <a:t> </a:t>
            </a:r>
            <a:r>
              <a:rPr lang="fr-FR" dirty="0" err="1"/>
              <a:t>strength</a:t>
            </a:r>
            <a:endParaRPr lang="fr-FR" dirty="0"/>
          </a:p>
          <a:p>
            <a:pPr lvl="1"/>
            <a:r>
              <a:rPr lang="fr-FR" dirty="0"/>
              <a:t>Vs </a:t>
            </a:r>
            <a:r>
              <a:rPr lang="fr-FR" dirty="0" err="1"/>
              <a:t>steerers</a:t>
            </a:r>
            <a:r>
              <a:rPr lang="fr-FR" dirty="0"/>
              <a:t> (to check </a:t>
            </a:r>
            <a:r>
              <a:rPr lang="fr-FR" dirty="0" err="1"/>
              <a:t>alignment</a:t>
            </a:r>
            <a:r>
              <a:rPr lang="fr-FR" dirty="0"/>
              <a:t>)</a:t>
            </a:r>
          </a:p>
          <a:p>
            <a:r>
              <a:rPr lang="fr-FR" dirty="0"/>
              <a:t>Energy </a:t>
            </a:r>
            <a:r>
              <a:rPr lang="fr-FR" dirty="0" err="1"/>
              <a:t>measurement</a:t>
            </a:r>
            <a:r>
              <a:rPr lang="fr-FR" dirty="0"/>
              <a:t> : </a:t>
            </a:r>
          </a:p>
          <a:p>
            <a:pPr lvl="1"/>
            <a:r>
              <a:rPr lang="fr-FR" dirty="0"/>
              <a:t>gun : 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/data/shared/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commissioning_scripts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MatLab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/pilotage/LISST1_Steerer_Energy.m</a:t>
            </a:r>
            <a:endParaRPr lang="fr-FR" dirty="0"/>
          </a:p>
          <a:p>
            <a:pPr lvl="1"/>
            <a:r>
              <a:rPr lang="fr-FR" dirty="0"/>
              <a:t>section : </a:t>
            </a:r>
          </a:p>
          <a:p>
            <a:r>
              <a:rPr lang="fr-FR" dirty="0"/>
              <a:t>Emittance </a:t>
            </a:r>
            <a:r>
              <a:rPr lang="fr-FR" dirty="0" err="1"/>
              <a:t>measurements</a:t>
            </a:r>
            <a:r>
              <a:rPr lang="fr-FR" dirty="0"/>
              <a:t> (LI, TL)</a:t>
            </a:r>
          </a:p>
          <a:p>
            <a:pPr lvl="1"/>
            <a:r>
              <a:rPr lang="fr-FR" dirty="0"/>
              <a:t>@different </a:t>
            </a:r>
            <a:r>
              <a:rPr lang="fr-FR" dirty="0" err="1"/>
              <a:t>soleno</a:t>
            </a:r>
            <a:r>
              <a:rPr lang="fr-FR" dirty="0"/>
              <a:t> B</a:t>
            </a:r>
          </a:p>
          <a:p>
            <a:pPr lvl="1"/>
            <a:r>
              <a:rPr lang="fr-FR" dirty="0"/>
              <a:t>@ </a:t>
            </a:r>
            <a:r>
              <a:rPr lang="fr-FR" dirty="0" err="1"/>
              <a:t>different</a:t>
            </a:r>
            <a:r>
              <a:rPr lang="fr-FR" dirty="0"/>
              <a:t> laser iris </a:t>
            </a:r>
            <a:r>
              <a:rPr lang="fr-FR" dirty="0" err="1"/>
              <a:t>opening</a:t>
            </a:r>
            <a:endParaRPr lang="fr-FR" dirty="0"/>
          </a:p>
          <a:p>
            <a:pPr lvl="1"/>
            <a:r>
              <a:rPr lang="fr-FR" dirty="0" err="1"/>
              <a:t>Extract</a:t>
            </a:r>
            <a:r>
              <a:rPr lang="fr-FR" dirty="0"/>
              <a:t> </a:t>
            </a:r>
            <a:r>
              <a:rPr lang="fr-FR" dirty="0" err="1"/>
              <a:t>twiss</a:t>
            </a:r>
            <a:r>
              <a:rPr lang="fr-FR" dirty="0"/>
              <a:t> </a:t>
            </a:r>
            <a:r>
              <a:rPr lang="fr-FR" dirty="0" err="1"/>
              <a:t>parameters</a:t>
            </a:r>
            <a:endParaRPr lang="fr-FR" dirty="0"/>
          </a:p>
          <a:p>
            <a:pPr lvl="1"/>
            <a:r>
              <a:rPr lang="fr-FR" dirty="0" err="1"/>
              <a:t>Comparison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simulations</a:t>
            </a:r>
          </a:p>
          <a:p>
            <a:r>
              <a:rPr lang="fr-FR" dirty="0"/>
              <a:t>Matching</a:t>
            </a:r>
          </a:p>
          <a:p>
            <a:r>
              <a:rPr lang="fr-FR" dirty="0"/>
              <a:t>Beam </a:t>
            </a:r>
            <a:r>
              <a:rPr lang="fr-FR" dirty="0" err="1"/>
              <a:t>length</a:t>
            </a:r>
            <a:r>
              <a:rPr lang="fr-FR" dirty="0"/>
              <a:t> </a:t>
            </a:r>
            <a:r>
              <a:rPr lang="fr-FR" dirty="0" err="1"/>
              <a:t>measurement</a:t>
            </a:r>
            <a:endParaRPr lang="fr-FR" dirty="0"/>
          </a:p>
          <a:p>
            <a:r>
              <a:rPr lang="fr-FR" dirty="0"/>
              <a:t>Energy dispersion </a:t>
            </a:r>
            <a:r>
              <a:rPr lang="fr-FR" dirty="0" err="1"/>
              <a:t>measurement</a:t>
            </a:r>
            <a:r>
              <a:rPr lang="fr-FR" dirty="0"/>
              <a:t> : (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/data/shared/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commissioning_scripts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MatLab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/pilotage/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dipole_energie.m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fr-FR" dirty="0"/>
          </a:p>
          <a:p>
            <a:pPr lvl="1"/>
            <a:r>
              <a:rPr lang="fr-FR" dirty="0"/>
              <a:t>Optimisation</a:t>
            </a:r>
          </a:p>
          <a:p>
            <a:pPr lvl="1"/>
            <a:r>
              <a:rPr lang="fr-FR" dirty="0"/>
              <a:t>Vs phase section</a:t>
            </a:r>
          </a:p>
          <a:p>
            <a:pPr lvl="1"/>
            <a:r>
              <a:rPr lang="fr-FR" dirty="0"/>
              <a:t>Vs </a:t>
            </a:r>
            <a:r>
              <a:rPr lang="fr-FR" dirty="0" err="1"/>
              <a:t>Soleno</a:t>
            </a:r>
            <a:endParaRPr lang="fr-FR" dirty="0"/>
          </a:p>
          <a:p>
            <a:r>
              <a:rPr lang="fr-FR" dirty="0"/>
              <a:t>Extraction line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0113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48CAD4-59D4-49C0-8A3C-7D42E5EA5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Tools for </a:t>
            </a:r>
            <a:r>
              <a:rPr lang="fr-FR" dirty="0" err="1"/>
              <a:t>measurements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DDF05A-25F5-482F-B929-614A6422D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Tools</a:t>
            </a:r>
          </a:p>
          <a:p>
            <a:pPr lvl="1"/>
            <a:r>
              <a:rPr lang="fr-FR" dirty="0"/>
              <a:t>Image </a:t>
            </a:r>
            <a:r>
              <a:rPr lang="fr-FR" dirty="0" err="1"/>
              <a:t>analysis</a:t>
            </a:r>
            <a:r>
              <a:rPr lang="fr-FR" dirty="0"/>
              <a:t> : fit of the projection </a:t>
            </a:r>
            <a:r>
              <a:rPr lang="fr-FR" dirty="0" err="1"/>
              <a:t>with</a:t>
            </a:r>
            <a:r>
              <a:rPr lang="fr-FR" dirty="0"/>
              <a:t> offset, </a:t>
            </a:r>
            <a:r>
              <a:rPr lang="fr-FR" dirty="0" err="1"/>
              <a:t>need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fixed</a:t>
            </a:r>
            <a:r>
              <a:rPr lang="fr-FR" dirty="0"/>
              <a:t> if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want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common</a:t>
            </a:r>
            <a:r>
              <a:rPr lang="fr-FR" dirty="0"/>
              <a:t>. </a:t>
            </a:r>
            <a:r>
              <a:rPr lang="fr-FR" dirty="0" err="1"/>
              <a:t>Now</a:t>
            </a:r>
            <a:r>
              <a:rPr lang="fr-FR" dirty="0"/>
              <a:t> </a:t>
            </a:r>
            <a:r>
              <a:rPr lang="fr-FR" dirty="0" err="1"/>
              <a:t>rms</a:t>
            </a:r>
            <a:r>
              <a:rPr lang="fr-FR" dirty="0"/>
              <a:t> and fit.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methods</a:t>
            </a:r>
            <a:r>
              <a:rPr lang="fr-FR" dirty="0"/>
              <a:t> can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tested</a:t>
            </a:r>
            <a:r>
              <a:rPr lang="fr-FR" dirty="0"/>
              <a:t>. </a:t>
            </a:r>
            <a:r>
              <a:rPr lang="fr-FR" dirty="0" err="1"/>
              <a:t>Better</a:t>
            </a:r>
            <a:r>
              <a:rPr lang="fr-FR" dirty="0"/>
              <a:t> the fit.</a:t>
            </a:r>
          </a:p>
          <a:p>
            <a:pPr lvl="1"/>
            <a:r>
              <a:rPr lang="fr-FR" dirty="0"/>
              <a:t>Beam charge </a:t>
            </a:r>
            <a:r>
              <a:rPr lang="fr-FR" dirty="0" err="1"/>
              <a:t>measurement</a:t>
            </a:r>
            <a:r>
              <a:rPr lang="fr-FR" dirty="0"/>
              <a:t> : </a:t>
            </a:r>
            <a:r>
              <a:rPr lang="fr-FR" dirty="0" err="1"/>
              <a:t>method</a:t>
            </a:r>
            <a:r>
              <a:rPr lang="fr-FR" dirty="0"/>
              <a:t> has been </a:t>
            </a:r>
            <a:r>
              <a:rPr lang="fr-FR" dirty="0" err="1"/>
              <a:t>chosen</a:t>
            </a:r>
            <a:endParaRPr lang="fr-FR" dirty="0"/>
          </a:p>
          <a:p>
            <a:pPr lvl="1"/>
            <a:r>
              <a:rPr lang="fr-FR" dirty="0" err="1"/>
              <a:t>BPMs</a:t>
            </a:r>
            <a:r>
              <a:rPr lang="fr-FR" dirty="0"/>
              <a:t> : calibration</a:t>
            </a:r>
          </a:p>
          <a:p>
            <a:pPr lvl="1"/>
            <a:r>
              <a:rPr lang="fr-FR" dirty="0"/>
              <a:t>Save data (</a:t>
            </a:r>
            <a:r>
              <a:rPr lang="fr-FR" dirty="0" err="1"/>
              <a:t>Archiving</a:t>
            </a:r>
            <a:r>
              <a:rPr lang="fr-FR" dirty="0"/>
              <a:t>) : for </a:t>
            </a:r>
            <a:r>
              <a:rPr lang="fr-FR" dirty="0" err="1"/>
              <a:t>linac</a:t>
            </a:r>
            <a:r>
              <a:rPr lang="fr-FR" dirty="0"/>
              <a:t> , TL and Ring change a bit </a:t>
            </a:r>
            <a:r>
              <a:rPr lang="fr-FR" dirty="0" err="1"/>
              <a:t>steerers</a:t>
            </a:r>
            <a:r>
              <a:rPr lang="fr-FR" dirty="0"/>
              <a:t> values and have a data model of the machine and compare </a:t>
            </a:r>
            <a:r>
              <a:rPr lang="fr-FR" dirty="0" err="1"/>
              <a:t>with</a:t>
            </a:r>
            <a:r>
              <a:rPr lang="fr-FR" dirty="0"/>
              <a:t> simulations. </a:t>
            </a:r>
          </a:p>
        </p:txBody>
      </p:sp>
    </p:spTree>
    <p:extLst>
      <p:ext uri="{BB962C8B-B14F-4D97-AF65-F5344CB8AC3E}">
        <p14:creationId xmlns:p14="http://schemas.microsoft.com/office/powerpoint/2010/main" val="12128456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4194</TotalTime>
  <Words>443</Words>
  <Application>Microsoft Office PowerPoint</Application>
  <PresentationFormat>Grand écran</PresentationFormat>
  <Paragraphs>52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Bilan commissioning linac (à compléter)</vt:lpstr>
      <vt:lpstr>Démarrage linac</vt:lpstr>
      <vt:lpstr>Beam measurements</vt:lpstr>
      <vt:lpstr>Tools for measurements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commissioning linac (à compléter)</dc:title>
  <dc:creator>Sophie Cavalier</dc:creator>
  <cp:lastModifiedBy>Sophie Cavalier</cp:lastModifiedBy>
  <cp:revision>92</cp:revision>
  <dcterms:created xsi:type="dcterms:W3CDTF">2024-10-21T10:18:26Z</dcterms:created>
  <dcterms:modified xsi:type="dcterms:W3CDTF">2024-10-25T11:25:08Z</dcterms:modified>
</cp:coreProperties>
</file>