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1B48F3-F636-4C14-AD1F-1625F36729BD}" v="4" dt="2024-10-30T08:03:49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50" d="100"/>
          <a:sy n="150" d="100"/>
        </p:scale>
        <p:origin x="654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scar Azzolini" userId="d936b28b-4b47-4e13-842b-f5cede8a7409" providerId="ADAL" clId="{4C1B48F3-F636-4C14-AD1F-1625F36729BD}"/>
    <pc:docChg chg="undo custSel addSld delSld modSld">
      <pc:chgData name="Oscar Azzolini" userId="d936b28b-4b47-4e13-842b-f5cede8a7409" providerId="ADAL" clId="{4C1B48F3-F636-4C14-AD1F-1625F36729BD}" dt="2024-10-30T08:58:53.571" v="892" actId="115"/>
      <pc:docMkLst>
        <pc:docMk/>
      </pc:docMkLst>
      <pc:sldChg chg="modSp mod">
        <pc:chgData name="Oscar Azzolini" userId="d936b28b-4b47-4e13-842b-f5cede8a7409" providerId="ADAL" clId="{4C1B48F3-F636-4C14-AD1F-1625F36729BD}" dt="2024-10-30T08:58:53.571" v="892" actId="115"/>
        <pc:sldMkLst>
          <pc:docMk/>
          <pc:sldMk cId="1948054017" sldId="256"/>
        </pc:sldMkLst>
        <pc:spChg chg="mod">
          <ac:chgData name="Oscar Azzolini" userId="d936b28b-4b47-4e13-842b-f5cede8a7409" providerId="ADAL" clId="{4C1B48F3-F636-4C14-AD1F-1625F36729BD}" dt="2024-10-30T07:41:42.615" v="24" actId="20577"/>
          <ac:spMkLst>
            <pc:docMk/>
            <pc:sldMk cId="1948054017" sldId="256"/>
            <ac:spMk id="4" creationId="{D5CFD807-6BFA-5F75-585F-038BB87B589A}"/>
          </ac:spMkLst>
        </pc:spChg>
        <pc:spChg chg="mod">
          <ac:chgData name="Oscar Azzolini" userId="d936b28b-4b47-4e13-842b-f5cede8a7409" providerId="ADAL" clId="{4C1B48F3-F636-4C14-AD1F-1625F36729BD}" dt="2024-10-30T08:58:53.571" v="892" actId="115"/>
          <ac:spMkLst>
            <pc:docMk/>
            <pc:sldMk cId="1948054017" sldId="256"/>
            <ac:spMk id="5" creationId="{95F84323-17F1-884D-6FDE-73259D549291}"/>
          </ac:spMkLst>
        </pc:spChg>
      </pc:sldChg>
      <pc:sldChg chg="del">
        <pc:chgData name="Oscar Azzolini" userId="d936b28b-4b47-4e13-842b-f5cede8a7409" providerId="ADAL" clId="{4C1B48F3-F636-4C14-AD1F-1625F36729BD}" dt="2024-10-30T07:41:46.281" v="25" actId="47"/>
        <pc:sldMkLst>
          <pc:docMk/>
          <pc:sldMk cId="805759446" sldId="257"/>
        </pc:sldMkLst>
      </pc:sldChg>
      <pc:sldChg chg="modSp add mod">
        <pc:chgData name="Oscar Azzolini" userId="d936b28b-4b47-4e13-842b-f5cede8a7409" providerId="ADAL" clId="{4C1B48F3-F636-4C14-AD1F-1625F36729BD}" dt="2024-10-30T08:05:58.413" v="869" actId="113"/>
        <pc:sldMkLst>
          <pc:docMk/>
          <pc:sldMk cId="3319184201" sldId="257"/>
        </pc:sldMkLst>
        <pc:spChg chg="mod">
          <ac:chgData name="Oscar Azzolini" userId="d936b28b-4b47-4e13-842b-f5cede8a7409" providerId="ADAL" clId="{4C1B48F3-F636-4C14-AD1F-1625F36729BD}" dt="2024-10-30T08:05:58.413" v="869" actId="113"/>
          <ac:spMkLst>
            <pc:docMk/>
            <pc:sldMk cId="3319184201" sldId="257"/>
            <ac:spMk id="5" creationId="{E3CE4931-2058-8E0B-F86D-465901284657}"/>
          </ac:spMkLst>
        </pc:spChg>
      </pc:sldChg>
      <pc:sldChg chg="del">
        <pc:chgData name="Oscar Azzolini" userId="d936b28b-4b47-4e13-842b-f5cede8a7409" providerId="ADAL" clId="{4C1B48F3-F636-4C14-AD1F-1625F36729BD}" dt="2024-10-30T07:41:49.188" v="27" actId="47"/>
        <pc:sldMkLst>
          <pc:docMk/>
          <pc:sldMk cId="3549071648" sldId="262"/>
        </pc:sldMkLst>
      </pc:sldChg>
      <pc:sldChg chg="del">
        <pc:chgData name="Oscar Azzolini" userId="d936b28b-4b47-4e13-842b-f5cede8a7409" providerId="ADAL" clId="{4C1B48F3-F636-4C14-AD1F-1625F36729BD}" dt="2024-10-30T07:41:49.721" v="28" actId="47"/>
        <pc:sldMkLst>
          <pc:docMk/>
          <pc:sldMk cId="2256493711" sldId="263"/>
        </pc:sldMkLst>
      </pc:sldChg>
      <pc:sldChg chg="del">
        <pc:chgData name="Oscar Azzolini" userId="d936b28b-4b47-4e13-842b-f5cede8a7409" providerId="ADAL" clId="{4C1B48F3-F636-4C14-AD1F-1625F36729BD}" dt="2024-10-30T07:41:47.556" v="26" actId="47"/>
        <pc:sldMkLst>
          <pc:docMk/>
          <pc:sldMk cId="1442123603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10/30/2024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0BBB2F10-FAEB-D3CF-A535-57FAB197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CFD807-6BFA-5F75-585F-038BB87B589A}"/>
              </a:ext>
            </a:extLst>
          </p:cNvPr>
          <p:cNvSpPr txBox="1"/>
          <p:nvPr/>
        </p:nvSpPr>
        <p:spPr>
          <a:xfrm>
            <a:off x="3910655" y="226449"/>
            <a:ext cx="363150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chemeClr val="bg2">
                    <a:lumMod val="50000"/>
                  </a:schemeClr>
                </a:solidFill>
              </a:rPr>
              <a:t>Industrial Board meeting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INFN LNL, all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othe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partners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Convener: Oscar Azzolini</a:t>
            </a:r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491710" y="1513113"/>
            <a:ext cx="107827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i="1" dirty="0">
                <a:effectLst/>
                <a:latin typeface="Helvetica" pitchFamily="2" charset="0"/>
              </a:rPr>
              <a:t>Review and </a:t>
            </a:r>
            <a:r>
              <a:rPr lang="it-IT" b="1" i="1" dirty="0" err="1">
                <a:effectLst/>
                <a:latin typeface="Helvetica" pitchFamily="2" charset="0"/>
              </a:rPr>
              <a:t>discussion</a:t>
            </a:r>
            <a:r>
              <a:rPr lang="it-IT" b="1" i="1" dirty="0">
                <a:effectLst/>
                <a:latin typeface="Helvetica" pitchFamily="2" charset="0"/>
              </a:rPr>
              <a:t> on Consortium agreement </a:t>
            </a:r>
            <a:r>
              <a:rPr lang="it-IT" b="1" i="1" dirty="0" err="1">
                <a:effectLst/>
                <a:latin typeface="Helvetica" pitchFamily="2" charset="0"/>
              </a:rPr>
              <a:t>document</a:t>
            </a:r>
            <a:r>
              <a:rPr lang="it-IT" b="1" i="1" dirty="0">
                <a:latin typeface="Helvetica" pitchFamily="2" charset="0"/>
              </a:rPr>
              <a:t>:</a:t>
            </a:r>
          </a:p>
          <a:p>
            <a:pPr algn="just"/>
            <a:endParaRPr lang="en-GB" b="1" dirty="0">
              <a:effectLst/>
              <a:latin typeface="Helvetica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b="1" i="1" dirty="0">
                <a:latin typeface="Helvetica" pitchFamily="2" charset="0"/>
              </a:rPr>
              <a:t>How are considered companies? </a:t>
            </a:r>
            <a:r>
              <a:rPr lang="en-US" i="1" dirty="0">
                <a:latin typeface="Helvetica" pitchFamily="2" charset="0"/>
              </a:rPr>
              <a:t>If they are considered parties of the consortium agreement, they should sign the document and add their background in attachment 1</a:t>
            </a:r>
          </a:p>
          <a:p>
            <a:pPr marL="342900" indent="-342900" algn="just">
              <a:buFont typeface="+mj-lt"/>
              <a:buAutoNum type="arabicPeriod"/>
            </a:pPr>
            <a:endParaRPr lang="en-US" i="1" dirty="0">
              <a:latin typeface="Helvetica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b="1" i="1" dirty="0">
                <a:latin typeface="Helvetica" pitchFamily="2" charset="0"/>
              </a:rPr>
              <a:t>Joint ownership</a:t>
            </a:r>
            <a:r>
              <a:rPr lang="en-US" i="1" dirty="0">
                <a:latin typeface="Helvetica" pitchFamily="2" charset="0"/>
              </a:rPr>
              <a:t>: </a:t>
            </a:r>
          </a:p>
          <a:p>
            <a:pPr marL="800100" lvl="1" indent="-342900" algn="just">
              <a:buFont typeface="+mj-lt"/>
              <a:buAutoNum type="arabicPeriod"/>
            </a:pPr>
            <a:endParaRPr lang="en-US" b="1" i="1" dirty="0">
              <a:latin typeface="Helvetica" pitchFamily="2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b="1" i="1" dirty="0">
                <a:latin typeface="Helvetica" pitchFamily="2" charset="0"/>
              </a:rPr>
              <a:t>noncommercial</a:t>
            </a:r>
            <a:r>
              <a:rPr lang="en-US" i="1" dirty="0">
                <a:latin typeface="Helvetica" pitchFamily="2" charset="0"/>
              </a:rPr>
              <a:t> use is royalty free, each of the joint owners can grant </a:t>
            </a:r>
            <a:r>
              <a:rPr lang="en-US" b="1" i="1" dirty="0">
                <a:latin typeface="Helvetica" pitchFamily="2" charset="0"/>
              </a:rPr>
              <a:t>nonexclusive</a:t>
            </a:r>
            <a:r>
              <a:rPr lang="en-US" i="1" dirty="0">
                <a:latin typeface="Helvetica" pitchFamily="2" charset="0"/>
              </a:rPr>
              <a:t> license to third parties communicating 45 days before and guarantying </a:t>
            </a:r>
            <a:r>
              <a:rPr lang="en-US" b="1" i="1" dirty="0">
                <a:latin typeface="Helvetica" pitchFamily="2" charset="0"/>
              </a:rPr>
              <a:t>reasonable conditions</a:t>
            </a:r>
            <a:r>
              <a:rPr lang="en-US" i="1" dirty="0">
                <a:latin typeface="Helvetica" pitchFamily="2" charset="0"/>
              </a:rPr>
              <a:t>, </a:t>
            </a:r>
            <a:r>
              <a:rPr lang="en-US" i="1" u="sng" dirty="0">
                <a:latin typeface="Helvetica" pitchFamily="2" charset="0"/>
              </a:rPr>
              <a:t>I would modify in “reasonable and economic” if it is possible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i="1" u="sng" dirty="0">
                <a:latin typeface="Helvetica" pitchFamily="2" charset="0"/>
              </a:rPr>
              <a:t>No mention of patents</a:t>
            </a:r>
            <a:r>
              <a:rPr lang="en-US" i="1" dirty="0">
                <a:latin typeface="Helvetica" pitchFamily="2" charset="0"/>
              </a:rPr>
              <a:t>, should be the case to add in this chapter a phrase about it? Procedure, paying modality </a:t>
            </a:r>
            <a:r>
              <a:rPr lang="en-US" i="1" dirty="0" err="1">
                <a:latin typeface="Helvetica" pitchFamily="2" charset="0"/>
              </a:rPr>
              <a:t>etc</a:t>
            </a:r>
            <a:r>
              <a:rPr lang="en-US" i="1" dirty="0">
                <a:latin typeface="Helvetica" pitchFamily="2" charset="0"/>
              </a:rPr>
              <a:t>?</a:t>
            </a:r>
          </a:p>
          <a:p>
            <a:pPr marL="342900" indent="-342900" algn="just">
              <a:buFont typeface="+mj-lt"/>
              <a:buAutoNum type="arabicPeriod"/>
            </a:pPr>
            <a:endParaRPr lang="en-US" i="1" dirty="0">
              <a:latin typeface="Helvetica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b="1" i="1" dirty="0">
                <a:latin typeface="Helvetica" pitchFamily="2" charset="0"/>
              </a:rPr>
              <a:t>Dissemination: </a:t>
            </a:r>
            <a:r>
              <a:rPr lang="en-US" i="1" dirty="0">
                <a:latin typeface="Helvetica" pitchFamily="2" charset="0"/>
              </a:rPr>
              <a:t>The Parties undertake to cooperate to allow the timely submission, examination, publication and defense of any </a:t>
            </a:r>
            <a:r>
              <a:rPr lang="en-US" b="1" i="1" dirty="0">
                <a:latin typeface="Helvetica" pitchFamily="2" charset="0"/>
              </a:rPr>
              <a:t>dissertation or thesis </a:t>
            </a:r>
            <a:r>
              <a:rPr lang="en-US" i="1" dirty="0">
                <a:latin typeface="Helvetica" pitchFamily="2" charset="0"/>
              </a:rPr>
              <a:t>for a degree that includes their Results or Background, </a:t>
            </a:r>
            <a:r>
              <a:rPr lang="en-US" b="1" i="1" dirty="0">
                <a:latin typeface="Helvetica" pitchFamily="2" charset="0"/>
              </a:rPr>
              <a:t>subject to the confidentiality</a:t>
            </a:r>
            <a:r>
              <a:rPr lang="en-US" i="1" dirty="0">
                <a:latin typeface="Helvetica" pitchFamily="2" charset="0"/>
              </a:rPr>
              <a:t>  and publication provisions agreed in this Consortium Agreement. In case of patent Remember to </a:t>
            </a:r>
            <a:r>
              <a:rPr lang="en-US" b="1" i="1" dirty="0">
                <a:latin typeface="Helvetica" pitchFamily="2" charset="0"/>
              </a:rPr>
              <a:t>verify that exist a procedure</a:t>
            </a:r>
            <a:r>
              <a:rPr lang="en-US" i="1" dirty="0">
                <a:latin typeface="Helvetica" pitchFamily="2" charset="0"/>
              </a:rPr>
              <a:t> to guarantying the confidentiality during the </a:t>
            </a:r>
            <a:r>
              <a:rPr lang="en-GB" sz="1800" dirty="0">
                <a:effectLst/>
                <a:latin typeface="Arial" panose="020B0604020202020204" pitchFamily="34" charset="0"/>
                <a:ea typeface="FZShuTi"/>
              </a:rPr>
              <a:t>The Parties undertake to cooperate to allow the timely submission, examination,</a:t>
            </a:r>
            <a:r>
              <a:rPr lang="en-US" i="1" dirty="0">
                <a:latin typeface="Helvetica" pitchFamily="2" charset="0"/>
              </a:rPr>
              <a:t>dissertation. </a:t>
            </a:r>
          </a:p>
          <a:p>
            <a:pPr algn="just"/>
            <a:endParaRPr lang="en-GB" dirty="0">
              <a:effectLst/>
              <a:latin typeface="Helvetica" pitchFamily="2" charset="0"/>
            </a:endParaRPr>
          </a:p>
        </p:txBody>
      </p:sp>
      <p:pic>
        <p:nvPicPr>
          <p:cNvPr id="3" name="Immagine 2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43291030-0F08-C0C0-0FC4-45BD1A35DA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334" y="226449"/>
            <a:ext cx="1319129" cy="85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05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51085-98AE-FBA8-8A78-9E5F7ADA5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EA857039-8B60-D31B-C448-843A6F335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7D7E19-8A30-7BCA-E076-D25194A1B589}"/>
              </a:ext>
            </a:extLst>
          </p:cNvPr>
          <p:cNvSpPr txBox="1"/>
          <p:nvPr/>
        </p:nvSpPr>
        <p:spPr>
          <a:xfrm>
            <a:off x="3910655" y="226449"/>
            <a:ext cx="363150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chemeClr val="bg2">
                    <a:lumMod val="50000"/>
                  </a:schemeClr>
                </a:solidFill>
              </a:rPr>
              <a:t>Industrial Board meeting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INFN LNL, all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othe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partners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Convener: Oscar Azzolini</a:t>
            </a:r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CE4931-2058-8E0B-F86D-465901284657}"/>
              </a:ext>
            </a:extLst>
          </p:cNvPr>
          <p:cNvSpPr txBox="1"/>
          <p:nvPr/>
        </p:nvSpPr>
        <p:spPr>
          <a:xfrm>
            <a:off x="491710" y="1513113"/>
            <a:ext cx="107827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i="1" dirty="0">
                <a:effectLst/>
                <a:latin typeface="Helvetica" pitchFamily="2" charset="0"/>
              </a:rPr>
              <a:t>Review and </a:t>
            </a:r>
            <a:r>
              <a:rPr lang="it-IT" b="1" i="1" dirty="0" err="1">
                <a:effectLst/>
                <a:latin typeface="Helvetica" pitchFamily="2" charset="0"/>
              </a:rPr>
              <a:t>discussion</a:t>
            </a:r>
            <a:r>
              <a:rPr lang="it-IT" b="1" i="1" dirty="0">
                <a:effectLst/>
                <a:latin typeface="Helvetica" pitchFamily="2" charset="0"/>
              </a:rPr>
              <a:t> on Consortium agreement </a:t>
            </a:r>
            <a:r>
              <a:rPr lang="it-IT" b="1" i="1" dirty="0" err="1">
                <a:effectLst/>
                <a:latin typeface="Helvetica" pitchFamily="2" charset="0"/>
              </a:rPr>
              <a:t>document</a:t>
            </a:r>
            <a:r>
              <a:rPr lang="it-IT" b="1" i="1" dirty="0">
                <a:latin typeface="Helvetica" pitchFamily="2" charset="0"/>
              </a:rPr>
              <a:t>:</a:t>
            </a:r>
          </a:p>
          <a:p>
            <a:pPr algn="just"/>
            <a:endParaRPr lang="en-GB" b="1" dirty="0">
              <a:effectLst/>
              <a:latin typeface="Helvetica" pitchFamily="2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n-GB" b="1" dirty="0">
                <a:effectLst/>
                <a:latin typeface="Helvetica" pitchFamily="2" charset="0"/>
              </a:rPr>
              <a:t>Background included section 9 </a:t>
            </a:r>
            <a:r>
              <a:rPr lang="en-GB" dirty="0">
                <a:effectLst/>
                <a:latin typeface="Helvetica" pitchFamily="2" charset="0"/>
              </a:rPr>
              <a:t>of the consortium agreement: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n-GB" dirty="0">
              <a:latin typeface="Helvetica" pitchFamily="2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Helvetica" pitchFamily="2" charset="0"/>
              </a:rPr>
              <a:t>Anything not identified in Attachment 1 </a:t>
            </a:r>
            <a:r>
              <a:rPr lang="en-US" dirty="0">
                <a:effectLst/>
                <a:latin typeface="Helvetica" pitchFamily="2" charset="0"/>
              </a:rPr>
              <a:t>shall not be the object of Access Right obligations regarding Background.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Helvetica" pitchFamily="2" charset="0"/>
              </a:rPr>
              <a:t>Any Party may add additional Background </a:t>
            </a:r>
            <a:r>
              <a:rPr lang="en-US" dirty="0">
                <a:effectLst/>
                <a:latin typeface="Helvetica" pitchFamily="2" charset="0"/>
              </a:rPr>
              <a:t>to Attachment 1 </a:t>
            </a:r>
            <a:r>
              <a:rPr lang="en-US" b="1" dirty="0">
                <a:effectLst/>
                <a:latin typeface="Helvetica" pitchFamily="2" charset="0"/>
              </a:rPr>
              <a:t>during the Project</a:t>
            </a:r>
            <a:r>
              <a:rPr lang="en-US" dirty="0">
                <a:effectLst/>
                <a:latin typeface="Helvetica" pitchFamily="2" charset="0"/>
              </a:rPr>
              <a:t> provided they give written notice to the other Parties</a:t>
            </a:r>
            <a:endParaRPr lang="en-GB" dirty="0">
              <a:effectLst/>
              <a:latin typeface="Helvetica" pitchFamily="2" charset="0"/>
            </a:endParaRPr>
          </a:p>
        </p:txBody>
      </p:sp>
      <p:pic>
        <p:nvPicPr>
          <p:cNvPr id="3" name="Immagine 2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0F91F1C3-C456-C743-70B8-AF85D77DE9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334" y="226449"/>
            <a:ext cx="1319129" cy="85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84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263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Office Theme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Oscar Azzolini</cp:lastModifiedBy>
  <cp:revision>20</cp:revision>
  <dcterms:created xsi:type="dcterms:W3CDTF">2024-02-23T11:31:04Z</dcterms:created>
  <dcterms:modified xsi:type="dcterms:W3CDTF">2024-10-30T08:59:02Z</dcterms:modified>
</cp:coreProperties>
</file>