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16"/>
  </p:notesMasterIdLst>
  <p:sldIdLst>
    <p:sldId id="280" r:id="rId3"/>
    <p:sldId id="386" r:id="rId4"/>
    <p:sldId id="388" r:id="rId5"/>
    <p:sldId id="383" r:id="rId6"/>
    <p:sldId id="389" r:id="rId7"/>
    <p:sldId id="387" r:id="rId8"/>
    <p:sldId id="384" r:id="rId9"/>
    <p:sldId id="385" r:id="rId10"/>
    <p:sldId id="390" r:id="rId11"/>
    <p:sldId id="377" r:id="rId12"/>
    <p:sldId id="391" r:id="rId13"/>
    <p:sldId id="392" r:id="rId14"/>
    <p:sldId id="284" r:id="rId1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61C"/>
    <a:srgbClr val="9437FF"/>
    <a:srgbClr val="0432FF"/>
    <a:srgbClr val="252E4A"/>
    <a:srgbClr val="D06423"/>
    <a:srgbClr val="EABC9F"/>
    <a:srgbClr val="D16828"/>
    <a:srgbClr val="232F49"/>
    <a:srgbClr val="D0671C"/>
    <a:srgbClr val="2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6291" autoAdjust="0"/>
  </p:normalViewPr>
  <p:slideViewPr>
    <p:cSldViewPr>
      <p:cViewPr varScale="1">
        <p:scale>
          <a:sx n="145" d="100"/>
          <a:sy n="145" d="100"/>
        </p:scale>
        <p:origin x="440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3822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6115-291F-2A04-C22F-4BEEEA23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9EB018-5933-E420-8174-568FFC9C2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7844F4-5646-9501-97DC-6BA11CF24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8AE62-21D4-D2F7-00E2-E6B44480E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66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A4B41-305D-A59F-FF68-315AD9E3D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5A93AD-D31E-6ECD-F716-66F5623BA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0B8D4E-00D1-53EB-3A1F-61E4A467A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5BD45-CDCB-60E4-BBA6-BA0D595D2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8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48512-61AE-6E88-B631-D64B183A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FD7F14-C53B-B8A2-16B0-DF0578EF6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5FA64C-FEED-93C1-AB1D-8CFBBF68D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752288-6F4F-D0BD-A1D2-22F48B8DB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7EC7-7809-C62C-31B3-1056D1AF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A8CAEC-091D-2437-1BD5-E99B96848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FC324E-F0BE-09CD-C0F1-E80A488D8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F354EF-F7C3-AC3E-50EE-ECAE32D90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36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589D8-178C-1B6D-41CD-AB7AEC13B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AC44E4-7FCC-55B0-8128-3BB4053C1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C8B07E-C3C9-3C40-43F0-F958B40F7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37C7C-B789-DCFC-1B05-7EB7C912C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80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5BF3-147B-E3F3-AD14-5553E4680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006B3B-86EB-6148-A518-83567F6E3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D08716F-852E-371F-3A27-598D3C507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B298E0-D399-D46B-57E4-DC7494104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5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B11F2-5FD6-2AE3-CA4F-A1B2459C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046717-79DF-9B83-991B-02E342B72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2BCB07-5B48-3739-74EC-1AF89E230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279A70-290F-B716-EE06-AA3E592A5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3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11210/over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nov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Agenda COPIL 12 </a:t>
            </a:r>
            <a:br>
              <a:rPr lang="fr-FR" sz="3200" dirty="0"/>
            </a:br>
            <a:r>
              <a:rPr lang="fr-FR" sz="2000" dirty="0"/>
              <a:t>21 novembre 2024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339" y="797496"/>
            <a:ext cx="10371532" cy="499549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Retour sur le w</a:t>
            </a:r>
            <a:r>
              <a:rPr lang="fr-FR" sz="1800" dirty="0"/>
              <a:t>orkshop calculs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Journée du GDR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32F49"/>
                </a:solidFill>
              </a:rPr>
              <a:t>Retour sur l’entretien annuel</a:t>
            </a:r>
            <a:endParaRPr lang="fr-FR" sz="1800" dirty="0">
              <a:solidFill>
                <a:srgbClr val="232F49"/>
              </a:solidFill>
            </a:endParaRP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Événement 2025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ALP et accélérateurs traditionnels   </a:t>
            </a:r>
          </a:p>
          <a:p>
            <a:pPr marL="1028700" lvl="1" indent="-342900" algn="r" fontAlgn="base">
              <a:spcAft>
                <a:spcPct val="0"/>
              </a:spcAft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60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30AC7-9E33-C566-07BE-7340B1E92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3E2DD-78D5-09FB-D3E1-A5F35C92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2D9195A-C016-D52F-3A4A-C11A4CCF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029" y="5156"/>
            <a:ext cx="4680520" cy="653480"/>
          </a:xfrm>
        </p:spPr>
        <p:txBody>
          <a:bodyPr>
            <a:normAutofit/>
          </a:bodyPr>
          <a:lstStyle/>
          <a:p>
            <a:pPr marL="0" lvl="1" indent="0" algn="ctr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29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Workshop 2025 : ALP et RF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91B150B-A90D-5465-05EF-2D481A12D7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2" y="797496"/>
            <a:ext cx="10350578" cy="3762316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Workshop ALP et accélérateurs traditionnels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</a:rPr>
              <a:t>Sujet et objectifs : </a:t>
            </a: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état de l’art laser plasma et traditionnel</a:t>
            </a:r>
          </a:p>
          <a:p>
            <a:pPr marL="1897063" lvl="5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ALP : progrès réalisés, état de l’art actuel en France/Europe/monde, figure de mérite</a:t>
            </a:r>
          </a:p>
          <a:p>
            <a:pPr marL="1897063" lvl="5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Exigences des accélérateurs traditionnels    </a:t>
            </a:r>
          </a:p>
          <a:p>
            <a:pPr marL="1897063" lvl="5" indent="-285750" fontAlgn="base">
              <a:spcBef>
                <a:spcPts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Possibilités d’avenir selon les applications (paramètres par type d’appli)</a:t>
            </a:r>
          </a:p>
          <a:p>
            <a:pPr marL="1633538" lvl="3" indent="-171450">
              <a:spcBef>
                <a:spcPts val="0"/>
              </a:spcBef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d’applicabilité, types d’applications possibles</a:t>
            </a:r>
          </a:p>
          <a:p>
            <a:pPr marL="1633538" lvl="3" indent="-171450">
              <a:spcBef>
                <a:spcPts val="0"/>
              </a:spcBef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d’exclusion</a:t>
            </a:r>
          </a:p>
          <a:p>
            <a:pPr marL="1633538" lvl="3" indent="-171450">
              <a:spcBef>
                <a:spcPts val="0"/>
              </a:spcBef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Taille des machines/compacité (collisionneurs), efficacité/rendement/conso énergétique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Fiabilité, stabilité, maintenabilité dans la durée</a:t>
            </a:r>
          </a:p>
          <a:p>
            <a:pPr marL="1633538" lvl="3" indent="-171450">
              <a:spcBef>
                <a:spcPts val="0"/>
              </a:spcBef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cs typeface="Arial"/>
              </a:rPr>
              <a:t>Retour attendu : </a:t>
            </a:r>
          </a:p>
          <a:p>
            <a:pPr marL="12001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cs typeface="Arial"/>
              </a:rPr>
              <a:t>amélioration synergie et transfert de compétences entre accélérateurs RF et ALP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457200" lvl="2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7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069D-A3F2-DB99-DF8B-48D41FA9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ACE87-729F-76B7-B2E2-4D3709A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299E922-B494-6510-4259-A318E671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Événements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ADFB6A5-4AAC-3157-D4C5-E0AF46A4D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12" y="631472"/>
            <a:ext cx="10350578" cy="5086024"/>
          </a:xfrm>
        </p:spPr>
        <p:txBody>
          <a:bodyPr>
            <a:noAutofit/>
          </a:bodyPr>
          <a:lstStyle/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Logistique </a:t>
            </a:r>
            <a:endParaRPr lang="fr-FR" sz="1600" b="1" dirty="0">
              <a:solidFill>
                <a:srgbClr val="24314C"/>
              </a:solidFill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Date : 2025 en avril-mai-juin  </a:t>
            </a:r>
            <a:r>
              <a:rPr lang="fr-FR" sz="1400" b="1" u="sng" dirty="0">
                <a:solidFill>
                  <a:srgbClr val="FF0000"/>
                </a:solidFill>
                <a:sym typeface="Wingdings" pitchFamily="2" charset="2"/>
              </a:rPr>
              <a:t> à annoncer à la journée annuelle du 18 </a:t>
            </a:r>
            <a:r>
              <a:rPr lang="fr-FR" sz="1400" b="1" u="sng" dirty="0" err="1">
                <a:solidFill>
                  <a:srgbClr val="FF0000"/>
                </a:solidFill>
                <a:sym typeface="Wingdings" pitchFamily="2" charset="2"/>
              </a:rPr>
              <a:t>déc</a:t>
            </a:r>
            <a:r>
              <a:rPr lang="fr-FR" sz="1400" b="1" u="sng" dirty="0">
                <a:solidFill>
                  <a:srgbClr val="FF0000"/>
                </a:solidFill>
                <a:sym typeface="Wingdings" pitchFamily="2" charset="2"/>
              </a:rPr>
              <a:t> (proposition par Emmanuel/Cédric/Francesco)</a:t>
            </a:r>
            <a:endParaRPr lang="fr-FR" sz="1400" b="1" u="sng" dirty="0">
              <a:solidFill>
                <a:srgbClr val="FF0000"/>
              </a:solidFill>
            </a:endParaRP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Mai : IPAC, FCC </a:t>
            </a:r>
            <a:r>
              <a:rPr lang="fr-FR" sz="1600" dirty="0" err="1">
                <a:solidFill>
                  <a:srgbClr val="232F49"/>
                </a:solidFill>
              </a:rPr>
              <a:t>week</a:t>
            </a:r>
            <a:r>
              <a:rPr lang="fr-FR" sz="1600" dirty="0">
                <a:solidFill>
                  <a:srgbClr val="232F49"/>
                </a:solidFill>
              </a:rPr>
              <a:t> 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1semaine juin : forum, ILP 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Lieu : Région parisienne LOA au moins pour les visites avec possibilité d’avoir les </a:t>
            </a:r>
            <a:r>
              <a:rPr lang="fr-FR" sz="1400" b="1" dirty="0" err="1">
                <a:solidFill>
                  <a:srgbClr val="D0661C"/>
                </a:solidFill>
              </a:rPr>
              <a:t>talks</a:t>
            </a:r>
            <a:r>
              <a:rPr lang="fr-FR" sz="1400" b="1" dirty="0">
                <a:solidFill>
                  <a:srgbClr val="D0661C"/>
                </a:solidFill>
              </a:rPr>
              <a:t> dans un autre labo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LOA </a:t>
            </a:r>
          </a:p>
          <a:p>
            <a:pPr marL="1897063" lvl="5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Amphi 60 perso, contrôles d’accès (mais pas trop stricts), bâtiments badgés</a:t>
            </a:r>
          </a:p>
          <a:p>
            <a:pPr marL="1897063" lvl="5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Transports en commun : </a:t>
            </a:r>
            <a:r>
              <a:rPr lang="fr-FR" sz="1600" dirty="0" err="1">
                <a:solidFill>
                  <a:srgbClr val="232F49"/>
                </a:solidFill>
              </a:rPr>
              <a:t>only</a:t>
            </a:r>
            <a:r>
              <a:rPr lang="fr-FR" sz="1600" dirty="0">
                <a:solidFill>
                  <a:srgbClr val="232F49"/>
                </a:solidFill>
              </a:rPr>
              <a:t> bus 91-06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LPGP : amphi 50 pers dispo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600" dirty="0" err="1">
                <a:solidFill>
                  <a:srgbClr val="232F49"/>
                </a:solidFill>
              </a:rPr>
              <a:t>IJCLab</a:t>
            </a:r>
            <a:r>
              <a:rPr lang="fr-FR" sz="1600" dirty="0">
                <a:solidFill>
                  <a:srgbClr val="232F49"/>
                </a:solidFill>
              </a:rPr>
              <a:t> : amphi 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Contenus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Présentation introductive/générale sur les </a:t>
            </a:r>
            <a:r>
              <a:rPr lang="fr-FR" sz="1400" b="1" dirty="0" err="1">
                <a:solidFill>
                  <a:srgbClr val="D0661C"/>
                </a:solidFill>
              </a:rPr>
              <a:t>accel</a:t>
            </a:r>
            <a:r>
              <a:rPr lang="fr-FR" sz="1400" b="1" dirty="0">
                <a:solidFill>
                  <a:srgbClr val="D0661C"/>
                </a:solidFill>
              </a:rPr>
              <a:t> traditionnels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Présentation introductive/générale sur l’ALP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Présentations avec cadrage préalable sur les caractéristiques machine (E, delta E, cycle utile, courant moyen …)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61C"/>
                </a:solidFill>
              </a:rPr>
              <a:t>Visites d’installation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Comité d’organisation</a:t>
            </a:r>
            <a:r>
              <a:rPr lang="fr-FR" sz="1400" dirty="0">
                <a:cs typeface="Arial"/>
              </a:rPr>
              <a:t>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61C"/>
                </a:solidFill>
              </a:rPr>
              <a:t>2 chairs pour l’ALP + 2 pour les accélérateurs traditionnels ? </a:t>
            </a:r>
          </a:p>
          <a:p>
            <a:pPr marL="457200" lvl="2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5990B6D5-015B-262D-64E8-353672372DB8}"/>
              </a:ext>
            </a:extLst>
          </p:cNvPr>
          <p:cNvSpPr txBox="1">
            <a:spLocks/>
          </p:cNvSpPr>
          <p:nvPr/>
        </p:nvSpPr>
        <p:spPr>
          <a:xfrm>
            <a:off x="2835029" y="5156"/>
            <a:ext cx="468052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1" indent="0" algn="ctr"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900" b="1" kern="120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Workshop 2025 : ALP et RF</a:t>
            </a:r>
            <a:endParaRPr lang="fr-FR" sz="2900" b="1" kern="1200" dirty="0">
              <a:solidFill>
                <a:srgbClr val="D0671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0E81-EF40-26C3-6263-383CAB267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4A67F7-26C6-0355-6CC6-B2773780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6EEE14B-FD94-79BB-4B58-821FBE81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Événements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B42BE41-CD7B-E860-7464-0D629EA84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865" y="850985"/>
            <a:ext cx="10350578" cy="4338999"/>
          </a:xfrm>
        </p:spPr>
        <p:txBody>
          <a:bodyPr>
            <a:noAutofit/>
          </a:bodyPr>
          <a:lstStyle/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Réunion avec les GDR médical et énergie le 4 décembre (Guillaume, Nicolas, Maud) </a:t>
            </a: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  <a:cs typeface="Arial"/>
            </a:endParaRP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Composition du COPIL </a:t>
            </a:r>
          </a:p>
          <a:p>
            <a:pPr marL="5143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Brigitte quitte l’axe 4 et sera remplacée par Francesco MASSIMO (LPGP) </a:t>
            </a:r>
          </a:p>
          <a:p>
            <a:pPr marL="5143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Nouveau responsable à ajouter dans l’axe 2 : Maud contacte Angie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Orduz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(GANIL)</a:t>
            </a: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  <a:cs typeface="Arial"/>
            </a:endParaRP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Annonce </a:t>
            </a:r>
            <a:r>
              <a:rPr lang="fr-FR" sz="1800" b="1">
                <a:solidFill>
                  <a:srgbClr val="24314C"/>
                </a:solidFill>
                <a:cs typeface="Arial"/>
              </a:rPr>
              <a:t>: congrès </a:t>
            </a:r>
            <a:r>
              <a:rPr lang="fr-FR" sz="1800" b="1" dirty="0">
                <a:solidFill>
                  <a:srgbClr val="24314C"/>
                </a:solidFill>
                <a:cs typeface="Arial"/>
              </a:rPr>
              <a:t>général SFP 2025, mini colloque ALP</a:t>
            </a: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  <a:cs typeface="Arial"/>
            </a:endParaRPr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35E14CDA-7684-DCB0-7B2D-42F657BDA347}"/>
              </a:ext>
            </a:extLst>
          </p:cNvPr>
          <p:cNvSpPr txBox="1">
            <a:spLocks/>
          </p:cNvSpPr>
          <p:nvPr/>
        </p:nvSpPr>
        <p:spPr>
          <a:xfrm>
            <a:off x="2835029" y="5156"/>
            <a:ext cx="468052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1" indent="0" algn="ctr"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9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53226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rmAutofit/>
          </a:bodyPr>
          <a:lstStyle/>
          <a:p>
            <a:r>
              <a:rPr lang="fr-FR" sz="3200" dirty="0"/>
              <a:t>Workshop accélérateurs et applications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35072"/>
            <a:ext cx="10371532" cy="520298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Proposition d’un workshop dédié « accélérateurs et applications », hors physique nucléaire et particules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Workshop au LPSC – Grenoble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Co organisation par les 3 GDR : SCIPAC, SCINEE et MI2B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Durée, date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Visites ? 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Discussions CODIR SCIPAC et avec les 2 GDR SCINEE et MI2B </a:t>
            </a:r>
            <a:r>
              <a:rPr lang="fr-FR" sz="1800" b="1" dirty="0">
                <a:solidFill>
                  <a:srgbClr val="24314C"/>
                </a:solidFill>
                <a:sym typeface="Wingdings" pitchFamily="2" charset="2"/>
              </a:rPr>
              <a:t></a:t>
            </a:r>
            <a:r>
              <a:rPr lang="fr-FR" sz="1800" b="1" dirty="0">
                <a:solidFill>
                  <a:srgbClr val="24314C"/>
                </a:solidFill>
              </a:rPr>
              <a:t> proposition intéressante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Premières discussions sur les objectifs et le contenu possibles :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Objectifs :  </a:t>
            </a: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fr-FR" sz="1400" dirty="0"/>
              <a:t>Présenter un tour d’horizons des machines nationales (intéressant notamment pour les jeunes)</a:t>
            </a: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fr-FR" sz="1400" dirty="0"/>
              <a:t>Discuter/présenter les conditions d’accès des différentes machines, les activités de réseau  pour accéder aux machines </a:t>
            </a:r>
          </a:p>
          <a:p>
            <a:pPr marL="342900" indent="-342900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fr-FR" sz="1400" dirty="0"/>
              <a:t>Identifier les manques sur les accélérateurs actuels et les besoins pour les accélérateurs de demain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Contenu  :  </a:t>
            </a:r>
          </a:p>
          <a:p>
            <a:pPr marL="342900" lvl="1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400" b="1" dirty="0">
                <a:solidFill>
                  <a:srgbClr val="24314C"/>
                </a:solidFill>
              </a:rPr>
              <a:t>Présentation des machines existantes et des machines futures au niveau national </a:t>
            </a:r>
          </a:p>
          <a:p>
            <a:pPr marL="342900" lvl="1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400" b="1" dirty="0">
                <a:solidFill>
                  <a:srgbClr val="24314C"/>
                </a:solidFill>
              </a:rPr>
              <a:t>Présentation des applications par type  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Santé, alimentation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Énergie et environnement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Patrimoine 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Électronique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Matière condensée 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000" b="1" dirty="0">
                <a:solidFill>
                  <a:srgbClr val="24314C"/>
                </a:solidFill>
              </a:rPr>
              <a:t>Sécurité </a:t>
            </a:r>
          </a:p>
          <a:p>
            <a:pPr marL="342900" lvl="1" indent="-342900" fontAlgn="base">
              <a:spcBef>
                <a:spcPts val="4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400" b="1" dirty="0">
                <a:solidFill>
                  <a:srgbClr val="24314C"/>
                </a:solidFill>
              </a:rPr>
              <a:t>Présentation des activités structurantes, réseaux d’accès aux machines  (réseaux EMIR&amp;A, RESPLANDIR, ..)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fr-FR" sz="14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355BD-9F1D-FAB9-A54D-12B67A295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A90697-0126-A579-27FE-EC8BE14A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38D2A23-E5A9-45B3-C52D-19B74604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5256584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Retour sur le workshop calculs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06E746A-F5CA-02E1-79A7-4CD4FAEAE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860554"/>
            <a:ext cx="10741697" cy="404139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C1F21E-5423-A68A-32E6-A8CEE1340D66}"/>
              </a:ext>
            </a:extLst>
          </p:cNvPr>
          <p:cNvSpPr txBox="1"/>
          <p:nvPr/>
        </p:nvSpPr>
        <p:spPr>
          <a:xfrm>
            <a:off x="28600" y="843677"/>
            <a:ext cx="9007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kern="0" dirty="0">
                <a:solidFill>
                  <a:srgbClr val="FF0000"/>
                </a:solidFill>
                <a:latin typeface="Arial Narrow" charset="0"/>
                <a:cs typeface="Arial Narrow" charset="0"/>
              </a:rPr>
              <a:t>Atelier sur le calcul et la modélisation numériques des accélérateurs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kern="0" dirty="0">
              <a:solidFill>
                <a:srgbClr val="FF0000"/>
              </a:solidFill>
              <a:latin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16 au 18 octobre à </a:t>
            </a:r>
            <a:r>
              <a:rPr lang="fr-FR" sz="1600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IJCLab</a:t>
            </a: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, </a:t>
            </a:r>
            <a:r>
              <a:rPr lang="fr-FR" sz="1600" b="1" kern="0" dirty="0">
                <a:solidFill>
                  <a:srgbClr val="FF0000"/>
                </a:solidFill>
                <a:latin typeface="Arial Narrow" charset="0"/>
                <a:cs typeface="Arial Narrow" charset="0"/>
              </a:rPr>
              <a:t>72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kern="0" dirty="0">
              <a:solidFill>
                <a:srgbClr val="FF0000"/>
              </a:solidFill>
              <a:latin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Workshop dirigé par Frédéric </a:t>
            </a:r>
            <a:r>
              <a:rPr lang="fr-FR" sz="1600" b="1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Bouly</a:t>
            </a:r>
            <a:endParaRPr lang="fr-FR" sz="1600" b="1" kern="0" dirty="0">
              <a:solidFill>
                <a:schemeClr val="accent3">
                  <a:lumMod val="50000"/>
                </a:schemeClr>
              </a:solidFill>
              <a:latin typeface="Arial Narrow" charset="0"/>
              <a:cs typeface="Arial Narrow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avec l’aide </a:t>
            </a:r>
            <a:r>
              <a:rPr lang="fr-FR" sz="1600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N.Pichoff</a:t>
            </a: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 (CEA) et B. Cros (LPGP) + comité d’organisation + logistique </a:t>
            </a:r>
            <a:r>
              <a:rPr lang="fr-FR" sz="1600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IJCLab</a:t>
            </a: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kern="0" dirty="0">
              <a:solidFill>
                <a:schemeClr val="accent3">
                  <a:lumMod val="50000"/>
                </a:schemeClr>
              </a:solidFill>
              <a:latin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Doctorants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kern="0" dirty="0">
                <a:solidFill>
                  <a:srgbClr val="FF0000"/>
                </a:solidFill>
                <a:latin typeface="Arial Narrow" charset="0"/>
                <a:cs typeface="Arial Narrow" charset="0"/>
              </a:rPr>
              <a:t>5 bourses </a:t>
            </a:r>
            <a:r>
              <a:rPr lang="fr-FR" sz="1600" b="1" kern="0" dirty="0" err="1">
                <a:solidFill>
                  <a:srgbClr val="FF0000"/>
                </a:solidFill>
                <a:latin typeface="Arial Narrow" charset="0"/>
                <a:cs typeface="Arial Narrow" charset="0"/>
              </a:rPr>
              <a:t>Bousson</a:t>
            </a:r>
            <a:endParaRPr lang="fr-FR" sz="1600" b="1" kern="0" dirty="0">
              <a:solidFill>
                <a:srgbClr val="FF0000"/>
              </a:solidFill>
              <a:latin typeface="Arial Narrow" charset="0"/>
              <a:cs typeface="Arial Narrow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3 présentations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kern="0" dirty="0">
              <a:solidFill>
                <a:schemeClr val="accent3">
                  <a:lumMod val="50000"/>
                </a:schemeClr>
              </a:solidFill>
              <a:latin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kern="0" dirty="0">
                <a:solidFill>
                  <a:srgbClr val="FF0000"/>
                </a:solidFill>
                <a:latin typeface="Arial Narrow" charset="0"/>
                <a:cs typeface="Arial Narrow" charset="0"/>
              </a:rPr>
              <a:t>27 présentations sur 4 thèmes principaux</a:t>
            </a: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 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avec intro sur intelligence artificielle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kern="0" dirty="0">
              <a:solidFill>
                <a:schemeClr val="accent3">
                  <a:lumMod val="50000"/>
                </a:schemeClr>
              </a:solidFill>
              <a:latin typeface="Arial Narrow" charset="0"/>
              <a:cs typeface="Arial Narrow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https://indico.in2p3.fr/</a:t>
            </a:r>
            <a:r>
              <a:rPr lang="fr-FR" sz="1600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event</a:t>
            </a:r>
            <a:r>
              <a:rPr lang="fr-FR" sz="1600" kern="0" dirty="0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/32826/</a:t>
            </a:r>
            <a:r>
              <a:rPr lang="fr-FR" sz="1600" kern="0" dirty="0" err="1">
                <a:solidFill>
                  <a:schemeClr val="accent3">
                    <a:lumMod val="50000"/>
                  </a:schemeClr>
                </a:solidFill>
                <a:latin typeface="Arial Narrow" charset="0"/>
                <a:cs typeface="Arial Narrow" charset="0"/>
              </a:rPr>
              <a:t>overview</a:t>
            </a:r>
            <a:endParaRPr lang="fr-FR" sz="1600" kern="0" dirty="0">
              <a:solidFill>
                <a:schemeClr val="accent3">
                  <a:lumMod val="50000"/>
                </a:schemeClr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DA15FE-3EAD-15F1-E2D4-E30C78DFF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b="13335"/>
          <a:stretch/>
        </p:blipFill>
        <p:spPr>
          <a:xfrm>
            <a:off x="4324962" y="2703682"/>
            <a:ext cx="5913402" cy="30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99363-8C90-162D-2841-FFB03FE27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09BF9D-A5BD-9735-2621-3E7130FF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F84B922-B226-89AD-2D42-5D7D5C78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5256584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Retour sur le workshop calculs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695E890-0E9B-A72D-77A4-664DD5BA8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860554"/>
            <a:ext cx="10741697" cy="404139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b="1" dirty="0">
                <a:solidFill>
                  <a:srgbClr val="24314C"/>
                </a:solidFill>
              </a:rPr>
              <a:t>A faire :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br>
              <a:rPr lang="fr-FR" sz="1800" dirty="0"/>
            </a:br>
            <a:r>
              <a:rPr lang="fr-FR" sz="1800" dirty="0"/>
              <a:t>- écrire un résumé du Workshop pour diffusion sur site </a:t>
            </a:r>
            <a:r>
              <a:rPr lang="fr-FR" sz="1800" dirty="0" err="1"/>
              <a:t>indico</a:t>
            </a:r>
            <a:r>
              <a:rPr lang="fr-FR" sz="1800" dirty="0"/>
              <a:t> </a:t>
            </a:r>
            <a:r>
              <a:rPr lang="fr-FR" sz="1800" dirty="0">
                <a:sym typeface="Wingdings" pitchFamily="2" charset="2"/>
              </a:rPr>
              <a:t></a:t>
            </a:r>
            <a:r>
              <a:rPr lang="fr-FR" sz="1800" dirty="0"/>
              <a:t> Fred, asap</a:t>
            </a:r>
            <a:br>
              <a:rPr lang="fr-FR" sz="1800" dirty="0"/>
            </a:br>
            <a:r>
              <a:rPr lang="fr-FR" sz="1800" dirty="0"/>
              <a:t>- faire les slides et transmettre aux organisateurs et </a:t>
            </a:r>
            <a:r>
              <a:rPr lang="fr-FR" sz="1800" dirty="0" err="1"/>
              <a:t>conveners</a:t>
            </a:r>
            <a:r>
              <a:rPr lang="fr-FR" sz="1800" dirty="0"/>
              <a:t> </a:t>
            </a:r>
            <a:r>
              <a:rPr lang="fr-FR" sz="1800" dirty="0">
                <a:sym typeface="Wingdings" pitchFamily="2" charset="2"/>
              </a:rPr>
              <a:t></a:t>
            </a:r>
            <a:r>
              <a:rPr lang="fr-FR" sz="1800" dirty="0"/>
              <a:t> Fred pour le 2 décembre</a:t>
            </a:r>
            <a:r>
              <a:rPr lang="fr-FR" b="1" dirty="0">
                <a:solidFill>
                  <a:srgbClr val="24314C"/>
                </a:solidFill>
              </a:rPr>
              <a:t> 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b="1" dirty="0">
                <a:solidFill>
                  <a:srgbClr val="24314C"/>
                </a:solidFill>
              </a:rPr>
              <a:t>Présentation du retour à la journée du GDR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0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44233-E09C-7065-2BFE-F4D4832A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A81A72-BFC3-26B0-DF56-8CF1DEBF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89BF008-6502-D1AE-DC20-03D996A4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91" y="5408"/>
            <a:ext cx="5976664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Journée du GDR : 18 </a:t>
            </a:r>
            <a:r>
              <a:rPr lang="fr-FR" sz="3200" dirty="0" err="1"/>
              <a:t>déc</a:t>
            </a:r>
            <a:r>
              <a:rPr lang="fr-FR" sz="3200" dirty="0"/>
              <a:t>, CEA Saclay 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1F278C7-E204-4046-529B-76537A3B2B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644530"/>
            <a:ext cx="10741697" cy="526553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Site </a:t>
            </a:r>
            <a:r>
              <a:rPr lang="fr-FR" sz="1600" b="1" dirty="0" err="1">
                <a:solidFill>
                  <a:srgbClr val="24314C"/>
                </a:solidFill>
              </a:rPr>
              <a:t>indico</a:t>
            </a:r>
            <a:r>
              <a:rPr lang="fr-FR" sz="1600" b="1" dirty="0">
                <a:solidFill>
                  <a:srgbClr val="24314C"/>
                </a:solidFill>
              </a:rPr>
              <a:t> : </a:t>
            </a:r>
            <a:r>
              <a:rPr lang="fr-FR" sz="1600" dirty="0">
                <a:hlinkClick r:id="rId3"/>
              </a:rPr>
              <a:t>https://indico.ijclab.in2p3.fr/event/11210/overview</a:t>
            </a: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Agenda (amphi </a:t>
            </a:r>
            <a:r>
              <a:rPr lang="fr-FR" sz="1600" b="1" dirty="0" err="1">
                <a:solidFill>
                  <a:srgbClr val="24314C"/>
                </a:solidFill>
              </a:rPr>
              <a:t>Neurospin</a:t>
            </a:r>
            <a:r>
              <a:rPr lang="fr-FR" sz="1600" b="1" dirty="0">
                <a:solidFill>
                  <a:srgbClr val="24314C"/>
                </a:solidFill>
              </a:rPr>
              <a:t>)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8B42A4-57C0-7AC6-B914-BB9526F41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107" y="1013520"/>
            <a:ext cx="5577561" cy="42484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8145FC-1CD9-C71A-480E-25DCA19801E3}"/>
              </a:ext>
            </a:extLst>
          </p:cNvPr>
          <p:cNvSpPr txBox="1"/>
          <p:nvPr/>
        </p:nvSpPr>
        <p:spPr>
          <a:xfrm>
            <a:off x="1441486" y="5430297"/>
            <a:ext cx="792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24314C"/>
                </a:solidFill>
              </a:rPr>
              <a:t>Tous les orateurs ont accepté et sont inscrits </a:t>
            </a:r>
            <a:r>
              <a:rPr lang="fr-FR" sz="2000" b="1" dirty="0">
                <a:solidFill>
                  <a:srgbClr val="FF0000"/>
                </a:solidFill>
              </a:rPr>
              <a:t>sauf A. </a:t>
            </a:r>
            <a:r>
              <a:rPr lang="fr-FR" sz="2000" b="1" dirty="0" err="1">
                <a:solidFill>
                  <a:srgbClr val="FF0000"/>
                </a:solidFill>
              </a:rPr>
              <a:t>Specka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5D719EF-B5EA-F0DB-1887-B79EC15E447E}"/>
              </a:ext>
            </a:extLst>
          </p:cNvPr>
          <p:cNvCxnSpPr>
            <a:cxnSpLocks/>
          </p:cNvCxnSpPr>
          <p:nvPr/>
        </p:nvCxnSpPr>
        <p:spPr>
          <a:xfrm>
            <a:off x="8338715" y="266970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6FCB67B-1A3F-DD89-8F08-1C4508ADC185}"/>
              </a:ext>
            </a:extLst>
          </p:cNvPr>
          <p:cNvSpPr txBox="1"/>
          <p:nvPr/>
        </p:nvSpPr>
        <p:spPr>
          <a:xfrm>
            <a:off x="8690843" y="2844537"/>
            <a:ext cx="140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4314C"/>
                </a:solidFill>
              </a:rPr>
              <a:t>À décider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63734E-1487-28D5-B96D-3937A61AEF9E}"/>
              </a:ext>
            </a:extLst>
          </p:cNvPr>
          <p:cNvSpPr txBox="1"/>
          <p:nvPr/>
        </p:nvSpPr>
        <p:spPr>
          <a:xfrm>
            <a:off x="8720557" y="2531204"/>
            <a:ext cx="2021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4314C"/>
                </a:solidFill>
              </a:rPr>
              <a:t>Actions hors workshops</a:t>
            </a:r>
            <a:endParaRPr lang="fr-FR" sz="12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562EC0A-986D-6852-4F38-21BF7A5F9C2D}"/>
              </a:ext>
            </a:extLst>
          </p:cNvPr>
          <p:cNvCxnSpPr>
            <a:cxnSpLocks/>
          </p:cNvCxnSpPr>
          <p:nvPr/>
        </p:nvCxnSpPr>
        <p:spPr>
          <a:xfrm>
            <a:off x="8302060" y="302974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18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7C4D-BB2E-AFE5-E342-402721E2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7EF30-030D-9B2D-A86C-820355D0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5CBA682-990B-E205-1DA6-BA62F818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91" y="5408"/>
            <a:ext cx="5976664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Journée du GDR : 18 </a:t>
            </a:r>
            <a:r>
              <a:rPr lang="fr-FR" sz="3200" dirty="0" err="1"/>
              <a:t>déc</a:t>
            </a:r>
            <a:r>
              <a:rPr lang="fr-FR" sz="3200" dirty="0"/>
              <a:t>, CEA Saclay 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D3920D2-514F-76C5-6AC1-FEA2BF4F7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644530"/>
            <a:ext cx="10741697" cy="526553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9E1214-8386-A172-9BF5-2A5656CCD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7" y="858800"/>
            <a:ext cx="5577561" cy="4248472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232E44-8EB1-CE4B-15F7-2090C1C2BB68}"/>
              </a:ext>
            </a:extLst>
          </p:cNvPr>
          <p:cNvCxnSpPr>
            <a:cxnSpLocks/>
          </p:cNvCxnSpPr>
          <p:nvPr/>
        </p:nvCxnSpPr>
        <p:spPr>
          <a:xfrm>
            <a:off x="5718204" y="2531204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A8DCE36-C2ED-7A16-6A4E-1161BD39DF9C}"/>
              </a:ext>
            </a:extLst>
          </p:cNvPr>
          <p:cNvSpPr txBox="1"/>
          <p:nvPr/>
        </p:nvSpPr>
        <p:spPr>
          <a:xfrm>
            <a:off x="6123246" y="2313570"/>
            <a:ext cx="410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4314C"/>
                </a:solidFill>
              </a:rPr>
              <a:t>Missions, statistiques, actions hors workshops (site web, recensement thèse, bourses </a:t>
            </a:r>
            <a:r>
              <a:rPr lang="fr-FR" sz="1200" b="1" dirty="0" err="1">
                <a:solidFill>
                  <a:srgbClr val="24314C"/>
                </a:solidFill>
              </a:rPr>
              <a:t>Bousson</a:t>
            </a:r>
            <a:r>
              <a:rPr lang="fr-FR" sz="1200" b="1" dirty="0">
                <a:solidFill>
                  <a:srgbClr val="24314C"/>
                </a:solidFill>
              </a:rPr>
              <a:t> …)</a:t>
            </a:r>
            <a:endParaRPr lang="fr-FR" sz="12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E5B08D2-3412-5046-2FDF-2D96CF96D47F}"/>
              </a:ext>
            </a:extLst>
          </p:cNvPr>
          <p:cNvCxnSpPr>
            <a:cxnSpLocks/>
          </p:cNvCxnSpPr>
          <p:nvPr/>
        </p:nvCxnSpPr>
        <p:spPr>
          <a:xfrm>
            <a:off x="5710423" y="3026142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F85D959-7BE2-4139-5113-6DFD6A3ACD91}"/>
              </a:ext>
            </a:extLst>
          </p:cNvPr>
          <p:cNvSpPr txBox="1"/>
          <p:nvPr/>
        </p:nvSpPr>
        <p:spPr>
          <a:xfrm>
            <a:off x="6149246" y="2924658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24314C"/>
                </a:solidFill>
              </a:rPr>
              <a:t>Bilan du workshop calcul : Fred 10 min</a:t>
            </a:r>
          </a:p>
          <a:p>
            <a:r>
              <a:rPr lang="fr-FR" sz="1200" b="1" dirty="0">
                <a:solidFill>
                  <a:srgbClr val="24314C"/>
                </a:solidFill>
              </a:rPr>
              <a:t>Bilan du workshop axe 4 : Emmanuel 5 min</a:t>
            </a:r>
          </a:p>
          <a:p>
            <a:r>
              <a:rPr lang="fr-FR" sz="1200" b="1" dirty="0">
                <a:solidFill>
                  <a:srgbClr val="24314C"/>
                </a:solidFill>
              </a:rPr>
              <a:t>Bilan du workshop axe 1 : Enrique 5 min</a:t>
            </a:r>
          </a:p>
        </p:txBody>
      </p:sp>
    </p:spTree>
    <p:extLst>
      <p:ext uri="{BB962C8B-B14F-4D97-AF65-F5344CB8AC3E}">
        <p14:creationId xmlns:p14="http://schemas.microsoft.com/office/powerpoint/2010/main" val="223231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41A4-51C1-6CD8-77D3-2059FAF0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94E282-B989-DE8C-EFF1-910E158E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0A723D1-E690-4BF4-B590-94A5597E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Journée du GDR 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38FA0131-2762-928B-04AE-9D54C49081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644530"/>
            <a:ext cx="10741697" cy="526553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Repas </a:t>
            </a:r>
          </a:p>
          <a:p>
            <a:pPr marL="525463" lvl="2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Restaurant de La Rotonde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Visites</a:t>
            </a:r>
          </a:p>
          <a:p>
            <a:pPr marL="525463" lvl="2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Organisation en plusieurs groupes qui permutent pour voir toutes les infrastructures </a:t>
            </a:r>
          </a:p>
          <a:p>
            <a:pPr marL="525463" lvl="2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4 infrastructures à visiter :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71C"/>
                </a:solidFill>
              </a:rPr>
              <a:t>Labo aimants (</a:t>
            </a:r>
            <a:r>
              <a:rPr lang="fr-FR" sz="1400" b="1" dirty="0" err="1">
                <a:solidFill>
                  <a:srgbClr val="D0671C"/>
                </a:solidFill>
              </a:rPr>
              <a:t>teststand</a:t>
            </a:r>
            <a:r>
              <a:rPr lang="fr-FR" sz="1400" b="1" dirty="0">
                <a:solidFill>
                  <a:srgbClr val="D0671C"/>
                </a:solidFill>
              </a:rPr>
              <a:t>, bobinage), sources d'ions, cavités (fabrication, assemblage, tests), cryomodule SARAF ?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strike="sngStrike" dirty="0">
                <a:solidFill>
                  <a:srgbClr val="D0671C"/>
                </a:solidFill>
              </a:rPr>
              <a:t>Titan/IPHI (sous réserve)</a:t>
            </a:r>
          </a:p>
          <a:p>
            <a:pPr marL="696913" lvl="3" indent="0" fontAlgn="base">
              <a:spcBef>
                <a:spcPts val="4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D0671C"/>
              </a:solidFill>
            </a:endParaRPr>
          </a:p>
          <a:p>
            <a:pPr indent="-903287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</a:rPr>
              <a:t>Inscriptions </a:t>
            </a:r>
          </a:p>
          <a:p>
            <a:pPr marL="800100" lvl="2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39 personnes inscrites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71C"/>
                </a:solidFill>
              </a:rPr>
              <a:t>39 repas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D0671C"/>
                </a:solidFill>
              </a:rPr>
              <a:t>30 visites</a:t>
            </a:r>
          </a:p>
          <a:p>
            <a:pPr indent="-903287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5CA5-5626-F0BB-BB83-DD9A587A7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D8EEB3-24E1-0142-C889-EC842F6D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0D9273F2-617A-C13A-E3D5-2E842397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Journée du GDR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73304C4C-09D2-BDEB-5DAE-DC1B9E8D3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644530"/>
            <a:ext cx="10741697" cy="526553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4314C"/>
                </a:solidFill>
              </a:rPr>
              <a:t>Infos fournies sur le site </a:t>
            </a:r>
            <a:r>
              <a:rPr lang="fr-FR" sz="1600" b="1" dirty="0" err="1">
                <a:solidFill>
                  <a:srgbClr val="24314C"/>
                </a:solidFill>
              </a:rPr>
              <a:t>indico</a:t>
            </a: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600" b="1" dirty="0">
              <a:solidFill>
                <a:srgbClr val="24314C"/>
              </a:solidFill>
            </a:endParaRPr>
          </a:p>
          <a:p>
            <a:pPr marL="525463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Transport vers la porte Nord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Informer sur les bus 91-10, 91-11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Accès en voiture et parking</a:t>
            </a:r>
            <a:r>
              <a:rPr lang="fr-FR" sz="1600" b="1" dirty="0">
                <a:solidFill>
                  <a:srgbClr val="D0671C"/>
                </a:solidFill>
              </a:rPr>
              <a:t>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525463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visites soumises à validation d’accès par le CEA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Amphi et repas ok sans badge d’accès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525463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Infos personnelles à centraliser 1 semaine avant   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infos personnelles seront détruites après l’événement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i="1" dirty="0">
                <a:solidFill>
                  <a:srgbClr val="232F49"/>
                </a:solidFill>
              </a:rPr>
              <a:t>NB : seules qq nationalités interdites</a:t>
            </a:r>
          </a:p>
          <a:p>
            <a:pPr marL="525463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525463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Conditions de sécu à préciser</a:t>
            </a:r>
          </a:p>
          <a:p>
            <a:pPr marL="982663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La visite est soumise à des restrictions liées aux champs magnétiques (pacemaker … ) dans les installations. Le port de chaussures fermées avec talon bas est requis pour l’itinéraire de la visite.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4C2A7C-DB21-75BC-CA23-5735CD18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253" y="725488"/>
            <a:ext cx="5107686" cy="36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EA04-D6D5-DE96-D981-75721B5B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1D8C87-A8D1-20C8-48DE-6859D9AF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4EC5245-B876-2D50-E0F8-60CF4D12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Journée du GDR – 3/3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87A8632-100C-3688-A89D-7BD7027917C3}"/>
              </a:ext>
            </a:extLst>
          </p:cNvPr>
          <p:cNvGrpSpPr/>
          <p:nvPr/>
        </p:nvGrpSpPr>
        <p:grpSpPr>
          <a:xfrm>
            <a:off x="1930003" y="-15873"/>
            <a:ext cx="6912768" cy="5969472"/>
            <a:chOff x="1962150" y="133403"/>
            <a:chExt cx="8267700" cy="659119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1B72CF9-2363-303F-F69A-7146CCB6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2150" y="133403"/>
              <a:ext cx="8267700" cy="6591194"/>
            </a:xfrm>
            <a:prstGeom prst="rect">
              <a:avLst/>
            </a:prstGeom>
          </p:spPr>
        </p:pic>
        <p:sp>
          <p:nvSpPr>
            <p:cNvPr id="10" name="Étoile à 5 branches 9">
              <a:extLst>
                <a:ext uri="{FF2B5EF4-FFF2-40B4-BE49-F238E27FC236}">
                  <a16:creationId xmlns:a16="http://schemas.microsoft.com/office/drawing/2014/main" id="{F9B5AB31-AAD2-FF98-2B0E-0DA643CAA264}"/>
                </a:ext>
              </a:extLst>
            </p:cNvPr>
            <p:cNvSpPr/>
            <p:nvPr/>
          </p:nvSpPr>
          <p:spPr>
            <a:xfrm>
              <a:off x="4968240" y="1211580"/>
              <a:ext cx="297180" cy="29718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Étoile à 5 branches 10">
              <a:extLst>
                <a:ext uri="{FF2B5EF4-FFF2-40B4-BE49-F238E27FC236}">
                  <a16:creationId xmlns:a16="http://schemas.microsoft.com/office/drawing/2014/main" id="{072A4384-05D6-C4ED-CAF0-7F527FF7EAAB}"/>
                </a:ext>
              </a:extLst>
            </p:cNvPr>
            <p:cNvSpPr/>
            <p:nvPr/>
          </p:nvSpPr>
          <p:spPr>
            <a:xfrm>
              <a:off x="4732019" y="4937759"/>
              <a:ext cx="295275" cy="295275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Étoile à 5 branches 12">
              <a:extLst>
                <a:ext uri="{FF2B5EF4-FFF2-40B4-BE49-F238E27FC236}">
                  <a16:creationId xmlns:a16="http://schemas.microsoft.com/office/drawing/2014/main" id="{4B54DA5E-FCA2-807D-CCF6-4C65D2FED79C}"/>
                </a:ext>
              </a:extLst>
            </p:cNvPr>
            <p:cNvSpPr/>
            <p:nvPr/>
          </p:nvSpPr>
          <p:spPr>
            <a:xfrm>
              <a:off x="6282689" y="4552949"/>
              <a:ext cx="295275" cy="295275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2E2E25C-FAF1-42E7-D2CA-F50740CD61B5}"/>
                </a:ext>
              </a:extLst>
            </p:cNvPr>
            <p:cNvSpPr txBox="1"/>
            <p:nvPr/>
          </p:nvSpPr>
          <p:spPr>
            <a:xfrm>
              <a:off x="4010025" y="5133975"/>
              <a:ext cx="791307" cy="36933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Visites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C2A5973-0D01-8C63-F969-9B3E82DACDAF}"/>
                </a:ext>
              </a:extLst>
            </p:cNvPr>
            <p:cNvSpPr txBox="1"/>
            <p:nvPr/>
          </p:nvSpPr>
          <p:spPr>
            <a:xfrm>
              <a:off x="5172075" y="942975"/>
              <a:ext cx="854401" cy="36933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Badges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9481A85-524F-8BBA-794E-19937BD724BA}"/>
                </a:ext>
              </a:extLst>
            </p:cNvPr>
            <p:cNvSpPr txBox="1"/>
            <p:nvPr/>
          </p:nvSpPr>
          <p:spPr>
            <a:xfrm>
              <a:off x="6105525" y="5391150"/>
              <a:ext cx="1155573" cy="36933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Neurospin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7" name="Étoile à 5 branches 16">
              <a:extLst>
                <a:ext uri="{FF2B5EF4-FFF2-40B4-BE49-F238E27FC236}">
                  <a16:creationId xmlns:a16="http://schemas.microsoft.com/office/drawing/2014/main" id="{A5BF05A0-BB31-7C3B-1D36-F8E62B366EFD}"/>
                </a:ext>
              </a:extLst>
            </p:cNvPr>
            <p:cNvSpPr/>
            <p:nvPr/>
          </p:nvSpPr>
          <p:spPr>
            <a:xfrm>
              <a:off x="5873114" y="5229224"/>
              <a:ext cx="295275" cy="295275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3EBC2CB-10B5-BDB4-0110-385AA4627AA0}"/>
                </a:ext>
              </a:extLst>
            </p:cNvPr>
            <p:cNvSpPr txBox="1"/>
            <p:nvPr/>
          </p:nvSpPr>
          <p:spPr>
            <a:xfrm>
              <a:off x="6467475" y="4314825"/>
              <a:ext cx="982385" cy="369332"/>
            </a:xfrm>
            <a:prstGeom prst="rect">
              <a:avLst/>
            </a:prstGeom>
            <a:solidFill>
              <a:srgbClr val="FFC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Rotonde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32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008A-4695-05AB-7C8F-D19E2B51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A5115-A301-6FE4-7C1C-9D0346B1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6C16A0B-FD7B-191E-78C1-E2F3EE1C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Entretien annuel avec l’IN2P3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77A8237-BBF4-7CEC-4D25-B7B114E13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797496"/>
            <a:ext cx="10350578" cy="4698420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CR sur </a:t>
            </a:r>
            <a:r>
              <a:rPr lang="fr-FR" sz="1800" b="1" dirty="0" err="1">
                <a:solidFill>
                  <a:srgbClr val="24314C"/>
                </a:solidFill>
              </a:rPr>
              <a:t>indico</a:t>
            </a: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Discussions événements 2024, sur le thème «environnement »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Discussions sur la stratégie de l’ALP, </a:t>
            </a:r>
            <a:r>
              <a:rPr lang="fr-FR" sz="1800" b="1" dirty="0" err="1">
                <a:solidFill>
                  <a:srgbClr val="24314C"/>
                </a:solidFill>
              </a:rPr>
              <a:t>Eupraxia</a:t>
            </a:r>
            <a:r>
              <a:rPr lang="fr-FR" sz="1800" b="1" dirty="0">
                <a:solidFill>
                  <a:srgbClr val="24314C"/>
                </a:solidFill>
              </a:rPr>
              <a:t> et mise à jour de la feuille de route nationale des IR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Calendrier relâché depuis l’entretien : été 2025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Courrier officiel précisera les attendus</a:t>
            </a: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Bilan 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A. </a:t>
            </a:r>
            <a:r>
              <a:rPr lang="fr-FR" sz="1600" b="1" dirty="0" err="1">
                <a:solidFill>
                  <a:srgbClr val="D0671C"/>
                </a:solidFill>
              </a:rPr>
              <a:t>Lucotte</a:t>
            </a:r>
            <a:r>
              <a:rPr lang="fr-FR" sz="1600" b="1" dirty="0">
                <a:solidFill>
                  <a:srgbClr val="D0671C"/>
                </a:solidFill>
              </a:rPr>
              <a:t> 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CNRS 2025 complété par le DAS (30 k€)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pour mise en place d’actions pour les jeunes 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SCIPAC 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prévoir une réunion d’information sur les calls des projets européens avec AL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être représenté dans le comité d’organisation des JJC/JRJC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Étendre le COPIL (Thème environnement, Axe 2)</a:t>
            </a:r>
          </a:p>
          <a:p>
            <a:pPr marL="1028700" lvl="1" indent="-342900">
              <a:buFont typeface="Symbol" pitchFamily="2" charset="2"/>
              <a:buChar char=""/>
            </a:pPr>
            <a:r>
              <a:rPr lang="fr-FR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Contact avec youtubeur pour action de communication 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457200" lvl="2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334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40861</TotalTime>
  <Words>1035</Words>
  <Application>Microsoft Macintosh PowerPoint</Application>
  <PresentationFormat>Personnalisé</PresentationFormat>
  <Paragraphs>230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Courier New</vt:lpstr>
      <vt:lpstr>Symbol</vt:lpstr>
      <vt:lpstr>Wingdings</vt:lpstr>
      <vt:lpstr>1_modele-IJCLAb-powerpoint</vt:lpstr>
      <vt:lpstr>Conception personnalisée</vt:lpstr>
      <vt:lpstr>Agenda COPIL 12  21 novembre 2024</vt:lpstr>
      <vt:lpstr>Retour sur le workshop calculs</vt:lpstr>
      <vt:lpstr>Retour sur le workshop calculs</vt:lpstr>
      <vt:lpstr>Journée du GDR : 18 déc, CEA Saclay  </vt:lpstr>
      <vt:lpstr>Journée du GDR : 18 déc, CEA Saclay  </vt:lpstr>
      <vt:lpstr>Journée du GDR  </vt:lpstr>
      <vt:lpstr>Journée du GDR</vt:lpstr>
      <vt:lpstr>Journée du GDR – 3/3</vt:lpstr>
      <vt:lpstr>Entretien annuel avec l’IN2P3</vt:lpstr>
      <vt:lpstr>Workshop 2025 : ALP et RF</vt:lpstr>
      <vt:lpstr>Événements 2025 </vt:lpstr>
      <vt:lpstr>Événements 2025 </vt:lpstr>
      <vt:lpstr>Workshop accélérateurs et applications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Maud Baylac</cp:lastModifiedBy>
  <cp:revision>2660</cp:revision>
  <cp:lastPrinted>2023-12-13T10:34:08Z</cp:lastPrinted>
  <dcterms:created xsi:type="dcterms:W3CDTF">2011-03-09T16:37:49Z</dcterms:created>
  <dcterms:modified xsi:type="dcterms:W3CDTF">2024-11-21T11:06:47Z</dcterms:modified>
</cp:coreProperties>
</file>