
<file path=[Content_Types].xml><?xml version="1.0" encoding="utf-8"?>
<Types xmlns="http://schemas.openxmlformats.org/package/2006/content-types">
  <Default Extension="emf" ContentType="image/x-emf"/>
  <Default Extension="jpeg" ContentType="image/jpeg"/>
  <Default Extension="jpg" ContentType="image/jpeg"/>
  <Default Extension="mov" ContentType="video/quicktime"/>
  <Default Extension="png" ContentType="image/png"/>
  <Default Extension="rels" ContentType="application/vnd.openxmlformats-package.relationships+xml"/>
  <Default Extension="tiff" ContentType="image/tiff"/>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 id="2147483660" r:id="rId2"/>
  </p:sldMasterIdLst>
  <p:notesMasterIdLst>
    <p:notesMasterId r:id="rId46"/>
  </p:notesMasterIdLst>
  <p:sldIdLst>
    <p:sldId id="256" r:id="rId3"/>
    <p:sldId id="2848" r:id="rId4"/>
    <p:sldId id="265" r:id="rId5"/>
    <p:sldId id="269" r:id="rId6"/>
    <p:sldId id="267" r:id="rId7"/>
    <p:sldId id="271" r:id="rId8"/>
    <p:sldId id="270" r:id="rId9"/>
    <p:sldId id="272" r:id="rId10"/>
    <p:sldId id="273" r:id="rId11"/>
    <p:sldId id="274" r:id="rId12"/>
    <p:sldId id="275" r:id="rId13"/>
    <p:sldId id="276" r:id="rId14"/>
    <p:sldId id="277" r:id="rId15"/>
    <p:sldId id="278" r:id="rId16"/>
    <p:sldId id="2849" r:id="rId17"/>
    <p:sldId id="2842" r:id="rId18"/>
    <p:sldId id="279" r:id="rId19"/>
    <p:sldId id="280" r:id="rId20"/>
    <p:sldId id="2839" r:id="rId21"/>
    <p:sldId id="281" r:id="rId22"/>
    <p:sldId id="282" r:id="rId23"/>
    <p:sldId id="2824" r:id="rId24"/>
    <p:sldId id="2825" r:id="rId25"/>
    <p:sldId id="2826" r:id="rId26"/>
    <p:sldId id="2827" r:id="rId27"/>
    <p:sldId id="2828" r:id="rId28"/>
    <p:sldId id="2829" r:id="rId29"/>
    <p:sldId id="2830" r:id="rId30"/>
    <p:sldId id="2831" r:id="rId31"/>
    <p:sldId id="2832" r:id="rId32"/>
    <p:sldId id="2833" r:id="rId33"/>
    <p:sldId id="2834" r:id="rId34"/>
    <p:sldId id="2836" r:id="rId35"/>
    <p:sldId id="2835" r:id="rId36"/>
    <p:sldId id="2838" r:id="rId37"/>
    <p:sldId id="2840" r:id="rId38"/>
    <p:sldId id="2841" r:id="rId39"/>
    <p:sldId id="2846" r:id="rId40"/>
    <p:sldId id="2837" r:id="rId41"/>
    <p:sldId id="261" r:id="rId42"/>
    <p:sldId id="2843" r:id="rId43"/>
    <p:sldId id="2817" r:id="rId44"/>
    <p:sldId id="2820" r:id="rId45"/>
  </p:sldIdLst>
  <p:sldSz cx="12192000" cy="6858000"/>
  <p:notesSz cx="6858000" cy="9144000"/>
  <p:defaultTextStyle>
    <a:defPPr>
      <a:defRPr lang="en-B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1B3C70"/>
    <a:srgbClr val="8CA72B"/>
    <a:srgbClr val="A1BF31"/>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6D2D9523-27E9-4E26-9C37-FB0A59FC008C}" v="61" dt="2025-03-13T01:51:40.648"/>
  </p1510:revLst>
</p1510:revInfo>
</file>

<file path=ppt/tableStyles.xml><?xml version="1.0" encoding="utf-8"?>
<a:tblStyleLst xmlns:a="http://schemas.openxmlformats.org/drawingml/2006/main" def="{5C22544A-7EE6-4342-B048-85BDC9FD1C3A}">
  <a:tblStyle styleId="{5C22544A-7EE6-4342-B048-85BDC9FD1C3A}" styleName="Stile medio 2 - Colore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11"/>
    <p:restoredTop sz="94694"/>
  </p:normalViewPr>
  <p:slideViewPr>
    <p:cSldViewPr snapToGrid="0">
      <p:cViewPr varScale="1">
        <p:scale>
          <a:sx n="102" d="100"/>
          <a:sy n="102" d="100"/>
        </p:scale>
        <p:origin x="834" y="10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slide" Target="slides/slide37.xml"/><Relationship Id="rId21" Type="http://schemas.openxmlformats.org/officeDocument/2006/relationships/slide" Target="slides/slide19.xml"/><Relationship Id="rId34" Type="http://schemas.openxmlformats.org/officeDocument/2006/relationships/slide" Target="slides/slide32.xml"/><Relationship Id="rId42" Type="http://schemas.openxmlformats.org/officeDocument/2006/relationships/slide" Target="slides/slide40.xml"/><Relationship Id="rId47" Type="http://schemas.openxmlformats.org/officeDocument/2006/relationships/presProps" Target="presProps.xml"/><Relationship Id="rId50" Type="http://schemas.openxmlformats.org/officeDocument/2006/relationships/tableStyles" Target="tableStyles.xml"/><Relationship Id="rId7" Type="http://schemas.openxmlformats.org/officeDocument/2006/relationships/slide" Target="slides/slide5.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slide" Target="slides/slide27.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slide" Target="slides/slide38.xml"/><Relationship Id="rId45" Type="http://schemas.openxmlformats.org/officeDocument/2006/relationships/slide" Target="slides/slide43.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theme" Target="theme/theme1.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4" Type="http://schemas.openxmlformats.org/officeDocument/2006/relationships/slide" Target="slides/slide42.xml"/><Relationship Id="rId52" Type="http://schemas.microsoft.com/office/2015/10/relationships/revisionInfo" Target="revisionInfo.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slide" Target="slides/slide41.xml"/><Relationship Id="rId48" Type="http://schemas.openxmlformats.org/officeDocument/2006/relationships/viewProps" Target="viewProps.xml"/><Relationship Id="rId8" Type="http://schemas.openxmlformats.org/officeDocument/2006/relationships/slide" Target="slides/slide6.xml"/><Relationship Id="rId51" Type="http://schemas.microsoft.com/office/2016/11/relationships/changesInfo" Target="changesInfos/changesInfo1.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notesMaster" Target="notesMasters/notesMaster1.xml"/><Relationship Id="rId20" Type="http://schemas.openxmlformats.org/officeDocument/2006/relationships/slide" Target="slides/slide18.xml"/><Relationship Id="rId41" Type="http://schemas.openxmlformats.org/officeDocument/2006/relationships/slide" Target="slides/slide39.xml"/><Relationship Id="rId1" Type="http://schemas.openxmlformats.org/officeDocument/2006/relationships/slideMaster" Target="slideMasters/slideMaster1.xml"/><Relationship Id="rId6" Type="http://schemas.openxmlformats.org/officeDocument/2006/relationships/slide" Target="slides/slide4.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Cristian Pira" userId="7124120c-9f6d-49e9-b601-7d0d6e76e5f5" providerId="ADAL" clId="{6D2D9523-27E9-4E26-9C37-FB0A59FC008C}"/>
    <pc:docChg chg="undo custSel addSld delSld modSld sldOrd modMainMaster">
      <pc:chgData name="Cristian Pira" userId="7124120c-9f6d-49e9-b601-7d0d6e76e5f5" providerId="ADAL" clId="{6D2D9523-27E9-4E26-9C37-FB0A59FC008C}" dt="2025-03-13T01:53:44.191" v="2346" actId="47"/>
      <pc:docMkLst>
        <pc:docMk/>
      </pc:docMkLst>
      <pc:sldChg chg="modSp mod">
        <pc:chgData name="Cristian Pira" userId="7124120c-9f6d-49e9-b601-7d0d6e76e5f5" providerId="ADAL" clId="{6D2D9523-27E9-4E26-9C37-FB0A59FC008C}" dt="2025-03-12T00:31:57.043" v="1066" actId="1076"/>
        <pc:sldMkLst>
          <pc:docMk/>
          <pc:sldMk cId="1948054017" sldId="256"/>
        </pc:sldMkLst>
        <pc:spChg chg="mod">
          <ac:chgData name="Cristian Pira" userId="7124120c-9f6d-49e9-b601-7d0d6e76e5f5" providerId="ADAL" clId="{6D2D9523-27E9-4E26-9C37-FB0A59FC008C}" dt="2025-03-12T00:31:57.043" v="1066" actId="1076"/>
          <ac:spMkLst>
            <pc:docMk/>
            <pc:sldMk cId="1948054017" sldId="256"/>
            <ac:spMk id="2" creationId="{814BA34D-5827-4649-8F79-0503DA32839A}"/>
          </ac:spMkLst>
        </pc:spChg>
      </pc:sldChg>
      <pc:sldChg chg="delSp modSp add del mod">
        <pc:chgData name="Cristian Pira" userId="7124120c-9f6d-49e9-b601-7d0d6e76e5f5" providerId="ADAL" clId="{6D2D9523-27E9-4E26-9C37-FB0A59FC008C}" dt="2025-03-13T01:14:01.152" v="1980" actId="47"/>
        <pc:sldMkLst>
          <pc:docMk/>
          <pc:sldMk cId="805759446" sldId="257"/>
        </pc:sldMkLst>
        <pc:spChg chg="mod">
          <ac:chgData name="Cristian Pira" userId="7124120c-9f6d-49e9-b601-7d0d6e76e5f5" providerId="ADAL" clId="{6D2D9523-27E9-4E26-9C37-FB0A59FC008C}" dt="2025-03-12T00:50:57.236" v="1577" actId="20577"/>
          <ac:spMkLst>
            <pc:docMk/>
            <pc:sldMk cId="805759446" sldId="257"/>
            <ac:spMk id="12" creationId="{0A06F420-8DCD-5CF7-B8ED-8D9CE0BCB0CB}"/>
          </ac:spMkLst>
        </pc:spChg>
        <pc:picChg chg="del">
          <ac:chgData name="Cristian Pira" userId="7124120c-9f6d-49e9-b601-7d0d6e76e5f5" providerId="ADAL" clId="{6D2D9523-27E9-4E26-9C37-FB0A59FC008C}" dt="2025-03-12T00:49:28.934" v="1542" actId="478"/>
          <ac:picMkLst>
            <pc:docMk/>
            <pc:sldMk cId="805759446" sldId="257"/>
            <ac:picMk id="2" creationId="{58E447EC-79E3-22BC-F5C9-785C65D21B7F}"/>
          </ac:picMkLst>
        </pc:picChg>
      </pc:sldChg>
      <pc:sldChg chg="del">
        <pc:chgData name="Cristian Pira" userId="7124120c-9f6d-49e9-b601-7d0d6e76e5f5" providerId="ADAL" clId="{6D2D9523-27E9-4E26-9C37-FB0A59FC008C}" dt="2025-03-13T00:53:28.868" v="1698" actId="47"/>
        <pc:sldMkLst>
          <pc:docMk/>
          <pc:sldMk cId="113694278" sldId="260"/>
        </pc:sldMkLst>
      </pc:sldChg>
      <pc:sldChg chg="add del">
        <pc:chgData name="Cristian Pira" userId="7124120c-9f6d-49e9-b601-7d0d6e76e5f5" providerId="ADAL" clId="{6D2D9523-27E9-4E26-9C37-FB0A59FC008C}" dt="2025-03-13T01:06:43.387" v="1914"/>
        <pc:sldMkLst>
          <pc:docMk/>
          <pc:sldMk cId="1885118218" sldId="261"/>
        </pc:sldMkLst>
      </pc:sldChg>
      <pc:sldChg chg="del">
        <pc:chgData name="Cristian Pira" userId="7124120c-9f6d-49e9-b601-7d0d6e76e5f5" providerId="ADAL" clId="{6D2D9523-27E9-4E26-9C37-FB0A59FC008C}" dt="2025-03-13T00:47:33.425" v="1653" actId="47"/>
        <pc:sldMkLst>
          <pc:docMk/>
          <pc:sldMk cId="3549071648" sldId="262"/>
        </pc:sldMkLst>
      </pc:sldChg>
      <pc:sldChg chg="modSp mod">
        <pc:chgData name="Cristian Pira" userId="7124120c-9f6d-49e9-b601-7d0d6e76e5f5" providerId="ADAL" clId="{6D2D9523-27E9-4E26-9C37-FB0A59FC008C}" dt="2025-03-12T00:31:28.538" v="1061" actId="1076"/>
        <pc:sldMkLst>
          <pc:docMk/>
          <pc:sldMk cId="3002531501" sldId="267"/>
        </pc:sldMkLst>
        <pc:spChg chg="mod">
          <ac:chgData name="Cristian Pira" userId="7124120c-9f6d-49e9-b601-7d0d6e76e5f5" providerId="ADAL" clId="{6D2D9523-27E9-4E26-9C37-FB0A59FC008C}" dt="2025-03-12T00:31:25.193" v="1060" actId="1076"/>
          <ac:spMkLst>
            <pc:docMk/>
            <pc:sldMk cId="3002531501" sldId="267"/>
            <ac:spMk id="12" creationId="{A8A362FF-AA43-D3CA-82E8-EB114A8E975D}"/>
          </ac:spMkLst>
        </pc:spChg>
        <pc:spChg chg="mod">
          <ac:chgData name="Cristian Pira" userId="7124120c-9f6d-49e9-b601-7d0d6e76e5f5" providerId="ADAL" clId="{6D2D9523-27E9-4E26-9C37-FB0A59FC008C}" dt="2025-03-12T00:31:28.538" v="1061" actId="1076"/>
          <ac:spMkLst>
            <pc:docMk/>
            <pc:sldMk cId="3002531501" sldId="267"/>
            <ac:spMk id="13" creationId="{EBAAFCFB-05BB-DD38-041B-06CF747946AC}"/>
          </ac:spMkLst>
        </pc:spChg>
      </pc:sldChg>
      <pc:sldChg chg="addSp modSp mod">
        <pc:chgData name="Cristian Pira" userId="7124120c-9f6d-49e9-b601-7d0d6e76e5f5" providerId="ADAL" clId="{6D2D9523-27E9-4E26-9C37-FB0A59FC008C}" dt="2025-03-13T01:15:47.053" v="1988" actId="20577"/>
        <pc:sldMkLst>
          <pc:docMk/>
          <pc:sldMk cId="3258967428" sldId="271"/>
        </pc:sldMkLst>
        <pc:spChg chg="mod">
          <ac:chgData name="Cristian Pira" userId="7124120c-9f6d-49e9-b601-7d0d6e76e5f5" providerId="ADAL" clId="{6D2D9523-27E9-4E26-9C37-FB0A59FC008C}" dt="2025-03-13T00:56:13.800" v="1744" actId="20577"/>
          <ac:spMkLst>
            <pc:docMk/>
            <pc:sldMk cId="3258967428" sldId="271"/>
            <ac:spMk id="2" creationId="{A67AF0CB-8A54-EE52-09B1-F0023ADECBDA}"/>
          </ac:spMkLst>
        </pc:spChg>
        <pc:spChg chg="mod">
          <ac:chgData name="Cristian Pira" userId="7124120c-9f6d-49e9-b601-7d0d6e76e5f5" providerId="ADAL" clId="{6D2D9523-27E9-4E26-9C37-FB0A59FC008C}" dt="2025-03-13T01:15:47.053" v="1988" actId="20577"/>
          <ac:spMkLst>
            <pc:docMk/>
            <pc:sldMk cId="3258967428" sldId="271"/>
            <ac:spMk id="10" creationId="{54980956-ABEC-43C3-9C7A-95A30950170E}"/>
          </ac:spMkLst>
        </pc:spChg>
        <pc:spChg chg="mod">
          <ac:chgData name="Cristian Pira" userId="7124120c-9f6d-49e9-b601-7d0d6e76e5f5" providerId="ADAL" clId="{6D2D9523-27E9-4E26-9C37-FB0A59FC008C}" dt="2025-03-13T00:58:19.373" v="1803" actId="1076"/>
          <ac:spMkLst>
            <pc:docMk/>
            <pc:sldMk cId="3258967428" sldId="271"/>
            <ac:spMk id="14" creationId="{F3F878C6-45DD-12F1-7629-6626BC8D6C93}"/>
          </ac:spMkLst>
        </pc:spChg>
        <pc:spChg chg="mod">
          <ac:chgData name="Cristian Pira" userId="7124120c-9f6d-49e9-b601-7d0d6e76e5f5" providerId="ADAL" clId="{6D2D9523-27E9-4E26-9C37-FB0A59FC008C}" dt="2025-03-13T00:58:19.373" v="1803" actId="1076"/>
          <ac:spMkLst>
            <pc:docMk/>
            <pc:sldMk cId="3258967428" sldId="271"/>
            <ac:spMk id="15" creationId="{7A60F5D2-C1C9-00C6-453C-FDB8072A64B7}"/>
          </ac:spMkLst>
        </pc:spChg>
        <pc:spChg chg="mod">
          <ac:chgData name="Cristian Pira" userId="7124120c-9f6d-49e9-b601-7d0d6e76e5f5" providerId="ADAL" clId="{6D2D9523-27E9-4E26-9C37-FB0A59FC008C}" dt="2025-03-13T00:58:19.373" v="1803" actId="1076"/>
          <ac:spMkLst>
            <pc:docMk/>
            <pc:sldMk cId="3258967428" sldId="271"/>
            <ac:spMk id="16" creationId="{C212091F-FB92-8B60-EC84-FE4BBBF3F106}"/>
          </ac:spMkLst>
        </pc:spChg>
        <pc:spChg chg="mod">
          <ac:chgData name="Cristian Pira" userId="7124120c-9f6d-49e9-b601-7d0d6e76e5f5" providerId="ADAL" clId="{6D2D9523-27E9-4E26-9C37-FB0A59FC008C}" dt="2025-03-13T00:58:19.373" v="1803" actId="1076"/>
          <ac:spMkLst>
            <pc:docMk/>
            <pc:sldMk cId="3258967428" sldId="271"/>
            <ac:spMk id="17" creationId="{02D13A2A-F488-7939-FC13-155BFF16EA92}"/>
          </ac:spMkLst>
        </pc:spChg>
        <pc:spChg chg="mod">
          <ac:chgData name="Cristian Pira" userId="7124120c-9f6d-49e9-b601-7d0d6e76e5f5" providerId="ADAL" clId="{6D2D9523-27E9-4E26-9C37-FB0A59FC008C}" dt="2025-03-13T00:58:19.373" v="1803" actId="1076"/>
          <ac:spMkLst>
            <pc:docMk/>
            <pc:sldMk cId="3258967428" sldId="271"/>
            <ac:spMk id="18" creationId="{BC6FB150-B6ED-E582-9928-80042B098D24}"/>
          </ac:spMkLst>
        </pc:spChg>
        <pc:spChg chg="mod">
          <ac:chgData name="Cristian Pira" userId="7124120c-9f6d-49e9-b601-7d0d6e76e5f5" providerId="ADAL" clId="{6D2D9523-27E9-4E26-9C37-FB0A59FC008C}" dt="2025-03-13T00:58:19.373" v="1803" actId="1076"/>
          <ac:spMkLst>
            <pc:docMk/>
            <pc:sldMk cId="3258967428" sldId="271"/>
            <ac:spMk id="22" creationId="{578369DB-9099-6055-E64F-D21D8BEA1224}"/>
          </ac:spMkLst>
        </pc:spChg>
        <pc:spChg chg="mod">
          <ac:chgData name="Cristian Pira" userId="7124120c-9f6d-49e9-b601-7d0d6e76e5f5" providerId="ADAL" clId="{6D2D9523-27E9-4E26-9C37-FB0A59FC008C}" dt="2025-03-13T00:58:19.373" v="1803" actId="1076"/>
          <ac:spMkLst>
            <pc:docMk/>
            <pc:sldMk cId="3258967428" sldId="271"/>
            <ac:spMk id="23" creationId="{A8B6F5C8-6D1F-439C-9930-487D4987539B}"/>
          </ac:spMkLst>
        </pc:spChg>
        <pc:spChg chg="mod">
          <ac:chgData name="Cristian Pira" userId="7124120c-9f6d-49e9-b601-7d0d6e76e5f5" providerId="ADAL" clId="{6D2D9523-27E9-4E26-9C37-FB0A59FC008C}" dt="2025-03-13T00:58:19.373" v="1803" actId="1076"/>
          <ac:spMkLst>
            <pc:docMk/>
            <pc:sldMk cId="3258967428" sldId="271"/>
            <ac:spMk id="24" creationId="{E12EADE7-FFEA-0231-8F51-01FA98621B32}"/>
          </ac:spMkLst>
        </pc:spChg>
        <pc:grpChg chg="mod ord">
          <ac:chgData name="Cristian Pira" userId="7124120c-9f6d-49e9-b601-7d0d6e76e5f5" providerId="ADAL" clId="{6D2D9523-27E9-4E26-9C37-FB0A59FC008C}" dt="2025-03-13T00:58:24.445" v="1804" actId="1076"/>
          <ac:grpSpMkLst>
            <pc:docMk/>
            <pc:sldMk cId="3258967428" sldId="271"/>
            <ac:grpSpMk id="25" creationId="{2AC2DF6B-1E4D-3C63-15E7-4867BB09CA04}"/>
          </ac:grpSpMkLst>
        </pc:grpChg>
        <pc:picChg chg="mod">
          <ac:chgData name="Cristian Pira" userId="7124120c-9f6d-49e9-b601-7d0d6e76e5f5" providerId="ADAL" clId="{6D2D9523-27E9-4E26-9C37-FB0A59FC008C}" dt="2025-03-13T00:58:19.373" v="1803" actId="1076"/>
          <ac:picMkLst>
            <pc:docMk/>
            <pc:sldMk cId="3258967428" sldId="271"/>
            <ac:picMk id="9" creationId="{A2A504C3-F69E-19D8-D55D-CD70112F7B00}"/>
          </ac:picMkLst>
        </pc:picChg>
        <pc:picChg chg="add mod">
          <ac:chgData name="Cristian Pira" userId="7124120c-9f6d-49e9-b601-7d0d6e76e5f5" providerId="ADAL" clId="{6D2D9523-27E9-4E26-9C37-FB0A59FC008C}" dt="2025-03-13T00:58:27.932" v="1805" actId="1076"/>
          <ac:picMkLst>
            <pc:docMk/>
            <pc:sldMk cId="3258967428" sldId="271"/>
            <ac:picMk id="11" creationId="{3145FDDF-1A78-BA26-F707-F8065AAEF3D8}"/>
          </ac:picMkLst>
        </pc:picChg>
        <pc:picChg chg="add mod">
          <ac:chgData name="Cristian Pira" userId="7124120c-9f6d-49e9-b601-7d0d6e76e5f5" providerId="ADAL" clId="{6D2D9523-27E9-4E26-9C37-FB0A59FC008C}" dt="2025-03-13T00:57:36.639" v="1755" actId="1076"/>
          <ac:picMkLst>
            <pc:docMk/>
            <pc:sldMk cId="3258967428" sldId="271"/>
            <ac:picMk id="12" creationId="{B41B3EE1-86A6-FFF8-1ED6-5042BD85CEB7}"/>
          </ac:picMkLst>
        </pc:picChg>
      </pc:sldChg>
      <pc:sldChg chg="modSp mod">
        <pc:chgData name="Cristian Pira" userId="7124120c-9f6d-49e9-b601-7d0d6e76e5f5" providerId="ADAL" clId="{6D2D9523-27E9-4E26-9C37-FB0A59FC008C}" dt="2025-03-13T00:54:17.455" v="1713" actId="20577"/>
        <pc:sldMkLst>
          <pc:docMk/>
          <pc:sldMk cId="3068248841" sldId="276"/>
        </pc:sldMkLst>
        <pc:spChg chg="mod">
          <ac:chgData name="Cristian Pira" userId="7124120c-9f6d-49e9-b601-7d0d6e76e5f5" providerId="ADAL" clId="{6D2D9523-27E9-4E26-9C37-FB0A59FC008C}" dt="2025-03-13T00:54:17.455" v="1713" actId="20577"/>
          <ac:spMkLst>
            <pc:docMk/>
            <pc:sldMk cId="3068248841" sldId="276"/>
            <ac:spMk id="2" creationId="{6DAC04AD-F233-FC9D-F2F9-0810DFB5C4B7}"/>
          </ac:spMkLst>
        </pc:spChg>
      </pc:sldChg>
      <pc:sldChg chg="modSp mod ord">
        <pc:chgData name="Cristian Pira" userId="7124120c-9f6d-49e9-b601-7d0d6e76e5f5" providerId="ADAL" clId="{6D2D9523-27E9-4E26-9C37-FB0A59FC008C}" dt="2025-03-13T00:54:24.356" v="1721" actId="20577"/>
        <pc:sldMkLst>
          <pc:docMk/>
          <pc:sldMk cId="3913790550" sldId="277"/>
        </pc:sldMkLst>
        <pc:spChg chg="mod">
          <ac:chgData name="Cristian Pira" userId="7124120c-9f6d-49e9-b601-7d0d6e76e5f5" providerId="ADAL" clId="{6D2D9523-27E9-4E26-9C37-FB0A59FC008C}" dt="2025-03-13T00:54:24.356" v="1721" actId="20577"/>
          <ac:spMkLst>
            <pc:docMk/>
            <pc:sldMk cId="3913790550" sldId="277"/>
            <ac:spMk id="2" creationId="{5E9D00BF-1A6F-5B60-F392-8179FBC0815A}"/>
          </ac:spMkLst>
        </pc:spChg>
      </pc:sldChg>
      <pc:sldChg chg="delSp modSp mod">
        <pc:chgData name="Cristian Pira" userId="7124120c-9f6d-49e9-b601-7d0d6e76e5f5" providerId="ADAL" clId="{6D2D9523-27E9-4E26-9C37-FB0A59FC008C}" dt="2025-03-12T00:08:24.816" v="217" actId="20577"/>
        <pc:sldMkLst>
          <pc:docMk/>
          <pc:sldMk cId="2118609111" sldId="280"/>
        </pc:sldMkLst>
        <pc:spChg chg="mod">
          <ac:chgData name="Cristian Pira" userId="7124120c-9f6d-49e9-b601-7d0d6e76e5f5" providerId="ADAL" clId="{6D2D9523-27E9-4E26-9C37-FB0A59FC008C}" dt="2025-03-12T00:06:01.151" v="65" actId="20577"/>
          <ac:spMkLst>
            <pc:docMk/>
            <pc:sldMk cId="2118609111" sldId="280"/>
            <ac:spMk id="2" creationId="{5E9D00BF-1A6F-5B60-F392-8179FBC0815A}"/>
          </ac:spMkLst>
        </pc:spChg>
        <pc:spChg chg="mod">
          <ac:chgData name="Cristian Pira" userId="7124120c-9f6d-49e9-b601-7d0d6e76e5f5" providerId="ADAL" clId="{6D2D9523-27E9-4E26-9C37-FB0A59FC008C}" dt="2025-03-12T00:08:24.816" v="217" actId="20577"/>
          <ac:spMkLst>
            <pc:docMk/>
            <pc:sldMk cId="2118609111" sldId="280"/>
            <ac:spMk id="12" creationId="{F11D34B7-FFEC-5D0C-A6B0-586211CF9C5C}"/>
          </ac:spMkLst>
        </pc:spChg>
        <pc:grpChg chg="del">
          <ac:chgData name="Cristian Pira" userId="7124120c-9f6d-49e9-b601-7d0d6e76e5f5" providerId="ADAL" clId="{6D2D9523-27E9-4E26-9C37-FB0A59FC008C}" dt="2025-03-12T00:06:59.165" v="105" actId="478"/>
          <ac:grpSpMkLst>
            <pc:docMk/>
            <pc:sldMk cId="2118609111" sldId="280"/>
            <ac:grpSpMk id="7" creationId="{C76CAE4E-8A9C-A6E0-1C77-7CAEAF2FC2F4}"/>
          </ac:grpSpMkLst>
        </pc:grpChg>
        <pc:picChg chg="del">
          <ac:chgData name="Cristian Pira" userId="7124120c-9f6d-49e9-b601-7d0d6e76e5f5" providerId="ADAL" clId="{6D2D9523-27E9-4E26-9C37-FB0A59FC008C}" dt="2025-03-12T00:07:26.039" v="110" actId="478"/>
          <ac:picMkLst>
            <pc:docMk/>
            <pc:sldMk cId="2118609111" sldId="280"/>
            <ac:picMk id="3" creationId="{3CD4AF21-911E-14AA-66C8-B0DEECB4AEB1}"/>
          </ac:picMkLst>
        </pc:picChg>
      </pc:sldChg>
      <pc:sldChg chg="modSp mod">
        <pc:chgData name="Cristian Pira" userId="7124120c-9f6d-49e9-b601-7d0d6e76e5f5" providerId="ADAL" clId="{6D2D9523-27E9-4E26-9C37-FB0A59FC008C}" dt="2025-03-12T00:58:46.923" v="1635" actId="20577"/>
        <pc:sldMkLst>
          <pc:docMk/>
          <pc:sldMk cId="4259074405" sldId="282"/>
        </pc:sldMkLst>
        <pc:spChg chg="mod">
          <ac:chgData name="Cristian Pira" userId="7124120c-9f6d-49e9-b601-7d0d6e76e5f5" providerId="ADAL" clId="{6D2D9523-27E9-4E26-9C37-FB0A59FC008C}" dt="2025-03-12T00:58:46.923" v="1635" actId="20577"/>
          <ac:spMkLst>
            <pc:docMk/>
            <pc:sldMk cId="4259074405" sldId="282"/>
            <ac:spMk id="7" creationId="{2E5D0981-EA87-9D16-AFB7-175FF58E5460}"/>
          </ac:spMkLst>
        </pc:spChg>
      </pc:sldChg>
      <pc:sldChg chg="add del">
        <pc:chgData name="Cristian Pira" userId="7124120c-9f6d-49e9-b601-7d0d6e76e5f5" providerId="ADAL" clId="{6D2D9523-27E9-4E26-9C37-FB0A59FC008C}" dt="2025-03-13T01:14:04.300" v="1982" actId="47"/>
        <pc:sldMkLst>
          <pc:docMk/>
          <pc:sldMk cId="3973734498" sldId="2761"/>
        </pc:sldMkLst>
      </pc:sldChg>
      <pc:sldChg chg="delSp modSp del mod ord">
        <pc:chgData name="Cristian Pira" userId="7124120c-9f6d-49e9-b601-7d0d6e76e5f5" providerId="ADAL" clId="{6D2D9523-27E9-4E26-9C37-FB0A59FC008C}" dt="2025-03-13T01:53:41.704" v="2345" actId="47"/>
        <pc:sldMkLst>
          <pc:docMk/>
          <pc:sldMk cId="1259656083" sldId="2815"/>
        </pc:sldMkLst>
        <pc:spChg chg="del">
          <ac:chgData name="Cristian Pira" userId="7124120c-9f6d-49e9-b601-7d0d6e76e5f5" providerId="ADAL" clId="{6D2D9523-27E9-4E26-9C37-FB0A59FC008C}" dt="2025-03-12T00:55:14.280" v="1634" actId="478"/>
          <ac:spMkLst>
            <pc:docMk/>
            <pc:sldMk cId="1259656083" sldId="2815"/>
            <ac:spMk id="5" creationId="{28861049-1DE1-8C32-1863-39AECB230BBF}"/>
          </ac:spMkLst>
        </pc:spChg>
        <pc:spChg chg="mod">
          <ac:chgData name="Cristian Pira" userId="7124120c-9f6d-49e9-b601-7d0d6e76e5f5" providerId="ADAL" clId="{6D2D9523-27E9-4E26-9C37-FB0A59FC008C}" dt="2025-03-12T00:55:06.453" v="1633" actId="20577"/>
          <ac:spMkLst>
            <pc:docMk/>
            <pc:sldMk cId="1259656083" sldId="2815"/>
            <ac:spMk id="7" creationId="{A1B73A95-1BE7-124D-6DA7-32B1DF5D0DFB}"/>
          </ac:spMkLst>
        </pc:spChg>
        <pc:spChg chg="mod">
          <ac:chgData name="Cristian Pira" userId="7124120c-9f6d-49e9-b601-7d0d6e76e5f5" providerId="ADAL" clId="{6D2D9523-27E9-4E26-9C37-FB0A59FC008C}" dt="2025-03-12T00:54:24.353" v="1591" actId="20577"/>
          <ac:spMkLst>
            <pc:docMk/>
            <pc:sldMk cId="1259656083" sldId="2815"/>
            <ac:spMk id="16" creationId="{523A5773-ED3B-5466-CAC1-4F251DBAB4CE}"/>
          </ac:spMkLst>
        </pc:spChg>
      </pc:sldChg>
      <pc:sldChg chg="delSp modSp del mod ord delAnim">
        <pc:chgData name="Cristian Pira" userId="7124120c-9f6d-49e9-b601-7d0d6e76e5f5" providerId="ADAL" clId="{6D2D9523-27E9-4E26-9C37-FB0A59FC008C}" dt="2025-03-13T01:53:44.191" v="2346" actId="47"/>
        <pc:sldMkLst>
          <pc:docMk/>
          <pc:sldMk cId="1894881344" sldId="2816"/>
        </pc:sldMkLst>
        <pc:spChg chg="del">
          <ac:chgData name="Cristian Pira" userId="7124120c-9f6d-49e9-b601-7d0d6e76e5f5" providerId="ADAL" clId="{6D2D9523-27E9-4E26-9C37-FB0A59FC008C}" dt="2025-03-12T00:54:05.787" v="1589" actId="478"/>
          <ac:spMkLst>
            <pc:docMk/>
            <pc:sldMk cId="1894881344" sldId="2816"/>
            <ac:spMk id="21" creationId="{D8F4FD83-E4AC-A85A-7468-98A80F338C26}"/>
          </ac:spMkLst>
        </pc:spChg>
        <pc:grpChg chg="mod">
          <ac:chgData name="Cristian Pira" userId="7124120c-9f6d-49e9-b601-7d0d6e76e5f5" providerId="ADAL" clId="{6D2D9523-27E9-4E26-9C37-FB0A59FC008C}" dt="2025-03-13T01:21:48.980" v="2036" actId="1076"/>
          <ac:grpSpMkLst>
            <pc:docMk/>
            <pc:sldMk cId="1894881344" sldId="2816"/>
            <ac:grpSpMk id="20" creationId="{27710E33-0F20-E450-6714-752E2CE38758}"/>
          </ac:grpSpMkLst>
        </pc:grpChg>
      </pc:sldChg>
      <pc:sldChg chg="del ord">
        <pc:chgData name="Cristian Pira" userId="7124120c-9f6d-49e9-b601-7d0d6e76e5f5" providerId="ADAL" clId="{6D2D9523-27E9-4E26-9C37-FB0A59FC008C}" dt="2025-03-12T00:53:06.796" v="1584"/>
        <pc:sldMkLst>
          <pc:docMk/>
          <pc:sldMk cId="2094863368" sldId="2817"/>
        </pc:sldMkLst>
      </pc:sldChg>
      <pc:sldChg chg="del ord">
        <pc:chgData name="Cristian Pira" userId="7124120c-9f6d-49e9-b601-7d0d6e76e5f5" providerId="ADAL" clId="{6D2D9523-27E9-4E26-9C37-FB0A59FC008C}" dt="2025-03-13T01:53:39.973" v="2344" actId="47"/>
        <pc:sldMkLst>
          <pc:docMk/>
          <pc:sldMk cId="406517662" sldId="2818"/>
        </pc:sldMkLst>
      </pc:sldChg>
      <pc:sldChg chg="del ord">
        <pc:chgData name="Cristian Pira" userId="7124120c-9f6d-49e9-b601-7d0d6e76e5f5" providerId="ADAL" clId="{6D2D9523-27E9-4E26-9C37-FB0A59FC008C}" dt="2025-03-12T00:53:06.796" v="1584"/>
        <pc:sldMkLst>
          <pc:docMk/>
          <pc:sldMk cId="2352976010" sldId="2820"/>
        </pc:sldMkLst>
      </pc:sldChg>
      <pc:sldChg chg="addSp modSp mod">
        <pc:chgData name="Cristian Pira" userId="7124120c-9f6d-49e9-b601-7d0d6e76e5f5" providerId="ADAL" clId="{6D2D9523-27E9-4E26-9C37-FB0A59FC008C}" dt="2025-03-13T01:06:20.724" v="1912" actId="114"/>
        <pc:sldMkLst>
          <pc:docMk/>
          <pc:sldMk cId="78334410" sldId="2833"/>
        </pc:sldMkLst>
        <pc:spChg chg="mod">
          <ac:chgData name="Cristian Pira" userId="7124120c-9f6d-49e9-b601-7d0d6e76e5f5" providerId="ADAL" clId="{6D2D9523-27E9-4E26-9C37-FB0A59FC008C}" dt="2025-03-13T01:05:36.819" v="1896" actId="1076"/>
          <ac:spMkLst>
            <pc:docMk/>
            <pc:sldMk cId="78334410" sldId="2833"/>
            <ac:spMk id="2" creationId="{43996A42-FC32-2E17-CA98-89F8FA3C3757}"/>
          </ac:spMkLst>
        </pc:spChg>
        <pc:spChg chg="add mod">
          <ac:chgData name="Cristian Pira" userId="7124120c-9f6d-49e9-b601-7d0d6e76e5f5" providerId="ADAL" clId="{6D2D9523-27E9-4E26-9C37-FB0A59FC008C}" dt="2025-03-13T01:05:36.439" v="1895" actId="1076"/>
          <ac:spMkLst>
            <pc:docMk/>
            <pc:sldMk cId="78334410" sldId="2833"/>
            <ac:spMk id="3" creationId="{9A07B308-5B0D-C5C5-F873-A4EDCBE1CEF3}"/>
          </ac:spMkLst>
        </pc:spChg>
        <pc:spChg chg="mod">
          <ac:chgData name="Cristian Pira" userId="7124120c-9f6d-49e9-b601-7d0d6e76e5f5" providerId="ADAL" clId="{6D2D9523-27E9-4E26-9C37-FB0A59FC008C}" dt="2025-03-13T01:05:37.835" v="1898" actId="1036"/>
          <ac:spMkLst>
            <pc:docMk/>
            <pc:sldMk cId="78334410" sldId="2833"/>
            <ac:spMk id="24" creationId="{2BE97B27-4F27-71CA-31CD-C913BBAE3734}"/>
          </ac:spMkLst>
        </pc:spChg>
        <pc:spChg chg="mod">
          <ac:chgData name="Cristian Pira" userId="7124120c-9f6d-49e9-b601-7d0d6e76e5f5" providerId="ADAL" clId="{6D2D9523-27E9-4E26-9C37-FB0A59FC008C}" dt="2025-03-13T01:06:20.724" v="1912" actId="114"/>
          <ac:spMkLst>
            <pc:docMk/>
            <pc:sldMk cId="78334410" sldId="2833"/>
            <ac:spMk id="28" creationId="{28FFFF5E-9118-6C96-2A04-0E14AD933F6A}"/>
          </ac:spMkLst>
        </pc:spChg>
        <pc:picChg chg="mod">
          <ac:chgData name="Cristian Pira" userId="7124120c-9f6d-49e9-b601-7d0d6e76e5f5" providerId="ADAL" clId="{6D2D9523-27E9-4E26-9C37-FB0A59FC008C}" dt="2025-03-13T01:05:37.835" v="1898" actId="1036"/>
          <ac:picMkLst>
            <pc:docMk/>
            <pc:sldMk cId="78334410" sldId="2833"/>
            <ac:picMk id="20" creationId="{E64B22B4-148C-D692-48CA-65F97C0C360B}"/>
          </ac:picMkLst>
        </pc:picChg>
        <pc:picChg chg="mod">
          <ac:chgData name="Cristian Pira" userId="7124120c-9f6d-49e9-b601-7d0d6e76e5f5" providerId="ADAL" clId="{6D2D9523-27E9-4E26-9C37-FB0A59FC008C}" dt="2025-03-13T01:05:37.835" v="1898" actId="1036"/>
          <ac:picMkLst>
            <pc:docMk/>
            <pc:sldMk cId="78334410" sldId="2833"/>
            <ac:picMk id="25" creationId="{4DD494AA-4EBC-BA4D-5A61-37AD1FBDCE66}"/>
          </ac:picMkLst>
        </pc:picChg>
        <pc:picChg chg="mod">
          <ac:chgData name="Cristian Pira" userId="7124120c-9f6d-49e9-b601-7d0d6e76e5f5" providerId="ADAL" clId="{6D2D9523-27E9-4E26-9C37-FB0A59FC008C}" dt="2025-03-13T01:05:37.835" v="1898" actId="1036"/>
          <ac:picMkLst>
            <pc:docMk/>
            <pc:sldMk cId="78334410" sldId="2833"/>
            <ac:picMk id="26" creationId="{21334D3C-586B-DD97-866B-2B14C5BC5C91}"/>
          </ac:picMkLst>
        </pc:picChg>
        <pc:picChg chg="mod">
          <ac:chgData name="Cristian Pira" userId="7124120c-9f6d-49e9-b601-7d0d6e76e5f5" providerId="ADAL" clId="{6D2D9523-27E9-4E26-9C37-FB0A59FC008C}" dt="2025-03-13T01:05:37.835" v="1898" actId="1036"/>
          <ac:picMkLst>
            <pc:docMk/>
            <pc:sldMk cId="78334410" sldId="2833"/>
            <ac:picMk id="27" creationId="{8A866697-99D7-77CA-6C56-C3897417F740}"/>
          </ac:picMkLst>
        </pc:picChg>
      </pc:sldChg>
      <pc:sldChg chg="add del">
        <pc:chgData name="Cristian Pira" userId="7124120c-9f6d-49e9-b601-7d0d6e76e5f5" providerId="ADAL" clId="{6D2D9523-27E9-4E26-9C37-FB0A59FC008C}" dt="2025-03-13T00:51:16.793" v="1695"/>
        <pc:sldMkLst>
          <pc:docMk/>
          <pc:sldMk cId="4050378743" sldId="2837"/>
        </pc:sldMkLst>
      </pc:sldChg>
      <pc:sldChg chg="addSp delSp modSp mod modAnim">
        <pc:chgData name="Cristian Pira" userId="7124120c-9f6d-49e9-b601-7d0d6e76e5f5" providerId="ADAL" clId="{6D2D9523-27E9-4E26-9C37-FB0A59FC008C}" dt="2025-03-12T00:21:14.011" v="692" actId="20577"/>
        <pc:sldMkLst>
          <pc:docMk/>
          <pc:sldMk cId="1744513623" sldId="2838"/>
        </pc:sldMkLst>
        <pc:spChg chg="mod">
          <ac:chgData name="Cristian Pira" userId="7124120c-9f6d-49e9-b601-7d0d6e76e5f5" providerId="ADAL" clId="{6D2D9523-27E9-4E26-9C37-FB0A59FC008C}" dt="2025-03-12T00:12:01.975" v="302" actId="947"/>
          <ac:spMkLst>
            <pc:docMk/>
            <pc:sldMk cId="1744513623" sldId="2838"/>
            <ac:spMk id="2" creationId="{976517E0-CC58-F42B-60FD-1FC5A04EAEC8}"/>
          </ac:spMkLst>
        </pc:spChg>
        <pc:spChg chg="add del mod">
          <ac:chgData name="Cristian Pira" userId="7124120c-9f6d-49e9-b601-7d0d6e76e5f5" providerId="ADAL" clId="{6D2D9523-27E9-4E26-9C37-FB0A59FC008C}" dt="2025-03-12T00:10:32.716" v="224" actId="478"/>
          <ac:spMkLst>
            <pc:docMk/>
            <pc:sldMk cId="1744513623" sldId="2838"/>
            <ac:spMk id="7" creationId="{C2D83108-64D6-BB90-9B27-A0DF77606E7F}"/>
          </ac:spMkLst>
        </pc:spChg>
        <pc:spChg chg="add mod">
          <ac:chgData name="Cristian Pira" userId="7124120c-9f6d-49e9-b601-7d0d6e76e5f5" providerId="ADAL" clId="{6D2D9523-27E9-4E26-9C37-FB0A59FC008C}" dt="2025-03-12T00:14:37.783" v="320"/>
          <ac:spMkLst>
            <pc:docMk/>
            <pc:sldMk cId="1744513623" sldId="2838"/>
            <ac:spMk id="10" creationId="{3182BCCD-F780-E99B-8D8B-38F1DBFA7512}"/>
          </ac:spMkLst>
        </pc:spChg>
        <pc:spChg chg="mod">
          <ac:chgData name="Cristian Pira" userId="7124120c-9f6d-49e9-b601-7d0d6e76e5f5" providerId="ADAL" clId="{6D2D9523-27E9-4E26-9C37-FB0A59FC008C}" dt="2025-03-12T00:21:14.011" v="692" actId="20577"/>
          <ac:spMkLst>
            <pc:docMk/>
            <pc:sldMk cId="1744513623" sldId="2838"/>
            <ac:spMk id="40" creationId="{B23CE0DD-F3D9-C259-4873-10373A461C96}"/>
          </ac:spMkLst>
        </pc:spChg>
        <pc:picChg chg="add mod">
          <ac:chgData name="Cristian Pira" userId="7124120c-9f6d-49e9-b601-7d0d6e76e5f5" providerId="ADAL" clId="{6D2D9523-27E9-4E26-9C37-FB0A59FC008C}" dt="2025-03-12T00:13:17.017" v="308" actId="1076"/>
          <ac:picMkLst>
            <pc:docMk/>
            <pc:sldMk cId="1744513623" sldId="2838"/>
            <ac:picMk id="6" creationId="{DDE63084-68B4-AEFD-C1BB-6DEFBCDC4DE2}"/>
          </ac:picMkLst>
        </pc:picChg>
        <pc:picChg chg="add mod">
          <ac:chgData name="Cristian Pira" userId="7124120c-9f6d-49e9-b601-7d0d6e76e5f5" providerId="ADAL" clId="{6D2D9523-27E9-4E26-9C37-FB0A59FC008C}" dt="2025-03-12T00:13:28.387" v="312" actId="1076"/>
          <ac:picMkLst>
            <pc:docMk/>
            <pc:sldMk cId="1744513623" sldId="2838"/>
            <ac:picMk id="8" creationId="{45ADCB0C-DEE8-706A-8691-1F90061184D7}"/>
          </ac:picMkLst>
        </pc:picChg>
        <pc:picChg chg="add mod ord">
          <ac:chgData name="Cristian Pira" userId="7124120c-9f6d-49e9-b601-7d0d6e76e5f5" providerId="ADAL" clId="{6D2D9523-27E9-4E26-9C37-FB0A59FC008C}" dt="2025-03-12T00:13:23.607" v="311" actId="167"/>
          <ac:picMkLst>
            <pc:docMk/>
            <pc:sldMk cId="1744513623" sldId="2838"/>
            <ac:picMk id="9" creationId="{C73F6E35-F334-7A68-B7C4-BE7A37291A09}"/>
          </ac:picMkLst>
        </pc:picChg>
      </pc:sldChg>
      <pc:sldChg chg="add">
        <pc:chgData name="Cristian Pira" userId="7124120c-9f6d-49e9-b601-7d0d6e76e5f5" providerId="ADAL" clId="{6D2D9523-27E9-4E26-9C37-FB0A59FC008C}" dt="2025-03-12T00:05:47.031" v="34" actId="2890"/>
        <pc:sldMkLst>
          <pc:docMk/>
          <pc:sldMk cId="2012698398" sldId="2839"/>
        </pc:sldMkLst>
      </pc:sldChg>
      <pc:sldChg chg="addSp delSp modSp add mod delAnim modAnim">
        <pc:chgData name="Cristian Pira" userId="7124120c-9f6d-49e9-b601-7d0d6e76e5f5" providerId="ADAL" clId="{6D2D9523-27E9-4E26-9C37-FB0A59FC008C}" dt="2025-03-12T00:24:49.866" v="791" actId="1076"/>
        <pc:sldMkLst>
          <pc:docMk/>
          <pc:sldMk cId="1087259516" sldId="2840"/>
        </pc:sldMkLst>
        <pc:spChg chg="mod">
          <ac:chgData name="Cristian Pira" userId="7124120c-9f6d-49e9-b601-7d0d6e76e5f5" providerId="ADAL" clId="{6D2D9523-27E9-4E26-9C37-FB0A59FC008C}" dt="2025-03-12T00:22:03" v="721" actId="20577"/>
          <ac:spMkLst>
            <pc:docMk/>
            <pc:sldMk cId="1087259516" sldId="2840"/>
            <ac:spMk id="2" creationId="{8C48F20F-584D-B534-FCB4-C6F313B4A077}"/>
          </ac:spMkLst>
        </pc:spChg>
        <pc:spChg chg="add mod">
          <ac:chgData name="Cristian Pira" userId="7124120c-9f6d-49e9-b601-7d0d6e76e5f5" providerId="ADAL" clId="{6D2D9523-27E9-4E26-9C37-FB0A59FC008C}" dt="2025-03-12T00:24:40.505" v="789" actId="20577"/>
          <ac:spMkLst>
            <pc:docMk/>
            <pc:sldMk cId="1087259516" sldId="2840"/>
            <ac:spMk id="7" creationId="{87CA4CA9-0615-2A25-77E7-5E66787FB3E3}"/>
          </ac:spMkLst>
        </pc:spChg>
        <pc:spChg chg="del">
          <ac:chgData name="Cristian Pira" userId="7124120c-9f6d-49e9-b601-7d0d6e76e5f5" providerId="ADAL" clId="{6D2D9523-27E9-4E26-9C37-FB0A59FC008C}" dt="2025-03-12T00:22:16.386" v="722" actId="478"/>
          <ac:spMkLst>
            <pc:docMk/>
            <pc:sldMk cId="1087259516" sldId="2840"/>
            <ac:spMk id="40" creationId="{07394538-2BC4-E651-C377-3BDB6D060669}"/>
          </ac:spMkLst>
        </pc:spChg>
        <pc:picChg chg="del">
          <ac:chgData name="Cristian Pira" userId="7124120c-9f6d-49e9-b601-7d0d6e76e5f5" providerId="ADAL" clId="{6D2D9523-27E9-4E26-9C37-FB0A59FC008C}" dt="2025-03-12T00:21:50.075" v="694" actId="478"/>
          <ac:picMkLst>
            <pc:docMk/>
            <pc:sldMk cId="1087259516" sldId="2840"/>
            <ac:picMk id="6" creationId="{5A46E8B0-A5DE-D5A4-15BC-0BDB501FFC2D}"/>
          </ac:picMkLst>
        </pc:picChg>
        <pc:picChg chg="del">
          <ac:chgData name="Cristian Pira" userId="7124120c-9f6d-49e9-b601-7d0d6e76e5f5" providerId="ADAL" clId="{6D2D9523-27E9-4E26-9C37-FB0A59FC008C}" dt="2025-03-12T00:21:51.460" v="695" actId="478"/>
          <ac:picMkLst>
            <pc:docMk/>
            <pc:sldMk cId="1087259516" sldId="2840"/>
            <ac:picMk id="8" creationId="{9259A8D9-0F32-8513-9EDA-C79973083B59}"/>
          </ac:picMkLst>
        </pc:picChg>
        <pc:picChg chg="del">
          <ac:chgData name="Cristian Pira" userId="7124120c-9f6d-49e9-b601-7d0d6e76e5f5" providerId="ADAL" clId="{6D2D9523-27E9-4E26-9C37-FB0A59FC008C}" dt="2025-03-12T00:21:53.113" v="696" actId="478"/>
          <ac:picMkLst>
            <pc:docMk/>
            <pc:sldMk cId="1087259516" sldId="2840"/>
            <ac:picMk id="9" creationId="{FC3F4660-1F16-8FA1-0050-B099DA089260}"/>
          </ac:picMkLst>
        </pc:picChg>
        <pc:picChg chg="add mod">
          <ac:chgData name="Cristian Pira" userId="7124120c-9f6d-49e9-b601-7d0d6e76e5f5" providerId="ADAL" clId="{6D2D9523-27E9-4E26-9C37-FB0A59FC008C}" dt="2025-03-12T00:24:49.866" v="791" actId="1076"/>
          <ac:picMkLst>
            <pc:docMk/>
            <pc:sldMk cId="1087259516" sldId="2840"/>
            <ac:picMk id="10" creationId="{259A2560-5140-2B48-7EBC-265A84CE2392}"/>
          </ac:picMkLst>
        </pc:picChg>
        <pc:picChg chg="add mod">
          <ac:chgData name="Cristian Pira" userId="7124120c-9f6d-49e9-b601-7d0d6e76e5f5" providerId="ADAL" clId="{6D2D9523-27E9-4E26-9C37-FB0A59FC008C}" dt="2025-03-12T00:24:48.211" v="790" actId="1076"/>
          <ac:picMkLst>
            <pc:docMk/>
            <pc:sldMk cId="1087259516" sldId="2840"/>
            <ac:picMk id="11" creationId="{0EB55A76-5B88-1B15-CA0F-95BF6BEDBD7F}"/>
          </ac:picMkLst>
        </pc:picChg>
        <pc:picChg chg="add mod">
          <ac:chgData name="Cristian Pira" userId="7124120c-9f6d-49e9-b601-7d0d6e76e5f5" providerId="ADAL" clId="{6D2D9523-27E9-4E26-9C37-FB0A59FC008C}" dt="2025-03-12T00:24:09.882" v="782" actId="14100"/>
          <ac:picMkLst>
            <pc:docMk/>
            <pc:sldMk cId="1087259516" sldId="2840"/>
            <ac:picMk id="12" creationId="{EE3F5A81-FBC2-F9EF-4685-D211B7CA477E}"/>
          </ac:picMkLst>
        </pc:picChg>
        <pc:picChg chg="add mod">
          <ac:chgData name="Cristian Pira" userId="7124120c-9f6d-49e9-b601-7d0d6e76e5f5" providerId="ADAL" clId="{6D2D9523-27E9-4E26-9C37-FB0A59FC008C}" dt="2025-03-12T00:24:22.249" v="786" actId="1076"/>
          <ac:picMkLst>
            <pc:docMk/>
            <pc:sldMk cId="1087259516" sldId="2840"/>
            <ac:picMk id="13" creationId="{13E212CD-5AED-1F50-D22D-E8476E47EC09}"/>
          </ac:picMkLst>
        </pc:picChg>
      </pc:sldChg>
      <pc:sldChg chg="addSp delSp modSp mod">
        <pc:chgData name="Cristian Pira" userId="7124120c-9f6d-49e9-b601-7d0d6e76e5f5" providerId="ADAL" clId="{6D2D9523-27E9-4E26-9C37-FB0A59FC008C}" dt="2025-03-12T00:42:24.391" v="1523" actId="478"/>
        <pc:sldMkLst>
          <pc:docMk/>
          <pc:sldMk cId="2390082129" sldId="2841"/>
        </pc:sldMkLst>
        <pc:spChg chg="del">
          <ac:chgData name="Cristian Pira" userId="7124120c-9f6d-49e9-b601-7d0d6e76e5f5" providerId="ADAL" clId="{6D2D9523-27E9-4E26-9C37-FB0A59FC008C}" dt="2025-03-12T00:25:45.256" v="829" actId="478"/>
          <ac:spMkLst>
            <pc:docMk/>
            <pc:sldMk cId="2390082129" sldId="2841"/>
            <ac:spMk id="2" creationId="{E7D5851D-6F4C-598A-E32F-85B8E0AFF094}"/>
          </ac:spMkLst>
        </pc:spChg>
        <pc:spChg chg="mod">
          <ac:chgData name="Cristian Pira" userId="7124120c-9f6d-49e9-b601-7d0d6e76e5f5" providerId="ADAL" clId="{6D2D9523-27E9-4E26-9C37-FB0A59FC008C}" dt="2025-03-12T00:25:38.536" v="827" actId="20577"/>
          <ac:spMkLst>
            <pc:docMk/>
            <pc:sldMk cId="2390082129" sldId="2841"/>
            <ac:spMk id="4" creationId="{17E237F5-9662-3CA5-D130-5C1B2469B50D}"/>
          </ac:spMkLst>
        </pc:spChg>
        <pc:spChg chg="add del mod">
          <ac:chgData name="Cristian Pira" userId="7124120c-9f6d-49e9-b601-7d0d6e76e5f5" providerId="ADAL" clId="{6D2D9523-27E9-4E26-9C37-FB0A59FC008C}" dt="2025-03-12T00:25:47.098" v="830" actId="478"/>
          <ac:spMkLst>
            <pc:docMk/>
            <pc:sldMk cId="2390082129" sldId="2841"/>
            <ac:spMk id="6" creationId="{2139BE65-D51E-8809-46B1-3150D9D78DA3}"/>
          </ac:spMkLst>
        </pc:spChg>
        <pc:spChg chg="mod">
          <ac:chgData name="Cristian Pira" userId="7124120c-9f6d-49e9-b601-7d0d6e76e5f5" providerId="ADAL" clId="{6D2D9523-27E9-4E26-9C37-FB0A59FC008C}" dt="2025-03-12T00:25:51.618" v="831" actId="1076"/>
          <ac:spMkLst>
            <pc:docMk/>
            <pc:sldMk cId="2390082129" sldId="2841"/>
            <ac:spMk id="21" creationId="{041B6CD8-FEB4-7AA5-8F6A-CAA8766527DD}"/>
          </ac:spMkLst>
        </pc:spChg>
        <pc:spChg chg="mod">
          <ac:chgData name="Cristian Pira" userId="7124120c-9f6d-49e9-b601-7d0d6e76e5f5" providerId="ADAL" clId="{6D2D9523-27E9-4E26-9C37-FB0A59FC008C}" dt="2025-03-12T00:28:07.355" v="1038" actId="20577"/>
          <ac:spMkLst>
            <pc:docMk/>
            <pc:sldMk cId="2390082129" sldId="2841"/>
            <ac:spMk id="22" creationId="{2B40AD24-E578-B737-9A63-13B185FAB284}"/>
          </ac:spMkLst>
        </pc:spChg>
        <pc:spChg chg="del">
          <ac:chgData name="Cristian Pira" userId="7124120c-9f6d-49e9-b601-7d0d6e76e5f5" providerId="ADAL" clId="{6D2D9523-27E9-4E26-9C37-FB0A59FC008C}" dt="2025-03-12T00:42:24.391" v="1523" actId="478"/>
          <ac:spMkLst>
            <pc:docMk/>
            <pc:sldMk cId="2390082129" sldId="2841"/>
            <ac:spMk id="31" creationId="{DD5A3FA5-4CE9-078D-A4F0-8C67546EB581}"/>
          </ac:spMkLst>
        </pc:spChg>
        <pc:grpChg chg="del">
          <ac:chgData name="Cristian Pira" userId="7124120c-9f6d-49e9-b601-7d0d6e76e5f5" providerId="ADAL" clId="{6D2D9523-27E9-4E26-9C37-FB0A59FC008C}" dt="2025-03-12T00:25:42.725" v="828" actId="478"/>
          <ac:grpSpMkLst>
            <pc:docMk/>
            <pc:sldMk cId="2390082129" sldId="2841"/>
            <ac:grpSpMk id="23" creationId="{51D2BF30-816E-AD5E-617A-91B630B56962}"/>
          </ac:grpSpMkLst>
        </pc:grpChg>
      </pc:sldChg>
      <pc:sldChg chg="delSp modSp add mod">
        <pc:chgData name="Cristian Pira" userId="7124120c-9f6d-49e9-b601-7d0d6e76e5f5" providerId="ADAL" clId="{6D2D9523-27E9-4E26-9C37-FB0A59FC008C}" dt="2025-03-12T00:42:13.439" v="1522" actId="478"/>
        <pc:sldMkLst>
          <pc:docMk/>
          <pc:sldMk cId="2171507786" sldId="2842"/>
        </pc:sldMkLst>
        <pc:spChg chg="mod">
          <ac:chgData name="Cristian Pira" userId="7124120c-9f6d-49e9-b601-7d0d6e76e5f5" providerId="ADAL" clId="{6D2D9523-27E9-4E26-9C37-FB0A59FC008C}" dt="2025-03-12T00:28:52.004" v="1058" actId="20577"/>
          <ac:spMkLst>
            <pc:docMk/>
            <pc:sldMk cId="2171507786" sldId="2842"/>
            <ac:spMk id="4" creationId="{90C9552D-2FAD-EDCB-24D2-257AF35F4AC4}"/>
          </ac:spMkLst>
        </pc:spChg>
        <pc:spChg chg="mod">
          <ac:chgData name="Cristian Pira" userId="7124120c-9f6d-49e9-b601-7d0d6e76e5f5" providerId="ADAL" clId="{6D2D9523-27E9-4E26-9C37-FB0A59FC008C}" dt="2025-03-12T00:33:20.941" v="1161" actId="20577"/>
          <ac:spMkLst>
            <pc:docMk/>
            <pc:sldMk cId="2171507786" sldId="2842"/>
            <ac:spMk id="21" creationId="{6662A780-EEDF-EBA5-E3B9-8C83DB1B2294}"/>
          </ac:spMkLst>
        </pc:spChg>
        <pc:spChg chg="mod">
          <ac:chgData name="Cristian Pira" userId="7124120c-9f6d-49e9-b601-7d0d6e76e5f5" providerId="ADAL" clId="{6D2D9523-27E9-4E26-9C37-FB0A59FC008C}" dt="2025-03-12T00:39:17.623" v="1519" actId="20577"/>
          <ac:spMkLst>
            <pc:docMk/>
            <pc:sldMk cId="2171507786" sldId="2842"/>
            <ac:spMk id="22" creationId="{E7951339-44C1-C53D-AEDC-EB1E53527B45}"/>
          </ac:spMkLst>
        </pc:spChg>
        <pc:spChg chg="del">
          <ac:chgData name="Cristian Pira" userId="7124120c-9f6d-49e9-b601-7d0d6e76e5f5" providerId="ADAL" clId="{6D2D9523-27E9-4E26-9C37-FB0A59FC008C}" dt="2025-03-12T00:42:13.439" v="1522" actId="478"/>
          <ac:spMkLst>
            <pc:docMk/>
            <pc:sldMk cId="2171507786" sldId="2842"/>
            <ac:spMk id="31" creationId="{E44169BF-03F0-6D3A-AD38-841894F31D00}"/>
          </ac:spMkLst>
        </pc:spChg>
      </pc:sldChg>
      <pc:sldChg chg="add del setBg">
        <pc:chgData name="Cristian Pira" userId="7124120c-9f6d-49e9-b601-7d0d6e76e5f5" providerId="ADAL" clId="{6D2D9523-27E9-4E26-9C37-FB0A59FC008C}" dt="2025-03-12T00:41:09.325" v="1521"/>
        <pc:sldMkLst>
          <pc:docMk/>
          <pc:sldMk cId="3387286214" sldId="2843"/>
        </pc:sldMkLst>
      </pc:sldChg>
      <pc:sldChg chg="delSp modSp add del mod">
        <pc:chgData name="Cristian Pira" userId="7124120c-9f6d-49e9-b601-7d0d6e76e5f5" providerId="ADAL" clId="{6D2D9523-27E9-4E26-9C37-FB0A59FC008C}" dt="2025-03-12T00:51:28.641" v="1578" actId="47"/>
        <pc:sldMkLst>
          <pc:docMk/>
          <pc:sldMk cId="370290364" sldId="2844"/>
        </pc:sldMkLst>
        <pc:spChg chg="mod">
          <ac:chgData name="Cristian Pira" userId="7124120c-9f6d-49e9-b601-7d0d6e76e5f5" providerId="ADAL" clId="{6D2D9523-27E9-4E26-9C37-FB0A59FC008C}" dt="2025-03-12T00:44:55.437" v="1541" actId="6549"/>
          <ac:spMkLst>
            <pc:docMk/>
            <pc:sldMk cId="370290364" sldId="2844"/>
            <ac:spMk id="2" creationId="{A9F2C5EB-A9E9-4B96-F436-161E6BB82107}"/>
          </ac:spMkLst>
        </pc:spChg>
        <pc:spChg chg="del">
          <ac:chgData name="Cristian Pira" userId="7124120c-9f6d-49e9-b601-7d0d6e76e5f5" providerId="ADAL" clId="{6D2D9523-27E9-4E26-9C37-FB0A59FC008C}" dt="2025-03-12T00:44:40.951" v="1528" actId="478"/>
          <ac:spMkLst>
            <pc:docMk/>
            <pc:sldMk cId="370290364" sldId="2844"/>
            <ac:spMk id="10" creationId="{B3D7A79D-6511-EB7E-2071-3B072CF140AB}"/>
          </ac:spMkLst>
        </pc:spChg>
        <pc:grpChg chg="del">
          <ac:chgData name="Cristian Pira" userId="7124120c-9f6d-49e9-b601-7d0d6e76e5f5" providerId="ADAL" clId="{6D2D9523-27E9-4E26-9C37-FB0A59FC008C}" dt="2025-03-12T00:44:37.644" v="1527" actId="478"/>
          <ac:grpSpMkLst>
            <pc:docMk/>
            <pc:sldMk cId="370290364" sldId="2844"/>
            <ac:grpSpMk id="8" creationId="{E6AC8D22-6DB7-61C2-B526-9A2A7AD91168}"/>
          </ac:grpSpMkLst>
        </pc:grpChg>
        <pc:grpChg chg="del">
          <ac:chgData name="Cristian Pira" userId="7124120c-9f6d-49e9-b601-7d0d6e76e5f5" providerId="ADAL" clId="{6D2D9523-27E9-4E26-9C37-FB0A59FC008C}" dt="2025-03-12T00:44:37.644" v="1527" actId="478"/>
          <ac:grpSpMkLst>
            <pc:docMk/>
            <pc:sldMk cId="370290364" sldId="2844"/>
            <ac:grpSpMk id="25" creationId="{D6A40446-28F7-E556-05D7-D8BF3F5A3052}"/>
          </ac:grpSpMkLst>
        </pc:grpChg>
        <pc:picChg chg="del">
          <ac:chgData name="Cristian Pira" userId="7124120c-9f6d-49e9-b601-7d0d6e76e5f5" providerId="ADAL" clId="{6D2D9523-27E9-4E26-9C37-FB0A59FC008C}" dt="2025-03-12T00:44:37.644" v="1527" actId="478"/>
          <ac:picMkLst>
            <pc:docMk/>
            <pc:sldMk cId="370290364" sldId="2844"/>
            <ac:picMk id="3" creationId="{56AF610A-7154-4019-1C37-0FA7C20BF1DE}"/>
          </ac:picMkLst>
        </pc:picChg>
        <pc:picChg chg="del">
          <ac:chgData name="Cristian Pira" userId="7124120c-9f6d-49e9-b601-7d0d6e76e5f5" providerId="ADAL" clId="{6D2D9523-27E9-4E26-9C37-FB0A59FC008C}" dt="2025-03-12T00:44:37.644" v="1527" actId="478"/>
          <ac:picMkLst>
            <pc:docMk/>
            <pc:sldMk cId="370290364" sldId="2844"/>
            <ac:picMk id="6" creationId="{EE7BFB7A-9A8A-CE19-8368-C3883C4CF7AA}"/>
          </ac:picMkLst>
        </pc:picChg>
        <pc:picChg chg="del">
          <ac:chgData name="Cristian Pira" userId="7124120c-9f6d-49e9-b601-7d0d6e76e5f5" providerId="ADAL" clId="{6D2D9523-27E9-4E26-9C37-FB0A59FC008C}" dt="2025-03-12T00:44:37.644" v="1527" actId="478"/>
          <ac:picMkLst>
            <pc:docMk/>
            <pc:sldMk cId="370290364" sldId="2844"/>
            <ac:picMk id="7" creationId="{7CC9E540-BFA4-3186-B61F-9ED58D0ECDF6}"/>
          </ac:picMkLst>
        </pc:picChg>
        <pc:picChg chg="del">
          <ac:chgData name="Cristian Pira" userId="7124120c-9f6d-49e9-b601-7d0d6e76e5f5" providerId="ADAL" clId="{6D2D9523-27E9-4E26-9C37-FB0A59FC008C}" dt="2025-03-12T00:44:37.644" v="1527" actId="478"/>
          <ac:picMkLst>
            <pc:docMk/>
            <pc:sldMk cId="370290364" sldId="2844"/>
            <ac:picMk id="19" creationId="{E159EBAD-6CFD-9B43-FEAB-AE7D89AC6788}"/>
          </ac:picMkLst>
        </pc:picChg>
      </pc:sldChg>
      <pc:sldChg chg="new del">
        <pc:chgData name="Cristian Pira" userId="7124120c-9f6d-49e9-b601-7d0d6e76e5f5" providerId="ADAL" clId="{6D2D9523-27E9-4E26-9C37-FB0A59FC008C}" dt="2025-03-12T00:44:27.225" v="1525" actId="680"/>
        <pc:sldMkLst>
          <pc:docMk/>
          <pc:sldMk cId="1329809908" sldId="2844"/>
        </pc:sldMkLst>
      </pc:sldChg>
      <pc:sldChg chg="addSp modSp add del mod">
        <pc:chgData name="Cristian Pira" userId="7124120c-9f6d-49e9-b601-7d0d6e76e5f5" providerId="ADAL" clId="{6D2D9523-27E9-4E26-9C37-FB0A59FC008C}" dt="2025-03-13T01:06:41.464" v="1913" actId="47"/>
        <pc:sldMkLst>
          <pc:docMk/>
          <pc:sldMk cId="3603013825" sldId="2844"/>
        </pc:sldMkLst>
        <pc:spChg chg="add mod">
          <ac:chgData name="Cristian Pira" userId="7124120c-9f6d-49e9-b601-7d0d6e76e5f5" providerId="ADAL" clId="{6D2D9523-27E9-4E26-9C37-FB0A59FC008C}" dt="2025-03-13T00:48:34.518" v="1691" actId="20577"/>
          <ac:spMkLst>
            <pc:docMk/>
            <pc:sldMk cId="3603013825" sldId="2844"/>
            <ac:spMk id="3" creationId="{6E6573A1-AE17-CF2C-433D-3601FC625A15}"/>
          </ac:spMkLst>
        </pc:spChg>
      </pc:sldChg>
      <pc:sldChg chg="add del">
        <pc:chgData name="Cristian Pira" userId="7124120c-9f6d-49e9-b601-7d0d6e76e5f5" providerId="ADAL" clId="{6D2D9523-27E9-4E26-9C37-FB0A59FC008C}" dt="2025-03-13T00:53:30.356" v="1699" actId="47"/>
        <pc:sldMkLst>
          <pc:docMk/>
          <pc:sldMk cId="4210116055" sldId="2845"/>
        </pc:sldMkLst>
      </pc:sldChg>
      <pc:sldChg chg="add">
        <pc:chgData name="Cristian Pira" userId="7124120c-9f6d-49e9-b601-7d0d6e76e5f5" providerId="ADAL" clId="{6D2D9523-27E9-4E26-9C37-FB0A59FC008C}" dt="2025-03-13T00:53:27.318" v="1697"/>
        <pc:sldMkLst>
          <pc:docMk/>
          <pc:sldMk cId="3740534561" sldId="2846"/>
        </pc:sldMkLst>
      </pc:sldChg>
      <pc:sldChg chg="addSp delSp modSp add del mod">
        <pc:chgData name="Cristian Pira" userId="7124120c-9f6d-49e9-b601-7d0d6e76e5f5" providerId="ADAL" clId="{6D2D9523-27E9-4E26-9C37-FB0A59FC008C}" dt="2025-03-13T01:14:03.280" v="1981" actId="47"/>
        <pc:sldMkLst>
          <pc:docMk/>
          <pc:sldMk cId="2198546035" sldId="2847"/>
        </pc:sldMkLst>
        <pc:spChg chg="add mod">
          <ac:chgData name="Cristian Pira" userId="7124120c-9f6d-49e9-b601-7d0d6e76e5f5" providerId="ADAL" clId="{6D2D9523-27E9-4E26-9C37-FB0A59FC008C}" dt="2025-03-13T01:10:45.574" v="1930" actId="20577"/>
          <ac:spMkLst>
            <pc:docMk/>
            <pc:sldMk cId="2198546035" sldId="2847"/>
            <ac:spMk id="2" creationId="{CD515702-E51A-D2E3-276C-97E15B86FBEC}"/>
          </ac:spMkLst>
        </pc:spChg>
        <pc:spChg chg="add mod">
          <ac:chgData name="Cristian Pira" userId="7124120c-9f6d-49e9-b601-7d0d6e76e5f5" providerId="ADAL" clId="{6D2D9523-27E9-4E26-9C37-FB0A59FC008C}" dt="2025-03-13T01:10:23.073" v="1927" actId="207"/>
          <ac:spMkLst>
            <pc:docMk/>
            <pc:sldMk cId="2198546035" sldId="2847"/>
            <ac:spMk id="3" creationId="{582D5AA4-3C83-5D5D-AC71-E9CB9E239C53}"/>
          </ac:spMkLst>
        </pc:spChg>
        <pc:spChg chg="mod">
          <ac:chgData name="Cristian Pira" userId="7124120c-9f6d-49e9-b601-7d0d6e76e5f5" providerId="ADAL" clId="{6D2D9523-27E9-4E26-9C37-FB0A59FC008C}" dt="2025-03-13T01:11:16.936" v="1943" actId="20577"/>
          <ac:spMkLst>
            <pc:docMk/>
            <pc:sldMk cId="2198546035" sldId="2847"/>
            <ac:spMk id="4" creationId="{D7387E73-F97C-D82F-E2DC-D1541E84CA6F}"/>
          </ac:spMkLst>
        </pc:spChg>
        <pc:spChg chg="del">
          <ac:chgData name="Cristian Pira" userId="7124120c-9f6d-49e9-b601-7d0d6e76e5f5" providerId="ADAL" clId="{6D2D9523-27E9-4E26-9C37-FB0A59FC008C}" dt="2025-03-13T01:09:56.776" v="1917" actId="478"/>
          <ac:spMkLst>
            <pc:docMk/>
            <pc:sldMk cId="2198546035" sldId="2847"/>
            <ac:spMk id="8" creationId="{8D9AF37D-3A9B-6A9F-FC50-58F9258404CF}"/>
          </ac:spMkLst>
        </pc:spChg>
        <pc:spChg chg="mod">
          <ac:chgData name="Cristian Pira" userId="7124120c-9f6d-49e9-b601-7d0d6e76e5f5" providerId="ADAL" clId="{6D2D9523-27E9-4E26-9C37-FB0A59FC008C}" dt="2025-03-13T01:10:34.865" v="1929" actId="1076"/>
          <ac:spMkLst>
            <pc:docMk/>
            <pc:sldMk cId="2198546035" sldId="2847"/>
            <ac:spMk id="10" creationId="{EFD0EF0E-A4DF-9114-7842-4D310DE770B8}"/>
          </ac:spMkLst>
        </pc:spChg>
        <pc:spChg chg="del">
          <ac:chgData name="Cristian Pira" userId="7124120c-9f6d-49e9-b601-7d0d6e76e5f5" providerId="ADAL" clId="{6D2D9523-27E9-4E26-9C37-FB0A59FC008C}" dt="2025-03-13T01:09:59.612" v="1918" actId="478"/>
          <ac:spMkLst>
            <pc:docMk/>
            <pc:sldMk cId="2198546035" sldId="2847"/>
            <ac:spMk id="12" creationId="{D77315FF-ABD8-FB96-9BE0-A17D2F86435E}"/>
          </ac:spMkLst>
        </pc:spChg>
        <pc:picChg chg="add mod">
          <ac:chgData name="Cristian Pira" userId="7124120c-9f6d-49e9-b601-7d0d6e76e5f5" providerId="ADAL" clId="{6D2D9523-27E9-4E26-9C37-FB0A59FC008C}" dt="2025-03-13T01:10:00.585" v="1919"/>
          <ac:picMkLst>
            <pc:docMk/>
            <pc:sldMk cId="2198546035" sldId="2847"/>
            <ac:picMk id="6" creationId="{5D676DBD-609D-F3BC-5DF8-C5E0B4ED1ABE}"/>
          </ac:picMkLst>
        </pc:picChg>
        <pc:picChg chg="mod">
          <ac:chgData name="Cristian Pira" userId="7124120c-9f6d-49e9-b601-7d0d6e76e5f5" providerId="ADAL" clId="{6D2D9523-27E9-4E26-9C37-FB0A59FC008C}" dt="2025-03-13T01:10:30.632" v="1928" actId="1076"/>
          <ac:picMkLst>
            <pc:docMk/>
            <pc:sldMk cId="2198546035" sldId="2847"/>
            <ac:picMk id="9" creationId="{E049D9D9-B9C4-EF7D-26DE-B816F16D12FC}"/>
          </ac:picMkLst>
        </pc:picChg>
      </pc:sldChg>
      <pc:sldChg chg="addSp modSp add mod">
        <pc:chgData name="Cristian Pira" userId="7124120c-9f6d-49e9-b601-7d0d6e76e5f5" providerId="ADAL" clId="{6D2D9523-27E9-4E26-9C37-FB0A59FC008C}" dt="2025-03-13T01:13:55.570" v="1979" actId="1076"/>
        <pc:sldMkLst>
          <pc:docMk/>
          <pc:sldMk cId="2551034143" sldId="2848"/>
        </pc:sldMkLst>
        <pc:spChg chg="add mod">
          <ac:chgData name="Cristian Pira" userId="7124120c-9f6d-49e9-b601-7d0d6e76e5f5" providerId="ADAL" clId="{6D2D9523-27E9-4E26-9C37-FB0A59FC008C}" dt="2025-03-13T01:13:55.570" v="1979" actId="1076"/>
          <ac:spMkLst>
            <pc:docMk/>
            <pc:sldMk cId="2551034143" sldId="2848"/>
            <ac:spMk id="7" creationId="{031CE0DD-30F3-79E5-94F8-521755E65A25}"/>
          </ac:spMkLst>
        </pc:spChg>
        <pc:spChg chg="mod">
          <ac:chgData name="Cristian Pira" userId="7124120c-9f6d-49e9-b601-7d0d6e76e5f5" providerId="ADAL" clId="{6D2D9523-27E9-4E26-9C37-FB0A59FC008C}" dt="2025-03-13T01:12:49.558" v="1963" actId="1076"/>
          <ac:spMkLst>
            <pc:docMk/>
            <pc:sldMk cId="2551034143" sldId="2848"/>
            <ac:spMk id="10" creationId="{85FF5574-E1FA-CDD5-DBA3-2C5F5C466577}"/>
          </ac:spMkLst>
        </pc:spChg>
        <pc:picChg chg="mod">
          <ac:chgData name="Cristian Pira" userId="7124120c-9f6d-49e9-b601-7d0d6e76e5f5" providerId="ADAL" clId="{6D2D9523-27E9-4E26-9C37-FB0A59FC008C}" dt="2025-03-13T01:11:47.059" v="1947" actId="1076"/>
          <ac:picMkLst>
            <pc:docMk/>
            <pc:sldMk cId="2551034143" sldId="2848"/>
            <ac:picMk id="9" creationId="{306C12B3-947F-B1B3-692C-80E21C8E9EDC}"/>
          </ac:picMkLst>
        </pc:picChg>
      </pc:sldChg>
      <pc:sldChg chg="addSp delSp modSp add mod modAnim">
        <pc:chgData name="Cristian Pira" userId="7124120c-9f6d-49e9-b601-7d0d6e76e5f5" providerId="ADAL" clId="{6D2D9523-27E9-4E26-9C37-FB0A59FC008C}" dt="2025-03-13T01:52:39.812" v="2343" actId="113"/>
        <pc:sldMkLst>
          <pc:docMk/>
          <pc:sldMk cId="3422969001" sldId="2849"/>
        </pc:sldMkLst>
        <pc:spChg chg="mod">
          <ac:chgData name="Cristian Pira" userId="7124120c-9f6d-49e9-b601-7d0d6e76e5f5" providerId="ADAL" clId="{6D2D9523-27E9-4E26-9C37-FB0A59FC008C}" dt="2025-03-13T01:17:53.053" v="2023" actId="6549"/>
          <ac:spMkLst>
            <pc:docMk/>
            <pc:sldMk cId="3422969001" sldId="2849"/>
            <ac:spMk id="2" creationId="{B72ED7B0-E013-B180-75CD-97A7C0276595}"/>
          </ac:spMkLst>
        </pc:spChg>
        <pc:spChg chg="add del mod">
          <ac:chgData name="Cristian Pira" userId="7124120c-9f6d-49e9-b601-7d0d6e76e5f5" providerId="ADAL" clId="{6D2D9523-27E9-4E26-9C37-FB0A59FC008C}" dt="2025-03-13T01:17:28.605" v="1992" actId="478"/>
          <ac:spMkLst>
            <pc:docMk/>
            <pc:sldMk cId="3422969001" sldId="2849"/>
            <ac:spMk id="8" creationId="{F6655FAA-7902-9961-25BE-9802F0F2DDA6}"/>
          </ac:spMkLst>
        </pc:spChg>
        <pc:spChg chg="del">
          <ac:chgData name="Cristian Pira" userId="7124120c-9f6d-49e9-b601-7d0d6e76e5f5" providerId="ADAL" clId="{6D2D9523-27E9-4E26-9C37-FB0A59FC008C}" dt="2025-03-13T01:17:25.462" v="1990" actId="478"/>
          <ac:spMkLst>
            <pc:docMk/>
            <pc:sldMk cId="3422969001" sldId="2849"/>
            <ac:spMk id="11" creationId="{5A891E31-5D78-0628-419D-F1EF03ADBEC0}"/>
          </ac:spMkLst>
        </pc:spChg>
        <pc:spChg chg="add mod">
          <ac:chgData name="Cristian Pira" userId="7124120c-9f6d-49e9-b601-7d0d6e76e5f5" providerId="ADAL" clId="{6D2D9523-27E9-4E26-9C37-FB0A59FC008C}" dt="2025-03-13T01:31:36.567" v="2204" actId="1076"/>
          <ac:spMkLst>
            <pc:docMk/>
            <pc:sldMk cId="3422969001" sldId="2849"/>
            <ac:spMk id="16" creationId="{0FCB75A5-7D67-9EAF-8A82-664042F076C2}"/>
          </ac:spMkLst>
        </pc:spChg>
        <pc:spChg chg="add mod">
          <ac:chgData name="Cristian Pira" userId="7124120c-9f6d-49e9-b601-7d0d6e76e5f5" providerId="ADAL" clId="{6D2D9523-27E9-4E26-9C37-FB0A59FC008C}" dt="2025-03-13T01:31:36.567" v="2204" actId="1076"/>
          <ac:spMkLst>
            <pc:docMk/>
            <pc:sldMk cId="3422969001" sldId="2849"/>
            <ac:spMk id="17" creationId="{820B297C-3824-2476-90B3-D780476EB906}"/>
          </ac:spMkLst>
        </pc:spChg>
        <pc:spChg chg="add mod">
          <ac:chgData name="Cristian Pira" userId="7124120c-9f6d-49e9-b601-7d0d6e76e5f5" providerId="ADAL" clId="{6D2D9523-27E9-4E26-9C37-FB0A59FC008C}" dt="2025-03-13T01:25:56.634" v="2158" actId="164"/>
          <ac:spMkLst>
            <pc:docMk/>
            <pc:sldMk cId="3422969001" sldId="2849"/>
            <ac:spMk id="18" creationId="{974279E7-6BC5-F893-7E2B-834142F3E32A}"/>
          </ac:spMkLst>
        </pc:spChg>
        <pc:spChg chg="add mod">
          <ac:chgData name="Cristian Pira" userId="7124120c-9f6d-49e9-b601-7d0d6e76e5f5" providerId="ADAL" clId="{6D2D9523-27E9-4E26-9C37-FB0A59FC008C}" dt="2025-03-13T01:31:36.567" v="2204" actId="1076"/>
          <ac:spMkLst>
            <pc:docMk/>
            <pc:sldMk cId="3422969001" sldId="2849"/>
            <ac:spMk id="19" creationId="{5FE161B7-1031-3356-057E-015C9D43AC1B}"/>
          </ac:spMkLst>
        </pc:spChg>
        <pc:spChg chg="add del mod">
          <ac:chgData name="Cristian Pira" userId="7124120c-9f6d-49e9-b601-7d0d6e76e5f5" providerId="ADAL" clId="{6D2D9523-27E9-4E26-9C37-FB0A59FC008C}" dt="2025-03-13T01:48:37.254" v="2232" actId="478"/>
          <ac:spMkLst>
            <pc:docMk/>
            <pc:sldMk cId="3422969001" sldId="2849"/>
            <ac:spMk id="20" creationId="{88B2A6A9-242B-7374-D30E-CD54DF8F226E}"/>
          </ac:spMkLst>
        </pc:spChg>
        <pc:spChg chg="add mod">
          <ac:chgData name="Cristian Pira" userId="7124120c-9f6d-49e9-b601-7d0d6e76e5f5" providerId="ADAL" clId="{6D2D9523-27E9-4E26-9C37-FB0A59FC008C}" dt="2025-03-13T01:48:19.065" v="2230" actId="208"/>
          <ac:spMkLst>
            <pc:docMk/>
            <pc:sldMk cId="3422969001" sldId="2849"/>
            <ac:spMk id="21" creationId="{F9730220-514D-8154-BA03-FD58C7C7BEFC}"/>
          </ac:spMkLst>
        </pc:spChg>
        <pc:spChg chg="add mod">
          <ac:chgData name="Cristian Pira" userId="7124120c-9f6d-49e9-b601-7d0d6e76e5f5" providerId="ADAL" clId="{6D2D9523-27E9-4E26-9C37-FB0A59FC008C}" dt="2025-03-13T01:48:19.065" v="2230" actId="208"/>
          <ac:spMkLst>
            <pc:docMk/>
            <pc:sldMk cId="3422969001" sldId="2849"/>
            <ac:spMk id="22" creationId="{3A6DC429-D9E8-A6DB-9978-5A9D5FA6735F}"/>
          </ac:spMkLst>
        </pc:spChg>
        <pc:spChg chg="add mod">
          <ac:chgData name="Cristian Pira" userId="7124120c-9f6d-49e9-b601-7d0d6e76e5f5" providerId="ADAL" clId="{6D2D9523-27E9-4E26-9C37-FB0A59FC008C}" dt="2025-03-13T01:48:19.065" v="2230" actId="208"/>
          <ac:spMkLst>
            <pc:docMk/>
            <pc:sldMk cId="3422969001" sldId="2849"/>
            <ac:spMk id="23" creationId="{C095081C-5BF9-3F66-8F72-995FBD6189E0}"/>
          </ac:spMkLst>
        </pc:spChg>
        <pc:spChg chg="add mod">
          <ac:chgData name="Cristian Pira" userId="7124120c-9f6d-49e9-b601-7d0d6e76e5f5" providerId="ADAL" clId="{6D2D9523-27E9-4E26-9C37-FB0A59FC008C}" dt="2025-03-13T01:51:38.620" v="2327" actId="207"/>
          <ac:spMkLst>
            <pc:docMk/>
            <pc:sldMk cId="3422969001" sldId="2849"/>
            <ac:spMk id="24" creationId="{DA293D74-A406-3B54-F175-37A5178F648C}"/>
          </ac:spMkLst>
        </pc:spChg>
        <pc:spChg chg="add mod">
          <ac:chgData name="Cristian Pira" userId="7124120c-9f6d-49e9-b601-7d0d6e76e5f5" providerId="ADAL" clId="{6D2D9523-27E9-4E26-9C37-FB0A59FC008C}" dt="2025-03-13T01:52:39.812" v="2343" actId="113"/>
          <ac:spMkLst>
            <pc:docMk/>
            <pc:sldMk cId="3422969001" sldId="2849"/>
            <ac:spMk id="25" creationId="{A257B55F-B600-D2DE-F929-48E4ADD6A49E}"/>
          </ac:spMkLst>
        </pc:spChg>
        <pc:spChg chg="mod">
          <ac:chgData name="Cristian Pira" userId="7124120c-9f6d-49e9-b601-7d0d6e76e5f5" providerId="ADAL" clId="{6D2D9523-27E9-4E26-9C37-FB0A59FC008C}" dt="2025-03-13T01:26:17.733" v="2160"/>
          <ac:spMkLst>
            <pc:docMk/>
            <pc:sldMk cId="3422969001" sldId="2849"/>
            <ac:spMk id="29" creationId="{890E3D8D-B194-A103-92B4-C92BC6D76499}"/>
          </ac:spMkLst>
        </pc:spChg>
        <pc:spChg chg="mod">
          <ac:chgData name="Cristian Pira" userId="7124120c-9f6d-49e9-b601-7d0d6e76e5f5" providerId="ADAL" clId="{6D2D9523-27E9-4E26-9C37-FB0A59FC008C}" dt="2025-03-13T01:26:17.733" v="2160"/>
          <ac:spMkLst>
            <pc:docMk/>
            <pc:sldMk cId="3422969001" sldId="2849"/>
            <ac:spMk id="30" creationId="{9DCC7201-A0A3-7A5E-05EE-0C61346A6A51}"/>
          </ac:spMkLst>
        </pc:spChg>
        <pc:spChg chg="del">
          <ac:chgData name="Cristian Pira" userId="7124120c-9f6d-49e9-b601-7d0d6e76e5f5" providerId="ADAL" clId="{6D2D9523-27E9-4E26-9C37-FB0A59FC008C}" dt="2025-03-13T01:18:20.755" v="2027" actId="478"/>
          <ac:spMkLst>
            <pc:docMk/>
            <pc:sldMk cId="3422969001" sldId="2849"/>
            <ac:spMk id="31" creationId="{98318627-FC2A-47E6-2850-F31FB53B5708}"/>
          </ac:spMkLst>
        </pc:spChg>
        <pc:spChg chg="add mod">
          <ac:chgData name="Cristian Pira" userId="7124120c-9f6d-49e9-b601-7d0d6e76e5f5" providerId="ADAL" clId="{6D2D9523-27E9-4E26-9C37-FB0A59FC008C}" dt="2025-03-13T01:50:32.776" v="2294" actId="164"/>
          <ac:spMkLst>
            <pc:docMk/>
            <pc:sldMk cId="3422969001" sldId="2849"/>
            <ac:spMk id="32" creationId="{7D5ED3F9-D8EC-1DC3-6D67-DB76D5560EE2}"/>
          </ac:spMkLst>
        </pc:spChg>
        <pc:spChg chg="add mod">
          <ac:chgData name="Cristian Pira" userId="7124120c-9f6d-49e9-b601-7d0d6e76e5f5" providerId="ADAL" clId="{6D2D9523-27E9-4E26-9C37-FB0A59FC008C}" dt="2025-03-13T01:50:32.776" v="2294" actId="164"/>
          <ac:spMkLst>
            <pc:docMk/>
            <pc:sldMk cId="3422969001" sldId="2849"/>
            <ac:spMk id="33" creationId="{5399718F-FC20-9392-00FB-1E29FDC42F92}"/>
          </ac:spMkLst>
        </pc:spChg>
        <pc:spChg chg="add mod">
          <ac:chgData name="Cristian Pira" userId="7124120c-9f6d-49e9-b601-7d0d6e76e5f5" providerId="ADAL" clId="{6D2D9523-27E9-4E26-9C37-FB0A59FC008C}" dt="2025-03-13T01:50:32.776" v="2294" actId="164"/>
          <ac:spMkLst>
            <pc:docMk/>
            <pc:sldMk cId="3422969001" sldId="2849"/>
            <ac:spMk id="34" creationId="{3D730B67-4D03-B385-DD31-18E6BDBA0E4C}"/>
          </ac:spMkLst>
        </pc:spChg>
        <pc:spChg chg="add mod">
          <ac:chgData name="Cristian Pira" userId="7124120c-9f6d-49e9-b601-7d0d6e76e5f5" providerId="ADAL" clId="{6D2D9523-27E9-4E26-9C37-FB0A59FC008C}" dt="2025-03-13T01:52:24.320" v="2341" actId="1076"/>
          <ac:spMkLst>
            <pc:docMk/>
            <pc:sldMk cId="3422969001" sldId="2849"/>
            <ac:spMk id="35" creationId="{0F2121B6-4099-4D79-D12D-1993F7A01F64}"/>
          </ac:spMkLst>
        </pc:spChg>
        <pc:spChg chg="add mod">
          <ac:chgData name="Cristian Pira" userId="7124120c-9f6d-49e9-b601-7d0d6e76e5f5" providerId="ADAL" clId="{6D2D9523-27E9-4E26-9C37-FB0A59FC008C}" dt="2025-03-13T01:52:09.074" v="2338" actId="1076"/>
          <ac:spMkLst>
            <pc:docMk/>
            <pc:sldMk cId="3422969001" sldId="2849"/>
            <ac:spMk id="37" creationId="{D6A850A5-2C23-5F34-7680-085120638BEF}"/>
          </ac:spMkLst>
        </pc:spChg>
        <pc:grpChg chg="add mod">
          <ac:chgData name="Cristian Pira" userId="7124120c-9f6d-49e9-b601-7d0d6e76e5f5" providerId="ADAL" clId="{6D2D9523-27E9-4E26-9C37-FB0A59FC008C}" dt="2025-03-13T01:50:32.776" v="2294" actId="164"/>
          <ac:grpSpMkLst>
            <pc:docMk/>
            <pc:sldMk cId="3422969001" sldId="2849"/>
            <ac:grpSpMk id="26" creationId="{0B8457E3-D031-8F49-0076-7CB1521923D0}"/>
          </ac:grpSpMkLst>
        </pc:grpChg>
        <pc:grpChg chg="add mod ord">
          <ac:chgData name="Cristian Pira" userId="7124120c-9f6d-49e9-b601-7d0d6e76e5f5" providerId="ADAL" clId="{6D2D9523-27E9-4E26-9C37-FB0A59FC008C}" dt="2025-03-13T01:50:42.323" v="2296" actId="14100"/>
          <ac:grpSpMkLst>
            <pc:docMk/>
            <pc:sldMk cId="3422969001" sldId="2849"/>
            <ac:grpSpMk id="27" creationId="{36EE105A-AFFD-3542-2508-F6EA90FD82B4}"/>
          </ac:grpSpMkLst>
        </pc:grpChg>
        <pc:grpChg chg="add mod">
          <ac:chgData name="Cristian Pira" userId="7124120c-9f6d-49e9-b601-7d0d6e76e5f5" providerId="ADAL" clId="{6D2D9523-27E9-4E26-9C37-FB0A59FC008C}" dt="2025-03-13T01:51:42.512" v="2329" actId="1076"/>
          <ac:grpSpMkLst>
            <pc:docMk/>
            <pc:sldMk cId="3422969001" sldId="2849"/>
            <ac:grpSpMk id="36" creationId="{4B5320BB-4E55-1455-8A3E-31BF69D05460}"/>
          </ac:grpSpMkLst>
        </pc:grpChg>
        <pc:picChg chg="del">
          <ac:chgData name="Cristian Pira" userId="7124120c-9f6d-49e9-b601-7d0d6e76e5f5" providerId="ADAL" clId="{6D2D9523-27E9-4E26-9C37-FB0A59FC008C}" dt="2025-03-13T01:18:14.154" v="2024" actId="478"/>
          <ac:picMkLst>
            <pc:docMk/>
            <pc:sldMk cId="3422969001" sldId="2849"/>
            <ac:picMk id="3" creationId="{2E443FD7-7913-9B9A-CAD5-9851045D655D}"/>
          </ac:picMkLst>
        </pc:picChg>
        <pc:picChg chg="del">
          <ac:chgData name="Cristian Pira" userId="7124120c-9f6d-49e9-b601-7d0d6e76e5f5" providerId="ADAL" clId="{6D2D9523-27E9-4E26-9C37-FB0A59FC008C}" dt="2025-03-13T01:17:26.576" v="1991" actId="478"/>
          <ac:picMkLst>
            <pc:docMk/>
            <pc:sldMk cId="3422969001" sldId="2849"/>
            <ac:picMk id="7" creationId="{CCC375A8-A227-26CC-9D08-0CCC89106469}"/>
          </ac:picMkLst>
        </pc:picChg>
        <pc:picChg chg="add mod">
          <ac:chgData name="Cristian Pira" userId="7124120c-9f6d-49e9-b601-7d0d6e76e5f5" providerId="ADAL" clId="{6D2D9523-27E9-4E26-9C37-FB0A59FC008C}" dt="2025-03-13T01:18:14.726" v="2025"/>
          <ac:picMkLst>
            <pc:docMk/>
            <pc:sldMk cId="3422969001" sldId="2849"/>
            <ac:picMk id="9" creationId="{A2947310-C1F1-8990-52C3-582C83CBB57A}"/>
          </ac:picMkLst>
        </pc:picChg>
        <pc:picChg chg="del">
          <ac:chgData name="Cristian Pira" userId="7124120c-9f6d-49e9-b601-7d0d6e76e5f5" providerId="ADAL" clId="{6D2D9523-27E9-4E26-9C37-FB0A59FC008C}" dt="2025-03-13T01:18:18.029" v="2026" actId="478"/>
          <ac:picMkLst>
            <pc:docMk/>
            <pc:sldMk cId="3422969001" sldId="2849"/>
            <ac:picMk id="10" creationId="{A0595A53-C698-6275-D4A2-AFD253D4111C}"/>
          </ac:picMkLst>
        </pc:picChg>
        <pc:picChg chg="add mod">
          <ac:chgData name="Cristian Pira" userId="7124120c-9f6d-49e9-b601-7d0d6e76e5f5" providerId="ADAL" clId="{6D2D9523-27E9-4E26-9C37-FB0A59FC008C}" dt="2025-03-13T01:18:14.726" v="2025"/>
          <ac:picMkLst>
            <pc:docMk/>
            <pc:sldMk cId="3422969001" sldId="2849"/>
            <ac:picMk id="12" creationId="{7FFEDFC8-FEA0-86CB-2DDF-314953690821}"/>
          </ac:picMkLst>
        </pc:picChg>
        <pc:picChg chg="mod">
          <ac:chgData name="Cristian Pira" userId="7124120c-9f6d-49e9-b601-7d0d6e76e5f5" providerId="ADAL" clId="{6D2D9523-27E9-4E26-9C37-FB0A59FC008C}" dt="2025-03-13T01:25:56.634" v="2158" actId="164"/>
          <ac:picMkLst>
            <pc:docMk/>
            <pc:sldMk cId="3422969001" sldId="2849"/>
            <ac:picMk id="13" creationId="{41AF4A5E-66C8-11B4-69E5-D3169B3BCFD4}"/>
          </ac:picMkLst>
        </pc:picChg>
        <pc:picChg chg="add del mod">
          <ac:chgData name="Cristian Pira" userId="7124120c-9f6d-49e9-b601-7d0d6e76e5f5" providerId="ADAL" clId="{6D2D9523-27E9-4E26-9C37-FB0A59FC008C}" dt="2025-03-13T01:31:06.459" v="2199" actId="1076"/>
          <ac:picMkLst>
            <pc:docMk/>
            <pc:sldMk cId="3422969001" sldId="2849"/>
            <ac:picMk id="15" creationId="{6EA0FC3C-EED0-037E-9DDF-C3329F74A845}"/>
          </ac:picMkLst>
        </pc:picChg>
        <pc:picChg chg="mod">
          <ac:chgData name="Cristian Pira" userId="7124120c-9f6d-49e9-b601-7d0d6e76e5f5" providerId="ADAL" clId="{6D2D9523-27E9-4E26-9C37-FB0A59FC008C}" dt="2025-03-13T01:50:44.742" v="2297" actId="1076"/>
          <ac:picMkLst>
            <pc:docMk/>
            <pc:sldMk cId="3422969001" sldId="2849"/>
            <ac:picMk id="28" creationId="{80154F4A-7DA1-629A-F8C1-F823F9B7ED77}"/>
          </ac:picMkLst>
        </pc:picChg>
      </pc:sldChg>
      <pc:sldMasterChg chg="modSldLayout">
        <pc:chgData name="Cristian Pira" userId="7124120c-9f6d-49e9-b601-7d0d6e76e5f5" providerId="ADAL" clId="{6D2D9523-27E9-4E26-9C37-FB0A59FC008C}" dt="2025-03-12T00:53:37.798" v="1588" actId="478"/>
        <pc:sldMasterMkLst>
          <pc:docMk/>
          <pc:sldMasterMk cId="2953471057" sldId="2147483660"/>
        </pc:sldMasterMkLst>
        <pc:sldLayoutChg chg="delSp mod">
          <pc:chgData name="Cristian Pira" userId="7124120c-9f6d-49e9-b601-7d0d6e76e5f5" providerId="ADAL" clId="{6D2D9523-27E9-4E26-9C37-FB0A59FC008C}" dt="2025-03-12T00:53:37.798" v="1588" actId="478"/>
          <pc:sldLayoutMkLst>
            <pc:docMk/>
            <pc:sldMasterMk cId="2953471057" sldId="2147483660"/>
            <pc:sldLayoutMk cId="2058886992" sldId="2147483662"/>
          </pc:sldLayoutMkLst>
          <pc:spChg chg="del">
            <ac:chgData name="Cristian Pira" userId="7124120c-9f6d-49e9-b601-7d0d6e76e5f5" providerId="ADAL" clId="{6D2D9523-27E9-4E26-9C37-FB0A59FC008C}" dt="2025-03-12T00:53:36.653" v="1587" actId="478"/>
            <ac:spMkLst>
              <pc:docMk/>
              <pc:sldMasterMk cId="2953471057" sldId="2147483660"/>
              <pc:sldLayoutMk cId="2058886992" sldId="2147483662"/>
              <ac:spMk id="4" creationId="{018BEE96-CF1B-4753-579E-1EF95C985853}"/>
            </ac:spMkLst>
          </pc:spChg>
          <pc:spChg chg="del">
            <ac:chgData name="Cristian Pira" userId="7124120c-9f6d-49e9-b601-7d0d6e76e5f5" providerId="ADAL" clId="{6D2D9523-27E9-4E26-9C37-FB0A59FC008C}" dt="2025-03-12T00:53:34.101" v="1585" actId="478"/>
            <ac:spMkLst>
              <pc:docMk/>
              <pc:sldMasterMk cId="2953471057" sldId="2147483660"/>
              <pc:sldLayoutMk cId="2058886992" sldId="2147483662"/>
              <ac:spMk id="7" creationId="{00000000-0000-0000-0000-000000000000}"/>
            </ac:spMkLst>
          </pc:spChg>
          <pc:spChg chg="del">
            <ac:chgData name="Cristian Pira" userId="7124120c-9f6d-49e9-b601-7d0d6e76e5f5" providerId="ADAL" clId="{6D2D9523-27E9-4E26-9C37-FB0A59FC008C}" dt="2025-03-12T00:53:37.798" v="1588" actId="478"/>
            <ac:spMkLst>
              <pc:docMk/>
              <pc:sldMasterMk cId="2953471057" sldId="2147483660"/>
              <pc:sldLayoutMk cId="2058886992" sldId="2147483662"/>
              <ac:spMk id="8" creationId="{33C8E7CF-4E0C-E0E1-1627-2E67A540AE40}"/>
            </ac:spMkLst>
          </pc:spChg>
          <pc:picChg chg="del">
            <ac:chgData name="Cristian Pira" userId="7124120c-9f6d-49e9-b601-7d0d6e76e5f5" providerId="ADAL" clId="{6D2D9523-27E9-4E26-9C37-FB0A59FC008C}" dt="2025-03-12T00:53:35.741" v="1586" actId="478"/>
            <ac:picMkLst>
              <pc:docMk/>
              <pc:sldMasterMk cId="2953471057" sldId="2147483660"/>
              <pc:sldLayoutMk cId="2058886992" sldId="2147483662"/>
              <ac:picMk id="10" creationId="{B8876287-DD8B-0D22-D0C6-E8A78CB598BF}"/>
            </ac:picMkLst>
          </pc:picChg>
        </pc:sldLayoutChg>
      </pc:sldMaster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GB"/>
          </a:p>
        </p:txBody>
      </p:sp>
      <p:sp>
        <p:nvSpPr>
          <p:cNvPr id="3" name="Espace réservé de la date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4E116D0-9943-4A3F-A6C7-F7675684B2ED}" type="datetimeFigureOut">
              <a:rPr lang="en-GB" smtClean="0"/>
              <a:t>13/03/2025</a:t>
            </a:fld>
            <a:endParaRPr lang="en-GB"/>
          </a:p>
        </p:txBody>
      </p:sp>
      <p:sp>
        <p:nvSpPr>
          <p:cNvPr id="4" name="Espace réservé de l'image des diapositives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GB"/>
          </a:p>
        </p:txBody>
      </p:sp>
      <p:sp>
        <p:nvSpPr>
          <p:cNvPr id="5" name="Espace réservé des note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endParaRPr lang="en-GB"/>
          </a:p>
        </p:txBody>
      </p:sp>
      <p:sp>
        <p:nvSpPr>
          <p:cNvPr id="6" name="Espace réservé du pied de page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GB"/>
          </a:p>
        </p:txBody>
      </p:sp>
      <p:sp>
        <p:nvSpPr>
          <p:cNvPr id="7" name="Espace réservé du numéro de diapositive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8E9804D-699C-4CB0-A16F-7BE8BB638290}" type="slidenum">
              <a:rPr lang="en-GB" smtClean="0"/>
              <a:t>‹N›</a:t>
            </a:fld>
            <a:endParaRPr lang="en-GB"/>
          </a:p>
        </p:txBody>
      </p:sp>
    </p:spTree>
    <p:extLst>
      <p:ext uri="{BB962C8B-B14F-4D97-AF65-F5344CB8AC3E}">
        <p14:creationId xmlns:p14="http://schemas.microsoft.com/office/powerpoint/2010/main" val="415675306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endParaRPr lang="en-US" dirty="0"/>
          </a:p>
        </p:txBody>
      </p:sp>
      <p:sp>
        <p:nvSpPr>
          <p:cNvPr id="4" name="Segnaposto numero diapositiva 3"/>
          <p:cNvSpPr>
            <a:spLocks noGrp="1"/>
          </p:cNvSpPr>
          <p:nvPr>
            <p:ph type="sldNum" sz="quarter" idx="5"/>
          </p:nvPr>
        </p:nvSpPr>
        <p:spPr/>
        <p:txBody>
          <a:bodyPr/>
          <a:lstStyle/>
          <a:p>
            <a:fld id="{D8E9804D-699C-4CB0-A16F-7BE8BB638290}" type="slidenum">
              <a:rPr lang="en-GB" smtClean="0"/>
              <a:t>39</a:t>
            </a:fld>
            <a:endParaRPr lang="en-GB"/>
          </a:p>
        </p:txBody>
      </p:sp>
    </p:spTree>
    <p:extLst>
      <p:ext uri="{BB962C8B-B14F-4D97-AF65-F5344CB8AC3E}">
        <p14:creationId xmlns:p14="http://schemas.microsoft.com/office/powerpoint/2010/main" val="248229764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endParaRPr lang="en-US" dirty="0"/>
          </a:p>
        </p:txBody>
      </p:sp>
      <p:sp>
        <p:nvSpPr>
          <p:cNvPr id="4" name="Segnaposto numero diapositiva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8B763A8D-3216-4EB9-8921-08BDB36F6145}" type="slidenum">
              <a:rPr kumimoji="0" lang="it-IT"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41</a:t>
            </a:fld>
            <a:endParaRPr kumimoji="0" lang="it-IT"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93761095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endParaRPr lang="en-US" dirty="0"/>
          </a:p>
        </p:txBody>
      </p:sp>
      <p:sp>
        <p:nvSpPr>
          <p:cNvPr id="4" name="Segnaposto numero diapositiva 3"/>
          <p:cNvSpPr>
            <a:spLocks noGrp="1"/>
          </p:cNvSpPr>
          <p:nvPr>
            <p:ph type="sldNum" sz="quarter" idx="5"/>
          </p:nvPr>
        </p:nvSpPr>
        <p:spPr/>
        <p:txBody>
          <a:bodyPr/>
          <a:lstStyle/>
          <a:p>
            <a:fld id="{090F73C1-2BD6-684E-AA1B-49165E0DF4BD}" type="slidenum">
              <a:rPr lang="en-GB" smtClean="0"/>
              <a:pPr/>
              <a:t>42</a:t>
            </a:fld>
            <a:endParaRPr lang="en-GB"/>
          </a:p>
        </p:txBody>
      </p:sp>
    </p:spTree>
    <p:extLst>
      <p:ext uri="{BB962C8B-B14F-4D97-AF65-F5344CB8AC3E}">
        <p14:creationId xmlns:p14="http://schemas.microsoft.com/office/powerpoint/2010/main" val="19726020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2" Type="http://schemas.openxmlformats.org/officeDocument/2006/relationships/image" Target="NULL"/><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9807F07-5018-B520-783B-FE0457BCD966}"/>
              </a:ext>
            </a:extLst>
          </p:cNvPr>
          <p:cNvSpPr>
            <a:spLocks noGrp="1"/>
          </p:cNvSpPr>
          <p:nvPr>
            <p:ph type="ctrTitle"/>
          </p:nvPr>
        </p:nvSpPr>
        <p:spPr>
          <a:xfrm>
            <a:off x="1524000" y="1122363"/>
            <a:ext cx="9144000" cy="2387600"/>
          </a:xfrm>
        </p:spPr>
        <p:txBody>
          <a:bodyPr anchor="b"/>
          <a:lstStyle>
            <a:lvl1pPr algn="ctr">
              <a:defRPr sz="6000"/>
            </a:lvl1pPr>
          </a:lstStyle>
          <a:p>
            <a:r>
              <a:rPr lang="en-GB"/>
              <a:t>Click to edit Master title style</a:t>
            </a:r>
            <a:endParaRPr lang="en-BE"/>
          </a:p>
        </p:txBody>
      </p:sp>
      <p:sp>
        <p:nvSpPr>
          <p:cNvPr id="3" name="Subtitle 2">
            <a:extLst>
              <a:ext uri="{FF2B5EF4-FFF2-40B4-BE49-F238E27FC236}">
                <a16:creationId xmlns:a16="http://schemas.microsoft.com/office/drawing/2014/main" id="{EBC53577-5D47-3462-F508-230E0253F3A6}"/>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GB"/>
              <a:t>Click to edit Master subtitle style</a:t>
            </a:r>
            <a:endParaRPr lang="en-BE"/>
          </a:p>
        </p:txBody>
      </p:sp>
      <p:sp>
        <p:nvSpPr>
          <p:cNvPr id="4" name="Date Placeholder 3">
            <a:extLst>
              <a:ext uri="{FF2B5EF4-FFF2-40B4-BE49-F238E27FC236}">
                <a16:creationId xmlns:a16="http://schemas.microsoft.com/office/drawing/2014/main" id="{1EF8CF65-E206-3105-4673-F13885629447}"/>
              </a:ext>
            </a:extLst>
          </p:cNvPr>
          <p:cNvSpPr>
            <a:spLocks noGrp="1"/>
          </p:cNvSpPr>
          <p:nvPr>
            <p:ph type="dt" sz="half" idx="10"/>
          </p:nvPr>
        </p:nvSpPr>
        <p:spPr/>
        <p:txBody>
          <a:bodyPr/>
          <a:lstStyle/>
          <a:p>
            <a:fld id="{C99A398E-FCB8-1146-8DE5-39712756FA2F}" type="datetimeFigureOut">
              <a:rPr lang="en-BE" smtClean="0"/>
              <a:t>03/13/2025</a:t>
            </a:fld>
            <a:endParaRPr lang="en-BE"/>
          </a:p>
        </p:txBody>
      </p:sp>
      <p:sp>
        <p:nvSpPr>
          <p:cNvPr id="5" name="Footer Placeholder 4">
            <a:extLst>
              <a:ext uri="{FF2B5EF4-FFF2-40B4-BE49-F238E27FC236}">
                <a16:creationId xmlns:a16="http://schemas.microsoft.com/office/drawing/2014/main" id="{B9C07C72-387F-907B-1702-431F21C0BA0E}"/>
              </a:ext>
            </a:extLst>
          </p:cNvPr>
          <p:cNvSpPr>
            <a:spLocks noGrp="1"/>
          </p:cNvSpPr>
          <p:nvPr>
            <p:ph type="ftr" sz="quarter" idx="11"/>
          </p:nvPr>
        </p:nvSpPr>
        <p:spPr/>
        <p:txBody>
          <a:bodyPr/>
          <a:lstStyle/>
          <a:p>
            <a:endParaRPr lang="en-BE"/>
          </a:p>
        </p:txBody>
      </p:sp>
      <p:sp>
        <p:nvSpPr>
          <p:cNvPr id="6" name="Slide Number Placeholder 5">
            <a:extLst>
              <a:ext uri="{FF2B5EF4-FFF2-40B4-BE49-F238E27FC236}">
                <a16:creationId xmlns:a16="http://schemas.microsoft.com/office/drawing/2014/main" id="{C51FC383-9E28-9304-354E-F80FB06F55C1}"/>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112898330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0DDCCF-00D4-57C0-AB86-DD97CBF26DB0}"/>
              </a:ext>
            </a:extLst>
          </p:cNvPr>
          <p:cNvSpPr>
            <a:spLocks noGrp="1"/>
          </p:cNvSpPr>
          <p:nvPr>
            <p:ph type="title"/>
          </p:nvPr>
        </p:nvSpPr>
        <p:spPr/>
        <p:txBody>
          <a:bodyPr/>
          <a:lstStyle/>
          <a:p>
            <a:r>
              <a:rPr lang="en-GB"/>
              <a:t>Click to edit Master title style</a:t>
            </a:r>
            <a:endParaRPr lang="en-BE"/>
          </a:p>
        </p:txBody>
      </p:sp>
      <p:sp>
        <p:nvSpPr>
          <p:cNvPr id="3" name="Content Placeholder 2">
            <a:extLst>
              <a:ext uri="{FF2B5EF4-FFF2-40B4-BE49-F238E27FC236}">
                <a16:creationId xmlns:a16="http://schemas.microsoft.com/office/drawing/2014/main" id="{93001350-A3CE-F72C-EF66-224EE8E3E5F8}"/>
              </a:ext>
            </a:extLst>
          </p:cNvPr>
          <p:cNvSpPr>
            <a:spLocks noGrp="1"/>
          </p:cNvSpPr>
          <p:nvPr>
            <p:ph idx="1"/>
          </p:nvPr>
        </p:nvSpPr>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4" name="Date Placeholder 3">
            <a:extLst>
              <a:ext uri="{FF2B5EF4-FFF2-40B4-BE49-F238E27FC236}">
                <a16:creationId xmlns:a16="http://schemas.microsoft.com/office/drawing/2014/main" id="{D612717E-3498-D1DF-0749-E719A04908EB}"/>
              </a:ext>
            </a:extLst>
          </p:cNvPr>
          <p:cNvSpPr>
            <a:spLocks noGrp="1"/>
          </p:cNvSpPr>
          <p:nvPr>
            <p:ph type="dt" sz="half" idx="10"/>
          </p:nvPr>
        </p:nvSpPr>
        <p:spPr/>
        <p:txBody>
          <a:bodyPr/>
          <a:lstStyle/>
          <a:p>
            <a:fld id="{C99A398E-FCB8-1146-8DE5-39712756FA2F}" type="datetimeFigureOut">
              <a:rPr lang="en-BE" smtClean="0"/>
              <a:t>03/13/2025</a:t>
            </a:fld>
            <a:endParaRPr lang="en-BE"/>
          </a:p>
        </p:txBody>
      </p:sp>
      <p:sp>
        <p:nvSpPr>
          <p:cNvPr id="5" name="Footer Placeholder 4">
            <a:extLst>
              <a:ext uri="{FF2B5EF4-FFF2-40B4-BE49-F238E27FC236}">
                <a16:creationId xmlns:a16="http://schemas.microsoft.com/office/drawing/2014/main" id="{DA20EF9F-8597-7B89-712F-614543F54F34}"/>
              </a:ext>
            </a:extLst>
          </p:cNvPr>
          <p:cNvSpPr>
            <a:spLocks noGrp="1"/>
          </p:cNvSpPr>
          <p:nvPr>
            <p:ph type="ftr" sz="quarter" idx="11"/>
          </p:nvPr>
        </p:nvSpPr>
        <p:spPr/>
        <p:txBody>
          <a:bodyPr/>
          <a:lstStyle/>
          <a:p>
            <a:endParaRPr lang="en-BE"/>
          </a:p>
        </p:txBody>
      </p:sp>
      <p:sp>
        <p:nvSpPr>
          <p:cNvPr id="6" name="Slide Number Placeholder 5">
            <a:extLst>
              <a:ext uri="{FF2B5EF4-FFF2-40B4-BE49-F238E27FC236}">
                <a16:creationId xmlns:a16="http://schemas.microsoft.com/office/drawing/2014/main" id="{DCAC8415-5616-E9EF-A04C-AB58C2E8A51B}"/>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26086948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7BA5CA1-B7CB-D1FB-EC76-E686072A2755}"/>
              </a:ext>
            </a:extLst>
          </p:cNvPr>
          <p:cNvSpPr>
            <a:spLocks noGrp="1"/>
          </p:cNvSpPr>
          <p:nvPr>
            <p:ph type="title"/>
          </p:nvPr>
        </p:nvSpPr>
        <p:spPr>
          <a:xfrm>
            <a:off x="831850" y="1709738"/>
            <a:ext cx="10515600" cy="2852737"/>
          </a:xfrm>
        </p:spPr>
        <p:txBody>
          <a:bodyPr anchor="b"/>
          <a:lstStyle>
            <a:lvl1pPr>
              <a:defRPr sz="6000"/>
            </a:lvl1pPr>
          </a:lstStyle>
          <a:p>
            <a:r>
              <a:rPr lang="en-GB"/>
              <a:t>Click to edit Master title style</a:t>
            </a:r>
            <a:endParaRPr lang="en-BE"/>
          </a:p>
        </p:txBody>
      </p:sp>
      <p:sp>
        <p:nvSpPr>
          <p:cNvPr id="3" name="Text Placeholder 2">
            <a:extLst>
              <a:ext uri="{FF2B5EF4-FFF2-40B4-BE49-F238E27FC236}">
                <a16:creationId xmlns:a16="http://schemas.microsoft.com/office/drawing/2014/main" id="{783376EC-3A6A-627D-FB8C-389BD638A909}"/>
              </a:ext>
            </a:extLst>
          </p:cNvPr>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en-GB"/>
              <a:t>Click to edit Master text styles</a:t>
            </a:r>
          </a:p>
        </p:txBody>
      </p:sp>
      <p:sp>
        <p:nvSpPr>
          <p:cNvPr id="4" name="Date Placeholder 3">
            <a:extLst>
              <a:ext uri="{FF2B5EF4-FFF2-40B4-BE49-F238E27FC236}">
                <a16:creationId xmlns:a16="http://schemas.microsoft.com/office/drawing/2014/main" id="{DE0D9367-1A65-3258-265C-9FE90DFE5DEC}"/>
              </a:ext>
            </a:extLst>
          </p:cNvPr>
          <p:cNvSpPr>
            <a:spLocks noGrp="1"/>
          </p:cNvSpPr>
          <p:nvPr>
            <p:ph type="dt" sz="half" idx="10"/>
          </p:nvPr>
        </p:nvSpPr>
        <p:spPr/>
        <p:txBody>
          <a:bodyPr/>
          <a:lstStyle/>
          <a:p>
            <a:fld id="{C99A398E-FCB8-1146-8DE5-39712756FA2F}" type="datetimeFigureOut">
              <a:rPr lang="en-BE" smtClean="0"/>
              <a:t>03/13/2025</a:t>
            </a:fld>
            <a:endParaRPr lang="en-BE"/>
          </a:p>
        </p:txBody>
      </p:sp>
      <p:sp>
        <p:nvSpPr>
          <p:cNvPr id="5" name="Footer Placeholder 4">
            <a:extLst>
              <a:ext uri="{FF2B5EF4-FFF2-40B4-BE49-F238E27FC236}">
                <a16:creationId xmlns:a16="http://schemas.microsoft.com/office/drawing/2014/main" id="{49080604-377F-6192-4D4E-AC24A6380889}"/>
              </a:ext>
            </a:extLst>
          </p:cNvPr>
          <p:cNvSpPr>
            <a:spLocks noGrp="1"/>
          </p:cNvSpPr>
          <p:nvPr>
            <p:ph type="ftr" sz="quarter" idx="11"/>
          </p:nvPr>
        </p:nvSpPr>
        <p:spPr/>
        <p:txBody>
          <a:bodyPr/>
          <a:lstStyle/>
          <a:p>
            <a:endParaRPr lang="en-BE"/>
          </a:p>
        </p:txBody>
      </p:sp>
      <p:sp>
        <p:nvSpPr>
          <p:cNvPr id="6" name="Slide Number Placeholder 5">
            <a:extLst>
              <a:ext uri="{FF2B5EF4-FFF2-40B4-BE49-F238E27FC236}">
                <a16:creationId xmlns:a16="http://schemas.microsoft.com/office/drawing/2014/main" id="{2E3C9CB9-597A-78E3-CFBC-A159B83280FD}"/>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135195074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558BA3-0492-6F74-9BF6-52E8ECDE36D7}"/>
              </a:ext>
            </a:extLst>
          </p:cNvPr>
          <p:cNvSpPr>
            <a:spLocks noGrp="1"/>
          </p:cNvSpPr>
          <p:nvPr>
            <p:ph type="title"/>
          </p:nvPr>
        </p:nvSpPr>
        <p:spPr/>
        <p:txBody>
          <a:bodyPr/>
          <a:lstStyle/>
          <a:p>
            <a:r>
              <a:rPr lang="en-GB"/>
              <a:t>Click to edit Master title style</a:t>
            </a:r>
            <a:endParaRPr lang="en-BE"/>
          </a:p>
        </p:txBody>
      </p:sp>
      <p:sp>
        <p:nvSpPr>
          <p:cNvPr id="3" name="Content Placeholder 2">
            <a:extLst>
              <a:ext uri="{FF2B5EF4-FFF2-40B4-BE49-F238E27FC236}">
                <a16:creationId xmlns:a16="http://schemas.microsoft.com/office/drawing/2014/main" id="{C1E413EA-68CD-9D88-D79C-CC6ED21EC14E}"/>
              </a:ext>
            </a:extLst>
          </p:cNvPr>
          <p:cNvSpPr>
            <a:spLocks noGrp="1"/>
          </p:cNvSpPr>
          <p:nvPr>
            <p:ph sz="half" idx="1"/>
          </p:nvPr>
        </p:nvSpPr>
        <p:spPr>
          <a:xfrm>
            <a:off x="838200" y="1825625"/>
            <a:ext cx="5181600" cy="435133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4" name="Content Placeholder 3">
            <a:extLst>
              <a:ext uri="{FF2B5EF4-FFF2-40B4-BE49-F238E27FC236}">
                <a16:creationId xmlns:a16="http://schemas.microsoft.com/office/drawing/2014/main" id="{0C519449-C536-4F9E-2D95-193291798F08}"/>
              </a:ext>
            </a:extLst>
          </p:cNvPr>
          <p:cNvSpPr>
            <a:spLocks noGrp="1"/>
          </p:cNvSpPr>
          <p:nvPr>
            <p:ph sz="half" idx="2"/>
          </p:nvPr>
        </p:nvSpPr>
        <p:spPr>
          <a:xfrm>
            <a:off x="6172200" y="1825625"/>
            <a:ext cx="5181600" cy="435133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5" name="Date Placeholder 4">
            <a:extLst>
              <a:ext uri="{FF2B5EF4-FFF2-40B4-BE49-F238E27FC236}">
                <a16:creationId xmlns:a16="http://schemas.microsoft.com/office/drawing/2014/main" id="{4F2D753B-EBAF-B53A-074D-76FB47A9C273}"/>
              </a:ext>
            </a:extLst>
          </p:cNvPr>
          <p:cNvSpPr>
            <a:spLocks noGrp="1"/>
          </p:cNvSpPr>
          <p:nvPr>
            <p:ph type="dt" sz="half" idx="10"/>
          </p:nvPr>
        </p:nvSpPr>
        <p:spPr/>
        <p:txBody>
          <a:bodyPr/>
          <a:lstStyle/>
          <a:p>
            <a:fld id="{C99A398E-FCB8-1146-8DE5-39712756FA2F}" type="datetimeFigureOut">
              <a:rPr lang="en-BE" smtClean="0"/>
              <a:t>03/13/2025</a:t>
            </a:fld>
            <a:endParaRPr lang="en-BE"/>
          </a:p>
        </p:txBody>
      </p:sp>
      <p:sp>
        <p:nvSpPr>
          <p:cNvPr id="6" name="Footer Placeholder 5">
            <a:extLst>
              <a:ext uri="{FF2B5EF4-FFF2-40B4-BE49-F238E27FC236}">
                <a16:creationId xmlns:a16="http://schemas.microsoft.com/office/drawing/2014/main" id="{16B5475B-BCCD-BF1D-D454-48E8BAEE8BB4}"/>
              </a:ext>
            </a:extLst>
          </p:cNvPr>
          <p:cNvSpPr>
            <a:spLocks noGrp="1"/>
          </p:cNvSpPr>
          <p:nvPr>
            <p:ph type="ftr" sz="quarter" idx="11"/>
          </p:nvPr>
        </p:nvSpPr>
        <p:spPr/>
        <p:txBody>
          <a:bodyPr/>
          <a:lstStyle/>
          <a:p>
            <a:endParaRPr lang="en-BE"/>
          </a:p>
        </p:txBody>
      </p:sp>
      <p:sp>
        <p:nvSpPr>
          <p:cNvPr id="7" name="Slide Number Placeholder 6">
            <a:extLst>
              <a:ext uri="{FF2B5EF4-FFF2-40B4-BE49-F238E27FC236}">
                <a16:creationId xmlns:a16="http://schemas.microsoft.com/office/drawing/2014/main" id="{97A81B7A-9A7C-4BC7-ADE6-79554484D7A8}"/>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130257086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8B64811-F649-1A18-8152-2E898C3CB5E7}"/>
              </a:ext>
            </a:extLst>
          </p:cNvPr>
          <p:cNvSpPr>
            <a:spLocks noGrp="1"/>
          </p:cNvSpPr>
          <p:nvPr>
            <p:ph type="title"/>
          </p:nvPr>
        </p:nvSpPr>
        <p:spPr>
          <a:xfrm>
            <a:off x="839788" y="365125"/>
            <a:ext cx="10515600" cy="1325563"/>
          </a:xfrm>
        </p:spPr>
        <p:txBody>
          <a:bodyPr/>
          <a:lstStyle/>
          <a:p>
            <a:r>
              <a:rPr lang="en-GB"/>
              <a:t>Click to edit Master title style</a:t>
            </a:r>
            <a:endParaRPr lang="en-BE"/>
          </a:p>
        </p:txBody>
      </p:sp>
      <p:sp>
        <p:nvSpPr>
          <p:cNvPr id="3" name="Text Placeholder 2">
            <a:extLst>
              <a:ext uri="{FF2B5EF4-FFF2-40B4-BE49-F238E27FC236}">
                <a16:creationId xmlns:a16="http://schemas.microsoft.com/office/drawing/2014/main" id="{79C96928-3DA8-37D0-D51A-B823CED2E83F}"/>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a:t>Click to edit Master text styles</a:t>
            </a:r>
          </a:p>
        </p:txBody>
      </p:sp>
      <p:sp>
        <p:nvSpPr>
          <p:cNvPr id="4" name="Content Placeholder 3">
            <a:extLst>
              <a:ext uri="{FF2B5EF4-FFF2-40B4-BE49-F238E27FC236}">
                <a16:creationId xmlns:a16="http://schemas.microsoft.com/office/drawing/2014/main" id="{40D67FC4-6803-2A31-FB6C-F5659A25A6FD}"/>
              </a:ext>
            </a:extLst>
          </p:cNvPr>
          <p:cNvSpPr>
            <a:spLocks noGrp="1"/>
          </p:cNvSpPr>
          <p:nvPr>
            <p:ph sz="half" idx="2"/>
          </p:nvPr>
        </p:nvSpPr>
        <p:spPr>
          <a:xfrm>
            <a:off x="839788" y="2505075"/>
            <a:ext cx="5157787" cy="368458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5" name="Text Placeholder 4">
            <a:extLst>
              <a:ext uri="{FF2B5EF4-FFF2-40B4-BE49-F238E27FC236}">
                <a16:creationId xmlns:a16="http://schemas.microsoft.com/office/drawing/2014/main" id="{D23C89C4-348E-5F39-4668-34D6F57A0F08}"/>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a:t>Click to edit Master text styles</a:t>
            </a:r>
          </a:p>
        </p:txBody>
      </p:sp>
      <p:sp>
        <p:nvSpPr>
          <p:cNvPr id="6" name="Content Placeholder 5">
            <a:extLst>
              <a:ext uri="{FF2B5EF4-FFF2-40B4-BE49-F238E27FC236}">
                <a16:creationId xmlns:a16="http://schemas.microsoft.com/office/drawing/2014/main" id="{BEB8D285-7AB1-D934-D1C7-35BD769227F9}"/>
              </a:ext>
            </a:extLst>
          </p:cNvPr>
          <p:cNvSpPr>
            <a:spLocks noGrp="1"/>
          </p:cNvSpPr>
          <p:nvPr>
            <p:ph sz="quarter" idx="4"/>
          </p:nvPr>
        </p:nvSpPr>
        <p:spPr>
          <a:xfrm>
            <a:off x="6172200" y="2505075"/>
            <a:ext cx="5183188" cy="3684588"/>
          </a:xfrm>
        </p:spPr>
        <p:txBody>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7" name="Date Placeholder 6">
            <a:extLst>
              <a:ext uri="{FF2B5EF4-FFF2-40B4-BE49-F238E27FC236}">
                <a16:creationId xmlns:a16="http://schemas.microsoft.com/office/drawing/2014/main" id="{F336D4F4-1072-1534-5192-D3D0EB786864}"/>
              </a:ext>
            </a:extLst>
          </p:cNvPr>
          <p:cNvSpPr>
            <a:spLocks noGrp="1"/>
          </p:cNvSpPr>
          <p:nvPr>
            <p:ph type="dt" sz="half" idx="10"/>
          </p:nvPr>
        </p:nvSpPr>
        <p:spPr/>
        <p:txBody>
          <a:bodyPr/>
          <a:lstStyle/>
          <a:p>
            <a:fld id="{C99A398E-FCB8-1146-8DE5-39712756FA2F}" type="datetimeFigureOut">
              <a:rPr lang="en-BE" smtClean="0"/>
              <a:t>03/13/2025</a:t>
            </a:fld>
            <a:endParaRPr lang="en-BE"/>
          </a:p>
        </p:txBody>
      </p:sp>
      <p:sp>
        <p:nvSpPr>
          <p:cNvPr id="8" name="Footer Placeholder 7">
            <a:extLst>
              <a:ext uri="{FF2B5EF4-FFF2-40B4-BE49-F238E27FC236}">
                <a16:creationId xmlns:a16="http://schemas.microsoft.com/office/drawing/2014/main" id="{EBF9E71C-2B25-C35F-F2C4-0647C5575905}"/>
              </a:ext>
            </a:extLst>
          </p:cNvPr>
          <p:cNvSpPr>
            <a:spLocks noGrp="1"/>
          </p:cNvSpPr>
          <p:nvPr>
            <p:ph type="ftr" sz="quarter" idx="11"/>
          </p:nvPr>
        </p:nvSpPr>
        <p:spPr/>
        <p:txBody>
          <a:bodyPr/>
          <a:lstStyle/>
          <a:p>
            <a:endParaRPr lang="en-BE"/>
          </a:p>
        </p:txBody>
      </p:sp>
      <p:sp>
        <p:nvSpPr>
          <p:cNvPr id="9" name="Slide Number Placeholder 8">
            <a:extLst>
              <a:ext uri="{FF2B5EF4-FFF2-40B4-BE49-F238E27FC236}">
                <a16:creationId xmlns:a16="http://schemas.microsoft.com/office/drawing/2014/main" id="{BBFE4384-78B5-0145-4AD6-E159AB04C938}"/>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181539137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715D05-BAE5-24E8-3A9C-14C3A7F701D0}"/>
              </a:ext>
            </a:extLst>
          </p:cNvPr>
          <p:cNvSpPr>
            <a:spLocks noGrp="1"/>
          </p:cNvSpPr>
          <p:nvPr>
            <p:ph type="title"/>
          </p:nvPr>
        </p:nvSpPr>
        <p:spPr/>
        <p:txBody>
          <a:bodyPr/>
          <a:lstStyle/>
          <a:p>
            <a:r>
              <a:rPr lang="en-GB"/>
              <a:t>Click to edit Master title style</a:t>
            </a:r>
            <a:endParaRPr lang="en-BE"/>
          </a:p>
        </p:txBody>
      </p:sp>
      <p:sp>
        <p:nvSpPr>
          <p:cNvPr id="3" name="Date Placeholder 2">
            <a:extLst>
              <a:ext uri="{FF2B5EF4-FFF2-40B4-BE49-F238E27FC236}">
                <a16:creationId xmlns:a16="http://schemas.microsoft.com/office/drawing/2014/main" id="{A69ECEF6-D795-F1A5-DDBC-8D98B55B57F5}"/>
              </a:ext>
            </a:extLst>
          </p:cNvPr>
          <p:cNvSpPr>
            <a:spLocks noGrp="1"/>
          </p:cNvSpPr>
          <p:nvPr>
            <p:ph type="dt" sz="half" idx="10"/>
          </p:nvPr>
        </p:nvSpPr>
        <p:spPr/>
        <p:txBody>
          <a:bodyPr/>
          <a:lstStyle/>
          <a:p>
            <a:fld id="{C99A398E-FCB8-1146-8DE5-39712756FA2F}" type="datetimeFigureOut">
              <a:rPr lang="en-BE" smtClean="0"/>
              <a:t>03/13/2025</a:t>
            </a:fld>
            <a:endParaRPr lang="en-BE"/>
          </a:p>
        </p:txBody>
      </p:sp>
      <p:sp>
        <p:nvSpPr>
          <p:cNvPr id="4" name="Footer Placeholder 3">
            <a:extLst>
              <a:ext uri="{FF2B5EF4-FFF2-40B4-BE49-F238E27FC236}">
                <a16:creationId xmlns:a16="http://schemas.microsoft.com/office/drawing/2014/main" id="{5EEA4890-38CA-0ACB-1B4F-A5F9405A0CD0}"/>
              </a:ext>
            </a:extLst>
          </p:cNvPr>
          <p:cNvSpPr>
            <a:spLocks noGrp="1"/>
          </p:cNvSpPr>
          <p:nvPr>
            <p:ph type="ftr" sz="quarter" idx="11"/>
          </p:nvPr>
        </p:nvSpPr>
        <p:spPr/>
        <p:txBody>
          <a:bodyPr/>
          <a:lstStyle/>
          <a:p>
            <a:endParaRPr lang="en-BE"/>
          </a:p>
        </p:txBody>
      </p:sp>
      <p:sp>
        <p:nvSpPr>
          <p:cNvPr id="5" name="Slide Number Placeholder 4">
            <a:extLst>
              <a:ext uri="{FF2B5EF4-FFF2-40B4-BE49-F238E27FC236}">
                <a16:creationId xmlns:a16="http://schemas.microsoft.com/office/drawing/2014/main" id="{AD674416-B7D1-C64F-6B7E-D5252B22CB2B}"/>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50862998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5A045E28-5069-3021-3A48-8D87E4177403}"/>
              </a:ext>
            </a:extLst>
          </p:cNvPr>
          <p:cNvSpPr>
            <a:spLocks noGrp="1"/>
          </p:cNvSpPr>
          <p:nvPr>
            <p:ph type="dt" sz="half" idx="10"/>
          </p:nvPr>
        </p:nvSpPr>
        <p:spPr/>
        <p:txBody>
          <a:bodyPr/>
          <a:lstStyle/>
          <a:p>
            <a:fld id="{C99A398E-FCB8-1146-8DE5-39712756FA2F}" type="datetimeFigureOut">
              <a:rPr lang="en-BE" smtClean="0"/>
              <a:t>03/13/2025</a:t>
            </a:fld>
            <a:endParaRPr lang="en-BE"/>
          </a:p>
        </p:txBody>
      </p:sp>
      <p:sp>
        <p:nvSpPr>
          <p:cNvPr id="3" name="Footer Placeholder 2">
            <a:extLst>
              <a:ext uri="{FF2B5EF4-FFF2-40B4-BE49-F238E27FC236}">
                <a16:creationId xmlns:a16="http://schemas.microsoft.com/office/drawing/2014/main" id="{DD999B63-1C5E-64D7-EE4C-E6CB250038AF}"/>
              </a:ext>
            </a:extLst>
          </p:cNvPr>
          <p:cNvSpPr>
            <a:spLocks noGrp="1"/>
          </p:cNvSpPr>
          <p:nvPr>
            <p:ph type="ftr" sz="quarter" idx="11"/>
          </p:nvPr>
        </p:nvSpPr>
        <p:spPr/>
        <p:txBody>
          <a:bodyPr/>
          <a:lstStyle/>
          <a:p>
            <a:endParaRPr lang="en-BE"/>
          </a:p>
        </p:txBody>
      </p:sp>
      <p:sp>
        <p:nvSpPr>
          <p:cNvPr id="4" name="Slide Number Placeholder 3">
            <a:extLst>
              <a:ext uri="{FF2B5EF4-FFF2-40B4-BE49-F238E27FC236}">
                <a16:creationId xmlns:a16="http://schemas.microsoft.com/office/drawing/2014/main" id="{58C717FB-888C-F1BE-37C5-F04D21D1E381}"/>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184538771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DC692FD-FA4F-1B23-9EA8-98A91CDBFDB5}"/>
              </a:ext>
            </a:extLst>
          </p:cNvPr>
          <p:cNvSpPr>
            <a:spLocks noGrp="1"/>
          </p:cNvSpPr>
          <p:nvPr>
            <p:ph type="title"/>
          </p:nvPr>
        </p:nvSpPr>
        <p:spPr>
          <a:xfrm>
            <a:off x="839788" y="457200"/>
            <a:ext cx="3932237" cy="1600200"/>
          </a:xfrm>
        </p:spPr>
        <p:txBody>
          <a:bodyPr anchor="b"/>
          <a:lstStyle>
            <a:lvl1pPr>
              <a:defRPr sz="3200"/>
            </a:lvl1pPr>
          </a:lstStyle>
          <a:p>
            <a:r>
              <a:rPr lang="en-GB"/>
              <a:t>Click to edit Master title style</a:t>
            </a:r>
            <a:endParaRPr lang="en-BE"/>
          </a:p>
        </p:txBody>
      </p:sp>
      <p:sp>
        <p:nvSpPr>
          <p:cNvPr id="3" name="Content Placeholder 2">
            <a:extLst>
              <a:ext uri="{FF2B5EF4-FFF2-40B4-BE49-F238E27FC236}">
                <a16:creationId xmlns:a16="http://schemas.microsoft.com/office/drawing/2014/main" id="{D4F74534-C607-4610-550D-E549332B6415}"/>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4" name="Text Placeholder 3">
            <a:extLst>
              <a:ext uri="{FF2B5EF4-FFF2-40B4-BE49-F238E27FC236}">
                <a16:creationId xmlns:a16="http://schemas.microsoft.com/office/drawing/2014/main" id="{7DBEA254-A469-DD5E-6D80-44BC37540F5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GB"/>
              <a:t>Click to edit Master text styles</a:t>
            </a:r>
          </a:p>
        </p:txBody>
      </p:sp>
      <p:sp>
        <p:nvSpPr>
          <p:cNvPr id="5" name="Date Placeholder 4">
            <a:extLst>
              <a:ext uri="{FF2B5EF4-FFF2-40B4-BE49-F238E27FC236}">
                <a16:creationId xmlns:a16="http://schemas.microsoft.com/office/drawing/2014/main" id="{D9BB67E5-EFEF-17F0-5AB1-5E8DF97BF536}"/>
              </a:ext>
            </a:extLst>
          </p:cNvPr>
          <p:cNvSpPr>
            <a:spLocks noGrp="1"/>
          </p:cNvSpPr>
          <p:nvPr>
            <p:ph type="dt" sz="half" idx="10"/>
          </p:nvPr>
        </p:nvSpPr>
        <p:spPr/>
        <p:txBody>
          <a:bodyPr/>
          <a:lstStyle/>
          <a:p>
            <a:fld id="{C99A398E-FCB8-1146-8DE5-39712756FA2F}" type="datetimeFigureOut">
              <a:rPr lang="en-BE" smtClean="0"/>
              <a:t>03/13/2025</a:t>
            </a:fld>
            <a:endParaRPr lang="en-BE"/>
          </a:p>
        </p:txBody>
      </p:sp>
      <p:sp>
        <p:nvSpPr>
          <p:cNvPr id="6" name="Footer Placeholder 5">
            <a:extLst>
              <a:ext uri="{FF2B5EF4-FFF2-40B4-BE49-F238E27FC236}">
                <a16:creationId xmlns:a16="http://schemas.microsoft.com/office/drawing/2014/main" id="{3BBEDB6C-8CB1-00F0-9658-BA9847DD83B3}"/>
              </a:ext>
            </a:extLst>
          </p:cNvPr>
          <p:cNvSpPr>
            <a:spLocks noGrp="1"/>
          </p:cNvSpPr>
          <p:nvPr>
            <p:ph type="ftr" sz="quarter" idx="11"/>
          </p:nvPr>
        </p:nvSpPr>
        <p:spPr/>
        <p:txBody>
          <a:bodyPr/>
          <a:lstStyle/>
          <a:p>
            <a:endParaRPr lang="en-BE"/>
          </a:p>
        </p:txBody>
      </p:sp>
      <p:sp>
        <p:nvSpPr>
          <p:cNvPr id="7" name="Slide Number Placeholder 6">
            <a:extLst>
              <a:ext uri="{FF2B5EF4-FFF2-40B4-BE49-F238E27FC236}">
                <a16:creationId xmlns:a16="http://schemas.microsoft.com/office/drawing/2014/main" id="{16C09C59-5D4A-0616-191D-C163C2AA1E0C}"/>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226307949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1D37EC-0CB8-5C20-0D9F-EF2B8B705793}"/>
              </a:ext>
            </a:extLst>
          </p:cNvPr>
          <p:cNvSpPr>
            <a:spLocks noGrp="1"/>
          </p:cNvSpPr>
          <p:nvPr>
            <p:ph type="title"/>
          </p:nvPr>
        </p:nvSpPr>
        <p:spPr>
          <a:xfrm>
            <a:off x="839788" y="457200"/>
            <a:ext cx="3932237" cy="1600200"/>
          </a:xfrm>
        </p:spPr>
        <p:txBody>
          <a:bodyPr anchor="b"/>
          <a:lstStyle>
            <a:lvl1pPr>
              <a:defRPr sz="3200"/>
            </a:lvl1pPr>
          </a:lstStyle>
          <a:p>
            <a:r>
              <a:rPr lang="en-GB"/>
              <a:t>Click to edit Master title style</a:t>
            </a:r>
            <a:endParaRPr lang="en-BE"/>
          </a:p>
        </p:txBody>
      </p:sp>
      <p:sp>
        <p:nvSpPr>
          <p:cNvPr id="3" name="Picture Placeholder 2">
            <a:extLst>
              <a:ext uri="{FF2B5EF4-FFF2-40B4-BE49-F238E27FC236}">
                <a16:creationId xmlns:a16="http://schemas.microsoft.com/office/drawing/2014/main" id="{1559592B-AE95-C702-A091-81C5DD7C8317}"/>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BE"/>
          </a:p>
        </p:txBody>
      </p:sp>
      <p:sp>
        <p:nvSpPr>
          <p:cNvPr id="4" name="Text Placeholder 3">
            <a:extLst>
              <a:ext uri="{FF2B5EF4-FFF2-40B4-BE49-F238E27FC236}">
                <a16:creationId xmlns:a16="http://schemas.microsoft.com/office/drawing/2014/main" id="{C76C0F8F-A3A7-5386-A2CD-26017DDBAC09}"/>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GB"/>
              <a:t>Click to edit Master text styles</a:t>
            </a:r>
          </a:p>
        </p:txBody>
      </p:sp>
      <p:sp>
        <p:nvSpPr>
          <p:cNvPr id="5" name="Date Placeholder 4">
            <a:extLst>
              <a:ext uri="{FF2B5EF4-FFF2-40B4-BE49-F238E27FC236}">
                <a16:creationId xmlns:a16="http://schemas.microsoft.com/office/drawing/2014/main" id="{FE6BDF64-7321-18FA-3A8A-151C61B2550D}"/>
              </a:ext>
            </a:extLst>
          </p:cNvPr>
          <p:cNvSpPr>
            <a:spLocks noGrp="1"/>
          </p:cNvSpPr>
          <p:nvPr>
            <p:ph type="dt" sz="half" idx="10"/>
          </p:nvPr>
        </p:nvSpPr>
        <p:spPr/>
        <p:txBody>
          <a:bodyPr/>
          <a:lstStyle/>
          <a:p>
            <a:fld id="{C99A398E-FCB8-1146-8DE5-39712756FA2F}" type="datetimeFigureOut">
              <a:rPr lang="en-BE" smtClean="0"/>
              <a:t>03/13/2025</a:t>
            </a:fld>
            <a:endParaRPr lang="en-BE"/>
          </a:p>
        </p:txBody>
      </p:sp>
      <p:sp>
        <p:nvSpPr>
          <p:cNvPr id="6" name="Footer Placeholder 5">
            <a:extLst>
              <a:ext uri="{FF2B5EF4-FFF2-40B4-BE49-F238E27FC236}">
                <a16:creationId xmlns:a16="http://schemas.microsoft.com/office/drawing/2014/main" id="{0F97279B-A4DF-B23E-FBF6-E1F5762D1FDD}"/>
              </a:ext>
            </a:extLst>
          </p:cNvPr>
          <p:cNvSpPr>
            <a:spLocks noGrp="1"/>
          </p:cNvSpPr>
          <p:nvPr>
            <p:ph type="ftr" sz="quarter" idx="11"/>
          </p:nvPr>
        </p:nvSpPr>
        <p:spPr/>
        <p:txBody>
          <a:bodyPr/>
          <a:lstStyle/>
          <a:p>
            <a:endParaRPr lang="en-BE"/>
          </a:p>
        </p:txBody>
      </p:sp>
      <p:sp>
        <p:nvSpPr>
          <p:cNvPr id="7" name="Slide Number Placeholder 6">
            <a:extLst>
              <a:ext uri="{FF2B5EF4-FFF2-40B4-BE49-F238E27FC236}">
                <a16:creationId xmlns:a16="http://schemas.microsoft.com/office/drawing/2014/main" id="{8D9E326F-A5DE-61B2-FC62-4368882963C4}"/>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197119045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47D793C-A8B3-F264-6E40-84278DCA4AC6}"/>
              </a:ext>
            </a:extLst>
          </p:cNvPr>
          <p:cNvSpPr>
            <a:spLocks noGrp="1"/>
          </p:cNvSpPr>
          <p:nvPr>
            <p:ph type="title"/>
          </p:nvPr>
        </p:nvSpPr>
        <p:spPr/>
        <p:txBody>
          <a:bodyPr/>
          <a:lstStyle/>
          <a:p>
            <a:r>
              <a:rPr lang="en-GB"/>
              <a:t>Click to edit Master title style</a:t>
            </a:r>
            <a:endParaRPr lang="en-BE"/>
          </a:p>
        </p:txBody>
      </p:sp>
      <p:sp>
        <p:nvSpPr>
          <p:cNvPr id="3" name="Vertical Text Placeholder 2">
            <a:extLst>
              <a:ext uri="{FF2B5EF4-FFF2-40B4-BE49-F238E27FC236}">
                <a16:creationId xmlns:a16="http://schemas.microsoft.com/office/drawing/2014/main" id="{41039B46-D290-3902-DD95-AA1FB158F33D}"/>
              </a:ext>
            </a:extLst>
          </p:cNvPr>
          <p:cNvSpPr>
            <a:spLocks noGrp="1"/>
          </p:cNvSpPr>
          <p:nvPr>
            <p:ph type="body" orient="vert" idx="1"/>
          </p:nvPr>
        </p:nvSpPr>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4" name="Date Placeholder 3">
            <a:extLst>
              <a:ext uri="{FF2B5EF4-FFF2-40B4-BE49-F238E27FC236}">
                <a16:creationId xmlns:a16="http://schemas.microsoft.com/office/drawing/2014/main" id="{3FF55E12-F97D-3D20-4013-D3B2FE30D1B7}"/>
              </a:ext>
            </a:extLst>
          </p:cNvPr>
          <p:cNvSpPr>
            <a:spLocks noGrp="1"/>
          </p:cNvSpPr>
          <p:nvPr>
            <p:ph type="dt" sz="half" idx="10"/>
          </p:nvPr>
        </p:nvSpPr>
        <p:spPr/>
        <p:txBody>
          <a:bodyPr/>
          <a:lstStyle/>
          <a:p>
            <a:fld id="{C99A398E-FCB8-1146-8DE5-39712756FA2F}" type="datetimeFigureOut">
              <a:rPr lang="en-BE" smtClean="0"/>
              <a:t>03/13/2025</a:t>
            </a:fld>
            <a:endParaRPr lang="en-BE"/>
          </a:p>
        </p:txBody>
      </p:sp>
      <p:sp>
        <p:nvSpPr>
          <p:cNvPr id="5" name="Footer Placeholder 4">
            <a:extLst>
              <a:ext uri="{FF2B5EF4-FFF2-40B4-BE49-F238E27FC236}">
                <a16:creationId xmlns:a16="http://schemas.microsoft.com/office/drawing/2014/main" id="{772874DB-5421-9EDD-37D6-425B69833762}"/>
              </a:ext>
            </a:extLst>
          </p:cNvPr>
          <p:cNvSpPr>
            <a:spLocks noGrp="1"/>
          </p:cNvSpPr>
          <p:nvPr>
            <p:ph type="ftr" sz="quarter" idx="11"/>
          </p:nvPr>
        </p:nvSpPr>
        <p:spPr/>
        <p:txBody>
          <a:bodyPr/>
          <a:lstStyle/>
          <a:p>
            <a:endParaRPr lang="en-BE"/>
          </a:p>
        </p:txBody>
      </p:sp>
      <p:sp>
        <p:nvSpPr>
          <p:cNvPr id="6" name="Slide Number Placeholder 5">
            <a:extLst>
              <a:ext uri="{FF2B5EF4-FFF2-40B4-BE49-F238E27FC236}">
                <a16:creationId xmlns:a16="http://schemas.microsoft.com/office/drawing/2014/main" id="{4C33B1D9-3620-1F4F-9C12-E5D29B3B11D6}"/>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40651789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12E89427-BD9A-4F90-8507-D5461D4AF400}"/>
              </a:ext>
            </a:extLst>
          </p:cNvPr>
          <p:cNvSpPr>
            <a:spLocks noGrp="1"/>
          </p:cNvSpPr>
          <p:nvPr>
            <p:ph type="title" orient="vert"/>
          </p:nvPr>
        </p:nvSpPr>
        <p:spPr>
          <a:xfrm>
            <a:off x="8724900" y="365125"/>
            <a:ext cx="2628900" cy="5811838"/>
          </a:xfrm>
        </p:spPr>
        <p:txBody>
          <a:bodyPr vert="eaVert"/>
          <a:lstStyle/>
          <a:p>
            <a:r>
              <a:rPr lang="en-GB"/>
              <a:t>Click to edit Master title style</a:t>
            </a:r>
            <a:endParaRPr lang="en-BE"/>
          </a:p>
        </p:txBody>
      </p:sp>
      <p:sp>
        <p:nvSpPr>
          <p:cNvPr id="3" name="Vertical Text Placeholder 2">
            <a:extLst>
              <a:ext uri="{FF2B5EF4-FFF2-40B4-BE49-F238E27FC236}">
                <a16:creationId xmlns:a16="http://schemas.microsoft.com/office/drawing/2014/main" id="{129B218D-F119-D88B-04E0-282E532EA882}"/>
              </a:ext>
            </a:extLst>
          </p:cNvPr>
          <p:cNvSpPr>
            <a:spLocks noGrp="1"/>
          </p:cNvSpPr>
          <p:nvPr>
            <p:ph type="body" orient="vert" idx="1"/>
          </p:nvPr>
        </p:nvSpPr>
        <p:spPr>
          <a:xfrm>
            <a:off x="838200" y="365125"/>
            <a:ext cx="7734300" cy="5811838"/>
          </a:xfrm>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4" name="Date Placeholder 3">
            <a:extLst>
              <a:ext uri="{FF2B5EF4-FFF2-40B4-BE49-F238E27FC236}">
                <a16:creationId xmlns:a16="http://schemas.microsoft.com/office/drawing/2014/main" id="{C167B9E0-E1C5-E090-5BF8-E23ECA443153}"/>
              </a:ext>
            </a:extLst>
          </p:cNvPr>
          <p:cNvSpPr>
            <a:spLocks noGrp="1"/>
          </p:cNvSpPr>
          <p:nvPr>
            <p:ph type="dt" sz="half" idx="10"/>
          </p:nvPr>
        </p:nvSpPr>
        <p:spPr/>
        <p:txBody>
          <a:bodyPr/>
          <a:lstStyle/>
          <a:p>
            <a:fld id="{C99A398E-FCB8-1146-8DE5-39712756FA2F}" type="datetimeFigureOut">
              <a:rPr lang="en-BE" smtClean="0"/>
              <a:t>03/13/2025</a:t>
            </a:fld>
            <a:endParaRPr lang="en-BE"/>
          </a:p>
        </p:txBody>
      </p:sp>
      <p:sp>
        <p:nvSpPr>
          <p:cNvPr id="5" name="Footer Placeholder 4">
            <a:extLst>
              <a:ext uri="{FF2B5EF4-FFF2-40B4-BE49-F238E27FC236}">
                <a16:creationId xmlns:a16="http://schemas.microsoft.com/office/drawing/2014/main" id="{7E2248BD-AC9E-EF27-8724-4A261C549392}"/>
              </a:ext>
            </a:extLst>
          </p:cNvPr>
          <p:cNvSpPr>
            <a:spLocks noGrp="1"/>
          </p:cNvSpPr>
          <p:nvPr>
            <p:ph type="ftr" sz="quarter" idx="11"/>
          </p:nvPr>
        </p:nvSpPr>
        <p:spPr/>
        <p:txBody>
          <a:bodyPr/>
          <a:lstStyle/>
          <a:p>
            <a:endParaRPr lang="en-BE"/>
          </a:p>
        </p:txBody>
      </p:sp>
      <p:sp>
        <p:nvSpPr>
          <p:cNvPr id="6" name="Slide Number Placeholder 5">
            <a:extLst>
              <a:ext uri="{FF2B5EF4-FFF2-40B4-BE49-F238E27FC236}">
                <a16:creationId xmlns:a16="http://schemas.microsoft.com/office/drawing/2014/main" id="{1B1BBEFC-60B4-A86B-4F5D-EE50B670693E}"/>
              </a:ext>
            </a:extLst>
          </p:cNvPr>
          <p:cNvSpPr>
            <a:spLocks noGrp="1"/>
          </p:cNvSpPr>
          <p:nvPr>
            <p:ph type="sldNum" sz="quarter" idx="12"/>
          </p:nvPr>
        </p:nvSpPr>
        <p:spPr/>
        <p:txBody>
          <a:bodyPr/>
          <a:lstStyle/>
          <a:p>
            <a:fld id="{4068FCCF-9A80-B240-8D85-84F960565AFA}" type="slidenum">
              <a:rPr lang="en-BE" smtClean="0"/>
              <a:t>‹N›</a:t>
            </a:fld>
            <a:endParaRPr lang="en-BE"/>
          </a:p>
        </p:txBody>
      </p:sp>
    </p:spTree>
    <p:extLst>
      <p:ext uri="{BB962C8B-B14F-4D97-AF65-F5344CB8AC3E}">
        <p14:creationId xmlns:p14="http://schemas.microsoft.com/office/powerpoint/2010/main" val="331453530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it-IT"/>
              <a:t>Fare clic per modificare lo stile del titolo</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it-IT"/>
              <a:t>Fare clic per modificare lo stile del sottotitolo dello schema</a:t>
            </a:r>
            <a:endParaRPr lang="en-US"/>
          </a:p>
        </p:txBody>
      </p:sp>
      <p:sp>
        <p:nvSpPr>
          <p:cNvPr id="4" name="Date Placeholder 3"/>
          <p:cNvSpPr>
            <a:spLocks noGrp="1"/>
          </p:cNvSpPr>
          <p:nvPr>
            <p:ph type="dt" sz="half" idx="10"/>
          </p:nvPr>
        </p:nvSpPr>
        <p:spPr/>
        <p:txBody>
          <a:bodyPr/>
          <a:lstStyle/>
          <a:p>
            <a:fld id="{62E38CEB-7381-4A40-83C6-E3D4596041BE}" type="datetime1">
              <a:rPr lang="it-IT" smtClean="0"/>
              <a:t>13/03/2025</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160393737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le 1"/>
          <p:cNvSpPr>
            <a:spLocks noGrp="1"/>
          </p:cNvSpPr>
          <p:nvPr>
            <p:ph type="title"/>
          </p:nvPr>
        </p:nvSpPr>
        <p:spPr>
          <a:xfrm>
            <a:off x="838199" y="266701"/>
            <a:ext cx="10515600" cy="1085316"/>
          </a:xfrm>
        </p:spPr>
        <p:txBody>
          <a:bodyPr>
            <a:noAutofit/>
          </a:bodyPr>
          <a:lstStyle>
            <a:lvl1pPr algn="l">
              <a:defRPr sz="5000" b="1">
                <a:solidFill>
                  <a:srgbClr val="013A72"/>
                </a:solidFill>
                <a:latin typeface="Montserrat ExtraBold" panose="00000900000000000000" pitchFamily="2" charset="0"/>
              </a:defRPr>
            </a:lvl1pPr>
          </a:lstStyle>
          <a:p>
            <a:r>
              <a:rPr lang="it-IT" dirty="0"/>
              <a:t>Fare clic per modificare lo stile del titolo</a:t>
            </a:r>
            <a:endParaRPr lang="en-US" dirty="0"/>
          </a:p>
        </p:txBody>
      </p:sp>
      <p:sp>
        <p:nvSpPr>
          <p:cNvPr id="3" name="Content Placeholder 2"/>
          <p:cNvSpPr>
            <a:spLocks noGrp="1"/>
          </p:cNvSpPr>
          <p:nvPr>
            <p:ph idx="1"/>
          </p:nvPr>
        </p:nvSpPr>
        <p:spPr>
          <a:xfrm>
            <a:off x="838198" y="1757698"/>
            <a:ext cx="10515600" cy="4351338"/>
          </a:xfrm>
        </p:spPr>
        <p:txBody>
          <a:bodyPr/>
          <a:lstStyle>
            <a:lvl1pPr>
              <a:defRPr>
                <a:latin typeface="Montserrat" panose="00000500000000000000" pitchFamily="2" charset="0"/>
                <a:ea typeface="Yu Gothic" panose="020B0400000000000000" pitchFamily="34" charset="-128"/>
              </a:defRPr>
            </a:lvl1pPr>
            <a:lvl2pPr>
              <a:defRPr>
                <a:latin typeface="Montserrat" panose="00000500000000000000" pitchFamily="2" charset="0"/>
                <a:ea typeface="Yu Gothic" panose="020B0400000000000000" pitchFamily="34" charset="-128"/>
              </a:defRPr>
            </a:lvl2pPr>
            <a:lvl3pPr>
              <a:defRPr>
                <a:latin typeface="Montserrat" panose="00000500000000000000" pitchFamily="2" charset="0"/>
                <a:ea typeface="Yu Gothic" panose="020B0400000000000000" pitchFamily="34" charset="-128"/>
              </a:defRPr>
            </a:lvl3pPr>
            <a:lvl4pPr>
              <a:defRPr>
                <a:latin typeface="Montserrat" panose="00000500000000000000" pitchFamily="2" charset="0"/>
                <a:ea typeface="Yu Gothic" panose="020B0400000000000000" pitchFamily="34" charset="-128"/>
              </a:defRPr>
            </a:lvl4pPr>
            <a:lvl5pPr>
              <a:defRPr>
                <a:latin typeface="Montserrat" panose="00000500000000000000" pitchFamily="2" charset="0"/>
                <a:ea typeface="Yu Gothic" panose="020B0400000000000000" pitchFamily="34" charset="-128"/>
              </a:defRPr>
            </a:lvl5pPr>
          </a:lstStyle>
          <a:p>
            <a:pPr lvl="0"/>
            <a:r>
              <a:rPr lang="it-IT" dirty="0"/>
              <a:t>Modifica gli stili del testo dello schema</a:t>
            </a:r>
          </a:p>
          <a:p>
            <a:pPr lvl="1"/>
            <a:r>
              <a:rPr lang="it-IT" dirty="0"/>
              <a:t>Secondo livello</a:t>
            </a:r>
          </a:p>
          <a:p>
            <a:pPr lvl="2"/>
            <a:r>
              <a:rPr lang="it-IT" dirty="0"/>
              <a:t>Terzo livello</a:t>
            </a:r>
          </a:p>
          <a:p>
            <a:pPr lvl="3"/>
            <a:r>
              <a:rPr lang="it-IT" dirty="0"/>
              <a:t>Quarto livello</a:t>
            </a:r>
          </a:p>
          <a:p>
            <a:pPr lvl="4"/>
            <a:r>
              <a:rPr lang="it-IT" dirty="0"/>
              <a:t>Quinto livello</a:t>
            </a:r>
            <a:endParaRPr lang="en-US" dirty="0"/>
          </a:p>
        </p:txBody>
      </p:sp>
      <p:sp>
        <p:nvSpPr>
          <p:cNvPr id="5" name="Footer Placeholder 4"/>
          <p:cNvSpPr>
            <a:spLocks noGrp="1"/>
          </p:cNvSpPr>
          <p:nvPr>
            <p:ph type="ftr" sz="quarter" idx="11"/>
          </p:nvPr>
        </p:nvSpPr>
        <p:spPr>
          <a:xfrm>
            <a:off x="4329056" y="6988550"/>
            <a:ext cx="4114800" cy="365125"/>
          </a:xfrm>
        </p:spPr>
        <p:txBody>
          <a:bodyPr/>
          <a:lstStyle>
            <a:lvl1pPr>
              <a:defRPr>
                <a:solidFill>
                  <a:schemeClr val="bg1"/>
                </a:solidFill>
                <a:latin typeface="Oswald" panose="02000503000000000000" pitchFamily="2" charset="0"/>
              </a:defRPr>
            </a:lvl1pPr>
          </a:lstStyle>
          <a:p>
            <a:endParaRPr lang="it-IT"/>
          </a:p>
        </p:txBody>
      </p:sp>
      <p:sp>
        <p:nvSpPr>
          <p:cNvPr id="6" name="Slide Number Placeholder 5"/>
          <p:cNvSpPr>
            <a:spLocks noGrp="1"/>
          </p:cNvSpPr>
          <p:nvPr>
            <p:ph type="sldNum" sz="quarter" idx="12"/>
          </p:nvPr>
        </p:nvSpPr>
        <p:spPr>
          <a:xfrm>
            <a:off x="9336993" y="6424611"/>
            <a:ext cx="2743200" cy="365125"/>
          </a:xfrm>
        </p:spPr>
        <p:txBody>
          <a:bodyPr/>
          <a:lstStyle>
            <a:lvl1pPr>
              <a:defRPr sz="1400">
                <a:solidFill>
                  <a:srgbClr val="4399B6"/>
                </a:solidFill>
                <a:latin typeface="Montserrat" panose="00000500000000000000" pitchFamily="2" charset="0"/>
              </a:defRPr>
            </a:lvl1pPr>
          </a:lstStyle>
          <a:p>
            <a:fld id="{FC7CF1D8-012F-4C4A-942F-460B411F49CB}" type="slidenum">
              <a:rPr lang="it-IT" smtClean="0"/>
              <a:pPr/>
              <a:t>‹N›</a:t>
            </a:fld>
            <a:endParaRPr lang="it-IT"/>
          </a:p>
        </p:txBody>
      </p:sp>
      <p:pic>
        <p:nvPicPr>
          <p:cNvPr id="9" name="Picture 12" descr="A picture containing text, clipart&#10;&#10;Description automatically generated">
            <a:extLst>
              <a:ext uri="{FF2B5EF4-FFF2-40B4-BE49-F238E27FC236}">
                <a16:creationId xmlns:a16="http://schemas.microsoft.com/office/drawing/2014/main" id="{A9AC9E64-7CC3-4818-A4B9-CF3E31FA139B}"/>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6942" y="6459926"/>
            <a:ext cx="885140" cy="408935"/>
          </a:xfrm>
          <a:prstGeom prst="rect">
            <a:avLst/>
          </a:prstGeom>
        </p:spPr>
      </p:pic>
    </p:spTree>
    <p:extLst>
      <p:ext uri="{BB962C8B-B14F-4D97-AF65-F5344CB8AC3E}">
        <p14:creationId xmlns:p14="http://schemas.microsoft.com/office/powerpoint/2010/main" val="205888699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it-IT"/>
              <a:t>Fare clic per modificare lo stile del titolo</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it-IT"/>
              <a:t>Modifica gli stili del testo dello schema</a:t>
            </a:r>
          </a:p>
        </p:txBody>
      </p:sp>
      <p:sp>
        <p:nvSpPr>
          <p:cNvPr id="4" name="Date Placeholder 3"/>
          <p:cNvSpPr>
            <a:spLocks noGrp="1"/>
          </p:cNvSpPr>
          <p:nvPr>
            <p:ph type="dt" sz="half" idx="10"/>
          </p:nvPr>
        </p:nvSpPr>
        <p:spPr/>
        <p:txBody>
          <a:bodyPr/>
          <a:lstStyle/>
          <a:p>
            <a:fld id="{D61AAE80-699E-4376-9731-855D7B67396F}" type="datetime1">
              <a:rPr lang="it-IT" smtClean="0"/>
              <a:t>13/03/2025</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286509194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5" name="Date Placeholder 4"/>
          <p:cNvSpPr>
            <a:spLocks noGrp="1"/>
          </p:cNvSpPr>
          <p:nvPr>
            <p:ph type="dt" sz="half" idx="10"/>
          </p:nvPr>
        </p:nvSpPr>
        <p:spPr/>
        <p:txBody>
          <a:bodyPr/>
          <a:lstStyle/>
          <a:p>
            <a:fld id="{E3DA4980-7111-469D-A5D2-3F6AA752CE6D}" type="datetime1">
              <a:rPr lang="it-IT" smtClean="0"/>
              <a:t>13/03/2025</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227279371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it-IT"/>
              <a:t>Fare clic per modificare lo stile del titolo</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Modifica gli stili del testo dello schema</a:t>
            </a:r>
          </a:p>
        </p:txBody>
      </p:sp>
      <p:sp>
        <p:nvSpPr>
          <p:cNvPr id="4" name="Content Placeholder 3"/>
          <p:cNvSpPr>
            <a:spLocks noGrp="1"/>
          </p:cNvSpPr>
          <p:nvPr>
            <p:ph sz="half" idx="2"/>
          </p:nvPr>
        </p:nvSpPr>
        <p:spPr>
          <a:xfrm>
            <a:off x="839788" y="2505075"/>
            <a:ext cx="5157787" cy="3684588"/>
          </a:xfrm>
        </p:spPr>
        <p:txBody>
          <a:bodyPr/>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Modifica gli stili del testo dello schema</a:t>
            </a:r>
          </a:p>
        </p:txBody>
      </p:sp>
      <p:sp>
        <p:nvSpPr>
          <p:cNvPr id="6" name="Content Placeholder 5"/>
          <p:cNvSpPr>
            <a:spLocks noGrp="1"/>
          </p:cNvSpPr>
          <p:nvPr>
            <p:ph sz="quarter" idx="4"/>
          </p:nvPr>
        </p:nvSpPr>
        <p:spPr>
          <a:xfrm>
            <a:off x="6172200" y="2505075"/>
            <a:ext cx="5183188" cy="3684588"/>
          </a:xfrm>
        </p:spPr>
        <p:txBody>
          <a:bodyPr/>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7" name="Date Placeholder 6"/>
          <p:cNvSpPr>
            <a:spLocks noGrp="1"/>
          </p:cNvSpPr>
          <p:nvPr>
            <p:ph type="dt" sz="half" idx="10"/>
          </p:nvPr>
        </p:nvSpPr>
        <p:spPr/>
        <p:txBody>
          <a:bodyPr/>
          <a:lstStyle/>
          <a:p>
            <a:fld id="{17B68790-2AC2-4551-9011-361C6FE34094}" type="datetime1">
              <a:rPr lang="it-IT" smtClean="0"/>
              <a:t>13/03/2025</a:t>
            </a:fld>
            <a:endParaRPr lang="it-IT"/>
          </a:p>
        </p:txBody>
      </p:sp>
      <p:sp>
        <p:nvSpPr>
          <p:cNvPr id="8" name="Footer Placeholder 7"/>
          <p:cNvSpPr>
            <a:spLocks noGrp="1"/>
          </p:cNvSpPr>
          <p:nvPr>
            <p:ph type="ftr" sz="quarter" idx="11"/>
          </p:nvPr>
        </p:nvSpPr>
        <p:spPr/>
        <p:txBody>
          <a:bodyPr/>
          <a:lstStyle/>
          <a:p>
            <a:endParaRPr lang="it-IT"/>
          </a:p>
        </p:txBody>
      </p:sp>
      <p:sp>
        <p:nvSpPr>
          <p:cNvPr id="9" name="Slide Number Placeholder 8"/>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2566950475"/>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a:t>
            </a:r>
            <a:endParaRPr lang="en-US"/>
          </a:p>
        </p:txBody>
      </p:sp>
      <p:sp>
        <p:nvSpPr>
          <p:cNvPr id="3" name="Date Placeholder 2"/>
          <p:cNvSpPr>
            <a:spLocks noGrp="1"/>
          </p:cNvSpPr>
          <p:nvPr>
            <p:ph type="dt" sz="half" idx="10"/>
          </p:nvPr>
        </p:nvSpPr>
        <p:spPr/>
        <p:txBody>
          <a:bodyPr/>
          <a:lstStyle/>
          <a:p>
            <a:fld id="{4977116E-166B-4348-B29F-E2E4CFFC9F3A}" type="datetime1">
              <a:rPr lang="it-IT" smtClean="0"/>
              <a:t>13/03/2025</a:t>
            </a:fld>
            <a:endParaRPr lang="it-IT"/>
          </a:p>
        </p:txBody>
      </p:sp>
      <p:sp>
        <p:nvSpPr>
          <p:cNvPr id="4" name="Footer Placeholder 3"/>
          <p:cNvSpPr>
            <a:spLocks noGrp="1"/>
          </p:cNvSpPr>
          <p:nvPr>
            <p:ph type="ftr" sz="quarter" idx="11"/>
          </p:nvPr>
        </p:nvSpPr>
        <p:spPr/>
        <p:txBody>
          <a:bodyPr/>
          <a:lstStyle/>
          <a:p>
            <a:endParaRPr lang="it-IT"/>
          </a:p>
        </p:txBody>
      </p:sp>
      <p:sp>
        <p:nvSpPr>
          <p:cNvPr id="5" name="Slide Number Placeholder 4"/>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1492245043"/>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1AE6FCA-F3F5-4257-BF6D-701C857B888C}" type="datetime1">
              <a:rPr lang="it-IT" smtClean="0"/>
              <a:t>13/03/2025</a:t>
            </a:fld>
            <a:endParaRPr lang="it-IT"/>
          </a:p>
        </p:txBody>
      </p:sp>
      <p:sp>
        <p:nvSpPr>
          <p:cNvPr id="3" name="Footer Placeholder 2"/>
          <p:cNvSpPr>
            <a:spLocks noGrp="1"/>
          </p:cNvSpPr>
          <p:nvPr>
            <p:ph type="ftr" sz="quarter" idx="11"/>
          </p:nvPr>
        </p:nvSpPr>
        <p:spPr/>
        <p:txBody>
          <a:bodyPr/>
          <a:lstStyle/>
          <a:p>
            <a:endParaRPr lang="it-IT"/>
          </a:p>
        </p:txBody>
      </p:sp>
      <p:sp>
        <p:nvSpPr>
          <p:cNvPr id="4" name="Slide Number Placeholder 3"/>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357022741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it-IT"/>
              <a:t>Fare clic per modificare lo stile del titolo</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Modifica gli stili del testo dello schema</a:t>
            </a:r>
          </a:p>
        </p:txBody>
      </p:sp>
      <p:sp>
        <p:nvSpPr>
          <p:cNvPr id="5" name="Date Placeholder 4"/>
          <p:cNvSpPr>
            <a:spLocks noGrp="1"/>
          </p:cNvSpPr>
          <p:nvPr>
            <p:ph type="dt" sz="half" idx="10"/>
          </p:nvPr>
        </p:nvSpPr>
        <p:spPr/>
        <p:txBody>
          <a:bodyPr/>
          <a:lstStyle/>
          <a:p>
            <a:fld id="{781E49CC-38F6-495E-A903-567279F1DB6C}" type="datetime1">
              <a:rPr lang="it-IT" smtClean="0"/>
              <a:t>13/03/2025</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1355766048"/>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it-IT"/>
              <a:t>Fare clic per modificare lo stile del titolo</a:t>
            </a:r>
            <a:endParaRPr lang="en-US"/>
          </a:p>
        </p:txBody>
      </p:sp>
      <p:sp>
        <p:nvSpPr>
          <p:cNvPr id="3" name="Picture Placeholder 2"/>
          <p:cNvSpPr>
            <a:spLocks noGrp="1" noChangeAspect="1"/>
          </p:cNvSpPr>
          <p:nvPr>
            <p:ph type="pic" idx="1"/>
          </p:nvPr>
        </p:nvSpPr>
        <p:spPr>
          <a:xfrm>
            <a:off x="5183188" y="987425"/>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it-IT"/>
              <a:t>Fare clic sull'icona per inserire un'immagine</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Modifica gli stili del testo dello schema</a:t>
            </a:r>
          </a:p>
        </p:txBody>
      </p:sp>
      <p:sp>
        <p:nvSpPr>
          <p:cNvPr id="5" name="Date Placeholder 4"/>
          <p:cNvSpPr>
            <a:spLocks noGrp="1"/>
          </p:cNvSpPr>
          <p:nvPr>
            <p:ph type="dt" sz="half" idx="10"/>
          </p:nvPr>
        </p:nvSpPr>
        <p:spPr/>
        <p:txBody>
          <a:bodyPr/>
          <a:lstStyle/>
          <a:p>
            <a:fld id="{DB5335F8-DBFB-4EF7-8D24-4FF07800E08F}" type="datetime1">
              <a:rPr lang="it-IT" smtClean="0"/>
              <a:t>13/03/2025</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1613698526"/>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a:t>
            </a:r>
            <a:endParaRPr lang="en-US"/>
          </a:p>
        </p:txBody>
      </p:sp>
      <p:sp>
        <p:nvSpPr>
          <p:cNvPr id="3" name="Vertical Text Placeholder 2"/>
          <p:cNvSpPr>
            <a:spLocks noGrp="1"/>
          </p:cNvSpPr>
          <p:nvPr>
            <p:ph type="body" orient="vert" idx="1"/>
          </p:nvPr>
        </p:nvSpPr>
        <p:spPr/>
        <p:txBody>
          <a:bodyPr vert="eaVert"/>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4" name="Date Placeholder 3"/>
          <p:cNvSpPr>
            <a:spLocks noGrp="1"/>
          </p:cNvSpPr>
          <p:nvPr>
            <p:ph type="dt" sz="half" idx="10"/>
          </p:nvPr>
        </p:nvSpPr>
        <p:spPr/>
        <p:txBody>
          <a:bodyPr/>
          <a:lstStyle/>
          <a:p>
            <a:fld id="{59400193-18A8-4E26-8BEE-5487F43D09EC}" type="datetime1">
              <a:rPr lang="it-IT" smtClean="0"/>
              <a:t>13/03/2025</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231797810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1_Titolo e testo verticale">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it-IT"/>
              <a:t>Fare clic per modificare lo stile del titolo</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4" name="Date Placeholder 3"/>
          <p:cNvSpPr>
            <a:spLocks noGrp="1"/>
          </p:cNvSpPr>
          <p:nvPr>
            <p:ph type="dt" sz="half" idx="10"/>
          </p:nvPr>
        </p:nvSpPr>
        <p:spPr/>
        <p:txBody>
          <a:bodyPr/>
          <a:lstStyle/>
          <a:p>
            <a:fld id="{C4E63091-EBCF-46F7-B63E-BB91BEBA4B7B}" type="datetime1">
              <a:rPr lang="it-IT" smtClean="0"/>
              <a:t>13/03/2025</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FC7CF1D8-012F-4C4A-942F-460B411F49CB}" type="slidenum">
              <a:rPr lang="it-IT" smtClean="0"/>
              <a:t>‹N›</a:t>
            </a:fld>
            <a:endParaRPr lang="it-IT"/>
          </a:p>
        </p:txBody>
      </p:sp>
    </p:spTree>
    <p:extLst>
      <p:ext uri="{BB962C8B-B14F-4D97-AF65-F5344CB8AC3E}">
        <p14:creationId xmlns:p14="http://schemas.microsoft.com/office/powerpoint/2010/main" val="1207766843"/>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Титульный слайд">
    <p:spTree>
      <p:nvGrpSpPr>
        <p:cNvPr id="1" name=""/>
        <p:cNvGrpSpPr/>
        <p:nvPr/>
      </p:nvGrpSpPr>
      <p:grpSpPr>
        <a:xfrm>
          <a:off x="0" y="0"/>
          <a:ext cx="0" cy="0"/>
          <a:chOff x="0" y="0"/>
          <a:chExt cx="0" cy="0"/>
        </a:xfrm>
      </p:grpSpPr>
      <p:sp>
        <p:nvSpPr>
          <p:cNvPr id="3" name="Подзаголовок 2">
            <a:extLst>
              <a:ext uri="{FF2B5EF4-FFF2-40B4-BE49-F238E27FC236}">
                <a16:creationId xmlns:a16="http://schemas.microsoft.com/office/drawing/2014/main" id="{0097F8BC-F28E-46C6-8252-96C956458739}"/>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ru-RU"/>
              <a:t>Образец подзаголовка</a:t>
            </a:r>
            <a:endParaRPr lang="en-GB"/>
          </a:p>
        </p:txBody>
      </p:sp>
      <p:pic>
        <p:nvPicPr>
          <p:cNvPr id="12" name="Picture 11">
            <a:extLst>
              <a:ext uri="{FF2B5EF4-FFF2-40B4-BE49-F238E27FC236}">
                <a16:creationId xmlns:a16="http://schemas.microsoft.com/office/drawing/2014/main" id="{DB0DA691-023E-4A5C-909F-FD281AEBD6F5}"/>
              </a:ext>
            </a:extLst>
          </p:cNvPr>
          <p:cNvPicPr>
            <a:picLocks noChangeAspect="1"/>
          </p:cNvPicPr>
          <p:nvPr userDrawn="1"/>
        </p:nvPicPr>
        <p:blipFill>
          <a:blip r:embed="rId2"/>
          <a:stretch>
            <a:fillRect/>
          </a:stretch>
        </p:blipFill>
        <p:spPr>
          <a:xfrm>
            <a:off x="1333500" y="1228725"/>
            <a:ext cx="9525000" cy="4400550"/>
          </a:xfrm>
          <a:prstGeom prst="rect">
            <a:avLst/>
          </a:prstGeom>
        </p:spPr>
      </p:pic>
      <p:pic>
        <p:nvPicPr>
          <p:cNvPr id="14" name="Picture 13" descr="A picture containing text, clipart&#10;&#10;Description automatically generated">
            <a:extLst>
              <a:ext uri="{FF2B5EF4-FFF2-40B4-BE49-F238E27FC236}">
                <a16:creationId xmlns:a16="http://schemas.microsoft.com/office/drawing/2014/main" id="{02BE24E1-0CF8-477E-9E80-D534243D8974}"/>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6429532"/>
            <a:ext cx="866602" cy="400370"/>
          </a:xfrm>
          <a:prstGeom prst="rect">
            <a:avLst/>
          </a:prstGeom>
        </p:spPr>
      </p:pic>
      <p:pic>
        <p:nvPicPr>
          <p:cNvPr id="16" name="Picture 15" descr="Logo&#10;&#10;Description automatically generated">
            <a:extLst>
              <a:ext uri="{FF2B5EF4-FFF2-40B4-BE49-F238E27FC236}">
                <a16:creationId xmlns:a16="http://schemas.microsoft.com/office/drawing/2014/main" id="{C36C9D60-027C-41D8-B587-A6CA85C2CAAB}"/>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73892" y="6444082"/>
            <a:ext cx="1476111" cy="400370"/>
          </a:xfrm>
          <a:prstGeom prst="rect">
            <a:avLst/>
          </a:prstGeom>
        </p:spPr>
      </p:pic>
    </p:spTree>
    <p:extLst>
      <p:ext uri="{BB962C8B-B14F-4D97-AF65-F5344CB8AC3E}">
        <p14:creationId xmlns:p14="http://schemas.microsoft.com/office/powerpoint/2010/main" val="199085966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theme" Target="../theme/theme2.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CAC02FC6-B683-24E9-4CF3-ACB65B9C3449}"/>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GB"/>
              <a:t>Click to edit Master title style</a:t>
            </a:r>
            <a:endParaRPr lang="en-BE"/>
          </a:p>
        </p:txBody>
      </p:sp>
      <p:sp>
        <p:nvSpPr>
          <p:cNvPr id="3" name="Text Placeholder 2">
            <a:extLst>
              <a:ext uri="{FF2B5EF4-FFF2-40B4-BE49-F238E27FC236}">
                <a16:creationId xmlns:a16="http://schemas.microsoft.com/office/drawing/2014/main" id="{E8788781-C4E4-8F07-B445-0FCB66126304}"/>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BE"/>
          </a:p>
        </p:txBody>
      </p:sp>
      <p:sp>
        <p:nvSpPr>
          <p:cNvPr id="4" name="Date Placeholder 3">
            <a:extLst>
              <a:ext uri="{FF2B5EF4-FFF2-40B4-BE49-F238E27FC236}">
                <a16:creationId xmlns:a16="http://schemas.microsoft.com/office/drawing/2014/main" id="{E03871DA-F3C2-ACC9-0954-A50279EA34CC}"/>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82000"/>
                  </a:schemeClr>
                </a:solidFill>
              </a:defRPr>
            </a:lvl1pPr>
          </a:lstStyle>
          <a:p>
            <a:fld id="{C99A398E-FCB8-1146-8DE5-39712756FA2F}" type="datetimeFigureOut">
              <a:rPr lang="en-BE" smtClean="0"/>
              <a:t>03/13/2025</a:t>
            </a:fld>
            <a:endParaRPr lang="en-BE"/>
          </a:p>
        </p:txBody>
      </p:sp>
      <p:sp>
        <p:nvSpPr>
          <p:cNvPr id="5" name="Footer Placeholder 4">
            <a:extLst>
              <a:ext uri="{FF2B5EF4-FFF2-40B4-BE49-F238E27FC236}">
                <a16:creationId xmlns:a16="http://schemas.microsoft.com/office/drawing/2014/main" id="{43BF7E01-A745-BFC4-1A5F-98305C39C6B5}"/>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82000"/>
                  </a:schemeClr>
                </a:solidFill>
              </a:defRPr>
            </a:lvl1pPr>
          </a:lstStyle>
          <a:p>
            <a:endParaRPr lang="en-BE"/>
          </a:p>
        </p:txBody>
      </p:sp>
      <p:sp>
        <p:nvSpPr>
          <p:cNvPr id="6" name="Slide Number Placeholder 5">
            <a:extLst>
              <a:ext uri="{FF2B5EF4-FFF2-40B4-BE49-F238E27FC236}">
                <a16:creationId xmlns:a16="http://schemas.microsoft.com/office/drawing/2014/main" id="{690CC3E3-36ED-4099-6586-23175595E342}"/>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82000"/>
                  </a:schemeClr>
                </a:solidFill>
              </a:defRPr>
            </a:lvl1pPr>
          </a:lstStyle>
          <a:p>
            <a:fld id="{4068FCCF-9A80-B240-8D85-84F960565AFA}" type="slidenum">
              <a:rPr lang="en-BE" smtClean="0"/>
              <a:t>‹N›</a:t>
            </a:fld>
            <a:endParaRPr lang="en-BE"/>
          </a:p>
        </p:txBody>
      </p:sp>
    </p:spTree>
    <p:extLst>
      <p:ext uri="{BB962C8B-B14F-4D97-AF65-F5344CB8AC3E}">
        <p14:creationId xmlns:p14="http://schemas.microsoft.com/office/powerpoint/2010/main" val="417493736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B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it-IT"/>
              <a:t>Fare clic per modificare lo stile del titolo</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it-IT"/>
              <a:t>Modifica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A9A8733-E814-4F1D-8A2F-E3D6EAA4C592}" type="datetime1">
              <a:rPr lang="it-IT" smtClean="0"/>
              <a:t>13/03/2025</a:t>
            </a:fld>
            <a:endParaRPr lang="it-IT"/>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it-IT"/>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C7CF1D8-012F-4C4A-942F-460B411F49CB}" type="slidenum">
              <a:rPr lang="it-IT" smtClean="0"/>
              <a:t>‹N›</a:t>
            </a:fld>
            <a:endParaRPr lang="it-IT"/>
          </a:p>
        </p:txBody>
      </p:sp>
    </p:spTree>
    <p:extLst>
      <p:ext uri="{BB962C8B-B14F-4D97-AF65-F5344CB8AC3E}">
        <p14:creationId xmlns:p14="http://schemas.microsoft.com/office/powerpoint/2010/main" val="2953471057"/>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Lst>
  <p:hf hdr="0" ftr="0" dt="0"/>
  <p:txStyles>
    <p:titleStyle>
      <a:lvl1pPr algn="l" defTabSz="914400" rtl="0" eaLnBrk="1" latinLnBrk="0" hangingPunct="1">
        <a:lnSpc>
          <a:spcPct val="90000"/>
        </a:lnSpc>
        <a:spcBef>
          <a:spcPct val="0"/>
        </a:spcBef>
        <a:buNone/>
        <a:defRPr sz="4400" kern="1200">
          <a:solidFill>
            <a:srgbClr val="002060"/>
          </a:solidFill>
          <a:latin typeface="Oswald" panose="02000503000000000000" pitchFamily="2" charset="0"/>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Oswald" panose="02000503000000000000" pitchFamily="2" charset="0"/>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Oswald" panose="02000503000000000000" pitchFamily="2" charset="0"/>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Oswald" panose="02000503000000000000" pitchFamily="2" charset="0"/>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Oswald" panose="02000503000000000000" pitchFamily="2" charset="0"/>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Oswald" panose="02000503000000000000" pitchFamily="2" charset="0"/>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2.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3" Type="http://schemas.openxmlformats.org/officeDocument/2006/relationships/hyperlink" Target="https://agenda.infn.it/event/40107/" TargetMode="External"/><Relationship Id="rId7" Type="http://schemas.openxmlformats.org/officeDocument/2006/relationships/hyperlink" Target="https://indico.ijclab.in2p3.fr/event/11291/timetable/#20250312" TargetMode="External"/><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hyperlink" Target="https://events.hifis.net/event/1875/" TargetMode="External"/><Relationship Id="rId5" Type="http://schemas.openxmlformats.org/officeDocument/2006/relationships/hyperlink" Target="https://indico.cern.ch/event/1437516/" TargetMode="External"/><Relationship Id="rId4" Type="http://schemas.openxmlformats.org/officeDocument/2006/relationships/hyperlink" Target="https://indico.cern.ch/event/1357302/sessions/528505/#20240416" TargetMode="External"/></Relationships>
</file>

<file path=ppt/slides/_rels/slide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8" Type="http://schemas.openxmlformats.org/officeDocument/2006/relationships/image" Target="../media/image11.png"/><Relationship Id="rId3" Type="http://schemas.openxmlformats.org/officeDocument/2006/relationships/image" Target="../media/image2.png"/><Relationship Id="rId7" Type="http://schemas.openxmlformats.org/officeDocument/2006/relationships/image" Target="../media/image10.png"/><Relationship Id="rId2" Type="http://schemas.openxmlformats.org/officeDocument/2006/relationships/image" Target="../media/image6.emf"/><Relationship Id="rId1" Type="http://schemas.openxmlformats.org/officeDocument/2006/relationships/slideLayout" Target="../slideLayouts/slideLayout2.xml"/><Relationship Id="rId6" Type="http://schemas.openxmlformats.org/officeDocument/2006/relationships/image" Target="../media/image9.jpeg"/><Relationship Id="rId5" Type="http://schemas.openxmlformats.org/officeDocument/2006/relationships/image" Target="../media/image8.png"/><Relationship Id="rId4" Type="http://schemas.openxmlformats.org/officeDocument/2006/relationships/image" Target="../media/image7.png"/></Relationships>
</file>

<file path=ppt/slides/_rels/slide7.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13.png"/><Relationship Id="rId4" Type="http://schemas.openxmlformats.org/officeDocument/2006/relationships/image" Target="../media/image12.png"/></Relationships>
</file>

<file path=ppt/slides/_rels/slide8.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7.png"/><Relationship Id="rId4" Type="http://schemas.openxmlformats.org/officeDocument/2006/relationships/image" Target="../media/image15.jpg"/></Relationships>
</file>

<file path=ppt/slides/_rels/slide9.xml.rels><?xml version="1.0" encoding="UTF-8" standalone="yes"?>
<Relationships xmlns="http://schemas.openxmlformats.org/package/2006/relationships"><Relationship Id="rId3" Type="http://schemas.openxmlformats.org/officeDocument/2006/relationships/image" Target="../media/image2.png"/><Relationship Id="rId7" Type="http://schemas.openxmlformats.org/officeDocument/2006/relationships/image" Target="../media/image7.png"/><Relationship Id="rId2" Type="http://schemas.openxmlformats.org/officeDocument/2006/relationships/image" Target="../media/image16.png"/><Relationship Id="rId1" Type="http://schemas.openxmlformats.org/officeDocument/2006/relationships/slideLayout" Target="../slideLayouts/slideLayout2.xml"/><Relationship Id="rId6" Type="http://schemas.openxmlformats.org/officeDocument/2006/relationships/image" Target="../media/image19.png"/><Relationship Id="rId5" Type="http://schemas.openxmlformats.org/officeDocument/2006/relationships/image" Target="../media/image18.png"/><Relationship Id="rId4" Type="http://schemas.openxmlformats.org/officeDocument/2006/relationships/image" Target="../media/image17.png"/></Relationships>
</file>

<file path=ppt/slides/_rels/slide10.xml.rels><?xml version="1.0" encoding="UTF-8" standalone="yes"?>
<Relationships xmlns="http://schemas.openxmlformats.org/package/2006/relationships"><Relationship Id="rId3" Type="http://schemas.openxmlformats.org/officeDocument/2006/relationships/image" Target="../media/image20.jp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7.png"/><Relationship Id="rId5" Type="http://schemas.openxmlformats.org/officeDocument/2006/relationships/image" Target="../media/image21.jpg"/><Relationship Id="rId4" Type="http://schemas.openxmlformats.org/officeDocument/2006/relationships/image" Target="../media/image9.jpeg"/></Relationships>
</file>

<file path=ppt/slides/_rels/slide11.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7.png"/><Relationship Id="rId4" Type="http://schemas.openxmlformats.org/officeDocument/2006/relationships/image" Target="../media/image23.png"/></Relationships>
</file>

<file path=ppt/slides/_rels/slide12.xml.rels><?xml version="1.0" encoding="UTF-8" standalone="yes"?>
<Relationships xmlns="http://schemas.openxmlformats.org/package/2006/relationships"><Relationship Id="rId3" Type="http://schemas.openxmlformats.org/officeDocument/2006/relationships/image" Target="../media/image8.png"/><Relationship Id="rId7" Type="http://schemas.openxmlformats.org/officeDocument/2006/relationships/image" Target="../media/image26.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25.png"/><Relationship Id="rId5" Type="http://schemas.openxmlformats.org/officeDocument/2006/relationships/image" Target="../media/image24.png"/><Relationship Id="rId4" Type="http://schemas.openxmlformats.org/officeDocument/2006/relationships/image" Target="../media/image11.png"/></Relationships>
</file>

<file path=ppt/slides/_rels/slide13.xml.rels><?xml version="1.0" encoding="UTF-8" standalone="yes"?>
<Relationships xmlns="http://schemas.openxmlformats.org/package/2006/relationships"><Relationship Id="rId8" Type="http://schemas.openxmlformats.org/officeDocument/2006/relationships/image" Target="../media/image28.png"/><Relationship Id="rId3" Type="http://schemas.openxmlformats.org/officeDocument/2006/relationships/slideLayout" Target="../slideLayouts/slideLayout2.xml"/><Relationship Id="rId7" Type="http://schemas.openxmlformats.org/officeDocument/2006/relationships/image" Target="../media/image27.png"/><Relationship Id="rId2" Type="http://schemas.openxmlformats.org/officeDocument/2006/relationships/video" Target="../media/media1.mov"/><Relationship Id="rId1" Type="http://schemas.microsoft.com/office/2007/relationships/media" Target="../media/media1.mov"/><Relationship Id="rId6" Type="http://schemas.openxmlformats.org/officeDocument/2006/relationships/image" Target="../media/image270.png"/><Relationship Id="rId4" Type="http://schemas.openxmlformats.org/officeDocument/2006/relationships/image" Target="../media/image2.png"/><Relationship Id="rId9" Type="http://schemas.openxmlformats.org/officeDocument/2006/relationships/image" Target="../media/image8.png"/></Relationships>
</file>

<file path=ppt/slides/_rels/slide14.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8.png"/><Relationship Id="rId4" Type="http://schemas.openxmlformats.org/officeDocument/2006/relationships/image" Target="../media/image30.png"/></Relationships>
</file>

<file path=ppt/slides/_rels/slide15.xml.rels><?xml version="1.0" encoding="UTF-8" standalone="yes"?>
<Relationships xmlns="http://schemas.openxmlformats.org/package/2006/relationships"><Relationship Id="rId3" Type="http://schemas.openxmlformats.org/officeDocument/2006/relationships/image" Target="../media/image2.png"/><Relationship Id="rId7" Type="http://schemas.openxmlformats.org/officeDocument/2006/relationships/image" Target="../media/image33.png"/><Relationship Id="rId2" Type="http://schemas.openxmlformats.org/officeDocument/2006/relationships/image" Target="../media/image31.png"/><Relationship Id="rId1" Type="http://schemas.openxmlformats.org/officeDocument/2006/relationships/slideLayout" Target="../slideLayouts/slideLayout2.xml"/><Relationship Id="rId6" Type="http://schemas.openxmlformats.org/officeDocument/2006/relationships/image" Target="../media/image32.jpeg"/><Relationship Id="rId5" Type="http://schemas.openxmlformats.org/officeDocument/2006/relationships/image" Target="../media/image8.png"/><Relationship Id="rId4" Type="http://schemas.openxmlformats.org/officeDocument/2006/relationships/image" Target="../media/image28.png"/></Relationships>
</file>

<file path=ppt/slides/_rels/slide1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34.tiff"/><Relationship Id="rId2" Type="http://schemas.openxmlformats.org/officeDocument/2006/relationships/image" Target="../media/image2.png"/><Relationship Id="rId1" Type="http://schemas.openxmlformats.org/officeDocument/2006/relationships/slideLayout" Target="../slideLayouts/slideLayout2.xml"/><Relationship Id="rId4" Type="http://schemas.openxmlformats.org/officeDocument/2006/relationships/image" Target="../media/image8.png"/></Relationships>
</file>

<file path=ppt/slides/_rels/slide20.xml.rels><?xml version="1.0" encoding="UTF-8" standalone="yes"?>
<Relationships xmlns="http://schemas.openxmlformats.org/package/2006/relationships"><Relationship Id="rId8" Type="http://schemas.openxmlformats.org/officeDocument/2006/relationships/image" Target="../media/image38.jpeg"/><Relationship Id="rId3" Type="http://schemas.openxmlformats.org/officeDocument/2006/relationships/image" Target="../media/image35.png"/><Relationship Id="rId7" Type="http://schemas.openxmlformats.org/officeDocument/2006/relationships/image" Target="../media/image8.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28.png"/><Relationship Id="rId5" Type="http://schemas.openxmlformats.org/officeDocument/2006/relationships/image" Target="../media/image37.png"/><Relationship Id="rId4" Type="http://schemas.openxmlformats.org/officeDocument/2006/relationships/image" Target="../media/image36.png"/></Relationships>
</file>

<file path=ppt/slides/_rels/slide2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8" Type="http://schemas.openxmlformats.org/officeDocument/2006/relationships/image" Target="../media/image44.png"/><Relationship Id="rId3" Type="http://schemas.openxmlformats.org/officeDocument/2006/relationships/image" Target="../media/image39.png"/><Relationship Id="rId7" Type="http://schemas.openxmlformats.org/officeDocument/2006/relationships/image" Target="../media/image43.tiff"/><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42.tiff"/><Relationship Id="rId5" Type="http://schemas.openxmlformats.org/officeDocument/2006/relationships/image" Target="../media/image41.tiff"/><Relationship Id="rId4" Type="http://schemas.openxmlformats.org/officeDocument/2006/relationships/image" Target="../media/image40.tiff"/></Relationships>
</file>

<file path=ppt/slides/_rels/slide24.xml.rels><?xml version="1.0" encoding="UTF-8" standalone="yes"?>
<Relationships xmlns="http://schemas.openxmlformats.org/package/2006/relationships"><Relationship Id="rId8" Type="http://schemas.openxmlformats.org/officeDocument/2006/relationships/image" Target="../media/image49.png"/><Relationship Id="rId3" Type="http://schemas.openxmlformats.org/officeDocument/2006/relationships/image" Target="../media/image45.jpeg"/><Relationship Id="rId7" Type="http://schemas.openxmlformats.org/officeDocument/2006/relationships/image" Target="../media/image45.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48.png"/><Relationship Id="rId5" Type="http://schemas.openxmlformats.org/officeDocument/2006/relationships/image" Target="../media/image47.tiff"/><Relationship Id="rId4" Type="http://schemas.openxmlformats.org/officeDocument/2006/relationships/image" Target="../media/image46.png"/><Relationship Id="rId9" Type="http://schemas.openxmlformats.org/officeDocument/2006/relationships/image" Target="../media/image39.png"/></Relationships>
</file>

<file path=ppt/slides/_rels/slide25.xml.rels><?xml version="1.0" encoding="UTF-8" standalone="yes"?>
<Relationships xmlns="http://schemas.openxmlformats.org/package/2006/relationships"><Relationship Id="rId3" Type="http://schemas.openxmlformats.org/officeDocument/2006/relationships/image" Target="../media/image50.jpe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39.png"/><Relationship Id="rId4" Type="http://schemas.openxmlformats.org/officeDocument/2006/relationships/image" Target="../media/image45.jpeg"/></Relationships>
</file>

<file path=ppt/slides/_rels/slide26.xml.rels><?xml version="1.0" encoding="UTF-8" standalone="yes"?>
<Relationships xmlns="http://schemas.openxmlformats.org/package/2006/relationships"><Relationship Id="rId8" Type="http://schemas.openxmlformats.org/officeDocument/2006/relationships/image" Target="../media/image56.png"/><Relationship Id="rId3" Type="http://schemas.openxmlformats.org/officeDocument/2006/relationships/image" Target="../media/image51.tiff"/><Relationship Id="rId7" Type="http://schemas.openxmlformats.org/officeDocument/2006/relationships/image" Target="../media/image55.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54.tiff"/><Relationship Id="rId5" Type="http://schemas.openxmlformats.org/officeDocument/2006/relationships/image" Target="../media/image53.tiff"/><Relationship Id="rId4" Type="http://schemas.openxmlformats.org/officeDocument/2006/relationships/image" Target="../media/image52.tiff"/><Relationship Id="rId9" Type="http://schemas.openxmlformats.org/officeDocument/2006/relationships/image" Target="../media/image39.png"/></Relationships>
</file>

<file path=ppt/slides/_rels/slide27.xml.rels><?xml version="1.0" encoding="UTF-8" standalone="yes"?>
<Relationships xmlns="http://schemas.openxmlformats.org/package/2006/relationships"><Relationship Id="rId8" Type="http://schemas.openxmlformats.org/officeDocument/2006/relationships/image" Target="../media/image61.png"/><Relationship Id="rId3" Type="http://schemas.openxmlformats.org/officeDocument/2006/relationships/image" Target="../media/image39.png"/><Relationship Id="rId7" Type="http://schemas.openxmlformats.org/officeDocument/2006/relationships/image" Target="../media/image60.tiff"/><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59.tiff"/><Relationship Id="rId5" Type="http://schemas.openxmlformats.org/officeDocument/2006/relationships/image" Target="../media/image58.tiff"/><Relationship Id="rId4" Type="http://schemas.openxmlformats.org/officeDocument/2006/relationships/image" Target="../media/image57.tiff"/><Relationship Id="rId9" Type="http://schemas.openxmlformats.org/officeDocument/2006/relationships/image" Target="../media/image62.png"/></Relationships>
</file>

<file path=ppt/slides/_rels/slide28.xml.rels><?xml version="1.0" encoding="UTF-8" standalone="yes"?>
<Relationships xmlns="http://schemas.openxmlformats.org/package/2006/relationships"><Relationship Id="rId8" Type="http://schemas.openxmlformats.org/officeDocument/2006/relationships/image" Target="../media/image67.png"/><Relationship Id="rId3" Type="http://schemas.openxmlformats.org/officeDocument/2006/relationships/image" Target="../media/image39.png"/><Relationship Id="rId7" Type="http://schemas.openxmlformats.org/officeDocument/2006/relationships/image" Target="../media/image66.tiff"/><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65.tiff"/><Relationship Id="rId5" Type="http://schemas.openxmlformats.org/officeDocument/2006/relationships/image" Target="../media/image64.tiff"/><Relationship Id="rId4" Type="http://schemas.openxmlformats.org/officeDocument/2006/relationships/image" Target="../media/image63.tiff"/><Relationship Id="rId9" Type="http://schemas.openxmlformats.org/officeDocument/2006/relationships/image" Target="../media/image68.png"/></Relationships>
</file>

<file path=ppt/slides/_rels/slide29.xml.rels><?xml version="1.0" encoding="UTF-8" standalone="yes"?>
<Relationships xmlns="http://schemas.openxmlformats.org/package/2006/relationships"><Relationship Id="rId3" Type="http://schemas.openxmlformats.org/officeDocument/2006/relationships/image" Target="../media/image69.jpeg"/><Relationship Id="rId2" Type="http://schemas.openxmlformats.org/officeDocument/2006/relationships/image" Target="../media/image2.png"/><Relationship Id="rId1" Type="http://schemas.openxmlformats.org/officeDocument/2006/relationships/slideLayout" Target="../slideLayouts/slideLayout2.xml"/><Relationship Id="rId4" Type="http://schemas.openxmlformats.org/officeDocument/2006/relationships/image" Target="../media/image70.jpeg"/></Relationships>
</file>

<file path=ppt/slides/_rels/slide3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71.emf"/><Relationship Id="rId7" Type="http://schemas.microsoft.com/office/2007/relationships/hdphoto" Target="../media/hdphoto1.wdp"/><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72.png"/><Relationship Id="rId5" Type="http://schemas.openxmlformats.org/officeDocument/2006/relationships/image" Target="../media/image28.png"/><Relationship Id="rId4" Type="http://schemas.openxmlformats.org/officeDocument/2006/relationships/image" Target="../media/image7.png"/></Relationships>
</file>

<file path=ppt/slides/_rels/slide32.xml.rels><?xml version="1.0" encoding="UTF-8" standalone="yes"?>
<Relationships xmlns="http://schemas.openxmlformats.org/package/2006/relationships"><Relationship Id="rId8" Type="http://schemas.openxmlformats.org/officeDocument/2006/relationships/image" Target="../media/image77.emf"/><Relationship Id="rId3" Type="http://schemas.openxmlformats.org/officeDocument/2006/relationships/image" Target="../media/image7.png"/><Relationship Id="rId7" Type="http://schemas.openxmlformats.org/officeDocument/2006/relationships/image" Target="../media/image76.emf"/><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75.emf"/><Relationship Id="rId5" Type="http://schemas.openxmlformats.org/officeDocument/2006/relationships/image" Target="../media/image74.emf"/><Relationship Id="rId10" Type="http://schemas.openxmlformats.org/officeDocument/2006/relationships/image" Target="../media/image79.emf"/><Relationship Id="rId4" Type="http://schemas.openxmlformats.org/officeDocument/2006/relationships/image" Target="../media/image73.emf"/><Relationship Id="rId9" Type="http://schemas.openxmlformats.org/officeDocument/2006/relationships/image" Target="../media/image78.emf"/></Relationships>
</file>

<file path=ppt/slides/_rels/slide33.xml.rels><?xml version="1.0" encoding="UTF-8" standalone="yes"?>
<Relationships xmlns="http://schemas.openxmlformats.org/package/2006/relationships"><Relationship Id="rId8" Type="http://schemas.openxmlformats.org/officeDocument/2006/relationships/image" Target="../media/image84.emf"/><Relationship Id="rId3" Type="http://schemas.openxmlformats.org/officeDocument/2006/relationships/image" Target="../media/image7.png"/><Relationship Id="rId7" Type="http://schemas.openxmlformats.org/officeDocument/2006/relationships/image" Target="../media/image83.emf"/><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82.emf"/><Relationship Id="rId5" Type="http://schemas.openxmlformats.org/officeDocument/2006/relationships/image" Target="../media/image81.emf"/><Relationship Id="rId4" Type="http://schemas.openxmlformats.org/officeDocument/2006/relationships/image" Target="../media/image80.emf"/></Relationships>
</file>

<file path=ppt/slides/_rels/slide34.xml.rels><?xml version="1.0" encoding="UTF-8" standalone="yes"?>
<Relationships xmlns="http://schemas.openxmlformats.org/package/2006/relationships"><Relationship Id="rId8" Type="http://schemas.openxmlformats.org/officeDocument/2006/relationships/image" Target="../media/image88.emf"/><Relationship Id="rId3" Type="http://schemas.openxmlformats.org/officeDocument/2006/relationships/image" Target="../media/image7.png"/><Relationship Id="rId7" Type="http://schemas.openxmlformats.org/officeDocument/2006/relationships/image" Target="../media/image87.emf"/><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71.emf"/><Relationship Id="rId5" Type="http://schemas.openxmlformats.org/officeDocument/2006/relationships/image" Target="../media/image86.emf"/><Relationship Id="rId10" Type="http://schemas.openxmlformats.org/officeDocument/2006/relationships/image" Target="../media/image90.emf"/><Relationship Id="rId4" Type="http://schemas.openxmlformats.org/officeDocument/2006/relationships/image" Target="../media/image85.emf"/><Relationship Id="rId9" Type="http://schemas.openxmlformats.org/officeDocument/2006/relationships/image" Target="../media/image89.emf"/></Relationships>
</file>

<file path=ppt/slides/_rels/slide35.xml.rels><?xml version="1.0" encoding="UTF-8" standalone="yes"?>
<Relationships xmlns="http://schemas.openxmlformats.org/package/2006/relationships"><Relationship Id="rId3" Type="http://schemas.openxmlformats.org/officeDocument/2006/relationships/image" Target="../media/image2.png"/><Relationship Id="rId7" Type="http://schemas.openxmlformats.org/officeDocument/2006/relationships/image" Target="../media/image92.png"/><Relationship Id="rId2" Type="http://schemas.openxmlformats.org/officeDocument/2006/relationships/image" Target="../media/image91.png"/><Relationship Id="rId1" Type="http://schemas.openxmlformats.org/officeDocument/2006/relationships/slideLayout" Target="../slideLayouts/slideLayout2.xml"/><Relationship Id="rId6" Type="http://schemas.microsoft.com/office/2007/relationships/hdphoto" Target="../media/hdphoto1.wdp"/><Relationship Id="rId5" Type="http://schemas.openxmlformats.org/officeDocument/2006/relationships/image" Target="../media/image72.png"/><Relationship Id="rId4" Type="http://schemas.openxmlformats.org/officeDocument/2006/relationships/image" Target="../media/image28.png"/></Relationships>
</file>

<file path=ppt/slides/_rels/slide36.xml.rels><?xml version="1.0" encoding="UTF-8" standalone="yes"?>
<Relationships xmlns="http://schemas.openxmlformats.org/package/2006/relationships"><Relationship Id="rId8" Type="http://schemas.openxmlformats.org/officeDocument/2006/relationships/image" Target="../media/image95.png"/><Relationship Id="rId3" Type="http://schemas.openxmlformats.org/officeDocument/2006/relationships/image" Target="../media/image28.png"/><Relationship Id="rId7" Type="http://schemas.microsoft.com/office/2007/relationships/hdphoto" Target="../media/hdphoto3.wdp"/><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94.png"/><Relationship Id="rId5" Type="http://schemas.microsoft.com/office/2007/relationships/hdphoto" Target="../media/hdphoto2.wdp"/><Relationship Id="rId10" Type="http://schemas.microsoft.com/office/2007/relationships/hdphoto" Target="../media/hdphoto4.wdp"/><Relationship Id="rId4" Type="http://schemas.openxmlformats.org/officeDocument/2006/relationships/image" Target="../media/image93.png"/><Relationship Id="rId9" Type="http://schemas.openxmlformats.org/officeDocument/2006/relationships/image" Target="../media/image96.png"/></Relationships>
</file>

<file path=ppt/slides/_rels/slide3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69.jpeg"/><Relationship Id="rId2" Type="http://schemas.openxmlformats.org/officeDocument/2006/relationships/image" Target="../media/image2.png"/><Relationship Id="rId1" Type="http://schemas.openxmlformats.org/officeDocument/2006/relationships/slideLayout" Target="../slideLayouts/slideLayout2.xml"/><Relationship Id="rId4" Type="http://schemas.openxmlformats.org/officeDocument/2006/relationships/image" Target="../media/image70.jpeg"/></Relationships>
</file>

<file path=ppt/slides/_rels/slide39.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97.png"/><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42.xml.rels><?xml version="1.0" encoding="UTF-8" standalone="yes"?>
<Relationships xmlns="http://schemas.openxmlformats.org/package/2006/relationships"><Relationship Id="rId3" Type="http://schemas.openxmlformats.org/officeDocument/2006/relationships/image" Target="../media/image98.jpg"/><Relationship Id="rId2" Type="http://schemas.openxmlformats.org/officeDocument/2006/relationships/notesSlide" Target="../notesSlides/notesSlide3.xml"/><Relationship Id="rId1" Type="http://schemas.openxmlformats.org/officeDocument/2006/relationships/slideLayout" Target="../slideLayouts/slideLayout13.xml"/><Relationship Id="rId5" Type="http://schemas.openxmlformats.org/officeDocument/2006/relationships/image" Target="../media/image99.png"/><Relationship Id="rId4" Type="http://schemas.openxmlformats.org/officeDocument/2006/relationships/image" Target="../media/image97.png"/></Relationships>
</file>

<file path=ppt/slides/_rels/slide43.xml.rels><?xml version="1.0" encoding="UTF-8" standalone="yes"?>
<Relationships xmlns="http://schemas.openxmlformats.org/package/2006/relationships"><Relationship Id="rId2" Type="http://schemas.openxmlformats.org/officeDocument/2006/relationships/image" Target="../media/image100.png"/><Relationship Id="rId1" Type="http://schemas.openxmlformats.org/officeDocument/2006/relationships/slideLayout" Target="../slideLayouts/slideLayout1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Innovate for Sustainable Accelerating Systems: Kick-Off Meeting">
            <a:extLst>
              <a:ext uri="{FF2B5EF4-FFF2-40B4-BE49-F238E27FC236}">
                <a16:creationId xmlns:a16="http://schemas.microsoft.com/office/drawing/2014/main" id="{0BBB2F10-FAEB-D3CF-A535-57FAB197BFA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377999" y="404668"/>
            <a:ext cx="3609024" cy="1134265"/>
          </a:xfrm>
          <a:prstGeom prst="rect">
            <a:avLst/>
          </a:prstGeom>
          <a:noFill/>
          <a:extLst>
            <a:ext uri="{909E8E84-426E-40DD-AFC4-6F175D3DCCD1}">
              <a14:hiddenFill xmlns:a14="http://schemas.microsoft.com/office/drawing/2010/main">
                <a:solidFill>
                  <a:srgbClr val="FFFFFF"/>
                </a:solidFill>
              </a14:hiddenFill>
            </a:ext>
          </a:extLst>
        </p:spPr>
      </p:pic>
      <p:sp>
        <p:nvSpPr>
          <p:cNvPr id="2" name="Titre 1">
            <a:extLst>
              <a:ext uri="{FF2B5EF4-FFF2-40B4-BE49-F238E27FC236}">
                <a16:creationId xmlns:a16="http://schemas.microsoft.com/office/drawing/2014/main" id="{814BA34D-5827-4649-8F79-0503DA32839A}"/>
              </a:ext>
            </a:extLst>
          </p:cNvPr>
          <p:cNvSpPr>
            <a:spLocks noGrp="1"/>
          </p:cNvSpPr>
          <p:nvPr>
            <p:ph type="ctrTitle"/>
          </p:nvPr>
        </p:nvSpPr>
        <p:spPr>
          <a:xfrm>
            <a:off x="333524" y="1610237"/>
            <a:ext cx="11319500" cy="2387600"/>
          </a:xfrm>
        </p:spPr>
        <p:txBody>
          <a:bodyPr>
            <a:normAutofit fontScale="90000"/>
          </a:bodyPr>
          <a:lstStyle/>
          <a:p>
            <a:r>
              <a:rPr lang="en-US" b="1" dirty="0">
                <a:solidFill>
                  <a:srgbClr val="A1BF31"/>
                </a:solidFill>
              </a:rPr>
              <a:t>WP3:  Nb</a:t>
            </a:r>
            <a:r>
              <a:rPr lang="en-US" b="1" baseline="-25000" dirty="0">
                <a:solidFill>
                  <a:srgbClr val="A1BF31"/>
                </a:solidFill>
              </a:rPr>
              <a:t>3</a:t>
            </a:r>
            <a:r>
              <a:rPr lang="en-US" b="1" dirty="0">
                <a:solidFill>
                  <a:srgbClr val="A1BF31"/>
                </a:solidFill>
              </a:rPr>
              <a:t>Sn on Cu films</a:t>
            </a:r>
            <a:br>
              <a:rPr lang="en-US" b="1" dirty="0">
                <a:solidFill>
                  <a:srgbClr val="A1BF31"/>
                </a:solidFill>
              </a:rPr>
            </a:br>
            <a:r>
              <a:rPr lang="en-US" b="1" dirty="0">
                <a:solidFill>
                  <a:srgbClr val="A1BF31"/>
                </a:solidFill>
              </a:rPr>
              <a:t>for 4.2K cavity operation</a:t>
            </a:r>
            <a:br>
              <a:rPr lang="en-US" dirty="0"/>
            </a:br>
            <a:r>
              <a:rPr lang="en-US" sz="4800" dirty="0">
                <a:solidFill>
                  <a:srgbClr val="1B3C70"/>
                </a:solidFill>
              </a:rPr>
              <a:t>First Annual Meeting @LNL, March 13, 2025</a:t>
            </a:r>
            <a:endParaRPr lang="en-US" dirty="0">
              <a:solidFill>
                <a:srgbClr val="1B3C70"/>
              </a:solidFill>
            </a:endParaRPr>
          </a:p>
        </p:txBody>
      </p:sp>
      <p:sp>
        <p:nvSpPr>
          <p:cNvPr id="3" name="Sous-titre 2">
            <a:extLst>
              <a:ext uri="{FF2B5EF4-FFF2-40B4-BE49-F238E27FC236}">
                <a16:creationId xmlns:a16="http://schemas.microsoft.com/office/drawing/2014/main" id="{0E431EAB-E5CE-4071-B31E-6233FCC722A2}"/>
              </a:ext>
            </a:extLst>
          </p:cNvPr>
          <p:cNvSpPr>
            <a:spLocks noGrp="1"/>
          </p:cNvSpPr>
          <p:nvPr>
            <p:ph type="subTitle" idx="1"/>
          </p:nvPr>
        </p:nvSpPr>
        <p:spPr>
          <a:xfrm>
            <a:off x="1524000" y="4253478"/>
            <a:ext cx="9144000" cy="1655762"/>
          </a:xfrm>
        </p:spPr>
        <p:txBody>
          <a:bodyPr>
            <a:normAutofit lnSpcReduction="10000"/>
          </a:bodyPr>
          <a:lstStyle/>
          <a:p>
            <a:endParaRPr lang="en-US" sz="2000" dirty="0"/>
          </a:p>
          <a:p>
            <a:r>
              <a:rPr lang="en-US" sz="2000" dirty="0"/>
              <a:t>All information contained in this presentation and any accompanying documents is for iSAS project only, and must be treated as strictly confidential.</a:t>
            </a:r>
          </a:p>
          <a:p>
            <a:r>
              <a:rPr lang="en-US" sz="2000" dirty="0"/>
              <a:t>Any dissemination, distribution or other use of this information without the consent of its owner is prohibited.</a:t>
            </a:r>
          </a:p>
        </p:txBody>
      </p:sp>
      <p:sp>
        <p:nvSpPr>
          <p:cNvPr id="12" name="Rectangle 8">
            <a:extLst>
              <a:ext uri="{FF2B5EF4-FFF2-40B4-BE49-F238E27FC236}">
                <a16:creationId xmlns:a16="http://schemas.microsoft.com/office/drawing/2014/main" id="{53C634DB-7A80-4488-BC83-CEA906ADD490}"/>
              </a:ext>
            </a:extLst>
          </p:cNvPr>
          <p:cNvSpPr>
            <a:spLocks noChangeArrowheads="1"/>
          </p:cNvSpPr>
          <p:nvPr/>
        </p:nvSpPr>
        <p:spPr bwMode="auto">
          <a:xfrm>
            <a:off x="0" y="5498077"/>
            <a:ext cx="12192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2055" name="Picture 102">
            <a:extLst>
              <a:ext uri="{FF2B5EF4-FFF2-40B4-BE49-F238E27FC236}">
                <a16:creationId xmlns:a16="http://schemas.microsoft.com/office/drawing/2014/main" id="{5D586228-DD4D-4AD9-A6F8-CD44DAAB2F5D}"/>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3524" y="6089176"/>
            <a:ext cx="727075" cy="485775"/>
          </a:xfrm>
          <a:prstGeom prst="rect">
            <a:avLst/>
          </a:prstGeom>
          <a:noFill/>
          <a:extLst>
            <a:ext uri="{909E8E84-426E-40DD-AFC4-6F175D3DCCD1}">
              <a14:hiddenFill xmlns:a14="http://schemas.microsoft.com/office/drawing/2010/main">
                <a:solidFill>
                  <a:srgbClr val="FFFFFF"/>
                </a:solidFill>
              </a14:hiddenFill>
            </a:ext>
          </a:extLst>
        </p:spPr>
      </p:pic>
      <p:sp>
        <p:nvSpPr>
          <p:cNvPr id="14" name="ZoneTexte 13">
            <a:extLst>
              <a:ext uri="{FF2B5EF4-FFF2-40B4-BE49-F238E27FC236}">
                <a16:creationId xmlns:a16="http://schemas.microsoft.com/office/drawing/2014/main" id="{1E2AA974-1B61-4524-B53F-C39D2E7CF86D}"/>
              </a:ext>
            </a:extLst>
          </p:cNvPr>
          <p:cNvSpPr txBox="1"/>
          <p:nvPr/>
        </p:nvSpPr>
        <p:spPr>
          <a:xfrm>
            <a:off x="1130271" y="6097885"/>
            <a:ext cx="10937965" cy="461665"/>
          </a:xfrm>
          <a:prstGeom prst="rect">
            <a:avLst/>
          </a:prstGeom>
          <a:noFill/>
        </p:spPr>
        <p:txBody>
          <a:bodyPr wrap="square" rtlCol="0">
            <a:spAutoFit/>
          </a:bodyPr>
          <a:lstStyle/>
          <a:p>
            <a:r>
              <a:rPr lang="en-GB" sz="1200" dirty="0"/>
              <a:t>Funded by the European Union. Views and opinions expressed are however those of the authors only and do not necessarily reflect those of the European Union or the European Commission. Neither the European Union nor the granting authority can be held responsible for them. </a:t>
            </a:r>
          </a:p>
        </p:txBody>
      </p:sp>
    </p:spTree>
    <p:extLst>
      <p:ext uri="{BB962C8B-B14F-4D97-AF65-F5344CB8AC3E}">
        <p14:creationId xmlns:p14="http://schemas.microsoft.com/office/powerpoint/2010/main" val="194805401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A677313-0167-737D-79F8-417B8D2B602B}"/>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4EBEDE83-6A17-57A9-5AF5-EB0252059EF8}"/>
              </a:ext>
            </a:extLst>
          </p:cNvPr>
          <p:cNvSpPr txBox="1"/>
          <p:nvPr/>
        </p:nvSpPr>
        <p:spPr>
          <a:xfrm>
            <a:off x="3067919" y="284907"/>
            <a:ext cx="8420318" cy="707886"/>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films for 4.2K cavity operation:</a:t>
            </a:r>
            <a:r>
              <a:rPr lang="en-US" sz="2800" b="1" dirty="0">
                <a:solidFill>
                  <a:schemeClr val="bg2">
                    <a:lumMod val="50000"/>
                  </a:schemeClr>
                </a:solidFill>
              </a:rPr>
              <a:t> </a:t>
            </a:r>
            <a:r>
              <a:rPr lang="en-US" sz="4000" b="1" dirty="0">
                <a:solidFill>
                  <a:srgbClr val="A1BF31"/>
                </a:solidFill>
              </a:rPr>
              <a:t>Motivation</a:t>
            </a:r>
            <a:endParaRPr lang="en-US" sz="2000" b="1" dirty="0">
              <a:solidFill>
                <a:srgbClr val="A1BF31"/>
              </a:solidFill>
            </a:endParaRPr>
          </a:p>
        </p:txBody>
      </p:sp>
      <p:pic>
        <p:nvPicPr>
          <p:cNvPr id="5" name="Picture 2" descr="Innovate for Sustainable Accelerating Systems: Kick-Off Meeting">
            <a:extLst>
              <a:ext uri="{FF2B5EF4-FFF2-40B4-BE49-F238E27FC236}">
                <a16:creationId xmlns:a16="http://schemas.microsoft.com/office/drawing/2014/main" id="{844DAED0-9403-293A-2E33-9AE463684B3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4" descr="A graph of a function&#10;&#10;Description automatically generated">
            <a:extLst>
              <a:ext uri="{FF2B5EF4-FFF2-40B4-BE49-F238E27FC236}">
                <a16:creationId xmlns:a16="http://schemas.microsoft.com/office/drawing/2014/main" id="{306C12B3-947F-B1B3-692C-80E21C8E9ED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t="2" b="-3932"/>
          <a:stretch>
            <a:fillRect/>
          </a:stretch>
        </p:blipFill>
        <p:spPr bwMode="auto">
          <a:xfrm>
            <a:off x="711287" y="3296311"/>
            <a:ext cx="4436882" cy="3452227"/>
          </a:xfrm>
          <a:prstGeom prst="rect">
            <a:avLst/>
          </a:prstGeom>
          <a:noFill/>
          <a:extLst>
            <a:ext uri="{909E8E84-426E-40DD-AFC4-6F175D3DCCD1}">
              <a14:hiddenFill xmlns:a14="http://schemas.microsoft.com/office/drawing/2010/main">
                <a:solidFill>
                  <a:srgbClr val="FFFFFF"/>
                </a:solidFill>
              </a14:hiddenFill>
            </a:ext>
          </a:extLst>
        </p:spPr>
      </p:pic>
      <p:sp>
        <p:nvSpPr>
          <p:cNvPr id="10" name="CasellaDiTesto 9">
            <a:extLst>
              <a:ext uri="{FF2B5EF4-FFF2-40B4-BE49-F238E27FC236}">
                <a16:creationId xmlns:a16="http://schemas.microsoft.com/office/drawing/2014/main" id="{85FF5574-E1FA-CDD5-DBA3-2C5F5C466577}"/>
              </a:ext>
            </a:extLst>
          </p:cNvPr>
          <p:cNvSpPr txBox="1"/>
          <p:nvPr/>
        </p:nvSpPr>
        <p:spPr>
          <a:xfrm rot="16200000">
            <a:off x="3658358" y="4661968"/>
            <a:ext cx="2364616" cy="261610"/>
          </a:xfrm>
          <a:prstGeom prst="rect">
            <a:avLst/>
          </a:prstGeom>
          <a:noFill/>
        </p:spPr>
        <p:txBody>
          <a:bodyPr wrap="square">
            <a:spAutoFit/>
          </a:bodyPr>
          <a:lstStyle/>
          <a:p>
            <a:r>
              <a:rPr lang="en-GB" sz="1100" i="1" dirty="0">
                <a:effectLst/>
                <a:latin typeface="+mj-lt"/>
                <a:ea typeface="Times New Roman" panose="02020603050405020304" pitchFamily="18" charset="0"/>
              </a:rPr>
              <a:t>courtesy of Sebastian </a:t>
            </a:r>
            <a:r>
              <a:rPr lang="en-GB" sz="1100" i="1" dirty="0" err="1">
                <a:effectLst/>
                <a:latin typeface="+mj-lt"/>
                <a:ea typeface="Times New Roman" panose="02020603050405020304" pitchFamily="18" charset="0"/>
              </a:rPr>
              <a:t>Keckert</a:t>
            </a:r>
            <a:r>
              <a:rPr lang="en-GB" sz="1100" i="1" dirty="0">
                <a:effectLst/>
                <a:latin typeface="+mj-lt"/>
                <a:ea typeface="Times New Roman" panose="02020603050405020304" pitchFamily="18" charset="0"/>
              </a:rPr>
              <a:t>  (HZB)</a:t>
            </a:r>
            <a:endParaRPr lang="it-IT" sz="1100" i="1" dirty="0">
              <a:latin typeface="+mj-lt"/>
            </a:endParaRPr>
          </a:p>
        </p:txBody>
      </p:sp>
      <p:sp>
        <p:nvSpPr>
          <p:cNvPr id="2" name="Segnaposto contenuto 2">
            <a:extLst>
              <a:ext uri="{FF2B5EF4-FFF2-40B4-BE49-F238E27FC236}">
                <a16:creationId xmlns:a16="http://schemas.microsoft.com/office/drawing/2014/main" id="{18D6B537-434E-EA7E-6831-F2E91BCD2E52}"/>
              </a:ext>
            </a:extLst>
          </p:cNvPr>
          <p:cNvSpPr>
            <a:spLocks noGrp="1"/>
          </p:cNvSpPr>
          <p:nvPr>
            <p:ph idx="1"/>
          </p:nvPr>
        </p:nvSpPr>
        <p:spPr>
          <a:xfrm>
            <a:off x="838199" y="1250629"/>
            <a:ext cx="11009812" cy="1085316"/>
          </a:xfrm>
        </p:spPr>
        <p:txBody>
          <a:bodyPr>
            <a:normAutofit/>
          </a:bodyPr>
          <a:lstStyle/>
          <a:p>
            <a:pPr marL="0" indent="0">
              <a:lnSpc>
                <a:spcPct val="100000"/>
              </a:lnSpc>
              <a:buFont typeface="Arial"/>
              <a:buNone/>
            </a:pPr>
            <a:r>
              <a:rPr lang="en-US" sz="1800" b="1" i="1" dirty="0">
                <a:solidFill>
                  <a:srgbClr val="012556"/>
                </a:solidFill>
              </a:rPr>
              <a:t>Energy saving </a:t>
            </a:r>
            <a:r>
              <a:rPr lang="en-US" sz="1600" i="1" dirty="0">
                <a:solidFill>
                  <a:srgbClr val="012556"/>
                </a:solidFill>
              </a:rPr>
              <a:t>is mandatory for </a:t>
            </a:r>
            <a:r>
              <a:rPr lang="en-US" sz="1800" b="1" i="1" dirty="0">
                <a:solidFill>
                  <a:srgbClr val="012556"/>
                </a:solidFill>
              </a:rPr>
              <a:t>next generation accelerators</a:t>
            </a:r>
            <a:r>
              <a:rPr lang="en-US" sz="1600" i="1" dirty="0">
                <a:solidFill>
                  <a:srgbClr val="012556"/>
                </a:solidFill>
              </a:rPr>
              <a:t>…</a:t>
            </a:r>
          </a:p>
          <a:p>
            <a:pPr marL="0" indent="0">
              <a:lnSpc>
                <a:spcPct val="100000"/>
              </a:lnSpc>
              <a:buFont typeface="Arial"/>
              <a:buNone/>
            </a:pPr>
            <a:r>
              <a:rPr lang="en-US" sz="1600" i="1" dirty="0">
                <a:solidFill>
                  <a:srgbClr val="012556"/>
                </a:solidFill>
              </a:rPr>
              <a:t>…</a:t>
            </a:r>
            <a:r>
              <a:rPr lang="en-US" sz="1800" b="1" i="1" dirty="0">
                <a:solidFill>
                  <a:srgbClr val="012556"/>
                </a:solidFill>
              </a:rPr>
              <a:t>cryogenics</a:t>
            </a:r>
            <a:r>
              <a:rPr lang="en-US" sz="1600" i="1" dirty="0">
                <a:solidFill>
                  <a:srgbClr val="012556"/>
                </a:solidFill>
              </a:rPr>
              <a:t> is one of the </a:t>
            </a:r>
            <a:r>
              <a:rPr lang="en-US" sz="1800" b="1" i="1" dirty="0">
                <a:solidFill>
                  <a:srgbClr val="012556"/>
                </a:solidFill>
              </a:rPr>
              <a:t>larger energy cost </a:t>
            </a:r>
            <a:r>
              <a:rPr lang="en-US" sz="1600" i="1" dirty="0">
                <a:solidFill>
                  <a:srgbClr val="012556"/>
                </a:solidFill>
              </a:rPr>
              <a:t>in modern SRF accelerators</a:t>
            </a:r>
          </a:p>
        </p:txBody>
      </p:sp>
      <p:sp>
        <p:nvSpPr>
          <p:cNvPr id="3" name="Segnaposto contenuto 2">
            <a:extLst>
              <a:ext uri="{FF2B5EF4-FFF2-40B4-BE49-F238E27FC236}">
                <a16:creationId xmlns:a16="http://schemas.microsoft.com/office/drawing/2014/main" id="{96037738-CF56-7833-75BE-EEF93C5FF268}"/>
              </a:ext>
            </a:extLst>
          </p:cNvPr>
          <p:cNvSpPr txBox="1">
            <a:spLocks/>
          </p:cNvSpPr>
          <p:nvPr/>
        </p:nvSpPr>
        <p:spPr>
          <a:xfrm>
            <a:off x="1303155" y="2268435"/>
            <a:ext cx="10079899" cy="1094965"/>
          </a:xfrm>
          <a:prstGeom prst="rect">
            <a:avLst/>
          </a:prstGeom>
        </p:spPr>
        <p:txBody>
          <a:bodyPr vert="horz" lIns="91440" tIns="45720" rIns="91440" bIns="45720" rtlCol="0">
            <a:normAutofit lnSpcReduction="10000"/>
          </a:bodyPr>
          <a:lstStyle>
            <a:lvl1pPr marL="228600" indent="-228600" algn="l" defTabSz="914400" rtl="0" eaLnBrk="1" latinLnBrk="0" hangingPunct="1">
              <a:lnSpc>
                <a:spcPct val="90000"/>
              </a:lnSpc>
              <a:spcBef>
                <a:spcPts val="1000"/>
              </a:spcBef>
              <a:buClr>
                <a:schemeClr val="accent1"/>
              </a:buClr>
              <a:buFont typeface="Arial"/>
              <a:buChar char="•"/>
              <a:defRPr sz="2800" kern="1200">
                <a:solidFill>
                  <a:schemeClr val="tx1"/>
                </a:solidFill>
                <a:latin typeface="Montserrat" panose="00000500000000000000" pitchFamily="2" charset="0"/>
                <a:ea typeface="+mn-ea"/>
                <a:cs typeface="+mn-cs"/>
              </a:defRPr>
            </a:lvl1pPr>
            <a:lvl2pPr marL="685800" indent="-228600" algn="l" defTabSz="914400" rtl="0" eaLnBrk="1" latinLnBrk="0" hangingPunct="1">
              <a:lnSpc>
                <a:spcPct val="90000"/>
              </a:lnSpc>
              <a:spcBef>
                <a:spcPts val="500"/>
              </a:spcBef>
              <a:buClr>
                <a:schemeClr val="accent1"/>
              </a:buClr>
              <a:buFont typeface="Arial"/>
              <a:buChar char="•"/>
              <a:defRPr sz="2400" kern="1200">
                <a:solidFill>
                  <a:schemeClr val="tx1"/>
                </a:solidFill>
                <a:latin typeface="Montserrat" panose="00000500000000000000" pitchFamily="2" charset="0"/>
                <a:ea typeface="+mn-ea"/>
                <a:cs typeface="+mn-cs"/>
              </a:defRPr>
            </a:lvl2pPr>
            <a:lvl3pPr marL="1143000" indent="-228600" algn="l" defTabSz="914400" rtl="0" eaLnBrk="1" latinLnBrk="0" hangingPunct="1">
              <a:lnSpc>
                <a:spcPct val="90000"/>
              </a:lnSpc>
              <a:spcBef>
                <a:spcPts val="500"/>
              </a:spcBef>
              <a:buClr>
                <a:schemeClr val="accent1"/>
              </a:buClr>
              <a:buFont typeface="Arial"/>
              <a:buChar char="•"/>
              <a:defRPr sz="2000" kern="1200">
                <a:solidFill>
                  <a:schemeClr val="tx1"/>
                </a:solidFill>
                <a:latin typeface="Montserrat" panose="00000500000000000000" pitchFamily="2" charset="0"/>
                <a:ea typeface="+mn-ea"/>
                <a:cs typeface="+mn-cs"/>
              </a:defRPr>
            </a:lvl3pPr>
            <a:lvl4pPr marL="16002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4pPr>
            <a:lvl5pPr marL="20574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marL="0" indent="0" algn="ctr">
              <a:buNone/>
            </a:pPr>
            <a:r>
              <a:rPr lang="en-US" b="1" dirty="0">
                <a:solidFill>
                  <a:srgbClr val="4399B6"/>
                </a:solidFill>
              </a:rPr>
              <a:t>Move from </a:t>
            </a:r>
            <a:r>
              <a:rPr lang="en-US" sz="3600" b="1" dirty="0">
                <a:solidFill>
                  <a:srgbClr val="4399B6"/>
                </a:solidFill>
              </a:rPr>
              <a:t>bulk Nb @2K </a:t>
            </a:r>
            <a:r>
              <a:rPr lang="en-US" b="1" dirty="0">
                <a:solidFill>
                  <a:srgbClr val="4399B6"/>
                </a:solidFill>
              </a:rPr>
              <a:t>to </a:t>
            </a:r>
            <a:r>
              <a:rPr lang="en-US" sz="3600" b="1" dirty="0">
                <a:solidFill>
                  <a:srgbClr val="012556"/>
                </a:solidFill>
              </a:rPr>
              <a:t>Nb</a:t>
            </a:r>
            <a:r>
              <a:rPr lang="en-US" sz="3600" b="1" baseline="-25000" dirty="0">
                <a:solidFill>
                  <a:srgbClr val="012556"/>
                </a:solidFill>
              </a:rPr>
              <a:t>3</a:t>
            </a:r>
            <a:r>
              <a:rPr lang="en-US" sz="3600" b="1" dirty="0">
                <a:solidFill>
                  <a:srgbClr val="012556"/>
                </a:solidFill>
              </a:rPr>
              <a:t>Sn @4.5 K</a:t>
            </a:r>
          </a:p>
          <a:p>
            <a:pPr marL="0" indent="0" algn="ctr">
              <a:buNone/>
            </a:pPr>
            <a:r>
              <a:rPr lang="en-US" b="1" dirty="0">
                <a:solidFill>
                  <a:srgbClr val="8CA72B"/>
                </a:solidFill>
              </a:rPr>
              <a:t>reduces cryogenic power by a factor of 3</a:t>
            </a:r>
          </a:p>
        </p:txBody>
      </p:sp>
      <p:pic>
        <p:nvPicPr>
          <p:cNvPr id="6" name="Immagine 5">
            <a:extLst>
              <a:ext uri="{FF2B5EF4-FFF2-40B4-BE49-F238E27FC236}">
                <a16:creationId xmlns:a16="http://schemas.microsoft.com/office/drawing/2014/main" id="{FF21A3C2-DBEA-2858-E2CE-5BB1C82D82DD}"/>
              </a:ext>
            </a:extLst>
          </p:cNvPr>
          <p:cNvPicPr>
            <a:picLocks noChangeAspect="1"/>
          </p:cNvPicPr>
          <p:nvPr/>
        </p:nvPicPr>
        <p:blipFill>
          <a:blip r:embed="rId4">
            <a:duotone>
              <a:schemeClr val="accent6">
                <a:shade val="45000"/>
                <a:satMod val="135000"/>
              </a:schemeClr>
              <a:prstClr val="white"/>
            </a:duotone>
          </a:blip>
          <a:stretch>
            <a:fillRect/>
          </a:stretch>
        </p:blipFill>
        <p:spPr>
          <a:xfrm rot="19836643">
            <a:off x="498506" y="1792746"/>
            <a:ext cx="1286833" cy="1428639"/>
          </a:xfrm>
          <a:prstGeom prst="rect">
            <a:avLst/>
          </a:prstGeom>
        </p:spPr>
      </p:pic>
      <p:sp>
        <p:nvSpPr>
          <p:cNvPr id="7" name="CasellaDiTesto 6">
            <a:extLst>
              <a:ext uri="{FF2B5EF4-FFF2-40B4-BE49-F238E27FC236}">
                <a16:creationId xmlns:a16="http://schemas.microsoft.com/office/drawing/2014/main" id="{031CE0DD-30F3-79E5-94F8-521755E65A25}"/>
              </a:ext>
            </a:extLst>
          </p:cNvPr>
          <p:cNvSpPr txBox="1"/>
          <p:nvPr/>
        </p:nvSpPr>
        <p:spPr>
          <a:xfrm>
            <a:off x="5062195" y="4416103"/>
            <a:ext cx="6693030" cy="1569660"/>
          </a:xfrm>
          <a:prstGeom prst="rect">
            <a:avLst/>
          </a:prstGeom>
          <a:noFill/>
        </p:spPr>
        <p:txBody>
          <a:bodyPr wrap="square">
            <a:spAutoFit/>
          </a:bodyPr>
          <a:lstStyle/>
          <a:p>
            <a:r>
              <a:rPr lang="en-US" sz="2400" b="1" dirty="0">
                <a:effectLst/>
                <a:latin typeface="Aptos" panose="020B0004020202020204" pitchFamily="34" charset="0"/>
                <a:ea typeface="Aptos" panose="020B0004020202020204" pitchFamily="34" charset="0"/>
                <a:cs typeface="Times New Roman" panose="02020603050405020304" pitchFamily="18" charset="0"/>
              </a:rPr>
              <a:t>Complementary</a:t>
            </a:r>
            <a:r>
              <a:rPr lang="en-US" sz="2400" dirty="0">
                <a:effectLst/>
                <a:latin typeface="Aptos" panose="020B0004020202020204" pitchFamily="34" charset="0"/>
                <a:ea typeface="Aptos" panose="020B0004020202020204" pitchFamily="34" charset="0"/>
                <a:cs typeface="Times New Roman" panose="02020603050405020304" pitchFamily="18" charset="0"/>
              </a:rPr>
              <a:t> to H2020 project </a:t>
            </a:r>
            <a:r>
              <a:rPr lang="en-US" sz="2400" b="1" dirty="0">
                <a:effectLst/>
                <a:latin typeface="Aptos" panose="020B0004020202020204" pitchFamily="34" charset="0"/>
                <a:ea typeface="Aptos" panose="020B0004020202020204" pitchFamily="34" charset="0"/>
                <a:cs typeface="Times New Roman" panose="02020603050405020304" pitchFamily="18" charset="0"/>
              </a:rPr>
              <a:t>I.FAST WP9</a:t>
            </a:r>
            <a:r>
              <a:rPr lang="en-US" sz="2400" dirty="0">
                <a:effectLst/>
                <a:latin typeface="Aptos" panose="020B0004020202020204" pitchFamily="34" charset="0"/>
                <a:ea typeface="Aptos" panose="020B0004020202020204" pitchFamily="34" charset="0"/>
                <a:cs typeface="Times New Roman" panose="02020603050405020304" pitchFamily="18" charset="0"/>
              </a:rPr>
              <a:t>, </a:t>
            </a:r>
            <a:r>
              <a:rPr lang="en-US" sz="2400" b="1" dirty="0" err="1">
                <a:effectLst/>
                <a:latin typeface="Aptos" panose="020B0004020202020204" pitchFamily="34" charset="0"/>
                <a:ea typeface="Aptos" panose="020B0004020202020204" pitchFamily="34" charset="0"/>
                <a:cs typeface="Times New Roman" panose="02020603050405020304" pitchFamily="18" charset="0"/>
              </a:rPr>
              <a:t>iSAS</a:t>
            </a:r>
            <a:r>
              <a:rPr lang="en-US" sz="2400" b="1" dirty="0">
                <a:effectLst/>
                <a:latin typeface="Aptos" panose="020B0004020202020204" pitchFamily="34" charset="0"/>
                <a:ea typeface="Aptos" panose="020B0004020202020204" pitchFamily="34" charset="0"/>
                <a:cs typeface="Times New Roman" panose="02020603050405020304" pitchFamily="18" charset="0"/>
              </a:rPr>
              <a:t> WP3 </a:t>
            </a:r>
            <a:r>
              <a:rPr lang="en-US" sz="2400" dirty="0">
                <a:effectLst/>
                <a:latin typeface="Aptos" panose="020B0004020202020204" pitchFamily="34" charset="0"/>
                <a:ea typeface="Aptos" panose="020B0004020202020204" pitchFamily="34" charset="0"/>
                <a:cs typeface="Times New Roman" panose="02020603050405020304" pitchFamily="18" charset="0"/>
              </a:rPr>
              <a:t>is focused on </a:t>
            </a:r>
            <a:r>
              <a:rPr lang="en-US" sz="2400" b="1" dirty="0">
                <a:solidFill>
                  <a:srgbClr val="8CA72B"/>
                </a:solidFill>
                <a:effectLst/>
                <a:latin typeface="Aptos" panose="020B0004020202020204" pitchFamily="34" charset="0"/>
                <a:ea typeface="Aptos" panose="020B0004020202020204" pitchFamily="34" charset="0"/>
                <a:cs typeface="Times New Roman" panose="02020603050405020304" pitchFamily="18" charset="0"/>
              </a:rPr>
              <a:t>minimizing trapped flux </a:t>
            </a:r>
            <a:r>
              <a:rPr lang="en-US" sz="2400" dirty="0">
                <a:effectLst/>
                <a:latin typeface="Aptos" panose="020B0004020202020204" pitchFamily="34" charset="0"/>
                <a:ea typeface="Aptos" panose="020B0004020202020204" pitchFamily="34" charset="0"/>
                <a:cs typeface="Times New Roman" panose="02020603050405020304" pitchFamily="18" charset="0"/>
              </a:rPr>
              <a:t>and increasing coating mechanical strength to allow </a:t>
            </a:r>
            <a:r>
              <a:rPr lang="en-US" sz="2400" b="1" dirty="0">
                <a:solidFill>
                  <a:srgbClr val="8CA72B"/>
                </a:solidFill>
                <a:effectLst/>
                <a:latin typeface="Aptos" panose="020B0004020202020204" pitchFamily="34" charset="0"/>
                <a:ea typeface="Aptos" panose="020B0004020202020204" pitchFamily="34" charset="0"/>
                <a:cs typeface="Times New Roman" panose="02020603050405020304" pitchFamily="18" charset="0"/>
              </a:rPr>
              <a:t>cavity tunability</a:t>
            </a:r>
            <a:endParaRPr lang="it-IT" sz="2400" dirty="0">
              <a:solidFill>
                <a:srgbClr val="8CA72B"/>
              </a:solidFill>
            </a:endParaRPr>
          </a:p>
        </p:txBody>
      </p:sp>
    </p:spTree>
    <p:extLst>
      <p:ext uri="{BB962C8B-B14F-4D97-AF65-F5344CB8AC3E}">
        <p14:creationId xmlns:p14="http://schemas.microsoft.com/office/powerpoint/2010/main" val="255103414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Innovate for Sustainable Accelerating Systems: Kick-Off Meeting">
            <a:extLst>
              <a:ext uri="{FF2B5EF4-FFF2-40B4-BE49-F238E27FC236}">
                <a16:creationId xmlns:a16="http://schemas.microsoft.com/office/drawing/2014/main" id="{0BBB2F10-FAEB-D3CF-A535-57FAB197BFA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2838" y="378848"/>
            <a:ext cx="3609024" cy="1134265"/>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D5CFD807-6BFA-5F75-585F-038BB87B589A}"/>
              </a:ext>
            </a:extLst>
          </p:cNvPr>
          <p:cNvSpPr txBox="1"/>
          <p:nvPr/>
        </p:nvSpPr>
        <p:spPr>
          <a:xfrm>
            <a:off x="3910655" y="226449"/>
            <a:ext cx="6993133" cy="1015663"/>
          </a:xfrm>
          <a:prstGeom prst="rect">
            <a:avLst/>
          </a:prstGeom>
          <a:noFill/>
        </p:spPr>
        <p:txBody>
          <a:bodyPr wrap="none" rtlCol="0">
            <a:spAutoFit/>
          </a:bodyPr>
          <a:lstStyle/>
          <a:p>
            <a:r>
              <a:rPr lang="en-US" sz="2400" b="1" dirty="0">
                <a:solidFill>
                  <a:schemeClr val="bg2">
                    <a:lumMod val="50000"/>
                  </a:schemeClr>
                </a:solidFill>
              </a:rPr>
              <a:t>WP3: Nb</a:t>
            </a:r>
            <a:r>
              <a:rPr lang="en-US" sz="2400" b="1" baseline="-25000" dirty="0">
                <a:solidFill>
                  <a:schemeClr val="bg2">
                    <a:lumMod val="50000"/>
                  </a:schemeClr>
                </a:solidFill>
              </a:rPr>
              <a:t>3</a:t>
            </a:r>
            <a:r>
              <a:rPr lang="en-US" sz="2400" b="1" dirty="0">
                <a:solidFill>
                  <a:schemeClr val="bg2">
                    <a:lumMod val="50000"/>
                  </a:schemeClr>
                </a:solidFill>
              </a:rPr>
              <a:t>Sn on Cu films for 4.2K cavity operation</a:t>
            </a:r>
          </a:p>
          <a:p>
            <a:r>
              <a:rPr kumimoji="0" lang="en-US" sz="1800" b="1" i="0" u="none" strike="noStrike" kern="1200" cap="none" spc="0" normalizeH="0" baseline="0" noProof="0" dirty="0">
                <a:ln>
                  <a:noFill/>
                </a:ln>
                <a:solidFill>
                  <a:schemeClr val="bg2">
                    <a:lumMod val="50000"/>
                  </a:schemeClr>
                </a:solidFill>
                <a:effectLst/>
                <a:uLnTx/>
                <a:uFillTx/>
                <a:latin typeface="Calibri"/>
                <a:ea typeface="ＭＳ Ｐゴシック" charset="0"/>
              </a:rPr>
              <a:t>Institutes participating: INFN, CEA, HZB, UKRI</a:t>
            </a:r>
          </a:p>
          <a:p>
            <a:r>
              <a:rPr lang="en-US" b="1" dirty="0">
                <a:solidFill>
                  <a:schemeClr val="bg2">
                    <a:lumMod val="50000"/>
                  </a:schemeClr>
                </a:solidFill>
                <a:latin typeface="Calibri"/>
                <a:ea typeface="ＭＳ Ｐゴシック" charset="0"/>
              </a:rPr>
              <a:t>Convener: Cristian Pira (INFN LNL)</a:t>
            </a:r>
          </a:p>
        </p:txBody>
      </p:sp>
      <p:sp>
        <p:nvSpPr>
          <p:cNvPr id="5" name="TextBox 4">
            <a:extLst>
              <a:ext uri="{FF2B5EF4-FFF2-40B4-BE49-F238E27FC236}">
                <a16:creationId xmlns:a16="http://schemas.microsoft.com/office/drawing/2014/main" id="{95F84323-17F1-884D-6FDE-73259D549291}"/>
              </a:ext>
            </a:extLst>
          </p:cNvPr>
          <p:cNvSpPr txBox="1"/>
          <p:nvPr/>
        </p:nvSpPr>
        <p:spPr>
          <a:xfrm>
            <a:off x="600075" y="1894396"/>
            <a:ext cx="10601325" cy="4647426"/>
          </a:xfrm>
          <a:prstGeom prst="rect">
            <a:avLst/>
          </a:prstGeom>
          <a:noFill/>
        </p:spPr>
        <p:txBody>
          <a:bodyPr wrap="square" rtlCol="0">
            <a:spAutoFit/>
          </a:bodyPr>
          <a:lstStyle/>
          <a:p>
            <a:r>
              <a:rPr lang="en-US" b="1" i="1" dirty="0">
                <a:solidFill>
                  <a:srgbClr val="8CA72B"/>
                </a:solidFill>
                <a:effectLst/>
                <a:latin typeface="Helvetica" pitchFamily="2" charset="0"/>
              </a:rPr>
              <a:t>Task </a:t>
            </a:r>
            <a:r>
              <a:rPr lang="en-US" b="1" i="1" dirty="0">
                <a:solidFill>
                  <a:srgbClr val="8CA72B"/>
                </a:solidFill>
                <a:latin typeface="Helvetica" pitchFamily="2" charset="0"/>
              </a:rPr>
              <a:t>3</a:t>
            </a:r>
            <a:r>
              <a:rPr lang="en-US" b="1" i="1" dirty="0">
                <a:solidFill>
                  <a:srgbClr val="8CA72B"/>
                </a:solidFill>
                <a:effectLst/>
                <a:latin typeface="Helvetica" pitchFamily="2" charset="0"/>
              </a:rPr>
              <a:t>.1: Coordination of R&amp;D on SC cavities </a:t>
            </a:r>
            <a:r>
              <a:rPr lang="en-US" b="1" i="1" dirty="0">
                <a:solidFill>
                  <a:srgbClr val="1B3C70"/>
                </a:solidFill>
                <a:effectLst/>
                <a:latin typeface="Helvetica" pitchFamily="2" charset="0"/>
              </a:rPr>
              <a:t>– M1-M48 </a:t>
            </a:r>
            <a:r>
              <a:rPr lang="en-US" i="1" dirty="0">
                <a:solidFill>
                  <a:srgbClr val="1B3C70"/>
                </a:solidFill>
                <a:effectLst/>
                <a:latin typeface="Helvetica" pitchFamily="2" charset="0"/>
              </a:rPr>
              <a:t>(</a:t>
            </a:r>
            <a:r>
              <a:rPr lang="en-US" b="1" i="1" dirty="0">
                <a:solidFill>
                  <a:srgbClr val="1B3C70"/>
                </a:solidFill>
                <a:effectLst/>
                <a:latin typeface="Helvetica" pitchFamily="2" charset="0"/>
              </a:rPr>
              <a:t>INFN</a:t>
            </a:r>
            <a:r>
              <a:rPr lang="en-US" i="1" dirty="0">
                <a:solidFill>
                  <a:srgbClr val="1B3C70"/>
                </a:solidFill>
                <a:effectLst/>
                <a:latin typeface="Helvetica" pitchFamily="2" charset="0"/>
              </a:rPr>
              <a:t>, CEA, HZB, UKRI) – Cristian Pira</a:t>
            </a:r>
            <a:br>
              <a:rPr lang="en-US" i="1" dirty="0">
                <a:effectLst/>
                <a:latin typeface="Helvetica" pitchFamily="2" charset="0"/>
              </a:rPr>
            </a:br>
            <a:r>
              <a:rPr lang="en-US" sz="1400" i="1" dirty="0">
                <a:latin typeface="Helvetica" pitchFamily="2" charset="0"/>
              </a:rPr>
              <a:t>This task aims to coordinate the different task activities and organize the periodic WP meetings.</a:t>
            </a:r>
          </a:p>
          <a:p>
            <a:endParaRPr lang="en-US" dirty="0">
              <a:effectLst/>
              <a:latin typeface="Helvetica" pitchFamily="2" charset="0"/>
            </a:endParaRPr>
          </a:p>
          <a:p>
            <a:r>
              <a:rPr lang="en-US" b="1" i="1" dirty="0">
                <a:solidFill>
                  <a:srgbClr val="8CA72B"/>
                </a:solidFill>
                <a:effectLst/>
                <a:latin typeface="Helvetica" pitchFamily="2" charset="0"/>
              </a:rPr>
              <a:t>Task 3.2: </a:t>
            </a:r>
            <a:r>
              <a:rPr lang="en-US" b="1" i="1" dirty="0">
                <a:solidFill>
                  <a:srgbClr val="8CA72B"/>
                </a:solidFill>
                <a:latin typeface="Helvetica" pitchFamily="2" charset="0"/>
              </a:rPr>
              <a:t>Flux Trapping</a:t>
            </a:r>
            <a:r>
              <a:rPr lang="en-US" b="1" i="1" dirty="0">
                <a:latin typeface="Helvetica" pitchFamily="2" charset="0"/>
              </a:rPr>
              <a:t> </a:t>
            </a:r>
            <a:r>
              <a:rPr lang="en-US" b="1" i="1" dirty="0">
                <a:solidFill>
                  <a:srgbClr val="1B3C70"/>
                </a:solidFill>
                <a:latin typeface="Helvetica" pitchFamily="2" charset="0"/>
              </a:rPr>
              <a:t>– M1-M32 </a:t>
            </a:r>
            <a:r>
              <a:rPr lang="en-US" i="1" dirty="0">
                <a:solidFill>
                  <a:srgbClr val="1B3C70"/>
                </a:solidFill>
                <a:latin typeface="Helvetica" pitchFamily="2" charset="0"/>
              </a:rPr>
              <a:t>(INFN, CEA, HZB, </a:t>
            </a:r>
            <a:r>
              <a:rPr lang="en-US" b="1" i="1" dirty="0">
                <a:solidFill>
                  <a:srgbClr val="1B3C70"/>
                </a:solidFill>
                <a:latin typeface="Helvetica" pitchFamily="2" charset="0"/>
              </a:rPr>
              <a:t>UKRI</a:t>
            </a:r>
            <a:r>
              <a:rPr lang="en-US" i="1" dirty="0">
                <a:solidFill>
                  <a:srgbClr val="1B3C70"/>
                </a:solidFill>
                <a:latin typeface="Helvetica" pitchFamily="2" charset="0"/>
              </a:rPr>
              <a:t>) – Oleg Malyshev</a:t>
            </a:r>
          </a:p>
          <a:p>
            <a:r>
              <a:rPr lang="en-US" sz="1400" i="1" dirty="0">
                <a:latin typeface="Helvetica" pitchFamily="2" charset="0"/>
              </a:rPr>
              <a:t>This task aims to minimize flux trapping in Nb3Sn thin films studying and optimizing coating parameters and cooling procedure</a:t>
            </a:r>
          </a:p>
          <a:p>
            <a:endParaRPr lang="en-US" dirty="0">
              <a:latin typeface="Helvetica" pitchFamily="2" charset="0"/>
            </a:endParaRPr>
          </a:p>
          <a:p>
            <a:r>
              <a:rPr lang="en-US" b="1" i="1" dirty="0">
                <a:solidFill>
                  <a:srgbClr val="8CA72B"/>
                </a:solidFill>
                <a:effectLst/>
                <a:latin typeface="Helvetica" pitchFamily="2" charset="0"/>
              </a:rPr>
              <a:t>Task </a:t>
            </a:r>
            <a:r>
              <a:rPr lang="en-US" b="1" i="1" dirty="0">
                <a:solidFill>
                  <a:srgbClr val="8CA72B"/>
                </a:solidFill>
                <a:latin typeface="Helvetica" pitchFamily="2" charset="0"/>
              </a:rPr>
              <a:t>3.3</a:t>
            </a:r>
            <a:r>
              <a:rPr lang="en-US" b="1" i="1" dirty="0">
                <a:solidFill>
                  <a:srgbClr val="8CA72B"/>
                </a:solidFill>
                <a:effectLst/>
                <a:latin typeface="Helvetica" pitchFamily="2" charset="0"/>
              </a:rPr>
              <a:t>: </a:t>
            </a:r>
            <a:r>
              <a:rPr lang="en-US" b="1" i="1" dirty="0">
                <a:solidFill>
                  <a:srgbClr val="8CA72B"/>
                </a:solidFill>
                <a:latin typeface="Helvetica" pitchFamily="2" charset="0"/>
              </a:rPr>
              <a:t>RF Tunability </a:t>
            </a:r>
            <a:r>
              <a:rPr lang="en-US" b="1" i="1" dirty="0">
                <a:solidFill>
                  <a:srgbClr val="1B3C70"/>
                </a:solidFill>
                <a:latin typeface="Helvetica" pitchFamily="2" charset="0"/>
              </a:rPr>
              <a:t>– M1-M32 </a:t>
            </a:r>
            <a:r>
              <a:rPr lang="en-US" i="1" dirty="0">
                <a:solidFill>
                  <a:srgbClr val="1B3C70"/>
                </a:solidFill>
                <a:latin typeface="Helvetica" pitchFamily="2" charset="0"/>
              </a:rPr>
              <a:t>(INFN, CEA, </a:t>
            </a:r>
            <a:r>
              <a:rPr lang="en-US" b="1" i="1" dirty="0">
                <a:solidFill>
                  <a:srgbClr val="1B3C70"/>
                </a:solidFill>
                <a:latin typeface="Helvetica" pitchFamily="2" charset="0"/>
              </a:rPr>
              <a:t>HZB</a:t>
            </a:r>
            <a:r>
              <a:rPr lang="en-US" i="1" dirty="0">
                <a:solidFill>
                  <a:srgbClr val="1B3C70"/>
                </a:solidFill>
                <a:latin typeface="Helvetica" pitchFamily="2" charset="0"/>
              </a:rPr>
              <a:t>, UKRI) – Oliver </a:t>
            </a:r>
            <a:r>
              <a:rPr lang="en-US" i="1" dirty="0" err="1">
                <a:solidFill>
                  <a:srgbClr val="1B3C70"/>
                </a:solidFill>
                <a:latin typeface="Helvetica" pitchFamily="2" charset="0"/>
              </a:rPr>
              <a:t>Kugeler</a:t>
            </a:r>
            <a:endParaRPr lang="en-US" i="1" dirty="0">
              <a:solidFill>
                <a:srgbClr val="1B3C70"/>
              </a:solidFill>
              <a:latin typeface="Helvetica" pitchFamily="2" charset="0"/>
            </a:endParaRPr>
          </a:p>
          <a:p>
            <a:r>
              <a:rPr lang="en-US" sz="1400" i="1" dirty="0">
                <a:effectLst/>
                <a:latin typeface="Helvetica" pitchFamily="2" charset="0"/>
              </a:rPr>
              <a:t>This task aims to study and improve mechanical properties of SC thin films to assess the impact of future cavity tuning during normal 4.2 K operation</a:t>
            </a:r>
          </a:p>
          <a:p>
            <a:endParaRPr lang="en-US" dirty="0">
              <a:effectLst/>
              <a:latin typeface="Helvetica" pitchFamily="2" charset="0"/>
            </a:endParaRPr>
          </a:p>
          <a:p>
            <a:r>
              <a:rPr lang="en-US" b="1" i="1" dirty="0">
                <a:solidFill>
                  <a:srgbClr val="8CA72B"/>
                </a:solidFill>
                <a:effectLst/>
                <a:latin typeface="Helvetica" pitchFamily="2" charset="0"/>
              </a:rPr>
              <a:t>Task </a:t>
            </a:r>
            <a:r>
              <a:rPr lang="en-US" b="1" i="1" dirty="0">
                <a:solidFill>
                  <a:srgbClr val="8CA72B"/>
                </a:solidFill>
                <a:latin typeface="Helvetica" pitchFamily="2" charset="0"/>
              </a:rPr>
              <a:t>3.4</a:t>
            </a:r>
            <a:r>
              <a:rPr lang="en-US" b="1" i="1" dirty="0">
                <a:solidFill>
                  <a:srgbClr val="8CA72B"/>
                </a:solidFill>
                <a:effectLst/>
                <a:latin typeface="Helvetica" pitchFamily="2" charset="0"/>
              </a:rPr>
              <a:t>: </a:t>
            </a:r>
            <a:r>
              <a:rPr lang="en-US" b="1" i="1" dirty="0">
                <a:solidFill>
                  <a:srgbClr val="8CA72B"/>
                </a:solidFill>
                <a:latin typeface="Helvetica" pitchFamily="2" charset="0"/>
              </a:rPr>
              <a:t>Adaptive Layers</a:t>
            </a:r>
            <a:r>
              <a:rPr lang="en-US" b="1" i="1" dirty="0">
                <a:latin typeface="Helvetica" pitchFamily="2" charset="0"/>
              </a:rPr>
              <a:t> </a:t>
            </a:r>
            <a:r>
              <a:rPr lang="en-US" b="1" i="1" dirty="0">
                <a:solidFill>
                  <a:srgbClr val="1B3C70"/>
                </a:solidFill>
                <a:latin typeface="Helvetica" pitchFamily="2" charset="0"/>
              </a:rPr>
              <a:t>– M1-M40 </a:t>
            </a:r>
            <a:r>
              <a:rPr lang="en-US" i="1" dirty="0">
                <a:solidFill>
                  <a:srgbClr val="1B3C70"/>
                </a:solidFill>
                <a:latin typeface="Helvetica" pitchFamily="2" charset="0"/>
              </a:rPr>
              <a:t>(INFN, </a:t>
            </a:r>
            <a:r>
              <a:rPr lang="en-US" b="1" i="1" dirty="0">
                <a:solidFill>
                  <a:srgbClr val="1B3C70"/>
                </a:solidFill>
                <a:latin typeface="Helvetica" pitchFamily="2" charset="0"/>
              </a:rPr>
              <a:t>CEA</a:t>
            </a:r>
            <a:r>
              <a:rPr lang="en-US" i="1" dirty="0">
                <a:solidFill>
                  <a:srgbClr val="1B3C70"/>
                </a:solidFill>
                <a:latin typeface="Helvetica" pitchFamily="2" charset="0"/>
              </a:rPr>
              <a:t>, HZB, UKRI) – Thomas </a:t>
            </a:r>
            <a:r>
              <a:rPr lang="en-US" i="1" dirty="0" err="1">
                <a:solidFill>
                  <a:srgbClr val="1B3C70"/>
                </a:solidFill>
                <a:latin typeface="Helvetica" pitchFamily="2" charset="0"/>
              </a:rPr>
              <a:t>Proslier</a:t>
            </a:r>
            <a:endParaRPr lang="en-US" i="1" dirty="0">
              <a:solidFill>
                <a:srgbClr val="1B3C70"/>
              </a:solidFill>
              <a:latin typeface="Helvetica" pitchFamily="2" charset="0"/>
            </a:endParaRPr>
          </a:p>
          <a:p>
            <a:r>
              <a:rPr lang="en-US" sz="1400" i="1" dirty="0">
                <a:effectLst/>
                <a:latin typeface="Helvetica" pitchFamily="2" charset="0"/>
              </a:rPr>
              <a:t>This task aims at developing suitable adaptative layers synthesized by Atomic Layer Deposition (ALD) to reduce the detrimental effect of mechanical deformation on the superconducting properties of Nb</a:t>
            </a:r>
            <a:r>
              <a:rPr lang="en-US" sz="1400" i="1" baseline="-25000" dirty="0">
                <a:effectLst/>
                <a:latin typeface="Helvetica" pitchFamily="2" charset="0"/>
              </a:rPr>
              <a:t>3</a:t>
            </a:r>
            <a:r>
              <a:rPr lang="en-US" sz="1400" i="1" dirty="0">
                <a:effectLst/>
                <a:latin typeface="Helvetica" pitchFamily="2" charset="0"/>
              </a:rPr>
              <a:t>Sn</a:t>
            </a:r>
          </a:p>
          <a:p>
            <a:endParaRPr lang="en-US" dirty="0">
              <a:latin typeface="Helvetica" pitchFamily="2" charset="0"/>
            </a:endParaRPr>
          </a:p>
          <a:p>
            <a:r>
              <a:rPr lang="en-US" b="1" i="1" dirty="0">
                <a:solidFill>
                  <a:srgbClr val="8CA72B"/>
                </a:solidFill>
                <a:effectLst/>
                <a:latin typeface="Helvetica" pitchFamily="2" charset="0"/>
              </a:rPr>
              <a:t>Task </a:t>
            </a:r>
            <a:r>
              <a:rPr lang="en-US" b="1" i="1" dirty="0">
                <a:solidFill>
                  <a:srgbClr val="8CA72B"/>
                </a:solidFill>
                <a:latin typeface="Helvetica" pitchFamily="2" charset="0"/>
              </a:rPr>
              <a:t>3.5</a:t>
            </a:r>
            <a:r>
              <a:rPr lang="en-US" b="1" i="1" dirty="0">
                <a:solidFill>
                  <a:srgbClr val="8CA72B"/>
                </a:solidFill>
                <a:effectLst/>
                <a:latin typeface="Helvetica" pitchFamily="2" charset="0"/>
              </a:rPr>
              <a:t>: Working Cavity </a:t>
            </a:r>
            <a:r>
              <a:rPr lang="en-US" b="1" i="1" dirty="0">
                <a:solidFill>
                  <a:srgbClr val="1B3C70"/>
                </a:solidFill>
                <a:effectLst/>
                <a:latin typeface="Helvetica" pitchFamily="2" charset="0"/>
              </a:rPr>
              <a:t>– M1-M48 </a:t>
            </a:r>
            <a:r>
              <a:rPr lang="en-US" i="1" dirty="0">
                <a:solidFill>
                  <a:srgbClr val="1B3C70"/>
                </a:solidFill>
                <a:effectLst/>
                <a:latin typeface="Helvetica" pitchFamily="2" charset="0"/>
              </a:rPr>
              <a:t>(INFN, CEA, HZB, </a:t>
            </a:r>
            <a:r>
              <a:rPr lang="en-US" b="1" i="1" dirty="0">
                <a:solidFill>
                  <a:srgbClr val="1B3C70"/>
                </a:solidFill>
                <a:effectLst/>
                <a:latin typeface="Helvetica" pitchFamily="2" charset="0"/>
              </a:rPr>
              <a:t>UKRI</a:t>
            </a:r>
            <a:r>
              <a:rPr lang="en-US" i="1" dirty="0">
                <a:solidFill>
                  <a:srgbClr val="1B3C70"/>
                </a:solidFill>
                <a:effectLst/>
                <a:latin typeface="Helvetica" pitchFamily="2" charset="0"/>
              </a:rPr>
              <a:t>) – Reza Valizadeh</a:t>
            </a:r>
          </a:p>
          <a:p>
            <a:r>
              <a:rPr lang="en-US" sz="1400" i="1" dirty="0">
                <a:effectLst/>
                <a:latin typeface="Helvetica" pitchFamily="2" charset="0"/>
              </a:rPr>
              <a:t>This task encompasses the main outcome of WP3: to optimize the SC cavity coating procedure at 1.3 GHz using the experience and knowledge gained in Tasks 3.2-3.4. and demonstrate suitability for operation at 4.2 K.</a:t>
            </a:r>
            <a:endParaRPr lang="en-US" dirty="0">
              <a:effectLst/>
              <a:latin typeface="Helvetica" pitchFamily="2" charset="0"/>
            </a:endParaRPr>
          </a:p>
          <a:p>
            <a:endParaRPr lang="en-BE" dirty="0"/>
          </a:p>
        </p:txBody>
      </p:sp>
    </p:spTree>
    <p:extLst>
      <p:ext uri="{BB962C8B-B14F-4D97-AF65-F5344CB8AC3E}">
        <p14:creationId xmlns:p14="http://schemas.microsoft.com/office/powerpoint/2010/main" val="302264384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CDE22A0-FDD8-7968-B91A-827AA62714FE}"/>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713910DA-82A4-404E-0AED-B30B2E9910D7}"/>
              </a:ext>
            </a:extLst>
          </p:cNvPr>
          <p:cNvSpPr txBox="1"/>
          <p:nvPr/>
        </p:nvSpPr>
        <p:spPr>
          <a:xfrm>
            <a:off x="3067919" y="284907"/>
            <a:ext cx="729603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films for 4.2K cavity operation: </a:t>
            </a:r>
            <a:r>
              <a:rPr lang="en-US" sz="2800" b="1" dirty="0">
                <a:solidFill>
                  <a:schemeClr val="bg2">
                    <a:lumMod val="50000"/>
                  </a:schemeClr>
                </a:solidFill>
              </a:rPr>
              <a:t>Task 3.1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6EE98A18-7B97-F42C-AE0A-E8C341FDDBD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7" name="Segnaposto contenuto 2">
            <a:extLst>
              <a:ext uri="{FF2B5EF4-FFF2-40B4-BE49-F238E27FC236}">
                <a16:creationId xmlns:a16="http://schemas.microsoft.com/office/drawing/2014/main" id="{D6107F20-182D-F455-4968-E8C6747C8BDF}"/>
              </a:ext>
            </a:extLst>
          </p:cNvPr>
          <p:cNvSpPr txBox="1">
            <a:spLocks/>
          </p:cNvSpPr>
          <p:nvPr/>
        </p:nvSpPr>
        <p:spPr>
          <a:xfrm>
            <a:off x="838200" y="1254061"/>
            <a:ext cx="10515600" cy="621873"/>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2400" b="1">
                <a:solidFill>
                  <a:srgbClr val="A4C137"/>
                </a:solidFill>
              </a:rPr>
              <a:t>Coordination </a:t>
            </a:r>
            <a:r>
              <a:rPr lang="en-US" sz="2400">
                <a:solidFill>
                  <a:srgbClr val="012556"/>
                </a:solidFill>
              </a:rPr>
              <a:t>(</a:t>
            </a:r>
            <a:r>
              <a:rPr lang="en-US" sz="2400" b="1">
                <a:solidFill>
                  <a:srgbClr val="012556"/>
                </a:solidFill>
              </a:rPr>
              <a:t>INFN</a:t>
            </a:r>
            <a:r>
              <a:rPr lang="en-US" sz="2400">
                <a:solidFill>
                  <a:srgbClr val="012556"/>
                </a:solidFill>
              </a:rPr>
              <a:t>, CEA, HZB, UKRI) </a:t>
            </a:r>
            <a:r>
              <a:rPr lang="en-US" sz="2400" i="1">
                <a:solidFill>
                  <a:srgbClr val="012556"/>
                </a:solidFill>
              </a:rPr>
              <a:t>– Cristian Pira</a:t>
            </a:r>
            <a:endParaRPr lang="en-US" sz="2400" i="1" dirty="0">
              <a:solidFill>
                <a:srgbClr val="012556"/>
              </a:solidFill>
            </a:endParaRPr>
          </a:p>
        </p:txBody>
      </p:sp>
      <p:sp>
        <p:nvSpPr>
          <p:cNvPr id="8" name="CasellaDiTesto 7">
            <a:extLst>
              <a:ext uri="{FF2B5EF4-FFF2-40B4-BE49-F238E27FC236}">
                <a16:creationId xmlns:a16="http://schemas.microsoft.com/office/drawing/2014/main" id="{73D2EE0A-AD17-B13B-0654-674984C00C58}"/>
              </a:ext>
            </a:extLst>
          </p:cNvPr>
          <p:cNvSpPr txBox="1"/>
          <p:nvPr/>
        </p:nvSpPr>
        <p:spPr>
          <a:xfrm>
            <a:off x="838200" y="2079555"/>
            <a:ext cx="11149361" cy="4216539"/>
          </a:xfrm>
          <a:prstGeom prst="rect">
            <a:avLst/>
          </a:prstGeom>
          <a:noFill/>
        </p:spPr>
        <p:txBody>
          <a:bodyPr wrap="square">
            <a:spAutoFit/>
          </a:bodyPr>
          <a:lstStyle/>
          <a:p>
            <a:pPr marL="0" indent="0" algn="l">
              <a:buNone/>
            </a:pPr>
            <a:r>
              <a:rPr lang="en-US" sz="2400" b="1" i="0" u="none" strike="noStrike" baseline="0" dirty="0">
                <a:solidFill>
                  <a:srgbClr val="A4C137"/>
                </a:solidFill>
              </a:rPr>
              <a:t>Status:</a:t>
            </a:r>
            <a:endParaRPr lang="en-US" sz="2400" b="1" i="0" u="none" strike="noStrike" baseline="0" dirty="0">
              <a:solidFill>
                <a:srgbClr val="1B3C70"/>
              </a:solidFill>
            </a:endParaRPr>
          </a:p>
          <a:p>
            <a:pPr marL="0" indent="0" algn="l">
              <a:buNone/>
            </a:pPr>
            <a:endParaRPr lang="en-US" sz="1800" b="1" i="0" u="none" strike="noStrike" baseline="0" dirty="0">
              <a:solidFill>
                <a:srgbClr val="1B3C70"/>
              </a:solidFill>
            </a:endParaRPr>
          </a:p>
          <a:p>
            <a:pPr marL="0" indent="0" algn="l">
              <a:buNone/>
            </a:pPr>
            <a:r>
              <a:rPr lang="en-US" sz="1600" b="1" i="0" u="none" strike="noStrike" baseline="0" dirty="0">
                <a:solidFill>
                  <a:srgbClr val="1B3C70"/>
                </a:solidFill>
              </a:rPr>
              <a:t>WP3 Meeting 01 -  Task leaders Pre-Kick-Off remote meeting on 21/02/2024</a:t>
            </a:r>
          </a:p>
          <a:p>
            <a:r>
              <a:rPr lang="it-IT" sz="1600" dirty="0">
                <a:solidFill>
                  <a:srgbClr val="1B3C70"/>
                </a:solidFill>
                <a:hlinkClick r:id="rId3">
                  <a:extLst>
                    <a:ext uri="{A12FA001-AC4F-418D-AE19-62706E023703}">
                      <ahyp:hlinkClr xmlns:ahyp="http://schemas.microsoft.com/office/drawing/2018/hyperlinkcolor" val="tx"/>
                    </a:ext>
                  </a:extLst>
                </a:hlinkClick>
              </a:rPr>
              <a:t>https://agenda.infn.it/event/40107/</a:t>
            </a:r>
            <a:endParaRPr lang="it-IT" sz="1600" dirty="0">
              <a:solidFill>
                <a:srgbClr val="1B3C70"/>
              </a:solidFill>
            </a:endParaRPr>
          </a:p>
          <a:p>
            <a:endParaRPr lang="it-IT" sz="1600" b="1" i="0" u="none" strike="noStrike" baseline="0" dirty="0">
              <a:solidFill>
                <a:srgbClr val="A4C137"/>
              </a:solidFill>
            </a:endParaRPr>
          </a:p>
          <a:p>
            <a:r>
              <a:rPr lang="en-US" sz="1600" b="1" i="0" u="none" strike="noStrike" baseline="0" dirty="0">
                <a:solidFill>
                  <a:srgbClr val="1B3C70"/>
                </a:solidFill>
              </a:rPr>
              <a:t>WP3 Meeting 02 -  Kick-Off meeting in Paris (hybrid) on </a:t>
            </a:r>
            <a:r>
              <a:rPr lang="en-US" sz="1600" b="1" dirty="0">
                <a:solidFill>
                  <a:srgbClr val="1B3C70"/>
                </a:solidFill>
              </a:rPr>
              <a:t>16</a:t>
            </a:r>
            <a:r>
              <a:rPr lang="en-US" sz="1600" b="1" i="0" u="none" strike="noStrike" baseline="0" dirty="0">
                <a:solidFill>
                  <a:srgbClr val="1B3C70"/>
                </a:solidFill>
              </a:rPr>
              <a:t>/04/2024  (in collaboration with I.FAST WP9)</a:t>
            </a:r>
            <a:br>
              <a:rPr lang="en-US" sz="1600" b="1" i="0" u="none" strike="noStrike" baseline="0" dirty="0">
                <a:solidFill>
                  <a:srgbClr val="1B3C70"/>
                </a:solidFill>
              </a:rPr>
            </a:br>
            <a:r>
              <a:rPr lang="it-IT" sz="1600" dirty="0">
                <a:solidFill>
                  <a:srgbClr val="1B3C70"/>
                </a:solidFill>
                <a:hlinkClick r:id="rId4">
                  <a:extLst>
                    <a:ext uri="{A12FA001-AC4F-418D-AE19-62706E023703}">
                      <ahyp:hlinkClr xmlns:ahyp="http://schemas.microsoft.com/office/drawing/2018/hyperlinkcolor" val="tx"/>
                    </a:ext>
                  </a:extLst>
                </a:hlinkClick>
              </a:rPr>
              <a:t>https://indico.cern.ch/event/1357302/sessions/528505/#20240416</a:t>
            </a:r>
            <a:endParaRPr lang="en-US" sz="1600" b="1" i="0" u="none" strike="noStrike" baseline="0" dirty="0">
              <a:solidFill>
                <a:srgbClr val="1B3C70"/>
              </a:solidFill>
            </a:endParaRPr>
          </a:p>
          <a:p>
            <a:endParaRPr lang="en-US" sz="1600" b="1" dirty="0">
              <a:solidFill>
                <a:srgbClr val="A4C137"/>
              </a:solidFill>
            </a:endParaRPr>
          </a:p>
          <a:p>
            <a:r>
              <a:rPr lang="en-US" sz="1600" b="1" i="0" u="none" strike="noStrike" baseline="0" dirty="0">
                <a:solidFill>
                  <a:srgbClr val="1B3C70"/>
                </a:solidFill>
              </a:rPr>
              <a:t>WP3 Meeting 03 -  Task Leaders remote meeting </a:t>
            </a:r>
            <a:r>
              <a:rPr lang="en-US" sz="1600" b="1" dirty="0">
                <a:solidFill>
                  <a:srgbClr val="1B3C70"/>
                </a:solidFill>
              </a:rPr>
              <a:t>on</a:t>
            </a:r>
            <a:r>
              <a:rPr lang="en-US" sz="1600" b="1" i="0" u="none" strike="noStrike" baseline="0" dirty="0">
                <a:solidFill>
                  <a:srgbClr val="1B3C70"/>
                </a:solidFill>
              </a:rPr>
              <a:t> 17/07/2024 (in collaboration with I.FAST WP9)</a:t>
            </a:r>
            <a:br>
              <a:rPr lang="en-US" sz="1600" b="1" i="0" u="none" strike="noStrike" baseline="0" dirty="0">
                <a:solidFill>
                  <a:srgbClr val="1B3C70"/>
                </a:solidFill>
              </a:rPr>
            </a:br>
            <a:r>
              <a:rPr lang="it-IT" sz="1600" dirty="0">
                <a:solidFill>
                  <a:srgbClr val="1B3C70"/>
                </a:solidFill>
                <a:hlinkClick r:id="rId5">
                  <a:extLst>
                    <a:ext uri="{A12FA001-AC4F-418D-AE19-62706E023703}">
                      <ahyp:hlinkClr xmlns:ahyp="http://schemas.microsoft.com/office/drawing/2018/hyperlinkcolor" val="tx"/>
                    </a:ext>
                  </a:extLst>
                </a:hlinkClick>
              </a:rPr>
              <a:t>https://indico.cern.ch/event/1437516/</a:t>
            </a:r>
            <a:endParaRPr lang="it-IT" sz="1600" dirty="0">
              <a:solidFill>
                <a:srgbClr val="1B3C70"/>
              </a:solidFill>
            </a:endParaRPr>
          </a:p>
          <a:p>
            <a:endParaRPr lang="it-IT" sz="1600" b="1" i="0" u="none" strike="noStrike" baseline="0" dirty="0">
              <a:solidFill>
                <a:srgbClr val="1B3C70"/>
              </a:solidFill>
            </a:endParaRPr>
          </a:p>
          <a:p>
            <a:r>
              <a:rPr lang="en-US" sz="1600" b="1" i="0" u="none" strike="noStrike" baseline="0" dirty="0">
                <a:solidFill>
                  <a:srgbClr val="1B3C70"/>
                </a:solidFill>
              </a:rPr>
              <a:t>WP3 Meeting 04 –  Hybrid meeting in Berlin on 02-03/12/2024 (in collaboration with I.FAST WP9)</a:t>
            </a:r>
          </a:p>
          <a:p>
            <a:r>
              <a:rPr lang="it-IT" sz="1600" dirty="0">
                <a:solidFill>
                  <a:srgbClr val="1B3C70"/>
                </a:solidFill>
                <a:hlinkClick r:id="rId6">
                  <a:extLst>
                    <a:ext uri="{A12FA001-AC4F-418D-AE19-62706E023703}">
                      <ahyp:hlinkClr xmlns:ahyp="http://schemas.microsoft.com/office/drawing/2018/hyperlinkcolor" val="tx"/>
                    </a:ext>
                  </a:extLst>
                </a:hlinkClick>
              </a:rPr>
              <a:t>https://events.hifis.net/event/1875/</a:t>
            </a:r>
            <a:endParaRPr lang="it-IT" sz="1600" dirty="0">
              <a:solidFill>
                <a:srgbClr val="1B3C70"/>
              </a:solidFill>
            </a:endParaRPr>
          </a:p>
          <a:p>
            <a:endParaRPr lang="it-IT" sz="1600" dirty="0">
              <a:solidFill>
                <a:srgbClr val="1B3C70"/>
              </a:solidFill>
            </a:endParaRPr>
          </a:p>
          <a:p>
            <a:r>
              <a:rPr lang="en-US" sz="1600" b="1" i="0" u="none" strike="noStrike" baseline="0" dirty="0">
                <a:solidFill>
                  <a:srgbClr val="A1BF31"/>
                </a:solidFill>
              </a:rPr>
              <a:t>WP3 Meeting 05 –  Annual meeting in LNL (hybrid) on 12/03/2025</a:t>
            </a:r>
          </a:p>
          <a:p>
            <a:r>
              <a:rPr lang="it-IT" sz="1600" dirty="0">
                <a:solidFill>
                  <a:srgbClr val="A1BF31"/>
                </a:solidFill>
                <a:hlinkClick r:id="rId7">
                  <a:extLst>
                    <a:ext uri="{A12FA001-AC4F-418D-AE19-62706E023703}">
                      <ahyp:hlinkClr xmlns:ahyp="http://schemas.microsoft.com/office/drawing/2018/hyperlinkcolor" val="tx"/>
                    </a:ext>
                  </a:extLst>
                </a:hlinkClick>
              </a:rPr>
              <a:t>https://indico.ijclab.in2p3.fr/event/11291/timetable/#20250312</a:t>
            </a:r>
            <a:endParaRPr lang="it-IT" sz="1600" dirty="0">
              <a:solidFill>
                <a:srgbClr val="A1BF31"/>
              </a:solidFill>
            </a:endParaRPr>
          </a:p>
        </p:txBody>
      </p:sp>
    </p:spTree>
    <p:extLst>
      <p:ext uri="{BB962C8B-B14F-4D97-AF65-F5344CB8AC3E}">
        <p14:creationId xmlns:p14="http://schemas.microsoft.com/office/powerpoint/2010/main" val="423984038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0F4B66D-77D3-B368-4926-13F61E5C3BD2}"/>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AD06D748-127D-26DE-E725-C956668DFD77}"/>
              </a:ext>
            </a:extLst>
          </p:cNvPr>
          <p:cNvSpPr txBox="1"/>
          <p:nvPr/>
        </p:nvSpPr>
        <p:spPr>
          <a:xfrm>
            <a:off x="3067919" y="284907"/>
            <a:ext cx="729603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films for 4.2K cavity operation: </a:t>
            </a:r>
            <a:r>
              <a:rPr lang="en-US" sz="2800" b="1" dirty="0">
                <a:solidFill>
                  <a:schemeClr val="bg2">
                    <a:lumMod val="50000"/>
                  </a:schemeClr>
                </a:solidFill>
              </a:rPr>
              <a:t>Task 3.2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CF164AD0-F800-0C4F-124B-7228DDDECBA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5C19E227-1668-3676-A305-D4B287A3389E}"/>
              </a:ext>
            </a:extLst>
          </p:cNvPr>
          <p:cNvSpPr>
            <a:spLocks noGrp="1"/>
          </p:cNvSpPr>
          <p:nvPr>
            <p:ph idx="1"/>
          </p:nvPr>
        </p:nvSpPr>
        <p:spPr>
          <a:xfrm>
            <a:off x="838200" y="1254062"/>
            <a:ext cx="10515600" cy="537032"/>
          </a:xfrm>
        </p:spPr>
        <p:txBody>
          <a:bodyPr>
            <a:noAutofit/>
          </a:bodyPr>
          <a:lstStyle/>
          <a:p>
            <a:pPr marL="0" indent="0">
              <a:lnSpc>
                <a:spcPct val="100000"/>
              </a:lnSpc>
              <a:buNone/>
            </a:pPr>
            <a:r>
              <a:rPr lang="en-US" sz="4000" b="1" dirty="0">
                <a:solidFill>
                  <a:srgbClr val="A4C137"/>
                </a:solidFill>
              </a:rPr>
              <a:t>Flux Trapping </a:t>
            </a:r>
            <a:r>
              <a:rPr lang="en-US" sz="2400" dirty="0">
                <a:solidFill>
                  <a:srgbClr val="012556"/>
                </a:solidFill>
              </a:rPr>
              <a:t>(INFN, CEA, HZB, </a:t>
            </a:r>
            <a:r>
              <a:rPr lang="en-US" sz="2400" b="1" dirty="0">
                <a:solidFill>
                  <a:srgbClr val="012556"/>
                </a:solidFill>
              </a:rPr>
              <a:t>UKRI</a:t>
            </a:r>
            <a:r>
              <a:rPr lang="en-US" sz="2400" dirty="0">
                <a:solidFill>
                  <a:srgbClr val="012556"/>
                </a:solidFill>
              </a:rPr>
              <a:t>) </a:t>
            </a:r>
            <a:r>
              <a:rPr lang="en-US" sz="2400" i="1" dirty="0">
                <a:solidFill>
                  <a:srgbClr val="012556"/>
                </a:solidFill>
              </a:rPr>
              <a:t>– Oleg Malyshev</a:t>
            </a:r>
          </a:p>
        </p:txBody>
      </p:sp>
      <p:sp>
        <p:nvSpPr>
          <p:cNvPr id="10" name="Segnaposto contenuto 2">
            <a:extLst>
              <a:ext uri="{FF2B5EF4-FFF2-40B4-BE49-F238E27FC236}">
                <a16:creationId xmlns:a16="http://schemas.microsoft.com/office/drawing/2014/main" id="{38F00A94-D67A-3058-8232-7D612A931EB9}"/>
              </a:ext>
            </a:extLst>
          </p:cNvPr>
          <p:cNvSpPr txBox="1">
            <a:spLocks/>
          </p:cNvSpPr>
          <p:nvPr/>
        </p:nvSpPr>
        <p:spPr>
          <a:xfrm>
            <a:off x="838200" y="2119448"/>
            <a:ext cx="10515600" cy="2619103"/>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1800" b="1" dirty="0">
                <a:solidFill>
                  <a:srgbClr val="012556"/>
                </a:solidFill>
              </a:rPr>
              <a:t>Objectives</a:t>
            </a:r>
            <a:endParaRPr lang="en-US" sz="1800" i="1" dirty="0">
              <a:solidFill>
                <a:srgbClr val="012556"/>
              </a:solidFill>
            </a:endParaRPr>
          </a:p>
          <a:p>
            <a:pPr>
              <a:lnSpc>
                <a:spcPct val="100000"/>
              </a:lnSpc>
              <a:buFont typeface="Montserrat" panose="00000500000000000000" pitchFamily="50" charset="0"/>
              <a:buChar char="▶"/>
            </a:pPr>
            <a:r>
              <a:rPr lang="en-US" sz="1800" dirty="0"/>
              <a:t>Explore new coating parameters for planar samples and small resonators to minimize flux trapping in SC A15 films.</a:t>
            </a:r>
          </a:p>
          <a:p>
            <a:pPr>
              <a:lnSpc>
                <a:spcPct val="100000"/>
              </a:lnSpc>
              <a:buFont typeface="Montserrat" panose="00000500000000000000" pitchFamily="50" charset="0"/>
              <a:buChar char="▶"/>
            </a:pPr>
            <a:r>
              <a:rPr lang="en-US" sz="1800" dirty="0"/>
              <a:t>Upgrade the STFC choke cavity and the HZB QPR to support detailed flux trapping analyses of coated superconducting films.</a:t>
            </a:r>
          </a:p>
          <a:p>
            <a:pPr>
              <a:lnSpc>
                <a:spcPct val="100000"/>
              </a:lnSpc>
              <a:buFont typeface="Montserrat" panose="00000500000000000000" pitchFamily="50" charset="0"/>
              <a:buChar char="▶"/>
            </a:pPr>
            <a:r>
              <a:rPr lang="en-US" sz="1800" dirty="0"/>
              <a:t>Characterize trapped flux, flux viscosity and the interaction with the RF field with SC A15 films in small resonators and samples with the upgraded systems.</a:t>
            </a:r>
          </a:p>
        </p:txBody>
      </p:sp>
      <p:sp>
        <p:nvSpPr>
          <p:cNvPr id="11" name="CasellaDiTesto 10">
            <a:extLst>
              <a:ext uri="{FF2B5EF4-FFF2-40B4-BE49-F238E27FC236}">
                <a16:creationId xmlns:a16="http://schemas.microsoft.com/office/drawing/2014/main" id="{578B92A2-2870-5CF6-B100-CE2001434BDF}"/>
              </a:ext>
            </a:extLst>
          </p:cNvPr>
          <p:cNvSpPr txBox="1"/>
          <p:nvPr/>
        </p:nvSpPr>
        <p:spPr>
          <a:xfrm>
            <a:off x="838200" y="5196276"/>
            <a:ext cx="11149361" cy="338554"/>
          </a:xfrm>
          <a:prstGeom prst="rect">
            <a:avLst/>
          </a:prstGeom>
          <a:noFill/>
        </p:spPr>
        <p:txBody>
          <a:bodyPr wrap="square">
            <a:spAutoFit/>
          </a:bodyPr>
          <a:lstStyle/>
          <a:p>
            <a:pPr marL="0" indent="0" algn="l">
              <a:buNone/>
            </a:pPr>
            <a:r>
              <a:rPr lang="en-US" sz="1600" b="1" i="0" u="none" strike="noStrike" baseline="0" dirty="0">
                <a:solidFill>
                  <a:srgbClr val="1B3C70"/>
                </a:solidFill>
              </a:rPr>
              <a:t>Deliverable 3.2</a:t>
            </a:r>
            <a:r>
              <a:rPr lang="en-US" sz="1600" b="1" i="0" u="none" strike="noStrike" baseline="0" dirty="0"/>
              <a:t> </a:t>
            </a:r>
            <a:r>
              <a:rPr lang="en-US" sz="1600" b="0" i="0" u="none" strike="noStrike" baseline="0" dirty="0"/>
              <a:t>Flux trapping Report on flux dynamics study in Nb3Sn on Cu samples </a:t>
            </a:r>
            <a:r>
              <a:rPr lang="en-US" sz="1600" b="0" i="0" u="none" strike="noStrike" baseline="0" dirty="0">
                <a:solidFill>
                  <a:srgbClr val="A4C137"/>
                </a:solidFill>
              </a:rPr>
              <a:t>- </a:t>
            </a:r>
            <a:r>
              <a:rPr lang="en-US" sz="1600" b="0" i="1" u="none" strike="noStrike" baseline="0" dirty="0">
                <a:solidFill>
                  <a:srgbClr val="A4C137"/>
                </a:solidFill>
              </a:rPr>
              <a:t>HZB - Report </a:t>
            </a:r>
            <a:r>
              <a:rPr lang="en-US" sz="1600" b="0" i="1" u="none" strike="noStrike" baseline="0" dirty="0">
                <a:solidFill>
                  <a:srgbClr val="1B3C70"/>
                </a:solidFill>
              </a:rPr>
              <a:t>M30</a:t>
            </a:r>
          </a:p>
        </p:txBody>
      </p:sp>
      <p:sp>
        <p:nvSpPr>
          <p:cNvPr id="12" name="CasellaDiTesto 11">
            <a:extLst>
              <a:ext uri="{FF2B5EF4-FFF2-40B4-BE49-F238E27FC236}">
                <a16:creationId xmlns:a16="http://schemas.microsoft.com/office/drawing/2014/main" id="{A8A362FF-AA43-D3CA-82E8-EB114A8E975D}"/>
              </a:ext>
            </a:extLst>
          </p:cNvPr>
          <p:cNvSpPr txBox="1"/>
          <p:nvPr/>
        </p:nvSpPr>
        <p:spPr>
          <a:xfrm>
            <a:off x="838200" y="5613627"/>
            <a:ext cx="10770222" cy="338554"/>
          </a:xfrm>
          <a:prstGeom prst="rect">
            <a:avLst/>
          </a:prstGeom>
          <a:noFill/>
        </p:spPr>
        <p:txBody>
          <a:bodyPr wrap="square">
            <a:spAutoFit/>
          </a:bodyPr>
          <a:lstStyle/>
          <a:p>
            <a:pPr marL="0" indent="0" algn="l">
              <a:buNone/>
            </a:pPr>
            <a:r>
              <a:rPr lang="en-US" sz="1600" b="1" i="0" u="none" strike="noStrike" baseline="0" dirty="0">
                <a:solidFill>
                  <a:srgbClr val="1B3C70"/>
                </a:solidFill>
              </a:rPr>
              <a:t>Milestone 3.1</a:t>
            </a:r>
            <a:r>
              <a:rPr lang="en-US" sz="1600" b="1" i="0" u="none" strike="noStrike" baseline="0" dirty="0"/>
              <a:t> </a:t>
            </a:r>
            <a:r>
              <a:rPr lang="en-US" sz="1600" b="0" i="0" u="none" strike="noStrike" baseline="0" dirty="0"/>
              <a:t>Modification of choke cavity for flux trapping study </a:t>
            </a:r>
            <a:r>
              <a:rPr lang="en-US" sz="1600" b="0" i="0" u="none" strike="noStrike" baseline="0" dirty="0">
                <a:solidFill>
                  <a:srgbClr val="A4C137"/>
                </a:solidFill>
              </a:rPr>
              <a:t>- </a:t>
            </a:r>
            <a:r>
              <a:rPr lang="en-US" sz="1600" b="0" i="1" u="none" strike="noStrike" baseline="0" dirty="0">
                <a:solidFill>
                  <a:srgbClr val="A4C137"/>
                </a:solidFill>
              </a:rPr>
              <a:t>Engineering report </a:t>
            </a:r>
            <a:r>
              <a:rPr lang="en-US" sz="1600" b="0" i="1" u="none" strike="noStrike" baseline="0" dirty="0">
                <a:solidFill>
                  <a:srgbClr val="1B3C70"/>
                </a:solidFill>
              </a:rPr>
              <a:t>M12</a:t>
            </a:r>
          </a:p>
        </p:txBody>
      </p:sp>
      <p:sp>
        <p:nvSpPr>
          <p:cNvPr id="13" name="TextBox 2">
            <a:extLst>
              <a:ext uri="{FF2B5EF4-FFF2-40B4-BE49-F238E27FC236}">
                <a16:creationId xmlns:a16="http://schemas.microsoft.com/office/drawing/2014/main" id="{EBAAFCFB-05BB-DD38-041B-06CF747946AC}"/>
              </a:ext>
            </a:extLst>
          </p:cNvPr>
          <p:cNvSpPr txBox="1"/>
          <p:nvPr/>
        </p:nvSpPr>
        <p:spPr>
          <a:xfrm rot="21252932">
            <a:off x="8228705" y="5830922"/>
            <a:ext cx="2347437" cy="400110"/>
          </a:xfrm>
          <a:prstGeom prst="rect">
            <a:avLst/>
          </a:prstGeom>
          <a:solidFill>
            <a:srgbClr val="8CA72B"/>
          </a:solidFill>
        </p:spPr>
        <p:txBody>
          <a:bodyPr wrap="none" rtlCol="0">
            <a:spAutoFit/>
          </a:bodyPr>
          <a:lstStyle/>
          <a:p>
            <a:r>
              <a:rPr lang="en-GB" sz="2000" b="1" dirty="0">
                <a:solidFill>
                  <a:schemeClr val="bg1"/>
                </a:solidFill>
              </a:rPr>
              <a:t>Completed in time</a:t>
            </a:r>
          </a:p>
        </p:txBody>
      </p:sp>
    </p:spTree>
    <p:extLst>
      <p:ext uri="{BB962C8B-B14F-4D97-AF65-F5344CB8AC3E}">
        <p14:creationId xmlns:p14="http://schemas.microsoft.com/office/powerpoint/2010/main" val="300253150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82BDCB6-BA54-4F19-E6C7-A7F9EC4A2DBD}"/>
            </a:ext>
          </a:extLst>
        </p:cNvPr>
        <p:cNvGrpSpPr/>
        <p:nvPr/>
      </p:nvGrpSpPr>
      <p:grpSpPr>
        <a:xfrm>
          <a:off x="0" y="0"/>
          <a:ext cx="0" cy="0"/>
          <a:chOff x="0" y="0"/>
          <a:chExt cx="0" cy="0"/>
        </a:xfrm>
      </p:grpSpPr>
      <p:grpSp>
        <p:nvGrpSpPr>
          <p:cNvPr id="25" name="Gruppo 24">
            <a:extLst>
              <a:ext uri="{FF2B5EF4-FFF2-40B4-BE49-F238E27FC236}">
                <a16:creationId xmlns:a16="http://schemas.microsoft.com/office/drawing/2014/main" id="{2AC2DF6B-1E4D-3C63-15E7-4867BB09CA04}"/>
              </a:ext>
            </a:extLst>
          </p:cNvPr>
          <p:cNvGrpSpPr/>
          <p:nvPr/>
        </p:nvGrpSpPr>
        <p:grpSpPr>
          <a:xfrm>
            <a:off x="8372369" y="4968849"/>
            <a:ext cx="2689129" cy="1512635"/>
            <a:chOff x="8988923" y="4537371"/>
            <a:chExt cx="2689129" cy="1512635"/>
          </a:xfrm>
        </p:grpSpPr>
        <p:pic>
          <p:nvPicPr>
            <p:cNvPr id="21" name="Immagine 20">
              <a:extLst>
                <a:ext uri="{FF2B5EF4-FFF2-40B4-BE49-F238E27FC236}">
                  <a16:creationId xmlns:a16="http://schemas.microsoft.com/office/drawing/2014/main" id="{3902CB54-B3D8-069E-3C25-FB137B449B40}"/>
                </a:ext>
              </a:extLst>
            </p:cNvPr>
            <p:cNvPicPr>
              <a:picLocks noChangeAspect="1"/>
            </p:cNvPicPr>
            <p:nvPr/>
          </p:nvPicPr>
          <p:blipFill>
            <a:blip r:embed="rId2"/>
            <a:stretch>
              <a:fillRect/>
            </a:stretch>
          </p:blipFill>
          <p:spPr>
            <a:xfrm>
              <a:off x="8988923" y="4537371"/>
              <a:ext cx="2689129" cy="1512635"/>
            </a:xfrm>
            <a:prstGeom prst="rect">
              <a:avLst/>
            </a:prstGeom>
          </p:spPr>
        </p:pic>
        <p:sp>
          <p:nvSpPr>
            <p:cNvPr id="22" name="Rettangolo 21">
              <a:extLst>
                <a:ext uri="{FF2B5EF4-FFF2-40B4-BE49-F238E27FC236}">
                  <a16:creationId xmlns:a16="http://schemas.microsoft.com/office/drawing/2014/main" id="{578369DB-9099-6055-E64F-D21D8BEA1224}"/>
                </a:ext>
              </a:extLst>
            </p:cNvPr>
            <p:cNvSpPr/>
            <p:nvPr/>
          </p:nvSpPr>
          <p:spPr>
            <a:xfrm>
              <a:off x="10443992" y="4680464"/>
              <a:ext cx="1038153" cy="302508"/>
            </a:xfrm>
            <a:prstGeom prst="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sp>
          <p:nvSpPr>
            <p:cNvPr id="23" name="Rettangolo 22">
              <a:extLst>
                <a:ext uri="{FF2B5EF4-FFF2-40B4-BE49-F238E27FC236}">
                  <a16:creationId xmlns:a16="http://schemas.microsoft.com/office/drawing/2014/main" id="{A8B6F5C8-6D1F-439C-9930-487D4987539B}"/>
                </a:ext>
              </a:extLst>
            </p:cNvPr>
            <p:cNvSpPr/>
            <p:nvPr/>
          </p:nvSpPr>
          <p:spPr>
            <a:xfrm>
              <a:off x="10403256" y="5653710"/>
              <a:ext cx="1038153" cy="302508"/>
            </a:xfrm>
            <a:prstGeom prst="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sp>
          <p:nvSpPr>
            <p:cNvPr id="24" name="Rettangolo 23">
              <a:extLst>
                <a:ext uri="{FF2B5EF4-FFF2-40B4-BE49-F238E27FC236}">
                  <a16:creationId xmlns:a16="http://schemas.microsoft.com/office/drawing/2014/main" id="{E12EADE7-FFEA-0231-8F51-01FA98621B32}"/>
                </a:ext>
              </a:extLst>
            </p:cNvPr>
            <p:cNvSpPr/>
            <p:nvPr/>
          </p:nvSpPr>
          <p:spPr>
            <a:xfrm rot="1337690">
              <a:off x="10550602" y="4878611"/>
              <a:ext cx="45719" cy="302508"/>
            </a:xfrm>
            <a:prstGeom prst="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it-IT"/>
            </a:p>
          </p:txBody>
        </p:sp>
      </p:grpSp>
      <p:sp>
        <p:nvSpPr>
          <p:cNvPr id="4" name="TextBox 3">
            <a:extLst>
              <a:ext uri="{FF2B5EF4-FFF2-40B4-BE49-F238E27FC236}">
                <a16:creationId xmlns:a16="http://schemas.microsoft.com/office/drawing/2014/main" id="{705BEC29-5FDF-793A-109D-9B956E2CCF86}"/>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5E5A13D5-656C-CBBC-6433-FC0F3F90051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A67AF0CB-8A54-EE52-09B1-F0023ADECBDA}"/>
              </a:ext>
            </a:extLst>
          </p:cNvPr>
          <p:cNvSpPr>
            <a:spLocks noGrp="1"/>
          </p:cNvSpPr>
          <p:nvPr>
            <p:ph idx="1"/>
          </p:nvPr>
        </p:nvSpPr>
        <p:spPr>
          <a:xfrm>
            <a:off x="640290" y="1283352"/>
            <a:ext cx="10515600" cy="537032"/>
          </a:xfrm>
        </p:spPr>
        <p:txBody>
          <a:bodyPr>
            <a:noAutofit/>
          </a:bodyPr>
          <a:lstStyle/>
          <a:p>
            <a:pPr marL="0" indent="0">
              <a:lnSpc>
                <a:spcPct val="100000"/>
              </a:lnSpc>
              <a:buNone/>
            </a:pPr>
            <a:r>
              <a:rPr lang="en-US" sz="3600" b="1" dirty="0">
                <a:solidFill>
                  <a:srgbClr val="A4C137"/>
                </a:solidFill>
              </a:rPr>
              <a:t>4+1 Characterization Facilities</a:t>
            </a:r>
            <a:endParaRPr lang="en-US" sz="3600" i="1" dirty="0">
              <a:solidFill>
                <a:srgbClr val="012556"/>
              </a:solidFill>
            </a:endParaRPr>
          </a:p>
        </p:txBody>
      </p:sp>
      <p:sp>
        <p:nvSpPr>
          <p:cNvPr id="10" name="Segnaposto contenuto 2">
            <a:extLst>
              <a:ext uri="{FF2B5EF4-FFF2-40B4-BE49-F238E27FC236}">
                <a16:creationId xmlns:a16="http://schemas.microsoft.com/office/drawing/2014/main" id="{54980956-ABEC-43C3-9C7A-95A30950170E}"/>
              </a:ext>
            </a:extLst>
          </p:cNvPr>
          <p:cNvSpPr txBox="1">
            <a:spLocks/>
          </p:cNvSpPr>
          <p:nvPr/>
        </p:nvSpPr>
        <p:spPr>
          <a:xfrm>
            <a:off x="2040818" y="2192545"/>
            <a:ext cx="7961022" cy="4080314"/>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None/>
            </a:pPr>
            <a:r>
              <a:rPr lang="en-US" sz="1800" b="1" dirty="0">
                <a:solidFill>
                  <a:srgbClr val="012556"/>
                </a:solidFill>
              </a:rPr>
              <a:t>Choke Cavity Field Penetration Facility</a:t>
            </a:r>
            <a:br>
              <a:rPr lang="en-US" sz="1800" b="1" dirty="0">
                <a:solidFill>
                  <a:srgbClr val="012556"/>
                </a:solidFill>
              </a:rPr>
            </a:br>
            <a:r>
              <a:rPr lang="en-US" sz="1800" dirty="0">
                <a:solidFill>
                  <a:srgbClr val="012556"/>
                </a:solidFill>
              </a:rPr>
              <a:t>(</a:t>
            </a:r>
            <a:r>
              <a:rPr lang="en-GB" sz="1800" i="1" dirty="0">
                <a:cs typeface="Arial" panose="020B0604020202020204" pitchFamily="34" charset="0"/>
              </a:rPr>
              <a:t>R</a:t>
            </a:r>
            <a:r>
              <a:rPr lang="en-GB" sz="1800" i="1" baseline="-25000" dirty="0">
                <a:cs typeface="Arial" panose="020B0604020202020204" pitchFamily="34" charset="0"/>
              </a:rPr>
              <a:t>S</a:t>
            </a:r>
            <a:r>
              <a:rPr lang="en-GB" sz="1800" dirty="0">
                <a:cs typeface="Arial" panose="020B0604020202020204" pitchFamily="34" charset="0"/>
              </a:rPr>
              <a:t> measurements with 7.8 GHz cavity)</a:t>
            </a:r>
            <a:endParaRPr lang="en-US" sz="1800" b="1" dirty="0">
              <a:solidFill>
                <a:srgbClr val="012556"/>
              </a:solidFill>
            </a:endParaRPr>
          </a:p>
          <a:p>
            <a:pPr marL="0" indent="0">
              <a:lnSpc>
                <a:spcPct val="100000"/>
              </a:lnSpc>
              <a:buFont typeface="Arial" panose="020B0604020202020204" pitchFamily="34" charset="0"/>
              <a:buNone/>
            </a:pPr>
            <a:endParaRPr lang="en-US" sz="1800" b="1" dirty="0">
              <a:solidFill>
                <a:srgbClr val="012556"/>
              </a:solidFill>
            </a:endParaRPr>
          </a:p>
          <a:p>
            <a:pPr marL="0" indent="0">
              <a:lnSpc>
                <a:spcPct val="100000"/>
              </a:lnSpc>
              <a:buFont typeface="Arial" panose="020B0604020202020204" pitchFamily="34" charset="0"/>
              <a:buNone/>
            </a:pPr>
            <a:endParaRPr lang="en-US" sz="1800" b="1" dirty="0">
              <a:solidFill>
                <a:srgbClr val="012556"/>
              </a:solidFill>
            </a:endParaRPr>
          </a:p>
          <a:p>
            <a:pPr marL="0" indent="0">
              <a:lnSpc>
                <a:spcPct val="100000"/>
              </a:lnSpc>
              <a:buFont typeface="Arial" panose="020B0604020202020204" pitchFamily="34" charset="0"/>
              <a:buNone/>
            </a:pPr>
            <a:r>
              <a:rPr lang="en-US" sz="1800" b="1" dirty="0">
                <a:solidFill>
                  <a:srgbClr val="012556"/>
                </a:solidFill>
              </a:rPr>
              <a:t>Magnetic Field Penetration Facility</a:t>
            </a:r>
          </a:p>
          <a:p>
            <a:pPr marL="0" indent="0">
              <a:lnSpc>
                <a:spcPct val="100000"/>
              </a:lnSpc>
              <a:buFont typeface="Arial" panose="020B0604020202020204" pitchFamily="34" charset="0"/>
              <a:buNone/>
            </a:pPr>
            <a:endParaRPr lang="en-US" sz="1800" b="1" dirty="0">
              <a:solidFill>
                <a:srgbClr val="012556"/>
              </a:solidFill>
            </a:endParaRPr>
          </a:p>
          <a:p>
            <a:pPr marL="0" indent="0">
              <a:lnSpc>
                <a:spcPct val="100000"/>
              </a:lnSpc>
              <a:buFont typeface="Arial" panose="020B0604020202020204" pitchFamily="34" charset="0"/>
              <a:buNone/>
            </a:pPr>
            <a:endParaRPr lang="en-US" sz="1800" b="1" dirty="0">
              <a:solidFill>
                <a:srgbClr val="012556"/>
              </a:solidFill>
            </a:endParaRPr>
          </a:p>
          <a:p>
            <a:pPr marL="0" indent="0">
              <a:lnSpc>
                <a:spcPct val="100000"/>
              </a:lnSpc>
              <a:buFont typeface="Arial" panose="020B0604020202020204" pitchFamily="34" charset="0"/>
              <a:buNone/>
            </a:pPr>
            <a:r>
              <a:rPr lang="en-US" sz="1800" b="1" dirty="0" err="1">
                <a:solidFill>
                  <a:srgbClr val="012556"/>
                </a:solidFill>
              </a:rPr>
              <a:t>TraMaFlu</a:t>
            </a:r>
            <a:r>
              <a:rPr lang="en-US" sz="1800" b="1" dirty="0">
                <a:solidFill>
                  <a:srgbClr val="012556"/>
                </a:solidFill>
              </a:rPr>
              <a:t> + CRAFT Facility </a:t>
            </a:r>
            <a:r>
              <a:rPr lang="en-US" sz="1800" dirty="0">
                <a:solidFill>
                  <a:srgbClr val="012556"/>
                </a:solidFill>
              </a:rPr>
              <a:t>(Measurement of flux trapping and flux dynamics)</a:t>
            </a:r>
          </a:p>
          <a:p>
            <a:pPr marL="0" indent="0">
              <a:lnSpc>
                <a:spcPct val="100000"/>
              </a:lnSpc>
              <a:buFont typeface="Arial" panose="020B0604020202020204" pitchFamily="34" charset="0"/>
              <a:buNone/>
            </a:pPr>
            <a:endParaRPr lang="en-US" sz="1800" b="1" dirty="0">
              <a:solidFill>
                <a:srgbClr val="012556"/>
              </a:solidFill>
            </a:endParaRPr>
          </a:p>
          <a:p>
            <a:pPr marL="0" indent="0">
              <a:lnSpc>
                <a:spcPct val="100000"/>
              </a:lnSpc>
              <a:buFont typeface="Arial" panose="020B0604020202020204" pitchFamily="34" charset="0"/>
              <a:buNone/>
            </a:pPr>
            <a:endParaRPr lang="en-US" sz="1800" dirty="0"/>
          </a:p>
          <a:p>
            <a:pPr marL="0" indent="0">
              <a:lnSpc>
                <a:spcPct val="100000"/>
              </a:lnSpc>
              <a:buNone/>
            </a:pPr>
            <a:r>
              <a:rPr lang="en-US" sz="1800" b="1" dirty="0">
                <a:solidFill>
                  <a:srgbClr val="012556"/>
                </a:solidFill>
              </a:rPr>
              <a:t>Quadrupole Resonator (QPR) Facility</a:t>
            </a:r>
          </a:p>
        </p:txBody>
      </p:sp>
      <p:pic>
        <p:nvPicPr>
          <p:cNvPr id="3" name="Immagine 2">
            <a:extLst>
              <a:ext uri="{FF2B5EF4-FFF2-40B4-BE49-F238E27FC236}">
                <a16:creationId xmlns:a16="http://schemas.microsoft.com/office/drawing/2014/main" id="{2D539164-41E7-D68B-C907-FD263B29FBDB}"/>
              </a:ext>
            </a:extLst>
          </p:cNvPr>
          <p:cNvPicPr>
            <a:picLocks noChangeAspect="1"/>
          </p:cNvPicPr>
          <p:nvPr/>
        </p:nvPicPr>
        <p:blipFill>
          <a:blip r:embed="rId4"/>
          <a:stretch>
            <a:fillRect/>
          </a:stretch>
        </p:blipFill>
        <p:spPr>
          <a:xfrm>
            <a:off x="753413" y="2348081"/>
            <a:ext cx="1287405" cy="331296"/>
          </a:xfrm>
          <a:prstGeom prst="rect">
            <a:avLst/>
          </a:prstGeom>
        </p:spPr>
      </p:pic>
      <p:pic>
        <p:nvPicPr>
          <p:cNvPr id="6" name="Immagine 5">
            <a:extLst>
              <a:ext uri="{FF2B5EF4-FFF2-40B4-BE49-F238E27FC236}">
                <a16:creationId xmlns:a16="http://schemas.microsoft.com/office/drawing/2014/main" id="{59429BD2-BDA2-D057-D969-D8C72AA74A23}"/>
              </a:ext>
            </a:extLst>
          </p:cNvPr>
          <p:cNvPicPr>
            <a:picLocks noChangeAspect="1"/>
          </p:cNvPicPr>
          <p:nvPr/>
        </p:nvPicPr>
        <p:blipFill>
          <a:blip r:embed="rId4"/>
          <a:stretch>
            <a:fillRect/>
          </a:stretch>
        </p:blipFill>
        <p:spPr>
          <a:xfrm>
            <a:off x="753412" y="3627138"/>
            <a:ext cx="1287405" cy="331296"/>
          </a:xfrm>
          <a:prstGeom prst="rect">
            <a:avLst/>
          </a:prstGeom>
        </p:spPr>
      </p:pic>
      <p:pic>
        <p:nvPicPr>
          <p:cNvPr id="7" name="Picture 2" descr="Helmholtz-Zentrum Berlin - Wikipedia">
            <a:extLst>
              <a:ext uri="{FF2B5EF4-FFF2-40B4-BE49-F238E27FC236}">
                <a16:creationId xmlns:a16="http://schemas.microsoft.com/office/drawing/2014/main" id="{7F3CAEDC-4670-2404-0590-DC940B1F0AF2}"/>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863354" y="4864044"/>
            <a:ext cx="1050782" cy="359406"/>
          </a:xfrm>
          <a:prstGeom prst="rect">
            <a:avLst/>
          </a:prstGeom>
          <a:noFill/>
          <a:extLst>
            <a:ext uri="{909E8E84-426E-40DD-AFC4-6F175D3DCCD1}">
              <a14:hiddenFill xmlns:a14="http://schemas.microsoft.com/office/drawing/2010/main">
                <a:solidFill>
                  <a:srgbClr val="FFFFFF"/>
                </a:solidFill>
              </a14:hiddenFill>
            </a:ext>
          </a:extLst>
        </p:spPr>
      </p:pic>
      <p:grpSp>
        <p:nvGrpSpPr>
          <p:cNvPr id="8" name="Group 19">
            <a:extLst>
              <a:ext uri="{FF2B5EF4-FFF2-40B4-BE49-F238E27FC236}">
                <a16:creationId xmlns:a16="http://schemas.microsoft.com/office/drawing/2014/main" id="{889E5F7B-3556-EAF7-1F97-8007DF310D59}"/>
              </a:ext>
            </a:extLst>
          </p:cNvPr>
          <p:cNvGrpSpPr/>
          <p:nvPr/>
        </p:nvGrpSpPr>
        <p:grpSpPr>
          <a:xfrm>
            <a:off x="6011213" y="3225566"/>
            <a:ext cx="1586558" cy="1236060"/>
            <a:chOff x="11294612" y="24093055"/>
            <a:chExt cx="2737331" cy="2337510"/>
          </a:xfrm>
        </p:grpSpPr>
        <p:pic>
          <p:nvPicPr>
            <p:cNvPr id="9" name="Picture 20">
              <a:extLst>
                <a:ext uri="{FF2B5EF4-FFF2-40B4-BE49-F238E27FC236}">
                  <a16:creationId xmlns:a16="http://schemas.microsoft.com/office/drawing/2014/main" id="{A2A504C3-F69E-19D8-D55D-CD70112F7B00}"/>
                </a:ext>
              </a:extLst>
            </p:cNvPr>
            <p:cNvPicPr>
              <a:picLocks noChangeAspect="1"/>
            </p:cNvPicPr>
            <p:nvPr/>
          </p:nvPicPr>
          <p:blipFill rotWithShape="1">
            <a:blip r:embed="rId6" cstate="print">
              <a:extLst>
                <a:ext uri="{28A0092B-C50C-407E-A947-70E740481C1C}">
                  <a14:useLocalDpi xmlns:a14="http://schemas.microsoft.com/office/drawing/2010/main" val="0"/>
                </a:ext>
              </a:extLst>
            </a:blip>
            <a:srcRect l="24145" t="36040" r="22913" b="31426"/>
            <a:stretch/>
          </p:blipFill>
          <p:spPr>
            <a:xfrm>
              <a:off x="11294612" y="24093055"/>
              <a:ext cx="2737331" cy="2097020"/>
            </a:xfrm>
            <a:prstGeom prst="rect">
              <a:avLst/>
            </a:prstGeom>
          </p:spPr>
        </p:pic>
        <p:sp>
          <p:nvSpPr>
            <p:cNvPr id="14" name="Rectangle 21">
              <a:extLst>
                <a:ext uri="{FF2B5EF4-FFF2-40B4-BE49-F238E27FC236}">
                  <a16:creationId xmlns:a16="http://schemas.microsoft.com/office/drawing/2014/main" id="{F3F878C6-45DD-12F1-7629-6626BC8D6C93}"/>
                </a:ext>
              </a:extLst>
            </p:cNvPr>
            <p:cNvSpPr/>
            <p:nvPr/>
          </p:nvSpPr>
          <p:spPr>
            <a:xfrm>
              <a:off x="12544926" y="25601769"/>
              <a:ext cx="131836" cy="210981"/>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GB"/>
            </a:p>
          </p:txBody>
        </p:sp>
        <p:sp>
          <p:nvSpPr>
            <p:cNvPr id="15" name="TextBox 12">
              <a:extLst>
                <a:ext uri="{FF2B5EF4-FFF2-40B4-BE49-F238E27FC236}">
                  <a16:creationId xmlns:a16="http://schemas.microsoft.com/office/drawing/2014/main" id="{7A60F5D2-C1C9-00C6-453C-FDB8072A64B7}"/>
                </a:ext>
              </a:extLst>
            </p:cNvPr>
            <p:cNvSpPr txBox="1"/>
            <p:nvPr/>
          </p:nvSpPr>
          <p:spPr>
            <a:xfrm>
              <a:off x="12721968" y="25393432"/>
              <a:ext cx="889961" cy="884928"/>
            </a:xfrm>
            <a:prstGeom prst="rect">
              <a:avLst/>
            </a:prstGeom>
            <a:noFill/>
          </p:spPr>
          <p:txBody>
            <a:bodyPr wrap="non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sz="1400" b="1" dirty="0"/>
                <a:t>HP1</a:t>
              </a:r>
            </a:p>
            <a:p>
              <a:endParaRPr lang="en-GB" sz="1400" b="1" dirty="0"/>
            </a:p>
          </p:txBody>
        </p:sp>
        <p:sp>
          <p:nvSpPr>
            <p:cNvPr id="16" name="Rectangle 23">
              <a:extLst>
                <a:ext uri="{FF2B5EF4-FFF2-40B4-BE49-F238E27FC236}">
                  <a16:creationId xmlns:a16="http://schemas.microsoft.com/office/drawing/2014/main" id="{C212091F-FB92-8B60-EC84-FE4BBBF3F106}"/>
                </a:ext>
              </a:extLst>
            </p:cNvPr>
            <p:cNvSpPr/>
            <p:nvPr/>
          </p:nvSpPr>
          <p:spPr>
            <a:xfrm>
              <a:off x="11312531" y="25861384"/>
              <a:ext cx="2596626" cy="97268"/>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GB"/>
            </a:p>
          </p:txBody>
        </p:sp>
        <p:sp>
          <p:nvSpPr>
            <p:cNvPr id="17" name="Rectangle 24">
              <a:extLst>
                <a:ext uri="{FF2B5EF4-FFF2-40B4-BE49-F238E27FC236}">
                  <a16:creationId xmlns:a16="http://schemas.microsoft.com/office/drawing/2014/main" id="{02D13A2A-F488-7939-FC13-155BFF16EA92}"/>
                </a:ext>
              </a:extLst>
            </p:cNvPr>
            <p:cNvSpPr/>
            <p:nvPr/>
          </p:nvSpPr>
          <p:spPr>
            <a:xfrm>
              <a:off x="12400175" y="25977519"/>
              <a:ext cx="276588" cy="154901"/>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GB"/>
            </a:p>
          </p:txBody>
        </p:sp>
        <p:sp>
          <p:nvSpPr>
            <p:cNvPr id="18" name="TextBox 15">
              <a:extLst>
                <a:ext uri="{FF2B5EF4-FFF2-40B4-BE49-F238E27FC236}">
                  <a16:creationId xmlns:a16="http://schemas.microsoft.com/office/drawing/2014/main" id="{BC6FB150-B6ED-E582-9928-80042B098D24}"/>
                </a:ext>
              </a:extLst>
            </p:cNvPr>
            <p:cNvSpPr txBox="1"/>
            <p:nvPr/>
          </p:nvSpPr>
          <p:spPr>
            <a:xfrm>
              <a:off x="12721968" y="25910018"/>
              <a:ext cx="949077" cy="520547"/>
            </a:xfrm>
            <a:prstGeom prst="rect">
              <a:avLst/>
            </a:prstGeom>
            <a:noFill/>
          </p:spPr>
          <p:txBody>
            <a:bodyPr wrap="non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sz="1400" b="1" dirty="0"/>
                <a:t>HP2</a:t>
              </a:r>
            </a:p>
          </p:txBody>
        </p:sp>
      </p:grpSp>
      <p:pic>
        <p:nvPicPr>
          <p:cNvPr id="19" name="Picture 14">
            <a:extLst>
              <a:ext uri="{FF2B5EF4-FFF2-40B4-BE49-F238E27FC236}">
                <a16:creationId xmlns:a16="http://schemas.microsoft.com/office/drawing/2014/main" id="{FD739D28-F32C-C8FC-C205-D149DD9C4DC9}"/>
              </a:ext>
            </a:extLst>
          </p:cNvPr>
          <p:cNvPicPr>
            <a:picLocks noChangeAspect="1"/>
          </p:cNvPicPr>
          <p:nvPr/>
        </p:nvPicPr>
        <p:blipFill>
          <a:blip r:embed="rId7"/>
          <a:stretch>
            <a:fillRect/>
          </a:stretch>
        </p:blipFill>
        <p:spPr>
          <a:xfrm>
            <a:off x="6608387" y="2120163"/>
            <a:ext cx="2308811" cy="787132"/>
          </a:xfrm>
          <a:prstGeom prst="rect">
            <a:avLst/>
          </a:prstGeom>
        </p:spPr>
      </p:pic>
      <p:pic>
        <p:nvPicPr>
          <p:cNvPr id="11" name="Grafik 3">
            <a:extLst>
              <a:ext uri="{FF2B5EF4-FFF2-40B4-BE49-F238E27FC236}">
                <a16:creationId xmlns:a16="http://schemas.microsoft.com/office/drawing/2014/main" id="{3145FDDF-1A78-BA26-F707-F8065AAEF3D8}"/>
              </a:ext>
            </a:extLst>
          </p:cNvPr>
          <p:cNvPicPr>
            <a:picLocks noChangeAspect="1"/>
          </p:cNvPicPr>
          <p:nvPr/>
        </p:nvPicPr>
        <p:blipFill>
          <a:blip r:embed="rId8"/>
          <a:stretch>
            <a:fillRect/>
          </a:stretch>
        </p:blipFill>
        <p:spPr>
          <a:xfrm>
            <a:off x="10911636" y="5189578"/>
            <a:ext cx="1192420" cy="1646021"/>
          </a:xfrm>
          <a:prstGeom prst="rect">
            <a:avLst/>
          </a:prstGeom>
        </p:spPr>
      </p:pic>
      <p:pic>
        <p:nvPicPr>
          <p:cNvPr id="12" name="Picture 2" descr="Helmholtz-Zentrum Berlin - Wikipedia">
            <a:extLst>
              <a:ext uri="{FF2B5EF4-FFF2-40B4-BE49-F238E27FC236}">
                <a16:creationId xmlns:a16="http://schemas.microsoft.com/office/drawing/2014/main" id="{B41B3EE1-86A6-FFF8-1ED6-5042BD85CEB7}"/>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863354" y="6012589"/>
            <a:ext cx="1050782" cy="3594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5896742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251A2DC-9134-F510-B952-0227713E365B}"/>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E10B09F9-4527-22AE-5033-78BEA449D4BC}"/>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B5DC5744-AEAE-90F2-8D18-6CADFFC4EC1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455DC52A-FCA6-80C8-73DC-C3450540AA90}"/>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The Choke Cavity Facility</a:t>
            </a:r>
            <a:endParaRPr lang="en-US" sz="3600" i="1" dirty="0">
              <a:solidFill>
                <a:srgbClr val="012556"/>
              </a:solidFill>
            </a:endParaRPr>
          </a:p>
        </p:txBody>
      </p:sp>
      <p:pic>
        <p:nvPicPr>
          <p:cNvPr id="3" name="Immagine 2">
            <a:extLst>
              <a:ext uri="{FF2B5EF4-FFF2-40B4-BE49-F238E27FC236}">
                <a16:creationId xmlns:a16="http://schemas.microsoft.com/office/drawing/2014/main" id="{E7DFDE0F-3C4D-EE58-7263-AE654A863B8C}"/>
              </a:ext>
            </a:extLst>
          </p:cNvPr>
          <p:cNvPicPr>
            <a:picLocks noChangeAspect="1"/>
          </p:cNvPicPr>
          <p:nvPr/>
        </p:nvPicPr>
        <p:blipFill>
          <a:blip r:embed="rId3"/>
          <a:stretch>
            <a:fillRect/>
          </a:stretch>
        </p:blipFill>
        <p:spPr>
          <a:xfrm>
            <a:off x="10512187" y="450252"/>
            <a:ext cx="1287405" cy="331296"/>
          </a:xfrm>
          <a:prstGeom prst="rect">
            <a:avLst/>
          </a:prstGeom>
        </p:spPr>
      </p:pic>
      <p:sp>
        <p:nvSpPr>
          <p:cNvPr id="26" name="Text Placeholder 2">
            <a:extLst>
              <a:ext uri="{FF2B5EF4-FFF2-40B4-BE49-F238E27FC236}">
                <a16:creationId xmlns:a16="http://schemas.microsoft.com/office/drawing/2014/main" id="{0F40088F-5917-86C2-13A5-EBE6F2887D2C}"/>
              </a:ext>
            </a:extLst>
          </p:cNvPr>
          <p:cNvSpPr txBox="1">
            <a:spLocks/>
          </p:cNvSpPr>
          <p:nvPr/>
        </p:nvSpPr>
        <p:spPr>
          <a:xfrm>
            <a:off x="5546409" y="1999262"/>
            <a:ext cx="5609481" cy="4242838"/>
          </a:xfrm>
          <a:prstGeom prst="rect">
            <a:avLst/>
          </a:prstGeom>
          <a:ln>
            <a:noFill/>
          </a:ln>
        </p:spPr>
        <p:txBody>
          <a:bodyPr vert="horz" lIns="91440" tIns="45720" rIns="91440" bIns="45720" anchor="t"/>
          <a:lstStyle>
            <a:lvl1pPr marL="228600" indent="-228600" algn="l" defTabSz="914400" rtl="0" eaLnBrk="1" latinLnBrk="0" hangingPunct="1">
              <a:lnSpc>
                <a:spcPct val="90000"/>
              </a:lnSpc>
              <a:spcBef>
                <a:spcPts val="1000"/>
              </a:spcBef>
              <a:buClr>
                <a:schemeClr val="accent1"/>
              </a:buClr>
              <a:buFont typeface="Arial"/>
              <a:buChar char="•"/>
              <a:defRPr sz="2800" kern="1200">
                <a:solidFill>
                  <a:schemeClr val="tx1"/>
                </a:solidFill>
                <a:latin typeface="Montserrat" panose="00000500000000000000" pitchFamily="2" charset="0"/>
                <a:ea typeface="+mn-ea"/>
                <a:cs typeface="+mn-cs"/>
              </a:defRPr>
            </a:lvl1pPr>
            <a:lvl2pPr marL="685800" indent="-228600" algn="l" defTabSz="914400" rtl="0" eaLnBrk="1" latinLnBrk="0" hangingPunct="1">
              <a:lnSpc>
                <a:spcPct val="90000"/>
              </a:lnSpc>
              <a:spcBef>
                <a:spcPts val="500"/>
              </a:spcBef>
              <a:buClr>
                <a:schemeClr val="accent1"/>
              </a:buClr>
              <a:buFont typeface="Arial"/>
              <a:buChar char="•"/>
              <a:defRPr sz="2400" kern="1200">
                <a:solidFill>
                  <a:schemeClr val="tx1"/>
                </a:solidFill>
                <a:latin typeface="Montserrat" panose="00000500000000000000" pitchFamily="2" charset="0"/>
                <a:ea typeface="+mn-ea"/>
                <a:cs typeface="+mn-cs"/>
              </a:defRPr>
            </a:lvl2pPr>
            <a:lvl3pPr marL="1143000" indent="-228600" algn="l" defTabSz="914400" rtl="0" eaLnBrk="1" latinLnBrk="0" hangingPunct="1">
              <a:lnSpc>
                <a:spcPct val="90000"/>
              </a:lnSpc>
              <a:spcBef>
                <a:spcPts val="500"/>
              </a:spcBef>
              <a:buClr>
                <a:schemeClr val="accent1"/>
              </a:buClr>
              <a:buFont typeface="Arial"/>
              <a:buChar char="•"/>
              <a:defRPr sz="2000" kern="1200">
                <a:solidFill>
                  <a:schemeClr val="tx1"/>
                </a:solidFill>
                <a:latin typeface="Montserrat" panose="00000500000000000000" pitchFamily="2" charset="0"/>
                <a:ea typeface="+mn-ea"/>
                <a:cs typeface="+mn-cs"/>
              </a:defRPr>
            </a:lvl3pPr>
            <a:lvl4pPr marL="16002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4pPr>
            <a:lvl5pPr marL="20574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r>
              <a:rPr lang="en-GB" sz="1800" b="1" dirty="0">
                <a:latin typeface="+mj-lt"/>
                <a:cs typeface="Arial" panose="020B0604020202020204" pitchFamily="34" charset="0"/>
              </a:rPr>
              <a:t>Two-part test cavity in </a:t>
            </a:r>
            <a:r>
              <a:rPr lang="en-GB" sz="1800" b="1" dirty="0" err="1">
                <a:latin typeface="+mj-lt"/>
                <a:cs typeface="Arial" panose="020B0604020202020204" pitchFamily="34" charset="0"/>
              </a:rPr>
              <a:t>LHe</a:t>
            </a:r>
            <a:r>
              <a:rPr lang="en-GB" sz="1800" b="1" dirty="0">
                <a:latin typeface="+mj-lt"/>
                <a:cs typeface="Arial" panose="020B0604020202020204" pitchFamily="34" charset="0"/>
              </a:rPr>
              <a:t>-free cryostat:</a:t>
            </a:r>
          </a:p>
          <a:p>
            <a:pPr lvl="1"/>
            <a:r>
              <a:rPr lang="en-GB" sz="1800" dirty="0">
                <a:latin typeface="+mj-lt"/>
                <a:cs typeface="Arial" panose="020B0604020202020204" pitchFamily="34" charset="0"/>
              </a:rPr>
              <a:t>Bulk Nb choke cavity </a:t>
            </a:r>
          </a:p>
          <a:p>
            <a:pPr lvl="1"/>
            <a:r>
              <a:rPr lang="en-GB" sz="1800" dirty="0">
                <a:latin typeface="+mj-lt"/>
                <a:cs typeface="Arial" panose="020B0604020202020204" pitchFamily="34" charset="0"/>
              </a:rPr>
              <a:t>Sample: </a:t>
            </a:r>
          </a:p>
          <a:p>
            <a:pPr lvl="2"/>
            <a:r>
              <a:rPr lang="en-GB" sz="1400" dirty="0">
                <a:latin typeface="+mj-lt"/>
                <a:cs typeface="Arial" panose="020B0604020202020204" pitchFamily="34" charset="0"/>
              </a:rPr>
              <a:t>planar disk </a:t>
            </a:r>
            <a:r>
              <a:rPr lang="en-GB" sz="1400" dirty="0">
                <a:latin typeface="+mj-lt"/>
                <a:cs typeface="Arial" panose="020B0604020202020204" pitchFamily="34" charset="0"/>
                <a:sym typeface="Symbol" panose="05050102010706020507" pitchFamily="18" charset="2"/>
              </a:rPr>
              <a:t></a:t>
            </a:r>
            <a:r>
              <a:rPr lang="en-GB" sz="1400" b="1" dirty="0">
                <a:latin typeface="+mj-lt"/>
                <a:cs typeface="Arial" panose="020B0604020202020204" pitchFamily="34" charset="0"/>
              </a:rPr>
              <a:t>90 - 130 mm</a:t>
            </a:r>
            <a:r>
              <a:rPr lang="en-GB" sz="1400" dirty="0">
                <a:latin typeface="+mj-lt"/>
                <a:cs typeface="Arial" panose="020B0604020202020204" pitchFamily="34" charset="0"/>
              </a:rPr>
              <a:t>, </a:t>
            </a:r>
          </a:p>
          <a:p>
            <a:pPr lvl="2"/>
            <a:r>
              <a:rPr lang="en-GB" sz="1400" dirty="0">
                <a:latin typeface="+mj-lt"/>
                <a:cs typeface="Arial" panose="020B0604020202020204" pitchFamily="34" charset="0"/>
              </a:rPr>
              <a:t>thickness </a:t>
            </a:r>
            <a:r>
              <a:rPr lang="en-GB" sz="1400" i="1" dirty="0">
                <a:latin typeface="+mj-lt"/>
                <a:cs typeface="Arial" panose="020B0604020202020204" pitchFamily="34" charset="0"/>
              </a:rPr>
              <a:t>w</a:t>
            </a:r>
            <a:r>
              <a:rPr lang="en-GB" sz="1400" dirty="0">
                <a:latin typeface="+mj-lt"/>
                <a:cs typeface="Arial" panose="020B0604020202020204" pitchFamily="34" charset="0"/>
              </a:rPr>
              <a:t> = </a:t>
            </a:r>
            <a:r>
              <a:rPr lang="en-GB" sz="1400" b="1" dirty="0">
                <a:latin typeface="+mj-lt"/>
                <a:cs typeface="Arial" panose="020B0604020202020204" pitchFamily="34" charset="0"/>
              </a:rPr>
              <a:t>1 – 10 mm</a:t>
            </a:r>
            <a:endParaRPr lang="en-GB" sz="1400" dirty="0">
              <a:latin typeface="+mj-lt"/>
              <a:cs typeface="Arial" panose="020B0604020202020204" pitchFamily="34" charset="0"/>
            </a:endParaRPr>
          </a:p>
          <a:p>
            <a:r>
              <a:rPr lang="en-GB" sz="1800" b="1" dirty="0">
                <a:latin typeface="+mj-lt"/>
                <a:cs typeface="Arial" panose="020B0604020202020204" pitchFamily="34" charset="0"/>
              </a:rPr>
              <a:t>RF-DC compensation </a:t>
            </a:r>
            <a:r>
              <a:rPr lang="en-GB" sz="1800" dirty="0">
                <a:latin typeface="+mj-lt"/>
                <a:cs typeface="Arial" panose="020B0604020202020204" pitchFamily="34" charset="0"/>
                <a:sym typeface="Wingdings" panose="05000000000000000000" pitchFamily="2" charset="2"/>
              </a:rPr>
              <a:t> </a:t>
            </a:r>
            <a:r>
              <a:rPr lang="en-GB" sz="1800" i="1" dirty="0">
                <a:latin typeface="+mj-lt"/>
                <a:cs typeface="Arial" panose="020B0604020202020204" pitchFamily="34" charset="0"/>
              </a:rPr>
              <a:t>R</a:t>
            </a:r>
            <a:r>
              <a:rPr lang="en-GB" sz="1800" baseline="-25000" dirty="0">
                <a:latin typeface="+mj-lt"/>
                <a:cs typeface="Arial" panose="020B0604020202020204" pitchFamily="34" charset="0"/>
              </a:rPr>
              <a:t>S </a:t>
            </a:r>
            <a:r>
              <a:rPr lang="en-GB" sz="1800" dirty="0">
                <a:latin typeface="+mj-lt"/>
                <a:cs typeface="Arial" panose="020B0604020202020204" pitchFamily="34" charset="0"/>
              </a:rPr>
              <a:t>(</a:t>
            </a:r>
            <a:r>
              <a:rPr lang="en-GB" sz="1800" i="1" dirty="0">
                <a:latin typeface="+mj-lt"/>
                <a:cs typeface="Arial" panose="020B0604020202020204" pitchFamily="34" charset="0"/>
              </a:rPr>
              <a:t>T, B)</a:t>
            </a:r>
            <a:r>
              <a:rPr lang="en-GB" sz="1800" baseline="-25000" dirty="0">
                <a:latin typeface="+mj-lt"/>
                <a:cs typeface="Arial" panose="020B0604020202020204" pitchFamily="34" charset="0"/>
              </a:rPr>
              <a:t> </a:t>
            </a:r>
          </a:p>
          <a:p>
            <a:r>
              <a:rPr lang="en-GB" sz="1800" b="1" dirty="0">
                <a:latin typeface="+mj-lt"/>
                <a:cs typeface="Arial" panose="020B0604020202020204" pitchFamily="34" charset="0"/>
              </a:rPr>
              <a:t>VNA measurements </a:t>
            </a:r>
            <a:r>
              <a:rPr lang="en-GB" sz="1800" dirty="0">
                <a:latin typeface="+mj-lt"/>
                <a:cs typeface="Arial" panose="020B0604020202020204" pitchFamily="34" charset="0"/>
                <a:sym typeface="Wingdings" panose="05000000000000000000" pitchFamily="2" charset="2"/>
              </a:rPr>
              <a:t>    </a:t>
            </a:r>
            <a:r>
              <a:rPr lang="el-GR" sz="1800" i="1" dirty="0">
                <a:latin typeface="+mj-lt"/>
                <a:cs typeface="Arial" panose="020B0604020202020204" pitchFamily="34" charset="0"/>
              </a:rPr>
              <a:t>Δ</a:t>
            </a:r>
            <a:r>
              <a:rPr lang="en-GB" sz="1800" i="1" dirty="0">
                <a:latin typeface="+mj-lt"/>
                <a:cs typeface="Arial" panose="020B0604020202020204" pitchFamily="34" charset="0"/>
              </a:rPr>
              <a:t>f </a:t>
            </a:r>
            <a:r>
              <a:rPr lang="en-GB" sz="1800" i="1" dirty="0">
                <a:latin typeface="+mj-lt"/>
                <a:cs typeface="Arial" panose="020B0604020202020204" pitchFamily="34" charset="0"/>
                <a:sym typeface="Wingdings" panose="05000000000000000000" pitchFamily="2" charset="2"/>
              </a:rPr>
              <a:t> </a:t>
            </a:r>
            <a:r>
              <a:rPr lang="el-GR" sz="1800" i="1" dirty="0">
                <a:latin typeface="+mj-lt"/>
                <a:cs typeface="Arial" panose="020B0604020202020204" pitchFamily="34" charset="0"/>
                <a:sym typeface="Wingdings" panose="05000000000000000000" pitchFamily="2" charset="2"/>
              </a:rPr>
              <a:t>Δλ</a:t>
            </a:r>
            <a:endParaRPr lang="en-GB" sz="1800" dirty="0">
              <a:latin typeface="+mj-lt"/>
              <a:cs typeface="Arial" panose="020B0604020202020204" pitchFamily="34" charset="0"/>
            </a:endParaRPr>
          </a:p>
          <a:p>
            <a:r>
              <a:rPr lang="en-GB" sz="1800" b="1" dirty="0">
                <a:latin typeface="+mj-lt"/>
                <a:cs typeface="Arial" panose="020B0604020202020204" pitchFamily="34" charset="0"/>
              </a:rPr>
              <a:t>Parameters:</a:t>
            </a:r>
          </a:p>
          <a:p>
            <a:pPr lvl="1">
              <a:buFontTx/>
              <a:buChar char="-"/>
            </a:pPr>
            <a:r>
              <a:rPr lang="en-GB" sz="1800" i="1" dirty="0">
                <a:latin typeface="+mj-lt"/>
                <a:cs typeface="Arial" panose="020B0604020202020204" pitchFamily="34" charset="0"/>
              </a:rPr>
              <a:t>f</a:t>
            </a:r>
            <a:r>
              <a:rPr lang="en-GB" sz="1800" baseline="-25000" dirty="0">
                <a:latin typeface="+mj-lt"/>
                <a:cs typeface="Arial" panose="020B0604020202020204" pitchFamily="34" charset="0"/>
              </a:rPr>
              <a:t>0</a:t>
            </a:r>
            <a:r>
              <a:rPr lang="en-GB" sz="1800" dirty="0">
                <a:latin typeface="+mj-lt"/>
                <a:cs typeface="Arial" panose="020B0604020202020204" pitchFamily="34" charset="0"/>
              </a:rPr>
              <a:t> = 7.8 GHz</a:t>
            </a:r>
          </a:p>
          <a:p>
            <a:pPr lvl="1">
              <a:buFontTx/>
              <a:buChar char="-"/>
            </a:pPr>
            <a:r>
              <a:rPr lang="en-GB" sz="1800" i="1" dirty="0" err="1">
                <a:latin typeface="+mj-lt"/>
                <a:cs typeface="Arial" panose="020B0604020202020204" pitchFamily="34" charset="0"/>
              </a:rPr>
              <a:t>T</a:t>
            </a:r>
            <a:r>
              <a:rPr lang="en-GB" sz="1800" baseline="-25000" dirty="0" err="1">
                <a:latin typeface="+mj-lt"/>
                <a:cs typeface="Arial" panose="020B0604020202020204" pitchFamily="34" charset="0"/>
              </a:rPr>
              <a:t>Sample</a:t>
            </a:r>
            <a:r>
              <a:rPr lang="en-GB" sz="1800" dirty="0">
                <a:latin typeface="+mj-lt"/>
                <a:cs typeface="Arial" panose="020B0604020202020204" pitchFamily="34" charset="0"/>
              </a:rPr>
              <a:t> ≥ 4 K </a:t>
            </a:r>
          </a:p>
          <a:p>
            <a:pPr lvl="1">
              <a:buFontTx/>
              <a:buChar char="-"/>
            </a:pPr>
            <a:r>
              <a:rPr lang="en-GB" sz="1800" dirty="0">
                <a:latin typeface="+mj-lt"/>
                <a:cs typeface="Arial" panose="020B0604020202020204" pitchFamily="34" charset="0"/>
              </a:rPr>
              <a:t>RF power up to 1 W</a:t>
            </a:r>
          </a:p>
          <a:p>
            <a:pPr lvl="1">
              <a:buFontTx/>
              <a:buChar char="-"/>
            </a:pPr>
            <a:r>
              <a:rPr lang="en-GB" sz="1800" i="1" dirty="0" err="1">
                <a:latin typeface="+mj-lt"/>
                <a:cs typeface="Arial" panose="020B0604020202020204" pitchFamily="34" charset="0"/>
              </a:rPr>
              <a:t>B</a:t>
            </a:r>
            <a:r>
              <a:rPr lang="en-GB" sz="1800" baseline="-25000" dirty="0" err="1">
                <a:latin typeface="+mj-lt"/>
                <a:cs typeface="Arial" panose="020B0604020202020204" pitchFamily="34" charset="0"/>
              </a:rPr>
              <a:t>sample</a:t>
            </a:r>
            <a:r>
              <a:rPr lang="en-GB" sz="1800" baseline="-25000" dirty="0">
                <a:latin typeface="+mj-lt"/>
                <a:cs typeface="Arial" panose="020B0604020202020204" pitchFamily="34" charset="0"/>
              </a:rPr>
              <a:t>, pk</a:t>
            </a:r>
            <a:r>
              <a:rPr lang="en-GB" sz="1800" dirty="0">
                <a:latin typeface="+mj-lt"/>
                <a:cs typeface="Arial" panose="020B0604020202020204" pitchFamily="34" charset="0"/>
              </a:rPr>
              <a:t> ≤ 2.5 </a:t>
            </a:r>
            <a:r>
              <a:rPr lang="en-GB" sz="1800" dirty="0" err="1">
                <a:latin typeface="+mj-lt"/>
                <a:cs typeface="Arial" panose="020B0604020202020204" pitchFamily="34" charset="0"/>
              </a:rPr>
              <a:t>mT</a:t>
            </a:r>
            <a:r>
              <a:rPr lang="en-GB" sz="1800" dirty="0">
                <a:latin typeface="+mj-lt"/>
                <a:cs typeface="Arial" panose="020B0604020202020204" pitchFamily="34" charset="0"/>
              </a:rPr>
              <a:t> </a:t>
            </a:r>
          </a:p>
          <a:p>
            <a:pPr lvl="2">
              <a:buFontTx/>
              <a:buChar char="-"/>
            </a:pPr>
            <a:r>
              <a:rPr lang="en-GB" sz="1400" dirty="0">
                <a:latin typeface="+mj-lt"/>
                <a:cs typeface="Arial" panose="020B0604020202020204" pitchFamily="34" charset="0"/>
              </a:rPr>
              <a:t>To be  </a:t>
            </a:r>
            <a:r>
              <a:rPr lang="en-GB" sz="1400" i="1" dirty="0" err="1">
                <a:latin typeface="+mj-lt"/>
                <a:cs typeface="Arial" panose="020B0604020202020204" pitchFamily="34" charset="0"/>
              </a:rPr>
              <a:t>B</a:t>
            </a:r>
            <a:r>
              <a:rPr lang="en-GB" sz="1400" baseline="-25000" dirty="0" err="1">
                <a:latin typeface="+mj-lt"/>
                <a:cs typeface="Arial" panose="020B0604020202020204" pitchFamily="34" charset="0"/>
              </a:rPr>
              <a:t>sample</a:t>
            </a:r>
            <a:r>
              <a:rPr lang="en-GB" sz="1400" baseline="-25000" dirty="0">
                <a:latin typeface="+mj-lt"/>
                <a:cs typeface="Arial" panose="020B0604020202020204" pitchFamily="34" charset="0"/>
              </a:rPr>
              <a:t>, pk</a:t>
            </a:r>
            <a:r>
              <a:rPr lang="en-GB" sz="1400" dirty="0">
                <a:latin typeface="+mj-lt"/>
                <a:cs typeface="Arial" panose="020B0604020202020204" pitchFamily="34" charset="0"/>
              </a:rPr>
              <a:t> ≤ 20 </a:t>
            </a:r>
            <a:r>
              <a:rPr lang="en-GB" sz="1400" dirty="0" err="1">
                <a:latin typeface="+mj-lt"/>
                <a:cs typeface="Arial" panose="020B0604020202020204" pitchFamily="34" charset="0"/>
              </a:rPr>
              <a:t>mT</a:t>
            </a:r>
            <a:r>
              <a:rPr lang="en-GB" sz="1400" dirty="0">
                <a:latin typeface="+mj-lt"/>
                <a:cs typeface="Arial" panose="020B0604020202020204" pitchFamily="34" charset="0"/>
              </a:rPr>
              <a:t> after moving to a new CI Bunker</a:t>
            </a:r>
          </a:p>
          <a:p>
            <a:pPr lvl="2">
              <a:buFontTx/>
              <a:buChar char="-"/>
            </a:pPr>
            <a:endParaRPr lang="en-GB" sz="1400" dirty="0">
              <a:latin typeface="+mj-lt"/>
              <a:cs typeface="Arial" panose="020B0604020202020204" pitchFamily="34" charset="0"/>
            </a:endParaRPr>
          </a:p>
          <a:p>
            <a:endParaRPr lang="en-GB" sz="1600" dirty="0">
              <a:latin typeface="+mj-lt"/>
              <a:cs typeface="Arial" panose="020B0604020202020204" pitchFamily="34" charset="0"/>
            </a:endParaRPr>
          </a:p>
        </p:txBody>
      </p:sp>
      <p:sp>
        <p:nvSpPr>
          <p:cNvPr id="27" name="TextBox 20">
            <a:extLst>
              <a:ext uri="{FF2B5EF4-FFF2-40B4-BE49-F238E27FC236}">
                <a16:creationId xmlns:a16="http://schemas.microsoft.com/office/drawing/2014/main" id="{ACC23657-2A2B-9944-7DB2-D6F7D44B0554}"/>
              </a:ext>
            </a:extLst>
          </p:cNvPr>
          <p:cNvSpPr txBox="1"/>
          <p:nvPr/>
        </p:nvSpPr>
        <p:spPr>
          <a:xfrm>
            <a:off x="5750826" y="6124372"/>
            <a:ext cx="3744416" cy="369332"/>
          </a:xfrm>
          <a:prstGeom prst="rect">
            <a:avLst/>
          </a:prstGeom>
          <a:solidFill>
            <a:srgbClr val="A1BF31"/>
          </a:solidFill>
          <a:ln w="38100">
            <a:noFill/>
          </a:ln>
        </p:spPr>
        <p:txBody>
          <a:bodyPr wrap="square">
            <a:spAutoFit/>
          </a:bodyPr>
          <a:lstStyle/>
          <a:p>
            <a:pPr algn="ctr"/>
            <a:r>
              <a:rPr lang="en-GB" sz="1800" b="1" dirty="0">
                <a:solidFill>
                  <a:schemeClr val="bg1"/>
                </a:solidFill>
              </a:rPr>
              <a:t>1 sample test </a:t>
            </a:r>
            <a:r>
              <a:rPr lang="en-GB" sz="1800" b="1" i="1" dirty="0">
                <a:solidFill>
                  <a:schemeClr val="bg1"/>
                </a:solidFill>
              </a:rPr>
              <a:t>R</a:t>
            </a:r>
            <a:r>
              <a:rPr lang="en-GB" sz="1800" b="1" baseline="-25000" dirty="0">
                <a:solidFill>
                  <a:schemeClr val="bg1"/>
                </a:solidFill>
              </a:rPr>
              <a:t>s</a:t>
            </a:r>
            <a:r>
              <a:rPr lang="en-GB" sz="1800" b="1" dirty="0">
                <a:solidFill>
                  <a:schemeClr val="bg1"/>
                </a:solidFill>
              </a:rPr>
              <a:t>(</a:t>
            </a:r>
            <a:r>
              <a:rPr lang="en-GB" sz="1800" b="1" i="1" dirty="0">
                <a:solidFill>
                  <a:schemeClr val="bg1"/>
                </a:solidFill>
              </a:rPr>
              <a:t>T</a:t>
            </a:r>
            <a:r>
              <a:rPr lang="en-GB" sz="1800" b="1" dirty="0">
                <a:solidFill>
                  <a:schemeClr val="bg1"/>
                </a:solidFill>
              </a:rPr>
              <a:t>) in 2 days</a:t>
            </a:r>
          </a:p>
        </p:txBody>
      </p:sp>
      <p:pic>
        <p:nvPicPr>
          <p:cNvPr id="28" name="Picture 2" descr="A close-up of a machine&#10;&#10;Description automatically generated">
            <a:extLst>
              <a:ext uri="{FF2B5EF4-FFF2-40B4-BE49-F238E27FC236}">
                <a16:creationId xmlns:a16="http://schemas.microsoft.com/office/drawing/2014/main" id="{72C3B68D-19E3-BB77-A43B-1DE9A920283D}"/>
              </a:ext>
            </a:extLst>
          </p:cNvPr>
          <p:cNvPicPr>
            <a:picLocks noChangeAspect="1"/>
          </p:cNvPicPr>
          <p:nvPr/>
        </p:nvPicPr>
        <p:blipFill>
          <a:blip r:embed="rId4"/>
          <a:stretch>
            <a:fillRect/>
          </a:stretch>
        </p:blipFill>
        <p:spPr>
          <a:xfrm>
            <a:off x="767507" y="1824966"/>
            <a:ext cx="4431696" cy="2307293"/>
          </a:xfrm>
          <a:prstGeom prst="rect">
            <a:avLst/>
          </a:prstGeom>
        </p:spPr>
      </p:pic>
      <p:pic>
        <p:nvPicPr>
          <p:cNvPr id="29" name="Picture 27" descr="A screenshot of a computer screen&#10;&#10;Description automatically generated">
            <a:extLst>
              <a:ext uri="{FF2B5EF4-FFF2-40B4-BE49-F238E27FC236}">
                <a16:creationId xmlns:a16="http://schemas.microsoft.com/office/drawing/2014/main" id="{6498B0C7-F500-9644-8DAC-085561BCD307}"/>
              </a:ext>
            </a:extLst>
          </p:cNvPr>
          <p:cNvPicPr>
            <a:picLocks noChangeAspect="1"/>
          </p:cNvPicPr>
          <p:nvPr/>
        </p:nvPicPr>
        <p:blipFill>
          <a:blip r:embed="rId5"/>
          <a:srcRect r="50298" b="3916"/>
          <a:stretch/>
        </p:blipFill>
        <p:spPr>
          <a:xfrm>
            <a:off x="767507" y="4170939"/>
            <a:ext cx="2482450" cy="2307293"/>
          </a:xfrm>
          <a:prstGeom prst="rect">
            <a:avLst/>
          </a:prstGeom>
        </p:spPr>
      </p:pic>
      <p:sp>
        <p:nvSpPr>
          <p:cNvPr id="30" name="TextBox 43">
            <a:extLst>
              <a:ext uri="{FF2B5EF4-FFF2-40B4-BE49-F238E27FC236}">
                <a16:creationId xmlns:a16="http://schemas.microsoft.com/office/drawing/2014/main" id="{2FAD67A3-03B0-62E2-C60E-EC968AD54D98}"/>
              </a:ext>
            </a:extLst>
          </p:cNvPr>
          <p:cNvSpPr txBox="1"/>
          <p:nvPr/>
        </p:nvSpPr>
        <p:spPr>
          <a:xfrm>
            <a:off x="3249957" y="4300787"/>
            <a:ext cx="1521570" cy="507831"/>
          </a:xfrm>
          <a:prstGeom prst="rect">
            <a:avLst/>
          </a:prstGeom>
          <a:noFill/>
        </p:spPr>
        <p:txBody>
          <a:bodyPr wrap="none" rtlCol="0">
            <a:spAutoFit/>
          </a:bodyPr>
          <a:lstStyle/>
          <a:p>
            <a:r>
              <a:rPr lang="en-GB" sz="900" i="1" dirty="0"/>
              <a:t>Example of results:</a:t>
            </a:r>
          </a:p>
          <a:p>
            <a:r>
              <a:rPr lang="en-GB" sz="900" i="1" dirty="0"/>
              <a:t>effect of magnetron power </a:t>
            </a:r>
          </a:p>
          <a:p>
            <a:r>
              <a:rPr lang="en-GB" sz="900" i="1" dirty="0"/>
              <a:t>for depositing Nb</a:t>
            </a:r>
            <a:r>
              <a:rPr lang="en-GB" sz="900" i="1" baseline="-25000" dirty="0"/>
              <a:t>3</a:t>
            </a:r>
            <a:r>
              <a:rPr lang="en-GB" sz="900" i="1" dirty="0"/>
              <a:t>Sn</a:t>
            </a:r>
          </a:p>
        </p:txBody>
      </p:sp>
      <p:sp>
        <p:nvSpPr>
          <p:cNvPr id="31" name="CasellaDiTesto 30">
            <a:extLst>
              <a:ext uri="{FF2B5EF4-FFF2-40B4-BE49-F238E27FC236}">
                <a16:creationId xmlns:a16="http://schemas.microsoft.com/office/drawing/2014/main" id="{FE49D525-11A0-BDC7-5595-AA9029624C4F}"/>
              </a:ext>
            </a:extLst>
          </p:cNvPr>
          <p:cNvSpPr txBox="1"/>
          <p:nvPr/>
        </p:nvSpPr>
        <p:spPr>
          <a:xfrm rot="16200000">
            <a:off x="10852766" y="5603245"/>
            <a:ext cx="2247899"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Malyshev and D. Seal</a:t>
            </a:r>
            <a:endParaRPr lang="it-IT" sz="1100" i="1" dirty="0">
              <a:latin typeface="+mj-lt"/>
            </a:endParaRPr>
          </a:p>
        </p:txBody>
      </p:sp>
    </p:spTree>
    <p:extLst>
      <p:ext uri="{BB962C8B-B14F-4D97-AF65-F5344CB8AC3E}">
        <p14:creationId xmlns:p14="http://schemas.microsoft.com/office/powerpoint/2010/main" val="66529260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081B6F7-620E-87B1-03E8-8FB173EB32F0}"/>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1A65B1F8-BADA-D31C-7FA0-040DE0F4CD99}"/>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ED984654-C855-7CE3-FD88-9512D8C6123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40219BD2-530B-62F8-BA43-402FB1E31220}"/>
              </a:ext>
            </a:extLst>
          </p:cNvPr>
          <p:cNvSpPr>
            <a:spLocks noGrp="1"/>
          </p:cNvSpPr>
          <p:nvPr>
            <p:ph idx="1"/>
          </p:nvPr>
        </p:nvSpPr>
        <p:spPr>
          <a:xfrm>
            <a:off x="640290" y="1119406"/>
            <a:ext cx="10515600" cy="537032"/>
          </a:xfrm>
        </p:spPr>
        <p:txBody>
          <a:bodyPr>
            <a:noAutofit/>
          </a:bodyPr>
          <a:lstStyle/>
          <a:p>
            <a:pPr marL="449263" indent="-449263">
              <a:lnSpc>
                <a:spcPct val="100000"/>
              </a:lnSpc>
              <a:buNone/>
              <a:tabLst>
                <a:tab pos="182563" algn="l"/>
              </a:tabLst>
            </a:pPr>
            <a:r>
              <a:rPr lang="en-US" sz="3600" b="1" dirty="0">
                <a:solidFill>
                  <a:srgbClr val="A4C137"/>
                </a:solidFill>
              </a:rPr>
              <a:t>The Choke Cavity Facility </a:t>
            </a:r>
            <a:r>
              <a:rPr lang="en-US" sz="3600" b="1" i="1" dirty="0">
                <a:solidFill>
                  <a:srgbClr val="1B3C70"/>
                </a:solidFill>
              </a:rPr>
              <a:t>Update</a:t>
            </a:r>
            <a:r>
              <a:rPr lang="en-US" sz="3600" b="1" i="1" dirty="0">
                <a:solidFill>
                  <a:srgbClr val="A4C137"/>
                </a:solidFill>
              </a:rPr>
              <a:t> </a:t>
            </a:r>
            <a:r>
              <a:rPr lang="en-US" sz="2400" b="1" i="1" dirty="0">
                <a:solidFill>
                  <a:srgbClr val="1B3C70"/>
                </a:solidFill>
              </a:rPr>
              <a:t>milestone 3.1</a:t>
            </a:r>
            <a:endParaRPr lang="en-US" sz="3600" i="1" dirty="0">
              <a:solidFill>
                <a:srgbClr val="1B3C70"/>
              </a:solidFill>
            </a:endParaRPr>
          </a:p>
        </p:txBody>
      </p:sp>
      <p:sp>
        <p:nvSpPr>
          <p:cNvPr id="31" name="CasellaDiTesto 30">
            <a:extLst>
              <a:ext uri="{FF2B5EF4-FFF2-40B4-BE49-F238E27FC236}">
                <a16:creationId xmlns:a16="http://schemas.microsoft.com/office/drawing/2014/main" id="{EB66E989-39BF-6812-5E5F-929B0C2B688E}"/>
              </a:ext>
            </a:extLst>
          </p:cNvPr>
          <p:cNvSpPr txBox="1"/>
          <p:nvPr/>
        </p:nvSpPr>
        <p:spPr>
          <a:xfrm rot="16200000">
            <a:off x="10852766" y="5603245"/>
            <a:ext cx="2247899"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Malyshev and D. Seal</a:t>
            </a:r>
            <a:endParaRPr lang="it-IT" sz="1100" i="1" dirty="0">
              <a:latin typeface="+mj-lt"/>
            </a:endParaRPr>
          </a:p>
        </p:txBody>
      </p:sp>
      <p:sp>
        <p:nvSpPr>
          <p:cNvPr id="6" name="Text Placeholder 2">
            <a:extLst>
              <a:ext uri="{FF2B5EF4-FFF2-40B4-BE49-F238E27FC236}">
                <a16:creationId xmlns:a16="http://schemas.microsoft.com/office/drawing/2014/main" id="{212D221E-3088-1513-AC79-4E434DA8E1EF}"/>
              </a:ext>
            </a:extLst>
          </p:cNvPr>
          <p:cNvSpPr txBox="1">
            <a:spLocks/>
          </p:cNvSpPr>
          <p:nvPr/>
        </p:nvSpPr>
        <p:spPr>
          <a:xfrm>
            <a:off x="6219327" y="1967717"/>
            <a:ext cx="5972673" cy="4605376"/>
          </a:xfrm>
          <a:prstGeom prst="rect">
            <a:avLst/>
          </a:prstGeom>
          <a:ln>
            <a:noFill/>
          </a:ln>
        </p:spPr>
        <p:txBody>
          <a:bodyPr vert="horz" lIns="91440" tIns="45720" rIns="91440" bIns="45720" anchor="t"/>
          <a:lstStyle>
            <a:lvl1pPr marL="228600" indent="-228600" algn="l" defTabSz="914400" rtl="0" eaLnBrk="1" latinLnBrk="0" hangingPunct="1">
              <a:lnSpc>
                <a:spcPct val="90000"/>
              </a:lnSpc>
              <a:spcBef>
                <a:spcPts val="1000"/>
              </a:spcBef>
              <a:buClr>
                <a:schemeClr val="accent1"/>
              </a:buClr>
              <a:buFont typeface="Arial"/>
              <a:buChar char="•"/>
              <a:defRPr sz="2800" kern="1200">
                <a:solidFill>
                  <a:schemeClr val="tx1"/>
                </a:solidFill>
                <a:latin typeface="Montserrat" panose="00000500000000000000" pitchFamily="2" charset="0"/>
                <a:ea typeface="+mn-ea"/>
                <a:cs typeface="+mn-cs"/>
              </a:defRPr>
            </a:lvl1pPr>
            <a:lvl2pPr marL="685800" indent="-228600" algn="l" defTabSz="914400" rtl="0" eaLnBrk="1" latinLnBrk="0" hangingPunct="1">
              <a:lnSpc>
                <a:spcPct val="90000"/>
              </a:lnSpc>
              <a:spcBef>
                <a:spcPts val="500"/>
              </a:spcBef>
              <a:buClr>
                <a:schemeClr val="accent1"/>
              </a:buClr>
              <a:buFont typeface="Arial"/>
              <a:buChar char="•"/>
              <a:defRPr sz="2400" kern="1200">
                <a:solidFill>
                  <a:schemeClr val="tx1"/>
                </a:solidFill>
                <a:latin typeface="Montserrat" panose="00000500000000000000" pitchFamily="2" charset="0"/>
                <a:ea typeface="+mn-ea"/>
                <a:cs typeface="+mn-cs"/>
              </a:defRPr>
            </a:lvl2pPr>
            <a:lvl3pPr marL="1143000" indent="-228600" algn="l" defTabSz="914400" rtl="0" eaLnBrk="1" latinLnBrk="0" hangingPunct="1">
              <a:lnSpc>
                <a:spcPct val="90000"/>
              </a:lnSpc>
              <a:spcBef>
                <a:spcPts val="500"/>
              </a:spcBef>
              <a:buClr>
                <a:schemeClr val="accent1"/>
              </a:buClr>
              <a:buFont typeface="Arial"/>
              <a:buChar char="•"/>
              <a:defRPr sz="2000" kern="1200">
                <a:solidFill>
                  <a:schemeClr val="tx1"/>
                </a:solidFill>
                <a:latin typeface="Montserrat" panose="00000500000000000000" pitchFamily="2" charset="0"/>
                <a:ea typeface="+mn-ea"/>
                <a:cs typeface="+mn-cs"/>
              </a:defRPr>
            </a:lvl3pPr>
            <a:lvl4pPr marL="16002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4pPr>
            <a:lvl5pPr marL="20574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marL="0" indent="0">
              <a:buNone/>
            </a:pPr>
            <a:r>
              <a:rPr lang="en-GB" sz="1800" b="1" dirty="0">
                <a:latin typeface="+mn-lt"/>
                <a:cs typeface="Arial" panose="020B0604020202020204" pitchFamily="34" charset="0"/>
              </a:rPr>
              <a:t>Facility has been moved to a new CI Bunker - </a:t>
            </a:r>
            <a:r>
              <a:rPr lang="en-GB" sz="1800" b="1" i="1" dirty="0">
                <a:solidFill>
                  <a:srgbClr val="8CA72B"/>
                </a:solidFill>
                <a:latin typeface="+mn-lt"/>
                <a:cs typeface="Arial" panose="020B0604020202020204" pitchFamily="34" charset="0"/>
              </a:rPr>
              <a:t>completed</a:t>
            </a:r>
            <a:endParaRPr lang="en-GB" sz="1800" b="1" dirty="0">
              <a:solidFill>
                <a:srgbClr val="8CA72B"/>
              </a:solidFill>
              <a:latin typeface="+mn-lt"/>
              <a:cs typeface="Arial" panose="020B0604020202020204" pitchFamily="34" charset="0"/>
            </a:endParaRPr>
          </a:p>
          <a:p>
            <a:pPr lvl="1">
              <a:buFont typeface="Wingdings" panose="05000000000000000000" pitchFamily="2" charset="2"/>
              <a:buChar char="Ø"/>
            </a:pPr>
            <a:r>
              <a:rPr lang="en-GB" sz="1400" b="1" dirty="0">
                <a:solidFill>
                  <a:srgbClr val="8CA72B"/>
                </a:solidFill>
                <a:latin typeface="+mn-lt"/>
                <a:cs typeface="Arial" panose="020B0604020202020204" pitchFamily="34" charset="0"/>
              </a:rPr>
              <a:t>No radiation limit on RF power </a:t>
            </a:r>
          </a:p>
          <a:p>
            <a:pPr lvl="2">
              <a:buFont typeface="Wingdings" panose="05000000000000000000" pitchFamily="2" charset="2"/>
              <a:buChar char="Ø"/>
            </a:pPr>
            <a:r>
              <a:rPr lang="en-GB" sz="1400" dirty="0">
                <a:latin typeface="+mn-lt"/>
                <a:cs typeface="Arial" panose="020B0604020202020204" pitchFamily="34" charset="0"/>
              </a:rPr>
              <a:t>after completing jobs for the gate closing</a:t>
            </a:r>
            <a:r>
              <a:rPr lang="en-GB" sz="1400" dirty="0">
                <a:solidFill>
                  <a:srgbClr val="FF0000"/>
                </a:solidFill>
                <a:latin typeface="+mn-lt"/>
                <a:cs typeface="Arial" panose="020B0604020202020204" pitchFamily="34" charset="0"/>
              </a:rPr>
              <a:t> </a:t>
            </a:r>
            <a:r>
              <a:rPr lang="en-GB" sz="1400" dirty="0">
                <a:solidFill>
                  <a:srgbClr val="A1BF31"/>
                </a:solidFill>
                <a:latin typeface="+mn-lt"/>
                <a:cs typeface="Arial" panose="020B0604020202020204" pitchFamily="34" charset="0"/>
              </a:rPr>
              <a:t>(within a month) </a:t>
            </a:r>
          </a:p>
          <a:p>
            <a:pPr lvl="1">
              <a:buFont typeface="Wingdings" panose="05000000000000000000" pitchFamily="2" charset="2"/>
              <a:buChar char="Ø"/>
            </a:pPr>
            <a:r>
              <a:rPr lang="en-GB" sz="1600" dirty="0">
                <a:latin typeface="+mn-lt"/>
                <a:cs typeface="Arial" panose="020B0604020202020204" pitchFamily="34" charset="0"/>
              </a:rPr>
              <a:t>Cryocooler damaged during relocating in Nov. 2024</a:t>
            </a:r>
          </a:p>
          <a:p>
            <a:pPr lvl="2">
              <a:buFont typeface="Wingdings" panose="05000000000000000000" pitchFamily="2" charset="2"/>
              <a:buChar char="Ø"/>
            </a:pPr>
            <a:r>
              <a:rPr lang="en-GB" sz="1600" dirty="0">
                <a:solidFill>
                  <a:srgbClr val="A1BF31"/>
                </a:solidFill>
                <a:latin typeface="+mn-lt"/>
                <a:cs typeface="Arial" panose="020B0604020202020204" pitchFamily="34" charset="0"/>
              </a:rPr>
              <a:t>Fixed in Jan 2025</a:t>
            </a:r>
          </a:p>
          <a:p>
            <a:pPr marL="0" indent="0">
              <a:buNone/>
            </a:pPr>
            <a:r>
              <a:rPr lang="en-GB" sz="1800" b="1" dirty="0">
                <a:latin typeface="+mn-lt"/>
                <a:cs typeface="Arial" panose="020B0604020202020204" pitchFamily="34" charset="0"/>
              </a:rPr>
              <a:t>RF rack is being updated:</a:t>
            </a:r>
          </a:p>
          <a:p>
            <a:pPr lvl="1">
              <a:buFont typeface="Wingdings" panose="05000000000000000000" pitchFamily="2" charset="2"/>
              <a:buChar char="Ø"/>
            </a:pPr>
            <a:r>
              <a:rPr lang="en-GB" sz="1800" b="1" dirty="0">
                <a:solidFill>
                  <a:srgbClr val="1B3C70"/>
                </a:solidFill>
                <a:latin typeface="+mn-lt"/>
                <a:cs typeface="Arial" panose="020B0604020202020204" pitchFamily="34" charset="0"/>
              </a:rPr>
              <a:t>ongoing</a:t>
            </a:r>
          </a:p>
          <a:p>
            <a:pPr lvl="2">
              <a:buFontTx/>
              <a:buChar char="-"/>
            </a:pPr>
            <a:r>
              <a:rPr lang="en-GB" sz="1600" i="1" dirty="0">
                <a:latin typeface="+mn-lt"/>
                <a:cs typeface="Arial" panose="020B0604020202020204" pitchFamily="34" charset="0"/>
              </a:rPr>
              <a:t>f</a:t>
            </a:r>
            <a:r>
              <a:rPr lang="en-GB" sz="1600" baseline="-25000" dirty="0">
                <a:latin typeface="+mn-lt"/>
                <a:cs typeface="Arial" panose="020B0604020202020204" pitchFamily="34" charset="0"/>
              </a:rPr>
              <a:t>0</a:t>
            </a:r>
            <a:r>
              <a:rPr lang="en-GB" sz="1600" dirty="0">
                <a:latin typeface="+mn-lt"/>
                <a:cs typeface="Arial" panose="020B0604020202020204" pitchFamily="34" charset="0"/>
              </a:rPr>
              <a:t> = 7.8 GHz</a:t>
            </a:r>
          </a:p>
          <a:p>
            <a:pPr lvl="2">
              <a:buFontTx/>
              <a:buChar char="-"/>
            </a:pPr>
            <a:r>
              <a:rPr lang="en-GB" sz="1600" i="1" dirty="0" err="1">
                <a:latin typeface="+mn-lt"/>
                <a:cs typeface="Arial" panose="020B0604020202020204" pitchFamily="34" charset="0"/>
              </a:rPr>
              <a:t>T</a:t>
            </a:r>
            <a:r>
              <a:rPr lang="en-GB" sz="1600" baseline="-25000" dirty="0" err="1">
                <a:latin typeface="+mn-lt"/>
                <a:cs typeface="Arial" panose="020B0604020202020204" pitchFamily="34" charset="0"/>
              </a:rPr>
              <a:t>Sample</a:t>
            </a:r>
            <a:r>
              <a:rPr lang="en-GB" sz="1600" dirty="0">
                <a:latin typeface="+mn-lt"/>
                <a:cs typeface="Arial" panose="020B0604020202020204" pitchFamily="34" charset="0"/>
              </a:rPr>
              <a:t> ≥ 4 K </a:t>
            </a:r>
          </a:p>
          <a:p>
            <a:pPr lvl="2">
              <a:buFontTx/>
              <a:buChar char="-"/>
            </a:pPr>
            <a:r>
              <a:rPr lang="en-GB" sz="1600" dirty="0">
                <a:latin typeface="+mn-lt"/>
                <a:cs typeface="Arial" panose="020B0604020202020204" pitchFamily="34" charset="0"/>
              </a:rPr>
              <a:t>RF power up to 1 W</a:t>
            </a:r>
          </a:p>
          <a:p>
            <a:pPr lvl="2">
              <a:buFontTx/>
              <a:buChar char="-"/>
            </a:pPr>
            <a:r>
              <a:rPr lang="en-GB" sz="1600" i="1" dirty="0" err="1">
                <a:latin typeface="+mn-lt"/>
                <a:cs typeface="Arial" panose="020B0604020202020204" pitchFamily="34" charset="0"/>
              </a:rPr>
              <a:t>B</a:t>
            </a:r>
            <a:r>
              <a:rPr lang="en-GB" sz="1600" baseline="-25000" dirty="0" err="1">
                <a:latin typeface="+mn-lt"/>
                <a:cs typeface="Arial" panose="020B0604020202020204" pitchFamily="34" charset="0"/>
              </a:rPr>
              <a:t>sample</a:t>
            </a:r>
            <a:r>
              <a:rPr lang="en-GB" sz="1600" baseline="-25000" dirty="0">
                <a:latin typeface="+mn-lt"/>
                <a:cs typeface="Arial" panose="020B0604020202020204" pitchFamily="34" charset="0"/>
              </a:rPr>
              <a:t>, pk</a:t>
            </a:r>
            <a:r>
              <a:rPr lang="en-GB" sz="1600" dirty="0">
                <a:latin typeface="+mn-lt"/>
                <a:cs typeface="Arial" panose="020B0604020202020204" pitchFamily="34" charset="0"/>
              </a:rPr>
              <a:t> ≤ </a:t>
            </a:r>
            <a:r>
              <a:rPr lang="en-GB" sz="1600" b="1" dirty="0">
                <a:solidFill>
                  <a:srgbClr val="A1BF31"/>
                </a:solidFill>
                <a:latin typeface="+mn-lt"/>
                <a:cs typeface="Arial" panose="020B0604020202020204" pitchFamily="34" charset="0"/>
              </a:rPr>
              <a:t>20 </a:t>
            </a:r>
            <a:r>
              <a:rPr lang="en-GB" sz="1600" b="1" dirty="0" err="1">
                <a:solidFill>
                  <a:srgbClr val="A1BF31"/>
                </a:solidFill>
                <a:latin typeface="+mn-lt"/>
                <a:cs typeface="Arial" panose="020B0604020202020204" pitchFamily="34" charset="0"/>
              </a:rPr>
              <a:t>mT</a:t>
            </a:r>
            <a:r>
              <a:rPr lang="en-GB" sz="1600" b="1" dirty="0">
                <a:solidFill>
                  <a:srgbClr val="A1BF31"/>
                </a:solidFill>
                <a:latin typeface="+mn-lt"/>
                <a:cs typeface="Arial" panose="020B0604020202020204" pitchFamily="34" charset="0"/>
              </a:rPr>
              <a:t>  </a:t>
            </a:r>
            <a:r>
              <a:rPr lang="en-GB" sz="1600" dirty="0">
                <a:latin typeface="+mn-lt"/>
                <a:cs typeface="Arial" panose="020B0604020202020204" pitchFamily="34" charset="0"/>
              </a:rPr>
              <a:t>in</a:t>
            </a:r>
            <a:r>
              <a:rPr lang="en-GB" sz="1600" dirty="0">
                <a:solidFill>
                  <a:srgbClr val="0070C0"/>
                </a:solidFill>
                <a:latin typeface="+mn-lt"/>
                <a:cs typeface="Arial" panose="020B0604020202020204" pitchFamily="34" charset="0"/>
              </a:rPr>
              <a:t> </a:t>
            </a:r>
            <a:r>
              <a:rPr lang="en-GB" sz="1600" i="1" dirty="0">
                <a:solidFill>
                  <a:srgbClr val="1B3C70"/>
                </a:solidFill>
                <a:latin typeface="+mn-lt"/>
                <a:cs typeface="Arial" panose="020B0604020202020204" pitchFamily="34" charset="0"/>
              </a:rPr>
              <a:t>CW mode</a:t>
            </a:r>
          </a:p>
          <a:p>
            <a:pPr lvl="2">
              <a:buFontTx/>
              <a:buChar char="-"/>
            </a:pPr>
            <a:r>
              <a:rPr lang="en-GB" sz="1600" dirty="0">
                <a:latin typeface="+mn-lt"/>
                <a:cs typeface="Arial" panose="020B0604020202020204" pitchFamily="34" charset="0"/>
              </a:rPr>
              <a:t>Expected to be larger in </a:t>
            </a:r>
            <a:r>
              <a:rPr lang="en-GB" sz="1600" i="1" dirty="0">
                <a:solidFill>
                  <a:srgbClr val="1B3C70"/>
                </a:solidFill>
                <a:latin typeface="+mn-lt"/>
                <a:cs typeface="Arial" panose="020B0604020202020204" pitchFamily="34" charset="0"/>
              </a:rPr>
              <a:t>pulsed mode</a:t>
            </a:r>
          </a:p>
          <a:p>
            <a:pPr lvl="2">
              <a:buFontTx/>
              <a:buChar char="-"/>
            </a:pPr>
            <a:endParaRPr lang="en-GB" sz="1600" dirty="0">
              <a:solidFill>
                <a:srgbClr val="0070C0"/>
              </a:solidFill>
              <a:latin typeface="+mn-lt"/>
              <a:cs typeface="Arial" panose="020B0604020202020204" pitchFamily="34" charset="0"/>
            </a:endParaRPr>
          </a:p>
        </p:txBody>
      </p:sp>
      <p:sp>
        <p:nvSpPr>
          <p:cNvPr id="7" name="TextBox 2">
            <a:extLst>
              <a:ext uri="{FF2B5EF4-FFF2-40B4-BE49-F238E27FC236}">
                <a16:creationId xmlns:a16="http://schemas.microsoft.com/office/drawing/2014/main" id="{9E3DB854-4249-4762-38BC-0652BA575ECE}"/>
              </a:ext>
            </a:extLst>
          </p:cNvPr>
          <p:cNvSpPr txBox="1"/>
          <p:nvPr/>
        </p:nvSpPr>
        <p:spPr>
          <a:xfrm>
            <a:off x="6287768" y="5546761"/>
            <a:ext cx="6761821" cy="830997"/>
          </a:xfrm>
          <a:prstGeom prst="rect">
            <a:avLst/>
          </a:prstGeom>
          <a:noFill/>
          <a:ln w="38100">
            <a:noFill/>
          </a:ln>
        </p:spPr>
        <p:txBody>
          <a:bodyPr wrap="square">
            <a:spAutoFit/>
          </a:bodyPr>
          <a:lstStyle/>
          <a:p>
            <a:r>
              <a:rPr lang="en-GB" sz="1800" b="1" dirty="0">
                <a:cs typeface="Arial" panose="020B0604020202020204" pitchFamily="34" charset="0"/>
              </a:rPr>
              <a:t>New Magnetic shield </a:t>
            </a:r>
          </a:p>
          <a:p>
            <a:pPr lvl="1">
              <a:buFont typeface="Wingdings" panose="05000000000000000000" pitchFamily="2" charset="2"/>
              <a:buChar char="Ø"/>
            </a:pPr>
            <a:r>
              <a:rPr lang="en-GB" sz="1400" b="1" dirty="0">
                <a:solidFill>
                  <a:srgbClr val="A1BF31"/>
                </a:solidFill>
                <a:cs typeface="Arial" panose="020B0604020202020204" pitchFamily="34" charset="0"/>
              </a:rPr>
              <a:t> New drawings agreed, PO sent to manufacturer</a:t>
            </a:r>
          </a:p>
          <a:p>
            <a:pPr lvl="1">
              <a:buFont typeface="Wingdings" panose="05000000000000000000" pitchFamily="2" charset="2"/>
              <a:buChar char="Ø"/>
            </a:pPr>
            <a:r>
              <a:rPr lang="en-GB" sz="1600" dirty="0">
                <a:solidFill>
                  <a:srgbClr val="1B3C70"/>
                </a:solidFill>
                <a:cs typeface="Arial" panose="020B0604020202020204" pitchFamily="34" charset="0"/>
              </a:rPr>
              <a:t> Delivery expected in April 2025</a:t>
            </a:r>
          </a:p>
        </p:txBody>
      </p:sp>
      <p:pic>
        <p:nvPicPr>
          <p:cNvPr id="8" name="Picture 21" descr="A large white box in a room&#10;&#10;Description automatically generated">
            <a:extLst>
              <a:ext uri="{FF2B5EF4-FFF2-40B4-BE49-F238E27FC236}">
                <a16:creationId xmlns:a16="http://schemas.microsoft.com/office/drawing/2014/main" id="{A69E84C5-F725-9D8D-8793-15A5812D1652}"/>
              </a:ext>
            </a:extLst>
          </p:cNvPr>
          <p:cNvPicPr>
            <a:picLocks noChangeAspect="1"/>
          </p:cNvPicPr>
          <p:nvPr/>
        </p:nvPicPr>
        <p:blipFill rotWithShape="1">
          <a:blip r:embed="rId3"/>
          <a:srcRect l="13671" r="15879"/>
          <a:stretch/>
        </p:blipFill>
        <p:spPr>
          <a:xfrm rot="5400000">
            <a:off x="378841" y="2539690"/>
            <a:ext cx="4040501" cy="3226116"/>
          </a:xfrm>
          <a:prstGeom prst="rect">
            <a:avLst/>
          </a:prstGeom>
        </p:spPr>
      </p:pic>
      <p:sp>
        <p:nvSpPr>
          <p:cNvPr id="9" name="Rectangle 22">
            <a:extLst>
              <a:ext uri="{FF2B5EF4-FFF2-40B4-BE49-F238E27FC236}">
                <a16:creationId xmlns:a16="http://schemas.microsoft.com/office/drawing/2014/main" id="{5DBB8494-D1A4-DBC7-817A-FF4A2F906FD3}"/>
              </a:ext>
            </a:extLst>
          </p:cNvPr>
          <p:cNvSpPr/>
          <p:nvPr/>
        </p:nvSpPr>
        <p:spPr>
          <a:xfrm>
            <a:off x="2076222" y="2181426"/>
            <a:ext cx="3147901" cy="425430"/>
          </a:xfrm>
          <a:prstGeom prst="rect">
            <a:avLst/>
          </a:prstGeom>
          <a:solidFill>
            <a:srgbClr val="A1BF3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2000" b="1" dirty="0"/>
              <a:t>New CI SRF bunker</a:t>
            </a:r>
          </a:p>
        </p:txBody>
      </p:sp>
      <p:pic>
        <p:nvPicPr>
          <p:cNvPr id="10" name="Picture 27" descr="A large cylindrical object in a metal case&#10;&#10;Description automatically generated">
            <a:extLst>
              <a:ext uri="{FF2B5EF4-FFF2-40B4-BE49-F238E27FC236}">
                <a16:creationId xmlns:a16="http://schemas.microsoft.com/office/drawing/2014/main" id="{8885C2D2-2DC9-70AA-209E-4FE6671810EF}"/>
              </a:ext>
            </a:extLst>
          </p:cNvPr>
          <p:cNvPicPr>
            <a:picLocks noChangeAspect="1"/>
          </p:cNvPicPr>
          <p:nvPr/>
        </p:nvPicPr>
        <p:blipFill>
          <a:blip r:embed="rId4"/>
          <a:stretch>
            <a:fillRect/>
          </a:stretch>
        </p:blipFill>
        <p:spPr>
          <a:xfrm rot="5400000">
            <a:off x="3220121" y="3680541"/>
            <a:ext cx="3777140" cy="2124641"/>
          </a:xfrm>
          <a:prstGeom prst="rect">
            <a:avLst/>
          </a:prstGeom>
        </p:spPr>
      </p:pic>
      <p:pic>
        <p:nvPicPr>
          <p:cNvPr id="11" name="Immagine 10">
            <a:extLst>
              <a:ext uri="{FF2B5EF4-FFF2-40B4-BE49-F238E27FC236}">
                <a16:creationId xmlns:a16="http://schemas.microsoft.com/office/drawing/2014/main" id="{27DB05A7-12DC-8D94-7B91-8B1746CD98AF}"/>
              </a:ext>
            </a:extLst>
          </p:cNvPr>
          <p:cNvPicPr>
            <a:picLocks noChangeAspect="1"/>
          </p:cNvPicPr>
          <p:nvPr/>
        </p:nvPicPr>
        <p:blipFill>
          <a:blip r:embed="rId5"/>
          <a:stretch>
            <a:fillRect/>
          </a:stretch>
        </p:blipFill>
        <p:spPr>
          <a:xfrm>
            <a:off x="10512187" y="450252"/>
            <a:ext cx="1287405" cy="331296"/>
          </a:xfrm>
          <a:prstGeom prst="rect">
            <a:avLst/>
          </a:prstGeom>
        </p:spPr>
      </p:pic>
    </p:spTree>
    <p:extLst>
      <p:ext uri="{BB962C8B-B14F-4D97-AF65-F5344CB8AC3E}">
        <p14:creationId xmlns:p14="http://schemas.microsoft.com/office/powerpoint/2010/main" val="214465196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9215460-6D30-0703-10AC-6069C96089AD}"/>
            </a:ext>
          </a:extLst>
        </p:cNvPr>
        <p:cNvGrpSpPr/>
        <p:nvPr/>
      </p:nvGrpSpPr>
      <p:grpSpPr>
        <a:xfrm>
          <a:off x="0" y="0"/>
          <a:ext cx="0" cy="0"/>
          <a:chOff x="0" y="0"/>
          <a:chExt cx="0" cy="0"/>
        </a:xfrm>
      </p:grpSpPr>
      <p:pic>
        <p:nvPicPr>
          <p:cNvPr id="16" name="Picture 11" descr="A diagram of a device&#10;&#10;Description automatically generated">
            <a:extLst>
              <a:ext uri="{FF2B5EF4-FFF2-40B4-BE49-F238E27FC236}">
                <a16:creationId xmlns:a16="http://schemas.microsoft.com/office/drawing/2014/main" id="{2D6DBAA3-1801-CC63-C26D-C0A750EA34EC}"/>
              </a:ext>
            </a:extLst>
          </p:cNvPr>
          <p:cNvPicPr>
            <a:picLocks noChangeAspect="1"/>
          </p:cNvPicPr>
          <p:nvPr/>
        </p:nvPicPr>
        <p:blipFill rotWithShape="1">
          <a:blip r:embed="rId2">
            <a:extLst>
              <a:ext uri="{28A0092B-C50C-407E-A947-70E740481C1C}">
                <a14:useLocalDpi xmlns:a14="http://schemas.microsoft.com/office/drawing/2010/main" val="0"/>
              </a:ext>
            </a:extLst>
          </a:blip>
          <a:srcRect l="1935" r="11004"/>
          <a:stretch/>
        </p:blipFill>
        <p:spPr bwMode="auto">
          <a:xfrm>
            <a:off x="5672910" y="4422814"/>
            <a:ext cx="3601195" cy="2436452"/>
          </a:xfrm>
          <a:prstGeom prst="rect">
            <a:avLst/>
          </a:prstGeom>
          <a:ln>
            <a:noFill/>
          </a:ln>
          <a:extLst>
            <a:ext uri="{53640926-AAD7-44D8-BBD7-CCE9431645EC}">
              <a14:shadowObscured xmlns:a14="http://schemas.microsoft.com/office/drawing/2010/main"/>
            </a:ext>
          </a:extLst>
        </p:spPr>
      </p:pic>
      <p:sp>
        <p:nvSpPr>
          <p:cNvPr id="4" name="TextBox 3">
            <a:extLst>
              <a:ext uri="{FF2B5EF4-FFF2-40B4-BE49-F238E27FC236}">
                <a16:creationId xmlns:a16="http://schemas.microsoft.com/office/drawing/2014/main" id="{7E67B4D5-D8F7-2E02-3A69-A73D4F8C18B5}"/>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2C831ED6-D662-D272-5C52-E76F03FA6FB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31" name="CasellaDiTesto 30">
            <a:extLst>
              <a:ext uri="{FF2B5EF4-FFF2-40B4-BE49-F238E27FC236}">
                <a16:creationId xmlns:a16="http://schemas.microsoft.com/office/drawing/2014/main" id="{5379D7BC-0460-4AA1-8CF7-99E77CBB1AF5}"/>
              </a:ext>
            </a:extLst>
          </p:cNvPr>
          <p:cNvSpPr txBox="1"/>
          <p:nvPr/>
        </p:nvSpPr>
        <p:spPr>
          <a:xfrm rot="16200000">
            <a:off x="9919316" y="4669795"/>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Malyshev</a:t>
            </a:r>
            <a:r>
              <a:rPr lang="en-GB" sz="1100" i="1" dirty="0">
                <a:latin typeface="+mj-lt"/>
                <a:ea typeface="Times New Roman" panose="02020603050405020304" pitchFamily="18" charset="0"/>
              </a:rPr>
              <a:t>, </a:t>
            </a:r>
            <a:r>
              <a:rPr lang="en-GB" sz="1100" i="1" dirty="0">
                <a:effectLst/>
                <a:latin typeface="+mj-lt"/>
                <a:ea typeface="Times New Roman" panose="02020603050405020304" pitchFamily="18" charset="0"/>
              </a:rPr>
              <a:t>D. Seal and </a:t>
            </a:r>
            <a:r>
              <a:rPr lang="en-GB" sz="1100" i="1" dirty="0">
                <a:solidFill>
                  <a:srgbClr val="000000"/>
                </a:solidFill>
                <a:latin typeface="Arial" panose="020B0604020202020204" pitchFamily="34" charset="0"/>
                <a:cs typeface="Arial" panose="020B0604020202020204" pitchFamily="34" charset="0"/>
              </a:rPr>
              <a:t>P. McGuinness (</a:t>
            </a:r>
            <a:r>
              <a:rPr lang="en-GB" sz="1100" i="1" dirty="0" err="1">
                <a:solidFill>
                  <a:srgbClr val="000000"/>
                </a:solidFill>
                <a:latin typeface="Arial" panose="020B0604020202020204" pitchFamily="34" charset="0"/>
                <a:cs typeface="Arial" panose="020B0604020202020204" pitchFamily="34" charset="0"/>
              </a:rPr>
              <a:t>ASTeC</a:t>
            </a:r>
            <a:r>
              <a:rPr lang="en-GB" sz="1100" i="1" dirty="0">
                <a:solidFill>
                  <a:srgbClr val="000000"/>
                </a:solidFill>
                <a:latin typeface="Arial" panose="020B0604020202020204" pitchFamily="34" charset="0"/>
                <a:cs typeface="Arial" panose="020B0604020202020204" pitchFamily="34" charset="0"/>
              </a:rPr>
              <a:t>)</a:t>
            </a:r>
            <a:endParaRPr lang="it-IT" sz="1100" i="1" dirty="0">
              <a:latin typeface="+mj-lt"/>
            </a:endParaRPr>
          </a:p>
        </p:txBody>
      </p:sp>
      <p:sp>
        <p:nvSpPr>
          <p:cNvPr id="11" name="Text Placeholder 2">
            <a:extLst>
              <a:ext uri="{FF2B5EF4-FFF2-40B4-BE49-F238E27FC236}">
                <a16:creationId xmlns:a16="http://schemas.microsoft.com/office/drawing/2014/main" id="{411BFE37-185B-87E1-9515-6CE43C0C4C03}"/>
              </a:ext>
            </a:extLst>
          </p:cNvPr>
          <p:cNvSpPr txBox="1">
            <a:spLocks/>
          </p:cNvSpPr>
          <p:nvPr/>
        </p:nvSpPr>
        <p:spPr>
          <a:xfrm>
            <a:off x="640290" y="1761519"/>
            <a:ext cx="6340158" cy="2610767"/>
          </a:xfrm>
          <a:prstGeom prst="rect">
            <a:avLst/>
          </a:prstGeom>
          <a:ln>
            <a:noFill/>
          </a:ln>
        </p:spPr>
        <p:txBody>
          <a:bodyPr vert="horz" lIns="91440" tIns="45720" rIns="91440" bIns="45720" anchor="t"/>
          <a:lstStyle>
            <a:lvl1pPr marL="228600" indent="-228600" algn="l" defTabSz="914400" rtl="0" eaLnBrk="1" latinLnBrk="0" hangingPunct="1">
              <a:lnSpc>
                <a:spcPct val="90000"/>
              </a:lnSpc>
              <a:spcBef>
                <a:spcPts val="1000"/>
              </a:spcBef>
              <a:buClr>
                <a:schemeClr val="accent1"/>
              </a:buClr>
              <a:buFont typeface="Arial"/>
              <a:buChar char="•"/>
              <a:defRPr sz="2800" kern="1200">
                <a:solidFill>
                  <a:schemeClr val="tx1"/>
                </a:solidFill>
                <a:latin typeface="Montserrat" panose="00000500000000000000" pitchFamily="2" charset="0"/>
                <a:ea typeface="+mn-ea"/>
                <a:cs typeface="+mn-cs"/>
              </a:defRPr>
            </a:lvl1pPr>
            <a:lvl2pPr marL="685800" indent="-228600" algn="l" defTabSz="914400" rtl="0" eaLnBrk="1" latinLnBrk="0" hangingPunct="1">
              <a:lnSpc>
                <a:spcPct val="90000"/>
              </a:lnSpc>
              <a:spcBef>
                <a:spcPts val="500"/>
              </a:spcBef>
              <a:buClr>
                <a:schemeClr val="accent1"/>
              </a:buClr>
              <a:buFont typeface="Arial"/>
              <a:buChar char="•"/>
              <a:defRPr sz="2400" kern="1200">
                <a:solidFill>
                  <a:schemeClr val="tx1"/>
                </a:solidFill>
                <a:latin typeface="Montserrat" panose="00000500000000000000" pitchFamily="2" charset="0"/>
                <a:ea typeface="+mn-ea"/>
                <a:cs typeface="+mn-cs"/>
              </a:defRPr>
            </a:lvl2pPr>
            <a:lvl3pPr marL="1143000" indent="-228600" algn="l" defTabSz="914400" rtl="0" eaLnBrk="1" latinLnBrk="0" hangingPunct="1">
              <a:lnSpc>
                <a:spcPct val="90000"/>
              </a:lnSpc>
              <a:spcBef>
                <a:spcPts val="500"/>
              </a:spcBef>
              <a:buClr>
                <a:schemeClr val="accent1"/>
              </a:buClr>
              <a:buFont typeface="Arial"/>
              <a:buChar char="•"/>
              <a:defRPr sz="2000" kern="1200">
                <a:solidFill>
                  <a:schemeClr val="tx1"/>
                </a:solidFill>
                <a:latin typeface="Montserrat" panose="00000500000000000000" pitchFamily="2" charset="0"/>
                <a:ea typeface="+mn-ea"/>
                <a:cs typeface="+mn-cs"/>
              </a:defRPr>
            </a:lvl3pPr>
            <a:lvl4pPr marL="16002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4pPr>
            <a:lvl5pPr marL="20574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marL="0" indent="0">
              <a:buNone/>
            </a:pPr>
            <a:r>
              <a:rPr lang="en-GB" sz="1800" dirty="0">
                <a:latin typeface="+mn-lt"/>
                <a:cs typeface="Arial" panose="020B0604020202020204" pitchFamily="34" charset="0"/>
              </a:rPr>
              <a:t>Sample holder redesign</a:t>
            </a:r>
            <a:r>
              <a:rPr lang="en-GB" sz="1800" b="1" dirty="0">
                <a:latin typeface="+mn-lt"/>
                <a:cs typeface="Arial" panose="020B0604020202020204" pitchFamily="34" charset="0"/>
              </a:rPr>
              <a:t> </a:t>
            </a:r>
            <a:r>
              <a:rPr lang="en-GB" sz="1600" dirty="0">
                <a:latin typeface="+mn-lt"/>
                <a:cs typeface="Arial" panose="020B0604020202020204" pitchFamily="34" charset="0"/>
              </a:rPr>
              <a:t>to accommodate 3 Hall probes for 3D magnetic field measurements: </a:t>
            </a:r>
          </a:p>
          <a:p>
            <a:pPr lvl="1"/>
            <a:r>
              <a:rPr lang="en-GB" sz="1400" dirty="0">
                <a:latin typeface="+mn-lt"/>
                <a:cs typeface="Arial" panose="020B0604020202020204" pitchFamily="34" charset="0"/>
              </a:rPr>
              <a:t>Hall probes and a controller procured</a:t>
            </a:r>
          </a:p>
          <a:p>
            <a:pPr lvl="1"/>
            <a:r>
              <a:rPr lang="en-GB" sz="1400" b="1" dirty="0">
                <a:effectLst/>
                <a:latin typeface="+mn-lt"/>
                <a:ea typeface="Aptos" panose="020B0004020202020204" pitchFamily="34" charset="0"/>
                <a:cs typeface="Arial" panose="020B0604020202020204" pitchFamily="34" charset="0"/>
              </a:rPr>
              <a:t>A 3D Hall probe assembly with a D15 connector </a:t>
            </a:r>
            <a:r>
              <a:rPr lang="en-GB" sz="1400" dirty="0">
                <a:effectLst/>
                <a:latin typeface="+mn-lt"/>
                <a:ea typeface="Aptos" panose="020B0004020202020204" pitchFamily="34" charset="0"/>
                <a:cs typeface="Arial" panose="020B0604020202020204" pitchFamily="34" charset="0"/>
              </a:rPr>
              <a:t>has been design and under construction at DL electric workshop </a:t>
            </a:r>
          </a:p>
          <a:p>
            <a:pPr lvl="1"/>
            <a:r>
              <a:rPr lang="en-GB" sz="1400" b="1" dirty="0">
                <a:latin typeface="+mn-lt"/>
                <a:cs typeface="Arial" panose="020B0604020202020204" pitchFamily="34" charset="0"/>
              </a:rPr>
              <a:t>Sample holder </a:t>
            </a:r>
            <a:r>
              <a:rPr lang="en-GB" sz="1400" dirty="0">
                <a:latin typeface="+mn-lt"/>
                <a:cs typeface="Arial" panose="020B0604020202020204" pitchFamily="34" charset="0"/>
              </a:rPr>
              <a:t>redesigned and is the mechanical workshop   - </a:t>
            </a:r>
            <a:r>
              <a:rPr lang="en-GB" sz="1400" b="1" dirty="0">
                <a:solidFill>
                  <a:srgbClr val="A1BF31"/>
                </a:solidFill>
                <a:latin typeface="+mn-lt"/>
                <a:cs typeface="Arial" panose="020B0604020202020204" pitchFamily="34" charset="0"/>
              </a:rPr>
              <a:t>completed (MS-11)</a:t>
            </a:r>
          </a:p>
          <a:p>
            <a:pPr lvl="1"/>
            <a:r>
              <a:rPr lang="en-GB" sz="1400" dirty="0">
                <a:latin typeface="+mn-lt"/>
                <a:cs typeface="Arial" panose="020B0604020202020204" pitchFamily="34" charset="0"/>
              </a:rPr>
              <a:t>These all will be produced and tested in March</a:t>
            </a:r>
          </a:p>
          <a:p>
            <a:pPr marL="0" indent="0">
              <a:buNone/>
            </a:pPr>
            <a:r>
              <a:rPr lang="en-GB" sz="1800" dirty="0">
                <a:latin typeface="+mn-lt"/>
                <a:cs typeface="Arial" panose="020B0604020202020204" pitchFamily="34" charset="0"/>
              </a:rPr>
              <a:t>New magnetic shield designed and ordered</a:t>
            </a:r>
          </a:p>
          <a:p>
            <a:pPr lvl="1"/>
            <a:r>
              <a:rPr lang="en-GB" sz="1400" dirty="0">
                <a:latin typeface="+mn-lt"/>
                <a:cs typeface="Arial" panose="020B0604020202020204" pitchFamily="34" charset="0"/>
              </a:rPr>
              <a:t>Delivery expected in April 2025</a:t>
            </a:r>
          </a:p>
          <a:p>
            <a:endParaRPr lang="en-GB" sz="1800" dirty="0">
              <a:latin typeface="+mn-lt"/>
              <a:cs typeface="Arial" panose="020B0604020202020204" pitchFamily="34" charset="0"/>
            </a:endParaRPr>
          </a:p>
        </p:txBody>
      </p:sp>
      <p:sp>
        <p:nvSpPr>
          <p:cNvPr id="12" name="TextBox 7">
            <a:extLst>
              <a:ext uri="{FF2B5EF4-FFF2-40B4-BE49-F238E27FC236}">
                <a16:creationId xmlns:a16="http://schemas.microsoft.com/office/drawing/2014/main" id="{C7E81E70-220B-1282-D3F6-E457DB944A3D}"/>
              </a:ext>
            </a:extLst>
          </p:cNvPr>
          <p:cNvSpPr txBox="1"/>
          <p:nvPr/>
        </p:nvSpPr>
        <p:spPr>
          <a:xfrm>
            <a:off x="6876635" y="6582267"/>
            <a:ext cx="5021157" cy="276999"/>
          </a:xfrm>
          <a:prstGeom prst="rect">
            <a:avLst/>
          </a:prstGeom>
          <a:noFill/>
        </p:spPr>
        <p:txBody>
          <a:bodyPr wrap="square">
            <a:spAutoFit/>
          </a:bodyPr>
          <a:lstStyle/>
          <a:p>
            <a:pPr algn="ctr"/>
            <a:r>
              <a:rPr lang="en-GB" sz="1200" i="1" kern="100" dirty="0">
                <a:effectLst/>
                <a:latin typeface="Aptos" panose="020B0004020202020204" pitchFamily="34" charset="0"/>
                <a:ea typeface="Aptos" panose="020B0004020202020204" pitchFamily="34" charset="0"/>
                <a:cs typeface="Times New Roman" panose="02020603050405020304" pitchFamily="18" charset="0"/>
              </a:rPr>
              <a:t>A design of a 3D Hall probe assembly with a D15 connector</a:t>
            </a:r>
            <a:endParaRPr lang="en-GB" sz="1100" i="1" dirty="0">
              <a:solidFill>
                <a:srgbClr val="000000"/>
              </a:solidFill>
              <a:latin typeface="Arial" panose="020B0604020202020204" pitchFamily="34" charset="0"/>
              <a:cs typeface="Arial" panose="020B0604020202020204" pitchFamily="34" charset="0"/>
            </a:endParaRPr>
          </a:p>
        </p:txBody>
      </p:sp>
      <p:pic>
        <p:nvPicPr>
          <p:cNvPr id="13" name="Picture 1" descr="A diagram of a sample&#10;&#10;Description automatically generated">
            <a:extLst>
              <a:ext uri="{FF2B5EF4-FFF2-40B4-BE49-F238E27FC236}">
                <a16:creationId xmlns:a16="http://schemas.microsoft.com/office/drawing/2014/main" id="{528BEA4D-E692-310B-254D-FEC22EDDC7B5}"/>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437667" y="1894224"/>
            <a:ext cx="3601194" cy="2372879"/>
          </a:xfrm>
          <a:prstGeom prst="rect">
            <a:avLst/>
          </a:prstGeom>
          <a:noFill/>
          <a:extLst>
            <a:ext uri="{909E8E84-426E-40DD-AFC4-6F175D3DCCD1}">
              <a14:hiddenFill xmlns:a14="http://schemas.microsoft.com/office/drawing/2010/main">
                <a:solidFill>
                  <a:srgbClr val="FFFFFF"/>
                </a:solidFill>
              </a14:hiddenFill>
            </a:ext>
          </a:extLst>
        </p:spPr>
      </p:pic>
      <p:sp>
        <p:nvSpPr>
          <p:cNvPr id="14" name="Rectangle 3">
            <a:extLst>
              <a:ext uri="{FF2B5EF4-FFF2-40B4-BE49-F238E27FC236}">
                <a16:creationId xmlns:a16="http://schemas.microsoft.com/office/drawing/2014/main" id="{EFB9F894-9774-1D3D-72F1-AA11536BFCF1}"/>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17" name="TextBox 12">
            <a:extLst>
              <a:ext uri="{FF2B5EF4-FFF2-40B4-BE49-F238E27FC236}">
                <a16:creationId xmlns:a16="http://schemas.microsoft.com/office/drawing/2014/main" id="{DD37A32B-0155-720D-95BE-6340A877B4EC}"/>
              </a:ext>
            </a:extLst>
          </p:cNvPr>
          <p:cNvSpPr txBox="1"/>
          <p:nvPr/>
        </p:nvSpPr>
        <p:spPr>
          <a:xfrm>
            <a:off x="7160483" y="4234955"/>
            <a:ext cx="4155561" cy="276999"/>
          </a:xfrm>
          <a:prstGeom prst="rect">
            <a:avLst/>
          </a:prstGeom>
          <a:noFill/>
        </p:spPr>
        <p:txBody>
          <a:bodyPr wrap="none" rtlCol="0">
            <a:spAutoFit/>
          </a:bodyPr>
          <a:lstStyle/>
          <a:p>
            <a:r>
              <a:rPr lang="en-GB" sz="1200" i="1" dirty="0">
                <a:effectLst/>
                <a:latin typeface="Aptos" panose="020B0004020202020204" pitchFamily="34" charset="0"/>
                <a:ea typeface="Aptos" panose="020B0004020202020204" pitchFamily="34" charset="0"/>
                <a:cs typeface="Times New Roman" panose="02020603050405020304" pitchFamily="18" charset="0"/>
              </a:rPr>
              <a:t>The 3D Hall probe assembly mounted on the sample holder.</a:t>
            </a:r>
            <a:endParaRPr lang="en-GB" sz="1200" dirty="0"/>
          </a:p>
        </p:txBody>
      </p:sp>
      <p:pic>
        <p:nvPicPr>
          <p:cNvPr id="18" name="Picture 2" descr="A blueprint of a cube&#10;&#10;Description automatically generated">
            <a:extLst>
              <a:ext uri="{FF2B5EF4-FFF2-40B4-BE49-F238E27FC236}">
                <a16:creationId xmlns:a16="http://schemas.microsoft.com/office/drawing/2014/main" id="{BFFDE258-0319-E60C-B3C1-FB3E2AAADDA9}"/>
              </a:ext>
            </a:extLst>
          </p:cNvPr>
          <p:cNvPicPr>
            <a:picLocks noChangeAspect="1"/>
          </p:cNvPicPr>
          <p:nvPr/>
        </p:nvPicPr>
        <p:blipFill>
          <a:blip r:embed="rId5"/>
          <a:stretch>
            <a:fillRect/>
          </a:stretch>
        </p:blipFill>
        <p:spPr>
          <a:xfrm>
            <a:off x="1235941" y="4467907"/>
            <a:ext cx="2834523" cy="1989442"/>
          </a:xfrm>
          <a:prstGeom prst="rect">
            <a:avLst/>
          </a:prstGeom>
        </p:spPr>
      </p:pic>
      <p:sp>
        <p:nvSpPr>
          <p:cNvPr id="19" name="TextBox 12">
            <a:extLst>
              <a:ext uri="{FF2B5EF4-FFF2-40B4-BE49-F238E27FC236}">
                <a16:creationId xmlns:a16="http://schemas.microsoft.com/office/drawing/2014/main" id="{39827E07-A151-A3EE-B4BA-4552A5CFE4CB}"/>
              </a:ext>
            </a:extLst>
          </p:cNvPr>
          <p:cNvSpPr txBox="1"/>
          <p:nvPr/>
        </p:nvSpPr>
        <p:spPr>
          <a:xfrm>
            <a:off x="1580294" y="6434593"/>
            <a:ext cx="2045625" cy="276999"/>
          </a:xfrm>
          <a:prstGeom prst="rect">
            <a:avLst/>
          </a:prstGeom>
          <a:noFill/>
        </p:spPr>
        <p:txBody>
          <a:bodyPr wrap="none" rtlCol="0">
            <a:spAutoFit/>
          </a:bodyPr>
          <a:lstStyle/>
          <a:p>
            <a:r>
              <a:rPr lang="en-GB" sz="1200" i="1" dirty="0">
                <a:effectLst/>
                <a:latin typeface="Aptos" panose="020B0004020202020204" pitchFamily="34" charset="0"/>
                <a:ea typeface="Aptos" panose="020B0004020202020204" pitchFamily="34" charset="0"/>
                <a:cs typeface="Times New Roman" panose="02020603050405020304" pitchFamily="18" charset="0"/>
              </a:rPr>
              <a:t>New magnetic shield design</a:t>
            </a:r>
            <a:endParaRPr lang="en-GB" sz="1200" dirty="0"/>
          </a:p>
        </p:txBody>
      </p:sp>
      <p:pic>
        <p:nvPicPr>
          <p:cNvPr id="15" name="Picture 10">
            <a:extLst>
              <a:ext uri="{FF2B5EF4-FFF2-40B4-BE49-F238E27FC236}">
                <a16:creationId xmlns:a16="http://schemas.microsoft.com/office/drawing/2014/main" id="{485085A2-EACF-3F4E-CCD7-D203AB0A70C8}"/>
              </a:ext>
            </a:extLst>
          </p:cNvPr>
          <p:cNvPicPr>
            <a:picLocks noChangeAspect="1"/>
          </p:cNvPicPr>
          <p:nvPr/>
        </p:nvPicPr>
        <p:blipFill>
          <a:blip r:embed="rId6">
            <a:clrChange>
              <a:clrFrom>
                <a:srgbClr val="FFFFFF"/>
              </a:clrFrom>
              <a:clrTo>
                <a:srgbClr val="FFFFFF">
                  <a:alpha val="0"/>
                </a:srgbClr>
              </a:clrTo>
            </a:clrChange>
          </a:blip>
          <a:stretch>
            <a:fillRect/>
          </a:stretch>
        </p:blipFill>
        <p:spPr>
          <a:xfrm>
            <a:off x="9984425" y="4662791"/>
            <a:ext cx="1061173" cy="1956499"/>
          </a:xfrm>
          <a:prstGeom prst="rect">
            <a:avLst/>
          </a:prstGeom>
        </p:spPr>
      </p:pic>
      <p:sp>
        <p:nvSpPr>
          <p:cNvPr id="22" name="Segnaposto contenuto 2">
            <a:extLst>
              <a:ext uri="{FF2B5EF4-FFF2-40B4-BE49-F238E27FC236}">
                <a16:creationId xmlns:a16="http://schemas.microsoft.com/office/drawing/2014/main" id="{50919A94-5A5E-140E-2FF8-D08A2879ECCE}"/>
              </a:ext>
            </a:extLst>
          </p:cNvPr>
          <p:cNvSpPr txBox="1">
            <a:spLocks/>
          </p:cNvSpPr>
          <p:nvPr/>
        </p:nvSpPr>
        <p:spPr>
          <a:xfrm>
            <a:off x="640290" y="1119406"/>
            <a:ext cx="10515600" cy="537032"/>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449263" indent="-449263">
              <a:lnSpc>
                <a:spcPct val="100000"/>
              </a:lnSpc>
              <a:buFont typeface="Arial" panose="020B0604020202020204" pitchFamily="34" charset="0"/>
              <a:buNone/>
              <a:tabLst>
                <a:tab pos="182563" algn="l"/>
              </a:tabLst>
            </a:pPr>
            <a:r>
              <a:rPr lang="en-US" sz="3600" b="1" dirty="0">
                <a:solidFill>
                  <a:srgbClr val="A4C137"/>
                </a:solidFill>
              </a:rPr>
              <a:t>The Choke Cavity Facility </a:t>
            </a:r>
            <a:r>
              <a:rPr lang="en-US" sz="3600" b="1" i="1" dirty="0">
                <a:solidFill>
                  <a:srgbClr val="1B3C70"/>
                </a:solidFill>
              </a:rPr>
              <a:t>Update</a:t>
            </a:r>
            <a:r>
              <a:rPr lang="en-US" sz="3600" b="1" i="1" dirty="0">
                <a:solidFill>
                  <a:srgbClr val="A4C137"/>
                </a:solidFill>
              </a:rPr>
              <a:t> </a:t>
            </a:r>
            <a:r>
              <a:rPr lang="en-US" sz="2400" b="1" i="1" dirty="0">
                <a:solidFill>
                  <a:srgbClr val="1B3C70"/>
                </a:solidFill>
              </a:rPr>
              <a:t>milestone 3.1</a:t>
            </a:r>
            <a:endParaRPr lang="en-US" sz="3600" i="1" dirty="0">
              <a:solidFill>
                <a:srgbClr val="1B3C70"/>
              </a:solidFill>
            </a:endParaRPr>
          </a:p>
        </p:txBody>
      </p:sp>
      <p:pic>
        <p:nvPicPr>
          <p:cNvPr id="2" name="Immagine 1">
            <a:extLst>
              <a:ext uri="{FF2B5EF4-FFF2-40B4-BE49-F238E27FC236}">
                <a16:creationId xmlns:a16="http://schemas.microsoft.com/office/drawing/2014/main" id="{CCFAA327-F9AD-82AD-9F33-C60D167C89EC}"/>
              </a:ext>
            </a:extLst>
          </p:cNvPr>
          <p:cNvPicPr>
            <a:picLocks noChangeAspect="1"/>
          </p:cNvPicPr>
          <p:nvPr/>
        </p:nvPicPr>
        <p:blipFill>
          <a:blip r:embed="rId7"/>
          <a:stretch>
            <a:fillRect/>
          </a:stretch>
        </p:blipFill>
        <p:spPr>
          <a:xfrm>
            <a:off x="10512187" y="450252"/>
            <a:ext cx="1287405" cy="331296"/>
          </a:xfrm>
          <a:prstGeom prst="rect">
            <a:avLst/>
          </a:prstGeom>
        </p:spPr>
      </p:pic>
    </p:spTree>
    <p:extLst>
      <p:ext uri="{BB962C8B-B14F-4D97-AF65-F5344CB8AC3E}">
        <p14:creationId xmlns:p14="http://schemas.microsoft.com/office/powerpoint/2010/main" val="150334888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AAA9838-681B-F883-47ED-003BE07A75A2}"/>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187C5826-6CCA-9995-C30E-0B6F7237944F}"/>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4E3A8074-2020-D823-40FC-A9B0EE315DA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E94E6690-CE90-C9ED-9C5E-D8AF332E9A21}"/>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The Field Penetration Facility </a:t>
            </a:r>
            <a:r>
              <a:rPr lang="en-US" sz="3600" b="1" i="1" dirty="0">
                <a:solidFill>
                  <a:srgbClr val="1B3C70"/>
                </a:solidFill>
              </a:rPr>
              <a:t>Update</a:t>
            </a:r>
            <a:endParaRPr lang="en-US" sz="3600" i="1" dirty="0">
              <a:solidFill>
                <a:srgbClr val="1B3C70"/>
              </a:solidFill>
            </a:endParaRPr>
          </a:p>
        </p:txBody>
      </p:sp>
      <p:sp>
        <p:nvSpPr>
          <p:cNvPr id="31" name="CasellaDiTesto 30">
            <a:extLst>
              <a:ext uri="{FF2B5EF4-FFF2-40B4-BE49-F238E27FC236}">
                <a16:creationId xmlns:a16="http://schemas.microsoft.com/office/drawing/2014/main" id="{7E8EB0C3-9E39-2F1A-F5D7-362F8E93D2A1}"/>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Malyshev</a:t>
            </a:r>
            <a:r>
              <a:rPr lang="en-GB" sz="1100" i="1" dirty="0">
                <a:latin typeface="+mj-lt"/>
                <a:ea typeface="Times New Roman" panose="02020603050405020304" pitchFamily="18" charset="0"/>
              </a:rPr>
              <a:t>, </a:t>
            </a:r>
            <a:r>
              <a:rPr lang="en-GB" sz="1100" i="1" dirty="0">
                <a:effectLst/>
                <a:latin typeface="+mj-lt"/>
                <a:ea typeface="Times New Roman" panose="02020603050405020304" pitchFamily="18" charset="0"/>
              </a:rPr>
              <a:t>D. Seal</a:t>
            </a:r>
            <a:endParaRPr lang="it-IT" sz="1100" i="1" dirty="0">
              <a:latin typeface="+mj-lt"/>
            </a:endParaRPr>
          </a:p>
        </p:txBody>
      </p:sp>
      <p:sp>
        <p:nvSpPr>
          <p:cNvPr id="14" name="Rectangle 3">
            <a:extLst>
              <a:ext uri="{FF2B5EF4-FFF2-40B4-BE49-F238E27FC236}">
                <a16:creationId xmlns:a16="http://schemas.microsoft.com/office/drawing/2014/main" id="{A49185BA-BBEB-B80B-7F52-2F29DADA3F8A}"/>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43" name="Picture 14">
            <a:extLst>
              <a:ext uri="{FF2B5EF4-FFF2-40B4-BE49-F238E27FC236}">
                <a16:creationId xmlns:a16="http://schemas.microsoft.com/office/drawing/2014/main" id="{A6957F88-0AAC-3E4C-3565-D80E4C2FE42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039770" y="4527034"/>
            <a:ext cx="2023243" cy="1863816"/>
          </a:xfrm>
          <a:prstGeom prst="rect">
            <a:avLst/>
          </a:prstGeom>
        </p:spPr>
      </p:pic>
      <p:sp>
        <p:nvSpPr>
          <p:cNvPr id="44" name="Oval 15">
            <a:extLst>
              <a:ext uri="{FF2B5EF4-FFF2-40B4-BE49-F238E27FC236}">
                <a16:creationId xmlns:a16="http://schemas.microsoft.com/office/drawing/2014/main" id="{4525D722-7538-D5FC-6587-5F36FFB8D4A6}"/>
              </a:ext>
            </a:extLst>
          </p:cNvPr>
          <p:cNvSpPr/>
          <p:nvPr/>
        </p:nvSpPr>
        <p:spPr>
          <a:xfrm>
            <a:off x="912665" y="4508748"/>
            <a:ext cx="1809388" cy="674662"/>
          </a:xfrm>
          <a:prstGeom prst="ellipse">
            <a:avLst/>
          </a:prstGeom>
          <a:solidFill>
            <a:srgbClr val="8CA72B"/>
          </a:solidFill>
          <a:ln>
            <a:solidFill>
              <a:srgbClr val="8CA72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Hp2 with Shielding                                       </a:t>
            </a:r>
          </a:p>
        </p:txBody>
      </p:sp>
      <p:cxnSp>
        <p:nvCxnSpPr>
          <p:cNvPr id="45" name="Straight Arrow Connector 16">
            <a:extLst>
              <a:ext uri="{FF2B5EF4-FFF2-40B4-BE49-F238E27FC236}">
                <a16:creationId xmlns:a16="http://schemas.microsoft.com/office/drawing/2014/main" id="{212D8AB6-6F18-7EBF-2B95-461FE12F02A6}"/>
              </a:ext>
            </a:extLst>
          </p:cNvPr>
          <p:cNvCxnSpPr>
            <a:cxnSpLocks/>
          </p:cNvCxnSpPr>
          <p:nvPr/>
        </p:nvCxnSpPr>
        <p:spPr>
          <a:xfrm>
            <a:off x="2705395" y="4923872"/>
            <a:ext cx="1114053" cy="356522"/>
          </a:xfrm>
          <a:prstGeom prst="straightConnector1">
            <a:avLst/>
          </a:prstGeom>
          <a:ln w="57150">
            <a:solidFill>
              <a:srgbClr val="8CA72B"/>
            </a:solidFill>
            <a:tailEnd type="triangle"/>
          </a:ln>
        </p:spPr>
        <p:style>
          <a:lnRef idx="1">
            <a:schemeClr val="accent1"/>
          </a:lnRef>
          <a:fillRef idx="0">
            <a:schemeClr val="accent1"/>
          </a:fillRef>
          <a:effectRef idx="0">
            <a:schemeClr val="accent1"/>
          </a:effectRef>
          <a:fontRef idx="minor">
            <a:schemeClr val="tx1"/>
          </a:fontRef>
        </p:style>
      </p:cxnSp>
      <p:grpSp>
        <p:nvGrpSpPr>
          <p:cNvPr id="46" name="Group 35">
            <a:extLst>
              <a:ext uri="{FF2B5EF4-FFF2-40B4-BE49-F238E27FC236}">
                <a16:creationId xmlns:a16="http://schemas.microsoft.com/office/drawing/2014/main" id="{6434556A-6AAB-5A43-DC12-C929818C9483}"/>
              </a:ext>
            </a:extLst>
          </p:cNvPr>
          <p:cNvGrpSpPr/>
          <p:nvPr/>
        </p:nvGrpSpPr>
        <p:grpSpPr>
          <a:xfrm>
            <a:off x="2601254" y="1967717"/>
            <a:ext cx="2691993" cy="2149341"/>
            <a:chOff x="11294612" y="24093055"/>
            <a:chExt cx="2737331" cy="2186295"/>
          </a:xfrm>
        </p:grpSpPr>
        <p:pic>
          <p:nvPicPr>
            <p:cNvPr id="47" name="Picture 39">
              <a:extLst>
                <a:ext uri="{FF2B5EF4-FFF2-40B4-BE49-F238E27FC236}">
                  <a16:creationId xmlns:a16="http://schemas.microsoft.com/office/drawing/2014/main" id="{7608F94A-F6F8-5F4D-CA1F-40CB89357123}"/>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24145" t="36040" r="22913" b="31426"/>
            <a:stretch/>
          </p:blipFill>
          <p:spPr>
            <a:xfrm>
              <a:off x="11294612" y="24093055"/>
              <a:ext cx="2737331" cy="2097020"/>
            </a:xfrm>
            <a:prstGeom prst="rect">
              <a:avLst/>
            </a:prstGeom>
          </p:spPr>
        </p:pic>
        <p:sp>
          <p:nvSpPr>
            <p:cNvPr id="48" name="Rectangle 40">
              <a:extLst>
                <a:ext uri="{FF2B5EF4-FFF2-40B4-BE49-F238E27FC236}">
                  <a16:creationId xmlns:a16="http://schemas.microsoft.com/office/drawing/2014/main" id="{AA2931C6-7499-9AC7-E42B-23C5BDC9C14B}"/>
                </a:ext>
              </a:extLst>
            </p:cNvPr>
            <p:cNvSpPr/>
            <p:nvPr/>
          </p:nvSpPr>
          <p:spPr>
            <a:xfrm>
              <a:off x="12544926" y="25601769"/>
              <a:ext cx="131836" cy="210981"/>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GB"/>
            </a:p>
          </p:txBody>
        </p:sp>
        <p:sp>
          <p:nvSpPr>
            <p:cNvPr id="49" name="TextBox 12">
              <a:extLst>
                <a:ext uri="{FF2B5EF4-FFF2-40B4-BE49-F238E27FC236}">
                  <a16:creationId xmlns:a16="http://schemas.microsoft.com/office/drawing/2014/main" id="{4BB74251-87D2-7312-9578-40A68DA9FBB0}"/>
                </a:ext>
              </a:extLst>
            </p:cNvPr>
            <p:cNvSpPr txBox="1"/>
            <p:nvPr/>
          </p:nvSpPr>
          <p:spPr>
            <a:xfrm>
              <a:off x="12676762" y="25540686"/>
              <a:ext cx="570990" cy="369332"/>
            </a:xfrm>
            <a:prstGeom prst="rect">
              <a:avLst/>
            </a:prstGeom>
            <a:noFill/>
          </p:spPr>
          <p:txBody>
            <a:bodyPr wrap="non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b="1" dirty="0"/>
                <a:t>HP1</a:t>
              </a:r>
            </a:p>
          </p:txBody>
        </p:sp>
        <p:sp>
          <p:nvSpPr>
            <p:cNvPr id="50" name="Rectangle 45">
              <a:extLst>
                <a:ext uri="{FF2B5EF4-FFF2-40B4-BE49-F238E27FC236}">
                  <a16:creationId xmlns:a16="http://schemas.microsoft.com/office/drawing/2014/main" id="{A46D501E-D77C-8B0E-62E0-D79527547AF0}"/>
                </a:ext>
              </a:extLst>
            </p:cNvPr>
            <p:cNvSpPr/>
            <p:nvPr/>
          </p:nvSpPr>
          <p:spPr>
            <a:xfrm>
              <a:off x="11312531" y="25861384"/>
              <a:ext cx="2596626" cy="97268"/>
            </a:xfrm>
            <a:prstGeom prst="rect">
              <a:avLst/>
            </a:prstGeom>
            <a:solidFill>
              <a:srgbClr val="A1BF31"/>
            </a:solidFill>
            <a:ln>
              <a:solidFill>
                <a:srgbClr val="A1BF31"/>
              </a:solidFill>
            </a:ln>
          </p:spPr>
          <p:style>
            <a:lnRef idx="2">
              <a:schemeClr val="accent2">
                <a:shade val="50000"/>
              </a:schemeClr>
            </a:lnRef>
            <a:fillRef idx="1">
              <a:schemeClr val="accent2"/>
            </a:fillRef>
            <a:effectRef idx="0">
              <a:schemeClr val="accent2"/>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GB" dirty="0"/>
            </a:p>
          </p:txBody>
        </p:sp>
        <p:sp>
          <p:nvSpPr>
            <p:cNvPr id="51" name="Rectangle 46">
              <a:extLst>
                <a:ext uri="{FF2B5EF4-FFF2-40B4-BE49-F238E27FC236}">
                  <a16:creationId xmlns:a16="http://schemas.microsoft.com/office/drawing/2014/main" id="{578CC5B4-2904-A9F2-77C3-81BFE9817A0F}"/>
                </a:ext>
              </a:extLst>
            </p:cNvPr>
            <p:cNvSpPr/>
            <p:nvPr/>
          </p:nvSpPr>
          <p:spPr>
            <a:xfrm>
              <a:off x="12400175" y="25977519"/>
              <a:ext cx="276588" cy="154901"/>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GB"/>
            </a:p>
          </p:txBody>
        </p:sp>
        <p:sp>
          <p:nvSpPr>
            <p:cNvPr id="52" name="TextBox 15">
              <a:extLst>
                <a:ext uri="{FF2B5EF4-FFF2-40B4-BE49-F238E27FC236}">
                  <a16:creationId xmlns:a16="http://schemas.microsoft.com/office/drawing/2014/main" id="{EA91962E-89ED-2D5C-06D4-0BF9DE7D0CD7}"/>
                </a:ext>
              </a:extLst>
            </p:cNvPr>
            <p:cNvSpPr txBox="1"/>
            <p:nvPr/>
          </p:nvSpPr>
          <p:spPr>
            <a:xfrm>
              <a:off x="12721969" y="25910018"/>
              <a:ext cx="570990" cy="369332"/>
            </a:xfrm>
            <a:prstGeom prst="rect">
              <a:avLst/>
            </a:prstGeom>
            <a:noFill/>
          </p:spPr>
          <p:txBody>
            <a:bodyPr wrap="non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b="1" dirty="0"/>
                <a:t>HP2</a:t>
              </a:r>
            </a:p>
          </p:txBody>
        </p:sp>
      </p:grpSp>
      <p:sp>
        <p:nvSpPr>
          <p:cNvPr id="53" name="TextBox 16">
            <a:extLst>
              <a:ext uri="{FF2B5EF4-FFF2-40B4-BE49-F238E27FC236}">
                <a16:creationId xmlns:a16="http://schemas.microsoft.com/office/drawing/2014/main" id="{F825AD0A-0371-84AD-8E4B-0F37A186DE81}"/>
              </a:ext>
            </a:extLst>
          </p:cNvPr>
          <p:cNvSpPr txBox="1"/>
          <p:nvPr/>
        </p:nvSpPr>
        <p:spPr>
          <a:xfrm>
            <a:off x="887816" y="3373591"/>
            <a:ext cx="1231617" cy="369332"/>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b="1" dirty="0">
                <a:solidFill>
                  <a:srgbClr val="A1BF31"/>
                </a:solidFill>
              </a:rPr>
              <a:t>Sample</a:t>
            </a:r>
          </a:p>
        </p:txBody>
      </p:sp>
      <p:sp>
        <p:nvSpPr>
          <p:cNvPr id="54" name="TextBox 16">
            <a:extLst>
              <a:ext uri="{FF2B5EF4-FFF2-40B4-BE49-F238E27FC236}">
                <a16:creationId xmlns:a16="http://schemas.microsoft.com/office/drawing/2014/main" id="{E6C9C9B2-2F0F-208F-3632-6F4889998037}"/>
              </a:ext>
            </a:extLst>
          </p:cNvPr>
          <p:cNvSpPr txBox="1"/>
          <p:nvPr/>
        </p:nvSpPr>
        <p:spPr>
          <a:xfrm>
            <a:off x="1071793" y="2320513"/>
            <a:ext cx="1231617" cy="369332"/>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b="1" dirty="0">
                <a:solidFill>
                  <a:srgbClr val="1B3C70"/>
                </a:solidFill>
              </a:rPr>
              <a:t>SC coil</a:t>
            </a:r>
          </a:p>
        </p:txBody>
      </p:sp>
      <p:sp>
        <p:nvSpPr>
          <p:cNvPr id="55" name="TextBox 16">
            <a:extLst>
              <a:ext uri="{FF2B5EF4-FFF2-40B4-BE49-F238E27FC236}">
                <a16:creationId xmlns:a16="http://schemas.microsoft.com/office/drawing/2014/main" id="{BA8176ED-D054-F93B-C7DC-3F64422CC511}"/>
              </a:ext>
            </a:extLst>
          </p:cNvPr>
          <p:cNvSpPr txBox="1"/>
          <p:nvPr/>
        </p:nvSpPr>
        <p:spPr>
          <a:xfrm>
            <a:off x="755034" y="2824256"/>
            <a:ext cx="1624353" cy="523220"/>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sz="1400" b="1" dirty="0"/>
              <a:t>Hall probe for applied field</a:t>
            </a:r>
          </a:p>
        </p:txBody>
      </p:sp>
      <p:sp>
        <p:nvSpPr>
          <p:cNvPr id="56" name="TextBox 16">
            <a:extLst>
              <a:ext uri="{FF2B5EF4-FFF2-40B4-BE49-F238E27FC236}">
                <a16:creationId xmlns:a16="http://schemas.microsoft.com/office/drawing/2014/main" id="{562A0811-5771-DF82-FFD7-0817C6F4C5CE}"/>
              </a:ext>
            </a:extLst>
          </p:cNvPr>
          <p:cNvSpPr txBox="1"/>
          <p:nvPr/>
        </p:nvSpPr>
        <p:spPr>
          <a:xfrm>
            <a:off x="796377" y="3763386"/>
            <a:ext cx="1624353" cy="523220"/>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GB" sz="1400" b="1" dirty="0"/>
              <a:t>Hall probe for penetrated field</a:t>
            </a:r>
          </a:p>
        </p:txBody>
      </p:sp>
      <p:cxnSp>
        <p:nvCxnSpPr>
          <p:cNvPr id="57" name="Straight Connector 52">
            <a:extLst>
              <a:ext uri="{FF2B5EF4-FFF2-40B4-BE49-F238E27FC236}">
                <a16:creationId xmlns:a16="http://schemas.microsoft.com/office/drawing/2014/main" id="{B999D6E3-F2E4-586E-6CB4-AF0EC108E469}"/>
              </a:ext>
            </a:extLst>
          </p:cNvPr>
          <p:cNvCxnSpPr>
            <a:cxnSpLocks/>
          </p:cNvCxnSpPr>
          <p:nvPr/>
        </p:nvCxnSpPr>
        <p:spPr>
          <a:xfrm>
            <a:off x="2206750" y="3934424"/>
            <a:ext cx="1377062" cy="0"/>
          </a:xfrm>
          <a:prstGeom prst="line">
            <a:avLst/>
          </a:prstGeom>
          <a:ln w="31750">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58" name="Straight Connector 53">
            <a:extLst>
              <a:ext uri="{FF2B5EF4-FFF2-40B4-BE49-F238E27FC236}">
                <a16:creationId xmlns:a16="http://schemas.microsoft.com/office/drawing/2014/main" id="{5F252634-9669-47BB-C5BF-17E123184B4A}"/>
              </a:ext>
            </a:extLst>
          </p:cNvPr>
          <p:cNvCxnSpPr>
            <a:cxnSpLocks/>
          </p:cNvCxnSpPr>
          <p:nvPr/>
        </p:nvCxnSpPr>
        <p:spPr>
          <a:xfrm>
            <a:off x="2005566" y="2543851"/>
            <a:ext cx="1411229" cy="213133"/>
          </a:xfrm>
          <a:prstGeom prst="line">
            <a:avLst/>
          </a:prstGeom>
          <a:ln w="31750">
            <a:solidFill>
              <a:srgbClr val="1B3C70"/>
            </a:solidFill>
            <a:tailEnd type="triangle"/>
          </a:ln>
        </p:spPr>
        <p:style>
          <a:lnRef idx="1">
            <a:schemeClr val="accent1"/>
          </a:lnRef>
          <a:fillRef idx="0">
            <a:schemeClr val="accent1"/>
          </a:fillRef>
          <a:effectRef idx="0">
            <a:schemeClr val="accent1"/>
          </a:effectRef>
          <a:fontRef idx="minor">
            <a:schemeClr val="tx1"/>
          </a:fontRef>
        </p:style>
      </p:cxnSp>
      <p:cxnSp>
        <p:nvCxnSpPr>
          <p:cNvPr id="59" name="Straight Connector 54">
            <a:extLst>
              <a:ext uri="{FF2B5EF4-FFF2-40B4-BE49-F238E27FC236}">
                <a16:creationId xmlns:a16="http://schemas.microsoft.com/office/drawing/2014/main" id="{325BADE7-ACE6-C3F5-7AB0-0AEF668B104C}"/>
              </a:ext>
            </a:extLst>
          </p:cNvPr>
          <p:cNvCxnSpPr>
            <a:cxnSpLocks/>
          </p:cNvCxnSpPr>
          <p:nvPr/>
        </p:nvCxnSpPr>
        <p:spPr>
          <a:xfrm>
            <a:off x="1804491" y="3550563"/>
            <a:ext cx="787952" cy="191574"/>
          </a:xfrm>
          <a:prstGeom prst="line">
            <a:avLst/>
          </a:prstGeom>
          <a:ln w="31750">
            <a:solidFill>
              <a:srgbClr val="A1BF31"/>
            </a:solidFill>
            <a:tailEnd type="triangle"/>
          </a:ln>
        </p:spPr>
        <p:style>
          <a:lnRef idx="1">
            <a:schemeClr val="accent1"/>
          </a:lnRef>
          <a:fillRef idx="0">
            <a:schemeClr val="accent1"/>
          </a:fillRef>
          <a:effectRef idx="0">
            <a:schemeClr val="accent1"/>
          </a:effectRef>
          <a:fontRef idx="minor">
            <a:schemeClr val="tx1"/>
          </a:fontRef>
        </p:style>
      </p:cxnSp>
      <p:cxnSp>
        <p:nvCxnSpPr>
          <p:cNvPr id="60" name="Straight Connector 55">
            <a:extLst>
              <a:ext uri="{FF2B5EF4-FFF2-40B4-BE49-F238E27FC236}">
                <a16:creationId xmlns:a16="http://schemas.microsoft.com/office/drawing/2014/main" id="{C271685B-98FE-026F-5AA1-46B820C23F53}"/>
              </a:ext>
            </a:extLst>
          </p:cNvPr>
          <p:cNvCxnSpPr>
            <a:cxnSpLocks/>
          </p:cNvCxnSpPr>
          <p:nvPr/>
        </p:nvCxnSpPr>
        <p:spPr>
          <a:xfrm>
            <a:off x="1935860" y="3162832"/>
            <a:ext cx="1802785" cy="361616"/>
          </a:xfrm>
          <a:prstGeom prst="line">
            <a:avLst/>
          </a:prstGeom>
          <a:ln w="3175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61" name="TextBox 58">
            <a:extLst>
              <a:ext uri="{FF2B5EF4-FFF2-40B4-BE49-F238E27FC236}">
                <a16:creationId xmlns:a16="http://schemas.microsoft.com/office/drawing/2014/main" id="{866E9E63-3518-1DA8-19B4-7F4083F66730}"/>
              </a:ext>
            </a:extLst>
          </p:cNvPr>
          <p:cNvSpPr txBox="1"/>
          <p:nvPr/>
        </p:nvSpPr>
        <p:spPr>
          <a:xfrm>
            <a:off x="646386" y="5375187"/>
            <a:ext cx="2185646" cy="1015663"/>
          </a:xfrm>
          <a:prstGeom prst="rect">
            <a:avLst/>
          </a:prstGeom>
          <a:noFill/>
        </p:spPr>
        <p:txBody>
          <a:bodyPr wrap="square">
            <a:spAutoFit/>
          </a:bodyPr>
          <a:lstStyle/>
          <a:p>
            <a:r>
              <a:rPr lang="en-GB" sz="1200" dirty="0"/>
              <a:t>Hall probe Shielding :</a:t>
            </a:r>
          </a:p>
          <a:p>
            <a:pPr marL="285750" indent="-285750">
              <a:buFont typeface="Arial" panose="020B0604020202020204" pitchFamily="34" charset="0"/>
              <a:buChar char="•"/>
            </a:pPr>
            <a:r>
              <a:rPr lang="en-GB" sz="1200" dirty="0"/>
              <a:t>d = 30 mm, w = 1 mm and L = 50 mm</a:t>
            </a:r>
          </a:p>
          <a:p>
            <a:pPr marL="285750" indent="-285750">
              <a:buFont typeface="Arial" panose="020B0604020202020204" pitchFamily="34" charset="0"/>
              <a:buChar char="•"/>
            </a:pPr>
            <a:r>
              <a:rPr lang="en-GB" sz="1200" dirty="0"/>
              <a:t>d = 50 mm, w = 2 mm and L = 50 mm</a:t>
            </a:r>
          </a:p>
        </p:txBody>
      </p:sp>
      <p:cxnSp>
        <p:nvCxnSpPr>
          <p:cNvPr id="62" name="Straight Arrow Connector 62">
            <a:extLst>
              <a:ext uri="{FF2B5EF4-FFF2-40B4-BE49-F238E27FC236}">
                <a16:creationId xmlns:a16="http://schemas.microsoft.com/office/drawing/2014/main" id="{94F04DA9-F8C9-1340-8757-73354BADED56}"/>
              </a:ext>
            </a:extLst>
          </p:cNvPr>
          <p:cNvCxnSpPr>
            <a:cxnSpLocks/>
            <a:stCxn id="76" idx="2"/>
          </p:cNvCxnSpPr>
          <p:nvPr/>
        </p:nvCxnSpPr>
        <p:spPr>
          <a:xfrm flipH="1">
            <a:off x="4523625" y="5321541"/>
            <a:ext cx="791565" cy="41433"/>
          </a:xfrm>
          <a:prstGeom prst="straightConnector1">
            <a:avLst/>
          </a:prstGeom>
          <a:ln w="57150">
            <a:solidFill>
              <a:srgbClr val="A1BF31"/>
            </a:solidFill>
            <a:tailEnd type="triangle"/>
          </a:ln>
        </p:spPr>
        <p:style>
          <a:lnRef idx="1">
            <a:schemeClr val="accent1"/>
          </a:lnRef>
          <a:fillRef idx="0">
            <a:schemeClr val="accent1"/>
          </a:fillRef>
          <a:effectRef idx="0">
            <a:schemeClr val="accent1"/>
          </a:effectRef>
          <a:fontRef idx="minor">
            <a:schemeClr val="tx1"/>
          </a:fontRef>
        </p:style>
      </p:cxnSp>
      <p:pic>
        <p:nvPicPr>
          <p:cNvPr id="70" name="Picture 7">
            <a:extLst>
              <a:ext uri="{FF2B5EF4-FFF2-40B4-BE49-F238E27FC236}">
                <a16:creationId xmlns:a16="http://schemas.microsoft.com/office/drawing/2014/main" id="{F3B5C632-4BEA-705A-CB81-382BDD741717}"/>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965224" y="1923452"/>
            <a:ext cx="4181773" cy="4387212"/>
          </a:xfrm>
          <a:prstGeom prst="rect">
            <a:avLst/>
          </a:prstGeom>
        </p:spPr>
      </p:pic>
      <p:sp>
        <p:nvSpPr>
          <p:cNvPr id="71" name="Oval 8">
            <a:extLst>
              <a:ext uri="{FF2B5EF4-FFF2-40B4-BE49-F238E27FC236}">
                <a16:creationId xmlns:a16="http://schemas.microsoft.com/office/drawing/2014/main" id="{FB843EDD-1C10-B44B-C2FD-6020D190B3D2}"/>
              </a:ext>
            </a:extLst>
          </p:cNvPr>
          <p:cNvSpPr/>
          <p:nvPr/>
        </p:nvSpPr>
        <p:spPr>
          <a:xfrm>
            <a:off x="10490763" y="2060986"/>
            <a:ext cx="1376031" cy="685347"/>
          </a:xfrm>
          <a:prstGeom prst="ellipse">
            <a:avLst/>
          </a:prstGeom>
          <a:solidFill>
            <a:srgbClr val="8CA72B"/>
          </a:solidFill>
          <a:ln>
            <a:solidFill>
              <a:srgbClr val="8CA72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t>Magnet Housing</a:t>
            </a:r>
          </a:p>
        </p:txBody>
      </p:sp>
      <p:cxnSp>
        <p:nvCxnSpPr>
          <p:cNvPr id="72" name="Straight Arrow Connector 9">
            <a:extLst>
              <a:ext uri="{FF2B5EF4-FFF2-40B4-BE49-F238E27FC236}">
                <a16:creationId xmlns:a16="http://schemas.microsoft.com/office/drawing/2014/main" id="{DD97DC12-768F-A878-8518-8F16A83DDB4B}"/>
              </a:ext>
            </a:extLst>
          </p:cNvPr>
          <p:cNvCxnSpPr>
            <a:cxnSpLocks/>
            <a:stCxn id="71" idx="2"/>
          </p:cNvCxnSpPr>
          <p:nvPr/>
        </p:nvCxnSpPr>
        <p:spPr>
          <a:xfrm flipH="1">
            <a:off x="9294988" y="2403660"/>
            <a:ext cx="1195775" cy="281713"/>
          </a:xfrm>
          <a:prstGeom prst="straightConnector1">
            <a:avLst/>
          </a:prstGeom>
          <a:ln w="57150">
            <a:solidFill>
              <a:srgbClr val="8CA72B"/>
            </a:solidFill>
            <a:tailEnd type="triangle"/>
          </a:ln>
        </p:spPr>
        <p:style>
          <a:lnRef idx="1">
            <a:schemeClr val="accent1"/>
          </a:lnRef>
          <a:fillRef idx="0">
            <a:schemeClr val="accent1"/>
          </a:fillRef>
          <a:effectRef idx="0">
            <a:schemeClr val="accent1"/>
          </a:effectRef>
          <a:fontRef idx="minor">
            <a:schemeClr val="tx1"/>
          </a:fontRef>
        </p:style>
      </p:cxnSp>
      <p:sp>
        <p:nvSpPr>
          <p:cNvPr id="73" name="Oval 10">
            <a:extLst>
              <a:ext uri="{FF2B5EF4-FFF2-40B4-BE49-F238E27FC236}">
                <a16:creationId xmlns:a16="http://schemas.microsoft.com/office/drawing/2014/main" id="{8CBE10C0-9640-02E7-45CC-A2729E06AD2B}"/>
              </a:ext>
            </a:extLst>
          </p:cNvPr>
          <p:cNvSpPr/>
          <p:nvPr/>
        </p:nvSpPr>
        <p:spPr>
          <a:xfrm>
            <a:off x="10573822" y="3086042"/>
            <a:ext cx="1268259" cy="788819"/>
          </a:xfrm>
          <a:prstGeom prst="ellipse">
            <a:avLst/>
          </a:prstGeom>
          <a:solidFill>
            <a:srgbClr val="8CA72B"/>
          </a:solidFill>
          <a:ln>
            <a:solidFill>
              <a:srgbClr val="8CA72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t>Sample Holder</a:t>
            </a:r>
          </a:p>
        </p:txBody>
      </p:sp>
      <p:cxnSp>
        <p:nvCxnSpPr>
          <p:cNvPr id="74" name="Straight Arrow Connector 11">
            <a:extLst>
              <a:ext uri="{FF2B5EF4-FFF2-40B4-BE49-F238E27FC236}">
                <a16:creationId xmlns:a16="http://schemas.microsoft.com/office/drawing/2014/main" id="{31D38736-65C1-4898-E4CA-5C414662BC86}"/>
              </a:ext>
            </a:extLst>
          </p:cNvPr>
          <p:cNvCxnSpPr>
            <a:cxnSpLocks/>
          </p:cNvCxnSpPr>
          <p:nvPr/>
        </p:nvCxnSpPr>
        <p:spPr>
          <a:xfrm flipH="1">
            <a:off x="10257792" y="3512900"/>
            <a:ext cx="387689" cy="173416"/>
          </a:xfrm>
          <a:prstGeom prst="straightConnector1">
            <a:avLst/>
          </a:prstGeom>
          <a:ln w="57150">
            <a:solidFill>
              <a:srgbClr val="8CA72B"/>
            </a:solidFill>
            <a:tailEnd type="triangle"/>
          </a:ln>
        </p:spPr>
        <p:style>
          <a:lnRef idx="1">
            <a:schemeClr val="accent1"/>
          </a:lnRef>
          <a:fillRef idx="0">
            <a:schemeClr val="accent1"/>
          </a:fillRef>
          <a:effectRef idx="0">
            <a:schemeClr val="accent1"/>
          </a:effectRef>
          <a:fontRef idx="minor">
            <a:schemeClr val="tx1"/>
          </a:fontRef>
        </p:style>
      </p:cxnSp>
      <p:cxnSp>
        <p:nvCxnSpPr>
          <p:cNvPr id="75" name="Straight Arrow Connector 13">
            <a:extLst>
              <a:ext uri="{FF2B5EF4-FFF2-40B4-BE49-F238E27FC236}">
                <a16:creationId xmlns:a16="http://schemas.microsoft.com/office/drawing/2014/main" id="{433C0963-B10E-4A66-EF5A-9E809292DC3E}"/>
              </a:ext>
            </a:extLst>
          </p:cNvPr>
          <p:cNvCxnSpPr>
            <a:cxnSpLocks/>
            <a:stCxn id="76" idx="7"/>
          </p:cNvCxnSpPr>
          <p:nvPr/>
        </p:nvCxnSpPr>
        <p:spPr>
          <a:xfrm flipV="1">
            <a:off x="6435571" y="3820329"/>
            <a:ext cx="1627048" cy="1151580"/>
          </a:xfrm>
          <a:prstGeom prst="straightConnector1">
            <a:avLst/>
          </a:prstGeom>
          <a:ln w="57150">
            <a:solidFill>
              <a:srgbClr val="8CA72B"/>
            </a:solidFill>
            <a:tailEnd type="triangle"/>
          </a:ln>
        </p:spPr>
        <p:style>
          <a:lnRef idx="1">
            <a:schemeClr val="accent1"/>
          </a:lnRef>
          <a:fillRef idx="0">
            <a:schemeClr val="accent1"/>
          </a:fillRef>
          <a:effectRef idx="0">
            <a:schemeClr val="accent1"/>
          </a:effectRef>
          <a:fontRef idx="minor">
            <a:schemeClr val="tx1"/>
          </a:fontRef>
        </p:style>
      </p:cxnSp>
      <p:sp>
        <p:nvSpPr>
          <p:cNvPr id="76" name="Oval 12">
            <a:extLst>
              <a:ext uri="{FF2B5EF4-FFF2-40B4-BE49-F238E27FC236}">
                <a16:creationId xmlns:a16="http://schemas.microsoft.com/office/drawing/2014/main" id="{C4896C82-16EF-A1DD-CC08-D6FC579EAF1C}"/>
              </a:ext>
            </a:extLst>
          </p:cNvPr>
          <p:cNvSpPr/>
          <p:nvPr/>
        </p:nvSpPr>
        <p:spPr>
          <a:xfrm>
            <a:off x="5315190" y="4827087"/>
            <a:ext cx="1312608" cy="988908"/>
          </a:xfrm>
          <a:prstGeom prst="ellipse">
            <a:avLst/>
          </a:prstGeom>
          <a:solidFill>
            <a:srgbClr val="8CA72B"/>
          </a:solidFill>
          <a:ln>
            <a:solidFill>
              <a:srgbClr val="8CA72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t>Larger Sample Plate</a:t>
            </a:r>
          </a:p>
        </p:txBody>
      </p:sp>
      <p:sp>
        <p:nvSpPr>
          <p:cNvPr id="77" name="TextBox 79">
            <a:extLst>
              <a:ext uri="{FF2B5EF4-FFF2-40B4-BE49-F238E27FC236}">
                <a16:creationId xmlns:a16="http://schemas.microsoft.com/office/drawing/2014/main" id="{A1F74E7F-7926-F84F-9A0E-B8BF06377DAA}"/>
              </a:ext>
            </a:extLst>
          </p:cNvPr>
          <p:cNvSpPr txBox="1"/>
          <p:nvPr/>
        </p:nvSpPr>
        <p:spPr>
          <a:xfrm>
            <a:off x="6670136" y="5128107"/>
            <a:ext cx="2708107" cy="830997"/>
          </a:xfrm>
          <a:prstGeom prst="rect">
            <a:avLst/>
          </a:prstGeom>
          <a:solidFill>
            <a:schemeClr val="bg1"/>
          </a:solidFill>
        </p:spPr>
        <p:txBody>
          <a:bodyPr wrap="square">
            <a:spAutoFit/>
          </a:bodyPr>
          <a:lstStyle/>
          <a:p>
            <a:r>
              <a:rPr lang="en-GB" sz="1200" dirty="0"/>
              <a:t>To accommodate </a:t>
            </a:r>
          </a:p>
          <a:p>
            <a:pPr marL="285750" indent="-285750">
              <a:buFont typeface="Arial" panose="020B0604020202020204" pitchFamily="34" charset="0"/>
              <a:buChar char="•"/>
            </a:pPr>
            <a:r>
              <a:rPr lang="en-GB" sz="1200" dirty="0"/>
              <a:t>samples </a:t>
            </a:r>
            <a:r>
              <a:rPr lang="en-GB" sz="1200" dirty="0">
                <a:sym typeface="Symbol" panose="05050102010706020507" pitchFamily="18" charset="2"/>
              </a:rPr>
              <a:t> = 30-100 mm</a:t>
            </a:r>
          </a:p>
          <a:p>
            <a:pPr marL="285750" indent="-285750">
              <a:buFont typeface="Arial" panose="020B0604020202020204" pitchFamily="34" charset="0"/>
              <a:buChar char="•"/>
            </a:pPr>
            <a:r>
              <a:rPr lang="en-GB" sz="1200" dirty="0">
                <a:sym typeface="Symbol" panose="05050102010706020507" pitchFamily="18" charset="2"/>
              </a:rPr>
              <a:t>Split cavity</a:t>
            </a:r>
          </a:p>
          <a:p>
            <a:pPr marL="285750" indent="-285750">
              <a:buFont typeface="Arial" panose="020B0604020202020204" pitchFamily="34" charset="0"/>
              <a:buChar char="•"/>
            </a:pPr>
            <a:r>
              <a:rPr lang="en-GB" sz="1200" dirty="0">
                <a:sym typeface="Symbol" panose="05050102010706020507" pitchFamily="18" charset="2"/>
              </a:rPr>
              <a:t>Parts of cavity up to 100  100 mm</a:t>
            </a:r>
          </a:p>
        </p:txBody>
      </p:sp>
      <p:pic>
        <p:nvPicPr>
          <p:cNvPr id="6" name="Immagine 5">
            <a:extLst>
              <a:ext uri="{FF2B5EF4-FFF2-40B4-BE49-F238E27FC236}">
                <a16:creationId xmlns:a16="http://schemas.microsoft.com/office/drawing/2014/main" id="{219CF887-3EA6-D3C5-4147-90B27CA57549}"/>
              </a:ext>
            </a:extLst>
          </p:cNvPr>
          <p:cNvPicPr>
            <a:picLocks noChangeAspect="1"/>
          </p:cNvPicPr>
          <p:nvPr/>
        </p:nvPicPr>
        <p:blipFill>
          <a:blip r:embed="rId6"/>
          <a:stretch>
            <a:fillRect/>
          </a:stretch>
        </p:blipFill>
        <p:spPr>
          <a:xfrm>
            <a:off x="10512187" y="450252"/>
            <a:ext cx="1287405" cy="331296"/>
          </a:xfrm>
          <a:prstGeom prst="rect">
            <a:avLst/>
          </a:prstGeom>
        </p:spPr>
      </p:pic>
    </p:spTree>
    <p:extLst>
      <p:ext uri="{BB962C8B-B14F-4D97-AF65-F5344CB8AC3E}">
        <p14:creationId xmlns:p14="http://schemas.microsoft.com/office/powerpoint/2010/main" val="216493047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B89D9B0-D485-498D-BA4D-CCDBDF352D48}"/>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FE27F8AB-F154-EABE-B005-AB58444934F5}"/>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25FAA109-FB47-10A1-AD29-94F1B99B167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52B7BDCA-70B8-2C59-FF8C-98D0955CD95C}"/>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The Field Penetration Facility </a:t>
            </a:r>
            <a:r>
              <a:rPr lang="en-US" sz="3600" b="1" i="1" dirty="0">
                <a:solidFill>
                  <a:srgbClr val="1B3C70"/>
                </a:solidFill>
              </a:rPr>
              <a:t>Update</a:t>
            </a:r>
            <a:endParaRPr lang="en-US" sz="3600" i="1" dirty="0">
              <a:solidFill>
                <a:srgbClr val="1B3C70"/>
              </a:solidFill>
            </a:endParaRPr>
          </a:p>
        </p:txBody>
      </p:sp>
      <p:sp>
        <p:nvSpPr>
          <p:cNvPr id="31" name="CasellaDiTesto 30">
            <a:extLst>
              <a:ext uri="{FF2B5EF4-FFF2-40B4-BE49-F238E27FC236}">
                <a16:creationId xmlns:a16="http://schemas.microsoft.com/office/drawing/2014/main" id="{556BA96D-6F6E-8EFE-9E87-CD6F2E64429C}"/>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Malyshev</a:t>
            </a:r>
            <a:r>
              <a:rPr lang="en-GB" sz="1100" i="1" dirty="0">
                <a:latin typeface="+mj-lt"/>
                <a:ea typeface="Times New Roman" panose="02020603050405020304" pitchFamily="18" charset="0"/>
              </a:rPr>
              <a:t>, </a:t>
            </a:r>
            <a:r>
              <a:rPr lang="en-GB" sz="1100" i="1" dirty="0">
                <a:effectLst/>
                <a:latin typeface="+mj-lt"/>
                <a:ea typeface="Times New Roman" panose="02020603050405020304" pitchFamily="18" charset="0"/>
              </a:rPr>
              <a:t>D. Seal</a:t>
            </a:r>
            <a:endParaRPr lang="it-IT" sz="1100" i="1" dirty="0">
              <a:latin typeface="+mj-lt"/>
            </a:endParaRPr>
          </a:p>
        </p:txBody>
      </p:sp>
      <p:sp>
        <p:nvSpPr>
          <p:cNvPr id="14" name="Rectangle 3">
            <a:extLst>
              <a:ext uri="{FF2B5EF4-FFF2-40B4-BE49-F238E27FC236}">
                <a16:creationId xmlns:a16="http://schemas.microsoft.com/office/drawing/2014/main" id="{5C687D2F-8100-0E5B-0164-F47EE645A098}"/>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6" name="Content Placeholder 7">
            <a:extLst>
              <a:ext uri="{FF2B5EF4-FFF2-40B4-BE49-F238E27FC236}">
                <a16:creationId xmlns:a16="http://schemas.microsoft.com/office/drawing/2014/main" id="{0B6041F2-DBE0-1A20-6C04-9154622D7C1C}"/>
              </a:ext>
            </a:extLst>
          </p:cNvPr>
          <p:cNvPicPr>
            <a:picLocks noChangeAspect="1"/>
          </p:cNvPicPr>
          <p:nvPr/>
        </p:nvPicPr>
        <p:blipFill>
          <a:blip r:embed="rId3"/>
          <a:stretch>
            <a:fillRect/>
          </a:stretch>
        </p:blipFill>
        <p:spPr>
          <a:xfrm>
            <a:off x="783035" y="2805751"/>
            <a:ext cx="4701955" cy="3637361"/>
          </a:xfrm>
          <a:prstGeom prst="rect">
            <a:avLst/>
          </a:prstGeom>
        </p:spPr>
      </p:pic>
      <p:pic>
        <p:nvPicPr>
          <p:cNvPr id="7" name="Content Placeholder 8">
            <a:extLst>
              <a:ext uri="{FF2B5EF4-FFF2-40B4-BE49-F238E27FC236}">
                <a16:creationId xmlns:a16="http://schemas.microsoft.com/office/drawing/2014/main" id="{72E55961-6BA5-0853-11A9-E222ACC1309D}"/>
              </a:ext>
            </a:extLst>
          </p:cNvPr>
          <p:cNvPicPr>
            <a:picLocks noChangeAspect="1"/>
          </p:cNvPicPr>
          <p:nvPr/>
        </p:nvPicPr>
        <p:blipFill>
          <a:blip r:embed="rId4"/>
          <a:stretch>
            <a:fillRect/>
          </a:stretch>
        </p:blipFill>
        <p:spPr>
          <a:xfrm>
            <a:off x="6096000" y="2786932"/>
            <a:ext cx="4701955" cy="3637361"/>
          </a:xfrm>
          <a:prstGeom prst="rect">
            <a:avLst/>
          </a:prstGeom>
        </p:spPr>
      </p:pic>
      <p:sp>
        <p:nvSpPr>
          <p:cNvPr id="8" name="TextBox 9">
            <a:extLst>
              <a:ext uri="{FF2B5EF4-FFF2-40B4-BE49-F238E27FC236}">
                <a16:creationId xmlns:a16="http://schemas.microsoft.com/office/drawing/2014/main" id="{0D22EE29-7BB1-2431-AB41-04F1F9AACF1A}"/>
              </a:ext>
            </a:extLst>
          </p:cNvPr>
          <p:cNvSpPr txBox="1"/>
          <p:nvPr/>
        </p:nvSpPr>
        <p:spPr>
          <a:xfrm>
            <a:off x="751140" y="1792271"/>
            <a:ext cx="11377264" cy="861774"/>
          </a:xfrm>
          <a:prstGeom prst="rect">
            <a:avLst/>
          </a:prstGeom>
          <a:noFill/>
        </p:spPr>
        <p:txBody>
          <a:bodyPr wrap="square">
            <a:spAutoFit/>
          </a:bodyPr>
          <a:lstStyle/>
          <a:p>
            <a:r>
              <a:rPr lang="en-GB" sz="1600" dirty="0">
                <a:solidFill>
                  <a:schemeClr val="tx1"/>
                </a:solidFill>
              </a:rPr>
              <a:t>An operation software has been modified to test a residual sample magnetisation as a function of </a:t>
            </a:r>
          </a:p>
          <a:p>
            <a:pPr marL="809625" indent="-285750">
              <a:buFont typeface="Arial" panose="020B0604020202020204" pitchFamily="34" charset="0"/>
              <a:buChar char="•"/>
            </a:pPr>
            <a:r>
              <a:rPr lang="en-GB" sz="1600" dirty="0"/>
              <a:t>operation temperature, </a:t>
            </a:r>
            <a:r>
              <a:rPr lang="en-GB" sz="1600" i="1" dirty="0"/>
              <a:t>T</a:t>
            </a:r>
          </a:p>
          <a:p>
            <a:pPr marL="809625" indent="-285750">
              <a:buFont typeface="Arial" panose="020B0604020202020204" pitchFamily="34" charset="0"/>
              <a:buChar char="•"/>
            </a:pPr>
            <a:r>
              <a:rPr lang="en-GB" sz="1600" dirty="0">
                <a:solidFill>
                  <a:schemeClr val="tx1"/>
                </a:solidFill>
              </a:rPr>
              <a:t>applied magnetic field, </a:t>
            </a:r>
            <a:r>
              <a:rPr lang="en-GB" sz="1600" i="1" dirty="0">
                <a:solidFill>
                  <a:schemeClr val="tx1"/>
                </a:solidFill>
              </a:rPr>
              <a:t>B1</a:t>
            </a:r>
            <a:r>
              <a:rPr lang="en-GB" sz="1600" i="1" baseline="-25000" dirty="0">
                <a:solidFill>
                  <a:schemeClr val="tx1"/>
                </a:solidFill>
              </a:rPr>
              <a:t>app</a:t>
            </a:r>
            <a:r>
              <a:rPr lang="en-GB" sz="1600" dirty="0">
                <a:solidFill>
                  <a:schemeClr val="tx1"/>
                </a:solidFill>
              </a:rPr>
              <a:t> </a:t>
            </a:r>
          </a:p>
        </p:txBody>
      </p:sp>
      <p:pic>
        <p:nvPicPr>
          <p:cNvPr id="9" name="Immagine 8">
            <a:extLst>
              <a:ext uri="{FF2B5EF4-FFF2-40B4-BE49-F238E27FC236}">
                <a16:creationId xmlns:a16="http://schemas.microsoft.com/office/drawing/2014/main" id="{73FEA9CB-3BB9-D661-8FAB-D3FAEB61F375}"/>
              </a:ext>
            </a:extLst>
          </p:cNvPr>
          <p:cNvPicPr>
            <a:picLocks noChangeAspect="1"/>
          </p:cNvPicPr>
          <p:nvPr/>
        </p:nvPicPr>
        <p:blipFill>
          <a:blip r:embed="rId5"/>
          <a:stretch>
            <a:fillRect/>
          </a:stretch>
        </p:blipFill>
        <p:spPr>
          <a:xfrm>
            <a:off x="10512187" y="450252"/>
            <a:ext cx="1287405" cy="331296"/>
          </a:xfrm>
          <a:prstGeom prst="rect">
            <a:avLst/>
          </a:prstGeom>
        </p:spPr>
      </p:pic>
    </p:spTree>
    <p:extLst>
      <p:ext uri="{BB962C8B-B14F-4D97-AF65-F5344CB8AC3E}">
        <p14:creationId xmlns:p14="http://schemas.microsoft.com/office/powerpoint/2010/main" val="379169690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73809DD-8A25-ABD2-A7DF-26EB5B842B25}"/>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8F6A678C-FCD9-4DB4-6F73-A948B8B35451}"/>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1F15B509-A845-9CB3-5898-10294CF738B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6DAC04AD-F233-FC9D-F2F9-0810DFB5C4B7}"/>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err="1">
                <a:solidFill>
                  <a:srgbClr val="A4C137"/>
                </a:solidFill>
              </a:rPr>
              <a:t>TraMaFlu</a:t>
            </a:r>
            <a:r>
              <a:rPr lang="en-US" sz="3600" b="1" dirty="0">
                <a:solidFill>
                  <a:srgbClr val="A4C137"/>
                </a:solidFill>
              </a:rPr>
              <a:t> Facility </a:t>
            </a:r>
            <a:r>
              <a:rPr lang="en-US" sz="3600" b="1" i="1" dirty="0">
                <a:solidFill>
                  <a:srgbClr val="1B3C70"/>
                </a:solidFill>
              </a:rPr>
              <a:t>Update</a:t>
            </a:r>
          </a:p>
        </p:txBody>
      </p:sp>
      <p:sp>
        <p:nvSpPr>
          <p:cNvPr id="31" name="CasellaDiTesto 30">
            <a:extLst>
              <a:ext uri="{FF2B5EF4-FFF2-40B4-BE49-F238E27FC236}">
                <a16:creationId xmlns:a16="http://schemas.microsoft.com/office/drawing/2014/main" id="{A8E2115A-5879-AE2F-369D-BABD5285839A}"/>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effectLst/>
                <a:latin typeface="+mj-lt"/>
                <a:ea typeface="Times New Roman" panose="02020603050405020304" pitchFamily="18" charset="0"/>
              </a:rPr>
              <a:t>kugeler</a:t>
            </a:r>
            <a:endParaRPr lang="it-IT" sz="1100" i="1" dirty="0">
              <a:latin typeface="+mj-lt"/>
            </a:endParaRPr>
          </a:p>
        </p:txBody>
      </p:sp>
      <p:sp>
        <p:nvSpPr>
          <p:cNvPr id="14" name="Rectangle 3">
            <a:extLst>
              <a:ext uri="{FF2B5EF4-FFF2-40B4-BE49-F238E27FC236}">
                <a16:creationId xmlns:a16="http://schemas.microsoft.com/office/drawing/2014/main" id="{DF7AF350-6FBA-CEBE-32DF-440F0E61DABA}"/>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8" name="TextBox 9">
            <a:extLst>
              <a:ext uri="{FF2B5EF4-FFF2-40B4-BE49-F238E27FC236}">
                <a16:creationId xmlns:a16="http://schemas.microsoft.com/office/drawing/2014/main" id="{A01D46F6-4376-A9BD-5652-6BD56C3BA9E6}"/>
              </a:ext>
            </a:extLst>
          </p:cNvPr>
          <p:cNvSpPr txBox="1"/>
          <p:nvPr/>
        </p:nvSpPr>
        <p:spPr>
          <a:xfrm>
            <a:off x="751140" y="1792271"/>
            <a:ext cx="10168320" cy="369332"/>
          </a:xfrm>
          <a:prstGeom prst="rect">
            <a:avLst/>
          </a:prstGeom>
          <a:noFill/>
        </p:spPr>
        <p:txBody>
          <a:bodyPr wrap="square">
            <a:spAutoFit/>
          </a:bodyPr>
          <a:lstStyle/>
          <a:p>
            <a:r>
              <a:rPr lang="en-GB" dirty="0">
                <a:solidFill>
                  <a:schemeClr val="tx1"/>
                </a:solidFill>
              </a:rPr>
              <a:t>GOAL: </a:t>
            </a:r>
            <a:r>
              <a:rPr lang="en-US" dirty="0">
                <a:solidFill>
                  <a:schemeClr val="tx1"/>
                </a:solidFill>
              </a:rPr>
              <a:t>Measurement of flux trapping and flux dynamics using the CRAFT and </a:t>
            </a:r>
            <a:r>
              <a:rPr lang="en-US" dirty="0" err="1">
                <a:solidFill>
                  <a:schemeClr val="tx1"/>
                </a:solidFill>
              </a:rPr>
              <a:t>TraMaFlu</a:t>
            </a:r>
            <a:r>
              <a:rPr lang="en-US" dirty="0">
                <a:solidFill>
                  <a:schemeClr val="tx1"/>
                </a:solidFill>
              </a:rPr>
              <a:t> facilities</a:t>
            </a:r>
            <a:r>
              <a:rPr lang="en-GB" dirty="0">
                <a:solidFill>
                  <a:schemeClr val="tx1"/>
                </a:solidFill>
              </a:rPr>
              <a:t> </a:t>
            </a:r>
          </a:p>
        </p:txBody>
      </p:sp>
      <p:pic>
        <p:nvPicPr>
          <p:cNvPr id="9" name="Picture 2" descr="Helmholtz-Zentrum Berlin - Wikipedia">
            <a:extLst>
              <a:ext uri="{FF2B5EF4-FFF2-40B4-BE49-F238E27FC236}">
                <a16:creationId xmlns:a16="http://schemas.microsoft.com/office/drawing/2014/main" id="{304A1D52-DA2E-D453-01A5-F737251A3890}"/>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0512187" y="469872"/>
            <a:ext cx="1050782" cy="359406"/>
          </a:xfrm>
          <a:prstGeom prst="rect">
            <a:avLst/>
          </a:prstGeom>
          <a:noFill/>
          <a:extLst>
            <a:ext uri="{909E8E84-426E-40DD-AFC4-6F175D3DCCD1}">
              <a14:hiddenFill xmlns:a14="http://schemas.microsoft.com/office/drawing/2010/main">
                <a:solidFill>
                  <a:srgbClr val="FFFFFF"/>
                </a:solidFill>
              </a14:hiddenFill>
            </a:ext>
          </a:extLst>
        </p:spPr>
      </p:pic>
      <p:pic>
        <p:nvPicPr>
          <p:cNvPr id="10" name="Grafik 3">
            <a:extLst>
              <a:ext uri="{FF2B5EF4-FFF2-40B4-BE49-F238E27FC236}">
                <a16:creationId xmlns:a16="http://schemas.microsoft.com/office/drawing/2014/main" id="{F69B3E13-AF91-7771-35A2-A270B9285C4F}"/>
              </a:ext>
            </a:extLst>
          </p:cNvPr>
          <p:cNvPicPr>
            <a:picLocks noChangeAspect="1"/>
          </p:cNvPicPr>
          <p:nvPr/>
        </p:nvPicPr>
        <p:blipFill>
          <a:blip r:embed="rId4"/>
          <a:stretch>
            <a:fillRect/>
          </a:stretch>
        </p:blipFill>
        <p:spPr>
          <a:xfrm>
            <a:off x="861957" y="2548213"/>
            <a:ext cx="1981120" cy="2734745"/>
          </a:xfrm>
          <a:prstGeom prst="rect">
            <a:avLst/>
          </a:prstGeom>
        </p:spPr>
      </p:pic>
      <p:pic>
        <p:nvPicPr>
          <p:cNvPr id="11" name="Grafik 4">
            <a:extLst>
              <a:ext uri="{FF2B5EF4-FFF2-40B4-BE49-F238E27FC236}">
                <a16:creationId xmlns:a16="http://schemas.microsoft.com/office/drawing/2014/main" id="{4F83123A-BDE5-C606-EEC5-DCB6A1EA5045}"/>
              </a:ext>
            </a:extLst>
          </p:cNvPr>
          <p:cNvPicPr>
            <a:picLocks noChangeAspect="1"/>
          </p:cNvPicPr>
          <p:nvPr/>
        </p:nvPicPr>
        <p:blipFill>
          <a:blip r:embed="rId5"/>
          <a:stretch>
            <a:fillRect/>
          </a:stretch>
        </p:blipFill>
        <p:spPr>
          <a:xfrm>
            <a:off x="3316414" y="2653346"/>
            <a:ext cx="2562583" cy="2524477"/>
          </a:xfrm>
          <a:prstGeom prst="rect">
            <a:avLst/>
          </a:prstGeom>
        </p:spPr>
      </p:pic>
      <p:pic>
        <p:nvPicPr>
          <p:cNvPr id="12" name="Picture 69" descr="A picture containing text&#10;&#10;Description automatically generated">
            <a:extLst>
              <a:ext uri="{FF2B5EF4-FFF2-40B4-BE49-F238E27FC236}">
                <a16:creationId xmlns:a16="http://schemas.microsoft.com/office/drawing/2014/main" id="{876C652A-35F8-0380-5B18-1AAFBA0A1F24}"/>
              </a:ext>
            </a:extLst>
          </p:cNvPr>
          <p:cNvPicPr>
            <a:picLocks noChangeAspect="1"/>
          </p:cNvPicPr>
          <p:nvPr/>
        </p:nvPicPr>
        <p:blipFill>
          <a:blip r:embed="rId6"/>
          <a:stretch>
            <a:fillRect/>
          </a:stretch>
        </p:blipFill>
        <p:spPr>
          <a:xfrm>
            <a:off x="6352334" y="2310900"/>
            <a:ext cx="1530624" cy="3580328"/>
          </a:xfrm>
          <a:prstGeom prst="rect">
            <a:avLst/>
          </a:prstGeom>
        </p:spPr>
      </p:pic>
      <p:pic>
        <p:nvPicPr>
          <p:cNvPr id="13" name="Grafik 6">
            <a:extLst>
              <a:ext uri="{FF2B5EF4-FFF2-40B4-BE49-F238E27FC236}">
                <a16:creationId xmlns:a16="http://schemas.microsoft.com/office/drawing/2014/main" id="{EF8C12FA-8675-E028-69A8-B734D52D385E}"/>
              </a:ext>
            </a:extLst>
          </p:cNvPr>
          <p:cNvPicPr>
            <a:picLocks noChangeAspect="1"/>
          </p:cNvPicPr>
          <p:nvPr/>
        </p:nvPicPr>
        <p:blipFill>
          <a:blip r:embed="rId7"/>
          <a:stretch>
            <a:fillRect/>
          </a:stretch>
        </p:blipFill>
        <p:spPr>
          <a:xfrm>
            <a:off x="7993097" y="2375100"/>
            <a:ext cx="3343742" cy="3010320"/>
          </a:xfrm>
          <a:prstGeom prst="rect">
            <a:avLst/>
          </a:prstGeom>
        </p:spPr>
      </p:pic>
      <p:sp>
        <p:nvSpPr>
          <p:cNvPr id="15" name="Textfeld 7">
            <a:extLst>
              <a:ext uri="{FF2B5EF4-FFF2-40B4-BE49-F238E27FC236}">
                <a16:creationId xmlns:a16="http://schemas.microsoft.com/office/drawing/2014/main" id="{4D1C9715-ED01-34C7-9929-C44ACAE06D86}"/>
              </a:ext>
            </a:extLst>
          </p:cNvPr>
          <p:cNvSpPr txBox="1"/>
          <p:nvPr/>
        </p:nvSpPr>
        <p:spPr>
          <a:xfrm>
            <a:off x="8161539" y="5429623"/>
            <a:ext cx="2987323" cy="923330"/>
          </a:xfrm>
          <a:prstGeom prst="rect">
            <a:avLst/>
          </a:prstGeom>
          <a:noFill/>
        </p:spPr>
        <p:txBody>
          <a:bodyPr wrap="square" rtlCol="0">
            <a:spAutoFit/>
          </a:bodyPr>
          <a:lstStyle/>
          <a:p>
            <a:r>
              <a:rPr lang="de-DE" dirty="0"/>
              <a:t>Time </a:t>
            </a:r>
            <a:r>
              <a:rPr lang="de-DE" dirty="0" err="1"/>
              <a:t>resolved</a:t>
            </a:r>
            <a:r>
              <a:rPr lang="de-DE" dirty="0"/>
              <a:t> </a:t>
            </a:r>
            <a:r>
              <a:rPr lang="de-DE" dirty="0" err="1"/>
              <a:t>field</a:t>
            </a:r>
            <a:r>
              <a:rPr lang="de-DE" dirty="0"/>
              <a:t> </a:t>
            </a:r>
            <a:r>
              <a:rPr lang="de-DE" dirty="0" err="1"/>
              <a:t>mapping</a:t>
            </a:r>
            <a:r>
              <a:rPr lang="de-DE" dirty="0"/>
              <a:t> </a:t>
            </a:r>
            <a:r>
              <a:rPr lang="de-DE" dirty="0" err="1"/>
              <a:t>during</a:t>
            </a:r>
            <a:r>
              <a:rPr lang="de-DE" dirty="0"/>
              <a:t> </a:t>
            </a:r>
            <a:r>
              <a:rPr lang="de-DE" dirty="0" err="1"/>
              <a:t>the</a:t>
            </a:r>
            <a:r>
              <a:rPr lang="de-DE" dirty="0"/>
              <a:t> </a:t>
            </a:r>
            <a:r>
              <a:rPr lang="de-DE" dirty="0" err="1"/>
              <a:t>sc</a:t>
            </a:r>
            <a:r>
              <a:rPr lang="de-DE" dirty="0"/>
              <a:t> </a:t>
            </a:r>
            <a:r>
              <a:rPr lang="de-DE" dirty="0" err="1"/>
              <a:t>transition</a:t>
            </a:r>
            <a:r>
              <a:rPr lang="de-DE" dirty="0"/>
              <a:t> in external </a:t>
            </a:r>
            <a:r>
              <a:rPr lang="de-DE" dirty="0" err="1"/>
              <a:t>field</a:t>
            </a:r>
            <a:endParaRPr lang="de-DE" dirty="0"/>
          </a:p>
        </p:txBody>
      </p:sp>
      <p:sp>
        <p:nvSpPr>
          <p:cNvPr id="16" name="Rechteck 8">
            <a:extLst>
              <a:ext uri="{FF2B5EF4-FFF2-40B4-BE49-F238E27FC236}">
                <a16:creationId xmlns:a16="http://schemas.microsoft.com/office/drawing/2014/main" id="{EA6CC50C-BD8B-4886-4E01-C9D54FC8437A}"/>
              </a:ext>
            </a:extLst>
          </p:cNvPr>
          <p:cNvSpPr/>
          <p:nvPr/>
        </p:nvSpPr>
        <p:spPr>
          <a:xfrm>
            <a:off x="2931987" y="5385420"/>
            <a:ext cx="1178977" cy="400110"/>
          </a:xfrm>
          <a:prstGeom prst="rect">
            <a:avLst/>
          </a:prstGeom>
        </p:spPr>
        <p:txBody>
          <a:bodyPr wrap="none">
            <a:spAutoFit/>
          </a:bodyPr>
          <a:lstStyle/>
          <a:p>
            <a:r>
              <a:rPr lang="de-DE" sz="2000" b="1" dirty="0" err="1"/>
              <a:t>TraMaFlu</a:t>
            </a:r>
            <a:endParaRPr lang="de-DE" sz="2000" b="1" dirty="0"/>
          </a:p>
        </p:txBody>
      </p:sp>
    </p:spTree>
    <p:extLst>
      <p:ext uri="{BB962C8B-B14F-4D97-AF65-F5344CB8AC3E}">
        <p14:creationId xmlns:p14="http://schemas.microsoft.com/office/powerpoint/2010/main" val="306824884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5645B44-DE1C-9759-C56D-576431348240}"/>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71A08A96-4EEE-A937-3DA1-6F257F8CF2CF}"/>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9C9AA10D-68BE-FB34-63C2-EEF4BAAD895E}"/>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5E9D00BF-1A6F-5B60-F392-8179FBC0815A}"/>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err="1">
                <a:solidFill>
                  <a:srgbClr val="A4C137"/>
                </a:solidFill>
              </a:rPr>
              <a:t>TraMaFlu</a:t>
            </a:r>
            <a:r>
              <a:rPr lang="en-US" sz="3600" b="1" dirty="0">
                <a:solidFill>
                  <a:srgbClr val="A4C137"/>
                </a:solidFill>
              </a:rPr>
              <a:t> Facility </a:t>
            </a:r>
            <a:r>
              <a:rPr lang="en-US" sz="3600" b="1" i="1" dirty="0">
                <a:solidFill>
                  <a:srgbClr val="1B3C70"/>
                </a:solidFill>
              </a:rPr>
              <a:t>First Test</a:t>
            </a:r>
          </a:p>
        </p:txBody>
      </p:sp>
      <p:sp>
        <p:nvSpPr>
          <p:cNvPr id="31" name="CasellaDiTesto 30">
            <a:extLst>
              <a:ext uri="{FF2B5EF4-FFF2-40B4-BE49-F238E27FC236}">
                <a16:creationId xmlns:a16="http://schemas.microsoft.com/office/drawing/2014/main" id="{8CC55637-D42B-EF25-1B8B-52EB03E8B5C0}"/>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effectLst/>
                <a:latin typeface="+mj-lt"/>
                <a:ea typeface="Times New Roman" panose="02020603050405020304" pitchFamily="18" charset="0"/>
              </a:rPr>
              <a:t>kugeler</a:t>
            </a:r>
            <a:endParaRPr lang="it-IT" sz="1100" i="1" dirty="0">
              <a:latin typeface="+mj-lt"/>
            </a:endParaRPr>
          </a:p>
        </p:txBody>
      </p:sp>
      <p:sp>
        <p:nvSpPr>
          <p:cNvPr id="14" name="Rectangle 3">
            <a:extLst>
              <a:ext uri="{FF2B5EF4-FFF2-40B4-BE49-F238E27FC236}">
                <a16:creationId xmlns:a16="http://schemas.microsoft.com/office/drawing/2014/main" id="{4D678830-5253-E0E6-C584-6A5B31EEACDD}"/>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8" name="TextBox 9">
            <a:extLst>
              <a:ext uri="{FF2B5EF4-FFF2-40B4-BE49-F238E27FC236}">
                <a16:creationId xmlns:a16="http://schemas.microsoft.com/office/drawing/2014/main" id="{A4801886-8BCB-B690-324C-79C4486066D6}"/>
              </a:ext>
            </a:extLst>
          </p:cNvPr>
          <p:cNvSpPr txBox="1"/>
          <p:nvPr/>
        </p:nvSpPr>
        <p:spPr>
          <a:xfrm>
            <a:off x="693492" y="2017910"/>
            <a:ext cx="5664900" cy="369332"/>
          </a:xfrm>
          <a:prstGeom prst="rect">
            <a:avLst/>
          </a:prstGeom>
          <a:noFill/>
        </p:spPr>
        <p:txBody>
          <a:bodyPr wrap="square">
            <a:spAutoFit/>
          </a:bodyPr>
          <a:lstStyle/>
          <a:p>
            <a:r>
              <a:rPr lang="en-US" b="1" dirty="0" err="1">
                <a:solidFill>
                  <a:srgbClr val="1B3C70"/>
                </a:solidFill>
              </a:rPr>
              <a:t>Thermo</a:t>
            </a:r>
            <a:r>
              <a:rPr lang="en-US" b="1" dirty="0">
                <a:solidFill>
                  <a:srgbClr val="1B3C70"/>
                </a:solidFill>
              </a:rPr>
              <a:t> currents in Nb3Sn sample during cooldown</a:t>
            </a:r>
            <a:endParaRPr lang="en-GB" b="1" dirty="0">
              <a:solidFill>
                <a:srgbClr val="1B3C70"/>
              </a:solidFill>
            </a:endParaRPr>
          </a:p>
        </p:txBody>
      </p:sp>
      <mc:AlternateContent xmlns:mc="http://schemas.openxmlformats.org/markup-compatibility/2006" xmlns:a14="http://schemas.microsoft.com/office/drawing/2010/main">
        <mc:Choice Requires="a14">
          <p:sp>
            <p:nvSpPr>
              <p:cNvPr id="3" name="Text Placeholder 2">
                <a:extLst>
                  <a:ext uri="{FF2B5EF4-FFF2-40B4-BE49-F238E27FC236}">
                    <a16:creationId xmlns:a16="http://schemas.microsoft.com/office/drawing/2014/main" id="{7B0EBA4E-A687-A3B3-8A51-D8502FEEC7B2}"/>
                  </a:ext>
                </a:extLst>
              </p:cNvPr>
              <p:cNvSpPr txBox="1">
                <a:spLocks/>
              </p:cNvSpPr>
              <p:nvPr/>
            </p:nvSpPr>
            <p:spPr>
              <a:xfrm>
                <a:off x="769252" y="2567477"/>
                <a:ext cx="6149191" cy="3171116"/>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US" sz="1800" dirty="0"/>
                  <a:t>Sample: Nb</a:t>
                </a:r>
                <a:r>
                  <a:rPr lang="en-US" sz="1800" baseline="-25000" dirty="0"/>
                  <a:t>3</a:t>
                </a:r>
                <a:r>
                  <a:rPr lang="en-US" sz="1800" dirty="0"/>
                  <a:t>Sn on copper substrate with Nb buffer layer in between prepared by INFN LNL</a:t>
                </a:r>
              </a:p>
              <a:p>
                <a:r>
                  <a:rPr lang="en-US" sz="1800" dirty="0"/>
                  <a:t>Compensate earth’s magnetic field </a:t>
                </a:r>
              </a:p>
              <a:p>
                <a:r>
                  <a:rPr lang="en-US" sz="1800" dirty="0"/>
                  <a:t>Cooldown with temperature gradient of </a:t>
                </a:r>
                <a14:m>
                  <m:oMath xmlns:m="http://schemas.openxmlformats.org/officeDocument/2006/math">
                    <m:r>
                      <a:rPr lang="de-DE" sz="1800">
                        <a:latin typeface="Cambria Math" panose="02040503050406030204" pitchFamily="18" charset="0"/>
                      </a:rPr>
                      <m:t>𝛁</m:t>
                    </m:r>
                    <m:r>
                      <a:rPr lang="de-DE" sz="1800">
                        <a:latin typeface="Cambria Math" panose="02040503050406030204" pitchFamily="18" charset="0"/>
                      </a:rPr>
                      <m:t>𝐓</m:t>
                    </m:r>
                    <m:r>
                      <a:rPr lang="de-DE" sz="1800">
                        <a:latin typeface="Cambria Math" panose="02040503050406030204" pitchFamily="18" charset="0"/>
                      </a:rPr>
                      <m:t>=</m:t>
                    </m:r>
                    <m:r>
                      <a:rPr lang="de-DE" sz="1800">
                        <a:latin typeface="Cambria Math" panose="02040503050406030204" pitchFamily="18" charset="0"/>
                      </a:rPr>
                      <m:t>𝟎</m:t>
                    </m:r>
                    <m:r>
                      <a:rPr lang="de-DE" sz="1800" b="1" smtClean="0">
                        <a:latin typeface="Cambria Math" panose="02040503050406030204" pitchFamily="18" charset="0"/>
                      </a:rPr>
                      <m:t>.</m:t>
                    </m:r>
                    <m:r>
                      <a:rPr lang="de-DE" sz="1800" b="1" smtClean="0">
                        <a:latin typeface="Cambria Math" panose="02040503050406030204" pitchFamily="18" charset="0"/>
                      </a:rPr>
                      <m:t>𝟏𝟖</m:t>
                    </m:r>
                    <m:r>
                      <a:rPr lang="de-DE" sz="1800">
                        <a:latin typeface="Cambria Math" panose="02040503050406030204" pitchFamily="18" charset="0"/>
                      </a:rPr>
                      <m:t> </m:t>
                    </m:r>
                    <m:r>
                      <a:rPr lang="de-DE" sz="1800">
                        <a:latin typeface="Cambria Math" panose="02040503050406030204" pitchFamily="18" charset="0"/>
                      </a:rPr>
                      <m:t>𝐊</m:t>
                    </m:r>
                    <m:r>
                      <a:rPr lang="de-DE" sz="1800" b="1" smtClean="0">
                        <a:latin typeface="Cambria Math" panose="02040503050406030204" pitchFamily="18" charset="0"/>
                      </a:rPr>
                      <m:t>/</m:t>
                    </m:r>
                    <m:r>
                      <a:rPr lang="de-DE" sz="1800">
                        <a:latin typeface="Cambria Math" panose="02040503050406030204" pitchFamily="18" charset="0"/>
                      </a:rPr>
                      <m:t>𝐜𝐦</m:t>
                    </m:r>
                  </m:oMath>
                </a14:m>
                <a:endParaRPr lang="en-US" sz="1800" dirty="0"/>
              </a:p>
              <a:p>
                <a:r>
                  <a:rPr lang="en-US" sz="1800" dirty="0"/>
                  <a:t>Field at the beginning of the animation (~30µT) are already caused by </a:t>
                </a:r>
                <a:r>
                  <a:rPr lang="en-US" sz="1800" dirty="0" err="1"/>
                  <a:t>thermo</a:t>
                </a:r>
                <a:r>
                  <a:rPr lang="en-US" sz="1800" dirty="0"/>
                  <a:t> currents</a:t>
                </a:r>
              </a:p>
              <a:p>
                <a:r>
                  <a:rPr lang="en-US" sz="1800" dirty="0"/>
                  <a:t>Strong magnetic fields are generated during cooldown with measured magnitudes up to</a:t>
                </a:r>
                <a14:m>
                  <m:oMath xmlns:m="http://schemas.openxmlformats.org/officeDocument/2006/math">
                    <m:r>
                      <a:rPr lang="de-DE" sz="1800" b="1" smtClean="0">
                        <a:latin typeface="Cambria Math" panose="02040503050406030204" pitchFamily="18" charset="0"/>
                      </a:rPr>
                      <m:t> </m:t>
                    </m:r>
                    <m:r>
                      <a:rPr lang="de-DE" sz="1800" b="1" i="1" smtClean="0">
                        <a:latin typeface="Cambria Math" panose="02040503050406030204" pitchFamily="18" charset="0"/>
                      </a:rPr>
                      <m:t>𝟒𝟖𝟒</m:t>
                    </m:r>
                  </m:oMath>
                </a14:m>
                <a:r>
                  <a:rPr lang="en-US" sz="1800" dirty="0"/>
                  <a:t> µT</a:t>
                </a:r>
              </a:p>
              <a:p>
                <a:r>
                  <a:rPr lang="en-US" sz="1800" dirty="0"/>
                  <a:t>Onset temperature is around 14.7 K</a:t>
                </a:r>
              </a:p>
            </p:txBody>
          </p:sp>
        </mc:Choice>
        <mc:Fallback xmlns="">
          <p:sp>
            <p:nvSpPr>
              <p:cNvPr id="3" name="Text Placeholder 2">
                <a:extLst>
                  <a:ext uri="{FF2B5EF4-FFF2-40B4-BE49-F238E27FC236}">
                    <a16:creationId xmlns:a16="http://schemas.microsoft.com/office/drawing/2014/main" id="{7B0EBA4E-A687-A3B3-8A51-D8502FEEC7B2}"/>
                  </a:ext>
                </a:extLst>
              </p:cNvPr>
              <p:cNvSpPr txBox="1">
                <a:spLocks noRot="1" noChangeAspect="1" noMove="1" noResize="1" noEditPoints="1" noAdjustHandles="1" noChangeArrowheads="1" noChangeShapeType="1" noTextEdit="1"/>
              </p:cNvSpPr>
              <p:nvPr/>
            </p:nvSpPr>
            <p:spPr>
              <a:xfrm>
                <a:off x="769252" y="2567477"/>
                <a:ext cx="6149191" cy="3171116"/>
              </a:xfrm>
              <a:prstGeom prst="rect">
                <a:avLst/>
              </a:prstGeom>
              <a:blipFill>
                <a:blip r:embed="rId6"/>
                <a:stretch>
                  <a:fillRect l="-595" t="-1731" r="-991"/>
                </a:stretch>
              </a:blipFill>
            </p:spPr>
            <p:txBody>
              <a:bodyPr/>
              <a:lstStyle/>
              <a:p>
                <a:r>
                  <a:rPr lang="it-IT">
                    <a:noFill/>
                  </a:rPr>
                  <a:t> </a:t>
                </a:r>
              </a:p>
            </p:txBody>
          </p:sp>
        </mc:Fallback>
      </mc:AlternateContent>
      <p:pic>
        <p:nvPicPr>
          <p:cNvPr id="6" name="Nb3Sn_INFN_Cooldown_Cropped">
            <a:hlinkClick r:id="" action="ppaction://media"/>
            <a:extLst>
              <a:ext uri="{FF2B5EF4-FFF2-40B4-BE49-F238E27FC236}">
                <a16:creationId xmlns:a16="http://schemas.microsoft.com/office/drawing/2014/main" id="{D7C3D536-6295-950F-F5C7-C286108A62B2}"/>
              </a:ext>
            </a:extLst>
          </p:cNvPr>
          <p:cNvPicPr>
            <a:picLocks noChangeAspect="1"/>
          </p:cNvPicPr>
          <p:nvPr>
            <a:videoFile r:link="rId2"/>
            <p:extLst>
              <p:ext uri="{DAA4B4D4-6D71-4841-9C94-3DE7FCFB9230}">
                <p14:media xmlns:p14="http://schemas.microsoft.com/office/powerpoint/2010/main" r:embed="rId1"/>
              </p:ext>
            </p:extLst>
          </p:nvPr>
        </p:nvPicPr>
        <p:blipFill>
          <a:blip r:embed="rId7"/>
          <a:srcRect l="17818" t="17915" r="54575" b="16359"/>
          <a:stretch/>
        </p:blipFill>
        <p:spPr>
          <a:xfrm>
            <a:off x="8180102" y="1199303"/>
            <a:ext cx="3329940" cy="4459393"/>
          </a:xfrm>
          <a:prstGeom prst="rect">
            <a:avLst/>
          </a:prstGeom>
        </p:spPr>
      </p:pic>
      <p:sp>
        <p:nvSpPr>
          <p:cNvPr id="17" name="CasellaDiTesto 16">
            <a:extLst>
              <a:ext uri="{FF2B5EF4-FFF2-40B4-BE49-F238E27FC236}">
                <a16:creationId xmlns:a16="http://schemas.microsoft.com/office/drawing/2014/main" id="{8867B692-E6D2-0753-671C-92F0455BE7F7}"/>
              </a:ext>
            </a:extLst>
          </p:cNvPr>
          <p:cNvSpPr txBox="1"/>
          <p:nvPr/>
        </p:nvSpPr>
        <p:spPr>
          <a:xfrm>
            <a:off x="7117646" y="5562680"/>
            <a:ext cx="4549946" cy="938719"/>
          </a:xfrm>
          <a:prstGeom prst="rect">
            <a:avLst/>
          </a:prstGeom>
          <a:noFill/>
        </p:spPr>
        <p:txBody>
          <a:bodyPr wrap="square">
            <a:spAutoFit/>
          </a:bodyPr>
          <a:lstStyle/>
          <a:p>
            <a:pPr marL="285750" indent="-285750" algn="ctr">
              <a:buFont typeface="Arial" panose="020B0604020202020204" pitchFamily="34" charset="0"/>
              <a:buChar char="•"/>
            </a:pPr>
            <a:endParaRPr lang="en-US" sz="1100" dirty="0"/>
          </a:p>
          <a:p>
            <a:pPr algn="ctr"/>
            <a:r>
              <a:rPr lang="en-US" sz="1100" dirty="0">
                <a:solidFill>
                  <a:srgbClr val="1B3C70"/>
                </a:solidFill>
              </a:rPr>
              <a:t>Numbers next to the arrows show the </a:t>
            </a:r>
            <a:r>
              <a:rPr lang="en-US" sz="1100" b="1" dirty="0">
                <a:solidFill>
                  <a:srgbClr val="1B3C70"/>
                </a:solidFill>
              </a:rPr>
              <a:t>measured B-field in µT</a:t>
            </a:r>
          </a:p>
          <a:p>
            <a:pPr marL="285750" indent="-285750" algn="ctr">
              <a:buFont typeface="Arial" panose="020B0604020202020204" pitchFamily="34" charset="0"/>
              <a:buChar char="•"/>
            </a:pPr>
            <a:endParaRPr lang="en-US" sz="1100" dirty="0">
              <a:solidFill>
                <a:srgbClr val="1B3C70"/>
              </a:solidFill>
            </a:endParaRPr>
          </a:p>
          <a:p>
            <a:pPr algn="ctr"/>
            <a:r>
              <a:rPr lang="en-US" sz="1100" dirty="0">
                <a:solidFill>
                  <a:srgbClr val="1B3C70"/>
                </a:solidFill>
              </a:rPr>
              <a:t>Numbers next to sample show the </a:t>
            </a:r>
            <a:r>
              <a:rPr lang="en-US" sz="1100" b="1" dirty="0">
                <a:solidFill>
                  <a:srgbClr val="1B3C70"/>
                </a:solidFill>
              </a:rPr>
              <a:t>Temperature</a:t>
            </a:r>
            <a:r>
              <a:rPr lang="en-US" sz="1100" dirty="0">
                <a:solidFill>
                  <a:srgbClr val="1B3C70"/>
                </a:solidFill>
              </a:rPr>
              <a:t> of 8 </a:t>
            </a:r>
            <a:r>
              <a:rPr lang="en-US" sz="1100" dirty="0" err="1">
                <a:solidFill>
                  <a:srgbClr val="1B3C70"/>
                </a:solidFill>
              </a:rPr>
              <a:t>Cernox</a:t>
            </a:r>
            <a:r>
              <a:rPr lang="en-US" sz="1100" dirty="0">
                <a:solidFill>
                  <a:srgbClr val="1B3C70"/>
                </a:solidFill>
              </a:rPr>
              <a:t> sensors which are glued to the sample</a:t>
            </a:r>
          </a:p>
        </p:txBody>
      </p:sp>
      <p:pic>
        <p:nvPicPr>
          <p:cNvPr id="18" name="Picture 3" descr="Logo&#10;&#10;Description automatically generated">
            <a:extLst>
              <a:ext uri="{FF2B5EF4-FFF2-40B4-BE49-F238E27FC236}">
                <a16:creationId xmlns:a16="http://schemas.microsoft.com/office/drawing/2014/main" id="{1A2A8292-311C-65D6-615A-4CC646CC485B}"/>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11037578" y="369339"/>
            <a:ext cx="817698" cy="471899"/>
          </a:xfrm>
          <a:prstGeom prst="rect">
            <a:avLst/>
          </a:prstGeom>
        </p:spPr>
      </p:pic>
      <p:pic>
        <p:nvPicPr>
          <p:cNvPr id="7" name="Picture 2" descr="Helmholtz-Zentrum Berlin - Wikipedia">
            <a:extLst>
              <a:ext uri="{FF2B5EF4-FFF2-40B4-BE49-F238E27FC236}">
                <a16:creationId xmlns:a16="http://schemas.microsoft.com/office/drawing/2014/main" id="{B4F3C638-920D-2ED2-2853-157BB2E798A6}"/>
              </a:ext>
            </a:extLst>
          </p:cNvPr>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9845072" y="481162"/>
            <a:ext cx="1050782" cy="3594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1379055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20000"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mute="1">
                <p:cTn id="7" repeatCount="indefinite" fill="remove" display="0">
                  <p:stCondLst>
                    <p:cond delay="indefinite"/>
                  </p:stCondLst>
                </p:cTn>
                <p:tgtEl>
                  <p:spTgt spid="6"/>
                </p:tgtEl>
              </p:cMediaNode>
            </p:video>
            <p:seq concurrent="1" nextAc="seek">
              <p:cTn id="8" restart="whenNotActive" fill="hold" evtFilter="cancelBubble" nodeType="interactiveSeq">
                <p:stCondLst>
                  <p:cond evt="onClick" delay="0">
                    <p:tgtEl>
                      <p:spTgt spid="6"/>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6"/>
                                        </p:tgtEl>
                                      </p:cBhvr>
                                    </p:cmd>
                                  </p:childTnLst>
                                </p:cTn>
                              </p:par>
                            </p:childTnLst>
                          </p:cTn>
                        </p:par>
                      </p:childTnLst>
                    </p:cTn>
                  </p:par>
                </p:childTnLst>
              </p:cTn>
              <p:nextCondLst>
                <p:cond evt="onClick" delay="0">
                  <p:tgtEl>
                    <p:spTgt spid="6"/>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5645B44-DE1C-9759-C56D-576431348240}"/>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71A08A96-4EEE-A937-3DA1-6F257F8CF2CF}"/>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9C9AA10D-68BE-FB34-63C2-EEF4BAAD895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5E9D00BF-1A6F-5B60-F392-8179FBC0815A}"/>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CRAFT Facility </a:t>
            </a:r>
            <a:r>
              <a:rPr lang="en-US" sz="3600" b="1" i="1" dirty="0">
                <a:solidFill>
                  <a:srgbClr val="1B3C70"/>
                </a:solidFill>
              </a:rPr>
              <a:t>Problem Encountered</a:t>
            </a:r>
          </a:p>
        </p:txBody>
      </p:sp>
      <p:sp>
        <p:nvSpPr>
          <p:cNvPr id="31" name="CasellaDiTesto 30">
            <a:extLst>
              <a:ext uri="{FF2B5EF4-FFF2-40B4-BE49-F238E27FC236}">
                <a16:creationId xmlns:a16="http://schemas.microsoft.com/office/drawing/2014/main" id="{8CC55637-D42B-EF25-1B8B-52EB03E8B5C0}"/>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effectLst/>
                <a:latin typeface="+mj-lt"/>
                <a:ea typeface="Times New Roman" panose="02020603050405020304" pitchFamily="18" charset="0"/>
              </a:rPr>
              <a:t>kugeler</a:t>
            </a:r>
            <a:endParaRPr lang="it-IT" sz="1100" i="1" dirty="0">
              <a:latin typeface="+mj-lt"/>
            </a:endParaRPr>
          </a:p>
        </p:txBody>
      </p:sp>
      <p:sp>
        <p:nvSpPr>
          <p:cNvPr id="14" name="Rectangle 3">
            <a:extLst>
              <a:ext uri="{FF2B5EF4-FFF2-40B4-BE49-F238E27FC236}">
                <a16:creationId xmlns:a16="http://schemas.microsoft.com/office/drawing/2014/main" id="{4D678830-5253-E0E6-C584-6A5B31EEACDD}"/>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7" name="Inhaltsplatzhalter 2">
            <a:extLst>
              <a:ext uri="{FF2B5EF4-FFF2-40B4-BE49-F238E27FC236}">
                <a16:creationId xmlns:a16="http://schemas.microsoft.com/office/drawing/2014/main" id="{E546A8D8-84BE-305F-A40C-6071517C3A3E}"/>
              </a:ext>
            </a:extLst>
          </p:cNvPr>
          <p:cNvPicPr>
            <a:picLocks noChangeAspect="1"/>
          </p:cNvPicPr>
          <p:nvPr/>
        </p:nvPicPr>
        <p:blipFill>
          <a:blip r:embed="rId3" cstate="print">
            <a:extLst>
              <a:ext uri="{28A0092B-C50C-407E-A947-70E740481C1C}">
                <a14:useLocalDpi xmlns:a14="http://schemas.microsoft.com/office/drawing/2010/main" val="0"/>
              </a:ext>
            </a:extLst>
          </a:blip>
          <a:srcRect t="19391"/>
          <a:stretch/>
        </p:blipFill>
        <p:spPr>
          <a:xfrm>
            <a:off x="4791076" y="1834065"/>
            <a:ext cx="5978121" cy="2710623"/>
          </a:xfrm>
          <a:prstGeom prst="rect">
            <a:avLst/>
          </a:prstGeom>
        </p:spPr>
      </p:pic>
      <p:pic>
        <p:nvPicPr>
          <p:cNvPr id="10" name="Grafik 3">
            <a:extLst>
              <a:ext uri="{FF2B5EF4-FFF2-40B4-BE49-F238E27FC236}">
                <a16:creationId xmlns:a16="http://schemas.microsoft.com/office/drawing/2014/main" id="{7C8FD781-443A-3634-9019-0471E4D77D46}"/>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559722" y="4405628"/>
            <a:ext cx="4107870" cy="2310677"/>
          </a:xfrm>
          <a:prstGeom prst="rect">
            <a:avLst/>
          </a:prstGeom>
        </p:spPr>
      </p:pic>
      <p:sp>
        <p:nvSpPr>
          <p:cNvPr id="11" name="Titel 1">
            <a:extLst>
              <a:ext uri="{FF2B5EF4-FFF2-40B4-BE49-F238E27FC236}">
                <a16:creationId xmlns:a16="http://schemas.microsoft.com/office/drawing/2014/main" id="{80809E56-D87A-EF77-E18C-96DFAC1433F9}"/>
              </a:ext>
            </a:extLst>
          </p:cNvPr>
          <p:cNvSpPr>
            <a:spLocks noGrp="1"/>
          </p:cNvSpPr>
          <p:nvPr>
            <p:ph type="title"/>
          </p:nvPr>
        </p:nvSpPr>
        <p:spPr>
          <a:xfrm>
            <a:off x="835391" y="2100811"/>
            <a:ext cx="4708159" cy="3366536"/>
          </a:xfrm>
        </p:spPr>
        <p:txBody>
          <a:bodyPr>
            <a:normAutofit fontScale="90000"/>
          </a:bodyPr>
          <a:lstStyle/>
          <a:p>
            <a:r>
              <a:rPr lang="de-DE" sz="2400" b="1" dirty="0" err="1"/>
              <a:t>Unexpected</a:t>
            </a:r>
            <a:r>
              <a:rPr lang="de-DE" sz="2400" b="1" dirty="0"/>
              <a:t> </a:t>
            </a:r>
            <a:r>
              <a:rPr lang="de-DE" sz="2400" b="1" dirty="0" err="1"/>
              <a:t>problem</a:t>
            </a:r>
            <a:r>
              <a:rPr lang="de-DE" sz="2400" b="1" dirty="0"/>
              <a:t> </a:t>
            </a:r>
            <a:r>
              <a:rPr lang="de-DE" sz="2400" b="1" dirty="0" err="1"/>
              <a:t>encountered</a:t>
            </a:r>
            <a:r>
              <a:rPr lang="de-DE" sz="2400" b="1" dirty="0"/>
              <a:t>:</a:t>
            </a:r>
            <a:br>
              <a:rPr lang="de-DE" sz="2400" dirty="0"/>
            </a:br>
            <a:r>
              <a:rPr lang="de-DE" sz="2400" dirty="0" err="1"/>
              <a:t>cryocoolers</a:t>
            </a:r>
            <a:r>
              <a:rPr lang="de-DE" sz="2400" dirty="0"/>
              <a:t> </a:t>
            </a:r>
            <a:r>
              <a:rPr lang="de-DE" sz="2400" dirty="0" err="1"/>
              <a:t>can</a:t>
            </a:r>
            <a:r>
              <a:rPr lang="de-DE" sz="2400" dirty="0"/>
              <a:t> </a:t>
            </a:r>
            <a:r>
              <a:rPr lang="de-DE" sz="2400" dirty="0" err="1"/>
              <a:t>only</a:t>
            </a:r>
            <a:r>
              <a:rPr lang="de-DE" sz="2400" dirty="0"/>
              <a:t> deal </a:t>
            </a:r>
            <a:r>
              <a:rPr lang="de-DE" sz="2400" dirty="0" err="1"/>
              <a:t>with</a:t>
            </a:r>
            <a:r>
              <a:rPr lang="de-DE" sz="2400" dirty="0"/>
              <a:t> limited </a:t>
            </a:r>
            <a:r>
              <a:rPr lang="de-DE" sz="2400" dirty="0" err="1"/>
              <a:t>shear</a:t>
            </a:r>
            <a:r>
              <a:rPr lang="de-DE" sz="2400" dirty="0"/>
              <a:t> </a:t>
            </a:r>
            <a:r>
              <a:rPr lang="de-DE" sz="2400" dirty="0" err="1"/>
              <a:t>forces</a:t>
            </a:r>
            <a:r>
              <a:rPr lang="de-DE" sz="2400" dirty="0"/>
              <a:t> in horizontal </a:t>
            </a:r>
            <a:r>
              <a:rPr lang="de-DE" sz="2400" dirty="0" err="1"/>
              <a:t>orientation</a:t>
            </a:r>
            <a:br>
              <a:rPr lang="de-DE" sz="2400" dirty="0"/>
            </a:br>
            <a:br>
              <a:rPr lang="de-DE" sz="2400" dirty="0"/>
            </a:br>
            <a:r>
              <a:rPr lang="de-DE" sz="2400" b="1" dirty="0"/>
              <a:t>Solution:</a:t>
            </a:r>
            <a:br>
              <a:rPr lang="de-DE" sz="2400" b="1" dirty="0"/>
            </a:br>
            <a:r>
              <a:rPr lang="de-DE" sz="2400" dirty="0" err="1"/>
              <a:t>mechanical</a:t>
            </a:r>
            <a:r>
              <a:rPr lang="de-DE" sz="2400" dirty="0"/>
              <a:t> </a:t>
            </a:r>
            <a:r>
              <a:rPr lang="de-DE" sz="2400" dirty="0" err="1"/>
              <a:t>relief</a:t>
            </a:r>
            <a:r>
              <a:rPr lang="de-DE" sz="2400" dirty="0"/>
              <a:t> </a:t>
            </a:r>
            <a:r>
              <a:rPr lang="de-DE" sz="2400" dirty="0" err="1"/>
              <a:t>with</a:t>
            </a:r>
            <a:r>
              <a:rPr lang="de-DE" sz="2400" dirty="0"/>
              <a:t> a </a:t>
            </a:r>
            <a:r>
              <a:rPr lang="de-DE" sz="2400" dirty="0" err="1"/>
              <a:t>custumized</a:t>
            </a:r>
            <a:r>
              <a:rPr lang="de-DE" sz="2400" dirty="0"/>
              <a:t> spring </a:t>
            </a:r>
            <a:r>
              <a:rPr lang="de-DE" sz="2400" dirty="0" err="1"/>
              <a:t>system</a:t>
            </a:r>
            <a:br>
              <a:rPr lang="de-DE" sz="2400" dirty="0"/>
            </a:br>
            <a:br>
              <a:rPr lang="de-DE" sz="2400" dirty="0"/>
            </a:br>
            <a:r>
              <a:rPr lang="de-DE" sz="2400" b="1" dirty="0"/>
              <a:t>System </a:t>
            </a:r>
            <a:r>
              <a:rPr lang="de-DE" sz="2400" b="1" dirty="0" err="1"/>
              <a:t>up</a:t>
            </a:r>
            <a:r>
              <a:rPr lang="de-DE" sz="2400" b="1" dirty="0"/>
              <a:t> and </a:t>
            </a:r>
            <a:r>
              <a:rPr lang="de-DE" sz="2400" b="1" dirty="0" err="1"/>
              <a:t>running</a:t>
            </a:r>
            <a:br>
              <a:rPr lang="de-DE" sz="2400" dirty="0"/>
            </a:br>
            <a:r>
              <a:rPr lang="de-DE" sz="2400" dirty="0"/>
              <a:t>Turn-</a:t>
            </a:r>
            <a:r>
              <a:rPr lang="de-DE" sz="2400" dirty="0" err="1"/>
              <a:t>around</a:t>
            </a:r>
            <a:r>
              <a:rPr lang="de-DE" sz="2400" dirty="0"/>
              <a:t> time </a:t>
            </a:r>
            <a:r>
              <a:rPr lang="de-DE" sz="2400" dirty="0" err="1"/>
              <a:t>less</a:t>
            </a:r>
            <a:r>
              <a:rPr lang="de-DE" sz="2400" dirty="0"/>
              <a:t> </a:t>
            </a:r>
            <a:r>
              <a:rPr lang="de-DE" sz="2400" dirty="0" err="1"/>
              <a:t>than</a:t>
            </a:r>
            <a:r>
              <a:rPr lang="de-DE" sz="2400" dirty="0"/>
              <a:t> 1 </a:t>
            </a:r>
            <a:r>
              <a:rPr lang="de-DE" sz="2400" dirty="0" err="1"/>
              <a:t>day</a:t>
            </a:r>
            <a:endParaRPr lang="de-DE" dirty="0"/>
          </a:p>
        </p:txBody>
      </p:sp>
      <p:pic>
        <p:nvPicPr>
          <p:cNvPr id="3" name="Picture 2" descr="Helmholtz-Zentrum Berlin - Wikipedia">
            <a:extLst>
              <a:ext uri="{FF2B5EF4-FFF2-40B4-BE49-F238E27FC236}">
                <a16:creationId xmlns:a16="http://schemas.microsoft.com/office/drawing/2014/main" id="{CB4CA449-774B-363A-38FB-560939D1DE43}"/>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10512187" y="469872"/>
            <a:ext cx="1050782" cy="3594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120883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9E750DE-E9F5-B05C-7FAE-B7BBEF4B3E61}"/>
            </a:ext>
          </a:extLst>
        </p:cNvPr>
        <p:cNvGrpSpPr/>
        <p:nvPr/>
      </p:nvGrpSpPr>
      <p:grpSpPr>
        <a:xfrm>
          <a:off x="0" y="0"/>
          <a:ext cx="0" cy="0"/>
          <a:chOff x="0" y="0"/>
          <a:chExt cx="0" cy="0"/>
        </a:xfrm>
      </p:grpSpPr>
      <p:grpSp>
        <p:nvGrpSpPr>
          <p:cNvPr id="27" name="Gruppo 26">
            <a:extLst>
              <a:ext uri="{FF2B5EF4-FFF2-40B4-BE49-F238E27FC236}">
                <a16:creationId xmlns:a16="http://schemas.microsoft.com/office/drawing/2014/main" id="{36EE105A-AFFD-3542-2508-F6EA90FD82B4}"/>
              </a:ext>
            </a:extLst>
          </p:cNvPr>
          <p:cNvGrpSpPr/>
          <p:nvPr/>
        </p:nvGrpSpPr>
        <p:grpSpPr>
          <a:xfrm>
            <a:off x="1021311" y="2992105"/>
            <a:ext cx="4628002" cy="3766324"/>
            <a:chOff x="6836373" y="2432238"/>
            <a:chExt cx="4761123" cy="3932186"/>
          </a:xfrm>
        </p:grpSpPr>
        <p:pic>
          <p:nvPicPr>
            <p:cNvPr id="28" name="Immagine 27">
              <a:extLst>
                <a:ext uri="{FF2B5EF4-FFF2-40B4-BE49-F238E27FC236}">
                  <a16:creationId xmlns:a16="http://schemas.microsoft.com/office/drawing/2014/main" id="{80154F4A-7DA1-629A-F8C1-F823F9B7ED77}"/>
                </a:ext>
              </a:extLst>
            </p:cNvPr>
            <p:cNvPicPr>
              <a:picLocks noChangeAspect="1"/>
            </p:cNvPicPr>
            <p:nvPr/>
          </p:nvPicPr>
          <p:blipFill rotWithShape="1">
            <a:blip r:embed="rId2"/>
            <a:srcRect l="18195" t="19192" r="60755" b="63148"/>
            <a:stretch/>
          </p:blipFill>
          <p:spPr>
            <a:xfrm>
              <a:off x="6836373" y="2432238"/>
              <a:ext cx="4761123" cy="3932186"/>
            </a:xfrm>
            <a:prstGeom prst="rect">
              <a:avLst/>
            </a:prstGeom>
          </p:spPr>
        </p:pic>
        <p:sp>
          <p:nvSpPr>
            <p:cNvPr id="29" name="CasellaDiTesto 28">
              <a:extLst>
                <a:ext uri="{FF2B5EF4-FFF2-40B4-BE49-F238E27FC236}">
                  <a16:creationId xmlns:a16="http://schemas.microsoft.com/office/drawing/2014/main" id="{890E3D8D-B194-A103-92B4-C92BC6D76499}"/>
                </a:ext>
              </a:extLst>
            </p:cNvPr>
            <p:cNvSpPr txBox="1"/>
            <p:nvPr/>
          </p:nvSpPr>
          <p:spPr>
            <a:xfrm rot="20505524">
              <a:off x="8927564" y="5153330"/>
              <a:ext cx="1880580" cy="338554"/>
            </a:xfrm>
            <a:prstGeom prst="rect">
              <a:avLst/>
            </a:prstGeom>
            <a:noFill/>
          </p:spPr>
          <p:txBody>
            <a:bodyPr wrap="square">
              <a:spAutoFit/>
            </a:bodyPr>
            <a:lstStyle/>
            <a:p>
              <a:r>
                <a:rPr lang="en-US" sz="1600" b="1" dirty="0">
                  <a:solidFill>
                    <a:srgbClr val="7030A0"/>
                  </a:solidFill>
                  <a:latin typeface="Montserrat" panose="00000500000000000000" pitchFamily="50" charset="0"/>
                </a:rPr>
                <a:t>Fast cooldown</a:t>
              </a:r>
            </a:p>
          </p:txBody>
        </p:sp>
        <p:sp>
          <p:nvSpPr>
            <p:cNvPr id="30" name="CasellaDiTesto 29">
              <a:extLst>
                <a:ext uri="{FF2B5EF4-FFF2-40B4-BE49-F238E27FC236}">
                  <a16:creationId xmlns:a16="http://schemas.microsoft.com/office/drawing/2014/main" id="{9DCC7201-A0A3-7A5E-05EE-0C61346A6A51}"/>
                </a:ext>
              </a:extLst>
            </p:cNvPr>
            <p:cNvSpPr txBox="1"/>
            <p:nvPr/>
          </p:nvSpPr>
          <p:spPr>
            <a:xfrm rot="19996465">
              <a:off x="7373882" y="4206575"/>
              <a:ext cx="1880580" cy="338554"/>
            </a:xfrm>
            <a:prstGeom prst="rect">
              <a:avLst/>
            </a:prstGeom>
            <a:noFill/>
          </p:spPr>
          <p:txBody>
            <a:bodyPr wrap="square">
              <a:spAutoFit/>
            </a:bodyPr>
            <a:lstStyle/>
            <a:p>
              <a:r>
                <a:rPr lang="en-US" sz="1600" b="1" dirty="0">
                  <a:solidFill>
                    <a:srgbClr val="FF0000"/>
                  </a:solidFill>
                  <a:latin typeface="Montserrat" panose="00000500000000000000" pitchFamily="50" charset="0"/>
                </a:rPr>
                <a:t>Slow cooldown</a:t>
              </a:r>
            </a:p>
          </p:txBody>
        </p:sp>
      </p:grpSp>
      <p:sp>
        <p:nvSpPr>
          <p:cNvPr id="4" name="TextBox 3">
            <a:extLst>
              <a:ext uri="{FF2B5EF4-FFF2-40B4-BE49-F238E27FC236}">
                <a16:creationId xmlns:a16="http://schemas.microsoft.com/office/drawing/2014/main" id="{F257B353-D15C-E2F6-2AB7-CD336F2CDA36}"/>
              </a:ext>
            </a:extLst>
          </p:cNvPr>
          <p:cNvSpPr txBox="1"/>
          <p:nvPr/>
        </p:nvSpPr>
        <p:spPr>
          <a:xfrm>
            <a:off x="3067919" y="284907"/>
            <a:ext cx="620618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DA78CBA8-3C12-C8BA-A343-47D3EDAECC7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B72ED7B0-E013-B180-75CD-97A7C0276595}"/>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QPR Facility</a:t>
            </a:r>
            <a:endParaRPr lang="en-US" sz="3600" b="1" i="1" dirty="0">
              <a:solidFill>
                <a:srgbClr val="1B3C70"/>
              </a:solidFill>
            </a:endParaRPr>
          </a:p>
        </p:txBody>
      </p:sp>
      <p:sp>
        <p:nvSpPr>
          <p:cNvPr id="14" name="Rectangle 3">
            <a:extLst>
              <a:ext uri="{FF2B5EF4-FFF2-40B4-BE49-F238E27FC236}">
                <a16:creationId xmlns:a16="http://schemas.microsoft.com/office/drawing/2014/main" id="{6AE3A0AD-AB94-E9A1-E96B-D1ECF655A785}"/>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9" name="Picture 3" descr="Logo&#10;&#10;Description automatically generated">
            <a:extLst>
              <a:ext uri="{FF2B5EF4-FFF2-40B4-BE49-F238E27FC236}">
                <a16:creationId xmlns:a16="http://schemas.microsoft.com/office/drawing/2014/main" id="{A2947310-C1F1-8990-52C3-582C83CBB57A}"/>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1037578" y="369339"/>
            <a:ext cx="817698" cy="471899"/>
          </a:xfrm>
          <a:prstGeom prst="rect">
            <a:avLst/>
          </a:prstGeom>
        </p:spPr>
      </p:pic>
      <p:pic>
        <p:nvPicPr>
          <p:cNvPr id="12" name="Picture 2" descr="Helmholtz-Zentrum Berlin - Wikipedia">
            <a:extLst>
              <a:ext uri="{FF2B5EF4-FFF2-40B4-BE49-F238E27FC236}">
                <a16:creationId xmlns:a16="http://schemas.microsoft.com/office/drawing/2014/main" id="{7FFEDFC8-FEA0-86CB-2DDF-314953690821}"/>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9845072" y="481162"/>
            <a:ext cx="1050782" cy="359406"/>
          </a:xfrm>
          <a:prstGeom prst="rect">
            <a:avLst/>
          </a:prstGeom>
          <a:noFill/>
          <a:extLst>
            <a:ext uri="{909E8E84-426E-40DD-AFC4-6F175D3DCCD1}">
              <a14:hiddenFill xmlns:a14="http://schemas.microsoft.com/office/drawing/2010/main">
                <a:solidFill>
                  <a:srgbClr val="FFFFFF"/>
                </a:solidFill>
              </a14:hiddenFill>
            </a:ext>
          </a:extLst>
        </p:spPr>
      </p:pic>
      <p:pic>
        <p:nvPicPr>
          <p:cNvPr id="15" name="Immagine 14" descr="Immagine che contiene persona, vestiti, interno, Attrezzature mediche&#10;&#10;Descrizione generata automaticamente">
            <a:extLst>
              <a:ext uri="{FF2B5EF4-FFF2-40B4-BE49-F238E27FC236}">
                <a16:creationId xmlns:a16="http://schemas.microsoft.com/office/drawing/2014/main" id="{6EA0FC3C-EED0-037E-9DDF-C3329F74A845}"/>
              </a:ext>
            </a:extLst>
          </p:cNvPr>
          <p:cNvPicPr>
            <a:picLocks noChangeAspect="1"/>
          </p:cNvPicPr>
          <p:nvPr/>
        </p:nvPicPr>
        <p:blipFill rotWithShape="1">
          <a:blip r:embed="rId6" cstate="hqprint">
            <a:extLst>
              <a:ext uri="{28A0092B-C50C-407E-A947-70E740481C1C}">
                <a14:useLocalDpi xmlns:a14="http://schemas.microsoft.com/office/drawing/2010/main"/>
              </a:ext>
            </a:extLst>
          </a:blip>
          <a:srcRect/>
          <a:stretch/>
        </p:blipFill>
        <p:spPr>
          <a:xfrm>
            <a:off x="10121273" y="967076"/>
            <a:ext cx="1659053" cy="1537367"/>
          </a:xfrm>
          <a:prstGeom prst="rect">
            <a:avLst/>
          </a:prstGeom>
        </p:spPr>
      </p:pic>
      <p:sp>
        <p:nvSpPr>
          <p:cNvPr id="16" name="CasellaDiTesto 15">
            <a:extLst>
              <a:ext uri="{FF2B5EF4-FFF2-40B4-BE49-F238E27FC236}">
                <a16:creationId xmlns:a16="http://schemas.microsoft.com/office/drawing/2014/main" id="{0FCB75A5-7D67-9EAF-8A82-664042F076C2}"/>
              </a:ext>
            </a:extLst>
          </p:cNvPr>
          <p:cNvSpPr txBox="1"/>
          <p:nvPr/>
        </p:nvSpPr>
        <p:spPr>
          <a:xfrm>
            <a:off x="7583888" y="2080410"/>
            <a:ext cx="2577738" cy="276999"/>
          </a:xfrm>
          <a:prstGeom prst="rect">
            <a:avLst/>
          </a:prstGeom>
          <a:noFill/>
        </p:spPr>
        <p:txBody>
          <a:bodyPr wrap="square">
            <a:spAutoFit/>
          </a:bodyPr>
          <a:lstStyle/>
          <a:p>
            <a:pPr algn="r"/>
            <a:r>
              <a:rPr lang="en-US" sz="1200" b="1" dirty="0">
                <a:solidFill>
                  <a:srgbClr val="1B3C70"/>
                </a:solidFill>
                <a:latin typeface="Montserrat" panose="00000500000000000000" pitchFamily="50" charset="0"/>
              </a:rPr>
              <a:t>Rs of 25 n</a:t>
            </a:r>
            <a:r>
              <a:rPr lang="el-GR" sz="1200" b="1" dirty="0">
                <a:solidFill>
                  <a:srgbClr val="1B3C70"/>
                </a:solidFill>
                <a:latin typeface="Calibri" panose="020F0502020204030204" pitchFamily="34" charset="0"/>
                <a:cs typeface="Calibri" panose="020F0502020204030204" pitchFamily="34" charset="0"/>
              </a:rPr>
              <a:t>Ω</a:t>
            </a:r>
            <a:r>
              <a:rPr lang="it-IT" sz="1200" b="1" dirty="0">
                <a:solidFill>
                  <a:srgbClr val="1B3C70"/>
                </a:solidFill>
                <a:latin typeface="Montserrat" panose="00000500000000000000" pitchFamily="50" charset="0"/>
                <a:cs typeface="Calibri" panose="020F0502020204030204" pitchFamily="34" charset="0"/>
              </a:rPr>
              <a:t> </a:t>
            </a:r>
            <a:r>
              <a:rPr lang="it-IT" sz="1200" dirty="0">
                <a:solidFill>
                  <a:srgbClr val="1B3C70"/>
                </a:solidFill>
                <a:latin typeface="Montserrat" panose="00000500000000000000" pitchFamily="50" charset="0"/>
                <a:cs typeface="Calibri" panose="020F0502020204030204" pitchFamily="34" charset="0"/>
              </a:rPr>
              <a:t>@ 4.5 K, 20 </a:t>
            </a:r>
            <a:r>
              <a:rPr lang="it-IT" sz="1200" dirty="0" err="1">
                <a:solidFill>
                  <a:srgbClr val="1B3C70"/>
                </a:solidFill>
                <a:latin typeface="Montserrat" panose="00000500000000000000" pitchFamily="50" charset="0"/>
                <a:cs typeface="Calibri" panose="020F0502020204030204" pitchFamily="34" charset="0"/>
              </a:rPr>
              <a:t>mT</a:t>
            </a:r>
            <a:endParaRPr lang="it-IT" sz="1200" dirty="0">
              <a:solidFill>
                <a:srgbClr val="1B3C70"/>
              </a:solidFill>
              <a:latin typeface="Montserrat" panose="00000500000000000000" pitchFamily="50" charset="0"/>
              <a:cs typeface="Calibri" panose="020F0502020204030204" pitchFamily="34" charset="0"/>
            </a:endParaRPr>
          </a:p>
        </p:txBody>
      </p:sp>
      <p:sp>
        <p:nvSpPr>
          <p:cNvPr id="17" name="CasellaDiTesto 16">
            <a:extLst>
              <a:ext uri="{FF2B5EF4-FFF2-40B4-BE49-F238E27FC236}">
                <a16:creationId xmlns:a16="http://schemas.microsoft.com/office/drawing/2014/main" id="{820B297C-3824-2476-90B3-D780476EB906}"/>
              </a:ext>
            </a:extLst>
          </p:cNvPr>
          <p:cNvSpPr txBox="1"/>
          <p:nvPr/>
        </p:nvSpPr>
        <p:spPr>
          <a:xfrm>
            <a:off x="7583888" y="2313670"/>
            <a:ext cx="2577738" cy="276999"/>
          </a:xfrm>
          <a:prstGeom prst="rect">
            <a:avLst/>
          </a:prstGeom>
          <a:noFill/>
        </p:spPr>
        <p:txBody>
          <a:bodyPr wrap="square">
            <a:spAutoFit/>
          </a:bodyPr>
          <a:lstStyle/>
          <a:p>
            <a:pPr algn="r"/>
            <a:r>
              <a:rPr lang="en-US" sz="1200" b="1" dirty="0">
                <a:solidFill>
                  <a:srgbClr val="1B3C70"/>
                </a:solidFill>
                <a:latin typeface="Montserrat" panose="00000500000000000000" pitchFamily="50" charset="0"/>
              </a:rPr>
              <a:t>Quench &gt;70 </a:t>
            </a:r>
            <a:r>
              <a:rPr lang="en-US" sz="1200" b="1" dirty="0" err="1">
                <a:solidFill>
                  <a:srgbClr val="1B3C70"/>
                </a:solidFill>
                <a:latin typeface="Montserrat" panose="00000500000000000000" pitchFamily="50" charset="0"/>
              </a:rPr>
              <a:t>mT</a:t>
            </a:r>
            <a:r>
              <a:rPr lang="en-US" sz="1200" b="1" dirty="0">
                <a:solidFill>
                  <a:srgbClr val="1B3C70"/>
                </a:solidFill>
                <a:latin typeface="Montserrat" panose="00000500000000000000" pitchFamily="50" charset="0"/>
              </a:rPr>
              <a:t> </a:t>
            </a:r>
            <a:r>
              <a:rPr lang="en-US" sz="1200" dirty="0">
                <a:solidFill>
                  <a:srgbClr val="1B3C70"/>
                </a:solidFill>
                <a:latin typeface="Montserrat" panose="00000500000000000000" pitchFamily="50" charset="0"/>
              </a:rPr>
              <a:t>@ 4.5 K</a:t>
            </a:r>
          </a:p>
        </p:txBody>
      </p:sp>
      <p:sp>
        <p:nvSpPr>
          <p:cNvPr id="19" name="CasellaDiTesto 18">
            <a:extLst>
              <a:ext uri="{FF2B5EF4-FFF2-40B4-BE49-F238E27FC236}">
                <a16:creationId xmlns:a16="http://schemas.microsoft.com/office/drawing/2014/main" id="{5FE161B7-1031-3356-057E-015C9D43AC1B}"/>
              </a:ext>
            </a:extLst>
          </p:cNvPr>
          <p:cNvSpPr txBox="1"/>
          <p:nvPr/>
        </p:nvSpPr>
        <p:spPr>
          <a:xfrm>
            <a:off x="9041477" y="1856025"/>
            <a:ext cx="1084094" cy="276999"/>
          </a:xfrm>
          <a:prstGeom prst="rect">
            <a:avLst/>
          </a:prstGeom>
          <a:noFill/>
        </p:spPr>
        <p:txBody>
          <a:bodyPr wrap="square">
            <a:spAutoFit/>
          </a:bodyPr>
          <a:lstStyle/>
          <a:p>
            <a:pPr algn="r"/>
            <a:r>
              <a:rPr lang="en-US" sz="1200" b="1" dirty="0">
                <a:solidFill>
                  <a:srgbClr val="1B3C70"/>
                </a:solidFill>
                <a:latin typeface="Montserrat" panose="00000500000000000000" pitchFamily="50" charset="0"/>
              </a:rPr>
              <a:t>Tc = 17.2 K</a:t>
            </a:r>
          </a:p>
        </p:txBody>
      </p:sp>
      <p:sp>
        <p:nvSpPr>
          <p:cNvPr id="25" name="Titel 1">
            <a:extLst>
              <a:ext uri="{FF2B5EF4-FFF2-40B4-BE49-F238E27FC236}">
                <a16:creationId xmlns:a16="http://schemas.microsoft.com/office/drawing/2014/main" id="{A257B55F-B600-D2DE-F929-48E4ADD6A49E}"/>
              </a:ext>
            </a:extLst>
          </p:cNvPr>
          <p:cNvSpPr>
            <a:spLocks noGrp="1"/>
          </p:cNvSpPr>
          <p:nvPr>
            <p:ph type="title"/>
          </p:nvPr>
        </p:nvSpPr>
        <p:spPr>
          <a:xfrm>
            <a:off x="3605373" y="934865"/>
            <a:ext cx="5660859" cy="1067868"/>
          </a:xfrm>
        </p:spPr>
        <p:txBody>
          <a:bodyPr>
            <a:normAutofit/>
          </a:bodyPr>
          <a:lstStyle/>
          <a:p>
            <a:r>
              <a:rPr lang="de-DE" sz="2400" b="1" dirty="0" err="1"/>
              <a:t>How</a:t>
            </a:r>
            <a:r>
              <a:rPr lang="de-DE" sz="2400" b="1" dirty="0"/>
              <a:t> </a:t>
            </a:r>
            <a:r>
              <a:rPr lang="de-DE" sz="2400" b="1" dirty="0" err="1"/>
              <a:t>much</a:t>
            </a:r>
            <a:r>
              <a:rPr lang="de-DE" sz="2400" b="1" dirty="0"/>
              <a:t> </a:t>
            </a:r>
            <a:r>
              <a:rPr lang="de-DE" sz="2400" b="1" dirty="0" err="1"/>
              <a:t>flux</a:t>
            </a:r>
            <a:r>
              <a:rPr lang="de-DE" sz="2400" b="1" dirty="0"/>
              <a:t> </a:t>
            </a:r>
            <a:r>
              <a:rPr lang="de-DE" sz="2400" b="1" dirty="0" err="1"/>
              <a:t>trapping</a:t>
            </a:r>
            <a:r>
              <a:rPr lang="de-DE" sz="2400" b="1" dirty="0"/>
              <a:t> and </a:t>
            </a:r>
            <a:r>
              <a:rPr lang="de-DE" sz="2400" b="1" dirty="0" err="1"/>
              <a:t>cooldown</a:t>
            </a:r>
            <a:r>
              <a:rPr lang="de-DE" sz="2400" b="1" dirty="0"/>
              <a:t> </a:t>
            </a:r>
            <a:r>
              <a:rPr lang="de-DE" sz="2400" b="1" dirty="0" err="1"/>
              <a:t>procedure</a:t>
            </a:r>
            <a:r>
              <a:rPr lang="de-DE" sz="2400" b="1" dirty="0"/>
              <a:t> </a:t>
            </a:r>
            <a:r>
              <a:rPr lang="de-DE" sz="2400" b="1" dirty="0" err="1"/>
              <a:t>influence</a:t>
            </a:r>
            <a:r>
              <a:rPr lang="de-DE" sz="2400" b="1" dirty="0"/>
              <a:t> Surface Resistance?</a:t>
            </a:r>
            <a:endParaRPr lang="de-DE" b="1" dirty="0"/>
          </a:p>
        </p:txBody>
      </p:sp>
      <p:grpSp>
        <p:nvGrpSpPr>
          <p:cNvPr id="36" name="Gruppo 35">
            <a:extLst>
              <a:ext uri="{FF2B5EF4-FFF2-40B4-BE49-F238E27FC236}">
                <a16:creationId xmlns:a16="http://schemas.microsoft.com/office/drawing/2014/main" id="{4B5320BB-4E55-1455-8A3E-31BF69D05460}"/>
              </a:ext>
            </a:extLst>
          </p:cNvPr>
          <p:cNvGrpSpPr/>
          <p:nvPr/>
        </p:nvGrpSpPr>
        <p:grpSpPr>
          <a:xfrm>
            <a:off x="6478586" y="2833678"/>
            <a:ext cx="4514997" cy="3766323"/>
            <a:chOff x="6435803" y="2712944"/>
            <a:chExt cx="4514997" cy="3766323"/>
          </a:xfrm>
        </p:grpSpPr>
        <p:grpSp>
          <p:nvGrpSpPr>
            <p:cNvPr id="26" name="Gruppo 25">
              <a:extLst>
                <a:ext uri="{FF2B5EF4-FFF2-40B4-BE49-F238E27FC236}">
                  <a16:creationId xmlns:a16="http://schemas.microsoft.com/office/drawing/2014/main" id="{0B8457E3-D031-8F49-0076-7CB1521923D0}"/>
                </a:ext>
              </a:extLst>
            </p:cNvPr>
            <p:cNvGrpSpPr/>
            <p:nvPr/>
          </p:nvGrpSpPr>
          <p:grpSpPr>
            <a:xfrm>
              <a:off x="6435803" y="2712944"/>
              <a:ext cx="4514997" cy="3766323"/>
              <a:chOff x="4033634" y="2662106"/>
              <a:chExt cx="4143982" cy="3546775"/>
            </a:xfrm>
          </p:grpSpPr>
          <p:pic>
            <p:nvPicPr>
              <p:cNvPr id="13" name="Immagine 12">
                <a:extLst>
                  <a:ext uri="{FF2B5EF4-FFF2-40B4-BE49-F238E27FC236}">
                    <a16:creationId xmlns:a16="http://schemas.microsoft.com/office/drawing/2014/main" id="{41AF4A5E-66C8-11B4-69E5-D3169B3BCFD4}"/>
                  </a:ext>
                </a:extLst>
              </p:cNvPr>
              <p:cNvPicPr>
                <a:picLocks noChangeAspect="1"/>
              </p:cNvPicPr>
              <p:nvPr/>
            </p:nvPicPr>
            <p:blipFill>
              <a:blip r:embed="rId7"/>
              <a:stretch>
                <a:fillRect/>
              </a:stretch>
            </p:blipFill>
            <p:spPr>
              <a:xfrm>
                <a:off x="4033634" y="2662106"/>
                <a:ext cx="4143982" cy="3546775"/>
              </a:xfrm>
              <a:prstGeom prst="rect">
                <a:avLst/>
              </a:prstGeom>
            </p:spPr>
          </p:pic>
          <p:sp>
            <p:nvSpPr>
              <p:cNvPr id="18" name="CasellaDiTesto 17">
                <a:extLst>
                  <a:ext uri="{FF2B5EF4-FFF2-40B4-BE49-F238E27FC236}">
                    <a16:creationId xmlns:a16="http://schemas.microsoft.com/office/drawing/2014/main" id="{974279E7-6BC5-F893-7E2B-834142F3E32A}"/>
                  </a:ext>
                </a:extLst>
              </p:cNvPr>
              <p:cNvSpPr txBox="1"/>
              <p:nvPr/>
            </p:nvSpPr>
            <p:spPr>
              <a:xfrm>
                <a:off x="4427745" y="3046798"/>
                <a:ext cx="955079" cy="293193"/>
              </a:xfrm>
              <a:prstGeom prst="rect">
                <a:avLst/>
              </a:prstGeom>
              <a:noFill/>
            </p:spPr>
            <p:txBody>
              <a:bodyPr wrap="square">
                <a:spAutoFit/>
              </a:bodyPr>
              <a:lstStyle/>
              <a:p>
                <a:r>
                  <a:rPr lang="en-US" sz="1100" dirty="0">
                    <a:latin typeface="Montserrat" panose="00000500000000000000" pitchFamily="50" charset="0"/>
                  </a:rPr>
                  <a:t>G=216 </a:t>
                </a:r>
                <a:r>
                  <a:rPr lang="el-GR" sz="1100" dirty="0">
                    <a:latin typeface="Calibri" panose="020F0502020204030204" pitchFamily="34" charset="0"/>
                    <a:cs typeface="Calibri" panose="020F0502020204030204" pitchFamily="34" charset="0"/>
                  </a:rPr>
                  <a:t>Ω</a:t>
                </a:r>
                <a:endParaRPr lang="en-US" sz="1100" dirty="0">
                  <a:latin typeface="Montserrat" panose="00000500000000000000" pitchFamily="50" charset="0"/>
                </a:endParaRPr>
              </a:p>
            </p:txBody>
          </p:sp>
          <p:sp>
            <p:nvSpPr>
              <p:cNvPr id="21" name="Rettangolo 20">
                <a:extLst>
                  <a:ext uri="{FF2B5EF4-FFF2-40B4-BE49-F238E27FC236}">
                    <a16:creationId xmlns:a16="http://schemas.microsoft.com/office/drawing/2014/main" id="{F9730220-514D-8154-BA03-FD58C7C7BEFC}"/>
                  </a:ext>
                </a:extLst>
              </p:cNvPr>
              <p:cNvSpPr/>
              <p:nvPr/>
            </p:nvSpPr>
            <p:spPr>
              <a:xfrm rot="2901136">
                <a:off x="5666313" y="3491047"/>
                <a:ext cx="111258" cy="99634"/>
              </a:xfrm>
              <a:prstGeom prst="rect">
                <a:avLst/>
              </a:prstGeom>
              <a:solidFill>
                <a:schemeClr val="accent5">
                  <a:lumMod val="75000"/>
                </a:schemeClr>
              </a:solidFill>
              <a:ln w="28575">
                <a:solidFill>
                  <a:schemeClr val="accent5"/>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solidFill>
                </a:endParaRPr>
              </a:p>
            </p:txBody>
          </p:sp>
          <p:sp>
            <p:nvSpPr>
              <p:cNvPr id="22" name="Rettangolo 21">
                <a:extLst>
                  <a:ext uri="{FF2B5EF4-FFF2-40B4-BE49-F238E27FC236}">
                    <a16:creationId xmlns:a16="http://schemas.microsoft.com/office/drawing/2014/main" id="{3A6DC429-D9E8-A6DB-9978-5A9D5FA6735F}"/>
                  </a:ext>
                </a:extLst>
              </p:cNvPr>
              <p:cNvSpPr/>
              <p:nvPr/>
            </p:nvSpPr>
            <p:spPr>
              <a:xfrm rot="2901136">
                <a:off x="6287962" y="3740480"/>
                <a:ext cx="111258" cy="99634"/>
              </a:xfrm>
              <a:prstGeom prst="rect">
                <a:avLst/>
              </a:prstGeom>
              <a:solidFill>
                <a:schemeClr val="accent5">
                  <a:lumMod val="75000"/>
                </a:schemeClr>
              </a:solidFill>
              <a:ln w="28575">
                <a:solidFill>
                  <a:schemeClr val="accent5"/>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solidFill>
                </a:endParaRPr>
              </a:p>
            </p:txBody>
          </p:sp>
          <p:sp>
            <p:nvSpPr>
              <p:cNvPr id="23" name="Rettangolo 22">
                <a:extLst>
                  <a:ext uri="{FF2B5EF4-FFF2-40B4-BE49-F238E27FC236}">
                    <a16:creationId xmlns:a16="http://schemas.microsoft.com/office/drawing/2014/main" id="{C095081C-5BF9-3F66-8F72-995FBD6189E0}"/>
                  </a:ext>
                </a:extLst>
              </p:cNvPr>
              <p:cNvSpPr/>
              <p:nvPr/>
            </p:nvSpPr>
            <p:spPr>
              <a:xfrm rot="2901136">
                <a:off x="7008444" y="4062284"/>
                <a:ext cx="111258" cy="99634"/>
              </a:xfrm>
              <a:prstGeom prst="rect">
                <a:avLst/>
              </a:prstGeom>
              <a:solidFill>
                <a:schemeClr val="accent5">
                  <a:lumMod val="75000"/>
                </a:schemeClr>
              </a:solidFill>
              <a:ln w="28575">
                <a:solidFill>
                  <a:schemeClr val="accent5"/>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solidFill>
                </a:endParaRPr>
              </a:p>
            </p:txBody>
          </p:sp>
          <p:sp>
            <p:nvSpPr>
              <p:cNvPr id="24" name="CasellaDiTesto 23">
                <a:extLst>
                  <a:ext uri="{FF2B5EF4-FFF2-40B4-BE49-F238E27FC236}">
                    <a16:creationId xmlns:a16="http://schemas.microsoft.com/office/drawing/2014/main" id="{DA293D74-A406-3B54-F175-37A5178F648C}"/>
                  </a:ext>
                </a:extLst>
              </p:cNvPr>
              <p:cNvSpPr txBox="1"/>
              <p:nvPr/>
            </p:nvSpPr>
            <p:spPr>
              <a:xfrm rot="1301641">
                <a:off x="5313022" y="3514062"/>
                <a:ext cx="2757153" cy="289836"/>
              </a:xfrm>
              <a:prstGeom prst="rect">
                <a:avLst/>
              </a:prstGeom>
              <a:noFill/>
            </p:spPr>
            <p:txBody>
              <a:bodyPr wrap="square">
                <a:spAutoFit/>
              </a:bodyPr>
              <a:lstStyle/>
              <a:p>
                <a:r>
                  <a:rPr lang="en-US" sz="1400" b="1" dirty="0">
                    <a:solidFill>
                      <a:srgbClr val="7030A0"/>
                    </a:solidFill>
                    <a:latin typeface="Montserrat" panose="00000500000000000000" pitchFamily="50" charset="0"/>
                  </a:rPr>
                  <a:t>QPR Nb</a:t>
                </a:r>
                <a:r>
                  <a:rPr lang="en-US" sz="1400" b="1" baseline="-25000" dirty="0">
                    <a:solidFill>
                      <a:srgbClr val="7030A0"/>
                    </a:solidFill>
                    <a:latin typeface="Montserrat" panose="00000500000000000000" pitchFamily="50" charset="0"/>
                  </a:rPr>
                  <a:t>3</a:t>
                </a:r>
                <a:r>
                  <a:rPr lang="en-US" sz="1400" b="1" dirty="0">
                    <a:solidFill>
                      <a:srgbClr val="7030A0"/>
                    </a:solidFill>
                    <a:latin typeface="Montserrat" panose="00000500000000000000" pitchFamily="50" charset="0"/>
                  </a:rPr>
                  <a:t>Sn fast cooldown</a:t>
                </a:r>
              </a:p>
            </p:txBody>
          </p:sp>
        </p:grpSp>
        <p:sp>
          <p:nvSpPr>
            <p:cNvPr id="32" name="Rettangolo 31">
              <a:extLst>
                <a:ext uri="{FF2B5EF4-FFF2-40B4-BE49-F238E27FC236}">
                  <a16:creationId xmlns:a16="http://schemas.microsoft.com/office/drawing/2014/main" id="{7D5ED3F9-D8EC-1DC3-6D67-DB76D5560EE2}"/>
                </a:ext>
              </a:extLst>
            </p:cNvPr>
            <p:cNvSpPr/>
            <p:nvPr/>
          </p:nvSpPr>
          <p:spPr>
            <a:xfrm rot="2901136">
              <a:off x="8216193" y="4117385"/>
              <a:ext cx="118145" cy="108554"/>
            </a:xfrm>
            <a:prstGeom prst="rect">
              <a:avLst/>
            </a:prstGeom>
            <a:solidFill>
              <a:srgbClr val="FF0000"/>
            </a:solidFill>
            <a:ln w="28575">
              <a:solidFill>
                <a:srgbClr val="C0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Rettangolo 32">
              <a:extLst>
                <a:ext uri="{FF2B5EF4-FFF2-40B4-BE49-F238E27FC236}">
                  <a16:creationId xmlns:a16="http://schemas.microsoft.com/office/drawing/2014/main" id="{5399718F-FC20-9392-00FB-1E29FDC42F92}"/>
                </a:ext>
              </a:extLst>
            </p:cNvPr>
            <p:cNvSpPr/>
            <p:nvPr/>
          </p:nvSpPr>
          <p:spPr>
            <a:xfrm rot="2901136">
              <a:off x="8893499" y="4523760"/>
              <a:ext cx="118145" cy="108554"/>
            </a:xfrm>
            <a:prstGeom prst="rect">
              <a:avLst/>
            </a:prstGeom>
            <a:solidFill>
              <a:srgbClr val="FF0000"/>
            </a:solidFill>
            <a:ln w="28575">
              <a:solidFill>
                <a:srgbClr val="C0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Rettangolo 33">
              <a:extLst>
                <a:ext uri="{FF2B5EF4-FFF2-40B4-BE49-F238E27FC236}">
                  <a16:creationId xmlns:a16="http://schemas.microsoft.com/office/drawing/2014/main" id="{3D730B67-4D03-B385-DD31-18E6BDBA0E4C}"/>
                </a:ext>
              </a:extLst>
            </p:cNvPr>
            <p:cNvSpPr/>
            <p:nvPr/>
          </p:nvSpPr>
          <p:spPr>
            <a:xfrm rot="2901136">
              <a:off x="9678488" y="4937926"/>
              <a:ext cx="118145" cy="108554"/>
            </a:xfrm>
            <a:prstGeom prst="rect">
              <a:avLst/>
            </a:prstGeom>
            <a:solidFill>
              <a:srgbClr val="FF0000"/>
            </a:solidFill>
            <a:ln w="28575">
              <a:solidFill>
                <a:srgbClr val="C0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35" name="Titel 1">
            <a:extLst>
              <a:ext uri="{FF2B5EF4-FFF2-40B4-BE49-F238E27FC236}">
                <a16:creationId xmlns:a16="http://schemas.microsoft.com/office/drawing/2014/main" id="{0F2121B6-4099-4D79-D12D-1993F7A01F64}"/>
              </a:ext>
            </a:extLst>
          </p:cNvPr>
          <p:cNvSpPr txBox="1">
            <a:spLocks/>
          </p:cNvSpPr>
          <p:nvPr/>
        </p:nvSpPr>
        <p:spPr>
          <a:xfrm>
            <a:off x="3612572" y="1711011"/>
            <a:ext cx="3640904" cy="1067868"/>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de-DE" sz="3200" b="1" dirty="0">
                <a:solidFill>
                  <a:srgbClr val="1B3C70"/>
                </a:solidFill>
                <a:latin typeface="Cambria Math" panose="02040503050406030204" pitchFamily="18" charset="0"/>
                <a:ea typeface="Cambria Math" panose="02040503050406030204" pitchFamily="18" charset="0"/>
              </a:rPr>
              <a:t>∼ </a:t>
            </a:r>
            <a:r>
              <a:rPr lang="de-DE" sz="3200" b="1" dirty="0">
                <a:solidFill>
                  <a:srgbClr val="1B3C70"/>
                </a:solidFill>
              </a:rPr>
              <a:t>a </a:t>
            </a:r>
            <a:r>
              <a:rPr lang="de-DE" sz="3200" b="1" dirty="0" err="1">
                <a:solidFill>
                  <a:srgbClr val="1B3C70"/>
                </a:solidFill>
              </a:rPr>
              <a:t>factor</a:t>
            </a:r>
            <a:r>
              <a:rPr lang="de-DE" sz="3200" b="1" dirty="0">
                <a:solidFill>
                  <a:srgbClr val="1B3C70"/>
                </a:solidFill>
              </a:rPr>
              <a:t> 2</a:t>
            </a:r>
            <a:endParaRPr lang="de-DE" sz="5400" b="1" dirty="0">
              <a:solidFill>
                <a:srgbClr val="1B3C70"/>
              </a:solidFill>
            </a:endParaRPr>
          </a:p>
        </p:txBody>
      </p:sp>
      <p:sp>
        <p:nvSpPr>
          <p:cNvPr id="37" name="CasellaDiTesto 36">
            <a:extLst>
              <a:ext uri="{FF2B5EF4-FFF2-40B4-BE49-F238E27FC236}">
                <a16:creationId xmlns:a16="http://schemas.microsoft.com/office/drawing/2014/main" id="{D6A850A5-2C23-5F34-7680-085120638BEF}"/>
              </a:ext>
            </a:extLst>
          </p:cNvPr>
          <p:cNvSpPr txBox="1"/>
          <p:nvPr/>
        </p:nvSpPr>
        <p:spPr>
          <a:xfrm rot="1768123">
            <a:off x="7803403" y="4510295"/>
            <a:ext cx="3004004" cy="307777"/>
          </a:xfrm>
          <a:prstGeom prst="rect">
            <a:avLst/>
          </a:prstGeom>
          <a:noFill/>
        </p:spPr>
        <p:txBody>
          <a:bodyPr wrap="square">
            <a:spAutoFit/>
          </a:bodyPr>
          <a:lstStyle/>
          <a:p>
            <a:r>
              <a:rPr lang="en-US" sz="1400" b="1" dirty="0">
                <a:solidFill>
                  <a:srgbClr val="FF0000"/>
                </a:solidFill>
                <a:latin typeface="Montserrat" panose="00000500000000000000" pitchFamily="50" charset="0"/>
              </a:rPr>
              <a:t>QPR Nb</a:t>
            </a:r>
            <a:r>
              <a:rPr lang="en-US" sz="1400" b="1" baseline="-25000" dirty="0">
                <a:solidFill>
                  <a:srgbClr val="FF0000"/>
                </a:solidFill>
                <a:latin typeface="Montserrat" panose="00000500000000000000" pitchFamily="50" charset="0"/>
              </a:rPr>
              <a:t>3</a:t>
            </a:r>
            <a:r>
              <a:rPr lang="en-US" sz="1400" b="1" dirty="0">
                <a:solidFill>
                  <a:srgbClr val="FF0000"/>
                </a:solidFill>
                <a:latin typeface="Montserrat" panose="00000500000000000000" pitchFamily="50" charset="0"/>
              </a:rPr>
              <a:t>Sn slow cooldown</a:t>
            </a:r>
          </a:p>
        </p:txBody>
      </p:sp>
    </p:spTree>
    <p:extLst>
      <p:ext uri="{BB962C8B-B14F-4D97-AF65-F5344CB8AC3E}">
        <p14:creationId xmlns:p14="http://schemas.microsoft.com/office/powerpoint/2010/main" val="342296900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withEffect">
                                  <p:stCondLst>
                                    <p:cond delay="0"/>
                                  </p:stCondLst>
                                  <p:childTnLst>
                                    <p:set>
                                      <p:cBhvr>
                                        <p:cTn id="6" dur="1" fill="hold">
                                          <p:stCondLst>
                                            <p:cond delay="0"/>
                                          </p:stCondLst>
                                        </p:cTn>
                                        <p:tgtEl>
                                          <p:spTgt spid="27"/>
                                        </p:tgtEl>
                                        <p:attrNameLst>
                                          <p:attrName>style.visibility</p:attrName>
                                        </p:attrNameLst>
                                      </p:cBhvr>
                                      <p:to>
                                        <p:strVal val="visible"/>
                                      </p:to>
                                    </p:set>
                                    <p:animEffect transition="in" filter="fade">
                                      <p:cBhvr>
                                        <p:cTn id="7" dur="500"/>
                                        <p:tgtEl>
                                          <p:spTgt spid="2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5533FC9-4842-2C29-BAC4-B05131E0B23F}"/>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90C9552D-2FAD-EDCB-24D2-257AF35F4AC4}"/>
              </a:ext>
            </a:extLst>
          </p:cNvPr>
          <p:cNvSpPr txBox="1"/>
          <p:nvPr/>
        </p:nvSpPr>
        <p:spPr>
          <a:xfrm>
            <a:off x="3067919" y="284907"/>
            <a:ext cx="5940088"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3.2 Flux Trapping</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494CE032-E8BA-FEAD-CBE1-F4C6724ABE9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14" name="Rectangle 3">
            <a:extLst>
              <a:ext uri="{FF2B5EF4-FFF2-40B4-BE49-F238E27FC236}">
                <a16:creationId xmlns:a16="http://schemas.microsoft.com/office/drawing/2014/main" id="{42960BB5-0765-2F11-848A-9D2D8734C887}"/>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21" name="Segnaposto contenuto 2">
            <a:extLst>
              <a:ext uri="{FF2B5EF4-FFF2-40B4-BE49-F238E27FC236}">
                <a16:creationId xmlns:a16="http://schemas.microsoft.com/office/drawing/2014/main" id="{6662A780-EEDF-EBA5-E3B9-8C83DB1B2294}"/>
              </a:ext>
            </a:extLst>
          </p:cNvPr>
          <p:cNvSpPr txBox="1">
            <a:spLocks/>
          </p:cNvSpPr>
          <p:nvPr/>
        </p:nvSpPr>
        <p:spPr>
          <a:xfrm>
            <a:off x="524408" y="1521840"/>
            <a:ext cx="10515600" cy="537032"/>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3600" b="1" i="1" dirty="0">
                <a:solidFill>
                  <a:srgbClr val="A4C137"/>
                </a:solidFill>
              </a:rPr>
              <a:t>Comments and next steps</a:t>
            </a:r>
            <a:endParaRPr lang="en-US" sz="3600" b="1" i="1" dirty="0">
              <a:solidFill>
                <a:srgbClr val="1B3C70"/>
              </a:solidFill>
            </a:endParaRPr>
          </a:p>
        </p:txBody>
      </p:sp>
      <p:sp>
        <p:nvSpPr>
          <p:cNvPr id="22" name="ZoneTexte 7">
            <a:extLst>
              <a:ext uri="{FF2B5EF4-FFF2-40B4-BE49-F238E27FC236}">
                <a16:creationId xmlns:a16="http://schemas.microsoft.com/office/drawing/2014/main" id="{E7951339-44C1-C53D-AEDC-EB1E53527B45}"/>
              </a:ext>
            </a:extLst>
          </p:cNvPr>
          <p:cNvSpPr txBox="1"/>
          <p:nvPr/>
        </p:nvSpPr>
        <p:spPr>
          <a:xfrm>
            <a:off x="577985" y="2392511"/>
            <a:ext cx="10462023" cy="2356286"/>
          </a:xfrm>
          <a:prstGeom prst="rect">
            <a:avLst/>
          </a:prstGeom>
          <a:noFill/>
        </p:spPr>
        <p:txBody>
          <a:bodyPr wrap="square" rtlCol="0">
            <a:spAutoFit/>
          </a:bodyPr>
          <a:lstStyle/>
          <a:p>
            <a:pPr marL="285750" indent="-285750">
              <a:lnSpc>
                <a:spcPct val="150000"/>
              </a:lnSpc>
              <a:buFont typeface="Arial" panose="020B0604020202020204" pitchFamily="34" charset="0"/>
              <a:buChar char="•"/>
            </a:pPr>
            <a:r>
              <a:rPr lang="fr-FR" sz="2000" dirty="0"/>
              <a:t>Milestone 3.1 </a:t>
            </a:r>
            <a:r>
              <a:rPr lang="fr-FR" sz="2000" dirty="0" err="1"/>
              <a:t>is</a:t>
            </a:r>
            <a:r>
              <a:rPr lang="fr-FR" sz="2000" dirty="0"/>
              <a:t> </a:t>
            </a:r>
            <a:r>
              <a:rPr lang="fr-FR" sz="2000" dirty="0" err="1"/>
              <a:t>completed</a:t>
            </a:r>
            <a:endParaRPr lang="fr-FR" sz="2000" dirty="0"/>
          </a:p>
          <a:p>
            <a:pPr marL="285750" indent="-285750">
              <a:lnSpc>
                <a:spcPct val="150000"/>
              </a:lnSpc>
              <a:buFont typeface="Arial" panose="020B0604020202020204" pitchFamily="34" charset="0"/>
              <a:buChar char="•"/>
            </a:pPr>
            <a:r>
              <a:rPr lang="fr-FR" sz="2000" dirty="0"/>
              <a:t>Choke </a:t>
            </a:r>
            <a:r>
              <a:rPr lang="fr-FR" sz="2000" dirty="0" err="1"/>
              <a:t>cavity</a:t>
            </a:r>
            <a:r>
              <a:rPr lang="fr-FR" sz="2000" dirty="0"/>
              <a:t> </a:t>
            </a:r>
            <a:r>
              <a:rPr lang="fr-FR" sz="2000" dirty="0" err="1"/>
              <a:t>facility</a:t>
            </a:r>
            <a:r>
              <a:rPr lang="fr-FR" sz="2000" dirty="0"/>
              <a:t> </a:t>
            </a:r>
            <a:r>
              <a:rPr lang="fr-FR" sz="2000" dirty="0" err="1"/>
              <a:t>ready</a:t>
            </a:r>
            <a:r>
              <a:rPr lang="fr-FR" sz="2000" dirty="0"/>
              <a:t> for test in 2 </a:t>
            </a:r>
            <a:r>
              <a:rPr lang="fr-FR" sz="2000" dirty="0" err="1"/>
              <a:t>months</a:t>
            </a:r>
            <a:endParaRPr lang="fr-FR" sz="2000" dirty="0"/>
          </a:p>
          <a:p>
            <a:pPr marL="285750" indent="-285750">
              <a:lnSpc>
                <a:spcPct val="150000"/>
              </a:lnSpc>
              <a:buFont typeface="Arial" panose="020B0604020202020204" pitchFamily="34" charset="0"/>
              <a:buChar char="•"/>
            </a:pPr>
            <a:r>
              <a:rPr lang="fr-FR" sz="2000" dirty="0"/>
              <a:t>Magnetic Field </a:t>
            </a:r>
            <a:r>
              <a:rPr lang="fr-FR" sz="2000" dirty="0" err="1"/>
              <a:t>Penetration</a:t>
            </a:r>
            <a:r>
              <a:rPr lang="fr-FR" sz="2000" dirty="0"/>
              <a:t> Facility </a:t>
            </a:r>
            <a:r>
              <a:rPr lang="fr-FR" sz="2000" dirty="0" err="1"/>
              <a:t>ready</a:t>
            </a:r>
            <a:r>
              <a:rPr lang="fr-FR" sz="2000" dirty="0"/>
              <a:t> (UKRI </a:t>
            </a:r>
            <a:r>
              <a:rPr lang="fr-FR" sz="2000" dirty="0" err="1"/>
              <a:t>samples</a:t>
            </a:r>
            <a:r>
              <a:rPr lang="fr-FR" sz="2000" dirty="0"/>
              <a:t> </a:t>
            </a:r>
            <a:r>
              <a:rPr lang="fr-FR" sz="2000" dirty="0" err="1"/>
              <a:t>already</a:t>
            </a:r>
            <a:r>
              <a:rPr lang="fr-FR" sz="2000" dirty="0"/>
              <a:t> </a:t>
            </a:r>
            <a:r>
              <a:rPr lang="fr-FR" sz="2000" dirty="0" err="1"/>
              <a:t>measured</a:t>
            </a:r>
            <a:r>
              <a:rPr lang="fr-FR" sz="2000" dirty="0"/>
              <a:t>)</a:t>
            </a:r>
          </a:p>
          <a:p>
            <a:pPr marL="285750" indent="-285750">
              <a:lnSpc>
                <a:spcPct val="150000"/>
              </a:lnSpc>
              <a:buFont typeface="Arial" panose="020B0604020202020204" pitchFamily="34" charset="0"/>
              <a:buChar char="•"/>
            </a:pPr>
            <a:r>
              <a:rPr lang="fr-FR" sz="2000" dirty="0"/>
              <a:t>CRAFT Facility </a:t>
            </a:r>
            <a:r>
              <a:rPr lang="fr-FR" sz="2000" dirty="0" err="1"/>
              <a:t>ready</a:t>
            </a:r>
            <a:r>
              <a:rPr lang="fr-FR" sz="2000" dirty="0"/>
              <a:t> and first INFN </a:t>
            </a:r>
            <a:r>
              <a:rPr lang="fr-FR" sz="2000" dirty="0" err="1"/>
              <a:t>samples</a:t>
            </a:r>
            <a:r>
              <a:rPr lang="fr-FR" sz="2000" dirty="0"/>
              <a:t> </a:t>
            </a:r>
            <a:r>
              <a:rPr lang="fr-FR" sz="2000" dirty="0" err="1"/>
              <a:t>measured</a:t>
            </a:r>
            <a:r>
              <a:rPr lang="fr-FR" sz="2000" dirty="0"/>
              <a:t> at HZB</a:t>
            </a:r>
          </a:p>
          <a:p>
            <a:pPr marL="285750" indent="-285750">
              <a:lnSpc>
                <a:spcPct val="150000"/>
              </a:lnSpc>
              <a:buFont typeface="Arial" panose="020B0604020202020204" pitchFamily="34" charset="0"/>
              <a:buChar char="•"/>
            </a:pPr>
            <a:endParaRPr lang="fr-FR" sz="2000" dirty="0"/>
          </a:p>
        </p:txBody>
      </p:sp>
    </p:spTree>
    <p:extLst>
      <p:ext uri="{BB962C8B-B14F-4D97-AF65-F5344CB8AC3E}">
        <p14:creationId xmlns:p14="http://schemas.microsoft.com/office/powerpoint/2010/main" val="217150778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0AA3A04-840D-8DAD-C41E-253DFDACF52A}"/>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73FE28B3-3B06-684F-4FFD-43DBD60A879A}"/>
              </a:ext>
            </a:extLst>
          </p:cNvPr>
          <p:cNvSpPr txBox="1"/>
          <p:nvPr/>
        </p:nvSpPr>
        <p:spPr>
          <a:xfrm>
            <a:off x="3067919" y="284907"/>
            <a:ext cx="729603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films for 4.2K cavity operation: </a:t>
            </a:r>
            <a:r>
              <a:rPr lang="en-US" sz="2800" b="1" dirty="0">
                <a:solidFill>
                  <a:schemeClr val="bg2">
                    <a:lumMod val="50000"/>
                  </a:schemeClr>
                </a:solidFill>
              </a:rPr>
              <a:t>Task 3.3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DECD4EB4-C92F-86FC-45F8-33EB4571619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42B9F259-0D4E-D370-699D-8CCE05BCF92D}"/>
              </a:ext>
            </a:extLst>
          </p:cNvPr>
          <p:cNvSpPr>
            <a:spLocks noGrp="1"/>
          </p:cNvSpPr>
          <p:nvPr>
            <p:ph idx="1"/>
          </p:nvPr>
        </p:nvSpPr>
        <p:spPr>
          <a:xfrm>
            <a:off x="838200" y="1254062"/>
            <a:ext cx="10515600" cy="537032"/>
          </a:xfrm>
        </p:spPr>
        <p:txBody>
          <a:bodyPr>
            <a:noAutofit/>
          </a:bodyPr>
          <a:lstStyle/>
          <a:p>
            <a:pPr marL="0" indent="0">
              <a:lnSpc>
                <a:spcPct val="100000"/>
              </a:lnSpc>
              <a:buNone/>
            </a:pPr>
            <a:r>
              <a:rPr lang="en-US" sz="4000" b="1" dirty="0">
                <a:solidFill>
                  <a:srgbClr val="A4C137"/>
                </a:solidFill>
              </a:rPr>
              <a:t>RF Tunability </a:t>
            </a:r>
            <a:r>
              <a:rPr lang="en-US" sz="2400" dirty="0">
                <a:solidFill>
                  <a:srgbClr val="012556"/>
                </a:solidFill>
              </a:rPr>
              <a:t>(INFN, CEA, </a:t>
            </a:r>
            <a:r>
              <a:rPr lang="en-US" sz="2400" b="1" dirty="0">
                <a:solidFill>
                  <a:srgbClr val="012556"/>
                </a:solidFill>
              </a:rPr>
              <a:t>HZB</a:t>
            </a:r>
            <a:r>
              <a:rPr lang="en-US" sz="2400" dirty="0">
                <a:solidFill>
                  <a:srgbClr val="012556"/>
                </a:solidFill>
              </a:rPr>
              <a:t>, UKRI) </a:t>
            </a:r>
            <a:r>
              <a:rPr lang="en-US" sz="2400" i="1" dirty="0">
                <a:solidFill>
                  <a:srgbClr val="012556"/>
                </a:solidFill>
              </a:rPr>
              <a:t>– Oliver </a:t>
            </a:r>
            <a:r>
              <a:rPr lang="en-US" sz="2400" i="1" dirty="0" err="1">
                <a:solidFill>
                  <a:srgbClr val="012556"/>
                </a:solidFill>
              </a:rPr>
              <a:t>Kugeler</a:t>
            </a:r>
            <a:endParaRPr lang="en-US" sz="2400" i="1" dirty="0">
              <a:solidFill>
                <a:srgbClr val="012556"/>
              </a:solidFill>
            </a:endParaRPr>
          </a:p>
        </p:txBody>
      </p:sp>
      <p:sp>
        <p:nvSpPr>
          <p:cNvPr id="3" name="Segnaposto contenuto 2">
            <a:extLst>
              <a:ext uri="{FF2B5EF4-FFF2-40B4-BE49-F238E27FC236}">
                <a16:creationId xmlns:a16="http://schemas.microsoft.com/office/drawing/2014/main" id="{FC45EEF3-5E48-B631-F21C-65B28DC43692}"/>
              </a:ext>
            </a:extLst>
          </p:cNvPr>
          <p:cNvSpPr txBox="1">
            <a:spLocks/>
          </p:cNvSpPr>
          <p:nvPr/>
        </p:nvSpPr>
        <p:spPr>
          <a:xfrm>
            <a:off x="838200" y="2073591"/>
            <a:ext cx="10515600" cy="3540036"/>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1800" b="1" dirty="0">
                <a:solidFill>
                  <a:srgbClr val="012556"/>
                </a:solidFill>
              </a:rPr>
              <a:t>Objectives</a:t>
            </a:r>
            <a:endParaRPr lang="en-US" sz="1800" i="1" dirty="0">
              <a:solidFill>
                <a:srgbClr val="012556"/>
              </a:solidFill>
            </a:endParaRPr>
          </a:p>
          <a:p>
            <a:pPr>
              <a:lnSpc>
                <a:spcPct val="100000"/>
              </a:lnSpc>
              <a:buFont typeface="Montserrat" panose="00000500000000000000" pitchFamily="50" charset="0"/>
              <a:buChar char="▶"/>
            </a:pPr>
            <a:r>
              <a:rPr lang="en-US" sz="1800" dirty="0"/>
              <a:t>Explore new coating parameters on planar samples and small resonators to enhance the mechanical strength in SC A15 films.</a:t>
            </a:r>
          </a:p>
          <a:p>
            <a:pPr>
              <a:lnSpc>
                <a:spcPct val="100000"/>
              </a:lnSpc>
              <a:buFont typeface="Montserrat" panose="00000500000000000000" pitchFamily="50" charset="0"/>
              <a:buChar char="▶"/>
            </a:pPr>
            <a:r>
              <a:rPr lang="en-US" sz="1800" dirty="0"/>
              <a:t>Mechanical film-stability tests with planar samples.</a:t>
            </a:r>
          </a:p>
          <a:p>
            <a:pPr>
              <a:lnSpc>
                <a:spcPct val="100000"/>
              </a:lnSpc>
              <a:buFont typeface="Montserrat" panose="00000500000000000000" pitchFamily="50" charset="0"/>
              <a:buChar char="▶"/>
            </a:pPr>
            <a:r>
              <a:rPr lang="en-US" sz="1800" dirty="0"/>
              <a:t>Build cavity tuning system and perform vertical cryo-tests of coated cavities to explore RF performance limits and acceptable tuning without incurring film damage.</a:t>
            </a:r>
          </a:p>
          <a:p>
            <a:pPr>
              <a:buFont typeface="Montserrat" panose="00000500000000000000" pitchFamily="50" charset="0"/>
              <a:buChar char="▶"/>
            </a:pPr>
            <a:r>
              <a:rPr lang="en-US" sz="1800" dirty="0"/>
              <a:t>Devise cavity tuning schemes for Nb3Sn cavities fulfilling the required tuning parameters while taking into account the constraints of Nb3Sn. The implementation of FE-FRT to assist will be considered.</a:t>
            </a:r>
          </a:p>
          <a:p>
            <a:pPr>
              <a:lnSpc>
                <a:spcPct val="100000"/>
              </a:lnSpc>
            </a:pPr>
            <a:endParaRPr lang="en-US" sz="1800" dirty="0"/>
          </a:p>
        </p:txBody>
      </p:sp>
      <p:sp>
        <p:nvSpPr>
          <p:cNvPr id="6" name="CasellaDiTesto 5">
            <a:extLst>
              <a:ext uri="{FF2B5EF4-FFF2-40B4-BE49-F238E27FC236}">
                <a16:creationId xmlns:a16="http://schemas.microsoft.com/office/drawing/2014/main" id="{E327A756-556D-187E-7657-A33A7B1E98C2}"/>
              </a:ext>
            </a:extLst>
          </p:cNvPr>
          <p:cNvSpPr txBox="1"/>
          <p:nvPr/>
        </p:nvSpPr>
        <p:spPr>
          <a:xfrm>
            <a:off x="838200" y="5275073"/>
            <a:ext cx="11149361" cy="338554"/>
          </a:xfrm>
          <a:prstGeom prst="rect">
            <a:avLst/>
          </a:prstGeom>
          <a:noFill/>
        </p:spPr>
        <p:txBody>
          <a:bodyPr wrap="square">
            <a:spAutoFit/>
          </a:bodyPr>
          <a:lstStyle/>
          <a:p>
            <a:pPr marL="0" indent="0" algn="l">
              <a:buNone/>
            </a:pPr>
            <a:r>
              <a:rPr lang="en-US" sz="1600" b="1" i="0" u="none" strike="noStrike" baseline="0" dirty="0">
                <a:solidFill>
                  <a:srgbClr val="1B3C70"/>
                </a:solidFill>
              </a:rPr>
              <a:t>Deliverable 3.1</a:t>
            </a:r>
            <a:r>
              <a:rPr lang="en-US" sz="1600" b="1" i="0" u="none" strike="noStrike" baseline="0" dirty="0"/>
              <a:t> </a:t>
            </a:r>
            <a:r>
              <a:rPr lang="en-US" sz="1600" b="0" i="0" u="none" strike="noStrike" baseline="0" dirty="0"/>
              <a:t>Cavity tuning Report on implementation of cavity Q vs F tuning tool </a:t>
            </a:r>
            <a:r>
              <a:rPr lang="en-US" sz="1600" b="0" i="0" u="none" strike="noStrike" baseline="0" dirty="0">
                <a:solidFill>
                  <a:srgbClr val="A4C137"/>
                </a:solidFill>
              </a:rPr>
              <a:t>- </a:t>
            </a:r>
            <a:r>
              <a:rPr lang="en-US" sz="1600" b="0" i="1" u="none" strike="noStrike" baseline="0" dirty="0">
                <a:solidFill>
                  <a:srgbClr val="A4C137"/>
                </a:solidFill>
              </a:rPr>
              <a:t>HZB - Report </a:t>
            </a:r>
            <a:r>
              <a:rPr lang="en-US" sz="1600" b="0" i="1" u="none" strike="noStrike" baseline="0" dirty="0">
                <a:solidFill>
                  <a:srgbClr val="1B3C70"/>
                </a:solidFill>
              </a:rPr>
              <a:t>M24</a:t>
            </a:r>
          </a:p>
        </p:txBody>
      </p:sp>
      <p:sp>
        <p:nvSpPr>
          <p:cNvPr id="7" name="CasellaDiTesto 6">
            <a:extLst>
              <a:ext uri="{FF2B5EF4-FFF2-40B4-BE49-F238E27FC236}">
                <a16:creationId xmlns:a16="http://schemas.microsoft.com/office/drawing/2014/main" id="{9D2861ED-0795-C0F6-E607-9A985C86AB7C}"/>
              </a:ext>
            </a:extLst>
          </p:cNvPr>
          <p:cNvSpPr txBox="1"/>
          <p:nvPr/>
        </p:nvSpPr>
        <p:spPr>
          <a:xfrm>
            <a:off x="838200" y="5709341"/>
            <a:ext cx="10770222" cy="338554"/>
          </a:xfrm>
          <a:prstGeom prst="rect">
            <a:avLst/>
          </a:prstGeom>
          <a:noFill/>
        </p:spPr>
        <p:txBody>
          <a:bodyPr wrap="square">
            <a:spAutoFit/>
          </a:bodyPr>
          <a:lstStyle/>
          <a:p>
            <a:pPr marL="0" indent="0" algn="l">
              <a:buNone/>
            </a:pPr>
            <a:r>
              <a:rPr lang="en-US" sz="1600" b="1" i="0" u="none" strike="noStrike" baseline="0" dirty="0">
                <a:solidFill>
                  <a:srgbClr val="1B3C70"/>
                </a:solidFill>
              </a:rPr>
              <a:t>Milestone 3.3</a:t>
            </a:r>
            <a:r>
              <a:rPr lang="en-US" sz="1600" b="1" i="0" u="none" strike="noStrike" baseline="0" dirty="0"/>
              <a:t> </a:t>
            </a:r>
            <a:r>
              <a:rPr lang="en-US" sz="1600" b="0" i="0" u="none" strike="noStrike" baseline="0" dirty="0"/>
              <a:t>Report on mechanical strength test of SC coatings </a:t>
            </a:r>
            <a:r>
              <a:rPr lang="en-US" sz="1600" b="0" i="0" u="none" strike="noStrike" baseline="0" dirty="0">
                <a:solidFill>
                  <a:srgbClr val="A4C137"/>
                </a:solidFill>
              </a:rPr>
              <a:t>- </a:t>
            </a:r>
            <a:r>
              <a:rPr lang="en-US" sz="1600" b="0" i="1" u="none" strike="noStrike" baseline="0" dirty="0">
                <a:solidFill>
                  <a:srgbClr val="A4C137"/>
                </a:solidFill>
              </a:rPr>
              <a:t>Test report </a:t>
            </a:r>
            <a:r>
              <a:rPr lang="en-US" sz="1600" b="0" i="1" u="none" strike="noStrike" baseline="0" dirty="0">
                <a:solidFill>
                  <a:srgbClr val="1B3C70"/>
                </a:solidFill>
              </a:rPr>
              <a:t>M30</a:t>
            </a:r>
          </a:p>
        </p:txBody>
      </p:sp>
    </p:spTree>
    <p:extLst>
      <p:ext uri="{BB962C8B-B14F-4D97-AF65-F5344CB8AC3E}">
        <p14:creationId xmlns:p14="http://schemas.microsoft.com/office/powerpoint/2010/main" val="64630049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5645B44-DE1C-9759-C56D-576431348240}"/>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71A08A96-4EEE-A937-3DA1-6F257F8CF2CF}"/>
              </a:ext>
            </a:extLst>
          </p:cNvPr>
          <p:cNvSpPr txBox="1"/>
          <p:nvPr/>
        </p:nvSpPr>
        <p:spPr>
          <a:xfrm>
            <a:off x="3067919" y="284907"/>
            <a:ext cx="5952720"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3.3 RF Tunability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9C9AA10D-68BE-FB34-63C2-EEF4BAAD895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5E9D00BF-1A6F-5B60-F392-8179FBC0815A}"/>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Planar Samples</a:t>
            </a:r>
            <a:endParaRPr lang="en-US" sz="3600" b="1" dirty="0">
              <a:solidFill>
                <a:srgbClr val="1B3C70"/>
              </a:solidFill>
            </a:endParaRPr>
          </a:p>
        </p:txBody>
      </p:sp>
      <p:sp>
        <p:nvSpPr>
          <p:cNvPr id="31" name="CasellaDiTesto 30">
            <a:extLst>
              <a:ext uri="{FF2B5EF4-FFF2-40B4-BE49-F238E27FC236}">
                <a16:creationId xmlns:a16="http://schemas.microsoft.com/office/drawing/2014/main" id="{8CC55637-D42B-EF25-1B8B-52EB03E8B5C0}"/>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latin typeface="+mj-lt"/>
                <a:ea typeface="Times New Roman" panose="02020603050405020304" pitchFamily="18" charset="0"/>
              </a:rPr>
              <a:t>K</a:t>
            </a:r>
            <a:r>
              <a:rPr lang="en-GB" sz="1100" i="1" dirty="0" err="1">
                <a:effectLst/>
                <a:latin typeface="+mj-lt"/>
                <a:ea typeface="Times New Roman" panose="02020603050405020304" pitchFamily="18" charset="0"/>
              </a:rPr>
              <a:t>ugeler</a:t>
            </a:r>
            <a:endParaRPr lang="it-IT" sz="1100" i="1" dirty="0">
              <a:latin typeface="+mj-lt"/>
            </a:endParaRPr>
          </a:p>
        </p:txBody>
      </p:sp>
      <p:sp>
        <p:nvSpPr>
          <p:cNvPr id="14" name="Rectangle 3">
            <a:extLst>
              <a:ext uri="{FF2B5EF4-FFF2-40B4-BE49-F238E27FC236}">
                <a16:creationId xmlns:a16="http://schemas.microsoft.com/office/drawing/2014/main" id="{4D678830-5253-E0E6-C584-6A5B31EEACDD}"/>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12" name="Inhaltsplatzhalter 2">
            <a:extLst>
              <a:ext uri="{FF2B5EF4-FFF2-40B4-BE49-F238E27FC236}">
                <a16:creationId xmlns:a16="http://schemas.microsoft.com/office/drawing/2014/main" id="{F11D34B7-FFEC-5D0C-A6B0-586211CF9C5C}"/>
              </a:ext>
            </a:extLst>
          </p:cNvPr>
          <p:cNvSpPr txBox="1">
            <a:spLocks/>
          </p:cNvSpPr>
          <p:nvPr/>
        </p:nvSpPr>
        <p:spPr>
          <a:xfrm>
            <a:off x="735001" y="2170764"/>
            <a:ext cx="10226648" cy="2719049"/>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it-IT" sz="2400" dirty="0" err="1">
                <a:solidFill>
                  <a:srgbClr val="1B3C70"/>
                </a:solidFill>
              </a:rPr>
              <a:t>Protocol</a:t>
            </a:r>
            <a:r>
              <a:rPr lang="it-IT" sz="2400" dirty="0">
                <a:solidFill>
                  <a:srgbClr val="1B3C70"/>
                </a:solidFill>
              </a:rPr>
              <a:t> for </a:t>
            </a:r>
            <a:r>
              <a:rPr lang="it-IT" sz="2400" dirty="0" err="1">
                <a:solidFill>
                  <a:srgbClr val="1B3C70"/>
                </a:solidFill>
              </a:rPr>
              <a:t>mechanical</a:t>
            </a:r>
            <a:r>
              <a:rPr lang="it-IT" sz="2400" dirty="0">
                <a:solidFill>
                  <a:srgbClr val="1B3C70"/>
                </a:solidFill>
              </a:rPr>
              <a:t> </a:t>
            </a:r>
            <a:r>
              <a:rPr lang="it-IT" sz="2400" dirty="0" err="1">
                <a:solidFill>
                  <a:srgbClr val="1B3C70"/>
                </a:solidFill>
              </a:rPr>
              <a:t>properties</a:t>
            </a:r>
            <a:r>
              <a:rPr lang="it-IT" sz="2400" dirty="0">
                <a:solidFill>
                  <a:srgbClr val="1B3C70"/>
                </a:solidFill>
              </a:rPr>
              <a:t> test on Nb3Sn </a:t>
            </a:r>
            <a:r>
              <a:rPr lang="it-IT" sz="2400" dirty="0" err="1">
                <a:solidFill>
                  <a:srgbClr val="1B3C70"/>
                </a:solidFill>
              </a:rPr>
              <a:t>coatings</a:t>
            </a:r>
            <a:r>
              <a:rPr lang="it-IT" sz="2400" dirty="0">
                <a:solidFill>
                  <a:srgbClr val="1B3C70"/>
                </a:solidFill>
              </a:rPr>
              <a:t> </a:t>
            </a:r>
            <a:r>
              <a:rPr lang="it-IT" sz="2400" dirty="0" err="1">
                <a:solidFill>
                  <a:srgbClr val="1B3C70"/>
                </a:solidFill>
              </a:rPr>
              <a:t>defined</a:t>
            </a:r>
            <a:r>
              <a:rPr lang="it-IT" sz="2400" dirty="0">
                <a:solidFill>
                  <a:srgbClr val="1B3C70"/>
                </a:solidFill>
              </a:rPr>
              <a:t> by CEA</a:t>
            </a:r>
          </a:p>
          <a:p>
            <a:endParaRPr lang="it-IT" sz="2400" dirty="0">
              <a:solidFill>
                <a:srgbClr val="1B3C70"/>
              </a:solidFill>
            </a:endParaRPr>
          </a:p>
          <a:p>
            <a:r>
              <a:rPr lang="it-IT" sz="2400" dirty="0">
                <a:solidFill>
                  <a:srgbClr val="1B3C70"/>
                </a:solidFill>
              </a:rPr>
              <a:t>UKRI and INFN: Coating </a:t>
            </a:r>
            <a:r>
              <a:rPr lang="it-IT" sz="2400" i="0" u="none" strike="noStrike" baseline="0" dirty="0">
                <a:solidFill>
                  <a:srgbClr val="1B3C70"/>
                </a:solidFill>
              </a:rPr>
              <a:t>systems ready for first planar samples </a:t>
            </a:r>
            <a:r>
              <a:rPr lang="it-IT" sz="2400" i="0" u="none" strike="noStrike" baseline="0" dirty="0" err="1">
                <a:solidFill>
                  <a:srgbClr val="1B3C70"/>
                </a:solidFill>
              </a:rPr>
              <a:t>deposition</a:t>
            </a:r>
            <a:endParaRPr lang="it-IT" sz="1600" i="0" u="none" strike="noStrike" baseline="0" dirty="0">
              <a:solidFill>
                <a:srgbClr val="1B3C70"/>
              </a:solidFill>
            </a:endParaRPr>
          </a:p>
          <a:p>
            <a:endParaRPr lang="it-IT" sz="1600" dirty="0">
              <a:solidFill>
                <a:srgbClr val="1B3C70"/>
              </a:solidFill>
            </a:endParaRPr>
          </a:p>
          <a:p>
            <a:r>
              <a:rPr lang="it-IT" sz="2400" dirty="0">
                <a:solidFill>
                  <a:srgbClr val="1B3C70"/>
                </a:solidFill>
              </a:rPr>
              <a:t>First samples </a:t>
            </a:r>
            <a:r>
              <a:rPr lang="it-IT" sz="2400" dirty="0" err="1">
                <a:solidFill>
                  <a:srgbClr val="1B3C70"/>
                </a:solidFill>
              </a:rPr>
              <a:t>exchange</a:t>
            </a:r>
            <a:r>
              <a:rPr lang="it-IT" sz="2400" dirty="0">
                <a:solidFill>
                  <a:srgbClr val="1B3C70"/>
                </a:solidFill>
              </a:rPr>
              <a:t> </a:t>
            </a:r>
            <a:r>
              <a:rPr lang="it-IT" sz="2400" dirty="0" err="1">
                <a:solidFill>
                  <a:srgbClr val="1B3C70"/>
                </a:solidFill>
              </a:rPr>
              <a:t>expected</a:t>
            </a:r>
            <a:r>
              <a:rPr lang="it-IT" sz="2400" dirty="0">
                <a:solidFill>
                  <a:srgbClr val="1B3C70"/>
                </a:solidFill>
              </a:rPr>
              <a:t> in the </a:t>
            </a:r>
            <a:r>
              <a:rPr lang="it-IT" sz="2400" dirty="0" err="1">
                <a:solidFill>
                  <a:srgbClr val="1B3C70"/>
                </a:solidFill>
              </a:rPr>
              <a:t>next</a:t>
            </a:r>
            <a:r>
              <a:rPr lang="it-IT" sz="2400" dirty="0">
                <a:solidFill>
                  <a:srgbClr val="1B3C70"/>
                </a:solidFill>
              </a:rPr>
              <a:t> 2-3 </a:t>
            </a:r>
            <a:r>
              <a:rPr lang="it-IT" sz="2400" dirty="0" err="1">
                <a:solidFill>
                  <a:srgbClr val="1B3C70"/>
                </a:solidFill>
              </a:rPr>
              <a:t>months</a:t>
            </a:r>
            <a:endParaRPr lang="it-IT" sz="2400" dirty="0">
              <a:solidFill>
                <a:srgbClr val="1B3C70"/>
              </a:solidFill>
            </a:endParaRPr>
          </a:p>
        </p:txBody>
      </p:sp>
    </p:spTree>
    <p:extLst>
      <p:ext uri="{BB962C8B-B14F-4D97-AF65-F5344CB8AC3E}">
        <p14:creationId xmlns:p14="http://schemas.microsoft.com/office/powerpoint/2010/main" val="211860911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92D8E47-E3ED-4E20-FC8C-893396C1E731}"/>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66BF643F-2C01-CA37-18F4-E7823AE77292}"/>
              </a:ext>
            </a:extLst>
          </p:cNvPr>
          <p:cNvSpPr txBox="1"/>
          <p:nvPr/>
        </p:nvSpPr>
        <p:spPr>
          <a:xfrm>
            <a:off x="3067919" y="284907"/>
            <a:ext cx="5952720"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3.3 RF Tunability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5DBFBDAD-BE30-BCA7-36F4-DCF8798186E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25D2EE11-0C70-2C78-2FA0-27065082260F}"/>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Tuning Facility Characteristics</a:t>
            </a:r>
            <a:endParaRPr lang="en-US" sz="3600" b="1" i="1" dirty="0">
              <a:solidFill>
                <a:srgbClr val="1B3C70"/>
              </a:solidFill>
            </a:endParaRPr>
          </a:p>
        </p:txBody>
      </p:sp>
      <p:sp>
        <p:nvSpPr>
          <p:cNvPr id="31" name="CasellaDiTesto 30">
            <a:extLst>
              <a:ext uri="{FF2B5EF4-FFF2-40B4-BE49-F238E27FC236}">
                <a16:creationId xmlns:a16="http://schemas.microsoft.com/office/drawing/2014/main" id="{403D8959-7146-4518-9507-E88D15BCE426}"/>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latin typeface="+mj-lt"/>
                <a:ea typeface="Times New Roman" panose="02020603050405020304" pitchFamily="18" charset="0"/>
              </a:rPr>
              <a:t>K</a:t>
            </a:r>
            <a:r>
              <a:rPr lang="en-GB" sz="1100" i="1" dirty="0" err="1">
                <a:effectLst/>
                <a:latin typeface="+mj-lt"/>
                <a:ea typeface="Times New Roman" panose="02020603050405020304" pitchFamily="18" charset="0"/>
              </a:rPr>
              <a:t>ugeler</a:t>
            </a:r>
            <a:endParaRPr lang="it-IT" sz="1100" i="1" dirty="0">
              <a:latin typeface="+mj-lt"/>
            </a:endParaRPr>
          </a:p>
        </p:txBody>
      </p:sp>
      <p:sp>
        <p:nvSpPr>
          <p:cNvPr id="14" name="Rectangle 3">
            <a:extLst>
              <a:ext uri="{FF2B5EF4-FFF2-40B4-BE49-F238E27FC236}">
                <a16:creationId xmlns:a16="http://schemas.microsoft.com/office/drawing/2014/main" id="{79E55182-9992-BC66-F39B-56E97801A033}"/>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grpSp>
        <p:nvGrpSpPr>
          <p:cNvPr id="7" name="Gruppierung 30">
            <a:extLst>
              <a:ext uri="{FF2B5EF4-FFF2-40B4-BE49-F238E27FC236}">
                <a16:creationId xmlns:a16="http://schemas.microsoft.com/office/drawing/2014/main" id="{2114E6A7-FC67-B0B4-385F-765B45A61246}"/>
              </a:ext>
            </a:extLst>
          </p:cNvPr>
          <p:cNvGrpSpPr/>
          <p:nvPr/>
        </p:nvGrpSpPr>
        <p:grpSpPr>
          <a:xfrm>
            <a:off x="7753350" y="1288403"/>
            <a:ext cx="3257551" cy="5132431"/>
            <a:chOff x="269929" y="812427"/>
            <a:chExt cx="2643818" cy="4190200"/>
          </a:xfrm>
        </p:grpSpPr>
        <p:sp>
          <p:nvSpPr>
            <p:cNvPr id="10" name="Abgerundetes Rechteck 4">
              <a:extLst>
                <a:ext uri="{FF2B5EF4-FFF2-40B4-BE49-F238E27FC236}">
                  <a16:creationId xmlns:a16="http://schemas.microsoft.com/office/drawing/2014/main" id="{C3997721-D0C7-F85D-CF2E-C03ACB4DBD71}"/>
                </a:ext>
              </a:extLst>
            </p:cNvPr>
            <p:cNvSpPr/>
            <p:nvPr/>
          </p:nvSpPr>
          <p:spPr>
            <a:xfrm>
              <a:off x="269929" y="1646617"/>
              <a:ext cx="2643818" cy="1822381"/>
            </a:xfrm>
            <a:prstGeom prst="rect">
              <a:avLst/>
            </a:prstGeom>
            <a:noFill/>
          </p:spPr>
          <p:style>
            <a:lnRef idx="0">
              <a:scrgbClr r="0" g="0" b="0"/>
            </a:lnRef>
            <a:fillRef idx="0">
              <a:scrgbClr r="0" g="0" b="0"/>
            </a:fillRef>
            <a:effectRef idx="0">
              <a:scrgbClr r="0" g="0" b="0"/>
            </a:effectRef>
            <a:fontRef idx="minor">
              <a:schemeClr val="lt1"/>
            </a:fontRef>
          </p:style>
          <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endParaRPr lang="en-US" sz="1200" kern="1200" dirty="0">
                <a:solidFill>
                  <a:schemeClr val="tx1"/>
                </a:solidFill>
                <a:latin typeface="Century Gothic"/>
                <a:cs typeface="Century Gothic"/>
              </a:endParaRPr>
            </a:p>
            <a:p>
              <a:pPr lvl="0" algn="ctr" defTabSz="533400">
                <a:lnSpc>
                  <a:spcPct val="90000"/>
                </a:lnSpc>
                <a:spcBef>
                  <a:spcPct val="0"/>
                </a:spcBef>
                <a:spcAft>
                  <a:spcPct val="35000"/>
                </a:spcAft>
              </a:pPr>
              <a:endParaRPr lang="en-US" sz="1200" kern="1200" dirty="0">
                <a:solidFill>
                  <a:schemeClr val="tx1"/>
                </a:solidFill>
                <a:latin typeface="Century Gothic"/>
                <a:cs typeface="Century Gothic"/>
              </a:endParaRPr>
            </a:p>
            <a:p>
              <a:pPr lvl="0" algn="ctr" defTabSz="533400">
                <a:lnSpc>
                  <a:spcPct val="90000"/>
                </a:lnSpc>
                <a:spcBef>
                  <a:spcPct val="0"/>
                </a:spcBef>
                <a:spcAft>
                  <a:spcPct val="35000"/>
                </a:spcAft>
              </a:pPr>
              <a:endParaRPr lang="en-US" sz="1200" dirty="0">
                <a:solidFill>
                  <a:schemeClr val="tx1"/>
                </a:solidFill>
                <a:latin typeface="Century Gothic"/>
                <a:cs typeface="Century Gothic"/>
              </a:endParaRPr>
            </a:p>
            <a:p>
              <a:pPr lvl="0" algn="ctr" defTabSz="533400">
                <a:lnSpc>
                  <a:spcPct val="90000"/>
                </a:lnSpc>
                <a:spcBef>
                  <a:spcPct val="0"/>
                </a:spcBef>
                <a:spcAft>
                  <a:spcPct val="35000"/>
                </a:spcAft>
              </a:pPr>
              <a:endParaRPr lang="en-US" sz="1200" kern="1200" dirty="0">
                <a:solidFill>
                  <a:schemeClr val="tx1"/>
                </a:solidFill>
                <a:latin typeface="Century Gothic"/>
                <a:cs typeface="Century Gothic"/>
              </a:endParaRPr>
            </a:p>
            <a:p>
              <a:pPr lvl="0" algn="ctr" defTabSz="533400">
                <a:lnSpc>
                  <a:spcPct val="90000"/>
                </a:lnSpc>
                <a:spcBef>
                  <a:spcPct val="0"/>
                </a:spcBef>
                <a:spcAft>
                  <a:spcPct val="35000"/>
                </a:spcAft>
              </a:pPr>
              <a:endParaRPr lang="en-US" sz="1200" dirty="0">
                <a:solidFill>
                  <a:schemeClr val="tx1"/>
                </a:solidFill>
                <a:latin typeface="Century Gothic"/>
                <a:cs typeface="Century Gothic"/>
              </a:endParaRPr>
            </a:p>
            <a:p>
              <a:pPr lvl="0" algn="ctr" defTabSz="533400">
                <a:lnSpc>
                  <a:spcPct val="90000"/>
                </a:lnSpc>
                <a:spcBef>
                  <a:spcPct val="0"/>
                </a:spcBef>
                <a:spcAft>
                  <a:spcPct val="35000"/>
                </a:spcAft>
              </a:pPr>
              <a:endParaRPr lang="en-US" sz="1200" kern="1200" dirty="0">
                <a:solidFill>
                  <a:schemeClr val="tx1"/>
                </a:solidFill>
                <a:latin typeface="Century Gothic"/>
                <a:cs typeface="Century Gothic"/>
              </a:endParaRPr>
            </a:p>
            <a:p>
              <a:pPr lvl="0" algn="ctr" defTabSz="533400">
                <a:lnSpc>
                  <a:spcPct val="90000"/>
                </a:lnSpc>
                <a:spcBef>
                  <a:spcPct val="0"/>
                </a:spcBef>
                <a:spcAft>
                  <a:spcPct val="35000"/>
                </a:spcAft>
              </a:pPr>
              <a:endParaRPr lang="en-US" sz="1200" kern="1200" dirty="0">
                <a:solidFill>
                  <a:schemeClr val="tx1"/>
                </a:solidFill>
                <a:latin typeface="Century Gothic"/>
                <a:cs typeface="Century Gothic"/>
              </a:endParaRPr>
            </a:p>
          </p:txBody>
        </p:sp>
        <p:pic>
          <p:nvPicPr>
            <p:cNvPr id="11" name="Bild 9">
              <a:extLst>
                <a:ext uri="{FF2B5EF4-FFF2-40B4-BE49-F238E27FC236}">
                  <a16:creationId xmlns:a16="http://schemas.microsoft.com/office/drawing/2014/main" id="{D8D9EA9C-4B34-EFB2-08E0-76BCD66C3C67}"/>
                </a:ext>
              </a:extLst>
            </p:cNvPr>
            <p:cNvPicPr>
              <a:picLocks noChangeAspect="1"/>
            </p:cNvPicPr>
            <p:nvPr/>
          </p:nvPicPr>
          <p:blipFill>
            <a:blip r:embed="rId3"/>
            <a:stretch>
              <a:fillRect/>
            </a:stretch>
          </p:blipFill>
          <p:spPr>
            <a:xfrm>
              <a:off x="355617" y="812427"/>
              <a:ext cx="2472441" cy="4190200"/>
            </a:xfrm>
            <a:prstGeom prst="rect">
              <a:avLst/>
            </a:prstGeom>
            <a:ln>
              <a:noFill/>
            </a:ln>
            <a:effectLst>
              <a:softEdge rad="112500"/>
            </a:effectLst>
          </p:spPr>
        </p:pic>
      </p:grpSp>
      <p:sp>
        <p:nvSpPr>
          <p:cNvPr id="12" name="Inhaltsplatzhalter 2">
            <a:extLst>
              <a:ext uri="{FF2B5EF4-FFF2-40B4-BE49-F238E27FC236}">
                <a16:creationId xmlns:a16="http://schemas.microsoft.com/office/drawing/2014/main" id="{B48B302C-0364-1103-A621-2CA997DB4AEB}"/>
              </a:ext>
            </a:extLst>
          </p:cNvPr>
          <p:cNvSpPr txBox="1">
            <a:spLocks/>
          </p:cNvSpPr>
          <p:nvPr/>
        </p:nvSpPr>
        <p:spPr>
          <a:xfrm>
            <a:off x="735001" y="2170765"/>
            <a:ext cx="6912769" cy="4351338"/>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de-DE" sz="2400" dirty="0"/>
              <a:t>Perform </a:t>
            </a:r>
            <a:r>
              <a:rPr lang="de-DE" sz="2400" dirty="0" err="1"/>
              <a:t>vertical</a:t>
            </a:r>
            <a:r>
              <a:rPr lang="de-DE" sz="2400" dirty="0"/>
              <a:t> </a:t>
            </a:r>
            <a:r>
              <a:rPr lang="de-DE" sz="2400" dirty="0" err="1"/>
              <a:t>test</a:t>
            </a:r>
            <a:r>
              <a:rPr lang="de-DE" sz="2400" dirty="0"/>
              <a:t> </a:t>
            </a:r>
            <a:r>
              <a:rPr lang="de-DE" sz="2400" dirty="0" err="1"/>
              <a:t>of</a:t>
            </a:r>
            <a:r>
              <a:rPr lang="de-DE" sz="2400" dirty="0"/>
              <a:t> Nb</a:t>
            </a:r>
            <a:r>
              <a:rPr lang="de-DE" sz="2400" baseline="-25000" dirty="0"/>
              <a:t>3</a:t>
            </a:r>
            <a:r>
              <a:rPr lang="de-DE" sz="2400" dirty="0"/>
              <a:t>Sn </a:t>
            </a:r>
            <a:r>
              <a:rPr lang="de-DE" sz="2400" dirty="0" err="1"/>
              <a:t>coated</a:t>
            </a:r>
            <a:r>
              <a:rPr lang="de-DE" sz="2400" dirty="0"/>
              <a:t> </a:t>
            </a:r>
            <a:r>
              <a:rPr lang="de-DE" sz="2400" dirty="0" err="1"/>
              <a:t>Cu-cavity</a:t>
            </a:r>
            <a:endParaRPr lang="de-DE" sz="2400" dirty="0"/>
          </a:p>
          <a:p>
            <a:r>
              <a:rPr lang="de-DE" sz="2400" dirty="0" err="1"/>
              <a:t>Integrate</a:t>
            </a:r>
            <a:r>
              <a:rPr lang="de-DE" sz="2400" dirty="0"/>
              <a:t> </a:t>
            </a:r>
            <a:r>
              <a:rPr lang="de-DE" sz="2400" dirty="0" err="1"/>
              <a:t>tuner</a:t>
            </a:r>
            <a:r>
              <a:rPr lang="de-DE" sz="2400" dirty="0"/>
              <a:t> </a:t>
            </a:r>
            <a:r>
              <a:rPr lang="de-DE" sz="2400" dirty="0" err="1"/>
              <a:t>into</a:t>
            </a:r>
            <a:r>
              <a:rPr lang="de-DE" sz="2400" dirty="0"/>
              <a:t> </a:t>
            </a:r>
            <a:r>
              <a:rPr lang="de-DE" sz="2400" dirty="0" err="1"/>
              <a:t>vertical</a:t>
            </a:r>
            <a:r>
              <a:rPr lang="de-DE" sz="2400" dirty="0"/>
              <a:t> </a:t>
            </a:r>
            <a:r>
              <a:rPr lang="de-DE" sz="2400" dirty="0" err="1"/>
              <a:t>test</a:t>
            </a:r>
            <a:r>
              <a:rPr lang="de-DE" sz="2400" dirty="0"/>
              <a:t> (</a:t>
            </a:r>
            <a:r>
              <a:rPr lang="de-DE" sz="2400" dirty="0" err="1"/>
              <a:t>no</a:t>
            </a:r>
            <a:r>
              <a:rPr lang="de-DE" sz="2400" dirty="0"/>
              <a:t> tank)</a:t>
            </a:r>
          </a:p>
          <a:p>
            <a:r>
              <a:rPr lang="de-DE" sz="2400" dirty="0" err="1"/>
              <a:t>Investigate</a:t>
            </a:r>
            <a:r>
              <a:rPr lang="de-DE" sz="2400" dirty="0"/>
              <a:t> </a:t>
            </a:r>
            <a:r>
              <a:rPr lang="de-DE" sz="2400" dirty="0" err="1"/>
              <a:t>performance</a:t>
            </a:r>
            <a:r>
              <a:rPr lang="de-DE" sz="2400" dirty="0"/>
              <a:t> </a:t>
            </a:r>
            <a:r>
              <a:rPr lang="de-DE" sz="2400" dirty="0" err="1"/>
              <a:t>degradation</a:t>
            </a:r>
            <a:r>
              <a:rPr lang="de-DE" sz="2400" dirty="0"/>
              <a:t> due </a:t>
            </a:r>
            <a:r>
              <a:rPr lang="de-DE" sz="2400" dirty="0" err="1"/>
              <a:t>to</a:t>
            </a:r>
            <a:r>
              <a:rPr lang="de-DE" sz="2400" dirty="0"/>
              <a:t> </a:t>
            </a:r>
            <a:r>
              <a:rPr lang="de-DE" sz="2400" dirty="0" err="1"/>
              <a:t>mechanical</a:t>
            </a:r>
            <a:r>
              <a:rPr lang="de-DE" sz="2400" dirty="0"/>
              <a:t> </a:t>
            </a:r>
            <a:r>
              <a:rPr lang="de-DE" sz="2400" dirty="0" err="1"/>
              <a:t>tuning</a:t>
            </a:r>
            <a:endParaRPr lang="de-DE" sz="2400" dirty="0"/>
          </a:p>
          <a:p>
            <a:r>
              <a:rPr lang="de-DE" sz="2400" dirty="0"/>
              <a:t>Feedback </a:t>
            </a:r>
            <a:r>
              <a:rPr lang="de-DE" sz="2400" dirty="0" err="1"/>
              <a:t>for</a:t>
            </a:r>
            <a:r>
              <a:rPr lang="de-DE" sz="2400" dirty="0"/>
              <a:t> </a:t>
            </a:r>
            <a:r>
              <a:rPr lang="de-DE" sz="2400" dirty="0" err="1"/>
              <a:t>tuning</a:t>
            </a:r>
            <a:r>
              <a:rPr lang="de-DE" sz="2400" dirty="0"/>
              <a:t> </a:t>
            </a:r>
            <a:r>
              <a:rPr lang="de-DE" sz="2400" dirty="0" err="1"/>
              <a:t>scheme</a:t>
            </a:r>
            <a:endParaRPr lang="de-DE" sz="2400" dirty="0"/>
          </a:p>
          <a:p>
            <a:endParaRPr lang="de-DE" dirty="0"/>
          </a:p>
        </p:txBody>
      </p:sp>
      <p:pic>
        <p:nvPicPr>
          <p:cNvPr id="3" name="Picture 2" descr="Helmholtz-Zentrum Berlin - Wikipedia">
            <a:extLst>
              <a:ext uri="{FF2B5EF4-FFF2-40B4-BE49-F238E27FC236}">
                <a16:creationId xmlns:a16="http://schemas.microsoft.com/office/drawing/2014/main" id="{29E1ED87-7524-F662-55E3-63DF57BEDAD6}"/>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0512187" y="469872"/>
            <a:ext cx="1050782" cy="3594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1269839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93619AF-4551-9C18-ED57-127EADF75F37}"/>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A6D29B28-E1D4-F35E-EA44-C042623476EA}"/>
              </a:ext>
            </a:extLst>
          </p:cNvPr>
          <p:cNvSpPr txBox="1"/>
          <p:nvPr/>
        </p:nvSpPr>
        <p:spPr>
          <a:xfrm>
            <a:off x="3067919" y="284907"/>
            <a:ext cx="5952720"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3.3 RF Tunability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6F2A7672-2974-EF32-366A-C1C21D4AB97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F279AB3A-3593-2E21-E30B-C270600EA575}"/>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Tuning Facility </a:t>
            </a:r>
            <a:r>
              <a:rPr lang="en-US" sz="3600" b="1" i="1" dirty="0">
                <a:solidFill>
                  <a:srgbClr val="1B3C70"/>
                </a:solidFill>
              </a:rPr>
              <a:t>Update</a:t>
            </a:r>
            <a:r>
              <a:rPr lang="en-US" sz="3600" b="1" dirty="0">
                <a:solidFill>
                  <a:srgbClr val="A4C137"/>
                </a:solidFill>
              </a:rPr>
              <a:t> </a:t>
            </a:r>
            <a:endParaRPr lang="en-US" sz="3600" b="1" i="1" dirty="0">
              <a:solidFill>
                <a:srgbClr val="1B3C70"/>
              </a:solidFill>
            </a:endParaRPr>
          </a:p>
        </p:txBody>
      </p:sp>
      <p:sp>
        <p:nvSpPr>
          <p:cNvPr id="31" name="CasellaDiTesto 30">
            <a:extLst>
              <a:ext uri="{FF2B5EF4-FFF2-40B4-BE49-F238E27FC236}">
                <a16:creationId xmlns:a16="http://schemas.microsoft.com/office/drawing/2014/main" id="{9CA7BAD4-4AEC-0CC6-9FAE-4879284C7512}"/>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latin typeface="+mj-lt"/>
                <a:ea typeface="Times New Roman" panose="02020603050405020304" pitchFamily="18" charset="0"/>
              </a:rPr>
              <a:t>K</a:t>
            </a:r>
            <a:r>
              <a:rPr lang="en-GB" sz="1100" i="1" dirty="0" err="1">
                <a:effectLst/>
                <a:latin typeface="+mj-lt"/>
                <a:ea typeface="Times New Roman" panose="02020603050405020304" pitchFamily="18" charset="0"/>
              </a:rPr>
              <a:t>ugeler</a:t>
            </a:r>
            <a:endParaRPr lang="it-IT" sz="1100" i="1" dirty="0">
              <a:latin typeface="+mj-lt"/>
            </a:endParaRPr>
          </a:p>
        </p:txBody>
      </p:sp>
      <p:sp>
        <p:nvSpPr>
          <p:cNvPr id="14" name="Rectangle 3">
            <a:extLst>
              <a:ext uri="{FF2B5EF4-FFF2-40B4-BE49-F238E27FC236}">
                <a16:creationId xmlns:a16="http://schemas.microsoft.com/office/drawing/2014/main" id="{943DE51F-E0B4-1275-8C24-0CAB71251566}"/>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3" name="Inhaltsplatzhalter 3">
            <a:extLst>
              <a:ext uri="{FF2B5EF4-FFF2-40B4-BE49-F238E27FC236}">
                <a16:creationId xmlns:a16="http://schemas.microsoft.com/office/drawing/2014/main" id="{5A1F8FF6-E6A2-CD5F-69DA-8A7E79FCDA37}"/>
              </a:ext>
            </a:extLst>
          </p:cNvPr>
          <p:cNvPicPr>
            <a:picLocks noChangeAspect="1"/>
          </p:cNvPicPr>
          <p:nvPr/>
        </p:nvPicPr>
        <p:blipFill>
          <a:blip r:embed="rId3"/>
          <a:stretch>
            <a:fillRect/>
          </a:stretch>
        </p:blipFill>
        <p:spPr>
          <a:xfrm>
            <a:off x="832664" y="2441804"/>
            <a:ext cx="3404082" cy="2062233"/>
          </a:xfrm>
          <a:prstGeom prst="rect">
            <a:avLst/>
          </a:prstGeom>
        </p:spPr>
      </p:pic>
      <p:pic>
        <p:nvPicPr>
          <p:cNvPr id="6" name="Inhaltsplatzhalter 3">
            <a:extLst>
              <a:ext uri="{FF2B5EF4-FFF2-40B4-BE49-F238E27FC236}">
                <a16:creationId xmlns:a16="http://schemas.microsoft.com/office/drawing/2014/main" id="{EC36BB2F-D7AE-C7B9-13C7-ABB43017C179}"/>
              </a:ext>
            </a:extLst>
          </p:cNvPr>
          <p:cNvPicPr>
            <a:picLocks noChangeAspect="1"/>
          </p:cNvPicPr>
          <p:nvPr/>
        </p:nvPicPr>
        <p:blipFill>
          <a:blip r:embed="rId4"/>
          <a:stretch>
            <a:fillRect/>
          </a:stretch>
        </p:blipFill>
        <p:spPr>
          <a:xfrm>
            <a:off x="4320358" y="2441804"/>
            <a:ext cx="2512308" cy="2891476"/>
          </a:xfrm>
          <a:prstGeom prst="rect">
            <a:avLst/>
          </a:prstGeom>
        </p:spPr>
      </p:pic>
      <p:sp>
        <p:nvSpPr>
          <p:cNvPr id="8" name="Textfeld 2">
            <a:extLst>
              <a:ext uri="{FF2B5EF4-FFF2-40B4-BE49-F238E27FC236}">
                <a16:creationId xmlns:a16="http://schemas.microsoft.com/office/drawing/2014/main" id="{4696A3F0-D538-CAFE-587F-9D83AA8A82D7}"/>
              </a:ext>
            </a:extLst>
          </p:cNvPr>
          <p:cNvSpPr txBox="1"/>
          <p:nvPr/>
        </p:nvSpPr>
        <p:spPr>
          <a:xfrm>
            <a:off x="4640663" y="5831225"/>
            <a:ext cx="2922461" cy="369332"/>
          </a:xfrm>
          <a:prstGeom prst="rect">
            <a:avLst/>
          </a:prstGeom>
          <a:noFill/>
        </p:spPr>
        <p:txBody>
          <a:bodyPr wrap="square" rtlCol="0">
            <a:spAutoFit/>
          </a:bodyPr>
          <a:lstStyle/>
          <a:p>
            <a:r>
              <a:rPr lang="de-DE" dirty="0"/>
              <a:t>INFN LASA Blade Tuner</a:t>
            </a:r>
          </a:p>
        </p:txBody>
      </p:sp>
      <p:cxnSp>
        <p:nvCxnSpPr>
          <p:cNvPr id="13" name="Gerade Verbindung mit Pfeil 6">
            <a:extLst>
              <a:ext uri="{FF2B5EF4-FFF2-40B4-BE49-F238E27FC236}">
                <a16:creationId xmlns:a16="http://schemas.microsoft.com/office/drawing/2014/main" id="{7B7A06FB-7ED5-C7D5-08FD-4BB7A2193C67}"/>
              </a:ext>
            </a:extLst>
          </p:cNvPr>
          <p:cNvCxnSpPr>
            <a:cxnSpLocks/>
          </p:cNvCxnSpPr>
          <p:nvPr/>
        </p:nvCxnSpPr>
        <p:spPr>
          <a:xfrm flipH="1" flipV="1">
            <a:off x="4938969" y="4695403"/>
            <a:ext cx="959121" cy="1139654"/>
          </a:xfrm>
          <a:prstGeom prst="straightConnector1">
            <a:avLst/>
          </a:prstGeom>
          <a:ln>
            <a:tailEnd type="triangle"/>
          </a:ln>
        </p:spPr>
        <p:style>
          <a:lnRef idx="3">
            <a:schemeClr val="dk1"/>
          </a:lnRef>
          <a:fillRef idx="0">
            <a:schemeClr val="dk1"/>
          </a:fillRef>
          <a:effectRef idx="2">
            <a:schemeClr val="dk1"/>
          </a:effectRef>
          <a:fontRef idx="minor">
            <a:schemeClr val="tx1"/>
          </a:fontRef>
        </p:style>
      </p:cxnSp>
      <p:pic>
        <p:nvPicPr>
          <p:cNvPr id="15" name="Bildplatzhalter 12">
            <a:extLst>
              <a:ext uri="{FF2B5EF4-FFF2-40B4-BE49-F238E27FC236}">
                <a16:creationId xmlns:a16="http://schemas.microsoft.com/office/drawing/2014/main" id="{06998C66-B8B9-D86A-791A-6E3F004F5D1D}"/>
              </a:ext>
            </a:extLst>
          </p:cNvPr>
          <p:cNvPicPr>
            <a:picLocks noChangeAspect="1"/>
          </p:cNvPicPr>
          <p:nvPr/>
        </p:nvPicPr>
        <p:blipFill>
          <a:blip r:embed="rId5"/>
          <a:srcRect t="5766" b="5766"/>
          <a:stretch/>
        </p:blipFill>
        <p:spPr>
          <a:xfrm>
            <a:off x="1334773" y="4600780"/>
            <a:ext cx="2922461" cy="2001834"/>
          </a:xfrm>
          <a:prstGeom prst="rect">
            <a:avLst/>
          </a:prstGeom>
        </p:spPr>
      </p:pic>
      <p:sp>
        <p:nvSpPr>
          <p:cNvPr id="19" name="Titel 1">
            <a:extLst>
              <a:ext uri="{FF2B5EF4-FFF2-40B4-BE49-F238E27FC236}">
                <a16:creationId xmlns:a16="http://schemas.microsoft.com/office/drawing/2014/main" id="{A3C257EC-1286-6BDD-AB71-0B6F4E7AB241}"/>
              </a:ext>
            </a:extLst>
          </p:cNvPr>
          <p:cNvSpPr>
            <a:spLocks noGrp="1"/>
          </p:cNvSpPr>
          <p:nvPr>
            <p:ph type="title"/>
          </p:nvPr>
        </p:nvSpPr>
        <p:spPr>
          <a:xfrm>
            <a:off x="666001" y="1500997"/>
            <a:ext cx="9821023" cy="1325563"/>
          </a:xfrm>
        </p:spPr>
        <p:txBody>
          <a:bodyPr>
            <a:normAutofit/>
          </a:bodyPr>
          <a:lstStyle/>
          <a:p>
            <a:r>
              <a:rPr lang="de-DE" sz="2000" dirty="0"/>
              <a:t>Adapters </a:t>
            </a:r>
            <a:r>
              <a:rPr lang="de-DE" sz="2000" dirty="0" err="1"/>
              <a:t>for</a:t>
            </a:r>
            <a:r>
              <a:rPr lang="de-DE" sz="2000" dirty="0"/>
              <a:t> </a:t>
            </a:r>
            <a:r>
              <a:rPr lang="de-DE" sz="2000" dirty="0" err="1"/>
              <a:t>tuner</a:t>
            </a:r>
            <a:r>
              <a:rPr lang="de-DE" sz="2000" dirty="0"/>
              <a:t> </a:t>
            </a:r>
            <a:r>
              <a:rPr lang="de-DE" sz="2000" dirty="0" err="1"/>
              <a:t>integration</a:t>
            </a:r>
            <a:r>
              <a:rPr lang="de-DE" sz="2000" dirty="0"/>
              <a:t> </a:t>
            </a:r>
            <a:r>
              <a:rPr lang="de-DE" sz="2000" dirty="0" err="1"/>
              <a:t>with</a:t>
            </a:r>
            <a:r>
              <a:rPr lang="de-DE" sz="2000" dirty="0"/>
              <a:t> INFN </a:t>
            </a:r>
            <a:r>
              <a:rPr lang="de-DE" sz="2000" dirty="0" err="1"/>
              <a:t>Legnaro</a:t>
            </a:r>
            <a:r>
              <a:rPr lang="de-DE" sz="2000" dirty="0"/>
              <a:t> Nb</a:t>
            </a:r>
            <a:r>
              <a:rPr lang="de-DE" sz="2000" baseline="-25000" dirty="0"/>
              <a:t>3</a:t>
            </a:r>
            <a:r>
              <a:rPr lang="de-DE" sz="2000" dirty="0"/>
              <a:t>Sn-on-Cu </a:t>
            </a:r>
            <a:r>
              <a:rPr lang="de-DE" sz="2000" dirty="0" err="1"/>
              <a:t>cavity</a:t>
            </a:r>
            <a:r>
              <a:rPr lang="de-DE" sz="2000" dirty="0"/>
              <a:t> </a:t>
            </a:r>
            <a:r>
              <a:rPr lang="de-DE" sz="2000" dirty="0" err="1"/>
              <a:t>manufactured</a:t>
            </a:r>
            <a:endParaRPr lang="de-DE" sz="2000" dirty="0"/>
          </a:p>
        </p:txBody>
      </p:sp>
      <p:pic>
        <p:nvPicPr>
          <p:cNvPr id="10" name="Picture 3" descr="Logo&#10;&#10;Description automatically generated">
            <a:extLst>
              <a:ext uri="{FF2B5EF4-FFF2-40B4-BE49-F238E27FC236}">
                <a16:creationId xmlns:a16="http://schemas.microsoft.com/office/drawing/2014/main" id="{526AFA5B-3447-FFE8-B10C-08E6D6936BD9}"/>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1037578" y="369339"/>
            <a:ext cx="817698" cy="471899"/>
          </a:xfrm>
          <a:prstGeom prst="rect">
            <a:avLst/>
          </a:prstGeom>
        </p:spPr>
      </p:pic>
      <p:pic>
        <p:nvPicPr>
          <p:cNvPr id="11" name="Picture 2" descr="Helmholtz-Zentrum Berlin - Wikipedia">
            <a:extLst>
              <a:ext uri="{FF2B5EF4-FFF2-40B4-BE49-F238E27FC236}">
                <a16:creationId xmlns:a16="http://schemas.microsoft.com/office/drawing/2014/main" id="{B8EA13A0-23B0-7DEB-20CD-64C041667ECD}"/>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9845072" y="481162"/>
            <a:ext cx="1050782" cy="359406"/>
          </a:xfrm>
          <a:prstGeom prst="rect">
            <a:avLst/>
          </a:prstGeom>
          <a:noFill/>
          <a:extLst>
            <a:ext uri="{909E8E84-426E-40DD-AFC4-6F175D3DCCD1}">
              <a14:hiddenFill xmlns:a14="http://schemas.microsoft.com/office/drawing/2010/main">
                <a:solidFill>
                  <a:srgbClr val="FFFFFF"/>
                </a:solidFill>
              </a14:hiddenFill>
            </a:ext>
          </a:extLst>
        </p:spPr>
      </p:pic>
      <p:pic>
        <p:nvPicPr>
          <p:cNvPr id="16" name="Picture 18" descr="A close up of a copper tube&#10;&#10;Description automatically generated">
            <a:extLst>
              <a:ext uri="{FF2B5EF4-FFF2-40B4-BE49-F238E27FC236}">
                <a16:creationId xmlns:a16="http://schemas.microsoft.com/office/drawing/2014/main" id="{C6133FEF-518B-B40E-BD28-DD4FCAB7B302}"/>
              </a:ext>
            </a:extLst>
          </p:cNvPr>
          <p:cNvPicPr>
            <a:picLocks noChangeAspect="1"/>
          </p:cNvPicPr>
          <p:nvPr/>
        </p:nvPicPr>
        <p:blipFill>
          <a:blip r:embed="rId8"/>
          <a:srcRect l="2905" t="8835" r="4556" b="5365"/>
          <a:stretch/>
        </p:blipFill>
        <p:spPr>
          <a:xfrm>
            <a:off x="8019818" y="2453924"/>
            <a:ext cx="3339518" cy="2322257"/>
          </a:xfrm>
          <a:prstGeom prst="rect">
            <a:avLst/>
          </a:prstGeom>
        </p:spPr>
      </p:pic>
      <p:sp>
        <p:nvSpPr>
          <p:cNvPr id="17" name="Textfeld 2">
            <a:extLst>
              <a:ext uri="{FF2B5EF4-FFF2-40B4-BE49-F238E27FC236}">
                <a16:creationId xmlns:a16="http://schemas.microsoft.com/office/drawing/2014/main" id="{2841E461-876D-10CC-8195-7A281308CDFC}"/>
              </a:ext>
            </a:extLst>
          </p:cNvPr>
          <p:cNvSpPr txBox="1"/>
          <p:nvPr/>
        </p:nvSpPr>
        <p:spPr>
          <a:xfrm>
            <a:off x="8085244" y="4848693"/>
            <a:ext cx="3463547" cy="369332"/>
          </a:xfrm>
          <a:prstGeom prst="rect">
            <a:avLst/>
          </a:prstGeom>
          <a:noFill/>
        </p:spPr>
        <p:txBody>
          <a:bodyPr wrap="square" rtlCol="0">
            <a:spAutoFit/>
          </a:bodyPr>
          <a:lstStyle/>
          <a:p>
            <a:r>
              <a:rPr lang="de-DE" dirty="0"/>
              <a:t>New </a:t>
            </a:r>
            <a:r>
              <a:rPr lang="de-DE" dirty="0" err="1"/>
              <a:t>cavity</a:t>
            </a:r>
            <a:r>
              <a:rPr lang="de-DE" dirty="0"/>
              <a:t> </a:t>
            </a:r>
            <a:r>
              <a:rPr lang="de-DE" dirty="0" err="1"/>
              <a:t>flange</a:t>
            </a:r>
            <a:r>
              <a:rPr lang="de-DE" dirty="0"/>
              <a:t> design @LNL</a:t>
            </a:r>
          </a:p>
        </p:txBody>
      </p:sp>
    </p:spTree>
    <p:extLst>
      <p:ext uri="{BB962C8B-B14F-4D97-AF65-F5344CB8AC3E}">
        <p14:creationId xmlns:p14="http://schemas.microsoft.com/office/powerpoint/2010/main" val="261355557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61E2D40-C4BF-17AA-0ED5-158B1AE9C1D6}"/>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F6BF69AE-134E-3200-0F8D-95BBA7D9DF28}"/>
              </a:ext>
            </a:extLst>
          </p:cNvPr>
          <p:cNvSpPr txBox="1"/>
          <p:nvPr/>
        </p:nvSpPr>
        <p:spPr>
          <a:xfrm>
            <a:off x="3067919" y="284907"/>
            <a:ext cx="5952720"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3.3 RF Tunability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4317591F-7C9E-5571-34DA-A88D408D83A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4C1AA8CF-1684-BA8C-535B-9CE10294E9AC}"/>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Tuning Facility </a:t>
            </a:r>
            <a:r>
              <a:rPr lang="en-US" sz="3600" b="1" i="1" dirty="0">
                <a:solidFill>
                  <a:srgbClr val="1B3C70"/>
                </a:solidFill>
              </a:rPr>
              <a:t>Nex Steps</a:t>
            </a:r>
            <a:r>
              <a:rPr lang="en-US" sz="3600" b="1" dirty="0">
                <a:solidFill>
                  <a:srgbClr val="A4C137"/>
                </a:solidFill>
              </a:rPr>
              <a:t> </a:t>
            </a:r>
            <a:endParaRPr lang="en-US" sz="3600" b="1" i="1" dirty="0">
              <a:solidFill>
                <a:srgbClr val="1B3C70"/>
              </a:solidFill>
            </a:endParaRPr>
          </a:p>
        </p:txBody>
      </p:sp>
      <p:sp>
        <p:nvSpPr>
          <p:cNvPr id="31" name="CasellaDiTesto 30">
            <a:extLst>
              <a:ext uri="{FF2B5EF4-FFF2-40B4-BE49-F238E27FC236}">
                <a16:creationId xmlns:a16="http://schemas.microsoft.com/office/drawing/2014/main" id="{C0CE3FD1-5890-4C81-77BA-87F7238FFA44}"/>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O. </a:t>
            </a:r>
            <a:r>
              <a:rPr lang="en-GB" sz="1100" i="1" dirty="0" err="1">
                <a:latin typeface="+mj-lt"/>
                <a:ea typeface="Times New Roman" panose="02020603050405020304" pitchFamily="18" charset="0"/>
              </a:rPr>
              <a:t>K</a:t>
            </a:r>
            <a:r>
              <a:rPr lang="en-GB" sz="1100" i="1" dirty="0" err="1">
                <a:effectLst/>
                <a:latin typeface="+mj-lt"/>
                <a:ea typeface="Times New Roman" panose="02020603050405020304" pitchFamily="18" charset="0"/>
              </a:rPr>
              <a:t>ugeler</a:t>
            </a:r>
            <a:endParaRPr lang="it-IT" sz="1100" i="1" dirty="0">
              <a:latin typeface="+mj-lt"/>
            </a:endParaRPr>
          </a:p>
        </p:txBody>
      </p:sp>
      <p:sp>
        <p:nvSpPr>
          <p:cNvPr id="14" name="Rectangle 3">
            <a:extLst>
              <a:ext uri="{FF2B5EF4-FFF2-40B4-BE49-F238E27FC236}">
                <a16:creationId xmlns:a16="http://schemas.microsoft.com/office/drawing/2014/main" id="{2C6B2593-6C8D-980B-62E3-6DC166B4FF17}"/>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7" name="Inhaltsplatzhalter 2">
            <a:extLst>
              <a:ext uri="{FF2B5EF4-FFF2-40B4-BE49-F238E27FC236}">
                <a16:creationId xmlns:a16="http://schemas.microsoft.com/office/drawing/2014/main" id="{2E5D0981-EA87-9D16-AFB7-175FF58E5460}"/>
              </a:ext>
            </a:extLst>
          </p:cNvPr>
          <p:cNvSpPr txBox="1">
            <a:spLocks/>
          </p:cNvSpPr>
          <p:nvPr/>
        </p:nvSpPr>
        <p:spPr>
          <a:xfrm>
            <a:off x="640290" y="2118443"/>
            <a:ext cx="10515600" cy="1879597"/>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de-DE" dirty="0" err="1"/>
              <a:t>Fabricate</a:t>
            </a:r>
            <a:r>
              <a:rPr lang="de-DE" dirty="0"/>
              <a:t> </a:t>
            </a:r>
            <a:r>
              <a:rPr lang="de-DE" dirty="0" err="1"/>
              <a:t>input</a:t>
            </a:r>
            <a:r>
              <a:rPr lang="de-DE" dirty="0"/>
              <a:t> and </a:t>
            </a:r>
            <a:r>
              <a:rPr lang="de-DE" dirty="0" err="1"/>
              <a:t>pickup</a:t>
            </a:r>
            <a:r>
              <a:rPr lang="de-DE" dirty="0"/>
              <a:t> </a:t>
            </a:r>
            <a:r>
              <a:rPr lang="de-DE" dirty="0" err="1"/>
              <a:t>antenna</a:t>
            </a:r>
            <a:endParaRPr lang="de-DE" dirty="0"/>
          </a:p>
          <a:p>
            <a:r>
              <a:rPr lang="de-DE" dirty="0"/>
              <a:t>Wait </a:t>
            </a:r>
            <a:r>
              <a:rPr lang="de-DE" dirty="0" err="1"/>
              <a:t>for</a:t>
            </a:r>
            <a:r>
              <a:rPr lang="de-DE" dirty="0"/>
              <a:t> </a:t>
            </a:r>
            <a:r>
              <a:rPr lang="de-DE" dirty="0" err="1"/>
              <a:t>cavity</a:t>
            </a:r>
            <a:r>
              <a:rPr lang="de-DE" dirty="0"/>
              <a:t> </a:t>
            </a:r>
            <a:r>
              <a:rPr lang="de-DE" dirty="0" err="1"/>
              <a:t>from</a:t>
            </a:r>
            <a:r>
              <a:rPr lang="de-DE" dirty="0"/>
              <a:t> INFN</a:t>
            </a:r>
          </a:p>
          <a:p>
            <a:r>
              <a:rPr lang="de-DE" dirty="0" err="1"/>
              <a:t>Vertical</a:t>
            </a:r>
            <a:r>
              <a:rPr lang="de-DE" dirty="0"/>
              <a:t> </a:t>
            </a:r>
            <a:r>
              <a:rPr lang="de-DE" dirty="0" err="1"/>
              <a:t>test</a:t>
            </a:r>
            <a:r>
              <a:rPr lang="de-DE" dirty="0"/>
              <a:t> at HZB </a:t>
            </a:r>
            <a:r>
              <a:rPr lang="de-DE" dirty="0" err="1"/>
              <a:t>using</a:t>
            </a:r>
            <a:r>
              <a:rPr lang="de-DE" dirty="0"/>
              <a:t> SRF </a:t>
            </a:r>
            <a:r>
              <a:rPr lang="de-DE" dirty="0" err="1"/>
              <a:t>infrastructure</a:t>
            </a:r>
            <a:endParaRPr lang="de-DE" dirty="0"/>
          </a:p>
        </p:txBody>
      </p:sp>
    </p:spTree>
    <p:extLst>
      <p:ext uri="{BB962C8B-B14F-4D97-AF65-F5344CB8AC3E}">
        <p14:creationId xmlns:p14="http://schemas.microsoft.com/office/powerpoint/2010/main" val="425907440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4E5FDD8-41ED-65BE-88E0-E34E0E4EC483}"/>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8941B849-5CE0-8958-216A-3C35F6DB6E09}"/>
              </a:ext>
            </a:extLst>
          </p:cNvPr>
          <p:cNvSpPr txBox="1"/>
          <p:nvPr/>
        </p:nvSpPr>
        <p:spPr>
          <a:xfrm>
            <a:off x="3067919" y="284907"/>
            <a:ext cx="729603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films for 4.2K cavity operation: </a:t>
            </a:r>
            <a:r>
              <a:rPr lang="en-US" sz="2800" b="1" dirty="0">
                <a:solidFill>
                  <a:schemeClr val="bg2">
                    <a:lumMod val="50000"/>
                  </a:schemeClr>
                </a:solidFill>
              </a:rPr>
              <a:t>Task 3.4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1613D7BC-D21A-44EA-2236-012AF39E946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10A40F65-1356-6CA2-76D6-6401C70AF400}"/>
              </a:ext>
            </a:extLst>
          </p:cNvPr>
          <p:cNvSpPr>
            <a:spLocks noGrp="1"/>
          </p:cNvSpPr>
          <p:nvPr>
            <p:ph idx="1"/>
          </p:nvPr>
        </p:nvSpPr>
        <p:spPr>
          <a:xfrm>
            <a:off x="838200" y="1254062"/>
            <a:ext cx="10515600" cy="537032"/>
          </a:xfrm>
        </p:spPr>
        <p:txBody>
          <a:bodyPr>
            <a:noAutofit/>
          </a:bodyPr>
          <a:lstStyle/>
          <a:p>
            <a:pPr marL="0" indent="0">
              <a:lnSpc>
                <a:spcPct val="100000"/>
              </a:lnSpc>
              <a:buNone/>
            </a:pPr>
            <a:r>
              <a:rPr lang="en-US" sz="4000" b="1" dirty="0">
                <a:solidFill>
                  <a:srgbClr val="A4C137"/>
                </a:solidFill>
              </a:rPr>
              <a:t>Adaptive Layers </a:t>
            </a:r>
            <a:r>
              <a:rPr lang="en-US" sz="2400" dirty="0">
                <a:solidFill>
                  <a:srgbClr val="012556"/>
                </a:solidFill>
              </a:rPr>
              <a:t>(INFN, </a:t>
            </a:r>
            <a:r>
              <a:rPr lang="en-US" sz="2400" b="1" dirty="0">
                <a:solidFill>
                  <a:srgbClr val="012556"/>
                </a:solidFill>
              </a:rPr>
              <a:t>CEA</a:t>
            </a:r>
            <a:r>
              <a:rPr lang="en-US" sz="2400" dirty="0">
                <a:solidFill>
                  <a:srgbClr val="012556"/>
                </a:solidFill>
              </a:rPr>
              <a:t>, HZB, UKRI) </a:t>
            </a:r>
            <a:r>
              <a:rPr lang="en-US" sz="2400" i="1" dirty="0">
                <a:solidFill>
                  <a:srgbClr val="012556"/>
                </a:solidFill>
              </a:rPr>
              <a:t>– Thomas </a:t>
            </a:r>
            <a:r>
              <a:rPr lang="en-US" sz="2400" i="1" dirty="0" err="1">
                <a:solidFill>
                  <a:srgbClr val="012556"/>
                </a:solidFill>
              </a:rPr>
              <a:t>Proslier</a:t>
            </a:r>
            <a:endParaRPr lang="en-US" sz="2400" i="1" dirty="0">
              <a:solidFill>
                <a:srgbClr val="012556"/>
              </a:solidFill>
            </a:endParaRPr>
          </a:p>
        </p:txBody>
      </p:sp>
      <p:sp>
        <p:nvSpPr>
          <p:cNvPr id="8" name="Segnaposto contenuto 2">
            <a:extLst>
              <a:ext uri="{FF2B5EF4-FFF2-40B4-BE49-F238E27FC236}">
                <a16:creationId xmlns:a16="http://schemas.microsoft.com/office/drawing/2014/main" id="{A16E8A9B-53BE-F60A-D5BA-AE4D9804BD26}"/>
              </a:ext>
            </a:extLst>
          </p:cNvPr>
          <p:cNvSpPr txBox="1">
            <a:spLocks/>
          </p:cNvSpPr>
          <p:nvPr/>
        </p:nvSpPr>
        <p:spPr>
          <a:xfrm>
            <a:off x="838199" y="2351313"/>
            <a:ext cx="10735491" cy="2116239"/>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1800" b="1" dirty="0">
                <a:solidFill>
                  <a:srgbClr val="012556"/>
                </a:solidFill>
              </a:rPr>
              <a:t>Objectives</a:t>
            </a:r>
            <a:endParaRPr lang="en-US" sz="1800" i="1" dirty="0">
              <a:solidFill>
                <a:srgbClr val="012556"/>
              </a:solidFill>
            </a:endParaRPr>
          </a:p>
          <a:p>
            <a:pPr>
              <a:lnSpc>
                <a:spcPct val="100000"/>
              </a:lnSpc>
              <a:buFont typeface="Montserrat" panose="00000500000000000000" pitchFamily="50" charset="0"/>
              <a:buChar char="▶"/>
            </a:pPr>
            <a:r>
              <a:rPr lang="en-US" sz="1800" dirty="0"/>
              <a:t>Develop adaptative layers by atomic layer deposition on Cu that are stable up to 650 °C.</a:t>
            </a:r>
            <a:br>
              <a:rPr lang="en-US" sz="1800" dirty="0"/>
            </a:br>
            <a:r>
              <a:rPr lang="en-US" sz="1800" i="1" dirty="0"/>
              <a:t>Insulating oxides layer: Al</a:t>
            </a:r>
            <a:r>
              <a:rPr lang="en-US" sz="1800" i="1" baseline="-25000" dirty="0"/>
              <a:t>2</a:t>
            </a:r>
            <a:r>
              <a:rPr lang="en-US" sz="1800" i="1" dirty="0"/>
              <a:t>O</a:t>
            </a:r>
            <a:r>
              <a:rPr lang="en-US" sz="1800" i="1" baseline="-25000" dirty="0"/>
              <a:t>3</a:t>
            </a:r>
            <a:r>
              <a:rPr lang="en-US" sz="1800" i="1" dirty="0"/>
              <a:t>, ZrO</a:t>
            </a:r>
            <a:r>
              <a:rPr lang="en-US" sz="1800" i="1" baseline="-25000" dirty="0"/>
              <a:t>2</a:t>
            </a:r>
            <a:r>
              <a:rPr lang="en-US" sz="1800" i="1" dirty="0"/>
              <a:t>, </a:t>
            </a:r>
            <a:r>
              <a:rPr lang="en-US" sz="1800" i="1" dirty="0" err="1"/>
              <a:t>ZrAlO</a:t>
            </a:r>
            <a:r>
              <a:rPr lang="en-US" sz="1800" i="1" baseline="-25000" dirty="0" err="1"/>
              <a:t>X</a:t>
            </a:r>
            <a:r>
              <a:rPr lang="en-US" sz="1800" i="1" dirty="0"/>
              <a:t> as diffusion barriers</a:t>
            </a:r>
          </a:p>
          <a:p>
            <a:pPr>
              <a:lnSpc>
                <a:spcPct val="100000"/>
              </a:lnSpc>
              <a:buFont typeface="Montserrat" panose="00000500000000000000" pitchFamily="50" charset="0"/>
              <a:buChar char="▶"/>
            </a:pPr>
            <a:r>
              <a:rPr lang="en-US" sz="1800" dirty="0"/>
              <a:t>Compare performance Nb</a:t>
            </a:r>
            <a:r>
              <a:rPr lang="en-US" sz="1800" baseline="-25000" dirty="0"/>
              <a:t>3</a:t>
            </a:r>
            <a:r>
              <a:rPr lang="en-US" sz="1800" dirty="0"/>
              <a:t>Sn on Cu with and without adaptive layers on planar samples and QPR.</a:t>
            </a:r>
          </a:p>
        </p:txBody>
      </p:sp>
      <p:sp>
        <p:nvSpPr>
          <p:cNvPr id="9" name="CasellaDiTesto 8">
            <a:extLst>
              <a:ext uri="{FF2B5EF4-FFF2-40B4-BE49-F238E27FC236}">
                <a16:creationId xmlns:a16="http://schemas.microsoft.com/office/drawing/2014/main" id="{A3501DFD-5288-6647-CE75-E3F5174253D5}"/>
              </a:ext>
            </a:extLst>
          </p:cNvPr>
          <p:cNvSpPr txBox="1"/>
          <p:nvPr/>
        </p:nvSpPr>
        <p:spPr>
          <a:xfrm>
            <a:off x="838200" y="4564607"/>
            <a:ext cx="11149361" cy="338554"/>
          </a:xfrm>
          <a:prstGeom prst="rect">
            <a:avLst/>
          </a:prstGeom>
          <a:noFill/>
        </p:spPr>
        <p:txBody>
          <a:bodyPr wrap="square">
            <a:spAutoFit/>
          </a:bodyPr>
          <a:lstStyle/>
          <a:p>
            <a:pPr marL="0" indent="0" algn="l">
              <a:buNone/>
            </a:pPr>
            <a:r>
              <a:rPr lang="en-US" sz="1600" b="1" i="0" u="none" strike="noStrike" baseline="0" dirty="0">
                <a:solidFill>
                  <a:srgbClr val="1B3C70"/>
                </a:solidFill>
              </a:rPr>
              <a:t>Deliverable 3.3</a:t>
            </a:r>
            <a:r>
              <a:rPr lang="en-US" sz="1600" b="1" i="0" u="none" strike="noStrike" baseline="0" dirty="0"/>
              <a:t> </a:t>
            </a:r>
            <a:r>
              <a:rPr lang="en-US" sz="1600" b="0" i="0" u="none" strike="noStrike" baseline="0" dirty="0"/>
              <a:t>Adaptive Layer Report on QPR study of Nb</a:t>
            </a:r>
            <a:r>
              <a:rPr lang="en-US" sz="1600" b="0" i="0" u="none" strike="noStrike" baseline="-25000" dirty="0"/>
              <a:t>3</a:t>
            </a:r>
            <a:r>
              <a:rPr lang="en-US" sz="1600" b="0" i="0" u="none" strike="noStrike" baseline="0" dirty="0"/>
              <a:t>Sn on Cu &amp; adaptive layers </a:t>
            </a:r>
            <a:r>
              <a:rPr lang="en-US" sz="1600" b="0" i="0" u="none" strike="noStrike" baseline="0" dirty="0">
                <a:solidFill>
                  <a:srgbClr val="A4C137"/>
                </a:solidFill>
              </a:rPr>
              <a:t>- CEA</a:t>
            </a:r>
            <a:r>
              <a:rPr lang="en-US" sz="1600" b="0" i="1" u="none" strike="noStrike" baseline="0" dirty="0">
                <a:solidFill>
                  <a:srgbClr val="A4C137"/>
                </a:solidFill>
              </a:rPr>
              <a:t> - Report </a:t>
            </a:r>
            <a:r>
              <a:rPr lang="en-US" sz="1600" b="0" i="1" u="none" strike="noStrike" baseline="0" dirty="0">
                <a:solidFill>
                  <a:srgbClr val="1B3C70"/>
                </a:solidFill>
              </a:rPr>
              <a:t>M38</a:t>
            </a:r>
          </a:p>
        </p:txBody>
      </p:sp>
      <p:sp>
        <p:nvSpPr>
          <p:cNvPr id="10" name="CasellaDiTesto 9">
            <a:extLst>
              <a:ext uri="{FF2B5EF4-FFF2-40B4-BE49-F238E27FC236}">
                <a16:creationId xmlns:a16="http://schemas.microsoft.com/office/drawing/2014/main" id="{5079A363-FCF6-2461-443E-8EB87C9A0964}"/>
              </a:ext>
            </a:extLst>
          </p:cNvPr>
          <p:cNvSpPr txBox="1"/>
          <p:nvPr/>
        </p:nvSpPr>
        <p:spPr>
          <a:xfrm>
            <a:off x="838199" y="5156055"/>
            <a:ext cx="10770222" cy="338554"/>
          </a:xfrm>
          <a:prstGeom prst="rect">
            <a:avLst/>
          </a:prstGeom>
          <a:noFill/>
        </p:spPr>
        <p:txBody>
          <a:bodyPr wrap="square">
            <a:spAutoFit/>
          </a:bodyPr>
          <a:lstStyle/>
          <a:p>
            <a:pPr marL="0" indent="0" algn="l">
              <a:buNone/>
            </a:pPr>
            <a:r>
              <a:rPr lang="en-US" sz="1600" b="1" i="0" u="none" strike="noStrike" baseline="0" dirty="0">
                <a:solidFill>
                  <a:srgbClr val="1B3C70"/>
                </a:solidFill>
              </a:rPr>
              <a:t>Milestone 3.2</a:t>
            </a:r>
            <a:r>
              <a:rPr lang="en-US" sz="1600" b="1" i="0" u="none" strike="noStrike" baseline="0" dirty="0"/>
              <a:t> </a:t>
            </a:r>
            <a:r>
              <a:rPr lang="en-US" sz="1600" b="0" i="0" u="none" strike="noStrike" baseline="0" dirty="0"/>
              <a:t>Developed ALD adaptive layers on Cu </a:t>
            </a:r>
            <a:r>
              <a:rPr lang="en-US" sz="1600" b="0" i="0" u="none" strike="noStrike" baseline="0" dirty="0">
                <a:solidFill>
                  <a:srgbClr val="A4C137"/>
                </a:solidFill>
              </a:rPr>
              <a:t>- </a:t>
            </a:r>
            <a:r>
              <a:rPr lang="en-US" sz="1600" b="0" i="1" u="none" strike="noStrike" baseline="0" dirty="0">
                <a:solidFill>
                  <a:srgbClr val="A4C137"/>
                </a:solidFill>
              </a:rPr>
              <a:t>Test report </a:t>
            </a:r>
            <a:r>
              <a:rPr lang="en-US" sz="1600" b="0" i="1" u="none" strike="noStrike" baseline="0" dirty="0">
                <a:solidFill>
                  <a:srgbClr val="1B3C70"/>
                </a:solidFill>
              </a:rPr>
              <a:t>M24</a:t>
            </a:r>
          </a:p>
        </p:txBody>
      </p:sp>
    </p:spTree>
    <p:extLst>
      <p:ext uri="{BB962C8B-B14F-4D97-AF65-F5344CB8AC3E}">
        <p14:creationId xmlns:p14="http://schemas.microsoft.com/office/powerpoint/2010/main" val="292795072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2BCF11E-58D4-C0BF-1CA2-93DFE4D405D9}"/>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35D78A1D-E81D-A2F7-6268-C714920F9AD4}"/>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EA8FE330-D048-880C-2BFD-9330F9AA318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286BF132-A29A-AD83-B0D9-29E57CFC7BAB}"/>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Al</a:t>
            </a:r>
            <a:r>
              <a:rPr lang="en-US" sz="3600" b="1" baseline="-25000" dirty="0">
                <a:solidFill>
                  <a:srgbClr val="A4C137"/>
                </a:solidFill>
              </a:rPr>
              <a:t>2</a:t>
            </a:r>
            <a:r>
              <a:rPr lang="en-US" sz="3600" b="1" dirty="0">
                <a:solidFill>
                  <a:srgbClr val="A4C137"/>
                </a:solidFill>
              </a:rPr>
              <a:t>O</a:t>
            </a:r>
            <a:r>
              <a:rPr lang="en-US" sz="3600" b="1" baseline="-25000" dirty="0">
                <a:solidFill>
                  <a:srgbClr val="A4C137"/>
                </a:solidFill>
              </a:rPr>
              <a:t>3</a:t>
            </a:r>
            <a:r>
              <a:rPr lang="en-US" sz="3600" b="1" dirty="0">
                <a:solidFill>
                  <a:srgbClr val="A4C137"/>
                </a:solidFill>
              </a:rPr>
              <a:t> (15 nm) /Cu EP</a:t>
            </a:r>
            <a:endParaRPr lang="en-US" sz="3600" b="1" i="1" dirty="0">
              <a:solidFill>
                <a:srgbClr val="1B3C70"/>
              </a:solidFill>
            </a:endParaRPr>
          </a:p>
        </p:txBody>
      </p:sp>
      <p:sp>
        <p:nvSpPr>
          <p:cNvPr id="31" name="CasellaDiTesto 30">
            <a:extLst>
              <a:ext uri="{FF2B5EF4-FFF2-40B4-BE49-F238E27FC236}">
                <a16:creationId xmlns:a16="http://schemas.microsoft.com/office/drawing/2014/main" id="{A9E974E2-AD50-1B45-99FE-BA3B379C69AD}"/>
              </a:ext>
            </a:extLst>
          </p:cNvPr>
          <p:cNvSpPr txBox="1"/>
          <p:nvPr/>
        </p:nvSpPr>
        <p:spPr>
          <a:xfrm rot="16200000">
            <a:off x="9940199" y="4474808"/>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C7E763B7-3B6C-0081-7394-260D466E2C04}"/>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3" name="Picture 4">
            <a:extLst>
              <a:ext uri="{FF2B5EF4-FFF2-40B4-BE49-F238E27FC236}">
                <a16:creationId xmlns:a16="http://schemas.microsoft.com/office/drawing/2014/main" id="{7FD01719-5AF3-D733-C40A-0793A30C6AFC}"/>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0855124" y="324621"/>
            <a:ext cx="712765" cy="581090"/>
          </a:xfrm>
          <a:prstGeom prst="rect">
            <a:avLst/>
          </a:prstGeom>
          <a:noFill/>
          <a:extLst>
            <a:ext uri="{909E8E84-426E-40DD-AFC4-6F175D3DCCD1}">
              <a14:hiddenFill xmlns:a14="http://schemas.microsoft.com/office/drawing/2010/main">
                <a:solidFill>
                  <a:srgbClr val="FFFFFF"/>
                </a:solidFill>
              </a14:hiddenFill>
            </a:ext>
          </a:extLst>
        </p:spPr>
      </p:pic>
      <p:pic>
        <p:nvPicPr>
          <p:cNvPr id="6" name="Image 1">
            <a:extLst>
              <a:ext uri="{FF2B5EF4-FFF2-40B4-BE49-F238E27FC236}">
                <a16:creationId xmlns:a16="http://schemas.microsoft.com/office/drawing/2014/main" id="{A4D88324-BFE9-C002-8E21-42CEA45EF331}"/>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40290" y="2326318"/>
            <a:ext cx="2934864" cy="2201148"/>
          </a:xfrm>
          <a:prstGeom prst="rect">
            <a:avLst/>
          </a:prstGeom>
        </p:spPr>
      </p:pic>
      <p:sp>
        <p:nvSpPr>
          <p:cNvPr id="8" name="ZoneTexte 5">
            <a:extLst>
              <a:ext uri="{FF2B5EF4-FFF2-40B4-BE49-F238E27FC236}">
                <a16:creationId xmlns:a16="http://schemas.microsoft.com/office/drawing/2014/main" id="{ED46E86B-30EC-1B1D-343D-182C026067FF}"/>
              </a:ext>
            </a:extLst>
          </p:cNvPr>
          <p:cNvSpPr txBox="1"/>
          <p:nvPr/>
        </p:nvSpPr>
        <p:spPr>
          <a:xfrm>
            <a:off x="4334940" y="1933552"/>
            <a:ext cx="1736373" cy="369332"/>
          </a:xfrm>
          <a:prstGeom prst="rect">
            <a:avLst/>
          </a:prstGeom>
          <a:solidFill>
            <a:schemeClr val="bg1"/>
          </a:solidFill>
        </p:spPr>
        <p:txBody>
          <a:bodyPr wrap="none" rtlCol="0">
            <a:spAutoFit/>
          </a:bodyPr>
          <a:lstStyle/>
          <a:p>
            <a:r>
              <a:rPr lang="fr-FR" dirty="0" err="1"/>
              <a:t>After</a:t>
            </a:r>
            <a:r>
              <a:rPr lang="fr-FR" dirty="0"/>
              <a:t> </a:t>
            </a:r>
            <a:r>
              <a:rPr lang="fr-FR" dirty="0" err="1"/>
              <a:t>annealing</a:t>
            </a:r>
            <a:endParaRPr lang="fr-FR" dirty="0"/>
          </a:p>
        </p:txBody>
      </p:sp>
      <p:sp>
        <p:nvSpPr>
          <p:cNvPr id="10" name="ZoneTexte 6">
            <a:extLst>
              <a:ext uri="{FF2B5EF4-FFF2-40B4-BE49-F238E27FC236}">
                <a16:creationId xmlns:a16="http://schemas.microsoft.com/office/drawing/2014/main" id="{9103104E-19C2-77BA-76EA-22274D28862B}"/>
              </a:ext>
            </a:extLst>
          </p:cNvPr>
          <p:cNvSpPr txBox="1"/>
          <p:nvPr/>
        </p:nvSpPr>
        <p:spPr>
          <a:xfrm>
            <a:off x="1202387" y="1935814"/>
            <a:ext cx="1928733" cy="369332"/>
          </a:xfrm>
          <a:prstGeom prst="rect">
            <a:avLst/>
          </a:prstGeom>
          <a:solidFill>
            <a:schemeClr val="bg1"/>
          </a:solidFill>
        </p:spPr>
        <p:txBody>
          <a:bodyPr wrap="none" rtlCol="0">
            <a:spAutoFit/>
          </a:bodyPr>
          <a:lstStyle/>
          <a:p>
            <a:r>
              <a:rPr lang="fr-FR" dirty="0" err="1"/>
              <a:t>Before</a:t>
            </a:r>
            <a:r>
              <a:rPr lang="fr-FR" dirty="0"/>
              <a:t> </a:t>
            </a:r>
            <a:r>
              <a:rPr lang="fr-FR" dirty="0" err="1"/>
              <a:t>annealing</a:t>
            </a:r>
            <a:endParaRPr lang="fr-FR" dirty="0"/>
          </a:p>
        </p:txBody>
      </p:sp>
      <p:pic>
        <p:nvPicPr>
          <p:cNvPr id="11" name="Image 7">
            <a:extLst>
              <a:ext uri="{FF2B5EF4-FFF2-40B4-BE49-F238E27FC236}">
                <a16:creationId xmlns:a16="http://schemas.microsoft.com/office/drawing/2014/main" id="{41C52B0F-D44B-C44F-9AF6-AF9BDC14AFBD}"/>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40290" y="4547390"/>
            <a:ext cx="2934863" cy="2201148"/>
          </a:xfrm>
          <a:prstGeom prst="rect">
            <a:avLst/>
          </a:prstGeom>
        </p:spPr>
      </p:pic>
      <p:pic>
        <p:nvPicPr>
          <p:cNvPr id="12" name="Image 8">
            <a:extLst>
              <a:ext uri="{FF2B5EF4-FFF2-40B4-BE49-F238E27FC236}">
                <a16:creationId xmlns:a16="http://schemas.microsoft.com/office/drawing/2014/main" id="{CB13F7A8-476F-7510-56EC-5639637AB38F}"/>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711567" y="2326317"/>
            <a:ext cx="2934865" cy="2201149"/>
          </a:xfrm>
          <a:prstGeom prst="rect">
            <a:avLst/>
          </a:prstGeom>
        </p:spPr>
      </p:pic>
      <p:pic>
        <p:nvPicPr>
          <p:cNvPr id="13" name="Image 9">
            <a:extLst>
              <a:ext uri="{FF2B5EF4-FFF2-40B4-BE49-F238E27FC236}">
                <a16:creationId xmlns:a16="http://schemas.microsoft.com/office/drawing/2014/main" id="{4B4382D5-889D-6833-1863-46F5E37B34B6}"/>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3679782" y="4550899"/>
            <a:ext cx="2966650" cy="2224987"/>
          </a:xfrm>
          <a:prstGeom prst="rect">
            <a:avLst/>
          </a:prstGeom>
        </p:spPr>
      </p:pic>
      <p:sp>
        <p:nvSpPr>
          <p:cNvPr id="15" name="ZoneTexte 10">
            <a:extLst>
              <a:ext uri="{FF2B5EF4-FFF2-40B4-BE49-F238E27FC236}">
                <a16:creationId xmlns:a16="http://schemas.microsoft.com/office/drawing/2014/main" id="{FC151F3F-81CA-1A4B-EF15-E3A096555812}"/>
              </a:ext>
            </a:extLst>
          </p:cNvPr>
          <p:cNvSpPr txBox="1"/>
          <p:nvPr/>
        </p:nvSpPr>
        <p:spPr>
          <a:xfrm>
            <a:off x="7025711" y="4812864"/>
            <a:ext cx="4841083" cy="2031325"/>
          </a:xfrm>
          <a:prstGeom prst="rect">
            <a:avLst/>
          </a:prstGeom>
          <a:noFill/>
        </p:spPr>
        <p:txBody>
          <a:bodyPr wrap="square" rtlCol="0">
            <a:spAutoFit/>
          </a:bodyPr>
          <a:lstStyle/>
          <a:p>
            <a:pPr marL="285750" indent="-285750">
              <a:buFont typeface="Wingdings" panose="05000000000000000000" pitchFamily="2" charset="2"/>
              <a:buChar char="§"/>
            </a:pPr>
            <a:r>
              <a:rPr lang="fr-FR" dirty="0"/>
              <a:t>No cracks, no </a:t>
            </a:r>
            <a:r>
              <a:rPr lang="fr-FR" dirty="0" err="1"/>
              <a:t>holes</a:t>
            </a:r>
            <a:endParaRPr lang="fr-FR" dirty="0"/>
          </a:p>
          <a:p>
            <a:pPr marL="285750" indent="-285750">
              <a:buFont typeface="Wingdings" panose="05000000000000000000" pitchFamily="2" charset="2"/>
              <a:buChar char="§"/>
            </a:pPr>
            <a:r>
              <a:rPr lang="fr-FR" dirty="0"/>
              <a:t>Al</a:t>
            </a:r>
            <a:r>
              <a:rPr lang="fr-FR" baseline="-25000" dirty="0"/>
              <a:t>2</a:t>
            </a:r>
            <a:r>
              <a:rPr lang="fr-FR" dirty="0"/>
              <a:t>O</a:t>
            </a:r>
            <a:r>
              <a:rPr lang="fr-FR" baseline="-25000" dirty="0"/>
              <a:t>3</a:t>
            </a:r>
            <a:r>
              <a:rPr lang="fr-FR" dirty="0"/>
              <a:t> layer stable </a:t>
            </a:r>
            <a:r>
              <a:rPr lang="fr-FR" dirty="0" err="1"/>
              <a:t>after</a:t>
            </a:r>
            <a:r>
              <a:rPr lang="fr-FR" dirty="0"/>
              <a:t> </a:t>
            </a:r>
            <a:r>
              <a:rPr lang="fr-FR" dirty="0" err="1"/>
              <a:t>annealing</a:t>
            </a:r>
            <a:r>
              <a:rPr lang="fr-FR" dirty="0"/>
              <a:t> up 700°C in high vacuum and HPR.</a:t>
            </a:r>
          </a:p>
          <a:p>
            <a:pPr marL="285750" indent="-285750">
              <a:buFont typeface="Wingdings" panose="05000000000000000000" pitchFamily="2" charset="2"/>
              <a:buChar char="§"/>
            </a:pPr>
            <a:r>
              <a:rPr lang="fr-FR" dirty="0"/>
              <a:t>No Cu diffusion </a:t>
            </a:r>
            <a:r>
              <a:rPr lang="fr-FR" dirty="0" err="1"/>
              <a:t>through</a:t>
            </a:r>
            <a:r>
              <a:rPr lang="fr-FR" dirty="0"/>
              <a:t> the Al</a:t>
            </a:r>
            <a:r>
              <a:rPr lang="fr-FR" baseline="-25000" dirty="0"/>
              <a:t>2</a:t>
            </a:r>
            <a:r>
              <a:rPr lang="fr-FR" dirty="0"/>
              <a:t>O</a:t>
            </a:r>
            <a:r>
              <a:rPr lang="fr-FR" baseline="-25000" dirty="0"/>
              <a:t>3</a:t>
            </a:r>
            <a:r>
              <a:rPr lang="fr-FR" dirty="0"/>
              <a:t> </a:t>
            </a:r>
          </a:p>
          <a:p>
            <a:pPr marL="285750" indent="-285750">
              <a:buFont typeface="Wingdings" panose="05000000000000000000" pitchFamily="2" charset="2"/>
              <a:buChar char="§"/>
            </a:pPr>
            <a:r>
              <a:rPr lang="fr-FR" dirty="0" err="1"/>
              <a:t>Amorphous</a:t>
            </a:r>
            <a:r>
              <a:rPr lang="fr-FR" dirty="0"/>
              <a:t> </a:t>
            </a:r>
            <a:r>
              <a:rPr lang="fr-FR" dirty="0" err="1"/>
              <a:t>before</a:t>
            </a:r>
            <a:r>
              <a:rPr lang="fr-FR" dirty="0"/>
              <a:t> or </a:t>
            </a:r>
            <a:r>
              <a:rPr lang="fr-FR" dirty="0" err="1"/>
              <a:t>after</a:t>
            </a:r>
            <a:r>
              <a:rPr lang="fr-FR" dirty="0"/>
              <a:t> </a:t>
            </a:r>
            <a:r>
              <a:rPr lang="fr-FR" dirty="0" err="1"/>
              <a:t>annealing</a:t>
            </a:r>
            <a:r>
              <a:rPr lang="fr-FR" dirty="0"/>
              <a:t>. No structure </a:t>
            </a:r>
            <a:r>
              <a:rPr lang="fr-FR" dirty="0" err="1"/>
              <a:t>observed</a:t>
            </a:r>
            <a:r>
              <a:rPr lang="fr-FR" dirty="0"/>
              <a:t> by SEM.</a:t>
            </a:r>
          </a:p>
          <a:p>
            <a:pPr marL="285750" indent="-285750">
              <a:buFont typeface="Wingdings" panose="05000000000000000000" pitchFamily="2" charset="2"/>
              <a:buChar char="§"/>
            </a:pPr>
            <a:endParaRPr lang="fr-FR" dirty="0"/>
          </a:p>
        </p:txBody>
      </p:sp>
      <p:pic>
        <p:nvPicPr>
          <p:cNvPr id="16" name="Image 11">
            <a:extLst>
              <a:ext uri="{FF2B5EF4-FFF2-40B4-BE49-F238E27FC236}">
                <a16:creationId xmlns:a16="http://schemas.microsoft.com/office/drawing/2014/main" id="{623A097A-9CAC-E22C-9D02-EB87CA5F3FB4}"/>
              </a:ext>
            </a:extLst>
          </p:cNvPr>
          <p:cNvPicPr>
            <a:picLocks noChangeAspect="1"/>
          </p:cNvPicPr>
          <p:nvPr/>
        </p:nvPicPr>
        <p:blipFill rotWithShape="1">
          <a:blip r:embed="rId8" cstate="print">
            <a:extLst>
              <a:ext uri="{28A0092B-C50C-407E-A947-70E740481C1C}">
                <a14:useLocalDpi xmlns:a14="http://schemas.microsoft.com/office/drawing/2010/main" val="0"/>
              </a:ext>
            </a:extLst>
          </a:blip>
          <a:srcRect l="7799" t="6689" r="9205"/>
          <a:stretch/>
        </p:blipFill>
        <p:spPr>
          <a:xfrm>
            <a:off x="7004517" y="1579933"/>
            <a:ext cx="3633521" cy="3126026"/>
          </a:xfrm>
          <a:prstGeom prst="rect">
            <a:avLst/>
          </a:prstGeom>
        </p:spPr>
      </p:pic>
      <p:sp>
        <p:nvSpPr>
          <p:cNvPr id="17" name="ZoneTexte 12">
            <a:extLst>
              <a:ext uri="{FF2B5EF4-FFF2-40B4-BE49-F238E27FC236}">
                <a16:creationId xmlns:a16="http://schemas.microsoft.com/office/drawing/2014/main" id="{5D026EB5-5191-3759-91EF-66677B29166C}"/>
              </a:ext>
            </a:extLst>
          </p:cNvPr>
          <p:cNvSpPr txBox="1"/>
          <p:nvPr/>
        </p:nvSpPr>
        <p:spPr>
          <a:xfrm>
            <a:off x="7706969" y="1295319"/>
            <a:ext cx="2650084" cy="276999"/>
          </a:xfrm>
          <a:prstGeom prst="rect">
            <a:avLst/>
          </a:prstGeom>
          <a:noFill/>
        </p:spPr>
        <p:txBody>
          <a:bodyPr wrap="none" rtlCol="0">
            <a:spAutoFit/>
          </a:bodyPr>
          <a:lstStyle/>
          <a:p>
            <a:r>
              <a:rPr lang="fr-FR" sz="1200" b="1" i="1" dirty="0" err="1"/>
              <a:t>After</a:t>
            </a:r>
            <a:r>
              <a:rPr lang="fr-FR" sz="1200" b="1" i="1" dirty="0"/>
              <a:t> </a:t>
            </a:r>
            <a:r>
              <a:rPr lang="fr-FR" sz="1200" b="1" i="1" dirty="0" err="1"/>
              <a:t>annealing</a:t>
            </a:r>
            <a:r>
              <a:rPr lang="fr-FR" sz="1200" b="1" i="1" dirty="0"/>
              <a:t> 700°C-2hrs + HPR</a:t>
            </a:r>
          </a:p>
        </p:txBody>
      </p:sp>
      <p:sp>
        <p:nvSpPr>
          <p:cNvPr id="18" name="ZoneTexte 16">
            <a:extLst>
              <a:ext uri="{FF2B5EF4-FFF2-40B4-BE49-F238E27FC236}">
                <a16:creationId xmlns:a16="http://schemas.microsoft.com/office/drawing/2014/main" id="{C68CE9FC-2BEF-247E-F1FC-121EEB273D7B}"/>
              </a:ext>
            </a:extLst>
          </p:cNvPr>
          <p:cNvSpPr txBox="1"/>
          <p:nvPr/>
        </p:nvSpPr>
        <p:spPr>
          <a:xfrm>
            <a:off x="7553249" y="1669682"/>
            <a:ext cx="646331" cy="369332"/>
          </a:xfrm>
          <a:prstGeom prst="rect">
            <a:avLst/>
          </a:prstGeom>
          <a:noFill/>
        </p:spPr>
        <p:txBody>
          <a:bodyPr wrap="none" rtlCol="0">
            <a:spAutoFit/>
          </a:bodyPr>
          <a:lstStyle/>
          <a:p>
            <a:r>
              <a:rPr lang="fr-FR" dirty="0"/>
              <a:t>XPS</a:t>
            </a:r>
          </a:p>
        </p:txBody>
      </p:sp>
    </p:spTree>
    <p:extLst>
      <p:ext uri="{BB962C8B-B14F-4D97-AF65-F5344CB8AC3E}">
        <p14:creationId xmlns:p14="http://schemas.microsoft.com/office/powerpoint/2010/main" val="90121427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51C8CE4-6D24-843C-93C5-BEAF136D1983}"/>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372AF744-BF23-64FE-F264-5541F9CDC2C0}"/>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0809E489-F5B1-C5AE-8D2C-00076F593E6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70C55D20-78ED-0552-8410-69ACB6386139}"/>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Cu EP / Al</a:t>
            </a:r>
            <a:r>
              <a:rPr lang="en-US" sz="3600" b="1" baseline="-25000" dirty="0">
                <a:solidFill>
                  <a:srgbClr val="A4C137"/>
                </a:solidFill>
              </a:rPr>
              <a:t>2</a:t>
            </a:r>
            <a:r>
              <a:rPr lang="en-US" sz="3600" b="1" dirty="0">
                <a:solidFill>
                  <a:srgbClr val="A4C137"/>
                </a:solidFill>
              </a:rPr>
              <a:t>O</a:t>
            </a:r>
            <a:r>
              <a:rPr lang="en-US" sz="3600" b="1" baseline="-25000" dirty="0">
                <a:solidFill>
                  <a:srgbClr val="A4C137"/>
                </a:solidFill>
              </a:rPr>
              <a:t>3</a:t>
            </a:r>
            <a:r>
              <a:rPr lang="en-US" sz="3600" b="1" dirty="0">
                <a:solidFill>
                  <a:srgbClr val="A4C137"/>
                </a:solidFill>
              </a:rPr>
              <a:t> (15 nm) + Nb </a:t>
            </a:r>
            <a:r>
              <a:rPr lang="en-US" sz="3600" b="1" dirty="0" err="1">
                <a:solidFill>
                  <a:srgbClr val="A4C137"/>
                </a:solidFill>
              </a:rPr>
              <a:t>HiPIMS</a:t>
            </a:r>
            <a:r>
              <a:rPr lang="en-US" sz="3600" b="1" dirty="0">
                <a:solidFill>
                  <a:srgbClr val="A4C137"/>
                </a:solidFill>
              </a:rPr>
              <a:t> coating</a:t>
            </a:r>
            <a:endParaRPr lang="en-US" sz="3600" b="1" i="1" dirty="0">
              <a:solidFill>
                <a:srgbClr val="1B3C70"/>
              </a:solidFill>
            </a:endParaRPr>
          </a:p>
        </p:txBody>
      </p:sp>
      <p:sp>
        <p:nvSpPr>
          <p:cNvPr id="31" name="CasellaDiTesto 30">
            <a:extLst>
              <a:ext uri="{FF2B5EF4-FFF2-40B4-BE49-F238E27FC236}">
                <a16:creationId xmlns:a16="http://schemas.microsoft.com/office/drawing/2014/main" id="{2B35F894-D712-7A2E-33FB-BC507E280BF3}"/>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49DD1A8E-1BE2-E8D9-5D06-510AE6031D5C}"/>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7" name="Image 28">
            <a:extLst>
              <a:ext uri="{FF2B5EF4-FFF2-40B4-BE49-F238E27FC236}">
                <a16:creationId xmlns:a16="http://schemas.microsoft.com/office/drawing/2014/main" id="{AF6CEF52-E323-12EB-3B74-4B2803A853C2}"/>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252701" y="316107"/>
            <a:ext cx="582059" cy="581090"/>
          </a:xfrm>
          <a:prstGeom prst="rect">
            <a:avLst/>
          </a:prstGeom>
        </p:spPr>
      </p:pic>
      <p:pic>
        <p:nvPicPr>
          <p:cNvPr id="9" name="Image 6" descr="Une image contenant texte, capture d’écran, diagramme, Police&#10;&#10;Description générée automatiquement">
            <a:extLst>
              <a:ext uri="{FF2B5EF4-FFF2-40B4-BE49-F238E27FC236}">
                <a16:creationId xmlns:a16="http://schemas.microsoft.com/office/drawing/2014/main" id="{ED48654F-2C33-CCFA-E913-7295726E9BFA}"/>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6317" t="9167" r="10782" b="4583"/>
          <a:stretch/>
        </p:blipFill>
        <p:spPr>
          <a:xfrm>
            <a:off x="8267587" y="1861672"/>
            <a:ext cx="3465725" cy="2759250"/>
          </a:xfrm>
          <a:prstGeom prst="rect">
            <a:avLst/>
          </a:prstGeom>
        </p:spPr>
      </p:pic>
      <p:sp>
        <p:nvSpPr>
          <p:cNvPr id="19" name="ZoneTexte 7">
            <a:extLst>
              <a:ext uri="{FF2B5EF4-FFF2-40B4-BE49-F238E27FC236}">
                <a16:creationId xmlns:a16="http://schemas.microsoft.com/office/drawing/2014/main" id="{C5097AFF-11B9-8F2C-A793-55ABB918707C}"/>
              </a:ext>
            </a:extLst>
          </p:cNvPr>
          <p:cNvSpPr txBox="1"/>
          <p:nvPr/>
        </p:nvSpPr>
        <p:spPr>
          <a:xfrm>
            <a:off x="496988" y="1970753"/>
            <a:ext cx="2984051" cy="1569660"/>
          </a:xfrm>
          <a:prstGeom prst="rect">
            <a:avLst/>
          </a:prstGeom>
          <a:noFill/>
          <a:ln w="38100">
            <a:solidFill>
              <a:srgbClr val="1B3C70"/>
            </a:solidFill>
          </a:ln>
        </p:spPr>
        <p:txBody>
          <a:bodyPr wrap="square" rtlCol="0">
            <a:spAutoFit/>
          </a:bodyPr>
          <a:lstStyle/>
          <a:p>
            <a:r>
              <a:rPr lang="en-GB" sz="1600" dirty="0"/>
              <a:t>Baseline HIPIMS coating recipe:</a:t>
            </a:r>
            <a:endParaRPr lang="fr-FR" sz="1600" dirty="0"/>
          </a:p>
          <a:p>
            <a:r>
              <a:rPr lang="fr-FR" sz="1600" dirty="0"/>
              <a:t>1.2kW </a:t>
            </a:r>
            <a:r>
              <a:rPr lang="fr-FR" sz="1600" dirty="0" err="1"/>
              <a:t>avg</a:t>
            </a:r>
            <a:endParaRPr lang="fr-FR" sz="1600" dirty="0"/>
          </a:p>
          <a:p>
            <a:r>
              <a:rPr lang="fr-FR" sz="1600" dirty="0"/>
              <a:t>100Hz, 200us </a:t>
            </a:r>
            <a:r>
              <a:rPr lang="fr-FR" sz="1600" dirty="0" err="1"/>
              <a:t>HiPIMS</a:t>
            </a:r>
            <a:r>
              <a:rPr lang="fr-FR" sz="1600" dirty="0"/>
              <a:t> pulses</a:t>
            </a:r>
          </a:p>
          <a:p>
            <a:r>
              <a:rPr lang="fr-FR" sz="1600" dirty="0"/>
              <a:t>-75V </a:t>
            </a:r>
            <a:r>
              <a:rPr lang="fr-FR" sz="1600" dirty="0" err="1"/>
              <a:t>bias</a:t>
            </a:r>
            <a:r>
              <a:rPr lang="fr-FR" sz="1600" dirty="0"/>
              <a:t> voltage</a:t>
            </a:r>
          </a:p>
          <a:p>
            <a:r>
              <a:rPr lang="fr-FR" sz="1600" dirty="0"/>
              <a:t>150C</a:t>
            </a:r>
          </a:p>
          <a:p>
            <a:r>
              <a:rPr lang="fr-FR" sz="1600" dirty="0"/>
              <a:t>2.5.10</a:t>
            </a:r>
            <a:r>
              <a:rPr lang="fr-FR" sz="1600" baseline="30000" dirty="0"/>
              <a:t>-3</a:t>
            </a:r>
            <a:r>
              <a:rPr lang="fr-FR" sz="1600" dirty="0"/>
              <a:t> mbar Kr</a:t>
            </a:r>
          </a:p>
        </p:txBody>
      </p:sp>
      <p:grpSp>
        <p:nvGrpSpPr>
          <p:cNvPr id="20" name="Group 4">
            <a:extLst>
              <a:ext uri="{FF2B5EF4-FFF2-40B4-BE49-F238E27FC236}">
                <a16:creationId xmlns:a16="http://schemas.microsoft.com/office/drawing/2014/main" id="{3CE8B269-4BAD-753A-F9F3-55518BD2F988}"/>
              </a:ext>
            </a:extLst>
          </p:cNvPr>
          <p:cNvGrpSpPr/>
          <p:nvPr/>
        </p:nvGrpSpPr>
        <p:grpSpPr>
          <a:xfrm>
            <a:off x="8802595" y="4716497"/>
            <a:ext cx="2864998" cy="1992941"/>
            <a:chOff x="-1961127" y="-102074"/>
            <a:chExt cx="7861465" cy="5928909"/>
          </a:xfrm>
        </p:grpSpPr>
        <p:pic>
          <p:nvPicPr>
            <p:cNvPr id="21" name="Picture 2" descr="A close-up of a white surface&#10;&#10;Description automatically generated">
              <a:extLst>
                <a:ext uri="{FF2B5EF4-FFF2-40B4-BE49-F238E27FC236}">
                  <a16:creationId xmlns:a16="http://schemas.microsoft.com/office/drawing/2014/main" id="{DE010CF1-ED51-B573-0B7D-BB332B971F78}"/>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946542" y="-58325"/>
              <a:ext cx="7846880" cy="5885160"/>
            </a:xfrm>
            <a:prstGeom prst="rect">
              <a:avLst/>
            </a:prstGeom>
          </p:spPr>
        </p:pic>
        <p:sp>
          <p:nvSpPr>
            <p:cNvPr id="22" name="TextBox 3">
              <a:extLst>
                <a:ext uri="{FF2B5EF4-FFF2-40B4-BE49-F238E27FC236}">
                  <a16:creationId xmlns:a16="http://schemas.microsoft.com/office/drawing/2014/main" id="{D339C075-A9E7-25CD-BD62-1EAD00691B58}"/>
                </a:ext>
              </a:extLst>
            </p:cNvPr>
            <p:cNvSpPr txBox="1"/>
            <p:nvPr/>
          </p:nvSpPr>
          <p:spPr>
            <a:xfrm>
              <a:off x="-1961127" y="-102074"/>
              <a:ext cx="5031360" cy="1007183"/>
            </a:xfrm>
            <a:prstGeom prst="rect">
              <a:avLst/>
            </a:prstGeom>
            <a:noFill/>
          </p:spPr>
          <p:txBody>
            <a:bodyPr wrap="square" rtlCol="0">
              <a:spAutoFit/>
            </a:bodyPr>
            <a:lstStyle/>
            <a:p>
              <a:r>
                <a:rPr lang="en-US" sz="1600" b="1" dirty="0">
                  <a:latin typeface="Arial" panose="020B0604020202020204" pitchFamily="34" charset="0"/>
                  <a:cs typeface="Arial" panose="020B0604020202020204" pitchFamily="34" charset="0"/>
                </a:rPr>
                <a:t>Nb/Al</a:t>
              </a:r>
              <a:r>
                <a:rPr lang="en-US" sz="1600" b="1" baseline="-25000" dirty="0">
                  <a:latin typeface="Arial" panose="020B0604020202020204" pitchFamily="34" charset="0"/>
                  <a:cs typeface="Arial" panose="020B0604020202020204" pitchFamily="34" charset="0"/>
                </a:rPr>
                <a:t>2</a:t>
              </a:r>
              <a:r>
                <a:rPr lang="en-US" sz="1600" b="1" dirty="0">
                  <a:latin typeface="Arial" panose="020B0604020202020204" pitchFamily="34" charset="0"/>
                  <a:cs typeface="Arial" panose="020B0604020202020204" pitchFamily="34" charset="0"/>
                </a:rPr>
                <a:t>O</a:t>
              </a:r>
              <a:r>
                <a:rPr lang="en-US" sz="1600" b="1" baseline="-25000" dirty="0">
                  <a:latin typeface="Arial" panose="020B0604020202020204" pitchFamily="34" charset="0"/>
                  <a:cs typeface="Arial" panose="020B0604020202020204" pitchFamily="34" charset="0"/>
                </a:rPr>
                <a:t>3</a:t>
              </a:r>
              <a:r>
                <a:rPr lang="en-US" sz="1600" b="1" dirty="0">
                  <a:latin typeface="Arial" panose="020B0604020202020204" pitchFamily="34" charset="0"/>
                  <a:cs typeface="Arial" panose="020B0604020202020204" pitchFamily="34" charset="0"/>
                </a:rPr>
                <a:t> 15 nm</a:t>
              </a:r>
              <a:endParaRPr lang="en-GB" sz="1600" b="1" dirty="0">
                <a:latin typeface="Arial" panose="020B0604020202020204" pitchFamily="34" charset="0"/>
                <a:cs typeface="Arial" panose="020B0604020202020204" pitchFamily="34" charset="0"/>
              </a:endParaRPr>
            </a:p>
          </p:txBody>
        </p:sp>
      </p:grpSp>
      <p:grpSp>
        <p:nvGrpSpPr>
          <p:cNvPr id="23" name="Groupe 18">
            <a:extLst>
              <a:ext uri="{FF2B5EF4-FFF2-40B4-BE49-F238E27FC236}">
                <a16:creationId xmlns:a16="http://schemas.microsoft.com/office/drawing/2014/main" id="{C35362D6-E308-D663-0CC0-4745D1EAFF7B}"/>
              </a:ext>
            </a:extLst>
          </p:cNvPr>
          <p:cNvGrpSpPr/>
          <p:nvPr/>
        </p:nvGrpSpPr>
        <p:grpSpPr>
          <a:xfrm>
            <a:off x="3706562" y="1997380"/>
            <a:ext cx="4778876" cy="1407582"/>
            <a:chOff x="3402598" y="633002"/>
            <a:chExt cx="4778876" cy="1407582"/>
          </a:xfrm>
        </p:grpSpPr>
        <p:pic>
          <p:nvPicPr>
            <p:cNvPr id="24" name="Picture 3">
              <a:extLst>
                <a:ext uri="{FF2B5EF4-FFF2-40B4-BE49-F238E27FC236}">
                  <a16:creationId xmlns:a16="http://schemas.microsoft.com/office/drawing/2014/main" id="{3BA22F46-1DA0-F5D8-7ADC-DBABD575CEB1}"/>
                </a:ext>
              </a:extLst>
            </p:cNvPr>
            <p:cNvPicPr>
              <a:picLocks noChangeAspect="1"/>
            </p:cNvPicPr>
            <p:nvPr/>
          </p:nvPicPr>
          <p:blipFill>
            <a:blip r:embed="rId6"/>
            <a:stretch>
              <a:fillRect/>
            </a:stretch>
          </p:blipFill>
          <p:spPr>
            <a:xfrm>
              <a:off x="3402598" y="633002"/>
              <a:ext cx="4393196" cy="1407582"/>
            </a:xfrm>
            <a:prstGeom prst="rect">
              <a:avLst/>
            </a:prstGeom>
          </p:spPr>
        </p:pic>
        <p:sp>
          <p:nvSpPr>
            <p:cNvPr id="25" name="ZoneTexte 20">
              <a:extLst>
                <a:ext uri="{FF2B5EF4-FFF2-40B4-BE49-F238E27FC236}">
                  <a16:creationId xmlns:a16="http://schemas.microsoft.com/office/drawing/2014/main" id="{AFF52112-473C-F154-9F7A-E0D751A0E9B9}"/>
                </a:ext>
              </a:extLst>
            </p:cNvPr>
            <p:cNvSpPr txBox="1"/>
            <p:nvPr/>
          </p:nvSpPr>
          <p:spPr>
            <a:xfrm>
              <a:off x="6817895" y="681972"/>
              <a:ext cx="1363579" cy="369332"/>
            </a:xfrm>
            <a:prstGeom prst="rect">
              <a:avLst/>
            </a:prstGeom>
            <a:noFill/>
          </p:spPr>
          <p:txBody>
            <a:bodyPr wrap="square" rtlCol="0">
              <a:spAutoFit/>
            </a:bodyPr>
            <a:lstStyle/>
            <a:p>
              <a:r>
                <a:rPr lang="en-GB" dirty="0"/>
                <a:t>GIXRD</a:t>
              </a:r>
              <a:endParaRPr lang="fr-FR" dirty="0"/>
            </a:p>
          </p:txBody>
        </p:sp>
      </p:grpSp>
      <mc:AlternateContent xmlns:mc="http://schemas.openxmlformats.org/markup-compatibility/2006" xmlns:a14="http://schemas.microsoft.com/office/drawing/2010/main">
        <mc:Choice Requires="a14">
          <p:sp>
            <p:nvSpPr>
              <p:cNvPr id="26" name="TextBox 5">
                <a:extLst>
                  <a:ext uri="{FF2B5EF4-FFF2-40B4-BE49-F238E27FC236}">
                    <a16:creationId xmlns:a16="http://schemas.microsoft.com/office/drawing/2014/main" id="{ADA8776F-2EB9-AFA0-505F-2E955943BAB3}"/>
                  </a:ext>
                </a:extLst>
              </p:cNvPr>
              <p:cNvSpPr txBox="1"/>
              <p:nvPr/>
            </p:nvSpPr>
            <p:spPr>
              <a:xfrm>
                <a:off x="3662295" y="3460869"/>
                <a:ext cx="2001958" cy="830997"/>
              </a:xfrm>
              <a:prstGeom prst="rect">
                <a:avLst/>
              </a:prstGeom>
              <a:noFill/>
            </p:spPr>
            <p:txBody>
              <a:bodyPr wrap="square">
                <a:spAutoFit/>
              </a:bodyPr>
              <a:lstStyle/>
              <a:p>
                <a:r>
                  <a:rPr lang="en-GB" sz="1600" dirty="0">
                    <a:solidFill>
                      <a:schemeClr val="tx1"/>
                    </a:solidFill>
                    <a:latin typeface="Arial" panose="020B0604020202020204" pitchFamily="34" charset="0"/>
                    <a:cs typeface="Arial" panose="020B0604020202020204" pitchFamily="34" charset="0"/>
                  </a:rPr>
                  <a:t>crystallite size, </a:t>
                </a:r>
                <a14:m>
                  <m:oMath xmlns:m="http://schemas.openxmlformats.org/officeDocument/2006/math">
                    <m:r>
                      <a:rPr lang="en-GB" sz="1600" i="1" dirty="0" smtClean="0">
                        <a:solidFill>
                          <a:schemeClr val="tx1"/>
                        </a:solidFill>
                        <a:latin typeface="Cambria Math" panose="02040503050406030204" pitchFamily="18" charset="0"/>
                      </a:rPr>
                      <m:t>𝐷</m:t>
                    </m:r>
                    <m:r>
                      <a:rPr lang="en-GB" sz="1600" i="1" dirty="0" smtClean="0">
                        <a:solidFill>
                          <a:schemeClr val="tx1"/>
                        </a:solidFill>
                        <a:latin typeface="Cambria Math" panose="02040503050406030204" pitchFamily="18" charset="0"/>
                      </a:rPr>
                      <m:t> </m:t>
                    </m:r>
                  </m:oMath>
                </a14:m>
                <a:endParaRPr lang="en-GB" sz="1600" dirty="0">
                  <a:solidFill>
                    <a:schemeClr val="tx1"/>
                  </a:solidFill>
                  <a:latin typeface="Arial" panose="020B0604020202020204" pitchFamily="34" charset="0"/>
                  <a:cs typeface="Arial" panose="020B0604020202020204" pitchFamily="34" charset="0"/>
                </a:endParaRPr>
              </a:p>
              <a:p>
                <a:r>
                  <a:rPr lang="en-GB" sz="1600" dirty="0" err="1">
                    <a:solidFill>
                      <a:schemeClr val="tx1"/>
                    </a:solidFill>
                    <a:latin typeface="Arial" panose="020B0604020202020204" pitchFamily="34" charset="0"/>
                    <a:cs typeface="Arial" panose="020B0604020202020204" pitchFamily="34" charset="0"/>
                  </a:rPr>
                  <a:t>microstrain</a:t>
                </a:r>
                <a:r>
                  <a:rPr lang="en-GB" sz="1600" dirty="0">
                    <a:solidFill>
                      <a:schemeClr val="tx1"/>
                    </a:solidFill>
                    <a:latin typeface="Arial" panose="020B0604020202020204" pitchFamily="34" charset="0"/>
                    <a:cs typeface="Arial" panose="020B0604020202020204" pitchFamily="34" charset="0"/>
                  </a:rPr>
                  <a:t>, </a:t>
                </a:r>
                <a14:m>
                  <m:oMath xmlns:m="http://schemas.openxmlformats.org/officeDocument/2006/math">
                    <m:r>
                      <a:rPr lang="en-US" sz="1600" b="0" i="0" smtClean="0">
                        <a:solidFill>
                          <a:schemeClr val="tx1"/>
                        </a:solidFill>
                        <a:latin typeface="Cambria Math" panose="02040503050406030204" pitchFamily="18" charset="0"/>
                        <a:ea typeface="Cambria Math" panose="02040503050406030204" pitchFamily="18" charset="0"/>
                      </a:rPr>
                      <m:t>  </m:t>
                    </m:r>
                    <m:r>
                      <a:rPr lang="en-US" sz="1600" i="1">
                        <a:solidFill>
                          <a:schemeClr val="tx1"/>
                        </a:solidFill>
                        <a:latin typeface="Cambria Math" panose="02040503050406030204" pitchFamily="18" charset="0"/>
                        <a:ea typeface="Cambria Math" panose="02040503050406030204" pitchFamily="18" charset="0"/>
                      </a:rPr>
                      <m:t>𝜀</m:t>
                    </m:r>
                  </m:oMath>
                </a14:m>
                <a:endParaRPr lang="en-GB" sz="1600" dirty="0">
                  <a:solidFill>
                    <a:schemeClr val="tx1"/>
                  </a:solidFill>
                  <a:latin typeface="Arial" panose="020B0604020202020204" pitchFamily="34" charset="0"/>
                  <a:cs typeface="Arial" panose="020B0604020202020204" pitchFamily="34" charset="0"/>
                </a:endParaRPr>
              </a:p>
              <a:p>
                <a:r>
                  <a:rPr lang="en-GB" sz="1600" dirty="0">
                    <a:solidFill>
                      <a:schemeClr val="tx1"/>
                    </a:solidFill>
                    <a:latin typeface="Arial" panose="020B0604020202020204" pitchFamily="34" charset="0"/>
                    <a:cs typeface="Arial" panose="020B0604020202020204" pitchFamily="34" charset="0"/>
                  </a:rPr>
                  <a:t>lattice parameter, </a:t>
                </a:r>
                <a14:m>
                  <m:oMath xmlns:m="http://schemas.openxmlformats.org/officeDocument/2006/math">
                    <m:r>
                      <a:rPr lang="en-GB" sz="1600" i="1" dirty="0" smtClean="0">
                        <a:solidFill>
                          <a:schemeClr val="tx1"/>
                        </a:solidFill>
                        <a:latin typeface="Cambria Math" panose="02040503050406030204" pitchFamily="18" charset="0"/>
                      </a:rPr>
                      <m:t>𝑎</m:t>
                    </m:r>
                  </m:oMath>
                </a14:m>
                <a:endParaRPr lang="en-GB" sz="1600" dirty="0">
                  <a:solidFill>
                    <a:schemeClr val="tx1"/>
                  </a:solidFill>
                  <a:latin typeface="Arial" panose="020B0604020202020204" pitchFamily="34" charset="0"/>
                  <a:cs typeface="Arial" panose="020B0604020202020204" pitchFamily="34" charset="0"/>
                </a:endParaRPr>
              </a:p>
            </p:txBody>
          </p:sp>
        </mc:Choice>
        <mc:Fallback xmlns="">
          <p:sp>
            <p:nvSpPr>
              <p:cNvPr id="26" name="TextBox 5">
                <a:extLst>
                  <a:ext uri="{FF2B5EF4-FFF2-40B4-BE49-F238E27FC236}">
                    <a16:creationId xmlns:a16="http://schemas.microsoft.com/office/drawing/2014/main" id="{ADA8776F-2EB9-AFA0-505F-2E955943BAB3}"/>
                  </a:ext>
                </a:extLst>
              </p:cNvPr>
              <p:cNvSpPr txBox="1">
                <a:spLocks noRot="1" noChangeAspect="1" noMove="1" noResize="1" noEditPoints="1" noAdjustHandles="1" noChangeArrowheads="1" noChangeShapeType="1" noTextEdit="1"/>
              </p:cNvSpPr>
              <p:nvPr/>
            </p:nvSpPr>
            <p:spPr>
              <a:xfrm>
                <a:off x="3662295" y="3460869"/>
                <a:ext cx="2001958" cy="830997"/>
              </a:xfrm>
              <a:prstGeom prst="rect">
                <a:avLst/>
              </a:prstGeom>
              <a:blipFill>
                <a:blip r:embed="rId7"/>
                <a:stretch>
                  <a:fillRect l="-1829" t="-2206" b="-8824"/>
                </a:stretch>
              </a:blipFill>
            </p:spPr>
            <p:txBody>
              <a:bodyPr/>
              <a:lstStyle/>
              <a:p>
                <a:r>
                  <a:rPr lang="en-US">
                    <a:noFill/>
                  </a:rPr>
                  <a:t> </a:t>
                </a:r>
              </a:p>
            </p:txBody>
          </p:sp>
        </mc:Fallback>
      </mc:AlternateContent>
      <p:pic>
        <p:nvPicPr>
          <p:cNvPr id="27" name="Image 23">
            <a:extLst>
              <a:ext uri="{FF2B5EF4-FFF2-40B4-BE49-F238E27FC236}">
                <a16:creationId xmlns:a16="http://schemas.microsoft.com/office/drawing/2014/main" id="{95AEE91C-1D14-67EC-00B8-C810987F6D1A}"/>
              </a:ext>
            </a:extLst>
          </p:cNvPr>
          <p:cNvPicPr>
            <a:picLocks noChangeAspect="1"/>
          </p:cNvPicPr>
          <p:nvPr/>
        </p:nvPicPr>
        <p:blipFill>
          <a:blip r:embed="rId8"/>
          <a:stretch>
            <a:fillRect/>
          </a:stretch>
        </p:blipFill>
        <p:spPr>
          <a:xfrm>
            <a:off x="5845509" y="3499209"/>
            <a:ext cx="2326475" cy="786233"/>
          </a:xfrm>
          <a:prstGeom prst="rect">
            <a:avLst/>
          </a:prstGeom>
        </p:spPr>
      </p:pic>
      <p:sp>
        <p:nvSpPr>
          <p:cNvPr id="28" name="ZoneTexte 24">
            <a:extLst>
              <a:ext uri="{FF2B5EF4-FFF2-40B4-BE49-F238E27FC236}">
                <a16:creationId xmlns:a16="http://schemas.microsoft.com/office/drawing/2014/main" id="{9652E6E2-FD6C-F51C-EF0B-CF1598086E3D}"/>
              </a:ext>
            </a:extLst>
          </p:cNvPr>
          <p:cNvSpPr txBox="1"/>
          <p:nvPr/>
        </p:nvSpPr>
        <p:spPr>
          <a:xfrm>
            <a:off x="640291" y="4638857"/>
            <a:ext cx="8030860" cy="1754326"/>
          </a:xfrm>
          <a:prstGeom prst="rect">
            <a:avLst/>
          </a:prstGeom>
          <a:noFill/>
        </p:spPr>
        <p:txBody>
          <a:bodyPr wrap="square" rtlCol="0">
            <a:spAutoFit/>
          </a:bodyPr>
          <a:lstStyle/>
          <a:p>
            <a:pPr marL="285750" indent="-285750">
              <a:buFont typeface="Wingdings" panose="05000000000000000000" pitchFamily="2" charset="2"/>
              <a:buChar char="§"/>
            </a:pPr>
            <a:r>
              <a:rPr lang="en-GB" dirty="0"/>
              <a:t>Nb/Cu and Nb/Al</a:t>
            </a:r>
            <a:r>
              <a:rPr lang="en-GB" baseline="-25000" dirty="0"/>
              <a:t>2</a:t>
            </a:r>
            <a:r>
              <a:rPr lang="en-GB" dirty="0"/>
              <a:t>O</a:t>
            </a:r>
            <a:r>
              <a:rPr lang="en-GB" baseline="-25000" dirty="0"/>
              <a:t>3</a:t>
            </a:r>
            <a:r>
              <a:rPr lang="en-GB" dirty="0"/>
              <a:t>/Cu do not show any difference from XRD. </a:t>
            </a:r>
          </a:p>
          <a:p>
            <a:pPr marL="285750" indent="-285750">
              <a:buFont typeface="Wingdings" panose="05000000000000000000" pitchFamily="2" charset="2"/>
              <a:buChar char="§"/>
            </a:pPr>
            <a:endParaRPr lang="en-GB" dirty="0"/>
          </a:p>
          <a:p>
            <a:pPr marL="285750" indent="-285750">
              <a:buFont typeface="Wingdings" panose="05000000000000000000" pitchFamily="2" charset="2"/>
              <a:buChar char="§"/>
            </a:pPr>
            <a:r>
              <a:rPr lang="en-GB" dirty="0"/>
              <a:t>The lower dislocation density can be explained by the thicker layer.</a:t>
            </a:r>
          </a:p>
          <a:p>
            <a:pPr marL="285750" indent="-285750">
              <a:buFont typeface="Wingdings" panose="05000000000000000000" pitchFamily="2" charset="2"/>
              <a:buChar char="§"/>
            </a:pPr>
            <a:endParaRPr lang="en-GB" dirty="0"/>
          </a:p>
          <a:p>
            <a:pPr marL="285750" indent="-285750">
              <a:buFont typeface="Wingdings" panose="05000000000000000000" pitchFamily="2" charset="2"/>
              <a:buChar char="§"/>
            </a:pPr>
            <a:r>
              <a:rPr lang="en-GB" dirty="0"/>
              <a:t>Same superconducting properties measure by tunneling spectroscopy with or without Al</a:t>
            </a:r>
            <a:r>
              <a:rPr lang="en-GB" baseline="-25000" dirty="0"/>
              <a:t>2</a:t>
            </a:r>
            <a:r>
              <a:rPr lang="en-GB" dirty="0"/>
              <a:t>O</a:t>
            </a:r>
            <a:r>
              <a:rPr lang="en-GB" baseline="-25000" dirty="0"/>
              <a:t>3</a:t>
            </a:r>
            <a:r>
              <a:rPr lang="en-GB" dirty="0"/>
              <a:t> layers.</a:t>
            </a:r>
            <a:endParaRPr lang="fr-FR" dirty="0"/>
          </a:p>
        </p:txBody>
      </p:sp>
      <p:sp>
        <p:nvSpPr>
          <p:cNvPr id="29" name="ZoneTexte 25">
            <a:extLst>
              <a:ext uri="{FF2B5EF4-FFF2-40B4-BE49-F238E27FC236}">
                <a16:creationId xmlns:a16="http://schemas.microsoft.com/office/drawing/2014/main" id="{0A9911A5-54E0-78AF-ED5C-CA39884FF3A4}"/>
              </a:ext>
            </a:extLst>
          </p:cNvPr>
          <p:cNvSpPr txBox="1"/>
          <p:nvPr/>
        </p:nvSpPr>
        <p:spPr>
          <a:xfrm>
            <a:off x="8671150" y="1664224"/>
            <a:ext cx="3930103" cy="307777"/>
          </a:xfrm>
          <a:prstGeom prst="rect">
            <a:avLst/>
          </a:prstGeom>
          <a:noFill/>
        </p:spPr>
        <p:txBody>
          <a:bodyPr wrap="square" rtlCol="0">
            <a:spAutoFit/>
          </a:bodyPr>
          <a:lstStyle/>
          <a:p>
            <a:r>
              <a:rPr lang="en-GB" sz="1400" i="1" dirty="0"/>
              <a:t>C. Pereira, S. Leith, G. Rosaz, S. Pfeiffer</a:t>
            </a:r>
            <a:endParaRPr lang="fr-FR" sz="1400" i="1" dirty="0"/>
          </a:p>
        </p:txBody>
      </p:sp>
      <p:sp>
        <p:nvSpPr>
          <p:cNvPr id="30" name="Flèche droite 26">
            <a:extLst>
              <a:ext uri="{FF2B5EF4-FFF2-40B4-BE49-F238E27FC236}">
                <a16:creationId xmlns:a16="http://schemas.microsoft.com/office/drawing/2014/main" id="{4B0C0D59-106E-FB15-14B6-E28C404E8CE9}"/>
              </a:ext>
            </a:extLst>
          </p:cNvPr>
          <p:cNvSpPr/>
          <p:nvPr/>
        </p:nvSpPr>
        <p:spPr>
          <a:xfrm>
            <a:off x="5388722" y="3789927"/>
            <a:ext cx="551062" cy="224058"/>
          </a:xfrm>
          <a:prstGeom prst="rightArrow">
            <a:avLst/>
          </a:prstGeom>
          <a:no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a:p>
        </p:txBody>
      </p:sp>
      <p:pic>
        <p:nvPicPr>
          <p:cNvPr id="32" name="Picture 4">
            <a:extLst>
              <a:ext uri="{FF2B5EF4-FFF2-40B4-BE49-F238E27FC236}">
                <a16:creationId xmlns:a16="http://schemas.microsoft.com/office/drawing/2014/main" id="{C9400D19-39DA-7D5C-A22F-5F49F3BA2377}"/>
              </a:ext>
            </a:extLst>
          </p:cNvPr>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10451289" y="338824"/>
            <a:ext cx="712765" cy="58109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3693073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312044A-0884-4D7C-58ED-286F2665503B}"/>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C613E264-DE7C-6982-0555-1C25EAD4057D}"/>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7400243C-D5E5-1B1C-EC72-6C877191BA0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73F03321-1277-36D3-1571-30C5895DE1FF}"/>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Cu EP / Al</a:t>
            </a:r>
            <a:r>
              <a:rPr lang="en-US" sz="3600" b="1" baseline="-25000" dirty="0">
                <a:solidFill>
                  <a:srgbClr val="A4C137"/>
                </a:solidFill>
              </a:rPr>
              <a:t>2</a:t>
            </a:r>
            <a:r>
              <a:rPr lang="en-US" sz="3600" b="1" dirty="0">
                <a:solidFill>
                  <a:srgbClr val="A4C137"/>
                </a:solidFill>
              </a:rPr>
              <a:t>O</a:t>
            </a:r>
            <a:r>
              <a:rPr lang="en-US" sz="3600" b="1" baseline="-25000" dirty="0">
                <a:solidFill>
                  <a:srgbClr val="A4C137"/>
                </a:solidFill>
              </a:rPr>
              <a:t>3</a:t>
            </a:r>
            <a:r>
              <a:rPr lang="en-US" sz="3600" b="1" dirty="0">
                <a:solidFill>
                  <a:srgbClr val="A4C137"/>
                </a:solidFill>
              </a:rPr>
              <a:t> (15 nm) / Nb </a:t>
            </a:r>
            <a:r>
              <a:rPr lang="en-US" sz="3600" b="1" dirty="0" err="1">
                <a:solidFill>
                  <a:srgbClr val="A4C137"/>
                </a:solidFill>
              </a:rPr>
              <a:t>HiPIMS</a:t>
            </a:r>
            <a:r>
              <a:rPr lang="en-US" sz="3600" b="1" dirty="0">
                <a:solidFill>
                  <a:srgbClr val="A4C137"/>
                </a:solidFill>
              </a:rPr>
              <a:t> on cavity</a:t>
            </a:r>
            <a:endParaRPr lang="en-US" sz="3600" b="1" i="1" dirty="0">
              <a:solidFill>
                <a:srgbClr val="1B3C70"/>
              </a:solidFill>
            </a:endParaRPr>
          </a:p>
        </p:txBody>
      </p:sp>
      <p:sp>
        <p:nvSpPr>
          <p:cNvPr id="31" name="CasellaDiTesto 30">
            <a:extLst>
              <a:ext uri="{FF2B5EF4-FFF2-40B4-BE49-F238E27FC236}">
                <a16:creationId xmlns:a16="http://schemas.microsoft.com/office/drawing/2014/main" id="{14395E7A-6A21-3621-8255-CECDB05254BE}"/>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B1F17CC6-0A0A-648D-D52A-94969D4DD47C}"/>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6" name="ZoneTexte 7">
            <a:extLst>
              <a:ext uri="{FF2B5EF4-FFF2-40B4-BE49-F238E27FC236}">
                <a16:creationId xmlns:a16="http://schemas.microsoft.com/office/drawing/2014/main" id="{4B4A01EE-E354-E0AB-A70A-F4EF339CC534}"/>
              </a:ext>
            </a:extLst>
          </p:cNvPr>
          <p:cNvSpPr txBox="1"/>
          <p:nvPr/>
        </p:nvSpPr>
        <p:spPr>
          <a:xfrm>
            <a:off x="638629" y="2262609"/>
            <a:ext cx="7755209" cy="2585323"/>
          </a:xfrm>
          <a:prstGeom prst="rect">
            <a:avLst/>
          </a:prstGeom>
          <a:noFill/>
        </p:spPr>
        <p:txBody>
          <a:bodyPr wrap="square" rtlCol="0">
            <a:spAutoFit/>
          </a:bodyPr>
          <a:lstStyle/>
          <a:p>
            <a:endParaRPr lang="fr-FR" dirty="0"/>
          </a:p>
          <a:p>
            <a:pPr marL="342900" indent="-342900">
              <a:buFont typeface="Wingdings" panose="05000000000000000000" pitchFamily="2" charset="2"/>
              <a:buChar char="§"/>
            </a:pPr>
            <a:r>
              <a:rPr lang="fr-FR" dirty="0" err="1"/>
              <a:t>Coating</a:t>
            </a:r>
            <a:r>
              <a:rPr lang="fr-FR" dirty="0"/>
              <a:t> of a 1,3 GHz </a:t>
            </a:r>
            <a:r>
              <a:rPr lang="fr-FR" dirty="0" err="1"/>
              <a:t>cavity</a:t>
            </a:r>
            <a:r>
              <a:rPr lang="fr-FR" dirty="0"/>
              <a:t> EP </a:t>
            </a:r>
            <a:r>
              <a:rPr lang="fr-FR" dirty="0" err="1"/>
              <a:t>from</a:t>
            </a:r>
            <a:r>
              <a:rPr lang="fr-FR" dirty="0"/>
              <a:t> CERN </a:t>
            </a:r>
            <a:r>
              <a:rPr lang="fr-FR" dirty="0" err="1"/>
              <a:t>with</a:t>
            </a:r>
            <a:r>
              <a:rPr lang="fr-FR" dirty="0"/>
              <a:t> 15 nm of Al</a:t>
            </a:r>
            <a:r>
              <a:rPr lang="fr-FR" baseline="-25000" dirty="0"/>
              <a:t>2</a:t>
            </a:r>
            <a:r>
              <a:rPr lang="fr-FR" dirty="0"/>
              <a:t>O</a:t>
            </a:r>
            <a:r>
              <a:rPr lang="fr-FR" baseline="-25000" dirty="0"/>
              <a:t>3</a:t>
            </a:r>
            <a:r>
              <a:rPr lang="fr-FR" dirty="0"/>
              <a:t>. </a:t>
            </a:r>
            <a:r>
              <a:rPr lang="fr-FR" dirty="0" err="1"/>
              <a:t>Send</a:t>
            </a:r>
            <a:r>
              <a:rPr lang="fr-FR" dirty="0"/>
              <a:t> back to CERN for Nb deposition.</a:t>
            </a:r>
          </a:p>
          <a:p>
            <a:pPr marL="342900" indent="-342900">
              <a:buFont typeface="Wingdings" panose="05000000000000000000" pitchFamily="2" charset="2"/>
              <a:buChar char="§"/>
            </a:pPr>
            <a:endParaRPr lang="fr-FR" dirty="0"/>
          </a:p>
          <a:p>
            <a:pPr marL="342900" indent="-342900">
              <a:buFont typeface="Wingdings" panose="05000000000000000000" pitchFamily="2" charset="2"/>
              <a:buChar char="§"/>
            </a:pPr>
            <a:r>
              <a:rPr lang="fr-FR" dirty="0" err="1"/>
              <a:t>Delamination</a:t>
            </a:r>
            <a:r>
              <a:rPr lang="fr-FR" dirty="0"/>
              <a:t> </a:t>
            </a:r>
            <a:r>
              <a:rPr lang="fr-FR" dirty="0" err="1"/>
              <a:t>occured</a:t>
            </a:r>
            <a:r>
              <a:rPr lang="fr-FR" dirty="0"/>
              <a:t> in one </a:t>
            </a:r>
            <a:r>
              <a:rPr lang="fr-FR" dirty="0" err="1"/>
              <a:t>beamtube</a:t>
            </a:r>
            <a:r>
              <a:rPr lang="fr-FR" dirty="0"/>
              <a:t> </a:t>
            </a:r>
            <a:r>
              <a:rPr lang="fr-FR" dirty="0" err="1"/>
              <a:t>near</a:t>
            </a:r>
            <a:r>
              <a:rPr lang="fr-FR" dirty="0"/>
              <a:t> the </a:t>
            </a:r>
            <a:r>
              <a:rPr lang="fr-FR" dirty="0" err="1"/>
              <a:t>flange</a:t>
            </a:r>
            <a:r>
              <a:rPr lang="fr-FR" dirty="0"/>
              <a:t> </a:t>
            </a:r>
            <a:r>
              <a:rPr lang="fr-FR" dirty="0" err="1"/>
              <a:t>after</a:t>
            </a:r>
            <a:r>
              <a:rPr lang="fr-FR" dirty="0"/>
              <a:t> HPR.</a:t>
            </a:r>
          </a:p>
          <a:p>
            <a:pPr marL="342900" indent="-342900">
              <a:buFont typeface="Wingdings" panose="05000000000000000000" pitchFamily="2" charset="2"/>
              <a:buChar char="§"/>
            </a:pPr>
            <a:endParaRPr lang="fr-FR" dirty="0"/>
          </a:p>
          <a:p>
            <a:pPr marL="342900" indent="-342900">
              <a:buFont typeface="Wingdings" panose="05000000000000000000" pitchFamily="2" charset="2"/>
              <a:buChar char="§"/>
            </a:pPr>
            <a:r>
              <a:rPr lang="fr-FR" dirty="0" err="1"/>
              <a:t>Another</a:t>
            </a:r>
            <a:r>
              <a:rPr lang="fr-FR" dirty="0"/>
              <a:t> </a:t>
            </a:r>
            <a:r>
              <a:rPr lang="fr-FR" dirty="0" err="1"/>
              <a:t>cavity</a:t>
            </a:r>
            <a:r>
              <a:rPr lang="fr-FR" dirty="0"/>
              <a:t> </a:t>
            </a:r>
            <a:r>
              <a:rPr lang="fr-FR" dirty="0" err="1"/>
              <a:t>will</a:t>
            </a:r>
            <a:r>
              <a:rPr lang="fr-FR" dirty="0"/>
              <a:t> </a:t>
            </a:r>
            <a:r>
              <a:rPr lang="fr-FR" dirty="0" err="1"/>
              <a:t>be</a:t>
            </a:r>
            <a:r>
              <a:rPr lang="fr-FR" dirty="0"/>
              <a:t> sent </a:t>
            </a:r>
            <a:r>
              <a:rPr lang="fr-FR" dirty="0" err="1"/>
              <a:t>under</a:t>
            </a:r>
            <a:r>
              <a:rPr lang="fr-FR" dirty="0"/>
              <a:t> </a:t>
            </a:r>
            <a:r>
              <a:rPr lang="fr-FR" dirty="0" err="1"/>
              <a:t>inert</a:t>
            </a:r>
            <a:r>
              <a:rPr lang="fr-FR" dirty="0"/>
              <a:t> </a:t>
            </a:r>
            <a:r>
              <a:rPr lang="fr-FR" dirty="0" err="1"/>
              <a:t>atmosphere</a:t>
            </a:r>
            <a:r>
              <a:rPr lang="fr-FR" dirty="0"/>
              <a:t> (N2) and </a:t>
            </a:r>
            <a:r>
              <a:rPr lang="fr-FR" dirty="0" err="1"/>
              <a:t>coated</a:t>
            </a:r>
            <a:r>
              <a:rPr lang="fr-FR" dirty="0"/>
              <a:t> </a:t>
            </a:r>
            <a:r>
              <a:rPr lang="fr-FR" dirty="0" err="1"/>
              <a:t>again</a:t>
            </a:r>
            <a:r>
              <a:rPr lang="fr-FR" dirty="0"/>
              <a:t> at CEA and CERN.</a:t>
            </a:r>
          </a:p>
          <a:p>
            <a:pPr marL="342900" indent="-342900">
              <a:buFont typeface="Wingdings" panose="05000000000000000000" pitchFamily="2" charset="2"/>
              <a:buChar char="§"/>
            </a:pPr>
            <a:endParaRPr lang="fr-FR" dirty="0"/>
          </a:p>
        </p:txBody>
      </p:sp>
      <p:pic>
        <p:nvPicPr>
          <p:cNvPr id="8" name="Image 9">
            <a:extLst>
              <a:ext uri="{FF2B5EF4-FFF2-40B4-BE49-F238E27FC236}">
                <a16:creationId xmlns:a16="http://schemas.microsoft.com/office/drawing/2014/main" id="{8FE4E1C2-742E-7A16-48E5-5C740138E0C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709025" y="2206293"/>
            <a:ext cx="2844346" cy="3792461"/>
          </a:xfrm>
          <a:prstGeom prst="rect">
            <a:avLst/>
          </a:prstGeom>
        </p:spPr>
      </p:pic>
      <p:pic>
        <p:nvPicPr>
          <p:cNvPr id="10" name="Image 28">
            <a:extLst>
              <a:ext uri="{FF2B5EF4-FFF2-40B4-BE49-F238E27FC236}">
                <a16:creationId xmlns:a16="http://schemas.microsoft.com/office/drawing/2014/main" id="{F280838A-6A0F-EE8D-4692-E406683C6132}"/>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1252701" y="316107"/>
            <a:ext cx="582059" cy="581090"/>
          </a:xfrm>
          <a:prstGeom prst="rect">
            <a:avLst/>
          </a:prstGeom>
        </p:spPr>
      </p:pic>
      <p:pic>
        <p:nvPicPr>
          <p:cNvPr id="11" name="Picture 4">
            <a:extLst>
              <a:ext uri="{FF2B5EF4-FFF2-40B4-BE49-F238E27FC236}">
                <a16:creationId xmlns:a16="http://schemas.microsoft.com/office/drawing/2014/main" id="{101AAAD4-33FB-A82B-0864-E75DE28299EB}"/>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10451289" y="338824"/>
            <a:ext cx="712765" cy="58109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745452965"/>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42B2645-5EC9-387B-A8F9-A8849CF39D3F}"/>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90BA3340-C716-1353-80A1-3758DE8188CD}"/>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777EE9D8-8D93-4585-71F5-2D58692385C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F29A1283-7254-FBD3-F96A-85D99A77E3A9}"/>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ZrO</a:t>
            </a:r>
            <a:r>
              <a:rPr lang="en-US" sz="3600" b="1" baseline="-25000" dirty="0">
                <a:solidFill>
                  <a:srgbClr val="A4C137"/>
                </a:solidFill>
              </a:rPr>
              <a:t>2</a:t>
            </a:r>
            <a:r>
              <a:rPr lang="en-US" sz="3600" b="1" dirty="0">
                <a:solidFill>
                  <a:srgbClr val="A4C137"/>
                </a:solidFill>
              </a:rPr>
              <a:t> (20 nm) / Cu</a:t>
            </a:r>
            <a:endParaRPr lang="en-US" sz="3600" b="1" i="1" dirty="0">
              <a:solidFill>
                <a:srgbClr val="1B3C70"/>
              </a:solidFill>
            </a:endParaRPr>
          </a:p>
        </p:txBody>
      </p:sp>
      <p:sp>
        <p:nvSpPr>
          <p:cNvPr id="31" name="CasellaDiTesto 30">
            <a:extLst>
              <a:ext uri="{FF2B5EF4-FFF2-40B4-BE49-F238E27FC236}">
                <a16:creationId xmlns:a16="http://schemas.microsoft.com/office/drawing/2014/main" id="{94DDF05E-FF0D-8E85-06CD-D9188D20D728}"/>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E141B66C-B1BC-B15F-74AE-6F6BD5D1E6C4}"/>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9" name="ZoneTexte 6">
            <a:extLst>
              <a:ext uri="{FF2B5EF4-FFF2-40B4-BE49-F238E27FC236}">
                <a16:creationId xmlns:a16="http://schemas.microsoft.com/office/drawing/2014/main" id="{3F0CAA07-BE2E-970C-2E2A-5BAC69F41812}"/>
              </a:ext>
            </a:extLst>
          </p:cNvPr>
          <p:cNvSpPr txBox="1"/>
          <p:nvPr/>
        </p:nvSpPr>
        <p:spPr>
          <a:xfrm>
            <a:off x="5619624" y="4980697"/>
            <a:ext cx="6572376" cy="1323439"/>
          </a:xfrm>
          <a:prstGeom prst="rect">
            <a:avLst/>
          </a:prstGeom>
          <a:noFill/>
        </p:spPr>
        <p:txBody>
          <a:bodyPr wrap="square" rtlCol="0">
            <a:spAutoFit/>
          </a:bodyPr>
          <a:lstStyle/>
          <a:p>
            <a:pPr marL="285750" indent="-285750">
              <a:buFont typeface="Wingdings" panose="05000000000000000000" pitchFamily="2" charset="2"/>
              <a:buChar char="§"/>
            </a:pPr>
            <a:r>
              <a:rPr lang="fr-FR" sz="1600" dirty="0" err="1"/>
              <a:t>Crystalline</a:t>
            </a:r>
            <a:r>
              <a:rPr lang="fr-FR" sz="1600" dirty="0"/>
              <a:t> ZrO</a:t>
            </a:r>
            <a:r>
              <a:rPr lang="fr-FR" sz="1600" baseline="-25000" dirty="0"/>
              <a:t>2</a:t>
            </a:r>
            <a:r>
              <a:rPr lang="fr-FR" sz="1600" dirty="0"/>
              <a:t> grains 5-10 nm as </a:t>
            </a:r>
            <a:r>
              <a:rPr lang="fr-FR" sz="1600" dirty="0" err="1"/>
              <a:t>grown</a:t>
            </a:r>
            <a:r>
              <a:rPr lang="fr-FR" sz="1600" dirty="0"/>
              <a:t> or </a:t>
            </a:r>
            <a:r>
              <a:rPr lang="fr-FR" sz="1600" dirty="0" err="1"/>
              <a:t>after</a:t>
            </a:r>
            <a:r>
              <a:rPr lang="fr-FR" sz="1600" dirty="0"/>
              <a:t> </a:t>
            </a:r>
            <a:r>
              <a:rPr lang="fr-FR" sz="1600" dirty="0" err="1"/>
              <a:t>annealing</a:t>
            </a:r>
            <a:r>
              <a:rPr lang="fr-FR" sz="1600" dirty="0"/>
              <a:t>.</a:t>
            </a:r>
          </a:p>
          <a:p>
            <a:pPr marL="285750" indent="-285750">
              <a:buFont typeface="Wingdings" panose="05000000000000000000" pitchFamily="2" charset="2"/>
              <a:buChar char="§"/>
            </a:pPr>
            <a:r>
              <a:rPr lang="fr-FR" sz="1600" dirty="0"/>
              <a:t>No cracks for ZrO</a:t>
            </a:r>
            <a:r>
              <a:rPr lang="fr-FR" sz="1600" baseline="-25000" dirty="0"/>
              <a:t>2</a:t>
            </a:r>
            <a:r>
              <a:rPr lang="fr-FR" sz="1600" dirty="0"/>
              <a:t> films ≤ 20 nm on Cu.</a:t>
            </a:r>
          </a:p>
          <a:p>
            <a:pPr marL="285750" indent="-285750">
              <a:buFont typeface="Wingdings" panose="05000000000000000000" pitchFamily="2" charset="2"/>
              <a:buChar char="§"/>
            </a:pPr>
            <a:r>
              <a:rPr lang="fr-FR" sz="1600" dirty="0" err="1"/>
              <a:t>Cubic</a:t>
            </a:r>
            <a:r>
              <a:rPr lang="fr-FR" sz="1600" dirty="0"/>
              <a:t> as </a:t>
            </a:r>
            <a:r>
              <a:rPr lang="fr-FR" sz="1600" dirty="0" err="1"/>
              <a:t>deposited</a:t>
            </a:r>
            <a:r>
              <a:rPr lang="fr-FR" sz="1600" dirty="0"/>
              <a:t> and mixture </a:t>
            </a:r>
            <a:r>
              <a:rPr lang="fr-FR" sz="1600" dirty="0" err="1"/>
              <a:t>tetragonal</a:t>
            </a:r>
            <a:r>
              <a:rPr lang="fr-FR" sz="1600" dirty="0"/>
              <a:t> </a:t>
            </a:r>
            <a:r>
              <a:rPr lang="fr-FR" sz="1600" dirty="0" err="1"/>
              <a:t>after</a:t>
            </a:r>
            <a:r>
              <a:rPr lang="fr-FR" sz="1600" dirty="0"/>
              <a:t> </a:t>
            </a:r>
            <a:r>
              <a:rPr lang="fr-FR" sz="1600" dirty="0" err="1"/>
              <a:t>annealing</a:t>
            </a:r>
            <a:r>
              <a:rPr lang="fr-FR" sz="1600" dirty="0"/>
              <a:t>.</a:t>
            </a:r>
          </a:p>
          <a:p>
            <a:pPr marL="285750" indent="-285750">
              <a:buFont typeface="Wingdings" panose="05000000000000000000" pitchFamily="2" charset="2"/>
              <a:buChar char="§"/>
            </a:pPr>
            <a:r>
              <a:rPr lang="fr-FR" sz="1600" dirty="0"/>
              <a:t>No </a:t>
            </a:r>
            <a:r>
              <a:rPr lang="fr-FR" sz="1600" dirty="0" err="1"/>
              <a:t>copper</a:t>
            </a:r>
            <a:r>
              <a:rPr lang="fr-FR" sz="1600" dirty="0"/>
              <a:t> diffusion </a:t>
            </a:r>
            <a:r>
              <a:rPr lang="fr-FR" sz="1600" dirty="0" err="1"/>
              <a:t>after</a:t>
            </a:r>
            <a:r>
              <a:rPr lang="fr-FR" sz="1600" dirty="0"/>
              <a:t> 700°C-2hrs.</a:t>
            </a:r>
          </a:p>
          <a:p>
            <a:pPr marL="285750" indent="-285750">
              <a:buFont typeface="Wingdings" panose="05000000000000000000" pitchFamily="2" charset="2"/>
              <a:buChar char="§"/>
            </a:pPr>
            <a:r>
              <a:rPr lang="fr-FR" sz="1600" dirty="0"/>
              <a:t>ZrO</a:t>
            </a:r>
            <a:r>
              <a:rPr lang="fr-FR" sz="1600" baseline="-25000" dirty="0"/>
              <a:t>2</a:t>
            </a:r>
            <a:r>
              <a:rPr lang="fr-FR" sz="1600" dirty="0"/>
              <a:t>/</a:t>
            </a:r>
            <a:r>
              <a:rPr lang="fr-FR" sz="1600" dirty="0" err="1"/>
              <a:t>Metallic</a:t>
            </a:r>
            <a:r>
              <a:rPr lang="fr-FR" sz="1600" dirty="0"/>
              <a:t> Cu interface.</a:t>
            </a:r>
          </a:p>
        </p:txBody>
      </p:sp>
      <p:pic>
        <p:nvPicPr>
          <p:cNvPr id="10" name="Image 13">
            <a:extLst>
              <a:ext uri="{FF2B5EF4-FFF2-40B4-BE49-F238E27FC236}">
                <a16:creationId xmlns:a16="http://schemas.microsoft.com/office/drawing/2014/main" id="{8C5FEAF9-B7B5-1CD6-1EB8-77672D6A672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988739" y="2381682"/>
            <a:ext cx="2504795" cy="1878596"/>
          </a:xfrm>
          <a:prstGeom prst="rect">
            <a:avLst/>
          </a:prstGeom>
        </p:spPr>
      </p:pic>
      <p:pic>
        <p:nvPicPr>
          <p:cNvPr id="11" name="Espace réservé du contenu 3">
            <a:extLst>
              <a:ext uri="{FF2B5EF4-FFF2-40B4-BE49-F238E27FC236}">
                <a16:creationId xmlns:a16="http://schemas.microsoft.com/office/drawing/2014/main" id="{3A6663FE-2A8E-172C-1A2E-7D718FEC0F37}"/>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975714" y="4478651"/>
            <a:ext cx="2507649" cy="1880736"/>
          </a:xfrm>
          <a:prstGeom prst="rect">
            <a:avLst/>
          </a:prstGeom>
        </p:spPr>
      </p:pic>
      <p:sp>
        <p:nvSpPr>
          <p:cNvPr id="12" name="ZoneTexte 15">
            <a:extLst>
              <a:ext uri="{FF2B5EF4-FFF2-40B4-BE49-F238E27FC236}">
                <a16:creationId xmlns:a16="http://schemas.microsoft.com/office/drawing/2014/main" id="{77FE8787-A417-C8BC-3ADF-9B42A9085F96}"/>
              </a:ext>
            </a:extLst>
          </p:cNvPr>
          <p:cNvSpPr txBox="1"/>
          <p:nvPr/>
        </p:nvSpPr>
        <p:spPr>
          <a:xfrm>
            <a:off x="3434124" y="1984780"/>
            <a:ext cx="1736373" cy="369332"/>
          </a:xfrm>
          <a:prstGeom prst="rect">
            <a:avLst/>
          </a:prstGeom>
          <a:solidFill>
            <a:schemeClr val="bg1"/>
          </a:solidFill>
        </p:spPr>
        <p:txBody>
          <a:bodyPr wrap="none" rtlCol="0">
            <a:spAutoFit/>
          </a:bodyPr>
          <a:lstStyle/>
          <a:p>
            <a:r>
              <a:rPr lang="fr-FR" dirty="0" err="1"/>
              <a:t>After</a:t>
            </a:r>
            <a:r>
              <a:rPr lang="fr-FR" dirty="0"/>
              <a:t> </a:t>
            </a:r>
            <a:r>
              <a:rPr lang="fr-FR" dirty="0" err="1"/>
              <a:t>annealing</a:t>
            </a:r>
            <a:endParaRPr lang="fr-FR" dirty="0"/>
          </a:p>
        </p:txBody>
      </p:sp>
      <p:pic>
        <p:nvPicPr>
          <p:cNvPr id="13" name="Image 2">
            <a:extLst>
              <a:ext uri="{FF2B5EF4-FFF2-40B4-BE49-F238E27FC236}">
                <a16:creationId xmlns:a16="http://schemas.microsoft.com/office/drawing/2014/main" id="{F5D7F927-B065-6779-EE4B-532FFEF66FF2}"/>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01728" y="2360766"/>
            <a:ext cx="2511250" cy="1883438"/>
          </a:xfrm>
          <a:prstGeom prst="rect">
            <a:avLst/>
          </a:prstGeom>
        </p:spPr>
      </p:pic>
      <p:sp>
        <p:nvSpPr>
          <p:cNvPr id="15" name="ZoneTexte 11">
            <a:extLst>
              <a:ext uri="{FF2B5EF4-FFF2-40B4-BE49-F238E27FC236}">
                <a16:creationId xmlns:a16="http://schemas.microsoft.com/office/drawing/2014/main" id="{C94949D6-19D8-945A-430B-A7856CFA6EE0}"/>
              </a:ext>
            </a:extLst>
          </p:cNvPr>
          <p:cNvSpPr txBox="1"/>
          <p:nvPr/>
        </p:nvSpPr>
        <p:spPr>
          <a:xfrm>
            <a:off x="613211" y="1973680"/>
            <a:ext cx="1928733" cy="369332"/>
          </a:xfrm>
          <a:prstGeom prst="rect">
            <a:avLst/>
          </a:prstGeom>
          <a:solidFill>
            <a:schemeClr val="bg1"/>
          </a:solidFill>
        </p:spPr>
        <p:txBody>
          <a:bodyPr wrap="none" rtlCol="0">
            <a:spAutoFit/>
          </a:bodyPr>
          <a:lstStyle/>
          <a:p>
            <a:r>
              <a:rPr lang="fr-FR" dirty="0" err="1"/>
              <a:t>Before</a:t>
            </a:r>
            <a:r>
              <a:rPr lang="fr-FR" dirty="0"/>
              <a:t> </a:t>
            </a:r>
            <a:r>
              <a:rPr lang="fr-FR" dirty="0" err="1"/>
              <a:t>annealing</a:t>
            </a:r>
            <a:endParaRPr lang="fr-FR" dirty="0"/>
          </a:p>
        </p:txBody>
      </p:sp>
      <p:pic>
        <p:nvPicPr>
          <p:cNvPr id="16" name="Image 3">
            <a:extLst>
              <a:ext uri="{FF2B5EF4-FFF2-40B4-BE49-F238E27FC236}">
                <a16:creationId xmlns:a16="http://schemas.microsoft.com/office/drawing/2014/main" id="{00E3B1ED-E2CE-1CB0-43B9-4E08E6B90C9E}"/>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01725" y="4439359"/>
            <a:ext cx="2561776" cy="1921332"/>
          </a:xfrm>
          <a:prstGeom prst="rect">
            <a:avLst/>
          </a:prstGeom>
        </p:spPr>
      </p:pic>
      <p:pic>
        <p:nvPicPr>
          <p:cNvPr id="17" name="Image 17">
            <a:extLst>
              <a:ext uri="{FF2B5EF4-FFF2-40B4-BE49-F238E27FC236}">
                <a16:creationId xmlns:a16="http://schemas.microsoft.com/office/drawing/2014/main" id="{FB3A9249-C0AA-4640-CF83-54C748D09257}"/>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8843859" y="2215318"/>
            <a:ext cx="3124704" cy="2419243"/>
          </a:xfrm>
          <a:prstGeom prst="rect">
            <a:avLst/>
          </a:prstGeom>
        </p:spPr>
      </p:pic>
      <p:sp>
        <p:nvSpPr>
          <p:cNvPr id="18" name="ZoneTexte 18">
            <a:extLst>
              <a:ext uri="{FF2B5EF4-FFF2-40B4-BE49-F238E27FC236}">
                <a16:creationId xmlns:a16="http://schemas.microsoft.com/office/drawing/2014/main" id="{AD2F9A43-0F60-87FC-D580-8AF8FF20CEB4}"/>
              </a:ext>
            </a:extLst>
          </p:cNvPr>
          <p:cNvSpPr txBox="1"/>
          <p:nvPr/>
        </p:nvSpPr>
        <p:spPr>
          <a:xfrm>
            <a:off x="7128053" y="1819425"/>
            <a:ext cx="646331" cy="369332"/>
          </a:xfrm>
          <a:prstGeom prst="rect">
            <a:avLst/>
          </a:prstGeom>
          <a:solidFill>
            <a:schemeClr val="bg1"/>
          </a:solidFill>
        </p:spPr>
        <p:txBody>
          <a:bodyPr wrap="none" rtlCol="0">
            <a:spAutoFit/>
          </a:bodyPr>
          <a:lstStyle/>
          <a:p>
            <a:r>
              <a:rPr lang="fr-FR" dirty="0"/>
              <a:t>XPS</a:t>
            </a:r>
          </a:p>
        </p:txBody>
      </p:sp>
      <p:sp>
        <p:nvSpPr>
          <p:cNvPr id="19" name="ZoneTexte 19">
            <a:extLst>
              <a:ext uri="{FF2B5EF4-FFF2-40B4-BE49-F238E27FC236}">
                <a16:creationId xmlns:a16="http://schemas.microsoft.com/office/drawing/2014/main" id="{F2901087-9E2F-7041-AD9E-E90239E4A33E}"/>
              </a:ext>
            </a:extLst>
          </p:cNvPr>
          <p:cNvSpPr txBox="1"/>
          <p:nvPr/>
        </p:nvSpPr>
        <p:spPr>
          <a:xfrm>
            <a:off x="10198257" y="1819425"/>
            <a:ext cx="671979" cy="369332"/>
          </a:xfrm>
          <a:prstGeom prst="rect">
            <a:avLst/>
          </a:prstGeom>
          <a:solidFill>
            <a:schemeClr val="bg1"/>
          </a:solidFill>
        </p:spPr>
        <p:txBody>
          <a:bodyPr wrap="none" rtlCol="0">
            <a:spAutoFit/>
          </a:bodyPr>
          <a:lstStyle/>
          <a:p>
            <a:r>
              <a:rPr lang="fr-FR" dirty="0"/>
              <a:t>XRD</a:t>
            </a:r>
          </a:p>
        </p:txBody>
      </p:sp>
      <p:pic>
        <p:nvPicPr>
          <p:cNvPr id="20" name="Image 21">
            <a:extLst>
              <a:ext uri="{FF2B5EF4-FFF2-40B4-BE49-F238E27FC236}">
                <a16:creationId xmlns:a16="http://schemas.microsoft.com/office/drawing/2014/main" id="{98A13F54-5981-FE27-CDFC-A7AA9DF0302F}"/>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5659124" y="2224679"/>
            <a:ext cx="3154456" cy="2555631"/>
          </a:xfrm>
          <a:prstGeom prst="rect">
            <a:avLst/>
          </a:prstGeom>
        </p:spPr>
      </p:pic>
      <p:sp>
        <p:nvSpPr>
          <p:cNvPr id="21" name="ZoneTexte 22">
            <a:extLst>
              <a:ext uri="{FF2B5EF4-FFF2-40B4-BE49-F238E27FC236}">
                <a16:creationId xmlns:a16="http://schemas.microsoft.com/office/drawing/2014/main" id="{C97AAC9A-F968-99E4-8847-EE31D27EBEF8}"/>
              </a:ext>
            </a:extLst>
          </p:cNvPr>
          <p:cNvSpPr txBox="1"/>
          <p:nvPr/>
        </p:nvSpPr>
        <p:spPr>
          <a:xfrm>
            <a:off x="7024064" y="3393647"/>
            <a:ext cx="1805302" cy="276999"/>
          </a:xfrm>
          <a:prstGeom prst="rect">
            <a:avLst/>
          </a:prstGeom>
          <a:noFill/>
        </p:spPr>
        <p:txBody>
          <a:bodyPr wrap="none" rtlCol="0">
            <a:spAutoFit/>
          </a:bodyPr>
          <a:lstStyle/>
          <a:p>
            <a:r>
              <a:rPr lang="fr-FR" sz="1200" b="1" i="1" dirty="0" err="1"/>
              <a:t>After</a:t>
            </a:r>
            <a:r>
              <a:rPr lang="fr-FR" sz="1200" b="1" i="1" dirty="0"/>
              <a:t> </a:t>
            </a:r>
            <a:r>
              <a:rPr lang="fr-FR" sz="1200" b="1" i="1" dirty="0" err="1"/>
              <a:t>annealing</a:t>
            </a:r>
            <a:r>
              <a:rPr lang="fr-FR" sz="1200" b="1" i="1" dirty="0"/>
              <a:t> + HPR</a:t>
            </a:r>
          </a:p>
        </p:txBody>
      </p:sp>
      <p:pic>
        <p:nvPicPr>
          <p:cNvPr id="22" name="Picture 4">
            <a:extLst>
              <a:ext uri="{FF2B5EF4-FFF2-40B4-BE49-F238E27FC236}">
                <a16:creationId xmlns:a16="http://schemas.microsoft.com/office/drawing/2014/main" id="{200CE3B1-3F81-CB61-4A33-40901A1CEB2F}"/>
              </a:ext>
            </a:extLst>
          </p:cNvPr>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10855124" y="324621"/>
            <a:ext cx="712765" cy="58109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4684025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1CDB226-B49F-7A12-C218-91B4B1A353A8}"/>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CC13349E-FA7F-F9BC-20B1-881A502A0212}"/>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CC88EAAB-5340-CAA7-7882-C53F240EA9F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0D4539A8-4BDA-BD1D-0335-051F31F67704}"/>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ZrO</a:t>
            </a:r>
            <a:r>
              <a:rPr lang="en-US" sz="3600" b="1" baseline="-25000" dirty="0">
                <a:solidFill>
                  <a:srgbClr val="A4C137"/>
                </a:solidFill>
              </a:rPr>
              <a:t>2</a:t>
            </a:r>
            <a:r>
              <a:rPr lang="en-US" sz="3600" b="1" dirty="0">
                <a:solidFill>
                  <a:srgbClr val="A4C137"/>
                </a:solidFill>
              </a:rPr>
              <a:t> (20 nm) / Al</a:t>
            </a:r>
            <a:r>
              <a:rPr lang="en-US" sz="3600" b="1" baseline="-25000" dirty="0">
                <a:solidFill>
                  <a:srgbClr val="A4C137"/>
                </a:solidFill>
              </a:rPr>
              <a:t>2</a:t>
            </a:r>
            <a:r>
              <a:rPr lang="en-US" sz="3600" b="1" dirty="0">
                <a:solidFill>
                  <a:srgbClr val="A4C137"/>
                </a:solidFill>
              </a:rPr>
              <a:t>O</a:t>
            </a:r>
            <a:r>
              <a:rPr lang="en-US" sz="3600" b="1" baseline="-25000" dirty="0">
                <a:solidFill>
                  <a:srgbClr val="A4C137"/>
                </a:solidFill>
              </a:rPr>
              <a:t>3</a:t>
            </a:r>
            <a:r>
              <a:rPr lang="en-US" sz="3600" b="1" dirty="0">
                <a:solidFill>
                  <a:srgbClr val="A4C137"/>
                </a:solidFill>
              </a:rPr>
              <a:t> (5 nm) / Cu</a:t>
            </a:r>
            <a:endParaRPr lang="en-US" sz="3600" b="1" i="1" dirty="0">
              <a:solidFill>
                <a:srgbClr val="1B3C70"/>
              </a:solidFill>
            </a:endParaRPr>
          </a:p>
        </p:txBody>
      </p:sp>
      <p:sp>
        <p:nvSpPr>
          <p:cNvPr id="31" name="CasellaDiTesto 30">
            <a:extLst>
              <a:ext uri="{FF2B5EF4-FFF2-40B4-BE49-F238E27FC236}">
                <a16:creationId xmlns:a16="http://schemas.microsoft.com/office/drawing/2014/main" id="{49669D13-AB24-065A-7E68-D8CFF183D906}"/>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5C31D0A7-4DC5-8827-237E-9012A9F88E69}"/>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6" name="Picture 4">
            <a:extLst>
              <a:ext uri="{FF2B5EF4-FFF2-40B4-BE49-F238E27FC236}">
                <a16:creationId xmlns:a16="http://schemas.microsoft.com/office/drawing/2014/main" id="{A5C13793-D821-510A-F34F-367ACC82E241}"/>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0855124" y="324621"/>
            <a:ext cx="712765" cy="581090"/>
          </a:xfrm>
          <a:prstGeom prst="rect">
            <a:avLst/>
          </a:prstGeom>
          <a:noFill/>
          <a:extLst>
            <a:ext uri="{909E8E84-426E-40DD-AFC4-6F175D3DCCD1}">
              <a14:hiddenFill xmlns:a14="http://schemas.microsoft.com/office/drawing/2010/main">
                <a:solidFill>
                  <a:srgbClr val="FFFFFF"/>
                </a:solidFill>
              </a14:hiddenFill>
            </a:ext>
          </a:extLst>
        </p:spPr>
      </p:pic>
      <p:sp>
        <p:nvSpPr>
          <p:cNvPr id="7" name="ZoneTexte 6">
            <a:extLst>
              <a:ext uri="{FF2B5EF4-FFF2-40B4-BE49-F238E27FC236}">
                <a16:creationId xmlns:a16="http://schemas.microsoft.com/office/drawing/2014/main" id="{A4569F55-5836-E261-A12F-9503D2475699}"/>
              </a:ext>
            </a:extLst>
          </p:cNvPr>
          <p:cNvSpPr txBox="1"/>
          <p:nvPr/>
        </p:nvSpPr>
        <p:spPr>
          <a:xfrm>
            <a:off x="6098020" y="4698278"/>
            <a:ext cx="4903810" cy="1846659"/>
          </a:xfrm>
          <a:prstGeom prst="rect">
            <a:avLst/>
          </a:prstGeom>
          <a:noFill/>
        </p:spPr>
        <p:txBody>
          <a:bodyPr wrap="square" rtlCol="0">
            <a:spAutoFit/>
          </a:bodyPr>
          <a:lstStyle/>
          <a:p>
            <a:pPr marL="285750" indent="-285750">
              <a:buFont typeface="Wingdings" panose="05000000000000000000" pitchFamily="2" charset="2"/>
              <a:buChar char="§"/>
            </a:pPr>
            <a:r>
              <a:rPr lang="fr-FR" sz="1600" dirty="0"/>
              <a:t>No cracks </a:t>
            </a:r>
          </a:p>
          <a:p>
            <a:pPr marL="285750" indent="-285750">
              <a:buFont typeface="Wingdings" panose="05000000000000000000" pitchFamily="2" charset="2"/>
              <a:buChar char="§"/>
            </a:pPr>
            <a:r>
              <a:rPr lang="fr-FR" sz="1600" dirty="0" err="1"/>
              <a:t>Clear</a:t>
            </a:r>
            <a:r>
              <a:rPr lang="fr-FR" sz="1600" dirty="0"/>
              <a:t> </a:t>
            </a:r>
            <a:r>
              <a:rPr lang="fr-FR" sz="1600" dirty="0" err="1"/>
              <a:t>crystallites</a:t>
            </a:r>
            <a:r>
              <a:rPr lang="fr-FR" sz="1600" dirty="0"/>
              <a:t> ( ~10-30 nm) </a:t>
            </a:r>
          </a:p>
          <a:p>
            <a:pPr marL="285750" indent="-285750">
              <a:buFont typeface="Wingdings" panose="05000000000000000000" pitchFamily="2" charset="2"/>
              <a:buChar char="§"/>
            </a:pPr>
            <a:r>
              <a:rPr lang="fr-FR" sz="1600" dirty="0" err="1"/>
              <a:t>Cubic</a:t>
            </a:r>
            <a:r>
              <a:rPr lang="fr-FR" sz="1600" dirty="0"/>
              <a:t> + </a:t>
            </a:r>
            <a:r>
              <a:rPr lang="fr-FR" sz="1600" dirty="0" err="1"/>
              <a:t>much</a:t>
            </a:r>
            <a:r>
              <a:rPr lang="fr-FR" sz="1600" dirty="0"/>
              <a:t> </a:t>
            </a:r>
            <a:r>
              <a:rPr lang="fr-FR" sz="1600" dirty="0" err="1"/>
              <a:t>weaker</a:t>
            </a:r>
            <a:r>
              <a:rPr lang="fr-FR" sz="1600" dirty="0"/>
              <a:t> </a:t>
            </a:r>
            <a:r>
              <a:rPr lang="fr-FR" sz="1600" dirty="0" err="1"/>
              <a:t>monoclinic</a:t>
            </a:r>
            <a:r>
              <a:rPr lang="fr-FR" sz="1600" dirty="0"/>
              <a:t> phases.</a:t>
            </a:r>
          </a:p>
          <a:p>
            <a:pPr marL="285750" indent="-285750">
              <a:buFont typeface="Wingdings" panose="05000000000000000000" pitchFamily="2" charset="2"/>
              <a:buChar char="§"/>
            </a:pPr>
            <a:r>
              <a:rPr lang="fr-FR" sz="1600" dirty="0"/>
              <a:t>No </a:t>
            </a:r>
            <a:r>
              <a:rPr lang="fr-FR" sz="1600" dirty="0" err="1"/>
              <a:t>copper</a:t>
            </a:r>
            <a:r>
              <a:rPr lang="fr-FR" sz="1600" dirty="0"/>
              <a:t> diffusion </a:t>
            </a:r>
            <a:r>
              <a:rPr lang="fr-FR" sz="1600" dirty="0" err="1"/>
              <a:t>after</a:t>
            </a:r>
            <a:r>
              <a:rPr lang="fr-FR" sz="1600" dirty="0"/>
              <a:t> 700°C-2hrs.</a:t>
            </a:r>
          </a:p>
          <a:p>
            <a:pPr marL="285750" indent="-285750">
              <a:buFont typeface="Wingdings" panose="05000000000000000000" pitchFamily="2" charset="2"/>
              <a:buChar char="§"/>
            </a:pPr>
            <a:r>
              <a:rPr lang="fr-FR" sz="1600" dirty="0"/>
              <a:t>ZrO</a:t>
            </a:r>
            <a:r>
              <a:rPr lang="fr-FR" sz="1600" baseline="-25000" dirty="0"/>
              <a:t>2</a:t>
            </a:r>
            <a:r>
              <a:rPr lang="fr-FR" sz="1600" dirty="0"/>
              <a:t>/</a:t>
            </a:r>
            <a:r>
              <a:rPr lang="fr-FR" sz="1600" dirty="0" err="1"/>
              <a:t>Metallic</a:t>
            </a:r>
            <a:r>
              <a:rPr lang="fr-FR" sz="1600" dirty="0"/>
              <a:t> Cu interface.</a:t>
            </a:r>
          </a:p>
          <a:p>
            <a:pPr marL="285750" indent="-285750">
              <a:buFont typeface="Wingdings" panose="05000000000000000000" pitchFamily="2" charset="2"/>
              <a:buChar char="§"/>
            </a:pPr>
            <a:r>
              <a:rPr lang="fr-FR" sz="1600" dirty="0" err="1"/>
              <a:t>Maybe</a:t>
            </a:r>
            <a:r>
              <a:rPr lang="fr-FR" sz="1600" dirty="0"/>
              <a:t> </a:t>
            </a:r>
            <a:r>
              <a:rPr lang="fr-FR" sz="1600" dirty="0" err="1"/>
              <a:t>slight</a:t>
            </a:r>
            <a:r>
              <a:rPr lang="fr-FR" sz="1600" dirty="0"/>
              <a:t> </a:t>
            </a:r>
            <a:r>
              <a:rPr lang="fr-FR" sz="1600" dirty="0" err="1"/>
              <a:t>interdiffusion</a:t>
            </a:r>
            <a:r>
              <a:rPr lang="fr-FR" sz="1600" dirty="0"/>
              <a:t> Al</a:t>
            </a:r>
            <a:r>
              <a:rPr lang="fr-FR" sz="1600" baseline="-25000" dirty="0"/>
              <a:t>2</a:t>
            </a:r>
            <a:r>
              <a:rPr lang="fr-FR" sz="1600" dirty="0"/>
              <a:t>O</a:t>
            </a:r>
            <a:r>
              <a:rPr lang="fr-FR" sz="1600" baseline="-25000" dirty="0"/>
              <a:t>3</a:t>
            </a:r>
            <a:r>
              <a:rPr lang="fr-FR" sz="1600" dirty="0"/>
              <a:t>-ZrO</a:t>
            </a:r>
            <a:r>
              <a:rPr lang="fr-FR" sz="1600" baseline="-25000" dirty="0"/>
              <a:t>2</a:t>
            </a:r>
            <a:r>
              <a:rPr lang="fr-FR" sz="1600" dirty="0"/>
              <a:t>.</a:t>
            </a:r>
          </a:p>
          <a:p>
            <a:pPr marL="285750" indent="-285750">
              <a:buFont typeface="Wingdings" panose="05000000000000000000" pitchFamily="2" charset="2"/>
              <a:buChar char="§"/>
            </a:pPr>
            <a:r>
              <a:rPr lang="fr-FR" sz="1600" dirty="0" err="1"/>
              <a:t>Resist</a:t>
            </a:r>
            <a:r>
              <a:rPr lang="fr-FR" sz="1600" dirty="0"/>
              <a:t> </a:t>
            </a:r>
            <a:r>
              <a:rPr lang="fr-FR" sz="1600" dirty="0" err="1"/>
              <a:t>Annealing</a:t>
            </a:r>
            <a:r>
              <a:rPr lang="fr-FR" sz="1600" dirty="0"/>
              <a:t> + HPR.</a:t>
            </a:r>
          </a:p>
        </p:txBody>
      </p:sp>
      <p:sp>
        <p:nvSpPr>
          <p:cNvPr id="8" name="ZoneTexte 15">
            <a:extLst>
              <a:ext uri="{FF2B5EF4-FFF2-40B4-BE49-F238E27FC236}">
                <a16:creationId xmlns:a16="http://schemas.microsoft.com/office/drawing/2014/main" id="{32345D88-790D-57F8-B9BB-8D5178A6AD5C}"/>
              </a:ext>
            </a:extLst>
          </p:cNvPr>
          <p:cNvSpPr txBox="1"/>
          <p:nvPr/>
        </p:nvSpPr>
        <p:spPr>
          <a:xfrm>
            <a:off x="3494967" y="1792271"/>
            <a:ext cx="1736373" cy="369332"/>
          </a:xfrm>
          <a:prstGeom prst="rect">
            <a:avLst/>
          </a:prstGeom>
          <a:solidFill>
            <a:schemeClr val="bg1"/>
          </a:solidFill>
        </p:spPr>
        <p:txBody>
          <a:bodyPr wrap="none" rtlCol="0">
            <a:spAutoFit/>
          </a:bodyPr>
          <a:lstStyle/>
          <a:p>
            <a:r>
              <a:rPr lang="fr-FR" dirty="0" err="1"/>
              <a:t>After</a:t>
            </a:r>
            <a:r>
              <a:rPr lang="fr-FR" dirty="0"/>
              <a:t> </a:t>
            </a:r>
            <a:r>
              <a:rPr lang="fr-FR" dirty="0" err="1"/>
              <a:t>annealing</a:t>
            </a:r>
            <a:endParaRPr lang="fr-FR" dirty="0"/>
          </a:p>
        </p:txBody>
      </p:sp>
      <p:pic>
        <p:nvPicPr>
          <p:cNvPr id="22" name="Image 14">
            <a:extLst>
              <a:ext uri="{FF2B5EF4-FFF2-40B4-BE49-F238E27FC236}">
                <a16:creationId xmlns:a16="http://schemas.microsoft.com/office/drawing/2014/main" id="{3BAE7330-5BB1-4714-3B03-C90FC0515382}"/>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081547" y="2150087"/>
            <a:ext cx="2708433" cy="2031324"/>
          </a:xfrm>
          <a:prstGeom prst="rect">
            <a:avLst/>
          </a:prstGeom>
        </p:spPr>
      </p:pic>
      <p:pic>
        <p:nvPicPr>
          <p:cNvPr id="23" name="Image 18">
            <a:extLst>
              <a:ext uri="{FF2B5EF4-FFF2-40B4-BE49-F238E27FC236}">
                <a16:creationId xmlns:a16="http://schemas.microsoft.com/office/drawing/2014/main" id="{32485415-540F-0C3B-5778-9D23E61BB266}"/>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087603" y="4393169"/>
            <a:ext cx="2708433" cy="2031325"/>
          </a:xfrm>
          <a:prstGeom prst="rect">
            <a:avLst/>
          </a:prstGeom>
        </p:spPr>
      </p:pic>
      <p:sp>
        <p:nvSpPr>
          <p:cNvPr id="24" name="ZoneTexte 10">
            <a:extLst>
              <a:ext uri="{FF2B5EF4-FFF2-40B4-BE49-F238E27FC236}">
                <a16:creationId xmlns:a16="http://schemas.microsoft.com/office/drawing/2014/main" id="{11F10C09-981C-8FD8-5A34-2F364248B605}"/>
              </a:ext>
            </a:extLst>
          </p:cNvPr>
          <p:cNvSpPr txBox="1"/>
          <p:nvPr/>
        </p:nvSpPr>
        <p:spPr>
          <a:xfrm>
            <a:off x="752777" y="1811446"/>
            <a:ext cx="1928733" cy="369332"/>
          </a:xfrm>
          <a:prstGeom prst="rect">
            <a:avLst/>
          </a:prstGeom>
          <a:solidFill>
            <a:schemeClr val="bg1"/>
          </a:solidFill>
        </p:spPr>
        <p:txBody>
          <a:bodyPr wrap="none" rtlCol="0">
            <a:spAutoFit/>
          </a:bodyPr>
          <a:lstStyle/>
          <a:p>
            <a:r>
              <a:rPr lang="fr-FR" dirty="0" err="1"/>
              <a:t>Before</a:t>
            </a:r>
            <a:r>
              <a:rPr lang="fr-FR" dirty="0"/>
              <a:t> </a:t>
            </a:r>
            <a:r>
              <a:rPr lang="fr-FR" dirty="0" err="1"/>
              <a:t>annealing</a:t>
            </a:r>
            <a:endParaRPr lang="fr-FR" dirty="0"/>
          </a:p>
        </p:txBody>
      </p:sp>
      <p:pic>
        <p:nvPicPr>
          <p:cNvPr id="25" name="Image 1">
            <a:extLst>
              <a:ext uri="{FF2B5EF4-FFF2-40B4-BE49-F238E27FC236}">
                <a16:creationId xmlns:a16="http://schemas.microsoft.com/office/drawing/2014/main" id="{698C05AB-4C14-C881-A221-004B14F8C225}"/>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245589" y="2144030"/>
            <a:ext cx="2747177" cy="2060383"/>
          </a:xfrm>
          <a:prstGeom prst="rect">
            <a:avLst/>
          </a:prstGeom>
        </p:spPr>
      </p:pic>
      <p:pic>
        <p:nvPicPr>
          <p:cNvPr id="26" name="Image 2">
            <a:extLst>
              <a:ext uri="{FF2B5EF4-FFF2-40B4-BE49-F238E27FC236}">
                <a16:creationId xmlns:a16="http://schemas.microsoft.com/office/drawing/2014/main" id="{C95D4BDC-DE86-4DA7-A2E7-304413B7C613}"/>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249626" y="4405280"/>
            <a:ext cx="2736107" cy="2052081"/>
          </a:xfrm>
          <a:prstGeom prst="rect">
            <a:avLst/>
          </a:prstGeom>
        </p:spPr>
      </p:pic>
      <p:pic>
        <p:nvPicPr>
          <p:cNvPr id="27" name="Image 20">
            <a:extLst>
              <a:ext uri="{FF2B5EF4-FFF2-40B4-BE49-F238E27FC236}">
                <a16:creationId xmlns:a16="http://schemas.microsoft.com/office/drawing/2014/main" id="{C2E73026-5750-C231-760E-9F9FE7C41D70}"/>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5877561" y="2194976"/>
            <a:ext cx="2982346" cy="2416195"/>
          </a:xfrm>
          <a:prstGeom prst="rect">
            <a:avLst/>
          </a:prstGeom>
        </p:spPr>
      </p:pic>
      <p:sp>
        <p:nvSpPr>
          <p:cNvPr id="28" name="ZoneTexte 21">
            <a:extLst>
              <a:ext uri="{FF2B5EF4-FFF2-40B4-BE49-F238E27FC236}">
                <a16:creationId xmlns:a16="http://schemas.microsoft.com/office/drawing/2014/main" id="{65407A5E-5B7B-41F6-ECBD-8FD92F232309}"/>
              </a:ext>
            </a:extLst>
          </p:cNvPr>
          <p:cNvSpPr txBox="1"/>
          <p:nvPr/>
        </p:nvSpPr>
        <p:spPr>
          <a:xfrm>
            <a:off x="7428196" y="1799333"/>
            <a:ext cx="646331" cy="369332"/>
          </a:xfrm>
          <a:prstGeom prst="rect">
            <a:avLst/>
          </a:prstGeom>
          <a:solidFill>
            <a:schemeClr val="bg1"/>
          </a:solidFill>
        </p:spPr>
        <p:txBody>
          <a:bodyPr wrap="none" rtlCol="0">
            <a:spAutoFit/>
          </a:bodyPr>
          <a:lstStyle/>
          <a:p>
            <a:r>
              <a:rPr lang="fr-FR" dirty="0"/>
              <a:t>XPS</a:t>
            </a:r>
          </a:p>
        </p:txBody>
      </p:sp>
      <p:sp>
        <p:nvSpPr>
          <p:cNvPr id="29" name="ZoneTexte 22">
            <a:extLst>
              <a:ext uri="{FF2B5EF4-FFF2-40B4-BE49-F238E27FC236}">
                <a16:creationId xmlns:a16="http://schemas.microsoft.com/office/drawing/2014/main" id="{AFD0CE95-A85A-0746-C1B9-FFF33CDD3F76}"/>
              </a:ext>
            </a:extLst>
          </p:cNvPr>
          <p:cNvSpPr txBox="1"/>
          <p:nvPr/>
        </p:nvSpPr>
        <p:spPr>
          <a:xfrm>
            <a:off x="10498399" y="1805388"/>
            <a:ext cx="671979" cy="369332"/>
          </a:xfrm>
          <a:prstGeom prst="rect">
            <a:avLst/>
          </a:prstGeom>
          <a:solidFill>
            <a:schemeClr val="bg1"/>
          </a:solidFill>
        </p:spPr>
        <p:txBody>
          <a:bodyPr wrap="none" rtlCol="0">
            <a:spAutoFit/>
          </a:bodyPr>
          <a:lstStyle/>
          <a:p>
            <a:r>
              <a:rPr lang="fr-FR" dirty="0"/>
              <a:t>XRD</a:t>
            </a:r>
          </a:p>
        </p:txBody>
      </p:sp>
      <p:sp>
        <p:nvSpPr>
          <p:cNvPr id="30" name="ZoneTexte 24">
            <a:extLst>
              <a:ext uri="{FF2B5EF4-FFF2-40B4-BE49-F238E27FC236}">
                <a16:creationId xmlns:a16="http://schemas.microsoft.com/office/drawing/2014/main" id="{80B26477-CFB8-2864-48D8-7098967B9980}"/>
              </a:ext>
            </a:extLst>
          </p:cNvPr>
          <p:cNvSpPr txBox="1"/>
          <p:nvPr/>
        </p:nvSpPr>
        <p:spPr>
          <a:xfrm>
            <a:off x="6443189" y="2301476"/>
            <a:ext cx="1215397" cy="276999"/>
          </a:xfrm>
          <a:prstGeom prst="rect">
            <a:avLst/>
          </a:prstGeom>
          <a:noFill/>
        </p:spPr>
        <p:txBody>
          <a:bodyPr wrap="none" rtlCol="0">
            <a:spAutoFit/>
          </a:bodyPr>
          <a:lstStyle/>
          <a:p>
            <a:r>
              <a:rPr lang="fr-FR" sz="1200" i="1" dirty="0" err="1"/>
              <a:t>After</a:t>
            </a:r>
            <a:r>
              <a:rPr lang="fr-FR" sz="1200" i="1" dirty="0"/>
              <a:t> </a:t>
            </a:r>
            <a:r>
              <a:rPr lang="fr-FR" sz="1200" i="1" dirty="0" err="1"/>
              <a:t>annealing</a:t>
            </a:r>
            <a:endParaRPr lang="fr-FR" sz="1200" i="1" dirty="0"/>
          </a:p>
        </p:txBody>
      </p:sp>
      <p:pic>
        <p:nvPicPr>
          <p:cNvPr id="32" name="Image 7">
            <a:extLst>
              <a:ext uri="{FF2B5EF4-FFF2-40B4-BE49-F238E27FC236}">
                <a16:creationId xmlns:a16="http://schemas.microsoft.com/office/drawing/2014/main" id="{4DF49318-4996-69D0-4D8A-CE3B84452602}"/>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8871438" y="2206173"/>
            <a:ext cx="3117361" cy="2417110"/>
          </a:xfrm>
          <a:prstGeom prst="rect">
            <a:avLst/>
          </a:prstGeom>
        </p:spPr>
      </p:pic>
    </p:spTree>
    <p:extLst>
      <p:ext uri="{BB962C8B-B14F-4D97-AF65-F5344CB8AC3E}">
        <p14:creationId xmlns:p14="http://schemas.microsoft.com/office/powerpoint/2010/main" val="2467335756"/>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F84D49F-FDA1-0254-06F7-A3DF8B81D010}"/>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5D872ACD-A3FC-9E77-E241-2EDBA81230FC}"/>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2C7A6293-F8BD-A5C3-9588-5CD126CCB92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12BD8155-CDFA-B2C7-2D8C-BB887EFD17AC}"/>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err="1">
                <a:solidFill>
                  <a:srgbClr val="A4C137"/>
                </a:solidFill>
              </a:rPr>
              <a:t>ZrAlO</a:t>
            </a:r>
            <a:r>
              <a:rPr lang="en-US" sz="3600" b="1" baseline="-25000" dirty="0" err="1">
                <a:solidFill>
                  <a:srgbClr val="A4C137"/>
                </a:solidFill>
              </a:rPr>
              <a:t>x</a:t>
            </a:r>
            <a:r>
              <a:rPr lang="en-US" sz="3600" b="1" dirty="0">
                <a:solidFill>
                  <a:srgbClr val="A4C137"/>
                </a:solidFill>
              </a:rPr>
              <a:t> (20 nm) / Cu</a:t>
            </a:r>
            <a:endParaRPr lang="en-US" sz="3600" b="1" i="1" dirty="0">
              <a:solidFill>
                <a:srgbClr val="1B3C70"/>
              </a:solidFill>
            </a:endParaRPr>
          </a:p>
        </p:txBody>
      </p:sp>
      <p:sp>
        <p:nvSpPr>
          <p:cNvPr id="31" name="CasellaDiTesto 30">
            <a:extLst>
              <a:ext uri="{FF2B5EF4-FFF2-40B4-BE49-F238E27FC236}">
                <a16:creationId xmlns:a16="http://schemas.microsoft.com/office/drawing/2014/main" id="{B5CFD7C9-F985-BF1A-42C8-E6F6D591E8BC}"/>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44D986A7-F076-0399-4A73-5A4797B907F0}"/>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6" name="Picture 4">
            <a:extLst>
              <a:ext uri="{FF2B5EF4-FFF2-40B4-BE49-F238E27FC236}">
                <a16:creationId xmlns:a16="http://schemas.microsoft.com/office/drawing/2014/main" id="{A9F5D451-74B3-B2DB-2460-6DAAA0F61659}"/>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0855124" y="324621"/>
            <a:ext cx="712765" cy="581090"/>
          </a:xfrm>
          <a:prstGeom prst="rect">
            <a:avLst/>
          </a:prstGeom>
          <a:noFill/>
          <a:extLst>
            <a:ext uri="{909E8E84-426E-40DD-AFC4-6F175D3DCCD1}">
              <a14:hiddenFill xmlns:a14="http://schemas.microsoft.com/office/drawing/2010/main">
                <a:solidFill>
                  <a:srgbClr val="FFFFFF"/>
                </a:solidFill>
              </a14:hiddenFill>
            </a:ext>
          </a:extLst>
        </p:spPr>
      </p:pic>
      <p:sp>
        <p:nvSpPr>
          <p:cNvPr id="3" name="ZoneTexte 5">
            <a:extLst>
              <a:ext uri="{FF2B5EF4-FFF2-40B4-BE49-F238E27FC236}">
                <a16:creationId xmlns:a16="http://schemas.microsoft.com/office/drawing/2014/main" id="{8B7BA02B-6D72-24A8-F5A6-BB25A1F21130}"/>
              </a:ext>
            </a:extLst>
          </p:cNvPr>
          <p:cNvSpPr txBox="1"/>
          <p:nvPr/>
        </p:nvSpPr>
        <p:spPr>
          <a:xfrm>
            <a:off x="6343507" y="4188508"/>
            <a:ext cx="5736699" cy="2339102"/>
          </a:xfrm>
          <a:prstGeom prst="rect">
            <a:avLst/>
          </a:prstGeom>
          <a:noFill/>
        </p:spPr>
        <p:txBody>
          <a:bodyPr wrap="square" rtlCol="0">
            <a:spAutoFit/>
          </a:bodyPr>
          <a:lstStyle/>
          <a:p>
            <a:pPr marL="285750" indent="-285750">
              <a:buFont typeface="Wingdings" panose="05000000000000000000" pitchFamily="2" charset="2"/>
              <a:buChar char="§"/>
            </a:pPr>
            <a:r>
              <a:rPr lang="fr-FR" sz="1600" dirty="0" err="1"/>
              <a:t>Intermixing</a:t>
            </a:r>
            <a:r>
              <a:rPr lang="fr-FR" sz="1600" dirty="0"/>
              <a:t> </a:t>
            </a:r>
            <a:r>
              <a:rPr lang="fr-FR" sz="1600" dirty="0" err="1"/>
              <a:t>growth</a:t>
            </a:r>
            <a:r>
              <a:rPr lang="fr-FR" sz="1600" dirty="0"/>
              <a:t> 4 cycles ZrO</a:t>
            </a:r>
            <a:r>
              <a:rPr lang="fr-FR" sz="1600" baseline="-25000" dirty="0"/>
              <a:t>2 </a:t>
            </a:r>
            <a:r>
              <a:rPr lang="fr-FR" sz="1600" dirty="0"/>
              <a:t>-1 cycle Al</a:t>
            </a:r>
            <a:r>
              <a:rPr lang="fr-FR" sz="1600" baseline="-25000" dirty="0"/>
              <a:t>2</a:t>
            </a:r>
            <a:r>
              <a:rPr lang="fr-FR" sz="1600" dirty="0"/>
              <a:t>O</a:t>
            </a:r>
            <a:r>
              <a:rPr lang="fr-FR" sz="1600" baseline="-25000" dirty="0"/>
              <a:t>3</a:t>
            </a:r>
            <a:r>
              <a:rPr lang="fr-FR" sz="1600" dirty="0"/>
              <a:t>. Nominal ratio 25% Al</a:t>
            </a:r>
            <a:r>
              <a:rPr lang="fr-FR" sz="1600" baseline="-25000" dirty="0"/>
              <a:t>2</a:t>
            </a:r>
            <a:r>
              <a:rPr lang="fr-FR" sz="1600" dirty="0"/>
              <a:t>O</a:t>
            </a:r>
            <a:r>
              <a:rPr lang="fr-FR" sz="1600" baseline="-25000" dirty="0"/>
              <a:t>3</a:t>
            </a:r>
            <a:r>
              <a:rPr lang="fr-FR" sz="1600" dirty="0"/>
              <a:t>-75% ZrO</a:t>
            </a:r>
            <a:r>
              <a:rPr lang="fr-FR" sz="1600" baseline="-25000" dirty="0"/>
              <a:t>2</a:t>
            </a:r>
            <a:r>
              <a:rPr lang="fr-FR" sz="1600" dirty="0"/>
              <a:t>.</a:t>
            </a:r>
          </a:p>
          <a:p>
            <a:pPr marL="285750" indent="-285750">
              <a:buFont typeface="Wingdings" panose="05000000000000000000" pitchFamily="2" charset="2"/>
              <a:buChar char="§"/>
            </a:pPr>
            <a:r>
              <a:rPr lang="fr-FR" sz="1600" dirty="0"/>
              <a:t>XPS: 27 % Al</a:t>
            </a:r>
            <a:r>
              <a:rPr lang="fr-FR" sz="1600" baseline="-25000" dirty="0"/>
              <a:t>2</a:t>
            </a:r>
            <a:r>
              <a:rPr lang="fr-FR" sz="1600" dirty="0"/>
              <a:t>O</a:t>
            </a:r>
            <a:r>
              <a:rPr lang="fr-FR" sz="1600" baseline="-25000" dirty="0"/>
              <a:t>3 </a:t>
            </a:r>
            <a:r>
              <a:rPr lang="fr-FR" sz="1600" dirty="0"/>
              <a:t>- 73% ZrO</a:t>
            </a:r>
            <a:r>
              <a:rPr lang="fr-FR" sz="1600" baseline="-25000" dirty="0"/>
              <a:t>2 .</a:t>
            </a:r>
          </a:p>
          <a:p>
            <a:pPr marL="285750" indent="-285750">
              <a:buFont typeface="Wingdings" panose="05000000000000000000" pitchFamily="2" charset="2"/>
              <a:buChar char="§"/>
            </a:pPr>
            <a:r>
              <a:rPr lang="fr-FR" sz="1600" dirty="0"/>
              <a:t>No </a:t>
            </a:r>
            <a:r>
              <a:rPr lang="fr-FR" sz="1600" dirty="0" err="1"/>
              <a:t>copper</a:t>
            </a:r>
            <a:r>
              <a:rPr lang="fr-FR" sz="1600" dirty="0"/>
              <a:t> diffusion </a:t>
            </a:r>
            <a:r>
              <a:rPr lang="fr-FR" sz="1600" dirty="0" err="1"/>
              <a:t>after</a:t>
            </a:r>
            <a:r>
              <a:rPr lang="fr-FR" sz="1600" dirty="0"/>
              <a:t> 700°C-2hrs.</a:t>
            </a:r>
          </a:p>
          <a:p>
            <a:pPr marL="285750" indent="-285750">
              <a:buFont typeface="Wingdings" panose="05000000000000000000" pitchFamily="2" charset="2"/>
              <a:buChar char="§"/>
            </a:pPr>
            <a:r>
              <a:rPr lang="fr-FR" sz="1600" dirty="0"/>
              <a:t>ZrO</a:t>
            </a:r>
            <a:r>
              <a:rPr lang="fr-FR" sz="1600" baseline="-25000" dirty="0"/>
              <a:t>2</a:t>
            </a:r>
            <a:r>
              <a:rPr lang="fr-FR" sz="1600" dirty="0"/>
              <a:t>/</a:t>
            </a:r>
            <a:r>
              <a:rPr lang="fr-FR" sz="1600" dirty="0" err="1"/>
              <a:t>Metallic</a:t>
            </a:r>
            <a:r>
              <a:rPr lang="fr-FR" sz="1600" dirty="0"/>
              <a:t> Cu interface.</a:t>
            </a:r>
          </a:p>
          <a:p>
            <a:pPr marL="285750" indent="-285750">
              <a:buFont typeface="Wingdings" panose="05000000000000000000" pitchFamily="2" charset="2"/>
              <a:buChar char="§"/>
            </a:pPr>
            <a:r>
              <a:rPr lang="fr-FR" sz="1600" dirty="0" err="1"/>
              <a:t>Amorphous</a:t>
            </a:r>
            <a:r>
              <a:rPr lang="fr-FR" sz="1600" dirty="0"/>
              <a:t> as </a:t>
            </a:r>
            <a:r>
              <a:rPr lang="fr-FR" sz="1600" dirty="0" err="1"/>
              <a:t>grown</a:t>
            </a:r>
            <a:r>
              <a:rPr lang="fr-FR" sz="1600" dirty="0"/>
              <a:t> and </a:t>
            </a:r>
            <a:r>
              <a:rPr lang="fr-FR" sz="1600" dirty="0" err="1"/>
              <a:t>very</a:t>
            </a:r>
            <a:r>
              <a:rPr lang="fr-FR" sz="1600" dirty="0"/>
              <a:t> </a:t>
            </a:r>
            <a:r>
              <a:rPr lang="fr-FR" sz="1600" dirty="0" err="1"/>
              <a:t>weakly</a:t>
            </a:r>
            <a:r>
              <a:rPr lang="fr-FR" sz="1600" dirty="0"/>
              <a:t> </a:t>
            </a:r>
            <a:r>
              <a:rPr lang="fr-FR" sz="1600" dirty="0" err="1"/>
              <a:t>crystalline</a:t>
            </a:r>
            <a:r>
              <a:rPr lang="fr-FR" sz="1600" dirty="0"/>
              <a:t> </a:t>
            </a:r>
            <a:r>
              <a:rPr lang="fr-FR" sz="1600" dirty="0" err="1"/>
              <a:t>after</a:t>
            </a:r>
            <a:r>
              <a:rPr lang="fr-FR" sz="1600" dirty="0"/>
              <a:t> </a:t>
            </a:r>
            <a:r>
              <a:rPr lang="fr-FR" sz="1600" dirty="0" err="1"/>
              <a:t>annealing</a:t>
            </a:r>
            <a:r>
              <a:rPr lang="fr-FR" sz="1600" dirty="0"/>
              <a:t>.</a:t>
            </a:r>
          </a:p>
          <a:p>
            <a:pPr marL="285750" indent="-285750">
              <a:buFont typeface="Wingdings" panose="05000000000000000000" pitchFamily="2" charset="2"/>
              <a:buChar char="§"/>
            </a:pPr>
            <a:r>
              <a:rPr lang="fr-FR" sz="1600" dirty="0"/>
              <a:t>No cracks.</a:t>
            </a:r>
          </a:p>
          <a:p>
            <a:pPr marL="285750" indent="-285750">
              <a:buFont typeface="Wingdings" panose="05000000000000000000" pitchFamily="2" charset="2"/>
              <a:buChar char="§"/>
            </a:pPr>
            <a:r>
              <a:rPr lang="fr-FR" sz="1600" dirty="0" err="1"/>
              <a:t>Resist</a:t>
            </a:r>
            <a:r>
              <a:rPr lang="fr-FR" sz="1600" dirty="0"/>
              <a:t> HPR</a:t>
            </a:r>
          </a:p>
        </p:txBody>
      </p:sp>
      <p:sp>
        <p:nvSpPr>
          <p:cNvPr id="9" name="ZoneTexte 6">
            <a:extLst>
              <a:ext uri="{FF2B5EF4-FFF2-40B4-BE49-F238E27FC236}">
                <a16:creationId xmlns:a16="http://schemas.microsoft.com/office/drawing/2014/main" id="{451DEFFF-6969-EABE-2BE1-93A93C8C55DE}"/>
              </a:ext>
            </a:extLst>
          </p:cNvPr>
          <p:cNvSpPr txBox="1"/>
          <p:nvPr/>
        </p:nvSpPr>
        <p:spPr>
          <a:xfrm>
            <a:off x="3715499" y="1863431"/>
            <a:ext cx="1736373" cy="369332"/>
          </a:xfrm>
          <a:prstGeom prst="rect">
            <a:avLst/>
          </a:prstGeom>
          <a:solidFill>
            <a:schemeClr val="bg1"/>
          </a:solidFill>
        </p:spPr>
        <p:txBody>
          <a:bodyPr wrap="none" rtlCol="0">
            <a:spAutoFit/>
          </a:bodyPr>
          <a:lstStyle/>
          <a:p>
            <a:r>
              <a:rPr lang="fr-FR" dirty="0" err="1"/>
              <a:t>After</a:t>
            </a:r>
            <a:r>
              <a:rPr lang="fr-FR" dirty="0"/>
              <a:t> </a:t>
            </a:r>
            <a:r>
              <a:rPr lang="fr-FR" dirty="0" err="1"/>
              <a:t>annealing</a:t>
            </a:r>
            <a:endParaRPr lang="fr-FR" dirty="0"/>
          </a:p>
        </p:txBody>
      </p:sp>
      <p:sp>
        <p:nvSpPr>
          <p:cNvPr id="10" name="ZoneTexte 7">
            <a:extLst>
              <a:ext uri="{FF2B5EF4-FFF2-40B4-BE49-F238E27FC236}">
                <a16:creationId xmlns:a16="http://schemas.microsoft.com/office/drawing/2014/main" id="{64E946D9-11E8-CAB1-61F2-8944A437764A}"/>
              </a:ext>
            </a:extLst>
          </p:cNvPr>
          <p:cNvSpPr txBox="1"/>
          <p:nvPr/>
        </p:nvSpPr>
        <p:spPr>
          <a:xfrm>
            <a:off x="906062" y="1876443"/>
            <a:ext cx="1928733" cy="369332"/>
          </a:xfrm>
          <a:prstGeom prst="rect">
            <a:avLst/>
          </a:prstGeom>
          <a:solidFill>
            <a:schemeClr val="bg1"/>
          </a:solidFill>
        </p:spPr>
        <p:txBody>
          <a:bodyPr wrap="none" rtlCol="0">
            <a:spAutoFit/>
          </a:bodyPr>
          <a:lstStyle/>
          <a:p>
            <a:r>
              <a:rPr lang="fr-FR" dirty="0" err="1"/>
              <a:t>Before</a:t>
            </a:r>
            <a:r>
              <a:rPr lang="fr-FR" dirty="0"/>
              <a:t> </a:t>
            </a:r>
            <a:r>
              <a:rPr lang="fr-FR" dirty="0" err="1"/>
              <a:t>annealing</a:t>
            </a:r>
            <a:endParaRPr lang="fr-FR" dirty="0"/>
          </a:p>
        </p:txBody>
      </p:sp>
      <p:pic>
        <p:nvPicPr>
          <p:cNvPr id="11" name="Image 8">
            <a:extLst>
              <a:ext uri="{FF2B5EF4-FFF2-40B4-BE49-F238E27FC236}">
                <a16:creationId xmlns:a16="http://schemas.microsoft.com/office/drawing/2014/main" id="{BDFDD929-FB2F-C032-D1D2-180A13D4CED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57185" y="2260686"/>
            <a:ext cx="2824370" cy="2118278"/>
          </a:xfrm>
          <a:prstGeom prst="rect">
            <a:avLst/>
          </a:prstGeom>
        </p:spPr>
      </p:pic>
      <p:pic>
        <p:nvPicPr>
          <p:cNvPr id="12" name="Image 9">
            <a:extLst>
              <a:ext uri="{FF2B5EF4-FFF2-40B4-BE49-F238E27FC236}">
                <a16:creationId xmlns:a16="http://schemas.microsoft.com/office/drawing/2014/main" id="{C2083E65-905B-0320-BECF-245D80E586CC}"/>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50314" y="4496913"/>
            <a:ext cx="2831241" cy="2123431"/>
          </a:xfrm>
          <a:prstGeom prst="rect">
            <a:avLst/>
          </a:prstGeom>
        </p:spPr>
      </p:pic>
      <p:pic>
        <p:nvPicPr>
          <p:cNvPr id="13" name="Image 11">
            <a:extLst>
              <a:ext uri="{FF2B5EF4-FFF2-40B4-BE49-F238E27FC236}">
                <a16:creationId xmlns:a16="http://schemas.microsoft.com/office/drawing/2014/main" id="{D6985E3A-6811-D820-9DE6-39DDB16E704C}"/>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318842" y="4487827"/>
            <a:ext cx="2809467" cy="2107100"/>
          </a:xfrm>
          <a:prstGeom prst="rect">
            <a:avLst/>
          </a:prstGeom>
        </p:spPr>
      </p:pic>
      <p:pic>
        <p:nvPicPr>
          <p:cNvPr id="15" name="Image 12">
            <a:extLst>
              <a:ext uri="{FF2B5EF4-FFF2-40B4-BE49-F238E27FC236}">
                <a16:creationId xmlns:a16="http://schemas.microsoft.com/office/drawing/2014/main" id="{F22675C2-C10D-385D-D2E2-610BA437B719}"/>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3318842" y="2260686"/>
            <a:ext cx="2837410" cy="2128058"/>
          </a:xfrm>
          <a:prstGeom prst="rect">
            <a:avLst/>
          </a:prstGeom>
        </p:spPr>
      </p:pic>
      <p:pic>
        <p:nvPicPr>
          <p:cNvPr id="16" name="Image 1">
            <a:extLst>
              <a:ext uri="{FF2B5EF4-FFF2-40B4-BE49-F238E27FC236}">
                <a16:creationId xmlns:a16="http://schemas.microsoft.com/office/drawing/2014/main" id="{51F08A15-AD6D-049E-DA44-A4ADEEA703FD}"/>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6256423" y="1622383"/>
            <a:ext cx="2796328" cy="2341216"/>
          </a:xfrm>
          <a:prstGeom prst="rect">
            <a:avLst/>
          </a:prstGeom>
        </p:spPr>
      </p:pic>
      <p:sp>
        <p:nvSpPr>
          <p:cNvPr id="17" name="ZoneTexte 13">
            <a:extLst>
              <a:ext uri="{FF2B5EF4-FFF2-40B4-BE49-F238E27FC236}">
                <a16:creationId xmlns:a16="http://schemas.microsoft.com/office/drawing/2014/main" id="{9628C38C-D4EF-5011-A9D7-3E6A3981B6F8}"/>
              </a:ext>
            </a:extLst>
          </p:cNvPr>
          <p:cNvSpPr txBox="1"/>
          <p:nvPr/>
        </p:nvSpPr>
        <p:spPr>
          <a:xfrm>
            <a:off x="7399564" y="1696611"/>
            <a:ext cx="1805302" cy="276999"/>
          </a:xfrm>
          <a:prstGeom prst="rect">
            <a:avLst/>
          </a:prstGeom>
          <a:noFill/>
        </p:spPr>
        <p:txBody>
          <a:bodyPr wrap="none" rtlCol="0">
            <a:spAutoFit/>
          </a:bodyPr>
          <a:lstStyle/>
          <a:p>
            <a:r>
              <a:rPr lang="fr-FR" sz="1200" b="1" i="1" dirty="0" err="1"/>
              <a:t>After</a:t>
            </a:r>
            <a:r>
              <a:rPr lang="fr-FR" sz="1200" b="1" i="1" dirty="0"/>
              <a:t> </a:t>
            </a:r>
            <a:r>
              <a:rPr lang="fr-FR" sz="1200" b="1" i="1" dirty="0" err="1"/>
              <a:t>annealing</a:t>
            </a:r>
            <a:r>
              <a:rPr lang="fr-FR" sz="1200" b="1" i="1" dirty="0"/>
              <a:t> + HPR</a:t>
            </a:r>
          </a:p>
        </p:txBody>
      </p:sp>
      <p:pic>
        <p:nvPicPr>
          <p:cNvPr id="18" name="Image 14">
            <a:extLst>
              <a:ext uri="{FF2B5EF4-FFF2-40B4-BE49-F238E27FC236}">
                <a16:creationId xmlns:a16="http://schemas.microsoft.com/office/drawing/2014/main" id="{49B84DF6-41A1-A3B8-122D-0E27951BB45C}"/>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9175880" y="1648584"/>
            <a:ext cx="2840092" cy="2319446"/>
          </a:xfrm>
          <a:prstGeom prst="rect">
            <a:avLst/>
          </a:prstGeom>
        </p:spPr>
      </p:pic>
    </p:spTree>
    <p:extLst>
      <p:ext uri="{BB962C8B-B14F-4D97-AF65-F5344CB8AC3E}">
        <p14:creationId xmlns:p14="http://schemas.microsoft.com/office/powerpoint/2010/main" val="409970225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A6FC11B-3DFD-F844-4165-A71909434F28}"/>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25AF6D84-5A28-3E02-9747-DD1BCD13D0E1}"/>
              </a:ext>
            </a:extLst>
          </p:cNvPr>
          <p:cNvSpPr txBox="1"/>
          <p:nvPr/>
        </p:nvSpPr>
        <p:spPr>
          <a:xfrm>
            <a:off x="3067919" y="284907"/>
            <a:ext cx="6401432"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3.4 Adaptive Layers</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97EDF7A8-4D2D-E437-D633-D0FF3F660D2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8AECACBC-970C-4A8C-6C9C-B93A74BE7E5A}"/>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Comments</a:t>
            </a:r>
            <a:endParaRPr lang="en-US" sz="3600" b="1" i="1" dirty="0">
              <a:solidFill>
                <a:srgbClr val="1B3C70"/>
              </a:solidFill>
            </a:endParaRPr>
          </a:p>
        </p:txBody>
      </p:sp>
      <p:sp>
        <p:nvSpPr>
          <p:cNvPr id="31" name="CasellaDiTesto 30">
            <a:extLst>
              <a:ext uri="{FF2B5EF4-FFF2-40B4-BE49-F238E27FC236}">
                <a16:creationId xmlns:a16="http://schemas.microsoft.com/office/drawing/2014/main" id="{15EC2D0F-56A9-F5A5-4AB8-F6ACA312F40F}"/>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a:t>
            </a:r>
            <a:r>
              <a:rPr lang="en-GB" sz="1100" i="1" dirty="0">
                <a:latin typeface="+mj-lt"/>
                <a:ea typeface="Times New Roman" panose="02020603050405020304" pitchFamily="18" charset="0"/>
              </a:rPr>
              <a:t>T. </a:t>
            </a:r>
            <a:r>
              <a:rPr lang="en-GB" sz="1100" i="1" dirty="0" err="1">
                <a:latin typeface="+mj-lt"/>
                <a:ea typeface="Times New Roman" panose="02020603050405020304" pitchFamily="18" charset="0"/>
              </a:rPr>
              <a:t>Proslier</a:t>
            </a:r>
            <a:endParaRPr lang="it-IT" sz="1100" i="1" dirty="0">
              <a:latin typeface="+mj-lt"/>
            </a:endParaRPr>
          </a:p>
        </p:txBody>
      </p:sp>
      <p:sp>
        <p:nvSpPr>
          <p:cNvPr id="14" name="Rectangle 3">
            <a:extLst>
              <a:ext uri="{FF2B5EF4-FFF2-40B4-BE49-F238E27FC236}">
                <a16:creationId xmlns:a16="http://schemas.microsoft.com/office/drawing/2014/main" id="{5DB37729-6B71-D766-8758-EA4B4DAE65EB}"/>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grpSp>
        <p:nvGrpSpPr>
          <p:cNvPr id="23" name="Gruppo 22">
            <a:extLst>
              <a:ext uri="{FF2B5EF4-FFF2-40B4-BE49-F238E27FC236}">
                <a16:creationId xmlns:a16="http://schemas.microsoft.com/office/drawing/2014/main" id="{23011917-8AC5-B60A-67D0-9072FE1BE95E}"/>
              </a:ext>
            </a:extLst>
          </p:cNvPr>
          <p:cNvGrpSpPr/>
          <p:nvPr/>
        </p:nvGrpSpPr>
        <p:grpSpPr>
          <a:xfrm>
            <a:off x="693867" y="1706546"/>
            <a:ext cx="11174691" cy="1615827"/>
            <a:chOff x="693867" y="1792271"/>
            <a:chExt cx="11174691" cy="1615827"/>
          </a:xfrm>
        </p:grpSpPr>
        <p:sp>
          <p:nvSpPr>
            <p:cNvPr id="7" name="ZoneTexte 7">
              <a:extLst>
                <a:ext uri="{FF2B5EF4-FFF2-40B4-BE49-F238E27FC236}">
                  <a16:creationId xmlns:a16="http://schemas.microsoft.com/office/drawing/2014/main" id="{30F09B8B-F39E-99BA-C41D-3F892F845519}"/>
                </a:ext>
              </a:extLst>
            </p:cNvPr>
            <p:cNvSpPr txBox="1"/>
            <p:nvPr/>
          </p:nvSpPr>
          <p:spPr>
            <a:xfrm>
              <a:off x="955477" y="1792271"/>
              <a:ext cx="10913081" cy="1615827"/>
            </a:xfrm>
            <a:prstGeom prst="rect">
              <a:avLst/>
            </a:prstGeom>
            <a:noFill/>
          </p:spPr>
          <p:txBody>
            <a:bodyPr wrap="square" rtlCol="0">
              <a:spAutoFit/>
            </a:bodyPr>
            <a:lstStyle/>
            <a:p>
              <a:r>
                <a:rPr lang="fr-FR" dirty="0" err="1"/>
                <a:t>Some</a:t>
              </a:r>
              <a:r>
                <a:rPr lang="fr-FR" dirty="0"/>
                <a:t> </a:t>
              </a:r>
              <a:r>
                <a:rPr lang="fr-FR" dirty="0" err="1"/>
                <a:t>layers</a:t>
              </a:r>
              <a:r>
                <a:rPr lang="fr-FR" dirty="0"/>
                <a:t> (crystalline or </a:t>
              </a:r>
              <a:r>
                <a:rPr lang="fr-FR" dirty="0" err="1"/>
                <a:t>amorphous</a:t>
              </a:r>
              <a:r>
                <a:rPr lang="fr-FR" dirty="0"/>
                <a:t>): </a:t>
              </a:r>
              <a:r>
                <a:rPr lang="fr-FR" b="1" dirty="0"/>
                <a:t>Al</a:t>
              </a:r>
              <a:r>
                <a:rPr lang="fr-FR" b="1" baseline="-25000" dirty="0"/>
                <a:t>2</a:t>
              </a:r>
              <a:r>
                <a:rPr lang="fr-FR" b="1" dirty="0"/>
                <a:t>O</a:t>
              </a:r>
              <a:r>
                <a:rPr lang="fr-FR" b="1" baseline="-25000" dirty="0"/>
                <a:t>3</a:t>
              </a:r>
              <a:r>
                <a:rPr lang="fr-FR" b="1" dirty="0"/>
                <a:t>, ZrO</a:t>
              </a:r>
              <a:r>
                <a:rPr lang="fr-FR" b="1" baseline="-25000" dirty="0"/>
                <a:t>2</a:t>
              </a:r>
              <a:r>
                <a:rPr lang="fr-FR" b="1" dirty="0"/>
                <a:t>, </a:t>
              </a:r>
              <a:r>
                <a:rPr lang="fr-FR" b="1" dirty="0" err="1"/>
                <a:t>ZrAlO</a:t>
              </a:r>
              <a:r>
                <a:rPr lang="fr-FR" b="1" baseline="-25000" dirty="0" err="1"/>
                <a:t>X</a:t>
              </a:r>
              <a:r>
                <a:rPr lang="fr-FR" b="1" dirty="0"/>
                <a:t> and </a:t>
              </a:r>
              <a:r>
                <a:rPr lang="fr-FR" b="1" dirty="0" err="1"/>
                <a:t>bilayers</a:t>
              </a:r>
              <a:r>
                <a:rPr lang="fr-FR" b="1" dirty="0"/>
                <a:t> ZrO</a:t>
              </a:r>
              <a:r>
                <a:rPr lang="fr-FR" b="1" baseline="-25000" dirty="0"/>
                <a:t>2 </a:t>
              </a:r>
              <a:r>
                <a:rPr lang="fr-FR" b="1" dirty="0"/>
                <a:t>/ Al</a:t>
              </a:r>
              <a:r>
                <a:rPr lang="fr-FR" b="1" baseline="-25000" dirty="0"/>
                <a:t>2</a:t>
              </a:r>
              <a:r>
                <a:rPr lang="fr-FR" b="1" dirty="0"/>
                <a:t>O</a:t>
              </a:r>
              <a:r>
                <a:rPr lang="fr-FR" b="1" baseline="-25000" dirty="0"/>
                <a:t>3</a:t>
              </a:r>
              <a:r>
                <a:rPr lang="fr-FR" b="1" dirty="0"/>
                <a:t> </a:t>
              </a:r>
              <a:r>
                <a:rPr lang="fr-FR" dirty="0"/>
                <a:t>are </a:t>
              </a:r>
              <a:r>
                <a:rPr lang="fr-FR" b="1" dirty="0"/>
                <a:t>stable up to 700°C in high vacuum and HPR on Cu</a:t>
              </a:r>
              <a:r>
                <a:rPr lang="fr-FR" dirty="0"/>
                <a:t>.</a:t>
              </a:r>
            </a:p>
            <a:p>
              <a:endParaRPr lang="fr-FR" sz="500" dirty="0"/>
            </a:p>
            <a:p>
              <a:r>
                <a:rPr lang="fr-FR" b="1" dirty="0"/>
                <a:t>No Cu diffusion </a:t>
              </a:r>
              <a:r>
                <a:rPr lang="fr-FR" dirty="0" err="1"/>
                <a:t>through</a:t>
              </a:r>
              <a:r>
                <a:rPr lang="fr-FR" dirty="0"/>
                <a:t> the </a:t>
              </a:r>
              <a:r>
                <a:rPr lang="fr-FR" dirty="0" err="1"/>
                <a:t>insulating</a:t>
              </a:r>
              <a:r>
                <a:rPr lang="fr-FR" dirty="0"/>
                <a:t> ALD films.</a:t>
              </a:r>
            </a:p>
            <a:p>
              <a:endParaRPr lang="fr-FR" sz="500" dirty="0"/>
            </a:p>
            <a:p>
              <a:r>
                <a:rPr lang="fr-FR" i="1" dirty="0" err="1"/>
                <a:t>Some</a:t>
              </a:r>
              <a:r>
                <a:rPr lang="fr-FR" i="1" dirty="0"/>
                <a:t> oxide films </a:t>
              </a:r>
              <a:r>
                <a:rPr lang="fr-FR" i="1" dirty="0" err="1"/>
                <a:t>such</a:t>
              </a:r>
              <a:r>
                <a:rPr lang="fr-FR" i="1" dirty="0"/>
                <a:t> as </a:t>
              </a:r>
              <a:r>
                <a:rPr lang="fr-FR" b="1" i="1" dirty="0"/>
                <a:t>Y</a:t>
              </a:r>
              <a:r>
                <a:rPr lang="fr-FR" b="1" i="1" baseline="-25000" dirty="0"/>
                <a:t>2</a:t>
              </a:r>
              <a:r>
                <a:rPr lang="fr-FR" b="1" i="1" dirty="0"/>
                <a:t>O</a:t>
              </a:r>
              <a:r>
                <a:rPr lang="fr-FR" b="1" i="1" baseline="-25000" dirty="0"/>
                <a:t>3</a:t>
              </a:r>
              <a:r>
                <a:rPr lang="fr-FR" b="1" i="1" dirty="0"/>
                <a:t> or </a:t>
              </a:r>
              <a:r>
                <a:rPr lang="fr-FR" b="1" i="1" dirty="0" err="1"/>
                <a:t>YZrO</a:t>
              </a:r>
              <a:r>
                <a:rPr lang="fr-FR" b="1" i="1" baseline="-25000" dirty="0" err="1"/>
                <a:t>X</a:t>
              </a:r>
              <a:r>
                <a:rPr lang="fr-FR" b="1" i="1" dirty="0"/>
                <a:t> (YSZ) </a:t>
              </a:r>
              <a:r>
                <a:rPr lang="fr-FR" i="1" dirty="0"/>
                <a:t>and ZrO</a:t>
              </a:r>
              <a:r>
                <a:rPr lang="fr-FR" i="1" baseline="-25000" dirty="0"/>
                <a:t>2</a:t>
              </a:r>
              <a:r>
                <a:rPr lang="fr-FR" i="1" dirty="0"/>
                <a:t> films </a:t>
              </a:r>
              <a:r>
                <a:rPr lang="fr-FR" i="1" dirty="0" err="1"/>
                <a:t>thicker</a:t>
              </a:r>
              <a:r>
                <a:rPr lang="fr-FR" i="1" dirty="0"/>
                <a:t> </a:t>
              </a:r>
              <a:r>
                <a:rPr lang="fr-FR" i="1" dirty="0" err="1"/>
                <a:t>than</a:t>
              </a:r>
              <a:r>
                <a:rPr lang="fr-FR" i="1" dirty="0"/>
                <a:t> 50 nm show </a:t>
              </a:r>
              <a:r>
                <a:rPr lang="fr-FR" i="1" dirty="0" err="1"/>
                <a:t>some</a:t>
              </a:r>
              <a:r>
                <a:rPr lang="fr-FR" i="1" dirty="0"/>
                <a:t> </a:t>
              </a:r>
              <a:r>
                <a:rPr lang="fr-FR" b="1" i="1" dirty="0"/>
                <a:t>cracks </a:t>
              </a:r>
              <a:r>
                <a:rPr lang="fr-FR" b="1" i="1" dirty="0" err="1"/>
                <a:t>after</a:t>
              </a:r>
              <a:r>
                <a:rPr lang="fr-FR" b="1" i="1" dirty="0"/>
                <a:t> </a:t>
              </a:r>
              <a:r>
                <a:rPr lang="fr-FR" b="1" i="1" dirty="0" err="1"/>
                <a:t>annealing</a:t>
              </a:r>
              <a:r>
                <a:rPr lang="fr-FR" i="1" dirty="0"/>
                <a:t> at 700°C-2hrs.</a:t>
              </a:r>
            </a:p>
          </p:txBody>
        </p:sp>
        <p:pic>
          <p:nvPicPr>
            <p:cNvPr id="8" name="Picture 4" descr="1.814 immagini, foto stock, oggetti 3D e immagini vettoriali Ongoing icon |  Shutterstock">
              <a:extLst>
                <a:ext uri="{FF2B5EF4-FFF2-40B4-BE49-F238E27FC236}">
                  <a16:creationId xmlns:a16="http://schemas.microsoft.com/office/drawing/2014/main" id="{A081D0B4-0831-8F64-EB11-6CA101AADD08}"/>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711595" y="2845860"/>
              <a:ext cx="264129" cy="276879"/>
            </a:xfrm>
            <a:prstGeom prst="rect">
              <a:avLst/>
            </a:prstGeom>
            <a:noFill/>
            <a:extLst>
              <a:ext uri="{909E8E84-426E-40DD-AFC4-6F175D3DCCD1}">
                <a14:hiddenFill xmlns:a14="http://schemas.microsoft.com/office/drawing/2010/main">
                  <a:solidFill>
                    <a:srgbClr val="FFFFFF"/>
                  </a:solidFill>
                </a14:hiddenFill>
              </a:ext>
            </a:extLst>
          </p:spPr>
        </p:pic>
        <p:pic>
          <p:nvPicPr>
            <p:cNvPr id="19" name="Picture 2" descr="Tick Immagini - Sfoglia 574,582 foto, vettoriali e video Stock | Adobe Stock">
              <a:extLst>
                <a:ext uri="{FF2B5EF4-FFF2-40B4-BE49-F238E27FC236}">
                  <a16:creationId xmlns:a16="http://schemas.microsoft.com/office/drawing/2014/main" id="{3237D0AC-C02A-0FD0-7313-CB07B07D14DF}"/>
                </a:ext>
              </a:extLst>
            </p:cNvPr>
            <p:cNvPicPr>
              <a:picLocks noChangeAspect="1" noChangeArrowheads="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5143" t="11853" r="51724" b="10360"/>
            <a:stretch/>
          </p:blipFill>
          <p:spPr bwMode="auto">
            <a:xfrm>
              <a:off x="693867" y="2463587"/>
              <a:ext cx="299587" cy="270142"/>
            </a:xfrm>
            <a:prstGeom prst="rect">
              <a:avLst/>
            </a:prstGeom>
            <a:noFill/>
            <a:extLst>
              <a:ext uri="{909E8E84-426E-40DD-AFC4-6F175D3DCCD1}">
                <a14:hiddenFill xmlns:a14="http://schemas.microsoft.com/office/drawing/2010/main">
                  <a:solidFill>
                    <a:srgbClr val="FFFFFF"/>
                  </a:solidFill>
                </a14:hiddenFill>
              </a:ext>
            </a:extLst>
          </p:spPr>
        </p:pic>
        <p:pic>
          <p:nvPicPr>
            <p:cNvPr id="20" name="Picture 2" descr="Tick Immagini - Sfoglia 574,582 foto, vettoriali e video Stock | Adobe Stock">
              <a:extLst>
                <a:ext uri="{FF2B5EF4-FFF2-40B4-BE49-F238E27FC236}">
                  <a16:creationId xmlns:a16="http://schemas.microsoft.com/office/drawing/2014/main" id="{282E77FA-8241-BBB6-818E-3D35CF8447BA}"/>
                </a:ext>
              </a:extLst>
            </p:cNvPr>
            <p:cNvPicPr>
              <a:picLocks noChangeAspect="1" noChangeArrowheads="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5143" t="11853" r="51724" b="10360"/>
            <a:stretch/>
          </p:blipFill>
          <p:spPr bwMode="auto">
            <a:xfrm>
              <a:off x="693941" y="1856593"/>
              <a:ext cx="299587" cy="270142"/>
            </a:xfrm>
            <a:prstGeom prst="rect">
              <a:avLst/>
            </a:prstGeom>
            <a:noFill/>
            <a:extLst>
              <a:ext uri="{909E8E84-426E-40DD-AFC4-6F175D3DCCD1}">
                <a14:hiddenFill xmlns:a14="http://schemas.microsoft.com/office/drawing/2010/main">
                  <a:solidFill>
                    <a:srgbClr val="FFFFFF"/>
                  </a:solidFill>
                </a14:hiddenFill>
              </a:ext>
            </a:extLst>
          </p:spPr>
        </p:pic>
      </p:grpSp>
      <p:sp>
        <p:nvSpPr>
          <p:cNvPr id="21" name="Segnaposto contenuto 2">
            <a:extLst>
              <a:ext uri="{FF2B5EF4-FFF2-40B4-BE49-F238E27FC236}">
                <a16:creationId xmlns:a16="http://schemas.microsoft.com/office/drawing/2014/main" id="{71AF70E5-D4E3-9289-7295-9CCFB10C6E5F}"/>
              </a:ext>
            </a:extLst>
          </p:cNvPr>
          <p:cNvSpPr txBox="1">
            <a:spLocks/>
          </p:cNvSpPr>
          <p:nvPr/>
        </p:nvSpPr>
        <p:spPr>
          <a:xfrm>
            <a:off x="640290" y="3520229"/>
            <a:ext cx="10515600" cy="537032"/>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3600" b="1" dirty="0">
                <a:solidFill>
                  <a:srgbClr val="A4C137"/>
                </a:solidFill>
              </a:rPr>
              <a:t>Next Steps</a:t>
            </a:r>
            <a:endParaRPr lang="en-US" sz="3600" b="1" i="1" dirty="0">
              <a:solidFill>
                <a:srgbClr val="1B3C70"/>
              </a:solidFill>
            </a:endParaRPr>
          </a:p>
        </p:txBody>
      </p:sp>
      <p:sp>
        <p:nvSpPr>
          <p:cNvPr id="22" name="ZoneTexte 7">
            <a:extLst>
              <a:ext uri="{FF2B5EF4-FFF2-40B4-BE49-F238E27FC236}">
                <a16:creationId xmlns:a16="http://schemas.microsoft.com/office/drawing/2014/main" id="{A061184B-F02F-1600-52DC-A42F77B56564}"/>
              </a:ext>
            </a:extLst>
          </p:cNvPr>
          <p:cNvSpPr txBox="1"/>
          <p:nvPr/>
        </p:nvSpPr>
        <p:spPr>
          <a:xfrm>
            <a:off x="667078" y="4079909"/>
            <a:ext cx="10462023" cy="2585323"/>
          </a:xfrm>
          <a:prstGeom prst="rect">
            <a:avLst/>
          </a:prstGeom>
          <a:noFill/>
        </p:spPr>
        <p:txBody>
          <a:bodyPr wrap="square" rtlCol="0">
            <a:spAutoFit/>
          </a:bodyPr>
          <a:lstStyle/>
          <a:p>
            <a:pPr marL="342900" indent="-342900">
              <a:buFont typeface="Wingdings" panose="05000000000000000000" pitchFamily="2" charset="2"/>
              <a:buChar char="§"/>
            </a:pPr>
            <a:r>
              <a:rPr lang="fr-FR" b="1" dirty="0"/>
              <a:t>Test Nb</a:t>
            </a:r>
            <a:r>
              <a:rPr lang="fr-FR" b="1" baseline="-25000" dirty="0"/>
              <a:t>3</a:t>
            </a:r>
            <a:r>
              <a:rPr lang="fr-FR" b="1" dirty="0"/>
              <a:t>Sn or Nb </a:t>
            </a:r>
            <a:r>
              <a:rPr lang="fr-FR" b="1" dirty="0" err="1"/>
              <a:t>deposition</a:t>
            </a:r>
            <a:r>
              <a:rPr lang="fr-FR" b="1" dirty="0"/>
              <a:t>:</a:t>
            </a:r>
            <a:br>
              <a:rPr lang="fr-FR" b="1" dirty="0"/>
            </a:br>
            <a:r>
              <a:rPr lang="fr-FR" dirty="0" err="1"/>
              <a:t>samples</a:t>
            </a:r>
            <a:r>
              <a:rPr lang="fr-FR" dirty="0"/>
              <a:t> sent to CERN, INFN and UKRI for Nb</a:t>
            </a:r>
            <a:r>
              <a:rPr lang="fr-FR" baseline="-25000" dirty="0"/>
              <a:t>3</a:t>
            </a:r>
            <a:r>
              <a:rPr lang="fr-FR" dirty="0"/>
              <a:t>Sn </a:t>
            </a:r>
            <a:r>
              <a:rPr lang="fr-FR" dirty="0" err="1"/>
              <a:t>deposition</a:t>
            </a:r>
            <a:r>
              <a:rPr lang="fr-FR" dirty="0"/>
              <a:t> (</a:t>
            </a:r>
            <a:r>
              <a:rPr lang="fr-FR" dirty="0" err="1"/>
              <a:t>HiPIMS</a:t>
            </a:r>
            <a:r>
              <a:rPr lang="fr-FR" dirty="0"/>
              <a:t> and DC-MS)</a:t>
            </a:r>
          </a:p>
          <a:p>
            <a:r>
              <a:rPr lang="fr-FR" dirty="0"/>
              <a:t>	ZrO</a:t>
            </a:r>
            <a:r>
              <a:rPr lang="fr-FR" baseline="-25000" dirty="0"/>
              <a:t>2</a:t>
            </a:r>
            <a:r>
              <a:rPr lang="fr-FR" dirty="0"/>
              <a:t> (20 nm)/Cu.</a:t>
            </a:r>
          </a:p>
          <a:p>
            <a:r>
              <a:rPr lang="fr-FR" dirty="0"/>
              <a:t>	ZrO</a:t>
            </a:r>
            <a:r>
              <a:rPr lang="fr-FR" baseline="-25000" dirty="0"/>
              <a:t>2</a:t>
            </a:r>
            <a:r>
              <a:rPr lang="fr-FR" dirty="0"/>
              <a:t> (20nm) /Al</a:t>
            </a:r>
            <a:r>
              <a:rPr lang="fr-FR" baseline="-25000" dirty="0"/>
              <a:t>2</a:t>
            </a:r>
            <a:r>
              <a:rPr lang="fr-FR" dirty="0"/>
              <a:t>O</a:t>
            </a:r>
            <a:r>
              <a:rPr lang="fr-FR" baseline="-25000" dirty="0"/>
              <a:t>3</a:t>
            </a:r>
            <a:r>
              <a:rPr lang="fr-FR" dirty="0"/>
              <a:t> (5nm)/Cu.</a:t>
            </a:r>
          </a:p>
          <a:p>
            <a:r>
              <a:rPr lang="fr-FR" dirty="0"/>
              <a:t>	Al</a:t>
            </a:r>
            <a:r>
              <a:rPr lang="fr-FR" baseline="-25000" dirty="0"/>
              <a:t>2</a:t>
            </a:r>
            <a:r>
              <a:rPr lang="fr-FR" dirty="0"/>
              <a:t>O</a:t>
            </a:r>
            <a:r>
              <a:rPr lang="fr-FR" baseline="-25000" dirty="0"/>
              <a:t>3</a:t>
            </a:r>
            <a:r>
              <a:rPr lang="fr-FR" dirty="0"/>
              <a:t> (15nm)/Cu.</a:t>
            </a:r>
          </a:p>
          <a:p>
            <a:r>
              <a:rPr lang="fr-FR" dirty="0"/>
              <a:t>	</a:t>
            </a:r>
            <a:r>
              <a:rPr lang="fr-FR" dirty="0" err="1"/>
              <a:t>AlZrO</a:t>
            </a:r>
            <a:r>
              <a:rPr lang="fr-FR" baseline="-25000" dirty="0" err="1"/>
              <a:t>x</a:t>
            </a:r>
            <a:r>
              <a:rPr lang="fr-FR" dirty="0"/>
              <a:t> (20 nm)/Cu.</a:t>
            </a:r>
          </a:p>
          <a:p>
            <a:pPr marL="285750" indent="-285750">
              <a:buFont typeface="Wingdings" panose="05000000000000000000" pitchFamily="2" charset="2"/>
              <a:buChar char="§"/>
            </a:pPr>
            <a:r>
              <a:rPr lang="fr-FR" dirty="0"/>
              <a:t>HPR tests on Cu/ALD </a:t>
            </a:r>
            <a:r>
              <a:rPr lang="fr-FR" dirty="0" err="1"/>
              <a:t>layers</a:t>
            </a:r>
            <a:r>
              <a:rPr lang="fr-FR" dirty="0"/>
              <a:t>/Nb</a:t>
            </a:r>
            <a:r>
              <a:rPr lang="fr-FR" baseline="-25000" dirty="0"/>
              <a:t>3</a:t>
            </a:r>
            <a:r>
              <a:rPr lang="fr-FR" dirty="0"/>
              <a:t>Sn</a:t>
            </a:r>
          </a:p>
          <a:p>
            <a:pPr marL="285750" indent="-285750">
              <a:buFont typeface="Wingdings" panose="05000000000000000000" pitchFamily="2" charset="2"/>
              <a:buChar char="§"/>
            </a:pPr>
            <a:r>
              <a:rPr lang="fr-FR" dirty="0"/>
              <a:t>Test Al</a:t>
            </a:r>
            <a:r>
              <a:rPr lang="fr-FR" baseline="-25000" dirty="0"/>
              <a:t>2</a:t>
            </a:r>
            <a:r>
              <a:rPr lang="fr-FR" dirty="0"/>
              <a:t>O</a:t>
            </a:r>
            <a:r>
              <a:rPr lang="fr-FR" baseline="-25000" dirty="0"/>
              <a:t>3 </a:t>
            </a:r>
            <a:r>
              <a:rPr lang="fr-FR" dirty="0"/>
              <a:t>/ Nb deposition by HIPIMS on 1,3 GHz Cu </a:t>
            </a:r>
            <a:r>
              <a:rPr lang="fr-FR" dirty="0" err="1"/>
              <a:t>cavity</a:t>
            </a:r>
            <a:r>
              <a:rPr lang="fr-FR" dirty="0"/>
              <a:t>.	          	</a:t>
            </a:r>
          </a:p>
          <a:p>
            <a:pPr marL="285750" indent="-285750">
              <a:buFont typeface="Wingdings" panose="05000000000000000000" pitchFamily="2" charset="2"/>
              <a:buChar char="§"/>
            </a:pPr>
            <a:r>
              <a:rPr lang="fr-FR" dirty="0"/>
              <a:t>Test </a:t>
            </a:r>
            <a:r>
              <a:rPr lang="fr-FR" dirty="0" err="1"/>
              <a:t>mechanical</a:t>
            </a:r>
            <a:r>
              <a:rPr lang="fr-FR" dirty="0"/>
              <a:t> </a:t>
            </a:r>
            <a:r>
              <a:rPr lang="fr-FR" dirty="0" err="1"/>
              <a:t>stability</a:t>
            </a:r>
            <a:r>
              <a:rPr lang="fr-FR" dirty="0"/>
              <a:t> of Nb</a:t>
            </a:r>
            <a:r>
              <a:rPr lang="fr-FR" baseline="-25000" dirty="0"/>
              <a:t>3</a:t>
            </a:r>
            <a:r>
              <a:rPr lang="fr-FR" dirty="0"/>
              <a:t>Sn/ALD layer/Cu (tuning).</a:t>
            </a:r>
          </a:p>
        </p:txBody>
      </p:sp>
    </p:spTree>
    <p:extLst>
      <p:ext uri="{BB962C8B-B14F-4D97-AF65-F5344CB8AC3E}">
        <p14:creationId xmlns:p14="http://schemas.microsoft.com/office/powerpoint/2010/main" val="4046861922"/>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6EE7AEC-E4DB-04F1-E003-859E11CE5609}"/>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A16DB1A3-62F6-246C-8C40-81DA3E68DF2F}"/>
              </a:ext>
            </a:extLst>
          </p:cNvPr>
          <p:cNvSpPr txBox="1"/>
          <p:nvPr/>
        </p:nvSpPr>
        <p:spPr>
          <a:xfrm>
            <a:off x="3067919" y="284907"/>
            <a:ext cx="7296036"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films for 4.2K cavity operation: </a:t>
            </a:r>
            <a:r>
              <a:rPr lang="en-US" sz="2800" b="1" dirty="0">
                <a:solidFill>
                  <a:schemeClr val="bg2">
                    <a:lumMod val="50000"/>
                  </a:schemeClr>
                </a:solidFill>
              </a:rPr>
              <a:t>Task 3.5 </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7255D2E4-820B-AE2C-453A-AF2BD0DC45A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FF078BBD-A37E-B39D-80C9-CA22EFF58891}"/>
              </a:ext>
            </a:extLst>
          </p:cNvPr>
          <p:cNvSpPr>
            <a:spLocks noGrp="1"/>
          </p:cNvSpPr>
          <p:nvPr>
            <p:ph idx="1"/>
          </p:nvPr>
        </p:nvSpPr>
        <p:spPr>
          <a:xfrm>
            <a:off x="838200" y="1254062"/>
            <a:ext cx="10515600" cy="537032"/>
          </a:xfrm>
        </p:spPr>
        <p:txBody>
          <a:bodyPr>
            <a:noAutofit/>
          </a:bodyPr>
          <a:lstStyle/>
          <a:p>
            <a:pPr marL="0" indent="0">
              <a:lnSpc>
                <a:spcPct val="100000"/>
              </a:lnSpc>
              <a:buNone/>
            </a:pPr>
            <a:r>
              <a:rPr lang="en-US" sz="4000" b="1" dirty="0">
                <a:solidFill>
                  <a:srgbClr val="A4C137"/>
                </a:solidFill>
              </a:rPr>
              <a:t>Working Cavity </a:t>
            </a:r>
            <a:r>
              <a:rPr lang="en-US" sz="2400" dirty="0">
                <a:solidFill>
                  <a:srgbClr val="012556"/>
                </a:solidFill>
              </a:rPr>
              <a:t>(INFN, CEA, HZB, </a:t>
            </a:r>
            <a:r>
              <a:rPr lang="en-US" sz="2400" b="1" dirty="0">
                <a:solidFill>
                  <a:srgbClr val="012556"/>
                </a:solidFill>
              </a:rPr>
              <a:t>UKRI</a:t>
            </a:r>
            <a:r>
              <a:rPr lang="en-US" sz="2400" dirty="0">
                <a:solidFill>
                  <a:srgbClr val="012556"/>
                </a:solidFill>
              </a:rPr>
              <a:t>) </a:t>
            </a:r>
            <a:r>
              <a:rPr lang="en-US" sz="2400" i="1" dirty="0">
                <a:solidFill>
                  <a:srgbClr val="012556"/>
                </a:solidFill>
              </a:rPr>
              <a:t>– Reza Valizadeh</a:t>
            </a:r>
          </a:p>
        </p:txBody>
      </p:sp>
      <p:sp>
        <p:nvSpPr>
          <p:cNvPr id="11" name="Segnaposto contenuto 2">
            <a:extLst>
              <a:ext uri="{FF2B5EF4-FFF2-40B4-BE49-F238E27FC236}">
                <a16:creationId xmlns:a16="http://schemas.microsoft.com/office/drawing/2014/main" id="{68C4DFD9-5070-9366-D506-46BC81C050D4}"/>
              </a:ext>
            </a:extLst>
          </p:cNvPr>
          <p:cNvSpPr txBox="1">
            <a:spLocks/>
          </p:cNvSpPr>
          <p:nvPr/>
        </p:nvSpPr>
        <p:spPr>
          <a:xfrm>
            <a:off x="838200" y="2573383"/>
            <a:ext cx="10515600" cy="2246813"/>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2000" b="1" dirty="0">
                <a:solidFill>
                  <a:srgbClr val="012556"/>
                </a:solidFill>
              </a:rPr>
              <a:t>Objectives</a:t>
            </a:r>
            <a:endParaRPr lang="en-US" i="1" dirty="0">
              <a:solidFill>
                <a:srgbClr val="012556"/>
              </a:solidFill>
            </a:endParaRPr>
          </a:p>
          <a:p>
            <a:pPr>
              <a:lnSpc>
                <a:spcPct val="100000"/>
              </a:lnSpc>
              <a:buFont typeface="Montserrat" panose="00000500000000000000" pitchFamily="50" charset="0"/>
              <a:buChar char="▶"/>
            </a:pPr>
            <a:r>
              <a:rPr lang="en-US" sz="1800" dirty="0"/>
              <a:t>Improve I.FAST 1.3-GHz superconducting coating recipe based on Tasks 3.2-3.4 results.</a:t>
            </a:r>
          </a:p>
          <a:p>
            <a:pPr>
              <a:lnSpc>
                <a:spcPct val="100000"/>
              </a:lnSpc>
              <a:buFont typeface="Montserrat" panose="00000500000000000000" pitchFamily="50" charset="0"/>
              <a:buChar char="▶"/>
            </a:pPr>
            <a:r>
              <a:rPr lang="en-US" sz="1800" dirty="0"/>
              <a:t>Prepare 1.3-GHz thin film cavities with an optimized coating recipe.</a:t>
            </a:r>
          </a:p>
          <a:p>
            <a:pPr>
              <a:lnSpc>
                <a:spcPct val="100000"/>
              </a:lnSpc>
              <a:buFont typeface="Montserrat" panose="00000500000000000000" pitchFamily="50" charset="0"/>
              <a:buChar char="▶"/>
            </a:pPr>
            <a:r>
              <a:rPr lang="en-US" sz="1800" dirty="0"/>
              <a:t>Perform full cavity characterization @4.2 K (Q vs E, Q vs F, and flux trapping in the </a:t>
            </a:r>
            <a:r>
              <a:rPr lang="en-US" sz="1800" dirty="0" err="1"/>
              <a:t>VTS@SupraLab</a:t>
            </a:r>
            <a:r>
              <a:rPr lang="en-US" sz="1800" dirty="0"/>
              <a:t> vertical test stand).</a:t>
            </a:r>
          </a:p>
        </p:txBody>
      </p:sp>
      <p:sp>
        <p:nvSpPr>
          <p:cNvPr id="12" name="CasellaDiTesto 11">
            <a:extLst>
              <a:ext uri="{FF2B5EF4-FFF2-40B4-BE49-F238E27FC236}">
                <a16:creationId xmlns:a16="http://schemas.microsoft.com/office/drawing/2014/main" id="{27ACECF2-ADB5-1784-B20E-B3F31B705970}"/>
              </a:ext>
            </a:extLst>
          </p:cNvPr>
          <p:cNvSpPr txBox="1"/>
          <p:nvPr/>
        </p:nvSpPr>
        <p:spPr>
          <a:xfrm>
            <a:off x="838201" y="4891427"/>
            <a:ext cx="11149361" cy="369332"/>
          </a:xfrm>
          <a:prstGeom prst="rect">
            <a:avLst/>
          </a:prstGeom>
          <a:noFill/>
        </p:spPr>
        <p:txBody>
          <a:bodyPr wrap="square">
            <a:spAutoFit/>
          </a:bodyPr>
          <a:lstStyle/>
          <a:p>
            <a:pPr marL="0" indent="0" algn="l">
              <a:buNone/>
            </a:pPr>
            <a:r>
              <a:rPr lang="en-US" sz="1800" b="1" i="0" u="none" strike="noStrike" baseline="0" dirty="0">
                <a:solidFill>
                  <a:srgbClr val="1B3C70"/>
                </a:solidFill>
              </a:rPr>
              <a:t>Deliverable 3.4</a:t>
            </a:r>
            <a:r>
              <a:rPr lang="en-US" sz="1800" b="1" i="0" u="none" strike="noStrike" baseline="0" dirty="0"/>
              <a:t> </a:t>
            </a:r>
            <a:r>
              <a:rPr lang="en-US" sz="1800" b="0" i="0" u="none" strike="noStrike" baseline="0" dirty="0"/>
              <a:t>4.5-K Cavity Report on 4.5-K Cavity performance &amp; tunability tests </a:t>
            </a:r>
            <a:r>
              <a:rPr lang="en-US" sz="1800" b="0" i="0" u="none" strike="noStrike" baseline="0" dirty="0">
                <a:solidFill>
                  <a:srgbClr val="A4C137"/>
                </a:solidFill>
              </a:rPr>
              <a:t>- INFN</a:t>
            </a:r>
            <a:r>
              <a:rPr lang="en-US" sz="1800" b="0" i="1" u="none" strike="noStrike" baseline="0" dirty="0">
                <a:solidFill>
                  <a:srgbClr val="A4C137"/>
                </a:solidFill>
              </a:rPr>
              <a:t> - Report </a:t>
            </a:r>
            <a:r>
              <a:rPr lang="en-US" sz="1800" b="0" i="1" u="none" strike="noStrike" baseline="0" dirty="0">
                <a:solidFill>
                  <a:srgbClr val="1B3C70"/>
                </a:solidFill>
              </a:rPr>
              <a:t>M46</a:t>
            </a:r>
          </a:p>
        </p:txBody>
      </p:sp>
      <p:sp>
        <p:nvSpPr>
          <p:cNvPr id="13" name="CasellaDiTesto 12">
            <a:extLst>
              <a:ext uri="{FF2B5EF4-FFF2-40B4-BE49-F238E27FC236}">
                <a16:creationId xmlns:a16="http://schemas.microsoft.com/office/drawing/2014/main" id="{17490AA0-6A8A-F35F-5A5A-3AC64A2CBAE4}"/>
              </a:ext>
            </a:extLst>
          </p:cNvPr>
          <p:cNvSpPr txBox="1"/>
          <p:nvPr/>
        </p:nvSpPr>
        <p:spPr>
          <a:xfrm>
            <a:off x="838200" y="5288687"/>
            <a:ext cx="10770222" cy="369332"/>
          </a:xfrm>
          <a:prstGeom prst="rect">
            <a:avLst/>
          </a:prstGeom>
          <a:noFill/>
        </p:spPr>
        <p:txBody>
          <a:bodyPr wrap="square">
            <a:spAutoFit/>
          </a:bodyPr>
          <a:lstStyle/>
          <a:p>
            <a:pPr marL="0" indent="0" algn="l">
              <a:buNone/>
            </a:pPr>
            <a:r>
              <a:rPr lang="en-US" sz="1800" b="1" i="0" u="none" strike="noStrike" baseline="0" dirty="0">
                <a:solidFill>
                  <a:srgbClr val="1B3C70"/>
                </a:solidFill>
              </a:rPr>
              <a:t>Milestone 3.4</a:t>
            </a:r>
            <a:r>
              <a:rPr lang="en-US" sz="1800" b="1" i="0" u="none" strike="noStrike" baseline="0" dirty="0"/>
              <a:t> </a:t>
            </a:r>
            <a:r>
              <a:rPr lang="en-US" sz="1800" b="0" i="0" u="none" strike="noStrike" baseline="0" dirty="0"/>
              <a:t>Characterization of Nb3Sn reference cavity </a:t>
            </a:r>
            <a:r>
              <a:rPr lang="en-US" sz="1800" b="0" i="0" u="none" strike="noStrike" baseline="0" dirty="0">
                <a:solidFill>
                  <a:srgbClr val="A4C137"/>
                </a:solidFill>
              </a:rPr>
              <a:t>- </a:t>
            </a:r>
            <a:r>
              <a:rPr lang="en-US" sz="1800" b="0" i="1" u="none" strike="noStrike" baseline="0" dirty="0">
                <a:solidFill>
                  <a:srgbClr val="A4C137"/>
                </a:solidFill>
              </a:rPr>
              <a:t>Test report </a:t>
            </a:r>
            <a:r>
              <a:rPr lang="en-US" sz="1800" b="0" i="1" u="none" strike="noStrike" baseline="0" dirty="0">
                <a:solidFill>
                  <a:srgbClr val="1B3C70"/>
                </a:solidFill>
              </a:rPr>
              <a:t>M34</a:t>
            </a:r>
          </a:p>
        </p:txBody>
      </p:sp>
    </p:spTree>
    <p:extLst>
      <p:ext uri="{BB962C8B-B14F-4D97-AF65-F5344CB8AC3E}">
        <p14:creationId xmlns:p14="http://schemas.microsoft.com/office/powerpoint/2010/main" val="1512189556"/>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4853666-9E8E-0298-5664-A45FBA9D693D}"/>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31F83441-DFE1-C9BF-5DBB-4DDDCD054353}"/>
              </a:ext>
            </a:extLst>
          </p:cNvPr>
          <p:cNvSpPr txBox="1"/>
          <p:nvPr/>
        </p:nvSpPr>
        <p:spPr>
          <a:xfrm>
            <a:off x="3067919" y="284907"/>
            <a:ext cx="6267485"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2D67AF43-8A82-3ED7-225E-D3C31BAA256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43996A42-FC32-2E17-CA98-89F8FA3C3757}"/>
              </a:ext>
            </a:extLst>
          </p:cNvPr>
          <p:cNvSpPr>
            <a:spLocks noGrp="1"/>
          </p:cNvSpPr>
          <p:nvPr>
            <p:ph idx="1"/>
          </p:nvPr>
        </p:nvSpPr>
        <p:spPr>
          <a:xfrm>
            <a:off x="640290" y="1119406"/>
            <a:ext cx="10515600" cy="537032"/>
          </a:xfrm>
        </p:spPr>
        <p:txBody>
          <a:bodyPr>
            <a:noAutofit/>
          </a:bodyPr>
          <a:lstStyle/>
          <a:p>
            <a:pPr marL="0" indent="0">
              <a:lnSpc>
                <a:spcPct val="100000"/>
              </a:lnSpc>
              <a:buNone/>
            </a:pPr>
            <a:r>
              <a:rPr lang="en-US" sz="3600" b="1" dirty="0">
                <a:solidFill>
                  <a:srgbClr val="A4C137"/>
                </a:solidFill>
              </a:rPr>
              <a:t>2 Coating Facilities for 1.3 GHz elliptical cavities</a:t>
            </a:r>
          </a:p>
        </p:txBody>
      </p:sp>
      <p:sp>
        <p:nvSpPr>
          <p:cNvPr id="14" name="Rectangle 3">
            <a:extLst>
              <a:ext uri="{FF2B5EF4-FFF2-40B4-BE49-F238E27FC236}">
                <a16:creationId xmlns:a16="http://schemas.microsoft.com/office/drawing/2014/main" id="{C8ADB2A2-E790-2F55-F9B2-6C11B45DB611}"/>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20" name="Immagine 19">
            <a:extLst>
              <a:ext uri="{FF2B5EF4-FFF2-40B4-BE49-F238E27FC236}">
                <a16:creationId xmlns:a16="http://schemas.microsoft.com/office/drawing/2014/main" id="{E64B22B4-148C-D692-48CA-65F97C0C360B}"/>
              </a:ext>
            </a:extLst>
          </p:cNvPr>
          <p:cNvPicPr>
            <a:picLocks noChangeAspect="1"/>
          </p:cNvPicPr>
          <p:nvPr/>
        </p:nvPicPr>
        <p:blipFill>
          <a:blip r:embed="rId3"/>
          <a:srcRect l="20618" r="20253" b="40661"/>
          <a:stretch/>
        </p:blipFill>
        <p:spPr>
          <a:xfrm>
            <a:off x="5575374" y="2371152"/>
            <a:ext cx="1271019" cy="1747652"/>
          </a:xfrm>
          <a:prstGeom prst="rect">
            <a:avLst/>
          </a:prstGeom>
        </p:spPr>
      </p:pic>
      <p:sp>
        <p:nvSpPr>
          <p:cNvPr id="24" name="Segnaposto contenuto 2">
            <a:extLst>
              <a:ext uri="{FF2B5EF4-FFF2-40B4-BE49-F238E27FC236}">
                <a16:creationId xmlns:a16="http://schemas.microsoft.com/office/drawing/2014/main" id="{2BE97B27-4F27-71CA-31CD-C913BBAE3734}"/>
              </a:ext>
            </a:extLst>
          </p:cNvPr>
          <p:cNvSpPr txBox="1">
            <a:spLocks/>
          </p:cNvSpPr>
          <p:nvPr/>
        </p:nvSpPr>
        <p:spPr>
          <a:xfrm>
            <a:off x="640290" y="2987295"/>
            <a:ext cx="7227756" cy="4080314"/>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None/>
            </a:pPr>
            <a:r>
              <a:rPr lang="it-IT" b="1" dirty="0">
                <a:solidFill>
                  <a:srgbClr val="012556"/>
                </a:solidFill>
              </a:rPr>
              <a:t>2’’ </a:t>
            </a:r>
            <a:r>
              <a:rPr lang="it-IT" b="1" dirty="0" err="1">
                <a:solidFill>
                  <a:srgbClr val="012556"/>
                </a:solidFill>
              </a:rPr>
              <a:t>Movable</a:t>
            </a:r>
            <a:r>
              <a:rPr lang="it-IT" b="1" dirty="0">
                <a:solidFill>
                  <a:srgbClr val="012556"/>
                </a:solidFill>
              </a:rPr>
              <a:t> Planar Magnetron</a:t>
            </a:r>
          </a:p>
          <a:p>
            <a:pPr marL="0" indent="0">
              <a:lnSpc>
                <a:spcPct val="100000"/>
              </a:lnSpc>
              <a:buNone/>
            </a:pPr>
            <a:endParaRPr lang="it-IT" sz="1800" b="1" dirty="0">
              <a:solidFill>
                <a:srgbClr val="012556"/>
              </a:solidFill>
            </a:endParaRPr>
          </a:p>
          <a:p>
            <a:pPr marL="0" indent="0">
              <a:lnSpc>
                <a:spcPct val="100000"/>
              </a:lnSpc>
              <a:buNone/>
            </a:pPr>
            <a:endParaRPr lang="it-IT" sz="1800" b="1" dirty="0">
              <a:solidFill>
                <a:srgbClr val="012556"/>
              </a:solidFill>
            </a:endParaRPr>
          </a:p>
          <a:p>
            <a:pPr marL="0" indent="0">
              <a:lnSpc>
                <a:spcPct val="100000"/>
              </a:lnSpc>
              <a:buNone/>
            </a:pPr>
            <a:endParaRPr lang="it-IT" sz="1800" b="1" dirty="0">
              <a:solidFill>
                <a:srgbClr val="012556"/>
              </a:solidFill>
            </a:endParaRPr>
          </a:p>
          <a:p>
            <a:pPr marL="0" indent="0">
              <a:lnSpc>
                <a:spcPct val="100000"/>
              </a:lnSpc>
              <a:buNone/>
            </a:pPr>
            <a:endParaRPr lang="it-IT" sz="1800" b="1" dirty="0">
              <a:solidFill>
                <a:srgbClr val="012556"/>
              </a:solidFill>
            </a:endParaRPr>
          </a:p>
          <a:p>
            <a:pPr marL="0" indent="0">
              <a:lnSpc>
                <a:spcPct val="100000"/>
              </a:lnSpc>
              <a:buNone/>
            </a:pPr>
            <a:r>
              <a:rPr lang="it-IT" b="1" dirty="0" err="1">
                <a:solidFill>
                  <a:srgbClr val="012556"/>
                </a:solidFill>
              </a:rPr>
              <a:t>Rectangular</a:t>
            </a:r>
            <a:r>
              <a:rPr lang="it-IT" b="1" dirty="0">
                <a:solidFill>
                  <a:srgbClr val="012556"/>
                </a:solidFill>
              </a:rPr>
              <a:t> Magnetron with </a:t>
            </a:r>
            <a:r>
              <a:rPr lang="it-IT" b="1" dirty="0" err="1">
                <a:solidFill>
                  <a:srgbClr val="012556"/>
                </a:solidFill>
              </a:rPr>
              <a:t>rotating</a:t>
            </a:r>
            <a:r>
              <a:rPr lang="it-IT" b="1" dirty="0">
                <a:solidFill>
                  <a:srgbClr val="012556"/>
                </a:solidFill>
              </a:rPr>
              <a:t> </a:t>
            </a:r>
            <a:r>
              <a:rPr lang="it-IT" b="1" dirty="0" err="1">
                <a:solidFill>
                  <a:srgbClr val="012556"/>
                </a:solidFill>
              </a:rPr>
              <a:t>cavity</a:t>
            </a:r>
            <a:endParaRPr lang="en-US" b="1" dirty="0">
              <a:solidFill>
                <a:srgbClr val="012556"/>
              </a:solidFill>
            </a:endParaRPr>
          </a:p>
        </p:txBody>
      </p:sp>
      <p:pic>
        <p:nvPicPr>
          <p:cNvPr id="25" name="Immagine 24">
            <a:extLst>
              <a:ext uri="{FF2B5EF4-FFF2-40B4-BE49-F238E27FC236}">
                <a16:creationId xmlns:a16="http://schemas.microsoft.com/office/drawing/2014/main" id="{4DD494AA-4EBC-BA4D-5A61-37AD1FBDCE66}"/>
              </a:ext>
            </a:extLst>
          </p:cNvPr>
          <p:cNvPicPr>
            <a:picLocks noChangeAspect="1"/>
          </p:cNvPicPr>
          <p:nvPr/>
        </p:nvPicPr>
        <p:blipFill>
          <a:blip r:embed="rId4"/>
          <a:stretch>
            <a:fillRect/>
          </a:stretch>
        </p:blipFill>
        <p:spPr>
          <a:xfrm>
            <a:off x="7044614" y="3121673"/>
            <a:ext cx="1287405" cy="331296"/>
          </a:xfrm>
          <a:prstGeom prst="rect">
            <a:avLst/>
          </a:prstGeom>
        </p:spPr>
      </p:pic>
      <p:pic>
        <p:nvPicPr>
          <p:cNvPr id="26" name="Picture 3" descr="Logo&#10;&#10;Description automatically generated">
            <a:extLst>
              <a:ext uri="{FF2B5EF4-FFF2-40B4-BE49-F238E27FC236}">
                <a16:creationId xmlns:a16="http://schemas.microsoft.com/office/drawing/2014/main" id="{21334D3C-586B-DD97-866B-2B14C5BC5C91}"/>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9050786" y="5205664"/>
            <a:ext cx="817698" cy="471899"/>
          </a:xfrm>
          <a:prstGeom prst="rect">
            <a:avLst/>
          </a:prstGeom>
        </p:spPr>
      </p:pic>
      <p:pic>
        <p:nvPicPr>
          <p:cNvPr id="27" name="Picture 7" descr="A close-up of a metal object&#10;&#10;AI-generated content may be incorrect.">
            <a:extLst>
              <a:ext uri="{FF2B5EF4-FFF2-40B4-BE49-F238E27FC236}">
                <a16:creationId xmlns:a16="http://schemas.microsoft.com/office/drawing/2014/main" id="{8A866697-99D7-77CA-6C56-C3897417F740}"/>
              </a:ext>
            </a:extLst>
          </p:cNvPr>
          <p:cNvPicPr>
            <a:picLocks noChangeAspect="1"/>
          </p:cNvPicPr>
          <p:nvPr/>
        </p:nvPicPr>
        <p:blipFill>
          <a:blip r:embed="rId6">
            <a:extLst>
              <a:ext uri="{BEBA8EAE-BF5A-486C-A8C5-ECC9F3942E4B}">
                <a14:imgProps xmlns:a14="http://schemas.microsoft.com/office/drawing/2010/main">
                  <a14:imgLayer r:embed="rId7">
                    <a14:imgEffect>
                      <a14:brightnessContrast bright="20000"/>
                    </a14:imgEffect>
                  </a14:imgLayer>
                </a14:imgProps>
              </a:ext>
              <a:ext uri="{28A0092B-C50C-407E-A947-70E740481C1C}">
                <a14:useLocalDpi xmlns:a14="http://schemas.microsoft.com/office/drawing/2010/main" val="0"/>
              </a:ext>
            </a:extLst>
          </a:blip>
          <a:stretch>
            <a:fillRect/>
          </a:stretch>
        </p:blipFill>
        <p:spPr>
          <a:xfrm rot="5400000" flipV="1">
            <a:off x="7311362" y="4995325"/>
            <a:ext cx="2041315" cy="892579"/>
          </a:xfrm>
          <a:prstGeom prst="rect">
            <a:avLst/>
          </a:prstGeom>
        </p:spPr>
      </p:pic>
      <p:sp>
        <p:nvSpPr>
          <p:cNvPr id="28" name="CasellaDiTesto 27">
            <a:extLst>
              <a:ext uri="{FF2B5EF4-FFF2-40B4-BE49-F238E27FC236}">
                <a16:creationId xmlns:a16="http://schemas.microsoft.com/office/drawing/2014/main" id="{28FFFF5E-9118-6C96-2A04-0E14AD933F6A}"/>
              </a:ext>
            </a:extLst>
          </p:cNvPr>
          <p:cNvSpPr txBox="1"/>
          <p:nvPr/>
        </p:nvSpPr>
        <p:spPr>
          <a:xfrm>
            <a:off x="5063477" y="1632150"/>
            <a:ext cx="6865410" cy="461665"/>
          </a:xfrm>
          <a:prstGeom prst="rect">
            <a:avLst/>
          </a:prstGeom>
          <a:noFill/>
        </p:spPr>
        <p:txBody>
          <a:bodyPr wrap="square">
            <a:spAutoFit/>
          </a:bodyPr>
          <a:lstStyle/>
          <a:p>
            <a:r>
              <a:rPr lang="en-US" sz="2400" b="1" u="none" strike="noStrike" baseline="0" dirty="0">
                <a:solidFill>
                  <a:srgbClr val="2D2C60"/>
                </a:solidFill>
                <a:latin typeface="Calibri" panose="020F0502020204030204" pitchFamily="34" charset="0"/>
              </a:rPr>
              <a:t>Both facilities are in the final commissioning phase</a:t>
            </a:r>
            <a:endParaRPr lang="en-US" sz="2400" b="1" dirty="0">
              <a:solidFill>
                <a:srgbClr val="2D2C60"/>
              </a:solidFill>
              <a:latin typeface="Calibri" panose="020F0502020204030204" pitchFamily="34" charset="0"/>
            </a:endParaRPr>
          </a:p>
        </p:txBody>
      </p:sp>
    </p:spTree>
    <p:extLst>
      <p:ext uri="{BB962C8B-B14F-4D97-AF65-F5344CB8AC3E}">
        <p14:creationId xmlns:p14="http://schemas.microsoft.com/office/powerpoint/2010/main" val="78334410"/>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76938FB-68BA-FE2B-6ECC-6999661A3192}"/>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4BB41B86-2E54-AE14-76E2-1E6C9112E758}"/>
              </a:ext>
            </a:extLst>
          </p:cNvPr>
          <p:cNvSpPr txBox="1"/>
          <p:nvPr/>
        </p:nvSpPr>
        <p:spPr>
          <a:xfrm>
            <a:off x="3067919" y="284907"/>
            <a:ext cx="6267485"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87278F5E-203E-87E9-5A27-20AB0539D61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42063182-6B93-69DF-B60E-8192588BCB25}"/>
              </a:ext>
            </a:extLst>
          </p:cNvPr>
          <p:cNvSpPr>
            <a:spLocks noGrp="1"/>
          </p:cNvSpPr>
          <p:nvPr>
            <p:ph idx="1"/>
          </p:nvPr>
        </p:nvSpPr>
        <p:spPr>
          <a:xfrm>
            <a:off x="640290" y="1119406"/>
            <a:ext cx="11489878" cy="537032"/>
          </a:xfrm>
        </p:spPr>
        <p:txBody>
          <a:bodyPr>
            <a:noAutofit/>
          </a:bodyPr>
          <a:lstStyle/>
          <a:p>
            <a:pPr marL="0" indent="0">
              <a:lnSpc>
                <a:spcPct val="100000"/>
              </a:lnSpc>
              <a:buNone/>
            </a:pPr>
            <a:r>
              <a:rPr lang="en-US" sz="3600" b="1" dirty="0">
                <a:solidFill>
                  <a:srgbClr val="A4C137"/>
                </a:solidFill>
              </a:rPr>
              <a:t>Preliminary Cavity Deposition using Planar Magnetron</a:t>
            </a:r>
            <a:endParaRPr lang="en-US" sz="3600" b="1" i="1" dirty="0">
              <a:solidFill>
                <a:srgbClr val="1B3C70"/>
              </a:solidFill>
            </a:endParaRPr>
          </a:p>
        </p:txBody>
      </p:sp>
      <p:sp>
        <p:nvSpPr>
          <p:cNvPr id="31" name="CasellaDiTesto 30">
            <a:extLst>
              <a:ext uri="{FF2B5EF4-FFF2-40B4-BE49-F238E27FC236}">
                <a16:creationId xmlns:a16="http://schemas.microsoft.com/office/drawing/2014/main" id="{79B13E86-13BC-D854-FA3A-70F595C9A8F9}"/>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R. Valizadeh</a:t>
            </a:r>
            <a:endParaRPr lang="it-IT" sz="1100" i="1" dirty="0">
              <a:latin typeface="+mj-lt"/>
            </a:endParaRPr>
          </a:p>
        </p:txBody>
      </p:sp>
      <p:sp>
        <p:nvSpPr>
          <p:cNvPr id="14" name="Rectangle 3">
            <a:extLst>
              <a:ext uri="{FF2B5EF4-FFF2-40B4-BE49-F238E27FC236}">
                <a16:creationId xmlns:a16="http://schemas.microsoft.com/office/drawing/2014/main" id="{C953DB63-B106-DE19-68E1-BD926E0A50F5}"/>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dirty="0"/>
          </a:p>
        </p:txBody>
      </p:sp>
      <p:pic>
        <p:nvPicPr>
          <p:cNvPr id="21" name="Immagine 20">
            <a:extLst>
              <a:ext uri="{FF2B5EF4-FFF2-40B4-BE49-F238E27FC236}">
                <a16:creationId xmlns:a16="http://schemas.microsoft.com/office/drawing/2014/main" id="{C2D05DE8-F0A7-0437-FD6E-01902E0CD45F}"/>
              </a:ext>
            </a:extLst>
          </p:cNvPr>
          <p:cNvPicPr>
            <a:picLocks noChangeAspect="1"/>
          </p:cNvPicPr>
          <p:nvPr/>
        </p:nvPicPr>
        <p:blipFill>
          <a:blip r:embed="rId3"/>
          <a:stretch>
            <a:fillRect/>
          </a:stretch>
        </p:blipFill>
        <p:spPr>
          <a:xfrm>
            <a:off x="10581153" y="466823"/>
            <a:ext cx="1287405" cy="331296"/>
          </a:xfrm>
          <a:prstGeom prst="rect">
            <a:avLst/>
          </a:prstGeom>
        </p:spPr>
      </p:pic>
      <p:sp>
        <p:nvSpPr>
          <p:cNvPr id="40" name="CasellaDiTesto 39">
            <a:extLst>
              <a:ext uri="{FF2B5EF4-FFF2-40B4-BE49-F238E27FC236}">
                <a16:creationId xmlns:a16="http://schemas.microsoft.com/office/drawing/2014/main" id="{2EE9F4E8-5CD1-0722-BFEE-080521A27A29}"/>
              </a:ext>
            </a:extLst>
          </p:cNvPr>
          <p:cNvSpPr txBox="1"/>
          <p:nvPr/>
        </p:nvSpPr>
        <p:spPr>
          <a:xfrm>
            <a:off x="770521" y="1701431"/>
            <a:ext cx="6801854" cy="369332"/>
          </a:xfrm>
          <a:prstGeom prst="rect">
            <a:avLst/>
          </a:prstGeom>
          <a:noFill/>
        </p:spPr>
        <p:txBody>
          <a:bodyPr wrap="square">
            <a:spAutoFit/>
          </a:bodyPr>
          <a:lstStyle/>
          <a:p>
            <a:pPr algn="l"/>
            <a:r>
              <a:rPr lang="en-US" sz="1800" b="1" i="0" u="none" strike="noStrike" baseline="0" dirty="0">
                <a:solidFill>
                  <a:srgbClr val="2D2C60"/>
                </a:solidFill>
                <a:latin typeface="Calibri" panose="020F0502020204030204" pitchFamily="34" charset="0"/>
              </a:rPr>
              <a:t>100 W Dc , -75 V Bias, 340 °C and 440 °C </a:t>
            </a:r>
            <a:r>
              <a:rPr lang="en-US" sz="1800" b="1" i="0" u="none" strike="noStrike" baseline="0" dirty="0" err="1">
                <a:solidFill>
                  <a:srgbClr val="2D2C60"/>
                </a:solidFill>
                <a:latin typeface="Calibri" panose="020F0502020204030204" pitchFamily="34" charset="0"/>
              </a:rPr>
              <a:t>C</a:t>
            </a:r>
            <a:r>
              <a:rPr lang="en-US" sz="1800" b="1" i="0" u="none" strike="noStrike" baseline="0" dirty="0">
                <a:solidFill>
                  <a:srgbClr val="2D2C60"/>
                </a:solidFill>
                <a:latin typeface="Calibri" panose="020F0502020204030204" pitchFamily="34" charset="0"/>
              </a:rPr>
              <a:t>, 7 hours , 6 x 10</a:t>
            </a:r>
            <a:r>
              <a:rPr lang="en-US" sz="1800" b="1" i="0" u="none" strike="noStrike" baseline="30000" dirty="0">
                <a:solidFill>
                  <a:srgbClr val="2D2C60"/>
                </a:solidFill>
                <a:latin typeface="Calibri" panose="020F0502020204030204" pitchFamily="34" charset="0"/>
              </a:rPr>
              <a:t>-3</a:t>
            </a:r>
            <a:r>
              <a:rPr lang="en-US" sz="1800" b="1" i="0" u="none" strike="noStrike" baseline="0" dirty="0">
                <a:solidFill>
                  <a:srgbClr val="2D2C60"/>
                </a:solidFill>
                <a:latin typeface="Calibri" panose="020F0502020204030204" pitchFamily="34" charset="0"/>
              </a:rPr>
              <a:t> mbar Kr</a:t>
            </a:r>
            <a:endParaRPr lang="en-US" dirty="0"/>
          </a:p>
        </p:txBody>
      </p:sp>
      <p:pic>
        <p:nvPicPr>
          <p:cNvPr id="56" name="Immagine 55">
            <a:extLst>
              <a:ext uri="{FF2B5EF4-FFF2-40B4-BE49-F238E27FC236}">
                <a16:creationId xmlns:a16="http://schemas.microsoft.com/office/drawing/2014/main" id="{CD3BF4F5-0911-E92B-6A42-4286258930C0}"/>
              </a:ext>
            </a:extLst>
          </p:cNvPr>
          <p:cNvPicPr>
            <a:picLocks noChangeAspect="1"/>
          </p:cNvPicPr>
          <p:nvPr/>
        </p:nvPicPr>
        <p:blipFill>
          <a:blip r:embed="rId4"/>
          <a:stretch>
            <a:fillRect/>
          </a:stretch>
        </p:blipFill>
        <p:spPr>
          <a:xfrm>
            <a:off x="770521" y="2241410"/>
            <a:ext cx="3047228" cy="2214001"/>
          </a:xfrm>
          <a:prstGeom prst="rect">
            <a:avLst/>
          </a:prstGeom>
        </p:spPr>
      </p:pic>
      <p:pic>
        <p:nvPicPr>
          <p:cNvPr id="58" name="Immagine 57">
            <a:extLst>
              <a:ext uri="{FF2B5EF4-FFF2-40B4-BE49-F238E27FC236}">
                <a16:creationId xmlns:a16="http://schemas.microsoft.com/office/drawing/2014/main" id="{9B1B20E1-77C0-358C-DAF6-1F107071FE3D}"/>
              </a:ext>
            </a:extLst>
          </p:cNvPr>
          <p:cNvPicPr>
            <a:picLocks noChangeAspect="1"/>
          </p:cNvPicPr>
          <p:nvPr/>
        </p:nvPicPr>
        <p:blipFill>
          <a:blip r:embed="rId5"/>
          <a:stretch>
            <a:fillRect/>
          </a:stretch>
        </p:blipFill>
        <p:spPr>
          <a:xfrm>
            <a:off x="4063862" y="2241404"/>
            <a:ext cx="1558858" cy="2214000"/>
          </a:xfrm>
          <a:prstGeom prst="rect">
            <a:avLst/>
          </a:prstGeom>
        </p:spPr>
      </p:pic>
      <p:pic>
        <p:nvPicPr>
          <p:cNvPr id="60" name="Immagine 59">
            <a:extLst>
              <a:ext uri="{FF2B5EF4-FFF2-40B4-BE49-F238E27FC236}">
                <a16:creationId xmlns:a16="http://schemas.microsoft.com/office/drawing/2014/main" id="{4021AB0D-74A9-F95D-E360-CB3F88A0F7D5}"/>
              </a:ext>
            </a:extLst>
          </p:cNvPr>
          <p:cNvPicPr>
            <a:picLocks noChangeAspect="1"/>
          </p:cNvPicPr>
          <p:nvPr/>
        </p:nvPicPr>
        <p:blipFill>
          <a:blip r:embed="rId6"/>
          <a:stretch>
            <a:fillRect/>
          </a:stretch>
        </p:blipFill>
        <p:spPr>
          <a:xfrm>
            <a:off x="770521" y="4605398"/>
            <a:ext cx="2734679" cy="2043496"/>
          </a:xfrm>
          <a:prstGeom prst="rect">
            <a:avLst/>
          </a:prstGeom>
        </p:spPr>
      </p:pic>
      <p:pic>
        <p:nvPicPr>
          <p:cNvPr id="62" name="Immagine 61">
            <a:extLst>
              <a:ext uri="{FF2B5EF4-FFF2-40B4-BE49-F238E27FC236}">
                <a16:creationId xmlns:a16="http://schemas.microsoft.com/office/drawing/2014/main" id="{CBDFB3E7-6C5B-B579-0C23-5E7A46473D89}"/>
              </a:ext>
            </a:extLst>
          </p:cNvPr>
          <p:cNvPicPr>
            <a:picLocks noChangeAspect="1"/>
          </p:cNvPicPr>
          <p:nvPr/>
        </p:nvPicPr>
        <p:blipFill>
          <a:blip r:embed="rId7"/>
          <a:stretch>
            <a:fillRect/>
          </a:stretch>
        </p:blipFill>
        <p:spPr>
          <a:xfrm>
            <a:off x="3686585" y="4557773"/>
            <a:ext cx="2922467" cy="2143142"/>
          </a:xfrm>
          <a:prstGeom prst="rect">
            <a:avLst/>
          </a:prstGeom>
        </p:spPr>
      </p:pic>
      <p:pic>
        <p:nvPicPr>
          <p:cNvPr id="64" name="Immagine 63">
            <a:extLst>
              <a:ext uri="{FF2B5EF4-FFF2-40B4-BE49-F238E27FC236}">
                <a16:creationId xmlns:a16="http://schemas.microsoft.com/office/drawing/2014/main" id="{2CD9AC95-E642-C35E-03CE-E5801D55B501}"/>
              </a:ext>
            </a:extLst>
          </p:cNvPr>
          <p:cNvPicPr>
            <a:picLocks noChangeAspect="1"/>
          </p:cNvPicPr>
          <p:nvPr/>
        </p:nvPicPr>
        <p:blipFill>
          <a:blip r:embed="rId8"/>
          <a:stretch>
            <a:fillRect/>
          </a:stretch>
        </p:blipFill>
        <p:spPr>
          <a:xfrm>
            <a:off x="3689540" y="4605398"/>
            <a:ext cx="2467333" cy="1843684"/>
          </a:xfrm>
          <a:prstGeom prst="rect">
            <a:avLst/>
          </a:prstGeom>
        </p:spPr>
      </p:pic>
      <p:pic>
        <p:nvPicPr>
          <p:cNvPr id="66" name="Immagine 65">
            <a:extLst>
              <a:ext uri="{FF2B5EF4-FFF2-40B4-BE49-F238E27FC236}">
                <a16:creationId xmlns:a16="http://schemas.microsoft.com/office/drawing/2014/main" id="{681E6937-D09C-B287-DCF5-A88B86AAF4E5}"/>
              </a:ext>
            </a:extLst>
          </p:cNvPr>
          <p:cNvPicPr>
            <a:picLocks noChangeAspect="1"/>
          </p:cNvPicPr>
          <p:nvPr/>
        </p:nvPicPr>
        <p:blipFill>
          <a:blip r:embed="rId7"/>
          <a:stretch>
            <a:fillRect/>
          </a:stretch>
        </p:blipFill>
        <p:spPr>
          <a:xfrm>
            <a:off x="5746731" y="2613719"/>
            <a:ext cx="2551900" cy="1871393"/>
          </a:xfrm>
          <a:prstGeom prst="rect">
            <a:avLst/>
          </a:prstGeom>
        </p:spPr>
      </p:pic>
      <p:pic>
        <p:nvPicPr>
          <p:cNvPr id="68" name="Immagine 67">
            <a:extLst>
              <a:ext uri="{FF2B5EF4-FFF2-40B4-BE49-F238E27FC236}">
                <a16:creationId xmlns:a16="http://schemas.microsoft.com/office/drawing/2014/main" id="{E139AF8A-9893-762F-8FA2-F72B912444D2}"/>
              </a:ext>
            </a:extLst>
          </p:cNvPr>
          <p:cNvPicPr>
            <a:picLocks noChangeAspect="1"/>
          </p:cNvPicPr>
          <p:nvPr/>
        </p:nvPicPr>
        <p:blipFill>
          <a:blip r:embed="rId9"/>
          <a:stretch>
            <a:fillRect/>
          </a:stretch>
        </p:blipFill>
        <p:spPr>
          <a:xfrm>
            <a:off x="6646014" y="5070081"/>
            <a:ext cx="4980853" cy="1525202"/>
          </a:xfrm>
          <a:prstGeom prst="rect">
            <a:avLst/>
          </a:prstGeom>
        </p:spPr>
      </p:pic>
      <p:pic>
        <p:nvPicPr>
          <p:cNvPr id="70" name="Immagine 69">
            <a:extLst>
              <a:ext uri="{FF2B5EF4-FFF2-40B4-BE49-F238E27FC236}">
                <a16:creationId xmlns:a16="http://schemas.microsoft.com/office/drawing/2014/main" id="{1161D6B1-A5B4-E6D5-9B6C-3532D392127D}"/>
              </a:ext>
            </a:extLst>
          </p:cNvPr>
          <p:cNvPicPr>
            <a:picLocks noChangeAspect="1"/>
          </p:cNvPicPr>
          <p:nvPr/>
        </p:nvPicPr>
        <p:blipFill>
          <a:blip r:embed="rId10"/>
          <a:stretch>
            <a:fillRect/>
          </a:stretch>
        </p:blipFill>
        <p:spPr>
          <a:xfrm>
            <a:off x="8438687" y="2241404"/>
            <a:ext cx="3309025" cy="2155420"/>
          </a:xfrm>
          <a:prstGeom prst="rect">
            <a:avLst/>
          </a:prstGeom>
        </p:spPr>
      </p:pic>
      <p:sp>
        <p:nvSpPr>
          <p:cNvPr id="72" name="CasellaDiTesto 71">
            <a:extLst>
              <a:ext uri="{FF2B5EF4-FFF2-40B4-BE49-F238E27FC236}">
                <a16:creationId xmlns:a16="http://schemas.microsoft.com/office/drawing/2014/main" id="{CB4572A7-046F-1824-A23E-4A1DA6CC12C6}"/>
              </a:ext>
            </a:extLst>
          </p:cNvPr>
          <p:cNvSpPr txBox="1"/>
          <p:nvPr/>
        </p:nvSpPr>
        <p:spPr>
          <a:xfrm>
            <a:off x="8789005" y="2384346"/>
            <a:ext cx="1612295" cy="276999"/>
          </a:xfrm>
          <a:prstGeom prst="rect">
            <a:avLst/>
          </a:prstGeom>
          <a:noFill/>
        </p:spPr>
        <p:txBody>
          <a:bodyPr wrap="square">
            <a:spAutoFit/>
          </a:bodyPr>
          <a:lstStyle/>
          <a:p>
            <a:r>
              <a:rPr lang="en-US" sz="1200" b="0" i="0" u="none" strike="noStrike" baseline="0">
                <a:solidFill>
                  <a:srgbClr val="000000"/>
                </a:solidFill>
                <a:latin typeface="Arial" panose="020B0604020202020204" pitchFamily="34" charset="0"/>
              </a:rPr>
              <a:t>Tc = 16.22 +/-0.11 K</a:t>
            </a:r>
            <a:endParaRPr lang="en-US" sz="1200" dirty="0"/>
          </a:p>
        </p:txBody>
      </p:sp>
      <p:sp>
        <p:nvSpPr>
          <p:cNvPr id="74" name="CasellaDiTesto 73">
            <a:extLst>
              <a:ext uri="{FF2B5EF4-FFF2-40B4-BE49-F238E27FC236}">
                <a16:creationId xmlns:a16="http://schemas.microsoft.com/office/drawing/2014/main" id="{87831F5D-FB1C-D2BD-B4CC-05DC73D9B0DF}"/>
              </a:ext>
            </a:extLst>
          </p:cNvPr>
          <p:cNvSpPr txBox="1"/>
          <p:nvPr/>
        </p:nvSpPr>
        <p:spPr>
          <a:xfrm>
            <a:off x="5772558" y="3148331"/>
            <a:ext cx="1009242" cy="338554"/>
          </a:xfrm>
          <a:prstGeom prst="rect">
            <a:avLst/>
          </a:prstGeom>
          <a:noFill/>
        </p:spPr>
        <p:txBody>
          <a:bodyPr wrap="square">
            <a:spAutoFit/>
          </a:bodyPr>
          <a:lstStyle/>
          <a:p>
            <a:r>
              <a:rPr lang="en-US" sz="1600" b="0" i="0" u="none" strike="noStrike" baseline="0" dirty="0">
                <a:solidFill>
                  <a:srgbClr val="FFFFFF"/>
                </a:solidFill>
                <a:latin typeface="Calibri" panose="020F0502020204030204" pitchFamily="34" charset="0"/>
              </a:rPr>
              <a:t>Nb3Sn</a:t>
            </a:r>
            <a:endParaRPr lang="en-US" sz="1600" dirty="0"/>
          </a:p>
        </p:txBody>
      </p:sp>
      <p:sp>
        <p:nvSpPr>
          <p:cNvPr id="75" name="CasellaDiTesto 74">
            <a:extLst>
              <a:ext uri="{FF2B5EF4-FFF2-40B4-BE49-F238E27FC236}">
                <a16:creationId xmlns:a16="http://schemas.microsoft.com/office/drawing/2014/main" id="{CF3B8DD1-AB65-6396-5F17-CAB1EF47CF6A}"/>
              </a:ext>
            </a:extLst>
          </p:cNvPr>
          <p:cNvSpPr txBox="1"/>
          <p:nvPr/>
        </p:nvSpPr>
        <p:spPr>
          <a:xfrm>
            <a:off x="5762616" y="3871053"/>
            <a:ext cx="1009242" cy="338554"/>
          </a:xfrm>
          <a:prstGeom prst="rect">
            <a:avLst/>
          </a:prstGeom>
          <a:noFill/>
        </p:spPr>
        <p:txBody>
          <a:bodyPr wrap="square">
            <a:spAutoFit/>
          </a:bodyPr>
          <a:lstStyle/>
          <a:p>
            <a:r>
              <a:rPr lang="en-US" sz="1600" b="0" i="0" u="none" strike="noStrike" baseline="0" dirty="0">
                <a:solidFill>
                  <a:srgbClr val="FFFFFF"/>
                </a:solidFill>
                <a:latin typeface="Calibri" panose="020F0502020204030204" pitchFamily="34" charset="0"/>
              </a:rPr>
              <a:t>Cu</a:t>
            </a:r>
            <a:endParaRPr lang="en-US" sz="1600" dirty="0"/>
          </a:p>
        </p:txBody>
      </p:sp>
    </p:spTree>
    <p:extLst>
      <p:ext uri="{BB962C8B-B14F-4D97-AF65-F5344CB8AC3E}">
        <p14:creationId xmlns:p14="http://schemas.microsoft.com/office/powerpoint/2010/main" val="3429360245"/>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CC0A672-DC6D-FDFC-4FCB-D38B19B4C029}"/>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B81A517C-BECB-A691-BC34-56D06660B5E5}"/>
              </a:ext>
            </a:extLst>
          </p:cNvPr>
          <p:cNvSpPr txBox="1"/>
          <p:nvPr/>
        </p:nvSpPr>
        <p:spPr>
          <a:xfrm>
            <a:off x="3067919" y="284907"/>
            <a:ext cx="6267485"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9F6C6089-E6C6-A958-C9CD-324D5CF0387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32DF6414-20CB-BA27-2FC0-B2BB00A41003}"/>
              </a:ext>
            </a:extLst>
          </p:cNvPr>
          <p:cNvSpPr>
            <a:spLocks noGrp="1"/>
          </p:cNvSpPr>
          <p:nvPr>
            <p:ph idx="1"/>
          </p:nvPr>
        </p:nvSpPr>
        <p:spPr>
          <a:xfrm>
            <a:off x="640290" y="1119406"/>
            <a:ext cx="11489878" cy="537032"/>
          </a:xfrm>
        </p:spPr>
        <p:txBody>
          <a:bodyPr>
            <a:noAutofit/>
          </a:bodyPr>
          <a:lstStyle/>
          <a:p>
            <a:pPr marL="0" indent="0">
              <a:lnSpc>
                <a:spcPct val="100000"/>
              </a:lnSpc>
              <a:buNone/>
            </a:pPr>
            <a:r>
              <a:rPr lang="en-US" sz="3600" b="1" dirty="0">
                <a:solidFill>
                  <a:srgbClr val="A4C137"/>
                </a:solidFill>
              </a:rPr>
              <a:t>Cavity heating and shielding assembly</a:t>
            </a:r>
            <a:endParaRPr lang="en-US" sz="3600" b="1" i="1" dirty="0">
              <a:solidFill>
                <a:srgbClr val="1B3C70"/>
              </a:solidFill>
            </a:endParaRPr>
          </a:p>
        </p:txBody>
      </p:sp>
      <p:sp>
        <p:nvSpPr>
          <p:cNvPr id="31" name="CasellaDiTesto 30">
            <a:extLst>
              <a:ext uri="{FF2B5EF4-FFF2-40B4-BE49-F238E27FC236}">
                <a16:creationId xmlns:a16="http://schemas.microsoft.com/office/drawing/2014/main" id="{D228DEC6-3AC0-2FCA-12D7-ED22CF5F7019}"/>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R. Valizadeh</a:t>
            </a:r>
            <a:endParaRPr lang="it-IT" sz="1100" i="1" dirty="0">
              <a:latin typeface="+mj-lt"/>
            </a:endParaRPr>
          </a:p>
        </p:txBody>
      </p:sp>
      <p:sp>
        <p:nvSpPr>
          <p:cNvPr id="14" name="Rectangle 3">
            <a:extLst>
              <a:ext uri="{FF2B5EF4-FFF2-40B4-BE49-F238E27FC236}">
                <a16:creationId xmlns:a16="http://schemas.microsoft.com/office/drawing/2014/main" id="{AEAAD903-EEC7-BD81-033A-4395B071BAE9}"/>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dirty="0"/>
          </a:p>
        </p:txBody>
      </p:sp>
      <p:pic>
        <p:nvPicPr>
          <p:cNvPr id="21" name="Immagine 20">
            <a:extLst>
              <a:ext uri="{FF2B5EF4-FFF2-40B4-BE49-F238E27FC236}">
                <a16:creationId xmlns:a16="http://schemas.microsoft.com/office/drawing/2014/main" id="{1A01D940-F789-A5CA-DA47-09A04CAA6C74}"/>
              </a:ext>
            </a:extLst>
          </p:cNvPr>
          <p:cNvPicPr>
            <a:picLocks noChangeAspect="1"/>
          </p:cNvPicPr>
          <p:nvPr/>
        </p:nvPicPr>
        <p:blipFill>
          <a:blip r:embed="rId3"/>
          <a:stretch>
            <a:fillRect/>
          </a:stretch>
        </p:blipFill>
        <p:spPr>
          <a:xfrm>
            <a:off x="10581153" y="466823"/>
            <a:ext cx="1287405" cy="331296"/>
          </a:xfrm>
          <a:prstGeom prst="rect">
            <a:avLst/>
          </a:prstGeom>
        </p:spPr>
      </p:pic>
      <p:sp>
        <p:nvSpPr>
          <p:cNvPr id="40" name="CasellaDiTesto 39">
            <a:extLst>
              <a:ext uri="{FF2B5EF4-FFF2-40B4-BE49-F238E27FC236}">
                <a16:creationId xmlns:a16="http://schemas.microsoft.com/office/drawing/2014/main" id="{86B07F23-ABD9-5862-0AD3-04130E9D31BE}"/>
              </a:ext>
            </a:extLst>
          </p:cNvPr>
          <p:cNvSpPr txBox="1"/>
          <p:nvPr/>
        </p:nvSpPr>
        <p:spPr>
          <a:xfrm>
            <a:off x="770521" y="1701431"/>
            <a:ext cx="6096000" cy="830997"/>
          </a:xfrm>
          <a:prstGeom prst="rect">
            <a:avLst/>
          </a:prstGeom>
          <a:noFill/>
        </p:spPr>
        <p:txBody>
          <a:bodyPr wrap="square">
            <a:spAutoFit/>
          </a:bodyPr>
          <a:lstStyle/>
          <a:p>
            <a:pPr marL="171450" indent="-171450" algn="l">
              <a:buFont typeface="Arial" panose="020B0604020202020204" pitchFamily="34" charset="0"/>
              <a:buChar char="•"/>
            </a:pPr>
            <a:endParaRPr lang="en-US" sz="1200" b="0" i="0" u="none" strike="noStrike" baseline="0" dirty="0">
              <a:solidFill>
                <a:srgbClr val="000000"/>
              </a:solidFill>
              <a:latin typeface="Wingdings" panose="05000000000000000000" pitchFamily="2" charset="2"/>
            </a:endParaRPr>
          </a:p>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Cavity  heating and  heat shielding designed</a:t>
            </a:r>
          </a:p>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A nock run was successful</a:t>
            </a:r>
            <a:endParaRPr lang="en-US" dirty="0"/>
          </a:p>
        </p:txBody>
      </p:sp>
      <p:pic>
        <p:nvPicPr>
          <p:cNvPr id="44" name="Immagine 43">
            <a:extLst>
              <a:ext uri="{FF2B5EF4-FFF2-40B4-BE49-F238E27FC236}">
                <a16:creationId xmlns:a16="http://schemas.microsoft.com/office/drawing/2014/main" id="{619DC9DC-4190-A557-8371-C07750D057D6}"/>
              </a:ext>
            </a:extLst>
          </p:cNvPr>
          <p:cNvPicPr>
            <a:picLocks noChangeAspect="1"/>
          </p:cNvPicPr>
          <p:nvPr/>
        </p:nvPicPr>
        <p:blipFill>
          <a:blip r:embed="rId4"/>
          <a:stretch>
            <a:fillRect/>
          </a:stretch>
        </p:blipFill>
        <p:spPr>
          <a:xfrm>
            <a:off x="912335" y="2656479"/>
            <a:ext cx="2747611" cy="3647838"/>
          </a:xfrm>
          <a:prstGeom prst="rect">
            <a:avLst/>
          </a:prstGeom>
        </p:spPr>
      </p:pic>
      <p:pic>
        <p:nvPicPr>
          <p:cNvPr id="46" name="Immagine 45">
            <a:extLst>
              <a:ext uri="{FF2B5EF4-FFF2-40B4-BE49-F238E27FC236}">
                <a16:creationId xmlns:a16="http://schemas.microsoft.com/office/drawing/2014/main" id="{76BFD18F-6312-7DA4-B1D3-9239328909C1}"/>
              </a:ext>
            </a:extLst>
          </p:cNvPr>
          <p:cNvPicPr>
            <a:picLocks noChangeAspect="1"/>
          </p:cNvPicPr>
          <p:nvPr/>
        </p:nvPicPr>
        <p:blipFill>
          <a:blip r:embed="rId5"/>
          <a:stretch>
            <a:fillRect/>
          </a:stretch>
        </p:blipFill>
        <p:spPr>
          <a:xfrm>
            <a:off x="3067919" y="5156569"/>
            <a:ext cx="1747329" cy="1416524"/>
          </a:xfrm>
          <a:prstGeom prst="rect">
            <a:avLst/>
          </a:prstGeom>
        </p:spPr>
      </p:pic>
      <p:pic>
        <p:nvPicPr>
          <p:cNvPr id="48" name="Immagine 47">
            <a:extLst>
              <a:ext uri="{FF2B5EF4-FFF2-40B4-BE49-F238E27FC236}">
                <a16:creationId xmlns:a16="http://schemas.microsoft.com/office/drawing/2014/main" id="{A5845E0E-C940-D797-8DE5-2FAC0B4EF9E5}"/>
              </a:ext>
            </a:extLst>
          </p:cNvPr>
          <p:cNvPicPr>
            <a:picLocks noChangeAspect="1"/>
          </p:cNvPicPr>
          <p:nvPr/>
        </p:nvPicPr>
        <p:blipFill>
          <a:blip r:embed="rId6"/>
          <a:stretch>
            <a:fillRect/>
          </a:stretch>
        </p:blipFill>
        <p:spPr>
          <a:xfrm>
            <a:off x="4971785" y="2582639"/>
            <a:ext cx="2248430" cy="3795515"/>
          </a:xfrm>
          <a:prstGeom prst="rect">
            <a:avLst/>
          </a:prstGeom>
        </p:spPr>
      </p:pic>
      <p:pic>
        <p:nvPicPr>
          <p:cNvPr id="50" name="Immagine 49">
            <a:extLst>
              <a:ext uri="{FF2B5EF4-FFF2-40B4-BE49-F238E27FC236}">
                <a16:creationId xmlns:a16="http://schemas.microsoft.com/office/drawing/2014/main" id="{BA93521B-26AE-2FE5-C884-66BEBBB84552}"/>
              </a:ext>
            </a:extLst>
          </p:cNvPr>
          <p:cNvPicPr>
            <a:picLocks noChangeAspect="1"/>
          </p:cNvPicPr>
          <p:nvPr/>
        </p:nvPicPr>
        <p:blipFill>
          <a:blip r:embed="rId7"/>
          <a:stretch>
            <a:fillRect/>
          </a:stretch>
        </p:blipFill>
        <p:spPr>
          <a:xfrm>
            <a:off x="7183882" y="2582639"/>
            <a:ext cx="2468310" cy="3795515"/>
          </a:xfrm>
          <a:prstGeom prst="rect">
            <a:avLst/>
          </a:prstGeom>
        </p:spPr>
      </p:pic>
      <p:pic>
        <p:nvPicPr>
          <p:cNvPr id="54" name="Immagine 53">
            <a:extLst>
              <a:ext uri="{FF2B5EF4-FFF2-40B4-BE49-F238E27FC236}">
                <a16:creationId xmlns:a16="http://schemas.microsoft.com/office/drawing/2014/main" id="{60A5EBB8-5B1B-B262-280E-F17E1D89BBB8}"/>
              </a:ext>
            </a:extLst>
          </p:cNvPr>
          <p:cNvPicPr>
            <a:picLocks noChangeAspect="1"/>
          </p:cNvPicPr>
          <p:nvPr/>
        </p:nvPicPr>
        <p:blipFill>
          <a:blip r:embed="rId8"/>
          <a:stretch>
            <a:fillRect/>
          </a:stretch>
        </p:blipFill>
        <p:spPr>
          <a:xfrm>
            <a:off x="9730778" y="3048000"/>
            <a:ext cx="2273502" cy="2360653"/>
          </a:xfrm>
          <a:prstGeom prst="rect">
            <a:avLst/>
          </a:prstGeom>
        </p:spPr>
      </p:pic>
    </p:spTree>
    <p:extLst>
      <p:ext uri="{BB962C8B-B14F-4D97-AF65-F5344CB8AC3E}">
        <p14:creationId xmlns:p14="http://schemas.microsoft.com/office/powerpoint/2010/main" val="1651319869"/>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52F4D98-95D8-D8DB-B502-C7502FFDA751}"/>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463AB75F-D39B-7EA9-ECEB-ECA15BFADD08}"/>
              </a:ext>
            </a:extLst>
          </p:cNvPr>
          <p:cNvSpPr txBox="1"/>
          <p:nvPr/>
        </p:nvSpPr>
        <p:spPr>
          <a:xfrm>
            <a:off x="3067919" y="284907"/>
            <a:ext cx="6267485"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A9311B09-6436-C427-81D7-5818C3FE613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56A7E015-09D9-FE00-FE47-71B23880B595}"/>
              </a:ext>
            </a:extLst>
          </p:cNvPr>
          <p:cNvSpPr>
            <a:spLocks noGrp="1"/>
          </p:cNvSpPr>
          <p:nvPr>
            <p:ph idx="1"/>
          </p:nvPr>
        </p:nvSpPr>
        <p:spPr>
          <a:xfrm>
            <a:off x="640290" y="1119406"/>
            <a:ext cx="11489878" cy="537032"/>
          </a:xfrm>
        </p:spPr>
        <p:txBody>
          <a:bodyPr>
            <a:noAutofit/>
          </a:bodyPr>
          <a:lstStyle/>
          <a:p>
            <a:pPr marL="0" indent="0">
              <a:lnSpc>
                <a:spcPct val="100000"/>
              </a:lnSpc>
              <a:buNone/>
            </a:pPr>
            <a:r>
              <a:rPr lang="en-US" sz="3600" b="1" dirty="0">
                <a:solidFill>
                  <a:srgbClr val="A4C137"/>
                </a:solidFill>
              </a:rPr>
              <a:t>New 2” Planar Magnetron</a:t>
            </a:r>
            <a:endParaRPr lang="en-US" sz="3600" b="1" i="1" dirty="0">
              <a:solidFill>
                <a:srgbClr val="1B3C70"/>
              </a:solidFill>
            </a:endParaRPr>
          </a:p>
        </p:txBody>
      </p:sp>
      <p:sp>
        <p:nvSpPr>
          <p:cNvPr id="31" name="CasellaDiTesto 30">
            <a:extLst>
              <a:ext uri="{FF2B5EF4-FFF2-40B4-BE49-F238E27FC236}">
                <a16:creationId xmlns:a16="http://schemas.microsoft.com/office/drawing/2014/main" id="{A64127A3-4552-E47A-4682-9961577C3869}"/>
              </a:ext>
            </a:extLst>
          </p:cNvPr>
          <p:cNvSpPr txBox="1"/>
          <p:nvPr/>
        </p:nvSpPr>
        <p:spPr>
          <a:xfrm rot="16200000">
            <a:off x="9941963" y="4116112"/>
            <a:ext cx="4114800" cy="261610"/>
          </a:xfrm>
          <a:prstGeom prst="rect">
            <a:avLst/>
          </a:prstGeom>
          <a:noFill/>
        </p:spPr>
        <p:txBody>
          <a:bodyPr wrap="square">
            <a:spAutoFit/>
          </a:bodyPr>
          <a:lstStyle/>
          <a:p>
            <a:r>
              <a:rPr lang="en-GB" sz="1100" i="1" dirty="0">
                <a:latin typeface="+mj-lt"/>
                <a:ea typeface="Times New Roman" panose="02020603050405020304" pitchFamily="18" charset="0"/>
              </a:rPr>
              <a:t>C</a:t>
            </a:r>
            <a:r>
              <a:rPr lang="en-GB" sz="1100" i="1" dirty="0">
                <a:effectLst/>
                <a:latin typeface="+mj-lt"/>
                <a:ea typeface="Times New Roman" panose="02020603050405020304" pitchFamily="18" charset="0"/>
              </a:rPr>
              <a:t>ourtesy of R. Valizadeh</a:t>
            </a:r>
            <a:endParaRPr lang="it-IT" sz="1100" i="1" dirty="0">
              <a:latin typeface="+mj-lt"/>
            </a:endParaRPr>
          </a:p>
        </p:txBody>
      </p:sp>
      <p:sp>
        <p:nvSpPr>
          <p:cNvPr id="14" name="Rectangle 3">
            <a:extLst>
              <a:ext uri="{FF2B5EF4-FFF2-40B4-BE49-F238E27FC236}">
                <a16:creationId xmlns:a16="http://schemas.microsoft.com/office/drawing/2014/main" id="{D649395D-E380-2146-DC0E-234CEAE9375A}"/>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dirty="0"/>
          </a:p>
        </p:txBody>
      </p:sp>
      <p:pic>
        <p:nvPicPr>
          <p:cNvPr id="21" name="Immagine 20">
            <a:extLst>
              <a:ext uri="{FF2B5EF4-FFF2-40B4-BE49-F238E27FC236}">
                <a16:creationId xmlns:a16="http://schemas.microsoft.com/office/drawing/2014/main" id="{344820CA-D7E8-33B8-3058-FD210B3D0744}"/>
              </a:ext>
            </a:extLst>
          </p:cNvPr>
          <p:cNvPicPr>
            <a:picLocks noChangeAspect="1"/>
          </p:cNvPicPr>
          <p:nvPr/>
        </p:nvPicPr>
        <p:blipFill>
          <a:blip r:embed="rId3"/>
          <a:stretch>
            <a:fillRect/>
          </a:stretch>
        </p:blipFill>
        <p:spPr>
          <a:xfrm>
            <a:off x="10581153" y="466823"/>
            <a:ext cx="1287405" cy="331296"/>
          </a:xfrm>
          <a:prstGeom prst="rect">
            <a:avLst/>
          </a:prstGeom>
        </p:spPr>
      </p:pic>
      <p:sp>
        <p:nvSpPr>
          <p:cNvPr id="40" name="CasellaDiTesto 39">
            <a:extLst>
              <a:ext uri="{FF2B5EF4-FFF2-40B4-BE49-F238E27FC236}">
                <a16:creationId xmlns:a16="http://schemas.microsoft.com/office/drawing/2014/main" id="{4219CCDF-4F95-2652-C8C5-F20C8F4D7F74}"/>
              </a:ext>
            </a:extLst>
          </p:cNvPr>
          <p:cNvSpPr txBox="1"/>
          <p:nvPr/>
        </p:nvSpPr>
        <p:spPr>
          <a:xfrm>
            <a:off x="751756" y="1888750"/>
            <a:ext cx="6096000" cy="2031325"/>
          </a:xfrm>
          <a:prstGeom prst="rect">
            <a:avLst/>
          </a:prstGeom>
          <a:noFill/>
        </p:spPr>
        <p:txBody>
          <a:bodyPr wrap="square">
            <a:spAutoFit/>
          </a:bodyPr>
          <a:lstStyle/>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New 2” planar magnetron designed and built in house</a:t>
            </a:r>
          </a:p>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Magnetron tested successfully</a:t>
            </a:r>
          </a:p>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New double wall chamber is designed and ordered</a:t>
            </a:r>
          </a:p>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Other auxiliary parts are ordered and waiting for delivery</a:t>
            </a:r>
          </a:p>
          <a:p>
            <a:pPr marL="285750" indent="-285750">
              <a:buFont typeface="Arial" panose="020B0604020202020204" pitchFamily="34" charset="0"/>
              <a:buChar char="•"/>
            </a:pPr>
            <a:r>
              <a:rPr lang="en-US" sz="1800" b="0" i="0" u="none" strike="noStrike" baseline="0" dirty="0">
                <a:solidFill>
                  <a:srgbClr val="2D2C60"/>
                </a:solidFill>
                <a:latin typeface="Calibri" panose="020F0502020204030204" pitchFamily="34" charset="0"/>
              </a:rPr>
              <a:t>Next is to deposit a mock cavity to be coated with the new magnetron to validate the process</a:t>
            </a:r>
          </a:p>
          <a:p>
            <a:pPr marL="285750" indent="-285750">
              <a:buFont typeface="Arial" panose="020B0604020202020204" pitchFamily="34" charset="0"/>
              <a:buChar char="•"/>
            </a:pPr>
            <a:endParaRPr lang="en-US" dirty="0"/>
          </a:p>
        </p:txBody>
      </p:sp>
      <p:pic>
        <p:nvPicPr>
          <p:cNvPr id="6" name="Immagine 5">
            <a:extLst>
              <a:ext uri="{FF2B5EF4-FFF2-40B4-BE49-F238E27FC236}">
                <a16:creationId xmlns:a16="http://schemas.microsoft.com/office/drawing/2014/main" id="{571FBA91-8FC0-73E5-3F8E-8AC57CEAA7FF}"/>
              </a:ext>
            </a:extLst>
          </p:cNvPr>
          <p:cNvPicPr>
            <a:picLocks noChangeAspect="1"/>
          </p:cNvPicPr>
          <p:nvPr/>
        </p:nvPicPr>
        <p:blipFill>
          <a:blip r:embed="rId4"/>
          <a:srcRect l="13055" r="20660"/>
          <a:stretch/>
        </p:blipFill>
        <p:spPr>
          <a:xfrm>
            <a:off x="829593" y="3834545"/>
            <a:ext cx="1262161" cy="2644048"/>
          </a:xfrm>
          <a:prstGeom prst="rect">
            <a:avLst/>
          </a:prstGeom>
        </p:spPr>
      </p:pic>
      <p:pic>
        <p:nvPicPr>
          <p:cNvPr id="8" name="Immagine 7">
            <a:extLst>
              <a:ext uri="{FF2B5EF4-FFF2-40B4-BE49-F238E27FC236}">
                <a16:creationId xmlns:a16="http://schemas.microsoft.com/office/drawing/2014/main" id="{F2BC6F45-9A1A-D12D-1F38-42C021803871}"/>
              </a:ext>
            </a:extLst>
          </p:cNvPr>
          <p:cNvPicPr>
            <a:picLocks noChangeAspect="1"/>
          </p:cNvPicPr>
          <p:nvPr/>
        </p:nvPicPr>
        <p:blipFill>
          <a:blip r:embed="rId5"/>
          <a:srcRect l="8213" r="20286"/>
          <a:stretch/>
        </p:blipFill>
        <p:spPr>
          <a:xfrm>
            <a:off x="2312543" y="3834545"/>
            <a:ext cx="1510752" cy="2644048"/>
          </a:xfrm>
          <a:prstGeom prst="rect">
            <a:avLst/>
          </a:prstGeom>
        </p:spPr>
      </p:pic>
      <p:pic>
        <p:nvPicPr>
          <p:cNvPr id="10" name="Immagine 9">
            <a:extLst>
              <a:ext uri="{FF2B5EF4-FFF2-40B4-BE49-F238E27FC236}">
                <a16:creationId xmlns:a16="http://schemas.microsoft.com/office/drawing/2014/main" id="{C60165D6-E772-F7C1-73FC-61457BF572AC}"/>
              </a:ext>
            </a:extLst>
          </p:cNvPr>
          <p:cNvPicPr>
            <a:picLocks noChangeAspect="1"/>
          </p:cNvPicPr>
          <p:nvPr/>
        </p:nvPicPr>
        <p:blipFill>
          <a:blip r:embed="rId6"/>
          <a:stretch>
            <a:fillRect/>
          </a:stretch>
        </p:blipFill>
        <p:spPr>
          <a:xfrm>
            <a:off x="4036810" y="3834545"/>
            <a:ext cx="1754308" cy="2644048"/>
          </a:xfrm>
          <a:prstGeom prst="rect">
            <a:avLst/>
          </a:prstGeom>
        </p:spPr>
      </p:pic>
      <p:pic>
        <p:nvPicPr>
          <p:cNvPr id="12" name="Immagine 11">
            <a:extLst>
              <a:ext uri="{FF2B5EF4-FFF2-40B4-BE49-F238E27FC236}">
                <a16:creationId xmlns:a16="http://schemas.microsoft.com/office/drawing/2014/main" id="{7BB5407F-E20C-41E6-4F06-B947ECDC10D8}"/>
              </a:ext>
            </a:extLst>
          </p:cNvPr>
          <p:cNvPicPr>
            <a:picLocks noChangeAspect="1"/>
          </p:cNvPicPr>
          <p:nvPr/>
        </p:nvPicPr>
        <p:blipFill>
          <a:blip r:embed="rId7"/>
          <a:stretch>
            <a:fillRect/>
          </a:stretch>
        </p:blipFill>
        <p:spPr>
          <a:xfrm>
            <a:off x="5906847" y="3834545"/>
            <a:ext cx="1716301" cy="2644048"/>
          </a:xfrm>
          <a:prstGeom prst="rect">
            <a:avLst/>
          </a:prstGeom>
        </p:spPr>
      </p:pic>
      <p:pic>
        <p:nvPicPr>
          <p:cNvPr id="15" name="Immagine 14">
            <a:extLst>
              <a:ext uri="{FF2B5EF4-FFF2-40B4-BE49-F238E27FC236}">
                <a16:creationId xmlns:a16="http://schemas.microsoft.com/office/drawing/2014/main" id="{D63422DB-99B5-8604-7189-23A81F0145D8}"/>
              </a:ext>
            </a:extLst>
          </p:cNvPr>
          <p:cNvPicPr>
            <a:picLocks noChangeAspect="1"/>
          </p:cNvPicPr>
          <p:nvPr/>
        </p:nvPicPr>
        <p:blipFill>
          <a:blip r:embed="rId8"/>
          <a:stretch>
            <a:fillRect/>
          </a:stretch>
        </p:blipFill>
        <p:spPr>
          <a:xfrm>
            <a:off x="7916019" y="1122557"/>
            <a:ext cx="2030759" cy="2744698"/>
          </a:xfrm>
          <a:prstGeom prst="rect">
            <a:avLst/>
          </a:prstGeom>
        </p:spPr>
      </p:pic>
      <p:pic>
        <p:nvPicPr>
          <p:cNvPr id="17" name="Immagine 16">
            <a:extLst>
              <a:ext uri="{FF2B5EF4-FFF2-40B4-BE49-F238E27FC236}">
                <a16:creationId xmlns:a16="http://schemas.microsoft.com/office/drawing/2014/main" id="{019A31DD-494D-25A1-7E8A-3D7184C4C1B9}"/>
              </a:ext>
            </a:extLst>
          </p:cNvPr>
          <p:cNvPicPr>
            <a:picLocks noChangeAspect="1"/>
          </p:cNvPicPr>
          <p:nvPr/>
        </p:nvPicPr>
        <p:blipFill>
          <a:blip r:embed="rId9"/>
          <a:stretch>
            <a:fillRect/>
          </a:stretch>
        </p:blipFill>
        <p:spPr>
          <a:xfrm>
            <a:off x="10036528" y="1247689"/>
            <a:ext cx="1652530" cy="3305060"/>
          </a:xfrm>
          <a:prstGeom prst="rect">
            <a:avLst/>
          </a:prstGeom>
        </p:spPr>
      </p:pic>
      <p:pic>
        <p:nvPicPr>
          <p:cNvPr id="19" name="Immagine 18">
            <a:extLst>
              <a:ext uri="{FF2B5EF4-FFF2-40B4-BE49-F238E27FC236}">
                <a16:creationId xmlns:a16="http://schemas.microsoft.com/office/drawing/2014/main" id="{A5CDB462-AB7D-6C69-4BBA-25082473125D}"/>
              </a:ext>
            </a:extLst>
          </p:cNvPr>
          <p:cNvPicPr>
            <a:picLocks noChangeAspect="1"/>
          </p:cNvPicPr>
          <p:nvPr/>
        </p:nvPicPr>
        <p:blipFill>
          <a:blip r:embed="rId10"/>
          <a:stretch>
            <a:fillRect/>
          </a:stretch>
        </p:blipFill>
        <p:spPr>
          <a:xfrm>
            <a:off x="8068706" y="4629150"/>
            <a:ext cx="3089734" cy="1647858"/>
          </a:xfrm>
          <a:prstGeom prst="rect">
            <a:avLst/>
          </a:prstGeom>
        </p:spPr>
      </p:pic>
    </p:spTree>
    <p:extLst>
      <p:ext uri="{BB962C8B-B14F-4D97-AF65-F5344CB8AC3E}">
        <p14:creationId xmlns:p14="http://schemas.microsoft.com/office/powerpoint/2010/main" val="3406437222"/>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EFE9595-6FBC-CB66-30FE-6652F1552CFC}"/>
            </a:ext>
          </a:extLst>
        </p:cNvPr>
        <p:cNvGrpSpPr/>
        <p:nvPr/>
      </p:nvGrpSpPr>
      <p:grpSpPr>
        <a:xfrm>
          <a:off x="0" y="0"/>
          <a:ext cx="0" cy="0"/>
          <a:chOff x="0" y="0"/>
          <a:chExt cx="0" cy="0"/>
        </a:xfrm>
      </p:grpSpPr>
      <p:pic>
        <p:nvPicPr>
          <p:cNvPr id="9" name="Immagine 8">
            <a:extLst>
              <a:ext uri="{FF2B5EF4-FFF2-40B4-BE49-F238E27FC236}">
                <a16:creationId xmlns:a16="http://schemas.microsoft.com/office/drawing/2014/main" id="{C73F6E35-F334-7A68-B7C4-BE7A37291A09}"/>
              </a:ext>
            </a:extLst>
          </p:cNvPr>
          <p:cNvPicPr>
            <a:picLocks noChangeAspect="1"/>
          </p:cNvPicPr>
          <p:nvPr/>
        </p:nvPicPr>
        <p:blipFill>
          <a:blip r:embed="rId2"/>
          <a:stretch>
            <a:fillRect/>
          </a:stretch>
        </p:blipFill>
        <p:spPr>
          <a:xfrm>
            <a:off x="6282571" y="3753217"/>
            <a:ext cx="1780283" cy="3027265"/>
          </a:xfrm>
          <a:prstGeom prst="rect">
            <a:avLst/>
          </a:prstGeom>
        </p:spPr>
      </p:pic>
      <p:sp>
        <p:nvSpPr>
          <p:cNvPr id="4" name="TextBox 3">
            <a:extLst>
              <a:ext uri="{FF2B5EF4-FFF2-40B4-BE49-F238E27FC236}">
                <a16:creationId xmlns:a16="http://schemas.microsoft.com/office/drawing/2014/main" id="{B790008C-5FD8-AC3F-F704-6BE15550F9D4}"/>
              </a:ext>
            </a:extLst>
          </p:cNvPr>
          <p:cNvSpPr txBox="1"/>
          <p:nvPr/>
        </p:nvSpPr>
        <p:spPr>
          <a:xfrm>
            <a:off x="3067919" y="284907"/>
            <a:ext cx="6267485"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DDD78C36-BC65-2A02-9593-5244E1B14B7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976517E0-CC58-F42B-60FD-1FC5A04EAEC8}"/>
              </a:ext>
            </a:extLst>
          </p:cNvPr>
          <p:cNvSpPr>
            <a:spLocks noGrp="1"/>
          </p:cNvSpPr>
          <p:nvPr>
            <p:ph idx="1"/>
          </p:nvPr>
        </p:nvSpPr>
        <p:spPr>
          <a:xfrm>
            <a:off x="640290" y="1119406"/>
            <a:ext cx="11489878" cy="537032"/>
          </a:xfrm>
        </p:spPr>
        <p:txBody>
          <a:bodyPr>
            <a:noAutofit/>
          </a:bodyPr>
          <a:lstStyle/>
          <a:p>
            <a:pPr marL="0" indent="0">
              <a:lnSpc>
                <a:spcPct val="100000"/>
              </a:lnSpc>
              <a:buNone/>
            </a:pPr>
            <a:r>
              <a:rPr lang="en-US" sz="3600" b="1" dirty="0">
                <a:solidFill>
                  <a:srgbClr val="A4C137"/>
                </a:solidFill>
              </a:rPr>
              <a:t>Nb</a:t>
            </a:r>
            <a:r>
              <a:rPr lang="en-US" sz="3600" b="1" baseline="-25000" dirty="0">
                <a:solidFill>
                  <a:srgbClr val="A4C137"/>
                </a:solidFill>
              </a:rPr>
              <a:t>3</a:t>
            </a:r>
            <a:r>
              <a:rPr lang="en-US" sz="3600" b="1" dirty="0">
                <a:solidFill>
                  <a:srgbClr val="A4C137"/>
                </a:solidFill>
              </a:rPr>
              <a:t>Sn Coating System @LNL</a:t>
            </a:r>
            <a:endParaRPr lang="en-US" sz="3600" b="1" i="1" dirty="0">
              <a:solidFill>
                <a:srgbClr val="1B3C70"/>
              </a:solidFill>
            </a:endParaRPr>
          </a:p>
        </p:txBody>
      </p:sp>
      <p:sp>
        <p:nvSpPr>
          <p:cNvPr id="14" name="Rectangle 3">
            <a:extLst>
              <a:ext uri="{FF2B5EF4-FFF2-40B4-BE49-F238E27FC236}">
                <a16:creationId xmlns:a16="http://schemas.microsoft.com/office/drawing/2014/main" id="{BEA8C286-E7F6-118B-3146-CE69C76A0B05}"/>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dirty="0"/>
          </a:p>
        </p:txBody>
      </p:sp>
      <p:sp>
        <p:nvSpPr>
          <p:cNvPr id="40" name="CasellaDiTesto 39">
            <a:extLst>
              <a:ext uri="{FF2B5EF4-FFF2-40B4-BE49-F238E27FC236}">
                <a16:creationId xmlns:a16="http://schemas.microsoft.com/office/drawing/2014/main" id="{B23CE0DD-F3D9-C259-4873-10373A461C96}"/>
              </a:ext>
            </a:extLst>
          </p:cNvPr>
          <p:cNvSpPr txBox="1"/>
          <p:nvPr/>
        </p:nvSpPr>
        <p:spPr>
          <a:xfrm>
            <a:off x="751756" y="1888750"/>
            <a:ext cx="6096000" cy="5909310"/>
          </a:xfrm>
          <a:prstGeom prst="rect">
            <a:avLst/>
          </a:prstGeom>
          <a:noFill/>
        </p:spPr>
        <p:txBody>
          <a:bodyPr wrap="square">
            <a:spAutoFit/>
          </a:bodyPr>
          <a:lstStyle/>
          <a:p>
            <a:pPr>
              <a:lnSpc>
                <a:spcPct val="150000"/>
              </a:lnSpc>
            </a:pPr>
            <a:r>
              <a:rPr lang="it-IT" sz="2400" dirty="0" err="1">
                <a:solidFill>
                  <a:srgbClr val="002060"/>
                </a:solidFill>
              </a:rPr>
              <a:t>Hybrid</a:t>
            </a:r>
            <a:r>
              <a:rPr lang="it-IT" sz="2400" dirty="0">
                <a:solidFill>
                  <a:srgbClr val="002060"/>
                </a:solidFill>
              </a:rPr>
              <a:t> coating system for 1.3 GHz </a:t>
            </a:r>
            <a:r>
              <a:rPr lang="it-IT" sz="2400" dirty="0" err="1">
                <a:solidFill>
                  <a:srgbClr val="002060"/>
                </a:solidFill>
              </a:rPr>
              <a:t>cavities</a:t>
            </a:r>
            <a:endParaRPr lang="it-IT" sz="1800" b="1" dirty="0">
              <a:solidFill>
                <a:srgbClr val="002060"/>
              </a:solidFill>
            </a:endParaRPr>
          </a:p>
          <a:p>
            <a:pPr marL="285750" indent="-285750">
              <a:lnSpc>
                <a:spcPct val="150000"/>
              </a:lnSpc>
              <a:buFont typeface="Arial" panose="020B0604020202020204" pitchFamily="34" charset="0"/>
              <a:buChar char="•"/>
            </a:pPr>
            <a:r>
              <a:rPr lang="it-IT" sz="1800" b="1" dirty="0" err="1">
                <a:solidFill>
                  <a:srgbClr val="002060"/>
                </a:solidFill>
              </a:rPr>
              <a:t>Rectangular</a:t>
            </a:r>
            <a:r>
              <a:rPr lang="it-IT" sz="1800" b="1" dirty="0">
                <a:solidFill>
                  <a:srgbClr val="002060"/>
                </a:solidFill>
              </a:rPr>
              <a:t> </a:t>
            </a:r>
            <a:r>
              <a:rPr lang="it-IT" sz="1800" b="1" dirty="0" err="1">
                <a:solidFill>
                  <a:srgbClr val="002060"/>
                </a:solidFill>
              </a:rPr>
              <a:t>fixed</a:t>
            </a:r>
            <a:r>
              <a:rPr lang="it-IT" sz="1800" b="1" dirty="0">
                <a:solidFill>
                  <a:srgbClr val="002060"/>
                </a:solidFill>
              </a:rPr>
              <a:t> magnetron &amp; </a:t>
            </a:r>
            <a:r>
              <a:rPr lang="it-IT" sz="1800" b="1" dirty="0" err="1">
                <a:solidFill>
                  <a:srgbClr val="002060"/>
                </a:solidFill>
              </a:rPr>
              <a:t>rotating</a:t>
            </a:r>
            <a:r>
              <a:rPr lang="it-IT" sz="1800" b="1" dirty="0">
                <a:solidFill>
                  <a:srgbClr val="002060"/>
                </a:solidFill>
              </a:rPr>
              <a:t> </a:t>
            </a:r>
            <a:r>
              <a:rPr lang="it-IT" sz="1800" b="1" dirty="0" err="1">
                <a:solidFill>
                  <a:srgbClr val="002060"/>
                </a:solidFill>
              </a:rPr>
              <a:t>cavity</a:t>
            </a:r>
            <a:endParaRPr lang="it-IT" sz="1800" b="1" dirty="0">
              <a:solidFill>
                <a:srgbClr val="002060"/>
              </a:solidFill>
            </a:endParaRPr>
          </a:p>
          <a:p>
            <a:pPr marL="285750" indent="-285750">
              <a:lnSpc>
                <a:spcPct val="150000"/>
              </a:lnSpc>
              <a:buFont typeface="Arial" panose="020B0604020202020204" pitchFamily="34" charset="0"/>
              <a:buChar char="•"/>
            </a:pPr>
            <a:r>
              <a:rPr lang="it-IT" sz="1800" dirty="0">
                <a:solidFill>
                  <a:srgbClr val="002060"/>
                </a:solidFill>
              </a:rPr>
              <a:t>Post magnetron </a:t>
            </a:r>
            <a:r>
              <a:rPr lang="it-IT" sz="1800" dirty="0" err="1">
                <a:solidFill>
                  <a:srgbClr val="002060"/>
                </a:solidFill>
              </a:rPr>
              <a:t>configuration</a:t>
            </a:r>
            <a:r>
              <a:rPr lang="it-IT" sz="1800" dirty="0">
                <a:solidFill>
                  <a:srgbClr val="002060"/>
                </a:solidFill>
              </a:rPr>
              <a:t> with Nb</a:t>
            </a:r>
            <a:r>
              <a:rPr lang="it-IT" sz="1800" baseline="-25000" dirty="0">
                <a:solidFill>
                  <a:srgbClr val="002060"/>
                </a:solidFill>
              </a:rPr>
              <a:t>3</a:t>
            </a:r>
            <a:r>
              <a:rPr lang="it-IT" sz="1800" dirty="0">
                <a:solidFill>
                  <a:srgbClr val="002060"/>
                </a:solidFill>
              </a:rPr>
              <a:t>Sn </a:t>
            </a:r>
            <a:r>
              <a:rPr lang="it-IT" sz="1800" dirty="0" err="1">
                <a:solidFill>
                  <a:srgbClr val="002060"/>
                </a:solidFill>
              </a:rPr>
              <a:t>cylindircal</a:t>
            </a:r>
            <a:r>
              <a:rPr lang="it-IT" sz="1800" dirty="0">
                <a:solidFill>
                  <a:srgbClr val="002060"/>
                </a:solidFill>
              </a:rPr>
              <a:t> target </a:t>
            </a:r>
            <a:r>
              <a:rPr lang="it-IT" sz="1800" dirty="0" err="1">
                <a:solidFill>
                  <a:srgbClr val="002060"/>
                </a:solidFill>
              </a:rPr>
              <a:t>produced</a:t>
            </a:r>
            <a:r>
              <a:rPr lang="it-IT" sz="1800" dirty="0">
                <a:solidFill>
                  <a:srgbClr val="002060"/>
                </a:solidFill>
              </a:rPr>
              <a:t> via </a:t>
            </a:r>
            <a:r>
              <a:rPr lang="it-IT" sz="1800" dirty="0" err="1">
                <a:solidFill>
                  <a:srgbClr val="002060"/>
                </a:solidFill>
              </a:rPr>
              <a:t>dipping</a:t>
            </a:r>
            <a:endParaRPr lang="it-IT" sz="1800" dirty="0">
              <a:solidFill>
                <a:srgbClr val="002060"/>
              </a:solidFill>
            </a:endParaRPr>
          </a:p>
          <a:p>
            <a:pPr marL="285750" indent="-285750">
              <a:lnSpc>
                <a:spcPct val="150000"/>
              </a:lnSpc>
              <a:buFont typeface="Arial" panose="020B0604020202020204" pitchFamily="34" charset="0"/>
              <a:buChar char="•"/>
            </a:pPr>
            <a:endParaRPr lang="it-IT" dirty="0">
              <a:solidFill>
                <a:srgbClr val="002060"/>
              </a:solidFill>
            </a:endParaRPr>
          </a:p>
          <a:p>
            <a:pPr>
              <a:lnSpc>
                <a:spcPct val="150000"/>
              </a:lnSpc>
            </a:pPr>
            <a:r>
              <a:rPr lang="it-IT" b="1" dirty="0">
                <a:solidFill>
                  <a:srgbClr val="002060"/>
                </a:solidFill>
              </a:rPr>
              <a:t>Status:</a:t>
            </a:r>
          </a:p>
          <a:p>
            <a:pPr marL="285750" indent="-285750">
              <a:lnSpc>
                <a:spcPct val="150000"/>
              </a:lnSpc>
              <a:buFont typeface="Arial" panose="020B0604020202020204" pitchFamily="34" charset="0"/>
              <a:buChar char="•"/>
            </a:pPr>
            <a:r>
              <a:rPr lang="it-IT" sz="1800" dirty="0">
                <a:solidFill>
                  <a:srgbClr val="002060"/>
                </a:solidFill>
              </a:rPr>
              <a:t>Vacuum </a:t>
            </a:r>
            <a:r>
              <a:rPr lang="it-IT" sz="1800" dirty="0" err="1">
                <a:solidFill>
                  <a:srgbClr val="002060"/>
                </a:solidFill>
              </a:rPr>
              <a:t>sysyem</a:t>
            </a:r>
            <a:r>
              <a:rPr lang="it-IT" sz="1800" dirty="0">
                <a:solidFill>
                  <a:srgbClr val="002060"/>
                </a:solidFill>
              </a:rPr>
              <a:t> ready and </a:t>
            </a:r>
            <a:r>
              <a:rPr lang="it-IT" sz="1800" dirty="0" err="1">
                <a:solidFill>
                  <a:srgbClr val="002060"/>
                </a:solidFill>
              </a:rPr>
              <a:t>tested</a:t>
            </a:r>
            <a:endParaRPr lang="it-IT" sz="1800" dirty="0">
              <a:solidFill>
                <a:srgbClr val="002060"/>
              </a:solidFill>
            </a:endParaRPr>
          </a:p>
          <a:p>
            <a:pPr marL="285750" indent="-285750">
              <a:lnSpc>
                <a:spcPct val="150000"/>
              </a:lnSpc>
              <a:buFont typeface="Arial" panose="020B0604020202020204" pitchFamily="34" charset="0"/>
              <a:buChar char="•"/>
            </a:pPr>
            <a:r>
              <a:rPr lang="it-IT" dirty="0" err="1">
                <a:solidFill>
                  <a:srgbClr val="002060"/>
                </a:solidFill>
              </a:rPr>
              <a:t>All</a:t>
            </a:r>
            <a:r>
              <a:rPr lang="it-IT" dirty="0">
                <a:solidFill>
                  <a:srgbClr val="002060"/>
                </a:solidFill>
              </a:rPr>
              <a:t> </a:t>
            </a:r>
            <a:r>
              <a:rPr lang="it-IT" dirty="0" err="1">
                <a:solidFill>
                  <a:srgbClr val="002060"/>
                </a:solidFill>
              </a:rPr>
              <a:t>components</a:t>
            </a:r>
            <a:r>
              <a:rPr lang="it-IT" dirty="0">
                <a:solidFill>
                  <a:srgbClr val="002060"/>
                </a:solidFill>
              </a:rPr>
              <a:t> </a:t>
            </a:r>
            <a:r>
              <a:rPr lang="it-IT" dirty="0" err="1">
                <a:solidFill>
                  <a:srgbClr val="002060"/>
                </a:solidFill>
              </a:rPr>
              <a:t>commissioned</a:t>
            </a:r>
            <a:r>
              <a:rPr lang="it-IT" dirty="0">
                <a:solidFill>
                  <a:srgbClr val="002060"/>
                </a:solidFill>
              </a:rPr>
              <a:t>:</a:t>
            </a:r>
          </a:p>
          <a:p>
            <a:pPr marL="742950" lvl="1" indent="-285750">
              <a:lnSpc>
                <a:spcPct val="150000"/>
              </a:lnSpc>
              <a:buFont typeface="Arial" panose="020B0604020202020204" pitchFamily="34" charset="0"/>
              <a:buChar char="•"/>
            </a:pPr>
            <a:r>
              <a:rPr lang="it-IT" dirty="0">
                <a:solidFill>
                  <a:srgbClr val="002060"/>
                </a:solidFill>
              </a:rPr>
              <a:t>Magnetron and </a:t>
            </a:r>
            <a:r>
              <a:rPr lang="it-IT" dirty="0" err="1">
                <a:solidFill>
                  <a:srgbClr val="002060"/>
                </a:solidFill>
              </a:rPr>
              <a:t>rotation</a:t>
            </a:r>
            <a:r>
              <a:rPr lang="it-IT" dirty="0">
                <a:solidFill>
                  <a:srgbClr val="002060"/>
                </a:solidFill>
              </a:rPr>
              <a:t> </a:t>
            </a:r>
            <a:r>
              <a:rPr lang="it-IT" dirty="0" err="1">
                <a:solidFill>
                  <a:srgbClr val="002060"/>
                </a:solidFill>
              </a:rPr>
              <a:t>components</a:t>
            </a:r>
            <a:r>
              <a:rPr lang="it-IT" dirty="0">
                <a:solidFill>
                  <a:srgbClr val="002060"/>
                </a:solidFill>
              </a:rPr>
              <a:t> delivery </a:t>
            </a:r>
            <a:r>
              <a:rPr lang="it-IT" dirty="0" err="1">
                <a:solidFill>
                  <a:srgbClr val="002060"/>
                </a:solidFill>
              </a:rPr>
              <a:t>expected</a:t>
            </a:r>
            <a:r>
              <a:rPr lang="it-IT" dirty="0">
                <a:solidFill>
                  <a:srgbClr val="002060"/>
                </a:solidFill>
              </a:rPr>
              <a:t> by end of March</a:t>
            </a:r>
          </a:p>
          <a:p>
            <a:pPr marL="742950" lvl="1" indent="-285750">
              <a:lnSpc>
                <a:spcPct val="150000"/>
              </a:lnSpc>
              <a:buFont typeface="Arial" panose="020B0604020202020204" pitchFamily="34" charset="0"/>
              <a:buChar char="•"/>
            </a:pPr>
            <a:r>
              <a:rPr lang="it-IT" dirty="0">
                <a:solidFill>
                  <a:srgbClr val="002060"/>
                </a:solidFill>
              </a:rPr>
              <a:t>Some </a:t>
            </a:r>
            <a:r>
              <a:rPr lang="it-IT" dirty="0" err="1">
                <a:solidFill>
                  <a:srgbClr val="002060"/>
                </a:solidFill>
              </a:rPr>
              <a:t>auxiliary</a:t>
            </a:r>
            <a:r>
              <a:rPr lang="it-IT" dirty="0">
                <a:solidFill>
                  <a:srgbClr val="002060"/>
                </a:solidFill>
              </a:rPr>
              <a:t> parts </a:t>
            </a:r>
            <a:r>
              <a:rPr lang="it-IT" dirty="0" err="1">
                <a:solidFill>
                  <a:srgbClr val="002060"/>
                </a:solidFill>
              </a:rPr>
              <a:t>arrive</a:t>
            </a:r>
            <a:r>
              <a:rPr lang="it-IT" dirty="0">
                <a:solidFill>
                  <a:srgbClr val="002060"/>
                </a:solidFill>
              </a:rPr>
              <a:t> in </a:t>
            </a:r>
            <a:r>
              <a:rPr lang="it-IT" dirty="0" err="1">
                <a:solidFill>
                  <a:srgbClr val="002060"/>
                </a:solidFill>
              </a:rPr>
              <a:t>May</a:t>
            </a:r>
            <a:endParaRPr lang="it-IT" dirty="0">
              <a:solidFill>
                <a:srgbClr val="002060"/>
              </a:solidFill>
            </a:endParaRPr>
          </a:p>
          <a:p>
            <a:pPr marL="285750" indent="-285750">
              <a:lnSpc>
                <a:spcPct val="150000"/>
              </a:lnSpc>
              <a:buFont typeface="Arial" panose="020B0604020202020204" pitchFamily="34" charset="0"/>
              <a:buChar char="•"/>
            </a:pPr>
            <a:endParaRPr lang="it-IT" dirty="0">
              <a:solidFill>
                <a:srgbClr val="002060"/>
              </a:solidFill>
            </a:endParaRPr>
          </a:p>
          <a:p>
            <a:pPr marL="285750" indent="-285750">
              <a:lnSpc>
                <a:spcPct val="150000"/>
              </a:lnSpc>
              <a:buFont typeface="Arial" panose="020B0604020202020204" pitchFamily="34" charset="0"/>
              <a:buChar char="•"/>
            </a:pPr>
            <a:endParaRPr lang="it-IT" sz="1800" dirty="0">
              <a:solidFill>
                <a:srgbClr val="002060"/>
              </a:solidFill>
            </a:endParaRPr>
          </a:p>
          <a:p>
            <a:pPr marL="285750" indent="-285750">
              <a:buFont typeface="Arial" panose="020B0604020202020204" pitchFamily="34" charset="0"/>
              <a:buChar char="•"/>
            </a:pPr>
            <a:endParaRPr lang="en-US" dirty="0"/>
          </a:p>
        </p:txBody>
      </p:sp>
      <p:pic>
        <p:nvPicPr>
          <p:cNvPr id="3" name="Picture 3" descr="Logo&#10;&#10;Description automatically generated">
            <a:extLst>
              <a:ext uri="{FF2B5EF4-FFF2-40B4-BE49-F238E27FC236}">
                <a16:creationId xmlns:a16="http://schemas.microsoft.com/office/drawing/2014/main" id="{9EFE6CC9-F560-2242-1C83-5E32EBEFEC54}"/>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0848132" y="415195"/>
            <a:ext cx="817698" cy="471899"/>
          </a:xfrm>
          <a:prstGeom prst="rect">
            <a:avLst/>
          </a:prstGeom>
        </p:spPr>
      </p:pic>
      <p:pic>
        <p:nvPicPr>
          <p:cNvPr id="6" name="Picture 7" descr="A close-up of a metal object&#10;&#10;AI-generated content may be incorrect.">
            <a:extLst>
              <a:ext uri="{FF2B5EF4-FFF2-40B4-BE49-F238E27FC236}">
                <a16:creationId xmlns:a16="http://schemas.microsoft.com/office/drawing/2014/main" id="{DDE63084-68B4-AEFD-C1BB-6DEFBCDC4DE2}"/>
              </a:ext>
            </a:extLst>
          </p:cNvPr>
          <p:cNvPicPr>
            <a:picLocks noChangeAspect="1"/>
          </p:cNvPicPr>
          <p:nvPr/>
        </p:nvPicPr>
        <p:blipFill>
          <a:blip r:embed="rId5">
            <a:extLst>
              <a:ext uri="{BEBA8EAE-BF5A-486C-A8C5-ECC9F3942E4B}">
                <a14:imgProps xmlns:a14="http://schemas.microsoft.com/office/drawing/2010/main">
                  <a14:imgLayer r:embed="rId6">
                    <a14:imgEffect>
                      <a14:brightnessContrast bright="20000"/>
                    </a14:imgEffect>
                  </a14:imgLayer>
                </a14:imgProps>
              </a:ext>
              <a:ext uri="{28A0092B-C50C-407E-A947-70E740481C1C}">
                <a14:useLocalDpi xmlns:a14="http://schemas.microsoft.com/office/drawing/2010/main" val="0"/>
              </a:ext>
            </a:extLst>
          </a:blip>
          <a:stretch>
            <a:fillRect/>
          </a:stretch>
        </p:blipFill>
        <p:spPr>
          <a:xfrm rot="5400000">
            <a:off x="6271664" y="2318982"/>
            <a:ext cx="4263315" cy="1864164"/>
          </a:xfrm>
          <a:prstGeom prst="rect">
            <a:avLst/>
          </a:prstGeom>
        </p:spPr>
      </p:pic>
      <p:pic>
        <p:nvPicPr>
          <p:cNvPr id="8" name="Immagine 5" descr="Immagine che contiene macchina, cilindro, ingegneria, Macchina utensile&#10;&#10;Descrizione generata automaticamente">
            <a:extLst>
              <a:ext uri="{FF2B5EF4-FFF2-40B4-BE49-F238E27FC236}">
                <a16:creationId xmlns:a16="http://schemas.microsoft.com/office/drawing/2014/main" id="{45ADCB0C-DEE8-706A-8691-1F90061184D7}"/>
              </a:ext>
            </a:extLst>
          </p:cNvPr>
          <p:cNvPicPr>
            <a:picLocks noChangeAspect="1"/>
          </p:cNvPicPr>
          <p:nvPr/>
        </p:nvPicPr>
        <p:blipFill>
          <a:blip r:embed="rId7">
            <a:extLst>
              <a:ext uri="{28A0092B-C50C-407E-A947-70E740481C1C}">
                <a14:useLocalDpi xmlns:a14="http://schemas.microsoft.com/office/drawing/2010/main" val="0"/>
              </a:ext>
            </a:extLst>
          </a:blip>
          <a:srcRect l="56708" r="1257"/>
          <a:stretch/>
        </p:blipFill>
        <p:spPr>
          <a:xfrm>
            <a:off x="9496776" y="2162396"/>
            <a:ext cx="2169054" cy="4280409"/>
          </a:xfrm>
          <a:prstGeom prst="rect">
            <a:avLst/>
          </a:prstGeom>
        </p:spPr>
      </p:pic>
    </p:spTree>
    <p:extLst>
      <p:ext uri="{BB962C8B-B14F-4D97-AF65-F5344CB8AC3E}">
        <p14:creationId xmlns:p14="http://schemas.microsoft.com/office/powerpoint/2010/main" val="174451362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1B23BA5-938E-C050-9852-6FE2C9BCC8C2}"/>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2457B562-7405-624B-29E4-9B84381B80E6}"/>
              </a:ext>
            </a:extLst>
          </p:cNvPr>
          <p:cNvSpPr txBox="1"/>
          <p:nvPr/>
        </p:nvSpPr>
        <p:spPr>
          <a:xfrm>
            <a:off x="3067919" y="284907"/>
            <a:ext cx="6267485"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FF34E8EE-3E84-C3A7-E3B0-538E9E08F43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Segnaposto contenuto 2">
            <a:extLst>
              <a:ext uri="{FF2B5EF4-FFF2-40B4-BE49-F238E27FC236}">
                <a16:creationId xmlns:a16="http://schemas.microsoft.com/office/drawing/2014/main" id="{8C48F20F-584D-B534-FCB4-C6F313B4A077}"/>
              </a:ext>
            </a:extLst>
          </p:cNvPr>
          <p:cNvSpPr>
            <a:spLocks noGrp="1"/>
          </p:cNvSpPr>
          <p:nvPr>
            <p:ph idx="1"/>
          </p:nvPr>
        </p:nvSpPr>
        <p:spPr>
          <a:xfrm>
            <a:off x="640290" y="1119406"/>
            <a:ext cx="11489878" cy="537032"/>
          </a:xfrm>
        </p:spPr>
        <p:txBody>
          <a:bodyPr>
            <a:noAutofit/>
          </a:bodyPr>
          <a:lstStyle/>
          <a:p>
            <a:pPr marL="0" indent="0">
              <a:lnSpc>
                <a:spcPct val="100000"/>
              </a:lnSpc>
              <a:buNone/>
            </a:pPr>
            <a:r>
              <a:rPr lang="en-US" sz="3600" b="1" dirty="0">
                <a:solidFill>
                  <a:srgbClr val="A4C137"/>
                </a:solidFill>
              </a:rPr>
              <a:t>Cavity Support Structure</a:t>
            </a:r>
            <a:endParaRPr lang="en-US" sz="3600" b="1" i="1" dirty="0">
              <a:solidFill>
                <a:srgbClr val="1B3C70"/>
              </a:solidFill>
            </a:endParaRPr>
          </a:p>
        </p:txBody>
      </p:sp>
      <p:sp>
        <p:nvSpPr>
          <p:cNvPr id="14" name="Rectangle 3">
            <a:extLst>
              <a:ext uri="{FF2B5EF4-FFF2-40B4-BE49-F238E27FC236}">
                <a16:creationId xmlns:a16="http://schemas.microsoft.com/office/drawing/2014/main" id="{2ECA27A2-B917-DEB4-6B13-ECE7CEF13341}"/>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dirty="0"/>
          </a:p>
        </p:txBody>
      </p:sp>
      <p:pic>
        <p:nvPicPr>
          <p:cNvPr id="3" name="Picture 3" descr="Logo&#10;&#10;Description automatically generated">
            <a:extLst>
              <a:ext uri="{FF2B5EF4-FFF2-40B4-BE49-F238E27FC236}">
                <a16:creationId xmlns:a16="http://schemas.microsoft.com/office/drawing/2014/main" id="{5E132956-8BE5-486A-0A00-1A1DEA5461E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848132" y="415195"/>
            <a:ext cx="817698" cy="471899"/>
          </a:xfrm>
          <a:prstGeom prst="rect">
            <a:avLst/>
          </a:prstGeom>
        </p:spPr>
      </p:pic>
      <p:sp>
        <p:nvSpPr>
          <p:cNvPr id="7" name="Content Placeholder 2">
            <a:extLst>
              <a:ext uri="{FF2B5EF4-FFF2-40B4-BE49-F238E27FC236}">
                <a16:creationId xmlns:a16="http://schemas.microsoft.com/office/drawing/2014/main" id="{87CA4CA9-0615-2A25-77E7-5E66787FB3E3}"/>
              </a:ext>
            </a:extLst>
          </p:cNvPr>
          <p:cNvSpPr txBox="1">
            <a:spLocks/>
          </p:cNvSpPr>
          <p:nvPr/>
        </p:nvSpPr>
        <p:spPr>
          <a:xfrm>
            <a:off x="640290" y="1888749"/>
            <a:ext cx="8675452" cy="2183629"/>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50000"/>
              </a:lnSpc>
              <a:buFont typeface="Arial" panose="020B0604020202020204" pitchFamily="34" charset="0"/>
              <a:buNone/>
            </a:pPr>
            <a:r>
              <a:rPr lang="it-IT" sz="1800" dirty="0"/>
              <a:t>After </a:t>
            </a:r>
            <a:r>
              <a:rPr lang="it-IT" sz="1800" dirty="0" err="1"/>
              <a:t>heat</a:t>
            </a:r>
            <a:r>
              <a:rPr lang="it-IT" sz="1800" dirty="0"/>
              <a:t> treatment (</a:t>
            </a:r>
            <a:r>
              <a:rPr lang="en-US" sz="1800" dirty="0"/>
              <a:t>4 h @ 600 °C): </a:t>
            </a:r>
            <a:r>
              <a:rPr lang="en-US" sz="1800" b="1" dirty="0"/>
              <a:t>cavity collapsed </a:t>
            </a:r>
            <a:r>
              <a:rPr lang="en-US" sz="1800" dirty="0"/>
              <a:t>during the pumping process</a:t>
            </a:r>
            <a:endParaRPr lang="en-US" sz="1800" b="1" dirty="0"/>
          </a:p>
          <a:p>
            <a:pPr marL="0" indent="0">
              <a:lnSpc>
                <a:spcPct val="100000"/>
              </a:lnSpc>
              <a:buFont typeface="Arial" panose="020B0604020202020204" pitchFamily="34" charset="0"/>
              <a:buNone/>
            </a:pPr>
            <a:endParaRPr lang="en-US" sz="1800" b="1" dirty="0">
              <a:solidFill>
                <a:srgbClr val="002060"/>
              </a:solidFill>
            </a:endParaRPr>
          </a:p>
          <a:p>
            <a:pPr marL="0" indent="0">
              <a:lnSpc>
                <a:spcPct val="100000"/>
              </a:lnSpc>
              <a:buFont typeface="Arial" panose="020B0604020202020204" pitchFamily="34" charset="0"/>
              <a:buNone/>
            </a:pPr>
            <a:r>
              <a:rPr lang="en-US" sz="1800" b="1" dirty="0">
                <a:solidFill>
                  <a:srgbClr val="002060"/>
                </a:solidFill>
              </a:rPr>
              <a:t>SOLUTION:</a:t>
            </a:r>
          </a:p>
          <a:p>
            <a:pPr>
              <a:lnSpc>
                <a:spcPct val="100000"/>
              </a:lnSpc>
            </a:pPr>
            <a:r>
              <a:rPr lang="en-US" sz="1800" dirty="0">
                <a:solidFill>
                  <a:srgbClr val="002060"/>
                </a:solidFill>
              </a:rPr>
              <a:t>4 stainless steel bars (M8) tested successfully, with ongoing design improvements</a:t>
            </a:r>
          </a:p>
        </p:txBody>
      </p:sp>
      <p:pic>
        <p:nvPicPr>
          <p:cNvPr id="10" name="Picture 6" descr="A copper machine in a factory&#10;&#10;AI-generated content may be incorrect.">
            <a:extLst>
              <a:ext uri="{FF2B5EF4-FFF2-40B4-BE49-F238E27FC236}">
                <a16:creationId xmlns:a16="http://schemas.microsoft.com/office/drawing/2014/main" id="{259A2560-5140-2B48-7EBC-265A84CE2392}"/>
              </a:ext>
            </a:extLst>
          </p:cNvPr>
          <p:cNvPicPr>
            <a:picLocks noChangeAspect="1"/>
          </p:cNvPicPr>
          <p:nvPr/>
        </p:nvPicPr>
        <p:blipFill>
          <a:blip r:embed="rId4">
            <a:extLst>
              <a:ext uri="{BEBA8EAE-BF5A-486C-A8C5-ECC9F3942E4B}">
                <a14:imgProps xmlns:a14="http://schemas.microsoft.com/office/drawing/2010/main">
                  <a14:imgLayer r:embed="rId5">
                    <a14:imgEffect>
                      <a14:brightnessContrast bright="20000"/>
                    </a14:imgEffect>
                  </a14:imgLayer>
                </a14:imgProps>
              </a:ext>
            </a:extLst>
          </a:blip>
          <a:srcRect l="17312" t="5486" r="19957" b="3640"/>
          <a:stretch/>
        </p:blipFill>
        <p:spPr>
          <a:xfrm>
            <a:off x="7409552" y="3671848"/>
            <a:ext cx="1489383" cy="2876690"/>
          </a:xfrm>
          <a:prstGeom prst="rect">
            <a:avLst/>
          </a:prstGeom>
        </p:spPr>
      </p:pic>
      <p:pic>
        <p:nvPicPr>
          <p:cNvPr id="11" name="Picture 9" descr="A close-up of a copper cylinder&#10;&#10;AI-generated content may be incorrect.">
            <a:extLst>
              <a:ext uri="{FF2B5EF4-FFF2-40B4-BE49-F238E27FC236}">
                <a16:creationId xmlns:a16="http://schemas.microsoft.com/office/drawing/2014/main" id="{0EB55A76-5B88-1B15-CA0F-95BF6BEDBD7F}"/>
              </a:ext>
            </a:extLst>
          </p:cNvPr>
          <p:cNvPicPr>
            <a:picLocks noChangeAspect="1"/>
          </p:cNvPicPr>
          <p:nvPr/>
        </p:nvPicPr>
        <p:blipFill>
          <a:blip r:embed="rId6">
            <a:extLst>
              <a:ext uri="{BEBA8EAE-BF5A-486C-A8C5-ECC9F3942E4B}">
                <a14:imgProps xmlns:a14="http://schemas.microsoft.com/office/drawing/2010/main">
                  <a14:imgLayer r:embed="rId7">
                    <a14:imgEffect>
                      <a14:brightnessContrast bright="20000"/>
                    </a14:imgEffect>
                  </a14:imgLayer>
                </a14:imgProps>
              </a:ext>
            </a:extLst>
          </a:blip>
          <a:srcRect l="17742" t="15340" r="8817" b="23728"/>
          <a:stretch/>
        </p:blipFill>
        <p:spPr>
          <a:xfrm>
            <a:off x="3274156" y="3989861"/>
            <a:ext cx="3600879" cy="2240664"/>
          </a:xfrm>
          <a:prstGeom prst="rect">
            <a:avLst/>
          </a:prstGeom>
        </p:spPr>
      </p:pic>
      <p:pic>
        <p:nvPicPr>
          <p:cNvPr id="12" name="Picture 21" descr="A brown object with metal rods around it&#10;&#10;AI-generated content may be incorrect.">
            <a:extLst>
              <a:ext uri="{FF2B5EF4-FFF2-40B4-BE49-F238E27FC236}">
                <a16:creationId xmlns:a16="http://schemas.microsoft.com/office/drawing/2014/main" id="{EE3F5A81-FBC2-F9EF-4685-D211B7CA477E}"/>
              </a:ext>
            </a:extLst>
          </p:cNvPr>
          <p:cNvPicPr>
            <a:picLocks noChangeAspect="1"/>
          </p:cNvPicPr>
          <p:nvPr/>
        </p:nvPicPr>
        <p:blipFill>
          <a:blip r:embed="rId8"/>
          <a:stretch>
            <a:fillRect/>
          </a:stretch>
        </p:blipFill>
        <p:spPr>
          <a:xfrm rot="16200000">
            <a:off x="469602" y="4494472"/>
            <a:ext cx="3172893" cy="1367181"/>
          </a:xfrm>
          <a:prstGeom prst="rect">
            <a:avLst/>
          </a:prstGeom>
        </p:spPr>
      </p:pic>
      <p:pic>
        <p:nvPicPr>
          <p:cNvPr id="13" name="Picture 12" descr="A copper pipe with a round tube&#10;&#10;Description automatically generated with medium confidence">
            <a:extLst>
              <a:ext uri="{FF2B5EF4-FFF2-40B4-BE49-F238E27FC236}">
                <a16:creationId xmlns:a16="http://schemas.microsoft.com/office/drawing/2014/main" id="{13E212CD-5AED-1F50-D22D-E8476E47EC09}"/>
              </a:ext>
            </a:extLst>
          </p:cNvPr>
          <p:cNvPicPr>
            <a:picLocks noChangeAspect="1"/>
          </p:cNvPicPr>
          <p:nvPr/>
        </p:nvPicPr>
        <p:blipFill>
          <a:blip r:embed="rId9">
            <a:extLst>
              <a:ext uri="{BEBA8EAE-BF5A-486C-A8C5-ECC9F3942E4B}">
                <a14:imgProps xmlns:a14="http://schemas.microsoft.com/office/drawing/2010/main">
                  <a14:imgLayer r:embed="rId10">
                    <a14:imgEffect>
                      <a14:brightnessContrast bright="20000"/>
                    </a14:imgEffect>
                  </a14:imgLayer>
                </a14:imgProps>
              </a:ext>
            </a:extLst>
          </a:blip>
          <a:srcRect l="12629" t="7926" r="13828"/>
          <a:stretch/>
        </p:blipFill>
        <p:spPr>
          <a:xfrm>
            <a:off x="9691426" y="1295319"/>
            <a:ext cx="1424518" cy="2377939"/>
          </a:xfrm>
          <a:prstGeom prst="rect">
            <a:avLst/>
          </a:prstGeom>
        </p:spPr>
      </p:pic>
    </p:spTree>
    <p:extLst>
      <p:ext uri="{BB962C8B-B14F-4D97-AF65-F5344CB8AC3E}">
        <p14:creationId xmlns:p14="http://schemas.microsoft.com/office/powerpoint/2010/main" val="108725951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with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fade">
                                      <p:cBhvr>
                                        <p:cTn id="7"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294FC54-7A7D-CC13-AF63-A79351FD9F7A}"/>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17E237F5-9662-3CA5-D130-5C1B2469B50D}"/>
              </a:ext>
            </a:extLst>
          </p:cNvPr>
          <p:cNvSpPr txBox="1"/>
          <p:nvPr/>
        </p:nvSpPr>
        <p:spPr>
          <a:xfrm>
            <a:off x="3067919" y="284907"/>
            <a:ext cx="6237028" cy="523220"/>
          </a:xfrm>
          <a:prstGeom prst="rect">
            <a:avLst/>
          </a:prstGeom>
          <a:noFill/>
        </p:spPr>
        <p:txBody>
          <a:bodyPr wrap="none" rtlCol="0">
            <a:spAutoFit/>
          </a:bodyPr>
          <a:lstStyle/>
          <a:p>
            <a:r>
              <a:rPr lang="en-US" sz="2000" b="1" dirty="0">
                <a:solidFill>
                  <a:srgbClr val="A1BF31"/>
                </a:solidFill>
              </a:rPr>
              <a:t>WP3</a:t>
            </a:r>
            <a:r>
              <a:rPr lang="en-US" sz="2000" b="1" dirty="0">
                <a:solidFill>
                  <a:srgbClr val="1B3C70"/>
                </a:solidFill>
              </a:rPr>
              <a:t>  Nb</a:t>
            </a:r>
            <a:r>
              <a:rPr lang="en-US" sz="2000" b="1" baseline="-25000" dirty="0">
                <a:solidFill>
                  <a:srgbClr val="1B3C70"/>
                </a:solidFill>
              </a:rPr>
              <a:t>3</a:t>
            </a:r>
            <a:r>
              <a:rPr lang="en-US" sz="2000" b="1" dirty="0">
                <a:solidFill>
                  <a:srgbClr val="1B3C70"/>
                </a:solidFill>
              </a:rPr>
              <a:t>Sn on Cu: </a:t>
            </a:r>
            <a:r>
              <a:rPr lang="en-US" sz="2800" b="1" dirty="0">
                <a:solidFill>
                  <a:schemeClr val="bg2">
                    <a:lumMod val="50000"/>
                  </a:schemeClr>
                </a:solidFill>
              </a:rPr>
              <a:t>Task 3.5 Working Cavity</a:t>
            </a:r>
            <a:endParaRPr lang="en-US" sz="20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741D4409-A5FF-E25B-0A35-897CF32306E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14" name="Rectangle 3">
            <a:extLst>
              <a:ext uri="{FF2B5EF4-FFF2-40B4-BE49-F238E27FC236}">
                <a16:creationId xmlns:a16="http://schemas.microsoft.com/office/drawing/2014/main" id="{506C6EB9-955F-59FD-9BEE-7793B1067E54}"/>
              </a:ext>
            </a:extLst>
          </p:cNvPr>
          <p:cNvSpPr>
            <a:spLocks noChangeArrowheads="1"/>
          </p:cNvSpPr>
          <p:nvPr/>
        </p:nvSpPr>
        <p:spPr bwMode="auto">
          <a:xfrm>
            <a:off x="524408" y="5562680"/>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sp>
        <p:nvSpPr>
          <p:cNvPr id="21" name="Segnaposto contenuto 2">
            <a:extLst>
              <a:ext uri="{FF2B5EF4-FFF2-40B4-BE49-F238E27FC236}">
                <a16:creationId xmlns:a16="http://schemas.microsoft.com/office/drawing/2014/main" id="{041B6CD8-FEB4-7AA5-8F6A-CAA8766527DD}"/>
              </a:ext>
            </a:extLst>
          </p:cNvPr>
          <p:cNvSpPr txBox="1">
            <a:spLocks/>
          </p:cNvSpPr>
          <p:nvPr/>
        </p:nvSpPr>
        <p:spPr>
          <a:xfrm>
            <a:off x="524408" y="1521840"/>
            <a:ext cx="10515600" cy="537032"/>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3600" b="1" dirty="0">
                <a:solidFill>
                  <a:srgbClr val="A4C137"/>
                </a:solidFill>
              </a:rPr>
              <a:t>Next Steps</a:t>
            </a:r>
            <a:endParaRPr lang="en-US" sz="3600" b="1" i="1" dirty="0">
              <a:solidFill>
                <a:srgbClr val="1B3C70"/>
              </a:solidFill>
            </a:endParaRPr>
          </a:p>
        </p:txBody>
      </p:sp>
      <p:sp>
        <p:nvSpPr>
          <p:cNvPr id="22" name="ZoneTexte 7">
            <a:extLst>
              <a:ext uri="{FF2B5EF4-FFF2-40B4-BE49-F238E27FC236}">
                <a16:creationId xmlns:a16="http://schemas.microsoft.com/office/drawing/2014/main" id="{2B40AD24-E578-B737-9A63-13B185FAB284}"/>
              </a:ext>
            </a:extLst>
          </p:cNvPr>
          <p:cNvSpPr txBox="1"/>
          <p:nvPr/>
        </p:nvSpPr>
        <p:spPr>
          <a:xfrm>
            <a:off x="577985" y="2392511"/>
            <a:ext cx="10462023" cy="1015663"/>
          </a:xfrm>
          <a:prstGeom prst="rect">
            <a:avLst/>
          </a:prstGeom>
          <a:noFill/>
        </p:spPr>
        <p:txBody>
          <a:bodyPr wrap="square" rtlCol="0">
            <a:spAutoFit/>
          </a:bodyPr>
          <a:lstStyle/>
          <a:p>
            <a:pPr marL="285750" indent="-285750">
              <a:buFont typeface="Arial" panose="020B0604020202020204" pitchFamily="34" charset="0"/>
              <a:buChar char="•"/>
            </a:pPr>
            <a:r>
              <a:rPr lang="fr-FR" sz="2000" dirty="0"/>
              <a:t>Installation and test of </a:t>
            </a:r>
            <a:r>
              <a:rPr lang="fr-FR" sz="2000" dirty="0" err="1"/>
              <a:t>cavity</a:t>
            </a:r>
            <a:r>
              <a:rPr lang="fr-FR" sz="2000" dirty="0"/>
              <a:t> </a:t>
            </a:r>
            <a:r>
              <a:rPr lang="fr-FR" sz="2000" dirty="0" err="1"/>
              <a:t>coating</a:t>
            </a:r>
            <a:r>
              <a:rPr lang="fr-FR" sz="2000" dirty="0"/>
              <a:t> system at UKRI and INFN</a:t>
            </a:r>
          </a:p>
          <a:p>
            <a:pPr marL="285750" indent="-285750">
              <a:buFont typeface="Arial" panose="020B0604020202020204" pitchFamily="34" charset="0"/>
              <a:buChar char="•"/>
            </a:pPr>
            <a:endParaRPr lang="fr-FR" sz="2000" dirty="0"/>
          </a:p>
          <a:p>
            <a:pPr marL="285750" indent="-285750">
              <a:buFont typeface="Arial" panose="020B0604020202020204" pitchFamily="34" charset="0"/>
              <a:buChar char="•"/>
            </a:pPr>
            <a:r>
              <a:rPr lang="fr-FR" sz="2000" dirty="0"/>
              <a:t>First </a:t>
            </a:r>
            <a:r>
              <a:rPr lang="fr-FR" sz="2000" dirty="0" err="1"/>
              <a:t>Coated</a:t>
            </a:r>
            <a:r>
              <a:rPr lang="fr-FR" sz="2000" dirty="0"/>
              <a:t> </a:t>
            </a:r>
            <a:r>
              <a:rPr lang="fr-FR" sz="2000" dirty="0" err="1"/>
              <a:t>Cavity</a:t>
            </a:r>
            <a:r>
              <a:rPr lang="fr-FR" sz="2000" dirty="0"/>
              <a:t> </a:t>
            </a:r>
            <a:r>
              <a:rPr lang="fr-FR" sz="2000" dirty="0" err="1"/>
              <a:t>expected</a:t>
            </a:r>
            <a:r>
              <a:rPr lang="fr-FR" sz="2000" dirty="0"/>
              <a:t> in June-July</a:t>
            </a:r>
          </a:p>
        </p:txBody>
      </p:sp>
    </p:spTree>
    <p:extLst>
      <p:ext uri="{BB962C8B-B14F-4D97-AF65-F5344CB8AC3E}">
        <p14:creationId xmlns:p14="http://schemas.microsoft.com/office/powerpoint/2010/main" val="2390082129"/>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BB9F62B-3239-6EE8-F00D-69BC3CED54A2}"/>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0500BB58-13C2-C4FB-2105-FCBD01FF7454}"/>
              </a:ext>
            </a:extLst>
          </p:cNvPr>
          <p:cNvSpPr txBox="1"/>
          <p:nvPr/>
        </p:nvSpPr>
        <p:spPr>
          <a:xfrm>
            <a:off x="3050258" y="343763"/>
            <a:ext cx="8884868" cy="461665"/>
          </a:xfrm>
          <a:prstGeom prst="rect">
            <a:avLst/>
          </a:prstGeom>
          <a:noFill/>
        </p:spPr>
        <p:txBody>
          <a:bodyPr wrap="none" rtlCol="0">
            <a:spAutoFit/>
          </a:bodyPr>
          <a:lstStyle/>
          <a:p>
            <a:r>
              <a:rPr lang="en-GB" sz="2400" b="1" dirty="0">
                <a:solidFill>
                  <a:srgbClr val="002060"/>
                </a:solidFill>
              </a:rPr>
              <a:t> </a:t>
            </a:r>
            <a:r>
              <a:rPr lang="en-US" sz="2400" b="1" dirty="0">
                <a:solidFill>
                  <a:srgbClr val="A1BF31"/>
                </a:solidFill>
              </a:rPr>
              <a:t>WP3</a:t>
            </a:r>
            <a:r>
              <a:rPr lang="en-US" sz="2400" b="1" dirty="0">
                <a:solidFill>
                  <a:srgbClr val="1B3C70"/>
                </a:solidFill>
              </a:rPr>
              <a:t>  Nb</a:t>
            </a:r>
            <a:r>
              <a:rPr lang="en-US" sz="2400" b="1" baseline="-25000" dirty="0">
                <a:solidFill>
                  <a:srgbClr val="1B3C70"/>
                </a:solidFill>
              </a:rPr>
              <a:t>3</a:t>
            </a:r>
            <a:r>
              <a:rPr lang="en-US" sz="2400" b="1" dirty="0">
                <a:solidFill>
                  <a:srgbClr val="1B3C70"/>
                </a:solidFill>
              </a:rPr>
              <a:t>Sn on Cu: </a:t>
            </a:r>
            <a:r>
              <a:rPr lang="en-BE" sz="2400" b="1" dirty="0">
                <a:solidFill>
                  <a:schemeClr val="bg2">
                    <a:lumMod val="50000"/>
                  </a:schemeClr>
                </a:solidFill>
              </a:rPr>
              <a:t>plans to achieve milestones &amp; deliverables</a:t>
            </a:r>
          </a:p>
        </p:txBody>
      </p:sp>
      <p:pic>
        <p:nvPicPr>
          <p:cNvPr id="5" name="Picture 2" descr="Innovate for Sustainable Accelerating Systems: Kick-Off Meeting">
            <a:extLst>
              <a:ext uri="{FF2B5EF4-FFF2-40B4-BE49-F238E27FC236}">
                <a16:creationId xmlns:a16="http://schemas.microsoft.com/office/drawing/2014/main" id="{1C31A748-932E-C1C6-22A4-E75A98A18CA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graphicFrame>
        <p:nvGraphicFramePr>
          <p:cNvPr id="7" name="Tabella 6">
            <a:extLst>
              <a:ext uri="{FF2B5EF4-FFF2-40B4-BE49-F238E27FC236}">
                <a16:creationId xmlns:a16="http://schemas.microsoft.com/office/drawing/2014/main" id="{6B61DFEE-33F0-3F4E-80C7-ABFFA9AA8F09}"/>
              </a:ext>
            </a:extLst>
          </p:cNvPr>
          <p:cNvGraphicFramePr>
            <a:graphicFrameLocks noGrp="1"/>
          </p:cNvGraphicFramePr>
          <p:nvPr/>
        </p:nvGraphicFramePr>
        <p:xfrm>
          <a:off x="1028383" y="4595106"/>
          <a:ext cx="10144567" cy="243840"/>
        </p:xfrm>
        <a:graphic>
          <a:graphicData uri="http://schemas.openxmlformats.org/drawingml/2006/table">
            <a:tbl>
              <a:tblPr firstRow="1" bandRow="1">
                <a:tableStyleId>{5C22544A-7EE6-4342-B048-85BDC9FD1C3A}</a:tableStyleId>
              </a:tblPr>
              <a:tblGrid>
                <a:gridCol w="208280">
                  <a:extLst>
                    <a:ext uri="{9D8B030D-6E8A-4147-A177-3AD203B41FA5}">
                      <a16:colId xmlns:a16="http://schemas.microsoft.com/office/drawing/2014/main" val="4127737075"/>
                    </a:ext>
                  </a:extLst>
                </a:gridCol>
                <a:gridCol w="213083">
                  <a:extLst>
                    <a:ext uri="{9D8B030D-6E8A-4147-A177-3AD203B41FA5}">
                      <a16:colId xmlns:a16="http://schemas.microsoft.com/office/drawing/2014/main" val="4161776673"/>
                    </a:ext>
                  </a:extLst>
                </a:gridCol>
                <a:gridCol w="211374">
                  <a:extLst>
                    <a:ext uri="{9D8B030D-6E8A-4147-A177-3AD203B41FA5}">
                      <a16:colId xmlns:a16="http://schemas.microsoft.com/office/drawing/2014/main" val="1238833884"/>
                    </a:ext>
                  </a:extLst>
                </a:gridCol>
                <a:gridCol w="211374">
                  <a:extLst>
                    <a:ext uri="{9D8B030D-6E8A-4147-A177-3AD203B41FA5}">
                      <a16:colId xmlns:a16="http://schemas.microsoft.com/office/drawing/2014/main" val="1397134624"/>
                    </a:ext>
                  </a:extLst>
                </a:gridCol>
                <a:gridCol w="211374">
                  <a:extLst>
                    <a:ext uri="{9D8B030D-6E8A-4147-A177-3AD203B41FA5}">
                      <a16:colId xmlns:a16="http://schemas.microsoft.com/office/drawing/2014/main" val="292881622"/>
                    </a:ext>
                  </a:extLst>
                </a:gridCol>
                <a:gridCol w="211374">
                  <a:extLst>
                    <a:ext uri="{9D8B030D-6E8A-4147-A177-3AD203B41FA5}">
                      <a16:colId xmlns:a16="http://schemas.microsoft.com/office/drawing/2014/main" val="1072287653"/>
                    </a:ext>
                  </a:extLst>
                </a:gridCol>
                <a:gridCol w="211374">
                  <a:extLst>
                    <a:ext uri="{9D8B030D-6E8A-4147-A177-3AD203B41FA5}">
                      <a16:colId xmlns:a16="http://schemas.microsoft.com/office/drawing/2014/main" val="275280520"/>
                    </a:ext>
                  </a:extLst>
                </a:gridCol>
                <a:gridCol w="211374">
                  <a:extLst>
                    <a:ext uri="{9D8B030D-6E8A-4147-A177-3AD203B41FA5}">
                      <a16:colId xmlns:a16="http://schemas.microsoft.com/office/drawing/2014/main" val="395280917"/>
                    </a:ext>
                  </a:extLst>
                </a:gridCol>
                <a:gridCol w="211374">
                  <a:extLst>
                    <a:ext uri="{9D8B030D-6E8A-4147-A177-3AD203B41FA5}">
                      <a16:colId xmlns:a16="http://schemas.microsoft.com/office/drawing/2014/main" val="6984623"/>
                    </a:ext>
                  </a:extLst>
                </a:gridCol>
                <a:gridCol w="211374">
                  <a:extLst>
                    <a:ext uri="{9D8B030D-6E8A-4147-A177-3AD203B41FA5}">
                      <a16:colId xmlns:a16="http://schemas.microsoft.com/office/drawing/2014/main" val="2853298345"/>
                    </a:ext>
                  </a:extLst>
                </a:gridCol>
                <a:gridCol w="211374">
                  <a:extLst>
                    <a:ext uri="{9D8B030D-6E8A-4147-A177-3AD203B41FA5}">
                      <a16:colId xmlns:a16="http://schemas.microsoft.com/office/drawing/2014/main" val="2468382863"/>
                    </a:ext>
                  </a:extLst>
                </a:gridCol>
                <a:gridCol w="211374">
                  <a:extLst>
                    <a:ext uri="{9D8B030D-6E8A-4147-A177-3AD203B41FA5}">
                      <a16:colId xmlns:a16="http://schemas.microsoft.com/office/drawing/2014/main" val="1348870091"/>
                    </a:ext>
                  </a:extLst>
                </a:gridCol>
                <a:gridCol w="211374">
                  <a:extLst>
                    <a:ext uri="{9D8B030D-6E8A-4147-A177-3AD203B41FA5}">
                      <a16:colId xmlns:a16="http://schemas.microsoft.com/office/drawing/2014/main" val="373942964"/>
                    </a:ext>
                  </a:extLst>
                </a:gridCol>
                <a:gridCol w="211374">
                  <a:extLst>
                    <a:ext uri="{9D8B030D-6E8A-4147-A177-3AD203B41FA5}">
                      <a16:colId xmlns:a16="http://schemas.microsoft.com/office/drawing/2014/main" val="1461893708"/>
                    </a:ext>
                  </a:extLst>
                </a:gridCol>
                <a:gridCol w="211374">
                  <a:extLst>
                    <a:ext uri="{9D8B030D-6E8A-4147-A177-3AD203B41FA5}">
                      <a16:colId xmlns:a16="http://schemas.microsoft.com/office/drawing/2014/main" val="3318930331"/>
                    </a:ext>
                  </a:extLst>
                </a:gridCol>
                <a:gridCol w="211374">
                  <a:extLst>
                    <a:ext uri="{9D8B030D-6E8A-4147-A177-3AD203B41FA5}">
                      <a16:colId xmlns:a16="http://schemas.microsoft.com/office/drawing/2014/main" val="1888750833"/>
                    </a:ext>
                  </a:extLst>
                </a:gridCol>
                <a:gridCol w="211374">
                  <a:extLst>
                    <a:ext uri="{9D8B030D-6E8A-4147-A177-3AD203B41FA5}">
                      <a16:colId xmlns:a16="http://schemas.microsoft.com/office/drawing/2014/main" val="3147895625"/>
                    </a:ext>
                  </a:extLst>
                </a:gridCol>
                <a:gridCol w="211374">
                  <a:extLst>
                    <a:ext uri="{9D8B030D-6E8A-4147-A177-3AD203B41FA5}">
                      <a16:colId xmlns:a16="http://schemas.microsoft.com/office/drawing/2014/main" val="2334967996"/>
                    </a:ext>
                  </a:extLst>
                </a:gridCol>
                <a:gridCol w="211374">
                  <a:extLst>
                    <a:ext uri="{9D8B030D-6E8A-4147-A177-3AD203B41FA5}">
                      <a16:colId xmlns:a16="http://schemas.microsoft.com/office/drawing/2014/main" val="2702433078"/>
                    </a:ext>
                  </a:extLst>
                </a:gridCol>
                <a:gridCol w="211374">
                  <a:extLst>
                    <a:ext uri="{9D8B030D-6E8A-4147-A177-3AD203B41FA5}">
                      <a16:colId xmlns:a16="http://schemas.microsoft.com/office/drawing/2014/main" val="1884559276"/>
                    </a:ext>
                  </a:extLst>
                </a:gridCol>
                <a:gridCol w="211374">
                  <a:extLst>
                    <a:ext uri="{9D8B030D-6E8A-4147-A177-3AD203B41FA5}">
                      <a16:colId xmlns:a16="http://schemas.microsoft.com/office/drawing/2014/main" val="659162378"/>
                    </a:ext>
                  </a:extLst>
                </a:gridCol>
                <a:gridCol w="214468">
                  <a:extLst>
                    <a:ext uri="{9D8B030D-6E8A-4147-A177-3AD203B41FA5}">
                      <a16:colId xmlns:a16="http://schemas.microsoft.com/office/drawing/2014/main" val="807086020"/>
                    </a:ext>
                  </a:extLst>
                </a:gridCol>
                <a:gridCol w="208280">
                  <a:extLst>
                    <a:ext uri="{9D8B030D-6E8A-4147-A177-3AD203B41FA5}">
                      <a16:colId xmlns:a16="http://schemas.microsoft.com/office/drawing/2014/main" val="2232838573"/>
                    </a:ext>
                  </a:extLst>
                </a:gridCol>
                <a:gridCol w="211374">
                  <a:extLst>
                    <a:ext uri="{9D8B030D-6E8A-4147-A177-3AD203B41FA5}">
                      <a16:colId xmlns:a16="http://schemas.microsoft.com/office/drawing/2014/main" val="1316518374"/>
                    </a:ext>
                  </a:extLst>
                </a:gridCol>
                <a:gridCol w="211374">
                  <a:extLst>
                    <a:ext uri="{9D8B030D-6E8A-4147-A177-3AD203B41FA5}">
                      <a16:colId xmlns:a16="http://schemas.microsoft.com/office/drawing/2014/main" val="3333202984"/>
                    </a:ext>
                  </a:extLst>
                </a:gridCol>
                <a:gridCol w="211374">
                  <a:extLst>
                    <a:ext uri="{9D8B030D-6E8A-4147-A177-3AD203B41FA5}">
                      <a16:colId xmlns:a16="http://schemas.microsoft.com/office/drawing/2014/main" val="2432360289"/>
                    </a:ext>
                  </a:extLst>
                </a:gridCol>
                <a:gridCol w="211374">
                  <a:extLst>
                    <a:ext uri="{9D8B030D-6E8A-4147-A177-3AD203B41FA5}">
                      <a16:colId xmlns:a16="http://schemas.microsoft.com/office/drawing/2014/main" val="2685496730"/>
                    </a:ext>
                  </a:extLst>
                </a:gridCol>
                <a:gridCol w="211374">
                  <a:extLst>
                    <a:ext uri="{9D8B030D-6E8A-4147-A177-3AD203B41FA5}">
                      <a16:colId xmlns:a16="http://schemas.microsoft.com/office/drawing/2014/main" val="1391367523"/>
                    </a:ext>
                  </a:extLst>
                </a:gridCol>
                <a:gridCol w="211374">
                  <a:extLst>
                    <a:ext uri="{9D8B030D-6E8A-4147-A177-3AD203B41FA5}">
                      <a16:colId xmlns:a16="http://schemas.microsoft.com/office/drawing/2014/main" val="2677081766"/>
                    </a:ext>
                  </a:extLst>
                </a:gridCol>
                <a:gridCol w="211374">
                  <a:extLst>
                    <a:ext uri="{9D8B030D-6E8A-4147-A177-3AD203B41FA5}">
                      <a16:colId xmlns:a16="http://schemas.microsoft.com/office/drawing/2014/main" val="3737600269"/>
                    </a:ext>
                  </a:extLst>
                </a:gridCol>
                <a:gridCol w="211374">
                  <a:extLst>
                    <a:ext uri="{9D8B030D-6E8A-4147-A177-3AD203B41FA5}">
                      <a16:colId xmlns:a16="http://schemas.microsoft.com/office/drawing/2014/main" val="3286070686"/>
                    </a:ext>
                  </a:extLst>
                </a:gridCol>
                <a:gridCol w="211374">
                  <a:extLst>
                    <a:ext uri="{9D8B030D-6E8A-4147-A177-3AD203B41FA5}">
                      <a16:colId xmlns:a16="http://schemas.microsoft.com/office/drawing/2014/main" val="180521835"/>
                    </a:ext>
                  </a:extLst>
                </a:gridCol>
                <a:gridCol w="211374">
                  <a:extLst>
                    <a:ext uri="{9D8B030D-6E8A-4147-A177-3AD203B41FA5}">
                      <a16:colId xmlns:a16="http://schemas.microsoft.com/office/drawing/2014/main" val="1088707127"/>
                    </a:ext>
                  </a:extLst>
                </a:gridCol>
                <a:gridCol w="211374">
                  <a:extLst>
                    <a:ext uri="{9D8B030D-6E8A-4147-A177-3AD203B41FA5}">
                      <a16:colId xmlns:a16="http://schemas.microsoft.com/office/drawing/2014/main" val="2362615869"/>
                    </a:ext>
                  </a:extLst>
                </a:gridCol>
                <a:gridCol w="211374">
                  <a:extLst>
                    <a:ext uri="{9D8B030D-6E8A-4147-A177-3AD203B41FA5}">
                      <a16:colId xmlns:a16="http://schemas.microsoft.com/office/drawing/2014/main" val="3147866620"/>
                    </a:ext>
                  </a:extLst>
                </a:gridCol>
                <a:gridCol w="211374">
                  <a:extLst>
                    <a:ext uri="{9D8B030D-6E8A-4147-A177-3AD203B41FA5}">
                      <a16:colId xmlns:a16="http://schemas.microsoft.com/office/drawing/2014/main" val="4225955558"/>
                    </a:ext>
                  </a:extLst>
                </a:gridCol>
                <a:gridCol w="211374">
                  <a:extLst>
                    <a:ext uri="{9D8B030D-6E8A-4147-A177-3AD203B41FA5}">
                      <a16:colId xmlns:a16="http://schemas.microsoft.com/office/drawing/2014/main" val="3566715495"/>
                    </a:ext>
                  </a:extLst>
                </a:gridCol>
                <a:gridCol w="211374">
                  <a:extLst>
                    <a:ext uri="{9D8B030D-6E8A-4147-A177-3AD203B41FA5}">
                      <a16:colId xmlns:a16="http://schemas.microsoft.com/office/drawing/2014/main" val="26773016"/>
                    </a:ext>
                  </a:extLst>
                </a:gridCol>
                <a:gridCol w="211374">
                  <a:extLst>
                    <a:ext uri="{9D8B030D-6E8A-4147-A177-3AD203B41FA5}">
                      <a16:colId xmlns:a16="http://schemas.microsoft.com/office/drawing/2014/main" val="705603878"/>
                    </a:ext>
                  </a:extLst>
                </a:gridCol>
                <a:gridCol w="211374">
                  <a:extLst>
                    <a:ext uri="{9D8B030D-6E8A-4147-A177-3AD203B41FA5}">
                      <a16:colId xmlns:a16="http://schemas.microsoft.com/office/drawing/2014/main" val="4241490437"/>
                    </a:ext>
                  </a:extLst>
                </a:gridCol>
                <a:gridCol w="211374">
                  <a:extLst>
                    <a:ext uri="{9D8B030D-6E8A-4147-A177-3AD203B41FA5}">
                      <a16:colId xmlns:a16="http://schemas.microsoft.com/office/drawing/2014/main" val="2210922331"/>
                    </a:ext>
                  </a:extLst>
                </a:gridCol>
                <a:gridCol w="211374">
                  <a:extLst>
                    <a:ext uri="{9D8B030D-6E8A-4147-A177-3AD203B41FA5}">
                      <a16:colId xmlns:a16="http://schemas.microsoft.com/office/drawing/2014/main" val="333266493"/>
                    </a:ext>
                  </a:extLst>
                </a:gridCol>
                <a:gridCol w="211374">
                  <a:extLst>
                    <a:ext uri="{9D8B030D-6E8A-4147-A177-3AD203B41FA5}">
                      <a16:colId xmlns:a16="http://schemas.microsoft.com/office/drawing/2014/main" val="3538804174"/>
                    </a:ext>
                  </a:extLst>
                </a:gridCol>
                <a:gridCol w="211374">
                  <a:extLst>
                    <a:ext uri="{9D8B030D-6E8A-4147-A177-3AD203B41FA5}">
                      <a16:colId xmlns:a16="http://schemas.microsoft.com/office/drawing/2014/main" val="3688054743"/>
                    </a:ext>
                  </a:extLst>
                </a:gridCol>
                <a:gridCol w="211374">
                  <a:extLst>
                    <a:ext uri="{9D8B030D-6E8A-4147-A177-3AD203B41FA5}">
                      <a16:colId xmlns:a16="http://schemas.microsoft.com/office/drawing/2014/main" val="368407997"/>
                    </a:ext>
                  </a:extLst>
                </a:gridCol>
                <a:gridCol w="211374">
                  <a:extLst>
                    <a:ext uri="{9D8B030D-6E8A-4147-A177-3AD203B41FA5}">
                      <a16:colId xmlns:a16="http://schemas.microsoft.com/office/drawing/2014/main" val="2171240615"/>
                    </a:ext>
                  </a:extLst>
                </a:gridCol>
                <a:gridCol w="211374">
                  <a:extLst>
                    <a:ext uri="{9D8B030D-6E8A-4147-A177-3AD203B41FA5}">
                      <a16:colId xmlns:a16="http://schemas.microsoft.com/office/drawing/2014/main" val="3356605908"/>
                    </a:ext>
                  </a:extLst>
                </a:gridCol>
                <a:gridCol w="211374">
                  <a:extLst>
                    <a:ext uri="{9D8B030D-6E8A-4147-A177-3AD203B41FA5}">
                      <a16:colId xmlns:a16="http://schemas.microsoft.com/office/drawing/2014/main" val="876914202"/>
                    </a:ext>
                  </a:extLst>
                </a:gridCol>
              </a:tblGrid>
              <a:tr h="193927">
                <a:tc>
                  <a:txBody>
                    <a:bodyPr/>
                    <a:lstStyle/>
                    <a:p>
                      <a:pPr marL="0" indent="0" algn="ctr"/>
                      <a:r>
                        <a:rPr lang="en-US" sz="1000" dirty="0">
                          <a:latin typeface="Montserrat" panose="00000500000000000000" pitchFamily="50" charset="0"/>
                        </a:rPr>
                        <a:t>M</a:t>
                      </a:r>
                    </a:p>
                  </a:txBody>
                  <a:tcPr anchor="ctr">
                    <a:solidFill>
                      <a:schemeClr val="accent5">
                        <a:lumMod val="40000"/>
                        <a:lumOff val="60000"/>
                      </a:schemeClr>
                    </a:solidFill>
                  </a:tcPr>
                </a:tc>
                <a:tc>
                  <a:txBody>
                    <a:bodyPr/>
                    <a:lstStyle/>
                    <a:p>
                      <a:pPr marL="0" indent="0" algn="ctr"/>
                      <a:r>
                        <a:rPr lang="en-US" sz="1000" dirty="0">
                          <a:latin typeface="Montserrat" panose="00000500000000000000" pitchFamily="50" charset="0"/>
                        </a:rPr>
                        <a:t>A</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A</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S</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O</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N</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D</a:t>
                      </a:r>
                    </a:p>
                  </a:txBody>
                  <a:tcPr anchor="ctr">
                    <a:solidFill>
                      <a:schemeClr val="accent5">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F</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6">
                        <a:lumMod val="40000"/>
                        <a:lumOff val="60000"/>
                      </a:schemeClr>
                    </a:solidFill>
                  </a:tcPr>
                </a:tc>
                <a:tc>
                  <a:txBody>
                    <a:bodyPr/>
                    <a:lstStyle/>
                    <a:p>
                      <a:pPr marL="0" indent="0" algn="ctr"/>
                      <a:r>
                        <a:rPr lang="en-US" sz="1000" dirty="0">
                          <a:latin typeface="Montserrat" panose="00000500000000000000" pitchFamily="50" charset="0"/>
                        </a:rPr>
                        <a:t>A</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A</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S</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O</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N</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D</a:t>
                      </a:r>
                    </a:p>
                  </a:txBody>
                  <a:tcPr anchor="ctr">
                    <a:solidFill>
                      <a:schemeClr val="accent6">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F</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4">
                        <a:lumMod val="40000"/>
                        <a:lumOff val="60000"/>
                      </a:schemeClr>
                    </a:solidFill>
                  </a:tcPr>
                </a:tc>
                <a:tc>
                  <a:txBody>
                    <a:bodyPr/>
                    <a:lstStyle/>
                    <a:p>
                      <a:pPr marL="0" indent="0" algn="ctr"/>
                      <a:r>
                        <a:rPr lang="en-US" sz="1000" dirty="0">
                          <a:latin typeface="Montserrat" panose="00000500000000000000" pitchFamily="50" charset="0"/>
                        </a:rPr>
                        <a:t>A</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A</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S</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O</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N</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D</a:t>
                      </a:r>
                    </a:p>
                  </a:txBody>
                  <a:tcPr anchor="ctr">
                    <a:solidFill>
                      <a:schemeClr val="accent4">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F</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1">
                        <a:lumMod val="40000"/>
                        <a:lumOff val="60000"/>
                      </a:schemeClr>
                    </a:solidFill>
                  </a:tcPr>
                </a:tc>
                <a:tc>
                  <a:txBody>
                    <a:bodyPr/>
                    <a:lstStyle/>
                    <a:p>
                      <a:pPr marL="0" indent="0" algn="ctr"/>
                      <a:r>
                        <a:rPr lang="en-US" sz="1000" dirty="0">
                          <a:latin typeface="Montserrat" panose="00000500000000000000" pitchFamily="50" charset="0"/>
                        </a:rPr>
                        <a:t>A</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M</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A</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S</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O</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N</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D</a:t>
                      </a:r>
                    </a:p>
                  </a:txBody>
                  <a:tcPr anchor="ctr">
                    <a:solidFill>
                      <a:schemeClr val="accent1">
                        <a:lumMod val="40000"/>
                        <a:lumOff val="60000"/>
                      </a:schemeClr>
                    </a:solidFill>
                  </a:tcPr>
                </a:tc>
                <a:tc>
                  <a:txBody>
                    <a:bodyPr/>
                    <a:lstStyle/>
                    <a:p>
                      <a:pPr algn="ctr"/>
                      <a:r>
                        <a:rPr lang="en-US" sz="1000" dirty="0">
                          <a:latin typeface="Montserrat" panose="00000500000000000000" pitchFamily="50" charset="0"/>
                        </a:rPr>
                        <a:t>J</a:t>
                      </a:r>
                    </a:p>
                  </a:txBody>
                  <a:tcPr anchor="ctr">
                    <a:solidFill>
                      <a:schemeClr val="accent2">
                        <a:lumMod val="40000"/>
                        <a:lumOff val="60000"/>
                      </a:schemeClr>
                    </a:solidFill>
                  </a:tcPr>
                </a:tc>
                <a:tc>
                  <a:txBody>
                    <a:bodyPr/>
                    <a:lstStyle/>
                    <a:p>
                      <a:pPr algn="ctr"/>
                      <a:r>
                        <a:rPr lang="en-US" sz="1000" dirty="0">
                          <a:latin typeface="Montserrat" panose="00000500000000000000" pitchFamily="50" charset="0"/>
                        </a:rPr>
                        <a:t>F</a:t>
                      </a:r>
                    </a:p>
                  </a:txBody>
                  <a:tcPr anchor="ctr">
                    <a:solidFill>
                      <a:schemeClr val="accent2">
                        <a:lumMod val="40000"/>
                        <a:lumOff val="60000"/>
                      </a:schemeClr>
                    </a:solidFill>
                  </a:tcPr>
                </a:tc>
                <a:extLst>
                  <a:ext uri="{0D108BD9-81ED-4DB2-BD59-A6C34878D82A}">
                    <a16:rowId xmlns:a16="http://schemas.microsoft.com/office/drawing/2014/main" val="1660874361"/>
                  </a:ext>
                </a:extLst>
              </a:tr>
            </a:tbl>
          </a:graphicData>
        </a:graphic>
      </p:graphicFrame>
      <p:graphicFrame>
        <p:nvGraphicFramePr>
          <p:cNvPr id="8" name="Tabella 7">
            <a:extLst>
              <a:ext uri="{FF2B5EF4-FFF2-40B4-BE49-F238E27FC236}">
                <a16:creationId xmlns:a16="http://schemas.microsoft.com/office/drawing/2014/main" id="{4379269D-C442-7D75-51A3-4E75CC324AC9}"/>
              </a:ext>
            </a:extLst>
          </p:cNvPr>
          <p:cNvGraphicFramePr>
            <a:graphicFrameLocks noGrp="1"/>
          </p:cNvGraphicFramePr>
          <p:nvPr/>
        </p:nvGraphicFramePr>
        <p:xfrm>
          <a:off x="1019746" y="4372094"/>
          <a:ext cx="10153203" cy="198120"/>
        </p:xfrm>
        <a:graphic>
          <a:graphicData uri="http://schemas.openxmlformats.org/drawingml/2006/table">
            <a:tbl>
              <a:tblPr firstRow="1" bandRow="1">
                <a:tableStyleId>{5C22544A-7EE6-4342-B048-85BDC9FD1C3A}</a:tableStyleId>
              </a:tblPr>
              <a:tblGrid>
                <a:gridCol w="2121387">
                  <a:extLst>
                    <a:ext uri="{9D8B030D-6E8A-4147-A177-3AD203B41FA5}">
                      <a16:colId xmlns:a16="http://schemas.microsoft.com/office/drawing/2014/main" val="1078140534"/>
                    </a:ext>
                  </a:extLst>
                </a:gridCol>
                <a:gridCol w="2531534">
                  <a:extLst>
                    <a:ext uri="{9D8B030D-6E8A-4147-A177-3AD203B41FA5}">
                      <a16:colId xmlns:a16="http://schemas.microsoft.com/office/drawing/2014/main" val="4127737075"/>
                    </a:ext>
                  </a:extLst>
                </a:gridCol>
                <a:gridCol w="2540000">
                  <a:extLst>
                    <a:ext uri="{9D8B030D-6E8A-4147-A177-3AD203B41FA5}">
                      <a16:colId xmlns:a16="http://schemas.microsoft.com/office/drawing/2014/main" val="4161776673"/>
                    </a:ext>
                  </a:extLst>
                </a:gridCol>
                <a:gridCol w="2523066">
                  <a:extLst>
                    <a:ext uri="{9D8B030D-6E8A-4147-A177-3AD203B41FA5}">
                      <a16:colId xmlns:a16="http://schemas.microsoft.com/office/drawing/2014/main" val="1238833884"/>
                    </a:ext>
                  </a:extLst>
                </a:gridCol>
                <a:gridCol w="437216">
                  <a:extLst>
                    <a:ext uri="{9D8B030D-6E8A-4147-A177-3AD203B41FA5}">
                      <a16:colId xmlns:a16="http://schemas.microsoft.com/office/drawing/2014/main" val="1397134624"/>
                    </a:ext>
                  </a:extLst>
                </a:gridCol>
              </a:tblGrid>
              <a:tr h="120576">
                <a:tc>
                  <a:txBody>
                    <a:bodyPr/>
                    <a:lstStyle/>
                    <a:p>
                      <a:pPr marL="0" indent="0" algn="ctr"/>
                      <a:r>
                        <a:rPr lang="en-US" sz="700" dirty="0">
                          <a:latin typeface="Montserrat" panose="00000500000000000000" pitchFamily="50" charset="0"/>
                        </a:rPr>
                        <a:t>2024</a:t>
                      </a:r>
                    </a:p>
                  </a:txBody>
                  <a:tcPr anchor="ctr">
                    <a:solidFill>
                      <a:schemeClr val="accent5">
                        <a:lumMod val="40000"/>
                        <a:lumOff val="60000"/>
                      </a:schemeClr>
                    </a:solidFill>
                  </a:tcPr>
                </a:tc>
                <a:tc>
                  <a:txBody>
                    <a:bodyPr/>
                    <a:lstStyle/>
                    <a:p>
                      <a:pPr marL="0" indent="0" algn="ctr"/>
                      <a:r>
                        <a:rPr lang="en-US" sz="700" dirty="0">
                          <a:latin typeface="Montserrat" panose="00000500000000000000" pitchFamily="50" charset="0"/>
                        </a:rPr>
                        <a:t>2025</a:t>
                      </a:r>
                    </a:p>
                  </a:txBody>
                  <a:tcPr anchor="ctr">
                    <a:solidFill>
                      <a:schemeClr val="accent6">
                        <a:lumMod val="40000"/>
                        <a:lumOff val="60000"/>
                      </a:schemeClr>
                    </a:solidFill>
                  </a:tcPr>
                </a:tc>
                <a:tc>
                  <a:txBody>
                    <a:bodyPr/>
                    <a:lstStyle/>
                    <a:p>
                      <a:pPr marL="0" indent="0" algn="ctr"/>
                      <a:r>
                        <a:rPr lang="en-US" sz="700" dirty="0">
                          <a:latin typeface="Montserrat" panose="00000500000000000000" pitchFamily="50" charset="0"/>
                        </a:rPr>
                        <a:t>2026</a:t>
                      </a:r>
                    </a:p>
                  </a:txBody>
                  <a:tcPr anchor="ctr">
                    <a:solidFill>
                      <a:schemeClr val="accent4">
                        <a:lumMod val="40000"/>
                        <a:lumOff val="60000"/>
                      </a:schemeClr>
                    </a:solidFill>
                  </a:tcPr>
                </a:tc>
                <a:tc>
                  <a:txBody>
                    <a:bodyPr/>
                    <a:lstStyle/>
                    <a:p>
                      <a:pPr algn="ctr"/>
                      <a:r>
                        <a:rPr lang="en-US" sz="700" dirty="0">
                          <a:latin typeface="Montserrat" panose="00000500000000000000" pitchFamily="50" charset="0"/>
                        </a:rPr>
                        <a:t>2027</a:t>
                      </a:r>
                    </a:p>
                  </a:txBody>
                  <a:tcPr anchor="ctr">
                    <a:solidFill>
                      <a:schemeClr val="accent1">
                        <a:lumMod val="40000"/>
                        <a:lumOff val="60000"/>
                      </a:schemeClr>
                    </a:solidFill>
                  </a:tcPr>
                </a:tc>
                <a:tc>
                  <a:txBody>
                    <a:bodyPr/>
                    <a:lstStyle/>
                    <a:p>
                      <a:pPr algn="ctr"/>
                      <a:r>
                        <a:rPr lang="en-US" sz="700" dirty="0">
                          <a:latin typeface="Montserrat" panose="00000500000000000000" pitchFamily="50" charset="0"/>
                        </a:rPr>
                        <a:t>2028</a:t>
                      </a:r>
                    </a:p>
                  </a:txBody>
                  <a:tcPr anchor="ctr">
                    <a:solidFill>
                      <a:schemeClr val="accent2">
                        <a:lumMod val="40000"/>
                        <a:lumOff val="60000"/>
                      </a:schemeClr>
                    </a:solidFill>
                  </a:tcPr>
                </a:tc>
                <a:extLst>
                  <a:ext uri="{0D108BD9-81ED-4DB2-BD59-A6C34878D82A}">
                    <a16:rowId xmlns:a16="http://schemas.microsoft.com/office/drawing/2014/main" val="1660874361"/>
                  </a:ext>
                </a:extLst>
              </a:tr>
            </a:tbl>
          </a:graphicData>
        </a:graphic>
      </p:graphicFrame>
      <p:sp>
        <p:nvSpPr>
          <p:cNvPr id="9" name="Segnaposto contenuto 2">
            <a:extLst>
              <a:ext uri="{FF2B5EF4-FFF2-40B4-BE49-F238E27FC236}">
                <a16:creationId xmlns:a16="http://schemas.microsoft.com/office/drawing/2014/main" id="{1607059B-938B-F5EA-9EC0-DADFE0A5B6E2}"/>
              </a:ext>
            </a:extLst>
          </p:cNvPr>
          <p:cNvSpPr>
            <a:spLocks noGrp="1"/>
          </p:cNvSpPr>
          <p:nvPr>
            <p:ph idx="1"/>
          </p:nvPr>
        </p:nvSpPr>
        <p:spPr>
          <a:xfrm>
            <a:off x="4177579" y="2217263"/>
            <a:ext cx="7569381" cy="1017914"/>
          </a:xfrm>
        </p:spPr>
        <p:txBody>
          <a:bodyPr>
            <a:normAutofit/>
          </a:bodyPr>
          <a:lstStyle/>
          <a:p>
            <a:pPr marL="0" indent="0" algn="l">
              <a:lnSpc>
                <a:spcPts val="1000"/>
              </a:lnSpc>
              <a:buNone/>
            </a:pPr>
            <a:r>
              <a:rPr lang="en-US" sz="1400" b="1" i="0" u="none" strike="noStrike" baseline="0" dirty="0">
                <a:solidFill>
                  <a:srgbClr val="A4C137"/>
                </a:solidFill>
              </a:rPr>
              <a:t>D3.1</a:t>
            </a:r>
            <a:r>
              <a:rPr lang="en-US" sz="1400" b="1" i="0" u="none" strike="noStrike" baseline="0" dirty="0">
                <a:solidFill>
                  <a:srgbClr val="1B3C70"/>
                </a:solidFill>
              </a:rPr>
              <a:t> </a:t>
            </a:r>
            <a:r>
              <a:rPr lang="en-US" sz="1400" b="0" i="0" u="none" strike="noStrike" baseline="0" dirty="0">
                <a:solidFill>
                  <a:srgbClr val="1B3C70"/>
                </a:solidFill>
              </a:rPr>
              <a:t>Cavity tuning Report on implementation of cavity Q vs F tuning tool - </a:t>
            </a:r>
            <a:r>
              <a:rPr lang="en-US" sz="1400" b="0" i="1" u="none" strike="noStrike" baseline="0" dirty="0">
                <a:solidFill>
                  <a:srgbClr val="A4C137"/>
                </a:solidFill>
              </a:rPr>
              <a:t>Report M24 - HZB</a:t>
            </a:r>
          </a:p>
          <a:p>
            <a:pPr marL="0" indent="0" algn="l">
              <a:lnSpc>
                <a:spcPts val="1000"/>
              </a:lnSpc>
              <a:buNone/>
            </a:pPr>
            <a:r>
              <a:rPr lang="en-US" sz="1400" b="1" i="0" u="none" strike="noStrike" baseline="0" dirty="0">
                <a:solidFill>
                  <a:srgbClr val="A4C137"/>
                </a:solidFill>
              </a:rPr>
              <a:t>D3.2</a:t>
            </a:r>
            <a:r>
              <a:rPr lang="en-US" sz="1400" b="1" i="0" u="none" strike="noStrike" baseline="0" dirty="0">
                <a:solidFill>
                  <a:srgbClr val="1B3C70"/>
                </a:solidFill>
              </a:rPr>
              <a:t> </a:t>
            </a:r>
            <a:r>
              <a:rPr lang="en-US" sz="1400" b="0" i="0" u="none" strike="noStrike" baseline="0" dirty="0">
                <a:solidFill>
                  <a:srgbClr val="1B3C70"/>
                </a:solidFill>
              </a:rPr>
              <a:t>Flux trapping Report on flux dynamics study in Nb3Sn on Cu samples - </a:t>
            </a:r>
            <a:r>
              <a:rPr lang="en-US" sz="1400" b="0" i="1" u="none" strike="noStrike" baseline="0" dirty="0">
                <a:solidFill>
                  <a:srgbClr val="A4C137"/>
                </a:solidFill>
              </a:rPr>
              <a:t>Report M30 - HZB</a:t>
            </a:r>
          </a:p>
          <a:p>
            <a:pPr marL="0" indent="0" algn="l">
              <a:lnSpc>
                <a:spcPts val="1000"/>
              </a:lnSpc>
              <a:buNone/>
            </a:pPr>
            <a:r>
              <a:rPr lang="en-US" sz="1400" b="1" i="0" u="none" strike="noStrike" baseline="0" dirty="0">
                <a:solidFill>
                  <a:srgbClr val="A4C137"/>
                </a:solidFill>
              </a:rPr>
              <a:t>D3.3</a:t>
            </a:r>
            <a:r>
              <a:rPr lang="en-US" sz="1400" b="0" i="0" u="none" strike="noStrike" baseline="0" dirty="0">
                <a:solidFill>
                  <a:srgbClr val="1B3C70"/>
                </a:solidFill>
              </a:rPr>
              <a:t> Adapt. Layer Report on QPR study of Nb</a:t>
            </a:r>
            <a:r>
              <a:rPr lang="en-US" sz="1400" b="0" i="0" u="none" strike="noStrike" baseline="-25000" dirty="0">
                <a:solidFill>
                  <a:srgbClr val="1B3C70"/>
                </a:solidFill>
              </a:rPr>
              <a:t>3</a:t>
            </a:r>
            <a:r>
              <a:rPr lang="en-US" sz="1400" b="0" i="0" u="none" strike="noStrike" baseline="0" dirty="0">
                <a:solidFill>
                  <a:srgbClr val="1B3C70"/>
                </a:solidFill>
              </a:rPr>
              <a:t>Sn on Cu &amp; adaptive layers - </a:t>
            </a:r>
            <a:r>
              <a:rPr lang="en-US" sz="1400" b="0" i="1" u="none" strike="noStrike" baseline="0" dirty="0">
                <a:solidFill>
                  <a:srgbClr val="A4C137"/>
                </a:solidFill>
              </a:rPr>
              <a:t>Report M38 - </a:t>
            </a:r>
            <a:r>
              <a:rPr lang="en-US" sz="1400" b="0" i="1" u="none" strike="noStrike" baseline="0" dirty="0">
                <a:solidFill>
                  <a:srgbClr val="A4C137"/>
                </a:solidFill>
                <a:sym typeface="Wingdings" panose="05000000000000000000" pitchFamily="2" charset="2"/>
              </a:rPr>
              <a:t>CEA</a:t>
            </a:r>
            <a:endParaRPr lang="en-US" sz="1400" b="0" i="1" u="none" strike="noStrike" baseline="0" dirty="0">
              <a:solidFill>
                <a:srgbClr val="A4C137"/>
              </a:solidFill>
            </a:endParaRPr>
          </a:p>
          <a:p>
            <a:pPr marL="0" indent="0" algn="l">
              <a:lnSpc>
                <a:spcPts val="1000"/>
              </a:lnSpc>
              <a:buNone/>
            </a:pPr>
            <a:r>
              <a:rPr lang="en-US" sz="1400" b="1" i="0" u="none" strike="noStrike" baseline="0" dirty="0">
                <a:solidFill>
                  <a:srgbClr val="A4C137"/>
                </a:solidFill>
              </a:rPr>
              <a:t>D3.4</a:t>
            </a:r>
            <a:r>
              <a:rPr lang="en-US" sz="1400" b="0" i="0" u="none" strike="noStrike" baseline="0" dirty="0">
                <a:solidFill>
                  <a:srgbClr val="1B3C70"/>
                </a:solidFill>
              </a:rPr>
              <a:t> 4.5-K Cavity Report on 4.5-K Cavity performance &amp; tunability tests - </a:t>
            </a:r>
            <a:r>
              <a:rPr lang="en-US" sz="1400" b="0" i="1" u="none" strike="noStrike" baseline="0" dirty="0">
                <a:solidFill>
                  <a:srgbClr val="A4C137"/>
                </a:solidFill>
              </a:rPr>
              <a:t>Report M46 - INFN</a:t>
            </a:r>
          </a:p>
        </p:txBody>
      </p:sp>
      <p:grpSp>
        <p:nvGrpSpPr>
          <p:cNvPr id="10" name="Gruppo 9">
            <a:extLst>
              <a:ext uri="{FF2B5EF4-FFF2-40B4-BE49-F238E27FC236}">
                <a16:creationId xmlns:a16="http://schemas.microsoft.com/office/drawing/2014/main" id="{6BC504BC-5B03-CE6F-BE48-8FFDC0127561}"/>
              </a:ext>
            </a:extLst>
          </p:cNvPr>
          <p:cNvGrpSpPr/>
          <p:nvPr/>
        </p:nvGrpSpPr>
        <p:grpSpPr>
          <a:xfrm>
            <a:off x="702733" y="3491169"/>
            <a:ext cx="10774360" cy="2868132"/>
            <a:chOff x="961493" y="3368619"/>
            <a:chExt cx="10348066" cy="2868132"/>
          </a:xfrm>
        </p:grpSpPr>
        <p:grpSp>
          <p:nvGrpSpPr>
            <p:cNvPr id="11" name="Group 15">
              <a:extLst>
                <a:ext uri="{FF2B5EF4-FFF2-40B4-BE49-F238E27FC236}">
                  <a16:creationId xmlns:a16="http://schemas.microsoft.com/office/drawing/2014/main" id="{6B04C14A-F0E5-96CE-E7C4-B603D7598228}"/>
                </a:ext>
              </a:extLst>
            </p:cNvPr>
            <p:cNvGrpSpPr/>
            <p:nvPr/>
          </p:nvGrpSpPr>
          <p:grpSpPr>
            <a:xfrm>
              <a:off x="1277559" y="4146940"/>
              <a:ext cx="9720000" cy="2089811"/>
              <a:chOff x="1080000" y="5040000"/>
              <a:chExt cx="9720000" cy="1087082"/>
            </a:xfrm>
          </p:grpSpPr>
          <p:cxnSp>
            <p:nvCxnSpPr>
              <p:cNvPr id="47" name="Straight Connector 9">
                <a:extLst>
                  <a:ext uri="{FF2B5EF4-FFF2-40B4-BE49-F238E27FC236}">
                    <a16:creationId xmlns:a16="http://schemas.microsoft.com/office/drawing/2014/main" id="{C3CF98A0-BCF6-1ADA-51F8-21B4FDC2CEF0}"/>
                  </a:ext>
                </a:extLst>
              </p:cNvPr>
              <p:cNvCxnSpPr>
                <a:cxnSpLocks/>
              </p:cNvCxnSpPr>
              <p:nvPr/>
            </p:nvCxnSpPr>
            <p:spPr>
              <a:xfrm>
                <a:off x="1080000" y="5040000"/>
                <a:ext cx="0" cy="1087082"/>
              </a:xfrm>
              <a:prstGeom prst="line">
                <a:avLst/>
              </a:prstGeom>
              <a:ln w="63500">
                <a:solidFill>
                  <a:srgbClr val="A4C137"/>
                </a:solidFill>
              </a:ln>
            </p:spPr>
            <p:style>
              <a:lnRef idx="2">
                <a:schemeClr val="accent1"/>
              </a:lnRef>
              <a:fillRef idx="0">
                <a:schemeClr val="accent1"/>
              </a:fillRef>
              <a:effectRef idx="1">
                <a:schemeClr val="accent1"/>
              </a:effectRef>
              <a:fontRef idx="minor">
                <a:schemeClr val="tx1"/>
              </a:fontRef>
            </p:style>
          </p:cxnSp>
          <p:cxnSp>
            <p:nvCxnSpPr>
              <p:cNvPr id="48" name="Straight Connector 10">
                <a:extLst>
                  <a:ext uri="{FF2B5EF4-FFF2-40B4-BE49-F238E27FC236}">
                    <a16:creationId xmlns:a16="http://schemas.microsoft.com/office/drawing/2014/main" id="{3C0822FE-8092-3B39-7FD6-A47ACBBE6B07}"/>
                  </a:ext>
                </a:extLst>
              </p:cNvPr>
              <p:cNvCxnSpPr>
                <a:cxnSpLocks/>
              </p:cNvCxnSpPr>
              <p:nvPr/>
            </p:nvCxnSpPr>
            <p:spPr>
              <a:xfrm flipH="1">
                <a:off x="5932560" y="5040000"/>
                <a:ext cx="8285" cy="1087082"/>
              </a:xfrm>
              <a:prstGeom prst="line">
                <a:avLst/>
              </a:prstGeom>
              <a:ln w="63500">
                <a:solidFill>
                  <a:srgbClr val="A4C137"/>
                </a:solidFill>
              </a:ln>
            </p:spPr>
            <p:style>
              <a:lnRef idx="2">
                <a:schemeClr val="accent1"/>
              </a:lnRef>
              <a:fillRef idx="0">
                <a:schemeClr val="accent1"/>
              </a:fillRef>
              <a:effectRef idx="1">
                <a:schemeClr val="accent1"/>
              </a:effectRef>
              <a:fontRef idx="minor">
                <a:schemeClr val="tx1"/>
              </a:fontRef>
            </p:style>
          </p:cxnSp>
          <p:cxnSp>
            <p:nvCxnSpPr>
              <p:cNvPr id="49" name="Straight Connector 11">
                <a:extLst>
                  <a:ext uri="{FF2B5EF4-FFF2-40B4-BE49-F238E27FC236}">
                    <a16:creationId xmlns:a16="http://schemas.microsoft.com/office/drawing/2014/main" id="{CD355CF6-E468-C191-1FD0-00FF90C7105A}"/>
                  </a:ext>
                </a:extLst>
              </p:cNvPr>
              <p:cNvCxnSpPr>
                <a:cxnSpLocks/>
              </p:cNvCxnSpPr>
              <p:nvPr/>
            </p:nvCxnSpPr>
            <p:spPr>
              <a:xfrm>
                <a:off x="10800000" y="5040000"/>
                <a:ext cx="0" cy="1087082"/>
              </a:xfrm>
              <a:prstGeom prst="line">
                <a:avLst/>
              </a:prstGeom>
              <a:ln w="63500">
                <a:solidFill>
                  <a:srgbClr val="A4C137"/>
                </a:solidFill>
              </a:ln>
            </p:spPr>
            <p:style>
              <a:lnRef idx="2">
                <a:schemeClr val="accent1"/>
              </a:lnRef>
              <a:fillRef idx="0">
                <a:schemeClr val="accent1"/>
              </a:fillRef>
              <a:effectRef idx="1">
                <a:schemeClr val="accent1"/>
              </a:effectRef>
              <a:fontRef idx="minor">
                <a:schemeClr val="tx1"/>
              </a:fontRef>
            </p:style>
          </p:cxnSp>
          <p:cxnSp>
            <p:nvCxnSpPr>
              <p:cNvPr id="50" name="Straight Connector 13">
                <a:extLst>
                  <a:ext uri="{FF2B5EF4-FFF2-40B4-BE49-F238E27FC236}">
                    <a16:creationId xmlns:a16="http://schemas.microsoft.com/office/drawing/2014/main" id="{AE6D253B-53D4-6744-E4D8-31A369CEE0D6}"/>
                  </a:ext>
                </a:extLst>
              </p:cNvPr>
              <p:cNvCxnSpPr>
                <a:cxnSpLocks/>
              </p:cNvCxnSpPr>
              <p:nvPr/>
            </p:nvCxnSpPr>
            <p:spPr>
              <a:xfrm>
                <a:off x="8370000" y="5040000"/>
                <a:ext cx="0" cy="1087082"/>
              </a:xfrm>
              <a:prstGeom prst="line">
                <a:avLst/>
              </a:prstGeom>
              <a:ln w="63500">
                <a:solidFill>
                  <a:srgbClr val="A4C137"/>
                </a:solidFill>
              </a:ln>
            </p:spPr>
            <p:style>
              <a:lnRef idx="2">
                <a:schemeClr val="accent1"/>
              </a:lnRef>
              <a:fillRef idx="0">
                <a:schemeClr val="accent1"/>
              </a:fillRef>
              <a:effectRef idx="1">
                <a:schemeClr val="accent1"/>
              </a:effectRef>
              <a:fontRef idx="minor">
                <a:schemeClr val="tx1"/>
              </a:fontRef>
            </p:style>
          </p:cxnSp>
        </p:grpSp>
        <p:sp>
          <p:nvSpPr>
            <p:cNvPr id="12" name="TextBox 16">
              <a:extLst>
                <a:ext uri="{FF2B5EF4-FFF2-40B4-BE49-F238E27FC236}">
                  <a16:creationId xmlns:a16="http://schemas.microsoft.com/office/drawing/2014/main" id="{022F3E57-38DF-6240-89D8-D8BF803F2D4F}"/>
                </a:ext>
              </a:extLst>
            </p:cNvPr>
            <p:cNvSpPr txBox="1"/>
            <p:nvPr/>
          </p:nvSpPr>
          <p:spPr>
            <a:xfrm>
              <a:off x="961493" y="3810562"/>
              <a:ext cx="628066" cy="338554"/>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GB" sz="1600" b="1" i="0" u="none" strike="noStrike" kern="1200" cap="none" spc="0" normalizeH="0" baseline="0" noProof="0" dirty="0">
                  <a:ln>
                    <a:noFill/>
                  </a:ln>
                  <a:solidFill>
                    <a:srgbClr val="98C21F"/>
                  </a:solidFill>
                  <a:effectLst/>
                  <a:uLnTx/>
                  <a:uFillTx/>
                  <a:latin typeface="Montserrat" panose="00000500000000000000" pitchFamily="50" charset="0"/>
                  <a:ea typeface="+mn-ea"/>
                  <a:cs typeface="+mn-cs"/>
                </a:rPr>
                <a:t>Y0</a:t>
              </a:r>
            </a:p>
          </p:txBody>
        </p:sp>
        <p:sp>
          <p:nvSpPr>
            <p:cNvPr id="13" name="TextBox 17">
              <a:extLst>
                <a:ext uri="{FF2B5EF4-FFF2-40B4-BE49-F238E27FC236}">
                  <a16:creationId xmlns:a16="http://schemas.microsoft.com/office/drawing/2014/main" id="{F926873E-D777-D10D-EB35-C5E6CA2065EA}"/>
                </a:ext>
              </a:extLst>
            </p:cNvPr>
            <p:cNvSpPr txBox="1"/>
            <p:nvPr/>
          </p:nvSpPr>
          <p:spPr>
            <a:xfrm>
              <a:off x="3412710" y="3368619"/>
              <a:ext cx="628066" cy="523220"/>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GB" sz="2800" b="1" i="0" u="none" strike="noStrike" kern="1200" cap="none" spc="0" normalizeH="0" baseline="0" noProof="0" dirty="0">
                  <a:ln>
                    <a:noFill/>
                  </a:ln>
                  <a:solidFill>
                    <a:schemeClr val="accent2">
                      <a:lumMod val="75000"/>
                    </a:schemeClr>
                  </a:solidFill>
                  <a:effectLst/>
                  <a:uLnTx/>
                  <a:uFillTx/>
                  <a:latin typeface="Montserrat" panose="00000500000000000000" pitchFamily="50" charset="0"/>
                  <a:ea typeface="+mn-ea"/>
                  <a:cs typeface="+mn-cs"/>
                </a:rPr>
                <a:t>Y1</a:t>
              </a:r>
            </a:p>
          </p:txBody>
        </p:sp>
        <p:sp>
          <p:nvSpPr>
            <p:cNvPr id="14" name="TextBox 18">
              <a:extLst>
                <a:ext uri="{FF2B5EF4-FFF2-40B4-BE49-F238E27FC236}">
                  <a16:creationId xmlns:a16="http://schemas.microsoft.com/office/drawing/2014/main" id="{213FAB49-1863-6A30-9726-21C58A2E4E24}"/>
                </a:ext>
              </a:extLst>
            </p:cNvPr>
            <p:cNvSpPr txBox="1"/>
            <p:nvPr/>
          </p:nvSpPr>
          <p:spPr>
            <a:xfrm>
              <a:off x="5807958" y="3843925"/>
              <a:ext cx="628066" cy="338554"/>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GB" sz="1600" b="1" i="0" u="none" strike="noStrike" kern="1200" cap="none" spc="0" normalizeH="0" baseline="0" noProof="0" dirty="0">
                  <a:ln>
                    <a:noFill/>
                  </a:ln>
                  <a:solidFill>
                    <a:srgbClr val="98C21F"/>
                  </a:solidFill>
                  <a:effectLst/>
                  <a:uLnTx/>
                  <a:uFillTx/>
                  <a:latin typeface="Montserrat" panose="00000500000000000000" pitchFamily="50" charset="0"/>
                  <a:ea typeface="+mn-ea"/>
                  <a:cs typeface="+mn-cs"/>
                </a:rPr>
                <a:t>Y2</a:t>
              </a:r>
            </a:p>
          </p:txBody>
        </p:sp>
        <p:sp>
          <p:nvSpPr>
            <p:cNvPr id="15" name="TextBox 19">
              <a:extLst>
                <a:ext uri="{FF2B5EF4-FFF2-40B4-BE49-F238E27FC236}">
                  <a16:creationId xmlns:a16="http://schemas.microsoft.com/office/drawing/2014/main" id="{10D64627-7AC0-0353-8DD5-C39435A1CB8A}"/>
                </a:ext>
              </a:extLst>
            </p:cNvPr>
            <p:cNvSpPr txBox="1"/>
            <p:nvPr/>
          </p:nvSpPr>
          <p:spPr>
            <a:xfrm>
              <a:off x="8231387" y="3838194"/>
              <a:ext cx="628066" cy="338554"/>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GB" sz="1600" b="1" i="0" u="none" strike="noStrike" kern="1200" cap="none" spc="0" normalizeH="0" baseline="0" noProof="0" dirty="0">
                  <a:ln>
                    <a:noFill/>
                  </a:ln>
                  <a:solidFill>
                    <a:srgbClr val="98C21F"/>
                  </a:solidFill>
                  <a:effectLst/>
                  <a:uLnTx/>
                  <a:uFillTx/>
                  <a:latin typeface="Montserrat" panose="00000500000000000000" pitchFamily="50" charset="0"/>
                  <a:ea typeface="+mn-ea"/>
                  <a:cs typeface="+mn-cs"/>
                </a:rPr>
                <a:t>Y3</a:t>
              </a:r>
            </a:p>
          </p:txBody>
        </p:sp>
        <p:sp>
          <p:nvSpPr>
            <p:cNvPr id="16" name="TextBox 20">
              <a:extLst>
                <a:ext uri="{FF2B5EF4-FFF2-40B4-BE49-F238E27FC236}">
                  <a16:creationId xmlns:a16="http://schemas.microsoft.com/office/drawing/2014/main" id="{D083B66C-96AF-7E1F-1495-AC0FE5887A83}"/>
                </a:ext>
              </a:extLst>
            </p:cNvPr>
            <p:cNvSpPr txBox="1"/>
            <p:nvPr/>
          </p:nvSpPr>
          <p:spPr>
            <a:xfrm>
              <a:off x="10681493" y="3822664"/>
              <a:ext cx="628066" cy="338554"/>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GB" sz="1600" b="1" i="0" u="none" strike="noStrike" kern="1200" cap="none" spc="0" normalizeH="0" baseline="0" noProof="0" dirty="0">
                  <a:ln>
                    <a:noFill/>
                  </a:ln>
                  <a:solidFill>
                    <a:srgbClr val="98C21F"/>
                  </a:solidFill>
                  <a:effectLst/>
                  <a:uLnTx/>
                  <a:uFillTx/>
                  <a:latin typeface="Montserrat" panose="00000500000000000000" pitchFamily="50" charset="0"/>
                  <a:ea typeface="+mn-ea"/>
                  <a:cs typeface="+mn-cs"/>
                </a:rPr>
                <a:t>Y4</a:t>
              </a:r>
            </a:p>
          </p:txBody>
        </p:sp>
        <p:sp>
          <p:nvSpPr>
            <p:cNvPr id="17" name="Rectangle 1">
              <a:extLst>
                <a:ext uri="{FF2B5EF4-FFF2-40B4-BE49-F238E27FC236}">
                  <a16:creationId xmlns:a16="http://schemas.microsoft.com/office/drawing/2014/main" id="{EDB9A8CE-6C3C-DEA2-B703-54638781A4B0}"/>
                </a:ext>
              </a:extLst>
            </p:cNvPr>
            <p:cNvSpPr/>
            <p:nvPr/>
          </p:nvSpPr>
          <p:spPr>
            <a:xfrm>
              <a:off x="1277559" y="4784292"/>
              <a:ext cx="9720000" cy="179829"/>
            </a:xfrm>
            <a:prstGeom prst="rect">
              <a:avLst/>
            </a:prstGeom>
            <a:solidFill>
              <a:srgbClr val="013A7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GB" sz="1200" b="0" i="0" u="none" strike="noStrike" kern="1200" cap="none" spc="0" normalizeH="0" baseline="0" noProof="0" dirty="0">
                  <a:ln>
                    <a:noFill/>
                  </a:ln>
                  <a:solidFill>
                    <a:prstClr val="white"/>
                  </a:solidFill>
                  <a:effectLst/>
                  <a:uLnTx/>
                  <a:uFillTx/>
                  <a:latin typeface="Montserrat" panose="00000500000000000000" pitchFamily="50" charset="0"/>
                  <a:ea typeface="+mn-ea"/>
                  <a:cs typeface="+mn-cs"/>
                </a:rPr>
                <a:t>Task 3.1 - Coordination</a:t>
              </a:r>
            </a:p>
          </p:txBody>
        </p:sp>
        <p:sp>
          <p:nvSpPr>
            <p:cNvPr id="18" name="Rectangle 2">
              <a:extLst>
                <a:ext uri="{FF2B5EF4-FFF2-40B4-BE49-F238E27FC236}">
                  <a16:creationId xmlns:a16="http://schemas.microsoft.com/office/drawing/2014/main" id="{379B8E3E-8ABB-A29D-F082-6BD5D6FE3A69}"/>
                </a:ext>
              </a:extLst>
            </p:cNvPr>
            <p:cNvSpPr/>
            <p:nvPr/>
          </p:nvSpPr>
          <p:spPr>
            <a:xfrm>
              <a:off x="1275527" y="5053294"/>
              <a:ext cx="6501182" cy="193927"/>
            </a:xfrm>
            <a:prstGeom prst="rect">
              <a:avLst/>
            </a:prstGeom>
            <a:solidFill>
              <a:srgbClr val="013A7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GB" sz="1200" b="0" i="0" u="none" strike="noStrike" kern="1200" cap="none" spc="0" normalizeH="0" baseline="0" noProof="0" dirty="0">
                  <a:ln>
                    <a:noFill/>
                  </a:ln>
                  <a:solidFill>
                    <a:prstClr val="white"/>
                  </a:solidFill>
                  <a:effectLst/>
                  <a:uLnTx/>
                  <a:uFillTx/>
                  <a:latin typeface="Montserrat" panose="00000500000000000000" pitchFamily="50" charset="0"/>
                  <a:ea typeface="+mn-ea"/>
                  <a:cs typeface="+mn-cs"/>
                </a:rPr>
                <a:t>Task 3.2 – Flux Trapping</a:t>
              </a:r>
            </a:p>
          </p:txBody>
        </p:sp>
        <p:sp>
          <p:nvSpPr>
            <p:cNvPr id="19" name="Rectangle 6">
              <a:extLst>
                <a:ext uri="{FF2B5EF4-FFF2-40B4-BE49-F238E27FC236}">
                  <a16:creationId xmlns:a16="http://schemas.microsoft.com/office/drawing/2014/main" id="{E35DEDC2-65A4-6021-62FA-E124C6193FB3}"/>
                </a:ext>
              </a:extLst>
            </p:cNvPr>
            <p:cNvSpPr/>
            <p:nvPr/>
          </p:nvSpPr>
          <p:spPr>
            <a:xfrm>
              <a:off x="1280024" y="5341379"/>
              <a:ext cx="6501182" cy="189645"/>
            </a:xfrm>
            <a:prstGeom prst="rect">
              <a:avLst/>
            </a:prstGeom>
            <a:solidFill>
              <a:srgbClr val="013A7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GB" sz="1200" b="0" i="0" u="none" strike="noStrike" kern="1200" cap="none" spc="0" normalizeH="0" baseline="0" noProof="0" dirty="0">
                  <a:ln>
                    <a:noFill/>
                  </a:ln>
                  <a:solidFill>
                    <a:prstClr val="white"/>
                  </a:solidFill>
                  <a:effectLst/>
                  <a:uLnTx/>
                  <a:uFillTx/>
                  <a:latin typeface="Montserrat" panose="00000500000000000000" pitchFamily="50" charset="0"/>
                  <a:ea typeface="+mn-ea"/>
                  <a:cs typeface="+mn-cs"/>
                </a:rPr>
                <a:t>Task 3.3 – RF Tunability  </a:t>
              </a:r>
            </a:p>
          </p:txBody>
        </p:sp>
        <p:sp>
          <p:nvSpPr>
            <p:cNvPr id="20" name="Rectangle 8">
              <a:extLst>
                <a:ext uri="{FF2B5EF4-FFF2-40B4-BE49-F238E27FC236}">
                  <a16:creationId xmlns:a16="http://schemas.microsoft.com/office/drawing/2014/main" id="{22426ADD-AC77-4037-EF70-F4497CBA82CA}"/>
                </a:ext>
              </a:extLst>
            </p:cNvPr>
            <p:cNvSpPr/>
            <p:nvPr/>
          </p:nvSpPr>
          <p:spPr>
            <a:xfrm>
              <a:off x="1277560" y="5622732"/>
              <a:ext cx="8072814" cy="193927"/>
            </a:xfrm>
            <a:prstGeom prst="rect">
              <a:avLst/>
            </a:prstGeom>
            <a:solidFill>
              <a:srgbClr val="013A7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GB" sz="1200" b="0" i="0" u="none" strike="noStrike" kern="1200" cap="none" spc="0" normalizeH="0" baseline="0" noProof="0" dirty="0">
                  <a:ln>
                    <a:noFill/>
                  </a:ln>
                  <a:solidFill>
                    <a:prstClr val="white"/>
                  </a:solidFill>
                  <a:effectLst/>
                  <a:uLnTx/>
                  <a:uFillTx/>
                  <a:latin typeface="Montserrat" panose="00000500000000000000" pitchFamily="50" charset="0"/>
                  <a:ea typeface="+mn-ea"/>
                  <a:cs typeface="+mn-cs"/>
                </a:rPr>
                <a:t>Task 3.4 – Adaptive Layers </a:t>
              </a:r>
            </a:p>
          </p:txBody>
        </p:sp>
        <p:sp>
          <p:nvSpPr>
            <p:cNvPr id="21" name="5-point Star 42">
              <a:extLst>
                <a:ext uri="{FF2B5EF4-FFF2-40B4-BE49-F238E27FC236}">
                  <a16:creationId xmlns:a16="http://schemas.microsoft.com/office/drawing/2014/main" id="{0DB8B51B-31FC-AB82-8493-B15359A1AE39}"/>
                </a:ext>
              </a:extLst>
            </p:cNvPr>
            <p:cNvSpPr/>
            <p:nvPr/>
          </p:nvSpPr>
          <p:spPr>
            <a:xfrm>
              <a:off x="3421870" y="5006915"/>
              <a:ext cx="331804" cy="291181"/>
            </a:xfrm>
            <a:prstGeom prst="star5">
              <a:avLst/>
            </a:prstGeom>
            <a:solidFill>
              <a:srgbClr val="7030A0"/>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2" name="Rectangle 8">
              <a:extLst>
                <a:ext uri="{FF2B5EF4-FFF2-40B4-BE49-F238E27FC236}">
                  <a16:creationId xmlns:a16="http://schemas.microsoft.com/office/drawing/2014/main" id="{AD194958-82FA-52EC-A588-8327E2A07037}"/>
                </a:ext>
              </a:extLst>
            </p:cNvPr>
            <p:cNvSpPr/>
            <p:nvPr/>
          </p:nvSpPr>
          <p:spPr>
            <a:xfrm>
              <a:off x="1273122" y="5913746"/>
              <a:ext cx="9712304" cy="174942"/>
            </a:xfrm>
            <a:prstGeom prst="rect">
              <a:avLst/>
            </a:prstGeom>
            <a:solidFill>
              <a:srgbClr val="013A72"/>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GB" sz="1200" b="0" i="0" u="none" strike="noStrike" kern="1200" cap="none" spc="0" normalizeH="0" baseline="0" noProof="0" dirty="0">
                  <a:ln>
                    <a:noFill/>
                  </a:ln>
                  <a:solidFill>
                    <a:prstClr val="white"/>
                  </a:solidFill>
                  <a:effectLst/>
                  <a:uLnTx/>
                  <a:uFillTx/>
                  <a:latin typeface="Montserrat" panose="00000500000000000000" pitchFamily="50" charset="0"/>
                  <a:ea typeface="+mn-ea"/>
                  <a:cs typeface="+mn-cs"/>
                </a:rPr>
                <a:t>Task 3.5 </a:t>
              </a:r>
              <a:r>
                <a:rPr lang="en-GB" sz="1200" dirty="0">
                  <a:solidFill>
                    <a:prstClr val="white"/>
                  </a:solidFill>
                  <a:latin typeface="Montserrat" panose="00000500000000000000" pitchFamily="50" charset="0"/>
                </a:rPr>
                <a:t>- </a:t>
              </a:r>
              <a:r>
                <a:rPr kumimoji="0" lang="en-GB" sz="1200" b="0" i="0" u="none" strike="noStrike" kern="1200" cap="none" spc="0" normalizeH="0" baseline="0" noProof="0" dirty="0">
                  <a:ln>
                    <a:noFill/>
                  </a:ln>
                  <a:solidFill>
                    <a:prstClr val="white"/>
                  </a:solidFill>
                  <a:effectLst/>
                  <a:uLnTx/>
                  <a:uFillTx/>
                  <a:latin typeface="Montserrat" panose="00000500000000000000" pitchFamily="50" charset="0"/>
                  <a:ea typeface="+mn-ea"/>
                  <a:cs typeface="+mn-cs"/>
                </a:rPr>
                <a:t>Working Cavity @4.2K</a:t>
              </a:r>
            </a:p>
          </p:txBody>
        </p:sp>
        <p:sp>
          <p:nvSpPr>
            <p:cNvPr id="23" name="5-point Star 42">
              <a:extLst>
                <a:ext uri="{FF2B5EF4-FFF2-40B4-BE49-F238E27FC236}">
                  <a16:creationId xmlns:a16="http://schemas.microsoft.com/office/drawing/2014/main" id="{182C2189-D742-C696-1640-2EFA82AF6888}"/>
                </a:ext>
              </a:extLst>
            </p:cNvPr>
            <p:cNvSpPr/>
            <p:nvPr/>
          </p:nvSpPr>
          <p:spPr>
            <a:xfrm>
              <a:off x="5949844" y="4702599"/>
              <a:ext cx="331804" cy="291181"/>
            </a:xfrm>
            <a:prstGeom prst="star5">
              <a:avLst/>
            </a:prstGeom>
            <a:solidFill>
              <a:srgbClr val="FFC000"/>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4" name="5-point Star 42">
              <a:extLst>
                <a:ext uri="{FF2B5EF4-FFF2-40B4-BE49-F238E27FC236}">
                  <a16:creationId xmlns:a16="http://schemas.microsoft.com/office/drawing/2014/main" id="{FB968274-B62E-DA0D-624D-E04364164A54}"/>
                </a:ext>
              </a:extLst>
            </p:cNvPr>
            <p:cNvSpPr/>
            <p:nvPr/>
          </p:nvSpPr>
          <p:spPr>
            <a:xfrm>
              <a:off x="7142976" y="4997020"/>
              <a:ext cx="331804" cy="291181"/>
            </a:xfrm>
            <a:prstGeom prst="star5">
              <a:avLst/>
            </a:prstGeom>
            <a:solidFill>
              <a:srgbClr val="A4C137"/>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5" name="5-point Star 42">
              <a:extLst>
                <a:ext uri="{FF2B5EF4-FFF2-40B4-BE49-F238E27FC236}">
                  <a16:creationId xmlns:a16="http://schemas.microsoft.com/office/drawing/2014/main" id="{36FE4C98-CDF7-709D-BEC6-45DDD4D02C30}"/>
                </a:ext>
              </a:extLst>
            </p:cNvPr>
            <p:cNvSpPr/>
            <p:nvPr/>
          </p:nvSpPr>
          <p:spPr>
            <a:xfrm>
              <a:off x="7150999" y="5274545"/>
              <a:ext cx="331804" cy="291181"/>
            </a:xfrm>
            <a:prstGeom prst="star5">
              <a:avLst/>
            </a:prstGeom>
            <a:solidFill>
              <a:srgbClr val="7030A0"/>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6" name="5-point Star 42">
              <a:extLst>
                <a:ext uri="{FF2B5EF4-FFF2-40B4-BE49-F238E27FC236}">
                  <a16:creationId xmlns:a16="http://schemas.microsoft.com/office/drawing/2014/main" id="{405A37D4-2B28-199C-C82B-FD640B8FCC14}"/>
                </a:ext>
              </a:extLst>
            </p:cNvPr>
            <p:cNvSpPr/>
            <p:nvPr/>
          </p:nvSpPr>
          <p:spPr>
            <a:xfrm>
              <a:off x="5783942" y="5264197"/>
              <a:ext cx="331804" cy="291181"/>
            </a:xfrm>
            <a:prstGeom prst="star5">
              <a:avLst/>
            </a:prstGeom>
            <a:solidFill>
              <a:srgbClr val="A4C137"/>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7" name="5-point Star 42">
              <a:extLst>
                <a:ext uri="{FF2B5EF4-FFF2-40B4-BE49-F238E27FC236}">
                  <a16:creationId xmlns:a16="http://schemas.microsoft.com/office/drawing/2014/main" id="{350FE9D0-34FA-D30F-CC9A-28A63CE5599E}"/>
                </a:ext>
              </a:extLst>
            </p:cNvPr>
            <p:cNvSpPr/>
            <p:nvPr/>
          </p:nvSpPr>
          <p:spPr>
            <a:xfrm>
              <a:off x="5795208" y="5514714"/>
              <a:ext cx="331804" cy="291181"/>
            </a:xfrm>
            <a:prstGeom prst="star5">
              <a:avLst/>
            </a:prstGeom>
            <a:solidFill>
              <a:srgbClr val="7030A0"/>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8" name="5-point Star 42">
              <a:extLst>
                <a:ext uri="{FF2B5EF4-FFF2-40B4-BE49-F238E27FC236}">
                  <a16:creationId xmlns:a16="http://schemas.microsoft.com/office/drawing/2014/main" id="{CB9DE9A8-A7A9-8ABF-4CE9-B73F5AC1E2BF}"/>
                </a:ext>
              </a:extLst>
            </p:cNvPr>
            <p:cNvSpPr/>
            <p:nvPr/>
          </p:nvSpPr>
          <p:spPr>
            <a:xfrm>
              <a:off x="8693908" y="5554047"/>
              <a:ext cx="331804" cy="291181"/>
            </a:xfrm>
            <a:prstGeom prst="star5">
              <a:avLst/>
            </a:prstGeom>
            <a:solidFill>
              <a:srgbClr val="A4C137"/>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9" name="5-point Star 42">
              <a:extLst>
                <a:ext uri="{FF2B5EF4-FFF2-40B4-BE49-F238E27FC236}">
                  <a16:creationId xmlns:a16="http://schemas.microsoft.com/office/drawing/2014/main" id="{E3C1A5A7-E3E6-B459-5D00-7D05431FEAFA}"/>
                </a:ext>
              </a:extLst>
            </p:cNvPr>
            <p:cNvSpPr/>
            <p:nvPr/>
          </p:nvSpPr>
          <p:spPr>
            <a:xfrm>
              <a:off x="7866654" y="5845407"/>
              <a:ext cx="331804" cy="291181"/>
            </a:xfrm>
            <a:prstGeom prst="star5">
              <a:avLst/>
            </a:prstGeom>
            <a:solidFill>
              <a:srgbClr val="7030A0"/>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0" name="5-point Star 42">
              <a:extLst>
                <a:ext uri="{FF2B5EF4-FFF2-40B4-BE49-F238E27FC236}">
                  <a16:creationId xmlns:a16="http://schemas.microsoft.com/office/drawing/2014/main" id="{5C832CD8-AF0D-E8BD-92A8-27DD94C294D3}"/>
                </a:ext>
              </a:extLst>
            </p:cNvPr>
            <p:cNvSpPr/>
            <p:nvPr/>
          </p:nvSpPr>
          <p:spPr>
            <a:xfrm>
              <a:off x="10344630" y="5848529"/>
              <a:ext cx="331804" cy="291181"/>
            </a:xfrm>
            <a:prstGeom prst="star5">
              <a:avLst/>
            </a:prstGeom>
            <a:solidFill>
              <a:srgbClr val="A4C137"/>
            </a:solidFill>
            <a:ln w="6350">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1" name="CasellaDiTesto 30">
              <a:extLst>
                <a:ext uri="{FF2B5EF4-FFF2-40B4-BE49-F238E27FC236}">
                  <a16:creationId xmlns:a16="http://schemas.microsoft.com/office/drawing/2014/main" id="{4B3644DD-930F-A98B-2F8E-87E292A472E0}"/>
                </a:ext>
              </a:extLst>
            </p:cNvPr>
            <p:cNvSpPr txBox="1"/>
            <p:nvPr/>
          </p:nvSpPr>
          <p:spPr>
            <a:xfrm>
              <a:off x="2688448" y="3551155"/>
              <a:ext cx="594463" cy="276999"/>
            </a:xfrm>
            <a:prstGeom prst="rect">
              <a:avLst/>
            </a:prstGeom>
            <a:solidFill>
              <a:srgbClr val="7030A0"/>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a:ln>
                    <a:noFill/>
                  </a:ln>
                  <a:solidFill>
                    <a:prstClr val="white"/>
                  </a:solidFill>
                  <a:effectLst/>
                  <a:uLnTx/>
                  <a:uFillTx/>
                  <a:latin typeface="Calibri" panose="020F0502020204030204"/>
                  <a:ea typeface="+mn-ea"/>
                  <a:cs typeface="+mn-cs"/>
                </a:rPr>
                <a:t>M3.1</a:t>
              </a:r>
              <a:endPar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cxnSp>
          <p:nvCxnSpPr>
            <p:cNvPr id="32" name="Connettore diritto 31">
              <a:extLst>
                <a:ext uri="{FF2B5EF4-FFF2-40B4-BE49-F238E27FC236}">
                  <a16:creationId xmlns:a16="http://schemas.microsoft.com/office/drawing/2014/main" id="{556F5CCD-F2B6-1BFF-806C-3C623EA890EE}"/>
                </a:ext>
              </a:extLst>
            </p:cNvPr>
            <p:cNvCxnSpPr>
              <a:cxnSpLocks/>
              <a:endCxn id="21" idx="0"/>
            </p:cNvCxnSpPr>
            <p:nvPr/>
          </p:nvCxnSpPr>
          <p:spPr>
            <a:xfrm>
              <a:off x="3274240" y="3834667"/>
              <a:ext cx="313532" cy="1172248"/>
            </a:xfrm>
            <a:prstGeom prst="line">
              <a:avLst/>
            </a:prstGeom>
            <a:ln w="57150">
              <a:solidFill>
                <a:srgbClr val="7030A0"/>
              </a:solidFill>
            </a:ln>
          </p:spPr>
          <p:style>
            <a:lnRef idx="2">
              <a:schemeClr val="accent1"/>
            </a:lnRef>
            <a:fillRef idx="0">
              <a:schemeClr val="accent1"/>
            </a:fillRef>
            <a:effectRef idx="1">
              <a:schemeClr val="accent1"/>
            </a:effectRef>
            <a:fontRef idx="minor">
              <a:schemeClr val="tx1"/>
            </a:fontRef>
          </p:style>
        </p:cxnSp>
        <p:sp>
          <p:nvSpPr>
            <p:cNvPr id="33" name="CasellaDiTesto 32">
              <a:extLst>
                <a:ext uri="{FF2B5EF4-FFF2-40B4-BE49-F238E27FC236}">
                  <a16:creationId xmlns:a16="http://schemas.microsoft.com/office/drawing/2014/main" id="{EC88837B-3329-847F-AE1D-B4E1F6C189DB}"/>
                </a:ext>
              </a:extLst>
            </p:cNvPr>
            <p:cNvSpPr txBox="1"/>
            <p:nvPr/>
          </p:nvSpPr>
          <p:spPr>
            <a:xfrm>
              <a:off x="4983501" y="3573603"/>
              <a:ext cx="594463" cy="276999"/>
            </a:xfrm>
            <a:prstGeom prst="rect">
              <a:avLst/>
            </a:prstGeom>
            <a:solidFill>
              <a:srgbClr val="A4C137"/>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D3.1</a:t>
              </a:r>
            </a:p>
          </p:txBody>
        </p:sp>
        <p:cxnSp>
          <p:nvCxnSpPr>
            <p:cNvPr id="34" name="Connettore diritto 33">
              <a:extLst>
                <a:ext uri="{FF2B5EF4-FFF2-40B4-BE49-F238E27FC236}">
                  <a16:creationId xmlns:a16="http://schemas.microsoft.com/office/drawing/2014/main" id="{9F8F8450-5A1D-4CF0-93FE-4E6BD6622356}"/>
                </a:ext>
              </a:extLst>
            </p:cNvPr>
            <p:cNvCxnSpPr>
              <a:cxnSpLocks/>
              <a:endCxn id="26" idx="0"/>
            </p:cNvCxnSpPr>
            <p:nvPr/>
          </p:nvCxnSpPr>
          <p:spPr>
            <a:xfrm>
              <a:off x="5569293" y="3857115"/>
              <a:ext cx="380551" cy="1407082"/>
            </a:xfrm>
            <a:prstGeom prst="line">
              <a:avLst/>
            </a:prstGeom>
            <a:ln w="57150">
              <a:solidFill>
                <a:srgbClr val="A4C137"/>
              </a:solidFill>
            </a:ln>
          </p:spPr>
          <p:style>
            <a:lnRef idx="2">
              <a:schemeClr val="accent1"/>
            </a:lnRef>
            <a:fillRef idx="0">
              <a:schemeClr val="accent1"/>
            </a:fillRef>
            <a:effectRef idx="1">
              <a:schemeClr val="accent1"/>
            </a:effectRef>
            <a:fontRef idx="minor">
              <a:schemeClr val="tx1"/>
            </a:fontRef>
          </p:style>
        </p:cxnSp>
        <p:sp>
          <p:nvSpPr>
            <p:cNvPr id="35" name="CasellaDiTesto 34">
              <a:extLst>
                <a:ext uri="{FF2B5EF4-FFF2-40B4-BE49-F238E27FC236}">
                  <a16:creationId xmlns:a16="http://schemas.microsoft.com/office/drawing/2014/main" id="{45E8ED16-1F9E-CC0D-16F7-E2F1D9E9324B}"/>
                </a:ext>
              </a:extLst>
            </p:cNvPr>
            <p:cNvSpPr txBox="1"/>
            <p:nvPr/>
          </p:nvSpPr>
          <p:spPr>
            <a:xfrm>
              <a:off x="4298855" y="3564056"/>
              <a:ext cx="594463" cy="276999"/>
            </a:xfrm>
            <a:prstGeom prst="rect">
              <a:avLst/>
            </a:prstGeom>
            <a:solidFill>
              <a:srgbClr val="7030A0"/>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M3.2</a:t>
              </a:r>
            </a:p>
          </p:txBody>
        </p:sp>
        <p:cxnSp>
          <p:nvCxnSpPr>
            <p:cNvPr id="36" name="Connettore diritto 35">
              <a:extLst>
                <a:ext uri="{FF2B5EF4-FFF2-40B4-BE49-F238E27FC236}">
                  <a16:creationId xmlns:a16="http://schemas.microsoft.com/office/drawing/2014/main" id="{8DF944D4-44D2-6575-660D-68D0FD9EE032}"/>
                </a:ext>
              </a:extLst>
            </p:cNvPr>
            <p:cNvCxnSpPr>
              <a:cxnSpLocks/>
              <a:endCxn id="27" idx="1"/>
            </p:cNvCxnSpPr>
            <p:nvPr/>
          </p:nvCxnSpPr>
          <p:spPr>
            <a:xfrm>
              <a:off x="4884647" y="3847568"/>
              <a:ext cx="910561" cy="1778367"/>
            </a:xfrm>
            <a:prstGeom prst="line">
              <a:avLst/>
            </a:prstGeom>
            <a:ln w="57150">
              <a:solidFill>
                <a:srgbClr val="7030A0"/>
              </a:solidFill>
            </a:ln>
          </p:spPr>
          <p:style>
            <a:lnRef idx="2">
              <a:schemeClr val="accent1"/>
            </a:lnRef>
            <a:fillRef idx="0">
              <a:schemeClr val="accent1"/>
            </a:fillRef>
            <a:effectRef idx="1">
              <a:schemeClr val="accent1"/>
            </a:effectRef>
            <a:fontRef idx="minor">
              <a:schemeClr val="tx1"/>
            </a:fontRef>
          </p:style>
        </p:cxnSp>
        <p:sp>
          <p:nvSpPr>
            <p:cNvPr id="37" name="CasellaDiTesto 36">
              <a:extLst>
                <a:ext uri="{FF2B5EF4-FFF2-40B4-BE49-F238E27FC236}">
                  <a16:creationId xmlns:a16="http://schemas.microsoft.com/office/drawing/2014/main" id="{811DC6D3-0D82-9736-4813-5C6E28D1C472}"/>
                </a:ext>
              </a:extLst>
            </p:cNvPr>
            <p:cNvSpPr txBox="1"/>
            <p:nvPr/>
          </p:nvSpPr>
          <p:spPr>
            <a:xfrm>
              <a:off x="6659512" y="3567215"/>
              <a:ext cx="594463" cy="276999"/>
            </a:xfrm>
            <a:prstGeom prst="rect">
              <a:avLst/>
            </a:prstGeom>
            <a:solidFill>
              <a:srgbClr val="A4C137"/>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D3.2</a:t>
              </a:r>
            </a:p>
          </p:txBody>
        </p:sp>
        <p:cxnSp>
          <p:nvCxnSpPr>
            <p:cNvPr id="38" name="Connettore diritto 37">
              <a:extLst>
                <a:ext uri="{FF2B5EF4-FFF2-40B4-BE49-F238E27FC236}">
                  <a16:creationId xmlns:a16="http://schemas.microsoft.com/office/drawing/2014/main" id="{B5E6B231-7750-DD2B-70C8-442B74F7D8A9}"/>
                </a:ext>
              </a:extLst>
            </p:cNvPr>
            <p:cNvCxnSpPr>
              <a:cxnSpLocks/>
              <a:endCxn id="24" idx="0"/>
            </p:cNvCxnSpPr>
            <p:nvPr/>
          </p:nvCxnSpPr>
          <p:spPr>
            <a:xfrm>
              <a:off x="7245304" y="3850727"/>
              <a:ext cx="63574" cy="1146293"/>
            </a:xfrm>
            <a:prstGeom prst="line">
              <a:avLst/>
            </a:prstGeom>
            <a:ln w="57150">
              <a:solidFill>
                <a:srgbClr val="A4C137"/>
              </a:solidFill>
            </a:ln>
          </p:spPr>
          <p:style>
            <a:lnRef idx="2">
              <a:schemeClr val="accent1"/>
            </a:lnRef>
            <a:fillRef idx="0">
              <a:schemeClr val="accent1"/>
            </a:fillRef>
            <a:effectRef idx="1">
              <a:schemeClr val="accent1"/>
            </a:effectRef>
            <a:fontRef idx="minor">
              <a:schemeClr val="tx1"/>
            </a:fontRef>
          </p:style>
        </p:cxnSp>
        <p:sp>
          <p:nvSpPr>
            <p:cNvPr id="39" name="CasellaDiTesto 38">
              <a:extLst>
                <a:ext uri="{FF2B5EF4-FFF2-40B4-BE49-F238E27FC236}">
                  <a16:creationId xmlns:a16="http://schemas.microsoft.com/office/drawing/2014/main" id="{2F3FC006-8416-E2CF-6A94-CBA873DEE731}"/>
                </a:ext>
              </a:extLst>
            </p:cNvPr>
            <p:cNvSpPr txBox="1"/>
            <p:nvPr/>
          </p:nvSpPr>
          <p:spPr>
            <a:xfrm>
              <a:off x="5974866" y="3557668"/>
              <a:ext cx="594463" cy="276999"/>
            </a:xfrm>
            <a:prstGeom prst="rect">
              <a:avLst/>
            </a:prstGeom>
            <a:solidFill>
              <a:srgbClr val="7030A0"/>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M3.3</a:t>
              </a:r>
            </a:p>
          </p:txBody>
        </p:sp>
        <p:cxnSp>
          <p:nvCxnSpPr>
            <p:cNvPr id="40" name="Connettore diritto 39">
              <a:extLst>
                <a:ext uri="{FF2B5EF4-FFF2-40B4-BE49-F238E27FC236}">
                  <a16:creationId xmlns:a16="http://schemas.microsoft.com/office/drawing/2014/main" id="{D5EBBE05-8A95-2A5D-9448-B7280018E720}"/>
                </a:ext>
              </a:extLst>
            </p:cNvPr>
            <p:cNvCxnSpPr>
              <a:cxnSpLocks/>
              <a:endCxn id="25" idx="1"/>
            </p:cNvCxnSpPr>
            <p:nvPr/>
          </p:nvCxnSpPr>
          <p:spPr>
            <a:xfrm>
              <a:off x="6560658" y="3841180"/>
              <a:ext cx="590341" cy="1544586"/>
            </a:xfrm>
            <a:prstGeom prst="line">
              <a:avLst/>
            </a:prstGeom>
            <a:ln w="57150">
              <a:solidFill>
                <a:srgbClr val="7030A0"/>
              </a:solidFill>
            </a:ln>
          </p:spPr>
          <p:style>
            <a:lnRef idx="2">
              <a:schemeClr val="accent1"/>
            </a:lnRef>
            <a:fillRef idx="0">
              <a:schemeClr val="accent1"/>
            </a:fillRef>
            <a:effectRef idx="1">
              <a:schemeClr val="accent1"/>
            </a:effectRef>
            <a:fontRef idx="minor">
              <a:schemeClr val="tx1"/>
            </a:fontRef>
          </p:style>
        </p:cxnSp>
        <p:sp>
          <p:nvSpPr>
            <p:cNvPr id="41" name="CasellaDiTesto 40">
              <a:extLst>
                <a:ext uri="{FF2B5EF4-FFF2-40B4-BE49-F238E27FC236}">
                  <a16:creationId xmlns:a16="http://schemas.microsoft.com/office/drawing/2014/main" id="{597D7705-4ECF-9DF8-131E-DDC1992335DB}"/>
                </a:ext>
              </a:extLst>
            </p:cNvPr>
            <p:cNvSpPr txBox="1"/>
            <p:nvPr/>
          </p:nvSpPr>
          <p:spPr>
            <a:xfrm>
              <a:off x="8666815" y="3543110"/>
              <a:ext cx="594463" cy="276999"/>
            </a:xfrm>
            <a:prstGeom prst="rect">
              <a:avLst/>
            </a:prstGeom>
            <a:solidFill>
              <a:srgbClr val="A4C137"/>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D3.3</a:t>
              </a:r>
            </a:p>
          </p:txBody>
        </p:sp>
        <p:cxnSp>
          <p:nvCxnSpPr>
            <p:cNvPr id="42" name="Connettore diritto 41">
              <a:extLst>
                <a:ext uri="{FF2B5EF4-FFF2-40B4-BE49-F238E27FC236}">
                  <a16:creationId xmlns:a16="http://schemas.microsoft.com/office/drawing/2014/main" id="{9D379FCA-1B8D-FFD6-C0AB-63208F12C3CB}"/>
                </a:ext>
              </a:extLst>
            </p:cNvPr>
            <p:cNvCxnSpPr>
              <a:cxnSpLocks/>
              <a:endCxn id="28" idx="0"/>
            </p:cNvCxnSpPr>
            <p:nvPr/>
          </p:nvCxnSpPr>
          <p:spPr>
            <a:xfrm flipH="1">
              <a:off x="8859810" y="3826622"/>
              <a:ext cx="392797" cy="1727425"/>
            </a:xfrm>
            <a:prstGeom prst="line">
              <a:avLst/>
            </a:prstGeom>
            <a:ln w="57150">
              <a:solidFill>
                <a:srgbClr val="A4C137"/>
              </a:solidFill>
            </a:ln>
          </p:spPr>
          <p:style>
            <a:lnRef idx="2">
              <a:schemeClr val="accent1"/>
            </a:lnRef>
            <a:fillRef idx="0">
              <a:schemeClr val="accent1"/>
            </a:fillRef>
            <a:effectRef idx="1">
              <a:schemeClr val="accent1"/>
            </a:effectRef>
            <a:fontRef idx="minor">
              <a:schemeClr val="tx1"/>
            </a:fontRef>
          </p:style>
        </p:cxnSp>
        <p:sp>
          <p:nvSpPr>
            <p:cNvPr id="43" name="CasellaDiTesto 42">
              <a:extLst>
                <a:ext uri="{FF2B5EF4-FFF2-40B4-BE49-F238E27FC236}">
                  <a16:creationId xmlns:a16="http://schemas.microsoft.com/office/drawing/2014/main" id="{901B5300-03AA-496C-FA45-584EE9249E93}"/>
                </a:ext>
              </a:extLst>
            </p:cNvPr>
            <p:cNvSpPr txBox="1"/>
            <p:nvPr/>
          </p:nvSpPr>
          <p:spPr>
            <a:xfrm>
              <a:off x="7465699" y="3533563"/>
              <a:ext cx="594463" cy="276999"/>
            </a:xfrm>
            <a:prstGeom prst="rect">
              <a:avLst/>
            </a:prstGeom>
            <a:solidFill>
              <a:srgbClr val="7030A0"/>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M3.4</a:t>
              </a:r>
            </a:p>
          </p:txBody>
        </p:sp>
        <p:cxnSp>
          <p:nvCxnSpPr>
            <p:cNvPr id="44" name="Connettore diritto 43">
              <a:extLst>
                <a:ext uri="{FF2B5EF4-FFF2-40B4-BE49-F238E27FC236}">
                  <a16:creationId xmlns:a16="http://schemas.microsoft.com/office/drawing/2014/main" id="{756454BE-1A6A-2CEA-F5DD-5C8EC3719494}"/>
                </a:ext>
              </a:extLst>
            </p:cNvPr>
            <p:cNvCxnSpPr>
              <a:cxnSpLocks/>
              <a:endCxn id="29" idx="0"/>
            </p:cNvCxnSpPr>
            <p:nvPr/>
          </p:nvCxnSpPr>
          <p:spPr>
            <a:xfrm flipH="1">
              <a:off x="8032556" y="3817075"/>
              <a:ext cx="18935" cy="2028332"/>
            </a:xfrm>
            <a:prstGeom prst="line">
              <a:avLst/>
            </a:prstGeom>
            <a:ln w="57150">
              <a:solidFill>
                <a:srgbClr val="7030A0"/>
              </a:solidFill>
            </a:ln>
          </p:spPr>
          <p:style>
            <a:lnRef idx="2">
              <a:schemeClr val="accent1"/>
            </a:lnRef>
            <a:fillRef idx="0">
              <a:schemeClr val="accent1"/>
            </a:fillRef>
            <a:effectRef idx="1">
              <a:schemeClr val="accent1"/>
            </a:effectRef>
            <a:fontRef idx="minor">
              <a:schemeClr val="tx1"/>
            </a:fontRef>
          </p:style>
        </p:cxnSp>
        <p:sp>
          <p:nvSpPr>
            <p:cNvPr id="45" name="CasellaDiTesto 44">
              <a:extLst>
                <a:ext uri="{FF2B5EF4-FFF2-40B4-BE49-F238E27FC236}">
                  <a16:creationId xmlns:a16="http://schemas.microsoft.com/office/drawing/2014/main" id="{15277178-0CF7-698E-5182-9DEC12D3DB93}"/>
                </a:ext>
              </a:extLst>
            </p:cNvPr>
            <p:cNvSpPr txBox="1"/>
            <p:nvPr/>
          </p:nvSpPr>
          <p:spPr>
            <a:xfrm>
              <a:off x="9657927" y="3549623"/>
              <a:ext cx="594463" cy="276999"/>
            </a:xfrm>
            <a:prstGeom prst="rect">
              <a:avLst/>
            </a:prstGeom>
            <a:solidFill>
              <a:srgbClr val="A4C137"/>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Calibri" panose="020F0502020204030204"/>
                  <a:ea typeface="+mn-ea"/>
                  <a:cs typeface="+mn-cs"/>
                </a:rPr>
                <a:t>D3.4</a:t>
              </a:r>
            </a:p>
          </p:txBody>
        </p:sp>
        <p:cxnSp>
          <p:nvCxnSpPr>
            <p:cNvPr id="46" name="Connettore diritto 45">
              <a:extLst>
                <a:ext uri="{FF2B5EF4-FFF2-40B4-BE49-F238E27FC236}">
                  <a16:creationId xmlns:a16="http://schemas.microsoft.com/office/drawing/2014/main" id="{568B799B-E66A-5A5A-3052-FD2A6C11F9B5}"/>
                </a:ext>
              </a:extLst>
            </p:cNvPr>
            <p:cNvCxnSpPr>
              <a:cxnSpLocks/>
              <a:endCxn id="30" idx="0"/>
            </p:cNvCxnSpPr>
            <p:nvPr/>
          </p:nvCxnSpPr>
          <p:spPr>
            <a:xfrm>
              <a:off x="10243719" y="3833135"/>
              <a:ext cx="266813" cy="2015394"/>
            </a:xfrm>
            <a:prstGeom prst="line">
              <a:avLst/>
            </a:prstGeom>
            <a:ln w="57150">
              <a:solidFill>
                <a:srgbClr val="A4C137"/>
              </a:solidFill>
            </a:ln>
          </p:spPr>
          <p:style>
            <a:lnRef idx="2">
              <a:schemeClr val="accent1"/>
            </a:lnRef>
            <a:fillRef idx="0">
              <a:schemeClr val="accent1"/>
            </a:fillRef>
            <a:effectRef idx="1">
              <a:schemeClr val="accent1"/>
            </a:effectRef>
            <a:fontRef idx="minor">
              <a:schemeClr val="tx1"/>
            </a:fontRef>
          </p:style>
        </p:cxnSp>
      </p:grpSp>
      <p:sp>
        <p:nvSpPr>
          <p:cNvPr id="51" name="Segnaposto contenuto 2">
            <a:extLst>
              <a:ext uri="{FF2B5EF4-FFF2-40B4-BE49-F238E27FC236}">
                <a16:creationId xmlns:a16="http://schemas.microsoft.com/office/drawing/2014/main" id="{B5E84147-3D06-7C2D-620C-36162DEAA378}"/>
              </a:ext>
            </a:extLst>
          </p:cNvPr>
          <p:cNvSpPr txBox="1">
            <a:spLocks/>
          </p:cNvSpPr>
          <p:nvPr/>
        </p:nvSpPr>
        <p:spPr>
          <a:xfrm>
            <a:off x="4177579" y="1078695"/>
            <a:ext cx="8767598" cy="1210084"/>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ontserrat" panose="00000500000000000000" pitchFamily="2" charset="0"/>
                <a:ea typeface="Yu Gothic" panose="020B0400000000000000" pitchFamily="34" charset="-128"/>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ontserrat" panose="00000500000000000000" pitchFamily="2" charset="0"/>
                <a:ea typeface="Yu Gothic" panose="020B0400000000000000" pitchFamily="34" charset="-128"/>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ontserrat" panose="00000500000000000000" pitchFamily="2" charset="0"/>
                <a:ea typeface="Yu Gothic" panose="020B0400000000000000" pitchFamily="34" charset="-128"/>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ontserrat" panose="00000500000000000000" pitchFamily="2" charset="0"/>
                <a:ea typeface="Yu Gothic" panose="020B0400000000000000" pitchFamily="34" charset="-128"/>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ontserrat" panose="00000500000000000000" pitchFamily="2" charset="0"/>
                <a:ea typeface="Yu Gothic" panose="020B0400000000000000" pitchFamily="34" charset="-128"/>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marR="0" lvl="0" indent="0" algn="l" defTabSz="914400" rtl="0" eaLnBrk="1" fontAlgn="auto" latinLnBrk="0" hangingPunct="1">
              <a:lnSpc>
                <a:spcPts val="1000"/>
              </a:lnSpc>
              <a:spcBef>
                <a:spcPts val="1000"/>
              </a:spcBef>
              <a:spcAft>
                <a:spcPts val="0"/>
              </a:spcAft>
              <a:buClrTx/>
              <a:buSzTx/>
              <a:buFont typeface="Arial" panose="020B0604020202020204" pitchFamily="34" charset="0"/>
              <a:buNone/>
              <a:tabLst/>
              <a:defRPr/>
            </a:pPr>
            <a:r>
              <a:rPr kumimoji="0" lang="en-US" sz="1400" b="1" i="0"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M3.1 </a:t>
            </a:r>
            <a:r>
              <a:rPr kumimoji="0" lang="en-US" sz="1400" b="0" i="0" u="none" strike="noStrike" kern="1200" cap="none" spc="0" normalizeH="0" baseline="0" noProof="0" dirty="0">
                <a:ln>
                  <a:noFill/>
                </a:ln>
                <a:solidFill>
                  <a:prstClr val="black"/>
                </a:solidFill>
                <a:effectLst/>
                <a:uLnTx/>
                <a:uFillTx/>
                <a:latin typeface="+mn-lt"/>
                <a:ea typeface="Yu Gothic" panose="020B0400000000000000" pitchFamily="34" charset="-128"/>
                <a:cs typeface="+mn-cs"/>
              </a:rPr>
              <a:t>Modification of choke cavity for flux trapping study - </a:t>
            </a:r>
            <a:r>
              <a:rPr kumimoji="0" lang="en-US" sz="1400" b="0" i="1"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Engineering report M12</a:t>
            </a:r>
          </a:p>
          <a:p>
            <a:pPr marL="0" marR="0" lvl="0" indent="0" algn="l" defTabSz="914400" rtl="0" eaLnBrk="1" fontAlgn="auto" latinLnBrk="0" hangingPunct="1">
              <a:lnSpc>
                <a:spcPts val="1000"/>
              </a:lnSpc>
              <a:spcBef>
                <a:spcPts val="1000"/>
              </a:spcBef>
              <a:spcAft>
                <a:spcPts val="0"/>
              </a:spcAft>
              <a:buClrTx/>
              <a:buSzTx/>
              <a:buFont typeface="Arial" panose="020B0604020202020204" pitchFamily="34" charset="0"/>
              <a:buNone/>
              <a:tabLst/>
              <a:defRPr/>
            </a:pPr>
            <a:r>
              <a:rPr kumimoji="0" lang="en-US" sz="1400" b="1" i="0"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M3.2</a:t>
            </a:r>
            <a:r>
              <a:rPr kumimoji="0" lang="en-US" sz="1400" b="0" i="0" u="none" strike="noStrike" kern="1200" cap="none" spc="0" normalizeH="0" baseline="0" noProof="0" dirty="0">
                <a:ln>
                  <a:noFill/>
                </a:ln>
                <a:solidFill>
                  <a:srgbClr val="1B3C70"/>
                </a:solidFill>
                <a:effectLst/>
                <a:uLnTx/>
                <a:uFillTx/>
                <a:latin typeface="+mn-lt"/>
                <a:ea typeface="Yu Gothic" panose="020B0400000000000000" pitchFamily="34" charset="-128"/>
                <a:cs typeface="+mn-cs"/>
              </a:rPr>
              <a:t> </a:t>
            </a:r>
            <a:r>
              <a:rPr kumimoji="0" lang="en-US" sz="1400" b="0" i="0" u="none" strike="noStrike" kern="1200" cap="none" spc="0" normalizeH="0" baseline="0" noProof="0" dirty="0">
                <a:ln>
                  <a:noFill/>
                </a:ln>
                <a:solidFill>
                  <a:prstClr val="black"/>
                </a:solidFill>
                <a:effectLst/>
                <a:uLnTx/>
                <a:uFillTx/>
                <a:latin typeface="+mn-lt"/>
                <a:ea typeface="Yu Gothic" panose="020B0400000000000000" pitchFamily="34" charset="-128"/>
                <a:cs typeface="+mn-cs"/>
              </a:rPr>
              <a:t>Developed ALD adaptive layers on Cu - </a:t>
            </a:r>
            <a:r>
              <a:rPr kumimoji="0" lang="en-US" sz="1400" b="0" i="1"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Engineering report M24</a:t>
            </a:r>
          </a:p>
          <a:p>
            <a:pPr marL="0" marR="0" lvl="0" indent="0" algn="l" defTabSz="914400" rtl="0" eaLnBrk="1" fontAlgn="auto" latinLnBrk="0" hangingPunct="1">
              <a:lnSpc>
                <a:spcPts val="1000"/>
              </a:lnSpc>
              <a:spcBef>
                <a:spcPts val="1000"/>
              </a:spcBef>
              <a:spcAft>
                <a:spcPts val="0"/>
              </a:spcAft>
              <a:buClrTx/>
              <a:buSzTx/>
              <a:buFont typeface="Arial" panose="020B0604020202020204" pitchFamily="34" charset="0"/>
              <a:buNone/>
              <a:tabLst/>
              <a:defRPr/>
            </a:pPr>
            <a:r>
              <a:rPr kumimoji="0" lang="en-US" sz="1400" b="1" i="0"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M3.3 </a:t>
            </a:r>
            <a:r>
              <a:rPr kumimoji="0" lang="en-US" sz="1400" b="0" i="0" u="none" strike="noStrike" kern="1200" cap="none" spc="0" normalizeH="0" baseline="0" noProof="0" dirty="0">
                <a:ln>
                  <a:noFill/>
                </a:ln>
                <a:solidFill>
                  <a:prstClr val="black"/>
                </a:solidFill>
                <a:effectLst/>
                <a:uLnTx/>
                <a:uFillTx/>
                <a:latin typeface="+mn-lt"/>
                <a:ea typeface="Yu Gothic" panose="020B0400000000000000" pitchFamily="34" charset="-128"/>
                <a:cs typeface="+mn-cs"/>
              </a:rPr>
              <a:t>Report on mechanical strength test of SC coatings - </a:t>
            </a:r>
            <a:r>
              <a:rPr kumimoji="0" lang="en-US" sz="1400" b="0" i="1"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Test report M30</a:t>
            </a:r>
          </a:p>
          <a:p>
            <a:pPr marL="0" marR="0" lvl="0" indent="0" algn="l" defTabSz="914400" rtl="0" eaLnBrk="1" fontAlgn="auto" latinLnBrk="0" hangingPunct="1">
              <a:lnSpc>
                <a:spcPts val="1000"/>
              </a:lnSpc>
              <a:spcBef>
                <a:spcPts val="1000"/>
              </a:spcBef>
              <a:spcAft>
                <a:spcPts val="0"/>
              </a:spcAft>
              <a:buClrTx/>
              <a:buSzTx/>
              <a:buFont typeface="Arial" panose="020B0604020202020204" pitchFamily="34" charset="0"/>
              <a:buNone/>
              <a:tabLst/>
              <a:defRPr/>
            </a:pPr>
            <a:r>
              <a:rPr kumimoji="0" lang="en-US" sz="1400" b="1" i="0"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M3.4</a:t>
            </a:r>
            <a:r>
              <a:rPr kumimoji="0" lang="en-US" sz="1400" b="1" i="0" u="none" strike="noStrike" kern="1200" cap="none" spc="0" normalizeH="0" baseline="0" noProof="0" dirty="0">
                <a:ln>
                  <a:noFill/>
                </a:ln>
                <a:solidFill>
                  <a:srgbClr val="1B3C70"/>
                </a:solidFill>
                <a:effectLst/>
                <a:uLnTx/>
                <a:uFillTx/>
                <a:latin typeface="+mn-lt"/>
                <a:ea typeface="Yu Gothic" panose="020B0400000000000000" pitchFamily="34" charset="-128"/>
                <a:cs typeface="+mn-cs"/>
              </a:rPr>
              <a:t> </a:t>
            </a:r>
            <a:r>
              <a:rPr kumimoji="0" lang="en-US" sz="1400" b="0" i="0" u="none" strike="noStrike" kern="1200" cap="none" spc="0" normalizeH="0" baseline="0" noProof="0" dirty="0">
                <a:ln>
                  <a:noFill/>
                </a:ln>
                <a:solidFill>
                  <a:prstClr val="black"/>
                </a:solidFill>
                <a:effectLst/>
                <a:uLnTx/>
                <a:uFillTx/>
                <a:latin typeface="+mn-lt"/>
                <a:ea typeface="Yu Gothic" panose="020B0400000000000000" pitchFamily="34" charset="-128"/>
                <a:cs typeface="+mn-cs"/>
              </a:rPr>
              <a:t>Characterization of Nb</a:t>
            </a:r>
            <a:r>
              <a:rPr kumimoji="0" lang="en-US" sz="1400" b="0" i="0" u="none" strike="noStrike" kern="1200" cap="none" spc="0" normalizeH="0" baseline="-25000" noProof="0" dirty="0">
                <a:ln>
                  <a:noFill/>
                </a:ln>
                <a:solidFill>
                  <a:prstClr val="black"/>
                </a:solidFill>
                <a:effectLst/>
                <a:uLnTx/>
                <a:uFillTx/>
                <a:latin typeface="+mn-lt"/>
                <a:ea typeface="Yu Gothic" panose="020B0400000000000000" pitchFamily="34" charset="-128"/>
                <a:cs typeface="+mn-cs"/>
              </a:rPr>
              <a:t>3</a:t>
            </a:r>
            <a:r>
              <a:rPr kumimoji="0" lang="en-US" sz="1400" b="0" i="0" u="none" strike="noStrike" kern="1200" cap="none" spc="0" normalizeH="0" baseline="0" noProof="0" dirty="0">
                <a:ln>
                  <a:noFill/>
                </a:ln>
                <a:solidFill>
                  <a:prstClr val="black"/>
                </a:solidFill>
                <a:effectLst/>
                <a:uLnTx/>
                <a:uFillTx/>
                <a:latin typeface="+mn-lt"/>
                <a:ea typeface="Yu Gothic" panose="020B0400000000000000" pitchFamily="34" charset="-128"/>
                <a:cs typeface="+mn-cs"/>
              </a:rPr>
              <a:t>Sn reference cavity - </a:t>
            </a:r>
            <a:r>
              <a:rPr kumimoji="0" lang="en-US" sz="1400" b="0" i="1" u="none" strike="noStrike" kern="1200" cap="none" spc="0" normalizeH="0" baseline="0" noProof="0" dirty="0">
                <a:ln>
                  <a:noFill/>
                </a:ln>
                <a:solidFill>
                  <a:srgbClr val="7030A0"/>
                </a:solidFill>
                <a:effectLst/>
                <a:uLnTx/>
                <a:uFillTx/>
                <a:latin typeface="+mn-lt"/>
                <a:ea typeface="Yu Gothic" panose="020B0400000000000000" pitchFamily="34" charset="-128"/>
                <a:cs typeface="+mn-cs"/>
              </a:rPr>
              <a:t>Test report M34</a:t>
            </a:r>
            <a:endParaRPr kumimoji="0" lang="en-US" sz="2000" b="0" i="1" u="none" strike="noStrike" kern="1200" cap="none" spc="0" normalizeH="0" baseline="0" noProof="0" dirty="0">
              <a:ln>
                <a:noFill/>
              </a:ln>
              <a:solidFill>
                <a:srgbClr val="7030A0"/>
              </a:solidFill>
              <a:effectLst/>
              <a:uLnTx/>
              <a:uFillTx/>
              <a:latin typeface="+mn-lt"/>
              <a:ea typeface="Yu Gothic" panose="020B0400000000000000" pitchFamily="34" charset="-128"/>
              <a:cs typeface="+mn-cs"/>
            </a:endParaRPr>
          </a:p>
        </p:txBody>
      </p:sp>
      <p:cxnSp>
        <p:nvCxnSpPr>
          <p:cNvPr id="52" name="Straight Connector 12">
            <a:extLst>
              <a:ext uri="{FF2B5EF4-FFF2-40B4-BE49-F238E27FC236}">
                <a16:creationId xmlns:a16="http://schemas.microsoft.com/office/drawing/2014/main" id="{410EC381-A005-EB3C-5182-B189C7F36739}"/>
              </a:ext>
            </a:extLst>
          </p:cNvPr>
          <p:cNvCxnSpPr>
            <a:cxnSpLocks/>
          </p:cNvCxnSpPr>
          <p:nvPr/>
        </p:nvCxnSpPr>
        <p:spPr>
          <a:xfrm flipH="1">
            <a:off x="3564892" y="3984150"/>
            <a:ext cx="19331" cy="2438475"/>
          </a:xfrm>
          <a:prstGeom prst="line">
            <a:avLst/>
          </a:prstGeom>
          <a:ln w="76200">
            <a:solidFill>
              <a:schemeClr val="accent2">
                <a:lumMod val="75000"/>
              </a:schemeClr>
            </a:solidFill>
            <a:prstDash val="sysDot"/>
          </a:ln>
        </p:spPr>
        <p:style>
          <a:lnRef idx="2">
            <a:schemeClr val="accent1"/>
          </a:lnRef>
          <a:fillRef idx="0">
            <a:schemeClr val="accent1"/>
          </a:fillRef>
          <a:effectRef idx="1">
            <a:schemeClr val="accent1"/>
          </a:effectRef>
          <a:fontRef idx="minor">
            <a:schemeClr val="tx1"/>
          </a:fontRef>
        </p:style>
      </p:cxnSp>
      <p:pic>
        <p:nvPicPr>
          <p:cNvPr id="53" name="Picture 4" descr="1.814 immagini, foto stock, oggetti 3D e immagini vettoriali Ongoing icon |  Shutterstock">
            <a:extLst>
              <a:ext uri="{FF2B5EF4-FFF2-40B4-BE49-F238E27FC236}">
                <a16:creationId xmlns:a16="http://schemas.microsoft.com/office/drawing/2014/main" id="{E1B8F344-C3F6-9E1D-BD3E-31B600F70035}"/>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3933627" y="1292839"/>
            <a:ext cx="264129" cy="276879"/>
          </a:xfrm>
          <a:prstGeom prst="rect">
            <a:avLst/>
          </a:prstGeom>
          <a:noFill/>
          <a:extLst>
            <a:ext uri="{909E8E84-426E-40DD-AFC4-6F175D3DCCD1}">
              <a14:hiddenFill xmlns:a14="http://schemas.microsoft.com/office/drawing/2010/main">
                <a:solidFill>
                  <a:srgbClr val="FFFFFF"/>
                </a:solidFill>
              </a14:hiddenFill>
            </a:ext>
          </a:extLst>
        </p:spPr>
      </p:pic>
      <p:pic>
        <p:nvPicPr>
          <p:cNvPr id="54" name="Picture 2" descr="Tick Immagini - Sfoglia 574,582 foto, vettoriali e video Stock | Adobe Stock">
            <a:extLst>
              <a:ext uri="{FF2B5EF4-FFF2-40B4-BE49-F238E27FC236}">
                <a16:creationId xmlns:a16="http://schemas.microsoft.com/office/drawing/2014/main" id="{3D677031-AFF0-76BB-F99A-214E8DD93CA2}"/>
              </a:ext>
            </a:extLst>
          </p:cNvPr>
          <p:cNvPicPr>
            <a:picLocks noChangeAspect="1" noChangeArrowheads="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5143" t="11853" r="51724" b="10360"/>
          <a:stretch/>
        </p:blipFill>
        <p:spPr bwMode="auto">
          <a:xfrm>
            <a:off x="3908869" y="1039080"/>
            <a:ext cx="299587" cy="270142"/>
          </a:xfrm>
          <a:prstGeom prst="rect">
            <a:avLst/>
          </a:prstGeom>
          <a:noFill/>
          <a:extLst>
            <a:ext uri="{909E8E84-426E-40DD-AFC4-6F175D3DCCD1}">
              <a14:hiddenFill xmlns:a14="http://schemas.microsoft.com/office/drawing/2010/main">
                <a:solidFill>
                  <a:srgbClr val="FFFFFF"/>
                </a:solidFill>
              </a14:hiddenFill>
            </a:ext>
          </a:extLst>
        </p:spPr>
      </p:pic>
      <p:pic>
        <p:nvPicPr>
          <p:cNvPr id="55" name="Picture 4" descr="1.814 immagini, foto stock, oggetti 3D e immagini vettoriali Ongoing icon |  Shutterstock">
            <a:extLst>
              <a:ext uri="{FF2B5EF4-FFF2-40B4-BE49-F238E27FC236}">
                <a16:creationId xmlns:a16="http://schemas.microsoft.com/office/drawing/2014/main" id="{5E6B836B-D3FB-ABC4-5E78-538810745335}"/>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3957865" y="2194405"/>
            <a:ext cx="250591" cy="262687"/>
          </a:xfrm>
          <a:prstGeom prst="rect">
            <a:avLst/>
          </a:prstGeom>
          <a:noFill/>
          <a:extLst>
            <a:ext uri="{909E8E84-426E-40DD-AFC4-6F175D3DCCD1}">
              <a14:hiddenFill xmlns:a14="http://schemas.microsoft.com/office/drawing/2010/main">
                <a:solidFill>
                  <a:srgbClr val="FFFFFF"/>
                </a:solidFill>
              </a14:hiddenFill>
            </a:ext>
          </a:extLst>
        </p:spPr>
      </p:pic>
      <p:pic>
        <p:nvPicPr>
          <p:cNvPr id="56" name="Picture 2" descr="Tick Immagini - Sfoglia 574,582 foto, vettoriali e video Stock | Adobe Stock">
            <a:extLst>
              <a:ext uri="{FF2B5EF4-FFF2-40B4-BE49-F238E27FC236}">
                <a16:creationId xmlns:a16="http://schemas.microsoft.com/office/drawing/2014/main" id="{FB33DFF1-5163-17D6-AFC3-C51EC3341114}"/>
              </a:ext>
            </a:extLst>
          </p:cNvPr>
          <p:cNvPicPr>
            <a:picLocks noChangeAspect="1" noChangeArrowheads="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5143" t="11853" r="51724" b="10360"/>
          <a:stretch/>
        </p:blipFill>
        <p:spPr bwMode="auto">
          <a:xfrm>
            <a:off x="2195546" y="3697012"/>
            <a:ext cx="299587" cy="270142"/>
          </a:xfrm>
          <a:prstGeom prst="rect">
            <a:avLst/>
          </a:prstGeom>
          <a:noFill/>
          <a:extLst>
            <a:ext uri="{909E8E84-426E-40DD-AFC4-6F175D3DCCD1}">
              <a14:hiddenFill xmlns:a14="http://schemas.microsoft.com/office/drawing/2010/main">
                <a:solidFill>
                  <a:srgbClr val="FFFFFF"/>
                </a:solidFill>
              </a14:hiddenFill>
            </a:ext>
          </a:extLst>
        </p:spPr>
      </p:pic>
      <p:pic>
        <p:nvPicPr>
          <p:cNvPr id="57" name="Picture 4" descr="1.814 immagini, foto stock, oggetti 3D e immagini vettoriali Ongoing icon |  Shutterstock">
            <a:extLst>
              <a:ext uri="{FF2B5EF4-FFF2-40B4-BE49-F238E27FC236}">
                <a16:creationId xmlns:a16="http://schemas.microsoft.com/office/drawing/2014/main" id="{084F285B-6D8D-920A-E49E-303B54F813BA}"/>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5065177" y="4013279"/>
            <a:ext cx="250591" cy="262687"/>
          </a:xfrm>
          <a:prstGeom prst="rect">
            <a:avLst/>
          </a:prstGeom>
          <a:noFill/>
          <a:extLst>
            <a:ext uri="{909E8E84-426E-40DD-AFC4-6F175D3DCCD1}">
              <a14:hiddenFill xmlns:a14="http://schemas.microsoft.com/office/drawing/2010/main">
                <a:solidFill>
                  <a:srgbClr val="FFFFFF"/>
                </a:solidFill>
              </a14:hiddenFill>
            </a:ext>
          </a:extLst>
        </p:spPr>
      </p:pic>
      <p:pic>
        <p:nvPicPr>
          <p:cNvPr id="58" name="Picture 4" descr="1.814 immagini, foto stock, oggetti 3D e immagini vettoriali Ongoing icon |  Shutterstock">
            <a:extLst>
              <a:ext uri="{FF2B5EF4-FFF2-40B4-BE49-F238E27FC236}">
                <a16:creationId xmlns:a16="http://schemas.microsoft.com/office/drawing/2014/main" id="{EAA0569D-4460-55F0-2537-C2319BDFCD4C}"/>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4315325" y="4013278"/>
            <a:ext cx="250591" cy="262687"/>
          </a:xfrm>
          <a:prstGeom prst="rect">
            <a:avLst/>
          </a:prstGeom>
          <a:noFill/>
          <a:extLst>
            <a:ext uri="{909E8E84-426E-40DD-AFC4-6F175D3DCCD1}">
              <a14:hiddenFill xmlns:a14="http://schemas.microsoft.com/office/drawing/2010/main">
                <a:solidFill>
                  <a:srgbClr val="FFFFFF"/>
                </a:solidFill>
              </a14:hiddenFill>
            </a:ext>
          </a:extLst>
        </p:spPr>
      </p:pic>
      <p:sp>
        <p:nvSpPr>
          <p:cNvPr id="60" name="CasellaDiTesto 59">
            <a:extLst>
              <a:ext uri="{FF2B5EF4-FFF2-40B4-BE49-F238E27FC236}">
                <a16:creationId xmlns:a16="http://schemas.microsoft.com/office/drawing/2014/main" id="{913F90DE-ACF6-0464-B5A2-518B3580D9CD}"/>
              </a:ext>
            </a:extLst>
          </p:cNvPr>
          <p:cNvSpPr txBox="1"/>
          <p:nvPr/>
        </p:nvSpPr>
        <p:spPr>
          <a:xfrm>
            <a:off x="850871" y="1366295"/>
            <a:ext cx="2967323" cy="1569660"/>
          </a:xfrm>
          <a:prstGeom prst="rect">
            <a:avLst/>
          </a:prstGeom>
          <a:noFill/>
        </p:spPr>
        <p:txBody>
          <a:bodyPr wrap="square">
            <a:spAutoFit/>
          </a:bodyPr>
          <a:lstStyle/>
          <a:p>
            <a:r>
              <a:rPr lang="en-US" sz="3200" dirty="0"/>
              <a:t>Milestones &amp; deliverables</a:t>
            </a:r>
          </a:p>
          <a:p>
            <a:r>
              <a:rPr lang="en-US" sz="3200" b="1" dirty="0">
                <a:solidFill>
                  <a:srgbClr val="A4C137"/>
                </a:solidFill>
                <a:cs typeface="Calibri" panose="020F0502020204030204" pitchFamily="34" charset="0"/>
              </a:rPr>
              <a:t>on track</a:t>
            </a:r>
          </a:p>
        </p:txBody>
      </p:sp>
      <p:pic>
        <p:nvPicPr>
          <p:cNvPr id="2" name="Picture 4" descr="1.814 immagini, foto stock, oggetti 3D e immagini vettoriali Ongoing icon |  Shutterstock">
            <a:extLst>
              <a:ext uri="{FF2B5EF4-FFF2-40B4-BE49-F238E27FC236}">
                <a16:creationId xmlns:a16="http://schemas.microsoft.com/office/drawing/2014/main" id="{20F2E484-4DE3-2AB8-5784-5599BE8339EE}"/>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6218391" y="3996583"/>
            <a:ext cx="250591" cy="262687"/>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4" descr="1.814 immagini, foto stock, oggetti 3D e immagini vettoriali Ongoing icon |  Shutterstock">
            <a:extLst>
              <a:ext uri="{FF2B5EF4-FFF2-40B4-BE49-F238E27FC236}">
                <a16:creationId xmlns:a16="http://schemas.microsoft.com/office/drawing/2014/main" id="{7B9AFC23-309C-54D7-216F-544EBA8DBDF0}"/>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6842673" y="3987510"/>
            <a:ext cx="250591" cy="262687"/>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4" descr="1.814 immagini, foto stock, oggetti 3D e immagini vettoriali Ongoing icon |  Shutterstock">
            <a:extLst>
              <a:ext uri="{FF2B5EF4-FFF2-40B4-BE49-F238E27FC236}">
                <a16:creationId xmlns:a16="http://schemas.microsoft.com/office/drawing/2014/main" id="{FC3F4D0D-BEB0-CB08-92A9-9694BA46CC7D}"/>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3947165" y="2422805"/>
            <a:ext cx="250591" cy="262687"/>
          </a:xfrm>
          <a:prstGeom prst="rect">
            <a:avLst/>
          </a:prstGeom>
          <a:noFill/>
          <a:extLst>
            <a:ext uri="{909E8E84-426E-40DD-AFC4-6F175D3DCCD1}">
              <a14:hiddenFill xmlns:a14="http://schemas.microsoft.com/office/drawing/2010/main">
                <a:solidFill>
                  <a:srgbClr val="FFFFFF"/>
                </a:solidFill>
              </a14:hiddenFill>
            </a:ext>
          </a:extLst>
        </p:spPr>
      </p:pic>
      <p:pic>
        <p:nvPicPr>
          <p:cNvPr id="59" name="Picture 4" descr="1.814 immagini, foto stock, oggetti 3D e immagini vettoriali Ongoing icon |  Shutterstock">
            <a:extLst>
              <a:ext uri="{FF2B5EF4-FFF2-40B4-BE49-F238E27FC236}">
                <a16:creationId xmlns:a16="http://schemas.microsoft.com/office/drawing/2014/main" id="{1955F962-276D-6D6F-2675-ABF3215AED4C}"/>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3948864" y="2656348"/>
            <a:ext cx="250591" cy="262687"/>
          </a:xfrm>
          <a:prstGeom prst="rect">
            <a:avLst/>
          </a:prstGeom>
          <a:noFill/>
          <a:extLst>
            <a:ext uri="{909E8E84-426E-40DD-AFC4-6F175D3DCCD1}">
              <a14:hiddenFill xmlns:a14="http://schemas.microsoft.com/office/drawing/2010/main">
                <a:solidFill>
                  <a:srgbClr val="FFFFFF"/>
                </a:solidFill>
              </a14:hiddenFill>
            </a:ext>
          </a:extLst>
        </p:spPr>
      </p:pic>
      <p:pic>
        <p:nvPicPr>
          <p:cNvPr id="62" name="Picture 4" descr="1.814 immagini, foto stock, oggetti 3D e immagini vettoriali Ongoing icon |  Shutterstock">
            <a:extLst>
              <a:ext uri="{FF2B5EF4-FFF2-40B4-BE49-F238E27FC236}">
                <a16:creationId xmlns:a16="http://schemas.microsoft.com/office/drawing/2014/main" id="{2019A735-D66F-6804-E8A1-9B57428F047C}"/>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3946714" y="1545475"/>
            <a:ext cx="250591" cy="262687"/>
          </a:xfrm>
          <a:prstGeom prst="rect">
            <a:avLst/>
          </a:prstGeom>
          <a:noFill/>
          <a:extLst>
            <a:ext uri="{909E8E84-426E-40DD-AFC4-6F175D3DCCD1}">
              <a14:hiddenFill xmlns:a14="http://schemas.microsoft.com/office/drawing/2010/main">
                <a:solidFill>
                  <a:srgbClr val="FFFFFF"/>
                </a:solidFill>
              </a14:hiddenFill>
            </a:ext>
          </a:extLst>
        </p:spPr>
      </p:pic>
      <p:pic>
        <p:nvPicPr>
          <p:cNvPr id="63" name="Picture 4" descr="1.814 immagini, foto stock, oggetti 3D e immagini vettoriali Ongoing icon |  Shutterstock">
            <a:extLst>
              <a:ext uri="{FF2B5EF4-FFF2-40B4-BE49-F238E27FC236}">
                <a16:creationId xmlns:a16="http://schemas.microsoft.com/office/drawing/2014/main" id="{8938A743-AE62-B5EA-9D6B-DD6AF5541B93}"/>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3957865" y="1794730"/>
            <a:ext cx="250591" cy="262687"/>
          </a:xfrm>
          <a:prstGeom prst="rect">
            <a:avLst/>
          </a:prstGeom>
          <a:noFill/>
          <a:extLst>
            <a:ext uri="{909E8E84-426E-40DD-AFC4-6F175D3DCCD1}">
              <a14:hiddenFill xmlns:a14="http://schemas.microsoft.com/office/drawing/2010/main">
                <a:solidFill>
                  <a:srgbClr val="FFFFFF"/>
                </a:solidFill>
              </a14:hiddenFill>
            </a:ext>
          </a:extLst>
        </p:spPr>
      </p:pic>
      <p:pic>
        <p:nvPicPr>
          <p:cNvPr id="64" name="Picture 4" descr="1.814 immagini, foto stock, oggetti 3D e immagini vettoriali Ongoing icon |  Shutterstock">
            <a:extLst>
              <a:ext uri="{FF2B5EF4-FFF2-40B4-BE49-F238E27FC236}">
                <a16:creationId xmlns:a16="http://schemas.microsoft.com/office/drawing/2014/main" id="{F2A4E0C5-5CEC-CB06-44B4-BFD2E4503115}"/>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7674018" y="3961344"/>
            <a:ext cx="250591" cy="262687"/>
          </a:xfrm>
          <a:prstGeom prst="rect">
            <a:avLst/>
          </a:prstGeom>
          <a:noFill/>
          <a:extLst>
            <a:ext uri="{909E8E84-426E-40DD-AFC4-6F175D3DCCD1}">
              <a14:hiddenFill xmlns:a14="http://schemas.microsoft.com/office/drawing/2010/main">
                <a:solidFill>
                  <a:srgbClr val="FFFFFF"/>
                </a:solidFill>
              </a14:hiddenFill>
            </a:ext>
          </a:extLst>
        </p:spPr>
      </p:pic>
      <p:pic>
        <p:nvPicPr>
          <p:cNvPr id="65" name="Picture 4" descr="1.814 immagini, foto stock, oggetti 3D e immagini vettoriali Ongoing icon |  Shutterstock">
            <a:extLst>
              <a:ext uri="{FF2B5EF4-FFF2-40B4-BE49-F238E27FC236}">
                <a16:creationId xmlns:a16="http://schemas.microsoft.com/office/drawing/2014/main" id="{3AD2AB6D-8E83-EB18-DDC6-91DD4FF53444}"/>
              </a:ext>
            </a:extLst>
          </p:cNvPr>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l="3562" t="8569" r="65338" b="13417"/>
          <a:stretch/>
        </p:blipFill>
        <p:spPr bwMode="auto">
          <a:xfrm>
            <a:off x="8940150" y="3983014"/>
            <a:ext cx="250591" cy="26268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740534561"/>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8FF5AA5-CCEE-57BF-5CF5-DCE98021AA63}"/>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A3166193-9095-8217-B1A2-DC6D37C84173}"/>
              </a:ext>
            </a:extLst>
          </p:cNvPr>
          <p:cNvSpPr txBox="1"/>
          <p:nvPr/>
        </p:nvSpPr>
        <p:spPr>
          <a:xfrm>
            <a:off x="3418115" y="315684"/>
            <a:ext cx="5177892" cy="461665"/>
          </a:xfrm>
          <a:prstGeom prst="rect">
            <a:avLst/>
          </a:prstGeom>
          <a:noFill/>
        </p:spPr>
        <p:txBody>
          <a:bodyPr wrap="none" rtlCol="0">
            <a:spAutoFit/>
          </a:bodyPr>
          <a:lstStyle/>
          <a:p>
            <a:r>
              <a:rPr lang="en-US" sz="2400" b="1" dirty="0">
                <a:solidFill>
                  <a:srgbClr val="A1BF31"/>
                </a:solidFill>
              </a:rPr>
              <a:t>WP3</a:t>
            </a:r>
            <a:r>
              <a:rPr lang="en-US" sz="2400" b="1" dirty="0">
                <a:solidFill>
                  <a:srgbClr val="1B3C70"/>
                </a:solidFill>
              </a:rPr>
              <a:t>  Nb</a:t>
            </a:r>
            <a:r>
              <a:rPr lang="en-US" sz="2400" b="1" baseline="-25000" dirty="0">
                <a:solidFill>
                  <a:srgbClr val="1B3C70"/>
                </a:solidFill>
              </a:rPr>
              <a:t>3</a:t>
            </a:r>
            <a:r>
              <a:rPr lang="en-US" sz="2400" b="1" dirty="0">
                <a:solidFill>
                  <a:srgbClr val="1B3C70"/>
                </a:solidFill>
              </a:rPr>
              <a:t>Sn on Cu:</a:t>
            </a:r>
            <a:r>
              <a:rPr lang="en-US" sz="2400" b="1" dirty="0">
                <a:solidFill>
                  <a:schemeClr val="bg2">
                    <a:lumMod val="50000"/>
                  </a:schemeClr>
                </a:solidFill>
              </a:rPr>
              <a:t> financial status</a:t>
            </a:r>
          </a:p>
        </p:txBody>
      </p:sp>
      <p:pic>
        <p:nvPicPr>
          <p:cNvPr id="5" name="Picture 2" descr="Innovate for Sustainable Accelerating Systems: Kick-Off Meeting">
            <a:extLst>
              <a:ext uri="{FF2B5EF4-FFF2-40B4-BE49-F238E27FC236}">
                <a16:creationId xmlns:a16="http://schemas.microsoft.com/office/drawing/2014/main" id="{AC7AF7D4-25FB-1D82-1BAE-4398B10BFC6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graphicFrame>
        <p:nvGraphicFramePr>
          <p:cNvPr id="2" name="Tabella 1">
            <a:extLst>
              <a:ext uri="{FF2B5EF4-FFF2-40B4-BE49-F238E27FC236}">
                <a16:creationId xmlns:a16="http://schemas.microsoft.com/office/drawing/2014/main" id="{9B95B6E1-2DE8-5E2B-92E4-A0CFABB88E95}"/>
              </a:ext>
            </a:extLst>
          </p:cNvPr>
          <p:cNvGraphicFramePr>
            <a:graphicFrameLocks noGrp="1"/>
          </p:cNvGraphicFramePr>
          <p:nvPr/>
        </p:nvGraphicFramePr>
        <p:xfrm>
          <a:off x="1364282" y="2481213"/>
          <a:ext cx="9463436" cy="3295117"/>
        </p:xfrm>
        <a:graphic>
          <a:graphicData uri="http://schemas.openxmlformats.org/drawingml/2006/table">
            <a:tbl>
              <a:tblPr firstRow="1" bandRow="1">
                <a:tableStyleId>{5C22544A-7EE6-4342-B048-85BDC9FD1C3A}</a:tableStyleId>
              </a:tblPr>
              <a:tblGrid>
                <a:gridCol w="1887587">
                  <a:extLst>
                    <a:ext uri="{9D8B030D-6E8A-4147-A177-3AD203B41FA5}">
                      <a16:colId xmlns:a16="http://schemas.microsoft.com/office/drawing/2014/main" val="3617508903"/>
                    </a:ext>
                  </a:extLst>
                </a:gridCol>
                <a:gridCol w="2844131">
                  <a:extLst>
                    <a:ext uri="{9D8B030D-6E8A-4147-A177-3AD203B41FA5}">
                      <a16:colId xmlns:a16="http://schemas.microsoft.com/office/drawing/2014/main" val="1644614066"/>
                    </a:ext>
                  </a:extLst>
                </a:gridCol>
                <a:gridCol w="2365859">
                  <a:extLst>
                    <a:ext uri="{9D8B030D-6E8A-4147-A177-3AD203B41FA5}">
                      <a16:colId xmlns:a16="http://schemas.microsoft.com/office/drawing/2014/main" val="3217324954"/>
                    </a:ext>
                  </a:extLst>
                </a:gridCol>
                <a:gridCol w="2365859">
                  <a:extLst>
                    <a:ext uri="{9D8B030D-6E8A-4147-A177-3AD203B41FA5}">
                      <a16:colId xmlns:a16="http://schemas.microsoft.com/office/drawing/2014/main" val="1244419087"/>
                    </a:ext>
                  </a:extLst>
                </a:gridCol>
              </a:tblGrid>
              <a:tr h="440153">
                <a:tc rowSpan="2">
                  <a:txBody>
                    <a:bodyPr/>
                    <a:lstStyle/>
                    <a:p>
                      <a:pPr algn="ctr"/>
                      <a:r>
                        <a:rPr lang="en-US" b="1" dirty="0">
                          <a:solidFill>
                            <a:schemeClr val="bg1"/>
                          </a:solidFill>
                        </a:rPr>
                        <a:t>Partner</a:t>
                      </a:r>
                    </a:p>
                  </a:txBody>
                  <a:tcPr anchor="ctr">
                    <a:solidFill>
                      <a:srgbClr val="A1BF31"/>
                    </a:solidFill>
                  </a:tcPr>
                </a:tc>
                <a:tc gridSpan="3">
                  <a:txBody>
                    <a:bodyPr/>
                    <a:lstStyle/>
                    <a:p>
                      <a:pPr algn="ctr"/>
                      <a:r>
                        <a:rPr lang="en-US" b="1" dirty="0">
                          <a:solidFill>
                            <a:schemeClr val="bg1"/>
                          </a:solidFill>
                        </a:rPr>
                        <a:t>Budget</a:t>
                      </a:r>
                    </a:p>
                  </a:txBody>
                  <a:tcPr anchor="ctr">
                    <a:solidFill>
                      <a:srgbClr val="1B3C70"/>
                    </a:solidFill>
                  </a:tcPr>
                </a:tc>
                <a:tc hMerge="1">
                  <a:txBody>
                    <a:bodyPr/>
                    <a:lstStyle/>
                    <a:p>
                      <a:endParaRPr dirty="0"/>
                    </a:p>
                  </a:txBody>
                  <a:tcPr anchor="ctr">
                    <a:solidFill>
                      <a:srgbClr val="1B3C70"/>
                    </a:solidFill>
                  </a:tcPr>
                </a:tc>
                <a:tc hMerge="1">
                  <a:txBody>
                    <a:bodyPr/>
                    <a:lstStyle/>
                    <a:p>
                      <a:endParaRPr lang="en-US" dirty="0"/>
                    </a:p>
                  </a:txBody>
                  <a:tcPr/>
                </a:tc>
                <a:extLst>
                  <a:ext uri="{0D108BD9-81ED-4DB2-BD59-A6C34878D82A}">
                    <a16:rowId xmlns:a16="http://schemas.microsoft.com/office/drawing/2014/main" val="3792437839"/>
                  </a:ext>
                </a:extLst>
              </a:tr>
              <a:tr h="919497">
                <a:tc vMerge="1">
                  <a:txBody>
                    <a:bodyPr/>
                    <a:lstStyle/>
                    <a:p>
                      <a:pPr algn="ctr"/>
                      <a:endParaRPr lang="en-US" dirty="0"/>
                    </a:p>
                  </a:txBody>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b="1" dirty="0">
                          <a:solidFill>
                            <a:schemeClr val="bg1"/>
                          </a:solidFill>
                        </a:rPr>
                        <a:t>EU total contribution</a:t>
                      </a:r>
                    </a:p>
                  </a:txBody>
                  <a:tcPr anchor="ctr">
                    <a:solidFill>
                      <a:srgbClr val="1B3C70"/>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b="1" dirty="0">
                          <a:solidFill>
                            <a:schemeClr val="bg1"/>
                          </a:solidFill>
                        </a:rPr>
                        <a:t>EU Budget</a:t>
                      </a:r>
                    </a:p>
                    <a:p>
                      <a:pPr marL="0" marR="0" lvl="0" indent="0" algn="ctr" defTabSz="914400" rtl="0" eaLnBrk="1" fontAlgn="auto" latinLnBrk="0" hangingPunct="1">
                        <a:lnSpc>
                          <a:spcPct val="100000"/>
                        </a:lnSpc>
                        <a:spcBef>
                          <a:spcPts val="0"/>
                        </a:spcBef>
                        <a:spcAft>
                          <a:spcPts val="0"/>
                        </a:spcAft>
                        <a:buClrTx/>
                        <a:buSzTx/>
                        <a:buFontTx/>
                        <a:buNone/>
                        <a:tabLst/>
                        <a:defRPr/>
                      </a:pPr>
                      <a:r>
                        <a:rPr lang="en-US" b="1" dirty="0">
                          <a:solidFill>
                            <a:schemeClr val="bg1"/>
                          </a:solidFill>
                        </a:rPr>
                        <a:t>spent</a:t>
                      </a:r>
                    </a:p>
                  </a:txBody>
                  <a:tcPr anchor="ctr">
                    <a:solidFill>
                      <a:srgbClr val="1B3C70"/>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b="1" dirty="0">
                          <a:solidFill>
                            <a:schemeClr val="bg1"/>
                          </a:solidFill>
                        </a:rPr>
                        <a:t>Matching Funds</a:t>
                      </a:r>
                    </a:p>
                  </a:txBody>
                  <a:tcPr anchor="ctr">
                    <a:solidFill>
                      <a:srgbClr val="1B3C70"/>
                    </a:solidFill>
                  </a:tcPr>
                </a:tc>
                <a:extLst>
                  <a:ext uri="{0D108BD9-81ED-4DB2-BD59-A6C34878D82A}">
                    <a16:rowId xmlns:a16="http://schemas.microsoft.com/office/drawing/2014/main" val="4113701081"/>
                  </a:ext>
                </a:extLst>
              </a:tr>
              <a:tr h="440153">
                <a:tc>
                  <a:txBody>
                    <a:bodyPr/>
                    <a:lstStyle/>
                    <a:p>
                      <a:pPr algn="ctr"/>
                      <a:r>
                        <a:rPr lang="en-US" b="1" dirty="0"/>
                        <a:t>CEA</a:t>
                      </a:r>
                    </a:p>
                  </a:txBody>
                  <a:tcPr anchor="ctr"/>
                </a:tc>
                <a:tc>
                  <a:txBody>
                    <a:bodyPr/>
                    <a:lstStyle/>
                    <a:p>
                      <a:pPr algn="ctr"/>
                      <a:r>
                        <a:rPr lang="en-US" dirty="0"/>
                        <a:t>100</a:t>
                      </a:r>
                    </a:p>
                  </a:txBody>
                  <a:tcPr anchor="ct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sz="1400" i="1" dirty="0"/>
                        <a:t>dedicated CEA staff</a:t>
                      </a:r>
                    </a:p>
                  </a:txBody>
                  <a:tcPr anchor="ct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sz="1400" i="1" dirty="0"/>
                        <a:t>consumables</a:t>
                      </a:r>
                    </a:p>
                  </a:txBody>
                  <a:tcPr anchor="ctr"/>
                </a:tc>
                <a:extLst>
                  <a:ext uri="{0D108BD9-81ED-4DB2-BD59-A6C34878D82A}">
                    <a16:rowId xmlns:a16="http://schemas.microsoft.com/office/drawing/2014/main" val="3187100908"/>
                  </a:ext>
                </a:extLst>
              </a:tr>
              <a:tr h="440153">
                <a:tc>
                  <a:txBody>
                    <a:bodyPr/>
                    <a:lstStyle/>
                    <a:p>
                      <a:pPr algn="ctr"/>
                      <a:r>
                        <a:rPr lang="en-US" b="1" dirty="0"/>
                        <a:t>HZB</a:t>
                      </a:r>
                    </a:p>
                  </a:txBody>
                  <a:tcPr anchor="ctr"/>
                </a:tc>
                <a:tc>
                  <a:txBody>
                    <a:bodyPr/>
                    <a:lstStyle/>
                    <a:p>
                      <a:pPr algn="ctr"/>
                      <a:r>
                        <a:rPr lang="en-US" dirty="0"/>
                        <a:t>200</a:t>
                      </a:r>
                    </a:p>
                  </a:txBody>
                  <a:tcPr anchor="ct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sz="1400" i="1" dirty="0"/>
                        <a:t>1 post-doc hired</a:t>
                      </a:r>
                      <a:endParaRPr lang="en-US" sz="1400" dirty="0"/>
                    </a:p>
                  </a:txBody>
                  <a:tcPr anchor="ct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sz="1400" i="1" dirty="0"/>
                        <a:t>dedicated HZB staff</a:t>
                      </a:r>
                    </a:p>
                  </a:txBody>
                  <a:tcPr anchor="ctr"/>
                </a:tc>
                <a:extLst>
                  <a:ext uri="{0D108BD9-81ED-4DB2-BD59-A6C34878D82A}">
                    <a16:rowId xmlns:a16="http://schemas.microsoft.com/office/drawing/2014/main" val="1209013289"/>
                  </a:ext>
                </a:extLst>
              </a:tr>
              <a:tr h="615008">
                <a:tc>
                  <a:txBody>
                    <a:bodyPr/>
                    <a:lstStyle/>
                    <a:p>
                      <a:pPr algn="ctr"/>
                      <a:r>
                        <a:rPr lang="en-US" b="1" dirty="0"/>
                        <a:t>INFN</a:t>
                      </a:r>
                    </a:p>
                  </a:txBody>
                  <a:tcPr anchor="ctr"/>
                </a:tc>
                <a:tc>
                  <a:txBody>
                    <a:bodyPr/>
                    <a:lstStyle/>
                    <a:p>
                      <a:pPr algn="ctr"/>
                      <a:r>
                        <a:rPr lang="en-US" dirty="0"/>
                        <a:t>200</a:t>
                      </a:r>
                    </a:p>
                  </a:txBody>
                  <a:tcPr anchor="ctr"/>
                </a:tc>
                <a:tc>
                  <a:txBody>
                    <a:bodyPr/>
                    <a:lstStyle/>
                    <a:p>
                      <a:pPr algn="ctr"/>
                      <a:r>
                        <a:rPr lang="en-US" sz="1400" i="1" dirty="0"/>
                        <a:t>1 post-doc hired + dedicated LNL staff</a:t>
                      </a:r>
                    </a:p>
                  </a:txBody>
                  <a:tcPr anchor="ctr"/>
                </a:tc>
                <a:tc>
                  <a:txBody>
                    <a:bodyPr/>
                    <a:lstStyle/>
                    <a:p>
                      <a:pPr algn="ctr"/>
                      <a:r>
                        <a:rPr lang="sv-SE" sz="1400" i="1" dirty="0"/>
                        <a:t>1.3 GHz coating system upgrade</a:t>
                      </a:r>
                      <a:endParaRPr lang="en-US" sz="1400" i="1" dirty="0"/>
                    </a:p>
                  </a:txBody>
                  <a:tcPr anchor="ctr"/>
                </a:tc>
                <a:extLst>
                  <a:ext uri="{0D108BD9-81ED-4DB2-BD59-A6C34878D82A}">
                    <a16:rowId xmlns:a16="http://schemas.microsoft.com/office/drawing/2014/main" val="3542221676"/>
                  </a:ext>
                </a:extLst>
              </a:tr>
              <a:tr h="440153">
                <a:tc>
                  <a:txBody>
                    <a:bodyPr/>
                    <a:lstStyle/>
                    <a:p>
                      <a:pPr algn="ctr"/>
                      <a:r>
                        <a:rPr lang="en-US" b="1" dirty="0"/>
                        <a:t>UKRI</a:t>
                      </a:r>
                    </a:p>
                  </a:txBody>
                  <a:tcPr anchor="ctr"/>
                </a:tc>
                <a:tc>
                  <a:txBody>
                    <a:bodyPr/>
                    <a:lstStyle/>
                    <a:p>
                      <a:pPr algn="ctr"/>
                      <a:r>
                        <a:rPr lang="en-US" dirty="0"/>
                        <a:t>200</a:t>
                      </a:r>
                    </a:p>
                  </a:txBody>
                  <a:tcPr anchor="ctr"/>
                </a:tc>
                <a:tc>
                  <a:txBody>
                    <a:bodyPr/>
                    <a:lstStyle/>
                    <a:p>
                      <a:pPr algn="ctr"/>
                      <a:r>
                        <a:rPr lang="en-US" sz="1400" dirty="0"/>
                        <a:t>1 student grant at UKRI</a:t>
                      </a:r>
                    </a:p>
                  </a:txBody>
                  <a:tcPr anchor="ctr"/>
                </a:tc>
                <a:tc>
                  <a:txBody>
                    <a:bodyPr/>
                    <a:lstStyle/>
                    <a:p>
                      <a:pPr algn="ctr"/>
                      <a:r>
                        <a:rPr lang="en-US" sz="1400" dirty="0"/>
                        <a:t>Dedicated UKRI Staff</a:t>
                      </a:r>
                    </a:p>
                  </a:txBody>
                  <a:tcPr anchor="ctr"/>
                </a:tc>
                <a:extLst>
                  <a:ext uri="{0D108BD9-81ED-4DB2-BD59-A6C34878D82A}">
                    <a16:rowId xmlns:a16="http://schemas.microsoft.com/office/drawing/2014/main" val="958483122"/>
                  </a:ext>
                </a:extLst>
              </a:tr>
            </a:tbl>
          </a:graphicData>
        </a:graphic>
      </p:graphicFrame>
      <p:sp>
        <p:nvSpPr>
          <p:cNvPr id="6" name="CasellaDiTesto 5">
            <a:extLst>
              <a:ext uri="{FF2B5EF4-FFF2-40B4-BE49-F238E27FC236}">
                <a16:creationId xmlns:a16="http://schemas.microsoft.com/office/drawing/2014/main" id="{46C36607-59FE-E087-4566-554028CB304F}"/>
              </a:ext>
            </a:extLst>
          </p:cNvPr>
          <p:cNvSpPr txBox="1"/>
          <p:nvPr/>
        </p:nvSpPr>
        <p:spPr>
          <a:xfrm>
            <a:off x="1240574" y="1533360"/>
            <a:ext cx="6094140" cy="584775"/>
          </a:xfrm>
          <a:prstGeom prst="rect">
            <a:avLst/>
          </a:prstGeom>
          <a:noFill/>
        </p:spPr>
        <p:txBody>
          <a:bodyPr wrap="square">
            <a:spAutoFit/>
          </a:bodyPr>
          <a:lstStyle/>
          <a:p>
            <a:r>
              <a:rPr lang="en-US" sz="3200" b="1" dirty="0">
                <a:solidFill>
                  <a:srgbClr val="1B3C70"/>
                </a:solidFill>
              </a:rPr>
              <a:t>Budget expenses are on track</a:t>
            </a:r>
          </a:p>
        </p:txBody>
      </p:sp>
    </p:spTree>
    <p:extLst>
      <p:ext uri="{BB962C8B-B14F-4D97-AF65-F5344CB8AC3E}">
        <p14:creationId xmlns:p14="http://schemas.microsoft.com/office/powerpoint/2010/main" val="4050378743"/>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BCDACFB-1B75-9953-AC32-C108F37912D8}"/>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AFFA24AF-A507-EA37-4B8C-BABEEBAD4C28}"/>
              </a:ext>
            </a:extLst>
          </p:cNvPr>
          <p:cNvSpPr txBox="1"/>
          <p:nvPr/>
        </p:nvSpPr>
        <p:spPr>
          <a:xfrm>
            <a:off x="3418115" y="315684"/>
            <a:ext cx="6874511" cy="461665"/>
          </a:xfrm>
          <a:prstGeom prst="rect">
            <a:avLst/>
          </a:prstGeom>
          <a:noFill/>
        </p:spPr>
        <p:txBody>
          <a:bodyPr wrap="none" rtlCol="0">
            <a:spAutoFit/>
          </a:bodyPr>
          <a:lstStyle/>
          <a:p>
            <a:r>
              <a:rPr lang="en-US" sz="2400" b="1" dirty="0">
                <a:solidFill>
                  <a:srgbClr val="A1BF31"/>
                </a:solidFill>
              </a:rPr>
              <a:t>WP3: </a:t>
            </a:r>
            <a:r>
              <a:rPr lang="en-US" sz="2400" b="1" dirty="0">
                <a:solidFill>
                  <a:srgbClr val="1B3C70"/>
                </a:solidFill>
              </a:rPr>
              <a:t>Nb</a:t>
            </a:r>
            <a:r>
              <a:rPr lang="en-US" sz="2400" b="1" baseline="-25000" dirty="0">
                <a:solidFill>
                  <a:srgbClr val="1B3C70"/>
                </a:solidFill>
              </a:rPr>
              <a:t>3</a:t>
            </a:r>
            <a:r>
              <a:rPr lang="en-US" sz="2400" b="1" dirty="0">
                <a:solidFill>
                  <a:srgbClr val="1B3C70"/>
                </a:solidFill>
              </a:rPr>
              <a:t>Sn on Cu films for 4.2K cavity operation</a:t>
            </a:r>
            <a:endParaRPr lang="en-US" sz="2400" b="1" dirty="0">
              <a:solidFill>
                <a:schemeClr val="bg2">
                  <a:lumMod val="50000"/>
                </a:schemeClr>
              </a:solidFill>
            </a:endParaRPr>
          </a:p>
        </p:txBody>
      </p:sp>
      <p:pic>
        <p:nvPicPr>
          <p:cNvPr id="5" name="Picture 2" descr="Innovate for Sustainable Accelerating Systems: Kick-Off Meeting">
            <a:extLst>
              <a:ext uri="{FF2B5EF4-FFF2-40B4-BE49-F238E27FC236}">
                <a16:creationId xmlns:a16="http://schemas.microsoft.com/office/drawing/2014/main" id="{6D51265F-F36F-69A4-2976-8FB8BBF5AF1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3286" y="109462"/>
            <a:ext cx="2781262" cy="874111"/>
          </a:xfrm>
          <a:prstGeom prst="rect">
            <a:avLst/>
          </a:prstGeom>
          <a:noFill/>
          <a:extLst>
            <a:ext uri="{909E8E84-426E-40DD-AFC4-6F175D3DCCD1}">
              <a14:hiddenFill xmlns:a14="http://schemas.microsoft.com/office/drawing/2010/main">
                <a:solidFill>
                  <a:srgbClr val="FFFFFF"/>
                </a:solidFill>
              </a14:hiddenFill>
            </a:ext>
          </a:extLst>
        </p:spPr>
      </p:pic>
      <p:sp>
        <p:nvSpPr>
          <p:cNvPr id="2" name="TextBox 1">
            <a:extLst>
              <a:ext uri="{FF2B5EF4-FFF2-40B4-BE49-F238E27FC236}">
                <a16:creationId xmlns:a16="http://schemas.microsoft.com/office/drawing/2014/main" id="{5C6DC7AD-FA86-3014-2C7F-44169091257A}"/>
              </a:ext>
            </a:extLst>
          </p:cNvPr>
          <p:cNvSpPr txBox="1"/>
          <p:nvPr/>
        </p:nvSpPr>
        <p:spPr>
          <a:xfrm>
            <a:off x="907869" y="2229455"/>
            <a:ext cx="10445931" cy="3539430"/>
          </a:xfrm>
          <a:prstGeom prst="rect">
            <a:avLst/>
          </a:prstGeom>
          <a:noFill/>
        </p:spPr>
        <p:txBody>
          <a:bodyPr wrap="square" rtlCol="0">
            <a:spAutoFit/>
          </a:bodyPr>
          <a:lstStyle/>
          <a:p>
            <a:pPr marL="342900" indent="-342900">
              <a:buFont typeface="Arial" panose="020B0604020202020204" pitchFamily="34" charset="0"/>
              <a:buChar char="•"/>
            </a:pPr>
            <a:r>
              <a:rPr lang="it-IT" sz="2800" dirty="0"/>
              <a:t>1° </a:t>
            </a:r>
            <a:r>
              <a:rPr lang="it-IT" sz="2800" dirty="0" err="1"/>
              <a:t>year</a:t>
            </a:r>
            <a:r>
              <a:rPr lang="it-IT" sz="2800" dirty="0"/>
              <a:t> milestone </a:t>
            </a:r>
            <a:r>
              <a:rPr lang="it-IT" sz="2800" dirty="0" err="1"/>
              <a:t>delivered</a:t>
            </a:r>
            <a:r>
              <a:rPr lang="it-IT" sz="2800" dirty="0"/>
              <a:t> in time</a:t>
            </a:r>
          </a:p>
          <a:p>
            <a:pPr marL="342900" indent="-342900">
              <a:buFont typeface="Arial" panose="020B0604020202020204" pitchFamily="34" charset="0"/>
              <a:buChar char="•"/>
            </a:pPr>
            <a:endParaRPr lang="it-IT" sz="2800" dirty="0"/>
          </a:p>
          <a:p>
            <a:pPr marL="342900" indent="-342900">
              <a:buFont typeface="Arial" panose="020B0604020202020204" pitchFamily="34" charset="0"/>
              <a:buChar char="•"/>
            </a:pPr>
            <a:r>
              <a:rPr lang="it-IT" sz="2800" dirty="0"/>
              <a:t>2° </a:t>
            </a:r>
            <a:r>
              <a:rPr lang="it-IT" sz="2800" dirty="0" err="1"/>
              <a:t>year</a:t>
            </a:r>
            <a:r>
              <a:rPr lang="it-IT" sz="2800" dirty="0"/>
              <a:t> milestone and deliverable on track</a:t>
            </a:r>
          </a:p>
          <a:p>
            <a:pPr marL="342900" indent="-342900">
              <a:buFont typeface="Arial" panose="020B0604020202020204" pitchFamily="34" charset="0"/>
              <a:buChar char="•"/>
            </a:pPr>
            <a:endParaRPr lang="it-IT" sz="2800" dirty="0"/>
          </a:p>
          <a:p>
            <a:pPr marL="342900" indent="-342900">
              <a:buFont typeface="Arial" panose="020B0604020202020204" pitchFamily="34" charset="0"/>
              <a:buChar char="•"/>
            </a:pPr>
            <a:r>
              <a:rPr lang="it-IT" sz="2800" dirty="0"/>
              <a:t>No project </a:t>
            </a:r>
            <a:r>
              <a:rPr lang="it-IT" sz="2800" dirty="0" err="1"/>
              <a:t>main</a:t>
            </a:r>
            <a:r>
              <a:rPr lang="it-IT" sz="2800" dirty="0"/>
              <a:t> </a:t>
            </a:r>
            <a:r>
              <a:rPr lang="it-IT" sz="2800" dirty="0" err="1"/>
              <a:t>criticality</a:t>
            </a:r>
            <a:r>
              <a:rPr lang="it-IT" sz="2800" dirty="0"/>
              <a:t> </a:t>
            </a:r>
            <a:r>
              <a:rPr lang="it-IT" sz="2800" dirty="0" err="1"/>
              <a:t>at</a:t>
            </a:r>
            <a:r>
              <a:rPr lang="it-IT" sz="2800" dirty="0"/>
              <a:t> the moment</a:t>
            </a:r>
          </a:p>
          <a:p>
            <a:pPr marL="342900" indent="-342900">
              <a:buFont typeface="Arial" panose="020B0604020202020204" pitchFamily="34" charset="0"/>
              <a:buChar char="•"/>
            </a:pPr>
            <a:endParaRPr lang="it-IT" sz="2800" dirty="0"/>
          </a:p>
          <a:p>
            <a:pPr marL="342900" indent="-342900">
              <a:buFont typeface="Arial" panose="020B0604020202020204" pitchFamily="34" charset="0"/>
              <a:buChar char="•"/>
            </a:pPr>
            <a:r>
              <a:rPr lang="it-IT" sz="2800" dirty="0"/>
              <a:t>The partners of WP3 are </a:t>
            </a:r>
            <a:r>
              <a:rPr lang="it-IT" sz="2800" dirty="0" err="1"/>
              <a:t>preparing</a:t>
            </a:r>
            <a:r>
              <a:rPr lang="it-IT" sz="2800" dirty="0"/>
              <a:t> a </a:t>
            </a:r>
            <a:r>
              <a:rPr lang="it-IT" sz="2800" dirty="0" err="1"/>
              <a:t>proposal</a:t>
            </a:r>
            <a:r>
              <a:rPr lang="it-IT" sz="2800" dirty="0"/>
              <a:t> for I-FAST-2 in </a:t>
            </a:r>
            <a:r>
              <a:rPr lang="it-IT" sz="2800" dirty="0" err="1"/>
              <a:t>continuity</a:t>
            </a:r>
            <a:r>
              <a:rPr lang="it-IT" sz="2800" dirty="0"/>
              <a:t> with ISAS activity</a:t>
            </a:r>
          </a:p>
        </p:txBody>
      </p:sp>
      <p:sp>
        <p:nvSpPr>
          <p:cNvPr id="3" name="Segnaposto contenuto 2">
            <a:extLst>
              <a:ext uri="{FF2B5EF4-FFF2-40B4-BE49-F238E27FC236}">
                <a16:creationId xmlns:a16="http://schemas.microsoft.com/office/drawing/2014/main" id="{49A2744A-AF4B-1641-BA96-7315F2533C54}"/>
              </a:ext>
            </a:extLst>
          </p:cNvPr>
          <p:cNvSpPr txBox="1">
            <a:spLocks/>
          </p:cNvSpPr>
          <p:nvPr/>
        </p:nvSpPr>
        <p:spPr>
          <a:xfrm>
            <a:off x="838200" y="1282511"/>
            <a:ext cx="10515600" cy="537032"/>
          </a:xfrm>
          <a:prstGeom prst="rect">
            <a:avLst/>
          </a:prstGeom>
        </p:spPr>
        <p:txBody>
          <a:bodyPr vert="horz" lIns="91440" tIns="45720" rIns="91440" bIns="45720" rtlCol="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00000"/>
              </a:lnSpc>
              <a:buFont typeface="Arial" panose="020B0604020202020204" pitchFamily="34" charset="0"/>
              <a:buNone/>
            </a:pPr>
            <a:r>
              <a:rPr lang="en-US" sz="3600" b="1" dirty="0">
                <a:solidFill>
                  <a:srgbClr val="A4C137"/>
                </a:solidFill>
              </a:rPr>
              <a:t>Conclusion and point of attention</a:t>
            </a:r>
          </a:p>
        </p:txBody>
      </p:sp>
    </p:spTree>
    <p:extLst>
      <p:ext uri="{BB962C8B-B14F-4D97-AF65-F5344CB8AC3E}">
        <p14:creationId xmlns:p14="http://schemas.microsoft.com/office/powerpoint/2010/main" val="1885118218"/>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showMasterSp="0">
  <p:cSld>
    <p:bg>
      <p:bgPr>
        <a:solidFill>
          <a:srgbClr val="013A72"/>
        </a:solidFill>
        <a:effectLst/>
      </p:bgPr>
    </p:bg>
    <p:spTree>
      <p:nvGrpSpPr>
        <p:cNvPr id="1" name=""/>
        <p:cNvGrpSpPr/>
        <p:nvPr/>
      </p:nvGrpSpPr>
      <p:grpSpPr>
        <a:xfrm>
          <a:off x="0" y="0"/>
          <a:ext cx="0" cy="0"/>
          <a:chOff x="0" y="0"/>
          <a:chExt cx="0" cy="0"/>
        </a:xfrm>
      </p:grpSpPr>
      <p:sp>
        <p:nvSpPr>
          <p:cNvPr id="4" name="Segnaposto numero diapositiva 3">
            <a:extLst>
              <a:ext uri="{FF2B5EF4-FFF2-40B4-BE49-F238E27FC236}">
                <a16:creationId xmlns:a16="http://schemas.microsoft.com/office/drawing/2014/main" id="{BCF37C83-568F-430A-8752-E372F59DDAFB}"/>
              </a:ext>
            </a:extLst>
          </p:cNvPr>
          <p:cNvSpPr>
            <a:spLocks noGrp="1"/>
          </p:cNvSpPr>
          <p:nvPr>
            <p:ph type="sldNum" sz="quarter" idx="12"/>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FC7CF1D8-012F-4C4A-942F-460B411F49CB}" type="slidenum">
              <a:rPr kumimoji="0" lang="it-IT" sz="1400" b="0" i="0" u="none" strike="noStrike" kern="1200" cap="none" spc="0" normalizeH="0" baseline="0" noProof="0" smtClean="0">
                <a:ln>
                  <a:noFill/>
                </a:ln>
                <a:solidFill>
                  <a:srgbClr val="98C21F"/>
                </a:solidFill>
                <a:effectLst/>
                <a:uLnTx/>
                <a:uFillTx/>
                <a:latin typeface="Montserrat" panose="00000500000000000000" pitchFamily="2"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41</a:t>
            </a:fld>
            <a:endParaRPr kumimoji="0" lang="it-IT" sz="1400" b="0" i="0" u="none" strike="noStrike" kern="1200" cap="none" spc="0" normalizeH="0" baseline="0" noProof="0" dirty="0">
              <a:ln>
                <a:noFill/>
              </a:ln>
              <a:solidFill>
                <a:srgbClr val="98C21F"/>
              </a:solidFill>
              <a:effectLst/>
              <a:uLnTx/>
              <a:uFillTx/>
              <a:latin typeface="Montserrat" panose="00000500000000000000" pitchFamily="2" charset="0"/>
              <a:ea typeface="+mn-ea"/>
              <a:cs typeface="+mn-cs"/>
            </a:endParaRPr>
          </a:p>
        </p:txBody>
      </p:sp>
      <p:sp>
        <p:nvSpPr>
          <p:cNvPr id="7" name="Titolo 1">
            <a:extLst>
              <a:ext uri="{FF2B5EF4-FFF2-40B4-BE49-F238E27FC236}">
                <a16:creationId xmlns:a16="http://schemas.microsoft.com/office/drawing/2014/main" id="{A3A06FFA-ADA9-CD77-BCAE-4292C2E4054D}"/>
              </a:ext>
            </a:extLst>
          </p:cNvPr>
          <p:cNvSpPr txBox="1">
            <a:spLocks/>
          </p:cNvSpPr>
          <p:nvPr/>
        </p:nvSpPr>
        <p:spPr>
          <a:xfrm>
            <a:off x="3237749" y="2944581"/>
            <a:ext cx="6274551" cy="1085316"/>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5000" b="1" kern="1200">
                <a:solidFill>
                  <a:srgbClr val="002060"/>
                </a:solidFill>
                <a:latin typeface="Montserrat ExtraBold" panose="00000900000000000000" pitchFamily="2" charset="0"/>
                <a:ea typeface="+mj-ea"/>
                <a:cs typeface="+mj-cs"/>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en-US" sz="5400" b="1" i="0" u="none" strike="noStrike" kern="1200" cap="none" spc="0" normalizeH="0" baseline="0" noProof="0" dirty="0">
                <a:ln>
                  <a:noFill/>
                </a:ln>
                <a:solidFill>
                  <a:prstClr val="white"/>
                </a:solidFill>
                <a:effectLst/>
                <a:uLnTx/>
                <a:uFillTx/>
                <a:latin typeface="Montserrat ExtraBold" panose="00000900000000000000" pitchFamily="2" charset="0"/>
                <a:ea typeface="+mj-ea"/>
                <a:cs typeface="+mj-cs"/>
              </a:rPr>
              <a:t>Thank You!</a:t>
            </a:r>
          </a:p>
        </p:txBody>
      </p:sp>
      <p:sp>
        <p:nvSpPr>
          <p:cNvPr id="12" name="Rettangolo 11">
            <a:extLst>
              <a:ext uri="{FF2B5EF4-FFF2-40B4-BE49-F238E27FC236}">
                <a16:creationId xmlns:a16="http://schemas.microsoft.com/office/drawing/2014/main" id="{18B9E96E-496A-CDC4-6200-96C539C739A7}"/>
              </a:ext>
            </a:extLst>
          </p:cNvPr>
          <p:cNvSpPr/>
          <p:nvPr/>
        </p:nvSpPr>
        <p:spPr>
          <a:xfrm>
            <a:off x="918633" y="3327399"/>
            <a:ext cx="1549400" cy="296333"/>
          </a:xfrm>
          <a:prstGeom prst="rect">
            <a:avLst/>
          </a:prstGeom>
          <a:solidFill>
            <a:schemeClr val="bg1"/>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13" name="Immagine 12">
            <a:extLst>
              <a:ext uri="{FF2B5EF4-FFF2-40B4-BE49-F238E27FC236}">
                <a16:creationId xmlns:a16="http://schemas.microsoft.com/office/drawing/2014/main" id="{438F822D-58EF-373B-EEA5-2BB54F4A3219}"/>
              </a:ext>
            </a:extLst>
          </p:cNvPr>
          <p:cNvPicPr>
            <a:picLocks noChangeAspect="1"/>
          </p:cNvPicPr>
          <p:nvPr/>
        </p:nvPicPr>
        <p:blipFill rotWithShape="1">
          <a:blip r:embed="rId3">
            <a:clrChange>
              <a:clrFrom>
                <a:srgbClr val="FFFFFF"/>
              </a:clrFrom>
              <a:clrTo>
                <a:srgbClr val="FFFFFF">
                  <a:alpha val="0"/>
                </a:srgbClr>
              </a:clrTo>
            </a:clrChange>
          </a:blip>
          <a:srcRect t="7628"/>
          <a:stretch/>
        </p:blipFill>
        <p:spPr>
          <a:xfrm>
            <a:off x="432075" y="3041856"/>
            <a:ext cx="2805674" cy="842941"/>
          </a:xfrm>
          <a:prstGeom prst="rect">
            <a:avLst/>
          </a:prstGeom>
        </p:spPr>
      </p:pic>
    </p:spTree>
    <p:extLst>
      <p:ext uri="{BB962C8B-B14F-4D97-AF65-F5344CB8AC3E}">
        <p14:creationId xmlns:p14="http://schemas.microsoft.com/office/powerpoint/2010/main" val="3387286214"/>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9" name="Immagine 38" descr="Immagine che contiene neve, aria aperta, avventura, Alpinista&#10;&#10;Descrizione generata automaticamente">
            <a:extLst>
              <a:ext uri="{FF2B5EF4-FFF2-40B4-BE49-F238E27FC236}">
                <a16:creationId xmlns:a16="http://schemas.microsoft.com/office/drawing/2014/main" id="{2F9603FA-EC0A-7142-16DE-106FA7E63D60}"/>
              </a:ext>
            </a:extLst>
          </p:cNvPr>
          <p:cNvPicPr>
            <a:picLocks noChangeAspect="1"/>
          </p:cNvPicPr>
          <p:nvPr/>
        </p:nvPicPr>
        <p:blipFill>
          <a:blip r:embed="rId3"/>
          <a:stretch>
            <a:fillRect/>
          </a:stretch>
        </p:blipFill>
        <p:spPr>
          <a:xfrm>
            <a:off x="6870700" y="1536700"/>
            <a:ext cx="5321300" cy="5321300"/>
          </a:xfrm>
          <a:prstGeom prst="rect">
            <a:avLst/>
          </a:prstGeom>
        </p:spPr>
      </p:pic>
      <p:sp>
        <p:nvSpPr>
          <p:cNvPr id="4" name="Segnaposto numero diapositiva 3">
            <a:extLst>
              <a:ext uri="{FF2B5EF4-FFF2-40B4-BE49-F238E27FC236}">
                <a16:creationId xmlns:a16="http://schemas.microsoft.com/office/drawing/2014/main" id="{1ED79654-1935-ED1B-D091-66CDBA6B7094}"/>
              </a:ext>
            </a:extLst>
          </p:cNvPr>
          <p:cNvSpPr>
            <a:spLocks noGrp="1"/>
          </p:cNvSpPr>
          <p:nvPr>
            <p:ph type="sldNum" sz="quarter" idx="12"/>
          </p:nvPr>
        </p:nvSpPr>
        <p:spPr/>
        <p:txBody>
          <a:bodyPr/>
          <a:lstStyle/>
          <a:p>
            <a:fld id="{F7A1A58B-7BA1-7E42-8231-6D1CB1C760B1}" type="slidenum">
              <a:rPr lang="en-US" smtClean="0"/>
              <a:pPr/>
              <a:t>42</a:t>
            </a:fld>
            <a:endParaRPr lang="en-US" dirty="0"/>
          </a:p>
        </p:txBody>
      </p:sp>
      <p:sp>
        <p:nvSpPr>
          <p:cNvPr id="35" name="Segnaposto contenuto 2">
            <a:extLst>
              <a:ext uri="{FF2B5EF4-FFF2-40B4-BE49-F238E27FC236}">
                <a16:creationId xmlns:a16="http://schemas.microsoft.com/office/drawing/2014/main" id="{DAF1BE31-BBE5-9D69-6638-3A93DDEFABB8}"/>
              </a:ext>
            </a:extLst>
          </p:cNvPr>
          <p:cNvSpPr txBox="1">
            <a:spLocks/>
          </p:cNvSpPr>
          <p:nvPr/>
        </p:nvSpPr>
        <p:spPr>
          <a:xfrm>
            <a:off x="1535792" y="1864275"/>
            <a:ext cx="5609589" cy="4115627"/>
          </a:xfrm>
          <a:prstGeom prst="rect">
            <a:avLst/>
          </a:prstGeom>
        </p:spPr>
        <p:txBody>
          <a:bodyPr vert="horz" lIns="91440" tIns="45720" rIns="91440" bIns="45720" rtlCol="0">
            <a:normAutofit fontScale="92500" lnSpcReduction="20000"/>
          </a:bodyPr>
          <a:lstStyle>
            <a:lvl1pPr marL="228600" indent="-228600" algn="l" defTabSz="914400" rtl="0" eaLnBrk="1" latinLnBrk="0" hangingPunct="1">
              <a:lnSpc>
                <a:spcPct val="90000"/>
              </a:lnSpc>
              <a:spcBef>
                <a:spcPts val="1000"/>
              </a:spcBef>
              <a:buClr>
                <a:schemeClr val="accent1"/>
              </a:buClr>
              <a:buFont typeface="Arial"/>
              <a:buChar char="•"/>
              <a:defRPr sz="2800" kern="1200">
                <a:solidFill>
                  <a:schemeClr val="tx1"/>
                </a:solidFill>
                <a:latin typeface="Montserrat" panose="00000500000000000000" pitchFamily="2" charset="0"/>
                <a:ea typeface="+mn-ea"/>
                <a:cs typeface="+mn-cs"/>
              </a:defRPr>
            </a:lvl1pPr>
            <a:lvl2pPr marL="685800" indent="-228600" algn="l" defTabSz="914400" rtl="0" eaLnBrk="1" latinLnBrk="0" hangingPunct="1">
              <a:lnSpc>
                <a:spcPct val="90000"/>
              </a:lnSpc>
              <a:spcBef>
                <a:spcPts val="500"/>
              </a:spcBef>
              <a:buClr>
                <a:schemeClr val="accent1"/>
              </a:buClr>
              <a:buFont typeface="Arial"/>
              <a:buChar char="•"/>
              <a:defRPr sz="2400" kern="1200">
                <a:solidFill>
                  <a:schemeClr val="tx1"/>
                </a:solidFill>
                <a:latin typeface="Montserrat" panose="00000500000000000000" pitchFamily="2" charset="0"/>
                <a:ea typeface="+mn-ea"/>
                <a:cs typeface="+mn-cs"/>
              </a:defRPr>
            </a:lvl2pPr>
            <a:lvl3pPr marL="1143000" indent="-228600" algn="l" defTabSz="914400" rtl="0" eaLnBrk="1" latinLnBrk="0" hangingPunct="1">
              <a:lnSpc>
                <a:spcPct val="90000"/>
              </a:lnSpc>
              <a:spcBef>
                <a:spcPts val="500"/>
              </a:spcBef>
              <a:buClr>
                <a:schemeClr val="accent1"/>
              </a:buClr>
              <a:buFont typeface="Arial"/>
              <a:buChar char="•"/>
              <a:defRPr sz="2000" kern="1200">
                <a:solidFill>
                  <a:schemeClr val="tx1"/>
                </a:solidFill>
                <a:latin typeface="Montserrat" panose="00000500000000000000" pitchFamily="2" charset="0"/>
                <a:ea typeface="+mn-ea"/>
                <a:cs typeface="+mn-cs"/>
              </a:defRPr>
            </a:lvl3pPr>
            <a:lvl4pPr marL="16002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4pPr>
            <a:lvl5pPr marL="20574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ct val="110000"/>
              </a:lnSpc>
              <a:buClr>
                <a:schemeClr val="tx1"/>
              </a:buClr>
              <a:buFont typeface="Montserrat" panose="00000500000000000000" pitchFamily="50" charset="0"/>
              <a:buChar char="▶"/>
            </a:pPr>
            <a:r>
              <a:rPr lang="en-US" sz="2400" dirty="0"/>
              <a:t>A15 are Brittle materials</a:t>
            </a:r>
          </a:p>
          <a:p>
            <a:pPr>
              <a:lnSpc>
                <a:spcPct val="110000"/>
              </a:lnSpc>
              <a:buClr>
                <a:schemeClr val="tx1"/>
              </a:buClr>
              <a:buFont typeface="Montserrat" panose="00000500000000000000" pitchFamily="50" charset="0"/>
              <a:buChar char="▶"/>
            </a:pPr>
            <a:r>
              <a:rPr lang="en-US" sz="2400" dirty="0"/>
              <a:t>Complicate Phase Diagram</a:t>
            </a:r>
          </a:p>
          <a:p>
            <a:pPr>
              <a:lnSpc>
                <a:spcPct val="110000"/>
              </a:lnSpc>
              <a:buClr>
                <a:schemeClr val="tx1"/>
              </a:buClr>
              <a:buFont typeface="Montserrat" panose="00000500000000000000" pitchFamily="50" charset="0"/>
              <a:buChar char="▶"/>
            </a:pPr>
            <a:r>
              <a:rPr lang="en-US" sz="2400" dirty="0"/>
              <a:t>Low melting point substrate</a:t>
            </a:r>
          </a:p>
          <a:p>
            <a:pPr>
              <a:lnSpc>
                <a:spcPct val="110000"/>
              </a:lnSpc>
              <a:buClr>
                <a:schemeClr val="tx1"/>
              </a:buClr>
              <a:buFont typeface="Montserrat" panose="00000500000000000000" pitchFamily="50" charset="0"/>
              <a:buChar char="▶"/>
            </a:pPr>
            <a:r>
              <a:rPr lang="en-US" sz="2400" b="1" dirty="0">
                <a:solidFill>
                  <a:srgbClr val="7030A0"/>
                </a:solidFill>
              </a:rPr>
              <a:t>Substrate preparation</a:t>
            </a:r>
          </a:p>
          <a:p>
            <a:pPr>
              <a:lnSpc>
                <a:spcPct val="110000"/>
              </a:lnSpc>
              <a:buClr>
                <a:schemeClr val="tx1"/>
              </a:buClr>
              <a:buFont typeface="Montserrat" panose="00000500000000000000" pitchFamily="50" charset="0"/>
              <a:buChar char="▶"/>
            </a:pPr>
            <a:r>
              <a:rPr lang="en-US" sz="2400" b="1" dirty="0">
                <a:solidFill>
                  <a:srgbClr val="7030A0"/>
                </a:solidFill>
              </a:rPr>
              <a:t>Interface diffusion</a:t>
            </a:r>
          </a:p>
          <a:p>
            <a:pPr>
              <a:lnSpc>
                <a:spcPct val="110000"/>
              </a:lnSpc>
              <a:buClr>
                <a:schemeClr val="tx1"/>
              </a:buClr>
              <a:buFont typeface="Montserrat" panose="00000500000000000000" pitchFamily="50" charset="0"/>
              <a:buChar char="▶"/>
            </a:pPr>
            <a:r>
              <a:rPr lang="en-US" sz="2400" b="1" dirty="0">
                <a:solidFill>
                  <a:srgbClr val="7030A0"/>
                </a:solidFill>
              </a:rPr>
              <a:t>Target Production</a:t>
            </a:r>
          </a:p>
          <a:p>
            <a:pPr>
              <a:lnSpc>
                <a:spcPct val="110000"/>
              </a:lnSpc>
              <a:buClr>
                <a:schemeClr val="tx1"/>
              </a:buClr>
              <a:buFont typeface="Montserrat" panose="00000500000000000000" pitchFamily="50" charset="0"/>
              <a:buChar char="▶"/>
            </a:pPr>
            <a:r>
              <a:rPr lang="en-US" sz="2400" b="1" dirty="0">
                <a:solidFill>
                  <a:srgbClr val="7030A0"/>
                </a:solidFill>
              </a:rPr>
              <a:t>Coating Parameters</a:t>
            </a:r>
          </a:p>
          <a:p>
            <a:pPr>
              <a:lnSpc>
                <a:spcPct val="110000"/>
              </a:lnSpc>
              <a:buClr>
                <a:schemeClr val="tx1"/>
              </a:buClr>
              <a:buFont typeface="Montserrat" panose="00000500000000000000" pitchFamily="50" charset="0"/>
              <a:buChar char="▶"/>
            </a:pPr>
            <a:r>
              <a:rPr lang="en-US" sz="2400" b="1" dirty="0">
                <a:solidFill>
                  <a:srgbClr val="98C21F"/>
                </a:solidFill>
              </a:rPr>
              <a:t>Trapped Flux</a:t>
            </a:r>
          </a:p>
          <a:p>
            <a:pPr>
              <a:lnSpc>
                <a:spcPct val="110000"/>
              </a:lnSpc>
              <a:buClr>
                <a:schemeClr val="tx1"/>
              </a:buClr>
              <a:buFont typeface="Montserrat" panose="00000500000000000000" pitchFamily="50" charset="0"/>
              <a:buChar char="▶"/>
            </a:pPr>
            <a:r>
              <a:rPr lang="en-US" sz="2400" b="1" dirty="0">
                <a:solidFill>
                  <a:srgbClr val="98C21F"/>
                </a:solidFill>
              </a:rPr>
              <a:t>Tuning</a:t>
            </a:r>
          </a:p>
          <a:p>
            <a:pPr marL="0" indent="0">
              <a:lnSpc>
                <a:spcPct val="110000"/>
              </a:lnSpc>
              <a:buFont typeface="Arial"/>
              <a:buNone/>
            </a:pPr>
            <a:endParaRPr lang="en-US" sz="2400" dirty="0"/>
          </a:p>
        </p:txBody>
      </p:sp>
      <p:sp>
        <p:nvSpPr>
          <p:cNvPr id="8" name="Titolo 1">
            <a:extLst>
              <a:ext uri="{FF2B5EF4-FFF2-40B4-BE49-F238E27FC236}">
                <a16:creationId xmlns:a16="http://schemas.microsoft.com/office/drawing/2014/main" id="{5E6126D3-5F04-B2C0-8A75-9C1F11CF2581}"/>
              </a:ext>
            </a:extLst>
          </p:cNvPr>
          <p:cNvSpPr txBox="1">
            <a:spLocks/>
          </p:cNvSpPr>
          <p:nvPr/>
        </p:nvSpPr>
        <p:spPr>
          <a:xfrm>
            <a:off x="838199" y="266701"/>
            <a:ext cx="10515600" cy="1085316"/>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5000" b="1" kern="1200">
                <a:solidFill>
                  <a:srgbClr val="002060"/>
                </a:solidFill>
                <a:latin typeface="Montserrat ExtraBold" panose="00000900000000000000" pitchFamily="2" charset="0"/>
                <a:ea typeface="+mj-ea"/>
                <a:cs typeface="+mj-cs"/>
              </a:defRPr>
            </a:lvl1pPr>
          </a:lstStyle>
          <a:p>
            <a:r>
              <a:rPr lang="en-US" sz="4400" dirty="0">
                <a:solidFill>
                  <a:srgbClr val="012556"/>
                </a:solidFill>
              </a:rPr>
              <a:t>Nb</a:t>
            </a:r>
            <a:r>
              <a:rPr lang="en-US" sz="4400" baseline="-25000" dirty="0">
                <a:solidFill>
                  <a:srgbClr val="012556"/>
                </a:solidFill>
              </a:rPr>
              <a:t>3</a:t>
            </a:r>
            <a:r>
              <a:rPr lang="en-US" sz="4400" dirty="0">
                <a:solidFill>
                  <a:srgbClr val="012556"/>
                </a:solidFill>
              </a:rPr>
              <a:t>Sn on Cu: </a:t>
            </a:r>
            <a:r>
              <a:rPr lang="en-US" sz="4400" dirty="0">
                <a:solidFill>
                  <a:srgbClr val="98C21F"/>
                </a:solidFill>
              </a:rPr>
              <a:t>Multiple challenges</a:t>
            </a:r>
          </a:p>
        </p:txBody>
      </p:sp>
      <p:pic>
        <p:nvPicPr>
          <p:cNvPr id="2" name="Immagine 1">
            <a:extLst>
              <a:ext uri="{FF2B5EF4-FFF2-40B4-BE49-F238E27FC236}">
                <a16:creationId xmlns:a16="http://schemas.microsoft.com/office/drawing/2014/main" id="{7970AAC8-E540-F37E-D4CC-923208745E6F}"/>
              </a:ext>
            </a:extLst>
          </p:cNvPr>
          <p:cNvPicPr>
            <a:picLocks noChangeAspect="1"/>
          </p:cNvPicPr>
          <p:nvPr/>
        </p:nvPicPr>
        <p:blipFill>
          <a:blip r:embed="rId4">
            <a:clrChange>
              <a:clrFrom>
                <a:srgbClr val="FFFFFF"/>
              </a:clrFrom>
              <a:clrTo>
                <a:srgbClr val="FFFFFF">
                  <a:alpha val="0"/>
                </a:srgbClr>
              </a:clrTo>
            </a:clrChange>
          </a:blip>
          <a:stretch>
            <a:fillRect/>
          </a:stretch>
        </p:blipFill>
        <p:spPr>
          <a:xfrm>
            <a:off x="3698003" y="4939709"/>
            <a:ext cx="2276608" cy="740472"/>
          </a:xfrm>
          <a:prstGeom prst="rect">
            <a:avLst/>
          </a:prstGeom>
        </p:spPr>
      </p:pic>
      <p:pic>
        <p:nvPicPr>
          <p:cNvPr id="3" name="Immagine 2">
            <a:extLst>
              <a:ext uri="{FF2B5EF4-FFF2-40B4-BE49-F238E27FC236}">
                <a16:creationId xmlns:a16="http://schemas.microsoft.com/office/drawing/2014/main" id="{0DC196E4-D8F8-ED69-2AE6-A2BB7D175879}"/>
              </a:ext>
            </a:extLst>
          </p:cNvPr>
          <p:cNvPicPr>
            <a:picLocks noChangeAspect="1"/>
          </p:cNvPicPr>
          <p:nvPr/>
        </p:nvPicPr>
        <p:blipFill>
          <a:blip r:embed="rId5">
            <a:clrChange>
              <a:clrFrom>
                <a:srgbClr val="FFFFFF"/>
              </a:clrFrom>
              <a:clrTo>
                <a:srgbClr val="FFFFFF">
                  <a:alpha val="0"/>
                </a:srgbClr>
              </a:clrTo>
            </a:clrChange>
          </a:blip>
          <a:stretch>
            <a:fillRect/>
          </a:stretch>
        </p:blipFill>
        <p:spPr>
          <a:xfrm>
            <a:off x="4999404" y="3578163"/>
            <a:ext cx="1704940" cy="966895"/>
          </a:xfrm>
          <a:prstGeom prst="rect">
            <a:avLst/>
          </a:prstGeom>
        </p:spPr>
      </p:pic>
    </p:spTree>
    <p:extLst>
      <p:ext uri="{BB962C8B-B14F-4D97-AF65-F5344CB8AC3E}">
        <p14:creationId xmlns:p14="http://schemas.microsoft.com/office/powerpoint/2010/main" val="2094863368"/>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64CCCEFE-E037-A0B2-70D5-0EB5A61922C1}"/>
              </a:ext>
            </a:extLst>
          </p:cNvPr>
          <p:cNvSpPr>
            <a:spLocks noGrp="1"/>
          </p:cNvSpPr>
          <p:nvPr>
            <p:ph type="title"/>
          </p:nvPr>
        </p:nvSpPr>
        <p:spPr/>
        <p:txBody>
          <a:bodyPr/>
          <a:lstStyle/>
          <a:p>
            <a:r>
              <a:rPr lang="en-US" dirty="0">
                <a:solidFill>
                  <a:srgbClr val="013A72"/>
                </a:solidFill>
              </a:rPr>
              <a:t>Cavity</a:t>
            </a:r>
            <a:r>
              <a:rPr lang="en-US" dirty="0"/>
              <a:t> </a:t>
            </a:r>
            <a:r>
              <a:rPr lang="en-US" dirty="0">
                <a:solidFill>
                  <a:srgbClr val="98C21F"/>
                </a:solidFill>
              </a:rPr>
              <a:t>Tunability</a:t>
            </a:r>
          </a:p>
        </p:txBody>
      </p:sp>
      <p:sp>
        <p:nvSpPr>
          <p:cNvPr id="4" name="Segnaposto numero diapositiva 3">
            <a:extLst>
              <a:ext uri="{FF2B5EF4-FFF2-40B4-BE49-F238E27FC236}">
                <a16:creationId xmlns:a16="http://schemas.microsoft.com/office/drawing/2014/main" id="{1A70D948-D34E-BE93-C36D-5F1AD777FC8D}"/>
              </a:ext>
            </a:extLst>
          </p:cNvPr>
          <p:cNvSpPr>
            <a:spLocks noGrp="1"/>
          </p:cNvSpPr>
          <p:nvPr>
            <p:ph type="sldNum" sz="quarter" idx="12"/>
          </p:nvPr>
        </p:nvSpPr>
        <p:spPr/>
        <p:txBody>
          <a:bodyPr/>
          <a:lstStyle/>
          <a:p>
            <a:fld id="{FC7CF1D8-012F-4C4A-942F-460B411F49CB}" type="slidenum">
              <a:rPr lang="it-IT" smtClean="0"/>
              <a:pPr/>
              <a:t>43</a:t>
            </a:fld>
            <a:endParaRPr lang="it-IT"/>
          </a:p>
        </p:txBody>
      </p:sp>
      <p:sp>
        <p:nvSpPr>
          <p:cNvPr id="19" name="Segnaposto contenuto 2">
            <a:extLst>
              <a:ext uri="{FF2B5EF4-FFF2-40B4-BE49-F238E27FC236}">
                <a16:creationId xmlns:a16="http://schemas.microsoft.com/office/drawing/2014/main" id="{52BDC7AB-2A4D-0E07-4F65-899AB4DD59F9}"/>
              </a:ext>
            </a:extLst>
          </p:cNvPr>
          <p:cNvSpPr txBox="1">
            <a:spLocks/>
          </p:cNvSpPr>
          <p:nvPr/>
        </p:nvSpPr>
        <p:spPr>
          <a:xfrm>
            <a:off x="976447" y="4863328"/>
            <a:ext cx="10377351" cy="1594348"/>
          </a:xfrm>
          <a:prstGeom prst="rect">
            <a:avLst/>
          </a:prstGeom>
        </p:spPr>
        <p:txBody>
          <a:bodyPr vert="horz" lIns="91440" tIns="45720" rIns="91440" bIns="45720" rtlCol="0">
            <a:normAutofit fontScale="92500"/>
          </a:bodyPr>
          <a:lstStyle>
            <a:lvl1pPr marL="228600" indent="-228600" algn="l" defTabSz="914400" rtl="0" eaLnBrk="1" latinLnBrk="0" hangingPunct="1">
              <a:lnSpc>
                <a:spcPct val="90000"/>
              </a:lnSpc>
              <a:spcBef>
                <a:spcPts val="1000"/>
              </a:spcBef>
              <a:buClr>
                <a:schemeClr val="accent1"/>
              </a:buClr>
              <a:buFont typeface="Arial"/>
              <a:buChar char="•"/>
              <a:defRPr sz="2800" kern="1200">
                <a:solidFill>
                  <a:schemeClr val="tx1"/>
                </a:solidFill>
                <a:latin typeface="Montserrat" panose="00000500000000000000" pitchFamily="2" charset="0"/>
                <a:ea typeface="+mn-ea"/>
                <a:cs typeface="+mn-cs"/>
              </a:defRPr>
            </a:lvl1pPr>
            <a:lvl2pPr marL="685800" indent="-228600" algn="l" defTabSz="914400" rtl="0" eaLnBrk="1" latinLnBrk="0" hangingPunct="1">
              <a:lnSpc>
                <a:spcPct val="90000"/>
              </a:lnSpc>
              <a:spcBef>
                <a:spcPts val="500"/>
              </a:spcBef>
              <a:buClr>
                <a:schemeClr val="accent1"/>
              </a:buClr>
              <a:buFont typeface="Arial"/>
              <a:buChar char="•"/>
              <a:defRPr sz="2400" kern="1200">
                <a:solidFill>
                  <a:schemeClr val="tx1"/>
                </a:solidFill>
                <a:latin typeface="Montserrat" panose="00000500000000000000" pitchFamily="2" charset="0"/>
                <a:ea typeface="+mn-ea"/>
                <a:cs typeface="+mn-cs"/>
              </a:defRPr>
            </a:lvl2pPr>
            <a:lvl3pPr marL="1143000" indent="-228600" algn="l" defTabSz="914400" rtl="0" eaLnBrk="1" latinLnBrk="0" hangingPunct="1">
              <a:lnSpc>
                <a:spcPct val="90000"/>
              </a:lnSpc>
              <a:spcBef>
                <a:spcPts val="500"/>
              </a:spcBef>
              <a:buClr>
                <a:schemeClr val="accent1"/>
              </a:buClr>
              <a:buFont typeface="Arial"/>
              <a:buChar char="•"/>
              <a:defRPr sz="2000" kern="1200">
                <a:solidFill>
                  <a:schemeClr val="tx1"/>
                </a:solidFill>
                <a:latin typeface="Montserrat" panose="00000500000000000000" pitchFamily="2" charset="0"/>
                <a:ea typeface="+mn-ea"/>
                <a:cs typeface="+mn-cs"/>
              </a:defRPr>
            </a:lvl3pPr>
            <a:lvl4pPr marL="16002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4pPr>
            <a:lvl5pPr marL="2057400" indent="-228600" algn="l" defTabSz="914400" rtl="0" eaLnBrk="1" latinLnBrk="0" hangingPunct="1">
              <a:lnSpc>
                <a:spcPct val="90000"/>
              </a:lnSpc>
              <a:spcBef>
                <a:spcPts val="500"/>
              </a:spcBef>
              <a:buClr>
                <a:schemeClr val="accent1"/>
              </a:buClr>
              <a:buFont typeface="Arial"/>
              <a:buChar char="•"/>
              <a:defRPr sz="1800" kern="1200">
                <a:solidFill>
                  <a:schemeClr val="tx1"/>
                </a:solidFill>
                <a:latin typeface="Montserrat" panose="00000500000000000000" pitchFamily="2" charset="0"/>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ct val="110000"/>
              </a:lnSpc>
              <a:buClr>
                <a:schemeClr val="tx1"/>
              </a:buClr>
              <a:buFont typeface="Montserrat" panose="00000500000000000000" pitchFamily="50" charset="0"/>
              <a:buChar char="▶"/>
            </a:pPr>
            <a:r>
              <a:rPr lang="en-US" sz="2000" b="1" dirty="0">
                <a:solidFill>
                  <a:srgbClr val="013A72"/>
                </a:solidFill>
              </a:rPr>
              <a:t>Vapor Tin Diffusion Nb</a:t>
            </a:r>
            <a:r>
              <a:rPr lang="en-US" sz="2000" b="1" baseline="-25000" dirty="0">
                <a:solidFill>
                  <a:srgbClr val="013A72"/>
                </a:solidFill>
              </a:rPr>
              <a:t>3</a:t>
            </a:r>
            <a:r>
              <a:rPr lang="en-US" sz="2000" b="1" dirty="0">
                <a:solidFill>
                  <a:srgbClr val="013A72"/>
                </a:solidFill>
              </a:rPr>
              <a:t>Sn on Nb cavities can be </a:t>
            </a:r>
            <a:r>
              <a:rPr lang="en-US" sz="2200" b="1" dirty="0">
                <a:solidFill>
                  <a:srgbClr val="013A72"/>
                </a:solidFill>
              </a:rPr>
              <a:t>tuned only at cryogenic T</a:t>
            </a:r>
          </a:p>
          <a:p>
            <a:pPr>
              <a:lnSpc>
                <a:spcPct val="110000"/>
              </a:lnSpc>
              <a:buClr>
                <a:schemeClr val="tx1"/>
              </a:buClr>
              <a:buFont typeface="Montserrat" panose="00000500000000000000" pitchFamily="50" charset="0"/>
              <a:buChar char="▶"/>
            </a:pPr>
            <a:r>
              <a:rPr lang="en-US" sz="2000" b="1" dirty="0">
                <a:solidFill>
                  <a:srgbClr val="98C21F"/>
                </a:solidFill>
              </a:rPr>
              <a:t> </a:t>
            </a:r>
            <a:r>
              <a:rPr lang="en-US" sz="2400" b="1" dirty="0">
                <a:solidFill>
                  <a:srgbClr val="98C21F"/>
                </a:solidFill>
              </a:rPr>
              <a:t>An interlayer in Nb</a:t>
            </a:r>
            <a:r>
              <a:rPr lang="en-US" sz="2400" b="1" baseline="-25000" dirty="0">
                <a:solidFill>
                  <a:srgbClr val="98C21F"/>
                </a:solidFill>
              </a:rPr>
              <a:t>3</a:t>
            </a:r>
            <a:r>
              <a:rPr lang="en-US" sz="2400" b="1" dirty="0">
                <a:solidFill>
                  <a:srgbClr val="98C21F"/>
                </a:solidFill>
              </a:rPr>
              <a:t>Sn on Cu coatings can be added to enhance film mechanical stability and tunability</a:t>
            </a:r>
          </a:p>
          <a:p>
            <a:pPr>
              <a:lnSpc>
                <a:spcPct val="110000"/>
              </a:lnSpc>
              <a:buClr>
                <a:schemeClr val="tx1"/>
              </a:buClr>
              <a:buFont typeface="Montserrat" panose="00000500000000000000" pitchFamily="50" charset="0"/>
              <a:buChar char="▶"/>
            </a:pPr>
            <a:endParaRPr lang="en-US" sz="2000" dirty="0"/>
          </a:p>
        </p:txBody>
      </p:sp>
      <p:sp>
        <p:nvSpPr>
          <p:cNvPr id="6" name="CasellaDiTesto 5">
            <a:extLst>
              <a:ext uri="{FF2B5EF4-FFF2-40B4-BE49-F238E27FC236}">
                <a16:creationId xmlns:a16="http://schemas.microsoft.com/office/drawing/2014/main" id="{31B531DF-A3A4-72E8-00E9-74CF90537876}"/>
              </a:ext>
            </a:extLst>
          </p:cNvPr>
          <p:cNvSpPr txBox="1"/>
          <p:nvPr/>
        </p:nvSpPr>
        <p:spPr>
          <a:xfrm>
            <a:off x="7523491" y="3156352"/>
            <a:ext cx="3185102" cy="507831"/>
          </a:xfrm>
          <a:prstGeom prst="rect">
            <a:avLst/>
          </a:prstGeom>
          <a:noFill/>
        </p:spPr>
        <p:txBody>
          <a:bodyPr wrap="square">
            <a:spAutoFit/>
          </a:bodyPr>
          <a:lstStyle/>
          <a:p>
            <a:r>
              <a:rPr lang="en-US" sz="900" i="1" dirty="0" err="1"/>
              <a:t>Eremeev</a:t>
            </a:r>
            <a:r>
              <a:rPr lang="en-US" sz="900" i="1" dirty="0"/>
              <a:t>, G. (2023). Tunability/robustness of Nb3Sn (No. FERMILAB-SLIDES-23-402-TD). Fermi National Accelerator Laboratory (FNAL), Batavia, IL (United States).</a:t>
            </a:r>
          </a:p>
        </p:txBody>
      </p:sp>
      <p:sp>
        <p:nvSpPr>
          <p:cNvPr id="12" name="CasellaDiTesto 11">
            <a:extLst>
              <a:ext uri="{FF2B5EF4-FFF2-40B4-BE49-F238E27FC236}">
                <a16:creationId xmlns:a16="http://schemas.microsoft.com/office/drawing/2014/main" id="{E73AD723-4C80-83B8-C409-B80D0219D049}"/>
              </a:ext>
            </a:extLst>
          </p:cNvPr>
          <p:cNvSpPr txBox="1"/>
          <p:nvPr/>
        </p:nvSpPr>
        <p:spPr>
          <a:xfrm>
            <a:off x="838199" y="4004557"/>
            <a:ext cx="3352132" cy="646331"/>
          </a:xfrm>
          <a:prstGeom prst="rect">
            <a:avLst/>
          </a:prstGeom>
          <a:noFill/>
        </p:spPr>
        <p:txBody>
          <a:bodyPr wrap="square">
            <a:spAutoFit/>
          </a:bodyPr>
          <a:lstStyle/>
          <a:p>
            <a:endParaRPr lang="en-US" sz="1200" u="none" strike="noStrike" baseline="0" dirty="0">
              <a:solidFill>
                <a:srgbClr val="98C21F"/>
              </a:solidFill>
              <a:latin typeface="Montserrat" panose="00000500000000000000" pitchFamily="50" charset="0"/>
            </a:endParaRPr>
          </a:p>
          <a:p>
            <a:pPr marR="74110"/>
            <a:r>
              <a:rPr lang="en-US" sz="1200" b="1" u="none" strike="noStrike" baseline="0" dirty="0">
                <a:solidFill>
                  <a:srgbClr val="98C21F"/>
                </a:solidFill>
                <a:latin typeface="Montserrat" panose="00000500000000000000" pitchFamily="50" charset="0"/>
              </a:rPr>
              <a:t>Strong performance degradation </a:t>
            </a:r>
            <a:r>
              <a:rPr lang="en-US" sz="1200" u="none" strike="noStrike" baseline="0" dirty="0">
                <a:latin typeface="Montserrat" panose="00000500000000000000" pitchFamily="50" charset="0"/>
              </a:rPr>
              <a:t>after</a:t>
            </a:r>
            <a:r>
              <a:rPr lang="en-US" sz="1200" b="1" u="none" strike="noStrike" baseline="0" dirty="0">
                <a:latin typeface="Montserrat" panose="00000500000000000000" pitchFamily="50" charset="0"/>
              </a:rPr>
              <a:t> </a:t>
            </a:r>
            <a:r>
              <a:rPr lang="en-US" sz="1200" b="1" u="none" strike="noStrike" baseline="0" dirty="0">
                <a:solidFill>
                  <a:srgbClr val="98C21F"/>
                </a:solidFill>
                <a:latin typeface="Montserrat" panose="00000500000000000000" pitchFamily="50" charset="0"/>
              </a:rPr>
              <a:t>room temperature </a:t>
            </a:r>
            <a:r>
              <a:rPr lang="en-US" sz="1200" u="none" strike="noStrike" baseline="0" dirty="0">
                <a:latin typeface="Montserrat" panose="00000500000000000000" pitchFamily="50" charset="0"/>
              </a:rPr>
              <a:t>tuning for 200 kHz</a:t>
            </a:r>
            <a:endParaRPr lang="en-US" sz="1200" dirty="0">
              <a:latin typeface="Montserrat" panose="00000500000000000000" pitchFamily="50" charset="0"/>
            </a:endParaRPr>
          </a:p>
        </p:txBody>
      </p:sp>
      <p:pic>
        <p:nvPicPr>
          <p:cNvPr id="25" name="Immagine 24">
            <a:extLst>
              <a:ext uri="{FF2B5EF4-FFF2-40B4-BE49-F238E27FC236}">
                <a16:creationId xmlns:a16="http://schemas.microsoft.com/office/drawing/2014/main" id="{46853C41-62F0-E122-6F3A-DFD7F90851E3}"/>
              </a:ext>
            </a:extLst>
          </p:cNvPr>
          <p:cNvPicPr>
            <a:picLocks noChangeAspect="1"/>
          </p:cNvPicPr>
          <p:nvPr/>
        </p:nvPicPr>
        <p:blipFill rotWithShape="1">
          <a:blip r:embed="rId2"/>
          <a:srcRect l="53021" t="34703" r="8732" b="12922"/>
          <a:stretch/>
        </p:blipFill>
        <p:spPr>
          <a:xfrm>
            <a:off x="3868601" y="1337185"/>
            <a:ext cx="3626143" cy="2793223"/>
          </a:xfrm>
          <a:prstGeom prst="rect">
            <a:avLst/>
          </a:prstGeom>
        </p:spPr>
      </p:pic>
      <p:sp>
        <p:nvSpPr>
          <p:cNvPr id="29" name="CasellaDiTesto 28">
            <a:extLst>
              <a:ext uri="{FF2B5EF4-FFF2-40B4-BE49-F238E27FC236}">
                <a16:creationId xmlns:a16="http://schemas.microsoft.com/office/drawing/2014/main" id="{3E43163A-07F3-BEC4-624C-0A40D9D6886F}"/>
              </a:ext>
            </a:extLst>
          </p:cNvPr>
          <p:cNvSpPr txBox="1"/>
          <p:nvPr/>
        </p:nvSpPr>
        <p:spPr>
          <a:xfrm>
            <a:off x="7523491" y="1420058"/>
            <a:ext cx="3983669" cy="1136721"/>
          </a:xfrm>
          <a:prstGeom prst="rect">
            <a:avLst/>
          </a:prstGeom>
          <a:noFill/>
        </p:spPr>
        <p:txBody>
          <a:bodyPr wrap="square">
            <a:spAutoFit/>
          </a:bodyPr>
          <a:lstStyle/>
          <a:p>
            <a:pPr>
              <a:lnSpc>
                <a:spcPct val="110000"/>
              </a:lnSpc>
              <a:buClr>
                <a:schemeClr val="tx1"/>
              </a:buClr>
            </a:pPr>
            <a:r>
              <a:rPr lang="en-US" sz="3200" b="1" dirty="0">
                <a:solidFill>
                  <a:srgbClr val="013A72"/>
                </a:solidFill>
                <a:latin typeface="Montserrat" panose="00000500000000000000" pitchFamily="50" charset="0"/>
              </a:rPr>
              <a:t>Nb</a:t>
            </a:r>
            <a:r>
              <a:rPr lang="en-US" sz="3200" b="1" baseline="-25000" dirty="0">
                <a:solidFill>
                  <a:srgbClr val="013A72"/>
                </a:solidFill>
                <a:latin typeface="Montserrat" panose="00000500000000000000" pitchFamily="50" charset="0"/>
              </a:rPr>
              <a:t>3</a:t>
            </a:r>
            <a:r>
              <a:rPr lang="en-US" sz="3200" b="1" dirty="0">
                <a:solidFill>
                  <a:srgbClr val="013A72"/>
                </a:solidFill>
                <a:latin typeface="Montserrat" panose="00000500000000000000" pitchFamily="50" charset="0"/>
              </a:rPr>
              <a:t>Sn is extremally brittle</a:t>
            </a:r>
          </a:p>
        </p:txBody>
      </p:sp>
      <p:sp>
        <p:nvSpPr>
          <p:cNvPr id="31" name="CasellaDiTesto 30">
            <a:extLst>
              <a:ext uri="{FF2B5EF4-FFF2-40B4-BE49-F238E27FC236}">
                <a16:creationId xmlns:a16="http://schemas.microsoft.com/office/drawing/2014/main" id="{81DBD862-E0F9-20DD-B937-753B7AFB8955}"/>
              </a:ext>
            </a:extLst>
          </p:cNvPr>
          <p:cNvSpPr txBox="1"/>
          <p:nvPr/>
        </p:nvSpPr>
        <p:spPr>
          <a:xfrm>
            <a:off x="4282927" y="4041550"/>
            <a:ext cx="3626144" cy="646331"/>
          </a:xfrm>
          <a:prstGeom prst="rect">
            <a:avLst/>
          </a:prstGeom>
          <a:noFill/>
        </p:spPr>
        <p:txBody>
          <a:bodyPr wrap="square">
            <a:spAutoFit/>
          </a:bodyPr>
          <a:lstStyle/>
          <a:p>
            <a:pPr marR="5400" algn="l"/>
            <a:r>
              <a:rPr lang="en-US" sz="1200" b="1" i="0" u="none" strike="noStrike" baseline="0" dirty="0">
                <a:solidFill>
                  <a:srgbClr val="013A72"/>
                </a:solidFill>
                <a:latin typeface="Montserrat" panose="00000500000000000000" pitchFamily="50" charset="0"/>
              </a:rPr>
              <a:t>Little change</a:t>
            </a:r>
            <a:r>
              <a:rPr lang="en-US" sz="1200" i="0" u="none" strike="noStrike" baseline="0" dirty="0">
                <a:solidFill>
                  <a:srgbClr val="013A72"/>
                </a:solidFill>
                <a:latin typeface="Montserrat" panose="00000500000000000000" pitchFamily="50" charset="0"/>
              </a:rPr>
              <a:t> </a:t>
            </a:r>
            <a:r>
              <a:rPr lang="en-US" sz="1200" i="0" u="none" strike="noStrike" baseline="0" dirty="0">
                <a:latin typeface="Montserrat" panose="00000500000000000000" pitchFamily="50" charset="0"/>
              </a:rPr>
              <a:t>in the coated cavity performance after tuning up to 1400 kHz at</a:t>
            </a:r>
            <a:r>
              <a:rPr lang="en-US" sz="1200" b="1" i="0" u="none" strike="noStrike" baseline="0" dirty="0">
                <a:latin typeface="Montserrat" panose="00000500000000000000" pitchFamily="50" charset="0"/>
              </a:rPr>
              <a:t> </a:t>
            </a:r>
            <a:r>
              <a:rPr lang="en-US" sz="1200" b="1" i="0" u="none" strike="noStrike" baseline="0" dirty="0">
                <a:solidFill>
                  <a:srgbClr val="013A72"/>
                </a:solidFill>
                <a:latin typeface="Montserrat" panose="00000500000000000000" pitchFamily="50" charset="0"/>
              </a:rPr>
              <a:t>cryogenic temperatures </a:t>
            </a:r>
            <a:endParaRPr lang="en-US" sz="1200" b="1" dirty="0">
              <a:solidFill>
                <a:srgbClr val="013A72"/>
              </a:solidFill>
              <a:latin typeface="Montserrat" panose="00000500000000000000" pitchFamily="50" charset="0"/>
            </a:endParaRPr>
          </a:p>
        </p:txBody>
      </p:sp>
      <p:pic>
        <p:nvPicPr>
          <p:cNvPr id="24" name="Immagine 23">
            <a:extLst>
              <a:ext uri="{FF2B5EF4-FFF2-40B4-BE49-F238E27FC236}">
                <a16:creationId xmlns:a16="http://schemas.microsoft.com/office/drawing/2014/main" id="{5D2EC14D-9F52-F865-F235-C74774A4D987}"/>
              </a:ext>
            </a:extLst>
          </p:cNvPr>
          <p:cNvPicPr>
            <a:picLocks noChangeAspect="1"/>
          </p:cNvPicPr>
          <p:nvPr/>
        </p:nvPicPr>
        <p:blipFill rotWithShape="1">
          <a:blip r:embed="rId2"/>
          <a:srcRect l="10071" t="34946" r="53929" b="14901"/>
          <a:stretch/>
        </p:blipFill>
        <p:spPr>
          <a:xfrm>
            <a:off x="524465" y="1411946"/>
            <a:ext cx="3355595" cy="2629604"/>
          </a:xfrm>
          <a:prstGeom prst="rect">
            <a:avLst/>
          </a:prstGeom>
        </p:spPr>
      </p:pic>
    </p:spTree>
    <p:extLst>
      <p:ext uri="{BB962C8B-B14F-4D97-AF65-F5344CB8AC3E}">
        <p14:creationId xmlns:p14="http://schemas.microsoft.com/office/powerpoint/2010/main" val="23529760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9"/>
                                        </p:tgtEl>
                                        <p:attrNameLst>
                                          <p:attrName>style.visibility</p:attrName>
                                        </p:attrNameLst>
                                      </p:cBhvr>
                                      <p:to>
                                        <p:strVal val="visible"/>
                                      </p:to>
                                    </p:set>
                                    <p:animEffect transition="in" filter="fade">
                                      <p:cBhvr>
                                        <p:cTn id="7" dur="500"/>
                                        <p:tgtEl>
                                          <p:spTgt spid="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2.xml><?xml version="1.0" encoding="utf-8"?>
<a:theme xmlns:a="http://schemas.openxmlformats.org/drawingml/2006/main" name="Tema di Office">
  <a:themeElements>
    <a:clrScheme name="Tema di 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Tema di 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Tema di 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1892</TotalTime>
  <Words>3687</Words>
  <Application>Microsoft Office PowerPoint</Application>
  <PresentationFormat>Widescreen</PresentationFormat>
  <Paragraphs>534</Paragraphs>
  <Slides>43</Slides>
  <Notes>3</Notes>
  <HiddenSlides>0</HiddenSlides>
  <MMClips>1</MMClips>
  <ScaleCrop>false</ScaleCrop>
  <HeadingPairs>
    <vt:vector size="6" baseType="variant">
      <vt:variant>
        <vt:lpstr>Caratteri utilizzati</vt:lpstr>
      </vt:variant>
      <vt:variant>
        <vt:i4>12</vt:i4>
      </vt:variant>
      <vt:variant>
        <vt:lpstr>Tema</vt:lpstr>
      </vt:variant>
      <vt:variant>
        <vt:i4>2</vt:i4>
      </vt:variant>
      <vt:variant>
        <vt:lpstr>Titoli diapositive</vt:lpstr>
      </vt:variant>
      <vt:variant>
        <vt:i4>43</vt:i4>
      </vt:variant>
    </vt:vector>
  </HeadingPairs>
  <TitlesOfParts>
    <vt:vector size="57" baseType="lpstr">
      <vt:lpstr>Aptos</vt:lpstr>
      <vt:lpstr>Aptos Display</vt:lpstr>
      <vt:lpstr>Arial</vt:lpstr>
      <vt:lpstr>Calibri</vt:lpstr>
      <vt:lpstr>Cambria Math</vt:lpstr>
      <vt:lpstr>Century Gothic</vt:lpstr>
      <vt:lpstr>Helvetica</vt:lpstr>
      <vt:lpstr>Montserrat</vt:lpstr>
      <vt:lpstr>Montserrat ExtraBold</vt:lpstr>
      <vt:lpstr>Oswald</vt:lpstr>
      <vt:lpstr>Symbol</vt:lpstr>
      <vt:lpstr>Wingdings</vt:lpstr>
      <vt:lpstr>Office Theme</vt:lpstr>
      <vt:lpstr>Tema di Office</vt:lpstr>
      <vt:lpstr>WP3:  Nb3Sn on Cu films for 4.2K cavity operation First Annual Meeting @LNL, March 13, 2025</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Unexpected problem encountered: cryocoolers can only deal with limited shear forces in horizontal orientation  Solution: mechanical relief with a custumized spring system  System up and running Turn-around time less than 1 day</vt:lpstr>
      <vt:lpstr>How much flux trapping and cooldown procedure influence Surface Resistance?</vt:lpstr>
      <vt:lpstr>Presentazione standard di PowerPoint</vt:lpstr>
      <vt:lpstr>Presentazione standard di PowerPoint</vt:lpstr>
      <vt:lpstr>Presentazione standard di PowerPoint</vt:lpstr>
      <vt:lpstr>Presentazione standard di PowerPoint</vt:lpstr>
      <vt:lpstr>Adapters for tuner integration with INFN Legnaro Nb3Sn-on-Cu cavity manufactured</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Presentazione standard di PowerPoint</vt:lpstr>
      <vt:lpstr>Cavity Tunability</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Jorgen D'HONDT</dc:creator>
  <cp:lastModifiedBy>Cristian Pira</cp:lastModifiedBy>
  <cp:revision>75</cp:revision>
  <dcterms:created xsi:type="dcterms:W3CDTF">2024-02-23T11:31:04Z</dcterms:created>
  <dcterms:modified xsi:type="dcterms:W3CDTF">2025-03-13T01:53:49Z</dcterms:modified>
</cp:coreProperties>
</file>