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8" r:id="rId3"/>
    <p:sldId id="266" r:id="rId4"/>
    <p:sldId id="257" r:id="rId5"/>
    <p:sldId id="268" r:id="rId6"/>
    <p:sldId id="267" r:id="rId7"/>
    <p:sldId id="271" r:id="rId8"/>
    <p:sldId id="273" r:id="rId9"/>
    <p:sldId id="274" r:id="rId10"/>
    <p:sldId id="269" r:id="rId11"/>
    <p:sldId id="290" r:id="rId12"/>
    <p:sldId id="291" r:id="rId13"/>
    <p:sldId id="292" r:id="rId14"/>
    <p:sldId id="280" r:id="rId15"/>
    <p:sldId id="281" r:id="rId16"/>
    <p:sldId id="261" r:id="rId17"/>
    <p:sldId id="262" r:id="rId18"/>
    <p:sldId id="260" r:id="rId19"/>
    <p:sldId id="289" r:id="rId20"/>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58"/>
  </p:normalViewPr>
  <p:slideViewPr>
    <p:cSldViewPr snapToGrid="0">
      <p:cViewPr varScale="1">
        <p:scale>
          <a:sx n="107" d="100"/>
          <a:sy n="107" d="100"/>
        </p:scale>
        <p:origin x="176"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13/03/2025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E9804D-699C-4CB0-A16F-7BE8BB638290}" type="slidenum">
              <a:rPr lang="en-GB" smtClean="0"/>
              <a:t>13</a:t>
            </a:fld>
            <a:endParaRPr lang="en-GB"/>
          </a:p>
        </p:txBody>
      </p:sp>
    </p:spTree>
    <p:extLst>
      <p:ext uri="{BB962C8B-B14F-4D97-AF65-F5344CB8AC3E}">
        <p14:creationId xmlns:p14="http://schemas.microsoft.com/office/powerpoint/2010/main" val="215138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B7DF05A3-6F64-B14F-A04D-6E5280E0FCD7}" type="datetime1">
              <a:rPr lang="sv-SE" smtClean="0"/>
              <a:t>2025-03-13</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r>
              <a:rPr lang="en-BE"/>
              <a:t>iSAS annual meeting - INFN Legnaro</a:t>
            </a:r>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3A844640-23CA-3449-A022-26A79EEB3E8A}" type="datetime1">
              <a:rPr lang="sv-SE" smtClean="0"/>
              <a:t>2025-03-13</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r>
              <a:rPr lang="en-BE"/>
              <a:t>iSAS annual meeting - INFN Legnaro</a:t>
            </a:r>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DF958941-FA99-0142-809D-6CCBD9E5217D}" type="datetime1">
              <a:rPr lang="sv-SE" smtClean="0"/>
              <a:t>2025-03-13</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r>
              <a:rPr lang="en-BE"/>
              <a:t>iSAS annual meeting - INFN Legnaro</a:t>
            </a:r>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9BD3C4CD-988E-304C-81AD-D7D0FBB5EE17}" type="datetime1">
              <a:rPr lang="sv-SE" smtClean="0"/>
              <a:t>2025-03-13</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r>
              <a:rPr lang="en-BE"/>
              <a:t>iSAS annual meeting - INFN Legnaro</a:t>
            </a:r>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8B808C8B-14C9-1C48-88C7-1DE8509054A4}" type="datetime1">
              <a:rPr lang="sv-SE" smtClean="0"/>
              <a:t>2025-03-13</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r>
              <a:rPr lang="en-BE"/>
              <a:t>iSAS annual meeting - INFN Legnaro</a:t>
            </a:r>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E19E7084-24B3-4940-B4E9-88CD10FF0E80}" type="datetime1">
              <a:rPr lang="sv-SE" smtClean="0"/>
              <a:t>2025-03-13</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r>
              <a:rPr lang="en-BE"/>
              <a:t>iSAS annual meeting - INFN Legnaro</a:t>
            </a:r>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3DB46D77-F76B-C240-A849-3568E314302E}" type="datetime1">
              <a:rPr lang="sv-SE" smtClean="0"/>
              <a:t>2025-03-13</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r>
              <a:rPr lang="en-BE"/>
              <a:t>iSAS annual meeting - INFN Legnaro</a:t>
            </a:r>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9B3ABFCA-41D1-C444-A9ED-C487D701407A}" type="datetime1">
              <a:rPr lang="sv-SE" smtClean="0"/>
              <a:t>2025-03-13</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r>
              <a:rPr lang="en-BE"/>
              <a:t>iSAS annual meeting - INFN Legnaro</a:t>
            </a:r>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5F5A2F73-4FC3-524C-A8A4-F2C1ED8CBE8C}" type="datetime1">
              <a:rPr lang="sv-SE" smtClean="0"/>
              <a:t>2025-03-13</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r>
              <a:rPr lang="en-BE"/>
              <a:t>iSAS annual meeting - INFN Legnaro</a:t>
            </a:r>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75749C26-31E1-3642-A355-328E36FB7913}" type="datetime1">
              <a:rPr lang="sv-SE" smtClean="0"/>
              <a:t>2025-03-13</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r>
              <a:rPr lang="en-BE"/>
              <a:t>iSAS annual meeting - INFN Legnaro</a:t>
            </a:r>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B7FBE48D-C835-7446-A750-B677599741FF}" type="datetime1">
              <a:rPr lang="sv-SE" smtClean="0"/>
              <a:t>2025-03-13</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r>
              <a:rPr lang="en-BE"/>
              <a:t>iSAS annual meeting - INFN Legnaro</a:t>
            </a:r>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980831-D365-3249-9EB1-84DA7CC9A0C1}" type="datetime1">
              <a:rPr lang="sv-SE" smtClean="0"/>
              <a:t>2025-03-13</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BE"/>
              <a:t>iSAS annual meeting - INFN Legnaro</a:t>
            </a:r>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hyperlink" Target="https://gitlab.cern.ch/rf-track" TargetMode="External"/><Relationship Id="rId3" Type="http://schemas.openxmlformats.org/officeDocument/2006/relationships/image" Target="../media/image1.png"/><Relationship Id="rId7" Type="http://schemas.openxmlformats.org/officeDocument/2006/relationships/hyperlink" Target="https://abpcomputing.web.cern.ch/codes/codes_pages/Plac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github.com/blond-admin/BLonD" TargetMode="External"/><Relationship Id="rId5" Type="http://schemas.openxmlformats.org/officeDocument/2006/relationships/hyperlink" Target="https://xsuite.readthedocs.io/en/latest/" TargetMode="External"/><Relationship Id="rId10" Type="http://schemas.openxmlformats.org/officeDocument/2006/relationships/image" Target="../media/image7.png"/><Relationship Id="rId4" Type="http://schemas.openxmlformats.org/officeDocument/2006/relationships/hyperlink" Target="https://www.classe.cornell.edu/bmad/" TargetMode="Externa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gitlab.epfl.ch/LodeVanhecke/PyERL" TargetMode="External"/><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333524" y="1668479"/>
            <a:ext cx="11553676" cy="2387600"/>
          </a:xfrm>
        </p:spPr>
        <p:txBody>
          <a:bodyPr>
            <a:normAutofit/>
          </a:bodyPr>
          <a:lstStyle/>
          <a:p>
            <a:r>
              <a:rPr lang="en-US" sz="4400" b="1" dirty="0">
                <a:solidFill>
                  <a:srgbClr val="00B050"/>
                </a:solidFill>
              </a:rPr>
              <a:t>WP5: Integration into a new LINAC Cryomodule </a:t>
            </a:r>
            <a:br>
              <a:rPr lang="en-US" dirty="0"/>
            </a:br>
            <a:r>
              <a:rPr lang="en-US" sz="4800" dirty="0"/>
              <a:t>Padova meeting, March 13, 2025</a:t>
            </a:r>
            <a:br>
              <a:rPr lang="en-US" sz="4800" dirty="0"/>
            </a:br>
            <a:r>
              <a:rPr lang="en-US" sz="2400" b="1" dirty="0">
                <a:solidFill>
                  <a:srgbClr val="1B3C70"/>
                </a:solidFill>
                <a:latin typeface="Calibri"/>
                <a:ea typeface="ＭＳ Ｐゴシック" charset="0"/>
              </a:rPr>
              <a:t>WP Leader: Nuno Elias (ESS)</a:t>
            </a:r>
            <a:br>
              <a:rPr lang="en-US" sz="2400" b="1" dirty="0">
                <a:solidFill>
                  <a:srgbClr val="1B3C70"/>
                </a:solidFill>
                <a:latin typeface="Calibri"/>
                <a:ea typeface="ＭＳ Ｐゴシック" charset="0"/>
              </a:rPr>
            </a:br>
            <a:r>
              <a:rPr lang="en-US" sz="2400" dirty="0">
                <a:solidFill>
                  <a:srgbClr val="1B3C70"/>
                </a:solidFill>
                <a:latin typeface="Calibri"/>
                <a:ea typeface="ＭＳ Ｐゴシック" charset="0"/>
              </a:rPr>
              <a:t>WP Deputy: Vittorio Parma (CERN)</a:t>
            </a:r>
            <a:endParaRPr lang="en-US" dirty="0"/>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1524000" y="4113778"/>
            <a:ext cx="9144000" cy="1655762"/>
          </a:xfrm>
        </p:spPr>
        <p:txBody>
          <a:bodyPr>
            <a:normAutofit lnSpcReduction="10000"/>
          </a:bodyPr>
          <a:lstStyle/>
          <a:p>
            <a:endParaRPr lang="en-US" sz="2000" dirty="0"/>
          </a:p>
          <a:p>
            <a:r>
              <a:rPr lang="en-US" sz="2000" dirty="0"/>
              <a:t>All information contained in this presentation and any accompanying documents is for iSAS project only, and must be treated as strictly confidential.</a:t>
            </a:r>
          </a:p>
          <a:p>
            <a:r>
              <a:rPr lang="en-US" sz="20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266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
        <p:nvSpPr>
          <p:cNvPr id="4" name="Slide Number Placeholder 3">
            <a:extLst>
              <a:ext uri="{FF2B5EF4-FFF2-40B4-BE49-F238E27FC236}">
                <a16:creationId xmlns:a16="http://schemas.microsoft.com/office/drawing/2014/main" id="{3555DD0B-2F3E-8D2C-F353-4251E97900CE}"/>
              </a:ext>
            </a:extLst>
          </p:cNvPr>
          <p:cNvSpPr>
            <a:spLocks noGrp="1"/>
          </p:cNvSpPr>
          <p:nvPr>
            <p:ph type="sldNum" sz="quarter" idx="12"/>
          </p:nvPr>
        </p:nvSpPr>
        <p:spPr/>
        <p:txBody>
          <a:bodyPr/>
          <a:lstStyle/>
          <a:p>
            <a:fld id="{4068FCCF-9A80-B240-8D85-84F960565AFA}" type="slidenum">
              <a:rPr lang="en-BE" smtClean="0"/>
              <a:t>1</a:t>
            </a:fld>
            <a:endParaRPr lang="en-BE"/>
          </a:p>
        </p:txBody>
      </p:sp>
      <p:sp>
        <p:nvSpPr>
          <p:cNvPr id="5" name="TextBox 4">
            <a:extLst>
              <a:ext uri="{FF2B5EF4-FFF2-40B4-BE49-F238E27FC236}">
                <a16:creationId xmlns:a16="http://schemas.microsoft.com/office/drawing/2014/main" id="{B7680C95-D86C-BA13-99C8-9B7D827B2C2D}"/>
              </a:ext>
            </a:extLst>
          </p:cNvPr>
          <p:cNvSpPr txBox="1"/>
          <p:nvPr/>
        </p:nvSpPr>
        <p:spPr>
          <a:xfrm>
            <a:off x="10729732" y="7581418"/>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FD5D-6C24-48BF-103E-D73C866BF9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F5A47E-6ED0-504D-5F9C-4ED9DFA39F34}"/>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FC86DA6D-8B30-99F3-EF26-CAB72FFAF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9E2511E-9B3C-C84E-76E6-BB4669CD4542}"/>
              </a:ext>
            </a:extLst>
          </p:cNvPr>
          <p:cNvSpPr>
            <a:spLocks noGrp="1"/>
          </p:cNvSpPr>
          <p:nvPr>
            <p:ph type="sldNum" sz="quarter" idx="12"/>
          </p:nvPr>
        </p:nvSpPr>
        <p:spPr/>
        <p:txBody>
          <a:bodyPr/>
          <a:lstStyle/>
          <a:p>
            <a:fld id="{4068FCCF-9A80-B240-8D85-84F960565AFA}" type="slidenum">
              <a:rPr lang="en-BE" smtClean="0"/>
              <a:t>10</a:t>
            </a:fld>
            <a:endParaRPr lang="en-BE"/>
          </a:p>
        </p:txBody>
      </p:sp>
      <p:sp>
        <p:nvSpPr>
          <p:cNvPr id="10" name="Rectangle 9">
            <a:extLst>
              <a:ext uri="{FF2B5EF4-FFF2-40B4-BE49-F238E27FC236}">
                <a16:creationId xmlns:a16="http://schemas.microsoft.com/office/drawing/2014/main" id="{738461C0-1555-AA3A-30D0-DFE8A865F0AA}"/>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13" name="Espace réservé du contenu 2">
            <a:extLst>
              <a:ext uri="{FF2B5EF4-FFF2-40B4-BE49-F238E27FC236}">
                <a16:creationId xmlns:a16="http://schemas.microsoft.com/office/drawing/2014/main" id="{08CC0D3E-355B-C51E-EEB6-10DFE486E72D}"/>
              </a:ext>
            </a:extLst>
          </p:cNvPr>
          <p:cNvSpPr>
            <a:spLocks noGrp="1"/>
          </p:cNvSpPr>
          <p:nvPr>
            <p:ph idx="1"/>
          </p:nvPr>
        </p:nvSpPr>
        <p:spPr>
          <a:xfrm>
            <a:off x="342900" y="2187574"/>
            <a:ext cx="11163300" cy="4168776"/>
          </a:xfrm>
        </p:spPr>
        <p:txBody>
          <a:bodyPr/>
          <a:lstStyle/>
          <a:p>
            <a:r>
              <a:rPr lang="en-US" sz="2000" b="1" dirty="0">
                <a:solidFill>
                  <a:srgbClr val="002060"/>
                </a:solidFill>
              </a:rPr>
              <a:t>Past developments </a:t>
            </a:r>
          </a:p>
          <a:p>
            <a:pPr lvl="1"/>
            <a:r>
              <a:rPr lang="en-US" sz="1800" u="sng" dirty="0">
                <a:highlight>
                  <a:srgbClr val="C0C0C0"/>
                </a:highlight>
              </a:rPr>
              <a:t>This task is set to start</a:t>
            </a:r>
            <a:r>
              <a:rPr lang="en-US" sz="1800" dirty="0"/>
              <a:t> on M24 (</a:t>
            </a:r>
            <a:r>
              <a:rPr lang="en-US" sz="1800" u="sng" dirty="0"/>
              <a:t>Mar26</a:t>
            </a:r>
            <a:r>
              <a:rPr lang="en-US" sz="1800" dirty="0"/>
              <a:t>)</a:t>
            </a:r>
          </a:p>
          <a:p>
            <a:pPr marL="457200" lvl="1" indent="0">
              <a:buNone/>
            </a:pPr>
            <a:endParaRPr lang="en-US" sz="1800" dirty="0"/>
          </a:p>
          <a:p>
            <a:r>
              <a:rPr lang="en-US" sz="2000" b="1" dirty="0">
                <a:solidFill>
                  <a:srgbClr val="A4C137"/>
                </a:solidFill>
                <a:cs typeface="Calibri" panose="020F0502020204030204" pitchFamily="34" charset="0"/>
              </a:rPr>
              <a:t>Current developments </a:t>
            </a:r>
          </a:p>
          <a:p>
            <a:pPr lvl="1"/>
            <a:r>
              <a:rPr lang="en-US" sz="1800" dirty="0"/>
              <a:t>Attention to Sustainability criteria strategies applied to “Technology Areas”.</a:t>
            </a:r>
          </a:p>
          <a:p>
            <a:pPr lvl="1"/>
            <a:r>
              <a:rPr lang="en-US" sz="1800" dirty="0"/>
              <a:t>Attention to implementation of performance criteria of technology areas and its integration.</a:t>
            </a:r>
          </a:p>
          <a:p>
            <a:pPr lvl="1"/>
            <a:r>
              <a:rPr lang="en-US" sz="1800" dirty="0"/>
              <a:t>Breakdown of CM sub-systems (&lt;- input from benchmarking)</a:t>
            </a:r>
          </a:p>
          <a:p>
            <a:pPr lvl="1"/>
            <a:r>
              <a:rPr lang="en-US" sz="1800" dirty="0"/>
              <a:t>Discussions on KPI associated with each sub-system.</a:t>
            </a:r>
          </a:p>
          <a:p>
            <a:endParaRPr lang="en-US" sz="2400" dirty="0"/>
          </a:p>
          <a:p>
            <a:endParaRPr lang="en-US" dirty="0"/>
          </a:p>
          <a:p>
            <a:endParaRPr lang="en-US" dirty="0"/>
          </a:p>
          <a:p>
            <a:endParaRPr lang="en-US" dirty="0"/>
          </a:p>
          <a:p>
            <a:endParaRPr lang="en-GB" dirty="0"/>
          </a:p>
        </p:txBody>
      </p:sp>
      <p:sp>
        <p:nvSpPr>
          <p:cNvPr id="15" name="TextBox 14">
            <a:extLst>
              <a:ext uri="{FF2B5EF4-FFF2-40B4-BE49-F238E27FC236}">
                <a16:creationId xmlns:a16="http://schemas.microsoft.com/office/drawing/2014/main" id="{EAF89902-72EC-9DEA-3302-3A73BAAD4A3D}"/>
              </a:ext>
            </a:extLst>
          </p:cNvPr>
          <p:cNvSpPr txBox="1"/>
          <p:nvPr/>
        </p:nvSpPr>
        <p:spPr>
          <a:xfrm>
            <a:off x="342900" y="5991225"/>
            <a:ext cx="11506200" cy="369332"/>
          </a:xfrm>
          <a:prstGeom prst="rect">
            <a:avLst/>
          </a:prstGeom>
          <a:noFill/>
        </p:spPr>
        <p:txBody>
          <a:bodyPr wrap="square">
            <a:spAutoFit/>
          </a:bodyPr>
          <a:lstStyle/>
          <a:p>
            <a:pPr marL="180975" indent="-128588"/>
            <a:r>
              <a:rPr lang="en-GB" b="1" dirty="0">
                <a:highlight>
                  <a:srgbClr val="A4C137"/>
                </a:highlight>
                <a:latin typeface="Helvetica" pitchFamily="2" charset="0"/>
              </a:rPr>
              <a:t>Deliverable 5.3 </a:t>
            </a:r>
            <a:r>
              <a:rPr lang="en-GB" dirty="0">
                <a:latin typeface="Helvetica" pitchFamily="2" charset="0"/>
              </a:rPr>
              <a:t>: Parametric design for a sustainable CM with </a:t>
            </a:r>
            <a:r>
              <a:rPr lang="en-GB" dirty="0" err="1">
                <a:latin typeface="Helvetica" pitchFamily="2" charset="0"/>
              </a:rPr>
              <a:t>iSAS</a:t>
            </a:r>
            <a:r>
              <a:rPr lang="en-GB" dirty="0">
                <a:latin typeface="Helvetica" pitchFamily="2" charset="0"/>
              </a:rPr>
              <a:t> tech. (Due date: M48 or </a:t>
            </a:r>
            <a:r>
              <a:rPr lang="en-GB" dirty="0">
                <a:highlight>
                  <a:srgbClr val="A4C137"/>
                </a:highlight>
                <a:latin typeface="Helvetica" pitchFamily="2" charset="0"/>
              </a:rPr>
              <a:t>Feb-2028</a:t>
            </a:r>
            <a:r>
              <a:rPr lang="en-GB" dirty="0">
                <a:latin typeface="Helvetica" pitchFamily="2" charset="0"/>
              </a:rPr>
              <a:t>)</a:t>
            </a:r>
          </a:p>
        </p:txBody>
      </p:sp>
      <p:sp>
        <p:nvSpPr>
          <p:cNvPr id="2" name="Footer Placeholder 1">
            <a:extLst>
              <a:ext uri="{FF2B5EF4-FFF2-40B4-BE49-F238E27FC236}">
                <a16:creationId xmlns:a16="http://schemas.microsoft.com/office/drawing/2014/main" id="{72C4AA2A-6458-9E5D-5847-333ADD50B67F}"/>
              </a:ext>
            </a:extLst>
          </p:cNvPr>
          <p:cNvSpPr>
            <a:spLocks noGrp="1"/>
          </p:cNvSpPr>
          <p:nvPr>
            <p:ph type="ftr" sz="quarter" idx="11"/>
          </p:nvPr>
        </p:nvSpPr>
        <p:spPr/>
        <p:txBody>
          <a:bodyPr/>
          <a:lstStyle/>
          <a:p>
            <a:r>
              <a:rPr lang="en-BE"/>
              <a:t>Nuno Elias - iSAS annual meeting - INFN Legnaro</a:t>
            </a:r>
          </a:p>
        </p:txBody>
      </p:sp>
    </p:spTree>
    <p:extLst>
      <p:ext uri="{BB962C8B-B14F-4D97-AF65-F5344CB8AC3E}">
        <p14:creationId xmlns:p14="http://schemas.microsoft.com/office/powerpoint/2010/main" val="2420921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FC4AB-97A5-45F6-F07F-F0BA4A90FE3E}"/>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7CCAF770-B7BB-4B96-876F-C580F09E9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61B23733-100F-AA51-854B-F0271EBF56E9}"/>
              </a:ext>
            </a:extLst>
          </p:cNvPr>
          <p:cNvSpPr>
            <a:spLocks noGrp="1"/>
          </p:cNvSpPr>
          <p:nvPr>
            <p:ph idx="1"/>
          </p:nvPr>
        </p:nvSpPr>
        <p:spPr>
          <a:xfrm>
            <a:off x="921309" y="2418495"/>
            <a:ext cx="10515600" cy="3174997"/>
          </a:xfrm>
        </p:spPr>
        <p:txBody>
          <a:bodyPr>
            <a:normAutofit fontScale="92500" lnSpcReduction="20000"/>
          </a:bodyPr>
          <a:lstStyle/>
          <a:p>
            <a:r>
              <a:rPr lang="en-US" sz="2200" b="1" dirty="0">
                <a:solidFill>
                  <a:schemeClr val="tx2"/>
                </a:solidFill>
                <a:cs typeface="Calibri" panose="020F0502020204030204" pitchFamily="34" charset="0"/>
              </a:rPr>
              <a:t>Past developments:</a:t>
            </a:r>
          </a:p>
          <a:p>
            <a:pPr lvl="1"/>
            <a:r>
              <a:rPr lang="en-US" sz="1800" dirty="0">
                <a:solidFill>
                  <a:schemeClr val="tx2"/>
                </a:solidFill>
                <a:cs typeface="Calibri" panose="020F0502020204030204" pitchFamily="34" charset="0"/>
              </a:rPr>
              <a:t>Meetings with PERLE collaboration, discussing details on the RF structure and HOM’s</a:t>
            </a:r>
          </a:p>
          <a:p>
            <a:pPr lvl="1"/>
            <a:r>
              <a:rPr lang="en-US" sz="1800" dirty="0">
                <a:solidFill>
                  <a:schemeClr val="tx2"/>
                </a:solidFill>
                <a:cs typeface="Calibri" panose="020F0502020204030204" pitchFamily="34" charset="0"/>
              </a:rPr>
              <a:t>Evaluated and tested beam dynamics codes to enable ERL simulations</a:t>
            </a:r>
          </a:p>
          <a:p>
            <a:pPr lvl="1"/>
            <a:r>
              <a:rPr lang="en-US" sz="1800" dirty="0">
                <a:solidFill>
                  <a:schemeClr val="tx2"/>
                </a:solidFill>
                <a:cs typeface="Calibri" panose="020F0502020204030204" pitchFamily="34" charset="0"/>
              </a:rPr>
              <a:t>Written code to enable flexible simulations and gathering of results</a:t>
            </a:r>
          </a:p>
          <a:p>
            <a:r>
              <a:rPr lang="en-US" sz="2200" b="1" dirty="0">
                <a:solidFill>
                  <a:srgbClr val="A4C137"/>
                </a:solidFill>
                <a:cs typeface="Calibri" panose="020F0502020204030204" pitchFamily="34" charset="0"/>
              </a:rPr>
              <a:t>Current developments:</a:t>
            </a:r>
            <a:endParaRPr lang="en-US" sz="2200" b="1" dirty="0">
              <a:solidFill>
                <a:srgbClr val="002060"/>
              </a:solidFill>
            </a:endParaRPr>
          </a:p>
          <a:p>
            <a:pPr lvl="1"/>
            <a:r>
              <a:rPr lang="en-US" sz="2000" dirty="0">
                <a:solidFill>
                  <a:schemeClr val="tx2"/>
                </a:solidFill>
              </a:rPr>
              <a:t>General SRF cavity beam dynamic studies</a:t>
            </a:r>
          </a:p>
          <a:p>
            <a:pPr lvl="2"/>
            <a:r>
              <a:rPr lang="en-US" sz="1800" dirty="0">
                <a:solidFill>
                  <a:schemeClr val="tx2"/>
                </a:solidFill>
              </a:rPr>
              <a:t>short-range and long-range </a:t>
            </a:r>
            <a:r>
              <a:rPr lang="en-US" sz="1800" b="1" dirty="0">
                <a:solidFill>
                  <a:srgbClr val="A4C038"/>
                </a:solidFill>
              </a:rPr>
              <a:t>wakefields</a:t>
            </a:r>
            <a:r>
              <a:rPr lang="en-US" sz="1800" dirty="0"/>
              <a:t> </a:t>
            </a:r>
            <a:r>
              <a:rPr lang="en-US" sz="1800" dirty="0">
                <a:solidFill>
                  <a:schemeClr val="tx2"/>
                </a:solidFill>
              </a:rPr>
              <a:t>(HOM’S)</a:t>
            </a:r>
          </a:p>
          <a:p>
            <a:pPr lvl="2">
              <a:buFont typeface="Wingdings" pitchFamily="2" charset="2"/>
              <a:buChar char="è"/>
            </a:pPr>
            <a:r>
              <a:rPr lang="en-US" sz="1800" dirty="0">
                <a:solidFill>
                  <a:schemeClr val="tx2"/>
                </a:solidFill>
              </a:rPr>
              <a:t> single- and multi-bunch </a:t>
            </a:r>
            <a:r>
              <a:rPr lang="en-US" sz="1800" b="1" dirty="0">
                <a:solidFill>
                  <a:srgbClr val="A4C038"/>
                </a:solidFill>
              </a:rPr>
              <a:t>instabilities</a:t>
            </a:r>
          </a:p>
          <a:p>
            <a:pPr lvl="1"/>
            <a:r>
              <a:rPr lang="en-US" sz="2000" dirty="0">
                <a:solidFill>
                  <a:schemeClr val="tx2"/>
                </a:solidFill>
              </a:rPr>
              <a:t>General</a:t>
            </a:r>
            <a:r>
              <a:rPr lang="en-US" sz="2000" dirty="0">
                <a:solidFill>
                  <a:srgbClr val="A4C038"/>
                </a:solidFill>
              </a:rPr>
              <a:t> </a:t>
            </a:r>
            <a:r>
              <a:rPr lang="en-US" sz="2000" b="1" dirty="0">
                <a:solidFill>
                  <a:srgbClr val="A4C038"/>
                </a:solidFill>
              </a:rPr>
              <a:t>energy recovery efficiency</a:t>
            </a:r>
            <a:r>
              <a:rPr lang="en-US" sz="2000" b="1" dirty="0"/>
              <a:t> </a:t>
            </a:r>
            <a:r>
              <a:rPr lang="en-US" sz="2000" dirty="0">
                <a:solidFill>
                  <a:schemeClr val="tx2"/>
                </a:solidFill>
              </a:rPr>
              <a:t>studies after the degrading of beams throughout an ERL or ERL collider</a:t>
            </a:r>
          </a:p>
          <a:p>
            <a:pPr lvl="1"/>
            <a:r>
              <a:rPr lang="en-US" sz="2000" dirty="0">
                <a:solidFill>
                  <a:schemeClr val="tx2"/>
                </a:solidFill>
              </a:rPr>
              <a:t>Evaluate ERL collider/light source </a:t>
            </a:r>
            <a:r>
              <a:rPr lang="en-US" sz="2000" b="1" dirty="0">
                <a:solidFill>
                  <a:srgbClr val="A4C038"/>
                </a:solidFill>
              </a:rPr>
              <a:t>applications</a:t>
            </a:r>
            <a:r>
              <a:rPr lang="en-US" sz="2000" dirty="0"/>
              <a:t> </a:t>
            </a:r>
            <a:r>
              <a:rPr lang="en-US" sz="2000" dirty="0">
                <a:solidFill>
                  <a:schemeClr val="tx2"/>
                </a:solidFill>
              </a:rPr>
              <a:t>for iSAS technology and perform studies on these applications</a:t>
            </a:r>
          </a:p>
        </p:txBody>
      </p:sp>
      <p:sp>
        <p:nvSpPr>
          <p:cNvPr id="2" name="TextBox 1">
            <a:extLst>
              <a:ext uri="{FF2B5EF4-FFF2-40B4-BE49-F238E27FC236}">
                <a16:creationId xmlns:a16="http://schemas.microsoft.com/office/drawing/2014/main" id="{878BB972-4165-430A-AC9F-8BE6679E4439}"/>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6" name="Rectangle 5">
            <a:extLst>
              <a:ext uri="{FF2B5EF4-FFF2-40B4-BE49-F238E27FC236}">
                <a16:creationId xmlns:a16="http://schemas.microsoft.com/office/drawing/2014/main" id="{43BE0494-D730-93CB-61CD-7004935E311D}"/>
              </a:ext>
            </a:extLst>
          </p:cNvPr>
          <p:cNvSpPr/>
          <p:nvPr/>
        </p:nvSpPr>
        <p:spPr>
          <a:xfrm>
            <a:off x="3418115" y="777349"/>
            <a:ext cx="82439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a:p>
            <a:r>
              <a:rPr lang="en-GB" sz="1400" i="1" dirty="0">
                <a:effectLst/>
                <a:latin typeface="Helvetica" pitchFamily="2" charset="0"/>
              </a:rPr>
              <a:t>• Simulate the beam dynamics of ERL-based accelerators when the energy efficient CM is included.</a:t>
            </a:r>
            <a:endParaRPr lang="en-GB" sz="1400" dirty="0">
              <a:effectLst/>
              <a:latin typeface="Helvetica" pitchFamily="2" charset="0"/>
            </a:endParaRPr>
          </a:p>
          <a:p>
            <a:r>
              <a:rPr lang="en-GB" sz="1400" i="1" dirty="0">
                <a:effectLst/>
                <a:latin typeface="Helvetica" pitchFamily="2" charset="0"/>
              </a:rPr>
              <a:t>• Study the lattice design to optimize the beam and energy saving performances.</a:t>
            </a:r>
            <a:endParaRPr lang="en-GB" sz="1400" dirty="0">
              <a:effectLst/>
              <a:latin typeface="Helvetica" pitchFamily="2" charset="0"/>
            </a:endParaRPr>
          </a:p>
        </p:txBody>
      </p:sp>
      <p:sp>
        <p:nvSpPr>
          <p:cNvPr id="4" name="Slide Number Placeholder 3">
            <a:extLst>
              <a:ext uri="{FF2B5EF4-FFF2-40B4-BE49-F238E27FC236}">
                <a16:creationId xmlns:a16="http://schemas.microsoft.com/office/drawing/2014/main" id="{E8DBD87B-B957-B83C-CA41-A4DCEE81CAB0}"/>
              </a:ext>
            </a:extLst>
          </p:cNvPr>
          <p:cNvSpPr>
            <a:spLocks noGrp="1"/>
          </p:cNvSpPr>
          <p:nvPr>
            <p:ph type="sldNum" sz="quarter" idx="12"/>
          </p:nvPr>
        </p:nvSpPr>
        <p:spPr/>
        <p:txBody>
          <a:bodyPr/>
          <a:lstStyle/>
          <a:p>
            <a:fld id="{4068FCCF-9A80-B240-8D85-84F960565AFA}" type="slidenum">
              <a:rPr lang="en-BE" smtClean="0"/>
              <a:t>11</a:t>
            </a:fld>
            <a:endParaRPr lang="en-BE"/>
          </a:p>
        </p:txBody>
      </p:sp>
      <p:sp>
        <p:nvSpPr>
          <p:cNvPr id="9" name="Date Placeholder 7">
            <a:extLst>
              <a:ext uri="{FF2B5EF4-FFF2-40B4-BE49-F238E27FC236}">
                <a16:creationId xmlns:a16="http://schemas.microsoft.com/office/drawing/2014/main" id="{86855793-32D2-8B44-8AC4-8A0550759DE3}"/>
              </a:ext>
            </a:extLst>
          </p:cNvPr>
          <p:cNvSpPr>
            <a:spLocks noGrp="1"/>
          </p:cNvSpPr>
          <p:nvPr>
            <p:ph type="dt" sz="half" idx="10"/>
          </p:nvPr>
        </p:nvSpPr>
        <p:spPr>
          <a:xfrm>
            <a:off x="838200" y="6356350"/>
            <a:ext cx="2743200" cy="365125"/>
          </a:xfrm>
        </p:spPr>
        <p:txBody>
          <a:bodyPr/>
          <a:lstStyle/>
          <a:p>
            <a:fld id="{C92DE9B3-1C95-0747-97D8-DB62CD20C32C}" type="datetime1">
              <a:rPr lang="sv-SE" smtClean="0"/>
              <a:t>2025-03-13</a:t>
            </a:fld>
            <a:endParaRPr lang="en-BE"/>
          </a:p>
        </p:txBody>
      </p:sp>
      <p:sp>
        <p:nvSpPr>
          <p:cNvPr id="10" name="Footer Placeholder 8">
            <a:extLst>
              <a:ext uri="{FF2B5EF4-FFF2-40B4-BE49-F238E27FC236}">
                <a16:creationId xmlns:a16="http://schemas.microsoft.com/office/drawing/2014/main" id="{BFE77B10-8E36-DA50-5D05-633FAB97D28D}"/>
              </a:ext>
            </a:extLst>
          </p:cNvPr>
          <p:cNvSpPr>
            <a:spLocks noGrp="1"/>
          </p:cNvSpPr>
          <p:nvPr>
            <p:ph type="ftr" sz="quarter" idx="11"/>
          </p:nvPr>
        </p:nvSpPr>
        <p:spPr>
          <a:xfrm>
            <a:off x="4038600" y="6356350"/>
            <a:ext cx="4114800" cy="365125"/>
          </a:xfrm>
        </p:spPr>
        <p:txBody>
          <a:bodyPr/>
          <a:lstStyle/>
          <a:p>
            <a:r>
              <a:rPr lang="en-US" dirty="0"/>
              <a:t>Lode Vanhecke: </a:t>
            </a:r>
            <a:r>
              <a:rPr lang="en-BE"/>
              <a:t>iSAS annual meeting - INFN Legnaro</a:t>
            </a:r>
          </a:p>
        </p:txBody>
      </p:sp>
      <p:pic>
        <p:nvPicPr>
          <p:cNvPr id="11" name="Picture 10">
            <a:extLst>
              <a:ext uri="{FF2B5EF4-FFF2-40B4-BE49-F238E27FC236}">
                <a16:creationId xmlns:a16="http://schemas.microsoft.com/office/drawing/2014/main" id="{5D11C10E-6678-97E8-636E-A563528C3AAD}"/>
              </a:ext>
            </a:extLst>
          </p:cNvPr>
          <p:cNvPicPr>
            <a:picLocks noChangeAspect="1"/>
          </p:cNvPicPr>
          <p:nvPr/>
        </p:nvPicPr>
        <p:blipFill>
          <a:blip r:embed="rId3"/>
          <a:stretch>
            <a:fillRect/>
          </a:stretch>
        </p:blipFill>
        <p:spPr>
          <a:xfrm>
            <a:off x="10442548" y="33435"/>
            <a:ext cx="1013006" cy="438756"/>
          </a:xfrm>
          <a:prstGeom prst="rect">
            <a:avLst/>
          </a:prstGeom>
        </p:spPr>
      </p:pic>
      <p:pic>
        <p:nvPicPr>
          <p:cNvPr id="13" name="Picture 5" descr="Home - CHART (Swiss Accelerator Research and Technology) - CHART">
            <a:extLst>
              <a:ext uri="{FF2B5EF4-FFF2-40B4-BE49-F238E27FC236}">
                <a16:creationId xmlns:a16="http://schemas.microsoft.com/office/drawing/2014/main" id="{49F8B18B-521C-108C-227D-A8E24159E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558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838200" y="1660909"/>
            <a:ext cx="10515600" cy="4525503"/>
          </a:xfrm>
        </p:spPr>
        <p:txBody>
          <a:bodyPr>
            <a:noAutofit/>
          </a:bodyPr>
          <a:lstStyle/>
          <a:p>
            <a:pPr marL="0" indent="0">
              <a:buNone/>
            </a:pPr>
            <a:r>
              <a:rPr lang="en-US" sz="2000" b="1" dirty="0">
                <a:solidFill>
                  <a:srgbClr val="002060"/>
                </a:solidFill>
              </a:rPr>
              <a:t>Wakefields:</a:t>
            </a:r>
            <a:endParaRPr lang="en-GB" sz="2000" b="1" dirty="0">
              <a:solidFill>
                <a:srgbClr val="002060"/>
              </a:solidFill>
            </a:endParaRPr>
          </a:p>
          <a:p>
            <a:r>
              <a:rPr lang="en-GB" sz="1800" dirty="0">
                <a:solidFill>
                  <a:schemeClr val="tx2"/>
                </a:solidFill>
              </a:rPr>
              <a:t>Wakefields:  Perturbation </a:t>
            </a:r>
            <a:r>
              <a:rPr lang="en-GB" sz="1800" noProof="0" dirty="0">
                <a:solidFill>
                  <a:schemeClr val="tx2"/>
                </a:solidFill>
              </a:rPr>
              <a:t>in the beam pipe </a:t>
            </a:r>
            <a:r>
              <a:rPr lang="en-GB" sz="1800" noProof="0" dirty="0">
                <a:solidFill>
                  <a:schemeClr val="tx2"/>
                </a:solidFill>
                <a:sym typeface="Wingdings" pitchFamily="2" charset="2"/>
              </a:rPr>
              <a:t> </a:t>
            </a:r>
            <a:r>
              <a:rPr lang="en-GB" sz="1800" noProof="0" dirty="0">
                <a:solidFill>
                  <a:schemeClr val="tx2"/>
                </a:solidFill>
              </a:rPr>
              <a:t>perturbation in the particle EM field</a:t>
            </a:r>
            <a:endParaRPr lang="en-GB" sz="1800" dirty="0">
              <a:solidFill>
                <a:schemeClr val="tx2"/>
              </a:solidFill>
            </a:endParaRPr>
          </a:p>
          <a:p>
            <a:pPr marL="0" indent="0">
              <a:buNone/>
            </a:pPr>
            <a:r>
              <a:rPr lang="en-GB" sz="1800" noProof="0" dirty="0">
                <a:solidFill>
                  <a:schemeClr val="tx2"/>
                </a:solidFill>
                <a:sym typeface="Wingdings" pitchFamily="2" charset="2"/>
              </a:rPr>
              <a:t>      </a:t>
            </a:r>
            <a:r>
              <a:rPr lang="en-GB" sz="1800" dirty="0">
                <a:solidFill>
                  <a:schemeClr val="tx2"/>
                </a:solidFill>
              </a:rPr>
              <a:t>RF cavity: excitation </a:t>
            </a:r>
            <a:r>
              <a:rPr lang="en-GB" sz="1800" noProof="0" dirty="0">
                <a:solidFill>
                  <a:schemeClr val="tx2"/>
                </a:solidFill>
              </a:rPr>
              <a:t>of </a:t>
            </a:r>
            <a:r>
              <a:rPr lang="en-GB" sz="1800" b="1" noProof="0" dirty="0">
                <a:solidFill>
                  <a:srgbClr val="A4C038"/>
                </a:solidFill>
              </a:rPr>
              <a:t>higher order modes</a:t>
            </a:r>
            <a:endParaRPr lang="en-GB" sz="1800" noProof="0" dirty="0"/>
          </a:p>
          <a:p>
            <a:pPr marL="0" indent="0">
              <a:buNone/>
            </a:pPr>
            <a:r>
              <a:rPr lang="en-US" sz="2000" b="1" dirty="0">
                <a:solidFill>
                  <a:srgbClr val="002060"/>
                </a:solidFill>
              </a:rPr>
              <a:t>Single- and multi-bunch instabilities:</a:t>
            </a:r>
            <a:endParaRPr lang="en-GB" sz="2000" noProof="0" dirty="0"/>
          </a:p>
          <a:p>
            <a:r>
              <a:rPr lang="en-GB" sz="1800" noProof="0" dirty="0">
                <a:solidFill>
                  <a:schemeClr val="tx2"/>
                </a:solidFill>
              </a:rPr>
              <a:t>Longitudinal instabilities:</a:t>
            </a:r>
          </a:p>
          <a:p>
            <a:pPr lvl="1"/>
            <a:r>
              <a:rPr lang="en-GB" sz="1600" dirty="0">
                <a:solidFill>
                  <a:schemeClr val="tx2"/>
                </a:solidFill>
              </a:rPr>
              <a:t>Bunch Lengthening: Longitudinal (monopole) wakefields can influence the length of the bunch</a:t>
            </a:r>
          </a:p>
          <a:p>
            <a:pPr lvl="1"/>
            <a:r>
              <a:rPr lang="en-GB" sz="1600" b="1" noProof="0" dirty="0">
                <a:solidFill>
                  <a:srgbClr val="A4C038"/>
                </a:solidFill>
              </a:rPr>
              <a:t>Beam loading: </a:t>
            </a:r>
            <a:r>
              <a:rPr lang="en-GB" sz="1600" noProof="0" dirty="0">
                <a:solidFill>
                  <a:schemeClr val="tx2"/>
                </a:solidFill>
              </a:rPr>
              <a:t>Longitudinal</a:t>
            </a:r>
            <a:r>
              <a:rPr lang="en-GB" sz="1600" dirty="0">
                <a:solidFill>
                  <a:schemeClr val="tx2"/>
                </a:solidFill>
              </a:rPr>
              <a:t> wakefields travelling through RF cavity influence the accelerating gradient</a:t>
            </a:r>
          </a:p>
          <a:p>
            <a:r>
              <a:rPr lang="en-GB" sz="1800" noProof="0" dirty="0">
                <a:solidFill>
                  <a:schemeClr val="tx2"/>
                </a:solidFill>
              </a:rPr>
              <a:t>Transverse instabilities:</a:t>
            </a:r>
          </a:p>
          <a:p>
            <a:pPr lvl="1"/>
            <a:r>
              <a:rPr lang="en-GB" sz="1600" noProof="0" dirty="0">
                <a:solidFill>
                  <a:schemeClr val="tx2"/>
                </a:solidFill>
              </a:rPr>
              <a:t>Single-bunch </a:t>
            </a:r>
            <a:r>
              <a:rPr lang="en-GB" sz="1600" b="1" noProof="0" dirty="0">
                <a:solidFill>
                  <a:srgbClr val="A4C038"/>
                </a:solidFill>
              </a:rPr>
              <a:t>beam breakup</a:t>
            </a:r>
            <a:r>
              <a:rPr lang="en-GB" sz="1600" noProof="0" dirty="0">
                <a:solidFill>
                  <a:schemeClr val="tx2"/>
                </a:solidFill>
              </a:rPr>
              <a:t> (SBBU): Transverse </a:t>
            </a:r>
            <a:r>
              <a:rPr lang="en-GB" sz="1600" dirty="0">
                <a:solidFill>
                  <a:schemeClr val="tx2"/>
                </a:solidFill>
              </a:rPr>
              <a:t>(dipole, quadrupole )  </a:t>
            </a:r>
            <a:r>
              <a:rPr lang="en-GB" sz="1600" noProof="0" dirty="0">
                <a:solidFill>
                  <a:schemeClr val="tx2"/>
                </a:solidFill>
              </a:rPr>
              <a:t>wakefields of the head of a single bunch influencing the tail causing transverse offsets in the tail, leading to unstable particles</a:t>
            </a:r>
          </a:p>
          <a:p>
            <a:pPr lvl="1"/>
            <a:r>
              <a:rPr lang="en-GB" sz="1600" noProof="0" dirty="0">
                <a:solidFill>
                  <a:schemeClr val="tx2"/>
                </a:solidFill>
              </a:rPr>
              <a:t>Multi-bunch beam breakup (MBBU): Transverse wakefields that persist long enough to influence subsequent bunches, leading to unstable bunches </a:t>
            </a:r>
          </a:p>
        </p:txBody>
      </p:sp>
      <p:sp>
        <p:nvSpPr>
          <p:cNvPr id="7" name="TextBox 6">
            <a:extLst>
              <a:ext uri="{FF2B5EF4-FFF2-40B4-BE49-F238E27FC236}">
                <a16:creationId xmlns:a16="http://schemas.microsoft.com/office/drawing/2014/main" id="{207517E4-3C0B-EA79-2C23-E91A8E1F5A44}"/>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274CA0AD-EAB0-4843-D7E1-F148A546E8C2}"/>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pic>
        <p:nvPicPr>
          <p:cNvPr id="8" name="Picture 7">
            <a:extLst>
              <a:ext uri="{FF2B5EF4-FFF2-40B4-BE49-F238E27FC236}">
                <a16:creationId xmlns:a16="http://schemas.microsoft.com/office/drawing/2014/main" id="{FF1BD792-5E23-64BE-78A9-1EE288A9AA48}"/>
              </a:ext>
            </a:extLst>
          </p:cNvPr>
          <p:cNvPicPr>
            <a:picLocks noChangeAspect="1"/>
          </p:cNvPicPr>
          <p:nvPr/>
        </p:nvPicPr>
        <p:blipFill>
          <a:blip r:embed="rId3"/>
          <a:stretch>
            <a:fillRect/>
          </a:stretch>
        </p:blipFill>
        <p:spPr>
          <a:xfrm>
            <a:off x="10442548" y="33435"/>
            <a:ext cx="1013006" cy="438756"/>
          </a:xfrm>
          <a:prstGeom prst="rect">
            <a:avLst/>
          </a:prstGeom>
        </p:spPr>
      </p:pic>
      <p:pic>
        <p:nvPicPr>
          <p:cNvPr id="10" name="Picture 5" descr="Home - CHART (Swiss Accelerator Research and Technology) - CHART">
            <a:extLst>
              <a:ext uri="{FF2B5EF4-FFF2-40B4-BE49-F238E27FC236}">
                <a16:creationId xmlns:a16="http://schemas.microsoft.com/office/drawing/2014/main" id="{604D1A64-B4FF-C149-226E-4D88731A7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B7FA398-A533-C9DD-DBEF-A98DA1235C97}"/>
              </a:ext>
            </a:extLst>
          </p:cNvPr>
          <p:cNvSpPr>
            <a:spLocks noGrp="1"/>
          </p:cNvSpPr>
          <p:nvPr>
            <p:ph type="sldNum" sz="quarter" idx="12"/>
          </p:nvPr>
        </p:nvSpPr>
        <p:spPr/>
        <p:txBody>
          <a:bodyPr/>
          <a:lstStyle/>
          <a:p>
            <a:fld id="{4068FCCF-9A80-B240-8D85-84F960565AFA}" type="slidenum">
              <a:rPr lang="en-BE" smtClean="0"/>
              <a:t>12</a:t>
            </a:fld>
            <a:endParaRPr lang="en-BE"/>
          </a:p>
        </p:txBody>
      </p:sp>
      <p:sp>
        <p:nvSpPr>
          <p:cNvPr id="11" name="Date Placeholder 7">
            <a:extLst>
              <a:ext uri="{FF2B5EF4-FFF2-40B4-BE49-F238E27FC236}">
                <a16:creationId xmlns:a16="http://schemas.microsoft.com/office/drawing/2014/main" id="{FF581DA0-715D-482E-650C-A28928E14C79}"/>
              </a:ext>
            </a:extLst>
          </p:cNvPr>
          <p:cNvSpPr>
            <a:spLocks noGrp="1"/>
          </p:cNvSpPr>
          <p:nvPr>
            <p:ph type="dt" sz="half" idx="10"/>
          </p:nvPr>
        </p:nvSpPr>
        <p:spPr>
          <a:xfrm>
            <a:off x="838200" y="6356350"/>
            <a:ext cx="2743200" cy="365125"/>
          </a:xfrm>
        </p:spPr>
        <p:txBody>
          <a:bodyPr/>
          <a:lstStyle/>
          <a:p>
            <a:fld id="{C92DE9B3-1C95-0747-97D8-DB62CD20C32C}" type="datetime1">
              <a:rPr lang="sv-SE" smtClean="0"/>
              <a:t>2025-03-13</a:t>
            </a:fld>
            <a:endParaRPr lang="en-BE"/>
          </a:p>
        </p:txBody>
      </p:sp>
      <p:sp>
        <p:nvSpPr>
          <p:cNvPr id="12" name="Footer Placeholder 8">
            <a:extLst>
              <a:ext uri="{FF2B5EF4-FFF2-40B4-BE49-F238E27FC236}">
                <a16:creationId xmlns:a16="http://schemas.microsoft.com/office/drawing/2014/main" id="{E7DF2B43-D1BE-9DB9-FBD3-0D14EFC28949}"/>
              </a:ext>
            </a:extLst>
          </p:cNvPr>
          <p:cNvSpPr>
            <a:spLocks noGrp="1"/>
          </p:cNvSpPr>
          <p:nvPr>
            <p:ph type="ftr" sz="quarter" idx="11"/>
          </p:nvPr>
        </p:nvSpPr>
        <p:spPr>
          <a:xfrm>
            <a:off x="4038600" y="6356350"/>
            <a:ext cx="4114800" cy="365125"/>
          </a:xfrm>
        </p:spPr>
        <p:txBody>
          <a:bodyPr/>
          <a:lstStyle/>
          <a:p>
            <a:r>
              <a:rPr lang="en-US" dirty="0"/>
              <a:t>Lode Vanhecke: </a:t>
            </a:r>
            <a:r>
              <a:rPr lang="en-BE"/>
              <a:t>iSAS annual meeting - INFN Legnaro</a:t>
            </a:r>
          </a:p>
        </p:txBody>
      </p:sp>
      <p:sp>
        <p:nvSpPr>
          <p:cNvPr id="9" name="Rectangle 8">
            <a:extLst>
              <a:ext uri="{FF2B5EF4-FFF2-40B4-BE49-F238E27FC236}">
                <a16:creationId xmlns:a16="http://schemas.microsoft.com/office/drawing/2014/main" id="{8D379FEA-79B8-C1BF-AA47-27F8ED5D3CE5}"/>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Tree>
    <p:extLst>
      <p:ext uri="{BB962C8B-B14F-4D97-AF65-F5344CB8AC3E}">
        <p14:creationId xmlns:p14="http://schemas.microsoft.com/office/powerpoint/2010/main" val="96356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FC601-0A23-54FC-811E-8FA08C4906AE}"/>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75157D70-F8CE-B66A-2517-42E00A591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990BD894-6783-7B5F-7BC7-905E41FEF85F}"/>
              </a:ext>
            </a:extLst>
          </p:cNvPr>
          <p:cNvSpPr>
            <a:spLocks noGrp="1"/>
          </p:cNvSpPr>
          <p:nvPr>
            <p:ph idx="1"/>
          </p:nvPr>
        </p:nvSpPr>
        <p:spPr>
          <a:xfrm>
            <a:off x="838200" y="1265822"/>
            <a:ext cx="10515600" cy="5090528"/>
          </a:xfrm>
        </p:spPr>
        <p:txBody>
          <a:bodyPr>
            <a:noAutofit/>
          </a:bodyPr>
          <a:lstStyle/>
          <a:p>
            <a:r>
              <a:rPr lang="en-US" sz="2000" b="1" dirty="0">
                <a:solidFill>
                  <a:schemeClr val="tx2"/>
                </a:solidFill>
                <a:cs typeface="Calibri" panose="020F0502020204030204" pitchFamily="34" charset="0"/>
              </a:rPr>
              <a:t>Past developments:</a:t>
            </a:r>
          </a:p>
          <a:p>
            <a:pPr lvl="1"/>
            <a:r>
              <a:rPr lang="en-US" sz="1900" dirty="0">
                <a:solidFill>
                  <a:schemeClr val="tx2"/>
                </a:solidFill>
                <a:cs typeface="Calibri" panose="020F0502020204030204" pitchFamily="34" charset="0"/>
              </a:rPr>
              <a:t>Relevant beam dynamics codes:</a:t>
            </a:r>
          </a:p>
          <a:p>
            <a:pPr lvl="2"/>
            <a:r>
              <a:rPr lang="en-GB" sz="1600" noProof="0" dirty="0">
                <a:solidFill>
                  <a:schemeClr val="tx2"/>
                </a:solidFill>
                <a:hlinkClick r:id="rId4">
                  <a:extLst>
                    <a:ext uri="{A12FA001-AC4F-418D-AE19-62706E023703}">
                      <ahyp:hlinkClr xmlns:ahyp="http://schemas.microsoft.com/office/drawing/2018/hyperlinkcolor" val="tx"/>
                    </a:ext>
                  </a:extLst>
                </a:hlinkClick>
              </a:rPr>
              <a:t>Bmad/Tao </a:t>
            </a:r>
            <a:r>
              <a:rPr lang="en-GB" sz="1600" noProof="0" dirty="0">
                <a:solidFill>
                  <a:schemeClr val="tx2"/>
                </a:solidFill>
              </a:rPr>
              <a:t>(Cornell)</a:t>
            </a:r>
          </a:p>
          <a:p>
            <a:pPr lvl="3"/>
            <a:r>
              <a:rPr lang="en-GB" sz="1600" noProof="0" dirty="0"/>
              <a:t>Large accelerator </a:t>
            </a:r>
            <a:r>
              <a:rPr lang="en-GB" sz="1600" dirty="0"/>
              <a:t>Fortran</a:t>
            </a:r>
            <a:r>
              <a:rPr lang="en-GB" sz="1600" noProof="0" dirty="0"/>
              <a:t> toolkit containing single and multi--particle beam dynamics; collective effects; wakefields</a:t>
            </a:r>
            <a:r>
              <a:rPr lang="en-GB" sz="1600" noProof="0" dirty="0">
                <a:sym typeface="Wingdings" pitchFamily="2" charset="2"/>
              </a:rPr>
              <a:t>; l</a:t>
            </a:r>
            <a:r>
              <a:rPr lang="en-GB" sz="1600" noProof="0" dirty="0"/>
              <a:t>inacs</a:t>
            </a:r>
            <a:r>
              <a:rPr lang="en-GB" sz="1600" dirty="0"/>
              <a:t> and</a:t>
            </a:r>
            <a:r>
              <a:rPr lang="en-GB" sz="1600" noProof="0" dirty="0"/>
              <a:t> circular machines; </a:t>
            </a:r>
            <a:r>
              <a:rPr lang="en-GB" sz="1600" b="1" noProof="0" dirty="0">
                <a:solidFill>
                  <a:srgbClr val="A4C038"/>
                </a:solidFill>
              </a:rPr>
              <a:t>multi-pass </a:t>
            </a:r>
            <a:r>
              <a:rPr lang="en-GB" sz="1600" b="1" noProof="0" dirty="0">
                <a:solidFill>
                  <a:srgbClr val="A4C038"/>
                </a:solidFill>
                <a:sym typeface="Wingdings" pitchFamily="2" charset="2"/>
              </a:rPr>
              <a:t>recirculation </a:t>
            </a:r>
            <a:br>
              <a:rPr lang="en-GB" sz="1600" b="1" noProof="0" dirty="0">
                <a:solidFill>
                  <a:srgbClr val="A4C038"/>
                </a:solidFill>
                <a:sym typeface="Wingdings" pitchFamily="2" charset="2"/>
              </a:rPr>
            </a:br>
            <a:r>
              <a:rPr lang="en-GB" sz="1600" noProof="0" dirty="0">
                <a:solidFill>
                  <a:schemeClr val="tx2"/>
                </a:solidFill>
                <a:sym typeface="Wingdings" pitchFamily="2" charset="2"/>
              </a:rPr>
              <a:t> great comparison tool for CERN codes</a:t>
            </a:r>
            <a:endParaRPr lang="en-GB" sz="1600" dirty="0">
              <a:solidFill>
                <a:schemeClr val="tx2"/>
              </a:solidFill>
            </a:endParaRPr>
          </a:p>
          <a:p>
            <a:pPr lvl="2"/>
            <a:r>
              <a:rPr lang="en-GB" sz="1600" noProof="0" dirty="0">
                <a:solidFill>
                  <a:schemeClr val="tx2"/>
                </a:solidFill>
                <a:hlinkClick r:id="rId5">
                  <a:extLst>
                    <a:ext uri="{A12FA001-AC4F-418D-AE19-62706E023703}">
                      <ahyp:hlinkClr xmlns:ahyp="http://schemas.microsoft.com/office/drawing/2018/hyperlinkcolor" val="tx"/>
                    </a:ext>
                  </a:extLst>
                </a:hlinkClick>
              </a:rPr>
              <a:t>Xsuite</a:t>
            </a:r>
            <a:r>
              <a:rPr lang="en-GB" sz="1600" b="1" noProof="0" dirty="0">
                <a:solidFill>
                  <a:schemeClr val="tx2"/>
                </a:solidFill>
              </a:rPr>
              <a:t> </a:t>
            </a:r>
            <a:r>
              <a:rPr lang="en-GB" sz="1600" noProof="0" dirty="0">
                <a:solidFill>
                  <a:schemeClr val="tx2"/>
                </a:solidFill>
              </a:rPr>
              <a:t>(CERN)</a:t>
            </a:r>
            <a:endParaRPr lang="en-GB" sz="1600" b="1" noProof="0" dirty="0">
              <a:solidFill>
                <a:schemeClr val="tx2"/>
              </a:solidFill>
            </a:endParaRPr>
          </a:p>
          <a:p>
            <a:pPr lvl="3"/>
            <a:r>
              <a:rPr lang="en-GB" sz="1600" noProof="0" dirty="0">
                <a:solidFill>
                  <a:schemeClr val="tx2"/>
                </a:solidFill>
              </a:rPr>
              <a:t>Large accelerator </a:t>
            </a:r>
            <a:r>
              <a:rPr lang="en-GB" sz="1600" dirty="0">
                <a:solidFill>
                  <a:schemeClr val="tx2"/>
                </a:solidFill>
              </a:rPr>
              <a:t>Python</a:t>
            </a:r>
            <a:r>
              <a:rPr lang="en-GB" sz="1600" noProof="0" dirty="0">
                <a:solidFill>
                  <a:schemeClr val="tx2"/>
                </a:solidFill>
              </a:rPr>
              <a:t> toolkit containing single and multi--particle beam dynamics; collective effects; wakefields, beam-beam effects; optimised for circular machines;                                                    </a:t>
            </a:r>
            <a:r>
              <a:rPr lang="en-GB" sz="1600" b="1" dirty="0">
                <a:solidFill>
                  <a:srgbClr val="FF0000"/>
                </a:solidFill>
              </a:rPr>
              <a:t>n</a:t>
            </a:r>
            <a:r>
              <a:rPr lang="en-GB" sz="1600" b="1" noProof="0" dirty="0">
                <a:solidFill>
                  <a:srgbClr val="FF0000"/>
                </a:solidFill>
              </a:rPr>
              <a:t>o</a:t>
            </a:r>
            <a:r>
              <a:rPr lang="en-GB" sz="1600" b="1" noProof="0" dirty="0">
                <a:solidFill>
                  <a:srgbClr val="A4C038"/>
                </a:solidFill>
              </a:rPr>
              <a:t> multi-pass </a:t>
            </a:r>
            <a:r>
              <a:rPr lang="en-GB" sz="1600" b="1" noProof="0" dirty="0">
                <a:solidFill>
                  <a:srgbClr val="A4C038"/>
                </a:solidFill>
                <a:sym typeface="Wingdings" pitchFamily="2" charset="2"/>
              </a:rPr>
              <a:t>recirculation</a:t>
            </a:r>
            <a:endParaRPr lang="en-GB" sz="1600" noProof="0" dirty="0">
              <a:solidFill>
                <a:srgbClr val="FF0000"/>
              </a:solidFill>
            </a:endParaRPr>
          </a:p>
          <a:p>
            <a:pPr lvl="2"/>
            <a:r>
              <a:rPr lang="en-GB" sz="1600" noProof="0" dirty="0">
                <a:solidFill>
                  <a:schemeClr val="tx2"/>
                </a:solidFill>
                <a:hlinkClick r:id="rId6">
                  <a:extLst>
                    <a:ext uri="{A12FA001-AC4F-418D-AE19-62706E023703}">
                      <ahyp:hlinkClr xmlns:ahyp="http://schemas.microsoft.com/office/drawing/2018/hyperlinkcolor" val="tx"/>
                    </a:ext>
                  </a:extLst>
                </a:hlinkClick>
              </a:rPr>
              <a:t>BLonD</a:t>
            </a:r>
            <a:r>
              <a:rPr lang="en-GB" sz="1600" noProof="0" dirty="0"/>
              <a:t> (CERN)</a:t>
            </a:r>
          </a:p>
          <a:p>
            <a:pPr lvl="3"/>
            <a:r>
              <a:rPr lang="en-GB" sz="1600" noProof="0" dirty="0">
                <a:solidFill>
                  <a:schemeClr val="tx2"/>
                </a:solidFill>
              </a:rPr>
              <a:t>Fork of PyHEADTAIL with additional longitudinal diagnostic and feedback tools.               </a:t>
            </a:r>
            <a:br>
              <a:rPr lang="en-GB" sz="1600" noProof="0" dirty="0">
                <a:solidFill>
                  <a:schemeClr val="tx2"/>
                </a:solidFill>
              </a:rPr>
            </a:br>
            <a:r>
              <a:rPr lang="en-GB" sz="1600" noProof="0" dirty="0">
                <a:solidFill>
                  <a:schemeClr val="tx2"/>
                </a:solidFill>
              </a:rPr>
              <a:t> </a:t>
            </a:r>
            <a:r>
              <a:rPr lang="en-GB" sz="1600" noProof="0" dirty="0">
                <a:solidFill>
                  <a:schemeClr val="tx2"/>
                </a:solidFill>
                <a:sym typeface="Wingdings" pitchFamily="2" charset="2"/>
              </a:rPr>
              <a:t> plans for implementation in Xsuite</a:t>
            </a:r>
            <a:endParaRPr lang="en-GB" sz="1600" noProof="0" dirty="0">
              <a:solidFill>
                <a:schemeClr val="tx2"/>
              </a:solidFill>
            </a:endParaRPr>
          </a:p>
          <a:p>
            <a:pPr lvl="2"/>
            <a:r>
              <a:rPr lang="en-GB" sz="1600" noProof="0" dirty="0">
                <a:solidFill>
                  <a:schemeClr val="tx2"/>
                </a:solidFill>
                <a:hlinkClick r:id="rId7">
                  <a:extLst>
                    <a:ext uri="{A12FA001-AC4F-418D-AE19-62706E023703}">
                      <ahyp:hlinkClr xmlns:ahyp="http://schemas.microsoft.com/office/drawing/2018/hyperlinkcolor" val="tx"/>
                    </a:ext>
                  </a:extLst>
                </a:hlinkClick>
              </a:rPr>
              <a:t>PLACET2</a:t>
            </a:r>
            <a:r>
              <a:rPr lang="en-GB" sz="1600" noProof="0" dirty="0">
                <a:solidFill>
                  <a:schemeClr val="tx2"/>
                </a:solidFill>
              </a:rPr>
              <a:t> (CERN)</a:t>
            </a:r>
          </a:p>
          <a:p>
            <a:pPr lvl="3"/>
            <a:r>
              <a:rPr lang="en-GB" sz="1600" b="0" i="0" noProof="0" dirty="0">
                <a:solidFill>
                  <a:schemeClr val="tx2"/>
                </a:solidFill>
                <a:effectLst/>
                <a:latin typeface="Roboto" panose="02000000000000000000" pitchFamily="2" charset="0"/>
              </a:rPr>
              <a:t>Wakefields in linacs</a:t>
            </a:r>
            <a:r>
              <a:rPr lang="en-GB" sz="1600" noProof="0" dirty="0">
                <a:solidFill>
                  <a:schemeClr val="tx2"/>
                </a:solidFill>
                <a:latin typeface="Roboto" panose="02000000000000000000" pitchFamily="2" charset="0"/>
              </a:rPr>
              <a:t> +</a:t>
            </a:r>
            <a:r>
              <a:rPr lang="en-GB" sz="1600" b="0" i="0" noProof="0" dirty="0">
                <a:solidFill>
                  <a:schemeClr val="tx2"/>
                </a:solidFill>
                <a:effectLst/>
                <a:latin typeface="Roboto" panose="02000000000000000000" pitchFamily="2" charset="0"/>
              </a:rPr>
              <a:t> single- and multi-bunch effects; </a:t>
            </a:r>
            <a:r>
              <a:rPr lang="en-GB" sz="1600" b="1" noProof="0" dirty="0">
                <a:solidFill>
                  <a:srgbClr val="A4C038"/>
                </a:solidFill>
              </a:rPr>
              <a:t>multi-pass </a:t>
            </a:r>
            <a:r>
              <a:rPr lang="en-GB" sz="1600" b="1" i="0" noProof="0" dirty="0">
                <a:solidFill>
                  <a:srgbClr val="A4C038"/>
                </a:solidFill>
                <a:effectLst/>
                <a:latin typeface="Roboto" panose="02000000000000000000" pitchFamily="2" charset="0"/>
              </a:rPr>
              <a:t>recirculation</a:t>
            </a:r>
            <a:endParaRPr lang="en-GB" sz="1600" b="1" noProof="0" dirty="0">
              <a:solidFill>
                <a:srgbClr val="A4C038"/>
              </a:solidFill>
            </a:endParaRPr>
          </a:p>
          <a:p>
            <a:pPr lvl="2"/>
            <a:r>
              <a:rPr lang="en-GB" sz="1600" noProof="0" dirty="0">
                <a:solidFill>
                  <a:schemeClr val="tx2"/>
                </a:solidFill>
                <a:hlinkClick r:id="rId8">
                  <a:extLst>
                    <a:ext uri="{A12FA001-AC4F-418D-AE19-62706E023703}">
                      <ahyp:hlinkClr xmlns:ahyp="http://schemas.microsoft.com/office/drawing/2018/hyperlinkcolor" val="tx"/>
                    </a:ext>
                  </a:extLst>
                </a:hlinkClick>
              </a:rPr>
              <a:t>RF-Track</a:t>
            </a:r>
            <a:r>
              <a:rPr lang="en-GB" sz="1600" b="1" noProof="0" dirty="0">
                <a:solidFill>
                  <a:schemeClr val="tx2"/>
                </a:solidFill>
              </a:rPr>
              <a:t> </a:t>
            </a:r>
            <a:r>
              <a:rPr lang="en-GB" sz="1600" noProof="0" dirty="0">
                <a:solidFill>
                  <a:schemeClr val="tx2"/>
                </a:solidFill>
              </a:rPr>
              <a:t>(CERN)</a:t>
            </a:r>
            <a:endParaRPr lang="en-GB" sz="1600" b="1" noProof="0" dirty="0">
              <a:solidFill>
                <a:schemeClr val="tx2"/>
              </a:solidFill>
            </a:endParaRPr>
          </a:p>
          <a:p>
            <a:pPr lvl="3"/>
            <a:r>
              <a:rPr lang="en-GB" sz="1600" b="0" i="0" noProof="0" dirty="0">
                <a:solidFill>
                  <a:schemeClr val="tx2"/>
                </a:solidFill>
                <a:effectLst/>
                <a:latin typeface="Roboto" panose="02000000000000000000" pitchFamily="2" charset="0"/>
              </a:rPr>
              <a:t>Wakefields in linacs</a:t>
            </a:r>
            <a:r>
              <a:rPr lang="en-GB" sz="1600" noProof="0" dirty="0">
                <a:solidFill>
                  <a:schemeClr val="tx2"/>
                </a:solidFill>
                <a:latin typeface="Roboto" panose="02000000000000000000" pitchFamily="2" charset="0"/>
              </a:rPr>
              <a:t> +</a:t>
            </a:r>
            <a:r>
              <a:rPr lang="en-GB" sz="1600" b="0" i="0" noProof="0" dirty="0">
                <a:solidFill>
                  <a:schemeClr val="tx2"/>
                </a:solidFill>
                <a:effectLst/>
                <a:latin typeface="Roboto" panose="02000000000000000000" pitchFamily="2" charset="0"/>
              </a:rPr>
              <a:t> single- and multi-bunch effects</a:t>
            </a:r>
            <a:r>
              <a:rPr lang="en-GB" sz="1600" dirty="0">
                <a:solidFill>
                  <a:schemeClr val="tx2"/>
                </a:solidFill>
                <a:latin typeface="Roboto" panose="02000000000000000000" pitchFamily="2" charset="0"/>
              </a:rPr>
              <a:t> (</a:t>
            </a:r>
            <a:r>
              <a:rPr lang="en-GB" sz="1600" b="0" i="0" noProof="0" dirty="0">
                <a:solidFill>
                  <a:schemeClr val="tx2"/>
                </a:solidFill>
                <a:effectLst/>
                <a:latin typeface="Roboto" panose="02000000000000000000" pitchFamily="2" charset="0"/>
              </a:rPr>
              <a:t>same model as </a:t>
            </a:r>
            <a:r>
              <a:rPr lang="en-GB" sz="1600" noProof="0" dirty="0">
                <a:solidFill>
                  <a:schemeClr val="tx2"/>
                </a:solidFill>
              </a:rPr>
              <a:t>PLACET2)</a:t>
            </a:r>
            <a:r>
              <a:rPr lang="en-GB" sz="1600" b="0" i="0" noProof="0" dirty="0">
                <a:solidFill>
                  <a:schemeClr val="tx2"/>
                </a:solidFill>
                <a:effectLst/>
                <a:latin typeface="Roboto" panose="02000000000000000000" pitchFamily="2" charset="0"/>
              </a:rPr>
              <a:t>;                                           </a:t>
            </a:r>
            <a:r>
              <a:rPr lang="en-GB" sz="1600" b="1" i="0" noProof="0" dirty="0">
                <a:solidFill>
                  <a:srgbClr val="FF0000"/>
                </a:solidFill>
                <a:effectLst/>
                <a:latin typeface="Roboto" panose="02000000000000000000" pitchFamily="2" charset="0"/>
              </a:rPr>
              <a:t>no</a:t>
            </a:r>
            <a:r>
              <a:rPr lang="en-GB" sz="1600" b="1" i="0" noProof="0" dirty="0">
                <a:solidFill>
                  <a:srgbClr val="A4C038"/>
                </a:solidFill>
                <a:effectLst/>
                <a:latin typeface="Roboto" panose="02000000000000000000" pitchFamily="2" charset="0"/>
              </a:rPr>
              <a:t> </a:t>
            </a:r>
            <a:r>
              <a:rPr lang="en-GB" sz="1600" b="1" noProof="0" dirty="0">
                <a:solidFill>
                  <a:srgbClr val="A4C038"/>
                </a:solidFill>
              </a:rPr>
              <a:t>multi-pass </a:t>
            </a:r>
            <a:r>
              <a:rPr lang="en-GB" sz="1600" b="1" noProof="0" dirty="0">
                <a:solidFill>
                  <a:srgbClr val="A4C038"/>
                </a:solidFill>
                <a:sym typeface="Wingdings" pitchFamily="2" charset="2"/>
              </a:rPr>
              <a:t>recirculation</a:t>
            </a:r>
            <a:r>
              <a:rPr lang="en-GB" sz="1600" b="1" i="0" noProof="0" dirty="0">
                <a:solidFill>
                  <a:srgbClr val="A4C038"/>
                </a:solidFill>
                <a:effectLst/>
                <a:latin typeface="Roboto" panose="02000000000000000000" pitchFamily="2" charset="0"/>
              </a:rPr>
              <a:t>; interfaced to Xsuite</a:t>
            </a:r>
          </a:p>
          <a:p>
            <a:pPr marL="914400" lvl="2" indent="0">
              <a:buNone/>
            </a:pPr>
            <a:r>
              <a:rPr lang="en-GB" sz="1600" dirty="0">
                <a:solidFill>
                  <a:schemeClr val="tx2"/>
                </a:solidFill>
                <a:latin typeface="Roboto" panose="02000000000000000000" pitchFamily="2" charset="0"/>
                <a:sym typeface="Wingdings" pitchFamily="2" charset="2"/>
              </a:rPr>
              <a:t> Combination of </a:t>
            </a:r>
            <a:r>
              <a:rPr lang="en-GB" sz="1600" b="1" dirty="0">
                <a:solidFill>
                  <a:srgbClr val="A4C038"/>
                </a:solidFill>
                <a:latin typeface="Roboto" panose="02000000000000000000" pitchFamily="2" charset="0"/>
                <a:sym typeface="Wingdings" pitchFamily="2" charset="2"/>
              </a:rPr>
              <a:t>RF-Track and Xsuite </a:t>
            </a:r>
            <a:r>
              <a:rPr lang="en-GB" sz="1600" dirty="0">
                <a:solidFill>
                  <a:schemeClr val="tx2"/>
                </a:solidFill>
                <a:latin typeface="Roboto" panose="02000000000000000000" pitchFamily="2" charset="0"/>
                <a:sym typeface="Wingdings" pitchFamily="2" charset="2"/>
              </a:rPr>
              <a:t>at CERN with future implementation of multi-pass recirculation</a:t>
            </a:r>
            <a:endParaRPr lang="en-GB" sz="1600" dirty="0">
              <a:solidFill>
                <a:schemeClr val="tx2"/>
              </a:solidFill>
              <a:latin typeface="Roboto" panose="02000000000000000000" pitchFamily="2" charset="0"/>
            </a:endParaRPr>
          </a:p>
        </p:txBody>
      </p:sp>
      <p:sp>
        <p:nvSpPr>
          <p:cNvPr id="7" name="TextBox 6">
            <a:extLst>
              <a:ext uri="{FF2B5EF4-FFF2-40B4-BE49-F238E27FC236}">
                <a16:creationId xmlns:a16="http://schemas.microsoft.com/office/drawing/2014/main" id="{FAF39FF8-2DBB-7D45-C717-300D79902C74}"/>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2B66911B-3166-B0BC-E4FD-042695E1AA32}"/>
              </a:ext>
            </a:extLst>
          </p:cNvPr>
          <p:cNvSpPr txBox="1"/>
          <p:nvPr/>
        </p:nvSpPr>
        <p:spPr>
          <a:xfrm>
            <a:off x="2109537" y="2550695"/>
            <a:ext cx="184731" cy="369332"/>
          </a:xfrm>
          <a:prstGeom prst="rect">
            <a:avLst/>
          </a:prstGeom>
          <a:noFill/>
        </p:spPr>
        <p:txBody>
          <a:bodyPr wrap="none" rtlCol="0">
            <a:spAutoFit/>
          </a:bodyPr>
          <a:lstStyle/>
          <a:p>
            <a:endParaRPr lang="en-GB" dirty="0"/>
          </a:p>
        </p:txBody>
      </p:sp>
      <p:sp>
        <p:nvSpPr>
          <p:cNvPr id="6" name="TextBox 5">
            <a:extLst>
              <a:ext uri="{FF2B5EF4-FFF2-40B4-BE49-F238E27FC236}">
                <a16:creationId xmlns:a16="http://schemas.microsoft.com/office/drawing/2014/main" id="{411816AF-F15A-6CB0-AAA9-8A89DA849AC6}"/>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9" name="Rectangle 8">
            <a:extLst>
              <a:ext uri="{FF2B5EF4-FFF2-40B4-BE49-F238E27FC236}">
                <a16:creationId xmlns:a16="http://schemas.microsoft.com/office/drawing/2014/main" id="{D951C692-3E33-77C5-4D61-C0C02C768102}"/>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4" name="Slide Number Placeholder 3">
            <a:extLst>
              <a:ext uri="{FF2B5EF4-FFF2-40B4-BE49-F238E27FC236}">
                <a16:creationId xmlns:a16="http://schemas.microsoft.com/office/drawing/2014/main" id="{55342231-D9E1-7552-D026-CF75643A2832}"/>
              </a:ext>
            </a:extLst>
          </p:cNvPr>
          <p:cNvSpPr>
            <a:spLocks noGrp="1"/>
          </p:cNvSpPr>
          <p:nvPr>
            <p:ph type="sldNum" sz="quarter" idx="12"/>
          </p:nvPr>
        </p:nvSpPr>
        <p:spPr/>
        <p:txBody>
          <a:bodyPr/>
          <a:lstStyle/>
          <a:p>
            <a:fld id="{4068FCCF-9A80-B240-8D85-84F960565AFA}" type="slidenum">
              <a:rPr lang="en-BE" smtClean="0"/>
              <a:t>13</a:t>
            </a:fld>
            <a:endParaRPr lang="en-BE"/>
          </a:p>
        </p:txBody>
      </p:sp>
      <p:sp>
        <p:nvSpPr>
          <p:cNvPr id="11" name="Date Placeholder 7">
            <a:extLst>
              <a:ext uri="{FF2B5EF4-FFF2-40B4-BE49-F238E27FC236}">
                <a16:creationId xmlns:a16="http://schemas.microsoft.com/office/drawing/2014/main" id="{8E74C28C-1E04-A13C-A61C-35098506D518}"/>
              </a:ext>
            </a:extLst>
          </p:cNvPr>
          <p:cNvSpPr>
            <a:spLocks noGrp="1"/>
          </p:cNvSpPr>
          <p:nvPr>
            <p:ph type="dt" sz="half" idx="10"/>
          </p:nvPr>
        </p:nvSpPr>
        <p:spPr>
          <a:xfrm>
            <a:off x="838200" y="6356350"/>
            <a:ext cx="2743200" cy="365125"/>
          </a:xfrm>
        </p:spPr>
        <p:txBody>
          <a:bodyPr/>
          <a:lstStyle/>
          <a:p>
            <a:fld id="{C92DE9B3-1C95-0747-97D8-DB62CD20C32C}" type="datetime1">
              <a:rPr lang="sv-SE" smtClean="0"/>
              <a:t>2025-03-13</a:t>
            </a:fld>
            <a:endParaRPr lang="en-BE"/>
          </a:p>
        </p:txBody>
      </p:sp>
      <p:sp>
        <p:nvSpPr>
          <p:cNvPr id="13" name="Footer Placeholder 8">
            <a:extLst>
              <a:ext uri="{FF2B5EF4-FFF2-40B4-BE49-F238E27FC236}">
                <a16:creationId xmlns:a16="http://schemas.microsoft.com/office/drawing/2014/main" id="{49F525F3-6531-F296-B169-80C9CA876658}"/>
              </a:ext>
            </a:extLst>
          </p:cNvPr>
          <p:cNvSpPr>
            <a:spLocks noGrp="1"/>
          </p:cNvSpPr>
          <p:nvPr>
            <p:ph type="ftr" sz="quarter" idx="11"/>
          </p:nvPr>
        </p:nvSpPr>
        <p:spPr>
          <a:xfrm>
            <a:off x="4038600" y="6356350"/>
            <a:ext cx="4114800" cy="365125"/>
          </a:xfrm>
        </p:spPr>
        <p:txBody>
          <a:bodyPr/>
          <a:lstStyle/>
          <a:p>
            <a:r>
              <a:rPr lang="en-US" dirty="0"/>
              <a:t>Lode Vanhecke: </a:t>
            </a:r>
            <a:r>
              <a:rPr lang="en-BE"/>
              <a:t>iSAS annual meeting - INFN Legnaro</a:t>
            </a:r>
          </a:p>
        </p:txBody>
      </p:sp>
      <p:pic>
        <p:nvPicPr>
          <p:cNvPr id="14" name="Picture 13">
            <a:extLst>
              <a:ext uri="{FF2B5EF4-FFF2-40B4-BE49-F238E27FC236}">
                <a16:creationId xmlns:a16="http://schemas.microsoft.com/office/drawing/2014/main" id="{8DF13C6D-7CAF-FFB0-4E46-F924C0614FDC}"/>
              </a:ext>
            </a:extLst>
          </p:cNvPr>
          <p:cNvPicPr>
            <a:picLocks noChangeAspect="1"/>
          </p:cNvPicPr>
          <p:nvPr/>
        </p:nvPicPr>
        <p:blipFill>
          <a:blip r:embed="rId9"/>
          <a:stretch>
            <a:fillRect/>
          </a:stretch>
        </p:blipFill>
        <p:spPr>
          <a:xfrm>
            <a:off x="10442548" y="33435"/>
            <a:ext cx="1013006" cy="438756"/>
          </a:xfrm>
          <a:prstGeom prst="rect">
            <a:avLst/>
          </a:prstGeom>
        </p:spPr>
      </p:pic>
      <p:pic>
        <p:nvPicPr>
          <p:cNvPr id="16" name="Picture 5" descr="Home - CHART (Swiss Accelerator Research and Technology) - CHART">
            <a:extLst>
              <a:ext uri="{FF2B5EF4-FFF2-40B4-BE49-F238E27FC236}">
                <a16:creationId xmlns:a16="http://schemas.microsoft.com/office/drawing/2014/main" id="{DD2EBAA2-9F60-8841-0B98-1D09D5A631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56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44E28-BF17-AF8F-A89D-A7E82647CBCC}"/>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95820B4A-B79F-D514-E2EB-73F4A514F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FD8CD26-9353-96C7-F936-A86C16D0C455}"/>
                  </a:ext>
                </a:extLst>
              </p:cNvPr>
              <p:cNvSpPr>
                <a:spLocks noGrp="1"/>
              </p:cNvSpPr>
              <p:nvPr>
                <p:ph idx="1"/>
              </p:nvPr>
            </p:nvSpPr>
            <p:spPr>
              <a:xfrm>
                <a:off x="215180" y="1873539"/>
                <a:ext cx="5880820" cy="4546421"/>
              </a:xfrm>
            </p:spPr>
            <p:txBody>
              <a:bodyPr>
                <a:normAutofit lnSpcReduction="10000"/>
              </a:bodyPr>
              <a:lstStyle/>
              <a:p>
                <a:r>
                  <a:rPr lang="en-US" sz="2000" b="1" dirty="0">
                    <a:solidFill>
                      <a:srgbClr val="A4C038"/>
                    </a:solidFill>
                  </a:rPr>
                  <a:t>Current developments:</a:t>
                </a:r>
              </a:p>
              <a:p>
                <a:pPr lvl="1"/>
                <a:r>
                  <a:rPr lang="en-US" sz="1800" b="1" dirty="0">
                    <a:solidFill>
                      <a:srgbClr val="A4C038"/>
                    </a:solidFill>
                  </a:rPr>
                  <a:t>Benchmarking</a:t>
                </a:r>
                <a:r>
                  <a:rPr lang="en-US" sz="1800" b="1" dirty="0">
                    <a:solidFill>
                      <a:schemeClr val="tx2"/>
                    </a:solidFill>
                  </a:rPr>
                  <a:t> </a:t>
                </a:r>
                <a:r>
                  <a:rPr lang="en-US" sz="1800" dirty="0">
                    <a:solidFill>
                      <a:schemeClr val="tx2"/>
                    </a:solidFill>
                  </a:rPr>
                  <a:t>of RF-Track</a:t>
                </a:r>
              </a:p>
              <a:p>
                <a:pPr lvl="1"/>
                <a:r>
                  <a:rPr lang="en-US" sz="1800" b="1" dirty="0">
                    <a:solidFill>
                      <a:srgbClr val="A4C038"/>
                    </a:solidFill>
                  </a:rPr>
                  <a:t>iSAS/PERLE SW SRF 5-cell cavity:</a:t>
                </a:r>
              </a:p>
              <a:p>
                <a:pPr lvl="2">
                  <a:lnSpc>
                    <a:spcPct val="100000"/>
                  </a:lnSpc>
                </a:pPr>
                <a:r>
                  <a:rPr lang="en-GB" sz="1600" dirty="0">
                    <a:solidFill>
                      <a:schemeClr val="tx2"/>
                    </a:solidFill>
                  </a:rPr>
                  <a:t>1D axial electric </a:t>
                </a:r>
                <a14:m>
                  <m:oMath xmlns:m="http://schemas.openxmlformats.org/officeDocument/2006/math">
                    <m:sSub>
                      <m:sSubPr>
                        <m:ctrlPr>
                          <a:rPr lang="en-US" sz="1600" b="0" i="1" smtClean="0">
                            <a:solidFill>
                              <a:schemeClr val="tx2"/>
                            </a:solidFill>
                            <a:latin typeface="Cambria Math" panose="02040503050406030204" pitchFamily="18" charset="0"/>
                          </a:rPr>
                        </m:ctrlPr>
                      </m:sSubPr>
                      <m:e>
                        <m:r>
                          <a:rPr lang="en-US" sz="1600" b="0" i="1" smtClean="0">
                            <a:solidFill>
                              <a:schemeClr val="tx2"/>
                            </a:solidFill>
                            <a:latin typeface="Cambria Math" panose="02040503050406030204" pitchFamily="18" charset="0"/>
                          </a:rPr>
                          <m:t>𝑇𝑀</m:t>
                        </m:r>
                      </m:e>
                      <m:sub>
                        <m:r>
                          <a:rPr lang="en-US" sz="1600" b="0" i="1" smtClean="0">
                            <a:solidFill>
                              <a:schemeClr val="tx2"/>
                            </a:solidFill>
                            <a:latin typeface="Cambria Math" panose="02040503050406030204" pitchFamily="18" charset="0"/>
                          </a:rPr>
                          <m:t>010</m:t>
                        </m:r>
                        <m:r>
                          <a:rPr lang="en-US" sz="1600" i="1" smtClean="0">
                            <a:solidFill>
                              <a:schemeClr val="tx2"/>
                            </a:solidFill>
                            <a:latin typeface="Cambria Math" panose="02040503050406030204" pitchFamily="18" charset="0"/>
                            <a:ea typeface="Cambria Math" panose="02040503050406030204" pitchFamily="18" charset="0"/>
                          </a:rPr>
                          <m:t> </m:t>
                        </m:r>
                      </m:sub>
                    </m:sSub>
                    <m:r>
                      <a:rPr lang="en-US" sz="1600" b="0" i="1" smtClean="0">
                        <a:solidFill>
                          <a:schemeClr val="tx2"/>
                        </a:solidFill>
                        <a:latin typeface="Cambria Math" panose="02040503050406030204" pitchFamily="18" charset="0"/>
                      </a:rPr>
                      <m:t> </m:t>
                    </m:r>
                  </m:oMath>
                </a14:m>
                <a:r>
                  <a:rPr lang="en-US" sz="1600" b="0" dirty="0">
                    <a:solidFill>
                      <a:schemeClr val="tx2"/>
                    </a:solidFill>
                  </a:rPr>
                  <a:t>field in </a:t>
                </a:r>
                <a14:m>
                  <m:oMath xmlns:m="http://schemas.openxmlformats.org/officeDocument/2006/math">
                    <m:r>
                      <a:rPr lang="en-US" sz="1600" b="0" i="1" smtClean="0">
                        <a:solidFill>
                          <a:schemeClr val="tx2"/>
                        </a:solidFill>
                        <a:latin typeface="Cambria Math" panose="02040503050406030204" pitchFamily="18" charset="0"/>
                        <a:ea typeface="Cambria Math" panose="02040503050406030204" pitchFamily="18" charset="0"/>
                      </a:rPr>
                      <m:t>𝜋</m:t>
                    </m:r>
                  </m:oMath>
                </a14:m>
                <a:r>
                  <a:rPr lang="en-US" sz="1600" b="0" dirty="0">
                    <a:solidFill>
                      <a:schemeClr val="tx2"/>
                    </a:solidFill>
                  </a:rPr>
                  <a:t>-mode </a:t>
                </a:r>
                <a:r>
                  <a:rPr lang="en-GB" sz="1600" dirty="0">
                    <a:solidFill>
                      <a:schemeClr val="tx2"/>
                    </a:solidFill>
                  </a:rPr>
                  <a:t>fieldmap</a:t>
                </a:r>
                <a:endParaRPr lang="en-US" sz="1600" b="0" dirty="0">
                  <a:solidFill>
                    <a:schemeClr val="tx2"/>
                  </a:solidFill>
                </a:endParaRPr>
              </a:p>
              <a:p>
                <a:pPr lvl="2">
                  <a:lnSpc>
                    <a:spcPct val="100000"/>
                  </a:lnSpc>
                </a:pPr>
                <a:r>
                  <a:rPr lang="en-GB" sz="1600" b="1" dirty="0">
                    <a:solidFill>
                      <a:srgbClr val="A4C038"/>
                    </a:solidFill>
                  </a:rPr>
                  <a:t>Monopole and dipole </a:t>
                </a:r>
                <a:r>
                  <a:rPr lang="en-GB" sz="1600" dirty="0">
                    <a:solidFill>
                      <a:schemeClr val="tx2"/>
                    </a:solidFill>
                  </a:rPr>
                  <a:t>cavity eigenmodes</a:t>
                </a:r>
              </a:p>
              <a:p>
                <a:pPr lvl="2">
                  <a:lnSpc>
                    <a:spcPct val="100000"/>
                  </a:lnSpc>
                </a:pPr>
                <a:r>
                  <a:rPr lang="en-GB" sz="1600" dirty="0">
                    <a:solidFill>
                      <a:schemeClr val="tx2"/>
                    </a:solidFill>
                  </a:rPr>
                  <a:t>Cavity geometry</a:t>
                </a:r>
                <a:endParaRPr lang="en-US" sz="1600" b="1" dirty="0">
                  <a:solidFill>
                    <a:srgbClr val="A4C038"/>
                  </a:solidFill>
                </a:endParaRPr>
              </a:p>
              <a:p>
                <a:pPr lvl="1"/>
                <a:r>
                  <a:rPr lang="en-GB" sz="1800" dirty="0">
                    <a:solidFill>
                      <a:schemeClr val="tx2"/>
                    </a:solidFill>
                  </a:rPr>
                  <a:t>S</a:t>
                </a:r>
                <a:r>
                  <a:rPr lang="en-GB" sz="1800" noProof="0" dirty="0">
                    <a:solidFill>
                      <a:schemeClr val="tx2"/>
                    </a:solidFill>
                  </a:rPr>
                  <a:t>ingle-bunch through </a:t>
                </a:r>
                <a:r>
                  <a:rPr lang="en-US" sz="1800" b="1" dirty="0">
                    <a:solidFill>
                      <a:srgbClr val="A4C038"/>
                    </a:solidFill>
                  </a:rPr>
                  <a:t>iSAS/PERLE</a:t>
                </a:r>
                <a:r>
                  <a:rPr lang="en-GB" sz="1800" noProof="0" dirty="0">
                    <a:solidFill>
                      <a:schemeClr val="tx2"/>
                    </a:solidFill>
                  </a:rPr>
                  <a:t> cavity / lattice in RF-Track:</a:t>
                </a:r>
              </a:p>
              <a:p>
                <a:pPr lvl="2"/>
                <a:r>
                  <a:rPr lang="en-GB" sz="1600" dirty="0"/>
                  <a:t>Single bunch at transverse normalised emittance of 6 mm mrad and bunch energy of 7 MeV (PERLE injection)</a:t>
                </a:r>
                <a:endParaRPr lang="en-GB" sz="1600" noProof="0" dirty="0">
                  <a:solidFill>
                    <a:schemeClr val="tx2"/>
                  </a:solidFill>
                </a:endParaRPr>
              </a:p>
              <a:p>
                <a:pPr lvl="2"/>
                <a:r>
                  <a:rPr lang="en-GB" sz="1600" b="1" dirty="0">
                    <a:solidFill>
                      <a:srgbClr val="A4C038"/>
                    </a:solidFill>
                  </a:rPr>
                  <a:t>Short-range wakefields</a:t>
                </a:r>
                <a:r>
                  <a:rPr lang="en-GB" sz="1600" dirty="0">
                    <a:solidFill>
                      <a:schemeClr val="tx2"/>
                    </a:solidFill>
                  </a:rPr>
                  <a:t>: beam loading, SBBU</a:t>
                </a:r>
              </a:p>
              <a:p>
                <a:pPr lvl="2"/>
                <a:r>
                  <a:rPr lang="en-GB" sz="1600" dirty="0">
                    <a:sym typeface="Wingdings" pitchFamily="2" charset="2"/>
                  </a:rPr>
                  <a:t>Search for </a:t>
                </a:r>
                <a:r>
                  <a:rPr lang="en-GB" sz="1600" b="1" dirty="0">
                    <a:solidFill>
                      <a:srgbClr val="A4C038"/>
                    </a:solidFill>
                    <a:sym typeface="Wingdings" pitchFamily="2" charset="2"/>
                  </a:rPr>
                  <a:t>instabilities</a:t>
                </a:r>
                <a:r>
                  <a:rPr lang="en-GB" sz="1600" dirty="0">
                    <a:sym typeface="Wingdings" pitchFamily="2" charset="2"/>
                  </a:rPr>
                  <a:t>: parameter scans for </a:t>
                </a:r>
                <a:r>
                  <a:rPr lang="en-GB" sz="1600" dirty="0"/>
                  <a:t>dependency of bunch charge, distribution, etc.</a:t>
                </a:r>
                <a:endParaRPr lang="en-GB" sz="1600" dirty="0">
                  <a:solidFill>
                    <a:schemeClr val="tx2"/>
                  </a:solidFill>
                </a:endParaRPr>
              </a:p>
              <a:p>
                <a:pPr lvl="1"/>
                <a:r>
                  <a:rPr lang="en-GB" sz="1800" dirty="0">
                    <a:solidFill>
                      <a:schemeClr val="tx2"/>
                    </a:solidFill>
                  </a:rPr>
                  <a:t>Developing RF-Track/Xsuite Wrapper: </a:t>
                </a:r>
                <a:r>
                  <a:rPr lang="en-GB" sz="1800" b="1" dirty="0">
                    <a:solidFill>
                      <a:srgbClr val="A4C038"/>
                    </a:solidFill>
                    <a:hlinkClick r:id="rId3">
                      <a:extLst>
                        <a:ext uri="{A12FA001-AC4F-418D-AE19-62706E023703}">
                          <ahyp:hlinkClr xmlns:ahyp="http://schemas.microsoft.com/office/drawing/2018/hyperlinkcolor" val="tx"/>
                        </a:ext>
                      </a:extLst>
                    </a:hlinkClick>
                  </a:rPr>
                  <a:t>PyERL</a:t>
                </a:r>
                <a:endParaRPr lang="en-GB" sz="1800" b="1" dirty="0">
                  <a:solidFill>
                    <a:srgbClr val="A4C038"/>
                  </a:solidFill>
                </a:endParaRPr>
              </a:p>
              <a:p>
                <a:pPr marL="914400" lvl="2" indent="0">
                  <a:buNone/>
                </a:pPr>
                <a:r>
                  <a:rPr lang="en-GB" sz="1600" dirty="0">
                    <a:solidFill>
                      <a:schemeClr val="tx2"/>
                    </a:solidFill>
                    <a:sym typeface="Wingdings" pitchFamily="2" charset="2"/>
                  </a:rPr>
                  <a:t> </a:t>
                </a:r>
                <a:r>
                  <a:rPr lang="en-GB" sz="1600" dirty="0">
                    <a:solidFill>
                      <a:schemeClr val="tx2"/>
                    </a:solidFill>
                  </a:rPr>
                  <a:t>Fast and customisable beam dynamics simulations</a:t>
                </a:r>
                <a:endParaRPr lang="en-US" sz="1600" dirty="0">
                  <a:solidFill>
                    <a:schemeClr val="tx2"/>
                  </a:solidFill>
                </a:endParaRPr>
              </a:p>
              <a:p>
                <a:endParaRPr lang="en-US" b="1" dirty="0">
                  <a:solidFill>
                    <a:schemeClr val="tx2"/>
                  </a:solidFill>
                </a:endParaRPr>
              </a:p>
              <a:p>
                <a:endParaRPr lang="en-GB" dirty="0"/>
              </a:p>
            </p:txBody>
          </p:sp>
        </mc:Choice>
        <mc:Fallback xmlns="">
          <p:sp>
            <p:nvSpPr>
              <p:cNvPr id="3" name="Espace réservé du contenu 2">
                <a:extLst>
                  <a:ext uri="{FF2B5EF4-FFF2-40B4-BE49-F238E27FC236}">
                    <a16:creationId xmlns:a16="http://schemas.microsoft.com/office/drawing/2014/main" id="{1FD8CD26-9353-96C7-F936-A86C16D0C455}"/>
                  </a:ext>
                </a:extLst>
              </p:cNvPr>
              <p:cNvSpPr>
                <a:spLocks noGrp="1" noRot="1" noChangeAspect="1" noMove="1" noResize="1" noEditPoints="1" noAdjustHandles="1" noChangeArrowheads="1" noChangeShapeType="1" noTextEdit="1"/>
              </p:cNvSpPr>
              <p:nvPr>
                <p:ph idx="1"/>
              </p:nvPr>
            </p:nvSpPr>
            <p:spPr>
              <a:xfrm>
                <a:off x="215180" y="1873539"/>
                <a:ext cx="5880820" cy="4546421"/>
              </a:xfrm>
              <a:blipFill>
                <a:blip r:embed="rId4"/>
                <a:stretch>
                  <a:fillRect l="-860" t="-1671"/>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9CD5C908-1C22-ACAA-68B3-96B8B07C7EF0}"/>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396B82EE-8E70-070E-F5CF-88E1A9F77C86}"/>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6" name="Rectangle 5">
            <a:extLst>
              <a:ext uri="{FF2B5EF4-FFF2-40B4-BE49-F238E27FC236}">
                <a16:creationId xmlns:a16="http://schemas.microsoft.com/office/drawing/2014/main" id="{F6F574CA-6E34-0081-E8DB-D5F0E39A3364}"/>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4" name="Slide Number Placeholder 3">
            <a:extLst>
              <a:ext uri="{FF2B5EF4-FFF2-40B4-BE49-F238E27FC236}">
                <a16:creationId xmlns:a16="http://schemas.microsoft.com/office/drawing/2014/main" id="{8AA88313-133D-B2A3-88B7-2838E50A750D}"/>
              </a:ext>
            </a:extLst>
          </p:cNvPr>
          <p:cNvSpPr>
            <a:spLocks noGrp="1"/>
          </p:cNvSpPr>
          <p:nvPr>
            <p:ph type="sldNum" sz="quarter" idx="12"/>
          </p:nvPr>
        </p:nvSpPr>
        <p:spPr/>
        <p:txBody>
          <a:bodyPr/>
          <a:lstStyle/>
          <a:p>
            <a:fld id="{4068FCCF-9A80-B240-8D85-84F960565AFA}" type="slidenum">
              <a:rPr lang="en-BE" smtClean="0"/>
              <a:t>14</a:t>
            </a:fld>
            <a:endParaRPr lang="en-BE"/>
          </a:p>
        </p:txBody>
      </p:sp>
      <p:sp>
        <p:nvSpPr>
          <p:cNvPr id="11" name="Date Placeholder 7">
            <a:extLst>
              <a:ext uri="{FF2B5EF4-FFF2-40B4-BE49-F238E27FC236}">
                <a16:creationId xmlns:a16="http://schemas.microsoft.com/office/drawing/2014/main" id="{8334E28E-13A9-597F-9819-4E8A10B428DE}"/>
              </a:ext>
            </a:extLst>
          </p:cNvPr>
          <p:cNvSpPr>
            <a:spLocks noGrp="1"/>
          </p:cNvSpPr>
          <p:nvPr>
            <p:ph type="dt" sz="half" idx="10"/>
          </p:nvPr>
        </p:nvSpPr>
        <p:spPr>
          <a:xfrm>
            <a:off x="838200" y="6356350"/>
            <a:ext cx="2743200" cy="365125"/>
          </a:xfrm>
        </p:spPr>
        <p:txBody>
          <a:bodyPr/>
          <a:lstStyle/>
          <a:p>
            <a:fld id="{C92DE9B3-1C95-0747-97D8-DB62CD20C32C}" type="datetime1">
              <a:rPr lang="sv-SE" smtClean="0"/>
              <a:t>2025-03-13</a:t>
            </a:fld>
            <a:endParaRPr lang="en-BE"/>
          </a:p>
        </p:txBody>
      </p:sp>
      <p:sp>
        <p:nvSpPr>
          <p:cNvPr id="15" name="Footer Placeholder 8">
            <a:extLst>
              <a:ext uri="{FF2B5EF4-FFF2-40B4-BE49-F238E27FC236}">
                <a16:creationId xmlns:a16="http://schemas.microsoft.com/office/drawing/2014/main" id="{3B79A97E-3E95-3D35-4F67-3CAC52B446FF}"/>
              </a:ext>
            </a:extLst>
          </p:cNvPr>
          <p:cNvSpPr>
            <a:spLocks noGrp="1"/>
          </p:cNvSpPr>
          <p:nvPr>
            <p:ph type="ftr" sz="quarter" idx="11"/>
          </p:nvPr>
        </p:nvSpPr>
        <p:spPr>
          <a:xfrm>
            <a:off x="4038600" y="6356350"/>
            <a:ext cx="4114800" cy="365125"/>
          </a:xfrm>
        </p:spPr>
        <p:txBody>
          <a:bodyPr/>
          <a:lstStyle/>
          <a:p>
            <a:r>
              <a:rPr lang="en-US" dirty="0"/>
              <a:t>Lode Vanhecke: </a:t>
            </a:r>
            <a:r>
              <a:rPr lang="en-BE"/>
              <a:t>iSAS annual meeting - INFN Legnaro</a:t>
            </a:r>
          </a:p>
        </p:txBody>
      </p:sp>
      <p:pic>
        <p:nvPicPr>
          <p:cNvPr id="17" name="Picture 16">
            <a:extLst>
              <a:ext uri="{FF2B5EF4-FFF2-40B4-BE49-F238E27FC236}">
                <a16:creationId xmlns:a16="http://schemas.microsoft.com/office/drawing/2014/main" id="{966D2231-35E7-F6C0-F7FE-FF82D9EF1751}"/>
              </a:ext>
            </a:extLst>
          </p:cNvPr>
          <p:cNvPicPr>
            <a:picLocks noChangeAspect="1"/>
          </p:cNvPicPr>
          <p:nvPr/>
        </p:nvPicPr>
        <p:blipFill>
          <a:blip r:embed="rId5"/>
          <a:stretch>
            <a:fillRect/>
          </a:stretch>
        </p:blipFill>
        <p:spPr>
          <a:xfrm>
            <a:off x="10442548" y="33435"/>
            <a:ext cx="1013006" cy="438756"/>
          </a:xfrm>
          <a:prstGeom prst="rect">
            <a:avLst/>
          </a:prstGeom>
        </p:spPr>
      </p:pic>
      <p:pic>
        <p:nvPicPr>
          <p:cNvPr id="19" name="Picture 5" descr="Home - CHART (Swiss Accelerator Research and Technology) - CHART">
            <a:extLst>
              <a:ext uri="{FF2B5EF4-FFF2-40B4-BE49-F238E27FC236}">
                <a16:creationId xmlns:a16="http://schemas.microsoft.com/office/drawing/2014/main" id="{C3DFFCB0-0C4A-C30C-CB75-1D7E2AD61B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943DE4D7-33D7-DB22-B814-5B32952EBE12}"/>
              </a:ext>
            </a:extLst>
          </p:cNvPr>
          <p:cNvGrpSpPr/>
          <p:nvPr/>
        </p:nvGrpSpPr>
        <p:grpSpPr>
          <a:xfrm>
            <a:off x="6194541" y="2098124"/>
            <a:ext cx="4832117" cy="3815009"/>
            <a:chOff x="4451094" y="1038884"/>
            <a:chExt cx="3501399" cy="2488073"/>
          </a:xfrm>
        </p:grpSpPr>
        <p:pic>
          <p:nvPicPr>
            <p:cNvPr id="20" name="Picture 19">
              <a:extLst>
                <a:ext uri="{FF2B5EF4-FFF2-40B4-BE49-F238E27FC236}">
                  <a16:creationId xmlns:a16="http://schemas.microsoft.com/office/drawing/2014/main" id="{ECB6FFC0-E8EF-3C1E-E75E-5BDF516EB781}"/>
                </a:ext>
              </a:extLst>
            </p:cNvPr>
            <p:cNvPicPr>
              <a:picLocks noChangeAspect="1"/>
            </p:cNvPicPr>
            <p:nvPr/>
          </p:nvPicPr>
          <p:blipFill>
            <a:blip r:embed="rId7"/>
            <a:srcRect t="3552"/>
            <a:stretch/>
          </p:blipFill>
          <p:spPr>
            <a:xfrm>
              <a:off x="4451095" y="1038884"/>
              <a:ext cx="3501398" cy="1875859"/>
            </a:xfrm>
            <a:prstGeom prst="rect">
              <a:avLst/>
            </a:prstGeom>
          </p:spPr>
        </p:pic>
        <p:sp>
          <p:nvSpPr>
            <p:cNvPr id="21" name="TextBox 20">
              <a:extLst>
                <a:ext uri="{FF2B5EF4-FFF2-40B4-BE49-F238E27FC236}">
                  <a16:creationId xmlns:a16="http://schemas.microsoft.com/office/drawing/2014/main" id="{03437215-DF3B-E74F-F09A-BB297EBA5564}"/>
                </a:ext>
              </a:extLst>
            </p:cNvPr>
            <p:cNvSpPr txBox="1"/>
            <p:nvPr/>
          </p:nvSpPr>
          <p:spPr>
            <a:xfrm>
              <a:off x="4451094" y="2914743"/>
              <a:ext cx="3501398" cy="612214"/>
            </a:xfrm>
            <a:prstGeom prst="rect">
              <a:avLst/>
            </a:prstGeom>
            <a:noFill/>
          </p:spPr>
          <p:txBody>
            <a:bodyPr wrap="square" rtlCol="0">
              <a:spAutoFit/>
            </a:bodyPr>
            <a:lstStyle/>
            <a:p>
              <a:pPr algn="ctr" defTabSz="685800"/>
              <a:r>
                <a:rPr lang="en-GB" sz="1100" dirty="0">
                  <a:solidFill>
                    <a:srgbClr val="413C3A">
                      <a:lumMod val="60000"/>
                      <a:lumOff val="40000"/>
                    </a:srgbClr>
                  </a:solidFill>
                  <a:latin typeface="Arial"/>
                </a:rPr>
                <a:t>Figure 5: Normalised axial electric field amplitude of the </a:t>
              </a:r>
              <a:r>
                <a:rPr lang="en-GB" sz="1100" b="1" dirty="0">
                  <a:solidFill>
                    <a:srgbClr val="A4C038"/>
                  </a:solidFill>
                  <a:latin typeface="Arial"/>
                </a:rPr>
                <a:t>TM010-</a:t>
              </a:r>
              <a:r>
                <a:rPr lang="el-GR" sz="1100" b="1" dirty="0">
                  <a:solidFill>
                    <a:srgbClr val="A4C038"/>
                  </a:solidFill>
                  <a:latin typeface="Arial"/>
                </a:rPr>
                <a:t>π </a:t>
              </a:r>
              <a:r>
                <a:rPr lang="en-GB" sz="1100" b="1" dirty="0">
                  <a:solidFill>
                    <a:srgbClr val="A4C038"/>
                  </a:solidFill>
                  <a:latin typeface="Arial"/>
                </a:rPr>
                <a:t>mode </a:t>
              </a:r>
              <a:r>
                <a:rPr lang="en-GB" sz="1100" dirty="0">
                  <a:solidFill>
                    <a:srgbClr val="413C3A">
                      <a:lumMod val="60000"/>
                      <a:lumOff val="40000"/>
                    </a:srgbClr>
                  </a:solidFill>
                  <a:latin typeface="Arial"/>
                </a:rPr>
                <a:t>at 801.58 MHz in the 5 half-wave cell bare-cavity for PERLE, with an energy gain of 20.5 MeV [C. Barbagallo, “Design and optimization of higher order mode couplers for the superconducting cavities of the PERLE energy recovery linac”].</a:t>
              </a:r>
            </a:p>
          </p:txBody>
        </p:sp>
      </p:grpSp>
    </p:spTree>
    <p:extLst>
      <p:ext uri="{BB962C8B-B14F-4D97-AF65-F5344CB8AC3E}">
        <p14:creationId xmlns:p14="http://schemas.microsoft.com/office/powerpoint/2010/main" val="144834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AD38-E09E-60BF-B1CB-07BA591F032A}"/>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04AF9170-164E-DF02-3C58-C0E015441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BC4C1B10-362C-3BBF-A2FA-89327DF48976}"/>
              </a:ext>
            </a:extLst>
          </p:cNvPr>
          <p:cNvSpPr>
            <a:spLocks noGrp="1"/>
          </p:cNvSpPr>
          <p:nvPr>
            <p:ph idx="1"/>
          </p:nvPr>
        </p:nvSpPr>
        <p:spPr>
          <a:xfrm>
            <a:off x="838200" y="1504155"/>
            <a:ext cx="10515600" cy="4794579"/>
          </a:xfrm>
        </p:spPr>
        <p:txBody>
          <a:bodyPr>
            <a:noAutofit/>
          </a:bodyPr>
          <a:lstStyle/>
          <a:p>
            <a:r>
              <a:rPr lang="en-US" sz="2000" b="1" dirty="0">
                <a:solidFill>
                  <a:srgbClr val="A4C038"/>
                </a:solidFill>
              </a:rPr>
              <a:t>Current/future developments:</a:t>
            </a:r>
          </a:p>
          <a:p>
            <a:pPr lvl="1"/>
            <a:r>
              <a:rPr lang="en-GB" sz="1800" b="1" dirty="0">
                <a:solidFill>
                  <a:srgbClr val="A4C038"/>
                </a:solidFill>
              </a:rPr>
              <a:t>Single- and multi-bunch</a:t>
            </a:r>
            <a:r>
              <a:rPr lang="en-GB" sz="1800" dirty="0">
                <a:solidFill>
                  <a:schemeClr val="tx2"/>
                </a:solidFill>
              </a:rPr>
              <a:t> iSAS/PERLE </a:t>
            </a:r>
            <a:r>
              <a:rPr lang="en-GB" sz="1800" noProof="0" dirty="0">
                <a:solidFill>
                  <a:schemeClr val="tx2"/>
                </a:solidFill>
              </a:rPr>
              <a:t>cavity / lattice in RF-Track</a:t>
            </a:r>
          </a:p>
          <a:p>
            <a:pPr lvl="2"/>
            <a:r>
              <a:rPr lang="en-GB" sz="1600" dirty="0">
                <a:solidFill>
                  <a:schemeClr val="tx2"/>
                </a:solidFill>
              </a:rPr>
              <a:t>Beam loading, BBU, etc.</a:t>
            </a:r>
            <a:endParaRPr lang="en-GB" sz="1600" noProof="0" dirty="0">
              <a:solidFill>
                <a:schemeClr val="tx2"/>
              </a:solidFill>
            </a:endParaRPr>
          </a:p>
          <a:p>
            <a:pPr lvl="1"/>
            <a:r>
              <a:rPr lang="en-GB" sz="1800" b="1" dirty="0">
                <a:solidFill>
                  <a:srgbClr val="A4C038"/>
                </a:solidFill>
              </a:rPr>
              <a:t>Benchmarking</a:t>
            </a:r>
            <a:r>
              <a:rPr lang="en-GB" sz="1800" dirty="0">
                <a:solidFill>
                  <a:schemeClr val="tx2"/>
                </a:solidFill>
              </a:rPr>
              <a:t> tracking codes and BBU codes</a:t>
            </a:r>
          </a:p>
          <a:p>
            <a:pPr lvl="1"/>
            <a:r>
              <a:rPr lang="en-GB" sz="1800" dirty="0">
                <a:solidFill>
                  <a:schemeClr val="tx2"/>
                </a:solidFill>
              </a:rPr>
              <a:t>Comparison study between iSAS/PERLE and similar </a:t>
            </a:r>
            <a:r>
              <a:rPr lang="en-GB" sz="1800" b="1" dirty="0">
                <a:solidFill>
                  <a:srgbClr val="A4C038"/>
                </a:solidFill>
              </a:rPr>
              <a:t>FCC-ee </a:t>
            </a:r>
            <a:r>
              <a:rPr lang="en-GB" sz="1800" dirty="0">
                <a:solidFill>
                  <a:schemeClr val="tx2"/>
                </a:solidFill>
              </a:rPr>
              <a:t>(</a:t>
            </a:r>
            <a:r>
              <a:rPr lang="en-GB" sz="1800" noProof="0" dirty="0">
                <a:solidFill>
                  <a:schemeClr val="tx2"/>
                </a:solidFill>
              </a:rPr>
              <a:t>version 3795</a:t>
            </a:r>
            <a:r>
              <a:rPr lang="en-GB" sz="1800">
                <a:solidFill>
                  <a:schemeClr val="tx2"/>
                </a:solidFill>
              </a:rPr>
              <a:t>) cavities</a:t>
            </a:r>
            <a:endParaRPr lang="en-GB" sz="1800" dirty="0">
              <a:solidFill>
                <a:schemeClr val="tx2"/>
              </a:solidFill>
            </a:endParaRPr>
          </a:p>
          <a:p>
            <a:pPr lvl="1"/>
            <a:r>
              <a:rPr lang="en-GB" sz="1800" b="1" dirty="0">
                <a:solidFill>
                  <a:srgbClr val="A4C038"/>
                </a:solidFill>
              </a:rPr>
              <a:t>Development</a:t>
            </a:r>
            <a:r>
              <a:rPr lang="en-GB" sz="1800" dirty="0">
                <a:solidFill>
                  <a:schemeClr val="tx2"/>
                </a:solidFill>
              </a:rPr>
              <a:t> of multi-pass recirculation in RF-Track or Xsuite</a:t>
            </a:r>
          </a:p>
          <a:p>
            <a:pPr lvl="1"/>
            <a:r>
              <a:rPr lang="en-GB" sz="1800" dirty="0">
                <a:solidFill>
                  <a:schemeClr val="tx2"/>
                </a:solidFill>
              </a:rPr>
              <a:t>End-to-end multi-bunch multi-pass </a:t>
            </a:r>
            <a:r>
              <a:rPr lang="en-GB" sz="1800" b="1" dirty="0">
                <a:solidFill>
                  <a:srgbClr val="A4C038"/>
                </a:solidFill>
              </a:rPr>
              <a:t>recirculation </a:t>
            </a:r>
            <a:r>
              <a:rPr lang="en-GB" sz="1800" dirty="0">
                <a:solidFill>
                  <a:schemeClr val="tx2"/>
                </a:solidFill>
              </a:rPr>
              <a:t>simulation in RF-Track /Xsuite (PERLE)</a:t>
            </a:r>
          </a:p>
          <a:p>
            <a:pPr lvl="2"/>
            <a:r>
              <a:rPr lang="en-GB" sz="1800" dirty="0">
                <a:solidFill>
                  <a:schemeClr val="tx2"/>
                </a:solidFill>
              </a:rPr>
              <a:t>Multi-bunch effects at different bunch energies</a:t>
            </a:r>
          </a:p>
          <a:p>
            <a:pPr lvl="2"/>
            <a:r>
              <a:rPr lang="en-GB" sz="1800" dirty="0">
                <a:solidFill>
                  <a:schemeClr val="tx2"/>
                </a:solidFill>
              </a:rPr>
              <a:t>Degradation of bunches due to synchrotron radiation</a:t>
            </a:r>
          </a:p>
          <a:p>
            <a:pPr marL="914400" lvl="2" indent="0">
              <a:buNone/>
            </a:pPr>
            <a:r>
              <a:rPr lang="en-GB" sz="1800" dirty="0">
                <a:solidFill>
                  <a:schemeClr val="tx2"/>
                </a:solidFill>
                <a:sym typeface="Wingdings" pitchFamily="2" charset="2"/>
              </a:rPr>
              <a:t> </a:t>
            </a:r>
            <a:r>
              <a:rPr lang="en-GB" sz="1800" b="1" dirty="0">
                <a:solidFill>
                  <a:srgbClr val="A4C038"/>
                </a:solidFill>
                <a:sym typeface="Wingdings" pitchFamily="2" charset="2"/>
              </a:rPr>
              <a:t>Stability</a:t>
            </a:r>
            <a:r>
              <a:rPr lang="en-GB" sz="1800" dirty="0">
                <a:solidFill>
                  <a:schemeClr val="tx2"/>
                </a:solidFill>
                <a:sym typeface="Wingdings" pitchFamily="2" charset="2"/>
              </a:rPr>
              <a:t> / e</a:t>
            </a:r>
            <a:r>
              <a:rPr lang="en-GB" sz="1800" dirty="0">
                <a:solidFill>
                  <a:schemeClr val="tx2"/>
                </a:solidFill>
              </a:rPr>
              <a:t>nergy recover </a:t>
            </a:r>
            <a:r>
              <a:rPr lang="en-GB" sz="1800" b="1" dirty="0">
                <a:solidFill>
                  <a:srgbClr val="A4C038"/>
                </a:solidFill>
              </a:rPr>
              <a:t>efficiency </a:t>
            </a:r>
            <a:r>
              <a:rPr lang="en-GB" sz="1800" dirty="0">
                <a:solidFill>
                  <a:schemeClr val="tx2"/>
                </a:solidFill>
              </a:rPr>
              <a:t>studies</a:t>
            </a:r>
          </a:p>
          <a:p>
            <a:pPr lvl="1"/>
            <a:r>
              <a:rPr lang="en-GB" sz="1800" dirty="0">
                <a:solidFill>
                  <a:schemeClr val="tx2"/>
                </a:solidFill>
              </a:rPr>
              <a:t>Multi-bunch colliders in RF-Track and Xsuite</a:t>
            </a:r>
          </a:p>
          <a:p>
            <a:pPr lvl="2"/>
            <a:r>
              <a:rPr lang="en-GB" sz="1800" dirty="0">
                <a:solidFill>
                  <a:schemeClr val="tx2"/>
                </a:solidFill>
              </a:rPr>
              <a:t>Degradation of bunches due to </a:t>
            </a:r>
            <a:r>
              <a:rPr lang="en-GB" sz="1800" b="1" dirty="0">
                <a:solidFill>
                  <a:srgbClr val="A4C038"/>
                </a:solidFill>
              </a:rPr>
              <a:t>collisions</a:t>
            </a:r>
            <a:r>
              <a:rPr lang="en-GB" sz="1800" dirty="0">
                <a:solidFill>
                  <a:schemeClr val="tx2"/>
                </a:solidFill>
              </a:rPr>
              <a:t> and beam-beam effects</a:t>
            </a:r>
          </a:p>
          <a:p>
            <a:pPr marL="914400" lvl="2" indent="0">
              <a:buNone/>
            </a:pPr>
            <a:r>
              <a:rPr lang="en-GB" sz="1800" dirty="0">
                <a:solidFill>
                  <a:schemeClr val="tx2"/>
                </a:solidFill>
                <a:sym typeface="Wingdings" pitchFamily="2" charset="2"/>
              </a:rPr>
              <a:t> </a:t>
            </a:r>
            <a:r>
              <a:rPr lang="en-GB" sz="1800" b="1" dirty="0">
                <a:solidFill>
                  <a:srgbClr val="A4C038"/>
                </a:solidFill>
                <a:sym typeface="Wingdings" pitchFamily="2" charset="2"/>
              </a:rPr>
              <a:t>Stability</a:t>
            </a:r>
            <a:r>
              <a:rPr lang="en-GB" sz="1800" dirty="0">
                <a:solidFill>
                  <a:schemeClr val="tx2"/>
                </a:solidFill>
                <a:sym typeface="Wingdings" pitchFamily="2" charset="2"/>
              </a:rPr>
              <a:t> / e</a:t>
            </a:r>
            <a:r>
              <a:rPr lang="en-GB" sz="1800" dirty="0">
                <a:solidFill>
                  <a:schemeClr val="tx2"/>
                </a:solidFill>
              </a:rPr>
              <a:t>nergy recover </a:t>
            </a:r>
            <a:r>
              <a:rPr lang="en-GB" sz="1800" b="1" dirty="0">
                <a:solidFill>
                  <a:srgbClr val="A4C038"/>
                </a:solidFill>
              </a:rPr>
              <a:t>efficiency </a:t>
            </a:r>
            <a:r>
              <a:rPr lang="en-GB" sz="1800" dirty="0">
                <a:solidFill>
                  <a:schemeClr val="tx2"/>
                </a:solidFill>
              </a:rPr>
              <a:t>studies</a:t>
            </a:r>
          </a:p>
          <a:p>
            <a:pPr lvl="1"/>
            <a:r>
              <a:rPr lang="en-GB" sz="1800" dirty="0">
                <a:solidFill>
                  <a:schemeClr val="tx2"/>
                </a:solidFill>
              </a:rPr>
              <a:t>Consider and find </a:t>
            </a:r>
            <a:r>
              <a:rPr lang="en-GB" sz="1800" b="1" dirty="0">
                <a:solidFill>
                  <a:srgbClr val="A4C038"/>
                </a:solidFill>
              </a:rPr>
              <a:t>applications</a:t>
            </a:r>
            <a:r>
              <a:rPr lang="en-GB" sz="1800" dirty="0">
                <a:solidFill>
                  <a:schemeClr val="tx2"/>
                </a:solidFill>
              </a:rPr>
              <a:t> in the various ERL proposals</a:t>
            </a:r>
          </a:p>
          <a:p>
            <a:pPr marL="457200" lvl="1" indent="0">
              <a:buNone/>
            </a:pPr>
            <a:endParaRPr lang="en-GB" sz="1800" dirty="0">
              <a:solidFill>
                <a:schemeClr val="tx2"/>
              </a:solidFill>
            </a:endParaRPr>
          </a:p>
          <a:p>
            <a:pPr marL="0" indent="0">
              <a:buNone/>
            </a:pPr>
            <a:endParaRPr lang="en-US" sz="1800" b="1" dirty="0">
              <a:solidFill>
                <a:srgbClr val="002060"/>
              </a:solidFill>
            </a:endParaRPr>
          </a:p>
          <a:p>
            <a:pPr lvl="1"/>
            <a:endParaRPr lang="en-GB" dirty="0"/>
          </a:p>
        </p:txBody>
      </p:sp>
      <p:sp>
        <p:nvSpPr>
          <p:cNvPr id="7" name="TextBox 6">
            <a:extLst>
              <a:ext uri="{FF2B5EF4-FFF2-40B4-BE49-F238E27FC236}">
                <a16:creationId xmlns:a16="http://schemas.microsoft.com/office/drawing/2014/main" id="{246B5CE3-EF98-6BD7-8166-40D3A9858F9B}"/>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14348864-149E-4376-3F1C-E8D24EF57B32}"/>
              </a:ext>
            </a:extLst>
          </p:cNvPr>
          <p:cNvSpPr txBox="1"/>
          <p:nvPr/>
        </p:nvSpPr>
        <p:spPr>
          <a:xfrm>
            <a:off x="10878266" y="2203107"/>
            <a:ext cx="1046232" cy="461665"/>
          </a:xfrm>
          <a:prstGeom prst="rect">
            <a:avLst/>
          </a:prstGeom>
          <a:noFill/>
        </p:spPr>
        <p:txBody>
          <a:bodyPr wrap="square" rtlCol="0">
            <a:spAutoFit/>
          </a:bodyPr>
          <a:lstStyle/>
          <a:p>
            <a:pPr algn="ctr"/>
            <a:r>
              <a:rPr lang="en-GB" sz="1200" b="1" dirty="0">
                <a:solidFill>
                  <a:schemeClr val="tx2"/>
                </a:solidFill>
              </a:rPr>
              <a:t>Within next 4 months</a:t>
            </a:r>
          </a:p>
        </p:txBody>
      </p:sp>
      <p:sp>
        <p:nvSpPr>
          <p:cNvPr id="16" name="TextBox 15">
            <a:extLst>
              <a:ext uri="{FF2B5EF4-FFF2-40B4-BE49-F238E27FC236}">
                <a16:creationId xmlns:a16="http://schemas.microsoft.com/office/drawing/2014/main" id="{46CD1160-6BDF-BD89-71E2-8144E4DC911C}"/>
              </a:ext>
            </a:extLst>
          </p:cNvPr>
          <p:cNvSpPr txBox="1"/>
          <p:nvPr/>
        </p:nvSpPr>
        <p:spPr>
          <a:xfrm>
            <a:off x="10787582" y="1281679"/>
            <a:ext cx="1236655" cy="400110"/>
          </a:xfrm>
          <a:prstGeom prst="rect">
            <a:avLst/>
          </a:prstGeom>
          <a:noFill/>
        </p:spPr>
        <p:txBody>
          <a:bodyPr wrap="square" rtlCol="0">
            <a:spAutoFit/>
          </a:bodyPr>
          <a:lstStyle/>
          <a:p>
            <a:pPr algn="ctr"/>
            <a:r>
              <a:rPr lang="en-GB" sz="2000" b="1" dirty="0">
                <a:solidFill>
                  <a:schemeClr val="tx2"/>
                </a:solidFill>
              </a:rPr>
              <a:t>Timeline</a:t>
            </a:r>
          </a:p>
        </p:txBody>
      </p:sp>
      <p:sp>
        <p:nvSpPr>
          <p:cNvPr id="18" name="TextBox 17">
            <a:extLst>
              <a:ext uri="{FF2B5EF4-FFF2-40B4-BE49-F238E27FC236}">
                <a16:creationId xmlns:a16="http://schemas.microsoft.com/office/drawing/2014/main" id="{A2D35AC7-B751-A7CC-8DB2-6E1ECADFBEFD}"/>
              </a:ext>
            </a:extLst>
          </p:cNvPr>
          <p:cNvSpPr txBox="1"/>
          <p:nvPr/>
        </p:nvSpPr>
        <p:spPr>
          <a:xfrm>
            <a:off x="10913793" y="3508558"/>
            <a:ext cx="1046232" cy="646331"/>
          </a:xfrm>
          <a:prstGeom prst="rect">
            <a:avLst/>
          </a:prstGeom>
          <a:noFill/>
        </p:spPr>
        <p:txBody>
          <a:bodyPr wrap="square" rtlCol="0">
            <a:spAutoFit/>
          </a:bodyPr>
          <a:lstStyle/>
          <a:p>
            <a:pPr algn="ctr"/>
            <a:r>
              <a:rPr lang="en-GB" sz="1200" b="1" dirty="0">
                <a:solidFill>
                  <a:schemeClr val="tx2"/>
                </a:solidFill>
              </a:rPr>
              <a:t>Starting summer 2025</a:t>
            </a:r>
          </a:p>
        </p:txBody>
      </p:sp>
      <p:sp>
        <p:nvSpPr>
          <p:cNvPr id="20" name="TextBox 19">
            <a:extLst>
              <a:ext uri="{FF2B5EF4-FFF2-40B4-BE49-F238E27FC236}">
                <a16:creationId xmlns:a16="http://schemas.microsoft.com/office/drawing/2014/main" id="{44486C6E-CDC5-5712-3519-BEC18FCA7965}"/>
              </a:ext>
            </a:extLst>
          </p:cNvPr>
          <p:cNvSpPr txBox="1"/>
          <p:nvPr/>
        </p:nvSpPr>
        <p:spPr>
          <a:xfrm>
            <a:off x="10932438" y="5000708"/>
            <a:ext cx="1046232" cy="276999"/>
          </a:xfrm>
          <a:prstGeom prst="rect">
            <a:avLst/>
          </a:prstGeom>
          <a:noFill/>
        </p:spPr>
        <p:txBody>
          <a:bodyPr wrap="square" rtlCol="0">
            <a:spAutoFit/>
          </a:bodyPr>
          <a:lstStyle/>
          <a:p>
            <a:pPr algn="ctr"/>
            <a:r>
              <a:rPr lang="en-GB" sz="1200" b="1" dirty="0">
                <a:solidFill>
                  <a:schemeClr val="tx2"/>
                </a:solidFill>
              </a:rPr>
              <a:t>2026?</a:t>
            </a:r>
          </a:p>
        </p:txBody>
      </p:sp>
      <p:sp>
        <p:nvSpPr>
          <p:cNvPr id="2" name="TextBox 1">
            <a:extLst>
              <a:ext uri="{FF2B5EF4-FFF2-40B4-BE49-F238E27FC236}">
                <a16:creationId xmlns:a16="http://schemas.microsoft.com/office/drawing/2014/main" id="{1034E682-A5AF-3440-BFE5-69FCC96270C5}"/>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9" name="TextBox 8">
            <a:extLst>
              <a:ext uri="{FF2B5EF4-FFF2-40B4-BE49-F238E27FC236}">
                <a16:creationId xmlns:a16="http://schemas.microsoft.com/office/drawing/2014/main" id="{481494D4-0E7F-5A6D-C6DC-594DA9717BAC}"/>
              </a:ext>
            </a:extLst>
          </p:cNvPr>
          <p:cNvSpPr txBox="1"/>
          <p:nvPr/>
        </p:nvSpPr>
        <p:spPr>
          <a:xfrm>
            <a:off x="342900" y="5991225"/>
            <a:ext cx="11163299" cy="369332"/>
          </a:xfrm>
          <a:prstGeom prst="rect">
            <a:avLst/>
          </a:prstGeom>
          <a:noFill/>
        </p:spPr>
        <p:txBody>
          <a:bodyPr wrap="square">
            <a:spAutoFit/>
          </a:bodyPr>
          <a:lstStyle/>
          <a:p>
            <a:pPr marL="180975" indent="-128588"/>
            <a:r>
              <a:rPr lang="en-GB" sz="1800" b="1" dirty="0">
                <a:highlight>
                  <a:srgbClr val="A4C137"/>
                </a:highlight>
                <a:latin typeface="Helvetica" pitchFamily="2" charset="0"/>
              </a:rPr>
              <a:t>Deliverable 5.4 </a:t>
            </a:r>
            <a:r>
              <a:rPr lang="en-GB" sz="1800" dirty="0">
                <a:latin typeface="Helvetica" pitchFamily="2" charset="0"/>
              </a:rPr>
              <a:t>: Report on beam dynamics study for ERL with iSAS CM</a:t>
            </a:r>
            <a:r>
              <a:rPr lang="en-GB" dirty="0">
                <a:latin typeface="Helvetica" pitchFamily="2" charset="0"/>
              </a:rPr>
              <a:t> (Due date: M48 or </a:t>
            </a:r>
            <a:r>
              <a:rPr lang="en-GB" dirty="0">
                <a:highlight>
                  <a:srgbClr val="A4C137"/>
                </a:highlight>
                <a:latin typeface="Helvetica" pitchFamily="2" charset="0"/>
              </a:rPr>
              <a:t>Feb-2028</a:t>
            </a:r>
            <a:r>
              <a:rPr lang="en-GB" dirty="0">
                <a:latin typeface="Helvetica" pitchFamily="2" charset="0"/>
              </a:rPr>
              <a:t>)</a:t>
            </a:r>
          </a:p>
        </p:txBody>
      </p:sp>
      <p:sp>
        <p:nvSpPr>
          <p:cNvPr id="4" name="Slide Number Placeholder 3">
            <a:extLst>
              <a:ext uri="{FF2B5EF4-FFF2-40B4-BE49-F238E27FC236}">
                <a16:creationId xmlns:a16="http://schemas.microsoft.com/office/drawing/2014/main" id="{91E49F84-4641-5A8A-BCDE-E323E2D8D9E1}"/>
              </a:ext>
            </a:extLst>
          </p:cNvPr>
          <p:cNvSpPr>
            <a:spLocks noGrp="1"/>
          </p:cNvSpPr>
          <p:nvPr>
            <p:ph type="sldNum" sz="quarter" idx="12"/>
          </p:nvPr>
        </p:nvSpPr>
        <p:spPr/>
        <p:txBody>
          <a:bodyPr/>
          <a:lstStyle/>
          <a:p>
            <a:fld id="{4068FCCF-9A80-B240-8D85-84F960565AFA}" type="slidenum">
              <a:rPr lang="en-BE" smtClean="0"/>
              <a:t>15</a:t>
            </a:fld>
            <a:endParaRPr lang="en-BE"/>
          </a:p>
        </p:txBody>
      </p:sp>
      <p:sp>
        <p:nvSpPr>
          <p:cNvPr id="10" name="Date Placeholder 7">
            <a:extLst>
              <a:ext uri="{FF2B5EF4-FFF2-40B4-BE49-F238E27FC236}">
                <a16:creationId xmlns:a16="http://schemas.microsoft.com/office/drawing/2014/main" id="{FD3B6C9C-FFC1-1A71-917A-0A19BC5D9F8B}"/>
              </a:ext>
            </a:extLst>
          </p:cNvPr>
          <p:cNvSpPr>
            <a:spLocks noGrp="1"/>
          </p:cNvSpPr>
          <p:nvPr>
            <p:ph type="dt" sz="half" idx="10"/>
          </p:nvPr>
        </p:nvSpPr>
        <p:spPr>
          <a:xfrm>
            <a:off x="838200" y="6356350"/>
            <a:ext cx="2743200" cy="365125"/>
          </a:xfrm>
        </p:spPr>
        <p:txBody>
          <a:bodyPr/>
          <a:lstStyle/>
          <a:p>
            <a:fld id="{C92DE9B3-1C95-0747-97D8-DB62CD20C32C}" type="datetime1">
              <a:rPr lang="sv-SE" smtClean="0"/>
              <a:t>2025-03-13</a:t>
            </a:fld>
            <a:endParaRPr lang="en-BE"/>
          </a:p>
        </p:txBody>
      </p:sp>
      <p:sp>
        <p:nvSpPr>
          <p:cNvPr id="12" name="Footer Placeholder 8">
            <a:extLst>
              <a:ext uri="{FF2B5EF4-FFF2-40B4-BE49-F238E27FC236}">
                <a16:creationId xmlns:a16="http://schemas.microsoft.com/office/drawing/2014/main" id="{56C2C0DE-57A2-34C6-16E0-B3007E78FBAA}"/>
              </a:ext>
            </a:extLst>
          </p:cNvPr>
          <p:cNvSpPr>
            <a:spLocks noGrp="1"/>
          </p:cNvSpPr>
          <p:nvPr>
            <p:ph type="ftr" sz="quarter" idx="11"/>
          </p:nvPr>
        </p:nvSpPr>
        <p:spPr>
          <a:xfrm>
            <a:off x="4038600" y="6356350"/>
            <a:ext cx="4114800" cy="365125"/>
          </a:xfrm>
        </p:spPr>
        <p:txBody>
          <a:bodyPr/>
          <a:lstStyle/>
          <a:p>
            <a:r>
              <a:rPr lang="en-US" dirty="0"/>
              <a:t>Lode Vanhecke: </a:t>
            </a:r>
            <a:r>
              <a:rPr lang="en-BE"/>
              <a:t>iSAS annual meeting - INFN Legnaro</a:t>
            </a:r>
          </a:p>
        </p:txBody>
      </p:sp>
      <p:pic>
        <p:nvPicPr>
          <p:cNvPr id="13" name="Picture 12">
            <a:extLst>
              <a:ext uri="{FF2B5EF4-FFF2-40B4-BE49-F238E27FC236}">
                <a16:creationId xmlns:a16="http://schemas.microsoft.com/office/drawing/2014/main" id="{64A97D4D-6CD8-A4E5-1DC1-FF26F4486BDE}"/>
              </a:ext>
            </a:extLst>
          </p:cNvPr>
          <p:cNvPicPr>
            <a:picLocks noChangeAspect="1"/>
          </p:cNvPicPr>
          <p:nvPr/>
        </p:nvPicPr>
        <p:blipFill>
          <a:blip r:embed="rId3"/>
          <a:stretch>
            <a:fillRect/>
          </a:stretch>
        </p:blipFill>
        <p:spPr>
          <a:xfrm>
            <a:off x="10442548" y="33435"/>
            <a:ext cx="1013006" cy="438756"/>
          </a:xfrm>
          <a:prstGeom prst="rect">
            <a:avLst/>
          </a:prstGeom>
        </p:spPr>
      </p:pic>
      <p:pic>
        <p:nvPicPr>
          <p:cNvPr id="22" name="Picture 5" descr="Home - CHART (Swiss Accelerator Research and Technology) - CHART">
            <a:extLst>
              <a:ext uri="{FF2B5EF4-FFF2-40B4-BE49-F238E27FC236}">
                <a16:creationId xmlns:a16="http://schemas.microsoft.com/office/drawing/2014/main" id="{F07026F2-3D93-2F42-D61B-DC82B4975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A6173091-3E16-F234-DB99-938C78226AE9}"/>
              </a:ext>
            </a:extLst>
          </p:cNvPr>
          <p:cNvCxnSpPr>
            <a:cxnSpLocks/>
          </p:cNvCxnSpPr>
          <p:nvPr/>
        </p:nvCxnSpPr>
        <p:spPr>
          <a:xfrm>
            <a:off x="0" y="3042670"/>
            <a:ext cx="12192000" cy="0"/>
          </a:xfrm>
          <a:prstGeom prst="line">
            <a:avLst/>
          </a:prstGeom>
          <a:ln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09486FD-FD10-E954-DF00-8F9E44C23287}"/>
              </a:ext>
            </a:extLst>
          </p:cNvPr>
          <p:cNvCxnSpPr>
            <a:cxnSpLocks/>
          </p:cNvCxnSpPr>
          <p:nvPr/>
        </p:nvCxnSpPr>
        <p:spPr>
          <a:xfrm>
            <a:off x="0" y="4618625"/>
            <a:ext cx="12192000" cy="0"/>
          </a:xfrm>
          <a:prstGeom prst="line">
            <a:avLst/>
          </a:prstGeom>
          <a:ln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4C7A102-10C8-241F-91C0-38141F8D9639}"/>
              </a:ext>
            </a:extLst>
          </p:cNvPr>
          <p:cNvCxnSpPr>
            <a:cxnSpLocks/>
          </p:cNvCxnSpPr>
          <p:nvPr/>
        </p:nvCxnSpPr>
        <p:spPr>
          <a:xfrm>
            <a:off x="10913793" y="1774799"/>
            <a:ext cx="0" cy="411711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3DCB65F7-E804-4806-B3BB-4D39AFE011AB}"/>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6" name="TextBox 5">
            <a:extLst>
              <a:ext uri="{FF2B5EF4-FFF2-40B4-BE49-F238E27FC236}">
                <a16:creationId xmlns:a16="http://schemas.microsoft.com/office/drawing/2014/main" id="{622D29C3-3200-C15C-879E-26F034993F70}"/>
              </a:ext>
            </a:extLst>
          </p:cNvPr>
          <p:cNvSpPr txBox="1"/>
          <p:nvPr/>
        </p:nvSpPr>
        <p:spPr>
          <a:xfrm>
            <a:off x="9883471" y="47708"/>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344164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4589077" cy="461665"/>
          </a:xfrm>
          <a:prstGeom prst="rect">
            <a:avLst/>
          </a:prstGeom>
          <a:noFill/>
        </p:spPr>
        <p:txBody>
          <a:bodyPr wrap="none" rtlCol="0">
            <a:spAutoFit/>
          </a:bodyPr>
          <a:lstStyle/>
          <a:p>
            <a:r>
              <a:rPr lang="en-US" sz="2400" b="1" dirty="0">
                <a:solidFill>
                  <a:srgbClr val="002060"/>
                </a:solidFill>
              </a:rPr>
              <a:t>WP5 – Title:</a:t>
            </a:r>
            <a:r>
              <a:rPr lang="en-US" sz="2400" b="1" dirty="0">
                <a:solidFill>
                  <a:schemeClr val="bg2">
                    <a:lumMod val="50000"/>
                  </a:schemeClr>
                </a:solidFill>
              </a:rPr>
              <a:t> points of attention</a:t>
            </a: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6DC7AD-FA86-3014-2C7F-44169091257A}"/>
              </a:ext>
            </a:extLst>
          </p:cNvPr>
          <p:cNvSpPr txBox="1"/>
          <p:nvPr/>
        </p:nvSpPr>
        <p:spPr>
          <a:xfrm>
            <a:off x="892628" y="1798320"/>
            <a:ext cx="10445931" cy="4739759"/>
          </a:xfrm>
          <a:prstGeom prst="rect">
            <a:avLst/>
          </a:prstGeom>
          <a:noFill/>
        </p:spPr>
        <p:txBody>
          <a:bodyPr wrap="square" rtlCol="0">
            <a:spAutoFit/>
          </a:bodyPr>
          <a:lstStyle/>
          <a:p>
            <a:pPr marL="285750" indent="-285750">
              <a:buFont typeface="Arial" panose="020B0604020202020204" pitchFamily="34" charset="0"/>
              <a:buChar char="•"/>
            </a:pPr>
            <a:r>
              <a:rPr lang="en-US" sz="2000" dirty="0"/>
              <a:t>Points of attention: </a:t>
            </a:r>
            <a:r>
              <a:rPr lang="en-US" sz="2000" dirty="0">
                <a:solidFill>
                  <a:srgbClr val="00B050"/>
                </a:solidFill>
              </a:rPr>
              <a:t>None</a:t>
            </a:r>
          </a:p>
          <a:p>
            <a:pPr marL="742950" lvl="1" indent="-285750">
              <a:buFont typeface="Arial" panose="020B0604020202020204" pitchFamily="34" charset="0"/>
              <a:buChar char="•"/>
            </a:pPr>
            <a:r>
              <a:rPr lang="en-US" sz="1600" dirty="0"/>
              <a:t>e.g. important collaborations with other WPs and/or the broader accelerator R&amp;D landscape</a:t>
            </a:r>
          </a:p>
          <a:p>
            <a:pPr marL="742950" lvl="1" indent="-285750">
              <a:buFont typeface="Arial" panose="020B0604020202020204" pitchFamily="34" charset="0"/>
              <a:buChar char="•"/>
            </a:pPr>
            <a:r>
              <a:rPr lang="en-GB" sz="1600" dirty="0"/>
              <a:t>e.g. ongoing (or upcoming) communications with industry partners</a:t>
            </a:r>
            <a:endParaRPr lang="en-US" sz="1600" dirty="0"/>
          </a:p>
          <a:p>
            <a:pPr marL="742950" lvl="1" indent="-285750">
              <a:buFont typeface="Arial" panose="020B0604020202020204" pitchFamily="34" charset="0"/>
              <a:buChar char="•"/>
            </a:pPr>
            <a:r>
              <a:rPr lang="en-US" sz="1600" dirty="0"/>
              <a:t>e.g. new challenges for the implementation of the tasks </a:t>
            </a:r>
          </a:p>
          <a:p>
            <a:pPr marL="742950" lvl="1" indent="-285750">
              <a:buFont typeface="Arial" panose="020B0604020202020204" pitchFamily="34" charset="0"/>
              <a:buChar char="•"/>
            </a:pPr>
            <a:r>
              <a:rPr lang="en-US" sz="1600" dirty="0"/>
              <a:t>e.g. new opportunities potentially leading to revisited tasks/milestones/deliverables</a:t>
            </a:r>
          </a:p>
          <a:p>
            <a:pPr marL="742950" lvl="1" indent="-285750">
              <a:buFont typeface="Arial" panose="020B0604020202020204" pitchFamily="34" charset="0"/>
              <a:buChar char="•"/>
            </a:pPr>
            <a:r>
              <a:rPr lang="en-US" sz="1600" dirty="0"/>
              <a:t>…</a:t>
            </a:r>
          </a:p>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1A5B3A1D-F20E-9C75-4125-58F6CCE2C28E}"/>
              </a:ext>
            </a:extLst>
          </p:cNvPr>
          <p:cNvSpPr>
            <a:spLocks noGrp="1"/>
          </p:cNvSpPr>
          <p:nvPr>
            <p:ph type="sldNum" sz="quarter" idx="12"/>
          </p:nvPr>
        </p:nvSpPr>
        <p:spPr/>
        <p:txBody>
          <a:bodyPr/>
          <a:lstStyle/>
          <a:p>
            <a:fld id="{4068FCCF-9A80-B240-8D85-84F960565AFA}" type="slidenum">
              <a:rPr lang="en-BE" smtClean="0"/>
              <a:t>16</a:t>
            </a:fld>
            <a:endParaRPr lang="en-BE"/>
          </a:p>
        </p:txBody>
      </p:sp>
      <p:sp>
        <p:nvSpPr>
          <p:cNvPr id="8" name="Date Placeholder 7">
            <a:extLst>
              <a:ext uri="{FF2B5EF4-FFF2-40B4-BE49-F238E27FC236}">
                <a16:creationId xmlns:a16="http://schemas.microsoft.com/office/drawing/2014/main" id="{1CD42B56-A7E8-D295-65C4-21346FB5A34D}"/>
              </a:ext>
            </a:extLst>
          </p:cNvPr>
          <p:cNvSpPr>
            <a:spLocks noGrp="1"/>
          </p:cNvSpPr>
          <p:nvPr>
            <p:ph type="dt" sz="half" idx="10"/>
          </p:nvPr>
        </p:nvSpPr>
        <p:spPr/>
        <p:txBody>
          <a:bodyPr/>
          <a:lstStyle/>
          <a:p>
            <a:fld id="{13CA88EB-9646-0544-A8B6-3D3E3B8E695A}" type="datetime1">
              <a:rPr lang="sv-SE" smtClean="0"/>
              <a:t>2025-03-13</a:t>
            </a:fld>
            <a:endParaRPr lang="en-BE"/>
          </a:p>
        </p:txBody>
      </p:sp>
      <p:sp>
        <p:nvSpPr>
          <p:cNvPr id="9" name="Footer Placeholder 8">
            <a:extLst>
              <a:ext uri="{FF2B5EF4-FFF2-40B4-BE49-F238E27FC236}">
                <a16:creationId xmlns:a16="http://schemas.microsoft.com/office/drawing/2014/main" id="{4B93A9B0-1812-D1DF-1AAC-4ECBFC823202}"/>
              </a:ext>
            </a:extLst>
          </p:cNvPr>
          <p:cNvSpPr>
            <a:spLocks noGrp="1"/>
          </p:cNvSpPr>
          <p:nvPr>
            <p:ph type="ftr" sz="quarter" idx="11"/>
          </p:nvPr>
        </p:nvSpPr>
        <p:spPr/>
        <p:txBody>
          <a:bodyPr/>
          <a:lstStyle/>
          <a:p>
            <a:r>
              <a:rPr lang="en-BE"/>
              <a:t>Nuno Elias - iSAS annual meeting - INFN Legnaro</a:t>
            </a:r>
          </a:p>
        </p:txBody>
      </p:sp>
    </p:spTree>
    <p:extLst>
      <p:ext uri="{BB962C8B-B14F-4D97-AF65-F5344CB8AC3E}">
        <p14:creationId xmlns:p14="http://schemas.microsoft.com/office/powerpoint/2010/main" val="188511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418115" y="315684"/>
            <a:ext cx="4020524" cy="461665"/>
          </a:xfrm>
          <a:prstGeom prst="rect">
            <a:avLst/>
          </a:prstGeom>
          <a:noFill/>
        </p:spPr>
        <p:txBody>
          <a:bodyPr wrap="none" rtlCol="0">
            <a:spAutoFit/>
          </a:bodyPr>
          <a:lstStyle/>
          <a:p>
            <a:r>
              <a:rPr lang="en-US" sz="2400" b="1" dirty="0">
                <a:solidFill>
                  <a:srgbClr val="002060"/>
                </a:solidFill>
              </a:rPr>
              <a:t>WP5 – Title:</a:t>
            </a:r>
            <a:r>
              <a:rPr lang="en-US" sz="2400" b="1" dirty="0">
                <a:solidFill>
                  <a:schemeClr val="bg2">
                    <a:lumMod val="50000"/>
                  </a:schemeClr>
                </a:solidFill>
              </a:rPr>
              <a:t> financial status</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a:xfrm>
            <a:off x="838200" y="1170107"/>
            <a:ext cx="10515600" cy="5042434"/>
          </a:xfrm>
        </p:spPr>
        <p:txBody>
          <a:bodyPr>
            <a:normAutofit fontScale="85000" lnSpcReduction="20000"/>
          </a:bodyPr>
          <a:lstStyle/>
          <a:p>
            <a:r>
              <a:rPr lang="en-US" sz="2000" dirty="0"/>
              <a:t>Financial status : </a:t>
            </a:r>
            <a:r>
              <a:rPr lang="en-US" sz="2000" b="1" dirty="0">
                <a:solidFill>
                  <a:srgbClr val="00B050"/>
                </a:solidFill>
              </a:rPr>
              <a:t>no deviations on projections</a:t>
            </a:r>
          </a:p>
          <a:p>
            <a:pPr lvl="1"/>
            <a:r>
              <a:rPr lang="en-US" sz="1600" dirty="0"/>
              <a:t>Funds engaged in the WP by institute </a:t>
            </a:r>
            <a:r>
              <a:rPr lang="en-US" sz="1600" u="sng" dirty="0"/>
              <a:t>to date</a:t>
            </a:r>
            <a:r>
              <a:rPr lang="en-US" sz="1600" dirty="0"/>
              <a:t>, differentiating </a:t>
            </a:r>
            <a:r>
              <a:rPr lang="en-US" sz="1600" b="1" dirty="0">
                <a:solidFill>
                  <a:srgbClr val="002060"/>
                </a:solidFill>
              </a:rPr>
              <a:t>EU-budget</a:t>
            </a:r>
            <a:r>
              <a:rPr lang="en-US" sz="1600" dirty="0"/>
              <a:t> from </a:t>
            </a:r>
            <a:r>
              <a:rPr lang="en-US" sz="1600" b="1" dirty="0">
                <a:solidFill>
                  <a:srgbClr val="A4C137"/>
                </a:solidFill>
                <a:cs typeface="Calibri" panose="020F0502020204030204" pitchFamily="34" charset="0"/>
              </a:rPr>
              <a:t>matching funds</a:t>
            </a:r>
            <a:endParaRPr lang="en-US" sz="1800" b="1" dirty="0">
              <a:solidFill>
                <a:srgbClr val="A4C137"/>
              </a:solidFill>
              <a:cs typeface="Calibri" panose="020F0502020204030204" pitchFamily="34" charset="0"/>
            </a:endParaRPr>
          </a:p>
          <a:p>
            <a:pPr lvl="1"/>
            <a:r>
              <a:rPr lang="en-US" sz="1600" dirty="0"/>
              <a:t>With highlight of staff dedicating time on the iSAS project, </a:t>
            </a:r>
            <a:r>
              <a:rPr lang="en-US" sz="1600" u="sng" dirty="0"/>
              <a:t>to date</a:t>
            </a:r>
            <a:r>
              <a:rPr lang="en-US" sz="1600" dirty="0">
                <a:solidFill>
                  <a:schemeClr val="accent1"/>
                </a:solidFill>
              </a:rPr>
              <a:t> </a:t>
            </a:r>
            <a:r>
              <a:rPr lang="en-US" sz="1600" dirty="0"/>
              <a:t>&amp; </a:t>
            </a:r>
            <a:r>
              <a:rPr lang="en-US" sz="1600" i="1" dirty="0"/>
              <a:t>projections if possible</a:t>
            </a:r>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r>
              <a:rPr lang="en-GB" sz="1700" b="0" i="0" u="none" strike="noStrike" dirty="0">
                <a:solidFill>
                  <a:srgbClr val="002060"/>
                </a:solidFill>
                <a:effectLst/>
              </a:rPr>
              <a:t>The PhD student for Task 5.4 is </a:t>
            </a:r>
            <a:r>
              <a:rPr lang="en-GB" sz="1700" b="0" i="0" u="sng" strike="noStrike" dirty="0">
                <a:solidFill>
                  <a:srgbClr val="002060"/>
                </a:solidFill>
                <a:effectLst/>
              </a:rPr>
              <a:t>not</a:t>
            </a:r>
            <a:r>
              <a:rPr lang="en-GB" sz="1700" b="0" i="0" u="none" strike="noStrike" dirty="0">
                <a:solidFill>
                  <a:srgbClr val="002060"/>
                </a:solidFill>
                <a:effectLst/>
              </a:rPr>
              <a:t> on the EU budget but is a budget directly from EPFL</a:t>
            </a:r>
          </a:p>
          <a:p>
            <a:pPr lvl="1"/>
            <a:r>
              <a:rPr lang="en-GB" sz="1700" b="0" i="0" u="none" strike="noStrike" dirty="0">
                <a:solidFill>
                  <a:srgbClr val="002060"/>
                </a:solidFill>
                <a:effectLst/>
              </a:rPr>
              <a:t>Junior Scientist [ESS]  </a:t>
            </a:r>
            <a:r>
              <a:rPr lang="en-GB" sz="1700" b="1" i="0" u="none" strike="noStrike" dirty="0">
                <a:solidFill>
                  <a:srgbClr val="002060"/>
                </a:solidFill>
                <a:effectLst/>
              </a:rPr>
              <a:t>WP5</a:t>
            </a:r>
            <a:r>
              <a:rPr lang="en-GB" sz="1700" b="0" i="0" u="none" strike="noStrike" dirty="0">
                <a:solidFill>
                  <a:srgbClr val="002060"/>
                </a:solidFill>
                <a:effectLst/>
              </a:rPr>
              <a:t> (12m) + WP6 (12m) ; </a:t>
            </a:r>
            <a:r>
              <a:rPr lang="en-GB" sz="1700" b="1" i="0" u="none" strike="noStrike" dirty="0">
                <a:solidFill>
                  <a:srgbClr val="002060"/>
                </a:solidFill>
                <a:effectLst/>
              </a:rPr>
              <a:t>Recruitment starting soon + extension to be analysed*</a:t>
            </a:r>
            <a:endParaRPr lang="en-US" sz="2000" b="1" i="1" dirty="0"/>
          </a:p>
          <a:p>
            <a:r>
              <a:rPr lang="en-US" sz="2000" dirty="0"/>
              <a:t>Deviations?</a:t>
            </a:r>
          </a:p>
          <a:p>
            <a:pPr lvl="1"/>
            <a:r>
              <a:rPr lang="en-US" sz="2000" b="1" dirty="0">
                <a:solidFill>
                  <a:schemeClr val="accent6"/>
                </a:solidFill>
              </a:rPr>
              <a:t>No Deviations</a:t>
            </a:r>
            <a:endParaRPr lang="fr-FR" sz="2000" b="1" dirty="0">
              <a:solidFill>
                <a:schemeClr val="accent6"/>
              </a:solidFill>
            </a:endParaRPr>
          </a:p>
        </p:txBody>
      </p:sp>
      <p:sp>
        <p:nvSpPr>
          <p:cNvPr id="6" name="Slide Number Placeholder 5">
            <a:extLst>
              <a:ext uri="{FF2B5EF4-FFF2-40B4-BE49-F238E27FC236}">
                <a16:creationId xmlns:a16="http://schemas.microsoft.com/office/drawing/2014/main" id="{0556971A-AC40-AA25-0295-86E2CC7AC5BD}"/>
              </a:ext>
            </a:extLst>
          </p:cNvPr>
          <p:cNvSpPr>
            <a:spLocks noGrp="1"/>
          </p:cNvSpPr>
          <p:nvPr>
            <p:ph type="sldNum" sz="quarter" idx="12"/>
          </p:nvPr>
        </p:nvSpPr>
        <p:spPr/>
        <p:txBody>
          <a:bodyPr/>
          <a:lstStyle/>
          <a:p>
            <a:fld id="{4068FCCF-9A80-B240-8D85-84F960565AFA}" type="slidenum">
              <a:rPr lang="en-BE" smtClean="0"/>
              <a:t>17</a:t>
            </a:fld>
            <a:endParaRPr lang="en-BE"/>
          </a:p>
        </p:txBody>
      </p:sp>
      <p:pic>
        <p:nvPicPr>
          <p:cNvPr id="7" name="Picture 6">
            <a:extLst>
              <a:ext uri="{FF2B5EF4-FFF2-40B4-BE49-F238E27FC236}">
                <a16:creationId xmlns:a16="http://schemas.microsoft.com/office/drawing/2014/main" id="{C8FBCCED-EE8B-BFDA-E50A-45801F44E6EC}"/>
              </a:ext>
            </a:extLst>
          </p:cNvPr>
          <p:cNvPicPr>
            <a:picLocks noChangeAspect="1"/>
          </p:cNvPicPr>
          <p:nvPr/>
        </p:nvPicPr>
        <p:blipFill>
          <a:blip r:embed="rId3"/>
          <a:stretch>
            <a:fillRect/>
          </a:stretch>
        </p:blipFill>
        <p:spPr>
          <a:xfrm>
            <a:off x="2729523" y="1881995"/>
            <a:ext cx="4047679" cy="3094009"/>
          </a:xfrm>
          <a:prstGeom prst="rect">
            <a:avLst/>
          </a:prstGeom>
        </p:spPr>
      </p:pic>
      <p:sp>
        <p:nvSpPr>
          <p:cNvPr id="8" name="TextBox 7">
            <a:extLst>
              <a:ext uri="{FF2B5EF4-FFF2-40B4-BE49-F238E27FC236}">
                <a16:creationId xmlns:a16="http://schemas.microsoft.com/office/drawing/2014/main" id="{320B6B97-37FF-AB9E-602D-2828540A6FC8}"/>
              </a:ext>
            </a:extLst>
          </p:cNvPr>
          <p:cNvSpPr txBox="1"/>
          <p:nvPr/>
        </p:nvSpPr>
        <p:spPr>
          <a:xfrm>
            <a:off x="7438638" y="2350096"/>
            <a:ext cx="2920703" cy="2308324"/>
          </a:xfrm>
          <a:prstGeom prst="rect">
            <a:avLst/>
          </a:prstGeom>
          <a:noFill/>
        </p:spPr>
        <p:txBody>
          <a:bodyPr wrap="square" rtlCol="0">
            <a:spAutoFit/>
          </a:bodyPr>
          <a:lstStyle/>
          <a:p>
            <a:r>
              <a:rPr lang="en-GB" sz="1600" b="1" dirty="0"/>
              <a:t>ESS</a:t>
            </a:r>
            <a:r>
              <a:rPr lang="en-GB" sz="1600" dirty="0"/>
              <a:t>: </a:t>
            </a:r>
          </a:p>
          <a:p>
            <a:r>
              <a:rPr lang="en-GB" sz="1600" dirty="0"/>
              <a:t>8K (travels for meetings on CM developments) + 3K (Licenses) + 2K (Workshop organization)</a:t>
            </a:r>
          </a:p>
          <a:p>
            <a:endParaRPr lang="en-GB" sz="1600" dirty="0"/>
          </a:p>
          <a:p>
            <a:r>
              <a:rPr lang="en-GB" sz="1600" b="1" dirty="0"/>
              <a:t>CERN</a:t>
            </a:r>
            <a:r>
              <a:rPr lang="en-GB" sz="1600" dirty="0"/>
              <a:t>: </a:t>
            </a:r>
          </a:p>
          <a:p>
            <a:r>
              <a:rPr lang="en-GB" sz="1600" dirty="0"/>
              <a:t>2K (travels to collaborating institutes)</a:t>
            </a:r>
          </a:p>
          <a:p>
            <a:endParaRPr lang="en-GB" sz="1600" dirty="0"/>
          </a:p>
        </p:txBody>
      </p:sp>
      <p:sp>
        <p:nvSpPr>
          <p:cNvPr id="10" name="Date Placeholder 9">
            <a:extLst>
              <a:ext uri="{FF2B5EF4-FFF2-40B4-BE49-F238E27FC236}">
                <a16:creationId xmlns:a16="http://schemas.microsoft.com/office/drawing/2014/main" id="{36384814-FF53-91DA-5107-4CC3806FEDFF}"/>
              </a:ext>
            </a:extLst>
          </p:cNvPr>
          <p:cNvSpPr>
            <a:spLocks noGrp="1"/>
          </p:cNvSpPr>
          <p:nvPr>
            <p:ph type="dt" sz="half" idx="10"/>
          </p:nvPr>
        </p:nvSpPr>
        <p:spPr/>
        <p:txBody>
          <a:bodyPr/>
          <a:lstStyle/>
          <a:p>
            <a:fld id="{BC7CDDC6-664D-684E-8951-E7837C1ABA1B}" type="datetime1">
              <a:rPr lang="sv-SE" smtClean="0"/>
              <a:t>2025-03-13</a:t>
            </a:fld>
            <a:endParaRPr lang="en-BE"/>
          </a:p>
        </p:txBody>
      </p:sp>
      <p:sp>
        <p:nvSpPr>
          <p:cNvPr id="11" name="Footer Placeholder 10">
            <a:extLst>
              <a:ext uri="{FF2B5EF4-FFF2-40B4-BE49-F238E27FC236}">
                <a16:creationId xmlns:a16="http://schemas.microsoft.com/office/drawing/2014/main" id="{497946DD-7850-7EF8-57A1-153CC2F2B9E1}"/>
              </a:ext>
            </a:extLst>
          </p:cNvPr>
          <p:cNvSpPr>
            <a:spLocks noGrp="1"/>
          </p:cNvSpPr>
          <p:nvPr>
            <p:ph type="ftr" sz="quarter" idx="11"/>
          </p:nvPr>
        </p:nvSpPr>
        <p:spPr/>
        <p:txBody>
          <a:bodyPr/>
          <a:lstStyle/>
          <a:p>
            <a:r>
              <a:rPr lang="en-BE"/>
              <a:t>Nuno Elias - iSAS annual meeting - INFN Legnaro</a:t>
            </a:r>
          </a:p>
        </p:txBody>
      </p:sp>
    </p:spTree>
    <p:extLst>
      <p:ext uri="{BB962C8B-B14F-4D97-AF65-F5344CB8AC3E}">
        <p14:creationId xmlns:p14="http://schemas.microsoft.com/office/powerpoint/2010/main" val="354907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00BB58-13C2-C4FB-2105-FCBD01FF7454}"/>
              </a:ext>
            </a:extLst>
          </p:cNvPr>
          <p:cNvSpPr txBox="1"/>
          <p:nvPr/>
        </p:nvSpPr>
        <p:spPr>
          <a:xfrm>
            <a:off x="3418115" y="315684"/>
            <a:ext cx="7820474" cy="461665"/>
          </a:xfrm>
          <a:prstGeom prst="rect">
            <a:avLst/>
          </a:prstGeom>
          <a:noFill/>
        </p:spPr>
        <p:txBody>
          <a:bodyPr wrap="none" rtlCol="0">
            <a:spAutoFit/>
          </a:bodyPr>
          <a:lstStyle/>
          <a:p>
            <a:r>
              <a:rPr lang="en-GB" sz="2400" b="1" dirty="0">
                <a:solidFill>
                  <a:srgbClr val="002060"/>
                </a:solidFill>
              </a:rPr>
              <a:t>WP5 – Title: </a:t>
            </a:r>
            <a:r>
              <a:rPr lang="en-BE" sz="2400" b="1" dirty="0">
                <a:solidFill>
                  <a:schemeClr val="bg2">
                    <a:lumMod val="50000"/>
                  </a:schemeClr>
                </a:solidFill>
              </a:rPr>
              <a:t>plans 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A91C648E-DFCE-43AA-94E8-7D50855B5DFA}"/>
              </a:ext>
            </a:extLst>
          </p:cNvPr>
          <p:cNvSpPr>
            <a:spLocks noGrp="1"/>
          </p:cNvSpPr>
          <p:nvPr>
            <p:ph idx="1"/>
          </p:nvPr>
        </p:nvSpPr>
        <p:spPr>
          <a:xfrm>
            <a:off x="312235" y="1825625"/>
            <a:ext cx="11463453" cy="4351338"/>
          </a:xfrm>
        </p:spPr>
        <p:txBody>
          <a:bodyPr>
            <a:normAutofit/>
          </a:bodyPr>
          <a:lstStyle/>
          <a:p>
            <a:r>
              <a:rPr lang="en-US" sz="2000" dirty="0"/>
              <a:t>Milestones &amp; deliverables </a:t>
            </a:r>
            <a:r>
              <a:rPr lang="en-US" sz="2000" b="1" dirty="0">
                <a:solidFill>
                  <a:srgbClr val="A4C137"/>
                </a:solidFill>
                <a:cs typeface="Calibri" panose="020F0502020204030204" pitchFamily="34" charset="0"/>
              </a:rPr>
              <a:t>on track?</a:t>
            </a:r>
            <a:endParaRPr lang="en-US" sz="2000" b="1" dirty="0">
              <a:solidFill>
                <a:srgbClr val="00B050"/>
              </a:solidFill>
              <a:cs typeface="Calibri" panose="020F0502020204030204" pitchFamily="34" charset="0"/>
            </a:endParaRPr>
          </a:p>
          <a:p>
            <a:pPr lvl="1"/>
            <a:r>
              <a:rPr lang="en-US" sz="2000" b="1" dirty="0">
                <a:solidFill>
                  <a:srgbClr val="00B050"/>
                </a:solidFill>
                <a:cs typeface="Calibri" panose="020F0502020204030204" pitchFamily="34" charset="0"/>
              </a:rPr>
              <a:t>YES. Milestones for WP5 Completed</a:t>
            </a:r>
          </a:p>
          <a:p>
            <a:pPr lvl="1"/>
            <a:endParaRPr lang="en-US" sz="2000" b="1" dirty="0">
              <a:solidFill>
                <a:srgbClr val="00B050"/>
              </a:solidFill>
              <a:cs typeface="Calibri" panose="020F0502020204030204" pitchFamily="34" charset="0"/>
            </a:endParaRPr>
          </a:p>
          <a:p>
            <a:pPr lvl="1"/>
            <a:r>
              <a:rPr lang="en-US" sz="2000" b="1" dirty="0">
                <a:solidFill>
                  <a:srgbClr val="00B050"/>
                </a:solidFill>
                <a:cs typeface="Calibri" panose="020F0502020204030204" pitchFamily="34" charset="0"/>
              </a:rPr>
              <a:t>D5.1 </a:t>
            </a:r>
            <a:r>
              <a:rPr lang="en-US" sz="2000" b="1" dirty="0">
                <a:cs typeface="Calibri" panose="020F0502020204030204" pitchFamily="34" charset="0"/>
              </a:rPr>
              <a:t>in 12Mo</a:t>
            </a:r>
            <a:r>
              <a:rPr lang="en-US" sz="2000" b="1" dirty="0">
                <a:solidFill>
                  <a:srgbClr val="00B050"/>
                </a:solidFill>
                <a:cs typeface="Calibri" panose="020F0502020204030204" pitchFamily="34" charset="0"/>
              </a:rPr>
              <a:t>: YES. Good progress, Actors Defined. Good collaboration between institutions.</a:t>
            </a:r>
          </a:p>
          <a:p>
            <a:pPr lvl="1"/>
            <a:r>
              <a:rPr lang="en-US" sz="2000" b="1" dirty="0">
                <a:solidFill>
                  <a:srgbClr val="00B050"/>
                </a:solidFill>
                <a:cs typeface="Calibri" panose="020F0502020204030204" pitchFamily="34" charset="0"/>
              </a:rPr>
              <a:t>D5.2 </a:t>
            </a:r>
            <a:r>
              <a:rPr lang="en-US" sz="2000" b="1" dirty="0">
                <a:cs typeface="Calibri" panose="020F0502020204030204" pitchFamily="34" charset="0"/>
              </a:rPr>
              <a:t>in 24Mo</a:t>
            </a:r>
            <a:r>
              <a:rPr lang="en-US" sz="2000" b="1" dirty="0">
                <a:solidFill>
                  <a:srgbClr val="00B050"/>
                </a:solidFill>
                <a:cs typeface="Calibri" panose="020F0502020204030204" pitchFamily="34" charset="0"/>
              </a:rPr>
              <a:t>: YES. Good progress, Actors Defined. Depending on D5.1</a:t>
            </a:r>
          </a:p>
          <a:p>
            <a:pPr lvl="1"/>
            <a:r>
              <a:rPr lang="en-US" sz="2000" b="1" dirty="0">
                <a:solidFill>
                  <a:srgbClr val="00B050"/>
                </a:solidFill>
                <a:cs typeface="Calibri" panose="020F0502020204030204" pitchFamily="34" charset="0"/>
              </a:rPr>
              <a:t>D5.3 </a:t>
            </a:r>
            <a:r>
              <a:rPr lang="en-US" sz="2000" b="1" dirty="0">
                <a:cs typeface="Calibri" panose="020F0502020204030204" pitchFamily="34" charset="0"/>
              </a:rPr>
              <a:t>in 36Mo</a:t>
            </a:r>
            <a:r>
              <a:rPr lang="en-US" sz="2000" b="1" dirty="0">
                <a:solidFill>
                  <a:srgbClr val="00B050"/>
                </a:solidFill>
                <a:cs typeface="Calibri" panose="020F0502020204030204" pitchFamily="34" charset="0"/>
              </a:rPr>
              <a:t>: </a:t>
            </a:r>
            <a:r>
              <a:rPr lang="en-US" sz="2000" b="1" dirty="0">
                <a:solidFill>
                  <a:schemeClr val="bg1"/>
                </a:solidFill>
                <a:highlight>
                  <a:srgbClr val="C0C0C0"/>
                </a:highlight>
                <a:cs typeface="Calibri" panose="020F0502020204030204" pitchFamily="34" charset="0"/>
              </a:rPr>
              <a:t>Task not</a:t>
            </a:r>
            <a:r>
              <a:rPr lang="en-US" sz="2000" b="1" dirty="0">
                <a:solidFill>
                  <a:srgbClr val="00B050"/>
                </a:solidFill>
                <a:highlight>
                  <a:srgbClr val="C0C0C0"/>
                </a:highlight>
                <a:cs typeface="Calibri" panose="020F0502020204030204" pitchFamily="34" charset="0"/>
              </a:rPr>
              <a:t> </a:t>
            </a:r>
            <a:r>
              <a:rPr lang="en-US" sz="2000" b="1" dirty="0">
                <a:solidFill>
                  <a:schemeClr val="bg1"/>
                </a:solidFill>
                <a:highlight>
                  <a:srgbClr val="C0C0C0"/>
                </a:highlight>
                <a:cs typeface="Calibri" panose="020F0502020204030204" pitchFamily="34" charset="0"/>
              </a:rPr>
              <a:t>started</a:t>
            </a:r>
            <a:r>
              <a:rPr lang="en-US" sz="2000" b="1" dirty="0">
                <a:solidFill>
                  <a:srgbClr val="00B050"/>
                </a:solidFill>
                <a:cs typeface="Calibri" panose="020F0502020204030204" pitchFamily="34" charset="0"/>
              </a:rPr>
              <a:t>. Good discussions on the topic taking place</a:t>
            </a:r>
          </a:p>
          <a:p>
            <a:pPr lvl="1"/>
            <a:r>
              <a:rPr lang="en-US" sz="2000" b="1" dirty="0">
                <a:solidFill>
                  <a:srgbClr val="00B050"/>
                </a:solidFill>
                <a:cs typeface="Calibri" panose="020F0502020204030204" pitchFamily="34" charset="0"/>
              </a:rPr>
              <a:t>D5.4 </a:t>
            </a:r>
            <a:r>
              <a:rPr lang="en-US" sz="2000" b="1" dirty="0">
                <a:cs typeface="Calibri" panose="020F0502020204030204" pitchFamily="34" charset="0"/>
              </a:rPr>
              <a:t>in 36Mo</a:t>
            </a:r>
            <a:r>
              <a:rPr lang="en-US" sz="2000" b="1" dirty="0">
                <a:solidFill>
                  <a:srgbClr val="00B050"/>
                </a:solidFill>
                <a:cs typeface="Calibri" panose="020F0502020204030204" pitchFamily="34" charset="0"/>
              </a:rPr>
              <a:t>: YES. Good progress. PhD student well guided.</a:t>
            </a:r>
          </a:p>
          <a:p>
            <a:pPr marL="0" indent="0">
              <a:buNone/>
            </a:pPr>
            <a:endParaRPr lang="en-US" sz="2000" dirty="0"/>
          </a:p>
          <a:p>
            <a:r>
              <a:rPr lang="en-US" sz="2000" dirty="0"/>
              <a:t>Plans to </a:t>
            </a:r>
            <a:r>
              <a:rPr lang="en-US" sz="2000" b="1" dirty="0">
                <a:solidFill>
                  <a:srgbClr val="A4C137"/>
                </a:solidFill>
                <a:cs typeface="Calibri" panose="020F0502020204030204" pitchFamily="34" charset="0"/>
              </a:rPr>
              <a:t>achieve</a:t>
            </a:r>
            <a:r>
              <a:rPr lang="en-US" sz="2000" dirty="0"/>
              <a:t> milestones &amp; deliverables</a:t>
            </a:r>
          </a:p>
          <a:p>
            <a:pPr lvl="1"/>
            <a:r>
              <a:rPr lang="en-US" sz="1600" dirty="0"/>
              <a:t>Delay risks to be anticipated? </a:t>
            </a:r>
            <a:r>
              <a:rPr lang="en-US" sz="1600" b="1" dirty="0">
                <a:solidFill>
                  <a:schemeClr val="accent6"/>
                </a:solidFill>
              </a:rPr>
              <a:t>Expediting the Recruitment of ESS Junior Engineer</a:t>
            </a:r>
          </a:p>
          <a:p>
            <a:pPr lvl="1"/>
            <a:r>
              <a:rPr lang="en-US" sz="1600" dirty="0"/>
              <a:t>Cooperation with other WP(s) to be reactivated? </a:t>
            </a:r>
            <a:r>
              <a:rPr lang="en-US" sz="1600" b="1" dirty="0"/>
              <a:t>Good cooperation</a:t>
            </a:r>
          </a:p>
          <a:p>
            <a:pPr lvl="1"/>
            <a:r>
              <a:rPr lang="en-US" sz="1600" dirty="0"/>
              <a:t>Risk mitigation measures to be implemented? </a:t>
            </a:r>
            <a:r>
              <a:rPr lang="en-US" sz="1600" b="1" dirty="0"/>
              <a:t>No risks identified</a:t>
            </a:r>
          </a:p>
          <a:p>
            <a:pPr lvl="1"/>
            <a:r>
              <a:rPr lang="en-US" sz="1600" dirty="0"/>
              <a:t>…</a:t>
            </a:r>
            <a:endParaRPr lang="en-GB" sz="16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US" sz="1800" dirty="0"/>
          </a:p>
        </p:txBody>
      </p:sp>
      <p:sp>
        <p:nvSpPr>
          <p:cNvPr id="7" name="Slide Number Placeholder 6">
            <a:extLst>
              <a:ext uri="{FF2B5EF4-FFF2-40B4-BE49-F238E27FC236}">
                <a16:creationId xmlns:a16="http://schemas.microsoft.com/office/drawing/2014/main" id="{6703D895-5901-DDE6-EC48-7B5D08B48593}"/>
              </a:ext>
            </a:extLst>
          </p:cNvPr>
          <p:cNvSpPr>
            <a:spLocks noGrp="1"/>
          </p:cNvSpPr>
          <p:nvPr>
            <p:ph type="sldNum" sz="quarter" idx="12"/>
          </p:nvPr>
        </p:nvSpPr>
        <p:spPr/>
        <p:txBody>
          <a:bodyPr/>
          <a:lstStyle/>
          <a:p>
            <a:fld id="{4068FCCF-9A80-B240-8D85-84F960565AFA}" type="slidenum">
              <a:rPr lang="en-BE" smtClean="0"/>
              <a:t>18</a:t>
            </a:fld>
            <a:endParaRPr lang="en-BE"/>
          </a:p>
        </p:txBody>
      </p:sp>
      <p:sp>
        <p:nvSpPr>
          <p:cNvPr id="8" name="Date Placeholder 7">
            <a:extLst>
              <a:ext uri="{FF2B5EF4-FFF2-40B4-BE49-F238E27FC236}">
                <a16:creationId xmlns:a16="http://schemas.microsoft.com/office/drawing/2014/main" id="{1E544A2E-B511-7661-6726-9EB2C0881C12}"/>
              </a:ext>
            </a:extLst>
          </p:cNvPr>
          <p:cNvSpPr>
            <a:spLocks noGrp="1"/>
          </p:cNvSpPr>
          <p:nvPr>
            <p:ph type="dt" sz="half" idx="10"/>
          </p:nvPr>
        </p:nvSpPr>
        <p:spPr/>
        <p:txBody>
          <a:bodyPr/>
          <a:lstStyle/>
          <a:p>
            <a:fld id="{D3EA2132-DC1F-FC4D-BB5A-541F1B13EB0F}" type="datetime1">
              <a:rPr lang="sv-SE" smtClean="0"/>
              <a:t>2025-03-13</a:t>
            </a:fld>
            <a:endParaRPr lang="en-BE"/>
          </a:p>
        </p:txBody>
      </p:sp>
      <p:sp>
        <p:nvSpPr>
          <p:cNvPr id="9" name="Footer Placeholder 8">
            <a:extLst>
              <a:ext uri="{FF2B5EF4-FFF2-40B4-BE49-F238E27FC236}">
                <a16:creationId xmlns:a16="http://schemas.microsoft.com/office/drawing/2014/main" id="{1FEC2AF1-1280-23FF-2F1E-9AB7971ED57E}"/>
              </a:ext>
            </a:extLst>
          </p:cNvPr>
          <p:cNvSpPr>
            <a:spLocks noGrp="1"/>
          </p:cNvSpPr>
          <p:nvPr>
            <p:ph type="ftr" sz="quarter" idx="11"/>
          </p:nvPr>
        </p:nvSpPr>
        <p:spPr/>
        <p:txBody>
          <a:bodyPr/>
          <a:lstStyle/>
          <a:p>
            <a:r>
              <a:rPr lang="en-BE"/>
              <a:t>Nuno Elias - iSAS annual meeting - INFN Legnaro</a:t>
            </a:r>
          </a:p>
        </p:txBody>
      </p:sp>
    </p:spTree>
    <p:extLst>
      <p:ext uri="{BB962C8B-B14F-4D97-AF65-F5344CB8AC3E}">
        <p14:creationId xmlns:p14="http://schemas.microsoft.com/office/powerpoint/2010/main" val="113694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2133A-61F7-5DD9-C26D-36236997F11B}"/>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DA418891-0756-9B3B-D496-178864990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CA7E2CDE-63A5-F731-6187-1E7C92B5E82A}"/>
              </a:ext>
            </a:extLst>
          </p:cNvPr>
          <p:cNvSpPr>
            <a:spLocks noGrp="1"/>
          </p:cNvSpPr>
          <p:nvPr>
            <p:ph idx="1"/>
          </p:nvPr>
        </p:nvSpPr>
        <p:spPr>
          <a:xfrm>
            <a:off x="312235" y="2921329"/>
            <a:ext cx="11463453" cy="3255633"/>
          </a:xfrm>
        </p:spPr>
        <p:txBody>
          <a:bodyPr>
            <a:normAutofit/>
          </a:bodyPr>
          <a:lstStyle/>
          <a:p>
            <a:pPr marL="0" indent="0" algn="ctr">
              <a:buNone/>
            </a:pPr>
            <a:r>
              <a:rPr lang="en-US" sz="6000" dirty="0">
                <a:solidFill>
                  <a:schemeClr val="accent6"/>
                </a:solidFill>
              </a:rPr>
              <a:t>Thank you</a:t>
            </a:r>
            <a:endParaRPr lang="en-GB" sz="4800" dirty="0">
              <a:solidFill>
                <a:schemeClr val="accent6"/>
              </a:solidFill>
            </a:endParaRP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US" sz="1800" dirty="0"/>
          </a:p>
        </p:txBody>
      </p:sp>
      <p:sp>
        <p:nvSpPr>
          <p:cNvPr id="7" name="Slide Number Placeholder 6">
            <a:extLst>
              <a:ext uri="{FF2B5EF4-FFF2-40B4-BE49-F238E27FC236}">
                <a16:creationId xmlns:a16="http://schemas.microsoft.com/office/drawing/2014/main" id="{15377DD5-63CF-377D-1785-F64CD994C6F7}"/>
              </a:ext>
            </a:extLst>
          </p:cNvPr>
          <p:cNvSpPr>
            <a:spLocks noGrp="1"/>
          </p:cNvSpPr>
          <p:nvPr>
            <p:ph type="sldNum" sz="quarter" idx="12"/>
          </p:nvPr>
        </p:nvSpPr>
        <p:spPr/>
        <p:txBody>
          <a:bodyPr/>
          <a:lstStyle/>
          <a:p>
            <a:fld id="{4068FCCF-9A80-B240-8D85-84F960565AFA}" type="slidenum">
              <a:rPr lang="en-BE" smtClean="0"/>
              <a:t>19</a:t>
            </a:fld>
            <a:endParaRPr lang="en-BE"/>
          </a:p>
        </p:txBody>
      </p:sp>
      <p:sp>
        <p:nvSpPr>
          <p:cNvPr id="8" name="Date Placeholder 7">
            <a:extLst>
              <a:ext uri="{FF2B5EF4-FFF2-40B4-BE49-F238E27FC236}">
                <a16:creationId xmlns:a16="http://schemas.microsoft.com/office/drawing/2014/main" id="{1492CE50-20C2-75BF-0ABB-A7BC9FA06E4B}"/>
              </a:ext>
            </a:extLst>
          </p:cNvPr>
          <p:cNvSpPr>
            <a:spLocks noGrp="1"/>
          </p:cNvSpPr>
          <p:nvPr>
            <p:ph type="dt" sz="half" idx="10"/>
          </p:nvPr>
        </p:nvSpPr>
        <p:spPr/>
        <p:txBody>
          <a:bodyPr/>
          <a:lstStyle/>
          <a:p>
            <a:fld id="{D3EA2132-DC1F-FC4D-BB5A-541F1B13EB0F}" type="datetime1">
              <a:rPr lang="sv-SE" smtClean="0"/>
              <a:t>2025-03-13</a:t>
            </a:fld>
            <a:endParaRPr lang="en-BE"/>
          </a:p>
        </p:txBody>
      </p:sp>
      <p:sp>
        <p:nvSpPr>
          <p:cNvPr id="9" name="Footer Placeholder 8">
            <a:extLst>
              <a:ext uri="{FF2B5EF4-FFF2-40B4-BE49-F238E27FC236}">
                <a16:creationId xmlns:a16="http://schemas.microsoft.com/office/drawing/2014/main" id="{7D1C33FB-0E94-BA76-E686-44508340F4DE}"/>
              </a:ext>
            </a:extLst>
          </p:cNvPr>
          <p:cNvSpPr>
            <a:spLocks noGrp="1"/>
          </p:cNvSpPr>
          <p:nvPr>
            <p:ph type="ftr" sz="quarter" idx="11"/>
          </p:nvPr>
        </p:nvSpPr>
        <p:spPr/>
        <p:txBody>
          <a:bodyPr/>
          <a:lstStyle/>
          <a:p>
            <a:r>
              <a:rPr lang="en-BE"/>
              <a:t>Nuno Elias - iSAS annual meeting - INFN Legnaro</a:t>
            </a:r>
          </a:p>
        </p:txBody>
      </p:sp>
    </p:spTree>
    <p:extLst>
      <p:ext uri="{BB962C8B-B14F-4D97-AF65-F5344CB8AC3E}">
        <p14:creationId xmlns:p14="http://schemas.microsoft.com/office/powerpoint/2010/main" val="192658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D7015-1805-3FED-E097-F5AB9DD7FB0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59D3ACF-1D64-7587-D09C-9E54513A958F}"/>
              </a:ext>
            </a:extLst>
          </p:cNvPr>
          <p:cNvSpPr>
            <a:spLocks noGrp="1"/>
          </p:cNvSpPr>
          <p:nvPr>
            <p:ph type="sldNum" sz="quarter" idx="12"/>
          </p:nvPr>
        </p:nvSpPr>
        <p:spPr/>
        <p:txBody>
          <a:bodyPr/>
          <a:lstStyle/>
          <a:p>
            <a:fld id="{4068FCCF-9A80-B240-8D85-84F960565AFA}" type="slidenum">
              <a:rPr lang="en-BE" smtClean="0"/>
              <a:t>2</a:t>
            </a:fld>
            <a:endParaRPr lang="en-BE"/>
          </a:p>
        </p:txBody>
      </p:sp>
      <p:pic>
        <p:nvPicPr>
          <p:cNvPr id="9" name="Picture 2" descr="Innovate for Sustainable Accelerating Systems: Kick-Off Meeting">
            <a:extLst>
              <a:ext uri="{FF2B5EF4-FFF2-40B4-BE49-F238E27FC236}">
                <a16:creationId xmlns:a16="http://schemas.microsoft.com/office/drawing/2014/main" id="{559C3DF0-5760-B5E9-E7A7-82E840B8B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918C65-79FC-602F-977A-FEF69113C719}"/>
              </a:ext>
            </a:extLst>
          </p:cNvPr>
          <p:cNvSpPr txBox="1"/>
          <p:nvPr/>
        </p:nvSpPr>
        <p:spPr>
          <a:xfrm>
            <a:off x="3910655" y="298796"/>
            <a:ext cx="7967580" cy="1569660"/>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a:p>
            <a:r>
              <a:rPr lang="en-US" b="1" dirty="0">
                <a:latin typeface="Calibri"/>
                <a:ea typeface="ＭＳ Ｐゴシック" charset="0"/>
              </a:rPr>
              <a:t>Convener: Nuno Elias (ESS)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t>
            </a:r>
            <a:r>
              <a:rPr lang="en-US" sz="1600" b="1" dirty="0">
                <a:latin typeface="Calibri"/>
                <a:ea typeface="ＭＳ Ｐゴシック" charset="0"/>
              </a:rPr>
              <a:t>G. </a:t>
            </a:r>
            <a:r>
              <a:rPr lang="en-US" sz="1600" b="1" dirty="0" err="1">
                <a:latin typeface="Calibri"/>
                <a:ea typeface="ＭＳ Ｐゴシック" charset="0"/>
              </a:rPr>
              <a:t>Olry</a:t>
            </a:r>
            <a:r>
              <a:rPr lang="en-US" sz="1600" b="1" dirty="0">
                <a:latin typeface="Calibri"/>
                <a:ea typeface="ＭＳ Ｐゴシック" charset="0"/>
              </a:rPr>
              <a:t> (CNRS), V. Parma. CERN); M. </a:t>
            </a:r>
            <a:r>
              <a:rPr lang="en-US" sz="1600" b="1" dirty="0" err="1">
                <a:latin typeface="Calibri"/>
                <a:ea typeface="ＭＳ Ｐゴシック" charset="0"/>
              </a:rPr>
              <a:t>Siedel</a:t>
            </a:r>
            <a:r>
              <a:rPr lang="en-US" sz="1600" b="1" dirty="0">
                <a:latin typeface="Calibri"/>
                <a:ea typeface="ＭＳ Ｐゴシック" charset="0"/>
              </a:rPr>
              <a:t> (EPFL)</a:t>
            </a:r>
            <a:endParaRPr lang="en-US" sz="1600" b="1" dirty="0"/>
          </a:p>
          <a:p>
            <a:endParaRPr lang="en-BE" b="1" dirty="0">
              <a:solidFill>
                <a:schemeClr val="bg2">
                  <a:lumMod val="50000"/>
                </a:schemeClr>
              </a:solidFill>
            </a:endParaRPr>
          </a:p>
        </p:txBody>
      </p:sp>
      <p:sp>
        <p:nvSpPr>
          <p:cNvPr id="11" name="TextBox 10">
            <a:extLst>
              <a:ext uri="{FF2B5EF4-FFF2-40B4-BE49-F238E27FC236}">
                <a16:creationId xmlns:a16="http://schemas.microsoft.com/office/drawing/2014/main" id="{8D8892F0-038D-8C79-264F-D903AEE5F69E}"/>
              </a:ext>
            </a:extLst>
          </p:cNvPr>
          <p:cNvSpPr txBox="1"/>
          <p:nvPr/>
        </p:nvSpPr>
        <p:spPr>
          <a:xfrm>
            <a:off x="190500" y="1868456"/>
            <a:ext cx="7789718" cy="4247317"/>
          </a:xfrm>
          <a:prstGeom prst="rect">
            <a:avLst/>
          </a:prstGeom>
          <a:noFill/>
        </p:spPr>
        <p:txBody>
          <a:bodyPr wrap="square" rtlCol="0">
            <a:spAutoFit/>
          </a:bodyPr>
          <a:lstStyle/>
          <a:p>
            <a:r>
              <a:rPr lang="en-GB" b="0" i="0" dirty="0">
                <a:solidFill>
                  <a:srgbClr val="1D1C1D"/>
                </a:solidFill>
                <a:effectLst/>
              </a:rPr>
              <a:t>The design of </a:t>
            </a:r>
            <a:r>
              <a:rPr lang="en-GB" b="1" i="0" dirty="0">
                <a:solidFill>
                  <a:srgbClr val="1D1C1D"/>
                </a:solidFill>
                <a:effectLst/>
              </a:rPr>
              <a:t>any</a:t>
            </a:r>
            <a:r>
              <a:rPr lang="en-GB" b="0" i="0" dirty="0">
                <a:solidFill>
                  <a:srgbClr val="1D1C1D"/>
                </a:solidFill>
                <a:effectLst/>
              </a:rPr>
              <a:t> LINAC cryomodule is optimised to meet the specific research objectives of the accelerator facility, while addressing </a:t>
            </a:r>
            <a:r>
              <a:rPr lang="en-GB" b="1" i="0" dirty="0">
                <a:solidFill>
                  <a:srgbClr val="1D1C1D"/>
                </a:solidFill>
                <a:effectLst/>
              </a:rPr>
              <a:t>common challenges</a:t>
            </a:r>
            <a:r>
              <a:rPr lang="en-GB" b="0" i="0" dirty="0">
                <a:solidFill>
                  <a:srgbClr val="1D1C1D"/>
                </a:solidFill>
                <a:effectLst/>
              </a:rPr>
              <a:t> such as high-power electric fields, ultra-low temperatures, ultra-high vacuum, precise alignment, etc.</a:t>
            </a:r>
          </a:p>
          <a:p>
            <a:endParaRPr lang="en-GB" dirty="0">
              <a:solidFill>
                <a:srgbClr val="1D1C1D"/>
              </a:solidFill>
            </a:endParaRPr>
          </a:p>
          <a:p>
            <a:r>
              <a:rPr lang="en-GB" b="0" i="0" dirty="0">
                <a:solidFill>
                  <a:srgbClr val="1D1C1D"/>
                </a:solidFill>
                <a:effectLst/>
              </a:rPr>
              <a:t>WP5's main goal is to tackle the common engineering challenges of integrating </a:t>
            </a:r>
            <a:r>
              <a:rPr lang="en-GB" b="0" i="0" dirty="0" err="1">
                <a:solidFill>
                  <a:srgbClr val="1D1C1D"/>
                </a:solidFill>
                <a:effectLst/>
              </a:rPr>
              <a:t>iSAS</a:t>
            </a:r>
            <a:r>
              <a:rPr lang="en-GB" b="0" i="0" dirty="0">
                <a:solidFill>
                  <a:srgbClr val="1D1C1D"/>
                </a:solidFill>
                <a:effectLst/>
              </a:rPr>
              <a:t> technologies </a:t>
            </a:r>
            <a:r>
              <a:rPr lang="en-GB" b="1" i="1" dirty="0">
                <a:solidFill>
                  <a:srgbClr val="1D1C1D"/>
                </a:solidFill>
                <a:effectLst/>
              </a:rPr>
              <a:t>into a parametric design of a new cryomodule</a:t>
            </a:r>
            <a:r>
              <a:rPr lang="en-GB" b="0" i="0" dirty="0">
                <a:solidFill>
                  <a:srgbClr val="1D1C1D"/>
                </a:solidFill>
                <a:effectLst/>
              </a:rPr>
              <a:t>, building on developments made with ESS cryomodules whilst benchmarking against other facilities.</a:t>
            </a:r>
          </a:p>
          <a:p>
            <a:endParaRPr lang="en-GB" b="0" i="0" dirty="0">
              <a:solidFill>
                <a:srgbClr val="1D1C1D"/>
              </a:solidFill>
              <a:effectLst/>
            </a:endParaRPr>
          </a:p>
          <a:p>
            <a:endParaRPr lang="en-GB" dirty="0">
              <a:solidFill>
                <a:srgbClr val="1D1C1D"/>
              </a:solidFill>
            </a:endParaRPr>
          </a:p>
          <a:p>
            <a:r>
              <a:rPr lang="en-GB" b="0" i="0" dirty="0">
                <a:solidFill>
                  <a:srgbClr val="1D1C1D"/>
                </a:solidFill>
                <a:effectLst/>
              </a:rPr>
              <a:t>In addition</a:t>
            </a:r>
            <a:r>
              <a:rPr lang="en-GB" b="0" i="0">
                <a:solidFill>
                  <a:srgbClr val="1D1C1D"/>
                </a:solidFill>
                <a:effectLst/>
              </a:rPr>
              <a:t>, to </a:t>
            </a:r>
            <a:r>
              <a:rPr lang="en-GB" b="0" i="0" dirty="0">
                <a:solidFill>
                  <a:srgbClr val="1D1C1D"/>
                </a:solidFill>
                <a:effectLst/>
              </a:rPr>
              <a:t>unlock the full energy-saving capability of this cryomodule, the objective of WP5 is to also address the challenging </a:t>
            </a:r>
            <a:r>
              <a:rPr lang="en-GB" b="1" i="0" dirty="0">
                <a:solidFill>
                  <a:srgbClr val="1D1C1D"/>
                </a:solidFill>
                <a:effectLst/>
              </a:rPr>
              <a:t>beam dynamics requirements </a:t>
            </a:r>
            <a:r>
              <a:rPr lang="en-GB" b="0" i="0" dirty="0">
                <a:solidFill>
                  <a:srgbClr val="1D1C1D"/>
                </a:solidFill>
                <a:effectLst/>
              </a:rPr>
              <a:t>when operating the new cryomodule in </a:t>
            </a:r>
            <a:r>
              <a:rPr lang="en-GB" b="1" i="0" dirty="0">
                <a:solidFill>
                  <a:srgbClr val="1D1C1D"/>
                </a:solidFill>
                <a:effectLst/>
              </a:rPr>
              <a:t>Energy Recovery Linacs </a:t>
            </a:r>
            <a:r>
              <a:rPr lang="en-GB" b="0" i="0" dirty="0">
                <a:solidFill>
                  <a:srgbClr val="1D1C1D"/>
                </a:solidFill>
                <a:effectLst/>
              </a:rPr>
              <a:t>with recirculating beams.</a:t>
            </a:r>
            <a:endParaRPr lang="en-GB" dirty="0">
              <a:effectLst/>
            </a:endParaRPr>
          </a:p>
        </p:txBody>
      </p:sp>
      <p:sp>
        <p:nvSpPr>
          <p:cNvPr id="3" name="Date Placeholder 2">
            <a:extLst>
              <a:ext uri="{FF2B5EF4-FFF2-40B4-BE49-F238E27FC236}">
                <a16:creationId xmlns:a16="http://schemas.microsoft.com/office/drawing/2014/main" id="{783AE7B3-B694-8BD0-AFF4-3A2E9297D33D}"/>
              </a:ext>
            </a:extLst>
          </p:cNvPr>
          <p:cNvSpPr>
            <a:spLocks noGrp="1"/>
          </p:cNvSpPr>
          <p:nvPr>
            <p:ph type="dt" sz="half" idx="10"/>
          </p:nvPr>
        </p:nvSpPr>
        <p:spPr/>
        <p:txBody>
          <a:bodyPr/>
          <a:lstStyle/>
          <a:p>
            <a:fld id="{32A234BD-A2E6-004E-9F01-1F4DCBABE06F}" type="datetime1">
              <a:rPr lang="sv-SE" smtClean="0"/>
              <a:t>2025-03-13</a:t>
            </a:fld>
            <a:endParaRPr lang="en-BE"/>
          </a:p>
        </p:txBody>
      </p:sp>
      <p:sp>
        <p:nvSpPr>
          <p:cNvPr id="4" name="Footer Placeholder 3">
            <a:extLst>
              <a:ext uri="{FF2B5EF4-FFF2-40B4-BE49-F238E27FC236}">
                <a16:creationId xmlns:a16="http://schemas.microsoft.com/office/drawing/2014/main" id="{6CC0AAC2-8F57-FBFE-F4E3-6640B1052899}"/>
              </a:ext>
            </a:extLst>
          </p:cNvPr>
          <p:cNvSpPr>
            <a:spLocks noGrp="1"/>
          </p:cNvSpPr>
          <p:nvPr>
            <p:ph type="ftr" sz="quarter" idx="11"/>
          </p:nvPr>
        </p:nvSpPr>
        <p:spPr/>
        <p:txBody>
          <a:bodyPr/>
          <a:lstStyle/>
          <a:p>
            <a:r>
              <a:rPr lang="en-BE"/>
              <a:t>Nuno Elias - iSAS annual meeting - INFN Legnaro</a:t>
            </a:r>
          </a:p>
        </p:txBody>
      </p:sp>
      <p:pic>
        <p:nvPicPr>
          <p:cNvPr id="5" name="Picture 4" descr="A blue and white machine&#10;&#10;AI-generated content may be incorrect.">
            <a:extLst>
              <a:ext uri="{FF2B5EF4-FFF2-40B4-BE49-F238E27FC236}">
                <a16:creationId xmlns:a16="http://schemas.microsoft.com/office/drawing/2014/main" id="{373E0D7D-4DFC-23C8-524C-4D18DB774F3E}"/>
              </a:ext>
            </a:extLst>
          </p:cNvPr>
          <p:cNvPicPr>
            <a:picLocks noChangeAspect="1"/>
          </p:cNvPicPr>
          <p:nvPr/>
        </p:nvPicPr>
        <p:blipFill>
          <a:blip r:embed="rId3"/>
          <a:stretch>
            <a:fillRect/>
          </a:stretch>
        </p:blipFill>
        <p:spPr>
          <a:xfrm>
            <a:off x="7888285" y="2410526"/>
            <a:ext cx="4113215" cy="2398541"/>
          </a:xfrm>
          <a:prstGeom prst="rect">
            <a:avLst/>
          </a:prstGeom>
        </p:spPr>
      </p:pic>
    </p:spTree>
    <p:extLst>
      <p:ext uri="{BB962C8B-B14F-4D97-AF65-F5344CB8AC3E}">
        <p14:creationId xmlns:p14="http://schemas.microsoft.com/office/powerpoint/2010/main" val="207666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C3786-F233-6D2E-D00A-05D2F5DEC18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8BA7811-FE85-8F40-D855-32396C7B2187}"/>
              </a:ext>
            </a:extLst>
          </p:cNvPr>
          <p:cNvSpPr>
            <a:spLocks noGrp="1"/>
          </p:cNvSpPr>
          <p:nvPr>
            <p:ph type="sldNum" sz="quarter" idx="12"/>
          </p:nvPr>
        </p:nvSpPr>
        <p:spPr/>
        <p:txBody>
          <a:bodyPr/>
          <a:lstStyle/>
          <a:p>
            <a:fld id="{4068FCCF-9A80-B240-8D85-84F960565AFA}" type="slidenum">
              <a:rPr lang="en-BE" smtClean="0"/>
              <a:t>3</a:t>
            </a:fld>
            <a:endParaRPr lang="en-BE"/>
          </a:p>
        </p:txBody>
      </p:sp>
      <p:pic>
        <p:nvPicPr>
          <p:cNvPr id="9" name="Picture 2" descr="Innovate for Sustainable Accelerating Systems: Kick-Off Meeting">
            <a:extLst>
              <a:ext uri="{FF2B5EF4-FFF2-40B4-BE49-F238E27FC236}">
                <a16:creationId xmlns:a16="http://schemas.microsoft.com/office/drawing/2014/main" id="{8CEB2D6D-0006-9FE2-347B-D8EDB0E87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9E51F-1664-31CF-1E2D-8B313335D05D}"/>
              </a:ext>
            </a:extLst>
          </p:cNvPr>
          <p:cNvSpPr txBox="1"/>
          <p:nvPr/>
        </p:nvSpPr>
        <p:spPr>
          <a:xfrm>
            <a:off x="3910655" y="298796"/>
            <a:ext cx="7967580" cy="1569660"/>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a:p>
            <a:r>
              <a:rPr lang="en-US" b="1" dirty="0">
                <a:latin typeface="Calibri"/>
                <a:ea typeface="ＭＳ Ｐゴシック" charset="0"/>
              </a:rPr>
              <a:t>Convener: Nuno Elias (ESS)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t>
            </a:r>
            <a:r>
              <a:rPr lang="en-US" sz="1600" b="1" dirty="0">
                <a:latin typeface="Calibri"/>
                <a:ea typeface="ＭＳ Ｐゴシック" charset="0"/>
              </a:rPr>
              <a:t>G. </a:t>
            </a:r>
            <a:r>
              <a:rPr lang="en-US" sz="1600" b="1" dirty="0" err="1">
                <a:latin typeface="Calibri"/>
                <a:ea typeface="ＭＳ Ｐゴシック" charset="0"/>
              </a:rPr>
              <a:t>Olry</a:t>
            </a:r>
            <a:r>
              <a:rPr lang="en-US" sz="1600" b="1" dirty="0">
                <a:latin typeface="Calibri"/>
                <a:ea typeface="ＭＳ Ｐゴシック" charset="0"/>
              </a:rPr>
              <a:t> (CNRS), V. Parma. CERN); M. </a:t>
            </a:r>
            <a:r>
              <a:rPr lang="en-US" sz="1600" b="1" dirty="0" err="1">
                <a:latin typeface="Calibri"/>
                <a:ea typeface="ＭＳ Ｐゴシック" charset="0"/>
              </a:rPr>
              <a:t>Siedel</a:t>
            </a:r>
            <a:r>
              <a:rPr lang="en-US" sz="1600" b="1" dirty="0">
                <a:latin typeface="Calibri"/>
                <a:ea typeface="ＭＳ Ｐゴシック" charset="0"/>
              </a:rPr>
              <a:t> (EPFL)</a:t>
            </a:r>
            <a:endParaRPr lang="en-US" sz="1600" b="1" dirty="0"/>
          </a:p>
          <a:p>
            <a:endParaRPr lang="en-BE" b="1" dirty="0">
              <a:solidFill>
                <a:schemeClr val="bg2">
                  <a:lumMod val="50000"/>
                </a:schemeClr>
              </a:solidFill>
            </a:endParaRPr>
          </a:p>
        </p:txBody>
      </p:sp>
      <p:sp>
        <p:nvSpPr>
          <p:cNvPr id="11" name="TextBox 10">
            <a:extLst>
              <a:ext uri="{FF2B5EF4-FFF2-40B4-BE49-F238E27FC236}">
                <a16:creationId xmlns:a16="http://schemas.microsoft.com/office/drawing/2014/main" id="{97C20881-0A78-62CE-4970-3D9FB021A28F}"/>
              </a:ext>
            </a:extLst>
          </p:cNvPr>
          <p:cNvSpPr txBox="1"/>
          <p:nvPr/>
        </p:nvSpPr>
        <p:spPr>
          <a:xfrm>
            <a:off x="190500" y="1967375"/>
            <a:ext cx="11811000" cy="4247317"/>
          </a:xfrm>
          <a:prstGeom prst="rect">
            <a:avLst/>
          </a:prstGeom>
          <a:noFill/>
        </p:spPr>
        <p:txBody>
          <a:bodyPr wrap="square" rtlCol="0">
            <a:spAutoFit/>
          </a:bodyPr>
          <a:lstStyle/>
          <a:p>
            <a:r>
              <a:rPr lang="en-GB" b="1" i="1" dirty="0">
                <a:effectLst/>
              </a:rPr>
              <a:t>Task </a:t>
            </a:r>
            <a:r>
              <a:rPr lang="en-GB" b="1" i="1" dirty="0"/>
              <a:t>5</a:t>
            </a:r>
            <a:r>
              <a:rPr lang="en-GB" b="1" i="1" dirty="0">
                <a:effectLst/>
              </a:rPr>
              <a:t>.1: Coordination on cryomodule design activities– M1-M48 </a:t>
            </a:r>
            <a:endParaRPr lang="en-GB" b="1" dirty="0">
              <a:effectLst/>
            </a:endParaRPr>
          </a:p>
          <a:p>
            <a:r>
              <a:rPr lang="en-GB" i="1" dirty="0">
                <a:effectLst/>
              </a:rPr>
              <a:t>• General coordination by ESS as described above.</a:t>
            </a:r>
          </a:p>
          <a:p>
            <a:endParaRPr lang="en-GB" dirty="0">
              <a:effectLst/>
            </a:endParaRPr>
          </a:p>
          <a:p>
            <a:r>
              <a:rPr lang="en-GB" b="1" i="1" dirty="0">
                <a:effectLst/>
              </a:rPr>
              <a:t>Task 5.2: ESS cryomodules experience and benchmarking with other recent facilities– M1-M36</a:t>
            </a:r>
            <a:endParaRPr lang="en-GB" b="1" dirty="0">
              <a:effectLst/>
            </a:endParaRPr>
          </a:p>
          <a:p>
            <a:r>
              <a:rPr lang="en-GB" i="1" dirty="0">
                <a:effectLst/>
              </a:rPr>
              <a:t>• Compile the lesson learned from the ESS </a:t>
            </a:r>
            <a:r>
              <a:rPr lang="en-GB" i="1" dirty="0"/>
              <a:t>CM testing activities, technical commissioning, and initial operation.</a:t>
            </a:r>
            <a:r>
              <a:rPr lang="en-GB" i="1" dirty="0">
                <a:effectLst/>
              </a:rPr>
              <a:t> </a:t>
            </a:r>
          </a:p>
          <a:p>
            <a:r>
              <a:rPr lang="en-GB" i="1" dirty="0">
                <a:effectLst/>
              </a:rPr>
              <a:t>• Benchmarking with projects in the implementation phase (worldwide).</a:t>
            </a:r>
            <a:endParaRPr lang="en-GB" dirty="0">
              <a:effectLst/>
            </a:endParaRPr>
          </a:p>
          <a:p>
            <a:r>
              <a:rPr lang="en-GB" i="1" dirty="0">
                <a:effectLst/>
              </a:rPr>
              <a:t>• Develop a roadmap to develop a new, sustainable CM design.</a:t>
            </a:r>
          </a:p>
          <a:p>
            <a:endParaRPr lang="en-GB" dirty="0">
              <a:effectLst/>
            </a:endParaRPr>
          </a:p>
          <a:p>
            <a:r>
              <a:rPr lang="en-GB" b="1" i="1" dirty="0">
                <a:effectLst/>
              </a:rPr>
              <a:t>Task 5.3: Sustainable criteria for LINAC cryomodule design– M24-M48</a:t>
            </a:r>
            <a:endParaRPr lang="en-GB" b="1" dirty="0">
              <a:effectLst/>
            </a:endParaRPr>
          </a:p>
          <a:p>
            <a:r>
              <a:rPr lang="en-GB" i="1" dirty="0">
                <a:effectLst/>
              </a:rPr>
              <a:t>• Integrate findings from the other </a:t>
            </a:r>
            <a:r>
              <a:rPr lang="en-GB" i="1" dirty="0" err="1">
                <a:effectLst/>
              </a:rPr>
              <a:t>iSAS</a:t>
            </a:r>
            <a:r>
              <a:rPr lang="en-GB" i="1" dirty="0">
                <a:effectLst/>
              </a:rPr>
              <a:t> WPs into a generic CM design.</a:t>
            </a:r>
            <a:endParaRPr lang="en-GB" dirty="0">
              <a:effectLst/>
            </a:endParaRPr>
          </a:p>
          <a:p>
            <a:r>
              <a:rPr lang="en-GB" i="1" dirty="0">
                <a:effectLst/>
              </a:rPr>
              <a:t>• Explore the sustainability criteria for the design.</a:t>
            </a:r>
          </a:p>
          <a:p>
            <a:endParaRPr lang="en-GB" dirty="0">
              <a:effectLst/>
            </a:endParaRPr>
          </a:p>
          <a:p>
            <a:r>
              <a:rPr lang="en-GB" b="1" i="1" dirty="0">
                <a:effectLst/>
              </a:rPr>
              <a:t>Task 5.4: Beam Dynamics for ERL-based accelerators with energy-efficient cryomodules – M1-M48</a:t>
            </a:r>
            <a:endParaRPr lang="en-GB" b="1" dirty="0">
              <a:effectLst/>
            </a:endParaRPr>
          </a:p>
          <a:p>
            <a:r>
              <a:rPr lang="en-GB" i="1" dirty="0">
                <a:effectLst/>
              </a:rPr>
              <a:t>• Simulate the beam dynamics of ERL-based accelerators when the energy efficient CM is included.</a:t>
            </a:r>
            <a:endParaRPr lang="en-GB" dirty="0">
              <a:effectLst/>
            </a:endParaRPr>
          </a:p>
          <a:p>
            <a:r>
              <a:rPr lang="en-GB" i="1" dirty="0">
                <a:effectLst/>
              </a:rPr>
              <a:t>• Study the lattice design to optimize the beam and energy saving performances.</a:t>
            </a:r>
            <a:endParaRPr lang="en-GB" dirty="0">
              <a:effectLst/>
            </a:endParaRPr>
          </a:p>
        </p:txBody>
      </p:sp>
      <p:sp>
        <p:nvSpPr>
          <p:cNvPr id="3" name="Date Placeholder 2">
            <a:extLst>
              <a:ext uri="{FF2B5EF4-FFF2-40B4-BE49-F238E27FC236}">
                <a16:creationId xmlns:a16="http://schemas.microsoft.com/office/drawing/2014/main" id="{211071F1-4C13-3F65-A2F7-18F73058F6A7}"/>
              </a:ext>
            </a:extLst>
          </p:cNvPr>
          <p:cNvSpPr>
            <a:spLocks noGrp="1"/>
          </p:cNvSpPr>
          <p:nvPr>
            <p:ph type="dt" sz="half" idx="10"/>
          </p:nvPr>
        </p:nvSpPr>
        <p:spPr/>
        <p:txBody>
          <a:bodyPr/>
          <a:lstStyle/>
          <a:p>
            <a:fld id="{32A234BD-A2E6-004E-9F01-1F4DCBABE06F}" type="datetime1">
              <a:rPr lang="sv-SE" smtClean="0"/>
              <a:t>2025-03-13</a:t>
            </a:fld>
            <a:endParaRPr lang="en-BE"/>
          </a:p>
        </p:txBody>
      </p:sp>
      <p:sp>
        <p:nvSpPr>
          <p:cNvPr id="4" name="Footer Placeholder 3">
            <a:extLst>
              <a:ext uri="{FF2B5EF4-FFF2-40B4-BE49-F238E27FC236}">
                <a16:creationId xmlns:a16="http://schemas.microsoft.com/office/drawing/2014/main" id="{B2266AFE-26EE-593C-9DF9-C0EB6812DC4A}"/>
              </a:ext>
            </a:extLst>
          </p:cNvPr>
          <p:cNvSpPr>
            <a:spLocks noGrp="1"/>
          </p:cNvSpPr>
          <p:nvPr>
            <p:ph type="ftr" sz="quarter" idx="11"/>
          </p:nvPr>
        </p:nvSpPr>
        <p:spPr/>
        <p:txBody>
          <a:bodyPr/>
          <a:lstStyle/>
          <a:p>
            <a:r>
              <a:rPr lang="en-BE"/>
              <a:t>Nuno Elias - iSAS annual meeting - INFN Legnaro</a:t>
            </a:r>
          </a:p>
        </p:txBody>
      </p:sp>
    </p:spTree>
    <p:extLst>
      <p:ext uri="{BB962C8B-B14F-4D97-AF65-F5344CB8AC3E}">
        <p14:creationId xmlns:p14="http://schemas.microsoft.com/office/powerpoint/2010/main" val="370404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95267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Coordination: </a:t>
            </a:r>
            <a:r>
              <a:rPr lang="en-US" sz="2400" b="1" dirty="0">
                <a:solidFill>
                  <a:schemeClr val="bg2">
                    <a:lumMod val="50000"/>
                  </a:schemeClr>
                </a:solidFill>
              </a:rPr>
              <a:t>status/evolution of </a:t>
            </a:r>
            <a:r>
              <a:rPr lang="en-US" sz="2400" b="1" dirty="0">
                <a:solidFill>
                  <a:srgbClr val="00B050"/>
                </a:solidFill>
              </a:rPr>
              <a:t>Task 5.1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p:txBody>
          <a:bodyPr>
            <a:normAutofit/>
          </a:bodyPr>
          <a:lstStyle/>
          <a:p>
            <a:r>
              <a:rPr lang="en-US" sz="2000" b="1" dirty="0">
                <a:solidFill>
                  <a:srgbClr val="002060"/>
                </a:solidFill>
              </a:rPr>
              <a:t>Past developments </a:t>
            </a:r>
          </a:p>
          <a:p>
            <a:pPr lvl="1"/>
            <a:r>
              <a:rPr lang="en-US" sz="1800" b="1" dirty="0">
                <a:solidFill>
                  <a:srgbClr val="00B050"/>
                </a:solidFill>
              </a:rPr>
              <a:t>Regular  WP5 meetings </a:t>
            </a:r>
            <a:r>
              <a:rPr lang="en-US" sz="1800" dirty="0">
                <a:solidFill>
                  <a:srgbClr val="00B050"/>
                </a:solidFill>
              </a:rPr>
              <a:t>+ dedicated meetings task specific</a:t>
            </a:r>
          </a:p>
          <a:p>
            <a:pPr lvl="2"/>
            <a:r>
              <a:rPr lang="en-GB" sz="1600" dirty="0">
                <a:latin typeface="Helvetica" pitchFamily="2" charset="0"/>
              </a:rPr>
              <a:t>Mar24; Apr24; Jul24; Sep24; Jan25</a:t>
            </a:r>
            <a:r>
              <a:rPr lang="en-US" sz="1600" dirty="0">
                <a:latin typeface="Helvetica" pitchFamily="2" charset="0"/>
              </a:rPr>
              <a:t> + (12-19)Nov24_T5.2 ; (7)Mar25_T5.4</a:t>
            </a:r>
          </a:p>
          <a:p>
            <a:pPr marL="914400" lvl="2" indent="0">
              <a:buNone/>
            </a:pPr>
            <a:endParaRPr lang="en-US" sz="1400" dirty="0"/>
          </a:p>
          <a:p>
            <a:pPr lvl="1"/>
            <a:r>
              <a:rPr lang="en-US" sz="1800" b="1" dirty="0">
                <a:solidFill>
                  <a:srgbClr val="00B050"/>
                </a:solidFill>
              </a:rPr>
              <a:t>Milestone 5.1</a:t>
            </a:r>
            <a:r>
              <a:rPr lang="en-US" sz="1800" dirty="0"/>
              <a:t> : “In-person WP kick-off meeting at ESS” : </a:t>
            </a:r>
            <a:r>
              <a:rPr lang="en-US" sz="1800" dirty="0">
                <a:highlight>
                  <a:srgbClr val="00FF00"/>
                </a:highlight>
              </a:rPr>
              <a:t>Completed</a:t>
            </a:r>
          </a:p>
          <a:p>
            <a:pPr marL="457200" lvl="1" indent="0">
              <a:buNone/>
            </a:pPr>
            <a:endParaRPr lang="en-US" sz="1800" dirty="0">
              <a:highlight>
                <a:srgbClr val="00FF00"/>
              </a:highlight>
            </a:endParaRPr>
          </a:p>
          <a:p>
            <a:pPr lvl="1"/>
            <a:r>
              <a:rPr lang="en-US" sz="1800" b="1" dirty="0">
                <a:solidFill>
                  <a:srgbClr val="00B050"/>
                </a:solidFill>
              </a:rPr>
              <a:t>Recruitment PhD student (EPFL)</a:t>
            </a:r>
            <a:r>
              <a:rPr lang="en-US" sz="1800" dirty="0"/>
              <a:t>: </a:t>
            </a:r>
            <a:r>
              <a:rPr lang="en-US" sz="1600" dirty="0">
                <a:highlight>
                  <a:srgbClr val="C0C0C0"/>
                </a:highlight>
              </a:rPr>
              <a:t>Started: (Apr-2024)</a:t>
            </a:r>
            <a:r>
              <a:rPr lang="en-US" sz="1600" dirty="0"/>
              <a:t> ;   </a:t>
            </a:r>
            <a:r>
              <a:rPr lang="en-US" sz="1600" dirty="0">
                <a:highlight>
                  <a:srgbClr val="00FF00"/>
                </a:highlight>
              </a:rPr>
              <a:t>Completed (Oct-2024)</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highlight>
                  <a:srgbClr val="C0C0C0"/>
                </a:highlight>
              </a:rPr>
              <a:t>Ongoing Recruitment </a:t>
            </a:r>
            <a:r>
              <a:rPr lang="en-US" sz="1800" dirty="0"/>
              <a:t>of junior engineer/ scientist (ESS) :  </a:t>
            </a:r>
            <a:r>
              <a:rPr lang="en-US" sz="1800" dirty="0">
                <a:highlight>
                  <a:srgbClr val="C0C0C0"/>
                </a:highlight>
              </a:rPr>
              <a:t>Start: (Mar-24)</a:t>
            </a:r>
            <a:r>
              <a:rPr lang="en-US" sz="1800" dirty="0"/>
              <a:t> ;   </a:t>
            </a:r>
            <a:r>
              <a:rPr lang="en-US" sz="1800" dirty="0">
                <a:highlight>
                  <a:srgbClr val="C0C0C0"/>
                </a:highlight>
              </a:rPr>
              <a:t>Complete (Jun-24)</a:t>
            </a:r>
          </a:p>
          <a:p>
            <a:pPr lvl="2"/>
            <a:r>
              <a:rPr lang="en-US" sz="1600" dirty="0"/>
              <a:t>Assignment of 2 years to be supporting activities related to </a:t>
            </a:r>
            <a:r>
              <a:rPr lang="en-US" sz="1600" b="1" dirty="0"/>
              <a:t>WP5</a:t>
            </a:r>
            <a:r>
              <a:rPr lang="en-US" sz="1600" dirty="0"/>
              <a:t> and WP6</a:t>
            </a:r>
          </a:p>
          <a:p>
            <a:pPr lvl="2"/>
            <a:r>
              <a:rPr lang="en-US" sz="1600" dirty="0"/>
              <a:t>Possible extension to be considered, to cover up to the end of project</a:t>
            </a:r>
          </a:p>
          <a:p>
            <a:endParaRPr lang="en-US" sz="2400" dirty="0"/>
          </a:p>
          <a:p>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BCB3FF54-0FAB-97CE-C5CE-FCBDB734F716}"/>
              </a:ext>
            </a:extLst>
          </p:cNvPr>
          <p:cNvSpPr>
            <a:spLocks noGrp="1"/>
          </p:cNvSpPr>
          <p:nvPr>
            <p:ph type="sldNum" sz="quarter" idx="12"/>
          </p:nvPr>
        </p:nvSpPr>
        <p:spPr/>
        <p:txBody>
          <a:bodyPr/>
          <a:lstStyle/>
          <a:p>
            <a:fld id="{4068FCCF-9A80-B240-8D85-84F960565AFA}" type="slidenum">
              <a:rPr lang="en-BE" smtClean="0"/>
              <a:t>4</a:t>
            </a:fld>
            <a:endParaRPr lang="en-BE"/>
          </a:p>
        </p:txBody>
      </p:sp>
      <p:sp>
        <p:nvSpPr>
          <p:cNvPr id="8" name="Rectangle 7">
            <a:extLst>
              <a:ext uri="{FF2B5EF4-FFF2-40B4-BE49-F238E27FC236}">
                <a16:creationId xmlns:a16="http://schemas.microsoft.com/office/drawing/2014/main" id="{336CF344-B1E9-5839-7D71-8DCA766074D4}"/>
              </a:ext>
            </a:extLst>
          </p:cNvPr>
          <p:cNvSpPr/>
          <p:nvPr/>
        </p:nvSpPr>
        <p:spPr>
          <a:xfrm>
            <a:off x="3418115" y="799574"/>
            <a:ext cx="7770585" cy="72728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b="1" i="1" dirty="0">
                <a:effectLst/>
                <a:latin typeface="Helvetica" pitchFamily="2" charset="0"/>
              </a:rPr>
              <a:t>Task </a:t>
            </a:r>
            <a:r>
              <a:rPr lang="en-GB" b="1" i="1" dirty="0">
                <a:latin typeface="Helvetica" pitchFamily="2" charset="0"/>
              </a:rPr>
              <a:t>5</a:t>
            </a:r>
            <a:r>
              <a:rPr lang="en-GB" b="1" i="1" dirty="0">
                <a:effectLst/>
                <a:latin typeface="Helvetica" pitchFamily="2" charset="0"/>
              </a:rPr>
              <a:t>.1: Coordination on cryomodule design activities– </a:t>
            </a:r>
            <a:r>
              <a:rPr lang="en-GB" b="1" i="1" dirty="0">
                <a:effectLst/>
                <a:highlight>
                  <a:srgbClr val="A4C137"/>
                </a:highlight>
                <a:latin typeface="Helvetica" pitchFamily="2" charset="0"/>
              </a:rPr>
              <a:t>M1-M48</a:t>
            </a:r>
            <a:endParaRPr lang="en-GB" b="1" dirty="0">
              <a:effectLst/>
              <a:highlight>
                <a:srgbClr val="A4C137"/>
              </a:highlight>
              <a:latin typeface="Helvetica" pitchFamily="2" charset="0"/>
            </a:endParaRPr>
          </a:p>
          <a:p>
            <a:r>
              <a:rPr lang="en-GB" i="1" dirty="0">
                <a:effectLst/>
                <a:latin typeface="Helvetica" pitchFamily="2" charset="0"/>
              </a:rPr>
              <a:t>• General coordination by ESS as described above.</a:t>
            </a:r>
          </a:p>
        </p:txBody>
      </p:sp>
      <p:sp>
        <p:nvSpPr>
          <p:cNvPr id="9" name="Date Placeholder 8">
            <a:extLst>
              <a:ext uri="{FF2B5EF4-FFF2-40B4-BE49-F238E27FC236}">
                <a16:creationId xmlns:a16="http://schemas.microsoft.com/office/drawing/2014/main" id="{B4D67423-B258-6114-9DAB-47C23E08C485}"/>
              </a:ext>
            </a:extLst>
          </p:cNvPr>
          <p:cNvSpPr>
            <a:spLocks noGrp="1"/>
          </p:cNvSpPr>
          <p:nvPr>
            <p:ph type="dt" sz="half" idx="10"/>
          </p:nvPr>
        </p:nvSpPr>
        <p:spPr/>
        <p:txBody>
          <a:bodyPr/>
          <a:lstStyle/>
          <a:p>
            <a:fld id="{AA38C7A8-94AD-D04E-B322-873FDF60F44F}" type="datetime1">
              <a:rPr lang="sv-SE" smtClean="0"/>
              <a:t>2025-03-13</a:t>
            </a:fld>
            <a:endParaRPr lang="en-BE"/>
          </a:p>
        </p:txBody>
      </p:sp>
      <p:sp>
        <p:nvSpPr>
          <p:cNvPr id="10" name="Footer Placeholder 9">
            <a:extLst>
              <a:ext uri="{FF2B5EF4-FFF2-40B4-BE49-F238E27FC236}">
                <a16:creationId xmlns:a16="http://schemas.microsoft.com/office/drawing/2014/main" id="{F5AAD50F-50A5-D7E5-79E6-D59F6FC8E6BE}"/>
              </a:ext>
            </a:extLst>
          </p:cNvPr>
          <p:cNvSpPr>
            <a:spLocks noGrp="1"/>
          </p:cNvSpPr>
          <p:nvPr>
            <p:ph type="ftr" sz="quarter" idx="11"/>
          </p:nvPr>
        </p:nvSpPr>
        <p:spPr/>
        <p:txBody>
          <a:bodyPr/>
          <a:lstStyle/>
          <a:p>
            <a:r>
              <a:rPr lang="en-BE"/>
              <a:t>Nuno Elias - iSAS annual meeting - INFN Legnaro</a:t>
            </a:r>
          </a:p>
        </p:txBody>
      </p:sp>
    </p:spTree>
    <p:extLst>
      <p:ext uri="{BB962C8B-B14F-4D97-AF65-F5344CB8AC3E}">
        <p14:creationId xmlns:p14="http://schemas.microsoft.com/office/powerpoint/2010/main" val="80575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2BA3-016C-3A22-CA30-D16E12FADD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08BC1F-6C87-2B72-4238-BA4CEAE88DBF}"/>
              </a:ext>
            </a:extLst>
          </p:cNvPr>
          <p:cNvSpPr txBox="1"/>
          <p:nvPr/>
        </p:nvSpPr>
        <p:spPr>
          <a:xfrm>
            <a:off x="3418115" y="315684"/>
            <a:ext cx="695267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Coordination: </a:t>
            </a:r>
            <a:r>
              <a:rPr lang="en-US" sz="2400" b="1" dirty="0">
                <a:solidFill>
                  <a:schemeClr val="bg2">
                    <a:lumMod val="50000"/>
                  </a:schemeClr>
                </a:solidFill>
              </a:rPr>
              <a:t>status/evolution of </a:t>
            </a:r>
            <a:r>
              <a:rPr lang="en-US" sz="2400" b="1" dirty="0">
                <a:solidFill>
                  <a:srgbClr val="00B050"/>
                </a:solidFill>
              </a:rPr>
              <a:t>Task 5.1 </a:t>
            </a:r>
          </a:p>
        </p:txBody>
      </p:sp>
      <p:pic>
        <p:nvPicPr>
          <p:cNvPr id="5" name="Picture 2" descr="Innovate for Sustainable Accelerating Systems: Kick-Off Meeting">
            <a:extLst>
              <a:ext uri="{FF2B5EF4-FFF2-40B4-BE49-F238E27FC236}">
                <a16:creationId xmlns:a16="http://schemas.microsoft.com/office/drawing/2014/main" id="{7B079E55-0258-5A4F-0AB8-7962997E6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F190C34-2D39-EA7A-4E9D-5727E1684DE9}"/>
              </a:ext>
            </a:extLst>
          </p:cNvPr>
          <p:cNvSpPr>
            <a:spLocks noGrp="1"/>
          </p:cNvSpPr>
          <p:nvPr>
            <p:ph type="sldNum" sz="quarter" idx="12"/>
          </p:nvPr>
        </p:nvSpPr>
        <p:spPr/>
        <p:txBody>
          <a:bodyPr/>
          <a:lstStyle/>
          <a:p>
            <a:fld id="{4068FCCF-9A80-B240-8D85-84F960565AFA}" type="slidenum">
              <a:rPr lang="en-BE" smtClean="0"/>
              <a:t>5</a:t>
            </a:fld>
            <a:endParaRPr lang="en-BE"/>
          </a:p>
        </p:txBody>
      </p:sp>
      <p:sp>
        <p:nvSpPr>
          <p:cNvPr id="8" name="Rectangle 7">
            <a:extLst>
              <a:ext uri="{FF2B5EF4-FFF2-40B4-BE49-F238E27FC236}">
                <a16:creationId xmlns:a16="http://schemas.microsoft.com/office/drawing/2014/main" id="{EB371BF1-5EE6-06B4-086F-5234E5AAD6BF}"/>
              </a:ext>
            </a:extLst>
          </p:cNvPr>
          <p:cNvSpPr/>
          <p:nvPr/>
        </p:nvSpPr>
        <p:spPr>
          <a:xfrm>
            <a:off x="3418115" y="799575"/>
            <a:ext cx="8079197" cy="496078"/>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a:t>
            </a:r>
            <a:r>
              <a:rPr lang="en-GB" sz="1400" b="1" i="1" dirty="0">
                <a:latin typeface="Helvetica" pitchFamily="2" charset="0"/>
              </a:rPr>
              <a:t>5</a:t>
            </a:r>
            <a:r>
              <a:rPr lang="en-GB" sz="1400" b="1" i="1" dirty="0">
                <a:effectLst/>
                <a:latin typeface="Helvetica" pitchFamily="2" charset="0"/>
              </a:rPr>
              <a:t>.1: Coordination on cryomodule design activities–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a:p>
            <a:r>
              <a:rPr lang="en-GB" sz="1400" i="1" dirty="0">
                <a:effectLst/>
                <a:latin typeface="Helvetica" pitchFamily="2" charset="0"/>
              </a:rPr>
              <a:t>• General coordination by ESS as described above.</a:t>
            </a:r>
          </a:p>
        </p:txBody>
      </p:sp>
      <p:sp>
        <p:nvSpPr>
          <p:cNvPr id="11" name="TextBox 10">
            <a:extLst>
              <a:ext uri="{FF2B5EF4-FFF2-40B4-BE49-F238E27FC236}">
                <a16:creationId xmlns:a16="http://schemas.microsoft.com/office/drawing/2014/main" id="{5A66F329-46A4-F6E3-D368-A979EF9B7A5F}"/>
              </a:ext>
            </a:extLst>
          </p:cNvPr>
          <p:cNvSpPr txBox="1"/>
          <p:nvPr/>
        </p:nvSpPr>
        <p:spPr>
          <a:xfrm>
            <a:off x="419707" y="1597626"/>
            <a:ext cx="11366665" cy="1631216"/>
          </a:xfrm>
          <a:prstGeom prst="rect">
            <a:avLst/>
          </a:prstGeom>
          <a:noFill/>
        </p:spPr>
        <p:txBody>
          <a:bodyPr wrap="square" rtlCol="0">
            <a:spAutoFit/>
          </a:bodyPr>
          <a:lstStyle/>
          <a:p>
            <a:pPr marL="180975" indent="-128588"/>
            <a:r>
              <a:rPr lang="en-GB" sz="2000" dirty="0">
                <a:highlight>
                  <a:srgbClr val="A4C137"/>
                </a:highlight>
                <a:latin typeface="Helvetica" pitchFamily="2" charset="0"/>
              </a:rPr>
              <a:t>Milestone 5.1 </a:t>
            </a:r>
            <a:r>
              <a:rPr lang="en-GB" sz="2000" dirty="0">
                <a:latin typeface="Helvetica" pitchFamily="2" charset="0"/>
              </a:rPr>
              <a:t>: </a:t>
            </a:r>
            <a:r>
              <a:rPr lang="en-GB" dirty="0">
                <a:latin typeface="Helvetica" pitchFamily="2" charset="0"/>
              </a:rPr>
              <a:t>In-person WP kick-off meeting at ESS (Due date: M3 or </a:t>
            </a:r>
            <a:r>
              <a:rPr lang="en-GB" dirty="0">
                <a:highlight>
                  <a:srgbClr val="A4C137"/>
                </a:highlight>
                <a:latin typeface="Helvetica" pitchFamily="2" charset="0"/>
              </a:rPr>
              <a:t>Jun-2024</a:t>
            </a:r>
            <a:r>
              <a:rPr lang="en-GB" dirty="0">
                <a:latin typeface="Helvetica" pitchFamily="2" charset="0"/>
              </a:rPr>
              <a:t>)</a:t>
            </a:r>
          </a:p>
          <a:p>
            <a:pPr marL="180975" indent="-128588"/>
            <a:r>
              <a:rPr lang="en-GB" sz="2000" dirty="0">
                <a:highlight>
                  <a:srgbClr val="E59EDD"/>
                </a:highlight>
                <a:latin typeface="Helvetica" pitchFamily="2" charset="0"/>
              </a:rPr>
              <a:t>Deliverable 5.1 </a:t>
            </a:r>
            <a:r>
              <a:rPr lang="en-GB" sz="2000" dirty="0">
                <a:latin typeface="Helvetica" pitchFamily="2" charset="0"/>
              </a:rPr>
              <a:t>: </a:t>
            </a:r>
            <a:r>
              <a:rPr lang="en-GB" dirty="0">
                <a:latin typeface="Helvetica" pitchFamily="2" charset="0"/>
              </a:rPr>
              <a:t>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sz="2000" dirty="0">
                <a:highlight>
                  <a:srgbClr val="E59EDD"/>
                </a:highlight>
                <a:latin typeface="Helvetica" pitchFamily="2" charset="0"/>
              </a:rPr>
              <a:t>Deliverable 5.2 </a:t>
            </a:r>
            <a:r>
              <a:rPr lang="en-GB" sz="2000" dirty="0">
                <a:latin typeface="Helvetica" pitchFamily="2" charset="0"/>
              </a:rPr>
              <a:t>: </a:t>
            </a:r>
            <a:r>
              <a:rPr lang="en-GB" dirty="0">
                <a:latin typeface="Helvetica" pitchFamily="2" charset="0"/>
              </a:rPr>
              <a:t>Roadmap for the CM design (Due date: M36 or </a:t>
            </a:r>
            <a:r>
              <a:rPr lang="en-GB" dirty="0">
                <a:highlight>
                  <a:srgbClr val="A4C137"/>
                </a:highlight>
                <a:latin typeface="Helvetica" pitchFamily="2" charset="0"/>
              </a:rPr>
              <a:t>Feb-2027</a:t>
            </a:r>
            <a:r>
              <a:rPr lang="en-GB" dirty="0">
                <a:latin typeface="Helvetica" pitchFamily="2" charset="0"/>
              </a:rPr>
              <a:t>)</a:t>
            </a:r>
          </a:p>
          <a:p>
            <a:pPr marL="180975" indent="-128588"/>
            <a:r>
              <a:rPr lang="en-GB" sz="2000" dirty="0">
                <a:highlight>
                  <a:srgbClr val="E59EDD"/>
                </a:highlight>
                <a:latin typeface="Helvetica" pitchFamily="2" charset="0"/>
              </a:rPr>
              <a:t>Deliverable 5.3 </a:t>
            </a:r>
            <a:r>
              <a:rPr lang="en-GB" sz="2000" dirty="0">
                <a:latin typeface="Helvetica" pitchFamily="2" charset="0"/>
              </a:rPr>
              <a:t>: </a:t>
            </a:r>
            <a:r>
              <a:rPr lang="en-GB" dirty="0">
                <a:latin typeface="Helvetica" pitchFamily="2" charset="0"/>
              </a:rPr>
              <a:t>Parametric design for a sustainable CM with </a:t>
            </a:r>
            <a:r>
              <a:rPr lang="en-GB" dirty="0" err="1">
                <a:latin typeface="Helvetica" pitchFamily="2" charset="0"/>
              </a:rPr>
              <a:t>iSAS</a:t>
            </a:r>
            <a:r>
              <a:rPr lang="en-GB" dirty="0">
                <a:latin typeface="Helvetica" pitchFamily="2" charset="0"/>
              </a:rPr>
              <a:t> tech. (Due date: M48 or </a:t>
            </a:r>
            <a:r>
              <a:rPr lang="en-GB" dirty="0">
                <a:highlight>
                  <a:srgbClr val="A4C137"/>
                </a:highlight>
                <a:latin typeface="Helvetica" pitchFamily="2" charset="0"/>
              </a:rPr>
              <a:t>Feb-2028</a:t>
            </a:r>
            <a:r>
              <a:rPr lang="en-GB" dirty="0">
                <a:latin typeface="Helvetica" pitchFamily="2" charset="0"/>
              </a:rPr>
              <a:t>)</a:t>
            </a:r>
          </a:p>
          <a:p>
            <a:pPr marL="180975" indent="-128588"/>
            <a:r>
              <a:rPr lang="en-GB" sz="2000" dirty="0">
                <a:highlight>
                  <a:srgbClr val="E59EDD"/>
                </a:highlight>
                <a:latin typeface="Helvetica" pitchFamily="2" charset="0"/>
              </a:rPr>
              <a:t>Deliverable 5.4 </a:t>
            </a:r>
            <a:r>
              <a:rPr lang="en-GB" sz="2000" dirty="0">
                <a:latin typeface="Helvetica" pitchFamily="2" charset="0"/>
              </a:rPr>
              <a:t>: </a:t>
            </a:r>
            <a:r>
              <a:rPr lang="en-GB" sz="1800" dirty="0">
                <a:latin typeface="Helvetica" pitchFamily="2" charset="0"/>
              </a:rPr>
              <a:t>Report on beam dynamics study for ERL with </a:t>
            </a:r>
            <a:r>
              <a:rPr lang="en-GB" sz="1800" dirty="0" err="1">
                <a:latin typeface="Helvetica" pitchFamily="2" charset="0"/>
              </a:rPr>
              <a:t>iSAS</a:t>
            </a:r>
            <a:r>
              <a:rPr lang="en-GB" sz="1800" dirty="0">
                <a:latin typeface="Helvetica" pitchFamily="2" charset="0"/>
              </a:rPr>
              <a:t> CM</a:t>
            </a:r>
            <a:r>
              <a:rPr lang="en-GB" dirty="0">
                <a:latin typeface="Helvetica" pitchFamily="2" charset="0"/>
              </a:rPr>
              <a:t> (Due date: M48 or </a:t>
            </a:r>
            <a:r>
              <a:rPr lang="en-GB" dirty="0">
                <a:highlight>
                  <a:srgbClr val="A4C137"/>
                </a:highlight>
                <a:latin typeface="Helvetica" pitchFamily="2" charset="0"/>
              </a:rPr>
              <a:t>Feb-2028</a:t>
            </a:r>
            <a:r>
              <a:rPr lang="en-GB" dirty="0">
                <a:latin typeface="Helvetica" pitchFamily="2" charset="0"/>
              </a:rPr>
              <a:t>)</a:t>
            </a:r>
          </a:p>
        </p:txBody>
      </p:sp>
      <p:cxnSp>
        <p:nvCxnSpPr>
          <p:cNvPr id="12" name="Straight Arrow Connector 11">
            <a:extLst>
              <a:ext uri="{FF2B5EF4-FFF2-40B4-BE49-F238E27FC236}">
                <a16:creationId xmlns:a16="http://schemas.microsoft.com/office/drawing/2014/main" id="{A6761D7E-EEE1-FB2E-1F63-FDF32FEB6417}"/>
              </a:ext>
            </a:extLst>
          </p:cNvPr>
          <p:cNvCxnSpPr/>
          <p:nvPr/>
        </p:nvCxnSpPr>
        <p:spPr>
          <a:xfrm>
            <a:off x="837029" y="4671202"/>
            <a:ext cx="10660283" cy="0"/>
          </a:xfrm>
          <a:prstGeom prst="straightConnector1">
            <a:avLst/>
          </a:prstGeom>
          <a:ln w="69850">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57028DCA-76E5-389E-997F-C65AD0D0538F}"/>
              </a:ext>
            </a:extLst>
          </p:cNvPr>
          <p:cNvGrpSpPr/>
          <p:nvPr/>
        </p:nvGrpSpPr>
        <p:grpSpPr>
          <a:xfrm>
            <a:off x="1245697" y="4389854"/>
            <a:ext cx="9720000" cy="1757846"/>
            <a:chOff x="1080000" y="5040000"/>
            <a:chExt cx="9720000" cy="914400"/>
          </a:xfrm>
        </p:grpSpPr>
        <p:cxnSp>
          <p:nvCxnSpPr>
            <p:cNvPr id="14" name="Straight Connector 13">
              <a:extLst>
                <a:ext uri="{FF2B5EF4-FFF2-40B4-BE49-F238E27FC236}">
                  <a16:creationId xmlns:a16="http://schemas.microsoft.com/office/drawing/2014/main" id="{281FD335-9762-779C-3FB2-5B0E211C416F}"/>
                </a:ext>
              </a:extLst>
            </p:cNvPr>
            <p:cNvCxnSpPr/>
            <p:nvPr/>
          </p:nvCxnSpPr>
          <p:spPr>
            <a:xfrm>
              <a:off x="108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55C27-3106-BEE9-985E-A35A8AB409E1}"/>
                </a:ext>
              </a:extLst>
            </p:cNvPr>
            <p:cNvCxnSpPr/>
            <p:nvPr/>
          </p:nvCxnSpPr>
          <p:spPr>
            <a:xfrm>
              <a:off x="594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DA78B17-0AF9-787C-CC9F-2BC286C8C4E7}"/>
                </a:ext>
              </a:extLst>
            </p:cNvPr>
            <p:cNvCxnSpPr/>
            <p:nvPr/>
          </p:nvCxnSpPr>
          <p:spPr>
            <a:xfrm>
              <a:off x="1080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5F352BC-7261-CF2D-6EC5-B0FA05F00169}"/>
                </a:ext>
              </a:extLst>
            </p:cNvPr>
            <p:cNvCxnSpPr/>
            <p:nvPr/>
          </p:nvCxnSpPr>
          <p:spPr>
            <a:xfrm>
              <a:off x="351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E03B26E-EB7E-AC2A-9712-04A7CA2A286A}"/>
                </a:ext>
              </a:extLst>
            </p:cNvPr>
            <p:cNvCxnSpPr/>
            <p:nvPr/>
          </p:nvCxnSpPr>
          <p:spPr>
            <a:xfrm>
              <a:off x="837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25E9F31B-6013-73C4-D17D-EA436838019D}"/>
              </a:ext>
            </a:extLst>
          </p:cNvPr>
          <p:cNvSpPr txBox="1"/>
          <p:nvPr/>
        </p:nvSpPr>
        <p:spPr>
          <a:xfrm>
            <a:off x="929631" y="4053478"/>
            <a:ext cx="628066" cy="369332"/>
          </a:xfrm>
          <a:prstGeom prst="rect">
            <a:avLst/>
          </a:prstGeom>
          <a:noFill/>
        </p:spPr>
        <p:txBody>
          <a:bodyPr wrap="square" rtlCol="0">
            <a:spAutoFit/>
          </a:bodyPr>
          <a:lstStyle/>
          <a:p>
            <a:pPr algn="ctr"/>
            <a:r>
              <a:rPr lang="en-GB" dirty="0"/>
              <a:t>Y0</a:t>
            </a:r>
          </a:p>
        </p:txBody>
      </p:sp>
      <p:sp>
        <p:nvSpPr>
          <p:cNvPr id="20" name="TextBox 19">
            <a:extLst>
              <a:ext uri="{FF2B5EF4-FFF2-40B4-BE49-F238E27FC236}">
                <a16:creationId xmlns:a16="http://schemas.microsoft.com/office/drawing/2014/main" id="{D846CF15-1C52-5F1A-B175-01C85C9A3F78}"/>
              </a:ext>
            </a:extLst>
          </p:cNvPr>
          <p:cNvSpPr txBox="1"/>
          <p:nvPr/>
        </p:nvSpPr>
        <p:spPr>
          <a:xfrm>
            <a:off x="3351092" y="4077845"/>
            <a:ext cx="628066" cy="369332"/>
          </a:xfrm>
          <a:prstGeom prst="rect">
            <a:avLst/>
          </a:prstGeom>
          <a:noFill/>
        </p:spPr>
        <p:txBody>
          <a:bodyPr wrap="square" rtlCol="0">
            <a:spAutoFit/>
          </a:bodyPr>
          <a:lstStyle/>
          <a:p>
            <a:pPr algn="ctr"/>
            <a:r>
              <a:rPr lang="en-GB" dirty="0"/>
              <a:t>Y1</a:t>
            </a:r>
          </a:p>
        </p:txBody>
      </p:sp>
      <p:sp>
        <p:nvSpPr>
          <p:cNvPr id="21" name="TextBox 20">
            <a:extLst>
              <a:ext uri="{FF2B5EF4-FFF2-40B4-BE49-F238E27FC236}">
                <a16:creationId xmlns:a16="http://schemas.microsoft.com/office/drawing/2014/main" id="{04E2A5FF-941C-57E7-F4D4-816720BA3B12}"/>
              </a:ext>
            </a:extLst>
          </p:cNvPr>
          <p:cNvSpPr txBox="1"/>
          <p:nvPr/>
        </p:nvSpPr>
        <p:spPr>
          <a:xfrm>
            <a:off x="5791664" y="4065580"/>
            <a:ext cx="628066" cy="369332"/>
          </a:xfrm>
          <a:prstGeom prst="rect">
            <a:avLst/>
          </a:prstGeom>
          <a:noFill/>
        </p:spPr>
        <p:txBody>
          <a:bodyPr wrap="square" rtlCol="0">
            <a:spAutoFit/>
          </a:bodyPr>
          <a:lstStyle/>
          <a:p>
            <a:pPr algn="ctr"/>
            <a:r>
              <a:rPr lang="en-GB" dirty="0"/>
              <a:t>Y2</a:t>
            </a:r>
          </a:p>
        </p:txBody>
      </p:sp>
      <p:sp>
        <p:nvSpPr>
          <p:cNvPr id="22" name="TextBox 21">
            <a:extLst>
              <a:ext uri="{FF2B5EF4-FFF2-40B4-BE49-F238E27FC236}">
                <a16:creationId xmlns:a16="http://schemas.microsoft.com/office/drawing/2014/main" id="{A0707EDD-E474-F4F2-E010-D5C09FD7C015}"/>
              </a:ext>
            </a:extLst>
          </p:cNvPr>
          <p:cNvSpPr txBox="1"/>
          <p:nvPr/>
        </p:nvSpPr>
        <p:spPr>
          <a:xfrm>
            <a:off x="8247357" y="4077845"/>
            <a:ext cx="628066" cy="369332"/>
          </a:xfrm>
          <a:prstGeom prst="rect">
            <a:avLst/>
          </a:prstGeom>
          <a:noFill/>
        </p:spPr>
        <p:txBody>
          <a:bodyPr wrap="square" rtlCol="0">
            <a:spAutoFit/>
          </a:bodyPr>
          <a:lstStyle/>
          <a:p>
            <a:pPr algn="ctr"/>
            <a:r>
              <a:rPr lang="en-GB" dirty="0"/>
              <a:t>Y3</a:t>
            </a:r>
          </a:p>
        </p:txBody>
      </p:sp>
      <p:sp>
        <p:nvSpPr>
          <p:cNvPr id="23" name="TextBox 22">
            <a:extLst>
              <a:ext uri="{FF2B5EF4-FFF2-40B4-BE49-F238E27FC236}">
                <a16:creationId xmlns:a16="http://schemas.microsoft.com/office/drawing/2014/main" id="{E8895756-E17F-35EE-6A38-38D043F7A2BB}"/>
              </a:ext>
            </a:extLst>
          </p:cNvPr>
          <p:cNvSpPr txBox="1"/>
          <p:nvPr/>
        </p:nvSpPr>
        <p:spPr>
          <a:xfrm>
            <a:off x="10649631" y="4065580"/>
            <a:ext cx="628066" cy="369332"/>
          </a:xfrm>
          <a:prstGeom prst="rect">
            <a:avLst/>
          </a:prstGeom>
          <a:noFill/>
        </p:spPr>
        <p:txBody>
          <a:bodyPr wrap="square" rtlCol="0">
            <a:spAutoFit/>
          </a:bodyPr>
          <a:lstStyle/>
          <a:p>
            <a:pPr algn="ctr"/>
            <a:r>
              <a:rPr lang="en-GB" dirty="0"/>
              <a:t>Y4</a:t>
            </a:r>
          </a:p>
        </p:txBody>
      </p:sp>
      <p:cxnSp>
        <p:nvCxnSpPr>
          <p:cNvPr id="24" name="Straight Arrow Connector 23">
            <a:extLst>
              <a:ext uri="{FF2B5EF4-FFF2-40B4-BE49-F238E27FC236}">
                <a16:creationId xmlns:a16="http://schemas.microsoft.com/office/drawing/2014/main" id="{C9319688-6D9A-24B3-3306-F080421234E9}"/>
              </a:ext>
            </a:extLst>
          </p:cNvPr>
          <p:cNvCxnSpPr>
            <a:cxnSpLocks/>
          </p:cNvCxnSpPr>
          <p:nvPr/>
        </p:nvCxnSpPr>
        <p:spPr>
          <a:xfrm>
            <a:off x="1579320" y="3835321"/>
            <a:ext cx="277792" cy="82535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2227EB-DEFE-D066-253E-41AFC2D8DB20}"/>
              </a:ext>
            </a:extLst>
          </p:cNvPr>
          <p:cNvCxnSpPr>
            <a:cxnSpLocks/>
          </p:cNvCxnSpPr>
          <p:nvPr/>
        </p:nvCxnSpPr>
        <p:spPr>
          <a:xfrm>
            <a:off x="5640522" y="38458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19E8C04-87C2-A216-0726-4219EDB34716}"/>
              </a:ext>
            </a:extLst>
          </p:cNvPr>
          <p:cNvCxnSpPr>
            <a:cxnSpLocks/>
          </p:cNvCxnSpPr>
          <p:nvPr/>
        </p:nvCxnSpPr>
        <p:spPr>
          <a:xfrm>
            <a:off x="10618439" y="3726906"/>
            <a:ext cx="285325" cy="91818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B1D2A7-CCF3-99C3-4FA5-08A6ACB1A4C2}"/>
              </a:ext>
            </a:extLst>
          </p:cNvPr>
          <p:cNvCxnSpPr>
            <a:cxnSpLocks/>
          </p:cNvCxnSpPr>
          <p:nvPr/>
        </p:nvCxnSpPr>
        <p:spPr>
          <a:xfrm>
            <a:off x="10329041" y="4053478"/>
            <a:ext cx="578797" cy="625224"/>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D4CFE1-EEDE-E92A-FC1D-ECFEB059BC2E}"/>
              </a:ext>
            </a:extLst>
          </p:cNvPr>
          <p:cNvCxnSpPr>
            <a:cxnSpLocks/>
          </p:cNvCxnSpPr>
          <p:nvPr/>
        </p:nvCxnSpPr>
        <p:spPr>
          <a:xfrm>
            <a:off x="8104411" y="38458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05EFC24-159D-7B3B-FF02-052B831F717C}"/>
              </a:ext>
            </a:extLst>
          </p:cNvPr>
          <p:cNvSpPr txBox="1"/>
          <p:nvPr/>
        </p:nvSpPr>
        <p:spPr>
          <a:xfrm>
            <a:off x="929631" y="3371283"/>
            <a:ext cx="685925" cy="369332"/>
          </a:xfrm>
          <a:prstGeom prst="rect">
            <a:avLst/>
          </a:prstGeom>
          <a:solidFill>
            <a:srgbClr val="A4C137"/>
          </a:solidFill>
          <a:ln w="3175">
            <a:solidFill>
              <a:srgbClr val="A4C137"/>
            </a:solidFill>
          </a:ln>
        </p:spPr>
        <p:txBody>
          <a:bodyPr wrap="square" rtlCol="0">
            <a:spAutoFit/>
          </a:bodyPr>
          <a:lstStyle/>
          <a:p>
            <a:r>
              <a:rPr lang="en-GB" dirty="0">
                <a:highlight>
                  <a:srgbClr val="A4C137"/>
                </a:highlight>
              </a:rPr>
              <a:t>M5.1</a:t>
            </a:r>
          </a:p>
        </p:txBody>
      </p:sp>
      <p:sp>
        <p:nvSpPr>
          <p:cNvPr id="30" name="TextBox 29">
            <a:extLst>
              <a:ext uri="{FF2B5EF4-FFF2-40B4-BE49-F238E27FC236}">
                <a16:creationId xmlns:a16="http://schemas.microsoft.com/office/drawing/2014/main" id="{17719304-1E73-363B-3709-CF31F860DB7E}"/>
              </a:ext>
            </a:extLst>
          </p:cNvPr>
          <p:cNvSpPr txBox="1"/>
          <p:nvPr/>
        </p:nvSpPr>
        <p:spPr>
          <a:xfrm>
            <a:off x="5187118" y="3482238"/>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D5.1</a:t>
            </a:r>
          </a:p>
        </p:txBody>
      </p:sp>
      <p:sp>
        <p:nvSpPr>
          <p:cNvPr id="31" name="TextBox 30">
            <a:extLst>
              <a:ext uri="{FF2B5EF4-FFF2-40B4-BE49-F238E27FC236}">
                <a16:creationId xmlns:a16="http://schemas.microsoft.com/office/drawing/2014/main" id="{C51C5199-751F-63DA-C071-E8EEE858796B}"/>
              </a:ext>
            </a:extLst>
          </p:cNvPr>
          <p:cNvSpPr txBox="1"/>
          <p:nvPr/>
        </p:nvSpPr>
        <p:spPr>
          <a:xfrm>
            <a:off x="7744848" y="3486056"/>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D5.2</a:t>
            </a:r>
          </a:p>
        </p:txBody>
      </p:sp>
      <p:sp>
        <p:nvSpPr>
          <p:cNvPr id="32" name="TextBox 31">
            <a:extLst>
              <a:ext uri="{FF2B5EF4-FFF2-40B4-BE49-F238E27FC236}">
                <a16:creationId xmlns:a16="http://schemas.microsoft.com/office/drawing/2014/main" id="{8BC40067-1FBC-216F-8C96-3B86698935E0}"/>
              </a:ext>
            </a:extLst>
          </p:cNvPr>
          <p:cNvSpPr txBox="1"/>
          <p:nvPr/>
        </p:nvSpPr>
        <p:spPr>
          <a:xfrm>
            <a:off x="9932514" y="3325831"/>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D5.3</a:t>
            </a:r>
          </a:p>
        </p:txBody>
      </p:sp>
      <p:sp>
        <p:nvSpPr>
          <p:cNvPr id="33" name="TextBox 32">
            <a:extLst>
              <a:ext uri="{FF2B5EF4-FFF2-40B4-BE49-F238E27FC236}">
                <a16:creationId xmlns:a16="http://schemas.microsoft.com/office/drawing/2014/main" id="{96166A53-9062-9601-EF26-18EA323969E1}"/>
              </a:ext>
            </a:extLst>
          </p:cNvPr>
          <p:cNvSpPr txBox="1"/>
          <p:nvPr/>
        </p:nvSpPr>
        <p:spPr>
          <a:xfrm>
            <a:off x="9732429" y="3806972"/>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D5.4</a:t>
            </a:r>
          </a:p>
        </p:txBody>
      </p:sp>
      <p:sp>
        <p:nvSpPr>
          <p:cNvPr id="34" name="Rectangle 33">
            <a:extLst>
              <a:ext uri="{FF2B5EF4-FFF2-40B4-BE49-F238E27FC236}">
                <a16:creationId xmlns:a16="http://schemas.microsoft.com/office/drawing/2014/main" id="{8858C40F-B8F5-126D-BBF7-B39D69A2FD16}"/>
              </a:ext>
            </a:extLst>
          </p:cNvPr>
          <p:cNvSpPr/>
          <p:nvPr/>
        </p:nvSpPr>
        <p:spPr>
          <a:xfrm>
            <a:off x="1245697" y="5106891"/>
            <a:ext cx="9720000"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5.1</a:t>
            </a:r>
          </a:p>
        </p:txBody>
      </p:sp>
      <p:sp>
        <p:nvSpPr>
          <p:cNvPr id="35" name="Rectangle 34">
            <a:extLst>
              <a:ext uri="{FF2B5EF4-FFF2-40B4-BE49-F238E27FC236}">
                <a16:creationId xmlns:a16="http://schemas.microsoft.com/office/drawing/2014/main" id="{B3713FB2-543B-F47B-A2B0-E4670E97D06B}"/>
              </a:ext>
            </a:extLst>
          </p:cNvPr>
          <p:cNvSpPr/>
          <p:nvPr/>
        </p:nvSpPr>
        <p:spPr>
          <a:xfrm>
            <a:off x="1243664" y="5343989"/>
            <a:ext cx="7290939"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5.2</a:t>
            </a:r>
          </a:p>
        </p:txBody>
      </p:sp>
      <p:sp>
        <p:nvSpPr>
          <p:cNvPr id="36" name="Rectangle 35">
            <a:extLst>
              <a:ext uri="{FF2B5EF4-FFF2-40B4-BE49-F238E27FC236}">
                <a16:creationId xmlns:a16="http://schemas.microsoft.com/office/drawing/2014/main" id="{2F579037-AD8D-9812-C5B4-AF1A60247F87}"/>
              </a:ext>
            </a:extLst>
          </p:cNvPr>
          <p:cNvSpPr/>
          <p:nvPr/>
        </p:nvSpPr>
        <p:spPr>
          <a:xfrm>
            <a:off x="5924765" y="5584917"/>
            <a:ext cx="5033235"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5.3  </a:t>
            </a:r>
          </a:p>
        </p:txBody>
      </p:sp>
      <p:sp>
        <p:nvSpPr>
          <p:cNvPr id="37" name="Rectangle 36">
            <a:extLst>
              <a:ext uri="{FF2B5EF4-FFF2-40B4-BE49-F238E27FC236}">
                <a16:creationId xmlns:a16="http://schemas.microsoft.com/office/drawing/2014/main" id="{C4FC730F-BAB5-4B59-A337-8B0BAA504571}"/>
              </a:ext>
            </a:extLst>
          </p:cNvPr>
          <p:cNvSpPr/>
          <p:nvPr/>
        </p:nvSpPr>
        <p:spPr>
          <a:xfrm>
            <a:off x="1245698" y="5825845"/>
            <a:ext cx="9712304"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5.4 </a:t>
            </a:r>
          </a:p>
        </p:txBody>
      </p:sp>
      <p:sp>
        <p:nvSpPr>
          <p:cNvPr id="38" name="TextBox 37">
            <a:extLst>
              <a:ext uri="{FF2B5EF4-FFF2-40B4-BE49-F238E27FC236}">
                <a16:creationId xmlns:a16="http://schemas.microsoft.com/office/drawing/2014/main" id="{153EF968-E7A2-54BB-552C-C20432F8D3EB}"/>
              </a:ext>
            </a:extLst>
          </p:cNvPr>
          <p:cNvSpPr txBox="1"/>
          <p:nvPr/>
        </p:nvSpPr>
        <p:spPr>
          <a:xfrm>
            <a:off x="371475" y="5118640"/>
            <a:ext cx="881918" cy="184666"/>
          </a:xfrm>
          <a:prstGeom prst="rect">
            <a:avLst/>
          </a:prstGeom>
          <a:noFill/>
        </p:spPr>
        <p:txBody>
          <a:bodyPr wrap="square" lIns="0" tIns="0" rIns="0" bIns="0">
            <a:spAutoFit/>
          </a:bodyPr>
          <a:lstStyle/>
          <a:p>
            <a:pPr algn="ctr"/>
            <a:r>
              <a:rPr lang="en-GB" sz="1200" dirty="0"/>
              <a:t>Task 5.1</a:t>
            </a:r>
          </a:p>
        </p:txBody>
      </p:sp>
      <p:sp>
        <p:nvSpPr>
          <p:cNvPr id="39" name="TextBox 38">
            <a:extLst>
              <a:ext uri="{FF2B5EF4-FFF2-40B4-BE49-F238E27FC236}">
                <a16:creationId xmlns:a16="http://schemas.microsoft.com/office/drawing/2014/main" id="{C6CCB06F-E7A2-C171-33C3-11067DE7BB16}"/>
              </a:ext>
            </a:extLst>
          </p:cNvPr>
          <p:cNvSpPr txBox="1"/>
          <p:nvPr/>
        </p:nvSpPr>
        <p:spPr>
          <a:xfrm>
            <a:off x="371475" y="5341587"/>
            <a:ext cx="881918" cy="184666"/>
          </a:xfrm>
          <a:prstGeom prst="rect">
            <a:avLst/>
          </a:prstGeom>
          <a:noFill/>
        </p:spPr>
        <p:txBody>
          <a:bodyPr wrap="square" lIns="0" tIns="0" rIns="0" bIns="0">
            <a:spAutoFit/>
          </a:bodyPr>
          <a:lstStyle/>
          <a:p>
            <a:pPr algn="ctr"/>
            <a:r>
              <a:rPr lang="en-GB" sz="1200" dirty="0"/>
              <a:t>Task 5.2</a:t>
            </a:r>
          </a:p>
        </p:txBody>
      </p:sp>
      <p:sp>
        <p:nvSpPr>
          <p:cNvPr id="40" name="TextBox 39">
            <a:extLst>
              <a:ext uri="{FF2B5EF4-FFF2-40B4-BE49-F238E27FC236}">
                <a16:creationId xmlns:a16="http://schemas.microsoft.com/office/drawing/2014/main" id="{54C25969-37CB-B9CA-94BB-CA01FE4E215F}"/>
              </a:ext>
            </a:extLst>
          </p:cNvPr>
          <p:cNvSpPr txBox="1"/>
          <p:nvPr/>
        </p:nvSpPr>
        <p:spPr>
          <a:xfrm>
            <a:off x="371475" y="5597020"/>
            <a:ext cx="881918" cy="184666"/>
          </a:xfrm>
          <a:prstGeom prst="rect">
            <a:avLst/>
          </a:prstGeom>
          <a:noFill/>
        </p:spPr>
        <p:txBody>
          <a:bodyPr wrap="square" lIns="0" tIns="0" rIns="0" bIns="0">
            <a:spAutoFit/>
          </a:bodyPr>
          <a:lstStyle/>
          <a:p>
            <a:pPr algn="ctr"/>
            <a:r>
              <a:rPr lang="en-GB" sz="1200" dirty="0"/>
              <a:t>Task 5.3</a:t>
            </a:r>
          </a:p>
        </p:txBody>
      </p:sp>
      <p:sp>
        <p:nvSpPr>
          <p:cNvPr id="41" name="TextBox 40">
            <a:extLst>
              <a:ext uri="{FF2B5EF4-FFF2-40B4-BE49-F238E27FC236}">
                <a16:creationId xmlns:a16="http://schemas.microsoft.com/office/drawing/2014/main" id="{A353FC9A-E561-0112-6BB4-29F0D38066B9}"/>
              </a:ext>
            </a:extLst>
          </p:cNvPr>
          <p:cNvSpPr txBox="1"/>
          <p:nvPr/>
        </p:nvSpPr>
        <p:spPr>
          <a:xfrm>
            <a:off x="371475" y="5834835"/>
            <a:ext cx="881918" cy="184666"/>
          </a:xfrm>
          <a:prstGeom prst="rect">
            <a:avLst/>
          </a:prstGeom>
          <a:noFill/>
        </p:spPr>
        <p:txBody>
          <a:bodyPr wrap="square" lIns="0" tIns="0" rIns="0" bIns="0">
            <a:spAutoFit/>
          </a:bodyPr>
          <a:lstStyle/>
          <a:p>
            <a:pPr algn="ctr"/>
            <a:r>
              <a:rPr lang="en-GB" sz="1200" dirty="0"/>
              <a:t>Task 5.4</a:t>
            </a:r>
          </a:p>
        </p:txBody>
      </p:sp>
      <p:sp>
        <p:nvSpPr>
          <p:cNvPr id="42" name="5-point Star 41">
            <a:extLst>
              <a:ext uri="{FF2B5EF4-FFF2-40B4-BE49-F238E27FC236}">
                <a16:creationId xmlns:a16="http://schemas.microsoft.com/office/drawing/2014/main" id="{311564E8-C6B5-F1CB-A227-D6558F2BB9F1}"/>
              </a:ext>
            </a:extLst>
          </p:cNvPr>
          <p:cNvSpPr/>
          <p:nvPr/>
        </p:nvSpPr>
        <p:spPr>
          <a:xfrm>
            <a:off x="1753479" y="51327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5-point Star 42">
            <a:extLst>
              <a:ext uri="{FF2B5EF4-FFF2-40B4-BE49-F238E27FC236}">
                <a16:creationId xmlns:a16="http://schemas.microsoft.com/office/drawing/2014/main" id="{B30A6B4D-13FB-4C09-5C87-3BFC8EB251AC}"/>
              </a:ext>
            </a:extLst>
          </p:cNvPr>
          <p:cNvSpPr/>
          <p:nvPr/>
        </p:nvSpPr>
        <p:spPr>
          <a:xfrm>
            <a:off x="6031562" y="5364728"/>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5-point Star 43">
            <a:extLst>
              <a:ext uri="{FF2B5EF4-FFF2-40B4-BE49-F238E27FC236}">
                <a16:creationId xmlns:a16="http://schemas.microsoft.com/office/drawing/2014/main" id="{991F3A3A-DBEC-CB26-0573-4CEB3A1F4B23}"/>
              </a:ext>
            </a:extLst>
          </p:cNvPr>
          <p:cNvSpPr/>
          <p:nvPr/>
        </p:nvSpPr>
        <p:spPr>
          <a:xfrm>
            <a:off x="8460468" y="5369582"/>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5-point Star 44">
            <a:extLst>
              <a:ext uri="{FF2B5EF4-FFF2-40B4-BE49-F238E27FC236}">
                <a16:creationId xmlns:a16="http://schemas.microsoft.com/office/drawing/2014/main" id="{A2E699D6-AB43-76C9-5BFB-6BB7ED2A3DD6}"/>
              </a:ext>
            </a:extLst>
          </p:cNvPr>
          <p:cNvSpPr/>
          <p:nvPr/>
        </p:nvSpPr>
        <p:spPr>
          <a:xfrm>
            <a:off x="10893562" y="5609289"/>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5-point Star 45">
            <a:extLst>
              <a:ext uri="{FF2B5EF4-FFF2-40B4-BE49-F238E27FC236}">
                <a16:creationId xmlns:a16="http://schemas.microsoft.com/office/drawing/2014/main" id="{7A439DE8-4B22-555B-2B92-263EC1B20715}"/>
              </a:ext>
            </a:extLst>
          </p:cNvPr>
          <p:cNvSpPr/>
          <p:nvPr/>
        </p:nvSpPr>
        <p:spPr>
          <a:xfrm>
            <a:off x="10893561" y="58518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a:extLst>
              <a:ext uri="{FF2B5EF4-FFF2-40B4-BE49-F238E27FC236}">
                <a16:creationId xmlns:a16="http://schemas.microsoft.com/office/drawing/2014/main" id="{102C9E75-6840-7AE4-D68A-F80789FE71E5}"/>
              </a:ext>
            </a:extLst>
          </p:cNvPr>
          <p:cNvCxnSpPr>
            <a:cxnSpLocks/>
          </p:cNvCxnSpPr>
          <p:nvPr/>
        </p:nvCxnSpPr>
        <p:spPr>
          <a:xfrm>
            <a:off x="3743473" y="4537379"/>
            <a:ext cx="0" cy="1491113"/>
          </a:xfrm>
          <a:prstGeom prst="straightConnector1">
            <a:avLst/>
          </a:prstGeom>
          <a:ln w="5080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A7E5997-A508-DCA7-9B46-FE0E99CA022A}"/>
              </a:ext>
            </a:extLst>
          </p:cNvPr>
          <p:cNvSpPr txBox="1"/>
          <p:nvPr/>
        </p:nvSpPr>
        <p:spPr>
          <a:xfrm>
            <a:off x="1030630" y="6131501"/>
            <a:ext cx="396000" cy="288000"/>
          </a:xfrm>
          <a:prstGeom prst="rect">
            <a:avLst/>
          </a:prstGeom>
          <a:noFill/>
        </p:spPr>
        <p:txBody>
          <a:bodyPr wrap="square" rtlCol="0">
            <a:spAutoFit/>
          </a:bodyPr>
          <a:lstStyle/>
          <a:p>
            <a:pPr algn="ctr"/>
            <a:r>
              <a:rPr lang="en-GB" sz="700" dirty="0"/>
              <a:t>Mar</a:t>
            </a:r>
          </a:p>
          <a:p>
            <a:pPr algn="ctr"/>
            <a:r>
              <a:rPr lang="en-GB" sz="700" dirty="0"/>
              <a:t>2024</a:t>
            </a:r>
          </a:p>
        </p:txBody>
      </p:sp>
      <p:sp>
        <p:nvSpPr>
          <p:cNvPr id="49" name="TextBox 48">
            <a:extLst>
              <a:ext uri="{FF2B5EF4-FFF2-40B4-BE49-F238E27FC236}">
                <a16:creationId xmlns:a16="http://schemas.microsoft.com/office/drawing/2014/main" id="{9D4DA6D0-B45B-1DE8-4969-87FA64AC729D}"/>
              </a:ext>
            </a:extLst>
          </p:cNvPr>
          <p:cNvSpPr txBox="1"/>
          <p:nvPr/>
        </p:nvSpPr>
        <p:spPr>
          <a:xfrm>
            <a:off x="3478932" y="6131501"/>
            <a:ext cx="396000" cy="288000"/>
          </a:xfrm>
          <a:prstGeom prst="rect">
            <a:avLst/>
          </a:prstGeom>
          <a:noFill/>
        </p:spPr>
        <p:txBody>
          <a:bodyPr wrap="square" rtlCol="0">
            <a:spAutoFit/>
          </a:bodyPr>
          <a:lstStyle/>
          <a:p>
            <a:pPr algn="ctr"/>
            <a:r>
              <a:rPr lang="en-GB" sz="700" dirty="0"/>
              <a:t>Mar</a:t>
            </a:r>
          </a:p>
          <a:p>
            <a:pPr algn="ctr"/>
            <a:r>
              <a:rPr lang="en-GB" sz="700" dirty="0"/>
              <a:t>2025</a:t>
            </a:r>
          </a:p>
        </p:txBody>
      </p:sp>
      <p:sp>
        <p:nvSpPr>
          <p:cNvPr id="50" name="TextBox 49">
            <a:extLst>
              <a:ext uri="{FF2B5EF4-FFF2-40B4-BE49-F238E27FC236}">
                <a16:creationId xmlns:a16="http://schemas.microsoft.com/office/drawing/2014/main" id="{14BC7994-D951-E1D9-0083-2D6B87309D0A}"/>
              </a:ext>
            </a:extLst>
          </p:cNvPr>
          <p:cNvSpPr txBox="1"/>
          <p:nvPr/>
        </p:nvSpPr>
        <p:spPr>
          <a:xfrm>
            <a:off x="5905465" y="6131501"/>
            <a:ext cx="396000" cy="288000"/>
          </a:xfrm>
          <a:prstGeom prst="rect">
            <a:avLst/>
          </a:prstGeom>
          <a:noFill/>
        </p:spPr>
        <p:txBody>
          <a:bodyPr wrap="square" rtlCol="0">
            <a:spAutoFit/>
          </a:bodyPr>
          <a:lstStyle/>
          <a:p>
            <a:pPr algn="ctr"/>
            <a:r>
              <a:rPr lang="en-GB" sz="700" dirty="0"/>
              <a:t>Mar</a:t>
            </a:r>
          </a:p>
          <a:p>
            <a:pPr algn="ctr"/>
            <a:r>
              <a:rPr lang="en-GB" sz="700" dirty="0"/>
              <a:t>2026</a:t>
            </a:r>
          </a:p>
        </p:txBody>
      </p:sp>
      <p:sp>
        <p:nvSpPr>
          <p:cNvPr id="51" name="TextBox 50">
            <a:extLst>
              <a:ext uri="{FF2B5EF4-FFF2-40B4-BE49-F238E27FC236}">
                <a16:creationId xmlns:a16="http://schemas.microsoft.com/office/drawing/2014/main" id="{8B5D7186-75A7-8307-D6C1-854D088C28EC}"/>
              </a:ext>
            </a:extLst>
          </p:cNvPr>
          <p:cNvSpPr txBox="1"/>
          <p:nvPr/>
        </p:nvSpPr>
        <p:spPr>
          <a:xfrm>
            <a:off x="8339508" y="6131501"/>
            <a:ext cx="396000" cy="288000"/>
          </a:xfrm>
          <a:prstGeom prst="rect">
            <a:avLst/>
          </a:prstGeom>
          <a:noFill/>
        </p:spPr>
        <p:txBody>
          <a:bodyPr wrap="square" rtlCol="0">
            <a:spAutoFit/>
          </a:bodyPr>
          <a:lstStyle/>
          <a:p>
            <a:pPr algn="ctr"/>
            <a:r>
              <a:rPr lang="en-GB" sz="700" dirty="0"/>
              <a:t>Mar</a:t>
            </a:r>
          </a:p>
          <a:p>
            <a:pPr algn="ctr"/>
            <a:r>
              <a:rPr lang="en-GB" sz="700" dirty="0"/>
              <a:t>2027</a:t>
            </a:r>
          </a:p>
        </p:txBody>
      </p:sp>
      <p:sp>
        <p:nvSpPr>
          <p:cNvPr id="52" name="TextBox 51">
            <a:extLst>
              <a:ext uri="{FF2B5EF4-FFF2-40B4-BE49-F238E27FC236}">
                <a16:creationId xmlns:a16="http://schemas.microsoft.com/office/drawing/2014/main" id="{F3E1A3E0-B646-6F62-167E-28FB3AF0BD3F}"/>
              </a:ext>
            </a:extLst>
          </p:cNvPr>
          <p:cNvSpPr txBox="1"/>
          <p:nvPr/>
        </p:nvSpPr>
        <p:spPr>
          <a:xfrm>
            <a:off x="10774587" y="6131501"/>
            <a:ext cx="396000" cy="288000"/>
          </a:xfrm>
          <a:prstGeom prst="rect">
            <a:avLst/>
          </a:prstGeom>
          <a:noFill/>
        </p:spPr>
        <p:txBody>
          <a:bodyPr wrap="square" rtlCol="0">
            <a:spAutoFit/>
          </a:bodyPr>
          <a:lstStyle/>
          <a:p>
            <a:pPr algn="ctr"/>
            <a:r>
              <a:rPr lang="en-GB" sz="700" dirty="0"/>
              <a:t>Feb</a:t>
            </a:r>
          </a:p>
          <a:p>
            <a:pPr algn="ctr"/>
            <a:r>
              <a:rPr lang="en-GB" sz="700" dirty="0"/>
              <a:t>2028</a:t>
            </a:r>
          </a:p>
        </p:txBody>
      </p:sp>
      <p:sp>
        <p:nvSpPr>
          <p:cNvPr id="53" name="Plus 52">
            <a:extLst>
              <a:ext uri="{FF2B5EF4-FFF2-40B4-BE49-F238E27FC236}">
                <a16:creationId xmlns:a16="http://schemas.microsoft.com/office/drawing/2014/main" id="{4A58229B-DA62-C953-DE79-A38AF62FC313}"/>
              </a:ext>
            </a:extLst>
          </p:cNvPr>
          <p:cNvSpPr/>
          <p:nvPr/>
        </p:nvSpPr>
        <p:spPr>
          <a:xfrm>
            <a:off x="2521600" y="5853237"/>
            <a:ext cx="182209" cy="160001"/>
          </a:xfrm>
          <a:prstGeom prst="mathPlus">
            <a:avLst/>
          </a:prstGeom>
          <a:solidFill>
            <a:srgbClr val="B0FF3C"/>
          </a:solidFill>
          <a:ln w="63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4" name="Plus 53">
            <a:extLst>
              <a:ext uri="{FF2B5EF4-FFF2-40B4-BE49-F238E27FC236}">
                <a16:creationId xmlns:a16="http://schemas.microsoft.com/office/drawing/2014/main" id="{92CD3066-7B21-C954-5D28-DA154081E74B}"/>
              </a:ext>
            </a:extLst>
          </p:cNvPr>
          <p:cNvSpPr/>
          <p:nvPr/>
        </p:nvSpPr>
        <p:spPr>
          <a:xfrm>
            <a:off x="4200119" y="5366252"/>
            <a:ext cx="182209" cy="160001"/>
          </a:xfrm>
          <a:prstGeom prst="mathPlus">
            <a:avLst/>
          </a:prstGeom>
          <a:solidFill>
            <a:schemeClr val="accent6">
              <a:lumMod val="40000"/>
              <a:lumOff val="60000"/>
            </a:schemeClr>
          </a:solidFill>
          <a:ln w="63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162D98A3-4306-E12F-9EDD-9C1CB85FC42B}"/>
              </a:ext>
            </a:extLst>
          </p:cNvPr>
          <p:cNvSpPr/>
          <p:nvPr/>
        </p:nvSpPr>
        <p:spPr>
          <a:xfrm>
            <a:off x="1684680" y="5120819"/>
            <a:ext cx="260548" cy="184666"/>
          </a:xfrm>
          <a:prstGeom prst="rect">
            <a:avLst/>
          </a:prstGeom>
          <a:solidFill>
            <a:srgbClr val="B0FF3C"/>
          </a:solidFill>
        </p:spPr>
        <p:txBody>
          <a:bodyPr wrap="square" lIns="0" tIns="0" rIns="0" bIns="0">
            <a:spAutoFit/>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M</a:t>
            </a:r>
          </a:p>
        </p:txBody>
      </p:sp>
      <p:sp>
        <p:nvSpPr>
          <p:cNvPr id="56" name="Rectangle 55">
            <a:extLst>
              <a:ext uri="{FF2B5EF4-FFF2-40B4-BE49-F238E27FC236}">
                <a16:creationId xmlns:a16="http://schemas.microsoft.com/office/drawing/2014/main" id="{B11EB341-81E6-C613-2108-4219E7540F38}"/>
              </a:ext>
            </a:extLst>
          </p:cNvPr>
          <p:cNvSpPr/>
          <p:nvPr/>
        </p:nvSpPr>
        <p:spPr>
          <a:xfrm>
            <a:off x="5975729" y="5356515"/>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7" name="Rectangle 56">
            <a:extLst>
              <a:ext uri="{FF2B5EF4-FFF2-40B4-BE49-F238E27FC236}">
                <a16:creationId xmlns:a16="http://schemas.microsoft.com/office/drawing/2014/main" id="{C4C52F45-0511-29D3-9438-3A7ABBDA82E9}"/>
              </a:ext>
            </a:extLst>
          </p:cNvPr>
          <p:cNvSpPr/>
          <p:nvPr/>
        </p:nvSpPr>
        <p:spPr>
          <a:xfrm>
            <a:off x="8414986" y="5353356"/>
            <a:ext cx="254623" cy="184666"/>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8" name="Rectangle 57">
            <a:extLst>
              <a:ext uri="{FF2B5EF4-FFF2-40B4-BE49-F238E27FC236}">
                <a16:creationId xmlns:a16="http://schemas.microsoft.com/office/drawing/2014/main" id="{740FF09A-267E-C6F7-B770-03373C5C2190}"/>
              </a:ext>
            </a:extLst>
          </p:cNvPr>
          <p:cNvSpPr/>
          <p:nvPr/>
        </p:nvSpPr>
        <p:spPr>
          <a:xfrm>
            <a:off x="10845275" y="5597431"/>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9" name="Rectangle 58">
            <a:extLst>
              <a:ext uri="{FF2B5EF4-FFF2-40B4-BE49-F238E27FC236}">
                <a16:creationId xmlns:a16="http://schemas.microsoft.com/office/drawing/2014/main" id="{BC9AD81D-48C3-5168-3EFB-9DAF3EA43D10}"/>
              </a:ext>
            </a:extLst>
          </p:cNvPr>
          <p:cNvSpPr/>
          <p:nvPr/>
        </p:nvSpPr>
        <p:spPr>
          <a:xfrm>
            <a:off x="10838385" y="5840810"/>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3" name="Date Placeholder 2">
            <a:extLst>
              <a:ext uri="{FF2B5EF4-FFF2-40B4-BE49-F238E27FC236}">
                <a16:creationId xmlns:a16="http://schemas.microsoft.com/office/drawing/2014/main" id="{ED49559A-841C-CCDE-2129-28AE334AF279}"/>
              </a:ext>
            </a:extLst>
          </p:cNvPr>
          <p:cNvSpPr>
            <a:spLocks noGrp="1"/>
          </p:cNvSpPr>
          <p:nvPr>
            <p:ph type="dt" sz="half" idx="10"/>
          </p:nvPr>
        </p:nvSpPr>
        <p:spPr/>
        <p:txBody>
          <a:bodyPr/>
          <a:lstStyle/>
          <a:p>
            <a:fld id="{0C099AA2-3CD3-1B4C-8C60-ABBA1A2955C8}" type="datetime1">
              <a:rPr lang="sv-SE" smtClean="0"/>
              <a:t>2025-03-13</a:t>
            </a:fld>
            <a:endParaRPr lang="en-BE"/>
          </a:p>
        </p:txBody>
      </p:sp>
      <p:sp>
        <p:nvSpPr>
          <p:cNvPr id="9" name="Footer Placeholder 8">
            <a:extLst>
              <a:ext uri="{FF2B5EF4-FFF2-40B4-BE49-F238E27FC236}">
                <a16:creationId xmlns:a16="http://schemas.microsoft.com/office/drawing/2014/main" id="{A151A00A-923A-C524-B274-D1AE6739F371}"/>
              </a:ext>
            </a:extLst>
          </p:cNvPr>
          <p:cNvSpPr>
            <a:spLocks noGrp="1"/>
          </p:cNvSpPr>
          <p:nvPr>
            <p:ph type="ftr" sz="quarter" idx="11"/>
          </p:nvPr>
        </p:nvSpPr>
        <p:spPr/>
        <p:txBody>
          <a:bodyPr/>
          <a:lstStyle/>
          <a:p>
            <a:r>
              <a:rPr lang="en-BE"/>
              <a:t>Nuno Elias - iSAS annual meeting - INFN Legnaro</a:t>
            </a:r>
          </a:p>
        </p:txBody>
      </p:sp>
    </p:spTree>
    <p:extLst>
      <p:ext uri="{BB962C8B-B14F-4D97-AF65-F5344CB8AC3E}">
        <p14:creationId xmlns:p14="http://schemas.microsoft.com/office/powerpoint/2010/main" val="29379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5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6F8F0-D004-A13A-67D6-44F95DA79C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605462-C058-0A41-A0F0-68F84BEAE78F}"/>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F740F45B-437F-AA85-AB41-7298678B0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012E47A-1488-AE8C-26A7-D34C29F6A5A8}"/>
              </a:ext>
            </a:extLst>
          </p:cNvPr>
          <p:cNvSpPr>
            <a:spLocks noGrp="1"/>
          </p:cNvSpPr>
          <p:nvPr>
            <p:ph idx="1"/>
          </p:nvPr>
        </p:nvSpPr>
        <p:spPr>
          <a:xfrm>
            <a:off x="342900" y="2187574"/>
            <a:ext cx="11163300" cy="4168776"/>
          </a:xfrm>
        </p:spPr>
        <p:txBody>
          <a:bodyPr/>
          <a:lstStyle/>
          <a:p>
            <a:pPr marL="0" indent="0">
              <a:buNone/>
            </a:pPr>
            <a:endParaRPr lang="en-US" sz="2000" b="1" dirty="0">
              <a:solidFill>
                <a:srgbClr val="002060"/>
              </a:solidFill>
            </a:endParaRPr>
          </a:p>
          <a:p>
            <a:r>
              <a:rPr lang="en-US" sz="2000" b="1" dirty="0">
                <a:solidFill>
                  <a:srgbClr val="002060"/>
                </a:solidFill>
              </a:rPr>
              <a:t>Past developments </a:t>
            </a:r>
          </a:p>
          <a:p>
            <a:pPr lvl="1"/>
            <a:r>
              <a:rPr lang="en-US" sz="1800" dirty="0"/>
              <a:t>Discussions with relevant people: ESS CM lifecycle</a:t>
            </a:r>
          </a:p>
          <a:p>
            <a:pPr lvl="1"/>
            <a:r>
              <a:rPr lang="en-US" sz="1800" dirty="0"/>
              <a:t>Gathering of relevant high-level information</a:t>
            </a:r>
          </a:p>
          <a:p>
            <a:pPr lvl="1"/>
            <a:r>
              <a:rPr lang="en-US" sz="1800" dirty="0"/>
              <a:t>Preliminary table-of-contents for ESS CM lessons learned report</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Developing of on the ‘ESS CM lessons learned’ report structure</a:t>
            </a:r>
          </a:p>
          <a:p>
            <a:pPr lvl="1"/>
            <a:r>
              <a:rPr lang="en-US" sz="1800" dirty="0"/>
              <a:t>Alignment with CM ‘benchmarking template’</a:t>
            </a:r>
          </a:p>
          <a:p>
            <a:endParaRPr lang="en-US" sz="2400" dirty="0"/>
          </a:p>
          <a:p>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EE5FED23-B4B1-15F8-FEBA-266E70FCFE35}"/>
              </a:ext>
            </a:extLst>
          </p:cNvPr>
          <p:cNvSpPr>
            <a:spLocks noGrp="1"/>
          </p:cNvSpPr>
          <p:nvPr>
            <p:ph type="sldNum" sz="quarter" idx="12"/>
          </p:nvPr>
        </p:nvSpPr>
        <p:spPr/>
        <p:txBody>
          <a:bodyPr/>
          <a:lstStyle/>
          <a:p>
            <a:fld id="{4068FCCF-9A80-B240-8D85-84F960565AFA}" type="slidenum">
              <a:rPr lang="en-BE" smtClean="0"/>
              <a:t>6</a:t>
            </a:fld>
            <a:endParaRPr lang="en-BE"/>
          </a:p>
        </p:txBody>
      </p:sp>
      <p:sp>
        <p:nvSpPr>
          <p:cNvPr id="8" name="Rectangle 7">
            <a:extLst>
              <a:ext uri="{FF2B5EF4-FFF2-40B4-BE49-F238E27FC236}">
                <a16:creationId xmlns:a16="http://schemas.microsoft.com/office/drawing/2014/main" id="{073D45EE-9517-5CF9-083D-2009738B89AB}"/>
              </a:ext>
            </a:extLst>
          </p:cNvPr>
          <p:cNvSpPr/>
          <p:nvPr/>
        </p:nvSpPr>
        <p:spPr>
          <a:xfrm>
            <a:off x="3418114" y="776660"/>
            <a:ext cx="8491946" cy="120469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a:t>
            </a:r>
            <a:r>
              <a:rPr lang="en-GB" sz="1400" b="1" i="1" dirty="0">
                <a:effectLst/>
                <a:latin typeface="Helvetica" pitchFamily="2" charset="0"/>
              </a:rPr>
              <a:t>Compile lesson learned from the ESS </a:t>
            </a:r>
            <a:r>
              <a:rPr lang="en-GB" sz="1400" b="1" i="1" dirty="0">
                <a:latin typeface="Helvetica" pitchFamily="2" charset="0"/>
              </a:rPr>
              <a:t>CM </a:t>
            </a:r>
            <a:r>
              <a:rPr lang="en-GB" sz="1400" i="1" dirty="0">
                <a:latin typeface="Helvetica" pitchFamily="2" charset="0"/>
              </a:rPr>
              <a:t>testing activities, technical commissioning, initial operation.</a:t>
            </a:r>
            <a:r>
              <a:rPr lang="en-GB" sz="1400" i="1" dirty="0">
                <a:effectLst/>
                <a:latin typeface="Helvetica" pitchFamily="2" charset="0"/>
              </a:rPr>
              <a:t> </a:t>
            </a: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a:p>
            <a:r>
              <a:rPr lang="en-GB" sz="1400" i="1" dirty="0">
                <a:effectLst/>
                <a:latin typeface="Helvetica" pitchFamily="2" charset="0"/>
              </a:rPr>
              <a:t>• Develop a roadmap to develop a new, sustainable CM design.</a:t>
            </a:r>
          </a:p>
        </p:txBody>
      </p:sp>
      <p:sp>
        <p:nvSpPr>
          <p:cNvPr id="10" name="TextBox 9">
            <a:extLst>
              <a:ext uri="{FF2B5EF4-FFF2-40B4-BE49-F238E27FC236}">
                <a16:creationId xmlns:a16="http://schemas.microsoft.com/office/drawing/2014/main" id="{58C30C36-40BA-C5AD-D94E-CADFEC401647}"/>
              </a:ext>
            </a:extLst>
          </p:cNvPr>
          <p:cNvSpPr txBox="1"/>
          <p:nvPr/>
        </p:nvSpPr>
        <p:spPr>
          <a:xfrm>
            <a:off x="353786" y="5710019"/>
            <a:ext cx="11495314" cy="646331"/>
          </a:xfrm>
          <a:prstGeom prst="rect">
            <a:avLst/>
          </a:prstGeom>
          <a:noFill/>
        </p:spPr>
        <p:txBody>
          <a:bodyPr wrap="square">
            <a:spAutoFit/>
          </a:bodyPr>
          <a:lstStyle/>
          <a:p>
            <a:pPr marL="180975" indent="-128588"/>
            <a:r>
              <a:rPr lang="en-GB" b="1" dirty="0">
                <a:highlight>
                  <a:srgbClr val="A4C137"/>
                </a:highlight>
                <a:latin typeface="Helvetica" pitchFamily="2" charset="0"/>
              </a:rPr>
              <a:t>Deliverable 5.1 </a:t>
            </a:r>
            <a:r>
              <a:rPr lang="en-GB" dirty="0">
                <a:latin typeface="Helvetica" pitchFamily="2" charset="0"/>
              </a:rPr>
              <a:t>: 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b="1" dirty="0">
                <a:highlight>
                  <a:srgbClr val="A4C137"/>
                </a:highlight>
                <a:latin typeface="Helvetica" pitchFamily="2" charset="0"/>
              </a:rPr>
              <a:t>Deliverable 5.2 </a:t>
            </a:r>
            <a:r>
              <a:rPr lang="en-GB" dirty="0">
                <a:latin typeface="Helvetica" pitchFamily="2" charset="0"/>
              </a:rPr>
              <a:t>: Roadmap for the CM design (Due date: M36 or </a:t>
            </a:r>
            <a:r>
              <a:rPr lang="en-GB" dirty="0">
                <a:highlight>
                  <a:srgbClr val="A4C137"/>
                </a:highlight>
                <a:latin typeface="Helvetica" pitchFamily="2" charset="0"/>
              </a:rPr>
              <a:t>Feb-2027</a:t>
            </a:r>
            <a:r>
              <a:rPr lang="en-GB" dirty="0">
                <a:latin typeface="Helvetica" pitchFamily="2" charset="0"/>
              </a:rPr>
              <a:t>)</a:t>
            </a:r>
          </a:p>
        </p:txBody>
      </p:sp>
      <p:sp>
        <p:nvSpPr>
          <p:cNvPr id="11" name="Rectangle 10">
            <a:extLst>
              <a:ext uri="{FF2B5EF4-FFF2-40B4-BE49-F238E27FC236}">
                <a16:creationId xmlns:a16="http://schemas.microsoft.com/office/drawing/2014/main" id="{88BA2D97-AB04-62BF-521B-F2E2E09AC6E0}"/>
              </a:ext>
            </a:extLst>
          </p:cNvPr>
          <p:cNvSpPr/>
          <p:nvPr/>
        </p:nvSpPr>
        <p:spPr>
          <a:xfrm>
            <a:off x="353786" y="2203008"/>
            <a:ext cx="8491946" cy="38158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i="1" dirty="0">
                <a:effectLst/>
                <a:latin typeface="Helvetica" pitchFamily="2" charset="0"/>
              </a:rPr>
              <a:t>• </a:t>
            </a:r>
            <a:r>
              <a:rPr lang="en-GB" sz="1400" b="1" i="1" dirty="0">
                <a:effectLst/>
                <a:latin typeface="Helvetica" pitchFamily="2" charset="0"/>
              </a:rPr>
              <a:t>Compile lesson learned from the ESS </a:t>
            </a:r>
            <a:r>
              <a:rPr lang="en-GB" sz="1400" b="1" i="1" dirty="0">
                <a:latin typeface="Helvetica" pitchFamily="2" charset="0"/>
              </a:rPr>
              <a:t>CM </a:t>
            </a:r>
            <a:r>
              <a:rPr lang="en-GB" sz="1400" i="1" dirty="0">
                <a:latin typeface="Helvetica" pitchFamily="2" charset="0"/>
              </a:rPr>
              <a:t>testing activities, technical commissioning, initial operation.</a:t>
            </a:r>
            <a:r>
              <a:rPr lang="en-GB" sz="1400" i="1" dirty="0">
                <a:effectLst/>
                <a:latin typeface="Helvetica" pitchFamily="2" charset="0"/>
              </a:rPr>
              <a:t> </a:t>
            </a:r>
          </a:p>
        </p:txBody>
      </p:sp>
      <p:sp>
        <p:nvSpPr>
          <p:cNvPr id="9" name="Date Placeholder 8">
            <a:extLst>
              <a:ext uri="{FF2B5EF4-FFF2-40B4-BE49-F238E27FC236}">
                <a16:creationId xmlns:a16="http://schemas.microsoft.com/office/drawing/2014/main" id="{F8870423-0F81-DE8D-E958-4D8D474175A4}"/>
              </a:ext>
            </a:extLst>
          </p:cNvPr>
          <p:cNvSpPr>
            <a:spLocks noGrp="1"/>
          </p:cNvSpPr>
          <p:nvPr>
            <p:ph type="dt" sz="half" idx="10"/>
          </p:nvPr>
        </p:nvSpPr>
        <p:spPr/>
        <p:txBody>
          <a:bodyPr/>
          <a:lstStyle/>
          <a:p>
            <a:fld id="{2BB81496-9A6C-C041-AB36-246E992C74F7}" type="datetime1">
              <a:rPr lang="sv-SE" smtClean="0"/>
              <a:t>2025-03-13</a:t>
            </a:fld>
            <a:endParaRPr lang="en-BE"/>
          </a:p>
        </p:txBody>
      </p:sp>
      <p:sp>
        <p:nvSpPr>
          <p:cNvPr id="12" name="Footer Placeholder 11">
            <a:extLst>
              <a:ext uri="{FF2B5EF4-FFF2-40B4-BE49-F238E27FC236}">
                <a16:creationId xmlns:a16="http://schemas.microsoft.com/office/drawing/2014/main" id="{A91898A5-E501-2AF2-EBB9-D38E75901FC6}"/>
              </a:ext>
            </a:extLst>
          </p:cNvPr>
          <p:cNvSpPr>
            <a:spLocks noGrp="1"/>
          </p:cNvSpPr>
          <p:nvPr>
            <p:ph type="ftr" sz="quarter" idx="11"/>
          </p:nvPr>
        </p:nvSpPr>
        <p:spPr/>
        <p:txBody>
          <a:bodyPr/>
          <a:lstStyle/>
          <a:p>
            <a:r>
              <a:rPr lang="en-BE"/>
              <a:t>Nuno Elias - iSAS annual meeting - INFN Legnaro</a:t>
            </a:r>
          </a:p>
        </p:txBody>
      </p:sp>
    </p:spTree>
    <p:extLst>
      <p:ext uri="{BB962C8B-B14F-4D97-AF65-F5344CB8AC3E}">
        <p14:creationId xmlns:p14="http://schemas.microsoft.com/office/powerpoint/2010/main" val="284511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C260-DDA1-2508-6B1C-90B781E77D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66DDC50-1A16-4787-F21D-04769512D4B0}"/>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F9FC8776-8CE3-BD83-2BF3-D93A3F8EC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E95D1D0-6163-B8D4-4968-9BCD00F94433}"/>
              </a:ext>
            </a:extLst>
          </p:cNvPr>
          <p:cNvSpPr>
            <a:spLocks noGrp="1"/>
          </p:cNvSpPr>
          <p:nvPr>
            <p:ph idx="1"/>
          </p:nvPr>
        </p:nvSpPr>
        <p:spPr>
          <a:xfrm>
            <a:off x="342900" y="2187574"/>
            <a:ext cx="7124699" cy="4168776"/>
          </a:xfrm>
        </p:spPr>
        <p:txBody>
          <a:bodyPr>
            <a:normAutofit/>
          </a:bodyPr>
          <a:lstStyle/>
          <a:p>
            <a:r>
              <a:rPr lang="en-US" sz="2000" b="1" dirty="0">
                <a:solidFill>
                  <a:srgbClr val="002060"/>
                </a:solidFill>
              </a:rPr>
              <a:t>Past developments </a:t>
            </a:r>
          </a:p>
          <a:p>
            <a:pPr marL="460375" lvl="1" indent="-138113" algn="just">
              <a:lnSpc>
                <a:spcPct val="110000"/>
              </a:lnSpc>
            </a:pPr>
            <a:r>
              <a:rPr lang="en-US" sz="1800" kern="100" dirty="0">
                <a:solidFill>
                  <a:srgbClr val="002060"/>
                </a:solidFill>
                <a:ea typeface="Calibri" panose="020F0502020204030204" pitchFamily="34" charset="0"/>
                <a:cs typeface="Helvetica" panose="020B0604020202020204" pitchFamily="34" charset="0"/>
              </a:rPr>
              <a:t>Benchmarking parameters defined in the previous point (5.2.1)</a:t>
            </a:r>
            <a:endParaRPr lang="en-GB" sz="1800" i="1" kern="100" dirty="0">
              <a:solidFill>
                <a:srgbClr val="002060"/>
              </a:solidFill>
              <a:ea typeface="Calibri" panose="020F0502020204030204" pitchFamily="34" charset="0"/>
              <a:cs typeface="Helvetica" panose="020B0604020202020204" pitchFamily="34" charset="0"/>
            </a:endParaRPr>
          </a:p>
          <a:p>
            <a:pPr marL="460375" lvl="1" indent="-138113" algn="just">
              <a:lnSpc>
                <a:spcPct val="110000"/>
              </a:lnSpc>
            </a:pPr>
            <a:r>
              <a:rPr lang="en-GB" sz="1800" kern="100" dirty="0">
                <a:solidFill>
                  <a:srgbClr val="002060"/>
                </a:solidFill>
                <a:cs typeface="Helvetica" panose="020B0604020202020204" pitchFamily="34" charset="0"/>
              </a:rPr>
              <a:t>Benchmarking facilities: SNS, LHC, PIP-II, XFEL, LCLSII </a:t>
            </a:r>
          </a:p>
          <a:p>
            <a:pPr marL="460375" lvl="1" indent="-138113" algn="just">
              <a:lnSpc>
                <a:spcPct val="110000"/>
              </a:lnSpc>
            </a:pPr>
            <a:r>
              <a:rPr lang="en-GB" sz="1800" kern="100" dirty="0">
                <a:solidFill>
                  <a:srgbClr val="002060"/>
                </a:solidFill>
                <a:cs typeface="Helvetica" panose="020B0604020202020204" pitchFamily="34" charset="0"/>
              </a:rPr>
              <a:t>Definition of a questionnaire to receive a uniform response from the facilities</a:t>
            </a:r>
          </a:p>
          <a:p>
            <a:pPr marL="460375" lvl="1" indent="-138113" algn="just">
              <a:lnSpc>
                <a:spcPct val="110000"/>
              </a:lnSpc>
            </a:pPr>
            <a:r>
              <a:rPr lang="en-GB" sz="1800" kern="100" dirty="0">
                <a:solidFill>
                  <a:srgbClr val="002060"/>
                </a:solidFill>
                <a:cs typeface="Helvetica" panose="020B0604020202020204" pitchFamily="34" charset="0"/>
              </a:rPr>
              <a:t>Identification of the contact people in the different facilities</a:t>
            </a:r>
          </a:p>
          <a:p>
            <a:pPr marL="460375" lvl="1" indent="-138113" algn="just">
              <a:lnSpc>
                <a:spcPct val="110000"/>
              </a:lnSpc>
            </a:pPr>
            <a:r>
              <a:rPr lang="en-GB" sz="1800" kern="100" dirty="0">
                <a:solidFill>
                  <a:srgbClr val="002060"/>
                </a:solidFill>
                <a:effectLst/>
                <a:cs typeface="Helvetica" panose="020B0604020202020204" pitchFamily="34" charset="0"/>
              </a:rPr>
              <a:t>Bibliographic search completed to </a:t>
            </a:r>
            <a:r>
              <a:rPr lang="en-GB" sz="1800" kern="100" dirty="0">
                <a:solidFill>
                  <a:srgbClr val="002060"/>
                </a:solidFill>
                <a:cs typeface="Helvetica" panose="020B0604020202020204" pitchFamily="34" charset="0"/>
              </a:rPr>
              <a:t>propose a suggestion to every answer (reviewing can be easier than completing a blank questionnaire)</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5CCBBD1B-20F4-CFCB-E6D1-ADBDD18A6BFD}"/>
              </a:ext>
            </a:extLst>
          </p:cNvPr>
          <p:cNvSpPr>
            <a:spLocks noGrp="1"/>
          </p:cNvSpPr>
          <p:nvPr>
            <p:ph type="sldNum" sz="quarter" idx="12"/>
          </p:nvPr>
        </p:nvSpPr>
        <p:spPr/>
        <p:txBody>
          <a:bodyPr/>
          <a:lstStyle/>
          <a:p>
            <a:fld id="{4068FCCF-9A80-B240-8D85-84F960565AFA}" type="slidenum">
              <a:rPr lang="en-BE" smtClean="0"/>
              <a:t>7</a:t>
            </a:fld>
            <a:endParaRPr lang="en-BE"/>
          </a:p>
        </p:txBody>
      </p:sp>
      <p:pic>
        <p:nvPicPr>
          <p:cNvPr id="9" name="Picture 8">
            <a:extLst>
              <a:ext uri="{FF2B5EF4-FFF2-40B4-BE49-F238E27FC236}">
                <a16:creationId xmlns:a16="http://schemas.microsoft.com/office/drawing/2014/main" id="{E20639B7-013D-1A78-D7BC-D0F819F58DCC}"/>
              </a:ext>
            </a:extLst>
          </p:cNvPr>
          <p:cNvPicPr>
            <a:picLocks noChangeAspect="1"/>
          </p:cNvPicPr>
          <p:nvPr/>
        </p:nvPicPr>
        <p:blipFill>
          <a:blip r:embed="rId3"/>
          <a:srcRect l="21164"/>
          <a:stretch/>
        </p:blipFill>
        <p:spPr>
          <a:xfrm>
            <a:off x="7924799" y="777349"/>
            <a:ext cx="4114801" cy="6016451"/>
          </a:xfrm>
          <a:prstGeom prst="rect">
            <a:avLst/>
          </a:prstGeom>
        </p:spPr>
      </p:pic>
      <p:sp>
        <p:nvSpPr>
          <p:cNvPr id="11" name="Rectangle 10">
            <a:extLst>
              <a:ext uri="{FF2B5EF4-FFF2-40B4-BE49-F238E27FC236}">
                <a16:creationId xmlns:a16="http://schemas.microsoft.com/office/drawing/2014/main" id="{9742D512-A664-BC10-9B22-3D9F1920512C}"/>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8" name="Date Placeholder 7">
            <a:extLst>
              <a:ext uri="{FF2B5EF4-FFF2-40B4-BE49-F238E27FC236}">
                <a16:creationId xmlns:a16="http://schemas.microsoft.com/office/drawing/2014/main" id="{65F6B966-13E2-8BD5-D68F-F7A32E93FA4D}"/>
              </a:ext>
            </a:extLst>
          </p:cNvPr>
          <p:cNvSpPr>
            <a:spLocks noGrp="1"/>
          </p:cNvSpPr>
          <p:nvPr>
            <p:ph type="dt" sz="half" idx="10"/>
          </p:nvPr>
        </p:nvSpPr>
        <p:spPr/>
        <p:txBody>
          <a:bodyPr/>
          <a:lstStyle/>
          <a:p>
            <a:fld id="{C92DE9B3-1C95-0747-97D8-DB62CD20C32C}" type="datetime1">
              <a:rPr lang="sv-SE" smtClean="0"/>
              <a:t>2025-03-13</a:t>
            </a:fld>
            <a:endParaRPr lang="en-BE"/>
          </a:p>
        </p:txBody>
      </p:sp>
      <p:sp>
        <p:nvSpPr>
          <p:cNvPr id="10" name="Footer Placeholder 9">
            <a:extLst>
              <a:ext uri="{FF2B5EF4-FFF2-40B4-BE49-F238E27FC236}">
                <a16:creationId xmlns:a16="http://schemas.microsoft.com/office/drawing/2014/main" id="{EAE2E873-BD4C-4C3B-FD81-C9BFCDA44949}"/>
              </a:ext>
            </a:extLst>
          </p:cNvPr>
          <p:cNvSpPr>
            <a:spLocks noGrp="1"/>
          </p:cNvSpPr>
          <p:nvPr>
            <p:ph type="ftr" sz="quarter" idx="11"/>
          </p:nvPr>
        </p:nvSpPr>
        <p:spPr/>
        <p:txBody>
          <a:bodyPr/>
          <a:lstStyle/>
          <a:p>
            <a:r>
              <a:rPr lang="en-BE"/>
              <a:t>Karin Canderan: iSAS annual meeting - INFN Legnaro</a:t>
            </a:r>
          </a:p>
        </p:txBody>
      </p:sp>
    </p:spTree>
    <p:extLst>
      <p:ext uri="{BB962C8B-B14F-4D97-AF65-F5344CB8AC3E}">
        <p14:creationId xmlns:p14="http://schemas.microsoft.com/office/powerpoint/2010/main" val="278528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B4E74-D724-7664-8F38-37208CD425A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E871E95-3813-9F04-8618-68EEB6821912}"/>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8F748FDD-7928-6F9A-7F9F-E84AE340C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866B763-3942-93C7-F42B-4D3ADC499C4A}"/>
              </a:ext>
            </a:extLst>
          </p:cNvPr>
          <p:cNvSpPr>
            <a:spLocks noGrp="1"/>
          </p:cNvSpPr>
          <p:nvPr>
            <p:ph idx="1"/>
          </p:nvPr>
        </p:nvSpPr>
        <p:spPr>
          <a:xfrm>
            <a:off x="342900" y="2187574"/>
            <a:ext cx="10647829" cy="4168776"/>
          </a:xfrm>
        </p:spPr>
        <p:txBody>
          <a:bodyPr>
            <a:normAutofit/>
          </a:bodyPr>
          <a:lstStyle/>
          <a:p>
            <a:r>
              <a:rPr lang="en-US" sz="2000" b="1" dirty="0">
                <a:solidFill>
                  <a:srgbClr val="A4C137"/>
                </a:solidFill>
                <a:cs typeface="Calibri" panose="020F0502020204030204" pitchFamily="34" charset="0"/>
              </a:rPr>
              <a:t>Current developments</a:t>
            </a:r>
          </a:p>
          <a:p>
            <a:pPr marL="414338" lvl="1" indent="-230188" algn="just">
              <a:lnSpc>
                <a:spcPct val="110000"/>
              </a:lnSpc>
            </a:pPr>
            <a:r>
              <a:rPr lang="en-US" sz="1800" kern="100" dirty="0">
                <a:solidFill>
                  <a:srgbClr val="002060"/>
                </a:solidFill>
                <a:ea typeface="Calibri" panose="020F0502020204030204" pitchFamily="34" charset="0"/>
                <a:cs typeface="Helvetica" panose="020B0604020202020204" pitchFamily="34" charset="0"/>
              </a:rPr>
              <a:t>Questionnaire finalization</a:t>
            </a:r>
          </a:p>
          <a:p>
            <a:pPr marL="414338" lvl="1" indent="-230188" algn="just">
              <a:lnSpc>
                <a:spcPct val="110000"/>
              </a:lnSpc>
            </a:pPr>
            <a:r>
              <a:rPr lang="en-US" sz="1800" kern="100" dirty="0">
                <a:solidFill>
                  <a:srgbClr val="002060"/>
                </a:solidFill>
                <a:cs typeface="Helvetica" panose="020B0604020202020204" pitchFamily="34" charset="0"/>
              </a:rPr>
              <a:t>First trial with LHC and ESS to get a feedback on the proposed questions</a:t>
            </a:r>
          </a:p>
          <a:p>
            <a:pPr marL="414338" lvl="1" indent="-230188" algn="just">
              <a:lnSpc>
                <a:spcPct val="110000"/>
              </a:lnSpc>
            </a:pPr>
            <a:r>
              <a:rPr lang="en-US" sz="1800" kern="100" dirty="0">
                <a:solidFill>
                  <a:srgbClr val="002060"/>
                </a:solidFill>
                <a:cs typeface="Helvetica" panose="020B0604020202020204" pitchFamily="34" charset="0"/>
              </a:rPr>
              <a:t>Distribution of the questionnaire to the facilities</a:t>
            </a:r>
          </a:p>
          <a:p>
            <a:pPr marL="414338" lvl="1" indent="-230188" algn="just">
              <a:lnSpc>
                <a:spcPct val="110000"/>
              </a:lnSpc>
            </a:pPr>
            <a:r>
              <a:rPr lang="en-US" sz="1800" kern="100" dirty="0">
                <a:solidFill>
                  <a:srgbClr val="002060"/>
                </a:solidFill>
                <a:cs typeface="Helvetica" panose="020B0604020202020204" pitchFamily="34" charset="0"/>
              </a:rPr>
              <a:t>Follow-up meeting foreseen </a:t>
            </a:r>
            <a:r>
              <a:rPr lang="en-GB" sz="1800" kern="100" dirty="0">
                <a:solidFill>
                  <a:srgbClr val="002060"/>
                </a:solidFill>
                <a:effectLst/>
                <a:cs typeface="Helvetica" panose="020B0604020202020204" pitchFamily="34" charset="0"/>
              </a:rPr>
              <a:t>to discuss the answer / elaborate on more complex topic after 2/3 weeks </a:t>
            </a:r>
          </a:p>
          <a:p>
            <a:pPr marL="414338" lvl="1" indent="-230188" algn="just">
              <a:lnSpc>
                <a:spcPct val="110000"/>
              </a:lnSpc>
            </a:pPr>
            <a:r>
              <a:rPr lang="en-GB" sz="1800" kern="100" dirty="0">
                <a:solidFill>
                  <a:srgbClr val="002060"/>
                </a:solidFill>
                <a:cs typeface="Helvetica" panose="020B0604020202020204" pitchFamily="34" charset="0"/>
              </a:rPr>
              <a:t>Last part of the questionnaire focuses on lessons learned in the implementation or upgrade phases (PIP-II, XFEL CW upgrade - topics presented at TTC) </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B4293520-2213-79D6-F630-8C18DBDB1EDB}"/>
              </a:ext>
            </a:extLst>
          </p:cNvPr>
          <p:cNvSpPr>
            <a:spLocks noGrp="1"/>
          </p:cNvSpPr>
          <p:nvPr>
            <p:ph type="sldNum" sz="quarter" idx="12"/>
          </p:nvPr>
        </p:nvSpPr>
        <p:spPr/>
        <p:txBody>
          <a:bodyPr/>
          <a:lstStyle/>
          <a:p>
            <a:fld id="{4068FCCF-9A80-B240-8D85-84F960565AFA}" type="slidenum">
              <a:rPr lang="en-BE" smtClean="0"/>
              <a:t>8</a:t>
            </a:fld>
            <a:endParaRPr lang="en-BE"/>
          </a:p>
        </p:txBody>
      </p:sp>
      <p:sp>
        <p:nvSpPr>
          <p:cNvPr id="11" name="Rectangle 10">
            <a:extLst>
              <a:ext uri="{FF2B5EF4-FFF2-40B4-BE49-F238E27FC236}">
                <a16:creationId xmlns:a16="http://schemas.microsoft.com/office/drawing/2014/main" id="{5D34C074-2C36-6AA4-3E6F-A9AE82E88952}"/>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9" name="Date Placeholder 8">
            <a:extLst>
              <a:ext uri="{FF2B5EF4-FFF2-40B4-BE49-F238E27FC236}">
                <a16:creationId xmlns:a16="http://schemas.microsoft.com/office/drawing/2014/main" id="{E21CF718-E4E7-30BA-4026-3BADB0993810}"/>
              </a:ext>
            </a:extLst>
          </p:cNvPr>
          <p:cNvSpPr>
            <a:spLocks noGrp="1"/>
          </p:cNvSpPr>
          <p:nvPr>
            <p:ph type="dt" sz="half" idx="10"/>
          </p:nvPr>
        </p:nvSpPr>
        <p:spPr/>
        <p:txBody>
          <a:bodyPr/>
          <a:lstStyle/>
          <a:p>
            <a:fld id="{591B86CC-613D-D546-8963-7867004CE1FC}" type="datetime1">
              <a:rPr lang="sv-SE" smtClean="0"/>
              <a:t>2025-03-13</a:t>
            </a:fld>
            <a:endParaRPr lang="en-BE"/>
          </a:p>
        </p:txBody>
      </p:sp>
      <p:sp>
        <p:nvSpPr>
          <p:cNvPr id="10" name="Footer Placeholder 9">
            <a:extLst>
              <a:ext uri="{FF2B5EF4-FFF2-40B4-BE49-F238E27FC236}">
                <a16:creationId xmlns:a16="http://schemas.microsoft.com/office/drawing/2014/main" id="{1E9B73EC-CEB5-E07F-2B56-59BE6B306CE2}"/>
              </a:ext>
            </a:extLst>
          </p:cNvPr>
          <p:cNvSpPr>
            <a:spLocks noGrp="1"/>
          </p:cNvSpPr>
          <p:nvPr>
            <p:ph type="ftr" sz="quarter" idx="11"/>
          </p:nvPr>
        </p:nvSpPr>
        <p:spPr/>
        <p:txBody>
          <a:bodyPr/>
          <a:lstStyle/>
          <a:p>
            <a:r>
              <a:rPr lang="en-BE"/>
              <a:t>Karin Canderan: iSAS annual meeting - INFN Legnaro</a:t>
            </a:r>
          </a:p>
        </p:txBody>
      </p:sp>
      <p:pic>
        <p:nvPicPr>
          <p:cNvPr id="2" name="Picture 1">
            <a:extLst>
              <a:ext uri="{FF2B5EF4-FFF2-40B4-BE49-F238E27FC236}">
                <a16:creationId xmlns:a16="http://schemas.microsoft.com/office/drawing/2014/main" id="{3356C8D4-C39B-CEFD-0797-38243A08634B}"/>
              </a:ext>
            </a:extLst>
          </p:cNvPr>
          <p:cNvPicPr>
            <a:picLocks noChangeAspect="1"/>
          </p:cNvPicPr>
          <p:nvPr/>
        </p:nvPicPr>
        <p:blipFill>
          <a:blip r:embed="rId3"/>
          <a:stretch>
            <a:fillRect/>
          </a:stretch>
        </p:blipFill>
        <p:spPr>
          <a:xfrm>
            <a:off x="2618814" y="4640205"/>
            <a:ext cx="6096000" cy="1716145"/>
          </a:xfrm>
          <a:prstGeom prst="rect">
            <a:avLst/>
          </a:prstGeom>
        </p:spPr>
      </p:pic>
    </p:spTree>
    <p:extLst>
      <p:ext uri="{BB962C8B-B14F-4D97-AF65-F5344CB8AC3E}">
        <p14:creationId xmlns:p14="http://schemas.microsoft.com/office/powerpoint/2010/main" val="227627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D33D0-F2CB-E3CC-0BDB-5D6AF1E292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D67183-DEF3-20DC-9ED0-6D8FCC0A1F35}"/>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906B5A0F-051C-8EEC-08DA-535D69E1C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435F53A-4267-17B1-0F2E-673A0A3392A5}"/>
              </a:ext>
            </a:extLst>
          </p:cNvPr>
          <p:cNvSpPr>
            <a:spLocks noGrp="1"/>
          </p:cNvSpPr>
          <p:nvPr>
            <p:ph idx="1"/>
          </p:nvPr>
        </p:nvSpPr>
        <p:spPr>
          <a:xfrm>
            <a:off x="342900" y="2187574"/>
            <a:ext cx="11473962" cy="4168776"/>
          </a:xfrm>
        </p:spPr>
        <p:txBody>
          <a:bodyPr>
            <a:normAutofit/>
          </a:bodyPr>
          <a:lstStyle/>
          <a:p>
            <a:r>
              <a:rPr lang="en-US" sz="2000" b="1" dirty="0">
                <a:solidFill>
                  <a:srgbClr val="002060"/>
                </a:solidFill>
                <a:latin typeface="Helvetica" panose="020B0604020202020204" pitchFamily="34" charset="0"/>
                <a:cs typeface="Helvetica" panose="020B0604020202020204" pitchFamily="34" charset="0"/>
              </a:rPr>
              <a:t>Past developments </a:t>
            </a:r>
          </a:p>
          <a:p>
            <a:pPr marL="742950" lvl="1" indent="-285750" algn="just"/>
            <a:r>
              <a:rPr lang="en-GB" sz="1800" dirty="0">
                <a:solidFill>
                  <a:srgbClr val="002060"/>
                </a:solidFill>
                <a:effectLst/>
              </a:rPr>
              <a:t>Definition of the guidelines focus: </a:t>
            </a:r>
          </a:p>
          <a:p>
            <a:pPr marL="1200150" lvl="2" indent="-285750" algn="just"/>
            <a:r>
              <a:rPr lang="en-GB" sz="1800" dirty="0">
                <a:solidFill>
                  <a:srgbClr val="002060"/>
                </a:solidFill>
                <a:effectLst/>
              </a:rPr>
              <a:t>Application for proton/electrons </a:t>
            </a:r>
            <a:r>
              <a:rPr lang="en-GB" sz="1800" dirty="0" err="1">
                <a:solidFill>
                  <a:srgbClr val="002060"/>
                </a:solidFill>
                <a:effectLst/>
              </a:rPr>
              <a:t>linac</a:t>
            </a:r>
            <a:r>
              <a:rPr lang="en-GB" sz="1800" dirty="0">
                <a:solidFill>
                  <a:srgbClr val="002060"/>
                </a:solidFill>
                <a:effectLst/>
              </a:rPr>
              <a:t>/circular </a:t>
            </a:r>
            <a:r>
              <a:rPr lang="en-GB" sz="1800" dirty="0">
                <a:solidFill>
                  <a:srgbClr val="002060"/>
                </a:solidFill>
              </a:rPr>
              <a:t>super conductive </a:t>
            </a:r>
            <a:r>
              <a:rPr lang="en-GB" sz="1800" dirty="0">
                <a:solidFill>
                  <a:srgbClr val="002060"/>
                </a:solidFill>
                <a:effectLst/>
              </a:rPr>
              <a:t>accelerators, </a:t>
            </a:r>
          </a:p>
          <a:p>
            <a:pPr marL="1200150" lvl="2" indent="-285750" algn="just"/>
            <a:r>
              <a:rPr lang="en-GB" sz="1800" dirty="0">
                <a:solidFill>
                  <a:srgbClr val="002060"/>
                </a:solidFill>
              </a:rPr>
              <a:t>H</a:t>
            </a:r>
            <a:r>
              <a:rPr lang="en-GB" sz="1800" dirty="0">
                <a:solidFill>
                  <a:srgbClr val="002060"/>
                </a:solidFill>
                <a:effectLst/>
              </a:rPr>
              <a:t>igh beta elliptical cryomodules.</a:t>
            </a:r>
          </a:p>
          <a:p>
            <a:pPr marL="1200150" lvl="2" indent="-285750" algn="just"/>
            <a:r>
              <a:rPr lang="en-US" sz="1800" dirty="0">
                <a:solidFill>
                  <a:srgbClr val="002060"/>
                </a:solidFill>
              </a:rPr>
              <a:t>In which terms is sustainability defined? OPEX or CAPEX?</a:t>
            </a:r>
          </a:p>
          <a:p>
            <a:pPr marL="1341438" lvl="3" indent="-174625">
              <a:buNone/>
            </a:pPr>
            <a:r>
              <a:rPr lang="en-US" sz="1600" dirty="0">
                <a:solidFill>
                  <a:srgbClr val="002060"/>
                </a:solidFill>
              </a:rPr>
              <a:t>	</a:t>
            </a:r>
            <a:r>
              <a:rPr lang="en-US" dirty="0">
                <a:solidFill>
                  <a:srgbClr val="002060"/>
                </a:solidFill>
              </a:rPr>
              <a:t>In the </a:t>
            </a:r>
            <a:r>
              <a:rPr lang="en-US" dirty="0" err="1">
                <a:solidFill>
                  <a:srgbClr val="002060"/>
                </a:solidFill>
              </a:rPr>
              <a:t>iSAS</a:t>
            </a:r>
            <a:r>
              <a:rPr lang="en-US" dirty="0">
                <a:solidFill>
                  <a:srgbClr val="002060"/>
                </a:solidFill>
              </a:rPr>
              <a:t> proposal sustainability is defined in terms of energy savings, so the guidelines roadmap will focus on the </a:t>
            </a:r>
            <a:r>
              <a:rPr lang="en-US" b="1" dirty="0">
                <a:solidFill>
                  <a:srgbClr val="002060"/>
                </a:solidFill>
              </a:rPr>
              <a:t>minimization of the operational costs</a:t>
            </a:r>
            <a:r>
              <a:rPr lang="en-US" dirty="0">
                <a:solidFill>
                  <a:srgbClr val="002060"/>
                </a:solidFill>
              </a:rPr>
              <a:t>. </a:t>
            </a:r>
          </a:p>
          <a:p>
            <a:pPr marL="1200150" lvl="2" indent="-285750" algn="just"/>
            <a:r>
              <a:rPr lang="en-US" sz="1800" dirty="0">
                <a:solidFill>
                  <a:srgbClr val="002060"/>
                </a:solidFill>
                <a:effectLst/>
              </a:rPr>
              <a:t>Definition of integration r</a:t>
            </a:r>
            <a:r>
              <a:rPr lang="en-US" sz="1800" dirty="0">
                <a:solidFill>
                  <a:srgbClr val="002060"/>
                </a:solidFill>
              </a:rPr>
              <a:t>oadmap – what not to forget in the definition of tunnel space occupation in conceptual design phase</a:t>
            </a:r>
            <a:endParaRPr lang="en-US" sz="1800" dirty="0">
              <a:solidFill>
                <a:srgbClr val="002060"/>
              </a:solidFill>
              <a:effectLst/>
            </a:endParaRPr>
          </a:p>
          <a:p>
            <a:pPr marL="457200" lvl="1" indent="0">
              <a:buNone/>
            </a:pPr>
            <a:endParaRPr lang="en-US" sz="1800" dirty="0"/>
          </a:p>
          <a:p>
            <a:r>
              <a:rPr lang="en-US" sz="2000" b="1" dirty="0">
                <a:solidFill>
                  <a:srgbClr val="A4C137"/>
                </a:solidFill>
                <a:latin typeface="Helvetica" panose="020B0604020202020204" pitchFamily="34" charset="0"/>
                <a:cs typeface="Helvetica" panose="020B0604020202020204" pitchFamily="34" charset="0"/>
              </a:rPr>
              <a:t>Current developments</a:t>
            </a:r>
          </a:p>
          <a:p>
            <a:pPr lvl="1"/>
            <a:r>
              <a:rPr lang="en-US" sz="1800" dirty="0">
                <a:solidFill>
                  <a:srgbClr val="002060"/>
                </a:solidFill>
                <a:cs typeface="Helvetica" panose="020B0604020202020204" pitchFamily="34" charset="0"/>
              </a:rPr>
              <a:t>Guidelines will be sketched after the collection of the filled questionnaires </a:t>
            </a:r>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C37FC4DC-E656-120A-D595-E53533BDE984}"/>
              </a:ext>
            </a:extLst>
          </p:cNvPr>
          <p:cNvSpPr>
            <a:spLocks noGrp="1"/>
          </p:cNvSpPr>
          <p:nvPr>
            <p:ph type="sldNum" sz="quarter" idx="12"/>
          </p:nvPr>
        </p:nvSpPr>
        <p:spPr/>
        <p:txBody>
          <a:bodyPr/>
          <a:lstStyle/>
          <a:p>
            <a:fld id="{4068FCCF-9A80-B240-8D85-84F960565AFA}" type="slidenum">
              <a:rPr lang="en-BE" smtClean="0"/>
              <a:t>9</a:t>
            </a:fld>
            <a:endParaRPr lang="en-BE"/>
          </a:p>
        </p:txBody>
      </p:sp>
      <p:sp>
        <p:nvSpPr>
          <p:cNvPr id="11" name="Rectangle 10">
            <a:extLst>
              <a:ext uri="{FF2B5EF4-FFF2-40B4-BE49-F238E27FC236}">
                <a16:creationId xmlns:a16="http://schemas.microsoft.com/office/drawing/2014/main" id="{985A5EA8-353D-7D75-3F08-2634EB81CBAC}"/>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 Develop a roadmap to develop a new, sustainable CM design.</a:t>
            </a:r>
          </a:p>
        </p:txBody>
      </p:sp>
      <p:sp>
        <p:nvSpPr>
          <p:cNvPr id="8" name="Date Placeholder 7">
            <a:extLst>
              <a:ext uri="{FF2B5EF4-FFF2-40B4-BE49-F238E27FC236}">
                <a16:creationId xmlns:a16="http://schemas.microsoft.com/office/drawing/2014/main" id="{6E1C9254-07EF-AB86-389A-7971D3618030}"/>
              </a:ext>
            </a:extLst>
          </p:cNvPr>
          <p:cNvSpPr>
            <a:spLocks noGrp="1"/>
          </p:cNvSpPr>
          <p:nvPr>
            <p:ph type="dt" sz="half" idx="10"/>
          </p:nvPr>
        </p:nvSpPr>
        <p:spPr/>
        <p:txBody>
          <a:bodyPr/>
          <a:lstStyle/>
          <a:p>
            <a:fld id="{4EA3A737-2ACB-DD44-BBF8-2697D65C6372}" type="datetime1">
              <a:rPr lang="sv-SE" smtClean="0"/>
              <a:t>2025-03-13</a:t>
            </a:fld>
            <a:endParaRPr lang="en-BE"/>
          </a:p>
        </p:txBody>
      </p:sp>
      <p:sp>
        <p:nvSpPr>
          <p:cNvPr id="9" name="Footer Placeholder 8">
            <a:extLst>
              <a:ext uri="{FF2B5EF4-FFF2-40B4-BE49-F238E27FC236}">
                <a16:creationId xmlns:a16="http://schemas.microsoft.com/office/drawing/2014/main" id="{93E2B08C-B8E8-8A5B-B0B8-0493DF520DC3}"/>
              </a:ext>
            </a:extLst>
          </p:cNvPr>
          <p:cNvSpPr>
            <a:spLocks noGrp="1"/>
          </p:cNvSpPr>
          <p:nvPr>
            <p:ph type="ftr" sz="quarter" idx="11"/>
          </p:nvPr>
        </p:nvSpPr>
        <p:spPr/>
        <p:txBody>
          <a:bodyPr/>
          <a:lstStyle/>
          <a:p>
            <a:r>
              <a:rPr lang="en-BE"/>
              <a:t>Karin Canderan: iSAS annual meeting - INFN Legnaro</a:t>
            </a:r>
          </a:p>
        </p:txBody>
      </p:sp>
    </p:spTree>
    <p:extLst>
      <p:ext uri="{BB962C8B-B14F-4D97-AF65-F5344CB8AC3E}">
        <p14:creationId xmlns:p14="http://schemas.microsoft.com/office/powerpoint/2010/main" val="2487194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3317</TotalTime>
  <Words>2770</Words>
  <Application>Microsoft Macintosh PowerPoint</Application>
  <PresentationFormat>Widescreen</PresentationFormat>
  <Paragraphs>375</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Aptos Display</vt:lpstr>
      <vt:lpstr>Arial</vt:lpstr>
      <vt:lpstr>Calibri</vt:lpstr>
      <vt:lpstr>Cambria Math</vt:lpstr>
      <vt:lpstr>Helvetica</vt:lpstr>
      <vt:lpstr>Roboto</vt:lpstr>
      <vt:lpstr>Wingdings</vt:lpstr>
      <vt:lpstr>Office Theme</vt:lpstr>
      <vt:lpstr>WP5: Integration into a new LINAC Cryomodule  Padova meeting, March 13, 2025 WP Leader: Nuno Elias (ESS) WP Deputy: Vittorio Parma (CERN)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Jorgen D'HONDT</dc:creator>
  <cp:keywords/>
  <dc:description/>
  <cp:lastModifiedBy>Nuno Elias</cp:lastModifiedBy>
  <cp:revision>97</cp:revision>
  <dcterms:created xsi:type="dcterms:W3CDTF">2024-02-23T11:31:04Z</dcterms:created>
  <dcterms:modified xsi:type="dcterms:W3CDTF">2025-03-13T12:24:57Z</dcterms:modified>
  <cp:category/>
</cp:coreProperties>
</file>