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1" r:id="rId1"/>
  </p:sldMasterIdLst>
  <p:notesMasterIdLst>
    <p:notesMasterId r:id="rId21"/>
  </p:notesMasterIdLst>
  <p:sldIdLst>
    <p:sldId id="3293" r:id="rId2"/>
    <p:sldId id="3303" r:id="rId3"/>
    <p:sldId id="331" r:id="rId4"/>
    <p:sldId id="3304" r:id="rId5"/>
    <p:sldId id="2208" r:id="rId6"/>
    <p:sldId id="3252" r:id="rId7"/>
    <p:sldId id="261" r:id="rId8"/>
    <p:sldId id="3294" r:id="rId9"/>
    <p:sldId id="3278" r:id="rId10"/>
    <p:sldId id="3281" r:id="rId11"/>
    <p:sldId id="3284" r:id="rId12"/>
    <p:sldId id="3290" r:id="rId13"/>
    <p:sldId id="3305" r:id="rId14"/>
    <p:sldId id="3271" r:id="rId15"/>
    <p:sldId id="3295" r:id="rId16"/>
    <p:sldId id="2177" r:id="rId17"/>
    <p:sldId id="2176" r:id="rId18"/>
    <p:sldId id="3306" r:id="rId19"/>
    <p:sldId id="220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41" autoAdjust="0"/>
    <p:restoredTop sz="94660"/>
  </p:normalViewPr>
  <p:slideViewPr>
    <p:cSldViewPr snapToGrid="0">
      <p:cViewPr varScale="1">
        <p:scale>
          <a:sx n="149" d="100"/>
          <a:sy n="149" d="100"/>
        </p:scale>
        <p:origin x="504" y="12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D:\Divisione%20Acceleratori-Fagotti\Beam%20on%20target_ottobre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236468967008431"/>
          <c:y val="5.0742852408450841E-2"/>
          <c:w val="0.83369922933938501"/>
          <c:h val="0.73628966956139297"/>
        </c:manualLayout>
      </c:layout>
      <c:bar3DChart>
        <c:barDir val="col"/>
        <c:grouping val="clustered"/>
        <c:varyColors val="0"/>
        <c:ser>
          <c:idx val="1"/>
          <c:order val="1"/>
          <c:tx>
            <c:strRef>
              <c:f>'2023'!$B$1</c:f>
              <c:strCache>
                <c:ptCount val="1"/>
                <c:pt idx="0">
                  <c:v>PTA - Beam on Target</c:v>
                </c:pt>
              </c:strCache>
            </c:strRef>
          </c:tx>
          <c:spPr>
            <a:solidFill>
              <a:srgbClr val="00B050"/>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numRef>
              <c:f>'2023'!$A$5:$A$17</c:f>
              <c:numCache>
                <c:formatCode>General</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'2023'!$B$5:$B$17</c:f>
              <c:numCache>
                <c:formatCode>0</c:formatCode>
                <c:ptCount val="13"/>
                <c:pt idx="0">
                  <c:v>2826.5</c:v>
                </c:pt>
                <c:pt idx="1">
                  <c:v>3027.5</c:v>
                </c:pt>
                <c:pt idx="2">
                  <c:v>3253</c:v>
                </c:pt>
                <c:pt idx="3">
                  <c:v>3849.5</c:v>
                </c:pt>
                <c:pt idx="4">
                  <c:v>2910</c:v>
                </c:pt>
                <c:pt idx="5">
                  <c:v>792</c:v>
                </c:pt>
                <c:pt idx="6">
                  <c:v>2253.5</c:v>
                </c:pt>
                <c:pt idx="7">
                  <c:v>528</c:v>
                </c:pt>
                <c:pt idx="8">
                  <c:v>674</c:v>
                </c:pt>
                <c:pt idx="9">
                  <c:v>719</c:v>
                </c:pt>
                <c:pt idx="10">
                  <c:v>2560</c:v>
                </c:pt>
                <c:pt idx="11">
                  <c:v>3475</c:v>
                </c:pt>
                <c:pt idx="12">
                  <c:v>3277</c:v>
                </c:pt>
              </c:numCache>
            </c:numRef>
          </c:val>
          <c:extLst>
            <c:ext xmlns:c16="http://schemas.microsoft.com/office/drawing/2014/chart" uri="{C3380CC4-5D6E-409C-BE32-E72D297353CC}">
              <c16:uniqueId val="{00000000-4694-440E-B256-6D5C241DDD50}"/>
            </c:ext>
          </c:extLst>
        </c:ser>
        <c:ser>
          <c:idx val="2"/>
          <c:order val="2"/>
          <c:tx>
            <c:strRef>
              <c:f>'2023'!$C$1</c:f>
              <c:strCache>
                <c:ptCount val="1"/>
                <c:pt idx="0">
                  <c:v>PTA - Beam Preparation</c:v>
                </c:pt>
              </c:strCache>
            </c:strRef>
          </c:tx>
          <c:spPr>
            <a:solidFill>
              <a:srgbClr val="FFFF00"/>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numRef>
              <c:f>'2023'!$A$5:$A$17</c:f>
              <c:numCache>
                <c:formatCode>General</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'2023'!$C$5:$C$17</c:f>
              <c:numCache>
                <c:formatCode>0</c:formatCode>
                <c:ptCount val="13"/>
                <c:pt idx="0">
                  <c:v>244</c:v>
                </c:pt>
                <c:pt idx="1">
                  <c:v>360</c:v>
                </c:pt>
                <c:pt idx="2">
                  <c:v>704</c:v>
                </c:pt>
                <c:pt idx="3">
                  <c:v>230</c:v>
                </c:pt>
                <c:pt idx="4">
                  <c:v>180.5</c:v>
                </c:pt>
                <c:pt idx="5">
                  <c:v>131</c:v>
                </c:pt>
                <c:pt idx="6">
                  <c:v>491</c:v>
                </c:pt>
                <c:pt idx="7">
                  <c:v>423.5</c:v>
                </c:pt>
                <c:pt idx="8">
                  <c:v>93</c:v>
                </c:pt>
                <c:pt idx="9">
                  <c:v>96</c:v>
                </c:pt>
                <c:pt idx="10">
                  <c:v>541</c:v>
                </c:pt>
                <c:pt idx="11">
                  <c:v>1136.5</c:v>
                </c:pt>
                <c:pt idx="12">
                  <c:v>850</c:v>
                </c:pt>
              </c:numCache>
            </c:numRef>
          </c:val>
          <c:extLst>
            <c:ext xmlns:c16="http://schemas.microsoft.com/office/drawing/2014/chart" uri="{C3380CC4-5D6E-409C-BE32-E72D297353CC}">
              <c16:uniqueId val="{00000001-4694-440E-B256-6D5C241DDD50}"/>
            </c:ext>
          </c:extLst>
        </c:ser>
        <c:ser>
          <c:idx val="3"/>
          <c:order val="3"/>
          <c:tx>
            <c:strRef>
              <c:f>'2023'!$D$1</c:f>
              <c:strCache>
                <c:ptCount val="1"/>
                <c:pt idx="0">
                  <c:v>PTA - AD Tests</c:v>
                </c:pt>
              </c:strCache>
            </c:strRef>
          </c:tx>
          <c:spPr>
            <a:solidFill>
              <a:srgbClr val="FF33CC"/>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numRef>
              <c:f>'2023'!$A$5:$A$17</c:f>
              <c:numCache>
                <c:formatCode>General</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'2023'!$D$5:$D$17</c:f>
              <c:numCache>
                <c:formatCode>0</c:formatCode>
                <c:ptCount val="13"/>
                <c:pt idx="0">
                  <c:v>224</c:v>
                </c:pt>
                <c:pt idx="1">
                  <c:v>0</c:v>
                </c:pt>
                <c:pt idx="2">
                  <c:v>174</c:v>
                </c:pt>
                <c:pt idx="3">
                  <c:v>240</c:v>
                </c:pt>
                <c:pt idx="4">
                  <c:v>132</c:v>
                </c:pt>
                <c:pt idx="5">
                  <c:v>360</c:v>
                </c:pt>
                <c:pt idx="6">
                  <c:v>24</c:v>
                </c:pt>
                <c:pt idx="7">
                  <c:v>313</c:v>
                </c:pt>
                <c:pt idx="8">
                  <c:v>48</c:v>
                </c:pt>
                <c:pt idx="9">
                  <c:v>0</c:v>
                </c:pt>
                <c:pt idx="10">
                  <c:v>240</c:v>
                </c:pt>
                <c:pt idx="11">
                  <c:v>214</c:v>
                </c:pt>
                <c:pt idx="12">
                  <c:v>480</c:v>
                </c:pt>
              </c:numCache>
            </c:numRef>
          </c:val>
          <c:extLst>
            <c:ext xmlns:c16="http://schemas.microsoft.com/office/drawing/2014/chart" uri="{C3380CC4-5D6E-409C-BE32-E72D297353CC}">
              <c16:uniqueId val="{00000002-4694-440E-B256-6D5C241DDD50}"/>
            </c:ext>
          </c:extLst>
        </c:ser>
        <c:ser>
          <c:idx val="4"/>
          <c:order val="4"/>
          <c:tx>
            <c:strRef>
              <c:f>'2023'!$E$1</c:f>
              <c:strCache>
                <c:ptCount val="1"/>
                <c:pt idx="0">
                  <c:v>PTA - Unscheduled Maintenance</c:v>
                </c:pt>
              </c:strCache>
            </c:strRef>
          </c:tx>
          <c:spPr>
            <a:solidFill>
              <a:srgbClr val="FF0000"/>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numRef>
              <c:f>'2023'!$A$5:$A$17</c:f>
              <c:numCache>
                <c:formatCode>General</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'2023'!$E$5:$E$17</c:f>
              <c:numCache>
                <c:formatCode>0</c:formatCode>
                <c:ptCount val="13"/>
                <c:pt idx="0">
                  <c:v>441</c:v>
                </c:pt>
                <c:pt idx="1">
                  <c:v>786.5</c:v>
                </c:pt>
                <c:pt idx="2">
                  <c:v>132</c:v>
                </c:pt>
                <c:pt idx="3">
                  <c:v>293</c:v>
                </c:pt>
                <c:pt idx="4">
                  <c:v>355</c:v>
                </c:pt>
                <c:pt idx="5">
                  <c:v>2241</c:v>
                </c:pt>
                <c:pt idx="6">
                  <c:v>1216</c:v>
                </c:pt>
                <c:pt idx="7">
                  <c:v>2686.5</c:v>
                </c:pt>
                <c:pt idx="8">
                  <c:v>576</c:v>
                </c:pt>
                <c:pt idx="9">
                  <c:v>72</c:v>
                </c:pt>
                <c:pt idx="10">
                  <c:v>461</c:v>
                </c:pt>
                <c:pt idx="11">
                  <c:v>716.5</c:v>
                </c:pt>
                <c:pt idx="12">
                  <c:v>481</c:v>
                </c:pt>
              </c:numCache>
            </c:numRef>
          </c:val>
          <c:extLst>
            <c:ext xmlns:c16="http://schemas.microsoft.com/office/drawing/2014/chart" uri="{C3380CC4-5D6E-409C-BE32-E72D297353CC}">
              <c16:uniqueId val="{00000003-4694-440E-B256-6D5C241DDD50}"/>
            </c:ext>
          </c:extLst>
        </c:ser>
        <c:ser>
          <c:idx val="5"/>
          <c:order val="5"/>
          <c:tx>
            <c:strRef>
              <c:f>'2023'!$F$1</c:f>
              <c:strCache>
                <c:ptCount val="1"/>
                <c:pt idx="0">
                  <c:v>PTA - working time</c:v>
                </c:pt>
              </c:strCache>
            </c:strRef>
          </c:tx>
          <c:spPr>
            <a:solidFill>
              <a:schemeClr val="accent1">
                <a:lumMod val="75000"/>
              </a:schemeClr>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numRef>
              <c:f>'2023'!$A$5:$A$17</c:f>
              <c:numCache>
                <c:formatCode>General</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'2023'!$F$5:$F$17</c:f>
              <c:numCache>
                <c:formatCode>0</c:formatCode>
                <c:ptCount val="13"/>
                <c:pt idx="0">
                  <c:v>3294.5</c:v>
                </c:pt>
                <c:pt idx="1">
                  <c:v>3387.5</c:v>
                </c:pt>
                <c:pt idx="2">
                  <c:v>4131</c:v>
                </c:pt>
                <c:pt idx="3">
                  <c:v>4319.5</c:v>
                </c:pt>
                <c:pt idx="4">
                  <c:v>3222.5</c:v>
                </c:pt>
                <c:pt idx="5">
                  <c:v>1283</c:v>
                </c:pt>
                <c:pt idx="6">
                  <c:v>2768.5</c:v>
                </c:pt>
                <c:pt idx="7">
                  <c:v>1264.5</c:v>
                </c:pt>
                <c:pt idx="8">
                  <c:v>815</c:v>
                </c:pt>
                <c:pt idx="9">
                  <c:v>815</c:v>
                </c:pt>
                <c:pt idx="10">
                  <c:v>3341</c:v>
                </c:pt>
                <c:pt idx="11">
                  <c:v>4825.5</c:v>
                </c:pt>
                <c:pt idx="12">
                  <c:v>4607</c:v>
                </c:pt>
              </c:numCache>
            </c:numRef>
          </c:val>
          <c:extLst>
            <c:ext xmlns:c16="http://schemas.microsoft.com/office/drawing/2014/chart" uri="{C3380CC4-5D6E-409C-BE32-E72D297353CC}">
              <c16:uniqueId val="{00000004-4694-440E-B256-6D5C241DDD50}"/>
            </c:ext>
          </c:extLst>
        </c:ser>
        <c:dLbls>
          <c:showLegendKey val="0"/>
          <c:showVal val="0"/>
          <c:showCatName val="0"/>
          <c:showSerName val="0"/>
          <c:showPercent val="0"/>
          <c:showBubbleSize val="0"/>
        </c:dLbls>
        <c:gapWidth val="150"/>
        <c:shape val="box"/>
        <c:axId val="1120871599"/>
        <c:axId val="511574447"/>
        <c:axId val="0"/>
        <c:extLst>
          <c:ext xmlns:c15="http://schemas.microsoft.com/office/drawing/2012/chart" uri="{02D57815-91ED-43cb-92C2-25804820EDAC}">
            <c15:filteredBarSeries>
              <c15:ser>
                <c:idx val="0"/>
                <c:order val="0"/>
                <c:tx>
                  <c:strRef>
                    <c:extLst>
                      <c:ext uri="{02D57815-91ED-43cb-92C2-25804820EDAC}">
                        <c15:formulaRef>
                          <c15:sqref>'2023'!$A$1</c15:sqref>
                        </c15:formulaRef>
                      </c:ext>
                    </c:extLst>
                    <c:strCache>
                      <c:ptCount val="1"/>
                      <c:pt idx="0">
                        <c:v>anno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numRef>
                    <c:extLst>
                      <c:ext uri="{02D57815-91ED-43cb-92C2-25804820EDAC}">
                        <c15:formulaRef>
                          <c15:sqref>'2023'!$A$5:$A$17</c15:sqref>
                        </c15:formulaRef>
                      </c:ext>
                    </c:extLst>
                    <c:numCache>
                      <c:formatCode>General</c:formatCode>
                      <c:ptCount val="13"/>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extLst>
                      <c:ext uri="{02D57815-91ED-43cb-92C2-25804820EDAC}">
                        <c15:formulaRef>
                          <c15:sqref>'2023'!$A$3:$A$13</c15:sqref>
                        </c15:formulaRef>
                      </c:ext>
                    </c:extLst>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val>
                <c:extLst>
                  <c:ext xmlns:c16="http://schemas.microsoft.com/office/drawing/2014/chart" uri="{C3380CC4-5D6E-409C-BE32-E72D297353CC}">
                    <c16:uniqueId val="{00000005-4694-440E-B256-6D5C241DDD50}"/>
                  </c:ext>
                </c:extLst>
              </c15:ser>
            </c15:filteredBarSeries>
          </c:ext>
        </c:extLst>
      </c:bar3DChart>
      <c:catAx>
        <c:axId val="1120871599"/>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it-IT"/>
                  <a:t>YEAR</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11574447"/>
        <c:crosses val="autoZero"/>
        <c:auto val="1"/>
        <c:lblAlgn val="ctr"/>
        <c:lblOffset val="100"/>
        <c:noMultiLvlLbl val="0"/>
      </c:catAx>
      <c:valAx>
        <c:axId val="511574447"/>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it-IT"/>
                  <a:t>Hours</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120871599"/>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9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1"/>
          <c:tx>
            <c:strRef>
              <c:f>Foglio1!$C$1</c:f>
              <c:strCache>
                <c:ptCount val="1"/>
                <c:pt idx="0">
                  <c:v>Beam on Target</c:v>
                </c:pt>
              </c:strCache>
            </c:strRef>
          </c:tx>
          <c:spPr>
            <a:solidFill>
              <a:srgbClr val="00B050"/>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strRef>
              <c:f>Foglio1!$A$14:$A$18</c:f>
              <c:strCache>
                <c:ptCount val="5"/>
                <c:pt idx="0">
                  <c:v>15-21 (GANIL)</c:v>
                </c:pt>
                <c:pt idx="1">
                  <c:v>2022</c:v>
                </c:pt>
                <c:pt idx="2">
                  <c:v>2023</c:v>
                </c:pt>
                <c:pt idx="3">
                  <c:v>2024</c:v>
                </c:pt>
                <c:pt idx="4">
                  <c:v>22-23-24</c:v>
                </c:pt>
              </c:strCache>
            </c:strRef>
          </c:cat>
          <c:val>
            <c:numRef>
              <c:f>Foglio1!$C$14:$C$18</c:f>
              <c:numCache>
                <c:formatCode>0</c:formatCode>
                <c:ptCount val="5"/>
                <c:pt idx="1">
                  <c:v>2560</c:v>
                </c:pt>
                <c:pt idx="2">
                  <c:v>3476</c:v>
                </c:pt>
                <c:pt idx="3">
                  <c:v>3277</c:v>
                </c:pt>
                <c:pt idx="4">
                  <c:v>9313</c:v>
                </c:pt>
              </c:numCache>
            </c:numRef>
          </c:val>
          <c:extLst>
            <c:ext xmlns:c16="http://schemas.microsoft.com/office/drawing/2014/chart" uri="{C3380CC4-5D6E-409C-BE32-E72D297353CC}">
              <c16:uniqueId val="{00000000-A0F2-4586-80FC-58F46D93A93F}"/>
            </c:ext>
          </c:extLst>
        </c:ser>
        <c:ser>
          <c:idx val="5"/>
          <c:order val="2"/>
          <c:tx>
            <c:strRef>
              <c:f>Foglio1!$B$1</c:f>
              <c:strCache>
                <c:ptCount val="1"/>
                <c:pt idx="0">
                  <c:v>AGATA Beam on Target</c:v>
                </c:pt>
              </c:strCache>
            </c:strRef>
          </c:tx>
          <c:spPr>
            <a:solidFill>
              <a:schemeClr val="accent1">
                <a:lumMod val="75000"/>
              </a:schemeClr>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strRef>
              <c:f>Foglio1!$A$14:$A$18</c:f>
              <c:strCache>
                <c:ptCount val="5"/>
                <c:pt idx="0">
                  <c:v>15-21 (GANIL)</c:v>
                </c:pt>
                <c:pt idx="1">
                  <c:v>2022</c:v>
                </c:pt>
                <c:pt idx="2">
                  <c:v>2023</c:v>
                </c:pt>
                <c:pt idx="3">
                  <c:v>2024</c:v>
                </c:pt>
                <c:pt idx="4">
                  <c:v>22-23-24</c:v>
                </c:pt>
              </c:strCache>
            </c:strRef>
          </c:cat>
          <c:val>
            <c:numRef>
              <c:f>Foglio1!$B$14:$B$18</c:f>
              <c:numCache>
                <c:formatCode>0</c:formatCode>
                <c:ptCount val="5"/>
                <c:pt idx="0">
                  <c:v>6568</c:v>
                </c:pt>
                <c:pt idx="1">
                  <c:v>1712.5</c:v>
                </c:pt>
                <c:pt idx="2">
                  <c:v>3073.5</c:v>
                </c:pt>
                <c:pt idx="3">
                  <c:v>2266</c:v>
                </c:pt>
                <c:pt idx="4">
                  <c:v>7052</c:v>
                </c:pt>
              </c:numCache>
            </c:numRef>
          </c:val>
          <c:extLst>
            <c:ext xmlns:c16="http://schemas.microsoft.com/office/drawing/2014/chart" uri="{C3380CC4-5D6E-409C-BE32-E72D297353CC}">
              <c16:uniqueId val="{00000001-A0F2-4586-80FC-58F46D93A93F}"/>
            </c:ext>
          </c:extLst>
        </c:ser>
        <c:ser>
          <c:idx val="2"/>
          <c:order val="3"/>
          <c:tx>
            <c:strRef>
              <c:f>Foglio1!$E$1</c:f>
              <c:strCache>
                <c:ptCount val="1"/>
                <c:pt idx="0">
                  <c:v>Beam Preparation</c:v>
                </c:pt>
              </c:strCache>
            </c:strRef>
          </c:tx>
          <c:spPr>
            <a:solidFill>
              <a:srgbClr val="FFFF00"/>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strRef>
              <c:f>Foglio1!$A$14:$A$18</c:f>
              <c:strCache>
                <c:ptCount val="5"/>
                <c:pt idx="0">
                  <c:v>15-21 (GANIL)</c:v>
                </c:pt>
                <c:pt idx="1">
                  <c:v>2022</c:v>
                </c:pt>
                <c:pt idx="2">
                  <c:v>2023</c:v>
                </c:pt>
                <c:pt idx="3">
                  <c:v>2024</c:v>
                </c:pt>
                <c:pt idx="4">
                  <c:v>22-23-24</c:v>
                </c:pt>
              </c:strCache>
            </c:strRef>
          </c:cat>
          <c:val>
            <c:numRef>
              <c:f>Foglio1!$E$14:$E$18</c:f>
              <c:numCache>
                <c:formatCode>0</c:formatCode>
                <c:ptCount val="5"/>
                <c:pt idx="1">
                  <c:v>541</c:v>
                </c:pt>
                <c:pt idx="2">
                  <c:v>1131.5</c:v>
                </c:pt>
                <c:pt idx="3">
                  <c:v>850</c:v>
                </c:pt>
                <c:pt idx="4">
                  <c:v>2522.5</c:v>
                </c:pt>
              </c:numCache>
            </c:numRef>
          </c:val>
          <c:extLst>
            <c:ext xmlns:c16="http://schemas.microsoft.com/office/drawing/2014/chart" uri="{C3380CC4-5D6E-409C-BE32-E72D297353CC}">
              <c16:uniqueId val="{00000002-A0F2-4586-80FC-58F46D93A93F}"/>
            </c:ext>
          </c:extLst>
        </c:ser>
        <c:ser>
          <c:idx val="6"/>
          <c:order val="4"/>
          <c:tx>
            <c:strRef>
              <c:f>Foglio1!$D$1</c:f>
              <c:strCache>
                <c:ptCount val="1"/>
                <c:pt idx="0">
                  <c:v>AGATA Beam Preparation</c:v>
                </c:pt>
              </c:strCache>
            </c:strRef>
          </c:tx>
          <c:spPr>
            <a:solidFill>
              <a:schemeClr val="accent4">
                <a:lumMod val="75000"/>
              </a:schemeClr>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strRef>
              <c:f>Foglio1!$A$14:$A$18</c:f>
              <c:strCache>
                <c:ptCount val="5"/>
                <c:pt idx="0">
                  <c:v>15-21 (GANIL)</c:v>
                </c:pt>
                <c:pt idx="1">
                  <c:v>2022</c:v>
                </c:pt>
                <c:pt idx="2">
                  <c:v>2023</c:v>
                </c:pt>
                <c:pt idx="3">
                  <c:v>2024</c:v>
                </c:pt>
                <c:pt idx="4">
                  <c:v>22-23-24</c:v>
                </c:pt>
              </c:strCache>
            </c:strRef>
          </c:cat>
          <c:val>
            <c:numRef>
              <c:f>Foglio1!$D$14:$D$18</c:f>
              <c:numCache>
                <c:formatCode>0</c:formatCode>
                <c:ptCount val="5"/>
                <c:pt idx="1">
                  <c:v>368.5</c:v>
                </c:pt>
                <c:pt idx="2">
                  <c:v>869</c:v>
                </c:pt>
                <c:pt idx="3">
                  <c:v>635</c:v>
                </c:pt>
                <c:pt idx="4">
                  <c:v>1872.5</c:v>
                </c:pt>
              </c:numCache>
            </c:numRef>
          </c:val>
          <c:extLst>
            <c:ext xmlns:c16="http://schemas.microsoft.com/office/drawing/2014/chart" uri="{C3380CC4-5D6E-409C-BE32-E72D297353CC}">
              <c16:uniqueId val="{00000003-A0F2-4586-80FC-58F46D93A93F}"/>
            </c:ext>
          </c:extLst>
        </c:ser>
        <c:ser>
          <c:idx val="3"/>
          <c:order val="5"/>
          <c:tx>
            <c:strRef>
              <c:f>Foglio1!$F$1</c:f>
              <c:strCache>
                <c:ptCount val="1"/>
                <c:pt idx="0">
                  <c:v>Accelerator Division Tests</c:v>
                </c:pt>
              </c:strCache>
            </c:strRef>
          </c:tx>
          <c:spPr>
            <a:solidFill>
              <a:srgbClr val="FF33CC"/>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strRef>
              <c:f>Foglio1!$A$14:$A$18</c:f>
              <c:strCache>
                <c:ptCount val="5"/>
                <c:pt idx="0">
                  <c:v>15-21 (GANIL)</c:v>
                </c:pt>
                <c:pt idx="1">
                  <c:v>2022</c:v>
                </c:pt>
                <c:pt idx="2">
                  <c:v>2023</c:v>
                </c:pt>
                <c:pt idx="3">
                  <c:v>2024</c:v>
                </c:pt>
                <c:pt idx="4">
                  <c:v>22-23-24</c:v>
                </c:pt>
              </c:strCache>
            </c:strRef>
          </c:cat>
          <c:val>
            <c:numRef>
              <c:f>Foglio1!$F$14:$F$18</c:f>
              <c:numCache>
                <c:formatCode>0</c:formatCode>
                <c:ptCount val="5"/>
                <c:pt idx="1">
                  <c:v>240</c:v>
                </c:pt>
                <c:pt idx="2">
                  <c:v>214</c:v>
                </c:pt>
                <c:pt idx="3">
                  <c:v>480</c:v>
                </c:pt>
                <c:pt idx="4">
                  <c:v>934</c:v>
                </c:pt>
              </c:numCache>
            </c:numRef>
          </c:val>
          <c:extLst>
            <c:ext xmlns:c16="http://schemas.microsoft.com/office/drawing/2014/chart" uri="{C3380CC4-5D6E-409C-BE32-E72D297353CC}">
              <c16:uniqueId val="{00000004-A0F2-4586-80FC-58F46D93A93F}"/>
            </c:ext>
          </c:extLst>
        </c:ser>
        <c:ser>
          <c:idx val="4"/>
          <c:order val="6"/>
          <c:tx>
            <c:strRef>
              <c:f>Foglio1!$G$1</c:f>
              <c:strCache>
                <c:ptCount val="1"/>
                <c:pt idx="0">
                  <c:v>Unscheduled Maintenance</c:v>
                </c:pt>
              </c:strCache>
            </c:strRef>
          </c:tx>
          <c:spPr>
            <a:solidFill>
              <a:srgbClr val="FF0000"/>
            </a:solidFill>
            <a:ln>
              <a:solidFill>
                <a:sysClr val="windowText" lastClr="000000"/>
              </a:solidFill>
            </a:ln>
            <a:effectLst>
              <a:outerShdw blurRad="57150" dist="19050" dir="5400000" algn="ctr" rotWithShape="0">
                <a:srgbClr val="000000">
                  <a:alpha val="63000"/>
                </a:srgbClr>
              </a:outerShdw>
            </a:effectLst>
            <a:sp3d>
              <a:contourClr>
                <a:sysClr val="windowText" lastClr="000000"/>
              </a:contourClr>
            </a:sp3d>
          </c:spPr>
          <c:invertIfNegative val="0"/>
          <c:cat>
            <c:strRef>
              <c:f>Foglio1!$A$14:$A$18</c:f>
              <c:strCache>
                <c:ptCount val="5"/>
                <c:pt idx="0">
                  <c:v>15-21 (GANIL)</c:v>
                </c:pt>
                <c:pt idx="1">
                  <c:v>2022</c:v>
                </c:pt>
                <c:pt idx="2">
                  <c:v>2023</c:v>
                </c:pt>
                <c:pt idx="3">
                  <c:v>2024</c:v>
                </c:pt>
                <c:pt idx="4">
                  <c:v>22-23-24</c:v>
                </c:pt>
              </c:strCache>
            </c:strRef>
          </c:cat>
          <c:val>
            <c:numRef>
              <c:f>Foglio1!$G$14:$G$18</c:f>
              <c:numCache>
                <c:formatCode>0</c:formatCode>
                <c:ptCount val="5"/>
                <c:pt idx="1">
                  <c:v>461</c:v>
                </c:pt>
                <c:pt idx="2">
                  <c:v>716.5</c:v>
                </c:pt>
                <c:pt idx="3">
                  <c:v>481</c:v>
                </c:pt>
                <c:pt idx="4">
                  <c:v>1658.5</c:v>
                </c:pt>
              </c:numCache>
            </c:numRef>
          </c:val>
          <c:extLst>
            <c:ext xmlns:c16="http://schemas.microsoft.com/office/drawing/2014/chart" uri="{C3380CC4-5D6E-409C-BE32-E72D297353CC}">
              <c16:uniqueId val="{00000005-A0F2-4586-80FC-58F46D93A93F}"/>
            </c:ext>
          </c:extLst>
        </c:ser>
        <c:dLbls>
          <c:showLegendKey val="0"/>
          <c:showVal val="0"/>
          <c:showCatName val="0"/>
          <c:showSerName val="0"/>
          <c:showPercent val="0"/>
          <c:showBubbleSize val="0"/>
        </c:dLbls>
        <c:gapWidth val="150"/>
        <c:shape val="box"/>
        <c:axId val="1120871599"/>
        <c:axId val="511574447"/>
        <c:axId val="0"/>
        <c:extLst>
          <c:ext xmlns:c15="http://schemas.microsoft.com/office/drawing/2012/chart" uri="{02D57815-91ED-43cb-92C2-25804820EDAC}">
            <c15:filteredBarSeries>
              <c15:ser>
                <c:idx val="0"/>
                <c:order val="0"/>
                <c:tx>
                  <c:strRef>
                    <c:extLst>
                      <c:ext uri="{02D57815-91ED-43cb-92C2-25804820EDAC}">
                        <c15:formulaRef>
                          <c15:sqref>Foglio1!$A$1</c15:sqref>
                        </c15:formulaRef>
                      </c:ext>
                    </c:extLst>
                    <c:strCache>
                      <c:ptCount val="1"/>
                      <c:pt idx="0">
                        <c:v>anno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extLst>
                      <c:ext uri="{02D57815-91ED-43cb-92C2-25804820EDAC}">
                        <c15:formulaRef>
                          <c15:sqref>Foglio1!$A$14:$A$18</c15:sqref>
                        </c15:formulaRef>
                      </c:ext>
                    </c:extLst>
                    <c:strCache>
                      <c:ptCount val="5"/>
                      <c:pt idx="0">
                        <c:v>15-21 (GANIL)</c:v>
                      </c:pt>
                      <c:pt idx="1">
                        <c:v>2022</c:v>
                      </c:pt>
                      <c:pt idx="2">
                        <c:v>2023</c:v>
                      </c:pt>
                      <c:pt idx="3">
                        <c:v>2024</c:v>
                      </c:pt>
                      <c:pt idx="4">
                        <c:v>22-23-24</c:v>
                      </c:pt>
                    </c:strCache>
                  </c:strRef>
                </c:cat>
                <c:val>
                  <c:numRef>
                    <c:extLst>
                      <c:ext uri="{02D57815-91ED-43cb-92C2-25804820EDAC}">
                        <c15:formulaRef>
                          <c15:sqref>Foglio1!$A$2:$A$12</c15:sqref>
                        </c15:formulaRef>
                      </c:ext>
                    </c:extLst>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val>
                <c:extLst>
                  <c:ext xmlns:c16="http://schemas.microsoft.com/office/drawing/2014/chart" uri="{C3380CC4-5D6E-409C-BE32-E72D297353CC}">
                    <c16:uniqueId val="{00000006-A0F2-4586-80FC-58F46D93A93F}"/>
                  </c:ext>
                </c:extLst>
              </c15:ser>
            </c15:filteredBarSeries>
          </c:ext>
        </c:extLst>
      </c:bar3DChart>
      <c:catAx>
        <c:axId val="1120871599"/>
        <c:scaling>
          <c:orientation val="minMax"/>
        </c:scaling>
        <c:delete val="0"/>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it-IT"/>
                  <a:t>YEAR</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11574447"/>
        <c:crosses val="autoZero"/>
        <c:auto val="1"/>
        <c:lblAlgn val="ctr"/>
        <c:lblOffset val="100"/>
        <c:noMultiLvlLbl val="0"/>
      </c:catAx>
      <c:valAx>
        <c:axId val="511574447"/>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it-IT"/>
                  <a:t>Hours</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120871599"/>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9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E73D5-64DD-4CF6-B5ED-841D3423BB2F}"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1D30F2-C256-4304-914F-D59A5201AB1A}" type="slidenum">
              <a:rPr lang="en-US" smtClean="0"/>
              <a:t>‹#›</a:t>
            </a:fld>
            <a:endParaRPr lang="en-US"/>
          </a:p>
        </p:txBody>
      </p:sp>
    </p:spTree>
    <p:extLst>
      <p:ext uri="{BB962C8B-B14F-4D97-AF65-F5344CB8AC3E}">
        <p14:creationId xmlns:p14="http://schemas.microsoft.com/office/powerpoint/2010/main" val="4099177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92D4C-9D3C-A585-173E-5D5623881D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36298E-B1F3-E51F-C000-13AC35FE18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AE658-2464-EDF4-A58C-93D2C234713C}"/>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34DC63FE-76C5-EF3B-6B0F-CE1ACD1F8DFE}"/>
              </a:ext>
            </a:extLst>
          </p:cNvPr>
          <p:cNvSpPr>
            <a:spLocks noGrp="1"/>
          </p:cNvSpPr>
          <p:nvPr>
            <p:ph type="sldNum" sz="quarter" idx="5"/>
          </p:nvPr>
        </p:nvSpPr>
        <p:spPr/>
        <p:txBody>
          <a:bodyPr/>
          <a:lstStyle/>
          <a:p>
            <a:fld id="{613B0820-A2AE-4AFE-95E2-1A75AF5E5EE3}" type="slidenum">
              <a:rPr lang="it-IT" smtClean="0"/>
              <a:t>3</a:t>
            </a:fld>
            <a:endParaRPr lang="it-IT"/>
          </a:p>
        </p:txBody>
      </p:sp>
    </p:spTree>
    <p:extLst>
      <p:ext uri="{BB962C8B-B14F-4D97-AF65-F5344CB8AC3E}">
        <p14:creationId xmlns:p14="http://schemas.microsoft.com/office/powerpoint/2010/main" val="2932857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8B452-94BC-148F-700A-A311442945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A5394-F073-26CB-4D74-484D8A9C77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441C27-BC6E-2109-410E-AA2E76C9F7BC}"/>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it-IT" sz="1200" dirty="0"/>
          </a:p>
        </p:txBody>
      </p:sp>
      <p:sp>
        <p:nvSpPr>
          <p:cNvPr id="4" name="Slide Number Placeholder 3">
            <a:extLst>
              <a:ext uri="{FF2B5EF4-FFF2-40B4-BE49-F238E27FC236}">
                <a16:creationId xmlns:a16="http://schemas.microsoft.com/office/drawing/2014/main" id="{6DC0EA77-9BDE-A15E-4544-C1ECEE34566B}"/>
              </a:ext>
            </a:extLst>
          </p:cNvPr>
          <p:cNvSpPr>
            <a:spLocks noGrp="1"/>
          </p:cNvSpPr>
          <p:nvPr>
            <p:ph type="sldNum" sz="quarter" idx="5"/>
          </p:nvPr>
        </p:nvSpPr>
        <p:spPr/>
        <p:txBody>
          <a:bodyPr/>
          <a:lstStyle/>
          <a:p>
            <a:fld id="{613B0820-A2AE-4AFE-95E2-1A75AF5E5EE3}" type="slidenum">
              <a:rPr lang="it-IT" smtClean="0"/>
              <a:t>5</a:t>
            </a:fld>
            <a:endParaRPr lang="it-IT"/>
          </a:p>
        </p:txBody>
      </p:sp>
    </p:spTree>
    <p:extLst>
      <p:ext uri="{BB962C8B-B14F-4D97-AF65-F5344CB8AC3E}">
        <p14:creationId xmlns:p14="http://schemas.microsoft.com/office/powerpoint/2010/main" val="992659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D30F2-C256-4304-914F-D59A5201AB1A}" type="slidenum">
              <a:rPr lang="en-US" smtClean="0"/>
              <a:t>14</a:t>
            </a:fld>
            <a:endParaRPr lang="en-US"/>
          </a:p>
        </p:txBody>
      </p:sp>
    </p:spTree>
    <p:extLst>
      <p:ext uri="{BB962C8B-B14F-4D97-AF65-F5344CB8AC3E}">
        <p14:creationId xmlns:p14="http://schemas.microsoft.com/office/powerpoint/2010/main" val="2140885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3B0820-A2AE-4AFE-95E2-1A75AF5E5EE3}" type="slidenum">
              <a:rPr lang="it-IT" smtClean="0"/>
              <a:t>16</a:t>
            </a:fld>
            <a:endParaRPr lang="it-IT"/>
          </a:p>
        </p:txBody>
      </p:sp>
    </p:spTree>
    <p:extLst>
      <p:ext uri="{BB962C8B-B14F-4D97-AF65-F5344CB8AC3E}">
        <p14:creationId xmlns:p14="http://schemas.microsoft.com/office/powerpoint/2010/main" val="1581069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3B0820-A2AE-4AFE-95E2-1A75AF5E5EE3}" type="slidenum">
              <a:rPr lang="it-IT" smtClean="0"/>
              <a:t>17</a:t>
            </a:fld>
            <a:endParaRPr lang="it-IT"/>
          </a:p>
        </p:txBody>
      </p:sp>
    </p:spTree>
    <p:extLst>
      <p:ext uri="{BB962C8B-B14F-4D97-AF65-F5344CB8AC3E}">
        <p14:creationId xmlns:p14="http://schemas.microsoft.com/office/powerpoint/2010/main" val="1931051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8983-6530-8D6A-3CE4-EB2C367629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74023A-2C7D-BA0D-9358-0337A0005A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B8FCE7-A834-1E99-DDEA-A15FD7A90140}"/>
              </a:ext>
            </a:extLst>
          </p:cNvPr>
          <p:cNvSpPr>
            <a:spLocks noGrp="1"/>
          </p:cNvSpPr>
          <p:nvPr>
            <p:ph type="dt" sz="half" idx="10"/>
          </p:nvPr>
        </p:nvSpPr>
        <p:spPr/>
        <p:txBody>
          <a:bodyPr/>
          <a:lstStyle/>
          <a:p>
            <a:fld id="{E26D6AFD-E3BB-4AE1-A540-9A66FC26EB32}" type="datetime1">
              <a:rPr lang="en-US" smtClean="0"/>
              <a:t>3/13/2025</a:t>
            </a:fld>
            <a:endParaRPr lang="en-US"/>
          </a:p>
        </p:txBody>
      </p:sp>
      <p:sp>
        <p:nvSpPr>
          <p:cNvPr id="5" name="Footer Placeholder 4">
            <a:extLst>
              <a:ext uri="{FF2B5EF4-FFF2-40B4-BE49-F238E27FC236}">
                <a16:creationId xmlns:a16="http://schemas.microsoft.com/office/drawing/2014/main" id="{1B61DC83-3820-5B48-F468-3ED47CED8E70}"/>
              </a:ext>
            </a:extLst>
          </p:cNvPr>
          <p:cNvSpPr>
            <a:spLocks noGrp="1"/>
          </p:cNvSpPr>
          <p:nvPr>
            <p:ph type="ftr" sz="quarter" idx="11"/>
          </p:nvPr>
        </p:nvSpPr>
        <p:spPr/>
        <p:txBody>
          <a:bodyPr/>
          <a:lstStyle/>
          <a:p>
            <a:r>
              <a:rPr lang="en-US"/>
              <a:t>CVI - 10 Oct 2024                                                                 Faical Azaiez</a:t>
            </a:r>
          </a:p>
        </p:txBody>
      </p:sp>
      <p:sp>
        <p:nvSpPr>
          <p:cNvPr id="6" name="Slide Number Placeholder 5">
            <a:extLst>
              <a:ext uri="{FF2B5EF4-FFF2-40B4-BE49-F238E27FC236}">
                <a16:creationId xmlns:a16="http://schemas.microsoft.com/office/drawing/2014/main" id="{A086CE25-F212-C306-5AF3-0302BB9AFDC8}"/>
              </a:ext>
            </a:extLst>
          </p:cNvPr>
          <p:cNvSpPr>
            <a:spLocks noGrp="1"/>
          </p:cNvSpPr>
          <p:nvPr>
            <p:ph type="sldNum" sz="quarter" idx="12"/>
          </p:nvPr>
        </p:nvSpPr>
        <p:spPr/>
        <p:txBody>
          <a:bodyPr/>
          <a:lstStyle/>
          <a:p>
            <a:fld id="{F8E66084-2409-4E9C-9E78-AE07F1518455}" type="slidenum">
              <a:rPr lang="en-US" smtClean="0"/>
              <a:t>‹#›</a:t>
            </a:fld>
            <a:endParaRPr lang="en-US"/>
          </a:p>
        </p:txBody>
      </p:sp>
    </p:spTree>
    <p:extLst>
      <p:ext uri="{BB962C8B-B14F-4D97-AF65-F5344CB8AC3E}">
        <p14:creationId xmlns:p14="http://schemas.microsoft.com/office/powerpoint/2010/main" val="3313738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BA663-6A48-8893-DDF6-A734BF7374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92FD10-3C55-3A2E-9AC3-B712A08671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4E7EA-57F9-DA70-3DEB-83DF916E743B}"/>
              </a:ext>
            </a:extLst>
          </p:cNvPr>
          <p:cNvSpPr>
            <a:spLocks noGrp="1"/>
          </p:cNvSpPr>
          <p:nvPr>
            <p:ph type="dt" sz="half" idx="10"/>
          </p:nvPr>
        </p:nvSpPr>
        <p:spPr/>
        <p:txBody>
          <a:bodyPr/>
          <a:lstStyle/>
          <a:p>
            <a:fld id="{3549FC17-23BF-437D-A407-49B7D124BD5D}" type="datetime1">
              <a:rPr lang="en-US" smtClean="0"/>
              <a:t>3/13/2025</a:t>
            </a:fld>
            <a:endParaRPr lang="en-US"/>
          </a:p>
        </p:txBody>
      </p:sp>
      <p:sp>
        <p:nvSpPr>
          <p:cNvPr id="5" name="Footer Placeholder 4">
            <a:extLst>
              <a:ext uri="{FF2B5EF4-FFF2-40B4-BE49-F238E27FC236}">
                <a16:creationId xmlns:a16="http://schemas.microsoft.com/office/drawing/2014/main" id="{2E20D0A1-9F17-B087-E7CD-E85E58B9BF5B}"/>
              </a:ext>
            </a:extLst>
          </p:cNvPr>
          <p:cNvSpPr>
            <a:spLocks noGrp="1"/>
          </p:cNvSpPr>
          <p:nvPr>
            <p:ph type="ftr" sz="quarter" idx="11"/>
          </p:nvPr>
        </p:nvSpPr>
        <p:spPr/>
        <p:txBody>
          <a:bodyPr/>
          <a:lstStyle/>
          <a:p>
            <a:r>
              <a:rPr lang="en-US"/>
              <a:t>CVI - 10 Oct 2024                                                                 Faical Azaiez</a:t>
            </a:r>
          </a:p>
        </p:txBody>
      </p:sp>
      <p:sp>
        <p:nvSpPr>
          <p:cNvPr id="6" name="Slide Number Placeholder 5">
            <a:extLst>
              <a:ext uri="{FF2B5EF4-FFF2-40B4-BE49-F238E27FC236}">
                <a16:creationId xmlns:a16="http://schemas.microsoft.com/office/drawing/2014/main" id="{D6910E4D-ABE7-2B9A-19CD-CD9E24A08312}"/>
              </a:ext>
            </a:extLst>
          </p:cNvPr>
          <p:cNvSpPr>
            <a:spLocks noGrp="1"/>
          </p:cNvSpPr>
          <p:nvPr>
            <p:ph type="sldNum" sz="quarter" idx="12"/>
          </p:nvPr>
        </p:nvSpPr>
        <p:spPr/>
        <p:txBody>
          <a:bodyPr/>
          <a:lstStyle/>
          <a:p>
            <a:fld id="{F8E66084-2409-4E9C-9E78-AE07F1518455}" type="slidenum">
              <a:rPr lang="en-US" smtClean="0"/>
              <a:t>‹#›</a:t>
            </a:fld>
            <a:endParaRPr lang="en-US"/>
          </a:p>
        </p:txBody>
      </p:sp>
    </p:spTree>
    <p:extLst>
      <p:ext uri="{BB962C8B-B14F-4D97-AF65-F5344CB8AC3E}">
        <p14:creationId xmlns:p14="http://schemas.microsoft.com/office/powerpoint/2010/main" val="55274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7AB954-80F4-9668-E242-297BE793FE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155F9C-7868-3669-2684-4F62BD9DE9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F7E6A2-F23E-26F4-8EF2-28B111F0A2B4}"/>
              </a:ext>
            </a:extLst>
          </p:cNvPr>
          <p:cNvSpPr>
            <a:spLocks noGrp="1"/>
          </p:cNvSpPr>
          <p:nvPr>
            <p:ph type="dt" sz="half" idx="10"/>
          </p:nvPr>
        </p:nvSpPr>
        <p:spPr/>
        <p:txBody>
          <a:bodyPr/>
          <a:lstStyle/>
          <a:p>
            <a:fld id="{30CBA868-22B2-496E-9F29-B368C03B5F22}" type="datetime1">
              <a:rPr lang="en-US" smtClean="0"/>
              <a:t>3/13/2025</a:t>
            </a:fld>
            <a:endParaRPr lang="en-US"/>
          </a:p>
        </p:txBody>
      </p:sp>
      <p:sp>
        <p:nvSpPr>
          <p:cNvPr id="5" name="Footer Placeholder 4">
            <a:extLst>
              <a:ext uri="{FF2B5EF4-FFF2-40B4-BE49-F238E27FC236}">
                <a16:creationId xmlns:a16="http://schemas.microsoft.com/office/drawing/2014/main" id="{C9F6AF1E-B155-288C-E16C-72A366624F60}"/>
              </a:ext>
            </a:extLst>
          </p:cNvPr>
          <p:cNvSpPr>
            <a:spLocks noGrp="1"/>
          </p:cNvSpPr>
          <p:nvPr>
            <p:ph type="ftr" sz="quarter" idx="11"/>
          </p:nvPr>
        </p:nvSpPr>
        <p:spPr/>
        <p:txBody>
          <a:bodyPr/>
          <a:lstStyle/>
          <a:p>
            <a:r>
              <a:rPr lang="en-US"/>
              <a:t>CVI - 10 Oct 2024                                                                 Faical Azaiez</a:t>
            </a:r>
          </a:p>
        </p:txBody>
      </p:sp>
      <p:sp>
        <p:nvSpPr>
          <p:cNvPr id="6" name="Slide Number Placeholder 5">
            <a:extLst>
              <a:ext uri="{FF2B5EF4-FFF2-40B4-BE49-F238E27FC236}">
                <a16:creationId xmlns:a16="http://schemas.microsoft.com/office/drawing/2014/main" id="{FD0E84A4-D7AE-EE6F-EF7B-B654F1D14F0D}"/>
              </a:ext>
            </a:extLst>
          </p:cNvPr>
          <p:cNvSpPr>
            <a:spLocks noGrp="1"/>
          </p:cNvSpPr>
          <p:nvPr>
            <p:ph type="sldNum" sz="quarter" idx="12"/>
          </p:nvPr>
        </p:nvSpPr>
        <p:spPr/>
        <p:txBody>
          <a:bodyPr/>
          <a:lstStyle/>
          <a:p>
            <a:fld id="{F8E66084-2409-4E9C-9E78-AE07F1518455}" type="slidenum">
              <a:rPr lang="en-US" smtClean="0"/>
              <a:t>‹#›</a:t>
            </a:fld>
            <a:endParaRPr lang="en-US"/>
          </a:p>
        </p:txBody>
      </p:sp>
    </p:spTree>
    <p:extLst>
      <p:ext uri="{BB962C8B-B14F-4D97-AF65-F5344CB8AC3E}">
        <p14:creationId xmlns:p14="http://schemas.microsoft.com/office/powerpoint/2010/main" val="1021056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Connettore diritto 7"/>
          <p:cNvCxnSpPr/>
          <p:nvPr userDrawn="1"/>
        </p:nvCxnSpPr>
        <p:spPr>
          <a:xfrm>
            <a:off x="112734" y="1002082"/>
            <a:ext cx="11962356" cy="0"/>
          </a:xfrm>
          <a:prstGeom prst="line">
            <a:avLst/>
          </a:prstGeom>
          <a:ln w="25400">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3467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AF8A1-B838-D184-FFFF-6377DBECA7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FDD165-5A76-9953-AFEF-DA29E93E27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F286F-ACC8-DA1B-ED3A-9303171B8E2F}"/>
              </a:ext>
            </a:extLst>
          </p:cNvPr>
          <p:cNvSpPr>
            <a:spLocks noGrp="1"/>
          </p:cNvSpPr>
          <p:nvPr>
            <p:ph type="dt" sz="half" idx="10"/>
          </p:nvPr>
        </p:nvSpPr>
        <p:spPr/>
        <p:txBody>
          <a:bodyPr/>
          <a:lstStyle/>
          <a:p>
            <a:fld id="{9248396B-4FFC-4B79-AAFE-F6BEE55BFC9B}" type="datetime1">
              <a:rPr lang="en-US" smtClean="0"/>
              <a:t>3/13/2025</a:t>
            </a:fld>
            <a:endParaRPr lang="en-US"/>
          </a:p>
        </p:txBody>
      </p:sp>
      <p:sp>
        <p:nvSpPr>
          <p:cNvPr id="5" name="Footer Placeholder 4">
            <a:extLst>
              <a:ext uri="{FF2B5EF4-FFF2-40B4-BE49-F238E27FC236}">
                <a16:creationId xmlns:a16="http://schemas.microsoft.com/office/drawing/2014/main" id="{0AC12C47-735E-7722-77B0-B7E7549E24A3}"/>
              </a:ext>
            </a:extLst>
          </p:cNvPr>
          <p:cNvSpPr>
            <a:spLocks noGrp="1"/>
          </p:cNvSpPr>
          <p:nvPr>
            <p:ph type="ftr" sz="quarter" idx="11"/>
          </p:nvPr>
        </p:nvSpPr>
        <p:spPr/>
        <p:txBody>
          <a:bodyPr/>
          <a:lstStyle/>
          <a:p>
            <a:r>
              <a:rPr lang="en-US"/>
              <a:t>CVI - 10 Oct 2024                                                                 Faical Azaiez</a:t>
            </a:r>
          </a:p>
        </p:txBody>
      </p:sp>
      <p:sp>
        <p:nvSpPr>
          <p:cNvPr id="6" name="Slide Number Placeholder 5">
            <a:extLst>
              <a:ext uri="{FF2B5EF4-FFF2-40B4-BE49-F238E27FC236}">
                <a16:creationId xmlns:a16="http://schemas.microsoft.com/office/drawing/2014/main" id="{FA16F979-AF39-E9F2-0C9C-00794041B58B}"/>
              </a:ext>
            </a:extLst>
          </p:cNvPr>
          <p:cNvSpPr>
            <a:spLocks noGrp="1"/>
          </p:cNvSpPr>
          <p:nvPr>
            <p:ph type="sldNum" sz="quarter" idx="12"/>
          </p:nvPr>
        </p:nvSpPr>
        <p:spPr/>
        <p:txBody>
          <a:bodyPr/>
          <a:lstStyle/>
          <a:p>
            <a:fld id="{F8E66084-2409-4E9C-9E78-AE07F1518455}" type="slidenum">
              <a:rPr lang="en-US" smtClean="0"/>
              <a:t>‹#›</a:t>
            </a:fld>
            <a:endParaRPr lang="en-US"/>
          </a:p>
        </p:txBody>
      </p:sp>
    </p:spTree>
    <p:extLst>
      <p:ext uri="{BB962C8B-B14F-4D97-AF65-F5344CB8AC3E}">
        <p14:creationId xmlns:p14="http://schemas.microsoft.com/office/powerpoint/2010/main" val="258798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3A0A-F30F-0548-E0D5-4B8EAD5D89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4AAB46-8EFD-E5E1-F7FA-FE8457A61B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A848D-3F74-55AC-CDFD-AB9462380CC1}"/>
              </a:ext>
            </a:extLst>
          </p:cNvPr>
          <p:cNvSpPr>
            <a:spLocks noGrp="1"/>
          </p:cNvSpPr>
          <p:nvPr>
            <p:ph type="dt" sz="half" idx="10"/>
          </p:nvPr>
        </p:nvSpPr>
        <p:spPr/>
        <p:txBody>
          <a:bodyPr/>
          <a:lstStyle/>
          <a:p>
            <a:fld id="{AF2893E0-52B5-4E9D-8770-B66AFC7720E2}" type="datetime1">
              <a:rPr lang="en-US" smtClean="0"/>
              <a:t>3/13/2025</a:t>
            </a:fld>
            <a:endParaRPr lang="en-US"/>
          </a:p>
        </p:txBody>
      </p:sp>
      <p:sp>
        <p:nvSpPr>
          <p:cNvPr id="5" name="Footer Placeholder 4">
            <a:extLst>
              <a:ext uri="{FF2B5EF4-FFF2-40B4-BE49-F238E27FC236}">
                <a16:creationId xmlns:a16="http://schemas.microsoft.com/office/drawing/2014/main" id="{E3FB7A7D-4E63-EB84-77C3-2D2E34E142E4}"/>
              </a:ext>
            </a:extLst>
          </p:cNvPr>
          <p:cNvSpPr>
            <a:spLocks noGrp="1"/>
          </p:cNvSpPr>
          <p:nvPr>
            <p:ph type="ftr" sz="quarter" idx="11"/>
          </p:nvPr>
        </p:nvSpPr>
        <p:spPr/>
        <p:txBody>
          <a:bodyPr/>
          <a:lstStyle/>
          <a:p>
            <a:r>
              <a:rPr lang="en-US"/>
              <a:t>CVI - 10 Oct 2024                                                                 Faical Azaiez</a:t>
            </a:r>
          </a:p>
        </p:txBody>
      </p:sp>
      <p:sp>
        <p:nvSpPr>
          <p:cNvPr id="6" name="Slide Number Placeholder 5">
            <a:extLst>
              <a:ext uri="{FF2B5EF4-FFF2-40B4-BE49-F238E27FC236}">
                <a16:creationId xmlns:a16="http://schemas.microsoft.com/office/drawing/2014/main" id="{7B60D35E-DD18-36E3-4D76-7755F794980D}"/>
              </a:ext>
            </a:extLst>
          </p:cNvPr>
          <p:cNvSpPr>
            <a:spLocks noGrp="1"/>
          </p:cNvSpPr>
          <p:nvPr>
            <p:ph type="sldNum" sz="quarter" idx="12"/>
          </p:nvPr>
        </p:nvSpPr>
        <p:spPr/>
        <p:txBody>
          <a:bodyPr/>
          <a:lstStyle/>
          <a:p>
            <a:fld id="{F8E66084-2409-4E9C-9E78-AE07F1518455}" type="slidenum">
              <a:rPr lang="en-US" smtClean="0"/>
              <a:t>‹#›</a:t>
            </a:fld>
            <a:endParaRPr lang="en-US"/>
          </a:p>
        </p:txBody>
      </p:sp>
    </p:spTree>
    <p:extLst>
      <p:ext uri="{BB962C8B-B14F-4D97-AF65-F5344CB8AC3E}">
        <p14:creationId xmlns:p14="http://schemas.microsoft.com/office/powerpoint/2010/main" val="3571221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4F4FC-F294-61AF-3716-0A06F5A536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84BD66-EE1D-0364-0D3F-26B7CE9EA4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A47823-22E0-339C-7E3F-AB3FA68184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70E59D-458E-FDB7-930B-0E3A6B2D6DC0}"/>
              </a:ext>
            </a:extLst>
          </p:cNvPr>
          <p:cNvSpPr>
            <a:spLocks noGrp="1"/>
          </p:cNvSpPr>
          <p:nvPr>
            <p:ph type="dt" sz="half" idx="10"/>
          </p:nvPr>
        </p:nvSpPr>
        <p:spPr/>
        <p:txBody>
          <a:bodyPr/>
          <a:lstStyle/>
          <a:p>
            <a:fld id="{64A3A94A-699F-4A14-A06D-8AA13C8AB4FC}" type="datetime1">
              <a:rPr lang="en-US" smtClean="0"/>
              <a:t>3/13/2025</a:t>
            </a:fld>
            <a:endParaRPr lang="en-US"/>
          </a:p>
        </p:txBody>
      </p:sp>
      <p:sp>
        <p:nvSpPr>
          <p:cNvPr id="6" name="Footer Placeholder 5">
            <a:extLst>
              <a:ext uri="{FF2B5EF4-FFF2-40B4-BE49-F238E27FC236}">
                <a16:creationId xmlns:a16="http://schemas.microsoft.com/office/drawing/2014/main" id="{79DF9E53-8457-D7DC-FD2E-FFE38CC03986}"/>
              </a:ext>
            </a:extLst>
          </p:cNvPr>
          <p:cNvSpPr>
            <a:spLocks noGrp="1"/>
          </p:cNvSpPr>
          <p:nvPr>
            <p:ph type="ftr" sz="quarter" idx="11"/>
          </p:nvPr>
        </p:nvSpPr>
        <p:spPr/>
        <p:txBody>
          <a:bodyPr/>
          <a:lstStyle/>
          <a:p>
            <a:r>
              <a:rPr lang="en-US"/>
              <a:t>CVI - 10 Oct 2024                                                                 Faical Azaiez</a:t>
            </a:r>
          </a:p>
        </p:txBody>
      </p:sp>
      <p:sp>
        <p:nvSpPr>
          <p:cNvPr id="7" name="Slide Number Placeholder 6">
            <a:extLst>
              <a:ext uri="{FF2B5EF4-FFF2-40B4-BE49-F238E27FC236}">
                <a16:creationId xmlns:a16="http://schemas.microsoft.com/office/drawing/2014/main" id="{BC485557-085F-FF81-95DE-FCA425DF040D}"/>
              </a:ext>
            </a:extLst>
          </p:cNvPr>
          <p:cNvSpPr>
            <a:spLocks noGrp="1"/>
          </p:cNvSpPr>
          <p:nvPr>
            <p:ph type="sldNum" sz="quarter" idx="12"/>
          </p:nvPr>
        </p:nvSpPr>
        <p:spPr/>
        <p:txBody>
          <a:bodyPr/>
          <a:lstStyle/>
          <a:p>
            <a:fld id="{F8E66084-2409-4E9C-9E78-AE07F1518455}" type="slidenum">
              <a:rPr lang="en-US" smtClean="0"/>
              <a:t>‹#›</a:t>
            </a:fld>
            <a:endParaRPr lang="en-US"/>
          </a:p>
        </p:txBody>
      </p:sp>
    </p:spTree>
    <p:extLst>
      <p:ext uri="{BB962C8B-B14F-4D97-AF65-F5344CB8AC3E}">
        <p14:creationId xmlns:p14="http://schemas.microsoft.com/office/powerpoint/2010/main" val="3394331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E644A-FCEE-56BC-D5F3-3EF22751A8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3CBD26-8C01-67F2-C290-F509D5CEB1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ED94-2824-6D85-6678-D6B8B169DC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710975-F151-8E19-BA78-4CF506657C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BABC8E-E4C0-EA3A-4CA9-7AF456D846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A8A965-9E28-A9C9-A8D1-7A769EB47A91}"/>
              </a:ext>
            </a:extLst>
          </p:cNvPr>
          <p:cNvSpPr>
            <a:spLocks noGrp="1"/>
          </p:cNvSpPr>
          <p:nvPr>
            <p:ph type="dt" sz="half" idx="10"/>
          </p:nvPr>
        </p:nvSpPr>
        <p:spPr/>
        <p:txBody>
          <a:bodyPr/>
          <a:lstStyle/>
          <a:p>
            <a:fld id="{7EF85566-5434-4455-B156-20933FB136C8}" type="datetime1">
              <a:rPr lang="en-US" smtClean="0"/>
              <a:t>3/13/2025</a:t>
            </a:fld>
            <a:endParaRPr lang="en-US"/>
          </a:p>
        </p:txBody>
      </p:sp>
      <p:sp>
        <p:nvSpPr>
          <p:cNvPr id="8" name="Footer Placeholder 7">
            <a:extLst>
              <a:ext uri="{FF2B5EF4-FFF2-40B4-BE49-F238E27FC236}">
                <a16:creationId xmlns:a16="http://schemas.microsoft.com/office/drawing/2014/main" id="{78955EF5-0163-75CC-E4C4-6B73CC5B1E17}"/>
              </a:ext>
            </a:extLst>
          </p:cNvPr>
          <p:cNvSpPr>
            <a:spLocks noGrp="1"/>
          </p:cNvSpPr>
          <p:nvPr>
            <p:ph type="ftr" sz="quarter" idx="11"/>
          </p:nvPr>
        </p:nvSpPr>
        <p:spPr/>
        <p:txBody>
          <a:bodyPr/>
          <a:lstStyle/>
          <a:p>
            <a:r>
              <a:rPr lang="en-US"/>
              <a:t>CVI - 10 Oct 2024                                                                 Faical Azaiez</a:t>
            </a:r>
          </a:p>
        </p:txBody>
      </p:sp>
      <p:sp>
        <p:nvSpPr>
          <p:cNvPr id="9" name="Slide Number Placeholder 8">
            <a:extLst>
              <a:ext uri="{FF2B5EF4-FFF2-40B4-BE49-F238E27FC236}">
                <a16:creationId xmlns:a16="http://schemas.microsoft.com/office/drawing/2014/main" id="{15DF7BD7-EBBF-2C27-AD03-727481DE9277}"/>
              </a:ext>
            </a:extLst>
          </p:cNvPr>
          <p:cNvSpPr>
            <a:spLocks noGrp="1"/>
          </p:cNvSpPr>
          <p:nvPr>
            <p:ph type="sldNum" sz="quarter" idx="12"/>
          </p:nvPr>
        </p:nvSpPr>
        <p:spPr/>
        <p:txBody>
          <a:bodyPr/>
          <a:lstStyle/>
          <a:p>
            <a:fld id="{F8E66084-2409-4E9C-9E78-AE07F1518455}" type="slidenum">
              <a:rPr lang="en-US" smtClean="0"/>
              <a:t>‹#›</a:t>
            </a:fld>
            <a:endParaRPr lang="en-US"/>
          </a:p>
        </p:txBody>
      </p:sp>
    </p:spTree>
    <p:extLst>
      <p:ext uri="{BB962C8B-B14F-4D97-AF65-F5344CB8AC3E}">
        <p14:creationId xmlns:p14="http://schemas.microsoft.com/office/powerpoint/2010/main" val="4099364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0F4A6-6570-D6A7-4147-F74A505E90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3167FC-8FE6-776D-72C9-E383FFE9A3D2}"/>
              </a:ext>
            </a:extLst>
          </p:cNvPr>
          <p:cNvSpPr>
            <a:spLocks noGrp="1"/>
          </p:cNvSpPr>
          <p:nvPr>
            <p:ph type="dt" sz="half" idx="10"/>
          </p:nvPr>
        </p:nvSpPr>
        <p:spPr/>
        <p:txBody>
          <a:bodyPr/>
          <a:lstStyle/>
          <a:p>
            <a:fld id="{503F8603-1432-495C-A2D0-838E4559DC56}" type="datetime1">
              <a:rPr lang="en-US" smtClean="0"/>
              <a:t>3/13/2025</a:t>
            </a:fld>
            <a:endParaRPr lang="en-US"/>
          </a:p>
        </p:txBody>
      </p:sp>
      <p:sp>
        <p:nvSpPr>
          <p:cNvPr id="4" name="Footer Placeholder 3">
            <a:extLst>
              <a:ext uri="{FF2B5EF4-FFF2-40B4-BE49-F238E27FC236}">
                <a16:creationId xmlns:a16="http://schemas.microsoft.com/office/drawing/2014/main" id="{1F6B87EE-8CB8-1EB7-327D-D698E3BABEB7}"/>
              </a:ext>
            </a:extLst>
          </p:cNvPr>
          <p:cNvSpPr>
            <a:spLocks noGrp="1"/>
          </p:cNvSpPr>
          <p:nvPr>
            <p:ph type="ftr" sz="quarter" idx="11"/>
          </p:nvPr>
        </p:nvSpPr>
        <p:spPr/>
        <p:txBody>
          <a:bodyPr/>
          <a:lstStyle/>
          <a:p>
            <a:r>
              <a:rPr lang="en-US"/>
              <a:t>CVI - 10 Oct 2024                                                                 Faical Azaiez</a:t>
            </a:r>
          </a:p>
        </p:txBody>
      </p:sp>
      <p:sp>
        <p:nvSpPr>
          <p:cNvPr id="5" name="Slide Number Placeholder 4">
            <a:extLst>
              <a:ext uri="{FF2B5EF4-FFF2-40B4-BE49-F238E27FC236}">
                <a16:creationId xmlns:a16="http://schemas.microsoft.com/office/drawing/2014/main" id="{19694226-229C-AF7E-F8A6-5EB2694FBE06}"/>
              </a:ext>
            </a:extLst>
          </p:cNvPr>
          <p:cNvSpPr>
            <a:spLocks noGrp="1"/>
          </p:cNvSpPr>
          <p:nvPr>
            <p:ph type="sldNum" sz="quarter" idx="12"/>
          </p:nvPr>
        </p:nvSpPr>
        <p:spPr/>
        <p:txBody>
          <a:bodyPr/>
          <a:lstStyle/>
          <a:p>
            <a:fld id="{F8E66084-2409-4E9C-9E78-AE07F1518455}" type="slidenum">
              <a:rPr lang="en-US" smtClean="0"/>
              <a:t>‹#›</a:t>
            </a:fld>
            <a:endParaRPr lang="en-US"/>
          </a:p>
        </p:txBody>
      </p:sp>
    </p:spTree>
    <p:extLst>
      <p:ext uri="{BB962C8B-B14F-4D97-AF65-F5344CB8AC3E}">
        <p14:creationId xmlns:p14="http://schemas.microsoft.com/office/powerpoint/2010/main" val="57949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A065E4-184E-A4A5-F3A4-B55A9CEF2ABA}"/>
              </a:ext>
            </a:extLst>
          </p:cNvPr>
          <p:cNvSpPr>
            <a:spLocks noGrp="1"/>
          </p:cNvSpPr>
          <p:nvPr>
            <p:ph type="dt" sz="half" idx="10"/>
          </p:nvPr>
        </p:nvSpPr>
        <p:spPr/>
        <p:txBody>
          <a:bodyPr/>
          <a:lstStyle/>
          <a:p>
            <a:fld id="{4003B4A8-DEE4-435B-A1F9-C2B37E30A547}" type="datetime1">
              <a:rPr lang="en-US" smtClean="0"/>
              <a:t>3/13/2025</a:t>
            </a:fld>
            <a:endParaRPr lang="en-US"/>
          </a:p>
        </p:txBody>
      </p:sp>
      <p:sp>
        <p:nvSpPr>
          <p:cNvPr id="3" name="Footer Placeholder 2">
            <a:extLst>
              <a:ext uri="{FF2B5EF4-FFF2-40B4-BE49-F238E27FC236}">
                <a16:creationId xmlns:a16="http://schemas.microsoft.com/office/drawing/2014/main" id="{E485F2A3-4A39-7E8D-F2B2-4ED20F909B34}"/>
              </a:ext>
            </a:extLst>
          </p:cNvPr>
          <p:cNvSpPr>
            <a:spLocks noGrp="1"/>
          </p:cNvSpPr>
          <p:nvPr>
            <p:ph type="ftr" sz="quarter" idx="11"/>
          </p:nvPr>
        </p:nvSpPr>
        <p:spPr/>
        <p:txBody>
          <a:bodyPr/>
          <a:lstStyle/>
          <a:p>
            <a:r>
              <a:rPr lang="en-US"/>
              <a:t>CVI - 10 Oct 2024                                                                 Faical Azaiez</a:t>
            </a:r>
          </a:p>
        </p:txBody>
      </p:sp>
      <p:sp>
        <p:nvSpPr>
          <p:cNvPr id="4" name="Slide Number Placeholder 3">
            <a:extLst>
              <a:ext uri="{FF2B5EF4-FFF2-40B4-BE49-F238E27FC236}">
                <a16:creationId xmlns:a16="http://schemas.microsoft.com/office/drawing/2014/main" id="{B856E87D-5403-AE22-AD62-20E67DF10D76}"/>
              </a:ext>
            </a:extLst>
          </p:cNvPr>
          <p:cNvSpPr>
            <a:spLocks noGrp="1"/>
          </p:cNvSpPr>
          <p:nvPr>
            <p:ph type="sldNum" sz="quarter" idx="12"/>
          </p:nvPr>
        </p:nvSpPr>
        <p:spPr/>
        <p:txBody>
          <a:bodyPr/>
          <a:lstStyle/>
          <a:p>
            <a:fld id="{F8E66084-2409-4E9C-9E78-AE07F1518455}" type="slidenum">
              <a:rPr lang="en-US" smtClean="0"/>
              <a:t>‹#›</a:t>
            </a:fld>
            <a:endParaRPr lang="en-US"/>
          </a:p>
        </p:txBody>
      </p:sp>
    </p:spTree>
    <p:extLst>
      <p:ext uri="{BB962C8B-B14F-4D97-AF65-F5344CB8AC3E}">
        <p14:creationId xmlns:p14="http://schemas.microsoft.com/office/powerpoint/2010/main" val="521316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172B7-B3A5-FEF6-2165-7E9036E171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4B1C6F-9DD7-FD14-013F-DC441FFFF5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888FD4-9049-8819-8B1F-14245206E7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5D6EA2-CBFE-D09A-B189-AC129FDAED29}"/>
              </a:ext>
            </a:extLst>
          </p:cNvPr>
          <p:cNvSpPr>
            <a:spLocks noGrp="1"/>
          </p:cNvSpPr>
          <p:nvPr>
            <p:ph type="dt" sz="half" idx="10"/>
          </p:nvPr>
        </p:nvSpPr>
        <p:spPr/>
        <p:txBody>
          <a:bodyPr/>
          <a:lstStyle/>
          <a:p>
            <a:fld id="{A718D9D8-AE48-4CBF-8741-FDDA941D5E62}" type="datetime1">
              <a:rPr lang="en-US" smtClean="0"/>
              <a:t>3/13/2025</a:t>
            </a:fld>
            <a:endParaRPr lang="en-US"/>
          </a:p>
        </p:txBody>
      </p:sp>
      <p:sp>
        <p:nvSpPr>
          <p:cNvPr id="6" name="Footer Placeholder 5">
            <a:extLst>
              <a:ext uri="{FF2B5EF4-FFF2-40B4-BE49-F238E27FC236}">
                <a16:creationId xmlns:a16="http://schemas.microsoft.com/office/drawing/2014/main" id="{CD36398E-3B5E-A3E6-72E6-1C89547F4D5E}"/>
              </a:ext>
            </a:extLst>
          </p:cNvPr>
          <p:cNvSpPr>
            <a:spLocks noGrp="1"/>
          </p:cNvSpPr>
          <p:nvPr>
            <p:ph type="ftr" sz="quarter" idx="11"/>
          </p:nvPr>
        </p:nvSpPr>
        <p:spPr/>
        <p:txBody>
          <a:bodyPr/>
          <a:lstStyle/>
          <a:p>
            <a:r>
              <a:rPr lang="en-US"/>
              <a:t>CVI - 10 Oct 2024                                                                 Faical Azaiez</a:t>
            </a:r>
          </a:p>
        </p:txBody>
      </p:sp>
      <p:sp>
        <p:nvSpPr>
          <p:cNvPr id="7" name="Slide Number Placeholder 6">
            <a:extLst>
              <a:ext uri="{FF2B5EF4-FFF2-40B4-BE49-F238E27FC236}">
                <a16:creationId xmlns:a16="http://schemas.microsoft.com/office/drawing/2014/main" id="{E89D4B7B-AE4C-422E-1C16-B307A840A167}"/>
              </a:ext>
            </a:extLst>
          </p:cNvPr>
          <p:cNvSpPr>
            <a:spLocks noGrp="1"/>
          </p:cNvSpPr>
          <p:nvPr>
            <p:ph type="sldNum" sz="quarter" idx="12"/>
          </p:nvPr>
        </p:nvSpPr>
        <p:spPr/>
        <p:txBody>
          <a:bodyPr/>
          <a:lstStyle/>
          <a:p>
            <a:fld id="{F8E66084-2409-4E9C-9E78-AE07F1518455}" type="slidenum">
              <a:rPr lang="en-US" smtClean="0"/>
              <a:t>‹#›</a:t>
            </a:fld>
            <a:endParaRPr lang="en-US"/>
          </a:p>
        </p:txBody>
      </p:sp>
    </p:spTree>
    <p:extLst>
      <p:ext uri="{BB962C8B-B14F-4D97-AF65-F5344CB8AC3E}">
        <p14:creationId xmlns:p14="http://schemas.microsoft.com/office/powerpoint/2010/main" val="373337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65970-59F6-F0F5-41C6-5D775BBE30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97AE1C-6CBD-29C5-3798-0167F1360D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3DD6A2-12EF-0797-EDA9-3AF384AFB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0C4392-6A21-7BF4-0ADD-82E03ED3C041}"/>
              </a:ext>
            </a:extLst>
          </p:cNvPr>
          <p:cNvSpPr>
            <a:spLocks noGrp="1"/>
          </p:cNvSpPr>
          <p:nvPr>
            <p:ph type="dt" sz="half" idx="10"/>
          </p:nvPr>
        </p:nvSpPr>
        <p:spPr/>
        <p:txBody>
          <a:bodyPr/>
          <a:lstStyle/>
          <a:p>
            <a:fld id="{C4C78ECD-3325-43A2-B408-2059CDD24A8E}" type="datetime1">
              <a:rPr lang="en-US" smtClean="0"/>
              <a:t>3/13/2025</a:t>
            </a:fld>
            <a:endParaRPr lang="en-US"/>
          </a:p>
        </p:txBody>
      </p:sp>
      <p:sp>
        <p:nvSpPr>
          <p:cNvPr id="6" name="Footer Placeholder 5">
            <a:extLst>
              <a:ext uri="{FF2B5EF4-FFF2-40B4-BE49-F238E27FC236}">
                <a16:creationId xmlns:a16="http://schemas.microsoft.com/office/drawing/2014/main" id="{93E08CCE-C7D7-8FAE-D228-236567FBCA56}"/>
              </a:ext>
            </a:extLst>
          </p:cNvPr>
          <p:cNvSpPr>
            <a:spLocks noGrp="1"/>
          </p:cNvSpPr>
          <p:nvPr>
            <p:ph type="ftr" sz="quarter" idx="11"/>
          </p:nvPr>
        </p:nvSpPr>
        <p:spPr/>
        <p:txBody>
          <a:bodyPr/>
          <a:lstStyle/>
          <a:p>
            <a:r>
              <a:rPr lang="en-US"/>
              <a:t>CVI - 10 Oct 2024                                                                 Faical Azaiez</a:t>
            </a:r>
          </a:p>
        </p:txBody>
      </p:sp>
      <p:sp>
        <p:nvSpPr>
          <p:cNvPr id="7" name="Slide Number Placeholder 6">
            <a:extLst>
              <a:ext uri="{FF2B5EF4-FFF2-40B4-BE49-F238E27FC236}">
                <a16:creationId xmlns:a16="http://schemas.microsoft.com/office/drawing/2014/main" id="{5A60B679-1748-92FE-134F-AF3F57583DFA}"/>
              </a:ext>
            </a:extLst>
          </p:cNvPr>
          <p:cNvSpPr>
            <a:spLocks noGrp="1"/>
          </p:cNvSpPr>
          <p:nvPr>
            <p:ph type="sldNum" sz="quarter" idx="12"/>
          </p:nvPr>
        </p:nvSpPr>
        <p:spPr/>
        <p:txBody>
          <a:bodyPr/>
          <a:lstStyle/>
          <a:p>
            <a:fld id="{F8E66084-2409-4E9C-9E78-AE07F1518455}" type="slidenum">
              <a:rPr lang="en-US" smtClean="0"/>
              <a:t>‹#›</a:t>
            </a:fld>
            <a:endParaRPr lang="en-US"/>
          </a:p>
        </p:txBody>
      </p:sp>
    </p:spTree>
    <p:extLst>
      <p:ext uri="{BB962C8B-B14F-4D97-AF65-F5344CB8AC3E}">
        <p14:creationId xmlns:p14="http://schemas.microsoft.com/office/powerpoint/2010/main" val="906575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28647D-9E37-7038-55AF-7E2F20BEC0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2A2EDD-B2A4-3844-D746-C0DB8447A5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90E54-EE71-7B2B-4808-E2F92DD8C0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20D10A-64DD-477E-8CE5-65CF6770F3BB}" type="datetime1">
              <a:rPr lang="en-US" smtClean="0"/>
              <a:t>3/13/2025</a:t>
            </a:fld>
            <a:endParaRPr lang="en-US"/>
          </a:p>
        </p:txBody>
      </p:sp>
      <p:sp>
        <p:nvSpPr>
          <p:cNvPr id="5" name="Footer Placeholder 4">
            <a:extLst>
              <a:ext uri="{FF2B5EF4-FFF2-40B4-BE49-F238E27FC236}">
                <a16:creationId xmlns:a16="http://schemas.microsoft.com/office/drawing/2014/main" id="{93E87016-448B-2E96-563A-9E50C5EA44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CVI - 10 Oct 2024                                                                 Faical Azaiez</a:t>
            </a:r>
          </a:p>
        </p:txBody>
      </p:sp>
      <p:sp>
        <p:nvSpPr>
          <p:cNvPr id="6" name="Slide Number Placeholder 5">
            <a:extLst>
              <a:ext uri="{FF2B5EF4-FFF2-40B4-BE49-F238E27FC236}">
                <a16:creationId xmlns:a16="http://schemas.microsoft.com/office/drawing/2014/main" id="{A260F2AD-548D-BA3B-DE84-49AF3DE5F3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E66084-2409-4E9C-9E78-AE07F1518455}" type="slidenum">
              <a:rPr lang="en-US" smtClean="0"/>
              <a:t>‹#›</a:t>
            </a:fld>
            <a:endParaRPr lang="en-US"/>
          </a:p>
        </p:txBody>
      </p:sp>
    </p:spTree>
    <p:extLst>
      <p:ext uri="{BB962C8B-B14F-4D97-AF65-F5344CB8AC3E}">
        <p14:creationId xmlns:p14="http://schemas.microsoft.com/office/powerpoint/2010/main" val="40066805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4"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tif"/></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pn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g"/><Relationship Id="rId11" Type="http://schemas.openxmlformats.org/officeDocument/2006/relationships/image" Target="../media/image15.jpeg"/><Relationship Id="rId5" Type="http://schemas.openxmlformats.org/officeDocument/2006/relationships/image" Target="../media/image9.jpg"/><Relationship Id="rId15" Type="http://schemas.openxmlformats.org/officeDocument/2006/relationships/image" Target="../media/image19.jpeg"/><Relationship Id="rId10" Type="http://schemas.openxmlformats.org/officeDocument/2006/relationships/image" Target="../media/image14.jpeg"/><Relationship Id="rId4" Type="http://schemas.openxmlformats.org/officeDocument/2006/relationships/image" Target="../media/image8.jpg"/><Relationship Id="rId9" Type="http://schemas.openxmlformats.org/officeDocument/2006/relationships/image" Target="../media/image13.jpeg"/><Relationship Id="rId14" Type="http://schemas.openxmlformats.org/officeDocument/2006/relationships/image" Target="../media/image18.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05BA4-8B71-2683-1AFC-2CFB5B965B73}"/>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E49A28B-FA53-CE6F-AA26-ED7953C47510}"/>
              </a:ext>
            </a:extLst>
          </p:cNvPr>
          <p:cNvSpPr>
            <a:spLocks noGrp="1"/>
          </p:cNvSpPr>
          <p:nvPr>
            <p:ph type="sldNum" sz="quarter" idx="12"/>
          </p:nvPr>
        </p:nvSpPr>
        <p:spPr>
          <a:xfrm>
            <a:off x="11876198" y="6579460"/>
            <a:ext cx="520505" cy="365760"/>
          </a:xfrm>
        </p:spPr>
        <p:txBody>
          <a:bodyPr vert="horz" lIns="91440" tIns="45720" rIns="91440" bIns="45720" rtlCol="0" anchor="ctr">
            <a:normAutofit/>
          </a:bodyPr>
          <a:lstStyle/>
          <a:p>
            <a:pPr algn="l">
              <a:spcAft>
                <a:spcPts val="600"/>
              </a:spcAft>
            </a:pPr>
            <a:fld id="{F8E66084-2409-4E9C-9E78-AE07F1518455}" type="slidenum">
              <a:rPr lang="en-US" sz="900">
                <a:solidFill>
                  <a:schemeClr val="tx1"/>
                </a:solidFill>
              </a:rPr>
              <a:pPr algn="l">
                <a:spcAft>
                  <a:spcPts val="600"/>
                </a:spcAft>
              </a:pPr>
              <a:t>1</a:t>
            </a:fld>
            <a:endParaRPr lang="en-US" sz="900" dirty="0">
              <a:solidFill>
                <a:schemeClr val="tx1"/>
              </a:solidFill>
            </a:endParaRPr>
          </a:p>
        </p:txBody>
      </p:sp>
      <p:pic>
        <p:nvPicPr>
          <p:cNvPr id="9" name="Immagine 5">
            <a:extLst>
              <a:ext uri="{FF2B5EF4-FFF2-40B4-BE49-F238E27FC236}">
                <a16:creationId xmlns:a16="http://schemas.microsoft.com/office/drawing/2014/main" id="{294C740F-C7D4-808E-4F62-7D534E41DC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317" y="-870488"/>
            <a:ext cx="12192000" cy="6152654"/>
          </a:xfrm>
          <a:prstGeom prst="rect">
            <a:avLst/>
          </a:prstGeom>
        </p:spPr>
      </p:pic>
      <p:cxnSp>
        <p:nvCxnSpPr>
          <p:cNvPr id="29" name="Connettore diritto 13">
            <a:extLst>
              <a:ext uri="{FF2B5EF4-FFF2-40B4-BE49-F238E27FC236}">
                <a16:creationId xmlns:a16="http://schemas.microsoft.com/office/drawing/2014/main" id="{AC55F6CA-6BBA-9B49-67D7-F5D51B449227}"/>
              </a:ext>
            </a:extLst>
          </p:cNvPr>
          <p:cNvCxnSpPr>
            <a:cxnSpLocks/>
          </p:cNvCxnSpPr>
          <p:nvPr/>
        </p:nvCxnSpPr>
        <p:spPr>
          <a:xfrm flipH="1" flipV="1">
            <a:off x="5915543" y="69526"/>
            <a:ext cx="1598461" cy="1795329"/>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ttore diritto 47">
            <a:extLst>
              <a:ext uri="{FF2B5EF4-FFF2-40B4-BE49-F238E27FC236}">
                <a16:creationId xmlns:a16="http://schemas.microsoft.com/office/drawing/2014/main" id="{DD8471A1-12AC-6AF9-61D5-41862D0BF4B6}"/>
              </a:ext>
            </a:extLst>
          </p:cNvPr>
          <p:cNvCxnSpPr>
            <a:cxnSpLocks/>
          </p:cNvCxnSpPr>
          <p:nvPr/>
        </p:nvCxnSpPr>
        <p:spPr>
          <a:xfrm flipH="1" flipV="1">
            <a:off x="5172711" y="1128261"/>
            <a:ext cx="1452207" cy="150288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ttore diritto 51">
            <a:extLst>
              <a:ext uri="{FF2B5EF4-FFF2-40B4-BE49-F238E27FC236}">
                <a16:creationId xmlns:a16="http://schemas.microsoft.com/office/drawing/2014/main" id="{4C5931DC-0326-1251-92B2-80E1909AE775}"/>
              </a:ext>
            </a:extLst>
          </p:cNvPr>
          <p:cNvCxnSpPr>
            <a:cxnSpLocks/>
          </p:cNvCxnSpPr>
          <p:nvPr/>
        </p:nvCxnSpPr>
        <p:spPr>
          <a:xfrm flipV="1">
            <a:off x="6588146" y="1879701"/>
            <a:ext cx="866007" cy="71591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ttore diritto 69">
            <a:extLst>
              <a:ext uri="{FF2B5EF4-FFF2-40B4-BE49-F238E27FC236}">
                <a16:creationId xmlns:a16="http://schemas.microsoft.com/office/drawing/2014/main" id="{AF5CF5A8-AFB5-ABAE-5729-35D3388BEBED}"/>
              </a:ext>
            </a:extLst>
          </p:cNvPr>
          <p:cNvCxnSpPr>
            <a:cxnSpLocks/>
          </p:cNvCxnSpPr>
          <p:nvPr/>
        </p:nvCxnSpPr>
        <p:spPr>
          <a:xfrm flipH="1" flipV="1">
            <a:off x="5068622" y="941678"/>
            <a:ext cx="123956" cy="21807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ttore diritto 74">
            <a:extLst>
              <a:ext uri="{FF2B5EF4-FFF2-40B4-BE49-F238E27FC236}">
                <a16:creationId xmlns:a16="http://schemas.microsoft.com/office/drawing/2014/main" id="{25AC2577-6D56-F3A7-A309-A8AF09095425}"/>
              </a:ext>
            </a:extLst>
          </p:cNvPr>
          <p:cNvCxnSpPr>
            <a:cxnSpLocks/>
          </p:cNvCxnSpPr>
          <p:nvPr/>
        </p:nvCxnSpPr>
        <p:spPr>
          <a:xfrm flipV="1">
            <a:off x="714177" y="22201"/>
            <a:ext cx="2944717" cy="3814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nettore diritto 87">
            <a:extLst>
              <a:ext uri="{FF2B5EF4-FFF2-40B4-BE49-F238E27FC236}">
                <a16:creationId xmlns:a16="http://schemas.microsoft.com/office/drawing/2014/main" id="{59D05ABB-70CA-F440-8368-D41E62A305E3}"/>
              </a:ext>
            </a:extLst>
          </p:cNvPr>
          <p:cNvCxnSpPr>
            <a:cxnSpLocks/>
          </p:cNvCxnSpPr>
          <p:nvPr/>
        </p:nvCxnSpPr>
        <p:spPr>
          <a:xfrm>
            <a:off x="714176" y="60349"/>
            <a:ext cx="2002336" cy="302352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ttore diritto 120">
            <a:extLst>
              <a:ext uri="{FF2B5EF4-FFF2-40B4-BE49-F238E27FC236}">
                <a16:creationId xmlns:a16="http://schemas.microsoft.com/office/drawing/2014/main" id="{6BAF0872-1D18-292E-3ACA-62446DB37713}"/>
              </a:ext>
            </a:extLst>
          </p:cNvPr>
          <p:cNvCxnSpPr>
            <a:cxnSpLocks/>
          </p:cNvCxnSpPr>
          <p:nvPr/>
        </p:nvCxnSpPr>
        <p:spPr>
          <a:xfrm flipH="1">
            <a:off x="8810287" y="3213981"/>
            <a:ext cx="2556872" cy="1718719"/>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Figura a mano libera: forma 153">
            <a:extLst>
              <a:ext uri="{FF2B5EF4-FFF2-40B4-BE49-F238E27FC236}">
                <a16:creationId xmlns:a16="http://schemas.microsoft.com/office/drawing/2014/main" id="{CF89F5BC-EF70-AA0D-7B72-023B7A512F16}"/>
              </a:ext>
            </a:extLst>
          </p:cNvPr>
          <p:cNvSpPr/>
          <p:nvPr/>
        </p:nvSpPr>
        <p:spPr>
          <a:xfrm>
            <a:off x="2738532" y="2964880"/>
            <a:ext cx="3131820" cy="571503"/>
          </a:xfrm>
          <a:custGeom>
            <a:avLst/>
            <a:gdLst>
              <a:gd name="connsiteX0" fmla="*/ 0 w 3131820"/>
              <a:gd name="connsiteY0" fmla="*/ 120831 h 571503"/>
              <a:gd name="connsiteX1" fmla="*/ 130628 w 3131820"/>
              <a:gd name="connsiteY1" fmla="*/ 65314 h 571503"/>
              <a:gd name="connsiteX2" fmla="*/ 182880 w 3131820"/>
              <a:gd name="connsiteY2" fmla="*/ 48985 h 571503"/>
              <a:gd name="connsiteX3" fmla="*/ 225334 w 3131820"/>
              <a:gd name="connsiteY3" fmla="*/ 35922 h 571503"/>
              <a:gd name="connsiteX4" fmla="*/ 244928 w 3131820"/>
              <a:gd name="connsiteY4" fmla="*/ 32657 h 571503"/>
              <a:gd name="connsiteX5" fmla="*/ 257991 w 3131820"/>
              <a:gd name="connsiteY5" fmla="*/ 29391 h 571503"/>
              <a:gd name="connsiteX6" fmla="*/ 339634 w 3131820"/>
              <a:gd name="connsiteY6" fmla="*/ 19594 h 571503"/>
              <a:gd name="connsiteX7" fmla="*/ 414746 w 3131820"/>
              <a:gd name="connsiteY7" fmla="*/ 9797 h 571503"/>
              <a:gd name="connsiteX8" fmla="*/ 499654 w 3131820"/>
              <a:gd name="connsiteY8" fmla="*/ 6531 h 571503"/>
              <a:gd name="connsiteX9" fmla="*/ 600891 w 3131820"/>
              <a:gd name="connsiteY9" fmla="*/ 0 h 571503"/>
              <a:gd name="connsiteX10" fmla="*/ 731520 w 3131820"/>
              <a:gd name="connsiteY10" fmla="*/ 16328 h 571503"/>
              <a:gd name="connsiteX11" fmla="*/ 757646 w 3131820"/>
              <a:gd name="connsiteY11" fmla="*/ 22860 h 571503"/>
              <a:gd name="connsiteX12" fmla="*/ 780506 w 3131820"/>
              <a:gd name="connsiteY12" fmla="*/ 29391 h 571503"/>
              <a:gd name="connsiteX13" fmla="*/ 816428 w 3131820"/>
              <a:gd name="connsiteY13" fmla="*/ 39188 h 571503"/>
              <a:gd name="connsiteX14" fmla="*/ 852351 w 3131820"/>
              <a:gd name="connsiteY14" fmla="*/ 45720 h 571503"/>
              <a:gd name="connsiteX15" fmla="*/ 885008 w 3131820"/>
              <a:gd name="connsiteY15" fmla="*/ 58782 h 571503"/>
              <a:gd name="connsiteX16" fmla="*/ 933994 w 3131820"/>
              <a:gd name="connsiteY16" fmla="*/ 71845 h 571503"/>
              <a:gd name="connsiteX17" fmla="*/ 943791 w 3131820"/>
              <a:gd name="connsiteY17" fmla="*/ 75111 h 571503"/>
              <a:gd name="connsiteX18" fmla="*/ 960120 w 3131820"/>
              <a:gd name="connsiteY18" fmla="*/ 84908 h 571503"/>
              <a:gd name="connsiteX19" fmla="*/ 966651 w 3131820"/>
              <a:gd name="connsiteY19" fmla="*/ 91440 h 571503"/>
              <a:gd name="connsiteX20" fmla="*/ 982980 w 3131820"/>
              <a:gd name="connsiteY20" fmla="*/ 97971 h 571503"/>
              <a:gd name="connsiteX21" fmla="*/ 1002574 w 3131820"/>
              <a:gd name="connsiteY21" fmla="*/ 111034 h 571503"/>
              <a:gd name="connsiteX22" fmla="*/ 1051560 w 3131820"/>
              <a:gd name="connsiteY22" fmla="*/ 137160 h 571503"/>
              <a:gd name="connsiteX23" fmla="*/ 1067888 w 3131820"/>
              <a:gd name="connsiteY23" fmla="*/ 143691 h 571503"/>
              <a:gd name="connsiteX24" fmla="*/ 1080951 w 3131820"/>
              <a:gd name="connsiteY24" fmla="*/ 150222 h 571503"/>
              <a:gd name="connsiteX25" fmla="*/ 1097280 w 3131820"/>
              <a:gd name="connsiteY25" fmla="*/ 160020 h 571503"/>
              <a:gd name="connsiteX26" fmla="*/ 1120140 w 3131820"/>
              <a:gd name="connsiteY26" fmla="*/ 176348 h 571503"/>
              <a:gd name="connsiteX27" fmla="*/ 1136468 w 3131820"/>
              <a:gd name="connsiteY27" fmla="*/ 182880 h 571503"/>
              <a:gd name="connsiteX28" fmla="*/ 1169126 w 3131820"/>
              <a:gd name="connsiteY28" fmla="*/ 199208 h 571503"/>
              <a:gd name="connsiteX29" fmla="*/ 1195251 w 3131820"/>
              <a:gd name="connsiteY29" fmla="*/ 209005 h 571503"/>
              <a:gd name="connsiteX30" fmla="*/ 1205048 w 3131820"/>
              <a:gd name="connsiteY30" fmla="*/ 218802 h 571503"/>
              <a:gd name="connsiteX31" fmla="*/ 1218111 w 3131820"/>
              <a:gd name="connsiteY31" fmla="*/ 222068 h 571503"/>
              <a:gd name="connsiteX32" fmla="*/ 1231174 w 3131820"/>
              <a:gd name="connsiteY32" fmla="*/ 228600 h 571503"/>
              <a:gd name="connsiteX33" fmla="*/ 1280160 w 3131820"/>
              <a:gd name="connsiteY33" fmla="*/ 244928 h 571503"/>
              <a:gd name="connsiteX34" fmla="*/ 1312817 w 3131820"/>
              <a:gd name="connsiteY34" fmla="*/ 257991 h 571503"/>
              <a:gd name="connsiteX35" fmla="*/ 1325880 w 3131820"/>
              <a:gd name="connsiteY35" fmla="*/ 264522 h 571503"/>
              <a:gd name="connsiteX36" fmla="*/ 1365068 w 3131820"/>
              <a:gd name="connsiteY36" fmla="*/ 277585 h 571503"/>
              <a:gd name="connsiteX37" fmla="*/ 1374866 w 3131820"/>
              <a:gd name="connsiteY37" fmla="*/ 280851 h 571503"/>
              <a:gd name="connsiteX38" fmla="*/ 1387928 w 3131820"/>
              <a:gd name="connsiteY38" fmla="*/ 287382 h 571503"/>
              <a:gd name="connsiteX39" fmla="*/ 1404257 w 3131820"/>
              <a:gd name="connsiteY39" fmla="*/ 290648 h 571503"/>
              <a:gd name="connsiteX40" fmla="*/ 1427117 w 3131820"/>
              <a:gd name="connsiteY40" fmla="*/ 297180 h 571503"/>
              <a:gd name="connsiteX41" fmla="*/ 1681843 w 3131820"/>
              <a:gd name="connsiteY41" fmla="*/ 293914 h 571503"/>
              <a:gd name="connsiteX42" fmla="*/ 1707968 w 3131820"/>
              <a:gd name="connsiteY42" fmla="*/ 290648 h 571503"/>
              <a:gd name="connsiteX43" fmla="*/ 1730828 w 3131820"/>
              <a:gd name="connsiteY43" fmla="*/ 284117 h 571503"/>
              <a:gd name="connsiteX44" fmla="*/ 1776548 w 3131820"/>
              <a:gd name="connsiteY44" fmla="*/ 271054 h 571503"/>
              <a:gd name="connsiteX45" fmla="*/ 1799408 w 3131820"/>
              <a:gd name="connsiteY45" fmla="*/ 264522 h 571503"/>
              <a:gd name="connsiteX46" fmla="*/ 1835331 w 3131820"/>
              <a:gd name="connsiteY46" fmla="*/ 248194 h 571503"/>
              <a:gd name="connsiteX47" fmla="*/ 1871254 w 3131820"/>
              <a:gd name="connsiteY47" fmla="*/ 238397 h 571503"/>
              <a:gd name="connsiteX48" fmla="*/ 1884317 w 3131820"/>
              <a:gd name="connsiteY48" fmla="*/ 231865 h 571503"/>
              <a:gd name="connsiteX49" fmla="*/ 1930037 w 3131820"/>
              <a:gd name="connsiteY49" fmla="*/ 218802 h 571503"/>
              <a:gd name="connsiteX50" fmla="*/ 1962694 w 3131820"/>
              <a:gd name="connsiteY50" fmla="*/ 205740 h 571503"/>
              <a:gd name="connsiteX51" fmla="*/ 1995351 w 3131820"/>
              <a:gd name="connsiteY51" fmla="*/ 192677 h 571503"/>
              <a:gd name="connsiteX52" fmla="*/ 2031274 w 3131820"/>
              <a:gd name="connsiteY52" fmla="*/ 173082 h 571503"/>
              <a:gd name="connsiteX53" fmla="*/ 2044337 w 3131820"/>
              <a:gd name="connsiteY53" fmla="*/ 163285 h 571503"/>
              <a:gd name="connsiteX54" fmla="*/ 2060666 w 3131820"/>
              <a:gd name="connsiteY54" fmla="*/ 160020 h 571503"/>
              <a:gd name="connsiteX55" fmla="*/ 2099854 w 3131820"/>
              <a:gd name="connsiteY55" fmla="*/ 150222 h 571503"/>
              <a:gd name="connsiteX56" fmla="*/ 2308860 w 3131820"/>
              <a:gd name="connsiteY56" fmla="*/ 153488 h 571503"/>
              <a:gd name="connsiteX57" fmla="*/ 2318657 w 3131820"/>
              <a:gd name="connsiteY57" fmla="*/ 156754 h 571503"/>
              <a:gd name="connsiteX58" fmla="*/ 2334986 w 3131820"/>
              <a:gd name="connsiteY58" fmla="*/ 163285 h 571503"/>
              <a:gd name="connsiteX59" fmla="*/ 2380706 w 3131820"/>
              <a:gd name="connsiteY59" fmla="*/ 192677 h 571503"/>
              <a:gd name="connsiteX60" fmla="*/ 2397034 w 3131820"/>
              <a:gd name="connsiteY60" fmla="*/ 202474 h 571503"/>
              <a:gd name="connsiteX61" fmla="*/ 2406831 w 3131820"/>
              <a:gd name="connsiteY61" fmla="*/ 212271 h 571503"/>
              <a:gd name="connsiteX62" fmla="*/ 2432957 w 3131820"/>
              <a:gd name="connsiteY62" fmla="*/ 228600 h 571503"/>
              <a:gd name="connsiteX63" fmla="*/ 2452551 w 3131820"/>
              <a:gd name="connsiteY63" fmla="*/ 248194 h 571503"/>
              <a:gd name="connsiteX64" fmla="*/ 2488474 w 3131820"/>
              <a:gd name="connsiteY64" fmla="*/ 271054 h 571503"/>
              <a:gd name="connsiteX65" fmla="*/ 2501537 w 3131820"/>
              <a:gd name="connsiteY65" fmla="*/ 280851 h 571503"/>
              <a:gd name="connsiteX66" fmla="*/ 2560320 w 3131820"/>
              <a:gd name="connsiteY66" fmla="*/ 316774 h 571503"/>
              <a:gd name="connsiteX67" fmla="*/ 2576648 w 3131820"/>
              <a:gd name="connsiteY67" fmla="*/ 326571 h 571503"/>
              <a:gd name="connsiteX68" fmla="*/ 2602774 w 3131820"/>
              <a:gd name="connsiteY68" fmla="*/ 339634 h 571503"/>
              <a:gd name="connsiteX69" fmla="*/ 2651760 w 3131820"/>
              <a:gd name="connsiteY69" fmla="*/ 365760 h 571503"/>
              <a:gd name="connsiteX70" fmla="*/ 2668088 w 3131820"/>
              <a:gd name="connsiteY70" fmla="*/ 372291 h 571503"/>
              <a:gd name="connsiteX71" fmla="*/ 2700746 w 3131820"/>
              <a:gd name="connsiteY71" fmla="*/ 388620 h 571503"/>
              <a:gd name="connsiteX72" fmla="*/ 2720340 w 3131820"/>
              <a:gd name="connsiteY72" fmla="*/ 395151 h 571503"/>
              <a:gd name="connsiteX73" fmla="*/ 2730137 w 3131820"/>
              <a:gd name="connsiteY73" fmla="*/ 401682 h 571503"/>
              <a:gd name="connsiteX74" fmla="*/ 2759528 w 3131820"/>
              <a:gd name="connsiteY74" fmla="*/ 418011 h 571503"/>
              <a:gd name="connsiteX75" fmla="*/ 2769326 w 3131820"/>
              <a:gd name="connsiteY75" fmla="*/ 424542 h 571503"/>
              <a:gd name="connsiteX76" fmla="*/ 2785654 w 3131820"/>
              <a:gd name="connsiteY76" fmla="*/ 427808 h 571503"/>
              <a:gd name="connsiteX77" fmla="*/ 2815046 w 3131820"/>
              <a:gd name="connsiteY77" fmla="*/ 447402 h 571503"/>
              <a:gd name="connsiteX78" fmla="*/ 2828108 w 3131820"/>
              <a:gd name="connsiteY78" fmla="*/ 453934 h 571503"/>
              <a:gd name="connsiteX79" fmla="*/ 2837906 w 3131820"/>
              <a:gd name="connsiteY79" fmla="*/ 460465 h 571503"/>
              <a:gd name="connsiteX80" fmla="*/ 2857500 w 3131820"/>
              <a:gd name="connsiteY80" fmla="*/ 470262 h 571503"/>
              <a:gd name="connsiteX81" fmla="*/ 2864031 w 3131820"/>
              <a:gd name="connsiteY81" fmla="*/ 476794 h 571503"/>
              <a:gd name="connsiteX82" fmla="*/ 2906486 w 3131820"/>
              <a:gd name="connsiteY82" fmla="*/ 496388 h 571503"/>
              <a:gd name="connsiteX83" fmla="*/ 2926080 w 3131820"/>
              <a:gd name="connsiteY83" fmla="*/ 502920 h 571503"/>
              <a:gd name="connsiteX84" fmla="*/ 2952206 w 3131820"/>
              <a:gd name="connsiteY84" fmla="*/ 515982 h 571503"/>
              <a:gd name="connsiteX85" fmla="*/ 2962003 w 3131820"/>
              <a:gd name="connsiteY85" fmla="*/ 522514 h 571503"/>
              <a:gd name="connsiteX86" fmla="*/ 3020786 w 3131820"/>
              <a:gd name="connsiteY86" fmla="*/ 545374 h 571503"/>
              <a:gd name="connsiteX87" fmla="*/ 3050177 w 3131820"/>
              <a:gd name="connsiteY87" fmla="*/ 558437 h 571503"/>
              <a:gd name="connsiteX88" fmla="*/ 3059974 w 3131820"/>
              <a:gd name="connsiteY88" fmla="*/ 561702 h 571503"/>
              <a:gd name="connsiteX89" fmla="*/ 3086100 w 3131820"/>
              <a:gd name="connsiteY89" fmla="*/ 564968 h 571503"/>
              <a:gd name="connsiteX90" fmla="*/ 3095897 w 3131820"/>
              <a:gd name="connsiteY90" fmla="*/ 568234 h 571503"/>
              <a:gd name="connsiteX91" fmla="*/ 3131820 w 3131820"/>
              <a:gd name="connsiteY91" fmla="*/ 571500 h 57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131820" h="571503">
                <a:moveTo>
                  <a:pt x="0" y="120831"/>
                </a:moveTo>
                <a:cubicBezTo>
                  <a:pt x="49271" y="91268"/>
                  <a:pt x="24939" y="104688"/>
                  <a:pt x="130628" y="65314"/>
                </a:cubicBezTo>
                <a:cubicBezTo>
                  <a:pt x="147728" y="58943"/>
                  <a:pt x="165568" y="54756"/>
                  <a:pt x="182880" y="48985"/>
                </a:cubicBezTo>
                <a:cubicBezTo>
                  <a:pt x="215115" y="38240"/>
                  <a:pt x="181925" y="45224"/>
                  <a:pt x="225334" y="35922"/>
                </a:cubicBezTo>
                <a:cubicBezTo>
                  <a:pt x="231808" y="34535"/>
                  <a:pt x="238435" y="33955"/>
                  <a:pt x="244928" y="32657"/>
                </a:cubicBezTo>
                <a:cubicBezTo>
                  <a:pt x="249329" y="31777"/>
                  <a:pt x="253564" y="30129"/>
                  <a:pt x="257991" y="29391"/>
                </a:cubicBezTo>
                <a:cubicBezTo>
                  <a:pt x="297496" y="22807"/>
                  <a:pt x="302530" y="22967"/>
                  <a:pt x="339634" y="19594"/>
                </a:cubicBezTo>
                <a:cubicBezTo>
                  <a:pt x="369401" y="13640"/>
                  <a:pt x="371381" y="12754"/>
                  <a:pt x="414746" y="9797"/>
                </a:cubicBezTo>
                <a:cubicBezTo>
                  <a:pt x="443004" y="7870"/>
                  <a:pt x="471370" y="8020"/>
                  <a:pt x="499654" y="6531"/>
                </a:cubicBezTo>
                <a:cubicBezTo>
                  <a:pt x="533423" y="4754"/>
                  <a:pt x="600891" y="0"/>
                  <a:pt x="600891" y="0"/>
                </a:cubicBezTo>
                <a:cubicBezTo>
                  <a:pt x="644434" y="5443"/>
                  <a:pt x="688097" y="9996"/>
                  <a:pt x="731520" y="16328"/>
                </a:cubicBezTo>
                <a:cubicBezTo>
                  <a:pt x="740403" y="17623"/>
                  <a:pt x="748972" y="20547"/>
                  <a:pt x="757646" y="22860"/>
                </a:cubicBezTo>
                <a:cubicBezTo>
                  <a:pt x="765303" y="24902"/>
                  <a:pt x="772915" y="27114"/>
                  <a:pt x="780506" y="29391"/>
                </a:cubicBezTo>
                <a:cubicBezTo>
                  <a:pt x="797473" y="34481"/>
                  <a:pt x="790473" y="34469"/>
                  <a:pt x="816428" y="39188"/>
                </a:cubicBezTo>
                <a:cubicBezTo>
                  <a:pt x="828402" y="41365"/>
                  <a:pt x="840450" y="43170"/>
                  <a:pt x="852351" y="45720"/>
                </a:cubicBezTo>
                <a:cubicBezTo>
                  <a:pt x="860360" y="47436"/>
                  <a:pt x="882233" y="57672"/>
                  <a:pt x="885008" y="58782"/>
                </a:cubicBezTo>
                <a:cubicBezTo>
                  <a:pt x="898602" y="64220"/>
                  <a:pt x="926578" y="69373"/>
                  <a:pt x="933994" y="71845"/>
                </a:cubicBezTo>
                <a:cubicBezTo>
                  <a:pt x="937260" y="72934"/>
                  <a:pt x="940712" y="73572"/>
                  <a:pt x="943791" y="75111"/>
                </a:cubicBezTo>
                <a:cubicBezTo>
                  <a:pt x="949468" y="77950"/>
                  <a:pt x="954955" y="81219"/>
                  <a:pt x="960120" y="84908"/>
                </a:cubicBezTo>
                <a:cubicBezTo>
                  <a:pt x="962625" y="86698"/>
                  <a:pt x="963978" y="89912"/>
                  <a:pt x="966651" y="91440"/>
                </a:cubicBezTo>
                <a:cubicBezTo>
                  <a:pt x="971741" y="94348"/>
                  <a:pt x="977834" y="95164"/>
                  <a:pt x="982980" y="97971"/>
                </a:cubicBezTo>
                <a:cubicBezTo>
                  <a:pt x="989871" y="101730"/>
                  <a:pt x="995224" y="108278"/>
                  <a:pt x="1002574" y="111034"/>
                </a:cubicBezTo>
                <a:cubicBezTo>
                  <a:pt x="1056465" y="131242"/>
                  <a:pt x="1002005" y="108253"/>
                  <a:pt x="1051560" y="137160"/>
                </a:cubicBezTo>
                <a:cubicBezTo>
                  <a:pt x="1056623" y="140114"/>
                  <a:pt x="1062531" y="141310"/>
                  <a:pt x="1067888" y="143691"/>
                </a:cubicBezTo>
                <a:cubicBezTo>
                  <a:pt x="1072337" y="145668"/>
                  <a:pt x="1076695" y="147858"/>
                  <a:pt x="1080951" y="150222"/>
                </a:cubicBezTo>
                <a:cubicBezTo>
                  <a:pt x="1086500" y="153305"/>
                  <a:pt x="1091998" y="156499"/>
                  <a:pt x="1097280" y="160020"/>
                </a:cubicBezTo>
                <a:cubicBezTo>
                  <a:pt x="1101720" y="162980"/>
                  <a:pt x="1114296" y="173426"/>
                  <a:pt x="1120140" y="176348"/>
                </a:cubicBezTo>
                <a:cubicBezTo>
                  <a:pt x="1125383" y="178970"/>
                  <a:pt x="1131156" y="180401"/>
                  <a:pt x="1136468" y="182880"/>
                </a:cubicBezTo>
                <a:cubicBezTo>
                  <a:pt x="1147497" y="188027"/>
                  <a:pt x="1157826" y="194687"/>
                  <a:pt x="1169126" y="199208"/>
                </a:cubicBezTo>
                <a:cubicBezTo>
                  <a:pt x="1188650" y="207019"/>
                  <a:pt x="1179893" y="203887"/>
                  <a:pt x="1195251" y="209005"/>
                </a:cubicBezTo>
                <a:cubicBezTo>
                  <a:pt x="1198517" y="212271"/>
                  <a:pt x="1201038" y="216511"/>
                  <a:pt x="1205048" y="218802"/>
                </a:cubicBezTo>
                <a:cubicBezTo>
                  <a:pt x="1208945" y="221029"/>
                  <a:pt x="1213908" y="220492"/>
                  <a:pt x="1218111" y="222068"/>
                </a:cubicBezTo>
                <a:cubicBezTo>
                  <a:pt x="1222669" y="223778"/>
                  <a:pt x="1226606" y="226917"/>
                  <a:pt x="1231174" y="228600"/>
                </a:cubicBezTo>
                <a:cubicBezTo>
                  <a:pt x="1247325" y="234550"/>
                  <a:pt x="1264765" y="237230"/>
                  <a:pt x="1280160" y="244928"/>
                </a:cubicBezTo>
                <a:cubicBezTo>
                  <a:pt x="1310787" y="260243"/>
                  <a:pt x="1272475" y="241855"/>
                  <a:pt x="1312817" y="257991"/>
                </a:cubicBezTo>
                <a:cubicBezTo>
                  <a:pt x="1317337" y="259799"/>
                  <a:pt x="1321322" y="262813"/>
                  <a:pt x="1325880" y="264522"/>
                </a:cubicBezTo>
                <a:cubicBezTo>
                  <a:pt x="1338773" y="269357"/>
                  <a:pt x="1352005" y="273231"/>
                  <a:pt x="1365068" y="277585"/>
                </a:cubicBezTo>
                <a:cubicBezTo>
                  <a:pt x="1368334" y="278674"/>
                  <a:pt x="1371787" y="279311"/>
                  <a:pt x="1374866" y="280851"/>
                </a:cubicBezTo>
                <a:cubicBezTo>
                  <a:pt x="1379220" y="283028"/>
                  <a:pt x="1383310" y="285843"/>
                  <a:pt x="1387928" y="287382"/>
                </a:cubicBezTo>
                <a:cubicBezTo>
                  <a:pt x="1393194" y="289137"/>
                  <a:pt x="1398872" y="289302"/>
                  <a:pt x="1404257" y="290648"/>
                </a:cubicBezTo>
                <a:cubicBezTo>
                  <a:pt x="1411945" y="292570"/>
                  <a:pt x="1419497" y="295003"/>
                  <a:pt x="1427117" y="297180"/>
                </a:cubicBezTo>
                <a:lnTo>
                  <a:pt x="1681843" y="293914"/>
                </a:lnTo>
                <a:cubicBezTo>
                  <a:pt x="1690617" y="293710"/>
                  <a:pt x="1699362" y="292369"/>
                  <a:pt x="1707968" y="290648"/>
                </a:cubicBezTo>
                <a:cubicBezTo>
                  <a:pt x="1715739" y="289094"/>
                  <a:pt x="1723171" y="286159"/>
                  <a:pt x="1730828" y="284117"/>
                </a:cubicBezTo>
                <a:cubicBezTo>
                  <a:pt x="1799830" y="265716"/>
                  <a:pt x="1720677" y="288245"/>
                  <a:pt x="1776548" y="271054"/>
                </a:cubicBezTo>
                <a:cubicBezTo>
                  <a:pt x="1784123" y="268723"/>
                  <a:pt x="1791960" y="267230"/>
                  <a:pt x="1799408" y="264522"/>
                </a:cubicBezTo>
                <a:cubicBezTo>
                  <a:pt x="1861552" y="241924"/>
                  <a:pt x="1737042" y="280957"/>
                  <a:pt x="1835331" y="248194"/>
                </a:cubicBezTo>
                <a:cubicBezTo>
                  <a:pt x="1847106" y="244269"/>
                  <a:pt x="1859479" y="242322"/>
                  <a:pt x="1871254" y="238397"/>
                </a:cubicBezTo>
                <a:cubicBezTo>
                  <a:pt x="1875873" y="236857"/>
                  <a:pt x="1879698" y="233405"/>
                  <a:pt x="1884317" y="231865"/>
                </a:cubicBezTo>
                <a:cubicBezTo>
                  <a:pt x="1899353" y="226853"/>
                  <a:pt x="1915860" y="225890"/>
                  <a:pt x="1930037" y="218802"/>
                </a:cubicBezTo>
                <a:cubicBezTo>
                  <a:pt x="1954969" y="206337"/>
                  <a:pt x="1930406" y="217848"/>
                  <a:pt x="1962694" y="205740"/>
                </a:cubicBezTo>
                <a:cubicBezTo>
                  <a:pt x="1973672" y="201623"/>
                  <a:pt x="1984575" y="197296"/>
                  <a:pt x="1995351" y="192677"/>
                </a:cubicBezTo>
                <a:cubicBezTo>
                  <a:pt x="2004377" y="188809"/>
                  <a:pt x="2025616" y="176683"/>
                  <a:pt x="2031274" y="173082"/>
                </a:cubicBezTo>
                <a:cubicBezTo>
                  <a:pt x="2035866" y="170160"/>
                  <a:pt x="2039363" y="165495"/>
                  <a:pt x="2044337" y="163285"/>
                </a:cubicBezTo>
                <a:cubicBezTo>
                  <a:pt x="2049409" y="161031"/>
                  <a:pt x="2055311" y="161480"/>
                  <a:pt x="2060666" y="160020"/>
                </a:cubicBezTo>
                <a:cubicBezTo>
                  <a:pt x="2101340" y="148927"/>
                  <a:pt x="2059236" y="156992"/>
                  <a:pt x="2099854" y="150222"/>
                </a:cubicBezTo>
                <a:lnTo>
                  <a:pt x="2308860" y="153488"/>
                </a:lnTo>
                <a:cubicBezTo>
                  <a:pt x="2312301" y="153591"/>
                  <a:pt x="2315434" y="155545"/>
                  <a:pt x="2318657" y="156754"/>
                </a:cubicBezTo>
                <a:cubicBezTo>
                  <a:pt x="2324146" y="158812"/>
                  <a:pt x="2329913" y="160348"/>
                  <a:pt x="2334986" y="163285"/>
                </a:cubicBezTo>
                <a:cubicBezTo>
                  <a:pt x="2350665" y="172363"/>
                  <a:pt x="2365388" y="183002"/>
                  <a:pt x="2380706" y="192677"/>
                </a:cubicBezTo>
                <a:cubicBezTo>
                  <a:pt x="2386072" y="196066"/>
                  <a:pt x="2392546" y="197986"/>
                  <a:pt x="2397034" y="202474"/>
                </a:cubicBezTo>
                <a:cubicBezTo>
                  <a:pt x="2400300" y="205740"/>
                  <a:pt x="2403096" y="209555"/>
                  <a:pt x="2406831" y="212271"/>
                </a:cubicBezTo>
                <a:cubicBezTo>
                  <a:pt x="2415136" y="218311"/>
                  <a:pt x="2425695" y="221338"/>
                  <a:pt x="2432957" y="228600"/>
                </a:cubicBezTo>
                <a:cubicBezTo>
                  <a:pt x="2439488" y="235131"/>
                  <a:pt x="2444758" y="243235"/>
                  <a:pt x="2452551" y="248194"/>
                </a:cubicBezTo>
                <a:cubicBezTo>
                  <a:pt x="2464525" y="255814"/>
                  <a:pt x="2477119" y="262538"/>
                  <a:pt x="2488474" y="271054"/>
                </a:cubicBezTo>
                <a:cubicBezTo>
                  <a:pt x="2492828" y="274320"/>
                  <a:pt x="2496945" y="277929"/>
                  <a:pt x="2501537" y="280851"/>
                </a:cubicBezTo>
                <a:cubicBezTo>
                  <a:pt x="2520910" y="293180"/>
                  <a:pt x="2540705" y="304834"/>
                  <a:pt x="2560320" y="316774"/>
                </a:cubicBezTo>
                <a:cubicBezTo>
                  <a:pt x="2565742" y="320074"/>
                  <a:pt x="2570971" y="323732"/>
                  <a:pt x="2576648" y="326571"/>
                </a:cubicBezTo>
                <a:cubicBezTo>
                  <a:pt x="2585357" y="330925"/>
                  <a:pt x="2594673" y="334233"/>
                  <a:pt x="2602774" y="339634"/>
                </a:cubicBezTo>
                <a:cubicBezTo>
                  <a:pt x="2620419" y="351397"/>
                  <a:pt x="2625078" y="355088"/>
                  <a:pt x="2651760" y="365760"/>
                </a:cubicBezTo>
                <a:cubicBezTo>
                  <a:pt x="2657203" y="367937"/>
                  <a:pt x="2662776" y="369812"/>
                  <a:pt x="2668088" y="372291"/>
                </a:cubicBezTo>
                <a:cubicBezTo>
                  <a:pt x="2679117" y="377438"/>
                  <a:pt x="2689200" y="384771"/>
                  <a:pt x="2700746" y="388620"/>
                </a:cubicBezTo>
                <a:cubicBezTo>
                  <a:pt x="2707277" y="390797"/>
                  <a:pt x="2714049" y="392355"/>
                  <a:pt x="2720340" y="395151"/>
                </a:cubicBezTo>
                <a:cubicBezTo>
                  <a:pt x="2723927" y="396745"/>
                  <a:pt x="2726747" y="399704"/>
                  <a:pt x="2730137" y="401682"/>
                </a:cubicBezTo>
                <a:cubicBezTo>
                  <a:pt x="2739818" y="407329"/>
                  <a:pt x="2749847" y="412364"/>
                  <a:pt x="2759528" y="418011"/>
                </a:cubicBezTo>
                <a:cubicBezTo>
                  <a:pt x="2762918" y="419989"/>
                  <a:pt x="2765651" y="423164"/>
                  <a:pt x="2769326" y="424542"/>
                </a:cubicBezTo>
                <a:cubicBezTo>
                  <a:pt x="2774523" y="426491"/>
                  <a:pt x="2780211" y="426719"/>
                  <a:pt x="2785654" y="427808"/>
                </a:cubicBezTo>
                <a:cubicBezTo>
                  <a:pt x="2799683" y="438330"/>
                  <a:pt x="2798845" y="438401"/>
                  <a:pt x="2815046" y="447402"/>
                </a:cubicBezTo>
                <a:cubicBezTo>
                  <a:pt x="2819301" y="449766"/>
                  <a:pt x="2823881" y="451519"/>
                  <a:pt x="2828108" y="453934"/>
                </a:cubicBezTo>
                <a:cubicBezTo>
                  <a:pt x="2831516" y="455881"/>
                  <a:pt x="2834475" y="458559"/>
                  <a:pt x="2837906" y="460465"/>
                </a:cubicBezTo>
                <a:cubicBezTo>
                  <a:pt x="2844289" y="464011"/>
                  <a:pt x="2850969" y="466996"/>
                  <a:pt x="2857500" y="470262"/>
                </a:cubicBezTo>
                <a:cubicBezTo>
                  <a:pt x="2859677" y="472439"/>
                  <a:pt x="2861391" y="475210"/>
                  <a:pt x="2864031" y="476794"/>
                </a:cubicBezTo>
                <a:cubicBezTo>
                  <a:pt x="2875652" y="483767"/>
                  <a:pt x="2893007" y="491486"/>
                  <a:pt x="2906486" y="496388"/>
                </a:cubicBezTo>
                <a:cubicBezTo>
                  <a:pt x="2912956" y="498741"/>
                  <a:pt x="2919752" y="500208"/>
                  <a:pt x="2926080" y="502920"/>
                </a:cubicBezTo>
                <a:cubicBezTo>
                  <a:pt x="2935029" y="506755"/>
                  <a:pt x="2944105" y="510581"/>
                  <a:pt x="2952206" y="515982"/>
                </a:cubicBezTo>
                <a:cubicBezTo>
                  <a:pt x="2955472" y="518159"/>
                  <a:pt x="2958492" y="520759"/>
                  <a:pt x="2962003" y="522514"/>
                </a:cubicBezTo>
                <a:cubicBezTo>
                  <a:pt x="3031542" y="557283"/>
                  <a:pt x="2969372" y="526093"/>
                  <a:pt x="3020786" y="545374"/>
                </a:cubicBezTo>
                <a:cubicBezTo>
                  <a:pt x="3030824" y="549139"/>
                  <a:pt x="3040281" y="554314"/>
                  <a:pt x="3050177" y="558437"/>
                </a:cubicBezTo>
                <a:cubicBezTo>
                  <a:pt x="3053354" y="559761"/>
                  <a:pt x="3056587" y="561086"/>
                  <a:pt x="3059974" y="561702"/>
                </a:cubicBezTo>
                <a:cubicBezTo>
                  <a:pt x="3068609" y="563272"/>
                  <a:pt x="3077391" y="563879"/>
                  <a:pt x="3086100" y="564968"/>
                </a:cubicBezTo>
                <a:cubicBezTo>
                  <a:pt x="3089366" y="566057"/>
                  <a:pt x="3092501" y="567668"/>
                  <a:pt x="3095897" y="568234"/>
                </a:cubicBezTo>
                <a:cubicBezTo>
                  <a:pt x="3116934" y="571740"/>
                  <a:pt x="3117754" y="571500"/>
                  <a:pt x="3131820" y="571500"/>
                </a:cubicBezTo>
              </a:path>
            </a:pathLst>
          </a:cu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Figura a mano libera: forma 156">
            <a:extLst>
              <a:ext uri="{FF2B5EF4-FFF2-40B4-BE49-F238E27FC236}">
                <a16:creationId xmlns:a16="http://schemas.microsoft.com/office/drawing/2014/main" id="{70012473-9971-8337-8F49-D26F55FA5947}"/>
              </a:ext>
            </a:extLst>
          </p:cNvPr>
          <p:cNvSpPr/>
          <p:nvPr/>
        </p:nvSpPr>
        <p:spPr>
          <a:xfrm>
            <a:off x="5865519" y="3415548"/>
            <a:ext cx="3007723" cy="1472837"/>
          </a:xfrm>
          <a:custGeom>
            <a:avLst/>
            <a:gdLst>
              <a:gd name="connsiteX0" fmla="*/ 0 w 3007723"/>
              <a:gd name="connsiteY0" fmla="*/ 127363 h 1472837"/>
              <a:gd name="connsiteX1" fmla="*/ 107769 w 3007723"/>
              <a:gd name="connsiteY1" fmla="*/ 120832 h 1472837"/>
              <a:gd name="connsiteX2" fmla="*/ 173083 w 3007723"/>
              <a:gd name="connsiteY2" fmla="*/ 117566 h 1472837"/>
              <a:gd name="connsiteX3" fmla="*/ 267789 w 3007723"/>
              <a:gd name="connsiteY3" fmla="*/ 97972 h 1472837"/>
              <a:gd name="connsiteX4" fmla="*/ 280851 w 3007723"/>
              <a:gd name="connsiteY4" fmla="*/ 94706 h 1472837"/>
              <a:gd name="connsiteX5" fmla="*/ 323306 w 3007723"/>
              <a:gd name="connsiteY5" fmla="*/ 78377 h 1472837"/>
              <a:gd name="connsiteX6" fmla="*/ 362494 w 3007723"/>
              <a:gd name="connsiteY6" fmla="*/ 65314 h 1472837"/>
              <a:gd name="connsiteX7" fmla="*/ 385354 w 3007723"/>
              <a:gd name="connsiteY7" fmla="*/ 52252 h 1472837"/>
              <a:gd name="connsiteX8" fmla="*/ 395151 w 3007723"/>
              <a:gd name="connsiteY8" fmla="*/ 48986 h 1472837"/>
              <a:gd name="connsiteX9" fmla="*/ 434340 w 3007723"/>
              <a:gd name="connsiteY9" fmla="*/ 29392 h 1472837"/>
              <a:gd name="connsiteX10" fmla="*/ 444137 w 3007723"/>
              <a:gd name="connsiteY10" fmla="*/ 26126 h 1472837"/>
              <a:gd name="connsiteX11" fmla="*/ 711926 w 3007723"/>
              <a:gd name="connsiteY11" fmla="*/ 22860 h 1472837"/>
              <a:gd name="connsiteX12" fmla="*/ 770709 w 3007723"/>
              <a:gd name="connsiteY12" fmla="*/ 13063 h 1472837"/>
              <a:gd name="connsiteX13" fmla="*/ 878477 w 3007723"/>
              <a:gd name="connsiteY13" fmla="*/ 3266 h 1472837"/>
              <a:gd name="connsiteX14" fmla="*/ 907869 w 3007723"/>
              <a:gd name="connsiteY14" fmla="*/ 0 h 1472837"/>
              <a:gd name="connsiteX15" fmla="*/ 963386 w 3007723"/>
              <a:gd name="connsiteY15" fmla="*/ 19594 h 1472837"/>
              <a:gd name="connsiteX16" fmla="*/ 973183 w 3007723"/>
              <a:gd name="connsiteY16" fmla="*/ 29392 h 1472837"/>
              <a:gd name="connsiteX17" fmla="*/ 992777 w 3007723"/>
              <a:gd name="connsiteY17" fmla="*/ 45720 h 1472837"/>
              <a:gd name="connsiteX18" fmla="*/ 1015637 w 3007723"/>
              <a:gd name="connsiteY18" fmla="*/ 62049 h 1472837"/>
              <a:gd name="connsiteX19" fmla="*/ 1025434 w 3007723"/>
              <a:gd name="connsiteY19" fmla="*/ 75112 h 1472837"/>
              <a:gd name="connsiteX20" fmla="*/ 1045029 w 3007723"/>
              <a:gd name="connsiteY20" fmla="*/ 84909 h 1472837"/>
              <a:gd name="connsiteX21" fmla="*/ 1064623 w 3007723"/>
              <a:gd name="connsiteY21" fmla="*/ 97972 h 1472837"/>
              <a:gd name="connsiteX22" fmla="*/ 1107077 w 3007723"/>
              <a:gd name="connsiteY22" fmla="*/ 127363 h 1472837"/>
              <a:gd name="connsiteX23" fmla="*/ 1116874 w 3007723"/>
              <a:gd name="connsiteY23" fmla="*/ 133894 h 1472837"/>
              <a:gd name="connsiteX24" fmla="*/ 1136469 w 3007723"/>
              <a:gd name="connsiteY24" fmla="*/ 140426 h 1472837"/>
              <a:gd name="connsiteX25" fmla="*/ 1152797 w 3007723"/>
              <a:gd name="connsiteY25" fmla="*/ 150223 h 1472837"/>
              <a:gd name="connsiteX26" fmla="*/ 1162594 w 3007723"/>
              <a:gd name="connsiteY26" fmla="*/ 153489 h 1472837"/>
              <a:gd name="connsiteX27" fmla="*/ 1172391 w 3007723"/>
              <a:gd name="connsiteY27" fmla="*/ 160020 h 1472837"/>
              <a:gd name="connsiteX28" fmla="*/ 1198517 w 3007723"/>
              <a:gd name="connsiteY28" fmla="*/ 166552 h 1472837"/>
              <a:gd name="connsiteX29" fmla="*/ 1247503 w 3007723"/>
              <a:gd name="connsiteY29" fmla="*/ 176349 h 1472837"/>
              <a:gd name="connsiteX30" fmla="*/ 1276894 w 3007723"/>
              <a:gd name="connsiteY30" fmla="*/ 182880 h 1472837"/>
              <a:gd name="connsiteX31" fmla="*/ 1296489 w 3007723"/>
              <a:gd name="connsiteY31" fmla="*/ 186146 h 1472837"/>
              <a:gd name="connsiteX32" fmla="*/ 1329146 w 3007723"/>
              <a:gd name="connsiteY32" fmla="*/ 192677 h 1472837"/>
              <a:gd name="connsiteX33" fmla="*/ 1355271 w 3007723"/>
              <a:gd name="connsiteY33" fmla="*/ 195943 h 1472837"/>
              <a:gd name="connsiteX34" fmla="*/ 1368334 w 3007723"/>
              <a:gd name="connsiteY34" fmla="*/ 199209 h 1472837"/>
              <a:gd name="connsiteX35" fmla="*/ 1397726 w 3007723"/>
              <a:gd name="connsiteY35" fmla="*/ 205740 h 1472837"/>
              <a:gd name="connsiteX36" fmla="*/ 1420586 w 3007723"/>
              <a:gd name="connsiteY36" fmla="*/ 212272 h 1472837"/>
              <a:gd name="connsiteX37" fmla="*/ 1495697 w 3007723"/>
              <a:gd name="connsiteY37" fmla="*/ 228600 h 1472837"/>
              <a:gd name="connsiteX38" fmla="*/ 1574074 w 3007723"/>
              <a:gd name="connsiteY38" fmla="*/ 218803 h 1472837"/>
              <a:gd name="connsiteX39" fmla="*/ 1587137 w 3007723"/>
              <a:gd name="connsiteY39" fmla="*/ 212272 h 1472837"/>
              <a:gd name="connsiteX40" fmla="*/ 1658983 w 3007723"/>
              <a:gd name="connsiteY40" fmla="*/ 186146 h 1472837"/>
              <a:gd name="connsiteX41" fmla="*/ 1688374 w 3007723"/>
              <a:gd name="connsiteY41" fmla="*/ 176349 h 1472837"/>
              <a:gd name="connsiteX42" fmla="*/ 1698171 w 3007723"/>
              <a:gd name="connsiteY42" fmla="*/ 169817 h 1472837"/>
              <a:gd name="connsiteX43" fmla="*/ 1714500 w 3007723"/>
              <a:gd name="connsiteY43" fmla="*/ 156754 h 1472837"/>
              <a:gd name="connsiteX44" fmla="*/ 1727563 w 3007723"/>
              <a:gd name="connsiteY44" fmla="*/ 153489 h 1472837"/>
              <a:gd name="connsiteX45" fmla="*/ 1750423 w 3007723"/>
              <a:gd name="connsiteY45" fmla="*/ 146957 h 1472837"/>
              <a:gd name="connsiteX46" fmla="*/ 1763486 w 3007723"/>
              <a:gd name="connsiteY46" fmla="*/ 140426 h 1472837"/>
              <a:gd name="connsiteX47" fmla="*/ 1779814 w 3007723"/>
              <a:gd name="connsiteY47" fmla="*/ 137160 h 1472837"/>
              <a:gd name="connsiteX48" fmla="*/ 1819003 w 3007723"/>
              <a:gd name="connsiteY48" fmla="*/ 127363 h 1472837"/>
              <a:gd name="connsiteX49" fmla="*/ 1874520 w 3007723"/>
              <a:gd name="connsiteY49" fmla="*/ 107769 h 1472837"/>
              <a:gd name="connsiteX50" fmla="*/ 1923506 w 3007723"/>
              <a:gd name="connsiteY50" fmla="*/ 104503 h 1472837"/>
              <a:gd name="connsiteX51" fmla="*/ 1936569 w 3007723"/>
              <a:gd name="connsiteY51" fmla="*/ 101237 h 1472837"/>
              <a:gd name="connsiteX52" fmla="*/ 1979023 w 3007723"/>
              <a:gd name="connsiteY52" fmla="*/ 104503 h 1472837"/>
              <a:gd name="connsiteX53" fmla="*/ 2011680 w 3007723"/>
              <a:gd name="connsiteY53" fmla="*/ 114300 h 1472837"/>
              <a:gd name="connsiteX54" fmla="*/ 2024743 w 3007723"/>
              <a:gd name="connsiteY54" fmla="*/ 117566 h 1472837"/>
              <a:gd name="connsiteX55" fmla="*/ 2037806 w 3007723"/>
              <a:gd name="connsiteY55" fmla="*/ 127363 h 1472837"/>
              <a:gd name="connsiteX56" fmla="*/ 2050869 w 3007723"/>
              <a:gd name="connsiteY56" fmla="*/ 146957 h 1472837"/>
              <a:gd name="connsiteX57" fmla="*/ 2070463 w 3007723"/>
              <a:gd name="connsiteY57" fmla="*/ 166552 h 1472837"/>
              <a:gd name="connsiteX58" fmla="*/ 2090057 w 3007723"/>
              <a:gd name="connsiteY58" fmla="*/ 182880 h 1472837"/>
              <a:gd name="connsiteX59" fmla="*/ 2109651 w 3007723"/>
              <a:gd name="connsiteY59" fmla="*/ 222069 h 1472837"/>
              <a:gd name="connsiteX60" fmla="*/ 2112917 w 3007723"/>
              <a:gd name="connsiteY60" fmla="*/ 238397 h 1472837"/>
              <a:gd name="connsiteX61" fmla="*/ 2125980 w 3007723"/>
              <a:gd name="connsiteY61" fmla="*/ 261257 h 1472837"/>
              <a:gd name="connsiteX62" fmla="*/ 2129246 w 3007723"/>
              <a:gd name="connsiteY62" fmla="*/ 280852 h 1472837"/>
              <a:gd name="connsiteX63" fmla="*/ 2145574 w 3007723"/>
              <a:gd name="connsiteY63" fmla="*/ 310243 h 1472837"/>
              <a:gd name="connsiteX64" fmla="*/ 2155371 w 3007723"/>
              <a:gd name="connsiteY64" fmla="*/ 336369 h 1472837"/>
              <a:gd name="connsiteX65" fmla="*/ 2158637 w 3007723"/>
              <a:gd name="connsiteY65" fmla="*/ 346166 h 1472837"/>
              <a:gd name="connsiteX66" fmla="*/ 2168434 w 3007723"/>
              <a:gd name="connsiteY66" fmla="*/ 369026 h 1472837"/>
              <a:gd name="connsiteX67" fmla="*/ 2178231 w 3007723"/>
              <a:gd name="connsiteY67" fmla="*/ 395152 h 1472837"/>
              <a:gd name="connsiteX68" fmla="*/ 2181497 w 3007723"/>
              <a:gd name="connsiteY68" fmla="*/ 408214 h 1472837"/>
              <a:gd name="connsiteX69" fmla="*/ 2191294 w 3007723"/>
              <a:gd name="connsiteY69" fmla="*/ 431074 h 1472837"/>
              <a:gd name="connsiteX70" fmla="*/ 2204357 w 3007723"/>
              <a:gd name="connsiteY70" fmla="*/ 466997 h 1472837"/>
              <a:gd name="connsiteX71" fmla="*/ 2214154 w 3007723"/>
              <a:gd name="connsiteY71" fmla="*/ 493123 h 1472837"/>
              <a:gd name="connsiteX72" fmla="*/ 2217420 w 3007723"/>
              <a:gd name="connsiteY72" fmla="*/ 506186 h 1472837"/>
              <a:gd name="connsiteX73" fmla="*/ 2233749 w 3007723"/>
              <a:gd name="connsiteY73" fmla="*/ 535577 h 1472837"/>
              <a:gd name="connsiteX74" fmla="*/ 2237014 w 3007723"/>
              <a:gd name="connsiteY74" fmla="*/ 551906 h 1472837"/>
              <a:gd name="connsiteX75" fmla="*/ 2246811 w 3007723"/>
              <a:gd name="connsiteY75" fmla="*/ 591094 h 1472837"/>
              <a:gd name="connsiteX76" fmla="*/ 2250077 w 3007723"/>
              <a:gd name="connsiteY76" fmla="*/ 607423 h 1472837"/>
              <a:gd name="connsiteX77" fmla="*/ 2263140 w 3007723"/>
              <a:gd name="connsiteY77" fmla="*/ 636814 h 1472837"/>
              <a:gd name="connsiteX78" fmla="*/ 2272937 w 3007723"/>
              <a:gd name="connsiteY78" fmla="*/ 662940 h 1472837"/>
              <a:gd name="connsiteX79" fmla="*/ 2302329 w 3007723"/>
              <a:gd name="connsiteY79" fmla="*/ 731520 h 1472837"/>
              <a:gd name="connsiteX80" fmla="*/ 2305594 w 3007723"/>
              <a:gd name="connsiteY80" fmla="*/ 747849 h 1472837"/>
              <a:gd name="connsiteX81" fmla="*/ 2318657 w 3007723"/>
              <a:gd name="connsiteY81" fmla="*/ 770709 h 1472837"/>
              <a:gd name="connsiteX82" fmla="*/ 2328454 w 3007723"/>
              <a:gd name="connsiteY82" fmla="*/ 787037 h 1472837"/>
              <a:gd name="connsiteX83" fmla="*/ 2344783 w 3007723"/>
              <a:gd name="connsiteY83" fmla="*/ 819694 h 1472837"/>
              <a:gd name="connsiteX84" fmla="*/ 2364377 w 3007723"/>
              <a:gd name="connsiteY84" fmla="*/ 845820 h 1472837"/>
              <a:gd name="connsiteX85" fmla="*/ 2383971 w 3007723"/>
              <a:gd name="connsiteY85" fmla="*/ 878477 h 1472837"/>
              <a:gd name="connsiteX86" fmla="*/ 2403566 w 3007723"/>
              <a:gd name="connsiteY86" fmla="*/ 898072 h 1472837"/>
              <a:gd name="connsiteX87" fmla="*/ 2410097 w 3007723"/>
              <a:gd name="connsiteY87" fmla="*/ 911134 h 1472837"/>
              <a:gd name="connsiteX88" fmla="*/ 2416629 w 3007723"/>
              <a:gd name="connsiteY88" fmla="*/ 920932 h 1472837"/>
              <a:gd name="connsiteX89" fmla="*/ 2432957 w 3007723"/>
              <a:gd name="connsiteY89" fmla="*/ 943792 h 1472837"/>
              <a:gd name="connsiteX90" fmla="*/ 2442754 w 3007723"/>
              <a:gd name="connsiteY90" fmla="*/ 960120 h 1472837"/>
              <a:gd name="connsiteX91" fmla="*/ 2459083 w 3007723"/>
              <a:gd name="connsiteY91" fmla="*/ 982980 h 1472837"/>
              <a:gd name="connsiteX92" fmla="*/ 2465614 w 3007723"/>
              <a:gd name="connsiteY92" fmla="*/ 999309 h 1472837"/>
              <a:gd name="connsiteX93" fmla="*/ 2488474 w 3007723"/>
              <a:gd name="connsiteY93" fmla="*/ 1025434 h 1472837"/>
              <a:gd name="connsiteX94" fmla="*/ 2524397 w 3007723"/>
              <a:gd name="connsiteY94" fmla="*/ 1074420 h 1472837"/>
              <a:gd name="connsiteX95" fmla="*/ 2534194 w 3007723"/>
              <a:gd name="connsiteY95" fmla="*/ 1087483 h 1472837"/>
              <a:gd name="connsiteX96" fmla="*/ 2566851 w 3007723"/>
              <a:gd name="connsiteY96" fmla="*/ 1120140 h 1472837"/>
              <a:gd name="connsiteX97" fmla="*/ 2573383 w 3007723"/>
              <a:gd name="connsiteY97" fmla="*/ 1126672 h 1472837"/>
              <a:gd name="connsiteX98" fmla="*/ 2606040 w 3007723"/>
              <a:gd name="connsiteY98" fmla="*/ 1156063 h 1472837"/>
              <a:gd name="connsiteX99" fmla="*/ 2622369 w 3007723"/>
              <a:gd name="connsiteY99" fmla="*/ 1175657 h 1472837"/>
              <a:gd name="connsiteX100" fmla="*/ 2710543 w 3007723"/>
              <a:gd name="connsiteY100" fmla="*/ 1231174 h 1472837"/>
              <a:gd name="connsiteX101" fmla="*/ 2736669 w 3007723"/>
              <a:gd name="connsiteY101" fmla="*/ 1263832 h 1472837"/>
              <a:gd name="connsiteX102" fmla="*/ 2749731 w 3007723"/>
              <a:gd name="connsiteY102" fmla="*/ 1283426 h 1472837"/>
              <a:gd name="connsiteX103" fmla="*/ 2759529 w 3007723"/>
              <a:gd name="connsiteY103" fmla="*/ 1289957 h 1472837"/>
              <a:gd name="connsiteX104" fmla="*/ 2775857 w 3007723"/>
              <a:gd name="connsiteY104" fmla="*/ 1303020 h 1472837"/>
              <a:gd name="connsiteX105" fmla="*/ 2798717 w 3007723"/>
              <a:gd name="connsiteY105" fmla="*/ 1332412 h 1472837"/>
              <a:gd name="connsiteX106" fmla="*/ 2854234 w 3007723"/>
              <a:gd name="connsiteY106" fmla="*/ 1391194 h 1472837"/>
              <a:gd name="connsiteX107" fmla="*/ 2880360 w 3007723"/>
              <a:gd name="connsiteY107" fmla="*/ 1404257 h 1472837"/>
              <a:gd name="connsiteX108" fmla="*/ 2899954 w 3007723"/>
              <a:gd name="connsiteY108" fmla="*/ 1417320 h 1472837"/>
              <a:gd name="connsiteX109" fmla="*/ 2935877 w 3007723"/>
              <a:gd name="connsiteY109" fmla="*/ 1443446 h 1472837"/>
              <a:gd name="connsiteX110" fmla="*/ 2962003 w 3007723"/>
              <a:gd name="connsiteY110" fmla="*/ 1463040 h 1472837"/>
              <a:gd name="connsiteX111" fmla="*/ 2975066 w 3007723"/>
              <a:gd name="connsiteY111" fmla="*/ 1469572 h 1472837"/>
              <a:gd name="connsiteX112" fmla="*/ 2991394 w 3007723"/>
              <a:gd name="connsiteY112" fmla="*/ 1472837 h 1472837"/>
              <a:gd name="connsiteX113" fmla="*/ 3007723 w 3007723"/>
              <a:gd name="connsiteY113" fmla="*/ 1469572 h 147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007723" h="1472837">
                <a:moveTo>
                  <a:pt x="0" y="127363"/>
                </a:moveTo>
                <a:lnTo>
                  <a:pt x="107769" y="120832"/>
                </a:lnTo>
                <a:cubicBezTo>
                  <a:pt x="129533" y="119600"/>
                  <a:pt x="151374" y="119540"/>
                  <a:pt x="173083" y="117566"/>
                </a:cubicBezTo>
                <a:cubicBezTo>
                  <a:pt x="209458" y="114259"/>
                  <a:pt x="231519" y="107039"/>
                  <a:pt x="267789" y="97972"/>
                </a:cubicBezTo>
                <a:cubicBezTo>
                  <a:pt x="272143" y="96884"/>
                  <a:pt x="276662" y="96317"/>
                  <a:pt x="280851" y="94706"/>
                </a:cubicBezTo>
                <a:cubicBezTo>
                  <a:pt x="295003" y="89263"/>
                  <a:pt x="309040" y="83513"/>
                  <a:pt x="323306" y="78377"/>
                </a:cubicBezTo>
                <a:cubicBezTo>
                  <a:pt x="336261" y="73713"/>
                  <a:pt x="349804" y="70657"/>
                  <a:pt x="362494" y="65314"/>
                </a:cubicBezTo>
                <a:cubicBezTo>
                  <a:pt x="370582" y="61908"/>
                  <a:pt x="377504" y="56177"/>
                  <a:pt x="385354" y="52252"/>
                </a:cubicBezTo>
                <a:cubicBezTo>
                  <a:pt x="388433" y="50713"/>
                  <a:pt x="392032" y="50442"/>
                  <a:pt x="395151" y="48986"/>
                </a:cubicBezTo>
                <a:cubicBezTo>
                  <a:pt x="408386" y="42810"/>
                  <a:pt x="421105" y="35568"/>
                  <a:pt x="434340" y="29392"/>
                </a:cubicBezTo>
                <a:cubicBezTo>
                  <a:pt x="437459" y="27936"/>
                  <a:pt x="440696" y="26207"/>
                  <a:pt x="444137" y="26126"/>
                </a:cubicBezTo>
                <a:cubicBezTo>
                  <a:pt x="533382" y="24026"/>
                  <a:pt x="622663" y="23949"/>
                  <a:pt x="711926" y="22860"/>
                </a:cubicBezTo>
                <a:cubicBezTo>
                  <a:pt x="731520" y="19594"/>
                  <a:pt x="750980" y="15384"/>
                  <a:pt x="770709" y="13063"/>
                </a:cubicBezTo>
                <a:cubicBezTo>
                  <a:pt x="806533" y="8848"/>
                  <a:pt x="842569" y="6686"/>
                  <a:pt x="878477" y="3266"/>
                </a:cubicBezTo>
                <a:cubicBezTo>
                  <a:pt x="888290" y="2331"/>
                  <a:pt x="898072" y="1089"/>
                  <a:pt x="907869" y="0"/>
                </a:cubicBezTo>
                <a:cubicBezTo>
                  <a:pt x="928760" y="5697"/>
                  <a:pt x="945679" y="7789"/>
                  <a:pt x="963386" y="19594"/>
                </a:cubicBezTo>
                <a:cubicBezTo>
                  <a:pt x="967229" y="22156"/>
                  <a:pt x="969731" y="26324"/>
                  <a:pt x="973183" y="29392"/>
                </a:cubicBezTo>
                <a:cubicBezTo>
                  <a:pt x="979537" y="35040"/>
                  <a:pt x="986038" y="40536"/>
                  <a:pt x="992777" y="45720"/>
                </a:cubicBezTo>
                <a:cubicBezTo>
                  <a:pt x="1000199" y="51430"/>
                  <a:pt x="1008677" y="55785"/>
                  <a:pt x="1015637" y="62049"/>
                </a:cubicBezTo>
                <a:cubicBezTo>
                  <a:pt x="1019683" y="65690"/>
                  <a:pt x="1021138" y="71770"/>
                  <a:pt x="1025434" y="75112"/>
                </a:cubicBezTo>
                <a:cubicBezTo>
                  <a:pt x="1031198" y="79595"/>
                  <a:pt x="1038721" y="81229"/>
                  <a:pt x="1045029" y="84909"/>
                </a:cubicBezTo>
                <a:cubicBezTo>
                  <a:pt x="1051809" y="88864"/>
                  <a:pt x="1058427" y="93153"/>
                  <a:pt x="1064623" y="97972"/>
                </a:cubicBezTo>
                <a:cubicBezTo>
                  <a:pt x="1119177" y="140404"/>
                  <a:pt x="1074550" y="108777"/>
                  <a:pt x="1107077" y="127363"/>
                </a:cubicBezTo>
                <a:cubicBezTo>
                  <a:pt x="1110485" y="129310"/>
                  <a:pt x="1113287" y="132300"/>
                  <a:pt x="1116874" y="133894"/>
                </a:cubicBezTo>
                <a:cubicBezTo>
                  <a:pt x="1123166" y="136690"/>
                  <a:pt x="1130201" y="137577"/>
                  <a:pt x="1136469" y="140426"/>
                </a:cubicBezTo>
                <a:cubicBezTo>
                  <a:pt x="1142247" y="143053"/>
                  <a:pt x="1147120" y="147384"/>
                  <a:pt x="1152797" y="150223"/>
                </a:cubicBezTo>
                <a:cubicBezTo>
                  <a:pt x="1155876" y="151763"/>
                  <a:pt x="1159515" y="151950"/>
                  <a:pt x="1162594" y="153489"/>
                </a:cubicBezTo>
                <a:cubicBezTo>
                  <a:pt x="1166104" y="155244"/>
                  <a:pt x="1168703" y="158679"/>
                  <a:pt x="1172391" y="160020"/>
                </a:cubicBezTo>
                <a:cubicBezTo>
                  <a:pt x="1180827" y="163088"/>
                  <a:pt x="1190001" y="163714"/>
                  <a:pt x="1198517" y="166552"/>
                </a:cubicBezTo>
                <a:cubicBezTo>
                  <a:pt x="1222723" y="174619"/>
                  <a:pt x="1197821" y="166886"/>
                  <a:pt x="1247503" y="176349"/>
                </a:cubicBezTo>
                <a:cubicBezTo>
                  <a:pt x="1257362" y="178227"/>
                  <a:pt x="1267053" y="180912"/>
                  <a:pt x="1276894" y="182880"/>
                </a:cubicBezTo>
                <a:cubicBezTo>
                  <a:pt x="1283387" y="184179"/>
                  <a:pt x="1289981" y="184926"/>
                  <a:pt x="1296489" y="186146"/>
                </a:cubicBezTo>
                <a:cubicBezTo>
                  <a:pt x="1307400" y="188192"/>
                  <a:pt x="1318131" y="191300"/>
                  <a:pt x="1329146" y="192677"/>
                </a:cubicBezTo>
                <a:cubicBezTo>
                  <a:pt x="1337854" y="193766"/>
                  <a:pt x="1346614" y="194500"/>
                  <a:pt x="1355271" y="195943"/>
                </a:cubicBezTo>
                <a:cubicBezTo>
                  <a:pt x="1359698" y="196681"/>
                  <a:pt x="1363961" y="198200"/>
                  <a:pt x="1368334" y="199209"/>
                </a:cubicBezTo>
                <a:cubicBezTo>
                  <a:pt x="1378113" y="201466"/>
                  <a:pt x="1387989" y="203306"/>
                  <a:pt x="1397726" y="205740"/>
                </a:cubicBezTo>
                <a:cubicBezTo>
                  <a:pt x="1405414" y="207662"/>
                  <a:pt x="1412842" y="210588"/>
                  <a:pt x="1420586" y="212272"/>
                </a:cubicBezTo>
                <a:cubicBezTo>
                  <a:pt x="1506911" y="231039"/>
                  <a:pt x="1444043" y="213843"/>
                  <a:pt x="1495697" y="228600"/>
                </a:cubicBezTo>
                <a:cubicBezTo>
                  <a:pt x="1517574" y="226412"/>
                  <a:pt x="1554249" y="223208"/>
                  <a:pt x="1574074" y="218803"/>
                </a:cubicBezTo>
                <a:cubicBezTo>
                  <a:pt x="1578826" y="217747"/>
                  <a:pt x="1582593" y="214020"/>
                  <a:pt x="1587137" y="212272"/>
                </a:cubicBezTo>
                <a:cubicBezTo>
                  <a:pt x="1610921" y="203124"/>
                  <a:pt x="1634967" y="194668"/>
                  <a:pt x="1658983" y="186146"/>
                </a:cubicBezTo>
                <a:cubicBezTo>
                  <a:pt x="1668715" y="182693"/>
                  <a:pt x="1688374" y="176349"/>
                  <a:pt x="1688374" y="176349"/>
                </a:cubicBezTo>
                <a:cubicBezTo>
                  <a:pt x="1691640" y="174172"/>
                  <a:pt x="1695031" y="172172"/>
                  <a:pt x="1698171" y="169817"/>
                </a:cubicBezTo>
                <a:cubicBezTo>
                  <a:pt x="1703747" y="165635"/>
                  <a:pt x="1708407" y="160139"/>
                  <a:pt x="1714500" y="156754"/>
                </a:cubicBezTo>
                <a:cubicBezTo>
                  <a:pt x="1718424" y="154574"/>
                  <a:pt x="1723233" y="154670"/>
                  <a:pt x="1727563" y="153489"/>
                </a:cubicBezTo>
                <a:cubicBezTo>
                  <a:pt x="1735209" y="151404"/>
                  <a:pt x="1742975" y="149665"/>
                  <a:pt x="1750423" y="146957"/>
                </a:cubicBezTo>
                <a:cubicBezTo>
                  <a:pt x="1754998" y="145293"/>
                  <a:pt x="1758868" y="141965"/>
                  <a:pt x="1763486" y="140426"/>
                </a:cubicBezTo>
                <a:cubicBezTo>
                  <a:pt x="1768752" y="138671"/>
                  <a:pt x="1774459" y="138620"/>
                  <a:pt x="1779814" y="137160"/>
                </a:cubicBezTo>
                <a:cubicBezTo>
                  <a:pt x="1820473" y="126071"/>
                  <a:pt x="1778401" y="134131"/>
                  <a:pt x="1819003" y="127363"/>
                </a:cubicBezTo>
                <a:cubicBezTo>
                  <a:pt x="1825031" y="125102"/>
                  <a:pt x="1869357" y="108113"/>
                  <a:pt x="1874520" y="107769"/>
                </a:cubicBezTo>
                <a:lnTo>
                  <a:pt x="1923506" y="104503"/>
                </a:lnTo>
                <a:cubicBezTo>
                  <a:pt x="1927860" y="103414"/>
                  <a:pt x="1932081" y="101237"/>
                  <a:pt x="1936569" y="101237"/>
                </a:cubicBezTo>
                <a:cubicBezTo>
                  <a:pt x="1950762" y="101237"/>
                  <a:pt x="1965040" y="102071"/>
                  <a:pt x="1979023" y="104503"/>
                </a:cubicBezTo>
                <a:cubicBezTo>
                  <a:pt x="1990220" y="106450"/>
                  <a:pt x="2000752" y="111178"/>
                  <a:pt x="2011680" y="114300"/>
                </a:cubicBezTo>
                <a:cubicBezTo>
                  <a:pt x="2015996" y="115533"/>
                  <a:pt x="2020389" y="116477"/>
                  <a:pt x="2024743" y="117566"/>
                </a:cubicBezTo>
                <a:cubicBezTo>
                  <a:pt x="2029097" y="120832"/>
                  <a:pt x="2034190" y="123295"/>
                  <a:pt x="2037806" y="127363"/>
                </a:cubicBezTo>
                <a:cubicBezTo>
                  <a:pt x="2043021" y="133230"/>
                  <a:pt x="2044589" y="142247"/>
                  <a:pt x="2050869" y="146957"/>
                </a:cubicBezTo>
                <a:cubicBezTo>
                  <a:pt x="2093561" y="178978"/>
                  <a:pt x="2041807" y="137896"/>
                  <a:pt x="2070463" y="166552"/>
                </a:cubicBezTo>
                <a:cubicBezTo>
                  <a:pt x="2084029" y="180118"/>
                  <a:pt x="2077572" y="165045"/>
                  <a:pt x="2090057" y="182880"/>
                </a:cubicBezTo>
                <a:cubicBezTo>
                  <a:pt x="2096923" y="192688"/>
                  <a:pt x="2105943" y="209709"/>
                  <a:pt x="2109651" y="222069"/>
                </a:cubicBezTo>
                <a:cubicBezTo>
                  <a:pt x="2111246" y="227385"/>
                  <a:pt x="2110782" y="233274"/>
                  <a:pt x="2112917" y="238397"/>
                </a:cubicBezTo>
                <a:cubicBezTo>
                  <a:pt x="2116293" y="246498"/>
                  <a:pt x="2121626" y="253637"/>
                  <a:pt x="2125980" y="261257"/>
                </a:cubicBezTo>
                <a:cubicBezTo>
                  <a:pt x="2127069" y="267789"/>
                  <a:pt x="2127343" y="274509"/>
                  <a:pt x="2129246" y="280852"/>
                </a:cubicBezTo>
                <a:cubicBezTo>
                  <a:pt x="2131120" y="287097"/>
                  <a:pt x="2143047" y="306031"/>
                  <a:pt x="2145574" y="310243"/>
                </a:cubicBezTo>
                <a:cubicBezTo>
                  <a:pt x="2151595" y="334325"/>
                  <a:pt x="2145126" y="312462"/>
                  <a:pt x="2155371" y="336369"/>
                </a:cubicBezTo>
                <a:cubicBezTo>
                  <a:pt x="2156727" y="339533"/>
                  <a:pt x="2157359" y="342970"/>
                  <a:pt x="2158637" y="346166"/>
                </a:cubicBezTo>
                <a:cubicBezTo>
                  <a:pt x="2161716" y="353863"/>
                  <a:pt x="2165355" y="361329"/>
                  <a:pt x="2168434" y="369026"/>
                </a:cubicBezTo>
                <a:cubicBezTo>
                  <a:pt x="2171888" y="377662"/>
                  <a:pt x="2175290" y="386328"/>
                  <a:pt x="2178231" y="395152"/>
                </a:cubicBezTo>
                <a:cubicBezTo>
                  <a:pt x="2179650" y="399410"/>
                  <a:pt x="2179963" y="403996"/>
                  <a:pt x="2181497" y="408214"/>
                </a:cubicBezTo>
                <a:cubicBezTo>
                  <a:pt x="2184330" y="416005"/>
                  <a:pt x="2188028" y="423454"/>
                  <a:pt x="2191294" y="431074"/>
                </a:cubicBezTo>
                <a:cubicBezTo>
                  <a:pt x="2199104" y="470121"/>
                  <a:pt x="2187984" y="421972"/>
                  <a:pt x="2204357" y="466997"/>
                </a:cubicBezTo>
                <a:cubicBezTo>
                  <a:pt x="2215657" y="498071"/>
                  <a:pt x="2199408" y="471003"/>
                  <a:pt x="2214154" y="493123"/>
                </a:cubicBezTo>
                <a:cubicBezTo>
                  <a:pt x="2215243" y="497477"/>
                  <a:pt x="2215413" y="502172"/>
                  <a:pt x="2217420" y="506186"/>
                </a:cubicBezTo>
                <a:cubicBezTo>
                  <a:pt x="2229578" y="530501"/>
                  <a:pt x="2229235" y="517519"/>
                  <a:pt x="2233749" y="535577"/>
                </a:cubicBezTo>
                <a:cubicBezTo>
                  <a:pt x="2235095" y="540962"/>
                  <a:pt x="2235743" y="546503"/>
                  <a:pt x="2237014" y="551906"/>
                </a:cubicBezTo>
                <a:cubicBezTo>
                  <a:pt x="2240098" y="565013"/>
                  <a:pt x="2244170" y="577891"/>
                  <a:pt x="2246811" y="591094"/>
                </a:cubicBezTo>
                <a:cubicBezTo>
                  <a:pt x="2247900" y="596537"/>
                  <a:pt x="2248210" y="602196"/>
                  <a:pt x="2250077" y="607423"/>
                </a:cubicBezTo>
                <a:cubicBezTo>
                  <a:pt x="2253683" y="617519"/>
                  <a:pt x="2259058" y="626900"/>
                  <a:pt x="2263140" y="636814"/>
                </a:cubicBezTo>
                <a:cubicBezTo>
                  <a:pt x="2266681" y="645414"/>
                  <a:pt x="2269381" y="654346"/>
                  <a:pt x="2272937" y="662940"/>
                </a:cubicBezTo>
                <a:cubicBezTo>
                  <a:pt x="2282447" y="685921"/>
                  <a:pt x="2302329" y="731520"/>
                  <a:pt x="2302329" y="731520"/>
                </a:cubicBezTo>
                <a:cubicBezTo>
                  <a:pt x="2303417" y="736963"/>
                  <a:pt x="2303839" y="742583"/>
                  <a:pt x="2305594" y="747849"/>
                </a:cubicBezTo>
                <a:cubicBezTo>
                  <a:pt x="2308778" y="757401"/>
                  <a:pt x="2313540" y="762521"/>
                  <a:pt x="2318657" y="770709"/>
                </a:cubicBezTo>
                <a:cubicBezTo>
                  <a:pt x="2322021" y="776091"/>
                  <a:pt x="2325467" y="781437"/>
                  <a:pt x="2328454" y="787037"/>
                </a:cubicBezTo>
                <a:cubicBezTo>
                  <a:pt x="2334181" y="797776"/>
                  <a:pt x="2337481" y="809957"/>
                  <a:pt x="2344783" y="819694"/>
                </a:cubicBezTo>
                <a:cubicBezTo>
                  <a:pt x="2351314" y="828403"/>
                  <a:pt x="2359509" y="836084"/>
                  <a:pt x="2364377" y="845820"/>
                </a:cubicBezTo>
                <a:cubicBezTo>
                  <a:pt x="2371852" y="860770"/>
                  <a:pt x="2373338" y="866662"/>
                  <a:pt x="2383971" y="878477"/>
                </a:cubicBezTo>
                <a:cubicBezTo>
                  <a:pt x="2390150" y="885343"/>
                  <a:pt x="2397796" y="890859"/>
                  <a:pt x="2403566" y="898072"/>
                </a:cubicBezTo>
                <a:cubicBezTo>
                  <a:pt x="2406607" y="901873"/>
                  <a:pt x="2407682" y="906907"/>
                  <a:pt x="2410097" y="911134"/>
                </a:cubicBezTo>
                <a:cubicBezTo>
                  <a:pt x="2412044" y="914542"/>
                  <a:pt x="2414347" y="917738"/>
                  <a:pt x="2416629" y="920932"/>
                </a:cubicBezTo>
                <a:cubicBezTo>
                  <a:pt x="2426225" y="934365"/>
                  <a:pt x="2425251" y="931462"/>
                  <a:pt x="2432957" y="943792"/>
                </a:cubicBezTo>
                <a:cubicBezTo>
                  <a:pt x="2436321" y="949175"/>
                  <a:pt x="2439233" y="954839"/>
                  <a:pt x="2442754" y="960120"/>
                </a:cubicBezTo>
                <a:cubicBezTo>
                  <a:pt x="2447948" y="967912"/>
                  <a:pt x="2454365" y="974891"/>
                  <a:pt x="2459083" y="982980"/>
                </a:cubicBezTo>
                <a:cubicBezTo>
                  <a:pt x="2462037" y="988044"/>
                  <a:pt x="2462767" y="994184"/>
                  <a:pt x="2465614" y="999309"/>
                </a:cubicBezTo>
                <a:cubicBezTo>
                  <a:pt x="2471236" y="1009429"/>
                  <a:pt x="2480465" y="1017426"/>
                  <a:pt x="2488474" y="1025434"/>
                </a:cubicBezTo>
                <a:cubicBezTo>
                  <a:pt x="2501001" y="1056750"/>
                  <a:pt x="2489696" y="1033935"/>
                  <a:pt x="2524397" y="1074420"/>
                </a:cubicBezTo>
                <a:cubicBezTo>
                  <a:pt x="2527939" y="1078553"/>
                  <a:pt x="2530490" y="1083494"/>
                  <a:pt x="2534194" y="1087483"/>
                </a:cubicBezTo>
                <a:cubicBezTo>
                  <a:pt x="2544669" y="1098764"/>
                  <a:pt x="2555965" y="1109254"/>
                  <a:pt x="2566851" y="1120140"/>
                </a:cubicBezTo>
                <a:cubicBezTo>
                  <a:pt x="2569028" y="1122317"/>
                  <a:pt x="2571379" y="1124334"/>
                  <a:pt x="2573383" y="1126672"/>
                </a:cubicBezTo>
                <a:cubicBezTo>
                  <a:pt x="2596145" y="1153228"/>
                  <a:pt x="2584000" y="1145044"/>
                  <a:pt x="2606040" y="1156063"/>
                </a:cubicBezTo>
                <a:cubicBezTo>
                  <a:pt x="2611483" y="1162594"/>
                  <a:pt x="2615630" y="1170473"/>
                  <a:pt x="2622369" y="1175657"/>
                </a:cubicBezTo>
                <a:cubicBezTo>
                  <a:pt x="2668586" y="1211208"/>
                  <a:pt x="2673934" y="1212869"/>
                  <a:pt x="2710543" y="1231174"/>
                </a:cubicBezTo>
                <a:cubicBezTo>
                  <a:pt x="2719252" y="1242060"/>
                  <a:pt x="2728305" y="1252679"/>
                  <a:pt x="2736669" y="1263832"/>
                </a:cubicBezTo>
                <a:cubicBezTo>
                  <a:pt x="2741379" y="1270112"/>
                  <a:pt x="2743199" y="1279072"/>
                  <a:pt x="2749731" y="1283426"/>
                </a:cubicBezTo>
                <a:cubicBezTo>
                  <a:pt x="2752997" y="1285603"/>
                  <a:pt x="2756464" y="1287505"/>
                  <a:pt x="2759529" y="1289957"/>
                </a:cubicBezTo>
                <a:cubicBezTo>
                  <a:pt x="2782803" y="1308576"/>
                  <a:pt x="2745693" y="1282911"/>
                  <a:pt x="2775857" y="1303020"/>
                </a:cubicBezTo>
                <a:cubicBezTo>
                  <a:pt x="2796574" y="1337550"/>
                  <a:pt x="2773645" y="1302326"/>
                  <a:pt x="2798717" y="1332412"/>
                </a:cubicBezTo>
                <a:cubicBezTo>
                  <a:pt x="2825455" y="1364497"/>
                  <a:pt x="2814071" y="1361600"/>
                  <a:pt x="2854234" y="1391194"/>
                </a:cubicBezTo>
                <a:cubicBezTo>
                  <a:pt x="2862073" y="1396970"/>
                  <a:pt x="2871906" y="1399426"/>
                  <a:pt x="2880360" y="1404257"/>
                </a:cubicBezTo>
                <a:cubicBezTo>
                  <a:pt x="2887175" y="1408152"/>
                  <a:pt x="2893541" y="1412793"/>
                  <a:pt x="2899954" y="1417320"/>
                </a:cubicBezTo>
                <a:cubicBezTo>
                  <a:pt x="2912050" y="1425859"/>
                  <a:pt x="2925407" y="1432977"/>
                  <a:pt x="2935877" y="1443446"/>
                </a:cubicBezTo>
                <a:cubicBezTo>
                  <a:pt x="2946511" y="1454079"/>
                  <a:pt x="2943541" y="1451962"/>
                  <a:pt x="2962003" y="1463040"/>
                </a:cubicBezTo>
                <a:cubicBezTo>
                  <a:pt x="2966178" y="1465545"/>
                  <a:pt x="2970447" y="1468032"/>
                  <a:pt x="2975066" y="1469572"/>
                </a:cubicBezTo>
                <a:cubicBezTo>
                  <a:pt x="2980332" y="1471327"/>
                  <a:pt x="2985951" y="1471749"/>
                  <a:pt x="2991394" y="1472837"/>
                </a:cubicBezTo>
                <a:cubicBezTo>
                  <a:pt x="3003257" y="1468884"/>
                  <a:pt x="2997749" y="1469572"/>
                  <a:pt x="3007723" y="1469572"/>
                </a:cubicBezTo>
              </a:path>
            </a:pathLst>
          </a:cu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9" name="Connettore diritto 168">
            <a:extLst>
              <a:ext uri="{FF2B5EF4-FFF2-40B4-BE49-F238E27FC236}">
                <a16:creationId xmlns:a16="http://schemas.microsoft.com/office/drawing/2014/main" id="{029B3C22-5E10-1DA4-39D2-589FA2FF57E0}"/>
              </a:ext>
            </a:extLst>
          </p:cNvPr>
          <p:cNvCxnSpPr>
            <a:cxnSpLocks/>
          </p:cNvCxnSpPr>
          <p:nvPr/>
        </p:nvCxnSpPr>
        <p:spPr>
          <a:xfrm flipH="1">
            <a:off x="5915543" y="60349"/>
            <a:ext cx="2814651" cy="917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Connettore diritto 190">
            <a:extLst>
              <a:ext uri="{FF2B5EF4-FFF2-40B4-BE49-F238E27FC236}">
                <a16:creationId xmlns:a16="http://schemas.microsoft.com/office/drawing/2014/main" id="{0B260E76-63AF-72E4-5B33-8CDBFC53D156}"/>
              </a:ext>
            </a:extLst>
          </p:cNvPr>
          <p:cNvCxnSpPr>
            <a:cxnSpLocks/>
          </p:cNvCxnSpPr>
          <p:nvPr/>
        </p:nvCxnSpPr>
        <p:spPr>
          <a:xfrm flipH="1" flipV="1">
            <a:off x="8730194" y="69526"/>
            <a:ext cx="306515" cy="6470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Connettore diritto 200">
            <a:extLst>
              <a:ext uri="{FF2B5EF4-FFF2-40B4-BE49-F238E27FC236}">
                <a16:creationId xmlns:a16="http://schemas.microsoft.com/office/drawing/2014/main" id="{2FF2FFC4-08BE-C3FE-46C3-B7C8566C0337}"/>
              </a:ext>
            </a:extLst>
          </p:cNvPr>
          <p:cNvCxnSpPr>
            <a:cxnSpLocks/>
          </p:cNvCxnSpPr>
          <p:nvPr/>
        </p:nvCxnSpPr>
        <p:spPr>
          <a:xfrm flipH="1">
            <a:off x="9036709" y="134231"/>
            <a:ext cx="981075" cy="917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Connettore diritto 204">
            <a:extLst>
              <a:ext uri="{FF2B5EF4-FFF2-40B4-BE49-F238E27FC236}">
                <a16:creationId xmlns:a16="http://schemas.microsoft.com/office/drawing/2014/main" id="{D59C1F85-9476-0997-EA65-E3EC3D2507C9}"/>
              </a:ext>
            </a:extLst>
          </p:cNvPr>
          <p:cNvCxnSpPr>
            <a:cxnSpLocks/>
          </p:cNvCxnSpPr>
          <p:nvPr/>
        </p:nvCxnSpPr>
        <p:spPr>
          <a:xfrm flipH="1" flipV="1">
            <a:off x="10017784" y="134231"/>
            <a:ext cx="1567986" cy="229235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Connettore diritto 208">
            <a:extLst>
              <a:ext uri="{FF2B5EF4-FFF2-40B4-BE49-F238E27FC236}">
                <a16:creationId xmlns:a16="http://schemas.microsoft.com/office/drawing/2014/main" id="{AF173EBF-CFDC-CFC7-5F91-94186FF05B9C}"/>
              </a:ext>
            </a:extLst>
          </p:cNvPr>
          <p:cNvCxnSpPr>
            <a:cxnSpLocks/>
          </p:cNvCxnSpPr>
          <p:nvPr/>
        </p:nvCxnSpPr>
        <p:spPr>
          <a:xfrm flipH="1">
            <a:off x="11471934" y="2401181"/>
            <a:ext cx="113836" cy="15875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Connettore diritto 212">
            <a:extLst>
              <a:ext uri="{FF2B5EF4-FFF2-40B4-BE49-F238E27FC236}">
                <a16:creationId xmlns:a16="http://schemas.microsoft.com/office/drawing/2014/main" id="{FFE9F7F8-F7E3-634A-5309-B03882C7DC0E}"/>
              </a:ext>
            </a:extLst>
          </p:cNvPr>
          <p:cNvCxnSpPr>
            <a:cxnSpLocks/>
          </p:cNvCxnSpPr>
          <p:nvPr/>
        </p:nvCxnSpPr>
        <p:spPr>
          <a:xfrm flipH="1">
            <a:off x="11335409" y="2558541"/>
            <a:ext cx="136525" cy="70554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C8414B7-158E-D856-E385-09D812487874}"/>
              </a:ext>
            </a:extLst>
          </p:cNvPr>
          <p:cNvPicPr>
            <a:picLocks noChangeAspect="1"/>
          </p:cNvPicPr>
          <p:nvPr/>
        </p:nvPicPr>
        <p:blipFill>
          <a:blip r:embed="rId3"/>
          <a:stretch>
            <a:fillRect/>
          </a:stretch>
        </p:blipFill>
        <p:spPr>
          <a:xfrm>
            <a:off x="5867898" y="5448122"/>
            <a:ext cx="2308228" cy="1216498"/>
          </a:xfrm>
          <a:prstGeom prst="rect">
            <a:avLst/>
          </a:prstGeom>
        </p:spPr>
      </p:pic>
      <p:cxnSp>
        <p:nvCxnSpPr>
          <p:cNvPr id="15" name="Connettore diritto 74">
            <a:extLst>
              <a:ext uri="{FF2B5EF4-FFF2-40B4-BE49-F238E27FC236}">
                <a16:creationId xmlns:a16="http://schemas.microsoft.com/office/drawing/2014/main" id="{8B89E4D6-B3BC-2E8C-580A-D4B2BFBF22D2}"/>
              </a:ext>
            </a:extLst>
          </p:cNvPr>
          <p:cNvCxnSpPr>
            <a:cxnSpLocks/>
          </p:cNvCxnSpPr>
          <p:nvPr/>
        </p:nvCxnSpPr>
        <p:spPr>
          <a:xfrm flipV="1">
            <a:off x="3613291" y="953038"/>
            <a:ext cx="1455331" cy="667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diritto 74">
            <a:extLst>
              <a:ext uri="{FF2B5EF4-FFF2-40B4-BE49-F238E27FC236}">
                <a16:creationId xmlns:a16="http://schemas.microsoft.com/office/drawing/2014/main" id="{964918E9-04CB-47AC-76A3-BF711F38D075}"/>
              </a:ext>
            </a:extLst>
          </p:cNvPr>
          <p:cNvCxnSpPr>
            <a:cxnSpLocks/>
          </p:cNvCxnSpPr>
          <p:nvPr/>
        </p:nvCxnSpPr>
        <p:spPr>
          <a:xfrm flipH="1" flipV="1">
            <a:off x="3658696" y="60349"/>
            <a:ext cx="198" cy="90433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EBE6F6C-A450-143D-776B-01437BE5FD71}"/>
              </a:ext>
            </a:extLst>
          </p:cNvPr>
          <p:cNvSpPr txBox="1"/>
          <p:nvPr/>
        </p:nvSpPr>
        <p:spPr>
          <a:xfrm>
            <a:off x="3181086" y="5696014"/>
            <a:ext cx="3261470" cy="646331"/>
          </a:xfrm>
          <a:prstGeom prst="rect">
            <a:avLst/>
          </a:prstGeom>
          <a:noFill/>
        </p:spPr>
        <p:txBody>
          <a:bodyPr wrap="none" rtlCol="0">
            <a:spAutoFit/>
          </a:bodyPr>
          <a:lstStyle/>
          <a:p>
            <a:r>
              <a:rPr lang="en-US" sz="3600" b="1" dirty="0">
                <a:solidFill>
                  <a:schemeClr val="accent1">
                    <a:lumMod val="75000"/>
                  </a:schemeClr>
                </a:solidFill>
              </a:rPr>
              <a:t>WELCOME</a:t>
            </a:r>
            <a:r>
              <a:rPr lang="en-US" sz="3600" b="1" dirty="0">
                <a:solidFill>
                  <a:srgbClr val="C00000"/>
                </a:solidFill>
              </a:rPr>
              <a:t> </a:t>
            </a:r>
            <a:r>
              <a:rPr lang="en-US" sz="3600" b="1" dirty="0">
                <a:solidFill>
                  <a:schemeClr val="tx2">
                    <a:lumMod val="50000"/>
                    <a:lumOff val="50000"/>
                  </a:schemeClr>
                </a:solidFill>
              </a:rPr>
              <a:t>TO</a:t>
            </a:r>
            <a:r>
              <a:rPr lang="en-US" sz="3600" b="1" dirty="0">
                <a:solidFill>
                  <a:srgbClr val="C00000"/>
                </a:solidFill>
              </a:rPr>
              <a:t>  </a:t>
            </a:r>
          </a:p>
        </p:txBody>
      </p:sp>
      <p:sp>
        <p:nvSpPr>
          <p:cNvPr id="8" name="Oval 7">
            <a:extLst>
              <a:ext uri="{FF2B5EF4-FFF2-40B4-BE49-F238E27FC236}">
                <a16:creationId xmlns:a16="http://schemas.microsoft.com/office/drawing/2014/main" id="{82EDC1E2-53DE-8C9E-C7C6-DE4FC4B84B84}"/>
              </a:ext>
            </a:extLst>
          </p:cNvPr>
          <p:cNvSpPr/>
          <p:nvPr/>
        </p:nvSpPr>
        <p:spPr>
          <a:xfrm>
            <a:off x="10182758" y="1621821"/>
            <a:ext cx="292608" cy="29486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7518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10965742-7DBF-1E86-1248-1FF41E5CE8BC}"/>
              </a:ext>
            </a:extLst>
          </p:cNvPr>
          <p:cNvSpPr txBox="1">
            <a:spLocks/>
          </p:cNvSpPr>
          <p:nvPr/>
        </p:nvSpPr>
        <p:spPr>
          <a:xfrm>
            <a:off x="9105818" y="688013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CF6FDAC-0505-4C6F-9AC9-E3C4BDFECF97}" type="slidenum">
              <a:rPr lang="en-US" sz="1600" b="1" smtClean="0">
                <a:solidFill>
                  <a:prstClr val="white"/>
                </a:solidFill>
                <a:latin typeface="Calibri" panose="020F0502020204030204"/>
              </a:rPr>
              <a:pPr algn="r">
                <a:defRPr/>
              </a:pPr>
              <a:t>10</a:t>
            </a:fld>
            <a:endParaRPr lang="en-US" b="1">
              <a:solidFill>
                <a:prstClr val="white"/>
              </a:solidFill>
              <a:latin typeface="Calibri" panose="020F0502020204030204"/>
            </a:endParaRPr>
          </a:p>
        </p:txBody>
      </p:sp>
      <p:sp>
        <p:nvSpPr>
          <p:cNvPr id="8" name="Slide Number Placeholder 8">
            <a:extLst>
              <a:ext uri="{FF2B5EF4-FFF2-40B4-BE49-F238E27FC236}">
                <a16:creationId xmlns:a16="http://schemas.microsoft.com/office/drawing/2014/main" id="{574B9190-1D65-BC57-9119-8968D24108AD}"/>
              </a:ext>
            </a:extLst>
          </p:cNvPr>
          <p:cNvSpPr txBox="1">
            <a:spLocks/>
          </p:cNvSpPr>
          <p:nvPr/>
        </p:nvSpPr>
        <p:spPr>
          <a:xfrm>
            <a:off x="9105818" y="688013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F6FDAC-0505-4C6F-9AC9-E3C4BDFECF97}" type="slidenum">
              <a:rPr lang="en-US" sz="1600" b="1" smtClean="0">
                <a:solidFill>
                  <a:schemeClr val="bg1"/>
                </a:solidFill>
              </a:rPr>
              <a:pPr/>
              <a:t>10</a:t>
            </a:fld>
            <a:endParaRPr lang="en-US" b="1">
              <a:solidFill>
                <a:schemeClr val="bg1"/>
              </a:solidFill>
            </a:endParaRPr>
          </a:p>
        </p:txBody>
      </p:sp>
      <p:sp>
        <p:nvSpPr>
          <p:cNvPr id="3" name="Slide Number Placeholder 6">
            <a:extLst>
              <a:ext uri="{FF2B5EF4-FFF2-40B4-BE49-F238E27FC236}">
                <a16:creationId xmlns:a16="http://schemas.microsoft.com/office/drawing/2014/main" id="{77BDD546-BC7F-7B73-E994-524513FFF454}"/>
              </a:ext>
            </a:extLst>
          </p:cNvPr>
          <p:cNvSpPr>
            <a:spLocks noGrp="1"/>
          </p:cNvSpPr>
          <p:nvPr>
            <p:ph type="sldNum" sz="quarter" idx="12"/>
          </p:nvPr>
        </p:nvSpPr>
        <p:spPr>
          <a:xfrm>
            <a:off x="9353551" y="6563990"/>
            <a:ext cx="2743200" cy="365125"/>
          </a:xfrm>
        </p:spPr>
        <p:txBody>
          <a:bodyPr/>
          <a:lstStyle/>
          <a:p>
            <a:fld id="{F8E66084-2409-4E9C-9E78-AE07F1518455}" type="slidenum">
              <a:rPr lang="en-US" smtClean="0"/>
              <a:t>10</a:t>
            </a:fld>
            <a:endParaRPr lang="en-US" dirty="0"/>
          </a:p>
        </p:txBody>
      </p:sp>
      <p:pic>
        <p:nvPicPr>
          <p:cNvPr id="5" name="Picture 4">
            <a:extLst>
              <a:ext uri="{FF2B5EF4-FFF2-40B4-BE49-F238E27FC236}">
                <a16:creationId xmlns:a16="http://schemas.microsoft.com/office/drawing/2014/main" id="{4AB59BEB-6381-7496-1DB3-177C30584C6E}"/>
              </a:ext>
            </a:extLst>
          </p:cNvPr>
          <p:cNvPicPr>
            <a:picLocks noChangeAspect="1"/>
          </p:cNvPicPr>
          <p:nvPr/>
        </p:nvPicPr>
        <p:blipFill>
          <a:blip r:embed="rId2"/>
          <a:stretch>
            <a:fillRect/>
          </a:stretch>
        </p:blipFill>
        <p:spPr>
          <a:xfrm>
            <a:off x="0" y="0"/>
            <a:ext cx="1290140" cy="679938"/>
          </a:xfrm>
          <a:prstGeom prst="rect">
            <a:avLst/>
          </a:prstGeom>
        </p:spPr>
      </p:pic>
      <p:sp>
        <p:nvSpPr>
          <p:cNvPr id="41" name="Rectangle 40">
            <a:extLst>
              <a:ext uri="{FF2B5EF4-FFF2-40B4-BE49-F238E27FC236}">
                <a16:creationId xmlns:a16="http://schemas.microsoft.com/office/drawing/2014/main" id="{2E7D372E-6368-4949-47DA-791F544CC256}"/>
              </a:ext>
            </a:extLst>
          </p:cNvPr>
          <p:cNvSpPr/>
          <p:nvPr/>
        </p:nvSpPr>
        <p:spPr>
          <a:xfrm>
            <a:off x="9625014" y="1"/>
            <a:ext cx="1082675" cy="1057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a:extLst>
              <a:ext uri="{FF2B5EF4-FFF2-40B4-BE49-F238E27FC236}">
                <a16:creationId xmlns:a16="http://schemas.microsoft.com/office/drawing/2014/main" id="{5709DC3A-1390-CD7B-3DD8-93D96A0AB3C1}"/>
              </a:ext>
            </a:extLst>
          </p:cNvPr>
          <p:cNvPicPr>
            <a:picLocks noChangeAspect="1"/>
          </p:cNvPicPr>
          <p:nvPr/>
        </p:nvPicPr>
        <p:blipFill>
          <a:blip r:embed="rId3"/>
          <a:stretch>
            <a:fillRect/>
          </a:stretch>
        </p:blipFill>
        <p:spPr>
          <a:xfrm>
            <a:off x="-95350" y="1743533"/>
            <a:ext cx="12287350" cy="4628568"/>
          </a:xfrm>
          <a:prstGeom prst="rect">
            <a:avLst/>
          </a:prstGeom>
        </p:spPr>
      </p:pic>
      <p:sp>
        <p:nvSpPr>
          <p:cNvPr id="6" name="Title 55">
            <a:extLst>
              <a:ext uri="{FF2B5EF4-FFF2-40B4-BE49-F238E27FC236}">
                <a16:creationId xmlns:a16="http://schemas.microsoft.com/office/drawing/2014/main" id="{D2F9D803-E393-8847-4B0F-44D8DCF749E7}"/>
              </a:ext>
            </a:extLst>
          </p:cNvPr>
          <p:cNvSpPr txBox="1">
            <a:spLocks/>
          </p:cNvSpPr>
          <p:nvPr/>
        </p:nvSpPr>
        <p:spPr>
          <a:xfrm>
            <a:off x="1524268" y="812013"/>
            <a:ext cx="10572483" cy="79944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0" lang="en-US" sz="2400" b="1" i="0" u="none" strike="noStrike" kern="1200" cap="none" spc="0" normalizeH="0" baseline="0" dirty="0">
                <a:ln>
                  <a:noFill/>
                </a:ln>
                <a:solidFill>
                  <a:srgbClr val="002060"/>
                </a:solidFill>
                <a:effectLst/>
                <a:uLnTx/>
                <a:uFillTx/>
                <a:latin typeface="Calibri" panose="020F0502020204030204"/>
                <a:ea typeface="+mn-ea"/>
                <a:cs typeface="+mn-cs"/>
              </a:defRPr>
            </a:lvl1pPr>
          </a:lstStyle>
          <a:p>
            <a:r>
              <a:rPr lang="en-US" sz="2500" dirty="0">
                <a:solidFill>
                  <a:schemeClr val="tx1"/>
                </a:solidFill>
                <a:latin typeface="+mj-lt"/>
              </a:rPr>
              <a:t>Phase 1 completed with beam delivered for experiment (</a:t>
            </a:r>
            <a:r>
              <a:rPr lang="en-US" sz="2500" i="1" u="sng" dirty="0">
                <a:solidFill>
                  <a:srgbClr val="FF0000"/>
                </a:solidFill>
                <a:latin typeface="+mj-lt"/>
              </a:rPr>
              <a:t>May 2024</a:t>
            </a:r>
            <a:r>
              <a:rPr lang="en-US" sz="2500" i="1" u="sng" dirty="0">
                <a:solidFill>
                  <a:schemeClr val="tx1"/>
                </a:solidFill>
                <a:latin typeface="+mj-lt"/>
              </a:rPr>
              <a:t>)</a:t>
            </a:r>
          </a:p>
        </p:txBody>
      </p:sp>
    </p:spTree>
    <p:extLst>
      <p:ext uri="{BB962C8B-B14F-4D97-AF65-F5344CB8AC3E}">
        <p14:creationId xmlns:p14="http://schemas.microsoft.com/office/powerpoint/2010/main" val="1123247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10965742-7DBF-1E86-1248-1FF41E5CE8BC}"/>
              </a:ext>
            </a:extLst>
          </p:cNvPr>
          <p:cNvSpPr txBox="1">
            <a:spLocks/>
          </p:cNvSpPr>
          <p:nvPr/>
        </p:nvSpPr>
        <p:spPr>
          <a:xfrm>
            <a:off x="9105818" y="688013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CF6FDAC-0505-4C6F-9AC9-E3C4BDFECF97}" type="slidenum">
              <a:rPr lang="en-US" sz="1600" b="1" smtClean="0">
                <a:solidFill>
                  <a:prstClr val="white"/>
                </a:solidFill>
                <a:latin typeface="Calibri" panose="020F0502020204030204"/>
              </a:rPr>
              <a:pPr algn="r">
                <a:defRPr/>
              </a:pPr>
              <a:t>11</a:t>
            </a:fld>
            <a:endParaRPr lang="en-US" b="1">
              <a:solidFill>
                <a:prstClr val="white"/>
              </a:solidFill>
              <a:latin typeface="Calibri" panose="020F0502020204030204"/>
            </a:endParaRPr>
          </a:p>
        </p:txBody>
      </p:sp>
      <p:sp>
        <p:nvSpPr>
          <p:cNvPr id="8" name="Slide Number Placeholder 8">
            <a:extLst>
              <a:ext uri="{FF2B5EF4-FFF2-40B4-BE49-F238E27FC236}">
                <a16:creationId xmlns:a16="http://schemas.microsoft.com/office/drawing/2014/main" id="{574B9190-1D65-BC57-9119-8968D24108AD}"/>
              </a:ext>
            </a:extLst>
          </p:cNvPr>
          <p:cNvSpPr txBox="1">
            <a:spLocks/>
          </p:cNvSpPr>
          <p:nvPr/>
        </p:nvSpPr>
        <p:spPr>
          <a:xfrm>
            <a:off x="9105818" y="688013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F6FDAC-0505-4C6F-9AC9-E3C4BDFECF97}" type="slidenum">
              <a:rPr lang="en-US" sz="1600" b="1" smtClean="0">
                <a:solidFill>
                  <a:schemeClr val="bg1"/>
                </a:solidFill>
              </a:rPr>
              <a:pPr/>
              <a:t>11</a:t>
            </a:fld>
            <a:endParaRPr lang="en-US" b="1">
              <a:solidFill>
                <a:schemeClr val="bg1"/>
              </a:solidFill>
            </a:endParaRPr>
          </a:p>
        </p:txBody>
      </p:sp>
      <p:sp>
        <p:nvSpPr>
          <p:cNvPr id="3" name="Slide Number Placeholder 6">
            <a:extLst>
              <a:ext uri="{FF2B5EF4-FFF2-40B4-BE49-F238E27FC236}">
                <a16:creationId xmlns:a16="http://schemas.microsoft.com/office/drawing/2014/main" id="{77BDD546-BC7F-7B73-E994-524513FFF454}"/>
              </a:ext>
            </a:extLst>
          </p:cNvPr>
          <p:cNvSpPr>
            <a:spLocks noGrp="1"/>
          </p:cNvSpPr>
          <p:nvPr>
            <p:ph type="sldNum" sz="quarter" idx="12"/>
          </p:nvPr>
        </p:nvSpPr>
        <p:spPr>
          <a:xfrm>
            <a:off x="9353551" y="6563990"/>
            <a:ext cx="2743200" cy="365125"/>
          </a:xfrm>
        </p:spPr>
        <p:txBody>
          <a:bodyPr/>
          <a:lstStyle/>
          <a:p>
            <a:fld id="{F8E66084-2409-4E9C-9E78-AE07F1518455}" type="slidenum">
              <a:rPr lang="en-US" smtClean="0"/>
              <a:t>11</a:t>
            </a:fld>
            <a:endParaRPr lang="en-US" dirty="0"/>
          </a:p>
        </p:txBody>
      </p:sp>
      <p:pic>
        <p:nvPicPr>
          <p:cNvPr id="5" name="Picture 4">
            <a:extLst>
              <a:ext uri="{FF2B5EF4-FFF2-40B4-BE49-F238E27FC236}">
                <a16:creationId xmlns:a16="http://schemas.microsoft.com/office/drawing/2014/main" id="{4AB59BEB-6381-7496-1DB3-177C30584C6E}"/>
              </a:ext>
            </a:extLst>
          </p:cNvPr>
          <p:cNvPicPr>
            <a:picLocks noChangeAspect="1"/>
          </p:cNvPicPr>
          <p:nvPr/>
        </p:nvPicPr>
        <p:blipFill>
          <a:blip r:embed="rId2"/>
          <a:stretch>
            <a:fillRect/>
          </a:stretch>
        </p:blipFill>
        <p:spPr>
          <a:xfrm>
            <a:off x="0" y="0"/>
            <a:ext cx="891832" cy="470019"/>
          </a:xfrm>
          <a:prstGeom prst="rect">
            <a:avLst/>
          </a:prstGeom>
        </p:spPr>
      </p:pic>
      <p:sp>
        <p:nvSpPr>
          <p:cNvPr id="41" name="Rectangle 40">
            <a:extLst>
              <a:ext uri="{FF2B5EF4-FFF2-40B4-BE49-F238E27FC236}">
                <a16:creationId xmlns:a16="http://schemas.microsoft.com/office/drawing/2014/main" id="{2E7D372E-6368-4949-47DA-791F544CC256}"/>
              </a:ext>
            </a:extLst>
          </p:cNvPr>
          <p:cNvSpPr/>
          <p:nvPr/>
        </p:nvSpPr>
        <p:spPr>
          <a:xfrm>
            <a:off x="8750370" y="581487"/>
            <a:ext cx="1082675" cy="1057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itle 55">
            <a:extLst>
              <a:ext uri="{FF2B5EF4-FFF2-40B4-BE49-F238E27FC236}">
                <a16:creationId xmlns:a16="http://schemas.microsoft.com/office/drawing/2014/main" id="{1529A792-0FB9-D665-4331-DDE96D59C3D5}"/>
              </a:ext>
            </a:extLst>
          </p:cNvPr>
          <p:cNvSpPr>
            <a:spLocks noGrp="1"/>
          </p:cNvSpPr>
          <p:nvPr>
            <p:ph type="title"/>
          </p:nvPr>
        </p:nvSpPr>
        <p:spPr>
          <a:xfrm>
            <a:off x="1181948" y="126534"/>
            <a:ext cx="10209596" cy="1057275"/>
          </a:xfrm>
        </p:spPr>
        <p:txBody>
          <a:bodyPr>
            <a:noAutofit/>
          </a:bodyPr>
          <a:lstStyle/>
          <a:p>
            <a:pPr>
              <a:defRPr/>
            </a:pPr>
            <a:r>
              <a:rPr sz="2400" b="1" dirty="0"/>
              <a:t>Phase 2</a:t>
            </a:r>
            <a:r>
              <a:rPr lang="en-US" sz="2400" b="1" dirty="0"/>
              <a:t>:</a:t>
            </a:r>
            <a:br>
              <a:rPr lang="en-US" sz="2400" b="1" dirty="0"/>
            </a:br>
            <a:r>
              <a:rPr lang="en-US" sz="2400" b="1" dirty="0"/>
              <a:t> ISOL Target Ion-Source and Production Vault </a:t>
            </a:r>
            <a:r>
              <a:rPr lang="en-US" sz="2400" b="1" u="sng" dirty="0"/>
              <a:t>completed and commissioned : </a:t>
            </a:r>
            <a:br>
              <a:rPr lang="en-US" sz="2400" b="1" u="sng" dirty="0"/>
            </a:br>
            <a:r>
              <a:rPr lang="en-US" sz="2400" b="1" u="sng" dirty="0"/>
              <a:t>First SPES Radioactive ion beam produced (</a:t>
            </a:r>
            <a:r>
              <a:rPr lang="en-US" sz="2400" b="1" u="sng" dirty="0">
                <a:solidFill>
                  <a:srgbClr val="FF0000"/>
                </a:solidFill>
              </a:rPr>
              <a:t>November 2024</a:t>
            </a:r>
            <a:r>
              <a:rPr lang="en-US" sz="2400" b="1" u="sng" dirty="0"/>
              <a:t>) </a:t>
            </a:r>
            <a:endParaRPr sz="2400" b="1" u="sng" dirty="0"/>
          </a:p>
        </p:txBody>
      </p:sp>
      <p:pic>
        <p:nvPicPr>
          <p:cNvPr id="6" name="Picture 5" descr="A floor plan of a building&#10;&#10;Description automatically generated">
            <a:extLst>
              <a:ext uri="{FF2B5EF4-FFF2-40B4-BE49-F238E27FC236}">
                <a16:creationId xmlns:a16="http://schemas.microsoft.com/office/drawing/2014/main" id="{0EE99550-C640-EB92-A1F8-F0CF43A35E6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36709" y="2006949"/>
            <a:ext cx="4888442" cy="4087416"/>
          </a:xfrm>
          <a:prstGeom prst="rect">
            <a:avLst/>
          </a:prstGeom>
        </p:spPr>
      </p:pic>
      <p:sp>
        <p:nvSpPr>
          <p:cNvPr id="9" name="Rectangle 8">
            <a:extLst>
              <a:ext uri="{FF2B5EF4-FFF2-40B4-BE49-F238E27FC236}">
                <a16:creationId xmlns:a16="http://schemas.microsoft.com/office/drawing/2014/main" id="{2A00FD96-1544-69F3-96EE-E28DCCBFA0AF}"/>
              </a:ext>
            </a:extLst>
          </p:cNvPr>
          <p:cNvSpPr/>
          <p:nvPr/>
        </p:nvSpPr>
        <p:spPr>
          <a:xfrm>
            <a:off x="7427654" y="3324062"/>
            <a:ext cx="545148" cy="5128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18">
            <a:extLst>
              <a:ext uri="{FF2B5EF4-FFF2-40B4-BE49-F238E27FC236}">
                <a16:creationId xmlns:a16="http://schemas.microsoft.com/office/drawing/2014/main" id="{2AD20AC4-9FD8-B0E5-71B1-7DB2BC59E519}"/>
              </a:ext>
            </a:extLst>
          </p:cNvPr>
          <p:cNvSpPr txBox="1">
            <a:spLocks noChangeArrowheads="1"/>
          </p:cNvSpPr>
          <p:nvPr/>
        </p:nvSpPr>
        <p:spPr bwMode="auto">
          <a:xfrm>
            <a:off x="7427654" y="3076626"/>
            <a:ext cx="545148" cy="2376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900" b="1">
                <a:solidFill>
                  <a:srgbClr val="FF0000"/>
                </a:solidFill>
              </a:rPr>
              <a:t>TIS</a:t>
            </a:r>
          </a:p>
        </p:txBody>
      </p:sp>
      <p:grpSp>
        <p:nvGrpSpPr>
          <p:cNvPr id="11" name="Group 28">
            <a:extLst>
              <a:ext uri="{FF2B5EF4-FFF2-40B4-BE49-F238E27FC236}">
                <a16:creationId xmlns:a16="http://schemas.microsoft.com/office/drawing/2014/main" id="{EFC124C1-4D40-4F7D-4BC2-1524419E7B4E}"/>
              </a:ext>
            </a:extLst>
          </p:cNvPr>
          <p:cNvGrpSpPr>
            <a:grpSpLocks/>
          </p:cNvGrpSpPr>
          <p:nvPr/>
        </p:nvGrpSpPr>
        <p:grpSpPr bwMode="auto">
          <a:xfrm>
            <a:off x="6359388" y="2964303"/>
            <a:ext cx="945289" cy="433012"/>
            <a:chOff x="0" y="30875"/>
            <a:chExt cx="4725159" cy="479700"/>
          </a:xfrm>
        </p:grpSpPr>
        <p:sp>
          <p:nvSpPr>
            <p:cNvPr id="12" name="Rectangle: Rounded Corners 11">
              <a:extLst>
                <a:ext uri="{FF2B5EF4-FFF2-40B4-BE49-F238E27FC236}">
                  <a16:creationId xmlns:a16="http://schemas.microsoft.com/office/drawing/2014/main" id="{9385046F-EFFC-E52A-0A5E-B13FAA063EBA}"/>
                </a:ext>
              </a:extLst>
            </p:cNvPr>
            <p:cNvSpPr/>
            <p:nvPr/>
          </p:nvSpPr>
          <p:spPr>
            <a:xfrm>
              <a:off x="0" y="30875"/>
              <a:ext cx="4725159" cy="4797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a:p>
          </p:txBody>
        </p:sp>
        <p:sp>
          <p:nvSpPr>
            <p:cNvPr id="13" name="Rectangle: Rounded Corners 4">
              <a:extLst>
                <a:ext uri="{FF2B5EF4-FFF2-40B4-BE49-F238E27FC236}">
                  <a16:creationId xmlns:a16="http://schemas.microsoft.com/office/drawing/2014/main" id="{05452518-09A7-3339-78CE-A96824FF1A38}"/>
                </a:ext>
              </a:extLst>
            </p:cNvPr>
            <p:cNvSpPr txBox="1"/>
            <p:nvPr/>
          </p:nvSpPr>
          <p:spPr>
            <a:xfrm>
              <a:off x="27528" y="54320"/>
              <a:ext cx="4697631" cy="418385"/>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Phase 2</a:t>
              </a:r>
            </a:p>
          </p:txBody>
        </p:sp>
      </p:grpSp>
      <p:pic>
        <p:nvPicPr>
          <p:cNvPr id="16" name="Picture 15" descr="A person sitting in chairs in a room with a computer&#10;&#10;Description automatically generated">
            <a:extLst>
              <a:ext uri="{FF2B5EF4-FFF2-40B4-BE49-F238E27FC236}">
                <a16:creationId xmlns:a16="http://schemas.microsoft.com/office/drawing/2014/main" id="{5F166355-D021-595E-8D05-90440050E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99955"/>
            <a:ext cx="4549364" cy="2268924"/>
          </a:xfrm>
          <a:prstGeom prst="rect">
            <a:avLst/>
          </a:prstGeom>
        </p:spPr>
      </p:pic>
      <p:pic>
        <p:nvPicPr>
          <p:cNvPr id="17" name="Picture 16">
            <a:extLst>
              <a:ext uri="{FF2B5EF4-FFF2-40B4-BE49-F238E27FC236}">
                <a16:creationId xmlns:a16="http://schemas.microsoft.com/office/drawing/2014/main" id="{12D8CE16-8A8F-5F7C-359C-4C2E91B89B8F}"/>
              </a:ext>
            </a:extLst>
          </p:cNvPr>
          <p:cNvPicPr>
            <a:picLocks noChangeAspect="1"/>
          </p:cNvPicPr>
          <p:nvPr/>
        </p:nvPicPr>
        <p:blipFill rotWithShape="1">
          <a:blip r:embed="rId5"/>
          <a:srcRect r="8144"/>
          <a:stretch/>
        </p:blipFill>
        <p:spPr>
          <a:xfrm>
            <a:off x="1065047" y="3540288"/>
            <a:ext cx="4581721" cy="3317712"/>
          </a:xfrm>
          <a:prstGeom prst="rect">
            <a:avLst/>
          </a:prstGeom>
        </p:spPr>
      </p:pic>
    </p:spTree>
    <p:extLst>
      <p:ext uri="{BB962C8B-B14F-4D97-AF65-F5344CB8AC3E}">
        <p14:creationId xmlns:p14="http://schemas.microsoft.com/office/powerpoint/2010/main" val="2727653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C2188-0B41-B3E8-3D98-36B4FD3A2C5E}"/>
            </a:ext>
          </a:extLst>
        </p:cNvPr>
        <p:cNvGrpSpPr/>
        <p:nvPr/>
      </p:nvGrpSpPr>
      <p:grpSpPr>
        <a:xfrm>
          <a:off x="0" y="0"/>
          <a:ext cx="0" cy="0"/>
          <a:chOff x="0" y="0"/>
          <a:chExt cx="0" cy="0"/>
        </a:xfrm>
      </p:grpSpPr>
      <p:grpSp>
        <p:nvGrpSpPr>
          <p:cNvPr id="3" name="Group 7">
            <a:extLst>
              <a:ext uri="{FF2B5EF4-FFF2-40B4-BE49-F238E27FC236}">
                <a16:creationId xmlns:a16="http://schemas.microsoft.com/office/drawing/2014/main" id="{0AA878E8-1EE0-34C3-3C39-5D3C0B168DF4}"/>
              </a:ext>
            </a:extLst>
          </p:cNvPr>
          <p:cNvGrpSpPr>
            <a:grpSpLocks/>
          </p:cNvGrpSpPr>
          <p:nvPr/>
        </p:nvGrpSpPr>
        <p:grpSpPr bwMode="auto">
          <a:xfrm>
            <a:off x="341122" y="2582351"/>
            <a:ext cx="10873048" cy="4280866"/>
            <a:chOff x="1936796" y="1549204"/>
            <a:chExt cx="10712422" cy="5156943"/>
          </a:xfrm>
        </p:grpSpPr>
        <p:pic>
          <p:nvPicPr>
            <p:cNvPr id="5" name="Picture 5" descr="A blueprint of a building&#10;&#10;Description automatically generated">
              <a:extLst>
                <a:ext uri="{FF2B5EF4-FFF2-40B4-BE49-F238E27FC236}">
                  <a16:creationId xmlns:a16="http://schemas.microsoft.com/office/drawing/2014/main" id="{B7253147-E0C8-7D54-8B42-C13AC662D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032"/>
            <a:stretch>
              <a:fillRect/>
            </a:stretch>
          </p:blipFill>
          <p:spPr bwMode="auto">
            <a:xfrm>
              <a:off x="2205324" y="1549204"/>
              <a:ext cx="10443894" cy="515694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60CBE1E-752B-5B83-9B9D-7F6FBAD89566}"/>
                </a:ext>
              </a:extLst>
            </p:cNvPr>
            <p:cNvSpPr/>
            <p:nvPr/>
          </p:nvSpPr>
          <p:spPr>
            <a:xfrm>
              <a:off x="1936796" y="5244885"/>
              <a:ext cx="6278033" cy="1424855"/>
            </a:xfrm>
            <a:prstGeom prst="rect">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1EFF58EC-D163-871A-3417-DDA760A442FD}"/>
                </a:ext>
              </a:extLst>
            </p:cNvPr>
            <p:cNvSpPr/>
            <p:nvPr/>
          </p:nvSpPr>
          <p:spPr>
            <a:xfrm>
              <a:off x="11269133" y="5391550"/>
              <a:ext cx="922867" cy="861688"/>
            </a:xfrm>
            <a:prstGeom prst="rect">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 name="Rectangle 9">
            <a:extLst>
              <a:ext uri="{FF2B5EF4-FFF2-40B4-BE49-F238E27FC236}">
                <a16:creationId xmlns:a16="http://schemas.microsoft.com/office/drawing/2014/main" id="{707C6E8B-8337-1EAD-F732-DED3D529F2F3}"/>
              </a:ext>
            </a:extLst>
          </p:cNvPr>
          <p:cNvSpPr/>
          <p:nvPr/>
        </p:nvSpPr>
        <p:spPr>
          <a:xfrm>
            <a:off x="9869659" y="6192018"/>
            <a:ext cx="1862938" cy="660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B8BCA4C-AD6C-49CB-C0E9-372D92420198}"/>
              </a:ext>
            </a:extLst>
          </p:cNvPr>
          <p:cNvPicPr>
            <a:picLocks noChangeAspect="1"/>
          </p:cNvPicPr>
          <p:nvPr/>
        </p:nvPicPr>
        <p:blipFill>
          <a:blip r:embed="rId3"/>
          <a:stretch>
            <a:fillRect/>
          </a:stretch>
        </p:blipFill>
        <p:spPr>
          <a:xfrm>
            <a:off x="0" y="0"/>
            <a:ext cx="1290140" cy="679938"/>
          </a:xfrm>
          <a:prstGeom prst="rect">
            <a:avLst/>
          </a:prstGeom>
        </p:spPr>
      </p:pic>
      <p:pic>
        <p:nvPicPr>
          <p:cNvPr id="2" name="Immagine 4">
            <a:extLst>
              <a:ext uri="{FF2B5EF4-FFF2-40B4-BE49-F238E27FC236}">
                <a16:creationId xmlns:a16="http://schemas.microsoft.com/office/drawing/2014/main" id="{67E1CDFF-C637-29A8-D893-C52C62170AF6}"/>
              </a:ext>
            </a:extLst>
          </p:cNvPr>
          <p:cNvPicPr>
            <a:picLocks noChangeAspect="1"/>
          </p:cNvPicPr>
          <p:nvPr/>
        </p:nvPicPr>
        <p:blipFill>
          <a:blip r:embed="rId4"/>
          <a:stretch>
            <a:fillRect/>
          </a:stretch>
        </p:blipFill>
        <p:spPr>
          <a:xfrm>
            <a:off x="0" y="0"/>
            <a:ext cx="1128034" cy="729574"/>
          </a:xfrm>
          <a:prstGeom prst="rect">
            <a:avLst/>
          </a:prstGeom>
        </p:spPr>
      </p:pic>
      <p:sp>
        <p:nvSpPr>
          <p:cNvPr id="37" name="TextBox 36">
            <a:extLst>
              <a:ext uri="{FF2B5EF4-FFF2-40B4-BE49-F238E27FC236}">
                <a16:creationId xmlns:a16="http://schemas.microsoft.com/office/drawing/2014/main" id="{3F955402-A4FE-6E43-8537-7C659B90F7ED}"/>
              </a:ext>
            </a:extLst>
          </p:cNvPr>
          <p:cNvSpPr txBox="1"/>
          <p:nvPr/>
        </p:nvSpPr>
        <p:spPr>
          <a:xfrm>
            <a:off x="216030" y="830151"/>
            <a:ext cx="11804660" cy="1631216"/>
          </a:xfrm>
          <a:prstGeom prst="rect">
            <a:avLst/>
          </a:prstGeom>
          <a:noFill/>
        </p:spPr>
        <p:txBody>
          <a:bodyPr wrap="square">
            <a:spAutoFit/>
          </a:bodyPr>
          <a:lstStyle/>
          <a:p>
            <a:pPr algn="l"/>
            <a:r>
              <a:rPr lang="en-US" sz="2000" b="1" dirty="0">
                <a:solidFill>
                  <a:srgbClr val="000000"/>
                </a:solidFill>
              </a:rPr>
              <a:t>- Phase1: operation of the </a:t>
            </a:r>
            <a:r>
              <a:rPr lang="en-US" sz="2000" b="1" dirty="0">
                <a:solidFill>
                  <a:schemeClr val="accent6">
                    <a:lumMod val="75000"/>
                  </a:schemeClr>
                </a:solidFill>
              </a:rPr>
              <a:t>SPES cyclotron </a:t>
            </a:r>
            <a:r>
              <a:rPr lang="en-US" sz="2000" b="1" dirty="0"/>
              <a:t>and first experiment May 2024 </a:t>
            </a:r>
          </a:p>
          <a:p>
            <a:r>
              <a:rPr lang="en-US" sz="2000" dirty="0">
                <a:solidFill>
                  <a:srgbClr val="000000"/>
                </a:solidFill>
              </a:rPr>
              <a:t>- Phase2: Commissioning of </a:t>
            </a:r>
            <a:r>
              <a:rPr lang="en-US" sz="2000" b="1" dirty="0">
                <a:solidFill>
                  <a:srgbClr val="FF0000"/>
                </a:solidFill>
              </a:rPr>
              <a:t>the ISOL Low-Energy Radioactive Ion Beams: November 2024 </a:t>
            </a:r>
          </a:p>
          <a:p>
            <a:r>
              <a:rPr lang="en-US" sz="2000" dirty="0">
                <a:solidFill>
                  <a:srgbClr val="000000"/>
                </a:solidFill>
              </a:rPr>
              <a:t>- Phase3: Complete the </a:t>
            </a:r>
            <a:r>
              <a:rPr lang="en-US" sz="2000" dirty="0">
                <a:solidFill>
                  <a:schemeClr val="accent1"/>
                </a:solidFill>
              </a:rPr>
              <a:t>ADIGE new injector and RFQ for ALPI (SPES post-accelerator): end 2025/early 2026</a:t>
            </a:r>
          </a:p>
          <a:p>
            <a:r>
              <a:rPr lang="en-US" sz="2000" dirty="0"/>
              <a:t>- Phase4</a:t>
            </a:r>
            <a:r>
              <a:rPr lang="en-US" sz="2000" dirty="0">
                <a:solidFill>
                  <a:srgbClr val="7030A0"/>
                </a:solidFill>
              </a:rPr>
              <a:t>: Radioisotope production </a:t>
            </a:r>
            <a:r>
              <a:rPr lang="en-US" sz="2000" dirty="0">
                <a:solidFill>
                  <a:schemeClr val="accent5">
                    <a:lumMod val="75000"/>
                  </a:schemeClr>
                </a:solidFill>
              </a:rPr>
              <a:t>facility: mid 2027</a:t>
            </a:r>
          </a:p>
          <a:p>
            <a:r>
              <a:rPr lang="en-US" sz="2000" dirty="0">
                <a:solidFill>
                  <a:srgbClr val="000000"/>
                </a:solidFill>
              </a:rPr>
              <a:t>- Phase 5:Commissioning of </a:t>
            </a:r>
            <a:r>
              <a:rPr lang="en-US" sz="2000" dirty="0">
                <a:solidFill>
                  <a:schemeClr val="accent2">
                    <a:lumMod val="75000"/>
                  </a:schemeClr>
                </a:solidFill>
              </a:rPr>
              <a:t>post-accelerated Radioactive Ion Beams: mid 2027</a:t>
            </a:r>
            <a:r>
              <a:rPr lang="en-US" sz="2000" dirty="0">
                <a:solidFill>
                  <a:srgbClr val="000000"/>
                </a:solidFill>
              </a:rPr>
              <a:t>	</a:t>
            </a:r>
            <a:endParaRPr lang="en-US" i="0" u="none" strike="noStrike" baseline="0" dirty="0">
              <a:latin typeface="Calibri-Bold"/>
            </a:endParaRPr>
          </a:p>
        </p:txBody>
      </p:sp>
      <p:sp>
        <p:nvSpPr>
          <p:cNvPr id="41" name="TextBox 40">
            <a:extLst>
              <a:ext uri="{FF2B5EF4-FFF2-40B4-BE49-F238E27FC236}">
                <a16:creationId xmlns:a16="http://schemas.microsoft.com/office/drawing/2014/main" id="{60F142B6-AAFD-58DA-C91F-548ED3F4192B}"/>
              </a:ext>
            </a:extLst>
          </p:cNvPr>
          <p:cNvSpPr txBox="1"/>
          <p:nvPr/>
        </p:nvSpPr>
        <p:spPr>
          <a:xfrm>
            <a:off x="9038171" y="2999756"/>
            <a:ext cx="767921" cy="600164"/>
          </a:xfrm>
          <a:prstGeom prst="rect">
            <a:avLst/>
          </a:prstGeom>
          <a:solidFill>
            <a:schemeClr val="bg1"/>
          </a:solidFill>
        </p:spPr>
        <p:txBody>
          <a:bodyPr wrap="square" rtlCol="0">
            <a:spAutoFit/>
          </a:bodyPr>
          <a:lstStyle>
            <a:defPPr>
              <a:defRPr lang="en-US"/>
            </a:defPPr>
            <a:lvl1pPr algn="ctr">
              <a:defRPr sz="1200" b="1">
                <a:solidFill>
                  <a:srgbClr val="FF0000"/>
                </a:solidFill>
              </a:defRPr>
            </a:lvl1pPr>
          </a:lstStyle>
          <a:p>
            <a:r>
              <a:rPr lang="en-US" sz="1100" dirty="0">
                <a:solidFill>
                  <a:schemeClr val="accent6">
                    <a:lumMod val="75000"/>
                  </a:schemeClr>
                </a:solidFill>
              </a:rPr>
              <a:t>Phase1</a:t>
            </a:r>
          </a:p>
          <a:p>
            <a:r>
              <a:rPr lang="en-US" sz="1100" dirty="0">
                <a:solidFill>
                  <a:schemeClr val="accent6">
                    <a:lumMod val="75000"/>
                  </a:schemeClr>
                </a:solidFill>
              </a:rPr>
              <a:t>SPES</a:t>
            </a:r>
            <a:endParaRPr lang="en-US" sz="1100" dirty="0">
              <a:solidFill>
                <a:schemeClr val="accent6">
                  <a:lumMod val="75000"/>
                </a:schemeClr>
              </a:solidFill>
              <a:latin typeface="Symbol" panose="05050102010706020507" pitchFamily="18" charset="2"/>
            </a:endParaRPr>
          </a:p>
          <a:p>
            <a:r>
              <a:rPr lang="en-US" sz="1100" dirty="0">
                <a:solidFill>
                  <a:schemeClr val="accent6">
                    <a:lumMod val="75000"/>
                  </a:schemeClr>
                </a:solidFill>
                <a:latin typeface="+mj-lt"/>
                <a:cs typeface="Times New Roman" panose="02020603050405020304" pitchFamily="18" charset="0"/>
              </a:rPr>
              <a:t>cyclotron</a:t>
            </a:r>
          </a:p>
        </p:txBody>
      </p:sp>
      <p:sp>
        <p:nvSpPr>
          <p:cNvPr id="42" name="TextBox 41">
            <a:extLst>
              <a:ext uri="{FF2B5EF4-FFF2-40B4-BE49-F238E27FC236}">
                <a16:creationId xmlns:a16="http://schemas.microsoft.com/office/drawing/2014/main" id="{5CC444D3-F8FC-F91F-69BF-6937300CE5EA}"/>
              </a:ext>
            </a:extLst>
          </p:cNvPr>
          <p:cNvSpPr txBox="1"/>
          <p:nvPr/>
        </p:nvSpPr>
        <p:spPr>
          <a:xfrm>
            <a:off x="3836479" y="4596671"/>
            <a:ext cx="783626" cy="769441"/>
          </a:xfrm>
          <a:prstGeom prst="rect">
            <a:avLst/>
          </a:prstGeom>
          <a:solidFill>
            <a:schemeClr val="bg1"/>
          </a:solidFill>
          <a:ln>
            <a:noFill/>
          </a:ln>
        </p:spPr>
        <p:txBody>
          <a:bodyPr wrap="square" rtlCol="0">
            <a:spAutoFit/>
          </a:bodyPr>
          <a:lstStyle>
            <a:defPPr>
              <a:defRPr lang="en-US"/>
            </a:defPPr>
            <a:lvl1pPr algn="ctr">
              <a:defRPr sz="1200" b="1">
                <a:solidFill>
                  <a:srgbClr val="FF0000"/>
                </a:solidFill>
              </a:defRPr>
            </a:lvl1pPr>
          </a:lstStyle>
          <a:p>
            <a:r>
              <a:rPr lang="en-US" sz="1100" dirty="0">
                <a:solidFill>
                  <a:srgbClr val="2F5597"/>
                </a:solidFill>
              </a:rPr>
              <a:t>Phase3</a:t>
            </a:r>
          </a:p>
          <a:p>
            <a:r>
              <a:rPr lang="en-US" sz="1100" dirty="0">
                <a:solidFill>
                  <a:srgbClr val="2F5597"/>
                </a:solidFill>
              </a:rPr>
              <a:t>SPES</a:t>
            </a:r>
            <a:r>
              <a:rPr lang="en-US" sz="1100" dirty="0">
                <a:solidFill>
                  <a:srgbClr val="2F5597"/>
                </a:solidFill>
                <a:latin typeface="Symbol" panose="05050102010706020507" pitchFamily="18" charset="2"/>
              </a:rPr>
              <a:t> </a:t>
            </a:r>
            <a:endParaRPr lang="en-US" sz="1100" dirty="0">
              <a:solidFill>
                <a:srgbClr val="2F5597"/>
              </a:solidFill>
              <a:latin typeface="+mj-lt"/>
            </a:endParaRPr>
          </a:p>
          <a:p>
            <a:r>
              <a:rPr lang="en-US" sz="1100" dirty="0">
                <a:solidFill>
                  <a:srgbClr val="2F5597"/>
                </a:solidFill>
                <a:latin typeface="+mj-lt"/>
              </a:rPr>
              <a:t> injector (ADIGE) </a:t>
            </a:r>
            <a:endParaRPr lang="en-US" sz="1100" dirty="0">
              <a:solidFill>
                <a:srgbClr val="2F5597"/>
              </a:solidFill>
              <a:latin typeface="Symbol" panose="05050102010706020507" pitchFamily="18" charset="2"/>
            </a:endParaRPr>
          </a:p>
        </p:txBody>
      </p:sp>
      <p:sp>
        <p:nvSpPr>
          <p:cNvPr id="43" name="TextBox 42">
            <a:extLst>
              <a:ext uri="{FF2B5EF4-FFF2-40B4-BE49-F238E27FC236}">
                <a16:creationId xmlns:a16="http://schemas.microsoft.com/office/drawing/2014/main" id="{B5287A55-73B0-382A-D283-D7099BE18FE5}"/>
              </a:ext>
            </a:extLst>
          </p:cNvPr>
          <p:cNvSpPr txBox="1"/>
          <p:nvPr/>
        </p:nvSpPr>
        <p:spPr>
          <a:xfrm>
            <a:off x="10032315" y="2402693"/>
            <a:ext cx="1127713" cy="769441"/>
          </a:xfrm>
          <a:prstGeom prst="rect">
            <a:avLst/>
          </a:prstGeom>
          <a:solidFill>
            <a:schemeClr val="bg1"/>
          </a:solidFill>
          <a:ln>
            <a:noFill/>
          </a:ln>
        </p:spPr>
        <p:txBody>
          <a:bodyPr wrap="square" rtlCol="0">
            <a:spAutoFit/>
          </a:bodyPr>
          <a:lstStyle>
            <a:defPPr>
              <a:defRPr lang="en-US"/>
            </a:defPPr>
            <a:lvl1pPr algn="ctr">
              <a:defRPr sz="1200" b="1">
                <a:solidFill>
                  <a:srgbClr val="FF0000"/>
                </a:solidFill>
              </a:defRPr>
            </a:lvl1pPr>
          </a:lstStyle>
          <a:p>
            <a:r>
              <a:rPr lang="en-US" sz="1100" dirty="0">
                <a:solidFill>
                  <a:srgbClr val="7030A0"/>
                </a:solidFill>
              </a:rPr>
              <a:t>Phase 4</a:t>
            </a:r>
          </a:p>
          <a:p>
            <a:r>
              <a:rPr lang="en-US" sz="1100" dirty="0">
                <a:solidFill>
                  <a:srgbClr val="7030A0"/>
                </a:solidFill>
              </a:rPr>
              <a:t>SPES</a:t>
            </a:r>
            <a:r>
              <a:rPr lang="en-US" sz="1100" dirty="0">
                <a:solidFill>
                  <a:srgbClr val="7030A0"/>
                </a:solidFill>
                <a:latin typeface="+mj-lt"/>
              </a:rPr>
              <a:t> </a:t>
            </a:r>
            <a:r>
              <a:rPr lang="en-US" sz="1100" dirty="0" err="1">
                <a:solidFill>
                  <a:srgbClr val="7030A0"/>
                </a:solidFill>
                <a:latin typeface="+mj-lt"/>
              </a:rPr>
              <a:t>RadioIsotope</a:t>
            </a:r>
            <a:r>
              <a:rPr lang="en-US" sz="1100" dirty="0">
                <a:solidFill>
                  <a:srgbClr val="7030A0"/>
                </a:solidFill>
                <a:latin typeface="+mj-lt"/>
              </a:rPr>
              <a:t> production</a:t>
            </a:r>
            <a:endParaRPr lang="en-US" sz="1100" dirty="0">
              <a:solidFill>
                <a:srgbClr val="7030A0"/>
              </a:solidFill>
              <a:latin typeface="Symbol" panose="05050102010706020507" pitchFamily="18" charset="2"/>
            </a:endParaRPr>
          </a:p>
        </p:txBody>
      </p:sp>
      <p:sp>
        <p:nvSpPr>
          <p:cNvPr id="44" name="Rectangle 43">
            <a:extLst>
              <a:ext uri="{FF2B5EF4-FFF2-40B4-BE49-F238E27FC236}">
                <a16:creationId xmlns:a16="http://schemas.microsoft.com/office/drawing/2014/main" id="{C2404F77-7D0D-3403-8F77-15B7EE802CEF}"/>
              </a:ext>
            </a:extLst>
          </p:cNvPr>
          <p:cNvSpPr/>
          <p:nvPr/>
        </p:nvSpPr>
        <p:spPr>
          <a:xfrm>
            <a:off x="3383948" y="3537802"/>
            <a:ext cx="2075156" cy="932083"/>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Rectangle 44">
            <a:extLst>
              <a:ext uri="{FF2B5EF4-FFF2-40B4-BE49-F238E27FC236}">
                <a16:creationId xmlns:a16="http://schemas.microsoft.com/office/drawing/2014/main" id="{3F14023B-FFA4-5355-D037-BF2ECB62C282}"/>
              </a:ext>
            </a:extLst>
          </p:cNvPr>
          <p:cNvSpPr/>
          <p:nvPr/>
        </p:nvSpPr>
        <p:spPr>
          <a:xfrm>
            <a:off x="8266592" y="3309936"/>
            <a:ext cx="600295" cy="16162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6" name="TextBox 45">
            <a:extLst>
              <a:ext uri="{FF2B5EF4-FFF2-40B4-BE49-F238E27FC236}">
                <a16:creationId xmlns:a16="http://schemas.microsoft.com/office/drawing/2014/main" id="{FBA9B9A8-E5F1-2450-724C-074CA6315090}"/>
              </a:ext>
            </a:extLst>
          </p:cNvPr>
          <p:cNvSpPr txBox="1"/>
          <p:nvPr/>
        </p:nvSpPr>
        <p:spPr>
          <a:xfrm>
            <a:off x="7856575" y="2646840"/>
            <a:ext cx="767921" cy="600164"/>
          </a:xfrm>
          <a:prstGeom prst="rect">
            <a:avLst/>
          </a:prstGeom>
          <a:solidFill>
            <a:schemeClr val="bg1"/>
          </a:solidFill>
        </p:spPr>
        <p:txBody>
          <a:bodyPr wrap="square" rtlCol="0">
            <a:spAutoFit/>
          </a:bodyPr>
          <a:lstStyle>
            <a:defPPr>
              <a:defRPr lang="en-US"/>
            </a:defPPr>
            <a:lvl1pPr algn="ctr">
              <a:defRPr sz="1200" b="1">
                <a:solidFill>
                  <a:srgbClr val="FF0000"/>
                </a:solidFill>
              </a:defRPr>
            </a:lvl1pPr>
          </a:lstStyle>
          <a:p>
            <a:r>
              <a:rPr lang="en-US" sz="1100" dirty="0"/>
              <a:t>Phase2</a:t>
            </a:r>
          </a:p>
          <a:p>
            <a:r>
              <a:rPr lang="en-US" sz="1100" dirty="0"/>
              <a:t>SPES</a:t>
            </a:r>
            <a:endParaRPr lang="en-US" sz="1100" dirty="0">
              <a:latin typeface="Symbol" panose="05050102010706020507" pitchFamily="18" charset="2"/>
            </a:endParaRPr>
          </a:p>
          <a:p>
            <a:r>
              <a:rPr lang="en-US" sz="1100" dirty="0">
                <a:latin typeface="+mj-lt"/>
                <a:cs typeface="Times New Roman" panose="02020603050405020304" pitchFamily="18" charset="0"/>
              </a:rPr>
              <a:t>LERIB</a:t>
            </a:r>
          </a:p>
        </p:txBody>
      </p:sp>
      <p:sp>
        <p:nvSpPr>
          <p:cNvPr id="47" name="TextBox 46">
            <a:extLst>
              <a:ext uri="{FF2B5EF4-FFF2-40B4-BE49-F238E27FC236}">
                <a16:creationId xmlns:a16="http://schemas.microsoft.com/office/drawing/2014/main" id="{33327800-CD13-1B00-1398-EB5B5BD4AEED}"/>
              </a:ext>
            </a:extLst>
          </p:cNvPr>
          <p:cNvSpPr txBox="1"/>
          <p:nvPr/>
        </p:nvSpPr>
        <p:spPr>
          <a:xfrm>
            <a:off x="6339813" y="4513287"/>
            <a:ext cx="982975" cy="938719"/>
          </a:xfrm>
          <a:prstGeom prst="rect">
            <a:avLst/>
          </a:prstGeom>
          <a:solidFill>
            <a:schemeClr val="bg1"/>
          </a:solidFill>
          <a:ln>
            <a:noFill/>
          </a:ln>
        </p:spPr>
        <p:txBody>
          <a:bodyPr wrap="square" rtlCol="0">
            <a:spAutoFit/>
          </a:bodyPr>
          <a:lstStyle>
            <a:defPPr>
              <a:defRPr lang="en-US"/>
            </a:defPPr>
            <a:lvl1pPr algn="ctr">
              <a:defRPr sz="1200" b="1">
                <a:solidFill>
                  <a:srgbClr val="FF0000"/>
                </a:solidFill>
              </a:defRPr>
            </a:lvl1pPr>
          </a:lstStyle>
          <a:p>
            <a:r>
              <a:rPr lang="en-US" sz="1100" dirty="0">
                <a:solidFill>
                  <a:schemeClr val="accent2"/>
                </a:solidFill>
              </a:rPr>
              <a:t>Phase5</a:t>
            </a:r>
          </a:p>
          <a:p>
            <a:r>
              <a:rPr lang="en-US" sz="1100" dirty="0">
                <a:solidFill>
                  <a:schemeClr val="accent2"/>
                </a:solidFill>
              </a:rPr>
              <a:t>SPES</a:t>
            </a:r>
            <a:r>
              <a:rPr lang="en-US" sz="1100" dirty="0">
                <a:solidFill>
                  <a:schemeClr val="accent2"/>
                </a:solidFill>
                <a:latin typeface="Symbol" panose="05050102010706020507" pitchFamily="18" charset="2"/>
              </a:rPr>
              <a:t> </a:t>
            </a:r>
            <a:endParaRPr lang="en-US" sz="1100" dirty="0">
              <a:solidFill>
                <a:schemeClr val="accent2"/>
              </a:solidFill>
              <a:latin typeface="+mj-lt"/>
            </a:endParaRPr>
          </a:p>
          <a:p>
            <a:r>
              <a:rPr lang="en-US" sz="1100" dirty="0">
                <a:solidFill>
                  <a:schemeClr val="accent2"/>
                </a:solidFill>
                <a:latin typeface="+mj-lt"/>
              </a:rPr>
              <a:t> RIB selection/</a:t>
            </a:r>
          </a:p>
          <a:p>
            <a:r>
              <a:rPr lang="en-US" sz="1100" dirty="0">
                <a:solidFill>
                  <a:schemeClr val="accent2"/>
                </a:solidFill>
                <a:latin typeface="+mj-lt"/>
              </a:rPr>
              <a:t>transport</a:t>
            </a:r>
            <a:endParaRPr lang="en-US" sz="1100" dirty="0">
              <a:solidFill>
                <a:schemeClr val="accent2"/>
              </a:solidFill>
              <a:latin typeface="Symbol" panose="05050102010706020507" pitchFamily="18" charset="2"/>
            </a:endParaRPr>
          </a:p>
        </p:txBody>
      </p:sp>
      <p:sp>
        <p:nvSpPr>
          <p:cNvPr id="48" name="Rectangle 47">
            <a:extLst>
              <a:ext uri="{FF2B5EF4-FFF2-40B4-BE49-F238E27FC236}">
                <a16:creationId xmlns:a16="http://schemas.microsoft.com/office/drawing/2014/main" id="{DA28C708-C34C-E60A-FDF0-7C74D3C2BD8E}"/>
              </a:ext>
            </a:extLst>
          </p:cNvPr>
          <p:cNvSpPr/>
          <p:nvPr/>
        </p:nvSpPr>
        <p:spPr>
          <a:xfrm>
            <a:off x="5495912" y="3517413"/>
            <a:ext cx="2770842" cy="932083"/>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 name="Rectangle 48">
            <a:extLst>
              <a:ext uri="{FF2B5EF4-FFF2-40B4-BE49-F238E27FC236}">
                <a16:creationId xmlns:a16="http://schemas.microsoft.com/office/drawing/2014/main" id="{37BA7967-512F-B69F-4157-632D03ADC870}"/>
              </a:ext>
            </a:extLst>
          </p:cNvPr>
          <p:cNvSpPr/>
          <p:nvPr/>
        </p:nvSpPr>
        <p:spPr>
          <a:xfrm>
            <a:off x="7693759" y="4449496"/>
            <a:ext cx="494888" cy="1355888"/>
          </a:xfrm>
          <a:prstGeom prst="rect">
            <a:avLst/>
          </a:prstGeom>
          <a:solidFill>
            <a:schemeClr val="bg1">
              <a:alpha val="20000"/>
            </a:scheme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0" name="Rectangle 49">
            <a:extLst>
              <a:ext uri="{FF2B5EF4-FFF2-40B4-BE49-F238E27FC236}">
                <a16:creationId xmlns:a16="http://schemas.microsoft.com/office/drawing/2014/main" id="{09B543BA-A2AE-9A2C-997B-155F13FB834D}"/>
              </a:ext>
            </a:extLst>
          </p:cNvPr>
          <p:cNvSpPr/>
          <p:nvPr/>
        </p:nvSpPr>
        <p:spPr>
          <a:xfrm>
            <a:off x="8930591" y="3704127"/>
            <a:ext cx="939068" cy="1850801"/>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 name="Rectangle 50">
            <a:extLst>
              <a:ext uri="{FF2B5EF4-FFF2-40B4-BE49-F238E27FC236}">
                <a16:creationId xmlns:a16="http://schemas.microsoft.com/office/drawing/2014/main" id="{025FFB91-85D3-75AD-5F99-099AA09D2052}"/>
              </a:ext>
            </a:extLst>
          </p:cNvPr>
          <p:cNvSpPr/>
          <p:nvPr/>
        </p:nvSpPr>
        <p:spPr>
          <a:xfrm>
            <a:off x="9929089" y="3198862"/>
            <a:ext cx="1268270" cy="2924655"/>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Title 21">
            <a:extLst>
              <a:ext uri="{FF2B5EF4-FFF2-40B4-BE49-F238E27FC236}">
                <a16:creationId xmlns:a16="http://schemas.microsoft.com/office/drawing/2014/main" id="{DBB98187-5D19-FFB8-F5B3-CBBBAD92D5C8}"/>
              </a:ext>
            </a:extLst>
          </p:cNvPr>
          <p:cNvSpPr>
            <a:spLocks noGrp="1"/>
          </p:cNvSpPr>
          <p:nvPr>
            <p:ph type="title"/>
          </p:nvPr>
        </p:nvSpPr>
        <p:spPr>
          <a:xfrm>
            <a:off x="2140427" y="140597"/>
            <a:ext cx="7651741" cy="552929"/>
          </a:xfrm>
        </p:spPr>
        <p:txBody>
          <a:bodyPr>
            <a:noAutofit/>
          </a:bodyPr>
          <a:lstStyle/>
          <a:p>
            <a:r>
              <a:rPr lang="en-US" sz="2400" b="1" dirty="0"/>
              <a:t>Summary of SPES project status and future plans  </a:t>
            </a:r>
          </a:p>
        </p:txBody>
      </p:sp>
      <p:sp>
        <p:nvSpPr>
          <p:cNvPr id="7" name="Slide Number Placeholder 6">
            <a:extLst>
              <a:ext uri="{FF2B5EF4-FFF2-40B4-BE49-F238E27FC236}">
                <a16:creationId xmlns:a16="http://schemas.microsoft.com/office/drawing/2014/main" id="{D7305068-C921-4540-0179-0ABFCFC57A85}"/>
              </a:ext>
            </a:extLst>
          </p:cNvPr>
          <p:cNvSpPr>
            <a:spLocks noGrp="1"/>
          </p:cNvSpPr>
          <p:nvPr>
            <p:ph type="sldNum" sz="quarter" idx="12"/>
          </p:nvPr>
        </p:nvSpPr>
        <p:spPr>
          <a:xfrm>
            <a:off x="9353551" y="6555751"/>
            <a:ext cx="2743200" cy="365125"/>
          </a:xfrm>
        </p:spPr>
        <p:txBody>
          <a:bodyPr/>
          <a:lstStyle/>
          <a:p>
            <a:fld id="{F8E66084-2409-4E9C-9E78-AE07F1518455}" type="slidenum">
              <a:rPr lang="en-US" sz="1050" smtClean="0"/>
              <a:t>12</a:t>
            </a:fld>
            <a:endParaRPr lang="en-US" sz="1050" dirty="0"/>
          </a:p>
        </p:txBody>
      </p:sp>
    </p:spTree>
    <p:extLst>
      <p:ext uri="{BB962C8B-B14F-4D97-AF65-F5344CB8AC3E}">
        <p14:creationId xmlns:p14="http://schemas.microsoft.com/office/powerpoint/2010/main" val="1220348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24786-E4AC-297E-4757-7C4A0AA2B0A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B784BC6-23C8-F3E6-6F5A-598ABDF90E47}"/>
              </a:ext>
            </a:extLst>
          </p:cNvPr>
          <p:cNvPicPr>
            <a:picLocks noChangeAspect="1"/>
          </p:cNvPicPr>
          <p:nvPr/>
        </p:nvPicPr>
        <p:blipFill>
          <a:blip r:embed="rId2"/>
          <a:stretch>
            <a:fillRect/>
          </a:stretch>
        </p:blipFill>
        <p:spPr>
          <a:xfrm>
            <a:off x="0" y="0"/>
            <a:ext cx="948583" cy="499928"/>
          </a:xfrm>
          <a:prstGeom prst="rect">
            <a:avLst/>
          </a:prstGeom>
        </p:spPr>
      </p:pic>
      <p:sp>
        <p:nvSpPr>
          <p:cNvPr id="7" name="Slide Number Placeholder 6">
            <a:extLst>
              <a:ext uri="{FF2B5EF4-FFF2-40B4-BE49-F238E27FC236}">
                <a16:creationId xmlns:a16="http://schemas.microsoft.com/office/drawing/2014/main" id="{8FE75389-F9DA-6504-0D03-AD7A2EB5C753}"/>
              </a:ext>
            </a:extLst>
          </p:cNvPr>
          <p:cNvSpPr>
            <a:spLocks noGrp="1"/>
          </p:cNvSpPr>
          <p:nvPr>
            <p:ph type="sldNum" sz="quarter" idx="12"/>
          </p:nvPr>
        </p:nvSpPr>
        <p:spPr>
          <a:xfrm>
            <a:off x="9353551" y="6492875"/>
            <a:ext cx="2743200" cy="365125"/>
          </a:xfrm>
        </p:spPr>
        <p:txBody>
          <a:bodyPr/>
          <a:lstStyle/>
          <a:p>
            <a:fld id="{F8E66084-2409-4E9C-9E78-AE07F1518455}" type="slidenum">
              <a:rPr lang="en-US" smtClean="0"/>
              <a:t>13</a:t>
            </a:fld>
            <a:endParaRPr lang="en-US" dirty="0"/>
          </a:p>
        </p:txBody>
      </p:sp>
      <p:sp>
        <p:nvSpPr>
          <p:cNvPr id="8" name="TextBox 7">
            <a:extLst>
              <a:ext uri="{FF2B5EF4-FFF2-40B4-BE49-F238E27FC236}">
                <a16:creationId xmlns:a16="http://schemas.microsoft.com/office/drawing/2014/main" id="{9A82AC0A-6606-0FF7-C768-E86327F0EFDC}"/>
              </a:ext>
            </a:extLst>
          </p:cNvPr>
          <p:cNvSpPr txBox="1"/>
          <p:nvPr/>
        </p:nvSpPr>
        <p:spPr>
          <a:xfrm>
            <a:off x="3755892" y="1130899"/>
            <a:ext cx="3960961" cy="400110"/>
          </a:xfrm>
          <a:prstGeom prst="rect">
            <a:avLst/>
          </a:prstGeom>
          <a:noFill/>
        </p:spPr>
        <p:txBody>
          <a:bodyPr wrap="square">
            <a:spAutoFit/>
          </a:bodyPr>
          <a:lstStyle/>
          <a:p>
            <a:r>
              <a:rPr lang="en-US" sz="2000" b="1" dirty="0">
                <a:solidFill>
                  <a:schemeClr val="tx2">
                    <a:lumMod val="90000"/>
                    <a:lumOff val="10000"/>
                  </a:schemeClr>
                </a:solidFill>
                <a:latin typeface="Times New Roman" panose="02020603050405020304" pitchFamily="18" charset="0"/>
                <a:ea typeface="Yu Gothic" panose="020B0400000000000000" pitchFamily="34" charset="-128"/>
              </a:rPr>
              <a:t>LNL-INFN Strategy and priorities</a:t>
            </a:r>
            <a:r>
              <a:rPr lang="en-US" sz="2000" b="1" dirty="0">
                <a:latin typeface="Times New Roman" panose="02020603050405020304" pitchFamily="18" charset="0"/>
                <a:ea typeface="Yu Gothic" panose="020B0400000000000000" pitchFamily="34" charset="-128"/>
              </a:rPr>
              <a:t> </a:t>
            </a:r>
            <a:endParaRPr lang="en-US" sz="2000" dirty="0"/>
          </a:p>
        </p:txBody>
      </p:sp>
      <p:sp>
        <p:nvSpPr>
          <p:cNvPr id="5" name="TextBox 4">
            <a:extLst>
              <a:ext uri="{FF2B5EF4-FFF2-40B4-BE49-F238E27FC236}">
                <a16:creationId xmlns:a16="http://schemas.microsoft.com/office/drawing/2014/main" id="{490B6CE1-55D6-AA2B-FADF-8E1CE5CEE16C}"/>
              </a:ext>
            </a:extLst>
          </p:cNvPr>
          <p:cNvSpPr txBox="1"/>
          <p:nvPr/>
        </p:nvSpPr>
        <p:spPr>
          <a:xfrm>
            <a:off x="474291" y="2212995"/>
            <a:ext cx="11968564" cy="1653081"/>
          </a:xfrm>
          <a:prstGeom prst="rect">
            <a:avLst/>
          </a:prstGeom>
          <a:noFill/>
        </p:spPr>
        <p:txBody>
          <a:bodyPr wrap="square">
            <a:spAutoFit/>
          </a:bodyPr>
          <a:lstStyle/>
          <a:p>
            <a:pPr marR="0" lvl="0">
              <a:lnSpc>
                <a:spcPct val="107000"/>
              </a:lnSpc>
              <a:spcBef>
                <a:spcPts val="0"/>
              </a:spcBef>
              <a:spcAft>
                <a:spcPts val="0"/>
              </a:spcAft>
            </a:pPr>
            <a:endParaRPr lang="en-US" b="1" i="1" dirty="0">
              <a:solidFill>
                <a:schemeClr val="tx2">
                  <a:lumMod val="75000"/>
                  <a:lumOff val="25000"/>
                </a:schemeClr>
              </a:solidFill>
              <a:latin typeface="Times New Roman" panose="02020603050405020304" pitchFamily="18" charset="0"/>
              <a:ea typeface="Times New Roman" panose="02020603050405020304" pitchFamily="18" charset="0"/>
            </a:endParaRPr>
          </a:p>
          <a:p>
            <a:pPr marR="0" lvl="0">
              <a:lnSpc>
                <a:spcPct val="107000"/>
              </a:lnSpc>
              <a:spcBef>
                <a:spcPts val="0"/>
              </a:spcBef>
              <a:spcAft>
                <a:spcPts val="0"/>
              </a:spcAft>
            </a:pPr>
            <a:r>
              <a:rPr lang="en-US" sz="2000" b="1" i="1" dirty="0">
                <a:solidFill>
                  <a:schemeClr val="tx2">
                    <a:lumMod val="75000"/>
                    <a:lumOff val="25000"/>
                  </a:schemeClr>
                </a:solidFill>
                <a:latin typeface="Times New Roman" panose="02020603050405020304" pitchFamily="18" charset="0"/>
                <a:ea typeface="Times New Roman" panose="02020603050405020304" pitchFamily="18" charset="0"/>
              </a:rPr>
              <a:t>D</a:t>
            </a:r>
            <a:r>
              <a:rPr lang="en-US" sz="2000" b="1" i="1" dirty="0">
                <a:solidFill>
                  <a:schemeClr val="tx2">
                    <a:lumMod val="75000"/>
                    <a:lumOff val="25000"/>
                  </a:schemeClr>
                </a:solidFill>
                <a:effectLst/>
                <a:latin typeface="Times New Roman" panose="02020603050405020304" pitchFamily="18" charset="0"/>
                <a:ea typeface="Times New Roman" panose="02020603050405020304" pitchFamily="18" charset="0"/>
              </a:rPr>
              <a:t>eliver all the projects that has been started these last few years such as the New Data Center (CED)</a:t>
            </a:r>
          </a:p>
          <a:p>
            <a:pPr marR="0" lvl="0">
              <a:lnSpc>
                <a:spcPct val="107000"/>
              </a:lnSpc>
              <a:spcBef>
                <a:spcPts val="0"/>
              </a:spcBef>
              <a:spcAft>
                <a:spcPts val="0"/>
              </a:spcAft>
            </a:pPr>
            <a:endParaRPr lang="en-US" sz="2000" b="1" i="1" dirty="0">
              <a:solidFill>
                <a:schemeClr val="tx2">
                  <a:lumMod val="75000"/>
                  <a:lumOff val="25000"/>
                </a:schemeClr>
              </a:solidFill>
              <a:latin typeface="Times New Roman" panose="02020603050405020304" pitchFamily="18" charset="0"/>
              <a:ea typeface="Times New Roman" panose="02020603050405020304" pitchFamily="18" charset="0"/>
            </a:endParaRPr>
          </a:p>
          <a:p>
            <a:pPr marR="0" lvl="0">
              <a:lnSpc>
                <a:spcPct val="107000"/>
              </a:lnSpc>
              <a:spcBef>
                <a:spcPts val="0"/>
              </a:spcBef>
              <a:spcAft>
                <a:spcPts val="0"/>
              </a:spcAft>
            </a:pPr>
            <a:r>
              <a:rPr lang="en-US" sz="2000" b="1" i="1" dirty="0">
                <a:solidFill>
                  <a:schemeClr val="tx2">
                    <a:lumMod val="75000"/>
                    <a:lumOff val="25000"/>
                  </a:schemeClr>
                </a:solidFill>
                <a:latin typeface="Times New Roman" panose="02020603050405020304" pitchFamily="18" charset="0"/>
                <a:ea typeface="Times New Roman" panose="02020603050405020304" pitchFamily="18" charset="0"/>
              </a:rPr>
              <a:t>Deliver our contribution to all international and national accelerator projects </a:t>
            </a:r>
            <a:r>
              <a:rPr lang="en-US" sz="2000" b="1" i="1" dirty="0">
                <a:solidFill>
                  <a:schemeClr val="tx2">
                    <a:lumMod val="75000"/>
                    <a:lumOff val="25000"/>
                  </a:schemeClr>
                </a:solidFill>
                <a:effectLst/>
                <a:latin typeface="Times New Roman" panose="02020603050405020304" pitchFamily="18" charset="0"/>
                <a:ea typeface="Times New Roman" panose="02020603050405020304" pitchFamily="18" charset="0"/>
              </a:rPr>
              <a:t>(ESS, IFMIF, ANTHEM, etc..)</a:t>
            </a:r>
          </a:p>
          <a:p>
            <a:pPr marR="0" lvl="0">
              <a:lnSpc>
                <a:spcPct val="107000"/>
              </a:lnSpc>
              <a:spcBef>
                <a:spcPts val="0"/>
              </a:spcBef>
              <a:spcAft>
                <a:spcPts val="0"/>
              </a:spcAft>
            </a:pPr>
            <a:endParaRPr lang="en-US" b="1" i="1" dirty="0">
              <a:solidFill>
                <a:schemeClr val="tx2">
                  <a:lumMod val="75000"/>
                  <a:lumOff val="25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0919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BB44FA-1767-3C22-F7AA-09887BCC4DCF}"/>
              </a:ext>
            </a:extLst>
          </p:cNvPr>
          <p:cNvPicPr>
            <a:picLocks noChangeAspect="1"/>
          </p:cNvPicPr>
          <p:nvPr/>
        </p:nvPicPr>
        <p:blipFill>
          <a:blip r:embed="rId3"/>
          <a:stretch>
            <a:fillRect/>
          </a:stretch>
        </p:blipFill>
        <p:spPr>
          <a:xfrm>
            <a:off x="0" y="0"/>
            <a:ext cx="1290140" cy="679938"/>
          </a:xfrm>
          <a:prstGeom prst="rect">
            <a:avLst/>
          </a:prstGeom>
        </p:spPr>
      </p:pic>
      <p:sp>
        <p:nvSpPr>
          <p:cNvPr id="9" name="Slide Number Placeholder 6">
            <a:extLst>
              <a:ext uri="{FF2B5EF4-FFF2-40B4-BE49-F238E27FC236}">
                <a16:creationId xmlns:a16="http://schemas.microsoft.com/office/drawing/2014/main" id="{4AD52A64-CC4C-61AC-B871-60101C9212E8}"/>
              </a:ext>
            </a:extLst>
          </p:cNvPr>
          <p:cNvSpPr>
            <a:spLocks noGrp="1"/>
          </p:cNvSpPr>
          <p:nvPr>
            <p:ph type="sldNum" sz="quarter" idx="12"/>
          </p:nvPr>
        </p:nvSpPr>
        <p:spPr>
          <a:xfrm>
            <a:off x="9353551" y="6563990"/>
            <a:ext cx="2743200" cy="365125"/>
          </a:xfrm>
        </p:spPr>
        <p:txBody>
          <a:bodyPr/>
          <a:lstStyle/>
          <a:p>
            <a:fld id="{F8E66084-2409-4E9C-9E78-AE07F1518455}" type="slidenum">
              <a:rPr lang="en-US" smtClean="0"/>
              <a:t>14</a:t>
            </a:fld>
            <a:endParaRPr lang="en-US" dirty="0"/>
          </a:p>
        </p:txBody>
      </p:sp>
      <p:sp>
        <p:nvSpPr>
          <p:cNvPr id="18" name="Titolo 1">
            <a:extLst>
              <a:ext uri="{FF2B5EF4-FFF2-40B4-BE49-F238E27FC236}">
                <a16:creationId xmlns:a16="http://schemas.microsoft.com/office/drawing/2014/main" id="{0D25ECE5-F991-45CC-460C-CEC282B180D3}"/>
              </a:ext>
            </a:extLst>
          </p:cNvPr>
          <p:cNvSpPr txBox="1">
            <a:spLocks/>
          </p:cNvSpPr>
          <p:nvPr/>
        </p:nvSpPr>
        <p:spPr>
          <a:xfrm>
            <a:off x="5458299" y="335099"/>
            <a:ext cx="4917386"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Oswald" pitchFamily="2" charset="77"/>
                <a:ea typeface="+mj-ea"/>
                <a:cs typeface="+mj-cs"/>
              </a:defRPr>
            </a:lvl1pPr>
          </a:lstStyle>
          <a:p>
            <a:pPr algn="r"/>
            <a:endParaRPr lang="it-IT" sz="3300" dirty="0"/>
          </a:p>
        </p:txBody>
      </p:sp>
      <p:sp>
        <p:nvSpPr>
          <p:cNvPr id="13" name="CasellaDiTesto 18">
            <a:extLst>
              <a:ext uri="{FF2B5EF4-FFF2-40B4-BE49-F238E27FC236}">
                <a16:creationId xmlns:a16="http://schemas.microsoft.com/office/drawing/2014/main" id="{EAA5D2D8-3D6F-D34A-BF26-0011975DC73B}"/>
              </a:ext>
            </a:extLst>
          </p:cNvPr>
          <p:cNvSpPr txBox="1"/>
          <p:nvPr/>
        </p:nvSpPr>
        <p:spPr>
          <a:xfrm>
            <a:off x="10931038" y="4376416"/>
            <a:ext cx="1345730" cy="1077218"/>
          </a:xfrm>
          <a:prstGeom prst="rect">
            <a:avLst/>
          </a:prstGeom>
          <a:noFill/>
        </p:spPr>
        <p:txBody>
          <a:bodyPr wrap="square">
            <a:spAutoFit/>
          </a:bodyPr>
          <a:lstStyle/>
          <a:p>
            <a:r>
              <a:rPr lang="en-GB" sz="1600" dirty="0"/>
              <a:t>Building construction completed March 2024</a:t>
            </a:r>
            <a:endParaRPr lang="en-GB" sz="1400" dirty="0"/>
          </a:p>
        </p:txBody>
      </p:sp>
      <p:pic>
        <p:nvPicPr>
          <p:cNvPr id="28" name="Immagine 4" descr="Immagine che contiene aria aperta, cielo, albero, proprietà&#10;&#10;Descrizione generata automaticamente">
            <a:extLst>
              <a:ext uri="{FF2B5EF4-FFF2-40B4-BE49-F238E27FC236}">
                <a16:creationId xmlns:a16="http://schemas.microsoft.com/office/drawing/2014/main" id="{349ABFC3-4D6C-5BF1-A4EC-01B1BF5B9379}"/>
              </a:ext>
            </a:extLst>
          </p:cNvPr>
          <p:cNvPicPr>
            <a:picLocks noChangeAspect="1"/>
          </p:cNvPicPr>
          <p:nvPr/>
        </p:nvPicPr>
        <p:blipFill>
          <a:blip r:embed="rId4">
            <a:extLst>
              <a:ext uri="{28A0092B-C50C-407E-A947-70E740481C1C}">
                <a14:useLocalDpi xmlns:a14="http://schemas.microsoft.com/office/drawing/2010/main" val="0"/>
              </a:ext>
            </a:extLst>
          </a:blip>
          <a:srcRect t="4068" b="18870"/>
          <a:stretch/>
        </p:blipFill>
        <p:spPr>
          <a:xfrm>
            <a:off x="6256187" y="3540123"/>
            <a:ext cx="4674851" cy="2701901"/>
          </a:xfrm>
          <a:prstGeom prst="rect">
            <a:avLst/>
          </a:prstGeom>
        </p:spPr>
      </p:pic>
      <p:pic>
        <p:nvPicPr>
          <p:cNvPr id="29" name="Immagine 12" descr="Immagine che contiene aria aperta, cielo, erba, pianta&#10;&#10;Descrizione generata automaticamente">
            <a:extLst>
              <a:ext uri="{FF2B5EF4-FFF2-40B4-BE49-F238E27FC236}">
                <a16:creationId xmlns:a16="http://schemas.microsoft.com/office/drawing/2014/main" id="{CBD9EBDB-8C29-22F2-1924-8F54D6C3FD68}"/>
              </a:ext>
            </a:extLst>
          </p:cNvPr>
          <p:cNvPicPr>
            <a:picLocks noChangeAspect="1"/>
          </p:cNvPicPr>
          <p:nvPr/>
        </p:nvPicPr>
        <p:blipFill>
          <a:blip r:embed="rId5">
            <a:extLst>
              <a:ext uri="{28A0092B-C50C-407E-A947-70E740481C1C}">
                <a14:useLocalDpi xmlns:a14="http://schemas.microsoft.com/office/drawing/2010/main" val="0"/>
              </a:ext>
            </a:extLst>
          </a:blip>
          <a:srcRect t="18032" b="17797"/>
          <a:stretch/>
        </p:blipFill>
        <p:spPr>
          <a:xfrm>
            <a:off x="5944266" y="779957"/>
            <a:ext cx="5671233" cy="2729428"/>
          </a:xfrm>
          <a:prstGeom prst="rect">
            <a:avLst/>
          </a:prstGeom>
        </p:spPr>
      </p:pic>
      <p:grpSp>
        <p:nvGrpSpPr>
          <p:cNvPr id="3" name="Group 2">
            <a:extLst>
              <a:ext uri="{FF2B5EF4-FFF2-40B4-BE49-F238E27FC236}">
                <a16:creationId xmlns:a16="http://schemas.microsoft.com/office/drawing/2014/main" id="{C8D282AA-759F-FA95-48FA-6B1E60354600}"/>
              </a:ext>
            </a:extLst>
          </p:cNvPr>
          <p:cNvGrpSpPr/>
          <p:nvPr/>
        </p:nvGrpSpPr>
        <p:grpSpPr>
          <a:xfrm>
            <a:off x="204472" y="700898"/>
            <a:ext cx="5083782" cy="3655835"/>
            <a:chOff x="374517" y="1739048"/>
            <a:chExt cx="7241361" cy="4336853"/>
          </a:xfrm>
        </p:grpSpPr>
        <p:pic>
          <p:nvPicPr>
            <p:cNvPr id="10" name="Immagine 2">
              <a:extLst>
                <a:ext uri="{FF2B5EF4-FFF2-40B4-BE49-F238E27FC236}">
                  <a16:creationId xmlns:a16="http://schemas.microsoft.com/office/drawing/2014/main" id="{347CC922-3CCC-4B6D-53C5-9CF53D34A185}"/>
                </a:ext>
              </a:extLst>
            </p:cNvPr>
            <p:cNvPicPr>
              <a:picLocks noChangeAspect="1"/>
            </p:cNvPicPr>
            <p:nvPr/>
          </p:nvPicPr>
          <p:blipFill rotWithShape="1">
            <a:blip r:embed="rId6"/>
            <a:srcRect r="5689"/>
            <a:stretch/>
          </p:blipFill>
          <p:spPr>
            <a:xfrm>
              <a:off x="374517" y="1739048"/>
              <a:ext cx="7241361" cy="4336853"/>
            </a:xfrm>
            <a:prstGeom prst="rect">
              <a:avLst/>
            </a:prstGeom>
          </p:spPr>
        </p:pic>
        <p:sp>
          <p:nvSpPr>
            <p:cNvPr id="17" name="Parallelogramma 30">
              <a:extLst>
                <a:ext uri="{FF2B5EF4-FFF2-40B4-BE49-F238E27FC236}">
                  <a16:creationId xmlns:a16="http://schemas.microsoft.com/office/drawing/2014/main" id="{B8EA94FA-4592-FDAE-69B8-30CF11483625}"/>
                </a:ext>
              </a:extLst>
            </p:cNvPr>
            <p:cNvSpPr/>
            <p:nvPr/>
          </p:nvSpPr>
          <p:spPr>
            <a:xfrm rot="1669132">
              <a:off x="2709037" y="3195675"/>
              <a:ext cx="3579203" cy="677225"/>
            </a:xfrm>
            <a:prstGeom prst="parallelogram">
              <a:avLst>
                <a:gd name="adj" fmla="val 90546"/>
              </a:avLst>
            </a:prstGeom>
            <a:noFill/>
            <a:ln w="730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Parallelogramma 31">
              <a:extLst>
                <a:ext uri="{FF2B5EF4-FFF2-40B4-BE49-F238E27FC236}">
                  <a16:creationId xmlns:a16="http://schemas.microsoft.com/office/drawing/2014/main" id="{84B20F35-229B-A180-8B4D-9C803F225B30}"/>
                </a:ext>
              </a:extLst>
            </p:cNvPr>
            <p:cNvSpPr/>
            <p:nvPr/>
          </p:nvSpPr>
          <p:spPr>
            <a:xfrm rot="1669132">
              <a:off x="1665841" y="3566663"/>
              <a:ext cx="3654637" cy="677225"/>
            </a:xfrm>
            <a:prstGeom prst="parallelogram">
              <a:avLst>
                <a:gd name="adj" fmla="val 90546"/>
              </a:avLst>
            </a:prstGeom>
            <a:noFill/>
            <a:ln w="730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33">
              <a:extLst>
                <a:ext uri="{FF2B5EF4-FFF2-40B4-BE49-F238E27FC236}">
                  <a16:creationId xmlns:a16="http://schemas.microsoft.com/office/drawing/2014/main" id="{6789362D-0B02-FF2F-1DD2-CF1D0703E9A4}"/>
                </a:ext>
              </a:extLst>
            </p:cNvPr>
            <p:cNvSpPr txBox="1"/>
            <p:nvPr/>
          </p:nvSpPr>
          <p:spPr>
            <a:xfrm>
              <a:off x="1270130" y="2762817"/>
              <a:ext cx="1338063" cy="365110"/>
            </a:xfrm>
            <a:prstGeom prst="rect">
              <a:avLst/>
            </a:prstGeom>
            <a:noFill/>
          </p:spPr>
          <p:txBody>
            <a:bodyPr wrap="square">
              <a:spAutoFit/>
            </a:bodyPr>
            <a:lstStyle/>
            <a:p>
              <a:r>
                <a:rPr kumimoji="0" lang="it-IT" altLang="it-IT" sz="1400" b="1" i="0" u="none" strike="noStrike" cap="none" normalizeH="0" baseline="0" dirty="0">
                  <a:ln>
                    <a:noFill/>
                  </a:ln>
                  <a:effectLst/>
                  <a:latin typeface="Arial Unicode MS"/>
                </a:rPr>
                <a:t>Fase</a:t>
              </a:r>
              <a:r>
                <a:rPr kumimoji="0" lang="it-IT" altLang="it-IT" sz="1400" b="1" i="0" u="none" strike="noStrike" cap="none" normalizeH="0" dirty="0">
                  <a:ln>
                    <a:noFill/>
                  </a:ln>
                  <a:effectLst/>
                  <a:latin typeface="Arial Unicode MS"/>
                </a:rPr>
                <a:t> 02 </a:t>
              </a:r>
              <a:endParaRPr lang="it-IT" sz="1400" b="1" dirty="0"/>
            </a:p>
          </p:txBody>
        </p:sp>
        <p:sp>
          <p:nvSpPr>
            <p:cNvPr id="21" name="CasellaDiTesto 34">
              <a:extLst>
                <a:ext uri="{FF2B5EF4-FFF2-40B4-BE49-F238E27FC236}">
                  <a16:creationId xmlns:a16="http://schemas.microsoft.com/office/drawing/2014/main" id="{1654EFBF-783E-78F1-D4B9-9A040EF6BF9E}"/>
                </a:ext>
              </a:extLst>
            </p:cNvPr>
            <p:cNvSpPr txBox="1"/>
            <p:nvPr/>
          </p:nvSpPr>
          <p:spPr>
            <a:xfrm>
              <a:off x="2683085" y="2247855"/>
              <a:ext cx="1338063" cy="365110"/>
            </a:xfrm>
            <a:prstGeom prst="rect">
              <a:avLst/>
            </a:prstGeom>
            <a:noFill/>
          </p:spPr>
          <p:txBody>
            <a:bodyPr wrap="square">
              <a:spAutoFit/>
            </a:bodyPr>
            <a:lstStyle/>
            <a:p>
              <a:r>
                <a:rPr kumimoji="0" lang="it-IT" altLang="it-IT" sz="1400" b="1" i="0" u="none" strike="noStrike" cap="none" normalizeH="0" baseline="0" dirty="0">
                  <a:ln>
                    <a:noFill/>
                  </a:ln>
                  <a:effectLst/>
                  <a:latin typeface="Arial Unicode MS"/>
                </a:rPr>
                <a:t>Fase</a:t>
              </a:r>
              <a:r>
                <a:rPr kumimoji="0" lang="it-IT" altLang="it-IT" sz="1400" b="1" i="0" u="none" strike="noStrike" cap="none" normalizeH="0" dirty="0">
                  <a:ln>
                    <a:noFill/>
                  </a:ln>
                  <a:effectLst/>
                  <a:latin typeface="Arial Unicode MS"/>
                </a:rPr>
                <a:t> 01</a:t>
              </a:r>
              <a:endParaRPr lang="it-IT" sz="1400" b="1" dirty="0"/>
            </a:p>
          </p:txBody>
        </p:sp>
        <p:sp>
          <p:nvSpPr>
            <p:cNvPr id="22" name="Parallelogramma 35">
              <a:extLst>
                <a:ext uri="{FF2B5EF4-FFF2-40B4-BE49-F238E27FC236}">
                  <a16:creationId xmlns:a16="http://schemas.microsoft.com/office/drawing/2014/main" id="{35243A38-BB42-7124-5FE7-A83499B804FB}"/>
                </a:ext>
              </a:extLst>
            </p:cNvPr>
            <p:cNvSpPr/>
            <p:nvPr/>
          </p:nvSpPr>
          <p:spPr>
            <a:xfrm rot="1669132">
              <a:off x="3683950" y="2291955"/>
              <a:ext cx="2334284" cy="1008120"/>
            </a:xfrm>
            <a:prstGeom prst="parallelogram">
              <a:avLst>
                <a:gd name="adj" fmla="val 90546"/>
              </a:avLst>
            </a:prstGeom>
            <a:noFill/>
            <a:ln w="730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3" name="Rectangle 1">
            <a:extLst>
              <a:ext uri="{FF2B5EF4-FFF2-40B4-BE49-F238E27FC236}">
                <a16:creationId xmlns:a16="http://schemas.microsoft.com/office/drawing/2014/main" id="{FC8EE5BB-E757-BCA7-A507-339E2D2C9549}"/>
              </a:ext>
            </a:extLst>
          </p:cNvPr>
          <p:cNvSpPr>
            <a:spLocks noChangeArrowheads="1"/>
          </p:cNvSpPr>
          <p:nvPr/>
        </p:nvSpPr>
        <p:spPr bwMode="auto">
          <a:xfrm>
            <a:off x="656164" y="4255381"/>
            <a:ext cx="426376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it-IT" altLang="it-IT" sz="1000" dirty="0">
                <a:latin typeface="Arial Unicode MS"/>
              </a:rPr>
              <a:t>Fase 01 - Programma Nazionale per la Ricerca (PNR)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it-IT" altLang="it-IT" sz="1000" dirty="0">
                <a:latin typeface="Arial Unicode MS"/>
              </a:rPr>
              <a:t>500 kW power supply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it-IT" altLang="it-IT" sz="1000" dirty="0">
                <a:latin typeface="Arial Unicode MS"/>
              </a:rPr>
              <a:t>10 server rack, 180 kW</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it-IT" altLang="it-IT" sz="1000" dirty="0">
                <a:latin typeface="Arial Unicode MS"/>
              </a:rPr>
              <a:t>1 </a:t>
            </a:r>
            <a:r>
              <a:rPr lang="it-IT" altLang="it-IT" sz="1000" dirty="0" err="1">
                <a:latin typeface="Arial Unicode MS"/>
              </a:rPr>
              <a:t>Chiller</a:t>
            </a:r>
            <a:endParaRPr lang="it-IT" altLang="it-IT" sz="1000" dirty="0">
              <a:latin typeface="Arial Unicode MS"/>
            </a:endParaRP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sz="1000" dirty="0">
              <a:latin typeface="Arial Unicode MS"/>
            </a:endParaRPr>
          </a:p>
          <a:p>
            <a:pPr lvl="0" eaLnBrk="0" fontAlgn="base" hangingPunct="0">
              <a:spcBef>
                <a:spcPct val="0"/>
              </a:spcBef>
              <a:spcAft>
                <a:spcPct val="0"/>
              </a:spcAft>
            </a:pPr>
            <a:r>
              <a:rPr kumimoji="0" lang="it-IT" altLang="it-IT" sz="1000" i="0" u="none" strike="noStrike" cap="none" normalizeH="0" baseline="0" dirty="0">
                <a:ln>
                  <a:noFill/>
                </a:ln>
                <a:solidFill>
                  <a:schemeClr val="tx1"/>
                </a:solidFill>
                <a:effectLst/>
                <a:latin typeface="Arial Unicode MS"/>
              </a:rPr>
              <a:t>Fase</a:t>
            </a:r>
            <a:r>
              <a:rPr kumimoji="0" lang="it-IT" altLang="it-IT" sz="1000" i="0" u="none" strike="noStrike" cap="none" normalizeH="0" dirty="0">
                <a:ln>
                  <a:noFill/>
                </a:ln>
                <a:solidFill>
                  <a:schemeClr val="tx1"/>
                </a:solidFill>
                <a:effectLst/>
                <a:latin typeface="Arial Unicode MS"/>
              </a:rPr>
              <a:t> 02 – PNRR (</a:t>
            </a:r>
            <a:r>
              <a:rPr lang="it-IT" sz="1000" dirty="0"/>
              <a:t>High Performance Computing, Big Data and Quantum Computing)</a:t>
            </a:r>
          </a:p>
          <a:p>
            <a:pPr marL="285750" lvl="0" indent="-285750" eaLnBrk="0" fontAlgn="base" hangingPunct="0">
              <a:spcBef>
                <a:spcPct val="0"/>
              </a:spcBef>
              <a:spcAft>
                <a:spcPct val="0"/>
              </a:spcAft>
              <a:buFont typeface="Arial" panose="020B0604020202020204" pitchFamily="34" charset="0"/>
              <a:buChar char="•"/>
            </a:pPr>
            <a:r>
              <a:rPr kumimoji="0" lang="it-IT" altLang="it-IT" sz="1000" i="0" u="none" strike="noStrike" cap="none" normalizeH="0" dirty="0">
                <a:ln>
                  <a:noFill/>
                </a:ln>
                <a:solidFill>
                  <a:schemeClr val="tx1"/>
                </a:solidFill>
                <a:effectLst/>
                <a:latin typeface="Arial" panose="020B0604020202020204" pitchFamily="34" charset="0"/>
              </a:rPr>
              <a:t>10 server rack 180 kW </a:t>
            </a:r>
          </a:p>
          <a:p>
            <a:pPr marL="285750" lvl="0" indent="-285750" eaLnBrk="0" fontAlgn="base" hangingPunct="0">
              <a:spcBef>
                <a:spcPct val="0"/>
              </a:spcBef>
              <a:spcAft>
                <a:spcPct val="0"/>
              </a:spcAft>
              <a:buFont typeface="Arial" panose="020B0604020202020204" pitchFamily="34" charset="0"/>
              <a:buChar char="•"/>
            </a:pPr>
            <a:r>
              <a:rPr lang="it-IT" altLang="it-IT" sz="1000" dirty="0">
                <a:latin typeface="Arial" panose="020B0604020202020204" pitchFamily="34" charset="0"/>
              </a:rPr>
              <a:t>1 </a:t>
            </a:r>
            <a:r>
              <a:rPr lang="it-IT" altLang="it-IT" sz="1000" dirty="0" err="1">
                <a:latin typeface="Arial" panose="020B0604020202020204" pitchFamily="34" charset="0"/>
              </a:rPr>
              <a:t>Chiller</a:t>
            </a:r>
            <a:r>
              <a:rPr lang="it-IT" altLang="it-IT" sz="1000" dirty="0">
                <a:latin typeface="Arial" panose="020B0604020202020204" pitchFamily="34" charset="0"/>
              </a:rPr>
              <a:t> </a:t>
            </a:r>
          </a:p>
        </p:txBody>
      </p:sp>
      <p:sp>
        <p:nvSpPr>
          <p:cNvPr id="24" name="CasellaDiTesto 4">
            <a:extLst>
              <a:ext uri="{FF2B5EF4-FFF2-40B4-BE49-F238E27FC236}">
                <a16:creationId xmlns:a16="http://schemas.microsoft.com/office/drawing/2014/main" id="{C02F4DFE-FD7E-BFA8-1DFB-0692407C4010}"/>
              </a:ext>
            </a:extLst>
          </p:cNvPr>
          <p:cNvSpPr txBox="1"/>
          <p:nvPr/>
        </p:nvSpPr>
        <p:spPr>
          <a:xfrm>
            <a:off x="656164" y="5972680"/>
            <a:ext cx="7376059" cy="600164"/>
          </a:xfrm>
          <a:prstGeom prst="rect">
            <a:avLst/>
          </a:prstGeom>
          <a:noFill/>
        </p:spPr>
        <p:txBody>
          <a:bodyPr wrap="square">
            <a:spAutoFit/>
          </a:bodyPr>
          <a:lstStyle/>
          <a:p>
            <a:r>
              <a:rPr lang="it-IT" sz="1100" b="1" i="1" dirty="0"/>
              <a:t>DATA CENTER – </a:t>
            </a:r>
            <a:r>
              <a:rPr lang="it-IT" sz="1100" b="1" i="1" dirty="0" err="1"/>
              <a:t>Technological</a:t>
            </a:r>
            <a:r>
              <a:rPr lang="it-IT" sz="1100" b="1" i="1" dirty="0"/>
              <a:t> </a:t>
            </a:r>
            <a:r>
              <a:rPr lang="it-IT" sz="1100" b="1" i="1" dirty="0" err="1"/>
              <a:t>plants</a:t>
            </a:r>
            <a:r>
              <a:rPr lang="it-IT" sz="1100" b="1" i="1" dirty="0"/>
              <a:t> (phase1 and 2) : April 2025</a:t>
            </a:r>
          </a:p>
          <a:p>
            <a:r>
              <a:rPr lang="it-IT" sz="1100" b="1" i="1" dirty="0"/>
              <a:t>DATA CENTER – fase 1 + 2 CPU and Storage </a:t>
            </a:r>
            <a:r>
              <a:rPr lang="it-IT" sz="1100" b="1" i="1" dirty="0" err="1"/>
              <a:t>installation</a:t>
            </a:r>
            <a:r>
              <a:rPr lang="it-IT" sz="1100" b="1" i="1" dirty="0"/>
              <a:t>: </a:t>
            </a:r>
            <a:r>
              <a:rPr lang="it-IT" sz="1100" b="1" i="1" dirty="0" err="1"/>
              <a:t>October</a:t>
            </a:r>
            <a:r>
              <a:rPr lang="it-IT" sz="1100" b="1" i="1" dirty="0"/>
              <a:t> 2025 </a:t>
            </a:r>
            <a:endParaRPr lang="it-IT" sz="1100" i="1" dirty="0"/>
          </a:p>
          <a:p>
            <a:r>
              <a:rPr lang="it-IT" sz="1100" b="1" i="1" dirty="0"/>
              <a:t> </a:t>
            </a:r>
            <a:endParaRPr lang="it-IT" sz="1100" i="1" dirty="0"/>
          </a:p>
        </p:txBody>
      </p:sp>
      <p:sp>
        <p:nvSpPr>
          <p:cNvPr id="2" name="TextBox 1">
            <a:extLst>
              <a:ext uri="{FF2B5EF4-FFF2-40B4-BE49-F238E27FC236}">
                <a16:creationId xmlns:a16="http://schemas.microsoft.com/office/drawing/2014/main" id="{D54C6310-1276-D90B-1AC1-9E5CE8F9767E}"/>
              </a:ext>
            </a:extLst>
          </p:cNvPr>
          <p:cNvSpPr txBox="1"/>
          <p:nvPr/>
        </p:nvSpPr>
        <p:spPr>
          <a:xfrm>
            <a:off x="4118137" y="227127"/>
            <a:ext cx="3860352" cy="461665"/>
          </a:xfrm>
          <a:prstGeom prst="rect">
            <a:avLst/>
          </a:prstGeom>
          <a:noFill/>
        </p:spPr>
        <p:txBody>
          <a:bodyPr wrap="none" rtlCol="0">
            <a:spAutoFit/>
          </a:bodyPr>
          <a:lstStyle/>
          <a:p>
            <a:r>
              <a:rPr lang="en-US" sz="2400" b="1" i="1" dirty="0">
                <a:latin typeface="+mj-lt"/>
                <a:ea typeface="Times New Roman" panose="02020603050405020304" pitchFamily="18" charset="0"/>
              </a:rPr>
              <a:t>T</a:t>
            </a:r>
            <a:r>
              <a:rPr lang="en-US" sz="2400" b="1" i="1" dirty="0">
                <a:effectLst/>
                <a:latin typeface="+mj-lt"/>
                <a:ea typeface="Times New Roman" panose="02020603050405020304" pitchFamily="18" charset="0"/>
              </a:rPr>
              <a:t>he New Data Center (CED)</a:t>
            </a:r>
            <a:endParaRPr lang="en-US" sz="2400" dirty="0">
              <a:latin typeface="+mj-lt"/>
            </a:endParaRPr>
          </a:p>
        </p:txBody>
      </p:sp>
    </p:spTree>
    <p:extLst>
      <p:ext uri="{BB962C8B-B14F-4D97-AF65-F5344CB8AC3E}">
        <p14:creationId xmlns:p14="http://schemas.microsoft.com/office/powerpoint/2010/main" val="1574778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6FCCDE0-BD4B-553D-064C-16853568E4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8120"/>
          <a:stretch/>
        </p:blipFill>
        <p:spPr bwMode="auto">
          <a:xfrm>
            <a:off x="920558" y="3786972"/>
            <a:ext cx="10905066" cy="1805103"/>
          </a:xfrm>
          <a:prstGeom prst="rect">
            <a:avLst/>
          </a:prstGeom>
          <a:noFill/>
          <a:extLst>
            <a:ext uri="{909E8E84-426E-40DD-AFC4-6F175D3DCCD1}">
              <a14:hiddenFill xmlns:a14="http://schemas.microsoft.com/office/drawing/2010/main">
                <a:solidFill>
                  <a:srgbClr val="FFFFFF"/>
                </a:solidFill>
              </a14:hiddenFill>
            </a:ext>
          </a:extLst>
        </p:spPr>
      </p:pic>
      <p:cxnSp>
        <p:nvCxnSpPr>
          <p:cNvPr id="90" name="Connettore 2 89">
            <a:extLst>
              <a:ext uri="{FF2B5EF4-FFF2-40B4-BE49-F238E27FC236}">
                <a16:creationId xmlns:a16="http://schemas.microsoft.com/office/drawing/2014/main" id="{FE7327AE-2E0D-9CC8-E252-1A13750565CA}"/>
              </a:ext>
            </a:extLst>
          </p:cNvPr>
          <p:cNvCxnSpPr>
            <a:cxnSpLocks/>
          </p:cNvCxnSpPr>
          <p:nvPr/>
        </p:nvCxnSpPr>
        <p:spPr>
          <a:xfrm flipH="1">
            <a:off x="3996906" y="1442539"/>
            <a:ext cx="2376185" cy="292817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67" name="Immagine 166">
            <a:extLst>
              <a:ext uri="{FF2B5EF4-FFF2-40B4-BE49-F238E27FC236}">
                <a16:creationId xmlns:a16="http://schemas.microsoft.com/office/drawing/2014/main" id="{635A74B2-E5E1-A40A-32BF-58439593C7C8}"/>
              </a:ext>
            </a:extLst>
          </p:cNvPr>
          <p:cNvPicPr>
            <a:picLocks noChangeAspect="1"/>
          </p:cNvPicPr>
          <p:nvPr/>
        </p:nvPicPr>
        <p:blipFill>
          <a:blip r:embed="rId3"/>
          <a:stretch>
            <a:fillRect/>
          </a:stretch>
        </p:blipFill>
        <p:spPr>
          <a:xfrm>
            <a:off x="645755" y="541047"/>
            <a:ext cx="11272207" cy="1802985"/>
          </a:xfrm>
          <a:prstGeom prst="rect">
            <a:avLst/>
          </a:prstGeom>
        </p:spPr>
      </p:pic>
      <p:sp>
        <p:nvSpPr>
          <p:cNvPr id="181" name="Rettangolo con angoli arrotondati 180">
            <a:extLst>
              <a:ext uri="{FF2B5EF4-FFF2-40B4-BE49-F238E27FC236}">
                <a16:creationId xmlns:a16="http://schemas.microsoft.com/office/drawing/2014/main" id="{0AD21E90-23D6-987D-63BF-F7E40A8B884D}"/>
              </a:ext>
            </a:extLst>
          </p:cNvPr>
          <p:cNvSpPr/>
          <p:nvPr/>
        </p:nvSpPr>
        <p:spPr>
          <a:xfrm>
            <a:off x="770626" y="4203940"/>
            <a:ext cx="3226280" cy="1388135"/>
          </a:xfrm>
          <a:prstGeom prst="roundRect">
            <a:avLst/>
          </a:prstGeom>
          <a:solidFill>
            <a:schemeClr val="accent1">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b"/>
          <a:lstStyle/>
          <a:p>
            <a:pPr algn="ctr"/>
            <a:r>
              <a:rPr lang="en-US" sz="1050" b="1" dirty="0"/>
              <a:t>Beam commissioning done up to DTL4 (74 MeV)</a:t>
            </a:r>
          </a:p>
        </p:txBody>
      </p:sp>
      <p:sp>
        <p:nvSpPr>
          <p:cNvPr id="182" name="Rettangolo con angoli arrotondati 181">
            <a:extLst>
              <a:ext uri="{FF2B5EF4-FFF2-40B4-BE49-F238E27FC236}">
                <a16:creationId xmlns:a16="http://schemas.microsoft.com/office/drawing/2014/main" id="{9730C8E3-AFE1-AC35-1E52-480E534B0E3A}"/>
              </a:ext>
            </a:extLst>
          </p:cNvPr>
          <p:cNvSpPr/>
          <p:nvPr/>
        </p:nvSpPr>
        <p:spPr>
          <a:xfrm>
            <a:off x="8177842" y="362308"/>
            <a:ext cx="1105437" cy="198172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b"/>
          <a:lstStyle/>
          <a:p>
            <a:pPr algn="ctr"/>
            <a:r>
              <a:rPr lang="en-US" sz="1400" dirty="0"/>
              <a:t>Now ongoing</a:t>
            </a:r>
          </a:p>
        </p:txBody>
      </p:sp>
      <p:sp>
        <p:nvSpPr>
          <p:cNvPr id="183" name="CasellaDiTesto 182">
            <a:extLst>
              <a:ext uri="{FF2B5EF4-FFF2-40B4-BE49-F238E27FC236}">
                <a16:creationId xmlns:a16="http://schemas.microsoft.com/office/drawing/2014/main" id="{B9284C60-9672-6F70-3D79-0F8B036A5BA0}"/>
              </a:ext>
            </a:extLst>
          </p:cNvPr>
          <p:cNvSpPr txBox="1"/>
          <p:nvPr/>
        </p:nvSpPr>
        <p:spPr>
          <a:xfrm>
            <a:off x="1018325" y="5638528"/>
            <a:ext cx="848309"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200" dirty="0"/>
              <a:t>INFN-LNS</a:t>
            </a:r>
          </a:p>
        </p:txBody>
      </p:sp>
      <p:sp>
        <p:nvSpPr>
          <p:cNvPr id="185" name="CasellaDiTesto 184">
            <a:extLst>
              <a:ext uri="{FF2B5EF4-FFF2-40B4-BE49-F238E27FC236}">
                <a16:creationId xmlns:a16="http://schemas.microsoft.com/office/drawing/2014/main" id="{E32044A0-E064-0EB9-4927-99CC64F681A1}"/>
              </a:ext>
            </a:extLst>
          </p:cNvPr>
          <p:cNvSpPr txBox="1"/>
          <p:nvPr/>
        </p:nvSpPr>
        <p:spPr>
          <a:xfrm>
            <a:off x="2228007" y="5638527"/>
            <a:ext cx="466794"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200" dirty="0"/>
              <a:t>CEA</a:t>
            </a:r>
          </a:p>
        </p:txBody>
      </p:sp>
      <p:sp>
        <p:nvSpPr>
          <p:cNvPr id="186" name="CasellaDiTesto 185">
            <a:extLst>
              <a:ext uri="{FF2B5EF4-FFF2-40B4-BE49-F238E27FC236}">
                <a16:creationId xmlns:a16="http://schemas.microsoft.com/office/drawing/2014/main" id="{DA9B119D-BF1B-D36A-207B-2096B689CACA}"/>
              </a:ext>
            </a:extLst>
          </p:cNvPr>
          <p:cNvSpPr txBox="1"/>
          <p:nvPr/>
        </p:nvSpPr>
        <p:spPr>
          <a:xfrm>
            <a:off x="2775120" y="5608944"/>
            <a:ext cx="607859"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200" dirty="0"/>
              <a:t>ESS</a:t>
            </a:r>
            <a:br>
              <a:rPr lang="en-US" sz="1200" dirty="0"/>
            </a:br>
            <a:r>
              <a:rPr lang="en-US" sz="1200" dirty="0"/>
              <a:t>Bilbao</a:t>
            </a:r>
          </a:p>
        </p:txBody>
      </p:sp>
      <p:sp>
        <p:nvSpPr>
          <p:cNvPr id="187" name="CasellaDiTesto 186">
            <a:extLst>
              <a:ext uri="{FF2B5EF4-FFF2-40B4-BE49-F238E27FC236}">
                <a16:creationId xmlns:a16="http://schemas.microsoft.com/office/drawing/2014/main" id="{5FA08ACD-2FEC-26BE-2214-E5825225D83C}"/>
              </a:ext>
            </a:extLst>
          </p:cNvPr>
          <p:cNvSpPr txBox="1"/>
          <p:nvPr/>
        </p:nvSpPr>
        <p:spPr>
          <a:xfrm>
            <a:off x="3411734" y="5635064"/>
            <a:ext cx="838691"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200" dirty="0"/>
              <a:t>INFN-LNL</a:t>
            </a:r>
          </a:p>
        </p:txBody>
      </p:sp>
      <p:sp>
        <p:nvSpPr>
          <p:cNvPr id="188" name="CasellaDiTesto 187">
            <a:extLst>
              <a:ext uri="{FF2B5EF4-FFF2-40B4-BE49-F238E27FC236}">
                <a16:creationId xmlns:a16="http://schemas.microsoft.com/office/drawing/2014/main" id="{26522AA8-E725-8696-3226-833DD2F5E416}"/>
              </a:ext>
            </a:extLst>
          </p:cNvPr>
          <p:cNvSpPr txBox="1"/>
          <p:nvPr/>
        </p:nvSpPr>
        <p:spPr>
          <a:xfrm>
            <a:off x="4546122" y="5638527"/>
            <a:ext cx="572593"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200" dirty="0"/>
              <a:t>Orsay</a:t>
            </a:r>
          </a:p>
        </p:txBody>
      </p:sp>
      <p:sp>
        <p:nvSpPr>
          <p:cNvPr id="189" name="CasellaDiTesto 188">
            <a:extLst>
              <a:ext uri="{FF2B5EF4-FFF2-40B4-BE49-F238E27FC236}">
                <a16:creationId xmlns:a16="http://schemas.microsoft.com/office/drawing/2014/main" id="{34655260-CBD6-10CD-EAE2-D5AE490A4FD5}"/>
              </a:ext>
            </a:extLst>
          </p:cNvPr>
          <p:cNvSpPr txBox="1"/>
          <p:nvPr/>
        </p:nvSpPr>
        <p:spPr>
          <a:xfrm>
            <a:off x="5862512" y="5635066"/>
            <a:ext cx="923651"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200" dirty="0"/>
              <a:t>INFN-LASA</a:t>
            </a:r>
          </a:p>
        </p:txBody>
      </p:sp>
      <p:sp>
        <p:nvSpPr>
          <p:cNvPr id="190" name="CasellaDiTesto 189">
            <a:extLst>
              <a:ext uri="{FF2B5EF4-FFF2-40B4-BE49-F238E27FC236}">
                <a16:creationId xmlns:a16="http://schemas.microsoft.com/office/drawing/2014/main" id="{C4FEE513-E417-0F5A-7E1F-3C8566E35E5A}"/>
              </a:ext>
            </a:extLst>
          </p:cNvPr>
          <p:cNvSpPr txBox="1"/>
          <p:nvPr/>
        </p:nvSpPr>
        <p:spPr>
          <a:xfrm>
            <a:off x="7716016" y="5635065"/>
            <a:ext cx="527196"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200" dirty="0"/>
              <a:t>STFC</a:t>
            </a:r>
          </a:p>
        </p:txBody>
      </p:sp>
      <p:sp>
        <p:nvSpPr>
          <p:cNvPr id="191" name="CasellaDiTesto 190">
            <a:extLst>
              <a:ext uri="{FF2B5EF4-FFF2-40B4-BE49-F238E27FC236}">
                <a16:creationId xmlns:a16="http://schemas.microsoft.com/office/drawing/2014/main" id="{9EA998E7-6842-7F0D-02A2-791562DC51F9}"/>
              </a:ext>
            </a:extLst>
          </p:cNvPr>
          <p:cNvSpPr txBox="1"/>
          <p:nvPr/>
        </p:nvSpPr>
        <p:spPr>
          <a:xfrm>
            <a:off x="5862512" y="5955057"/>
            <a:ext cx="3465517"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1200" dirty="0"/>
              <a:t>CEA (cryomodules)</a:t>
            </a:r>
          </a:p>
        </p:txBody>
      </p:sp>
      <p:sp>
        <p:nvSpPr>
          <p:cNvPr id="2" name="CasellaDiTesto 1">
            <a:extLst>
              <a:ext uri="{FF2B5EF4-FFF2-40B4-BE49-F238E27FC236}">
                <a16:creationId xmlns:a16="http://schemas.microsoft.com/office/drawing/2014/main" id="{CE1CA433-949C-C487-1E33-3BA3EF10AAA2}"/>
              </a:ext>
            </a:extLst>
          </p:cNvPr>
          <p:cNvSpPr txBox="1"/>
          <p:nvPr/>
        </p:nvSpPr>
        <p:spPr>
          <a:xfrm>
            <a:off x="6969417" y="2445403"/>
            <a:ext cx="4960044" cy="523220"/>
          </a:xfrm>
          <a:prstGeom prst="rect">
            <a:avLst/>
          </a:prstGeom>
          <a:noFill/>
        </p:spPr>
        <p:txBody>
          <a:bodyPr wrap="square" rtlCol="0">
            <a:spAutoFit/>
          </a:bodyPr>
          <a:lstStyle/>
          <a:p>
            <a:r>
              <a:rPr lang="en-US" sz="1400" dirty="0"/>
              <a:t>DTL5 and </a:t>
            </a:r>
            <a:r>
              <a:rPr lang="en-US" sz="1400" dirty="0" err="1"/>
              <a:t>ScLinac</a:t>
            </a:r>
            <a:r>
              <a:rPr lang="en-US" sz="1400" dirty="0"/>
              <a:t> under RF conditioning to be prepared for Beam commissioning from 74MeV to 890 MeV</a:t>
            </a:r>
          </a:p>
        </p:txBody>
      </p:sp>
      <p:cxnSp>
        <p:nvCxnSpPr>
          <p:cNvPr id="6" name="Straight Arrow Connector 5">
            <a:extLst>
              <a:ext uri="{FF2B5EF4-FFF2-40B4-BE49-F238E27FC236}">
                <a16:creationId xmlns:a16="http://schemas.microsoft.com/office/drawing/2014/main" id="{D37656E3-0265-B6CD-ACBB-026F2215A788}"/>
              </a:ext>
            </a:extLst>
          </p:cNvPr>
          <p:cNvCxnSpPr/>
          <p:nvPr/>
        </p:nvCxnSpPr>
        <p:spPr>
          <a:xfrm>
            <a:off x="3642970" y="3840958"/>
            <a:ext cx="188109" cy="64326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7" name="Picture 6" descr="A group of men wearing safety vests and helmets&#10;&#10;Description automatically generated">
            <a:extLst>
              <a:ext uri="{FF2B5EF4-FFF2-40B4-BE49-F238E27FC236}">
                <a16:creationId xmlns:a16="http://schemas.microsoft.com/office/drawing/2014/main" id="{25E58D2A-7A05-9255-14FE-D02FDB7B1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57" y="1511130"/>
            <a:ext cx="4089898" cy="2334359"/>
          </a:xfrm>
          <a:prstGeom prst="rect">
            <a:avLst/>
          </a:prstGeom>
          <a:ln>
            <a:solidFill>
              <a:schemeClr val="tx1"/>
            </a:solidFill>
          </a:ln>
        </p:spPr>
      </p:pic>
    </p:spTree>
    <p:extLst>
      <p:ext uri="{BB962C8B-B14F-4D97-AF65-F5344CB8AC3E}">
        <p14:creationId xmlns:p14="http://schemas.microsoft.com/office/powerpoint/2010/main" val="1648913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1F373F4A-BED3-C17D-25D7-4886026AE9BC}"/>
              </a:ext>
            </a:extLst>
          </p:cNvPr>
          <p:cNvSpPr>
            <a:spLocks noGrp="1"/>
          </p:cNvSpPr>
          <p:nvPr>
            <p:ph type="title"/>
          </p:nvPr>
        </p:nvSpPr>
        <p:spPr>
          <a:xfrm>
            <a:off x="0" y="0"/>
            <a:ext cx="12192000" cy="1030253"/>
          </a:xfrm>
          <a:solidFill>
            <a:schemeClr val="bg1"/>
          </a:solidFill>
        </p:spPr>
        <p:txBody>
          <a:bodyPr>
            <a:normAutofit/>
          </a:bodyPr>
          <a:lstStyle/>
          <a:p>
            <a:pPr algn="ctr"/>
            <a:r>
              <a:rPr lang="it-IT" sz="4000" b="1" dirty="0" err="1">
                <a:solidFill>
                  <a:schemeClr val="accent1"/>
                </a:solidFill>
              </a:rPr>
              <a:t>External</a:t>
            </a:r>
            <a:r>
              <a:rPr lang="it-IT" sz="4000" b="1" dirty="0">
                <a:solidFill>
                  <a:schemeClr val="accent1"/>
                </a:solidFill>
              </a:rPr>
              <a:t> projects – PNRR ANTHEM</a:t>
            </a:r>
          </a:p>
        </p:txBody>
      </p:sp>
      <p:sp>
        <p:nvSpPr>
          <p:cNvPr id="11" name="TextBox 10">
            <a:extLst>
              <a:ext uri="{FF2B5EF4-FFF2-40B4-BE49-F238E27FC236}">
                <a16:creationId xmlns:a16="http://schemas.microsoft.com/office/drawing/2014/main" id="{9F7C775E-518F-FCBE-7483-4EE5AED2E754}"/>
              </a:ext>
            </a:extLst>
          </p:cNvPr>
          <p:cNvSpPr txBox="1"/>
          <p:nvPr/>
        </p:nvSpPr>
        <p:spPr>
          <a:xfrm>
            <a:off x="1875706" y="1138203"/>
            <a:ext cx="8325847" cy="395355"/>
          </a:xfrm>
          <a:prstGeom prst="rect">
            <a:avLst/>
          </a:prstGeom>
          <a:noFill/>
          <a:ln>
            <a:solidFill>
              <a:schemeClr val="tx1"/>
            </a:solidFill>
          </a:ln>
        </p:spPr>
        <p:txBody>
          <a:bodyPr vert="horz" wrap="square" lIns="90000" tIns="45000" rIns="90000" bIns="45000" anchorCtr="0" compatLnSpc="0">
            <a:noAutofit/>
          </a:bodyPr>
          <a:lstStyle/>
          <a:p>
            <a:pPr marR="0" lvl="0" rtl="0" hangingPunct="0">
              <a:lnSpc>
                <a:spcPct val="100000"/>
              </a:lnSpc>
              <a:spcBef>
                <a:spcPts val="0"/>
              </a:spcBef>
              <a:spcAft>
                <a:spcPts val="0"/>
              </a:spcAft>
              <a:buClr>
                <a:srgbClr val="0070C0"/>
              </a:buClr>
              <a:tabLst/>
            </a:pPr>
            <a:r>
              <a:rPr lang="en-GB" b="0" i="0" u="none" strike="noStrike" kern="1200" cap="none" dirty="0">
                <a:ln>
                  <a:noFill/>
                </a:ln>
                <a:ea typeface="Noto Sans CJK SC" pitchFamily="2"/>
                <a:cs typeface="Lohit Devanagari" pitchFamily="2"/>
              </a:rPr>
              <a:t>ANTHEM PROJECT, CONSTRUCTION OF A RFQ DRIVEN BNCT NEUTRON SOURCE </a:t>
            </a:r>
          </a:p>
        </p:txBody>
      </p:sp>
      <p:sp>
        <p:nvSpPr>
          <p:cNvPr id="6" name="TextBox 5">
            <a:extLst>
              <a:ext uri="{FF2B5EF4-FFF2-40B4-BE49-F238E27FC236}">
                <a16:creationId xmlns:a16="http://schemas.microsoft.com/office/drawing/2014/main" id="{D58B8EF0-8706-12EE-2362-8CBD9BFCFB96}"/>
              </a:ext>
            </a:extLst>
          </p:cNvPr>
          <p:cNvSpPr txBox="1"/>
          <p:nvPr/>
        </p:nvSpPr>
        <p:spPr>
          <a:xfrm>
            <a:off x="960387" y="1670948"/>
            <a:ext cx="10271226" cy="469323"/>
          </a:xfrm>
          <a:prstGeom prst="rect">
            <a:avLst/>
          </a:prstGeom>
          <a:noFill/>
          <a:ln>
            <a:solidFill>
              <a:schemeClr val="tx1"/>
            </a:solidFill>
          </a:ln>
        </p:spPr>
        <p:txBody>
          <a:bodyPr vert="horz" wrap="square" lIns="90000" tIns="45000" rIns="90000" bIns="45000" anchorCtr="0" compatLnSpc="0">
            <a:noAutofit/>
          </a:bodyPr>
          <a:lstStyle/>
          <a:p>
            <a:pPr marL="342900" marR="0" lvl="0" indent="-342900" algn="ctr" rtl="0" hangingPunct="0">
              <a:lnSpc>
                <a:spcPct val="100000"/>
              </a:lnSpc>
              <a:spcBef>
                <a:spcPts val="0"/>
              </a:spcBef>
              <a:spcAft>
                <a:spcPts val="0"/>
              </a:spcAft>
              <a:buClr>
                <a:srgbClr val="0070C0"/>
              </a:buClr>
              <a:buFont typeface="Wingdings" panose="05000000000000000000" pitchFamily="2" charset="2"/>
              <a:buChar char="v"/>
              <a:tabLst/>
            </a:pPr>
            <a:r>
              <a:rPr lang="en-GB" b="0" i="0" u="none" strike="noStrike" kern="1200" cap="none" dirty="0">
                <a:ln>
                  <a:noFill/>
                </a:ln>
                <a:ea typeface="Noto Sans CJK SC" pitchFamily="2"/>
                <a:cs typeface="Lohit Devanagari" pitchFamily="2"/>
              </a:rPr>
              <a:t>The BNCT irradiation facility concept epithermal neutrons for deep  </a:t>
            </a:r>
            <a:r>
              <a:rPr lang="en-GB" b="0" i="0" u="none" strike="noStrike" kern="1200" cap="none" dirty="0" err="1">
                <a:ln>
                  <a:noFill/>
                </a:ln>
                <a:ea typeface="Noto Sans CJK SC" pitchFamily="2"/>
                <a:cs typeface="Lohit Devanagari" pitchFamily="2"/>
              </a:rPr>
              <a:t>tumors</a:t>
            </a:r>
            <a:r>
              <a:rPr lang="en-GB" b="0" i="0" u="none" strike="noStrike" kern="1200" cap="none" dirty="0">
                <a:ln>
                  <a:noFill/>
                </a:ln>
                <a:ea typeface="Noto Sans CJK SC" pitchFamily="2"/>
                <a:cs typeface="Lohit Devanagari" pitchFamily="2"/>
              </a:rPr>
              <a:t> (like glioblastoma)</a:t>
            </a:r>
          </a:p>
        </p:txBody>
      </p:sp>
      <p:pic>
        <p:nvPicPr>
          <p:cNvPr id="7" name="Immagine 3">
            <a:extLst>
              <a:ext uri="{FF2B5EF4-FFF2-40B4-BE49-F238E27FC236}">
                <a16:creationId xmlns:a16="http://schemas.microsoft.com/office/drawing/2014/main" id="{5C82D077-55C2-722D-618E-1F19441DE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601" y="2848639"/>
            <a:ext cx="3571875" cy="2976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Immagine 11">
            <a:extLst>
              <a:ext uri="{FF2B5EF4-FFF2-40B4-BE49-F238E27FC236}">
                <a16:creationId xmlns:a16="http://schemas.microsoft.com/office/drawing/2014/main" id="{30FFEB01-6827-CA9A-A266-CBE72E9B6D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24" y="2277661"/>
            <a:ext cx="7179993" cy="41185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968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9E71772B-2DAC-95F2-2A95-3A86D5425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03" t="18394" r="12914" b="18419"/>
          <a:stretch>
            <a:fillRect/>
          </a:stretch>
        </p:blipFill>
        <p:spPr bwMode="auto">
          <a:xfrm>
            <a:off x="258109" y="1156200"/>
            <a:ext cx="5957077" cy="30083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598690F0-3031-C9A8-8ABD-B1F0A01143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51611" y="4438238"/>
            <a:ext cx="1734676" cy="16748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
            <a:extLst>
              <a:ext uri="{FF2B5EF4-FFF2-40B4-BE49-F238E27FC236}">
                <a16:creationId xmlns:a16="http://schemas.microsoft.com/office/drawing/2014/main" id="{16F58C9A-BA15-D58F-7743-8091216426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9269" y="1359412"/>
            <a:ext cx="4925715" cy="2601947"/>
          </a:xfrm>
          <a:prstGeom prst="rect">
            <a:avLst/>
          </a:prstGeom>
          <a:solidFill>
            <a:schemeClr val="bg1"/>
          </a:solidFill>
          <a:ln w="9525">
            <a:solidFill>
              <a:srgbClr val="000000"/>
            </a:solidFill>
            <a:miter lim="800000"/>
            <a:headEnd/>
            <a:tailEnd/>
          </a:ln>
        </p:spPr>
      </p:pic>
      <p:sp>
        <p:nvSpPr>
          <p:cNvPr id="12" name="TextBox 11">
            <a:extLst>
              <a:ext uri="{FF2B5EF4-FFF2-40B4-BE49-F238E27FC236}">
                <a16:creationId xmlns:a16="http://schemas.microsoft.com/office/drawing/2014/main" id="{901F3C1E-40EB-7FC3-33D4-C6EBF44059D9}"/>
              </a:ext>
            </a:extLst>
          </p:cNvPr>
          <p:cNvSpPr txBox="1"/>
          <p:nvPr/>
        </p:nvSpPr>
        <p:spPr>
          <a:xfrm>
            <a:off x="573047" y="4886840"/>
            <a:ext cx="8100933" cy="1012161"/>
          </a:xfrm>
          <a:prstGeom prst="rect">
            <a:avLst/>
          </a:prstGeom>
          <a:noFill/>
          <a:ln>
            <a:solidFill>
              <a:schemeClr val="tx1"/>
            </a:solidFill>
          </a:ln>
        </p:spPr>
        <p:txBody>
          <a:bodyPr vert="horz" wrap="square" lIns="90000" tIns="45000" rIns="90000" bIns="45000" anchorCtr="0" compatLnSpc="0">
            <a:noAutofit/>
          </a:bodyPr>
          <a:lstStyle/>
          <a:p>
            <a:pPr marL="342900" marR="0" lvl="0" indent="-342900" rtl="0" hangingPunct="0">
              <a:lnSpc>
                <a:spcPct val="100000"/>
              </a:lnSpc>
              <a:spcBef>
                <a:spcPts val="0"/>
              </a:spcBef>
              <a:spcAft>
                <a:spcPts val="0"/>
              </a:spcAft>
              <a:buClr>
                <a:srgbClr val="0070C0"/>
              </a:buClr>
              <a:buFont typeface="Wingdings" panose="05000000000000000000" pitchFamily="2" charset="2"/>
              <a:buChar char="v"/>
              <a:tabLst/>
            </a:pPr>
            <a:r>
              <a:rPr lang="en-GB" sz="2000" b="0" i="0" u="none" strike="noStrike" kern="1200" cap="none" dirty="0">
                <a:ln>
                  <a:noFill/>
                </a:ln>
                <a:ea typeface="Noto Sans CJK SC" pitchFamily="2"/>
                <a:cs typeface="Lohit Devanagari" pitchFamily="2"/>
              </a:rPr>
              <a:t>RFQ nominal beam parameters successfully reached in pulsed mode</a:t>
            </a:r>
          </a:p>
          <a:p>
            <a:pPr marL="342900" marR="0" lvl="0" indent="-342900" rtl="0" hangingPunct="0">
              <a:lnSpc>
                <a:spcPct val="100000"/>
              </a:lnSpc>
              <a:spcBef>
                <a:spcPts val="0"/>
              </a:spcBef>
              <a:spcAft>
                <a:spcPts val="0"/>
              </a:spcAft>
              <a:buClr>
                <a:srgbClr val="0070C0"/>
              </a:buClr>
              <a:buFont typeface="Wingdings" panose="05000000000000000000" pitchFamily="2" charset="2"/>
              <a:buChar char="v"/>
              <a:tabLst/>
            </a:pPr>
            <a:r>
              <a:rPr lang="en-GB" sz="2000" b="0" i="0" u="none" strike="noStrike" kern="1200" cap="none" dirty="0">
                <a:ln>
                  <a:noFill/>
                </a:ln>
                <a:ea typeface="Noto Sans CJK SC" pitchFamily="2"/>
                <a:cs typeface="Lohit Devanagari" pitchFamily="2"/>
              </a:rPr>
              <a:t>RFQ conditioning reached 105 kV CW tested (80% nominal)</a:t>
            </a:r>
          </a:p>
          <a:p>
            <a:pPr marL="342900" marR="0" lvl="0" indent="-342900" rtl="0" hangingPunct="0">
              <a:lnSpc>
                <a:spcPct val="100000"/>
              </a:lnSpc>
              <a:spcBef>
                <a:spcPts val="0"/>
              </a:spcBef>
              <a:spcAft>
                <a:spcPts val="0"/>
              </a:spcAft>
              <a:buClr>
                <a:srgbClr val="0070C0"/>
              </a:buClr>
              <a:buFont typeface="Wingdings" panose="05000000000000000000" pitchFamily="2" charset="2"/>
              <a:buChar char="v"/>
              <a:tabLst/>
            </a:pPr>
            <a:r>
              <a:rPr lang="en-GB" sz="2000" b="0" i="0" u="none" strike="noStrike" kern="1200" cap="none" dirty="0">
                <a:ln>
                  <a:noFill/>
                </a:ln>
                <a:ea typeface="Noto Sans CJK SC" pitchFamily="2"/>
                <a:cs typeface="Lohit Devanagari" pitchFamily="2"/>
              </a:rPr>
              <a:t>RFQ water frequency tuning loop  tested</a:t>
            </a:r>
          </a:p>
          <a:p>
            <a:pPr marL="342900" marR="0" lvl="0" indent="-342900" rtl="0" hangingPunct="0">
              <a:lnSpc>
                <a:spcPct val="100000"/>
              </a:lnSpc>
              <a:spcBef>
                <a:spcPts val="0"/>
              </a:spcBef>
              <a:spcAft>
                <a:spcPts val="0"/>
              </a:spcAft>
              <a:buClr>
                <a:srgbClr val="0070C0"/>
              </a:buClr>
              <a:buFont typeface="Wingdings" panose="05000000000000000000" pitchFamily="2" charset="2"/>
              <a:buChar char="v"/>
              <a:tabLst/>
            </a:pPr>
            <a:endParaRPr lang="en-GB" sz="2000" b="0" i="0" u="none" strike="noStrike" kern="1200" cap="none" dirty="0">
              <a:ln>
                <a:noFill/>
              </a:ln>
              <a:ea typeface="Noto Sans CJK SC" pitchFamily="2"/>
              <a:cs typeface="Lohit Devanagari" pitchFamily="2"/>
            </a:endParaRPr>
          </a:p>
          <a:p>
            <a:pPr marR="0" lvl="0" rtl="0" hangingPunct="0">
              <a:lnSpc>
                <a:spcPct val="100000"/>
              </a:lnSpc>
              <a:spcBef>
                <a:spcPts val="0"/>
              </a:spcBef>
              <a:spcAft>
                <a:spcPts val="0"/>
              </a:spcAft>
              <a:buClr>
                <a:srgbClr val="0070C0"/>
              </a:buClr>
              <a:tabLst/>
            </a:pPr>
            <a:endParaRPr lang="en-GB" sz="2000" b="0" i="0" u="none" strike="noStrike" kern="1200" cap="none" dirty="0">
              <a:ln>
                <a:noFill/>
              </a:ln>
              <a:ea typeface="Noto Sans CJK SC" pitchFamily="2"/>
              <a:cs typeface="Lohit Devanagari" pitchFamily="2"/>
            </a:endParaRPr>
          </a:p>
        </p:txBody>
      </p:sp>
      <p:sp>
        <p:nvSpPr>
          <p:cNvPr id="6" name="Slide Number Placeholder 6">
            <a:extLst>
              <a:ext uri="{FF2B5EF4-FFF2-40B4-BE49-F238E27FC236}">
                <a16:creationId xmlns:a16="http://schemas.microsoft.com/office/drawing/2014/main" id="{D891FB4A-218D-336A-67F6-1A22F9073751}"/>
              </a:ext>
            </a:extLst>
          </p:cNvPr>
          <p:cNvSpPr>
            <a:spLocks noGrp="1"/>
          </p:cNvSpPr>
          <p:nvPr>
            <p:ph type="sldNum" sz="quarter" idx="12"/>
          </p:nvPr>
        </p:nvSpPr>
        <p:spPr>
          <a:xfrm>
            <a:off x="9353551" y="6563990"/>
            <a:ext cx="2743200" cy="365125"/>
          </a:xfrm>
        </p:spPr>
        <p:txBody>
          <a:bodyPr/>
          <a:lstStyle/>
          <a:p>
            <a:fld id="{F8E66084-2409-4E9C-9E78-AE07F1518455}" type="slidenum">
              <a:rPr lang="en-US" smtClean="0"/>
              <a:t>17</a:t>
            </a:fld>
            <a:endParaRPr lang="en-US" dirty="0"/>
          </a:p>
        </p:txBody>
      </p:sp>
      <p:pic>
        <p:nvPicPr>
          <p:cNvPr id="7" name="Picture 6">
            <a:extLst>
              <a:ext uri="{FF2B5EF4-FFF2-40B4-BE49-F238E27FC236}">
                <a16:creationId xmlns:a16="http://schemas.microsoft.com/office/drawing/2014/main" id="{B639A7B5-7384-5A12-7684-BABE020191D1}"/>
              </a:ext>
            </a:extLst>
          </p:cNvPr>
          <p:cNvPicPr>
            <a:picLocks noChangeAspect="1"/>
          </p:cNvPicPr>
          <p:nvPr/>
        </p:nvPicPr>
        <p:blipFill>
          <a:blip r:embed="rId6"/>
          <a:stretch>
            <a:fillRect/>
          </a:stretch>
        </p:blipFill>
        <p:spPr>
          <a:xfrm>
            <a:off x="0" y="0"/>
            <a:ext cx="897308" cy="472905"/>
          </a:xfrm>
          <a:prstGeom prst="rect">
            <a:avLst/>
          </a:prstGeom>
        </p:spPr>
      </p:pic>
      <p:sp>
        <p:nvSpPr>
          <p:cNvPr id="4" name="TextBox 3">
            <a:extLst>
              <a:ext uri="{FF2B5EF4-FFF2-40B4-BE49-F238E27FC236}">
                <a16:creationId xmlns:a16="http://schemas.microsoft.com/office/drawing/2014/main" id="{1B35B87D-97A0-2DFF-F0B3-167F1E3F7673}"/>
              </a:ext>
            </a:extLst>
          </p:cNvPr>
          <p:cNvSpPr txBox="1"/>
          <p:nvPr/>
        </p:nvSpPr>
        <p:spPr>
          <a:xfrm>
            <a:off x="4989849" y="420868"/>
            <a:ext cx="2382640" cy="461665"/>
          </a:xfrm>
          <a:prstGeom prst="rect">
            <a:avLst/>
          </a:prstGeom>
          <a:noFill/>
        </p:spPr>
        <p:txBody>
          <a:bodyPr wrap="none" rtlCol="0">
            <a:spAutoFit/>
          </a:bodyPr>
          <a:lstStyle/>
          <a:p>
            <a:r>
              <a:rPr lang="en-US" sz="2400" b="1" i="1" dirty="0">
                <a:effectLst/>
                <a:latin typeface="+mj-lt"/>
                <a:ea typeface="Times New Roman" panose="02020603050405020304" pitchFamily="18" charset="0"/>
              </a:rPr>
              <a:t>IFMIF-</a:t>
            </a:r>
            <a:r>
              <a:rPr lang="en-US" sz="2400" b="1" i="1" dirty="0" err="1">
                <a:effectLst/>
                <a:latin typeface="+mj-lt"/>
                <a:ea typeface="Times New Roman" panose="02020603050405020304" pitchFamily="18" charset="0"/>
              </a:rPr>
              <a:t>LIPAc</a:t>
            </a:r>
            <a:r>
              <a:rPr lang="en-US" sz="2400" b="1" i="1" dirty="0">
                <a:effectLst/>
                <a:latin typeface="+mj-lt"/>
                <a:ea typeface="Times New Roman" panose="02020603050405020304" pitchFamily="18" charset="0"/>
              </a:rPr>
              <a:t> RFQ</a:t>
            </a:r>
            <a:endParaRPr lang="en-US" sz="2400" dirty="0">
              <a:latin typeface="+mj-lt"/>
            </a:endParaRPr>
          </a:p>
        </p:txBody>
      </p:sp>
    </p:spTree>
    <p:extLst>
      <p:ext uri="{BB962C8B-B14F-4D97-AF65-F5344CB8AC3E}">
        <p14:creationId xmlns:p14="http://schemas.microsoft.com/office/powerpoint/2010/main" val="3547431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77CD8-E778-AA25-6314-572FFD40F99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E8A97DF-F6F6-C1C3-2FC1-75A96020B11A}"/>
              </a:ext>
            </a:extLst>
          </p:cNvPr>
          <p:cNvPicPr>
            <a:picLocks noChangeAspect="1"/>
          </p:cNvPicPr>
          <p:nvPr/>
        </p:nvPicPr>
        <p:blipFill>
          <a:blip r:embed="rId2"/>
          <a:stretch>
            <a:fillRect/>
          </a:stretch>
        </p:blipFill>
        <p:spPr>
          <a:xfrm>
            <a:off x="0" y="0"/>
            <a:ext cx="948583" cy="499928"/>
          </a:xfrm>
          <a:prstGeom prst="rect">
            <a:avLst/>
          </a:prstGeom>
        </p:spPr>
      </p:pic>
      <p:sp>
        <p:nvSpPr>
          <p:cNvPr id="7" name="Slide Number Placeholder 6">
            <a:extLst>
              <a:ext uri="{FF2B5EF4-FFF2-40B4-BE49-F238E27FC236}">
                <a16:creationId xmlns:a16="http://schemas.microsoft.com/office/drawing/2014/main" id="{1E09B88D-0DF0-2B9D-0309-3BED0F2D33FD}"/>
              </a:ext>
            </a:extLst>
          </p:cNvPr>
          <p:cNvSpPr>
            <a:spLocks noGrp="1"/>
          </p:cNvSpPr>
          <p:nvPr>
            <p:ph type="sldNum" sz="quarter" idx="12"/>
          </p:nvPr>
        </p:nvSpPr>
        <p:spPr>
          <a:xfrm>
            <a:off x="9353551" y="6492875"/>
            <a:ext cx="2743200" cy="365125"/>
          </a:xfrm>
        </p:spPr>
        <p:txBody>
          <a:bodyPr/>
          <a:lstStyle/>
          <a:p>
            <a:fld id="{F8E66084-2409-4E9C-9E78-AE07F1518455}" type="slidenum">
              <a:rPr lang="en-US" smtClean="0"/>
              <a:t>18</a:t>
            </a:fld>
            <a:endParaRPr lang="en-US" dirty="0"/>
          </a:p>
        </p:txBody>
      </p:sp>
      <p:sp>
        <p:nvSpPr>
          <p:cNvPr id="8" name="TextBox 7">
            <a:extLst>
              <a:ext uri="{FF2B5EF4-FFF2-40B4-BE49-F238E27FC236}">
                <a16:creationId xmlns:a16="http://schemas.microsoft.com/office/drawing/2014/main" id="{2027CC91-71E2-2AA3-39DE-5008C539573D}"/>
              </a:ext>
            </a:extLst>
          </p:cNvPr>
          <p:cNvSpPr txBox="1"/>
          <p:nvPr/>
        </p:nvSpPr>
        <p:spPr>
          <a:xfrm>
            <a:off x="4115519" y="93408"/>
            <a:ext cx="3960961" cy="400110"/>
          </a:xfrm>
          <a:prstGeom prst="rect">
            <a:avLst/>
          </a:prstGeom>
          <a:noFill/>
        </p:spPr>
        <p:txBody>
          <a:bodyPr wrap="square">
            <a:spAutoFit/>
          </a:bodyPr>
          <a:lstStyle/>
          <a:p>
            <a:r>
              <a:rPr lang="en-US" sz="2000" b="1" dirty="0">
                <a:solidFill>
                  <a:schemeClr val="tx2">
                    <a:lumMod val="90000"/>
                    <a:lumOff val="10000"/>
                  </a:schemeClr>
                </a:solidFill>
                <a:latin typeface="Times New Roman" panose="02020603050405020304" pitchFamily="18" charset="0"/>
                <a:ea typeface="Yu Gothic" panose="020B0400000000000000" pitchFamily="34" charset="-128"/>
              </a:rPr>
              <a:t>LNL-INFN Strategy and priorities</a:t>
            </a:r>
            <a:r>
              <a:rPr lang="en-US" sz="2000" b="1" dirty="0">
                <a:latin typeface="Times New Roman" panose="02020603050405020304" pitchFamily="18" charset="0"/>
                <a:ea typeface="Yu Gothic" panose="020B0400000000000000" pitchFamily="34" charset="-128"/>
              </a:rPr>
              <a:t> </a:t>
            </a:r>
            <a:endParaRPr lang="en-US" sz="2000" dirty="0"/>
          </a:p>
        </p:txBody>
      </p:sp>
      <p:sp>
        <p:nvSpPr>
          <p:cNvPr id="5" name="TextBox 4">
            <a:extLst>
              <a:ext uri="{FF2B5EF4-FFF2-40B4-BE49-F238E27FC236}">
                <a16:creationId xmlns:a16="http://schemas.microsoft.com/office/drawing/2014/main" id="{0A60F0F1-6754-7C38-681A-AFBAD24CC561}"/>
              </a:ext>
            </a:extLst>
          </p:cNvPr>
          <p:cNvSpPr txBox="1"/>
          <p:nvPr/>
        </p:nvSpPr>
        <p:spPr>
          <a:xfrm>
            <a:off x="2264815" y="450273"/>
            <a:ext cx="9426011" cy="368755"/>
          </a:xfrm>
          <a:prstGeom prst="rect">
            <a:avLst/>
          </a:prstGeom>
          <a:noFill/>
        </p:spPr>
        <p:txBody>
          <a:bodyPr wrap="square">
            <a:spAutoFit/>
          </a:bodyPr>
          <a:lstStyle/>
          <a:p>
            <a:pPr>
              <a:lnSpc>
                <a:spcPct val="107000"/>
              </a:lnSpc>
            </a:pPr>
            <a:r>
              <a:rPr lang="en-US" b="1" i="1" dirty="0">
                <a:solidFill>
                  <a:schemeClr val="tx2">
                    <a:lumMod val="75000"/>
                    <a:lumOff val="25000"/>
                  </a:schemeClr>
                </a:solidFill>
                <a:effectLst/>
                <a:latin typeface="Times New Roman" panose="02020603050405020304" pitchFamily="18" charset="0"/>
                <a:ea typeface="Aptos Display" panose="020B0004020202020204" pitchFamily="34" charset="0"/>
              </a:rPr>
              <a:t>The ATIP </a:t>
            </a:r>
            <a:r>
              <a:rPr lang="en-US" b="1" i="1" dirty="0">
                <a:solidFill>
                  <a:schemeClr val="tx2">
                    <a:lumMod val="75000"/>
                    <a:lumOff val="25000"/>
                  </a:schemeClr>
                </a:solidFill>
                <a:latin typeface="Times New Roman" panose="02020603050405020304" pitchFamily="18" charset="0"/>
                <a:ea typeface="Aptos Display" panose="020B0004020202020204" pitchFamily="34" charset="0"/>
              </a:rPr>
              <a:t>(</a:t>
            </a:r>
            <a:r>
              <a:rPr lang="en-US" b="1" i="1" dirty="0">
                <a:solidFill>
                  <a:schemeClr val="tx2">
                    <a:lumMod val="75000"/>
                    <a:lumOff val="25000"/>
                  </a:schemeClr>
                </a:solidFill>
                <a:effectLst/>
                <a:latin typeface="Times New Roman" panose="02020603050405020304" pitchFamily="18" charset="0"/>
                <a:ea typeface="Aptos Display" panose="020B0004020202020204" pitchFamily="34" charset="0"/>
              </a:rPr>
              <a:t>Accelerator Technology and Innovation Platform) project to </a:t>
            </a:r>
            <a:r>
              <a:rPr lang="en-US" b="1" i="1" dirty="0">
                <a:solidFill>
                  <a:schemeClr val="tx2">
                    <a:lumMod val="75000"/>
                    <a:lumOff val="25000"/>
                  </a:schemeClr>
                </a:solidFill>
                <a:latin typeface="Times New Roman" panose="02020603050405020304" pitchFamily="18" charset="0"/>
                <a:ea typeface="Aptos Display" panose="020B0004020202020204" pitchFamily="34" charset="0"/>
              </a:rPr>
              <a:t>start soon….</a:t>
            </a:r>
            <a:endParaRPr lang="en-US" b="1" i="1" dirty="0">
              <a:solidFill>
                <a:schemeClr val="tx2">
                  <a:lumMod val="75000"/>
                  <a:lumOff val="25000"/>
                </a:schemeClr>
              </a:solidFill>
              <a:effectLst/>
              <a:latin typeface="Times New Roman" panose="02020603050405020304" pitchFamily="18" charset="0"/>
              <a:ea typeface="Aptos Display" panose="020B0004020202020204" pitchFamily="34" charset="0"/>
            </a:endParaRPr>
          </a:p>
        </p:txBody>
      </p:sp>
      <p:pic>
        <p:nvPicPr>
          <p:cNvPr id="2" name="Immagine 4">
            <a:extLst>
              <a:ext uri="{FF2B5EF4-FFF2-40B4-BE49-F238E27FC236}">
                <a16:creationId xmlns:a16="http://schemas.microsoft.com/office/drawing/2014/main" id="{89843636-4C56-30BC-EE39-D038876FFA61}"/>
              </a:ext>
            </a:extLst>
          </p:cNvPr>
          <p:cNvPicPr>
            <a:picLocks noChangeAspect="1"/>
          </p:cNvPicPr>
          <p:nvPr/>
        </p:nvPicPr>
        <p:blipFill>
          <a:blip r:embed="rId3"/>
          <a:stretch>
            <a:fillRect/>
          </a:stretch>
        </p:blipFill>
        <p:spPr>
          <a:xfrm>
            <a:off x="4028515" y="1024653"/>
            <a:ext cx="4613534" cy="5284275"/>
          </a:xfrm>
          <a:prstGeom prst="rect">
            <a:avLst/>
          </a:prstGeom>
        </p:spPr>
      </p:pic>
      <p:sp>
        <p:nvSpPr>
          <p:cNvPr id="3" name="Rectangle 2">
            <a:extLst>
              <a:ext uri="{FF2B5EF4-FFF2-40B4-BE49-F238E27FC236}">
                <a16:creationId xmlns:a16="http://schemas.microsoft.com/office/drawing/2014/main" id="{DF71AB9C-B5E6-FF38-008A-E1B97785CD9B}"/>
              </a:ext>
            </a:extLst>
          </p:cNvPr>
          <p:cNvSpPr/>
          <p:nvPr/>
        </p:nvSpPr>
        <p:spPr>
          <a:xfrm>
            <a:off x="5050565" y="3245053"/>
            <a:ext cx="632389" cy="878080"/>
          </a:xfrm>
          <a:prstGeom prst="rect">
            <a:avLst/>
          </a:prstGeom>
          <a:solidFill>
            <a:schemeClr val="bg1">
              <a:lumMod val="6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8A4C34C-117C-C967-A2F6-0E56989CE828}"/>
              </a:ext>
            </a:extLst>
          </p:cNvPr>
          <p:cNvSpPr txBox="1"/>
          <p:nvPr/>
        </p:nvSpPr>
        <p:spPr>
          <a:xfrm>
            <a:off x="5042971" y="3520685"/>
            <a:ext cx="639983" cy="369332"/>
          </a:xfrm>
          <a:prstGeom prst="rect">
            <a:avLst/>
          </a:prstGeom>
          <a:noFill/>
        </p:spPr>
        <p:txBody>
          <a:bodyPr wrap="none" rtlCol="0">
            <a:spAutoFit/>
          </a:bodyPr>
          <a:lstStyle/>
          <a:p>
            <a:r>
              <a:rPr lang="en-US" b="1" dirty="0"/>
              <a:t>ATIP</a:t>
            </a:r>
          </a:p>
        </p:txBody>
      </p:sp>
      <p:sp>
        <p:nvSpPr>
          <p:cNvPr id="9" name="TextBox 8">
            <a:extLst>
              <a:ext uri="{FF2B5EF4-FFF2-40B4-BE49-F238E27FC236}">
                <a16:creationId xmlns:a16="http://schemas.microsoft.com/office/drawing/2014/main" id="{34E1E1A3-383F-DEAF-98F5-3BC72C63AE37}"/>
              </a:ext>
            </a:extLst>
          </p:cNvPr>
          <p:cNvSpPr txBox="1"/>
          <p:nvPr/>
        </p:nvSpPr>
        <p:spPr>
          <a:xfrm>
            <a:off x="4996515" y="5031364"/>
            <a:ext cx="732893" cy="369332"/>
          </a:xfrm>
          <a:prstGeom prst="rect">
            <a:avLst/>
          </a:prstGeom>
          <a:noFill/>
        </p:spPr>
        <p:txBody>
          <a:bodyPr wrap="none" rtlCol="0">
            <a:spAutoFit/>
          </a:bodyPr>
          <a:lstStyle/>
          <a:p>
            <a:r>
              <a:rPr lang="en-US" b="1" dirty="0"/>
              <a:t>SPES</a:t>
            </a:r>
          </a:p>
        </p:txBody>
      </p:sp>
      <p:sp>
        <p:nvSpPr>
          <p:cNvPr id="10" name="TextBox 9">
            <a:extLst>
              <a:ext uri="{FF2B5EF4-FFF2-40B4-BE49-F238E27FC236}">
                <a16:creationId xmlns:a16="http://schemas.microsoft.com/office/drawing/2014/main" id="{CE514E47-F693-3BC1-C9D2-22B23FE791F3}"/>
              </a:ext>
            </a:extLst>
          </p:cNvPr>
          <p:cNvSpPr txBox="1"/>
          <p:nvPr/>
        </p:nvSpPr>
        <p:spPr>
          <a:xfrm>
            <a:off x="5187297" y="4392582"/>
            <a:ext cx="644728" cy="369332"/>
          </a:xfrm>
          <a:prstGeom prst="rect">
            <a:avLst/>
          </a:prstGeom>
          <a:noFill/>
        </p:spPr>
        <p:txBody>
          <a:bodyPr wrap="none" rtlCol="0">
            <a:spAutoFit/>
          </a:bodyPr>
          <a:lstStyle/>
          <a:p>
            <a:r>
              <a:rPr lang="en-US" b="1" dirty="0"/>
              <a:t>CED</a:t>
            </a:r>
          </a:p>
        </p:txBody>
      </p:sp>
    </p:spTree>
    <p:extLst>
      <p:ext uri="{BB962C8B-B14F-4D97-AF65-F5344CB8AC3E}">
        <p14:creationId xmlns:p14="http://schemas.microsoft.com/office/powerpoint/2010/main" val="3992758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01C21440-79D3-B47B-728B-CF0B4CD72B1A}"/>
              </a:ext>
            </a:extLst>
          </p:cNvPr>
          <p:cNvSpPr>
            <a:spLocks noGrp="1" noChangeArrowheads="1"/>
          </p:cNvSpPr>
          <p:nvPr>
            <p:ph type="title"/>
          </p:nvPr>
        </p:nvSpPr>
        <p:spPr>
          <a:xfrm>
            <a:off x="4258570" y="2397585"/>
            <a:ext cx="3445564" cy="1325563"/>
          </a:xfrm>
        </p:spPr>
        <p:txBody>
          <a:bodyPr/>
          <a:lstStyle/>
          <a:p>
            <a:r>
              <a:rPr lang="it-IT" altLang="en-US" dirty="0" err="1"/>
              <a:t>Enjoy</a:t>
            </a:r>
            <a:r>
              <a:rPr lang="it-IT" altLang="en-US" dirty="0"/>
              <a:t> the WS!</a:t>
            </a:r>
          </a:p>
        </p:txBody>
      </p:sp>
      <p:pic>
        <p:nvPicPr>
          <p:cNvPr id="2" name="Picture 1">
            <a:extLst>
              <a:ext uri="{FF2B5EF4-FFF2-40B4-BE49-F238E27FC236}">
                <a16:creationId xmlns:a16="http://schemas.microsoft.com/office/drawing/2014/main" id="{6530AE05-A931-D64D-175A-49A6C08BF374}"/>
              </a:ext>
            </a:extLst>
          </p:cNvPr>
          <p:cNvPicPr>
            <a:picLocks noChangeAspect="1"/>
          </p:cNvPicPr>
          <p:nvPr/>
        </p:nvPicPr>
        <p:blipFill>
          <a:blip r:embed="rId2"/>
          <a:stretch>
            <a:fillRect/>
          </a:stretch>
        </p:blipFill>
        <p:spPr>
          <a:xfrm>
            <a:off x="0" y="0"/>
            <a:ext cx="1290140" cy="679938"/>
          </a:xfrm>
          <a:prstGeom prst="rect">
            <a:avLst/>
          </a:prstGeom>
        </p:spPr>
      </p:pic>
    </p:spTree>
    <p:extLst>
      <p:ext uri="{BB962C8B-B14F-4D97-AF65-F5344CB8AC3E}">
        <p14:creationId xmlns:p14="http://schemas.microsoft.com/office/powerpoint/2010/main" val="846443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DBAB56-A588-41D7-12BE-9717BFA37220}"/>
              </a:ext>
            </a:extLst>
          </p:cNvPr>
          <p:cNvPicPr>
            <a:picLocks noChangeAspect="1"/>
          </p:cNvPicPr>
          <p:nvPr/>
        </p:nvPicPr>
        <p:blipFill>
          <a:blip r:embed="rId2"/>
          <a:stretch>
            <a:fillRect/>
          </a:stretch>
        </p:blipFill>
        <p:spPr>
          <a:xfrm>
            <a:off x="0" y="0"/>
            <a:ext cx="836694" cy="442027"/>
          </a:xfrm>
          <a:prstGeom prst="rect">
            <a:avLst/>
          </a:prstGeom>
        </p:spPr>
      </p:pic>
      <p:pic>
        <p:nvPicPr>
          <p:cNvPr id="2" name="Picture 1">
            <a:extLst>
              <a:ext uri="{FF2B5EF4-FFF2-40B4-BE49-F238E27FC236}">
                <a16:creationId xmlns:a16="http://schemas.microsoft.com/office/drawing/2014/main" id="{D15A03D7-2B75-B266-6EAB-D2C33E7323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8136" y="478947"/>
            <a:ext cx="3721996" cy="2487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8" name="TextBox 7">
            <a:extLst>
              <a:ext uri="{FF2B5EF4-FFF2-40B4-BE49-F238E27FC236}">
                <a16:creationId xmlns:a16="http://schemas.microsoft.com/office/drawing/2014/main" id="{293AF7B0-B164-6734-B13A-9767D425DB5A}"/>
              </a:ext>
            </a:extLst>
          </p:cNvPr>
          <p:cNvSpPr txBox="1"/>
          <p:nvPr/>
        </p:nvSpPr>
        <p:spPr>
          <a:xfrm>
            <a:off x="-874895" y="975338"/>
            <a:ext cx="4786493" cy="805157"/>
          </a:xfrm>
          <a:prstGeom prst="rect">
            <a:avLst/>
          </a:prstGeom>
          <a:noFill/>
        </p:spPr>
        <p:txBody>
          <a:bodyPr wrap="square">
            <a:spAutoFit/>
          </a:bodyPr>
          <a:lstStyle/>
          <a:p>
            <a:pPr marR="0" lvl="2">
              <a:lnSpc>
                <a:spcPct val="107000"/>
              </a:lnSpc>
              <a:spcBef>
                <a:spcPts val="0"/>
              </a:spcBef>
              <a:spcAft>
                <a:spcPts val="800"/>
              </a:spcAft>
            </a:pPr>
            <a:r>
              <a:rPr lang="en-US" sz="2400" b="1" u="sng" dirty="0">
                <a:solidFill>
                  <a:srgbClr val="FF0000"/>
                </a:solidFill>
                <a:effectLst/>
                <a:latin typeface="Times New Roman" panose="02020603050405020304" pitchFamily="18" charset="0"/>
                <a:ea typeface="Yu Gothic" panose="020B0400000000000000" pitchFamily="34" charset="-128"/>
              </a:rPr>
              <a:t>The Science </a:t>
            </a:r>
            <a:r>
              <a:rPr lang="en-US" sz="2400" b="1" dirty="0">
                <a:solidFill>
                  <a:srgbClr val="FF0000"/>
                </a:solidFill>
                <a:effectLst/>
                <a:latin typeface="Times New Roman" panose="02020603050405020304" pitchFamily="18" charset="0"/>
                <a:ea typeface="Yu Gothic" panose="020B0400000000000000" pitchFamily="34" charset="-128"/>
              </a:rPr>
              <a:t>: </a:t>
            </a:r>
          </a:p>
          <a:p>
            <a:pPr marR="0" lvl="2">
              <a:lnSpc>
                <a:spcPct val="107000"/>
              </a:lnSpc>
              <a:spcBef>
                <a:spcPts val="0"/>
              </a:spcBef>
              <a:spcAft>
                <a:spcPts val="800"/>
              </a:spcAft>
            </a:pPr>
            <a:r>
              <a:rPr lang="en-US" sz="1400" b="1" i="1" dirty="0">
                <a:solidFill>
                  <a:srgbClr val="FF0000"/>
                </a:solidFill>
                <a:effectLst/>
                <a:latin typeface="Times New Roman" panose="02020603050405020304" pitchFamily="18" charset="0"/>
                <a:ea typeface="Yu Gothic" panose="020B0400000000000000" pitchFamily="34" charset="-128"/>
              </a:rPr>
              <a:t>Accelerator Based </a:t>
            </a:r>
            <a:r>
              <a:rPr lang="en-US" sz="1400" b="1" i="1" dirty="0">
                <a:solidFill>
                  <a:srgbClr val="FF0000"/>
                </a:solidFill>
                <a:latin typeface="Times New Roman" panose="02020603050405020304" pitchFamily="18" charset="0"/>
                <a:ea typeface="Yu Gothic" panose="020B0400000000000000" pitchFamily="34" charset="-128"/>
              </a:rPr>
              <a:t>R</a:t>
            </a:r>
            <a:r>
              <a:rPr lang="en-US" sz="1400" b="1" i="1" dirty="0">
                <a:solidFill>
                  <a:srgbClr val="FF0000"/>
                </a:solidFill>
                <a:effectLst/>
                <a:latin typeface="Times New Roman" panose="02020603050405020304" pitchFamily="18" charset="0"/>
                <a:ea typeface="Yu Gothic" panose="020B0400000000000000" pitchFamily="34" charset="-128"/>
              </a:rPr>
              <a:t>esearch (Basic and Applied)</a:t>
            </a:r>
          </a:p>
        </p:txBody>
      </p:sp>
      <p:sp>
        <p:nvSpPr>
          <p:cNvPr id="4" name="TextBox 3">
            <a:extLst>
              <a:ext uri="{FF2B5EF4-FFF2-40B4-BE49-F238E27FC236}">
                <a16:creationId xmlns:a16="http://schemas.microsoft.com/office/drawing/2014/main" id="{FE3903D7-1445-6910-2274-1DAF89AE1944}"/>
              </a:ext>
            </a:extLst>
          </p:cNvPr>
          <p:cNvSpPr txBox="1"/>
          <p:nvPr/>
        </p:nvSpPr>
        <p:spPr>
          <a:xfrm>
            <a:off x="3664019" y="532317"/>
            <a:ext cx="4017347" cy="276999"/>
          </a:xfrm>
          <a:prstGeom prst="rect">
            <a:avLst/>
          </a:prstGeom>
          <a:noFill/>
        </p:spPr>
        <p:txBody>
          <a:bodyPr wrap="square">
            <a:spAutoFit/>
          </a:bodyPr>
          <a:lstStyle/>
          <a:p>
            <a:r>
              <a:rPr lang="en-ZA" sz="1200" b="1" i="1" dirty="0">
                <a:solidFill>
                  <a:schemeClr val="bg1"/>
                </a:solidFill>
                <a:effectLst>
                  <a:outerShdw blurRad="38100" dist="38100" dir="2700000" algn="tl">
                    <a:srgbClr val="000000">
                      <a:alpha val="43137"/>
                    </a:srgbClr>
                  </a:outerShdw>
                </a:effectLst>
              </a:rPr>
              <a:t>Nuclear Physics : the core of matter, the fuel of stars</a:t>
            </a:r>
          </a:p>
        </p:txBody>
      </p:sp>
      <p:pic>
        <p:nvPicPr>
          <p:cNvPr id="5" name="Picture 4">
            <a:extLst>
              <a:ext uri="{FF2B5EF4-FFF2-40B4-BE49-F238E27FC236}">
                <a16:creationId xmlns:a16="http://schemas.microsoft.com/office/drawing/2014/main" id="{CEBAFEF2-477B-42E8-4300-9A2A8C9AFA1C}"/>
              </a:ext>
            </a:extLst>
          </p:cNvPr>
          <p:cNvPicPr>
            <a:picLocks noChangeAspect="1"/>
          </p:cNvPicPr>
          <p:nvPr/>
        </p:nvPicPr>
        <p:blipFill rotWithShape="1">
          <a:blip r:embed="rId4"/>
          <a:srcRect t="3907" b="2330"/>
          <a:stretch/>
        </p:blipFill>
        <p:spPr>
          <a:xfrm>
            <a:off x="7558425" y="400115"/>
            <a:ext cx="3886227" cy="256624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318C55A0-1217-AD16-597E-511D15088464}"/>
              </a:ext>
            </a:extLst>
          </p:cNvPr>
          <p:cNvSpPr txBox="1"/>
          <p:nvPr/>
        </p:nvSpPr>
        <p:spPr>
          <a:xfrm>
            <a:off x="7436254" y="440561"/>
            <a:ext cx="3085438" cy="276999"/>
          </a:xfrm>
          <a:prstGeom prst="rect">
            <a:avLst/>
          </a:prstGeom>
          <a:solidFill>
            <a:schemeClr val="bg1"/>
          </a:solidFill>
        </p:spPr>
        <p:txBody>
          <a:bodyPr wrap="square">
            <a:spAutoFit/>
          </a:bodyPr>
          <a:lstStyle/>
          <a:p>
            <a:r>
              <a:rPr lang="en-ZA" sz="1200" b="1" i="1" dirty="0">
                <a:effectLst>
                  <a:outerShdw blurRad="38100" dist="38100" dir="2700000" algn="tl">
                    <a:srgbClr val="000000">
                      <a:alpha val="43137"/>
                    </a:srgbClr>
                  </a:outerShdw>
                </a:effectLst>
              </a:rPr>
              <a:t>           Nuclear Physics  for medicine</a:t>
            </a:r>
          </a:p>
        </p:txBody>
      </p:sp>
      <p:pic>
        <p:nvPicPr>
          <p:cNvPr id="3" name="Picture 2" descr="A collage of buildings and a logo&#10;&#10;Description automatically generated">
            <a:extLst>
              <a:ext uri="{FF2B5EF4-FFF2-40B4-BE49-F238E27FC236}">
                <a16:creationId xmlns:a16="http://schemas.microsoft.com/office/drawing/2014/main" id="{A4A6A135-5558-8D57-8D0C-7616446785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520" y="3268152"/>
            <a:ext cx="10205557" cy="3251051"/>
          </a:xfrm>
          <a:prstGeom prst="rect">
            <a:avLst/>
          </a:prstGeom>
        </p:spPr>
      </p:pic>
      <p:sp>
        <p:nvSpPr>
          <p:cNvPr id="12" name="Rectangle 11">
            <a:extLst>
              <a:ext uri="{FF2B5EF4-FFF2-40B4-BE49-F238E27FC236}">
                <a16:creationId xmlns:a16="http://schemas.microsoft.com/office/drawing/2014/main" id="{2D4E764B-BB77-0AE5-0E1E-0DDA2CC8A2F8}"/>
              </a:ext>
            </a:extLst>
          </p:cNvPr>
          <p:cNvSpPr/>
          <p:nvPr/>
        </p:nvSpPr>
        <p:spPr>
          <a:xfrm>
            <a:off x="250519" y="3268152"/>
            <a:ext cx="5371347" cy="3288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729816C-6672-FB44-196D-90B01DF72675}"/>
              </a:ext>
            </a:extLst>
          </p:cNvPr>
          <p:cNvSpPr txBox="1"/>
          <p:nvPr/>
        </p:nvSpPr>
        <p:spPr>
          <a:xfrm>
            <a:off x="1447047" y="4084365"/>
            <a:ext cx="6626268" cy="739305"/>
          </a:xfrm>
          <a:prstGeom prst="rect">
            <a:avLst/>
          </a:prstGeom>
          <a:noFill/>
        </p:spPr>
        <p:txBody>
          <a:bodyPr wrap="square">
            <a:spAutoFit/>
          </a:bodyPr>
          <a:lstStyle/>
          <a:p>
            <a:pPr marR="0" lvl="2">
              <a:lnSpc>
                <a:spcPct val="107000"/>
              </a:lnSpc>
              <a:spcBef>
                <a:spcPts val="0"/>
              </a:spcBef>
              <a:spcAft>
                <a:spcPts val="800"/>
              </a:spcAft>
            </a:pPr>
            <a:r>
              <a:rPr lang="en-US" sz="2000" b="1" u="sng" dirty="0">
                <a:solidFill>
                  <a:srgbClr val="FF0000"/>
                </a:solidFill>
                <a:effectLst/>
                <a:latin typeface="Times New Roman" panose="02020603050405020304" pitchFamily="18" charset="0"/>
                <a:ea typeface="Yu Gothic" panose="020B0400000000000000" pitchFamily="34" charset="-128"/>
              </a:rPr>
              <a:t>The Technology</a:t>
            </a:r>
            <a:r>
              <a:rPr lang="en-US" sz="2000" b="1" dirty="0">
                <a:solidFill>
                  <a:srgbClr val="FF0000"/>
                </a:solidFill>
                <a:effectLst/>
                <a:latin typeface="Times New Roman" panose="02020603050405020304" pitchFamily="18" charset="0"/>
                <a:ea typeface="Yu Gothic" panose="020B0400000000000000" pitchFamily="34" charset="-128"/>
              </a:rPr>
              <a:t>: </a:t>
            </a:r>
            <a:endParaRPr lang="en-US" sz="2000" b="1" dirty="0">
              <a:solidFill>
                <a:srgbClr val="FF0000"/>
              </a:solidFill>
              <a:latin typeface="Times New Roman" panose="02020603050405020304" pitchFamily="18" charset="0"/>
              <a:ea typeface="Yu Gothic" panose="020B0400000000000000" pitchFamily="34" charset="-128"/>
            </a:endParaRPr>
          </a:p>
          <a:p>
            <a:pPr marR="0" lvl="2">
              <a:lnSpc>
                <a:spcPct val="107000"/>
              </a:lnSpc>
              <a:spcBef>
                <a:spcPts val="0"/>
              </a:spcBef>
              <a:spcAft>
                <a:spcPts val="800"/>
              </a:spcAft>
            </a:pPr>
            <a:r>
              <a:rPr lang="en-US" sz="1400" b="1" i="1" dirty="0">
                <a:solidFill>
                  <a:srgbClr val="FF0000"/>
                </a:solidFill>
                <a:effectLst/>
                <a:latin typeface="Times New Roman" panose="02020603050405020304" pitchFamily="18" charset="0"/>
                <a:ea typeface="Yu Gothic" panose="020B0400000000000000" pitchFamily="34" charset="-128"/>
              </a:rPr>
              <a:t>Accelerators Physics and Technology </a:t>
            </a:r>
          </a:p>
        </p:txBody>
      </p:sp>
      <p:sp>
        <p:nvSpPr>
          <p:cNvPr id="14" name="Isosceles Triangle 13">
            <a:extLst>
              <a:ext uri="{FF2B5EF4-FFF2-40B4-BE49-F238E27FC236}">
                <a16:creationId xmlns:a16="http://schemas.microsoft.com/office/drawing/2014/main" id="{8E1CFFF6-FDD5-13DF-FAEF-B9D830BDE806}"/>
              </a:ext>
            </a:extLst>
          </p:cNvPr>
          <p:cNvSpPr/>
          <p:nvPr/>
        </p:nvSpPr>
        <p:spPr>
          <a:xfrm rot="11488273">
            <a:off x="5021212" y="3240278"/>
            <a:ext cx="1738780" cy="347957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D78C7B4-28BA-64B2-3753-DFF029FD9BA3}"/>
              </a:ext>
            </a:extLst>
          </p:cNvPr>
          <p:cNvSpPr/>
          <p:nvPr/>
        </p:nvSpPr>
        <p:spPr>
          <a:xfrm>
            <a:off x="5621866" y="5417551"/>
            <a:ext cx="2498579" cy="11386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5634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23A99-EE3B-7557-39D9-624DA3A1384C}"/>
            </a:ext>
          </a:extLst>
        </p:cNvPr>
        <p:cNvGrpSpPr/>
        <p:nvPr/>
      </p:nvGrpSpPr>
      <p:grpSpPr>
        <a:xfrm>
          <a:off x="0" y="0"/>
          <a:ext cx="0" cy="0"/>
          <a:chOff x="0" y="0"/>
          <a:chExt cx="0" cy="0"/>
        </a:xfrm>
      </p:grpSpPr>
      <p:grpSp>
        <p:nvGrpSpPr>
          <p:cNvPr id="103" name="Group 102">
            <a:extLst>
              <a:ext uri="{FF2B5EF4-FFF2-40B4-BE49-F238E27FC236}">
                <a16:creationId xmlns:a16="http://schemas.microsoft.com/office/drawing/2014/main" id="{50E73929-D52C-0C0F-9944-51F764C683BD}"/>
              </a:ext>
            </a:extLst>
          </p:cNvPr>
          <p:cNvGrpSpPr/>
          <p:nvPr/>
        </p:nvGrpSpPr>
        <p:grpSpPr>
          <a:xfrm>
            <a:off x="-171096" y="0"/>
            <a:ext cx="12363096" cy="6917401"/>
            <a:chOff x="-171096" y="0"/>
            <a:chExt cx="12363096" cy="6917401"/>
          </a:xfrm>
        </p:grpSpPr>
        <p:pic>
          <p:nvPicPr>
            <p:cNvPr id="3" name="Picture 2" descr="A blue and yellow plan of a building&#10;&#10;AI-generated content may be incorrect.">
              <a:extLst>
                <a:ext uri="{FF2B5EF4-FFF2-40B4-BE49-F238E27FC236}">
                  <a16:creationId xmlns:a16="http://schemas.microsoft.com/office/drawing/2014/main" id="{01805446-7574-A91C-E7E4-95D97A54170D}"/>
                </a:ext>
              </a:extLst>
            </p:cNvPr>
            <p:cNvPicPr>
              <a:picLocks noChangeAspect="1"/>
            </p:cNvPicPr>
            <p:nvPr/>
          </p:nvPicPr>
          <p:blipFill>
            <a:blip r:embed="rId3">
              <a:extLst>
                <a:ext uri="{28A0092B-C50C-407E-A947-70E740481C1C}">
                  <a14:useLocalDpi xmlns:a14="http://schemas.microsoft.com/office/drawing/2010/main" val="0"/>
                </a:ext>
              </a:extLst>
            </a:blip>
            <a:srcRect l="139" r="-1"/>
            <a:stretch/>
          </p:blipFill>
          <p:spPr>
            <a:xfrm>
              <a:off x="0" y="0"/>
              <a:ext cx="12192000" cy="6868047"/>
            </a:xfrm>
            <a:prstGeom prst="rect">
              <a:avLst/>
            </a:prstGeom>
          </p:spPr>
        </p:pic>
        <p:sp>
          <p:nvSpPr>
            <p:cNvPr id="6" name="CustomShape 2">
              <a:extLst>
                <a:ext uri="{FF2B5EF4-FFF2-40B4-BE49-F238E27FC236}">
                  <a16:creationId xmlns:a16="http://schemas.microsoft.com/office/drawing/2014/main" id="{ACFC2A0A-4F34-7F5A-1964-9FC65240FACC}"/>
                </a:ext>
              </a:extLst>
            </p:cNvPr>
            <p:cNvSpPr/>
            <p:nvPr/>
          </p:nvSpPr>
          <p:spPr>
            <a:xfrm>
              <a:off x="860112" y="1489648"/>
              <a:ext cx="10300680" cy="502236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spcBef>
                  <a:spcPts val="1417"/>
                </a:spcBef>
              </a:pPr>
              <a:endParaRPr lang="it-IT" sz="2200" b="0" strike="noStrike" spc="-1">
                <a:latin typeface="Arial"/>
              </a:endParaRPr>
            </a:p>
            <a:p>
              <a:pPr>
                <a:spcBef>
                  <a:spcPts val="1417"/>
                </a:spcBef>
              </a:pPr>
              <a:endParaRPr lang="it-IT" sz="2200" b="0" strike="noStrike" spc="-1">
                <a:latin typeface="Arial"/>
              </a:endParaRPr>
            </a:p>
          </p:txBody>
        </p:sp>
        <p:grpSp>
          <p:nvGrpSpPr>
            <p:cNvPr id="29" name="Group 28">
              <a:extLst>
                <a:ext uri="{FF2B5EF4-FFF2-40B4-BE49-F238E27FC236}">
                  <a16:creationId xmlns:a16="http://schemas.microsoft.com/office/drawing/2014/main" id="{535BFAD4-9F70-3362-150F-96C0CE059B47}"/>
                </a:ext>
              </a:extLst>
            </p:cNvPr>
            <p:cNvGrpSpPr/>
            <p:nvPr/>
          </p:nvGrpSpPr>
          <p:grpSpPr>
            <a:xfrm>
              <a:off x="1916553" y="967601"/>
              <a:ext cx="1810084" cy="1802261"/>
              <a:chOff x="1920440" y="1095684"/>
              <a:chExt cx="1810084" cy="1802261"/>
            </a:xfrm>
          </p:grpSpPr>
          <p:sp>
            <p:nvSpPr>
              <p:cNvPr id="18" name="Rectangle: Rounded Corners 17">
                <a:extLst>
                  <a:ext uri="{FF2B5EF4-FFF2-40B4-BE49-F238E27FC236}">
                    <a16:creationId xmlns:a16="http://schemas.microsoft.com/office/drawing/2014/main" id="{97A5C82E-1B0C-7BD2-053D-26BEB57EC10A}"/>
                  </a:ext>
                </a:extLst>
              </p:cNvPr>
              <p:cNvSpPr/>
              <p:nvPr/>
            </p:nvSpPr>
            <p:spPr>
              <a:xfrm>
                <a:off x="1920440" y="1095684"/>
                <a:ext cx="1810084" cy="1802261"/>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a:p>
                <a:pPr algn="ctr"/>
                <a:endParaRPr lang="en-GB" dirty="0"/>
              </a:p>
              <a:p>
                <a:pPr algn="ctr"/>
                <a:endParaRPr lang="en-GB" sz="2800" dirty="0"/>
              </a:p>
              <a:p>
                <a:pPr algn="ctr"/>
                <a:r>
                  <a:rPr lang="en-GB" dirty="0"/>
                  <a:t>SPES</a:t>
                </a:r>
              </a:p>
              <a:p>
                <a:pPr algn="ctr"/>
                <a:r>
                  <a:rPr lang="en-GB" sz="1200" dirty="0"/>
                  <a:t>CYCLOTRON</a:t>
                </a:r>
              </a:p>
            </p:txBody>
          </p:sp>
          <p:pic>
            <p:nvPicPr>
              <p:cNvPr id="10" name="Immagine 39" descr="Immagine che contiene edificio, blu, sedendo, treno&#10;&#10;Descrizione generata automaticamente">
                <a:extLst>
                  <a:ext uri="{FF2B5EF4-FFF2-40B4-BE49-F238E27FC236}">
                    <a16:creationId xmlns:a16="http://schemas.microsoft.com/office/drawing/2014/main" id="{E56EE04A-5C08-B5A1-A970-FEE4E7659F83}"/>
                  </a:ext>
                </a:extLst>
              </p:cNvPr>
              <p:cNvPicPr>
                <a:picLocks noChangeAspect="1"/>
              </p:cNvPicPr>
              <p:nvPr/>
            </p:nvPicPr>
            <p:blipFill rotWithShape="1">
              <a:blip r:embed="rId4">
                <a:extLst>
                  <a:ext uri="{28A0092B-C50C-407E-A947-70E740481C1C}">
                    <a14:useLocalDpi xmlns:a14="http://schemas.microsoft.com/office/drawing/2010/main" val="0"/>
                  </a:ext>
                </a:extLst>
              </a:blip>
              <a:srcRect l="20623"/>
              <a:stretch/>
            </p:blipFill>
            <p:spPr>
              <a:xfrm>
                <a:off x="2047214" y="1222825"/>
                <a:ext cx="1551843" cy="11382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1" name="Group 30">
              <a:extLst>
                <a:ext uri="{FF2B5EF4-FFF2-40B4-BE49-F238E27FC236}">
                  <a16:creationId xmlns:a16="http://schemas.microsoft.com/office/drawing/2014/main" id="{E54C14E4-76D9-B6A6-133C-684664843AA9}"/>
                </a:ext>
              </a:extLst>
            </p:cNvPr>
            <p:cNvGrpSpPr/>
            <p:nvPr/>
          </p:nvGrpSpPr>
          <p:grpSpPr>
            <a:xfrm>
              <a:off x="4634066" y="1561253"/>
              <a:ext cx="1653724" cy="1524274"/>
              <a:chOff x="4396148" y="1064508"/>
              <a:chExt cx="1810083" cy="1622421"/>
            </a:xfrm>
          </p:grpSpPr>
          <p:sp>
            <p:nvSpPr>
              <p:cNvPr id="19" name="Rectangle: Rounded Corners 18">
                <a:extLst>
                  <a:ext uri="{FF2B5EF4-FFF2-40B4-BE49-F238E27FC236}">
                    <a16:creationId xmlns:a16="http://schemas.microsoft.com/office/drawing/2014/main" id="{D72D111F-6FA8-2CCC-A1C5-1825281DDE8C}"/>
                  </a:ext>
                </a:extLst>
              </p:cNvPr>
              <p:cNvSpPr/>
              <p:nvPr/>
            </p:nvSpPr>
            <p:spPr>
              <a:xfrm>
                <a:off x="4396148" y="1064508"/>
                <a:ext cx="1810083" cy="1622421"/>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a:p>
                <a:pPr algn="ctr"/>
                <a:endParaRPr lang="en-GB" dirty="0"/>
              </a:p>
              <a:p>
                <a:pPr algn="ctr"/>
                <a:endParaRPr lang="en-GB" sz="1200" dirty="0"/>
              </a:p>
              <a:p>
                <a:pPr algn="ctr"/>
                <a:r>
                  <a:rPr lang="en-GB" dirty="0"/>
                  <a:t>SPES</a:t>
                </a:r>
              </a:p>
              <a:p>
                <a:pPr algn="ctr"/>
                <a:r>
                  <a:rPr lang="en-GB" sz="1200" dirty="0"/>
                  <a:t>RFQ</a:t>
                </a:r>
              </a:p>
            </p:txBody>
          </p:sp>
          <p:pic>
            <p:nvPicPr>
              <p:cNvPr id="13" name="Picture 12" descr="A large machine in a factory&#10;&#10;AI-generated content may be incorrect.">
                <a:extLst>
                  <a:ext uri="{FF2B5EF4-FFF2-40B4-BE49-F238E27FC236}">
                    <a16:creationId xmlns:a16="http://schemas.microsoft.com/office/drawing/2014/main" id="{0B155230-62AE-5A59-0883-77228A0C5C79}"/>
                  </a:ext>
                </a:extLst>
              </p:cNvPr>
              <p:cNvPicPr>
                <a:picLocks noChangeAspect="1"/>
              </p:cNvPicPr>
              <p:nvPr/>
            </p:nvPicPr>
            <p:blipFill>
              <a:blip r:embed="rId5">
                <a:extLst>
                  <a:ext uri="{28A0092B-C50C-407E-A947-70E740481C1C}">
                    <a14:useLocalDpi xmlns:a14="http://schemas.microsoft.com/office/drawing/2010/main" val="0"/>
                  </a:ext>
                </a:extLst>
              </a:blip>
              <a:srcRect t="12704" b="8803"/>
              <a:stretch/>
            </p:blipFill>
            <p:spPr>
              <a:xfrm>
                <a:off x="4526386" y="1193698"/>
                <a:ext cx="1544555" cy="93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0" name="Group 99">
              <a:extLst>
                <a:ext uri="{FF2B5EF4-FFF2-40B4-BE49-F238E27FC236}">
                  <a16:creationId xmlns:a16="http://schemas.microsoft.com/office/drawing/2014/main" id="{49A268E4-AECB-D75A-6E0F-17BE4052B3C2}"/>
                </a:ext>
              </a:extLst>
            </p:cNvPr>
            <p:cNvGrpSpPr/>
            <p:nvPr/>
          </p:nvGrpSpPr>
          <p:grpSpPr>
            <a:xfrm>
              <a:off x="8241178" y="19568"/>
              <a:ext cx="1453626" cy="1201620"/>
              <a:chOff x="8241178" y="19568"/>
              <a:chExt cx="1453626" cy="1201620"/>
            </a:xfrm>
          </p:grpSpPr>
          <p:sp>
            <p:nvSpPr>
              <p:cNvPr id="22" name="Rectangle: Rounded Corners 21">
                <a:extLst>
                  <a:ext uri="{FF2B5EF4-FFF2-40B4-BE49-F238E27FC236}">
                    <a16:creationId xmlns:a16="http://schemas.microsoft.com/office/drawing/2014/main" id="{EF94BDA7-6D8F-466A-437D-64F9CAE52F2D}"/>
                  </a:ext>
                </a:extLst>
              </p:cNvPr>
              <p:cNvSpPr/>
              <p:nvPr/>
            </p:nvSpPr>
            <p:spPr>
              <a:xfrm>
                <a:off x="8241178" y="19568"/>
                <a:ext cx="1453626" cy="120162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a:p>
                <a:pPr algn="ctr"/>
                <a:endParaRPr lang="en-GB" sz="1100" dirty="0"/>
              </a:p>
              <a:p>
                <a:pPr algn="ctr"/>
                <a:endParaRPr lang="en-GB" sz="1100" dirty="0"/>
              </a:p>
              <a:p>
                <a:pPr algn="ctr"/>
                <a:r>
                  <a:rPr lang="en-GB" dirty="0"/>
                  <a:t>TANDEM</a:t>
                </a:r>
              </a:p>
            </p:txBody>
          </p:sp>
          <p:pic>
            <p:nvPicPr>
              <p:cNvPr id="7" name="Picture 6" descr="A large white cylindrical object in a room&#10;&#10;AI-generated content may be incorrect.">
                <a:extLst>
                  <a:ext uri="{FF2B5EF4-FFF2-40B4-BE49-F238E27FC236}">
                    <a16:creationId xmlns:a16="http://schemas.microsoft.com/office/drawing/2014/main" id="{6A303E31-F0D6-1678-016A-2B0635CC44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4623" y="144938"/>
                <a:ext cx="1202199" cy="7296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7" name="Group 26">
              <a:extLst>
                <a:ext uri="{FF2B5EF4-FFF2-40B4-BE49-F238E27FC236}">
                  <a16:creationId xmlns:a16="http://schemas.microsoft.com/office/drawing/2014/main" id="{7CFB4A43-8753-5118-AA24-78802E3ECCA5}"/>
                </a:ext>
              </a:extLst>
            </p:cNvPr>
            <p:cNvGrpSpPr/>
            <p:nvPr/>
          </p:nvGrpSpPr>
          <p:grpSpPr>
            <a:xfrm>
              <a:off x="9982980" y="483547"/>
              <a:ext cx="1227967" cy="1842449"/>
              <a:chOff x="11193805" y="513471"/>
              <a:chExt cx="1227967" cy="1842449"/>
            </a:xfrm>
          </p:grpSpPr>
          <p:sp>
            <p:nvSpPr>
              <p:cNvPr id="23" name="Rectangle: Rounded Corners 22">
                <a:extLst>
                  <a:ext uri="{FF2B5EF4-FFF2-40B4-BE49-F238E27FC236}">
                    <a16:creationId xmlns:a16="http://schemas.microsoft.com/office/drawing/2014/main" id="{C99D8FAF-18FB-448A-E963-6E4EF74B3C1D}"/>
                  </a:ext>
                </a:extLst>
              </p:cNvPr>
              <p:cNvSpPr/>
              <p:nvPr/>
            </p:nvSpPr>
            <p:spPr>
              <a:xfrm>
                <a:off x="11193805" y="513471"/>
                <a:ext cx="1227967" cy="1842449"/>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a:p>
                <a:pPr algn="ctr"/>
                <a:endParaRPr lang="en-GB" dirty="0"/>
              </a:p>
              <a:p>
                <a:pPr algn="ctr"/>
                <a:endParaRPr lang="en-GB" sz="1100" dirty="0"/>
              </a:p>
              <a:p>
                <a:pPr algn="ctr"/>
                <a:endParaRPr lang="en-GB" sz="2400" dirty="0"/>
              </a:p>
              <a:p>
                <a:pPr algn="ctr"/>
                <a:r>
                  <a:rPr lang="en-GB" dirty="0"/>
                  <a:t>PIAVE</a:t>
                </a:r>
              </a:p>
              <a:p>
                <a:pPr algn="ctr"/>
                <a:r>
                  <a:rPr lang="en-GB" sz="1200" dirty="0"/>
                  <a:t>SC RFQ</a:t>
                </a:r>
              </a:p>
            </p:txBody>
          </p:sp>
          <p:pic>
            <p:nvPicPr>
              <p:cNvPr id="9" name="Immagine 35" descr="Immagine che contiene interni, metallo, sedendo, tavolo&#10;&#10;Descrizione generata automaticamente">
                <a:extLst>
                  <a:ext uri="{FF2B5EF4-FFF2-40B4-BE49-F238E27FC236}">
                    <a16:creationId xmlns:a16="http://schemas.microsoft.com/office/drawing/2014/main" id="{9194EE3C-A44D-37BA-865C-596F51E23F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4542" y="607244"/>
                <a:ext cx="1026492" cy="1291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2" name="Group 31">
              <a:extLst>
                <a:ext uri="{FF2B5EF4-FFF2-40B4-BE49-F238E27FC236}">
                  <a16:creationId xmlns:a16="http://schemas.microsoft.com/office/drawing/2014/main" id="{17ADE7D0-B324-8538-5CA9-1881D0DF06BF}"/>
                </a:ext>
              </a:extLst>
            </p:cNvPr>
            <p:cNvGrpSpPr/>
            <p:nvPr/>
          </p:nvGrpSpPr>
          <p:grpSpPr>
            <a:xfrm>
              <a:off x="9840063" y="3558422"/>
              <a:ext cx="1657402" cy="1721160"/>
              <a:chOff x="10839158" y="3364311"/>
              <a:chExt cx="1657402" cy="1721160"/>
            </a:xfrm>
          </p:grpSpPr>
          <p:sp>
            <p:nvSpPr>
              <p:cNvPr id="26" name="Rectangle: Rounded Corners 25">
                <a:extLst>
                  <a:ext uri="{FF2B5EF4-FFF2-40B4-BE49-F238E27FC236}">
                    <a16:creationId xmlns:a16="http://schemas.microsoft.com/office/drawing/2014/main" id="{7D70563A-B7ED-FADC-B71F-1EC65E6E1735}"/>
                  </a:ext>
                </a:extLst>
              </p:cNvPr>
              <p:cNvSpPr/>
              <p:nvPr/>
            </p:nvSpPr>
            <p:spPr>
              <a:xfrm>
                <a:off x="10839158" y="3364311"/>
                <a:ext cx="1657402" cy="172116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a:p>
                <a:pPr algn="ctr"/>
                <a:endParaRPr lang="en-GB" dirty="0"/>
              </a:p>
              <a:p>
                <a:pPr algn="ctr"/>
                <a:endParaRPr lang="en-GB" sz="2000" dirty="0"/>
              </a:p>
              <a:p>
                <a:pPr algn="ctr"/>
                <a:r>
                  <a:rPr lang="en-GB" dirty="0"/>
                  <a:t>ALPI</a:t>
                </a:r>
              </a:p>
              <a:p>
                <a:pPr algn="ctr"/>
                <a:r>
                  <a:rPr lang="en-GB" sz="1200" dirty="0"/>
                  <a:t>SC LINAC</a:t>
                </a:r>
              </a:p>
            </p:txBody>
          </p:sp>
          <p:pic>
            <p:nvPicPr>
              <p:cNvPr id="8" name="Immagine 25" descr="Immagine che contiene interni, edificio, tavolo, largo&#10;&#10;Descrizione generata automaticamente">
                <a:extLst>
                  <a:ext uri="{FF2B5EF4-FFF2-40B4-BE49-F238E27FC236}">
                    <a16:creationId xmlns:a16="http://schemas.microsoft.com/office/drawing/2014/main" id="{07A0B3D9-9BC1-0AD4-283E-98ECE7B5998C}"/>
                  </a:ext>
                </a:extLst>
              </p:cNvPr>
              <p:cNvPicPr>
                <a:picLocks noChangeAspect="1"/>
              </p:cNvPicPr>
              <p:nvPr/>
            </p:nvPicPr>
            <p:blipFill rotWithShape="1">
              <a:blip r:embed="rId8">
                <a:extLst>
                  <a:ext uri="{28A0092B-C50C-407E-A947-70E740481C1C}">
                    <a14:useLocalDpi xmlns:a14="http://schemas.microsoft.com/office/drawing/2010/main" val="0"/>
                  </a:ext>
                </a:extLst>
              </a:blip>
              <a:srcRect r="38018"/>
              <a:stretch/>
            </p:blipFill>
            <p:spPr>
              <a:xfrm>
                <a:off x="10921608" y="3463806"/>
                <a:ext cx="1492501" cy="10539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2" name="Group 101">
              <a:extLst>
                <a:ext uri="{FF2B5EF4-FFF2-40B4-BE49-F238E27FC236}">
                  <a16:creationId xmlns:a16="http://schemas.microsoft.com/office/drawing/2014/main" id="{4FBD9278-78E3-5747-C593-9292389163A4}"/>
                </a:ext>
              </a:extLst>
            </p:cNvPr>
            <p:cNvGrpSpPr/>
            <p:nvPr/>
          </p:nvGrpSpPr>
          <p:grpSpPr>
            <a:xfrm>
              <a:off x="7910320" y="4561254"/>
              <a:ext cx="1454557" cy="1795301"/>
              <a:chOff x="7910320" y="4561254"/>
              <a:chExt cx="1454557" cy="1795301"/>
            </a:xfrm>
          </p:grpSpPr>
          <p:sp>
            <p:nvSpPr>
              <p:cNvPr id="28" name="Rectangle: Rounded Corners 27">
                <a:extLst>
                  <a:ext uri="{FF2B5EF4-FFF2-40B4-BE49-F238E27FC236}">
                    <a16:creationId xmlns:a16="http://schemas.microsoft.com/office/drawing/2014/main" id="{E9664A19-FBA4-4BDF-B455-55E7F2B960F7}"/>
                  </a:ext>
                </a:extLst>
              </p:cNvPr>
              <p:cNvSpPr/>
              <p:nvPr/>
            </p:nvSpPr>
            <p:spPr>
              <a:xfrm>
                <a:off x="7910320" y="4561254"/>
                <a:ext cx="1454557" cy="1795301"/>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a:p>
                <a:pPr algn="ctr"/>
                <a:endParaRPr lang="en-GB" dirty="0"/>
              </a:p>
              <a:p>
                <a:pPr algn="ctr"/>
                <a:endParaRPr lang="en-GB" sz="1100" dirty="0"/>
              </a:p>
              <a:p>
                <a:pPr algn="ctr"/>
                <a:endParaRPr lang="en-GB" sz="2000" dirty="0"/>
              </a:p>
              <a:p>
                <a:pPr algn="ctr"/>
                <a:r>
                  <a:rPr lang="en-GB" dirty="0"/>
                  <a:t>SPES</a:t>
                </a:r>
              </a:p>
              <a:p>
                <a:pPr algn="ctr"/>
                <a:r>
                  <a:rPr lang="en-GB" sz="1200" dirty="0"/>
                  <a:t>MRMS</a:t>
                </a:r>
              </a:p>
            </p:txBody>
          </p:sp>
          <p:pic>
            <p:nvPicPr>
              <p:cNvPr id="11" name="Picture 10">
                <a:extLst>
                  <a:ext uri="{FF2B5EF4-FFF2-40B4-BE49-F238E27FC236}">
                    <a16:creationId xmlns:a16="http://schemas.microsoft.com/office/drawing/2014/main" id="{65CB1447-B6A7-1B95-CD13-8A0AE2363017}"/>
                  </a:ext>
                </a:extLst>
              </p:cNvPr>
              <p:cNvPicPr>
                <a:picLocks noChangeAspect="1"/>
              </p:cNvPicPr>
              <p:nvPr/>
            </p:nvPicPr>
            <p:blipFill>
              <a:blip r:embed="rId9" cstate="print">
                <a:extLst>
                  <a:ext uri="{28A0092B-C50C-407E-A947-70E740481C1C}">
                    <a14:useLocalDpi xmlns:a14="http://schemas.microsoft.com/office/drawing/2010/main" val="0"/>
                  </a:ext>
                </a:extLst>
              </a:blip>
              <a:srcRect l="23936"/>
              <a:stretch/>
            </p:blipFill>
            <p:spPr>
              <a:xfrm>
                <a:off x="8050110" y="4677631"/>
                <a:ext cx="1187665" cy="1171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85" name="Group 84">
              <a:extLst>
                <a:ext uri="{FF2B5EF4-FFF2-40B4-BE49-F238E27FC236}">
                  <a16:creationId xmlns:a16="http://schemas.microsoft.com/office/drawing/2014/main" id="{B95A6FCF-ACC0-2879-1778-20572A13A604}"/>
                </a:ext>
              </a:extLst>
            </p:cNvPr>
            <p:cNvGrpSpPr/>
            <p:nvPr/>
          </p:nvGrpSpPr>
          <p:grpSpPr>
            <a:xfrm>
              <a:off x="3093651" y="5135971"/>
              <a:ext cx="2310507" cy="1622421"/>
              <a:chOff x="3093651" y="5135971"/>
              <a:chExt cx="2310507" cy="1622421"/>
            </a:xfrm>
          </p:grpSpPr>
          <p:sp>
            <p:nvSpPr>
              <p:cNvPr id="33" name="Rectangle: Rounded Corners 32">
                <a:extLst>
                  <a:ext uri="{FF2B5EF4-FFF2-40B4-BE49-F238E27FC236}">
                    <a16:creationId xmlns:a16="http://schemas.microsoft.com/office/drawing/2014/main" id="{C991778A-E1D0-A969-6224-2C4326F9E1F0}"/>
                  </a:ext>
                </a:extLst>
              </p:cNvPr>
              <p:cNvSpPr/>
              <p:nvPr/>
            </p:nvSpPr>
            <p:spPr>
              <a:xfrm>
                <a:off x="3093651" y="5135971"/>
                <a:ext cx="2310507" cy="1622421"/>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a:p>
                <a:pPr algn="ctr"/>
                <a:endParaRPr lang="en-GB" dirty="0"/>
              </a:p>
              <a:p>
                <a:pPr algn="ctr"/>
                <a:endParaRPr lang="en-GB" sz="1100" dirty="0"/>
              </a:p>
              <a:p>
                <a:pPr algn="ctr"/>
                <a:endParaRPr lang="en-GB" sz="1050" dirty="0"/>
              </a:p>
              <a:p>
                <a:pPr algn="ctr"/>
                <a:r>
                  <a:rPr lang="en-GB" dirty="0"/>
                  <a:t>SPES</a:t>
                </a:r>
              </a:p>
              <a:p>
                <a:pPr algn="ctr"/>
                <a:r>
                  <a:rPr lang="en-GB" sz="1200" dirty="0"/>
                  <a:t>Target Ion Source</a:t>
                </a:r>
              </a:p>
            </p:txBody>
          </p:sp>
          <p:pic>
            <p:nvPicPr>
              <p:cNvPr id="14" name="Picture 13" descr="A picture containing indoor, industry, machine, engineering&#10;&#10;Description automatically generated">
                <a:extLst>
                  <a:ext uri="{FF2B5EF4-FFF2-40B4-BE49-F238E27FC236}">
                    <a16:creationId xmlns:a16="http://schemas.microsoft.com/office/drawing/2014/main" id="{495FC003-2721-EA62-9BF6-AE1723636ED3}"/>
                  </a:ext>
                </a:extLst>
              </p:cNvPr>
              <p:cNvPicPr>
                <a:picLocks noChangeAspect="1"/>
              </p:cNvPicPr>
              <p:nvPr/>
            </p:nvPicPr>
            <p:blipFill>
              <a:blip r:embed="rId10">
                <a:extLst>
                  <a:ext uri="{28A0092B-C50C-407E-A947-70E740481C1C}">
                    <a14:useLocalDpi xmlns:a14="http://schemas.microsoft.com/office/drawing/2010/main" val="0"/>
                  </a:ext>
                </a:extLst>
              </a:blip>
              <a:srcRect t="24990" b="9302"/>
              <a:stretch/>
            </p:blipFill>
            <p:spPr>
              <a:xfrm>
                <a:off x="3266621" y="5283954"/>
                <a:ext cx="1964566" cy="9698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38" name="Oval 37">
              <a:extLst>
                <a:ext uri="{FF2B5EF4-FFF2-40B4-BE49-F238E27FC236}">
                  <a16:creationId xmlns:a16="http://schemas.microsoft.com/office/drawing/2014/main" id="{B77DA1AE-1B34-D317-DF40-48CD7CEB5A72}"/>
                </a:ext>
              </a:extLst>
            </p:cNvPr>
            <p:cNvSpPr>
              <a:spLocks noChangeAspect="1"/>
            </p:cNvSpPr>
            <p:nvPr/>
          </p:nvSpPr>
          <p:spPr>
            <a:xfrm>
              <a:off x="3881764" y="4423259"/>
              <a:ext cx="181483" cy="17103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5BEC4767-DBF9-5955-8390-FFC886E39B41}"/>
                </a:ext>
              </a:extLst>
            </p:cNvPr>
            <p:cNvSpPr>
              <a:spLocks noChangeAspect="1"/>
            </p:cNvSpPr>
            <p:nvPr/>
          </p:nvSpPr>
          <p:spPr>
            <a:xfrm>
              <a:off x="3044954" y="3712544"/>
              <a:ext cx="181483" cy="17103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F4D7340E-75D0-7D32-DD84-C0F555237B6F}"/>
                </a:ext>
              </a:extLst>
            </p:cNvPr>
            <p:cNvSpPr>
              <a:spLocks noChangeAspect="1"/>
            </p:cNvSpPr>
            <p:nvPr/>
          </p:nvSpPr>
          <p:spPr>
            <a:xfrm>
              <a:off x="7406172" y="3111317"/>
              <a:ext cx="181483" cy="17103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EF9D2629-E60E-F586-2ED6-944A9ED60CBF}"/>
                </a:ext>
              </a:extLst>
            </p:cNvPr>
            <p:cNvSpPr>
              <a:spLocks noChangeAspect="1"/>
            </p:cNvSpPr>
            <p:nvPr/>
          </p:nvSpPr>
          <p:spPr>
            <a:xfrm>
              <a:off x="6900615" y="3735127"/>
              <a:ext cx="181483" cy="17103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706E98CE-452C-AAAE-73AB-AE08A7B84700}"/>
                </a:ext>
              </a:extLst>
            </p:cNvPr>
            <p:cNvSpPr>
              <a:spLocks noChangeAspect="1"/>
            </p:cNvSpPr>
            <p:nvPr/>
          </p:nvSpPr>
          <p:spPr>
            <a:xfrm>
              <a:off x="9922513" y="2949196"/>
              <a:ext cx="181483" cy="17103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0B00A6C4-B997-2578-EE1B-829088501F87}"/>
                </a:ext>
              </a:extLst>
            </p:cNvPr>
            <p:cNvSpPr>
              <a:spLocks noChangeAspect="1"/>
            </p:cNvSpPr>
            <p:nvPr/>
          </p:nvSpPr>
          <p:spPr>
            <a:xfrm>
              <a:off x="8150437" y="2598830"/>
              <a:ext cx="181483" cy="17103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64DCC736-3703-71B8-DD44-6FDBC5BDCD26}"/>
                </a:ext>
              </a:extLst>
            </p:cNvPr>
            <p:cNvSpPr>
              <a:spLocks noChangeAspect="1"/>
            </p:cNvSpPr>
            <p:nvPr/>
          </p:nvSpPr>
          <p:spPr>
            <a:xfrm>
              <a:off x="8456503" y="1467572"/>
              <a:ext cx="181483" cy="17103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Connector: Elbow 46">
              <a:extLst>
                <a:ext uri="{FF2B5EF4-FFF2-40B4-BE49-F238E27FC236}">
                  <a16:creationId xmlns:a16="http://schemas.microsoft.com/office/drawing/2014/main" id="{7D576FEE-4579-FBB0-5DEF-587B82F91738}"/>
                </a:ext>
              </a:extLst>
            </p:cNvPr>
            <p:cNvCxnSpPr>
              <a:endCxn id="39" idx="0"/>
            </p:cNvCxnSpPr>
            <p:nvPr/>
          </p:nvCxnSpPr>
          <p:spPr>
            <a:xfrm rot="16200000" flipH="1">
              <a:off x="2506131" y="3082979"/>
              <a:ext cx="942682" cy="316448"/>
            </a:xfrm>
            <a:prstGeom prst="bentConnector3">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F65C7E20-3822-010F-74AB-C24B0D723161}"/>
                </a:ext>
              </a:extLst>
            </p:cNvPr>
            <p:cNvCxnSpPr>
              <a:cxnSpLocks/>
              <a:stCxn id="19" idx="2"/>
              <a:endCxn id="40" idx="2"/>
            </p:cNvCxnSpPr>
            <p:nvPr/>
          </p:nvCxnSpPr>
          <p:spPr>
            <a:xfrm rot="16200000" flipH="1">
              <a:off x="6377897" y="2168558"/>
              <a:ext cx="111306" cy="1945244"/>
            </a:xfrm>
            <a:prstGeom prst="bentConnector2">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B2CEBE2D-C755-2942-D4D4-ED5C780376CD}"/>
                </a:ext>
              </a:extLst>
            </p:cNvPr>
            <p:cNvCxnSpPr>
              <a:cxnSpLocks/>
              <a:stCxn id="33" idx="0"/>
              <a:endCxn id="38" idx="4"/>
            </p:cNvCxnSpPr>
            <p:nvPr/>
          </p:nvCxnSpPr>
          <p:spPr>
            <a:xfrm rot="16200000" flipV="1">
              <a:off x="3839866" y="4726931"/>
              <a:ext cx="541680" cy="276399"/>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08F067E7-FD75-DFBB-DED0-ECAE0E87A93E}"/>
                </a:ext>
              </a:extLst>
            </p:cNvPr>
            <p:cNvCxnSpPr>
              <a:cxnSpLocks/>
              <a:stCxn id="28" idx="0"/>
              <a:endCxn id="41" idx="6"/>
            </p:cNvCxnSpPr>
            <p:nvPr/>
          </p:nvCxnSpPr>
          <p:spPr>
            <a:xfrm rot="16200000" flipV="1">
              <a:off x="7489544" y="3413198"/>
              <a:ext cx="740611" cy="1555501"/>
            </a:xfrm>
            <a:prstGeom prst="bentConnector2">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7D01EDC7-1D5B-AA73-27F8-268457BDE5AD}"/>
                </a:ext>
              </a:extLst>
            </p:cNvPr>
            <p:cNvCxnSpPr>
              <a:cxnSpLocks/>
              <a:stCxn id="26" idx="0"/>
              <a:endCxn id="42" idx="6"/>
            </p:cNvCxnSpPr>
            <p:nvPr/>
          </p:nvCxnSpPr>
          <p:spPr>
            <a:xfrm rot="16200000" flipV="1">
              <a:off x="10124525" y="3014183"/>
              <a:ext cx="523710" cy="564768"/>
            </a:xfrm>
            <a:prstGeom prst="bentConnector2">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17E9457E-AB8A-F62F-B1B9-9424C9F35D20}"/>
                </a:ext>
              </a:extLst>
            </p:cNvPr>
            <p:cNvCxnSpPr>
              <a:cxnSpLocks/>
              <a:stCxn id="23" idx="2"/>
              <a:endCxn id="43" idx="6"/>
            </p:cNvCxnSpPr>
            <p:nvPr/>
          </p:nvCxnSpPr>
          <p:spPr>
            <a:xfrm rot="5400000">
              <a:off x="9285267" y="1372649"/>
              <a:ext cx="358350" cy="2265044"/>
            </a:xfrm>
            <a:prstGeom prst="bentConnector2">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FF331D8F-F53E-EBAB-4896-3BD7231543C1}"/>
                </a:ext>
              </a:extLst>
            </p:cNvPr>
            <p:cNvCxnSpPr>
              <a:cxnSpLocks/>
              <a:stCxn id="22" idx="2"/>
              <a:endCxn id="44" idx="0"/>
            </p:cNvCxnSpPr>
            <p:nvPr/>
          </p:nvCxnSpPr>
          <p:spPr>
            <a:xfrm rot="5400000">
              <a:off x="8634426" y="1134007"/>
              <a:ext cx="246384" cy="420746"/>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9AEDB2EA-A251-6D95-4D28-3BD5653E5C16}"/>
                </a:ext>
              </a:extLst>
            </p:cNvPr>
            <p:cNvCxnSpPr>
              <a:cxnSpLocks/>
              <a:stCxn id="71" idx="0"/>
              <a:endCxn id="74" idx="4"/>
            </p:cNvCxnSpPr>
            <p:nvPr/>
          </p:nvCxnSpPr>
          <p:spPr>
            <a:xfrm rot="16200000" flipV="1">
              <a:off x="6095595" y="4335386"/>
              <a:ext cx="1136296" cy="277515"/>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3589FF6C-AD38-CEA7-E400-255E63A8DD4D}"/>
                </a:ext>
              </a:extLst>
            </p:cNvPr>
            <p:cNvSpPr>
              <a:spLocks noChangeAspect="1"/>
            </p:cNvSpPr>
            <p:nvPr/>
          </p:nvSpPr>
          <p:spPr>
            <a:xfrm>
              <a:off x="6434243" y="3734964"/>
              <a:ext cx="181483" cy="17103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8" name="Group 77">
              <a:extLst>
                <a:ext uri="{FF2B5EF4-FFF2-40B4-BE49-F238E27FC236}">
                  <a16:creationId xmlns:a16="http://schemas.microsoft.com/office/drawing/2014/main" id="{FB519D8C-94C9-40AD-A839-A85BF0DAEDE4}"/>
                </a:ext>
              </a:extLst>
            </p:cNvPr>
            <p:cNvGrpSpPr/>
            <p:nvPr/>
          </p:nvGrpSpPr>
          <p:grpSpPr>
            <a:xfrm>
              <a:off x="6012700" y="5042292"/>
              <a:ext cx="1579600" cy="1692609"/>
              <a:chOff x="6006862" y="5461340"/>
              <a:chExt cx="1579600" cy="1692609"/>
            </a:xfrm>
          </p:grpSpPr>
          <p:sp>
            <p:nvSpPr>
              <p:cNvPr id="71" name="Rectangle: Rounded Corners 70">
                <a:extLst>
                  <a:ext uri="{FF2B5EF4-FFF2-40B4-BE49-F238E27FC236}">
                    <a16:creationId xmlns:a16="http://schemas.microsoft.com/office/drawing/2014/main" id="{B8041B12-DC0C-69E9-A0D0-C17CE8341661}"/>
                  </a:ext>
                </a:extLst>
              </p:cNvPr>
              <p:cNvSpPr/>
              <p:nvPr/>
            </p:nvSpPr>
            <p:spPr>
              <a:xfrm>
                <a:off x="6006862" y="5461340"/>
                <a:ext cx="1579600" cy="1692609"/>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a:p>
                <a:pPr algn="ctr"/>
                <a:endParaRPr lang="en-GB" dirty="0"/>
              </a:p>
              <a:p>
                <a:pPr algn="ctr"/>
                <a:endParaRPr lang="en-GB" sz="2000" dirty="0"/>
              </a:p>
              <a:p>
                <a:pPr algn="ctr"/>
                <a:r>
                  <a:rPr lang="en-GB" dirty="0"/>
                  <a:t>SPES</a:t>
                </a:r>
              </a:p>
              <a:p>
                <a:pPr algn="ctr"/>
                <a:r>
                  <a:rPr lang="en-GB" sz="1200" dirty="0"/>
                  <a:t>Charge </a:t>
                </a:r>
                <a:r>
                  <a:rPr lang="en-GB" sz="1200" dirty="0" err="1"/>
                  <a:t>Breeeder</a:t>
                </a:r>
                <a:endParaRPr lang="en-GB" sz="1200" dirty="0"/>
              </a:p>
            </p:txBody>
          </p:sp>
          <p:pic>
            <p:nvPicPr>
              <p:cNvPr id="77" name="Immagine 50">
                <a:extLst>
                  <a:ext uri="{FF2B5EF4-FFF2-40B4-BE49-F238E27FC236}">
                    <a16:creationId xmlns:a16="http://schemas.microsoft.com/office/drawing/2014/main" id="{B35B12BA-4D6D-D44D-7591-621F91901D3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34469" y="5575692"/>
                <a:ext cx="1362444" cy="10218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87" name="Group 86">
              <a:extLst>
                <a:ext uri="{FF2B5EF4-FFF2-40B4-BE49-F238E27FC236}">
                  <a16:creationId xmlns:a16="http://schemas.microsoft.com/office/drawing/2014/main" id="{9F265035-A6F0-F864-61DA-F344B750FD90}"/>
                </a:ext>
              </a:extLst>
            </p:cNvPr>
            <p:cNvGrpSpPr/>
            <p:nvPr/>
          </p:nvGrpSpPr>
          <p:grpSpPr>
            <a:xfrm>
              <a:off x="5928213" y="28323"/>
              <a:ext cx="1270206" cy="1118184"/>
              <a:chOff x="5750026" y="109538"/>
              <a:chExt cx="1270206" cy="1118184"/>
            </a:xfrm>
          </p:grpSpPr>
          <p:sp>
            <p:nvSpPr>
              <p:cNvPr id="84" name="Rectangle: Rounded Corners 83">
                <a:extLst>
                  <a:ext uri="{FF2B5EF4-FFF2-40B4-BE49-F238E27FC236}">
                    <a16:creationId xmlns:a16="http://schemas.microsoft.com/office/drawing/2014/main" id="{3BAAEA04-6649-0843-57A1-684E8887BD84}"/>
                  </a:ext>
                </a:extLst>
              </p:cNvPr>
              <p:cNvSpPr/>
              <p:nvPr/>
            </p:nvSpPr>
            <p:spPr>
              <a:xfrm>
                <a:off x="5750026" y="109538"/>
                <a:ext cx="1270206" cy="111818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sz="3600" dirty="0"/>
              </a:p>
              <a:p>
                <a:pPr algn="ctr"/>
                <a:r>
                  <a:rPr lang="en-GB" dirty="0"/>
                  <a:t>AGATA</a:t>
                </a:r>
              </a:p>
            </p:txBody>
          </p:sp>
          <p:pic>
            <p:nvPicPr>
              <p:cNvPr id="83" name="Picture 82" descr="A metal hexagons on a machine&#10;&#10;AI-generated content may be incorrect.">
                <a:extLst>
                  <a:ext uri="{FF2B5EF4-FFF2-40B4-BE49-F238E27FC236}">
                    <a16:creationId xmlns:a16="http://schemas.microsoft.com/office/drawing/2014/main" id="{39CB9C0F-AC91-BC75-24BD-3AB80BDCB5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10383" y="181913"/>
                <a:ext cx="1136089" cy="7555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88" name="Oval 87">
              <a:extLst>
                <a:ext uri="{FF2B5EF4-FFF2-40B4-BE49-F238E27FC236}">
                  <a16:creationId xmlns:a16="http://schemas.microsoft.com/office/drawing/2014/main" id="{35E24868-BA74-CD5F-48EB-DDD6B1B85D71}"/>
                </a:ext>
              </a:extLst>
            </p:cNvPr>
            <p:cNvSpPr>
              <a:spLocks noChangeAspect="1"/>
            </p:cNvSpPr>
            <p:nvPr/>
          </p:nvSpPr>
          <p:spPr>
            <a:xfrm>
              <a:off x="7409496" y="1089338"/>
              <a:ext cx="181483" cy="17103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Connector: Elbow 88">
              <a:extLst>
                <a:ext uri="{FF2B5EF4-FFF2-40B4-BE49-F238E27FC236}">
                  <a16:creationId xmlns:a16="http://schemas.microsoft.com/office/drawing/2014/main" id="{1529ECE4-B81B-F304-4AB9-872835357EB5}"/>
                </a:ext>
              </a:extLst>
            </p:cNvPr>
            <p:cNvCxnSpPr>
              <a:cxnSpLocks/>
              <a:stCxn id="84" idx="3"/>
              <a:endCxn id="88" idx="0"/>
            </p:cNvCxnSpPr>
            <p:nvPr/>
          </p:nvCxnSpPr>
          <p:spPr>
            <a:xfrm>
              <a:off x="7198419" y="587415"/>
              <a:ext cx="301819" cy="501923"/>
            </a:xfrm>
            <a:prstGeom prst="bentConnector2">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6" name="Picture 95" descr="A blue and black logo&#10;&#10;AI-generated content may be incorrect.">
              <a:extLst>
                <a:ext uri="{FF2B5EF4-FFF2-40B4-BE49-F238E27FC236}">
                  <a16:creationId xmlns:a16="http://schemas.microsoft.com/office/drawing/2014/main" id="{6F4F8237-3A0A-2D90-3A29-FFD51D74D6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1096" y="6054772"/>
              <a:ext cx="1908471" cy="862629"/>
            </a:xfrm>
            <a:prstGeom prst="rect">
              <a:avLst/>
            </a:prstGeom>
          </p:spPr>
        </p:pic>
      </p:grpSp>
      <p:sp>
        <p:nvSpPr>
          <p:cNvPr id="2" name="TextBox 1">
            <a:extLst>
              <a:ext uri="{FF2B5EF4-FFF2-40B4-BE49-F238E27FC236}">
                <a16:creationId xmlns:a16="http://schemas.microsoft.com/office/drawing/2014/main" id="{E6DF9C49-3F2F-FC9E-1672-BA408D6A4797}"/>
              </a:ext>
            </a:extLst>
          </p:cNvPr>
          <p:cNvSpPr txBox="1"/>
          <p:nvPr/>
        </p:nvSpPr>
        <p:spPr>
          <a:xfrm>
            <a:off x="397101" y="165036"/>
            <a:ext cx="5229293" cy="523220"/>
          </a:xfrm>
          <a:prstGeom prst="rect">
            <a:avLst/>
          </a:prstGeom>
          <a:noFill/>
        </p:spPr>
        <p:txBody>
          <a:bodyPr wrap="square">
            <a:spAutoFit/>
          </a:bodyPr>
          <a:lstStyle/>
          <a:p>
            <a:r>
              <a:rPr lang="en-US" sz="2800" b="1" dirty="0">
                <a:solidFill>
                  <a:schemeClr val="tx2">
                    <a:lumMod val="75000"/>
                    <a:lumOff val="25000"/>
                  </a:schemeClr>
                </a:solidFill>
                <a:latin typeface="Times New Roman" panose="02020603050405020304" pitchFamily="18" charset="0"/>
                <a:ea typeface="Yu Gothic" panose="020B0400000000000000" pitchFamily="34" charset="-128"/>
              </a:rPr>
              <a:t>The LNL accelerators complex </a:t>
            </a:r>
            <a:endParaRPr lang="en-US" sz="2800" dirty="0"/>
          </a:p>
        </p:txBody>
      </p:sp>
      <p:pic>
        <p:nvPicPr>
          <p:cNvPr id="4" name="Picture 2">
            <a:extLst>
              <a:ext uri="{FF2B5EF4-FFF2-40B4-BE49-F238E27FC236}">
                <a16:creationId xmlns:a16="http://schemas.microsoft.com/office/drawing/2014/main" id="{9D49A3F9-AC40-C7B3-4611-3E8FE7E63E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483" y="1762607"/>
            <a:ext cx="1110929" cy="16663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311EF33-1C5A-9AE8-0247-CDE5BB851D6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863" y="3618999"/>
            <a:ext cx="1517693" cy="1136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701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D2FAC-B3D0-C9BE-C3A2-98782E3D3DD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6219F5E-6EE1-0357-F208-D19033E7C3B1}"/>
              </a:ext>
            </a:extLst>
          </p:cNvPr>
          <p:cNvPicPr>
            <a:picLocks noChangeAspect="1"/>
          </p:cNvPicPr>
          <p:nvPr/>
        </p:nvPicPr>
        <p:blipFill>
          <a:blip r:embed="rId2"/>
          <a:stretch>
            <a:fillRect/>
          </a:stretch>
        </p:blipFill>
        <p:spPr>
          <a:xfrm>
            <a:off x="0" y="0"/>
            <a:ext cx="948583" cy="499928"/>
          </a:xfrm>
          <a:prstGeom prst="rect">
            <a:avLst/>
          </a:prstGeom>
        </p:spPr>
      </p:pic>
      <p:sp>
        <p:nvSpPr>
          <p:cNvPr id="7" name="Slide Number Placeholder 6">
            <a:extLst>
              <a:ext uri="{FF2B5EF4-FFF2-40B4-BE49-F238E27FC236}">
                <a16:creationId xmlns:a16="http://schemas.microsoft.com/office/drawing/2014/main" id="{9851EB75-26F1-8FF2-1E3E-670388BF1540}"/>
              </a:ext>
            </a:extLst>
          </p:cNvPr>
          <p:cNvSpPr>
            <a:spLocks noGrp="1"/>
          </p:cNvSpPr>
          <p:nvPr>
            <p:ph type="sldNum" sz="quarter" idx="12"/>
          </p:nvPr>
        </p:nvSpPr>
        <p:spPr>
          <a:xfrm>
            <a:off x="9353551" y="6492875"/>
            <a:ext cx="2743200" cy="365125"/>
          </a:xfrm>
        </p:spPr>
        <p:txBody>
          <a:bodyPr/>
          <a:lstStyle/>
          <a:p>
            <a:fld id="{F8E66084-2409-4E9C-9E78-AE07F1518455}" type="slidenum">
              <a:rPr lang="en-US" smtClean="0"/>
              <a:t>4</a:t>
            </a:fld>
            <a:endParaRPr lang="en-US" dirty="0"/>
          </a:p>
        </p:txBody>
      </p:sp>
      <p:sp>
        <p:nvSpPr>
          <p:cNvPr id="8" name="TextBox 7">
            <a:extLst>
              <a:ext uri="{FF2B5EF4-FFF2-40B4-BE49-F238E27FC236}">
                <a16:creationId xmlns:a16="http://schemas.microsoft.com/office/drawing/2014/main" id="{B663C273-DFE9-3274-1F28-4C924E8D6953}"/>
              </a:ext>
            </a:extLst>
          </p:cNvPr>
          <p:cNvSpPr txBox="1"/>
          <p:nvPr/>
        </p:nvSpPr>
        <p:spPr>
          <a:xfrm>
            <a:off x="3849896" y="652334"/>
            <a:ext cx="3960961" cy="400110"/>
          </a:xfrm>
          <a:prstGeom prst="rect">
            <a:avLst/>
          </a:prstGeom>
          <a:noFill/>
        </p:spPr>
        <p:txBody>
          <a:bodyPr wrap="square">
            <a:spAutoFit/>
          </a:bodyPr>
          <a:lstStyle/>
          <a:p>
            <a:r>
              <a:rPr lang="en-US" sz="2000" b="1" dirty="0">
                <a:solidFill>
                  <a:schemeClr val="tx2">
                    <a:lumMod val="90000"/>
                    <a:lumOff val="10000"/>
                  </a:schemeClr>
                </a:solidFill>
                <a:latin typeface="Times New Roman" panose="02020603050405020304" pitchFamily="18" charset="0"/>
                <a:ea typeface="Yu Gothic" panose="020B0400000000000000" pitchFamily="34" charset="-128"/>
              </a:rPr>
              <a:t>LNL-INFN Strategy and priorities</a:t>
            </a:r>
            <a:r>
              <a:rPr lang="en-US" sz="2000" b="1" dirty="0">
                <a:latin typeface="Times New Roman" panose="02020603050405020304" pitchFamily="18" charset="0"/>
                <a:ea typeface="Yu Gothic" panose="020B0400000000000000" pitchFamily="34" charset="-128"/>
              </a:rPr>
              <a:t> </a:t>
            </a:r>
            <a:endParaRPr lang="en-US" sz="2000" dirty="0"/>
          </a:p>
        </p:txBody>
      </p:sp>
      <p:sp>
        <p:nvSpPr>
          <p:cNvPr id="5" name="TextBox 4">
            <a:extLst>
              <a:ext uri="{FF2B5EF4-FFF2-40B4-BE49-F238E27FC236}">
                <a16:creationId xmlns:a16="http://schemas.microsoft.com/office/drawing/2014/main" id="{0B444656-F595-EA17-79AD-64D2231E3CA0}"/>
              </a:ext>
            </a:extLst>
          </p:cNvPr>
          <p:cNvSpPr txBox="1"/>
          <p:nvPr/>
        </p:nvSpPr>
        <p:spPr>
          <a:xfrm>
            <a:off x="306224" y="2177417"/>
            <a:ext cx="11579551" cy="1356718"/>
          </a:xfrm>
          <a:prstGeom prst="rect">
            <a:avLst/>
          </a:prstGeom>
          <a:noFill/>
        </p:spPr>
        <p:txBody>
          <a:bodyPr wrap="square">
            <a:spAutoFit/>
          </a:bodyPr>
          <a:lstStyle/>
          <a:p>
            <a:pPr marR="0" lvl="0" algn="ctr">
              <a:lnSpc>
                <a:spcPct val="107000"/>
              </a:lnSpc>
              <a:spcBef>
                <a:spcPts val="0"/>
              </a:spcBef>
              <a:spcAft>
                <a:spcPts val="0"/>
              </a:spcAft>
            </a:pPr>
            <a:r>
              <a:rPr lang="en-US" sz="2000" b="1" i="1" dirty="0">
                <a:solidFill>
                  <a:schemeClr val="tx2">
                    <a:lumMod val="75000"/>
                    <a:lumOff val="25000"/>
                  </a:schemeClr>
                </a:solidFill>
                <a:effectLst/>
                <a:latin typeface="Times New Roman" panose="02020603050405020304" pitchFamily="18" charset="0"/>
                <a:ea typeface="Times New Roman" panose="02020603050405020304" pitchFamily="18" charset="0"/>
              </a:rPr>
              <a:t>Operate in the most effective way the accelerators complex and </a:t>
            </a:r>
            <a:r>
              <a:rPr lang="en-US" sz="2000" b="1" i="1" dirty="0">
                <a:solidFill>
                  <a:schemeClr val="tx2">
                    <a:lumMod val="75000"/>
                    <a:lumOff val="25000"/>
                  </a:schemeClr>
                </a:solidFill>
                <a:latin typeface="Times New Roman" panose="02020603050405020304" pitchFamily="18" charset="0"/>
                <a:ea typeface="Times New Roman" panose="02020603050405020304" pitchFamily="18" charset="0"/>
              </a:rPr>
              <a:t>P</a:t>
            </a:r>
            <a:r>
              <a:rPr lang="en-US" sz="2000" b="1" i="1" dirty="0">
                <a:solidFill>
                  <a:schemeClr val="tx2">
                    <a:lumMod val="75000"/>
                    <a:lumOff val="25000"/>
                  </a:schemeClr>
                </a:solidFill>
                <a:effectLst/>
                <a:latin typeface="Times New Roman" panose="02020603050405020304" pitchFamily="18" charset="0"/>
                <a:ea typeface="Times New Roman" panose="02020603050405020304" pitchFamily="18" charset="0"/>
              </a:rPr>
              <a:t>rovide the best access possible to the users. In this context LNL has committed to host the European Multidetector Array AGATA and subsequently committed to provide good quality and quantity of beam time to the community. </a:t>
            </a:r>
          </a:p>
          <a:p>
            <a:pPr marR="0" lvl="0">
              <a:lnSpc>
                <a:spcPct val="107000"/>
              </a:lnSpc>
              <a:spcBef>
                <a:spcPts val="0"/>
              </a:spcBef>
              <a:spcAft>
                <a:spcPts val="0"/>
              </a:spcAft>
            </a:pPr>
            <a:endParaRPr lang="en-US" b="1" i="1" dirty="0">
              <a:solidFill>
                <a:schemeClr val="tx2">
                  <a:lumMod val="75000"/>
                  <a:lumOff val="25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9211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17597-1A1B-A186-BFD7-A93A7D71F3B9}"/>
            </a:ext>
          </a:extLst>
        </p:cNvPr>
        <p:cNvGrpSpPr/>
        <p:nvPr/>
      </p:nvGrpSpPr>
      <p:grpSpPr>
        <a:xfrm>
          <a:off x="0" y="0"/>
          <a:ext cx="0" cy="0"/>
          <a:chOff x="0" y="0"/>
          <a:chExt cx="0" cy="0"/>
        </a:xfrm>
      </p:grpSpPr>
      <p:sp>
        <p:nvSpPr>
          <p:cNvPr id="8" name="Titolo 1">
            <a:extLst>
              <a:ext uri="{FF2B5EF4-FFF2-40B4-BE49-F238E27FC236}">
                <a16:creationId xmlns:a16="http://schemas.microsoft.com/office/drawing/2014/main" id="{E2D43771-E6E4-1915-6495-6F1925842B1F}"/>
              </a:ext>
            </a:extLst>
          </p:cNvPr>
          <p:cNvSpPr txBox="1">
            <a:spLocks/>
          </p:cNvSpPr>
          <p:nvPr/>
        </p:nvSpPr>
        <p:spPr>
          <a:xfrm>
            <a:off x="0" y="0"/>
            <a:ext cx="12192000" cy="103025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it-IT" sz="4000" b="1" dirty="0">
              <a:solidFill>
                <a:schemeClr val="bg1"/>
              </a:solidFill>
            </a:endParaRPr>
          </a:p>
        </p:txBody>
      </p:sp>
      <p:sp>
        <p:nvSpPr>
          <p:cNvPr id="3" name="Title 2">
            <a:extLst>
              <a:ext uri="{FF2B5EF4-FFF2-40B4-BE49-F238E27FC236}">
                <a16:creationId xmlns:a16="http://schemas.microsoft.com/office/drawing/2014/main" id="{EF5C0896-99DB-95BD-3AC5-5527A7D696B8}"/>
              </a:ext>
            </a:extLst>
          </p:cNvPr>
          <p:cNvSpPr>
            <a:spLocks noGrp="1"/>
          </p:cNvSpPr>
          <p:nvPr>
            <p:ph type="title"/>
          </p:nvPr>
        </p:nvSpPr>
        <p:spPr>
          <a:xfrm>
            <a:off x="0" y="0"/>
            <a:ext cx="12192000" cy="1030253"/>
          </a:xfrm>
        </p:spPr>
        <p:txBody>
          <a:bodyPr>
            <a:normAutofit/>
          </a:bodyPr>
          <a:lstStyle/>
          <a:p>
            <a:pPr algn="ctr"/>
            <a:r>
              <a:rPr lang="it-IT" sz="4000" b="1" dirty="0">
                <a:solidFill>
                  <a:schemeClr val="tx2">
                    <a:lumMod val="50000"/>
                    <a:lumOff val="50000"/>
                  </a:schemeClr>
                </a:solidFill>
              </a:rPr>
              <a:t>       PTA performances</a:t>
            </a:r>
            <a:endParaRPr lang="en-GB" sz="4000" b="1" dirty="0">
              <a:solidFill>
                <a:schemeClr val="tx2">
                  <a:lumMod val="50000"/>
                  <a:lumOff val="50000"/>
                </a:schemeClr>
              </a:solidFill>
            </a:endParaRPr>
          </a:p>
        </p:txBody>
      </p:sp>
      <p:graphicFrame>
        <p:nvGraphicFramePr>
          <p:cNvPr id="2" name="Grafico 1">
            <a:extLst>
              <a:ext uri="{FF2B5EF4-FFF2-40B4-BE49-F238E27FC236}">
                <a16:creationId xmlns:a16="http://schemas.microsoft.com/office/drawing/2014/main" id="{62A812CF-BBF5-4AF4-9270-39EA2BCBC9E1}"/>
              </a:ext>
            </a:extLst>
          </p:cNvPr>
          <p:cNvGraphicFramePr>
            <a:graphicFrameLocks/>
          </p:cNvGraphicFramePr>
          <p:nvPr/>
        </p:nvGraphicFramePr>
        <p:xfrm>
          <a:off x="0" y="1030253"/>
          <a:ext cx="12192000" cy="58277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8642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BB44FA-1767-3C22-F7AA-09887BCC4DCF}"/>
              </a:ext>
            </a:extLst>
          </p:cNvPr>
          <p:cNvPicPr>
            <a:picLocks noChangeAspect="1"/>
          </p:cNvPicPr>
          <p:nvPr/>
        </p:nvPicPr>
        <p:blipFill>
          <a:blip r:embed="rId2"/>
          <a:stretch>
            <a:fillRect/>
          </a:stretch>
        </p:blipFill>
        <p:spPr>
          <a:xfrm>
            <a:off x="0" y="0"/>
            <a:ext cx="1290140" cy="679938"/>
          </a:xfrm>
          <a:prstGeom prst="rect">
            <a:avLst/>
          </a:prstGeom>
        </p:spPr>
      </p:pic>
      <p:graphicFrame>
        <p:nvGraphicFramePr>
          <p:cNvPr id="9" name="Grafico 1">
            <a:extLst>
              <a:ext uri="{FF2B5EF4-FFF2-40B4-BE49-F238E27FC236}">
                <a16:creationId xmlns:a16="http://schemas.microsoft.com/office/drawing/2014/main" id="{F7C3A5E3-F665-93AF-2D31-1FEF8C3216D0}"/>
              </a:ext>
            </a:extLst>
          </p:cNvPr>
          <p:cNvGraphicFramePr>
            <a:graphicFrameLocks/>
          </p:cNvGraphicFramePr>
          <p:nvPr>
            <p:extLst>
              <p:ext uri="{D42A27DB-BD31-4B8C-83A1-F6EECF244321}">
                <p14:modId xmlns:p14="http://schemas.microsoft.com/office/powerpoint/2010/main" val="4207787667"/>
              </p:ext>
            </p:extLst>
          </p:nvPr>
        </p:nvGraphicFramePr>
        <p:xfrm>
          <a:off x="0" y="1030253"/>
          <a:ext cx="12192000" cy="5827747"/>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D198A744-495B-8787-4016-1DE9B91843A0}"/>
              </a:ext>
            </a:extLst>
          </p:cNvPr>
          <p:cNvSpPr txBox="1"/>
          <p:nvPr/>
        </p:nvSpPr>
        <p:spPr>
          <a:xfrm>
            <a:off x="3298677" y="221259"/>
            <a:ext cx="6838771" cy="584775"/>
          </a:xfrm>
          <a:prstGeom prst="rect">
            <a:avLst/>
          </a:prstGeom>
          <a:noFill/>
        </p:spPr>
        <p:txBody>
          <a:bodyPr wrap="square">
            <a:spAutoFit/>
          </a:bodyPr>
          <a:lstStyle/>
          <a:p>
            <a:r>
              <a:rPr lang="it-IT" sz="3200" b="1" dirty="0">
                <a:solidFill>
                  <a:schemeClr val="tx2">
                    <a:lumMod val="50000"/>
                    <a:lumOff val="50000"/>
                  </a:schemeClr>
                </a:solidFill>
              </a:rPr>
              <a:t>AGATA </a:t>
            </a:r>
            <a:r>
              <a:rPr lang="it-IT" sz="3200" b="1" dirty="0" err="1">
                <a:solidFill>
                  <a:schemeClr val="tx2">
                    <a:lumMod val="50000"/>
                    <a:lumOff val="50000"/>
                  </a:schemeClr>
                </a:solidFill>
              </a:rPr>
              <a:t>Beam</a:t>
            </a:r>
            <a:r>
              <a:rPr lang="it-IT" sz="3200" b="1" dirty="0">
                <a:solidFill>
                  <a:schemeClr val="tx2">
                    <a:lumMod val="50000"/>
                    <a:lumOff val="50000"/>
                  </a:schemeClr>
                </a:solidFill>
              </a:rPr>
              <a:t> on Target</a:t>
            </a:r>
            <a:endParaRPr lang="en-US" sz="3200" dirty="0">
              <a:solidFill>
                <a:schemeClr val="tx2">
                  <a:lumMod val="50000"/>
                  <a:lumOff val="50000"/>
                </a:schemeClr>
              </a:solidFill>
            </a:endParaRPr>
          </a:p>
        </p:txBody>
      </p:sp>
    </p:spTree>
    <p:extLst>
      <p:ext uri="{BB962C8B-B14F-4D97-AF65-F5344CB8AC3E}">
        <p14:creationId xmlns:p14="http://schemas.microsoft.com/office/powerpoint/2010/main" val="2432704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BB44FA-1767-3C22-F7AA-09887BCC4DCF}"/>
              </a:ext>
            </a:extLst>
          </p:cNvPr>
          <p:cNvPicPr>
            <a:picLocks noChangeAspect="1"/>
          </p:cNvPicPr>
          <p:nvPr/>
        </p:nvPicPr>
        <p:blipFill>
          <a:blip r:embed="rId2"/>
          <a:stretch>
            <a:fillRect/>
          </a:stretch>
        </p:blipFill>
        <p:spPr>
          <a:xfrm>
            <a:off x="0" y="0"/>
            <a:ext cx="948583" cy="499928"/>
          </a:xfrm>
          <a:prstGeom prst="rect">
            <a:avLst/>
          </a:prstGeom>
        </p:spPr>
      </p:pic>
      <p:sp>
        <p:nvSpPr>
          <p:cNvPr id="7" name="Slide Number Placeholder 6">
            <a:extLst>
              <a:ext uri="{FF2B5EF4-FFF2-40B4-BE49-F238E27FC236}">
                <a16:creationId xmlns:a16="http://schemas.microsoft.com/office/drawing/2014/main" id="{84F1E178-17CE-CFBB-6BA4-7845AAA9E65B}"/>
              </a:ext>
            </a:extLst>
          </p:cNvPr>
          <p:cNvSpPr>
            <a:spLocks noGrp="1"/>
          </p:cNvSpPr>
          <p:nvPr>
            <p:ph type="sldNum" sz="quarter" idx="12"/>
          </p:nvPr>
        </p:nvSpPr>
        <p:spPr>
          <a:xfrm>
            <a:off x="9353551" y="6492875"/>
            <a:ext cx="2743200" cy="365125"/>
          </a:xfrm>
        </p:spPr>
        <p:txBody>
          <a:bodyPr/>
          <a:lstStyle/>
          <a:p>
            <a:fld id="{F8E66084-2409-4E9C-9E78-AE07F1518455}" type="slidenum">
              <a:rPr lang="en-US" smtClean="0"/>
              <a:t>7</a:t>
            </a:fld>
            <a:endParaRPr lang="en-US" dirty="0"/>
          </a:p>
        </p:txBody>
      </p:sp>
      <p:cxnSp>
        <p:nvCxnSpPr>
          <p:cNvPr id="11" name="Straight Connector 10">
            <a:extLst>
              <a:ext uri="{FF2B5EF4-FFF2-40B4-BE49-F238E27FC236}">
                <a16:creationId xmlns:a16="http://schemas.microsoft.com/office/drawing/2014/main" id="{08572298-C10C-6CC8-22D5-301588FB801F}"/>
              </a:ext>
            </a:extLst>
          </p:cNvPr>
          <p:cNvCxnSpPr/>
          <p:nvPr/>
        </p:nvCxnSpPr>
        <p:spPr>
          <a:xfrm>
            <a:off x="0" y="6635105"/>
            <a:ext cx="12231317" cy="13015"/>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FA59840D-622D-B6A5-4A51-B2CBC249C514}"/>
              </a:ext>
            </a:extLst>
          </p:cNvPr>
          <p:cNvSpPr txBox="1"/>
          <p:nvPr/>
        </p:nvSpPr>
        <p:spPr>
          <a:xfrm>
            <a:off x="0" y="1604960"/>
            <a:ext cx="12231317" cy="1058047"/>
          </a:xfrm>
          <a:prstGeom prst="rect">
            <a:avLst/>
          </a:prstGeom>
          <a:noFill/>
        </p:spPr>
        <p:txBody>
          <a:bodyPr wrap="square">
            <a:spAutoFit/>
          </a:bodyPr>
          <a:lstStyle/>
          <a:p>
            <a:pPr marR="0" lvl="0" algn="ctr">
              <a:lnSpc>
                <a:spcPct val="107000"/>
              </a:lnSpc>
              <a:spcBef>
                <a:spcPts val="0"/>
              </a:spcBef>
              <a:spcAft>
                <a:spcPts val="0"/>
              </a:spcAft>
            </a:pPr>
            <a:r>
              <a:rPr lang="en-US" sz="2000" b="1" i="1" dirty="0">
                <a:solidFill>
                  <a:schemeClr val="tx2">
                    <a:lumMod val="75000"/>
                    <a:lumOff val="25000"/>
                  </a:schemeClr>
                </a:solidFill>
                <a:latin typeface="Times New Roman" panose="02020603050405020304" pitchFamily="18" charset="0"/>
                <a:ea typeface="Times New Roman" panose="02020603050405020304" pitchFamily="18" charset="0"/>
              </a:rPr>
              <a:t>C</a:t>
            </a:r>
            <a:r>
              <a:rPr lang="en-US" sz="2000" b="1" i="1" dirty="0">
                <a:solidFill>
                  <a:schemeClr val="tx2">
                    <a:lumMod val="75000"/>
                    <a:lumOff val="25000"/>
                  </a:schemeClr>
                </a:solidFill>
                <a:effectLst/>
                <a:latin typeface="Times New Roman" panose="02020603050405020304" pitchFamily="18" charset="0"/>
                <a:ea typeface="Times New Roman" panose="02020603050405020304" pitchFamily="18" charset="0"/>
              </a:rPr>
              <a:t>omplete a long-standing project SPES in a timely manner by both completing </a:t>
            </a:r>
          </a:p>
          <a:p>
            <a:pPr marR="0" lvl="0" algn="ctr">
              <a:lnSpc>
                <a:spcPct val="107000"/>
              </a:lnSpc>
              <a:spcBef>
                <a:spcPts val="0"/>
              </a:spcBef>
              <a:spcAft>
                <a:spcPts val="0"/>
              </a:spcAft>
            </a:pPr>
            <a:r>
              <a:rPr lang="en-US" sz="2000" b="1" i="1" dirty="0">
                <a:solidFill>
                  <a:schemeClr val="tx2">
                    <a:lumMod val="75000"/>
                    <a:lumOff val="25000"/>
                  </a:schemeClr>
                </a:solidFill>
                <a:effectLst/>
                <a:latin typeface="Times New Roman" panose="02020603050405020304" pitchFamily="18" charset="0"/>
                <a:ea typeface="Times New Roman" panose="02020603050405020304" pitchFamily="18" charset="0"/>
              </a:rPr>
              <a:t>the Radioactive Ion Beam (RIB) facility (low-energy and post-accelerated) </a:t>
            </a:r>
          </a:p>
          <a:p>
            <a:pPr marR="0" lvl="0" algn="ctr">
              <a:lnSpc>
                <a:spcPct val="107000"/>
              </a:lnSpc>
              <a:spcBef>
                <a:spcPts val="0"/>
              </a:spcBef>
              <a:spcAft>
                <a:spcPts val="0"/>
              </a:spcAft>
            </a:pPr>
            <a:r>
              <a:rPr lang="en-US" sz="2000" b="1" i="1" dirty="0">
                <a:solidFill>
                  <a:schemeClr val="tx2">
                    <a:lumMod val="75000"/>
                    <a:lumOff val="25000"/>
                  </a:schemeClr>
                </a:solidFill>
                <a:effectLst/>
                <a:latin typeface="Times New Roman" panose="02020603050405020304" pitchFamily="18" charset="0"/>
                <a:ea typeface="Times New Roman" panose="02020603050405020304" pitchFamily="18" charset="0"/>
              </a:rPr>
              <a:t>and</a:t>
            </a:r>
            <a:r>
              <a:rPr lang="en-US" sz="2000" b="1" i="1" dirty="0">
                <a:solidFill>
                  <a:schemeClr val="tx2">
                    <a:lumMod val="75000"/>
                    <a:lumOff val="25000"/>
                  </a:schemeClr>
                </a:solidFill>
                <a:effectLst/>
                <a:latin typeface="Times New Roman" panose="02020603050405020304" pitchFamily="18" charset="0"/>
                <a:ea typeface="Aptos Display" panose="020B0004020202020204" pitchFamily="34" charset="0"/>
              </a:rPr>
              <a:t> b</a:t>
            </a:r>
            <a:r>
              <a:rPr lang="en-US" sz="2000" b="1" i="1" dirty="0">
                <a:solidFill>
                  <a:schemeClr val="tx2">
                    <a:lumMod val="75000"/>
                    <a:lumOff val="25000"/>
                  </a:schemeClr>
                </a:solidFill>
                <a:latin typeface="Times New Roman" panose="02020603050405020304" pitchFamily="18" charset="0"/>
              </a:rPr>
              <a:t>uild</a:t>
            </a:r>
            <a:r>
              <a:rPr lang="en-US" sz="2000" b="1" i="1" dirty="0">
                <a:solidFill>
                  <a:schemeClr val="tx2">
                    <a:lumMod val="75000"/>
                    <a:lumOff val="25000"/>
                  </a:schemeClr>
                </a:solidFill>
                <a:effectLst/>
                <a:latin typeface="Times New Roman" panose="02020603050405020304" pitchFamily="18" charset="0"/>
                <a:ea typeface="Aptos Display" panose="020B0004020202020204" pitchFamily="34" charset="0"/>
              </a:rPr>
              <a:t> the Radioisotope Production facility .  </a:t>
            </a:r>
            <a:endParaRPr lang="en-US" sz="2000" b="1" i="1" dirty="0">
              <a:solidFill>
                <a:schemeClr val="tx2">
                  <a:lumMod val="75000"/>
                  <a:lumOff val="25000"/>
                </a:schemeClr>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C28AC1D4-CF2E-E22B-8C64-9F95FBA76FD7}"/>
              </a:ext>
            </a:extLst>
          </p:cNvPr>
          <p:cNvSpPr txBox="1"/>
          <p:nvPr/>
        </p:nvSpPr>
        <p:spPr>
          <a:xfrm>
            <a:off x="3849896" y="652334"/>
            <a:ext cx="3960961" cy="400110"/>
          </a:xfrm>
          <a:prstGeom prst="rect">
            <a:avLst/>
          </a:prstGeom>
          <a:noFill/>
        </p:spPr>
        <p:txBody>
          <a:bodyPr wrap="square">
            <a:spAutoFit/>
          </a:bodyPr>
          <a:lstStyle/>
          <a:p>
            <a:r>
              <a:rPr lang="en-US" sz="2000" b="1" dirty="0">
                <a:solidFill>
                  <a:schemeClr val="tx2">
                    <a:lumMod val="90000"/>
                    <a:lumOff val="10000"/>
                  </a:schemeClr>
                </a:solidFill>
                <a:latin typeface="Times New Roman" panose="02020603050405020304" pitchFamily="18" charset="0"/>
                <a:ea typeface="Yu Gothic" panose="020B0400000000000000" pitchFamily="34" charset="-128"/>
              </a:rPr>
              <a:t>LNL-INFN Strategy and priorities</a:t>
            </a:r>
            <a:r>
              <a:rPr lang="en-US" sz="2000" b="1" dirty="0">
                <a:latin typeface="Times New Roman" panose="02020603050405020304" pitchFamily="18" charset="0"/>
                <a:ea typeface="Yu Gothic" panose="020B0400000000000000" pitchFamily="34" charset="-128"/>
              </a:rPr>
              <a:t> </a:t>
            </a:r>
            <a:endParaRPr lang="en-US" sz="2000" dirty="0"/>
          </a:p>
        </p:txBody>
      </p:sp>
    </p:spTree>
    <p:extLst>
      <p:ext uri="{BB962C8B-B14F-4D97-AF65-F5344CB8AC3E}">
        <p14:creationId xmlns:p14="http://schemas.microsoft.com/office/powerpoint/2010/main" val="2390961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0">
            <a:extLst>
              <a:ext uri="{FF2B5EF4-FFF2-40B4-BE49-F238E27FC236}">
                <a16:creationId xmlns:a16="http://schemas.microsoft.com/office/drawing/2014/main" id="{4BAC2419-BA9D-5AC6-D8EA-2A7E199F7966}"/>
              </a:ext>
            </a:extLst>
          </p:cNvPr>
          <p:cNvSpPr>
            <a:spLocks noGrp="1"/>
          </p:cNvSpPr>
          <p:nvPr>
            <p:ph type="title"/>
          </p:nvPr>
        </p:nvSpPr>
        <p:spPr>
          <a:xfrm>
            <a:off x="1455367" y="232829"/>
            <a:ext cx="6638925" cy="362844"/>
          </a:xfrm>
        </p:spPr>
        <p:txBody>
          <a:bodyPr>
            <a:normAutofit fontScale="90000"/>
          </a:bodyPr>
          <a:lstStyle/>
          <a:p>
            <a:r>
              <a:rPr lang="it-IT" dirty="0" err="1"/>
              <a:t>Driving</a:t>
            </a:r>
            <a:r>
              <a:rPr lang="it-IT" dirty="0"/>
              <a:t>  SPES to </a:t>
            </a:r>
            <a:r>
              <a:rPr lang="it-IT" dirty="0" err="1"/>
              <a:t>completion</a:t>
            </a:r>
            <a:r>
              <a:rPr lang="it-IT" dirty="0"/>
              <a:t>…</a:t>
            </a:r>
          </a:p>
        </p:txBody>
      </p:sp>
      <p:pic>
        <p:nvPicPr>
          <p:cNvPr id="8" name="Picture 7">
            <a:extLst>
              <a:ext uri="{FF2B5EF4-FFF2-40B4-BE49-F238E27FC236}">
                <a16:creationId xmlns:a16="http://schemas.microsoft.com/office/drawing/2014/main" id="{0F93323C-FEDF-E5F1-A4A8-D57D87B808F5}"/>
              </a:ext>
            </a:extLst>
          </p:cNvPr>
          <p:cNvPicPr>
            <a:picLocks noChangeAspect="1"/>
          </p:cNvPicPr>
          <p:nvPr/>
        </p:nvPicPr>
        <p:blipFill>
          <a:blip r:embed="rId2"/>
          <a:stretch>
            <a:fillRect/>
          </a:stretch>
        </p:blipFill>
        <p:spPr>
          <a:xfrm>
            <a:off x="523875" y="1117600"/>
            <a:ext cx="7162800" cy="4775200"/>
          </a:xfrm>
          <a:prstGeom prst="rect">
            <a:avLst/>
          </a:prstGeom>
        </p:spPr>
      </p:pic>
      <p:pic>
        <p:nvPicPr>
          <p:cNvPr id="9" name="Picture 8">
            <a:extLst>
              <a:ext uri="{FF2B5EF4-FFF2-40B4-BE49-F238E27FC236}">
                <a16:creationId xmlns:a16="http://schemas.microsoft.com/office/drawing/2014/main" id="{49016038-CB85-A2F1-1FB8-CDF5F27CF843}"/>
              </a:ext>
            </a:extLst>
          </p:cNvPr>
          <p:cNvPicPr>
            <a:picLocks noChangeAspect="1"/>
          </p:cNvPicPr>
          <p:nvPr/>
        </p:nvPicPr>
        <p:blipFill>
          <a:blip r:embed="rId3"/>
          <a:stretch>
            <a:fillRect/>
          </a:stretch>
        </p:blipFill>
        <p:spPr>
          <a:xfrm>
            <a:off x="6845095" y="566651"/>
            <a:ext cx="5213555" cy="5877098"/>
          </a:xfrm>
          <a:prstGeom prst="rect">
            <a:avLst/>
          </a:prstGeom>
        </p:spPr>
      </p:pic>
      <p:pic>
        <p:nvPicPr>
          <p:cNvPr id="10" name="Picture 9">
            <a:extLst>
              <a:ext uri="{FF2B5EF4-FFF2-40B4-BE49-F238E27FC236}">
                <a16:creationId xmlns:a16="http://schemas.microsoft.com/office/drawing/2014/main" id="{37DD2231-14B5-2E57-80F6-D7661CDE666E}"/>
              </a:ext>
            </a:extLst>
          </p:cNvPr>
          <p:cNvPicPr>
            <a:picLocks noChangeAspect="1"/>
          </p:cNvPicPr>
          <p:nvPr/>
        </p:nvPicPr>
        <p:blipFill>
          <a:blip r:embed="rId4"/>
          <a:stretch>
            <a:fillRect/>
          </a:stretch>
        </p:blipFill>
        <p:spPr>
          <a:xfrm>
            <a:off x="0" y="0"/>
            <a:ext cx="1002299" cy="528238"/>
          </a:xfrm>
          <a:prstGeom prst="rect">
            <a:avLst/>
          </a:prstGeom>
        </p:spPr>
      </p:pic>
      <p:sp>
        <p:nvSpPr>
          <p:cNvPr id="11" name="TextBox 10">
            <a:extLst>
              <a:ext uri="{FF2B5EF4-FFF2-40B4-BE49-F238E27FC236}">
                <a16:creationId xmlns:a16="http://schemas.microsoft.com/office/drawing/2014/main" id="{006AA7F8-FBD4-A06C-EA92-70E1CD76B4CC}"/>
              </a:ext>
            </a:extLst>
          </p:cNvPr>
          <p:cNvSpPr txBox="1"/>
          <p:nvPr/>
        </p:nvSpPr>
        <p:spPr>
          <a:xfrm>
            <a:off x="1002299" y="1259516"/>
            <a:ext cx="5723175" cy="1107996"/>
          </a:xfrm>
          <a:prstGeom prst="rect">
            <a:avLst/>
          </a:prstGeom>
          <a:noFill/>
        </p:spPr>
        <p:txBody>
          <a:bodyPr wrap="square">
            <a:spAutoFit/>
          </a:bodyPr>
          <a:lstStyle/>
          <a:p>
            <a:pPr algn="ctr"/>
            <a:r>
              <a:rPr lang="en-US" b="1" i="1" dirty="0">
                <a:solidFill>
                  <a:schemeClr val="bg1"/>
                </a:solidFill>
              </a:rPr>
              <a:t>- </a:t>
            </a:r>
            <a:r>
              <a:rPr lang="en-US" sz="1600" b="1" i="1" dirty="0">
                <a:solidFill>
                  <a:schemeClr val="bg1"/>
                </a:solidFill>
              </a:rPr>
              <a:t>Mitigation of limited human resources : A phased approach</a:t>
            </a:r>
          </a:p>
          <a:p>
            <a:pPr algn="ctr"/>
            <a:r>
              <a:rPr lang="en-US" sz="1600" b="1" i="1" dirty="0">
                <a:solidFill>
                  <a:schemeClr val="bg1"/>
                </a:solidFill>
              </a:rPr>
              <a:t>- Detailed planning of the implementation of each phase</a:t>
            </a:r>
          </a:p>
          <a:p>
            <a:pPr algn="ctr"/>
            <a:r>
              <a:rPr lang="en-US" sz="1600" b="1" i="1" dirty="0">
                <a:solidFill>
                  <a:schemeClr val="bg1"/>
                </a:solidFill>
              </a:rPr>
              <a:t>- Daily short (10mn) briefing of the planned work </a:t>
            </a:r>
          </a:p>
          <a:p>
            <a:pPr algn="ctr"/>
            <a:r>
              <a:rPr lang="en-US" sz="1600" b="1" i="1" dirty="0">
                <a:solidFill>
                  <a:schemeClr val="bg1"/>
                </a:solidFill>
              </a:rPr>
              <a:t>- A weekly follow-up meeting with the Director</a:t>
            </a:r>
          </a:p>
        </p:txBody>
      </p:sp>
    </p:spTree>
    <p:extLst>
      <p:ext uri="{BB962C8B-B14F-4D97-AF65-F5344CB8AC3E}">
        <p14:creationId xmlns:p14="http://schemas.microsoft.com/office/powerpoint/2010/main" val="133068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10965742-7DBF-1E86-1248-1FF41E5CE8BC}"/>
              </a:ext>
            </a:extLst>
          </p:cNvPr>
          <p:cNvSpPr txBox="1">
            <a:spLocks/>
          </p:cNvSpPr>
          <p:nvPr/>
        </p:nvSpPr>
        <p:spPr>
          <a:xfrm>
            <a:off x="9105818" y="688013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CF6FDAC-0505-4C6F-9AC9-E3C4BDFECF97}" type="slidenum">
              <a:rPr lang="en-US" sz="1600" b="1" smtClean="0">
                <a:solidFill>
                  <a:prstClr val="white"/>
                </a:solidFill>
                <a:latin typeface="Calibri" panose="020F0502020204030204"/>
              </a:rPr>
              <a:pPr algn="r">
                <a:defRPr/>
              </a:pPr>
              <a:t>9</a:t>
            </a:fld>
            <a:endParaRPr lang="en-US" b="1">
              <a:solidFill>
                <a:prstClr val="white"/>
              </a:solidFill>
              <a:latin typeface="Calibri" panose="020F0502020204030204"/>
            </a:endParaRPr>
          </a:p>
        </p:txBody>
      </p:sp>
      <p:sp>
        <p:nvSpPr>
          <p:cNvPr id="8" name="Slide Number Placeholder 8">
            <a:extLst>
              <a:ext uri="{FF2B5EF4-FFF2-40B4-BE49-F238E27FC236}">
                <a16:creationId xmlns:a16="http://schemas.microsoft.com/office/drawing/2014/main" id="{574B9190-1D65-BC57-9119-8968D24108AD}"/>
              </a:ext>
            </a:extLst>
          </p:cNvPr>
          <p:cNvSpPr txBox="1">
            <a:spLocks/>
          </p:cNvSpPr>
          <p:nvPr/>
        </p:nvSpPr>
        <p:spPr>
          <a:xfrm>
            <a:off x="9105818" y="688013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F6FDAC-0505-4C6F-9AC9-E3C4BDFECF97}" type="slidenum">
              <a:rPr lang="en-US" sz="1600" b="1" smtClean="0">
                <a:solidFill>
                  <a:schemeClr val="bg1"/>
                </a:solidFill>
              </a:rPr>
              <a:pPr/>
              <a:t>9</a:t>
            </a:fld>
            <a:endParaRPr lang="en-US" b="1">
              <a:solidFill>
                <a:schemeClr val="bg1"/>
              </a:solidFill>
            </a:endParaRPr>
          </a:p>
        </p:txBody>
      </p:sp>
      <p:sp>
        <p:nvSpPr>
          <p:cNvPr id="3" name="Slide Number Placeholder 6">
            <a:extLst>
              <a:ext uri="{FF2B5EF4-FFF2-40B4-BE49-F238E27FC236}">
                <a16:creationId xmlns:a16="http://schemas.microsoft.com/office/drawing/2014/main" id="{77BDD546-BC7F-7B73-E994-524513FFF454}"/>
              </a:ext>
            </a:extLst>
          </p:cNvPr>
          <p:cNvSpPr>
            <a:spLocks noGrp="1"/>
          </p:cNvSpPr>
          <p:nvPr>
            <p:ph type="sldNum" sz="quarter" idx="12"/>
          </p:nvPr>
        </p:nvSpPr>
        <p:spPr>
          <a:xfrm>
            <a:off x="9353551" y="6563990"/>
            <a:ext cx="2743200" cy="365125"/>
          </a:xfrm>
        </p:spPr>
        <p:txBody>
          <a:bodyPr/>
          <a:lstStyle/>
          <a:p>
            <a:fld id="{F8E66084-2409-4E9C-9E78-AE07F1518455}" type="slidenum">
              <a:rPr lang="en-US" smtClean="0"/>
              <a:t>9</a:t>
            </a:fld>
            <a:endParaRPr lang="en-US" dirty="0"/>
          </a:p>
        </p:txBody>
      </p:sp>
      <p:pic>
        <p:nvPicPr>
          <p:cNvPr id="5" name="Picture 4">
            <a:extLst>
              <a:ext uri="{FF2B5EF4-FFF2-40B4-BE49-F238E27FC236}">
                <a16:creationId xmlns:a16="http://schemas.microsoft.com/office/drawing/2014/main" id="{4AB59BEB-6381-7496-1DB3-177C30584C6E}"/>
              </a:ext>
            </a:extLst>
          </p:cNvPr>
          <p:cNvPicPr>
            <a:picLocks noChangeAspect="1"/>
          </p:cNvPicPr>
          <p:nvPr/>
        </p:nvPicPr>
        <p:blipFill>
          <a:blip r:embed="rId2"/>
          <a:stretch>
            <a:fillRect/>
          </a:stretch>
        </p:blipFill>
        <p:spPr>
          <a:xfrm>
            <a:off x="0" y="0"/>
            <a:ext cx="1290140" cy="679938"/>
          </a:xfrm>
          <a:prstGeom prst="rect">
            <a:avLst/>
          </a:prstGeom>
        </p:spPr>
      </p:pic>
      <p:sp>
        <p:nvSpPr>
          <p:cNvPr id="25" name="Title 3">
            <a:extLst>
              <a:ext uri="{FF2B5EF4-FFF2-40B4-BE49-F238E27FC236}">
                <a16:creationId xmlns:a16="http://schemas.microsoft.com/office/drawing/2014/main" id="{D05EE4C4-3719-E451-358A-2BB4A6F3C158}"/>
              </a:ext>
            </a:extLst>
          </p:cNvPr>
          <p:cNvSpPr>
            <a:spLocks noGrp="1"/>
          </p:cNvSpPr>
          <p:nvPr>
            <p:ph type="title"/>
          </p:nvPr>
        </p:nvSpPr>
        <p:spPr>
          <a:xfrm>
            <a:off x="3519303" y="339969"/>
            <a:ext cx="4830763" cy="363538"/>
          </a:xfrm>
        </p:spPr>
        <p:txBody>
          <a:bodyPr>
            <a:normAutofit fontScale="90000"/>
          </a:bodyPr>
          <a:lstStyle/>
          <a:p>
            <a:pPr>
              <a:defRPr/>
            </a:pPr>
            <a:r>
              <a:rPr dirty="0"/>
              <a:t> </a:t>
            </a:r>
            <a:r>
              <a:rPr sz="2700" b="1" dirty="0"/>
              <a:t>SPES : New Phased Approach</a:t>
            </a:r>
            <a:endParaRPr b="1" dirty="0"/>
          </a:p>
        </p:txBody>
      </p:sp>
      <p:grpSp>
        <p:nvGrpSpPr>
          <p:cNvPr id="26" name="Group 7">
            <a:extLst>
              <a:ext uri="{FF2B5EF4-FFF2-40B4-BE49-F238E27FC236}">
                <a16:creationId xmlns:a16="http://schemas.microsoft.com/office/drawing/2014/main" id="{437E6467-CC13-D887-7164-01A67F528A99}"/>
              </a:ext>
            </a:extLst>
          </p:cNvPr>
          <p:cNvGrpSpPr>
            <a:grpSpLocks/>
          </p:cNvGrpSpPr>
          <p:nvPr/>
        </p:nvGrpSpPr>
        <p:grpSpPr bwMode="auto">
          <a:xfrm>
            <a:off x="-1572341" y="1842730"/>
            <a:ext cx="12886180" cy="4562759"/>
            <a:chOff x="0" y="1176262"/>
            <a:chExt cx="12192000" cy="5076976"/>
          </a:xfrm>
        </p:grpSpPr>
        <p:pic>
          <p:nvPicPr>
            <p:cNvPr id="27" name="Picture 5" descr="A blueprint of a building&#10;&#10;Description automatically generated">
              <a:extLst>
                <a:ext uri="{FF2B5EF4-FFF2-40B4-BE49-F238E27FC236}">
                  <a16:creationId xmlns:a16="http://schemas.microsoft.com/office/drawing/2014/main" id="{69EDA84D-32B6-8EA1-783F-78E5602E7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032"/>
            <a:stretch>
              <a:fillRect/>
            </a:stretch>
          </p:blipFill>
          <p:spPr bwMode="auto">
            <a:xfrm>
              <a:off x="0" y="1176262"/>
              <a:ext cx="12192000" cy="482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F00A33A7-F90E-EBB8-4299-B26154C71D68}"/>
                </a:ext>
              </a:extLst>
            </p:cNvPr>
            <p:cNvSpPr/>
            <p:nvPr/>
          </p:nvSpPr>
          <p:spPr>
            <a:xfrm>
              <a:off x="0" y="4675946"/>
              <a:ext cx="6278033" cy="1424855"/>
            </a:xfrm>
            <a:prstGeom prst="rect">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a:extLst>
                <a:ext uri="{FF2B5EF4-FFF2-40B4-BE49-F238E27FC236}">
                  <a16:creationId xmlns:a16="http://schemas.microsoft.com/office/drawing/2014/main" id="{7E046A9F-D4AF-62CE-7146-A57B6840C370}"/>
                </a:ext>
              </a:extLst>
            </p:cNvPr>
            <p:cNvSpPr/>
            <p:nvPr/>
          </p:nvSpPr>
          <p:spPr>
            <a:xfrm>
              <a:off x="11269133" y="5391550"/>
              <a:ext cx="922867" cy="861688"/>
            </a:xfrm>
            <a:prstGeom prst="rect">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0" name="Rectangle 29">
            <a:extLst>
              <a:ext uri="{FF2B5EF4-FFF2-40B4-BE49-F238E27FC236}">
                <a16:creationId xmlns:a16="http://schemas.microsoft.com/office/drawing/2014/main" id="{DF65AEDF-4D3B-651C-1E67-5B959206326E}"/>
              </a:ext>
            </a:extLst>
          </p:cNvPr>
          <p:cNvSpPr/>
          <p:nvPr/>
        </p:nvSpPr>
        <p:spPr>
          <a:xfrm>
            <a:off x="8538901" y="3056680"/>
            <a:ext cx="1232689" cy="1780960"/>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TextBox 30">
            <a:extLst>
              <a:ext uri="{FF2B5EF4-FFF2-40B4-BE49-F238E27FC236}">
                <a16:creationId xmlns:a16="http://schemas.microsoft.com/office/drawing/2014/main" id="{EC1073BB-9977-8686-8086-45984B424160}"/>
              </a:ext>
            </a:extLst>
          </p:cNvPr>
          <p:cNvSpPr txBox="1"/>
          <p:nvPr/>
        </p:nvSpPr>
        <p:spPr>
          <a:xfrm>
            <a:off x="8538577" y="5512653"/>
            <a:ext cx="1118593" cy="738664"/>
          </a:xfrm>
          <a:prstGeom prst="rect">
            <a:avLst/>
          </a:prstGeom>
          <a:solidFill>
            <a:schemeClr val="bg1"/>
          </a:solidFill>
        </p:spPr>
        <p:txBody>
          <a:bodyPr wrap="square">
            <a:spAutoFit/>
          </a:bodyPr>
          <a:lstStyle>
            <a:defPPr>
              <a:defRPr lang="en-US"/>
            </a:defPPr>
            <a:lvl1pPr algn="ctr">
              <a:defRPr sz="1200" b="1">
                <a:solidFill>
                  <a:srgbClr val="FF0000"/>
                </a:solidFill>
              </a:defRPr>
            </a:lvl1pPr>
          </a:lstStyle>
          <a:p>
            <a:pPr>
              <a:defRPr/>
            </a:pPr>
            <a:r>
              <a:rPr lang="en-US" sz="1400" dirty="0">
                <a:solidFill>
                  <a:schemeClr val="accent6">
                    <a:lumMod val="75000"/>
                  </a:schemeClr>
                </a:solidFill>
              </a:rPr>
              <a:t>Phase1</a:t>
            </a:r>
          </a:p>
          <a:p>
            <a:pPr>
              <a:defRPr/>
            </a:pPr>
            <a:r>
              <a:rPr lang="en-US" sz="1400" dirty="0">
                <a:solidFill>
                  <a:schemeClr val="accent6">
                    <a:lumMod val="75000"/>
                  </a:schemeClr>
                </a:solidFill>
              </a:rPr>
              <a:t>SPES</a:t>
            </a:r>
            <a:endParaRPr lang="en-US" sz="1400" dirty="0">
              <a:solidFill>
                <a:schemeClr val="accent6">
                  <a:lumMod val="75000"/>
                </a:schemeClr>
              </a:solidFill>
              <a:latin typeface="+mj-lt"/>
              <a:cs typeface="Times New Roman" panose="02020603050405020304" pitchFamily="18" charset="0"/>
            </a:endParaRPr>
          </a:p>
          <a:p>
            <a:pPr>
              <a:defRPr/>
            </a:pPr>
            <a:r>
              <a:rPr lang="en-US" sz="1400" dirty="0">
                <a:solidFill>
                  <a:schemeClr val="accent6">
                    <a:lumMod val="75000"/>
                  </a:schemeClr>
                </a:solidFill>
                <a:latin typeface="+mj-lt"/>
                <a:cs typeface="Times New Roman" panose="02020603050405020304" pitchFamily="18" charset="0"/>
              </a:rPr>
              <a:t>Driver</a:t>
            </a:r>
            <a:endParaRPr lang="en-US" sz="1400" dirty="0">
              <a:solidFill>
                <a:schemeClr val="accent6">
                  <a:lumMod val="75000"/>
                </a:schemeClr>
              </a:solidFill>
              <a:latin typeface="Symbol" panose="05050102010706020507" pitchFamily="18" charset="2"/>
            </a:endParaRPr>
          </a:p>
        </p:txBody>
      </p:sp>
      <p:sp>
        <p:nvSpPr>
          <p:cNvPr id="32" name="TextBox 31">
            <a:extLst>
              <a:ext uri="{FF2B5EF4-FFF2-40B4-BE49-F238E27FC236}">
                <a16:creationId xmlns:a16="http://schemas.microsoft.com/office/drawing/2014/main" id="{8862DD1D-B353-86B2-42A5-54BA69D90C93}"/>
              </a:ext>
            </a:extLst>
          </p:cNvPr>
          <p:cNvSpPr txBox="1"/>
          <p:nvPr/>
        </p:nvSpPr>
        <p:spPr>
          <a:xfrm>
            <a:off x="1840325" y="1811490"/>
            <a:ext cx="2346806" cy="738664"/>
          </a:xfrm>
          <a:prstGeom prst="rect">
            <a:avLst/>
          </a:prstGeom>
          <a:solidFill>
            <a:schemeClr val="bg1"/>
          </a:solidFill>
          <a:ln>
            <a:noFill/>
          </a:ln>
        </p:spPr>
        <p:txBody>
          <a:bodyPr wrap="square">
            <a:spAutoFit/>
          </a:bodyPr>
          <a:lstStyle>
            <a:defPPr>
              <a:defRPr lang="en-US"/>
            </a:defPPr>
            <a:lvl1pPr algn="ctr">
              <a:defRPr sz="1200" b="1">
                <a:solidFill>
                  <a:srgbClr val="FF0000"/>
                </a:solidFill>
              </a:defRPr>
            </a:lvl1pPr>
          </a:lstStyle>
          <a:p>
            <a:pPr>
              <a:defRPr/>
            </a:pPr>
            <a:r>
              <a:rPr lang="en-US" sz="1400" dirty="0">
                <a:solidFill>
                  <a:srgbClr val="2F5597"/>
                </a:solidFill>
              </a:rPr>
              <a:t>Phase3</a:t>
            </a:r>
          </a:p>
          <a:p>
            <a:pPr>
              <a:defRPr/>
            </a:pPr>
            <a:r>
              <a:rPr lang="en-US" sz="1400" dirty="0">
                <a:solidFill>
                  <a:srgbClr val="2F5597"/>
                </a:solidFill>
              </a:rPr>
              <a:t>SPES</a:t>
            </a:r>
            <a:r>
              <a:rPr lang="en-US" sz="1400" dirty="0">
                <a:solidFill>
                  <a:srgbClr val="2F5597"/>
                </a:solidFill>
                <a:latin typeface="Symbol" panose="05050102010706020507" pitchFamily="18" charset="2"/>
              </a:rPr>
              <a:t> </a:t>
            </a:r>
            <a:endParaRPr lang="en-US" sz="1400" dirty="0">
              <a:solidFill>
                <a:srgbClr val="2F5597"/>
              </a:solidFill>
              <a:latin typeface="+mj-lt"/>
            </a:endParaRPr>
          </a:p>
          <a:p>
            <a:pPr>
              <a:defRPr/>
            </a:pPr>
            <a:r>
              <a:rPr lang="en-US" sz="1400" dirty="0">
                <a:solidFill>
                  <a:srgbClr val="2F5597"/>
                </a:solidFill>
                <a:latin typeface="+mj-lt"/>
              </a:rPr>
              <a:t> Accelerated RIB </a:t>
            </a:r>
            <a:endParaRPr lang="en-US" sz="1400" dirty="0">
              <a:solidFill>
                <a:srgbClr val="2F5597"/>
              </a:solidFill>
              <a:latin typeface="Symbol" panose="05050102010706020507" pitchFamily="18" charset="2"/>
            </a:endParaRPr>
          </a:p>
        </p:txBody>
      </p:sp>
      <p:sp>
        <p:nvSpPr>
          <p:cNvPr id="33" name="Rectangle 32">
            <a:extLst>
              <a:ext uri="{FF2B5EF4-FFF2-40B4-BE49-F238E27FC236}">
                <a16:creationId xmlns:a16="http://schemas.microsoft.com/office/drawing/2014/main" id="{AF481B44-1CF2-1035-A690-76398FE0E192}"/>
              </a:ext>
            </a:extLst>
          </p:cNvPr>
          <p:cNvSpPr/>
          <p:nvPr/>
        </p:nvSpPr>
        <p:spPr>
          <a:xfrm>
            <a:off x="9672751" y="2528152"/>
            <a:ext cx="1514572" cy="2886449"/>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TextBox 33">
            <a:extLst>
              <a:ext uri="{FF2B5EF4-FFF2-40B4-BE49-F238E27FC236}">
                <a16:creationId xmlns:a16="http://schemas.microsoft.com/office/drawing/2014/main" id="{5C36B3BF-566A-6738-7A03-2CEC03FFDF11}"/>
              </a:ext>
            </a:extLst>
          </p:cNvPr>
          <p:cNvSpPr txBox="1"/>
          <p:nvPr/>
        </p:nvSpPr>
        <p:spPr>
          <a:xfrm>
            <a:off x="9826803" y="900047"/>
            <a:ext cx="1666502" cy="1292662"/>
          </a:xfrm>
          <a:prstGeom prst="rect">
            <a:avLst/>
          </a:prstGeom>
          <a:solidFill>
            <a:schemeClr val="bg1"/>
          </a:solidFill>
          <a:ln>
            <a:noFill/>
          </a:ln>
        </p:spPr>
        <p:txBody>
          <a:bodyPr wrap="square">
            <a:spAutoFit/>
          </a:bodyPr>
          <a:lstStyle>
            <a:defPPr>
              <a:defRPr lang="en-US"/>
            </a:defPPr>
            <a:lvl1pPr algn="ctr">
              <a:defRPr sz="1200" b="1">
                <a:solidFill>
                  <a:srgbClr val="FF0000"/>
                </a:solidFill>
              </a:defRPr>
            </a:lvl1pPr>
          </a:lstStyle>
          <a:p>
            <a:pPr>
              <a:defRPr/>
            </a:pPr>
            <a:endParaRPr lang="en-US" dirty="0">
              <a:solidFill>
                <a:srgbClr val="7030A0"/>
              </a:solidFill>
            </a:endParaRPr>
          </a:p>
          <a:p>
            <a:pPr>
              <a:defRPr/>
            </a:pPr>
            <a:endParaRPr lang="en-US" dirty="0">
              <a:solidFill>
                <a:srgbClr val="7030A0"/>
              </a:solidFill>
            </a:endParaRPr>
          </a:p>
          <a:p>
            <a:pPr>
              <a:defRPr/>
            </a:pPr>
            <a:endParaRPr lang="en-US" dirty="0">
              <a:solidFill>
                <a:srgbClr val="7030A0"/>
              </a:solidFill>
            </a:endParaRPr>
          </a:p>
          <a:p>
            <a:pPr>
              <a:defRPr/>
            </a:pPr>
            <a:r>
              <a:rPr lang="en-US" sz="1400" dirty="0">
                <a:solidFill>
                  <a:srgbClr val="7030A0"/>
                </a:solidFill>
              </a:rPr>
              <a:t>Phase 4</a:t>
            </a:r>
          </a:p>
          <a:p>
            <a:pPr>
              <a:defRPr/>
            </a:pPr>
            <a:r>
              <a:rPr lang="en-US" sz="1400" dirty="0">
                <a:solidFill>
                  <a:srgbClr val="7030A0"/>
                </a:solidFill>
              </a:rPr>
              <a:t>SPES</a:t>
            </a:r>
            <a:r>
              <a:rPr lang="en-US" sz="1400" dirty="0">
                <a:solidFill>
                  <a:srgbClr val="7030A0"/>
                </a:solidFill>
                <a:latin typeface="+mj-lt"/>
              </a:rPr>
              <a:t> Radioisotope production</a:t>
            </a:r>
            <a:endParaRPr lang="en-US" sz="1400" dirty="0">
              <a:solidFill>
                <a:srgbClr val="7030A0"/>
              </a:solidFill>
              <a:latin typeface="Symbol" panose="05050102010706020507" pitchFamily="18" charset="2"/>
            </a:endParaRPr>
          </a:p>
        </p:txBody>
      </p:sp>
      <p:sp>
        <p:nvSpPr>
          <p:cNvPr id="35" name="Rectangle 34">
            <a:extLst>
              <a:ext uri="{FF2B5EF4-FFF2-40B4-BE49-F238E27FC236}">
                <a16:creationId xmlns:a16="http://schemas.microsoft.com/office/drawing/2014/main" id="{64207405-CD20-9594-B5EE-8A05B01F6E9B}"/>
              </a:ext>
            </a:extLst>
          </p:cNvPr>
          <p:cNvSpPr/>
          <p:nvPr/>
        </p:nvSpPr>
        <p:spPr>
          <a:xfrm>
            <a:off x="1813359" y="2836460"/>
            <a:ext cx="2677437" cy="91902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3ECC2357-CB7A-2D45-7AE6-FC2FAC9D2E66}"/>
              </a:ext>
            </a:extLst>
          </p:cNvPr>
          <p:cNvSpPr/>
          <p:nvPr/>
        </p:nvSpPr>
        <p:spPr>
          <a:xfrm>
            <a:off x="7675470" y="2618473"/>
            <a:ext cx="715899" cy="159449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 name="Rectangle 36">
            <a:extLst>
              <a:ext uri="{FF2B5EF4-FFF2-40B4-BE49-F238E27FC236}">
                <a16:creationId xmlns:a16="http://schemas.microsoft.com/office/drawing/2014/main" id="{D5BE7886-E2CE-FDE7-A257-0E92D5B90CD3}"/>
              </a:ext>
            </a:extLst>
          </p:cNvPr>
          <p:cNvSpPr/>
          <p:nvPr/>
        </p:nvSpPr>
        <p:spPr>
          <a:xfrm>
            <a:off x="7068789" y="3829961"/>
            <a:ext cx="590617" cy="1200627"/>
          </a:xfrm>
          <a:prstGeom prst="rect">
            <a:avLst/>
          </a:prstGeom>
          <a:solidFill>
            <a:schemeClr val="bg1">
              <a:alpha val="20000"/>
            </a:scheme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TextBox 37">
            <a:extLst>
              <a:ext uri="{FF2B5EF4-FFF2-40B4-BE49-F238E27FC236}">
                <a16:creationId xmlns:a16="http://schemas.microsoft.com/office/drawing/2014/main" id="{55E27AFB-C701-53CB-31E0-1B5382D8D2DD}"/>
              </a:ext>
            </a:extLst>
          </p:cNvPr>
          <p:cNvSpPr txBox="1"/>
          <p:nvPr/>
        </p:nvSpPr>
        <p:spPr>
          <a:xfrm>
            <a:off x="7477690" y="1735840"/>
            <a:ext cx="1111458" cy="738664"/>
          </a:xfrm>
          <a:prstGeom prst="rect">
            <a:avLst/>
          </a:prstGeom>
          <a:solidFill>
            <a:schemeClr val="bg1"/>
          </a:solidFill>
        </p:spPr>
        <p:txBody>
          <a:bodyPr wrap="square">
            <a:spAutoFit/>
          </a:bodyPr>
          <a:lstStyle>
            <a:defPPr>
              <a:defRPr lang="en-US"/>
            </a:defPPr>
            <a:lvl1pPr algn="ctr">
              <a:defRPr sz="1200" b="1">
                <a:solidFill>
                  <a:srgbClr val="FF0000"/>
                </a:solidFill>
              </a:defRPr>
            </a:lvl1pPr>
          </a:lstStyle>
          <a:p>
            <a:pPr>
              <a:defRPr/>
            </a:pPr>
            <a:r>
              <a:rPr lang="en-US" sz="1400" dirty="0"/>
              <a:t>Phase2</a:t>
            </a:r>
          </a:p>
          <a:p>
            <a:pPr>
              <a:defRPr/>
            </a:pPr>
            <a:r>
              <a:rPr lang="en-US" sz="1400" dirty="0"/>
              <a:t>SPES</a:t>
            </a:r>
            <a:endParaRPr lang="en-US" sz="1400" dirty="0">
              <a:latin typeface="Symbol" panose="05050102010706020507" pitchFamily="18" charset="2"/>
            </a:endParaRPr>
          </a:p>
          <a:p>
            <a:pPr>
              <a:defRPr/>
            </a:pPr>
            <a:r>
              <a:rPr lang="en-US" sz="1400" dirty="0">
                <a:latin typeface="+mj-lt"/>
                <a:cs typeface="Times New Roman" panose="02020603050405020304" pitchFamily="18" charset="0"/>
              </a:rPr>
              <a:t>LERIB</a:t>
            </a:r>
            <a:endParaRPr lang="en-US" dirty="0">
              <a:latin typeface="+mj-lt"/>
              <a:cs typeface="Times New Roman" panose="02020603050405020304" pitchFamily="18" charset="0"/>
            </a:endParaRPr>
          </a:p>
        </p:txBody>
      </p:sp>
      <p:sp>
        <p:nvSpPr>
          <p:cNvPr id="39" name="Rectangle 38">
            <a:extLst>
              <a:ext uri="{FF2B5EF4-FFF2-40B4-BE49-F238E27FC236}">
                <a16:creationId xmlns:a16="http://schemas.microsoft.com/office/drawing/2014/main" id="{728C383B-0341-017D-D60B-F01FA604E6C6}"/>
              </a:ext>
            </a:extLst>
          </p:cNvPr>
          <p:cNvSpPr/>
          <p:nvPr/>
        </p:nvSpPr>
        <p:spPr>
          <a:xfrm>
            <a:off x="4536477" y="2861508"/>
            <a:ext cx="3122930" cy="920924"/>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TextBox 39">
            <a:extLst>
              <a:ext uri="{FF2B5EF4-FFF2-40B4-BE49-F238E27FC236}">
                <a16:creationId xmlns:a16="http://schemas.microsoft.com/office/drawing/2014/main" id="{7F6A7803-6F1B-243C-FE61-7A862B595222}"/>
              </a:ext>
            </a:extLst>
          </p:cNvPr>
          <p:cNvSpPr txBox="1"/>
          <p:nvPr/>
        </p:nvSpPr>
        <p:spPr>
          <a:xfrm>
            <a:off x="5623241" y="3959646"/>
            <a:ext cx="1353496" cy="738664"/>
          </a:xfrm>
          <a:prstGeom prst="rect">
            <a:avLst/>
          </a:prstGeom>
          <a:solidFill>
            <a:schemeClr val="bg1"/>
          </a:solidFill>
          <a:ln>
            <a:noFill/>
          </a:ln>
        </p:spPr>
        <p:txBody>
          <a:bodyPr wrap="square">
            <a:spAutoFit/>
          </a:bodyPr>
          <a:lstStyle>
            <a:defPPr>
              <a:defRPr lang="en-US"/>
            </a:defPPr>
            <a:lvl1pPr algn="ctr">
              <a:defRPr sz="1200" b="1">
                <a:solidFill>
                  <a:srgbClr val="FF0000"/>
                </a:solidFill>
              </a:defRPr>
            </a:lvl1pPr>
          </a:lstStyle>
          <a:p>
            <a:pPr>
              <a:defRPr/>
            </a:pPr>
            <a:r>
              <a:rPr lang="en-US" sz="1400" dirty="0">
                <a:solidFill>
                  <a:schemeClr val="accent2"/>
                </a:solidFill>
              </a:rPr>
              <a:t>Phase5</a:t>
            </a:r>
          </a:p>
          <a:p>
            <a:pPr>
              <a:defRPr/>
            </a:pPr>
            <a:r>
              <a:rPr lang="en-US" sz="1400" dirty="0">
                <a:solidFill>
                  <a:schemeClr val="accent2"/>
                </a:solidFill>
              </a:rPr>
              <a:t>SPES</a:t>
            </a:r>
            <a:r>
              <a:rPr lang="en-US" sz="1400" dirty="0">
                <a:solidFill>
                  <a:schemeClr val="accent2"/>
                </a:solidFill>
                <a:latin typeface="Symbol" panose="05050102010706020507" pitchFamily="18" charset="2"/>
              </a:rPr>
              <a:t> </a:t>
            </a:r>
            <a:endParaRPr lang="en-US" sz="1400" dirty="0">
              <a:solidFill>
                <a:schemeClr val="accent2"/>
              </a:solidFill>
              <a:latin typeface="+mj-lt"/>
            </a:endParaRPr>
          </a:p>
          <a:p>
            <a:pPr>
              <a:defRPr/>
            </a:pPr>
            <a:r>
              <a:rPr lang="en-US" sz="1400" dirty="0">
                <a:solidFill>
                  <a:schemeClr val="accent2"/>
                </a:solidFill>
                <a:latin typeface="+mj-lt"/>
              </a:rPr>
              <a:t> RIB selection  </a:t>
            </a:r>
            <a:endParaRPr lang="en-US" sz="1400" dirty="0">
              <a:solidFill>
                <a:schemeClr val="accent2"/>
              </a:solidFill>
              <a:latin typeface="Symbol" panose="05050102010706020507" pitchFamily="18" charset="2"/>
            </a:endParaRPr>
          </a:p>
        </p:txBody>
      </p:sp>
      <p:sp>
        <p:nvSpPr>
          <p:cNvPr id="41" name="Rectangle 40">
            <a:extLst>
              <a:ext uri="{FF2B5EF4-FFF2-40B4-BE49-F238E27FC236}">
                <a16:creationId xmlns:a16="http://schemas.microsoft.com/office/drawing/2014/main" id="{2E7D372E-6368-4949-47DA-791F544CC256}"/>
              </a:ext>
            </a:extLst>
          </p:cNvPr>
          <p:cNvSpPr/>
          <p:nvPr/>
        </p:nvSpPr>
        <p:spPr>
          <a:xfrm>
            <a:off x="9625014" y="1"/>
            <a:ext cx="1082675" cy="1057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00701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657</Words>
  <Application>Microsoft Office PowerPoint</Application>
  <PresentationFormat>Widescreen</PresentationFormat>
  <Paragraphs>187</Paragraphs>
  <Slides>19</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Aptos</vt:lpstr>
      <vt:lpstr>Aptos Display</vt:lpstr>
      <vt:lpstr>Arial</vt:lpstr>
      <vt:lpstr>Arial Unicode MS</vt:lpstr>
      <vt:lpstr>Calibri</vt:lpstr>
      <vt:lpstr>Calibri-Bold</vt:lpstr>
      <vt:lpstr>Noto Sans CJK SC</vt:lpstr>
      <vt:lpstr>Symbol</vt:lpstr>
      <vt:lpstr>Times New Roman</vt:lpstr>
      <vt:lpstr>Wingdings</vt:lpstr>
      <vt:lpstr>Office Theme</vt:lpstr>
      <vt:lpstr>PowerPoint Presentation</vt:lpstr>
      <vt:lpstr>PowerPoint Presentation</vt:lpstr>
      <vt:lpstr>PowerPoint Presentation</vt:lpstr>
      <vt:lpstr>PowerPoint Presentation</vt:lpstr>
      <vt:lpstr>       PTA performances</vt:lpstr>
      <vt:lpstr>PowerPoint Presentation</vt:lpstr>
      <vt:lpstr>PowerPoint Presentation</vt:lpstr>
      <vt:lpstr>Driving  SPES to completion…</vt:lpstr>
      <vt:lpstr> SPES : New Phased Approach</vt:lpstr>
      <vt:lpstr>PowerPoint Presentation</vt:lpstr>
      <vt:lpstr>Phase 2:  ISOL Target Ion-Source and Production Vault completed and commissioned :  First SPES Radioactive ion beam produced (November 2024) </vt:lpstr>
      <vt:lpstr>Summary of SPES project status and future plans  </vt:lpstr>
      <vt:lpstr>PowerPoint Presentation</vt:lpstr>
      <vt:lpstr>PowerPoint Presentation</vt:lpstr>
      <vt:lpstr>PowerPoint Presentation</vt:lpstr>
      <vt:lpstr>External projects – PNRR ANTHEM</vt:lpstr>
      <vt:lpstr>PowerPoint Presentation</vt:lpstr>
      <vt:lpstr>PowerPoint Presentation</vt:lpstr>
      <vt:lpstr>Enjoy the WS!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Faical Azaiez</dc:creator>
  <cp:lastModifiedBy>Faical Azaiez</cp:lastModifiedBy>
  <cp:revision>46</cp:revision>
  <dcterms:created xsi:type="dcterms:W3CDTF">2024-10-02T08:30:39Z</dcterms:created>
  <dcterms:modified xsi:type="dcterms:W3CDTF">2025-03-13T07:38:38Z</dcterms:modified>
</cp:coreProperties>
</file>