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65" r:id="rId3"/>
    <p:sldId id="266" r:id="rId4"/>
    <p:sldId id="257" r:id="rId5"/>
    <p:sldId id="263" r:id="rId6"/>
    <p:sldId id="264" r:id="rId7"/>
    <p:sldId id="269" r:id="rId8"/>
    <p:sldId id="270" r:id="rId9"/>
    <p:sldId id="271" r:id="rId10"/>
    <p:sldId id="272" r:id="rId11"/>
    <p:sldId id="267" r:id="rId12"/>
    <p:sldId id="268" r:id="rId13"/>
    <p:sldId id="261" r:id="rId14"/>
    <p:sldId id="260" r:id="rId15"/>
    <p:sldId id="262" r:id="rId16"/>
  </p:sldIdLst>
  <p:sldSz cx="12192000" cy="6858000"/>
  <p:notesSz cx="6858000" cy="9144000"/>
  <p:defaultTex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275" autoAdjust="0"/>
    <p:restoredTop sz="94694"/>
  </p:normalViewPr>
  <p:slideViewPr>
    <p:cSldViewPr snapToGrid="0">
      <p:cViewPr varScale="1">
        <p:scale>
          <a:sx n="70" d="100"/>
          <a:sy n="70" d="100"/>
        </p:scale>
        <p:origin x="104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E116D0-9943-4A3F-A6C7-F7675684B2ED}" type="datetimeFigureOut">
              <a:rPr lang="en-GB" smtClean="0"/>
              <a:t>13/03/2025</a:t>
            </a:fld>
            <a:endParaRPr lang="en-GB"/>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E9804D-699C-4CB0-A16F-7BE8BB638290}" type="slidenum">
              <a:rPr lang="en-GB" smtClean="0"/>
              <a:t>‹N°›</a:t>
            </a:fld>
            <a:endParaRPr lang="en-GB"/>
          </a:p>
        </p:txBody>
      </p:sp>
    </p:spTree>
    <p:extLst>
      <p:ext uri="{BB962C8B-B14F-4D97-AF65-F5344CB8AC3E}">
        <p14:creationId xmlns:p14="http://schemas.microsoft.com/office/powerpoint/2010/main" val="4156753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8E9804D-699C-4CB0-A16F-7BE8BB638290}" type="slidenum">
              <a:rPr lang="en-GB" smtClean="0"/>
              <a:t>8</a:t>
            </a:fld>
            <a:endParaRPr lang="en-GB"/>
          </a:p>
        </p:txBody>
      </p:sp>
    </p:spTree>
    <p:extLst>
      <p:ext uri="{BB962C8B-B14F-4D97-AF65-F5344CB8AC3E}">
        <p14:creationId xmlns:p14="http://schemas.microsoft.com/office/powerpoint/2010/main" val="685374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07F07-5018-B520-783B-FE0457BCD96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BE"/>
          </a:p>
        </p:txBody>
      </p:sp>
      <p:sp>
        <p:nvSpPr>
          <p:cNvPr id="3" name="Subtitle 2">
            <a:extLst>
              <a:ext uri="{FF2B5EF4-FFF2-40B4-BE49-F238E27FC236}">
                <a16:creationId xmlns:a16="http://schemas.microsoft.com/office/drawing/2014/main" id="{EBC53577-5D47-3462-F508-230E0253F3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BE"/>
          </a:p>
        </p:txBody>
      </p:sp>
      <p:sp>
        <p:nvSpPr>
          <p:cNvPr id="4" name="Date Placeholder 3">
            <a:extLst>
              <a:ext uri="{FF2B5EF4-FFF2-40B4-BE49-F238E27FC236}">
                <a16:creationId xmlns:a16="http://schemas.microsoft.com/office/drawing/2014/main" id="{1EF8CF65-E206-3105-4673-F13885629447}"/>
              </a:ext>
            </a:extLst>
          </p:cNvPr>
          <p:cNvSpPr>
            <a:spLocks noGrp="1"/>
          </p:cNvSpPr>
          <p:nvPr>
            <p:ph type="dt" sz="half" idx="10"/>
          </p:nvPr>
        </p:nvSpPr>
        <p:spPr/>
        <p:txBody>
          <a:bodyPr/>
          <a:lstStyle/>
          <a:p>
            <a:fld id="{C99A398E-FCB8-1146-8DE5-39712756FA2F}" type="datetimeFigureOut">
              <a:rPr lang="en-BE" smtClean="0"/>
              <a:t>03/13/2025</a:t>
            </a:fld>
            <a:endParaRPr lang="en-BE"/>
          </a:p>
        </p:txBody>
      </p:sp>
      <p:sp>
        <p:nvSpPr>
          <p:cNvPr id="5" name="Footer Placeholder 4">
            <a:extLst>
              <a:ext uri="{FF2B5EF4-FFF2-40B4-BE49-F238E27FC236}">
                <a16:creationId xmlns:a16="http://schemas.microsoft.com/office/drawing/2014/main" id="{B9C07C72-387F-907B-1702-431F21C0BA0E}"/>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C51FC383-9E28-9304-354E-F80FB06F55C1}"/>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1128983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D793C-A8B3-F264-6E40-84278DCA4AC6}"/>
              </a:ext>
            </a:extLst>
          </p:cNvPr>
          <p:cNvSpPr>
            <a:spLocks noGrp="1"/>
          </p:cNvSpPr>
          <p:nvPr>
            <p:ph type="title"/>
          </p:nvPr>
        </p:nvSpPr>
        <p:spPr/>
        <p:txBody>
          <a:bodyPr/>
          <a:lstStyle/>
          <a:p>
            <a:r>
              <a:rPr lang="en-GB"/>
              <a:t>Click to edit Master title style</a:t>
            </a:r>
            <a:endParaRPr lang="en-BE"/>
          </a:p>
        </p:txBody>
      </p:sp>
      <p:sp>
        <p:nvSpPr>
          <p:cNvPr id="3" name="Vertical Text Placeholder 2">
            <a:extLst>
              <a:ext uri="{FF2B5EF4-FFF2-40B4-BE49-F238E27FC236}">
                <a16:creationId xmlns:a16="http://schemas.microsoft.com/office/drawing/2014/main" id="{41039B46-D290-3902-DD95-AA1FB158F33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3FF55E12-F97D-3D20-4013-D3B2FE30D1B7}"/>
              </a:ext>
            </a:extLst>
          </p:cNvPr>
          <p:cNvSpPr>
            <a:spLocks noGrp="1"/>
          </p:cNvSpPr>
          <p:nvPr>
            <p:ph type="dt" sz="half" idx="10"/>
          </p:nvPr>
        </p:nvSpPr>
        <p:spPr/>
        <p:txBody>
          <a:bodyPr/>
          <a:lstStyle/>
          <a:p>
            <a:fld id="{C99A398E-FCB8-1146-8DE5-39712756FA2F}" type="datetimeFigureOut">
              <a:rPr lang="en-BE" smtClean="0"/>
              <a:t>03/13/2025</a:t>
            </a:fld>
            <a:endParaRPr lang="en-BE"/>
          </a:p>
        </p:txBody>
      </p:sp>
      <p:sp>
        <p:nvSpPr>
          <p:cNvPr id="5" name="Footer Placeholder 4">
            <a:extLst>
              <a:ext uri="{FF2B5EF4-FFF2-40B4-BE49-F238E27FC236}">
                <a16:creationId xmlns:a16="http://schemas.microsoft.com/office/drawing/2014/main" id="{772874DB-5421-9EDD-37D6-425B69833762}"/>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4C33B1D9-3620-1F4F-9C12-E5D29B3B11D6}"/>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406517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E89427-BD9A-4F90-8507-D5461D4AF40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BE"/>
          </a:p>
        </p:txBody>
      </p:sp>
      <p:sp>
        <p:nvSpPr>
          <p:cNvPr id="3" name="Vertical Text Placeholder 2">
            <a:extLst>
              <a:ext uri="{FF2B5EF4-FFF2-40B4-BE49-F238E27FC236}">
                <a16:creationId xmlns:a16="http://schemas.microsoft.com/office/drawing/2014/main" id="{129B218D-F119-D88B-04E0-282E532EA88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C167B9E0-E1C5-E090-5BF8-E23ECA443153}"/>
              </a:ext>
            </a:extLst>
          </p:cNvPr>
          <p:cNvSpPr>
            <a:spLocks noGrp="1"/>
          </p:cNvSpPr>
          <p:nvPr>
            <p:ph type="dt" sz="half" idx="10"/>
          </p:nvPr>
        </p:nvSpPr>
        <p:spPr/>
        <p:txBody>
          <a:bodyPr/>
          <a:lstStyle/>
          <a:p>
            <a:fld id="{C99A398E-FCB8-1146-8DE5-39712756FA2F}" type="datetimeFigureOut">
              <a:rPr lang="en-BE" smtClean="0"/>
              <a:t>03/13/2025</a:t>
            </a:fld>
            <a:endParaRPr lang="en-BE"/>
          </a:p>
        </p:txBody>
      </p:sp>
      <p:sp>
        <p:nvSpPr>
          <p:cNvPr id="5" name="Footer Placeholder 4">
            <a:extLst>
              <a:ext uri="{FF2B5EF4-FFF2-40B4-BE49-F238E27FC236}">
                <a16:creationId xmlns:a16="http://schemas.microsoft.com/office/drawing/2014/main" id="{7E2248BD-AC9E-EF27-8724-4A261C549392}"/>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1B1BBEFC-60B4-A86B-4F5D-EE50B670693E}"/>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3314535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DDCCF-00D4-57C0-AB86-DD97CBF26DB0}"/>
              </a:ext>
            </a:extLst>
          </p:cNvPr>
          <p:cNvSpPr>
            <a:spLocks noGrp="1"/>
          </p:cNvSpPr>
          <p:nvPr>
            <p:ph type="title"/>
          </p:nvPr>
        </p:nvSpPr>
        <p:spPr/>
        <p:txBody>
          <a:bodyPr/>
          <a:lstStyle/>
          <a:p>
            <a:r>
              <a:rPr lang="en-GB"/>
              <a:t>Click to edit Master title style</a:t>
            </a:r>
            <a:endParaRPr lang="en-BE"/>
          </a:p>
        </p:txBody>
      </p:sp>
      <p:sp>
        <p:nvSpPr>
          <p:cNvPr id="3" name="Content Placeholder 2">
            <a:extLst>
              <a:ext uri="{FF2B5EF4-FFF2-40B4-BE49-F238E27FC236}">
                <a16:creationId xmlns:a16="http://schemas.microsoft.com/office/drawing/2014/main" id="{93001350-A3CE-F72C-EF66-224EE8E3E5F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D612717E-3498-D1DF-0749-E719A04908EB}"/>
              </a:ext>
            </a:extLst>
          </p:cNvPr>
          <p:cNvSpPr>
            <a:spLocks noGrp="1"/>
          </p:cNvSpPr>
          <p:nvPr>
            <p:ph type="dt" sz="half" idx="10"/>
          </p:nvPr>
        </p:nvSpPr>
        <p:spPr/>
        <p:txBody>
          <a:bodyPr/>
          <a:lstStyle/>
          <a:p>
            <a:fld id="{C99A398E-FCB8-1146-8DE5-39712756FA2F}" type="datetimeFigureOut">
              <a:rPr lang="en-BE" smtClean="0"/>
              <a:t>03/13/2025</a:t>
            </a:fld>
            <a:endParaRPr lang="en-BE"/>
          </a:p>
        </p:txBody>
      </p:sp>
      <p:sp>
        <p:nvSpPr>
          <p:cNvPr id="5" name="Footer Placeholder 4">
            <a:extLst>
              <a:ext uri="{FF2B5EF4-FFF2-40B4-BE49-F238E27FC236}">
                <a16:creationId xmlns:a16="http://schemas.microsoft.com/office/drawing/2014/main" id="{DA20EF9F-8597-7B89-712F-614543F54F34}"/>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DCAC8415-5616-E9EF-A04C-AB58C2E8A51B}"/>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260869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A5CA1-B7CB-D1FB-EC76-E686072A275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BE"/>
          </a:p>
        </p:txBody>
      </p:sp>
      <p:sp>
        <p:nvSpPr>
          <p:cNvPr id="3" name="Text Placeholder 2">
            <a:extLst>
              <a:ext uri="{FF2B5EF4-FFF2-40B4-BE49-F238E27FC236}">
                <a16:creationId xmlns:a16="http://schemas.microsoft.com/office/drawing/2014/main" id="{783376EC-3A6A-627D-FB8C-389BD638A90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E0D9367-1A65-3258-265C-9FE90DFE5DEC}"/>
              </a:ext>
            </a:extLst>
          </p:cNvPr>
          <p:cNvSpPr>
            <a:spLocks noGrp="1"/>
          </p:cNvSpPr>
          <p:nvPr>
            <p:ph type="dt" sz="half" idx="10"/>
          </p:nvPr>
        </p:nvSpPr>
        <p:spPr/>
        <p:txBody>
          <a:bodyPr/>
          <a:lstStyle/>
          <a:p>
            <a:fld id="{C99A398E-FCB8-1146-8DE5-39712756FA2F}" type="datetimeFigureOut">
              <a:rPr lang="en-BE" smtClean="0"/>
              <a:t>03/13/2025</a:t>
            </a:fld>
            <a:endParaRPr lang="en-BE"/>
          </a:p>
        </p:txBody>
      </p:sp>
      <p:sp>
        <p:nvSpPr>
          <p:cNvPr id="5" name="Footer Placeholder 4">
            <a:extLst>
              <a:ext uri="{FF2B5EF4-FFF2-40B4-BE49-F238E27FC236}">
                <a16:creationId xmlns:a16="http://schemas.microsoft.com/office/drawing/2014/main" id="{49080604-377F-6192-4D4E-AC24A6380889}"/>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2E3C9CB9-597A-78E3-CFBC-A159B83280FD}"/>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1351950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58BA3-0492-6F74-9BF6-52E8ECDE36D7}"/>
              </a:ext>
            </a:extLst>
          </p:cNvPr>
          <p:cNvSpPr>
            <a:spLocks noGrp="1"/>
          </p:cNvSpPr>
          <p:nvPr>
            <p:ph type="title"/>
          </p:nvPr>
        </p:nvSpPr>
        <p:spPr/>
        <p:txBody>
          <a:bodyPr/>
          <a:lstStyle/>
          <a:p>
            <a:r>
              <a:rPr lang="en-GB"/>
              <a:t>Click to edit Master title style</a:t>
            </a:r>
            <a:endParaRPr lang="en-BE"/>
          </a:p>
        </p:txBody>
      </p:sp>
      <p:sp>
        <p:nvSpPr>
          <p:cNvPr id="3" name="Content Placeholder 2">
            <a:extLst>
              <a:ext uri="{FF2B5EF4-FFF2-40B4-BE49-F238E27FC236}">
                <a16:creationId xmlns:a16="http://schemas.microsoft.com/office/drawing/2014/main" id="{C1E413EA-68CD-9D88-D79C-CC6ED21EC14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Content Placeholder 3">
            <a:extLst>
              <a:ext uri="{FF2B5EF4-FFF2-40B4-BE49-F238E27FC236}">
                <a16:creationId xmlns:a16="http://schemas.microsoft.com/office/drawing/2014/main" id="{0C519449-C536-4F9E-2D95-193291798F0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5" name="Date Placeholder 4">
            <a:extLst>
              <a:ext uri="{FF2B5EF4-FFF2-40B4-BE49-F238E27FC236}">
                <a16:creationId xmlns:a16="http://schemas.microsoft.com/office/drawing/2014/main" id="{4F2D753B-EBAF-B53A-074D-76FB47A9C273}"/>
              </a:ext>
            </a:extLst>
          </p:cNvPr>
          <p:cNvSpPr>
            <a:spLocks noGrp="1"/>
          </p:cNvSpPr>
          <p:nvPr>
            <p:ph type="dt" sz="half" idx="10"/>
          </p:nvPr>
        </p:nvSpPr>
        <p:spPr/>
        <p:txBody>
          <a:bodyPr/>
          <a:lstStyle/>
          <a:p>
            <a:fld id="{C99A398E-FCB8-1146-8DE5-39712756FA2F}" type="datetimeFigureOut">
              <a:rPr lang="en-BE" smtClean="0"/>
              <a:t>03/13/2025</a:t>
            </a:fld>
            <a:endParaRPr lang="en-BE"/>
          </a:p>
        </p:txBody>
      </p:sp>
      <p:sp>
        <p:nvSpPr>
          <p:cNvPr id="6" name="Footer Placeholder 5">
            <a:extLst>
              <a:ext uri="{FF2B5EF4-FFF2-40B4-BE49-F238E27FC236}">
                <a16:creationId xmlns:a16="http://schemas.microsoft.com/office/drawing/2014/main" id="{16B5475B-BCCD-BF1D-D454-48E8BAEE8BB4}"/>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97A81B7A-9A7C-4BC7-ADE6-79554484D7A8}"/>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1302570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64811-F649-1A18-8152-2E898C3CB5E7}"/>
              </a:ext>
            </a:extLst>
          </p:cNvPr>
          <p:cNvSpPr>
            <a:spLocks noGrp="1"/>
          </p:cNvSpPr>
          <p:nvPr>
            <p:ph type="title"/>
          </p:nvPr>
        </p:nvSpPr>
        <p:spPr>
          <a:xfrm>
            <a:off x="839788" y="365125"/>
            <a:ext cx="10515600" cy="1325563"/>
          </a:xfrm>
        </p:spPr>
        <p:txBody>
          <a:bodyPr/>
          <a:lstStyle/>
          <a:p>
            <a:r>
              <a:rPr lang="en-GB"/>
              <a:t>Click to edit Master title style</a:t>
            </a:r>
            <a:endParaRPr lang="en-BE"/>
          </a:p>
        </p:txBody>
      </p:sp>
      <p:sp>
        <p:nvSpPr>
          <p:cNvPr id="3" name="Text Placeholder 2">
            <a:extLst>
              <a:ext uri="{FF2B5EF4-FFF2-40B4-BE49-F238E27FC236}">
                <a16:creationId xmlns:a16="http://schemas.microsoft.com/office/drawing/2014/main" id="{79C96928-3DA8-37D0-D51A-B823CED2E8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0D67FC4-6803-2A31-FB6C-F5659A25A6F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5" name="Text Placeholder 4">
            <a:extLst>
              <a:ext uri="{FF2B5EF4-FFF2-40B4-BE49-F238E27FC236}">
                <a16:creationId xmlns:a16="http://schemas.microsoft.com/office/drawing/2014/main" id="{D23C89C4-348E-5F39-4668-34D6F57A0F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EB8D285-7AB1-D934-D1C7-35BD769227F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7" name="Date Placeholder 6">
            <a:extLst>
              <a:ext uri="{FF2B5EF4-FFF2-40B4-BE49-F238E27FC236}">
                <a16:creationId xmlns:a16="http://schemas.microsoft.com/office/drawing/2014/main" id="{F336D4F4-1072-1534-5192-D3D0EB786864}"/>
              </a:ext>
            </a:extLst>
          </p:cNvPr>
          <p:cNvSpPr>
            <a:spLocks noGrp="1"/>
          </p:cNvSpPr>
          <p:nvPr>
            <p:ph type="dt" sz="half" idx="10"/>
          </p:nvPr>
        </p:nvSpPr>
        <p:spPr/>
        <p:txBody>
          <a:bodyPr/>
          <a:lstStyle/>
          <a:p>
            <a:fld id="{C99A398E-FCB8-1146-8DE5-39712756FA2F}" type="datetimeFigureOut">
              <a:rPr lang="en-BE" smtClean="0"/>
              <a:t>03/13/2025</a:t>
            </a:fld>
            <a:endParaRPr lang="en-BE"/>
          </a:p>
        </p:txBody>
      </p:sp>
      <p:sp>
        <p:nvSpPr>
          <p:cNvPr id="8" name="Footer Placeholder 7">
            <a:extLst>
              <a:ext uri="{FF2B5EF4-FFF2-40B4-BE49-F238E27FC236}">
                <a16:creationId xmlns:a16="http://schemas.microsoft.com/office/drawing/2014/main" id="{EBF9E71C-2B25-C35F-F2C4-0647C5575905}"/>
              </a:ext>
            </a:extLst>
          </p:cNvPr>
          <p:cNvSpPr>
            <a:spLocks noGrp="1"/>
          </p:cNvSpPr>
          <p:nvPr>
            <p:ph type="ftr" sz="quarter" idx="11"/>
          </p:nvPr>
        </p:nvSpPr>
        <p:spPr/>
        <p:txBody>
          <a:bodyPr/>
          <a:lstStyle/>
          <a:p>
            <a:endParaRPr lang="en-BE"/>
          </a:p>
        </p:txBody>
      </p:sp>
      <p:sp>
        <p:nvSpPr>
          <p:cNvPr id="9" name="Slide Number Placeholder 8">
            <a:extLst>
              <a:ext uri="{FF2B5EF4-FFF2-40B4-BE49-F238E27FC236}">
                <a16:creationId xmlns:a16="http://schemas.microsoft.com/office/drawing/2014/main" id="{BBFE4384-78B5-0145-4AD6-E159AB04C938}"/>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1815391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15D05-BAE5-24E8-3A9C-14C3A7F701D0}"/>
              </a:ext>
            </a:extLst>
          </p:cNvPr>
          <p:cNvSpPr>
            <a:spLocks noGrp="1"/>
          </p:cNvSpPr>
          <p:nvPr>
            <p:ph type="title"/>
          </p:nvPr>
        </p:nvSpPr>
        <p:spPr/>
        <p:txBody>
          <a:bodyPr/>
          <a:lstStyle/>
          <a:p>
            <a:r>
              <a:rPr lang="en-GB"/>
              <a:t>Click to edit Master title style</a:t>
            </a:r>
            <a:endParaRPr lang="en-BE"/>
          </a:p>
        </p:txBody>
      </p:sp>
      <p:sp>
        <p:nvSpPr>
          <p:cNvPr id="3" name="Date Placeholder 2">
            <a:extLst>
              <a:ext uri="{FF2B5EF4-FFF2-40B4-BE49-F238E27FC236}">
                <a16:creationId xmlns:a16="http://schemas.microsoft.com/office/drawing/2014/main" id="{A69ECEF6-D795-F1A5-DDBC-8D98B55B57F5}"/>
              </a:ext>
            </a:extLst>
          </p:cNvPr>
          <p:cNvSpPr>
            <a:spLocks noGrp="1"/>
          </p:cNvSpPr>
          <p:nvPr>
            <p:ph type="dt" sz="half" idx="10"/>
          </p:nvPr>
        </p:nvSpPr>
        <p:spPr/>
        <p:txBody>
          <a:bodyPr/>
          <a:lstStyle/>
          <a:p>
            <a:fld id="{C99A398E-FCB8-1146-8DE5-39712756FA2F}" type="datetimeFigureOut">
              <a:rPr lang="en-BE" smtClean="0"/>
              <a:t>03/13/2025</a:t>
            </a:fld>
            <a:endParaRPr lang="en-BE"/>
          </a:p>
        </p:txBody>
      </p:sp>
      <p:sp>
        <p:nvSpPr>
          <p:cNvPr id="4" name="Footer Placeholder 3">
            <a:extLst>
              <a:ext uri="{FF2B5EF4-FFF2-40B4-BE49-F238E27FC236}">
                <a16:creationId xmlns:a16="http://schemas.microsoft.com/office/drawing/2014/main" id="{5EEA4890-38CA-0ACB-1B4F-A5F9405A0CD0}"/>
              </a:ext>
            </a:extLst>
          </p:cNvPr>
          <p:cNvSpPr>
            <a:spLocks noGrp="1"/>
          </p:cNvSpPr>
          <p:nvPr>
            <p:ph type="ftr" sz="quarter" idx="11"/>
          </p:nvPr>
        </p:nvSpPr>
        <p:spPr/>
        <p:txBody>
          <a:bodyPr/>
          <a:lstStyle/>
          <a:p>
            <a:endParaRPr lang="en-BE"/>
          </a:p>
        </p:txBody>
      </p:sp>
      <p:sp>
        <p:nvSpPr>
          <p:cNvPr id="5" name="Slide Number Placeholder 4">
            <a:extLst>
              <a:ext uri="{FF2B5EF4-FFF2-40B4-BE49-F238E27FC236}">
                <a16:creationId xmlns:a16="http://schemas.microsoft.com/office/drawing/2014/main" id="{AD674416-B7D1-C64F-6B7E-D5252B22CB2B}"/>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508629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045E28-5069-3021-3A48-8D87E4177403}"/>
              </a:ext>
            </a:extLst>
          </p:cNvPr>
          <p:cNvSpPr>
            <a:spLocks noGrp="1"/>
          </p:cNvSpPr>
          <p:nvPr>
            <p:ph type="dt" sz="half" idx="10"/>
          </p:nvPr>
        </p:nvSpPr>
        <p:spPr/>
        <p:txBody>
          <a:bodyPr/>
          <a:lstStyle/>
          <a:p>
            <a:fld id="{C99A398E-FCB8-1146-8DE5-39712756FA2F}" type="datetimeFigureOut">
              <a:rPr lang="en-BE" smtClean="0"/>
              <a:t>03/13/2025</a:t>
            </a:fld>
            <a:endParaRPr lang="en-BE"/>
          </a:p>
        </p:txBody>
      </p:sp>
      <p:sp>
        <p:nvSpPr>
          <p:cNvPr id="3" name="Footer Placeholder 2">
            <a:extLst>
              <a:ext uri="{FF2B5EF4-FFF2-40B4-BE49-F238E27FC236}">
                <a16:creationId xmlns:a16="http://schemas.microsoft.com/office/drawing/2014/main" id="{DD999B63-1C5E-64D7-EE4C-E6CB250038AF}"/>
              </a:ext>
            </a:extLst>
          </p:cNvPr>
          <p:cNvSpPr>
            <a:spLocks noGrp="1"/>
          </p:cNvSpPr>
          <p:nvPr>
            <p:ph type="ftr" sz="quarter" idx="11"/>
          </p:nvPr>
        </p:nvSpPr>
        <p:spPr/>
        <p:txBody>
          <a:bodyPr/>
          <a:lstStyle/>
          <a:p>
            <a:endParaRPr lang="en-BE"/>
          </a:p>
        </p:txBody>
      </p:sp>
      <p:sp>
        <p:nvSpPr>
          <p:cNvPr id="4" name="Slide Number Placeholder 3">
            <a:extLst>
              <a:ext uri="{FF2B5EF4-FFF2-40B4-BE49-F238E27FC236}">
                <a16:creationId xmlns:a16="http://schemas.microsoft.com/office/drawing/2014/main" id="{58C717FB-888C-F1BE-37C5-F04D21D1E381}"/>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1845387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692FD-FA4F-1B23-9EA8-98A91CDBFDB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BE"/>
          </a:p>
        </p:txBody>
      </p:sp>
      <p:sp>
        <p:nvSpPr>
          <p:cNvPr id="3" name="Content Placeholder 2">
            <a:extLst>
              <a:ext uri="{FF2B5EF4-FFF2-40B4-BE49-F238E27FC236}">
                <a16:creationId xmlns:a16="http://schemas.microsoft.com/office/drawing/2014/main" id="{D4F74534-C607-4610-550D-E549332B64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Text Placeholder 3">
            <a:extLst>
              <a:ext uri="{FF2B5EF4-FFF2-40B4-BE49-F238E27FC236}">
                <a16:creationId xmlns:a16="http://schemas.microsoft.com/office/drawing/2014/main" id="{7DBEA254-A469-DD5E-6D80-44BC37540F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9BB67E5-EFEF-17F0-5AB1-5E8DF97BF536}"/>
              </a:ext>
            </a:extLst>
          </p:cNvPr>
          <p:cNvSpPr>
            <a:spLocks noGrp="1"/>
          </p:cNvSpPr>
          <p:nvPr>
            <p:ph type="dt" sz="half" idx="10"/>
          </p:nvPr>
        </p:nvSpPr>
        <p:spPr/>
        <p:txBody>
          <a:bodyPr/>
          <a:lstStyle/>
          <a:p>
            <a:fld id="{C99A398E-FCB8-1146-8DE5-39712756FA2F}" type="datetimeFigureOut">
              <a:rPr lang="en-BE" smtClean="0"/>
              <a:t>03/13/2025</a:t>
            </a:fld>
            <a:endParaRPr lang="en-BE"/>
          </a:p>
        </p:txBody>
      </p:sp>
      <p:sp>
        <p:nvSpPr>
          <p:cNvPr id="6" name="Footer Placeholder 5">
            <a:extLst>
              <a:ext uri="{FF2B5EF4-FFF2-40B4-BE49-F238E27FC236}">
                <a16:creationId xmlns:a16="http://schemas.microsoft.com/office/drawing/2014/main" id="{3BBEDB6C-8CB1-00F0-9658-BA9847DD83B3}"/>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16C09C59-5D4A-0616-191D-C163C2AA1E0C}"/>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2263079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D37EC-0CB8-5C20-0D9F-EF2B8B70579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BE"/>
          </a:p>
        </p:txBody>
      </p:sp>
      <p:sp>
        <p:nvSpPr>
          <p:cNvPr id="3" name="Picture Placeholder 2">
            <a:extLst>
              <a:ext uri="{FF2B5EF4-FFF2-40B4-BE49-F238E27FC236}">
                <a16:creationId xmlns:a16="http://schemas.microsoft.com/office/drawing/2014/main" id="{1559592B-AE95-C702-A091-81C5DD7C83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E"/>
          </a:p>
        </p:txBody>
      </p:sp>
      <p:sp>
        <p:nvSpPr>
          <p:cNvPr id="4" name="Text Placeholder 3">
            <a:extLst>
              <a:ext uri="{FF2B5EF4-FFF2-40B4-BE49-F238E27FC236}">
                <a16:creationId xmlns:a16="http://schemas.microsoft.com/office/drawing/2014/main" id="{C76C0F8F-A3A7-5386-A2CD-26017DDBAC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E6BDF64-7321-18FA-3A8A-151C61B2550D}"/>
              </a:ext>
            </a:extLst>
          </p:cNvPr>
          <p:cNvSpPr>
            <a:spLocks noGrp="1"/>
          </p:cNvSpPr>
          <p:nvPr>
            <p:ph type="dt" sz="half" idx="10"/>
          </p:nvPr>
        </p:nvSpPr>
        <p:spPr/>
        <p:txBody>
          <a:bodyPr/>
          <a:lstStyle/>
          <a:p>
            <a:fld id="{C99A398E-FCB8-1146-8DE5-39712756FA2F}" type="datetimeFigureOut">
              <a:rPr lang="en-BE" smtClean="0"/>
              <a:t>03/13/2025</a:t>
            </a:fld>
            <a:endParaRPr lang="en-BE"/>
          </a:p>
        </p:txBody>
      </p:sp>
      <p:sp>
        <p:nvSpPr>
          <p:cNvPr id="6" name="Footer Placeholder 5">
            <a:extLst>
              <a:ext uri="{FF2B5EF4-FFF2-40B4-BE49-F238E27FC236}">
                <a16:creationId xmlns:a16="http://schemas.microsoft.com/office/drawing/2014/main" id="{0F97279B-A4DF-B23E-FBF6-E1F5762D1FDD}"/>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8D9E326F-A5DE-61B2-FC62-4368882963C4}"/>
              </a:ext>
            </a:extLst>
          </p:cNvPr>
          <p:cNvSpPr>
            <a:spLocks noGrp="1"/>
          </p:cNvSpPr>
          <p:nvPr>
            <p:ph type="sldNum" sz="quarter" idx="12"/>
          </p:nvPr>
        </p:nvSpPr>
        <p:spPr/>
        <p:txBody>
          <a:bodyPr/>
          <a:lstStyle/>
          <a:p>
            <a:fld id="{4068FCCF-9A80-B240-8D85-84F960565AFA}" type="slidenum">
              <a:rPr lang="en-BE" smtClean="0"/>
              <a:t>‹N°›</a:t>
            </a:fld>
            <a:endParaRPr lang="en-BE"/>
          </a:p>
        </p:txBody>
      </p:sp>
    </p:spTree>
    <p:extLst>
      <p:ext uri="{BB962C8B-B14F-4D97-AF65-F5344CB8AC3E}">
        <p14:creationId xmlns:p14="http://schemas.microsoft.com/office/powerpoint/2010/main" val="1971190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C02FC6-B683-24E9-4CF3-ACB65B9C34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BE"/>
          </a:p>
        </p:txBody>
      </p:sp>
      <p:sp>
        <p:nvSpPr>
          <p:cNvPr id="3" name="Text Placeholder 2">
            <a:extLst>
              <a:ext uri="{FF2B5EF4-FFF2-40B4-BE49-F238E27FC236}">
                <a16:creationId xmlns:a16="http://schemas.microsoft.com/office/drawing/2014/main" id="{E8788781-C4E4-8F07-B445-0FCB661263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E03871DA-F3C2-ACC9-0954-A50279EA34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99A398E-FCB8-1146-8DE5-39712756FA2F}" type="datetimeFigureOut">
              <a:rPr lang="en-BE" smtClean="0"/>
              <a:t>03/13/2025</a:t>
            </a:fld>
            <a:endParaRPr lang="en-BE"/>
          </a:p>
        </p:txBody>
      </p:sp>
      <p:sp>
        <p:nvSpPr>
          <p:cNvPr id="5" name="Footer Placeholder 4">
            <a:extLst>
              <a:ext uri="{FF2B5EF4-FFF2-40B4-BE49-F238E27FC236}">
                <a16:creationId xmlns:a16="http://schemas.microsoft.com/office/drawing/2014/main" id="{43BF7E01-A745-BFC4-1A5F-98305C39C6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BE"/>
          </a:p>
        </p:txBody>
      </p:sp>
      <p:sp>
        <p:nvSpPr>
          <p:cNvPr id="6" name="Slide Number Placeholder 5">
            <a:extLst>
              <a:ext uri="{FF2B5EF4-FFF2-40B4-BE49-F238E27FC236}">
                <a16:creationId xmlns:a16="http://schemas.microsoft.com/office/drawing/2014/main" id="{690CC3E3-36ED-4099-6586-23175595E3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068FCCF-9A80-B240-8D85-84F960565AFA}" type="slidenum">
              <a:rPr lang="en-BE" smtClean="0"/>
              <a:t>‹N°›</a:t>
            </a:fld>
            <a:endParaRPr lang="en-BE"/>
          </a:p>
        </p:txBody>
      </p:sp>
    </p:spTree>
    <p:extLst>
      <p:ext uri="{BB962C8B-B14F-4D97-AF65-F5344CB8AC3E}">
        <p14:creationId xmlns:p14="http://schemas.microsoft.com/office/powerpoint/2010/main" val="41749373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2.jpe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7.jpeg"/><Relationship Id="rId7"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nnovate for Sustainable Accelerating Systems: Kick-Off Meeting">
            <a:extLst>
              <a:ext uri="{FF2B5EF4-FFF2-40B4-BE49-F238E27FC236}">
                <a16:creationId xmlns:a16="http://schemas.microsoft.com/office/drawing/2014/main" id="{0BBB2F10-FAEB-D3CF-A535-57FAB197BFA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2838" y="378848"/>
            <a:ext cx="3609024" cy="1134265"/>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814BA34D-5827-4649-8F79-0503DA32839A}"/>
              </a:ext>
            </a:extLst>
          </p:cNvPr>
          <p:cNvSpPr>
            <a:spLocks noGrp="1"/>
          </p:cNvSpPr>
          <p:nvPr>
            <p:ph type="ctrTitle"/>
          </p:nvPr>
        </p:nvSpPr>
        <p:spPr>
          <a:xfrm>
            <a:off x="1524000" y="1817829"/>
            <a:ext cx="9144000" cy="2387600"/>
          </a:xfrm>
          <a:noFill/>
        </p:spPr>
        <p:txBody>
          <a:bodyPr>
            <a:normAutofit fontScale="90000"/>
          </a:bodyPr>
          <a:lstStyle/>
          <a:p>
            <a:r>
              <a:rPr lang="en-US" sz="4400" dirty="0"/>
              <a:t>WP6:Integration into Accelerator and Collider </a:t>
            </a:r>
            <a:r>
              <a:rPr lang="en-US" sz="4400" dirty="0" smtClean="0"/>
              <a:t>RIs</a:t>
            </a:r>
            <a:r>
              <a:rPr lang="en-US" sz="5300" dirty="0"/>
              <a:t/>
            </a:r>
            <a:br>
              <a:rPr lang="en-US" sz="5300" dirty="0"/>
            </a:br>
            <a:r>
              <a:rPr lang="en-US" dirty="0" smtClean="0"/>
              <a:t/>
            </a:r>
            <a:br>
              <a:rPr lang="en-US" dirty="0" smtClean="0"/>
            </a:br>
            <a:r>
              <a:rPr lang="en-US" sz="3600" dirty="0" err="1" smtClean="0"/>
              <a:t>Padova</a:t>
            </a:r>
            <a:r>
              <a:rPr lang="en-US" sz="3600" dirty="0" smtClean="0"/>
              <a:t> meeting, March 13, 2025</a:t>
            </a:r>
            <a:endParaRPr lang="en-US" sz="4400" dirty="0"/>
          </a:p>
        </p:txBody>
      </p:sp>
      <p:sp>
        <p:nvSpPr>
          <p:cNvPr id="3" name="Sous-titre 2">
            <a:extLst>
              <a:ext uri="{FF2B5EF4-FFF2-40B4-BE49-F238E27FC236}">
                <a16:creationId xmlns:a16="http://schemas.microsoft.com/office/drawing/2014/main" id="{0E431EAB-E5CE-4071-B31E-6233FCC722A2}"/>
              </a:ext>
            </a:extLst>
          </p:cNvPr>
          <p:cNvSpPr>
            <a:spLocks noGrp="1"/>
          </p:cNvSpPr>
          <p:nvPr>
            <p:ph type="subTitle" idx="1"/>
          </p:nvPr>
        </p:nvSpPr>
        <p:spPr>
          <a:xfrm>
            <a:off x="437585" y="4205429"/>
            <a:ext cx="11316830" cy="1655762"/>
          </a:xfrm>
        </p:spPr>
        <p:txBody>
          <a:bodyPr>
            <a:noAutofit/>
          </a:bodyPr>
          <a:lstStyle/>
          <a:p>
            <a:endParaRPr lang="en-US" sz="1800" dirty="0"/>
          </a:p>
          <a:p>
            <a:r>
              <a:rPr lang="en-US" sz="1800" dirty="0"/>
              <a:t>All information contained in this presentation and any accompanying documents is for iSAS project only, and must be treated as strictly confidential.</a:t>
            </a:r>
          </a:p>
          <a:p>
            <a:r>
              <a:rPr lang="en-US" sz="1800" dirty="0"/>
              <a:t>Any dissemination, distribution or other use of this information without the consent of its owner is prohibited.</a:t>
            </a:r>
          </a:p>
        </p:txBody>
      </p:sp>
      <p:sp>
        <p:nvSpPr>
          <p:cNvPr id="12" name="Rectangle 8">
            <a:extLst>
              <a:ext uri="{FF2B5EF4-FFF2-40B4-BE49-F238E27FC236}">
                <a16:creationId xmlns:a16="http://schemas.microsoft.com/office/drawing/2014/main" id="{53C634DB-7A80-4488-BC83-CEA906ADD490}"/>
              </a:ext>
            </a:extLst>
          </p:cNvPr>
          <p:cNvSpPr>
            <a:spLocks noChangeArrowheads="1"/>
          </p:cNvSpPr>
          <p:nvPr/>
        </p:nvSpPr>
        <p:spPr bwMode="auto">
          <a:xfrm>
            <a:off x="0" y="549807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2055" name="Picture 102">
            <a:extLst>
              <a:ext uri="{FF2B5EF4-FFF2-40B4-BE49-F238E27FC236}">
                <a16:creationId xmlns:a16="http://schemas.microsoft.com/office/drawing/2014/main" id="{5D586228-DD4D-4AD9-A6F8-CD44DAAB2F5D}"/>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33524" y="6089176"/>
            <a:ext cx="727075" cy="485775"/>
          </a:xfrm>
          <a:prstGeom prst="rect">
            <a:avLst/>
          </a:prstGeom>
          <a:noFill/>
          <a:extLst>
            <a:ext uri="{909E8E84-426E-40DD-AFC4-6F175D3DCCD1}">
              <a14:hiddenFill xmlns:a14="http://schemas.microsoft.com/office/drawing/2010/main">
                <a:solidFill>
                  <a:srgbClr val="FFFFFF"/>
                </a:solidFill>
              </a14:hiddenFill>
            </a:ext>
          </a:extLst>
        </p:spPr>
      </p:pic>
      <p:sp>
        <p:nvSpPr>
          <p:cNvPr id="14" name="ZoneTexte 13">
            <a:extLst>
              <a:ext uri="{FF2B5EF4-FFF2-40B4-BE49-F238E27FC236}">
                <a16:creationId xmlns:a16="http://schemas.microsoft.com/office/drawing/2014/main" id="{1E2AA974-1B61-4524-B53F-C39D2E7CF86D}"/>
              </a:ext>
            </a:extLst>
          </p:cNvPr>
          <p:cNvSpPr txBox="1"/>
          <p:nvPr/>
        </p:nvSpPr>
        <p:spPr>
          <a:xfrm>
            <a:off x="1130271" y="6097885"/>
            <a:ext cx="10937965" cy="461665"/>
          </a:xfrm>
          <a:prstGeom prst="rect">
            <a:avLst/>
          </a:prstGeom>
          <a:noFill/>
        </p:spPr>
        <p:txBody>
          <a:bodyPr wrap="square" rtlCol="0">
            <a:spAutoFit/>
          </a:bodyPr>
          <a:lstStyle/>
          <a:p>
            <a:r>
              <a:rPr lang="en-GB" sz="1200" dirty="0"/>
              <a:t>Funded by the European Union. Views and opinions expressed are however those of the authors only and do not necessarily reflect those of the European Union or the European Commission. Neither the European Union nor the granting authority can be held responsible for them. </a:t>
            </a:r>
          </a:p>
        </p:txBody>
      </p:sp>
    </p:spTree>
    <p:extLst>
      <p:ext uri="{BB962C8B-B14F-4D97-AF65-F5344CB8AC3E}">
        <p14:creationId xmlns:p14="http://schemas.microsoft.com/office/powerpoint/2010/main" val="1948054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Espace réservé du contenu 2">
            <a:extLst>
              <a:ext uri="{FF2B5EF4-FFF2-40B4-BE49-F238E27FC236}">
                <a16:creationId xmlns:a16="http://schemas.microsoft.com/office/drawing/2014/main" id="{0932A6A9-8E95-4884-917E-386F298748BC}"/>
              </a:ext>
            </a:extLst>
          </p:cNvPr>
          <p:cNvSpPr txBox="1">
            <a:spLocks/>
          </p:cNvSpPr>
          <p:nvPr/>
        </p:nvSpPr>
        <p:spPr>
          <a:xfrm>
            <a:off x="5150672" y="1286327"/>
            <a:ext cx="6863528" cy="5571673"/>
          </a:xfrm>
          <a:prstGeom prst="rect">
            <a:avLst/>
          </a:prstGeom>
          <a:ln>
            <a:solidFill>
              <a:srgbClr val="92D05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r>
              <a:rPr lang="en-US" sz="1800" b="1" dirty="0" smtClean="0">
                <a:solidFill>
                  <a:srgbClr val="A4C137"/>
                </a:solidFill>
                <a:cs typeface="Calibri" panose="020F0502020204030204" pitchFamily="34" charset="0"/>
              </a:rPr>
              <a:t>Cryogenic circuit &amp; PID</a:t>
            </a:r>
          </a:p>
          <a:p>
            <a:pPr marL="0" indent="0">
              <a:buFont typeface="Arial" panose="020B0604020202020204" pitchFamily="34" charset="0"/>
              <a:buNone/>
            </a:pPr>
            <a:endParaRPr lang="en-US" sz="1800" dirty="0" smtClean="0">
              <a:solidFill>
                <a:srgbClr val="002060"/>
              </a:solidFill>
            </a:endParaRPr>
          </a:p>
          <a:p>
            <a:pPr marL="0" indent="0">
              <a:buFont typeface="Arial" panose="020B0604020202020204" pitchFamily="34" charset="0"/>
              <a:buNone/>
            </a:pPr>
            <a:endParaRPr lang="en-US" sz="1800" b="1" dirty="0">
              <a:solidFill>
                <a:srgbClr val="002060"/>
              </a:solidFill>
            </a:endParaRPr>
          </a:p>
        </p:txBody>
      </p:sp>
      <p:pic>
        <p:nvPicPr>
          <p:cNvPr id="25" name="Image 2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324916" y="1673035"/>
            <a:ext cx="4576543" cy="2263253"/>
          </a:xfrm>
          <a:prstGeom prst="rect">
            <a:avLst/>
          </a:prstGeom>
        </p:spPr>
      </p:pic>
      <p:pic>
        <p:nvPicPr>
          <p:cNvPr id="9" name="Image 8"/>
          <p:cNvPicPr>
            <a:picLocks noChangeAspect="1"/>
          </p:cNvPicPr>
          <p:nvPr/>
        </p:nvPicPr>
        <p:blipFill>
          <a:blip r:embed="rId3"/>
          <a:stretch>
            <a:fillRect/>
          </a:stretch>
        </p:blipFill>
        <p:spPr>
          <a:xfrm>
            <a:off x="7010114" y="3596817"/>
            <a:ext cx="5004085" cy="3225704"/>
          </a:xfrm>
          <a:prstGeom prst="rect">
            <a:avLst/>
          </a:prstGeom>
        </p:spPr>
      </p:pic>
      <p:pic>
        <p:nvPicPr>
          <p:cNvPr id="7" name="Image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14907" y="4627190"/>
            <a:ext cx="4345214" cy="1910829"/>
          </a:xfrm>
          <a:prstGeom prst="rect">
            <a:avLst/>
          </a:prstGeom>
        </p:spPr>
      </p:pic>
      <p:pic>
        <p:nvPicPr>
          <p:cNvPr id="5" name="Picture 2" descr="Innovate for Sustainable Accelerating Systems: Kick-Off Meeting">
            <a:extLst>
              <a:ext uri="{FF2B5EF4-FFF2-40B4-BE49-F238E27FC236}">
                <a16:creationId xmlns:a16="http://schemas.microsoft.com/office/drawing/2014/main" id="{1709803E-6E12-BAB9-0C4A-5169DA776598}"/>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0932A6A9-8E95-4884-917E-386F298748BC}"/>
              </a:ext>
            </a:extLst>
          </p:cNvPr>
          <p:cNvSpPr>
            <a:spLocks noGrp="1"/>
          </p:cNvSpPr>
          <p:nvPr>
            <p:ph idx="1"/>
          </p:nvPr>
        </p:nvSpPr>
        <p:spPr>
          <a:xfrm>
            <a:off x="202664" y="1286327"/>
            <a:ext cx="4769701" cy="5536194"/>
          </a:xfrm>
          <a:ln>
            <a:solidFill>
              <a:srgbClr val="92D050"/>
            </a:solidFill>
          </a:ln>
        </p:spPr>
        <p:txBody>
          <a:bodyPr>
            <a:normAutofit/>
          </a:bodyPr>
          <a:lstStyle/>
          <a:p>
            <a:pPr marL="285750" indent="-285750"/>
            <a:r>
              <a:rPr lang="en-US" sz="1800" b="1" dirty="0">
                <a:solidFill>
                  <a:srgbClr val="A4C137"/>
                </a:solidFill>
                <a:cs typeface="Calibri" panose="020F0502020204030204" pitchFamily="34" charset="0"/>
              </a:rPr>
              <a:t>Cold BLAs: thermal calculations</a:t>
            </a:r>
          </a:p>
          <a:p>
            <a:pPr marL="0" indent="0">
              <a:buNone/>
            </a:pPr>
            <a:r>
              <a:rPr lang="en-US" sz="1600" dirty="0"/>
              <a:t>Preliminary </a:t>
            </a:r>
            <a:r>
              <a:rPr lang="en-US" sz="1600" dirty="0" smtClean="0"/>
              <a:t>results with 50K cooling </a:t>
            </a:r>
          </a:p>
          <a:p>
            <a:pPr marL="0" indent="0">
              <a:buNone/>
            </a:pPr>
            <a:r>
              <a:rPr lang="en-US" sz="1800" dirty="0" err="1" smtClean="0"/>
              <a:t>P</a:t>
            </a:r>
            <a:r>
              <a:rPr lang="en-US" sz="1200" dirty="0" err="1" smtClean="0"/>
              <a:t>absorber</a:t>
            </a:r>
            <a:r>
              <a:rPr lang="en-US" sz="1200" dirty="0" err="1" smtClean="0">
                <a:sym typeface="Wingdings" panose="05000000000000000000" pitchFamily="2" charset="2"/>
              </a:rPr>
              <a:t>cavity</a:t>
            </a:r>
            <a:r>
              <a:rPr lang="en-US" sz="1200" dirty="0" smtClean="0">
                <a:sym typeface="Wingdings" panose="05000000000000000000" pitchFamily="2" charset="2"/>
              </a:rPr>
              <a:t> ~</a:t>
            </a:r>
            <a:r>
              <a:rPr lang="en-US" sz="1800" dirty="0" smtClean="0">
                <a:sym typeface="Wingdings" panose="05000000000000000000" pitchFamily="2" charset="2"/>
              </a:rPr>
              <a:t>1W</a:t>
            </a:r>
            <a:endParaRPr lang="en-US" sz="1800" dirty="0" smtClean="0"/>
          </a:p>
          <a:p>
            <a:pPr marL="0" indent="0">
              <a:buNone/>
            </a:pPr>
            <a:endParaRPr lang="en-US" sz="1800" b="1" dirty="0">
              <a:solidFill>
                <a:srgbClr val="002060"/>
              </a:solidFill>
            </a:endParaRPr>
          </a:p>
        </p:txBody>
      </p:sp>
      <p:sp>
        <p:nvSpPr>
          <p:cNvPr id="6" name="TextBox 3">
            <a:extLst>
              <a:ext uri="{FF2B5EF4-FFF2-40B4-BE49-F238E27FC236}">
                <a16:creationId xmlns:a16="http://schemas.microsoft.com/office/drawing/2014/main" id="{51EC8C43-06E0-C825-13E4-F8DEB374FF58}"/>
              </a:ext>
            </a:extLst>
          </p:cNvPr>
          <p:cNvSpPr txBox="1"/>
          <p:nvPr/>
        </p:nvSpPr>
        <p:spPr>
          <a:xfrm>
            <a:off x="3418115" y="315684"/>
            <a:ext cx="7619999" cy="830997"/>
          </a:xfrm>
          <a:prstGeom prst="rect">
            <a:avLst/>
          </a:prstGeom>
          <a:noFill/>
        </p:spPr>
        <p:txBody>
          <a:bodyPr wrap="square" rtlCol="0">
            <a:spAutoFit/>
          </a:bodyPr>
          <a:lstStyle/>
          <a:p>
            <a:r>
              <a:rPr lang="en-US" sz="2400" b="1" dirty="0" smtClean="0">
                <a:solidFill>
                  <a:srgbClr val="002060"/>
                </a:solidFill>
              </a:rPr>
              <a:t>WP6</a:t>
            </a:r>
            <a:r>
              <a:rPr lang="en-US" sz="2400" b="1" dirty="0">
                <a:solidFill>
                  <a:srgbClr val="002060"/>
                </a:solidFill>
              </a:rPr>
              <a:t> </a:t>
            </a:r>
            <a:r>
              <a:rPr lang="en-US" sz="2400" b="1" dirty="0" smtClean="0">
                <a:solidFill>
                  <a:srgbClr val="002060"/>
                </a:solidFill>
              </a:rPr>
              <a:t>:</a:t>
            </a:r>
            <a:r>
              <a:rPr lang="en-US" sz="2400" b="1" dirty="0" smtClean="0">
                <a:solidFill>
                  <a:schemeClr val="bg2">
                    <a:lumMod val="50000"/>
                  </a:schemeClr>
                </a:solidFill>
              </a:rPr>
              <a:t> status/evolution </a:t>
            </a:r>
            <a:r>
              <a:rPr lang="en-US" sz="2400" b="1" dirty="0">
                <a:solidFill>
                  <a:schemeClr val="bg2">
                    <a:lumMod val="50000"/>
                  </a:schemeClr>
                </a:solidFill>
              </a:rPr>
              <a:t>of Task </a:t>
            </a:r>
            <a:r>
              <a:rPr lang="en-US" sz="2400" b="1" dirty="0" smtClean="0">
                <a:solidFill>
                  <a:schemeClr val="bg2">
                    <a:lumMod val="50000"/>
                  </a:schemeClr>
                </a:solidFill>
              </a:rPr>
              <a:t>6.3 – adapt the existing cryomodule </a:t>
            </a:r>
            <a:endParaRPr lang="en-US" sz="2400" b="1" dirty="0">
              <a:solidFill>
                <a:schemeClr val="bg2">
                  <a:lumMod val="50000"/>
                </a:schemeClr>
              </a:solidFill>
            </a:endParaRPr>
          </a:p>
        </p:txBody>
      </p:sp>
      <p:grpSp>
        <p:nvGrpSpPr>
          <p:cNvPr id="2" name="Groupe 1"/>
          <p:cNvGrpSpPr/>
          <p:nvPr/>
        </p:nvGrpSpPr>
        <p:grpSpPr>
          <a:xfrm>
            <a:off x="1164300" y="1767069"/>
            <a:ext cx="5667507" cy="4942296"/>
            <a:chOff x="721216" y="1453769"/>
            <a:chExt cx="6371014" cy="5368940"/>
          </a:xfrm>
        </p:grpSpPr>
        <p:pic>
          <p:nvPicPr>
            <p:cNvPr id="18" name="Image 17"/>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21216" y="2100245"/>
              <a:ext cx="2875580" cy="2168734"/>
            </a:xfrm>
            <a:prstGeom prst="rect">
              <a:avLst/>
            </a:prstGeom>
          </p:spPr>
        </p:pic>
        <p:sp>
          <p:nvSpPr>
            <p:cNvPr id="19" name="Rectangle 18"/>
            <p:cNvSpPr/>
            <p:nvPr/>
          </p:nvSpPr>
          <p:spPr>
            <a:xfrm>
              <a:off x="721216" y="4007369"/>
              <a:ext cx="1289135" cy="261610"/>
            </a:xfrm>
            <a:prstGeom prst="rect">
              <a:avLst/>
            </a:prstGeom>
          </p:spPr>
          <p:txBody>
            <a:bodyPr wrap="none">
              <a:spAutoFit/>
            </a:bodyPr>
            <a:lstStyle/>
            <a:p>
              <a:r>
                <a:rPr lang="fr-FR" sz="1100" dirty="0" smtClean="0"/>
                <a:t>c/o </a:t>
              </a:r>
              <a:r>
                <a:rPr lang="fr-FR" sz="1100" dirty="0" err="1" smtClean="0"/>
                <a:t>G.Olivier</a:t>
              </a:r>
              <a:endParaRPr lang="fr-FR" sz="1100" dirty="0"/>
            </a:p>
          </p:txBody>
        </p:sp>
        <p:sp>
          <p:nvSpPr>
            <p:cNvPr id="24" name="Rectangle 23"/>
            <p:cNvSpPr/>
            <p:nvPr/>
          </p:nvSpPr>
          <p:spPr>
            <a:xfrm>
              <a:off x="2965350" y="6531554"/>
              <a:ext cx="1544661" cy="284194"/>
            </a:xfrm>
            <a:prstGeom prst="rect">
              <a:avLst/>
            </a:prstGeom>
          </p:spPr>
          <p:txBody>
            <a:bodyPr wrap="none">
              <a:spAutoFit/>
            </a:bodyPr>
            <a:lstStyle/>
            <a:p>
              <a:r>
                <a:rPr lang="fr-FR" sz="1100" dirty="0" smtClean="0"/>
                <a:t>c/o </a:t>
              </a:r>
              <a:r>
                <a:rPr lang="fr-FR" sz="1100" dirty="0" err="1" smtClean="0"/>
                <a:t>A.Miyazaki</a:t>
              </a:r>
              <a:endParaRPr lang="fr-FR" sz="1100" dirty="0"/>
            </a:p>
          </p:txBody>
        </p:sp>
        <p:sp>
          <p:nvSpPr>
            <p:cNvPr id="34" name="Rectangle 33"/>
            <p:cNvSpPr/>
            <p:nvPr/>
          </p:nvSpPr>
          <p:spPr>
            <a:xfrm>
              <a:off x="5803095" y="6561099"/>
              <a:ext cx="1289135" cy="261610"/>
            </a:xfrm>
            <a:prstGeom prst="rect">
              <a:avLst/>
            </a:prstGeom>
          </p:spPr>
          <p:txBody>
            <a:bodyPr wrap="none">
              <a:spAutoFit/>
            </a:bodyPr>
            <a:lstStyle/>
            <a:p>
              <a:r>
                <a:rPr lang="fr-FR" sz="1100" dirty="0" smtClean="0"/>
                <a:t>c/o </a:t>
              </a:r>
              <a:r>
                <a:rPr lang="fr-FR" sz="1100" dirty="0" err="1" smtClean="0"/>
                <a:t>G.Olivier</a:t>
              </a:r>
              <a:endParaRPr lang="fr-FR" sz="1100" dirty="0"/>
            </a:p>
          </p:txBody>
        </p:sp>
        <p:sp>
          <p:nvSpPr>
            <p:cNvPr id="17" name="Rectangle 16"/>
            <p:cNvSpPr/>
            <p:nvPr/>
          </p:nvSpPr>
          <p:spPr>
            <a:xfrm>
              <a:off x="5544064" y="1453769"/>
              <a:ext cx="1353650" cy="284193"/>
            </a:xfrm>
            <a:prstGeom prst="rect">
              <a:avLst/>
            </a:prstGeom>
          </p:spPr>
          <p:txBody>
            <a:bodyPr wrap="none">
              <a:spAutoFit/>
            </a:bodyPr>
            <a:lstStyle/>
            <a:p>
              <a:r>
                <a:rPr lang="fr-FR" sz="1100" dirty="0" smtClean="0"/>
                <a:t>c/o </a:t>
              </a:r>
              <a:r>
                <a:rPr lang="fr-FR" sz="1100" dirty="0" err="1" smtClean="0"/>
                <a:t>S.Blivet</a:t>
              </a:r>
              <a:endParaRPr lang="fr-FR" sz="1100" dirty="0"/>
            </a:p>
          </p:txBody>
        </p:sp>
      </p:grpSp>
      <p:sp>
        <p:nvSpPr>
          <p:cNvPr id="30" name="Rectangle 29"/>
          <p:cNvSpPr/>
          <p:nvPr/>
        </p:nvSpPr>
        <p:spPr>
          <a:xfrm>
            <a:off x="9899211" y="1740252"/>
            <a:ext cx="2159566" cy="338554"/>
          </a:xfrm>
          <a:prstGeom prst="rect">
            <a:avLst/>
          </a:prstGeom>
        </p:spPr>
        <p:txBody>
          <a:bodyPr wrap="none">
            <a:spAutoFit/>
          </a:bodyPr>
          <a:lstStyle/>
          <a:p>
            <a:r>
              <a:rPr lang="en-US" sz="1600" dirty="0" smtClean="0">
                <a:solidFill>
                  <a:srgbClr val="0070C0"/>
                </a:solidFill>
              </a:rPr>
              <a:t>Jumper </a:t>
            </a:r>
            <a:r>
              <a:rPr lang="en-US" sz="1600" dirty="0" err="1" smtClean="0">
                <a:solidFill>
                  <a:srgbClr val="0070C0"/>
                </a:solidFill>
              </a:rPr>
              <a:t>connexion</a:t>
            </a:r>
            <a:endParaRPr lang="en-US" sz="1600" dirty="0">
              <a:solidFill>
                <a:srgbClr val="0070C0"/>
              </a:solidFill>
            </a:endParaRPr>
          </a:p>
        </p:txBody>
      </p:sp>
      <p:sp>
        <p:nvSpPr>
          <p:cNvPr id="31" name="Rectangle 30"/>
          <p:cNvSpPr/>
          <p:nvPr/>
        </p:nvSpPr>
        <p:spPr>
          <a:xfrm>
            <a:off x="5350987" y="5105550"/>
            <a:ext cx="1659126" cy="1200329"/>
          </a:xfrm>
          <a:prstGeom prst="rect">
            <a:avLst/>
          </a:prstGeom>
        </p:spPr>
        <p:txBody>
          <a:bodyPr wrap="square">
            <a:spAutoFit/>
          </a:bodyPr>
          <a:lstStyle/>
          <a:p>
            <a:pPr algn="ctr"/>
            <a:r>
              <a:rPr lang="en-US" sz="1600" dirty="0" smtClean="0">
                <a:solidFill>
                  <a:srgbClr val="0070C0"/>
                </a:solidFill>
              </a:rPr>
              <a:t>Preliminary PID</a:t>
            </a:r>
          </a:p>
          <a:p>
            <a:endParaRPr lang="en-US" sz="1600" dirty="0">
              <a:solidFill>
                <a:srgbClr val="0070C0"/>
              </a:solidFill>
            </a:endParaRPr>
          </a:p>
          <a:p>
            <a:r>
              <a:rPr lang="en-US" sz="1200" dirty="0" smtClean="0">
                <a:solidFill>
                  <a:srgbClr val="C00000"/>
                </a:solidFill>
              </a:rPr>
              <a:t>With a dedicated circuit for BLAs</a:t>
            </a:r>
            <a:endParaRPr lang="en-US" sz="1200" dirty="0">
              <a:solidFill>
                <a:srgbClr val="C00000"/>
              </a:solidFill>
            </a:endParaRPr>
          </a:p>
        </p:txBody>
      </p:sp>
      <p:pic>
        <p:nvPicPr>
          <p:cNvPr id="26" name="Image 25"/>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9967201" y="2019588"/>
            <a:ext cx="2023586" cy="1662866"/>
          </a:xfrm>
          <a:prstGeom prst="rect">
            <a:avLst/>
          </a:prstGeom>
        </p:spPr>
      </p:pic>
    </p:spTree>
    <p:extLst>
      <p:ext uri="{BB962C8B-B14F-4D97-AF65-F5344CB8AC3E}">
        <p14:creationId xmlns:p14="http://schemas.microsoft.com/office/powerpoint/2010/main" val="1619534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nnovate for Sustainable Accelerating Systems: Kick-Off Meeting">
            <a:extLst>
              <a:ext uri="{FF2B5EF4-FFF2-40B4-BE49-F238E27FC236}">
                <a16:creationId xmlns:a16="http://schemas.microsoft.com/office/drawing/2014/main" id="{1709803E-6E12-BAB9-0C4A-5169DA77659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0932A6A9-8E95-4884-917E-386F298748BC}"/>
              </a:ext>
            </a:extLst>
          </p:cNvPr>
          <p:cNvSpPr>
            <a:spLocks noGrp="1"/>
          </p:cNvSpPr>
          <p:nvPr>
            <p:ph idx="1"/>
          </p:nvPr>
        </p:nvSpPr>
        <p:spPr>
          <a:xfrm>
            <a:off x="556181" y="1630837"/>
            <a:ext cx="11285752" cy="4546126"/>
          </a:xfrm>
        </p:spPr>
        <p:txBody>
          <a:bodyPr/>
          <a:lstStyle/>
          <a:p>
            <a:r>
              <a:rPr lang="en-US" sz="2000" b="1" dirty="0">
                <a:solidFill>
                  <a:srgbClr val="002060"/>
                </a:solidFill>
              </a:rPr>
              <a:t>Past developments </a:t>
            </a:r>
          </a:p>
          <a:p>
            <a:pPr lvl="1"/>
            <a:r>
              <a:rPr lang="en-US" sz="1800" dirty="0" smtClean="0"/>
              <a:t>Procurement of the Niobium material done: waiting for the delivery end of March (Supplier is </a:t>
            </a:r>
            <a:r>
              <a:rPr lang="en-US" sz="1800" dirty="0" err="1" smtClean="0"/>
              <a:t>Tokyodenkai</a:t>
            </a:r>
            <a:r>
              <a:rPr lang="en-US" sz="1800" dirty="0" smtClean="0"/>
              <a:t>).</a:t>
            </a:r>
          </a:p>
          <a:p>
            <a:pPr lvl="1"/>
            <a:r>
              <a:rPr lang="en-US" sz="1800" dirty="0" smtClean="0"/>
              <a:t>5-cell </a:t>
            </a:r>
            <a:r>
              <a:rPr lang="en-US" sz="1800" dirty="0"/>
              <a:t>cavities </a:t>
            </a:r>
            <a:r>
              <a:rPr lang="en-US" sz="1800" dirty="0" smtClean="0"/>
              <a:t>procurement: call for tender published end 2024 and offers received in Dec, 19. Because of technical changes (on helium vessel, HOM flanges, recipe for the preparation) the specifications must be modified </a:t>
            </a:r>
            <a:r>
              <a:rPr lang="en-US" sz="1800" dirty="0" smtClean="0">
                <a:sym typeface="Wingdings" panose="05000000000000000000" pitchFamily="2" charset="2"/>
              </a:rPr>
              <a:t> new call for tender in April.</a:t>
            </a:r>
            <a:endParaRPr lang="en-US" sz="1800" dirty="0"/>
          </a:p>
          <a:p>
            <a:pPr marL="457200" lvl="1" indent="0">
              <a:buNone/>
            </a:pPr>
            <a:endParaRPr lang="en-US" sz="1800" dirty="0"/>
          </a:p>
          <a:p>
            <a:r>
              <a:rPr lang="en-US" sz="2000" b="1" dirty="0">
                <a:solidFill>
                  <a:srgbClr val="A4C137"/>
                </a:solidFill>
                <a:cs typeface="Calibri" panose="020F0502020204030204" pitchFamily="34" charset="0"/>
              </a:rPr>
              <a:t>Current developments</a:t>
            </a:r>
          </a:p>
          <a:p>
            <a:pPr lvl="1"/>
            <a:r>
              <a:rPr lang="en-US" sz="1800" dirty="0" smtClean="0"/>
              <a:t>5-cell </a:t>
            </a:r>
            <a:r>
              <a:rPr lang="en-US" sz="1800" dirty="0"/>
              <a:t>cavities </a:t>
            </a:r>
            <a:r>
              <a:rPr lang="en-US" sz="1800" dirty="0" smtClean="0"/>
              <a:t>procurement: preparation of the new technical specifications</a:t>
            </a:r>
          </a:p>
          <a:p>
            <a:pPr lvl="1"/>
            <a:r>
              <a:rPr lang="en-US" sz="1800" dirty="0" smtClean="0"/>
              <a:t>Magnetic shields: discussions on cost estimate and feasibility will start next week.</a:t>
            </a:r>
            <a:endParaRPr lang="en-US" sz="2400" dirty="0"/>
          </a:p>
          <a:p>
            <a:endParaRPr lang="en-US" dirty="0"/>
          </a:p>
          <a:p>
            <a:endParaRPr lang="en-US" dirty="0"/>
          </a:p>
          <a:p>
            <a:endParaRPr lang="en-GB" dirty="0"/>
          </a:p>
        </p:txBody>
      </p:sp>
      <p:sp>
        <p:nvSpPr>
          <p:cNvPr id="6" name="TextBox 3">
            <a:extLst>
              <a:ext uri="{FF2B5EF4-FFF2-40B4-BE49-F238E27FC236}">
                <a16:creationId xmlns:a16="http://schemas.microsoft.com/office/drawing/2014/main" id="{51EC8C43-06E0-C825-13E4-F8DEB374FF58}"/>
              </a:ext>
            </a:extLst>
          </p:cNvPr>
          <p:cNvSpPr txBox="1"/>
          <p:nvPr/>
        </p:nvSpPr>
        <p:spPr>
          <a:xfrm>
            <a:off x="3418115" y="315684"/>
            <a:ext cx="7619999" cy="1200329"/>
          </a:xfrm>
          <a:prstGeom prst="rect">
            <a:avLst/>
          </a:prstGeom>
          <a:noFill/>
        </p:spPr>
        <p:txBody>
          <a:bodyPr wrap="square" rtlCol="0">
            <a:spAutoFit/>
          </a:bodyPr>
          <a:lstStyle/>
          <a:p>
            <a:r>
              <a:rPr lang="en-US" sz="2400" b="1" dirty="0" smtClean="0">
                <a:solidFill>
                  <a:srgbClr val="002060"/>
                </a:solidFill>
              </a:rPr>
              <a:t>WP6</a:t>
            </a:r>
            <a:r>
              <a:rPr lang="en-US" sz="2400" b="1" dirty="0">
                <a:solidFill>
                  <a:srgbClr val="002060"/>
                </a:solidFill>
              </a:rPr>
              <a:t> </a:t>
            </a:r>
            <a:r>
              <a:rPr lang="en-US" sz="2400" b="1" dirty="0" smtClean="0">
                <a:solidFill>
                  <a:srgbClr val="002060"/>
                </a:solidFill>
              </a:rPr>
              <a:t>:</a:t>
            </a:r>
            <a:r>
              <a:rPr lang="en-US" sz="2400" b="1" dirty="0" smtClean="0">
                <a:solidFill>
                  <a:schemeClr val="bg2">
                    <a:lumMod val="50000"/>
                  </a:schemeClr>
                </a:solidFill>
              </a:rPr>
              <a:t> status/evolution </a:t>
            </a:r>
            <a:r>
              <a:rPr lang="en-US" sz="2400" b="1" dirty="0">
                <a:solidFill>
                  <a:schemeClr val="bg2">
                    <a:lumMod val="50000"/>
                  </a:schemeClr>
                </a:solidFill>
              </a:rPr>
              <a:t>of Task </a:t>
            </a:r>
            <a:r>
              <a:rPr lang="en-US" sz="2400" b="1" dirty="0" smtClean="0">
                <a:solidFill>
                  <a:schemeClr val="bg2">
                    <a:lumMod val="50000"/>
                  </a:schemeClr>
                </a:solidFill>
              </a:rPr>
              <a:t>6.4 – Fabrication &amp; validation of cryomodule components</a:t>
            </a:r>
            <a:endParaRPr lang="en-US" sz="2400" b="1" dirty="0">
              <a:solidFill>
                <a:schemeClr val="bg2">
                  <a:lumMod val="50000"/>
                </a:schemeClr>
              </a:solidFill>
            </a:endParaRPr>
          </a:p>
        </p:txBody>
      </p:sp>
    </p:spTree>
    <p:extLst>
      <p:ext uri="{BB962C8B-B14F-4D97-AF65-F5344CB8AC3E}">
        <p14:creationId xmlns:p14="http://schemas.microsoft.com/office/powerpoint/2010/main" val="5444936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nnovate for Sustainable Accelerating Systems: Kick-Off Meeting">
            <a:extLst>
              <a:ext uri="{FF2B5EF4-FFF2-40B4-BE49-F238E27FC236}">
                <a16:creationId xmlns:a16="http://schemas.microsoft.com/office/drawing/2014/main" id="{1709803E-6E12-BAB9-0C4A-5169DA77659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0932A6A9-8E95-4884-917E-386F298748BC}"/>
              </a:ext>
            </a:extLst>
          </p:cNvPr>
          <p:cNvSpPr>
            <a:spLocks noGrp="1"/>
          </p:cNvSpPr>
          <p:nvPr>
            <p:ph idx="1"/>
          </p:nvPr>
        </p:nvSpPr>
        <p:spPr>
          <a:xfrm>
            <a:off x="565608" y="1461155"/>
            <a:ext cx="10788192" cy="4715808"/>
          </a:xfrm>
        </p:spPr>
        <p:txBody>
          <a:bodyPr/>
          <a:lstStyle/>
          <a:p>
            <a:pPr marL="0" indent="0">
              <a:buNone/>
            </a:pPr>
            <a:r>
              <a:rPr lang="en-US" sz="2000" b="1" dirty="0">
                <a:solidFill>
                  <a:schemeClr val="bg1">
                    <a:lumMod val="50000"/>
                  </a:schemeClr>
                </a:solidFill>
              </a:rPr>
              <a:t>Clean room assembly </a:t>
            </a:r>
            <a:r>
              <a:rPr lang="en-US" sz="2000" b="1" dirty="0" smtClean="0">
                <a:solidFill>
                  <a:schemeClr val="bg1">
                    <a:lumMod val="50000"/>
                  </a:schemeClr>
                </a:solidFill>
              </a:rPr>
              <a:t>and </a:t>
            </a:r>
            <a:r>
              <a:rPr lang="en-US" sz="2000" b="1" dirty="0">
                <a:solidFill>
                  <a:schemeClr val="bg1">
                    <a:lumMod val="50000"/>
                  </a:schemeClr>
                </a:solidFill>
              </a:rPr>
              <a:t>cryostating phase</a:t>
            </a:r>
            <a:r>
              <a:rPr lang="en-US" sz="2000" b="1" dirty="0" smtClean="0">
                <a:solidFill>
                  <a:schemeClr val="bg1">
                    <a:lumMod val="50000"/>
                  </a:schemeClr>
                </a:solidFill>
              </a:rPr>
              <a:t>.</a:t>
            </a:r>
            <a:endParaRPr lang="en-US" sz="2000" b="1" dirty="0" smtClean="0">
              <a:solidFill>
                <a:srgbClr val="A4C137"/>
              </a:solidFill>
              <a:cs typeface="Calibri" panose="020F0502020204030204" pitchFamily="34" charset="0"/>
            </a:endParaRPr>
          </a:p>
          <a:p>
            <a:r>
              <a:rPr lang="en-US" sz="1800" b="1" dirty="0" smtClean="0">
                <a:cs typeface="Calibri" panose="020F0502020204030204" pitchFamily="34" charset="0"/>
              </a:rPr>
              <a:t>Not started yet. Task 6.3 needs to be more advanced.</a:t>
            </a:r>
          </a:p>
          <a:p>
            <a:pPr marL="0" indent="0">
              <a:buNone/>
            </a:pPr>
            <a:endParaRPr lang="en-US" sz="2000" b="1" dirty="0" smtClean="0">
              <a:solidFill>
                <a:schemeClr val="bg1">
                  <a:lumMod val="50000"/>
                </a:schemeClr>
              </a:solidFill>
            </a:endParaRPr>
          </a:p>
          <a:p>
            <a:pPr marL="0" indent="0">
              <a:buNone/>
            </a:pPr>
            <a:r>
              <a:rPr lang="en-US" sz="2000" b="1" dirty="0">
                <a:solidFill>
                  <a:schemeClr val="bg1">
                    <a:lumMod val="50000"/>
                  </a:schemeClr>
                </a:solidFill>
              </a:rPr>
              <a:t>Preparation of the test stand @ Lund.</a:t>
            </a:r>
          </a:p>
          <a:p>
            <a:r>
              <a:rPr lang="en-US" sz="1800" b="1" dirty="0" smtClean="0">
                <a:cs typeface="Calibri" panose="020F0502020204030204" pitchFamily="34" charset="0"/>
              </a:rPr>
              <a:t>Not started yet. </a:t>
            </a:r>
            <a:endParaRPr lang="en-US" sz="1800" dirty="0">
              <a:sym typeface="Wingdings" panose="05000000000000000000" pitchFamily="2" charset="2"/>
            </a:endParaRPr>
          </a:p>
          <a:p>
            <a:pPr marL="0" indent="0">
              <a:buNone/>
            </a:pPr>
            <a:endParaRPr lang="en-US" sz="1800" b="1" dirty="0" smtClean="0">
              <a:solidFill>
                <a:schemeClr val="bg1">
                  <a:lumMod val="50000"/>
                </a:schemeClr>
              </a:solidFill>
            </a:endParaRPr>
          </a:p>
          <a:p>
            <a:pPr marL="0" indent="0">
              <a:buNone/>
            </a:pPr>
            <a:r>
              <a:rPr lang="en-US" sz="1800" b="1" dirty="0" smtClean="0">
                <a:solidFill>
                  <a:schemeClr val="bg1">
                    <a:lumMod val="50000"/>
                  </a:schemeClr>
                </a:solidFill>
              </a:rPr>
              <a:t>Cryogenic </a:t>
            </a:r>
            <a:r>
              <a:rPr lang="en-US" sz="1800" b="1" dirty="0">
                <a:solidFill>
                  <a:schemeClr val="bg1">
                    <a:lumMod val="50000"/>
                  </a:schemeClr>
                </a:solidFill>
              </a:rPr>
              <a:t>and RF test of the cryomodule.</a:t>
            </a:r>
          </a:p>
          <a:p>
            <a:r>
              <a:rPr lang="en-US" sz="1800" b="1" dirty="0">
                <a:cs typeface="Calibri" panose="020F0502020204030204" pitchFamily="34" charset="0"/>
              </a:rPr>
              <a:t>Not started but first thoughts on cryogenic distribution.</a:t>
            </a:r>
            <a:r>
              <a:rPr lang="en-US" sz="1800" dirty="0"/>
              <a:t> Example: heat exchanger located in the CM is not compatible with the PERLE </a:t>
            </a:r>
            <a:r>
              <a:rPr lang="en-US" sz="1800" dirty="0" err="1"/>
              <a:t>Cryo</a:t>
            </a:r>
            <a:r>
              <a:rPr lang="en-US" sz="1800" dirty="0"/>
              <a:t> distribution (2K produced in the 2K box)</a:t>
            </a:r>
            <a:r>
              <a:rPr lang="en-US" sz="1800" dirty="0">
                <a:sym typeface="Wingdings" panose="05000000000000000000" pitchFamily="2" charset="2"/>
              </a:rPr>
              <a:t> but mandatory for the test @ Lund. Heat Exchanger must be removed when the CM goes back to IJCLAB.</a:t>
            </a:r>
          </a:p>
          <a:p>
            <a:pPr marL="0" indent="0">
              <a:buNone/>
            </a:pPr>
            <a:endParaRPr lang="en-US" sz="1800" dirty="0"/>
          </a:p>
          <a:p>
            <a:endParaRPr lang="en-US" sz="2400" dirty="0"/>
          </a:p>
          <a:p>
            <a:endParaRPr lang="en-US" dirty="0"/>
          </a:p>
          <a:p>
            <a:endParaRPr lang="en-US" dirty="0"/>
          </a:p>
          <a:p>
            <a:endParaRPr lang="en-GB" dirty="0"/>
          </a:p>
        </p:txBody>
      </p:sp>
      <p:sp>
        <p:nvSpPr>
          <p:cNvPr id="6" name="TextBox 3">
            <a:extLst>
              <a:ext uri="{FF2B5EF4-FFF2-40B4-BE49-F238E27FC236}">
                <a16:creationId xmlns:a16="http://schemas.microsoft.com/office/drawing/2014/main" id="{51EC8C43-06E0-C825-13E4-F8DEB374FF58}"/>
              </a:ext>
            </a:extLst>
          </p:cNvPr>
          <p:cNvSpPr txBox="1"/>
          <p:nvPr/>
        </p:nvSpPr>
        <p:spPr>
          <a:xfrm>
            <a:off x="3418115" y="315684"/>
            <a:ext cx="7619999" cy="830997"/>
          </a:xfrm>
          <a:prstGeom prst="rect">
            <a:avLst/>
          </a:prstGeom>
          <a:noFill/>
        </p:spPr>
        <p:txBody>
          <a:bodyPr wrap="square" rtlCol="0">
            <a:spAutoFit/>
          </a:bodyPr>
          <a:lstStyle/>
          <a:p>
            <a:r>
              <a:rPr lang="en-US" sz="2400" b="1" dirty="0" smtClean="0">
                <a:solidFill>
                  <a:srgbClr val="002060"/>
                </a:solidFill>
              </a:rPr>
              <a:t>WP6</a:t>
            </a:r>
            <a:r>
              <a:rPr lang="en-US" sz="2400" b="1" dirty="0">
                <a:solidFill>
                  <a:srgbClr val="002060"/>
                </a:solidFill>
              </a:rPr>
              <a:t> </a:t>
            </a:r>
            <a:r>
              <a:rPr lang="en-US" sz="2400" b="1" dirty="0" smtClean="0">
                <a:solidFill>
                  <a:srgbClr val="002060"/>
                </a:solidFill>
              </a:rPr>
              <a:t>:</a:t>
            </a:r>
            <a:r>
              <a:rPr lang="en-US" sz="2400" b="1" dirty="0" smtClean="0">
                <a:solidFill>
                  <a:schemeClr val="bg2">
                    <a:lumMod val="50000"/>
                  </a:schemeClr>
                </a:solidFill>
              </a:rPr>
              <a:t> status/evolution </a:t>
            </a:r>
            <a:r>
              <a:rPr lang="en-US" sz="2400" b="1" dirty="0">
                <a:solidFill>
                  <a:schemeClr val="bg2">
                    <a:lumMod val="50000"/>
                  </a:schemeClr>
                </a:solidFill>
              </a:rPr>
              <a:t>of Task </a:t>
            </a:r>
            <a:r>
              <a:rPr lang="en-US" sz="2400" b="1" dirty="0" smtClean="0">
                <a:solidFill>
                  <a:schemeClr val="bg2">
                    <a:lumMod val="50000"/>
                  </a:schemeClr>
                </a:solidFill>
              </a:rPr>
              <a:t>6.5 – assembly and test of the cryomodule</a:t>
            </a:r>
            <a:endParaRPr lang="en-US" sz="2400" b="1" dirty="0">
              <a:solidFill>
                <a:schemeClr val="bg2">
                  <a:lumMod val="50000"/>
                </a:schemeClr>
              </a:solidFill>
            </a:endParaRPr>
          </a:p>
        </p:txBody>
      </p:sp>
    </p:spTree>
    <p:extLst>
      <p:ext uri="{BB962C8B-B14F-4D97-AF65-F5344CB8AC3E}">
        <p14:creationId xmlns:p14="http://schemas.microsoft.com/office/powerpoint/2010/main" val="2582396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CDACFB-1B75-9953-AC32-C108F37912D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FFA24AF-A507-EA37-4B8C-BABEEBAD4C28}"/>
              </a:ext>
            </a:extLst>
          </p:cNvPr>
          <p:cNvSpPr txBox="1"/>
          <p:nvPr/>
        </p:nvSpPr>
        <p:spPr>
          <a:xfrm>
            <a:off x="3418115" y="315684"/>
            <a:ext cx="4608954" cy="461665"/>
          </a:xfrm>
          <a:prstGeom prst="rect">
            <a:avLst/>
          </a:prstGeom>
          <a:noFill/>
        </p:spPr>
        <p:txBody>
          <a:bodyPr wrap="none" rtlCol="0">
            <a:spAutoFit/>
          </a:bodyPr>
          <a:lstStyle/>
          <a:p>
            <a:r>
              <a:rPr lang="en-US" sz="2400" b="1" dirty="0" smtClean="0">
                <a:solidFill>
                  <a:srgbClr val="002060"/>
                </a:solidFill>
              </a:rPr>
              <a:t>WP6:</a:t>
            </a:r>
            <a:r>
              <a:rPr lang="en-US" sz="2400" b="1" dirty="0" smtClean="0">
                <a:solidFill>
                  <a:schemeClr val="bg2">
                    <a:lumMod val="50000"/>
                  </a:schemeClr>
                </a:solidFill>
              </a:rPr>
              <a:t> </a:t>
            </a:r>
            <a:r>
              <a:rPr lang="en-US" sz="2400" b="1" dirty="0">
                <a:solidFill>
                  <a:schemeClr val="bg2">
                    <a:lumMod val="50000"/>
                  </a:schemeClr>
                </a:solidFill>
              </a:rPr>
              <a:t>points of attention</a:t>
            </a:r>
          </a:p>
        </p:txBody>
      </p:sp>
      <p:pic>
        <p:nvPicPr>
          <p:cNvPr id="5" name="Picture 2" descr="Innovate for Sustainable Accelerating Systems: Kick-Off Meeting">
            <a:extLst>
              <a:ext uri="{FF2B5EF4-FFF2-40B4-BE49-F238E27FC236}">
                <a16:creationId xmlns:a16="http://schemas.microsoft.com/office/drawing/2014/main" id="{6D51265F-F36F-69A4-2976-8FB8BBF5AF1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C6DC7AD-FA86-3014-2C7F-44169091257A}"/>
              </a:ext>
            </a:extLst>
          </p:cNvPr>
          <p:cNvSpPr txBox="1"/>
          <p:nvPr/>
        </p:nvSpPr>
        <p:spPr>
          <a:xfrm>
            <a:off x="633744" y="1798320"/>
            <a:ext cx="10704816" cy="4401205"/>
          </a:xfrm>
          <a:prstGeom prst="rect">
            <a:avLst/>
          </a:prstGeom>
          <a:noFill/>
        </p:spPr>
        <p:txBody>
          <a:bodyPr wrap="square" rtlCol="0">
            <a:spAutoFit/>
          </a:bodyPr>
          <a:lstStyle/>
          <a:p>
            <a:pPr marL="285750" indent="-285750">
              <a:buFont typeface="Arial" panose="020B0604020202020204" pitchFamily="34" charset="0"/>
              <a:buChar char="•"/>
            </a:pPr>
            <a:r>
              <a:rPr lang="en-US" dirty="0" smtClean="0"/>
              <a:t>Fabrication </a:t>
            </a:r>
            <a:r>
              <a:rPr lang="en-US" dirty="0"/>
              <a:t>of 5-cell cavities </a:t>
            </a:r>
            <a:r>
              <a:rPr lang="en-US" dirty="0" smtClean="0"/>
              <a:t>almost already on critical path </a:t>
            </a:r>
            <a:r>
              <a:rPr lang="en-US" dirty="0" smtClean="0">
                <a:sym typeface="Wingdings" panose="05000000000000000000" pitchFamily="2" charset="2"/>
              </a:rPr>
              <a:t> </a:t>
            </a:r>
            <a:r>
              <a:rPr lang="en-US" dirty="0" smtClean="0"/>
              <a:t>Purchase before </a:t>
            </a:r>
            <a:r>
              <a:rPr lang="en-US" dirty="0"/>
              <a:t>the </a:t>
            </a:r>
            <a:r>
              <a:rPr lang="en-US" dirty="0" smtClean="0"/>
              <a:t>summer is planned, </a:t>
            </a:r>
            <a:r>
              <a:rPr lang="en-US" dirty="0"/>
              <a:t>so as not to overly impact the </a:t>
            </a:r>
            <a:r>
              <a:rPr lang="en-US" dirty="0" smtClean="0"/>
              <a:t>schedule</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Linked to WP4 activity: </a:t>
            </a:r>
          </a:p>
          <a:p>
            <a:pPr marL="742950" lvl="1" indent="-285750">
              <a:buFont typeface="Arial" panose="020B0604020202020204" pitchFamily="34" charset="0"/>
              <a:buChar char="•"/>
            </a:pPr>
            <a:r>
              <a:rPr lang="en-US" dirty="0"/>
              <a:t>F</a:t>
            </a:r>
            <a:r>
              <a:rPr lang="en-US" dirty="0" smtClean="0"/>
              <a:t>ollow the HOM couplers &amp; FPC developments </a:t>
            </a:r>
            <a:r>
              <a:rPr lang="en-US" dirty="0"/>
              <a:t>and </a:t>
            </a:r>
            <a:r>
              <a:rPr lang="en-US" dirty="0" smtClean="0"/>
              <a:t>fabrication</a:t>
            </a:r>
          </a:p>
          <a:p>
            <a:pPr marL="742950" lvl="1" indent="-285750">
              <a:buFont typeface="Arial" panose="020B0604020202020204" pitchFamily="34" charset="0"/>
              <a:buChar char="•"/>
            </a:pPr>
            <a:endParaRPr lang="en-US" dirty="0" smtClean="0"/>
          </a:p>
          <a:p>
            <a:pPr marL="742950" lvl="1" indent="-285750">
              <a:buFont typeface="Arial" panose="020B0604020202020204" pitchFamily="34" charset="0"/>
              <a:buChar char="•"/>
            </a:pPr>
            <a:r>
              <a:rPr lang="en-US" dirty="0" smtClean="0"/>
              <a:t>New opportunity with a PhD student with ACS (“CIFRE thesis”) who will start the studies on (warm &amp;) </a:t>
            </a:r>
            <a:r>
              <a:rPr lang="en-US" dirty="0"/>
              <a:t>cold </a:t>
            </a:r>
            <a:r>
              <a:rPr lang="en-US" dirty="0" smtClean="0"/>
              <a:t>absorbers, possibly with the postdoc originally planned to work on HOM couplers (</a:t>
            </a:r>
            <a:r>
              <a:rPr lang="en-US" dirty="0" err="1" smtClean="0"/>
              <a:t>iSAS</a:t>
            </a:r>
            <a:r>
              <a:rPr lang="en-US" dirty="0" smtClean="0"/>
              <a:t> funding). It will be an asset to boost this topic. </a:t>
            </a:r>
            <a:endParaRPr lang="en-US" dirty="0"/>
          </a:p>
          <a:p>
            <a:endParaRPr lang="en-US" sz="2000" dirty="0"/>
          </a:p>
          <a:p>
            <a:endParaRPr lang="en-US" sz="2000" dirty="0"/>
          </a:p>
          <a:p>
            <a:endParaRPr lang="en-US" sz="2000" dirty="0"/>
          </a:p>
          <a:p>
            <a:endParaRPr lang="en-US" sz="2000" dirty="0"/>
          </a:p>
          <a:p>
            <a:endParaRPr lang="en-US" sz="2000" dirty="0"/>
          </a:p>
        </p:txBody>
      </p:sp>
    </p:spTree>
    <p:extLst>
      <p:ext uri="{BB962C8B-B14F-4D97-AF65-F5344CB8AC3E}">
        <p14:creationId xmlns:p14="http://schemas.microsoft.com/office/powerpoint/2010/main" val="1885118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9F62B-3239-6EE8-F00D-69BC3CED54A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500BB58-13C2-C4FB-2105-FCBD01FF7454}"/>
              </a:ext>
            </a:extLst>
          </p:cNvPr>
          <p:cNvSpPr txBox="1"/>
          <p:nvPr/>
        </p:nvSpPr>
        <p:spPr>
          <a:xfrm>
            <a:off x="3418115" y="315684"/>
            <a:ext cx="8848897" cy="461665"/>
          </a:xfrm>
          <a:prstGeom prst="rect">
            <a:avLst/>
          </a:prstGeom>
          <a:noFill/>
        </p:spPr>
        <p:txBody>
          <a:bodyPr wrap="none" rtlCol="0">
            <a:spAutoFit/>
          </a:bodyPr>
          <a:lstStyle/>
          <a:p>
            <a:r>
              <a:rPr lang="en-GB" sz="2400" b="1" dirty="0" smtClean="0">
                <a:solidFill>
                  <a:srgbClr val="002060"/>
                </a:solidFill>
              </a:rPr>
              <a:t>WP6: </a:t>
            </a:r>
            <a:r>
              <a:rPr lang="en-BE" sz="2400" b="1" dirty="0">
                <a:solidFill>
                  <a:schemeClr val="bg2">
                    <a:lumMod val="50000"/>
                  </a:schemeClr>
                </a:solidFill>
              </a:rPr>
              <a:t>plans to achieve milestones &amp; deliverables</a:t>
            </a:r>
          </a:p>
        </p:txBody>
      </p:sp>
      <p:pic>
        <p:nvPicPr>
          <p:cNvPr id="5" name="Picture 2" descr="Innovate for Sustainable Accelerating Systems: Kick-Off Meeting">
            <a:extLst>
              <a:ext uri="{FF2B5EF4-FFF2-40B4-BE49-F238E27FC236}">
                <a16:creationId xmlns:a16="http://schemas.microsoft.com/office/drawing/2014/main" id="{1C31A748-932E-C1C6-22A4-E75A98A18CA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A91C648E-DFCE-43AA-94E8-7D50855B5DFA}"/>
              </a:ext>
            </a:extLst>
          </p:cNvPr>
          <p:cNvSpPr>
            <a:spLocks noGrp="1"/>
          </p:cNvSpPr>
          <p:nvPr>
            <p:ph idx="1"/>
          </p:nvPr>
        </p:nvSpPr>
        <p:spPr>
          <a:xfrm>
            <a:off x="348807" y="4441898"/>
            <a:ext cx="11359283" cy="2194572"/>
          </a:xfrm>
        </p:spPr>
        <p:txBody>
          <a:bodyPr/>
          <a:lstStyle/>
          <a:p>
            <a:r>
              <a:rPr lang="en-US" sz="2000" dirty="0" smtClean="0"/>
              <a:t>Plans </a:t>
            </a:r>
            <a:r>
              <a:rPr lang="en-US" sz="2000" dirty="0"/>
              <a:t>to </a:t>
            </a:r>
            <a:r>
              <a:rPr lang="en-US" sz="2000" b="1" dirty="0">
                <a:solidFill>
                  <a:srgbClr val="A4C137"/>
                </a:solidFill>
                <a:cs typeface="Calibri" panose="020F0502020204030204" pitchFamily="34" charset="0"/>
              </a:rPr>
              <a:t>achieve</a:t>
            </a:r>
            <a:r>
              <a:rPr lang="en-US" sz="2000" dirty="0"/>
              <a:t> milestones &amp; deliverables</a:t>
            </a:r>
          </a:p>
          <a:p>
            <a:pPr lvl="1"/>
            <a:r>
              <a:rPr lang="en-GB" sz="1800" dirty="0" smtClean="0"/>
              <a:t>5-cell cavity fabrication to be follow-up with care in order not to add additional delay</a:t>
            </a:r>
          </a:p>
          <a:p>
            <a:pPr marL="0" indent="0">
              <a:buNone/>
            </a:pPr>
            <a:endParaRPr lang="en-GB" sz="1800" dirty="0"/>
          </a:p>
        </p:txBody>
      </p:sp>
      <p:pic>
        <p:nvPicPr>
          <p:cNvPr id="6" name="Image 5"/>
          <p:cNvPicPr>
            <a:picLocks noChangeAspect="1"/>
          </p:cNvPicPr>
          <p:nvPr/>
        </p:nvPicPr>
        <p:blipFill>
          <a:blip r:embed="rId3"/>
          <a:stretch>
            <a:fillRect/>
          </a:stretch>
        </p:blipFill>
        <p:spPr>
          <a:xfrm>
            <a:off x="339411" y="1932170"/>
            <a:ext cx="10082553" cy="770641"/>
          </a:xfrm>
          <a:prstGeom prst="rect">
            <a:avLst/>
          </a:prstGeom>
        </p:spPr>
      </p:pic>
      <p:pic>
        <p:nvPicPr>
          <p:cNvPr id="7" name="Image 6"/>
          <p:cNvPicPr>
            <a:picLocks noChangeAspect="1"/>
          </p:cNvPicPr>
          <p:nvPr/>
        </p:nvPicPr>
        <p:blipFill>
          <a:blip r:embed="rId4"/>
          <a:stretch>
            <a:fillRect/>
          </a:stretch>
        </p:blipFill>
        <p:spPr>
          <a:xfrm>
            <a:off x="348808" y="3529821"/>
            <a:ext cx="10373880" cy="592417"/>
          </a:xfrm>
          <a:prstGeom prst="rect">
            <a:avLst/>
          </a:prstGeom>
        </p:spPr>
      </p:pic>
      <p:sp>
        <p:nvSpPr>
          <p:cNvPr id="8" name="TextBox 1">
            <a:extLst>
              <a:ext uri="{FF2B5EF4-FFF2-40B4-BE49-F238E27FC236}">
                <a16:creationId xmlns:a16="http://schemas.microsoft.com/office/drawing/2014/main" id="{5C6DC7AD-FA86-3014-2C7F-44169091257A}"/>
              </a:ext>
            </a:extLst>
          </p:cNvPr>
          <p:cNvSpPr txBox="1"/>
          <p:nvPr/>
        </p:nvSpPr>
        <p:spPr>
          <a:xfrm>
            <a:off x="348808" y="1328749"/>
            <a:ext cx="2028119" cy="461665"/>
          </a:xfrm>
          <a:prstGeom prst="rect">
            <a:avLst/>
          </a:prstGeom>
          <a:noFill/>
        </p:spPr>
        <p:txBody>
          <a:bodyPr wrap="none" rtlCol="0">
            <a:spAutoFit/>
          </a:bodyPr>
          <a:lstStyle/>
          <a:p>
            <a:r>
              <a:rPr lang="fr-FR" sz="2400" b="1" dirty="0" err="1" smtClean="0">
                <a:solidFill>
                  <a:schemeClr val="bg2">
                    <a:lumMod val="50000"/>
                  </a:schemeClr>
                </a:solidFill>
              </a:rPr>
              <a:t>Milestones</a:t>
            </a:r>
            <a:endParaRPr lang="fr-FR" sz="2400" b="1" dirty="0">
              <a:solidFill>
                <a:schemeClr val="bg2">
                  <a:lumMod val="50000"/>
                </a:schemeClr>
              </a:solidFill>
            </a:endParaRPr>
          </a:p>
        </p:txBody>
      </p:sp>
      <p:sp>
        <p:nvSpPr>
          <p:cNvPr id="9" name="TextBox 1">
            <a:extLst>
              <a:ext uri="{FF2B5EF4-FFF2-40B4-BE49-F238E27FC236}">
                <a16:creationId xmlns:a16="http://schemas.microsoft.com/office/drawing/2014/main" id="{5C6DC7AD-FA86-3014-2C7F-44169091257A}"/>
              </a:ext>
            </a:extLst>
          </p:cNvPr>
          <p:cNvSpPr txBox="1"/>
          <p:nvPr/>
        </p:nvSpPr>
        <p:spPr>
          <a:xfrm>
            <a:off x="339411" y="2986323"/>
            <a:ext cx="2396810" cy="461665"/>
          </a:xfrm>
          <a:prstGeom prst="rect">
            <a:avLst/>
          </a:prstGeom>
          <a:noFill/>
        </p:spPr>
        <p:txBody>
          <a:bodyPr wrap="none" rtlCol="0">
            <a:spAutoFit/>
          </a:bodyPr>
          <a:lstStyle/>
          <a:p>
            <a:r>
              <a:rPr lang="fr-FR" sz="2400" b="1" dirty="0" err="1" smtClean="0">
                <a:solidFill>
                  <a:schemeClr val="bg2">
                    <a:lumMod val="50000"/>
                  </a:schemeClr>
                </a:solidFill>
              </a:rPr>
              <a:t>Deliverables</a:t>
            </a:r>
            <a:endParaRPr lang="fr-FR" sz="2400" b="1" dirty="0">
              <a:solidFill>
                <a:schemeClr val="bg2">
                  <a:lumMod val="50000"/>
                </a:schemeClr>
              </a:solidFill>
            </a:endParaRPr>
          </a:p>
        </p:txBody>
      </p:sp>
      <p:sp>
        <p:nvSpPr>
          <p:cNvPr id="10" name="ZoneTexte 9"/>
          <p:cNvSpPr txBox="1"/>
          <p:nvPr/>
        </p:nvSpPr>
        <p:spPr>
          <a:xfrm>
            <a:off x="10464834" y="1865692"/>
            <a:ext cx="1542410" cy="338554"/>
          </a:xfrm>
          <a:prstGeom prst="rect">
            <a:avLst/>
          </a:prstGeom>
          <a:noFill/>
        </p:spPr>
        <p:txBody>
          <a:bodyPr wrap="none" rtlCol="0">
            <a:spAutoFit/>
          </a:bodyPr>
          <a:lstStyle/>
          <a:p>
            <a:r>
              <a:rPr lang="fr-FR" sz="1600" b="1" dirty="0" smtClean="0">
                <a:solidFill>
                  <a:schemeClr val="accent6"/>
                </a:solidFill>
              </a:rPr>
              <a:t>August 2025</a:t>
            </a:r>
            <a:endParaRPr lang="fr-FR" sz="1600" b="1" dirty="0">
              <a:solidFill>
                <a:schemeClr val="accent6"/>
              </a:solidFill>
            </a:endParaRPr>
          </a:p>
        </p:txBody>
      </p:sp>
      <p:sp>
        <p:nvSpPr>
          <p:cNvPr id="11" name="ZoneTexte 10"/>
          <p:cNvSpPr txBox="1"/>
          <p:nvPr/>
        </p:nvSpPr>
        <p:spPr>
          <a:xfrm>
            <a:off x="10453055" y="2157012"/>
            <a:ext cx="1418978" cy="338554"/>
          </a:xfrm>
          <a:prstGeom prst="rect">
            <a:avLst/>
          </a:prstGeom>
          <a:noFill/>
        </p:spPr>
        <p:txBody>
          <a:bodyPr wrap="none" rtlCol="0">
            <a:spAutoFit/>
          </a:bodyPr>
          <a:lstStyle/>
          <a:p>
            <a:r>
              <a:rPr lang="fr-FR" sz="1600" b="1" dirty="0" smtClean="0">
                <a:solidFill>
                  <a:schemeClr val="accent6"/>
                </a:solidFill>
              </a:rPr>
              <a:t>April 2026</a:t>
            </a:r>
            <a:endParaRPr lang="fr-FR" sz="1600" b="1" dirty="0">
              <a:solidFill>
                <a:schemeClr val="accent6"/>
              </a:solidFill>
            </a:endParaRPr>
          </a:p>
        </p:txBody>
      </p:sp>
      <p:sp>
        <p:nvSpPr>
          <p:cNvPr id="12" name="ZoneTexte 11"/>
          <p:cNvSpPr txBox="1"/>
          <p:nvPr/>
        </p:nvSpPr>
        <p:spPr>
          <a:xfrm>
            <a:off x="10421964" y="2446276"/>
            <a:ext cx="1665841" cy="338554"/>
          </a:xfrm>
          <a:prstGeom prst="rect">
            <a:avLst/>
          </a:prstGeom>
          <a:noFill/>
        </p:spPr>
        <p:txBody>
          <a:bodyPr wrap="none" rtlCol="0">
            <a:spAutoFit/>
          </a:bodyPr>
          <a:lstStyle/>
          <a:p>
            <a:r>
              <a:rPr lang="fr-FR" sz="1600" b="1" dirty="0" err="1" smtClean="0">
                <a:solidFill>
                  <a:srgbClr val="FFC000"/>
                </a:solidFill>
              </a:rPr>
              <a:t>January</a:t>
            </a:r>
            <a:r>
              <a:rPr lang="fr-FR" sz="1600" b="1" dirty="0" smtClean="0">
                <a:solidFill>
                  <a:srgbClr val="FFC000"/>
                </a:solidFill>
              </a:rPr>
              <a:t> 2027</a:t>
            </a:r>
            <a:endParaRPr lang="fr-FR" sz="1600" b="1" dirty="0">
              <a:solidFill>
                <a:srgbClr val="FFC000"/>
              </a:solidFill>
            </a:endParaRPr>
          </a:p>
        </p:txBody>
      </p:sp>
      <p:sp>
        <p:nvSpPr>
          <p:cNvPr id="13" name="Carré corné 12"/>
          <p:cNvSpPr/>
          <p:nvPr/>
        </p:nvSpPr>
        <p:spPr>
          <a:xfrm>
            <a:off x="511900" y="1925820"/>
            <a:ext cx="657225" cy="226721"/>
          </a:xfrm>
          <a:prstGeom prst="foldedCorner">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solidFill>
              </a:rPr>
              <a:t>M6.1</a:t>
            </a:r>
            <a:endParaRPr lang="fr-FR" sz="1400" b="1" dirty="0">
              <a:solidFill>
                <a:schemeClr val="tx1"/>
              </a:solidFill>
            </a:endParaRPr>
          </a:p>
        </p:txBody>
      </p:sp>
      <p:sp>
        <p:nvSpPr>
          <p:cNvPr id="14" name="Carré corné 13"/>
          <p:cNvSpPr/>
          <p:nvPr/>
        </p:nvSpPr>
        <p:spPr>
          <a:xfrm>
            <a:off x="511900" y="2194848"/>
            <a:ext cx="657225" cy="223080"/>
          </a:xfrm>
          <a:prstGeom prst="foldedCorner">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solidFill>
              </a:rPr>
              <a:t>M6.2</a:t>
            </a:r>
            <a:endParaRPr lang="fr-FR" sz="1400" b="1" dirty="0">
              <a:solidFill>
                <a:schemeClr val="tx1"/>
              </a:solidFill>
            </a:endParaRPr>
          </a:p>
        </p:txBody>
      </p:sp>
      <p:sp>
        <p:nvSpPr>
          <p:cNvPr id="15" name="Carré corné 14"/>
          <p:cNvSpPr/>
          <p:nvPr/>
        </p:nvSpPr>
        <p:spPr>
          <a:xfrm>
            <a:off x="520195" y="2468548"/>
            <a:ext cx="657225" cy="215080"/>
          </a:xfrm>
          <a:prstGeom prst="foldedCorner">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solidFill>
              </a:rPr>
              <a:t>M6.3</a:t>
            </a:r>
            <a:endParaRPr lang="fr-FR" sz="1400" b="1" dirty="0">
              <a:solidFill>
                <a:schemeClr val="tx1"/>
              </a:solidFill>
            </a:endParaRPr>
          </a:p>
        </p:txBody>
      </p:sp>
      <p:sp>
        <p:nvSpPr>
          <p:cNvPr id="16" name="Carré corné 15"/>
          <p:cNvSpPr/>
          <p:nvPr/>
        </p:nvSpPr>
        <p:spPr>
          <a:xfrm>
            <a:off x="321537" y="3567449"/>
            <a:ext cx="657225" cy="226721"/>
          </a:xfrm>
          <a:prstGeom prst="foldedCorner">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D</a:t>
            </a:r>
            <a:r>
              <a:rPr lang="fr-FR" sz="1400" b="1" dirty="0" smtClean="0">
                <a:solidFill>
                  <a:schemeClr val="tx1"/>
                </a:solidFill>
              </a:rPr>
              <a:t>6.1</a:t>
            </a:r>
            <a:endParaRPr lang="fr-FR" sz="1400" b="1" dirty="0">
              <a:solidFill>
                <a:schemeClr val="tx1"/>
              </a:solidFill>
            </a:endParaRPr>
          </a:p>
        </p:txBody>
      </p:sp>
      <p:sp>
        <p:nvSpPr>
          <p:cNvPr id="17" name="Carré corné 16"/>
          <p:cNvSpPr/>
          <p:nvPr/>
        </p:nvSpPr>
        <p:spPr>
          <a:xfrm>
            <a:off x="321537" y="3836477"/>
            <a:ext cx="657225" cy="223080"/>
          </a:xfrm>
          <a:prstGeom prst="foldedCorner">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D</a:t>
            </a:r>
            <a:r>
              <a:rPr lang="fr-FR" sz="1400" b="1" dirty="0" smtClean="0">
                <a:solidFill>
                  <a:schemeClr val="tx1"/>
                </a:solidFill>
              </a:rPr>
              <a:t>6.2</a:t>
            </a:r>
            <a:endParaRPr lang="fr-FR" sz="1400" b="1" dirty="0">
              <a:solidFill>
                <a:schemeClr val="tx1"/>
              </a:solidFill>
            </a:endParaRPr>
          </a:p>
        </p:txBody>
      </p:sp>
      <p:sp>
        <p:nvSpPr>
          <p:cNvPr id="18" name="ZoneTexte 17"/>
          <p:cNvSpPr txBox="1"/>
          <p:nvPr/>
        </p:nvSpPr>
        <p:spPr>
          <a:xfrm>
            <a:off x="10648621" y="1444750"/>
            <a:ext cx="1172116" cy="338554"/>
          </a:xfrm>
          <a:prstGeom prst="rect">
            <a:avLst/>
          </a:prstGeom>
          <a:noFill/>
        </p:spPr>
        <p:txBody>
          <a:bodyPr wrap="none" rtlCol="0">
            <a:spAutoFit/>
          </a:bodyPr>
          <a:lstStyle/>
          <a:p>
            <a:pPr algn="ctr"/>
            <a:r>
              <a:rPr lang="fr-FR" sz="1600" b="1" dirty="0" smtClean="0"/>
              <a:t>Due date</a:t>
            </a:r>
            <a:endParaRPr lang="fr-FR" sz="1600" b="1" dirty="0"/>
          </a:p>
        </p:txBody>
      </p:sp>
      <p:sp>
        <p:nvSpPr>
          <p:cNvPr id="19" name="ZoneTexte 18"/>
          <p:cNvSpPr txBox="1"/>
          <p:nvPr/>
        </p:nvSpPr>
        <p:spPr>
          <a:xfrm>
            <a:off x="10648621" y="3507017"/>
            <a:ext cx="1172116" cy="338554"/>
          </a:xfrm>
          <a:prstGeom prst="rect">
            <a:avLst/>
          </a:prstGeom>
          <a:noFill/>
        </p:spPr>
        <p:txBody>
          <a:bodyPr wrap="none" rtlCol="0">
            <a:spAutoFit/>
          </a:bodyPr>
          <a:lstStyle/>
          <a:p>
            <a:r>
              <a:rPr lang="fr-FR" sz="1600" b="1" dirty="0" err="1" smtClean="0">
                <a:solidFill>
                  <a:schemeClr val="accent6"/>
                </a:solidFill>
              </a:rPr>
              <a:t>Feb</a:t>
            </a:r>
            <a:r>
              <a:rPr lang="fr-FR" sz="1600" b="1" dirty="0" smtClean="0">
                <a:solidFill>
                  <a:schemeClr val="accent6"/>
                </a:solidFill>
              </a:rPr>
              <a:t> 2026</a:t>
            </a:r>
            <a:endParaRPr lang="fr-FR" sz="1600" b="1" dirty="0">
              <a:solidFill>
                <a:schemeClr val="accent6"/>
              </a:solidFill>
            </a:endParaRPr>
          </a:p>
        </p:txBody>
      </p:sp>
      <p:sp>
        <p:nvSpPr>
          <p:cNvPr id="20" name="ZoneTexte 19"/>
          <p:cNvSpPr txBox="1"/>
          <p:nvPr/>
        </p:nvSpPr>
        <p:spPr>
          <a:xfrm>
            <a:off x="10668827" y="3778740"/>
            <a:ext cx="1172116" cy="338554"/>
          </a:xfrm>
          <a:prstGeom prst="rect">
            <a:avLst/>
          </a:prstGeom>
          <a:noFill/>
        </p:spPr>
        <p:txBody>
          <a:bodyPr wrap="none" rtlCol="0">
            <a:spAutoFit/>
          </a:bodyPr>
          <a:lstStyle/>
          <a:p>
            <a:r>
              <a:rPr lang="fr-FR" sz="1600" b="1" dirty="0" err="1" smtClean="0">
                <a:solidFill>
                  <a:schemeClr val="accent6"/>
                </a:solidFill>
              </a:rPr>
              <a:t>Feb</a:t>
            </a:r>
            <a:r>
              <a:rPr lang="fr-FR" sz="1600" b="1" dirty="0" smtClean="0">
                <a:solidFill>
                  <a:schemeClr val="accent6"/>
                </a:solidFill>
              </a:rPr>
              <a:t> 2028</a:t>
            </a:r>
            <a:endParaRPr lang="fr-FR" sz="1600" b="1" dirty="0">
              <a:solidFill>
                <a:schemeClr val="accent6"/>
              </a:solidFill>
            </a:endParaRPr>
          </a:p>
        </p:txBody>
      </p:sp>
      <p:sp>
        <p:nvSpPr>
          <p:cNvPr id="21" name="Carré corné 20"/>
          <p:cNvSpPr/>
          <p:nvPr/>
        </p:nvSpPr>
        <p:spPr>
          <a:xfrm>
            <a:off x="191582" y="4827378"/>
            <a:ext cx="657225" cy="215080"/>
          </a:xfrm>
          <a:prstGeom prst="foldedCorner">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solidFill>
              </a:rPr>
              <a:t>M6.3</a:t>
            </a:r>
            <a:endParaRPr lang="fr-FR" sz="1400" b="1" dirty="0">
              <a:solidFill>
                <a:schemeClr val="tx1"/>
              </a:solidFill>
            </a:endParaRPr>
          </a:p>
        </p:txBody>
      </p:sp>
    </p:spTree>
    <p:extLst>
      <p:ext uri="{BB962C8B-B14F-4D97-AF65-F5344CB8AC3E}">
        <p14:creationId xmlns:p14="http://schemas.microsoft.com/office/powerpoint/2010/main" val="113694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9FADFF-2D07-D9AF-1D2F-94607555F4B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6B8A4AA-B409-92E4-EB41-CFAD688E9665}"/>
              </a:ext>
            </a:extLst>
          </p:cNvPr>
          <p:cNvSpPr txBox="1"/>
          <p:nvPr/>
        </p:nvSpPr>
        <p:spPr>
          <a:xfrm>
            <a:off x="3418115" y="315684"/>
            <a:ext cx="4055919" cy="461665"/>
          </a:xfrm>
          <a:prstGeom prst="rect">
            <a:avLst/>
          </a:prstGeom>
          <a:noFill/>
        </p:spPr>
        <p:txBody>
          <a:bodyPr wrap="none" rtlCol="0">
            <a:spAutoFit/>
          </a:bodyPr>
          <a:lstStyle/>
          <a:p>
            <a:r>
              <a:rPr lang="en-US" sz="2400" b="1" dirty="0" smtClean="0">
                <a:solidFill>
                  <a:srgbClr val="002060"/>
                </a:solidFill>
              </a:rPr>
              <a:t>WP6:</a:t>
            </a:r>
            <a:r>
              <a:rPr lang="en-US" sz="2400" b="1" dirty="0" smtClean="0">
                <a:solidFill>
                  <a:schemeClr val="bg2">
                    <a:lumMod val="50000"/>
                  </a:schemeClr>
                </a:solidFill>
              </a:rPr>
              <a:t> </a:t>
            </a:r>
            <a:r>
              <a:rPr lang="en-US" sz="2400" b="1" dirty="0">
                <a:solidFill>
                  <a:schemeClr val="bg2">
                    <a:lumMod val="50000"/>
                  </a:schemeClr>
                </a:solidFill>
              </a:rPr>
              <a:t>financial status</a:t>
            </a:r>
          </a:p>
        </p:txBody>
      </p:sp>
      <p:pic>
        <p:nvPicPr>
          <p:cNvPr id="5" name="Picture 2" descr="Innovate for Sustainable Accelerating Systems: Kick-Off Meeting">
            <a:extLst>
              <a:ext uri="{FF2B5EF4-FFF2-40B4-BE49-F238E27FC236}">
                <a16:creationId xmlns:a16="http://schemas.microsoft.com/office/drawing/2014/main" id="{5825CCE3-EDCB-11D8-AB95-6A407A5C05C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9" name="Espace réservé du contenu 8">
            <a:extLst>
              <a:ext uri="{FF2B5EF4-FFF2-40B4-BE49-F238E27FC236}">
                <a16:creationId xmlns:a16="http://schemas.microsoft.com/office/drawing/2014/main" id="{07B226AB-9C01-482E-9B9B-24A8F9675937}"/>
              </a:ext>
            </a:extLst>
          </p:cNvPr>
          <p:cNvSpPr>
            <a:spLocks noGrp="1"/>
          </p:cNvSpPr>
          <p:nvPr>
            <p:ph idx="1"/>
          </p:nvPr>
        </p:nvSpPr>
        <p:spPr/>
        <p:txBody>
          <a:bodyPr>
            <a:normAutofit/>
          </a:bodyPr>
          <a:lstStyle/>
          <a:p>
            <a:pPr marL="0" indent="0">
              <a:buNone/>
            </a:pPr>
            <a:r>
              <a:rPr lang="en-US" sz="2000" b="1" u="sng" dirty="0"/>
              <a:t>Financial </a:t>
            </a:r>
            <a:r>
              <a:rPr lang="en-US" sz="2000" b="1" u="sng" dirty="0" smtClean="0"/>
              <a:t>status</a:t>
            </a:r>
          </a:p>
          <a:p>
            <a:r>
              <a:rPr lang="en-US" sz="2000" dirty="0" smtClean="0"/>
              <a:t>Material</a:t>
            </a:r>
            <a:endParaRPr lang="en-US" sz="2000" dirty="0"/>
          </a:p>
          <a:p>
            <a:pPr lvl="1"/>
            <a:r>
              <a:rPr lang="en-US" sz="1800" dirty="0" err="1" smtClean="0"/>
              <a:t>iSAS</a:t>
            </a:r>
            <a:r>
              <a:rPr lang="en-US" sz="1800" dirty="0" smtClean="0"/>
              <a:t> Funds </a:t>
            </a:r>
            <a:r>
              <a:rPr lang="en-US" sz="1800" dirty="0"/>
              <a:t>engaged </a:t>
            </a:r>
            <a:r>
              <a:rPr lang="en-US" sz="1800" dirty="0" smtClean="0"/>
              <a:t>by CNRS: purchasing of the Niobium material for 5cell </a:t>
            </a:r>
            <a:r>
              <a:rPr lang="en-US" sz="1800" smtClean="0"/>
              <a:t>cavities (“few” </a:t>
            </a:r>
            <a:r>
              <a:rPr lang="en-US" sz="1800" dirty="0" smtClean="0"/>
              <a:t>hundreds of k€)</a:t>
            </a:r>
          </a:p>
          <a:p>
            <a:pPr lvl="1"/>
            <a:r>
              <a:rPr lang="en-US" sz="1800" dirty="0" err="1" smtClean="0"/>
              <a:t>iSAS</a:t>
            </a:r>
            <a:r>
              <a:rPr lang="en-US" sz="1800" dirty="0" smtClean="0"/>
              <a:t> + matching funds to be engaged in 2025 </a:t>
            </a:r>
            <a:r>
              <a:rPr lang="en-US" sz="1800" dirty="0"/>
              <a:t>by </a:t>
            </a:r>
            <a:r>
              <a:rPr lang="en-US" sz="1800" dirty="0" smtClean="0"/>
              <a:t>CNRS: purchasing of the </a:t>
            </a:r>
            <a:r>
              <a:rPr lang="en-US" sz="1800" dirty="0"/>
              <a:t>5cell cavities </a:t>
            </a:r>
            <a:r>
              <a:rPr lang="en-US" sz="1800" dirty="0" smtClean="0"/>
              <a:t>+ (if possible) magnetic shields.</a:t>
            </a:r>
            <a:endParaRPr lang="en-US" sz="1800" b="1" dirty="0">
              <a:solidFill>
                <a:srgbClr val="A4C137"/>
              </a:solidFill>
              <a:cs typeface="Calibri" panose="020F0502020204030204" pitchFamily="34" charset="0"/>
            </a:endParaRPr>
          </a:p>
          <a:p>
            <a:r>
              <a:rPr lang="en-US" sz="2000" dirty="0" smtClean="0"/>
              <a:t>Human resources</a:t>
            </a:r>
          </a:p>
          <a:p>
            <a:pPr lvl="1"/>
            <a:r>
              <a:rPr lang="en-US" sz="1800" dirty="0" smtClean="0"/>
              <a:t>No staff hired with </a:t>
            </a:r>
            <a:r>
              <a:rPr lang="en-US" sz="1800" dirty="0" err="1" smtClean="0"/>
              <a:t>iSAS</a:t>
            </a:r>
            <a:r>
              <a:rPr lang="en-US" sz="1800" dirty="0" smtClean="0"/>
              <a:t> funds in WP6</a:t>
            </a:r>
            <a:endParaRPr lang="en-US" sz="1800" i="1" dirty="0"/>
          </a:p>
          <a:p>
            <a:endParaRPr lang="en-US" sz="2000" i="1" dirty="0"/>
          </a:p>
          <a:p>
            <a:pPr marL="0" indent="0">
              <a:buNone/>
            </a:pPr>
            <a:r>
              <a:rPr lang="en-US" sz="2000" b="1" u="sng" dirty="0" smtClean="0"/>
              <a:t>Deviations</a:t>
            </a:r>
          </a:p>
          <a:p>
            <a:pPr lvl="1"/>
            <a:r>
              <a:rPr lang="en-US" sz="2000" dirty="0" smtClean="0"/>
              <a:t>No</a:t>
            </a:r>
            <a:endParaRPr lang="fr-FR" sz="2000" dirty="0"/>
          </a:p>
          <a:p>
            <a:endParaRPr lang="en-GB" sz="2000" dirty="0"/>
          </a:p>
        </p:txBody>
      </p:sp>
    </p:spTree>
    <p:extLst>
      <p:ext uri="{BB962C8B-B14F-4D97-AF65-F5344CB8AC3E}">
        <p14:creationId xmlns:p14="http://schemas.microsoft.com/office/powerpoint/2010/main" val="3549071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nnovate for Sustainable Accelerating Systems: Kick-Off Meeting">
            <a:extLst>
              <a:ext uri="{FF2B5EF4-FFF2-40B4-BE49-F238E27FC236}">
                <a16:creationId xmlns:a16="http://schemas.microsoft.com/office/drawing/2014/main" id="{0BBB2F10-FAEB-D3CF-A535-57FAB197BFA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2838" y="378848"/>
            <a:ext cx="3609024" cy="113426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5CFD807-6BFA-5F75-585F-038BB87B589A}"/>
              </a:ext>
            </a:extLst>
          </p:cNvPr>
          <p:cNvSpPr txBox="1"/>
          <p:nvPr/>
        </p:nvSpPr>
        <p:spPr>
          <a:xfrm>
            <a:off x="3910656" y="0"/>
            <a:ext cx="8067080" cy="1569660"/>
          </a:xfrm>
          <a:prstGeom prst="rect">
            <a:avLst/>
          </a:prstGeom>
          <a:noFill/>
        </p:spPr>
        <p:txBody>
          <a:bodyPr wrap="square" rtlCol="0">
            <a:spAutoFit/>
          </a:bodyPr>
          <a:lstStyle/>
          <a:p>
            <a:r>
              <a:rPr lang="en-US" sz="2400" b="1" dirty="0" smtClean="0">
                <a:solidFill>
                  <a:schemeClr val="bg2">
                    <a:lumMod val="50000"/>
                  </a:schemeClr>
                </a:solidFill>
              </a:rPr>
              <a:t>WP6: Integration into </a:t>
            </a:r>
            <a:r>
              <a:rPr lang="en-US" sz="2400" b="1" dirty="0" err="1" smtClean="0">
                <a:solidFill>
                  <a:schemeClr val="bg2">
                    <a:lumMod val="50000"/>
                  </a:schemeClr>
                </a:solidFill>
              </a:rPr>
              <a:t>Acc&amp;Collider</a:t>
            </a:r>
            <a:r>
              <a:rPr lang="en-US" sz="2400" b="1" dirty="0" smtClean="0">
                <a:solidFill>
                  <a:schemeClr val="bg2">
                    <a:lumMod val="50000"/>
                  </a:schemeClr>
                </a:solidFill>
              </a:rPr>
              <a:t> RIs</a:t>
            </a:r>
            <a:endParaRPr lang="en-US" sz="2400" b="1" dirty="0">
              <a:solidFill>
                <a:schemeClr val="bg2">
                  <a:lumMod val="50000"/>
                </a:schemeClr>
              </a:solidFill>
              <a:highlight>
                <a:srgbClr val="FFFF00"/>
              </a:highlight>
            </a:endParaRPr>
          </a:p>
          <a:p>
            <a:r>
              <a:rPr lang="en-US" b="1" dirty="0">
                <a:solidFill>
                  <a:schemeClr val="bg2">
                    <a:lumMod val="50000"/>
                  </a:schemeClr>
                </a:solidFill>
                <a:latin typeface="Calibri"/>
                <a:ea typeface="ＭＳ Ｐゴシック" charset="0"/>
              </a:rPr>
              <a:t>Institutes </a:t>
            </a:r>
            <a:r>
              <a:rPr lang="en-US" b="1" dirty="0" smtClean="0">
                <a:solidFill>
                  <a:schemeClr val="bg2">
                    <a:lumMod val="50000"/>
                  </a:schemeClr>
                </a:solidFill>
                <a:latin typeface="Calibri"/>
                <a:ea typeface="ＭＳ Ｐゴシック" charset="0"/>
              </a:rPr>
              <a:t>participating: CNRS, CEA, ESS, INFN, Uni. Lancaster</a:t>
            </a:r>
            <a:endParaRPr lang="en-US" b="1" dirty="0">
              <a:solidFill>
                <a:schemeClr val="bg2">
                  <a:lumMod val="50000"/>
                </a:schemeClr>
              </a:solidFill>
              <a:latin typeface="Calibri"/>
              <a:ea typeface="ＭＳ Ｐゴシック" charset="0"/>
            </a:endParaRPr>
          </a:p>
          <a:p>
            <a:r>
              <a:rPr lang="en-US" b="1" dirty="0">
                <a:solidFill>
                  <a:schemeClr val="bg2">
                    <a:lumMod val="50000"/>
                  </a:schemeClr>
                </a:solidFill>
                <a:latin typeface="Calibri"/>
                <a:ea typeface="ＭＳ Ｐゴシック" charset="0"/>
              </a:rPr>
              <a:t>Convener: </a:t>
            </a:r>
            <a:r>
              <a:rPr lang="en-US" b="1" dirty="0" smtClean="0">
                <a:solidFill>
                  <a:schemeClr val="bg2">
                    <a:lumMod val="50000"/>
                  </a:schemeClr>
                </a:solidFill>
                <a:latin typeface="Calibri"/>
                <a:ea typeface="ＭＳ Ｐゴシック" charset="0"/>
              </a:rPr>
              <a:t>G. Olry (CNRS/IJCLab)</a:t>
            </a:r>
          </a:p>
          <a:p>
            <a:r>
              <a:rPr lang="en-US" b="1" dirty="0" smtClean="0">
                <a:solidFill>
                  <a:schemeClr val="bg2">
                    <a:lumMod val="50000"/>
                  </a:schemeClr>
                </a:solidFill>
                <a:latin typeface="Calibri"/>
                <a:ea typeface="ＭＳ Ｐゴシック" charset="0"/>
              </a:rPr>
              <a:t>Main </a:t>
            </a:r>
            <a:r>
              <a:rPr lang="en-US" b="1" dirty="0">
                <a:solidFill>
                  <a:schemeClr val="bg2">
                    <a:lumMod val="50000"/>
                  </a:schemeClr>
                </a:solidFill>
                <a:latin typeface="Calibri"/>
                <a:ea typeface="ＭＳ Ｐゴシック" charset="0"/>
              </a:rPr>
              <a:t>contacts with other </a:t>
            </a:r>
            <a:r>
              <a:rPr lang="en-US" b="1" dirty="0" smtClean="0">
                <a:solidFill>
                  <a:schemeClr val="bg2">
                    <a:lumMod val="50000"/>
                  </a:schemeClr>
                </a:solidFill>
                <a:latin typeface="Calibri"/>
                <a:ea typeface="ＭＳ Ｐゴシック" charset="0"/>
              </a:rPr>
              <a:t>partners : A. Madur, deputy (CEA), N. Elias (ESS), D. </a:t>
            </a:r>
            <a:r>
              <a:rPr lang="en-US" b="1" dirty="0" err="1" smtClean="0">
                <a:solidFill>
                  <a:schemeClr val="bg2">
                    <a:lumMod val="50000"/>
                  </a:schemeClr>
                </a:solidFill>
                <a:latin typeface="Calibri"/>
                <a:ea typeface="ＭＳ Ｐゴシック" charset="0"/>
              </a:rPr>
              <a:t>Giove</a:t>
            </a:r>
            <a:r>
              <a:rPr lang="en-US" b="1" dirty="0" smtClean="0">
                <a:solidFill>
                  <a:schemeClr val="bg2">
                    <a:lumMod val="50000"/>
                  </a:schemeClr>
                </a:solidFill>
                <a:latin typeface="Calibri"/>
                <a:ea typeface="ＭＳ Ｐゴシック" charset="0"/>
              </a:rPr>
              <a:t> (INFN), G. Burt (UL) + in WP4: Y. Gomez Martinez (CNRS/LPSC) and V. Parma (CERN)</a:t>
            </a:r>
            <a:endParaRPr lang="en-US" b="1" dirty="0">
              <a:solidFill>
                <a:schemeClr val="bg2">
                  <a:lumMod val="50000"/>
                </a:schemeClr>
              </a:solidFill>
              <a:latin typeface="Calibri"/>
              <a:ea typeface="ＭＳ Ｐゴシック" charset="0"/>
            </a:endParaRPr>
          </a:p>
        </p:txBody>
      </p:sp>
      <p:sp>
        <p:nvSpPr>
          <p:cNvPr id="5" name="TextBox 4">
            <a:extLst>
              <a:ext uri="{FF2B5EF4-FFF2-40B4-BE49-F238E27FC236}">
                <a16:creationId xmlns:a16="http://schemas.microsoft.com/office/drawing/2014/main" id="{95F84323-17F1-884D-6FDE-73259D549291}"/>
              </a:ext>
            </a:extLst>
          </p:cNvPr>
          <p:cNvSpPr txBox="1"/>
          <p:nvPr/>
        </p:nvSpPr>
        <p:spPr>
          <a:xfrm>
            <a:off x="166736" y="1687467"/>
            <a:ext cx="11811000" cy="1323439"/>
          </a:xfrm>
          <a:prstGeom prst="rect">
            <a:avLst/>
          </a:prstGeom>
          <a:noFill/>
        </p:spPr>
        <p:txBody>
          <a:bodyPr wrap="square" rtlCol="0">
            <a:spAutoFit/>
          </a:bodyPr>
          <a:lstStyle/>
          <a:p>
            <a:r>
              <a:rPr lang="en-US" sz="1600" b="1" i="1" dirty="0" smtClean="0">
                <a:latin typeface="Helvetica" pitchFamily="2" charset="0"/>
              </a:rPr>
              <a:t>Main objective of the WP6: </a:t>
            </a:r>
            <a:r>
              <a:rPr lang="en-US" sz="1600" i="1" dirty="0" smtClean="0">
                <a:latin typeface="Helvetica" pitchFamily="2" charset="0"/>
              </a:rPr>
              <a:t>“while </a:t>
            </a:r>
            <a:r>
              <a:rPr lang="en-US" sz="1600" i="1" dirty="0">
                <a:latin typeface="Helvetica" pitchFamily="2" charset="0"/>
              </a:rPr>
              <a:t>various RIs envisage upgrades, the objective </a:t>
            </a:r>
            <a:r>
              <a:rPr lang="en-US" sz="1600" i="1" dirty="0" smtClean="0">
                <a:latin typeface="Helvetica" pitchFamily="2" charset="0"/>
              </a:rPr>
              <a:t>is </a:t>
            </a:r>
            <a:r>
              <a:rPr lang="en-US" sz="1600" i="1" dirty="0">
                <a:latin typeface="Helvetica" pitchFamily="2" charset="0"/>
              </a:rPr>
              <a:t>to </a:t>
            </a:r>
            <a:r>
              <a:rPr lang="en-US" sz="1600" i="1" dirty="0" smtClean="0">
                <a:latin typeface="Helvetica" pitchFamily="2" charset="0"/>
              </a:rPr>
              <a:t>expedite the </a:t>
            </a:r>
            <a:r>
              <a:rPr lang="en-US" sz="1600" i="1" dirty="0">
                <a:latin typeface="Helvetica" pitchFamily="2" charset="0"/>
              </a:rPr>
              <a:t>technical integration of energy-saving technologies by retrofitting existing accelerating systems. </a:t>
            </a:r>
            <a:r>
              <a:rPr lang="en-US" sz="1600" b="1" i="1" dirty="0">
                <a:latin typeface="Helvetica" pitchFamily="2" charset="0"/>
              </a:rPr>
              <a:t>A </a:t>
            </a:r>
            <a:r>
              <a:rPr lang="en-US" sz="1600" b="1" i="1" dirty="0" smtClean="0">
                <a:latin typeface="Helvetica" pitchFamily="2" charset="0"/>
              </a:rPr>
              <a:t>cryomodule will </a:t>
            </a:r>
            <a:r>
              <a:rPr lang="en-US" sz="1600" b="1" i="1" dirty="0">
                <a:latin typeface="Helvetica" pitchFamily="2" charset="0"/>
              </a:rPr>
              <a:t>be adapted, ready to demonstrate energy recovery of high-power recirculating beams in the PERLE </a:t>
            </a:r>
            <a:r>
              <a:rPr lang="en-US" sz="1600" b="1" i="1" dirty="0" smtClean="0">
                <a:latin typeface="Helvetica" pitchFamily="2" charset="0"/>
              </a:rPr>
              <a:t>research facility</a:t>
            </a:r>
            <a:r>
              <a:rPr lang="en-US" sz="1600" i="1" dirty="0">
                <a:latin typeface="Helvetica" pitchFamily="2" charset="0"/>
              </a:rPr>
              <a:t>, paving the way for high-energy, high-intensity electron beams with minimal energy consumption</a:t>
            </a:r>
            <a:r>
              <a:rPr lang="en-US" sz="1600" i="1" dirty="0" smtClean="0">
                <a:latin typeface="Helvetica" pitchFamily="2" charset="0"/>
              </a:rPr>
              <a:t>.”</a:t>
            </a:r>
          </a:p>
          <a:p>
            <a:pPr lvl="1"/>
            <a:endParaRPr lang="en-BE" sz="1600" dirty="0"/>
          </a:p>
        </p:txBody>
      </p:sp>
      <p:pic>
        <p:nvPicPr>
          <p:cNvPr id="6" name="Imag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74243" y="2846465"/>
            <a:ext cx="7535083" cy="37263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Rectangle 2"/>
          <p:cNvSpPr/>
          <p:nvPr/>
        </p:nvSpPr>
        <p:spPr>
          <a:xfrm>
            <a:off x="7859392" y="2672239"/>
            <a:ext cx="4168366" cy="4185761"/>
          </a:xfrm>
          <a:prstGeom prst="rect">
            <a:avLst/>
          </a:prstGeom>
        </p:spPr>
        <p:txBody>
          <a:bodyPr wrap="square">
            <a:spAutoFit/>
          </a:bodyPr>
          <a:lstStyle/>
          <a:p>
            <a:r>
              <a:rPr lang="en-US" sz="1400" u="sng" dirty="0">
                <a:solidFill>
                  <a:srgbClr val="002060"/>
                </a:solidFill>
              </a:rPr>
              <a:t>Main people </a:t>
            </a:r>
            <a:r>
              <a:rPr lang="en-US" sz="1400" u="sng" dirty="0" smtClean="0">
                <a:solidFill>
                  <a:srgbClr val="002060"/>
                </a:solidFill>
              </a:rPr>
              <a:t>involved</a:t>
            </a:r>
          </a:p>
          <a:p>
            <a:endParaRPr lang="en-US" sz="1400" dirty="0">
              <a:solidFill>
                <a:srgbClr val="002060"/>
              </a:solidFill>
            </a:endParaRPr>
          </a:p>
          <a:p>
            <a:r>
              <a:rPr lang="en-US" sz="1400" dirty="0">
                <a:solidFill>
                  <a:srgbClr val="002060"/>
                </a:solidFill>
              </a:rPr>
              <a:t>CNRS: Guillaume Olry, Gilles Olivier, </a:t>
            </a:r>
            <a:r>
              <a:rPr lang="en-US" sz="1400" dirty="0" err="1">
                <a:solidFill>
                  <a:srgbClr val="002060"/>
                </a:solidFill>
              </a:rPr>
              <a:t>Sébastien</a:t>
            </a:r>
            <a:r>
              <a:rPr lang="en-US" sz="1400" dirty="0">
                <a:solidFill>
                  <a:srgbClr val="002060"/>
                </a:solidFill>
              </a:rPr>
              <a:t> </a:t>
            </a:r>
            <a:r>
              <a:rPr lang="en-US" sz="1400" dirty="0" err="1">
                <a:solidFill>
                  <a:srgbClr val="002060"/>
                </a:solidFill>
              </a:rPr>
              <a:t>Blivet</a:t>
            </a:r>
            <a:r>
              <a:rPr lang="en-US" sz="1400" dirty="0">
                <a:solidFill>
                  <a:srgbClr val="002060"/>
                </a:solidFill>
              </a:rPr>
              <a:t>, Patricia Duchesne, Patxi </a:t>
            </a:r>
            <a:r>
              <a:rPr lang="en-US" sz="1400" dirty="0" err="1">
                <a:solidFill>
                  <a:srgbClr val="002060"/>
                </a:solidFill>
              </a:rPr>
              <a:t>Duthil</a:t>
            </a:r>
            <a:r>
              <a:rPr lang="en-US" sz="1400" dirty="0">
                <a:solidFill>
                  <a:srgbClr val="002060"/>
                </a:solidFill>
              </a:rPr>
              <a:t>, Christophe Joly, Akira Miyazaki, Nicolas </a:t>
            </a:r>
            <a:r>
              <a:rPr lang="en-US" sz="1400" dirty="0" smtClean="0">
                <a:solidFill>
                  <a:srgbClr val="002060"/>
                </a:solidFill>
              </a:rPr>
              <a:t>Gandolfo, </a:t>
            </a:r>
            <a:r>
              <a:rPr lang="en-US" sz="1400" dirty="0" err="1" smtClean="0">
                <a:solidFill>
                  <a:srgbClr val="002060"/>
                </a:solidFill>
              </a:rPr>
              <a:t>Hervé</a:t>
            </a:r>
            <a:r>
              <a:rPr lang="en-US" sz="1400" dirty="0" smtClean="0">
                <a:solidFill>
                  <a:srgbClr val="002060"/>
                </a:solidFill>
              </a:rPr>
              <a:t> </a:t>
            </a:r>
            <a:r>
              <a:rPr lang="en-US" sz="1400" dirty="0" err="1" smtClean="0">
                <a:solidFill>
                  <a:srgbClr val="002060"/>
                </a:solidFill>
              </a:rPr>
              <a:t>Saugnac</a:t>
            </a:r>
            <a:endParaRPr lang="en-US" sz="1400" dirty="0" smtClean="0">
              <a:solidFill>
                <a:srgbClr val="002060"/>
              </a:solidFill>
            </a:endParaRPr>
          </a:p>
          <a:p>
            <a:endParaRPr lang="en-US" sz="1400" dirty="0">
              <a:solidFill>
                <a:srgbClr val="002060"/>
              </a:solidFill>
            </a:endParaRPr>
          </a:p>
          <a:p>
            <a:r>
              <a:rPr lang="en-US" sz="1400" dirty="0">
                <a:solidFill>
                  <a:srgbClr val="002060"/>
                </a:solidFill>
              </a:rPr>
              <a:t>CEA: Arnaud </a:t>
            </a:r>
            <a:r>
              <a:rPr lang="en-US" sz="1400" dirty="0" smtClean="0">
                <a:solidFill>
                  <a:srgbClr val="002060"/>
                </a:solidFill>
              </a:rPr>
              <a:t>Madur, Fabien </a:t>
            </a:r>
            <a:r>
              <a:rPr lang="en-US" sz="1400" dirty="0" err="1" smtClean="0">
                <a:solidFill>
                  <a:srgbClr val="002060"/>
                </a:solidFill>
              </a:rPr>
              <a:t>Eozénou</a:t>
            </a:r>
            <a:r>
              <a:rPr lang="en-US" sz="1400" dirty="0" smtClean="0">
                <a:solidFill>
                  <a:srgbClr val="002060"/>
                </a:solidFill>
              </a:rPr>
              <a:t> </a:t>
            </a:r>
          </a:p>
          <a:p>
            <a:endParaRPr lang="en-US" sz="1400" dirty="0">
              <a:solidFill>
                <a:srgbClr val="002060"/>
              </a:solidFill>
            </a:endParaRPr>
          </a:p>
          <a:p>
            <a:r>
              <a:rPr lang="en-US" sz="1400" dirty="0">
                <a:solidFill>
                  <a:srgbClr val="002060"/>
                </a:solidFill>
              </a:rPr>
              <a:t>ESS: </a:t>
            </a:r>
            <a:r>
              <a:rPr lang="en-US" sz="1400" dirty="0" err="1">
                <a:solidFill>
                  <a:srgbClr val="002060"/>
                </a:solidFill>
              </a:rPr>
              <a:t>Nuno</a:t>
            </a:r>
            <a:r>
              <a:rPr lang="en-US" sz="1400" dirty="0">
                <a:solidFill>
                  <a:srgbClr val="002060"/>
                </a:solidFill>
              </a:rPr>
              <a:t> Elias, Paolo </a:t>
            </a:r>
            <a:r>
              <a:rPr lang="en-US" sz="1400" dirty="0" err="1">
                <a:solidFill>
                  <a:srgbClr val="002060"/>
                </a:solidFill>
              </a:rPr>
              <a:t>Pierini</a:t>
            </a:r>
            <a:r>
              <a:rPr lang="en-US" sz="1400" dirty="0">
                <a:solidFill>
                  <a:srgbClr val="002060"/>
                </a:solidFill>
              </a:rPr>
              <a:t>, Cecilia </a:t>
            </a:r>
            <a:r>
              <a:rPr lang="en-US" sz="1400" dirty="0" err="1">
                <a:solidFill>
                  <a:srgbClr val="002060"/>
                </a:solidFill>
              </a:rPr>
              <a:t>Maiano</a:t>
            </a:r>
            <a:r>
              <a:rPr lang="en-US" sz="1400" dirty="0">
                <a:solidFill>
                  <a:srgbClr val="002060"/>
                </a:solidFill>
              </a:rPr>
              <a:t>, Henry </a:t>
            </a:r>
            <a:r>
              <a:rPr lang="en-US" sz="1400" dirty="0" err="1">
                <a:solidFill>
                  <a:srgbClr val="002060"/>
                </a:solidFill>
              </a:rPr>
              <a:t>Przybilski</a:t>
            </a:r>
            <a:r>
              <a:rPr lang="en-US" sz="1400" dirty="0">
                <a:solidFill>
                  <a:srgbClr val="002060"/>
                </a:solidFill>
              </a:rPr>
              <a:t>, Marek </a:t>
            </a:r>
            <a:r>
              <a:rPr lang="en-US" sz="1400" dirty="0" err="1">
                <a:solidFill>
                  <a:srgbClr val="002060"/>
                </a:solidFill>
              </a:rPr>
              <a:t>Skiba</a:t>
            </a:r>
            <a:r>
              <a:rPr lang="en-US" sz="1400" dirty="0">
                <a:solidFill>
                  <a:srgbClr val="002060"/>
                </a:solidFill>
              </a:rPr>
              <a:t>, </a:t>
            </a:r>
            <a:endParaRPr lang="en-US" sz="1400" dirty="0" smtClean="0">
              <a:solidFill>
                <a:srgbClr val="002060"/>
              </a:solidFill>
            </a:endParaRPr>
          </a:p>
          <a:p>
            <a:endParaRPr lang="en-US" sz="1400" dirty="0">
              <a:solidFill>
                <a:srgbClr val="002060"/>
              </a:solidFill>
            </a:endParaRPr>
          </a:p>
          <a:p>
            <a:r>
              <a:rPr lang="en-US" sz="1400" dirty="0">
                <a:solidFill>
                  <a:srgbClr val="002060"/>
                </a:solidFill>
              </a:rPr>
              <a:t>INFN: Dario </a:t>
            </a:r>
            <a:r>
              <a:rPr lang="en-US" sz="1400" dirty="0" err="1">
                <a:solidFill>
                  <a:srgbClr val="002060"/>
                </a:solidFill>
              </a:rPr>
              <a:t>Giove</a:t>
            </a:r>
            <a:r>
              <a:rPr lang="en-US" sz="1400" dirty="0">
                <a:solidFill>
                  <a:srgbClr val="002060"/>
                </a:solidFill>
              </a:rPr>
              <a:t>, Maria Rosaria </a:t>
            </a:r>
            <a:r>
              <a:rPr lang="en-US" sz="1400" dirty="0" err="1">
                <a:solidFill>
                  <a:srgbClr val="002060"/>
                </a:solidFill>
              </a:rPr>
              <a:t>Masullo</a:t>
            </a:r>
            <a:r>
              <a:rPr lang="en-US" sz="1400" dirty="0">
                <a:solidFill>
                  <a:srgbClr val="002060"/>
                </a:solidFill>
              </a:rPr>
              <a:t>, Luigi Celona, Gino </a:t>
            </a:r>
            <a:r>
              <a:rPr lang="en-US" sz="1400" dirty="0" err="1">
                <a:solidFill>
                  <a:srgbClr val="002060"/>
                </a:solidFill>
              </a:rPr>
              <a:t>Sorbello</a:t>
            </a:r>
            <a:r>
              <a:rPr lang="en-US" sz="1400" dirty="0">
                <a:solidFill>
                  <a:srgbClr val="002060"/>
                </a:solidFill>
              </a:rPr>
              <a:t>, Paolo </a:t>
            </a:r>
            <a:r>
              <a:rPr lang="en-US" sz="1400" dirty="0" err="1" smtClean="0">
                <a:solidFill>
                  <a:srgbClr val="002060"/>
                </a:solidFill>
              </a:rPr>
              <a:t>Spruzzola</a:t>
            </a:r>
            <a:endParaRPr lang="en-US" sz="1400" dirty="0" smtClean="0">
              <a:solidFill>
                <a:srgbClr val="002060"/>
              </a:solidFill>
            </a:endParaRPr>
          </a:p>
          <a:p>
            <a:endParaRPr lang="en-US" sz="1400" dirty="0">
              <a:solidFill>
                <a:srgbClr val="002060"/>
              </a:solidFill>
            </a:endParaRPr>
          </a:p>
          <a:p>
            <a:r>
              <a:rPr lang="en-US" sz="1400" dirty="0">
                <a:solidFill>
                  <a:srgbClr val="002060"/>
                </a:solidFill>
              </a:rPr>
              <a:t>Uni. Lancaster: Graeme Burt </a:t>
            </a:r>
          </a:p>
        </p:txBody>
      </p:sp>
      <p:sp>
        <p:nvSpPr>
          <p:cNvPr id="2" name="ZoneTexte 1"/>
          <p:cNvSpPr txBox="1"/>
          <p:nvPr/>
        </p:nvSpPr>
        <p:spPr>
          <a:xfrm>
            <a:off x="1231052" y="2970901"/>
            <a:ext cx="5081619" cy="646331"/>
          </a:xfrm>
          <a:prstGeom prst="rect">
            <a:avLst/>
          </a:prstGeom>
          <a:noFill/>
        </p:spPr>
        <p:txBody>
          <a:bodyPr wrap="square" rtlCol="0">
            <a:spAutoFit/>
          </a:bodyPr>
          <a:lstStyle/>
          <a:p>
            <a:pPr algn="ctr"/>
            <a:r>
              <a:rPr lang="fr-FR" dirty="0" smtClean="0"/>
              <a:t>Design in progress of the</a:t>
            </a:r>
          </a:p>
          <a:p>
            <a:pPr algn="ctr"/>
            <a:r>
              <a:rPr lang="fr-FR" dirty="0" err="1" smtClean="0"/>
              <a:t>iSAS</a:t>
            </a:r>
            <a:r>
              <a:rPr lang="fr-FR" dirty="0" smtClean="0"/>
              <a:t>-</a:t>
            </a:r>
            <a:r>
              <a:rPr lang="fr-FR" i="1" dirty="0" smtClean="0"/>
              <a:t>P</a:t>
            </a:r>
            <a:r>
              <a:rPr lang="fr-FR" dirty="0" smtClean="0"/>
              <a:t>ERL</a:t>
            </a:r>
            <a:r>
              <a:rPr lang="fr-FR" i="1" dirty="0" smtClean="0"/>
              <a:t>E</a:t>
            </a:r>
            <a:r>
              <a:rPr lang="fr-FR" dirty="0" smtClean="0"/>
              <a:t> </a:t>
            </a:r>
            <a:r>
              <a:rPr lang="fr-FR" dirty="0" smtClean="0"/>
              <a:t>cryomodule </a:t>
            </a:r>
            <a:r>
              <a:rPr lang="fr-FR" dirty="0" smtClean="0"/>
              <a:t>design</a:t>
            </a:r>
          </a:p>
        </p:txBody>
      </p:sp>
      <p:sp>
        <p:nvSpPr>
          <p:cNvPr id="7" name="Rectangle 6"/>
          <p:cNvSpPr/>
          <p:nvPr/>
        </p:nvSpPr>
        <p:spPr>
          <a:xfrm>
            <a:off x="6196285" y="6122697"/>
            <a:ext cx="1204176" cy="261610"/>
          </a:xfrm>
          <a:prstGeom prst="rect">
            <a:avLst/>
          </a:prstGeom>
        </p:spPr>
        <p:txBody>
          <a:bodyPr wrap="none">
            <a:spAutoFit/>
          </a:bodyPr>
          <a:lstStyle/>
          <a:p>
            <a:r>
              <a:rPr lang="fr-FR" sz="1100" dirty="0" smtClean="0"/>
              <a:t>c/o </a:t>
            </a:r>
            <a:r>
              <a:rPr lang="fr-FR" sz="1100" dirty="0" err="1"/>
              <a:t>S.Blivet</a:t>
            </a:r>
            <a:endParaRPr lang="fr-FR" sz="1100" dirty="0"/>
          </a:p>
        </p:txBody>
      </p:sp>
    </p:spTree>
    <p:extLst>
      <p:ext uri="{BB962C8B-B14F-4D97-AF65-F5344CB8AC3E}">
        <p14:creationId xmlns:p14="http://schemas.microsoft.com/office/powerpoint/2010/main" val="3022643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nnovate for Sustainable Accelerating Systems: Kick-Off Meeting">
            <a:extLst>
              <a:ext uri="{FF2B5EF4-FFF2-40B4-BE49-F238E27FC236}">
                <a16:creationId xmlns:a16="http://schemas.microsoft.com/office/drawing/2014/main" id="{0BBB2F10-FAEB-D3CF-A535-57FAB197BFA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2838" y="378848"/>
            <a:ext cx="3609024" cy="113426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5CFD807-6BFA-5F75-585F-038BB87B589A}"/>
              </a:ext>
            </a:extLst>
          </p:cNvPr>
          <p:cNvSpPr txBox="1"/>
          <p:nvPr/>
        </p:nvSpPr>
        <p:spPr>
          <a:xfrm>
            <a:off x="3910656" y="0"/>
            <a:ext cx="8067080" cy="1569660"/>
          </a:xfrm>
          <a:prstGeom prst="rect">
            <a:avLst/>
          </a:prstGeom>
          <a:noFill/>
        </p:spPr>
        <p:txBody>
          <a:bodyPr wrap="square" rtlCol="0">
            <a:spAutoFit/>
          </a:bodyPr>
          <a:lstStyle/>
          <a:p>
            <a:r>
              <a:rPr lang="en-US" sz="2400" b="1" dirty="0" smtClean="0">
                <a:solidFill>
                  <a:schemeClr val="bg2">
                    <a:lumMod val="50000"/>
                  </a:schemeClr>
                </a:solidFill>
              </a:rPr>
              <a:t>WP6: Integration into </a:t>
            </a:r>
            <a:r>
              <a:rPr lang="en-US" sz="2400" b="1" dirty="0" err="1" smtClean="0">
                <a:solidFill>
                  <a:schemeClr val="bg2">
                    <a:lumMod val="50000"/>
                  </a:schemeClr>
                </a:solidFill>
              </a:rPr>
              <a:t>Acc&amp;Collider</a:t>
            </a:r>
            <a:r>
              <a:rPr lang="en-US" sz="2400" b="1" dirty="0" smtClean="0">
                <a:solidFill>
                  <a:schemeClr val="bg2">
                    <a:lumMod val="50000"/>
                  </a:schemeClr>
                </a:solidFill>
              </a:rPr>
              <a:t> RIs</a:t>
            </a:r>
            <a:endParaRPr lang="en-US" sz="2400" b="1" dirty="0">
              <a:solidFill>
                <a:schemeClr val="bg2">
                  <a:lumMod val="50000"/>
                </a:schemeClr>
              </a:solidFill>
              <a:highlight>
                <a:srgbClr val="FFFF00"/>
              </a:highlight>
            </a:endParaRPr>
          </a:p>
          <a:p>
            <a:r>
              <a:rPr lang="en-US" b="1" dirty="0">
                <a:solidFill>
                  <a:schemeClr val="bg2">
                    <a:lumMod val="50000"/>
                  </a:schemeClr>
                </a:solidFill>
                <a:latin typeface="Calibri"/>
                <a:ea typeface="ＭＳ Ｐゴシック" charset="0"/>
              </a:rPr>
              <a:t>Institutes </a:t>
            </a:r>
            <a:r>
              <a:rPr lang="en-US" b="1" dirty="0" smtClean="0">
                <a:solidFill>
                  <a:schemeClr val="bg2">
                    <a:lumMod val="50000"/>
                  </a:schemeClr>
                </a:solidFill>
                <a:latin typeface="Calibri"/>
                <a:ea typeface="ＭＳ Ｐゴシック" charset="0"/>
              </a:rPr>
              <a:t>participating: CNRS, CEA, ESS, INFN, Uni. Lancaster</a:t>
            </a:r>
            <a:endParaRPr lang="en-US" b="1" dirty="0">
              <a:solidFill>
                <a:schemeClr val="bg2">
                  <a:lumMod val="50000"/>
                </a:schemeClr>
              </a:solidFill>
              <a:latin typeface="Calibri"/>
              <a:ea typeface="ＭＳ Ｐゴシック" charset="0"/>
            </a:endParaRPr>
          </a:p>
          <a:p>
            <a:r>
              <a:rPr lang="en-US" b="1" dirty="0">
                <a:solidFill>
                  <a:schemeClr val="bg2">
                    <a:lumMod val="50000"/>
                  </a:schemeClr>
                </a:solidFill>
                <a:latin typeface="Calibri"/>
                <a:ea typeface="ＭＳ Ｐゴシック" charset="0"/>
              </a:rPr>
              <a:t>Convener: </a:t>
            </a:r>
            <a:r>
              <a:rPr lang="en-US" b="1" dirty="0" smtClean="0">
                <a:solidFill>
                  <a:schemeClr val="bg2">
                    <a:lumMod val="50000"/>
                  </a:schemeClr>
                </a:solidFill>
                <a:latin typeface="Calibri"/>
                <a:ea typeface="ＭＳ Ｐゴシック" charset="0"/>
              </a:rPr>
              <a:t>G. Olry (CNRS/IJCLab)</a:t>
            </a:r>
          </a:p>
          <a:p>
            <a:r>
              <a:rPr lang="en-US" b="1" dirty="0" smtClean="0">
                <a:solidFill>
                  <a:schemeClr val="bg2">
                    <a:lumMod val="50000"/>
                  </a:schemeClr>
                </a:solidFill>
                <a:latin typeface="Calibri"/>
                <a:ea typeface="ＭＳ Ｐゴシック" charset="0"/>
              </a:rPr>
              <a:t>Main </a:t>
            </a:r>
            <a:r>
              <a:rPr lang="en-US" b="1" dirty="0">
                <a:solidFill>
                  <a:schemeClr val="bg2">
                    <a:lumMod val="50000"/>
                  </a:schemeClr>
                </a:solidFill>
                <a:latin typeface="Calibri"/>
                <a:ea typeface="ＭＳ Ｐゴシック" charset="0"/>
              </a:rPr>
              <a:t>contacts with other </a:t>
            </a:r>
            <a:r>
              <a:rPr lang="en-US" b="1" dirty="0" smtClean="0">
                <a:solidFill>
                  <a:schemeClr val="bg2">
                    <a:lumMod val="50000"/>
                  </a:schemeClr>
                </a:solidFill>
                <a:latin typeface="Calibri"/>
                <a:ea typeface="ＭＳ Ｐゴシック" charset="0"/>
              </a:rPr>
              <a:t>partners : A. Madur, deputy (CEA), N. Elias (ESS), D. </a:t>
            </a:r>
            <a:r>
              <a:rPr lang="en-US" b="1" dirty="0" err="1" smtClean="0">
                <a:solidFill>
                  <a:schemeClr val="bg2">
                    <a:lumMod val="50000"/>
                  </a:schemeClr>
                </a:solidFill>
                <a:latin typeface="Calibri"/>
                <a:ea typeface="ＭＳ Ｐゴシック" charset="0"/>
              </a:rPr>
              <a:t>Giove</a:t>
            </a:r>
            <a:r>
              <a:rPr lang="en-US" b="1" dirty="0" smtClean="0">
                <a:solidFill>
                  <a:schemeClr val="bg2">
                    <a:lumMod val="50000"/>
                  </a:schemeClr>
                </a:solidFill>
                <a:latin typeface="Calibri"/>
                <a:ea typeface="ＭＳ Ｐゴシック" charset="0"/>
              </a:rPr>
              <a:t> (INFN), G. Burt (UL) + in WP4: Y. Gomez Martinez (CNRS/LPSC) and V. Parma (CERN)</a:t>
            </a:r>
            <a:endParaRPr lang="en-US" b="1" dirty="0">
              <a:solidFill>
                <a:schemeClr val="bg2">
                  <a:lumMod val="50000"/>
                </a:schemeClr>
              </a:solidFill>
              <a:latin typeface="Calibri"/>
              <a:ea typeface="ＭＳ Ｐゴシック" charset="0"/>
            </a:endParaRPr>
          </a:p>
        </p:txBody>
      </p:sp>
      <p:sp>
        <p:nvSpPr>
          <p:cNvPr id="3" name="Rectangle 2"/>
          <p:cNvSpPr/>
          <p:nvPr/>
        </p:nvSpPr>
        <p:spPr>
          <a:xfrm>
            <a:off x="162838" y="1775368"/>
            <a:ext cx="11814898" cy="4278094"/>
          </a:xfrm>
          <a:prstGeom prst="rect">
            <a:avLst/>
          </a:prstGeom>
        </p:spPr>
        <p:txBody>
          <a:bodyPr wrap="square">
            <a:spAutoFit/>
          </a:bodyPr>
          <a:lstStyle/>
          <a:p>
            <a:endParaRPr lang="en-US" sz="1600" b="1" i="1" dirty="0">
              <a:latin typeface="Helvetica" pitchFamily="2" charset="0"/>
            </a:endParaRPr>
          </a:p>
          <a:p>
            <a:r>
              <a:rPr lang="en-US" sz="1600" b="1" i="1" dirty="0">
                <a:latin typeface="Helvetica" pitchFamily="2" charset="0"/>
              </a:rPr>
              <a:t>Task 6.1 (CNRS): Coordination – M1-M48</a:t>
            </a:r>
          </a:p>
          <a:p>
            <a:pPr lvl="1"/>
            <a:r>
              <a:rPr lang="en-US" sz="1600" i="1" dirty="0">
                <a:latin typeface="Helvetica" pitchFamily="2" charset="0"/>
              </a:rPr>
              <a:t>• General coordination </a:t>
            </a:r>
            <a:r>
              <a:rPr lang="en-US" sz="1600" i="1" dirty="0" smtClean="0">
                <a:latin typeface="Helvetica" pitchFamily="2" charset="0"/>
              </a:rPr>
              <a:t>in </a:t>
            </a:r>
            <a:r>
              <a:rPr lang="en-US" sz="1600" i="1" dirty="0">
                <a:latin typeface="Helvetica" pitchFamily="2" charset="0"/>
              </a:rPr>
              <a:t>collaboration with WP4 on HOM and RF couplers and WP1 on FE-FRT development.</a:t>
            </a:r>
          </a:p>
          <a:p>
            <a:pPr lvl="1"/>
            <a:endParaRPr lang="en-US" sz="1600" i="1" dirty="0">
              <a:latin typeface="Helvetica" pitchFamily="2" charset="0"/>
            </a:endParaRPr>
          </a:p>
          <a:p>
            <a:r>
              <a:rPr lang="en-US" sz="1600" b="1" i="1" dirty="0">
                <a:latin typeface="Helvetica" pitchFamily="2" charset="0"/>
              </a:rPr>
              <a:t>Task 6.2 (</a:t>
            </a:r>
            <a:r>
              <a:rPr lang="en-US" sz="1600" b="1" i="1" dirty="0" smtClean="0">
                <a:latin typeface="Helvetica" pitchFamily="2" charset="0"/>
              </a:rPr>
              <a:t>UL,</a:t>
            </a:r>
            <a:r>
              <a:rPr lang="en-US" sz="1600" i="1" dirty="0" smtClean="0">
                <a:latin typeface="Helvetica" pitchFamily="2" charset="0"/>
              </a:rPr>
              <a:t> CNRS</a:t>
            </a:r>
            <a:r>
              <a:rPr lang="en-US" sz="1600" b="1" i="1" dirty="0" smtClean="0">
                <a:latin typeface="Helvetica" pitchFamily="2" charset="0"/>
              </a:rPr>
              <a:t>): </a:t>
            </a:r>
            <a:r>
              <a:rPr lang="en-US" sz="1600" b="1" i="1" dirty="0">
                <a:latin typeface="Helvetica" pitchFamily="2" charset="0"/>
              </a:rPr>
              <a:t>Retrofitting Fast Reactive Tuners into existing cryomodules HL-LHC oriented – M1-M24</a:t>
            </a:r>
          </a:p>
          <a:p>
            <a:pPr lvl="1"/>
            <a:r>
              <a:rPr lang="en-US" sz="1600" i="1" dirty="0">
                <a:latin typeface="Helvetica" pitchFamily="2" charset="0"/>
              </a:rPr>
              <a:t>• Investigate if the existing cavity end group can be used with an FE-FRT by combining the FE-FRT and a HOM coupler into a single device.</a:t>
            </a:r>
          </a:p>
          <a:p>
            <a:pPr lvl="1"/>
            <a:endParaRPr lang="en-US" sz="1600" i="1" dirty="0">
              <a:latin typeface="Helvetica" pitchFamily="2" charset="0"/>
            </a:endParaRPr>
          </a:p>
          <a:p>
            <a:r>
              <a:rPr lang="en-US" sz="1600" b="1" i="1" dirty="0">
                <a:latin typeface="Helvetica" pitchFamily="2" charset="0"/>
              </a:rPr>
              <a:t>Task 6.3 (</a:t>
            </a:r>
            <a:r>
              <a:rPr lang="en-US" sz="1600" b="1" i="1" dirty="0" smtClean="0">
                <a:latin typeface="Helvetica" pitchFamily="2" charset="0"/>
              </a:rPr>
              <a:t>CNRS</a:t>
            </a:r>
            <a:r>
              <a:rPr lang="en-US" sz="1600" i="1" dirty="0" smtClean="0">
                <a:latin typeface="Helvetica" pitchFamily="2" charset="0"/>
              </a:rPr>
              <a:t>, CEA, ESS</a:t>
            </a:r>
            <a:r>
              <a:rPr lang="en-US" sz="1600" b="1" i="1" dirty="0" smtClean="0">
                <a:latin typeface="Helvetica" pitchFamily="2" charset="0"/>
              </a:rPr>
              <a:t>): </a:t>
            </a:r>
            <a:r>
              <a:rPr lang="en-US" sz="1600" b="1" i="1" dirty="0">
                <a:latin typeface="Helvetica" pitchFamily="2" charset="0"/>
              </a:rPr>
              <a:t>Adapt the existing ESS cryomodule – M1-M18</a:t>
            </a:r>
          </a:p>
          <a:p>
            <a:pPr lvl="1"/>
            <a:r>
              <a:rPr lang="en-US" sz="1600" i="1" dirty="0">
                <a:latin typeface="Helvetica" pitchFamily="2" charset="0"/>
              </a:rPr>
              <a:t>• Adaptation of the existing ESS cryomodule into a new configuration which will integrate a completely new cavity string equipped with the optimized HOM and FPC couplers developed in WP4</a:t>
            </a:r>
          </a:p>
          <a:p>
            <a:pPr lvl="1"/>
            <a:endParaRPr lang="en-US" sz="1600" i="1" dirty="0">
              <a:latin typeface="Helvetica" pitchFamily="2" charset="0"/>
            </a:endParaRPr>
          </a:p>
          <a:p>
            <a:r>
              <a:rPr lang="en-US" sz="1600" b="1" i="1" dirty="0">
                <a:latin typeface="Helvetica" pitchFamily="2" charset="0"/>
              </a:rPr>
              <a:t>Task 6.4 (</a:t>
            </a:r>
            <a:r>
              <a:rPr lang="en-US" sz="1600" b="1" i="1" dirty="0" smtClean="0">
                <a:latin typeface="Helvetica" pitchFamily="2" charset="0"/>
              </a:rPr>
              <a:t>INFN</a:t>
            </a:r>
            <a:r>
              <a:rPr lang="en-US" sz="1600" i="1" dirty="0" smtClean="0">
                <a:latin typeface="Helvetica" pitchFamily="2" charset="0"/>
              </a:rPr>
              <a:t>, CNRS, ESS, UL</a:t>
            </a:r>
            <a:r>
              <a:rPr lang="en-US" sz="1600" b="1" i="1" dirty="0" smtClean="0">
                <a:latin typeface="Helvetica" pitchFamily="2" charset="0"/>
              </a:rPr>
              <a:t>): </a:t>
            </a:r>
            <a:r>
              <a:rPr lang="en-US" sz="1600" b="1" i="1" dirty="0">
                <a:latin typeface="Helvetica" pitchFamily="2" charset="0"/>
              </a:rPr>
              <a:t>Fabrication and validation of cryomodule components – M1-M30</a:t>
            </a:r>
          </a:p>
          <a:p>
            <a:pPr lvl="1"/>
            <a:r>
              <a:rPr lang="en-US" sz="1600" i="1" dirty="0">
                <a:latin typeface="Helvetica" pitchFamily="2" charset="0"/>
              </a:rPr>
              <a:t>• Fabrication, preparation and test of the critical components (SRF cavity, tuning systems, HOM couplers, ...) </a:t>
            </a:r>
          </a:p>
          <a:p>
            <a:pPr lvl="1"/>
            <a:endParaRPr lang="en-US" sz="1600" i="1" dirty="0">
              <a:latin typeface="Helvetica" pitchFamily="2" charset="0"/>
            </a:endParaRPr>
          </a:p>
          <a:p>
            <a:r>
              <a:rPr lang="en-US" sz="1600" b="1" i="1" dirty="0">
                <a:latin typeface="Helvetica" pitchFamily="2" charset="0"/>
              </a:rPr>
              <a:t>Task 6.5 </a:t>
            </a:r>
            <a:r>
              <a:rPr lang="en-US" sz="1600" b="1" i="1">
                <a:latin typeface="Helvetica" pitchFamily="2" charset="0"/>
              </a:rPr>
              <a:t>(</a:t>
            </a:r>
            <a:r>
              <a:rPr lang="en-US" sz="1600" b="1" i="1" smtClean="0">
                <a:latin typeface="Helvetica" pitchFamily="2" charset="0"/>
              </a:rPr>
              <a:t>CEA</a:t>
            </a:r>
            <a:r>
              <a:rPr lang="en-US" sz="1600" i="1" smtClean="0">
                <a:latin typeface="Helvetica" pitchFamily="2" charset="0"/>
              </a:rPr>
              <a:t> CNRS, ESS</a:t>
            </a:r>
            <a:r>
              <a:rPr lang="en-US" sz="1600" b="1" i="1" smtClean="0">
                <a:latin typeface="Helvetica" pitchFamily="2" charset="0"/>
              </a:rPr>
              <a:t>): </a:t>
            </a:r>
            <a:r>
              <a:rPr lang="en-US" sz="1600" b="1" i="1" dirty="0">
                <a:latin typeface="Helvetica" pitchFamily="2" charset="0"/>
              </a:rPr>
              <a:t>Assembly and test of adapted cryomodule – M30-M48</a:t>
            </a:r>
          </a:p>
          <a:p>
            <a:pPr lvl="1"/>
            <a:r>
              <a:rPr lang="en-US" sz="1600" i="1" dirty="0">
                <a:latin typeface="Helvetica" pitchFamily="2" charset="0"/>
              </a:rPr>
              <a:t>• Assembly and cryogenic &amp; RF test of the cryomodule.</a:t>
            </a:r>
          </a:p>
        </p:txBody>
      </p:sp>
    </p:spTree>
    <p:extLst>
      <p:ext uri="{BB962C8B-B14F-4D97-AF65-F5344CB8AC3E}">
        <p14:creationId xmlns:p14="http://schemas.microsoft.com/office/powerpoint/2010/main" val="46614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1EC8C43-06E0-C825-13E4-F8DEB374FF58}"/>
              </a:ext>
            </a:extLst>
          </p:cNvPr>
          <p:cNvSpPr txBox="1"/>
          <p:nvPr/>
        </p:nvSpPr>
        <p:spPr>
          <a:xfrm>
            <a:off x="3418115" y="315684"/>
            <a:ext cx="8039877" cy="830997"/>
          </a:xfrm>
          <a:prstGeom prst="rect">
            <a:avLst/>
          </a:prstGeom>
          <a:noFill/>
        </p:spPr>
        <p:txBody>
          <a:bodyPr wrap="square" rtlCol="0">
            <a:spAutoFit/>
          </a:bodyPr>
          <a:lstStyle/>
          <a:p>
            <a:r>
              <a:rPr lang="en-US" sz="2400" b="1" dirty="0" smtClean="0">
                <a:solidFill>
                  <a:srgbClr val="002060"/>
                </a:solidFill>
              </a:rPr>
              <a:t>WP6</a:t>
            </a:r>
            <a:r>
              <a:rPr lang="en-US" sz="2400" b="1" dirty="0">
                <a:solidFill>
                  <a:srgbClr val="002060"/>
                </a:solidFill>
              </a:rPr>
              <a:t> </a:t>
            </a:r>
            <a:r>
              <a:rPr lang="en-US" sz="2400" b="1" dirty="0" smtClean="0">
                <a:solidFill>
                  <a:srgbClr val="002060"/>
                </a:solidFill>
              </a:rPr>
              <a:t>:</a:t>
            </a:r>
            <a:r>
              <a:rPr lang="en-US" sz="2400" b="1" dirty="0" smtClean="0">
                <a:solidFill>
                  <a:schemeClr val="bg2">
                    <a:lumMod val="50000"/>
                  </a:schemeClr>
                </a:solidFill>
              </a:rPr>
              <a:t> </a:t>
            </a:r>
            <a:r>
              <a:rPr lang="en-US" sz="2400" b="1" dirty="0">
                <a:solidFill>
                  <a:schemeClr val="bg2">
                    <a:lumMod val="50000"/>
                  </a:schemeClr>
                </a:solidFill>
              </a:rPr>
              <a:t>status/evolution of Task </a:t>
            </a:r>
            <a:r>
              <a:rPr lang="en-US" sz="2400" b="1" dirty="0" smtClean="0">
                <a:solidFill>
                  <a:schemeClr val="bg2">
                    <a:lumMod val="50000"/>
                  </a:schemeClr>
                </a:solidFill>
              </a:rPr>
              <a:t>6.1 – general coordination </a:t>
            </a:r>
            <a:endParaRPr lang="en-US" sz="2400" b="1" dirty="0">
              <a:solidFill>
                <a:schemeClr val="bg2">
                  <a:lumMod val="50000"/>
                </a:schemeClr>
              </a:solidFill>
            </a:endParaRPr>
          </a:p>
        </p:txBody>
      </p:sp>
      <p:pic>
        <p:nvPicPr>
          <p:cNvPr id="5" name="Picture 2" descr="Innovate for Sustainable Accelerating Systems: Kick-Off Meeting">
            <a:extLst>
              <a:ext uri="{FF2B5EF4-FFF2-40B4-BE49-F238E27FC236}">
                <a16:creationId xmlns:a16="http://schemas.microsoft.com/office/drawing/2014/main" id="{1709803E-6E12-BAB9-0C4A-5169DA77659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FDDE7081-3EE5-4CDF-8DC3-040BBF988BCF}"/>
              </a:ext>
            </a:extLst>
          </p:cNvPr>
          <p:cNvSpPr>
            <a:spLocks noGrp="1"/>
          </p:cNvSpPr>
          <p:nvPr>
            <p:ph idx="1"/>
          </p:nvPr>
        </p:nvSpPr>
        <p:spPr>
          <a:xfrm>
            <a:off x="579422" y="1611517"/>
            <a:ext cx="10774378" cy="4565446"/>
          </a:xfrm>
        </p:spPr>
        <p:txBody>
          <a:bodyPr>
            <a:normAutofit/>
          </a:bodyPr>
          <a:lstStyle/>
          <a:p>
            <a:r>
              <a:rPr lang="en-US" sz="2400" b="1" dirty="0" smtClean="0">
                <a:solidFill>
                  <a:srgbClr val="002060"/>
                </a:solidFill>
              </a:rPr>
              <a:t>Done</a:t>
            </a:r>
          </a:p>
          <a:p>
            <a:pPr lvl="1"/>
            <a:r>
              <a:rPr lang="en-US" sz="1800" b="1" dirty="0" smtClean="0">
                <a:solidFill>
                  <a:srgbClr val="002060"/>
                </a:solidFill>
              </a:rPr>
              <a:t>5 meetings. Only 2 in 2024...but now it is more regular. Meeting is planned the 1</a:t>
            </a:r>
            <a:r>
              <a:rPr lang="en-US" sz="1800" b="1" baseline="30000" dirty="0" smtClean="0">
                <a:solidFill>
                  <a:srgbClr val="002060"/>
                </a:solidFill>
              </a:rPr>
              <a:t>st</a:t>
            </a:r>
            <a:r>
              <a:rPr lang="en-US" sz="1800" b="1" dirty="0" smtClean="0">
                <a:solidFill>
                  <a:srgbClr val="002060"/>
                </a:solidFill>
              </a:rPr>
              <a:t> Wednesday on each month.</a:t>
            </a:r>
          </a:p>
          <a:p>
            <a:pPr lvl="1"/>
            <a:r>
              <a:rPr lang="en-US" sz="1800" b="1" dirty="0" smtClean="0">
                <a:solidFill>
                  <a:srgbClr val="002060"/>
                </a:solidFill>
              </a:rPr>
              <a:t>Several joint meetings with mostly WP4 and also WP5.</a:t>
            </a:r>
          </a:p>
          <a:p>
            <a:pPr lvl="1"/>
            <a:r>
              <a:rPr lang="en-US" sz="1800" b="1" dirty="0" smtClean="0">
                <a:solidFill>
                  <a:srgbClr val="002060"/>
                </a:solidFill>
              </a:rPr>
              <a:t>Data repository: documents shared on a box (IJCLAB).</a:t>
            </a:r>
          </a:p>
          <a:p>
            <a:pPr marL="457200" lvl="1" indent="0">
              <a:buNone/>
            </a:pPr>
            <a:endParaRPr lang="en-US" sz="2000" dirty="0"/>
          </a:p>
          <a:p>
            <a:r>
              <a:rPr lang="en-US" sz="2400" b="1" dirty="0" smtClean="0">
                <a:solidFill>
                  <a:srgbClr val="A4C137"/>
                </a:solidFill>
                <a:cs typeface="Calibri" panose="020F0502020204030204" pitchFamily="34" charset="0"/>
              </a:rPr>
              <a:t>On-going: </a:t>
            </a:r>
          </a:p>
          <a:p>
            <a:pPr lvl="1"/>
            <a:r>
              <a:rPr lang="en-US" sz="1800" b="1" dirty="0" smtClean="0">
                <a:solidFill>
                  <a:srgbClr val="A4C137"/>
                </a:solidFill>
                <a:cs typeface="Calibri" panose="020F0502020204030204" pitchFamily="34" charset="0"/>
              </a:rPr>
              <a:t>Discussion just started with WP4 on </a:t>
            </a:r>
            <a:r>
              <a:rPr lang="en-US" sz="1800" b="1" dirty="0" err="1" smtClean="0">
                <a:solidFill>
                  <a:srgbClr val="A4C137"/>
                </a:solidFill>
                <a:cs typeface="Calibri" panose="020F0502020204030204" pitchFamily="34" charset="0"/>
              </a:rPr>
              <a:t>PostDoc</a:t>
            </a:r>
            <a:r>
              <a:rPr lang="en-US" sz="1800" b="1" dirty="0" smtClean="0">
                <a:solidFill>
                  <a:srgbClr val="A4C137"/>
                </a:solidFill>
                <a:cs typeface="Calibri" panose="020F0502020204030204" pitchFamily="34" charset="0"/>
              </a:rPr>
              <a:t> position (initially for HOM couplers </a:t>
            </a:r>
            <a:r>
              <a:rPr lang="en-US" sz="1800" b="1" dirty="0" err="1" smtClean="0">
                <a:solidFill>
                  <a:srgbClr val="A4C137"/>
                </a:solidFill>
                <a:cs typeface="Calibri" panose="020F0502020204030204" pitchFamily="34" charset="0"/>
              </a:rPr>
              <a:t>dvpt</a:t>
            </a:r>
            <a:r>
              <a:rPr lang="en-US" sz="1800" b="1" dirty="0" smtClean="0">
                <a:solidFill>
                  <a:srgbClr val="A4C137"/>
                </a:solidFill>
                <a:cs typeface="Calibri" panose="020F0502020204030204" pitchFamily="34" charset="0"/>
              </a:rPr>
              <a:t> but may be reallocated to absorbers studies in WP6).</a:t>
            </a:r>
          </a:p>
          <a:p>
            <a:pPr marL="457200" lvl="1" indent="0">
              <a:buNone/>
            </a:pPr>
            <a:endParaRPr lang="en-US" sz="1800" b="1" dirty="0" smtClean="0">
              <a:solidFill>
                <a:srgbClr val="A4C137"/>
              </a:solidFill>
              <a:cs typeface="Calibri" panose="020F0502020204030204" pitchFamily="34" charset="0"/>
            </a:endParaRPr>
          </a:p>
          <a:p>
            <a:r>
              <a:rPr lang="en-US" sz="2400" b="1" dirty="0" smtClean="0">
                <a:solidFill>
                  <a:srgbClr val="A4C137"/>
                </a:solidFill>
                <a:cs typeface="Calibri" panose="020F0502020204030204" pitchFamily="34" charset="0"/>
              </a:rPr>
              <a:t>Short term (before summer 2025): </a:t>
            </a:r>
          </a:p>
          <a:p>
            <a:pPr lvl="1"/>
            <a:r>
              <a:rPr lang="en-US" sz="1800" b="1" dirty="0">
                <a:solidFill>
                  <a:srgbClr val="A4C137"/>
                </a:solidFill>
                <a:cs typeface="Calibri" panose="020F0502020204030204" pitchFamily="34" charset="0"/>
              </a:rPr>
              <a:t>T</a:t>
            </a:r>
            <a:r>
              <a:rPr lang="en-US" sz="1800" b="1" dirty="0" smtClean="0">
                <a:solidFill>
                  <a:srgbClr val="A4C137"/>
                </a:solidFill>
                <a:cs typeface="Calibri" panose="020F0502020204030204" pitchFamily="34" charset="0"/>
              </a:rPr>
              <a:t>echnical review on HOM and FPC integration into the adapted cryomodule</a:t>
            </a:r>
            <a:endParaRPr lang="en-US" sz="1600" dirty="0"/>
          </a:p>
          <a:p>
            <a:endParaRPr lang="en-US" dirty="0"/>
          </a:p>
          <a:p>
            <a:endParaRPr lang="en-US" sz="3200" dirty="0"/>
          </a:p>
          <a:p>
            <a:endParaRPr lang="en-US" sz="3200" dirty="0"/>
          </a:p>
          <a:p>
            <a:endParaRPr lang="en-US" sz="3200" dirty="0"/>
          </a:p>
          <a:p>
            <a:endParaRPr lang="en-GB" sz="3200" dirty="0"/>
          </a:p>
        </p:txBody>
      </p:sp>
    </p:spTree>
    <p:extLst>
      <p:ext uri="{BB962C8B-B14F-4D97-AF65-F5344CB8AC3E}">
        <p14:creationId xmlns:p14="http://schemas.microsoft.com/office/powerpoint/2010/main" val="805759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nnovate for Sustainable Accelerating Systems: Kick-Off Meeting">
            <a:extLst>
              <a:ext uri="{FF2B5EF4-FFF2-40B4-BE49-F238E27FC236}">
                <a16:creationId xmlns:a16="http://schemas.microsoft.com/office/drawing/2014/main" id="{1709803E-6E12-BAB9-0C4A-5169DA77659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147FA713-D999-4801-881D-12DDF4D97965}"/>
              </a:ext>
            </a:extLst>
          </p:cNvPr>
          <p:cNvSpPr>
            <a:spLocks noGrp="1"/>
          </p:cNvSpPr>
          <p:nvPr>
            <p:ph idx="1"/>
          </p:nvPr>
        </p:nvSpPr>
        <p:spPr/>
        <p:txBody>
          <a:bodyPr/>
          <a:lstStyle/>
          <a:p>
            <a:r>
              <a:rPr lang="en-US" sz="2000" b="1" dirty="0">
                <a:solidFill>
                  <a:srgbClr val="002060"/>
                </a:solidFill>
              </a:rPr>
              <a:t>Past developments </a:t>
            </a:r>
          </a:p>
          <a:p>
            <a:pPr lvl="1"/>
            <a:r>
              <a:rPr lang="en-US" sz="1800" dirty="0"/>
              <a:t>…</a:t>
            </a:r>
          </a:p>
          <a:p>
            <a:pPr marL="457200" lvl="1" indent="0">
              <a:buNone/>
            </a:pPr>
            <a:endParaRPr lang="en-US" sz="1800" dirty="0"/>
          </a:p>
          <a:p>
            <a:r>
              <a:rPr lang="en-US" sz="2000" b="1" dirty="0">
                <a:solidFill>
                  <a:srgbClr val="A4C137"/>
                </a:solidFill>
                <a:cs typeface="Calibri" panose="020F0502020204030204" pitchFamily="34" charset="0"/>
              </a:rPr>
              <a:t>Current developments</a:t>
            </a:r>
          </a:p>
          <a:p>
            <a:pPr lvl="1"/>
            <a:r>
              <a:rPr lang="en-US" sz="1800" dirty="0"/>
              <a:t>…</a:t>
            </a:r>
          </a:p>
          <a:p>
            <a:endParaRPr lang="en-US" sz="2400" dirty="0"/>
          </a:p>
          <a:p>
            <a:endParaRPr lang="en-US" dirty="0"/>
          </a:p>
          <a:p>
            <a:endParaRPr lang="en-GB" dirty="0"/>
          </a:p>
        </p:txBody>
      </p:sp>
      <p:sp>
        <p:nvSpPr>
          <p:cNvPr id="6" name="TextBox 3">
            <a:extLst>
              <a:ext uri="{FF2B5EF4-FFF2-40B4-BE49-F238E27FC236}">
                <a16:creationId xmlns:a16="http://schemas.microsoft.com/office/drawing/2014/main" id="{51EC8C43-06E0-C825-13E4-F8DEB374FF58}"/>
              </a:ext>
            </a:extLst>
          </p:cNvPr>
          <p:cNvSpPr txBox="1"/>
          <p:nvPr/>
        </p:nvSpPr>
        <p:spPr>
          <a:xfrm>
            <a:off x="3418115" y="315684"/>
            <a:ext cx="8423818" cy="830997"/>
          </a:xfrm>
          <a:prstGeom prst="rect">
            <a:avLst/>
          </a:prstGeom>
          <a:noFill/>
        </p:spPr>
        <p:txBody>
          <a:bodyPr wrap="square" rtlCol="0">
            <a:spAutoFit/>
          </a:bodyPr>
          <a:lstStyle/>
          <a:p>
            <a:r>
              <a:rPr lang="en-US" sz="2400" b="1" dirty="0" smtClean="0">
                <a:solidFill>
                  <a:srgbClr val="002060"/>
                </a:solidFill>
              </a:rPr>
              <a:t>WP6</a:t>
            </a:r>
            <a:r>
              <a:rPr lang="en-US" sz="2400" b="1" dirty="0">
                <a:solidFill>
                  <a:srgbClr val="002060"/>
                </a:solidFill>
              </a:rPr>
              <a:t> </a:t>
            </a:r>
            <a:r>
              <a:rPr lang="en-US" sz="2400" b="1" dirty="0" smtClean="0">
                <a:solidFill>
                  <a:srgbClr val="002060"/>
                </a:solidFill>
              </a:rPr>
              <a:t>:</a:t>
            </a:r>
            <a:r>
              <a:rPr lang="en-US" sz="2400" b="1" dirty="0" smtClean="0">
                <a:solidFill>
                  <a:schemeClr val="bg2">
                    <a:lumMod val="50000"/>
                  </a:schemeClr>
                </a:solidFill>
              </a:rPr>
              <a:t> </a:t>
            </a:r>
            <a:r>
              <a:rPr lang="en-US" sz="2400" b="1" dirty="0">
                <a:solidFill>
                  <a:schemeClr val="bg2">
                    <a:lumMod val="50000"/>
                  </a:schemeClr>
                </a:solidFill>
              </a:rPr>
              <a:t>status/evolution of Task </a:t>
            </a:r>
            <a:r>
              <a:rPr lang="en-US" sz="2400" b="1" dirty="0" smtClean="0">
                <a:solidFill>
                  <a:schemeClr val="bg2">
                    <a:lumMod val="50000"/>
                  </a:schemeClr>
                </a:solidFill>
              </a:rPr>
              <a:t>6.2 – retrofitting FRT </a:t>
            </a:r>
            <a:endParaRPr lang="en-US" sz="2400" b="1" dirty="0">
              <a:solidFill>
                <a:schemeClr val="bg2">
                  <a:lumMod val="50000"/>
                </a:schemeClr>
              </a:solidFill>
            </a:endParaRPr>
          </a:p>
        </p:txBody>
      </p:sp>
      <p:sp>
        <p:nvSpPr>
          <p:cNvPr id="2" name="Rectangle 1"/>
          <p:cNvSpPr/>
          <p:nvPr/>
        </p:nvSpPr>
        <p:spPr>
          <a:xfrm>
            <a:off x="3330659" y="2256605"/>
            <a:ext cx="5530681" cy="461665"/>
          </a:xfrm>
          <a:prstGeom prst="rect">
            <a:avLst/>
          </a:prstGeom>
          <a:solidFill>
            <a:srgbClr val="92D050"/>
          </a:solidFill>
        </p:spPr>
        <p:txBody>
          <a:bodyPr wrap="none" lIns="91440" tIns="45720" rIns="91440" bIns="45720">
            <a:spAutoFit/>
          </a:bodyPr>
          <a:lstStyle/>
          <a:p>
            <a:pPr algn="ctr"/>
            <a:r>
              <a:rPr lang="fr-FR" sz="2400" b="0" cap="none" spc="0" dirty="0" err="1" smtClean="0">
                <a:ln w="0"/>
                <a:solidFill>
                  <a:schemeClr val="tx1"/>
                </a:solidFill>
                <a:effectLst>
                  <a:outerShdw blurRad="38100" dist="19050" dir="2700000" algn="tl" rotWithShape="0">
                    <a:schemeClr val="dk1">
                      <a:alpha val="40000"/>
                    </a:schemeClr>
                  </a:outerShdw>
                </a:effectLst>
              </a:rPr>
              <a:t>See</a:t>
            </a:r>
            <a:r>
              <a:rPr lang="fr-FR" sz="2400" b="0" cap="none" spc="0" dirty="0" smtClean="0">
                <a:ln w="0"/>
                <a:solidFill>
                  <a:schemeClr val="tx1"/>
                </a:solidFill>
                <a:effectLst>
                  <a:outerShdw blurRad="38100" dist="19050" dir="2700000" algn="tl" rotWithShape="0">
                    <a:schemeClr val="dk1">
                      <a:alpha val="40000"/>
                    </a:schemeClr>
                  </a:outerShdw>
                </a:effectLst>
              </a:rPr>
              <a:t> </a:t>
            </a:r>
            <a:r>
              <a:rPr lang="fr-FR" sz="2400" b="0" cap="none" spc="0" dirty="0" err="1" smtClean="0">
                <a:ln w="0"/>
                <a:solidFill>
                  <a:schemeClr val="tx1"/>
                </a:solidFill>
                <a:effectLst>
                  <a:outerShdw blurRad="38100" dist="19050" dir="2700000" algn="tl" rotWithShape="0">
                    <a:schemeClr val="dk1">
                      <a:alpha val="40000"/>
                    </a:schemeClr>
                  </a:outerShdw>
                </a:effectLst>
              </a:rPr>
              <a:t>Axel’s</a:t>
            </a:r>
            <a:r>
              <a:rPr lang="fr-FR" sz="2400" b="0" cap="none" spc="0" dirty="0" smtClean="0">
                <a:ln w="0"/>
                <a:solidFill>
                  <a:schemeClr val="tx1"/>
                </a:solidFill>
                <a:effectLst>
                  <a:outerShdw blurRad="38100" dist="19050" dir="2700000" algn="tl" rotWithShape="0">
                    <a:schemeClr val="dk1">
                      <a:alpha val="40000"/>
                    </a:schemeClr>
                  </a:outerShdw>
                </a:effectLst>
              </a:rPr>
              <a:t> </a:t>
            </a:r>
            <a:r>
              <a:rPr lang="fr-FR" sz="2400" b="0" cap="none" spc="0" dirty="0" err="1" smtClean="0">
                <a:ln w="0"/>
                <a:solidFill>
                  <a:schemeClr val="tx1"/>
                </a:solidFill>
                <a:effectLst>
                  <a:outerShdw blurRad="38100" dist="19050" dir="2700000" algn="tl" rotWithShape="0">
                    <a:schemeClr val="dk1">
                      <a:alpha val="40000"/>
                    </a:schemeClr>
                  </a:outerShdw>
                </a:effectLst>
              </a:rPr>
              <a:t>presentation</a:t>
            </a:r>
            <a:r>
              <a:rPr lang="fr-FR" sz="2400" b="0" cap="none" spc="0" dirty="0" smtClean="0">
                <a:ln w="0"/>
                <a:solidFill>
                  <a:schemeClr val="tx1"/>
                </a:solidFill>
                <a:effectLst>
                  <a:outerShdw blurRad="38100" dist="19050" dir="2700000" algn="tl" rotWithShape="0">
                    <a:schemeClr val="dk1">
                      <a:alpha val="40000"/>
                    </a:schemeClr>
                  </a:outerShdw>
                </a:effectLst>
              </a:rPr>
              <a:t> (WP1)</a:t>
            </a:r>
            <a:endParaRPr lang="fr-FR" sz="2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03415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nnovate for Sustainable Accelerating Systems: Kick-Off Meeting">
            <a:extLst>
              <a:ext uri="{FF2B5EF4-FFF2-40B4-BE49-F238E27FC236}">
                <a16:creationId xmlns:a16="http://schemas.microsoft.com/office/drawing/2014/main" id="{1709803E-6E12-BAB9-0C4A-5169DA77659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0932A6A9-8E95-4884-917E-386F298748BC}"/>
              </a:ext>
            </a:extLst>
          </p:cNvPr>
          <p:cNvSpPr>
            <a:spLocks noGrp="1"/>
          </p:cNvSpPr>
          <p:nvPr>
            <p:ph idx="1"/>
          </p:nvPr>
        </p:nvSpPr>
        <p:spPr>
          <a:xfrm>
            <a:off x="163287" y="1146682"/>
            <a:ext cx="8686890" cy="2839724"/>
          </a:xfrm>
        </p:spPr>
        <p:txBody>
          <a:bodyPr>
            <a:normAutofit fontScale="85000" lnSpcReduction="20000"/>
          </a:bodyPr>
          <a:lstStyle/>
          <a:p>
            <a:pPr marL="0" indent="0">
              <a:buNone/>
            </a:pPr>
            <a:r>
              <a:rPr lang="en-US" sz="2000" b="1" u="sng" dirty="0"/>
              <a:t>Main </a:t>
            </a:r>
            <a:r>
              <a:rPr lang="en-US" sz="2000" b="1" u="sng" dirty="0" smtClean="0"/>
              <a:t>objectives:</a:t>
            </a:r>
            <a:endParaRPr lang="en-US" sz="2000" b="1" u="sng" dirty="0"/>
          </a:p>
          <a:p>
            <a:r>
              <a:rPr lang="en-US" sz="1800" b="1" dirty="0"/>
              <a:t>Design &amp; </a:t>
            </a:r>
            <a:r>
              <a:rPr lang="en-US" sz="1800" b="1" dirty="0" smtClean="0"/>
              <a:t>Integration of </a:t>
            </a:r>
            <a:r>
              <a:rPr lang="en-US" sz="1800" b="1" dirty="0"/>
              <a:t>a new cavity </a:t>
            </a:r>
            <a:r>
              <a:rPr lang="en-US" sz="1800" b="1" dirty="0" smtClean="0"/>
              <a:t>string (option to be studied: composed of </a:t>
            </a:r>
            <a:r>
              <a:rPr lang="en-US" sz="1800" b="1" dirty="0"/>
              <a:t>cold beam line </a:t>
            </a:r>
            <a:r>
              <a:rPr lang="en-US" sz="1800" b="1" dirty="0" smtClean="0"/>
              <a:t>absorbers)</a:t>
            </a:r>
            <a:endParaRPr lang="en-US" sz="1800" b="1" dirty="0"/>
          </a:p>
          <a:p>
            <a:r>
              <a:rPr lang="en-US" sz="1800" b="1" dirty="0"/>
              <a:t>Design &amp; </a:t>
            </a:r>
            <a:r>
              <a:rPr lang="en-US" sz="1800" b="1" dirty="0" smtClean="0"/>
              <a:t>Integration of 2 </a:t>
            </a:r>
            <a:r>
              <a:rPr lang="en-US" sz="1800" b="1" dirty="0"/>
              <a:t>new magnetic shields</a:t>
            </a:r>
          </a:p>
          <a:p>
            <a:r>
              <a:rPr lang="en-US" sz="1800" b="1" dirty="0"/>
              <a:t>Design &amp; </a:t>
            </a:r>
            <a:r>
              <a:rPr lang="en-US" sz="1800" b="1" dirty="0" smtClean="0"/>
              <a:t>integration of a </a:t>
            </a:r>
            <a:r>
              <a:rPr lang="en-US" sz="1800" b="1" dirty="0"/>
              <a:t>new cryogenic </a:t>
            </a:r>
            <a:r>
              <a:rPr lang="en-US" sz="1800" b="1" dirty="0" smtClean="0"/>
              <a:t>circuit for CW operation (not pulsed as ESS)</a:t>
            </a:r>
          </a:p>
          <a:p>
            <a:pPr marL="0" indent="0">
              <a:buNone/>
            </a:pPr>
            <a:r>
              <a:rPr lang="en-US" sz="1800" b="1" i="1" u="sng" dirty="0" smtClean="0">
                <a:solidFill>
                  <a:schemeClr val="accent2"/>
                </a:solidFill>
              </a:rPr>
              <a:t>Main constraints:</a:t>
            </a:r>
          </a:p>
          <a:p>
            <a:r>
              <a:rPr lang="en-US" sz="1800" b="1" i="1" dirty="0" smtClean="0">
                <a:solidFill>
                  <a:schemeClr val="accent2"/>
                </a:solidFill>
              </a:rPr>
              <a:t>Cavity design compatible with vertical cryostat environment at INFN Milan</a:t>
            </a:r>
          </a:p>
          <a:p>
            <a:r>
              <a:rPr lang="en-US" sz="1800" b="1" i="1" dirty="0" smtClean="0">
                <a:solidFill>
                  <a:schemeClr val="accent2"/>
                </a:solidFill>
              </a:rPr>
              <a:t>Cryogenic circuit and RF interfaces compatible with ESS test stand environment </a:t>
            </a:r>
            <a:r>
              <a:rPr lang="en-US" sz="1800" b="1" i="1" u="sng" dirty="0" smtClean="0">
                <a:solidFill>
                  <a:schemeClr val="accent2"/>
                </a:solidFill>
              </a:rPr>
              <a:t>and</a:t>
            </a:r>
            <a:r>
              <a:rPr lang="en-US" sz="1800" b="1" i="1" dirty="0" smtClean="0">
                <a:solidFill>
                  <a:schemeClr val="accent2"/>
                </a:solidFill>
              </a:rPr>
              <a:t> PERLE cryogenic infrastructure at </a:t>
            </a:r>
            <a:r>
              <a:rPr lang="en-US" sz="1800" b="1" i="1" dirty="0" err="1" smtClean="0">
                <a:solidFill>
                  <a:schemeClr val="accent2"/>
                </a:solidFill>
              </a:rPr>
              <a:t>Orsay</a:t>
            </a:r>
            <a:endParaRPr lang="en-US" sz="1800" b="1" i="1" dirty="0">
              <a:solidFill>
                <a:schemeClr val="accent2"/>
              </a:solidFill>
            </a:endParaRPr>
          </a:p>
          <a:p>
            <a:pPr marL="0" indent="0">
              <a:buNone/>
            </a:pPr>
            <a:endParaRPr lang="en-GB" dirty="0"/>
          </a:p>
        </p:txBody>
      </p:sp>
      <p:sp>
        <p:nvSpPr>
          <p:cNvPr id="6" name="TextBox 3">
            <a:extLst>
              <a:ext uri="{FF2B5EF4-FFF2-40B4-BE49-F238E27FC236}">
                <a16:creationId xmlns:a16="http://schemas.microsoft.com/office/drawing/2014/main" id="{51EC8C43-06E0-C825-13E4-F8DEB374FF58}"/>
              </a:ext>
            </a:extLst>
          </p:cNvPr>
          <p:cNvSpPr txBox="1"/>
          <p:nvPr/>
        </p:nvSpPr>
        <p:spPr>
          <a:xfrm>
            <a:off x="3418115" y="315684"/>
            <a:ext cx="7619999" cy="830997"/>
          </a:xfrm>
          <a:prstGeom prst="rect">
            <a:avLst/>
          </a:prstGeom>
          <a:noFill/>
        </p:spPr>
        <p:txBody>
          <a:bodyPr wrap="square" rtlCol="0">
            <a:spAutoFit/>
          </a:bodyPr>
          <a:lstStyle/>
          <a:p>
            <a:r>
              <a:rPr lang="en-US" sz="2400" b="1" dirty="0" smtClean="0">
                <a:solidFill>
                  <a:srgbClr val="002060"/>
                </a:solidFill>
              </a:rPr>
              <a:t>WP6 :</a:t>
            </a:r>
            <a:r>
              <a:rPr lang="en-US" sz="2400" b="1" dirty="0" smtClean="0">
                <a:solidFill>
                  <a:schemeClr val="bg2">
                    <a:lumMod val="50000"/>
                  </a:schemeClr>
                </a:solidFill>
              </a:rPr>
              <a:t> status/evolution of Task 6.3 – adapt the existing cryomodule </a:t>
            </a:r>
            <a:endParaRPr lang="en-US" sz="2400" b="1" dirty="0">
              <a:solidFill>
                <a:schemeClr val="bg2">
                  <a:lumMod val="50000"/>
                </a:schemeClr>
              </a:solidFill>
            </a:endParaRPr>
          </a:p>
        </p:txBody>
      </p:sp>
      <p:pic>
        <p:nvPicPr>
          <p:cNvPr id="7" name="Image 6">
            <a:extLst>
              <a:ext uri="{FF2B5EF4-FFF2-40B4-BE49-F238E27FC236}">
                <a16:creationId xmlns:a16="http://schemas.microsoft.com/office/drawing/2014/main" id="{A31869FE-05DB-4D8A-8277-64C0F68C430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690784" y="1146681"/>
            <a:ext cx="3414221" cy="1084315"/>
          </a:xfrm>
          <a:prstGeom prst="rect">
            <a:avLst/>
          </a:prstGeom>
        </p:spPr>
      </p:pic>
      <p:pic>
        <p:nvPicPr>
          <p:cNvPr id="8" name="Image 7">
            <a:extLst>
              <a:ext uri="{FF2B5EF4-FFF2-40B4-BE49-F238E27FC236}">
                <a16:creationId xmlns:a16="http://schemas.microsoft.com/office/drawing/2014/main" id="{7446F402-78BA-46FE-B54C-F8C2557CF39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16662" y="2613380"/>
            <a:ext cx="1322883" cy="1226832"/>
          </a:xfrm>
          <a:prstGeom prst="rect">
            <a:avLst/>
          </a:prstGeom>
        </p:spPr>
      </p:pic>
      <p:pic>
        <p:nvPicPr>
          <p:cNvPr id="9" name="Image 8">
            <a:extLst>
              <a:ext uri="{FF2B5EF4-FFF2-40B4-BE49-F238E27FC236}">
                <a16:creationId xmlns:a16="http://schemas.microsoft.com/office/drawing/2014/main" id="{0E55B099-B9AF-429F-8F9E-BF10330A4F9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212675" y="2613380"/>
            <a:ext cx="1892330" cy="1232418"/>
          </a:xfrm>
          <a:prstGeom prst="rect">
            <a:avLst/>
          </a:prstGeom>
        </p:spPr>
      </p:pic>
      <p:sp>
        <p:nvSpPr>
          <p:cNvPr id="2" name="Rectangle 1"/>
          <p:cNvSpPr/>
          <p:nvPr/>
        </p:nvSpPr>
        <p:spPr>
          <a:xfrm>
            <a:off x="163286" y="3986406"/>
            <a:ext cx="11985407" cy="2708434"/>
          </a:xfrm>
          <a:prstGeom prst="rect">
            <a:avLst/>
          </a:prstGeom>
        </p:spPr>
        <p:txBody>
          <a:bodyPr wrap="square">
            <a:spAutoFit/>
          </a:bodyPr>
          <a:lstStyle/>
          <a:p>
            <a:r>
              <a:rPr lang="en-US" sz="2000" b="1" dirty="0">
                <a:solidFill>
                  <a:srgbClr val="002060"/>
                </a:solidFill>
              </a:rPr>
              <a:t>Past developments</a:t>
            </a:r>
            <a:r>
              <a:rPr lang="en-US" b="1" dirty="0">
                <a:solidFill>
                  <a:srgbClr val="002060"/>
                </a:solidFill>
              </a:rPr>
              <a:t> </a:t>
            </a:r>
          </a:p>
          <a:p>
            <a:pPr marL="285750" indent="-285750">
              <a:buFont typeface="Arial" panose="020B0604020202020204" pitchFamily="34" charset="0"/>
              <a:buChar char="•"/>
            </a:pPr>
            <a:r>
              <a:rPr lang="en-US" sz="1600" b="1" dirty="0">
                <a:solidFill>
                  <a:srgbClr val="002060"/>
                </a:solidFill>
              </a:rPr>
              <a:t>5cell cavity: helium vessel design taking into account the inputs from WP4 (HOM couplers &amp; FPC designs)</a:t>
            </a:r>
          </a:p>
          <a:p>
            <a:pPr marL="285750" indent="-285750">
              <a:buFont typeface="Arial" panose="020B0604020202020204" pitchFamily="34" charset="0"/>
              <a:buChar char="•"/>
            </a:pPr>
            <a:r>
              <a:rPr lang="en-US" sz="1600" b="1" dirty="0">
                <a:solidFill>
                  <a:srgbClr val="002060"/>
                </a:solidFill>
              </a:rPr>
              <a:t>Mechanical integration of the HOM &amp; FPCs, Cold tuning Systems and (possible) BLAs</a:t>
            </a:r>
          </a:p>
          <a:p>
            <a:pPr marL="285750" indent="-285750">
              <a:buFont typeface="Arial" panose="020B0604020202020204" pitchFamily="34" charset="0"/>
              <a:buChar char="•"/>
            </a:pPr>
            <a:r>
              <a:rPr lang="en-US" sz="1600" b="1" dirty="0">
                <a:solidFill>
                  <a:srgbClr val="002060"/>
                </a:solidFill>
              </a:rPr>
              <a:t>Warm + Cold magnetic shields design</a:t>
            </a:r>
          </a:p>
          <a:p>
            <a:endParaRPr lang="en-US" b="1" dirty="0">
              <a:solidFill>
                <a:srgbClr val="002060"/>
              </a:solidFill>
            </a:endParaRPr>
          </a:p>
          <a:p>
            <a:r>
              <a:rPr lang="en-US" sz="2000" b="1" dirty="0" smtClean="0">
                <a:solidFill>
                  <a:srgbClr val="A4C137"/>
                </a:solidFill>
                <a:cs typeface="Calibri" panose="020F0502020204030204" pitchFamily="34" charset="0"/>
              </a:rPr>
              <a:t>Current developments</a:t>
            </a:r>
          </a:p>
          <a:p>
            <a:pPr marL="285750" indent="-285750">
              <a:buFont typeface="Arial" panose="020B0604020202020204" pitchFamily="34" charset="0"/>
              <a:buChar char="•"/>
            </a:pPr>
            <a:r>
              <a:rPr lang="en-US" sz="1600" b="1" dirty="0" smtClean="0">
                <a:solidFill>
                  <a:srgbClr val="A4C137"/>
                </a:solidFill>
                <a:cs typeface="Calibri" panose="020F0502020204030204" pitchFamily="34" charset="0"/>
              </a:rPr>
              <a:t>Cold </a:t>
            </a:r>
            <a:r>
              <a:rPr lang="en-US" sz="1600" b="1" dirty="0">
                <a:solidFill>
                  <a:srgbClr val="A4C137"/>
                </a:solidFill>
                <a:cs typeface="Calibri" panose="020F0502020204030204" pitchFamily="34" charset="0"/>
              </a:rPr>
              <a:t>BLAs: thermal calculations</a:t>
            </a:r>
          </a:p>
          <a:p>
            <a:pPr marL="285750" indent="-285750">
              <a:buFont typeface="Arial" panose="020B0604020202020204" pitchFamily="34" charset="0"/>
              <a:buChar char="•"/>
            </a:pPr>
            <a:r>
              <a:rPr lang="en-US" sz="1600" b="1" dirty="0">
                <a:solidFill>
                  <a:srgbClr val="A4C137"/>
                </a:solidFill>
                <a:cs typeface="Calibri" panose="020F0502020204030204" pitchFamily="34" charset="0"/>
              </a:rPr>
              <a:t>Cryogenic circuit design</a:t>
            </a:r>
          </a:p>
          <a:p>
            <a:pPr marL="285750" indent="-285750">
              <a:buFont typeface="Arial" panose="020B0604020202020204" pitchFamily="34" charset="0"/>
              <a:buChar char="•"/>
            </a:pPr>
            <a:r>
              <a:rPr lang="en-US" sz="1600" b="1" dirty="0" smtClean="0">
                <a:solidFill>
                  <a:srgbClr val="A4C137"/>
                </a:solidFill>
                <a:cs typeface="Calibri" panose="020F0502020204030204" pitchFamily="34" charset="0"/>
              </a:rPr>
              <a:t>Cryomodule Process </a:t>
            </a:r>
            <a:r>
              <a:rPr lang="en-US" sz="1600" b="1" dirty="0">
                <a:solidFill>
                  <a:srgbClr val="A4C137"/>
                </a:solidFill>
                <a:cs typeface="Calibri" panose="020F0502020204030204" pitchFamily="34" charset="0"/>
              </a:rPr>
              <a:t>and Instrumentation Diagram (PID) update (based on ESS one</a:t>
            </a:r>
            <a:r>
              <a:rPr lang="en-US" sz="1600" b="1" dirty="0" smtClean="0">
                <a:solidFill>
                  <a:srgbClr val="A4C137"/>
                </a:solidFill>
                <a:cs typeface="Calibri" panose="020F0502020204030204" pitchFamily="34" charset="0"/>
              </a:rPr>
              <a:t>)</a:t>
            </a:r>
            <a:endParaRPr lang="en-US" sz="1600" dirty="0"/>
          </a:p>
        </p:txBody>
      </p:sp>
      <p:sp>
        <p:nvSpPr>
          <p:cNvPr id="4" name="Rectangle 3"/>
          <p:cNvSpPr/>
          <p:nvPr/>
        </p:nvSpPr>
        <p:spPr>
          <a:xfrm>
            <a:off x="8626484" y="2244249"/>
            <a:ext cx="3640740" cy="338554"/>
          </a:xfrm>
          <a:prstGeom prst="rect">
            <a:avLst/>
          </a:prstGeom>
        </p:spPr>
        <p:txBody>
          <a:bodyPr wrap="none">
            <a:spAutoFit/>
          </a:bodyPr>
          <a:lstStyle/>
          <a:p>
            <a:r>
              <a:rPr lang="en-US" sz="1600" dirty="0" smtClean="0">
                <a:solidFill>
                  <a:srgbClr val="0070C0"/>
                </a:solidFill>
              </a:rPr>
              <a:t>Exiting ESS cryomodule parts</a:t>
            </a:r>
            <a:endParaRPr lang="en-US" sz="1100" dirty="0">
              <a:solidFill>
                <a:srgbClr val="0070C0"/>
              </a:solidFill>
            </a:endParaRPr>
          </a:p>
        </p:txBody>
      </p:sp>
      <p:sp>
        <p:nvSpPr>
          <p:cNvPr id="10" name="Rectangle 9"/>
          <p:cNvSpPr/>
          <p:nvPr/>
        </p:nvSpPr>
        <p:spPr>
          <a:xfrm>
            <a:off x="9923689" y="1554494"/>
            <a:ext cx="1289135" cy="261610"/>
          </a:xfrm>
          <a:prstGeom prst="rect">
            <a:avLst/>
          </a:prstGeom>
        </p:spPr>
        <p:txBody>
          <a:bodyPr wrap="none">
            <a:spAutoFit/>
          </a:bodyPr>
          <a:lstStyle/>
          <a:p>
            <a:r>
              <a:rPr lang="en-US" sz="1100" dirty="0" smtClean="0">
                <a:solidFill>
                  <a:schemeClr val="bg1"/>
                </a:solidFill>
              </a:rPr>
              <a:t>Vacuum vessel</a:t>
            </a:r>
            <a:endParaRPr lang="en-US" sz="900" dirty="0">
              <a:solidFill>
                <a:schemeClr val="bg1"/>
              </a:solidFill>
            </a:endParaRPr>
          </a:p>
        </p:txBody>
      </p:sp>
      <p:sp>
        <p:nvSpPr>
          <p:cNvPr id="11" name="Rectangle 10"/>
          <p:cNvSpPr/>
          <p:nvPr/>
        </p:nvSpPr>
        <p:spPr>
          <a:xfrm>
            <a:off x="8889432" y="3503794"/>
            <a:ext cx="1034257" cy="261610"/>
          </a:xfrm>
          <a:prstGeom prst="rect">
            <a:avLst/>
          </a:prstGeom>
        </p:spPr>
        <p:txBody>
          <a:bodyPr wrap="none">
            <a:spAutoFit/>
          </a:bodyPr>
          <a:lstStyle/>
          <a:p>
            <a:r>
              <a:rPr lang="en-US" sz="1100" dirty="0" smtClean="0">
                <a:solidFill>
                  <a:schemeClr val="bg1"/>
                </a:solidFill>
              </a:rPr>
              <a:t>Spaceframe</a:t>
            </a:r>
            <a:endParaRPr lang="en-US" sz="900" dirty="0">
              <a:solidFill>
                <a:schemeClr val="bg1"/>
              </a:solidFill>
            </a:endParaRPr>
          </a:p>
        </p:txBody>
      </p:sp>
      <p:sp>
        <p:nvSpPr>
          <p:cNvPr id="12" name="Rectangle 11"/>
          <p:cNvSpPr/>
          <p:nvPr/>
        </p:nvSpPr>
        <p:spPr>
          <a:xfrm>
            <a:off x="10212675" y="3328563"/>
            <a:ext cx="1374094" cy="261610"/>
          </a:xfrm>
          <a:prstGeom prst="rect">
            <a:avLst/>
          </a:prstGeom>
        </p:spPr>
        <p:txBody>
          <a:bodyPr wrap="none">
            <a:spAutoFit/>
          </a:bodyPr>
          <a:lstStyle/>
          <a:p>
            <a:r>
              <a:rPr lang="en-US" sz="1100" dirty="0" smtClean="0">
                <a:solidFill>
                  <a:schemeClr val="bg1"/>
                </a:solidFill>
              </a:rPr>
              <a:t>Thermal Shield</a:t>
            </a:r>
            <a:endParaRPr lang="en-US" sz="900" dirty="0">
              <a:solidFill>
                <a:schemeClr val="bg1"/>
              </a:solidFill>
            </a:endParaRPr>
          </a:p>
        </p:txBody>
      </p:sp>
    </p:spTree>
    <p:extLst>
      <p:ext uri="{BB962C8B-B14F-4D97-AF65-F5344CB8AC3E}">
        <p14:creationId xmlns:p14="http://schemas.microsoft.com/office/powerpoint/2010/main" val="4248096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nnovate for Sustainable Accelerating Systems: Kick-Off Meeting">
            <a:extLst>
              <a:ext uri="{FF2B5EF4-FFF2-40B4-BE49-F238E27FC236}">
                <a16:creationId xmlns:a16="http://schemas.microsoft.com/office/drawing/2014/main" id="{1709803E-6E12-BAB9-0C4A-5169DA77659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0932A6A9-8E95-4884-917E-386F298748BC}"/>
              </a:ext>
            </a:extLst>
          </p:cNvPr>
          <p:cNvSpPr>
            <a:spLocks noGrp="1"/>
          </p:cNvSpPr>
          <p:nvPr>
            <p:ph idx="1"/>
          </p:nvPr>
        </p:nvSpPr>
        <p:spPr>
          <a:xfrm>
            <a:off x="386499" y="1321806"/>
            <a:ext cx="11446379" cy="5536194"/>
          </a:xfrm>
        </p:spPr>
        <p:txBody>
          <a:bodyPr>
            <a:normAutofit/>
          </a:bodyPr>
          <a:lstStyle/>
          <a:p>
            <a:r>
              <a:rPr lang="en-US" sz="1800" b="1" dirty="0" smtClean="0">
                <a:solidFill>
                  <a:srgbClr val="002060"/>
                </a:solidFill>
              </a:rPr>
              <a:t>5cell cavity: helium vessel design taking into account the inputs from WP4 (HOM couplers &amp; FPC designs). Mechanical and thermal calculations</a:t>
            </a:r>
          </a:p>
          <a:p>
            <a:pPr marL="0" indent="0">
              <a:buNone/>
            </a:pPr>
            <a:r>
              <a:rPr lang="en-US" sz="1800" dirty="0" smtClean="0">
                <a:solidFill>
                  <a:srgbClr val="0070C0"/>
                </a:solidFill>
              </a:rPr>
              <a:t>Baseline: 800MHz, 5cell JLAB RF design</a:t>
            </a:r>
            <a:endParaRPr lang="en-US" sz="1200" dirty="0">
              <a:solidFill>
                <a:srgbClr val="0070C0"/>
              </a:solidFill>
            </a:endParaRPr>
          </a:p>
          <a:p>
            <a:pPr marL="0" indent="0">
              <a:buNone/>
            </a:pPr>
            <a:endParaRPr lang="en-US" sz="1800" dirty="0" smtClean="0">
              <a:solidFill>
                <a:srgbClr val="002060"/>
              </a:solidFill>
            </a:endParaRPr>
          </a:p>
          <a:p>
            <a:pPr marL="0" indent="0">
              <a:buNone/>
            </a:pPr>
            <a:endParaRPr lang="en-US" sz="1800" b="1" dirty="0">
              <a:solidFill>
                <a:srgbClr val="002060"/>
              </a:solidFill>
            </a:endParaRPr>
          </a:p>
        </p:txBody>
      </p:sp>
      <p:sp>
        <p:nvSpPr>
          <p:cNvPr id="6" name="TextBox 3">
            <a:extLst>
              <a:ext uri="{FF2B5EF4-FFF2-40B4-BE49-F238E27FC236}">
                <a16:creationId xmlns:a16="http://schemas.microsoft.com/office/drawing/2014/main" id="{51EC8C43-06E0-C825-13E4-F8DEB374FF58}"/>
              </a:ext>
            </a:extLst>
          </p:cNvPr>
          <p:cNvSpPr txBox="1"/>
          <p:nvPr/>
        </p:nvSpPr>
        <p:spPr>
          <a:xfrm>
            <a:off x="3418115" y="315684"/>
            <a:ext cx="7619999" cy="830997"/>
          </a:xfrm>
          <a:prstGeom prst="rect">
            <a:avLst/>
          </a:prstGeom>
          <a:noFill/>
        </p:spPr>
        <p:txBody>
          <a:bodyPr wrap="square" rtlCol="0">
            <a:spAutoFit/>
          </a:bodyPr>
          <a:lstStyle/>
          <a:p>
            <a:r>
              <a:rPr lang="en-US" sz="2400" b="1" dirty="0" smtClean="0">
                <a:solidFill>
                  <a:srgbClr val="002060"/>
                </a:solidFill>
              </a:rPr>
              <a:t>WP6</a:t>
            </a:r>
            <a:r>
              <a:rPr lang="en-US" sz="2400" b="1" dirty="0">
                <a:solidFill>
                  <a:srgbClr val="002060"/>
                </a:solidFill>
              </a:rPr>
              <a:t> </a:t>
            </a:r>
            <a:r>
              <a:rPr lang="en-US" sz="2400" b="1" dirty="0" smtClean="0">
                <a:solidFill>
                  <a:srgbClr val="002060"/>
                </a:solidFill>
              </a:rPr>
              <a:t>:</a:t>
            </a:r>
            <a:r>
              <a:rPr lang="en-US" sz="2400" b="1" dirty="0" smtClean="0">
                <a:solidFill>
                  <a:schemeClr val="bg2">
                    <a:lumMod val="50000"/>
                  </a:schemeClr>
                </a:solidFill>
              </a:rPr>
              <a:t> status/evolution </a:t>
            </a:r>
            <a:r>
              <a:rPr lang="en-US" sz="2400" b="1" dirty="0">
                <a:solidFill>
                  <a:schemeClr val="bg2">
                    <a:lumMod val="50000"/>
                  </a:schemeClr>
                </a:solidFill>
              </a:rPr>
              <a:t>of Task </a:t>
            </a:r>
            <a:r>
              <a:rPr lang="en-US" sz="2400" b="1" dirty="0" smtClean="0">
                <a:solidFill>
                  <a:schemeClr val="bg2">
                    <a:lumMod val="50000"/>
                  </a:schemeClr>
                </a:solidFill>
              </a:rPr>
              <a:t>6.3 – adapt the existing cryomodule </a:t>
            </a:r>
            <a:endParaRPr lang="en-US" sz="2400" b="1" dirty="0">
              <a:solidFill>
                <a:schemeClr val="bg2">
                  <a:lumMod val="50000"/>
                </a:schemeClr>
              </a:solidFill>
            </a:endParaRPr>
          </a:p>
        </p:txBody>
      </p:sp>
      <p:pic>
        <p:nvPicPr>
          <p:cNvPr id="2" name="Imag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326149" y="283317"/>
            <a:ext cx="1506729" cy="713442"/>
          </a:xfrm>
          <a:prstGeom prst="rect">
            <a:avLst/>
          </a:prstGeom>
        </p:spPr>
      </p:pic>
      <p:pic>
        <p:nvPicPr>
          <p:cNvPr id="9" name="Image 8"/>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75444" y="2355024"/>
            <a:ext cx="3063212" cy="2841556"/>
          </a:xfrm>
          <a:prstGeom prst="rect">
            <a:avLst/>
          </a:prstGeom>
        </p:spPr>
      </p:pic>
      <p:sp>
        <p:nvSpPr>
          <p:cNvPr id="12" name="Rectangle 11"/>
          <p:cNvSpPr/>
          <p:nvPr/>
        </p:nvSpPr>
        <p:spPr>
          <a:xfrm>
            <a:off x="232081" y="3554104"/>
            <a:ext cx="1374094" cy="261610"/>
          </a:xfrm>
          <a:prstGeom prst="rect">
            <a:avLst/>
          </a:prstGeom>
        </p:spPr>
        <p:txBody>
          <a:bodyPr wrap="none">
            <a:spAutoFit/>
          </a:bodyPr>
          <a:lstStyle/>
          <a:p>
            <a:r>
              <a:rPr lang="fr-FR" sz="1100" dirty="0" smtClean="0"/>
              <a:t>c/o </a:t>
            </a:r>
            <a:r>
              <a:rPr lang="fr-FR" sz="1100" dirty="0" err="1" smtClean="0"/>
              <a:t>P.Duchesne</a:t>
            </a:r>
            <a:endParaRPr lang="fr-FR" sz="1100" dirty="0"/>
          </a:p>
        </p:txBody>
      </p:sp>
      <p:grpSp>
        <p:nvGrpSpPr>
          <p:cNvPr id="21" name="Groupe 20"/>
          <p:cNvGrpSpPr/>
          <p:nvPr/>
        </p:nvGrpSpPr>
        <p:grpSpPr>
          <a:xfrm>
            <a:off x="3615983" y="2679131"/>
            <a:ext cx="1914659" cy="2145383"/>
            <a:chOff x="3352800" y="874712"/>
            <a:chExt cx="5486400" cy="5108575"/>
          </a:xfrm>
        </p:grpSpPr>
        <p:sp>
          <p:nvSpPr>
            <p:cNvPr id="16" name="Rectangle 15"/>
            <p:cNvSpPr/>
            <p:nvPr/>
          </p:nvSpPr>
          <p:spPr>
            <a:xfrm>
              <a:off x="3352800" y="874712"/>
              <a:ext cx="5486400" cy="5108575"/>
            </a:xfrm>
            <a:prstGeom prst="rect">
              <a:avLst/>
            </a:prstGeom>
          </p:spPr>
        </p:sp>
        <p:pic>
          <p:nvPicPr>
            <p:cNvPr id="17" name="Image 16"/>
            <p:cNvPicPr preferRelativeResize="0">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034244" y="874713"/>
              <a:ext cx="3869239" cy="1408470"/>
            </a:xfrm>
            <a:prstGeom prst="rect">
              <a:avLst/>
            </a:prstGeom>
            <a:ln>
              <a:noFill/>
            </a:ln>
            <a:effectLst>
              <a:outerShdw blurRad="292100" dist="139700" dir="2700000" algn="tl" rotWithShape="0">
                <a:srgbClr val="333333">
                  <a:alpha val="65000"/>
                </a:srgbClr>
              </a:outerShdw>
            </a:effectLst>
          </p:spPr>
        </p:pic>
        <p:pic>
          <p:nvPicPr>
            <p:cNvPr id="18" name="Image 17"/>
            <p:cNvPicPr preferRelativeResize="0">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004748" y="2057602"/>
              <a:ext cx="4115489" cy="1432800"/>
            </a:xfrm>
            <a:prstGeom prst="rect">
              <a:avLst/>
            </a:prstGeom>
            <a:ln>
              <a:noFill/>
            </a:ln>
            <a:effectLst>
              <a:outerShdw blurRad="292100" dist="139700" dir="2700000" algn="tl" rotWithShape="0">
                <a:srgbClr val="333333">
                  <a:alpha val="65000"/>
                </a:srgbClr>
              </a:outerShdw>
            </a:effectLst>
          </p:spPr>
        </p:pic>
        <p:pic>
          <p:nvPicPr>
            <p:cNvPr id="19" name="Image 18"/>
            <p:cNvPicPr preferRelativeResize="0">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842514" y="3268040"/>
              <a:ext cx="4259509" cy="1382260"/>
            </a:xfrm>
            <a:prstGeom prst="rect">
              <a:avLst/>
            </a:prstGeom>
            <a:ln>
              <a:noFill/>
            </a:ln>
            <a:effectLst>
              <a:outerShdw blurRad="292100" dist="139700" dir="2700000" algn="tl" rotWithShape="0">
                <a:srgbClr val="333333">
                  <a:alpha val="65000"/>
                </a:srgbClr>
              </a:outerShdw>
            </a:effectLst>
          </p:spPr>
        </p:pic>
        <p:pic>
          <p:nvPicPr>
            <p:cNvPr id="20" name="Image 19"/>
            <p:cNvPicPr preferRelativeResize="0">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935361" y="4522363"/>
              <a:ext cx="4172913" cy="1425794"/>
            </a:xfrm>
            <a:prstGeom prst="rect">
              <a:avLst/>
            </a:prstGeom>
            <a:ln>
              <a:noFill/>
            </a:ln>
            <a:effectLst>
              <a:outerShdw blurRad="292100" dist="139700" dir="2700000" algn="tl" rotWithShape="0">
                <a:srgbClr val="333333">
                  <a:alpha val="65000"/>
                </a:srgbClr>
              </a:outerShdw>
            </a:effectLst>
          </p:spPr>
        </p:pic>
      </p:grpSp>
      <p:sp>
        <p:nvSpPr>
          <p:cNvPr id="22" name="ZoneTexte 21"/>
          <p:cNvSpPr txBox="1"/>
          <p:nvPr/>
        </p:nvSpPr>
        <p:spPr>
          <a:xfrm>
            <a:off x="3818467" y="2365506"/>
            <a:ext cx="1486304" cy="276999"/>
          </a:xfrm>
          <a:prstGeom prst="rect">
            <a:avLst/>
          </a:prstGeom>
          <a:noFill/>
        </p:spPr>
        <p:txBody>
          <a:bodyPr wrap="none" rtlCol="0">
            <a:spAutoFit/>
          </a:bodyPr>
          <a:lstStyle/>
          <a:p>
            <a:r>
              <a:rPr lang="fr-FR" sz="1200" dirty="0" smtClean="0"/>
              <a:t>Modal </a:t>
            </a:r>
            <a:r>
              <a:rPr lang="fr-FR" sz="1200" dirty="0" err="1" smtClean="0"/>
              <a:t>analysis</a:t>
            </a:r>
            <a:endParaRPr lang="fr-FR" sz="1200" dirty="0"/>
          </a:p>
        </p:txBody>
      </p:sp>
      <p:pic>
        <p:nvPicPr>
          <p:cNvPr id="23" name="Image 22"/>
          <p:cNvPicPr/>
          <p:nvPr/>
        </p:nvPicPr>
        <p:blipFill>
          <a:blip r:embed="rId9" cstate="print">
            <a:extLst>
              <a:ext uri="{28A0092B-C50C-407E-A947-70E740481C1C}">
                <a14:useLocalDpi xmlns:a14="http://schemas.microsoft.com/office/drawing/2010/main"/>
              </a:ext>
            </a:extLst>
          </a:blip>
          <a:stretch>
            <a:fillRect/>
          </a:stretch>
        </p:blipFill>
        <p:spPr>
          <a:xfrm>
            <a:off x="3157174" y="5510329"/>
            <a:ext cx="2500960" cy="1260000"/>
          </a:xfrm>
          <a:prstGeom prst="rect">
            <a:avLst/>
          </a:prstGeom>
          <a:ln>
            <a:noFill/>
          </a:ln>
          <a:effectLst>
            <a:outerShdw blurRad="292100" dist="139700" dir="2700000" algn="tl" rotWithShape="0">
              <a:srgbClr val="333333">
                <a:alpha val="65000"/>
              </a:srgbClr>
            </a:outerShdw>
          </a:effectLst>
        </p:spPr>
      </p:pic>
      <p:sp>
        <p:nvSpPr>
          <p:cNvPr id="24" name="Rectangle 23"/>
          <p:cNvSpPr/>
          <p:nvPr/>
        </p:nvSpPr>
        <p:spPr>
          <a:xfrm>
            <a:off x="3238656" y="5074079"/>
            <a:ext cx="3012440" cy="461665"/>
          </a:xfrm>
          <a:prstGeom prst="rect">
            <a:avLst/>
          </a:prstGeom>
        </p:spPr>
        <p:txBody>
          <a:bodyPr wrap="square">
            <a:spAutoFit/>
          </a:bodyPr>
          <a:lstStyle/>
          <a:p>
            <a:r>
              <a:rPr lang="en-GB" sz="1200" dirty="0"/>
              <a:t>Lorentz force </a:t>
            </a:r>
            <a:r>
              <a:rPr lang="en-GB" sz="1200" dirty="0" smtClean="0"/>
              <a:t>detuning</a:t>
            </a:r>
          </a:p>
          <a:p>
            <a:r>
              <a:rPr lang="en-GB" sz="1200" dirty="0" smtClean="0"/>
              <a:t>Static results</a:t>
            </a:r>
            <a:endParaRPr lang="fr-FR" sz="1200" dirty="0"/>
          </a:p>
        </p:txBody>
      </p:sp>
      <p:pic>
        <p:nvPicPr>
          <p:cNvPr id="25" name="Image 24"/>
          <p:cNvPicPr/>
          <p:nvPr/>
        </p:nvPicPr>
        <p:blipFill>
          <a:blip r:embed="rId10" cstate="print">
            <a:extLst>
              <a:ext uri="{28A0092B-C50C-407E-A947-70E740481C1C}">
                <a14:useLocalDpi xmlns:a14="http://schemas.microsoft.com/office/drawing/2010/main"/>
              </a:ext>
            </a:extLst>
          </a:blip>
          <a:stretch>
            <a:fillRect/>
          </a:stretch>
        </p:blipFill>
        <p:spPr>
          <a:xfrm>
            <a:off x="300802" y="5501822"/>
            <a:ext cx="2696417" cy="1260000"/>
          </a:xfrm>
          <a:prstGeom prst="rect">
            <a:avLst/>
          </a:prstGeom>
          <a:ln>
            <a:noFill/>
          </a:ln>
          <a:effectLst>
            <a:outerShdw blurRad="292100" dist="139700" dir="2700000" algn="tl" rotWithShape="0">
              <a:srgbClr val="333333">
                <a:alpha val="65000"/>
              </a:srgbClr>
            </a:outerShdw>
          </a:effectLst>
        </p:spPr>
      </p:pic>
      <p:sp>
        <p:nvSpPr>
          <p:cNvPr id="26" name="Rectangle 25"/>
          <p:cNvSpPr/>
          <p:nvPr/>
        </p:nvSpPr>
        <p:spPr>
          <a:xfrm>
            <a:off x="233018" y="5187165"/>
            <a:ext cx="3012440" cy="461665"/>
          </a:xfrm>
          <a:prstGeom prst="rect">
            <a:avLst/>
          </a:prstGeom>
        </p:spPr>
        <p:txBody>
          <a:bodyPr wrap="square">
            <a:spAutoFit/>
          </a:bodyPr>
          <a:lstStyle/>
          <a:p>
            <a:r>
              <a:rPr lang="en-GB" sz="1200" dirty="0" smtClean="0"/>
              <a:t>Stress analysis</a:t>
            </a:r>
          </a:p>
          <a:p>
            <a:r>
              <a:rPr lang="en-GB" sz="1200" dirty="0" smtClean="0"/>
              <a:t>cavity </a:t>
            </a:r>
            <a:r>
              <a:rPr lang="en-GB" sz="1200" dirty="0"/>
              <a:t>under vacuum @RT</a:t>
            </a:r>
            <a:endParaRPr lang="fr-FR" sz="1000" dirty="0"/>
          </a:p>
        </p:txBody>
      </p:sp>
      <p:pic>
        <p:nvPicPr>
          <p:cNvPr id="31" name="Image 30"/>
          <p:cNvPicPr>
            <a:picLocks noChangeAspect="1"/>
          </p:cNvPicPr>
          <p:nvPr/>
        </p:nvPicPr>
        <p:blipFill>
          <a:blip r:embed="rId11"/>
          <a:stretch>
            <a:fillRect/>
          </a:stretch>
        </p:blipFill>
        <p:spPr>
          <a:xfrm>
            <a:off x="6276997" y="2487950"/>
            <a:ext cx="4324328" cy="4241803"/>
          </a:xfrm>
          <a:prstGeom prst="rect">
            <a:avLst/>
          </a:prstGeom>
        </p:spPr>
      </p:pic>
      <p:pic>
        <p:nvPicPr>
          <p:cNvPr id="13" name="Image 12"/>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10368930" y="3459030"/>
            <a:ext cx="1650365" cy="2472166"/>
          </a:xfrm>
          <a:prstGeom prst="rect">
            <a:avLst/>
          </a:prstGeom>
          <a:ln>
            <a:noFill/>
          </a:ln>
          <a:effectLst>
            <a:outerShdw blurRad="292100" dist="139700" dir="2700000" algn="tl" rotWithShape="0">
              <a:srgbClr val="333333">
                <a:alpha val="65000"/>
              </a:srgbClr>
            </a:outerShdw>
          </a:effectLst>
        </p:spPr>
      </p:pic>
      <p:sp>
        <p:nvSpPr>
          <p:cNvPr id="30" name="ZoneTexte 29"/>
          <p:cNvSpPr txBox="1"/>
          <p:nvPr/>
        </p:nvSpPr>
        <p:spPr>
          <a:xfrm>
            <a:off x="6941025" y="2123389"/>
            <a:ext cx="2973891" cy="276999"/>
          </a:xfrm>
          <a:prstGeom prst="rect">
            <a:avLst/>
          </a:prstGeom>
          <a:noFill/>
        </p:spPr>
        <p:txBody>
          <a:bodyPr wrap="none" rtlCol="0">
            <a:spAutoFit/>
          </a:bodyPr>
          <a:lstStyle/>
          <a:p>
            <a:r>
              <a:rPr lang="fr-FR" sz="1200" dirty="0" err="1" smtClean="0"/>
              <a:t>Parameters</a:t>
            </a:r>
            <a:r>
              <a:rPr lang="fr-FR" sz="1200" dirty="0" smtClean="0"/>
              <a:t> of the 5cell </a:t>
            </a:r>
            <a:r>
              <a:rPr lang="fr-FR" sz="1200" dirty="0" err="1" smtClean="0"/>
              <a:t>cavity</a:t>
            </a:r>
            <a:endParaRPr lang="fr-FR" sz="1200" dirty="0"/>
          </a:p>
        </p:txBody>
      </p:sp>
    </p:spTree>
    <p:extLst>
      <p:ext uri="{BB962C8B-B14F-4D97-AF65-F5344CB8AC3E}">
        <p14:creationId xmlns:p14="http://schemas.microsoft.com/office/powerpoint/2010/main" val="767540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932A6A9-8E95-4884-917E-386F298748BC}"/>
              </a:ext>
            </a:extLst>
          </p:cNvPr>
          <p:cNvSpPr>
            <a:spLocks noGrp="1" noChangeAspect="1"/>
          </p:cNvSpPr>
          <p:nvPr>
            <p:ph idx="1"/>
          </p:nvPr>
        </p:nvSpPr>
        <p:spPr>
          <a:xfrm>
            <a:off x="386499" y="1321806"/>
            <a:ext cx="11708931" cy="5536194"/>
          </a:xfrm>
        </p:spPr>
        <p:txBody>
          <a:bodyPr>
            <a:normAutofit/>
          </a:bodyPr>
          <a:lstStyle/>
          <a:p>
            <a:r>
              <a:rPr lang="en-US" sz="1800" b="1" dirty="0">
                <a:solidFill>
                  <a:srgbClr val="002060"/>
                </a:solidFill>
              </a:rPr>
              <a:t>Mechanical integration of the HOM &amp; FPCs, Cold </a:t>
            </a:r>
            <a:r>
              <a:rPr lang="en-US" sz="1800" b="1" dirty="0" smtClean="0">
                <a:solidFill>
                  <a:srgbClr val="002060"/>
                </a:solidFill>
              </a:rPr>
              <a:t>Tuning </a:t>
            </a:r>
            <a:r>
              <a:rPr lang="en-US" sz="1800" b="1" dirty="0">
                <a:solidFill>
                  <a:srgbClr val="002060"/>
                </a:solidFill>
              </a:rPr>
              <a:t>Systems and (possible) BLAs</a:t>
            </a:r>
          </a:p>
          <a:p>
            <a:pPr marL="0" indent="0">
              <a:buNone/>
            </a:pPr>
            <a:endParaRPr lang="en-US" sz="1800" dirty="0" smtClean="0">
              <a:solidFill>
                <a:srgbClr val="002060"/>
              </a:solidFill>
            </a:endParaRPr>
          </a:p>
          <a:p>
            <a:pPr marL="0" indent="0">
              <a:buNone/>
            </a:pPr>
            <a:endParaRPr lang="en-US" sz="1800" b="1" dirty="0" smtClean="0">
              <a:solidFill>
                <a:srgbClr val="002060"/>
              </a:solidFill>
            </a:endParaRPr>
          </a:p>
          <a:p>
            <a:pPr marL="0" indent="0">
              <a:buNone/>
            </a:pPr>
            <a:endParaRPr lang="en-US" sz="1800" b="1" dirty="0">
              <a:solidFill>
                <a:srgbClr val="002060"/>
              </a:solidFill>
            </a:endParaRPr>
          </a:p>
        </p:txBody>
      </p:sp>
      <p:pic>
        <p:nvPicPr>
          <p:cNvPr id="57" name="Image 56"/>
          <p:cNvPicPr>
            <a:picLocks noChangeAspect="1"/>
          </p:cNvPicPr>
          <p:nvPr/>
        </p:nvPicPr>
        <p:blipFill rotWithShape="1">
          <a:blip r:embed="rId3" cstate="print">
            <a:extLst>
              <a:ext uri="{28A0092B-C50C-407E-A947-70E740481C1C}">
                <a14:useLocalDpi xmlns:a14="http://schemas.microsoft.com/office/drawing/2010/main"/>
              </a:ext>
            </a:extLst>
          </a:blip>
          <a:srcRect l="7247" r="9122" b="5432"/>
          <a:stretch/>
        </p:blipFill>
        <p:spPr>
          <a:xfrm>
            <a:off x="3539905" y="2258506"/>
            <a:ext cx="3105340" cy="4287149"/>
          </a:xfrm>
          <a:prstGeom prst="rect">
            <a:avLst/>
          </a:prstGeom>
          <a:ln>
            <a:noFill/>
          </a:ln>
          <a:effectLst>
            <a:softEdge rad="112500"/>
          </a:effectLst>
        </p:spPr>
      </p:pic>
      <p:pic>
        <p:nvPicPr>
          <p:cNvPr id="52" name="Image 5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556392" y="4873595"/>
            <a:ext cx="3287880" cy="2206305"/>
          </a:xfrm>
          <a:prstGeom prst="rect">
            <a:avLst/>
          </a:prstGeom>
          <a:ln>
            <a:noFill/>
          </a:ln>
          <a:effectLst>
            <a:softEdge rad="112500"/>
          </a:effectLst>
        </p:spPr>
      </p:pic>
      <p:pic>
        <p:nvPicPr>
          <p:cNvPr id="45" name="Image 44"/>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38712" y="4784233"/>
            <a:ext cx="2247482" cy="1874254"/>
          </a:xfrm>
          <a:prstGeom prst="rect">
            <a:avLst/>
          </a:prstGeom>
        </p:spPr>
      </p:pic>
      <p:pic>
        <p:nvPicPr>
          <p:cNvPr id="5" name="Picture 2" descr="Innovate for Sustainable Accelerating Systems: Kick-Off Meeting">
            <a:extLst>
              <a:ext uri="{FF2B5EF4-FFF2-40B4-BE49-F238E27FC236}">
                <a16:creationId xmlns:a16="http://schemas.microsoft.com/office/drawing/2014/main" id="{1709803E-6E12-BAB9-0C4A-5169DA776598}"/>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3">
            <a:extLst>
              <a:ext uri="{FF2B5EF4-FFF2-40B4-BE49-F238E27FC236}">
                <a16:creationId xmlns:a16="http://schemas.microsoft.com/office/drawing/2014/main" id="{51EC8C43-06E0-C825-13E4-F8DEB374FF58}"/>
              </a:ext>
            </a:extLst>
          </p:cNvPr>
          <p:cNvSpPr txBox="1"/>
          <p:nvPr/>
        </p:nvSpPr>
        <p:spPr>
          <a:xfrm>
            <a:off x="3418115" y="315684"/>
            <a:ext cx="7619999" cy="830997"/>
          </a:xfrm>
          <a:prstGeom prst="rect">
            <a:avLst/>
          </a:prstGeom>
          <a:noFill/>
        </p:spPr>
        <p:txBody>
          <a:bodyPr wrap="square" rtlCol="0">
            <a:spAutoFit/>
          </a:bodyPr>
          <a:lstStyle/>
          <a:p>
            <a:r>
              <a:rPr lang="en-US" sz="2400" b="1" dirty="0" smtClean="0">
                <a:solidFill>
                  <a:srgbClr val="002060"/>
                </a:solidFill>
              </a:rPr>
              <a:t>WP6</a:t>
            </a:r>
            <a:r>
              <a:rPr lang="en-US" sz="2400" b="1" dirty="0">
                <a:solidFill>
                  <a:srgbClr val="002060"/>
                </a:solidFill>
              </a:rPr>
              <a:t> </a:t>
            </a:r>
            <a:r>
              <a:rPr lang="en-US" sz="2400" b="1" dirty="0" smtClean="0">
                <a:solidFill>
                  <a:srgbClr val="002060"/>
                </a:solidFill>
              </a:rPr>
              <a:t>:</a:t>
            </a:r>
            <a:r>
              <a:rPr lang="en-US" sz="2400" b="1" dirty="0" smtClean="0">
                <a:solidFill>
                  <a:schemeClr val="bg2">
                    <a:lumMod val="50000"/>
                  </a:schemeClr>
                </a:solidFill>
              </a:rPr>
              <a:t> status/evolution </a:t>
            </a:r>
            <a:r>
              <a:rPr lang="en-US" sz="2400" b="1" dirty="0">
                <a:solidFill>
                  <a:schemeClr val="bg2">
                    <a:lumMod val="50000"/>
                  </a:schemeClr>
                </a:solidFill>
              </a:rPr>
              <a:t>of Task </a:t>
            </a:r>
            <a:r>
              <a:rPr lang="en-US" sz="2400" b="1" dirty="0" smtClean="0">
                <a:solidFill>
                  <a:schemeClr val="bg2">
                    <a:lumMod val="50000"/>
                  </a:schemeClr>
                </a:solidFill>
              </a:rPr>
              <a:t>6.3 – adapt the existing cryomodule </a:t>
            </a:r>
            <a:endParaRPr lang="en-US" sz="2400" b="1" dirty="0">
              <a:solidFill>
                <a:schemeClr val="bg2">
                  <a:lumMod val="50000"/>
                </a:schemeClr>
              </a:solidFill>
            </a:endParaRPr>
          </a:p>
        </p:txBody>
      </p:sp>
      <p:sp>
        <p:nvSpPr>
          <p:cNvPr id="10" name="Rectangle 9"/>
          <p:cNvSpPr/>
          <p:nvPr/>
        </p:nvSpPr>
        <p:spPr>
          <a:xfrm>
            <a:off x="298743" y="2089229"/>
            <a:ext cx="2036135" cy="338554"/>
          </a:xfrm>
          <a:prstGeom prst="rect">
            <a:avLst/>
          </a:prstGeom>
        </p:spPr>
        <p:txBody>
          <a:bodyPr wrap="none">
            <a:spAutoFit/>
          </a:bodyPr>
          <a:lstStyle/>
          <a:p>
            <a:r>
              <a:rPr lang="en-US" sz="1600" dirty="0">
                <a:solidFill>
                  <a:srgbClr val="0070C0"/>
                </a:solidFill>
              </a:rPr>
              <a:t>HOM </a:t>
            </a:r>
            <a:r>
              <a:rPr lang="en-US" sz="1600" dirty="0" smtClean="0">
                <a:solidFill>
                  <a:srgbClr val="0070C0"/>
                </a:solidFill>
              </a:rPr>
              <a:t>integration</a:t>
            </a:r>
            <a:endParaRPr lang="en-US" sz="1600" dirty="0">
              <a:solidFill>
                <a:srgbClr val="0070C0"/>
              </a:solidFill>
            </a:endParaRPr>
          </a:p>
        </p:txBody>
      </p:sp>
      <p:pic>
        <p:nvPicPr>
          <p:cNvPr id="31" name="Image 30">
            <a:extLst>
              <a:ext uri="{FF2B5EF4-FFF2-40B4-BE49-F238E27FC236}">
                <a16:creationId xmlns:a16="http://schemas.microsoft.com/office/drawing/2014/main" id="{616564F0-9A46-4F17-A98C-06A4FF73E188}"/>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346284" y="2536970"/>
            <a:ext cx="2218002" cy="2200722"/>
          </a:xfrm>
          <a:prstGeom prst="rect">
            <a:avLst/>
          </a:prstGeom>
          <a:ln>
            <a:noFill/>
          </a:ln>
          <a:effectLst>
            <a:softEdge rad="112500"/>
          </a:effectLst>
        </p:spPr>
      </p:pic>
      <p:grpSp>
        <p:nvGrpSpPr>
          <p:cNvPr id="34" name="Groupe 33"/>
          <p:cNvGrpSpPr/>
          <p:nvPr/>
        </p:nvGrpSpPr>
        <p:grpSpPr>
          <a:xfrm>
            <a:off x="285327" y="2079205"/>
            <a:ext cx="10571988" cy="4737659"/>
            <a:chOff x="-3297958" y="2152477"/>
            <a:chExt cx="10571988" cy="4737659"/>
          </a:xfrm>
        </p:grpSpPr>
        <p:pic>
          <p:nvPicPr>
            <p:cNvPr id="17" name="Image 16"/>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4153758" y="2152477"/>
              <a:ext cx="3120272" cy="2394409"/>
            </a:xfrm>
            <a:prstGeom prst="rect">
              <a:avLst/>
            </a:prstGeom>
            <a:ln>
              <a:noFill/>
            </a:ln>
            <a:effectLst>
              <a:softEdge rad="112500"/>
            </a:effectLst>
          </p:spPr>
        </p:pic>
        <p:sp>
          <p:nvSpPr>
            <p:cNvPr id="18" name="Rectangle 17"/>
            <p:cNvSpPr/>
            <p:nvPr/>
          </p:nvSpPr>
          <p:spPr>
            <a:xfrm>
              <a:off x="6069854" y="4070436"/>
              <a:ext cx="1204176" cy="261610"/>
            </a:xfrm>
            <a:prstGeom prst="rect">
              <a:avLst/>
            </a:prstGeom>
          </p:spPr>
          <p:txBody>
            <a:bodyPr wrap="none">
              <a:spAutoFit/>
            </a:bodyPr>
            <a:lstStyle/>
            <a:p>
              <a:r>
                <a:rPr lang="fr-FR" sz="1100" dirty="0" smtClean="0"/>
                <a:t>c/o </a:t>
              </a:r>
              <a:r>
                <a:rPr lang="fr-FR" sz="1100" dirty="0" err="1"/>
                <a:t>S.Blivet</a:t>
              </a:r>
              <a:endParaRPr lang="fr-FR" sz="1100" dirty="0"/>
            </a:p>
          </p:txBody>
        </p:sp>
        <p:sp>
          <p:nvSpPr>
            <p:cNvPr id="48" name="Rectangle 47"/>
            <p:cNvSpPr/>
            <p:nvPr/>
          </p:nvSpPr>
          <p:spPr>
            <a:xfrm>
              <a:off x="-3297958" y="6569906"/>
              <a:ext cx="1374094" cy="261610"/>
            </a:xfrm>
            <a:prstGeom prst="rect">
              <a:avLst/>
            </a:prstGeom>
          </p:spPr>
          <p:txBody>
            <a:bodyPr wrap="none">
              <a:spAutoFit/>
            </a:bodyPr>
            <a:lstStyle/>
            <a:p>
              <a:r>
                <a:rPr lang="fr-FR" sz="1100" dirty="0" smtClean="0"/>
                <a:t>c/o </a:t>
              </a:r>
              <a:r>
                <a:rPr lang="fr-FR" sz="1100" dirty="0" err="1" smtClean="0"/>
                <a:t>P.Duchesne</a:t>
              </a:r>
              <a:endParaRPr lang="fr-FR" sz="1100" dirty="0"/>
            </a:p>
          </p:txBody>
        </p:sp>
        <p:sp>
          <p:nvSpPr>
            <p:cNvPr id="53" name="Rectangle 52"/>
            <p:cNvSpPr/>
            <p:nvPr/>
          </p:nvSpPr>
          <p:spPr>
            <a:xfrm>
              <a:off x="5664970" y="6628526"/>
              <a:ext cx="1204176" cy="261610"/>
            </a:xfrm>
            <a:prstGeom prst="rect">
              <a:avLst/>
            </a:prstGeom>
          </p:spPr>
          <p:txBody>
            <a:bodyPr wrap="none">
              <a:spAutoFit/>
            </a:bodyPr>
            <a:lstStyle/>
            <a:p>
              <a:r>
                <a:rPr lang="fr-FR" sz="1100" dirty="0" smtClean="0"/>
                <a:t>c/o </a:t>
              </a:r>
              <a:r>
                <a:rPr lang="fr-FR" sz="1100" dirty="0" err="1"/>
                <a:t>S.Blivet</a:t>
              </a:r>
              <a:endParaRPr lang="fr-FR" sz="1100" dirty="0"/>
            </a:p>
          </p:txBody>
        </p:sp>
        <p:sp>
          <p:nvSpPr>
            <p:cNvPr id="56" name="Rectangle 55"/>
            <p:cNvSpPr/>
            <p:nvPr/>
          </p:nvSpPr>
          <p:spPr>
            <a:xfrm>
              <a:off x="2122965" y="6569685"/>
              <a:ext cx="1204176" cy="261610"/>
            </a:xfrm>
            <a:prstGeom prst="rect">
              <a:avLst/>
            </a:prstGeom>
          </p:spPr>
          <p:txBody>
            <a:bodyPr wrap="none">
              <a:spAutoFit/>
            </a:bodyPr>
            <a:lstStyle/>
            <a:p>
              <a:r>
                <a:rPr lang="fr-FR" sz="1100" dirty="0" smtClean="0"/>
                <a:t>c/o </a:t>
              </a:r>
              <a:r>
                <a:rPr lang="fr-FR" sz="1100" dirty="0" err="1"/>
                <a:t>S.Blivet</a:t>
              </a:r>
              <a:endParaRPr lang="fr-FR" sz="1100" dirty="0"/>
            </a:p>
          </p:txBody>
        </p:sp>
      </p:grpSp>
      <p:sp>
        <p:nvSpPr>
          <p:cNvPr id="38" name="Rectangle 37"/>
          <p:cNvSpPr/>
          <p:nvPr/>
        </p:nvSpPr>
        <p:spPr>
          <a:xfrm>
            <a:off x="7737043" y="1750675"/>
            <a:ext cx="3270447" cy="338554"/>
          </a:xfrm>
          <a:prstGeom prst="rect">
            <a:avLst/>
          </a:prstGeom>
        </p:spPr>
        <p:txBody>
          <a:bodyPr wrap="none">
            <a:spAutoFit/>
          </a:bodyPr>
          <a:lstStyle/>
          <a:p>
            <a:r>
              <a:rPr lang="en-US" sz="1600" dirty="0" smtClean="0">
                <a:solidFill>
                  <a:srgbClr val="0070C0"/>
                </a:solidFill>
              </a:rPr>
              <a:t>Tuning system </a:t>
            </a:r>
            <a:r>
              <a:rPr lang="en-US" sz="1600" dirty="0">
                <a:solidFill>
                  <a:srgbClr val="0070C0"/>
                </a:solidFill>
              </a:rPr>
              <a:t>integration</a:t>
            </a:r>
          </a:p>
        </p:txBody>
      </p:sp>
      <p:sp>
        <p:nvSpPr>
          <p:cNvPr id="39" name="Explosion 1 38"/>
          <p:cNvSpPr/>
          <p:nvPr/>
        </p:nvSpPr>
        <p:spPr>
          <a:xfrm>
            <a:off x="285327" y="2583511"/>
            <a:ext cx="1514475" cy="1494496"/>
          </a:xfrm>
          <a:prstGeom prst="irregularSeal1">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70C0"/>
              </a:solidFill>
            </a:endParaRPr>
          </a:p>
        </p:txBody>
      </p:sp>
      <p:sp>
        <p:nvSpPr>
          <p:cNvPr id="42" name="Explosion 1 41"/>
          <p:cNvSpPr/>
          <p:nvPr/>
        </p:nvSpPr>
        <p:spPr>
          <a:xfrm>
            <a:off x="4378869" y="4995385"/>
            <a:ext cx="1702251" cy="1821479"/>
          </a:xfrm>
          <a:prstGeom prst="irregularSeal1">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Explosion 1 42"/>
          <p:cNvSpPr/>
          <p:nvPr/>
        </p:nvSpPr>
        <p:spPr>
          <a:xfrm>
            <a:off x="7538846" y="2979118"/>
            <a:ext cx="1514475" cy="1494496"/>
          </a:xfrm>
          <a:prstGeom prst="irregularSeal1">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Rectangle 43"/>
          <p:cNvSpPr/>
          <p:nvPr/>
        </p:nvSpPr>
        <p:spPr>
          <a:xfrm>
            <a:off x="4017893" y="1894987"/>
            <a:ext cx="2036135" cy="338554"/>
          </a:xfrm>
          <a:prstGeom prst="rect">
            <a:avLst/>
          </a:prstGeom>
        </p:spPr>
        <p:txBody>
          <a:bodyPr wrap="none">
            <a:spAutoFit/>
          </a:bodyPr>
          <a:lstStyle/>
          <a:p>
            <a:r>
              <a:rPr lang="en-US" sz="1600" dirty="0" smtClean="0">
                <a:solidFill>
                  <a:srgbClr val="0070C0"/>
                </a:solidFill>
              </a:rPr>
              <a:t>FPC integration</a:t>
            </a:r>
            <a:endParaRPr lang="en-US" sz="1600" dirty="0">
              <a:solidFill>
                <a:srgbClr val="0070C0"/>
              </a:solidFill>
            </a:endParaRPr>
          </a:p>
        </p:txBody>
      </p:sp>
      <p:sp>
        <p:nvSpPr>
          <p:cNvPr id="49" name="Rectangle 48"/>
          <p:cNvSpPr/>
          <p:nvPr/>
        </p:nvSpPr>
        <p:spPr>
          <a:xfrm>
            <a:off x="8296084" y="4582228"/>
            <a:ext cx="2036135" cy="338554"/>
          </a:xfrm>
          <a:prstGeom prst="rect">
            <a:avLst/>
          </a:prstGeom>
        </p:spPr>
        <p:txBody>
          <a:bodyPr wrap="none">
            <a:spAutoFit/>
          </a:bodyPr>
          <a:lstStyle/>
          <a:p>
            <a:r>
              <a:rPr lang="en-US" sz="1600" dirty="0" smtClean="0">
                <a:solidFill>
                  <a:srgbClr val="0070C0"/>
                </a:solidFill>
              </a:rPr>
              <a:t>BLA integration</a:t>
            </a:r>
            <a:endParaRPr lang="en-US" sz="1600" dirty="0">
              <a:solidFill>
                <a:srgbClr val="0070C0"/>
              </a:solidFill>
            </a:endParaRPr>
          </a:p>
        </p:txBody>
      </p:sp>
      <p:pic>
        <p:nvPicPr>
          <p:cNvPr id="50" name="Image 49"/>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0442818" y="5441648"/>
            <a:ext cx="1437847" cy="1398386"/>
          </a:xfrm>
          <a:prstGeom prst="rect">
            <a:avLst/>
          </a:prstGeom>
          <a:ln>
            <a:noFill/>
          </a:ln>
          <a:effectLst>
            <a:softEdge rad="112500"/>
          </a:effectLst>
        </p:spPr>
      </p:pic>
    </p:spTree>
    <p:extLst>
      <p:ext uri="{BB962C8B-B14F-4D97-AF65-F5344CB8AC3E}">
        <p14:creationId xmlns:p14="http://schemas.microsoft.com/office/powerpoint/2010/main" val="4390529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nnovate for Sustainable Accelerating Systems: Kick-Off Meeting">
            <a:extLst>
              <a:ext uri="{FF2B5EF4-FFF2-40B4-BE49-F238E27FC236}">
                <a16:creationId xmlns:a16="http://schemas.microsoft.com/office/drawing/2014/main" id="{1709803E-6E12-BAB9-0C4A-5169DA77659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3286" y="109462"/>
            <a:ext cx="2781262" cy="874111"/>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a:extLst>
              <a:ext uri="{FF2B5EF4-FFF2-40B4-BE49-F238E27FC236}">
                <a16:creationId xmlns:a16="http://schemas.microsoft.com/office/drawing/2014/main" id="{0932A6A9-8E95-4884-917E-386F298748BC}"/>
              </a:ext>
            </a:extLst>
          </p:cNvPr>
          <p:cNvSpPr>
            <a:spLocks noGrp="1"/>
          </p:cNvSpPr>
          <p:nvPr>
            <p:ph idx="1"/>
          </p:nvPr>
        </p:nvSpPr>
        <p:spPr>
          <a:xfrm>
            <a:off x="386499" y="1321806"/>
            <a:ext cx="11446379" cy="5536194"/>
          </a:xfrm>
        </p:spPr>
        <p:txBody>
          <a:bodyPr>
            <a:normAutofit/>
          </a:bodyPr>
          <a:lstStyle/>
          <a:p>
            <a:r>
              <a:rPr lang="en-US" sz="1800" b="1" dirty="0">
                <a:solidFill>
                  <a:srgbClr val="002060"/>
                </a:solidFill>
              </a:rPr>
              <a:t>Warm + Cold magnetic shields design</a:t>
            </a:r>
          </a:p>
          <a:p>
            <a:pPr marL="0" indent="0">
              <a:buNone/>
            </a:pPr>
            <a:r>
              <a:rPr lang="en-US" sz="1800" b="1" u="sng" dirty="0" smtClean="0"/>
              <a:t>Goal:</a:t>
            </a:r>
            <a:r>
              <a:rPr lang="en-US" sz="1800" b="1" dirty="0" smtClean="0"/>
              <a:t> residual B field &lt; 1mG </a:t>
            </a:r>
            <a:r>
              <a:rPr lang="en-US" sz="1800" dirty="0" smtClean="0"/>
              <a:t>at the cavity surfaces (due to high sensitivity to trapped flux after mid-T bake). No fast cool-down planned </a:t>
            </a:r>
            <a:r>
              <a:rPr lang="en-US" sz="1800" dirty="0"/>
              <a:t>for effective magnetic flux </a:t>
            </a:r>
            <a:r>
              <a:rPr lang="en-US" sz="1800" dirty="0" smtClean="0"/>
              <a:t>expulsion. </a:t>
            </a:r>
            <a:endParaRPr lang="en-US" sz="1800" dirty="0"/>
          </a:p>
          <a:p>
            <a:pPr marL="0" indent="0">
              <a:buNone/>
            </a:pPr>
            <a:r>
              <a:rPr lang="en-US" sz="1800" dirty="0">
                <a:solidFill>
                  <a:srgbClr val="0070C0"/>
                </a:solidFill>
              </a:rPr>
              <a:t>Baseline: </a:t>
            </a:r>
            <a:r>
              <a:rPr lang="fr-FR" sz="1800" dirty="0">
                <a:solidFill>
                  <a:srgbClr val="0070C0"/>
                </a:solidFill>
              </a:rPr>
              <a:t>A double </a:t>
            </a:r>
            <a:r>
              <a:rPr lang="fr-FR" sz="1800" dirty="0" err="1">
                <a:solidFill>
                  <a:srgbClr val="0070C0"/>
                </a:solidFill>
              </a:rPr>
              <a:t>magnetic</a:t>
            </a:r>
            <a:r>
              <a:rPr lang="fr-FR" sz="1800" dirty="0">
                <a:solidFill>
                  <a:srgbClr val="0070C0"/>
                </a:solidFill>
              </a:rPr>
              <a:t> </a:t>
            </a:r>
            <a:r>
              <a:rPr lang="fr-FR" sz="1800" dirty="0" err="1" smtClean="0">
                <a:solidFill>
                  <a:srgbClr val="0070C0"/>
                </a:solidFill>
              </a:rPr>
              <a:t>shield</a:t>
            </a:r>
            <a:r>
              <a:rPr lang="fr-FR" sz="1800" dirty="0" smtClean="0">
                <a:solidFill>
                  <a:srgbClr val="0070C0"/>
                </a:solidFill>
              </a:rPr>
              <a:t> </a:t>
            </a:r>
            <a:r>
              <a:rPr lang="fr-FR" sz="1800" dirty="0" err="1" smtClean="0">
                <a:solidFill>
                  <a:srgbClr val="0070C0"/>
                </a:solidFill>
              </a:rPr>
              <a:t>composed</a:t>
            </a:r>
            <a:r>
              <a:rPr lang="fr-FR" sz="1800" dirty="0" smtClean="0">
                <a:solidFill>
                  <a:srgbClr val="0070C0"/>
                </a:solidFill>
              </a:rPr>
              <a:t> of a 2mm </a:t>
            </a:r>
            <a:r>
              <a:rPr lang="fr-FR" sz="1800" dirty="0" err="1">
                <a:solidFill>
                  <a:srgbClr val="0070C0"/>
                </a:solidFill>
              </a:rPr>
              <a:t>thick</a:t>
            </a:r>
            <a:r>
              <a:rPr lang="fr-FR" sz="1800" dirty="0">
                <a:solidFill>
                  <a:srgbClr val="0070C0"/>
                </a:solidFill>
              </a:rPr>
              <a:t> µ </a:t>
            </a:r>
            <a:r>
              <a:rPr lang="fr-FR" sz="1800" dirty="0" err="1">
                <a:solidFill>
                  <a:srgbClr val="0070C0"/>
                </a:solidFill>
              </a:rPr>
              <a:t>metal</a:t>
            </a:r>
            <a:r>
              <a:rPr lang="fr-FR" sz="1800" dirty="0">
                <a:solidFill>
                  <a:srgbClr val="0070C0"/>
                </a:solidFill>
              </a:rPr>
              <a:t> + </a:t>
            </a:r>
            <a:r>
              <a:rPr lang="fr-FR" sz="1800" dirty="0" smtClean="0">
                <a:solidFill>
                  <a:srgbClr val="0070C0"/>
                </a:solidFill>
              </a:rPr>
              <a:t>a 2mm </a:t>
            </a:r>
            <a:r>
              <a:rPr lang="fr-FR" sz="1800" dirty="0" err="1">
                <a:solidFill>
                  <a:srgbClr val="0070C0"/>
                </a:solidFill>
              </a:rPr>
              <a:t>thick</a:t>
            </a:r>
            <a:r>
              <a:rPr lang="fr-FR" sz="1800" dirty="0">
                <a:solidFill>
                  <a:srgbClr val="0070C0"/>
                </a:solidFill>
              </a:rPr>
              <a:t> </a:t>
            </a:r>
            <a:r>
              <a:rPr lang="fr-FR" sz="1800" dirty="0" err="1" smtClean="0">
                <a:solidFill>
                  <a:srgbClr val="0070C0"/>
                </a:solidFill>
              </a:rPr>
              <a:t>Cryophy</a:t>
            </a:r>
            <a:r>
              <a:rPr lang="fr-FR" sz="1800" dirty="0" smtClean="0">
                <a:solidFill>
                  <a:srgbClr val="0070C0"/>
                </a:solidFill>
              </a:rPr>
              <a:t> </a:t>
            </a:r>
            <a:r>
              <a:rPr lang="fr-FR" sz="1800" dirty="0" err="1" smtClean="0">
                <a:solidFill>
                  <a:srgbClr val="0070C0"/>
                </a:solidFill>
              </a:rPr>
              <a:t>around</a:t>
            </a:r>
            <a:r>
              <a:rPr lang="fr-FR" sz="1800" dirty="0" smtClean="0">
                <a:solidFill>
                  <a:srgbClr val="0070C0"/>
                </a:solidFill>
              </a:rPr>
              <a:t> the </a:t>
            </a:r>
            <a:r>
              <a:rPr lang="fr-FR" sz="1800" dirty="0" err="1" smtClean="0">
                <a:solidFill>
                  <a:srgbClr val="0070C0"/>
                </a:solidFill>
              </a:rPr>
              <a:t>cavities</a:t>
            </a:r>
            <a:endParaRPr lang="en-US" sz="1800" dirty="0">
              <a:solidFill>
                <a:srgbClr val="0070C0"/>
              </a:solidFill>
            </a:endParaRPr>
          </a:p>
          <a:p>
            <a:pPr marL="0" indent="0">
              <a:buNone/>
            </a:pPr>
            <a:endParaRPr lang="en-US" sz="1800" dirty="0" smtClean="0">
              <a:solidFill>
                <a:srgbClr val="002060"/>
              </a:solidFill>
            </a:endParaRPr>
          </a:p>
          <a:p>
            <a:pPr marL="0" indent="0">
              <a:buNone/>
            </a:pPr>
            <a:endParaRPr lang="en-US" sz="1800" b="1" dirty="0">
              <a:solidFill>
                <a:srgbClr val="002060"/>
              </a:solidFill>
            </a:endParaRPr>
          </a:p>
        </p:txBody>
      </p:sp>
      <p:sp>
        <p:nvSpPr>
          <p:cNvPr id="6" name="TextBox 3">
            <a:extLst>
              <a:ext uri="{FF2B5EF4-FFF2-40B4-BE49-F238E27FC236}">
                <a16:creationId xmlns:a16="http://schemas.microsoft.com/office/drawing/2014/main" id="{51EC8C43-06E0-C825-13E4-F8DEB374FF58}"/>
              </a:ext>
            </a:extLst>
          </p:cNvPr>
          <p:cNvSpPr txBox="1"/>
          <p:nvPr/>
        </p:nvSpPr>
        <p:spPr>
          <a:xfrm>
            <a:off x="3418115" y="315684"/>
            <a:ext cx="7619999" cy="830997"/>
          </a:xfrm>
          <a:prstGeom prst="rect">
            <a:avLst/>
          </a:prstGeom>
          <a:noFill/>
        </p:spPr>
        <p:txBody>
          <a:bodyPr wrap="square" rtlCol="0">
            <a:spAutoFit/>
          </a:bodyPr>
          <a:lstStyle/>
          <a:p>
            <a:r>
              <a:rPr lang="en-US" sz="2400" b="1" dirty="0" smtClean="0">
                <a:solidFill>
                  <a:srgbClr val="002060"/>
                </a:solidFill>
              </a:rPr>
              <a:t>WP6</a:t>
            </a:r>
            <a:r>
              <a:rPr lang="en-US" sz="2400" b="1" dirty="0">
                <a:solidFill>
                  <a:srgbClr val="002060"/>
                </a:solidFill>
              </a:rPr>
              <a:t> </a:t>
            </a:r>
            <a:r>
              <a:rPr lang="en-US" sz="2400" b="1" dirty="0" smtClean="0">
                <a:solidFill>
                  <a:srgbClr val="002060"/>
                </a:solidFill>
              </a:rPr>
              <a:t>:</a:t>
            </a:r>
            <a:r>
              <a:rPr lang="en-US" sz="2400" b="1" dirty="0" smtClean="0">
                <a:solidFill>
                  <a:schemeClr val="bg2">
                    <a:lumMod val="50000"/>
                  </a:schemeClr>
                </a:solidFill>
              </a:rPr>
              <a:t> status/evolution </a:t>
            </a:r>
            <a:r>
              <a:rPr lang="en-US" sz="2400" b="1" dirty="0">
                <a:solidFill>
                  <a:schemeClr val="bg2">
                    <a:lumMod val="50000"/>
                  </a:schemeClr>
                </a:solidFill>
              </a:rPr>
              <a:t>of Task </a:t>
            </a:r>
            <a:r>
              <a:rPr lang="en-US" sz="2400" b="1" dirty="0" smtClean="0">
                <a:solidFill>
                  <a:schemeClr val="bg2">
                    <a:lumMod val="50000"/>
                  </a:schemeClr>
                </a:solidFill>
              </a:rPr>
              <a:t>6.3 – adapt the existing cryomodule </a:t>
            </a:r>
            <a:endParaRPr lang="en-US" sz="2400" b="1" dirty="0">
              <a:solidFill>
                <a:schemeClr val="bg2">
                  <a:lumMod val="50000"/>
                </a:schemeClr>
              </a:solidFill>
            </a:endParaRPr>
          </a:p>
        </p:txBody>
      </p:sp>
      <p:pic>
        <p:nvPicPr>
          <p:cNvPr id="27" name="Image 26"/>
          <p:cNvPicPr>
            <a:picLocks noChangeAspect="1"/>
          </p:cNvPicPr>
          <p:nvPr/>
        </p:nvPicPr>
        <p:blipFill rotWithShape="1">
          <a:blip r:embed="rId3" cstate="print">
            <a:extLst>
              <a:ext uri="{28A0092B-C50C-407E-A947-70E740481C1C}">
                <a14:useLocalDpi xmlns:a14="http://schemas.microsoft.com/office/drawing/2010/main"/>
              </a:ext>
            </a:extLst>
          </a:blip>
          <a:srcRect l="26780" t="9938"/>
          <a:stretch/>
        </p:blipFill>
        <p:spPr bwMode="auto">
          <a:xfrm>
            <a:off x="7462290" y="3252179"/>
            <a:ext cx="4352579" cy="2974244"/>
          </a:xfrm>
          <a:prstGeom prst="rect">
            <a:avLst/>
          </a:prstGeom>
          <a:ln>
            <a:noFill/>
          </a:ln>
          <a:extLst>
            <a:ext uri="{53640926-AAD7-44D8-BBD7-CCE9431645EC}">
              <a14:shadowObscured xmlns:a14="http://schemas.microsoft.com/office/drawing/2010/main"/>
            </a:ext>
          </a:extLst>
        </p:spPr>
      </p:pic>
      <p:pic>
        <p:nvPicPr>
          <p:cNvPr id="28" name="Image 2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833407" y="5325735"/>
            <a:ext cx="2284129" cy="1455831"/>
          </a:xfrm>
          <a:prstGeom prst="rect">
            <a:avLst/>
          </a:prstGeom>
        </p:spPr>
      </p:pic>
      <p:sp>
        <p:nvSpPr>
          <p:cNvPr id="29" name="ZoneTexte 28"/>
          <p:cNvSpPr txBox="1"/>
          <p:nvPr/>
        </p:nvSpPr>
        <p:spPr>
          <a:xfrm>
            <a:off x="9833407" y="5305032"/>
            <a:ext cx="1665841" cy="338554"/>
          </a:xfrm>
          <a:prstGeom prst="rect">
            <a:avLst/>
          </a:prstGeom>
          <a:noFill/>
        </p:spPr>
        <p:txBody>
          <a:bodyPr wrap="none" rtlCol="0">
            <a:spAutoFit/>
          </a:bodyPr>
          <a:lstStyle/>
          <a:p>
            <a:r>
              <a:rPr lang="fr-FR" sz="1600" dirty="0" err="1" smtClean="0"/>
              <a:t>Cryophy</a:t>
            </a:r>
            <a:r>
              <a:rPr lang="fr-FR" sz="1600" dirty="0" smtClean="0"/>
              <a:t> @ 2K</a:t>
            </a:r>
            <a:endParaRPr lang="fr-FR" sz="1600" dirty="0"/>
          </a:p>
        </p:txBody>
      </p:sp>
      <p:sp>
        <p:nvSpPr>
          <p:cNvPr id="32" name="ZoneTexte 31"/>
          <p:cNvSpPr txBox="1"/>
          <p:nvPr/>
        </p:nvSpPr>
        <p:spPr>
          <a:xfrm>
            <a:off x="7444281" y="3275286"/>
            <a:ext cx="2282997" cy="584775"/>
          </a:xfrm>
          <a:prstGeom prst="rect">
            <a:avLst/>
          </a:prstGeom>
          <a:noFill/>
        </p:spPr>
        <p:txBody>
          <a:bodyPr wrap="none" rtlCol="0">
            <a:spAutoFit/>
          </a:bodyPr>
          <a:lstStyle/>
          <a:p>
            <a:r>
              <a:rPr lang="fr-FR" sz="1600" dirty="0" smtClean="0"/>
              <a:t>Mu </a:t>
            </a:r>
            <a:r>
              <a:rPr lang="fr-FR" sz="1600" dirty="0" err="1" smtClean="0"/>
              <a:t>metal</a:t>
            </a:r>
            <a:r>
              <a:rPr lang="fr-FR" sz="1600" dirty="0" smtClean="0"/>
              <a:t> @ ~300K</a:t>
            </a:r>
          </a:p>
          <a:p>
            <a:r>
              <a:rPr lang="fr-FR" sz="1600" dirty="0" smtClean="0"/>
              <a:t>(</a:t>
            </a:r>
            <a:r>
              <a:rPr lang="fr-FR" sz="1600" dirty="0" err="1" smtClean="0"/>
              <a:t>spaceframe</a:t>
            </a:r>
            <a:r>
              <a:rPr lang="fr-FR" sz="1600" dirty="0" smtClean="0"/>
              <a:t> </a:t>
            </a:r>
            <a:r>
              <a:rPr lang="fr-FR" sz="1600" dirty="0" err="1" smtClean="0"/>
              <a:t>Temp</a:t>
            </a:r>
            <a:r>
              <a:rPr lang="fr-FR" sz="1600" dirty="0" smtClean="0"/>
              <a:t>)</a:t>
            </a:r>
            <a:endParaRPr lang="fr-FR" sz="1600" dirty="0"/>
          </a:p>
        </p:txBody>
      </p:sp>
      <p:sp>
        <p:nvSpPr>
          <p:cNvPr id="33" name="ZoneTexte 32">
            <a:extLst>
              <a:ext uri="{FF2B5EF4-FFF2-40B4-BE49-F238E27FC236}">
                <a16:creationId xmlns:a16="http://schemas.microsoft.com/office/drawing/2014/main" id="{1E0E1EA9-5E2D-4990-8FC0-7B2E30AFE623}"/>
              </a:ext>
            </a:extLst>
          </p:cNvPr>
          <p:cNvSpPr txBox="1"/>
          <p:nvPr/>
        </p:nvSpPr>
        <p:spPr>
          <a:xfrm>
            <a:off x="3543896" y="5236387"/>
            <a:ext cx="2458259" cy="276999"/>
          </a:xfrm>
          <a:prstGeom prst="rect">
            <a:avLst/>
          </a:prstGeom>
          <a:noFill/>
        </p:spPr>
        <p:txBody>
          <a:bodyPr wrap="square" rtlCol="0">
            <a:spAutoFit/>
          </a:bodyPr>
          <a:lstStyle/>
          <a:p>
            <a:r>
              <a:rPr lang="fr-FR" sz="1200" dirty="0" err="1" smtClean="0"/>
              <a:t>With</a:t>
            </a:r>
            <a:r>
              <a:rPr lang="fr-FR" sz="1200" dirty="0" smtClean="0"/>
              <a:t> µ=30000</a:t>
            </a:r>
            <a:endParaRPr lang="fr-FR" sz="1200" dirty="0"/>
          </a:p>
        </p:txBody>
      </p:sp>
      <p:sp>
        <p:nvSpPr>
          <p:cNvPr id="12" name="Rectangle 11"/>
          <p:cNvSpPr/>
          <p:nvPr/>
        </p:nvSpPr>
        <p:spPr>
          <a:xfrm>
            <a:off x="796810" y="6442848"/>
            <a:ext cx="1374094" cy="261610"/>
          </a:xfrm>
          <a:prstGeom prst="rect">
            <a:avLst/>
          </a:prstGeom>
        </p:spPr>
        <p:txBody>
          <a:bodyPr wrap="none">
            <a:spAutoFit/>
          </a:bodyPr>
          <a:lstStyle/>
          <a:p>
            <a:r>
              <a:rPr lang="fr-FR" sz="1100" dirty="0" smtClean="0"/>
              <a:t>c/o </a:t>
            </a:r>
            <a:r>
              <a:rPr lang="fr-FR" sz="1100" dirty="0" err="1" smtClean="0"/>
              <a:t>P.Duchesne</a:t>
            </a:r>
            <a:endParaRPr lang="fr-FR" sz="1100" dirty="0"/>
          </a:p>
        </p:txBody>
      </p:sp>
      <p:pic>
        <p:nvPicPr>
          <p:cNvPr id="64" name="Image 63"/>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8465" y="3712634"/>
            <a:ext cx="3760093" cy="2711224"/>
          </a:xfrm>
          <a:prstGeom prst="rect">
            <a:avLst/>
          </a:prstGeom>
        </p:spPr>
      </p:pic>
      <p:sp>
        <p:nvSpPr>
          <p:cNvPr id="8" name="ZoneTexte 7"/>
          <p:cNvSpPr txBox="1"/>
          <p:nvPr/>
        </p:nvSpPr>
        <p:spPr>
          <a:xfrm>
            <a:off x="300062" y="3350341"/>
            <a:ext cx="2159566" cy="338554"/>
          </a:xfrm>
          <a:prstGeom prst="rect">
            <a:avLst/>
          </a:prstGeom>
          <a:noFill/>
        </p:spPr>
        <p:txBody>
          <a:bodyPr wrap="none" rtlCol="0">
            <a:spAutoFit/>
          </a:bodyPr>
          <a:lstStyle/>
          <a:p>
            <a:r>
              <a:rPr lang="fr-FR" sz="1600" dirty="0" err="1" smtClean="0"/>
              <a:t>Cryomodule@Orsay</a:t>
            </a:r>
            <a:endParaRPr lang="fr-FR" sz="1600" dirty="0"/>
          </a:p>
        </p:txBody>
      </p:sp>
      <p:pic>
        <p:nvPicPr>
          <p:cNvPr id="66" name="Image 65">
            <a:extLst>
              <a:ext uri="{FF2B5EF4-FFF2-40B4-BE49-F238E27FC236}">
                <a16:creationId xmlns:a16="http://schemas.microsoft.com/office/drawing/2014/main" id="{A9530B6C-7E60-49F9-96BF-9B6507787B81}"/>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3784975" y="3627455"/>
            <a:ext cx="3053893" cy="1467616"/>
          </a:xfrm>
          <a:prstGeom prst="rect">
            <a:avLst/>
          </a:prstGeom>
        </p:spPr>
      </p:pic>
      <p:sp>
        <p:nvSpPr>
          <p:cNvPr id="67" name="ZoneTexte 66"/>
          <p:cNvSpPr txBox="1"/>
          <p:nvPr/>
        </p:nvSpPr>
        <p:spPr>
          <a:xfrm>
            <a:off x="3923560" y="3279406"/>
            <a:ext cx="2776722" cy="338554"/>
          </a:xfrm>
          <a:prstGeom prst="rect">
            <a:avLst/>
          </a:prstGeom>
          <a:noFill/>
        </p:spPr>
        <p:txBody>
          <a:bodyPr wrap="none" rtlCol="0">
            <a:spAutoFit/>
          </a:bodyPr>
          <a:lstStyle/>
          <a:p>
            <a:r>
              <a:rPr lang="fr-FR" sz="1600" dirty="0" err="1" smtClean="0"/>
              <a:t>Shielding</a:t>
            </a:r>
            <a:r>
              <a:rPr lang="fr-FR" sz="1600" dirty="0" smtClean="0"/>
              <a:t> </a:t>
            </a:r>
            <a:r>
              <a:rPr lang="fr-FR" sz="1600" dirty="0" err="1" smtClean="0"/>
              <a:t>calculation</a:t>
            </a:r>
            <a:endParaRPr lang="fr-FR" sz="1600" dirty="0"/>
          </a:p>
        </p:txBody>
      </p:sp>
      <p:pic>
        <p:nvPicPr>
          <p:cNvPr id="15" name="Image 14"/>
          <p:cNvPicPr>
            <a:picLocks noChangeAspect="1"/>
          </p:cNvPicPr>
          <p:nvPr/>
        </p:nvPicPr>
        <p:blipFill rotWithShape="1">
          <a:blip r:embed="rId7" cstate="print">
            <a:extLst>
              <a:ext uri="{28A0092B-C50C-407E-A947-70E740481C1C}">
                <a14:useLocalDpi xmlns:a14="http://schemas.microsoft.com/office/drawing/2010/main"/>
              </a:ext>
            </a:extLst>
          </a:blip>
          <a:srcRect r="24954"/>
          <a:stretch/>
        </p:blipFill>
        <p:spPr>
          <a:xfrm>
            <a:off x="3562828" y="5203826"/>
            <a:ext cx="3530946" cy="1568347"/>
          </a:xfrm>
          <a:prstGeom prst="rect">
            <a:avLst/>
          </a:prstGeom>
        </p:spPr>
      </p:pic>
      <p:sp>
        <p:nvSpPr>
          <p:cNvPr id="69" name="Rectangle 68"/>
          <p:cNvSpPr/>
          <p:nvPr/>
        </p:nvSpPr>
        <p:spPr>
          <a:xfrm>
            <a:off x="3752358" y="4842956"/>
            <a:ext cx="1374094" cy="261610"/>
          </a:xfrm>
          <a:prstGeom prst="rect">
            <a:avLst/>
          </a:prstGeom>
        </p:spPr>
        <p:txBody>
          <a:bodyPr wrap="none">
            <a:spAutoFit/>
          </a:bodyPr>
          <a:lstStyle/>
          <a:p>
            <a:r>
              <a:rPr lang="fr-FR" sz="1100" dirty="0" smtClean="0">
                <a:solidFill>
                  <a:schemeClr val="bg1"/>
                </a:solidFill>
              </a:rPr>
              <a:t>c/o </a:t>
            </a:r>
            <a:r>
              <a:rPr lang="fr-FR" sz="1100" dirty="0" err="1" smtClean="0">
                <a:solidFill>
                  <a:schemeClr val="bg1"/>
                </a:solidFill>
              </a:rPr>
              <a:t>P.Duchesne</a:t>
            </a:r>
            <a:endParaRPr lang="fr-FR" sz="1100" dirty="0">
              <a:solidFill>
                <a:schemeClr val="bg1"/>
              </a:solidFill>
            </a:endParaRPr>
          </a:p>
        </p:txBody>
      </p:sp>
      <p:sp>
        <p:nvSpPr>
          <p:cNvPr id="70" name="Rectangle 69"/>
          <p:cNvSpPr/>
          <p:nvPr/>
        </p:nvSpPr>
        <p:spPr>
          <a:xfrm>
            <a:off x="10436943" y="4563353"/>
            <a:ext cx="1374094" cy="261610"/>
          </a:xfrm>
          <a:prstGeom prst="rect">
            <a:avLst/>
          </a:prstGeom>
        </p:spPr>
        <p:txBody>
          <a:bodyPr wrap="none">
            <a:spAutoFit/>
          </a:bodyPr>
          <a:lstStyle/>
          <a:p>
            <a:r>
              <a:rPr lang="fr-FR" sz="1100" dirty="0" smtClean="0"/>
              <a:t>c/o </a:t>
            </a:r>
            <a:r>
              <a:rPr lang="fr-FR" sz="1100" dirty="0" err="1" smtClean="0"/>
              <a:t>P.Duchesne</a:t>
            </a:r>
            <a:endParaRPr lang="fr-FR" sz="1100" dirty="0"/>
          </a:p>
        </p:txBody>
      </p:sp>
    </p:spTree>
    <p:extLst>
      <p:ext uri="{BB962C8B-B14F-4D97-AF65-F5344CB8AC3E}">
        <p14:creationId xmlns:p14="http://schemas.microsoft.com/office/powerpoint/2010/main" val="21928526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2996</TotalTime>
  <Words>1551</Words>
  <Application>Microsoft Office PowerPoint</Application>
  <PresentationFormat>Grand écran</PresentationFormat>
  <Paragraphs>192</Paragraphs>
  <Slides>15</Slides>
  <Notes>1</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15</vt:i4>
      </vt:variant>
    </vt:vector>
  </HeadingPairs>
  <TitlesOfParts>
    <vt:vector size="23" baseType="lpstr">
      <vt:lpstr>ＭＳ Ｐゴシック</vt:lpstr>
      <vt:lpstr>Aptos</vt:lpstr>
      <vt:lpstr>Aptos Display</vt:lpstr>
      <vt:lpstr>Arial</vt:lpstr>
      <vt:lpstr>Calibri</vt:lpstr>
      <vt:lpstr>Helvetica</vt:lpstr>
      <vt:lpstr>Wingdings</vt:lpstr>
      <vt:lpstr>Office Theme</vt:lpstr>
      <vt:lpstr>WP6:Integration into Accelerator and Collider RIs  Padova meeting, March 13, 2025</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Jorgen D'HONDT</dc:creator>
  <cp:lastModifiedBy>OLRY Guillaume</cp:lastModifiedBy>
  <cp:revision>190</cp:revision>
  <dcterms:created xsi:type="dcterms:W3CDTF">2024-02-23T11:31:04Z</dcterms:created>
  <dcterms:modified xsi:type="dcterms:W3CDTF">2025-03-13T12:04:35Z</dcterms:modified>
</cp:coreProperties>
</file>