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301" r:id="rId4"/>
    <p:sldId id="2342" r:id="rId5"/>
    <p:sldId id="2339" r:id="rId6"/>
    <p:sldId id="2343" r:id="rId7"/>
    <p:sldId id="284" r:id="rId8"/>
    <p:sldId id="2336" r:id="rId9"/>
    <p:sldId id="2337" r:id="rId10"/>
    <p:sldId id="279" r:id="rId11"/>
    <p:sldId id="295" r:id="rId12"/>
    <p:sldId id="296" r:id="rId13"/>
    <p:sldId id="278" r:id="rId14"/>
    <p:sldId id="448" r:id="rId15"/>
    <p:sldId id="2334" r:id="rId16"/>
    <p:sldId id="2333" r:id="rId1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A55"/>
    <a:srgbClr val="A4C137"/>
    <a:srgbClr val="5B6B1F"/>
    <a:srgbClr val="E0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94"/>
  </p:normalViewPr>
  <p:slideViewPr>
    <p:cSldViewPr snapToGrid="0">
      <p:cViewPr varScale="1">
        <p:scale>
          <a:sx n="76" d="100"/>
          <a:sy n="76" d="100"/>
        </p:scale>
        <p:origin x="2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0AC9C-3F87-427E-AE51-BBF82BC2DD7F}" type="datetimeFigureOut">
              <a:rPr lang="fr-FR" smtClean="0"/>
              <a:t>12/03/2025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8781-0196-4F7E-91AA-22A72E360A9E}" type="slidenum">
              <a:rPr lang="fr-FR" smtClean="0"/>
              <a:t>‹N°›</a:t>
            </a:fld>
            <a:endParaRPr lang="fr-FR"/>
          </a:p>
        </p:txBody>
      </p:sp>
    </p:spTree>
    <p:extLst>
      <p:ext uri="{BB962C8B-B14F-4D97-AF65-F5344CB8AC3E}">
        <p14:creationId xmlns:p14="http://schemas.microsoft.com/office/powerpoint/2010/main" val="25060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entury Schoolbook" charset="0"/>
                <a:ea typeface="ＭＳ Ｐゴシック" charset="0"/>
                <a:cs typeface="ＭＳ Ｐゴシック" charset="0"/>
              </a:defRPr>
            </a:lvl1pPr>
            <a:lvl2pPr marL="742950" indent="-285750" eaLnBrk="0" hangingPunct="0">
              <a:defRPr sz="2400">
                <a:solidFill>
                  <a:schemeClr val="tx1"/>
                </a:solidFill>
                <a:latin typeface="Century Schoolbook" charset="0"/>
                <a:ea typeface="ＭＳ Ｐゴシック" charset="0"/>
              </a:defRPr>
            </a:lvl2pPr>
            <a:lvl3pPr marL="1143000" indent="-228600" eaLnBrk="0" hangingPunct="0">
              <a:defRPr sz="2400">
                <a:solidFill>
                  <a:schemeClr val="tx1"/>
                </a:solidFill>
                <a:latin typeface="Century Schoolbook" charset="0"/>
                <a:ea typeface="ＭＳ Ｐゴシック" charset="0"/>
              </a:defRPr>
            </a:lvl3pPr>
            <a:lvl4pPr marL="1600200" indent="-228600" eaLnBrk="0" hangingPunct="0">
              <a:defRPr sz="2400">
                <a:solidFill>
                  <a:schemeClr val="tx1"/>
                </a:solidFill>
                <a:latin typeface="Century Schoolbook" charset="0"/>
                <a:ea typeface="ＭＳ Ｐゴシック" charset="0"/>
              </a:defRPr>
            </a:lvl4pPr>
            <a:lvl5pPr marL="2057400" indent="-228600" eaLnBrk="0" hangingPunct="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5D5280-092C-C84C-8991-23FCB0CEF041}"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45701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F2AFF-2372-1749-A35F-89620D319B3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3BEA88-87C6-B043-A4E8-89DFCBB82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D360F0E-BA64-9548-B340-FCD00823E6EA}"/>
              </a:ext>
            </a:extLst>
          </p:cNvPr>
          <p:cNvSpPr>
            <a:spLocks noGrp="1"/>
          </p:cNvSpPr>
          <p:nvPr>
            <p:ph type="dt" sz="half" idx="10"/>
          </p:nvPr>
        </p:nvSpPr>
        <p:spPr/>
        <p:txBody>
          <a:bodyPr/>
          <a:lstStyle/>
          <a:p>
            <a:fld id="{0CB0B735-4CD4-D249-9033-982A9A9D19C4}" type="datetime1">
              <a:rPr lang="fr-FR" smtClean="0"/>
              <a:t>12/03/2025</a:t>
            </a:fld>
            <a:endParaRPr lang="fr-FR"/>
          </a:p>
        </p:txBody>
      </p:sp>
      <p:sp>
        <p:nvSpPr>
          <p:cNvPr id="5" name="Espace réservé du pied de page 4">
            <a:extLst>
              <a:ext uri="{FF2B5EF4-FFF2-40B4-BE49-F238E27FC236}">
                <a16:creationId xmlns:a16="http://schemas.microsoft.com/office/drawing/2014/main" id="{07AC2B82-8429-F34F-B324-37C95528F4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3A5E87-D0DA-E94E-B7F8-8074B5710B9A}"/>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2776665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51E99-6A04-A040-847E-017D48A7FB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EDE79F-D942-CE43-BC80-FC8642FDC763}"/>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90444FC3-DC6B-8D46-A84D-7875996FF19C}"/>
              </a:ext>
            </a:extLst>
          </p:cNvPr>
          <p:cNvSpPr>
            <a:spLocks noGrp="1"/>
          </p:cNvSpPr>
          <p:nvPr>
            <p:ph type="dt" sz="half" idx="10"/>
          </p:nvPr>
        </p:nvSpPr>
        <p:spPr/>
        <p:txBody>
          <a:bodyPr/>
          <a:lstStyle/>
          <a:p>
            <a:fld id="{F6031A05-701B-9143-8EE2-AD1E0089060E}" type="datetime1">
              <a:rPr lang="fr-FR" smtClean="0"/>
              <a:t>12/03/2025</a:t>
            </a:fld>
            <a:endParaRPr lang="fr-FR"/>
          </a:p>
        </p:txBody>
      </p:sp>
      <p:sp>
        <p:nvSpPr>
          <p:cNvPr id="8" name="Espace réservé du pied de page 7">
            <a:extLst>
              <a:ext uri="{FF2B5EF4-FFF2-40B4-BE49-F238E27FC236}">
                <a16:creationId xmlns:a16="http://schemas.microsoft.com/office/drawing/2014/main" id="{CCC99F3C-8C8F-6949-A788-50832ABD61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6DDEE06-FCE7-1D4C-82AD-ED904E42D62B}"/>
              </a:ext>
            </a:extLst>
          </p:cNvPr>
          <p:cNvSpPr>
            <a:spLocks noGrp="1"/>
          </p:cNvSpPr>
          <p:nvPr>
            <p:ph type="sldNum" sz="quarter" idx="12"/>
          </p:nvPr>
        </p:nvSpPr>
        <p:spPr/>
        <p:txBody>
          <a:bodyPr/>
          <a:lstStyle/>
          <a:p>
            <a:fld id="{AEC993BC-9C05-DF49-BCB6-5FC6BBCA5112}" type="slidenum">
              <a:rPr lang="fr-FR" smtClean="0"/>
              <a:t>‹N°›</a:t>
            </a:fld>
            <a:endParaRPr lang="fr-FR"/>
          </a:p>
        </p:txBody>
      </p:sp>
      <p:sp>
        <p:nvSpPr>
          <p:cNvPr id="10" name="Rectangle 9">
            <a:extLst>
              <a:ext uri="{FF2B5EF4-FFF2-40B4-BE49-F238E27FC236}">
                <a16:creationId xmlns:a16="http://schemas.microsoft.com/office/drawing/2014/main" id="{9B3B8968-9C8B-7B4F-B23A-1B1C9C8339D7}"/>
              </a:ext>
            </a:extLst>
          </p:cNvPr>
          <p:cNvSpPr/>
          <p:nvPr userDrawn="1"/>
        </p:nvSpPr>
        <p:spPr>
          <a:xfrm>
            <a:off x="0" y="6627441"/>
            <a:ext cx="12191999" cy="261610"/>
          </a:xfrm>
          <a:prstGeom prst="rect">
            <a:avLst/>
          </a:prstGeom>
        </p:spPr>
        <p:txBody>
          <a:bodyPr wrap="square">
            <a:spAutoFit/>
          </a:bodyPr>
          <a:lstStyle/>
          <a:p>
            <a:pPr algn="ctr"/>
            <a:r>
              <a:rPr lang="en-US" sz="1100" i="1" dirty="0">
                <a:solidFill>
                  <a:schemeClr val="tx1">
                    <a:lumMod val="50000"/>
                    <a:lumOff val="50000"/>
                  </a:schemeClr>
                </a:solidFill>
                <a:cs typeface="Calibri" panose="020F0502020204030204" pitchFamily="34" charset="0"/>
              </a:rPr>
              <a:t>M. Baylac, steering committee, January 2025</a:t>
            </a:r>
            <a:endParaRPr lang="fr-FR" sz="1100" dirty="0">
              <a:solidFill>
                <a:schemeClr val="tx1">
                  <a:lumMod val="50000"/>
                  <a:lumOff val="50000"/>
                </a:schemeClr>
              </a:solidFill>
            </a:endParaRPr>
          </a:p>
        </p:txBody>
      </p:sp>
    </p:spTree>
    <p:extLst>
      <p:ext uri="{BB962C8B-B14F-4D97-AF65-F5344CB8AC3E}">
        <p14:creationId xmlns:p14="http://schemas.microsoft.com/office/powerpoint/2010/main" val="34910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26E28-E19C-8743-BBF7-733D7037D6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22E38D1-DD8A-A54F-8266-C0D8DA6A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5BBA5D7-C408-1142-BBFA-C9978372A5ED}"/>
              </a:ext>
            </a:extLst>
          </p:cNvPr>
          <p:cNvSpPr>
            <a:spLocks noGrp="1"/>
          </p:cNvSpPr>
          <p:nvPr>
            <p:ph type="dt" sz="half" idx="10"/>
          </p:nvPr>
        </p:nvSpPr>
        <p:spPr/>
        <p:txBody>
          <a:bodyPr/>
          <a:lstStyle/>
          <a:p>
            <a:fld id="{566F7C30-1B88-F24D-8790-57A3CD04B85C}" type="datetime1">
              <a:rPr lang="fr-FR" smtClean="0"/>
              <a:t>12/03/2025</a:t>
            </a:fld>
            <a:endParaRPr lang="fr-FR"/>
          </a:p>
        </p:txBody>
      </p:sp>
      <p:sp>
        <p:nvSpPr>
          <p:cNvPr id="5" name="Espace réservé du pied de page 4">
            <a:extLst>
              <a:ext uri="{FF2B5EF4-FFF2-40B4-BE49-F238E27FC236}">
                <a16:creationId xmlns:a16="http://schemas.microsoft.com/office/drawing/2014/main" id="{381EC09F-1B57-2447-8B80-FF3A8B688A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21E363-9BAF-524C-AB41-933BC3B77B56}"/>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4243782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959AC-6717-8F41-939E-9A663AAE7F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FA7B6D-E53C-C34B-9A15-15ADE260147C}"/>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AEFE40B-FDD8-EC4B-A325-1E0937656896}"/>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AA9FC7F-824D-914C-94AA-5EB9FE424D7C}"/>
              </a:ext>
            </a:extLst>
          </p:cNvPr>
          <p:cNvSpPr>
            <a:spLocks noGrp="1"/>
          </p:cNvSpPr>
          <p:nvPr>
            <p:ph type="dt" sz="half" idx="10"/>
          </p:nvPr>
        </p:nvSpPr>
        <p:spPr/>
        <p:txBody>
          <a:bodyPr/>
          <a:lstStyle/>
          <a:p>
            <a:fld id="{EBCC5FAA-3AA1-034F-ABB4-225AA226DFDC}" type="datetime1">
              <a:rPr lang="fr-FR" smtClean="0"/>
              <a:t>12/03/2025</a:t>
            </a:fld>
            <a:endParaRPr lang="fr-FR"/>
          </a:p>
        </p:txBody>
      </p:sp>
      <p:sp>
        <p:nvSpPr>
          <p:cNvPr id="6" name="Espace réservé du pied de page 5">
            <a:extLst>
              <a:ext uri="{FF2B5EF4-FFF2-40B4-BE49-F238E27FC236}">
                <a16:creationId xmlns:a16="http://schemas.microsoft.com/office/drawing/2014/main" id="{5815A689-388C-684E-BD58-619D04EEFB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B256FD-92E9-834B-AE39-0533210E87E5}"/>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414902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9EAE9-E353-DE49-90EE-EEC0E77CEA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F2699BF-4C82-544C-AB39-DD6FDCF06C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08C1FD3F-6388-B048-8B33-E85A6E46C541}"/>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DFE16123-271B-1B4A-B8B2-E985B2073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4CBF59E3-3E58-794F-BF27-86E4F9A5E82F}"/>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0F102EE9-7E82-C248-88EE-F421EFDC451C}"/>
              </a:ext>
            </a:extLst>
          </p:cNvPr>
          <p:cNvSpPr>
            <a:spLocks noGrp="1"/>
          </p:cNvSpPr>
          <p:nvPr>
            <p:ph type="dt" sz="half" idx="10"/>
          </p:nvPr>
        </p:nvSpPr>
        <p:spPr/>
        <p:txBody>
          <a:bodyPr/>
          <a:lstStyle/>
          <a:p>
            <a:fld id="{8914E554-E913-6744-8C08-0D61F7CDD565}" type="datetime1">
              <a:rPr lang="fr-FR" smtClean="0"/>
              <a:t>12/03/2025</a:t>
            </a:fld>
            <a:endParaRPr lang="fr-FR"/>
          </a:p>
        </p:txBody>
      </p:sp>
      <p:sp>
        <p:nvSpPr>
          <p:cNvPr id="8" name="Espace réservé du pied de page 7">
            <a:extLst>
              <a:ext uri="{FF2B5EF4-FFF2-40B4-BE49-F238E27FC236}">
                <a16:creationId xmlns:a16="http://schemas.microsoft.com/office/drawing/2014/main" id="{3F6E9F0D-2CA3-0144-B038-C1598D2C01E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1B2B91-3A87-8046-BAA1-9E41E314977D}"/>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2166608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FAEB8-AE0A-A449-8CB7-9CC6E02FC6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9B1478-4D0E-F84C-8786-9E0044DB57A7}"/>
              </a:ext>
            </a:extLst>
          </p:cNvPr>
          <p:cNvSpPr>
            <a:spLocks noGrp="1"/>
          </p:cNvSpPr>
          <p:nvPr>
            <p:ph type="dt" sz="half" idx="10"/>
          </p:nvPr>
        </p:nvSpPr>
        <p:spPr/>
        <p:txBody>
          <a:bodyPr/>
          <a:lstStyle/>
          <a:p>
            <a:fld id="{13002C1C-53F3-BE47-B3D7-03F2FEA14536}" type="datetime1">
              <a:rPr lang="fr-FR" smtClean="0"/>
              <a:t>12/03/2025</a:t>
            </a:fld>
            <a:endParaRPr lang="fr-FR"/>
          </a:p>
        </p:txBody>
      </p:sp>
      <p:sp>
        <p:nvSpPr>
          <p:cNvPr id="4" name="Espace réservé du pied de page 3">
            <a:extLst>
              <a:ext uri="{FF2B5EF4-FFF2-40B4-BE49-F238E27FC236}">
                <a16:creationId xmlns:a16="http://schemas.microsoft.com/office/drawing/2014/main" id="{B4F9778A-1F20-B84D-9574-3CD6952DD0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27BA60-8D6A-D94A-A439-4D4075A8D564}"/>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85817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E7D074-3D68-7941-9C95-F37FE6464F80}"/>
              </a:ext>
            </a:extLst>
          </p:cNvPr>
          <p:cNvSpPr>
            <a:spLocks noGrp="1"/>
          </p:cNvSpPr>
          <p:nvPr>
            <p:ph type="dt" sz="half" idx="10"/>
          </p:nvPr>
        </p:nvSpPr>
        <p:spPr/>
        <p:txBody>
          <a:bodyPr/>
          <a:lstStyle/>
          <a:p>
            <a:fld id="{A8E8AF8A-3EF0-2747-A3CD-DA3E2683D587}" type="datetime1">
              <a:rPr lang="fr-FR" smtClean="0"/>
              <a:t>12/03/2025</a:t>
            </a:fld>
            <a:endParaRPr lang="fr-FR"/>
          </a:p>
        </p:txBody>
      </p:sp>
      <p:sp>
        <p:nvSpPr>
          <p:cNvPr id="3" name="Espace réservé du pied de page 2">
            <a:extLst>
              <a:ext uri="{FF2B5EF4-FFF2-40B4-BE49-F238E27FC236}">
                <a16:creationId xmlns:a16="http://schemas.microsoft.com/office/drawing/2014/main" id="{E011C2BC-93F3-4A4E-8ACE-D50C870774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FE3579-C7F6-FA49-8EED-3E38172AFAB1}"/>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3415697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A8890-F27F-B84C-BB9B-34FF93E7DD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B1E316-3CED-BC4A-8EFA-E0A024EAA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33EF67A9-6D22-ED4A-8DEA-6DAACC15F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0AD0A4F-19EF-CE4F-85FD-33860418F6BD}"/>
              </a:ext>
            </a:extLst>
          </p:cNvPr>
          <p:cNvSpPr>
            <a:spLocks noGrp="1"/>
          </p:cNvSpPr>
          <p:nvPr>
            <p:ph type="dt" sz="half" idx="10"/>
          </p:nvPr>
        </p:nvSpPr>
        <p:spPr/>
        <p:txBody>
          <a:bodyPr/>
          <a:lstStyle/>
          <a:p>
            <a:fld id="{55049137-F3BF-4A4C-AB05-2AEE05CD72DF}" type="datetime1">
              <a:rPr lang="fr-FR" smtClean="0"/>
              <a:t>12/03/2025</a:t>
            </a:fld>
            <a:endParaRPr lang="fr-FR"/>
          </a:p>
        </p:txBody>
      </p:sp>
      <p:sp>
        <p:nvSpPr>
          <p:cNvPr id="6" name="Espace réservé du pied de page 5">
            <a:extLst>
              <a:ext uri="{FF2B5EF4-FFF2-40B4-BE49-F238E27FC236}">
                <a16:creationId xmlns:a16="http://schemas.microsoft.com/office/drawing/2014/main" id="{9F95A17C-C446-AB4F-8859-FBAFCA7C94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550A8C-BDEF-C84F-A232-3D8E6E4DFF4A}"/>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314575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64BD0-6464-FE43-BB4F-8AB56D3B83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AF4C99-AE54-7B4E-8BBA-F08081463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238482-F879-5347-AF80-347952ED7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A76F684-08A0-0445-AC8E-A8280CD82802}"/>
              </a:ext>
            </a:extLst>
          </p:cNvPr>
          <p:cNvSpPr>
            <a:spLocks noGrp="1"/>
          </p:cNvSpPr>
          <p:nvPr>
            <p:ph type="dt" sz="half" idx="10"/>
          </p:nvPr>
        </p:nvSpPr>
        <p:spPr/>
        <p:txBody>
          <a:bodyPr/>
          <a:lstStyle/>
          <a:p>
            <a:fld id="{9454A490-B3F6-A043-8E92-E328F1182765}" type="datetime1">
              <a:rPr lang="fr-FR" smtClean="0"/>
              <a:t>12/03/2025</a:t>
            </a:fld>
            <a:endParaRPr lang="fr-FR"/>
          </a:p>
        </p:txBody>
      </p:sp>
      <p:sp>
        <p:nvSpPr>
          <p:cNvPr id="6" name="Espace réservé du pied de page 5">
            <a:extLst>
              <a:ext uri="{FF2B5EF4-FFF2-40B4-BE49-F238E27FC236}">
                <a16:creationId xmlns:a16="http://schemas.microsoft.com/office/drawing/2014/main" id="{559C391D-72E5-9647-B1A7-55C01C9832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7B64D0-E2BD-3F4E-B5E8-39290BA33192}"/>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596304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A45C0-B443-2B46-B554-9C9D1DE5575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153A1BD-A210-3645-AC95-9312AF41B0DE}"/>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4402EC4-5F87-444A-81CF-DB3A706FF3C8}"/>
              </a:ext>
            </a:extLst>
          </p:cNvPr>
          <p:cNvSpPr>
            <a:spLocks noGrp="1"/>
          </p:cNvSpPr>
          <p:nvPr>
            <p:ph type="dt" sz="half" idx="10"/>
          </p:nvPr>
        </p:nvSpPr>
        <p:spPr/>
        <p:txBody>
          <a:bodyPr/>
          <a:lstStyle/>
          <a:p>
            <a:fld id="{FC1AC656-221F-164F-8BA9-EEB9214C8A0D}" type="datetime1">
              <a:rPr lang="fr-FR" smtClean="0"/>
              <a:t>12/03/2025</a:t>
            </a:fld>
            <a:endParaRPr lang="fr-FR"/>
          </a:p>
        </p:txBody>
      </p:sp>
      <p:sp>
        <p:nvSpPr>
          <p:cNvPr id="5" name="Espace réservé du pied de page 4">
            <a:extLst>
              <a:ext uri="{FF2B5EF4-FFF2-40B4-BE49-F238E27FC236}">
                <a16:creationId xmlns:a16="http://schemas.microsoft.com/office/drawing/2014/main" id="{42E943D8-717A-2D44-84A7-EF3FF4432B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BD7EA3-D130-E344-A89F-31AE77AD9A18}"/>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4725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4CF2578-0A68-8645-8386-BCCE80FB32D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9F72E0-46E5-1749-8311-78AE59BFF2E4}"/>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5B57A1D-0962-EC49-90AC-2B1FAB238DC5}"/>
              </a:ext>
            </a:extLst>
          </p:cNvPr>
          <p:cNvSpPr>
            <a:spLocks noGrp="1"/>
          </p:cNvSpPr>
          <p:nvPr>
            <p:ph type="dt" sz="half" idx="10"/>
          </p:nvPr>
        </p:nvSpPr>
        <p:spPr/>
        <p:txBody>
          <a:bodyPr/>
          <a:lstStyle/>
          <a:p>
            <a:fld id="{1ECB73E4-EEB1-FC4E-A258-528AFCBDBFC5}" type="datetime1">
              <a:rPr lang="fr-FR" smtClean="0"/>
              <a:t>12/03/2025</a:t>
            </a:fld>
            <a:endParaRPr lang="fr-FR"/>
          </a:p>
        </p:txBody>
      </p:sp>
      <p:sp>
        <p:nvSpPr>
          <p:cNvPr id="5" name="Espace réservé du pied de page 4">
            <a:extLst>
              <a:ext uri="{FF2B5EF4-FFF2-40B4-BE49-F238E27FC236}">
                <a16:creationId xmlns:a16="http://schemas.microsoft.com/office/drawing/2014/main" id="{E94D531F-881C-4441-B1C1-AC27F06454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F50C94-A65F-4D4A-B368-FCCBEBC70523}"/>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724074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5" name="Rectangle 7"/>
          <p:cNvSpPr>
            <a:spLocks/>
          </p:cNvSpPr>
          <p:nvPr/>
        </p:nvSpPr>
        <p:spPr bwMode="auto">
          <a:xfrm>
            <a:off x="605367" y="51816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51" tIns="60925" rIns="121851" bIns="60925" anchor="ctr"/>
          <a:lstStyle/>
          <a:p>
            <a:pPr algn="ctr"/>
            <a:endParaRPr lang="en-US" sz="4267" i="1"/>
          </a:p>
        </p:txBody>
      </p:sp>
      <p:sp>
        <p:nvSpPr>
          <p:cNvPr id="24" name="Rectangle 7"/>
          <p:cNvSpPr>
            <a:spLocks noGrp="1"/>
          </p:cNvSpPr>
          <p:nvPr>
            <p:ph type="title"/>
          </p:nvPr>
        </p:nvSpPr>
        <p:spPr>
          <a:xfrm>
            <a:off x="304838" y="3962400"/>
            <a:ext cx="11064647" cy="1066800"/>
          </a:xfrm>
        </p:spPr>
        <p:txBody>
          <a:bodyPr bIns="0"/>
          <a:lstStyle>
            <a:lvl1pPr algn="r">
              <a:defRPr lang="en-US" dirty="0"/>
            </a:lvl1pPr>
            <a:extLst/>
          </a:lstStyle>
          <a:p>
            <a:r>
              <a:rPr lang="en-US"/>
              <a:t>Click to edit Master title style</a:t>
            </a:r>
            <a:endParaRPr lang="en-US" dirty="0"/>
          </a:p>
        </p:txBody>
      </p:sp>
      <p:sp>
        <p:nvSpPr>
          <p:cNvPr id="9" name="Rectangle 7"/>
          <p:cNvSpPr>
            <a:spLocks noGrp="1"/>
          </p:cNvSpPr>
          <p:nvPr>
            <p:ph type="body" sz="quarter" idx="10"/>
          </p:nvPr>
        </p:nvSpPr>
        <p:spPr>
          <a:xfrm>
            <a:off x="2844800" y="5133975"/>
            <a:ext cx="8515928" cy="1219200"/>
          </a:xfrm>
        </p:spPr>
        <p:txBody>
          <a:bodyPr tIns="0">
            <a:noAutofit/>
          </a:bodyPr>
          <a:lstStyle>
            <a:lvl1pPr marL="0" marR="0" indent="0" algn="r" rtl="0" latinLnBrk="0">
              <a:spcBef>
                <a:spcPct val="20000"/>
              </a:spcBef>
              <a:buFontTx/>
              <a:buNone/>
              <a:defRPr sz="2400" i="0" baseline="0">
                <a:solidFill>
                  <a:schemeClr val="tx1"/>
                </a:solidFill>
                <a:latin typeface="+mn-lt"/>
                <a:ea typeface="+mn-ea"/>
                <a:cs typeface="+mn-cs"/>
              </a:defRPr>
            </a:lvl1pPr>
            <a:extLst/>
          </a:lstStyle>
          <a:p>
            <a:pPr lvl="0"/>
            <a:r>
              <a:rPr lang="en-US"/>
              <a:t>Click to edit Master text styles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a:t>Click icon to add picture</a:t>
            </a:r>
            <a:endParaRPr lang="en-US" noProof="0" dirty="0"/>
          </a:p>
        </p:txBody>
      </p:sp>
      <p:sp>
        <p:nvSpPr>
          <p:cNvPr id="6" name="Rectangle 5"/>
          <p:cNvSpPr>
            <a:spLocks noGrp="1"/>
          </p:cNvSpPr>
          <p:nvPr>
            <p:ph type="dt" sz="half" idx="12"/>
          </p:nvPr>
        </p:nvSpPr>
        <p:spPr/>
        <p:txBody>
          <a:bodyPr/>
          <a:lstStyle>
            <a:lvl1pPr>
              <a:defRPr/>
            </a:lvl1pPr>
            <a:extLst/>
          </a:lstStyle>
          <a:p>
            <a:pPr>
              <a:defRPr/>
            </a:pPr>
            <a:fld id="{8DA3CF85-6A7A-BB48-9C57-5CCB2BE40E8C}" type="datetime1">
              <a:rPr lang="fr-FR" smtClean="0"/>
              <a:t>12/03/2025</a:t>
            </a:fld>
            <a:endParaRPr lang="en-US"/>
          </a:p>
        </p:txBody>
      </p:sp>
      <p:sp>
        <p:nvSpPr>
          <p:cNvPr id="7" name="Rectangle 6"/>
          <p:cNvSpPr>
            <a:spLocks noGrp="1"/>
          </p:cNvSpPr>
          <p:nvPr>
            <p:ph type="sldNum" sz="quarter" idx="13"/>
          </p:nvPr>
        </p:nvSpPr>
        <p:spPr/>
        <p:txBody>
          <a:bodyPr/>
          <a:lstStyle>
            <a:lvl1pPr>
              <a:defRPr/>
            </a:lvl1pPr>
            <a:extLst/>
          </a:lstStyle>
          <a:p>
            <a:pPr>
              <a:defRPr/>
            </a:pPr>
            <a:fld id="{B4865C79-B20F-9340-A00C-5395C0750F1A}" type="slidenum">
              <a:rPr lang="en-US"/>
              <a:pPr>
                <a:defRPr/>
              </a:pPr>
              <a:t>‹N°›</a:t>
            </a:fld>
            <a:endParaRPr lang="en-US" dirty="0"/>
          </a:p>
        </p:txBody>
      </p:sp>
      <p:sp>
        <p:nvSpPr>
          <p:cNvPr id="8" name="Rectangle 7"/>
          <p:cNvSpPr>
            <a:spLocks noGrp="1"/>
          </p:cNvSpPr>
          <p:nvPr>
            <p:ph type="ftr" sz="quarter" idx="14"/>
          </p:nvPr>
        </p:nvSpPr>
        <p:spPr/>
        <p:txBody>
          <a:bodyPr/>
          <a:lstStyle>
            <a:lvl1pPr>
              <a:defRPr/>
            </a:lvl1pPr>
            <a:extLst/>
          </a:lstStyle>
          <a:p>
            <a:pPr>
              <a:defRPr/>
            </a:pPr>
            <a:endParaRPr lang="en-US"/>
          </a:p>
        </p:txBody>
      </p:sp>
    </p:spTree>
    <p:extLst>
      <p:ext uri="{BB962C8B-B14F-4D97-AF65-F5344CB8AC3E}">
        <p14:creationId xmlns:p14="http://schemas.microsoft.com/office/powerpoint/2010/main" val="35556688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03/12/2025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03/12/2025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391814-0536-C047-916E-161C9565C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91C68C-A1DA-D54E-9AC2-B2BFE778B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D031734-E3BD-7C47-BC36-88D5D7262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DC50-895B-2140-AB32-49ACFEFFC007}" type="datetime1">
              <a:rPr lang="fr-FR" smtClean="0"/>
              <a:t>12/03/2025</a:t>
            </a:fld>
            <a:endParaRPr lang="fr-FR"/>
          </a:p>
        </p:txBody>
      </p:sp>
      <p:sp>
        <p:nvSpPr>
          <p:cNvPr id="5" name="Espace réservé du pied de page 4">
            <a:extLst>
              <a:ext uri="{FF2B5EF4-FFF2-40B4-BE49-F238E27FC236}">
                <a16:creationId xmlns:a16="http://schemas.microsoft.com/office/drawing/2014/main" id="{7F45C845-50BD-B941-AE13-AFD18D942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C6CF0A-2AA4-5343-A1A6-47F510D58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993BC-9C05-DF49-BCB6-5FC6BBCA5112}" type="slidenum">
              <a:rPr lang="fr-FR" smtClean="0"/>
              <a:t>‹N°›</a:t>
            </a:fld>
            <a:endParaRPr lang="fr-FR"/>
          </a:p>
        </p:txBody>
      </p:sp>
    </p:spTree>
    <p:extLst>
      <p:ext uri="{BB962C8B-B14F-4D97-AF65-F5344CB8AC3E}">
        <p14:creationId xmlns:p14="http://schemas.microsoft.com/office/powerpoint/2010/main" val="2452690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ttps://isas.ijclab.in2p3.fr/" TargetMode="External"/><Relationship Id="rId7" Type="http://schemas.openxmlformats.org/officeDocument/2006/relationships/hyperlink" Target="mailto:joseph.diakun@stfc.ac.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nicholas.shipman@helmholtz-berlin.de" TargetMode="External"/><Relationship Id="rId5" Type="http://schemas.openxmlformats.org/officeDocument/2006/relationships/hyperlink" Target="mailto:https://stfc365.sharepoint.com/sites/iSASProjectDataRepository/SitePages/ProjectHome.aspx" TargetMode="External"/><Relationship Id="rId4" Type="http://schemas.openxmlformats.org/officeDocument/2006/relationships/hyperlink" Target="mailto:https://indico.ijclab.in2p3.fr/category/51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304800" y="1418354"/>
            <a:ext cx="11489636" cy="3317003"/>
          </a:xfrm>
        </p:spPr>
        <p:txBody>
          <a:bodyPr>
            <a:normAutofit fontScale="90000"/>
          </a:bodyPr>
          <a:lstStyle/>
          <a:p>
            <a:br>
              <a:rPr lang="en-US" dirty="0"/>
            </a:br>
            <a:r>
              <a:rPr lang="en-US" b="1" dirty="0">
                <a:solidFill>
                  <a:srgbClr val="8C9A55"/>
                </a:solidFill>
              </a:rPr>
              <a:t>PROJECT OVERVIEW &amp; STATUS</a:t>
            </a:r>
            <a:br>
              <a:rPr lang="en-US" sz="4800" dirty="0"/>
            </a:br>
            <a:r>
              <a:rPr lang="en-US" sz="3100" dirty="0"/>
              <a:t>Achille Stocchi, Jorgen </a:t>
            </a:r>
            <a:r>
              <a:rPr lang="en-US" sz="3100" dirty="0" err="1"/>
              <a:t>D’Hondt</a:t>
            </a:r>
            <a:br>
              <a:rPr lang="en-US" sz="3100" dirty="0"/>
            </a:br>
            <a:r>
              <a:rPr lang="en-US" sz="3100" dirty="0"/>
              <a:t>on behalf of the Coordination panel</a:t>
            </a:r>
            <a:br>
              <a:rPr lang="en-US" sz="3100" dirty="0"/>
            </a:br>
            <a:br>
              <a:rPr lang="en-US" sz="4000" dirty="0"/>
            </a:br>
            <a:r>
              <a:rPr lang="en-US" sz="3600" i="1" dirty="0" err="1"/>
              <a:t>iSAS</a:t>
            </a:r>
            <a:r>
              <a:rPr lang="en-US" sz="3600" i="1" dirty="0"/>
              <a:t> First Annual Meeting </a:t>
            </a:r>
            <a:br>
              <a:rPr lang="en-US" sz="3600" i="1" dirty="0"/>
            </a:br>
            <a:r>
              <a:rPr lang="en-US" sz="3600" i="1" dirty="0" err="1"/>
              <a:t>Legnaro</a:t>
            </a:r>
            <a:r>
              <a:rPr lang="en-US" sz="3600" i="1" dirty="0"/>
              <a:t> National Laboratory March 13, 2025</a:t>
            </a:r>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2101604" y="6059300"/>
            <a:ext cx="7988792" cy="798700"/>
          </a:xfrm>
        </p:spPr>
        <p:txBody>
          <a:bodyPr>
            <a:normAutofit/>
          </a:bodyPr>
          <a:lstStyle/>
          <a:p>
            <a:endParaRPr lang="en-US" sz="1000" dirty="0"/>
          </a:p>
          <a:p>
            <a:r>
              <a:rPr lang="en-US" sz="1000" dirty="0"/>
              <a:t>All information contained in this presentation and any accompanying documents is for iSAS project only, and must be treated as strictly confidential. 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Picture 102">
            <a:extLst>
              <a:ext uri="{FF2B5EF4-FFF2-40B4-BE49-F238E27FC236}">
                <a16:creationId xmlns:a16="http://schemas.microsoft.com/office/drawing/2014/main" id="{E9796368-B5D3-4DE0-BFD4-33FD6349B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32" y="5497341"/>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780B0E9-3FD1-4E82-B53E-9CC4CD0E17EF}"/>
              </a:ext>
            </a:extLst>
          </p:cNvPr>
          <p:cNvSpPr txBox="1"/>
          <p:nvPr/>
        </p:nvSpPr>
        <p:spPr>
          <a:xfrm>
            <a:off x="1650387" y="5491250"/>
            <a:ext cx="109379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776360"/>
            <a:ext cx="10700656" cy="1138773"/>
          </a:xfrm>
          <a:prstGeom prst="rect">
            <a:avLst/>
          </a:prstGeom>
          <a:noFill/>
        </p:spPr>
        <p:txBody>
          <a:bodyPr wrap="square" rtlCol="0">
            <a:spAutoFit/>
          </a:bodyPr>
          <a:lstStyle/>
          <a:p>
            <a:r>
              <a:rPr lang="en-US" sz="2800" b="1" dirty="0">
                <a:solidFill>
                  <a:srgbClr val="A4C137"/>
                </a:solidFill>
                <a:latin typeface="Calibri" panose="020F0502020204030204" pitchFamily="34" charset="0"/>
                <a:cs typeface="Calibri" panose="020F0502020204030204" pitchFamily="34" charset="0"/>
              </a:rPr>
              <a:t>Work plan</a:t>
            </a:r>
            <a:br>
              <a:rPr lang="en-US" sz="3200" dirty="0"/>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with 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2</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nd</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 opening up</a:t>
            </a:r>
            <a:r>
              <a:rPr lang="en-US" sz="2000" dirty="0">
                <a:latin typeface="Calibri" panose="020F0502020204030204" pitchFamily="34" charset="0"/>
                <a:ea typeface="Calibri" panose="020F0502020204030204" pitchFamily="34" charset="0"/>
                <a:cs typeface="Calibri" panose="020F0502020204030204" pitchFamily="34" charset="0"/>
              </a:rPr>
              <a:t>:</a:t>
            </a:r>
          </a:p>
        </p:txBody>
      </p:sp>
      <p:pic>
        <p:nvPicPr>
          <p:cNvPr id="8" name="Image 7">
            <a:extLst>
              <a:ext uri="{FF2B5EF4-FFF2-40B4-BE49-F238E27FC236}">
                <a16:creationId xmlns:a16="http://schemas.microsoft.com/office/drawing/2014/main" id="{97508542-7049-4ECF-89F4-E777590DA426}"/>
              </a:ext>
            </a:extLst>
          </p:cNvPr>
          <p:cNvPicPr>
            <a:picLocks noChangeAspect="1"/>
          </p:cNvPicPr>
          <p:nvPr/>
        </p:nvPicPr>
        <p:blipFill>
          <a:blip r:embed="rId3"/>
          <a:stretch>
            <a:fillRect/>
          </a:stretch>
        </p:blipFill>
        <p:spPr>
          <a:xfrm>
            <a:off x="0" y="3143244"/>
            <a:ext cx="12192000" cy="3431082"/>
          </a:xfrm>
          <a:prstGeom prst="rect">
            <a:avLst/>
          </a:prstGeom>
        </p:spPr>
      </p:pic>
    </p:spTree>
    <p:extLst>
      <p:ext uri="{BB962C8B-B14F-4D97-AF65-F5344CB8AC3E}">
        <p14:creationId xmlns:p14="http://schemas.microsoft.com/office/powerpoint/2010/main" val="77532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00058"/>
            <a:ext cx="10700656" cy="2677656"/>
          </a:xfrm>
          <a:prstGeom prst="rect">
            <a:avLst/>
          </a:prstGeom>
          <a:noFill/>
        </p:spPr>
        <p:txBody>
          <a:bodyPr wrap="square" rtlCol="0">
            <a:spAutoFit/>
          </a:bodyPr>
          <a:lstStyle/>
          <a:p>
            <a:r>
              <a:rPr lang="en-US" sz="2800" b="1" dirty="0">
                <a:solidFill>
                  <a:srgbClr val="A4C137"/>
                </a:solidFill>
                <a:latin typeface="Calibri" panose="020F0502020204030204" pitchFamily="34" charset="0"/>
                <a:cs typeface="Calibri" panose="020F0502020204030204" pitchFamily="34" charset="0"/>
              </a:rPr>
              <a:t>Work plan</a:t>
            </a:r>
            <a:br>
              <a:rPr lang="en-US" sz="3200" dirty="0"/>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with 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2</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nd</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 opening up</a:t>
            </a:r>
            <a:r>
              <a:rPr lang="en-US"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3 for WP4 &amp; WP6 in project months 16-18, June-August 2025</a:t>
            </a: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17 in project month 24, Feb 2026, including 6 impact risk analyses for WP1-6, the update of D&amp;E and DMP</a:t>
            </a: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End of the 1</a:t>
            </a:r>
            <a:r>
              <a:rPr lang="en-US" sz="2000" baseline="30000" dirty="0">
                <a:latin typeface="Calibri" panose="020F0502020204030204" pitchFamily="34" charset="0"/>
                <a:ea typeface="Calibri" panose="020F0502020204030204" pitchFamily="34" charset="0"/>
                <a:cs typeface="Calibri" panose="020F0502020204030204" pitchFamily="34" charset="0"/>
              </a:rPr>
              <a:t>st</a:t>
            </a:r>
            <a:r>
              <a:rPr lang="en-US" sz="2000" dirty="0">
                <a:latin typeface="Calibri" panose="020F0502020204030204" pitchFamily="34" charset="0"/>
                <a:ea typeface="Calibri" panose="020F0502020204030204" pitchFamily="34" charset="0"/>
                <a:cs typeface="Calibri" panose="020F0502020204030204" pitchFamily="34" charset="0"/>
              </a:rPr>
              <a:t> reporting period (RP) M24: periodic report expected </a:t>
            </a:r>
            <a:r>
              <a:rPr lang="en-GB" sz="2000" dirty="0"/>
              <a:t>60 days after end of RP</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65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C90F61F-2453-4D94-B380-049A01D19C3B}"/>
              </a:ext>
            </a:extLst>
          </p:cNvPr>
          <p:cNvSpPr>
            <a:spLocks noGrp="1"/>
          </p:cNvSpPr>
          <p:nvPr>
            <p:ph type="ctrTitle"/>
          </p:nvPr>
        </p:nvSpPr>
        <p:spPr/>
        <p:txBody>
          <a:bodyPr/>
          <a:lstStyle/>
          <a:p>
            <a:r>
              <a:rPr lang="en-GB" dirty="0">
                <a:solidFill>
                  <a:srgbClr val="A4C137"/>
                </a:solidFill>
                <a:latin typeface="Calibri" panose="020F0502020204030204" pitchFamily="34" charset="0"/>
                <a:cs typeface="Calibri" panose="020F0502020204030204" pitchFamily="34" charset="0"/>
              </a:rPr>
              <a:t>Thank</a:t>
            </a:r>
            <a:r>
              <a:rPr lang="fr-FR" dirty="0">
                <a:solidFill>
                  <a:srgbClr val="A4C137"/>
                </a:solidFill>
                <a:latin typeface="Calibri" panose="020F0502020204030204" pitchFamily="34" charset="0"/>
                <a:cs typeface="Calibri" panose="020F0502020204030204" pitchFamily="34" charset="0"/>
              </a:rPr>
              <a:t> </a:t>
            </a:r>
            <a:r>
              <a:rPr lang="en-US" dirty="0">
                <a:solidFill>
                  <a:srgbClr val="A4C137"/>
                </a:solidFill>
                <a:latin typeface="Calibri" panose="020F0502020204030204" pitchFamily="34" charset="0"/>
                <a:cs typeface="Calibri" panose="020F0502020204030204" pitchFamily="34" charset="0"/>
              </a:rPr>
              <a:t>you</a:t>
            </a:r>
            <a:r>
              <a:rPr lang="fr-FR" dirty="0">
                <a:solidFill>
                  <a:srgbClr val="A4C137"/>
                </a:solidFill>
                <a:latin typeface="Calibri" panose="020F0502020204030204" pitchFamily="34" charset="0"/>
                <a:cs typeface="Calibri" panose="020F0502020204030204" pitchFamily="34" charset="0"/>
              </a:rPr>
              <a:t>!</a:t>
            </a:r>
            <a:endParaRPr lang="en-GB" dirty="0"/>
          </a:p>
        </p:txBody>
      </p:sp>
    </p:spTree>
    <p:extLst>
      <p:ext uri="{BB962C8B-B14F-4D97-AF65-F5344CB8AC3E}">
        <p14:creationId xmlns:p14="http://schemas.microsoft.com/office/powerpoint/2010/main" val="362083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446BA81-BB7D-6D43-A7CD-67C6F18BEACB}"/>
              </a:ext>
            </a:extLst>
          </p:cNvPr>
          <p:cNvSpPr/>
          <p:nvPr/>
        </p:nvSpPr>
        <p:spPr>
          <a:xfrm>
            <a:off x="0" y="2152607"/>
            <a:ext cx="12192000" cy="1320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90"/>
                </a:solidFill>
                <a:effectLst/>
                <a:uLnTx/>
                <a:uFillTx/>
                <a:latin typeface="Calibri" panose="020F0502020204030204" pitchFamily="34" charset="0"/>
                <a:ea typeface="+mn-ea"/>
                <a:cs typeface="Calibri" panose="020F0502020204030204" pitchFamily="34" charset="0"/>
              </a:rPr>
              <a:t>External relations</a:t>
            </a:r>
            <a:endParaRPr kumimoji="0" lang="en-US" sz="3800" b="1" i="0" u="none" strike="noStrike" kern="1200" cap="none" spc="0" normalizeH="0" baseline="0" noProof="0" dirty="0">
              <a:ln>
                <a:noFill/>
              </a:ln>
              <a:solidFill>
                <a:srgbClr val="00009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90"/>
              </a:solidFill>
              <a:effectLst/>
              <a:uLnTx/>
              <a:uFillTx/>
              <a:latin typeface="Calibri" panose="020F0502020204030204" pitchFamily="34" charset="0"/>
              <a:ea typeface="+mn-ea"/>
              <a:cs typeface="Calibri" panose="020F0502020204030204" pitchFamily="34" charset="0"/>
            </a:endParaRPr>
          </a:p>
        </p:txBody>
      </p:sp>
      <p:pic>
        <p:nvPicPr>
          <p:cNvPr id="4" name="Picture 2" descr="Innovate for Sustainable Accelerating Systems: Kick-Off Meeting">
            <a:extLst>
              <a:ext uri="{FF2B5EF4-FFF2-40B4-BE49-F238E27FC236}">
                <a16:creationId xmlns:a16="http://schemas.microsoft.com/office/drawing/2014/main" id="{D3622BA8-7724-40DF-50BA-7A4C9915A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72" y="381000"/>
            <a:ext cx="2582431" cy="8116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038EFF-4326-A54B-BAA8-8E0871F28521}"/>
              </a:ext>
            </a:extLst>
          </p:cNvPr>
          <p:cNvSpPr/>
          <p:nvPr/>
        </p:nvSpPr>
        <p:spPr>
          <a:xfrm>
            <a:off x="4563465" y="3429000"/>
            <a:ext cx="3065070"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M. Baylac (CNRS-LPSC)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endParaRPr>
          </a:p>
        </p:txBody>
      </p:sp>
      <p:pic>
        <p:nvPicPr>
          <p:cNvPr id="7" name="Image 6">
            <a:extLst>
              <a:ext uri="{FF2B5EF4-FFF2-40B4-BE49-F238E27FC236}">
                <a16:creationId xmlns:a16="http://schemas.microsoft.com/office/drawing/2014/main" id="{77D24D50-83D6-CB44-BF17-D37F2BE4BFE7}"/>
              </a:ext>
            </a:extLst>
          </p:cNvPr>
          <p:cNvPicPr>
            <a:picLocks noChangeAspect="1"/>
          </p:cNvPicPr>
          <p:nvPr/>
        </p:nvPicPr>
        <p:blipFill>
          <a:blip r:embed="rId4"/>
          <a:stretch>
            <a:fillRect/>
          </a:stretch>
        </p:blipFill>
        <p:spPr>
          <a:xfrm>
            <a:off x="10363404" y="5531048"/>
            <a:ext cx="1253389" cy="825302"/>
          </a:xfrm>
          <a:prstGeom prst="rect">
            <a:avLst/>
          </a:prstGeom>
        </p:spPr>
      </p:pic>
      <p:pic>
        <p:nvPicPr>
          <p:cNvPr id="12" name="Image 11">
            <a:extLst>
              <a:ext uri="{FF2B5EF4-FFF2-40B4-BE49-F238E27FC236}">
                <a16:creationId xmlns:a16="http://schemas.microsoft.com/office/drawing/2014/main" id="{54A0D388-8EA7-8A40-A377-2F64020C1963}"/>
              </a:ext>
            </a:extLst>
          </p:cNvPr>
          <p:cNvPicPr>
            <a:picLocks noChangeAspect="1"/>
          </p:cNvPicPr>
          <p:nvPr/>
        </p:nvPicPr>
        <p:blipFill>
          <a:blip r:embed="rId5"/>
          <a:stretch>
            <a:fillRect/>
          </a:stretch>
        </p:blipFill>
        <p:spPr>
          <a:xfrm>
            <a:off x="724082" y="5520906"/>
            <a:ext cx="1224996" cy="956094"/>
          </a:xfrm>
          <a:prstGeom prst="rect">
            <a:avLst/>
          </a:prstGeom>
        </p:spPr>
      </p:pic>
      <p:sp>
        <p:nvSpPr>
          <p:cNvPr id="8" name="Espace réservé du numéro de diapositive 7">
            <a:extLst>
              <a:ext uri="{FF2B5EF4-FFF2-40B4-BE49-F238E27FC236}">
                <a16:creationId xmlns:a16="http://schemas.microsoft.com/office/drawing/2014/main" id="{6269A015-3833-934E-9BE1-99B97AAA3DBE}"/>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65C79-B20F-9340-A00C-5395C0750F1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455681"/>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8407-A3E9-8843-DF57-4F535046CCE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FD79A9-2629-A264-BA0F-83C45B2266FB}"/>
              </a:ext>
            </a:extLst>
          </p:cNvPr>
          <p:cNvSpPr txBox="1"/>
          <p:nvPr/>
        </p:nvSpPr>
        <p:spPr>
          <a:xfrm>
            <a:off x="0" y="50800"/>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Relations at national level</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2" descr="Innovate for Sustainable Accelerating Systems: Kick-Off Meeting">
            <a:extLst>
              <a:ext uri="{FF2B5EF4-FFF2-40B4-BE49-F238E27FC236}">
                <a16:creationId xmlns:a16="http://schemas.microsoft.com/office/drawing/2014/main" id="{ED50C3E7-FF50-9E85-A284-A354FBA1F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1A76E23-4195-7F25-23F5-85F851B2EB37}"/>
              </a:ext>
            </a:extLst>
          </p:cNvPr>
          <p:cNvSpPr/>
          <p:nvPr/>
        </p:nvSpPr>
        <p:spPr>
          <a:xfrm>
            <a:off x="163287" y="981521"/>
            <a:ext cx="11858668" cy="8925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AD9BE1DA-A60A-B590-C785-B2C09F66E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993BC-9C05-DF49-BCB6-5FC6BBCA5112}"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1F6FCE3-2B07-C149-3949-5486EA0CF473}"/>
              </a:ext>
            </a:extLst>
          </p:cNvPr>
          <p:cNvSpPr/>
          <p:nvPr/>
        </p:nvSpPr>
        <p:spPr>
          <a:xfrm>
            <a:off x="93816" y="1188973"/>
            <a:ext cx="11997609" cy="203132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New budget </a:t>
            </a:r>
            <a:r>
              <a:rPr kumimoji="0" lang="fr-FR"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granted</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for the PERLE ERL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High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risk</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and impact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research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program,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funded</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by French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ministry</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through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research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organization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including</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CNRS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12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projects</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within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CNRS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nationwide</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(2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within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IN2P3)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Project ERL4ALL to finance the PERLE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injector</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p:txBody>
      </p:sp>
      <p:pic>
        <p:nvPicPr>
          <p:cNvPr id="7" name="Image 6">
            <a:extLst>
              <a:ext uri="{FF2B5EF4-FFF2-40B4-BE49-F238E27FC236}">
                <a16:creationId xmlns:a16="http://schemas.microsoft.com/office/drawing/2014/main" id="{AF1CF548-7040-2B1C-57A9-CF08C0FABEF8}"/>
              </a:ext>
            </a:extLst>
          </p:cNvPr>
          <p:cNvPicPr>
            <a:picLocks noChangeAspect="1"/>
          </p:cNvPicPr>
          <p:nvPr/>
        </p:nvPicPr>
        <p:blipFill>
          <a:blip r:embed="rId3"/>
          <a:stretch>
            <a:fillRect/>
          </a:stretch>
        </p:blipFill>
        <p:spPr>
          <a:xfrm>
            <a:off x="10605451" y="220199"/>
            <a:ext cx="1253389" cy="825302"/>
          </a:xfrm>
          <a:prstGeom prst="rect">
            <a:avLst/>
          </a:prstGeom>
        </p:spPr>
      </p:pic>
      <p:pic>
        <p:nvPicPr>
          <p:cNvPr id="18" name="Image 17">
            <a:extLst>
              <a:ext uri="{FF2B5EF4-FFF2-40B4-BE49-F238E27FC236}">
                <a16:creationId xmlns:a16="http://schemas.microsoft.com/office/drawing/2014/main" id="{43255594-70DE-C04B-2FA5-FC682C985095}"/>
              </a:ext>
            </a:extLst>
          </p:cNvPr>
          <p:cNvPicPr>
            <a:picLocks noChangeAspect="1"/>
          </p:cNvPicPr>
          <p:nvPr/>
        </p:nvPicPr>
        <p:blipFill>
          <a:blip r:embed="rId4"/>
          <a:stretch>
            <a:fillRect/>
          </a:stretch>
        </p:blipFill>
        <p:spPr>
          <a:xfrm>
            <a:off x="6647006" y="2533373"/>
            <a:ext cx="5381708" cy="3739211"/>
          </a:xfrm>
          <a:prstGeom prst="rect">
            <a:avLst/>
          </a:prstGeom>
        </p:spPr>
      </p:pic>
      <p:pic>
        <p:nvPicPr>
          <p:cNvPr id="20" name="Image 19">
            <a:extLst>
              <a:ext uri="{FF2B5EF4-FFF2-40B4-BE49-F238E27FC236}">
                <a16:creationId xmlns:a16="http://schemas.microsoft.com/office/drawing/2014/main" id="{0FCF5A49-3806-A92F-F016-E13A7BB085F0}"/>
              </a:ext>
            </a:extLst>
          </p:cNvPr>
          <p:cNvPicPr>
            <a:picLocks noChangeAspect="1"/>
          </p:cNvPicPr>
          <p:nvPr/>
        </p:nvPicPr>
        <p:blipFill>
          <a:blip r:embed="rId5"/>
          <a:stretch>
            <a:fillRect/>
          </a:stretch>
        </p:blipFill>
        <p:spPr>
          <a:xfrm>
            <a:off x="163286" y="3359384"/>
            <a:ext cx="6285221" cy="2402895"/>
          </a:xfrm>
          <a:prstGeom prst="rect">
            <a:avLst/>
          </a:prstGeom>
        </p:spPr>
      </p:pic>
    </p:spTree>
    <p:extLst>
      <p:ext uri="{BB962C8B-B14F-4D97-AF65-F5344CB8AC3E}">
        <p14:creationId xmlns:p14="http://schemas.microsoft.com/office/powerpoint/2010/main" val="256657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0" y="50800"/>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Relations at EU/international level</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2879792-D149-A945-A63B-1140CD906F77}"/>
              </a:ext>
            </a:extLst>
          </p:cNvPr>
          <p:cNvSpPr/>
          <p:nvPr/>
        </p:nvSpPr>
        <p:spPr>
          <a:xfrm>
            <a:off x="163287" y="981521"/>
            <a:ext cx="11858668" cy="8925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02A0F36E-A747-3248-B095-6276D0B6A1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993BC-9C05-DF49-BCB6-5FC6BBCA5112}"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1AFFA5-862A-474C-A462-532D3BD3306B}"/>
              </a:ext>
            </a:extLst>
          </p:cNvPr>
          <p:cNvSpPr/>
          <p:nvPr/>
        </p:nvSpPr>
        <p:spPr>
          <a:xfrm>
            <a:off x="0" y="981521"/>
            <a:ext cx="11181522" cy="4801314"/>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Test Infrastructure and Accelerator </a:t>
            </a:r>
            <a:r>
              <a:rPr kumimoji="0" lang="fr-FR"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Research</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Area (TIARA)</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Presentation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of future Horizon Europe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projects</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for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Accelerators</a:t>
            </a: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iSAS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considered</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as one of the flagship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Innovation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Fostering</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in Accelerator Science and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Technology</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IFAST)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Presentation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of 3 EU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projects</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the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annual</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IFAST meeting (April)</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TIARA</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AMICI </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IFAST</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Collaboration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with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the future program, IFAST2, to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be</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considered</a:t>
            </a: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Invited</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presentation</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15</a:t>
            </a:r>
            <a:r>
              <a:rPr kumimoji="0" lang="fr-FR" sz="18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conference</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Heavy Ion Accelerator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Technology</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(HIAT), Michigan, June 2025 </a:t>
            </a: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p:txBody>
      </p:sp>
      <p:pic>
        <p:nvPicPr>
          <p:cNvPr id="7" name="Image 6">
            <a:extLst>
              <a:ext uri="{FF2B5EF4-FFF2-40B4-BE49-F238E27FC236}">
                <a16:creationId xmlns:a16="http://schemas.microsoft.com/office/drawing/2014/main" id="{48F4A598-3B9D-6461-2883-907332209631}"/>
              </a:ext>
            </a:extLst>
          </p:cNvPr>
          <p:cNvPicPr>
            <a:picLocks noChangeAspect="1"/>
          </p:cNvPicPr>
          <p:nvPr/>
        </p:nvPicPr>
        <p:blipFill>
          <a:blip r:embed="rId3"/>
          <a:stretch>
            <a:fillRect/>
          </a:stretch>
        </p:blipFill>
        <p:spPr>
          <a:xfrm>
            <a:off x="10605451" y="220199"/>
            <a:ext cx="1253389" cy="825302"/>
          </a:xfrm>
          <a:prstGeom prst="rect">
            <a:avLst/>
          </a:prstGeom>
        </p:spPr>
      </p:pic>
      <p:pic>
        <p:nvPicPr>
          <p:cNvPr id="10" name="Image 9">
            <a:extLst>
              <a:ext uri="{FF2B5EF4-FFF2-40B4-BE49-F238E27FC236}">
                <a16:creationId xmlns:a16="http://schemas.microsoft.com/office/drawing/2014/main" id="{A7A08E44-0E3A-512E-FAA4-CE8183380291}"/>
              </a:ext>
            </a:extLst>
          </p:cNvPr>
          <p:cNvPicPr>
            <a:picLocks noChangeAspect="1"/>
          </p:cNvPicPr>
          <p:nvPr/>
        </p:nvPicPr>
        <p:blipFill>
          <a:blip r:embed="rId4"/>
          <a:stretch>
            <a:fillRect/>
          </a:stretch>
        </p:blipFill>
        <p:spPr>
          <a:xfrm>
            <a:off x="7148184" y="1064524"/>
            <a:ext cx="4893781" cy="3754977"/>
          </a:xfrm>
          <a:prstGeom prst="rect">
            <a:avLst/>
          </a:prstGeom>
        </p:spPr>
      </p:pic>
      <p:sp>
        <p:nvSpPr>
          <p:cNvPr id="15" name="ZoneTexte 14">
            <a:extLst>
              <a:ext uri="{FF2B5EF4-FFF2-40B4-BE49-F238E27FC236}">
                <a16:creationId xmlns:a16="http://schemas.microsoft.com/office/drawing/2014/main" id="{581C7407-CBC3-C573-AFE3-B881A7FEFE7D}"/>
              </a:ext>
            </a:extLst>
          </p:cNvPr>
          <p:cNvSpPr txBox="1"/>
          <p:nvPr/>
        </p:nvSpPr>
        <p:spPr>
          <a:xfrm>
            <a:off x="7241117" y="4464289"/>
            <a:ext cx="4707914" cy="253916"/>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J.M. Perez (chair of TIARA), </a:t>
            </a:r>
            <a:r>
              <a:rPr kumimoji="0" lang="fr-FR" sz="1050" b="0"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presentation</a:t>
            </a:r>
            <a:r>
              <a:rPr kumimoji="0" lang="fr-FR"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the IFAST </a:t>
            </a:r>
            <a:r>
              <a:rPr kumimoji="0" lang="fr-FR" sz="1050" b="0"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annual</a:t>
            </a:r>
            <a:r>
              <a:rPr kumimoji="0" lang="fr-FR"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meeting (April 2024) </a:t>
            </a:r>
            <a:endParaRPr kumimoji="0" lang="fr-FR"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Ellipse 15">
            <a:extLst>
              <a:ext uri="{FF2B5EF4-FFF2-40B4-BE49-F238E27FC236}">
                <a16:creationId xmlns:a16="http://schemas.microsoft.com/office/drawing/2014/main" id="{6CEB28A3-C354-0417-E460-1F42749CE53C}"/>
              </a:ext>
            </a:extLst>
          </p:cNvPr>
          <p:cNvSpPr/>
          <p:nvPr/>
        </p:nvSpPr>
        <p:spPr>
          <a:xfrm>
            <a:off x="10803427" y="2676100"/>
            <a:ext cx="1238538" cy="18771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19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1BF32F4-F4C2-4CC0-B62E-EB8231FC367E}"/>
              </a:ext>
            </a:extLst>
          </p:cNvPr>
          <p:cNvPicPr>
            <a:picLocks noChangeAspect="1"/>
          </p:cNvPicPr>
          <p:nvPr/>
        </p:nvPicPr>
        <p:blipFill>
          <a:blip r:embed="rId3"/>
          <a:stretch>
            <a:fillRect/>
          </a:stretch>
        </p:blipFill>
        <p:spPr>
          <a:xfrm>
            <a:off x="0" y="1153330"/>
            <a:ext cx="9509760" cy="5329079"/>
          </a:xfrm>
          <a:prstGeom prst="rect">
            <a:avLst/>
          </a:prstGeom>
        </p:spPr>
      </p:pic>
      <p:sp>
        <p:nvSpPr>
          <p:cNvPr id="9" name="ZoneTexte 8">
            <a:extLst>
              <a:ext uri="{FF2B5EF4-FFF2-40B4-BE49-F238E27FC236}">
                <a16:creationId xmlns:a16="http://schemas.microsoft.com/office/drawing/2014/main" id="{BD20A5B6-3707-41CE-AE6B-22783547300E}"/>
              </a:ext>
            </a:extLst>
          </p:cNvPr>
          <p:cNvSpPr txBox="1"/>
          <p:nvPr/>
        </p:nvSpPr>
        <p:spPr>
          <a:xfrm>
            <a:off x="9143251" y="760965"/>
            <a:ext cx="3048749" cy="5047536"/>
          </a:xfrm>
          <a:prstGeom prst="rect">
            <a:avLst/>
          </a:prstGeom>
          <a:noFill/>
        </p:spPr>
        <p:txBody>
          <a:bodyPr wrap="square">
            <a:spAutoFit/>
          </a:bodyPr>
          <a:lstStyle/>
          <a:p>
            <a:pPr marL="285750" indent="-285750">
              <a:buFont typeface="Wingdings" panose="05000000000000000000" pitchFamily="2" charset="2"/>
              <a:buChar char="Ø"/>
            </a:pPr>
            <a:r>
              <a:rPr lang="en-GB" sz="1400" b="1" dirty="0">
                <a:latin typeface="Calibri" panose="020F0502020204030204" pitchFamily="34" charset="0"/>
                <a:ea typeface="Calibri" panose="020F0502020204030204" pitchFamily="34" charset="0"/>
                <a:cs typeface="Calibri" panose="020F0502020204030204" pitchFamily="34" charset="0"/>
              </a:rPr>
              <a:t>Instances</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Calibri" panose="020F0502020204030204" pitchFamily="34" charset="0"/>
              </a:rPr>
              <a:t>(as formalised in the CA)</a:t>
            </a:r>
          </a:p>
          <a:p>
            <a:pPr marL="285750" indent="-285750">
              <a:buFont typeface="Wingdings" panose="05000000000000000000" pitchFamily="2" charset="2"/>
              <a:buChar char="Ø"/>
            </a:pPr>
            <a:endParaRPr lang="en-GB" sz="1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Governing Board </a:t>
            </a:r>
            <a:r>
              <a:rPr lang="en-GB" sz="1400" dirty="0">
                <a:latin typeface="Calibri" panose="020F0502020204030204" pitchFamily="34" charset="0"/>
                <a:ea typeface="Calibri" panose="020F0502020204030204" pitchFamily="34" charset="0"/>
                <a:cs typeface="Calibri" panose="020F0502020204030204" pitchFamily="34" charset="0"/>
              </a:rPr>
              <a:t>&amp; Advisory Board Chairs ex-officio members of Coordination panel to better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communication between instances</a:t>
            </a: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Advisory Board </a:t>
            </a:r>
            <a:r>
              <a:rPr lang="en-GB" sz="1400" dirty="0">
                <a:latin typeface="Calibri" panose="020F0502020204030204" pitchFamily="34" charset="0"/>
                <a:ea typeface="Calibri" panose="020F0502020204030204" pitchFamily="34" charset="0"/>
                <a:cs typeface="Calibri" panose="020F0502020204030204" pitchFamily="34" charset="0"/>
              </a:rPr>
              <a:t>reports back to the Coordination panel for yearly project meetings and upon ad hoc request in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counsel</a:t>
            </a: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Coordination panel </a:t>
            </a:r>
            <a:r>
              <a:rPr lang="en-GB" sz="1400" dirty="0">
                <a:latin typeface="Calibri" panose="020F0502020204030204" pitchFamily="34" charset="0"/>
                <a:ea typeface="Calibri" panose="020F0502020204030204" pitchFamily="34" charset="0"/>
                <a:cs typeface="Calibri" panose="020F0502020204030204" pitchFamily="34" charset="0"/>
              </a:rPr>
              <a:t>becomes Steering Committee every other meeting to allow for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scientific</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cross-coordination</a:t>
            </a:r>
            <a:r>
              <a:rPr lang="en-GB" sz="1400" dirty="0">
                <a:latin typeface="Calibri" panose="020F0502020204030204" pitchFamily="34" charset="0"/>
                <a:ea typeface="Calibri" panose="020F0502020204030204" pitchFamily="34" charset="0"/>
                <a:cs typeface="Calibri" panose="020F0502020204030204" pitchFamily="34" charset="0"/>
              </a:rPr>
              <a:t> between Coordination &amp; WP Leaders as well as between WPs </a:t>
            </a: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Industry Board </a:t>
            </a:r>
            <a:r>
              <a:rPr lang="en-GB" sz="1400" dirty="0">
                <a:latin typeface="Calibri" panose="020F0502020204030204" pitchFamily="34" charset="0"/>
                <a:ea typeface="Calibri" panose="020F0502020204030204" pitchFamily="34" charset="0"/>
                <a:cs typeface="Calibri" panose="020F0502020204030204" pitchFamily="34" charset="0"/>
              </a:rPr>
              <a:t>including WP Leaders to enable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co-development</a:t>
            </a:r>
          </a:p>
        </p:txBody>
      </p:sp>
    </p:spTree>
    <p:extLst>
      <p:ext uri="{BB962C8B-B14F-4D97-AF65-F5344CB8AC3E}">
        <p14:creationId xmlns:p14="http://schemas.microsoft.com/office/powerpoint/2010/main" val="82497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6235002" y="4773506"/>
            <a:ext cx="2781262"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Advisory Board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F2B33816-9119-43F4-8DAF-082E8DF6B747}"/>
              </a:ext>
            </a:extLst>
          </p:cNvPr>
          <p:cNvSpPr txBox="1"/>
          <p:nvPr/>
        </p:nvSpPr>
        <p:spPr>
          <a:xfrm>
            <a:off x="6308748" y="5454562"/>
            <a:ext cx="4957011" cy="1015663"/>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Mandated: 		</a:t>
            </a:r>
            <a:r>
              <a:rPr lang="en-US" sz="1200" dirty="0">
                <a:latin typeface="Calibri" panose="020F0502020204030204" pitchFamily="34" charset="0"/>
                <a:ea typeface="Calibri" panose="020F0502020204030204" pitchFamily="34" charset="0"/>
                <a:cs typeface="Calibri" panose="020F0502020204030204" pitchFamily="34" charset="0"/>
              </a:rPr>
              <a:t>Frederick Bordry (Chairperson)</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Roberto Losito (CERN)</a:t>
            </a:r>
          </a:p>
          <a:p>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		Eugenio Nappi (TIARA)</a:t>
            </a:r>
          </a:p>
          <a:p>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		Maxim Titov (LDG)</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Wim Leemans (LEAPS) </a:t>
            </a:r>
          </a:p>
        </p:txBody>
      </p:sp>
      <p:sp>
        <p:nvSpPr>
          <p:cNvPr id="15" name="TextBox 4">
            <a:extLst>
              <a:ext uri="{FF2B5EF4-FFF2-40B4-BE49-F238E27FC236}">
                <a16:creationId xmlns:a16="http://schemas.microsoft.com/office/drawing/2014/main" id="{46EE278F-3A72-4220-84E7-52BD0667E53F}"/>
              </a:ext>
            </a:extLst>
          </p:cNvPr>
          <p:cNvSpPr txBox="1"/>
          <p:nvPr/>
        </p:nvSpPr>
        <p:spPr>
          <a:xfrm>
            <a:off x="6235002" y="127576"/>
            <a:ext cx="2781262"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Governing Board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476ECFAC-9F66-461A-8B52-FE871DD11CF2}"/>
              </a:ext>
            </a:extLst>
          </p:cNvPr>
          <p:cNvSpPr txBox="1"/>
          <p:nvPr/>
        </p:nvSpPr>
        <p:spPr>
          <a:xfrm>
            <a:off x="6308748" y="804398"/>
            <a:ext cx="4957011" cy="3785652"/>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Beneficiaries: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Peter McIntosh </a:t>
            </a:r>
            <a:r>
              <a:rPr lang="en-US" sz="1200" dirty="0">
                <a:latin typeface="Calibri" panose="020F0502020204030204" pitchFamily="34" charset="0"/>
                <a:ea typeface="Calibri" panose="020F0502020204030204" pitchFamily="34" charset="0"/>
                <a:cs typeface="Calibri" panose="020F0502020204030204" pitchFamily="34" charset="0"/>
              </a:rPr>
              <a:t>(Chairperson)</a:t>
            </a:r>
          </a:p>
          <a:p>
            <a:r>
              <a:rPr lang="en-US" sz="1200" dirty="0">
                <a:latin typeface="Calibri" panose="020F0502020204030204" pitchFamily="34" charset="0"/>
                <a:ea typeface="Calibri" panose="020F0502020204030204" pitchFamily="34" charset="0"/>
                <a:cs typeface="Calibri" panose="020F0502020204030204" pitchFamily="34" charset="0"/>
              </a:rPr>
              <a:t>		Jérôme Schwindling (CEA)</a:t>
            </a:r>
          </a:p>
          <a:p>
            <a:r>
              <a:rPr lang="en-US" sz="1200" dirty="0">
                <a:latin typeface="Calibri" panose="020F0502020204030204" pitchFamily="34" charset="0"/>
                <a:ea typeface="Calibri" panose="020F0502020204030204" pitchFamily="34" charset="0"/>
                <a:cs typeface="Calibri" panose="020F0502020204030204" pitchFamily="34" charset="0"/>
              </a:rPr>
              <a:t>		Vittorio Parma (CERN)</a:t>
            </a:r>
          </a:p>
          <a:p>
            <a:r>
              <a:rPr lang="en-US" sz="1200" dirty="0">
                <a:latin typeface="Calibri" panose="020F0502020204030204" pitchFamily="34" charset="0"/>
                <a:ea typeface="Calibri" panose="020F0502020204030204" pitchFamily="34" charset="0"/>
                <a:cs typeface="Calibri" panose="020F0502020204030204" pitchFamily="34" charset="0"/>
              </a:rPr>
              <a:t>		Achille Stocchi (CNRS)</a:t>
            </a:r>
          </a:p>
          <a:p>
            <a:r>
              <a:rPr lang="en-US" sz="1200" dirty="0">
                <a:latin typeface="Calibri" panose="020F0502020204030204" pitchFamily="34" charset="0"/>
                <a:ea typeface="Calibri" panose="020F0502020204030204" pitchFamily="34" charset="0"/>
                <a:cs typeface="Calibri" panose="020F0502020204030204" pitchFamily="34" charset="0"/>
              </a:rPr>
              <a:t>		Hans Weise (DESY)</a:t>
            </a:r>
          </a:p>
          <a:p>
            <a:r>
              <a:rPr lang="en-US" sz="1200" dirty="0">
                <a:latin typeface="Calibri" panose="020F0502020204030204" pitchFamily="34" charset="0"/>
                <a:ea typeface="Calibri" panose="020F0502020204030204" pitchFamily="34" charset="0"/>
                <a:cs typeface="Calibri" panose="020F0502020204030204" pitchFamily="34" charset="0"/>
              </a:rPr>
              <a:t>		Nuno Elias (ESS)</a:t>
            </a:r>
          </a:p>
          <a:p>
            <a:r>
              <a:rPr lang="en-US" sz="1200" dirty="0">
                <a:latin typeface="Calibri" panose="020F0502020204030204" pitchFamily="34" charset="0"/>
                <a:ea typeface="Calibri" panose="020F0502020204030204" pitchFamily="34" charset="0"/>
                <a:cs typeface="Calibri" panose="020F0502020204030204" pitchFamily="34" charset="0"/>
              </a:rPr>
              <a:t>		Jens Knobloch (HZB)</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Attilio Sequi </a:t>
            </a:r>
            <a:r>
              <a:rPr lang="en-US" sz="1200" dirty="0">
                <a:latin typeface="Calibri" panose="020F0502020204030204" pitchFamily="34" charset="0"/>
                <a:ea typeface="Calibri" panose="020F0502020204030204" pitchFamily="34" charset="0"/>
                <a:cs typeface="Calibri" panose="020F0502020204030204" pitchFamily="34" charset="0"/>
              </a:rPr>
              <a:t>(INFN)</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Michael Tytgat </a:t>
            </a:r>
            <a:r>
              <a:rPr lang="en-US" sz="1200" dirty="0">
                <a:latin typeface="Calibri" panose="020F0502020204030204" pitchFamily="34" charset="0"/>
                <a:ea typeface="Calibri" panose="020F0502020204030204" pitchFamily="34" charset="0"/>
                <a:cs typeface="Calibri" panose="020F0502020204030204" pitchFamily="34" charset="0"/>
              </a:rPr>
              <a:t>(VUB)</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Associated partners:</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Oleg Malyshev </a:t>
            </a:r>
            <a:r>
              <a:rPr lang="en-US" sz="1200" dirty="0">
                <a:latin typeface="Calibri" panose="020F0502020204030204" pitchFamily="34" charset="0"/>
                <a:ea typeface="Calibri" panose="020F0502020204030204" pitchFamily="34" charset="0"/>
                <a:cs typeface="Calibri" panose="020F0502020204030204" pitchFamily="34" charset="0"/>
              </a:rPr>
              <a:t>(UKRI)</a:t>
            </a:r>
          </a:p>
          <a:p>
            <a:r>
              <a:rPr lang="en-US" sz="1200" dirty="0">
                <a:latin typeface="Calibri" panose="020F0502020204030204" pitchFamily="34" charset="0"/>
                <a:ea typeface="Calibri" panose="020F0502020204030204" pitchFamily="34" charset="0"/>
                <a:cs typeface="Calibri" panose="020F0502020204030204" pitchFamily="34" charset="0"/>
              </a:rPr>
              <a:t>		Graeme Burt (University of Lancaster)</a:t>
            </a:r>
          </a:p>
          <a:p>
            <a:r>
              <a:rPr lang="en-US" sz="1200" dirty="0">
                <a:latin typeface="Calibri" panose="020F0502020204030204" pitchFamily="34" charset="0"/>
                <a:ea typeface="Calibri" panose="020F0502020204030204" pitchFamily="34" charset="0"/>
                <a:cs typeface="Calibri" panose="020F0502020204030204" pitchFamily="34" charset="0"/>
              </a:rPr>
              <a:t>		Mike Seidel (EPFL)</a:t>
            </a:r>
          </a:p>
          <a:p>
            <a:r>
              <a:rPr lang="en-US" sz="1200" dirty="0">
                <a:latin typeface="Calibri" panose="020F0502020204030204" pitchFamily="34" charset="0"/>
                <a:ea typeface="Calibri" panose="020F0502020204030204" pitchFamily="34" charset="0"/>
                <a:cs typeface="Calibri" panose="020F0502020204030204" pitchFamily="34" charset="0"/>
              </a:rPr>
              <a:t>		Jorgen D'Hondt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Nikhef</a:t>
            </a:r>
            <a:r>
              <a:rPr lang="en-US" sz="1200" dirty="0">
                <a:latin typeface="Calibri" panose="020F0502020204030204" pitchFamily="34" charset="0"/>
                <a:ea typeface="Calibri" panose="020F0502020204030204" pitchFamily="34" charset="0"/>
                <a:cs typeface="Calibri" panose="020F0502020204030204" pitchFamily="34" charset="0"/>
              </a:rPr>
              <a:t>)</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Tomas Junquera </a:t>
            </a:r>
            <a:r>
              <a:rPr lang="en-US" sz="1200" dirty="0">
                <a:latin typeface="Calibri" panose="020F0502020204030204" pitchFamily="34" charset="0"/>
                <a:ea typeface="Calibri" panose="020F0502020204030204" pitchFamily="34" charset="0"/>
                <a:cs typeface="Calibri" panose="020F0502020204030204" pitchFamily="34" charset="0"/>
              </a:rPr>
              <a:t>(ACS)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Birger Nordmann </a:t>
            </a:r>
            <a:r>
              <a:rPr lang="en-US" sz="1200" dirty="0">
                <a:latin typeface="Calibri" panose="020F0502020204030204" pitchFamily="34" charset="0"/>
                <a:ea typeface="Calibri" panose="020F0502020204030204" pitchFamily="34" charset="0"/>
                <a:cs typeface="Calibri" panose="020F0502020204030204" pitchFamily="34" charset="0"/>
              </a:rPr>
              <a:t>(Cryoelectra)</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Alexei Kanareykin </a:t>
            </a:r>
            <a:r>
              <a:rPr lang="en-US" sz="1200" dirty="0">
                <a:latin typeface="Calibri" panose="020F0502020204030204" pitchFamily="34" charset="0"/>
                <a:ea typeface="Calibri" panose="020F0502020204030204" pitchFamily="34" charset="0"/>
                <a:cs typeface="Calibri" panose="020F0502020204030204" pitchFamily="34" charset="0"/>
              </a:rPr>
              <a:t>(Euclid Techlabs)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Filippo Casazza </a:t>
            </a:r>
            <a:r>
              <a:rPr lang="en-US" sz="1200" dirty="0">
                <a:latin typeface="Calibri" panose="020F0502020204030204" pitchFamily="34" charset="0"/>
                <a:ea typeface="Calibri" panose="020F0502020204030204" pitchFamily="34" charset="0"/>
                <a:cs typeface="Calibri" panose="020F0502020204030204" pitchFamily="34" charset="0"/>
              </a:rPr>
              <a:t>(Plasmatherm)</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Alexander Navitski </a:t>
            </a:r>
            <a:r>
              <a:rPr lang="en-US" sz="1200" dirty="0">
                <a:latin typeface="Calibri" panose="020F0502020204030204" pitchFamily="34" charset="0"/>
                <a:ea typeface="Calibri" panose="020F0502020204030204" pitchFamily="34" charset="0"/>
                <a:cs typeface="Calibri" panose="020F0502020204030204" pitchFamily="34" charset="0"/>
              </a:rPr>
              <a:t>(Research Instruments)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Ambra Gresele </a:t>
            </a:r>
            <a:r>
              <a:rPr lang="en-US" sz="1200" dirty="0">
                <a:latin typeface="Calibri" panose="020F0502020204030204" pitchFamily="34" charset="0"/>
                <a:ea typeface="Calibri" panose="020F0502020204030204" pitchFamily="34" charset="0"/>
                <a:cs typeface="Calibri" panose="020F0502020204030204" pitchFamily="34" charset="0"/>
              </a:rPr>
              <a:t>(Zanon)</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4">
            <a:extLst>
              <a:ext uri="{FF2B5EF4-FFF2-40B4-BE49-F238E27FC236}">
                <a16:creationId xmlns:a16="http://schemas.microsoft.com/office/drawing/2014/main" id="{0DE4E160-1489-4F33-A97C-B6D15BC8DC7A}"/>
              </a:ext>
            </a:extLst>
          </p:cNvPr>
          <p:cNvSpPr txBox="1"/>
          <p:nvPr/>
        </p:nvSpPr>
        <p:spPr>
          <a:xfrm>
            <a:off x="381760" y="1236574"/>
            <a:ext cx="3386676"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Coordination panel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8" name="ZoneTexte 17">
            <a:extLst>
              <a:ext uri="{FF2B5EF4-FFF2-40B4-BE49-F238E27FC236}">
                <a16:creationId xmlns:a16="http://schemas.microsoft.com/office/drawing/2014/main" id="{0AABE224-EECA-4D6D-8A3C-11DAA6C3807D}"/>
              </a:ext>
            </a:extLst>
          </p:cNvPr>
          <p:cNvSpPr txBox="1"/>
          <p:nvPr/>
        </p:nvSpPr>
        <p:spPr>
          <a:xfrm>
            <a:off x="455505" y="1901076"/>
            <a:ext cx="4957011" cy="1384995"/>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Mandated: 		</a:t>
            </a:r>
            <a:r>
              <a:rPr lang="en-US" sz="1200" dirty="0">
                <a:latin typeface="Calibri" panose="020F0502020204030204" pitchFamily="34" charset="0"/>
                <a:ea typeface="Calibri" panose="020F0502020204030204" pitchFamily="34" charset="0"/>
                <a:cs typeface="Calibri" panose="020F0502020204030204" pitchFamily="34" charset="0"/>
              </a:rPr>
              <a:t>Achille Stocchi (Chairperson)</a:t>
            </a:r>
          </a:p>
          <a:p>
            <a:r>
              <a:rPr lang="en-US" sz="1200" dirty="0">
                <a:latin typeface="Calibri" panose="020F0502020204030204" pitchFamily="34" charset="0"/>
                <a:ea typeface="Calibri" panose="020F0502020204030204" pitchFamily="34" charset="0"/>
                <a:cs typeface="Calibri" panose="020F0502020204030204" pitchFamily="34" charset="0"/>
              </a:rPr>
              <a:t>		Jorgen D'Hondt (Scientific Coordinator)</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Cristian Pira </a:t>
            </a:r>
            <a:r>
              <a:rPr lang="en-US" sz="1200" dirty="0">
                <a:latin typeface="Calibri" panose="020F0502020204030204" pitchFamily="34" charset="0"/>
                <a:ea typeface="Calibri" panose="020F0502020204030204" pitchFamily="34" charset="0"/>
                <a:cs typeface="Calibri" panose="020F0502020204030204" pitchFamily="34" charset="0"/>
              </a:rPr>
              <a:t>(Deputy Scientific Coordinator)</a:t>
            </a:r>
          </a:p>
          <a:p>
            <a:r>
              <a:rPr lang="en-US" sz="1200" dirty="0">
                <a:latin typeface="Calibri" panose="020F0502020204030204" pitchFamily="34" charset="0"/>
                <a:ea typeface="Calibri" panose="020F0502020204030204" pitchFamily="34" charset="0"/>
                <a:cs typeface="Calibri" panose="020F0502020204030204" pitchFamily="34" charset="0"/>
              </a:rPr>
              <a:t>		Jens Knobloch (Deputy Scientific Coordinator)</a:t>
            </a:r>
          </a:p>
          <a:p>
            <a:r>
              <a:rPr lang="en-US" sz="1200" dirty="0">
                <a:latin typeface="Calibri" panose="020F0502020204030204" pitchFamily="34" charset="0"/>
                <a:ea typeface="Calibri" panose="020F0502020204030204" pitchFamily="34" charset="0"/>
                <a:cs typeface="Calibri" panose="020F0502020204030204" pitchFamily="34" charset="0"/>
              </a:rPr>
              <a:t>		Maud Baylac (External Relations)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Peter McIntosh </a:t>
            </a:r>
            <a:r>
              <a:rPr lang="en-US" sz="1200" dirty="0">
                <a:latin typeface="Calibri" panose="020F0502020204030204" pitchFamily="34" charset="0"/>
                <a:ea typeface="Calibri" panose="020F0502020204030204" pitchFamily="34" charset="0"/>
                <a:cs typeface="Calibri" panose="020F0502020204030204" pitchFamily="34" charset="0"/>
              </a:rPr>
              <a:t>(Ex-officio)</a:t>
            </a:r>
          </a:p>
          <a:p>
            <a:r>
              <a:rPr lang="en-US" sz="1200" dirty="0">
                <a:latin typeface="Calibri" panose="020F0502020204030204" pitchFamily="34" charset="0"/>
                <a:ea typeface="Calibri" panose="020F0502020204030204" pitchFamily="34" charset="0"/>
                <a:cs typeface="Calibri" panose="020F0502020204030204" pitchFamily="34" charset="0"/>
              </a:rPr>
              <a:t>		Frederick Bordry (Ex-officio)</a:t>
            </a:r>
          </a:p>
        </p:txBody>
      </p:sp>
      <p:sp>
        <p:nvSpPr>
          <p:cNvPr id="26" name="TextBox 4">
            <a:extLst>
              <a:ext uri="{FF2B5EF4-FFF2-40B4-BE49-F238E27FC236}">
                <a16:creationId xmlns:a16="http://schemas.microsoft.com/office/drawing/2014/main" id="{046E2E82-37AE-4B83-A8F1-554D6760F66B}"/>
              </a:ext>
            </a:extLst>
          </p:cNvPr>
          <p:cNvSpPr txBox="1"/>
          <p:nvPr/>
        </p:nvSpPr>
        <p:spPr>
          <a:xfrm>
            <a:off x="464542" y="3880954"/>
            <a:ext cx="3755220"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Steering committee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27" name="ZoneTexte 26">
            <a:extLst>
              <a:ext uri="{FF2B5EF4-FFF2-40B4-BE49-F238E27FC236}">
                <a16:creationId xmlns:a16="http://schemas.microsoft.com/office/drawing/2014/main" id="{631C9665-128B-4EF2-BCF3-2F2AB12B0094}"/>
              </a:ext>
            </a:extLst>
          </p:cNvPr>
          <p:cNvSpPr txBox="1"/>
          <p:nvPr/>
        </p:nvSpPr>
        <p:spPr>
          <a:xfrm>
            <a:off x="464542" y="4548854"/>
            <a:ext cx="4957012" cy="1938992"/>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Mandated: 		</a:t>
            </a:r>
            <a:r>
              <a:rPr lang="en-US" sz="1200" dirty="0">
                <a:latin typeface="Calibri" panose="020F0502020204030204" pitchFamily="34" charset="0"/>
                <a:ea typeface="Calibri" panose="020F0502020204030204" pitchFamily="34" charset="0"/>
                <a:cs typeface="Calibri" panose="020F0502020204030204" pitchFamily="34" charset="0"/>
              </a:rPr>
              <a:t>Coordination panel (Ex-officio)</a:t>
            </a:r>
          </a:p>
          <a:p>
            <a:r>
              <a:rPr lang="en-US" sz="1200" dirty="0">
                <a:latin typeface="Calibri" panose="020F0502020204030204" pitchFamily="34" charset="0"/>
                <a:ea typeface="Calibri" panose="020F0502020204030204" pitchFamily="34" charset="0"/>
                <a:cs typeface="Calibri" panose="020F0502020204030204" pitchFamily="34" charset="0"/>
              </a:rPr>
              <a:t>		Axel Neumann &amp; Alick MacPherson (WP1)</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Julien Branlard &amp; Christian Schmidt </a:t>
            </a:r>
            <a:r>
              <a:rPr lang="en-US" sz="1200" dirty="0">
                <a:latin typeface="Calibri" panose="020F0502020204030204" pitchFamily="34" charset="0"/>
                <a:ea typeface="Calibri" panose="020F0502020204030204" pitchFamily="34" charset="0"/>
                <a:cs typeface="Calibri" panose="020F0502020204030204" pitchFamily="34" charset="0"/>
              </a:rPr>
              <a:t>(WP2)</a:t>
            </a:r>
          </a:p>
          <a:p>
            <a:r>
              <a:rPr lang="en-US" sz="1200" dirty="0">
                <a:latin typeface="Calibri" panose="020F0502020204030204" pitchFamily="34" charset="0"/>
                <a:ea typeface="Calibri" panose="020F0502020204030204" pitchFamily="34" charset="0"/>
                <a:cs typeface="Calibri" panose="020F0502020204030204" pitchFamily="34" charset="0"/>
              </a:rPr>
              <a:t>		Cristian Pira &amp; Oleg Malyshev (WP3)</a:t>
            </a:r>
          </a:p>
          <a:p>
            <a:r>
              <a:rPr lang="en-US" sz="1200" dirty="0">
                <a:latin typeface="Calibri" panose="020F0502020204030204" pitchFamily="34" charset="0"/>
                <a:ea typeface="Calibri" panose="020F0502020204030204" pitchFamily="34" charset="0"/>
                <a:cs typeface="Calibri" panose="020F0502020204030204" pitchFamily="34" charset="0"/>
              </a:rPr>
              <a:t>		Yolanda Gomez-Martinez &amp; Dario Giove (WP4)</a:t>
            </a:r>
          </a:p>
          <a:p>
            <a:r>
              <a:rPr lang="en-US" sz="1200" dirty="0">
                <a:latin typeface="Calibri" panose="020F0502020204030204" pitchFamily="34" charset="0"/>
                <a:ea typeface="Calibri" panose="020F0502020204030204" pitchFamily="34" charset="0"/>
                <a:cs typeface="Calibri" panose="020F0502020204030204" pitchFamily="34" charset="0"/>
              </a:rPr>
              <a:t>		Nuno Elias &amp; Vittorio Parma (WP5)</a:t>
            </a:r>
          </a:p>
          <a:p>
            <a:r>
              <a:rPr lang="en-US" sz="1200" dirty="0">
                <a:latin typeface="Calibri" panose="020F0502020204030204" pitchFamily="34" charset="0"/>
                <a:ea typeface="Calibri" panose="020F0502020204030204" pitchFamily="34" charset="0"/>
                <a:cs typeface="Calibri" panose="020F0502020204030204" pitchFamily="34" charset="0"/>
              </a:rPr>
              <a:t>		Guillaume Olry &amp; Arnaud Madur (WP6)</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Oscar Azzolini &amp; Giorgio Keppel</a:t>
            </a:r>
            <a:r>
              <a:rPr lang="en-US" sz="1200" dirty="0">
                <a:latin typeface="Calibri" panose="020F0502020204030204" pitchFamily="34" charset="0"/>
                <a:ea typeface="Calibri" panose="020F0502020204030204" pitchFamily="34" charset="0"/>
                <a:cs typeface="Calibri" panose="020F0502020204030204" pitchFamily="34" charset="0"/>
              </a:rPr>
              <a:t> (WP7)</a:t>
            </a:r>
          </a:p>
          <a:p>
            <a:r>
              <a:rPr lang="en-US" sz="1200" dirty="0">
                <a:latin typeface="Calibri" panose="020F0502020204030204" pitchFamily="34" charset="0"/>
                <a:ea typeface="Calibri" panose="020F0502020204030204" pitchFamily="34" charset="0"/>
                <a:cs typeface="Calibri" panose="020F0502020204030204" pitchFamily="34" charset="0"/>
              </a:rPr>
              <a:t>		Adèle de Valera (WP8)</a:t>
            </a:r>
          </a:p>
          <a:p>
            <a:r>
              <a:rPr lang="en-US" sz="1200" dirty="0">
                <a:latin typeface="Calibri" panose="020F0502020204030204" pitchFamily="34" charset="0"/>
                <a:ea typeface="Calibri" panose="020F0502020204030204" pitchFamily="34" charset="0"/>
                <a:cs typeface="Calibri" panose="020F0502020204030204" pitchFamily="34" charset="0"/>
              </a:rPr>
              <a:t>		Adèle de Valera (WP9)</a:t>
            </a:r>
          </a:p>
        </p:txBody>
      </p:sp>
    </p:spTree>
    <p:extLst>
      <p:ext uri="{BB962C8B-B14F-4D97-AF65-F5344CB8AC3E}">
        <p14:creationId xmlns:p14="http://schemas.microsoft.com/office/powerpoint/2010/main" val="294320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610102"/>
            <a:ext cx="9720000" cy="1138773"/>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FOCUS on Padova Industry Workshop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Friday March 14, 10:00-13:30 am CET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F2B33816-9119-43F4-8DAF-082E8DF6B747}"/>
              </a:ext>
            </a:extLst>
          </p:cNvPr>
          <p:cNvSpPr txBox="1"/>
          <p:nvPr/>
        </p:nvSpPr>
        <p:spPr>
          <a:xfrm>
            <a:off x="1430384" y="2926080"/>
            <a:ext cx="9403079" cy="3539430"/>
          </a:xfrm>
          <a:prstGeom prst="rect">
            <a:avLst/>
          </a:prstGeom>
          <a:solidFill>
            <a:srgbClr val="E0EBB7"/>
          </a:solidFill>
          <a:ln>
            <a:solidFill>
              <a:srgbClr val="A4C137"/>
            </a:solidFill>
          </a:ln>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Industry Board Chair:		 	</a:t>
            </a:r>
            <a:r>
              <a:rPr lang="en-US" sz="1600" dirty="0">
                <a:latin typeface="Calibri" panose="020F0502020204030204" pitchFamily="34" charset="0"/>
                <a:ea typeface="Calibri" panose="020F0502020204030204" pitchFamily="34" charset="0"/>
                <a:cs typeface="Calibri" panose="020F0502020204030204" pitchFamily="34" charset="0"/>
              </a:rPr>
              <a:t>Oscar Azzolini</a:t>
            </a:r>
          </a:p>
          <a:p>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INFN Technology Transfer speaker:	</a:t>
            </a:r>
            <a:r>
              <a:rPr lang="en-US" sz="1600" dirty="0">
                <a:latin typeface="Calibri" panose="020F0502020204030204" pitchFamily="34" charset="0"/>
                <a:ea typeface="Calibri" panose="020F0502020204030204" pitchFamily="34" charset="0"/>
                <a:cs typeface="Calibri" panose="020F0502020204030204" pitchFamily="34" charset="0"/>
              </a:rPr>
              <a:t>Diego Tonini</a:t>
            </a:r>
            <a:endParaRPr lang="en-US" sz="1600" b="1" dirty="0">
              <a:latin typeface="Calibri" panose="020F0502020204030204" pitchFamily="34" charset="0"/>
              <a:ea typeface="Calibri" panose="020F0502020204030204" pitchFamily="34" charset="0"/>
              <a:cs typeface="Calibri" panose="020F0502020204030204" pitchFamily="34" charset="0"/>
            </a:endParaRPr>
          </a:p>
          <a:p>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Industry workshop speakers: 		</a:t>
            </a:r>
            <a:r>
              <a:rPr lang="en-GB" sz="1600" dirty="0"/>
              <a:t>Arthur Iziquel </a:t>
            </a:r>
            <a:r>
              <a:rPr lang="en-US" sz="1600" dirty="0">
                <a:latin typeface="Calibri" panose="020F0502020204030204" pitchFamily="34" charset="0"/>
                <a:ea typeface="Calibri" panose="020F0502020204030204" pitchFamily="34" charset="0"/>
                <a:cs typeface="Calibri" panose="020F0502020204030204" pitchFamily="34" charset="0"/>
              </a:rPr>
              <a:t>(</a:t>
            </a:r>
            <a:r>
              <a:rPr lang="en-GB" sz="1600" dirty="0"/>
              <a:t>Accelerators and Cryogenic Systems</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GB" sz="1600" dirty="0"/>
              <a:t>				Alexei Kanareykin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GB" sz="1600" dirty="0"/>
              <a:t>Euclid Techlabs</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US" sz="1600" dirty="0">
                <a:latin typeface="Calibri" panose="020F0502020204030204" pitchFamily="34" charset="0"/>
                <a:ea typeface="Calibri" panose="020F0502020204030204" pitchFamily="34" charset="0"/>
                <a:cs typeface="Calibri" panose="020F0502020204030204" pitchFamily="34" charset="0"/>
              </a:rPr>
              <a:t>				Alexander Navitski (Research Instruments)</a:t>
            </a:r>
          </a:p>
          <a:p>
            <a:r>
              <a:rPr lang="en-US" sz="1600" dirty="0">
                <a:latin typeface="Calibri" panose="020F0502020204030204" pitchFamily="34" charset="0"/>
                <a:ea typeface="Calibri" panose="020F0502020204030204" pitchFamily="34" charset="0"/>
                <a:cs typeface="Calibri" panose="020F0502020204030204" pitchFamily="34" charset="0"/>
              </a:rPr>
              <a:t>				</a:t>
            </a:r>
            <a:r>
              <a:rPr lang="en-GB" sz="1600" dirty="0"/>
              <a:t>Ambra Gresele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GB" sz="1600" dirty="0"/>
              <a:t>Zanon Research &amp; Innovation</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US" sz="1600" dirty="0">
                <a:latin typeface="Calibri" panose="020F0502020204030204" pitchFamily="34" charset="0"/>
                <a:ea typeface="Calibri" panose="020F0502020204030204" pitchFamily="34" charset="0"/>
                <a:cs typeface="Calibri" panose="020F0502020204030204" pitchFamily="34" charset="0"/>
              </a:rPr>
              <a:t>								</a:t>
            </a:r>
          </a:p>
          <a:p>
            <a:r>
              <a:rPr lang="en-US" sz="1600" b="1" dirty="0">
                <a:latin typeface="Calibri" panose="020F0502020204030204" pitchFamily="34" charset="0"/>
                <a:ea typeface="Calibri" panose="020F0502020204030204" pitchFamily="34" charset="0"/>
                <a:cs typeface="Calibri" panose="020F0502020204030204" pitchFamily="34" charset="0"/>
              </a:rPr>
              <a:t>Invited companies speakers:		</a:t>
            </a:r>
            <a:r>
              <a:rPr lang="en-US" sz="1600" dirty="0">
                <a:latin typeface="Calibri" panose="020F0502020204030204" pitchFamily="34" charset="0"/>
                <a:ea typeface="Calibri" panose="020F0502020204030204" pitchFamily="34" charset="0"/>
                <a:cs typeface="Calibri" panose="020F0502020204030204" pitchFamily="34" charset="0"/>
              </a:rPr>
              <a:t>Massimo Rossi (</a:t>
            </a:r>
            <a:r>
              <a:rPr lang="en-GB" sz="1600" dirty="0"/>
              <a:t>DB Elettronica Telecomunicazioni)</a:t>
            </a:r>
          </a:p>
          <a:p>
            <a:r>
              <a:rPr lang="en-GB" sz="1600" dirty="0"/>
              <a:t>				Matteo Querini (Eurolls)</a:t>
            </a:r>
          </a:p>
          <a:p>
            <a:r>
              <a:rPr lang="en-GB" sz="1600" dirty="0">
                <a:latin typeface="Calibri" panose="020F0502020204030204" pitchFamily="34" charset="0"/>
                <a:ea typeface="Calibri" panose="020F0502020204030204" pitchFamily="34" charset="0"/>
                <a:cs typeface="Calibri" panose="020F0502020204030204" pitchFamily="34" charset="0"/>
              </a:rPr>
              <a:t>				Giorgio Olivieri (</a:t>
            </a:r>
            <a:r>
              <a:rPr lang="en-GB" sz="1600" dirty="0"/>
              <a:t>Meltio 3D)</a:t>
            </a:r>
          </a:p>
          <a:p>
            <a:r>
              <a:rPr lang="en-GB" sz="1600" dirty="0">
                <a:latin typeface="Calibri" panose="020F0502020204030204" pitchFamily="34" charset="0"/>
                <a:ea typeface="Calibri" panose="020F0502020204030204" pitchFamily="34" charset="0"/>
                <a:cs typeface="Calibri" panose="020F0502020204030204" pitchFamily="34" charset="0"/>
              </a:rPr>
              <a:t>				Stafano Franco (</a:t>
            </a:r>
            <a:r>
              <a:rPr lang="en-GB" sz="1600" dirty="0"/>
              <a:t>Novatech) </a:t>
            </a:r>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Marco Urbano (</a:t>
            </a:r>
            <a:r>
              <a:rPr lang="en-GB" sz="1600" dirty="0"/>
              <a:t>Strumenti Scientifici Cinel)</a:t>
            </a:r>
          </a:p>
        </p:txBody>
      </p:sp>
    </p:spTree>
    <p:extLst>
      <p:ext uri="{BB962C8B-B14F-4D97-AF65-F5344CB8AC3E}">
        <p14:creationId xmlns:p14="http://schemas.microsoft.com/office/powerpoint/2010/main" val="232562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236000" y="1667762"/>
            <a:ext cx="10422600" cy="4678204"/>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Digital spaces opened</a:t>
            </a:r>
          </a:p>
          <a:p>
            <a:endParaRPr lang="en-GB" sz="2000" b="1"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latin typeface="Calibri" panose="020F0502020204030204" pitchFamily="34" charset="0"/>
                <a:ea typeface="Calibri" panose="020F0502020204030204" pitchFamily="34" charset="0"/>
                <a:cs typeface="Calibri" panose="020F0502020204030204" pitchFamily="34" charset="0"/>
              </a:rPr>
              <a:t>iSAS Website</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A4C137"/>
                </a:solidFill>
                <a:latin typeface="Calibri" panose="020F0502020204030204" pitchFamily="34" charset="0"/>
                <a:ea typeface="Calibri" panose="020F0502020204030204" pitchFamily="34" charset="0"/>
                <a:cs typeface="Calibri" panose="020F0502020204030204" pitchFamily="34" charset="0"/>
              </a:rPr>
              <a:t>to</a:t>
            </a:r>
            <a:r>
              <a:rPr lang="en-GB" b="1" dirty="0">
                <a:solidFill>
                  <a:srgbClr val="A4C137"/>
                </a:solidFill>
              </a:rPr>
              <a:t> showcase</a:t>
            </a:r>
            <a:r>
              <a:rPr lang="en-GB" dirty="0">
                <a:solidFill>
                  <a:srgbClr val="A4C137"/>
                </a:solidFill>
              </a:rPr>
              <a:t> </a:t>
            </a:r>
            <a:r>
              <a:rPr lang="en-GB" dirty="0"/>
              <a:t>the project to wider audiences</a:t>
            </a:r>
            <a:endParaRPr lang="en-GB" b="1"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Can be found following </a:t>
            </a:r>
            <a:r>
              <a:rPr lang="en-GB" dirty="0">
                <a:latin typeface="Calibri" panose="020F0502020204030204" pitchFamily="34" charset="0"/>
                <a:ea typeface="Calibri" panose="020F0502020204030204" pitchFamily="34" charset="0"/>
                <a:cs typeface="Calibri" panose="020F0502020204030204" pitchFamily="34" charset="0"/>
                <a:hlinkClick r:id="rId3"/>
              </a:rPr>
              <a:t>this link</a:t>
            </a:r>
            <a:endParaRPr lang="en-GB"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Where to announce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job postings &amp; new hires </a:t>
            </a:r>
            <a:r>
              <a:rPr lang="en-GB" dirty="0">
                <a:latin typeface="Calibri" panose="020F0502020204030204" pitchFamily="34" charset="0"/>
                <a:ea typeface="Calibri" panose="020F0502020204030204" pitchFamily="34" charset="0"/>
                <a:cs typeface="Calibri" panose="020F0502020204030204" pitchFamily="34" charset="0"/>
              </a:rPr>
              <a:t>linked to iSAS, e.g. Lode Vanhecke on WP5 at EPFL</a:t>
            </a:r>
          </a:p>
          <a:p>
            <a:pPr marL="1257300" lvl="2" indent="-342900">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latin typeface="Calibri" panose="020F0502020204030204" pitchFamily="34" charset="0"/>
                <a:ea typeface="Calibri" panose="020F0502020204030204" pitchFamily="34" charset="0"/>
                <a:cs typeface="Calibri" panose="020F0502020204030204" pitchFamily="34" charset="0"/>
              </a:rPr>
              <a:t>Project Indico page</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to</a:t>
            </a:r>
            <a:r>
              <a:rPr lang="en-GB"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meet </a:t>
            </a:r>
            <a:endParaRPr lang="en-GB" dirty="0">
              <a:latin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Can be found following </a:t>
            </a:r>
            <a:r>
              <a:rPr lang="en-GB" dirty="0">
                <a:latin typeface="Calibri" panose="020F0502020204030204" pitchFamily="34" charset="0"/>
                <a:ea typeface="Calibri" panose="020F0502020204030204" pitchFamily="34" charset="0"/>
                <a:cs typeface="Calibri" panose="020F0502020204030204" pitchFamily="34" charset="0"/>
                <a:hlinkClick r:id="rId4"/>
              </a:rPr>
              <a:t>this link</a:t>
            </a:r>
            <a:endParaRPr lang="en-GB"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cs typeface="Calibri" panose="020F0502020204030204" pitchFamily="34" charset="0"/>
              </a:rPr>
              <a:t>Where to find </a:t>
            </a:r>
            <a:r>
              <a:rPr lang="en-GB" b="1" dirty="0">
                <a:solidFill>
                  <a:schemeClr val="tx2">
                    <a:lumMod val="75000"/>
                    <a:lumOff val="25000"/>
                  </a:schemeClr>
                </a:solidFill>
                <a:latin typeface="Calibri" panose="020F0502020204030204" pitchFamily="34" charset="0"/>
                <a:cs typeface="Calibri" panose="020F0502020204030204" pitchFamily="34" charset="0"/>
              </a:rPr>
              <a:t>upcoming project meetings and presentations</a:t>
            </a:r>
            <a:endPar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latin typeface="Calibri" panose="020F0502020204030204" pitchFamily="34" charset="0"/>
                <a:ea typeface="Calibri" panose="020F0502020204030204" pitchFamily="34" charset="0"/>
                <a:cs typeface="Calibri" panose="020F0502020204030204" pitchFamily="34" charset="0"/>
              </a:rPr>
              <a:t>Project data repository</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 to</a:t>
            </a:r>
            <a:r>
              <a:rPr lang="en-GB"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share</a:t>
            </a:r>
            <a:r>
              <a:rPr lang="en-GB" dirty="0">
                <a:latin typeface="Calibri" panose="020F0502020204030204" pitchFamily="34" charset="0"/>
                <a:ea typeface="Calibri" panose="020F0502020204030204" pitchFamily="34" charset="0"/>
                <a:cs typeface="Calibri" panose="020F0502020204030204" pitchFamily="34" charset="0"/>
              </a:rPr>
              <a:t> project documents</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Can be found following </a:t>
            </a:r>
            <a:r>
              <a:rPr lang="en-GB" dirty="0">
                <a:latin typeface="Calibri" panose="020F0502020204030204" pitchFamily="34" charset="0"/>
                <a:ea typeface="Calibri" panose="020F0502020204030204" pitchFamily="34" charset="0"/>
                <a:cs typeface="Calibri" panose="020F0502020204030204" pitchFamily="34" charset="0"/>
                <a:hlinkClick r:id="rId5"/>
              </a:rPr>
              <a:t>this link</a:t>
            </a:r>
            <a:endParaRPr lang="en-GB"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Where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Conference Coordinator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Nicholas Shipman </a:t>
            </a:r>
            <a:r>
              <a:rPr lang="en-GB" dirty="0">
                <a:latin typeface="Calibri" panose="020F0502020204030204" pitchFamily="34" charset="0"/>
                <a:ea typeface="Calibri" panose="020F0502020204030204" pitchFamily="34" charset="0"/>
                <a:cs typeface="Calibri" panose="020F0502020204030204" pitchFamily="34" charset="0"/>
              </a:rPr>
              <a:t>collects conferences presentations &amp; where to submit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abstracts</a:t>
            </a:r>
            <a:r>
              <a:rPr lang="en-GB" b="1"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If you encounter any technical difficulties, please contact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Joseph Diakun</a:t>
            </a:r>
            <a:endPar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endParaRPr lang="en-GB"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E94BD2F7-3B7F-439C-846A-24DEBB85A9E2}"/>
              </a:ext>
            </a:extLst>
          </p:cNvPr>
          <p:cNvSpPr txBox="1"/>
          <p:nvPr/>
        </p:nvSpPr>
        <p:spPr>
          <a:xfrm>
            <a:off x="5699271" y="6241715"/>
            <a:ext cx="6885264" cy="369332"/>
          </a:xfrm>
          <a:prstGeom prst="rect">
            <a:avLst/>
          </a:prstGeom>
          <a:noFill/>
        </p:spPr>
        <p:txBody>
          <a:bodyPr wrap="square">
            <a:spAutoFit/>
          </a:bodyPr>
          <a:lstStyle/>
          <a:p>
            <a:r>
              <a:rPr lang="en-GB" dirty="0">
                <a:solidFill>
                  <a:srgbClr val="FF0000"/>
                </a:solidFill>
                <a:effectLst/>
              </a:rPr>
              <a:t>**anyone who has given a talk please email Nick with the details</a:t>
            </a:r>
            <a:endParaRPr lang="en-GB" dirty="0">
              <a:solidFill>
                <a:srgbClr val="FF0000"/>
              </a:solidFill>
            </a:endParaRPr>
          </a:p>
        </p:txBody>
      </p:sp>
    </p:spTree>
    <p:extLst>
      <p:ext uri="{BB962C8B-B14F-4D97-AF65-F5344CB8AC3E}">
        <p14:creationId xmlns:p14="http://schemas.microsoft.com/office/powerpoint/2010/main" val="66733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237438" y="1535293"/>
            <a:ext cx="10128554" cy="4708981"/>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Consortium Agreement, shared NDA, amendment </a:t>
            </a:r>
          </a:p>
          <a:p>
            <a:endParaRPr lang="en-US" sz="2000" b="1" dirty="0">
              <a:latin typeface="Calibri" panose="020F0502020204030204" pitchFamily="34" charset="0"/>
              <a:cs typeface="Calibri" panose="020F0502020204030204" pitchFamily="34" charset="0"/>
            </a:endParaRPr>
          </a:p>
          <a:p>
            <a:endParaRPr lang="en-GB" b="1" dirty="0"/>
          </a:p>
          <a:p>
            <a:pPr marL="800100" lvl="1" indent="-342900">
              <a:buFont typeface="Wingdings" panose="05000000000000000000" pitchFamily="2" charset="2"/>
              <a:buChar char="Ø"/>
            </a:pP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Consortium Agreement (CA) </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 v2 sent by Julie Gendron-Brundu on March 7 for review before signature process</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Comments expected until March 28</a:t>
            </a:r>
          </a:p>
          <a:p>
            <a:pPr marL="1257300" lvl="2" indent="-342900">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Shared NDA</a:t>
            </a:r>
            <a:r>
              <a:rPr lang="en-GB" dirty="0">
                <a:latin typeface="Calibri" panose="020F0502020204030204" pitchFamily="34" charset="0"/>
                <a:ea typeface="Calibri" panose="020F0502020204030204" pitchFamily="34" charset="0"/>
                <a:cs typeface="Calibri" panose="020F0502020204030204" pitchFamily="34" charset="0"/>
              </a:rPr>
              <a:t> </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For industrial partners, sent by Julie Gendron-Brundu on Feb 19, comments sent until Feb 26 </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Signatures phase has opened</a:t>
            </a:r>
          </a:p>
          <a:p>
            <a:pPr lvl="2"/>
            <a:endParaRPr lang="en-GB"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Amendment (AMD)</a:t>
            </a:r>
            <a:r>
              <a:rPr lang="en-GB" dirty="0">
                <a:latin typeface="Calibri" panose="020F0502020204030204" pitchFamily="34" charset="0"/>
                <a:ea typeface="Calibri" panose="020F0502020204030204" pitchFamily="34" charset="0"/>
                <a:cs typeface="Calibri" panose="020F0502020204030204" pitchFamily="34" charset="0"/>
              </a:rPr>
              <a:t> to the Grant Agreement - 1</a:t>
            </a:r>
            <a:r>
              <a:rPr lang="en-GB" baseline="30000" dirty="0">
                <a:latin typeface="Calibri" panose="020F0502020204030204" pitchFamily="34" charset="0"/>
                <a:ea typeface="Calibri" panose="020F0502020204030204" pitchFamily="34" charset="0"/>
                <a:cs typeface="Calibri" panose="020F0502020204030204" pitchFamily="34" charset="0"/>
              </a:rPr>
              <a:t>st</a:t>
            </a:r>
            <a:r>
              <a:rPr lang="en-GB" dirty="0">
                <a:latin typeface="Calibri" panose="020F0502020204030204" pitchFamily="34" charset="0"/>
                <a:ea typeface="Calibri" panose="020F0502020204030204" pitchFamily="34" charset="0"/>
                <a:cs typeface="Calibri" panose="020F0502020204030204" pitchFamily="34" charset="0"/>
              </a:rPr>
              <a:t> trimester 2025 or 2</a:t>
            </a:r>
            <a:r>
              <a:rPr lang="en-GB" baseline="30000" dirty="0">
                <a:latin typeface="Calibri" panose="020F0502020204030204" pitchFamily="34" charset="0"/>
                <a:ea typeface="Calibri" panose="020F0502020204030204" pitchFamily="34" charset="0"/>
                <a:cs typeface="Calibri" panose="020F0502020204030204" pitchFamily="34" charset="0"/>
              </a:rPr>
              <a:t>nd </a:t>
            </a:r>
            <a:r>
              <a:rPr lang="en-GB" dirty="0">
                <a:latin typeface="Calibri" panose="020F0502020204030204" pitchFamily="34" charset="0"/>
                <a:ea typeface="Calibri" panose="020F0502020204030204" pitchFamily="34" charset="0"/>
                <a:cs typeface="Calibri" panose="020F0502020204030204" pitchFamily="34" charset="0"/>
              </a:rPr>
              <a:t>trimester 2025</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To welcome Nikhef to the project</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To adjust to minor changes  </a:t>
            </a:r>
          </a:p>
          <a:p>
            <a:endParaRPr lang="en-GB" dirty="0">
              <a:latin typeface="Calibri" panose="020F0502020204030204" pitchFamily="34" charset="0"/>
              <a:ea typeface="Calibri" panose="020F0502020204030204" pitchFamily="34" charset="0"/>
              <a:cs typeface="Calibri" panose="020F0502020204030204" pitchFamily="34" charset="0"/>
            </a:endParaRPr>
          </a:p>
          <a:p>
            <a:pPr lvl="2"/>
            <a:r>
              <a:rPr lang="en-GB"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4479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A16E5AC-5CCE-4E69-A023-4F6E562B9ABA}"/>
              </a:ext>
            </a:extLst>
          </p:cNvPr>
          <p:cNvPicPr>
            <a:picLocks noChangeAspect="1"/>
          </p:cNvPicPr>
          <p:nvPr/>
        </p:nvPicPr>
        <p:blipFill>
          <a:blip r:embed="rId3"/>
          <a:stretch>
            <a:fillRect/>
          </a:stretch>
        </p:blipFill>
        <p:spPr>
          <a:xfrm>
            <a:off x="0" y="1340329"/>
            <a:ext cx="12192000" cy="5507421"/>
          </a:xfrm>
          <a:prstGeom prst="rect">
            <a:avLst/>
          </a:prstGeom>
        </p:spPr>
      </p:pic>
    </p:spTree>
    <p:extLst>
      <p:ext uri="{BB962C8B-B14F-4D97-AF65-F5344CB8AC3E}">
        <p14:creationId xmlns:p14="http://schemas.microsoft.com/office/powerpoint/2010/main" val="311521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C284E2E-E3D1-4BE6-BCFB-95D8E0626DD2}"/>
              </a:ext>
            </a:extLst>
          </p:cNvPr>
          <p:cNvPicPr>
            <a:picLocks noChangeAspect="1"/>
          </p:cNvPicPr>
          <p:nvPr/>
        </p:nvPicPr>
        <p:blipFill>
          <a:blip r:embed="rId3"/>
          <a:stretch>
            <a:fillRect/>
          </a:stretch>
        </p:blipFill>
        <p:spPr>
          <a:xfrm>
            <a:off x="0" y="1143522"/>
            <a:ext cx="12192000" cy="5718149"/>
          </a:xfrm>
          <a:prstGeom prst="rect">
            <a:avLst/>
          </a:prstGeom>
        </p:spPr>
      </p:pic>
    </p:spTree>
    <p:extLst>
      <p:ext uri="{BB962C8B-B14F-4D97-AF65-F5344CB8AC3E}">
        <p14:creationId xmlns:p14="http://schemas.microsoft.com/office/powerpoint/2010/main" val="26125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41622"/>
            <a:ext cx="10848702" cy="1446550"/>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Work plan</a:t>
            </a:r>
            <a:br>
              <a:rPr lang="en-US" sz="3200" dirty="0"/>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with 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1</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st</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 closed</a:t>
            </a:r>
            <a:r>
              <a:rPr lang="en-US" sz="2000" dirty="0">
                <a:latin typeface="Calibri" panose="020F0502020204030204" pitchFamily="34" charset="0"/>
                <a:ea typeface="Calibri" panose="020F0502020204030204" pitchFamily="34" charset="0"/>
                <a:cs typeface="Calibri" panose="020F0502020204030204" pitchFamily="34" charset="0"/>
              </a:rPr>
              <a:t>:</a:t>
            </a:r>
          </a:p>
          <a:p>
            <a:endParaRPr lang="en-US" sz="2000" dirty="0"/>
          </a:p>
        </p:txBody>
      </p:sp>
      <p:pic>
        <p:nvPicPr>
          <p:cNvPr id="3" name="Image 2">
            <a:extLst>
              <a:ext uri="{FF2B5EF4-FFF2-40B4-BE49-F238E27FC236}">
                <a16:creationId xmlns:a16="http://schemas.microsoft.com/office/drawing/2014/main" id="{F1002F19-F1DD-4BEE-9614-FD7AC79BADAD}"/>
              </a:ext>
            </a:extLst>
          </p:cNvPr>
          <p:cNvPicPr>
            <a:picLocks noChangeAspect="1"/>
          </p:cNvPicPr>
          <p:nvPr/>
        </p:nvPicPr>
        <p:blipFill>
          <a:blip r:embed="rId3"/>
          <a:stretch>
            <a:fillRect/>
          </a:stretch>
        </p:blipFill>
        <p:spPr>
          <a:xfrm>
            <a:off x="0" y="3669986"/>
            <a:ext cx="12192000" cy="2361033"/>
          </a:xfrm>
          <a:prstGeom prst="rect">
            <a:avLst/>
          </a:prstGeom>
        </p:spPr>
      </p:pic>
    </p:spTree>
    <p:extLst>
      <p:ext uri="{BB962C8B-B14F-4D97-AF65-F5344CB8AC3E}">
        <p14:creationId xmlns:p14="http://schemas.microsoft.com/office/powerpoint/2010/main" val="58234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32446</TotalTime>
  <Words>1149</Words>
  <Application>Microsoft Office PowerPoint</Application>
  <PresentationFormat>Grand écran</PresentationFormat>
  <Paragraphs>151</Paragraphs>
  <Slides>15</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15</vt:i4>
      </vt:variant>
    </vt:vector>
  </HeadingPairs>
  <TitlesOfParts>
    <vt:vector size="23" baseType="lpstr">
      <vt:lpstr>Aptos</vt:lpstr>
      <vt:lpstr>Aptos Display</vt:lpstr>
      <vt:lpstr>Arial</vt:lpstr>
      <vt:lpstr>Calibri</vt:lpstr>
      <vt:lpstr>Calibri Light</vt:lpstr>
      <vt:lpstr>Wingdings</vt:lpstr>
      <vt:lpstr>Office Theme</vt:lpstr>
      <vt:lpstr>Thème Office</vt:lpstr>
      <vt:lpstr> PROJECT OVERVIEW &amp; STATUS Achille Stocchi, Jorgen D’Hondt on behalf of the Coordination panel  iSAS First Annual Meeting  Legnaro National Laboratory March 13,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Achille Stocchi</cp:lastModifiedBy>
  <cp:revision>608</cp:revision>
  <dcterms:created xsi:type="dcterms:W3CDTF">2024-02-23T11:31:04Z</dcterms:created>
  <dcterms:modified xsi:type="dcterms:W3CDTF">2025-03-12T17:57:07Z</dcterms:modified>
</cp:coreProperties>
</file>