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1"/>
    <p:sldMasterId id="2147483678" r:id="rId2"/>
  </p:sldMasterIdLst>
  <p:notesMasterIdLst>
    <p:notesMasterId r:id="rId30"/>
  </p:notesMasterIdLst>
  <p:handoutMasterIdLst>
    <p:handoutMasterId r:id="rId31"/>
  </p:handoutMasterIdLst>
  <p:sldIdLst>
    <p:sldId id="258" r:id="rId3"/>
    <p:sldId id="2053" r:id="rId4"/>
    <p:sldId id="2054" r:id="rId5"/>
    <p:sldId id="2087" r:id="rId6"/>
    <p:sldId id="473" r:id="rId7"/>
    <p:sldId id="2051" r:id="rId8"/>
    <p:sldId id="2055" r:id="rId9"/>
    <p:sldId id="474" r:id="rId10"/>
    <p:sldId id="2028" r:id="rId11"/>
    <p:sldId id="475" r:id="rId12"/>
    <p:sldId id="2046" r:id="rId13"/>
    <p:sldId id="451" r:id="rId14"/>
    <p:sldId id="378" r:id="rId15"/>
    <p:sldId id="472" r:id="rId16"/>
    <p:sldId id="2063" r:id="rId17"/>
    <p:sldId id="482" r:id="rId18"/>
    <p:sldId id="476" r:id="rId19"/>
    <p:sldId id="2068" r:id="rId20"/>
    <p:sldId id="2074" r:id="rId21"/>
    <p:sldId id="2075" r:id="rId22"/>
    <p:sldId id="2060" r:id="rId23"/>
    <p:sldId id="2077" r:id="rId24"/>
    <p:sldId id="2086" r:id="rId25"/>
    <p:sldId id="2080" r:id="rId26"/>
    <p:sldId id="484" r:id="rId27"/>
    <p:sldId id="268" r:id="rId28"/>
    <p:sldId id="2052" r:id="rId2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DE"/>
    <a:srgbClr val="005DE0"/>
    <a:srgbClr val="B30505"/>
    <a:srgbClr val="0FE6F8"/>
    <a:srgbClr val="E6E6E6"/>
    <a:srgbClr val="F207CA"/>
    <a:srgbClr val="253366"/>
    <a:srgbClr val="FBEA1C"/>
    <a:srgbClr val="2EAC68"/>
    <a:srgbClr val="26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4322" autoAdjust="0"/>
  </p:normalViewPr>
  <p:slideViewPr>
    <p:cSldViewPr snapToObjects="1" showGuides="1">
      <p:cViewPr varScale="1">
        <p:scale>
          <a:sx n="73" d="100"/>
          <a:sy n="73" d="100"/>
        </p:scale>
        <p:origin x="616" y="48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12/03/2025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12/03/2025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137800" cy="9205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E0C21EA-FA05-7048-AA70-4DED716611A1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694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fast-project.eu/proposal-infra-tech-02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27448" y="1442510"/>
            <a:ext cx="10214144" cy="1107996"/>
          </a:xfrm>
        </p:spPr>
        <p:txBody>
          <a:bodyPr/>
          <a:lstStyle/>
          <a:p>
            <a:r>
              <a:rPr lang="fr-CH" dirty="0"/>
              <a:t> </a:t>
            </a:r>
            <a:r>
              <a:rPr lang="en-GB" dirty="0"/>
              <a:t>From I.FAST to the new proposal for accelerator R&amp;D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43472" y="4584494"/>
            <a:ext cx="7402857" cy="378210"/>
          </a:xfrm>
        </p:spPr>
        <p:txBody>
          <a:bodyPr/>
          <a:lstStyle/>
          <a:p>
            <a:r>
              <a:rPr lang="en-GB" dirty="0"/>
              <a:t> 13.03.2025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43472" y="3432527"/>
            <a:ext cx="7402857" cy="81792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Maurizio Vretenar, CERN</a:t>
            </a:r>
          </a:p>
          <a:p>
            <a:r>
              <a:rPr lang="en-GB" dirty="0"/>
              <a:t>I.FAST Coordinator</a:t>
            </a:r>
          </a:p>
        </p:txBody>
      </p:sp>
    </p:spTree>
    <p:extLst>
      <p:ext uri="{BB962C8B-B14F-4D97-AF65-F5344CB8AC3E}">
        <p14:creationId xmlns:p14="http://schemas.microsoft.com/office/powerpoint/2010/main" val="151962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8F89-0324-E2A6-8E3F-87CD3F35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538"/>
          </a:xfrm>
        </p:spPr>
        <p:txBody>
          <a:bodyPr>
            <a:normAutofit fontScale="90000"/>
          </a:bodyPr>
          <a:lstStyle/>
          <a:p>
            <a:r>
              <a:rPr lang="en-US" dirty="0"/>
              <a:t>Highlights: I.FAST high-level prototypes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4D1F-D4C6-2C82-13AD-99698271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2" y="1399956"/>
            <a:ext cx="8156759" cy="437243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in co-innovation laboratories -  industry (TRL 4/5):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Variable dipole </a:t>
            </a:r>
            <a:r>
              <a:rPr lang="en-US" dirty="0"/>
              <a:t>for synchrotron light sources, CERN-CIEMAT-ELETTRA with KYMA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RF guns </a:t>
            </a:r>
            <a:r>
              <a:rPr lang="en-US" dirty="0"/>
              <a:t>for FEL, INFN-PSI with COMEB-VDL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X-band structures </a:t>
            </a:r>
            <a:r>
              <a:rPr lang="en-US" dirty="0"/>
              <a:t>for FEL, ELETTRA-CERN with COMEB-VDL-TMD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CCL Superconducting magnets </a:t>
            </a:r>
            <a:r>
              <a:rPr lang="en-US" dirty="0"/>
              <a:t>for medical synchrotrons (combined functions and HTS), INFN-CERN-UU-Wigner with </a:t>
            </a:r>
            <a:r>
              <a:rPr lang="en-US" dirty="0" err="1"/>
              <a:t>Elytt</a:t>
            </a:r>
            <a:endParaRPr lang="en-US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High efficiency klystron</a:t>
            </a:r>
            <a:r>
              <a:rPr lang="en-US" dirty="0"/>
              <a:t>, CERN-ULAN with Thales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Variable PMQ </a:t>
            </a:r>
            <a:r>
              <a:rPr lang="en-US" dirty="0"/>
              <a:t>for synchrotron lights, UKRI-DLS with KYMA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2112A-B09D-D07F-1C68-F5386F03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Immagine 4" descr="Immagine che contiene ingegneria, macchina, industria, fabbrica&#10;&#10;Descrizione generata automaticamente">
            <a:extLst>
              <a:ext uri="{FF2B5EF4-FFF2-40B4-BE49-F238E27FC236}">
                <a16:creationId xmlns:a16="http://schemas.microsoft.com/office/drawing/2014/main" id="{D8BF9463-DEA1-0B83-AB40-B2491597D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8143" y="1461685"/>
            <a:ext cx="2985772" cy="1675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metal box with wires and wires&#10;&#10;Description automatically generated">
            <a:extLst>
              <a:ext uri="{FF2B5EF4-FFF2-40B4-BE49-F238E27FC236}">
                <a16:creationId xmlns:a16="http://schemas.microsoft.com/office/drawing/2014/main" id="{54E0F0E1-99FF-03F3-E4B0-D8DE263D0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6933" y="3312840"/>
            <a:ext cx="1728192" cy="2459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36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3B77-E0C8-1AD3-2383-B472AC56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46259"/>
            <a:ext cx="10515600" cy="75961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Highlights: the Challenge Based Innovation</a:t>
            </a:r>
            <a:endParaRPr lang="en-CH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91A05-32DA-C07F-A5D5-352E4EF4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2E2363B-2299-872A-90CF-D82FAC21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60" y="1208202"/>
            <a:ext cx="2377480" cy="188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E0BB27-CB0B-53F2-3C7E-5AD265E2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322" y="1127662"/>
            <a:ext cx="6120680" cy="274962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During 10 days, 4 multidisciplinary teams of 6 students each gather at ESI Archamps, near Geneva, to propose innovative solutions based on accelerator technologies to address a specific societal challenge.</a:t>
            </a:r>
          </a:p>
          <a:p>
            <a:pPr>
              <a:lnSpc>
                <a:spcPct val="120000"/>
              </a:lnSpc>
            </a:pPr>
            <a:r>
              <a:rPr lang="en-GB" dirty="0"/>
              <a:t>On the last day they present their work in front of a jury at CERN.</a:t>
            </a:r>
          </a:p>
          <a:p>
            <a:pPr>
              <a:lnSpc>
                <a:spcPct val="120000"/>
              </a:lnSpc>
            </a:pPr>
            <a:r>
              <a:rPr lang="en-GB" dirty="0"/>
              <a:t>Targeting students (and young professionals) sufficiently advanced in their studies but not yet too specialized.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Students in their 2</a:t>
            </a:r>
            <a:r>
              <a:rPr lang="en-GB" baseline="30000" dirty="0"/>
              <a:t>nd</a:t>
            </a:r>
            <a:r>
              <a:rPr lang="en-GB" dirty="0"/>
              <a:t> cycle of studies (typically 3</a:t>
            </a:r>
            <a:r>
              <a:rPr lang="en-GB" baseline="30000" dirty="0"/>
              <a:t>rd</a:t>
            </a:r>
            <a:r>
              <a:rPr lang="en-GB" dirty="0"/>
              <a:t> to 5</a:t>
            </a:r>
            <a:r>
              <a:rPr lang="en-GB" baseline="30000" dirty="0"/>
              <a:t>th</a:t>
            </a:r>
            <a:r>
              <a:rPr lang="en-GB" dirty="0"/>
              <a:t> year of University), before the start of doctoral studies.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7EDB5-8E45-7FE7-D0D2-04502A7997CF}"/>
              </a:ext>
            </a:extLst>
          </p:cNvPr>
          <p:cNvSpPr txBox="1"/>
          <p:nvPr/>
        </p:nvSpPr>
        <p:spPr>
          <a:xfrm>
            <a:off x="425139" y="3397001"/>
            <a:ext cx="5144357" cy="275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edition (2022) challenge: </a:t>
            </a:r>
          </a:p>
          <a:p>
            <a:r>
              <a:rPr lang="en-US" b="1" dirty="0">
                <a:solidFill>
                  <a:schemeClr val="accent1"/>
                </a:solidFill>
              </a:rPr>
              <a:t>Accelerators for the environment</a:t>
            </a:r>
          </a:p>
          <a:p>
            <a:endParaRPr lang="en-US" sz="900" b="1" dirty="0">
              <a:solidFill>
                <a:schemeClr val="accent1"/>
              </a:solidFill>
            </a:endParaRP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 (2023) challenge:</a:t>
            </a:r>
          </a:p>
          <a:p>
            <a:r>
              <a:rPr lang="en-US" b="1" dirty="0">
                <a:solidFill>
                  <a:schemeClr val="accent1"/>
                </a:solidFill>
              </a:rPr>
              <a:t>Accelerators for the environment (2)</a:t>
            </a:r>
          </a:p>
          <a:p>
            <a:endParaRPr lang="en-US" sz="900" b="1" dirty="0">
              <a:solidFill>
                <a:schemeClr val="accent1"/>
              </a:solidFill>
            </a:endParaRP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edition (2024) challenge:</a:t>
            </a:r>
          </a:p>
          <a:p>
            <a:r>
              <a:rPr lang="en-US" b="1" dirty="0">
                <a:solidFill>
                  <a:schemeClr val="accent1"/>
                </a:solidFill>
              </a:rPr>
              <a:t>Accelerators for healthcare</a:t>
            </a:r>
          </a:p>
          <a:p>
            <a:endParaRPr lang="en-US" sz="11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edition (2025, in preparation) challenge:</a:t>
            </a:r>
          </a:p>
          <a:p>
            <a:r>
              <a:rPr lang="en-US" b="1" dirty="0">
                <a:solidFill>
                  <a:schemeClr val="accent1"/>
                </a:solidFill>
              </a:rPr>
              <a:t>Accelerators for healthcare (2)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F0FE2123-2A11-1927-A6BA-1C758EE26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72" y="3896309"/>
            <a:ext cx="5590728" cy="27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3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ED29A-EE14-DC26-9C39-3424C772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B32EBA-2451-0CBA-0F43-8B052597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87" y="161774"/>
            <a:ext cx="10659722" cy="619325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/>
              <a:t>Highlights: I.FAST Innovation </a:t>
            </a:r>
            <a:r>
              <a:rPr lang="fr-CH" dirty="0" err="1"/>
              <a:t>Fund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10CAD-626B-4DE9-E798-4951490C3E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052736"/>
            <a:ext cx="2906988" cy="419331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7D628F-2901-0350-7C9B-C5EC174B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268" y="902684"/>
            <a:ext cx="7208626" cy="9421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900" dirty="0">
                <a:solidFill>
                  <a:srgbClr val="F207CA"/>
                </a:solidFill>
              </a:rPr>
              <a:t>1 M€ funding </a:t>
            </a:r>
            <a:r>
              <a:rPr lang="en-GB" sz="2900" dirty="0"/>
              <a:t>to an internal competitive call for innovative projects with industry, starting early 2023, for a duration of 2 years (to match termination of I.FAST in April 2025)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AC6FF7-1E0A-68BF-D994-8651D960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232" y="2060848"/>
            <a:ext cx="7856698" cy="36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2AAB-9267-7848-A680-C32A47F0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8" y="771347"/>
            <a:ext cx="8137800" cy="108012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Preparation of the new accelerator R&amp;D proposal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CDE00-43AE-EDE5-3C78-406A65EF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250C-0A28-0D15-A851-86FDD24F95A2}"/>
              </a:ext>
            </a:extLst>
          </p:cNvPr>
          <p:cNvSpPr txBox="1"/>
          <p:nvPr/>
        </p:nvSpPr>
        <p:spPr>
          <a:xfrm>
            <a:off x="646388" y="190126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more “</a:t>
            </a:r>
            <a:r>
              <a:rPr lang="en-US" b="1" dirty="0">
                <a:solidFill>
                  <a:schemeClr val="accent1"/>
                </a:solidFill>
              </a:rPr>
              <a:t>Innovation Pilot</a:t>
            </a:r>
            <a:r>
              <a:rPr lang="en-US" dirty="0"/>
              <a:t>” but “</a:t>
            </a:r>
            <a:r>
              <a:rPr lang="en-US" b="1" dirty="0">
                <a:solidFill>
                  <a:schemeClr val="accent1"/>
                </a:solidFill>
              </a:rPr>
              <a:t>Implementing research infrastructure technology roadmaps</a:t>
            </a:r>
            <a:r>
              <a:rPr lang="en-US" dirty="0"/>
              <a:t>” – but the new call incorporates many aspects and results of I.FAST.</a:t>
            </a:r>
          </a:p>
          <a:p>
            <a:endParaRPr lang="en-US" dirty="0"/>
          </a:p>
          <a:p>
            <a:r>
              <a:rPr lang="en-US" dirty="0"/>
              <a:t>Name still to be defined, for the moment “I.FAST2”</a:t>
            </a:r>
          </a:p>
          <a:p>
            <a:r>
              <a:rPr lang="en-US" dirty="0"/>
              <a:t> 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3C46B-394A-4083-7D7B-4648F0A32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04" y="764704"/>
            <a:ext cx="2664296" cy="2664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339AB-AB91-9F32-CD1C-A7F90762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02" y="3655586"/>
            <a:ext cx="3556972" cy="2664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CC0FFB-CA69-BFBD-53CD-FBE56A1773F4}"/>
              </a:ext>
            </a:extLst>
          </p:cNvPr>
          <p:cNvSpPr txBox="1"/>
          <p:nvPr/>
        </p:nvSpPr>
        <p:spPr>
          <a:xfrm>
            <a:off x="3474418" y="5685615"/>
            <a:ext cx="324618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next flagship of our accelerator R&amp;D projects!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4381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DC95-BADB-265D-3804-DB9D108F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70168" cy="920538"/>
          </a:xfrm>
        </p:spPr>
        <p:txBody>
          <a:bodyPr>
            <a:normAutofit fontScale="90000"/>
          </a:bodyPr>
          <a:lstStyle/>
          <a:p>
            <a:r>
              <a:rPr lang="en-US" dirty="0"/>
              <a:t>HORIZON-INFRA-2025-01-TECH-02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155F0-F830-3888-3EE2-7886728C2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56" y="1245072"/>
            <a:ext cx="11727287" cy="524780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F207CA"/>
                </a:solidFill>
              </a:rPr>
              <a:t>Implementing research infrastructure technology roadmaps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From “confidential” draft Work Programme 2025 for Research Infrastructures (to be published in April?)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Expected </a:t>
            </a:r>
            <a:r>
              <a:rPr lang="en-US" sz="2400" dirty="0">
                <a:solidFill>
                  <a:srgbClr val="F207CA"/>
                </a:solidFill>
              </a:rPr>
              <a:t>EU contribution</a:t>
            </a:r>
            <a:r>
              <a:rPr lang="en-US" sz="2400" dirty="0"/>
              <a:t>: </a:t>
            </a:r>
            <a:r>
              <a:rPr lang="en-US" sz="2400" b="1" dirty="0"/>
              <a:t>10 – 15 M€ </a:t>
            </a:r>
            <a:r>
              <a:rPr lang="en-US" sz="2400" dirty="0"/>
              <a:t>(to be confirmed)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F207CA"/>
                </a:solidFill>
              </a:rPr>
              <a:t>Total budget </a:t>
            </a:r>
            <a:r>
              <a:rPr lang="en-US" sz="2400" dirty="0"/>
              <a:t>for the call: 45 MEUR (to be confirmed).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F207CA"/>
                </a:solidFill>
              </a:rPr>
              <a:t>Deadline</a:t>
            </a:r>
            <a:r>
              <a:rPr lang="en-US" sz="2400" dirty="0"/>
              <a:t> for submission: </a:t>
            </a:r>
            <a:r>
              <a:rPr lang="en-US" sz="2400" b="1" dirty="0"/>
              <a:t>18 September 2025 </a:t>
            </a:r>
            <a:r>
              <a:rPr lang="en-US" sz="2400" dirty="0"/>
              <a:t>(to be confirmed).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F207CA"/>
                </a:solidFill>
              </a:rPr>
              <a:t>For infrastructure and technology communities </a:t>
            </a:r>
            <a:r>
              <a:rPr lang="en-US" sz="2400" dirty="0"/>
              <a:t>with already developed research infrastructure technology roadmaps: </a:t>
            </a:r>
            <a:r>
              <a:rPr lang="en-US" sz="2400" dirty="0">
                <a:solidFill>
                  <a:srgbClr val="F207CA"/>
                </a:solidFill>
              </a:rPr>
              <a:t>accelerators, light sources, astronomy, etc.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Projects should implement significant parts of, or entire research infrastructure </a:t>
            </a:r>
            <a:r>
              <a:rPr lang="en-US" sz="2400" b="1" dirty="0">
                <a:solidFill>
                  <a:srgbClr val="F207CA"/>
                </a:solidFill>
              </a:rPr>
              <a:t>technology roadmaps </a:t>
            </a:r>
            <a:r>
              <a:rPr lang="en-US" sz="2400" dirty="0"/>
              <a:t>through </a:t>
            </a:r>
            <a:r>
              <a:rPr lang="en-US" sz="2400" dirty="0">
                <a:solidFill>
                  <a:srgbClr val="F207CA"/>
                </a:solidFill>
              </a:rPr>
              <a:t>co-creation with industrial partners from the earliest possible stage</a:t>
            </a:r>
            <a:r>
              <a:rPr lang="en-US" sz="2400" dirty="0"/>
              <a:t>. The technology roadmaps should be the result of a community or cross-community effort already undertaken. The technological solutions developed should respond to the </a:t>
            </a:r>
            <a:r>
              <a:rPr lang="en-US" sz="2400" dirty="0">
                <a:solidFill>
                  <a:srgbClr val="F207CA"/>
                </a:solidFill>
              </a:rPr>
              <a:t>needs of several research infrastructures</a:t>
            </a:r>
            <a:r>
              <a:rPr lang="en-US" sz="2400" dirty="0"/>
              <a:t>, and in some cases the needs of </a:t>
            </a:r>
            <a:r>
              <a:rPr lang="en-US" sz="2400" dirty="0">
                <a:solidFill>
                  <a:srgbClr val="F207CA"/>
                </a:solidFill>
              </a:rPr>
              <a:t>different types of research infrastructures</a:t>
            </a:r>
            <a:r>
              <a:rPr lang="en-US" sz="24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Project must include at least 2 Research Infrastructures (ESFRI, ERIC, or International European org.).							</a:t>
            </a:r>
            <a:endParaRPr lang="en-CH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ED95-8DA5-9141-AF9D-EA418F2D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A0CB4-82BA-06FF-7631-8B34AF5D351F}"/>
              </a:ext>
            </a:extLst>
          </p:cNvPr>
          <p:cNvSpPr txBox="1"/>
          <p:nvPr/>
        </p:nvSpPr>
        <p:spPr>
          <a:xfrm>
            <a:off x="7415196" y="2171142"/>
            <a:ext cx="34142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funding will depend on decisions on the EC budget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6352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3EFC-7C64-EDA5-9C6C-8C756192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2" y="248569"/>
            <a:ext cx="11377264" cy="920538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Requirements, from draft call description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9B7A-D125-6DFA-108E-0EBD2060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34" y="1190793"/>
            <a:ext cx="10801200" cy="49362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All R&amp;D topics included in the portfolio must: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implement significant parts of a </a:t>
            </a:r>
            <a:r>
              <a:rPr lang="en-US" dirty="0">
                <a:solidFill>
                  <a:schemeClr val="accent1"/>
                </a:solidFill>
              </a:rPr>
              <a:t>research infrastructure technology roadmap</a:t>
            </a:r>
            <a:r>
              <a:rPr lang="en-US" dirty="0"/>
              <a:t> (ESPP, LEAPS, others) or develop new advanced </a:t>
            </a:r>
            <a:r>
              <a:rPr lang="en-US" dirty="0">
                <a:solidFill>
                  <a:schemeClr val="accent1"/>
                </a:solidFill>
              </a:rPr>
              <a:t>applications</a:t>
            </a:r>
            <a:r>
              <a:rPr lang="en-US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address </a:t>
            </a:r>
            <a:r>
              <a:rPr lang="en-US" dirty="0">
                <a:solidFill>
                  <a:schemeClr val="accent1"/>
                </a:solidFill>
              </a:rPr>
              <a:t>prototyping</a:t>
            </a:r>
            <a:r>
              <a:rPr lang="en-US" dirty="0"/>
              <a:t> of high-performance systems needed to </a:t>
            </a:r>
            <a:r>
              <a:rPr lang="en-US" dirty="0">
                <a:solidFill>
                  <a:schemeClr val="accent1"/>
                </a:solidFill>
              </a:rPr>
              <a:t>upgrade</a:t>
            </a:r>
            <a:r>
              <a:rPr lang="en-US" dirty="0"/>
              <a:t> the involved research infrastructures or </a:t>
            </a:r>
            <a:r>
              <a:rPr lang="en-US" dirty="0">
                <a:solidFill>
                  <a:schemeClr val="accent1"/>
                </a:solidFill>
              </a:rPr>
              <a:t>construct</a:t>
            </a:r>
            <a:r>
              <a:rPr lang="en-US" dirty="0"/>
              <a:t> their next generation.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Include </a:t>
            </a:r>
            <a:r>
              <a:rPr lang="en-US" dirty="0">
                <a:solidFill>
                  <a:schemeClr val="accent1"/>
                </a:solidFill>
              </a:rPr>
              <a:t>co-creation with industrial partners </a:t>
            </a:r>
            <a:r>
              <a:rPr lang="en-US" dirty="0"/>
              <a:t>from the earliest possible stage (as beneficiaries, subcontractors, PCP partners, or with letters of engagement) 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respond to the </a:t>
            </a:r>
            <a:r>
              <a:rPr lang="en-US" dirty="0">
                <a:solidFill>
                  <a:schemeClr val="accent1"/>
                </a:solidFill>
              </a:rPr>
              <a:t>needs of several research infrastructures</a:t>
            </a:r>
            <a:r>
              <a:rPr lang="en-US" dirty="0"/>
              <a:t>, possibly of different types.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possibly </a:t>
            </a:r>
            <a:r>
              <a:rPr lang="en-US" dirty="0">
                <a:solidFill>
                  <a:schemeClr val="accent1"/>
                </a:solidFill>
              </a:rPr>
              <a:t>build on results </a:t>
            </a:r>
            <a:r>
              <a:rPr lang="en-US" dirty="0"/>
              <a:t>from previous projects and </a:t>
            </a:r>
            <a:r>
              <a:rPr lang="en-US" dirty="0">
                <a:solidFill>
                  <a:schemeClr val="accent1"/>
                </a:solidFill>
              </a:rPr>
              <a:t>avoid overlaps </a:t>
            </a:r>
            <a:r>
              <a:rPr lang="en-US" dirty="0"/>
              <a:t>with ongoing projects.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consider </a:t>
            </a:r>
            <a:r>
              <a:rPr lang="en-US" dirty="0">
                <a:solidFill>
                  <a:schemeClr val="accent1"/>
                </a:solidFill>
              </a:rPr>
              <a:t>resource efficiency </a:t>
            </a:r>
            <a:r>
              <a:rPr lang="en-US" dirty="0"/>
              <a:t>(e.g. raw material and energy consumption) and </a:t>
            </a:r>
            <a:r>
              <a:rPr lang="en-US" dirty="0">
                <a:solidFill>
                  <a:schemeClr val="accent1"/>
                </a:solidFill>
              </a:rPr>
              <a:t>environmental </a:t>
            </a:r>
            <a:r>
              <a:rPr lang="en-US" dirty="0"/>
              <a:t>(including climate-related) </a:t>
            </a:r>
            <a:r>
              <a:rPr lang="en-US" dirty="0">
                <a:solidFill>
                  <a:schemeClr val="accent1"/>
                </a:solidFill>
              </a:rPr>
              <a:t>impacts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1516D-BDB6-3825-C71B-AC90D3A4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2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836B-6391-58F4-F6E3-69A0530B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86898" cy="920538"/>
          </a:xfrm>
        </p:spPr>
        <p:txBody>
          <a:bodyPr>
            <a:normAutofit/>
          </a:bodyPr>
          <a:lstStyle/>
          <a:p>
            <a:r>
              <a:rPr lang="en-US" dirty="0"/>
              <a:t>TIARA guidelines for the proposal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9A71-5CD8-C3EA-0E71-E53514D9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4"/>
            <a:ext cx="10055901" cy="38884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Different from previous projects, the new project should have: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 mixture of </a:t>
            </a:r>
            <a:r>
              <a:rPr lang="en-US" dirty="0">
                <a:solidFill>
                  <a:srgbClr val="F207CA"/>
                </a:solidFill>
              </a:rPr>
              <a:t>top-down and bottom-up</a:t>
            </a:r>
            <a:r>
              <a:rPr lang="en-US" dirty="0"/>
              <a:t> topics: explore recognised critical R&amp;D topics with appropriate funding, while keeping the </a:t>
            </a:r>
            <a:r>
              <a:rPr lang="en-US" dirty="0">
                <a:solidFill>
                  <a:srgbClr val="F207CA"/>
                </a:solidFill>
              </a:rPr>
              <a:t>creativity and innovation </a:t>
            </a:r>
            <a:r>
              <a:rPr lang="en-US" dirty="0"/>
              <a:t>dimension of a bottom-up call to the community.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207CA"/>
                </a:solidFill>
              </a:rPr>
              <a:t>Less partners </a:t>
            </a:r>
            <a:r>
              <a:rPr lang="en-US" dirty="0"/>
              <a:t>than in I.FAST, avoid beneficiaries with </a:t>
            </a:r>
            <a:r>
              <a:rPr lang="en-US" dirty="0">
                <a:solidFill>
                  <a:srgbClr val="F207CA"/>
                </a:solidFill>
              </a:rPr>
              <a:t>less that 100k </a:t>
            </a:r>
            <a:r>
              <a:rPr lang="en-US" dirty="0"/>
              <a:t>EC funding. Ideal team one or 2 academic, one industry.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207CA"/>
                </a:solidFill>
              </a:rPr>
              <a:t>Rate of matching funds</a:t>
            </a:r>
            <a:r>
              <a:rPr lang="en-US" dirty="0"/>
              <a:t> (now 50% for academia, 30% for industry) reduced to </a:t>
            </a:r>
            <a:r>
              <a:rPr lang="en-US" b="1" dirty="0"/>
              <a:t>1/3 (33%) </a:t>
            </a:r>
            <a:r>
              <a:rPr lang="en-US" dirty="0"/>
              <a:t>for research institutions, </a:t>
            </a:r>
            <a:r>
              <a:rPr lang="en-US" b="1" dirty="0"/>
              <a:t>20% </a:t>
            </a:r>
            <a:r>
              <a:rPr lang="en-US" dirty="0"/>
              <a:t>for industry.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Less space for </a:t>
            </a:r>
            <a:r>
              <a:rPr lang="en-US" dirty="0">
                <a:solidFill>
                  <a:srgbClr val="F207CA"/>
                </a:solidFill>
              </a:rPr>
              <a:t>Networks</a:t>
            </a:r>
            <a:r>
              <a:rPr lang="en-US" dirty="0"/>
              <a:t>, possibly only in the frame of defining </a:t>
            </a:r>
            <a:r>
              <a:rPr lang="en-US" dirty="0">
                <a:solidFill>
                  <a:srgbClr val="F207CA"/>
                </a:solidFill>
              </a:rPr>
              <a:t>Technology Roadmaps – </a:t>
            </a:r>
            <a:r>
              <a:rPr lang="en-US" dirty="0"/>
              <a:t>and more space to prototyping with industry.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41D1C-42CC-789F-79E9-01185C15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7194-DA46-5494-C3D1-7D4A48E5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72" y="220995"/>
            <a:ext cx="10010328" cy="920538"/>
          </a:xfrm>
        </p:spPr>
        <p:txBody>
          <a:bodyPr>
            <a:normAutofit/>
          </a:bodyPr>
          <a:lstStyle/>
          <a:p>
            <a:r>
              <a:rPr lang="en-US" dirty="0"/>
              <a:t>Structure of the proposal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AAD6D-B5D6-FFD8-8156-2543A597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CC9A05-D2C5-8040-E7CC-1D4BBF86658F}"/>
              </a:ext>
            </a:extLst>
          </p:cNvPr>
          <p:cNvGraphicFramePr>
            <a:graphicFrameLocks noGrp="1"/>
          </p:cNvGraphicFramePr>
          <p:nvPr/>
        </p:nvGraphicFramePr>
        <p:xfrm>
          <a:off x="1832045" y="2528100"/>
          <a:ext cx="8010261" cy="2931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753">
                  <a:extLst>
                    <a:ext uri="{9D8B030D-6E8A-4147-A177-3AD203B41FA5}">
                      <a16:colId xmlns:a16="http://schemas.microsoft.com/office/drawing/2014/main" val="4285841903"/>
                    </a:ext>
                  </a:extLst>
                </a:gridCol>
                <a:gridCol w="1900258">
                  <a:extLst>
                    <a:ext uri="{9D8B030D-6E8A-4147-A177-3AD203B41FA5}">
                      <a16:colId xmlns:a16="http://schemas.microsoft.com/office/drawing/2014/main" val="3425651189"/>
                    </a:ext>
                  </a:extLst>
                </a:gridCol>
                <a:gridCol w="3838661">
                  <a:extLst>
                    <a:ext uri="{9D8B030D-6E8A-4147-A177-3AD203B41FA5}">
                      <a16:colId xmlns:a16="http://schemas.microsoft.com/office/drawing/2014/main" val="2301333913"/>
                    </a:ext>
                  </a:extLst>
                </a:gridCol>
                <a:gridCol w="1961589">
                  <a:extLst>
                    <a:ext uri="{9D8B030D-6E8A-4147-A177-3AD203B41FA5}">
                      <a16:colId xmlns:a16="http://schemas.microsoft.com/office/drawing/2014/main" val="3846093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Pillar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EC contribution per activity (guideline)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Instruments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WP’s covering all activities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6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Enabling technologies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key technologies, selected top-down, higher TRL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M€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9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Emerging technologies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About 10 selected technologies after bottom-up call, lower TRL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200-500 k€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6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Innovation Fund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Internal call after project start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100-200 k€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156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A667F05-5D73-1F3F-69BE-9A26E7BB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404" y="449118"/>
            <a:ext cx="3145023" cy="1761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9DA0F-1690-1AB4-7087-80B6DCF1E784}"/>
              </a:ext>
            </a:extLst>
          </p:cNvPr>
          <p:cNvSpPr txBox="1"/>
          <p:nvPr/>
        </p:nvSpPr>
        <p:spPr>
          <a:xfrm>
            <a:off x="575229" y="1233919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I.FAST experience and discussions with EC</a:t>
            </a:r>
          </a:p>
          <a:p>
            <a:r>
              <a:rPr lang="en-US" sz="2000" dirty="0"/>
              <a:t>Project based on </a:t>
            </a:r>
            <a:r>
              <a:rPr lang="en-US" sz="2000" b="1" dirty="0">
                <a:solidFill>
                  <a:schemeClr val="accent1"/>
                </a:solidFill>
              </a:rPr>
              <a:t>4 pillars (groups of Work Packages</a:t>
            </a:r>
            <a:r>
              <a:rPr lang="en-US" sz="2000" dirty="0"/>
              <a:t>):</a:t>
            </a:r>
            <a:endParaRPr lang="en-CH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30182-0168-D7CB-65C7-0053D03A246A}"/>
              </a:ext>
            </a:extLst>
          </p:cNvPr>
          <p:cNvSpPr txBox="1"/>
          <p:nvPr/>
        </p:nvSpPr>
        <p:spPr>
          <a:xfrm>
            <a:off x="2135560" y="567622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EC contribution as total cost, including the 25% overheads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1142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E197-FA63-3057-CEB1-3F479DD6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71" y="620688"/>
            <a:ext cx="9506272" cy="920538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Options for total budget repartition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86255-7366-2966-A071-C69EAA9F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4E980E-9AFA-CD5F-9338-C6108AD76D8A}"/>
              </a:ext>
            </a:extLst>
          </p:cNvPr>
          <p:cNvGraphicFramePr>
            <a:graphicFrameLocks noGrp="1"/>
          </p:cNvGraphicFramePr>
          <p:nvPr/>
        </p:nvGraphicFramePr>
        <p:xfrm>
          <a:off x="1343472" y="2204864"/>
          <a:ext cx="8782237" cy="239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924">
                  <a:extLst>
                    <a:ext uri="{9D8B030D-6E8A-4147-A177-3AD203B41FA5}">
                      <a16:colId xmlns:a16="http://schemas.microsoft.com/office/drawing/2014/main" val="4285841903"/>
                    </a:ext>
                  </a:extLst>
                </a:gridCol>
                <a:gridCol w="2737168">
                  <a:extLst>
                    <a:ext uri="{9D8B030D-6E8A-4147-A177-3AD203B41FA5}">
                      <a16:colId xmlns:a16="http://schemas.microsoft.com/office/drawing/2014/main" val="3425651189"/>
                    </a:ext>
                  </a:extLst>
                </a:gridCol>
                <a:gridCol w="1361634">
                  <a:extLst>
                    <a:ext uri="{9D8B030D-6E8A-4147-A177-3AD203B41FA5}">
                      <a16:colId xmlns:a16="http://schemas.microsoft.com/office/drawing/2014/main" val="2301333913"/>
                    </a:ext>
                  </a:extLst>
                </a:gridCol>
                <a:gridCol w="1490977">
                  <a:extLst>
                    <a:ext uri="{9D8B030D-6E8A-4147-A177-3AD203B41FA5}">
                      <a16:colId xmlns:a16="http://schemas.microsoft.com/office/drawing/2014/main" val="3846093425"/>
                    </a:ext>
                  </a:extLst>
                </a:gridCol>
                <a:gridCol w="1468767">
                  <a:extLst>
                    <a:ext uri="{9D8B030D-6E8A-4147-A177-3AD203B41FA5}">
                      <a16:colId xmlns:a16="http://schemas.microsoft.com/office/drawing/2014/main" val="1220357939"/>
                    </a:ext>
                  </a:extLst>
                </a:gridCol>
                <a:gridCol w="1468767">
                  <a:extLst>
                    <a:ext uri="{9D8B030D-6E8A-4147-A177-3AD203B41FA5}">
                      <a16:colId xmlns:a16="http://schemas.microsoft.com/office/drawing/2014/main" val="2526055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Pillar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Baseline: 12M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Maximum: 15M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Minimum: 10M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 of activities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Instruments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 M€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2.5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2.0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6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Enabling technologies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5.6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6.0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5.0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5 - 6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9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Emerging technologies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3.0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4.0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3.0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10 – 14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64542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Innovation Fund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1.0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2.5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0 - 10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1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Totals</a:t>
                      </a:r>
                      <a:endParaRPr lang="en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12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15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10 M€</a:t>
                      </a: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418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77C98F-FA85-1F65-3C8B-16009EAE0AB1}"/>
              </a:ext>
            </a:extLst>
          </p:cNvPr>
          <p:cNvSpPr txBox="1"/>
          <p:nvPr/>
        </p:nvSpPr>
        <p:spPr>
          <a:xfrm>
            <a:off x="2855640" y="494309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will decide on the total number of “activities” in each pillar when we will know the total budget.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2805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72C9-FFBB-E254-78A9-FE0C2239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preparation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E927-07FF-BB75-5379-95688888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00" y="1484784"/>
            <a:ext cx="10662000" cy="46444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TIARA meeting on January 10</a:t>
            </a:r>
            <a:r>
              <a:rPr lang="en-US" baseline="30000" dirty="0"/>
              <a:t>th</a:t>
            </a:r>
            <a:r>
              <a:rPr lang="en-US" dirty="0"/>
              <a:t> enlarged to the accelerator user communities (with and without roadmaps), to define topics for enabling technologies.</a:t>
            </a:r>
          </a:p>
          <a:p>
            <a:pPr>
              <a:lnSpc>
                <a:spcPct val="120000"/>
              </a:lnSpc>
            </a:pPr>
            <a:r>
              <a:rPr lang="en-US" dirty="0"/>
              <a:t>Selected 7 “enabling technologies” for the top-down part. Conveners identified, preliminary proposals submitted, under scrutiny from TIARA.</a:t>
            </a:r>
          </a:p>
          <a:p>
            <a:pPr>
              <a:lnSpc>
                <a:spcPct val="120000"/>
              </a:lnSpc>
            </a:pPr>
            <a:r>
              <a:rPr lang="en-US" dirty="0"/>
              <a:t>Documentation and web site for “emerging technologies” call ready.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1"/>
                </a:solidFill>
              </a:rPr>
              <a:t>Call for proposals for emerging technologies will be opened on Monday 16 March, with deadline for submission of proposals 30 April. </a:t>
            </a:r>
          </a:p>
          <a:p>
            <a:pPr>
              <a:lnSpc>
                <a:spcPct val="120000"/>
              </a:lnSpc>
            </a:pPr>
            <a:r>
              <a:rPr lang="en-US" dirty="0"/>
              <a:t>An evaluation committee set up by TIARA will select the activities during the month of May. </a:t>
            </a:r>
          </a:p>
          <a:p>
            <a:pPr>
              <a:lnSpc>
                <a:spcPct val="120000"/>
              </a:lnSpc>
            </a:pPr>
            <a:r>
              <a:rPr lang="en-US" dirty="0"/>
              <a:t>The results of the selection will be </a:t>
            </a:r>
            <a:r>
              <a:rPr lang="en-US" b="1" dirty="0">
                <a:solidFill>
                  <a:schemeClr val="accent1"/>
                </a:solidFill>
              </a:rPr>
              <a:t>announced at early June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All information will be available on </a:t>
            </a:r>
            <a:r>
              <a:rPr lang="en-US" dirty="0">
                <a:hlinkClick r:id="rId2"/>
              </a:rPr>
              <a:t>https://ifast-project.eu/proposal-infra-tech-02</a:t>
            </a:r>
            <a:r>
              <a:rPr lang="en-US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35DD4-13A6-C6B7-3BC4-6CFF36AD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EB12-6CFC-4588-899F-A6BB6A80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46774"/>
            <a:ext cx="10802416" cy="920538"/>
          </a:xfrm>
        </p:spPr>
        <p:txBody>
          <a:bodyPr>
            <a:normAutofit fontScale="90000"/>
          </a:bodyPr>
          <a:lstStyle/>
          <a:p>
            <a:r>
              <a:rPr lang="fr-CH" dirty="0"/>
              <a:t>20 </a:t>
            </a:r>
            <a:r>
              <a:rPr lang="fr-CH" dirty="0" err="1"/>
              <a:t>years</a:t>
            </a:r>
            <a:r>
              <a:rPr lang="fr-CH" dirty="0"/>
              <a:t> of </a:t>
            </a:r>
            <a:r>
              <a:rPr lang="fr-CH" dirty="0" err="1"/>
              <a:t>general</a:t>
            </a:r>
            <a:r>
              <a:rPr lang="fr-CH" dirty="0"/>
              <a:t> </a:t>
            </a:r>
            <a:r>
              <a:rPr lang="fr-CH" dirty="0" err="1"/>
              <a:t>accelerator</a:t>
            </a:r>
            <a:r>
              <a:rPr lang="fr-CH" dirty="0"/>
              <a:t> R&amp;D in the European Programmes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1B763-6766-4F8E-B8EB-382A04D6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D2606-D197-44D1-827E-2D8F94A49812}"/>
              </a:ext>
            </a:extLst>
          </p:cNvPr>
          <p:cNvSpPr txBox="1"/>
          <p:nvPr/>
        </p:nvSpPr>
        <p:spPr>
          <a:xfrm>
            <a:off x="5523840" y="1471408"/>
            <a:ext cx="641089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prstClr val="black"/>
                </a:solidFill>
                <a:latin typeface="Calibri"/>
              </a:rPr>
              <a:t>EC support to accelerator R&amp;D via Research Infrastructure programmes of the Horizon FP’s: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Support to multiple R&amp;D topics </a:t>
            </a:r>
            <a:r>
              <a:rPr lang="en-GB" b="1" dirty="0">
                <a:solidFill>
                  <a:schemeClr val="accent1"/>
                </a:solidFill>
                <a:latin typeface="Calibri"/>
              </a:rPr>
              <a:t>within large multi-national collaborations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(INFRA-IA, INFRA-INNOV): 5 projects in 20 years, </a:t>
            </a:r>
            <a:r>
              <a:rPr lang="en-GB" b="1" dirty="0">
                <a:solidFill>
                  <a:schemeClr val="accent1"/>
                </a:solidFill>
                <a:latin typeface="Calibri"/>
              </a:rPr>
              <a:t>53 M€ EC funding </a:t>
            </a:r>
            <a:r>
              <a:rPr lang="en-GB" dirty="0">
                <a:latin typeface="Calibri"/>
              </a:rPr>
              <a:t>and </a:t>
            </a:r>
            <a:r>
              <a:rPr lang="en-GB" b="1" dirty="0">
                <a:solidFill>
                  <a:schemeClr val="accent1"/>
                </a:solidFill>
                <a:latin typeface="Calibri"/>
              </a:rPr>
              <a:t>&gt;50 M€ co-funding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from partners.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Design of new accelerator-based infrastructures (INFRA-DEV).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Support to specific accelerator technologies (INFRA-TECH).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33CB7-686E-45F0-BBA5-7D88173B6117}"/>
              </a:ext>
            </a:extLst>
          </p:cNvPr>
          <p:cNvSpPr txBox="1"/>
          <p:nvPr/>
        </p:nvSpPr>
        <p:spPr>
          <a:xfrm>
            <a:off x="1287443" y="1505971"/>
            <a:ext cx="3351728" cy="6463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 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01/2004 – 12/2008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fr-CH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15.2 M€ EC contribution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73655-F589-4DE8-8F9E-D60CCA47CD9F}"/>
              </a:ext>
            </a:extLst>
          </p:cNvPr>
          <p:cNvSpPr txBox="1"/>
          <p:nvPr/>
        </p:nvSpPr>
        <p:spPr>
          <a:xfrm>
            <a:off x="1289919" y="2382182"/>
            <a:ext cx="3348395" cy="6463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EuCARD 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04/2009 – 03/2013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fr-CH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10.0 M€ EC contribution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1B961-2963-4D82-AA40-AF2C6DAB8D11}"/>
              </a:ext>
            </a:extLst>
          </p:cNvPr>
          <p:cNvSpPr txBox="1"/>
          <p:nvPr/>
        </p:nvSpPr>
        <p:spPr>
          <a:xfrm>
            <a:off x="1286586" y="3258216"/>
            <a:ext cx="3351728" cy="6463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EuCARD-2 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05/2013 – 04/2017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fr-CH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8.0 M€ EC contribution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AC3C8E-1A74-418E-BA95-0DE0384154DA}"/>
              </a:ext>
            </a:extLst>
          </p:cNvPr>
          <p:cNvSpPr txBox="1"/>
          <p:nvPr/>
        </p:nvSpPr>
        <p:spPr>
          <a:xfrm rot="16200000">
            <a:off x="596546" y="1629883"/>
            <a:ext cx="675508" cy="369332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FP6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00925-F7FA-46D7-B07A-388E01AACE7D}"/>
              </a:ext>
            </a:extLst>
          </p:cNvPr>
          <p:cNvSpPr txBox="1"/>
          <p:nvPr/>
        </p:nvSpPr>
        <p:spPr>
          <a:xfrm rot="16200000">
            <a:off x="198956" y="2965259"/>
            <a:ext cx="1499288" cy="369332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FP7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own Arrow 13">
            <a:extLst>
              <a:ext uri="{FF2B5EF4-FFF2-40B4-BE49-F238E27FC236}">
                <a16:creationId xmlns:a16="http://schemas.microsoft.com/office/drawing/2014/main" id="{B6A18971-4656-43C3-B4AB-5B7D92E163C9}"/>
              </a:ext>
            </a:extLst>
          </p:cNvPr>
          <p:cNvSpPr/>
          <p:nvPr/>
        </p:nvSpPr>
        <p:spPr>
          <a:xfrm>
            <a:off x="2307742" y="2174389"/>
            <a:ext cx="228600" cy="202359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own Arrow 14">
            <a:extLst>
              <a:ext uri="{FF2B5EF4-FFF2-40B4-BE49-F238E27FC236}">
                <a16:creationId xmlns:a16="http://schemas.microsoft.com/office/drawing/2014/main" id="{EAD81041-A48A-4F9D-AA6D-D10100B362FD}"/>
              </a:ext>
            </a:extLst>
          </p:cNvPr>
          <p:cNvSpPr/>
          <p:nvPr/>
        </p:nvSpPr>
        <p:spPr>
          <a:xfrm>
            <a:off x="2307742" y="3036452"/>
            <a:ext cx="228600" cy="208312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80BAC-E708-43BC-B7DD-9F2DD74BE360}"/>
              </a:ext>
            </a:extLst>
          </p:cNvPr>
          <p:cNvSpPr txBox="1"/>
          <p:nvPr/>
        </p:nvSpPr>
        <p:spPr>
          <a:xfrm>
            <a:off x="1286586" y="4119465"/>
            <a:ext cx="3351728" cy="6463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ARIES 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05/2017 – 04/2022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fr-CH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10.0 M€ EC contribution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id="{FC0B3F7E-D3AB-49F6-843C-DAF564D48311}"/>
              </a:ext>
            </a:extLst>
          </p:cNvPr>
          <p:cNvSpPr/>
          <p:nvPr/>
        </p:nvSpPr>
        <p:spPr>
          <a:xfrm>
            <a:off x="2307742" y="3923218"/>
            <a:ext cx="228600" cy="208312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D108C-DB55-47F2-9142-A9B0B1CDE3AF}"/>
              </a:ext>
            </a:extLst>
          </p:cNvPr>
          <p:cNvSpPr txBox="1"/>
          <p:nvPr/>
        </p:nvSpPr>
        <p:spPr>
          <a:xfrm rot="16200000">
            <a:off x="148530" y="4735527"/>
            <a:ext cx="1609446" cy="369332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H2020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D9F3D-168B-46C2-8295-436862123BF2}"/>
              </a:ext>
            </a:extLst>
          </p:cNvPr>
          <p:cNvSpPr txBox="1"/>
          <p:nvPr/>
        </p:nvSpPr>
        <p:spPr>
          <a:xfrm>
            <a:off x="1289919" y="5064956"/>
            <a:ext cx="3351728" cy="64633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I.FAST 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05/2021 – 04/2025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fr-CH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10.0 M€ EU contribution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Down Arrow 22">
            <a:extLst>
              <a:ext uri="{FF2B5EF4-FFF2-40B4-BE49-F238E27FC236}">
                <a16:creationId xmlns:a16="http://schemas.microsoft.com/office/drawing/2014/main" id="{588CF18E-C614-43EC-B6D2-14C925942D17}"/>
              </a:ext>
            </a:extLst>
          </p:cNvPr>
          <p:cNvSpPr/>
          <p:nvPr/>
        </p:nvSpPr>
        <p:spPr>
          <a:xfrm>
            <a:off x="2307742" y="4767908"/>
            <a:ext cx="228600" cy="297047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41048D-84E9-494C-8EFD-B947FE65FF38}"/>
              </a:ext>
            </a:extLst>
          </p:cNvPr>
          <p:cNvSpPr txBox="1"/>
          <p:nvPr/>
        </p:nvSpPr>
        <p:spPr>
          <a:xfrm rot="16200000">
            <a:off x="3452975" y="2963419"/>
            <a:ext cx="3252679" cy="36933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Integrating Activities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0359BE-19C9-4AB2-AED0-96E212977A0B}"/>
              </a:ext>
            </a:extLst>
          </p:cNvPr>
          <p:cNvSpPr txBox="1"/>
          <p:nvPr/>
        </p:nvSpPr>
        <p:spPr>
          <a:xfrm rot="16200000">
            <a:off x="4868324" y="4909958"/>
            <a:ext cx="707247" cy="92333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Pilot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6C402-93F6-4AA4-8367-A27B47CEB45C}"/>
              </a:ext>
            </a:extLst>
          </p:cNvPr>
          <p:cNvSpPr txBox="1"/>
          <p:nvPr/>
        </p:nvSpPr>
        <p:spPr>
          <a:xfrm>
            <a:off x="5519458" y="3899569"/>
            <a:ext cx="6159799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Integrating Activities, Innovation Pilot: cross-boundary technology subjects, not directly followed by large laboratories, added value from collaboration and sharing of resources.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D3EC3-5989-43A3-830A-0715B58EB4C8}"/>
              </a:ext>
            </a:extLst>
          </p:cNvPr>
          <p:cNvSpPr txBox="1"/>
          <p:nvPr/>
        </p:nvSpPr>
        <p:spPr>
          <a:xfrm>
            <a:off x="6044860" y="5022305"/>
            <a:ext cx="563439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alibri"/>
              </a:rPr>
              <a:t>I.FAST is a new step in this progress,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 for the first time a large industry representation (1/3 of </a:t>
            </a:r>
            <a:r>
              <a:rPr lang="en-GB" kern="0" dirty="0">
                <a:solidFill>
                  <a:prstClr val="black"/>
                </a:solidFill>
                <a:latin typeface="Calibri"/>
              </a:rPr>
              <a:t>Consortium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AE2EA-A827-20C6-EA21-17F8361DB0BC}"/>
              </a:ext>
            </a:extLst>
          </p:cNvPr>
          <p:cNvSpPr txBox="1"/>
          <p:nvPr/>
        </p:nvSpPr>
        <p:spPr>
          <a:xfrm>
            <a:off x="2307742" y="6053116"/>
            <a:ext cx="851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I.FAST = Innovation Fostering in Accelerator Science and Technology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22329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6652A-615E-D420-8F61-AC4D970B3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596D-2BE0-6239-AA2B-52DDAC5A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36" y="620688"/>
            <a:ext cx="8137800" cy="920538"/>
          </a:xfrm>
        </p:spPr>
        <p:txBody>
          <a:bodyPr/>
          <a:lstStyle/>
          <a:p>
            <a:r>
              <a:rPr lang="en-US" dirty="0"/>
              <a:t>Enabling Technologies Pillar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36036-1CE4-AA1E-97AE-7463473C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9D5C28-0924-0F8A-3FF1-0E72F92B2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73813"/>
              </p:ext>
            </p:extLst>
          </p:nvPr>
        </p:nvGraphicFramePr>
        <p:xfrm>
          <a:off x="919136" y="1700808"/>
          <a:ext cx="9605964" cy="3774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9768">
                  <a:extLst>
                    <a:ext uri="{9D8B030D-6E8A-4147-A177-3AD203B41FA5}">
                      <a16:colId xmlns:a16="http://schemas.microsoft.com/office/drawing/2014/main" val="3374058758"/>
                    </a:ext>
                  </a:extLst>
                </a:gridCol>
                <a:gridCol w="3343593">
                  <a:extLst>
                    <a:ext uri="{9D8B030D-6E8A-4147-A177-3AD203B41FA5}">
                      <a16:colId xmlns:a16="http://schemas.microsoft.com/office/drawing/2014/main" val="1647192028"/>
                    </a:ext>
                  </a:extLst>
                </a:gridCol>
                <a:gridCol w="2989580">
                  <a:extLst>
                    <a:ext uri="{9D8B030D-6E8A-4147-A177-3AD203B41FA5}">
                      <a16:colId xmlns:a16="http://schemas.microsoft.com/office/drawing/2014/main" val="511020208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4019792620"/>
                    </a:ext>
                  </a:extLst>
                </a:gridCol>
                <a:gridCol w="1216343">
                  <a:extLst>
                    <a:ext uri="{9D8B030D-6E8A-4147-A177-3AD203B41FA5}">
                      <a16:colId xmlns:a16="http://schemas.microsoft.com/office/drawing/2014/main" val="1963664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WP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Initial Convener (to be confirmed)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Institute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6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 thin films for RF cavities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O. Malyshev / C. Antoine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UKRI/CEA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UK/FR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2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HTS magnets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 De Matteis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5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Additive manufacturing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T. Torims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RTU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LV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0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SCRF Surface treatments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D. Longuevergne</a:t>
                      </a:r>
                      <a:endParaRPr lang="en-CH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CNRS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2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Permanent magnets for accelerators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R. Geometrante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KYMA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IT/ind.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8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Laser driven acceleration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 Maier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DESY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7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High brightness electron injectors</a:t>
                      </a:r>
                      <a:endParaRPr lang="en-CH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PSI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92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6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867EC-C9B0-3005-94EB-D932F997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1570-E9BC-3EB8-F22F-0E966361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34189"/>
            <a:ext cx="8137800" cy="920538"/>
          </a:xfrm>
        </p:spPr>
        <p:txBody>
          <a:bodyPr/>
          <a:lstStyle/>
          <a:p>
            <a:r>
              <a:rPr lang="en-US" dirty="0"/>
              <a:t>The Instruments Pillar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8EF3-2EBA-421C-9230-40EE34E9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696" y="5911450"/>
            <a:ext cx="6569530" cy="3651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4 Work Packages, supporting all other activities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B14BD-44EA-D258-D99D-717D72E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2692E5-19CA-68B8-FFBD-4D6FCF02B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15261"/>
              </p:ext>
            </p:extLst>
          </p:nvPr>
        </p:nvGraphicFramePr>
        <p:xfrm>
          <a:off x="1919536" y="1160463"/>
          <a:ext cx="7518084" cy="44860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5793">
                  <a:extLst>
                    <a:ext uri="{9D8B030D-6E8A-4147-A177-3AD203B41FA5}">
                      <a16:colId xmlns:a16="http://schemas.microsoft.com/office/drawing/2014/main" val="2359709710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3374058758"/>
                    </a:ext>
                  </a:extLst>
                </a:gridCol>
                <a:gridCol w="3029268">
                  <a:extLst>
                    <a:ext uri="{9D8B030D-6E8A-4147-A177-3AD203B41FA5}">
                      <a16:colId xmlns:a16="http://schemas.microsoft.com/office/drawing/2014/main" val="1647192028"/>
                    </a:ext>
                  </a:extLst>
                </a:gridCol>
                <a:gridCol w="3130868">
                  <a:extLst>
                    <a:ext uri="{9D8B030D-6E8A-4147-A177-3AD203B41FA5}">
                      <a16:colId xmlns:a16="http://schemas.microsoft.com/office/drawing/2014/main" val="511020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WP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6425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Management, coordination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209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Dissemination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51025"/>
                  </a:ext>
                </a:extLst>
              </a:tr>
              <a:tr h="361759">
                <a:tc v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Risk Management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057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Training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 to schools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24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Communication, outreach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CBI, Acc. News, Social media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808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Industry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 to AIPF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713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Technology transfer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 start-ups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25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Societal applications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Medical and industrial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3078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Far future accelerators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Exploratory work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20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Sustainability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Methodologies (LCA)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13881"/>
                  </a:ext>
                </a:extLst>
              </a:tr>
              <a:tr h="415910">
                <a:tc v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Roadmap follow-up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 with communities.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4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76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5426-8571-E834-6E44-E99B60DE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38320" cy="920538"/>
          </a:xfrm>
        </p:spPr>
        <p:txBody>
          <a:bodyPr>
            <a:normAutofit fontScale="90000"/>
          </a:bodyPr>
          <a:lstStyle/>
          <a:p>
            <a:r>
              <a:rPr lang="en-US" dirty="0"/>
              <a:t>Submission form for emerging techs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3E00-204A-B868-C6AE-F8137EB9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632" y="1825625"/>
            <a:ext cx="4609728" cy="37636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a 10-page document with all information needed by the Evaluation Committee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609F-C889-35EE-D9C0-A99BA9EE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20B68-C16B-0CC4-1D1D-0386A601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743" y="1196752"/>
            <a:ext cx="3656882" cy="54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C8F2-9505-E23F-41C1-36BC8AAD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- financial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D9E12-2C75-6D0E-8F69-CEBD9B6A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0F5A5-A8EA-3D3E-EBCA-E0FD023A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42" b="12486"/>
          <a:stretch/>
        </p:blipFill>
        <p:spPr>
          <a:xfrm>
            <a:off x="4439816" y="1438352"/>
            <a:ext cx="7164958" cy="4662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3C18C-C44D-31CD-8C95-AE0E3240F190}"/>
              </a:ext>
            </a:extLst>
          </p:cNvPr>
          <p:cNvSpPr txBox="1"/>
          <p:nvPr/>
        </p:nvSpPr>
        <p:spPr>
          <a:xfrm>
            <a:off x="739420" y="155679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 contribution for emerging technologies between 200k and 400k, may go up to 500k in justified exceptional cases.</a:t>
            </a:r>
          </a:p>
          <a:p>
            <a:r>
              <a:rPr lang="en-US" dirty="0"/>
              <a:t>Higher requests will not be considered.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7481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4A56-BA94-05C5-6769-33271FC6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FC724-96C2-0F41-04A4-B81992C6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AFEC55-3ABD-103F-3E84-1A542B28E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11124"/>
              </p:ext>
            </p:extLst>
          </p:nvPr>
        </p:nvGraphicFramePr>
        <p:xfrm>
          <a:off x="911424" y="1484784"/>
          <a:ext cx="7471698" cy="3353440"/>
        </p:xfrm>
        <a:graphic>
          <a:graphicData uri="http://schemas.openxmlformats.org/drawingml/2006/table">
            <a:tbl>
              <a:tblPr firstRow="1" firstCol="1" bandRow="1"/>
              <a:tblGrid>
                <a:gridCol w="421323">
                  <a:extLst>
                    <a:ext uri="{9D8B030D-6E8A-4147-A177-3AD203B41FA5}">
                      <a16:colId xmlns:a16="http://schemas.microsoft.com/office/drawing/2014/main" val="3025563116"/>
                    </a:ext>
                  </a:extLst>
                </a:gridCol>
                <a:gridCol w="6176074">
                  <a:extLst>
                    <a:ext uri="{9D8B030D-6E8A-4147-A177-3AD203B41FA5}">
                      <a16:colId xmlns:a16="http://schemas.microsoft.com/office/drawing/2014/main" val="1954364823"/>
                    </a:ext>
                  </a:extLst>
                </a:gridCol>
                <a:gridCol w="874301">
                  <a:extLst>
                    <a:ext uri="{9D8B030D-6E8A-4147-A177-3AD203B41FA5}">
                      <a16:colId xmlns:a16="http://schemas.microsoft.com/office/drawing/2014/main" val="2816688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Points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5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Scientific and technological excellence, innovation content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952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Coherence with the roadmaps of accelerator communities and continuity with previous EC projects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785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on Research Infrastructures, their users and/or society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55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Methodology and planning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1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Transnationality and integration of partners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773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to attract additional matching funds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73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Correspondence between cost and objectives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48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Extent and quality of industry involvement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037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use of resources and reduce environmental impact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70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477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8BCC45E-AFC3-C2AE-722A-76118D4E5B6D}"/>
              </a:ext>
            </a:extLst>
          </p:cNvPr>
          <p:cNvSpPr txBox="1"/>
          <p:nvPr/>
        </p:nvSpPr>
        <p:spPr>
          <a:xfrm>
            <a:off x="8904312" y="3527105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preparation an </a:t>
            </a:r>
            <a:r>
              <a:rPr lang="en-US" sz="1600" b="1" dirty="0">
                <a:solidFill>
                  <a:srgbClr val="F207CA"/>
                </a:solidFill>
              </a:rPr>
              <a:t>evaluation guide </a:t>
            </a:r>
            <a:r>
              <a:rPr lang="en-US" sz="1600" dirty="0"/>
              <a:t>to explain the criteria and to help obtaining harmonized scores.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6095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74F3-FD9E-8026-C3E0-2F889279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174" y="365126"/>
            <a:ext cx="8839225" cy="707886"/>
          </a:xfrm>
        </p:spPr>
        <p:txBody>
          <a:bodyPr>
            <a:normAutofit/>
          </a:bodyPr>
          <a:lstStyle/>
          <a:p>
            <a:r>
              <a:rPr lang="en-US" dirty="0"/>
              <a:t>Timeline for the new proposal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6A681-B09A-A20F-A485-B4EF5F24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75F0D-D605-166C-F3FD-99699C858A78}"/>
              </a:ext>
            </a:extLst>
          </p:cNvPr>
          <p:cNvSpPr txBox="1"/>
          <p:nvPr/>
        </p:nvSpPr>
        <p:spPr>
          <a:xfrm>
            <a:off x="6263759" y="1228397"/>
            <a:ext cx="5372639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Timeline: Emerging technologies call.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Early March 2025 </a:t>
            </a:r>
            <a:r>
              <a:rPr lang="en-GB" sz="2000" dirty="0"/>
              <a:t>send letter and submission form to all institutes having participated in previous programmes.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30 April </a:t>
            </a:r>
            <a:r>
              <a:rPr lang="en-GB" sz="2000" dirty="0"/>
              <a:t>submission deadline, nominate selection committee.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15 May </a:t>
            </a:r>
            <a:r>
              <a:rPr lang="en-GB" sz="2000" dirty="0"/>
              <a:t>pre-analysis and classification of submissions 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31 May </a:t>
            </a:r>
            <a:r>
              <a:rPr lang="en-GB" sz="2000" dirty="0"/>
              <a:t>selection of projects completed, start writing.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EB6F0-D644-71E2-15F7-6A350F24791B}"/>
              </a:ext>
            </a:extLst>
          </p:cNvPr>
          <p:cNvSpPr txBox="1"/>
          <p:nvPr/>
        </p:nvSpPr>
        <p:spPr>
          <a:xfrm>
            <a:off x="335361" y="1228397"/>
            <a:ext cx="5760640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Timeline: Enabling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/>
                </a:solidFill>
              </a:rPr>
              <a:t>January 2025: </a:t>
            </a:r>
            <a:r>
              <a:rPr lang="en-GB" sz="2000" dirty="0">
                <a:solidFill>
                  <a:schemeClr val="accent5"/>
                </a:solidFill>
              </a:rPr>
              <a:t>define common roadmap with other accelerator communities, with priority topics and guidelines for internal call.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Early February </a:t>
            </a:r>
            <a:r>
              <a:rPr lang="en-GB" sz="2000" dirty="0"/>
              <a:t>nominate Conveners for enabling technologies and invite to set up collaborations.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March </a:t>
            </a:r>
            <a:r>
              <a:rPr lang="en-GB" sz="2000" dirty="0"/>
              <a:t>deadline for presenting WP’s to TIARA, first reactions.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30 April </a:t>
            </a:r>
            <a:r>
              <a:rPr lang="en-GB" sz="2000" dirty="0"/>
              <a:t>content and budget approved by TIARA.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May </a:t>
            </a:r>
            <a:r>
              <a:rPr lang="en-GB" sz="2000" dirty="0"/>
              <a:t>start writing.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22329-7ABE-270B-F02C-EB5FA89AA3CA}"/>
              </a:ext>
            </a:extLst>
          </p:cNvPr>
          <p:cNvSpPr txBox="1"/>
          <p:nvPr/>
        </p:nvSpPr>
        <p:spPr>
          <a:xfrm>
            <a:off x="2783632" y="5667537"/>
            <a:ext cx="633538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First draft of proposal ready by end of June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Revised draft and budget frozen end of July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Complete proposal for final revision end of August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94506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145102-990E-4D60-A645-876F45F9FD85}"/>
              </a:ext>
            </a:extLst>
          </p:cNvPr>
          <p:cNvSpPr txBox="1"/>
          <p:nvPr/>
        </p:nvSpPr>
        <p:spPr>
          <a:xfrm>
            <a:off x="1055440" y="4763007"/>
            <a:ext cx="54006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535720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F64C-57CE-CCA0-C07B-8DA5B933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40" y="218620"/>
            <a:ext cx="10515600" cy="9205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European accelerator R&amp;D landscape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0A99-564D-0FAA-A96F-777785630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432" y="1122957"/>
            <a:ext cx="7397768" cy="50962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Translation of accelerator technologies is a particular challenge in the </a:t>
            </a:r>
            <a:r>
              <a:rPr lang="en-US" sz="1600" b="1" dirty="0">
                <a:solidFill>
                  <a:srgbClr val="F207CA"/>
                </a:solidFill>
              </a:rPr>
              <a:t>fragmented European accelerator environment</a:t>
            </a:r>
            <a:r>
              <a:rPr lang="en-US" sz="1600" dirty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&gt; 100 entities (research laboratories, universities, industry) active in research development and production of accelerator technologies, across 23 EU countries and UK.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Only CERN stands up as a reference – but CERN’s contribution is institutionally limited to particle physics.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Industrial landscape is even more fragmented, with many SME’s producing accelerator components, but few with critical mass and even fewer capable of delivering a “beam”.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An impactful R&amp;D can be only achieved via large collaborations, in particular academia-industry.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The European Commission Programmes plays a strategic role in setting up and supporting collaborations and co-innovation with industry.</a:t>
            </a:r>
            <a:endParaRPr lang="en-CH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E3205-FF48-5F55-87C7-69A87A86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7DF69-9746-8069-4E1D-D257D753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405" y="1354366"/>
            <a:ext cx="3601616" cy="3569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648CD-8805-DC14-8DD1-A9DF44E7A134}"/>
              </a:ext>
            </a:extLst>
          </p:cNvPr>
          <p:cNvSpPr txBox="1"/>
          <p:nvPr/>
        </p:nvSpPr>
        <p:spPr>
          <a:xfrm>
            <a:off x="8256240" y="498876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The iFAST EU Project for accelerator R&amp;D includes 48 partners (8 accelerator laboratories, 12 national research </a:t>
            </a:r>
            <a:r>
              <a:rPr lang="en-US" sz="1200" i="1" dirty="0" err="1"/>
              <a:t>centres</a:t>
            </a:r>
            <a:r>
              <a:rPr lang="en-US" sz="1200" i="1" dirty="0"/>
              <a:t>, 12 universities, 16 industrial partners (11 SMEs) - from 15 European Countries.</a:t>
            </a:r>
            <a:endParaRPr lang="en-CH" sz="1200" i="1" dirty="0"/>
          </a:p>
        </p:txBody>
      </p:sp>
    </p:spTree>
    <p:extLst>
      <p:ext uri="{BB962C8B-B14F-4D97-AF65-F5344CB8AC3E}">
        <p14:creationId xmlns:p14="http://schemas.microsoft.com/office/powerpoint/2010/main" val="161996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A7ED-F85B-1515-E2D1-6E06E6CA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68" y="167767"/>
            <a:ext cx="8137800" cy="920538"/>
          </a:xfrm>
        </p:spPr>
        <p:txBody>
          <a:bodyPr/>
          <a:lstStyle/>
          <a:p>
            <a:r>
              <a:rPr lang="en-US" dirty="0"/>
              <a:t>The role of TIARA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1BC9-F905-964B-F4B6-F2B07FF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56" y="2132856"/>
            <a:ext cx="3744416" cy="36004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Infrastructure and Accelerator Research Area (TIARA)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TIARA is a Consortium of European Research Institutions operating significant R&amp;D Infrastructures in the European Particle Accelerator Research Area. Its aim is to create a dedicated structure to exchange expertise and to facilitate and support the setting-up of joint R&amp;D programmes and education and training in the field of Accelerator Science and Technology in Europe.</a:t>
            </a:r>
          </a:p>
          <a:p>
            <a:pPr marL="0" indent="0">
              <a:buNone/>
            </a:pPr>
            <a:endParaRPr lang="en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C824A-877D-2746-5DB8-2959D96B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43100-5A81-2B1F-1C08-7A5F8450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773" y="1772816"/>
            <a:ext cx="6652679" cy="47042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72BBEE-F4A4-F76C-3515-02E1A22BDF47}"/>
              </a:ext>
            </a:extLst>
          </p:cNvPr>
          <p:cNvSpPr txBox="1">
            <a:spLocks/>
          </p:cNvSpPr>
          <p:nvPr/>
        </p:nvSpPr>
        <p:spPr>
          <a:xfrm>
            <a:off x="263352" y="1086063"/>
            <a:ext cx="11449272" cy="920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TIARA Collaboration Board supervises the preparation of the large “community” projects, and coordinates and supports the other submissions from the accelerator community (design studies and technologies).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822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471C-D427-77DB-436D-3A0466E3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37800" cy="759618"/>
          </a:xfrm>
        </p:spPr>
        <p:txBody>
          <a:bodyPr/>
          <a:lstStyle/>
          <a:p>
            <a:r>
              <a:rPr lang="en-US" dirty="0"/>
              <a:t>TIARA composition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3AE03-1CB8-35D0-C398-BA15CBB2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D0FD1-4A47-9348-11C4-16616081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24744"/>
            <a:ext cx="4515111" cy="464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221EC-6E97-2993-AA8D-957603F2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68" y="1124744"/>
            <a:ext cx="4365714" cy="3456384"/>
          </a:xfrm>
          <a:prstGeom prst="rect">
            <a:avLst/>
          </a:prstGeom>
        </p:spPr>
      </p:pic>
      <p:sp>
        <p:nvSpPr>
          <p:cNvPr id="8" name="· The main actors on Acc Sc &amp; Tech at Europe.…">
            <a:extLst>
              <a:ext uri="{FF2B5EF4-FFF2-40B4-BE49-F238E27FC236}">
                <a16:creationId xmlns:a16="http://schemas.microsoft.com/office/drawing/2014/main" id="{49B6F7C9-AB88-9E37-B5F7-C3FD34D6C82B}"/>
              </a:ext>
            </a:extLst>
          </p:cNvPr>
          <p:cNvSpPr txBox="1"/>
          <p:nvPr/>
        </p:nvSpPr>
        <p:spPr>
          <a:xfrm>
            <a:off x="2019937" y="5969559"/>
            <a:ext cx="3672408" cy="520655"/>
          </a:xfrm>
          <a:prstGeom prst="rect">
            <a:avLst/>
          </a:prstGeom>
          <a:solidFill>
            <a:schemeClr val="accent2">
              <a:hueOff val="-602737"/>
              <a:satOff val="7170"/>
              <a:lumOff val="1411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279287" algn="l" defTabSz="228600">
              <a:spcBef>
                <a:spcPts val="100"/>
              </a:spcBef>
              <a:buSzPct val="100000"/>
              <a:defRPr b="1">
                <a:solidFill>
                  <a:srgbClr val="304975"/>
                </a:solidFill>
                <a:uFill>
                  <a:solidFill>
                    <a:srgbClr val="371A94"/>
                  </a:solidFill>
                </a:uFill>
              </a:defRPr>
            </a:pPr>
            <a:r>
              <a:rPr lang="en-US" sz="1400" dirty="0"/>
              <a:t>13 members, r</a:t>
            </a:r>
            <a:r>
              <a:rPr sz="1400" dirty="0"/>
              <a:t>epresent</a:t>
            </a:r>
            <a:r>
              <a:rPr lang="en-US" sz="1400" dirty="0"/>
              <a:t>ing key </a:t>
            </a:r>
            <a:r>
              <a:rPr sz="1400" dirty="0"/>
              <a:t>actors on Acc Sc &amp; Tech </a:t>
            </a:r>
            <a:r>
              <a:rPr lang="en-US" sz="1400" dirty="0"/>
              <a:t>in</a:t>
            </a:r>
            <a:r>
              <a:rPr sz="1400" dirty="0"/>
              <a:t> Europe.    </a:t>
            </a:r>
          </a:p>
        </p:txBody>
      </p:sp>
      <p:sp>
        <p:nvSpPr>
          <p:cNvPr id="9" name="TIARA main aim is to support the implementation of  Accelerator R&amp;D activities.…">
            <a:extLst>
              <a:ext uri="{FF2B5EF4-FFF2-40B4-BE49-F238E27FC236}">
                <a16:creationId xmlns:a16="http://schemas.microsoft.com/office/drawing/2014/main" id="{021D5DA9-CE06-4B85-6091-D4C1F038C84A}"/>
              </a:ext>
            </a:extLst>
          </p:cNvPr>
          <p:cNvSpPr txBox="1"/>
          <p:nvPr/>
        </p:nvSpPr>
        <p:spPr>
          <a:xfrm>
            <a:off x="6332249" y="4638425"/>
            <a:ext cx="4682859" cy="185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228600">
              <a:spcBef>
                <a:spcPts val="100"/>
              </a:spcBef>
              <a:buFont typeface="Calibri"/>
              <a:defRPr sz="2500" b="1">
                <a:solidFill>
                  <a:srgbClr val="371A94"/>
                </a:solidFill>
                <a:uFill>
                  <a:solidFill>
                    <a:srgbClr val="371A94"/>
                  </a:solidFill>
                </a:uFill>
              </a:defRPr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TIARA main aim is to </a:t>
            </a:r>
            <a:r>
              <a:rPr sz="1600" dirty="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 implementation of  Accelerator R&amp;D activities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defTabSz="228600">
              <a:spcBef>
                <a:spcPts val="100"/>
              </a:spcBef>
              <a:buFont typeface="Calibri"/>
              <a:defRPr sz="2500" b="1">
                <a:solidFill>
                  <a:srgbClr val="371A94"/>
                </a:solidFill>
                <a:uFill>
                  <a:solidFill>
                    <a:srgbClr val="371A94"/>
                  </a:solidFill>
                </a:uFill>
              </a:defRPr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Aim: to cover </a:t>
            </a:r>
            <a:r>
              <a:rPr sz="1600" dirty="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Trans-Field Activities (no only Particle Physics),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since R&amp;D in AS&amp;T is transverse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228600">
              <a:spcBef>
                <a:spcPts val="100"/>
              </a:spcBef>
              <a:buFont typeface="Calibri"/>
              <a:defRPr sz="2600" b="1">
                <a:solidFill>
                  <a:srgbClr val="371A94"/>
                </a:solidFill>
                <a:uFill>
                  <a:solidFill>
                    <a:srgbClr val="371A94"/>
                  </a:solidFill>
                </a:uFill>
              </a:defRPr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TIARA </a:t>
            </a:r>
            <a:r>
              <a:rPr sz="1600" dirty="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uses the roadmaps and priorities of the accelerator-related communities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it base, to contribute to a more integral strategy</a:t>
            </a:r>
          </a:p>
        </p:txBody>
      </p:sp>
    </p:spTree>
    <p:extLst>
      <p:ext uri="{BB962C8B-B14F-4D97-AF65-F5344CB8AC3E}">
        <p14:creationId xmlns:p14="http://schemas.microsoft.com/office/powerpoint/2010/main" val="4195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FC10-E093-5A77-5130-CAD5AF04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72" y="226869"/>
            <a:ext cx="8137800" cy="920538"/>
          </a:xfrm>
        </p:spPr>
        <p:txBody>
          <a:bodyPr/>
          <a:lstStyle/>
          <a:p>
            <a:r>
              <a:rPr lang="en-US" dirty="0"/>
              <a:t>I.FAST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EEF2-3026-8F85-BBB5-281BA494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83" y="1147407"/>
            <a:ext cx="7829798" cy="45631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collaborative European project </a:t>
            </a:r>
            <a:r>
              <a:rPr lang="en-US" dirty="0"/>
              <a:t>for the development of advanced </a:t>
            </a:r>
            <a:r>
              <a:rPr lang="en-US" dirty="0">
                <a:solidFill>
                  <a:schemeClr val="accent1"/>
                </a:solidFill>
              </a:rPr>
              <a:t>particle accelerator technologies in collaboration with industry</a:t>
            </a:r>
            <a:r>
              <a:rPr lang="en-US" dirty="0"/>
              <a:t>, supported by the European Commission under Horizon 2020.</a:t>
            </a:r>
          </a:p>
          <a:p>
            <a:pPr>
              <a:lnSpc>
                <a:spcPct val="120000"/>
              </a:lnSpc>
            </a:pPr>
            <a:r>
              <a:rPr lang="en-US" dirty="0"/>
              <a:t>10 M€ EU funding, total budget 18 M€, </a:t>
            </a:r>
            <a:r>
              <a:rPr lang="en-US" b="1" dirty="0">
                <a:solidFill>
                  <a:schemeClr val="accent1"/>
                </a:solidFill>
              </a:rPr>
              <a:t>48 partners </a:t>
            </a:r>
            <a:r>
              <a:rPr lang="en-US" dirty="0"/>
              <a:t>from 15 European countries.</a:t>
            </a:r>
          </a:p>
          <a:p>
            <a:pPr>
              <a:lnSpc>
                <a:spcPct val="120000"/>
              </a:lnSpc>
            </a:pPr>
            <a:r>
              <a:rPr lang="en-US" dirty="0"/>
              <a:t>Goal: translate the particle accelerator community towards </a:t>
            </a:r>
            <a:r>
              <a:rPr lang="en-US" b="1" dirty="0">
                <a:solidFill>
                  <a:schemeClr val="accent1"/>
                </a:solidFill>
              </a:rPr>
              <a:t>Open Innovation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Programme focus on sustainability and innovation in 9 thematic areas strategic for the future of particle accelerators.</a:t>
            </a:r>
          </a:p>
          <a:p>
            <a:pPr>
              <a:lnSpc>
                <a:spcPct val="120000"/>
              </a:lnSpc>
            </a:pPr>
            <a:r>
              <a:rPr lang="en-US" dirty="0"/>
              <a:t>For the first time, a large industry participation (1/3 of beneficiaries).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A866D-3E99-C7CE-0682-6398B70F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000" y="533347"/>
            <a:ext cx="5760000" cy="365125"/>
          </a:xfrm>
        </p:spPr>
        <p:txBody>
          <a:bodyPr/>
          <a:lstStyle/>
          <a:p>
            <a:r>
              <a:rPr lang="en-US" sz="1400" dirty="0"/>
              <a:t>Innovation Fostering in Accelerator Science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02964-3E1A-5D44-EEF8-4DCECFAFF9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1484784"/>
            <a:ext cx="2895951" cy="2448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82C94-EB3F-9458-A1C5-E81418080798}"/>
              </a:ext>
            </a:extLst>
          </p:cNvPr>
          <p:cNvSpPr txBox="1"/>
          <p:nvPr/>
        </p:nvSpPr>
        <p:spPr>
          <a:xfrm>
            <a:off x="8253830" y="443100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duration 4 years, recently extended by 6 months:</a:t>
            </a:r>
          </a:p>
          <a:p>
            <a:r>
              <a:rPr lang="en-US" b="1" dirty="0">
                <a:solidFill>
                  <a:schemeClr val="accent1"/>
                </a:solidFill>
              </a:rPr>
              <a:t>Termination 31.10.2025</a:t>
            </a:r>
            <a:endParaRPr lang="en-CH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5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B603-9AB7-6E1E-2545-DE031795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300"/>
            <a:ext cx="10515600" cy="831627"/>
          </a:xfrm>
        </p:spPr>
        <p:txBody>
          <a:bodyPr>
            <a:normAutofit fontScale="90000"/>
          </a:bodyPr>
          <a:lstStyle/>
          <a:p>
            <a:r>
              <a:rPr lang="en-US" dirty="0"/>
              <a:t>I.FAST as a transverse project, from science to society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E91F-CB30-3789-5D65-8D0F7D226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534" y="1690688"/>
            <a:ext cx="10711400" cy="27247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Particle accelerators are sophisticated instruments used in a wide range of domains, from basic science to applied science to medicine and industry.</a:t>
            </a:r>
          </a:p>
          <a:p>
            <a:pPr>
              <a:lnSpc>
                <a:spcPct val="120000"/>
              </a:lnSpc>
            </a:pPr>
            <a:r>
              <a:rPr lang="en-US" dirty="0"/>
              <a:t>Traditionally, the strongest demands in terms of technologies and performance are coming from particle physics, from which new technologies extend to other applications and finally reach the society.</a:t>
            </a:r>
          </a:p>
          <a:p>
            <a:pPr>
              <a:lnSpc>
                <a:spcPct val="120000"/>
              </a:lnSpc>
            </a:pPr>
            <a:r>
              <a:rPr lang="en-US" dirty="0"/>
              <a:t>The main goal of I.FAST is the translation of accelerator technology across scientific fields and to society, engaging industry from the earlier possible stage.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7CB1-634C-AC90-1CC5-AC1CE8DD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F6C11-E5E0-E0EC-8A0D-358DD5EA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80" y="4291968"/>
            <a:ext cx="6986622" cy="1585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1D12E-F72D-8D47-3F6C-69C5D3343999}"/>
              </a:ext>
            </a:extLst>
          </p:cNvPr>
          <p:cNvSpPr txBox="1"/>
          <p:nvPr/>
        </p:nvSpPr>
        <p:spPr>
          <a:xfrm>
            <a:off x="2900575" y="5877065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science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C69CE-1E55-9106-06CA-703F4D6AFC46}"/>
              </a:ext>
            </a:extLst>
          </p:cNvPr>
          <p:cNvSpPr txBox="1"/>
          <p:nvPr/>
        </p:nvSpPr>
        <p:spPr>
          <a:xfrm>
            <a:off x="4765239" y="5877065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Applied science</a:t>
            </a:r>
            <a:endParaRPr lang="en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D0056-E991-85F5-970F-5B6133B22F0E}"/>
              </a:ext>
            </a:extLst>
          </p:cNvPr>
          <p:cNvSpPr txBox="1"/>
          <p:nvPr/>
        </p:nvSpPr>
        <p:spPr>
          <a:xfrm>
            <a:off x="6906892" y="5880393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7657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EA9F-2CC8-5F29-A9E3-6CB90B9F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63" y="225664"/>
            <a:ext cx="9578280" cy="9205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Workpackages</a:t>
            </a:r>
            <a:r>
              <a:rPr lang="en-US" dirty="0"/>
              <a:t> and content of I.FAST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17B1A-16D1-70B8-C5FA-5E290548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3222" y="6528803"/>
            <a:ext cx="1657400" cy="365125"/>
          </a:xfrm>
        </p:spPr>
        <p:txBody>
          <a:bodyPr/>
          <a:lstStyle/>
          <a:p>
            <a:fld id="{F7A1A58B-7BA1-7E42-8231-6D1CB1C760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7B28E-152E-1ECB-BCC5-2D3634DBF1F0}"/>
              </a:ext>
            </a:extLst>
          </p:cNvPr>
          <p:cNvSpPr txBox="1"/>
          <p:nvPr/>
        </p:nvSpPr>
        <p:spPr>
          <a:xfrm>
            <a:off x="257881" y="1296975"/>
            <a:ext cx="113064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Mixture between exploratory work and prototyping of deep-tech technologies to higher TRL</a:t>
            </a:r>
            <a:endParaRPr lang="en-CH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518AB9-7188-254F-8F3B-85ED6A4A5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" y="1776704"/>
            <a:ext cx="10851047" cy="26502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CD09B42-CA02-EBBE-15FE-AE5477C78EE4}"/>
              </a:ext>
            </a:extLst>
          </p:cNvPr>
          <p:cNvSpPr txBox="1"/>
          <p:nvPr/>
        </p:nvSpPr>
        <p:spPr>
          <a:xfrm>
            <a:off x="22873" y="4525822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new ideas</a:t>
            </a:r>
            <a:endParaRPr lang="en-CH" sz="1100" i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D03253-422D-7EC0-CC96-A18415C33BB5}"/>
              </a:ext>
            </a:extLst>
          </p:cNvPr>
          <p:cNvSpPr txBox="1"/>
          <p:nvPr/>
        </p:nvSpPr>
        <p:spPr>
          <a:xfrm>
            <a:off x="107055" y="4849292"/>
            <a:ext cx="95915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/>
              <a:t>slow extraction</a:t>
            </a:r>
            <a:endParaRPr lang="en-CH" sz="110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D1C1D1-79C3-B306-2E66-A3E7CCB5FD79}"/>
              </a:ext>
            </a:extLst>
          </p:cNvPr>
          <p:cNvSpPr txBox="1"/>
          <p:nvPr/>
        </p:nvSpPr>
        <p:spPr>
          <a:xfrm>
            <a:off x="1127575" y="4536968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integration</a:t>
            </a:r>
            <a:endParaRPr lang="en-CH" sz="110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0B1B00-06FE-5B3F-FA27-B86EE37AEEEB}"/>
              </a:ext>
            </a:extLst>
          </p:cNvPr>
          <p:cNvSpPr txBox="1"/>
          <p:nvPr/>
        </p:nvSpPr>
        <p:spPr>
          <a:xfrm>
            <a:off x="1211178" y="4857041"/>
            <a:ext cx="108012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/>
              <a:t>targets, stabilization</a:t>
            </a:r>
            <a:endParaRPr lang="en-CH" sz="1100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3B5FBE-BD7B-78AA-03FD-9B4D85A0C57C}"/>
              </a:ext>
            </a:extLst>
          </p:cNvPr>
          <p:cNvSpPr txBox="1"/>
          <p:nvPr/>
        </p:nvSpPr>
        <p:spPr>
          <a:xfrm>
            <a:off x="2282616" y="4534761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new concepts</a:t>
            </a:r>
            <a:endParaRPr lang="en-CH" sz="1100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3E3320-1CDE-9923-5CC3-944D3403D9D4}"/>
              </a:ext>
            </a:extLst>
          </p:cNvPr>
          <p:cNvSpPr txBox="1"/>
          <p:nvPr/>
        </p:nvSpPr>
        <p:spPr>
          <a:xfrm>
            <a:off x="2369755" y="5435962"/>
            <a:ext cx="108012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variable field dipole</a:t>
            </a:r>
            <a:endParaRPr lang="en-CH" sz="1100" b="1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35E3DD-09B6-EA4E-6DE5-EA54A31E4A4E}"/>
              </a:ext>
            </a:extLst>
          </p:cNvPr>
          <p:cNvSpPr txBox="1"/>
          <p:nvPr/>
        </p:nvSpPr>
        <p:spPr>
          <a:xfrm>
            <a:off x="3670816" y="453696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HTS </a:t>
            </a:r>
            <a:endParaRPr lang="en-CH" sz="1100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4A2F44-465E-D64C-73C7-B3195FCDE2A4}"/>
              </a:ext>
            </a:extLst>
          </p:cNvPr>
          <p:cNvSpPr txBox="1"/>
          <p:nvPr/>
        </p:nvSpPr>
        <p:spPr>
          <a:xfrm>
            <a:off x="4651578" y="440639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new techniques</a:t>
            </a:r>
            <a:endParaRPr lang="en-CH" sz="1100" i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9283C1-57BB-DB53-3643-CB3DC2BF0371}"/>
              </a:ext>
            </a:extLst>
          </p:cNvPr>
          <p:cNvSpPr txBox="1"/>
          <p:nvPr/>
        </p:nvSpPr>
        <p:spPr>
          <a:xfrm>
            <a:off x="5532578" y="4430751"/>
            <a:ext cx="1640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additive manufacturing, ML</a:t>
            </a:r>
            <a:endParaRPr lang="en-CH" sz="1100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E733DA-43E8-7D3F-0191-4AB287054E56}"/>
              </a:ext>
            </a:extLst>
          </p:cNvPr>
          <p:cNvSpPr txBox="1"/>
          <p:nvPr/>
        </p:nvSpPr>
        <p:spPr>
          <a:xfrm>
            <a:off x="6965677" y="4478402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strategies</a:t>
            </a:r>
            <a:endParaRPr lang="en-CH" sz="1100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C6FD07-2918-B3A5-E11D-684DE41B42FA}"/>
              </a:ext>
            </a:extLst>
          </p:cNvPr>
          <p:cNvSpPr txBox="1"/>
          <p:nvPr/>
        </p:nvSpPr>
        <p:spPr>
          <a:xfrm>
            <a:off x="8254939" y="4492605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strategies</a:t>
            </a:r>
            <a:endParaRPr lang="en-CH" sz="1100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6B5AAC-B472-F62B-5445-32DAD32117C7}"/>
              </a:ext>
            </a:extLst>
          </p:cNvPr>
          <p:cNvSpPr txBox="1"/>
          <p:nvPr/>
        </p:nvSpPr>
        <p:spPr>
          <a:xfrm>
            <a:off x="9601154" y="4436060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policy, procedures</a:t>
            </a:r>
            <a:endParaRPr lang="en-CH" sz="1100" i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13F7A6-51F5-51E9-A9E0-5B876EDD0F87}"/>
              </a:ext>
            </a:extLst>
          </p:cNvPr>
          <p:cNvSpPr txBox="1"/>
          <p:nvPr/>
        </p:nvSpPr>
        <p:spPr>
          <a:xfrm>
            <a:off x="4608451" y="4876692"/>
            <a:ext cx="108012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/>
              <a:t>deposition techniques</a:t>
            </a:r>
            <a:endParaRPr lang="en-CH" sz="1100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D9017B-0E0B-2770-556B-79D10D71E31A}"/>
              </a:ext>
            </a:extLst>
          </p:cNvPr>
          <p:cNvSpPr txBox="1"/>
          <p:nvPr/>
        </p:nvSpPr>
        <p:spPr>
          <a:xfrm>
            <a:off x="5740744" y="4877329"/>
            <a:ext cx="1224136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/>
              <a:t>SC AM cavities</a:t>
            </a:r>
          </a:p>
          <a:p>
            <a:r>
              <a:rPr lang="en-US" sz="1100" i="1" dirty="0"/>
              <a:t>ML models</a:t>
            </a:r>
            <a:endParaRPr lang="en-CH" sz="110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90C7F8-4809-A938-A0A9-D8D2C5606E59}"/>
              </a:ext>
            </a:extLst>
          </p:cNvPr>
          <p:cNvSpPr txBox="1"/>
          <p:nvPr/>
        </p:nvSpPr>
        <p:spPr>
          <a:xfrm>
            <a:off x="8258102" y="4867157"/>
            <a:ext cx="1343052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/>
              <a:t>biohazards</a:t>
            </a:r>
          </a:p>
          <a:p>
            <a:r>
              <a:rPr lang="en-US" sz="1100" i="1" dirty="0"/>
              <a:t>med.  cyclotron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E18D90-0631-6D7C-506B-04D8B3EC2FBF}"/>
              </a:ext>
            </a:extLst>
          </p:cNvPr>
          <p:cNvSpPr txBox="1"/>
          <p:nvPr/>
        </p:nvSpPr>
        <p:spPr>
          <a:xfrm>
            <a:off x="9669443" y="4904024"/>
            <a:ext cx="1274763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/>
              <a:t>SS RF amplifier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081B19-AD42-8A4A-DBB1-773438C184B7}"/>
              </a:ext>
            </a:extLst>
          </p:cNvPr>
          <p:cNvSpPr txBox="1"/>
          <p:nvPr/>
        </p:nvSpPr>
        <p:spPr>
          <a:xfrm>
            <a:off x="2370516" y="5920026"/>
            <a:ext cx="1080120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RF guns</a:t>
            </a:r>
            <a:endParaRPr lang="en-CH" sz="1100" b="1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571B75-F3C2-355F-F19F-44F13F148933}"/>
              </a:ext>
            </a:extLst>
          </p:cNvPr>
          <p:cNvSpPr txBox="1"/>
          <p:nvPr/>
        </p:nvSpPr>
        <p:spPr>
          <a:xfrm>
            <a:off x="2369754" y="6228998"/>
            <a:ext cx="1224136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compactlight accelerator</a:t>
            </a:r>
            <a:endParaRPr lang="en-CH" sz="1100" b="1" i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131AE7-3924-A6FB-362B-9A13723595CC}"/>
              </a:ext>
            </a:extLst>
          </p:cNvPr>
          <p:cNvSpPr txBox="1"/>
          <p:nvPr/>
        </p:nvSpPr>
        <p:spPr>
          <a:xfrm>
            <a:off x="3697773" y="5433114"/>
            <a:ext cx="1109100" cy="60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combined function CCT magnet</a:t>
            </a:r>
            <a:endParaRPr lang="en-CH" sz="1100" b="1" i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98CC058-9736-4310-66E8-A84D7ACF5447}"/>
              </a:ext>
            </a:extLst>
          </p:cNvPr>
          <p:cNvSpPr txBox="1"/>
          <p:nvPr/>
        </p:nvSpPr>
        <p:spPr>
          <a:xfrm>
            <a:off x="3697774" y="6106976"/>
            <a:ext cx="861961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HTS CCT magnet</a:t>
            </a:r>
            <a:endParaRPr lang="en-CH" sz="1100" b="1" i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E3F97B-17DB-560C-95BF-78734683E0E0}"/>
              </a:ext>
            </a:extLst>
          </p:cNvPr>
          <p:cNvSpPr txBox="1"/>
          <p:nvPr/>
        </p:nvSpPr>
        <p:spPr>
          <a:xfrm>
            <a:off x="5731698" y="5419725"/>
            <a:ext cx="861961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AM-RFQ</a:t>
            </a:r>
            <a:endParaRPr lang="en-CH" sz="1100" b="1" i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1DC3E0-A3B9-7456-274E-93747CEED09C}"/>
              </a:ext>
            </a:extLst>
          </p:cNvPr>
          <p:cNvSpPr txBox="1"/>
          <p:nvPr/>
        </p:nvSpPr>
        <p:spPr>
          <a:xfrm>
            <a:off x="6965678" y="5428927"/>
            <a:ext cx="1343051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high-efficiency klystron</a:t>
            </a:r>
            <a:endParaRPr lang="en-CH" sz="1100" b="1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C69D6E3-A5A0-8D62-6827-CB666E10BDA4}"/>
              </a:ext>
            </a:extLst>
          </p:cNvPr>
          <p:cNvSpPr txBox="1"/>
          <p:nvPr/>
        </p:nvSpPr>
        <p:spPr>
          <a:xfrm>
            <a:off x="6965677" y="5944763"/>
            <a:ext cx="1343051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/>
              <a:t>variable-field PMQ</a:t>
            </a:r>
            <a:endParaRPr lang="en-CH" sz="1100" b="1" i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FB39955-4FCC-2F6F-C39D-ADCC55061509}"/>
              </a:ext>
            </a:extLst>
          </p:cNvPr>
          <p:cNvSpPr/>
          <p:nvPr/>
        </p:nvSpPr>
        <p:spPr>
          <a:xfrm>
            <a:off x="11080181" y="4446862"/>
            <a:ext cx="1080120" cy="3682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exploratory work</a:t>
            </a:r>
            <a:endParaRPr lang="en-CH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FAA4497-E369-D2A1-D527-FBEC388536AC}"/>
              </a:ext>
            </a:extLst>
          </p:cNvPr>
          <p:cNvSpPr/>
          <p:nvPr/>
        </p:nvSpPr>
        <p:spPr>
          <a:xfrm>
            <a:off x="10983722" y="4890362"/>
            <a:ext cx="1224135" cy="4185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experimental activities</a:t>
            </a:r>
            <a:endParaRPr lang="en-CH" sz="1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AB39DC-80FB-2972-4000-3FD175B19092}"/>
              </a:ext>
            </a:extLst>
          </p:cNvPr>
          <p:cNvSpPr/>
          <p:nvPr/>
        </p:nvSpPr>
        <p:spPr>
          <a:xfrm>
            <a:off x="10789796" y="5700698"/>
            <a:ext cx="1224135" cy="4185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high-level prototyping</a:t>
            </a:r>
            <a:endParaRPr lang="en-CH" sz="1200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1F30832-5DFB-68DA-A583-D7A912C45BC8}"/>
              </a:ext>
            </a:extLst>
          </p:cNvPr>
          <p:cNvCxnSpPr>
            <a:cxnSpLocks/>
          </p:cNvCxnSpPr>
          <p:nvPr/>
        </p:nvCxnSpPr>
        <p:spPr>
          <a:xfrm>
            <a:off x="22873" y="4455199"/>
            <a:ext cx="10960849" cy="1295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637D5C7-2D14-F7E4-45BD-C77EB9F678C6}"/>
              </a:ext>
            </a:extLst>
          </p:cNvPr>
          <p:cNvCxnSpPr>
            <a:cxnSpLocks/>
          </p:cNvCxnSpPr>
          <p:nvPr/>
        </p:nvCxnSpPr>
        <p:spPr>
          <a:xfrm>
            <a:off x="22873" y="4808624"/>
            <a:ext cx="10960849" cy="1295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A61B1B-DB06-0CBC-822C-BE55A8FEFA2B}"/>
              </a:ext>
            </a:extLst>
          </p:cNvPr>
          <p:cNvCxnSpPr>
            <a:cxnSpLocks/>
          </p:cNvCxnSpPr>
          <p:nvPr/>
        </p:nvCxnSpPr>
        <p:spPr>
          <a:xfrm>
            <a:off x="22873" y="5355466"/>
            <a:ext cx="10960849" cy="1295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0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C669-D35E-8CA0-BB26-AA66EC1E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18" y="-69408"/>
            <a:ext cx="10515600" cy="1325563"/>
          </a:xfrm>
        </p:spPr>
        <p:txBody>
          <a:bodyPr/>
          <a:lstStyle/>
          <a:p>
            <a:r>
              <a:rPr lang="en-US" dirty="0"/>
              <a:t>Industry in I.FAST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72E2-C551-7E1F-26D1-B1C3EB99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38" y="1500663"/>
            <a:ext cx="4147155" cy="35850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17 industrial partners </a:t>
            </a:r>
          </a:p>
          <a:p>
            <a:pPr>
              <a:lnSpc>
                <a:spcPct val="120000"/>
              </a:lnSpc>
            </a:pPr>
            <a:r>
              <a:rPr lang="en-US" dirty="0"/>
              <a:t>12 industries in the I.FAST Industry Advisory Board</a:t>
            </a:r>
          </a:p>
          <a:p>
            <a:pPr>
              <a:lnSpc>
                <a:spcPct val="120000"/>
              </a:lnSpc>
            </a:pPr>
            <a:r>
              <a:rPr lang="en-US" dirty="0"/>
              <a:t>Creation of Accelerator Science and Technology </a:t>
            </a:r>
            <a:r>
              <a:rPr lang="en-US" b="1" dirty="0">
                <a:solidFill>
                  <a:schemeClr val="accent1"/>
                </a:solidFill>
              </a:rPr>
              <a:t>Permanent Industry Forum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3 Thematic Industry Workshops.</a:t>
            </a:r>
            <a:endParaRPr lang="en-CH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05453DC-8362-875D-FF08-E62C1278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0100" y="6484205"/>
            <a:ext cx="5760000" cy="365125"/>
          </a:xfrm>
        </p:spPr>
        <p:txBody>
          <a:bodyPr/>
          <a:lstStyle/>
          <a:p>
            <a:r>
              <a:rPr lang="en-US" sz="1400" dirty="0"/>
              <a:t>Innovation Fostering in Accelerator Science and Technology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A34D5-A6BB-CF6A-EC4E-F38CEC3D34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000" y="205024"/>
            <a:ext cx="2790214" cy="6176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F86133-43C8-A411-F36A-96A0F09D28BC}"/>
              </a:ext>
            </a:extLst>
          </p:cNvPr>
          <p:cNvSpPr txBox="1"/>
          <p:nvPr/>
        </p:nvSpPr>
        <p:spPr>
          <a:xfrm>
            <a:off x="5510100" y="5895294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IFAST Industrial partners: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B8DC02-49E5-AC63-8636-0508F18B696C}"/>
              </a:ext>
            </a:extLst>
          </p:cNvPr>
          <p:cNvGraphicFramePr>
            <a:graphicFrameLocks noGrp="1"/>
          </p:cNvGraphicFramePr>
          <p:nvPr/>
        </p:nvGraphicFramePr>
        <p:xfrm>
          <a:off x="5397769" y="1082167"/>
          <a:ext cx="3312368" cy="4693666"/>
        </p:xfrm>
        <a:graphic>
          <a:graphicData uri="http://schemas.openxmlformats.org/drawingml/2006/table">
            <a:tbl>
              <a:tblPr firstRow="1" firstCol="1">
                <a:tableStyleId>{306799F8-075E-4A3A-A7F6-7FBC6576F1A4}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59915101"/>
                    </a:ext>
                  </a:extLst>
                </a:gridCol>
              </a:tblGrid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RHP Technology </a:t>
                      </a:r>
                      <a:r>
                        <a:rPr lang="en-GB" sz="1800" dirty="0" err="1">
                          <a:effectLst/>
                        </a:rPr>
                        <a:t>Gmbh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3029426517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Bergoz Instrumentation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2548186410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err="1">
                          <a:effectLst/>
                        </a:rPr>
                        <a:t>Sigmaphi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3297106257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Thales AVS France SAS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850954182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Bilfinger Noell GmbH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1157478119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Barthel HF-Technik GmbH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1025956334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err="1">
                          <a:effectLst/>
                        </a:rPr>
                        <a:t>Comeb</a:t>
                      </a:r>
                      <a:r>
                        <a:rPr lang="en-GB" sz="1800" dirty="0">
                          <a:effectLst/>
                        </a:rPr>
                        <a:t> S.R.L.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2677742807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 KYMA S.R.L.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545746460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Piccoli S.R.L.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3376611311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VDL Enabling Tech. Group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174770827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CYCLOMED Technologies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4067567846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err="1">
                          <a:effectLst/>
                        </a:rPr>
                        <a:t>Elytt</a:t>
                      </a:r>
                      <a:r>
                        <a:rPr lang="en-GB" sz="1800" dirty="0">
                          <a:effectLst/>
                        </a:rPr>
                        <a:t> Energy S.L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3775645509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err="1">
                          <a:effectLst/>
                        </a:rPr>
                        <a:t>Nanoker</a:t>
                      </a:r>
                      <a:r>
                        <a:rPr lang="en-GB" sz="1800" dirty="0">
                          <a:effectLst/>
                        </a:rPr>
                        <a:t> Research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1350055020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GEMS PET Systems AB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4148580013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Scanditronix Magnet AB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3623111838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TRUMPF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2472455174"/>
                  </a:ext>
                </a:extLst>
              </a:tr>
              <a:tr h="92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TMD Technologies Limited</a:t>
                      </a:r>
                      <a:endParaRPr lang="en-CH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0" marB="0" anchor="ctr"/>
                </a:tc>
                <a:extLst>
                  <a:ext uri="{0D108BD9-81ED-4DB2-BD59-A6C34878D82A}">
                    <a16:rowId xmlns:a16="http://schemas.microsoft.com/office/drawing/2014/main" val="16625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2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4EC2-B2FC-FBD2-A9C5-5CB7F9D4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5" y="186101"/>
            <a:ext cx="10226353" cy="920538"/>
          </a:xfrm>
        </p:spPr>
        <p:txBody>
          <a:bodyPr>
            <a:normAutofit fontScale="90000"/>
          </a:bodyPr>
          <a:lstStyle/>
          <a:p>
            <a:r>
              <a:rPr lang="en-US" dirty="0"/>
              <a:t>Highlights: additive manufactured RFQ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8118-81AF-14F0-AD8E-BDCC092D6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86063"/>
            <a:ext cx="8424935" cy="24663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iFAST</a:t>
            </a:r>
            <a:r>
              <a:rPr lang="en-US" dirty="0"/>
              <a:t> has reserved a small budget for a “proof-of-principle” of Additive Manufacturing for accelerators.</a:t>
            </a:r>
          </a:p>
          <a:p>
            <a:pPr>
              <a:lnSpc>
                <a:spcPct val="120000"/>
              </a:lnSpc>
            </a:pPr>
            <a:r>
              <a:rPr lang="en-US" dirty="0"/>
              <a:t>Evolved into the idea of 3D-printing a </a:t>
            </a:r>
            <a:r>
              <a:rPr lang="en-US" b="1" dirty="0">
                <a:solidFill>
                  <a:schemeClr val="accent1"/>
                </a:solidFill>
              </a:rPr>
              <a:t>complete small linear accelerator </a:t>
            </a:r>
            <a:r>
              <a:rPr lang="en-US" dirty="0"/>
              <a:t>(Radio Frequency Quadrupole, RFQ) – never tried before!</a:t>
            </a:r>
          </a:p>
          <a:p>
            <a:pPr>
              <a:lnSpc>
                <a:spcPct val="120000"/>
              </a:lnSpc>
            </a:pPr>
            <a:r>
              <a:rPr lang="en-US" dirty="0"/>
              <a:t>The novelty of the idea attracted additional funding from industry and from universities, much beyond what available in </a:t>
            </a:r>
            <a:r>
              <a:rPr lang="en-US" dirty="0" err="1"/>
              <a:t>iFAST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9C923-D145-7FD0-BA6A-2FEC47E9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C540C-FC73-0AB2-2D0B-6C75BDFE3F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022" y="1106639"/>
            <a:ext cx="3068073" cy="4090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714B17-E87D-6862-FA75-D9205CCCC7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3238904"/>
            <a:ext cx="5510137" cy="3187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791DC-E3CB-6258-7A53-E3145F4A8D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662" y="5363430"/>
            <a:ext cx="4696830" cy="10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5553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30663</TotalTime>
  <Words>2654</Words>
  <Application>Microsoft Office PowerPoint</Application>
  <PresentationFormat>Grand écran</PresentationFormat>
  <Paragraphs>397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Montserrat</vt:lpstr>
      <vt:lpstr>Montserrat ExtraBold</vt:lpstr>
      <vt:lpstr>Montserrat SemiBold</vt:lpstr>
      <vt:lpstr>Times New Roman</vt:lpstr>
      <vt:lpstr>Wingdings</vt:lpstr>
      <vt:lpstr>I.FAST Custom Slides</vt:lpstr>
      <vt:lpstr>Generic</vt:lpstr>
      <vt:lpstr>Présentation PowerPoint</vt:lpstr>
      <vt:lpstr>20 years of general accelerator R&amp;D in the European Programmes</vt:lpstr>
      <vt:lpstr>The role of TIARA</vt:lpstr>
      <vt:lpstr>TIARA composition</vt:lpstr>
      <vt:lpstr>I.FAST</vt:lpstr>
      <vt:lpstr>I.FAST as a transverse project, from science to society</vt:lpstr>
      <vt:lpstr>Workpackages and content of I.FAST</vt:lpstr>
      <vt:lpstr>Industry in I.FAST</vt:lpstr>
      <vt:lpstr>Highlights: additive manufactured RFQ</vt:lpstr>
      <vt:lpstr>Highlights: I.FAST high-level prototypes</vt:lpstr>
      <vt:lpstr>Highlights: the Challenge Based Innovation</vt:lpstr>
      <vt:lpstr>Highlights: I.FAST Innovation Fund</vt:lpstr>
      <vt:lpstr>Preparation of the new accelerator R&amp;D proposal</vt:lpstr>
      <vt:lpstr>HORIZON-INFRA-2025-01-TECH-02</vt:lpstr>
      <vt:lpstr>Requirements, from draft call description</vt:lpstr>
      <vt:lpstr>TIARA guidelines for the proposal</vt:lpstr>
      <vt:lpstr>Structure of the proposal</vt:lpstr>
      <vt:lpstr>Options for total budget repartition</vt:lpstr>
      <vt:lpstr>Status of preparation</vt:lpstr>
      <vt:lpstr>Enabling Technologies Pillar</vt:lpstr>
      <vt:lpstr>The Instruments Pillar</vt:lpstr>
      <vt:lpstr>Submission form for emerging techs</vt:lpstr>
      <vt:lpstr>Guidelines - financial</vt:lpstr>
      <vt:lpstr>Evaluation criteria</vt:lpstr>
      <vt:lpstr>Timeline for the new proposal</vt:lpstr>
      <vt:lpstr>Présentation PowerPoint</vt:lpstr>
      <vt:lpstr>The European accelerator R&amp;D landscape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adele de-valera</cp:lastModifiedBy>
  <cp:revision>854</cp:revision>
  <dcterms:created xsi:type="dcterms:W3CDTF">2017-04-26T09:15:49Z</dcterms:created>
  <dcterms:modified xsi:type="dcterms:W3CDTF">2025-03-12T13:39:08Z</dcterms:modified>
</cp:coreProperties>
</file>