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76" r:id="rId3"/>
    <p:sldMasterId id="2147483688" r:id="rId4"/>
    <p:sldMasterId id="2147483700" r:id="rId5"/>
  </p:sldMasterIdLst>
  <p:notesMasterIdLst>
    <p:notesMasterId r:id="rId36"/>
  </p:notesMasterIdLst>
  <p:sldIdLst>
    <p:sldId id="256" r:id="rId6"/>
    <p:sldId id="441" r:id="rId7"/>
    <p:sldId id="435" r:id="rId8"/>
    <p:sldId id="434" r:id="rId9"/>
    <p:sldId id="267" r:id="rId10"/>
    <p:sldId id="436" r:id="rId11"/>
    <p:sldId id="257" r:id="rId12"/>
    <p:sldId id="263" r:id="rId13"/>
    <p:sldId id="437" r:id="rId14"/>
    <p:sldId id="438" r:id="rId15"/>
    <p:sldId id="258" r:id="rId16"/>
    <p:sldId id="259" r:id="rId17"/>
    <p:sldId id="439" r:id="rId18"/>
    <p:sldId id="264" r:id="rId19"/>
    <p:sldId id="428" r:id="rId20"/>
    <p:sldId id="343" r:id="rId21"/>
    <p:sldId id="430" r:id="rId22"/>
    <p:sldId id="409" r:id="rId23"/>
    <p:sldId id="432" r:id="rId24"/>
    <p:sldId id="410" r:id="rId25"/>
    <p:sldId id="425" r:id="rId26"/>
    <p:sldId id="426" r:id="rId27"/>
    <p:sldId id="270" r:id="rId28"/>
    <p:sldId id="271" r:id="rId29"/>
    <p:sldId id="272" r:id="rId30"/>
    <p:sldId id="261" r:id="rId31"/>
    <p:sldId id="260" r:id="rId32"/>
    <p:sldId id="262" r:id="rId33"/>
    <p:sldId id="440" r:id="rId34"/>
    <p:sldId id="274" r:id="rId35"/>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47" autoAdjust="0"/>
    <p:restoredTop sz="94694"/>
  </p:normalViewPr>
  <p:slideViewPr>
    <p:cSldViewPr snapToGrid="0">
      <p:cViewPr varScale="1">
        <p:scale>
          <a:sx n="70" d="100"/>
          <a:sy n="70" d="100"/>
        </p:scale>
        <p:origin x="2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13/03/2025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‹Nr.›</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57111DB-2B93-40B0-BF10-6C7CED91BE1A}" type="slidenum">
              <a:rPr lang="de-DE" smtClean="0"/>
              <a:t>3</a:t>
            </a:fld>
            <a:endParaRPr lang="de-DE"/>
          </a:p>
        </p:txBody>
      </p:sp>
    </p:spTree>
    <p:extLst>
      <p:ext uri="{BB962C8B-B14F-4D97-AF65-F5344CB8AC3E}">
        <p14:creationId xmlns:p14="http://schemas.microsoft.com/office/powerpoint/2010/main" val="410428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endParaRPr lang="de-DE" dirty="0"/>
          </a:p>
        </p:txBody>
      </p:sp>
      <p:sp>
        <p:nvSpPr>
          <p:cNvPr id="4" name="Foliennummernplatzhalter 3"/>
          <p:cNvSpPr>
            <a:spLocks noGrp="1"/>
          </p:cNvSpPr>
          <p:nvPr>
            <p:ph type="sldNum" sz="quarter" idx="5"/>
          </p:nvPr>
        </p:nvSpPr>
        <p:spPr/>
        <p:txBody>
          <a:bodyPr/>
          <a:lstStyle/>
          <a:p>
            <a:fld id="{C57111DB-2B93-40B0-BF10-6C7CED91BE1A}" type="slidenum">
              <a:rPr lang="de-DE" smtClean="0"/>
              <a:t>6</a:t>
            </a:fld>
            <a:endParaRPr lang="de-DE"/>
          </a:p>
        </p:txBody>
      </p:sp>
    </p:spTree>
    <p:extLst>
      <p:ext uri="{BB962C8B-B14F-4D97-AF65-F5344CB8AC3E}">
        <p14:creationId xmlns:p14="http://schemas.microsoft.com/office/powerpoint/2010/main" val="425672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803C-246A-5091-61D0-C39F18DCDA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55C163-5F2E-5D0B-5273-AD6E11C1C53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80CCAE-868D-E57F-B9E4-1D99BAF2C07D}"/>
              </a:ext>
            </a:extLst>
          </p:cNvPr>
          <p:cNvSpPr>
            <a:spLocks noGrp="1"/>
          </p:cNvSpPr>
          <p:nvPr>
            <p:ph type="body" idx="1"/>
          </p:nvPr>
        </p:nvSpPr>
        <p:spPr/>
        <p:txBody>
          <a:bodyPr/>
          <a:lstStyle/>
          <a:p>
            <a:endParaRPr lang="en-US" dirty="0"/>
          </a:p>
          <a:p>
            <a:endParaRPr lang="de-DE" dirty="0"/>
          </a:p>
        </p:txBody>
      </p:sp>
      <p:sp>
        <p:nvSpPr>
          <p:cNvPr id="4" name="Foliennummernplatzhalter 3">
            <a:extLst>
              <a:ext uri="{FF2B5EF4-FFF2-40B4-BE49-F238E27FC236}">
                <a16:creationId xmlns:a16="http://schemas.microsoft.com/office/drawing/2014/main" id="{E84FF640-486A-6444-C2EE-321B68EFD594}"/>
              </a:ext>
            </a:extLst>
          </p:cNvPr>
          <p:cNvSpPr>
            <a:spLocks noGrp="1"/>
          </p:cNvSpPr>
          <p:nvPr>
            <p:ph type="sldNum" sz="quarter" idx="5"/>
          </p:nvPr>
        </p:nvSpPr>
        <p:spPr/>
        <p:txBody>
          <a:bodyPr/>
          <a:lstStyle/>
          <a:p>
            <a:fld id="{C57111DB-2B93-40B0-BF10-6C7CED91BE1A}" type="slidenum">
              <a:rPr lang="de-DE" smtClean="0"/>
              <a:t>25</a:t>
            </a:fld>
            <a:endParaRPr lang="de-DE"/>
          </a:p>
        </p:txBody>
      </p:sp>
    </p:spTree>
    <p:extLst>
      <p:ext uri="{BB962C8B-B14F-4D97-AF65-F5344CB8AC3E}">
        <p14:creationId xmlns:p14="http://schemas.microsoft.com/office/powerpoint/2010/main" val="1672204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C164-E7ED-7C37-59D6-FF86150D7C0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E8A2F3-2116-C415-A99C-DD50787C8A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0B96EE4-9F6B-98D1-E474-AFCB3EFAFC94}"/>
              </a:ext>
            </a:extLst>
          </p:cNvPr>
          <p:cNvSpPr>
            <a:spLocks noGrp="1"/>
          </p:cNvSpPr>
          <p:nvPr>
            <p:ph type="body" idx="1"/>
          </p:nvPr>
        </p:nvSpPr>
        <p:spPr/>
        <p:txBody>
          <a:bodyPr/>
          <a:lstStyle/>
          <a:p>
            <a:endParaRPr lang="en-US" dirty="0"/>
          </a:p>
          <a:p>
            <a:endParaRPr lang="de-DE" dirty="0"/>
          </a:p>
        </p:txBody>
      </p:sp>
      <p:sp>
        <p:nvSpPr>
          <p:cNvPr id="4" name="Foliennummernplatzhalter 3">
            <a:extLst>
              <a:ext uri="{FF2B5EF4-FFF2-40B4-BE49-F238E27FC236}">
                <a16:creationId xmlns:a16="http://schemas.microsoft.com/office/drawing/2014/main" id="{787C21D1-9545-13A6-B654-8F93B3AFC4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7111DB-2B93-40B0-BF10-6C7CED91BE1A}"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874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12898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3385E0-01E4-470A-B958-B9BF3126B2B5}"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846817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C8A4C5-C0AB-4B3E-9E26-D80A889B2D5A}"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748922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600F57-5E1B-4D0D-B7E0-404582615418}"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1104643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27FE17-8E2E-4BF2-A0D8-1D364DB97A5C}"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347044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4955CA3-D51F-4617-A1CE-5205F89B3E75}" type="datetime1">
              <a:rPr lang="en-GB" smtClean="0"/>
              <a:t>13/03/2025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484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EB92DC7-3B59-4414-BF85-874811B62D3E}" type="datetime1">
              <a:rPr lang="en-GB" smtClean="0"/>
              <a:t>13/03/2025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2613503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97B90-D877-4C9F-9471-17C3DB34344B}" type="datetime1">
              <a:rPr lang="en-GB" smtClean="0"/>
              <a:t>13/03/2025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324224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3702B6-75A0-415A-940D-3806D7C7B452}"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59331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26086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EEE01B-25FB-4D2B-A995-5B60EE103666}"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1687498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FA3F7E-D600-49F1-B43A-867C5498E204}"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2796097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43DCEE-2CA0-444B-8C4F-8B76ADAC3367}"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3140252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3385E0-01E4-470A-B958-B9BF3126B2B5}"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3843283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AC8A4C5-C0AB-4B3E-9E26-D80A889B2D5A}"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412881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600F57-5E1B-4D0D-B7E0-404582615418}"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3962145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27FE17-8E2E-4BF2-A0D8-1D364DB97A5C}"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1813080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4955CA3-D51F-4617-A1CE-5205F89B3E75}" type="datetime1">
              <a:rPr lang="en-GB" smtClean="0"/>
              <a:t>13/03/2025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3611294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EB92DC7-3B59-4414-BF85-874811B62D3E}" type="datetime1">
              <a:rPr lang="en-GB" smtClean="0"/>
              <a:t>13/03/2025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920646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97B90-D877-4C9F-9471-17C3DB34344B}" type="datetime1">
              <a:rPr lang="en-GB" smtClean="0"/>
              <a:t>13/03/2025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264162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3702B6-75A0-415A-940D-3806D7C7B452}"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57214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EEE01B-25FB-4D2B-A995-5B60EE103666}" type="datetime1">
              <a:rPr lang="en-GB" smtClean="0"/>
              <a:t>13/03/2025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1184555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FA3F7E-D600-49F1-B43A-867C5498E204}"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3367004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243DCEE-2CA0-444B-8C4F-8B76ADAC3367}" type="datetime1">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180F6E-22C7-401F-95ED-835040D66E0D}" type="slidenum">
              <a:rPr lang="en-GB" smtClean="0"/>
              <a:t>‹Nr.›</a:t>
            </a:fld>
            <a:endParaRPr lang="en-GB"/>
          </a:p>
        </p:txBody>
      </p:sp>
    </p:spTree>
    <p:extLst>
      <p:ext uri="{BB962C8B-B14F-4D97-AF65-F5344CB8AC3E}">
        <p14:creationId xmlns:p14="http://schemas.microsoft.com/office/powerpoint/2010/main" val="1875180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p:txBody>
          <a:bodyPr/>
          <a:lstStyle/>
          <a:p>
            <a:fld id="{C5D03A93-5B8B-4FCB-BA63-9B584650461F}" type="datetime1">
              <a:rPr lang="LID4096" smtClean="0"/>
              <a:t>03/13/2025</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4048799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p:txBody>
          <a:bodyPr/>
          <a:lstStyle/>
          <a:p>
            <a:fld id="{4D4E7B36-652B-448F-9425-B83A14247BAE}" type="datetime1">
              <a:rPr lang="LID4096" smtClean="0"/>
              <a:t>03/13/2025</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4157754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p:txBody>
          <a:bodyPr/>
          <a:lstStyle/>
          <a:p>
            <a:fld id="{61677AEF-333A-41D7-BEF3-E8C561FA9096}" type="datetime1">
              <a:rPr lang="LID4096" smtClean="0"/>
              <a:t>03/13/2025</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259739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p:txBody>
          <a:bodyPr/>
          <a:lstStyle/>
          <a:p>
            <a:fld id="{C9B98D24-7CA9-4770-BC08-02B26F4C4919}" type="datetime1">
              <a:rPr lang="LID4096" smtClean="0"/>
              <a:t>03/13/2025</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573961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94705644-46EF-4A91-922F-FD243252A9F9}" type="datetime1">
              <a:rPr lang="LID4096" smtClean="0"/>
              <a:t>03/13/2025</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330560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CEC31A0B-8839-46FE-9B18-3826DB74CD34}" type="datetime1">
              <a:rPr lang="LID4096" smtClean="0"/>
              <a:t>03/13/2025</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415549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36AD976B-F772-4EF7-804B-5211316EFEA6}" type="datetime1">
              <a:rPr lang="LID4096" smtClean="0"/>
              <a:t>03/13/2025</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642465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3AE47420-6919-473C-933A-14F25AF640C3}" type="datetime1">
              <a:rPr lang="LID4096" smtClean="0"/>
              <a:t>03/13/2025</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616589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15267857-45B6-4AA8-B95C-7ECC34B2EFE5}" type="datetime1">
              <a:rPr lang="LID4096" smtClean="0"/>
              <a:t>03/13/2025</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702823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6DD6719C-C679-4FB5-971D-8C963EAA872D}" type="datetime1">
              <a:rPr lang="LID4096" smtClean="0"/>
              <a:t>03/13/2025</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624784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44CE71C6-7BCA-4F20-BE12-EA6A542394C1}" type="datetime1">
              <a:rPr lang="LID4096" smtClean="0"/>
              <a:t>03/13/2025</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4217865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16" name="Line"/>
          <p:cNvSpPr/>
          <p:nvPr/>
        </p:nvSpPr>
        <p:spPr>
          <a:xfrm>
            <a:off x="1981200" y="752623"/>
            <a:ext cx="8229600" cy="1"/>
          </a:xfrm>
          <a:prstGeom prst="line">
            <a:avLst/>
          </a:prstGeom>
          <a:ln w="25400">
            <a:solidFill>
              <a:srgbClr val="0055A0"/>
            </a:solidFill>
          </a:ln>
        </p:spPr>
        <p:txBody>
          <a:bodyPr tIns="45720" bIns="45720"/>
          <a:lstStyle/>
          <a:p>
            <a:endParaRPr sz="900"/>
          </a:p>
        </p:txBody>
      </p:sp>
      <p:sp>
        <p:nvSpPr>
          <p:cNvPr id="17" name="Title Text"/>
          <p:cNvSpPr txBox="1">
            <a:spLocks noGrp="1"/>
          </p:cNvSpPr>
          <p:nvPr>
            <p:ph type="title"/>
          </p:nvPr>
        </p:nvSpPr>
        <p:spPr>
          <a:xfrm>
            <a:off x="1982573" y="1504254"/>
            <a:ext cx="8226854" cy="1444296"/>
          </a:xfrm>
          <a:prstGeom prst="rect">
            <a:avLst/>
          </a:prstGeom>
        </p:spPr>
        <p:txBody>
          <a:bodyPr/>
          <a:lstStyle>
            <a:lvl1pPr algn="ctr">
              <a:defRPr sz="3700"/>
            </a:lvl1pPr>
          </a:lstStyle>
          <a:p>
            <a:r>
              <a:t>Title Text</a:t>
            </a:r>
          </a:p>
        </p:txBody>
      </p:sp>
      <p:sp>
        <p:nvSpPr>
          <p:cNvPr id="18" name="Rectangle"/>
          <p:cNvSpPr/>
          <p:nvPr/>
        </p:nvSpPr>
        <p:spPr>
          <a:xfrm>
            <a:off x="1868658" y="654148"/>
            <a:ext cx="8482819" cy="225083"/>
          </a:xfrm>
          <a:prstGeom prst="rect">
            <a:avLst/>
          </a:prstGeom>
          <a:solidFill>
            <a:schemeClr val="accent1">
              <a:lumOff val="51343"/>
            </a:schemeClr>
          </a:solidFill>
          <a:ln w="12700">
            <a:miter lim="400000"/>
          </a:ln>
        </p:spPr>
        <p:txBody>
          <a:bodyPr tIns="45720" bIns="45720" anchor="ctr"/>
          <a:lstStyle/>
          <a:p>
            <a:pPr algn="ctr">
              <a:defRPr>
                <a:solidFill>
                  <a:schemeClr val="accent1">
                    <a:lumOff val="51343"/>
                  </a:schemeClr>
                </a:solidFill>
              </a:defRPr>
            </a:pPr>
            <a:endParaRPr sz="900"/>
          </a:p>
        </p:txBody>
      </p:sp>
      <p:grpSp>
        <p:nvGrpSpPr>
          <p:cNvPr id="21" name="Group"/>
          <p:cNvGrpSpPr/>
          <p:nvPr/>
        </p:nvGrpSpPr>
        <p:grpSpPr>
          <a:xfrm>
            <a:off x="-26214" y="-17648"/>
            <a:ext cx="400108" cy="6893296"/>
            <a:chOff x="-47285" y="0"/>
            <a:chExt cx="800214" cy="13786590"/>
          </a:xfrm>
        </p:grpSpPr>
        <p:pic>
          <p:nvPicPr>
            <p:cNvPr id="19" name="bande-01.eps" descr="bande-01.eps"/>
            <p:cNvPicPr>
              <a:picLocks/>
            </p:cNvPicPr>
            <p:nvPr/>
          </p:nvPicPr>
          <p:blipFill>
            <a:blip r:embed="rId2"/>
            <a:srcRect/>
            <a:stretch>
              <a:fillRect/>
            </a:stretch>
          </p:blipFill>
          <p:spPr>
            <a:xfrm rot="16200000">
              <a:off x="-6540463" y="6540462"/>
              <a:ext cx="13786590" cy="705666"/>
            </a:xfrm>
            <a:prstGeom prst="rect">
              <a:avLst/>
            </a:prstGeom>
            <a:ln w="12700" cap="flat">
              <a:noFill/>
              <a:miter lim="400000"/>
            </a:ln>
            <a:effectLst/>
          </p:spPr>
        </p:pic>
        <p:sp>
          <p:nvSpPr>
            <p:cNvPr id="20" name="WOW: Workflow &amp; issues for cavity preparation &amp; RF testing - A. Macpherson"/>
            <p:cNvSpPr txBox="1"/>
            <p:nvPr/>
          </p:nvSpPr>
          <p:spPr>
            <a:xfrm rot="16200000">
              <a:off x="-5637597" y="6310158"/>
              <a:ext cx="11980838" cy="800214"/>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sz="2800">
                  <a:solidFill>
                    <a:schemeClr val="accent1">
                      <a:lumOff val="51343"/>
                    </a:schemeClr>
                  </a:solidFill>
                </a:defRPr>
              </a:lvl1pPr>
            </a:lstStyle>
            <a:p>
              <a:r>
                <a:rPr sz="1400"/>
                <a:t>   WOW: Workflow &amp; issues for cavity preparation &amp; RF testing - A. Macpherson </a:t>
              </a:r>
            </a:p>
          </p:txBody>
        </p:sp>
      </p:grpSp>
      <p:sp>
        <p:nvSpPr>
          <p:cNvPr id="22" name="Slide Number"/>
          <p:cNvSpPr txBox="1">
            <a:spLocks noGrp="1"/>
          </p:cNvSpPr>
          <p:nvPr>
            <p:ph type="sldNum" sz="quarter" idx="2"/>
          </p:nvPr>
        </p:nvSpPr>
        <p:spPr>
          <a:xfrm>
            <a:off x="10182227" y="6534582"/>
            <a:ext cx="474105" cy="369330"/>
          </a:xfrm>
          <a:prstGeom prst="rect">
            <a:avLst/>
          </a:prstGeom>
        </p:spPr>
        <p:txBody>
          <a:bodyPr/>
          <a:lstStyle>
            <a:lvl1pPr>
              <a:defRPr sz="1200">
                <a:solidFill>
                  <a:srgbClr val="305AAD"/>
                </a:solidFill>
              </a:defRPr>
            </a:lvl1pPr>
          </a:lstStyle>
          <a:p>
            <a:fld id="{86CB4B4D-7CA3-9044-876B-883B54F8677D}" type="slidenum">
              <a:t>‹Nr.›</a:t>
            </a:fld>
            <a:endParaRPr/>
          </a:p>
        </p:txBody>
      </p:sp>
    </p:spTree>
    <p:extLst>
      <p:ext uri="{BB962C8B-B14F-4D97-AF65-F5344CB8AC3E}">
        <p14:creationId xmlns:p14="http://schemas.microsoft.com/office/powerpoint/2010/main" val="74347713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38430605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Diapositive de titre">
    <p:bg>
      <p:bgPr>
        <a:solidFill>
          <a:srgbClr val="0055A0"/>
        </a:solidFill>
        <a:effectLst/>
      </p:bgPr>
    </p:bg>
    <p:spTree>
      <p:nvGrpSpPr>
        <p:cNvPr id="1" name=""/>
        <p:cNvGrpSpPr/>
        <p:nvPr/>
      </p:nvGrpSpPr>
      <p:grpSpPr>
        <a:xfrm>
          <a:off x="0" y="0"/>
          <a:ext cx="0" cy="0"/>
          <a:chOff x="0" y="0"/>
          <a:chExt cx="0" cy="0"/>
        </a:xfrm>
      </p:grpSpPr>
      <p:pic>
        <p:nvPicPr>
          <p:cNvPr id="38" name="logooutline.eps" descr="logooutline.eps"/>
          <p:cNvPicPr>
            <a:picLocks noChangeAspect="1"/>
          </p:cNvPicPr>
          <p:nvPr/>
        </p:nvPicPr>
        <p:blipFill>
          <a:blip r:embed="rId2"/>
          <a:stretch>
            <a:fillRect/>
          </a:stretch>
        </p:blipFill>
        <p:spPr>
          <a:xfrm>
            <a:off x="4836000" y="2181663"/>
            <a:ext cx="2520001" cy="2494675"/>
          </a:xfrm>
          <a:prstGeom prst="rect">
            <a:avLst/>
          </a:prstGeom>
          <a:ln w="12700">
            <a:miter lim="400000"/>
          </a:ln>
        </p:spPr>
      </p:pic>
      <p:sp>
        <p:nvSpPr>
          <p:cNvPr id="39" name="Slide Number"/>
          <p:cNvSpPr txBox="1">
            <a:spLocks noGrp="1"/>
          </p:cNvSpPr>
          <p:nvPr>
            <p:ph type="sldNum" sz="quarter" idx="2"/>
          </p:nvPr>
        </p:nvSpPr>
        <p:spPr>
          <a:xfrm>
            <a:off x="7611431" y="6171686"/>
            <a:ext cx="465769" cy="369330"/>
          </a:xfrm>
          <a:prstGeom prst="rect">
            <a:avLst/>
          </a:prstGeom>
        </p:spPr>
        <p:txBody>
          <a:bodyPr/>
          <a:lstStyle>
            <a:lvl1pPr>
              <a:defRPr sz="1200" b="0">
                <a:solidFill>
                  <a:srgbClr val="8897BD"/>
                </a:solidFill>
              </a:defRPr>
            </a:lvl1pPr>
          </a:lstStyle>
          <a:p>
            <a:fld id="{86CB4B4D-7CA3-9044-876B-883B54F8677D}" type="slidenum">
              <a:t>‹Nr.›</a:t>
            </a:fld>
            <a:endParaRPr/>
          </a:p>
        </p:txBody>
      </p:sp>
    </p:spTree>
    <p:extLst>
      <p:ext uri="{BB962C8B-B14F-4D97-AF65-F5344CB8AC3E}">
        <p14:creationId xmlns:p14="http://schemas.microsoft.com/office/powerpoint/2010/main" val="274469772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C99A398E-FCB8-1146-8DE5-39712756FA2F}" type="datetimeFigureOut">
              <a:rPr lang="en-BE" smtClean="0"/>
              <a:t>03/13/2025</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9A398E-FCB8-1146-8DE5-39712756FA2F}" type="datetimeFigureOut">
              <a:rPr lang="en-BE" smtClean="0"/>
              <a:t>03/13/2025</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‹Nr.›</a:t>
            </a:fld>
            <a:endParaRPr lang="en-BE"/>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30C8D-1C84-40E9-BF87-B27ABA0C237E}" type="datetime1">
              <a:rPr lang="en-GB" smtClean="0"/>
              <a:t>13/03/2025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80F6E-22C7-401F-95ED-835040D66E0D}" type="slidenum">
              <a:rPr lang="en-GB" smtClean="0"/>
              <a:t>‹Nr.›</a:t>
            </a:fld>
            <a:endParaRPr lang="en-GB"/>
          </a:p>
        </p:txBody>
      </p:sp>
    </p:spTree>
    <p:extLst>
      <p:ext uri="{BB962C8B-B14F-4D97-AF65-F5344CB8AC3E}">
        <p14:creationId xmlns:p14="http://schemas.microsoft.com/office/powerpoint/2010/main" val="382678216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30C8D-1C84-40E9-BF87-B27ABA0C237E}" type="datetime1">
              <a:rPr lang="en-GB" smtClean="0"/>
              <a:t>13/03/2025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80F6E-22C7-401F-95ED-835040D66E0D}" type="slidenum">
              <a:rPr lang="en-GB" smtClean="0"/>
              <a:t>‹Nr.›</a:t>
            </a:fld>
            <a:endParaRPr lang="en-GB"/>
          </a:p>
        </p:txBody>
      </p:sp>
    </p:spTree>
    <p:extLst>
      <p:ext uri="{BB962C8B-B14F-4D97-AF65-F5344CB8AC3E}">
        <p14:creationId xmlns:p14="http://schemas.microsoft.com/office/powerpoint/2010/main" val="30538693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38FF20-E3BE-47F9-B7F3-01209F1187CE}" type="datetime1">
              <a:rPr lang="LID4096" smtClean="0"/>
              <a:t>03/13/2025</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‹Nr.›</a:t>
            </a:fld>
            <a:endParaRPr lang="en-BE"/>
          </a:p>
        </p:txBody>
      </p:sp>
    </p:spTree>
    <p:extLst>
      <p:ext uri="{BB962C8B-B14F-4D97-AF65-F5344CB8AC3E}">
        <p14:creationId xmlns:p14="http://schemas.microsoft.com/office/powerpoint/2010/main" val="16709992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lumOff val="51343"/>
          </a:schemeClr>
        </a:solidFill>
        <a:effectLst/>
      </p:bgPr>
    </p:bg>
    <p:spTree>
      <p:nvGrpSpPr>
        <p:cNvPr id="1" name=""/>
        <p:cNvGrpSpPr/>
        <p:nvPr/>
      </p:nvGrpSpPr>
      <p:grpSpPr>
        <a:xfrm>
          <a:off x="0" y="0"/>
          <a:ext cx="0" cy="0"/>
          <a:chOff x="0" y="0"/>
          <a:chExt cx="0" cy="0"/>
        </a:xfrm>
      </p:grpSpPr>
      <p:sp>
        <p:nvSpPr>
          <p:cNvPr id="2" name="Line"/>
          <p:cNvSpPr/>
          <p:nvPr/>
        </p:nvSpPr>
        <p:spPr>
          <a:xfrm>
            <a:off x="571579" y="752623"/>
            <a:ext cx="11330571" cy="1"/>
          </a:xfrm>
          <a:prstGeom prst="line">
            <a:avLst/>
          </a:prstGeom>
          <a:ln w="25400">
            <a:solidFill>
              <a:srgbClr val="0055A0"/>
            </a:solidFill>
          </a:ln>
        </p:spPr>
        <p:txBody>
          <a:bodyPr tIns="45720" bIns="45720"/>
          <a:lstStyle/>
          <a:p>
            <a:endParaRPr sz="900"/>
          </a:p>
        </p:txBody>
      </p:sp>
      <p:sp>
        <p:nvSpPr>
          <p:cNvPr id="3" name="Title Text"/>
          <p:cNvSpPr txBox="1">
            <a:spLocks noGrp="1"/>
          </p:cNvSpPr>
          <p:nvPr>
            <p:ph type="title"/>
          </p:nvPr>
        </p:nvSpPr>
        <p:spPr>
          <a:xfrm>
            <a:off x="577929" y="29443"/>
            <a:ext cx="11330570" cy="69608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t>Title Text</a:t>
            </a:r>
          </a:p>
        </p:txBody>
      </p:sp>
      <p:sp>
        <p:nvSpPr>
          <p:cNvPr id="4" name="Body Level One…"/>
          <p:cNvSpPr txBox="1">
            <a:spLocks noGrp="1"/>
          </p:cNvSpPr>
          <p:nvPr>
            <p:ph type="body" idx="1"/>
          </p:nvPr>
        </p:nvSpPr>
        <p:spPr>
          <a:xfrm>
            <a:off x="462911" y="824700"/>
            <a:ext cx="11560607" cy="57176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lvl2pPr marL="1651000" indent="-635000">
              <a:buSzPct val="100000"/>
              <a:buChar char="•"/>
              <a:defRPr sz="4000" b="0"/>
            </a:lvl2pPr>
            <a:lvl3pPr marL="2667000" indent="-635000">
              <a:buSzPct val="100000"/>
              <a:buChar char="•"/>
              <a:defRPr sz="4000" b="0"/>
            </a:lvl3pPr>
            <a:lvl4pPr marL="3683000" indent="-635000">
              <a:buSzPct val="100000"/>
              <a:buChar char="•"/>
              <a:defRPr sz="4000" b="0"/>
            </a:lvl4pPr>
            <a:lvl5pPr marL="4699000" indent="-635000">
              <a:buSzPct val="100000"/>
              <a:buChar char="•"/>
              <a:defRPr sz="4000" b="0"/>
            </a:lvl5pPr>
          </a:lstStyle>
          <a:p>
            <a:r>
              <a:t>Body Level One</a:t>
            </a:r>
          </a:p>
          <a:p>
            <a:pPr lvl="1"/>
            <a:r>
              <a:t>Body Level Two</a:t>
            </a:r>
          </a:p>
          <a:p>
            <a:pPr lvl="2"/>
            <a:r>
              <a:t>Body Level Three</a:t>
            </a:r>
          </a:p>
          <a:p>
            <a:pPr lvl="3"/>
            <a:r>
              <a:t>Body Level Four</a:t>
            </a:r>
          </a:p>
          <a:p>
            <a:pPr lvl="4"/>
            <a:r>
              <a:t>Body Level Five</a:t>
            </a:r>
          </a:p>
        </p:txBody>
      </p:sp>
      <p:grpSp>
        <p:nvGrpSpPr>
          <p:cNvPr id="7" name="Group"/>
          <p:cNvGrpSpPr/>
          <p:nvPr/>
        </p:nvGrpSpPr>
        <p:grpSpPr>
          <a:xfrm>
            <a:off x="2809" y="-17648"/>
            <a:ext cx="499968" cy="6893296"/>
            <a:chOff x="-1" y="0"/>
            <a:chExt cx="999935" cy="13786590"/>
          </a:xfrm>
        </p:grpSpPr>
        <p:pic>
          <p:nvPicPr>
            <p:cNvPr id="5" name="bande-01.eps" descr="bande-01.eps"/>
            <p:cNvPicPr>
              <a:picLocks/>
            </p:cNvPicPr>
            <p:nvPr/>
          </p:nvPicPr>
          <p:blipFill>
            <a:blip r:embed="rId5"/>
            <a:srcRect/>
            <a:stretch>
              <a:fillRect/>
            </a:stretch>
          </p:blipFill>
          <p:spPr>
            <a:xfrm rot="16200000">
              <a:off x="-6540463" y="6540462"/>
              <a:ext cx="13786590" cy="705666"/>
            </a:xfrm>
            <a:prstGeom prst="rect">
              <a:avLst/>
            </a:prstGeom>
            <a:ln w="12700" cap="flat">
              <a:noFill/>
              <a:miter lim="400000"/>
            </a:ln>
            <a:effectLst/>
          </p:spPr>
        </p:pic>
        <p:sp>
          <p:nvSpPr>
            <p:cNvPr id="6" name="iSAS  WP1 -  Ferroelectric Fast Reactive Tuners - A. Macpherson"/>
            <p:cNvSpPr txBox="1"/>
            <p:nvPr/>
          </p:nvSpPr>
          <p:spPr>
            <a:xfrm rot="16200000">
              <a:off x="-4171477" y="7193189"/>
              <a:ext cx="9542607" cy="80021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defRPr sz="2800">
                  <a:solidFill>
                    <a:schemeClr val="accent1">
                      <a:lumOff val="51343"/>
                    </a:schemeClr>
                  </a:solidFill>
                </a:defRPr>
              </a:lvl1pPr>
            </a:lstStyle>
            <a:p>
              <a:r>
                <a:rPr sz="1400"/>
                <a:t>iSAS  WP1 -  Ferroelectric Fast Reactive Tuners - A. Macpherson</a:t>
              </a:r>
            </a:p>
          </p:txBody>
        </p:sp>
      </p:grpSp>
      <p:sp>
        <p:nvSpPr>
          <p:cNvPr id="8" name="Slide Number"/>
          <p:cNvSpPr txBox="1">
            <a:spLocks noGrp="1"/>
          </p:cNvSpPr>
          <p:nvPr>
            <p:ph type="sldNum" sz="quarter" idx="2"/>
          </p:nvPr>
        </p:nvSpPr>
        <p:spPr>
          <a:xfrm>
            <a:off x="11671029" y="6510179"/>
            <a:ext cx="524759" cy="400108"/>
          </a:xfrm>
          <a:prstGeom prst="rect">
            <a:avLst/>
          </a:prstGeom>
          <a:ln w="25400">
            <a:miter lim="400000"/>
          </a:ln>
        </p:spPr>
        <p:txBody>
          <a:bodyPr wrap="none" tIns="91439" bIns="91439" anchor="ctr">
            <a:spAutoFit/>
          </a:bodyPr>
          <a:lstStyle>
            <a:lvl1pPr algn="r">
              <a:defRPr sz="1400" b="1">
                <a:solidFill>
                  <a:srgbClr val="1E5AAF"/>
                </a:solidFill>
              </a:defRPr>
            </a:lvl1pPr>
          </a:lstStyle>
          <a:p>
            <a:fld id="{86CB4B4D-7CA3-9044-876B-883B54F8677D}" type="slidenum">
              <a:t>‹Nr.›</a:t>
            </a:fld>
            <a:endParaRPr/>
          </a:p>
        </p:txBody>
      </p:sp>
      <p:pic>
        <p:nvPicPr>
          <p:cNvPr id="9" name="Picture 2" descr="Picture 2"/>
          <p:cNvPicPr>
            <a:picLocks noChangeAspect="1"/>
          </p:cNvPicPr>
          <p:nvPr/>
        </p:nvPicPr>
        <p:blipFill>
          <a:blip r:embed="rId6"/>
          <a:stretch>
            <a:fillRect/>
          </a:stretch>
        </p:blipFill>
        <p:spPr>
          <a:xfrm>
            <a:off x="10307251" y="113414"/>
            <a:ext cx="1804512" cy="567133"/>
          </a:xfrm>
          <a:prstGeom prst="rect">
            <a:avLst/>
          </a:prstGeom>
          <a:ln w="12700">
            <a:miter lim="400000"/>
          </a:ln>
        </p:spPr>
      </p:pic>
    </p:spTree>
    <p:extLst>
      <p:ext uri="{BB962C8B-B14F-4D97-AF65-F5344CB8AC3E}">
        <p14:creationId xmlns:p14="http://schemas.microsoft.com/office/powerpoint/2010/main" val="603800231"/>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Lst>
  <p:transition spd="med"/>
  <p:txStyles>
    <p:titleStyle>
      <a:lvl1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1pPr>
      <a:lvl2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2pPr>
      <a:lvl3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3pPr>
      <a:lvl4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4pPr>
      <a:lvl5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5pPr>
      <a:lvl6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6pPr>
      <a:lvl7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7pPr>
      <a:lvl8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8pPr>
      <a:lvl9pPr marL="0" marR="0" indent="0" algn="l" defTabSz="914400" latinLnBrk="0">
        <a:lnSpc>
          <a:spcPct val="100000"/>
        </a:lnSpc>
        <a:spcBef>
          <a:spcPts val="0"/>
        </a:spcBef>
        <a:spcAft>
          <a:spcPts val="0"/>
        </a:spcAft>
        <a:buClrTx/>
        <a:buSzTx/>
        <a:buFontTx/>
        <a:buNone/>
        <a:tabLst/>
        <a:defRPr sz="3400" b="1" i="0" u="none" strike="noStrike" cap="none" spc="0" baseline="0">
          <a:solidFill>
            <a:srgbClr val="0055A0"/>
          </a:solidFill>
          <a:uFillTx/>
          <a:latin typeface="Arial"/>
          <a:ea typeface="Arial"/>
          <a:cs typeface="Arial"/>
          <a:sym typeface="Arial"/>
        </a:defRPr>
      </a:lvl9pPr>
    </p:titleStyle>
    <p:bodyStyle>
      <a:lvl1pPr marL="317500" marR="0" indent="-317500" algn="l" defTabSz="914400" latinLnBrk="0">
        <a:lnSpc>
          <a:spcPct val="80000"/>
        </a:lnSpc>
        <a:spcBef>
          <a:spcPts val="700"/>
        </a:spcBef>
        <a:spcAft>
          <a:spcPts val="0"/>
        </a:spcAft>
        <a:buClrTx/>
        <a:buSzPct val="100000"/>
        <a:buFontTx/>
        <a:buChar char="•"/>
        <a:tabLst/>
        <a:defRPr sz="2400" b="1" i="0" u="none" strike="noStrike" cap="none" spc="0" baseline="0">
          <a:solidFill>
            <a:srgbClr val="305AAD"/>
          </a:solidFill>
          <a:uFillTx/>
          <a:latin typeface="Arial"/>
          <a:ea typeface="Arial"/>
          <a:cs typeface="Arial"/>
          <a:sym typeface="Arial"/>
        </a:defRPr>
      </a:lvl1pPr>
      <a:lvl2pPr marL="0" marR="0" indent="114300" algn="l" defTabSz="914400" latinLnBrk="0">
        <a:lnSpc>
          <a:spcPct val="80000"/>
        </a:lnSpc>
        <a:spcBef>
          <a:spcPts val="700"/>
        </a:spcBef>
        <a:spcAft>
          <a:spcPts val="0"/>
        </a:spcAft>
        <a:buClrTx/>
        <a:buSzTx/>
        <a:buFontTx/>
        <a:buNone/>
        <a:tabLst/>
        <a:defRPr sz="2400" b="1" i="0" u="none" strike="noStrike" cap="none" spc="0" baseline="0">
          <a:solidFill>
            <a:srgbClr val="305AAD"/>
          </a:solidFill>
          <a:uFillTx/>
          <a:latin typeface="Arial"/>
          <a:ea typeface="Arial"/>
          <a:cs typeface="Arial"/>
          <a:sym typeface="Arial"/>
        </a:defRPr>
      </a:lvl2pPr>
      <a:lvl3pPr marL="0" marR="0" indent="228600" algn="l" defTabSz="914400" latinLnBrk="0">
        <a:lnSpc>
          <a:spcPct val="80000"/>
        </a:lnSpc>
        <a:spcBef>
          <a:spcPts val="700"/>
        </a:spcBef>
        <a:spcAft>
          <a:spcPts val="0"/>
        </a:spcAft>
        <a:buClrTx/>
        <a:buSzTx/>
        <a:buFontTx/>
        <a:buNone/>
        <a:tabLst/>
        <a:defRPr sz="2400" b="1" i="0" u="none" strike="noStrike" cap="none" spc="0" baseline="0">
          <a:solidFill>
            <a:srgbClr val="305AAD"/>
          </a:solidFill>
          <a:uFillTx/>
          <a:latin typeface="Arial"/>
          <a:ea typeface="Arial"/>
          <a:cs typeface="Arial"/>
          <a:sym typeface="Arial"/>
        </a:defRPr>
      </a:lvl3pPr>
      <a:lvl4pPr marL="0" marR="0" indent="342900" algn="l" defTabSz="914400" latinLnBrk="0">
        <a:lnSpc>
          <a:spcPct val="80000"/>
        </a:lnSpc>
        <a:spcBef>
          <a:spcPts val="700"/>
        </a:spcBef>
        <a:spcAft>
          <a:spcPts val="0"/>
        </a:spcAft>
        <a:buClrTx/>
        <a:buSzTx/>
        <a:buFontTx/>
        <a:buNone/>
        <a:tabLst/>
        <a:defRPr sz="2400" b="1" i="0" u="none" strike="noStrike" cap="none" spc="0" baseline="0">
          <a:solidFill>
            <a:srgbClr val="305AAD"/>
          </a:solidFill>
          <a:uFillTx/>
          <a:latin typeface="Arial"/>
          <a:ea typeface="Arial"/>
          <a:cs typeface="Arial"/>
          <a:sym typeface="Arial"/>
        </a:defRPr>
      </a:lvl4pPr>
      <a:lvl5pPr marL="0" marR="0" indent="457200" algn="l" defTabSz="914400" latinLnBrk="0">
        <a:lnSpc>
          <a:spcPct val="80000"/>
        </a:lnSpc>
        <a:spcBef>
          <a:spcPts val="700"/>
        </a:spcBef>
        <a:spcAft>
          <a:spcPts val="0"/>
        </a:spcAft>
        <a:buClrTx/>
        <a:buSzTx/>
        <a:buFontTx/>
        <a:buNone/>
        <a:tabLst/>
        <a:defRPr sz="2400" b="1" i="0" u="none" strike="noStrike" cap="none" spc="0" baseline="0">
          <a:solidFill>
            <a:srgbClr val="305AAD"/>
          </a:solidFill>
          <a:uFillTx/>
          <a:latin typeface="Arial"/>
          <a:ea typeface="Arial"/>
          <a:cs typeface="Arial"/>
          <a:sym typeface="Arial"/>
        </a:defRPr>
      </a:lvl5pPr>
      <a:lvl6pPr marL="0" marR="0" indent="571500" algn="l" defTabSz="914400" latinLnBrk="0">
        <a:lnSpc>
          <a:spcPct val="80000"/>
        </a:lnSpc>
        <a:spcBef>
          <a:spcPts val="700"/>
        </a:spcBef>
        <a:spcAft>
          <a:spcPts val="0"/>
        </a:spcAft>
        <a:buClrTx/>
        <a:buSzTx/>
        <a:buFontTx/>
        <a:buNone/>
        <a:tabLst/>
        <a:defRPr sz="2400" b="1" i="0" u="none" strike="noStrike" cap="none" spc="0" baseline="0">
          <a:solidFill>
            <a:srgbClr val="305AAD"/>
          </a:solidFill>
          <a:uFillTx/>
          <a:latin typeface="Arial"/>
          <a:ea typeface="Arial"/>
          <a:cs typeface="Arial"/>
          <a:sym typeface="Arial"/>
        </a:defRPr>
      </a:lvl6pPr>
      <a:lvl7pPr marL="0" marR="0" indent="685800" algn="l" defTabSz="914400" latinLnBrk="0">
        <a:lnSpc>
          <a:spcPct val="80000"/>
        </a:lnSpc>
        <a:spcBef>
          <a:spcPts val="700"/>
        </a:spcBef>
        <a:spcAft>
          <a:spcPts val="0"/>
        </a:spcAft>
        <a:buClrTx/>
        <a:buSzTx/>
        <a:buFontTx/>
        <a:buNone/>
        <a:tabLst/>
        <a:defRPr sz="2400" b="1" i="0" u="none" strike="noStrike" cap="none" spc="0" baseline="0">
          <a:solidFill>
            <a:srgbClr val="305AAD"/>
          </a:solidFill>
          <a:uFillTx/>
          <a:latin typeface="Arial"/>
          <a:ea typeface="Arial"/>
          <a:cs typeface="Arial"/>
          <a:sym typeface="Arial"/>
        </a:defRPr>
      </a:lvl7pPr>
      <a:lvl8pPr marL="0" marR="0" indent="800100" algn="l" defTabSz="914400" latinLnBrk="0">
        <a:lnSpc>
          <a:spcPct val="80000"/>
        </a:lnSpc>
        <a:spcBef>
          <a:spcPts val="700"/>
        </a:spcBef>
        <a:spcAft>
          <a:spcPts val="0"/>
        </a:spcAft>
        <a:buClrTx/>
        <a:buSzTx/>
        <a:buFontTx/>
        <a:buNone/>
        <a:tabLst/>
        <a:defRPr sz="2400" b="1" i="0" u="none" strike="noStrike" cap="none" spc="0" baseline="0">
          <a:solidFill>
            <a:srgbClr val="305AAD"/>
          </a:solidFill>
          <a:uFillTx/>
          <a:latin typeface="Arial"/>
          <a:ea typeface="Arial"/>
          <a:cs typeface="Arial"/>
          <a:sym typeface="Arial"/>
        </a:defRPr>
      </a:lvl8pPr>
      <a:lvl9pPr marL="0" marR="0" indent="914400" algn="l" defTabSz="914400" latinLnBrk="0">
        <a:lnSpc>
          <a:spcPct val="80000"/>
        </a:lnSpc>
        <a:spcBef>
          <a:spcPts val="700"/>
        </a:spcBef>
        <a:spcAft>
          <a:spcPts val="0"/>
        </a:spcAft>
        <a:buClrTx/>
        <a:buSzTx/>
        <a:buFontTx/>
        <a:buNone/>
        <a:tabLst/>
        <a:defRPr sz="2400" b="1" i="0" u="none" strike="noStrike" cap="none" spc="0" baseline="0">
          <a:solidFill>
            <a:srgbClr val="305AAD"/>
          </a:solidFill>
          <a:uFillTx/>
          <a:latin typeface="Arial"/>
          <a:ea typeface="Arial"/>
          <a:cs typeface="Arial"/>
          <a:sym typeface="Arial"/>
        </a:defRPr>
      </a:lvl9pPr>
    </p:bodyStyle>
    <p:otherStyle>
      <a:lvl1pPr marL="0" marR="0" indent="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1pPr>
      <a:lvl2pPr marL="0" marR="0" indent="22860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2pPr>
      <a:lvl3pPr marL="0" marR="0" indent="45720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3pPr>
      <a:lvl4pPr marL="0" marR="0" indent="68580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4pPr>
      <a:lvl5pPr marL="0" marR="0" indent="91440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5pPr>
      <a:lvl6pPr marL="0" marR="0" indent="114300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6pPr>
      <a:lvl7pPr marL="0" marR="0" indent="137160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7pPr>
      <a:lvl8pPr marL="0" marR="0" indent="160020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8pPr>
      <a:lvl9pPr marL="0" marR="0" indent="1828800" algn="r" defTabSz="9144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6.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45.png"/><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5.png"/><Relationship Id="rId1" Type="http://schemas.openxmlformats.org/officeDocument/2006/relationships/slideLayout" Target="../slideLayouts/slideLayout13.xml"/><Relationship Id="rId5" Type="http://schemas.openxmlformats.org/officeDocument/2006/relationships/image" Target="../media/image560.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gif"/></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5.gif"/><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gif"/><Relationship Id="rId4" Type="http://schemas.openxmlformats.org/officeDocument/2006/relationships/image" Target="../media/image177.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hyperlink" Target="https://events.hifis.net/event/227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p:txBody>
          <a:bodyPr>
            <a:normAutofit/>
          </a:bodyPr>
          <a:lstStyle/>
          <a:p>
            <a:r>
              <a:rPr lang="en-US" dirty="0"/>
              <a:t>WP1: FE-FRT </a:t>
            </a:r>
            <a:br>
              <a:rPr lang="en-US" dirty="0"/>
            </a:br>
            <a:r>
              <a:rPr lang="en-US" sz="4800" dirty="0"/>
              <a:t>Padova meeting, March 13, 2025</a:t>
            </a:r>
            <a:endParaRPr lang="en-US" dirty="0"/>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p:txBody>
          <a:bodyPr>
            <a:normAutofit lnSpcReduction="10000"/>
          </a:bodyPr>
          <a:lstStyle/>
          <a:p>
            <a:endParaRPr lang="en-US" sz="2000" dirty="0"/>
          </a:p>
          <a:p>
            <a:r>
              <a:rPr lang="en-US" sz="2000" dirty="0"/>
              <a:t>All information contained in this presentation and any accompanying documents is for iSAS project only, and must be treated as strictly confidential.</a:t>
            </a:r>
          </a:p>
          <a:p>
            <a:r>
              <a:rPr lang="en-US" sz="20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4980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5" name="Picture 102">
            <a:extLst>
              <a:ext uri="{FF2B5EF4-FFF2-40B4-BE49-F238E27FC236}">
                <a16:creationId xmlns:a16="http://schemas.microsoft.com/office/drawing/2014/main" id="{5D586228-DD4D-4AD9-A6F8-CD44DAAB2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24" y="6089176"/>
            <a:ext cx="727075" cy="4857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E2AA974-1B61-4524-B53F-C39D2E7CF86D}"/>
              </a:ext>
            </a:extLst>
          </p:cNvPr>
          <p:cNvSpPr txBox="1"/>
          <p:nvPr/>
        </p:nvSpPr>
        <p:spPr>
          <a:xfrm>
            <a:off x="1130271" y="6097885"/>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sp>
        <p:nvSpPr>
          <p:cNvPr id="4" name="Textfeld 3">
            <a:extLst>
              <a:ext uri="{FF2B5EF4-FFF2-40B4-BE49-F238E27FC236}">
                <a16:creationId xmlns:a16="http://schemas.microsoft.com/office/drawing/2014/main" id="{CB858AA4-2256-8AF0-E2AD-C2ECA0BA8183}"/>
              </a:ext>
            </a:extLst>
          </p:cNvPr>
          <p:cNvSpPr txBox="1"/>
          <p:nvPr/>
        </p:nvSpPr>
        <p:spPr>
          <a:xfrm>
            <a:off x="495300" y="5257800"/>
            <a:ext cx="10818474" cy="646331"/>
          </a:xfrm>
          <a:prstGeom prst="rect">
            <a:avLst/>
          </a:prstGeom>
          <a:noFill/>
        </p:spPr>
        <p:txBody>
          <a:bodyPr wrap="none" rtlCol="0">
            <a:spAutoFit/>
          </a:bodyPr>
          <a:lstStyle/>
          <a:p>
            <a:r>
              <a:rPr lang="de-DE" dirty="0"/>
              <a:t>With material </a:t>
            </a:r>
            <a:r>
              <a:rPr lang="de-DE" dirty="0" err="1"/>
              <a:t>from</a:t>
            </a:r>
            <a:r>
              <a:rPr lang="de-DE" dirty="0"/>
              <a:t> Nick Shipman, Alick Macpherson, Graeme Burt, Sam Smith et al.</a:t>
            </a:r>
            <a:br>
              <a:rPr lang="de-DE" dirty="0"/>
            </a:br>
            <a:r>
              <a:rPr lang="de-DE" dirty="0"/>
              <a:t>Further Members: André Frahm, </a:t>
            </a:r>
            <a:r>
              <a:rPr lang="de-DE" dirty="0" err="1"/>
              <a:t>Maleesh</a:t>
            </a:r>
            <a:r>
              <a:rPr lang="de-DE" dirty="0"/>
              <a:t> </a:t>
            </a:r>
            <a:r>
              <a:rPr lang="de-DE" dirty="0" err="1"/>
              <a:t>Dissanayake</a:t>
            </a:r>
            <a:r>
              <a:rPr lang="de-DE" dirty="0"/>
              <a:t>, </a:t>
            </a:r>
            <a:r>
              <a:rPr lang="de-DE" dirty="0" err="1"/>
              <a:t>Hingpong</a:t>
            </a:r>
            <a:r>
              <a:rPr lang="de-DE" dirty="0"/>
              <a:t> Jiang, Alexei Kanareykin et al., Walid Kaabi</a:t>
            </a:r>
          </a:p>
        </p:txBody>
      </p:sp>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asted-movie.png" descr="pasted-movie.png"/>
          <p:cNvPicPr>
            <a:picLocks noChangeAspect="1"/>
          </p:cNvPicPr>
          <p:nvPr/>
        </p:nvPicPr>
        <p:blipFill>
          <a:blip r:embed="rId2"/>
          <a:stretch>
            <a:fillRect/>
          </a:stretch>
        </p:blipFill>
        <p:spPr>
          <a:xfrm>
            <a:off x="630010" y="1470314"/>
            <a:ext cx="7448551" cy="5308601"/>
          </a:xfrm>
          <a:prstGeom prst="rect">
            <a:avLst/>
          </a:prstGeom>
          <a:ln w="12700">
            <a:miter lim="400000"/>
          </a:ln>
        </p:spPr>
      </p:pic>
      <p:sp>
        <p:nvSpPr>
          <p:cNvPr id="65" name="TDD: Fabrication Dashboard"/>
          <p:cNvSpPr txBox="1">
            <a:spLocks noGrp="1"/>
          </p:cNvSpPr>
          <p:nvPr>
            <p:ph type="title"/>
          </p:nvPr>
        </p:nvSpPr>
        <p:spPr>
          <a:prstGeom prst="rect">
            <a:avLst/>
          </a:prstGeom>
        </p:spPr>
        <p:txBody>
          <a:bodyPr>
            <a:normAutofit fontScale="90000"/>
          </a:bodyPr>
          <a:lstStyle/>
          <a:p>
            <a:r>
              <a:t>TDD: Fabrication Dashboard</a:t>
            </a:r>
          </a:p>
        </p:txBody>
      </p:sp>
      <p:sp>
        <p:nvSpPr>
          <p:cNvPr id="66" name="Slide Number"/>
          <p:cNvSpPr txBox="1">
            <a:spLocks noGrp="1"/>
          </p:cNvSpPr>
          <p:nvPr>
            <p:ph type="sldNum" sz="quarter" idx="2"/>
          </p:nvPr>
        </p:nvSpPr>
        <p:spPr>
          <a:xfrm>
            <a:off x="11911735" y="6510179"/>
            <a:ext cx="284052" cy="40010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hangingPunct="0"/>
            <a:fld id="{86CB4B4D-7CA3-9044-876B-883B54F8677D}" type="slidenum">
              <a:rPr kern="0">
                <a:latin typeface="Arial"/>
                <a:cs typeface="Arial"/>
                <a:sym typeface="Arial"/>
              </a:rPr>
              <a:pPr hangingPunct="0"/>
              <a:t>10</a:t>
            </a:fld>
            <a:endParaRPr kern="0">
              <a:latin typeface="Arial"/>
              <a:cs typeface="Arial"/>
              <a:sym typeface="Arial"/>
            </a:endParaRPr>
          </a:p>
        </p:txBody>
      </p:sp>
      <p:pic>
        <p:nvPicPr>
          <p:cNvPr id="67" name="pasted-movie.png" descr="pasted-movie.png"/>
          <p:cNvPicPr>
            <a:picLocks noChangeAspect="1"/>
          </p:cNvPicPr>
          <p:nvPr/>
        </p:nvPicPr>
        <p:blipFill>
          <a:blip r:embed="rId3"/>
          <a:stretch>
            <a:fillRect/>
          </a:stretch>
        </p:blipFill>
        <p:spPr>
          <a:xfrm>
            <a:off x="10197233" y="3624340"/>
            <a:ext cx="1479947" cy="3029812"/>
          </a:xfrm>
          <a:prstGeom prst="rect">
            <a:avLst/>
          </a:prstGeom>
          <a:ln w="12700">
            <a:miter lim="400000"/>
          </a:ln>
        </p:spPr>
      </p:pic>
      <p:pic>
        <p:nvPicPr>
          <p:cNvPr id="68" name="Picture 1" descr="Picture 1"/>
          <p:cNvPicPr>
            <a:picLocks noChangeAspect="1"/>
          </p:cNvPicPr>
          <p:nvPr/>
        </p:nvPicPr>
        <p:blipFill>
          <a:blip r:embed="rId4"/>
          <a:stretch>
            <a:fillRect/>
          </a:stretch>
        </p:blipFill>
        <p:spPr>
          <a:xfrm>
            <a:off x="8435050" y="1068346"/>
            <a:ext cx="1137367" cy="2539237"/>
          </a:xfrm>
          <a:prstGeom prst="rect">
            <a:avLst/>
          </a:prstGeom>
          <a:ln w="12700">
            <a:miter lim="400000"/>
          </a:ln>
        </p:spPr>
      </p:pic>
      <p:pic>
        <p:nvPicPr>
          <p:cNvPr id="69" name="Picture 17" descr="Picture 17"/>
          <p:cNvPicPr>
            <a:picLocks noChangeAspect="1"/>
          </p:cNvPicPr>
          <p:nvPr/>
        </p:nvPicPr>
        <p:blipFill>
          <a:blip r:embed="rId5"/>
          <a:stretch>
            <a:fillRect/>
          </a:stretch>
        </p:blipFill>
        <p:spPr>
          <a:xfrm>
            <a:off x="9828579" y="1203774"/>
            <a:ext cx="2289063" cy="2268379"/>
          </a:xfrm>
          <a:prstGeom prst="rect">
            <a:avLst/>
          </a:prstGeom>
          <a:ln w="12700">
            <a:miter lim="400000"/>
          </a:ln>
        </p:spPr>
      </p:pic>
      <p:sp>
        <p:nvSpPr>
          <p:cNvPr id="70" name="Courtesy Paul Schneider (CERN)"/>
          <p:cNvSpPr txBox="1"/>
          <p:nvPr/>
        </p:nvSpPr>
        <p:spPr>
          <a:xfrm>
            <a:off x="411956" y="6608097"/>
            <a:ext cx="1988045" cy="3028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defTabSz="127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900">
                <a:solidFill>
                  <a:srgbClr val="000000"/>
                </a:solidFill>
                <a:latin typeface="Helvetica Neue"/>
                <a:ea typeface="Helvetica Neue"/>
                <a:cs typeface="Helvetica Neue"/>
                <a:sym typeface="Helvetica Neue"/>
              </a:defRPr>
            </a:lvl1pPr>
          </a:lstStyle>
          <a:p>
            <a:pPr defTabSz="6350" hangingPunct="0">
              <a:lnSpc>
                <a:spcPts val="19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r>
              <a:rPr sz="950" kern="0"/>
              <a:t>Courtesy Paul Schneider (CERN)</a:t>
            </a:r>
          </a:p>
        </p:txBody>
      </p:sp>
      <p:sp>
        <p:nvSpPr>
          <p:cNvPr id="71" name="Line"/>
          <p:cNvSpPr/>
          <p:nvPr/>
        </p:nvSpPr>
        <p:spPr>
          <a:xfrm flipV="1">
            <a:off x="8169361" y="918906"/>
            <a:ext cx="1" cy="5636407"/>
          </a:xfrm>
          <a:prstGeom prst="line">
            <a:avLst/>
          </a:prstGeom>
          <a:ln w="38100">
            <a:solidFill>
              <a:srgbClr val="000000"/>
            </a:solidFill>
          </a:ln>
        </p:spPr>
        <p:txBody>
          <a:bodyPr tIns="45720" bIns="45720"/>
          <a:lstStyle/>
          <a:p>
            <a:pPr hangingPunct="0"/>
            <a:endParaRPr kern="0">
              <a:solidFill>
                <a:srgbClr val="0055A0"/>
              </a:solidFill>
              <a:latin typeface="Arial"/>
              <a:cs typeface="Arial"/>
              <a:sym typeface="Arial"/>
            </a:endParaRPr>
          </a:p>
        </p:txBody>
      </p:sp>
      <p:sp>
        <p:nvSpPr>
          <p:cNvPr id="72" name="Fabrication: Ongoing at CERN main workshop…"/>
          <p:cNvSpPr txBox="1"/>
          <p:nvPr/>
        </p:nvSpPr>
        <p:spPr>
          <a:xfrm>
            <a:off x="641178" y="779716"/>
            <a:ext cx="5423280" cy="646331"/>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pPr hangingPunct="0">
              <a:defRPr b="1">
                <a:solidFill>
                  <a:srgbClr val="941100"/>
                </a:solidFill>
              </a:defRPr>
            </a:pPr>
            <a:r>
              <a:rPr b="1" kern="0">
                <a:solidFill>
                  <a:srgbClr val="941100"/>
                </a:solidFill>
                <a:latin typeface="Arial"/>
                <a:cs typeface="Arial"/>
                <a:sym typeface="Arial"/>
              </a:rPr>
              <a:t>Fabrication: Ongoing at CERN main workshop</a:t>
            </a:r>
          </a:p>
          <a:p>
            <a:pPr hangingPunct="0">
              <a:defRPr b="1">
                <a:solidFill>
                  <a:srgbClr val="941100"/>
                </a:solidFill>
              </a:defRPr>
            </a:pPr>
            <a:r>
              <a:rPr b="1" kern="0">
                <a:solidFill>
                  <a:srgbClr val="941100"/>
                </a:solidFill>
                <a:latin typeface="Arial"/>
                <a:cs typeface="Arial"/>
                <a:sym typeface="Arial"/>
              </a:rPr>
              <a:t>Assembly and System testing: May + June 2025</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p:cNvGrpSpPr/>
          <p:nvPr/>
        </p:nvGrpSpPr>
        <p:grpSpPr>
          <a:xfrm>
            <a:off x="5607581" y="4514838"/>
            <a:ext cx="6537961" cy="2702098"/>
            <a:chOff x="0" y="0"/>
            <a:chExt cx="13075921" cy="5404194"/>
          </a:xfrm>
        </p:grpSpPr>
        <p:grpSp>
          <p:nvGrpSpPr>
            <p:cNvPr id="82" name="Group"/>
            <p:cNvGrpSpPr/>
            <p:nvPr/>
          </p:nvGrpSpPr>
          <p:grpSpPr>
            <a:xfrm>
              <a:off x="0" y="0"/>
              <a:ext cx="13075922" cy="3631980"/>
              <a:chOff x="0" y="0"/>
              <a:chExt cx="13075921" cy="3631979"/>
            </a:xfrm>
          </p:grpSpPr>
          <p:grpSp>
            <p:nvGrpSpPr>
              <p:cNvPr id="77" name="Group"/>
              <p:cNvGrpSpPr/>
              <p:nvPr/>
            </p:nvGrpSpPr>
            <p:grpSpPr>
              <a:xfrm>
                <a:off x="0" y="34468"/>
                <a:ext cx="12612644" cy="3597512"/>
                <a:chOff x="0" y="0"/>
                <a:chExt cx="12612643" cy="3597510"/>
              </a:xfrm>
            </p:grpSpPr>
            <p:pic>
              <p:nvPicPr>
                <p:cNvPr id="74" name="Picture 26" descr="Picture 26"/>
                <p:cNvPicPr>
                  <a:picLocks noChangeAspect="1"/>
                </p:cNvPicPr>
                <p:nvPr/>
              </p:nvPicPr>
              <p:blipFill>
                <a:blip r:embed="rId2"/>
                <a:srcRect/>
                <a:stretch>
                  <a:fillRect/>
                </a:stretch>
              </p:blipFill>
              <p:spPr>
                <a:xfrm>
                  <a:off x="4319434" y="85"/>
                  <a:ext cx="3804109" cy="3597426"/>
                </a:xfrm>
                <a:prstGeom prst="rect">
                  <a:avLst/>
                </a:prstGeom>
                <a:ln w="12700" cap="flat">
                  <a:noFill/>
                  <a:miter lim="400000"/>
                </a:ln>
                <a:effectLst/>
              </p:spPr>
            </p:pic>
            <p:pic>
              <p:nvPicPr>
                <p:cNvPr id="75" name="Picture 28" descr="Picture 28"/>
                <p:cNvPicPr>
                  <a:picLocks noChangeAspect="1"/>
                </p:cNvPicPr>
                <p:nvPr/>
              </p:nvPicPr>
              <p:blipFill>
                <a:blip r:embed="rId3"/>
                <a:stretch>
                  <a:fillRect/>
                </a:stretch>
              </p:blipFill>
              <p:spPr>
                <a:xfrm>
                  <a:off x="0" y="0"/>
                  <a:ext cx="4202601" cy="3597426"/>
                </a:xfrm>
                <a:prstGeom prst="rect">
                  <a:avLst/>
                </a:prstGeom>
                <a:ln w="12700" cap="flat">
                  <a:noFill/>
                  <a:miter lim="400000"/>
                </a:ln>
                <a:effectLst/>
              </p:spPr>
            </p:pic>
            <p:pic>
              <p:nvPicPr>
                <p:cNvPr id="76" name="unknown.png" descr="unknown.png"/>
                <p:cNvPicPr>
                  <a:picLocks noChangeAspect="1"/>
                </p:cNvPicPr>
                <p:nvPr/>
              </p:nvPicPr>
              <p:blipFill>
                <a:blip r:embed="rId4"/>
                <a:stretch>
                  <a:fillRect/>
                </a:stretch>
              </p:blipFill>
              <p:spPr>
                <a:xfrm>
                  <a:off x="8070325" y="0"/>
                  <a:ext cx="4542319" cy="3597426"/>
                </a:xfrm>
                <a:prstGeom prst="rect">
                  <a:avLst/>
                </a:prstGeom>
                <a:ln w="12700" cap="flat">
                  <a:noFill/>
                  <a:miter lim="400000"/>
                </a:ln>
                <a:effectLst/>
              </p:spPr>
            </p:pic>
          </p:grpSp>
          <p:grpSp>
            <p:nvGrpSpPr>
              <p:cNvPr id="81" name="Group"/>
              <p:cNvGrpSpPr/>
              <p:nvPr/>
            </p:nvGrpSpPr>
            <p:grpSpPr>
              <a:xfrm>
                <a:off x="2544585" y="0"/>
                <a:ext cx="10531337" cy="630884"/>
                <a:chOff x="0" y="0"/>
                <a:chExt cx="10531336" cy="630883"/>
              </a:xfrm>
            </p:grpSpPr>
            <p:sp>
              <p:nvSpPr>
                <p:cNvPr id="78" name="Bare Tuner"/>
                <p:cNvSpPr/>
                <p:nvPr/>
              </p:nvSpPr>
              <p:spPr>
                <a:xfrm>
                  <a:off x="0" y="0"/>
                  <a:ext cx="2356421" cy="630884"/>
                </a:xfrm>
                <a:prstGeom prst="roundRect">
                  <a:avLst>
                    <a:gd name="adj" fmla="val 28276"/>
                  </a:avLst>
                </a:prstGeom>
                <a:solidFill>
                  <a:srgbClr val="941100"/>
                </a:solidFill>
                <a:ln w="38100" cap="flat">
                  <a:solidFill>
                    <a:schemeClr val="accent4">
                      <a:lumOff val="3630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noAutofit/>
                </a:bodyPr>
                <a:lstStyle>
                  <a:lvl1pPr>
                    <a:defRPr sz="2800" b="1">
                      <a:solidFill>
                        <a:schemeClr val="accent1">
                          <a:lumOff val="51343"/>
                        </a:schemeClr>
                      </a:solidFill>
                    </a:defRPr>
                  </a:lvl1pPr>
                </a:lstStyle>
                <a:p>
                  <a:pPr hangingPunct="0"/>
                  <a:r>
                    <a:rPr sz="1400" kern="0">
                      <a:solidFill>
                        <a:srgbClr val="7C7C7C">
                          <a:lumOff val="51343"/>
                        </a:srgbClr>
                      </a:solidFill>
                      <a:latin typeface="Arial"/>
                      <a:cs typeface="Arial"/>
                      <a:sym typeface="Arial"/>
                    </a:rPr>
                    <a:t>Bare Tuner</a:t>
                  </a:r>
                </a:p>
              </p:txBody>
            </p:sp>
            <p:sp>
              <p:nvSpPr>
                <p:cNvPr id="79" name="Tuner + TL"/>
                <p:cNvSpPr/>
                <p:nvPr/>
              </p:nvSpPr>
              <p:spPr>
                <a:xfrm>
                  <a:off x="4087457" y="0"/>
                  <a:ext cx="2356422" cy="630884"/>
                </a:xfrm>
                <a:prstGeom prst="roundRect">
                  <a:avLst>
                    <a:gd name="adj" fmla="val 28276"/>
                  </a:avLst>
                </a:prstGeom>
                <a:solidFill>
                  <a:srgbClr val="941100"/>
                </a:solidFill>
                <a:ln w="38100" cap="flat">
                  <a:solidFill>
                    <a:schemeClr val="accent4">
                      <a:lumOff val="3630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noAutofit/>
                </a:bodyPr>
                <a:lstStyle>
                  <a:lvl1pPr>
                    <a:defRPr sz="2800" b="1">
                      <a:solidFill>
                        <a:schemeClr val="accent1">
                          <a:lumOff val="51343"/>
                        </a:schemeClr>
                      </a:solidFill>
                    </a:defRPr>
                  </a:lvl1pPr>
                </a:lstStyle>
                <a:p>
                  <a:pPr hangingPunct="0"/>
                  <a:r>
                    <a:rPr sz="1400" kern="0">
                      <a:solidFill>
                        <a:srgbClr val="7C7C7C">
                          <a:lumOff val="51343"/>
                        </a:srgbClr>
                      </a:solidFill>
                      <a:latin typeface="Arial"/>
                      <a:cs typeface="Arial"/>
                      <a:sym typeface="Arial"/>
                    </a:rPr>
                    <a:t>Tuner + TL</a:t>
                  </a:r>
                </a:p>
              </p:txBody>
            </p:sp>
            <p:sp>
              <p:nvSpPr>
                <p:cNvPr id="80" name="Overdrive"/>
                <p:cNvSpPr/>
                <p:nvPr/>
              </p:nvSpPr>
              <p:spPr>
                <a:xfrm>
                  <a:off x="8174915" y="0"/>
                  <a:ext cx="2356422" cy="630884"/>
                </a:xfrm>
                <a:prstGeom prst="roundRect">
                  <a:avLst>
                    <a:gd name="adj" fmla="val 28276"/>
                  </a:avLst>
                </a:prstGeom>
                <a:solidFill>
                  <a:srgbClr val="941100"/>
                </a:solidFill>
                <a:ln w="38100" cap="flat">
                  <a:solidFill>
                    <a:schemeClr val="accent4">
                      <a:lumOff val="3630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noAutofit/>
                </a:bodyPr>
                <a:lstStyle>
                  <a:lvl1pPr>
                    <a:defRPr sz="2800" b="1">
                      <a:solidFill>
                        <a:schemeClr val="accent1">
                          <a:lumOff val="51343"/>
                        </a:schemeClr>
                      </a:solidFill>
                    </a:defRPr>
                  </a:lvl1pPr>
                </a:lstStyle>
                <a:p>
                  <a:pPr hangingPunct="0"/>
                  <a:r>
                    <a:rPr sz="1400" kern="0">
                      <a:solidFill>
                        <a:srgbClr val="7C7C7C">
                          <a:lumOff val="51343"/>
                        </a:srgbClr>
                      </a:solidFill>
                      <a:latin typeface="Arial"/>
                      <a:cs typeface="Arial"/>
                      <a:sym typeface="Arial"/>
                    </a:rPr>
                    <a:t>Overdrive</a:t>
                  </a:r>
                </a:p>
              </p:txBody>
            </p:sp>
          </p:grpSp>
        </p:grpSp>
        <p:sp>
          <p:nvSpPr>
            <p:cNvPr id="83" name="Tuner Impedance Smith chart"/>
            <p:cNvSpPr/>
            <p:nvPr/>
          </p:nvSpPr>
          <p:spPr>
            <a:xfrm>
              <a:off x="3437339" y="3428833"/>
              <a:ext cx="1270001" cy="1270001"/>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p>
              <a:pPr hangingPunct="0"/>
              <a:r>
                <a:rPr kern="0">
                  <a:solidFill>
                    <a:srgbClr val="0055A0"/>
                  </a:solidFill>
                  <a:latin typeface="Arial"/>
                  <a:cs typeface="Arial"/>
                  <a:sym typeface="Arial"/>
                </a:rPr>
                <a:t>Tuner Impedance Smith chart</a:t>
              </a:r>
            </a:p>
          </p:txBody>
        </p:sp>
        <p:sp>
          <p:nvSpPr>
            <p:cNvPr id="84" name="Courtesy Sam Smith (CERN) &amp; Ilan Ben-Zvi"/>
            <p:cNvSpPr/>
            <p:nvPr/>
          </p:nvSpPr>
          <p:spPr>
            <a:xfrm>
              <a:off x="7722078" y="4134194"/>
              <a:ext cx="1270001" cy="1270001"/>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lvl1pPr defTabSz="127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900">
                  <a:solidFill>
                    <a:srgbClr val="000000"/>
                  </a:solidFill>
                  <a:latin typeface="Helvetica Neue"/>
                  <a:ea typeface="Helvetica Neue"/>
                  <a:cs typeface="Helvetica Neue"/>
                  <a:sym typeface="Helvetica Neue"/>
                </a:defRPr>
              </a:lvl1pPr>
            </a:lstStyle>
            <a:p>
              <a:pPr defTabSz="6350" hangingPunct="0">
                <a:lnSpc>
                  <a:spcPts val="19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r>
                <a:rPr sz="950" kern="0"/>
                <a:t>Courtesy Sam Smith (CERN) &amp; Ilan Ben-Zvi </a:t>
              </a:r>
            </a:p>
          </p:txBody>
        </p:sp>
      </p:grpSp>
      <p:sp>
        <p:nvSpPr>
          <p:cNvPr id="86" name="Examples: some iSAS- WP1 advances"/>
          <p:cNvSpPr txBox="1">
            <a:spLocks noGrp="1"/>
          </p:cNvSpPr>
          <p:nvPr>
            <p:ph type="title"/>
          </p:nvPr>
        </p:nvSpPr>
        <p:spPr>
          <a:prstGeom prst="rect">
            <a:avLst/>
          </a:prstGeom>
        </p:spPr>
        <p:txBody>
          <a:bodyPr>
            <a:normAutofit fontScale="90000"/>
          </a:bodyPr>
          <a:lstStyle/>
          <a:p>
            <a:r>
              <a:t>Examples: some iSAS- WP1 advances</a:t>
            </a:r>
          </a:p>
        </p:txBody>
      </p:sp>
      <p:sp>
        <p:nvSpPr>
          <p:cNvPr id="87" name="Ferroelectric ceramics: In-house Sample preparation sequence now in place"/>
          <p:cNvSpPr txBox="1">
            <a:spLocks noGrp="1"/>
          </p:cNvSpPr>
          <p:nvPr>
            <p:ph type="body" idx="1"/>
          </p:nvPr>
        </p:nvSpPr>
        <p:spPr>
          <a:prstGeom prst="rect">
            <a:avLst/>
          </a:prstGeom>
        </p:spPr>
        <p:txBody>
          <a:bodyPr/>
          <a:lstStyle/>
          <a:p>
            <a:r>
              <a:t>Ferroelectric ceramics: In-house Sample preparation sequence now in place</a:t>
            </a:r>
          </a:p>
          <a:p>
            <a:endParaRPr/>
          </a:p>
          <a:p>
            <a:endParaRPr/>
          </a:p>
          <a:p>
            <a:endParaRPr/>
          </a:p>
          <a:p>
            <a:endParaRPr/>
          </a:p>
          <a:p>
            <a:endParaRPr/>
          </a:p>
          <a:p>
            <a:endParaRPr/>
          </a:p>
        </p:txBody>
      </p:sp>
      <p:sp>
        <p:nvSpPr>
          <p:cNvPr id="88" name="Slide Number"/>
          <p:cNvSpPr txBox="1">
            <a:spLocks noGrp="1"/>
          </p:cNvSpPr>
          <p:nvPr>
            <p:ph type="sldNum" sz="quarter" idx="2"/>
          </p:nvPr>
        </p:nvSpPr>
        <p:spPr>
          <a:xfrm>
            <a:off x="11911735" y="6510179"/>
            <a:ext cx="284052" cy="40010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hangingPunct="0"/>
            <a:fld id="{86CB4B4D-7CA3-9044-876B-883B54F8677D}" type="slidenum">
              <a:rPr kern="0">
                <a:latin typeface="Arial"/>
                <a:cs typeface="Arial"/>
                <a:sym typeface="Arial"/>
              </a:rPr>
              <a:pPr hangingPunct="0"/>
              <a:t>11</a:t>
            </a:fld>
            <a:endParaRPr kern="0">
              <a:latin typeface="Arial"/>
              <a:cs typeface="Arial"/>
              <a:sym typeface="Arial"/>
            </a:endParaRPr>
          </a:p>
        </p:txBody>
      </p:sp>
      <p:grpSp>
        <p:nvGrpSpPr>
          <p:cNvPr id="92" name="Group"/>
          <p:cNvGrpSpPr/>
          <p:nvPr/>
        </p:nvGrpSpPr>
        <p:grpSpPr>
          <a:xfrm>
            <a:off x="805473" y="1258041"/>
            <a:ext cx="11243463" cy="666273"/>
            <a:chOff x="0" y="0"/>
            <a:chExt cx="22486923" cy="1332544"/>
          </a:xfrm>
        </p:grpSpPr>
        <p:sp>
          <p:nvSpPr>
            <p:cNvPr id="89" name="Supplied by Euclid TechLabs         water jet cutting (±25µm)         surface polish &amp; vacuum bake…"/>
            <p:cNvSpPr txBox="1"/>
            <p:nvPr/>
          </p:nvSpPr>
          <p:spPr>
            <a:xfrm>
              <a:off x="0" y="0"/>
              <a:ext cx="22486923" cy="1332544"/>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p>
              <a:pPr marL="200526" indent="-200526" hangingPunct="0">
                <a:lnSpc>
                  <a:spcPct val="60000"/>
                </a:lnSpc>
                <a:buSzPct val="100000"/>
                <a:buFontTx/>
                <a:buChar char="•"/>
                <a:defRPr sz="4000">
                  <a:solidFill>
                    <a:srgbClr val="305AAD"/>
                  </a:solidFill>
                </a:defRPr>
              </a:pPr>
              <a:r>
                <a:rPr sz="2000" kern="0">
                  <a:solidFill>
                    <a:srgbClr val="305AAD"/>
                  </a:solidFill>
                  <a:latin typeface="Arial"/>
                  <a:cs typeface="Arial"/>
                  <a:sym typeface="Arial"/>
                </a:rPr>
                <a:t>  Supplied by Euclid TechLabs         water jet cutting (±25µm)         surface polish &amp; vacuum bake</a:t>
              </a:r>
            </a:p>
            <a:p>
              <a:pPr marL="200526" indent="-200526" hangingPunct="0">
                <a:lnSpc>
                  <a:spcPct val="60000"/>
                </a:lnSpc>
                <a:spcBef>
                  <a:spcPts val="1450"/>
                </a:spcBef>
                <a:buSzPct val="100000"/>
                <a:buFontTx/>
                <a:buChar char="•"/>
                <a:defRPr sz="4000">
                  <a:solidFill>
                    <a:srgbClr val="305AAD"/>
                  </a:solidFill>
                </a:defRPr>
              </a:pPr>
              <a:r>
                <a:rPr sz="2000" kern="0">
                  <a:solidFill>
                    <a:srgbClr val="305AAD"/>
                  </a:solidFill>
                  <a:latin typeface="Arial"/>
                  <a:cs typeface="Arial"/>
                  <a:sym typeface="Arial"/>
                </a:rPr>
                <a:t> Surface finish: For brazing-less compression assembly with diamond machined Copper </a:t>
              </a:r>
            </a:p>
          </p:txBody>
        </p:sp>
        <p:sp>
          <p:nvSpPr>
            <p:cNvPr id="90" name="Arrow"/>
            <p:cNvSpPr/>
            <p:nvPr/>
          </p:nvSpPr>
          <p:spPr>
            <a:xfrm>
              <a:off x="7522429" y="42020"/>
              <a:ext cx="847925" cy="653721"/>
            </a:xfrm>
            <a:prstGeom prst="rightArrow">
              <a:avLst>
                <a:gd name="adj1" fmla="val 32000"/>
                <a:gd name="adj2" fmla="val 83013"/>
              </a:avLst>
            </a:prstGeom>
            <a:solidFill>
              <a:srgbClr val="941100"/>
            </a:solidFill>
            <a:ln w="38100" cap="flat">
              <a:solidFill>
                <a:schemeClr val="accent4">
                  <a:lumOff val="36303"/>
                </a:schemeClr>
              </a:solidFill>
              <a:prstDash val="solid"/>
              <a:round/>
            </a:ln>
            <a:effectLst/>
          </p:spPr>
          <p:txBody>
            <a:bodyPr wrap="square" lIns="45720" tIns="45720" rIns="45720" bIns="45720" numCol="1" anchor="ctr">
              <a:noAutofit/>
            </a:bodyPr>
            <a:lstStyle/>
            <a:p>
              <a:pPr hangingPunct="0"/>
              <a:endParaRPr kern="0">
                <a:solidFill>
                  <a:srgbClr val="0055A0"/>
                </a:solidFill>
                <a:latin typeface="Arial"/>
                <a:cs typeface="Arial"/>
                <a:sym typeface="Arial"/>
              </a:endParaRPr>
            </a:p>
          </p:txBody>
        </p:sp>
        <p:sp>
          <p:nvSpPr>
            <p:cNvPr id="91" name="Arrow"/>
            <p:cNvSpPr/>
            <p:nvPr/>
          </p:nvSpPr>
          <p:spPr>
            <a:xfrm>
              <a:off x="14412990" y="42020"/>
              <a:ext cx="847924" cy="653721"/>
            </a:xfrm>
            <a:prstGeom prst="rightArrow">
              <a:avLst>
                <a:gd name="adj1" fmla="val 32000"/>
                <a:gd name="adj2" fmla="val 83013"/>
              </a:avLst>
            </a:prstGeom>
            <a:solidFill>
              <a:srgbClr val="941100"/>
            </a:solidFill>
            <a:ln w="38100" cap="flat">
              <a:solidFill>
                <a:schemeClr val="accent4">
                  <a:lumOff val="36303"/>
                </a:schemeClr>
              </a:solidFill>
              <a:prstDash val="solid"/>
              <a:round/>
            </a:ln>
            <a:effectLst/>
          </p:spPr>
          <p:txBody>
            <a:bodyPr wrap="square" lIns="45720" tIns="45720" rIns="45720" bIns="45720" numCol="1" anchor="ctr">
              <a:noAutofit/>
            </a:bodyPr>
            <a:lstStyle/>
            <a:p>
              <a:pPr hangingPunct="0"/>
              <a:endParaRPr kern="0">
                <a:solidFill>
                  <a:srgbClr val="0055A0"/>
                </a:solidFill>
                <a:latin typeface="Arial"/>
                <a:cs typeface="Arial"/>
                <a:sym typeface="Arial"/>
              </a:endParaRPr>
            </a:p>
          </p:txBody>
        </p:sp>
      </p:grpSp>
      <p:grpSp>
        <p:nvGrpSpPr>
          <p:cNvPr id="106" name="Group"/>
          <p:cNvGrpSpPr/>
          <p:nvPr/>
        </p:nvGrpSpPr>
        <p:grpSpPr>
          <a:xfrm>
            <a:off x="347689" y="1897275"/>
            <a:ext cx="11791049" cy="2305721"/>
            <a:chOff x="-3" y="-1"/>
            <a:chExt cx="23582096" cy="4611440"/>
          </a:xfrm>
        </p:grpSpPr>
        <p:grpSp>
          <p:nvGrpSpPr>
            <p:cNvPr id="100" name="Group"/>
            <p:cNvGrpSpPr/>
            <p:nvPr/>
          </p:nvGrpSpPr>
          <p:grpSpPr>
            <a:xfrm>
              <a:off x="-3" y="-1"/>
              <a:ext cx="20444751" cy="4434422"/>
              <a:chOff x="-2" y="0"/>
              <a:chExt cx="20444749" cy="4434420"/>
            </a:xfrm>
          </p:grpSpPr>
          <p:grpSp>
            <p:nvGrpSpPr>
              <p:cNvPr id="98" name="Group"/>
              <p:cNvGrpSpPr/>
              <p:nvPr/>
            </p:nvGrpSpPr>
            <p:grpSpPr>
              <a:xfrm>
                <a:off x="-2" y="71449"/>
                <a:ext cx="20444749" cy="4362971"/>
                <a:chOff x="-1" y="0"/>
                <a:chExt cx="20444747" cy="4362969"/>
              </a:xfrm>
            </p:grpSpPr>
            <p:grpSp>
              <p:nvGrpSpPr>
                <p:cNvPr id="95" name="Group"/>
                <p:cNvGrpSpPr/>
                <p:nvPr/>
              </p:nvGrpSpPr>
              <p:grpSpPr>
                <a:xfrm>
                  <a:off x="-1" y="467871"/>
                  <a:ext cx="20444747" cy="3895098"/>
                  <a:chOff x="0" y="-54"/>
                  <a:chExt cx="20444745" cy="3895097"/>
                </a:xfrm>
              </p:grpSpPr>
              <p:pic>
                <p:nvPicPr>
                  <p:cNvPr id="93" name="pasted-movie.png" descr="pasted-movie.png"/>
                  <p:cNvPicPr>
                    <a:picLocks noChangeAspect="1"/>
                  </p:cNvPicPr>
                  <p:nvPr/>
                </p:nvPicPr>
                <p:blipFill>
                  <a:blip r:embed="rId5"/>
                  <a:srcRect b="11964"/>
                  <a:stretch>
                    <a:fillRect/>
                  </a:stretch>
                </p:blipFill>
                <p:spPr>
                  <a:xfrm>
                    <a:off x="0" y="5385"/>
                    <a:ext cx="5572632" cy="3884242"/>
                  </a:xfrm>
                  <a:prstGeom prst="rect">
                    <a:avLst/>
                  </a:prstGeom>
                  <a:ln w="12700" cap="flat">
                    <a:noFill/>
                    <a:miter lim="400000"/>
                  </a:ln>
                  <a:effectLst/>
                </p:spPr>
              </p:pic>
              <p:pic>
                <p:nvPicPr>
                  <p:cNvPr id="94" name="pasted-movie.png" descr="pasted-movie.png"/>
                  <p:cNvPicPr>
                    <a:picLocks noChangeAspect="1"/>
                  </p:cNvPicPr>
                  <p:nvPr/>
                </p:nvPicPr>
                <p:blipFill>
                  <a:blip r:embed="rId6"/>
                  <a:stretch>
                    <a:fillRect/>
                  </a:stretch>
                </p:blipFill>
                <p:spPr>
                  <a:xfrm>
                    <a:off x="14573374" y="-55"/>
                    <a:ext cx="5871372" cy="3895098"/>
                  </a:xfrm>
                  <a:prstGeom prst="rect">
                    <a:avLst/>
                  </a:prstGeom>
                  <a:ln w="12700" cap="flat">
                    <a:noFill/>
                    <a:miter lim="400000"/>
                  </a:ln>
                  <a:effectLst/>
                </p:spPr>
              </p:pic>
            </p:grpSp>
            <p:sp>
              <p:nvSpPr>
                <p:cNvPr id="96" name="As supplied"/>
                <p:cNvSpPr txBox="1"/>
                <p:nvPr/>
              </p:nvSpPr>
              <p:spPr>
                <a:xfrm>
                  <a:off x="1432937" y="0"/>
                  <a:ext cx="2430348" cy="63450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a:defRPr sz="3400"/>
                  </a:lvl1pPr>
                </a:lstStyle>
                <a:p>
                  <a:pPr hangingPunct="0"/>
                  <a:r>
                    <a:rPr sz="1700" kern="0">
                      <a:solidFill>
                        <a:srgbClr val="0055A0"/>
                      </a:solidFill>
                      <a:latin typeface="Arial"/>
                      <a:cs typeface="Arial"/>
                      <a:sym typeface="Arial"/>
                    </a:rPr>
                    <a:t>As supplied </a:t>
                  </a:r>
                </a:p>
              </p:txBody>
            </p:sp>
            <p:graphicFrame>
              <p:nvGraphicFramePr>
                <p:cNvPr id="97" name="Table 1"/>
                <p:cNvGraphicFramePr/>
                <p:nvPr>
                  <p:extLst>
                    <p:ext uri="{D42A27DB-BD31-4B8C-83A1-F6EECF244321}">
                      <p14:modId xmlns:p14="http://schemas.microsoft.com/office/powerpoint/2010/main" val="3784480608"/>
                    </p:ext>
                  </p:extLst>
                </p:nvPr>
              </p:nvGraphicFramePr>
              <p:xfrm>
                <a:off x="5106436" y="75308"/>
                <a:ext cx="9771702" cy="4097343"/>
              </p:xfrm>
              <a:graphic>
                <a:graphicData uri="http://schemas.openxmlformats.org/drawingml/2006/table">
                  <a:tbl>
                    <a:tblPr bandRow="1"/>
                    <a:tblGrid>
                      <a:gridCol w="2438060">
                        <a:extLst>
                          <a:ext uri="{9D8B030D-6E8A-4147-A177-3AD203B41FA5}">
                            <a16:colId xmlns:a16="http://schemas.microsoft.com/office/drawing/2014/main" val="20000"/>
                          </a:ext>
                        </a:extLst>
                      </a:gridCol>
                      <a:gridCol w="1355498">
                        <a:extLst>
                          <a:ext uri="{9D8B030D-6E8A-4147-A177-3AD203B41FA5}">
                            <a16:colId xmlns:a16="http://schemas.microsoft.com/office/drawing/2014/main" val="20001"/>
                          </a:ext>
                        </a:extLst>
                      </a:gridCol>
                      <a:gridCol w="1092294">
                        <a:extLst>
                          <a:ext uri="{9D8B030D-6E8A-4147-A177-3AD203B41FA5}">
                            <a16:colId xmlns:a16="http://schemas.microsoft.com/office/drawing/2014/main" val="20002"/>
                          </a:ext>
                        </a:extLst>
                      </a:gridCol>
                    </a:tblGrid>
                    <a:tr h="335400">
                      <a:tc gridSpan="3">
                        <a:txBody>
                          <a:bodyPr/>
                          <a:lstStyle/>
                          <a:p>
                            <a:pPr algn="ctr">
                              <a:defRPr sz="1800">
                                <a:solidFill>
                                  <a:srgbClr val="000000"/>
                                </a:solidFill>
                              </a:defRPr>
                            </a:pPr>
                            <a:r>
                              <a:rPr sz="1600" b="1" dirty="0">
                                <a:solidFill>
                                  <a:schemeClr val="accent1">
                                    <a:lumOff val="51343"/>
                                  </a:schemeClr>
                                </a:solidFill>
                              </a:rPr>
                              <a:t>Surface Roughness Measurements</a:t>
                            </a:r>
                          </a:p>
                        </a:txBody>
                        <a:tcPr marL="0" marR="0" marT="0" marB="0" horzOverflow="overflow">
                          <a:solidFill>
                            <a:schemeClr val="accent3"/>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53537">
                      <a:tc>
                        <a:txBody>
                          <a:bodyPr/>
                          <a:lstStyle/>
                          <a:p>
                            <a:pPr>
                              <a:defRPr sz="1800">
                                <a:solidFill>
                                  <a:srgbClr val="000000"/>
                                </a:solidFill>
                              </a:defRPr>
                            </a:pPr>
                            <a:r>
                              <a:rPr sz="1600" b="1" dirty="0">
                                <a:solidFill>
                                  <a:schemeClr val="accent1">
                                    <a:lumOff val="51343"/>
                                  </a:schemeClr>
                                </a:solidFill>
                              </a:rPr>
                              <a:t>Material</a:t>
                            </a:r>
                          </a:p>
                        </a:txBody>
                        <a:tcPr marL="0" marR="0" marT="0" marB="0" horzOverflow="overflow">
                          <a:lnB w="76200">
                            <a:solidFill>
                              <a:schemeClr val="accent1">
                                <a:lumOff val="51343"/>
                              </a:schemeClr>
                            </a:solidFill>
                          </a:lnB>
                          <a:solidFill>
                            <a:schemeClr val="accent3"/>
                          </a:solidFill>
                        </a:tcPr>
                      </a:tc>
                      <a:tc>
                        <a:txBody>
                          <a:bodyPr/>
                          <a:lstStyle/>
                          <a:p>
                            <a:pPr>
                              <a:defRPr sz="1800">
                                <a:solidFill>
                                  <a:srgbClr val="000000"/>
                                </a:solidFill>
                              </a:defRPr>
                            </a:pPr>
                            <a:r>
                              <a:rPr sz="1600" b="1">
                                <a:solidFill>
                                  <a:schemeClr val="accent1">
                                    <a:lumOff val="51343"/>
                                  </a:schemeClr>
                                </a:solidFill>
                              </a:rPr>
                              <a:t>Rt [nm]</a:t>
                            </a:r>
                          </a:p>
                        </a:txBody>
                        <a:tcPr marL="0" marR="0" marT="0" marB="0" horzOverflow="overflow">
                          <a:lnB w="76200">
                            <a:solidFill>
                              <a:schemeClr val="accent1">
                                <a:lumOff val="51343"/>
                              </a:schemeClr>
                            </a:solidFill>
                          </a:lnB>
                          <a:solidFill>
                            <a:schemeClr val="accent3"/>
                          </a:solidFill>
                        </a:tcPr>
                      </a:tc>
                      <a:tc>
                        <a:txBody>
                          <a:bodyPr/>
                          <a:lstStyle/>
                          <a:p>
                            <a:pPr>
                              <a:defRPr sz="1800">
                                <a:solidFill>
                                  <a:srgbClr val="000000"/>
                                </a:solidFill>
                              </a:defRPr>
                            </a:pPr>
                            <a:r>
                              <a:rPr sz="1600" b="1">
                                <a:solidFill>
                                  <a:schemeClr val="accent1">
                                    <a:lumOff val="51343"/>
                                  </a:schemeClr>
                                </a:solidFill>
                              </a:rPr>
                              <a:t>Ra [nm]</a:t>
                            </a:r>
                          </a:p>
                        </a:txBody>
                        <a:tcPr marL="0" marR="0" marT="0" marB="0" horzOverflow="overflow">
                          <a:lnB w="76200">
                            <a:solidFill>
                              <a:schemeClr val="accent1">
                                <a:lumOff val="51343"/>
                              </a:schemeClr>
                            </a:solidFill>
                          </a:lnB>
                          <a:solidFill>
                            <a:schemeClr val="accent3"/>
                          </a:solidFill>
                        </a:tcPr>
                      </a:tc>
                      <a:extLst>
                        <a:ext uri="{0D108BD9-81ED-4DB2-BD59-A6C34878D82A}">
                          <a16:rowId xmlns:a16="http://schemas.microsoft.com/office/drawing/2014/main" val="10001"/>
                        </a:ext>
                      </a:extLst>
                    </a:tr>
                    <a:tr h="353537">
                      <a:tc>
                        <a:txBody>
                          <a:bodyPr/>
                          <a:lstStyle/>
                          <a:p>
                            <a:pPr defTabSz="457200">
                              <a:defRPr sz="1800">
                                <a:solidFill>
                                  <a:srgbClr val="000000"/>
                                </a:solidFill>
                              </a:defRPr>
                            </a:pPr>
                            <a:r>
                              <a:rPr sz="1600">
                                <a:solidFill>
                                  <a:srgbClr val="22549C"/>
                                </a:solidFill>
                              </a:rPr>
                              <a:t>FE (as supplied)</a:t>
                            </a:r>
                          </a:p>
                        </a:txBody>
                        <a:tcPr marL="0" marR="0" marT="0" marB="0" horzOverflow="overflow">
                          <a:lnT w="76200">
                            <a:solidFill>
                              <a:schemeClr val="accent1">
                                <a:lumOff val="51343"/>
                              </a:schemeClr>
                            </a:solidFill>
                          </a:lnT>
                        </a:tcPr>
                      </a:tc>
                      <a:tc>
                        <a:txBody>
                          <a:bodyPr/>
                          <a:lstStyle/>
                          <a:p>
                            <a:pPr defTabSz="457200">
                              <a:defRPr sz="1800">
                                <a:solidFill>
                                  <a:srgbClr val="000000"/>
                                </a:solidFill>
                              </a:defRPr>
                            </a:pPr>
                            <a:r>
                              <a:rPr sz="1600">
                                <a:solidFill>
                                  <a:srgbClr val="22549C"/>
                                </a:solidFill>
                              </a:rPr>
                              <a:t>5600 ± 2180</a:t>
                            </a:r>
                          </a:p>
                        </a:txBody>
                        <a:tcPr marL="0" marR="0" marT="0" marB="0" horzOverflow="overflow">
                          <a:lnT w="76200">
                            <a:solidFill>
                              <a:schemeClr val="accent1">
                                <a:lumOff val="51343"/>
                              </a:schemeClr>
                            </a:solidFill>
                          </a:lnT>
                        </a:tcPr>
                      </a:tc>
                      <a:tc>
                        <a:txBody>
                          <a:bodyPr/>
                          <a:lstStyle/>
                          <a:p>
                            <a:pPr defTabSz="457200">
                              <a:defRPr sz="1800">
                                <a:solidFill>
                                  <a:srgbClr val="000000"/>
                                </a:solidFill>
                              </a:defRPr>
                            </a:pPr>
                            <a:r>
                              <a:rPr sz="1600">
                                <a:solidFill>
                                  <a:srgbClr val="22549C"/>
                                </a:solidFill>
                              </a:rPr>
                              <a:t>382 ± 65</a:t>
                            </a:r>
                          </a:p>
                        </a:txBody>
                        <a:tcPr marL="0" marR="0" marT="0" marB="0" horzOverflow="overflow">
                          <a:lnT w="76200">
                            <a:solidFill>
                              <a:schemeClr val="accent1">
                                <a:lumOff val="51343"/>
                              </a:schemeClr>
                            </a:solidFill>
                          </a:lnT>
                        </a:tcPr>
                      </a:tc>
                      <a:extLst>
                        <a:ext uri="{0D108BD9-81ED-4DB2-BD59-A6C34878D82A}">
                          <a16:rowId xmlns:a16="http://schemas.microsoft.com/office/drawing/2014/main" val="10002"/>
                        </a:ext>
                      </a:extLst>
                    </a:tr>
                    <a:tr h="335400">
                      <a:tc>
                        <a:txBody>
                          <a:bodyPr/>
                          <a:lstStyle/>
                          <a:p>
                            <a:pPr defTabSz="457200">
                              <a:defRPr sz="1800">
                                <a:solidFill>
                                  <a:srgbClr val="000000"/>
                                </a:solidFill>
                              </a:defRPr>
                            </a:pPr>
                            <a:r>
                              <a:rPr sz="1600" b="1" dirty="0">
                                <a:solidFill>
                                  <a:srgbClr val="941100"/>
                                </a:solidFill>
                              </a:rPr>
                              <a:t>FE (polished)     </a:t>
                            </a:r>
                          </a:p>
                        </a:txBody>
                        <a:tcPr marL="0" marR="0" marT="0" marB="0" horzOverflow="overflow"/>
                      </a:tc>
                      <a:tc>
                        <a:txBody>
                          <a:bodyPr/>
                          <a:lstStyle/>
                          <a:p>
                            <a:pPr>
                              <a:defRPr sz="1800">
                                <a:solidFill>
                                  <a:srgbClr val="000000"/>
                                </a:solidFill>
                              </a:defRPr>
                            </a:pPr>
                            <a:r>
                              <a:rPr sz="1600" b="1">
                                <a:solidFill>
                                  <a:srgbClr val="941100"/>
                                </a:solidFill>
                              </a:rPr>
                              <a:t>711 ± 95</a:t>
                            </a:r>
                          </a:p>
                        </a:txBody>
                        <a:tcPr marL="0" marR="0" marT="0" marB="0" horzOverflow="overflow"/>
                      </a:tc>
                      <a:tc>
                        <a:txBody>
                          <a:bodyPr/>
                          <a:lstStyle/>
                          <a:p>
                            <a:pPr>
                              <a:defRPr sz="1800">
                                <a:solidFill>
                                  <a:srgbClr val="000000"/>
                                </a:solidFill>
                              </a:defRPr>
                            </a:pPr>
                            <a:r>
                              <a:rPr sz="1600" b="1">
                                <a:solidFill>
                                  <a:srgbClr val="941100"/>
                                </a:solidFill>
                              </a:rPr>
                              <a:t>40 ±9.4</a:t>
                            </a:r>
                          </a:p>
                        </a:txBody>
                        <a:tcPr marL="0" marR="0" marT="0" marB="0" horzOverflow="overflow"/>
                      </a:tc>
                      <a:extLst>
                        <a:ext uri="{0D108BD9-81ED-4DB2-BD59-A6C34878D82A}">
                          <a16:rowId xmlns:a16="http://schemas.microsoft.com/office/drawing/2014/main" val="10003"/>
                        </a:ext>
                      </a:extLst>
                    </a:tr>
                    <a:tr h="335400">
                      <a:tc>
                        <a:txBody>
                          <a:bodyPr/>
                          <a:lstStyle/>
                          <a:p>
                            <a:pPr defTabSz="457200">
                              <a:defRPr sz="1800">
                                <a:solidFill>
                                  <a:srgbClr val="000000"/>
                                </a:solidFill>
                              </a:defRPr>
                            </a:pPr>
                            <a:r>
                              <a:rPr sz="1600" dirty="0">
                                <a:solidFill>
                                  <a:srgbClr val="22549C"/>
                                </a:solidFill>
                              </a:rPr>
                              <a:t>Copper (diamond machined)</a:t>
                            </a:r>
                          </a:p>
                        </a:txBody>
                        <a:tcPr marL="0" marR="0" marT="0" marB="0" horzOverflow="overflow"/>
                      </a:tc>
                      <a:tc>
                        <a:txBody>
                          <a:bodyPr/>
                          <a:lstStyle/>
                          <a:p>
                            <a:pPr defTabSz="457200">
                              <a:defRPr sz="1800">
                                <a:solidFill>
                                  <a:srgbClr val="000000"/>
                                </a:solidFill>
                              </a:defRPr>
                            </a:pPr>
                            <a:r>
                              <a:rPr sz="1600">
                                <a:solidFill>
                                  <a:srgbClr val="22549C"/>
                                </a:solidFill>
                              </a:rPr>
                              <a:t>172 ± 29</a:t>
                            </a:r>
                          </a:p>
                        </a:txBody>
                        <a:tcPr marL="0" marR="0" marT="0" marB="0" horzOverflow="overflow"/>
                      </a:tc>
                      <a:tc>
                        <a:txBody>
                          <a:bodyPr/>
                          <a:lstStyle/>
                          <a:p>
                            <a:pPr defTabSz="457200">
                              <a:defRPr sz="1800">
                                <a:solidFill>
                                  <a:srgbClr val="000000"/>
                                </a:solidFill>
                              </a:defRPr>
                            </a:pPr>
                            <a:r>
                              <a:rPr sz="1600">
                                <a:solidFill>
                                  <a:srgbClr val="22549C"/>
                                </a:solidFill>
                              </a:rPr>
                              <a:t>33 ±1.3</a:t>
                            </a:r>
                          </a:p>
                        </a:txBody>
                        <a:tcPr marL="0" marR="0" marT="0" marB="0" horzOverflow="overflow"/>
                      </a:tc>
                      <a:extLst>
                        <a:ext uri="{0D108BD9-81ED-4DB2-BD59-A6C34878D82A}">
                          <a16:rowId xmlns:a16="http://schemas.microsoft.com/office/drawing/2014/main" val="10004"/>
                        </a:ext>
                      </a:extLst>
                    </a:tr>
                    <a:tr h="335400">
                      <a:tc>
                        <a:txBody>
                          <a:bodyPr/>
                          <a:lstStyle/>
                          <a:p>
                            <a:pPr defTabSz="457200">
                              <a:defRPr sz="1800">
                                <a:solidFill>
                                  <a:srgbClr val="000000"/>
                                </a:solidFill>
                              </a:defRPr>
                            </a:pPr>
                            <a:r>
                              <a:rPr sz="1600">
                                <a:solidFill>
                                  <a:srgbClr val="22549C"/>
                                </a:solidFill>
                              </a:rPr>
                              <a:t>Stainless steel surface </a:t>
                            </a:r>
                          </a:p>
                        </a:txBody>
                        <a:tcPr marL="0" marR="0" marT="0" marB="0" horzOverflow="overflow"/>
                      </a:tc>
                      <a:tc>
                        <a:txBody>
                          <a:bodyPr/>
                          <a:lstStyle/>
                          <a:p>
                            <a:pPr defTabSz="457200">
                              <a:defRPr sz="1800">
                                <a:solidFill>
                                  <a:srgbClr val="000000"/>
                                </a:solidFill>
                              </a:defRPr>
                            </a:pPr>
                            <a:r>
                              <a:rPr sz="1600" dirty="0">
                                <a:solidFill>
                                  <a:srgbClr val="22549C"/>
                                </a:solidFill>
                              </a:rPr>
                              <a:t>427 ± 248 </a:t>
                            </a:r>
                          </a:p>
                        </a:txBody>
                        <a:tcPr marL="0" marR="0" marT="0" marB="0" horzOverflow="overflow"/>
                      </a:tc>
                      <a:tc>
                        <a:txBody>
                          <a:bodyPr/>
                          <a:lstStyle/>
                          <a:p>
                            <a:pPr defTabSz="457200">
                              <a:defRPr sz="1800">
                                <a:solidFill>
                                  <a:srgbClr val="000000"/>
                                </a:solidFill>
                              </a:defRPr>
                            </a:pPr>
                            <a:r>
                              <a:rPr sz="1600" dirty="0">
                                <a:solidFill>
                                  <a:srgbClr val="22549C"/>
                                </a:solidFill>
                              </a:rPr>
                              <a:t>13 ± 2.2</a:t>
                            </a:r>
                          </a:p>
                        </a:txBody>
                        <a:tcPr marL="0" marR="0" marT="0" marB="0" horzOverflow="overflow"/>
                      </a:tc>
                      <a:extLst>
                        <a:ext uri="{0D108BD9-81ED-4DB2-BD59-A6C34878D82A}">
                          <a16:rowId xmlns:a16="http://schemas.microsoft.com/office/drawing/2014/main" val="10005"/>
                        </a:ext>
                      </a:extLst>
                    </a:tr>
                  </a:tbl>
                </a:graphicData>
              </a:graphic>
            </p:graphicFrame>
          </p:grpSp>
          <p:sp>
            <p:nvSpPr>
              <p:cNvPr id="99" name="Polished - optical finish"/>
              <p:cNvSpPr txBox="1"/>
              <p:nvPr/>
            </p:nvSpPr>
            <p:spPr>
              <a:xfrm>
                <a:off x="14980189" y="0"/>
                <a:ext cx="4890936" cy="634502"/>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a:defRPr sz="3400"/>
                </a:lvl1pPr>
              </a:lstStyle>
              <a:p>
                <a:pPr hangingPunct="0"/>
                <a:r>
                  <a:rPr sz="1700" kern="0">
                    <a:solidFill>
                      <a:srgbClr val="0055A0"/>
                    </a:solidFill>
                    <a:latin typeface="Arial"/>
                    <a:cs typeface="Arial"/>
                    <a:sym typeface="Arial"/>
                  </a:rPr>
                  <a:t>Polished - optical finish</a:t>
                </a:r>
              </a:p>
            </p:txBody>
          </p:sp>
        </p:grpSp>
        <p:grpSp>
          <p:nvGrpSpPr>
            <p:cNvPr id="104" name="Group"/>
            <p:cNvGrpSpPr/>
            <p:nvPr/>
          </p:nvGrpSpPr>
          <p:grpSpPr>
            <a:xfrm>
              <a:off x="20367051" y="869892"/>
              <a:ext cx="3215042" cy="2694689"/>
              <a:chOff x="0" y="0"/>
              <a:chExt cx="3215041" cy="2694688"/>
            </a:xfrm>
          </p:grpSpPr>
          <p:pic>
            <p:nvPicPr>
              <p:cNvPr id="101" name="pasted-movie.png" descr="pasted-movie.png"/>
              <p:cNvPicPr>
                <a:picLocks noChangeAspect="1"/>
              </p:cNvPicPr>
              <p:nvPr/>
            </p:nvPicPr>
            <p:blipFill>
              <a:blip r:embed="rId7"/>
              <a:stretch>
                <a:fillRect/>
              </a:stretch>
            </p:blipFill>
            <p:spPr>
              <a:xfrm>
                <a:off x="0" y="0"/>
                <a:ext cx="3215042" cy="2694689"/>
              </a:xfrm>
              <a:prstGeom prst="rect">
                <a:avLst/>
              </a:prstGeom>
              <a:ln w="12700" cap="flat">
                <a:noFill/>
                <a:miter lim="400000"/>
              </a:ln>
              <a:effectLst/>
            </p:spPr>
          </p:pic>
          <p:sp>
            <p:nvSpPr>
              <p:cNvPr id="102" name="Line"/>
              <p:cNvSpPr/>
              <p:nvPr/>
            </p:nvSpPr>
            <p:spPr>
              <a:xfrm flipV="1">
                <a:off x="179747" y="1320600"/>
                <a:ext cx="2920496" cy="1"/>
              </a:xfrm>
              <a:prstGeom prst="line">
                <a:avLst/>
              </a:prstGeom>
              <a:noFill/>
              <a:ln w="38100" cap="flat">
                <a:solidFill>
                  <a:srgbClr val="941100"/>
                </a:solidFill>
                <a:prstDash val="solid"/>
                <a:round/>
                <a:headEnd type="triangle" w="med" len="med"/>
                <a:tailEnd type="triangle" w="med" len="med"/>
              </a:ln>
              <a:effectLst/>
            </p:spPr>
            <p:txBody>
              <a:bodyPr wrap="square" lIns="45720" tIns="45720" rIns="45720" bIns="45720" numCol="1" anchor="t">
                <a:noAutofit/>
              </a:bodyPr>
              <a:lstStyle/>
              <a:p>
                <a:pPr hangingPunct="0"/>
                <a:endParaRPr kern="0">
                  <a:solidFill>
                    <a:srgbClr val="0055A0"/>
                  </a:solidFill>
                  <a:latin typeface="Arial"/>
                  <a:cs typeface="Arial"/>
                  <a:sym typeface="Arial"/>
                </a:endParaRPr>
              </a:p>
            </p:txBody>
          </p:sp>
          <p:sp>
            <p:nvSpPr>
              <p:cNvPr id="103" name="40mm"/>
              <p:cNvSpPr txBox="1"/>
              <p:nvPr/>
            </p:nvSpPr>
            <p:spPr>
              <a:xfrm>
                <a:off x="984473" y="700962"/>
                <a:ext cx="1624320" cy="629910"/>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a:defRPr>
                    <a:solidFill>
                      <a:srgbClr val="941100"/>
                    </a:solidFill>
                  </a:defRPr>
                </a:lvl1pPr>
              </a:lstStyle>
              <a:p>
                <a:pPr hangingPunct="0"/>
                <a:r>
                  <a:rPr kern="0">
                    <a:latin typeface="Arial"/>
                    <a:cs typeface="Arial"/>
                    <a:sym typeface="Arial"/>
                  </a:rPr>
                  <a:t>40mm</a:t>
                </a:r>
              </a:p>
            </p:txBody>
          </p:sp>
        </p:grpSp>
        <p:sp>
          <p:nvSpPr>
            <p:cNvPr id="105" name="Courtesy Mickael Crouvizier (CERN)"/>
            <p:cNvSpPr txBox="1"/>
            <p:nvPr/>
          </p:nvSpPr>
          <p:spPr>
            <a:xfrm>
              <a:off x="10475502" y="4005759"/>
              <a:ext cx="4128054" cy="605680"/>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lvl1pPr defTabSz="127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900">
                  <a:solidFill>
                    <a:srgbClr val="000000"/>
                  </a:solidFill>
                  <a:latin typeface="Helvetica Neue"/>
                  <a:ea typeface="Helvetica Neue"/>
                  <a:cs typeface="Helvetica Neue"/>
                  <a:sym typeface="Helvetica Neue"/>
                </a:defRPr>
              </a:lvl1pPr>
            </a:lstStyle>
            <a:p>
              <a:pPr defTabSz="6350" hangingPunct="0">
                <a:lnSpc>
                  <a:spcPts val="19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r>
                <a:rPr sz="950" kern="0" dirty="0"/>
                <a:t>Courtesy Mickael </a:t>
              </a:r>
              <a:r>
                <a:rPr sz="950" kern="0" dirty="0" err="1"/>
                <a:t>Crouvizier</a:t>
              </a:r>
              <a:r>
                <a:rPr sz="950" kern="0" dirty="0"/>
                <a:t> (CERN)</a:t>
              </a:r>
            </a:p>
          </p:txBody>
        </p:sp>
      </p:grpSp>
      <p:sp>
        <p:nvSpPr>
          <p:cNvPr id="107" name="RF design:…"/>
          <p:cNvSpPr txBox="1"/>
          <p:nvPr/>
        </p:nvSpPr>
        <p:spPr>
          <a:xfrm>
            <a:off x="456562" y="4065668"/>
            <a:ext cx="11560607" cy="57176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normAutofit/>
          </a:bodyPr>
          <a:lstStyle/>
          <a:p>
            <a:pPr marL="317500" indent="-317500" hangingPunct="0">
              <a:lnSpc>
                <a:spcPct val="80000"/>
              </a:lnSpc>
              <a:spcBef>
                <a:spcPts val="700"/>
              </a:spcBef>
              <a:buSzPct val="100000"/>
              <a:buFontTx/>
              <a:buChar char="•"/>
              <a:defRPr sz="4800" b="1">
                <a:solidFill>
                  <a:srgbClr val="305AAD"/>
                </a:solidFill>
              </a:defRPr>
            </a:pPr>
            <a:r>
              <a:rPr sz="2400" b="1" kern="0" dirty="0">
                <a:solidFill>
                  <a:srgbClr val="305AAD"/>
                </a:solidFill>
                <a:latin typeface="Arial"/>
                <a:cs typeface="Arial"/>
                <a:sym typeface="Arial"/>
              </a:rPr>
              <a:t>RF design:</a:t>
            </a:r>
          </a:p>
          <a:p>
            <a:pPr marL="825500" lvl="1" indent="-317500" hangingPunct="0">
              <a:lnSpc>
                <a:spcPct val="80000"/>
              </a:lnSpc>
              <a:spcBef>
                <a:spcPts val="700"/>
              </a:spcBef>
              <a:buSzPct val="100000"/>
              <a:buFontTx/>
              <a:buChar char="•"/>
              <a:defRPr sz="4000">
                <a:solidFill>
                  <a:srgbClr val="305AAD"/>
                </a:solidFill>
              </a:defRPr>
            </a:pPr>
            <a:r>
              <a:rPr sz="2000" kern="0" dirty="0">
                <a:solidFill>
                  <a:srgbClr val="305AAD"/>
                </a:solidFill>
                <a:latin typeface="Arial"/>
                <a:cs typeface="Arial"/>
                <a:sym typeface="Arial"/>
              </a:rPr>
              <a:t>Enhanced performance by design strategy</a:t>
            </a:r>
          </a:p>
          <a:p>
            <a:pPr marL="1333500" lvl="2" indent="-317500" hangingPunct="0">
              <a:lnSpc>
                <a:spcPct val="80000"/>
              </a:lnSpc>
              <a:spcBef>
                <a:spcPts val="700"/>
              </a:spcBef>
              <a:buSzPct val="100000"/>
              <a:buFontTx/>
              <a:buChar char="•"/>
              <a:defRPr sz="4000">
                <a:solidFill>
                  <a:srgbClr val="305AAD"/>
                </a:solidFill>
              </a:defRPr>
            </a:pPr>
            <a:r>
              <a:rPr sz="2000" kern="0" dirty="0" err="1">
                <a:solidFill>
                  <a:srgbClr val="305AAD"/>
                </a:solidFill>
                <a:latin typeface="Arial"/>
                <a:cs typeface="Arial"/>
                <a:sym typeface="Arial"/>
              </a:rPr>
              <a:t>Optimise</a:t>
            </a:r>
            <a:r>
              <a:rPr sz="2000" kern="0" dirty="0">
                <a:solidFill>
                  <a:srgbClr val="305AAD"/>
                </a:solidFill>
                <a:latin typeface="Arial"/>
                <a:cs typeface="Arial"/>
                <a:sym typeface="Arial"/>
              </a:rPr>
              <a:t> &amp; position tuner impedance</a:t>
            </a:r>
          </a:p>
          <a:p>
            <a:pPr marL="1841500" lvl="3" indent="-317500" hangingPunct="0">
              <a:lnSpc>
                <a:spcPct val="80000"/>
              </a:lnSpc>
              <a:spcBef>
                <a:spcPts val="700"/>
              </a:spcBef>
              <a:buSzPct val="100000"/>
              <a:buFontTx/>
              <a:buChar char="•"/>
              <a:defRPr sz="4000" b="1">
                <a:solidFill>
                  <a:srgbClr val="305AAD"/>
                </a:solidFill>
              </a:defRPr>
            </a:pPr>
            <a:r>
              <a:rPr sz="2000" kern="0" dirty="0">
                <a:solidFill>
                  <a:srgbClr val="305AAD"/>
                </a:solidFill>
                <a:latin typeface="Arial"/>
                <a:cs typeface="Arial"/>
                <a:sym typeface="Arial"/>
              </a:rPr>
              <a:t>Called</a:t>
            </a:r>
            <a:r>
              <a:rPr sz="2000" b="1" kern="0" dirty="0">
                <a:solidFill>
                  <a:srgbClr val="305AAD"/>
                </a:solidFill>
                <a:latin typeface="Arial"/>
                <a:cs typeface="Arial"/>
                <a:sym typeface="Arial"/>
              </a:rPr>
              <a:t> </a:t>
            </a:r>
            <a:r>
              <a:rPr sz="2000" b="1" kern="0" dirty="0">
                <a:solidFill>
                  <a:srgbClr val="941100"/>
                </a:solidFill>
                <a:latin typeface="Arial"/>
                <a:cs typeface="Arial"/>
                <a:sym typeface="Arial"/>
              </a:rPr>
              <a:t>Overdrive</a:t>
            </a:r>
          </a:p>
          <a:p>
            <a:pPr marL="825500" lvl="1" indent="-317500" hangingPunct="0">
              <a:lnSpc>
                <a:spcPct val="80000"/>
              </a:lnSpc>
              <a:spcBef>
                <a:spcPts val="700"/>
              </a:spcBef>
              <a:buSzPct val="100000"/>
              <a:buFontTx/>
              <a:buChar char="•"/>
              <a:defRPr sz="4000">
                <a:solidFill>
                  <a:srgbClr val="305AAD"/>
                </a:solidFill>
              </a:defRPr>
            </a:pPr>
            <a:r>
              <a:rPr sz="2000" kern="0" dirty="0">
                <a:solidFill>
                  <a:srgbClr val="305AAD"/>
                </a:solidFill>
                <a:latin typeface="Arial"/>
                <a:cs typeface="Arial"/>
                <a:sym typeface="Arial"/>
              </a:rPr>
              <a:t>Overdrive </a:t>
            </a:r>
          </a:p>
          <a:p>
            <a:pPr marL="1333500" lvl="2" indent="-317500" hangingPunct="0">
              <a:lnSpc>
                <a:spcPct val="80000"/>
              </a:lnSpc>
              <a:spcBef>
                <a:spcPts val="700"/>
              </a:spcBef>
              <a:buSzPct val="100000"/>
              <a:buFontTx/>
              <a:buChar char="•"/>
              <a:defRPr sz="4000">
                <a:solidFill>
                  <a:srgbClr val="305AAD"/>
                </a:solidFill>
              </a:defRPr>
            </a:pPr>
            <a:r>
              <a:rPr sz="2000" kern="0" dirty="0">
                <a:solidFill>
                  <a:srgbClr val="305AAD"/>
                </a:solidFill>
                <a:latin typeface="Arial"/>
                <a:cs typeface="Arial"/>
                <a:sym typeface="Arial"/>
              </a:rPr>
              <a:t>Boosts  tuner Figure of Merit </a:t>
            </a:r>
          </a:p>
          <a:p>
            <a:pPr marL="1333500" lvl="2" indent="-317500" hangingPunct="0">
              <a:lnSpc>
                <a:spcPct val="80000"/>
              </a:lnSpc>
              <a:spcBef>
                <a:spcPts val="700"/>
              </a:spcBef>
              <a:buSzPct val="100000"/>
              <a:buFontTx/>
              <a:buChar char="•"/>
              <a:defRPr sz="4000">
                <a:solidFill>
                  <a:srgbClr val="305AAD"/>
                </a:solidFill>
              </a:defRPr>
            </a:pPr>
            <a:r>
              <a:rPr sz="2000" kern="0" dirty="0">
                <a:solidFill>
                  <a:srgbClr val="305AAD"/>
                </a:solidFill>
                <a:latin typeface="Arial"/>
                <a:cs typeface="Arial"/>
                <a:sym typeface="Arial"/>
              </a:rPr>
              <a:t>Increase Tuner </a:t>
            </a:r>
            <a:r>
              <a:rPr sz="2000" kern="0" dirty="0" err="1">
                <a:solidFill>
                  <a:srgbClr val="305AAD"/>
                </a:solidFill>
                <a:latin typeface="Arial"/>
                <a:cs typeface="Arial"/>
                <a:sym typeface="Arial"/>
              </a:rPr>
              <a:t>Q_ext</a:t>
            </a:r>
            <a:endParaRPr sz="2000" kern="0" dirty="0">
              <a:solidFill>
                <a:srgbClr val="305AAD"/>
              </a:solidFill>
              <a:latin typeface="Arial"/>
              <a:cs typeface="Arial"/>
              <a:sym typeface="Arial"/>
            </a:endParaRPr>
          </a:p>
          <a:p>
            <a:pPr marL="825500" lvl="1" indent="-317500" hangingPunct="0">
              <a:lnSpc>
                <a:spcPct val="80000"/>
              </a:lnSpc>
              <a:spcBef>
                <a:spcPts val="700"/>
              </a:spcBef>
              <a:buSzPct val="100000"/>
              <a:buFontTx/>
              <a:buChar char="•"/>
              <a:defRPr sz="4000">
                <a:solidFill>
                  <a:srgbClr val="305AAD"/>
                </a:solidFill>
              </a:defRPr>
            </a:pPr>
            <a:r>
              <a:rPr sz="2000" b="1" kern="0" dirty="0">
                <a:solidFill>
                  <a:srgbClr val="305AAD"/>
                </a:solidFill>
                <a:latin typeface="Arial"/>
                <a:cs typeface="Arial"/>
                <a:sym typeface="Arial"/>
              </a:rPr>
              <a:t>New</a:t>
            </a:r>
            <a:r>
              <a:rPr sz="2000" kern="0" dirty="0">
                <a:solidFill>
                  <a:srgbClr val="305AAD"/>
                </a:solidFill>
                <a:latin typeface="Arial"/>
                <a:cs typeface="Arial"/>
                <a:sym typeface="Arial"/>
              </a:rPr>
              <a:t>: FRT Design Paper: Archive link</a:t>
            </a:r>
            <a:r>
              <a:rPr lang="de-DE" sz="2000" kern="0" dirty="0">
                <a:solidFill>
                  <a:srgbClr val="305AAD"/>
                </a:solidFill>
                <a:latin typeface="Arial"/>
                <a:cs typeface="Arial"/>
                <a:sym typeface="Arial"/>
              </a:rPr>
              <a:t> </a:t>
            </a:r>
            <a:r>
              <a:rPr lang="de-DE" sz="2000" kern="0" dirty="0" err="1">
                <a:solidFill>
                  <a:srgbClr val="305AAD"/>
                </a:solidFill>
                <a:latin typeface="Arial"/>
                <a:cs typeface="Arial"/>
                <a:sym typeface="Arial"/>
              </a:rPr>
              <a:t>follows</a:t>
            </a:r>
            <a:endParaRPr sz="2000" kern="0" dirty="0">
              <a:solidFill>
                <a:srgbClr val="305AAD"/>
              </a:solidFill>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0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advAuto="0"/>
      <p:bldP spid="87" grpId="0" animBg="1" advAuto="0"/>
      <p:bldP spid="92" grpId="0" animBg="1" advAuto="0"/>
      <p:bldP spid="106" grpId="0" animBg="1" advAuto="0"/>
      <p:bldP spid="107"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Ferroelectric Characterisation"/>
          <p:cNvSpPr txBox="1">
            <a:spLocks noGrp="1"/>
          </p:cNvSpPr>
          <p:nvPr>
            <p:ph type="title"/>
          </p:nvPr>
        </p:nvSpPr>
        <p:spPr>
          <a:prstGeom prst="rect">
            <a:avLst/>
          </a:prstGeom>
        </p:spPr>
        <p:txBody>
          <a:bodyPr>
            <a:normAutofit fontScale="90000"/>
          </a:bodyPr>
          <a:lstStyle/>
          <a:p>
            <a:r>
              <a:t>Ferroelectric Characterisation</a:t>
            </a:r>
          </a:p>
        </p:txBody>
      </p:sp>
      <p:sp>
        <p:nvSpPr>
          <p:cNvPr id="110" name="Material Characterisation - Ferroelectric…"/>
          <p:cNvSpPr txBox="1">
            <a:spLocks noGrp="1"/>
          </p:cNvSpPr>
          <p:nvPr>
            <p:ph type="body" idx="1"/>
          </p:nvPr>
        </p:nvSpPr>
        <p:spPr>
          <a:prstGeom prst="rect">
            <a:avLst/>
          </a:prstGeom>
        </p:spPr>
        <p:txBody>
          <a:bodyPr>
            <a:normAutofit fontScale="55000" lnSpcReduction="20000"/>
          </a:bodyPr>
          <a:lstStyle/>
          <a:p>
            <a:pPr marL="273050" indent="-273050" defTabSz="786384">
              <a:spcBef>
                <a:spcPts val="600"/>
              </a:spcBef>
              <a:defRPr sz="4128"/>
            </a:pPr>
            <a:r>
              <a:rPr dirty="0"/>
              <a:t>Material </a:t>
            </a:r>
            <a:r>
              <a:rPr dirty="0" err="1"/>
              <a:t>Characterisation</a:t>
            </a:r>
            <a:r>
              <a:rPr dirty="0"/>
              <a:t> - Ferroelectric</a:t>
            </a:r>
          </a:p>
          <a:p>
            <a:pPr marL="709930" lvl="1" indent="-273050" defTabSz="786384">
              <a:spcBef>
                <a:spcPts val="600"/>
              </a:spcBef>
              <a:defRPr sz="3440"/>
            </a:pPr>
            <a:r>
              <a:rPr dirty="0"/>
              <a:t>Dedicated quasi-quarter wave  test stand for sample testing</a:t>
            </a:r>
          </a:p>
          <a:p>
            <a:pPr marL="1146810" lvl="2" indent="-273050" defTabSz="786384">
              <a:spcBef>
                <a:spcPts val="600"/>
              </a:spcBef>
              <a:defRPr sz="3440"/>
            </a:pPr>
            <a:r>
              <a:rPr dirty="0"/>
              <a:t>Measurement of  ε= ε’ - </a:t>
            </a:r>
            <a:r>
              <a:rPr dirty="0" err="1"/>
              <a:t>jε</a:t>
            </a:r>
            <a:r>
              <a:rPr dirty="0"/>
              <a:t>’’  as a function of DC bias, temperature, and RF power</a:t>
            </a:r>
          </a:p>
          <a:p>
            <a:pPr marL="1583690" lvl="3" indent="-273050" defTabSz="786384">
              <a:spcBef>
                <a:spcPts val="600"/>
              </a:spcBef>
              <a:defRPr sz="3440"/>
            </a:pPr>
            <a:r>
              <a:rPr dirty="0"/>
              <a:t>Evaluating material performance with RF; frequency range 400 -800 MHz </a:t>
            </a:r>
          </a:p>
          <a:p>
            <a:pPr marL="709930" lvl="1" indent="-273050" defTabSz="786384">
              <a:spcBef>
                <a:spcPts val="600"/>
              </a:spcBef>
              <a:defRPr sz="3440"/>
            </a:pPr>
            <a:endParaRPr dirty="0"/>
          </a:p>
          <a:p>
            <a:pPr marL="709930" lvl="1" indent="-273050" defTabSz="786384">
              <a:spcBef>
                <a:spcPts val="600"/>
              </a:spcBef>
              <a:defRPr sz="3440"/>
            </a:pPr>
            <a:endParaRPr dirty="0"/>
          </a:p>
          <a:p>
            <a:pPr marL="709930" lvl="1" indent="-273050" defTabSz="786384">
              <a:spcBef>
                <a:spcPts val="600"/>
              </a:spcBef>
              <a:defRPr sz="3440"/>
            </a:pPr>
            <a:endParaRPr dirty="0"/>
          </a:p>
          <a:p>
            <a:pPr marL="709930" lvl="1" indent="-273050" defTabSz="786384">
              <a:spcBef>
                <a:spcPts val="600"/>
              </a:spcBef>
              <a:defRPr sz="3440"/>
            </a:pPr>
            <a:endParaRPr dirty="0"/>
          </a:p>
          <a:p>
            <a:pPr marL="709930" lvl="1" indent="-273050" defTabSz="786384">
              <a:spcBef>
                <a:spcPts val="600"/>
              </a:spcBef>
              <a:defRPr sz="3440"/>
            </a:pPr>
            <a:endParaRPr dirty="0"/>
          </a:p>
          <a:p>
            <a:pPr marL="709930" lvl="1" indent="-273050" defTabSz="786384">
              <a:spcBef>
                <a:spcPts val="600"/>
              </a:spcBef>
              <a:defRPr sz="3440"/>
            </a:pPr>
            <a:endParaRPr dirty="0"/>
          </a:p>
          <a:p>
            <a:pPr marL="709930" lvl="1" indent="-273050" defTabSz="786384">
              <a:spcBef>
                <a:spcPts val="600"/>
              </a:spcBef>
              <a:defRPr sz="3440"/>
            </a:pPr>
            <a:endParaRPr dirty="0"/>
          </a:p>
          <a:p>
            <a:pPr marL="709930" lvl="1" indent="-273050" defTabSz="786384">
              <a:spcBef>
                <a:spcPts val="600"/>
              </a:spcBef>
              <a:defRPr sz="3440"/>
            </a:pPr>
            <a:endParaRPr dirty="0"/>
          </a:p>
          <a:p>
            <a:pPr marL="273050" indent="-273050" defTabSz="786384">
              <a:spcBef>
                <a:spcPts val="600"/>
              </a:spcBef>
              <a:defRPr sz="4128"/>
            </a:pPr>
            <a:r>
              <a:rPr dirty="0"/>
              <a:t>High Voltage breakdown tests- CERNs Pulsed DC  system</a:t>
            </a:r>
          </a:p>
          <a:p>
            <a:pPr marL="709930" lvl="1" indent="-273050" defTabSz="786384">
              <a:spcBef>
                <a:spcPts val="600"/>
              </a:spcBef>
              <a:defRPr sz="3440"/>
            </a:pPr>
            <a:r>
              <a:rPr dirty="0"/>
              <a:t>System modified for </a:t>
            </a:r>
            <a:r>
              <a:rPr dirty="0" err="1"/>
              <a:t>iSAS</a:t>
            </a:r>
            <a:r>
              <a:rPr dirty="0"/>
              <a:t> samples: </a:t>
            </a:r>
          </a:p>
          <a:p>
            <a:pPr marL="1146810" lvl="2" indent="-273050" defTabSz="786384">
              <a:spcBef>
                <a:spcPts val="600"/>
              </a:spcBef>
              <a:defRPr sz="3440"/>
            </a:pPr>
            <a:r>
              <a:rPr dirty="0"/>
              <a:t>compression system for un-</a:t>
            </a:r>
            <a:r>
              <a:rPr dirty="0" err="1"/>
              <a:t>metalised</a:t>
            </a:r>
            <a:r>
              <a:rPr dirty="0"/>
              <a:t> ceramics </a:t>
            </a:r>
          </a:p>
          <a:p>
            <a:pPr marL="1583690" lvl="3" indent="-273050" defTabSz="786384">
              <a:spcBef>
                <a:spcPts val="600"/>
              </a:spcBef>
              <a:defRPr sz="3440"/>
            </a:pPr>
            <a:r>
              <a:rPr dirty="0"/>
              <a:t>compression force  up to 8.4 </a:t>
            </a:r>
            <a:r>
              <a:rPr dirty="0" err="1"/>
              <a:t>kN</a:t>
            </a:r>
            <a:endParaRPr dirty="0"/>
          </a:p>
          <a:p>
            <a:pPr marL="709930" lvl="1" indent="-273050" defTabSz="786384">
              <a:spcBef>
                <a:spcPts val="600"/>
              </a:spcBef>
              <a:defRPr sz="3440"/>
            </a:pPr>
            <a:r>
              <a:rPr dirty="0"/>
              <a:t>Status: System validated with Al</a:t>
            </a:r>
            <a:r>
              <a:rPr baseline="-5999" dirty="0"/>
              <a:t>2</a:t>
            </a:r>
            <a:r>
              <a:rPr dirty="0"/>
              <a:t>0</a:t>
            </a:r>
            <a:r>
              <a:rPr baseline="-5999" dirty="0"/>
              <a:t>3</a:t>
            </a:r>
            <a:r>
              <a:rPr dirty="0"/>
              <a:t> ceramics =&gt; measure FE in week 13</a:t>
            </a:r>
          </a:p>
          <a:p>
            <a:pPr marL="1146810" lvl="2" indent="-273050" defTabSz="786384">
              <a:spcBef>
                <a:spcPts val="600"/>
              </a:spcBef>
              <a:defRPr sz="3440"/>
            </a:pPr>
            <a:r>
              <a:rPr dirty="0"/>
              <a:t>Outcome  </a:t>
            </a:r>
          </a:p>
          <a:p>
            <a:pPr marL="1583690" lvl="3" indent="-273050" defTabSz="786384">
              <a:spcBef>
                <a:spcPts val="600"/>
              </a:spcBef>
              <a:defRPr sz="3440"/>
            </a:pPr>
            <a:r>
              <a:rPr dirty="0"/>
              <a:t>DC breakdown threshold &amp; </a:t>
            </a:r>
            <a:r>
              <a:rPr dirty="0" err="1"/>
              <a:t>Optimisation</a:t>
            </a:r>
            <a:r>
              <a:rPr dirty="0"/>
              <a:t> edge geometry</a:t>
            </a:r>
          </a:p>
          <a:p>
            <a:pPr marL="1583690" lvl="3" indent="-273050" defTabSz="786384">
              <a:spcBef>
                <a:spcPts val="600"/>
              </a:spcBef>
              <a:defRPr sz="3440"/>
            </a:pPr>
            <a:r>
              <a:rPr dirty="0"/>
              <a:t>Validation of FE machining and cleaning procedure</a:t>
            </a:r>
          </a:p>
        </p:txBody>
      </p:sp>
      <p:sp>
        <p:nvSpPr>
          <p:cNvPr id="111" name="Slide Number"/>
          <p:cNvSpPr txBox="1">
            <a:spLocks noGrp="1"/>
          </p:cNvSpPr>
          <p:nvPr>
            <p:ph type="sldNum" sz="quarter" idx="2"/>
          </p:nvPr>
        </p:nvSpPr>
        <p:spPr>
          <a:xfrm>
            <a:off x="11911735" y="6510179"/>
            <a:ext cx="284052" cy="40010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hangingPunct="0"/>
            <a:fld id="{86CB4B4D-7CA3-9044-876B-883B54F8677D}" type="slidenum">
              <a:rPr kern="0">
                <a:latin typeface="Arial"/>
                <a:cs typeface="Arial"/>
                <a:sym typeface="Arial"/>
              </a:rPr>
              <a:pPr hangingPunct="0"/>
              <a:t>12</a:t>
            </a:fld>
            <a:endParaRPr kern="0">
              <a:latin typeface="Arial"/>
              <a:cs typeface="Arial"/>
              <a:sym typeface="Arial"/>
            </a:endParaRPr>
          </a:p>
        </p:txBody>
      </p:sp>
      <p:grpSp>
        <p:nvGrpSpPr>
          <p:cNvPr id="117" name="Group"/>
          <p:cNvGrpSpPr/>
          <p:nvPr/>
        </p:nvGrpSpPr>
        <p:grpSpPr>
          <a:xfrm>
            <a:off x="703238" y="2062365"/>
            <a:ext cx="11079952" cy="1718882"/>
            <a:chOff x="0" y="0"/>
            <a:chExt cx="22159902" cy="3437761"/>
          </a:xfrm>
        </p:grpSpPr>
        <p:pic>
          <p:nvPicPr>
            <p:cNvPr id="112" name="Picture 9" descr="Picture 9"/>
            <p:cNvPicPr>
              <a:picLocks noChangeAspect="1"/>
            </p:cNvPicPr>
            <p:nvPr/>
          </p:nvPicPr>
          <p:blipFill>
            <a:blip r:embed="rId2"/>
            <a:stretch>
              <a:fillRect/>
            </a:stretch>
          </p:blipFill>
          <p:spPr>
            <a:xfrm>
              <a:off x="15729286" y="206768"/>
              <a:ext cx="6430617" cy="3230994"/>
            </a:xfrm>
            <a:prstGeom prst="rect">
              <a:avLst/>
            </a:prstGeom>
            <a:ln w="12700" cap="flat">
              <a:noFill/>
              <a:miter lim="400000"/>
            </a:ln>
            <a:effectLst/>
          </p:spPr>
        </p:pic>
        <p:pic>
          <p:nvPicPr>
            <p:cNvPr id="113" name="Picture 10" descr="Picture 10"/>
            <p:cNvPicPr>
              <a:picLocks noChangeAspect="1"/>
            </p:cNvPicPr>
            <p:nvPr/>
          </p:nvPicPr>
          <p:blipFill>
            <a:blip r:embed="rId3"/>
            <a:stretch>
              <a:fillRect/>
            </a:stretch>
          </p:blipFill>
          <p:spPr>
            <a:xfrm>
              <a:off x="9862582" y="0"/>
              <a:ext cx="4516645" cy="3430478"/>
            </a:xfrm>
            <a:prstGeom prst="rect">
              <a:avLst/>
            </a:prstGeom>
            <a:ln w="12700" cap="flat">
              <a:noFill/>
              <a:miter lim="400000"/>
            </a:ln>
            <a:effectLst/>
          </p:spPr>
        </p:pic>
        <p:pic>
          <p:nvPicPr>
            <p:cNvPr id="114" name="Picture 11" descr="Picture 11"/>
            <p:cNvPicPr>
              <a:picLocks noChangeAspect="1"/>
            </p:cNvPicPr>
            <p:nvPr/>
          </p:nvPicPr>
          <p:blipFill>
            <a:blip r:embed="rId4"/>
            <a:stretch>
              <a:fillRect/>
            </a:stretch>
          </p:blipFill>
          <p:spPr>
            <a:xfrm>
              <a:off x="4718096" y="358058"/>
              <a:ext cx="5196062" cy="2714362"/>
            </a:xfrm>
            <a:prstGeom prst="rect">
              <a:avLst/>
            </a:prstGeom>
            <a:ln w="12700" cap="flat">
              <a:noFill/>
              <a:miter lim="400000"/>
            </a:ln>
            <a:effectLst/>
          </p:spPr>
        </p:pic>
        <p:pic>
          <p:nvPicPr>
            <p:cNvPr id="115" name="pasted-movie.png" descr="pasted-movie.png"/>
            <p:cNvPicPr>
              <a:picLocks noChangeAspect="1"/>
            </p:cNvPicPr>
            <p:nvPr/>
          </p:nvPicPr>
          <p:blipFill>
            <a:blip r:embed="rId5"/>
            <a:srcRect l="5299" t="1208" r="2328" b="2216"/>
            <a:stretch>
              <a:fillRect/>
            </a:stretch>
          </p:blipFill>
          <p:spPr>
            <a:xfrm>
              <a:off x="0" y="332526"/>
              <a:ext cx="4371728" cy="2765521"/>
            </a:xfrm>
            <a:prstGeom prst="rect">
              <a:avLst/>
            </a:prstGeom>
            <a:ln w="12700" cap="flat">
              <a:noFill/>
              <a:miter lim="400000"/>
            </a:ln>
            <a:effectLst/>
          </p:spPr>
        </p:pic>
        <p:sp>
          <p:nvSpPr>
            <p:cNvPr id="116" name="Arrow"/>
            <p:cNvSpPr/>
            <p:nvPr/>
          </p:nvSpPr>
          <p:spPr>
            <a:xfrm>
              <a:off x="14275133" y="1080239"/>
              <a:ext cx="1270001" cy="1270001"/>
            </a:xfrm>
            <a:prstGeom prst="rightArrow">
              <a:avLst>
                <a:gd name="adj1" fmla="val 32000"/>
                <a:gd name="adj2" fmla="val 64000"/>
              </a:avLst>
            </a:prstGeom>
            <a:solidFill>
              <a:srgbClr val="941100"/>
            </a:solidFill>
            <a:ln w="38100" cap="flat">
              <a:solidFill>
                <a:schemeClr val="accent4">
                  <a:lumOff val="36303"/>
                </a:schemeClr>
              </a:solidFill>
              <a:prstDash val="solid"/>
              <a:round/>
            </a:ln>
            <a:effectLst/>
          </p:spPr>
          <p:txBody>
            <a:bodyPr wrap="square" lIns="45720" tIns="45720" rIns="45720" bIns="45720" numCol="1" anchor="ctr">
              <a:noAutofit/>
            </a:bodyPr>
            <a:lstStyle/>
            <a:p>
              <a:pPr hangingPunct="0"/>
              <a:endParaRPr kern="0">
                <a:solidFill>
                  <a:srgbClr val="0055A0"/>
                </a:solidFill>
                <a:latin typeface="Arial"/>
                <a:cs typeface="Arial"/>
                <a:sym typeface="Arial"/>
              </a:endParaRPr>
            </a:p>
          </p:txBody>
        </p:sp>
      </p:grpSp>
      <p:grpSp>
        <p:nvGrpSpPr>
          <p:cNvPr id="122" name="Group"/>
          <p:cNvGrpSpPr/>
          <p:nvPr/>
        </p:nvGrpSpPr>
        <p:grpSpPr>
          <a:xfrm>
            <a:off x="9059841" y="3951127"/>
            <a:ext cx="2963677" cy="3111827"/>
            <a:chOff x="0" y="0"/>
            <a:chExt cx="5927352" cy="6223652"/>
          </a:xfrm>
        </p:grpSpPr>
        <p:grpSp>
          <p:nvGrpSpPr>
            <p:cNvPr id="120" name="Group"/>
            <p:cNvGrpSpPr/>
            <p:nvPr/>
          </p:nvGrpSpPr>
          <p:grpSpPr>
            <a:xfrm>
              <a:off x="0" y="0"/>
              <a:ext cx="5927353" cy="4806868"/>
              <a:chOff x="0" y="0"/>
              <a:chExt cx="5927352" cy="4806867"/>
            </a:xfrm>
          </p:grpSpPr>
          <p:pic>
            <p:nvPicPr>
              <p:cNvPr id="118" name="Picture 13" descr="Picture 13"/>
              <p:cNvPicPr>
                <a:picLocks noChangeAspect="1"/>
              </p:cNvPicPr>
              <p:nvPr/>
            </p:nvPicPr>
            <p:blipFill>
              <a:blip r:embed="rId6"/>
              <a:stretch>
                <a:fillRect/>
              </a:stretch>
            </p:blipFill>
            <p:spPr>
              <a:xfrm>
                <a:off x="0" y="1008089"/>
                <a:ext cx="2732559" cy="3638765"/>
              </a:xfrm>
              <a:prstGeom prst="rect">
                <a:avLst/>
              </a:prstGeom>
              <a:ln w="12700" cap="flat">
                <a:noFill/>
                <a:miter lim="400000"/>
              </a:ln>
              <a:effectLst/>
            </p:spPr>
          </p:pic>
          <p:pic>
            <p:nvPicPr>
              <p:cNvPr id="119" name="Picture 3" descr="Picture 3"/>
              <p:cNvPicPr>
                <a:picLocks noChangeAspect="1"/>
              </p:cNvPicPr>
              <p:nvPr/>
            </p:nvPicPr>
            <p:blipFill>
              <a:blip r:embed="rId7"/>
              <a:stretch>
                <a:fillRect/>
              </a:stretch>
            </p:blipFill>
            <p:spPr>
              <a:xfrm>
                <a:off x="3194794" y="0"/>
                <a:ext cx="2732559" cy="4806868"/>
              </a:xfrm>
              <a:prstGeom prst="rect">
                <a:avLst/>
              </a:prstGeom>
              <a:ln w="12700" cap="flat">
                <a:noFill/>
                <a:miter lim="400000"/>
              </a:ln>
              <a:effectLst/>
            </p:spPr>
          </p:pic>
        </p:grpSp>
        <p:sp>
          <p:nvSpPr>
            <p:cNvPr id="121" name="Courtesy Walter Wuensch &amp; Victoria Bjelland (CERN)"/>
            <p:cNvSpPr/>
            <p:nvPr/>
          </p:nvSpPr>
          <p:spPr>
            <a:xfrm>
              <a:off x="32662" y="4953652"/>
              <a:ext cx="1270001" cy="1270001"/>
            </a:xfrm>
            <a:prstGeom prst="line">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numCol="1" anchor="t">
              <a:spAutoFit/>
            </a:bodyPr>
            <a:lstStyle>
              <a:lvl1pPr defTabSz="127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900">
                  <a:solidFill>
                    <a:srgbClr val="000000"/>
                  </a:solidFill>
                  <a:latin typeface="Helvetica Neue"/>
                  <a:ea typeface="Helvetica Neue"/>
                  <a:cs typeface="Helvetica Neue"/>
                  <a:sym typeface="Helvetica Neue"/>
                </a:defRPr>
              </a:lvl1pPr>
            </a:lstStyle>
            <a:p>
              <a:pPr defTabSz="6350" hangingPunct="0">
                <a:lnSpc>
                  <a:spcPts val="19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r>
                <a:rPr sz="950" kern="0"/>
                <a:t>Courtesy Walter Wuensch &amp; Victoria Bjelland (CERN)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10">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1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110">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10">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10">
                                            <p:txEl>
                                              <p:pRg st="14" end="14"/>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10">
                                            <p:txEl>
                                              <p:pRg st="15" end="15"/>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10">
                                            <p:txEl>
                                              <p:pRg st="16" end="16"/>
                                            </p:txEl>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110">
                                            <p:txEl>
                                              <p:pRg st="17" end="17"/>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110">
                                            <p:txEl>
                                              <p:pRg st="18" end="18"/>
                                            </p:txEl>
                                          </p:spTgt>
                                        </p:tgtEl>
                                        <p:attrNameLst>
                                          <p:attrName>style.visibility</p:attrName>
                                        </p:attrNameLst>
                                      </p:cBhvr>
                                      <p:to>
                                        <p:strVal val="visible"/>
                                      </p:to>
                                    </p:set>
                                  </p:childTnLst>
                                </p:cTn>
                              </p:par>
                              <p:par>
                                <p:cTn id="33" presetID="1" presetClass="entr" presetSubtype="0" fill="hold" grpId="0" nodeType="withEffect">
                                  <p:stCondLst>
                                    <p:cond delay="0"/>
                                  </p:stCondLst>
                                  <p:iterate>
                                    <p:tmAbs val="0"/>
                                  </p:iterate>
                                  <p:childTnLst>
                                    <p:set>
                                      <p:cBhvr>
                                        <p:cTn id="34" fill="hold"/>
                                        <p:tgtEl>
                                          <p:spTgt spid="110">
                                            <p:txEl>
                                              <p:pRg st="19" end="19"/>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build="p" animBg="1" advAuto="0"/>
      <p:bldP spid="117" grpId="0" animBg="1" advAuto="0"/>
      <p:bldP spid="122"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iSAS WP1: possible FCC use cases"/>
          <p:cNvSpPr txBox="1">
            <a:spLocks noGrp="1"/>
          </p:cNvSpPr>
          <p:nvPr>
            <p:ph type="title"/>
          </p:nvPr>
        </p:nvSpPr>
        <p:spPr>
          <a:prstGeom prst="rect">
            <a:avLst/>
          </a:prstGeom>
        </p:spPr>
        <p:txBody>
          <a:bodyPr>
            <a:normAutofit fontScale="90000"/>
          </a:bodyPr>
          <a:lstStyle/>
          <a:p>
            <a:r>
              <a:t>iSAS WP1: possible FCC use cases</a:t>
            </a:r>
          </a:p>
        </p:txBody>
      </p:sp>
      <p:sp>
        <p:nvSpPr>
          <p:cNvPr id="125" name="Use case 1:  Fast  frequency shifting for rapid cavity detuning…"/>
          <p:cNvSpPr txBox="1">
            <a:spLocks noGrp="1"/>
          </p:cNvSpPr>
          <p:nvPr>
            <p:ph type="body" idx="1"/>
          </p:nvPr>
        </p:nvSpPr>
        <p:spPr>
          <a:prstGeom prst="rect">
            <a:avLst/>
          </a:prstGeom>
        </p:spPr>
        <p:txBody>
          <a:bodyPr>
            <a:normAutofit fontScale="70000" lnSpcReduction="20000"/>
          </a:bodyPr>
          <a:lstStyle/>
          <a:p>
            <a:pPr marL="266700" indent="-266700" defTabSz="768096">
              <a:spcBef>
                <a:spcPts val="600"/>
              </a:spcBef>
              <a:defRPr sz="4032"/>
            </a:pPr>
            <a:r>
              <a:rPr dirty="0">
                <a:solidFill>
                  <a:srgbClr val="941100"/>
                </a:solidFill>
              </a:rPr>
              <a:t>Use case 1</a:t>
            </a:r>
            <a:r>
              <a:rPr dirty="0"/>
              <a:t>:  Fast  frequency shifting for rapid cavity detuning</a:t>
            </a:r>
          </a:p>
          <a:p>
            <a:pPr marL="693420" lvl="1" indent="-266700" defTabSz="768096">
              <a:spcBef>
                <a:spcPts val="600"/>
              </a:spcBef>
              <a:defRPr sz="3359"/>
            </a:pPr>
            <a:r>
              <a:rPr sz="2900" dirty="0"/>
              <a:t>Applicable to 400 MHz  Nb-on-Cu  2-cell cavities</a:t>
            </a:r>
          </a:p>
          <a:p>
            <a:pPr marL="693420" lvl="1" indent="-266700" defTabSz="768096">
              <a:spcBef>
                <a:spcPts val="600"/>
              </a:spcBef>
              <a:defRPr sz="3359"/>
            </a:pPr>
            <a:r>
              <a:rPr sz="2900" dirty="0"/>
              <a:t>Request: Rapid detuning of failed cavity =&gt; target:  </a:t>
            </a:r>
            <a:r>
              <a:rPr sz="2900" dirty="0" err="1"/>
              <a:t>Δf</a:t>
            </a:r>
            <a:r>
              <a:rPr sz="2900" dirty="0"/>
              <a:t> = 1 kHz in &lt;1µs</a:t>
            </a:r>
          </a:p>
          <a:p>
            <a:pPr marL="693420" lvl="1" indent="-266700" defTabSz="768096">
              <a:spcBef>
                <a:spcPts val="600"/>
              </a:spcBef>
              <a:defRPr sz="3359"/>
            </a:pPr>
            <a:r>
              <a:rPr sz="2900" dirty="0"/>
              <a:t>FRT Conceptual design: resonant 2-wafer ferroelectric stack </a:t>
            </a:r>
          </a:p>
          <a:p>
            <a:pPr marL="1120140" lvl="2" indent="-266700" defTabSz="768096">
              <a:spcBef>
                <a:spcPts val="600"/>
              </a:spcBef>
              <a:defRPr sz="3359"/>
            </a:pPr>
            <a:r>
              <a:rPr sz="2900" dirty="0"/>
              <a:t>Overdrive: 13 % increase in </a:t>
            </a:r>
            <a:r>
              <a:rPr sz="2900" dirty="0" err="1"/>
              <a:t>FoM</a:t>
            </a:r>
            <a:r>
              <a:rPr sz="2900" dirty="0"/>
              <a:t>  &amp; </a:t>
            </a:r>
            <a:r>
              <a:rPr sz="2900" dirty="0" err="1"/>
              <a:t>Qe</a:t>
            </a:r>
            <a:r>
              <a:rPr sz="2900" dirty="0"/>
              <a:t> = 8 x </a:t>
            </a:r>
            <a:r>
              <a:rPr sz="2900" dirty="0" err="1"/>
              <a:t>Qe</a:t>
            </a:r>
            <a:r>
              <a:rPr sz="2900" dirty="0"/>
              <a:t>(no Overdrive)</a:t>
            </a:r>
          </a:p>
          <a:p>
            <a:pPr marL="693420" lvl="1" indent="-266700" defTabSz="768096">
              <a:spcBef>
                <a:spcPts val="600"/>
              </a:spcBef>
              <a:defRPr sz="3359"/>
            </a:pPr>
            <a:endParaRPr sz="2900" dirty="0"/>
          </a:p>
          <a:p>
            <a:pPr marL="693420" lvl="1" indent="-266700" defTabSz="768096">
              <a:spcBef>
                <a:spcPts val="600"/>
              </a:spcBef>
              <a:defRPr sz="3359"/>
            </a:pPr>
            <a:r>
              <a:rPr sz="2900" dirty="0"/>
              <a:t>Lessons Learnt</a:t>
            </a:r>
          </a:p>
          <a:p>
            <a:pPr marL="1120140" lvl="2" indent="-266700" defTabSz="768096">
              <a:spcBef>
                <a:spcPts val="600"/>
              </a:spcBef>
              <a:defRPr sz="3359"/>
            </a:pPr>
            <a:r>
              <a:rPr sz="2900" dirty="0"/>
              <a:t>2 wafer design: Simplifies DC bias and cooling schemes for ferroelectric wafers</a:t>
            </a:r>
          </a:p>
          <a:p>
            <a:pPr marL="1120140" lvl="2" indent="-266700" defTabSz="768096">
              <a:spcBef>
                <a:spcPts val="600"/>
              </a:spcBef>
              <a:defRPr sz="3359"/>
            </a:pPr>
            <a:r>
              <a:rPr sz="2900" dirty="0"/>
              <a:t>RF design: Simplified tuner resonance circuit </a:t>
            </a:r>
          </a:p>
          <a:p>
            <a:pPr marL="1546860" lvl="3" indent="-266700" defTabSz="768096">
              <a:spcBef>
                <a:spcPts val="600"/>
              </a:spcBef>
              <a:defRPr sz="3359"/>
            </a:pPr>
            <a:r>
              <a:rPr sz="2900" dirty="0"/>
              <a:t>retain tuner - cavity vacuum separation</a:t>
            </a:r>
          </a:p>
          <a:p>
            <a:pPr marL="693420" lvl="1" indent="-266700" defTabSz="768096">
              <a:spcBef>
                <a:spcPts val="600"/>
              </a:spcBef>
              <a:defRPr sz="3359"/>
            </a:pPr>
            <a:r>
              <a:rPr sz="2900" b="1" dirty="0"/>
              <a:t>Status</a:t>
            </a:r>
            <a:r>
              <a:rPr sz="2900" dirty="0"/>
              <a:t>: On Hold: FRT design is good, but instabilities (optics) invalidates use case</a:t>
            </a:r>
          </a:p>
          <a:p>
            <a:pPr marL="266700" indent="-266700" defTabSz="768096">
              <a:spcBef>
                <a:spcPts val="600"/>
              </a:spcBef>
              <a:defRPr sz="4032"/>
            </a:pPr>
            <a:endParaRPr dirty="0"/>
          </a:p>
          <a:p>
            <a:pPr marL="266700" indent="-266700" defTabSz="768096">
              <a:spcBef>
                <a:spcPts val="600"/>
              </a:spcBef>
              <a:defRPr sz="4032"/>
            </a:pPr>
            <a:r>
              <a:rPr dirty="0">
                <a:solidFill>
                  <a:srgbClr val="941100"/>
                </a:solidFill>
              </a:rPr>
              <a:t>Use case 2</a:t>
            </a:r>
            <a:r>
              <a:rPr dirty="0"/>
              <a:t>: Beam loading compensation during filling</a:t>
            </a:r>
          </a:p>
          <a:p>
            <a:pPr marL="693420" lvl="1" indent="-266700" defTabSz="768096">
              <a:spcBef>
                <a:spcPts val="600"/>
              </a:spcBef>
              <a:defRPr sz="3359"/>
            </a:pPr>
            <a:r>
              <a:rPr sz="2900" dirty="0"/>
              <a:t>Applicable to 800MHz 6-cell bulk Nb cavities</a:t>
            </a:r>
          </a:p>
          <a:p>
            <a:pPr marL="693420" lvl="1" indent="-266700" defTabSz="768096">
              <a:spcBef>
                <a:spcPts val="600"/>
              </a:spcBef>
              <a:defRPr sz="3359"/>
            </a:pPr>
            <a:r>
              <a:rPr sz="2900" dirty="0"/>
              <a:t>Request: Controlled detuning during injection cycle of FCC booster</a:t>
            </a:r>
          </a:p>
          <a:p>
            <a:pPr marL="1120140" lvl="2" indent="-266700" defTabSz="768096">
              <a:spcBef>
                <a:spcPts val="600"/>
              </a:spcBef>
              <a:defRPr sz="3359"/>
            </a:pPr>
            <a:r>
              <a:rPr sz="2900" dirty="0"/>
              <a:t>Continuous detuning over 3s filling time &amp; during ramp and flattop</a:t>
            </a:r>
          </a:p>
          <a:p>
            <a:pPr marL="693420" lvl="1" indent="-266700" defTabSz="768096">
              <a:spcBef>
                <a:spcPts val="600"/>
              </a:spcBef>
              <a:defRPr sz="3359"/>
            </a:pPr>
            <a:r>
              <a:rPr sz="2900" b="1" dirty="0"/>
              <a:t>Status</a:t>
            </a:r>
            <a:r>
              <a:rPr sz="2900" dirty="0"/>
              <a:t>:  Ongoing - Conceptual 2-wafer design</a:t>
            </a:r>
          </a:p>
          <a:p>
            <a:pPr marL="1120140" lvl="2" indent="-266700" defTabSz="768096">
              <a:spcBef>
                <a:spcPts val="600"/>
              </a:spcBef>
              <a:defRPr sz="3359"/>
            </a:pPr>
            <a:r>
              <a:rPr sz="2900" dirty="0"/>
              <a:t>Analytics and preliminary CST simulations done</a:t>
            </a:r>
          </a:p>
          <a:p>
            <a:pPr marL="1120140" lvl="2" indent="-266700" defTabSz="768096">
              <a:spcBef>
                <a:spcPts val="600"/>
              </a:spcBef>
              <a:defRPr sz="3359" b="1"/>
            </a:pPr>
            <a:r>
              <a:rPr sz="2900" dirty="0"/>
              <a:t>Jan 25: launched WP1 UK-CERN sub-group </a:t>
            </a:r>
          </a:p>
          <a:p>
            <a:pPr marL="1546860" lvl="3" indent="-266700" defTabSz="768096">
              <a:spcBef>
                <a:spcPts val="600"/>
              </a:spcBef>
              <a:defRPr sz="3359"/>
            </a:pPr>
            <a:r>
              <a:rPr sz="2900" dirty="0"/>
              <a:t>WP1 Task 1.2   and  WP1 Task 6.2 </a:t>
            </a:r>
          </a:p>
        </p:txBody>
      </p:sp>
      <p:sp>
        <p:nvSpPr>
          <p:cNvPr id="126" name="Slide Number"/>
          <p:cNvSpPr txBox="1">
            <a:spLocks noGrp="1"/>
          </p:cNvSpPr>
          <p:nvPr>
            <p:ph type="sldNum" sz="quarter" idx="2"/>
          </p:nvPr>
        </p:nvSpPr>
        <p:spPr>
          <a:xfrm>
            <a:off x="11911735" y="6510179"/>
            <a:ext cx="284052" cy="40010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hangingPunct="0"/>
            <a:fld id="{86CB4B4D-7CA3-9044-876B-883B54F8677D}" type="slidenum">
              <a:rPr kern="0">
                <a:latin typeface="Arial"/>
                <a:cs typeface="Arial"/>
                <a:sym typeface="Arial"/>
              </a:rPr>
              <a:pPr hangingPunct="0"/>
              <a:t>13</a:t>
            </a:fld>
            <a:endParaRPr kern="0">
              <a:latin typeface="Arial"/>
              <a:cs typeface="Arial"/>
              <a:sym typeface="Arial"/>
            </a:endParaRPr>
          </a:p>
        </p:txBody>
      </p:sp>
      <p:grpSp>
        <p:nvGrpSpPr>
          <p:cNvPr id="140" name="Group"/>
          <p:cNvGrpSpPr/>
          <p:nvPr/>
        </p:nvGrpSpPr>
        <p:grpSpPr>
          <a:xfrm>
            <a:off x="8944897" y="1157747"/>
            <a:ext cx="3205504" cy="2340503"/>
            <a:chOff x="0" y="-1"/>
            <a:chExt cx="7649274" cy="5350690"/>
          </a:xfrm>
        </p:grpSpPr>
        <p:sp>
          <p:nvSpPr>
            <p:cNvPr id="128" name="Case 1"/>
            <p:cNvSpPr/>
            <p:nvPr/>
          </p:nvSpPr>
          <p:spPr>
            <a:xfrm>
              <a:off x="522876" y="4677711"/>
              <a:ext cx="2120259" cy="672978"/>
            </a:xfrm>
            <a:prstGeom prst="roundRect">
              <a:avLst>
                <a:gd name="adj" fmla="val 28276"/>
              </a:avLst>
            </a:prstGeom>
            <a:solidFill>
              <a:srgbClr val="941100"/>
            </a:solidFill>
            <a:ln w="38100" cap="flat">
              <a:solidFill>
                <a:schemeClr val="accent4">
                  <a:lumOff val="3630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noAutofit/>
            </a:bodyPr>
            <a:lstStyle>
              <a:lvl1pPr algn="ctr">
                <a:defRPr sz="2600" b="1">
                  <a:solidFill>
                    <a:schemeClr val="accent1">
                      <a:lumOff val="51343"/>
                    </a:schemeClr>
                  </a:solidFill>
                </a:defRPr>
              </a:lvl1pPr>
            </a:lstStyle>
            <a:p>
              <a:pPr hangingPunct="0"/>
              <a:r>
                <a:rPr sz="1300" kern="0">
                  <a:solidFill>
                    <a:srgbClr val="7C7C7C">
                      <a:lumOff val="51343"/>
                    </a:srgbClr>
                  </a:solidFill>
                  <a:latin typeface="Arial"/>
                  <a:cs typeface="Arial"/>
                  <a:sym typeface="Arial"/>
                </a:rPr>
                <a:t>Case 1</a:t>
              </a:r>
            </a:p>
          </p:txBody>
        </p:sp>
        <p:grpSp>
          <p:nvGrpSpPr>
            <p:cNvPr id="131" name="Group"/>
            <p:cNvGrpSpPr/>
            <p:nvPr/>
          </p:nvGrpSpPr>
          <p:grpSpPr>
            <a:xfrm>
              <a:off x="2867618" y="-1"/>
              <a:ext cx="4781655" cy="2228706"/>
              <a:chOff x="0" y="0"/>
              <a:chExt cx="4781654" cy="2228704"/>
            </a:xfrm>
          </p:grpSpPr>
          <p:pic>
            <p:nvPicPr>
              <p:cNvPr id="129" name="Picture 29" descr="Picture 29"/>
              <p:cNvPicPr>
                <a:picLocks noChangeAspect="1"/>
              </p:cNvPicPr>
              <p:nvPr/>
            </p:nvPicPr>
            <p:blipFill>
              <a:blip r:embed="rId2"/>
              <a:srcRect r="28255"/>
              <a:stretch>
                <a:fillRect/>
              </a:stretch>
            </p:blipFill>
            <p:spPr>
              <a:xfrm rot="16200000" flipH="1">
                <a:off x="1276474" y="-1276475"/>
                <a:ext cx="2228706" cy="4781655"/>
              </a:xfrm>
              <a:prstGeom prst="rect">
                <a:avLst/>
              </a:prstGeom>
              <a:ln w="12700" cap="flat">
                <a:noFill/>
                <a:miter lim="400000"/>
              </a:ln>
              <a:effectLst/>
            </p:spPr>
          </p:pic>
          <p:sp>
            <p:nvSpPr>
              <p:cNvPr id="130" name="Circle"/>
              <p:cNvSpPr/>
              <p:nvPr/>
            </p:nvSpPr>
            <p:spPr>
              <a:xfrm>
                <a:off x="914033" y="17002"/>
                <a:ext cx="853680" cy="853679"/>
              </a:xfrm>
              <a:prstGeom prst="ellipse">
                <a:avLst/>
              </a:prstGeom>
              <a:noFill/>
              <a:ln w="38100" cap="flat">
                <a:solidFill>
                  <a:srgbClr val="941100"/>
                </a:solidFill>
                <a:prstDash val="solid"/>
                <a:round/>
              </a:ln>
              <a:effectLst/>
            </p:spPr>
            <p:txBody>
              <a:bodyPr wrap="square" lIns="45720" tIns="45720" rIns="45720" bIns="45720" numCol="1" anchor="ctr">
                <a:noAutofit/>
              </a:bodyPr>
              <a:lstStyle/>
              <a:p>
                <a:pPr hangingPunct="0"/>
                <a:endParaRPr kern="0">
                  <a:solidFill>
                    <a:srgbClr val="0055A0"/>
                  </a:solidFill>
                  <a:latin typeface="Arial"/>
                  <a:cs typeface="Arial"/>
                  <a:sym typeface="Arial"/>
                </a:endParaRPr>
              </a:p>
            </p:txBody>
          </p:sp>
        </p:grpSp>
        <p:grpSp>
          <p:nvGrpSpPr>
            <p:cNvPr id="136" name="Group"/>
            <p:cNvGrpSpPr/>
            <p:nvPr/>
          </p:nvGrpSpPr>
          <p:grpSpPr>
            <a:xfrm>
              <a:off x="0" y="14892"/>
              <a:ext cx="2809195" cy="2601056"/>
              <a:chOff x="0" y="174"/>
              <a:chExt cx="2809194" cy="2601054"/>
            </a:xfrm>
          </p:grpSpPr>
          <p:pic>
            <p:nvPicPr>
              <p:cNvPr id="132" name="Picture 29" descr="Picture 29"/>
              <p:cNvPicPr>
                <a:picLocks noChangeAspect="1"/>
              </p:cNvPicPr>
              <p:nvPr/>
            </p:nvPicPr>
            <p:blipFill>
              <a:blip r:embed="rId2"/>
              <a:srcRect l="1072" t="19210" r="73501" b="64269"/>
              <a:stretch>
                <a:fillRect/>
              </a:stretch>
            </p:blipFill>
            <p:spPr>
              <a:xfrm rot="16200000" flipH="1">
                <a:off x="401222" y="87"/>
                <a:ext cx="2006650" cy="2006823"/>
              </a:xfrm>
              <a:custGeom>
                <a:avLst/>
                <a:gdLst/>
                <a:ahLst/>
                <a:cxnLst>
                  <a:cxn ang="0">
                    <a:pos x="wd2" y="hd2"/>
                  </a:cxn>
                  <a:cxn ang="5400000">
                    <a:pos x="wd2" y="hd2"/>
                  </a:cxn>
                  <a:cxn ang="10800000">
                    <a:pos x="wd2" y="hd2"/>
                  </a:cxn>
                  <a:cxn ang="16200000">
                    <a:pos x="wd2" y="hd2"/>
                  </a:cxn>
                </a:cxnLst>
                <a:rect l="0" t="0" r="r" b="b"/>
                <a:pathLst>
                  <a:path w="19678" h="20595" extrusionOk="0">
                    <a:moveTo>
                      <a:pt x="9837" y="0"/>
                    </a:moveTo>
                    <a:cubicBezTo>
                      <a:pt x="7319" y="0"/>
                      <a:pt x="4804" y="1007"/>
                      <a:pt x="2882" y="3018"/>
                    </a:cubicBezTo>
                    <a:cubicBezTo>
                      <a:pt x="-961" y="7040"/>
                      <a:pt x="-961" y="13557"/>
                      <a:pt x="2882" y="17578"/>
                    </a:cubicBezTo>
                    <a:cubicBezTo>
                      <a:pt x="6725" y="21600"/>
                      <a:pt x="12953" y="21600"/>
                      <a:pt x="16796" y="17578"/>
                    </a:cubicBezTo>
                    <a:cubicBezTo>
                      <a:pt x="20639" y="13557"/>
                      <a:pt x="20639" y="7040"/>
                      <a:pt x="16796" y="3018"/>
                    </a:cubicBezTo>
                    <a:cubicBezTo>
                      <a:pt x="14874" y="1007"/>
                      <a:pt x="12356" y="0"/>
                      <a:pt x="9837" y="0"/>
                    </a:cubicBezTo>
                    <a:close/>
                  </a:path>
                </a:pathLst>
              </a:custGeom>
              <a:ln w="38100" cap="flat">
                <a:solidFill>
                  <a:srgbClr val="941100"/>
                </a:solidFill>
                <a:prstDash val="solid"/>
                <a:round/>
              </a:ln>
              <a:effectLst/>
            </p:spPr>
          </p:pic>
          <p:grpSp>
            <p:nvGrpSpPr>
              <p:cNvPr id="135" name="Group"/>
              <p:cNvGrpSpPr/>
              <p:nvPr/>
            </p:nvGrpSpPr>
            <p:grpSpPr>
              <a:xfrm>
                <a:off x="0" y="2057379"/>
                <a:ext cx="2809195" cy="543850"/>
                <a:chOff x="0" y="0"/>
                <a:chExt cx="2809194" cy="543849"/>
              </a:xfrm>
            </p:grpSpPr>
            <p:sp>
              <p:nvSpPr>
                <p:cNvPr id="133" name="Rectangle"/>
                <p:cNvSpPr/>
                <p:nvPr/>
              </p:nvSpPr>
              <p:spPr>
                <a:xfrm>
                  <a:off x="0" y="152221"/>
                  <a:ext cx="703289" cy="239407"/>
                </a:xfrm>
                <a:prstGeom prst="rect">
                  <a:avLst/>
                </a:prstGeom>
                <a:solidFill>
                  <a:srgbClr val="07FE04"/>
                </a:solidFill>
                <a:ln w="38100" cap="flat">
                  <a:solidFill>
                    <a:schemeClr val="accent4">
                      <a:lumOff val="36303"/>
                    </a:schemeClr>
                  </a:solidFill>
                  <a:prstDash val="solid"/>
                  <a:round/>
                </a:ln>
                <a:effectLst/>
              </p:spPr>
              <p:txBody>
                <a:bodyPr wrap="square" lIns="45720" tIns="45720" rIns="45720" bIns="45720" numCol="1" anchor="ctr">
                  <a:noAutofit/>
                </a:bodyPr>
                <a:lstStyle/>
                <a:p>
                  <a:pPr hangingPunct="0"/>
                  <a:endParaRPr kern="0">
                    <a:solidFill>
                      <a:srgbClr val="0055A0"/>
                    </a:solidFill>
                    <a:latin typeface="Arial"/>
                    <a:cs typeface="Arial"/>
                    <a:sym typeface="Arial"/>
                  </a:endParaRPr>
                </a:p>
              </p:txBody>
            </p:sp>
            <p:sp>
              <p:nvSpPr>
                <p:cNvPr id="134" name="= ferroelectric"/>
                <p:cNvSpPr txBox="1"/>
                <p:nvPr/>
              </p:nvSpPr>
              <p:spPr>
                <a:xfrm>
                  <a:off x="730462" y="0"/>
                  <a:ext cx="2078733" cy="543850"/>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noAutofit/>
                </a:bodyPr>
                <a:lstStyle>
                  <a:lvl1pPr>
                    <a:defRPr sz="2300"/>
                  </a:lvl1pPr>
                </a:lstStyle>
                <a:p>
                  <a:pPr hangingPunct="0"/>
                  <a:r>
                    <a:rPr sz="1150" kern="0">
                      <a:solidFill>
                        <a:srgbClr val="0055A0"/>
                      </a:solidFill>
                      <a:latin typeface="Arial"/>
                      <a:cs typeface="Arial"/>
                      <a:sym typeface="Arial"/>
                    </a:rPr>
                    <a:t>= ferroelectric</a:t>
                  </a:r>
                </a:p>
              </p:txBody>
            </p:sp>
          </p:grpSp>
        </p:grpSp>
        <p:grpSp>
          <p:nvGrpSpPr>
            <p:cNvPr id="139" name="Group"/>
            <p:cNvGrpSpPr/>
            <p:nvPr/>
          </p:nvGrpSpPr>
          <p:grpSpPr>
            <a:xfrm>
              <a:off x="2867618" y="2423457"/>
              <a:ext cx="4781656" cy="2531804"/>
              <a:chOff x="0" y="0"/>
              <a:chExt cx="4781654" cy="2531802"/>
            </a:xfrm>
          </p:grpSpPr>
          <p:pic>
            <p:nvPicPr>
              <p:cNvPr id="137" name="Picture 22" descr="Picture 22"/>
              <p:cNvPicPr>
                <a:picLocks noChangeAspect="1"/>
              </p:cNvPicPr>
              <p:nvPr/>
            </p:nvPicPr>
            <p:blipFill>
              <a:blip r:embed="rId3"/>
              <a:srcRect l="5048" r="4289"/>
              <a:stretch>
                <a:fillRect/>
              </a:stretch>
            </p:blipFill>
            <p:spPr>
              <a:xfrm>
                <a:off x="0" y="31852"/>
                <a:ext cx="4781655" cy="2499951"/>
              </a:xfrm>
              <a:prstGeom prst="rect">
                <a:avLst/>
              </a:prstGeom>
              <a:ln w="12700" cap="flat">
                <a:noFill/>
                <a:miter lim="400000"/>
              </a:ln>
              <a:effectLst/>
            </p:spPr>
          </p:pic>
          <p:sp>
            <p:nvSpPr>
              <p:cNvPr id="138" name="Circle"/>
              <p:cNvSpPr/>
              <p:nvPr/>
            </p:nvSpPr>
            <p:spPr>
              <a:xfrm>
                <a:off x="891343" y="0"/>
                <a:ext cx="1092929" cy="1092928"/>
              </a:xfrm>
              <a:prstGeom prst="ellipse">
                <a:avLst/>
              </a:prstGeom>
              <a:noFill/>
              <a:ln w="38100" cap="flat">
                <a:solidFill>
                  <a:srgbClr val="941100"/>
                </a:solidFill>
                <a:prstDash val="solid"/>
                <a:round/>
              </a:ln>
              <a:effectLst/>
            </p:spPr>
            <p:txBody>
              <a:bodyPr wrap="square" lIns="45720" tIns="45720" rIns="45720" bIns="45720" numCol="1" anchor="ctr">
                <a:noAutofit/>
              </a:bodyPr>
              <a:lstStyle/>
              <a:p>
                <a:pPr hangingPunct="0"/>
                <a:endParaRPr kern="0">
                  <a:solidFill>
                    <a:srgbClr val="0055A0"/>
                  </a:solidFill>
                  <a:latin typeface="Arial"/>
                  <a:cs typeface="Arial"/>
                  <a:sym typeface="Arial"/>
                </a:endParaRPr>
              </a:p>
            </p:txBody>
          </p:sp>
        </p:grpSp>
      </p:grpSp>
      <p:grpSp>
        <p:nvGrpSpPr>
          <p:cNvPr id="144" name="Group"/>
          <p:cNvGrpSpPr/>
          <p:nvPr/>
        </p:nvGrpSpPr>
        <p:grpSpPr>
          <a:xfrm>
            <a:off x="8669162" y="4622567"/>
            <a:ext cx="3151670" cy="1800356"/>
            <a:chOff x="0" y="-159090"/>
            <a:chExt cx="5845793" cy="3593989"/>
          </a:xfrm>
        </p:grpSpPr>
        <p:sp>
          <p:nvSpPr>
            <p:cNvPr id="142" name="Case 2"/>
            <p:cNvSpPr/>
            <p:nvPr/>
          </p:nvSpPr>
          <p:spPr>
            <a:xfrm>
              <a:off x="887670" y="-159090"/>
              <a:ext cx="2120258" cy="672978"/>
            </a:xfrm>
            <a:prstGeom prst="roundRect">
              <a:avLst>
                <a:gd name="adj" fmla="val 28276"/>
              </a:avLst>
            </a:prstGeom>
            <a:solidFill>
              <a:srgbClr val="941100"/>
            </a:solidFill>
            <a:ln w="38100" cap="flat">
              <a:solidFill>
                <a:schemeClr val="accent4">
                  <a:lumOff val="3630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noAutofit/>
            </a:bodyPr>
            <a:lstStyle>
              <a:lvl1pPr algn="ctr">
                <a:defRPr sz="2600" b="1">
                  <a:solidFill>
                    <a:schemeClr val="accent1">
                      <a:lumOff val="51343"/>
                    </a:schemeClr>
                  </a:solidFill>
                </a:defRPr>
              </a:lvl1pPr>
            </a:lstStyle>
            <a:p>
              <a:pPr hangingPunct="0"/>
              <a:r>
                <a:rPr sz="1300" kern="0">
                  <a:solidFill>
                    <a:srgbClr val="7C7C7C">
                      <a:lumOff val="51343"/>
                    </a:srgbClr>
                  </a:solidFill>
                  <a:latin typeface="Arial"/>
                  <a:cs typeface="Arial"/>
                  <a:sym typeface="Arial"/>
                </a:rPr>
                <a:t>Case 2</a:t>
              </a:r>
            </a:p>
          </p:txBody>
        </p:sp>
        <p:pic>
          <p:nvPicPr>
            <p:cNvPr id="143" name="Picture 13" descr="Picture 13"/>
            <p:cNvPicPr>
              <a:picLocks noChangeAspect="1"/>
            </p:cNvPicPr>
            <p:nvPr/>
          </p:nvPicPr>
          <p:blipFill>
            <a:blip r:embed="rId4"/>
            <a:stretch>
              <a:fillRect/>
            </a:stretch>
          </p:blipFill>
          <p:spPr>
            <a:xfrm>
              <a:off x="0" y="729946"/>
              <a:ext cx="5845793" cy="2704953"/>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2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2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2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2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2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12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2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2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25">
                                            <p:txEl>
                                              <p:pRg st="10" end="10"/>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14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125">
                                            <p:txEl>
                                              <p:pRg st="12" end="12"/>
                                            </p:txEl>
                                          </p:spTgt>
                                        </p:tgtEl>
                                        <p:attrNameLst>
                                          <p:attrName>style.visibility</p:attrName>
                                        </p:attrNameLst>
                                      </p:cBhvr>
                                      <p:to>
                                        <p:strVal val="visible"/>
                                      </p:to>
                                    </p:set>
                                  </p:childTnLst>
                                </p:cTn>
                              </p:par>
                              <p:par>
                                <p:cTn id="34" presetID="1" presetClass="entr" presetSubtype="0" fill="hold" grpId="0" nodeType="withEffect">
                                  <p:stCondLst>
                                    <p:cond delay="0"/>
                                  </p:stCondLst>
                                  <p:iterate>
                                    <p:tmAbs val="0"/>
                                  </p:iterate>
                                  <p:childTnLst>
                                    <p:set>
                                      <p:cBhvr>
                                        <p:cTn id="35" fill="hold"/>
                                        <p:tgtEl>
                                          <p:spTgt spid="125">
                                            <p:txEl>
                                              <p:pRg st="13" end="13"/>
                                            </p:txEl>
                                          </p:spTgt>
                                        </p:tgtEl>
                                        <p:attrNameLst>
                                          <p:attrName>style.visibility</p:attrName>
                                        </p:attrNameLst>
                                      </p:cBhvr>
                                      <p:to>
                                        <p:strVal val="visible"/>
                                      </p:to>
                                    </p:set>
                                  </p:childTnLst>
                                </p:cTn>
                              </p:par>
                              <p:par>
                                <p:cTn id="36" presetID="1" presetClass="entr" presetSubtype="0" fill="hold" grpId="0" nodeType="withEffect">
                                  <p:stCondLst>
                                    <p:cond delay="0"/>
                                  </p:stCondLst>
                                  <p:iterate>
                                    <p:tmAbs val="0"/>
                                  </p:iterate>
                                  <p:childTnLst>
                                    <p:set>
                                      <p:cBhvr>
                                        <p:cTn id="37" fill="hold"/>
                                        <p:tgtEl>
                                          <p:spTgt spid="125">
                                            <p:txEl>
                                              <p:pRg st="14" end="14"/>
                                            </p:txEl>
                                          </p:spTgt>
                                        </p:tgtEl>
                                        <p:attrNameLst>
                                          <p:attrName>style.visibility</p:attrName>
                                        </p:attrNameLst>
                                      </p:cBhvr>
                                      <p:to>
                                        <p:strVal val="visible"/>
                                      </p:to>
                                    </p:set>
                                  </p:childTnLst>
                                </p:cTn>
                              </p:par>
                              <p:par>
                                <p:cTn id="38" presetID="1" presetClass="entr" presetSubtype="0" fill="hold" grpId="0" nodeType="withEffect">
                                  <p:stCondLst>
                                    <p:cond delay="0"/>
                                  </p:stCondLst>
                                  <p:iterate>
                                    <p:tmAbs val="0"/>
                                  </p:iterate>
                                  <p:childTnLst>
                                    <p:set>
                                      <p:cBhvr>
                                        <p:cTn id="39" fill="hold"/>
                                        <p:tgtEl>
                                          <p:spTgt spid="125">
                                            <p:txEl>
                                              <p:pRg st="15" end="15"/>
                                            </p:txEl>
                                          </p:spTgt>
                                        </p:tgtEl>
                                        <p:attrNameLst>
                                          <p:attrName>style.visibility</p:attrName>
                                        </p:attrNameLst>
                                      </p:cBhvr>
                                      <p:to>
                                        <p:strVal val="visible"/>
                                      </p:to>
                                    </p:set>
                                  </p:childTnLst>
                                </p:cTn>
                              </p:par>
                              <p:par>
                                <p:cTn id="40" presetID="1" presetClass="entr" presetSubtype="0" fill="hold" grpId="0" nodeType="withEffect">
                                  <p:stCondLst>
                                    <p:cond delay="0"/>
                                  </p:stCondLst>
                                  <p:iterate>
                                    <p:tmAbs val="0"/>
                                  </p:iterate>
                                  <p:childTnLst>
                                    <p:set>
                                      <p:cBhvr>
                                        <p:cTn id="41" fill="hold"/>
                                        <p:tgtEl>
                                          <p:spTgt spid="125">
                                            <p:txEl>
                                              <p:pRg st="16" end="16"/>
                                            </p:txEl>
                                          </p:spTgt>
                                        </p:tgtEl>
                                        <p:attrNameLst>
                                          <p:attrName>style.visibility</p:attrName>
                                        </p:attrNameLst>
                                      </p:cBhvr>
                                      <p:to>
                                        <p:strVal val="visible"/>
                                      </p:to>
                                    </p:set>
                                  </p:childTnLst>
                                </p:cTn>
                              </p:par>
                              <p:par>
                                <p:cTn id="42" presetID="1" presetClass="entr" presetSubtype="0" fill="hold" grpId="0" nodeType="withEffect">
                                  <p:stCondLst>
                                    <p:cond delay="0"/>
                                  </p:stCondLst>
                                  <p:iterate>
                                    <p:tmAbs val="0"/>
                                  </p:iterate>
                                  <p:childTnLst>
                                    <p:set>
                                      <p:cBhvr>
                                        <p:cTn id="43" fill="hold"/>
                                        <p:tgtEl>
                                          <p:spTgt spid="125">
                                            <p:txEl>
                                              <p:pRg st="17" end="17"/>
                                            </p:txEl>
                                          </p:spTgt>
                                        </p:tgtEl>
                                        <p:attrNameLst>
                                          <p:attrName>style.visibility</p:attrName>
                                        </p:attrNameLst>
                                      </p:cBhvr>
                                      <p:to>
                                        <p:strVal val="visible"/>
                                      </p:to>
                                    </p:set>
                                  </p:childTnLst>
                                </p:cTn>
                              </p:par>
                              <p:par>
                                <p:cTn id="44" presetID="1" presetClass="entr" presetSubtype="0" fill="hold" grpId="0" nodeType="withEffect">
                                  <p:stCondLst>
                                    <p:cond delay="0"/>
                                  </p:stCondLst>
                                  <p:iterate>
                                    <p:tmAbs val="0"/>
                                  </p:iterate>
                                  <p:childTnLst>
                                    <p:set>
                                      <p:cBhvr>
                                        <p:cTn id="45" fill="hold"/>
                                        <p:tgtEl>
                                          <p:spTgt spid="125">
                                            <p:txEl>
                                              <p:pRg st="18" end="18"/>
                                            </p:txEl>
                                          </p:spTgt>
                                        </p:tgtEl>
                                        <p:attrNameLst>
                                          <p:attrName>style.visibility</p:attrName>
                                        </p:attrNameLst>
                                      </p:cBhvr>
                                      <p:to>
                                        <p:strVal val="visible"/>
                                      </p:to>
                                    </p:set>
                                  </p:childTnLst>
                                </p:cTn>
                              </p:par>
                              <p:par>
                                <p:cTn id="46" presetID="1" presetClass="entr" presetSubtype="0" fill="hold" grpId="0" nodeType="withEffect">
                                  <p:stCondLst>
                                    <p:cond delay="0"/>
                                  </p:stCondLst>
                                  <p:iterate>
                                    <p:tmAbs val="0"/>
                                  </p:iterate>
                                  <p:childTnLst>
                                    <p:set>
                                      <p:cBhvr>
                                        <p:cTn id="47" fill="hold"/>
                                        <p:tgtEl>
                                          <p:spTgt spid="125">
                                            <p:txEl>
                                              <p:pRg st="19" end="19"/>
                                            </p:txEl>
                                          </p:spTgt>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iterate>
                                    <p:tmAbs val="0"/>
                                  </p:iterate>
                                  <p:childTnLst>
                                    <p:set>
                                      <p:cBhvr>
                                        <p:cTn id="50" fill="hold"/>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build="p" animBg="1" advAuto="0"/>
      <p:bldP spid="140" grpId="0" animBg="1" advAuto="0"/>
      <p:bldP spid="144"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C423B74-2D18-88B8-73D2-A81847209E53}"/>
              </a:ext>
            </a:extLst>
          </p:cNvPr>
          <p:cNvSpPr txBox="1"/>
          <p:nvPr/>
        </p:nvSpPr>
        <p:spPr>
          <a:xfrm>
            <a:off x="3050792" y="2385053"/>
            <a:ext cx="6999545" cy="830997"/>
          </a:xfrm>
          <a:prstGeom prst="rect">
            <a:avLst/>
          </a:prstGeom>
          <a:noFill/>
        </p:spPr>
        <p:txBody>
          <a:bodyPr wrap="none" rtlCol="0">
            <a:spAutoFit/>
          </a:bodyPr>
          <a:lstStyle/>
          <a:p>
            <a:r>
              <a:rPr lang="de-DE" sz="4800" b="1" dirty="0">
                <a:solidFill>
                  <a:schemeClr val="accent1"/>
                </a:solidFill>
                <a:effectLst>
                  <a:reflection blurRad="6350" stA="60000" endA="900" endPos="60000" dist="60007" dir="5400000" sy="-100000" algn="bl" rotWithShape="0"/>
                </a:effectLst>
              </a:rPr>
              <a:t>FE-FRT </a:t>
            </a:r>
            <a:r>
              <a:rPr lang="de-DE" sz="4800" b="1" dirty="0" err="1">
                <a:solidFill>
                  <a:schemeClr val="accent1"/>
                </a:solidFill>
                <a:effectLst>
                  <a:reflection blurRad="6350" stA="60000" endA="900" endPos="60000" dist="60007" dir="5400000" sy="-100000" algn="bl" rotWithShape="0"/>
                </a:effectLst>
              </a:rPr>
              <a:t>for</a:t>
            </a:r>
            <a:r>
              <a:rPr lang="de-DE" sz="4800" b="1" dirty="0">
                <a:solidFill>
                  <a:schemeClr val="accent1"/>
                </a:solidFill>
                <a:effectLst>
                  <a:reflection blurRad="6350" stA="60000" endA="900" endPos="60000" dist="60007" dir="5400000" sy="-100000" algn="bl" rotWithShape="0"/>
                </a:effectLst>
              </a:rPr>
              <a:t> </a:t>
            </a:r>
            <a:r>
              <a:rPr lang="de-DE" sz="4800" b="1" dirty="0" err="1">
                <a:solidFill>
                  <a:schemeClr val="accent1"/>
                </a:solidFill>
                <a:effectLst>
                  <a:reflection blurRad="6350" stA="60000" endA="900" endPos="60000" dist="60007" dir="5400000" sy="-100000" algn="bl" rotWithShape="0"/>
                </a:effectLst>
              </a:rPr>
              <a:t>microphonics</a:t>
            </a:r>
            <a:endParaRPr lang="de-DE" sz="4800" b="1" dirty="0">
              <a:solidFill>
                <a:schemeClr val="accent1"/>
              </a:solidFill>
              <a:effectLst>
                <a:reflection blurRad="6350" stA="60000" endA="900" endPos="60000" dist="60007" dir="5400000" sy="-100000" algn="bl" rotWithShape="0"/>
              </a:effectLst>
            </a:endParaRPr>
          </a:p>
        </p:txBody>
      </p:sp>
      <p:pic>
        <p:nvPicPr>
          <p:cNvPr id="9" name="Grafik 8">
            <a:extLst>
              <a:ext uri="{FF2B5EF4-FFF2-40B4-BE49-F238E27FC236}">
                <a16:creationId xmlns:a16="http://schemas.microsoft.com/office/drawing/2014/main" id="{75890F98-C307-69AE-97B7-7D8FFDF2FC08}"/>
              </a:ext>
            </a:extLst>
          </p:cNvPr>
          <p:cNvPicPr>
            <a:picLocks noChangeAspect="1"/>
          </p:cNvPicPr>
          <p:nvPr/>
        </p:nvPicPr>
        <p:blipFill>
          <a:blip r:embed="rId3"/>
          <a:stretch>
            <a:fillRect/>
          </a:stretch>
        </p:blipFill>
        <p:spPr>
          <a:xfrm>
            <a:off x="4368800" y="3980962"/>
            <a:ext cx="3454400" cy="2413000"/>
          </a:xfrm>
          <a:prstGeom prst="rect">
            <a:avLst/>
          </a:prstGeom>
        </p:spPr>
      </p:pic>
    </p:spTree>
    <p:extLst>
      <p:ext uri="{BB962C8B-B14F-4D97-AF65-F5344CB8AC3E}">
        <p14:creationId xmlns:p14="http://schemas.microsoft.com/office/powerpoint/2010/main" val="4248096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5D09DCC-ACA1-052C-0969-66857536141A}"/>
              </a:ext>
            </a:extLst>
          </p:cNvPr>
          <p:cNvPicPr>
            <a:picLocks noChangeAspect="1"/>
          </p:cNvPicPr>
          <p:nvPr/>
        </p:nvPicPr>
        <p:blipFill>
          <a:blip r:embed="rId2"/>
          <a:stretch>
            <a:fillRect/>
          </a:stretch>
        </p:blipFill>
        <p:spPr>
          <a:xfrm rot="16200000">
            <a:off x="4810005" y="-2204317"/>
            <a:ext cx="2486388" cy="11804739"/>
          </a:xfrm>
          <a:prstGeom prst="rect">
            <a:avLst/>
          </a:prstGeom>
        </p:spPr>
      </p:pic>
      <p:sp>
        <p:nvSpPr>
          <p:cNvPr id="81" name="Rectangle 80">
            <a:extLst>
              <a:ext uri="{FF2B5EF4-FFF2-40B4-BE49-F238E27FC236}">
                <a16:creationId xmlns:a16="http://schemas.microsoft.com/office/drawing/2014/main" id="{77154CC9-0A89-41CF-2936-2C62144C6BE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2753"/>
            <a:ext cx="12191990" cy="169434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C44196-2B5C-2859-7A12-8CCB2734960C}"/>
              </a:ext>
            </a:extLst>
          </p:cNvPr>
          <p:cNvSpPr>
            <a:spLocks noGrp="1"/>
          </p:cNvSpPr>
          <p:nvPr>
            <p:ph type="title"/>
          </p:nvPr>
        </p:nvSpPr>
        <p:spPr>
          <a:xfrm>
            <a:off x="150829" y="262448"/>
            <a:ext cx="10894518" cy="900131"/>
          </a:xfrm>
        </p:spPr>
        <p:txBody>
          <a:bodyPr anchor="t">
            <a:normAutofit/>
          </a:bodyPr>
          <a:lstStyle/>
          <a:p>
            <a:r>
              <a:rPr lang="en-US" sz="4000" dirty="0">
                <a:solidFill>
                  <a:schemeClr val="bg1"/>
                </a:solidFill>
              </a:rPr>
              <a:t>FE-FRT Research Plan @ HZB</a:t>
            </a:r>
            <a:endParaRPr lang="en-GB" sz="2700" dirty="0">
              <a:solidFill>
                <a:schemeClr val="bg1"/>
              </a:solidFill>
            </a:endParaRPr>
          </a:p>
        </p:txBody>
      </p:sp>
      <p:pic>
        <p:nvPicPr>
          <p:cNvPr id="16" name="Picture 15">
            <a:extLst>
              <a:ext uri="{FF2B5EF4-FFF2-40B4-BE49-F238E27FC236}">
                <a16:creationId xmlns:a16="http://schemas.microsoft.com/office/drawing/2014/main" id="{53D08BE5-543D-4225-78EF-BFE59EAA774F}"/>
              </a:ext>
            </a:extLst>
          </p:cNvPr>
          <p:cNvPicPr>
            <a:picLocks noChangeAspect="1"/>
          </p:cNvPicPr>
          <p:nvPr/>
        </p:nvPicPr>
        <p:blipFill>
          <a:blip r:embed="rId3"/>
          <a:stretch>
            <a:fillRect/>
          </a:stretch>
        </p:blipFill>
        <p:spPr>
          <a:xfrm>
            <a:off x="-2249" y="2729099"/>
            <a:ext cx="1762138" cy="257177"/>
          </a:xfrm>
          <a:prstGeom prst="rect">
            <a:avLst/>
          </a:prstGeom>
        </p:spPr>
      </p:pic>
      <p:pic>
        <p:nvPicPr>
          <p:cNvPr id="18" name="Picture 17">
            <a:extLst>
              <a:ext uri="{FF2B5EF4-FFF2-40B4-BE49-F238E27FC236}">
                <a16:creationId xmlns:a16="http://schemas.microsoft.com/office/drawing/2014/main" id="{09D91EFB-E9DC-0205-A5C8-A95F4A37A3A6}"/>
              </a:ext>
            </a:extLst>
          </p:cNvPr>
          <p:cNvPicPr>
            <a:picLocks noChangeAspect="1"/>
          </p:cNvPicPr>
          <p:nvPr/>
        </p:nvPicPr>
        <p:blipFill>
          <a:blip r:embed="rId4"/>
          <a:stretch>
            <a:fillRect/>
          </a:stretch>
        </p:blipFill>
        <p:spPr>
          <a:xfrm>
            <a:off x="1439381" y="4395469"/>
            <a:ext cx="1895489" cy="438153"/>
          </a:xfrm>
          <a:prstGeom prst="rect">
            <a:avLst/>
          </a:prstGeom>
        </p:spPr>
      </p:pic>
      <p:pic>
        <p:nvPicPr>
          <p:cNvPr id="20" name="Picture 19">
            <a:extLst>
              <a:ext uri="{FF2B5EF4-FFF2-40B4-BE49-F238E27FC236}">
                <a16:creationId xmlns:a16="http://schemas.microsoft.com/office/drawing/2014/main" id="{FAB09FD8-44FF-1172-05C6-673DE662AA04}"/>
              </a:ext>
            </a:extLst>
          </p:cNvPr>
          <p:cNvPicPr>
            <a:picLocks noChangeAspect="1"/>
          </p:cNvPicPr>
          <p:nvPr/>
        </p:nvPicPr>
        <p:blipFill>
          <a:blip r:embed="rId5"/>
          <a:stretch>
            <a:fillRect/>
          </a:stretch>
        </p:blipFill>
        <p:spPr>
          <a:xfrm>
            <a:off x="4113273" y="2847706"/>
            <a:ext cx="1095383" cy="276227"/>
          </a:xfrm>
          <a:prstGeom prst="rect">
            <a:avLst/>
          </a:prstGeom>
        </p:spPr>
      </p:pic>
      <p:pic>
        <p:nvPicPr>
          <p:cNvPr id="24" name="Picture 23">
            <a:extLst>
              <a:ext uri="{FF2B5EF4-FFF2-40B4-BE49-F238E27FC236}">
                <a16:creationId xmlns:a16="http://schemas.microsoft.com/office/drawing/2014/main" id="{5DCBB0B2-724C-F0FD-C44A-D17825540A8C}"/>
              </a:ext>
            </a:extLst>
          </p:cNvPr>
          <p:cNvPicPr>
            <a:picLocks noChangeAspect="1"/>
          </p:cNvPicPr>
          <p:nvPr/>
        </p:nvPicPr>
        <p:blipFill>
          <a:blip r:embed="rId6"/>
          <a:stretch>
            <a:fillRect/>
          </a:stretch>
        </p:blipFill>
        <p:spPr>
          <a:xfrm>
            <a:off x="5978526" y="4395469"/>
            <a:ext cx="1685937" cy="447678"/>
          </a:xfrm>
          <a:prstGeom prst="rect">
            <a:avLst/>
          </a:prstGeom>
        </p:spPr>
      </p:pic>
      <p:pic>
        <p:nvPicPr>
          <p:cNvPr id="28" name="Picture 27">
            <a:extLst>
              <a:ext uri="{FF2B5EF4-FFF2-40B4-BE49-F238E27FC236}">
                <a16:creationId xmlns:a16="http://schemas.microsoft.com/office/drawing/2014/main" id="{DF6861F5-6CD1-F0E2-12B6-3967E1995A88}"/>
              </a:ext>
            </a:extLst>
          </p:cNvPr>
          <p:cNvPicPr>
            <a:picLocks noChangeAspect="1"/>
          </p:cNvPicPr>
          <p:nvPr/>
        </p:nvPicPr>
        <p:blipFill>
          <a:blip r:embed="rId7"/>
          <a:stretch>
            <a:fillRect/>
          </a:stretch>
        </p:blipFill>
        <p:spPr>
          <a:xfrm>
            <a:off x="10000066" y="4395469"/>
            <a:ext cx="2038365" cy="466728"/>
          </a:xfrm>
          <a:prstGeom prst="rect">
            <a:avLst/>
          </a:prstGeom>
        </p:spPr>
      </p:pic>
      <p:sp>
        <p:nvSpPr>
          <p:cNvPr id="31" name="TextBox 30">
            <a:extLst>
              <a:ext uri="{FF2B5EF4-FFF2-40B4-BE49-F238E27FC236}">
                <a16:creationId xmlns:a16="http://schemas.microsoft.com/office/drawing/2014/main" id="{A0A6C020-06D5-BDA0-2251-550AC5CE34A3}"/>
              </a:ext>
            </a:extLst>
          </p:cNvPr>
          <p:cNvSpPr txBox="1"/>
          <p:nvPr/>
        </p:nvSpPr>
        <p:spPr>
          <a:xfrm>
            <a:off x="-12615" y="1758603"/>
            <a:ext cx="268744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Loss tangent and permittivity vs electric field and temperature at 1.3GHz.  Compression and breakdown.</a:t>
            </a:r>
          </a:p>
        </p:txBody>
      </p:sp>
      <p:sp>
        <p:nvSpPr>
          <p:cNvPr id="32" name="TextBox 31">
            <a:extLst>
              <a:ext uri="{FF2B5EF4-FFF2-40B4-BE49-F238E27FC236}">
                <a16:creationId xmlns:a16="http://schemas.microsoft.com/office/drawing/2014/main" id="{1766BD18-2152-2F25-253D-482A08F4E5F8}"/>
              </a:ext>
            </a:extLst>
          </p:cNvPr>
          <p:cNvSpPr txBox="1"/>
          <p:nvPr/>
        </p:nvSpPr>
        <p:spPr>
          <a:xfrm>
            <a:off x="710427" y="5012274"/>
            <a:ext cx="3993328"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Principle challenges: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Obtain high </a:t>
            </a:r>
            <a:r>
              <a:rPr kumimoji="0" lang="en-GB" sz="1400" b="0" i="0" u="none" strike="noStrike" kern="1200" cap="none" spc="0" normalizeH="0" baseline="0" noProof="0" dirty="0" err="1">
                <a:ln>
                  <a:noFill/>
                </a:ln>
                <a:solidFill>
                  <a:srgbClr val="585858"/>
                </a:solidFill>
                <a:effectLst/>
                <a:uLnTx/>
                <a:uFillTx/>
                <a:latin typeface="Calibri" panose="020F0502020204030204"/>
                <a:ea typeface="+mn-ea"/>
                <a:cs typeface="+mn-cs"/>
              </a:rPr>
              <a:t>FoM</a:t>
            </a: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 at 1.3GHz</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Don’t significantly impact heat load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High electric bias field </a:t>
            </a: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sym typeface="Wingdings" panose="05000000000000000000" pitchFamily="2" charset="2"/>
              </a:rPr>
              <a:t>without breakdown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sym typeface="Wingdings" panose="05000000000000000000" pitchFamily="2" charset="2"/>
              </a:rPr>
              <a:t>Machining/compression of FE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sym typeface="Wingdings" panose="05000000000000000000" pitchFamily="2" charset="2"/>
              </a:rPr>
              <a:t>Integration into </a:t>
            </a:r>
            <a:r>
              <a:rPr kumimoji="0" lang="en-GB" sz="1400" b="0" i="0" u="none" strike="noStrike" kern="1200" cap="none" spc="0" normalizeH="0" baseline="0" noProof="0" dirty="0" err="1">
                <a:ln>
                  <a:noFill/>
                </a:ln>
                <a:solidFill>
                  <a:srgbClr val="585858"/>
                </a:solidFill>
                <a:effectLst/>
                <a:uLnTx/>
                <a:uFillTx/>
                <a:latin typeface="Calibri" panose="020F0502020204030204"/>
                <a:ea typeface="+mn-ea"/>
                <a:cs typeface="+mn-cs"/>
                <a:sym typeface="Wingdings" panose="05000000000000000000" pitchFamily="2" charset="2"/>
              </a:rPr>
              <a:t>HoBiCaT</a:t>
            </a:r>
            <a:endPar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sym typeface="Wingdings" panose="05000000000000000000" pitchFamily="2" charset="2"/>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Keep design simple/feasible</a:t>
            </a:r>
          </a:p>
        </p:txBody>
      </p:sp>
      <p:sp>
        <p:nvSpPr>
          <p:cNvPr id="33" name="TextBox 32">
            <a:extLst>
              <a:ext uri="{FF2B5EF4-FFF2-40B4-BE49-F238E27FC236}">
                <a16:creationId xmlns:a16="http://schemas.microsoft.com/office/drawing/2014/main" id="{BAD267FE-57B9-B5E6-B222-F38B3CF0E3F3}"/>
              </a:ext>
            </a:extLst>
          </p:cNvPr>
          <p:cNvSpPr txBox="1"/>
          <p:nvPr/>
        </p:nvSpPr>
        <p:spPr>
          <a:xfrm>
            <a:off x="3431098" y="1762204"/>
            <a:ext cx="30799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Check RF performance as built vs simulation.  Re-machine critical components to tune as necessary.</a:t>
            </a:r>
          </a:p>
        </p:txBody>
      </p:sp>
      <p:sp>
        <p:nvSpPr>
          <p:cNvPr id="34" name="TextBox 33">
            <a:extLst>
              <a:ext uri="{FF2B5EF4-FFF2-40B4-BE49-F238E27FC236}">
                <a16:creationId xmlns:a16="http://schemas.microsoft.com/office/drawing/2014/main" id="{2062FD8A-70E9-A5FA-6F74-A32C02A64D41}"/>
              </a:ext>
            </a:extLst>
          </p:cNvPr>
          <p:cNvSpPr txBox="1"/>
          <p:nvPr/>
        </p:nvSpPr>
        <p:spPr>
          <a:xfrm>
            <a:off x="5273901" y="5012274"/>
            <a:ext cx="32951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Test FE-FRT with jacketed 2 cell booster cavity in </a:t>
            </a:r>
            <a:r>
              <a:rPr kumimoji="0" lang="en-GB" sz="1400" b="0" i="0" u="none" strike="noStrike" kern="1200" cap="none" spc="0" normalizeH="0" baseline="0" noProof="0" dirty="0" err="1">
                <a:ln>
                  <a:noFill/>
                </a:ln>
                <a:solidFill>
                  <a:srgbClr val="585858"/>
                </a:solidFill>
                <a:effectLst/>
                <a:uLnTx/>
                <a:uFillTx/>
                <a:latin typeface="Calibri" panose="020F0502020204030204"/>
                <a:ea typeface="+mn-ea"/>
                <a:cs typeface="+mn-cs"/>
              </a:rPr>
              <a:t>HoBiCaT</a:t>
            </a: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  Low cavity stored energy.  Mechanical tuner, microphonics control and full LLRF optional.</a:t>
            </a:r>
          </a:p>
        </p:txBody>
      </p:sp>
      <p:sp>
        <p:nvSpPr>
          <p:cNvPr id="35" name="TextBox 34">
            <a:extLst>
              <a:ext uri="{FF2B5EF4-FFF2-40B4-BE49-F238E27FC236}">
                <a16:creationId xmlns:a16="http://schemas.microsoft.com/office/drawing/2014/main" id="{114E1C33-6456-B8EB-5D71-1E36DD831B55}"/>
              </a:ext>
            </a:extLst>
          </p:cNvPr>
          <p:cNvSpPr txBox="1"/>
          <p:nvPr/>
        </p:nvSpPr>
        <p:spPr>
          <a:xfrm>
            <a:off x="7978882" y="1762204"/>
            <a:ext cx="25656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Test FE-FRT with 9-cell tesla cavity in </a:t>
            </a:r>
            <a:r>
              <a:rPr kumimoji="0" lang="en-GB" sz="1400" b="0" i="0" u="none" strike="noStrike" kern="1200" cap="none" spc="0" normalizeH="0" baseline="0" noProof="0" dirty="0" err="1">
                <a:ln>
                  <a:noFill/>
                </a:ln>
                <a:solidFill>
                  <a:srgbClr val="585858"/>
                </a:solidFill>
                <a:effectLst/>
                <a:uLnTx/>
                <a:uFillTx/>
                <a:latin typeface="Calibri" panose="020F0502020204030204"/>
                <a:ea typeface="+mn-ea"/>
                <a:cs typeface="+mn-cs"/>
              </a:rPr>
              <a:t>HoBiCaT</a:t>
            </a: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  Demonstrate full tuning range with full cavity stored energy.</a:t>
            </a:r>
          </a:p>
        </p:txBody>
      </p:sp>
      <p:sp>
        <p:nvSpPr>
          <p:cNvPr id="3" name="TextBox 2">
            <a:extLst>
              <a:ext uri="{FF2B5EF4-FFF2-40B4-BE49-F238E27FC236}">
                <a16:creationId xmlns:a16="http://schemas.microsoft.com/office/drawing/2014/main" id="{27CCC5ED-1AB0-D27E-E297-2B2538FD6CD9}"/>
              </a:ext>
            </a:extLst>
          </p:cNvPr>
          <p:cNvSpPr txBox="1"/>
          <p:nvPr/>
        </p:nvSpPr>
        <p:spPr>
          <a:xfrm>
            <a:off x="8721378" y="5012274"/>
            <a:ext cx="34667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Test FE-FRT with 9-cell tesla cavity in </a:t>
            </a:r>
            <a:r>
              <a:rPr kumimoji="0" lang="en-GB" sz="1400" b="0" i="0" u="none" strike="noStrike" kern="1200" cap="none" spc="0" normalizeH="0" baseline="0" noProof="0" dirty="0" err="1">
                <a:ln>
                  <a:noFill/>
                </a:ln>
                <a:solidFill>
                  <a:srgbClr val="585858"/>
                </a:solidFill>
                <a:effectLst/>
                <a:uLnTx/>
                <a:uFillTx/>
                <a:latin typeface="Calibri" panose="020F0502020204030204"/>
                <a:ea typeface="+mn-ea"/>
                <a:cs typeface="+mn-cs"/>
              </a:rPr>
              <a:t>HoBiCaT</a:t>
            </a:r>
            <a:r>
              <a:rPr kumimoji="0" lang="en-GB" sz="1400" b="0" i="0" u="none" strike="noStrike" kern="1200" cap="none" spc="0" normalizeH="0" baseline="0" noProof="0" dirty="0">
                <a:ln>
                  <a:noFill/>
                </a:ln>
                <a:solidFill>
                  <a:srgbClr val="585858"/>
                </a:solidFill>
                <a:effectLst/>
                <a:uLnTx/>
                <a:uFillTx/>
                <a:latin typeface="Calibri" panose="020F0502020204030204"/>
                <a:ea typeface="+mn-ea"/>
                <a:cs typeface="+mn-cs"/>
              </a:rPr>
              <a:t>.  With full LLRF control and microphonics control including piezo tuner.  Demonstrate significant RF power reduction.</a:t>
            </a:r>
          </a:p>
        </p:txBody>
      </p:sp>
      <p:grpSp>
        <p:nvGrpSpPr>
          <p:cNvPr id="8" name="Group 7">
            <a:extLst>
              <a:ext uri="{FF2B5EF4-FFF2-40B4-BE49-F238E27FC236}">
                <a16:creationId xmlns:a16="http://schemas.microsoft.com/office/drawing/2014/main" id="{C2485764-46D3-EB98-06B4-14662A915C67}"/>
              </a:ext>
            </a:extLst>
          </p:cNvPr>
          <p:cNvGrpSpPr/>
          <p:nvPr/>
        </p:nvGrpSpPr>
        <p:grpSpPr>
          <a:xfrm>
            <a:off x="8317674" y="2870713"/>
            <a:ext cx="1706851" cy="437752"/>
            <a:chOff x="8317674" y="2870713"/>
            <a:chExt cx="1706851" cy="437752"/>
          </a:xfrm>
        </p:grpSpPr>
        <p:pic>
          <p:nvPicPr>
            <p:cNvPr id="5" name="Picture 4">
              <a:extLst>
                <a:ext uri="{FF2B5EF4-FFF2-40B4-BE49-F238E27FC236}">
                  <a16:creationId xmlns:a16="http://schemas.microsoft.com/office/drawing/2014/main" id="{A4616A8E-6AD4-661D-50D5-532B1CF43ECB}"/>
                </a:ext>
              </a:extLst>
            </p:cNvPr>
            <p:cNvPicPr>
              <a:picLocks noChangeAspect="1"/>
            </p:cNvPicPr>
            <p:nvPr/>
          </p:nvPicPr>
          <p:blipFill>
            <a:blip r:embed="rId8"/>
            <a:stretch>
              <a:fillRect/>
            </a:stretch>
          </p:blipFill>
          <p:spPr>
            <a:xfrm>
              <a:off x="8317674" y="2883338"/>
              <a:ext cx="1706851" cy="425127"/>
            </a:xfrm>
            <a:prstGeom prst="rect">
              <a:avLst/>
            </a:prstGeom>
          </p:spPr>
        </p:pic>
        <p:sp>
          <p:nvSpPr>
            <p:cNvPr id="6" name="TextBox 5">
              <a:extLst>
                <a:ext uri="{FF2B5EF4-FFF2-40B4-BE49-F238E27FC236}">
                  <a16:creationId xmlns:a16="http://schemas.microsoft.com/office/drawing/2014/main" id="{CF2DC3EA-70F4-1085-B047-0C6C49C53789}"/>
                </a:ext>
              </a:extLst>
            </p:cNvPr>
            <p:cNvSpPr txBox="1"/>
            <p:nvPr/>
          </p:nvSpPr>
          <p:spPr>
            <a:xfrm>
              <a:off x="9280263" y="2870713"/>
              <a:ext cx="2568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grpSp>
      <p:sp>
        <p:nvSpPr>
          <p:cNvPr id="9" name="Slide Number Placeholder 43">
            <a:extLst>
              <a:ext uri="{FF2B5EF4-FFF2-40B4-BE49-F238E27FC236}">
                <a16:creationId xmlns:a16="http://schemas.microsoft.com/office/drawing/2014/main" id="{B4F60E3A-FFE1-9671-D936-4B200C0A6D8F}"/>
              </a:ext>
            </a:extLst>
          </p:cNvPr>
          <p:cNvSpPr>
            <a:spLocks noGrp="1"/>
          </p:cNvSpPr>
          <p:nvPr>
            <p:ph type="sldNum" sz="quarter" idx="12"/>
          </p:nvPr>
        </p:nvSpPr>
        <p:spPr>
          <a:xfrm>
            <a:off x="9280263" y="635879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80F6E-22C7-401F-95ED-835040D66E0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72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2AE87E6-87E6-1A9B-27E2-A0E316F31D3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34656"/>
            <a:ext cx="12191990" cy="169434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C44196-2B5C-2859-7A12-8CCB2734960C}"/>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Designing an FE-FRT at 1.3 GHz for </a:t>
            </a:r>
            <a:r>
              <a:rPr lang="en-US" sz="4000" dirty="0" err="1">
                <a:solidFill>
                  <a:schemeClr val="bg1"/>
                </a:solidFill>
              </a:rPr>
              <a:t>bERLinPro</a:t>
            </a:r>
            <a:endParaRPr lang="en-GB" sz="4000" dirty="0">
              <a:solidFill>
                <a:schemeClr val="bg1"/>
              </a:solidFill>
            </a:endParaRPr>
          </a:p>
        </p:txBody>
      </p:sp>
      <p:sp>
        <p:nvSpPr>
          <p:cNvPr id="48" name="Rectangle 47">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76F471D-2B14-5E7A-8358-E6A5608864BF}"/>
              </a:ext>
            </a:extLst>
          </p:cNvPr>
          <p:cNvSpPr/>
          <p:nvPr/>
        </p:nvSpPr>
        <p:spPr>
          <a:xfrm>
            <a:off x="935665" y="1775637"/>
            <a:ext cx="1148316" cy="55647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Slide Number Placeholder 4">
            <a:extLst>
              <a:ext uri="{FF2B5EF4-FFF2-40B4-BE49-F238E27FC236}">
                <a16:creationId xmlns:a16="http://schemas.microsoft.com/office/drawing/2014/main" id="{90E33893-6C51-508C-14DE-DDB80A1EB258}"/>
              </a:ext>
            </a:extLst>
          </p:cNvPr>
          <p:cNvSpPr>
            <a:spLocks noGrp="1"/>
          </p:cNvSpPr>
          <p:nvPr>
            <p:ph type="sldNum" sz="quarter" idx="12"/>
          </p:nvPr>
        </p:nvSpPr>
        <p:spPr>
          <a:xfrm>
            <a:off x="138223" y="640830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80F6E-22C7-401F-95ED-835040D66E0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2DBF018-AA45-AAB9-1D4F-42253887235D}"/>
              </a:ext>
            </a:extLst>
          </p:cNvPr>
          <p:cNvPicPr>
            <a:picLocks noChangeAspect="1"/>
          </p:cNvPicPr>
          <p:nvPr/>
        </p:nvPicPr>
        <p:blipFill>
          <a:blip r:embed="rId2"/>
          <a:stretch>
            <a:fillRect/>
          </a:stretch>
        </p:blipFill>
        <p:spPr>
          <a:xfrm>
            <a:off x="7205632" y="1801345"/>
            <a:ext cx="4064019" cy="2300388"/>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C9659A9-87CE-7E24-E84E-DC84E0F6A876}"/>
              </a:ext>
            </a:extLst>
          </p:cNvPr>
          <p:cNvSpPr txBox="1"/>
          <p:nvPr/>
        </p:nvSpPr>
        <p:spPr>
          <a:xfrm>
            <a:off x="2067104" y="6034765"/>
            <a:ext cx="4875555" cy="7386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Top: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Estimation of coaxial design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FoM</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based on equivalent circuit Monte Carlo method and material losses.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Below: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Estimated material parameters at 1.3GHz</a:t>
            </a:r>
            <a:endPar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6" name="Table 4">
            <a:extLst>
              <a:ext uri="{FF2B5EF4-FFF2-40B4-BE49-F238E27FC236}">
                <a16:creationId xmlns:a16="http://schemas.microsoft.com/office/drawing/2014/main" id="{09DBE99C-8747-FB7D-347E-75486C63A797}"/>
              </a:ext>
            </a:extLst>
          </p:cNvPr>
          <p:cNvGraphicFramePr>
            <a:graphicFrameLocks noGrp="1"/>
          </p:cNvGraphicFramePr>
          <p:nvPr/>
        </p:nvGraphicFramePr>
        <p:xfrm>
          <a:off x="7205632" y="4287024"/>
          <a:ext cx="4833862" cy="2468880"/>
        </p:xfrm>
        <a:graphic>
          <a:graphicData uri="http://schemas.openxmlformats.org/drawingml/2006/table">
            <a:tbl>
              <a:tblPr firstRow="1" bandRow="1">
                <a:tableStyleId>{5C22544A-7EE6-4342-B048-85BDC9FD1C3A}</a:tableStyleId>
              </a:tblPr>
              <a:tblGrid>
                <a:gridCol w="3342412">
                  <a:extLst>
                    <a:ext uri="{9D8B030D-6E8A-4147-A177-3AD203B41FA5}">
                      <a16:colId xmlns:a16="http://schemas.microsoft.com/office/drawing/2014/main" val="1386569072"/>
                    </a:ext>
                  </a:extLst>
                </a:gridCol>
                <a:gridCol w="1491450">
                  <a:extLst>
                    <a:ext uri="{9D8B030D-6E8A-4147-A177-3AD203B41FA5}">
                      <a16:colId xmlns:a16="http://schemas.microsoft.com/office/drawing/2014/main" val="1500240908"/>
                    </a:ext>
                  </a:extLst>
                </a:gridCol>
              </a:tblGrid>
              <a:tr h="329070">
                <a:tc>
                  <a:txBody>
                    <a:bodyPr/>
                    <a:lstStyle/>
                    <a:p>
                      <a:r>
                        <a:rPr lang="en-US" sz="1600" dirty="0">
                          <a:latin typeface="+mn-lt"/>
                        </a:rPr>
                        <a:t>Parameter</a:t>
                      </a:r>
                      <a:endParaRPr lang="en-GB" sz="1600" dirty="0">
                        <a:latin typeface="+mn-lt"/>
                      </a:endParaRPr>
                    </a:p>
                  </a:txBody>
                  <a:tcPr>
                    <a:solidFill>
                      <a:schemeClr val="tx1">
                        <a:lumMod val="75000"/>
                        <a:lumOff val="25000"/>
                      </a:schemeClr>
                    </a:solidFill>
                  </a:tcPr>
                </a:tc>
                <a:tc>
                  <a:txBody>
                    <a:bodyPr/>
                    <a:lstStyle/>
                    <a:p>
                      <a:r>
                        <a:rPr lang="en-US" sz="1600" dirty="0">
                          <a:latin typeface="+mn-lt"/>
                        </a:rPr>
                        <a:t>Value</a:t>
                      </a:r>
                      <a:endParaRPr lang="en-GB" sz="1600" dirty="0">
                        <a:latin typeface="+mn-lt"/>
                      </a:endParaRPr>
                    </a:p>
                  </a:txBody>
                  <a:tcPr>
                    <a:solidFill>
                      <a:schemeClr val="tx1">
                        <a:lumMod val="75000"/>
                        <a:lumOff val="25000"/>
                      </a:schemeClr>
                    </a:solidFill>
                  </a:tcPr>
                </a:tc>
                <a:extLst>
                  <a:ext uri="{0D108BD9-81ED-4DB2-BD59-A6C34878D82A}">
                    <a16:rowId xmlns:a16="http://schemas.microsoft.com/office/drawing/2014/main" val="13070934"/>
                  </a:ext>
                </a:extLst>
              </a:tr>
              <a:tr h="299155">
                <a:tc>
                  <a:txBody>
                    <a:bodyPr/>
                    <a:lstStyle/>
                    <a:p>
                      <a:r>
                        <a:rPr lang="en-US" sz="1400" dirty="0">
                          <a:latin typeface="+mn-lt"/>
                        </a:rPr>
                        <a:t>Relative Permittivity</a:t>
                      </a:r>
                      <a:endParaRPr lang="en-GB" sz="1400" dirty="0">
                        <a:latin typeface="+mn-lt"/>
                      </a:endParaRPr>
                    </a:p>
                  </a:txBody>
                  <a:tcPr>
                    <a:solidFill>
                      <a:schemeClr val="bg2"/>
                    </a:solidFill>
                  </a:tcPr>
                </a:tc>
                <a:tc>
                  <a:txBody>
                    <a:bodyPr/>
                    <a:lstStyle/>
                    <a:p>
                      <a:r>
                        <a:rPr lang="en-US" sz="1400" dirty="0">
                          <a:latin typeface="+mn-lt"/>
                        </a:rPr>
                        <a:t>114-160</a:t>
                      </a:r>
                      <a:endParaRPr lang="en-GB" sz="1400" dirty="0">
                        <a:latin typeface="+mn-lt"/>
                      </a:endParaRPr>
                    </a:p>
                  </a:txBody>
                  <a:tcPr>
                    <a:solidFill>
                      <a:schemeClr val="bg2"/>
                    </a:solidFill>
                  </a:tcPr>
                </a:tc>
                <a:extLst>
                  <a:ext uri="{0D108BD9-81ED-4DB2-BD59-A6C34878D82A}">
                    <a16:rowId xmlns:a16="http://schemas.microsoft.com/office/drawing/2014/main" val="28496680"/>
                  </a:ext>
                </a:extLst>
              </a:tr>
              <a:tr h="299155">
                <a:tc>
                  <a:txBody>
                    <a:bodyPr/>
                    <a:lstStyle/>
                    <a:p>
                      <a:r>
                        <a:rPr lang="en-US" sz="1400" dirty="0">
                          <a:latin typeface="+mn-lt"/>
                        </a:rPr>
                        <a:t>Loss Tangent</a:t>
                      </a:r>
                      <a:endParaRPr lang="en-GB" sz="1400" dirty="0">
                        <a:latin typeface="+mn-lt"/>
                      </a:endParaRPr>
                    </a:p>
                  </a:txBody>
                  <a:tcPr>
                    <a:solidFill>
                      <a:schemeClr val="bg1"/>
                    </a:solidFill>
                  </a:tcPr>
                </a:tc>
                <a:tc>
                  <a:txBody>
                    <a:bodyPr/>
                    <a:lstStyle/>
                    <a:p>
                      <a:r>
                        <a:rPr lang="en-US" sz="1400" dirty="0">
                          <a:latin typeface="+mn-lt"/>
                        </a:rPr>
                        <a:t>1-2.10</a:t>
                      </a:r>
                      <a:r>
                        <a:rPr lang="en-US" sz="1400" baseline="30000" dirty="0">
                          <a:latin typeface="+mn-lt"/>
                        </a:rPr>
                        <a:t>-3</a:t>
                      </a:r>
                      <a:endParaRPr lang="en-GB" sz="1400" dirty="0">
                        <a:latin typeface="+mn-lt"/>
                      </a:endParaRPr>
                    </a:p>
                  </a:txBody>
                  <a:tcPr>
                    <a:solidFill>
                      <a:schemeClr val="bg1"/>
                    </a:solidFill>
                  </a:tcPr>
                </a:tc>
                <a:extLst>
                  <a:ext uri="{0D108BD9-81ED-4DB2-BD59-A6C34878D82A}">
                    <a16:rowId xmlns:a16="http://schemas.microsoft.com/office/drawing/2014/main" val="745073942"/>
                  </a:ext>
                </a:extLst>
              </a:tr>
              <a:tr h="299155">
                <a:tc>
                  <a:txBody>
                    <a:bodyPr/>
                    <a:lstStyle/>
                    <a:p>
                      <a:r>
                        <a:rPr lang="en-US" sz="1400" dirty="0">
                          <a:latin typeface="+mn-lt"/>
                        </a:rPr>
                        <a:t>Tunability</a:t>
                      </a:r>
                      <a:endParaRPr lang="en-GB" sz="1400" dirty="0">
                        <a:latin typeface="+mn-lt"/>
                      </a:endParaRPr>
                    </a:p>
                  </a:txBody>
                  <a:tcPr>
                    <a:solidFill>
                      <a:schemeClr val="bg2"/>
                    </a:solidFill>
                  </a:tcPr>
                </a:tc>
                <a:tc>
                  <a:txBody>
                    <a:bodyPr/>
                    <a:lstStyle/>
                    <a:p>
                      <a:r>
                        <a:rPr lang="en-US" sz="1400" dirty="0">
                          <a:latin typeface="+mn-lt"/>
                        </a:rPr>
                        <a:t>1.4</a:t>
                      </a:r>
                      <a:endParaRPr lang="en-GB" sz="1400" dirty="0">
                        <a:latin typeface="+mn-lt"/>
                      </a:endParaRPr>
                    </a:p>
                  </a:txBody>
                  <a:tcPr>
                    <a:solidFill>
                      <a:schemeClr val="bg2"/>
                    </a:solidFill>
                  </a:tcPr>
                </a:tc>
                <a:extLst>
                  <a:ext uri="{0D108BD9-81ED-4DB2-BD59-A6C34878D82A}">
                    <a16:rowId xmlns:a16="http://schemas.microsoft.com/office/drawing/2014/main" val="3239873827"/>
                  </a:ext>
                </a:extLst>
              </a:tr>
              <a:tr h="299155">
                <a:tc>
                  <a:txBody>
                    <a:bodyPr/>
                    <a:lstStyle/>
                    <a:p>
                      <a:r>
                        <a:rPr lang="en-US" sz="1400" dirty="0">
                          <a:latin typeface="+mn-lt"/>
                        </a:rPr>
                        <a:t>Field for max. tuning</a:t>
                      </a:r>
                      <a:endParaRPr lang="en-GB" sz="1400" dirty="0">
                        <a:latin typeface="+mn-lt"/>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8 V</a:t>
                      </a:r>
                      <a:r>
                        <a:rPr lang="en-US" sz="1400" baseline="0" dirty="0">
                          <a:latin typeface="+mn-lt"/>
                        </a:rPr>
                        <a:t>µm</a:t>
                      </a:r>
                      <a:r>
                        <a:rPr lang="en-US" sz="1400" baseline="30000" dirty="0">
                          <a:latin typeface="+mn-lt"/>
                        </a:rPr>
                        <a:t>-1</a:t>
                      </a:r>
                      <a:endParaRPr lang="en-GB" sz="1400" dirty="0">
                        <a:latin typeface="+mn-lt"/>
                      </a:endParaRPr>
                    </a:p>
                  </a:txBody>
                  <a:tcPr>
                    <a:solidFill>
                      <a:schemeClr val="bg1"/>
                    </a:solidFill>
                  </a:tcPr>
                </a:tc>
                <a:extLst>
                  <a:ext uri="{0D108BD9-81ED-4DB2-BD59-A6C34878D82A}">
                    <a16:rowId xmlns:a16="http://schemas.microsoft.com/office/drawing/2014/main" val="3343230243"/>
                  </a:ext>
                </a:extLst>
              </a:tr>
              <a:tr h="299155">
                <a:tc>
                  <a:txBody>
                    <a:bodyPr/>
                    <a:lstStyle/>
                    <a:p>
                      <a:r>
                        <a:rPr lang="en-US" sz="1400" dirty="0">
                          <a:latin typeface="+mn-lt"/>
                        </a:rPr>
                        <a:t>Breakdown Strength</a:t>
                      </a:r>
                      <a:endParaRPr lang="en-GB" sz="1400" dirty="0">
                        <a:latin typeface="+mn-lt"/>
                      </a:endParaRPr>
                    </a:p>
                  </a:txBody>
                  <a:tcPr>
                    <a:solidFill>
                      <a:schemeClr val="bg2"/>
                    </a:solidFill>
                  </a:tcPr>
                </a:tc>
                <a:tc>
                  <a:txBody>
                    <a:bodyPr/>
                    <a:lstStyle/>
                    <a:p>
                      <a:r>
                        <a:rPr lang="en-US" sz="1400" dirty="0">
                          <a:latin typeface="+mn-lt"/>
                        </a:rPr>
                        <a:t>20 V</a:t>
                      </a:r>
                      <a:r>
                        <a:rPr lang="en-US" sz="1400" baseline="0" dirty="0">
                          <a:latin typeface="+mn-lt"/>
                        </a:rPr>
                        <a:t>µm</a:t>
                      </a:r>
                      <a:r>
                        <a:rPr lang="en-US" sz="1400" baseline="30000" dirty="0">
                          <a:latin typeface="+mn-lt"/>
                        </a:rPr>
                        <a:t>-1</a:t>
                      </a:r>
                      <a:endParaRPr lang="en-GB" sz="1400" dirty="0">
                        <a:latin typeface="+mn-lt"/>
                      </a:endParaRPr>
                    </a:p>
                  </a:txBody>
                  <a:tcPr>
                    <a:solidFill>
                      <a:schemeClr val="bg2"/>
                    </a:solidFill>
                  </a:tcPr>
                </a:tc>
                <a:extLst>
                  <a:ext uri="{0D108BD9-81ED-4DB2-BD59-A6C34878D82A}">
                    <a16:rowId xmlns:a16="http://schemas.microsoft.com/office/drawing/2014/main" val="3766460184"/>
                  </a:ext>
                </a:extLst>
              </a:tr>
              <a:tr h="299155">
                <a:tc>
                  <a:txBody>
                    <a:bodyPr/>
                    <a:lstStyle/>
                    <a:p>
                      <a:r>
                        <a:rPr lang="en-US" sz="1400" dirty="0">
                          <a:latin typeface="+mn-lt"/>
                        </a:rPr>
                        <a:t>Thermal Conductivity</a:t>
                      </a:r>
                      <a:endParaRPr lang="en-GB" sz="1400" dirty="0">
                        <a:latin typeface="+mn-lt"/>
                      </a:endParaRPr>
                    </a:p>
                  </a:txBody>
                  <a:tcPr>
                    <a:solidFill>
                      <a:schemeClr val="bg1"/>
                    </a:solidFill>
                  </a:tcPr>
                </a:tc>
                <a:tc>
                  <a:txBody>
                    <a:bodyPr/>
                    <a:lstStyle/>
                    <a:p>
                      <a:r>
                        <a:rPr lang="en-US" sz="1400" dirty="0">
                          <a:latin typeface="+mn-lt"/>
                        </a:rPr>
                        <a:t>7.02 Wm</a:t>
                      </a:r>
                      <a:r>
                        <a:rPr lang="en-US" sz="1400" baseline="30000" dirty="0">
                          <a:latin typeface="+mn-lt"/>
                        </a:rPr>
                        <a:t>-1</a:t>
                      </a:r>
                      <a:r>
                        <a:rPr lang="en-US" sz="1400" baseline="0" dirty="0">
                          <a:latin typeface="+mn-lt"/>
                        </a:rPr>
                        <a:t>K</a:t>
                      </a:r>
                      <a:r>
                        <a:rPr lang="en-US" sz="1400" baseline="30000" dirty="0">
                          <a:latin typeface="+mn-lt"/>
                        </a:rPr>
                        <a:t>-1</a:t>
                      </a:r>
                      <a:endParaRPr lang="en-GB" sz="1400" dirty="0">
                        <a:latin typeface="+mn-lt"/>
                      </a:endParaRPr>
                    </a:p>
                  </a:txBody>
                  <a:tcPr>
                    <a:solidFill>
                      <a:schemeClr val="bg1"/>
                    </a:solidFill>
                  </a:tcPr>
                </a:tc>
                <a:extLst>
                  <a:ext uri="{0D108BD9-81ED-4DB2-BD59-A6C34878D82A}">
                    <a16:rowId xmlns:a16="http://schemas.microsoft.com/office/drawing/2014/main" val="2358386032"/>
                  </a:ext>
                </a:extLst>
              </a:tr>
              <a:tr h="299155">
                <a:tc>
                  <a:txBody>
                    <a:bodyPr/>
                    <a:lstStyle/>
                    <a:p>
                      <a:r>
                        <a:rPr lang="en-US" sz="1400" dirty="0">
                          <a:latin typeface="+mn-lt"/>
                        </a:rPr>
                        <a:t>Estimated Max. Temperature Rise</a:t>
                      </a:r>
                      <a:endParaRPr lang="en-GB" sz="1400" dirty="0">
                        <a:latin typeface="+mn-lt"/>
                      </a:endParaRPr>
                    </a:p>
                  </a:txBody>
                  <a:tcPr>
                    <a:solidFill>
                      <a:schemeClr val="bg2"/>
                    </a:solidFill>
                  </a:tcPr>
                </a:tc>
                <a:tc>
                  <a:txBody>
                    <a:bodyPr/>
                    <a:lstStyle/>
                    <a:p>
                      <a:r>
                        <a:rPr lang="en-US" sz="1400" dirty="0">
                          <a:latin typeface="+mn-lt"/>
                        </a:rPr>
                        <a:t>50 K</a:t>
                      </a:r>
                      <a:endParaRPr lang="en-GB" sz="1400" dirty="0">
                        <a:latin typeface="+mn-lt"/>
                      </a:endParaRPr>
                    </a:p>
                  </a:txBody>
                  <a:tcPr>
                    <a:solidFill>
                      <a:schemeClr val="bg2"/>
                    </a:solidFill>
                  </a:tcPr>
                </a:tc>
                <a:extLst>
                  <a:ext uri="{0D108BD9-81ED-4DB2-BD59-A6C34878D82A}">
                    <a16:rowId xmlns:a16="http://schemas.microsoft.com/office/drawing/2014/main" val="4162667183"/>
                  </a:ext>
                </a:extLst>
              </a:tr>
            </a:tbl>
          </a:graphicData>
        </a:graphic>
      </p:graphicFrame>
      <p:grpSp>
        <p:nvGrpSpPr>
          <p:cNvPr id="24" name="Group 23">
            <a:extLst>
              <a:ext uri="{FF2B5EF4-FFF2-40B4-BE49-F238E27FC236}">
                <a16:creationId xmlns:a16="http://schemas.microsoft.com/office/drawing/2014/main" id="{FFF680B6-908A-57C8-7442-EA60EB2660AE}"/>
              </a:ext>
            </a:extLst>
          </p:cNvPr>
          <p:cNvGrpSpPr/>
          <p:nvPr/>
        </p:nvGrpSpPr>
        <p:grpSpPr>
          <a:xfrm>
            <a:off x="138222" y="1740149"/>
            <a:ext cx="7004449" cy="4302716"/>
            <a:chOff x="200965" y="1897120"/>
            <a:chExt cx="6741694" cy="430271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7C6D621-E4F5-2652-7B1F-2B321AA12FFC}"/>
                    </a:ext>
                  </a:extLst>
                </p:cNvPr>
                <p:cNvSpPr txBox="1"/>
                <p:nvPr/>
              </p:nvSpPr>
              <p:spPr>
                <a:xfrm>
                  <a:off x="200965" y="1897120"/>
                  <a:ext cx="6741694" cy="430271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prstClr val="black"/>
                    </a:buClr>
                    <a:buSzPct val="150000"/>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Bad news:</a:t>
                  </a:r>
                </a:p>
                <a:p>
                  <a:pPr marL="285750" marR="0" lvl="0" indent="-285750" algn="l" defTabSz="914400" rtl="0" eaLnBrk="1" fontAlgn="auto" latinLnBrk="0" hangingPunct="1">
                    <a:lnSpc>
                      <a:spcPct val="130000"/>
                    </a:lnSpc>
                    <a:spcBef>
                      <a:spcPts val="0"/>
                    </a:spcBef>
                    <a:spcAft>
                      <a:spcPts val="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Dielectric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conductive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losses both increase with frequency</a:t>
                  </a:r>
                </a:p>
                <a:p>
                  <a:pPr marL="285750" marR="0" lvl="0" indent="-285750" algn="l" defTabSz="914400" rtl="0" eaLnBrk="1" fontAlgn="auto" latinLnBrk="0" hangingPunct="1">
                    <a:lnSpc>
                      <a:spcPct val="130000"/>
                    </a:lnSpc>
                    <a:spcBef>
                      <a:spcPts val="0"/>
                    </a:spcBef>
                    <a:spcAft>
                      <a:spcPts val="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More losses means lower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30000"/>
                    </a:lnSpc>
                    <a:spcBef>
                      <a:spcPts val="0"/>
                    </a:spcBef>
                    <a:spcAft>
                      <a:spcPts val="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Estimated material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1.3GHz:</a:t>
                  </a:r>
                </a:p>
                <a:p>
                  <a:pPr marL="0" marR="0" lvl="0" indent="0" algn="l" defTabSz="914400" rtl="0" eaLnBrk="1" fontAlgn="auto" latinLnBrk="0" hangingPunct="1">
                    <a:lnSpc>
                      <a:spcPct val="130000"/>
                    </a:lnSpc>
                    <a:spcBef>
                      <a:spcPts val="0"/>
                    </a:spcBef>
                    <a:spcAft>
                      <a:spcPts val="0"/>
                    </a:spcAft>
                    <a:buClr>
                      <a:prstClr val="black"/>
                    </a:buClr>
                    <a:buSzPct val="150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30000"/>
                    </a:lnSpc>
                    <a:spcBef>
                      <a:spcPts val="0"/>
                    </a:spcBef>
                    <a:spcAft>
                      <a:spcPts val="0"/>
                    </a:spcAft>
                    <a:buClr>
                      <a:prstClr val="black"/>
                    </a:buClr>
                    <a:buSzPct val="150000"/>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Good news:</a:t>
                  </a:r>
                </a:p>
                <a:p>
                  <a:pPr marL="285750" marR="0" lvl="0" indent="-285750" algn="l" defTabSz="914400" rtl="0" eaLnBrk="1" fontAlgn="auto" latinLnBrk="0" hangingPunct="1">
                    <a:lnSpc>
                      <a:spcPct val="130000"/>
                    </a:lnSpc>
                    <a:spcBef>
                      <a:spcPts val="0"/>
                    </a:spcBef>
                    <a:spcAft>
                      <a:spcPts val="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Microphonics only needs small tuning range </a:t>
                  </a:r>
                </a:p>
                <a:p>
                  <a:pPr marL="742950" marR="0" lvl="1" indent="-285750" algn="l" defTabSz="914400" rtl="0" eaLnBrk="1" fontAlgn="auto" latinLnBrk="0" hangingPunct="1">
                    <a:lnSpc>
                      <a:spcPct val="130000"/>
                    </a:lnSpc>
                    <a:spcBef>
                      <a:spcPts val="0"/>
                    </a:spcBef>
                    <a:spcAft>
                      <a:spcPts val="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compared to transient detuning</a:t>
                  </a:r>
                </a:p>
                <a:p>
                  <a:pPr marL="742950" marR="0" lvl="1" indent="-285750" algn="l" defTabSz="914400" rtl="0" eaLnBrk="1" fontAlgn="auto" latinLnBrk="0" hangingPunct="1">
                    <a:lnSpc>
                      <a:spcPct val="130000"/>
                    </a:lnSpc>
                    <a:spcBef>
                      <a:spcPts val="0"/>
                    </a:spcBef>
                    <a:spcAft>
                      <a:spcPts val="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low power handling, no cooling lines, only 2 wafers etc.</a:t>
                  </a:r>
                </a:p>
                <a:p>
                  <a:pPr marL="285750" marR="0" lvl="0" indent="-285750" algn="l" defTabSz="914400" rtl="0" eaLnBrk="1" fontAlgn="auto" latinLnBrk="0" hangingPunct="1">
                    <a:lnSpc>
                      <a:spcPct val="130000"/>
                    </a:lnSpc>
                    <a:spcBef>
                      <a:spcPts val="0"/>
                    </a:spcBef>
                    <a:spcAft>
                      <a:spcPts val="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HV driver is easy, can use off the shelf amplifiers</a:t>
                  </a:r>
                </a:p>
                <a:p>
                  <a:pPr marL="742950" marR="0" lvl="1" indent="-285750" algn="l" defTabSz="914400" rtl="0" eaLnBrk="1" fontAlgn="auto" latinLnBrk="0" hangingPunct="1">
                    <a:lnSpc>
                      <a:spcPct val="100000"/>
                    </a:lnSpc>
                    <a:spcBef>
                      <a:spcPts val="0"/>
                    </a:spcBef>
                    <a:spcAft>
                      <a:spcPts val="0"/>
                    </a:spcAft>
                    <a:buClr>
                      <a:prstClr val="black"/>
                    </a:buClr>
                    <a:buSzPct val="15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black"/>
                    </a:buClr>
                    <a:buSzPct val="15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17C6D621-E4F5-2652-7B1F-2B321AA12FFC}"/>
                    </a:ext>
                  </a:extLst>
                </p:cNvPr>
                <p:cNvSpPr txBox="1">
                  <a:spLocks noRot="1" noChangeAspect="1" noMove="1" noResize="1" noEditPoints="1" noAdjustHandles="1" noChangeArrowheads="1" noChangeShapeType="1" noTextEdit="1"/>
                </p:cNvSpPr>
                <p:nvPr/>
              </p:nvSpPr>
              <p:spPr>
                <a:xfrm>
                  <a:off x="200965" y="1897120"/>
                  <a:ext cx="6741694" cy="4302716"/>
                </a:xfrm>
                <a:prstGeom prst="rect">
                  <a:avLst/>
                </a:prstGeom>
                <a:blipFill>
                  <a:blip r:embed="rId3"/>
                  <a:stretch>
                    <a:fillRect l="-1480"/>
                  </a:stretch>
                </a:blipFill>
              </p:spPr>
              <p:txBody>
                <a:bodyPr/>
                <a:lstStyle/>
                <a:p>
                  <a:r>
                    <a:rPr lang="en-GB">
                      <a:noFill/>
                    </a:rPr>
                    <a:t> </a:t>
                  </a:r>
                </a:p>
              </p:txBody>
            </p:sp>
          </mc:Fallback>
        </mc:AlternateContent>
        <p:pic>
          <p:nvPicPr>
            <p:cNvPr id="22" name="Picture 21">
              <a:extLst>
                <a:ext uri="{FF2B5EF4-FFF2-40B4-BE49-F238E27FC236}">
                  <a16:creationId xmlns:a16="http://schemas.microsoft.com/office/drawing/2014/main" id="{BE9AE23A-F6A4-AD65-41AC-62CE5584A8A3}"/>
                </a:ext>
              </a:extLst>
            </p:cNvPr>
            <p:cNvPicPr>
              <a:picLocks noChangeAspect="1"/>
            </p:cNvPicPr>
            <p:nvPr/>
          </p:nvPicPr>
          <p:blipFill>
            <a:blip r:embed="rId4"/>
            <a:stretch>
              <a:fillRect/>
            </a:stretch>
          </p:blipFill>
          <p:spPr>
            <a:xfrm>
              <a:off x="3996268" y="3014471"/>
              <a:ext cx="2552700" cy="571500"/>
            </a:xfrm>
            <a:prstGeom prst="rect">
              <a:avLst/>
            </a:prstGeom>
          </p:spPr>
        </p:pic>
      </p:grpSp>
    </p:spTree>
    <p:extLst>
      <p:ext uri="{BB962C8B-B14F-4D97-AF65-F5344CB8AC3E}">
        <p14:creationId xmlns:p14="http://schemas.microsoft.com/office/powerpoint/2010/main" val="4249049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471C21D-E53E-A1EA-9C33-99122C30DAA7}"/>
                  </a:ext>
                </a:extLst>
              </p:cNvPr>
              <p:cNvSpPr txBox="1"/>
              <p:nvPr/>
            </p:nvSpPr>
            <p:spPr>
              <a:xfrm>
                <a:off x="-6081" y="1648182"/>
                <a:ext cx="10845238" cy="5249066"/>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Tuning Range = 20Hz</a:t>
                </a: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25 (assumed)</a:t>
                </a: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FoM</a:t>
                </a:r>
                <a:r>
                  <a:rPr kumimoji="0" lang="en-US" sz="1600" b="0" i="0" u="none" strike="noStrike" kern="1200" cap="none" spc="0" normalizeH="0" baseline="-25000" noProof="0" dirty="0" err="1">
                    <a:ln>
                      <a:noFill/>
                    </a:ln>
                    <a:solidFill>
                      <a:prstClr val="black"/>
                    </a:solidFill>
                    <a:effectLst/>
                    <a:uLnTx/>
                    <a:uFillTx/>
                    <a:latin typeface="Calibri" panose="020F0502020204030204"/>
                    <a:ea typeface="+mn-ea"/>
                    <a:cs typeface="+mn-cs"/>
                  </a:rPr>
                  <a:t>mat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125 (estimated)</a:t>
                </a: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FE thickness t = 1.25mm</a:t>
                </a: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Electrode contact area A </a:t>
                </a:r>
                <a14:m>
                  <m:oMath xmlns:m="http://schemas.openxmlformats.org/officeDocument/2006/math">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2.2×</m:t>
                    </m:r>
                    <m:sSup>
                      <m:sSupPr>
                        <m:ctrlP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Number of wafers = 2</a:t>
                </a: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Power dissipated in FRT:      </a:t>
                </a:r>
                <a14:m>
                  <m:oMath xmlns:m="http://schemas.openxmlformats.org/officeDocument/2006/math">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𝑑𝑖𝑠𝑠</m:t>
                        </m:r>
                      </m:sub>
                      <m: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𝐹𝑅𝑇</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d>
                          <m:dPr>
                            <m:begChr m:val="|"/>
                            <m:end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12</m:t>
                                </m:r>
                              </m:sub>
                            </m:sSub>
                          </m:e>
                        </m:d>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𝑈</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num>
                      <m:den>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𝐹𝑜𝑀</m:t>
                        </m:r>
                      </m:den>
                    </m:f>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Power dissipated in FE:        </a:t>
                </a:r>
                <a14:m>
                  <m:oMath xmlns:m="http://schemas.openxmlformats.org/officeDocument/2006/math">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𝑑𝑖𝑠𝑠</m:t>
                        </m:r>
                      </m:sub>
                      <m: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𝐹𝐸</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d>
                          <m:dPr>
                            <m:begChr m:val="|"/>
                            <m:end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12</m:t>
                                </m:r>
                              </m:sub>
                            </m:sSub>
                          </m:e>
                        </m:d>
                        <m:sSub>
                          <m:sSub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𝑈</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num>
                      <m:den>
                        <m:sSub>
                          <m:sSub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𝐹𝑜𝑀</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𝑚𝑎𝑡</m:t>
                            </m:r>
                          </m:sub>
                        </m:sSub>
                      </m:den>
                    </m:f>
                  </m:oMath>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Power dissipated in cavity:   </a:t>
                </a:r>
                <a14:m>
                  <m:oMath xmlns:m="http://schemas.openxmlformats.org/officeDocument/2006/math">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𝑑𝑖𝑠𝑠</m:t>
                        </m:r>
                      </m:sub>
                      <m: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𝑐𝑎𝑣</m:t>
                        </m:r>
                      </m:sup>
                    </m:sSub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𝑈</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num>
                      <m:den>
                        <m:sSub>
                          <m:sSub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𝑄</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den>
                    </m:f>
                  </m:oMath>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Avg. RF power w/o FRT:         </a:t>
                </a:r>
                <a14:m>
                  <m:oMath xmlns:m="http://schemas.openxmlformats.org/officeDocument/2006/math">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𝑎𝑣𝑔</m:t>
                        </m:r>
                      </m:sub>
                      <m: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𝑅𝐹</m:t>
                        </m:r>
                      </m:sup>
                    </m:sSub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Sup>
                          <m:sSubSup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sub>
                          <m: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𝑝𝑒𝑎𝑘</m:t>
                            </m:r>
                          </m:sup>
                        </m:sSubSup>
                        <m:sSub>
                          <m:sSub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Sub>
                      </m:num>
                      <m:den>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oMath>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Peak RF power w/o FRT:       </a:t>
                </a:r>
                <a14:m>
                  <m:oMath xmlns:m="http://schemas.openxmlformats.org/officeDocument/2006/math">
                    <m:sSubSup>
                      <m:sSub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𝑎𝑣𝑔</m:t>
                        </m:r>
                      </m:sub>
                      <m: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𝑅𝐹</m:t>
                        </m:r>
                      </m:sup>
                    </m:sSub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sub>
                      <m:sup>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𝑝𝑒𝑎𝑘</m:t>
                        </m:r>
                      </m:sup>
                    </m:sSubSup>
                    <m:sSub>
                      <m:sSubPr>
                        <m:ctrlP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GB"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sub>
                    </m:sSub>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RF power with FRT: </a:t>
                </a: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Temperature rise in FE: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m:t>
                            </m:r>
                          </m:e>
                          <m:sub>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𝑑𝑖𝑠𝑠</m:t>
                            </m:r>
                          </m:sub>
                          <m: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𝐹𝐸</m:t>
                            </m:r>
                          </m:sup>
                        </m:sSubSup>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num>
                      <m:den>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6</m:t>
                        </m:r>
                        <m:r>
                          <a:rPr kumimoji="0" lang="en-GB"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𝑘𝐴</m:t>
                        </m:r>
                      </m:den>
                    </m:f>
                  </m:oMath>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
                    <a:prstClr val="black"/>
                  </a:buClr>
                  <a:buSzPct val="1500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
                    <a:prstClr val="black"/>
                  </a:buClr>
                  <a:buSzPct val="150000"/>
                  <a:buFont typeface="Wingdings" panose="05000000000000000000" pitchFamily="2" charset="2"/>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ct val="150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
                    <a:prstClr val="black"/>
                  </a:buClr>
                  <a:buSzPct val="150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4471C21D-E53E-A1EA-9C33-99122C30DAA7}"/>
                  </a:ext>
                </a:extLst>
              </p:cNvPr>
              <p:cNvSpPr txBox="1">
                <a:spLocks noRot="1" noChangeAspect="1" noMove="1" noResize="1" noEditPoints="1" noAdjustHandles="1" noChangeArrowheads="1" noChangeShapeType="1" noTextEdit="1"/>
              </p:cNvSpPr>
              <p:nvPr/>
            </p:nvSpPr>
            <p:spPr>
              <a:xfrm>
                <a:off x="-6081" y="1648182"/>
                <a:ext cx="10845238" cy="5249066"/>
              </a:xfrm>
              <a:prstGeom prst="rect">
                <a:avLst/>
              </a:prstGeom>
              <a:blipFill>
                <a:blip r:embed="rId2"/>
                <a:stretch>
                  <a:fillRect l="-731" t="-2439"/>
                </a:stretch>
              </a:blipFill>
            </p:spPr>
            <p:txBody>
              <a:bodyPr/>
              <a:lstStyle/>
              <a:p>
                <a:r>
                  <a:rPr lang="en-GB">
                    <a:noFill/>
                  </a:rPr>
                  <a:t> </a:t>
                </a:r>
              </a:p>
            </p:txBody>
          </p:sp>
        </mc:Fallback>
      </mc:AlternateContent>
      <p:sp>
        <p:nvSpPr>
          <p:cNvPr id="23" name="Rectangle 22">
            <a:extLst>
              <a:ext uri="{FF2B5EF4-FFF2-40B4-BE49-F238E27FC236}">
                <a16:creationId xmlns:a16="http://schemas.microsoft.com/office/drawing/2014/main" id="{12AE87E6-87E6-1A9B-27E2-A0E316F31D3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34656"/>
            <a:ext cx="12191990" cy="169434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C44196-2B5C-2859-7A12-8CCB2734960C}"/>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BE-FRT – Power and Temperature Estimates</a:t>
            </a:r>
            <a:endParaRPr lang="en-GB" sz="4000" dirty="0">
              <a:solidFill>
                <a:schemeClr val="bg1"/>
              </a:solidFill>
            </a:endParaRPr>
          </a:p>
        </p:txBody>
      </p:sp>
      <p:sp>
        <p:nvSpPr>
          <p:cNvPr id="3" name="Rectangle 2">
            <a:extLst>
              <a:ext uri="{FF2B5EF4-FFF2-40B4-BE49-F238E27FC236}">
                <a16:creationId xmlns:a16="http://schemas.microsoft.com/office/drawing/2014/main" id="{76235AE5-8BD1-67B9-6B14-FCBA1AB63069}"/>
              </a:ext>
            </a:extLst>
          </p:cNvPr>
          <p:cNvSpPr/>
          <p:nvPr/>
        </p:nvSpPr>
        <p:spPr>
          <a:xfrm>
            <a:off x="9495013" y="2106558"/>
            <a:ext cx="2512800" cy="2956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lide Number Placeholder 10">
            <a:extLst>
              <a:ext uri="{FF2B5EF4-FFF2-40B4-BE49-F238E27FC236}">
                <a16:creationId xmlns:a16="http://schemas.microsoft.com/office/drawing/2014/main" id="{C5CA4673-313A-3DDC-BE1E-3E6B49E5F255}"/>
              </a:ext>
            </a:extLst>
          </p:cNvPr>
          <p:cNvSpPr>
            <a:spLocks noGrp="1"/>
          </p:cNvSpPr>
          <p:nvPr>
            <p:ph type="sldNum" sz="quarter" idx="12"/>
          </p:nvPr>
        </p:nvSpPr>
        <p:spPr>
          <a:xfrm>
            <a:off x="11485687" y="6388307"/>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80F6E-22C7-401F-95ED-835040D66E0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8" name="Grafik 14" descr="Ein Bild, das Schraube, Kurzhantel, Zahnrad enthält.&#10;&#10;Automatisch generierte Beschreibung">
            <a:extLst>
              <a:ext uri="{FF2B5EF4-FFF2-40B4-BE49-F238E27FC236}">
                <a16:creationId xmlns:a16="http://schemas.microsoft.com/office/drawing/2014/main" id="{71D90960-3D60-7E41-2148-24AE1BB517E1}"/>
              </a:ext>
            </a:extLst>
          </p:cNvPr>
          <p:cNvPicPr>
            <a:picLocks noChangeAspect="1"/>
          </p:cNvPicPr>
          <p:nvPr/>
        </p:nvPicPr>
        <p:blipFill rotWithShape="1">
          <a:blip r:embed="rId3"/>
          <a:srcRect l="2254" t="19823" r="5299" b="16227"/>
          <a:stretch/>
        </p:blipFill>
        <p:spPr>
          <a:xfrm>
            <a:off x="8660446" y="5114160"/>
            <a:ext cx="3380863" cy="109022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graphicFrame>
        <p:nvGraphicFramePr>
          <p:cNvPr id="11" name="Table 4">
            <a:extLst>
              <a:ext uri="{FF2B5EF4-FFF2-40B4-BE49-F238E27FC236}">
                <a16:creationId xmlns:a16="http://schemas.microsoft.com/office/drawing/2014/main" id="{2DD36740-6487-74DB-02E5-FB12AE994878}"/>
              </a:ext>
            </a:extLst>
          </p:cNvPr>
          <p:cNvGraphicFramePr>
            <a:graphicFrameLocks noGrp="1"/>
          </p:cNvGraphicFramePr>
          <p:nvPr/>
        </p:nvGraphicFramePr>
        <p:xfrm>
          <a:off x="6784621" y="2112226"/>
          <a:ext cx="2497040" cy="20421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07736">
                  <a:extLst>
                    <a:ext uri="{9D8B030D-6E8A-4147-A177-3AD203B41FA5}">
                      <a16:colId xmlns:a16="http://schemas.microsoft.com/office/drawing/2014/main" val="1849764373"/>
                    </a:ext>
                  </a:extLst>
                </a:gridCol>
                <a:gridCol w="889304">
                  <a:extLst>
                    <a:ext uri="{9D8B030D-6E8A-4147-A177-3AD203B41FA5}">
                      <a16:colId xmlns:a16="http://schemas.microsoft.com/office/drawing/2014/main" val="1680467837"/>
                    </a:ext>
                  </a:extLst>
                </a:gridCol>
              </a:tblGrid>
              <a:tr h="360000">
                <a:tc>
                  <a:txBody>
                    <a:bodyPr/>
                    <a:lstStyle/>
                    <a:p>
                      <a:r>
                        <a:rPr lang="en-US" dirty="0"/>
                        <a:t>Parameter</a:t>
                      </a:r>
                      <a:endParaRPr lang="en-GB" dirty="0"/>
                    </a:p>
                  </a:txBody>
                  <a:tcPr>
                    <a:solidFill>
                      <a:srgbClr val="000000"/>
                    </a:solidFill>
                  </a:tcPr>
                </a:tc>
                <a:tc>
                  <a:txBody>
                    <a:bodyPr/>
                    <a:lstStyle/>
                    <a:p>
                      <a:r>
                        <a:rPr lang="en-US" dirty="0"/>
                        <a:t>Value</a:t>
                      </a:r>
                      <a:endParaRPr lang="en-GB" dirty="0"/>
                    </a:p>
                  </a:txBody>
                  <a:tcPr>
                    <a:solidFill>
                      <a:srgbClr val="000000"/>
                    </a:solidFill>
                  </a:tcPr>
                </a:tc>
                <a:extLst>
                  <a:ext uri="{0D108BD9-81ED-4DB2-BD59-A6C34878D82A}">
                    <a16:rowId xmlns:a16="http://schemas.microsoft.com/office/drawing/2014/main" val="1702489503"/>
                  </a:ext>
                </a:extLst>
              </a:tr>
              <a:tr h="330000">
                <a:tc>
                  <a:txBody>
                    <a:bodyPr/>
                    <a:lstStyle/>
                    <a:p>
                      <a:r>
                        <a:rPr lang="en-US" sz="1600" dirty="0"/>
                        <a:t>f0</a:t>
                      </a:r>
                      <a:endParaRPr lang="en-GB" sz="1600" dirty="0"/>
                    </a:p>
                  </a:txBody>
                  <a:tcPr>
                    <a:solidFill>
                      <a:srgbClr val="E7E6E6"/>
                    </a:solidFill>
                  </a:tcPr>
                </a:tc>
                <a:tc>
                  <a:txBody>
                    <a:bodyPr/>
                    <a:lstStyle/>
                    <a:p>
                      <a:r>
                        <a:rPr lang="en-US" sz="1600" dirty="0"/>
                        <a:t>1.3 GHz</a:t>
                      </a:r>
                      <a:endParaRPr lang="en-GB" sz="1600" dirty="0"/>
                    </a:p>
                  </a:txBody>
                  <a:tcPr>
                    <a:solidFill>
                      <a:srgbClr val="E7E6E6"/>
                    </a:solidFill>
                  </a:tcPr>
                </a:tc>
                <a:extLst>
                  <a:ext uri="{0D108BD9-81ED-4DB2-BD59-A6C34878D82A}">
                    <a16:rowId xmlns:a16="http://schemas.microsoft.com/office/drawing/2014/main" val="4098908788"/>
                  </a:ext>
                </a:extLst>
              </a:tr>
              <a:tr h="330000">
                <a:tc>
                  <a:txBody>
                    <a:bodyPr/>
                    <a:lstStyle/>
                    <a:p>
                      <a:r>
                        <a:rPr lang="en-US" sz="1600" dirty="0"/>
                        <a:t>Q0</a:t>
                      </a:r>
                      <a:endParaRPr lang="en-GB" sz="1600" dirty="0"/>
                    </a:p>
                  </a:txBody>
                  <a:tcPr>
                    <a:solidFill>
                      <a:srgbClr val="FFFFFF"/>
                    </a:solidFill>
                  </a:tcPr>
                </a:tc>
                <a:tc>
                  <a:txBody>
                    <a:bodyPr/>
                    <a:lstStyle/>
                    <a:p>
                      <a:r>
                        <a:rPr lang="en-US" sz="1600" dirty="0"/>
                        <a:t>2 10^10</a:t>
                      </a:r>
                      <a:endParaRPr lang="en-GB" sz="1600" dirty="0"/>
                    </a:p>
                  </a:txBody>
                  <a:tcPr>
                    <a:solidFill>
                      <a:srgbClr val="FFFFFF"/>
                    </a:solidFill>
                  </a:tcPr>
                </a:tc>
                <a:extLst>
                  <a:ext uri="{0D108BD9-81ED-4DB2-BD59-A6C34878D82A}">
                    <a16:rowId xmlns:a16="http://schemas.microsoft.com/office/drawing/2014/main" val="3876819133"/>
                  </a:ext>
                </a:extLst>
              </a:tr>
              <a:tr h="330000">
                <a:tc>
                  <a:txBody>
                    <a:bodyPr/>
                    <a:lstStyle/>
                    <a:p>
                      <a:r>
                        <a:rPr lang="en-US" sz="1600" dirty="0"/>
                        <a:t>R/Q</a:t>
                      </a:r>
                      <a:endParaRPr lang="en-GB" sz="1600" dirty="0"/>
                    </a:p>
                  </a:txBody>
                  <a:tcPr>
                    <a:solidFill>
                      <a:srgbClr val="E7E6E6"/>
                    </a:solidFill>
                  </a:tcPr>
                </a:tc>
                <a:tc>
                  <a:txBody>
                    <a:bodyPr/>
                    <a:lstStyle/>
                    <a:p>
                      <a:r>
                        <a:rPr lang="en-US" sz="1600"/>
                        <a:t>219</a:t>
                      </a:r>
                      <a:endParaRPr lang="en-GB" sz="1600" dirty="0"/>
                    </a:p>
                  </a:txBody>
                  <a:tcPr>
                    <a:solidFill>
                      <a:srgbClr val="E7E6E6"/>
                    </a:solidFill>
                  </a:tcPr>
                </a:tc>
                <a:extLst>
                  <a:ext uri="{0D108BD9-81ED-4DB2-BD59-A6C34878D82A}">
                    <a16:rowId xmlns:a16="http://schemas.microsoft.com/office/drawing/2014/main" val="4033218093"/>
                  </a:ext>
                </a:extLst>
              </a:tr>
              <a:tr h="330000">
                <a:tc>
                  <a:txBody>
                    <a:bodyPr/>
                    <a:lstStyle/>
                    <a:p>
                      <a:r>
                        <a:rPr lang="en-US" sz="1600" dirty="0"/>
                        <a:t>Stored Energy</a:t>
                      </a:r>
                      <a:endParaRPr lang="en-GB" sz="1600" dirty="0"/>
                    </a:p>
                  </a:txBody>
                  <a:tcPr>
                    <a:solidFill>
                      <a:srgbClr val="FFFFFF"/>
                    </a:solidFill>
                  </a:tcPr>
                </a:tc>
                <a:tc>
                  <a:txBody>
                    <a:bodyPr/>
                    <a:lstStyle/>
                    <a:p>
                      <a:r>
                        <a:rPr lang="en-US" sz="1600" dirty="0"/>
                        <a:t>2.5 J</a:t>
                      </a:r>
                      <a:endParaRPr lang="en-GB" sz="1600" dirty="0"/>
                    </a:p>
                  </a:txBody>
                  <a:tcPr>
                    <a:solidFill>
                      <a:srgbClr val="FFFFFF"/>
                    </a:solidFill>
                  </a:tcPr>
                </a:tc>
                <a:extLst>
                  <a:ext uri="{0D108BD9-81ED-4DB2-BD59-A6C34878D82A}">
                    <a16:rowId xmlns:a16="http://schemas.microsoft.com/office/drawing/2014/main" val="4067956713"/>
                  </a:ext>
                </a:extLst>
              </a:tr>
              <a:tr h="330000">
                <a:tc>
                  <a:txBody>
                    <a:bodyPr/>
                    <a:lstStyle/>
                    <a:p>
                      <a:r>
                        <a:rPr lang="en-US" sz="1600" dirty="0"/>
                        <a:t>Voltage</a:t>
                      </a:r>
                      <a:endParaRPr lang="en-GB" sz="1600" dirty="0"/>
                    </a:p>
                  </a:txBody>
                  <a:tcPr>
                    <a:solidFill>
                      <a:srgbClr val="E7E6E6"/>
                    </a:solidFill>
                  </a:tcPr>
                </a:tc>
                <a:tc>
                  <a:txBody>
                    <a:bodyPr/>
                    <a:lstStyle/>
                    <a:p>
                      <a:r>
                        <a:rPr lang="en-US" sz="1600" dirty="0"/>
                        <a:t>2.1 MV</a:t>
                      </a:r>
                      <a:endParaRPr lang="en-GB" sz="1600" dirty="0"/>
                    </a:p>
                  </a:txBody>
                  <a:tcPr>
                    <a:solidFill>
                      <a:srgbClr val="E7E6E6"/>
                    </a:solidFill>
                  </a:tcPr>
                </a:tc>
                <a:extLst>
                  <a:ext uri="{0D108BD9-81ED-4DB2-BD59-A6C34878D82A}">
                    <a16:rowId xmlns:a16="http://schemas.microsoft.com/office/drawing/2014/main" val="2612723221"/>
                  </a:ext>
                </a:extLst>
              </a:tr>
            </a:tbl>
          </a:graphicData>
        </a:graphic>
      </p:graphicFrame>
      <p:sp>
        <p:nvSpPr>
          <p:cNvPr id="4" name="Rectangle 3">
            <a:extLst>
              <a:ext uri="{FF2B5EF4-FFF2-40B4-BE49-F238E27FC236}">
                <a16:creationId xmlns:a16="http://schemas.microsoft.com/office/drawing/2014/main" id="{06EC445A-81EC-2108-8930-544A2F11A24A}"/>
              </a:ext>
            </a:extLst>
          </p:cNvPr>
          <p:cNvSpPr/>
          <p:nvPr/>
        </p:nvSpPr>
        <p:spPr>
          <a:xfrm>
            <a:off x="6781561" y="2112715"/>
            <a:ext cx="2512800" cy="20525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BC8F27E-1A3C-7BB5-5A62-4F4D50EDCDCA}"/>
              </a:ext>
            </a:extLst>
          </p:cNvPr>
          <p:cNvSpPr txBox="1"/>
          <p:nvPr/>
        </p:nvSpPr>
        <p:spPr>
          <a:xfrm>
            <a:off x="7116806" y="1698388"/>
            <a:ext cx="15318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Booster Cavity</a:t>
            </a:r>
          </a:p>
        </p:txBody>
      </p:sp>
      <p:sp>
        <p:nvSpPr>
          <p:cNvPr id="15" name="TextBox 14">
            <a:extLst>
              <a:ext uri="{FF2B5EF4-FFF2-40B4-BE49-F238E27FC236}">
                <a16:creationId xmlns:a16="http://schemas.microsoft.com/office/drawing/2014/main" id="{7A494B9F-82AD-264F-6A3C-BDB9B340A5DA}"/>
              </a:ext>
            </a:extLst>
          </p:cNvPr>
          <p:cNvSpPr txBox="1"/>
          <p:nvPr/>
        </p:nvSpPr>
        <p:spPr>
          <a:xfrm>
            <a:off x="4308645" y="3470000"/>
            <a:ext cx="9105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Booster</a:t>
            </a:r>
          </a:p>
        </p:txBody>
      </p:sp>
      <p:cxnSp>
        <p:nvCxnSpPr>
          <p:cNvPr id="19" name="Straight Connector 18">
            <a:extLst>
              <a:ext uri="{FF2B5EF4-FFF2-40B4-BE49-F238E27FC236}">
                <a16:creationId xmlns:a16="http://schemas.microsoft.com/office/drawing/2014/main" id="{72DB3A60-023A-04ED-28F6-998F37D59C97}"/>
              </a:ext>
            </a:extLst>
          </p:cNvPr>
          <p:cNvCxnSpPr>
            <a:cxnSpLocks/>
          </p:cNvCxnSpPr>
          <p:nvPr/>
        </p:nvCxnSpPr>
        <p:spPr>
          <a:xfrm>
            <a:off x="5198599" y="3466359"/>
            <a:ext cx="0" cy="3104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6EF604-8174-865D-73F5-B33CF2C7CD0E}"/>
              </a:ext>
            </a:extLst>
          </p:cNvPr>
          <p:cNvCxnSpPr/>
          <p:nvPr/>
        </p:nvCxnSpPr>
        <p:spPr>
          <a:xfrm>
            <a:off x="2617498" y="4249175"/>
            <a:ext cx="3522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164ECB-5648-96B8-089E-19D89417C1BB}"/>
              </a:ext>
            </a:extLst>
          </p:cNvPr>
          <p:cNvCxnSpPr/>
          <p:nvPr/>
        </p:nvCxnSpPr>
        <p:spPr>
          <a:xfrm>
            <a:off x="2578100" y="4635500"/>
            <a:ext cx="3568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7ECF5B3-7AEB-BB17-5D80-1F46B278002B}"/>
              </a:ext>
            </a:extLst>
          </p:cNvPr>
          <p:cNvCxnSpPr/>
          <p:nvPr/>
        </p:nvCxnSpPr>
        <p:spPr>
          <a:xfrm>
            <a:off x="2594624" y="5062979"/>
            <a:ext cx="3568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C8F798-E199-AD6C-B889-9C433705928D}"/>
              </a:ext>
            </a:extLst>
          </p:cNvPr>
          <p:cNvCxnSpPr/>
          <p:nvPr/>
        </p:nvCxnSpPr>
        <p:spPr>
          <a:xfrm>
            <a:off x="2617498" y="5464642"/>
            <a:ext cx="3568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392309-C420-EA22-DE68-F923E1C4BCD6}"/>
              </a:ext>
            </a:extLst>
          </p:cNvPr>
          <p:cNvCxnSpPr/>
          <p:nvPr/>
        </p:nvCxnSpPr>
        <p:spPr>
          <a:xfrm>
            <a:off x="2594624" y="5811403"/>
            <a:ext cx="3568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9828C6D-2D93-AAE9-7884-6CA8E93ADC7E}"/>
              </a:ext>
            </a:extLst>
          </p:cNvPr>
          <p:cNvCxnSpPr/>
          <p:nvPr/>
        </p:nvCxnSpPr>
        <p:spPr>
          <a:xfrm>
            <a:off x="2617498" y="6129289"/>
            <a:ext cx="35687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612BB1C-FE6B-FA78-5CB1-FABBAF06A558}"/>
              </a:ext>
            </a:extLst>
          </p:cNvPr>
          <p:cNvSpPr txBox="1"/>
          <p:nvPr/>
        </p:nvSpPr>
        <p:spPr>
          <a:xfrm>
            <a:off x="5271909" y="6127975"/>
            <a:ext cx="596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8.5K</a:t>
            </a:r>
          </a:p>
        </p:txBody>
      </p:sp>
      <p:sp>
        <p:nvSpPr>
          <p:cNvPr id="31" name="TextBox 30">
            <a:extLst>
              <a:ext uri="{FF2B5EF4-FFF2-40B4-BE49-F238E27FC236}">
                <a16:creationId xmlns:a16="http://schemas.microsoft.com/office/drawing/2014/main" id="{F389957B-E66E-87CB-92E6-4FA6133CE742}"/>
              </a:ext>
            </a:extLst>
          </p:cNvPr>
          <p:cNvSpPr txBox="1"/>
          <p:nvPr/>
        </p:nvSpPr>
        <p:spPr>
          <a:xfrm>
            <a:off x="4287773" y="6127975"/>
            <a:ext cx="596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2.1K</a:t>
            </a:r>
          </a:p>
        </p:txBody>
      </p:sp>
      <p:sp>
        <p:nvSpPr>
          <p:cNvPr id="32" name="TextBox 31">
            <a:extLst>
              <a:ext uri="{FF2B5EF4-FFF2-40B4-BE49-F238E27FC236}">
                <a16:creationId xmlns:a16="http://schemas.microsoft.com/office/drawing/2014/main" id="{22598BC2-D617-D221-AD81-2088F6E8F953}"/>
              </a:ext>
            </a:extLst>
          </p:cNvPr>
          <p:cNvSpPr txBox="1"/>
          <p:nvPr/>
        </p:nvSpPr>
        <p:spPr>
          <a:xfrm>
            <a:off x="5271909" y="3907938"/>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180 W</a:t>
            </a:r>
          </a:p>
        </p:txBody>
      </p:sp>
      <p:sp>
        <p:nvSpPr>
          <p:cNvPr id="33" name="TextBox 32">
            <a:extLst>
              <a:ext uri="{FF2B5EF4-FFF2-40B4-BE49-F238E27FC236}">
                <a16:creationId xmlns:a16="http://schemas.microsoft.com/office/drawing/2014/main" id="{05B2779F-BB36-B00C-8681-2CD4740E7D69}"/>
              </a:ext>
            </a:extLst>
          </p:cNvPr>
          <p:cNvSpPr txBox="1"/>
          <p:nvPr/>
        </p:nvSpPr>
        <p:spPr>
          <a:xfrm>
            <a:off x="4287773" y="3913663"/>
            <a:ext cx="8515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12.6 W</a:t>
            </a:r>
          </a:p>
        </p:txBody>
      </p:sp>
      <p:sp>
        <p:nvSpPr>
          <p:cNvPr id="34" name="TextBox 33">
            <a:extLst>
              <a:ext uri="{FF2B5EF4-FFF2-40B4-BE49-F238E27FC236}">
                <a16:creationId xmlns:a16="http://schemas.microsoft.com/office/drawing/2014/main" id="{4F341639-7412-905D-76A6-B5E67C4BDAC1}"/>
              </a:ext>
            </a:extLst>
          </p:cNvPr>
          <p:cNvSpPr txBox="1"/>
          <p:nvPr/>
        </p:nvSpPr>
        <p:spPr>
          <a:xfrm>
            <a:off x="4287773" y="4274582"/>
            <a:ext cx="734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2.5 W</a:t>
            </a:r>
          </a:p>
        </p:txBody>
      </p:sp>
      <p:sp>
        <p:nvSpPr>
          <p:cNvPr id="35" name="TextBox 34">
            <a:extLst>
              <a:ext uri="{FF2B5EF4-FFF2-40B4-BE49-F238E27FC236}">
                <a16:creationId xmlns:a16="http://schemas.microsoft.com/office/drawing/2014/main" id="{7D67C051-A6DB-86F7-5A7E-D1944251FE2D}"/>
              </a:ext>
            </a:extLst>
          </p:cNvPr>
          <p:cNvSpPr txBox="1"/>
          <p:nvPr/>
        </p:nvSpPr>
        <p:spPr>
          <a:xfrm>
            <a:off x="5271909" y="4283736"/>
            <a:ext cx="676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36 W</a:t>
            </a:r>
          </a:p>
        </p:txBody>
      </p:sp>
      <p:sp>
        <p:nvSpPr>
          <p:cNvPr id="37" name="TextBox 36">
            <a:extLst>
              <a:ext uri="{FF2B5EF4-FFF2-40B4-BE49-F238E27FC236}">
                <a16:creationId xmlns:a16="http://schemas.microsoft.com/office/drawing/2014/main" id="{0E06026E-4A4F-53E2-9578-9BAD4E0B7CEF}"/>
              </a:ext>
            </a:extLst>
          </p:cNvPr>
          <p:cNvSpPr txBox="1"/>
          <p:nvPr/>
        </p:nvSpPr>
        <p:spPr>
          <a:xfrm>
            <a:off x="4287773" y="4693647"/>
            <a:ext cx="5597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W</a:t>
            </a:r>
          </a:p>
        </p:txBody>
      </p:sp>
      <p:sp>
        <p:nvSpPr>
          <p:cNvPr id="39" name="TextBox 38">
            <a:extLst>
              <a:ext uri="{FF2B5EF4-FFF2-40B4-BE49-F238E27FC236}">
                <a16:creationId xmlns:a16="http://schemas.microsoft.com/office/drawing/2014/main" id="{534077B5-0A01-9D69-AE7A-6D1BA30E8C78}"/>
              </a:ext>
            </a:extLst>
          </p:cNvPr>
          <p:cNvSpPr txBox="1"/>
          <p:nvPr/>
        </p:nvSpPr>
        <p:spPr>
          <a:xfrm>
            <a:off x="4287773" y="5758643"/>
            <a:ext cx="8515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13.6 W</a:t>
            </a:r>
          </a:p>
        </p:txBody>
      </p:sp>
      <p:grpSp>
        <p:nvGrpSpPr>
          <p:cNvPr id="59" name="Group 58">
            <a:extLst>
              <a:ext uri="{FF2B5EF4-FFF2-40B4-BE49-F238E27FC236}">
                <a16:creationId xmlns:a16="http://schemas.microsoft.com/office/drawing/2014/main" id="{8AF62BA4-3D82-97E0-E56E-DB4E152B359F}"/>
              </a:ext>
            </a:extLst>
          </p:cNvPr>
          <p:cNvGrpSpPr/>
          <p:nvPr/>
        </p:nvGrpSpPr>
        <p:grpSpPr>
          <a:xfrm>
            <a:off x="5271909" y="4696335"/>
            <a:ext cx="838691" cy="1401694"/>
            <a:chOff x="5271909" y="4696335"/>
            <a:chExt cx="838691" cy="1401694"/>
          </a:xfrm>
        </p:grpSpPr>
        <p:sp>
          <p:nvSpPr>
            <p:cNvPr id="36" name="TextBox 35">
              <a:extLst>
                <a:ext uri="{FF2B5EF4-FFF2-40B4-BE49-F238E27FC236}">
                  <a16:creationId xmlns:a16="http://schemas.microsoft.com/office/drawing/2014/main" id="{8BF3FBC6-6EB4-CB3B-F386-AF5D41D2164F}"/>
                </a:ext>
              </a:extLst>
            </p:cNvPr>
            <p:cNvSpPr txBox="1"/>
            <p:nvPr/>
          </p:nvSpPr>
          <p:spPr>
            <a:xfrm>
              <a:off x="5271909" y="4696335"/>
              <a:ext cx="676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15 W</a:t>
              </a:r>
            </a:p>
          </p:txBody>
        </p:sp>
        <p:sp>
          <p:nvSpPr>
            <p:cNvPr id="38" name="TextBox 37">
              <a:extLst>
                <a:ext uri="{FF2B5EF4-FFF2-40B4-BE49-F238E27FC236}">
                  <a16:creationId xmlns:a16="http://schemas.microsoft.com/office/drawing/2014/main" id="{242A532C-45EB-7671-F2A4-B4EDB3243319}"/>
                </a:ext>
              </a:extLst>
            </p:cNvPr>
            <p:cNvSpPr txBox="1"/>
            <p:nvPr/>
          </p:nvSpPr>
          <p:spPr>
            <a:xfrm>
              <a:off x="5271909" y="5728697"/>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195 W</a:t>
              </a:r>
            </a:p>
          </p:txBody>
        </p:sp>
        <p:sp>
          <p:nvSpPr>
            <p:cNvPr id="40" name="TextBox 39">
              <a:extLst>
                <a:ext uri="{FF2B5EF4-FFF2-40B4-BE49-F238E27FC236}">
                  <a16:creationId xmlns:a16="http://schemas.microsoft.com/office/drawing/2014/main" id="{596B5BE6-14A0-5E21-26A4-AC19BD6ECE51}"/>
                </a:ext>
              </a:extLst>
            </p:cNvPr>
            <p:cNvSpPr txBox="1"/>
            <p:nvPr/>
          </p:nvSpPr>
          <p:spPr>
            <a:xfrm>
              <a:off x="5271909" y="5413009"/>
              <a:ext cx="8386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6.8 kW</a:t>
              </a:r>
            </a:p>
          </p:txBody>
        </p:sp>
        <p:sp>
          <p:nvSpPr>
            <p:cNvPr id="41" name="TextBox 40">
              <a:extLst>
                <a:ext uri="{FF2B5EF4-FFF2-40B4-BE49-F238E27FC236}">
                  <a16:creationId xmlns:a16="http://schemas.microsoft.com/office/drawing/2014/main" id="{4A6B83DB-CA41-C26A-900B-A7ABE42AAFC5}"/>
                </a:ext>
              </a:extLst>
            </p:cNvPr>
            <p:cNvSpPr txBox="1"/>
            <p:nvPr/>
          </p:nvSpPr>
          <p:spPr>
            <a:xfrm>
              <a:off x="5271909" y="5086303"/>
              <a:ext cx="8386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3.4 kW</a:t>
              </a:r>
            </a:p>
          </p:txBody>
        </p:sp>
      </p:grpSp>
      <p:sp>
        <p:nvSpPr>
          <p:cNvPr id="42" name="TextBox 41">
            <a:extLst>
              <a:ext uri="{FF2B5EF4-FFF2-40B4-BE49-F238E27FC236}">
                <a16:creationId xmlns:a16="http://schemas.microsoft.com/office/drawing/2014/main" id="{5D137BFA-3383-5162-B82C-0F5F4C2F0886}"/>
              </a:ext>
            </a:extLst>
          </p:cNvPr>
          <p:cNvSpPr txBox="1"/>
          <p:nvPr/>
        </p:nvSpPr>
        <p:spPr>
          <a:xfrm>
            <a:off x="4287773" y="5071426"/>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200 W</a:t>
            </a:r>
          </a:p>
        </p:txBody>
      </p:sp>
      <p:sp>
        <p:nvSpPr>
          <p:cNvPr id="43" name="TextBox 42">
            <a:extLst>
              <a:ext uri="{FF2B5EF4-FFF2-40B4-BE49-F238E27FC236}">
                <a16:creationId xmlns:a16="http://schemas.microsoft.com/office/drawing/2014/main" id="{FF3112FE-6FC5-87CE-47BD-B6340A2943C2}"/>
              </a:ext>
            </a:extLst>
          </p:cNvPr>
          <p:cNvSpPr txBox="1"/>
          <p:nvPr/>
        </p:nvSpPr>
        <p:spPr>
          <a:xfrm>
            <a:off x="4287773" y="5410718"/>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400 W</a:t>
            </a:r>
          </a:p>
        </p:txBody>
      </p:sp>
      <p:sp>
        <p:nvSpPr>
          <p:cNvPr id="44" name="TextBox 43">
            <a:extLst>
              <a:ext uri="{FF2B5EF4-FFF2-40B4-BE49-F238E27FC236}">
                <a16:creationId xmlns:a16="http://schemas.microsoft.com/office/drawing/2014/main" id="{F4A6440B-05DF-D7E7-0A97-7914126D29D8}"/>
              </a:ext>
            </a:extLst>
          </p:cNvPr>
          <p:cNvSpPr txBox="1"/>
          <p:nvPr/>
        </p:nvSpPr>
        <p:spPr>
          <a:xfrm>
            <a:off x="6305420" y="5497864"/>
            <a:ext cx="2257674"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N.B. idea is to use piezo tuner to reduce peak microphonics from 30 to 20Hz</a:t>
            </a:r>
          </a:p>
        </p:txBody>
      </p:sp>
      <p:pic>
        <p:nvPicPr>
          <p:cNvPr id="48" name="Picture 47">
            <a:extLst>
              <a:ext uri="{FF2B5EF4-FFF2-40B4-BE49-F238E27FC236}">
                <a16:creationId xmlns:a16="http://schemas.microsoft.com/office/drawing/2014/main" id="{BC2537BC-9BCD-589A-7BEA-1230718A9F7B}"/>
              </a:ext>
            </a:extLst>
          </p:cNvPr>
          <p:cNvPicPr>
            <a:picLocks noChangeAspect="1"/>
          </p:cNvPicPr>
          <p:nvPr/>
        </p:nvPicPr>
        <p:blipFill>
          <a:blip r:embed="rId4"/>
          <a:stretch>
            <a:fillRect/>
          </a:stretch>
        </p:blipFill>
        <p:spPr>
          <a:xfrm>
            <a:off x="6786182" y="4244213"/>
            <a:ext cx="1584300" cy="1178812"/>
          </a:xfrm>
          <a:prstGeom prst="rect">
            <a:avLst/>
          </a:prstGeom>
          <a:ln>
            <a:solidFill>
              <a:schemeClr val="tx1"/>
            </a:solidFill>
          </a:ln>
          <a:effectLst>
            <a:outerShdw blurRad="50800" dist="38100" dir="2700000" algn="tl" rotWithShape="0">
              <a:prstClr val="black">
                <a:alpha val="40000"/>
              </a:prstClr>
            </a:outerShdw>
          </a:effectLst>
        </p:spPr>
      </p:pic>
      <p:sp>
        <p:nvSpPr>
          <p:cNvPr id="55" name="Rectangle 54">
            <a:extLst>
              <a:ext uri="{FF2B5EF4-FFF2-40B4-BE49-F238E27FC236}">
                <a16:creationId xmlns:a16="http://schemas.microsoft.com/office/drawing/2014/main" id="{194BE2F6-D4D1-7C74-F646-5E836AA1A835}"/>
              </a:ext>
            </a:extLst>
          </p:cNvPr>
          <p:cNvSpPr/>
          <p:nvPr/>
        </p:nvSpPr>
        <p:spPr>
          <a:xfrm>
            <a:off x="-7374" y="1661582"/>
            <a:ext cx="12191990" cy="519831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Table 4">
            <a:extLst>
              <a:ext uri="{FF2B5EF4-FFF2-40B4-BE49-F238E27FC236}">
                <a16:creationId xmlns:a16="http://schemas.microsoft.com/office/drawing/2014/main" id="{9E8D6A73-D1C1-D359-EB9F-2DD8D32E5348}"/>
              </a:ext>
            </a:extLst>
          </p:cNvPr>
          <p:cNvGraphicFramePr>
            <a:graphicFrameLocks noGrp="1"/>
          </p:cNvGraphicFramePr>
          <p:nvPr/>
        </p:nvGraphicFramePr>
        <p:xfrm>
          <a:off x="9501852" y="2106419"/>
          <a:ext cx="2497040" cy="2956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07736">
                  <a:extLst>
                    <a:ext uri="{9D8B030D-6E8A-4147-A177-3AD203B41FA5}">
                      <a16:colId xmlns:a16="http://schemas.microsoft.com/office/drawing/2014/main" val="1849764373"/>
                    </a:ext>
                  </a:extLst>
                </a:gridCol>
                <a:gridCol w="889304">
                  <a:extLst>
                    <a:ext uri="{9D8B030D-6E8A-4147-A177-3AD203B41FA5}">
                      <a16:colId xmlns:a16="http://schemas.microsoft.com/office/drawing/2014/main" val="1680467837"/>
                    </a:ext>
                  </a:extLst>
                </a:gridCol>
              </a:tblGrid>
              <a:tr h="360000">
                <a:tc>
                  <a:txBody>
                    <a:bodyPr/>
                    <a:lstStyle/>
                    <a:p>
                      <a:r>
                        <a:rPr lang="en-US" dirty="0"/>
                        <a:t>Parameter</a:t>
                      </a:r>
                      <a:endParaRPr lang="en-GB" dirty="0"/>
                    </a:p>
                  </a:txBody>
                  <a:tcPr>
                    <a:solidFill>
                      <a:srgbClr val="000000"/>
                    </a:solidFill>
                  </a:tcPr>
                </a:tc>
                <a:tc>
                  <a:txBody>
                    <a:bodyPr/>
                    <a:lstStyle/>
                    <a:p>
                      <a:r>
                        <a:rPr lang="en-US" dirty="0"/>
                        <a:t>Value</a:t>
                      </a:r>
                      <a:endParaRPr lang="en-GB" dirty="0"/>
                    </a:p>
                  </a:txBody>
                  <a:tcPr>
                    <a:solidFill>
                      <a:srgbClr val="000000"/>
                    </a:solidFill>
                  </a:tcPr>
                </a:tc>
                <a:extLst>
                  <a:ext uri="{0D108BD9-81ED-4DB2-BD59-A6C34878D82A}">
                    <a16:rowId xmlns:a16="http://schemas.microsoft.com/office/drawing/2014/main" val="1702489503"/>
                  </a:ext>
                </a:extLst>
              </a:tr>
              <a:tr h="330000">
                <a:tc>
                  <a:txBody>
                    <a:bodyPr/>
                    <a:lstStyle/>
                    <a:p>
                      <a:r>
                        <a:rPr lang="en-US" sz="1600" dirty="0"/>
                        <a:t>f0</a:t>
                      </a:r>
                      <a:endParaRPr lang="en-GB" sz="1600" dirty="0"/>
                    </a:p>
                  </a:txBody>
                  <a:tcPr>
                    <a:solidFill>
                      <a:srgbClr val="E7E6E6"/>
                    </a:solidFill>
                  </a:tcPr>
                </a:tc>
                <a:tc>
                  <a:txBody>
                    <a:bodyPr/>
                    <a:lstStyle/>
                    <a:p>
                      <a:r>
                        <a:rPr lang="en-US" sz="1600" dirty="0"/>
                        <a:t>1.3 GHz</a:t>
                      </a:r>
                      <a:endParaRPr lang="en-GB" sz="1600" dirty="0"/>
                    </a:p>
                  </a:txBody>
                  <a:tcPr>
                    <a:solidFill>
                      <a:srgbClr val="E7E6E6"/>
                    </a:solidFill>
                  </a:tcPr>
                </a:tc>
                <a:extLst>
                  <a:ext uri="{0D108BD9-81ED-4DB2-BD59-A6C34878D82A}">
                    <a16:rowId xmlns:a16="http://schemas.microsoft.com/office/drawing/2014/main" val="4098908788"/>
                  </a:ext>
                </a:extLst>
              </a:tr>
              <a:tr h="330000">
                <a:tc>
                  <a:txBody>
                    <a:bodyPr/>
                    <a:lstStyle/>
                    <a:p>
                      <a:r>
                        <a:rPr lang="en-US" sz="1600" dirty="0"/>
                        <a:t>Q0</a:t>
                      </a:r>
                      <a:endParaRPr lang="en-GB" sz="1600" dirty="0"/>
                    </a:p>
                  </a:txBody>
                  <a:tcPr>
                    <a:solidFill>
                      <a:srgbClr val="FFFFFF"/>
                    </a:solidFill>
                  </a:tcPr>
                </a:tc>
                <a:tc>
                  <a:txBody>
                    <a:bodyPr/>
                    <a:lstStyle/>
                    <a:p>
                      <a:r>
                        <a:rPr lang="en-US" sz="1600" dirty="0"/>
                        <a:t>2 10^10</a:t>
                      </a:r>
                      <a:endParaRPr lang="en-GB" sz="1600" dirty="0"/>
                    </a:p>
                  </a:txBody>
                  <a:tcPr>
                    <a:solidFill>
                      <a:srgbClr val="FFFFFF"/>
                    </a:solidFill>
                  </a:tcPr>
                </a:tc>
                <a:extLst>
                  <a:ext uri="{0D108BD9-81ED-4DB2-BD59-A6C34878D82A}">
                    <a16:rowId xmlns:a16="http://schemas.microsoft.com/office/drawing/2014/main" val="3876819133"/>
                  </a:ext>
                </a:extLst>
              </a:tr>
              <a:tr h="330000">
                <a:tc>
                  <a:txBody>
                    <a:bodyPr/>
                    <a:lstStyle/>
                    <a:p>
                      <a:r>
                        <a:rPr lang="en-US" sz="1600" dirty="0"/>
                        <a:t>R/Q</a:t>
                      </a:r>
                      <a:endParaRPr lang="en-GB" sz="1600" dirty="0"/>
                    </a:p>
                  </a:txBody>
                  <a:tcPr>
                    <a:solidFill>
                      <a:srgbClr val="E7E6E6"/>
                    </a:solidFill>
                  </a:tcPr>
                </a:tc>
                <a:tc>
                  <a:txBody>
                    <a:bodyPr/>
                    <a:lstStyle/>
                    <a:p>
                      <a:r>
                        <a:rPr lang="en-US" sz="1600" dirty="0"/>
                        <a:t>788</a:t>
                      </a:r>
                      <a:endParaRPr lang="en-GB" sz="1600" dirty="0"/>
                    </a:p>
                  </a:txBody>
                  <a:tcPr>
                    <a:solidFill>
                      <a:srgbClr val="E7E6E6"/>
                    </a:solidFill>
                  </a:tcPr>
                </a:tc>
                <a:extLst>
                  <a:ext uri="{0D108BD9-81ED-4DB2-BD59-A6C34878D82A}">
                    <a16:rowId xmlns:a16="http://schemas.microsoft.com/office/drawing/2014/main" val="4033218093"/>
                  </a:ext>
                </a:extLst>
              </a:tr>
              <a:tr h="330000">
                <a:tc>
                  <a:txBody>
                    <a:bodyPr/>
                    <a:lstStyle/>
                    <a:p>
                      <a:r>
                        <a:rPr lang="en-US" sz="1600" dirty="0"/>
                        <a:t>Stored Energy</a:t>
                      </a:r>
                      <a:endParaRPr lang="en-GB" sz="1600" dirty="0"/>
                    </a:p>
                  </a:txBody>
                  <a:tcPr>
                    <a:solidFill>
                      <a:srgbClr val="FFFFFF"/>
                    </a:solidFill>
                  </a:tcPr>
                </a:tc>
                <a:tc>
                  <a:txBody>
                    <a:bodyPr/>
                    <a:lstStyle/>
                    <a:p>
                      <a:r>
                        <a:rPr lang="en-US" sz="1600" dirty="0"/>
                        <a:t>36 J</a:t>
                      </a:r>
                      <a:endParaRPr lang="en-GB" sz="1600" dirty="0"/>
                    </a:p>
                  </a:txBody>
                  <a:tcPr>
                    <a:solidFill>
                      <a:srgbClr val="FFFFFF"/>
                    </a:solidFill>
                  </a:tcPr>
                </a:tc>
                <a:extLst>
                  <a:ext uri="{0D108BD9-81ED-4DB2-BD59-A6C34878D82A}">
                    <a16:rowId xmlns:a16="http://schemas.microsoft.com/office/drawing/2014/main" val="4067956713"/>
                  </a:ext>
                </a:extLst>
              </a:tr>
              <a:tr h="330000">
                <a:tc>
                  <a:txBody>
                    <a:bodyPr/>
                    <a:lstStyle/>
                    <a:p>
                      <a:r>
                        <a:rPr lang="en-US" sz="1600" dirty="0"/>
                        <a:t>Voltage</a:t>
                      </a:r>
                      <a:endParaRPr lang="en-GB" sz="1600" dirty="0"/>
                    </a:p>
                  </a:txBody>
                  <a:tcPr>
                    <a:solidFill>
                      <a:srgbClr val="E7E6E6"/>
                    </a:solidFill>
                  </a:tcPr>
                </a:tc>
                <a:tc>
                  <a:txBody>
                    <a:bodyPr/>
                    <a:lstStyle/>
                    <a:p>
                      <a:r>
                        <a:rPr lang="en-US" sz="1600" dirty="0"/>
                        <a:t>15 MV</a:t>
                      </a:r>
                      <a:endParaRPr lang="en-GB" sz="1600" dirty="0"/>
                    </a:p>
                  </a:txBody>
                  <a:tcPr>
                    <a:solidFill>
                      <a:srgbClr val="E7E6E6"/>
                    </a:solidFill>
                  </a:tcPr>
                </a:tc>
                <a:extLst>
                  <a:ext uri="{0D108BD9-81ED-4DB2-BD59-A6C34878D82A}">
                    <a16:rowId xmlns:a16="http://schemas.microsoft.com/office/drawing/2014/main" val="2612723221"/>
                  </a:ext>
                </a:extLst>
              </a:tr>
              <a:tr h="570000">
                <a:tc>
                  <a:txBody>
                    <a:bodyPr/>
                    <a:lstStyle/>
                    <a:p>
                      <a:r>
                        <a:rPr lang="en-US" sz="1600" dirty="0"/>
                        <a:t>Peak µ</a:t>
                      </a:r>
                      <a:r>
                        <a:rPr lang="en-US" sz="1600" dirty="0" err="1"/>
                        <a:t>phopnics</a:t>
                      </a:r>
                      <a:r>
                        <a:rPr lang="en-US" sz="1600" dirty="0"/>
                        <a:t> Detuning</a:t>
                      </a:r>
                      <a:endParaRPr lang="en-GB" sz="1600" dirty="0"/>
                    </a:p>
                  </a:txBody>
                  <a:tcPr>
                    <a:solidFill>
                      <a:srgbClr val="E7E6E6"/>
                    </a:solidFill>
                  </a:tcPr>
                </a:tc>
                <a:tc>
                  <a:txBody>
                    <a:bodyPr/>
                    <a:lstStyle/>
                    <a:p>
                      <a:r>
                        <a:rPr lang="en-US" sz="1600" dirty="0"/>
                        <a:t>30 Hz</a:t>
                      </a:r>
                      <a:endParaRPr lang="en-GB" sz="1600" dirty="0"/>
                    </a:p>
                  </a:txBody>
                  <a:tcPr>
                    <a:solidFill>
                      <a:srgbClr val="E7E6E6"/>
                    </a:solidFill>
                  </a:tcPr>
                </a:tc>
                <a:extLst>
                  <a:ext uri="{0D108BD9-81ED-4DB2-BD59-A6C34878D82A}">
                    <a16:rowId xmlns:a16="http://schemas.microsoft.com/office/drawing/2014/main" val="163091597"/>
                  </a:ext>
                </a:extLst>
              </a:tr>
              <a:tr h="330000">
                <a:tc>
                  <a:txBody>
                    <a:bodyPr/>
                    <a:lstStyle/>
                    <a:p>
                      <a:r>
                        <a:rPr lang="en-US" sz="1600" dirty="0"/>
                        <a:t>Peak LF Detuning</a:t>
                      </a:r>
                      <a:endParaRPr lang="en-GB" sz="1600" dirty="0"/>
                    </a:p>
                  </a:txBody>
                  <a:tcPr>
                    <a:solidFill>
                      <a:srgbClr val="FFFFFF"/>
                    </a:solidFill>
                  </a:tcPr>
                </a:tc>
                <a:tc>
                  <a:txBody>
                    <a:bodyPr/>
                    <a:lstStyle/>
                    <a:p>
                      <a:r>
                        <a:rPr lang="en-US" sz="1600" dirty="0"/>
                        <a:t>520 Hz</a:t>
                      </a:r>
                    </a:p>
                  </a:txBody>
                  <a:tcPr>
                    <a:solidFill>
                      <a:srgbClr val="FFFFFF"/>
                    </a:solidFill>
                  </a:tcPr>
                </a:tc>
                <a:extLst>
                  <a:ext uri="{0D108BD9-81ED-4DB2-BD59-A6C34878D82A}">
                    <a16:rowId xmlns:a16="http://schemas.microsoft.com/office/drawing/2014/main" val="2843293909"/>
                  </a:ext>
                </a:extLst>
              </a:tr>
            </a:tbl>
          </a:graphicData>
        </a:graphic>
      </p:graphicFrame>
      <p:sp>
        <p:nvSpPr>
          <p:cNvPr id="13" name="TextBox 12">
            <a:extLst>
              <a:ext uri="{FF2B5EF4-FFF2-40B4-BE49-F238E27FC236}">
                <a16:creationId xmlns:a16="http://schemas.microsoft.com/office/drawing/2014/main" id="{351C7436-1D9C-4143-98AF-B14E8084F869}"/>
              </a:ext>
            </a:extLst>
          </p:cNvPr>
          <p:cNvSpPr txBox="1"/>
          <p:nvPr/>
        </p:nvSpPr>
        <p:spPr>
          <a:xfrm>
            <a:off x="9294361" y="1685906"/>
            <a:ext cx="29085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 cell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bERLinPro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LINAC Cavity</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514B9D13-8325-B96E-65E6-8F9F9B333736}"/>
                  </a:ext>
                </a:extLst>
              </p:cNvPr>
              <p:cNvSpPr txBox="1"/>
              <p:nvPr/>
            </p:nvSpPr>
            <p:spPr>
              <a:xfrm>
                <a:off x="-7374" y="4680033"/>
                <a:ext cx="4244175" cy="1526700"/>
              </a:xfrm>
              <a:prstGeom prst="rect">
                <a:avLst/>
              </a:prstGeom>
              <a:solidFill>
                <a:schemeClr val="bg1"/>
              </a:solid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prstClr val="black"/>
                  </a:buClr>
                  <a:buSzPct val="150000"/>
                  <a:buFont typeface="Wingdings" panose="05000000000000000000" pitchFamily="2" charset="2"/>
                  <a:buChar cha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Power dissipated in cavity: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Sup>
                      <m:sSubSup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𝑷</m:t>
                        </m:r>
                      </m:e>
                      <m:sub>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𝒅𝒊𝒔𝒔</m:t>
                        </m:r>
                      </m:sub>
                      <m:sup>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𝒄𝒂𝒗</m:t>
                        </m:r>
                      </m:sup>
                    </m:sSubSup>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𝝎</m:t>
                            </m:r>
                          </m:e>
                          <m:sub>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𝟎</m:t>
                            </m:r>
                          </m:sub>
                        </m:sSub>
                        <m:sSub>
                          <m:sSub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𝑼</m:t>
                            </m:r>
                          </m:e>
                          <m:sub>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𝒄</m:t>
                            </m:r>
                          </m:sub>
                        </m:sSub>
                      </m:num>
                      <m:den>
                        <m:sSub>
                          <m:sSubPr>
                            <m:ctrlP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𝑸</m:t>
                            </m:r>
                          </m:e>
                          <m:sub>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𝟎</m:t>
                            </m:r>
                          </m:sub>
                        </m:sSub>
                      </m:den>
                    </m:f>
                  </m:oMath>
                </a14:m>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Avg. RF power w/o FRT:        </a:t>
                </a:r>
                <a14:m>
                  <m:oMath xmlns:m="http://schemas.openxmlformats.org/officeDocument/2006/math">
                    <m:sSubSup>
                      <m:sSubSup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𝑷</m:t>
                        </m:r>
                      </m:e>
                      <m:sub>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𝒂𝒗𝒈</m:t>
                        </m:r>
                      </m:sub>
                      <m:sup>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𝑹𝑭</m:t>
                        </m:r>
                      </m:sup>
                    </m:sSubSup>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Sup>
                          <m:sSubSupPr>
                            <m:ctrlP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𝝎</m:t>
                            </m:r>
                          </m:e>
                          <m:sub>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𝝁</m:t>
                            </m:r>
                          </m:sub>
                          <m:sup>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𝒑𝒆𝒂𝒌</m:t>
                            </m:r>
                          </m:sup>
                        </m:sSubSup>
                        <m:sSub>
                          <m:sSubPr>
                            <m:ctrlP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𝑼</m:t>
                            </m:r>
                          </m:e>
                          <m:sub>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𝒄</m:t>
                            </m:r>
                          </m:sub>
                        </m:sSub>
                      </m:num>
                      <m:den>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a14:m>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Peak RF power w/o FRT:      </a:t>
                </a:r>
                <a14:m>
                  <m:oMath xmlns:m="http://schemas.openxmlformats.org/officeDocument/2006/math">
                    <m:sSubSup>
                      <m:sSubSupPr>
                        <m:ctrlP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𝑷</m:t>
                        </m:r>
                      </m:e>
                      <m:sub>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𝒂𝒗𝒈</m:t>
                        </m:r>
                      </m:sub>
                      <m:sup>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𝑹𝑭</m:t>
                        </m:r>
                      </m:sup>
                    </m:sSubSup>
                    <m:r>
                      <a:rPr kumimoji="0" lang="en-GB" sz="1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𝝎</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𝝁</m:t>
                        </m:r>
                      </m:sub>
                      <m:sup>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𝒑𝒆𝒂𝒌</m:t>
                        </m:r>
                      </m:sup>
                    </m:sSubSup>
                    <m:sSub>
                      <m:sSubPr>
                        <m:ctrlP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𝑼</m:t>
                        </m:r>
                      </m:e>
                      <m:sub>
                        <m:r>
                          <a:rPr kumimoji="0" lang="en-GB" sz="1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𝒄</m:t>
                        </m:r>
                      </m:sub>
                    </m:sSub>
                  </m:oMath>
                </a14:m>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700"/>
                  </a:spcAft>
                  <a:buClr>
                    <a:prstClr val="black"/>
                  </a:buClr>
                  <a:buSzPct val="150000"/>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RF power with FRT: </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8" name="TextBox 57">
                <a:extLst>
                  <a:ext uri="{FF2B5EF4-FFF2-40B4-BE49-F238E27FC236}">
                    <a16:creationId xmlns:a16="http://schemas.microsoft.com/office/drawing/2014/main" id="{514B9D13-8325-B96E-65E6-8F9F9B333736}"/>
                  </a:ext>
                </a:extLst>
              </p:cNvPr>
              <p:cNvSpPr txBox="1">
                <a:spLocks noRot="1" noChangeAspect="1" noMove="1" noResize="1" noEditPoints="1" noAdjustHandles="1" noChangeArrowheads="1" noChangeShapeType="1" noTextEdit="1"/>
              </p:cNvSpPr>
              <p:nvPr/>
            </p:nvSpPr>
            <p:spPr>
              <a:xfrm>
                <a:off x="-7374" y="4680033"/>
                <a:ext cx="4244175" cy="1526700"/>
              </a:xfrm>
              <a:prstGeom prst="rect">
                <a:avLst/>
              </a:prstGeom>
              <a:blipFill>
                <a:blip r:embed="rId5"/>
                <a:stretch>
                  <a:fillRect l="-2011" t="-6400" b="-8400"/>
                </a:stretch>
              </a:blipFill>
            </p:spPr>
            <p:txBody>
              <a:bodyPr/>
              <a:lstStyle/>
              <a:p>
                <a:r>
                  <a:rPr lang="en-GB">
                    <a:noFill/>
                  </a:rPr>
                  <a:t> </a:t>
                </a:r>
              </a:p>
            </p:txBody>
          </p:sp>
        </mc:Fallback>
      </mc:AlternateContent>
      <p:sp>
        <p:nvSpPr>
          <p:cNvPr id="60" name="TextBox 59">
            <a:extLst>
              <a:ext uri="{FF2B5EF4-FFF2-40B4-BE49-F238E27FC236}">
                <a16:creationId xmlns:a16="http://schemas.microsoft.com/office/drawing/2014/main" id="{808735B3-3206-84DB-91B2-8581F2E32273}"/>
              </a:ext>
            </a:extLst>
          </p:cNvPr>
          <p:cNvSpPr txBox="1"/>
          <p:nvPr/>
        </p:nvSpPr>
        <p:spPr>
          <a:xfrm>
            <a:off x="5321666" y="3466359"/>
            <a:ext cx="7440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LINAC</a:t>
            </a:r>
          </a:p>
        </p:txBody>
      </p:sp>
      <p:sp>
        <p:nvSpPr>
          <p:cNvPr id="50" name="TextBox 49">
            <a:extLst>
              <a:ext uri="{FF2B5EF4-FFF2-40B4-BE49-F238E27FC236}">
                <a16:creationId xmlns:a16="http://schemas.microsoft.com/office/drawing/2014/main" id="{96299131-8437-3488-236C-0A6853F23039}"/>
              </a:ext>
            </a:extLst>
          </p:cNvPr>
          <p:cNvSpPr txBox="1"/>
          <p:nvPr/>
        </p:nvSpPr>
        <p:spPr>
          <a:xfrm>
            <a:off x="5270278" y="5720747"/>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195 W</a:t>
            </a:r>
          </a:p>
        </p:txBody>
      </p:sp>
      <p:grpSp>
        <p:nvGrpSpPr>
          <p:cNvPr id="62" name="Group 61">
            <a:extLst>
              <a:ext uri="{FF2B5EF4-FFF2-40B4-BE49-F238E27FC236}">
                <a16:creationId xmlns:a16="http://schemas.microsoft.com/office/drawing/2014/main" id="{8FD0958B-72E5-54E6-7503-F3C37EB5DF03}"/>
              </a:ext>
            </a:extLst>
          </p:cNvPr>
          <p:cNvGrpSpPr/>
          <p:nvPr/>
        </p:nvGrpSpPr>
        <p:grpSpPr>
          <a:xfrm>
            <a:off x="5270274" y="5085726"/>
            <a:ext cx="853119" cy="696038"/>
            <a:chOff x="5270274" y="5085726"/>
            <a:chExt cx="853119" cy="696038"/>
          </a:xfrm>
        </p:grpSpPr>
        <p:sp>
          <p:nvSpPr>
            <p:cNvPr id="51" name="TextBox 50">
              <a:extLst>
                <a:ext uri="{FF2B5EF4-FFF2-40B4-BE49-F238E27FC236}">
                  <a16:creationId xmlns:a16="http://schemas.microsoft.com/office/drawing/2014/main" id="{6977EA71-AF06-C1B3-60C3-D6554D97B782}"/>
                </a:ext>
              </a:extLst>
            </p:cNvPr>
            <p:cNvSpPr txBox="1"/>
            <p:nvPr/>
          </p:nvSpPr>
          <p:spPr>
            <a:xfrm>
              <a:off x="5270274" y="5412432"/>
              <a:ext cx="853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6.8 kW</a:t>
              </a:r>
            </a:p>
          </p:txBody>
        </p:sp>
        <p:sp>
          <p:nvSpPr>
            <p:cNvPr id="52" name="TextBox 51">
              <a:extLst>
                <a:ext uri="{FF2B5EF4-FFF2-40B4-BE49-F238E27FC236}">
                  <a16:creationId xmlns:a16="http://schemas.microsoft.com/office/drawing/2014/main" id="{34D68D6F-EB7B-D9BD-D0B2-49BE5E160E67}"/>
                </a:ext>
              </a:extLst>
            </p:cNvPr>
            <p:cNvSpPr txBox="1"/>
            <p:nvPr/>
          </p:nvSpPr>
          <p:spPr>
            <a:xfrm>
              <a:off x="5270274" y="5085726"/>
              <a:ext cx="853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3.4 kW</a:t>
              </a:r>
            </a:p>
          </p:txBody>
        </p:sp>
      </p:grpSp>
      <p:sp>
        <p:nvSpPr>
          <p:cNvPr id="49" name="TextBox 48">
            <a:extLst>
              <a:ext uri="{FF2B5EF4-FFF2-40B4-BE49-F238E27FC236}">
                <a16:creationId xmlns:a16="http://schemas.microsoft.com/office/drawing/2014/main" id="{C303948C-1AE4-43AE-30B4-93B495062F55}"/>
              </a:ext>
            </a:extLst>
          </p:cNvPr>
          <p:cNvSpPr txBox="1"/>
          <p:nvPr/>
        </p:nvSpPr>
        <p:spPr>
          <a:xfrm>
            <a:off x="5270439" y="4696565"/>
            <a:ext cx="676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15 W</a:t>
            </a:r>
          </a:p>
        </p:txBody>
      </p:sp>
    </p:spTree>
    <p:extLst>
      <p:ext uri="{BB962C8B-B14F-4D97-AF65-F5344CB8AC3E}">
        <p14:creationId xmlns:p14="http://schemas.microsoft.com/office/powerpoint/2010/main" val="19199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8" grpId="0" animBg="1"/>
      <p:bldP spid="50"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D200BB2E-27B0-6BCE-235A-50838A630808}"/>
              </a:ext>
            </a:extLst>
          </p:cNvPr>
          <p:cNvPicPr>
            <a:picLocks noChangeAspect="1"/>
          </p:cNvPicPr>
          <p:nvPr/>
        </p:nvPicPr>
        <p:blipFill>
          <a:blip r:embed="rId2"/>
          <a:srcRect l="6200"/>
          <a:stretch/>
        </p:blipFill>
        <p:spPr>
          <a:xfrm>
            <a:off x="8135080" y="1471489"/>
            <a:ext cx="3916602" cy="3274404"/>
          </a:xfrm>
          <a:prstGeom prst="rect">
            <a:avLst/>
          </a:prstGeom>
        </p:spPr>
      </p:pic>
      <p:sp>
        <p:nvSpPr>
          <p:cNvPr id="106" name="Rectangle 105">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2414" y="308111"/>
            <a:ext cx="3822192" cy="1344975"/>
          </a:xfrm>
        </p:spPr>
        <p:txBody>
          <a:bodyPr vert="horz" lIns="91440" tIns="45720" rIns="91440" bIns="45720" rtlCol="0" anchor="ctr">
            <a:normAutofit/>
          </a:bodyPr>
          <a:lstStyle/>
          <a:p>
            <a:r>
              <a:rPr lang="en-US" sz="3600" kern="1200" dirty="0">
                <a:solidFill>
                  <a:schemeClr val="bg1"/>
                </a:solidFill>
                <a:latin typeface="+mj-lt"/>
                <a:ea typeface="+mj-ea"/>
                <a:cs typeface="+mj-cs"/>
              </a:rPr>
              <a:t>BE-FRT features</a:t>
            </a:r>
          </a:p>
        </p:txBody>
      </p:sp>
      <p:cxnSp>
        <p:nvCxnSpPr>
          <p:cNvPr id="108" name="Straight Connector 107">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704088" y="1477932"/>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725F7ADF-CF2F-6B30-79BD-175DB1A8D403}"/>
                  </a:ext>
                </a:extLst>
              </p:cNvPr>
              <p:cNvSpPr txBox="1"/>
              <p:nvPr/>
            </p:nvSpPr>
            <p:spPr>
              <a:xfrm>
                <a:off x="336384" y="1565511"/>
                <a:ext cx="4334256" cy="4722399"/>
              </a:xfrm>
              <a:prstGeom prst="rect">
                <a:avLst/>
              </a:prstGeom>
            </p:spPr>
            <p:txBody>
              <a:bodyPr vert="horz" lIns="91440" tIns="45720" rIns="91440" bIns="45720" rtlCol="0">
                <a:normAutofit fontScale="92500" lnSpcReduction="10000"/>
              </a:bodyPr>
              <a:lstStyle/>
              <a:p>
                <a:pPr marL="400050" marR="0" lvl="0"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Bi-Resonant</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FRT is resonant near cavity frequency</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Large phase change -&gt; larger tuning range with smaller antenna</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Add </a:t>
                </a:r>
                <a14:m>
                  <m:oMath xmlns:m="http://schemas.openxmlformats.org/officeDocument/2006/math">
                    <m:f>
                      <m:fPr>
                        <m:type m:val="skw"/>
                        <m:ctrlPr>
                          <a:rPr kumimoji="0" lang="en-US" sz="17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17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𝜆</m:t>
                        </m:r>
                      </m:num>
                      <m:den>
                        <m:r>
                          <a:rPr kumimoji="0" lang="en-US" sz="17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4</m:t>
                        </m:r>
                      </m:den>
                    </m:f>
                  </m:oMath>
                </a14:m>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 transmission line -&gt; bi-resonance avoids losses in center of tuning range</a:t>
                </a:r>
              </a:p>
              <a:p>
                <a:pPr marL="400050" marR="0" lvl="0"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Only two FE wafers</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Simplifies HV biasing issues</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Increases power dissipated per wafer</a:t>
                </a:r>
              </a:p>
              <a:p>
                <a:pPr marL="400050" marR="0" lvl="0"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High aspect ratio annulus FE wafers</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err="1">
                    <a:ln>
                      <a:noFill/>
                    </a:ln>
                    <a:solidFill>
                      <a:prstClr val="white"/>
                    </a:solidFill>
                    <a:effectLst/>
                    <a:uLnTx/>
                    <a:uFillTx/>
                    <a:latin typeface="Calibri" panose="020F0502020204030204"/>
                    <a:ea typeface="+mn-ea"/>
                    <a:cs typeface="+mn-cs"/>
                  </a:rPr>
                  <a:t>Minimises</a:t>
                </a: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 losses/</a:t>
                </a:r>
                <a:r>
                  <a:rPr kumimoji="0" lang="en-US" sz="1700" b="0" i="0" u="none" strike="noStrike" kern="1200" cap="none" spc="0" normalizeH="0" baseline="0" noProof="0" dirty="0" err="1">
                    <a:ln>
                      <a:noFill/>
                    </a:ln>
                    <a:solidFill>
                      <a:prstClr val="white"/>
                    </a:solidFill>
                    <a:effectLst/>
                    <a:uLnTx/>
                    <a:uFillTx/>
                    <a:latin typeface="Calibri" panose="020F0502020204030204"/>
                    <a:ea typeface="+mn-ea"/>
                    <a:cs typeface="+mn-cs"/>
                  </a:rPr>
                  <a:t>maximises</a:t>
                </a: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700" b="0" i="0" u="none" strike="noStrike" kern="1200" cap="none" spc="0" normalizeH="0" baseline="0" noProof="0" dirty="0" err="1">
                    <a:ln>
                      <a:noFill/>
                    </a:ln>
                    <a:solidFill>
                      <a:prstClr val="white"/>
                    </a:solidFill>
                    <a:effectLst/>
                    <a:uLnTx/>
                    <a:uFillTx/>
                    <a:latin typeface="Calibri" panose="020F0502020204030204"/>
                    <a:ea typeface="+mn-ea"/>
                    <a:cs typeface="+mn-cs"/>
                  </a:rPr>
                  <a:t>FoM</a:t>
                </a:r>
                <a:endPar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00050" marR="0" lvl="0"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Simple as possible</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Few parts requiring tight mechanical tolerances</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Capacitive coupling through off the shelf vacuum window</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No other ceramic or FE brazing </a:t>
                </a:r>
              </a:p>
              <a:p>
                <a:pPr marL="857250" marR="0" lvl="1" indent="-342900" algn="l" defTabSz="914400" rtl="0" eaLnBrk="1" fontAlgn="auto" latinLnBrk="0" hangingPunct="1">
                  <a:lnSpc>
                    <a:spcPct val="90000"/>
                  </a:lnSpc>
                  <a:spcBef>
                    <a:spcPts val="0"/>
                  </a:spcBef>
                  <a:spcAft>
                    <a:spcPts val="600"/>
                  </a:spcAft>
                  <a:buClrTx/>
                  <a:buSzPct val="150000"/>
                  <a:buFont typeface="Wingdings" panose="05000000000000000000" pitchFamily="2" charset="2"/>
                  <a:buChar char="§"/>
                  <a:tabLst/>
                  <a:defRPr/>
                </a:pPr>
                <a:endPar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00" name="TextBox 99">
                <a:extLst>
                  <a:ext uri="{FF2B5EF4-FFF2-40B4-BE49-F238E27FC236}">
                    <a16:creationId xmlns:a16="http://schemas.microsoft.com/office/drawing/2014/main" id="{725F7ADF-CF2F-6B30-79BD-175DB1A8D403}"/>
                  </a:ext>
                </a:extLst>
              </p:cNvPr>
              <p:cNvSpPr txBox="1">
                <a:spLocks noRot="1" noChangeAspect="1" noMove="1" noResize="1" noEditPoints="1" noAdjustHandles="1" noChangeArrowheads="1" noChangeShapeType="1" noTextEdit="1"/>
              </p:cNvSpPr>
              <p:nvPr/>
            </p:nvSpPr>
            <p:spPr>
              <a:xfrm>
                <a:off x="336384" y="1565511"/>
                <a:ext cx="4334256" cy="4722399"/>
              </a:xfrm>
              <a:prstGeom prst="rect">
                <a:avLst/>
              </a:prstGeom>
              <a:blipFill>
                <a:blip r:embed="rId3"/>
                <a:stretch>
                  <a:fillRect l="-985" t="-4134" b="-904"/>
                </a:stretch>
              </a:blipFill>
            </p:spPr>
            <p:txBody>
              <a:bodyPr/>
              <a:lstStyle/>
              <a:p>
                <a:r>
                  <a:rPr lang="en-GB">
                    <a:noFill/>
                  </a:rPr>
                  <a:t> </a:t>
                </a:r>
              </a:p>
            </p:txBody>
          </p:sp>
        </mc:Fallback>
      </mc:AlternateContent>
      <p:sp>
        <p:nvSpPr>
          <p:cNvPr id="11" name="Slide Number Placeholder 10">
            <a:extLst>
              <a:ext uri="{FF2B5EF4-FFF2-40B4-BE49-F238E27FC236}">
                <a16:creationId xmlns:a16="http://schemas.microsoft.com/office/drawing/2014/main" id="{C2C87AAE-1D47-473D-A5B9-A01541E382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80F6E-22C7-401F-95ED-835040D66E0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37BD8F1-11B0-5E5C-283B-5C757268C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815" y="1475261"/>
            <a:ext cx="2930036" cy="3274403"/>
          </a:xfrm>
          <a:prstGeom prst="rect">
            <a:avLst/>
          </a:prstGeom>
        </p:spPr>
      </p:pic>
      <p:cxnSp>
        <p:nvCxnSpPr>
          <p:cNvPr id="17" name="Straight Arrow Connector 16">
            <a:extLst>
              <a:ext uri="{FF2B5EF4-FFF2-40B4-BE49-F238E27FC236}">
                <a16:creationId xmlns:a16="http://schemas.microsoft.com/office/drawing/2014/main" id="{BD953101-53EF-BB83-0AB4-E16C9B1C67F8}"/>
              </a:ext>
            </a:extLst>
          </p:cNvPr>
          <p:cNvCxnSpPr>
            <a:cxnSpLocks/>
          </p:cNvCxnSpPr>
          <p:nvPr/>
        </p:nvCxnSpPr>
        <p:spPr>
          <a:xfrm flipV="1">
            <a:off x="4970586" y="3347932"/>
            <a:ext cx="431408" cy="126610"/>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AD58EB-0636-CA5C-1B2F-FFDF1303E146}"/>
              </a:ext>
            </a:extLst>
          </p:cNvPr>
          <p:cNvCxnSpPr>
            <a:cxnSpLocks/>
          </p:cNvCxnSpPr>
          <p:nvPr/>
        </p:nvCxnSpPr>
        <p:spPr>
          <a:xfrm flipH="1">
            <a:off x="7600676" y="2724265"/>
            <a:ext cx="417175" cy="96128"/>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7340904-396A-66AA-C76E-5222350C7ACD}"/>
              </a:ext>
            </a:extLst>
          </p:cNvPr>
          <p:cNvSpPr/>
          <p:nvPr/>
        </p:nvSpPr>
        <p:spPr>
          <a:xfrm>
            <a:off x="5087815" y="4129196"/>
            <a:ext cx="165295" cy="117231"/>
          </a:xfrm>
          <a:prstGeom prst="rect">
            <a:avLst/>
          </a:prstGeom>
          <a:solidFill>
            <a:srgbClr val="1AC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6DCCA5B-078E-641C-2AF8-1FEBDB7EFFAE}"/>
              </a:ext>
            </a:extLst>
          </p:cNvPr>
          <p:cNvSpPr/>
          <p:nvPr/>
        </p:nvSpPr>
        <p:spPr>
          <a:xfrm>
            <a:off x="5087815" y="4325535"/>
            <a:ext cx="165295" cy="117231"/>
          </a:xfrm>
          <a:prstGeom prst="rect">
            <a:avLst/>
          </a:prstGeom>
          <a:solidFill>
            <a:srgbClr val="FFFF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008CAD4-586A-CA15-2EC2-EE8F65BD1A4B}"/>
              </a:ext>
            </a:extLst>
          </p:cNvPr>
          <p:cNvSpPr txBox="1"/>
          <p:nvPr/>
        </p:nvSpPr>
        <p:spPr>
          <a:xfrm>
            <a:off x="5253110" y="4033923"/>
            <a:ext cx="11617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Ferro-electric</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68942DD-54E4-4348-71C7-C541152F35F9}"/>
              </a:ext>
            </a:extLst>
          </p:cNvPr>
          <p:cNvSpPr txBox="1"/>
          <p:nvPr/>
        </p:nvSpPr>
        <p:spPr>
          <a:xfrm>
            <a:off x="5253110" y="4230262"/>
            <a:ext cx="7168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Copper</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E70C9C8F-6BA2-3129-6B61-145DFA1B19B4}"/>
              </a:ext>
            </a:extLst>
          </p:cNvPr>
          <p:cNvSpPr txBox="1"/>
          <p:nvPr/>
        </p:nvSpPr>
        <p:spPr>
          <a:xfrm>
            <a:off x="5253110" y="4448323"/>
            <a:ext cx="1555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Compressive force</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C6C026E0-0BBA-26DA-08A2-FA926A469383}"/>
              </a:ext>
            </a:extLst>
          </p:cNvPr>
          <p:cNvCxnSpPr>
            <a:cxnSpLocks/>
          </p:cNvCxnSpPr>
          <p:nvPr/>
        </p:nvCxnSpPr>
        <p:spPr>
          <a:xfrm>
            <a:off x="5087815" y="4602211"/>
            <a:ext cx="215704"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6937F95-4138-9030-4B44-76E201633CD4}"/>
              </a:ext>
            </a:extLst>
          </p:cNvPr>
          <p:cNvSpPr/>
          <p:nvPr/>
        </p:nvSpPr>
        <p:spPr>
          <a:xfrm>
            <a:off x="8210987" y="4145361"/>
            <a:ext cx="165295" cy="117231"/>
          </a:xfrm>
          <a:prstGeom prst="rect">
            <a:avLst/>
          </a:prstGeom>
          <a:solidFill>
            <a:srgbClr val="FFFF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AE2CEA6-B5B8-D6ED-DA2E-C5F0E383F5C8}"/>
              </a:ext>
            </a:extLst>
          </p:cNvPr>
          <p:cNvSpPr/>
          <p:nvPr/>
        </p:nvSpPr>
        <p:spPr>
          <a:xfrm>
            <a:off x="8210987" y="4341700"/>
            <a:ext cx="165295" cy="117231"/>
          </a:xfrm>
          <a:prstGeom prst="rect">
            <a:avLst/>
          </a:prstGeom>
          <a:solidFill>
            <a:srgbClr val="C6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F5235AE-4269-BB13-2432-0091A6DDA803}"/>
              </a:ext>
            </a:extLst>
          </p:cNvPr>
          <p:cNvSpPr/>
          <p:nvPr/>
        </p:nvSpPr>
        <p:spPr>
          <a:xfrm>
            <a:off x="8210987" y="4538039"/>
            <a:ext cx="165295" cy="117231"/>
          </a:xfrm>
          <a:prstGeom prst="rect">
            <a:avLst/>
          </a:prstGeom>
          <a:solidFill>
            <a:srgbClr val="686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9EAD339D-2146-E29F-B8D5-4EB047131472}"/>
              </a:ext>
            </a:extLst>
          </p:cNvPr>
          <p:cNvSpPr txBox="1"/>
          <p:nvPr/>
        </p:nvSpPr>
        <p:spPr>
          <a:xfrm>
            <a:off x="8380606" y="4040268"/>
            <a:ext cx="7168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Copper</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56068728-B78D-8585-AFDA-DF8783B593D3}"/>
              </a:ext>
            </a:extLst>
          </p:cNvPr>
          <p:cNvSpPr txBox="1"/>
          <p:nvPr/>
        </p:nvSpPr>
        <p:spPr>
          <a:xfrm>
            <a:off x="8359118" y="4260392"/>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Alumina</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6AFF6D-EC15-6B9C-2567-AC4B6A4E3282}"/>
              </a:ext>
            </a:extLst>
          </p:cNvPr>
          <p:cNvSpPr txBox="1"/>
          <p:nvPr/>
        </p:nvSpPr>
        <p:spPr>
          <a:xfrm>
            <a:off x="8359118" y="4453138"/>
            <a:ext cx="5466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Steel</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908DEBF4-A030-1778-12D4-2CDDA5D1186C}"/>
              </a:ext>
            </a:extLst>
          </p:cNvPr>
          <p:cNvSpPr txBox="1"/>
          <p:nvPr/>
        </p:nvSpPr>
        <p:spPr>
          <a:xfrm>
            <a:off x="8087332" y="1471489"/>
            <a:ext cx="15725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Capacitive coupling through vacuum window</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30D6495B-6C3E-CD87-CE30-120CE50ADB6A}"/>
              </a:ext>
            </a:extLst>
          </p:cNvPr>
          <p:cNvSpPr txBox="1"/>
          <p:nvPr/>
        </p:nvSpPr>
        <p:spPr>
          <a:xfrm rot="16200000">
            <a:off x="9652492" y="4048780"/>
            <a:ext cx="1098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Cavity Vacuum</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FEB2A740-988B-9CD0-269F-7D8FF3ABAF0B}"/>
              </a:ext>
            </a:extLst>
          </p:cNvPr>
          <p:cNvSpPr txBox="1"/>
          <p:nvPr/>
        </p:nvSpPr>
        <p:spPr>
          <a:xfrm rot="16200000">
            <a:off x="9727288" y="1882210"/>
            <a:ext cx="9488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FRT Vacuum</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63B89F6-CFBF-7152-D420-A9F23525CD94}"/>
              </a:ext>
            </a:extLst>
          </p:cNvPr>
          <p:cNvSpPr txBox="1"/>
          <p:nvPr/>
        </p:nvSpPr>
        <p:spPr>
          <a:xfrm>
            <a:off x="5332602" y="5337785"/>
            <a:ext cx="57567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RF and Mechanical design complete and fabrication started!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66381F1-F2A5-0581-C668-1928902E9549}"/>
              </a:ext>
            </a:extLst>
          </p:cNvPr>
          <p:cNvGrpSpPr/>
          <p:nvPr/>
        </p:nvGrpSpPr>
        <p:grpSpPr>
          <a:xfrm>
            <a:off x="5036797" y="3106551"/>
            <a:ext cx="3627944" cy="3510913"/>
            <a:chOff x="4759240" y="252833"/>
            <a:chExt cx="3627944" cy="3510913"/>
          </a:xfrm>
        </p:grpSpPr>
        <p:pic>
          <p:nvPicPr>
            <p:cNvPr id="5" name="Picture 4">
              <a:extLst>
                <a:ext uri="{FF2B5EF4-FFF2-40B4-BE49-F238E27FC236}">
                  <a16:creationId xmlns:a16="http://schemas.microsoft.com/office/drawing/2014/main" id="{E4523B00-7934-BD14-2F66-07A69861F87D}"/>
                </a:ext>
              </a:extLst>
            </p:cNvPr>
            <p:cNvPicPr>
              <a:picLocks noChangeAspect="1"/>
            </p:cNvPicPr>
            <p:nvPr/>
          </p:nvPicPr>
          <p:blipFill>
            <a:blip r:embed="rId5"/>
            <a:stretch>
              <a:fillRect/>
            </a:stretch>
          </p:blipFill>
          <p:spPr>
            <a:xfrm>
              <a:off x="4759240" y="252833"/>
              <a:ext cx="3627944" cy="3510913"/>
            </a:xfrm>
            <a:prstGeom prst="rect">
              <a:avLst/>
            </a:prstGeom>
          </p:spPr>
        </p:pic>
        <p:sp>
          <p:nvSpPr>
            <p:cNvPr id="6" name="TextBox 5">
              <a:extLst>
                <a:ext uri="{FF2B5EF4-FFF2-40B4-BE49-F238E27FC236}">
                  <a16:creationId xmlns:a16="http://schemas.microsoft.com/office/drawing/2014/main" id="{AB0D4A75-5DBB-F79D-2A96-78291466A525}"/>
                </a:ext>
              </a:extLst>
            </p:cNvPr>
            <p:cNvSpPr txBox="1"/>
            <p:nvPr/>
          </p:nvSpPr>
          <p:spPr>
            <a:xfrm>
              <a:off x="4759240" y="303591"/>
              <a:ext cx="239699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Analysis of losses for 30Hz tuning range in booster cavity at nominal voltage</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AF5580E0-79B2-6391-8A6A-6FCE96D516CD}"/>
              </a:ext>
            </a:extLst>
          </p:cNvPr>
          <p:cNvPicPr>
            <a:picLocks noChangeAspect="1"/>
          </p:cNvPicPr>
          <p:nvPr/>
        </p:nvPicPr>
        <p:blipFill>
          <a:blip r:embed="rId6"/>
          <a:stretch>
            <a:fillRect/>
          </a:stretch>
        </p:blipFill>
        <p:spPr>
          <a:xfrm>
            <a:off x="4995053" y="486213"/>
            <a:ext cx="3637377" cy="2541846"/>
          </a:xfrm>
          <a:prstGeom prst="rect">
            <a:avLst/>
          </a:prstGeom>
        </p:spPr>
      </p:pic>
      <p:pic>
        <p:nvPicPr>
          <p:cNvPr id="12" name="Picture 11">
            <a:extLst>
              <a:ext uri="{FF2B5EF4-FFF2-40B4-BE49-F238E27FC236}">
                <a16:creationId xmlns:a16="http://schemas.microsoft.com/office/drawing/2014/main" id="{8237A047-216B-2C1F-3DFC-B2B69F653BFC}"/>
              </a:ext>
            </a:extLst>
          </p:cNvPr>
          <p:cNvPicPr>
            <a:picLocks noChangeAspect="1"/>
          </p:cNvPicPr>
          <p:nvPr/>
        </p:nvPicPr>
        <p:blipFill>
          <a:blip r:embed="rId7"/>
          <a:stretch>
            <a:fillRect/>
          </a:stretch>
        </p:blipFill>
        <p:spPr>
          <a:xfrm>
            <a:off x="8783696" y="108738"/>
            <a:ext cx="3113031" cy="3282297"/>
          </a:xfrm>
          <a:prstGeom prst="rect">
            <a:avLst/>
          </a:prstGeom>
        </p:spPr>
      </p:pic>
      <p:pic>
        <p:nvPicPr>
          <p:cNvPr id="20" name="Picture 19">
            <a:extLst>
              <a:ext uri="{FF2B5EF4-FFF2-40B4-BE49-F238E27FC236}">
                <a16:creationId xmlns:a16="http://schemas.microsoft.com/office/drawing/2014/main" id="{320375E7-594B-613C-05ED-8CAA414B8D36}"/>
              </a:ext>
            </a:extLst>
          </p:cNvPr>
          <p:cNvPicPr>
            <a:picLocks noChangeAspect="1"/>
          </p:cNvPicPr>
          <p:nvPr/>
        </p:nvPicPr>
        <p:blipFill>
          <a:blip r:embed="rId8"/>
          <a:stretch>
            <a:fillRect/>
          </a:stretch>
        </p:blipFill>
        <p:spPr>
          <a:xfrm>
            <a:off x="8686460" y="3411237"/>
            <a:ext cx="3263625" cy="3391034"/>
          </a:xfrm>
          <a:prstGeom prst="rect">
            <a:avLst/>
          </a:prstGeom>
        </p:spPr>
      </p:pic>
      <p:sp>
        <p:nvSpPr>
          <p:cNvPr id="21" name="TextBox 20">
            <a:extLst>
              <a:ext uri="{FF2B5EF4-FFF2-40B4-BE49-F238E27FC236}">
                <a16:creationId xmlns:a16="http://schemas.microsoft.com/office/drawing/2014/main" id="{D02AAA2C-77B8-B535-657A-FA5DB039ED43}"/>
              </a:ext>
            </a:extLst>
          </p:cNvPr>
          <p:cNvSpPr txBox="1"/>
          <p:nvPr/>
        </p:nvSpPr>
        <p:spPr>
          <a:xfrm>
            <a:off x="5253110" y="1036954"/>
            <a:ext cx="1061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16</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4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P spid="36" grpId="0" animBg="1"/>
      <p:bldP spid="37" grpId="0" animBg="1"/>
      <p:bldP spid="38" grpId="0" animBg="1"/>
      <p:bldP spid="43" grpId="0"/>
      <p:bldP spid="44" grpId="0"/>
      <p:bldP spid="45" grpId="0"/>
      <p:bldP spid="46" grpId="0"/>
      <p:bldP spid="47" grpId="0"/>
      <p:bldP spid="4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2AE87E6-87E6-1A9B-27E2-A0E316F31D3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34656"/>
            <a:ext cx="12191990" cy="169434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C44196-2B5C-2859-7A12-8CCB2734960C}"/>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Mechanical Design and </a:t>
            </a:r>
            <a:r>
              <a:rPr lang="en-US" sz="4000" dirty="0" err="1">
                <a:solidFill>
                  <a:schemeClr val="bg1"/>
                </a:solidFill>
              </a:rPr>
              <a:t>HoBiCaT</a:t>
            </a:r>
            <a:r>
              <a:rPr lang="en-US" sz="4000" dirty="0">
                <a:solidFill>
                  <a:schemeClr val="bg1"/>
                </a:solidFill>
              </a:rPr>
              <a:t> Integration</a:t>
            </a:r>
            <a:endParaRPr lang="en-GB" sz="4000" dirty="0">
              <a:solidFill>
                <a:schemeClr val="bg1"/>
              </a:solidFill>
            </a:endParaRPr>
          </a:p>
        </p:txBody>
      </p:sp>
      <p:sp>
        <p:nvSpPr>
          <p:cNvPr id="17" name="Slide Number Placeholder 10">
            <a:extLst>
              <a:ext uri="{FF2B5EF4-FFF2-40B4-BE49-F238E27FC236}">
                <a16:creationId xmlns:a16="http://schemas.microsoft.com/office/drawing/2014/main" id="{C5CA4673-313A-3DDC-BE1E-3E6B49E5F255}"/>
              </a:ext>
            </a:extLst>
          </p:cNvPr>
          <p:cNvSpPr>
            <a:spLocks noGrp="1"/>
          </p:cNvSpPr>
          <p:nvPr>
            <p:ph type="sldNum" sz="quarter" idx="12"/>
          </p:nvPr>
        </p:nvSpPr>
        <p:spPr>
          <a:xfrm>
            <a:off x="220787" y="641615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80F6E-22C7-401F-95ED-835040D66E0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42B87D7-818E-34A3-0C3A-8E1A50E4ED73}"/>
              </a:ext>
            </a:extLst>
          </p:cNvPr>
          <p:cNvSpPr txBox="1"/>
          <p:nvPr/>
        </p:nvSpPr>
        <p:spPr>
          <a:xfrm>
            <a:off x="82266" y="1781487"/>
            <a:ext cx="5815152" cy="448584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
                <a:prstClr val="black"/>
              </a:buClr>
              <a:buSzPct val="150000"/>
              <a:buFontTx/>
              <a:buNone/>
              <a:tabLst/>
              <a:defRPr/>
            </a:pPr>
            <a:endParaRPr kumimoji="0" lang="en-US" sz="6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HoBiCaT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Horizontal Bi-Cavity Testing</a:t>
            </a:r>
          </a:p>
          <a:p>
            <a:pPr marL="285750" marR="0" lvl="0"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Designed for tests of fully dressed cavities in CW mode</a:t>
            </a:r>
          </a:p>
          <a:p>
            <a:pPr marL="285750" marR="0" lvl="0"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Cavities can be equipped with all components needed for SRF module e.g. tuners, high power input coupler etc.</a:t>
            </a:r>
          </a:p>
          <a:p>
            <a:pPr marL="285750" marR="0" lvl="0"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Both 2-cell and 9-cell cavity FRT tests will use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HoBiCaT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Mechanical design and integration ~complete</a:t>
            </a:r>
          </a:p>
          <a:p>
            <a:pPr marL="285750" marR="0" lvl="0"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Port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HoBiCaT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door used to allow FRT to be placed at room temperature outside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HoBiCaT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Avoids need for anti-cryostat</a:t>
            </a:r>
          </a:p>
          <a:p>
            <a:pPr marL="285750" marR="0" lvl="0"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80K and 4K intercept to reduce heat load to cavity</a:t>
            </a:r>
          </a:p>
          <a:p>
            <a:pPr marL="285750" marR="0" lvl="0"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Assembly procedure:</a:t>
            </a:r>
          </a:p>
          <a:p>
            <a:pPr marL="742950" marR="0" lvl="1"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Cavity,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Tline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window assembled in clean room</a:t>
            </a:r>
          </a:p>
          <a:p>
            <a:pPr marL="742950" marR="0" lvl="1"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 onto table,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HoBiCaT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door closed</a:t>
            </a:r>
          </a:p>
          <a:p>
            <a:pPr marL="742950" marR="0" lvl="1" indent="-285750" algn="l" defTabSz="914400" rtl="0" eaLnBrk="1" fontAlgn="auto" latinLnBrk="0" hangingPunct="1">
              <a:lnSpc>
                <a:spcPct val="100000"/>
              </a:lnSpc>
              <a:spcBef>
                <a:spcPts val="0"/>
              </a:spcBef>
              <a:spcAft>
                <a:spcPts val="300"/>
              </a:spcAft>
              <a:buClr>
                <a:prstClr val="black"/>
              </a:buClr>
              <a:buSzPct val="15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FRT and vacuum chamber assembled</a:t>
            </a:r>
          </a:p>
        </p:txBody>
      </p:sp>
      <p:grpSp>
        <p:nvGrpSpPr>
          <p:cNvPr id="11" name="Group 10">
            <a:extLst>
              <a:ext uri="{FF2B5EF4-FFF2-40B4-BE49-F238E27FC236}">
                <a16:creationId xmlns:a16="http://schemas.microsoft.com/office/drawing/2014/main" id="{81B9185A-F138-1690-E0AC-A770270383A2}"/>
              </a:ext>
            </a:extLst>
          </p:cNvPr>
          <p:cNvGrpSpPr/>
          <p:nvPr/>
        </p:nvGrpSpPr>
        <p:grpSpPr>
          <a:xfrm>
            <a:off x="5889256" y="1659690"/>
            <a:ext cx="6239735" cy="5250891"/>
            <a:chOff x="5889256" y="1659690"/>
            <a:chExt cx="6239735" cy="5250891"/>
          </a:xfrm>
        </p:grpSpPr>
        <p:grpSp>
          <p:nvGrpSpPr>
            <p:cNvPr id="10" name="Group 9">
              <a:extLst>
                <a:ext uri="{FF2B5EF4-FFF2-40B4-BE49-F238E27FC236}">
                  <a16:creationId xmlns:a16="http://schemas.microsoft.com/office/drawing/2014/main" id="{3442CD6B-F663-EB6C-11F8-B0B83B52501A}"/>
                </a:ext>
              </a:extLst>
            </p:cNvPr>
            <p:cNvGrpSpPr/>
            <p:nvPr/>
          </p:nvGrpSpPr>
          <p:grpSpPr>
            <a:xfrm>
              <a:off x="5889256" y="1659690"/>
              <a:ext cx="6176737" cy="5221730"/>
              <a:chOff x="5889256" y="1659690"/>
              <a:chExt cx="6176737" cy="5221730"/>
            </a:xfrm>
          </p:grpSpPr>
          <p:pic>
            <p:nvPicPr>
              <p:cNvPr id="4" name="Picture 3">
                <a:extLst>
                  <a:ext uri="{FF2B5EF4-FFF2-40B4-BE49-F238E27FC236}">
                    <a16:creationId xmlns:a16="http://schemas.microsoft.com/office/drawing/2014/main" id="{5923AF32-6BC4-B7FB-7390-58E19C6788B1}"/>
                  </a:ext>
                </a:extLst>
              </p:cNvPr>
              <p:cNvPicPr>
                <a:picLocks noChangeAspect="1"/>
              </p:cNvPicPr>
              <p:nvPr/>
            </p:nvPicPr>
            <p:blipFill rotWithShape="1">
              <a:blip r:embed="rId2"/>
              <a:srcRect l="14743" t="16506" r="30715" b="18290"/>
              <a:stretch/>
            </p:blipFill>
            <p:spPr>
              <a:xfrm>
                <a:off x="5889256" y="1659690"/>
                <a:ext cx="6176737" cy="5221730"/>
              </a:xfrm>
              <a:prstGeom prst="rect">
                <a:avLst/>
              </a:prstGeom>
            </p:spPr>
          </p:pic>
          <p:pic>
            <p:nvPicPr>
              <p:cNvPr id="3074" name="Picture 2" descr="HoBiCaT - enlarged view">
                <a:extLst>
                  <a:ext uri="{FF2B5EF4-FFF2-40B4-BE49-F238E27FC236}">
                    <a16:creationId xmlns:a16="http://schemas.microsoft.com/office/drawing/2014/main" id="{6A75967C-6493-4606-82BB-BD939099C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1659690"/>
                <a:ext cx="3741143" cy="2418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6D3B9C5-F075-F9A7-D25D-B6FF7773E9C5}"/>
                </a:ext>
              </a:extLst>
            </p:cNvPr>
            <p:cNvSpPr txBox="1"/>
            <p:nvPr/>
          </p:nvSpPr>
          <p:spPr>
            <a:xfrm>
              <a:off x="10310865" y="6602804"/>
              <a:ext cx="18181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Courtesy Andre Frahm</a:t>
              </a:r>
            </a:p>
          </p:txBody>
        </p:sp>
      </p:grpSp>
      <p:grpSp>
        <p:nvGrpSpPr>
          <p:cNvPr id="13" name="Group 12">
            <a:extLst>
              <a:ext uri="{FF2B5EF4-FFF2-40B4-BE49-F238E27FC236}">
                <a16:creationId xmlns:a16="http://schemas.microsoft.com/office/drawing/2014/main" id="{0BE2AEB0-9A9D-B21B-E5B0-82DBFD4DFE79}"/>
              </a:ext>
            </a:extLst>
          </p:cNvPr>
          <p:cNvGrpSpPr/>
          <p:nvPr/>
        </p:nvGrpSpPr>
        <p:grpSpPr>
          <a:xfrm>
            <a:off x="5889255" y="2652062"/>
            <a:ext cx="6176738" cy="3136156"/>
            <a:chOff x="5889255" y="2652062"/>
            <a:chExt cx="6176738" cy="3136156"/>
          </a:xfrm>
        </p:grpSpPr>
        <p:pic>
          <p:nvPicPr>
            <p:cNvPr id="6" name="Picture 5">
              <a:extLst>
                <a:ext uri="{FF2B5EF4-FFF2-40B4-BE49-F238E27FC236}">
                  <a16:creationId xmlns:a16="http://schemas.microsoft.com/office/drawing/2014/main" id="{9869DE39-587D-5CDC-02F9-AEFA85BDDDEC}"/>
                </a:ext>
              </a:extLst>
            </p:cNvPr>
            <p:cNvPicPr>
              <a:picLocks noChangeAspect="1"/>
            </p:cNvPicPr>
            <p:nvPr/>
          </p:nvPicPr>
          <p:blipFill>
            <a:blip r:embed="rId4" cstate="print">
              <a:extLst>
                <a:ext uri="{28A0092B-C50C-407E-A947-70E740481C1C}">
                  <a14:useLocalDpi xmlns:a14="http://schemas.microsoft.com/office/drawing/2010/main" val="0"/>
                </a:ext>
              </a:extLst>
            </a:blip>
            <a:srcRect t="19634" r="15415" b="19633"/>
            <a:stretch/>
          </p:blipFill>
          <p:spPr>
            <a:xfrm>
              <a:off x="5889255" y="2652062"/>
              <a:ext cx="6176737" cy="3136156"/>
            </a:xfrm>
            <a:prstGeom prst="rect">
              <a:avLst/>
            </a:prstGeom>
          </p:spPr>
        </p:pic>
        <p:sp>
          <p:nvSpPr>
            <p:cNvPr id="12" name="TextBox 11">
              <a:extLst>
                <a:ext uri="{FF2B5EF4-FFF2-40B4-BE49-F238E27FC236}">
                  <a16:creationId xmlns:a16="http://schemas.microsoft.com/office/drawing/2014/main" id="{90553B79-3F36-7AD4-4E01-0AB852ED1009}"/>
                </a:ext>
              </a:extLst>
            </p:cNvPr>
            <p:cNvSpPr txBox="1"/>
            <p:nvPr/>
          </p:nvSpPr>
          <p:spPr>
            <a:xfrm>
              <a:off x="10247867" y="5471394"/>
              <a:ext cx="18181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Courtesy Andre Frahm</a:t>
              </a:r>
            </a:p>
          </p:txBody>
        </p:sp>
      </p:grpSp>
    </p:spTree>
    <p:extLst>
      <p:ext uri="{BB962C8B-B14F-4D97-AF65-F5344CB8AC3E}">
        <p14:creationId xmlns:p14="http://schemas.microsoft.com/office/powerpoint/2010/main" val="75318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70C6E4F-C9DD-943E-6439-1FAA665BD928}"/>
              </a:ext>
            </a:extLst>
          </p:cNvPr>
          <p:cNvPicPr>
            <a:picLocks noChangeAspect="1"/>
          </p:cNvPicPr>
          <p:nvPr/>
        </p:nvPicPr>
        <p:blipFill>
          <a:blip r:embed="rId2"/>
          <a:stretch>
            <a:fillRect/>
          </a:stretch>
        </p:blipFill>
        <p:spPr>
          <a:xfrm>
            <a:off x="1130363" y="2268434"/>
            <a:ext cx="2861733" cy="2607733"/>
          </a:xfrm>
          <a:prstGeom prst="rect">
            <a:avLst/>
          </a:prstGeom>
        </p:spPr>
      </p:pic>
      <p:pic>
        <p:nvPicPr>
          <p:cNvPr id="6" name="Picture 2" descr="Innovate for Sustainable Accelerating Systems: Kick-Off Meeting">
            <a:extLst>
              <a:ext uri="{FF2B5EF4-FFF2-40B4-BE49-F238E27FC236}">
                <a16:creationId xmlns:a16="http://schemas.microsoft.com/office/drawing/2014/main" id="{FD279240-BF85-C6CC-FFEE-97EF05F80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39D360F3-77E4-CDC5-4CF5-2986CE168B35}"/>
              </a:ext>
            </a:extLst>
          </p:cNvPr>
          <p:cNvSpPr txBox="1"/>
          <p:nvPr/>
        </p:nvSpPr>
        <p:spPr>
          <a:xfrm>
            <a:off x="1774210" y="4876167"/>
            <a:ext cx="1631729" cy="369332"/>
          </a:xfrm>
          <a:prstGeom prst="rect">
            <a:avLst/>
          </a:prstGeom>
          <a:noFill/>
        </p:spPr>
        <p:txBody>
          <a:bodyPr wrap="none" rtlCol="0">
            <a:spAutoFit/>
          </a:bodyPr>
          <a:lstStyle/>
          <a:p>
            <a:r>
              <a:rPr lang="de-DE" dirty="0"/>
              <a:t>Piave SRF RFQ</a:t>
            </a:r>
          </a:p>
        </p:txBody>
      </p:sp>
      <p:pic>
        <p:nvPicPr>
          <p:cNvPr id="9" name="Grafik 8">
            <a:extLst>
              <a:ext uri="{FF2B5EF4-FFF2-40B4-BE49-F238E27FC236}">
                <a16:creationId xmlns:a16="http://schemas.microsoft.com/office/drawing/2014/main" id="{3C77CD6E-2C3B-DAB5-7C97-2C1EBB91338E}"/>
              </a:ext>
            </a:extLst>
          </p:cNvPr>
          <p:cNvPicPr>
            <a:picLocks noChangeAspect="1"/>
          </p:cNvPicPr>
          <p:nvPr/>
        </p:nvPicPr>
        <p:blipFill>
          <a:blip r:embed="rId4"/>
          <a:stretch>
            <a:fillRect/>
          </a:stretch>
        </p:blipFill>
        <p:spPr>
          <a:xfrm>
            <a:off x="4995585" y="1798440"/>
            <a:ext cx="5926667" cy="4093633"/>
          </a:xfrm>
          <a:prstGeom prst="rect">
            <a:avLst/>
          </a:prstGeom>
        </p:spPr>
      </p:pic>
      <p:sp>
        <p:nvSpPr>
          <p:cNvPr id="10" name="Textfeld 9">
            <a:extLst>
              <a:ext uri="{FF2B5EF4-FFF2-40B4-BE49-F238E27FC236}">
                <a16:creationId xmlns:a16="http://schemas.microsoft.com/office/drawing/2014/main" id="{8B62C661-A43A-E3F6-54C3-AAD77F86E63A}"/>
              </a:ext>
            </a:extLst>
          </p:cNvPr>
          <p:cNvSpPr txBox="1"/>
          <p:nvPr/>
        </p:nvSpPr>
        <p:spPr>
          <a:xfrm>
            <a:off x="5117911" y="1097614"/>
            <a:ext cx="4460324" cy="830997"/>
          </a:xfrm>
          <a:prstGeom prst="rect">
            <a:avLst/>
          </a:prstGeom>
          <a:noFill/>
        </p:spPr>
        <p:txBody>
          <a:bodyPr wrap="none" rtlCol="0">
            <a:spAutoFit/>
          </a:bodyPr>
          <a:lstStyle/>
          <a:p>
            <a:r>
              <a:rPr lang="de-DE" sz="2400" dirty="0" err="1"/>
              <a:t>Reactive</a:t>
            </a:r>
            <a:r>
              <a:rPr lang="de-DE" sz="2400" dirty="0"/>
              <a:t> </a:t>
            </a:r>
            <a:r>
              <a:rPr lang="de-DE" sz="2400" dirty="0" err="1"/>
              <a:t>tuning</a:t>
            </a:r>
            <a:r>
              <a:rPr lang="de-DE" sz="2400" dirty="0"/>
              <a:t> at INFN-</a:t>
            </a:r>
            <a:r>
              <a:rPr lang="de-DE" sz="2400" dirty="0" err="1"/>
              <a:t>Legnaro</a:t>
            </a:r>
            <a:endParaRPr lang="de-DE" sz="2400" dirty="0"/>
          </a:p>
          <a:p>
            <a:r>
              <a:rPr lang="de-DE" sz="2400" dirty="0" err="1"/>
              <a:t>using</a:t>
            </a:r>
            <a:r>
              <a:rPr lang="de-DE" sz="2400" dirty="0"/>
              <a:t> PIN </a:t>
            </a:r>
            <a:r>
              <a:rPr lang="de-DE" sz="2400" dirty="0" err="1"/>
              <a:t>diode</a:t>
            </a:r>
            <a:r>
              <a:rPr lang="de-DE" sz="2400" dirty="0"/>
              <a:t> </a:t>
            </a:r>
            <a:r>
              <a:rPr lang="de-DE" sz="2400" dirty="0" err="1"/>
              <a:t>switches</a:t>
            </a:r>
            <a:endParaRPr lang="de-DE" sz="2400" dirty="0"/>
          </a:p>
        </p:txBody>
      </p:sp>
      <p:sp>
        <p:nvSpPr>
          <p:cNvPr id="11" name="Textfeld 10">
            <a:extLst>
              <a:ext uri="{FF2B5EF4-FFF2-40B4-BE49-F238E27FC236}">
                <a16:creationId xmlns:a16="http://schemas.microsoft.com/office/drawing/2014/main" id="{1CC86E63-69C6-1D19-828C-63163D689776}"/>
              </a:ext>
            </a:extLst>
          </p:cNvPr>
          <p:cNvSpPr txBox="1"/>
          <p:nvPr/>
        </p:nvSpPr>
        <p:spPr>
          <a:xfrm>
            <a:off x="944357" y="5831308"/>
            <a:ext cx="8456289" cy="553998"/>
          </a:xfrm>
          <a:prstGeom prst="rect">
            <a:avLst/>
          </a:prstGeom>
          <a:noFill/>
        </p:spPr>
        <p:txBody>
          <a:bodyPr wrap="none" rtlCol="0">
            <a:spAutoFit/>
          </a:bodyPr>
          <a:lstStyle/>
          <a:p>
            <a:r>
              <a:rPr lang="it-IT" sz="1800" b="0" i="0" u="none" strike="noStrike" baseline="0" dirty="0">
                <a:latin typeface="Times New Roman" panose="02020603050405020304" pitchFamily="18" charset="0"/>
              </a:rPr>
              <a:t>G. Bassato, S. Canella, A. Battistella</a:t>
            </a:r>
            <a:endParaRPr lang="en-US" sz="1200" dirty="0"/>
          </a:p>
          <a:p>
            <a:r>
              <a:rPr lang="en-US" sz="1200" dirty="0"/>
              <a:t>10th ICALEPCS Int. Conf. on Accelerator &amp; Large Expt. Physics Control Systems. Geneva, 10 - 14 Oct 2005, WE4B.1-2O (2005) </a:t>
            </a:r>
            <a:endParaRPr lang="de-DE" sz="1200" dirty="0"/>
          </a:p>
        </p:txBody>
      </p:sp>
      <p:sp>
        <p:nvSpPr>
          <p:cNvPr id="12" name="Textfeld 11">
            <a:extLst>
              <a:ext uri="{FF2B5EF4-FFF2-40B4-BE49-F238E27FC236}">
                <a16:creationId xmlns:a16="http://schemas.microsoft.com/office/drawing/2014/main" id="{10392965-677A-D9F9-3280-6D8F71F18345}"/>
              </a:ext>
            </a:extLst>
          </p:cNvPr>
          <p:cNvSpPr txBox="1"/>
          <p:nvPr/>
        </p:nvSpPr>
        <p:spPr>
          <a:xfrm>
            <a:off x="4920018" y="342771"/>
            <a:ext cx="5186869" cy="523220"/>
          </a:xfrm>
          <a:prstGeom prst="rect">
            <a:avLst/>
          </a:prstGeom>
          <a:noFill/>
        </p:spPr>
        <p:txBody>
          <a:bodyPr wrap="none" rtlCol="0">
            <a:spAutoFit/>
          </a:bodyPr>
          <a:lstStyle/>
          <a:p>
            <a:r>
              <a:rPr lang="de-DE" sz="2800" b="1" dirty="0" err="1">
                <a:solidFill>
                  <a:schemeClr val="tx2"/>
                </a:solidFill>
              </a:rPr>
              <a:t>Legnaro</a:t>
            </a:r>
            <a:r>
              <a:rPr lang="de-DE" sz="2800" b="1" dirty="0">
                <a:solidFill>
                  <a:schemeClr val="tx2"/>
                </a:solidFill>
              </a:rPr>
              <a:t>: A </a:t>
            </a:r>
            <a:r>
              <a:rPr lang="de-DE" sz="2800" b="1" dirty="0" err="1">
                <a:solidFill>
                  <a:schemeClr val="tx2"/>
                </a:solidFill>
              </a:rPr>
              <a:t>good</a:t>
            </a:r>
            <a:r>
              <a:rPr lang="de-DE" sz="2800" b="1" dirty="0">
                <a:solidFill>
                  <a:schemeClr val="tx2"/>
                </a:solidFill>
              </a:rPr>
              <a:t> </a:t>
            </a:r>
            <a:r>
              <a:rPr lang="de-DE" sz="2800" b="1" dirty="0" err="1">
                <a:solidFill>
                  <a:schemeClr val="tx2"/>
                </a:solidFill>
              </a:rPr>
              <a:t>place</a:t>
            </a:r>
            <a:r>
              <a:rPr lang="de-DE" sz="2800" b="1" dirty="0">
                <a:solidFill>
                  <a:schemeClr val="tx2"/>
                </a:solidFill>
              </a:rPr>
              <a:t> </a:t>
            </a:r>
            <a:r>
              <a:rPr lang="de-DE" sz="2800" b="1" dirty="0" err="1">
                <a:solidFill>
                  <a:schemeClr val="tx2"/>
                </a:solidFill>
              </a:rPr>
              <a:t>for</a:t>
            </a:r>
            <a:r>
              <a:rPr lang="de-DE" sz="2800" b="1" dirty="0">
                <a:solidFill>
                  <a:schemeClr val="tx2"/>
                </a:solidFill>
              </a:rPr>
              <a:t> WP 1</a:t>
            </a:r>
          </a:p>
        </p:txBody>
      </p:sp>
    </p:spTree>
    <p:extLst>
      <p:ext uri="{BB962C8B-B14F-4D97-AF65-F5344CB8AC3E}">
        <p14:creationId xmlns:p14="http://schemas.microsoft.com/office/powerpoint/2010/main" val="1158681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81D364-9ACE-716A-E22C-F7E7900993BE}"/>
              </a:ext>
            </a:extLst>
          </p:cNvPr>
          <p:cNvPicPr>
            <a:picLocks noChangeAspect="1"/>
          </p:cNvPicPr>
          <p:nvPr/>
        </p:nvPicPr>
        <p:blipFill rotWithShape="1">
          <a:blip r:embed="rId2">
            <a:alphaModFix amt="35000"/>
          </a:blip>
          <a:srcRect l="17336" r="20423"/>
          <a:stretch/>
        </p:blipFill>
        <p:spPr>
          <a:xfrm>
            <a:off x="-8" y="-7"/>
            <a:ext cx="12192000" cy="6855958"/>
          </a:xfrm>
          <a:prstGeom prst="rect">
            <a:avLst/>
          </a:prstGeom>
        </p:spPr>
      </p:pic>
      <p:sp>
        <p:nvSpPr>
          <p:cNvPr id="2" name="Title 1"/>
          <p:cNvSpPr>
            <a:spLocks noGrp="1"/>
          </p:cNvSpPr>
          <p:nvPr>
            <p:ph type="title"/>
          </p:nvPr>
        </p:nvSpPr>
        <p:spPr>
          <a:xfrm>
            <a:off x="0" y="4007335"/>
            <a:ext cx="7653750" cy="1497998"/>
          </a:xfrm>
        </p:spPr>
        <p:txBody>
          <a:bodyPr vert="horz" lIns="91440" tIns="45720" rIns="91440" bIns="45720" rtlCol="0" anchor="t">
            <a:normAutofit/>
          </a:bodyPr>
          <a:lstStyle/>
          <a:p>
            <a:pPr algn="ctr"/>
            <a:r>
              <a:rPr lang="en-US" kern="1200" dirty="0">
                <a:solidFill>
                  <a:schemeClr val="tx1"/>
                </a:solidFill>
                <a:latin typeface="+mj-lt"/>
                <a:ea typeface="+mj-ea"/>
                <a:cs typeface="+mj-cs"/>
              </a:rPr>
              <a:t>Ferro-electric </a:t>
            </a:r>
            <a:r>
              <a:rPr lang="en-US" kern="1200" dirty="0">
                <a:solidFill>
                  <a:schemeClr val="tx1"/>
                </a:solidFill>
              </a:rPr>
              <a:t>Sample </a:t>
            </a:r>
            <a:r>
              <a:rPr lang="en-US" kern="1200" dirty="0" err="1">
                <a:solidFill>
                  <a:schemeClr val="tx1"/>
                </a:solidFill>
              </a:rPr>
              <a:t>Characterisation</a:t>
            </a:r>
            <a:endParaRPr lang="en-US" kern="1200" dirty="0">
              <a:solidFill>
                <a:schemeClr val="tx1"/>
              </a:solidFill>
            </a:endParaRPr>
          </a:p>
        </p:txBody>
      </p:sp>
      <p:sp>
        <p:nvSpPr>
          <p:cNvPr id="24" name="Freeform: Shape 23">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734E3E-2689-1460-CD52-B1C4FB122732}"/>
              </a:ext>
            </a:extLst>
          </p:cNvPr>
          <p:cNvPicPr>
            <a:picLocks noChangeAspect="1"/>
          </p:cNvPicPr>
          <p:nvPr/>
        </p:nvPicPr>
        <p:blipFill rotWithShape="1">
          <a:blip r:embed="rId3"/>
          <a:srcRect l="11974" r="29605" b="-1"/>
          <a:stretch/>
        </p:blipFill>
        <p:spPr>
          <a:xfrm>
            <a:off x="7816904" y="1584501"/>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pic>
        <p:nvPicPr>
          <p:cNvPr id="11" name="Picture 10">
            <a:extLst>
              <a:ext uri="{FF2B5EF4-FFF2-40B4-BE49-F238E27FC236}">
                <a16:creationId xmlns:a16="http://schemas.microsoft.com/office/drawing/2014/main" id="{F1A6C493-7902-E294-65F5-231EC9E41187}"/>
              </a:ext>
            </a:extLst>
          </p:cNvPr>
          <p:cNvPicPr>
            <a:picLocks noChangeAspect="1"/>
          </p:cNvPicPr>
          <p:nvPr/>
        </p:nvPicPr>
        <p:blipFill>
          <a:blip r:embed="rId4"/>
          <a:stretch>
            <a:fillRect/>
          </a:stretch>
        </p:blipFill>
        <p:spPr>
          <a:xfrm>
            <a:off x="7807951" y="1517715"/>
            <a:ext cx="4384042" cy="5340285"/>
          </a:xfrm>
          <a:prstGeom prst="rect">
            <a:avLst/>
          </a:prstGeom>
        </p:spPr>
      </p:pic>
      <p:pic>
        <p:nvPicPr>
          <p:cNvPr id="12" name="Google Shape;108;g2e59dc60ee6_0_231">
            <a:extLst>
              <a:ext uri="{FF2B5EF4-FFF2-40B4-BE49-F238E27FC236}">
                <a16:creationId xmlns:a16="http://schemas.microsoft.com/office/drawing/2014/main" id="{120CE0F5-F2E4-E64E-6EB5-E6F134DC3BB2}"/>
              </a:ext>
            </a:extLst>
          </p:cNvPr>
          <p:cNvPicPr preferRelativeResize="0"/>
          <p:nvPr/>
        </p:nvPicPr>
        <p:blipFill rotWithShape="1">
          <a:blip r:embed="rId5">
            <a:alphaModFix/>
          </a:blip>
          <a:srcRect t="-23371" b="34778"/>
          <a:stretch/>
        </p:blipFill>
        <p:spPr>
          <a:xfrm>
            <a:off x="3616797" y="-1075423"/>
            <a:ext cx="4068556" cy="4050078"/>
          </a:xfrm>
          <a:prstGeom prst="ellipse">
            <a:avLst/>
          </a:prstGeom>
          <a:noFill/>
          <a:ln>
            <a:noFill/>
          </a:ln>
        </p:spPr>
      </p:pic>
    </p:spTree>
    <p:extLst>
      <p:ext uri="{BB962C8B-B14F-4D97-AF65-F5344CB8AC3E}">
        <p14:creationId xmlns:p14="http://schemas.microsoft.com/office/powerpoint/2010/main" val="316398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2AE87E6-87E6-1A9B-27E2-A0E316F31D3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34656"/>
            <a:ext cx="12191990" cy="169434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C44196-2B5C-2859-7A12-8CCB2734960C}"/>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FERMAT Design</a:t>
            </a:r>
            <a:endParaRPr lang="en-GB" sz="4000" dirty="0">
              <a:solidFill>
                <a:schemeClr val="bg1"/>
              </a:solidFill>
            </a:endParaRPr>
          </a:p>
        </p:txBody>
      </p:sp>
      <p:sp>
        <p:nvSpPr>
          <p:cNvPr id="17" name="Slide Number Placeholder 10">
            <a:extLst>
              <a:ext uri="{FF2B5EF4-FFF2-40B4-BE49-F238E27FC236}">
                <a16:creationId xmlns:a16="http://schemas.microsoft.com/office/drawing/2014/main" id="{C5CA4673-313A-3DDC-BE1E-3E6B49E5F255}"/>
              </a:ext>
            </a:extLst>
          </p:cNvPr>
          <p:cNvSpPr>
            <a:spLocks noGrp="1"/>
          </p:cNvSpPr>
          <p:nvPr>
            <p:ph type="sldNum" sz="quarter" idx="12"/>
          </p:nvPr>
        </p:nvSpPr>
        <p:spPr>
          <a:xfrm>
            <a:off x="220787" y="641615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80F6E-22C7-401F-95ED-835040D66E0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4264F26-1B72-A80B-6E1E-5D6400CF329B}"/>
              </a:ext>
            </a:extLst>
          </p:cNvPr>
          <p:cNvPicPr>
            <a:picLocks noChangeAspect="1"/>
          </p:cNvPicPr>
          <p:nvPr/>
        </p:nvPicPr>
        <p:blipFill>
          <a:blip r:embed="rId2"/>
          <a:srcRect t="2523"/>
          <a:stretch/>
        </p:blipFill>
        <p:spPr>
          <a:xfrm>
            <a:off x="3803650" y="1781487"/>
            <a:ext cx="3797167" cy="4634665"/>
          </a:xfrm>
          <a:prstGeom prst="rect">
            <a:avLst/>
          </a:prstGeom>
        </p:spPr>
      </p:pic>
      <p:sp>
        <p:nvSpPr>
          <p:cNvPr id="8" name="TextBox 7">
            <a:extLst>
              <a:ext uri="{FF2B5EF4-FFF2-40B4-BE49-F238E27FC236}">
                <a16:creationId xmlns:a16="http://schemas.microsoft.com/office/drawing/2014/main" id="{ECDBF132-0248-AA91-7F58-2D141C47C40D}"/>
              </a:ext>
            </a:extLst>
          </p:cNvPr>
          <p:cNvSpPr txBox="1"/>
          <p:nvPr/>
        </p:nvSpPr>
        <p:spPr>
          <a:xfrm>
            <a:off x="8064499" y="2065152"/>
            <a:ext cx="258929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High Voltage feedthrough</a:t>
            </a:r>
          </a:p>
        </p:txBody>
      </p:sp>
      <p:sp>
        <p:nvSpPr>
          <p:cNvPr id="9" name="TextBox 8">
            <a:extLst>
              <a:ext uri="{FF2B5EF4-FFF2-40B4-BE49-F238E27FC236}">
                <a16:creationId xmlns:a16="http://schemas.microsoft.com/office/drawing/2014/main" id="{7D5A69AC-DFD1-F209-A207-6EF2420E724F}"/>
              </a:ext>
            </a:extLst>
          </p:cNvPr>
          <p:cNvSpPr txBox="1"/>
          <p:nvPr/>
        </p:nvSpPr>
        <p:spPr>
          <a:xfrm>
            <a:off x="-22704" y="1751791"/>
            <a:ext cx="22802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Designed and built by:</a:t>
            </a:r>
          </a:p>
        </p:txBody>
      </p:sp>
      <p:pic>
        <p:nvPicPr>
          <p:cNvPr id="10" name="Picture 9">
            <a:extLst>
              <a:ext uri="{FF2B5EF4-FFF2-40B4-BE49-F238E27FC236}">
                <a16:creationId xmlns:a16="http://schemas.microsoft.com/office/drawing/2014/main" id="{5DCC30F7-7237-A2D6-1F37-7A04718BB391}"/>
              </a:ext>
            </a:extLst>
          </p:cNvPr>
          <p:cNvPicPr>
            <a:picLocks noChangeAspect="1"/>
          </p:cNvPicPr>
          <p:nvPr/>
        </p:nvPicPr>
        <p:blipFill>
          <a:blip r:embed="rId3"/>
          <a:stretch>
            <a:fillRect/>
          </a:stretch>
        </p:blipFill>
        <p:spPr>
          <a:xfrm>
            <a:off x="2195019" y="1657924"/>
            <a:ext cx="1419235" cy="628655"/>
          </a:xfrm>
          <a:prstGeom prst="rect">
            <a:avLst/>
          </a:prstGeom>
        </p:spPr>
      </p:pic>
      <p:sp>
        <p:nvSpPr>
          <p:cNvPr id="11" name="TextBox 10">
            <a:extLst>
              <a:ext uri="{FF2B5EF4-FFF2-40B4-BE49-F238E27FC236}">
                <a16:creationId xmlns:a16="http://schemas.microsoft.com/office/drawing/2014/main" id="{487094A5-DF15-831E-6918-C9C2A5D03C9F}"/>
              </a:ext>
            </a:extLst>
          </p:cNvPr>
          <p:cNvSpPr txBox="1"/>
          <p:nvPr/>
        </p:nvSpPr>
        <p:spPr>
          <a:xfrm>
            <a:off x="685935" y="5704341"/>
            <a:ext cx="2809231"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Compression system</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ball and socket joint</a:t>
            </a:r>
          </a:p>
        </p:txBody>
      </p:sp>
      <p:sp>
        <p:nvSpPr>
          <p:cNvPr id="14" name="TextBox 13">
            <a:extLst>
              <a:ext uri="{FF2B5EF4-FFF2-40B4-BE49-F238E27FC236}">
                <a16:creationId xmlns:a16="http://schemas.microsoft.com/office/drawing/2014/main" id="{43E2C11B-5CAD-C475-E75B-05C8F2A33D74}"/>
              </a:ext>
            </a:extLst>
          </p:cNvPr>
          <p:cNvSpPr txBox="1"/>
          <p:nvPr/>
        </p:nvSpPr>
        <p:spPr>
          <a:xfrm>
            <a:off x="8064499" y="5063887"/>
            <a:ext cx="2772041"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Co-axial-waveguide adapter</a:t>
            </a:r>
          </a:p>
        </p:txBody>
      </p:sp>
      <p:sp>
        <p:nvSpPr>
          <p:cNvPr id="15" name="TextBox 14">
            <a:extLst>
              <a:ext uri="{FF2B5EF4-FFF2-40B4-BE49-F238E27FC236}">
                <a16:creationId xmlns:a16="http://schemas.microsoft.com/office/drawing/2014/main" id="{0D2EF96E-96F3-F2B1-BE34-F3D87C184F6A}"/>
              </a:ext>
            </a:extLst>
          </p:cNvPr>
          <p:cNvSpPr txBox="1"/>
          <p:nvPr/>
        </p:nvSpPr>
        <p:spPr>
          <a:xfrm>
            <a:off x="1326687" y="2880064"/>
            <a:ext cx="2168479"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Ferro-electric sample</a:t>
            </a:r>
          </a:p>
        </p:txBody>
      </p:sp>
      <p:sp>
        <p:nvSpPr>
          <p:cNvPr id="16" name="TextBox 15">
            <a:extLst>
              <a:ext uri="{FF2B5EF4-FFF2-40B4-BE49-F238E27FC236}">
                <a16:creationId xmlns:a16="http://schemas.microsoft.com/office/drawing/2014/main" id="{A006CB7C-5608-2E2F-E5D4-CF7C9941E494}"/>
              </a:ext>
            </a:extLst>
          </p:cNvPr>
          <p:cNvSpPr txBox="1"/>
          <p:nvPr/>
        </p:nvSpPr>
        <p:spPr>
          <a:xfrm>
            <a:off x="1191843" y="3959804"/>
            <a:ext cx="2303323" cy="10341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Dual use heating block</a:t>
            </a:r>
          </a:p>
          <a:p>
            <a:pPr marL="742950" marR="0" lvl="1" indent="-285750" algn="l" defTabSz="914400" rtl="0" eaLnBrk="1" fontAlgn="auto" latinLnBrk="0" hangingPunct="1">
              <a:lnSpc>
                <a:spcPct val="9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Heater</a:t>
            </a:r>
          </a:p>
          <a:p>
            <a:pPr marL="742950" marR="0" lvl="1" indent="-285750" algn="l" defTabSz="914400" rtl="0" eaLnBrk="1" fontAlgn="auto" latinLnBrk="0" hangingPunct="1">
              <a:lnSpc>
                <a:spcPct val="9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Thermocouple</a:t>
            </a:r>
          </a:p>
          <a:p>
            <a:pPr marL="742950" marR="0" lvl="1" indent="-285750" algn="l" defTabSz="914400" rtl="0" eaLnBrk="1" fontAlgn="auto" latinLnBrk="0" hangingPunct="1">
              <a:lnSpc>
                <a:spcPct val="9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Coolant</a:t>
            </a:r>
          </a:p>
        </p:txBody>
      </p:sp>
      <p:sp>
        <p:nvSpPr>
          <p:cNvPr id="18" name="TextBox 17">
            <a:extLst>
              <a:ext uri="{FF2B5EF4-FFF2-40B4-BE49-F238E27FC236}">
                <a16:creationId xmlns:a16="http://schemas.microsoft.com/office/drawing/2014/main" id="{BAF8E647-ADA1-AEF3-7BAE-4BD39A192B2D}"/>
              </a:ext>
            </a:extLst>
          </p:cNvPr>
          <p:cNvSpPr txBox="1"/>
          <p:nvPr/>
        </p:nvSpPr>
        <p:spPr>
          <a:xfrm>
            <a:off x="8064499" y="4064308"/>
            <a:ext cx="1468544"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Lifting system</a:t>
            </a:r>
          </a:p>
        </p:txBody>
      </p:sp>
      <p:sp>
        <p:nvSpPr>
          <p:cNvPr id="19" name="TextBox 18">
            <a:extLst>
              <a:ext uri="{FF2B5EF4-FFF2-40B4-BE49-F238E27FC236}">
                <a16:creationId xmlns:a16="http://schemas.microsoft.com/office/drawing/2014/main" id="{5FFE22FE-56D4-AFB5-9DDE-844A607D97BC}"/>
              </a:ext>
            </a:extLst>
          </p:cNvPr>
          <p:cNvSpPr txBox="1"/>
          <p:nvPr/>
        </p:nvSpPr>
        <p:spPr>
          <a:xfrm>
            <a:off x="8064499" y="3064730"/>
            <a:ext cx="234339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High Voltage insulation</a:t>
            </a:r>
          </a:p>
        </p:txBody>
      </p:sp>
      <p:cxnSp>
        <p:nvCxnSpPr>
          <p:cNvPr id="21" name="Straight Arrow Connector 20">
            <a:extLst>
              <a:ext uri="{FF2B5EF4-FFF2-40B4-BE49-F238E27FC236}">
                <a16:creationId xmlns:a16="http://schemas.microsoft.com/office/drawing/2014/main" id="{A13E5A0C-C1DD-456B-446C-2D027C599CA2}"/>
              </a:ext>
            </a:extLst>
          </p:cNvPr>
          <p:cNvCxnSpPr>
            <a:stCxn id="8" idx="1"/>
          </p:cNvCxnSpPr>
          <p:nvPr/>
        </p:nvCxnSpPr>
        <p:spPr>
          <a:xfrm flipH="1">
            <a:off x="5626100" y="2249818"/>
            <a:ext cx="2438399" cy="277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E293542-93B6-95C4-7575-1F7527C7AC92}"/>
              </a:ext>
            </a:extLst>
          </p:cNvPr>
          <p:cNvCxnSpPr>
            <a:stCxn id="19" idx="1"/>
          </p:cNvCxnSpPr>
          <p:nvPr/>
        </p:nvCxnSpPr>
        <p:spPr>
          <a:xfrm flipH="1">
            <a:off x="5702233" y="3249396"/>
            <a:ext cx="2362266" cy="306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41BE469-7426-058D-21A4-E5FCCCC3C0A7}"/>
              </a:ext>
            </a:extLst>
          </p:cNvPr>
          <p:cNvCxnSpPr>
            <a:stCxn id="18" idx="1"/>
          </p:cNvCxnSpPr>
          <p:nvPr/>
        </p:nvCxnSpPr>
        <p:spPr>
          <a:xfrm flipH="1" flipV="1">
            <a:off x="7118350" y="4157125"/>
            <a:ext cx="946149" cy="91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A2EF919-F77B-CFAB-4C51-8B691831EEDF}"/>
              </a:ext>
            </a:extLst>
          </p:cNvPr>
          <p:cNvCxnSpPr>
            <a:stCxn id="14" idx="1"/>
          </p:cNvCxnSpPr>
          <p:nvPr/>
        </p:nvCxnSpPr>
        <p:spPr>
          <a:xfrm flipH="1">
            <a:off x="6972300" y="5248553"/>
            <a:ext cx="1092199" cy="306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82B405F-C845-508D-9946-A5AA6266F60E}"/>
              </a:ext>
            </a:extLst>
          </p:cNvPr>
          <p:cNvCxnSpPr/>
          <p:nvPr/>
        </p:nvCxnSpPr>
        <p:spPr>
          <a:xfrm flipV="1">
            <a:off x="3568700" y="5704341"/>
            <a:ext cx="1905000" cy="323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E80EAE0-FC0C-FD86-2399-4C885E10E664}"/>
              </a:ext>
            </a:extLst>
          </p:cNvPr>
          <p:cNvCxnSpPr>
            <a:stCxn id="16" idx="3"/>
          </p:cNvCxnSpPr>
          <p:nvPr/>
        </p:nvCxnSpPr>
        <p:spPr>
          <a:xfrm>
            <a:off x="3495166" y="4476869"/>
            <a:ext cx="2022984" cy="336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7B1B11C-2060-15DC-792E-51C1636FB785}"/>
              </a:ext>
            </a:extLst>
          </p:cNvPr>
          <p:cNvCxnSpPr>
            <a:cxnSpLocks/>
            <a:stCxn id="15" idx="3"/>
          </p:cNvCxnSpPr>
          <p:nvPr/>
        </p:nvCxnSpPr>
        <p:spPr>
          <a:xfrm>
            <a:off x="3495166" y="3064730"/>
            <a:ext cx="2022984" cy="150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F0C1F05-2AEF-A943-5F38-9D1CAEB0852E}"/>
              </a:ext>
            </a:extLst>
          </p:cNvPr>
          <p:cNvSpPr txBox="1"/>
          <p:nvPr/>
        </p:nvSpPr>
        <p:spPr>
          <a:xfrm>
            <a:off x="8068527" y="5931497"/>
            <a:ext cx="2959100"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Gas tight to allow pressurised N</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atmosphere</a:t>
            </a:r>
          </a:p>
        </p:txBody>
      </p:sp>
    </p:spTree>
    <p:extLst>
      <p:ext uri="{BB962C8B-B14F-4D97-AF65-F5344CB8AC3E}">
        <p14:creationId xmlns:p14="http://schemas.microsoft.com/office/powerpoint/2010/main" val="316250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8EBE0B-1CBC-44CB-EA61-D03A02688DCA}"/>
              </a:ext>
            </a:extLst>
          </p:cNvPr>
          <p:cNvGrpSpPr/>
          <p:nvPr/>
        </p:nvGrpSpPr>
        <p:grpSpPr>
          <a:xfrm>
            <a:off x="3493385" y="1681278"/>
            <a:ext cx="6885578" cy="4846643"/>
            <a:chOff x="5142727" y="1681278"/>
            <a:chExt cx="6885578" cy="4846643"/>
          </a:xfrm>
        </p:grpSpPr>
        <p:pic>
          <p:nvPicPr>
            <p:cNvPr id="4" name="Picture 3">
              <a:extLst>
                <a:ext uri="{FF2B5EF4-FFF2-40B4-BE49-F238E27FC236}">
                  <a16:creationId xmlns:a16="http://schemas.microsoft.com/office/drawing/2014/main" id="{FFC36AEF-D0E0-7C5E-C5DC-F8EFD7B2D3CE}"/>
                </a:ext>
              </a:extLst>
            </p:cNvPr>
            <p:cNvPicPr>
              <a:picLocks noChangeAspect="1"/>
            </p:cNvPicPr>
            <p:nvPr/>
          </p:nvPicPr>
          <p:blipFill rotWithShape="1">
            <a:blip r:embed="rId2"/>
            <a:srcRect t="8679"/>
            <a:stretch/>
          </p:blipFill>
          <p:spPr>
            <a:xfrm>
              <a:off x="5595815" y="2477193"/>
              <a:ext cx="6432490" cy="3615457"/>
            </a:xfrm>
            <a:prstGeom prst="rect">
              <a:avLst/>
            </a:prstGeom>
          </p:spPr>
        </p:pic>
        <p:grpSp>
          <p:nvGrpSpPr>
            <p:cNvPr id="5" name="Group 4">
              <a:extLst>
                <a:ext uri="{FF2B5EF4-FFF2-40B4-BE49-F238E27FC236}">
                  <a16:creationId xmlns:a16="http://schemas.microsoft.com/office/drawing/2014/main" id="{D6F3F9C3-D52B-6118-1F4F-01713315B1DD}"/>
                </a:ext>
              </a:extLst>
            </p:cNvPr>
            <p:cNvGrpSpPr/>
            <p:nvPr/>
          </p:nvGrpSpPr>
          <p:grpSpPr>
            <a:xfrm>
              <a:off x="5142727" y="1681278"/>
              <a:ext cx="6505829" cy="4846643"/>
              <a:chOff x="5142727" y="1681278"/>
              <a:chExt cx="6505829" cy="4846643"/>
            </a:xfrm>
          </p:grpSpPr>
          <p:sp>
            <p:nvSpPr>
              <p:cNvPr id="9" name="Rectangle 8">
                <a:extLst>
                  <a:ext uri="{FF2B5EF4-FFF2-40B4-BE49-F238E27FC236}">
                    <a16:creationId xmlns:a16="http://schemas.microsoft.com/office/drawing/2014/main" id="{44CEA8A9-9BCD-8C6D-F47F-54FE3B4EB01A}"/>
                  </a:ext>
                </a:extLst>
              </p:cNvPr>
              <p:cNvSpPr/>
              <p:nvPr/>
            </p:nvSpPr>
            <p:spPr>
              <a:xfrm>
                <a:off x="7174528" y="2524366"/>
                <a:ext cx="252000" cy="2954214"/>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5E4303A-F551-DBFE-DAF6-F19333D0819B}"/>
                  </a:ext>
                </a:extLst>
              </p:cNvPr>
              <p:cNvSpPr/>
              <p:nvPr/>
            </p:nvSpPr>
            <p:spPr>
              <a:xfrm>
                <a:off x="7926711" y="2524365"/>
                <a:ext cx="1834703" cy="2954214"/>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3B485B6-8BC2-0DA4-6864-12D4F7D40270}"/>
                  </a:ext>
                </a:extLst>
              </p:cNvPr>
              <p:cNvSpPr txBox="1"/>
              <p:nvPr/>
            </p:nvSpPr>
            <p:spPr>
              <a:xfrm>
                <a:off x="5728208" y="1681278"/>
                <a:ext cx="239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Expected mode 1 range</a:t>
                </a:r>
              </a:p>
            </p:txBody>
          </p:sp>
          <p:sp>
            <p:nvSpPr>
              <p:cNvPr id="16" name="TextBox 15">
                <a:extLst>
                  <a:ext uri="{FF2B5EF4-FFF2-40B4-BE49-F238E27FC236}">
                    <a16:creationId xmlns:a16="http://schemas.microsoft.com/office/drawing/2014/main" id="{C67CFF92-A669-8300-583C-6DF1805375B1}"/>
                  </a:ext>
                </a:extLst>
              </p:cNvPr>
              <p:cNvSpPr txBox="1"/>
              <p:nvPr/>
            </p:nvSpPr>
            <p:spPr>
              <a:xfrm>
                <a:off x="9106947" y="1789754"/>
                <a:ext cx="239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Expected mode 2 range</a:t>
                </a:r>
              </a:p>
            </p:txBody>
          </p:sp>
          <p:cxnSp>
            <p:nvCxnSpPr>
              <p:cNvPr id="19" name="Straight Arrow Connector 18">
                <a:extLst>
                  <a:ext uri="{FF2B5EF4-FFF2-40B4-BE49-F238E27FC236}">
                    <a16:creationId xmlns:a16="http://schemas.microsoft.com/office/drawing/2014/main" id="{5BEB1E3D-DF44-569F-1FCB-09EF71C2BF6D}"/>
                  </a:ext>
                </a:extLst>
              </p:cNvPr>
              <p:cNvCxnSpPr>
                <a:stCxn id="16" idx="2"/>
              </p:cNvCxnSpPr>
              <p:nvPr/>
            </p:nvCxnSpPr>
            <p:spPr>
              <a:xfrm flipH="1">
                <a:off x="9106947" y="2159086"/>
                <a:ext cx="1196225" cy="9051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D87A65-B8CB-EB50-612F-2D30D0CF578B}"/>
                  </a:ext>
                </a:extLst>
              </p:cNvPr>
              <p:cNvCxnSpPr>
                <a:stCxn id="13" idx="2"/>
              </p:cNvCxnSpPr>
              <p:nvPr/>
            </p:nvCxnSpPr>
            <p:spPr>
              <a:xfrm>
                <a:off x="6924433" y="2050610"/>
                <a:ext cx="376095" cy="7465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637EFD7-2804-8979-D2F1-CC1F901B1928}"/>
                  </a:ext>
                </a:extLst>
              </p:cNvPr>
              <p:cNvSpPr txBox="1"/>
              <p:nvPr/>
            </p:nvSpPr>
            <p:spPr>
              <a:xfrm>
                <a:off x="5142727" y="6158589"/>
                <a:ext cx="29779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Example of measured mode 1</a:t>
                </a:r>
              </a:p>
            </p:txBody>
          </p:sp>
          <p:sp>
            <p:nvSpPr>
              <p:cNvPr id="24" name="TextBox 23">
                <a:extLst>
                  <a:ext uri="{FF2B5EF4-FFF2-40B4-BE49-F238E27FC236}">
                    <a16:creationId xmlns:a16="http://schemas.microsoft.com/office/drawing/2014/main" id="{AF594CF6-70CF-5D92-D6D8-4B9CA4A07914}"/>
                  </a:ext>
                </a:extLst>
              </p:cNvPr>
              <p:cNvSpPr txBox="1"/>
              <p:nvPr/>
            </p:nvSpPr>
            <p:spPr>
              <a:xfrm>
                <a:off x="8670625" y="6157566"/>
                <a:ext cx="29779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Example of measured mode 2</a:t>
                </a:r>
              </a:p>
            </p:txBody>
          </p:sp>
          <p:cxnSp>
            <p:nvCxnSpPr>
              <p:cNvPr id="26" name="Straight Arrow Connector 25">
                <a:extLst>
                  <a:ext uri="{FF2B5EF4-FFF2-40B4-BE49-F238E27FC236}">
                    <a16:creationId xmlns:a16="http://schemas.microsoft.com/office/drawing/2014/main" id="{559F261F-7C45-2A5A-2E15-ABEEC256A2E5}"/>
                  </a:ext>
                </a:extLst>
              </p:cNvPr>
              <p:cNvCxnSpPr>
                <a:stCxn id="22" idx="0"/>
              </p:cNvCxnSpPr>
              <p:nvPr/>
            </p:nvCxnSpPr>
            <p:spPr>
              <a:xfrm flipV="1">
                <a:off x="6631693" y="4786009"/>
                <a:ext cx="1140707" cy="13725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F1D576D-8DBF-3969-5954-8F35732592B3}"/>
                  </a:ext>
                </a:extLst>
              </p:cNvPr>
              <p:cNvCxnSpPr>
                <a:stCxn id="24" idx="0"/>
              </p:cNvCxnSpPr>
              <p:nvPr/>
            </p:nvCxnSpPr>
            <p:spPr>
              <a:xfrm flipV="1">
                <a:off x="10159591" y="2675352"/>
                <a:ext cx="657566" cy="34822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0" name="Picture 9">
            <a:extLst>
              <a:ext uri="{FF2B5EF4-FFF2-40B4-BE49-F238E27FC236}">
                <a16:creationId xmlns:a16="http://schemas.microsoft.com/office/drawing/2014/main" id="{ACA7F0D5-8C71-B0EE-F64F-238C6B6A7E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8" t="6122" r="34310" b="214"/>
          <a:stretch/>
        </p:blipFill>
        <p:spPr>
          <a:xfrm>
            <a:off x="9898141" y="3617863"/>
            <a:ext cx="2147766" cy="2882864"/>
          </a:xfrm>
          <a:prstGeom prst="rect">
            <a:avLst/>
          </a:prstGeom>
        </p:spPr>
      </p:pic>
      <p:sp>
        <p:nvSpPr>
          <p:cNvPr id="23" name="Rectangle 22">
            <a:extLst>
              <a:ext uri="{FF2B5EF4-FFF2-40B4-BE49-F238E27FC236}">
                <a16:creationId xmlns:a16="http://schemas.microsoft.com/office/drawing/2014/main" id="{12AE87E6-87E6-1A9B-27E2-A0E316F31D3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34656"/>
            <a:ext cx="12191990" cy="169434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C44196-2B5C-2859-7A12-8CCB2734960C}"/>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FERMAT Preliminary Results</a:t>
            </a:r>
            <a:endParaRPr lang="en-GB" sz="4000" dirty="0">
              <a:solidFill>
                <a:schemeClr val="bg1"/>
              </a:solidFill>
            </a:endParaRPr>
          </a:p>
        </p:txBody>
      </p:sp>
      <p:sp>
        <p:nvSpPr>
          <p:cNvPr id="17" name="Slide Number Placeholder 10">
            <a:extLst>
              <a:ext uri="{FF2B5EF4-FFF2-40B4-BE49-F238E27FC236}">
                <a16:creationId xmlns:a16="http://schemas.microsoft.com/office/drawing/2014/main" id="{C5CA4673-313A-3DDC-BE1E-3E6B49E5F255}"/>
              </a:ext>
            </a:extLst>
          </p:cNvPr>
          <p:cNvSpPr>
            <a:spLocks noGrp="1"/>
          </p:cNvSpPr>
          <p:nvPr>
            <p:ph type="sldNum" sz="quarter" idx="12"/>
          </p:nvPr>
        </p:nvSpPr>
        <p:spPr>
          <a:xfrm>
            <a:off x="220787" y="6416152"/>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80F6E-22C7-401F-95ED-835040D66E0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972239B-9F60-0A98-E67B-E44A4490D73E}"/>
                  </a:ext>
                </a:extLst>
              </p:cNvPr>
              <p:cNvSpPr txBox="1"/>
              <p:nvPr/>
            </p:nvSpPr>
            <p:spPr>
              <a:xfrm>
                <a:off x="58855" y="1725629"/>
                <a:ext cx="3839532" cy="52014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Commissioning ongoing:</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First S-param meas. not close enough to simulation to allow accurate extraction of tan</a:t>
                </a:r>
                <a14:m>
                  <m:oMath xmlns:m="http://schemas.openxmlformats.org/officeDocument/2006/math">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𝛿</m:t>
                    </m:r>
                  </m:oMath>
                </a14:m>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14:m>
                  <m:oMath xmlns:m="http://schemas.openxmlformats.org/officeDocument/2006/math">
                    <m:sSub>
                      <m:sSubPr>
                        <m:ctrlP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ub>
                    </m:sSub>
                  </m:oMath>
                </a14:m>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Results so far:</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14:m>
                  <m:oMath xmlns:m="http://schemas.openxmlformats.org/officeDocument/2006/math">
                    <m:sSub>
                      <m:sSubPr>
                        <m:ctrlP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ub>
                    </m:sSub>
                  </m:oMath>
                </a14:m>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decreases with T</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14:m>
                  <m:oMath xmlns:m="http://schemas.openxmlformats.org/officeDocument/2006/math">
                    <m:sSub>
                      <m:sSubPr>
                        <m:ctrlP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ub>
                    </m:sSub>
                  </m:oMath>
                </a14:m>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decreases with E </a:t>
                </a:r>
              </a:p>
              <a:p>
                <a:pPr marL="285750" marR="0" lvl="0"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14:m>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nor/>
                          </m:rP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m:t>Δ</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higher with less compression</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Opposite to expected</a:t>
                </a:r>
              </a:p>
              <a:p>
                <a:pPr marL="285750" marR="0" lvl="0"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17kN compressive force applied</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~nominal pressure</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No damage to sample</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Compression system damaged</a:t>
                </a:r>
              </a:p>
              <a:p>
                <a:pPr marL="285750" marR="0" lvl="0"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Euclid providing full support</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Compression system fixed</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Better clamping system added</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First </a:t>
                </a:r>
                <a14:m>
                  <m:oMath xmlns:m="http://schemas.openxmlformats.org/officeDocument/2006/math">
                    <m:sSub>
                      <m:sSubPr>
                        <m:ctrlP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𝜀</m:t>
                        </m:r>
                      </m:e>
                      <m:sub>
                        <m:r>
                          <a:rPr kumimoji="0" lang="en-GB"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sub>
                    </m:sSub>
                  </m:oMath>
                </a14:m>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vs T and E measured</a:t>
                </a:r>
              </a:p>
              <a:p>
                <a:pPr marL="742950" marR="0" lvl="1"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Pct val="150000"/>
                  <a:buFont typeface="Wingdings" panose="05000000000000000000" pitchFamily="2" charset="2"/>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TextBox 2">
                <a:extLst>
                  <a:ext uri="{FF2B5EF4-FFF2-40B4-BE49-F238E27FC236}">
                    <a16:creationId xmlns:a16="http://schemas.microsoft.com/office/drawing/2014/main" id="{6972239B-9F60-0A98-E67B-E44A4490D73E}"/>
                  </a:ext>
                </a:extLst>
              </p:cNvPr>
              <p:cNvSpPr txBox="1">
                <a:spLocks noRot="1" noChangeAspect="1" noMove="1" noResize="1" noEditPoints="1" noAdjustHandles="1" noChangeArrowheads="1" noChangeShapeType="1" noTextEdit="1"/>
              </p:cNvSpPr>
              <p:nvPr/>
            </p:nvSpPr>
            <p:spPr>
              <a:xfrm>
                <a:off x="58855" y="1725629"/>
                <a:ext cx="3839532" cy="5201424"/>
              </a:xfrm>
              <a:prstGeom prst="rect">
                <a:avLst/>
              </a:prstGeom>
              <a:blipFill>
                <a:blip r:embed="rId4"/>
                <a:stretch>
                  <a:fillRect l="-2703" t="-2696"/>
                </a:stretch>
              </a:blipFill>
            </p:spPr>
            <p:txBody>
              <a:bodyPr/>
              <a:lstStyle/>
              <a:p>
                <a:r>
                  <a:rPr lang="en-GB">
                    <a:noFill/>
                  </a:rPr>
                  <a:t> </a:t>
                </a:r>
              </a:p>
            </p:txBody>
          </p:sp>
        </mc:Fallback>
      </mc:AlternateContent>
      <p:pic>
        <p:nvPicPr>
          <p:cNvPr id="8" name="Content Placeholder 9">
            <a:extLst>
              <a:ext uri="{FF2B5EF4-FFF2-40B4-BE49-F238E27FC236}">
                <a16:creationId xmlns:a16="http://schemas.microsoft.com/office/drawing/2014/main" id="{FE348A98-2FE7-D2E5-76AC-631242572A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3" r="47438"/>
          <a:stretch/>
        </p:blipFill>
        <p:spPr>
          <a:xfrm>
            <a:off x="9898141" y="521294"/>
            <a:ext cx="2147766" cy="2785716"/>
          </a:xfrm>
          <a:prstGeom prst="rect">
            <a:avLst/>
          </a:prstGeom>
        </p:spPr>
      </p:pic>
      <p:sp>
        <p:nvSpPr>
          <p:cNvPr id="12" name="TextBox 11">
            <a:extLst>
              <a:ext uri="{FF2B5EF4-FFF2-40B4-BE49-F238E27FC236}">
                <a16:creationId xmlns:a16="http://schemas.microsoft.com/office/drawing/2014/main" id="{97E0C4B0-50AE-78CF-F025-1D02C191DC1E}"/>
              </a:ext>
            </a:extLst>
          </p:cNvPr>
          <p:cNvSpPr txBox="1"/>
          <p:nvPr/>
        </p:nvSpPr>
        <p:spPr>
          <a:xfrm>
            <a:off x="9898141" y="571823"/>
            <a:ext cx="9108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Mode 1</a:t>
            </a:r>
          </a:p>
        </p:txBody>
      </p:sp>
      <p:sp>
        <p:nvSpPr>
          <p:cNvPr id="14" name="TextBox 13">
            <a:extLst>
              <a:ext uri="{FF2B5EF4-FFF2-40B4-BE49-F238E27FC236}">
                <a16:creationId xmlns:a16="http://schemas.microsoft.com/office/drawing/2014/main" id="{F4551330-A9E6-1555-EA0C-7462E6FE4894}"/>
              </a:ext>
            </a:extLst>
          </p:cNvPr>
          <p:cNvSpPr txBox="1"/>
          <p:nvPr/>
        </p:nvSpPr>
        <p:spPr>
          <a:xfrm>
            <a:off x="9898141" y="3678294"/>
            <a:ext cx="9108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Mode 2</a:t>
            </a:r>
          </a:p>
        </p:txBody>
      </p:sp>
      <p:sp>
        <p:nvSpPr>
          <p:cNvPr id="15" name="TextBox 14">
            <a:extLst>
              <a:ext uri="{FF2B5EF4-FFF2-40B4-BE49-F238E27FC236}">
                <a16:creationId xmlns:a16="http://schemas.microsoft.com/office/drawing/2014/main" id="{37C75035-D256-FDD6-53E4-2AD83FB4CC1A}"/>
              </a:ext>
            </a:extLst>
          </p:cNvPr>
          <p:cNvSpPr txBox="1"/>
          <p:nvPr/>
        </p:nvSpPr>
        <p:spPr>
          <a:xfrm>
            <a:off x="8855963" y="5059295"/>
            <a:ext cx="1037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Plot courtesy of 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Atrill</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Google Shape;144;g2afa8bcdfbb_0_16" title="Chart">
            <a:extLst>
              <a:ext uri="{FF2B5EF4-FFF2-40B4-BE49-F238E27FC236}">
                <a16:creationId xmlns:a16="http://schemas.microsoft.com/office/drawing/2014/main" id="{C246A791-3582-0F75-BAAA-F6B0D0ECCD7E}"/>
              </a:ext>
            </a:extLst>
          </p:cNvPr>
          <p:cNvPicPr preferRelativeResize="0"/>
          <p:nvPr/>
        </p:nvPicPr>
        <p:blipFill>
          <a:blip r:embed="rId6">
            <a:alphaModFix/>
          </a:blip>
          <a:stretch>
            <a:fillRect/>
          </a:stretch>
        </p:blipFill>
        <p:spPr>
          <a:xfrm>
            <a:off x="4628713" y="4261771"/>
            <a:ext cx="6276001" cy="2401630"/>
          </a:xfrm>
          <a:prstGeom prst="rect">
            <a:avLst/>
          </a:prstGeom>
          <a:noFill/>
          <a:ln>
            <a:noFill/>
          </a:ln>
        </p:spPr>
      </p:pic>
      <p:pic>
        <p:nvPicPr>
          <p:cNvPr id="20" name="Google Shape;134;g2afa8bcdfbb_0_11" title="Chart">
            <a:extLst>
              <a:ext uri="{FF2B5EF4-FFF2-40B4-BE49-F238E27FC236}">
                <a16:creationId xmlns:a16="http://schemas.microsoft.com/office/drawing/2014/main" id="{2EB1630F-83E1-D093-8B8A-BFCE2D8E0AEE}"/>
              </a:ext>
            </a:extLst>
          </p:cNvPr>
          <p:cNvPicPr preferRelativeResize="0"/>
          <p:nvPr/>
        </p:nvPicPr>
        <p:blipFill>
          <a:blip r:embed="rId7">
            <a:alphaModFix/>
          </a:blip>
          <a:stretch>
            <a:fillRect/>
          </a:stretch>
        </p:blipFill>
        <p:spPr>
          <a:xfrm>
            <a:off x="4664310" y="1681278"/>
            <a:ext cx="6240404" cy="2527528"/>
          </a:xfrm>
          <a:prstGeom prst="rect">
            <a:avLst/>
          </a:prstGeom>
          <a:noFill/>
          <a:ln>
            <a:noFill/>
          </a:ln>
        </p:spPr>
      </p:pic>
      <p:sp>
        <p:nvSpPr>
          <p:cNvPr id="7" name="TextBox 6">
            <a:extLst>
              <a:ext uri="{FF2B5EF4-FFF2-40B4-BE49-F238E27FC236}">
                <a16:creationId xmlns:a16="http://schemas.microsoft.com/office/drawing/2014/main" id="{68B7BB6E-139C-3E76-E24B-3B4BDA434820}"/>
              </a:ext>
            </a:extLst>
          </p:cNvPr>
          <p:cNvSpPr txBox="1"/>
          <p:nvPr/>
        </p:nvSpPr>
        <p:spPr>
          <a:xfrm>
            <a:off x="5525186" y="5520960"/>
            <a:ext cx="22770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2.5mm thick sample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E-field is what matters</a:t>
            </a:r>
          </a:p>
        </p:txBody>
      </p:sp>
    </p:spTree>
    <p:extLst>
      <p:ext uri="{BB962C8B-B14F-4D97-AF65-F5344CB8AC3E}">
        <p14:creationId xmlns:p14="http://schemas.microsoft.com/office/powerpoint/2010/main" val="107918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39126" y="261802"/>
            <a:ext cx="9137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srgbClr val="002060"/>
                </a:solidFill>
                <a:effectLst/>
                <a:uLnTx/>
                <a:uFillTx/>
                <a:latin typeface="Aptos" panose="02110004020202020204"/>
                <a:ea typeface="+mn-ea"/>
                <a:cs typeface="+mn-cs"/>
              </a:rPr>
              <a:t>WP</a:t>
            </a:r>
            <a:r>
              <a:rPr kumimoji="0" lang="fr-FR" sz="2400" b="1" i="0" u="none" strike="noStrike" kern="1200" cap="none" spc="0" normalizeH="0" baseline="0" noProof="0" dirty="0">
                <a:ln>
                  <a:noFill/>
                </a:ln>
                <a:solidFill>
                  <a:srgbClr val="002060"/>
                </a:solidFill>
                <a:effectLst/>
                <a:uLnTx/>
                <a:uFillTx/>
                <a:latin typeface="Aptos" panose="02110004020202020204"/>
                <a:ea typeface="+mn-ea"/>
                <a:cs typeface="+mn-cs"/>
              </a:rPr>
              <a:t>6 – </a:t>
            </a:r>
            <a:r>
              <a:rPr kumimoji="0" lang="fr-FR" sz="2400" b="1" i="0" u="none" strike="noStrike" kern="1200" cap="none" spc="0" normalizeH="0" baseline="0" noProof="0" dirty="0" err="1">
                <a:ln>
                  <a:noFill/>
                </a:ln>
                <a:solidFill>
                  <a:srgbClr val="002060"/>
                </a:solidFill>
                <a:effectLst/>
                <a:uLnTx/>
                <a:uFillTx/>
                <a:latin typeface="Aptos" panose="02110004020202020204"/>
                <a:ea typeface="+mn-ea"/>
                <a:cs typeface="+mn-cs"/>
              </a:rPr>
              <a:t>task</a:t>
            </a:r>
            <a:r>
              <a:rPr kumimoji="0" lang="fr-FR" sz="2400" b="1" i="0" u="none" strike="noStrike" kern="1200" cap="none" spc="0" normalizeH="0" baseline="0" noProof="0" dirty="0">
                <a:ln>
                  <a:noFill/>
                </a:ln>
                <a:solidFill>
                  <a:srgbClr val="002060"/>
                </a:solidFill>
                <a:effectLst/>
                <a:uLnTx/>
                <a:uFillTx/>
                <a:latin typeface="Aptos" panose="02110004020202020204"/>
                <a:ea typeface="+mn-ea"/>
                <a:cs typeface="+mn-cs"/>
              </a:rPr>
              <a:t> 6.2 </a:t>
            </a:r>
            <a:r>
              <a:rPr kumimoji="0" lang="fr-FR" sz="2400" b="1" i="0" u="none" strike="noStrike" kern="1200" cap="none" spc="0" normalizeH="0" baseline="0" noProof="0" dirty="0" err="1">
                <a:ln>
                  <a:noFill/>
                </a:ln>
                <a:solidFill>
                  <a:srgbClr val="002060"/>
                </a:solidFill>
                <a:effectLst/>
                <a:uLnTx/>
                <a:uFillTx/>
                <a:latin typeface="Aptos" panose="02110004020202020204"/>
                <a:ea typeface="+mn-ea"/>
                <a:cs typeface="+mn-cs"/>
              </a:rPr>
              <a:t>Retrofitting</a:t>
            </a:r>
            <a:r>
              <a:rPr kumimoji="0" lang="fr-FR" sz="2400" b="1"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fr-FR" sz="2400" b="1" i="0" u="none" strike="noStrike" kern="1200" cap="none" spc="0" normalizeH="0" baseline="0" noProof="0" dirty="0" err="1">
                <a:ln>
                  <a:noFill/>
                </a:ln>
                <a:solidFill>
                  <a:srgbClr val="002060"/>
                </a:solidFill>
                <a:effectLst/>
                <a:uLnTx/>
                <a:uFillTx/>
                <a:latin typeface="Aptos" panose="02110004020202020204"/>
                <a:ea typeface="+mn-ea"/>
                <a:cs typeface="+mn-cs"/>
              </a:rPr>
              <a:t>FRTs</a:t>
            </a:r>
            <a:r>
              <a:rPr kumimoji="0" lang="en-BE" sz="2400" b="1" i="0" u="none" strike="noStrike" kern="1200" cap="none" spc="0" normalizeH="0" baseline="0" noProof="0" dirty="0">
                <a:ln>
                  <a:noFill/>
                </a:ln>
                <a:solidFill>
                  <a:srgbClr val="002060"/>
                </a:solidFill>
                <a:effectLst/>
                <a:uLnTx/>
                <a:uFillTx/>
                <a:latin typeface="Aptos" panose="02110004020202020204"/>
                <a:ea typeface="+mn-ea"/>
                <a:cs typeface="+mn-cs"/>
              </a:rPr>
              <a:t>:</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 status/evolution</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95F84323-17F1-884D-6FDE-73259D549291}"/>
              </a:ext>
            </a:extLst>
          </p:cNvPr>
          <p:cNvSpPr txBox="1"/>
          <p:nvPr/>
        </p:nvSpPr>
        <p:spPr>
          <a:xfrm>
            <a:off x="163286" y="1447123"/>
            <a:ext cx="11811000"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S</a:t>
            </a:r>
            <a:r>
              <a:rPr kumimoji="0" lang="en-BE" sz="20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tatus</a:t>
            </a:r>
            <a:endParaRPr kumimoji="0" lang="fr-FR" sz="20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Study of frequency domain multiplexor-based HOM coupler.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Looking</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into</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hybrid</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eigenmode</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/circuit model simulations to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allow</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faster</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optimisation.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ptos" panose="02110004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Study the effect of HOMs on FE-FRT operation to define max leakage (also look at harmonic generation by the FRT).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Analytical</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calculations</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almost</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complete</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discussing</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with</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non-</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linear</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crystal</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srgbClr val="FF0000"/>
                </a:solidFill>
                <a:effectLst/>
                <a:uLnTx/>
                <a:uFillTx/>
                <a:latin typeface="Aptos" panose="02110004020202020204"/>
                <a:ea typeface="+mn-ea"/>
                <a:cs typeface="+mn-cs"/>
              </a:rPr>
              <a:t>THz</a:t>
            </a:r>
            <a:r>
              <a:rPr kumimoji="0" lang="fr-FR" sz="1800" b="0" i="0" u="none" strike="noStrike" kern="1200" cap="none" spc="0" normalizeH="0" baseline="0" noProof="0" dirty="0">
                <a:ln>
                  <a:noFill/>
                </a:ln>
                <a:solidFill>
                  <a:srgbClr val="FF0000"/>
                </a:solidFill>
                <a:effectLst/>
                <a:uLnTx/>
                <a:uFillTx/>
                <a:latin typeface="Aptos" panose="02110004020202020204"/>
                <a:ea typeface="+mn-ea"/>
                <a:cs typeface="+mn-cs"/>
              </a:rPr>
              <a:t> source experts about FDTD FRT simulations.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Study the heating due to high fundamental power in the coupler.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Aptos" panose="02110004020202020204"/>
                <a:ea typeface="+mn-ea"/>
                <a:cs typeface="+mn-cs"/>
              </a:rPr>
              <a:t>Not </a:t>
            </a:r>
            <a:r>
              <a:rPr kumimoji="0" lang="fr-FR" sz="1600" b="0" i="0" u="none" strike="noStrike" kern="1200" cap="none" spc="0" normalizeH="0" baseline="0" noProof="0" dirty="0" err="1">
                <a:ln>
                  <a:noFill/>
                </a:ln>
                <a:solidFill>
                  <a:srgbClr val="FF0000"/>
                </a:solidFill>
                <a:effectLst/>
                <a:uLnTx/>
                <a:uFillTx/>
                <a:latin typeface="Aptos" panose="02110004020202020204"/>
                <a:ea typeface="+mn-ea"/>
                <a:cs typeface="+mn-cs"/>
              </a:rPr>
              <a:t>started</a:t>
            </a:r>
            <a:endParaRPr kumimoji="0" lang="fr-FR" sz="16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E</a:t>
            </a:r>
            <a:r>
              <a:rPr kumimoji="0" lang="en-BE" sz="18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volution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PDRA and PhD </a:t>
            </a:r>
            <a:r>
              <a:rPr kumimoji="0" lang="fr-FR" sz="1600" b="0" i="0" u="none" strike="noStrike" kern="1200" cap="none" spc="0" normalizeH="0" baseline="0" noProof="0" dirty="0" err="1">
                <a:ln>
                  <a:noFill/>
                </a:ln>
                <a:solidFill>
                  <a:prstClr val="black"/>
                </a:solidFill>
                <a:effectLst/>
                <a:uLnTx/>
                <a:uFillTx/>
                <a:latin typeface="Aptos" panose="02110004020202020204"/>
                <a:ea typeface="+mn-ea"/>
                <a:cs typeface="+mn-cs"/>
              </a:rPr>
              <a:t>student</a:t>
            </a: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0" i="0" u="none" strike="noStrike" kern="1200" cap="none" spc="0" normalizeH="0" baseline="0" noProof="0" dirty="0" err="1">
                <a:ln>
                  <a:noFill/>
                </a:ln>
                <a:solidFill>
                  <a:prstClr val="black"/>
                </a:solidFill>
                <a:effectLst/>
                <a:uLnTx/>
                <a:uFillTx/>
                <a:latin typeface="Aptos" panose="02110004020202020204"/>
                <a:ea typeface="+mn-ea"/>
                <a:cs typeface="+mn-cs"/>
              </a:rPr>
              <a:t>both</a:t>
            </a: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 in post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prstClr val="black"/>
                </a:solidFill>
                <a:effectLst/>
                <a:uLnTx/>
                <a:uFillTx/>
                <a:latin typeface="Aptos" panose="02110004020202020204"/>
                <a:ea typeface="+mn-ea"/>
                <a:cs typeface="+mn-cs"/>
              </a:rPr>
              <a:t>Collaborating</a:t>
            </a: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0" i="0" u="none" strike="noStrike" kern="1200" cap="none" spc="0" normalizeH="0" baseline="0" noProof="0" dirty="0" err="1">
                <a:ln>
                  <a:noFill/>
                </a:ln>
                <a:solidFill>
                  <a:prstClr val="black"/>
                </a:solidFill>
                <a:effectLst/>
                <a:uLnTx/>
                <a:uFillTx/>
                <a:latin typeface="Aptos" panose="02110004020202020204"/>
                <a:ea typeface="+mn-ea"/>
                <a:cs typeface="+mn-cs"/>
              </a:rPr>
              <a:t>with</a:t>
            </a: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 STFC-</a:t>
            </a:r>
            <a:r>
              <a:rPr kumimoji="0" lang="fr-FR" sz="1600" b="0" i="0" u="none" strike="noStrike" kern="1200" cap="none" spc="0" normalizeH="0" baseline="0" noProof="0" dirty="0" err="1">
                <a:ln>
                  <a:noFill/>
                </a:ln>
                <a:solidFill>
                  <a:prstClr val="black"/>
                </a:solidFill>
                <a:effectLst/>
                <a:uLnTx/>
                <a:uFillTx/>
                <a:latin typeface="Aptos" panose="02110004020202020204"/>
                <a:ea typeface="+mn-ea"/>
                <a:cs typeface="+mn-cs"/>
              </a:rPr>
              <a:t>ASTeC</a:t>
            </a: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 on FRT for UK-XFEL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BE"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7404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3CD123-D902-405E-6E6C-428474FF0AD2}"/>
              </a:ext>
            </a:extLst>
          </p:cNvPr>
          <p:cNvSpPr/>
          <p:nvPr/>
        </p:nvSpPr>
        <p:spPr>
          <a:xfrm>
            <a:off x="3051421" y="1555942"/>
            <a:ext cx="1680308" cy="2911230"/>
          </a:xfrm>
          <a:prstGeom prst="rect">
            <a:avLst/>
          </a:prstGeom>
          <a:solidFill>
            <a:schemeClr val="accent3">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9BBDCF9-BA35-10E3-EC4C-E0CBB9A86A49}"/>
              </a:ext>
            </a:extLst>
          </p:cNvPr>
          <p:cNvSpPr>
            <a:spLocks noGrp="1"/>
          </p:cNvSpPr>
          <p:nvPr>
            <p:ph type="title"/>
          </p:nvPr>
        </p:nvSpPr>
        <p:spPr/>
        <p:txBody>
          <a:bodyPr/>
          <a:lstStyle/>
          <a:p>
            <a:r>
              <a:rPr lang="en-US" dirty="0"/>
              <a:t>FRT-HOM Hybrid</a:t>
            </a:r>
            <a:endParaRPr lang="en-GB" dirty="0"/>
          </a:p>
        </p:txBody>
      </p:sp>
      <p:sp>
        <p:nvSpPr>
          <p:cNvPr id="3" name="Content Placeholder 2">
            <a:extLst>
              <a:ext uri="{FF2B5EF4-FFF2-40B4-BE49-F238E27FC236}">
                <a16:creationId xmlns:a16="http://schemas.microsoft.com/office/drawing/2014/main" id="{1CE33CB1-903E-972B-C397-D96D9E586EF3}"/>
              </a:ext>
            </a:extLst>
          </p:cNvPr>
          <p:cNvSpPr>
            <a:spLocks noGrp="1"/>
          </p:cNvSpPr>
          <p:nvPr>
            <p:ph idx="1"/>
          </p:nvPr>
        </p:nvSpPr>
        <p:spPr>
          <a:xfrm>
            <a:off x="642816" y="5341625"/>
            <a:ext cx="10740292" cy="1280503"/>
          </a:xfrm>
        </p:spPr>
        <p:txBody>
          <a:bodyPr>
            <a:normAutofit fontScale="62500" lnSpcReduction="20000"/>
          </a:bodyPr>
          <a:lstStyle/>
          <a:p>
            <a:r>
              <a:rPr lang="en-US" dirty="0"/>
              <a:t>Analytical calculations show that any HOM close to the 2</a:t>
            </a:r>
            <a:r>
              <a:rPr lang="en-US" baseline="30000" dirty="0"/>
              <a:t>nd</a:t>
            </a:r>
            <a:r>
              <a:rPr lang="en-US" dirty="0"/>
              <a:t> harmonic of the fundamental will mix with the fundamental to create significant sidebands around the RF drive increasing phase noise</a:t>
            </a:r>
          </a:p>
          <a:p>
            <a:r>
              <a:rPr lang="en-US" dirty="0"/>
              <a:t>Investigating the use of eigenmode simulations of FRT units without the cavity to build accurate equivalent circuit models for fast FRT design</a:t>
            </a:r>
            <a:endParaRPr lang="en-GB" dirty="0"/>
          </a:p>
        </p:txBody>
      </p:sp>
      <p:sp>
        <p:nvSpPr>
          <p:cNvPr id="4" name="TextBox 3">
            <a:extLst>
              <a:ext uri="{FF2B5EF4-FFF2-40B4-BE49-F238E27FC236}">
                <a16:creationId xmlns:a16="http://schemas.microsoft.com/office/drawing/2014/main" id="{03EBEA05-6B58-1E88-3D9B-D8940A2B9127}"/>
              </a:ext>
            </a:extLst>
          </p:cNvPr>
          <p:cNvSpPr txBox="1"/>
          <p:nvPr/>
        </p:nvSpPr>
        <p:spPr>
          <a:xfrm>
            <a:off x="3051421" y="3077480"/>
            <a:ext cx="2059354"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 of HOM power in FRT</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4CAD8D7-D3FD-388B-BD96-717FF480975B}"/>
              </a:ext>
            </a:extLst>
          </p:cNvPr>
          <p:cNvSpPr txBox="1"/>
          <p:nvPr/>
        </p:nvSpPr>
        <p:spPr>
          <a:xfrm>
            <a:off x="3051421" y="1587615"/>
            <a:ext cx="2059354"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Numerical methods for faster FRT optimization</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ABFBDD3-9FAA-25BB-8BF5-AB66455C6095}"/>
              </a:ext>
            </a:extLst>
          </p:cNvPr>
          <p:cNvSpPr txBox="1"/>
          <p:nvPr/>
        </p:nvSpPr>
        <p:spPr>
          <a:xfrm>
            <a:off x="5231793" y="3085683"/>
            <a:ext cx="2059354"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Non-linear FDTD FRT simulations</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F151664C-34DA-1C8D-D9A4-D8CEDA2C981E}"/>
              </a:ext>
            </a:extLst>
          </p:cNvPr>
          <p:cNvSpPr txBox="1"/>
          <p:nvPr/>
        </p:nvSpPr>
        <p:spPr>
          <a:xfrm>
            <a:off x="5199921" y="1589281"/>
            <a:ext cx="2059354"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Optimize FRT for higher FOM (reduce ohmic losses in copper)</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6B77018-A81E-4690-32E8-73956EB25E42}"/>
              </a:ext>
            </a:extLst>
          </p:cNvPr>
          <p:cNvSpPr txBox="1"/>
          <p:nvPr/>
        </p:nvSpPr>
        <p:spPr>
          <a:xfrm>
            <a:off x="7323019" y="1602556"/>
            <a:ext cx="2059354" cy="175432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Design frequency selective filter to separate FRT and HOM damping functions on a single port</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694A08BA-DAE0-2848-9689-070AF619FD7B}"/>
              </a:ext>
            </a:extLst>
          </p:cNvPr>
          <p:cNvSpPr txBox="1"/>
          <p:nvPr/>
        </p:nvSpPr>
        <p:spPr>
          <a:xfrm>
            <a:off x="9544545" y="1607180"/>
            <a:ext cx="2309444"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HOM-FRT complete design and thermal/multipactor calculations</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Arrow Connector 10">
            <a:extLst>
              <a:ext uri="{FF2B5EF4-FFF2-40B4-BE49-F238E27FC236}">
                <a16:creationId xmlns:a16="http://schemas.microsoft.com/office/drawing/2014/main" id="{D14FBF55-18D3-0C3C-F8C7-F198C19E5CB0}"/>
              </a:ext>
            </a:extLst>
          </p:cNvPr>
          <p:cNvCxnSpPr>
            <a:cxnSpLocks/>
          </p:cNvCxnSpPr>
          <p:nvPr/>
        </p:nvCxnSpPr>
        <p:spPr>
          <a:xfrm flipV="1">
            <a:off x="3024065" y="4467162"/>
            <a:ext cx="8921753" cy="51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3062E7F-2000-A93F-86BD-EF96E9A9DCC4}"/>
              </a:ext>
            </a:extLst>
          </p:cNvPr>
          <p:cNvSpPr txBox="1"/>
          <p:nvPr/>
        </p:nvSpPr>
        <p:spPr>
          <a:xfrm>
            <a:off x="2928326" y="4580370"/>
            <a:ext cx="11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Nov 24</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AF83D2B4-60C7-07FB-E4BF-849221D87230}"/>
              </a:ext>
            </a:extLst>
          </p:cNvPr>
          <p:cNvSpPr txBox="1"/>
          <p:nvPr/>
        </p:nvSpPr>
        <p:spPr>
          <a:xfrm>
            <a:off x="7072920" y="4560685"/>
            <a:ext cx="11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Nov 25</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D5C009D4-CC31-678C-3108-58B8F4A6E7A2}"/>
              </a:ext>
            </a:extLst>
          </p:cNvPr>
          <p:cNvSpPr txBox="1"/>
          <p:nvPr/>
        </p:nvSpPr>
        <p:spPr>
          <a:xfrm>
            <a:off x="11158416" y="4580370"/>
            <a:ext cx="1125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Nov 26</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Picture 15" descr="A computer screen shot of a diagram&#10;&#10;Description automatically generated">
            <a:extLst>
              <a:ext uri="{FF2B5EF4-FFF2-40B4-BE49-F238E27FC236}">
                <a16:creationId xmlns:a16="http://schemas.microsoft.com/office/drawing/2014/main" id="{8C660F91-44F2-F7DA-FF42-5D14267C2FDB}"/>
              </a:ext>
            </a:extLst>
          </p:cNvPr>
          <p:cNvPicPr>
            <a:picLocks noChangeAspect="1"/>
          </p:cNvPicPr>
          <p:nvPr/>
        </p:nvPicPr>
        <p:blipFill>
          <a:blip r:embed="rId2"/>
          <a:stretch>
            <a:fillRect/>
          </a:stretch>
        </p:blipFill>
        <p:spPr>
          <a:xfrm>
            <a:off x="5753102" y="244489"/>
            <a:ext cx="4766405" cy="1048719"/>
          </a:xfrm>
          <a:prstGeom prst="rect">
            <a:avLst/>
          </a:prstGeom>
        </p:spPr>
      </p:pic>
      <p:pic>
        <p:nvPicPr>
          <p:cNvPr id="18" name="Picture 17">
            <a:extLst>
              <a:ext uri="{FF2B5EF4-FFF2-40B4-BE49-F238E27FC236}">
                <a16:creationId xmlns:a16="http://schemas.microsoft.com/office/drawing/2014/main" id="{850BDEB0-78B7-A050-B275-2A1334C5A16A}"/>
              </a:ext>
            </a:extLst>
          </p:cNvPr>
          <p:cNvPicPr>
            <a:picLocks noChangeAspect="1"/>
          </p:cNvPicPr>
          <p:nvPr/>
        </p:nvPicPr>
        <p:blipFill>
          <a:blip r:embed="rId3"/>
          <a:stretch>
            <a:fillRect/>
          </a:stretch>
        </p:blipFill>
        <p:spPr>
          <a:xfrm>
            <a:off x="133802" y="1555942"/>
            <a:ext cx="2836533" cy="2741172"/>
          </a:xfrm>
          <a:prstGeom prst="rect">
            <a:avLst/>
          </a:prstGeom>
        </p:spPr>
      </p:pic>
      <p:cxnSp>
        <p:nvCxnSpPr>
          <p:cNvPr id="23" name="Straight Arrow Connector 22">
            <a:extLst>
              <a:ext uri="{FF2B5EF4-FFF2-40B4-BE49-F238E27FC236}">
                <a16:creationId xmlns:a16="http://schemas.microsoft.com/office/drawing/2014/main" id="{51C104C4-1260-E098-AF1E-C2833E3C4C5E}"/>
              </a:ext>
            </a:extLst>
          </p:cNvPr>
          <p:cNvCxnSpPr>
            <a:stCxn id="4" idx="0"/>
            <a:endCxn id="18" idx="3"/>
          </p:cNvCxnSpPr>
          <p:nvPr/>
        </p:nvCxnSpPr>
        <p:spPr>
          <a:xfrm flipH="1" flipV="1">
            <a:off x="2970335" y="2926528"/>
            <a:ext cx="1110763" cy="150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6290DCE-3B2D-9B11-F9C8-59F4D7347287}"/>
              </a:ext>
            </a:extLst>
          </p:cNvPr>
          <p:cNvCxnSpPr>
            <a:stCxn id="5" idx="0"/>
            <a:endCxn id="16" idx="2"/>
          </p:cNvCxnSpPr>
          <p:nvPr/>
        </p:nvCxnSpPr>
        <p:spPr>
          <a:xfrm flipV="1">
            <a:off x="4081098" y="1293208"/>
            <a:ext cx="4055207" cy="294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893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12774-7D26-BD81-DCE6-84C69B3094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25F3CD-6D79-DE3B-C9E0-2760D9750FB6}"/>
              </a:ext>
            </a:extLst>
          </p:cNvPr>
          <p:cNvSpPr>
            <a:spLocks noGrp="1"/>
          </p:cNvSpPr>
          <p:nvPr>
            <p:ph type="title"/>
          </p:nvPr>
        </p:nvSpPr>
        <p:spPr>
          <a:xfrm>
            <a:off x="3599596" y="53872"/>
            <a:ext cx="6057900" cy="1325563"/>
          </a:xfrm>
        </p:spPr>
        <p:txBody>
          <a:bodyPr/>
          <a:lstStyle/>
          <a:p>
            <a:r>
              <a:rPr lang="en-US" dirty="0"/>
              <a:t>WP1 meeting hot topics</a:t>
            </a:r>
            <a:endParaRPr lang="de-DE" dirty="0"/>
          </a:p>
        </p:txBody>
      </p:sp>
      <p:sp>
        <p:nvSpPr>
          <p:cNvPr id="4" name="Foliennummernplatzhalter 3">
            <a:extLst>
              <a:ext uri="{FF2B5EF4-FFF2-40B4-BE49-F238E27FC236}">
                <a16:creationId xmlns:a16="http://schemas.microsoft.com/office/drawing/2014/main" id="{214A38CB-D386-6291-EEB1-CBA904CABCAD}"/>
              </a:ext>
            </a:extLst>
          </p:cNvPr>
          <p:cNvSpPr>
            <a:spLocks noGrp="1"/>
          </p:cNvSpPr>
          <p:nvPr>
            <p:ph type="sldNum" sz="quarter" idx="12"/>
          </p:nvPr>
        </p:nvSpPr>
        <p:spPr/>
        <p:txBody>
          <a:bodyPr/>
          <a:lstStyle/>
          <a:p>
            <a:fld id="{4068FCCF-9A80-B240-8D85-84F960565AFA}" type="slidenum">
              <a:rPr lang="en-BE" smtClean="0"/>
              <a:t>25</a:t>
            </a:fld>
            <a:endParaRPr lang="en-BE"/>
          </a:p>
        </p:txBody>
      </p:sp>
      <p:sp>
        <p:nvSpPr>
          <p:cNvPr id="3" name="Textfeld 2">
            <a:extLst>
              <a:ext uri="{FF2B5EF4-FFF2-40B4-BE49-F238E27FC236}">
                <a16:creationId xmlns:a16="http://schemas.microsoft.com/office/drawing/2014/main" id="{432E14D1-9A06-5AF7-81D9-9E1D5881D2E3}"/>
              </a:ext>
            </a:extLst>
          </p:cNvPr>
          <p:cNvSpPr txBox="1"/>
          <p:nvPr/>
        </p:nvSpPr>
        <p:spPr>
          <a:xfrm>
            <a:off x="404289" y="1595021"/>
            <a:ext cx="11845872" cy="5262979"/>
          </a:xfrm>
          <a:prstGeom prst="rect">
            <a:avLst/>
          </a:prstGeom>
          <a:noFill/>
        </p:spPr>
        <p:txBody>
          <a:bodyPr wrap="none" rtlCol="0">
            <a:spAutoFit/>
          </a:bodyPr>
          <a:lstStyle/>
          <a:p>
            <a:pPr marL="285750" indent="-285750">
              <a:buFont typeface="Arial" panose="020B0604020202020204" pitchFamily="34" charset="0"/>
              <a:buChar char="•"/>
            </a:pPr>
            <a:r>
              <a:rPr lang="de-DE" sz="2800" dirty="0"/>
              <a:t>Treatment </a:t>
            </a:r>
            <a:r>
              <a:rPr lang="de-DE" sz="2800" dirty="0" err="1"/>
              <a:t>of</a:t>
            </a:r>
            <a:r>
              <a:rPr lang="de-DE" sz="2800" dirty="0"/>
              <a:t> </a:t>
            </a:r>
            <a:r>
              <a:rPr lang="de-DE" sz="2800" dirty="0" err="1"/>
              <a:t>ceramics</a:t>
            </a:r>
            <a:r>
              <a:rPr lang="de-DE" sz="2800" dirty="0"/>
              <a:t>, </a:t>
            </a:r>
            <a:r>
              <a:rPr lang="de-DE" sz="2800" dirty="0" err="1"/>
              <a:t>surface</a:t>
            </a:r>
            <a:r>
              <a:rPr lang="de-DE" sz="2800" dirty="0"/>
              <a:t> </a:t>
            </a:r>
            <a:r>
              <a:rPr lang="de-DE" sz="2800" dirty="0" err="1"/>
              <a:t>quality</a:t>
            </a:r>
            <a:r>
              <a:rPr lang="de-DE" sz="2800" dirty="0"/>
              <a:t>:</a:t>
            </a:r>
          </a:p>
          <a:p>
            <a:pPr marL="914400" lvl="1" indent="-457200">
              <a:buFont typeface="Symbol" panose="05050102010706020507" pitchFamily="18" charset="2"/>
              <a:buChar char="-"/>
            </a:pPr>
            <a:r>
              <a:rPr lang="de-DE" sz="2800" dirty="0"/>
              <a:t>Impact on teststand </a:t>
            </a:r>
            <a:r>
              <a:rPr lang="de-DE" sz="2800" dirty="0" err="1"/>
              <a:t>results</a:t>
            </a:r>
            <a:r>
              <a:rPr lang="de-DE" sz="2800" dirty="0"/>
              <a:t>, </a:t>
            </a:r>
            <a:r>
              <a:rPr lang="de-DE" sz="2800" dirty="0" err="1"/>
              <a:t>impact</a:t>
            </a:r>
            <a:r>
              <a:rPr lang="de-DE" sz="2800" dirty="0"/>
              <a:t> on FE-FRT </a:t>
            </a:r>
            <a:r>
              <a:rPr lang="de-DE" sz="2800" dirty="0" err="1"/>
              <a:t>performance</a:t>
            </a:r>
            <a:endParaRPr lang="de-DE" sz="2800" dirty="0"/>
          </a:p>
          <a:p>
            <a:pPr marL="914400" lvl="1" indent="-457200">
              <a:buFont typeface="Symbol" panose="05050102010706020507" pitchFamily="18" charset="2"/>
              <a:buChar char="-"/>
            </a:pPr>
            <a:r>
              <a:rPr lang="de-DE" sz="2800" dirty="0" err="1"/>
              <a:t>Does</a:t>
            </a:r>
            <a:r>
              <a:rPr lang="de-DE" sz="2800" dirty="0"/>
              <a:t> </a:t>
            </a:r>
            <a:r>
              <a:rPr lang="de-DE" sz="2800" dirty="0" err="1"/>
              <a:t>treatment</a:t>
            </a:r>
            <a:r>
              <a:rPr lang="de-DE" sz="2800" dirty="0"/>
              <a:t> </a:t>
            </a:r>
            <a:r>
              <a:rPr lang="de-DE" sz="2800" dirty="0" err="1"/>
              <a:t>harm</a:t>
            </a:r>
            <a:r>
              <a:rPr lang="de-DE" sz="2800" dirty="0"/>
              <a:t>/alter material </a:t>
            </a:r>
            <a:r>
              <a:rPr lang="de-DE" sz="2800" dirty="0" err="1"/>
              <a:t>characteristics</a:t>
            </a:r>
            <a:r>
              <a:rPr lang="de-DE" sz="2800" dirty="0"/>
              <a:t>?</a:t>
            </a:r>
          </a:p>
          <a:p>
            <a:pPr marL="914400" lvl="1" indent="-457200">
              <a:buFont typeface="Symbol" panose="05050102010706020507" pitchFamily="18" charset="2"/>
              <a:buChar char="-"/>
            </a:pPr>
            <a:r>
              <a:rPr lang="de-DE" sz="2800" dirty="0" err="1"/>
              <a:t>How</a:t>
            </a:r>
            <a:r>
              <a:rPr lang="de-DE" sz="2800" dirty="0"/>
              <a:t> </a:t>
            </a:r>
            <a:r>
              <a:rPr lang="de-DE" sz="2800" dirty="0" err="1"/>
              <a:t>does</a:t>
            </a:r>
            <a:r>
              <a:rPr lang="de-DE" sz="2800" dirty="0"/>
              <a:t> </a:t>
            </a:r>
            <a:r>
              <a:rPr lang="de-DE" sz="2800" dirty="0" err="1"/>
              <a:t>surface</a:t>
            </a:r>
            <a:r>
              <a:rPr lang="de-DE" sz="2800" dirty="0"/>
              <a:t> </a:t>
            </a:r>
            <a:r>
              <a:rPr lang="de-DE" sz="2800" dirty="0" err="1"/>
              <a:t>geometry</a:t>
            </a:r>
            <a:r>
              <a:rPr lang="de-DE" sz="2800" dirty="0"/>
              <a:t>/</a:t>
            </a:r>
            <a:r>
              <a:rPr lang="de-DE" sz="2800" dirty="0" err="1"/>
              <a:t>roughness</a:t>
            </a:r>
            <a:r>
              <a:rPr lang="de-DE" sz="2800" dirty="0"/>
              <a:t> etc. </a:t>
            </a:r>
            <a:r>
              <a:rPr lang="de-DE" sz="2800" dirty="0" err="1"/>
              <a:t>add</a:t>
            </a:r>
            <a:r>
              <a:rPr lang="de-DE" sz="2800" dirty="0"/>
              <a:t> </a:t>
            </a:r>
            <a:r>
              <a:rPr lang="de-DE" sz="2800" dirty="0" err="1"/>
              <a:t>to</a:t>
            </a:r>
            <a:r>
              <a:rPr lang="de-DE" sz="2800" dirty="0"/>
              <a:t> </a:t>
            </a:r>
            <a:r>
              <a:rPr lang="de-DE" sz="2800" dirty="0" err="1"/>
              <a:t>discharge</a:t>
            </a:r>
            <a:br>
              <a:rPr lang="de-DE" sz="2800" dirty="0"/>
            </a:br>
            <a:r>
              <a:rPr lang="de-DE" sz="2800" dirty="0" err="1"/>
              <a:t>problem</a:t>
            </a:r>
            <a:r>
              <a:rPr lang="de-DE" sz="2800" dirty="0"/>
              <a:t>?</a:t>
            </a:r>
          </a:p>
          <a:p>
            <a:pPr marL="914400" lvl="1" indent="-457200">
              <a:buFont typeface="Symbol" panose="05050102010706020507" pitchFamily="18" charset="2"/>
              <a:buChar char="-"/>
            </a:pPr>
            <a:r>
              <a:rPr lang="de-DE" sz="2800" dirty="0"/>
              <a:t>Do </a:t>
            </a:r>
            <a:r>
              <a:rPr lang="de-DE" sz="2800" dirty="0" err="1"/>
              <a:t>we</a:t>
            </a:r>
            <a:r>
              <a:rPr lang="de-DE" sz="2800" dirty="0"/>
              <a:t> </a:t>
            </a:r>
            <a:r>
              <a:rPr lang="de-DE" sz="2800" dirty="0" err="1"/>
              <a:t>have</a:t>
            </a:r>
            <a:r>
              <a:rPr lang="de-DE" sz="2800" dirty="0"/>
              <a:t> a </a:t>
            </a:r>
            <a:r>
              <a:rPr lang="de-DE" sz="2800" dirty="0" err="1"/>
              <a:t>common</a:t>
            </a:r>
            <a:r>
              <a:rPr lang="de-DE" sz="2800" dirty="0"/>
              <a:t> </a:t>
            </a:r>
            <a:r>
              <a:rPr lang="de-DE" sz="2800" dirty="0" err="1"/>
              <a:t>understanding</a:t>
            </a:r>
            <a:r>
              <a:rPr lang="de-DE" sz="2800" dirty="0"/>
              <a:t> </a:t>
            </a:r>
            <a:r>
              <a:rPr lang="de-DE" sz="2800" dirty="0" err="1"/>
              <a:t>of</a:t>
            </a:r>
            <a:r>
              <a:rPr lang="de-DE" sz="2800" dirty="0"/>
              <a:t> </a:t>
            </a:r>
            <a:r>
              <a:rPr lang="de-DE" sz="2800" dirty="0" err="1"/>
              <a:t>these</a:t>
            </a:r>
            <a:r>
              <a:rPr lang="de-DE" sz="2800" dirty="0"/>
              <a:t> </a:t>
            </a:r>
            <a:r>
              <a:rPr lang="de-DE" sz="2800" dirty="0" err="1"/>
              <a:t>steps</a:t>
            </a:r>
            <a:r>
              <a:rPr lang="de-DE" sz="2800" dirty="0"/>
              <a:t>, </a:t>
            </a:r>
            <a:r>
              <a:rPr lang="de-DE" sz="2800" dirty="0" err="1"/>
              <a:t>especially</a:t>
            </a:r>
            <a:br>
              <a:rPr lang="de-DE" sz="2800" dirty="0"/>
            </a:br>
            <a:r>
              <a:rPr lang="de-DE" sz="2800" dirty="0" err="1"/>
              <a:t>with</a:t>
            </a:r>
            <a:r>
              <a:rPr lang="de-DE" sz="2800" dirty="0"/>
              <a:t> </a:t>
            </a:r>
            <a:r>
              <a:rPr lang="de-DE" sz="2800" dirty="0" err="1"/>
              <a:t>regards</a:t>
            </a:r>
            <a:r>
              <a:rPr lang="de-DE" sz="2800" dirty="0"/>
              <a:t> </a:t>
            </a:r>
            <a:r>
              <a:rPr lang="de-DE" sz="2800" dirty="0" err="1"/>
              <a:t>to</a:t>
            </a:r>
            <a:r>
              <a:rPr lang="de-DE" sz="2800" dirty="0"/>
              <a:t> HV breakdown </a:t>
            </a:r>
            <a:r>
              <a:rPr lang="de-DE" sz="2800" dirty="0" err="1"/>
              <a:t>tests</a:t>
            </a:r>
            <a:r>
              <a:rPr lang="de-DE" sz="2800" dirty="0"/>
              <a:t> at CERN?</a:t>
            </a:r>
          </a:p>
          <a:p>
            <a:pPr marL="457200" indent="-457200">
              <a:buFont typeface="Arial" panose="020B0604020202020204" pitchFamily="34" charset="0"/>
              <a:buChar char="•"/>
            </a:pPr>
            <a:r>
              <a:rPr lang="de-DE" sz="2800" dirty="0"/>
              <a:t>Cutting/</a:t>
            </a:r>
            <a:r>
              <a:rPr lang="de-DE" sz="2800" dirty="0" err="1"/>
              <a:t>grinding</a:t>
            </a:r>
            <a:r>
              <a:rPr lang="de-DE" sz="2800" dirty="0"/>
              <a:t> </a:t>
            </a:r>
            <a:r>
              <a:rPr lang="de-DE" sz="2800" dirty="0" err="1"/>
              <a:t>of</a:t>
            </a:r>
            <a:r>
              <a:rPr lang="de-DE" sz="2800" dirty="0"/>
              <a:t> </a:t>
            </a:r>
            <a:r>
              <a:rPr lang="de-DE" sz="2800" dirty="0" err="1"/>
              <a:t>ceramics</a:t>
            </a:r>
            <a:r>
              <a:rPr lang="de-DE" sz="2800" dirty="0"/>
              <a:t> </a:t>
            </a:r>
            <a:r>
              <a:rPr lang="de-DE" sz="2800" dirty="0" err="1"/>
              <a:t>towards</a:t>
            </a:r>
            <a:r>
              <a:rPr lang="de-DE" sz="2800" dirty="0"/>
              <a:t> FE-FRT </a:t>
            </a:r>
            <a:r>
              <a:rPr lang="de-DE" sz="2800" dirty="0" err="1"/>
              <a:t>geometry</a:t>
            </a:r>
            <a:endParaRPr lang="de-DE" sz="2800" dirty="0"/>
          </a:p>
          <a:p>
            <a:pPr marL="914400" lvl="1" indent="-457200">
              <a:buFont typeface="Symbol" panose="05050102010706020507" pitchFamily="18" charset="2"/>
              <a:buChar char="-"/>
            </a:pPr>
            <a:r>
              <a:rPr lang="de-DE" sz="2800" dirty="0"/>
              <a:t>Best </a:t>
            </a:r>
            <a:r>
              <a:rPr lang="de-DE" sz="2800" dirty="0" err="1"/>
              <a:t>methods</a:t>
            </a:r>
            <a:r>
              <a:rPr lang="de-DE" sz="2800" dirty="0"/>
              <a:t>, </a:t>
            </a:r>
            <a:r>
              <a:rPr lang="de-DE" sz="2800" dirty="0" err="1"/>
              <a:t>impact</a:t>
            </a:r>
            <a:r>
              <a:rPr lang="de-DE" sz="2800" dirty="0"/>
              <a:t> </a:t>
            </a:r>
            <a:r>
              <a:rPr lang="de-DE" sz="2800" dirty="0" err="1"/>
              <a:t>of</a:t>
            </a:r>
            <a:r>
              <a:rPr lang="de-DE" sz="2800" dirty="0"/>
              <a:t> </a:t>
            </a:r>
            <a:r>
              <a:rPr lang="de-DE" sz="2800" dirty="0" err="1"/>
              <a:t>method</a:t>
            </a:r>
            <a:r>
              <a:rPr lang="de-DE" sz="2800" dirty="0"/>
              <a:t> on </a:t>
            </a:r>
            <a:r>
              <a:rPr lang="de-DE" sz="2800" dirty="0" err="1"/>
              <a:t>surface</a:t>
            </a:r>
            <a:r>
              <a:rPr lang="de-DE" sz="2800" dirty="0"/>
              <a:t>, material </a:t>
            </a:r>
            <a:r>
              <a:rPr lang="de-DE" sz="2800" dirty="0" err="1"/>
              <a:t>properties</a:t>
            </a:r>
            <a:endParaRPr lang="de-DE" sz="2800" dirty="0"/>
          </a:p>
          <a:p>
            <a:pPr marL="457200" indent="-457200">
              <a:buFont typeface="Arial" panose="020B0604020202020204" pitchFamily="34" charset="0"/>
              <a:buChar char="•"/>
            </a:pPr>
            <a:r>
              <a:rPr lang="de-DE" sz="2800" dirty="0" err="1"/>
              <a:t>Upcoming</a:t>
            </a:r>
            <a:r>
              <a:rPr lang="de-DE" sz="2800" dirty="0"/>
              <a:t> Milestones: Still in time, but in 02/2026 material </a:t>
            </a:r>
            <a:r>
              <a:rPr lang="de-DE" sz="2800" dirty="0" err="1"/>
              <a:t>characterized</a:t>
            </a:r>
            <a:br>
              <a:rPr lang="de-DE" sz="2800" dirty="0"/>
            </a:br>
            <a:r>
              <a:rPr lang="de-DE" sz="2800" dirty="0" err="1"/>
              <a:t>by</a:t>
            </a:r>
            <a:r>
              <a:rPr lang="de-DE" sz="2800" dirty="0"/>
              <a:t> CERN and HZB, …..</a:t>
            </a:r>
          </a:p>
          <a:p>
            <a:pPr marL="914400" lvl="1" indent="-457200">
              <a:buFont typeface="Arial" panose="020B0604020202020204" pitchFamily="34" charset="0"/>
              <a:buChar char="•"/>
            </a:pPr>
            <a:endParaRPr lang="de-DE" sz="2800" dirty="0"/>
          </a:p>
        </p:txBody>
      </p:sp>
      <p:sp>
        <p:nvSpPr>
          <p:cNvPr id="25" name="Rectangle 8">
            <a:extLst>
              <a:ext uri="{FF2B5EF4-FFF2-40B4-BE49-F238E27FC236}">
                <a16:creationId xmlns:a16="http://schemas.microsoft.com/office/drawing/2014/main" id="{910EB3E1-971B-9CF0-9CC8-88090C5AC2C8}"/>
              </a:ext>
            </a:extLst>
          </p:cNvPr>
          <p:cNvSpPr/>
          <p:nvPr/>
        </p:nvSpPr>
        <p:spPr>
          <a:xfrm>
            <a:off x="9301498" y="3792380"/>
            <a:ext cx="2531381" cy="86518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Content Placeholder 7">
            <a:extLst>
              <a:ext uri="{FF2B5EF4-FFF2-40B4-BE49-F238E27FC236}">
                <a16:creationId xmlns:a16="http://schemas.microsoft.com/office/drawing/2014/main" id="{A3486DA1-AAA8-5C4C-8037-F87EB438F7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83" t="23051" r="16603" b="42363"/>
          <a:stretch/>
        </p:blipFill>
        <p:spPr>
          <a:xfrm>
            <a:off x="9301498" y="1341891"/>
            <a:ext cx="2531381" cy="2343362"/>
          </a:xfrm>
          <a:prstGeom prst="rect">
            <a:avLst/>
          </a:prstGeom>
          <a:effectLst>
            <a:outerShdw blurRad="50800" dist="38100" dir="2700000" algn="tl" rotWithShape="0">
              <a:prstClr val="black">
                <a:alpha val="40000"/>
              </a:prstClr>
            </a:outerShdw>
          </a:effectLst>
        </p:spPr>
      </p:pic>
      <p:sp>
        <p:nvSpPr>
          <p:cNvPr id="29" name="TextBox 6">
            <a:extLst>
              <a:ext uri="{FF2B5EF4-FFF2-40B4-BE49-F238E27FC236}">
                <a16:creationId xmlns:a16="http://schemas.microsoft.com/office/drawing/2014/main" id="{5F8ACD3A-E718-50A7-7036-61BAC972FB48}"/>
              </a:ext>
            </a:extLst>
          </p:cNvPr>
          <p:cNvSpPr txBox="1"/>
          <p:nvPr/>
        </p:nvSpPr>
        <p:spPr>
          <a:xfrm>
            <a:off x="9054605" y="3768618"/>
            <a:ext cx="29739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Damage from breakdown in FERMAT at 9kV (3.6V/µm) in 2.3bar N</a:t>
            </a:r>
            <a:r>
              <a:rPr kumimoji="0" lang="en-GB" sz="16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atmosphere.</a:t>
            </a:r>
          </a:p>
        </p:txBody>
      </p:sp>
      <p:pic>
        <p:nvPicPr>
          <p:cNvPr id="6" name="Picture 2" descr="Innovate for Sustainable Accelerating Systems: Kick-Off Meeting">
            <a:extLst>
              <a:ext uri="{FF2B5EF4-FFF2-40B4-BE49-F238E27FC236}">
                <a16:creationId xmlns:a16="http://schemas.microsoft.com/office/drawing/2014/main" id="{B3EA4502-AF2F-C5A9-7D90-93DCB3559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28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ACFB-1B75-9953-AC32-C108F37912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FA24AF-A507-EA37-4B8C-BABEEBAD4C28}"/>
              </a:ext>
            </a:extLst>
          </p:cNvPr>
          <p:cNvSpPr txBox="1"/>
          <p:nvPr/>
        </p:nvSpPr>
        <p:spPr>
          <a:xfrm>
            <a:off x="3418115" y="315684"/>
            <a:ext cx="4696670" cy="461665"/>
          </a:xfrm>
          <a:prstGeom prst="rect">
            <a:avLst/>
          </a:prstGeom>
          <a:noFill/>
        </p:spPr>
        <p:txBody>
          <a:bodyPr wrap="none" rtlCol="0">
            <a:spAutoFit/>
          </a:bodyPr>
          <a:lstStyle/>
          <a:p>
            <a:r>
              <a:rPr lang="en-US" sz="2400" b="1" dirty="0">
                <a:solidFill>
                  <a:srgbClr val="002060"/>
                </a:solidFill>
              </a:rPr>
              <a:t>WP1– FE-FRT:</a:t>
            </a:r>
            <a:r>
              <a:rPr lang="en-US" sz="2400" b="1" dirty="0">
                <a:solidFill>
                  <a:schemeClr val="bg2">
                    <a:lumMod val="50000"/>
                  </a:schemeClr>
                </a:solidFill>
              </a:rPr>
              <a:t> points of attention</a:t>
            </a:r>
          </a:p>
        </p:txBody>
      </p:sp>
      <p:pic>
        <p:nvPicPr>
          <p:cNvPr id="5" name="Picture 2" descr="Innovate for Sustainable Accelerating Systems: Kick-Off Meeting">
            <a:extLst>
              <a:ext uri="{FF2B5EF4-FFF2-40B4-BE49-F238E27FC236}">
                <a16:creationId xmlns:a16="http://schemas.microsoft.com/office/drawing/2014/main" id="{6D51265F-F36F-69A4-2976-8FB8BBF5A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6DC7AD-FA86-3014-2C7F-44169091257A}"/>
              </a:ext>
            </a:extLst>
          </p:cNvPr>
          <p:cNvSpPr txBox="1"/>
          <p:nvPr/>
        </p:nvSpPr>
        <p:spPr>
          <a:xfrm>
            <a:off x="692331" y="1145177"/>
            <a:ext cx="10445931" cy="7940635"/>
          </a:xfrm>
          <a:prstGeom prst="rect">
            <a:avLst/>
          </a:prstGeom>
          <a:noFill/>
        </p:spPr>
        <p:txBody>
          <a:bodyPr wrap="square" rtlCol="0">
            <a:spAutoFit/>
          </a:bodyPr>
          <a:lstStyle/>
          <a:p>
            <a:pPr marL="285750" indent="-285750">
              <a:buFont typeface="Arial" panose="020B0604020202020204" pitchFamily="34" charset="0"/>
              <a:buChar char="•"/>
            </a:pPr>
            <a:r>
              <a:rPr lang="en-US" sz="2400" dirty="0"/>
              <a:t>Points of attention</a:t>
            </a:r>
          </a:p>
          <a:p>
            <a:pPr marL="742950" lvl="1" indent="-285750">
              <a:buFont typeface="Arial" panose="020B0604020202020204" pitchFamily="34" charset="0"/>
              <a:buChar char="•"/>
            </a:pPr>
            <a:r>
              <a:rPr lang="en-US" sz="2000" dirty="0"/>
              <a:t>Strong interaction with U Lancaster (WP6), several labs work on FE-FRT for 1300 MHz microphonics application: HZB, U Lancaster (UK XFEL), U Mainz (external </a:t>
            </a:r>
            <a:r>
              <a:rPr lang="en-US" sz="2000" dirty="0" err="1"/>
              <a:t>iSAS</a:t>
            </a:r>
            <a:r>
              <a:rPr lang="en-US" sz="2000" dirty="0"/>
              <a:t>, MESA)</a:t>
            </a:r>
          </a:p>
          <a:p>
            <a:pPr marL="742950" lvl="1" indent="-285750">
              <a:buFont typeface="Arial" panose="020B0604020202020204" pitchFamily="34" charset="0"/>
              <a:buChar char="•"/>
            </a:pPr>
            <a:r>
              <a:rPr lang="en-US" sz="2000" dirty="0"/>
              <a:t>Clarification of </a:t>
            </a:r>
            <a:r>
              <a:rPr lang="en-US" sz="2000" dirty="0" err="1"/>
              <a:t>IJCLab</a:t>
            </a:r>
            <a:r>
              <a:rPr lang="en-US" sz="2000" dirty="0"/>
              <a:t> involvement for WP1 required to secure MS fulfillment and to allow benefit for PERLE 2</a:t>
            </a:r>
            <a:r>
              <a:rPr lang="en-US" sz="2000" baseline="30000" dirty="0"/>
              <a:t>nd</a:t>
            </a:r>
            <a:r>
              <a:rPr lang="en-US" sz="2000" dirty="0"/>
              <a:t> cryo-module (energy saving as selling argument?)</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GB" sz="2000" dirty="0"/>
              <a:t>Euclid is a strong partner for WP1, as being expert in FE ceramics and manufacturer of FRT prototypes, ceramics </a:t>
            </a:r>
            <a:r>
              <a:rPr lang="en-GB" sz="2000" dirty="0" err="1"/>
              <a:t>teststand</a:t>
            </a:r>
            <a:r>
              <a:rPr lang="en-GB" sz="2000" dirty="0"/>
              <a:t> </a:t>
            </a:r>
            <a:r>
              <a:rPr lang="en-GB" sz="2000" dirty="0">
                <a:sym typeface="Wingdings" panose="05000000000000000000" pitchFamily="2" charset="2"/>
              </a:rPr>
              <a:t> Continuous exchange of know-how</a:t>
            </a:r>
          </a:p>
          <a:p>
            <a:pPr lvl="1"/>
            <a:r>
              <a:rPr lang="en-US" sz="2000" dirty="0"/>
              <a:t>  </a:t>
            </a:r>
          </a:p>
          <a:p>
            <a:pPr marL="742950" lvl="1" indent="-285750">
              <a:buFont typeface="Arial" panose="020B0604020202020204" pitchFamily="34" charset="0"/>
              <a:buChar char="•"/>
            </a:pPr>
            <a:r>
              <a:rPr lang="en-US" sz="2000" dirty="0"/>
              <a:t>FCC use cases will impact, how much 800 MHz developments align with PERLE</a:t>
            </a:r>
            <a:br>
              <a:rPr lang="en-US" sz="2000" dirty="0"/>
            </a:br>
            <a:r>
              <a:rPr lang="en-US" sz="2000" dirty="0"/>
              <a:t>FRT designs. Current beam-loading filling for multi-cell cavity a bit closer</a:t>
            </a:r>
            <a:br>
              <a:rPr lang="en-US" sz="2000" dirty="0"/>
            </a:br>
            <a:r>
              <a:rPr lang="en-US" sz="2000" dirty="0"/>
              <a:t>to microphonics like design.</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The collaboration with W. </a:t>
            </a:r>
            <a:r>
              <a:rPr lang="en-US" sz="2000" dirty="0" err="1"/>
              <a:t>Wünsch</a:t>
            </a:r>
            <a:r>
              <a:rPr lang="en-US" sz="2000" dirty="0"/>
              <a:t> group at CERN for the HV breakdown tests are under</a:t>
            </a:r>
            <a:br>
              <a:rPr lang="en-US" sz="2000" dirty="0"/>
            </a:br>
            <a:r>
              <a:rPr lang="en-US" sz="2000" dirty="0"/>
              <a:t>way and a great example of expanded collaboration driven by </a:t>
            </a:r>
            <a:r>
              <a:rPr lang="en-US" sz="2000" dirty="0" err="1"/>
              <a:t>iSAS</a:t>
            </a:r>
            <a:r>
              <a:rPr lang="en-US" sz="2000" dirty="0"/>
              <a:t>/CERN and European RF accelerator roadmap panel</a:t>
            </a:r>
          </a:p>
          <a:p>
            <a:endParaRPr lang="en-US" sz="2000" dirty="0"/>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85118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F62B-3239-6EE8-F00D-69BC3CED54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00BB58-13C2-C4FB-2105-FCBD01FF7454}"/>
              </a:ext>
            </a:extLst>
          </p:cNvPr>
          <p:cNvSpPr txBox="1"/>
          <p:nvPr/>
        </p:nvSpPr>
        <p:spPr>
          <a:xfrm>
            <a:off x="3418115" y="315684"/>
            <a:ext cx="8155694" cy="461665"/>
          </a:xfrm>
          <a:prstGeom prst="rect">
            <a:avLst/>
          </a:prstGeom>
          <a:noFill/>
        </p:spPr>
        <p:txBody>
          <a:bodyPr wrap="none" rtlCol="0">
            <a:spAutoFit/>
          </a:bodyPr>
          <a:lstStyle/>
          <a:p>
            <a:r>
              <a:rPr lang="en-GB" sz="2400" b="1" dirty="0">
                <a:solidFill>
                  <a:srgbClr val="002060"/>
                </a:solidFill>
              </a:rPr>
              <a:t>WP1 – FE-FRT: </a:t>
            </a:r>
            <a:r>
              <a:rPr lang="en-BE" sz="2400" b="1" dirty="0">
                <a:solidFill>
                  <a:schemeClr val="bg2">
                    <a:lumMod val="50000"/>
                  </a:schemeClr>
                </a:solidFill>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1C31A748-932E-C1C6-22A4-E75A98A18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7717AB79-03CF-EBDD-111C-51389D24D8D0}"/>
              </a:ext>
            </a:extLst>
          </p:cNvPr>
          <p:cNvPicPr>
            <a:picLocks noChangeAspect="1"/>
          </p:cNvPicPr>
          <p:nvPr/>
        </p:nvPicPr>
        <p:blipFill>
          <a:blip r:embed="rId3"/>
          <a:stretch>
            <a:fillRect/>
          </a:stretch>
        </p:blipFill>
        <p:spPr>
          <a:xfrm>
            <a:off x="0" y="928295"/>
            <a:ext cx="12192000" cy="2943605"/>
          </a:xfrm>
          <a:prstGeom prst="rect">
            <a:avLst/>
          </a:prstGeom>
        </p:spPr>
      </p:pic>
      <p:sp>
        <p:nvSpPr>
          <p:cNvPr id="6" name="Rechteck 5">
            <a:extLst>
              <a:ext uri="{FF2B5EF4-FFF2-40B4-BE49-F238E27FC236}">
                <a16:creationId xmlns:a16="http://schemas.microsoft.com/office/drawing/2014/main" id="{0D868E1C-25DB-2D9D-75F2-7490FB594C86}"/>
              </a:ext>
            </a:extLst>
          </p:cNvPr>
          <p:cNvSpPr/>
          <p:nvPr/>
        </p:nvSpPr>
        <p:spPr>
          <a:xfrm>
            <a:off x="97126" y="3335299"/>
            <a:ext cx="10897737" cy="259308"/>
          </a:xfrm>
          <a:prstGeom prst="rect">
            <a:avLst/>
          </a:prstGeom>
          <a:no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feld 7">
            <a:extLst>
              <a:ext uri="{FF2B5EF4-FFF2-40B4-BE49-F238E27FC236}">
                <a16:creationId xmlns:a16="http://schemas.microsoft.com/office/drawing/2014/main" id="{180D5341-0834-B7D8-F7B3-950B78D0AA12}"/>
              </a:ext>
            </a:extLst>
          </p:cNvPr>
          <p:cNvSpPr txBox="1"/>
          <p:nvPr/>
        </p:nvSpPr>
        <p:spPr>
          <a:xfrm>
            <a:off x="287383" y="4153989"/>
            <a:ext cx="11317329" cy="2862322"/>
          </a:xfrm>
          <a:prstGeom prst="rect">
            <a:avLst/>
          </a:prstGeom>
          <a:noFill/>
        </p:spPr>
        <p:txBody>
          <a:bodyPr wrap="none" rtlCol="0">
            <a:spAutoFit/>
          </a:bodyPr>
          <a:lstStyle/>
          <a:p>
            <a:pPr marL="285750" indent="-285750">
              <a:buFont typeface="Arial" panose="020B0604020202020204" pitchFamily="34" charset="0"/>
              <a:buChar char="•"/>
            </a:pPr>
            <a:r>
              <a:rPr lang="de-DE" dirty="0"/>
              <a:t>Milestones on track, </a:t>
            </a:r>
            <a:r>
              <a:rPr lang="de-DE" dirty="0" err="1"/>
              <a:t>first</a:t>
            </a:r>
            <a:r>
              <a:rPr lang="de-DE" dirty="0"/>
              <a:t> ML </a:t>
            </a:r>
            <a:r>
              <a:rPr lang="de-DE" dirty="0" err="1"/>
              <a:t>for</a:t>
            </a:r>
            <a:r>
              <a:rPr lang="de-DE" dirty="0"/>
              <a:t> Task 1.2 and 1.3 </a:t>
            </a:r>
            <a:r>
              <a:rPr lang="de-DE" dirty="0" err="1"/>
              <a:t>nearly</a:t>
            </a:r>
            <a:r>
              <a:rPr lang="de-DE" dirty="0"/>
              <a:t> </a:t>
            </a:r>
            <a:r>
              <a:rPr lang="de-DE" dirty="0" err="1"/>
              <a:t>completed</a:t>
            </a:r>
            <a:r>
              <a:rPr lang="de-DE" dirty="0"/>
              <a:t> </a:t>
            </a:r>
            <a:r>
              <a:rPr lang="de-DE" dirty="0" err="1"/>
              <a:t>already</a:t>
            </a:r>
            <a:r>
              <a:rPr lang="de-DE" dirty="0"/>
              <a:t>, ML 3 will happen </a:t>
            </a:r>
            <a:r>
              <a:rPr lang="de-DE" dirty="0" err="1"/>
              <a:t>this</a:t>
            </a:r>
            <a:r>
              <a:rPr lang="de-DE" dirty="0"/>
              <a:t> </a:t>
            </a:r>
            <a:r>
              <a:rPr lang="de-DE" dirty="0" err="1"/>
              <a:t>year</a:t>
            </a:r>
            <a:r>
              <a:rPr lang="de-DE" dirty="0"/>
              <a:t>, ML 4</a:t>
            </a:r>
            <a:br>
              <a:rPr lang="de-DE" dirty="0"/>
            </a:br>
            <a:r>
              <a:rPr lang="de-DE" dirty="0" err="1"/>
              <a:t>is</a:t>
            </a:r>
            <a:r>
              <a:rPr lang="de-DE" dirty="0"/>
              <a:t> </a:t>
            </a:r>
            <a:r>
              <a:rPr lang="de-DE" dirty="0" err="1"/>
              <a:t>being</a:t>
            </a:r>
            <a:r>
              <a:rPr lang="de-DE" dirty="0"/>
              <a:t> </a:t>
            </a:r>
            <a:r>
              <a:rPr lang="de-DE" dirty="0" err="1"/>
              <a:t>worked</a:t>
            </a:r>
            <a:r>
              <a:rPr lang="de-DE" dirty="0"/>
              <a:t> on (</a:t>
            </a:r>
            <a:r>
              <a:rPr lang="de-DE" dirty="0" err="1"/>
              <a:t>Cavity</a:t>
            </a:r>
            <a:r>
              <a:rPr lang="de-DE" dirty="0"/>
              <a:t> </a:t>
            </a:r>
            <a:r>
              <a:rPr lang="de-DE" dirty="0" err="1"/>
              <a:t>preparation</a:t>
            </a:r>
            <a:r>
              <a:rPr lang="de-DE" dirty="0"/>
              <a:t>, </a:t>
            </a:r>
            <a:r>
              <a:rPr lang="de-DE" dirty="0" err="1"/>
              <a:t>ordering</a:t>
            </a:r>
            <a:r>
              <a:rPr lang="de-DE" dirty="0"/>
              <a:t> </a:t>
            </a:r>
            <a:r>
              <a:rPr lang="de-DE" dirty="0" err="1"/>
              <a:t>parts</a:t>
            </a:r>
            <a:r>
              <a:rPr lang="de-DE" dirty="0"/>
              <a:t>)</a:t>
            </a:r>
          </a:p>
          <a:p>
            <a:pPr marL="285750" indent="-285750">
              <a:buFont typeface="Arial" panose="020B0604020202020204" pitchFamily="34" charset="0"/>
              <a:buChar char="•"/>
            </a:pPr>
            <a:r>
              <a:rPr lang="de-DE" dirty="0" err="1"/>
              <a:t>Measurements</a:t>
            </a:r>
            <a:r>
              <a:rPr lang="de-DE" dirty="0"/>
              <a:t> </a:t>
            </a:r>
            <a:r>
              <a:rPr lang="de-DE" dirty="0" err="1"/>
              <a:t>to</a:t>
            </a:r>
            <a:r>
              <a:rPr lang="de-DE" dirty="0"/>
              <a:t> </a:t>
            </a:r>
            <a:r>
              <a:rPr lang="de-DE" dirty="0" err="1"/>
              <a:t>minimize</a:t>
            </a:r>
            <a:r>
              <a:rPr lang="de-DE" dirty="0"/>
              <a:t> </a:t>
            </a:r>
            <a:r>
              <a:rPr lang="de-DE" dirty="0" err="1"/>
              <a:t>risks</a:t>
            </a:r>
            <a:r>
              <a:rPr lang="de-DE" dirty="0"/>
              <a:t> </a:t>
            </a:r>
            <a:r>
              <a:rPr lang="de-DE" dirty="0" err="1"/>
              <a:t>with</a:t>
            </a:r>
            <a:r>
              <a:rPr lang="de-DE" dirty="0"/>
              <a:t> </a:t>
            </a:r>
            <a:r>
              <a:rPr lang="de-DE" dirty="0" err="1"/>
              <a:t>ceramics</a:t>
            </a:r>
            <a:r>
              <a:rPr lang="de-DE" dirty="0"/>
              <a:t> </a:t>
            </a:r>
            <a:r>
              <a:rPr lang="de-DE" dirty="0" err="1"/>
              <a:t>started</a:t>
            </a:r>
            <a:r>
              <a:rPr lang="de-DE" dirty="0"/>
              <a:t> </a:t>
            </a:r>
            <a:r>
              <a:rPr lang="de-DE" dirty="0" err="1"/>
              <a:t>with</a:t>
            </a:r>
            <a:r>
              <a:rPr lang="de-DE" dirty="0"/>
              <a:t> external </a:t>
            </a:r>
            <a:r>
              <a:rPr lang="de-DE" dirty="0" err="1"/>
              <a:t>partners</a:t>
            </a:r>
            <a:r>
              <a:rPr lang="de-DE" dirty="0"/>
              <a:t> and in-house </a:t>
            </a:r>
            <a:r>
              <a:rPr lang="de-DE" dirty="0" err="1"/>
              <a:t>expertise</a:t>
            </a:r>
            <a:br>
              <a:rPr lang="de-DE" dirty="0"/>
            </a:br>
            <a:r>
              <a:rPr lang="de-DE" dirty="0"/>
              <a:t>HV breakdown </a:t>
            </a:r>
            <a:r>
              <a:rPr lang="de-DE" dirty="0" err="1"/>
              <a:t>measurements</a:t>
            </a:r>
            <a:r>
              <a:rPr lang="de-DE" dirty="0"/>
              <a:t>, </a:t>
            </a:r>
            <a:r>
              <a:rPr lang="de-DE" dirty="0" err="1"/>
              <a:t>ceramics</a:t>
            </a:r>
            <a:r>
              <a:rPr lang="de-DE" dirty="0"/>
              <a:t> </a:t>
            </a:r>
            <a:r>
              <a:rPr lang="de-DE" dirty="0" err="1"/>
              <a:t>surface</a:t>
            </a:r>
            <a:r>
              <a:rPr lang="de-DE" dirty="0"/>
              <a:t> </a:t>
            </a:r>
            <a:r>
              <a:rPr lang="de-DE" dirty="0" err="1"/>
              <a:t>characterization</a:t>
            </a:r>
            <a:r>
              <a:rPr lang="de-DE" dirty="0"/>
              <a:t>, </a:t>
            </a:r>
            <a:r>
              <a:rPr lang="de-DE" dirty="0" err="1"/>
              <a:t>new</a:t>
            </a:r>
            <a:r>
              <a:rPr lang="de-DE" dirty="0"/>
              <a:t> </a:t>
            </a:r>
            <a:r>
              <a:rPr lang="de-DE" dirty="0" err="1"/>
              <a:t>surface</a:t>
            </a:r>
            <a:r>
              <a:rPr lang="de-DE" dirty="0"/>
              <a:t> </a:t>
            </a:r>
            <a:r>
              <a:rPr lang="de-DE" dirty="0" err="1"/>
              <a:t>treatments</a:t>
            </a:r>
            <a:r>
              <a:rPr lang="de-DE" dirty="0"/>
              <a:t> </a:t>
            </a:r>
            <a:r>
              <a:rPr lang="de-DE" dirty="0" err="1"/>
              <a:t>by</a:t>
            </a:r>
            <a:r>
              <a:rPr lang="de-DE" dirty="0"/>
              <a:t> CERN, HZB and</a:t>
            </a:r>
            <a:br>
              <a:rPr lang="de-DE" dirty="0"/>
            </a:br>
            <a:r>
              <a:rPr lang="de-DE" dirty="0"/>
              <a:t>Euclid</a:t>
            </a:r>
          </a:p>
          <a:p>
            <a:pPr marL="285750" indent="-285750">
              <a:buFont typeface="Arial" panose="020B0604020202020204" pitchFamily="34" charset="0"/>
              <a:buChar char="•"/>
            </a:pPr>
            <a:r>
              <a:rPr lang="de-DE" dirty="0"/>
              <a:t>Open </a:t>
            </a:r>
            <a:r>
              <a:rPr lang="de-DE" dirty="0" err="1"/>
              <a:t>point</a:t>
            </a:r>
            <a:r>
              <a:rPr lang="de-DE" dirty="0"/>
              <a:t>: MS 2,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need</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discussion</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how</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IJCLab</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will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work</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on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this</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do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we</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need</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input</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from</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U Lancaster?</a:t>
            </a:r>
            <a:b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How</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much</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an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involvement</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of</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CERN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needed</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use</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case</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FCC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close</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rPr>
              <a:t>to</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t> PERLE 800 MHz design)</a:t>
            </a:r>
            <a:b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MS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is</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only</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about</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integration</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is</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that</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foreseen</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for</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2nd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cryo</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-module </a:t>
            </a:r>
            <a:r>
              <a:rPr kumimoji="0" lang="de-DE"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studies</a:t>
            </a:r>
            <a:r>
              <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a:t>
            </a:r>
            <a:endParaRPr kumimoji="0" lang="de-DE"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113694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FADFF-2D07-D9AF-1D2F-94607555F4B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B8A4AA-B409-92E4-EB41-CFAD688E9665}"/>
              </a:ext>
            </a:extLst>
          </p:cNvPr>
          <p:cNvSpPr txBox="1"/>
          <p:nvPr/>
        </p:nvSpPr>
        <p:spPr>
          <a:xfrm>
            <a:off x="3418115" y="315684"/>
            <a:ext cx="4355744"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financial status</a:t>
            </a:r>
          </a:p>
        </p:txBody>
      </p:sp>
      <p:pic>
        <p:nvPicPr>
          <p:cNvPr id="5" name="Picture 2" descr="Innovate for Sustainable Accelerating Systems: Kick-Off Meeting">
            <a:extLst>
              <a:ext uri="{FF2B5EF4-FFF2-40B4-BE49-F238E27FC236}">
                <a16:creationId xmlns:a16="http://schemas.microsoft.com/office/drawing/2014/main" id="{5825CCE3-EDCB-11D8-AB95-6A407A5C0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8">
            <a:extLst>
              <a:ext uri="{FF2B5EF4-FFF2-40B4-BE49-F238E27FC236}">
                <a16:creationId xmlns:a16="http://schemas.microsoft.com/office/drawing/2014/main" id="{07B226AB-9C01-482E-9B9B-24A8F9675937}"/>
              </a:ext>
            </a:extLst>
          </p:cNvPr>
          <p:cNvSpPr>
            <a:spLocks noGrp="1"/>
          </p:cNvSpPr>
          <p:nvPr>
            <p:ph idx="1"/>
          </p:nvPr>
        </p:nvSpPr>
        <p:spPr/>
        <p:txBody>
          <a:bodyPr>
            <a:normAutofit/>
          </a:bodyPr>
          <a:lstStyle/>
          <a:p>
            <a:r>
              <a:rPr lang="en-US" sz="2000" dirty="0"/>
              <a:t>Financial status</a:t>
            </a:r>
          </a:p>
          <a:p>
            <a:pPr lvl="1"/>
            <a:r>
              <a:rPr lang="en-GB" sz="1800" dirty="0"/>
              <a:t>In WP 1 funding was officially only for CERN and HZB as beneficiaries with about 50% of matching funds for</a:t>
            </a:r>
            <a:br>
              <a:rPr lang="en-GB" sz="1800" dirty="0"/>
            </a:br>
            <a:r>
              <a:rPr lang="en-GB" sz="1800" dirty="0"/>
              <a:t>personnel and invest/consumables</a:t>
            </a:r>
          </a:p>
          <a:p>
            <a:pPr lvl="1"/>
            <a:r>
              <a:rPr lang="en-GB" sz="1800" dirty="0"/>
              <a:t>So far only smaller spendings happened for invest/consumables</a:t>
            </a:r>
          </a:p>
          <a:p>
            <a:pPr lvl="1"/>
            <a:r>
              <a:rPr lang="en-GB" sz="1800" dirty="0"/>
              <a:t>Of the two positions, one is filled at HZB since beginning of </a:t>
            </a:r>
            <a:r>
              <a:rPr lang="en-GB" sz="1800" dirty="0" err="1"/>
              <a:t>iSAS</a:t>
            </a:r>
            <a:r>
              <a:rPr lang="en-GB" sz="1800" dirty="0"/>
              <a:t>, CERN is still working on filling their position</a:t>
            </a:r>
          </a:p>
          <a:p>
            <a:pPr lvl="1"/>
            <a:r>
              <a:rPr lang="en-GB" sz="1800" dirty="0"/>
              <a:t>We still need to make a full funding analysis, which requires input from the lab’s administrations, which takes time</a:t>
            </a:r>
          </a:p>
          <a:p>
            <a:pPr lvl="1"/>
            <a:endParaRPr lang="en-GB" sz="1600" dirty="0"/>
          </a:p>
          <a:p>
            <a:r>
              <a:rPr lang="en-GB" sz="2000" dirty="0"/>
              <a:t>Deviations</a:t>
            </a:r>
          </a:p>
          <a:p>
            <a:pPr lvl="1"/>
            <a:r>
              <a:rPr lang="en-GB" sz="1800" dirty="0"/>
              <a:t>So far not identified, but there might be more in kind budget needed at HZB to prepare cavities for the</a:t>
            </a:r>
            <a:br>
              <a:rPr lang="en-GB" sz="1800" dirty="0"/>
            </a:br>
            <a:r>
              <a:rPr lang="en-GB" sz="1800" dirty="0"/>
              <a:t>FE-FRT tests</a:t>
            </a:r>
          </a:p>
          <a:p>
            <a:pPr lvl="1"/>
            <a:endParaRPr lang="en-GB" sz="1600" dirty="0"/>
          </a:p>
        </p:txBody>
      </p:sp>
    </p:spTree>
    <p:extLst>
      <p:ext uri="{BB962C8B-B14F-4D97-AF65-F5344CB8AC3E}">
        <p14:creationId xmlns:p14="http://schemas.microsoft.com/office/powerpoint/2010/main" val="3549071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C57FA-9836-EAA6-4145-06AE1C43E8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804C92-4B84-6F94-B24E-EA208C0B8056}"/>
              </a:ext>
            </a:extLst>
          </p:cNvPr>
          <p:cNvSpPr txBox="1"/>
          <p:nvPr/>
        </p:nvSpPr>
        <p:spPr>
          <a:xfrm>
            <a:off x="3418115" y="315684"/>
            <a:ext cx="4911794"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Thanks for listening</a:t>
            </a:r>
          </a:p>
        </p:txBody>
      </p:sp>
      <p:pic>
        <p:nvPicPr>
          <p:cNvPr id="5" name="Picture 2" descr="Innovate for Sustainable Accelerating Systems: Kick-Off Meeting">
            <a:extLst>
              <a:ext uri="{FF2B5EF4-FFF2-40B4-BE49-F238E27FC236}">
                <a16:creationId xmlns:a16="http://schemas.microsoft.com/office/drawing/2014/main" id="{19596613-8F45-37EC-DECC-F5B00C94C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5E237A7A-6186-1119-1624-7D57C50A4CCF}"/>
              </a:ext>
            </a:extLst>
          </p:cNvPr>
          <p:cNvPicPr>
            <a:picLocks noChangeAspect="1"/>
          </p:cNvPicPr>
          <p:nvPr/>
        </p:nvPicPr>
        <p:blipFill>
          <a:blip r:embed="rId3"/>
          <a:stretch>
            <a:fillRect/>
          </a:stretch>
        </p:blipFill>
        <p:spPr>
          <a:xfrm rot="5400000">
            <a:off x="-125671" y="1710828"/>
            <a:ext cx="5204146" cy="3903110"/>
          </a:xfrm>
          <a:prstGeom prst="rect">
            <a:avLst/>
          </a:prstGeom>
        </p:spPr>
      </p:pic>
      <p:sp>
        <p:nvSpPr>
          <p:cNvPr id="12" name="Textfeld 11">
            <a:extLst>
              <a:ext uri="{FF2B5EF4-FFF2-40B4-BE49-F238E27FC236}">
                <a16:creationId xmlns:a16="http://schemas.microsoft.com/office/drawing/2014/main" id="{19A706C8-23EC-37E3-3279-5E9BFCB9C2BB}"/>
              </a:ext>
            </a:extLst>
          </p:cNvPr>
          <p:cNvSpPr txBox="1"/>
          <p:nvPr/>
        </p:nvSpPr>
        <p:spPr>
          <a:xfrm>
            <a:off x="4795936" y="777349"/>
            <a:ext cx="6735883" cy="2554545"/>
          </a:xfrm>
          <a:prstGeom prst="rect">
            <a:avLst/>
          </a:prstGeom>
          <a:noFill/>
          <a:scene3d>
            <a:camera prst="orthographicFront"/>
            <a:lightRig rig="threePt" dir="t"/>
          </a:scene3d>
          <a:sp3d>
            <a:bevelT prst="angle"/>
          </a:sp3d>
        </p:spPr>
        <p:txBody>
          <a:bodyPr wrap="none" rtlCol="0">
            <a:spAutoFit/>
          </a:bodyPr>
          <a:lstStyle/>
          <a:p>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Thanks</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for</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your</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attention</a:t>
            </a:r>
            <a:endPar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a:p>
            <a:endPar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a:p>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and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mille</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grazie</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to</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all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collaboration</a:t>
            </a:r>
            <a:endPar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a:p>
            <a:endPar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a:p>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partners</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of</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this</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work</a:t>
            </a:r>
            <a:r>
              <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2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package</a:t>
            </a:r>
            <a:endPar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p:txBody>
      </p:sp>
      <p:sp>
        <p:nvSpPr>
          <p:cNvPr id="13" name="Textfeld 12">
            <a:extLst>
              <a:ext uri="{FF2B5EF4-FFF2-40B4-BE49-F238E27FC236}">
                <a16:creationId xmlns:a16="http://schemas.microsoft.com/office/drawing/2014/main" id="{3AD74CFE-D16F-6E9C-59CC-10DC87849E54}"/>
              </a:ext>
            </a:extLst>
          </p:cNvPr>
          <p:cNvSpPr txBox="1"/>
          <p:nvPr/>
        </p:nvSpPr>
        <p:spPr>
          <a:xfrm>
            <a:off x="4795936" y="4101737"/>
            <a:ext cx="7408951" cy="1754326"/>
          </a:xfrm>
          <a:prstGeom prst="rect">
            <a:avLst/>
          </a:prstGeom>
          <a:noFill/>
        </p:spPr>
        <p:txBody>
          <a:bodyPr wrap="none" rtlCol="0">
            <a:spAutoFit/>
          </a:bodyPr>
          <a:lstStyle/>
          <a:p>
            <a:r>
              <a:rPr lang="de-DE" dirty="0"/>
              <a:t>Alick Macpherson, Sam Smith, Graeme Burt, Walid Kaabi, André Frahm,</a:t>
            </a:r>
            <a:br>
              <a:rPr lang="de-DE" dirty="0"/>
            </a:br>
            <a:r>
              <a:rPr lang="de-DE" dirty="0"/>
              <a:t>Nick Shipman, Alexei Kanareykin and Co., Jens Knobloch, Axel Neumann,</a:t>
            </a:r>
          </a:p>
          <a:p>
            <a:r>
              <a:rPr lang="de-DE" dirty="0" err="1"/>
              <a:t>Maleesh</a:t>
            </a:r>
            <a:r>
              <a:rPr lang="de-DE" dirty="0"/>
              <a:t> </a:t>
            </a:r>
            <a:r>
              <a:rPr lang="de-DE" dirty="0" err="1"/>
              <a:t>Dissanayake</a:t>
            </a:r>
            <a:r>
              <a:rPr lang="de-DE" dirty="0"/>
              <a:t>, </a:t>
            </a:r>
            <a:r>
              <a:rPr lang="de-DE" dirty="0" err="1"/>
              <a:t>Hingpong</a:t>
            </a:r>
            <a:r>
              <a:rPr lang="de-DE" dirty="0"/>
              <a:t> Jiang</a:t>
            </a:r>
          </a:p>
          <a:p>
            <a:endParaRPr lang="de-DE" dirty="0"/>
          </a:p>
          <a:p>
            <a:r>
              <a:rPr lang="de-DE" dirty="0"/>
              <a:t>WP2 </a:t>
            </a:r>
            <a:r>
              <a:rPr lang="de-DE" dirty="0" err="1"/>
              <a:t>members</a:t>
            </a:r>
            <a:r>
              <a:rPr lang="de-DE" dirty="0"/>
              <a:t>, Ilan Ben-Zvi, Alena Prudnikava, Paul Schneider, </a:t>
            </a:r>
            <a:r>
              <a:rPr lang="de-DE" sz="1800" kern="0" dirty="0" err="1"/>
              <a:t>Mickael</a:t>
            </a:r>
            <a:br>
              <a:rPr lang="de-DE" sz="1800" kern="0" dirty="0"/>
            </a:br>
            <a:r>
              <a:rPr lang="de-DE" sz="1800" kern="0" dirty="0" err="1"/>
              <a:t>Crouvizier</a:t>
            </a:r>
            <a:r>
              <a:rPr lang="de-DE" sz="1800" kern="0" dirty="0"/>
              <a:t>  and </a:t>
            </a:r>
            <a:r>
              <a:rPr lang="de-DE" sz="1800" kern="0" dirty="0" err="1"/>
              <a:t>more</a:t>
            </a:r>
            <a:r>
              <a:rPr lang="de-DE" sz="1800" kern="0" dirty="0"/>
              <a:t> </a:t>
            </a:r>
            <a:r>
              <a:rPr lang="de-DE" sz="1800" kern="0" dirty="0" err="1"/>
              <a:t>involved</a:t>
            </a:r>
            <a:r>
              <a:rPr lang="de-DE" sz="1800" kern="0" dirty="0"/>
              <a:t> </a:t>
            </a:r>
            <a:r>
              <a:rPr lang="de-DE" sz="1800" kern="0" dirty="0" err="1"/>
              <a:t>co-workers</a:t>
            </a:r>
            <a:r>
              <a:rPr lang="de-DE" sz="1800" kern="0" dirty="0"/>
              <a:t> at CERN, HZB</a:t>
            </a:r>
            <a:r>
              <a:rPr lang="de-DE" dirty="0"/>
              <a:t>  </a:t>
            </a:r>
          </a:p>
        </p:txBody>
      </p:sp>
      <p:sp>
        <p:nvSpPr>
          <p:cNvPr id="14" name="Textfeld 13">
            <a:extLst>
              <a:ext uri="{FF2B5EF4-FFF2-40B4-BE49-F238E27FC236}">
                <a16:creationId xmlns:a16="http://schemas.microsoft.com/office/drawing/2014/main" id="{C9F61538-FD3D-284B-DEF3-752D34EE8284}"/>
              </a:ext>
            </a:extLst>
          </p:cNvPr>
          <p:cNvSpPr txBox="1"/>
          <p:nvPr/>
        </p:nvSpPr>
        <p:spPr>
          <a:xfrm rot="18004586">
            <a:off x="1244453" y="4535095"/>
            <a:ext cx="2176850" cy="816733"/>
          </a:xfrm>
          <a:prstGeom prst="rect">
            <a:avLst/>
          </a:prstGeom>
          <a:noFill/>
        </p:spPr>
        <p:txBody>
          <a:bodyPr wrap="none" rtlCol="0">
            <a:prstTxWarp prst="textCascadeUp">
              <a:avLst>
                <a:gd name="adj" fmla="val 28718"/>
              </a:avLst>
            </a:prstTxWarp>
            <a:spAutoFit/>
          </a:bodyPr>
          <a:lstStyle/>
          <a:p>
            <a:r>
              <a:rPr lang="de-DE" sz="2800" dirty="0" err="1">
                <a:solidFill>
                  <a:schemeClr val="bg1"/>
                </a:solidFill>
              </a:rPr>
              <a:t>Stay</a:t>
            </a:r>
            <a:r>
              <a:rPr lang="de-DE" sz="2800" dirty="0">
                <a:solidFill>
                  <a:schemeClr val="bg1"/>
                </a:solidFill>
              </a:rPr>
              <a:t> </a:t>
            </a:r>
            <a:r>
              <a:rPr lang="de-DE" sz="2800" dirty="0" err="1">
                <a:solidFill>
                  <a:schemeClr val="bg1"/>
                </a:solidFill>
              </a:rPr>
              <a:t>focused</a:t>
            </a:r>
            <a:endParaRPr lang="de-DE" sz="2800" dirty="0">
              <a:solidFill>
                <a:schemeClr val="bg1"/>
              </a:solidFill>
            </a:endParaRPr>
          </a:p>
        </p:txBody>
      </p:sp>
    </p:spTree>
    <p:extLst>
      <p:ext uri="{BB962C8B-B14F-4D97-AF65-F5344CB8AC3E}">
        <p14:creationId xmlns:p14="http://schemas.microsoft.com/office/powerpoint/2010/main" val="436162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FD807-6BFA-5F75-585F-038BB87B589A}"/>
              </a:ext>
            </a:extLst>
          </p:cNvPr>
          <p:cNvSpPr txBox="1"/>
          <p:nvPr/>
        </p:nvSpPr>
        <p:spPr>
          <a:xfrm>
            <a:off x="2944548" y="37886"/>
            <a:ext cx="8001871" cy="2123658"/>
          </a:xfrm>
          <a:prstGeom prst="rect">
            <a:avLst/>
          </a:prstGeom>
          <a:noFill/>
        </p:spPr>
        <p:txBody>
          <a:bodyPr wrap="none" rtlCol="0">
            <a:spAutoFit/>
          </a:bodyPr>
          <a:lstStyle/>
          <a:p>
            <a:r>
              <a:rPr lang="en-BE" sz="2400" b="1" dirty="0">
                <a:solidFill>
                  <a:schemeClr val="bg2">
                    <a:lumMod val="50000"/>
                  </a:schemeClr>
                </a:solidFill>
              </a:rPr>
              <a:t>WP1: FE-FRT</a:t>
            </a:r>
            <a:r>
              <a:rPr lang="en-US" sz="2400" b="1" dirty="0">
                <a:solidFill>
                  <a:schemeClr val="bg2">
                    <a:lumMod val="50000"/>
                  </a:schemeClr>
                </a:solidFill>
              </a:rPr>
              <a:t> (Official overview)</a:t>
            </a:r>
            <a:endParaRPr lang="en-BE" sz="2400" b="1" dirty="0">
              <a:solidFill>
                <a:schemeClr val="bg2">
                  <a:lumMod val="50000"/>
                </a:schemeClr>
              </a:solidFill>
            </a:endParaRP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HZB, CERN, CNRS,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Uni.Lanc</a:t>
            </a:r>
            <a:r>
              <a:rPr lang="en-US" b="1" dirty="0">
                <a:solidFill>
                  <a:schemeClr val="bg2">
                    <a:lumMod val="50000"/>
                  </a:schemeClr>
                </a:solidFill>
                <a:latin typeface="Calibri"/>
              </a:rPr>
              <a:t>aster</a:t>
            </a:r>
            <a:endPar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endParaRPr>
          </a:p>
          <a:p>
            <a:r>
              <a:rPr lang="en-US" b="1" dirty="0">
                <a:solidFill>
                  <a:schemeClr val="bg2">
                    <a:lumMod val="50000"/>
                  </a:schemeClr>
                </a:solidFill>
                <a:latin typeface="Calibri"/>
                <a:ea typeface="ＭＳ Ｐゴシック" charset="0"/>
              </a:rPr>
              <a:t>Convener: Axel Neumann (HZB), deputy Alick Macpherson (CERN)</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Alick Macpherson (CERN), Walid Kaabi (CNRS),</a:t>
            </a:r>
            <a:b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b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Graeme Burt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Uni.Lanc</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 industry: Alexei Kanareykin (Euclid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Techlabs</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a:t>
            </a:r>
          </a:p>
          <a:p>
            <a:endParaRPr lang="en-BE" b="1" dirty="0">
              <a:solidFill>
                <a:schemeClr val="bg2">
                  <a:lumMod val="50000"/>
                </a:schemeClr>
              </a:solidFill>
            </a:endParaRPr>
          </a:p>
          <a:p>
            <a:endParaRPr lang="en-BE" b="1" dirty="0">
              <a:solidFill>
                <a:schemeClr val="bg2">
                  <a:lumMod val="50000"/>
                </a:schemeClr>
              </a:solidFill>
            </a:endParaRPr>
          </a:p>
        </p:txBody>
      </p:sp>
      <p:sp>
        <p:nvSpPr>
          <p:cNvPr id="5" name="TextBox 4">
            <a:extLst>
              <a:ext uri="{FF2B5EF4-FFF2-40B4-BE49-F238E27FC236}">
                <a16:creationId xmlns:a16="http://schemas.microsoft.com/office/drawing/2014/main" id="{95F84323-17F1-884D-6FDE-73259D549291}"/>
              </a:ext>
            </a:extLst>
          </p:cNvPr>
          <p:cNvSpPr txBox="1"/>
          <p:nvPr/>
        </p:nvSpPr>
        <p:spPr>
          <a:xfrm>
            <a:off x="272144" y="1693666"/>
            <a:ext cx="11811000" cy="5539978"/>
          </a:xfrm>
          <a:prstGeom prst="rect">
            <a:avLst/>
          </a:prstGeom>
          <a:noFill/>
        </p:spPr>
        <p:txBody>
          <a:bodyPr wrap="square" rtlCol="0">
            <a:spAutoFit/>
          </a:bodyPr>
          <a:lstStyle/>
          <a:p>
            <a:r>
              <a:rPr lang="en-GB" sz="1600" b="1" i="1" dirty="0">
                <a:effectLst/>
                <a:latin typeface="Helvetica" pitchFamily="2" charset="0"/>
              </a:rPr>
              <a:t>Task 1.1: Coordination of R&amp;D on FE-FRT – M1-M48 (HZB)</a:t>
            </a:r>
            <a:endParaRPr lang="en-GB" sz="1600" b="1" dirty="0">
              <a:effectLst/>
              <a:latin typeface="Helvetica" pitchFamily="2" charset="0"/>
            </a:endParaRPr>
          </a:p>
          <a:p>
            <a:r>
              <a:rPr lang="en-GB" sz="1600" i="1" dirty="0">
                <a:effectLst/>
                <a:latin typeface="Helvetica" pitchFamily="2" charset="0"/>
              </a:rPr>
              <a:t>• General coordination by HZB as described above.</a:t>
            </a:r>
          </a:p>
          <a:p>
            <a:endParaRPr lang="en-GB" sz="1600" dirty="0">
              <a:effectLst/>
              <a:latin typeface="Helvetica" pitchFamily="2" charset="0"/>
            </a:endParaRPr>
          </a:p>
          <a:p>
            <a:r>
              <a:rPr lang="en-GB" sz="1600" b="1" i="1" dirty="0">
                <a:effectLst/>
                <a:latin typeface="Helvetica" pitchFamily="2" charset="0"/>
              </a:rPr>
              <a:t>Task 1.2: FE-FRT for </a:t>
            </a:r>
            <a:r>
              <a:rPr lang="en-GB" sz="1600" b="1" i="1" dirty="0">
                <a:solidFill>
                  <a:schemeClr val="accent3"/>
                </a:solidFill>
                <a:effectLst/>
                <a:latin typeface="Helvetica" pitchFamily="2" charset="0"/>
              </a:rPr>
              <a:t>Transient Beam Loading </a:t>
            </a:r>
            <a:r>
              <a:rPr lang="en-GB" sz="1600" b="1" i="1" dirty="0">
                <a:effectLst/>
                <a:latin typeface="Helvetica" pitchFamily="2" charset="0"/>
              </a:rPr>
              <a:t>– M1-M40 (</a:t>
            </a:r>
            <a:r>
              <a:rPr lang="en-GB" sz="1600" b="1" i="1" dirty="0">
                <a:solidFill>
                  <a:schemeClr val="accent3"/>
                </a:solidFill>
                <a:effectLst/>
                <a:latin typeface="Helvetica" pitchFamily="2" charset="0"/>
              </a:rPr>
              <a:t>CERN</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Design a full FE-FRT-based 400 MHz tuner, applicable to </a:t>
            </a:r>
            <a:r>
              <a:rPr lang="en-GB" sz="1600" i="1" dirty="0">
                <a:solidFill>
                  <a:schemeClr val="accent3"/>
                </a:solidFill>
                <a:effectLst/>
                <a:latin typeface="Helvetica" pitchFamily="2" charset="0"/>
              </a:rPr>
              <a:t>LHC transient detuning </a:t>
            </a:r>
            <a:r>
              <a:rPr lang="en-GB" sz="1600" i="1" dirty="0">
                <a:effectLst/>
                <a:latin typeface="Helvetica" pitchFamily="2" charset="0"/>
              </a:rPr>
              <a:t>scenarios.</a:t>
            </a:r>
            <a:endParaRPr lang="en-GB" sz="1600" dirty="0">
              <a:effectLst/>
              <a:latin typeface="Helvetica" pitchFamily="2" charset="0"/>
            </a:endParaRPr>
          </a:p>
          <a:p>
            <a:r>
              <a:rPr lang="en-GB" sz="1600" i="1" dirty="0">
                <a:effectLst/>
                <a:latin typeface="Helvetica" pitchFamily="2" charset="0"/>
              </a:rPr>
              <a:t>• Perform full RF, mechanical and cryogenic evaluation of the FE-FRT-equipped . LHC cryo-module.</a:t>
            </a:r>
            <a:endParaRPr lang="en-GB" sz="1600" dirty="0">
              <a:effectLst/>
              <a:latin typeface="Helvetica" pitchFamily="2" charset="0"/>
            </a:endParaRPr>
          </a:p>
          <a:p>
            <a:r>
              <a:rPr lang="en-GB" sz="1600" i="1" dirty="0">
                <a:effectLst/>
                <a:latin typeface="Helvetica" pitchFamily="2" charset="0"/>
              </a:rPr>
              <a:t>• Use design lessons learned to design a tuner for transient detuning of FCC 800 MHz multi-cell cavities.</a:t>
            </a:r>
          </a:p>
          <a:p>
            <a:endParaRPr lang="en-GB" sz="1600" dirty="0">
              <a:effectLst/>
              <a:latin typeface="Helvetica" pitchFamily="2" charset="0"/>
            </a:endParaRPr>
          </a:p>
          <a:p>
            <a:r>
              <a:rPr lang="en-GB" sz="1600" b="1" i="1" dirty="0">
                <a:effectLst/>
                <a:latin typeface="Helvetica" pitchFamily="2" charset="0"/>
              </a:rPr>
              <a:t>Task 1.3: FE-FRT for </a:t>
            </a:r>
            <a:r>
              <a:rPr lang="en-GB" sz="1600" b="1" i="1" dirty="0">
                <a:solidFill>
                  <a:schemeClr val="accent3"/>
                </a:solidFill>
                <a:effectLst/>
                <a:latin typeface="Helvetica" pitchFamily="2" charset="0"/>
              </a:rPr>
              <a:t>Microphonics</a:t>
            </a:r>
            <a:r>
              <a:rPr lang="en-GB" sz="1600" b="1" i="1" dirty="0">
                <a:effectLst/>
                <a:latin typeface="Helvetica" pitchFamily="2" charset="0"/>
              </a:rPr>
              <a:t> – M1-M48 (</a:t>
            </a:r>
            <a:r>
              <a:rPr lang="en-GB" sz="1600" b="1" i="1" dirty="0">
                <a:solidFill>
                  <a:schemeClr val="accent3"/>
                </a:solidFill>
                <a:effectLst/>
                <a:latin typeface="Helvetica" pitchFamily="2" charset="0"/>
              </a:rPr>
              <a:t>HZB</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Establish characteristics and performance of FE-FRT ferroelectric material at frequencies ≥1300 </a:t>
            </a:r>
            <a:r>
              <a:rPr lang="en-GB" sz="1600" i="1" dirty="0" err="1">
                <a:effectLst/>
                <a:latin typeface="Helvetica" pitchFamily="2" charset="0"/>
              </a:rPr>
              <a:t>MHz.</a:t>
            </a:r>
            <a:endParaRPr lang="en-GB" sz="1600" dirty="0">
              <a:effectLst/>
              <a:latin typeface="Helvetica" pitchFamily="2" charset="0"/>
            </a:endParaRPr>
          </a:p>
          <a:p>
            <a:r>
              <a:rPr lang="en-GB" sz="1600" i="1" dirty="0">
                <a:effectLst/>
                <a:latin typeface="Helvetica" pitchFamily="2" charset="0"/>
              </a:rPr>
              <a:t>• Design, fabricate and validate an FE-FRT </a:t>
            </a:r>
            <a:r>
              <a:rPr lang="en-GB" sz="1600" i="1" dirty="0">
                <a:solidFill>
                  <a:schemeClr val="accent3"/>
                </a:solidFill>
                <a:effectLst/>
                <a:latin typeface="Helvetica" pitchFamily="2" charset="0"/>
              </a:rPr>
              <a:t>for microphonics suppression </a:t>
            </a:r>
            <a:r>
              <a:rPr lang="en-GB" sz="1600" i="1" dirty="0">
                <a:effectLst/>
                <a:latin typeface="Helvetica" pitchFamily="2" charset="0"/>
              </a:rPr>
              <a:t>on a single-cell 1.3 GHz cavity.</a:t>
            </a:r>
            <a:endParaRPr lang="en-GB" sz="1600" dirty="0">
              <a:effectLst/>
              <a:latin typeface="Helvetica" pitchFamily="2" charset="0"/>
            </a:endParaRPr>
          </a:p>
          <a:p>
            <a:r>
              <a:rPr lang="en-GB" sz="1600" i="1" dirty="0">
                <a:effectLst/>
                <a:latin typeface="Helvetica" pitchFamily="2" charset="0"/>
              </a:rPr>
              <a:t>• Design, fabricate and validate an FE-FRT for </a:t>
            </a:r>
            <a:r>
              <a:rPr lang="en-GB" sz="1600" i="1" dirty="0">
                <a:solidFill>
                  <a:schemeClr val="accent3"/>
                </a:solidFill>
                <a:effectLst/>
                <a:latin typeface="Helvetica" pitchFamily="2" charset="0"/>
              </a:rPr>
              <a:t>multi-cell cavity at 1300 MHz</a:t>
            </a:r>
            <a:r>
              <a:rPr lang="en-GB" sz="1600" i="1" dirty="0">
                <a:effectLst/>
                <a:latin typeface="Helvetica" pitchFamily="2" charset="0"/>
              </a:rPr>
              <a:t>, in a cryomodule-like</a:t>
            </a:r>
            <a:r>
              <a:rPr lang="en-GB" sz="1600" dirty="0">
                <a:latin typeface="Helvetica" pitchFamily="2" charset="0"/>
              </a:rPr>
              <a:t> </a:t>
            </a:r>
            <a:r>
              <a:rPr lang="en-GB" sz="1600" i="1" dirty="0">
                <a:effectLst/>
                <a:latin typeface="Helvetica" pitchFamily="2" charset="0"/>
              </a:rPr>
              <a:t>setup.</a:t>
            </a:r>
          </a:p>
          <a:p>
            <a:endParaRPr lang="en-GB" sz="1600" dirty="0">
              <a:effectLst/>
              <a:latin typeface="Helvetica" pitchFamily="2" charset="0"/>
            </a:endParaRPr>
          </a:p>
          <a:p>
            <a:r>
              <a:rPr lang="en-GB" sz="1600" b="1" i="1" dirty="0">
                <a:effectLst/>
                <a:latin typeface="Helvetica" pitchFamily="2" charset="0"/>
              </a:rPr>
              <a:t>Task 1.4: FE-FRT in Energy-Recovery LINAC (</a:t>
            </a:r>
            <a:r>
              <a:rPr lang="en-GB" sz="1600" b="1" i="1" dirty="0">
                <a:solidFill>
                  <a:schemeClr val="accent3"/>
                </a:solidFill>
                <a:effectLst/>
                <a:latin typeface="Helvetica" pitchFamily="2" charset="0"/>
              </a:rPr>
              <a:t>ERL</a:t>
            </a:r>
            <a:r>
              <a:rPr lang="en-GB" sz="1600" b="1" i="1" dirty="0">
                <a:effectLst/>
                <a:latin typeface="Helvetica" pitchFamily="2" charset="0"/>
              </a:rPr>
              <a:t>) mode – M1-M48 (</a:t>
            </a:r>
            <a:r>
              <a:rPr lang="en-GB" sz="1600" b="1" i="1" dirty="0">
                <a:solidFill>
                  <a:schemeClr val="accent3"/>
                </a:solidFill>
                <a:effectLst/>
                <a:latin typeface="Helvetica" pitchFamily="2" charset="0"/>
              </a:rPr>
              <a:t>CNRS</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End-group design study for integration into ERL-type cavity, study </a:t>
            </a:r>
            <a:r>
              <a:rPr lang="en-GB" sz="1600" i="1" dirty="0">
                <a:solidFill>
                  <a:schemeClr val="accent3"/>
                </a:solidFill>
                <a:effectLst/>
                <a:latin typeface="Helvetica" pitchFamily="2" charset="0"/>
              </a:rPr>
              <a:t>HOM+BBU </a:t>
            </a:r>
            <a:r>
              <a:rPr lang="en-GB" sz="1600" i="1" dirty="0">
                <a:effectLst/>
                <a:latin typeface="Helvetica" pitchFamily="2" charset="0"/>
              </a:rPr>
              <a:t>properties.</a:t>
            </a:r>
            <a:endParaRPr lang="en-GB" sz="1600" dirty="0">
              <a:effectLst/>
              <a:latin typeface="Helvetica" pitchFamily="2" charset="0"/>
            </a:endParaRPr>
          </a:p>
          <a:p>
            <a:r>
              <a:rPr lang="en-GB" sz="1600" i="1" dirty="0">
                <a:effectLst/>
                <a:latin typeface="Helvetica" pitchFamily="2" charset="0"/>
              </a:rPr>
              <a:t>• FE-FRT design study for </a:t>
            </a:r>
            <a:r>
              <a:rPr lang="en-GB" sz="1600" i="1" dirty="0">
                <a:solidFill>
                  <a:schemeClr val="accent3"/>
                </a:solidFill>
                <a:effectLst/>
                <a:latin typeface="Helvetica" pitchFamily="2" charset="0"/>
              </a:rPr>
              <a:t>RF and mechanical integration into upgraded ERL</a:t>
            </a:r>
            <a:r>
              <a:rPr lang="en-GB" sz="1600" i="1" dirty="0">
                <a:effectLst/>
                <a:latin typeface="Helvetica" pitchFamily="2" charset="0"/>
              </a:rPr>
              <a:t> cavity.</a:t>
            </a:r>
          </a:p>
          <a:p>
            <a:endParaRPr lang="en-GB" sz="1600" dirty="0">
              <a:effectLst/>
              <a:latin typeface="Helvetica" pitchFamily="2" charset="0"/>
            </a:endParaRPr>
          </a:p>
          <a:p>
            <a:r>
              <a:rPr lang="en-US" sz="1600" b="1" i="1" dirty="0">
                <a:solidFill>
                  <a:schemeClr val="accent1"/>
                </a:solidFill>
                <a:latin typeface="Helvetica" panose="020B0604020202020204" pitchFamily="34" charset="0"/>
                <a:cs typeface="Helvetica" panose="020B0604020202020204" pitchFamily="34" charset="0"/>
              </a:rPr>
              <a:t>Task 6.2: Retrofitting Fast Reactive Tuners into existing cryomodules HL-LHC oriented – M1-M24</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of frequency domain multiplexor-based HOM coupler</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the effect of </a:t>
            </a:r>
            <a:r>
              <a:rPr lang="en-US" sz="1600" i="1" dirty="0">
                <a:solidFill>
                  <a:schemeClr val="accent3"/>
                </a:solidFill>
                <a:latin typeface="Helvetica" panose="020B0604020202020204" pitchFamily="34" charset="0"/>
                <a:cs typeface="Helvetica" panose="020B0604020202020204" pitchFamily="34" charset="0"/>
              </a:rPr>
              <a:t>HOMs on FE-FRT </a:t>
            </a:r>
            <a:r>
              <a:rPr lang="en-US" sz="1600" i="1" dirty="0">
                <a:latin typeface="Helvetica" panose="020B0604020202020204" pitchFamily="34" charset="0"/>
                <a:cs typeface="Helvetica" panose="020B0604020202020204" pitchFamily="34" charset="0"/>
              </a:rPr>
              <a:t>operation to define max leakage</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the heating due to high fundamental power in the coupler</a:t>
            </a:r>
          </a:p>
          <a:p>
            <a:endParaRPr lang="en-BE" dirty="0"/>
          </a:p>
        </p:txBody>
      </p:sp>
      <p:sp>
        <p:nvSpPr>
          <p:cNvPr id="2" name="Geschweifte Klammer rechts 1">
            <a:extLst>
              <a:ext uri="{FF2B5EF4-FFF2-40B4-BE49-F238E27FC236}">
                <a16:creationId xmlns:a16="http://schemas.microsoft.com/office/drawing/2014/main" id="{D89E89E7-FEBB-BF7B-7AD0-53E6CA4BF201}"/>
              </a:ext>
            </a:extLst>
          </p:cNvPr>
          <p:cNvSpPr/>
          <p:nvPr/>
        </p:nvSpPr>
        <p:spPr>
          <a:xfrm>
            <a:off x="9792478" y="5929604"/>
            <a:ext cx="219269" cy="867747"/>
          </a:xfrm>
          <a:prstGeom prst="rightBrace">
            <a:avLst>
              <a:gd name="adj1" fmla="val 6152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 name="Textfeld 2">
            <a:extLst>
              <a:ext uri="{FF2B5EF4-FFF2-40B4-BE49-F238E27FC236}">
                <a16:creationId xmlns:a16="http://schemas.microsoft.com/office/drawing/2014/main" id="{2B83FEF9-6A0F-614A-C084-1A3EC93C7688}"/>
              </a:ext>
            </a:extLst>
          </p:cNvPr>
          <p:cNvSpPr txBox="1"/>
          <p:nvPr/>
        </p:nvSpPr>
        <p:spPr>
          <a:xfrm>
            <a:off x="10128380" y="5943599"/>
            <a:ext cx="1475597" cy="646331"/>
          </a:xfrm>
          <a:prstGeom prst="rect">
            <a:avLst/>
          </a:prstGeom>
          <a:noFill/>
        </p:spPr>
        <p:txBody>
          <a:bodyPr wrap="none" rtlCol="0">
            <a:spAutoFit/>
          </a:bodyPr>
          <a:lstStyle/>
          <a:p>
            <a:r>
              <a:rPr lang="en-US" dirty="0"/>
              <a:t>Strong link to</a:t>
            </a:r>
            <a:br>
              <a:rPr lang="en-US" dirty="0"/>
            </a:br>
            <a:r>
              <a:rPr lang="en-US" dirty="0"/>
              <a:t>Tasks 1.2-1.4</a:t>
            </a:r>
            <a:endParaRPr lang="de-DE" dirty="0"/>
          </a:p>
        </p:txBody>
      </p:sp>
      <p:sp>
        <p:nvSpPr>
          <p:cNvPr id="6" name="Pfeil: nach links gekrümmt 5">
            <a:extLst>
              <a:ext uri="{FF2B5EF4-FFF2-40B4-BE49-F238E27FC236}">
                <a16:creationId xmlns:a16="http://schemas.microsoft.com/office/drawing/2014/main" id="{242E5D2E-3EAD-1A0D-DBAA-7833D71A04FC}"/>
              </a:ext>
            </a:extLst>
          </p:cNvPr>
          <p:cNvSpPr/>
          <p:nvPr/>
        </p:nvSpPr>
        <p:spPr>
          <a:xfrm>
            <a:off x="10578943" y="3028635"/>
            <a:ext cx="731520" cy="247024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 name="Pfeil: nach links gekrümmt 6">
            <a:extLst>
              <a:ext uri="{FF2B5EF4-FFF2-40B4-BE49-F238E27FC236}">
                <a16:creationId xmlns:a16="http://schemas.microsoft.com/office/drawing/2014/main" id="{9BBFBA3E-572A-3FDC-88B1-6DDDCC951D79}"/>
              </a:ext>
            </a:extLst>
          </p:cNvPr>
          <p:cNvSpPr/>
          <p:nvPr/>
        </p:nvSpPr>
        <p:spPr>
          <a:xfrm>
            <a:off x="9806262" y="4161311"/>
            <a:ext cx="731520" cy="141054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12" name="Gruppieren 11">
            <a:extLst>
              <a:ext uri="{FF2B5EF4-FFF2-40B4-BE49-F238E27FC236}">
                <a16:creationId xmlns:a16="http://schemas.microsoft.com/office/drawing/2014/main" id="{04E4E2A2-4B6B-BBAC-3817-5A9DB5B5F617}"/>
              </a:ext>
            </a:extLst>
          </p:cNvPr>
          <p:cNvGrpSpPr/>
          <p:nvPr/>
        </p:nvGrpSpPr>
        <p:grpSpPr>
          <a:xfrm>
            <a:off x="8876801" y="5236579"/>
            <a:ext cx="934114" cy="1509938"/>
            <a:chOff x="8876801" y="5236579"/>
            <a:chExt cx="934114" cy="1509938"/>
          </a:xfrm>
        </p:grpSpPr>
        <p:sp>
          <p:nvSpPr>
            <p:cNvPr id="11" name="Pfeil: nach links 10">
              <a:extLst>
                <a:ext uri="{FF2B5EF4-FFF2-40B4-BE49-F238E27FC236}">
                  <a16:creationId xmlns:a16="http://schemas.microsoft.com/office/drawing/2014/main" id="{15FE395D-B08F-1639-C02D-EE90F2E91621}"/>
                </a:ext>
              </a:extLst>
            </p:cNvPr>
            <p:cNvSpPr/>
            <p:nvPr/>
          </p:nvSpPr>
          <p:spPr>
            <a:xfrm>
              <a:off x="8876801" y="5236579"/>
              <a:ext cx="389119" cy="372010"/>
            </a:xfrm>
            <a:prstGeom prst="leftArrow">
              <a:avLst>
                <a:gd name="adj1" fmla="val 33613"/>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links gekrümmt 8">
              <a:extLst>
                <a:ext uri="{FF2B5EF4-FFF2-40B4-BE49-F238E27FC236}">
                  <a16:creationId xmlns:a16="http://schemas.microsoft.com/office/drawing/2014/main" id="{83A4F174-294A-8F8B-5D59-E7C07366F1F9}"/>
                </a:ext>
              </a:extLst>
            </p:cNvPr>
            <p:cNvSpPr/>
            <p:nvPr/>
          </p:nvSpPr>
          <p:spPr>
            <a:xfrm>
              <a:off x="9079395" y="5335969"/>
              <a:ext cx="731520" cy="141054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8" name="Textfeld 7">
            <a:extLst>
              <a:ext uri="{FF2B5EF4-FFF2-40B4-BE49-F238E27FC236}">
                <a16:creationId xmlns:a16="http://schemas.microsoft.com/office/drawing/2014/main" id="{3C03D3B7-2FE8-E255-8765-7B6B1C8DF99B}"/>
              </a:ext>
            </a:extLst>
          </p:cNvPr>
          <p:cNvSpPr txBox="1"/>
          <p:nvPr/>
        </p:nvSpPr>
        <p:spPr>
          <a:xfrm>
            <a:off x="9079395" y="1498728"/>
            <a:ext cx="3004457" cy="1477328"/>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t>Task 2.4 </a:t>
            </a:r>
            <a:r>
              <a:rPr lang="en-US" dirty="0">
                <a:solidFill>
                  <a:srgbClr val="C00000"/>
                </a:solidFill>
              </a:rPr>
              <a:t>Integrated LLRF control using FE-FRT</a:t>
            </a:r>
          </a:p>
          <a:p>
            <a:pPr marL="285750" indent="-285750">
              <a:buFont typeface="Arial" panose="020B0604020202020204" pitchFamily="34" charset="0"/>
              <a:buChar char="•"/>
            </a:pPr>
            <a:r>
              <a:rPr lang="en-US" dirty="0"/>
              <a:t>Task 3.3 </a:t>
            </a:r>
            <a:r>
              <a:rPr lang="en-US" dirty="0">
                <a:solidFill>
                  <a:srgbClr val="C00000"/>
                </a:solidFill>
              </a:rPr>
              <a:t>RF tunability</a:t>
            </a:r>
            <a:r>
              <a:rPr lang="en-US" dirty="0"/>
              <a:t>, FE-FRT for Nb3SN coated cavities?</a:t>
            </a:r>
            <a:endParaRPr lang="de-DE" dirty="0"/>
          </a:p>
        </p:txBody>
      </p:sp>
      <p:sp>
        <p:nvSpPr>
          <p:cNvPr id="10" name="Foliennummernplatzhalter 9">
            <a:extLst>
              <a:ext uri="{FF2B5EF4-FFF2-40B4-BE49-F238E27FC236}">
                <a16:creationId xmlns:a16="http://schemas.microsoft.com/office/drawing/2014/main" id="{002CCD42-3185-B6F9-CFBB-F9C1DACC77A7}"/>
              </a:ext>
            </a:extLst>
          </p:cNvPr>
          <p:cNvSpPr>
            <a:spLocks noGrp="1"/>
          </p:cNvSpPr>
          <p:nvPr>
            <p:ph type="sldNum" sz="quarter" idx="12"/>
          </p:nvPr>
        </p:nvSpPr>
        <p:spPr/>
        <p:txBody>
          <a:bodyPr/>
          <a:lstStyle/>
          <a:p>
            <a:fld id="{4068FCCF-9A80-B240-8D85-84F960565AFA}" type="slidenum">
              <a:rPr lang="en-BE" smtClean="0"/>
              <a:t>3</a:t>
            </a:fld>
            <a:endParaRPr lang="en-BE"/>
          </a:p>
        </p:txBody>
      </p:sp>
      <p:pic>
        <p:nvPicPr>
          <p:cNvPr id="13" name="Picture 2" descr="Innovate for Sustainable Accelerating Systems: Kick-Off Meeting">
            <a:extLst>
              <a:ext uri="{FF2B5EF4-FFF2-40B4-BE49-F238E27FC236}">
                <a16:creationId xmlns:a16="http://schemas.microsoft.com/office/drawing/2014/main" id="{CA34239F-83C6-38F4-6D4B-E1B52DA3F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88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D0B25-DF8F-8467-ABED-A0CE6C0907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3F7264-EF82-F7E0-FE94-F844DB53F89F}"/>
              </a:ext>
            </a:extLst>
          </p:cNvPr>
          <p:cNvSpPr>
            <a:spLocks noGrp="1"/>
          </p:cNvSpPr>
          <p:nvPr>
            <p:ph type="title"/>
          </p:nvPr>
        </p:nvSpPr>
        <p:spPr>
          <a:xfrm>
            <a:off x="4052888" y="343806"/>
            <a:ext cx="6057900" cy="1325563"/>
          </a:xfrm>
        </p:spPr>
        <p:txBody>
          <a:bodyPr/>
          <a:lstStyle/>
          <a:p>
            <a:r>
              <a:rPr lang="en-US" dirty="0"/>
              <a:t>FE-FRT workshop at HZB</a:t>
            </a:r>
            <a:endParaRPr lang="de-DE" dirty="0"/>
          </a:p>
        </p:txBody>
      </p:sp>
      <p:sp>
        <p:nvSpPr>
          <p:cNvPr id="4" name="Foliennummernplatzhalter 3">
            <a:extLst>
              <a:ext uri="{FF2B5EF4-FFF2-40B4-BE49-F238E27FC236}">
                <a16:creationId xmlns:a16="http://schemas.microsoft.com/office/drawing/2014/main" id="{6B16F9A0-8D60-4D4D-9152-C64434EEF2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FCCF-9A80-B240-8D85-84F960565AFA}" type="slidenum">
              <a:rPr kumimoji="0" lang="en-B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B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6" name="Grafik 5">
            <a:extLst>
              <a:ext uri="{FF2B5EF4-FFF2-40B4-BE49-F238E27FC236}">
                <a16:creationId xmlns:a16="http://schemas.microsoft.com/office/drawing/2014/main" id="{B4F04E9F-3341-6417-5A53-67DFEC3EFBF5}"/>
              </a:ext>
            </a:extLst>
          </p:cNvPr>
          <p:cNvPicPr>
            <a:picLocks noChangeAspect="1"/>
          </p:cNvPicPr>
          <p:nvPr/>
        </p:nvPicPr>
        <p:blipFill>
          <a:blip r:embed="rId3"/>
          <a:stretch>
            <a:fillRect/>
          </a:stretch>
        </p:blipFill>
        <p:spPr>
          <a:xfrm>
            <a:off x="0" y="1638662"/>
            <a:ext cx="12192000" cy="4468690"/>
          </a:xfrm>
          <a:prstGeom prst="rect">
            <a:avLst/>
          </a:prstGeom>
        </p:spPr>
      </p:pic>
      <p:sp>
        <p:nvSpPr>
          <p:cNvPr id="7" name="Textfeld 6">
            <a:extLst>
              <a:ext uri="{FF2B5EF4-FFF2-40B4-BE49-F238E27FC236}">
                <a16:creationId xmlns:a16="http://schemas.microsoft.com/office/drawing/2014/main" id="{0434569E-1A42-8F66-864E-E43D92082845}"/>
              </a:ext>
            </a:extLst>
          </p:cNvPr>
          <p:cNvSpPr txBox="1"/>
          <p:nvPr/>
        </p:nvSpPr>
        <p:spPr>
          <a:xfrm>
            <a:off x="4851779" y="1712792"/>
            <a:ext cx="7142853" cy="37856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When</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13th </a:t>
            </a: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to</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14th </a:t>
            </a: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of</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November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Where</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At Berlin, Germany, at Helmholtz-Zentrum</a:t>
            </a:r>
            <a:b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Berlin, Adlershof 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How</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to</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join</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Just </a:t>
            </a: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register</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110004020202020204"/>
                <a:ea typeface="+mn-ea"/>
                <a:cs typeface="+mn-cs"/>
              </a:rPr>
              <a:t>here</a:t>
            </a:r>
            <a: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t>:</a:t>
            </a:r>
            <a:br>
              <a:rPr kumimoji="0" lang="de-DE" sz="24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de-DE" sz="24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de-DE"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hlinkClick r:id="rId4">
                  <a:extLst>
                    <a:ext uri="{A12FA001-AC4F-418D-AE19-62706E023703}">
                      <ahyp:hlinkClr xmlns:ahyp="http://schemas.microsoft.com/office/drawing/2018/hyperlinkcolor" val="tx"/>
                    </a:ext>
                  </a:extLst>
                </a:hlinkClick>
              </a:rPr>
              <a:t>https://events.hifis.net/event/2275/</a:t>
            </a:r>
            <a:endParaRPr kumimoji="0" lang="de-DE"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What</a:t>
            </a: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about</a:t>
            </a: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Not limited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to</a:t>
            </a: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iSAS</a:t>
            </a: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programm</a:t>
            </a: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includes</a:t>
            </a:r>
            <a:b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b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FE-FRT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applications</a:t>
            </a: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for</a:t>
            </a: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other</a:t>
            </a:r>
            <a:r>
              <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de-DE" sz="2400" b="0" i="0" u="none" strike="noStrike" kern="1200" cap="none" spc="0" normalizeH="0" baseline="0" noProof="0" dirty="0" err="1">
                <a:ln>
                  <a:noFill/>
                </a:ln>
                <a:solidFill>
                  <a:prstClr val="white"/>
                </a:solidFill>
                <a:effectLst/>
                <a:uLnTx/>
                <a:uFillTx/>
                <a:latin typeface="Aptos" panose="020B0004020202020204" pitchFamily="34" charset="0"/>
                <a:ea typeface="+mn-ea"/>
                <a:cs typeface="+mn-cs"/>
              </a:rPr>
              <a:t>systems</a:t>
            </a:r>
            <a:endParaRPr kumimoji="0" lang="de-DE" sz="2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8" name="Textfeld 7">
            <a:extLst>
              <a:ext uri="{FF2B5EF4-FFF2-40B4-BE49-F238E27FC236}">
                <a16:creationId xmlns:a16="http://schemas.microsoft.com/office/drawing/2014/main" id="{6B534C9D-EFB0-2C31-A845-D2EA6F134A4C}"/>
              </a:ext>
            </a:extLst>
          </p:cNvPr>
          <p:cNvSpPr txBox="1"/>
          <p:nvPr/>
        </p:nvSpPr>
        <p:spPr>
          <a:xfrm>
            <a:off x="1289713" y="6179510"/>
            <a:ext cx="94531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Do </a:t>
            </a:r>
            <a:r>
              <a:rPr kumimoji="0" lang="de-DE" sz="2400" b="0" i="0" u="none" strike="noStrike" kern="1200" cap="none" spc="0" normalizeH="0" baseline="0" noProof="0" dirty="0" err="1">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you</a:t>
            </a:r>
            <a:r>
              <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 </a:t>
            </a:r>
            <a:r>
              <a:rPr kumimoji="0" lang="de-DE" sz="2400" b="0" i="0" u="none" strike="noStrike" kern="1200" cap="none" spc="0" normalizeH="0" baseline="0" noProof="0" dirty="0" err="1">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want</a:t>
            </a:r>
            <a:r>
              <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 </a:t>
            </a:r>
            <a:r>
              <a:rPr kumimoji="0" lang="de-DE" sz="2400" b="0" i="0" u="none" strike="noStrike" kern="1200" cap="none" spc="0" normalizeH="0" baseline="0" noProof="0" dirty="0" err="1">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to</a:t>
            </a:r>
            <a:r>
              <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 </a:t>
            </a:r>
            <a:r>
              <a:rPr kumimoji="0" lang="de-DE" sz="2400" b="0" i="0" u="none" strike="noStrike" kern="1200" cap="none" spc="0" normalizeH="0" baseline="0" noProof="0" dirty="0" err="1">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know</a:t>
            </a:r>
            <a:r>
              <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 </a:t>
            </a:r>
            <a:r>
              <a:rPr kumimoji="0" lang="de-DE" sz="2400" b="0" i="0" u="none" strike="noStrike" kern="1200" cap="none" spc="0" normalizeH="0" baseline="0" noProof="0" dirty="0" err="1">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more</a:t>
            </a:r>
            <a:r>
              <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 Ask Nick Shipman, </a:t>
            </a:r>
            <a:r>
              <a:rPr kumimoji="0" lang="de-DE" sz="2400" b="0" i="0" u="none" strike="noStrike" kern="1200" cap="none" spc="0" normalizeH="0" baseline="0" noProof="0" dirty="0" err="1">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contact</a:t>
            </a:r>
            <a:r>
              <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 on </a:t>
            </a:r>
            <a:r>
              <a:rPr kumimoji="0" lang="de-DE" sz="2400" b="0" i="0" u="none" strike="noStrike" kern="1200" cap="none" spc="0" normalizeH="0" baseline="0" noProof="0" dirty="0" err="1">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the</a:t>
            </a:r>
            <a:r>
              <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 </a:t>
            </a:r>
            <a:r>
              <a:rPr kumimoji="0" lang="de-DE" sz="2400" b="0" i="0" u="none" strike="noStrike" kern="1200" cap="none" spc="0" normalizeH="0" baseline="0" noProof="0" dirty="0" err="1">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rPr>
              <a:t>website</a:t>
            </a:r>
            <a:endParaRPr kumimoji="0" lang="de-DE" sz="2400" b="0" i="0" u="none" strike="noStrike" kern="1200" cap="none" spc="0" normalizeH="0" baseline="0" noProof="0" dirty="0">
              <a:ln>
                <a:noFill/>
              </a:ln>
              <a:solidFill>
                <a:prstClr val="black"/>
              </a:solidFill>
              <a:effectLst>
                <a:innerShdw blurRad="63500" dist="50800" dir="13500000">
                  <a:prstClr val="black">
                    <a:alpha val="50000"/>
                  </a:prstClr>
                </a:innerShdw>
                <a:reflection blurRad="6350" stA="55000" endA="300" endPos="45500" dir="5400000" sy="-100000" algn="bl" rotWithShape="0"/>
              </a:effectLst>
              <a:uLnTx/>
              <a:uFillTx/>
              <a:latin typeface="Aptos" panose="02110004020202020204"/>
              <a:ea typeface="+mn-ea"/>
              <a:cs typeface="+mn-cs"/>
            </a:endParaRPr>
          </a:p>
        </p:txBody>
      </p:sp>
      <p:pic>
        <p:nvPicPr>
          <p:cNvPr id="3" name="Picture 2" descr="Innovate for Sustainable Accelerating Systems: Kick-Off Meeting">
            <a:extLst>
              <a:ext uri="{FF2B5EF4-FFF2-40B4-BE49-F238E27FC236}">
                <a16:creationId xmlns:a16="http://schemas.microsoft.com/office/drawing/2014/main" id="{65488F41-F76F-CFC6-7FC2-55322EDB5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562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nnovate for Sustainable Accelerating Systems: Kick-Off Meeting">
            <a:extLst>
              <a:ext uri="{FF2B5EF4-FFF2-40B4-BE49-F238E27FC236}">
                <a16:creationId xmlns:a16="http://schemas.microsoft.com/office/drawing/2014/main" id="{2D183BB1-806B-849F-099D-F26F69FDF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38120866-DE29-37EE-6FA7-2083041CAA04}"/>
              </a:ext>
            </a:extLst>
          </p:cNvPr>
          <p:cNvSpPr txBox="1"/>
          <p:nvPr/>
        </p:nvSpPr>
        <p:spPr>
          <a:xfrm>
            <a:off x="3418115" y="315684"/>
            <a:ext cx="4208396"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Reality of WP1</a:t>
            </a:r>
          </a:p>
        </p:txBody>
      </p:sp>
      <p:sp>
        <p:nvSpPr>
          <p:cNvPr id="10" name="Sechseck 9">
            <a:extLst>
              <a:ext uri="{FF2B5EF4-FFF2-40B4-BE49-F238E27FC236}">
                <a16:creationId xmlns:a16="http://schemas.microsoft.com/office/drawing/2014/main" id="{0E5AF69F-355E-E15A-C16E-5C1CC0B15432}"/>
              </a:ext>
            </a:extLst>
          </p:cNvPr>
          <p:cNvSpPr/>
          <p:nvPr/>
        </p:nvSpPr>
        <p:spPr>
          <a:xfrm>
            <a:off x="1937983" y="983573"/>
            <a:ext cx="2272352" cy="1903863"/>
          </a:xfrm>
          <a:prstGeom prst="hexagon">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FE-FRT</a:t>
            </a:r>
          </a:p>
          <a:p>
            <a:pPr algn="ctr"/>
            <a:r>
              <a:rPr lang="de-DE" dirty="0" err="1"/>
              <a:t>for</a:t>
            </a:r>
            <a:r>
              <a:rPr lang="de-DE" dirty="0"/>
              <a:t> </a:t>
            </a:r>
            <a:r>
              <a:rPr lang="de-DE" dirty="0" err="1"/>
              <a:t>microphonics</a:t>
            </a:r>
            <a:r>
              <a:rPr lang="de-DE" dirty="0"/>
              <a:t> </a:t>
            </a:r>
            <a:r>
              <a:rPr lang="de-DE" dirty="0" err="1"/>
              <a:t>detuning</a:t>
            </a:r>
            <a:endParaRPr lang="de-DE" dirty="0"/>
          </a:p>
        </p:txBody>
      </p:sp>
      <p:sp>
        <p:nvSpPr>
          <p:cNvPr id="11" name="Sechseck 10">
            <a:extLst>
              <a:ext uri="{FF2B5EF4-FFF2-40B4-BE49-F238E27FC236}">
                <a16:creationId xmlns:a16="http://schemas.microsoft.com/office/drawing/2014/main" id="{07244773-AA98-2CCA-FAC8-50712020230C}"/>
              </a:ext>
            </a:extLst>
          </p:cNvPr>
          <p:cNvSpPr/>
          <p:nvPr/>
        </p:nvSpPr>
        <p:spPr>
          <a:xfrm>
            <a:off x="6851176" y="1665026"/>
            <a:ext cx="2358171" cy="1705970"/>
          </a:xfrm>
          <a:prstGeom prst="hexagon">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FE-FRT </a:t>
            </a:r>
            <a:r>
              <a:rPr lang="de-DE" dirty="0" err="1"/>
              <a:t>for</a:t>
            </a:r>
            <a:r>
              <a:rPr lang="de-DE" dirty="0"/>
              <a:t> transient beam-</a:t>
            </a:r>
            <a:r>
              <a:rPr lang="de-DE" dirty="0" err="1"/>
              <a:t>loading</a:t>
            </a:r>
            <a:r>
              <a:rPr lang="de-DE" dirty="0"/>
              <a:t> </a:t>
            </a:r>
            <a:r>
              <a:rPr lang="de-DE" dirty="0" err="1"/>
              <a:t>compensation</a:t>
            </a:r>
            <a:endParaRPr lang="de-DE" dirty="0"/>
          </a:p>
        </p:txBody>
      </p:sp>
      <p:sp>
        <p:nvSpPr>
          <p:cNvPr id="20" name="Sechseck 19">
            <a:extLst>
              <a:ext uri="{FF2B5EF4-FFF2-40B4-BE49-F238E27FC236}">
                <a16:creationId xmlns:a16="http://schemas.microsoft.com/office/drawing/2014/main" id="{51F7EB5C-3661-2384-F528-53754260FEB4}"/>
              </a:ext>
            </a:extLst>
          </p:cNvPr>
          <p:cNvSpPr/>
          <p:nvPr/>
        </p:nvSpPr>
        <p:spPr>
          <a:xfrm>
            <a:off x="7344770" y="4410501"/>
            <a:ext cx="2358171" cy="1705970"/>
          </a:xfrm>
          <a:prstGeom prst="hexagon">
            <a:avLst/>
          </a:prstGeom>
          <a:gradFill>
            <a:gsLst>
              <a:gs pos="0">
                <a:schemeClr val="accent1">
                  <a:lumMod val="5000"/>
                  <a:lumOff val="95000"/>
                </a:schemeClr>
              </a:gs>
              <a:gs pos="11000">
                <a:schemeClr val="bg1"/>
              </a:gs>
              <a:gs pos="42000">
                <a:srgbClr val="C00000"/>
              </a:gs>
              <a:gs pos="77000">
                <a:schemeClr val="bg2">
                  <a:lumMod val="50000"/>
                </a:schemeClr>
              </a:gs>
            </a:gsLst>
            <a:lin ang="108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WP6: Retrofitting fast </a:t>
            </a:r>
            <a:r>
              <a:rPr lang="de-DE" dirty="0" err="1"/>
              <a:t>reactive</a:t>
            </a:r>
            <a:r>
              <a:rPr lang="de-DE" dirty="0"/>
              <a:t> </a:t>
            </a:r>
            <a:r>
              <a:rPr lang="de-DE" dirty="0" err="1"/>
              <a:t>tuner</a:t>
            </a:r>
            <a:r>
              <a:rPr lang="de-DE" dirty="0"/>
              <a:t>, beam </a:t>
            </a:r>
            <a:r>
              <a:rPr lang="de-DE" dirty="0" err="1"/>
              <a:t>effects</a:t>
            </a:r>
            <a:endParaRPr lang="de-DE" dirty="0"/>
          </a:p>
        </p:txBody>
      </p:sp>
      <p:sp>
        <p:nvSpPr>
          <p:cNvPr id="21" name="Sechseck 20">
            <a:extLst>
              <a:ext uri="{FF2B5EF4-FFF2-40B4-BE49-F238E27FC236}">
                <a16:creationId xmlns:a16="http://schemas.microsoft.com/office/drawing/2014/main" id="{9EC9A3B4-F46E-79C4-A78B-0F459DE8036A}"/>
              </a:ext>
            </a:extLst>
          </p:cNvPr>
          <p:cNvSpPr/>
          <p:nvPr/>
        </p:nvSpPr>
        <p:spPr>
          <a:xfrm>
            <a:off x="862241" y="4659777"/>
            <a:ext cx="2358171" cy="1705970"/>
          </a:xfrm>
          <a:prstGeom prst="hexagon">
            <a:avLst/>
          </a:prstGeom>
          <a:gradFill flip="none" rotWithShape="1">
            <a:gsLst>
              <a:gs pos="0">
                <a:schemeClr val="accent1">
                  <a:lumMod val="5000"/>
                  <a:lumOff val="95000"/>
                </a:schemeClr>
              </a:gs>
              <a:gs pos="0">
                <a:schemeClr val="accent2"/>
              </a:gs>
              <a:gs pos="71000">
                <a:schemeClr val="bg2">
                  <a:lumMod val="5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FE-FRT </a:t>
            </a:r>
            <a:r>
              <a:rPr lang="de-DE" dirty="0" err="1"/>
              <a:t>for</a:t>
            </a:r>
            <a:r>
              <a:rPr lang="de-DE" dirty="0"/>
              <a:t> ERLs</a:t>
            </a:r>
          </a:p>
        </p:txBody>
      </p:sp>
      <p:sp>
        <p:nvSpPr>
          <p:cNvPr id="22" name="Textfeld 21">
            <a:extLst>
              <a:ext uri="{FF2B5EF4-FFF2-40B4-BE49-F238E27FC236}">
                <a16:creationId xmlns:a16="http://schemas.microsoft.com/office/drawing/2014/main" id="{DF243845-749B-D230-64D6-0FAA49A92F7D}"/>
              </a:ext>
            </a:extLst>
          </p:cNvPr>
          <p:cNvSpPr txBox="1"/>
          <p:nvPr/>
        </p:nvSpPr>
        <p:spPr>
          <a:xfrm>
            <a:off x="1068193" y="6379206"/>
            <a:ext cx="1739579" cy="369332"/>
          </a:xfrm>
          <a:prstGeom prst="rect">
            <a:avLst/>
          </a:prstGeom>
          <a:noFill/>
        </p:spPr>
        <p:txBody>
          <a:bodyPr wrap="none" rtlCol="0">
            <a:spAutoFit/>
          </a:bodyPr>
          <a:lstStyle/>
          <a:p>
            <a:r>
              <a:rPr lang="de-DE" dirty="0"/>
              <a:t>800 MHz PERLE</a:t>
            </a:r>
          </a:p>
        </p:txBody>
      </p:sp>
      <p:sp>
        <p:nvSpPr>
          <p:cNvPr id="23" name="Textfeld 22">
            <a:extLst>
              <a:ext uri="{FF2B5EF4-FFF2-40B4-BE49-F238E27FC236}">
                <a16:creationId xmlns:a16="http://schemas.microsoft.com/office/drawing/2014/main" id="{ACE70409-9F06-5B9E-5499-EA52DA3CACB8}"/>
              </a:ext>
            </a:extLst>
          </p:cNvPr>
          <p:cNvSpPr txBox="1"/>
          <p:nvPr/>
        </p:nvSpPr>
        <p:spPr>
          <a:xfrm>
            <a:off x="831315" y="1178622"/>
            <a:ext cx="1210011" cy="646331"/>
          </a:xfrm>
          <a:prstGeom prst="rect">
            <a:avLst/>
          </a:prstGeom>
          <a:noFill/>
        </p:spPr>
        <p:txBody>
          <a:bodyPr wrap="none" rtlCol="0">
            <a:spAutoFit/>
          </a:bodyPr>
          <a:lstStyle/>
          <a:p>
            <a:r>
              <a:rPr lang="de-DE" dirty="0"/>
              <a:t>1300 MHz</a:t>
            </a:r>
          </a:p>
          <a:p>
            <a:r>
              <a:rPr lang="de-DE" dirty="0" err="1"/>
              <a:t>bERLinPro</a:t>
            </a:r>
            <a:endParaRPr lang="de-DE" dirty="0"/>
          </a:p>
        </p:txBody>
      </p:sp>
      <p:sp>
        <p:nvSpPr>
          <p:cNvPr id="24" name="Textfeld 23">
            <a:extLst>
              <a:ext uri="{FF2B5EF4-FFF2-40B4-BE49-F238E27FC236}">
                <a16:creationId xmlns:a16="http://schemas.microsoft.com/office/drawing/2014/main" id="{A80088F1-9C87-6B28-2C17-E7D03340DD7B}"/>
              </a:ext>
            </a:extLst>
          </p:cNvPr>
          <p:cNvSpPr txBox="1"/>
          <p:nvPr/>
        </p:nvSpPr>
        <p:spPr>
          <a:xfrm>
            <a:off x="7102940" y="6116471"/>
            <a:ext cx="3095271" cy="646331"/>
          </a:xfrm>
          <a:prstGeom prst="rect">
            <a:avLst/>
          </a:prstGeom>
          <a:noFill/>
        </p:spPr>
        <p:txBody>
          <a:bodyPr wrap="none" rtlCol="0">
            <a:spAutoFit/>
          </a:bodyPr>
          <a:lstStyle/>
          <a:p>
            <a:r>
              <a:rPr lang="de-DE" dirty="0"/>
              <a:t>1300 MHz, UK-XFEL</a:t>
            </a:r>
          </a:p>
          <a:p>
            <a:r>
              <a:rPr lang="de-DE" dirty="0"/>
              <a:t>400-800 MHz, FCC </a:t>
            </a:r>
            <a:r>
              <a:rPr lang="de-DE" dirty="0" err="1"/>
              <a:t>use</a:t>
            </a:r>
            <a:r>
              <a:rPr lang="de-DE" dirty="0"/>
              <a:t> </a:t>
            </a:r>
            <a:r>
              <a:rPr lang="de-DE" dirty="0" err="1"/>
              <a:t>cases</a:t>
            </a:r>
            <a:endParaRPr lang="de-DE" dirty="0"/>
          </a:p>
        </p:txBody>
      </p:sp>
      <p:sp>
        <p:nvSpPr>
          <p:cNvPr id="25" name="Textfeld 24">
            <a:extLst>
              <a:ext uri="{FF2B5EF4-FFF2-40B4-BE49-F238E27FC236}">
                <a16:creationId xmlns:a16="http://schemas.microsoft.com/office/drawing/2014/main" id="{FAE938F0-A1C6-8782-4C17-BEA99775C2B7}"/>
              </a:ext>
            </a:extLst>
          </p:cNvPr>
          <p:cNvSpPr txBox="1"/>
          <p:nvPr/>
        </p:nvSpPr>
        <p:spPr>
          <a:xfrm>
            <a:off x="9002614" y="2731658"/>
            <a:ext cx="2743315" cy="646331"/>
          </a:xfrm>
          <a:prstGeom prst="rect">
            <a:avLst/>
          </a:prstGeom>
          <a:noFill/>
        </p:spPr>
        <p:txBody>
          <a:bodyPr wrap="none" rtlCol="0">
            <a:spAutoFit/>
          </a:bodyPr>
          <a:lstStyle/>
          <a:p>
            <a:r>
              <a:rPr lang="de-DE" dirty="0"/>
              <a:t>400-800 MHz LHC </a:t>
            </a:r>
            <a:r>
              <a:rPr lang="de-DE" dirty="0" err="1"/>
              <a:t>HiLumi</a:t>
            </a:r>
            <a:br>
              <a:rPr lang="de-DE" dirty="0"/>
            </a:br>
            <a:r>
              <a:rPr lang="de-DE" dirty="0"/>
              <a:t>FCC </a:t>
            </a:r>
            <a:r>
              <a:rPr lang="de-DE" dirty="0" err="1"/>
              <a:t>use</a:t>
            </a:r>
            <a:r>
              <a:rPr lang="de-DE" dirty="0"/>
              <a:t> </a:t>
            </a:r>
            <a:r>
              <a:rPr lang="de-DE" dirty="0" err="1"/>
              <a:t>cases</a:t>
            </a:r>
            <a:endParaRPr lang="de-DE" dirty="0"/>
          </a:p>
        </p:txBody>
      </p:sp>
      <p:sp>
        <p:nvSpPr>
          <p:cNvPr id="28" name="Wolke 27">
            <a:extLst>
              <a:ext uri="{FF2B5EF4-FFF2-40B4-BE49-F238E27FC236}">
                <a16:creationId xmlns:a16="http://schemas.microsoft.com/office/drawing/2014/main" id="{8FCF53B5-B6E5-7C88-5BBD-62A0F95DBFF6}"/>
              </a:ext>
            </a:extLst>
          </p:cNvPr>
          <p:cNvSpPr/>
          <p:nvPr/>
        </p:nvSpPr>
        <p:spPr>
          <a:xfrm>
            <a:off x="9460791" y="143302"/>
            <a:ext cx="2142698" cy="155584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Ilan Ben-Zvi</a:t>
            </a:r>
          </a:p>
        </p:txBody>
      </p:sp>
      <p:cxnSp>
        <p:nvCxnSpPr>
          <p:cNvPr id="30" name="Gerade Verbindung mit Pfeil 29">
            <a:extLst>
              <a:ext uri="{FF2B5EF4-FFF2-40B4-BE49-F238E27FC236}">
                <a16:creationId xmlns:a16="http://schemas.microsoft.com/office/drawing/2014/main" id="{B639B451-1062-B26C-C9D6-479ADFFF896C}"/>
              </a:ext>
            </a:extLst>
          </p:cNvPr>
          <p:cNvCxnSpPr/>
          <p:nvPr/>
        </p:nvCxnSpPr>
        <p:spPr>
          <a:xfrm flipH="1" flipV="1">
            <a:off x="4008120" y="2651760"/>
            <a:ext cx="3413760" cy="225552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Gerade Verbindung mit Pfeil 30">
            <a:extLst>
              <a:ext uri="{FF2B5EF4-FFF2-40B4-BE49-F238E27FC236}">
                <a16:creationId xmlns:a16="http://schemas.microsoft.com/office/drawing/2014/main" id="{EFDAC860-751C-FAA4-D30C-17A45A4824DB}"/>
              </a:ext>
            </a:extLst>
          </p:cNvPr>
          <p:cNvCxnSpPr>
            <a:cxnSpLocks/>
          </p:cNvCxnSpPr>
          <p:nvPr/>
        </p:nvCxnSpPr>
        <p:spPr>
          <a:xfrm flipH="1" flipV="1">
            <a:off x="8261642" y="3377989"/>
            <a:ext cx="73446" cy="1025519"/>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Gerade Verbindung mit Pfeil 33">
            <a:extLst>
              <a:ext uri="{FF2B5EF4-FFF2-40B4-BE49-F238E27FC236}">
                <a16:creationId xmlns:a16="http://schemas.microsoft.com/office/drawing/2014/main" id="{5DDEB4DA-686E-A430-F67A-9FA996068074}"/>
              </a:ext>
            </a:extLst>
          </p:cNvPr>
          <p:cNvCxnSpPr>
            <a:cxnSpLocks/>
          </p:cNvCxnSpPr>
          <p:nvPr/>
        </p:nvCxnSpPr>
        <p:spPr>
          <a:xfrm flipH="1">
            <a:off x="3379333" y="5349180"/>
            <a:ext cx="3946636" cy="16358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Gerade Verbindung mit Pfeil 36">
            <a:extLst>
              <a:ext uri="{FF2B5EF4-FFF2-40B4-BE49-F238E27FC236}">
                <a16:creationId xmlns:a16="http://schemas.microsoft.com/office/drawing/2014/main" id="{E63203D5-C3F3-9FB7-5BFD-D5CA75D80310}"/>
              </a:ext>
            </a:extLst>
          </p:cNvPr>
          <p:cNvCxnSpPr/>
          <p:nvPr/>
        </p:nvCxnSpPr>
        <p:spPr>
          <a:xfrm flipV="1">
            <a:off x="3074159" y="2895006"/>
            <a:ext cx="3882901" cy="210371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45" name="Gruppieren 44">
            <a:extLst>
              <a:ext uri="{FF2B5EF4-FFF2-40B4-BE49-F238E27FC236}">
                <a16:creationId xmlns:a16="http://schemas.microsoft.com/office/drawing/2014/main" id="{F72FC586-4240-32D9-A83F-DE009E4F8DCC}"/>
              </a:ext>
            </a:extLst>
          </p:cNvPr>
          <p:cNvGrpSpPr/>
          <p:nvPr/>
        </p:nvGrpSpPr>
        <p:grpSpPr>
          <a:xfrm>
            <a:off x="150516" y="2796982"/>
            <a:ext cx="1658697" cy="1162013"/>
            <a:chOff x="352983" y="2923735"/>
            <a:chExt cx="1658697" cy="1162013"/>
          </a:xfrm>
        </p:grpSpPr>
        <p:sp>
          <p:nvSpPr>
            <p:cNvPr id="38" name="Rechteck 37">
              <a:extLst>
                <a:ext uri="{FF2B5EF4-FFF2-40B4-BE49-F238E27FC236}">
                  <a16:creationId xmlns:a16="http://schemas.microsoft.com/office/drawing/2014/main" id="{4C283144-7BE9-9CF9-68A2-95FCBF0DF1A0}"/>
                </a:ext>
              </a:extLst>
            </p:cNvPr>
            <p:cNvSpPr/>
            <p:nvPr/>
          </p:nvSpPr>
          <p:spPr>
            <a:xfrm>
              <a:off x="352983" y="2923735"/>
              <a:ext cx="1658697" cy="1162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Euclid Techlabs">
              <a:extLst>
                <a:ext uri="{FF2B5EF4-FFF2-40B4-BE49-F238E27FC236}">
                  <a16:creationId xmlns:a16="http://schemas.microsoft.com/office/drawing/2014/main" id="{5CF73DEB-552F-DE13-2B29-FF646003A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45" y="3229020"/>
              <a:ext cx="1524000" cy="5810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0" name="Gerade Verbindung mit Pfeil 39">
            <a:extLst>
              <a:ext uri="{FF2B5EF4-FFF2-40B4-BE49-F238E27FC236}">
                <a16:creationId xmlns:a16="http://schemas.microsoft.com/office/drawing/2014/main" id="{862A5920-33BD-1171-12F3-41CCB20EDFD9}"/>
              </a:ext>
            </a:extLst>
          </p:cNvPr>
          <p:cNvCxnSpPr>
            <a:stCxn id="11" idx="3"/>
          </p:cNvCxnSpPr>
          <p:nvPr/>
        </p:nvCxnSpPr>
        <p:spPr>
          <a:xfrm flipH="1" flipV="1">
            <a:off x="4290060" y="1935504"/>
            <a:ext cx="2561116" cy="582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Gerade Verbindung mit Pfeil 41">
            <a:extLst>
              <a:ext uri="{FF2B5EF4-FFF2-40B4-BE49-F238E27FC236}">
                <a16:creationId xmlns:a16="http://schemas.microsoft.com/office/drawing/2014/main" id="{48A8572C-5A3D-E4CC-63F5-5F4B31366CD6}"/>
              </a:ext>
            </a:extLst>
          </p:cNvPr>
          <p:cNvCxnSpPr/>
          <p:nvPr/>
        </p:nvCxnSpPr>
        <p:spPr>
          <a:xfrm flipH="1">
            <a:off x="2164080" y="3054823"/>
            <a:ext cx="220980" cy="148669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Pfeil: nach unten 42">
            <a:extLst>
              <a:ext uri="{FF2B5EF4-FFF2-40B4-BE49-F238E27FC236}">
                <a16:creationId xmlns:a16="http://schemas.microsoft.com/office/drawing/2014/main" id="{CC0107D2-629B-934B-A70A-809B1DE3946E}"/>
              </a:ext>
            </a:extLst>
          </p:cNvPr>
          <p:cNvSpPr/>
          <p:nvPr/>
        </p:nvSpPr>
        <p:spPr>
          <a:xfrm rot="3210014">
            <a:off x="9257777" y="1338604"/>
            <a:ext cx="220980" cy="8686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Pfeil: nach unten 43">
            <a:extLst>
              <a:ext uri="{FF2B5EF4-FFF2-40B4-BE49-F238E27FC236}">
                <a16:creationId xmlns:a16="http://schemas.microsoft.com/office/drawing/2014/main" id="{56ED1C19-33D9-F246-61A8-350A2F54D196}"/>
              </a:ext>
            </a:extLst>
          </p:cNvPr>
          <p:cNvSpPr/>
          <p:nvPr/>
        </p:nvSpPr>
        <p:spPr>
          <a:xfrm rot="4891558">
            <a:off x="8066181" y="-150563"/>
            <a:ext cx="219975" cy="23777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mit Pfeil 46">
            <a:extLst>
              <a:ext uri="{FF2B5EF4-FFF2-40B4-BE49-F238E27FC236}">
                <a16:creationId xmlns:a16="http://schemas.microsoft.com/office/drawing/2014/main" id="{0A98A190-6890-A94D-687A-78898EF0D0DC}"/>
              </a:ext>
            </a:extLst>
          </p:cNvPr>
          <p:cNvCxnSpPr/>
          <p:nvPr/>
        </p:nvCxnSpPr>
        <p:spPr>
          <a:xfrm flipV="1">
            <a:off x="1809213" y="2518011"/>
            <a:ext cx="354867" cy="2136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Gerade Verbindung mit Pfeil 48">
            <a:extLst>
              <a:ext uri="{FF2B5EF4-FFF2-40B4-BE49-F238E27FC236}">
                <a16:creationId xmlns:a16="http://schemas.microsoft.com/office/drawing/2014/main" id="{C07C2E3B-EA97-FFBB-30D7-3BC135EB6CFE}"/>
              </a:ext>
            </a:extLst>
          </p:cNvPr>
          <p:cNvCxnSpPr/>
          <p:nvPr/>
        </p:nvCxnSpPr>
        <p:spPr>
          <a:xfrm flipV="1">
            <a:off x="1937982" y="2731658"/>
            <a:ext cx="4913194" cy="6393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Ellipse 49">
            <a:extLst>
              <a:ext uri="{FF2B5EF4-FFF2-40B4-BE49-F238E27FC236}">
                <a16:creationId xmlns:a16="http://schemas.microsoft.com/office/drawing/2014/main" id="{3D311F11-9D10-D09D-F663-19965C3760D4}"/>
              </a:ext>
            </a:extLst>
          </p:cNvPr>
          <p:cNvSpPr/>
          <p:nvPr/>
        </p:nvSpPr>
        <p:spPr>
          <a:xfrm>
            <a:off x="5637065" y="769313"/>
            <a:ext cx="1280558" cy="922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New </a:t>
            </a:r>
            <a:r>
              <a:rPr lang="de-DE" dirty="0" err="1"/>
              <a:t>applications</a:t>
            </a:r>
            <a:endParaRPr lang="de-DE" dirty="0"/>
          </a:p>
        </p:txBody>
      </p:sp>
      <p:cxnSp>
        <p:nvCxnSpPr>
          <p:cNvPr id="53" name="Gerade Verbindung mit Pfeil 52">
            <a:extLst>
              <a:ext uri="{FF2B5EF4-FFF2-40B4-BE49-F238E27FC236}">
                <a16:creationId xmlns:a16="http://schemas.microsoft.com/office/drawing/2014/main" id="{80D09B44-8F75-0FC4-6097-6E8A42C04981}"/>
              </a:ext>
            </a:extLst>
          </p:cNvPr>
          <p:cNvCxnSpPr>
            <a:endCxn id="50" idx="2"/>
          </p:cNvCxnSpPr>
          <p:nvPr/>
        </p:nvCxnSpPr>
        <p:spPr>
          <a:xfrm flipV="1">
            <a:off x="4069080" y="1230733"/>
            <a:ext cx="1567985" cy="1950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Gerade Verbindung mit Pfeil 54">
            <a:extLst>
              <a:ext uri="{FF2B5EF4-FFF2-40B4-BE49-F238E27FC236}">
                <a16:creationId xmlns:a16="http://schemas.microsoft.com/office/drawing/2014/main" id="{FC081511-81D6-7E78-8175-631F845B2EFB}"/>
              </a:ext>
            </a:extLst>
          </p:cNvPr>
          <p:cNvCxnSpPr/>
          <p:nvPr/>
        </p:nvCxnSpPr>
        <p:spPr>
          <a:xfrm flipH="1" flipV="1">
            <a:off x="6630196" y="1699146"/>
            <a:ext cx="407870" cy="350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9" name="Gruppieren 18">
            <a:extLst>
              <a:ext uri="{FF2B5EF4-FFF2-40B4-BE49-F238E27FC236}">
                <a16:creationId xmlns:a16="http://schemas.microsoft.com/office/drawing/2014/main" id="{A78B3F5C-6B0D-2E09-B072-057F63C46E06}"/>
              </a:ext>
            </a:extLst>
          </p:cNvPr>
          <p:cNvGrpSpPr/>
          <p:nvPr/>
        </p:nvGrpSpPr>
        <p:grpSpPr>
          <a:xfrm>
            <a:off x="3220412" y="3231860"/>
            <a:ext cx="4106162" cy="1588239"/>
            <a:chOff x="1287286" y="3701955"/>
            <a:chExt cx="5225278" cy="2272548"/>
          </a:xfrm>
        </p:grpSpPr>
        <p:pic>
          <p:nvPicPr>
            <p:cNvPr id="13" name="Grafik 12">
              <a:extLst>
                <a:ext uri="{FF2B5EF4-FFF2-40B4-BE49-F238E27FC236}">
                  <a16:creationId xmlns:a16="http://schemas.microsoft.com/office/drawing/2014/main" id="{734D3100-C920-D1AE-37E4-3C846DCB1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286" y="4311825"/>
              <a:ext cx="4858138" cy="1662678"/>
            </a:xfrm>
            <a:prstGeom prst="rect">
              <a:avLst/>
            </a:prstGeom>
          </p:spPr>
        </p:pic>
        <p:grpSp>
          <p:nvGrpSpPr>
            <p:cNvPr id="14" name="Gruppieren 13">
              <a:extLst>
                <a:ext uri="{FF2B5EF4-FFF2-40B4-BE49-F238E27FC236}">
                  <a16:creationId xmlns:a16="http://schemas.microsoft.com/office/drawing/2014/main" id="{A626E52A-D1CF-F4B4-E706-2B339383E120}"/>
                </a:ext>
              </a:extLst>
            </p:cNvPr>
            <p:cNvGrpSpPr/>
            <p:nvPr/>
          </p:nvGrpSpPr>
          <p:grpSpPr>
            <a:xfrm>
              <a:off x="1897556" y="5364600"/>
              <a:ext cx="4615008" cy="60649"/>
              <a:chOff x="6099545" y="4660851"/>
              <a:chExt cx="4615008" cy="60649"/>
            </a:xfrm>
            <a:solidFill>
              <a:schemeClr val="tx1"/>
            </a:solidFill>
          </p:grpSpPr>
          <p:sp>
            <p:nvSpPr>
              <p:cNvPr id="16" name="Ellipse 15">
                <a:extLst>
                  <a:ext uri="{FF2B5EF4-FFF2-40B4-BE49-F238E27FC236}">
                    <a16:creationId xmlns:a16="http://schemas.microsoft.com/office/drawing/2014/main" id="{0E78558B-752C-0A91-C85B-FAE0A3F38761}"/>
                  </a:ext>
                </a:extLst>
              </p:cNvPr>
              <p:cNvSpPr/>
              <p:nvPr/>
            </p:nvSpPr>
            <p:spPr>
              <a:xfrm>
                <a:off x="6099545" y="4660851"/>
                <a:ext cx="284584" cy="6064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7" name="Ellipse 16">
                <a:extLst>
                  <a:ext uri="{FF2B5EF4-FFF2-40B4-BE49-F238E27FC236}">
                    <a16:creationId xmlns:a16="http://schemas.microsoft.com/office/drawing/2014/main" id="{E01EA300-049A-A8E2-95AF-B80A000015FD}"/>
                  </a:ext>
                </a:extLst>
              </p:cNvPr>
              <p:cNvSpPr/>
              <p:nvPr/>
            </p:nvSpPr>
            <p:spPr>
              <a:xfrm>
                <a:off x="8152333" y="4660851"/>
                <a:ext cx="284584" cy="6064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8" name="Ellipse 17">
                <a:extLst>
                  <a:ext uri="{FF2B5EF4-FFF2-40B4-BE49-F238E27FC236}">
                    <a16:creationId xmlns:a16="http://schemas.microsoft.com/office/drawing/2014/main" id="{C070902A-6E68-735B-D258-65563ED04551}"/>
                  </a:ext>
                </a:extLst>
              </p:cNvPr>
              <p:cNvSpPr/>
              <p:nvPr/>
            </p:nvSpPr>
            <p:spPr>
              <a:xfrm>
                <a:off x="10429969" y="4660851"/>
                <a:ext cx="284584" cy="6064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pic>
          <p:nvPicPr>
            <p:cNvPr id="15" name="Grafik 14">
              <a:extLst>
                <a:ext uri="{FF2B5EF4-FFF2-40B4-BE49-F238E27FC236}">
                  <a16:creationId xmlns:a16="http://schemas.microsoft.com/office/drawing/2014/main" id="{1CBFF89E-84CB-ADE5-418F-DC9792EE54AD}"/>
                </a:ext>
              </a:extLst>
            </p:cNvPr>
            <p:cNvPicPr>
              <a:picLocks noChangeAspect="1"/>
            </p:cNvPicPr>
            <p:nvPr/>
          </p:nvPicPr>
          <p:blipFill rotWithShape="1">
            <a:blip r:embed="rId5">
              <a:extLst>
                <a:ext uri="{28A0092B-C50C-407E-A947-70E740481C1C}">
                  <a14:useLocalDpi xmlns:a14="http://schemas.microsoft.com/office/drawing/2010/main" val="0"/>
                </a:ext>
              </a:extLst>
            </a:blip>
            <a:srcRect r="9410"/>
            <a:stretch/>
          </p:blipFill>
          <p:spPr>
            <a:xfrm>
              <a:off x="5705364" y="3701955"/>
              <a:ext cx="487311" cy="1550516"/>
            </a:xfrm>
            <a:prstGeom prst="rect">
              <a:avLst/>
            </a:prstGeom>
          </p:spPr>
        </p:pic>
      </p:grpSp>
      <p:sp>
        <p:nvSpPr>
          <p:cNvPr id="56" name="Rechteck: abgerundete Ecken 55">
            <a:extLst>
              <a:ext uri="{FF2B5EF4-FFF2-40B4-BE49-F238E27FC236}">
                <a16:creationId xmlns:a16="http://schemas.microsoft.com/office/drawing/2014/main" id="{6924A25A-B33B-91EE-B736-18895A73D4E9}"/>
              </a:ext>
            </a:extLst>
          </p:cNvPr>
          <p:cNvSpPr/>
          <p:nvPr/>
        </p:nvSpPr>
        <p:spPr>
          <a:xfrm>
            <a:off x="9721137" y="3429661"/>
            <a:ext cx="1934308" cy="13154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Emerging non</a:t>
            </a:r>
          </a:p>
          <a:p>
            <a:pPr algn="ctr"/>
            <a:r>
              <a:rPr lang="de-DE" dirty="0" err="1"/>
              <a:t>iSAS</a:t>
            </a:r>
            <a:r>
              <a:rPr lang="de-DE" dirty="0"/>
              <a:t> </a:t>
            </a:r>
            <a:r>
              <a:rPr lang="de-DE" dirty="0" err="1"/>
              <a:t>partners</a:t>
            </a:r>
            <a:r>
              <a:rPr lang="de-DE" dirty="0"/>
              <a:t>…</a:t>
            </a:r>
          </a:p>
        </p:txBody>
      </p:sp>
    </p:spTree>
    <p:extLst>
      <p:ext uri="{BB962C8B-B14F-4D97-AF65-F5344CB8AC3E}">
        <p14:creationId xmlns:p14="http://schemas.microsoft.com/office/powerpoint/2010/main" val="169273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21892-28A9-7F9E-8C98-0E341A482AB8}"/>
              </a:ext>
            </a:extLst>
          </p:cNvPr>
          <p:cNvSpPr>
            <a:spLocks noGrp="1"/>
          </p:cNvSpPr>
          <p:nvPr>
            <p:ph type="title"/>
          </p:nvPr>
        </p:nvSpPr>
        <p:spPr>
          <a:xfrm>
            <a:off x="4109720" y="187550"/>
            <a:ext cx="10515600" cy="1325563"/>
          </a:xfrm>
        </p:spPr>
        <p:txBody>
          <a:bodyPr>
            <a:normAutofit/>
          </a:bodyPr>
          <a:lstStyle/>
          <a:p>
            <a:r>
              <a:rPr lang="en-US" sz="3600" dirty="0"/>
              <a:t>Task#1 Energy Savings from RF power</a:t>
            </a:r>
            <a:endParaRPr lang="de-DE" sz="3600" dirty="0"/>
          </a:p>
        </p:txBody>
      </p:sp>
      <p:sp>
        <p:nvSpPr>
          <p:cNvPr id="59" name="Textfeld 58">
            <a:extLst>
              <a:ext uri="{FF2B5EF4-FFF2-40B4-BE49-F238E27FC236}">
                <a16:creationId xmlns:a16="http://schemas.microsoft.com/office/drawing/2014/main" id="{B678E155-FEBB-DD0A-43AF-117FF7EA911A}"/>
              </a:ext>
            </a:extLst>
          </p:cNvPr>
          <p:cNvSpPr txBox="1"/>
          <p:nvPr/>
        </p:nvSpPr>
        <p:spPr>
          <a:xfrm>
            <a:off x="395751" y="1819215"/>
            <a:ext cx="11074507" cy="48320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56082"/>
                </a:solidFill>
                <a:effectLst/>
                <a:uLnTx/>
                <a:uFillTx/>
                <a:latin typeface="Aptos" panose="02110004020202020204"/>
                <a:ea typeface="+mn-ea"/>
                <a:cs typeface="+mn-cs"/>
              </a:rPr>
              <a:t>How do we aim to demonstrate sustainable, thus lower carbon footprint low-RF power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96B24"/>
                </a:solidFill>
                <a:effectLst/>
                <a:uLnTx/>
                <a:uFillTx/>
                <a:latin typeface="Aptos" panose="02110004020202020204"/>
                <a:ea typeface="+mn-ea"/>
                <a:cs typeface="+mn-cs"/>
              </a:rPr>
              <a:t>Increase the efficiency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of intrinsically efficient RF power source by better integrating them in cavity</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srgbClr val="196B24"/>
                </a:solidFill>
                <a:effectLst/>
                <a:uLnTx/>
                <a:uFillTx/>
                <a:latin typeface="Aptos" panose="02110004020202020204"/>
                <a:ea typeface="+mn-ea"/>
                <a:cs typeface="+mn-cs"/>
              </a:rPr>
              <a:t>LLRF field control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and requirements by accelerator/beam settings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WP2</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Develop </a:t>
            </a:r>
            <a:r>
              <a:rPr kumimoji="0" lang="en-US" sz="1800" b="1" i="0" u="none" strike="noStrike" kern="1200" cap="none" spc="0" normalizeH="0" baseline="0" noProof="0" dirty="0">
                <a:ln>
                  <a:noFill/>
                </a:ln>
                <a:solidFill>
                  <a:srgbClr val="196B24"/>
                </a:solidFill>
                <a:effectLst/>
                <a:uLnTx/>
                <a:uFillTx/>
                <a:latin typeface="Aptos" panose="02110004020202020204"/>
                <a:ea typeface="+mn-ea"/>
                <a:cs typeface="+mn-cs"/>
              </a:rPr>
              <a:t>novel fast tuning systems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compensating detuning by mechanical vibrations or beam induced </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transients, which both are usually compensated by adding a significant power overhead</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WP1 aka </a:t>
            </a:r>
            <a:r>
              <a:rPr kumimoji="0" lang="en-US" sz="1800" b="1" i="0" u="none" strike="noStrike" kern="1200" cap="none" spc="0" normalizeH="0" baseline="0" noProof="0" dirty="0">
                <a:ln>
                  <a:noFill/>
                </a:ln>
                <a:solidFill>
                  <a:srgbClr val="196B24"/>
                </a:solidFill>
                <a:effectLst/>
                <a:uLnTx/>
                <a:uFillTx/>
                <a:latin typeface="Aptos" panose="02110004020202020204"/>
                <a:ea typeface="+mn-ea"/>
                <a:cs typeface="+mn-cs"/>
                <a:sym typeface="Wingdings" panose="05000000000000000000" pitchFamily="2" charset="2"/>
              </a:rPr>
              <a:t>FE-FRT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All this should of course not compromise the </a:t>
            </a:r>
            <a:r>
              <a:rPr kumimoji="0" lang="en-US" sz="1800" b="0" i="0" u="none" strike="noStrike" kern="1200" cap="none" spc="0" normalizeH="0" baseline="0" noProof="0" dirty="0">
                <a:ln>
                  <a:noFill/>
                </a:ln>
                <a:solidFill>
                  <a:srgbClr val="196B24"/>
                </a:solidFill>
                <a:effectLst/>
                <a:uLnTx/>
                <a:uFillTx/>
                <a:latin typeface="Aptos" panose="02110004020202020204"/>
                <a:ea typeface="+mn-ea"/>
                <a:cs typeface="+mn-cs"/>
                <a:sym typeface="Wingdings" panose="05000000000000000000" pitchFamily="2" charset="2"/>
              </a:rPr>
              <a:t>stability and reliability of operation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better even improve</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it beyond current state of the art.</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b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The savings in RF power should be significant, to justify any required modification to a cavity system</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retro-fitting to existing systems would be pure gold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Foliennummernplatzhalter 2">
            <a:extLst>
              <a:ext uri="{FF2B5EF4-FFF2-40B4-BE49-F238E27FC236}">
                <a16:creationId xmlns:a16="http://schemas.microsoft.com/office/drawing/2014/main" id="{8D7AFA7C-0570-D2F9-C490-54186FB895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FCCF-9A80-B240-8D85-84F960565AFA}" type="slidenum">
              <a:rPr kumimoji="0" lang="en-B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B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2" descr="Innovate for Sustainable Accelerating Systems: Kick-Off Meeting">
            <a:extLst>
              <a:ext uri="{FF2B5EF4-FFF2-40B4-BE49-F238E27FC236}">
                <a16:creationId xmlns:a16="http://schemas.microsoft.com/office/drawing/2014/main" id="{3FB7FAE4-9729-5252-D4FB-27304E23D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C5EDE-04C2-457A-3F8E-93A0CE5CAA9E}"/>
              </a:ext>
            </a:extLst>
          </p:cNvPr>
          <p:cNvSpPr>
            <a:spLocks noGrp="1"/>
          </p:cNvSpPr>
          <p:nvPr>
            <p:ph type="title"/>
          </p:nvPr>
        </p:nvSpPr>
        <p:spPr>
          <a:xfrm>
            <a:off x="4052888" y="343806"/>
            <a:ext cx="6057900" cy="1325563"/>
          </a:xfrm>
        </p:spPr>
        <p:txBody>
          <a:bodyPr/>
          <a:lstStyle/>
          <a:p>
            <a:r>
              <a:rPr lang="en-US" dirty="0"/>
              <a:t>Functioning of an FE-FRT</a:t>
            </a:r>
            <a:endParaRPr lang="de-DE" dirty="0"/>
          </a:p>
        </p:txBody>
      </p:sp>
      <p:sp>
        <p:nvSpPr>
          <p:cNvPr id="4" name="Foliennummernplatzhalter 3">
            <a:extLst>
              <a:ext uri="{FF2B5EF4-FFF2-40B4-BE49-F238E27FC236}">
                <a16:creationId xmlns:a16="http://schemas.microsoft.com/office/drawing/2014/main" id="{97EF2800-D435-7E04-A1F4-5937B1177DE5}"/>
              </a:ext>
            </a:extLst>
          </p:cNvPr>
          <p:cNvSpPr>
            <a:spLocks noGrp="1"/>
          </p:cNvSpPr>
          <p:nvPr>
            <p:ph type="sldNum" sz="quarter" idx="12"/>
          </p:nvPr>
        </p:nvSpPr>
        <p:spPr/>
        <p:txBody>
          <a:bodyPr/>
          <a:lstStyle/>
          <a:p>
            <a:fld id="{4068FCCF-9A80-B240-8D85-84F960565AFA}" type="slidenum">
              <a:rPr lang="en-BE" smtClean="0"/>
              <a:t>6</a:t>
            </a:fld>
            <a:endParaRPr lang="en-BE"/>
          </a:p>
        </p:txBody>
      </p:sp>
      <p:pic>
        <p:nvPicPr>
          <p:cNvPr id="6" name="Picture Placeholder 2">
            <a:extLst>
              <a:ext uri="{FF2B5EF4-FFF2-40B4-BE49-F238E27FC236}">
                <a16:creationId xmlns:a16="http://schemas.microsoft.com/office/drawing/2014/main" id="{E32B2084-4EC8-58AB-B3CE-81ABB5F83590}"/>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p:blipFill>
        <p:spPr>
          <a:xfrm>
            <a:off x="322599" y="1404205"/>
            <a:ext cx="2604331" cy="2739171"/>
          </a:xfrm>
          <a:prstGeom prst="rect">
            <a:avLst/>
          </a:prstGeom>
        </p:spPr>
      </p:pic>
      <p:sp>
        <p:nvSpPr>
          <p:cNvPr id="7" name="Textfeld 6">
            <a:extLst>
              <a:ext uri="{FF2B5EF4-FFF2-40B4-BE49-F238E27FC236}">
                <a16:creationId xmlns:a16="http://schemas.microsoft.com/office/drawing/2014/main" id="{45769D8D-0A05-D303-DED0-D76150F8F24B}"/>
              </a:ext>
            </a:extLst>
          </p:cNvPr>
          <p:cNvSpPr txBox="1"/>
          <p:nvPr/>
        </p:nvSpPr>
        <p:spPr>
          <a:xfrm>
            <a:off x="510440" y="3989487"/>
            <a:ext cx="1986313" cy="307777"/>
          </a:xfrm>
          <a:prstGeom prst="rect">
            <a:avLst/>
          </a:prstGeom>
          <a:noFill/>
        </p:spPr>
        <p:txBody>
          <a:bodyPr wrap="none" rtlCol="0">
            <a:spAutoFit/>
          </a:bodyPr>
          <a:lstStyle/>
          <a:p>
            <a:r>
              <a:rPr lang="en-US" sz="1400" dirty="0"/>
              <a:t>Scheme by N. Shipman</a:t>
            </a:r>
            <a:endParaRPr lang="de-DE" sz="1400" dirty="0"/>
          </a:p>
        </p:txBody>
      </p:sp>
      <p:sp>
        <p:nvSpPr>
          <p:cNvPr id="8" name="Textfeld 7">
            <a:extLst>
              <a:ext uri="{FF2B5EF4-FFF2-40B4-BE49-F238E27FC236}">
                <a16:creationId xmlns:a16="http://schemas.microsoft.com/office/drawing/2014/main" id="{A4E166EF-6E25-768F-F4C7-3055DD5842E2}"/>
              </a:ext>
            </a:extLst>
          </p:cNvPr>
          <p:cNvSpPr txBox="1"/>
          <p:nvPr/>
        </p:nvSpPr>
        <p:spPr>
          <a:xfrm>
            <a:off x="3438525" y="1669369"/>
            <a:ext cx="8515216" cy="2031325"/>
          </a:xfrm>
          <a:prstGeom prst="rect">
            <a:avLst/>
          </a:prstGeom>
          <a:noFill/>
        </p:spPr>
        <p:txBody>
          <a:bodyPr wrap="none" rtlCol="0">
            <a:spAutoFit/>
          </a:bodyPr>
          <a:lstStyle/>
          <a:p>
            <a:pPr marL="285750" indent="-285750">
              <a:buFont typeface="Arial" panose="020B0604020202020204" pitchFamily="34" charset="0"/>
              <a:buChar char="•"/>
            </a:pPr>
            <a:r>
              <a:rPr lang="en-US" dirty="0"/>
              <a:t>FE-FRT tuner are an alternative to classic mechanical cavity tuner, however,</a:t>
            </a:r>
            <a:br>
              <a:rPr lang="en-US" dirty="0"/>
            </a:br>
            <a:r>
              <a:rPr lang="en-US" dirty="0"/>
              <a:t>require an additional RF port, but circumvent the complexity of control algorithms</a:t>
            </a:r>
            <a:br>
              <a:rPr lang="en-US" dirty="0"/>
            </a:br>
            <a:r>
              <a:rPr lang="en-US" dirty="0"/>
              <a:t>needed for damping the highly resonant mechanical-RF cavity-tuner system</a:t>
            </a:r>
          </a:p>
          <a:p>
            <a:pPr marL="285750" indent="-285750">
              <a:buFont typeface="Arial" panose="020B0604020202020204" pitchFamily="34" charset="0"/>
              <a:buChar char="•"/>
            </a:pPr>
            <a:r>
              <a:rPr lang="en-US" dirty="0"/>
              <a:t>They form a coupled system of cavity and an usually coaxial line with </a:t>
            </a:r>
            <a:br>
              <a:rPr lang="en-US" dirty="0"/>
            </a:br>
            <a:r>
              <a:rPr lang="en-US" dirty="0"/>
              <a:t>ferro-electric material, which changes its permittivity with HV</a:t>
            </a:r>
          </a:p>
          <a:p>
            <a:pPr marL="285750" indent="-285750">
              <a:buFont typeface="Arial" panose="020B0604020202020204" pitchFamily="34" charset="0"/>
              <a:buChar char="•"/>
            </a:pPr>
            <a:r>
              <a:rPr lang="en-US" dirty="0"/>
              <a:t>This change of impedance can thus control the resonance frequency of the </a:t>
            </a:r>
            <a:br>
              <a:rPr lang="en-US" dirty="0"/>
            </a:br>
            <a:r>
              <a:rPr lang="en-US" dirty="0"/>
              <a:t>coupled system</a:t>
            </a:r>
            <a:endParaRPr lang="de-DE" dirty="0"/>
          </a:p>
        </p:txBody>
      </p:sp>
      <p:pic>
        <p:nvPicPr>
          <p:cNvPr id="9" name="Picture 2">
            <a:extLst>
              <a:ext uri="{FF2B5EF4-FFF2-40B4-BE49-F238E27FC236}">
                <a16:creationId xmlns:a16="http://schemas.microsoft.com/office/drawing/2014/main" id="{2930E374-9EA4-78F8-F089-23FF1903C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72" y="4367607"/>
            <a:ext cx="5327804" cy="113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a:extLst>
              <a:ext uri="{FF2B5EF4-FFF2-40B4-BE49-F238E27FC236}">
                <a16:creationId xmlns:a16="http://schemas.microsoft.com/office/drawing/2014/main" id="{99A05930-5AFF-8E50-69B3-1301771FA871}"/>
              </a:ext>
            </a:extLst>
          </p:cNvPr>
          <p:cNvSpPr txBox="1"/>
          <p:nvPr/>
        </p:nvSpPr>
        <p:spPr>
          <a:xfrm>
            <a:off x="5867400" y="3737312"/>
            <a:ext cx="6193362" cy="2585323"/>
          </a:xfrm>
          <a:prstGeom prst="rect">
            <a:avLst/>
          </a:prstGeom>
          <a:noFill/>
        </p:spPr>
        <p:txBody>
          <a:bodyPr wrap="none" rtlCol="0">
            <a:spAutoFit/>
          </a:bodyPr>
          <a:lstStyle/>
          <a:p>
            <a:pPr marL="285750" indent="-285750">
              <a:buClr>
                <a:schemeClr val="accent1"/>
              </a:buClr>
              <a:buSzPct val="150000"/>
              <a:buFont typeface="Arial" panose="020B0604020202020204" pitchFamily="34" charset="0"/>
              <a:buChar char="•"/>
            </a:pPr>
            <a:r>
              <a:rPr lang="en-US" dirty="0"/>
              <a:t>Required power to operate a cavity at voltage </a:t>
            </a:r>
            <a:r>
              <a:rPr lang="en-US" dirty="0" err="1">
                <a:solidFill>
                  <a:schemeClr val="accent3"/>
                </a:solidFill>
              </a:rPr>
              <a:t>V</a:t>
            </a:r>
            <a:r>
              <a:rPr lang="en-US" baseline="-25000" dirty="0" err="1">
                <a:solidFill>
                  <a:schemeClr val="accent3"/>
                </a:solidFill>
              </a:rPr>
              <a:t>cav</a:t>
            </a:r>
            <a:r>
              <a:rPr lang="en-US" baseline="-25000" dirty="0"/>
              <a:t> </a:t>
            </a:r>
            <a:r>
              <a:rPr lang="en-US" dirty="0"/>
              <a:t>scales</a:t>
            </a:r>
            <a:br>
              <a:rPr lang="en-US" dirty="0"/>
            </a:br>
            <a:r>
              <a:rPr lang="en-US" dirty="0"/>
              <a:t>with (</a:t>
            </a:r>
            <a:r>
              <a:rPr lang="en-US" dirty="0" err="1">
                <a:latin typeface="Symbol" panose="05050102010706020507" pitchFamily="18" charset="2"/>
              </a:rPr>
              <a:t>D</a:t>
            </a:r>
            <a:r>
              <a:rPr lang="en-US" dirty="0" err="1"/>
              <a:t>f</a:t>
            </a:r>
            <a:r>
              <a:rPr lang="en-US" dirty="0"/>
              <a:t>/f</a:t>
            </a:r>
            <a:r>
              <a:rPr lang="en-US" baseline="-25000" dirty="0"/>
              <a:t>1/2</a:t>
            </a:r>
            <a:r>
              <a:rPr lang="en-US" dirty="0"/>
              <a:t>)² </a:t>
            </a:r>
            <a:r>
              <a:rPr lang="en-US" dirty="0">
                <a:solidFill>
                  <a:schemeClr val="accent1"/>
                </a:solidFill>
              </a:rPr>
              <a:t>in low beam loading machines</a:t>
            </a:r>
            <a:br>
              <a:rPr lang="en-US" dirty="0"/>
            </a:br>
            <a:r>
              <a:rPr lang="en-US" dirty="0">
                <a:sym typeface="Wingdings" panose="05000000000000000000" pitchFamily="2" charset="2"/>
              </a:rPr>
              <a:t> microphonics case</a:t>
            </a:r>
          </a:p>
          <a:p>
            <a:pPr marL="285750" indent="-285750">
              <a:buClr>
                <a:schemeClr val="accent2"/>
              </a:buClr>
              <a:buSzPct val="150000"/>
              <a:buFont typeface="Arial" panose="020B0604020202020204" pitchFamily="34" charset="0"/>
              <a:buChar char="•"/>
            </a:pPr>
            <a:r>
              <a:rPr lang="en-US" dirty="0">
                <a:solidFill>
                  <a:schemeClr val="accent2"/>
                </a:solidFill>
                <a:sym typeface="Wingdings" panose="05000000000000000000" pitchFamily="2" charset="2"/>
              </a:rPr>
              <a:t>In beam-loaded accelerators</a:t>
            </a:r>
            <a:r>
              <a:rPr lang="en-US" dirty="0">
                <a:sym typeface="Wingdings" panose="05000000000000000000" pitchFamily="2" charset="2"/>
              </a:rPr>
              <a:t>, the phasing dictates the</a:t>
            </a:r>
            <a:br>
              <a:rPr lang="en-US" dirty="0">
                <a:sym typeface="Wingdings" panose="05000000000000000000" pitchFamily="2" charset="2"/>
              </a:rPr>
            </a:br>
            <a:r>
              <a:rPr lang="en-US" dirty="0">
                <a:sym typeface="Wingdings" panose="05000000000000000000" pitchFamily="2" charset="2"/>
              </a:rPr>
              <a:t>power demands and the impact on field stability.</a:t>
            </a:r>
            <a:br>
              <a:rPr lang="en-US" dirty="0">
                <a:sym typeface="Wingdings" panose="05000000000000000000" pitchFamily="2" charset="2"/>
              </a:rPr>
            </a:br>
            <a:r>
              <a:rPr lang="en-US" dirty="0">
                <a:sym typeface="Wingdings" panose="05000000000000000000" pitchFamily="2" charset="2"/>
              </a:rPr>
              <a:t> </a:t>
            </a:r>
            <a:r>
              <a:rPr lang="en-US" dirty="0">
                <a:solidFill>
                  <a:schemeClr val="accent2"/>
                </a:solidFill>
                <a:sym typeface="Wingdings" panose="05000000000000000000" pitchFamily="2" charset="2"/>
              </a:rPr>
              <a:t>Closer to zero-crossing, proper tuning can compensate</a:t>
            </a:r>
            <a:br>
              <a:rPr lang="en-US" dirty="0">
                <a:solidFill>
                  <a:schemeClr val="accent2"/>
                </a:solidFill>
                <a:sym typeface="Wingdings" panose="05000000000000000000" pitchFamily="2" charset="2"/>
              </a:rPr>
            </a:br>
            <a:r>
              <a:rPr lang="en-US" dirty="0">
                <a:solidFill>
                  <a:schemeClr val="accent2"/>
                </a:solidFill>
                <a:sym typeface="Wingdings" panose="05000000000000000000" pitchFamily="2" charset="2"/>
              </a:rPr>
              <a:t>reactive beam-loading</a:t>
            </a:r>
          </a:p>
          <a:p>
            <a:pPr marL="285750" indent="-285750">
              <a:buSzPct val="150000"/>
              <a:buFont typeface="Arial" panose="020B0604020202020204" pitchFamily="34" charset="0"/>
              <a:buChar char="•"/>
            </a:pPr>
            <a:r>
              <a:rPr lang="en-US" dirty="0">
                <a:sym typeface="Wingdings" panose="05000000000000000000" pitchFamily="2" charset="2"/>
              </a:rPr>
              <a:t>The lower </a:t>
            </a:r>
            <a:r>
              <a:rPr lang="en-US" dirty="0" err="1">
                <a:latin typeface="Symbol" panose="05050102010706020507" pitchFamily="18" charset="2"/>
                <a:sym typeface="Wingdings" panose="05000000000000000000" pitchFamily="2" charset="2"/>
              </a:rPr>
              <a:t>D</a:t>
            </a:r>
            <a:r>
              <a:rPr lang="en-US" dirty="0" err="1">
                <a:sym typeface="Wingdings" panose="05000000000000000000" pitchFamily="2" charset="2"/>
              </a:rPr>
              <a:t>f</a:t>
            </a:r>
            <a:r>
              <a:rPr lang="en-US" dirty="0">
                <a:sym typeface="Wingdings" panose="05000000000000000000" pitchFamily="2" charset="2"/>
              </a:rPr>
              <a:t>, the higher Q</a:t>
            </a:r>
            <a:r>
              <a:rPr lang="en-US" baseline="-25000" dirty="0">
                <a:sym typeface="Wingdings" panose="05000000000000000000" pitchFamily="2" charset="2"/>
              </a:rPr>
              <a:t>L</a:t>
            </a:r>
            <a:r>
              <a:rPr lang="en-US" dirty="0">
                <a:sym typeface="Wingdings" panose="05000000000000000000" pitchFamily="2" charset="2"/>
              </a:rPr>
              <a:t> can be, the lower the required</a:t>
            </a:r>
            <a:br>
              <a:rPr lang="en-US" dirty="0">
                <a:sym typeface="Wingdings" panose="05000000000000000000" pitchFamily="2" charset="2"/>
              </a:rPr>
            </a:br>
            <a:r>
              <a:rPr lang="en-US" dirty="0">
                <a:sym typeface="Wingdings" panose="05000000000000000000" pitchFamily="2" charset="2"/>
              </a:rPr>
              <a:t>power to drive the cavity (f</a:t>
            </a:r>
            <a:r>
              <a:rPr lang="en-US" baseline="-25000" dirty="0">
                <a:sym typeface="Wingdings" panose="05000000000000000000" pitchFamily="2" charset="2"/>
              </a:rPr>
              <a:t>1/2</a:t>
            </a:r>
            <a:r>
              <a:rPr lang="en-US" dirty="0">
                <a:sym typeface="Wingdings" panose="05000000000000000000" pitchFamily="2" charset="2"/>
              </a:rPr>
              <a:t>=f/(2Q</a:t>
            </a:r>
            <a:r>
              <a:rPr lang="en-US" baseline="-25000" dirty="0">
                <a:sym typeface="Wingdings" panose="05000000000000000000" pitchFamily="2" charset="2"/>
              </a:rPr>
              <a:t>L</a:t>
            </a:r>
            <a:r>
              <a:rPr lang="en-US" dirty="0">
                <a:sym typeface="Wingdings" panose="05000000000000000000" pitchFamily="2" charset="2"/>
              </a:rPr>
              <a:t>)</a:t>
            </a:r>
            <a:endParaRPr lang="de-DE" dirty="0"/>
          </a:p>
        </p:txBody>
      </p:sp>
      <p:sp>
        <p:nvSpPr>
          <p:cNvPr id="12" name="Rechteck 11">
            <a:extLst>
              <a:ext uri="{FF2B5EF4-FFF2-40B4-BE49-F238E27FC236}">
                <a16:creationId xmlns:a16="http://schemas.microsoft.com/office/drawing/2014/main" id="{37C38101-03DF-B4AE-EBC6-BCE1E717B518}"/>
              </a:ext>
            </a:extLst>
          </p:cNvPr>
          <p:cNvSpPr/>
          <p:nvPr/>
        </p:nvSpPr>
        <p:spPr>
          <a:xfrm>
            <a:off x="852488" y="4619625"/>
            <a:ext cx="361950" cy="26670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D6F3539-165D-D5A2-AB55-7F28AD7BC897}"/>
              </a:ext>
            </a:extLst>
          </p:cNvPr>
          <p:cNvSpPr/>
          <p:nvPr/>
        </p:nvSpPr>
        <p:spPr>
          <a:xfrm>
            <a:off x="3643315" y="4672006"/>
            <a:ext cx="361950" cy="49093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639F9EF5-4DCA-4488-19BE-B09C3B7CD628}"/>
              </a:ext>
            </a:extLst>
          </p:cNvPr>
          <p:cNvSpPr/>
          <p:nvPr/>
        </p:nvSpPr>
        <p:spPr>
          <a:xfrm>
            <a:off x="4181289" y="4535326"/>
            <a:ext cx="1181286" cy="65330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2F524E4F-898C-7B45-1C21-AABBC222AF39}"/>
              </a:ext>
            </a:extLst>
          </p:cNvPr>
          <p:cNvSpPr txBox="1"/>
          <p:nvPr/>
        </p:nvSpPr>
        <p:spPr>
          <a:xfrm>
            <a:off x="131238" y="6016327"/>
            <a:ext cx="6385018" cy="646331"/>
          </a:xfrm>
          <a:prstGeom prst="rect">
            <a:avLst/>
          </a:prstGeom>
          <a:noFill/>
        </p:spPr>
        <p:txBody>
          <a:bodyPr wrap="none" rtlCol="0">
            <a:spAutoFit/>
          </a:bodyPr>
          <a:lstStyle/>
          <a:p>
            <a:r>
              <a:rPr lang="en-US" i="1" dirty="0">
                <a:solidFill>
                  <a:srgbClr val="C00000"/>
                </a:solidFill>
              </a:rPr>
              <a:t>Variations of microphonics or bunched beam pattern</a:t>
            </a:r>
            <a:br>
              <a:rPr lang="en-US" i="1" dirty="0">
                <a:solidFill>
                  <a:srgbClr val="C00000"/>
                </a:solidFill>
              </a:rPr>
            </a:br>
            <a:r>
              <a:rPr lang="en-US" i="1" dirty="0">
                <a:solidFill>
                  <a:srgbClr val="C00000"/>
                </a:solidFill>
              </a:rPr>
              <a:t>in time domain dictates switching of HV in time and amplitude!</a:t>
            </a:r>
            <a:endParaRPr lang="de-DE" i="1" dirty="0">
              <a:solidFill>
                <a:srgbClr val="C00000"/>
              </a:solidFill>
            </a:endParaRPr>
          </a:p>
        </p:txBody>
      </p:sp>
      <p:pic>
        <p:nvPicPr>
          <p:cNvPr id="3" name="Picture 2" descr="Innovate for Sustainable Accelerating Systems: Kick-Off Meeting">
            <a:extLst>
              <a:ext uri="{FF2B5EF4-FFF2-40B4-BE49-F238E27FC236}">
                <a16:creationId xmlns:a16="http://schemas.microsoft.com/office/drawing/2014/main" id="{E6E576C3-10C5-41B6-DBE9-04078B462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4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12" grpId="0" animBg="1"/>
      <p:bldP spid="13" grpId="0" animBg="1"/>
      <p:bldP spid="1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99656" cy="830997"/>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1.1</a:t>
            </a:r>
          </a:p>
          <a:p>
            <a:r>
              <a:rPr lang="en-US" sz="2400" b="1" dirty="0">
                <a:solidFill>
                  <a:schemeClr val="bg2">
                    <a:lumMod val="50000"/>
                  </a:schemeClr>
                </a:solidFill>
              </a:rPr>
              <a:t>                                coordination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p:txBody>
          <a:bodyPr>
            <a:normAutofit lnSpcReduction="10000"/>
          </a:bodyPr>
          <a:lstStyle/>
          <a:p>
            <a:r>
              <a:rPr lang="en-US" sz="2000" b="1" dirty="0">
                <a:solidFill>
                  <a:srgbClr val="002060"/>
                </a:solidFill>
              </a:rPr>
              <a:t>Past developments </a:t>
            </a:r>
          </a:p>
          <a:p>
            <a:pPr lvl="1"/>
            <a:r>
              <a:rPr lang="en-US" sz="1800" dirty="0"/>
              <a:t>Monthly meetings to organize and discuss the WP tasks</a:t>
            </a:r>
          </a:p>
          <a:p>
            <a:pPr lvl="1"/>
            <a:r>
              <a:rPr lang="en-US" sz="1800" dirty="0"/>
              <a:t>Started exchange of personnel, here HZB engineer (A. Frahm) visited CERN to discuss</a:t>
            </a:r>
            <a:br>
              <a:rPr lang="en-US" sz="1800" dirty="0"/>
            </a:br>
            <a:r>
              <a:rPr lang="en-US" sz="1800" dirty="0"/>
              <a:t>design and fabrication of FE-FRT parts</a:t>
            </a:r>
          </a:p>
          <a:p>
            <a:pPr lvl="1"/>
            <a:r>
              <a:rPr lang="en-US" sz="1800" dirty="0"/>
              <a:t>Participation in several workshops to advertise </a:t>
            </a:r>
            <a:r>
              <a:rPr lang="en-US" sz="1800" dirty="0" err="1"/>
              <a:t>iSAS</a:t>
            </a:r>
            <a:r>
              <a:rPr lang="en-US" sz="1800" dirty="0"/>
              <a:t> based FRT development:</a:t>
            </a:r>
            <a:br>
              <a:rPr lang="en-US" sz="1800" dirty="0"/>
            </a:br>
            <a:r>
              <a:rPr lang="en-US" sz="1800" dirty="0"/>
              <a:t>E.g., ERL workshop 2024 at KEK, Tsukuba, TTC meeting at Lund 2024, both sustainability working</a:t>
            </a:r>
            <a:br>
              <a:rPr lang="en-US" sz="1800" dirty="0"/>
            </a:br>
            <a:r>
              <a:rPr lang="en-US" sz="1800" dirty="0"/>
              <a:t>groups</a:t>
            </a:r>
          </a:p>
          <a:p>
            <a:r>
              <a:rPr lang="en-US" sz="2000" b="1" dirty="0">
                <a:solidFill>
                  <a:srgbClr val="A4C137"/>
                </a:solidFill>
                <a:cs typeface="Calibri" panose="020F0502020204030204" pitchFamily="34" charset="0"/>
              </a:rPr>
              <a:t>Current developments</a:t>
            </a:r>
          </a:p>
          <a:p>
            <a:pPr lvl="1"/>
            <a:r>
              <a:rPr lang="en-US" sz="1800" dirty="0"/>
              <a:t>Intensified the exchange by moving to a biweekly meeting schedule</a:t>
            </a:r>
          </a:p>
          <a:p>
            <a:pPr lvl="1"/>
            <a:r>
              <a:rPr lang="en-US" sz="1800" dirty="0"/>
              <a:t>See last slide: Prepare to organize a dedicated FE-FRT workshop at HZB in November</a:t>
            </a:r>
            <a:br>
              <a:rPr lang="en-US" sz="1800" dirty="0"/>
            </a:br>
            <a:r>
              <a:rPr lang="en-US" sz="1800" dirty="0"/>
              <a:t>with applications within </a:t>
            </a:r>
            <a:r>
              <a:rPr lang="en-US" sz="1800" dirty="0" err="1"/>
              <a:t>iSAS</a:t>
            </a:r>
            <a:r>
              <a:rPr lang="en-US" sz="1800" dirty="0"/>
              <a:t> and beyond</a:t>
            </a:r>
          </a:p>
          <a:p>
            <a:pPr lvl="1"/>
            <a:r>
              <a:rPr lang="en-US" sz="1800" dirty="0"/>
              <a:t>Potentially more partners identified outside </a:t>
            </a:r>
            <a:r>
              <a:rPr lang="en-US" sz="1800" dirty="0" err="1"/>
              <a:t>iSAS</a:t>
            </a:r>
            <a:r>
              <a:rPr lang="en-US" sz="1800" dirty="0"/>
              <a:t> (e.g. University Mainz, MESA)</a:t>
            </a:r>
          </a:p>
          <a:p>
            <a:pPr lvl="1"/>
            <a:r>
              <a:rPr lang="en-US" sz="1800" dirty="0"/>
              <a:t>Ongoing discussions with WP3 about FE-FRT tuner for coated cavities</a:t>
            </a:r>
          </a:p>
          <a:p>
            <a:pPr lvl="1"/>
            <a:r>
              <a:rPr lang="en-US" sz="1800" dirty="0"/>
              <a:t>Lancaster increased its personnel with external (UK) funding to work on various FRT topics</a:t>
            </a:r>
          </a:p>
          <a:p>
            <a:pPr lvl="1"/>
            <a:r>
              <a:rPr lang="en-US" sz="1800" dirty="0"/>
              <a:t>New applications appear: Ilan Ben-</a:t>
            </a:r>
            <a:r>
              <a:rPr lang="en-US" sz="1800" dirty="0" err="1"/>
              <a:t>Zvi</a:t>
            </a:r>
            <a:r>
              <a:rPr lang="en-US" sz="1800" dirty="0"/>
              <a:t> driving force for new proposals with N. Shipman</a:t>
            </a:r>
          </a:p>
          <a:p>
            <a:endParaRPr lang="en-US" sz="2400"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805759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1.2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1A462D64-EE07-A98B-9F34-74005FE70FC2}"/>
              </a:ext>
            </a:extLst>
          </p:cNvPr>
          <p:cNvSpPr txBox="1"/>
          <p:nvPr/>
        </p:nvSpPr>
        <p:spPr>
          <a:xfrm>
            <a:off x="1656025" y="2168510"/>
            <a:ext cx="9652322" cy="830997"/>
          </a:xfrm>
          <a:prstGeom prst="rect">
            <a:avLst/>
          </a:prstGeom>
          <a:noFill/>
        </p:spPr>
        <p:txBody>
          <a:bodyPr wrap="none" rtlCol="0">
            <a:spAutoFit/>
          </a:bodyPr>
          <a:lstStyle/>
          <a:p>
            <a:r>
              <a:rPr lang="de-DE" sz="4800" b="1" dirty="0">
                <a:solidFill>
                  <a:schemeClr val="accent1"/>
                </a:solidFill>
                <a:effectLst>
                  <a:reflection blurRad="6350" stA="60000" endA="900" endPos="60000" dist="60007" dir="5400000" sy="-100000" algn="bl" rotWithShape="0"/>
                </a:effectLst>
              </a:rPr>
              <a:t>FE-FRT </a:t>
            </a:r>
            <a:r>
              <a:rPr lang="de-DE" sz="4800" b="1" dirty="0" err="1">
                <a:solidFill>
                  <a:schemeClr val="accent1"/>
                </a:solidFill>
                <a:effectLst>
                  <a:reflection blurRad="6350" stA="60000" endA="900" endPos="60000" dist="60007" dir="5400000" sy="-100000" algn="bl" rotWithShape="0"/>
                </a:effectLst>
              </a:rPr>
              <a:t>for</a:t>
            </a:r>
            <a:r>
              <a:rPr lang="de-DE" sz="4800" b="1" dirty="0">
                <a:solidFill>
                  <a:schemeClr val="accent1"/>
                </a:solidFill>
                <a:effectLst>
                  <a:reflection blurRad="6350" stA="60000" endA="900" endPos="60000" dist="60007" dir="5400000" sy="-100000" algn="bl" rotWithShape="0"/>
                </a:effectLst>
              </a:rPr>
              <a:t> transient beam-</a:t>
            </a:r>
            <a:r>
              <a:rPr lang="de-DE" sz="4800" b="1" dirty="0" err="1">
                <a:solidFill>
                  <a:schemeClr val="accent1"/>
                </a:solidFill>
                <a:effectLst>
                  <a:reflection blurRad="6350" stA="60000" endA="900" endPos="60000" dist="60007" dir="5400000" sy="-100000" algn="bl" rotWithShape="0"/>
                </a:effectLst>
              </a:rPr>
              <a:t>loading</a:t>
            </a:r>
            <a:endParaRPr lang="de-DE" sz="4800" b="1" dirty="0">
              <a:solidFill>
                <a:schemeClr val="accent1"/>
              </a:solidFill>
              <a:effectLst>
                <a:reflection blurRad="6350" stA="60000" endA="900" endPos="60000" dist="60007" dir="5400000" sy="-100000" algn="bl" rotWithShape="0"/>
              </a:effectLst>
            </a:endParaRPr>
          </a:p>
        </p:txBody>
      </p:sp>
      <p:pic>
        <p:nvPicPr>
          <p:cNvPr id="10" name="Grafik 9">
            <a:extLst>
              <a:ext uri="{FF2B5EF4-FFF2-40B4-BE49-F238E27FC236}">
                <a16:creationId xmlns:a16="http://schemas.microsoft.com/office/drawing/2014/main" id="{5CB22F94-A192-48F3-A708-F41B2B35CC3F}"/>
              </a:ext>
            </a:extLst>
          </p:cNvPr>
          <p:cNvPicPr>
            <a:picLocks noChangeAspect="1"/>
          </p:cNvPicPr>
          <p:nvPr/>
        </p:nvPicPr>
        <p:blipFill>
          <a:blip r:embed="rId3"/>
          <a:stretch>
            <a:fillRect/>
          </a:stretch>
        </p:blipFill>
        <p:spPr>
          <a:xfrm>
            <a:off x="4337538" y="4112976"/>
            <a:ext cx="4129780" cy="2304078"/>
          </a:xfrm>
          <a:prstGeom prst="rect">
            <a:avLst/>
          </a:prstGeom>
        </p:spPr>
      </p:pic>
    </p:spTree>
    <p:extLst>
      <p:ext uri="{BB962C8B-B14F-4D97-AF65-F5344CB8AC3E}">
        <p14:creationId xmlns:p14="http://schemas.microsoft.com/office/powerpoint/2010/main" val="40341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ransient Detuning Demonstrator (TDD)"/>
          <p:cNvSpPr txBox="1">
            <a:spLocks noGrp="1"/>
          </p:cNvSpPr>
          <p:nvPr>
            <p:ph type="title"/>
          </p:nvPr>
        </p:nvSpPr>
        <p:spPr>
          <a:prstGeom prst="rect">
            <a:avLst/>
          </a:prstGeom>
        </p:spPr>
        <p:txBody>
          <a:bodyPr>
            <a:normAutofit fontScale="90000"/>
          </a:bodyPr>
          <a:lstStyle/>
          <a:p>
            <a:r>
              <a:t>Transient Detuning Demonstrator (TDD)</a:t>
            </a:r>
          </a:p>
        </p:txBody>
      </p:sp>
      <p:sp>
        <p:nvSpPr>
          <p:cNvPr id="49" name="Transient detuning:…"/>
          <p:cNvSpPr txBox="1">
            <a:spLocks noGrp="1"/>
          </p:cNvSpPr>
          <p:nvPr>
            <p:ph type="body" idx="1"/>
          </p:nvPr>
        </p:nvSpPr>
        <p:spPr>
          <a:prstGeom prst="rect">
            <a:avLst/>
          </a:prstGeom>
        </p:spPr>
        <p:txBody>
          <a:bodyPr>
            <a:normAutofit/>
          </a:bodyPr>
          <a:lstStyle/>
          <a:p>
            <a:r>
              <a:rPr sz="1800" dirty="0"/>
              <a:t>Transient detuning: </a:t>
            </a:r>
          </a:p>
          <a:p>
            <a:pPr lvl="1"/>
            <a:r>
              <a:rPr sz="1800" dirty="0"/>
              <a:t>Validation of frequency switching on LHC 400 MHz Cavity</a:t>
            </a:r>
          </a:p>
          <a:p>
            <a:pPr>
              <a:defRPr sz="2100"/>
            </a:pPr>
            <a:endParaRPr sz="1800" dirty="0"/>
          </a:p>
          <a:p>
            <a:r>
              <a:rPr sz="1800" dirty="0"/>
              <a:t>Transient Detuning Demonstrator (TDD)</a:t>
            </a:r>
          </a:p>
          <a:p>
            <a:pPr lvl="1"/>
            <a:r>
              <a:rPr sz="1800" dirty="0"/>
              <a:t>Target: </a:t>
            </a:r>
            <a:r>
              <a:rPr sz="1800" dirty="0" err="1"/>
              <a:t>Δf</a:t>
            </a:r>
            <a:r>
              <a:rPr sz="1800" dirty="0"/>
              <a:t> = 8 kHz, switching time &lt;100 ns &amp;  switching rate  up to 150 </a:t>
            </a:r>
            <a:r>
              <a:rPr sz="1800" dirty="0" err="1"/>
              <a:t>KHz</a:t>
            </a:r>
            <a:endParaRPr sz="1800" dirty="0"/>
          </a:p>
          <a:p>
            <a:pPr lvl="1"/>
            <a:r>
              <a:rPr sz="1800" dirty="0"/>
              <a:t>New: Mechanical &amp; coupled RF-thermal design complete</a:t>
            </a:r>
          </a:p>
          <a:p>
            <a:pPr lvl="2">
              <a:defRPr b="1">
                <a:solidFill>
                  <a:srgbClr val="941100"/>
                </a:solidFill>
              </a:defRPr>
            </a:pPr>
            <a:r>
              <a:rPr sz="1800" dirty="0"/>
              <a:t>RF Measurement: July/August 2025 @ CERN</a:t>
            </a:r>
          </a:p>
          <a:p>
            <a:pPr lvl="2">
              <a:defRPr sz="2100"/>
            </a:pPr>
            <a:endParaRPr sz="1800" dirty="0"/>
          </a:p>
          <a:p>
            <a:r>
              <a:rPr sz="1800" dirty="0"/>
              <a:t>Tuner design</a:t>
            </a:r>
          </a:p>
          <a:p>
            <a:endParaRPr sz="1800" dirty="0"/>
          </a:p>
          <a:p>
            <a:pPr lvl="2"/>
            <a:endParaRPr sz="1800" dirty="0"/>
          </a:p>
          <a:p>
            <a:pPr lvl="1">
              <a:defRPr sz="2100"/>
            </a:pPr>
            <a:endParaRPr sz="1800" dirty="0"/>
          </a:p>
          <a:p>
            <a:pPr lvl="1">
              <a:defRPr sz="2100"/>
            </a:pPr>
            <a:endParaRPr sz="1800" dirty="0"/>
          </a:p>
          <a:p>
            <a:pPr lvl="1"/>
            <a:r>
              <a:rPr sz="1800" dirty="0"/>
              <a:t>Thermal Design</a:t>
            </a:r>
          </a:p>
          <a:p>
            <a:pPr lvl="1"/>
            <a:endParaRPr sz="1800" dirty="0"/>
          </a:p>
          <a:p>
            <a:pPr lvl="1"/>
            <a:endParaRPr sz="1800" dirty="0"/>
          </a:p>
        </p:txBody>
      </p:sp>
      <p:sp>
        <p:nvSpPr>
          <p:cNvPr id="50" name="Slide Number"/>
          <p:cNvSpPr txBox="1">
            <a:spLocks noGrp="1"/>
          </p:cNvSpPr>
          <p:nvPr>
            <p:ph type="sldNum" sz="quarter" idx="2"/>
          </p:nvPr>
        </p:nvSpPr>
        <p:spPr>
          <a:xfrm>
            <a:off x="11911735" y="6510179"/>
            <a:ext cx="284052" cy="40010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hangingPunct="0"/>
            <a:fld id="{86CB4B4D-7CA3-9044-876B-883B54F8677D}" type="slidenum">
              <a:rPr kern="0">
                <a:latin typeface="Arial"/>
                <a:cs typeface="Arial"/>
                <a:sym typeface="Arial"/>
              </a:rPr>
              <a:pPr hangingPunct="0"/>
              <a:t>9</a:t>
            </a:fld>
            <a:endParaRPr kern="0">
              <a:latin typeface="Arial"/>
              <a:cs typeface="Arial"/>
              <a:sym typeface="Arial"/>
            </a:endParaRPr>
          </a:p>
        </p:txBody>
      </p:sp>
      <p:grpSp>
        <p:nvGrpSpPr>
          <p:cNvPr id="58" name="Group"/>
          <p:cNvGrpSpPr/>
          <p:nvPr/>
        </p:nvGrpSpPr>
        <p:grpSpPr>
          <a:xfrm>
            <a:off x="381976" y="2578507"/>
            <a:ext cx="11722478" cy="2495725"/>
            <a:chOff x="0" y="0"/>
            <a:chExt cx="23444953" cy="4991448"/>
          </a:xfrm>
        </p:grpSpPr>
        <p:sp>
          <p:nvSpPr>
            <p:cNvPr id="51" name="Arrow"/>
            <p:cNvSpPr/>
            <p:nvPr/>
          </p:nvSpPr>
          <p:spPr>
            <a:xfrm>
              <a:off x="16520162" y="2743457"/>
              <a:ext cx="1270001" cy="1270001"/>
            </a:xfrm>
            <a:prstGeom prst="rightArrow">
              <a:avLst>
                <a:gd name="adj1" fmla="val 32000"/>
                <a:gd name="adj2" fmla="val 64000"/>
              </a:avLst>
            </a:prstGeom>
            <a:solidFill>
              <a:srgbClr val="941100"/>
            </a:solidFill>
            <a:ln w="38100" cap="flat">
              <a:solidFill>
                <a:schemeClr val="accent4">
                  <a:lumOff val="36303"/>
                </a:schemeClr>
              </a:solidFill>
              <a:prstDash val="solid"/>
              <a:round/>
            </a:ln>
            <a:effectLst/>
          </p:spPr>
          <p:txBody>
            <a:bodyPr wrap="square" lIns="45720" tIns="45720" rIns="45720" bIns="45720" numCol="1" anchor="ctr">
              <a:noAutofit/>
            </a:bodyPr>
            <a:lstStyle/>
            <a:p>
              <a:pPr hangingPunct="0"/>
              <a:endParaRPr kern="0">
                <a:solidFill>
                  <a:srgbClr val="0055A0"/>
                </a:solidFill>
                <a:latin typeface="Arial"/>
                <a:cs typeface="Arial"/>
                <a:sym typeface="Arial"/>
              </a:endParaRPr>
            </a:p>
          </p:txBody>
        </p:sp>
        <p:pic>
          <p:nvPicPr>
            <p:cNvPr id="52" name="Picture 6" descr="Picture 6"/>
            <p:cNvPicPr>
              <a:picLocks noChangeAspect="1"/>
            </p:cNvPicPr>
            <p:nvPr/>
          </p:nvPicPr>
          <p:blipFill>
            <a:blip r:embed="rId2"/>
            <a:srcRect l="1350"/>
            <a:stretch>
              <a:fillRect/>
            </a:stretch>
          </p:blipFill>
          <p:spPr>
            <a:xfrm>
              <a:off x="0" y="2259468"/>
              <a:ext cx="7465628" cy="2237889"/>
            </a:xfrm>
            <a:prstGeom prst="rect">
              <a:avLst/>
            </a:prstGeom>
            <a:ln w="12700" cap="flat">
              <a:noFill/>
              <a:miter lim="400000"/>
            </a:ln>
            <a:effectLst/>
          </p:spPr>
        </p:pic>
        <p:pic>
          <p:nvPicPr>
            <p:cNvPr id="53" name="Picture 8" descr="Picture 8"/>
            <p:cNvPicPr>
              <a:picLocks noChangeAspect="1"/>
            </p:cNvPicPr>
            <p:nvPr/>
          </p:nvPicPr>
          <p:blipFill>
            <a:blip r:embed="rId3"/>
            <a:srcRect/>
            <a:stretch>
              <a:fillRect/>
            </a:stretch>
          </p:blipFill>
          <p:spPr>
            <a:xfrm>
              <a:off x="8948236" y="2023923"/>
              <a:ext cx="7465629" cy="2709226"/>
            </a:xfrm>
            <a:prstGeom prst="rect">
              <a:avLst/>
            </a:prstGeom>
            <a:ln w="12700" cap="flat">
              <a:noFill/>
              <a:miter lim="400000"/>
            </a:ln>
            <a:effectLst/>
          </p:spPr>
        </p:pic>
        <p:sp>
          <p:nvSpPr>
            <p:cNvPr id="54" name="Arrow"/>
            <p:cNvSpPr/>
            <p:nvPr/>
          </p:nvSpPr>
          <p:spPr>
            <a:xfrm>
              <a:off x="7413430" y="2743457"/>
              <a:ext cx="1270001" cy="1270001"/>
            </a:xfrm>
            <a:prstGeom prst="rightArrow">
              <a:avLst>
                <a:gd name="adj1" fmla="val 32000"/>
                <a:gd name="adj2" fmla="val 64000"/>
              </a:avLst>
            </a:prstGeom>
            <a:solidFill>
              <a:srgbClr val="941100"/>
            </a:solidFill>
            <a:ln w="38100" cap="flat">
              <a:solidFill>
                <a:schemeClr val="accent4">
                  <a:lumOff val="36303"/>
                </a:schemeClr>
              </a:solidFill>
              <a:prstDash val="solid"/>
              <a:round/>
            </a:ln>
            <a:effectLst/>
          </p:spPr>
          <p:txBody>
            <a:bodyPr wrap="square" lIns="45720" tIns="45720" rIns="45720" bIns="45720" numCol="1" anchor="ctr">
              <a:noAutofit/>
            </a:bodyPr>
            <a:lstStyle/>
            <a:p>
              <a:pPr hangingPunct="0"/>
              <a:endParaRPr kern="0">
                <a:solidFill>
                  <a:srgbClr val="0055A0"/>
                </a:solidFill>
                <a:latin typeface="Arial"/>
                <a:cs typeface="Arial"/>
                <a:sym typeface="Arial"/>
              </a:endParaRPr>
            </a:p>
          </p:txBody>
        </p:sp>
        <p:grpSp>
          <p:nvGrpSpPr>
            <p:cNvPr id="57" name="Group"/>
            <p:cNvGrpSpPr/>
            <p:nvPr/>
          </p:nvGrpSpPr>
          <p:grpSpPr>
            <a:xfrm>
              <a:off x="17896472" y="0"/>
              <a:ext cx="5548482" cy="4991449"/>
              <a:chOff x="0" y="0"/>
              <a:chExt cx="5548481" cy="4991448"/>
            </a:xfrm>
          </p:grpSpPr>
          <p:pic>
            <p:nvPicPr>
              <p:cNvPr id="55" name="Picture 18" descr="Picture 18"/>
              <p:cNvPicPr>
                <a:picLocks noChangeAspect="1"/>
              </p:cNvPicPr>
              <p:nvPr/>
            </p:nvPicPr>
            <p:blipFill>
              <a:blip r:embed="rId4"/>
              <a:stretch>
                <a:fillRect/>
              </a:stretch>
            </p:blipFill>
            <p:spPr>
              <a:xfrm>
                <a:off x="0" y="578414"/>
                <a:ext cx="5548482" cy="4413035"/>
              </a:xfrm>
              <a:prstGeom prst="rect">
                <a:avLst/>
              </a:prstGeom>
              <a:ln w="12700" cap="flat">
                <a:noFill/>
                <a:miter lim="400000"/>
              </a:ln>
              <a:effectLst/>
            </p:spPr>
          </p:pic>
          <p:sp>
            <p:nvSpPr>
              <p:cNvPr id="56" name="Expected Cavity response - CST"/>
              <p:cNvSpPr/>
              <p:nvPr/>
            </p:nvSpPr>
            <p:spPr>
              <a:xfrm>
                <a:off x="19050" y="0"/>
                <a:ext cx="5510382" cy="701298"/>
              </a:xfrm>
              <a:prstGeom prst="roundRect">
                <a:avLst>
                  <a:gd name="adj" fmla="val 24314"/>
                </a:avLst>
              </a:prstGeom>
              <a:solidFill>
                <a:schemeClr val="accent1">
                  <a:lumOff val="51343"/>
                </a:schemeClr>
              </a:solidFill>
              <a:ln w="38100" cap="flat">
                <a:solidFill>
                  <a:schemeClr val="accent4">
                    <a:lumOff val="3630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ctr">
                <a:noAutofit/>
              </a:bodyPr>
              <a:lstStyle>
                <a:lvl1pPr>
                  <a:defRPr sz="2800">
                    <a:solidFill>
                      <a:srgbClr val="000000"/>
                    </a:solidFill>
                  </a:defRPr>
                </a:lvl1pPr>
              </a:lstStyle>
              <a:p>
                <a:pPr hangingPunct="0"/>
                <a:r>
                  <a:rPr sz="1400" kern="0">
                    <a:latin typeface="Arial"/>
                    <a:cs typeface="Arial"/>
                    <a:sym typeface="Arial"/>
                  </a:rPr>
                  <a:t>Expected Cavity response - CST</a:t>
                </a:r>
              </a:p>
            </p:txBody>
          </p:sp>
        </p:grpSp>
      </p:grpSp>
      <p:grpSp>
        <p:nvGrpSpPr>
          <p:cNvPr id="61" name="Group"/>
          <p:cNvGrpSpPr/>
          <p:nvPr/>
        </p:nvGrpSpPr>
        <p:grpSpPr>
          <a:xfrm>
            <a:off x="1621728" y="5224460"/>
            <a:ext cx="8948544" cy="1423490"/>
            <a:chOff x="0" y="0"/>
            <a:chExt cx="17897087" cy="2846978"/>
          </a:xfrm>
        </p:grpSpPr>
        <p:pic>
          <p:nvPicPr>
            <p:cNvPr id="59" name="thermal_zoom.png" descr="thermal_zoom.png"/>
            <p:cNvPicPr>
              <a:picLocks noChangeAspect="1"/>
            </p:cNvPicPr>
            <p:nvPr/>
          </p:nvPicPr>
          <p:blipFill>
            <a:blip r:embed="rId5"/>
            <a:stretch>
              <a:fillRect/>
            </a:stretch>
          </p:blipFill>
          <p:spPr>
            <a:xfrm>
              <a:off x="8850283" y="0"/>
              <a:ext cx="9046805" cy="2846979"/>
            </a:xfrm>
            <a:prstGeom prst="rect">
              <a:avLst/>
            </a:prstGeom>
            <a:ln w="12700" cap="flat">
              <a:noFill/>
              <a:miter lim="400000"/>
            </a:ln>
            <a:effectLst/>
          </p:spPr>
        </p:pic>
        <p:pic>
          <p:nvPicPr>
            <p:cNvPr id="60" name="thermal_with_inputs_new.png" descr="thermal_with_inputs_new.png"/>
            <p:cNvPicPr>
              <a:picLocks noChangeAspect="1"/>
            </p:cNvPicPr>
            <p:nvPr/>
          </p:nvPicPr>
          <p:blipFill>
            <a:blip r:embed="rId6"/>
            <a:stretch>
              <a:fillRect/>
            </a:stretch>
          </p:blipFill>
          <p:spPr>
            <a:xfrm>
              <a:off x="0" y="0"/>
              <a:ext cx="8759418" cy="2846979"/>
            </a:xfrm>
            <a:prstGeom prst="rect">
              <a:avLst/>
            </a:prstGeom>
            <a:ln w="12700" cap="flat">
              <a:noFill/>
              <a:miter lim="400000"/>
            </a:ln>
            <a:effectLst/>
          </p:spPr>
        </p:pic>
      </p:grpSp>
      <p:sp>
        <p:nvSpPr>
          <p:cNvPr id="62" name="Courtesy Ilan Ben-Zvi, Paul Schneider, &amp; Sam Smith (CERN)"/>
          <p:cNvSpPr txBox="1"/>
          <p:nvPr/>
        </p:nvSpPr>
        <p:spPr>
          <a:xfrm>
            <a:off x="462911" y="6525717"/>
            <a:ext cx="3480440" cy="3028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defTabSz="127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900">
                <a:solidFill>
                  <a:srgbClr val="000000"/>
                </a:solidFill>
                <a:latin typeface="Helvetica Neue"/>
                <a:ea typeface="Helvetica Neue"/>
                <a:cs typeface="Helvetica Neue"/>
                <a:sym typeface="Helvetica Neue"/>
              </a:defRPr>
            </a:lvl1pPr>
          </a:lstStyle>
          <a:p>
            <a:pPr defTabSz="6350" hangingPunct="0">
              <a:lnSpc>
                <a:spcPts val="19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r>
              <a:rPr sz="950" kern="0" dirty="0"/>
              <a:t>Courtesy Ilan Ben-</a:t>
            </a:r>
            <a:r>
              <a:rPr sz="950" kern="0" dirty="0" err="1"/>
              <a:t>Zvi</a:t>
            </a:r>
            <a:r>
              <a:rPr sz="950" kern="0" dirty="0"/>
              <a:t>, Paul Schneider, &amp; Sam Smith (CERN)</a:t>
            </a:r>
          </a:p>
        </p:txBody>
      </p:sp>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ERN(4-3)">
  <a:themeElements>
    <a:clrScheme name="CERN(4-3)">
      <a:dk1>
        <a:srgbClr val="FFFFFF"/>
      </a:dk1>
      <a:lt1>
        <a:srgbClr val="0055A0"/>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CERN(4-3)">
      <a:majorFont>
        <a:latin typeface="Helvetica"/>
        <a:ea typeface="Helvetica"/>
        <a:cs typeface="Helvetica"/>
      </a:majorFont>
      <a:minorFont>
        <a:latin typeface="Calibri"/>
        <a:ea typeface="Calibri"/>
        <a:cs typeface="Calibri"/>
      </a:minorFont>
    </a:fontScheme>
    <a:fmtScheme name="CERN(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51343"/>
          </a:schemeClr>
        </a:solidFill>
        <a:ln w="38100" cap="flat">
          <a:solidFill>
            <a:schemeClr val="accent4">
              <a:lumOff val="36303"/>
            </a:schemeClr>
          </a:solidFill>
          <a:prstDash val="solid"/>
          <a:round/>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4">
              <a:lumOff val="36303"/>
            </a:schemeClr>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3525</Words>
  <Application>Microsoft Office PowerPoint</Application>
  <PresentationFormat>Breitbild</PresentationFormat>
  <Paragraphs>511</Paragraphs>
  <Slides>30</Slides>
  <Notes>4</Notes>
  <HiddenSlides>0</HiddenSlides>
  <MMClips>0</MMClips>
  <ScaleCrop>false</ScaleCrop>
  <HeadingPairs>
    <vt:vector size="6" baseType="variant">
      <vt:variant>
        <vt:lpstr>Verwendete Schriftarten</vt:lpstr>
      </vt:variant>
      <vt:variant>
        <vt:i4>10</vt:i4>
      </vt:variant>
      <vt:variant>
        <vt:lpstr>Design</vt:lpstr>
      </vt:variant>
      <vt:variant>
        <vt:i4>5</vt:i4>
      </vt:variant>
      <vt:variant>
        <vt:lpstr>Folientitel</vt:lpstr>
      </vt:variant>
      <vt:variant>
        <vt:i4>30</vt:i4>
      </vt:variant>
    </vt:vector>
  </HeadingPairs>
  <TitlesOfParts>
    <vt:vector size="45" baseType="lpstr">
      <vt:lpstr>Aptos</vt:lpstr>
      <vt:lpstr>Aptos Display</vt:lpstr>
      <vt:lpstr>Arial</vt:lpstr>
      <vt:lpstr>Calibri</vt:lpstr>
      <vt:lpstr>Calibri Light</vt:lpstr>
      <vt:lpstr>Cambria Math</vt:lpstr>
      <vt:lpstr>Helvetica</vt:lpstr>
      <vt:lpstr>Symbol</vt:lpstr>
      <vt:lpstr>Times New Roman</vt:lpstr>
      <vt:lpstr>Wingdings</vt:lpstr>
      <vt:lpstr>Office Theme</vt:lpstr>
      <vt:lpstr>2_Office Theme</vt:lpstr>
      <vt:lpstr>1_Office Theme</vt:lpstr>
      <vt:lpstr>3_Office Theme</vt:lpstr>
      <vt:lpstr>CERN(4-3)</vt:lpstr>
      <vt:lpstr>WP1: FE-FRT  Padova meeting, March 13, 2025</vt:lpstr>
      <vt:lpstr>PowerPoint-Präsentation</vt:lpstr>
      <vt:lpstr>PowerPoint-Präsentation</vt:lpstr>
      <vt:lpstr>PowerPoint-Präsentation</vt:lpstr>
      <vt:lpstr>Task#1 Energy Savings from RF power</vt:lpstr>
      <vt:lpstr>Functioning of an FE-FRT</vt:lpstr>
      <vt:lpstr>PowerPoint-Präsentation</vt:lpstr>
      <vt:lpstr>PowerPoint-Präsentation</vt:lpstr>
      <vt:lpstr>Transient Detuning Demonstrator (TDD)</vt:lpstr>
      <vt:lpstr>TDD: Fabrication Dashboard</vt:lpstr>
      <vt:lpstr>Examples: some iSAS- WP1 advances</vt:lpstr>
      <vt:lpstr>Ferroelectric Characterisation</vt:lpstr>
      <vt:lpstr>iSAS WP1: possible FCC use cases</vt:lpstr>
      <vt:lpstr>PowerPoint-Präsentation</vt:lpstr>
      <vt:lpstr>FE-FRT Research Plan @ HZB</vt:lpstr>
      <vt:lpstr>Designing an FE-FRT at 1.3 GHz for bERLinPro</vt:lpstr>
      <vt:lpstr>BE-FRT – Power and Temperature Estimates</vt:lpstr>
      <vt:lpstr>BE-FRT features</vt:lpstr>
      <vt:lpstr>Mechanical Design and HoBiCaT Integration</vt:lpstr>
      <vt:lpstr>Ferro-electric Sample Characterisation</vt:lpstr>
      <vt:lpstr>FERMAT Design</vt:lpstr>
      <vt:lpstr>FERMAT Preliminary Results</vt:lpstr>
      <vt:lpstr>PowerPoint-Präsentation</vt:lpstr>
      <vt:lpstr>FRT-HOM Hybrid</vt:lpstr>
      <vt:lpstr>WP1 meeting hot topics</vt:lpstr>
      <vt:lpstr>PowerPoint-Präsentation</vt:lpstr>
      <vt:lpstr>PowerPoint-Präsentation</vt:lpstr>
      <vt:lpstr>PowerPoint-Präsentation</vt:lpstr>
      <vt:lpstr>PowerPoint-Präsentation</vt:lpstr>
      <vt:lpstr>FE-FRT workshop at HZB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Jorgen D'HONDT</dc:creator>
  <cp:lastModifiedBy>Neumann, Axel</cp:lastModifiedBy>
  <cp:revision>110</cp:revision>
  <dcterms:created xsi:type="dcterms:W3CDTF">2024-02-23T11:31:04Z</dcterms:created>
  <dcterms:modified xsi:type="dcterms:W3CDTF">2025-03-13T08:35:17Z</dcterms:modified>
</cp:coreProperties>
</file>