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93" r:id="rId3"/>
    <p:sldMasterId id="2147483733" r:id="rId4"/>
    <p:sldMasterId id="2147483744" r:id="rId5"/>
    <p:sldMasterId id="2147483746" r:id="rId6"/>
    <p:sldMasterId id="2147483748" r:id="rId7"/>
    <p:sldMasterId id="2147483750" r:id="rId8"/>
  </p:sldMasterIdLst>
  <p:notesMasterIdLst>
    <p:notesMasterId r:id="rId43"/>
  </p:notesMasterIdLst>
  <p:sldIdLst>
    <p:sldId id="256" r:id="rId9"/>
    <p:sldId id="257" r:id="rId10"/>
    <p:sldId id="260" r:id="rId11"/>
    <p:sldId id="317" r:id="rId12"/>
    <p:sldId id="262" r:id="rId13"/>
    <p:sldId id="263" r:id="rId14"/>
    <p:sldId id="264" r:id="rId15"/>
    <p:sldId id="318" r:id="rId16"/>
    <p:sldId id="266" r:id="rId17"/>
    <p:sldId id="267" r:id="rId18"/>
    <p:sldId id="319" r:id="rId19"/>
    <p:sldId id="269" r:id="rId20"/>
    <p:sldId id="270" r:id="rId21"/>
    <p:sldId id="320" r:id="rId22"/>
    <p:sldId id="271" r:id="rId23"/>
    <p:sldId id="272" r:id="rId24"/>
    <p:sldId id="273" r:id="rId25"/>
    <p:sldId id="321" r:id="rId26"/>
    <p:sldId id="322" r:id="rId27"/>
    <p:sldId id="325" r:id="rId28"/>
    <p:sldId id="311" r:id="rId29"/>
    <p:sldId id="326" r:id="rId30"/>
    <p:sldId id="281" r:id="rId31"/>
    <p:sldId id="282" r:id="rId32"/>
    <p:sldId id="280" r:id="rId33"/>
    <p:sldId id="283" r:id="rId34"/>
    <p:sldId id="284" r:id="rId35"/>
    <p:sldId id="285" r:id="rId36"/>
    <p:sldId id="286" r:id="rId37"/>
    <p:sldId id="287" r:id="rId38"/>
    <p:sldId id="258" r:id="rId39"/>
    <p:sldId id="290" r:id="rId40"/>
    <p:sldId id="308" r:id="rId41"/>
    <p:sldId id="309" r:id="rId42"/>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137"/>
    <a:srgbClr val="FDE4D6"/>
    <a:srgbClr val="E2F0DA"/>
    <a:srgbClr val="D54304"/>
    <a:srgbClr val="006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4A63DCA1-CCA4-48D1-B5B4-D2E9D1DF00DE}" type="datetimeFigureOut">
              <a:rPr lang="en-US" smtClean="0"/>
              <a:t>3/12/2025</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D2397FC1-F9AE-4FB0-8DA1-EC6AC96FA8FE}" type="slidenum">
              <a:rPr lang="en-US" smtClean="0"/>
              <a:t>‹#›</a:t>
            </a:fld>
            <a:endParaRPr lang="en-US"/>
          </a:p>
        </p:txBody>
      </p:sp>
    </p:spTree>
    <p:extLst>
      <p:ext uri="{BB962C8B-B14F-4D97-AF65-F5344CB8AC3E}">
        <p14:creationId xmlns:p14="http://schemas.microsoft.com/office/powerpoint/2010/main" val="239994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97FC1-F9AE-4FB0-8DA1-EC6AC96FA8FE}" type="slidenum">
              <a:rPr lang="en-US" smtClean="0"/>
              <a:t>14</a:t>
            </a:fld>
            <a:endParaRPr lang="en-US"/>
          </a:p>
        </p:txBody>
      </p:sp>
    </p:spTree>
    <p:extLst>
      <p:ext uri="{BB962C8B-B14F-4D97-AF65-F5344CB8AC3E}">
        <p14:creationId xmlns:p14="http://schemas.microsoft.com/office/powerpoint/2010/main" val="283121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97FC1-F9AE-4FB0-8DA1-EC6AC96FA8FE}" type="slidenum">
              <a:rPr lang="en-US" smtClean="0"/>
              <a:t>15</a:t>
            </a:fld>
            <a:endParaRPr lang="en-US"/>
          </a:p>
        </p:txBody>
      </p:sp>
    </p:spTree>
    <p:extLst>
      <p:ext uri="{BB962C8B-B14F-4D97-AF65-F5344CB8AC3E}">
        <p14:creationId xmlns:p14="http://schemas.microsoft.com/office/powerpoint/2010/main" val="330091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BE" sz="1800" b="0" strike="noStrike" spc="-1">
              <a:solidFill>
                <a:schemeClr val="dk1"/>
              </a:solidFill>
              <a:latin typeface="Arial"/>
            </a:endParaRPr>
          </a:p>
        </p:txBody>
      </p:sp>
      <p:sp>
        <p:nvSpPr>
          <p:cNvPr id="6" name="PlaceHolder 2"/>
          <p:cNvSpPr>
            <a:spLocks noGrp="1"/>
          </p:cNvSpPr>
          <p:nvPr>
            <p:ph type="subTitle"/>
          </p:nvPr>
        </p:nvSpPr>
        <p:spPr>
          <a:xfrm>
            <a:off x="407880" y="1406520"/>
            <a:ext cx="11375640" cy="5009760"/>
          </a:xfrm>
          <a:prstGeom prst="rect">
            <a:avLst/>
          </a:prstGeom>
          <a:noFill/>
          <a:ln w="0">
            <a:noFill/>
          </a:ln>
        </p:spPr>
        <p:txBody>
          <a:bodyPr lIns="0" tIns="0" rIns="0" bIns="0" anchor="ctr">
            <a:noAutofit/>
          </a:bodyPr>
          <a:lstStyle/>
          <a:p>
            <a:pPr indent="0" algn="ctr">
              <a:buNone/>
            </a:pPr>
            <a:endParaRPr lang="de-DE"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CB21EF9B-6E72-4E39-9DF5-2B9ABD47664F}"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_">
    <p:spTree>
      <p:nvGrpSpPr>
        <p:cNvPr id="1" name=""/>
        <p:cNvGrpSpPr/>
        <p:nvPr/>
      </p:nvGrpSpPr>
      <p:grpSpPr>
        <a:xfrm>
          <a:off x="0" y="0"/>
          <a:ext cx="0" cy="0"/>
          <a:chOff x="0" y="0"/>
          <a:chExt cx="0" cy="0"/>
        </a:xfrm>
      </p:grpSpPr>
      <p:sp>
        <p:nvSpPr>
          <p:cNvPr id="2" name="PlaceHolder 1"/>
          <p:cNvSpPr>
            <a:spLocks noGrp="1"/>
          </p:cNvSpPr>
          <p:nvPr>
            <p:ph type="ftr" idx="61"/>
          </p:nvPr>
        </p:nvSpPr>
        <p:spPr/>
        <p:txBody>
          <a:bodyPr/>
          <a:lstStyle/>
          <a:p>
            <a:r>
              <a:t>Footer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efault 13_">
    <p:spTree>
      <p:nvGrpSpPr>
        <p:cNvPr id="1" name=""/>
        <p:cNvGrpSpPr/>
        <p:nvPr/>
      </p:nvGrpSpPr>
      <p:grpSpPr>
        <a:xfrm>
          <a:off x="0" y="0"/>
          <a:ext cx="0" cy="0"/>
          <a:chOff x="0" y="0"/>
          <a:chExt cx="0" cy="0"/>
        </a:xfrm>
      </p:grpSpPr>
      <p:sp>
        <p:nvSpPr>
          <p:cNvPr id="2" name="PlaceHolder 1"/>
          <p:cNvSpPr>
            <a:spLocks noGrp="1"/>
          </p:cNvSpPr>
          <p:nvPr>
            <p:ph type="ftr" idx="62"/>
          </p:nvPr>
        </p:nvSpPr>
        <p:spPr/>
        <p:txBody>
          <a:bodyPr/>
          <a:lstStyle/>
          <a:p>
            <a:r>
              <a:t>Footer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and 3 Contents_">
    <p:spTree>
      <p:nvGrpSpPr>
        <p:cNvPr id="1" name=""/>
        <p:cNvGrpSpPr/>
        <p:nvPr/>
      </p:nvGrpSpPr>
      <p:grpSpPr>
        <a:xfrm>
          <a:off x="0" y="0"/>
          <a:ext cx="0" cy="0"/>
          <a:chOff x="0" y="0"/>
          <a:chExt cx="0" cy="0"/>
        </a:xfrm>
      </p:grpSpPr>
      <p:sp>
        <p:nvSpPr>
          <p:cNvPr id="2" name="PlaceHolder 1"/>
          <p:cNvSpPr>
            <a:spLocks noGrp="1"/>
          </p:cNvSpPr>
          <p:nvPr>
            <p:ph type="ftr" idx="63"/>
          </p:nvPr>
        </p:nvSpPr>
        <p:spPr/>
        <p:txBody>
          <a:bodyPr/>
          <a:lstStyle/>
          <a:p>
            <a:r>
              <a:t>Footer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BE" sz="1800" b="0" strike="noStrike" spc="-1">
              <a:solidFill>
                <a:schemeClr val="dk1"/>
              </a:solidFill>
              <a:latin typeface="Arial"/>
            </a:endParaRPr>
          </a:p>
        </p:txBody>
      </p:sp>
      <p:sp>
        <p:nvSpPr>
          <p:cNvPr id="8" name="PlaceHolder 2"/>
          <p:cNvSpPr>
            <a:spLocks noGrp="1"/>
          </p:cNvSpPr>
          <p:nvPr>
            <p:ph/>
          </p:nvPr>
        </p:nvSpPr>
        <p:spPr>
          <a:xfrm>
            <a:off x="407880" y="1406520"/>
            <a:ext cx="11375640" cy="500976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43869AC2-85E6-4BB3-8624-C0F4A6FEAECE}"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BE" sz="1800" b="0" strike="noStrike" spc="-1">
              <a:solidFill>
                <a:schemeClr val="dk1"/>
              </a:solidFill>
              <a:latin typeface="Arial"/>
            </a:endParaRPr>
          </a:p>
        </p:txBody>
      </p:sp>
      <p:sp>
        <p:nvSpPr>
          <p:cNvPr id="25" name="PlaceHolder 2"/>
          <p:cNvSpPr>
            <a:spLocks noGrp="1"/>
          </p:cNvSpPr>
          <p:nvPr>
            <p:ph/>
          </p:nvPr>
        </p:nvSpPr>
        <p:spPr>
          <a:xfrm>
            <a:off x="407880" y="1406520"/>
            <a:ext cx="11375640" cy="500976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2EBC0FB5-211F-462D-87BA-E5202EE63468}"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Default 13">
    <p:spTree>
      <p:nvGrpSpPr>
        <p:cNvPr id="1" name=""/>
        <p:cNvGrpSpPr/>
        <p:nvPr/>
      </p:nvGrpSpPr>
      <p:grpSpPr>
        <a:xfrm>
          <a:off x="0" y="0"/>
          <a:ext cx="0" cy="0"/>
          <a:chOff x="0" y="0"/>
          <a:chExt cx="0" cy="0"/>
        </a:xfrm>
      </p:grpSpPr>
      <p:sp>
        <p:nvSpPr>
          <p:cNvPr id="2" name="PlaceHolder 1"/>
          <p:cNvSpPr>
            <a:spLocks noGrp="1"/>
          </p:cNvSpPr>
          <p:nvPr>
            <p:ph type="ftr" idx="55"/>
          </p:nvPr>
        </p:nvSpPr>
        <p:spPr/>
        <p:txBody>
          <a:bodyPr/>
          <a:lstStyle/>
          <a:p>
            <a:r>
              <a:t>Footer</a:t>
            </a:r>
          </a:p>
        </p:txBody>
      </p:sp>
    </p:spTree>
    <p:extLst>
      <p:ext uri="{BB962C8B-B14F-4D97-AF65-F5344CB8AC3E}">
        <p14:creationId xmlns:p14="http://schemas.microsoft.com/office/powerpoint/2010/main" val="2124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Divider cya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reserve="1">
  <p:cSld name="Default 13">
    <p:spTree>
      <p:nvGrpSpPr>
        <p:cNvPr id="1" name=""/>
        <p:cNvGrpSpPr/>
        <p:nvPr/>
      </p:nvGrpSpPr>
      <p:grpSpPr>
        <a:xfrm>
          <a:off x="0" y="0"/>
          <a:ext cx="0" cy="0"/>
          <a:chOff x="0" y="0"/>
          <a:chExt cx="0" cy="0"/>
        </a:xfrm>
      </p:grpSpPr>
      <p:sp>
        <p:nvSpPr>
          <p:cNvPr id="283"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BE" sz="1800" b="0" strike="noStrike" spc="-1">
              <a:solidFill>
                <a:schemeClr val="dk1"/>
              </a:solidFill>
              <a:latin typeface="Arial"/>
            </a:endParaRPr>
          </a:p>
        </p:txBody>
      </p:sp>
      <p:sp>
        <p:nvSpPr>
          <p:cNvPr id="284" name="PlaceHolder 2"/>
          <p:cNvSpPr>
            <a:spLocks noGrp="1"/>
          </p:cNvSpPr>
          <p:nvPr>
            <p:ph/>
          </p:nvPr>
        </p:nvSpPr>
        <p:spPr>
          <a:xfrm>
            <a:off x="407880" y="1406520"/>
            <a:ext cx="5551200" cy="500976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285" name="PlaceHolder 3"/>
          <p:cNvSpPr>
            <a:spLocks noGrp="1"/>
          </p:cNvSpPr>
          <p:nvPr>
            <p:ph/>
          </p:nvPr>
        </p:nvSpPr>
        <p:spPr>
          <a:xfrm>
            <a:off x="6237000" y="1406520"/>
            <a:ext cx="5551200" cy="238932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286" name="PlaceHolder 4"/>
          <p:cNvSpPr>
            <a:spLocks noGrp="1"/>
          </p:cNvSpPr>
          <p:nvPr>
            <p:ph/>
          </p:nvPr>
        </p:nvSpPr>
        <p:spPr>
          <a:xfrm>
            <a:off x="6237000" y="4023360"/>
            <a:ext cx="5551200" cy="238932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6" name="PlaceHolder 5"/>
          <p:cNvSpPr>
            <a:spLocks noGrp="1"/>
          </p:cNvSpPr>
          <p:nvPr>
            <p:ph type="ftr" idx="55"/>
          </p:nvPr>
        </p:nvSpPr>
        <p:spPr/>
        <p:txBody>
          <a:bodyPr/>
          <a:lstStyle/>
          <a:p>
            <a:r>
              <a:t>Footer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efault 13">
    <p:spTree>
      <p:nvGrpSpPr>
        <p:cNvPr id="1" name=""/>
        <p:cNvGrpSpPr/>
        <p:nvPr/>
      </p:nvGrpSpPr>
      <p:grpSpPr>
        <a:xfrm>
          <a:off x="0" y="0"/>
          <a:ext cx="0" cy="0"/>
          <a:chOff x="0" y="0"/>
          <a:chExt cx="0" cy="0"/>
        </a:xfrm>
      </p:grpSpPr>
      <p:sp>
        <p:nvSpPr>
          <p:cNvPr id="2" name="PlaceHolder 1"/>
          <p:cNvSpPr>
            <a:spLocks noGrp="1"/>
          </p:cNvSpPr>
          <p:nvPr>
            <p:ph type="ftr" idx="55"/>
          </p:nvPr>
        </p:nvSpPr>
        <p:spPr/>
        <p:txBody>
          <a:bodyPr/>
          <a:lstStyle/>
          <a:p>
            <a:r>
              <a:t>Footer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itel und Inhalt_">
    <p:spTree>
      <p:nvGrpSpPr>
        <p:cNvPr id="1" name=""/>
        <p:cNvGrpSpPr/>
        <p:nvPr/>
      </p:nvGrpSpPr>
      <p:grpSpPr>
        <a:xfrm>
          <a:off x="0" y="0"/>
          <a:ext cx="0" cy="0"/>
          <a:chOff x="0" y="0"/>
          <a:chExt cx="0" cy="0"/>
        </a:xfrm>
      </p:grpSpPr>
      <p:sp>
        <p:nvSpPr>
          <p:cNvPr id="2" name="PlaceHolder 1"/>
          <p:cNvSpPr>
            <a:spLocks noGrp="1"/>
          </p:cNvSpPr>
          <p:nvPr>
            <p:ph type="ftr" idx="60"/>
          </p:nvPr>
        </p:nvSpPr>
        <p:spPr/>
        <p:txBody>
          <a:bodyPr/>
          <a:lstStyle/>
          <a:p>
            <a:r>
              <a:t>Footer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BE" sz="1800" b="0" strike="noStrike" spc="-1">
              <a:solidFill>
                <a:schemeClr val="dk1"/>
              </a:solidFill>
              <a:latin typeface="Arial"/>
            </a:endParaRPr>
          </a:p>
        </p:txBody>
      </p:sp>
      <p:sp>
        <p:nvSpPr>
          <p:cNvPr id="25" name="PlaceHolder 2"/>
          <p:cNvSpPr>
            <a:spLocks noGrp="1"/>
          </p:cNvSpPr>
          <p:nvPr>
            <p:ph/>
          </p:nvPr>
        </p:nvSpPr>
        <p:spPr>
          <a:xfrm>
            <a:off x="407880" y="1406520"/>
            <a:ext cx="11375640" cy="500976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BE" sz="1800" b="0" strike="noStrike" spc="-1">
              <a:solidFill>
                <a:schemeClr val="dk1"/>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2EBC0FB5-211F-462D-87BA-E5202EE63468}"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3515933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w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w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en-GB" sz="6000" b="0" strike="noStrike" spc="-1">
                <a:solidFill>
                  <a:schemeClr val="dk1"/>
                </a:solidFill>
                <a:latin typeface="Aptos Display"/>
              </a:rPr>
              <a:t>Click to edit Master title style</a:t>
            </a:r>
            <a:endParaRPr lang="en-BE" sz="6000" b="0" strike="noStrike" spc="-1">
              <a:solidFill>
                <a:schemeClr val="dk1"/>
              </a:solidFill>
              <a:latin typeface="Aptos"/>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BE" sz="1200" b="0" strike="noStrike" spc="-1">
                <a:solidFill>
                  <a:schemeClr val="dk1">
                    <a:tint val="82000"/>
                  </a:schemeClr>
                </a:solidFill>
                <a:latin typeface="Aptos"/>
              </a:defRPr>
            </a:lvl1pPr>
          </a:lstStyle>
          <a:p>
            <a:pPr indent="0" defTabSz="914400">
              <a:lnSpc>
                <a:spcPct val="100000"/>
              </a:lnSpc>
              <a:buNone/>
            </a:pPr>
            <a:r>
              <a:rPr lang="en-BE" sz="1200" b="0" strike="noStrike" spc="-1">
                <a:solidFill>
                  <a:schemeClr val="dk1">
                    <a:tint val="82000"/>
                  </a:schemeClr>
                </a:solidFill>
                <a:latin typeface="Aptos"/>
              </a:rPr>
              <a:t>&lt;date/time&gt;</a:t>
            </a:r>
            <a:endParaRPr lang="de-DE"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e-DE" sz="1400" b="0" strike="noStrike" spc="-1">
                <a:solidFill>
                  <a:srgbClr val="000000"/>
                </a:solidFill>
                <a:latin typeface="Times New Roman"/>
              </a:defRPr>
            </a:lvl1pPr>
          </a:lstStyle>
          <a:p>
            <a:pPr indent="0" algn="ctr">
              <a:buNone/>
            </a:pPr>
            <a:r>
              <a:rPr lang="de-DE" sz="1400" b="0" strike="noStrike" spc="-1">
                <a:solidFill>
                  <a:srgbClr val="000000"/>
                </a:solidFill>
                <a:latin typeface="Times New Roman"/>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strike="noStrike" spc="-1">
                <a:solidFill>
                  <a:schemeClr val="dk1">
                    <a:tint val="82000"/>
                  </a:schemeClr>
                </a:solidFill>
                <a:latin typeface="Aptos"/>
              </a:defRPr>
            </a:lvl1pPr>
          </a:lstStyle>
          <a:p>
            <a:pPr indent="0" algn="r" defTabSz="914400">
              <a:lnSpc>
                <a:spcPct val="100000"/>
              </a:lnSpc>
              <a:buNone/>
            </a:pPr>
            <a:fld id="{B8C9F1A4-F4CE-4749-BDAF-EE745542D38D}" type="slidenum">
              <a:rPr lang="en-BE" sz="1200" b="0" strike="noStrike" spc="-1">
                <a:solidFill>
                  <a:schemeClr val="dk1">
                    <a:tint val="82000"/>
                  </a:schemeClr>
                </a:solidFill>
                <a:latin typeface="Aptos"/>
              </a:rPr>
              <a:t>‹#›</a:t>
            </a:fld>
            <a:endParaRPr lang="de-DE" sz="1200" b="0" strike="noStrike" spc="-1">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BE" sz="2800" b="0" strike="noStrike" spc="-1">
                <a:solidFill>
                  <a:schemeClr val="dk1"/>
                </a:solidFill>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BE" sz="2000" b="0" strike="noStrike" spc="-1">
                <a:solidFill>
                  <a:schemeClr val="dk1"/>
                </a:solidFill>
                <a:latin typeface="Aptos"/>
              </a:rPr>
              <a:t>Second Outline Level</a:t>
            </a:r>
          </a:p>
          <a:p>
            <a:pPr marL="1296000" lvl="2" indent="-288000">
              <a:lnSpc>
                <a:spcPct val="90000"/>
              </a:lnSpc>
              <a:spcBef>
                <a:spcPts val="850"/>
              </a:spcBef>
              <a:buClr>
                <a:srgbClr val="000000"/>
              </a:buClr>
              <a:buSzPct val="45000"/>
              <a:buFont typeface="Wingdings" charset="2"/>
              <a:buChar char=""/>
            </a:pPr>
            <a:r>
              <a:rPr lang="en-BE" sz="1800" b="0" strike="noStrike" spc="-1">
                <a:solidFill>
                  <a:schemeClr val="dk1"/>
                </a:solidFill>
                <a:latin typeface="Aptos"/>
              </a:rPr>
              <a:t>Third Outline Level</a:t>
            </a:r>
          </a:p>
          <a:p>
            <a:pPr marL="1728000" lvl="3" indent="-216000">
              <a:lnSpc>
                <a:spcPct val="90000"/>
              </a:lnSpc>
              <a:spcBef>
                <a:spcPts val="567"/>
              </a:spcBef>
              <a:buClr>
                <a:srgbClr val="000000"/>
              </a:buClr>
              <a:buSzPct val="75000"/>
              <a:buFont typeface="Symbol" charset="2"/>
              <a:buChar char=""/>
            </a:pPr>
            <a:r>
              <a:rPr lang="en-BE" sz="1800" b="0" strike="noStrike" spc="-1">
                <a:solidFill>
                  <a:schemeClr val="dk1"/>
                </a:solidFill>
                <a:latin typeface="Aptos"/>
              </a:rPr>
              <a:t>Fourth Outline Level</a:t>
            </a:r>
          </a:p>
          <a:p>
            <a:pPr marL="2160000" lvl="4" indent="-216000">
              <a:lnSpc>
                <a:spcPct val="90000"/>
              </a:lnSpc>
              <a:spcBef>
                <a:spcPts val="283"/>
              </a:spcBef>
              <a:buClr>
                <a:srgbClr val="000000"/>
              </a:buClr>
              <a:buSzPct val="45000"/>
              <a:buFont typeface="Wingdings" charset="2"/>
              <a:buChar char=""/>
            </a:pPr>
            <a:r>
              <a:rPr lang="en-BE" sz="2000" b="0" strike="noStrike" spc="-1">
                <a:solidFill>
                  <a:schemeClr val="dk1"/>
                </a:solidFill>
                <a:latin typeface="Aptos"/>
              </a:rPr>
              <a:t>Fifth Outline Level</a:t>
            </a:r>
          </a:p>
          <a:p>
            <a:pPr marL="2592000" lvl="5" indent="-216000">
              <a:lnSpc>
                <a:spcPct val="90000"/>
              </a:lnSpc>
              <a:spcBef>
                <a:spcPts val="283"/>
              </a:spcBef>
              <a:buClr>
                <a:srgbClr val="000000"/>
              </a:buClr>
              <a:buSzPct val="45000"/>
              <a:buFont typeface="Wingdings" charset="2"/>
              <a:buChar char=""/>
            </a:pPr>
            <a:r>
              <a:rPr lang="en-BE" sz="2000" b="0" strike="noStrike" spc="-1">
                <a:solidFill>
                  <a:schemeClr val="dk1"/>
                </a:solidFill>
                <a:latin typeface="Aptos"/>
              </a:rPr>
              <a:t>Sixth Outline Level</a:t>
            </a:r>
          </a:p>
          <a:p>
            <a:pPr marL="3024000" lvl="6" indent="-216000">
              <a:lnSpc>
                <a:spcPct val="90000"/>
              </a:lnSpc>
              <a:spcBef>
                <a:spcPts val="283"/>
              </a:spcBef>
              <a:buClr>
                <a:srgbClr val="000000"/>
              </a:buClr>
              <a:buSzPct val="45000"/>
              <a:buFont typeface="Wingdings" charset="2"/>
              <a:buChar char=""/>
            </a:pPr>
            <a:r>
              <a:rPr lang="en-BE" sz="2000" b="0" strike="noStrike" spc="-1">
                <a:solidFill>
                  <a:schemeClr val="dk1"/>
                </a:solidFill>
                <a:latin typeface="Aptos"/>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BE" sz="4400" b="0" strike="noStrike" spc="-1">
              <a:solidFill>
                <a:schemeClr val="dk1"/>
              </a:solidFill>
              <a:latin typeface="Aptos"/>
            </a:endParaRPr>
          </a:p>
        </p:txBody>
      </p:sp>
      <p:sp>
        <p:nvSpPr>
          <p:cNvPr id="20"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endParaRPr lang="en-BE" sz="2800" b="0" strike="noStrike" spc="-1">
              <a:solidFill>
                <a:schemeClr val="dk1"/>
              </a:solidFill>
              <a:latin typeface="Aptos"/>
            </a:endParaRP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endParaRPr lang="en-BE" sz="2400" b="0" strike="noStrike" spc="-1">
              <a:solidFill>
                <a:schemeClr val="dk1"/>
              </a:solidFill>
              <a:latin typeface="Aptos"/>
            </a:endParaRP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endParaRPr lang="en-BE" sz="2000" b="0" strike="noStrike" spc="-1">
              <a:solidFill>
                <a:schemeClr val="dk1"/>
              </a:solidFill>
              <a:latin typeface="Aptos"/>
            </a:endParaRP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endParaRPr lang="en-BE" sz="1800" b="0" strike="noStrike" spc="-1">
              <a:solidFill>
                <a:schemeClr val="dk1"/>
              </a:solidFill>
              <a:latin typeface="Aptos"/>
            </a:endParaRP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endParaRPr lang="en-BE" sz="1800" b="0" strike="noStrike" spc="-1">
              <a:solidFill>
                <a:schemeClr val="dk1"/>
              </a:solidFill>
              <a:latin typeface="Aptos"/>
            </a:endParaRPr>
          </a:p>
        </p:txBody>
      </p:sp>
      <p:sp>
        <p:nvSpPr>
          <p:cNvPr id="21"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BE" sz="1200" b="0" strike="noStrike" spc="-1">
                <a:solidFill>
                  <a:schemeClr val="dk1">
                    <a:tint val="82000"/>
                  </a:schemeClr>
                </a:solidFill>
                <a:latin typeface="Aptos"/>
              </a:defRPr>
            </a:lvl1pPr>
          </a:lstStyle>
          <a:p>
            <a:pPr indent="0" defTabSz="914400">
              <a:lnSpc>
                <a:spcPct val="100000"/>
              </a:lnSpc>
              <a:buNone/>
            </a:pPr>
            <a:r>
              <a:rPr lang="en-BE" sz="1200" b="0" strike="noStrike" spc="-1">
                <a:solidFill>
                  <a:schemeClr val="dk1">
                    <a:tint val="82000"/>
                  </a:schemeClr>
                </a:solidFill>
                <a:latin typeface="Aptos"/>
              </a:rPr>
              <a:t>&lt;date/time&gt;</a:t>
            </a:r>
            <a:endParaRPr lang="de-DE" sz="1200" b="0" strike="noStrike" spc="-1">
              <a:solidFill>
                <a:srgbClr val="000000"/>
              </a:solidFill>
              <a:latin typeface="Times New Roman"/>
            </a:endParaRPr>
          </a:p>
        </p:txBody>
      </p:sp>
      <p:sp>
        <p:nvSpPr>
          <p:cNvPr id="22"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e-DE" sz="1400" b="0" strike="noStrike" spc="-1">
                <a:solidFill>
                  <a:srgbClr val="000000"/>
                </a:solidFill>
                <a:latin typeface="Times New Roman"/>
              </a:defRPr>
            </a:lvl1pPr>
          </a:lstStyle>
          <a:p>
            <a:pPr indent="0" algn="ctr">
              <a:buNone/>
            </a:pPr>
            <a:r>
              <a:rPr lang="de-DE" sz="1400" b="0" strike="noStrike" spc="-1">
                <a:solidFill>
                  <a:srgbClr val="000000"/>
                </a:solidFill>
                <a:latin typeface="Times New Roman"/>
              </a:rPr>
              <a:t>&lt;footer&gt;</a:t>
            </a:r>
          </a:p>
        </p:txBody>
      </p:sp>
      <p:sp>
        <p:nvSpPr>
          <p:cNvPr id="23"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strike="noStrike" spc="-1">
                <a:solidFill>
                  <a:schemeClr val="dk1">
                    <a:tint val="82000"/>
                  </a:schemeClr>
                </a:solidFill>
                <a:latin typeface="Aptos"/>
              </a:defRPr>
            </a:lvl1pPr>
          </a:lstStyle>
          <a:p>
            <a:pPr indent="0" algn="r" defTabSz="914400">
              <a:lnSpc>
                <a:spcPct val="100000"/>
              </a:lnSpc>
              <a:buNone/>
            </a:pPr>
            <a:fld id="{CC825015-907A-44A0-BCDD-34F1AB303FBE}" type="slidenum">
              <a:rPr lang="en-BE" sz="1200" b="0" strike="noStrike" spc="-1">
                <a:solidFill>
                  <a:schemeClr val="dk1">
                    <a:tint val="82000"/>
                  </a:schemeClr>
                </a:solidFill>
                <a:latin typeface="Aptos"/>
              </a:rPr>
              <a:t>‹#›</a:t>
            </a:fld>
            <a:endParaRPr lang="de-DE"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6" r:id="rId1"/>
    <p:sldLayoutId id="21474837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8" name="Textfeld 13" hidden="1"/>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06BF785C-5972-49E9-874A-EDE219E1FD68}" type="slidenum">
              <a:rPr lang="en-US" sz="1000" b="1" strike="noStrike" spc="-1">
                <a:solidFill>
                  <a:schemeClr val="dk1"/>
                </a:solidFill>
                <a:latin typeface="Arial"/>
              </a:rPr>
              <a:t>‹#›</a:t>
            </a:fld>
            <a:endParaRPr lang="de-DE" sz="1000" b="0" strike="noStrike" spc="-1">
              <a:solidFill>
                <a:srgbClr val="FFFFFF"/>
              </a:solidFill>
              <a:latin typeface="Arial"/>
            </a:endParaRPr>
          </a:p>
        </p:txBody>
      </p:sp>
      <p:pic>
        <p:nvPicPr>
          <p:cNvPr id="149" name="Grafik 9"/>
          <p:cNvPicPr/>
          <p:nvPr/>
        </p:nvPicPr>
        <p:blipFill>
          <a:blip r:embed="rId3"/>
          <a:stretch/>
        </p:blipFill>
        <p:spPr>
          <a:xfrm>
            <a:off x="403200" y="6613920"/>
            <a:ext cx="325080" cy="100440"/>
          </a:xfrm>
          <a:prstGeom prst="rect">
            <a:avLst/>
          </a:prstGeom>
          <a:ln w="0">
            <a:noFill/>
          </a:ln>
        </p:spPr>
      </p:pic>
      <p:sp>
        <p:nvSpPr>
          <p:cNvPr id="150" name="PlaceHolder 1"/>
          <p:cNvSpPr>
            <a:spLocks noGrp="1"/>
          </p:cNvSpPr>
          <p:nvPr>
            <p:ph type="title"/>
          </p:nvPr>
        </p:nvSpPr>
        <p:spPr>
          <a:xfrm>
            <a:off x="407880" y="349560"/>
            <a:ext cx="11375640" cy="3510720"/>
          </a:xfrm>
          <a:prstGeom prst="rect">
            <a:avLst/>
          </a:prstGeom>
          <a:noFill/>
          <a:ln w="0">
            <a:noFill/>
          </a:ln>
        </p:spPr>
        <p:txBody>
          <a:bodyPr lIns="0" tIns="0" rIns="0" bIns="0" anchor="t">
            <a:noAutofit/>
          </a:bodyPr>
          <a:lstStyle/>
          <a:p>
            <a:pPr indent="0" defTabSz="914400">
              <a:lnSpc>
                <a:spcPct val="100000"/>
              </a:lnSpc>
              <a:buNone/>
            </a:pPr>
            <a:r>
              <a:rPr lang="de-DE" sz="6000" b="1" strike="noStrike" spc="-1">
                <a:solidFill>
                  <a:schemeClr val="lt1"/>
                </a:solidFill>
                <a:latin typeface="Arial"/>
              </a:rPr>
              <a:t>Mastertitelformat bearbeiten</a:t>
            </a:r>
            <a:endParaRPr lang="en-BE" sz="6000" b="0" strike="noStrike" spc="-1">
              <a:solidFill>
                <a:schemeClr val="dk1"/>
              </a:solidFill>
              <a:latin typeface="Arial"/>
            </a:endParaRPr>
          </a:p>
        </p:txBody>
      </p:sp>
      <p:sp>
        <p:nvSpPr>
          <p:cNvPr id="151"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0000"/>
              </a:lnSpc>
              <a:spcBef>
                <a:spcPts val="1417"/>
              </a:spcBef>
              <a:buClr>
                <a:srgbClr val="FFFFFF"/>
              </a:buClr>
              <a:buSzPct val="45000"/>
              <a:buFont typeface="Wingdings" charset="2"/>
              <a:buChar char=""/>
              <a:tabLst>
                <a:tab pos="361800" algn="l"/>
              </a:tabLst>
            </a:pPr>
            <a:r>
              <a:rPr lang="en-BE" sz="1800" b="0" strike="noStrike" spc="-1">
                <a:solidFill>
                  <a:schemeClr val="dk1"/>
                </a:solidFill>
                <a:latin typeface="Arial"/>
              </a:rPr>
              <a:t>Click to edit the outline text format</a:t>
            </a:r>
          </a:p>
          <a:p>
            <a:pPr marL="864000" lvl="1" indent="-324000">
              <a:spcBef>
                <a:spcPts val="1134"/>
              </a:spcBef>
              <a:buClr>
                <a:srgbClr val="FFFFFF"/>
              </a:buClr>
              <a:buSzPct val="75000"/>
              <a:buFont typeface="Symbol" charset="2"/>
              <a:buChar char=""/>
              <a:tabLst>
                <a:tab pos="361800" algn="l"/>
              </a:tabLst>
            </a:pPr>
            <a:r>
              <a:rPr lang="en-BE" sz="1600" b="0" strike="noStrike" spc="-1">
                <a:solidFill>
                  <a:schemeClr val="dk1"/>
                </a:solidFill>
                <a:latin typeface="Arial"/>
              </a:rPr>
              <a:t>Second Outline Level</a:t>
            </a:r>
          </a:p>
          <a:p>
            <a:pPr marL="1296000" lvl="2" indent="-288000">
              <a:spcBef>
                <a:spcPts val="850"/>
              </a:spcBef>
              <a:buClr>
                <a:srgbClr val="FFFFFF"/>
              </a:buClr>
              <a:buSzPct val="45000"/>
              <a:buFont typeface="Wingdings" charset="2"/>
              <a:buChar char=""/>
              <a:tabLst>
                <a:tab pos="361800" algn="l"/>
              </a:tabLst>
            </a:pPr>
            <a:r>
              <a:rPr lang="en-BE" sz="1600" b="0" strike="noStrike" spc="-1">
                <a:solidFill>
                  <a:schemeClr val="dk1"/>
                </a:solidFill>
                <a:latin typeface="Arial"/>
              </a:rPr>
              <a:t>Third Outline Level</a:t>
            </a:r>
          </a:p>
          <a:p>
            <a:pPr marL="1728000" lvl="3" indent="-216000">
              <a:spcBef>
                <a:spcPts val="567"/>
              </a:spcBef>
              <a:buClr>
                <a:srgbClr val="FFFFFF"/>
              </a:buClr>
              <a:buSzPct val="75000"/>
              <a:buFont typeface="Symbol" charset="2"/>
              <a:buChar char=""/>
              <a:tabLst>
                <a:tab pos="361800" algn="l"/>
              </a:tabLst>
            </a:pPr>
            <a:r>
              <a:rPr lang="en-BE" sz="1600" b="0" strike="noStrike" spc="-1">
                <a:solidFill>
                  <a:schemeClr val="dk1"/>
                </a:solidFill>
                <a:latin typeface="Arial"/>
              </a:rPr>
              <a:t>Fourth Outline Level</a:t>
            </a:r>
          </a:p>
          <a:p>
            <a:pPr marL="2160000" lvl="4" indent="-216000">
              <a:spcBef>
                <a:spcPts val="283"/>
              </a:spcBef>
              <a:buClr>
                <a:srgbClr val="FFFFFF"/>
              </a:buClr>
              <a:buSzPct val="45000"/>
              <a:buFont typeface="Wingdings" charset="2"/>
              <a:buChar char=""/>
              <a:tabLst>
                <a:tab pos="361800" algn="l"/>
              </a:tabLst>
            </a:pPr>
            <a:r>
              <a:rPr lang="en-BE" sz="2000" b="0" strike="noStrike" spc="-1">
                <a:solidFill>
                  <a:schemeClr val="dk1"/>
                </a:solidFill>
                <a:latin typeface="Arial"/>
              </a:rPr>
              <a:t>Fifth Outline Level</a:t>
            </a:r>
          </a:p>
          <a:p>
            <a:pPr marL="2592000" lvl="5" indent="-216000">
              <a:spcBef>
                <a:spcPts val="283"/>
              </a:spcBef>
              <a:buClr>
                <a:srgbClr val="FFFFFF"/>
              </a:buClr>
              <a:buSzPct val="45000"/>
              <a:buFont typeface="Wingdings" charset="2"/>
              <a:buChar char=""/>
              <a:tabLst>
                <a:tab pos="361800" algn="l"/>
              </a:tabLst>
            </a:pPr>
            <a:r>
              <a:rPr lang="en-BE" sz="2000" b="0" strike="noStrike" spc="-1">
                <a:solidFill>
                  <a:schemeClr val="dk1"/>
                </a:solidFill>
                <a:latin typeface="Arial"/>
              </a:rPr>
              <a:t>Sixth Outline Level</a:t>
            </a:r>
          </a:p>
          <a:p>
            <a:pPr marL="3024000" lvl="6" indent="-216000">
              <a:spcBef>
                <a:spcPts val="283"/>
              </a:spcBef>
              <a:buClr>
                <a:srgbClr val="FFFFFF"/>
              </a:buClr>
              <a:buSzPct val="45000"/>
              <a:buFont typeface="Wingdings" charset="2"/>
              <a:buChar char=""/>
              <a:tabLst>
                <a:tab pos="361800" algn="l"/>
              </a:tabLst>
            </a:pPr>
            <a:r>
              <a:rPr lang="en-B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7C2B607F-76F4-46DC-A10D-004E8D1C177B}" type="slidenum">
              <a:rPr lang="en-US" sz="1000" b="1" strike="noStrike" spc="-1">
                <a:solidFill>
                  <a:schemeClr val="dk1"/>
                </a:solidFill>
                <a:latin typeface="Arial"/>
              </a:rPr>
              <a:t>‹#›</a:t>
            </a:fld>
            <a:endParaRPr lang="de-DE" sz="1000" b="0" strike="noStrike" spc="-1">
              <a:solidFill>
                <a:srgbClr val="000000"/>
              </a:solidFill>
              <a:latin typeface="Arial"/>
            </a:endParaRPr>
          </a:p>
        </p:txBody>
      </p:sp>
      <p:pic>
        <p:nvPicPr>
          <p:cNvPr id="278" name="Grafik 9"/>
          <p:cNvPicPr/>
          <p:nvPr/>
        </p:nvPicPr>
        <p:blipFill>
          <a:blip r:embed="rId4"/>
          <a:stretch/>
        </p:blipFill>
        <p:spPr>
          <a:xfrm>
            <a:off x="403200" y="6613920"/>
            <a:ext cx="325080" cy="100440"/>
          </a:xfrm>
          <a:prstGeom prst="rect">
            <a:avLst/>
          </a:prstGeom>
          <a:ln w="0">
            <a:noFill/>
          </a:ln>
        </p:spPr>
      </p:pic>
      <p:sp>
        <p:nvSpPr>
          <p:cNvPr id="279"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de-DE" sz="3000" b="1" strike="noStrike" spc="-1">
                <a:solidFill>
                  <a:schemeClr val="accent1"/>
                </a:solidFill>
                <a:latin typeface="Arial"/>
              </a:rPr>
              <a:t>Mastertitelformat bearbeiten</a:t>
            </a:r>
            <a:endParaRPr lang="en-BE" sz="3000" b="0" strike="noStrike" spc="-1">
              <a:solidFill>
                <a:schemeClr val="dk1"/>
              </a:solidFill>
              <a:latin typeface="Arial"/>
            </a:endParaRPr>
          </a:p>
        </p:txBody>
      </p:sp>
      <p:sp>
        <p:nvSpPr>
          <p:cNvPr id="280" name="PlaceHolder 2"/>
          <p:cNvSpPr>
            <a:spLocks noGrp="1"/>
          </p:cNvSpPr>
          <p:nvPr>
            <p:ph type="body"/>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de-DE" sz="1800" b="0" strike="noStrike" spc="-1">
                <a:solidFill>
                  <a:schemeClr val="dk1"/>
                </a:solidFill>
                <a:latin typeface="Arial"/>
              </a:rPr>
              <a:t>Mastertextformat bearbeiten</a:t>
            </a:r>
            <a:endParaRPr lang="en-BE" sz="1800" b="0" strike="noStrike" spc="-1">
              <a:solidFill>
                <a:schemeClr val="dk1"/>
              </a:solidFill>
              <a:latin typeface="Arial"/>
            </a:endParaRPr>
          </a:p>
        </p:txBody>
      </p:sp>
      <p:sp>
        <p:nvSpPr>
          <p:cNvPr id="281" name="PlaceHolder 3"/>
          <p:cNvSpPr>
            <a:spLocks noGrp="1"/>
          </p:cNvSpPr>
          <p:nvPr>
            <p:ph type="ftr" idx="55"/>
          </p:nvPr>
        </p:nvSpPr>
        <p:spPr>
          <a:xfrm>
            <a:off x="791640" y="6580800"/>
            <a:ext cx="9948600" cy="186480"/>
          </a:xfrm>
          <a:prstGeom prst="rect">
            <a:avLst/>
          </a:prstGeom>
          <a:noFill/>
          <a:ln w="0">
            <a:noFill/>
          </a:ln>
        </p:spPr>
        <p:txBody>
          <a:bodyPr lIns="0" tIns="0" rIns="0" bIns="0" anchor="t">
            <a:noAutofit/>
          </a:bodyPr>
          <a:lstStyle>
            <a:lvl1pPr indent="0" defTabSz="914400">
              <a:lnSpc>
                <a:spcPct val="100000"/>
              </a:lnSpc>
              <a:buNone/>
              <a:defRPr lang="en-US" sz="1000" b="0" strike="noStrike" spc="-1">
                <a:solidFill>
                  <a:schemeClr val="dk1"/>
                </a:solidFill>
                <a:latin typeface="Arial"/>
              </a:defRPr>
            </a:lvl1pPr>
          </a:lstStyle>
          <a:p>
            <a:pPr indent="0" defTabSz="914400">
              <a:lnSpc>
                <a:spcPct val="100000"/>
              </a:lnSpc>
              <a:buNone/>
            </a:pPr>
            <a:r>
              <a:rPr lang="en-US" sz="1000" b="0" strike="noStrike" spc="-1">
                <a:solidFill>
                  <a:schemeClr val="dk1"/>
                </a:solidFill>
                <a:latin typeface="Arial"/>
              </a:rPr>
              <a:t>&lt;footer&gt;</a:t>
            </a:r>
            <a:endParaRPr lang="de-DE" sz="1000" b="0" strike="noStrike" spc="-1">
              <a:solidFill>
                <a:srgbClr val="000000"/>
              </a:solidFill>
              <a:latin typeface="Times New Roman"/>
            </a:endParaRPr>
          </a:p>
        </p:txBody>
      </p:sp>
      <p:sp>
        <p:nvSpPr>
          <p:cNvPr id="282" name="PlaceHolder 4"/>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de-DE" sz="1800" b="1" strike="noStrike" spc="-1">
                <a:solidFill>
                  <a:schemeClr val="accent2"/>
                </a:solidFill>
                <a:latin typeface="Arial"/>
              </a:rPr>
              <a:t>Mastertextformat bearbeiten</a:t>
            </a:r>
            <a:endParaRPr lang="en-BE" sz="18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5857E260-9234-4853-8E3D-D02C5EEA61BB}" type="slidenum">
              <a:rPr lang="en-US" sz="1000" b="1" strike="noStrike" spc="-1">
                <a:solidFill>
                  <a:schemeClr val="dk1"/>
                </a:solidFill>
                <a:latin typeface="Arial"/>
              </a:rPr>
              <a:t>‹#›</a:t>
            </a:fld>
            <a:endParaRPr lang="de-DE" sz="1000" b="0" strike="noStrike" spc="-1">
              <a:solidFill>
                <a:srgbClr val="000000"/>
              </a:solidFill>
              <a:latin typeface="Arial"/>
            </a:endParaRPr>
          </a:p>
        </p:txBody>
      </p:sp>
      <p:pic>
        <p:nvPicPr>
          <p:cNvPr id="321" name="Grafik 9"/>
          <p:cNvPicPr/>
          <p:nvPr/>
        </p:nvPicPr>
        <p:blipFill>
          <a:blip r:embed="rId4"/>
          <a:stretch/>
        </p:blipFill>
        <p:spPr>
          <a:xfrm>
            <a:off x="403200" y="6613920"/>
            <a:ext cx="325080" cy="100440"/>
          </a:xfrm>
          <a:prstGeom prst="rect">
            <a:avLst/>
          </a:prstGeom>
          <a:ln w="0">
            <a:noFill/>
          </a:ln>
        </p:spPr>
      </p:pic>
      <p:sp>
        <p:nvSpPr>
          <p:cNvPr id="322"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de-DE" sz="3000" b="1" strike="noStrike" spc="-1">
                <a:solidFill>
                  <a:schemeClr val="accent1"/>
                </a:solidFill>
                <a:latin typeface="Arial"/>
              </a:rPr>
              <a:t>Mastertitelformat bearbeiten</a:t>
            </a:r>
            <a:endParaRPr lang="en-BE" sz="3000" b="0" strike="noStrike" spc="-1">
              <a:solidFill>
                <a:schemeClr val="dk1"/>
              </a:solidFill>
              <a:latin typeface="Arial"/>
            </a:endParaRPr>
          </a:p>
        </p:txBody>
      </p:sp>
      <p:sp>
        <p:nvSpPr>
          <p:cNvPr id="323" name="PlaceHolder 2"/>
          <p:cNvSpPr>
            <a:spLocks noGrp="1"/>
          </p:cNvSpPr>
          <p:nvPr>
            <p:ph type="body"/>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de-DE" sz="1800" b="0" strike="noStrike" spc="-1">
                <a:solidFill>
                  <a:schemeClr val="dk1"/>
                </a:solidFill>
                <a:latin typeface="Arial"/>
              </a:rPr>
              <a:t>Mastertextformat bearbeiten</a:t>
            </a:r>
            <a:endParaRPr lang="en-BE" sz="1800" b="0" strike="noStrike" spc="-1">
              <a:solidFill>
                <a:schemeClr val="dk1"/>
              </a:solidFill>
              <a:latin typeface="Arial"/>
            </a:endParaRPr>
          </a:p>
        </p:txBody>
      </p:sp>
      <p:sp>
        <p:nvSpPr>
          <p:cNvPr id="324" name="PlaceHolder 3"/>
          <p:cNvSpPr>
            <a:spLocks noGrp="1"/>
          </p:cNvSpPr>
          <p:nvPr>
            <p:ph type="ftr" idx="60"/>
          </p:nvPr>
        </p:nvSpPr>
        <p:spPr>
          <a:xfrm>
            <a:off x="791640" y="6580800"/>
            <a:ext cx="9948600" cy="186480"/>
          </a:xfrm>
          <a:prstGeom prst="rect">
            <a:avLst/>
          </a:prstGeom>
          <a:noFill/>
          <a:ln w="0">
            <a:noFill/>
          </a:ln>
        </p:spPr>
        <p:txBody>
          <a:bodyPr lIns="0" tIns="0" rIns="0" bIns="0" anchor="t">
            <a:noAutofit/>
          </a:bodyPr>
          <a:lstStyle>
            <a:lvl1pPr indent="0" defTabSz="914400">
              <a:lnSpc>
                <a:spcPct val="100000"/>
              </a:lnSpc>
              <a:buNone/>
              <a:defRPr lang="en-US" sz="1000" b="0" strike="noStrike" spc="-1">
                <a:solidFill>
                  <a:schemeClr val="dk1"/>
                </a:solidFill>
                <a:latin typeface="Arial"/>
              </a:defRPr>
            </a:lvl1pPr>
          </a:lstStyle>
          <a:p>
            <a:pPr indent="0" defTabSz="914400">
              <a:lnSpc>
                <a:spcPct val="100000"/>
              </a:lnSpc>
              <a:buNone/>
            </a:pPr>
            <a:r>
              <a:rPr lang="en-US" sz="1000" b="0" strike="noStrike" spc="-1">
                <a:solidFill>
                  <a:schemeClr val="dk1"/>
                </a:solidFill>
                <a:latin typeface="Arial"/>
              </a:rPr>
              <a:t>&lt;footer&gt;</a:t>
            </a:r>
            <a:endParaRPr lang="de-DE" sz="1000" b="0" strike="noStrike" spc="-1">
              <a:solidFill>
                <a:srgbClr val="000000"/>
              </a:solidFill>
              <a:latin typeface="Times New Roman"/>
            </a:endParaRPr>
          </a:p>
        </p:txBody>
      </p:sp>
      <p:sp>
        <p:nvSpPr>
          <p:cNvPr id="325" name="PlaceHolder 4"/>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de-DE" sz="1800" b="1" strike="noStrike" spc="-1">
                <a:solidFill>
                  <a:schemeClr val="accent2"/>
                </a:solidFill>
                <a:latin typeface="Arial"/>
              </a:rPr>
              <a:t>Mastertextformat bearbeiten</a:t>
            </a:r>
            <a:endParaRPr lang="en-BE" sz="18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45" r:id="rId1"/>
    <p:sldLayoutId id="21474837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5D94E771-23F0-4C9F-88E3-9F0F3B4A79D0}" type="slidenum">
              <a:rPr lang="en-US" sz="1000" b="1" strike="noStrike" spc="-1">
                <a:solidFill>
                  <a:schemeClr val="dk1"/>
                </a:solidFill>
                <a:latin typeface="Arial"/>
              </a:rPr>
              <a:t>‹#›</a:t>
            </a:fld>
            <a:endParaRPr lang="de-DE" sz="1000" b="0" strike="noStrike" spc="-1">
              <a:solidFill>
                <a:srgbClr val="000000"/>
              </a:solidFill>
              <a:latin typeface="Arial"/>
            </a:endParaRPr>
          </a:p>
        </p:txBody>
      </p:sp>
      <p:pic>
        <p:nvPicPr>
          <p:cNvPr id="327" name="Grafik 9"/>
          <p:cNvPicPr/>
          <p:nvPr/>
        </p:nvPicPr>
        <p:blipFill>
          <a:blip r:embed="rId3"/>
          <a:stretch/>
        </p:blipFill>
        <p:spPr>
          <a:xfrm>
            <a:off x="403200" y="6613920"/>
            <a:ext cx="325080" cy="100440"/>
          </a:xfrm>
          <a:prstGeom prst="rect">
            <a:avLst/>
          </a:prstGeom>
          <a:ln w="0">
            <a:noFill/>
          </a:ln>
        </p:spPr>
      </p:pic>
      <p:sp>
        <p:nvSpPr>
          <p:cNvPr id="328" name="PlaceHolder 1"/>
          <p:cNvSpPr>
            <a:spLocks noGrp="1"/>
          </p:cNvSpPr>
          <p:nvPr>
            <p:ph type="ftr" idx="61"/>
          </p:nvPr>
        </p:nvSpPr>
        <p:spPr>
          <a:xfrm>
            <a:off x="791640" y="6580800"/>
            <a:ext cx="9948600" cy="186480"/>
          </a:xfrm>
          <a:prstGeom prst="rect">
            <a:avLst/>
          </a:prstGeom>
          <a:noFill/>
          <a:ln w="0">
            <a:noFill/>
          </a:ln>
        </p:spPr>
        <p:txBody>
          <a:bodyPr lIns="0" tIns="0" rIns="0" bIns="0" anchor="t">
            <a:noAutofit/>
          </a:bodyPr>
          <a:lstStyle>
            <a:lvl1pPr indent="0" defTabSz="914400">
              <a:lnSpc>
                <a:spcPct val="100000"/>
              </a:lnSpc>
              <a:buNone/>
              <a:defRPr lang="en-US" sz="1000" b="0" strike="noStrike" spc="-1">
                <a:solidFill>
                  <a:schemeClr val="dk1"/>
                </a:solidFill>
                <a:latin typeface="Arial"/>
              </a:defRPr>
            </a:lvl1pPr>
          </a:lstStyle>
          <a:p>
            <a:pPr indent="0" defTabSz="914400">
              <a:lnSpc>
                <a:spcPct val="100000"/>
              </a:lnSpc>
              <a:buNone/>
            </a:pPr>
            <a:r>
              <a:rPr lang="en-US" sz="1000" b="0" strike="noStrike" spc="-1">
                <a:solidFill>
                  <a:schemeClr val="dk1"/>
                </a:solidFill>
                <a:latin typeface="Arial"/>
              </a:rPr>
              <a:t>&lt;footer&gt;</a:t>
            </a:r>
            <a:endParaRPr lang="de-DE" sz="1000" b="0" strike="noStrike" spc="-1">
              <a:solidFill>
                <a:srgbClr val="000000"/>
              </a:solidFill>
              <a:latin typeface="Times New Roman"/>
            </a:endParaRPr>
          </a:p>
        </p:txBody>
      </p:sp>
      <p:sp>
        <p:nvSpPr>
          <p:cNvPr id="329"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BE" sz="1800" b="0" strike="noStrike" spc="-1">
                <a:solidFill>
                  <a:schemeClr val="dk1"/>
                </a:solidFill>
                <a:latin typeface="Arial"/>
              </a:rPr>
              <a:t>Click to edit the title text format</a:t>
            </a:r>
          </a:p>
        </p:txBody>
      </p:sp>
      <p:sp>
        <p:nvSpPr>
          <p:cNvPr id="330"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0000"/>
              </a:lnSpc>
              <a:spcBef>
                <a:spcPts val="1417"/>
              </a:spcBef>
              <a:buClr>
                <a:srgbClr val="000000"/>
              </a:buClr>
              <a:buSzPct val="45000"/>
              <a:buFont typeface="Wingdings" charset="2"/>
              <a:buChar char=""/>
              <a:tabLst>
                <a:tab pos="361800" algn="l"/>
              </a:tabLst>
            </a:pPr>
            <a:r>
              <a:rPr lang="en-BE" sz="1800" b="0" strike="noStrike" spc="-1">
                <a:solidFill>
                  <a:schemeClr val="dk1"/>
                </a:solidFill>
                <a:latin typeface="Arial"/>
              </a:rPr>
              <a:t>Click to edit the outline text format</a:t>
            </a:r>
          </a:p>
          <a:p>
            <a:pPr marL="864000" lvl="1" indent="-324000">
              <a:spcBef>
                <a:spcPts val="1134"/>
              </a:spcBef>
              <a:buClr>
                <a:srgbClr val="000000"/>
              </a:buClr>
              <a:buSzPct val="75000"/>
              <a:buFont typeface="Symbol" charset="2"/>
              <a:buChar char=""/>
              <a:tabLst>
                <a:tab pos="361800" algn="l"/>
              </a:tabLst>
            </a:pPr>
            <a:r>
              <a:rPr lang="en-BE" sz="1600" b="0" strike="noStrike" spc="-1">
                <a:solidFill>
                  <a:schemeClr val="dk1"/>
                </a:solidFill>
                <a:latin typeface="Arial"/>
              </a:rPr>
              <a:t>Second Outline Level</a:t>
            </a:r>
          </a:p>
          <a:p>
            <a:pPr marL="1296000" lvl="2" indent="-288000">
              <a:spcBef>
                <a:spcPts val="850"/>
              </a:spcBef>
              <a:buClr>
                <a:srgbClr val="000000"/>
              </a:buClr>
              <a:buSzPct val="45000"/>
              <a:buFont typeface="Wingdings" charset="2"/>
              <a:buChar char=""/>
              <a:tabLst>
                <a:tab pos="361800" algn="l"/>
              </a:tabLst>
            </a:pPr>
            <a:r>
              <a:rPr lang="en-BE" sz="1600" b="0" strike="noStrike" spc="-1">
                <a:solidFill>
                  <a:schemeClr val="dk1"/>
                </a:solidFill>
                <a:latin typeface="Arial"/>
              </a:rPr>
              <a:t>Third Outline Level</a:t>
            </a:r>
          </a:p>
          <a:p>
            <a:pPr marL="1728000" lvl="3" indent="-216000">
              <a:spcBef>
                <a:spcPts val="567"/>
              </a:spcBef>
              <a:buClr>
                <a:srgbClr val="000000"/>
              </a:buClr>
              <a:buSzPct val="75000"/>
              <a:buFont typeface="Symbol" charset="2"/>
              <a:buChar char=""/>
              <a:tabLst>
                <a:tab pos="361800" algn="l"/>
              </a:tabLst>
            </a:pPr>
            <a:r>
              <a:rPr lang="en-BE" sz="1600" b="0" strike="noStrike" spc="-1">
                <a:solidFill>
                  <a:schemeClr val="dk1"/>
                </a:solidFill>
                <a:latin typeface="Arial"/>
              </a:rPr>
              <a:t>Fourth Outline Level</a:t>
            </a:r>
          </a:p>
          <a:p>
            <a:pPr marL="2160000" lvl="4" indent="-216000">
              <a:spcBef>
                <a:spcPts val="283"/>
              </a:spcBef>
              <a:buClr>
                <a:srgbClr val="000000"/>
              </a:buClr>
              <a:buSzPct val="45000"/>
              <a:buFont typeface="Wingdings" charset="2"/>
              <a:buChar char=""/>
              <a:tabLst>
                <a:tab pos="361800" algn="l"/>
              </a:tabLst>
            </a:pPr>
            <a:r>
              <a:rPr lang="en-BE" sz="2000" b="0" strike="noStrike" spc="-1">
                <a:solidFill>
                  <a:schemeClr val="dk1"/>
                </a:solidFill>
                <a:latin typeface="Arial"/>
              </a:rPr>
              <a:t>Fifth Outline Level</a:t>
            </a:r>
          </a:p>
          <a:p>
            <a:pPr marL="2592000" lvl="5" indent="-216000">
              <a:spcBef>
                <a:spcPts val="283"/>
              </a:spcBef>
              <a:buClr>
                <a:srgbClr val="000000"/>
              </a:buClr>
              <a:buSzPct val="45000"/>
              <a:buFont typeface="Wingdings" charset="2"/>
              <a:buChar char=""/>
              <a:tabLst>
                <a:tab pos="361800" algn="l"/>
              </a:tabLst>
            </a:pPr>
            <a:r>
              <a:rPr lang="en-BE" sz="2000" b="0" strike="noStrike" spc="-1">
                <a:solidFill>
                  <a:schemeClr val="dk1"/>
                </a:solidFill>
                <a:latin typeface="Arial"/>
              </a:rPr>
              <a:t>Sixth Outline Level</a:t>
            </a:r>
          </a:p>
          <a:p>
            <a:pPr marL="3024000" lvl="6" indent="-216000">
              <a:spcBef>
                <a:spcPts val="283"/>
              </a:spcBef>
              <a:buClr>
                <a:srgbClr val="000000"/>
              </a:buClr>
              <a:buSzPct val="45000"/>
              <a:buFont typeface="Wingdings" charset="2"/>
              <a:buChar char=""/>
              <a:tabLst>
                <a:tab pos="361800" algn="l"/>
              </a:tabLst>
            </a:pPr>
            <a:r>
              <a:rPr lang="en-B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AB7B8D3D-BC52-4E37-BBC9-9E4C5D3AD3A3}" type="slidenum">
              <a:rPr lang="en-US" sz="1000" b="1" strike="noStrike" spc="-1">
                <a:solidFill>
                  <a:schemeClr val="dk1"/>
                </a:solidFill>
                <a:latin typeface="Arial"/>
              </a:rPr>
              <a:t>‹#›</a:t>
            </a:fld>
            <a:endParaRPr lang="de-DE" sz="1000" b="0" strike="noStrike" spc="-1">
              <a:solidFill>
                <a:srgbClr val="000000"/>
              </a:solidFill>
              <a:latin typeface="Arial"/>
            </a:endParaRPr>
          </a:p>
        </p:txBody>
      </p:sp>
      <p:pic>
        <p:nvPicPr>
          <p:cNvPr id="332" name="Grafik 9"/>
          <p:cNvPicPr/>
          <p:nvPr/>
        </p:nvPicPr>
        <p:blipFill>
          <a:blip r:embed="rId3"/>
          <a:stretch/>
        </p:blipFill>
        <p:spPr>
          <a:xfrm>
            <a:off x="403200" y="6613920"/>
            <a:ext cx="325080" cy="100440"/>
          </a:xfrm>
          <a:prstGeom prst="rect">
            <a:avLst/>
          </a:prstGeom>
          <a:ln w="0">
            <a:noFill/>
          </a:ln>
        </p:spPr>
      </p:pic>
      <p:sp>
        <p:nvSpPr>
          <p:cNvPr id="333"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de-DE" sz="3000" b="1" strike="noStrike" spc="-1">
                <a:solidFill>
                  <a:schemeClr val="accent1"/>
                </a:solidFill>
                <a:latin typeface="Arial"/>
              </a:rPr>
              <a:t>Mastertitelformat bearbeiten</a:t>
            </a:r>
            <a:endParaRPr lang="en-BE" sz="3000" b="0" strike="noStrike" spc="-1">
              <a:solidFill>
                <a:schemeClr val="dk1"/>
              </a:solidFill>
              <a:latin typeface="Arial"/>
            </a:endParaRPr>
          </a:p>
        </p:txBody>
      </p:sp>
      <p:sp>
        <p:nvSpPr>
          <p:cNvPr id="334" name="PlaceHolder 2"/>
          <p:cNvSpPr>
            <a:spLocks noGrp="1"/>
          </p:cNvSpPr>
          <p:nvPr>
            <p:ph type="body"/>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de-DE" sz="1800" b="0" strike="noStrike" spc="-1">
                <a:solidFill>
                  <a:schemeClr val="dk1"/>
                </a:solidFill>
                <a:latin typeface="Arial"/>
              </a:rPr>
              <a:t>Mastertextformat bearbeiten</a:t>
            </a:r>
            <a:endParaRPr lang="en-BE" sz="1800" b="0" strike="noStrike" spc="-1">
              <a:solidFill>
                <a:schemeClr val="dk1"/>
              </a:solidFill>
              <a:latin typeface="Arial"/>
            </a:endParaRPr>
          </a:p>
        </p:txBody>
      </p:sp>
      <p:sp>
        <p:nvSpPr>
          <p:cNvPr id="335" name="PlaceHolder 3"/>
          <p:cNvSpPr>
            <a:spLocks noGrp="1"/>
          </p:cNvSpPr>
          <p:nvPr>
            <p:ph type="ftr" idx="62"/>
          </p:nvPr>
        </p:nvSpPr>
        <p:spPr>
          <a:xfrm>
            <a:off x="791640" y="6580800"/>
            <a:ext cx="9948600" cy="186480"/>
          </a:xfrm>
          <a:prstGeom prst="rect">
            <a:avLst/>
          </a:prstGeom>
          <a:noFill/>
          <a:ln w="0">
            <a:noFill/>
          </a:ln>
        </p:spPr>
        <p:txBody>
          <a:bodyPr lIns="0" tIns="0" rIns="0" bIns="0" anchor="t">
            <a:noAutofit/>
          </a:bodyPr>
          <a:lstStyle>
            <a:lvl1pPr indent="0" defTabSz="914400">
              <a:lnSpc>
                <a:spcPct val="100000"/>
              </a:lnSpc>
              <a:buNone/>
              <a:defRPr lang="en-US" sz="1000" b="0" strike="noStrike" spc="-1">
                <a:solidFill>
                  <a:schemeClr val="dk1"/>
                </a:solidFill>
                <a:latin typeface="Arial"/>
              </a:defRPr>
            </a:lvl1pPr>
          </a:lstStyle>
          <a:p>
            <a:pPr indent="0" defTabSz="914400">
              <a:lnSpc>
                <a:spcPct val="100000"/>
              </a:lnSpc>
              <a:buNone/>
            </a:pPr>
            <a:r>
              <a:rPr lang="en-US" sz="1000" b="0" strike="noStrike" spc="-1">
                <a:solidFill>
                  <a:schemeClr val="dk1"/>
                </a:solidFill>
                <a:latin typeface="Arial"/>
              </a:rPr>
              <a:t>&lt;footer&gt;</a:t>
            </a:r>
            <a:endParaRPr lang="de-DE" sz="1000" b="0" strike="noStrike" spc="-1">
              <a:solidFill>
                <a:srgbClr val="000000"/>
              </a:solidFill>
              <a:latin typeface="Times New Roman"/>
            </a:endParaRPr>
          </a:p>
        </p:txBody>
      </p:sp>
      <p:sp>
        <p:nvSpPr>
          <p:cNvPr id="336" name="PlaceHolder 4"/>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de-DE" sz="1800" b="1" strike="noStrike" spc="-1">
                <a:solidFill>
                  <a:schemeClr val="accent2"/>
                </a:solidFill>
                <a:latin typeface="Arial"/>
              </a:rPr>
              <a:t>Mastertextformat bearbeiten</a:t>
            </a:r>
            <a:endParaRPr lang="en-BE" sz="18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 name="Textfeld 3"/>
          <p:cNvSpPr/>
          <p:nvPr/>
        </p:nvSpPr>
        <p:spPr>
          <a:xfrm>
            <a:off x="403200" y="6580800"/>
            <a:ext cx="43596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de-DE" sz="1000" b="1" strike="noStrike" spc="-1">
                <a:solidFill>
                  <a:schemeClr val="accent1"/>
                </a:solidFill>
                <a:latin typeface="Arial"/>
              </a:rPr>
              <a:t>DESY</a:t>
            </a:r>
            <a:r>
              <a:rPr lang="de-DE" sz="1000" b="1" strike="noStrike" spc="-1">
                <a:solidFill>
                  <a:schemeClr val="accent2"/>
                </a:solidFill>
                <a:latin typeface="Arial"/>
              </a:rPr>
              <a:t>.</a:t>
            </a:r>
            <a:endParaRPr lang="de-DE" sz="1000" b="0" strike="noStrike" spc="-1">
              <a:solidFill>
                <a:srgbClr val="000000"/>
              </a:solidFill>
              <a:latin typeface="Arial"/>
            </a:endParaRPr>
          </a:p>
        </p:txBody>
      </p:sp>
      <p:sp>
        <p:nvSpPr>
          <p:cNvPr id="338"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strike="noStrike" spc="-1">
                <a:solidFill>
                  <a:schemeClr val="dk1"/>
                </a:solidFill>
                <a:latin typeface="Arial"/>
              </a:rPr>
              <a:t>Page </a:t>
            </a:r>
            <a:fld id="{87BF549D-89FB-4ABF-8565-AA52E5084553}" type="slidenum">
              <a:rPr lang="en-US" sz="1000" b="1" strike="noStrike" spc="-1">
                <a:solidFill>
                  <a:schemeClr val="dk1"/>
                </a:solidFill>
                <a:latin typeface="Arial"/>
              </a:rPr>
              <a:t>‹#›</a:t>
            </a:fld>
            <a:endParaRPr lang="de-DE" sz="1000" b="0" strike="noStrike" spc="-1">
              <a:solidFill>
                <a:srgbClr val="000000"/>
              </a:solidFill>
              <a:latin typeface="Arial"/>
            </a:endParaRPr>
          </a:p>
        </p:txBody>
      </p:sp>
      <p:sp>
        <p:nvSpPr>
          <p:cNvPr id="339"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de-DE" sz="3000" b="0" strike="noStrike" spc="-1">
              <a:solidFill>
                <a:schemeClr val="dk1"/>
              </a:solidFill>
              <a:latin typeface="Arial"/>
            </a:endParaRPr>
          </a:p>
        </p:txBody>
      </p:sp>
      <p:sp>
        <p:nvSpPr>
          <p:cNvPr id="340" name="PlaceHolder 2"/>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de-DE" sz="1800" b="0" strike="noStrike" spc="-1">
              <a:solidFill>
                <a:schemeClr val="dk1"/>
              </a:solidFill>
              <a:latin typeface="Arial"/>
            </a:endParaRPr>
          </a:p>
        </p:txBody>
      </p:sp>
      <p:sp>
        <p:nvSpPr>
          <p:cNvPr id="341" name="PlaceHolder 3"/>
          <p:cNvSpPr>
            <a:spLocks noGrp="1"/>
          </p:cNvSpPr>
          <p:nvPr>
            <p:ph type="body"/>
          </p:nvPr>
        </p:nvSpPr>
        <p:spPr>
          <a:xfrm>
            <a:off x="407880" y="1406520"/>
            <a:ext cx="370800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endParaRPr lang="de-DE" sz="1800" b="0" strike="noStrike" spc="-1">
              <a:solidFill>
                <a:schemeClr val="dk1"/>
              </a:solidFill>
              <a:latin typeface="Arial"/>
            </a:endParaRPr>
          </a:p>
        </p:txBody>
      </p:sp>
      <p:sp>
        <p:nvSpPr>
          <p:cNvPr id="342" name="PlaceHolder 4"/>
          <p:cNvSpPr>
            <a:spLocks noGrp="1"/>
          </p:cNvSpPr>
          <p:nvPr>
            <p:ph type="body"/>
          </p:nvPr>
        </p:nvSpPr>
        <p:spPr>
          <a:xfrm>
            <a:off x="4259160" y="1406520"/>
            <a:ext cx="367308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endParaRPr lang="de-DE" sz="1800" b="0" strike="noStrike" spc="-1">
              <a:solidFill>
                <a:schemeClr val="dk1"/>
              </a:solidFill>
              <a:latin typeface="Arial"/>
            </a:endParaRPr>
          </a:p>
        </p:txBody>
      </p:sp>
      <p:sp>
        <p:nvSpPr>
          <p:cNvPr id="343" name="PlaceHolder 5"/>
          <p:cNvSpPr>
            <a:spLocks noGrp="1"/>
          </p:cNvSpPr>
          <p:nvPr>
            <p:ph type="body"/>
          </p:nvPr>
        </p:nvSpPr>
        <p:spPr>
          <a:xfrm>
            <a:off x="8075520" y="1406520"/>
            <a:ext cx="370800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endParaRPr lang="de-DE" sz="1800" b="0" strike="noStrike" spc="-1">
              <a:solidFill>
                <a:schemeClr val="dk1"/>
              </a:solidFill>
              <a:latin typeface="Arial"/>
            </a:endParaRPr>
          </a:p>
        </p:txBody>
      </p:sp>
      <p:sp>
        <p:nvSpPr>
          <p:cNvPr id="344" name="PlaceHolder 6"/>
          <p:cNvSpPr>
            <a:spLocks noGrp="1"/>
          </p:cNvSpPr>
          <p:nvPr>
            <p:ph type="ftr" idx="63"/>
          </p:nvPr>
        </p:nvSpPr>
        <p:spPr>
          <a:xfrm>
            <a:off x="839520" y="6580800"/>
            <a:ext cx="9900720" cy="186480"/>
          </a:xfrm>
          <a:prstGeom prst="rect">
            <a:avLst/>
          </a:prstGeom>
          <a:noFill/>
          <a:ln w="0">
            <a:noFill/>
          </a:ln>
        </p:spPr>
        <p:txBody>
          <a:bodyPr lIns="0" tIns="0" rIns="0" bIns="0" anchor="t">
            <a:noAutofit/>
          </a:bodyPr>
          <a:lstStyle>
            <a:lvl1pPr indent="0" defTabSz="914400">
              <a:lnSpc>
                <a:spcPct val="100000"/>
              </a:lnSpc>
              <a:buNone/>
              <a:defRPr lang="nb-NO" sz="1000" b="0" strike="noStrike" spc="-1">
                <a:solidFill>
                  <a:schemeClr val="dk1"/>
                </a:solidFill>
                <a:latin typeface="Arial"/>
              </a:defRPr>
            </a:lvl1pPr>
          </a:lstStyle>
          <a:p>
            <a:pPr indent="0" defTabSz="914400">
              <a:lnSpc>
                <a:spcPct val="100000"/>
              </a:lnSpc>
              <a:buNone/>
            </a:pPr>
            <a:r>
              <a:rPr lang="nb-NO" sz="1000" b="0" strike="noStrike" spc="-1">
                <a:solidFill>
                  <a:schemeClr val="dk1"/>
                </a:solidFill>
                <a:latin typeface="Arial"/>
              </a:rPr>
              <a:t>&lt;footer&gt;</a:t>
            </a:r>
            <a:endParaRPr lang="de-DE"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2" descr="Innovate for Sustainable Accelerating Systems: Kick-Off Meeting"/>
          <p:cNvPicPr/>
          <p:nvPr/>
        </p:nvPicPr>
        <p:blipFill>
          <a:blip r:embed="rId2"/>
          <a:stretch/>
        </p:blipFill>
        <p:spPr>
          <a:xfrm>
            <a:off x="162720" y="378720"/>
            <a:ext cx="3608640" cy="1134000"/>
          </a:xfrm>
          <a:prstGeom prst="rect">
            <a:avLst/>
          </a:prstGeom>
          <a:ln w="0">
            <a:noFill/>
          </a:ln>
        </p:spPr>
      </p:pic>
      <p:sp>
        <p:nvSpPr>
          <p:cNvPr id="346" name="PlaceHolder 1"/>
          <p:cNvSpPr>
            <a:spLocks noGrp="1"/>
          </p:cNvSpPr>
          <p:nvPr>
            <p:ph type="title"/>
          </p:nvPr>
        </p:nvSpPr>
        <p:spPr>
          <a:xfrm>
            <a:off x="162720" y="1367160"/>
            <a:ext cx="11866560" cy="2370339"/>
          </a:xfrm>
          <a:prstGeom prst="rect">
            <a:avLst/>
          </a:prstGeom>
          <a:noFill/>
          <a:ln w="0">
            <a:noFill/>
          </a:ln>
        </p:spPr>
        <p:txBody>
          <a:bodyPr lIns="91440" tIns="45720" rIns="91440" bIns="45720" anchor="b">
            <a:noAutofit/>
          </a:bodyPr>
          <a:lstStyle/>
          <a:p>
            <a:pPr indent="0" algn="ctr" defTabSz="914400">
              <a:lnSpc>
                <a:spcPct val="90000"/>
              </a:lnSpc>
              <a:buNone/>
            </a:pPr>
            <a:r>
              <a:rPr lang="en-US" sz="6000" b="0" strike="noStrike" spc="-1" dirty="0">
                <a:solidFill>
                  <a:schemeClr val="dk1"/>
                </a:solidFill>
                <a:latin typeface="Aptos Display"/>
              </a:rPr>
              <a:t>WP2: Low level RF controls</a:t>
            </a:r>
            <a:br>
              <a:rPr sz="6000" dirty="0"/>
            </a:br>
            <a:r>
              <a:rPr lang="en-US" sz="6000" b="0" strike="noStrike" spc="-1" dirty="0">
                <a:solidFill>
                  <a:schemeClr val="dk1"/>
                </a:solidFill>
                <a:latin typeface="Aptos Display"/>
              </a:rPr>
              <a:t>Padova meeting, March 13, 2025</a:t>
            </a:r>
            <a:endParaRPr lang="en-BE" sz="6000" b="0" strike="noStrike" spc="-1" dirty="0">
              <a:solidFill>
                <a:schemeClr val="dk1"/>
              </a:solidFill>
              <a:latin typeface="Aptos"/>
            </a:endParaRPr>
          </a:p>
        </p:txBody>
      </p:sp>
      <p:sp>
        <p:nvSpPr>
          <p:cNvPr id="347" name="PlaceHolder 2"/>
          <p:cNvSpPr>
            <a:spLocks noGrp="1"/>
          </p:cNvSpPr>
          <p:nvPr>
            <p:ph type="subTitle"/>
          </p:nvPr>
        </p:nvSpPr>
        <p:spPr>
          <a:xfrm>
            <a:off x="1523880" y="3602160"/>
            <a:ext cx="9143640" cy="1655280"/>
          </a:xfrm>
          <a:prstGeom prst="rect">
            <a:avLst/>
          </a:prstGeom>
          <a:noFill/>
          <a:ln w="0">
            <a:noFill/>
          </a:ln>
        </p:spPr>
        <p:txBody>
          <a:bodyPr lIns="91440" tIns="45720" rIns="91440" bIns="45720" anchor="t">
            <a:normAutofit fontScale="93713"/>
          </a:bodyPr>
          <a:lstStyle/>
          <a:p>
            <a:pPr indent="0" algn="ctr" defTabSz="914400">
              <a:lnSpc>
                <a:spcPct val="90000"/>
              </a:lnSpc>
              <a:spcBef>
                <a:spcPts val="1001"/>
              </a:spcBef>
              <a:buNone/>
              <a:tabLst>
                <a:tab pos="0" algn="l"/>
              </a:tabLst>
            </a:pPr>
            <a:endParaRPr lang="de-DE" sz="2000" b="0" strike="noStrike" spc="-1">
              <a:solidFill>
                <a:srgbClr val="000000"/>
              </a:solidFill>
              <a:latin typeface="Arial"/>
            </a:endParaRPr>
          </a:p>
          <a:p>
            <a:pPr indent="0" algn="ctr" defTabSz="914400">
              <a:lnSpc>
                <a:spcPct val="90000"/>
              </a:lnSpc>
              <a:spcBef>
                <a:spcPts val="1001"/>
              </a:spcBef>
              <a:buNone/>
              <a:tabLst>
                <a:tab pos="0" algn="l"/>
              </a:tabLst>
            </a:pPr>
            <a:r>
              <a:rPr lang="en-US" sz="2000" b="0" strike="noStrike" spc="-1">
                <a:solidFill>
                  <a:schemeClr val="dk1"/>
                </a:solidFill>
                <a:latin typeface="Aptos"/>
              </a:rPr>
              <a:t>All information contained in this presentation and any accompanying documents is for iSAS project only, and must be treated as strictly confidential.</a:t>
            </a:r>
            <a:endParaRPr lang="de-DE" sz="2000" b="0" strike="noStrike" spc="-1">
              <a:solidFill>
                <a:srgbClr val="000000"/>
              </a:solidFill>
              <a:latin typeface="Arial"/>
            </a:endParaRPr>
          </a:p>
          <a:p>
            <a:pPr indent="0" algn="ctr" defTabSz="914400">
              <a:lnSpc>
                <a:spcPct val="90000"/>
              </a:lnSpc>
              <a:spcBef>
                <a:spcPts val="1001"/>
              </a:spcBef>
              <a:buNone/>
              <a:tabLst>
                <a:tab pos="0" algn="l"/>
              </a:tabLst>
            </a:pPr>
            <a:r>
              <a:rPr lang="en-US" sz="2000" b="0" strike="noStrike" spc="-1">
                <a:solidFill>
                  <a:schemeClr val="dk1"/>
                </a:solidFill>
                <a:latin typeface="Aptos"/>
              </a:rPr>
              <a:t>Any dissemination, distribution or other use of this information without the consent of its owner is prohibited.</a:t>
            </a:r>
            <a:endParaRPr lang="de-DE" sz="2000" b="0" strike="noStrike" spc="-1">
              <a:solidFill>
                <a:srgbClr val="000000"/>
              </a:solidFill>
              <a:latin typeface="Arial"/>
            </a:endParaRPr>
          </a:p>
        </p:txBody>
      </p:sp>
      <p:sp>
        <p:nvSpPr>
          <p:cNvPr id="348" name="Rectangle 8"/>
          <p:cNvSpPr/>
          <p:nvPr/>
        </p:nvSpPr>
        <p:spPr>
          <a:xfrm>
            <a:off x="0" y="5497920"/>
            <a:ext cx="12191760" cy="456840"/>
          </a:xfrm>
          <a:prstGeom prst="rect">
            <a:avLst/>
          </a:prstGeom>
          <a:noFill/>
          <a:ln w="0">
            <a:noFill/>
          </a:ln>
        </p:spPr>
        <p:style>
          <a:lnRef idx="0">
            <a:scrgbClr r="0" g="0" b="0"/>
          </a:lnRef>
          <a:fillRef idx="0">
            <a:scrgbClr r="0" g="0" b="0"/>
          </a:fillRef>
          <a:effectRef idx="0">
            <a:scrgbClr r="0" g="0" b="0"/>
          </a:effectRef>
          <a:fontRef idx="minor"/>
        </p:style>
        <p:txBody>
          <a:bodyPr wrap="none" numCol="1" spcCol="0" anchor="ctr">
            <a:spAutoFit/>
          </a:bodyPr>
          <a:lstStyle/>
          <a:p>
            <a:pPr defTabSz="914400">
              <a:lnSpc>
                <a:spcPct val="100000"/>
              </a:lnSpc>
            </a:pPr>
            <a:endParaRPr lang="en-GB" sz="1800" b="0" strike="noStrike" spc="-1">
              <a:solidFill>
                <a:schemeClr val="dk1"/>
              </a:solidFill>
              <a:latin typeface="Aptos"/>
            </a:endParaRPr>
          </a:p>
        </p:txBody>
      </p:sp>
      <p:pic>
        <p:nvPicPr>
          <p:cNvPr id="349" name="Picture 102"/>
          <p:cNvPicPr/>
          <p:nvPr/>
        </p:nvPicPr>
        <p:blipFill>
          <a:blip r:embed="rId3"/>
          <a:stretch/>
        </p:blipFill>
        <p:spPr>
          <a:xfrm>
            <a:off x="333360" y="6089040"/>
            <a:ext cx="726840" cy="485280"/>
          </a:xfrm>
          <a:prstGeom prst="rect">
            <a:avLst/>
          </a:prstGeom>
          <a:ln w="0">
            <a:noFill/>
          </a:ln>
        </p:spPr>
      </p:pic>
      <p:sp>
        <p:nvSpPr>
          <p:cNvPr id="350" name="ZoneTexte 13"/>
          <p:cNvSpPr/>
          <p:nvPr/>
        </p:nvSpPr>
        <p:spPr>
          <a:xfrm>
            <a:off x="1130400" y="6098040"/>
            <a:ext cx="10937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200" b="0" strike="noStrike" spc="-1">
                <a:solidFill>
                  <a:schemeClr val="dk1"/>
                </a:solidFill>
                <a:latin typeface="Aptos"/>
              </a:rPr>
              <a:t>Funded by the European Union. Views and opinions expressed are however those of the authors only and do not necessarily reflect those of the European Union or the European Commission. Neither the European Union nor the granting authority can be held responsible for them. </a:t>
            </a:r>
            <a:endParaRPr lang="de-DE" sz="12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extBox 53"/>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2.3 </a:t>
            </a:r>
            <a:endParaRPr lang="de-DE" sz="2400" b="0" strike="noStrike" spc="-1" dirty="0">
              <a:solidFill>
                <a:srgbClr val="000000"/>
              </a:solidFill>
              <a:latin typeface="Arial"/>
            </a:endParaRPr>
          </a:p>
        </p:txBody>
      </p:sp>
      <p:pic>
        <p:nvPicPr>
          <p:cNvPr id="437" name="Picture 26"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38"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2.3: </a:t>
            </a:r>
            <a:r>
              <a:rPr lang="en-US" sz="2000" b="1" strike="noStrike" spc="-1" dirty="0">
                <a:solidFill>
                  <a:schemeClr val="dk1"/>
                </a:solidFill>
                <a:latin typeface="Aptos"/>
              </a:rPr>
              <a:t>Vibration analysis and detuning control of cavities </a:t>
            </a:r>
            <a:r>
              <a:rPr lang="en-GB" sz="2000" b="1" i="1" strike="noStrike" spc="-1" dirty="0">
                <a:solidFill>
                  <a:schemeClr val="dk1"/>
                </a:solidFill>
                <a:latin typeface="Arial"/>
              </a:rPr>
              <a:t>– M1-M36</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Characterize environmental disturbances and transfer to the cavity perturbation.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estimation of EuXFEL microphonics indicate +/- 3Hz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RF tests at </a:t>
            </a:r>
            <a:r>
              <a:rPr lang="en-US" sz="1400" b="0" strike="noStrike" spc="-1" dirty="0" err="1">
                <a:solidFill>
                  <a:schemeClr val="dk1"/>
                </a:solidFill>
                <a:latin typeface="Aptos"/>
              </a:rPr>
              <a:t>SeaLab</a:t>
            </a:r>
            <a:r>
              <a:rPr lang="en-US" sz="1400" b="0" strike="noStrike" spc="-1" dirty="0">
                <a:solidFill>
                  <a:schemeClr val="dk1"/>
                </a:solidFill>
                <a:latin typeface="Aptos"/>
              </a:rPr>
              <a:t> (</a:t>
            </a:r>
            <a:r>
              <a:rPr lang="en-US" sz="1400" b="0" strike="noStrike" spc="-1" dirty="0" err="1">
                <a:solidFill>
                  <a:schemeClr val="dk1"/>
                </a:solidFill>
                <a:latin typeface="Aptos"/>
              </a:rPr>
              <a:t>BerLinPro</a:t>
            </a:r>
            <a:r>
              <a:rPr lang="en-US" sz="1400" b="0" strike="noStrike" spc="-1" dirty="0">
                <a:solidFill>
                  <a:schemeClr val="dk1"/>
                </a:solidFill>
                <a:latin typeface="Aptos"/>
              </a:rPr>
              <a:t> SRF gun), repeat with beam before summer 2025</a:t>
            </a:r>
            <a:endParaRPr lang="en-BE" sz="1400" b="0" strike="noStrike" spc="-1" dirty="0">
              <a:solidFill>
                <a:schemeClr val="dk1"/>
              </a:solidFill>
              <a:latin typeface="Aptos"/>
            </a:endParaRPr>
          </a:p>
          <a:p>
            <a:pPr marL="1143000" lvl="2" indent="0" defTabSz="914400">
              <a:lnSpc>
                <a:spcPct val="90000"/>
              </a:lnSpc>
              <a:spcBef>
                <a:spcPts val="499"/>
              </a:spcBef>
              <a:buNone/>
              <a:tabLst>
                <a:tab pos="0" algn="l"/>
              </a:tabLst>
            </a:pP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Investigate and develop detuning counter measures based on advanced feedforward, feedback and active noise cancellation including AI methods.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Implementation of </a:t>
            </a:r>
            <a:r>
              <a:rPr lang="en-US" sz="1400" b="1" strike="noStrike" spc="-1" dirty="0">
                <a:solidFill>
                  <a:schemeClr val="dk1"/>
                </a:solidFill>
                <a:latin typeface="Aptos"/>
              </a:rPr>
              <a:t>Luenberger Observer</a:t>
            </a:r>
            <a:r>
              <a:rPr lang="en-US" sz="1400" b="0" strike="noStrike" spc="-1" dirty="0">
                <a:solidFill>
                  <a:schemeClr val="dk1"/>
                </a:solidFill>
                <a:latin typeface="Aptos"/>
              </a:rPr>
              <a:t> to estimate bandwidth and detuning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Estimating cavity detuning using </a:t>
            </a:r>
            <a:r>
              <a:rPr lang="en-US" sz="1400" b="1" strike="noStrike" spc="-1" dirty="0">
                <a:solidFill>
                  <a:schemeClr val="dk1"/>
                </a:solidFill>
                <a:latin typeface="Aptos"/>
              </a:rPr>
              <a:t>Neural </a:t>
            </a:r>
            <a:r>
              <a:rPr lang="en-US" sz="1400" b="1" spc="-1" dirty="0">
                <a:solidFill>
                  <a:schemeClr val="dk1"/>
                </a:solidFill>
                <a:latin typeface="Aptos"/>
              </a:rPr>
              <a:t>N</a:t>
            </a:r>
            <a:r>
              <a:rPr lang="en-US" sz="1400" b="1" strike="noStrike" spc="-1" dirty="0">
                <a:solidFill>
                  <a:schemeClr val="dk1"/>
                </a:solidFill>
                <a:latin typeface="Aptos"/>
              </a:rPr>
              <a:t>etwork</a:t>
            </a:r>
            <a:r>
              <a:rPr lang="en-US" sz="1400" b="0" strike="noStrike" spc="-1" dirty="0">
                <a:solidFill>
                  <a:schemeClr val="dk1"/>
                </a:solidFill>
                <a:latin typeface="Aptos"/>
              </a:rPr>
              <a:t>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Demonstrated RF phase modulation to achieve stable cavity ramp up in pulsed mode</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Demonstrated a more efficient </a:t>
            </a:r>
            <a:r>
              <a:rPr lang="en-US" sz="1400" b="1" strike="noStrike" spc="-1" dirty="0">
                <a:solidFill>
                  <a:schemeClr val="dk1"/>
                </a:solidFill>
                <a:latin typeface="Aptos"/>
              </a:rPr>
              <a:t>Lorentz Force Detuning compensation</a:t>
            </a:r>
            <a:r>
              <a:rPr lang="en-US" sz="1400" b="0" strike="noStrike" spc="-1" dirty="0">
                <a:solidFill>
                  <a:schemeClr val="dk1"/>
                </a:solidFill>
                <a:latin typeface="Aptos"/>
              </a:rPr>
              <a:t> at EuXFEL</a:t>
            </a:r>
            <a:endParaRPr lang="en-BE" sz="1400" b="0" strike="noStrike" spc="-1" dirty="0">
              <a:solidFill>
                <a:schemeClr val="dk1"/>
              </a:solidFill>
              <a:latin typeface="Aptos"/>
            </a:endParaRPr>
          </a:p>
          <a:p>
            <a:pPr marL="1143000" lvl="2" indent="0" defTabSz="914400">
              <a:lnSpc>
                <a:spcPct val="90000"/>
              </a:lnSpc>
              <a:spcBef>
                <a:spcPts val="499"/>
              </a:spcBef>
              <a:buNone/>
              <a:tabLst>
                <a:tab pos="0" algn="l"/>
              </a:tabLst>
            </a:pP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439" name="Rectangle 438"/>
          <p:cNvSpPr/>
          <p:nvPr/>
        </p:nvSpPr>
        <p:spPr>
          <a:xfrm>
            <a:off x="591120" y="3378240"/>
            <a:ext cx="10762200" cy="220176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CBAB4D3E-2BAA-453B-AF76-D52B2D8281AC}"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extBox 53"/>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2.3 </a:t>
            </a:r>
            <a:endParaRPr lang="de-DE" sz="2400" b="0" strike="noStrike" spc="-1" dirty="0">
              <a:solidFill>
                <a:srgbClr val="000000"/>
              </a:solidFill>
              <a:latin typeface="Arial"/>
            </a:endParaRPr>
          </a:p>
        </p:txBody>
      </p:sp>
      <p:pic>
        <p:nvPicPr>
          <p:cNvPr id="437" name="Picture 26"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38"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2.3: </a:t>
            </a:r>
            <a:r>
              <a:rPr lang="en-US" sz="2000" b="1" strike="noStrike" spc="-1" dirty="0">
                <a:solidFill>
                  <a:schemeClr val="dk1"/>
                </a:solidFill>
                <a:latin typeface="Aptos"/>
              </a:rPr>
              <a:t>Vibration analysis and detuning control of cavities </a:t>
            </a:r>
            <a:r>
              <a:rPr lang="en-GB" sz="2000" b="1" i="1" strike="noStrike" spc="-1" dirty="0">
                <a:solidFill>
                  <a:schemeClr val="dk1"/>
                </a:solidFill>
                <a:latin typeface="Arial"/>
              </a:rPr>
              <a:t>– M1-M36</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Characterize environmental disturbances and transfer to the cavity perturbation.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estimation of EuXFEL microphonics indicate +/- 3Hz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RF tests at </a:t>
            </a:r>
            <a:r>
              <a:rPr lang="en-US" sz="1400" b="0" strike="noStrike" spc="-1" dirty="0" err="1">
                <a:solidFill>
                  <a:schemeClr val="dk1"/>
                </a:solidFill>
                <a:latin typeface="Aptos"/>
              </a:rPr>
              <a:t>SeaLab</a:t>
            </a:r>
            <a:r>
              <a:rPr lang="en-US" sz="1400" b="0" strike="noStrike" spc="-1" dirty="0">
                <a:solidFill>
                  <a:schemeClr val="dk1"/>
                </a:solidFill>
                <a:latin typeface="Aptos"/>
              </a:rPr>
              <a:t> (</a:t>
            </a:r>
            <a:r>
              <a:rPr lang="en-US" sz="1400" b="0" strike="noStrike" spc="-1" dirty="0" err="1">
                <a:solidFill>
                  <a:schemeClr val="dk1"/>
                </a:solidFill>
                <a:latin typeface="Aptos"/>
              </a:rPr>
              <a:t>BerLinPro</a:t>
            </a:r>
            <a:r>
              <a:rPr lang="en-US" sz="1400" b="0" strike="noStrike" spc="-1" dirty="0">
                <a:solidFill>
                  <a:schemeClr val="dk1"/>
                </a:solidFill>
                <a:latin typeface="Aptos"/>
              </a:rPr>
              <a:t> SRF gun), repeat with beam before summer 2025</a:t>
            </a:r>
            <a:endParaRPr lang="en-BE" sz="1400" b="0" strike="noStrike" spc="-1" dirty="0">
              <a:solidFill>
                <a:schemeClr val="dk1"/>
              </a:solidFill>
              <a:latin typeface="Aptos"/>
            </a:endParaRPr>
          </a:p>
          <a:p>
            <a:pPr marL="1143000" lvl="2" indent="0" defTabSz="914400">
              <a:lnSpc>
                <a:spcPct val="90000"/>
              </a:lnSpc>
              <a:spcBef>
                <a:spcPts val="499"/>
              </a:spcBef>
              <a:buNone/>
              <a:tabLst>
                <a:tab pos="0" algn="l"/>
              </a:tabLst>
            </a:pP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Investigate and develop detuning counter measures based on advanced feedforward, feedback and active noise cancellation including AI methods.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Implementation of </a:t>
            </a:r>
            <a:r>
              <a:rPr lang="en-US" sz="1400" b="1" strike="noStrike" spc="-1" dirty="0">
                <a:solidFill>
                  <a:schemeClr val="dk1"/>
                </a:solidFill>
                <a:latin typeface="Aptos"/>
              </a:rPr>
              <a:t>Luenberger Observer </a:t>
            </a:r>
            <a:r>
              <a:rPr lang="en-US" sz="1400" b="0" strike="noStrike" spc="-1" dirty="0">
                <a:solidFill>
                  <a:schemeClr val="dk1"/>
                </a:solidFill>
                <a:latin typeface="Aptos"/>
              </a:rPr>
              <a:t>to estimate bandwidth and detuning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Estimating cavity detuning using </a:t>
            </a:r>
            <a:r>
              <a:rPr lang="en-US" sz="1400" b="1" spc="-1" dirty="0">
                <a:solidFill>
                  <a:schemeClr val="dk1"/>
                </a:solidFill>
                <a:latin typeface="Aptos"/>
              </a:rPr>
              <a:t>N</a:t>
            </a:r>
            <a:r>
              <a:rPr lang="en-US" sz="1400" b="1" strike="noStrike" spc="-1" dirty="0">
                <a:solidFill>
                  <a:schemeClr val="dk1"/>
                </a:solidFill>
                <a:latin typeface="Aptos"/>
              </a:rPr>
              <a:t>eural </a:t>
            </a:r>
            <a:r>
              <a:rPr lang="en-US" sz="1400" b="1" spc="-1" dirty="0">
                <a:solidFill>
                  <a:schemeClr val="dk1"/>
                </a:solidFill>
                <a:latin typeface="Aptos"/>
              </a:rPr>
              <a:t>N</a:t>
            </a:r>
            <a:r>
              <a:rPr lang="en-US" sz="1400" b="1" strike="noStrike" spc="-1" dirty="0">
                <a:solidFill>
                  <a:schemeClr val="dk1"/>
                </a:solidFill>
                <a:latin typeface="Aptos"/>
              </a:rPr>
              <a:t>etwork </a:t>
            </a:r>
            <a:endParaRPr lang="en-BE" sz="1400" b="1"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Demonstrated RF phase modulation to achieve stable cavity ramp up in pulsed mode</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Demonstrated a more efficient </a:t>
            </a:r>
            <a:r>
              <a:rPr lang="en-US" sz="1400" b="1" strike="noStrike" spc="-1" dirty="0">
                <a:solidFill>
                  <a:schemeClr val="dk1"/>
                </a:solidFill>
                <a:latin typeface="Aptos"/>
              </a:rPr>
              <a:t>Lorentz Force Detuning compensation </a:t>
            </a:r>
            <a:r>
              <a:rPr lang="en-US" sz="1400" b="0" strike="noStrike" spc="-1" dirty="0">
                <a:solidFill>
                  <a:schemeClr val="dk1"/>
                </a:solidFill>
                <a:latin typeface="Aptos"/>
              </a:rPr>
              <a:t>at EuXFEL</a:t>
            </a:r>
            <a:endParaRPr lang="en-BE" sz="1400" b="0" strike="noStrike" spc="-1" dirty="0">
              <a:solidFill>
                <a:schemeClr val="dk1"/>
              </a:solidFill>
              <a:latin typeface="Aptos"/>
            </a:endParaRPr>
          </a:p>
          <a:p>
            <a:pPr marL="1143000" lvl="2" indent="0" defTabSz="914400">
              <a:lnSpc>
                <a:spcPct val="90000"/>
              </a:lnSpc>
              <a:spcBef>
                <a:spcPts val="499"/>
              </a:spcBef>
              <a:buNone/>
              <a:tabLst>
                <a:tab pos="0" algn="l"/>
              </a:tabLst>
            </a:pP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439" name="Rectangle 438"/>
          <p:cNvSpPr/>
          <p:nvPr/>
        </p:nvSpPr>
        <p:spPr>
          <a:xfrm>
            <a:off x="576000" y="1750500"/>
            <a:ext cx="11040000" cy="1574591"/>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CBAB4D3E-2BAA-453B-AF76-D52B2D8281AC}" type="slidenum">
              <a:t>11</a:t>
            </a:fld>
            <a:endParaRPr/>
          </a:p>
        </p:txBody>
      </p:sp>
    </p:spTree>
    <p:extLst>
      <p:ext uri="{BB962C8B-B14F-4D97-AF65-F5344CB8AC3E}">
        <p14:creationId xmlns:p14="http://schemas.microsoft.com/office/powerpoint/2010/main" val="182383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Detuning estimation using ML</a:t>
            </a:r>
            <a:endParaRPr lang="en-BE" sz="3000" b="0" strike="noStrike" spc="-1">
              <a:solidFill>
                <a:schemeClr val="dk1"/>
              </a:solidFill>
              <a:latin typeface="Arial"/>
            </a:endParaRPr>
          </a:p>
        </p:txBody>
      </p:sp>
      <p:sp>
        <p:nvSpPr>
          <p:cNvPr id="445" name="PlaceHolder 2"/>
          <p:cNvSpPr>
            <a:spLocks noGrp="1"/>
          </p:cNvSpPr>
          <p:nvPr>
            <p:ph/>
          </p:nvPr>
        </p:nvSpPr>
        <p:spPr>
          <a:xfrm>
            <a:off x="407880" y="1406520"/>
            <a:ext cx="11375640" cy="5009760"/>
          </a:xfrm>
          <a:prstGeom prst="rect">
            <a:avLst/>
          </a:prstGeom>
          <a:noFill/>
          <a:ln w="0">
            <a:noFill/>
          </a:ln>
        </p:spPr>
        <p:txBody>
          <a:bodyPr lIns="0" tIns="0" rIns="0" bIns="0" anchor="t">
            <a:noAutofit/>
          </a:bodyPr>
          <a:lstStyle/>
          <a:p>
            <a:pPr indent="0" defTabSz="914400">
              <a:lnSpc>
                <a:spcPct val="110000"/>
              </a:lnSpc>
              <a:spcAft>
                <a:spcPts val="1199"/>
              </a:spcAft>
              <a:buNone/>
              <a:tabLst>
                <a:tab pos="0" algn="l"/>
              </a:tabLst>
            </a:pPr>
            <a:r>
              <a:rPr lang="fr-FR" sz="1800" b="1" strike="noStrike" spc="-1" dirty="0">
                <a:solidFill>
                  <a:schemeClr val="dk1"/>
                </a:solidFill>
                <a:latin typeface="Arial"/>
              </a:rPr>
              <a:t>D</a:t>
            </a:r>
            <a:r>
              <a:rPr lang="en-US" sz="1800" b="1" strike="noStrike" spc="-1" dirty="0" err="1">
                <a:solidFill>
                  <a:schemeClr val="dk1"/>
                </a:solidFill>
                <a:latin typeface="Arial"/>
              </a:rPr>
              <a:t>eep</a:t>
            </a:r>
            <a:r>
              <a:rPr lang="en-US" sz="1800" b="1" strike="noStrike" spc="-1" dirty="0">
                <a:solidFill>
                  <a:schemeClr val="dk1"/>
                </a:solidFill>
                <a:latin typeface="Arial"/>
              </a:rPr>
              <a:t> learning of cavity detuning (HZB)</a:t>
            </a:r>
            <a:endParaRPr lang="en-BE" sz="18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Primary goal is to see if one can use </a:t>
            </a:r>
            <a:r>
              <a:rPr lang="en-US" sz="1600" b="1" strike="noStrike" spc="-1" dirty="0">
                <a:solidFill>
                  <a:schemeClr val="dk1"/>
                </a:solidFill>
                <a:latin typeface="Arial"/>
              </a:rPr>
              <a:t>machine learning</a:t>
            </a:r>
            <a:r>
              <a:rPr lang="en-US" sz="1600" b="0" strike="noStrike" spc="-1" dirty="0">
                <a:solidFill>
                  <a:schemeClr val="dk1"/>
                </a:solidFill>
                <a:latin typeface="Arial"/>
              </a:rPr>
              <a:t>, </a:t>
            </a:r>
            <a:br>
              <a:rPr sz="1600" dirty="0"/>
            </a:br>
            <a:r>
              <a:rPr lang="en-US" sz="1600" b="0" strike="noStrike" spc="-1" dirty="0">
                <a:solidFill>
                  <a:schemeClr val="dk1"/>
                </a:solidFill>
                <a:latin typeface="Arial"/>
              </a:rPr>
              <a:t>specifically auto-encoders, </a:t>
            </a:r>
            <a:r>
              <a:rPr lang="en-US" sz="1600" b="1" strike="noStrike" spc="-1" dirty="0">
                <a:solidFill>
                  <a:schemeClr val="dk1"/>
                </a:solidFill>
                <a:latin typeface="Arial"/>
              </a:rPr>
              <a:t>to predict detuning</a:t>
            </a:r>
            <a:r>
              <a:rPr lang="en-US" sz="1600" b="0" strike="noStrike" spc="-1" dirty="0">
                <a:solidFill>
                  <a:schemeClr val="dk1"/>
                </a:solidFill>
                <a:latin typeface="Arial"/>
              </a:rPr>
              <a:t> in CW</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Use </a:t>
            </a:r>
            <a:r>
              <a:rPr lang="en-US" sz="1600" b="1" strike="noStrike" spc="-1" dirty="0">
                <a:solidFill>
                  <a:schemeClr val="dk1"/>
                </a:solidFill>
                <a:latin typeface="Arial"/>
              </a:rPr>
              <a:t>deep learning </a:t>
            </a:r>
            <a:r>
              <a:rPr lang="en-US" sz="1600" b="0" strike="noStrike" spc="-1" dirty="0">
                <a:solidFill>
                  <a:schemeClr val="dk1"/>
                </a:solidFill>
                <a:latin typeface="Arial"/>
              </a:rPr>
              <a:t>to adapt the cavity model to real-time variations</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Use Koopman filter to make dynamics of the system appear linear </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Simulated </a:t>
            </a:r>
            <a:r>
              <a:rPr lang="en-US" sz="1600" b="1" strike="noStrike" spc="-1" dirty="0">
                <a:solidFill>
                  <a:schemeClr val="dk1"/>
                </a:solidFill>
                <a:latin typeface="Arial"/>
              </a:rPr>
              <a:t>detuning data</a:t>
            </a:r>
            <a:r>
              <a:rPr lang="en-US" sz="1600" b="0" strike="noStrike" spc="-1" dirty="0">
                <a:solidFill>
                  <a:schemeClr val="dk1"/>
                </a:solidFill>
                <a:latin typeface="Arial"/>
              </a:rPr>
              <a:t>, then used to train and test model</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Next, get </a:t>
            </a:r>
            <a:r>
              <a:rPr lang="en-US" sz="1600" b="1" strike="noStrike" spc="-1" dirty="0">
                <a:solidFill>
                  <a:schemeClr val="dk1"/>
                </a:solidFill>
                <a:latin typeface="Arial"/>
              </a:rPr>
              <a:t>experimental data </a:t>
            </a:r>
            <a:r>
              <a:rPr lang="en-US" sz="1600" b="0" strike="noStrike" spc="-1" dirty="0">
                <a:solidFill>
                  <a:schemeClr val="dk1"/>
                </a:solidFill>
                <a:latin typeface="Arial"/>
              </a:rPr>
              <a:t>(at </a:t>
            </a:r>
            <a:r>
              <a:rPr lang="en-US" sz="1600" b="0" strike="noStrike" spc="-1" dirty="0" err="1">
                <a:solidFill>
                  <a:schemeClr val="dk1"/>
                </a:solidFill>
                <a:latin typeface="Arial"/>
              </a:rPr>
              <a:t>Hobicat</a:t>
            </a:r>
            <a:r>
              <a:rPr lang="en-US" sz="1600" b="0" strike="noStrike" spc="-1" dirty="0">
                <a:solidFill>
                  <a:schemeClr val="dk1"/>
                </a:solidFill>
                <a:latin typeface="Arial"/>
              </a:rPr>
              <a:t>) to re-train model</a:t>
            </a:r>
            <a:br>
              <a:rPr sz="1600" dirty="0"/>
            </a:br>
            <a:r>
              <a:rPr lang="fr-FR" sz="1600" b="0" strike="noStrike" spc="-1" dirty="0">
                <a:solidFill>
                  <a:schemeClr val="dk1"/>
                </a:solidFill>
                <a:latin typeface="Arial"/>
              </a:rPr>
              <a:t> </a:t>
            </a:r>
            <a:endParaRPr lang="en-BE" sz="16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p:txBody>
      </p:sp>
      <p:sp>
        <p:nvSpPr>
          <p:cNvPr id="447" name="PlaceHolder 4"/>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a:lnSpc>
                <a:spcPct val="110000"/>
              </a:lnSpc>
              <a:spcBef>
                <a:spcPts val="1417"/>
              </a:spcBef>
              <a:buNone/>
              <a:tabLst>
                <a:tab pos="361800" algn="l"/>
              </a:tabLst>
            </a:pPr>
            <a:endParaRPr lang="en-BE" sz="1800" b="1" strike="noStrike" spc="-1" dirty="0">
              <a:solidFill>
                <a:schemeClr val="accent2"/>
              </a:solidFill>
              <a:latin typeface="Arial"/>
            </a:endParaRPr>
          </a:p>
        </p:txBody>
      </p:sp>
      <p:pic>
        <p:nvPicPr>
          <p:cNvPr id="448" name="Picture 37"/>
          <p:cNvPicPr/>
          <p:nvPr/>
        </p:nvPicPr>
        <p:blipFill>
          <a:blip r:embed="rId2"/>
          <a:stretch/>
        </p:blipFill>
        <p:spPr>
          <a:xfrm>
            <a:off x="7255800" y="1458360"/>
            <a:ext cx="4450680" cy="3260520"/>
          </a:xfrm>
          <a:prstGeom prst="rect">
            <a:avLst/>
          </a:prstGeom>
          <a:ln w="0">
            <a:noFill/>
          </a:ln>
        </p:spPr>
      </p:pic>
      <p:sp>
        <p:nvSpPr>
          <p:cNvPr id="449" name="TextBox 69"/>
          <p:cNvSpPr/>
          <p:nvPr/>
        </p:nvSpPr>
        <p:spPr>
          <a:xfrm>
            <a:off x="5423400" y="4136040"/>
            <a:ext cx="194292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strike="noStrike" spc="-1">
                <a:solidFill>
                  <a:schemeClr val="dk1"/>
                </a:solidFill>
                <a:latin typeface="Arial"/>
              </a:rPr>
              <a:t>Courtesy Andrei Maalberg</a:t>
            </a:r>
            <a:endParaRPr lang="de-DE" sz="1200" b="0" strike="noStrike" spc="-1">
              <a:solidFill>
                <a:srgbClr val="000000"/>
              </a:solidFill>
              <a:latin typeface="Arial"/>
            </a:endParaRPr>
          </a:p>
        </p:txBody>
      </p:sp>
      <p:sp>
        <p:nvSpPr>
          <p:cNvPr id="2" name="Footer Placeholder 1">
            <a:extLst>
              <a:ext uri="{FF2B5EF4-FFF2-40B4-BE49-F238E27FC236}">
                <a16:creationId xmlns:a16="http://schemas.microsoft.com/office/drawing/2014/main" id="{80573EDE-544B-4383-916E-9CE2F715C0DA}"/>
              </a:ext>
            </a:extLst>
          </p:cNvPr>
          <p:cNvSpPr>
            <a:spLocks noGrp="1"/>
          </p:cNvSpPr>
          <p:nvPr>
            <p:ph type="ftr" idx="60"/>
          </p:nvPr>
        </p:nvSpPr>
        <p:spPr/>
        <p:txBody>
          <a:bodyPr/>
          <a:lstStyle/>
          <a:p>
            <a:r>
              <a:rPr lang="sv-SE"/>
              <a:t>iSAS WP2 LLRF | J. Branlard, Padova, 13.03.2025 </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Resonance control</a:t>
            </a:r>
            <a:endParaRPr lang="en-BE" sz="3000" b="0" strike="noStrike" spc="-1">
              <a:solidFill>
                <a:schemeClr val="dk1"/>
              </a:solidFill>
              <a:latin typeface="Arial"/>
            </a:endParaRPr>
          </a:p>
        </p:txBody>
      </p:sp>
      <p:sp>
        <p:nvSpPr>
          <p:cNvPr id="451" name="PlaceHolder 2"/>
          <p:cNvSpPr>
            <a:spLocks noGrp="1"/>
          </p:cNvSpPr>
          <p:nvPr>
            <p:ph/>
          </p:nvPr>
        </p:nvSpPr>
        <p:spPr>
          <a:xfrm>
            <a:off x="407880" y="1406520"/>
            <a:ext cx="5130360" cy="5009760"/>
          </a:xfrm>
          <a:prstGeom prst="rect">
            <a:avLst/>
          </a:prstGeom>
          <a:noFill/>
          <a:ln w="0">
            <a:noFill/>
          </a:ln>
        </p:spPr>
        <p:txBody>
          <a:bodyPr lIns="0" tIns="0" rIns="0" bIns="0" anchor="t">
            <a:noAutofit/>
          </a:bodyPr>
          <a:lstStyle/>
          <a:p>
            <a:pPr indent="0" defTabSz="914400">
              <a:lnSpc>
                <a:spcPct val="110000"/>
              </a:lnSpc>
              <a:spcAft>
                <a:spcPts val="1199"/>
              </a:spcAft>
              <a:buNone/>
              <a:tabLst>
                <a:tab pos="0" algn="l"/>
              </a:tabLst>
            </a:pPr>
            <a:r>
              <a:rPr lang="en-US" sz="1800" b="1" strike="noStrike" spc="-1" dirty="0">
                <a:solidFill>
                  <a:schemeClr val="dk1"/>
                </a:solidFill>
                <a:latin typeface="Arial"/>
              </a:rPr>
              <a:t>Operating high-Qext cavities in pulsed mode</a:t>
            </a:r>
            <a:endParaRPr lang="en-BE" sz="1800" b="0" strike="noStrike" spc="-1" dirty="0">
              <a:solidFill>
                <a:schemeClr val="dk1"/>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en-US" sz="1800" b="0" strike="noStrike" spc="-1" dirty="0">
                <a:solidFill>
                  <a:schemeClr val="dk1"/>
                </a:solidFill>
                <a:latin typeface="Arial"/>
              </a:rPr>
              <a:t>Ramp-up </a:t>
            </a:r>
            <a:endParaRPr lang="en-BE" sz="18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361800" algn="l"/>
              </a:tabLst>
            </a:pPr>
            <a:r>
              <a:rPr lang="en-US" sz="1600" b="1" strike="noStrike" spc="-1" dirty="0">
                <a:solidFill>
                  <a:schemeClr val="dk1"/>
                </a:solidFill>
                <a:latin typeface="Arial"/>
              </a:rPr>
              <a:t>Iterative learning </a:t>
            </a:r>
            <a:r>
              <a:rPr lang="en-US" sz="1600" b="0" strike="noStrike" spc="-1" dirty="0">
                <a:solidFill>
                  <a:schemeClr val="dk1"/>
                </a:solidFill>
                <a:latin typeface="Arial"/>
              </a:rPr>
              <a:t>to match the drive signal (amplitude and phase) to the cavity resonance</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361800" algn="l"/>
              </a:tabLst>
            </a:pPr>
            <a:r>
              <a:rPr lang="en-US" sz="1600" b="0" strike="noStrike" spc="-1" dirty="0">
                <a:solidFill>
                  <a:schemeClr val="dk1"/>
                </a:solidFill>
                <a:latin typeface="Arial"/>
              </a:rPr>
              <a:t>i.e. like Self-Excited-Loop (SEL) but with Generator Driven (GDR) approach</a:t>
            </a:r>
            <a:endParaRPr lang="en-BE" sz="16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361800" algn="l"/>
              </a:tabLst>
            </a:pPr>
            <a:r>
              <a:rPr lang="en-US" sz="1600" b="0" strike="noStrike" spc="-1" dirty="0">
                <a:solidFill>
                  <a:schemeClr val="dk1"/>
                </a:solidFill>
                <a:latin typeface="Arial"/>
              </a:rPr>
              <a:t>Better suited for </a:t>
            </a:r>
            <a:r>
              <a:rPr lang="en-US" sz="1600" b="1" strike="noStrike" spc="-1" dirty="0">
                <a:solidFill>
                  <a:schemeClr val="dk1"/>
                </a:solidFill>
                <a:latin typeface="Arial"/>
              </a:rPr>
              <a:t>pulsed</a:t>
            </a:r>
            <a:r>
              <a:rPr lang="en-US" sz="1600" b="0" strike="noStrike" spc="-1" dirty="0">
                <a:solidFill>
                  <a:schemeClr val="dk1"/>
                </a:solidFill>
                <a:latin typeface="Arial"/>
              </a:rPr>
              <a:t> and </a:t>
            </a:r>
            <a:r>
              <a:rPr lang="en-US" sz="1600" b="1" strike="noStrike" spc="-1" dirty="0">
                <a:solidFill>
                  <a:schemeClr val="dk1"/>
                </a:solidFill>
                <a:latin typeface="Arial"/>
              </a:rPr>
              <a:t>vector-sum</a:t>
            </a:r>
            <a:r>
              <a:rPr lang="en-US" sz="1600" b="0" strike="noStrike" spc="-1" dirty="0">
                <a:solidFill>
                  <a:schemeClr val="dk1"/>
                </a:solidFill>
                <a:latin typeface="Arial"/>
              </a:rPr>
              <a:t> operation </a:t>
            </a:r>
            <a:endParaRPr lang="en-BE" sz="1600" b="0" strike="noStrike" spc="-1" dirty="0">
              <a:solidFill>
                <a:schemeClr val="dk1"/>
              </a:solidFill>
              <a:latin typeface="Arial"/>
            </a:endParaRPr>
          </a:p>
          <a:p>
            <a:pPr indent="0" defTabSz="914400">
              <a:lnSpc>
                <a:spcPct val="100000"/>
              </a:lnSpc>
              <a:spcAft>
                <a:spcPts val="799"/>
              </a:spcAft>
              <a:buNone/>
              <a:tabLst>
                <a:tab pos="361800" algn="l"/>
              </a:tabLst>
            </a:pPr>
            <a:endParaRPr lang="en-BE" sz="1600" b="0" strike="noStrike" spc="-1" dirty="0">
              <a:solidFill>
                <a:schemeClr val="dk1"/>
              </a:solidFill>
              <a:latin typeface="Arial"/>
            </a:endParaRPr>
          </a:p>
        </p:txBody>
      </p:sp>
      <p:sp>
        <p:nvSpPr>
          <p:cNvPr id="453" name="PlaceHolder 4"/>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a:lnSpc>
                <a:spcPct val="110000"/>
              </a:lnSpc>
              <a:spcBef>
                <a:spcPts val="1417"/>
              </a:spcBef>
              <a:buNone/>
              <a:tabLst>
                <a:tab pos="361800" algn="l"/>
              </a:tabLst>
            </a:pPr>
            <a:r>
              <a:rPr lang="en-US" sz="1800" b="1" spc="-1" dirty="0">
                <a:solidFill>
                  <a:schemeClr val="accent2"/>
                </a:solidFill>
              </a:rPr>
              <a:t>Demonstrated RF phase modulation to achieve stable cavity ramp up in pulsed mode</a:t>
            </a:r>
            <a:endParaRPr lang="en-BE" sz="1800" b="1" spc="-1" dirty="0">
              <a:solidFill>
                <a:schemeClr val="accent2"/>
              </a:solidFill>
            </a:endParaRPr>
          </a:p>
          <a:p>
            <a:pPr indent="0">
              <a:lnSpc>
                <a:spcPct val="110000"/>
              </a:lnSpc>
              <a:spcBef>
                <a:spcPts val="1417"/>
              </a:spcBef>
              <a:buNone/>
              <a:tabLst>
                <a:tab pos="361800" algn="l"/>
              </a:tabLst>
            </a:pPr>
            <a:endParaRPr lang="en-BE" sz="1800" b="1" strike="noStrike" spc="-1" dirty="0">
              <a:solidFill>
                <a:schemeClr val="accent2"/>
              </a:solidFill>
              <a:latin typeface="Arial"/>
            </a:endParaRPr>
          </a:p>
        </p:txBody>
      </p:sp>
      <p:sp>
        <p:nvSpPr>
          <p:cNvPr id="454" name="TextBox 64"/>
          <p:cNvSpPr/>
          <p:nvPr/>
        </p:nvSpPr>
        <p:spPr>
          <a:xfrm>
            <a:off x="3762360" y="5817240"/>
            <a:ext cx="1704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strike="noStrike" spc="-1">
                <a:solidFill>
                  <a:schemeClr val="dk1"/>
                </a:solidFill>
                <a:latin typeface="Arial"/>
              </a:rPr>
              <a:t>Courtesy Bozo Richter</a:t>
            </a:r>
            <a:endParaRPr lang="de-DE" sz="1200" b="0" strike="noStrike" spc="-1">
              <a:solidFill>
                <a:srgbClr val="000000"/>
              </a:solidFill>
              <a:latin typeface="Arial"/>
            </a:endParaRPr>
          </a:p>
        </p:txBody>
      </p:sp>
      <p:grpSp>
        <p:nvGrpSpPr>
          <p:cNvPr id="455" name="Group 1"/>
          <p:cNvGrpSpPr/>
          <p:nvPr/>
        </p:nvGrpSpPr>
        <p:grpSpPr>
          <a:xfrm>
            <a:off x="5711760" y="1196640"/>
            <a:ext cx="6250680" cy="5065560"/>
            <a:chOff x="5711760" y="1196640"/>
            <a:chExt cx="6250680" cy="5065560"/>
          </a:xfrm>
        </p:grpSpPr>
        <p:pic>
          <p:nvPicPr>
            <p:cNvPr id="456" name="Picture 36"/>
            <p:cNvPicPr/>
            <p:nvPr/>
          </p:nvPicPr>
          <p:blipFill>
            <a:blip r:embed="rId2"/>
            <a:srcRect l="4232" t="6442" r="7287" b="3927"/>
            <a:stretch/>
          </p:blipFill>
          <p:spPr>
            <a:xfrm>
              <a:off x="5711760" y="1196640"/>
              <a:ext cx="6250680" cy="5065560"/>
            </a:xfrm>
            <a:prstGeom prst="rect">
              <a:avLst/>
            </a:prstGeom>
            <a:ln w="0">
              <a:noFill/>
            </a:ln>
          </p:spPr>
        </p:pic>
        <p:sp>
          <p:nvSpPr>
            <p:cNvPr id="457" name="Oval 5"/>
            <p:cNvSpPr/>
            <p:nvPr/>
          </p:nvSpPr>
          <p:spPr>
            <a:xfrm>
              <a:off x="6424560" y="3299760"/>
              <a:ext cx="128160" cy="128160"/>
            </a:xfrm>
            <a:prstGeom prst="ellipse">
              <a:avLst/>
            </a:prstGeom>
            <a:solidFill>
              <a:srgbClr val="4D92C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458" name="TextBox 65"/>
            <p:cNvSpPr/>
            <p:nvPr/>
          </p:nvSpPr>
          <p:spPr>
            <a:xfrm>
              <a:off x="6366600" y="3250440"/>
              <a:ext cx="243720" cy="227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900" b="0" strike="noStrike" spc="-1">
                  <a:solidFill>
                    <a:schemeClr val="lt1"/>
                  </a:solidFill>
                  <a:latin typeface="Arial"/>
                </a:rPr>
                <a:t>1</a:t>
              </a:r>
              <a:endParaRPr lang="de-DE" sz="900" b="0" strike="noStrike" spc="-1">
                <a:solidFill>
                  <a:srgbClr val="000000"/>
                </a:solidFill>
                <a:latin typeface="Arial"/>
              </a:endParaRPr>
            </a:p>
          </p:txBody>
        </p:sp>
        <p:sp>
          <p:nvSpPr>
            <p:cNvPr id="459" name="Oval 6"/>
            <p:cNvSpPr/>
            <p:nvPr/>
          </p:nvSpPr>
          <p:spPr>
            <a:xfrm>
              <a:off x="6667200" y="2493360"/>
              <a:ext cx="128160" cy="128160"/>
            </a:xfrm>
            <a:prstGeom prst="ellipse">
              <a:avLst/>
            </a:prstGeom>
            <a:solidFill>
              <a:srgbClr val="FF871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460" name="Oval 7"/>
            <p:cNvSpPr/>
            <p:nvPr/>
          </p:nvSpPr>
          <p:spPr>
            <a:xfrm>
              <a:off x="6886800" y="1940400"/>
              <a:ext cx="128160" cy="128160"/>
            </a:xfrm>
            <a:prstGeom prst="ellipse">
              <a:avLst/>
            </a:prstGeom>
            <a:solidFill>
              <a:srgbClr val="56B256"/>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461" name="Oval 8"/>
            <p:cNvSpPr/>
            <p:nvPr/>
          </p:nvSpPr>
          <p:spPr>
            <a:xfrm>
              <a:off x="7193160" y="1559160"/>
              <a:ext cx="128160" cy="128160"/>
            </a:xfrm>
            <a:prstGeom prst="ellipse">
              <a:avLst/>
            </a:prstGeom>
            <a:solidFill>
              <a:srgbClr val="D5222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462" name="TextBox 66"/>
            <p:cNvSpPr/>
            <p:nvPr/>
          </p:nvSpPr>
          <p:spPr>
            <a:xfrm>
              <a:off x="6609240" y="2446560"/>
              <a:ext cx="238680" cy="22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strike="noStrike" spc="-1">
                  <a:solidFill>
                    <a:schemeClr val="lt1"/>
                  </a:solidFill>
                  <a:latin typeface="Arial"/>
                </a:rPr>
                <a:t>2</a:t>
              </a:r>
              <a:endParaRPr lang="de-DE" sz="900" b="0" strike="noStrike" spc="-1">
                <a:solidFill>
                  <a:srgbClr val="000000"/>
                </a:solidFill>
                <a:latin typeface="Arial"/>
              </a:endParaRPr>
            </a:p>
          </p:txBody>
        </p:sp>
        <p:sp>
          <p:nvSpPr>
            <p:cNvPr id="463" name="TextBox 67"/>
            <p:cNvSpPr/>
            <p:nvPr/>
          </p:nvSpPr>
          <p:spPr>
            <a:xfrm>
              <a:off x="6831360" y="1889640"/>
              <a:ext cx="243720" cy="227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900" b="0" strike="noStrike" spc="-1">
                  <a:solidFill>
                    <a:schemeClr val="lt1"/>
                  </a:solidFill>
                  <a:latin typeface="Arial"/>
                </a:rPr>
                <a:t>3</a:t>
              </a:r>
              <a:endParaRPr lang="de-DE" sz="900" b="0" strike="noStrike" spc="-1">
                <a:solidFill>
                  <a:srgbClr val="000000"/>
                </a:solidFill>
                <a:latin typeface="Arial"/>
              </a:endParaRPr>
            </a:p>
          </p:txBody>
        </p:sp>
        <p:sp>
          <p:nvSpPr>
            <p:cNvPr id="464" name="TextBox 68"/>
            <p:cNvSpPr/>
            <p:nvPr/>
          </p:nvSpPr>
          <p:spPr>
            <a:xfrm>
              <a:off x="7135200" y="1508040"/>
              <a:ext cx="243720" cy="227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900" b="0" strike="noStrike" spc="-1">
                  <a:solidFill>
                    <a:schemeClr val="lt1"/>
                  </a:solidFill>
                  <a:latin typeface="Arial"/>
                </a:rPr>
                <a:t>4</a:t>
              </a:r>
              <a:endParaRPr lang="de-DE" sz="900" b="0" strike="noStrike" spc="-1">
                <a:solidFill>
                  <a:srgbClr val="000000"/>
                </a:solidFill>
                <a:latin typeface="Arial"/>
              </a:endParaRPr>
            </a:p>
          </p:txBody>
        </p:sp>
      </p:grpSp>
      <p:sp>
        <p:nvSpPr>
          <p:cNvPr id="6" name="PlaceHolder 5"/>
          <p:cNvSpPr>
            <a:spLocks noGrp="1"/>
          </p:cNvSpPr>
          <p:nvPr>
            <p:ph type="ftr" idx="60"/>
          </p:nvPr>
        </p:nvSpPr>
        <p:spPr/>
        <p:txBody>
          <a:bodyPr/>
          <a:lstStyle/>
          <a:p>
            <a:r>
              <a:t>    iSAS WP2 LLRF | J. Branlard, Padova, 13.03.2025 </a:t>
            </a:r>
          </a:p>
        </p:txBody>
      </p:sp>
      <p:sp>
        <p:nvSpPr>
          <p:cNvPr id="2" name="Rectangle 1">
            <a:extLst>
              <a:ext uri="{FF2B5EF4-FFF2-40B4-BE49-F238E27FC236}">
                <a16:creationId xmlns:a16="http://schemas.microsoft.com/office/drawing/2014/main" id="{B8EAFFDE-06E6-44F7-8107-16AE7A31EB0D}"/>
              </a:ext>
            </a:extLst>
          </p:cNvPr>
          <p:cNvSpPr/>
          <p:nvPr/>
        </p:nvSpPr>
        <p:spPr>
          <a:xfrm>
            <a:off x="7646645" y="2116800"/>
            <a:ext cx="1052083" cy="636777"/>
          </a:xfrm>
          <a:prstGeom prst="rect">
            <a:avLst/>
          </a:prstGeom>
        </p:spPr>
        <p:txBody>
          <a:bodyPr wrap="none">
            <a:spAutoFit/>
          </a:bodyPr>
          <a:lstStyle/>
          <a:p>
            <a:pPr>
              <a:lnSpc>
                <a:spcPct val="110000"/>
              </a:lnSpc>
              <a:spcAft>
                <a:spcPts val="1199"/>
              </a:spcAft>
              <a:tabLst>
                <a:tab pos="361800" algn="l"/>
              </a:tabLst>
            </a:pPr>
            <a:r>
              <a:rPr lang="en-US" sz="1200" spc="-1" dirty="0">
                <a:solidFill>
                  <a:schemeClr val="dk1"/>
                </a:solidFill>
              </a:rPr>
              <a:t>Qext = 4e7</a:t>
            </a:r>
          </a:p>
          <a:p>
            <a:pPr>
              <a:lnSpc>
                <a:spcPct val="110000"/>
              </a:lnSpc>
              <a:spcAft>
                <a:spcPts val="1199"/>
              </a:spcAft>
              <a:tabLst>
                <a:tab pos="361800" algn="l"/>
              </a:tabLst>
            </a:pPr>
            <a:r>
              <a:rPr lang="en-US" sz="1200" spc="-1" dirty="0">
                <a:solidFill>
                  <a:schemeClr val="dk1"/>
                </a:solidFill>
              </a:rPr>
              <a:t>BW = 32 Hz </a:t>
            </a:r>
            <a:endParaRPr lang="en-BE" spc="-1"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1"/>
          <p:cNvSpPr>
            <a:spLocks noGrp="1"/>
          </p:cNvSpPr>
          <p:nvPr>
            <p:ph type="title"/>
          </p:nvPr>
        </p:nvSpPr>
        <p:spPr>
          <a:xfrm>
            <a:off x="407880" y="349560"/>
            <a:ext cx="11374560" cy="44964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rgbClr val="007BC8"/>
                </a:solidFill>
                <a:latin typeface="Arial"/>
              </a:rPr>
              <a:t>Optimizing Lorentz force detuning at EuXFEL</a:t>
            </a:r>
            <a:endParaRPr lang="en-BE" sz="3000" b="0" strike="noStrike" spc="-1" dirty="0">
              <a:solidFill>
                <a:schemeClr val="dk1"/>
              </a:solidFill>
              <a:latin typeface="Arial"/>
            </a:endParaRPr>
          </a:p>
        </p:txBody>
      </p:sp>
      <p:sp>
        <p:nvSpPr>
          <p:cNvPr id="466" name="PlaceHolder 2"/>
          <p:cNvSpPr>
            <a:spLocks noGrp="1"/>
          </p:cNvSpPr>
          <p:nvPr>
            <p:ph/>
          </p:nvPr>
        </p:nvSpPr>
        <p:spPr>
          <a:xfrm>
            <a:off x="407880" y="817560"/>
            <a:ext cx="11374560" cy="37764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pc="-1" dirty="0">
                <a:solidFill>
                  <a:srgbClr val="EB6E0F"/>
                </a:solidFill>
                <a:latin typeface="Arial"/>
              </a:rPr>
              <a:t>Parameter optimizer</a:t>
            </a:r>
            <a:endParaRPr lang="en-BE" sz="1800" b="0" strike="noStrike" spc="-1" dirty="0">
              <a:solidFill>
                <a:schemeClr val="dk1"/>
              </a:solidFill>
              <a:latin typeface="Arial"/>
            </a:endParaRPr>
          </a:p>
        </p:txBody>
      </p:sp>
      <p:grpSp>
        <p:nvGrpSpPr>
          <p:cNvPr id="475" name="Group 4"/>
          <p:cNvGrpSpPr/>
          <p:nvPr/>
        </p:nvGrpSpPr>
        <p:grpSpPr>
          <a:xfrm>
            <a:off x="639999" y="3089491"/>
            <a:ext cx="10760361" cy="3908593"/>
            <a:chOff x="626775" y="1990385"/>
            <a:chExt cx="10760361" cy="3908593"/>
          </a:xfrm>
        </p:grpSpPr>
        <p:pic>
          <p:nvPicPr>
            <p:cNvPr id="477" name="Picture 31"/>
            <p:cNvPicPr/>
            <p:nvPr/>
          </p:nvPicPr>
          <p:blipFill>
            <a:blip r:embed="rId3"/>
            <a:stretch/>
          </p:blipFill>
          <p:spPr>
            <a:xfrm>
              <a:off x="6196014" y="2039828"/>
              <a:ext cx="5191122" cy="3409965"/>
            </a:xfrm>
            <a:prstGeom prst="rect">
              <a:avLst/>
            </a:prstGeom>
            <a:ln w="0">
              <a:noFill/>
            </a:ln>
          </p:spPr>
        </p:pic>
        <p:sp>
          <p:nvSpPr>
            <p:cNvPr id="478" name="TextBox 61"/>
            <p:cNvSpPr/>
            <p:nvPr/>
          </p:nvSpPr>
          <p:spPr>
            <a:xfrm>
              <a:off x="8459550" y="5626458"/>
              <a:ext cx="190008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strike="noStrike" spc="-1" dirty="0">
                  <a:solidFill>
                    <a:schemeClr val="dk1"/>
                  </a:solidFill>
                  <a:latin typeface="Arial"/>
                </a:rPr>
                <a:t>Courtesy </a:t>
              </a:r>
              <a:r>
                <a:rPr lang="en-US" sz="1200" b="0" strike="noStrike" spc="-1" dirty="0" err="1">
                  <a:solidFill>
                    <a:schemeClr val="dk1"/>
                  </a:solidFill>
                  <a:latin typeface="Arial"/>
                </a:rPr>
                <a:t>Jannis</a:t>
              </a:r>
              <a:r>
                <a:rPr lang="en-US" sz="1200" b="0" strike="noStrike" spc="-1" dirty="0">
                  <a:solidFill>
                    <a:schemeClr val="dk1"/>
                  </a:solidFill>
                  <a:latin typeface="Arial"/>
                </a:rPr>
                <a:t> </a:t>
              </a:r>
              <a:r>
                <a:rPr lang="en-US" sz="1200" b="0" strike="noStrike" spc="-1" dirty="0" err="1">
                  <a:solidFill>
                    <a:schemeClr val="dk1"/>
                  </a:solidFill>
                  <a:latin typeface="Arial"/>
                </a:rPr>
                <a:t>Luebsen</a:t>
              </a:r>
              <a:endParaRPr lang="de-DE" sz="1200" b="0" strike="noStrike" spc="-1" dirty="0">
                <a:solidFill>
                  <a:srgbClr val="000000"/>
                </a:solidFill>
                <a:latin typeface="Arial"/>
              </a:endParaRPr>
            </a:p>
          </p:txBody>
        </p:sp>
        <p:pic>
          <p:nvPicPr>
            <p:cNvPr id="479" name="Picture 32"/>
            <p:cNvPicPr/>
            <p:nvPr/>
          </p:nvPicPr>
          <p:blipFill>
            <a:blip r:embed="rId4"/>
            <a:stretch/>
          </p:blipFill>
          <p:spPr>
            <a:xfrm>
              <a:off x="626775" y="1990385"/>
              <a:ext cx="5404365" cy="3226770"/>
            </a:xfrm>
            <a:prstGeom prst="rect">
              <a:avLst/>
            </a:prstGeom>
            <a:ln w="0">
              <a:noFill/>
            </a:ln>
          </p:spPr>
        </p:pic>
      </p:grpSp>
      <p:sp>
        <p:nvSpPr>
          <p:cNvPr id="4" name="PlaceHolder 3"/>
          <p:cNvSpPr>
            <a:spLocks noGrp="1"/>
          </p:cNvSpPr>
          <p:nvPr>
            <p:ph type="ftr" idx="61"/>
          </p:nvPr>
        </p:nvSpPr>
        <p:spPr>
          <a:xfrm>
            <a:off x="791640" y="6580800"/>
            <a:ext cx="9948600" cy="186480"/>
          </a:xfrm>
        </p:spPr>
        <p:txBody>
          <a:bodyPr/>
          <a:lstStyle/>
          <a:p>
            <a:r>
              <a:rPr dirty="0"/>
              <a:t>    iSAS WP2 LLRF | J. Branlard, Padova, 13.03.2025 </a:t>
            </a:r>
          </a:p>
        </p:txBody>
      </p:sp>
      <p:sp>
        <p:nvSpPr>
          <p:cNvPr id="18" name="TextBox 60">
            <a:extLst>
              <a:ext uri="{FF2B5EF4-FFF2-40B4-BE49-F238E27FC236}">
                <a16:creationId xmlns:a16="http://schemas.microsoft.com/office/drawing/2014/main" id="{8E8ADFD8-0BDC-4D6A-B24D-2DB630949D79}"/>
              </a:ext>
            </a:extLst>
          </p:cNvPr>
          <p:cNvSpPr/>
          <p:nvPr/>
        </p:nvSpPr>
        <p:spPr>
          <a:xfrm>
            <a:off x="406800" y="1371240"/>
            <a:ext cx="6289276"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b="1" strike="noStrike" spc="-1" dirty="0">
                <a:solidFill>
                  <a:schemeClr val="dk1"/>
                </a:solidFill>
                <a:latin typeface="Arial"/>
              </a:rPr>
              <a:t>1. Bayesian optimization of piezo stimulus parameters:</a:t>
            </a:r>
          </a:p>
          <a:p>
            <a:pPr marL="1657350" lvl="3" indent="-285750">
              <a:buFont typeface="Arial" panose="020B0604020202020204" pitchFamily="34" charset="0"/>
              <a:buChar char="•"/>
            </a:pPr>
            <a:r>
              <a:rPr lang="en-US" strike="noStrike" spc="-1" dirty="0">
                <a:solidFill>
                  <a:schemeClr val="dk1"/>
                </a:solidFill>
                <a:latin typeface="Arial"/>
              </a:rPr>
              <a:t>delay</a:t>
            </a:r>
          </a:p>
          <a:p>
            <a:pPr marL="1657350" lvl="3" indent="-285750">
              <a:buFont typeface="Arial" panose="020B0604020202020204" pitchFamily="34" charset="0"/>
              <a:buChar char="•"/>
            </a:pPr>
            <a:r>
              <a:rPr lang="en-US" spc="-1" dirty="0">
                <a:solidFill>
                  <a:schemeClr val="dk1"/>
                </a:solidFill>
                <a:latin typeface="Arial"/>
              </a:rPr>
              <a:t>a</a:t>
            </a:r>
            <a:r>
              <a:rPr lang="en-US" strike="noStrike" spc="-1" dirty="0">
                <a:solidFill>
                  <a:schemeClr val="dk1"/>
                </a:solidFill>
                <a:latin typeface="Arial"/>
              </a:rPr>
              <a:t>mplitude</a:t>
            </a:r>
            <a:endParaRPr lang="en-US" spc="-1" dirty="0">
              <a:solidFill>
                <a:schemeClr val="dk1"/>
              </a:solidFill>
              <a:latin typeface="Arial"/>
            </a:endParaRPr>
          </a:p>
          <a:p>
            <a:pPr marL="1657350" lvl="3" indent="-285750">
              <a:buFont typeface="Arial" panose="020B0604020202020204" pitchFamily="34" charset="0"/>
              <a:buChar char="•"/>
            </a:pPr>
            <a:r>
              <a:rPr lang="en-US" strike="noStrike" spc="-1" dirty="0">
                <a:solidFill>
                  <a:schemeClr val="dk1"/>
                </a:solidFill>
                <a:latin typeface="Arial"/>
              </a:rPr>
              <a:t>offset </a:t>
            </a:r>
            <a:endParaRPr lang="de-DE" strike="noStrike" spc="-1" dirty="0">
              <a:solidFill>
                <a:srgbClr val="000000"/>
              </a:solidFill>
              <a:latin typeface="Arial"/>
            </a:endParaRPr>
          </a:p>
        </p:txBody>
      </p:sp>
      <p:pic>
        <p:nvPicPr>
          <p:cNvPr id="5" name="Picture 4">
            <a:extLst>
              <a:ext uri="{FF2B5EF4-FFF2-40B4-BE49-F238E27FC236}">
                <a16:creationId xmlns:a16="http://schemas.microsoft.com/office/drawing/2014/main" id="{31D0A69C-A3EA-495A-B034-2FA7B934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950" y="1006004"/>
            <a:ext cx="4530382" cy="2194970"/>
          </a:xfrm>
          <a:prstGeom prst="rect">
            <a:avLst/>
          </a:prstGeom>
        </p:spPr>
      </p:pic>
    </p:spTree>
    <p:extLst>
      <p:ext uri="{BB962C8B-B14F-4D97-AF65-F5344CB8AC3E}">
        <p14:creationId xmlns:p14="http://schemas.microsoft.com/office/powerpoint/2010/main" val="183226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1"/>
          <p:cNvSpPr>
            <a:spLocks noGrp="1"/>
          </p:cNvSpPr>
          <p:nvPr>
            <p:ph type="title"/>
          </p:nvPr>
        </p:nvSpPr>
        <p:spPr>
          <a:xfrm>
            <a:off x="407880" y="349560"/>
            <a:ext cx="11374560" cy="44964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rgbClr val="007BC8"/>
                </a:solidFill>
                <a:latin typeface="Arial"/>
              </a:rPr>
              <a:t>Optimizing Lorentz force detuning at EuXFEL</a:t>
            </a:r>
            <a:endParaRPr lang="en-BE" sz="3000" b="0" strike="noStrike" spc="-1" dirty="0">
              <a:solidFill>
                <a:schemeClr val="dk1"/>
              </a:solidFill>
              <a:latin typeface="Arial"/>
            </a:endParaRPr>
          </a:p>
        </p:txBody>
      </p:sp>
      <p:sp>
        <p:nvSpPr>
          <p:cNvPr id="466" name="PlaceHolder 2"/>
          <p:cNvSpPr>
            <a:spLocks noGrp="1"/>
          </p:cNvSpPr>
          <p:nvPr>
            <p:ph/>
          </p:nvPr>
        </p:nvSpPr>
        <p:spPr>
          <a:xfrm>
            <a:off x="407880" y="817560"/>
            <a:ext cx="11374560" cy="37764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rgbClr val="EB6E0F"/>
                </a:solidFill>
                <a:latin typeface="Arial"/>
              </a:rPr>
              <a:t>Use double instead of single sine</a:t>
            </a:r>
            <a:endParaRPr lang="en-BE" sz="1800" b="0" strike="noStrike" spc="-1">
              <a:solidFill>
                <a:schemeClr val="dk1"/>
              </a:solidFill>
              <a:latin typeface="Arial"/>
            </a:endParaRPr>
          </a:p>
        </p:txBody>
      </p:sp>
      <p:sp>
        <p:nvSpPr>
          <p:cNvPr id="467" name="Textplatzhalter 2"/>
          <p:cNvSpPr/>
          <p:nvPr/>
        </p:nvSpPr>
        <p:spPr>
          <a:xfrm>
            <a:off x="407880" y="1400040"/>
            <a:ext cx="6729840" cy="4771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361800" algn="l"/>
              </a:tabLst>
            </a:pPr>
            <a:r>
              <a:rPr lang="en-US" b="1" spc="-1" dirty="0">
                <a:solidFill>
                  <a:srgbClr val="000000"/>
                </a:solidFill>
                <a:latin typeface="Arial"/>
                <a:ea typeface="DejaVu Sans"/>
              </a:rPr>
              <a:t>2</a:t>
            </a:r>
            <a:r>
              <a:rPr lang="en-US" sz="1800" b="1" strike="noStrike" spc="-1" dirty="0">
                <a:solidFill>
                  <a:srgbClr val="000000"/>
                </a:solidFill>
                <a:latin typeface="Arial"/>
                <a:ea typeface="DejaVu Sans"/>
              </a:rPr>
              <a:t>. Using a double sine excitation </a:t>
            </a:r>
            <a:endParaRPr lang="de-DE" sz="1800" b="0" strike="noStrike" spc="-1" dirty="0">
              <a:solidFill>
                <a:srgbClr val="000000"/>
              </a:solidFill>
              <a:latin typeface="Arial"/>
            </a:endParaRPr>
          </a:p>
          <a:p>
            <a:pPr marL="819000" lvl="1" indent="-361800" defTabSz="914400">
              <a:lnSpc>
                <a:spcPct val="110000"/>
              </a:lnSpc>
              <a:buClr>
                <a:srgbClr val="000000"/>
              </a:buClr>
              <a:buFont typeface="Arial"/>
              <a:buChar char="•"/>
              <a:tabLst>
                <a:tab pos="361800" algn="l"/>
              </a:tabLst>
            </a:pPr>
            <a:r>
              <a:rPr lang="en-US" sz="1800" b="0" strike="noStrike" spc="-1" dirty="0">
                <a:solidFill>
                  <a:srgbClr val="000000"/>
                </a:solidFill>
                <a:latin typeface="Arial"/>
                <a:ea typeface="DejaVu Sans"/>
              </a:rPr>
              <a:t>doubles the stimulus time 	  	</a:t>
            </a:r>
            <a:r>
              <a:rPr lang="en-US" sz="1800" b="0" strike="noStrike" spc="-1" dirty="0">
                <a:solidFill>
                  <a:srgbClr val="000000"/>
                </a:solidFill>
                <a:latin typeface="Wingdings"/>
                <a:ea typeface="DejaVu Sans"/>
              </a:rPr>
              <a:t></a:t>
            </a:r>
            <a:r>
              <a:rPr lang="en-US" sz="1800" b="0" strike="noStrike" spc="-1" dirty="0">
                <a:solidFill>
                  <a:srgbClr val="000000"/>
                </a:solidFill>
                <a:latin typeface="Arial"/>
                <a:ea typeface="DejaVu Sans"/>
              </a:rPr>
              <a:t>  </a:t>
            </a:r>
            <a:r>
              <a:rPr lang="en-US" sz="1800" b="0" strike="noStrike" spc="-1" dirty="0">
                <a:solidFill>
                  <a:srgbClr val="000000"/>
                </a:solidFill>
                <a:latin typeface="Symbol"/>
                <a:ea typeface="DejaVu Sans"/>
              </a:rPr>
              <a:t></a:t>
            </a:r>
            <a:r>
              <a:rPr lang="en-US" sz="1800" b="0" strike="noStrike" spc="-1" dirty="0">
                <a:solidFill>
                  <a:srgbClr val="000000"/>
                </a:solidFill>
                <a:latin typeface="Arial"/>
                <a:ea typeface="DejaVu Sans"/>
              </a:rPr>
              <a:t>2 energy </a:t>
            </a:r>
            <a:endParaRPr lang="de-DE" sz="1800" b="0" strike="noStrike" spc="-1" dirty="0">
              <a:solidFill>
                <a:srgbClr val="000000"/>
              </a:solidFill>
              <a:latin typeface="Arial"/>
            </a:endParaRPr>
          </a:p>
          <a:p>
            <a:pPr marL="819000" lvl="1" indent="-361800" defTabSz="914400">
              <a:lnSpc>
                <a:spcPct val="110000"/>
              </a:lnSpc>
              <a:buClr>
                <a:srgbClr val="000000"/>
              </a:buClr>
              <a:buFont typeface="Arial"/>
              <a:buChar char="•"/>
              <a:tabLst>
                <a:tab pos="361800" algn="l"/>
              </a:tabLst>
            </a:pPr>
            <a:r>
              <a:rPr lang="en-US" sz="1800" b="0" strike="noStrike" spc="-1" dirty="0">
                <a:solidFill>
                  <a:srgbClr val="000000"/>
                </a:solidFill>
                <a:latin typeface="Arial"/>
                <a:ea typeface="DejaVu Sans"/>
              </a:rPr>
              <a:t>requires half of the amplitude 	</a:t>
            </a:r>
            <a:r>
              <a:rPr lang="en-US" sz="1800" b="0" strike="noStrike" spc="-1" dirty="0">
                <a:solidFill>
                  <a:srgbClr val="000000"/>
                </a:solidFill>
                <a:latin typeface="Wingdings"/>
                <a:ea typeface="DejaVu Sans"/>
              </a:rPr>
              <a:t></a:t>
            </a:r>
            <a:r>
              <a:rPr lang="en-US" sz="1800" b="0" strike="noStrike" spc="-1" dirty="0">
                <a:solidFill>
                  <a:srgbClr val="000000"/>
                </a:solidFill>
                <a:latin typeface="Arial"/>
                <a:ea typeface="DejaVu Sans"/>
              </a:rPr>
              <a:t> </a:t>
            </a:r>
            <a:r>
              <a:rPr lang="en-US" sz="1800" b="0" strike="noStrike" spc="-1" dirty="0">
                <a:solidFill>
                  <a:srgbClr val="000000"/>
                </a:solidFill>
                <a:latin typeface="Symbol"/>
                <a:ea typeface="DejaVu Sans"/>
              </a:rPr>
              <a:t></a:t>
            </a:r>
            <a:r>
              <a:rPr lang="en-US" sz="1800" b="0" strike="noStrike" spc="-1" dirty="0">
                <a:solidFill>
                  <a:srgbClr val="000000"/>
                </a:solidFill>
                <a:latin typeface="Arial"/>
                <a:ea typeface="DejaVu Sans"/>
              </a:rPr>
              <a:t> 4 energy</a:t>
            </a:r>
            <a:endParaRPr lang="de-DE" sz="1800" b="0" strike="noStrike" spc="-1" dirty="0">
              <a:solidFill>
                <a:srgbClr val="000000"/>
              </a:solidFill>
              <a:latin typeface="Arial"/>
            </a:endParaRPr>
          </a:p>
          <a:p>
            <a:pPr defTabSz="914400">
              <a:lnSpc>
                <a:spcPct val="110000"/>
              </a:lnSpc>
              <a:tabLst>
                <a:tab pos="361800" algn="l"/>
              </a:tabLst>
            </a:pPr>
            <a:endParaRPr lang="de-DE" sz="1800" b="0" strike="noStrike" spc="-1" dirty="0">
              <a:solidFill>
                <a:srgbClr val="000000"/>
              </a:solidFill>
              <a:latin typeface="Arial"/>
            </a:endParaRPr>
          </a:p>
          <a:p>
            <a:pPr marL="457200" algn="ctr" defTabSz="914400">
              <a:lnSpc>
                <a:spcPct val="110000"/>
              </a:lnSpc>
              <a:tabLst>
                <a:tab pos="361800" algn="l"/>
              </a:tabLst>
            </a:pPr>
            <a:r>
              <a:rPr lang="en-US" sz="1800" b="1" strike="noStrike" spc="-1" dirty="0">
                <a:solidFill>
                  <a:srgbClr val="000000"/>
                </a:solidFill>
                <a:latin typeface="Arial"/>
                <a:ea typeface="DejaVu Sans"/>
              </a:rPr>
              <a:t>= net energy saving factor of 2</a:t>
            </a:r>
            <a:endParaRPr lang="de-DE" sz="1800" b="0" strike="noStrike" spc="-1" dirty="0">
              <a:solidFill>
                <a:srgbClr val="000000"/>
              </a:solidFill>
              <a:latin typeface="Arial"/>
            </a:endParaRPr>
          </a:p>
        </p:txBody>
      </p:sp>
      <p:pic>
        <p:nvPicPr>
          <p:cNvPr id="473" name="Picture 30"/>
          <p:cNvPicPr/>
          <p:nvPr/>
        </p:nvPicPr>
        <p:blipFill>
          <a:blip r:embed="rId3"/>
          <a:stretch/>
        </p:blipFill>
        <p:spPr>
          <a:xfrm>
            <a:off x="8406005" y="2938320"/>
            <a:ext cx="3683160" cy="3437640"/>
          </a:xfrm>
          <a:prstGeom prst="rect">
            <a:avLst/>
          </a:prstGeom>
          <a:ln w="0">
            <a:noFill/>
          </a:ln>
        </p:spPr>
      </p:pic>
      <p:sp>
        <p:nvSpPr>
          <p:cNvPr id="4" name="PlaceHolder 3"/>
          <p:cNvSpPr>
            <a:spLocks noGrp="1"/>
          </p:cNvSpPr>
          <p:nvPr>
            <p:ph type="ftr" idx="61"/>
          </p:nvPr>
        </p:nvSpPr>
        <p:spPr>
          <a:xfrm>
            <a:off x="791640" y="6580800"/>
            <a:ext cx="9948600" cy="186480"/>
          </a:xfrm>
        </p:spPr>
        <p:txBody>
          <a:bodyPr/>
          <a:lstStyle/>
          <a:p>
            <a:r>
              <a:rPr dirty="0"/>
              <a:t>    iSAS WP2 LLRF | J. Branlard, Padova, 13.03.2025 </a:t>
            </a:r>
          </a:p>
        </p:txBody>
      </p:sp>
      <p:pic>
        <p:nvPicPr>
          <p:cNvPr id="3" name="Picture 2">
            <a:extLst>
              <a:ext uri="{FF2B5EF4-FFF2-40B4-BE49-F238E27FC236}">
                <a16:creationId xmlns:a16="http://schemas.microsoft.com/office/drawing/2014/main" id="{69D96DED-0A36-4B44-96FF-C18D1BCE929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5235" y="3040740"/>
            <a:ext cx="8191195" cy="3437640"/>
          </a:xfrm>
          <a:prstGeom prst="rect">
            <a:avLst/>
          </a:prstGeom>
        </p:spPr>
      </p:pic>
      <p:sp>
        <p:nvSpPr>
          <p:cNvPr id="474" name="TextBox 59"/>
          <p:cNvSpPr/>
          <p:nvPr/>
        </p:nvSpPr>
        <p:spPr>
          <a:xfrm>
            <a:off x="5038560" y="6308280"/>
            <a:ext cx="18482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strike="noStrike" spc="-1">
                <a:solidFill>
                  <a:schemeClr val="dk1"/>
                </a:solidFill>
                <a:latin typeface="Arial"/>
              </a:rPr>
              <a:t>Courtesy Mariusz Grecki</a:t>
            </a:r>
            <a:endParaRPr lang="de-DE" sz="12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Picture 33"/>
          <p:cNvPicPr/>
          <p:nvPr/>
        </p:nvPicPr>
        <p:blipFill>
          <a:blip r:embed="rId2"/>
          <a:srcRect l="6587" r="5567"/>
          <a:stretch/>
        </p:blipFill>
        <p:spPr>
          <a:xfrm>
            <a:off x="4257675" y="1335600"/>
            <a:ext cx="7787880" cy="5256720"/>
          </a:xfrm>
          <a:prstGeom prst="rect">
            <a:avLst/>
          </a:prstGeom>
          <a:ln w="0">
            <a:noFill/>
          </a:ln>
        </p:spPr>
      </p:pic>
      <p:sp>
        <p:nvSpPr>
          <p:cNvPr id="481" name="PlaceHolder 1"/>
          <p:cNvSpPr>
            <a:spLocks noGrp="1"/>
          </p:cNvSpPr>
          <p:nvPr>
            <p:ph type="title"/>
          </p:nvPr>
        </p:nvSpPr>
        <p:spPr>
          <a:xfrm>
            <a:off x="407880" y="349560"/>
            <a:ext cx="11374560" cy="449640"/>
          </a:xfrm>
          <a:prstGeom prst="rect">
            <a:avLst/>
          </a:prstGeom>
          <a:noFill/>
          <a:ln w="0">
            <a:noFill/>
          </a:ln>
        </p:spPr>
        <p:txBody>
          <a:bodyPr lIns="0" tIns="0" rIns="0" bIns="0" anchor="t">
            <a:noAutofit/>
          </a:bodyPr>
          <a:lstStyle/>
          <a:p>
            <a:r>
              <a:rPr lang="en-US" sz="3000" b="1" spc="-1" dirty="0">
                <a:solidFill>
                  <a:srgbClr val="007BC8"/>
                </a:solidFill>
              </a:rPr>
              <a:t>Optimizing Lorentz force detuning at EuXFEL</a:t>
            </a:r>
            <a:endParaRPr lang="en-BE" sz="3000" b="0" strike="noStrike" spc="-1" dirty="0">
              <a:solidFill>
                <a:schemeClr val="dk1"/>
              </a:solidFill>
              <a:latin typeface="Arial"/>
            </a:endParaRPr>
          </a:p>
        </p:txBody>
      </p:sp>
      <p:sp>
        <p:nvSpPr>
          <p:cNvPr id="482" name="PlaceHolder 2"/>
          <p:cNvSpPr>
            <a:spLocks noGrp="1"/>
          </p:cNvSpPr>
          <p:nvPr>
            <p:ph/>
          </p:nvPr>
        </p:nvSpPr>
        <p:spPr>
          <a:xfrm>
            <a:off x="407880" y="817560"/>
            <a:ext cx="11374560" cy="37764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rgbClr val="EB6E0F"/>
                </a:solidFill>
                <a:latin typeface="Arial"/>
              </a:rPr>
              <a:t>Minimizing the in-rush current reduction</a:t>
            </a:r>
            <a:endParaRPr lang="en-BE" sz="1800" b="0" strike="noStrike" spc="-1" dirty="0">
              <a:solidFill>
                <a:schemeClr val="dk1"/>
              </a:solidFill>
              <a:latin typeface="Arial"/>
            </a:endParaRPr>
          </a:p>
        </p:txBody>
      </p:sp>
      <p:pic>
        <p:nvPicPr>
          <p:cNvPr id="483" name="Picture 35"/>
          <p:cNvPicPr/>
          <p:nvPr/>
        </p:nvPicPr>
        <p:blipFill>
          <a:blip r:embed="rId3"/>
          <a:srcRect l="9425" t="46644" r="16889" b="13333"/>
          <a:stretch/>
        </p:blipFill>
        <p:spPr>
          <a:xfrm>
            <a:off x="314280" y="3429360"/>
            <a:ext cx="3570840" cy="2741760"/>
          </a:xfrm>
          <a:prstGeom prst="rect">
            <a:avLst/>
          </a:prstGeom>
          <a:ln w="0">
            <a:noFill/>
          </a:ln>
        </p:spPr>
      </p:pic>
      <p:sp>
        <p:nvSpPr>
          <p:cNvPr id="484" name="Textplatzhalter 3"/>
          <p:cNvSpPr/>
          <p:nvPr/>
        </p:nvSpPr>
        <p:spPr>
          <a:xfrm>
            <a:off x="408240" y="1406520"/>
            <a:ext cx="3570840" cy="500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0" algn="l"/>
              </a:tabLst>
            </a:pPr>
            <a:endParaRPr lang="de-DE" sz="1800" b="0" strike="noStrike" spc="-1" dirty="0">
              <a:solidFill>
                <a:srgbClr val="000000"/>
              </a:solidFill>
              <a:latin typeface="Arial"/>
            </a:endParaRPr>
          </a:p>
          <a:p>
            <a:pPr marL="361800" indent="-361800" defTabSz="914400">
              <a:lnSpc>
                <a:spcPct val="110000"/>
              </a:lnSpc>
              <a:buClr>
                <a:srgbClr val="000000"/>
              </a:buClr>
              <a:buFont typeface="Arial"/>
              <a:buChar char="•"/>
              <a:tabLst>
                <a:tab pos="361800" algn="l"/>
              </a:tabLst>
            </a:pPr>
            <a:r>
              <a:rPr lang="en-US" sz="1800" b="1" strike="noStrike" spc="-1" dirty="0">
                <a:solidFill>
                  <a:srgbClr val="000000"/>
                </a:solidFill>
                <a:latin typeface="Arial"/>
                <a:ea typeface="DejaVu Sans"/>
              </a:rPr>
              <a:t>Smoothing the leading edge </a:t>
            </a:r>
            <a:r>
              <a:rPr lang="en-US" sz="1800" b="0" strike="noStrike" spc="-1" dirty="0">
                <a:solidFill>
                  <a:srgbClr val="000000"/>
                </a:solidFill>
                <a:latin typeface="Arial"/>
                <a:ea typeface="DejaVu Sans"/>
              </a:rPr>
              <a:t>of a double sine piezo pulse to reduce the in-rush current</a:t>
            </a:r>
            <a:endParaRPr lang="de-DE" sz="1800" b="0" strike="noStrike" spc="-1" dirty="0">
              <a:solidFill>
                <a:srgbClr val="000000"/>
              </a:solidFill>
              <a:latin typeface="Arial"/>
            </a:endParaRPr>
          </a:p>
          <a:p>
            <a:pPr marL="819000" lvl="1" indent="-361800">
              <a:lnSpc>
                <a:spcPct val="110000"/>
              </a:lnSpc>
              <a:buClr>
                <a:srgbClr val="000000"/>
              </a:buClr>
              <a:buFont typeface="Arial"/>
              <a:buChar char="•"/>
              <a:tabLst>
                <a:tab pos="361800" algn="l"/>
              </a:tabLst>
            </a:pPr>
            <a:r>
              <a:rPr lang="en-US" b="1" spc="-1" dirty="0">
                <a:solidFill>
                  <a:srgbClr val="000000"/>
                </a:solidFill>
                <a:latin typeface="Arial"/>
                <a:ea typeface="DejaVu Sans"/>
              </a:rPr>
              <a:t>r</a:t>
            </a:r>
            <a:r>
              <a:rPr lang="en-US" b="1" strike="noStrike" spc="-1" dirty="0">
                <a:solidFill>
                  <a:srgbClr val="000000"/>
                </a:solidFill>
                <a:latin typeface="Arial"/>
                <a:ea typeface="DejaVu Sans"/>
              </a:rPr>
              <a:t>educes energy</a:t>
            </a:r>
          </a:p>
          <a:p>
            <a:pPr marL="819000" lvl="1" indent="-361800">
              <a:lnSpc>
                <a:spcPct val="110000"/>
              </a:lnSpc>
              <a:buClr>
                <a:srgbClr val="000000"/>
              </a:buClr>
              <a:buFont typeface="Arial"/>
              <a:buChar char="•"/>
              <a:tabLst>
                <a:tab pos="361800" algn="l"/>
              </a:tabLst>
            </a:pPr>
            <a:r>
              <a:rPr lang="en-US" b="1" spc="-1" dirty="0">
                <a:solidFill>
                  <a:srgbClr val="000000"/>
                </a:solidFill>
                <a:latin typeface="Arial"/>
                <a:ea typeface="DejaVu Sans"/>
              </a:rPr>
              <a:t>Increase piezo life time</a:t>
            </a:r>
            <a:r>
              <a:rPr lang="en-US" b="1" strike="noStrike" spc="-1" dirty="0">
                <a:solidFill>
                  <a:srgbClr val="000000"/>
                </a:solidFill>
                <a:latin typeface="Arial"/>
                <a:ea typeface="DejaVu Sans"/>
              </a:rPr>
              <a:t> </a:t>
            </a:r>
            <a:endParaRPr lang="de-DE" b="1" strike="noStrike" spc="-1" dirty="0">
              <a:solidFill>
                <a:srgbClr val="000000"/>
              </a:solidFill>
              <a:latin typeface="Arial"/>
            </a:endParaRPr>
          </a:p>
        </p:txBody>
      </p:sp>
      <p:sp>
        <p:nvSpPr>
          <p:cNvPr id="485" name="TextBox 63"/>
          <p:cNvSpPr/>
          <p:nvPr/>
        </p:nvSpPr>
        <p:spPr>
          <a:xfrm>
            <a:off x="9912240" y="6138720"/>
            <a:ext cx="184068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strike="noStrike" spc="-1">
                <a:solidFill>
                  <a:schemeClr val="dk1"/>
                </a:solidFill>
                <a:latin typeface="Arial"/>
              </a:rPr>
              <a:t>Courtesy Max Herrmann</a:t>
            </a:r>
            <a:endParaRPr lang="de-DE" sz="1200" b="0" strike="noStrike" spc="-1">
              <a:solidFill>
                <a:srgbClr val="000000"/>
              </a:solidFill>
              <a:latin typeface="Arial"/>
            </a:endParaRPr>
          </a:p>
        </p:txBody>
      </p:sp>
      <p:sp>
        <p:nvSpPr>
          <p:cNvPr id="4" name="PlaceHolder 3"/>
          <p:cNvSpPr>
            <a:spLocks noGrp="1"/>
          </p:cNvSpPr>
          <p:nvPr>
            <p:ph type="ftr" idx="61"/>
          </p:nvPr>
        </p:nvSpPr>
        <p:spPr/>
        <p:txBody>
          <a:bodyPr/>
          <a:lstStyle/>
          <a:p>
            <a:r>
              <a:rPr dirty="0"/>
              <a:t>    iSAS WP2 LLRF | J. Branlard, Padova, 13.03.2025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extBox 3"/>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2.4 </a:t>
            </a:r>
            <a:endParaRPr lang="de-DE" sz="2400" b="0" strike="noStrike" spc="-1" dirty="0">
              <a:solidFill>
                <a:srgbClr val="000000"/>
              </a:solidFill>
              <a:latin typeface="Arial"/>
            </a:endParaRPr>
          </a:p>
        </p:txBody>
      </p:sp>
      <p:pic>
        <p:nvPicPr>
          <p:cNvPr id="487"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88"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fontScale="96763"/>
          </a:bodyPr>
          <a:lstStyle/>
          <a:p>
            <a:pPr indent="0" defTabSz="914400">
              <a:lnSpc>
                <a:spcPct val="90000"/>
              </a:lnSpc>
              <a:spcBef>
                <a:spcPts val="1001"/>
              </a:spcBef>
              <a:buNone/>
              <a:tabLst>
                <a:tab pos="0" algn="l"/>
              </a:tabLst>
            </a:pPr>
            <a:r>
              <a:rPr lang="en-GB" sz="2100" b="1" i="1" strike="noStrike" spc="-1" dirty="0">
                <a:solidFill>
                  <a:schemeClr val="dk1"/>
                </a:solidFill>
                <a:latin typeface="Arial"/>
              </a:rPr>
              <a:t>Task 2.4: </a:t>
            </a:r>
            <a:r>
              <a:rPr lang="en-US" sz="2100" b="1" strike="noStrike" spc="-1" dirty="0">
                <a:solidFill>
                  <a:schemeClr val="dk1"/>
                </a:solidFill>
                <a:latin typeface="Aptos"/>
              </a:rPr>
              <a:t>Integrated LLRF control using Ferro-Electric Fast Reactive Tuners– M13-M48</a:t>
            </a:r>
            <a:endParaRPr lang="en-BE" sz="21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FE-FRT development at HZB </a:t>
            </a:r>
            <a:r>
              <a:rPr lang="en-US" sz="1600" b="0" strike="noStrike" spc="-1" dirty="0">
                <a:solidFill>
                  <a:schemeClr val="dk1"/>
                </a:solidFill>
                <a:latin typeface="Wingdings"/>
              </a:rPr>
              <a:t></a:t>
            </a:r>
            <a:r>
              <a:rPr lang="en-US" sz="1600" b="0" strike="noStrike" spc="-1" dirty="0">
                <a:solidFill>
                  <a:schemeClr val="dk1"/>
                </a:solidFill>
                <a:latin typeface="Aptos"/>
              </a:rPr>
              <a:t> see WP01</a:t>
            </a:r>
            <a:endParaRPr lang="en-BE"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Seminar last week at DESY (Nick Shipman) to present latest FE-FRT results at HZB</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Goal is to integrate a ferro-electric fast reactive tuner (FE-FRT) with a digital LLRF system</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Hardware development 2026/27 within WP1</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Simulation on effect and operation range can be carried out</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When type and actuation is defined, digital interface can be defined</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Demonstrate microphonics compensation using a FE-FRT at a horizontal test stand</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Demonstration at </a:t>
            </a:r>
            <a:r>
              <a:rPr lang="en-US" sz="1600" b="0" strike="noStrike" spc="-1" dirty="0" err="1">
                <a:solidFill>
                  <a:schemeClr val="dk1"/>
                </a:solidFill>
                <a:latin typeface="Aptos"/>
              </a:rPr>
              <a:t>HoBicat</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Development of </a:t>
            </a:r>
            <a:r>
              <a:rPr lang="en-US" sz="1600" b="1" strike="noStrike" spc="-1" dirty="0" err="1">
                <a:solidFill>
                  <a:schemeClr val="dk1"/>
                </a:solidFill>
                <a:latin typeface="Aptos"/>
              </a:rPr>
              <a:t>Matlab</a:t>
            </a:r>
            <a:r>
              <a:rPr lang="en-US" sz="1600" b="1" strike="noStrike" spc="-1" dirty="0">
                <a:solidFill>
                  <a:schemeClr val="dk1"/>
                </a:solidFill>
                <a:latin typeface="Aptos"/>
              </a:rPr>
              <a:t>/Simulink model of RF control loop to simulate resonance control for PERL (</a:t>
            </a:r>
            <a:r>
              <a:rPr lang="en-US" sz="1600" b="1" strike="noStrike" spc="-1" dirty="0" err="1">
                <a:solidFill>
                  <a:schemeClr val="dk1"/>
                </a:solidFill>
                <a:latin typeface="Aptos"/>
              </a:rPr>
              <a:t>ICJLab</a:t>
            </a:r>
            <a:r>
              <a:rPr lang="en-US" sz="1600" b="1" strike="noStrike" spc="-1" dirty="0">
                <a:solidFill>
                  <a:schemeClr val="dk1"/>
                </a:solidFill>
                <a:latin typeface="Aptos"/>
              </a:rPr>
              <a:t>)</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FE-FRT can be included in model </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489" name="Rectangle 488"/>
          <p:cNvSpPr/>
          <p:nvPr/>
        </p:nvSpPr>
        <p:spPr>
          <a:xfrm>
            <a:off x="720000" y="2917125"/>
            <a:ext cx="10762200" cy="342000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E1554904-C08C-4175-AE2A-1840BF4E84CB}" type="slidenum">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extBox 3"/>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2.4 </a:t>
            </a:r>
            <a:endParaRPr lang="de-DE" sz="2400" b="0" strike="noStrike" spc="-1" dirty="0">
              <a:solidFill>
                <a:srgbClr val="000000"/>
              </a:solidFill>
              <a:latin typeface="Arial"/>
            </a:endParaRPr>
          </a:p>
        </p:txBody>
      </p:sp>
      <p:pic>
        <p:nvPicPr>
          <p:cNvPr id="487"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88"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fontScale="96763"/>
          </a:bodyPr>
          <a:lstStyle/>
          <a:p>
            <a:pPr indent="0" defTabSz="914400">
              <a:lnSpc>
                <a:spcPct val="90000"/>
              </a:lnSpc>
              <a:spcBef>
                <a:spcPts val="1001"/>
              </a:spcBef>
              <a:buNone/>
              <a:tabLst>
                <a:tab pos="0" algn="l"/>
              </a:tabLst>
            </a:pPr>
            <a:r>
              <a:rPr lang="en-GB" sz="2100" b="1" i="1" strike="noStrike" spc="-1" dirty="0">
                <a:solidFill>
                  <a:schemeClr val="dk1"/>
                </a:solidFill>
                <a:latin typeface="Arial"/>
              </a:rPr>
              <a:t>Task 2.4: </a:t>
            </a:r>
            <a:r>
              <a:rPr lang="en-US" sz="2100" b="1" strike="noStrike" spc="-1" dirty="0">
                <a:solidFill>
                  <a:schemeClr val="dk1"/>
                </a:solidFill>
                <a:latin typeface="Aptos"/>
              </a:rPr>
              <a:t>Integrated LLRF control using Ferro-Electric Fast Reactive Tuners– M13-M48</a:t>
            </a:r>
            <a:endParaRPr lang="en-BE" sz="21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FE-FRT development at HZB </a:t>
            </a:r>
            <a:r>
              <a:rPr lang="en-US" sz="1600" b="0" strike="noStrike" spc="-1" dirty="0">
                <a:solidFill>
                  <a:schemeClr val="dk1"/>
                </a:solidFill>
                <a:latin typeface="Wingdings"/>
              </a:rPr>
              <a:t></a:t>
            </a:r>
            <a:r>
              <a:rPr lang="en-US" sz="1600" b="0" strike="noStrike" spc="-1" dirty="0">
                <a:solidFill>
                  <a:schemeClr val="dk1"/>
                </a:solidFill>
                <a:latin typeface="Aptos"/>
              </a:rPr>
              <a:t> see WP01</a:t>
            </a:r>
            <a:endParaRPr lang="en-BE"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Seminar last week at DESY (Nick Shipman) to present latest FE-FRT results at HZB</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Goal is to integrate a ferro-electric fast reactive tuner (FE-FRT) with a digital LLRF system</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Hardware development 2026/27 within WP1</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spc="-1" dirty="0">
                <a:solidFill>
                  <a:schemeClr val="dk1"/>
                </a:solidFill>
                <a:latin typeface="Aptos"/>
              </a:rPr>
              <a:t>Measure FE-FRT voltage response and temperature dependence</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Evaluation of existing MTCA hardware as potential FE-FRT driver</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Development of </a:t>
            </a:r>
            <a:r>
              <a:rPr lang="en-US" sz="1600" b="1" strike="noStrike" spc="-1" dirty="0" err="1">
                <a:solidFill>
                  <a:schemeClr val="dk1"/>
                </a:solidFill>
                <a:latin typeface="Aptos"/>
              </a:rPr>
              <a:t>Matlab</a:t>
            </a:r>
            <a:r>
              <a:rPr lang="en-US" sz="1600" b="1" strike="noStrike" spc="-1" dirty="0">
                <a:solidFill>
                  <a:schemeClr val="dk1"/>
                </a:solidFill>
                <a:latin typeface="Aptos"/>
              </a:rPr>
              <a:t>/Simulink model of RF control loop to simulate resonance control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Using FE-FRT voltage response, include it in </a:t>
            </a:r>
            <a:r>
              <a:rPr lang="en-US" sz="1400" spc="-1" dirty="0">
                <a:solidFill>
                  <a:schemeClr val="dk1"/>
                </a:solidFill>
                <a:latin typeface="Aptos"/>
              </a:rPr>
              <a:t>LLRF control simulation environment</a:t>
            </a:r>
            <a:r>
              <a:rPr lang="en-US" sz="1400" b="0" strike="noStrike" spc="-1" dirty="0">
                <a:solidFill>
                  <a:schemeClr val="dk1"/>
                </a:solidFill>
                <a:latin typeface="Aptos"/>
              </a:rPr>
              <a:t> </a:t>
            </a:r>
            <a:endParaRPr lang="en-BE" sz="14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endParaRPr lang="en-US" sz="1600" b="1"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Demonstrate microphonics compensation using a FE-FRT at a horizontal test stand</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First demonstration at </a:t>
            </a:r>
            <a:r>
              <a:rPr lang="en-US" sz="1600" b="0" strike="noStrike" spc="-1" dirty="0" err="1">
                <a:solidFill>
                  <a:schemeClr val="dk1"/>
                </a:solidFill>
                <a:latin typeface="Aptos"/>
              </a:rPr>
              <a:t>HoBicat</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489" name="Rectangle 488"/>
          <p:cNvSpPr/>
          <p:nvPr/>
        </p:nvSpPr>
        <p:spPr>
          <a:xfrm>
            <a:off x="591120" y="1719000"/>
            <a:ext cx="10762200" cy="100515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E1554904-C08C-4175-AE2A-1840BF4E84CB}" type="slidenum">
              <a:t>18</a:t>
            </a:fld>
            <a:endParaRPr/>
          </a:p>
        </p:txBody>
      </p:sp>
      <p:grpSp>
        <p:nvGrpSpPr>
          <p:cNvPr id="6" name="Group 5">
            <a:extLst>
              <a:ext uri="{FF2B5EF4-FFF2-40B4-BE49-F238E27FC236}">
                <a16:creationId xmlns:a16="http://schemas.microsoft.com/office/drawing/2014/main" id="{7967956E-91A2-4C83-AAC2-8B1E75D7A4C5}"/>
              </a:ext>
            </a:extLst>
          </p:cNvPr>
          <p:cNvGrpSpPr/>
          <p:nvPr/>
        </p:nvGrpSpPr>
        <p:grpSpPr>
          <a:xfrm>
            <a:off x="9067800" y="3248025"/>
            <a:ext cx="1862265" cy="2409825"/>
            <a:chOff x="9067800" y="3248025"/>
            <a:chExt cx="1862265" cy="2409825"/>
          </a:xfrm>
        </p:grpSpPr>
        <p:sp>
          <p:nvSpPr>
            <p:cNvPr id="2" name="Arrow: Down 1">
              <a:extLst>
                <a:ext uri="{FF2B5EF4-FFF2-40B4-BE49-F238E27FC236}">
                  <a16:creationId xmlns:a16="http://schemas.microsoft.com/office/drawing/2014/main" id="{7AB8BBD6-1B24-44EB-89F2-A063150CF64B}"/>
                </a:ext>
              </a:extLst>
            </p:cNvPr>
            <p:cNvSpPr/>
            <p:nvPr/>
          </p:nvSpPr>
          <p:spPr>
            <a:xfrm>
              <a:off x="9067800" y="3248025"/>
              <a:ext cx="323850" cy="2409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41A09E-13EF-4EBF-A9E2-6538DE1A3648}"/>
                </a:ext>
              </a:extLst>
            </p:cNvPr>
            <p:cNvSpPr txBox="1"/>
            <p:nvPr/>
          </p:nvSpPr>
          <p:spPr>
            <a:xfrm>
              <a:off x="9463215" y="3941825"/>
              <a:ext cx="1466850" cy="923330"/>
            </a:xfrm>
            <a:prstGeom prst="rect">
              <a:avLst/>
            </a:prstGeom>
            <a:noFill/>
          </p:spPr>
          <p:txBody>
            <a:bodyPr wrap="square" rtlCol="0">
              <a:spAutoFit/>
            </a:bodyPr>
            <a:lstStyle/>
            <a:p>
              <a:pPr algn="ctr"/>
              <a:r>
                <a:rPr lang="en-US" dirty="0">
                  <a:solidFill>
                    <a:schemeClr val="accent1"/>
                  </a:solidFill>
                </a:rPr>
                <a:t>Roadmap toward milestone</a:t>
              </a:r>
            </a:p>
          </p:txBody>
        </p:sp>
      </p:grpSp>
    </p:spTree>
    <p:extLst>
      <p:ext uri="{BB962C8B-B14F-4D97-AF65-F5344CB8AC3E}">
        <p14:creationId xmlns:p14="http://schemas.microsoft.com/office/powerpoint/2010/main" val="31042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Box 72"/>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2.5 </a:t>
            </a:r>
            <a:endParaRPr lang="de-DE" sz="2400" b="0" strike="noStrike" spc="-1" dirty="0">
              <a:solidFill>
                <a:srgbClr val="000000"/>
              </a:solidFill>
              <a:latin typeface="Arial"/>
            </a:endParaRPr>
          </a:p>
        </p:txBody>
      </p:sp>
      <p:pic>
        <p:nvPicPr>
          <p:cNvPr id="495" name="Picture 41"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96" name="PlaceHolder 1"/>
          <p:cNvSpPr>
            <a:spLocks noGrp="1"/>
          </p:cNvSpPr>
          <p:nvPr>
            <p:ph/>
          </p:nvPr>
        </p:nvSpPr>
        <p:spPr>
          <a:xfrm>
            <a:off x="576000" y="1362240"/>
            <a:ext cx="10515240" cy="2876385"/>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2.5: </a:t>
            </a:r>
            <a:r>
              <a:rPr lang="en-US" sz="2000" b="1" strike="noStrike" spc="-1" dirty="0">
                <a:solidFill>
                  <a:schemeClr val="dk1"/>
                </a:solidFill>
                <a:latin typeface="Arial"/>
              </a:rPr>
              <a:t>Energy efficient supervisory control and fault diagnosis– 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1st milestone delivered and approved : (D35) ML implementation plan</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 fault diagnosis and anomaly detection of LLRF systems using ML approaches</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Demonstration of </a:t>
            </a:r>
            <a:r>
              <a:rPr lang="en-US" sz="1400" b="1" strike="noStrike" spc="-1" dirty="0">
                <a:solidFill>
                  <a:schemeClr val="dk1"/>
                </a:solidFill>
                <a:latin typeface="Aptos"/>
              </a:rPr>
              <a:t>quench detection in CW </a:t>
            </a:r>
            <a:r>
              <a:rPr lang="en-US" sz="1400" b="0" strike="noStrike" spc="-1" dirty="0">
                <a:solidFill>
                  <a:schemeClr val="dk1"/>
                </a:solidFill>
                <a:latin typeface="Aptos"/>
              </a:rPr>
              <a:t>using Luenberger Observer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Development of a </a:t>
            </a:r>
            <a:r>
              <a:rPr lang="en-US" sz="1400" b="1" strike="noStrike" spc="-1" dirty="0">
                <a:solidFill>
                  <a:schemeClr val="dk1"/>
                </a:solidFill>
                <a:latin typeface="Aptos"/>
              </a:rPr>
              <a:t>machine learning-based anomaly detection</a:t>
            </a:r>
            <a:endParaRPr lang="en-BE" sz="1400" b="1" strike="noStrike" spc="-1" dirty="0">
              <a:solidFill>
                <a:schemeClr val="dk1"/>
              </a:solidFill>
              <a:latin typeface="Aptos"/>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1C0307F0-AFFC-4BBC-85BC-155EF17E8315}" type="slidenum">
              <a:t>19</a:t>
            </a:fld>
            <a:endParaRPr/>
          </a:p>
        </p:txBody>
      </p:sp>
      <p:sp>
        <p:nvSpPr>
          <p:cNvPr id="2" name="Rectangle 1">
            <a:extLst>
              <a:ext uri="{FF2B5EF4-FFF2-40B4-BE49-F238E27FC236}">
                <a16:creationId xmlns:a16="http://schemas.microsoft.com/office/drawing/2014/main" id="{E5B471F5-5157-47AA-B568-3467461FBEC4}"/>
              </a:ext>
            </a:extLst>
          </p:cNvPr>
          <p:cNvSpPr/>
          <p:nvPr/>
        </p:nvSpPr>
        <p:spPr>
          <a:xfrm>
            <a:off x="1208760" y="4164443"/>
            <a:ext cx="7781925" cy="544252"/>
          </a:xfrm>
          <a:prstGeom prst="rect">
            <a:avLst/>
          </a:prstGeom>
        </p:spPr>
        <p:txBody>
          <a:bodyPr wrap="square">
            <a:spAutoFit/>
          </a:bodyPr>
          <a:lstStyle/>
          <a:p>
            <a:pPr marL="1143000" lvl="8" indent="-228600">
              <a:lnSpc>
                <a:spcPct val="90000"/>
              </a:lnSpc>
              <a:spcBef>
                <a:spcPts val="499"/>
              </a:spcBef>
              <a:buClr>
                <a:srgbClr val="000000"/>
              </a:buClr>
              <a:buFont typeface="Arial"/>
              <a:buChar char="•"/>
              <a:tabLst>
                <a:tab pos="0" algn="l"/>
              </a:tabLst>
            </a:pPr>
            <a:r>
              <a:rPr lang="en-US" sz="1400" b="1" spc="-1" dirty="0">
                <a:solidFill>
                  <a:schemeClr val="dk1"/>
                </a:solidFill>
              </a:rPr>
              <a:t>Software</a:t>
            </a:r>
            <a:r>
              <a:rPr lang="en-US" sz="1400" spc="-1" dirty="0">
                <a:solidFill>
                  <a:schemeClr val="dk1"/>
                </a:solidFill>
              </a:rPr>
              <a:t> implementation deployed in 1 RF station at XFEL (fast development) </a:t>
            </a:r>
          </a:p>
          <a:p>
            <a:pPr marL="1143000" lvl="2" indent="-228600">
              <a:lnSpc>
                <a:spcPct val="90000"/>
              </a:lnSpc>
              <a:spcBef>
                <a:spcPts val="499"/>
              </a:spcBef>
              <a:buClr>
                <a:srgbClr val="000000"/>
              </a:buClr>
              <a:buFont typeface="Arial"/>
              <a:buChar char="•"/>
              <a:tabLst>
                <a:tab pos="0" algn="l"/>
              </a:tabLst>
            </a:pPr>
            <a:r>
              <a:rPr lang="en-US" sz="1400" b="1" spc="-1" dirty="0">
                <a:solidFill>
                  <a:schemeClr val="dk1"/>
                </a:solidFill>
              </a:rPr>
              <a:t>Firmware</a:t>
            </a:r>
            <a:r>
              <a:rPr lang="en-US" sz="1400" spc="-1" dirty="0">
                <a:solidFill>
                  <a:schemeClr val="dk1"/>
                </a:solidFill>
              </a:rPr>
              <a:t> (FPGA) implementation deployed on ALL stations at XFEL (observation phase)</a:t>
            </a:r>
          </a:p>
        </p:txBody>
      </p:sp>
      <p:sp>
        <p:nvSpPr>
          <p:cNvPr id="497" name="Rectangle 496"/>
          <p:cNvSpPr/>
          <p:nvPr/>
        </p:nvSpPr>
        <p:spPr>
          <a:xfrm>
            <a:off x="363225" y="2864888"/>
            <a:ext cx="10440000" cy="2183362"/>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Tree>
    <p:extLst>
      <p:ext uri="{BB962C8B-B14F-4D97-AF65-F5344CB8AC3E}">
        <p14:creationId xmlns:p14="http://schemas.microsoft.com/office/powerpoint/2010/main" val="3891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2" descr="Innovate for Sustainable Accelerating Systems: Kick-Off Meeting"/>
          <p:cNvPicPr/>
          <p:nvPr/>
        </p:nvPicPr>
        <p:blipFill>
          <a:blip r:embed="rId2"/>
          <a:stretch/>
        </p:blipFill>
        <p:spPr>
          <a:xfrm>
            <a:off x="162720" y="378720"/>
            <a:ext cx="3608640" cy="1134000"/>
          </a:xfrm>
          <a:prstGeom prst="rect">
            <a:avLst/>
          </a:prstGeom>
          <a:ln w="0">
            <a:noFill/>
          </a:ln>
        </p:spPr>
      </p:pic>
      <p:sp>
        <p:nvSpPr>
          <p:cNvPr id="352" name="TextBox 3"/>
          <p:cNvSpPr/>
          <p:nvPr/>
        </p:nvSpPr>
        <p:spPr>
          <a:xfrm>
            <a:off x="3950562" y="226440"/>
            <a:ext cx="81321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400" b="1" strike="noStrike" spc="-1" dirty="0">
                <a:solidFill>
                  <a:schemeClr val="lt2">
                    <a:lumMod val="50000"/>
                  </a:schemeClr>
                </a:solidFill>
                <a:latin typeface="Aptos"/>
              </a:rPr>
              <a:t>WP2: Low Level RF controls 10.01.2025</a:t>
            </a:r>
            <a:endParaRPr lang="de-DE" sz="24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DESY, HZB, CNRS</a:t>
            </a:r>
            <a:endParaRPr lang="de-DE" sz="18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Convener &amp; deputy: Holger </a:t>
            </a:r>
            <a:r>
              <a:rPr lang="en-US" sz="1800" b="1" strike="noStrike" spc="-1" dirty="0" err="1">
                <a:solidFill>
                  <a:schemeClr val="lt2">
                    <a:lumMod val="50000"/>
                  </a:schemeClr>
                </a:solidFill>
                <a:latin typeface="Aptos"/>
              </a:rPr>
              <a:t>Schlarb</a:t>
            </a:r>
            <a:r>
              <a:rPr lang="en-US" sz="1800" b="1" strike="noStrike" spc="-1" dirty="0">
                <a:solidFill>
                  <a:schemeClr val="lt2">
                    <a:lumMod val="50000"/>
                  </a:schemeClr>
                </a:solidFill>
                <a:latin typeface="Aptos"/>
              </a:rPr>
              <a:t> (DESY) &amp; Julien Branlard (DESY)</a:t>
            </a:r>
            <a:endParaRPr lang="de-DE" sz="18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Main contacts with other partners: Axel Neumann (HZB), Christophe Joly (CNRS)</a:t>
            </a:r>
            <a:endParaRPr lang="de-DE" sz="1800" b="0" strike="noStrike" spc="-1" dirty="0">
              <a:solidFill>
                <a:srgbClr val="000000"/>
              </a:solidFill>
              <a:latin typeface="Arial"/>
            </a:endParaRPr>
          </a:p>
          <a:p>
            <a:pPr defTabSz="914400">
              <a:lnSpc>
                <a:spcPct val="100000"/>
              </a:lnSpc>
            </a:pPr>
            <a:endParaRPr lang="de-DE" sz="1800" b="0" strike="noStrike" spc="-1" dirty="0">
              <a:solidFill>
                <a:srgbClr val="000000"/>
              </a:solidFill>
              <a:latin typeface="Arial"/>
            </a:endParaRPr>
          </a:p>
        </p:txBody>
      </p:sp>
      <p:sp>
        <p:nvSpPr>
          <p:cNvPr id="353" name="TextBox 4"/>
          <p:cNvSpPr/>
          <p:nvPr/>
        </p:nvSpPr>
        <p:spPr>
          <a:xfrm>
            <a:off x="458591" y="2196361"/>
            <a:ext cx="10894729" cy="31686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GB" sz="2000" b="1" i="1" strike="noStrike" spc="-1" dirty="0">
                <a:solidFill>
                  <a:schemeClr val="dk1"/>
                </a:solidFill>
                <a:latin typeface="Arial"/>
              </a:rPr>
              <a:t>Task 2.1: </a:t>
            </a:r>
            <a:r>
              <a:rPr lang="en-GB" sz="2000" b="1" strike="noStrike" spc="-1" dirty="0">
                <a:solidFill>
                  <a:schemeClr val="dk1"/>
                </a:solidFill>
                <a:latin typeface="Aptos"/>
              </a:rPr>
              <a:t>Coordination of R&amp;D on LLRF – </a:t>
            </a:r>
            <a:r>
              <a:rPr lang="en-GB" sz="2000" b="1" i="1" strike="noStrike" spc="-1" dirty="0">
                <a:solidFill>
                  <a:schemeClr val="dk1"/>
                </a:solidFill>
                <a:latin typeface="Arial"/>
              </a:rPr>
              <a:t>M1-M48</a:t>
            </a:r>
            <a:endParaRPr lang="de-DE" sz="2000" b="0" strike="noStrike" spc="-1" dirty="0">
              <a:solidFill>
                <a:srgbClr val="000000"/>
              </a:solidFill>
              <a:latin typeface="Arial"/>
            </a:endParaRPr>
          </a:p>
          <a:p>
            <a:pPr defTabSz="914400">
              <a:lnSpc>
                <a:spcPct val="100000"/>
              </a:lnSpc>
            </a:pPr>
            <a:endParaRPr lang="de-DE" sz="2000" b="0" strike="noStrike" spc="-1" dirty="0">
              <a:solidFill>
                <a:srgbClr val="000000"/>
              </a:solidFill>
              <a:latin typeface="Arial"/>
            </a:endParaRPr>
          </a:p>
          <a:p>
            <a:pPr defTabSz="914400">
              <a:lnSpc>
                <a:spcPct val="100000"/>
              </a:lnSpc>
            </a:pPr>
            <a:r>
              <a:rPr lang="en-GB" sz="2000" b="1" i="1" strike="noStrike" spc="-1" dirty="0">
                <a:solidFill>
                  <a:schemeClr val="dk1"/>
                </a:solidFill>
                <a:latin typeface="Arial"/>
              </a:rPr>
              <a:t>Task 2.2: </a:t>
            </a:r>
            <a:r>
              <a:rPr lang="en-US" sz="2000" b="1" strike="noStrike" spc="-1" dirty="0">
                <a:solidFill>
                  <a:schemeClr val="dk1"/>
                </a:solidFill>
                <a:latin typeface="Aptos"/>
              </a:rPr>
              <a:t>Efficient field control for high loaded-quality factor cavities </a:t>
            </a:r>
            <a:r>
              <a:rPr lang="en-GB" sz="2000" b="1" i="1" strike="noStrike" spc="-1" dirty="0">
                <a:solidFill>
                  <a:schemeClr val="dk1"/>
                </a:solidFill>
                <a:latin typeface="Arial"/>
              </a:rPr>
              <a:t>– M1-M48</a:t>
            </a:r>
            <a:endParaRPr lang="de-DE" sz="2000" b="0" strike="noStrike" spc="-1" dirty="0">
              <a:solidFill>
                <a:srgbClr val="000000"/>
              </a:solidFill>
              <a:latin typeface="Arial"/>
            </a:endParaRPr>
          </a:p>
          <a:p>
            <a:pPr defTabSz="914400">
              <a:lnSpc>
                <a:spcPct val="100000"/>
              </a:lnSpc>
            </a:pPr>
            <a:endParaRPr lang="de-DE" sz="2000" b="0" strike="noStrike" spc="-1" dirty="0">
              <a:solidFill>
                <a:srgbClr val="000000"/>
              </a:solidFill>
              <a:latin typeface="Arial"/>
            </a:endParaRPr>
          </a:p>
          <a:p>
            <a:pPr defTabSz="914400">
              <a:lnSpc>
                <a:spcPct val="100000"/>
              </a:lnSpc>
            </a:pPr>
            <a:r>
              <a:rPr lang="en-GB" sz="2000" b="1" i="1" strike="noStrike" spc="-1" dirty="0">
                <a:solidFill>
                  <a:schemeClr val="dk1"/>
                </a:solidFill>
                <a:latin typeface="Arial"/>
              </a:rPr>
              <a:t>Task 2.3: </a:t>
            </a:r>
            <a:r>
              <a:rPr lang="en-US" sz="2000" b="1" strike="noStrike" spc="-1" dirty="0">
                <a:solidFill>
                  <a:schemeClr val="dk1"/>
                </a:solidFill>
                <a:latin typeface="Aptos"/>
              </a:rPr>
              <a:t>Vibration analysis and detuning control of cavities </a:t>
            </a:r>
            <a:r>
              <a:rPr lang="en-GB" sz="2000" b="1" i="1" strike="noStrike" spc="-1" dirty="0">
                <a:solidFill>
                  <a:schemeClr val="dk1"/>
                </a:solidFill>
                <a:latin typeface="Arial"/>
              </a:rPr>
              <a:t>– M1-M36</a:t>
            </a:r>
            <a:endParaRPr lang="de-DE" sz="2000" b="0" strike="noStrike" spc="-1" dirty="0">
              <a:solidFill>
                <a:srgbClr val="000000"/>
              </a:solidFill>
              <a:latin typeface="Arial"/>
            </a:endParaRPr>
          </a:p>
          <a:p>
            <a:pPr defTabSz="914400">
              <a:lnSpc>
                <a:spcPct val="100000"/>
              </a:lnSpc>
            </a:pPr>
            <a:endParaRPr lang="de-DE" sz="2000" b="0" strike="noStrike" spc="-1" dirty="0">
              <a:solidFill>
                <a:srgbClr val="000000"/>
              </a:solidFill>
              <a:latin typeface="Arial"/>
            </a:endParaRPr>
          </a:p>
          <a:p>
            <a:pPr defTabSz="914400">
              <a:lnSpc>
                <a:spcPct val="100000"/>
              </a:lnSpc>
            </a:pPr>
            <a:r>
              <a:rPr lang="en-GB" sz="2000" b="1" i="1" strike="noStrike" spc="-1" dirty="0">
                <a:solidFill>
                  <a:schemeClr val="dk1"/>
                </a:solidFill>
                <a:latin typeface="Arial"/>
              </a:rPr>
              <a:t>Task 2.4: </a:t>
            </a:r>
            <a:r>
              <a:rPr lang="en-US" sz="2000" b="1" strike="noStrike" spc="-1" dirty="0">
                <a:solidFill>
                  <a:schemeClr val="dk1"/>
                </a:solidFill>
                <a:latin typeface="Aptos"/>
              </a:rPr>
              <a:t>Integrated LLRF control using Ferro-Electric Fast Reactive Tuners</a:t>
            </a:r>
            <a:r>
              <a:rPr lang="en-GB" sz="2000" b="1" i="1" strike="noStrike" spc="-1" dirty="0">
                <a:solidFill>
                  <a:schemeClr val="dk1"/>
                </a:solidFill>
                <a:latin typeface="Arial"/>
              </a:rPr>
              <a:t>– M13-M48</a:t>
            </a:r>
            <a:endParaRPr lang="de-DE" sz="2000" b="0" strike="noStrike" spc="-1" dirty="0">
              <a:solidFill>
                <a:srgbClr val="000000"/>
              </a:solidFill>
              <a:latin typeface="Arial"/>
            </a:endParaRPr>
          </a:p>
          <a:p>
            <a:pPr defTabSz="914400">
              <a:lnSpc>
                <a:spcPct val="100000"/>
              </a:lnSpc>
            </a:pPr>
            <a:endParaRPr lang="de-DE" sz="2000" b="0" strike="noStrike" spc="-1" dirty="0">
              <a:solidFill>
                <a:srgbClr val="000000"/>
              </a:solidFill>
              <a:latin typeface="Arial"/>
            </a:endParaRPr>
          </a:p>
          <a:p>
            <a:pPr defTabSz="914400">
              <a:lnSpc>
                <a:spcPct val="100000"/>
              </a:lnSpc>
            </a:pPr>
            <a:r>
              <a:rPr lang="en-GB" sz="2000" b="1" i="1" strike="noStrike" spc="-1" dirty="0">
                <a:solidFill>
                  <a:schemeClr val="dk1"/>
                </a:solidFill>
                <a:latin typeface="Arial"/>
              </a:rPr>
              <a:t>Task 2.5: </a:t>
            </a:r>
            <a:r>
              <a:rPr lang="en-US" sz="2000" b="1" strike="noStrike" spc="-1" dirty="0">
                <a:solidFill>
                  <a:schemeClr val="dk1"/>
                </a:solidFill>
                <a:latin typeface="Aptos"/>
              </a:rPr>
              <a:t>Energy efficient supervisory control and fault diagnosis</a:t>
            </a:r>
            <a:r>
              <a:rPr lang="en-GB" sz="2000" b="1" i="1" strike="noStrike" spc="-1" dirty="0">
                <a:solidFill>
                  <a:schemeClr val="dk1"/>
                </a:solidFill>
                <a:latin typeface="Arial"/>
              </a:rPr>
              <a:t>– M1-M48</a:t>
            </a:r>
            <a:endParaRPr lang="de-DE" sz="2000" b="0" strike="noStrike" spc="-1" dirty="0">
              <a:solidFill>
                <a:srgbClr val="000000"/>
              </a:solidFill>
              <a:latin typeface="Arial"/>
            </a:endParaRPr>
          </a:p>
          <a:p>
            <a:pPr defTabSz="914400">
              <a:lnSpc>
                <a:spcPct val="100000"/>
              </a:lnSpc>
            </a:pPr>
            <a:endParaRPr lang="de-DE" sz="2000" b="0" strike="noStrike" spc="-1" dirty="0">
              <a:solidFill>
                <a:srgbClr val="000000"/>
              </a:solidFill>
              <a:latin typeface="Arial"/>
            </a:endParaRPr>
          </a:p>
        </p:txBody>
      </p:sp>
      <p:sp>
        <p:nvSpPr>
          <p:cNvPr id="2" name="PlaceHolder 1"/>
          <p:cNvSpPr>
            <a:spLocks noGrp="1"/>
          </p:cNvSpPr>
          <p:nvPr>
            <p:ph type="ftr" idx="2"/>
          </p:nvPr>
        </p:nvSpPr>
        <p:spPr/>
        <p:txBody>
          <a:bodyPr/>
          <a:lstStyle/>
          <a:p>
            <a:r>
              <a:t>    iSAS WP2 LLRF | J. Branlard, Padova, 13.03.2025 </a:t>
            </a:r>
          </a:p>
        </p:txBody>
      </p:sp>
      <p:sp>
        <p:nvSpPr>
          <p:cNvPr id="3" name="PlaceHolder 2"/>
          <p:cNvSpPr>
            <a:spLocks noGrp="1"/>
          </p:cNvSpPr>
          <p:nvPr>
            <p:ph type="sldNum" idx="3"/>
          </p:nvPr>
        </p:nvSpPr>
        <p:spPr/>
        <p:txBody>
          <a:bodyPr/>
          <a:lstStyle/>
          <a:p>
            <a:fld id="{31BD0319-7B65-49BA-BE4E-3524CBDA9D57}" type="slidenum">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Box 72"/>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2.5 </a:t>
            </a:r>
            <a:endParaRPr lang="de-DE" sz="2400" b="0" strike="noStrike" spc="-1" dirty="0">
              <a:solidFill>
                <a:srgbClr val="000000"/>
              </a:solidFill>
              <a:latin typeface="Arial"/>
            </a:endParaRPr>
          </a:p>
        </p:txBody>
      </p:sp>
      <p:pic>
        <p:nvPicPr>
          <p:cNvPr id="495" name="Picture 41"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96" name="PlaceHolder 1"/>
          <p:cNvSpPr>
            <a:spLocks noGrp="1"/>
          </p:cNvSpPr>
          <p:nvPr>
            <p:ph/>
          </p:nvPr>
        </p:nvSpPr>
        <p:spPr>
          <a:xfrm>
            <a:off x="576000" y="1362240"/>
            <a:ext cx="10515240" cy="2876385"/>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2.5: </a:t>
            </a:r>
            <a:r>
              <a:rPr lang="en-US" sz="2000" b="1" strike="noStrike" spc="-1" dirty="0">
                <a:solidFill>
                  <a:schemeClr val="dk1"/>
                </a:solidFill>
                <a:latin typeface="Arial"/>
              </a:rPr>
              <a:t>Energy efficient supervisory control and fault diagnosis– 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1st milestone delivered and approved : (D35) ML implementation plan</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 fault diagnosis and anomaly detection of LLRF systems using ML approaches</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Demonstration of </a:t>
            </a:r>
            <a:r>
              <a:rPr lang="en-US" sz="1400" b="1" strike="noStrike" spc="-1" dirty="0">
                <a:solidFill>
                  <a:schemeClr val="dk1"/>
                </a:solidFill>
                <a:latin typeface="Aptos"/>
              </a:rPr>
              <a:t>quench detection in CW </a:t>
            </a:r>
            <a:r>
              <a:rPr lang="en-US" sz="1400" b="0" strike="noStrike" spc="-1" dirty="0">
                <a:solidFill>
                  <a:schemeClr val="dk1"/>
                </a:solidFill>
                <a:latin typeface="Aptos"/>
              </a:rPr>
              <a:t>using Luenberger Observer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Development of a </a:t>
            </a:r>
            <a:r>
              <a:rPr lang="en-US" sz="1400" b="1" strike="noStrike" spc="-1" dirty="0">
                <a:solidFill>
                  <a:schemeClr val="dk1"/>
                </a:solidFill>
                <a:latin typeface="Aptos"/>
              </a:rPr>
              <a:t>machine learning-based anomaly detection</a:t>
            </a:r>
            <a:endParaRPr lang="en-BE" sz="1400" b="1" strike="noStrike" spc="-1" dirty="0">
              <a:solidFill>
                <a:schemeClr val="dk1"/>
              </a:solidFill>
              <a:latin typeface="Aptos"/>
            </a:endParaRPr>
          </a:p>
        </p:txBody>
      </p:sp>
      <p:sp>
        <p:nvSpPr>
          <p:cNvPr id="497" name="Rectangle 496"/>
          <p:cNvSpPr/>
          <p:nvPr/>
        </p:nvSpPr>
        <p:spPr>
          <a:xfrm>
            <a:off x="468000" y="1708751"/>
            <a:ext cx="10440000" cy="1101124"/>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1C0307F0-AFFC-4BBC-85BC-155EF17E8315}" type="slidenum">
              <a:t>20</a:t>
            </a:fld>
            <a:endParaRPr/>
          </a:p>
        </p:txBody>
      </p:sp>
      <p:sp>
        <p:nvSpPr>
          <p:cNvPr id="2" name="Rectangle 1">
            <a:extLst>
              <a:ext uri="{FF2B5EF4-FFF2-40B4-BE49-F238E27FC236}">
                <a16:creationId xmlns:a16="http://schemas.microsoft.com/office/drawing/2014/main" id="{E5B471F5-5157-47AA-B568-3467461FBEC4}"/>
              </a:ext>
            </a:extLst>
          </p:cNvPr>
          <p:cNvSpPr/>
          <p:nvPr/>
        </p:nvSpPr>
        <p:spPr>
          <a:xfrm>
            <a:off x="1208760" y="4164443"/>
            <a:ext cx="7781925" cy="544252"/>
          </a:xfrm>
          <a:prstGeom prst="rect">
            <a:avLst/>
          </a:prstGeom>
        </p:spPr>
        <p:txBody>
          <a:bodyPr wrap="square">
            <a:spAutoFit/>
          </a:bodyPr>
          <a:lstStyle/>
          <a:p>
            <a:pPr marL="1143000" lvl="8" indent="-228600">
              <a:lnSpc>
                <a:spcPct val="90000"/>
              </a:lnSpc>
              <a:spcBef>
                <a:spcPts val="499"/>
              </a:spcBef>
              <a:buClr>
                <a:srgbClr val="000000"/>
              </a:buClr>
              <a:buFont typeface="Arial"/>
              <a:buChar char="•"/>
              <a:tabLst>
                <a:tab pos="0" algn="l"/>
              </a:tabLst>
            </a:pPr>
            <a:r>
              <a:rPr lang="en-US" sz="1400" b="1" spc="-1" dirty="0">
                <a:solidFill>
                  <a:schemeClr val="dk1"/>
                </a:solidFill>
              </a:rPr>
              <a:t>Software</a:t>
            </a:r>
            <a:r>
              <a:rPr lang="en-US" sz="1400" spc="-1" dirty="0">
                <a:solidFill>
                  <a:schemeClr val="dk1"/>
                </a:solidFill>
              </a:rPr>
              <a:t> implementation deployed in 1 RF station at XFEL (fast development) </a:t>
            </a:r>
          </a:p>
          <a:p>
            <a:pPr marL="1143000" lvl="2" indent="-228600">
              <a:lnSpc>
                <a:spcPct val="90000"/>
              </a:lnSpc>
              <a:spcBef>
                <a:spcPts val="499"/>
              </a:spcBef>
              <a:buClr>
                <a:srgbClr val="000000"/>
              </a:buClr>
              <a:buFont typeface="Arial"/>
              <a:buChar char="•"/>
              <a:tabLst>
                <a:tab pos="0" algn="l"/>
              </a:tabLst>
            </a:pPr>
            <a:r>
              <a:rPr lang="en-US" sz="1400" b="1" spc="-1" dirty="0">
                <a:solidFill>
                  <a:schemeClr val="dk1"/>
                </a:solidFill>
              </a:rPr>
              <a:t>Firmware</a:t>
            </a:r>
            <a:r>
              <a:rPr lang="en-US" sz="1400" spc="-1" dirty="0">
                <a:solidFill>
                  <a:schemeClr val="dk1"/>
                </a:solidFill>
              </a:rPr>
              <a:t> (FPGA) implementation deployed on ALL stations at XFEL (observation phase)</a:t>
            </a:r>
          </a:p>
        </p:txBody>
      </p:sp>
    </p:spTree>
    <p:extLst>
      <p:ext uri="{BB962C8B-B14F-4D97-AF65-F5344CB8AC3E}">
        <p14:creationId xmlns:p14="http://schemas.microsoft.com/office/powerpoint/2010/main" val="315445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Anomaly detection</a:t>
            </a:r>
            <a:endParaRPr lang="en-BE" sz="3000" b="0" strike="noStrike" spc="-1">
              <a:solidFill>
                <a:schemeClr val="dk1"/>
              </a:solidFill>
              <a:latin typeface="Arial"/>
            </a:endParaRPr>
          </a:p>
        </p:txBody>
      </p:sp>
      <p:pic>
        <p:nvPicPr>
          <p:cNvPr id="867" name="Picture 866">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6834600" y="2358360"/>
            <a:ext cx="4381920" cy="3370320"/>
          </a:xfrm>
          <a:prstGeom prst="rect">
            <a:avLst/>
          </a:prstGeom>
          <a:ln w="0">
            <a:noFill/>
          </a:ln>
        </p:spPr>
      </p:pic>
      <p:sp>
        <p:nvSpPr>
          <p:cNvPr id="869"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Machine-learning assisted anomaly detection</a:t>
            </a:r>
            <a:endParaRPr lang="en-BE" sz="1800" b="0" strike="noStrike" spc="-1">
              <a:solidFill>
                <a:schemeClr val="dk1"/>
              </a:solidFill>
              <a:latin typeface="Arial"/>
            </a:endParaRPr>
          </a:p>
        </p:txBody>
      </p:sp>
      <p:sp>
        <p:nvSpPr>
          <p:cNvPr id="870" name="TextBox 8"/>
          <p:cNvSpPr/>
          <p:nvPr/>
        </p:nvSpPr>
        <p:spPr>
          <a:xfrm>
            <a:off x="352080" y="4295880"/>
            <a:ext cx="6160680" cy="134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0" strike="noStrike" spc="-1">
                <a:solidFill>
                  <a:schemeClr val="dk1"/>
                </a:solidFill>
                <a:latin typeface="Arial"/>
              </a:rPr>
              <a:t>References:</a:t>
            </a:r>
            <a:endParaRPr lang="de-DE" sz="1600" b="0" strike="noStrike" spc="-1">
              <a:solidFill>
                <a:srgbClr val="000000"/>
              </a:solidFill>
              <a:latin typeface="Arial"/>
            </a:endParaRPr>
          </a:p>
          <a:p>
            <a:pPr defTabSz="914400">
              <a:lnSpc>
                <a:spcPct val="100000"/>
              </a:lnSpc>
            </a:pPr>
            <a:endParaRPr lang="de-DE" sz="1600" b="0" strike="noStrike" spc="-1">
              <a:solidFill>
                <a:srgbClr val="000000"/>
              </a:solidFill>
              <a:latin typeface="Arial"/>
            </a:endParaRPr>
          </a:p>
          <a:p>
            <a:pPr defTabSz="914400">
              <a:lnSpc>
                <a:spcPct val="100000"/>
              </a:lnSpc>
            </a:pPr>
            <a:r>
              <a:rPr lang="en-US" sz="1000" b="1" strike="noStrike" spc="-1">
                <a:solidFill>
                  <a:schemeClr val="dk1"/>
                </a:solidFill>
                <a:latin typeface="Arial"/>
              </a:rPr>
              <a:t>Anomaly detection at the European X-ray Free Electron Laser using a parity-space-based method</a:t>
            </a:r>
            <a:endParaRPr lang="de-DE" sz="1000" b="0" strike="noStrike" spc="-1">
              <a:solidFill>
                <a:srgbClr val="000000"/>
              </a:solidFill>
              <a:latin typeface="Arial"/>
            </a:endParaRPr>
          </a:p>
          <a:p>
            <a:pPr defTabSz="914400">
              <a:lnSpc>
                <a:spcPct val="100000"/>
              </a:lnSpc>
            </a:pPr>
            <a:r>
              <a:rPr lang="en-US" sz="1000" b="0" strike="noStrike" spc="-1">
                <a:solidFill>
                  <a:schemeClr val="dk1"/>
                </a:solidFill>
                <a:latin typeface="Arial"/>
              </a:rPr>
              <a:t>A. Eichler, </a:t>
            </a:r>
            <a:r>
              <a:rPr lang="en-US" sz="1000" b="0" i="1" strike="noStrike" spc="-1">
                <a:solidFill>
                  <a:schemeClr val="dk1"/>
                </a:solidFill>
                <a:latin typeface="Arial"/>
              </a:rPr>
              <a:t>et al</a:t>
            </a:r>
            <a:r>
              <a:rPr lang="en-US" sz="1000" b="0" strike="noStrike" spc="-1">
                <a:solidFill>
                  <a:schemeClr val="dk1"/>
                </a:solidFill>
                <a:latin typeface="Arial"/>
              </a:rPr>
              <a:t>,    Phys. Rev. Accel. Beams 26, 012801 – Published 4 January, 2023</a:t>
            </a:r>
            <a:endParaRPr lang="de-DE" sz="1000" b="0" strike="noStrike" spc="-1">
              <a:solidFill>
                <a:srgbClr val="000000"/>
              </a:solidFill>
              <a:latin typeface="Arial"/>
            </a:endParaRPr>
          </a:p>
          <a:p>
            <a:pPr defTabSz="914400">
              <a:lnSpc>
                <a:spcPct val="100000"/>
              </a:lnSpc>
            </a:pPr>
            <a:endParaRPr lang="de-DE" sz="1000" b="0" strike="noStrike" spc="-1">
              <a:solidFill>
                <a:srgbClr val="000000"/>
              </a:solidFill>
              <a:latin typeface="Arial"/>
            </a:endParaRPr>
          </a:p>
          <a:p>
            <a:pPr defTabSz="914400">
              <a:lnSpc>
                <a:spcPct val="100000"/>
              </a:lnSpc>
            </a:pPr>
            <a:r>
              <a:rPr lang="en-US" sz="1000" b="1" strike="noStrike" spc="-1">
                <a:solidFill>
                  <a:schemeClr val="dk1"/>
                </a:solidFill>
                <a:latin typeface="Arial"/>
              </a:rPr>
              <a:t>A Two-Stage Machine Learning-Aided Approach for Quench Identification at the European XFEL</a:t>
            </a:r>
            <a:endParaRPr lang="de-DE" sz="1000" b="0" strike="noStrike" spc="-1">
              <a:solidFill>
                <a:srgbClr val="000000"/>
              </a:solidFill>
              <a:latin typeface="Arial"/>
            </a:endParaRPr>
          </a:p>
          <a:p>
            <a:pPr defTabSz="914400">
              <a:lnSpc>
                <a:spcPct val="100000"/>
              </a:lnSpc>
            </a:pPr>
            <a:r>
              <a:rPr lang="en-US" sz="1000" b="0" strike="noStrike" spc="-1">
                <a:solidFill>
                  <a:schemeClr val="dk1"/>
                </a:solidFill>
                <a:latin typeface="Arial"/>
              </a:rPr>
              <a:t>L. Boukela, </a:t>
            </a:r>
            <a:r>
              <a:rPr lang="en-US" sz="1000" b="0" i="1" strike="noStrike" spc="-1">
                <a:solidFill>
                  <a:schemeClr val="dk1"/>
                </a:solidFill>
                <a:latin typeface="Arial"/>
              </a:rPr>
              <a:t>et al.</a:t>
            </a:r>
            <a:r>
              <a:rPr lang="en-US" sz="1000" b="0" strike="noStrike" spc="-1">
                <a:solidFill>
                  <a:schemeClr val="dk1"/>
                </a:solidFill>
                <a:latin typeface="Arial"/>
              </a:rPr>
              <a:t>   arXiv:2407.08408</a:t>
            </a:r>
            <a:endParaRPr lang="de-DE" sz="1000" b="0" strike="noStrike" spc="-1">
              <a:solidFill>
                <a:srgbClr val="000000"/>
              </a:solidFill>
              <a:latin typeface="Arial"/>
            </a:endParaRPr>
          </a:p>
        </p:txBody>
      </p:sp>
      <p:sp>
        <p:nvSpPr>
          <p:cNvPr id="871" name="TextBox 9"/>
          <p:cNvSpPr/>
          <p:nvPr/>
        </p:nvSpPr>
        <p:spPr>
          <a:xfrm>
            <a:off x="485280" y="1573560"/>
            <a:ext cx="45900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strike="noStrike" spc="-1">
                <a:solidFill>
                  <a:schemeClr val="dk1"/>
                </a:solidFill>
                <a:latin typeface="Arial"/>
              </a:rPr>
              <a:t>1. Benchmarking of FW implementation using off-line quench data</a:t>
            </a:r>
            <a:endParaRPr lang="de-DE" sz="1600" b="0" strike="noStrike" spc="-1">
              <a:solidFill>
                <a:srgbClr val="000000"/>
              </a:solidFill>
              <a:latin typeface="Arial"/>
            </a:endParaRPr>
          </a:p>
        </p:txBody>
      </p:sp>
      <p:grpSp>
        <p:nvGrpSpPr>
          <p:cNvPr id="872" name="Group 17"/>
          <p:cNvGrpSpPr/>
          <p:nvPr/>
        </p:nvGrpSpPr>
        <p:grpSpPr>
          <a:xfrm>
            <a:off x="445680" y="2230200"/>
            <a:ext cx="4484880" cy="1735920"/>
            <a:chOff x="445680" y="2230200"/>
            <a:chExt cx="4484880" cy="1735920"/>
          </a:xfrm>
        </p:grpSpPr>
        <p:grpSp>
          <p:nvGrpSpPr>
            <p:cNvPr id="873" name="Group 15"/>
            <p:cNvGrpSpPr/>
            <p:nvPr/>
          </p:nvGrpSpPr>
          <p:grpSpPr>
            <a:xfrm>
              <a:off x="445680" y="2230200"/>
              <a:ext cx="2325960" cy="1735560"/>
              <a:chOff x="445680" y="2230200"/>
              <a:chExt cx="2325960" cy="1735560"/>
            </a:xfrm>
          </p:grpSpPr>
          <p:pic>
            <p:nvPicPr>
              <p:cNvPr id="874" name="Picture 7"/>
              <p:cNvPicPr/>
              <p:nvPr/>
            </p:nvPicPr>
            <p:blipFill>
              <a:blip r:embed="rId5"/>
              <a:srcRect l="527" t="8921" r="52541" b="7601"/>
              <a:stretch/>
            </p:blipFill>
            <p:spPr>
              <a:xfrm>
                <a:off x="445680" y="2230200"/>
                <a:ext cx="2325960" cy="1735560"/>
              </a:xfrm>
              <a:prstGeom prst="rect">
                <a:avLst/>
              </a:prstGeom>
              <a:ln w="0">
                <a:noFill/>
              </a:ln>
            </p:spPr>
          </p:pic>
          <p:sp>
            <p:nvSpPr>
              <p:cNvPr id="875" name="TextBox 10"/>
              <p:cNvSpPr/>
              <p:nvPr/>
            </p:nvSpPr>
            <p:spPr>
              <a:xfrm>
                <a:off x="1063080" y="2552400"/>
                <a:ext cx="54972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rgbClr val="1F78B5"/>
                    </a:solidFill>
                    <a:latin typeface="Arial"/>
                  </a:rPr>
                  <a:t>FW</a:t>
                </a:r>
                <a:r>
                  <a:rPr lang="en-US" sz="1600" b="0" strike="noStrike" spc="-1">
                    <a:solidFill>
                      <a:schemeClr val="dk1"/>
                    </a:solidFill>
                    <a:latin typeface="Arial"/>
                  </a:rPr>
                  <a:t> </a:t>
                </a:r>
                <a:endParaRPr lang="de-DE" sz="1600" b="0" strike="noStrike" spc="-1">
                  <a:solidFill>
                    <a:srgbClr val="000000"/>
                  </a:solidFill>
                  <a:latin typeface="Arial"/>
                </a:endParaRPr>
              </a:p>
            </p:txBody>
          </p:sp>
        </p:grpSp>
        <p:grpSp>
          <p:nvGrpSpPr>
            <p:cNvPr id="876" name="Group 16"/>
            <p:cNvGrpSpPr/>
            <p:nvPr/>
          </p:nvGrpSpPr>
          <p:grpSpPr>
            <a:xfrm>
              <a:off x="2680920" y="2350080"/>
              <a:ext cx="2249640" cy="1616040"/>
              <a:chOff x="2680920" y="2350080"/>
              <a:chExt cx="2249640" cy="1616040"/>
            </a:xfrm>
          </p:grpSpPr>
          <p:grpSp>
            <p:nvGrpSpPr>
              <p:cNvPr id="877" name="Group 14"/>
              <p:cNvGrpSpPr/>
              <p:nvPr/>
            </p:nvGrpSpPr>
            <p:grpSpPr>
              <a:xfrm>
                <a:off x="2680920" y="2350080"/>
                <a:ext cx="2249640" cy="1616040"/>
                <a:chOff x="2680920" y="2350080"/>
                <a:chExt cx="2249640" cy="1616040"/>
              </a:xfrm>
            </p:grpSpPr>
            <p:pic>
              <p:nvPicPr>
                <p:cNvPr id="878" name="Picture 12"/>
                <p:cNvPicPr/>
                <p:nvPr/>
              </p:nvPicPr>
              <p:blipFill>
                <a:blip r:embed="rId5"/>
                <a:srcRect l="51349" t="14674" r="3267" b="7601"/>
                <a:stretch/>
              </p:blipFill>
              <p:spPr>
                <a:xfrm>
                  <a:off x="2680920" y="2350080"/>
                  <a:ext cx="2249640" cy="1616040"/>
                </a:xfrm>
                <a:prstGeom prst="rect">
                  <a:avLst/>
                </a:prstGeom>
                <a:ln w="0">
                  <a:noFill/>
                </a:ln>
              </p:spPr>
            </p:pic>
            <p:sp>
              <p:nvSpPr>
                <p:cNvPr id="879" name="Rectangle 13"/>
                <p:cNvSpPr/>
                <p:nvPr/>
              </p:nvSpPr>
              <p:spPr>
                <a:xfrm>
                  <a:off x="4506480" y="2382840"/>
                  <a:ext cx="308520" cy="1692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600" b="0" strike="noStrike" spc="-1">
                    <a:solidFill>
                      <a:schemeClr val="dk1"/>
                    </a:solidFill>
                    <a:latin typeface="Arial"/>
                  </a:endParaRPr>
                </a:p>
              </p:txBody>
            </p:sp>
          </p:grpSp>
          <p:sp>
            <p:nvSpPr>
              <p:cNvPr id="880" name="TextBox 11"/>
              <p:cNvSpPr/>
              <p:nvPr/>
            </p:nvSpPr>
            <p:spPr>
              <a:xfrm>
                <a:off x="3102120" y="2560320"/>
                <a:ext cx="5637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rgbClr val="F40605"/>
                    </a:solidFill>
                    <a:latin typeface="Arial"/>
                  </a:rPr>
                  <a:t>SW </a:t>
                </a:r>
                <a:endParaRPr lang="de-DE" sz="1600" b="0" strike="noStrike" spc="-1">
                  <a:solidFill>
                    <a:srgbClr val="000000"/>
                  </a:solidFill>
                  <a:latin typeface="Arial"/>
                </a:endParaRPr>
              </a:p>
            </p:txBody>
          </p:sp>
        </p:grpSp>
      </p:grpSp>
      <p:sp>
        <p:nvSpPr>
          <p:cNvPr id="881" name="TextBox 18"/>
          <p:cNvSpPr/>
          <p:nvPr/>
        </p:nvSpPr>
        <p:spPr>
          <a:xfrm>
            <a:off x="6558120" y="1645560"/>
            <a:ext cx="45900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strike="noStrike" spc="-1" dirty="0">
                <a:solidFill>
                  <a:schemeClr val="dk1"/>
                </a:solidFill>
                <a:latin typeface="Arial"/>
              </a:rPr>
              <a:t>2. Testing FW implementation at EuXFEL by triggering anomaly (incorrect trace scaling)</a:t>
            </a:r>
            <a:endParaRPr lang="de-DE" sz="1600" b="0" strike="noStrike" spc="-1" dirty="0">
              <a:solidFill>
                <a:srgbClr val="000000"/>
              </a:solidFill>
              <a:latin typeface="Arial"/>
            </a:endParaRPr>
          </a:p>
        </p:txBody>
      </p:sp>
      <p:grpSp>
        <p:nvGrpSpPr>
          <p:cNvPr id="2" name="Group 1">
            <a:extLst>
              <a:ext uri="{FF2B5EF4-FFF2-40B4-BE49-F238E27FC236}">
                <a16:creationId xmlns:a16="http://schemas.microsoft.com/office/drawing/2014/main" id="{7CE5DF3E-21A7-47FC-B77C-4F2C5D4F50D6}"/>
              </a:ext>
            </a:extLst>
          </p:cNvPr>
          <p:cNvGrpSpPr/>
          <p:nvPr/>
        </p:nvGrpSpPr>
        <p:grpSpPr>
          <a:xfrm>
            <a:off x="6959328" y="6008973"/>
            <a:ext cx="4416480" cy="363960"/>
            <a:chOff x="6800040" y="5919195"/>
            <a:chExt cx="4416480" cy="363960"/>
          </a:xfrm>
        </p:grpSpPr>
        <p:sp>
          <p:nvSpPr>
            <p:cNvPr id="882" name="Rectangle 19"/>
            <p:cNvSpPr/>
            <p:nvPr/>
          </p:nvSpPr>
          <p:spPr>
            <a:xfrm>
              <a:off x="7107120" y="5919195"/>
              <a:ext cx="3352680" cy="363960"/>
            </a:xfrm>
            <a:prstGeom prst="rect">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txBody>
            <a:bodyPr wrap="none" lIns="90000" tIns="45000" rIns="90000" bIns="45000" anchor="t">
              <a:spAutoFit/>
            </a:bodyPr>
            <a:lstStyle/>
            <a:p>
              <a:pPr defTabSz="914400">
                <a:lnSpc>
                  <a:spcPct val="100000"/>
                </a:lnSpc>
              </a:pPr>
              <a:r>
                <a:rPr lang="en-US" sz="1800" b="0" strike="noStrike" spc="-1">
                  <a:solidFill>
                    <a:schemeClr val="lt1"/>
                  </a:solidFill>
                  <a:latin typeface="Arial"/>
                </a:rPr>
                <a:t>Will be presented at IPAC 2025</a:t>
              </a:r>
              <a:endParaRPr lang="de-DE" sz="1800" b="0" strike="noStrike" spc="-1">
                <a:solidFill>
                  <a:srgbClr val="FFFFFF"/>
                </a:solidFill>
                <a:latin typeface="Arial"/>
              </a:endParaRPr>
            </a:p>
          </p:txBody>
        </p:sp>
        <p:pic>
          <p:nvPicPr>
            <p:cNvPr id="884" name="Picture 2" descr="Innovate for Sustainable Accelerating Systems: Kick-Off Meeting"/>
            <p:cNvPicPr/>
            <p:nvPr/>
          </p:nvPicPr>
          <p:blipFill>
            <a:blip r:embed="rId6"/>
            <a:stretch/>
          </p:blipFill>
          <p:spPr>
            <a:xfrm>
              <a:off x="10542960" y="5998035"/>
              <a:ext cx="673560" cy="211320"/>
            </a:xfrm>
            <a:prstGeom prst="rect">
              <a:avLst/>
            </a:prstGeom>
            <a:ln w="0">
              <a:noFill/>
            </a:ln>
          </p:spPr>
        </p:pic>
        <p:sp>
          <p:nvSpPr>
            <p:cNvPr id="885" name="Arrow: Right 25"/>
            <p:cNvSpPr/>
            <p:nvPr/>
          </p:nvSpPr>
          <p:spPr>
            <a:xfrm>
              <a:off x="6800040" y="6017835"/>
              <a:ext cx="208800" cy="211320"/>
            </a:xfrm>
            <a:prstGeom prst="rightArrow">
              <a:avLst>
                <a:gd name="adj1" fmla="val 50000"/>
                <a:gd name="adj2" fmla="val 50000"/>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600" b="0" strike="noStrike" spc="-1">
                <a:solidFill>
                  <a:schemeClr val="dk1"/>
                </a:solidFill>
                <a:latin typeface="Arial"/>
              </a:endParaRPr>
            </a:p>
          </p:txBody>
        </p:sp>
      </p:grpSp>
      <p:sp>
        <p:nvSpPr>
          <p:cNvPr id="5" name="PlaceHolder 4"/>
          <p:cNvSpPr>
            <a:spLocks noGrp="1"/>
          </p:cNvSpPr>
          <p:nvPr>
            <p:ph type="ftr" idx="55"/>
          </p:nvPr>
        </p:nvSpPr>
        <p:spPr/>
        <p:txBody>
          <a:bodyPr/>
          <a:lstStyle/>
          <a:p>
            <a:r>
              <a:t>    iSAS WP2 LLRF | J. Branlard, Padova, 13.03.2025 </a:t>
            </a:r>
          </a:p>
        </p:txBody>
      </p:sp>
      <p:sp>
        <p:nvSpPr>
          <p:cNvPr id="3" name="TextBox 2">
            <a:extLst>
              <a:ext uri="{FF2B5EF4-FFF2-40B4-BE49-F238E27FC236}">
                <a16:creationId xmlns:a16="http://schemas.microsoft.com/office/drawing/2014/main" id="{8C9CF7CF-FB19-43E2-B47D-062CA0213BAF}"/>
              </a:ext>
            </a:extLst>
          </p:cNvPr>
          <p:cNvSpPr txBox="1"/>
          <p:nvPr/>
        </p:nvSpPr>
        <p:spPr>
          <a:xfrm>
            <a:off x="8022383" y="5729758"/>
            <a:ext cx="2290371" cy="276999"/>
          </a:xfrm>
          <a:prstGeom prst="rect">
            <a:avLst/>
          </a:prstGeom>
          <a:noFill/>
        </p:spPr>
        <p:txBody>
          <a:bodyPr wrap="none" rtlCol="0">
            <a:spAutoFit/>
          </a:bodyPr>
          <a:lstStyle/>
          <a:p>
            <a:r>
              <a:rPr lang="en-US" sz="1200" dirty="0"/>
              <a:t>Courtesy B. </a:t>
            </a:r>
            <a:r>
              <a:rPr lang="en-US" sz="1200" dirty="0" err="1"/>
              <a:t>Dursun</a:t>
            </a:r>
            <a:r>
              <a:rPr lang="en-US" sz="1200" dirty="0"/>
              <a:t> &amp; Ch. Schmidt</a:t>
            </a:r>
          </a:p>
        </p:txBody>
      </p:sp>
    </p:spTree>
    <p:extLst>
      <p:ext uri="{BB962C8B-B14F-4D97-AF65-F5344CB8AC3E}">
        <p14:creationId xmlns:p14="http://schemas.microsoft.com/office/powerpoint/2010/main" val="37856775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67"/>
                                        </p:tgtEl>
                                      </p:cBhvr>
                                    </p:cmd>
                                  </p:childTnLst>
                                </p:cTn>
                              </p:par>
                              <p:par>
                                <p:cTn id="13" presetID="1" presetClass="mediacall" presetSubtype="0" fill="hold" nodeType="withEffect">
                                  <p:stCondLst>
                                    <p:cond delay="0"/>
                                  </p:stCondLst>
                                  <p:childTnLst>
                                    <p:cmd type="call" cmd="playFrom(0.0)">
                                      <p:cBhvr>
                                        <p:cTn id="14" dur="15212" fill="hold"/>
                                        <p:tgtEl>
                                          <p:spTgt spid="867"/>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cTn>
                <p:tgtEl>
                  <p:spTgt spid="867"/>
                </p:tgtEl>
              </p:cMediaNode>
            </p:video>
          </p:childTnLst>
        </p:cTn>
      </p:par>
    </p:tnLst>
    <p:bldLst>
      <p:bldP spid="88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Box 72"/>
          <p:cNvSpPr/>
          <p:nvPr/>
        </p:nvSpPr>
        <p:spPr>
          <a:xfrm>
            <a:off x="3178800" y="31572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2.5 </a:t>
            </a:r>
            <a:endParaRPr lang="de-DE" sz="2400" b="0" strike="noStrike" spc="-1" dirty="0">
              <a:solidFill>
                <a:srgbClr val="000000"/>
              </a:solidFill>
              <a:latin typeface="Arial"/>
            </a:endParaRPr>
          </a:p>
        </p:txBody>
      </p:sp>
      <p:pic>
        <p:nvPicPr>
          <p:cNvPr id="495" name="Picture 41"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496" name="PlaceHolder 1"/>
          <p:cNvSpPr>
            <a:spLocks noGrp="1"/>
          </p:cNvSpPr>
          <p:nvPr>
            <p:ph/>
          </p:nvPr>
        </p:nvSpPr>
        <p:spPr>
          <a:xfrm>
            <a:off x="576000" y="1362240"/>
            <a:ext cx="10515240" cy="499428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2.5: </a:t>
            </a:r>
            <a:r>
              <a:rPr lang="en-US" sz="2000" b="1" strike="noStrike" spc="-1" dirty="0">
                <a:solidFill>
                  <a:schemeClr val="dk1"/>
                </a:solidFill>
                <a:latin typeface="Arial"/>
              </a:rPr>
              <a:t>Energy efficient supervisory control and fault diagnosis– 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1st milestone delivered and approved : (D35) ML implementation plan</a:t>
            </a: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 fault diagnosis and anomaly detection of LLRF systems using ML approaches</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Demonstration of </a:t>
            </a:r>
            <a:r>
              <a:rPr lang="en-US" sz="1400" b="1" strike="noStrike" spc="-1" dirty="0">
                <a:solidFill>
                  <a:schemeClr val="dk1"/>
                </a:solidFill>
                <a:latin typeface="Aptos"/>
              </a:rPr>
              <a:t>quench detection in CW </a:t>
            </a:r>
            <a:r>
              <a:rPr lang="en-US" sz="1400" b="0" strike="noStrike" spc="-1" dirty="0">
                <a:solidFill>
                  <a:schemeClr val="dk1"/>
                </a:solidFill>
                <a:latin typeface="Aptos"/>
              </a:rPr>
              <a:t>using Luenberger Observer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Development of a </a:t>
            </a:r>
            <a:r>
              <a:rPr lang="en-US" sz="1400" b="1" strike="noStrike" spc="-1" dirty="0">
                <a:solidFill>
                  <a:schemeClr val="dk1"/>
                </a:solidFill>
                <a:latin typeface="Aptos"/>
              </a:rPr>
              <a:t>machine learning-based anomaly detection</a:t>
            </a:r>
          </a:p>
          <a:p>
            <a:pPr marL="1143000" lvl="2" indent="-228600" defTabSz="914400">
              <a:lnSpc>
                <a:spcPct val="90000"/>
              </a:lnSpc>
              <a:spcBef>
                <a:spcPts val="499"/>
              </a:spcBef>
              <a:buClr>
                <a:srgbClr val="000000"/>
              </a:buClr>
              <a:buFont typeface="Arial"/>
              <a:buChar char="•"/>
              <a:tabLst>
                <a:tab pos="0" algn="l"/>
              </a:tabLst>
            </a:pPr>
            <a:endParaRPr lang="en-US" sz="1400" b="1"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endParaRPr lang="en-US" sz="1400" b="1"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endParaRPr lang="en-US" sz="1400" b="1"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endParaRPr lang="en-US" sz="1400" b="1" strike="noStrike" spc="-1" dirty="0">
              <a:solidFill>
                <a:schemeClr val="dk1"/>
              </a:solidFill>
              <a:latin typeface="Aptos"/>
            </a:endParaRPr>
          </a:p>
          <a:p>
            <a:pPr marL="685800" lvl="1" indent="-228600" defTabSz="914400">
              <a:lnSpc>
                <a:spcPct val="90000"/>
              </a:lnSpc>
              <a:spcBef>
                <a:spcPts val="1134"/>
              </a:spcBef>
              <a:buClr>
                <a:srgbClr val="000000"/>
              </a:buClr>
              <a:buFont typeface="Arial"/>
              <a:buChar char="•"/>
              <a:tabLst>
                <a:tab pos="0" algn="l"/>
              </a:tabLst>
            </a:pPr>
            <a:r>
              <a:rPr lang="en-US" sz="1400" b="1" strike="noStrike" spc="-1" dirty="0">
                <a:solidFill>
                  <a:schemeClr val="dk1"/>
                </a:solidFill>
                <a:latin typeface="Aptos"/>
              </a:rPr>
              <a:t>Investigate energy saving options, based on RF solutions</a:t>
            </a:r>
            <a:r>
              <a:rPr lang="en-US" sz="1400" b="0" strike="noStrike" spc="-1" dirty="0">
                <a:solidFill>
                  <a:schemeClr val="dk1"/>
                </a:solidFill>
                <a:latin typeface="Aptos"/>
              </a:rPr>
              <a:t> </a:t>
            </a:r>
            <a:endParaRPr lang="en-BE" sz="1400" b="0" strike="noStrike" spc="-1" dirty="0">
              <a:solidFill>
                <a:schemeClr val="dk1"/>
              </a:solidFill>
              <a:latin typeface="Aptos"/>
            </a:endParaRPr>
          </a:p>
          <a:p>
            <a:pPr marL="1143000" lvl="2" indent="-228600">
              <a:lnSpc>
                <a:spcPct val="90000"/>
              </a:lnSpc>
              <a:spcBef>
                <a:spcPts val="850"/>
              </a:spcBef>
              <a:buClr>
                <a:srgbClr val="000000"/>
              </a:buClr>
              <a:buFont typeface="Arial"/>
              <a:buChar char="•"/>
              <a:tabLst>
                <a:tab pos="0" algn="l"/>
              </a:tabLst>
            </a:pPr>
            <a:r>
              <a:rPr lang="en-US" sz="1400" b="0" strike="noStrike" spc="-1" dirty="0">
                <a:solidFill>
                  <a:schemeClr val="dk1"/>
                </a:solidFill>
                <a:latin typeface="Aptos"/>
              </a:rPr>
              <a:t>Applying techniques modulator shaping techniques to support longer RF pulses </a:t>
            </a:r>
            <a:endParaRPr lang="en-BE" sz="1400" b="0" strike="noStrike" spc="-1" dirty="0">
              <a:solidFill>
                <a:schemeClr val="dk1"/>
              </a:solidFill>
              <a:latin typeface="Aptos"/>
            </a:endParaRPr>
          </a:p>
          <a:p>
            <a:pPr marL="1143000" lvl="2" indent="-228600" defTabSz="914400">
              <a:lnSpc>
                <a:spcPct val="90000"/>
              </a:lnSpc>
              <a:spcBef>
                <a:spcPts val="850"/>
              </a:spcBef>
              <a:buClr>
                <a:srgbClr val="000000"/>
              </a:buClr>
              <a:buFont typeface="Arial"/>
              <a:buChar char="•"/>
              <a:tabLst>
                <a:tab pos="0" algn="l"/>
              </a:tabLst>
            </a:pPr>
            <a:r>
              <a:rPr lang="en-US" sz="1400" b="0" strike="noStrike" spc="-1" dirty="0">
                <a:solidFill>
                  <a:schemeClr val="dk1"/>
                </a:solidFill>
                <a:latin typeface="Aptos"/>
              </a:rPr>
              <a:t>Development of an SSA test stand</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endParaRPr lang="en-BE" sz="1400" b="1" strike="noStrike" spc="-1" dirty="0">
              <a:solidFill>
                <a:schemeClr val="dk1"/>
              </a:solidFill>
              <a:latin typeface="Aptos"/>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1C0307F0-AFFC-4BBC-85BC-155EF17E8315}" type="slidenum">
              <a:t>22</a:t>
            </a:fld>
            <a:endParaRPr/>
          </a:p>
        </p:txBody>
      </p:sp>
      <p:sp>
        <p:nvSpPr>
          <p:cNvPr id="2" name="Rectangle 1">
            <a:extLst>
              <a:ext uri="{FF2B5EF4-FFF2-40B4-BE49-F238E27FC236}">
                <a16:creationId xmlns:a16="http://schemas.microsoft.com/office/drawing/2014/main" id="{E5B471F5-5157-47AA-B568-3467461FBEC4}"/>
              </a:ext>
            </a:extLst>
          </p:cNvPr>
          <p:cNvSpPr/>
          <p:nvPr/>
        </p:nvSpPr>
        <p:spPr>
          <a:xfrm>
            <a:off x="1208760" y="4164443"/>
            <a:ext cx="7781925" cy="544252"/>
          </a:xfrm>
          <a:prstGeom prst="rect">
            <a:avLst/>
          </a:prstGeom>
        </p:spPr>
        <p:txBody>
          <a:bodyPr wrap="square">
            <a:spAutoFit/>
          </a:bodyPr>
          <a:lstStyle/>
          <a:p>
            <a:pPr marL="1143000" lvl="8" indent="-228600">
              <a:lnSpc>
                <a:spcPct val="90000"/>
              </a:lnSpc>
              <a:spcBef>
                <a:spcPts val="499"/>
              </a:spcBef>
              <a:buClr>
                <a:srgbClr val="000000"/>
              </a:buClr>
              <a:buFont typeface="Arial"/>
              <a:buChar char="•"/>
              <a:tabLst>
                <a:tab pos="0" algn="l"/>
              </a:tabLst>
            </a:pPr>
            <a:r>
              <a:rPr lang="en-US" sz="1400" b="1" spc="-1" dirty="0">
                <a:solidFill>
                  <a:schemeClr val="dk1"/>
                </a:solidFill>
              </a:rPr>
              <a:t>Software</a:t>
            </a:r>
            <a:r>
              <a:rPr lang="en-US" sz="1400" spc="-1" dirty="0">
                <a:solidFill>
                  <a:schemeClr val="dk1"/>
                </a:solidFill>
              </a:rPr>
              <a:t> implementation deployed in 1 RF station at XFEL (fast development) </a:t>
            </a:r>
          </a:p>
          <a:p>
            <a:pPr marL="1143000" lvl="2" indent="-228600">
              <a:lnSpc>
                <a:spcPct val="90000"/>
              </a:lnSpc>
              <a:spcBef>
                <a:spcPts val="499"/>
              </a:spcBef>
              <a:buClr>
                <a:srgbClr val="000000"/>
              </a:buClr>
              <a:buFont typeface="Arial"/>
              <a:buChar char="•"/>
              <a:tabLst>
                <a:tab pos="0" algn="l"/>
              </a:tabLst>
            </a:pPr>
            <a:r>
              <a:rPr lang="en-US" sz="1400" b="1" spc="-1" dirty="0">
                <a:solidFill>
                  <a:schemeClr val="dk1"/>
                </a:solidFill>
              </a:rPr>
              <a:t>Firmware</a:t>
            </a:r>
            <a:r>
              <a:rPr lang="en-US" sz="1400" spc="-1" dirty="0">
                <a:solidFill>
                  <a:schemeClr val="dk1"/>
                </a:solidFill>
              </a:rPr>
              <a:t> (FPGA) implementation deployed on ALL stations at XFEL (observation phase)</a:t>
            </a:r>
          </a:p>
        </p:txBody>
      </p:sp>
      <p:sp>
        <p:nvSpPr>
          <p:cNvPr id="497" name="Rectangle 496"/>
          <p:cNvSpPr/>
          <p:nvPr/>
        </p:nvSpPr>
        <p:spPr>
          <a:xfrm>
            <a:off x="468000" y="1708751"/>
            <a:ext cx="10440000" cy="2999944"/>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Tree>
    <p:extLst>
      <p:ext uri="{BB962C8B-B14F-4D97-AF65-F5344CB8AC3E}">
        <p14:creationId xmlns:p14="http://schemas.microsoft.com/office/powerpoint/2010/main" val="1932081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chemeClr val="accent1"/>
                </a:solidFill>
                <a:latin typeface="Arial"/>
              </a:rPr>
              <a:t>Saving energy with RF </a:t>
            </a:r>
            <a:endParaRPr lang="en-BE" sz="3000" b="0" strike="noStrike" spc="-1" dirty="0">
              <a:solidFill>
                <a:schemeClr val="dk1"/>
              </a:solidFill>
              <a:latin typeface="Arial"/>
            </a:endParaRPr>
          </a:p>
        </p:txBody>
      </p:sp>
      <p:sp>
        <p:nvSpPr>
          <p:cNvPr id="557" name="PlaceHolder 2"/>
          <p:cNvSpPr>
            <a:spLocks noGrp="1"/>
          </p:cNvSpPr>
          <p:nvPr>
            <p:ph/>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1" strike="noStrike" spc="-1" dirty="0">
                <a:solidFill>
                  <a:schemeClr val="dk1"/>
                </a:solidFill>
                <a:latin typeface="Arial"/>
              </a:rPr>
              <a:t>Now implemented on all RF stations at EuXFEL</a:t>
            </a: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361800" algn="l"/>
              </a:tabLst>
            </a:pPr>
            <a:endParaRPr lang="en-BE" sz="1800" b="0" strike="noStrike" spc="-1" dirty="0">
              <a:solidFill>
                <a:schemeClr val="dk1"/>
              </a:solidFill>
              <a:latin typeface="Arial"/>
            </a:endParaRPr>
          </a:p>
          <a:p>
            <a:pPr indent="0" defTabSz="914400">
              <a:lnSpc>
                <a:spcPct val="110000"/>
              </a:lnSpc>
              <a:spcAft>
                <a:spcPts val="1199"/>
              </a:spcAft>
              <a:buNone/>
              <a:tabLst>
                <a:tab pos="0" algn="l"/>
              </a:tabLst>
            </a:pPr>
            <a:r>
              <a:rPr lang="en-US" sz="1400" b="0" strike="noStrike" spc="-1" dirty="0">
                <a:solidFill>
                  <a:schemeClr val="dk1"/>
                </a:solidFill>
                <a:latin typeface="Arial"/>
              </a:rPr>
              <a:t> 									</a:t>
            </a:r>
            <a:endParaRPr lang="en-BE" sz="1400" b="0" strike="noStrike" spc="-1" dirty="0">
              <a:solidFill>
                <a:schemeClr val="dk1"/>
              </a:solidFill>
              <a:latin typeface="Arial"/>
            </a:endParaRPr>
          </a:p>
        </p:txBody>
      </p:sp>
      <p:sp>
        <p:nvSpPr>
          <p:cNvPr id="558"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pc="-1" dirty="0">
                <a:solidFill>
                  <a:schemeClr val="accent2"/>
                </a:solidFill>
                <a:latin typeface="Arial"/>
              </a:rPr>
              <a:t>Shaping modulator pulses (and compensate with LLRF) to keep AC consumption to its bare minimum</a:t>
            </a:r>
            <a:endParaRPr lang="en-BE" sz="1800" b="0" strike="noStrike" spc="-1" dirty="0">
              <a:solidFill>
                <a:schemeClr val="dk1"/>
              </a:solidFill>
              <a:latin typeface="Arial"/>
            </a:endParaRPr>
          </a:p>
        </p:txBody>
      </p:sp>
      <p:pic>
        <p:nvPicPr>
          <p:cNvPr id="559" name="Picture 60"/>
          <p:cNvPicPr/>
          <p:nvPr/>
        </p:nvPicPr>
        <p:blipFill>
          <a:blip r:embed="rId2"/>
          <a:stretch/>
        </p:blipFill>
        <p:spPr>
          <a:xfrm>
            <a:off x="786960" y="1845000"/>
            <a:ext cx="4858920" cy="3083040"/>
          </a:xfrm>
          <a:prstGeom prst="rect">
            <a:avLst/>
          </a:prstGeom>
          <a:ln w="0">
            <a:noFill/>
          </a:ln>
        </p:spPr>
      </p:pic>
      <p:pic>
        <p:nvPicPr>
          <p:cNvPr id="560" name="Content Placeholder 16"/>
          <p:cNvPicPr/>
          <p:nvPr/>
        </p:nvPicPr>
        <p:blipFill>
          <a:blip r:embed="rId3"/>
          <a:stretch/>
        </p:blipFill>
        <p:spPr>
          <a:xfrm>
            <a:off x="6706080" y="2006640"/>
            <a:ext cx="4450320" cy="2952000"/>
          </a:xfrm>
          <a:prstGeom prst="rect">
            <a:avLst/>
          </a:prstGeom>
          <a:ln w="0">
            <a:noFill/>
          </a:ln>
        </p:spPr>
      </p:pic>
      <p:sp>
        <p:nvSpPr>
          <p:cNvPr id="561" name="Rectangle 18"/>
          <p:cNvSpPr/>
          <p:nvPr/>
        </p:nvSpPr>
        <p:spPr>
          <a:xfrm>
            <a:off x="0" y="0"/>
            <a:ext cx="12191760" cy="456840"/>
          </a:xfrm>
          <a:prstGeom prst="rect">
            <a:avLst/>
          </a:prstGeom>
          <a:noFill/>
          <a:ln w="0">
            <a:noFill/>
          </a:ln>
        </p:spPr>
        <p:style>
          <a:lnRef idx="0">
            <a:scrgbClr r="0" g="0" b="0"/>
          </a:lnRef>
          <a:fillRef idx="0">
            <a:scrgbClr r="0" g="0" b="0"/>
          </a:fillRef>
          <a:effectRef idx="0">
            <a:scrgbClr r="0" g="0" b="0"/>
          </a:effectRef>
          <a:fontRef idx="minor"/>
        </p:style>
        <p:txBody>
          <a:bodyPr wrap="none" numCol="1" spcCol="0" anchor="ctr">
            <a:spAutoFit/>
          </a:bodyPr>
          <a:lstStyle/>
          <a:p>
            <a:endParaRPr lang="en-US" sz="1800" b="0" strike="noStrike" spc="-1">
              <a:solidFill>
                <a:srgbClr val="000000"/>
              </a:solidFill>
              <a:latin typeface="Arial"/>
            </a:endParaRPr>
          </a:p>
        </p:txBody>
      </p:sp>
      <p:sp>
        <p:nvSpPr>
          <p:cNvPr id="562" name="TextBox 108"/>
          <p:cNvSpPr/>
          <p:nvPr/>
        </p:nvSpPr>
        <p:spPr>
          <a:xfrm>
            <a:off x="816120" y="4906440"/>
            <a:ext cx="4620600" cy="569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000000"/>
                </a:solidFill>
                <a:latin typeface="Arial"/>
              </a:rPr>
              <a:t>Ref. </a:t>
            </a:r>
            <a:r>
              <a:rPr lang="en-US" sz="1050" b="0" i="1" strike="noStrike" spc="-1">
                <a:solidFill>
                  <a:srgbClr val="000000"/>
                </a:solidFill>
                <a:latin typeface="Arial"/>
              </a:rPr>
              <a:t>“RF-based energy savings at the FLASH and European XFEL LINACs”</a:t>
            </a:r>
            <a:endParaRPr lang="de-DE" sz="1050" b="0" strike="noStrike" spc="-1">
              <a:solidFill>
                <a:srgbClr val="000000"/>
              </a:solidFill>
              <a:latin typeface="Arial"/>
            </a:endParaRPr>
          </a:p>
          <a:p>
            <a:pPr defTabSz="457200">
              <a:lnSpc>
                <a:spcPct val="100000"/>
              </a:lnSpc>
              <a:tabLst>
                <a:tab pos="0" algn="l"/>
              </a:tabLst>
            </a:pPr>
            <a:r>
              <a:rPr lang="en-US" sz="1050" b="0" strike="noStrike" spc="-1">
                <a:solidFill>
                  <a:srgbClr val="000000"/>
                </a:solidFill>
                <a:latin typeface="Arial"/>
              </a:rPr>
              <a:t>J.Branlard </a:t>
            </a:r>
            <a:r>
              <a:rPr lang="en-US" sz="1050" b="0" i="1" strike="noStrike" spc="-1">
                <a:solidFill>
                  <a:srgbClr val="000000"/>
                </a:solidFill>
                <a:latin typeface="Arial"/>
              </a:rPr>
              <a:t>et al.</a:t>
            </a:r>
            <a:r>
              <a:rPr lang="en-US" sz="1050" b="0" strike="noStrike" spc="-1">
                <a:solidFill>
                  <a:srgbClr val="000000"/>
                </a:solidFill>
                <a:latin typeface="Arial"/>
              </a:rPr>
              <a:t> in proc. of LINAC 2024</a:t>
            </a:r>
            <a:endParaRPr lang="de-DE" sz="1050" b="0" strike="noStrike" spc="-1">
              <a:solidFill>
                <a:srgbClr val="000000"/>
              </a:solidFill>
              <a:latin typeface="Arial"/>
            </a:endParaRPr>
          </a:p>
          <a:p>
            <a:pPr defTabSz="457200">
              <a:lnSpc>
                <a:spcPct val="100000"/>
              </a:lnSpc>
              <a:tabLst>
                <a:tab pos="0" algn="l"/>
              </a:tabLst>
            </a:pPr>
            <a:endParaRPr lang="de-DE" sz="1050" b="0" strike="noStrike" spc="-1">
              <a:solidFill>
                <a:srgbClr val="000000"/>
              </a:solidFill>
              <a:latin typeface="Arial"/>
            </a:endParaRPr>
          </a:p>
        </p:txBody>
      </p:sp>
      <p:sp>
        <p:nvSpPr>
          <p:cNvPr id="564" name="TextBox 109"/>
          <p:cNvSpPr/>
          <p:nvPr/>
        </p:nvSpPr>
        <p:spPr>
          <a:xfrm>
            <a:off x="561600" y="5533920"/>
            <a:ext cx="5554800" cy="730080"/>
          </a:xfrm>
          <a:prstGeom prst="rect">
            <a:avLst/>
          </a:prstGeom>
          <a:solidFill>
            <a:schemeClr val="bg2">
              <a:lumMod val="40000"/>
              <a:lumOff val="60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1" strike="noStrike" spc="-1">
                <a:solidFill>
                  <a:srgbClr val="000000"/>
                </a:solidFill>
                <a:latin typeface="Arial"/>
              </a:rPr>
              <a:t>Example</a:t>
            </a:r>
            <a:r>
              <a:rPr lang="en-US" sz="1400" b="0" strike="noStrike" spc="-1">
                <a:solidFill>
                  <a:srgbClr val="000000"/>
                </a:solidFill>
                <a:latin typeface="Arial"/>
              </a:rPr>
              <a:t>: </a:t>
            </a:r>
            <a:endParaRPr lang="de-DE" sz="1400" b="0" strike="noStrike" spc="-1">
              <a:solidFill>
                <a:srgbClr val="000000"/>
              </a:solidFill>
              <a:latin typeface="Arial"/>
            </a:endParaRPr>
          </a:p>
          <a:p>
            <a:pPr defTabSz="457200">
              <a:lnSpc>
                <a:spcPct val="100000"/>
              </a:lnSpc>
              <a:tabLst>
                <a:tab pos="0" algn="l"/>
              </a:tabLst>
            </a:pPr>
            <a:r>
              <a:rPr lang="en-US" sz="1400" b="0" strike="noStrike" spc="-1">
                <a:solidFill>
                  <a:srgbClr val="000000"/>
                </a:solidFill>
                <a:latin typeface="Arial"/>
              </a:rPr>
              <a:t>How shaping the modulator pulse can save power</a:t>
            </a:r>
            <a:endParaRPr lang="de-DE" sz="1400" b="0" strike="noStrike" spc="-1">
              <a:solidFill>
                <a:srgbClr val="000000"/>
              </a:solidFill>
              <a:latin typeface="Arial"/>
            </a:endParaRPr>
          </a:p>
          <a:p>
            <a:pPr defTabSz="457200">
              <a:lnSpc>
                <a:spcPct val="100000"/>
              </a:lnSpc>
              <a:tabLst>
                <a:tab pos="0" algn="l"/>
              </a:tabLst>
            </a:pPr>
            <a:r>
              <a:rPr lang="en-US" sz="1400" b="1" strike="noStrike" spc="-1">
                <a:solidFill>
                  <a:srgbClr val="009FDF"/>
                </a:solidFill>
                <a:latin typeface="Wingdings"/>
              </a:rPr>
              <a:t></a:t>
            </a:r>
            <a:r>
              <a:rPr lang="en-US" sz="1400" b="1" strike="noStrike" spc="-1">
                <a:solidFill>
                  <a:srgbClr val="009FDF"/>
                </a:solidFill>
                <a:latin typeface="Arial"/>
              </a:rPr>
              <a:t> LLRF development to compensate introduced non-linearities</a:t>
            </a:r>
            <a:endParaRPr lang="de-DE" sz="1400" b="0" strike="noStrike" spc="-1">
              <a:solidFill>
                <a:srgbClr val="000000"/>
              </a:solidFill>
              <a:latin typeface="Arial"/>
            </a:endParaRPr>
          </a:p>
        </p:txBody>
      </p:sp>
      <p:sp>
        <p:nvSpPr>
          <p:cNvPr id="2" name="Footer Placeholder 1">
            <a:extLst>
              <a:ext uri="{FF2B5EF4-FFF2-40B4-BE49-F238E27FC236}">
                <a16:creationId xmlns:a16="http://schemas.microsoft.com/office/drawing/2014/main" id="{A2DB7581-4EC4-4D64-872A-A0DCC92DF2B5}"/>
              </a:ext>
            </a:extLst>
          </p:cNvPr>
          <p:cNvSpPr>
            <a:spLocks noGrp="1"/>
          </p:cNvSpPr>
          <p:nvPr>
            <p:ph type="ftr" idx="62"/>
          </p:nvPr>
        </p:nvSpPr>
        <p:spPr/>
        <p:txBody>
          <a:bodyPr/>
          <a:lstStyle/>
          <a:p>
            <a:r>
              <a:rPr lang="sv-SE"/>
              <a:t>iSAS WP2 LLRF | J. Branlard, Padova, 13.03.2025 </a:t>
            </a:r>
            <a:endParaRPr lang="en-US"/>
          </a:p>
        </p:txBody>
      </p:sp>
      <p:sp>
        <p:nvSpPr>
          <p:cNvPr id="3" name="Rectangle 2">
            <a:extLst>
              <a:ext uri="{FF2B5EF4-FFF2-40B4-BE49-F238E27FC236}">
                <a16:creationId xmlns:a16="http://schemas.microsoft.com/office/drawing/2014/main" id="{871A2792-0073-4964-BA34-8A4694AA3E90}"/>
              </a:ext>
            </a:extLst>
          </p:cNvPr>
          <p:cNvSpPr/>
          <p:nvPr/>
        </p:nvSpPr>
        <p:spPr>
          <a:xfrm>
            <a:off x="7309315" y="5123160"/>
            <a:ext cx="3764620" cy="369332"/>
          </a:xfrm>
          <a:prstGeom prst="rect">
            <a:avLst/>
          </a:prstGeom>
        </p:spPr>
        <p:txBody>
          <a:bodyPr wrap="none">
            <a:spAutoFit/>
          </a:bodyPr>
          <a:lstStyle/>
          <a:p>
            <a:r>
              <a:rPr lang="en-US" spc="-1" dirty="0">
                <a:solidFill>
                  <a:schemeClr val="dk1"/>
                </a:solidFill>
              </a:rPr>
              <a:t>Power savings &gt; 1 MW  (i.e. Mio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chemeClr val="accent1"/>
                </a:solidFill>
                <a:latin typeface="Arial"/>
              </a:rPr>
              <a:t>Applying the same technique to offer longer beam time</a:t>
            </a:r>
            <a:endParaRPr lang="en-BE" sz="3000" b="0" strike="noStrike" spc="-1" dirty="0">
              <a:solidFill>
                <a:schemeClr val="dk1"/>
              </a:solidFill>
              <a:latin typeface="Arial"/>
            </a:endParaRPr>
          </a:p>
        </p:txBody>
      </p:sp>
      <p:sp>
        <p:nvSpPr>
          <p:cNvPr id="568"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Studied at several stations at EuXFEL</a:t>
            </a:r>
            <a:endParaRPr lang="en-BE" sz="1800" b="0" strike="noStrike" spc="-1" dirty="0">
              <a:solidFill>
                <a:schemeClr val="dk1"/>
              </a:solidFill>
              <a:latin typeface="Arial"/>
            </a:endParaRPr>
          </a:p>
        </p:txBody>
      </p:sp>
      <p:graphicFrame>
        <p:nvGraphicFramePr>
          <p:cNvPr id="577" name="Table 2"/>
          <p:cNvGraphicFramePr/>
          <p:nvPr>
            <p:extLst>
              <p:ext uri="{D42A27DB-BD31-4B8C-83A1-F6EECF244321}">
                <p14:modId xmlns:p14="http://schemas.microsoft.com/office/powerpoint/2010/main" val="1380525095"/>
              </p:ext>
            </p:extLst>
          </p:nvPr>
        </p:nvGraphicFramePr>
        <p:xfrm>
          <a:off x="4030463" y="1731016"/>
          <a:ext cx="7395098" cy="1417440"/>
        </p:xfrm>
        <a:graphic>
          <a:graphicData uri="http://schemas.openxmlformats.org/drawingml/2006/table">
            <a:tbl>
              <a:tblPr/>
              <a:tblGrid>
                <a:gridCol w="2033762">
                  <a:extLst>
                    <a:ext uri="{9D8B030D-6E8A-4147-A177-3AD203B41FA5}">
                      <a16:colId xmlns:a16="http://schemas.microsoft.com/office/drawing/2014/main" val="20000"/>
                    </a:ext>
                  </a:extLst>
                </a:gridCol>
                <a:gridCol w="879373">
                  <a:extLst>
                    <a:ext uri="{9D8B030D-6E8A-4147-A177-3AD203B41FA5}">
                      <a16:colId xmlns:a16="http://schemas.microsoft.com/office/drawing/2014/main" val="20001"/>
                    </a:ext>
                  </a:extLst>
                </a:gridCol>
                <a:gridCol w="1021206">
                  <a:extLst>
                    <a:ext uri="{9D8B030D-6E8A-4147-A177-3AD203B41FA5}">
                      <a16:colId xmlns:a16="http://schemas.microsoft.com/office/drawing/2014/main" val="20002"/>
                    </a:ext>
                  </a:extLst>
                </a:gridCol>
                <a:gridCol w="1087396">
                  <a:extLst>
                    <a:ext uri="{9D8B030D-6E8A-4147-A177-3AD203B41FA5}">
                      <a16:colId xmlns:a16="http://schemas.microsoft.com/office/drawing/2014/main" val="20003"/>
                    </a:ext>
                  </a:extLst>
                </a:gridCol>
                <a:gridCol w="1210320">
                  <a:extLst>
                    <a:ext uri="{9D8B030D-6E8A-4147-A177-3AD203B41FA5}">
                      <a16:colId xmlns:a16="http://schemas.microsoft.com/office/drawing/2014/main" val="20004"/>
                    </a:ext>
                  </a:extLst>
                </a:gridCol>
                <a:gridCol w="1163041">
                  <a:extLst>
                    <a:ext uri="{9D8B030D-6E8A-4147-A177-3AD203B41FA5}">
                      <a16:colId xmlns:a16="http://schemas.microsoft.com/office/drawing/2014/main" val="20005"/>
                    </a:ext>
                  </a:extLst>
                </a:gridCol>
              </a:tblGrid>
              <a:tr h="333720">
                <a:tc>
                  <a:txBody>
                    <a:bodyPr/>
                    <a:lstStyle/>
                    <a:p>
                      <a:pPr algn="ctr" defTabSz="914400">
                        <a:lnSpc>
                          <a:spcPct val="100000"/>
                        </a:lnSpc>
                      </a:pPr>
                      <a:r>
                        <a:rPr lang="en-US" sz="1000" b="1" strike="noStrike" spc="-1" dirty="0">
                          <a:solidFill>
                            <a:srgbClr val="FFFFFF"/>
                          </a:solidFill>
                          <a:latin typeface="+mj-lt"/>
                        </a:rPr>
                        <a:t>Configuration</a:t>
                      </a:r>
                      <a:endParaRPr lang="de-DE" sz="1000" b="1"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tc>
                  <a:txBody>
                    <a:bodyPr/>
                    <a:lstStyle/>
                    <a:p>
                      <a:pPr algn="ctr" defTabSz="914400">
                        <a:lnSpc>
                          <a:spcPct val="100000"/>
                        </a:lnSpc>
                      </a:pPr>
                      <a:r>
                        <a:rPr lang="en-US" sz="1000" b="1" strike="noStrike" spc="-1" dirty="0" err="1">
                          <a:solidFill>
                            <a:srgbClr val="FFFFFF"/>
                          </a:solidFill>
                          <a:latin typeface="+mj-lt"/>
                        </a:rPr>
                        <a:t>Tfill</a:t>
                      </a:r>
                      <a:r>
                        <a:rPr lang="en-US" sz="1000" b="0" strike="noStrike" spc="-1" dirty="0">
                          <a:solidFill>
                            <a:srgbClr val="FFFFFF"/>
                          </a:solidFill>
                          <a:latin typeface="+mj-lt"/>
                        </a:rPr>
                        <a:t> (</a:t>
                      </a:r>
                      <a:r>
                        <a:rPr lang="en-US" sz="1000" b="0" strike="noStrike" spc="-1" dirty="0" err="1">
                          <a:solidFill>
                            <a:srgbClr val="FFFFFF"/>
                          </a:solidFill>
                          <a:latin typeface="+mj-lt"/>
                        </a:rPr>
                        <a:t>usec</a:t>
                      </a:r>
                      <a:r>
                        <a:rPr lang="en-US" sz="1000" b="0" strike="noStrike" spc="-1" dirty="0">
                          <a:solidFill>
                            <a:srgbClr val="FFFFFF"/>
                          </a:solidFill>
                          <a:latin typeface="+mj-lt"/>
                        </a:rPr>
                        <a:t>)</a:t>
                      </a:r>
                      <a:endParaRPr lang="de-DE" sz="1000" b="0"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tc>
                  <a:txBody>
                    <a:bodyPr/>
                    <a:lstStyle/>
                    <a:p>
                      <a:pPr algn="ctr" defTabSz="914400">
                        <a:lnSpc>
                          <a:spcPct val="100000"/>
                        </a:lnSpc>
                      </a:pPr>
                      <a:r>
                        <a:rPr lang="en-US" sz="1000" b="1" strike="noStrike" spc="-1" dirty="0" err="1">
                          <a:solidFill>
                            <a:srgbClr val="FFFFFF"/>
                          </a:solidFill>
                          <a:latin typeface="+mj-lt"/>
                        </a:rPr>
                        <a:t>Tflat</a:t>
                      </a:r>
                      <a:r>
                        <a:rPr lang="en-US" sz="1000" b="0" strike="noStrike" spc="-1" dirty="0">
                          <a:solidFill>
                            <a:srgbClr val="FFFFFF"/>
                          </a:solidFill>
                          <a:latin typeface="+mj-lt"/>
                        </a:rPr>
                        <a:t> (</a:t>
                      </a:r>
                      <a:r>
                        <a:rPr lang="en-US" sz="1000" b="0" strike="noStrike" spc="-1" dirty="0" err="1">
                          <a:solidFill>
                            <a:srgbClr val="FFFFFF"/>
                          </a:solidFill>
                          <a:latin typeface="+mj-lt"/>
                        </a:rPr>
                        <a:t>usec</a:t>
                      </a:r>
                      <a:r>
                        <a:rPr lang="en-US" sz="1000" b="0" strike="noStrike" spc="-1" dirty="0">
                          <a:solidFill>
                            <a:srgbClr val="FFFFFF"/>
                          </a:solidFill>
                          <a:latin typeface="+mj-lt"/>
                        </a:rPr>
                        <a:t>)</a:t>
                      </a:r>
                      <a:endParaRPr lang="de-DE" sz="1000" b="0"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tc>
                  <a:txBody>
                    <a:bodyPr/>
                    <a:lstStyle/>
                    <a:p>
                      <a:pPr algn="ctr" defTabSz="914400">
                        <a:lnSpc>
                          <a:spcPct val="100000"/>
                        </a:lnSpc>
                      </a:pPr>
                      <a:r>
                        <a:rPr lang="en-US" sz="1000" b="1" strike="noStrike" spc="-1" dirty="0" err="1">
                          <a:solidFill>
                            <a:srgbClr val="FFFFFF"/>
                          </a:solidFill>
                          <a:latin typeface="+mj-lt"/>
                        </a:rPr>
                        <a:t>Ttotal</a:t>
                      </a:r>
                      <a:r>
                        <a:rPr lang="en-US" sz="1000" b="0" strike="noStrike" spc="-1" dirty="0">
                          <a:solidFill>
                            <a:srgbClr val="FFFFFF"/>
                          </a:solidFill>
                          <a:latin typeface="+mj-lt"/>
                        </a:rPr>
                        <a:t> (</a:t>
                      </a:r>
                      <a:r>
                        <a:rPr lang="en-US" sz="1000" b="0" strike="noStrike" spc="-1" dirty="0" err="1">
                          <a:solidFill>
                            <a:srgbClr val="FFFFFF"/>
                          </a:solidFill>
                          <a:latin typeface="+mj-lt"/>
                        </a:rPr>
                        <a:t>usec</a:t>
                      </a:r>
                      <a:r>
                        <a:rPr lang="en-US" sz="1000" b="0" strike="noStrike" spc="-1" dirty="0">
                          <a:solidFill>
                            <a:srgbClr val="FFFFFF"/>
                          </a:solidFill>
                          <a:latin typeface="+mj-lt"/>
                        </a:rPr>
                        <a:t>)</a:t>
                      </a:r>
                      <a:endParaRPr lang="de-DE" sz="1000" b="0"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tc>
                  <a:txBody>
                    <a:bodyPr/>
                    <a:lstStyle/>
                    <a:p>
                      <a:pPr algn="ctr" defTabSz="914400">
                        <a:lnSpc>
                          <a:spcPct val="100000"/>
                        </a:lnSpc>
                      </a:pPr>
                      <a:r>
                        <a:rPr lang="en-US" sz="1000" b="1" strike="noStrike" spc="-1" dirty="0">
                          <a:solidFill>
                            <a:srgbClr val="FFFFFF"/>
                          </a:solidFill>
                          <a:latin typeface="+mj-lt"/>
                        </a:rPr>
                        <a:t>AC power </a:t>
                      </a:r>
                      <a:r>
                        <a:rPr lang="en-US" sz="1000" b="0" strike="noStrike" spc="-1" dirty="0">
                          <a:solidFill>
                            <a:srgbClr val="FFFFFF"/>
                          </a:solidFill>
                          <a:latin typeface="+mj-lt"/>
                        </a:rPr>
                        <a:t>(kW)</a:t>
                      </a:r>
                      <a:endParaRPr lang="de-DE" sz="1000" b="0"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tc>
                  <a:txBody>
                    <a:bodyPr/>
                    <a:lstStyle/>
                    <a:p>
                      <a:pPr algn="ctr" defTabSz="914400">
                        <a:lnSpc>
                          <a:spcPct val="100000"/>
                        </a:lnSpc>
                      </a:pPr>
                      <a:r>
                        <a:rPr lang="en-US" sz="1000" b="1" strike="noStrike" spc="-1" dirty="0">
                          <a:solidFill>
                            <a:srgbClr val="FFFFFF"/>
                          </a:solidFill>
                          <a:latin typeface="+mj-lt"/>
                        </a:rPr>
                        <a:t>Max energy </a:t>
                      </a:r>
                      <a:r>
                        <a:rPr lang="en-US" sz="1000" b="0" strike="noStrike" spc="-1" dirty="0">
                          <a:solidFill>
                            <a:srgbClr val="FFFFFF"/>
                          </a:solidFill>
                          <a:latin typeface="+mj-lt"/>
                        </a:rPr>
                        <a:t>(MV)</a:t>
                      </a:r>
                      <a:endParaRPr lang="de-DE" sz="1000" b="0" strike="noStrike" spc="-1" dirty="0">
                        <a:solidFill>
                          <a:srgbClr val="FFFFFF"/>
                        </a:solidFill>
                        <a:latin typeface="+mj-lt"/>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009FDF"/>
                    </a:solidFill>
                  </a:tcPr>
                </a:tc>
                <a:extLst>
                  <a:ext uri="{0D108BD9-81ED-4DB2-BD59-A6C34878D82A}">
                    <a16:rowId xmlns:a16="http://schemas.microsoft.com/office/drawing/2014/main" val="10000"/>
                  </a:ext>
                </a:extLst>
              </a:tr>
              <a:tr h="312480">
                <a:tc>
                  <a:txBody>
                    <a:bodyPr/>
                    <a:lstStyle/>
                    <a:p>
                      <a:pPr algn="ctr" defTabSz="914400">
                        <a:lnSpc>
                          <a:spcPct val="100000"/>
                        </a:lnSpc>
                      </a:pPr>
                      <a:r>
                        <a:rPr lang="en-US" sz="1000" b="0" strike="noStrike" spc="-1" dirty="0">
                          <a:solidFill>
                            <a:srgbClr val="000000"/>
                          </a:solidFill>
                          <a:latin typeface="+mj-lt"/>
                        </a:rPr>
                        <a:t>Short flat top with energy saving</a:t>
                      </a:r>
                      <a:endParaRPr lang="de-DE" sz="1000" b="0" strike="noStrike" spc="-1" dirty="0">
                        <a:solidFill>
                          <a:srgbClr val="000000"/>
                        </a:solidFill>
                        <a:latin typeface="+mj-lt"/>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en-US" sz="1000" b="0" strike="noStrike" spc="-1" dirty="0">
                          <a:solidFill>
                            <a:srgbClr val="000000"/>
                          </a:solidFill>
                          <a:latin typeface="+mj-lt"/>
                        </a:rPr>
                        <a:t>750</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en-US" sz="1000" b="1" strike="noStrike" spc="-1" dirty="0">
                          <a:solidFill>
                            <a:srgbClr val="000000"/>
                          </a:solidFill>
                          <a:latin typeface="+mj-lt"/>
                        </a:rPr>
                        <a:t>650</a:t>
                      </a:r>
                      <a:endParaRPr lang="de-DE" sz="1000" b="1"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en-US" sz="1000" b="0" strike="noStrike" spc="-1" dirty="0">
                          <a:solidFill>
                            <a:srgbClr val="000000"/>
                          </a:solidFill>
                          <a:latin typeface="+mj-lt"/>
                        </a:rPr>
                        <a:t>1400</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en-US" sz="1000" b="1" strike="noStrike" spc="-1" dirty="0">
                          <a:solidFill>
                            <a:srgbClr val="000000"/>
                          </a:solidFill>
                          <a:latin typeface="+mj-lt"/>
                        </a:rPr>
                        <a:t>182</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en-US" sz="1000" b="0" strike="noStrike" spc="-1" dirty="0">
                          <a:solidFill>
                            <a:srgbClr val="000000"/>
                          </a:solidFill>
                          <a:latin typeface="+mj-lt"/>
                        </a:rPr>
                        <a:t>845</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rgbClr val="CCDFF2"/>
                    </a:solidFill>
                  </a:tcPr>
                </a:tc>
                <a:extLst>
                  <a:ext uri="{0D108BD9-81ED-4DB2-BD59-A6C34878D82A}">
                    <a16:rowId xmlns:a16="http://schemas.microsoft.com/office/drawing/2014/main" val="797465655"/>
                  </a:ext>
                </a:extLst>
              </a:tr>
              <a:tr h="312480">
                <a:tc>
                  <a:txBody>
                    <a:bodyPr/>
                    <a:lstStyle/>
                    <a:p>
                      <a:pPr algn="ctr" defTabSz="914400">
                        <a:lnSpc>
                          <a:spcPct val="100000"/>
                        </a:lnSpc>
                      </a:pPr>
                      <a:r>
                        <a:rPr lang="de-DE" sz="1000" b="0" strike="noStrike" kern="1200" spc="-1" dirty="0">
                          <a:solidFill>
                            <a:srgbClr val="000000"/>
                          </a:solidFill>
                          <a:latin typeface="+mj-lt"/>
                          <a:ea typeface="+mn-ea"/>
                          <a:cs typeface="+mn-cs"/>
                        </a:rPr>
                        <a:t>Long flat top (</a:t>
                      </a:r>
                      <a:r>
                        <a:rPr lang="de-DE" sz="1000" b="0" strike="noStrike" kern="1200" spc="-1" dirty="0" err="1">
                          <a:solidFill>
                            <a:srgbClr val="000000"/>
                          </a:solidFill>
                          <a:latin typeface="+mj-lt"/>
                          <a:ea typeface="+mn-ea"/>
                          <a:cs typeface="+mn-cs"/>
                        </a:rPr>
                        <a:t>no</a:t>
                      </a:r>
                      <a:r>
                        <a:rPr lang="de-DE" sz="1000" b="0" strike="noStrike" kern="1200" spc="-1" dirty="0">
                          <a:solidFill>
                            <a:srgbClr val="000000"/>
                          </a:solidFill>
                          <a:latin typeface="+mj-lt"/>
                          <a:ea typeface="+mn-ea"/>
                          <a:cs typeface="+mn-cs"/>
                        </a:rPr>
                        <a:t> </a:t>
                      </a:r>
                      <a:r>
                        <a:rPr lang="de-DE" sz="1000" b="0" strike="noStrike" kern="1200" spc="-1" dirty="0" err="1">
                          <a:solidFill>
                            <a:srgbClr val="000000"/>
                          </a:solidFill>
                          <a:latin typeface="+mj-lt"/>
                          <a:ea typeface="+mn-ea"/>
                          <a:cs typeface="+mn-cs"/>
                        </a:rPr>
                        <a:t>energy</a:t>
                      </a:r>
                      <a:r>
                        <a:rPr lang="de-DE" sz="1000" b="0" strike="noStrike" kern="1200" spc="-1" dirty="0">
                          <a:solidFill>
                            <a:srgbClr val="000000"/>
                          </a:solidFill>
                          <a:latin typeface="+mj-lt"/>
                          <a:ea typeface="+mn-ea"/>
                          <a:cs typeface="+mn-cs"/>
                        </a:rPr>
                        <a:t> </a:t>
                      </a:r>
                      <a:r>
                        <a:rPr lang="de-DE" sz="1000" b="0" strike="noStrike" kern="1200" spc="-1" dirty="0" err="1">
                          <a:solidFill>
                            <a:srgbClr val="000000"/>
                          </a:solidFill>
                          <a:latin typeface="+mj-lt"/>
                          <a:ea typeface="+mn-ea"/>
                          <a:cs typeface="+mn-cs"/>
                        </a:rPr>
                        <a:t>saving</a:t>
                      </a:r>
                      <a:r>
                        <a:rPr lang="de-DE" sz="1000" b="0" strike="noStrike" kern="1200" spc="-1" dirty="0">
                          <a:solidFill>
                            <a:srgbClr val="000000"/>
                          </a:solidFill>
                          <a:latin typeface="+mj-lt"/>
                          <a:ea typeface="+mn-ea"/>
                          <a:cs typeface="+mn-cs"/>
                        </a:rPr>
                        <a:t>)</a:t>
                      </a: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de-DE" sz="1000" b="0" strike="noStrike" spc="-1" dirty="0">
                          <a:solidFill>
                            <a:srgbClr val="000000"/>
                          </a:solidFill>
                          <a:latin typeface="+mj-lt"/>
                        </a:rPr>
                        <a:t>650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de-DE" sz="1000" b="1" strike="noStrike" spc="-1" dirty="0">
                          <a:solidFill>
                            <a:srgbClr val="000000"/>
                          </a:solidFill>
                          <a:latin typeface="+mj-lt"/>
                        </a:rPr>
                        <a:t>850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de-DE" sz="1000" b="0" strike="noStrike" spc="-1" dirty="0">
                          <a:solidFill>
                            <a:srgbClr val="000000"/>
                          </a:solidFill>
                          <a:latin typeface="+mj-lt"/>
                        </a:rPr>
                        <a:t>1400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de-DE" sz="1000" b="1" strike="noStrike" spc="-1" dirty="0">
                          <a:solidFill>
                            <a:srgbClr val="FF0000"/>
                          </a:solidFill>
                          <a:latin typeface="+mj-lt"/>
                        </a:rPr>
                        <a:t>283</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tc>
                  <a:txBody>
                    <a:bodyPr/>
                    <a:lstStyle/>
                    <a:p>
                      <a:pPr algn="ctr" defTabSz="914400">
                        <a:lnSpc>
                          <a:spcPct val="100000"/>
                        </a:lnSpc>
                      </a:pPr>
                      <a:r>
                        <a:rPr lang="de-DE" sz="1000" b="0" strike="noStrike" spc="-1" dirty="0">
                          <a:solidFill>
                            <a:srgbClr val="000000"/>
                          </a:solidFill>
                          <a:latin typeface="+mj-lt"/>
                        </a:rPr>
                        <a:t>845</a:t>
                      </a:r>
                    </a:p>
                  </a:txBody>
                  <a:tcPr anchor="ctr">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FF2"/>
                    </a:solidFill>
                  </a:tcPr>
                </a:tc>
                <a:extLst>
                  <a:ext uri="{0D108BD9-81ED-4DB2-BD59-A6C34878D82A}">
                    <a16:rowId xmlns:a16="http://schemas.microsoft.com/office/drawing/2014/main" val="1701466653"/>
                  </a:ext>
                </a:extLst>
              </a:tr>
              <a:tr h="333720">
                <a:tc>
                  <a:txBody>
                    <a:bodyPr/>
                    <a:lstStyle/>
                    <a:p>
                      <a:pPr algn="ctr" defTabSz="914400">
                        <a:lnSpc>
                          <a:spcPct val="100000"/>
                        </a:lnSpc>
                      </a:pPr>
                      <a:r>
                        <a:rPr lang="en-US" sz="1000" b="0" strike="noStrike" spc="-1" dirty="0">
                          <a:solidFill>
                            <a:srgbClr val="000000"/>
                          </a:solidFill>
                          <a:latin typeface="+mj-lt"/>
                        </a:rPr>
                        <a:t>Long flat top with energy saving and Qext optimization</a:t>
                      </a:r>
                      <a:endParaRPr lang="de-DE" sz="1000" b="0" strike="noStrike" spc="-1" dirty="0">
                        <a:solidFill>
                          <a:srgbClr val="000000"/>
                        </a:solidFill>
                        <a:latin typeface="+mj-lt"/>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tc>
                  <a:txBody>
                    <a:bodyPr/>
                    <a:lstStyle/>
                    <a:p>
                      <a:pPr algn="ctr" defTabSz="914400">
                        <a:lnSpc>
                          <a:spcPct val="100000"/>
                        </a:lnSpc>
                      </a:pPr>
                      <a:r>
                        <a:rPr lang="en-US" sz="1000" b="0" strike="noStrike" spc="-1" dirty="0">
                          <a:solidFill>
                            <a:srgbClr val="000000"/>
                          </a:solidFill>
                          <a:latin typeface="+mj-lt"/>
                        </a:rPr>
                        <a:t>630</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tc>
                  <a:txBody>
                    <a:bodyPr/>
                    <a:lstStyle/>
                    <a:p>
                      <a:pPr algn="ctr" defTabSz="914400">
                        <a:lnSpc>
                          <a:spcPct val="100000"/>
                        </a:lnSpc>
                      </a:pPr>
                      <a:r>
                        <a:rPr lang="en-US" sz="1000" b="1" strike="noStrike" spc="-1" dirty="0">
                          <a:solidFill>
                            <a:srgbClr val="000000"/>
                          </a:solidFill>
                          <a:latin typeface="+mj-lt"/>
                        </a:rPr>
                        <a:t>850</a:t>
                      </a:r>
                      <a:endParaRPr lang="de-DE" sz="1000" b="1"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tc>
                  <a:txBody>
                    <a:bodyPr/>
                    <a:lstStyle/>
                    <a:p>
                      <a:pPr algn="ctr" defTabSz="914400">
                        <a:lnSpc>
                          <a:spcPct val="100000"/>
                        </a:lnSpc>
                      </a:pPr>
                      <a:r>
                        <a:rPr lang="en-US" sz="1000" b="0" strike="noStrike" spc="-1" dirty="0">
                          <a:solidFill>
                            <a:srgbClr val="000000"/>
                          </a:solidFill>
                          <a:latin typeface="+mj-lt"/>
                        </a:rPr>
                        <a:t>1480</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tc>
                  <a:txBody>
                    <a:bodyPr/>
                    <a:lstStyle/>
                    <a:p>
                      <a:pPr algn="ctr" defTabSz="914400">
                        <a:lnSpc>
                          <a:spcPct val="100000"/>
                        </a:lnSpc>
                      </a:pPr>
                      <a:r>
                        <a:rPr lang="en-US" sz="1000" b="1" strike="noStrike" spc="-1" dirty="0">
                          <a:solidFill>
                            <a:srgbClr val="000000"/>
                          </a:solidFill>
                          <a:latin typeface="+mj-lt"/>
                        </a:rPr>
                        <a:t>200</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tc>
                  <a:txBody>
                    <a:bodyPr/>
                    <a:lstStyle/>
                    <a:p>
                      <a:pPr algn="ctr" defTabSz="914400">
                        <a:lnSpc>
                          <a:spcPct val="100000"/>
                        </a:lnSpc>
                      </a:pPr>
                      <a:r>
                        <a:rPr lang="en-US" sz="1000" b="0" strike="noStrike" spc="-1" dirty="0">
                          <a:solidFill>
                            <a:srgbClr val="000000"/>
                          </a:solidFill>
                          <a:latin typeface="+mj-lt"/>
                        </a:rPr>
                        <a:t>845</a:t>
                      </a:r>
                      <a:endParaRPr lang="de-DE" sz="1000" b="0" strike="noStrike" spc="-1" dirty="0">
                        <a:solidFill>
                          <a:srgbClr val="000000"/>
                        </a:solidFill>
                        <a:latin typeface="+mj-lt"/>
                      </a:endParaRPr>
                    </a:p>
                  </a:txBody>
                  <a:tcPr anchor="ctr">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FF2"/>
                    </a:solidFill>
                  </a:tcPr>
                </a:tc>
                <a:extLst>
                  <a:ext uri="{0D108BD9-81ED-4DB2-BD59-A6C34878D82A}">
                    <a16:rowId xmlns:a16="http://schemas.microsoft.com/office/drawing/2014/main" val="10003"/>
                  </a:ext>
                </a:extLst>
              </a:tr>
            </a:tbl>
          </a:graphicData>
        </a:graphic>
      </p:graphicFrame>
      <p:pic>
        <p:nvPicPr>
          <p:cNvPr id="579" name="Picture 58"/>
          <p:cNvPicPr/>
          <p:nvPr/>
        </p:nvPicPr>
        <p:blipFill rotWithShape="1">
          <a:blip r:embed="rId2"/>
          <a:srcRect t="692" b="1"/>
          <a:stretch/>
        </p:blipFill>
        <p:spPr>
          <a:xfrm>
            <a:off x="575387" y="4064137"/>
            <a:ext cx="3128400" cy="2324520"/>
          </a:xfrm>
          <a:prstGeom prst="rect">
            <a:avLst/>
          </a:prstGeom>
          <a:ln w="0">
            <a:noFill/>
          </a:ln>
        </p:spPr>
      </p:pic>
      <p:pic>
        <p:nvPicPr>
          <p:cNvPr id="580" name="Picture 59"/>
          <p:cNvPicPr/>
          <p:nvPr/>
        </p:nvPicPr>
        <p:blipFill>
          <a:blip r:embed="rId3"/>
          <a:stretch/>
        </p:blipFill>
        <p:spPr>
          <a:xfrm>
            <a:off x="4260527" y="4020134"/>
            <a:ext cx="3250080" cy="2437200"/>
          </a:xfrm>
          <a:prstGeom prst="rect">
            <a:avLst/>
          </a:prstGeom>
          <a:ln w="0">
            <a:noFill/>
          </a:ln>
        </p:spPr>
      </p:pic>
      <p:sp>
        <p:nvSpPr>
          <p:cNvPr id="583" name="Arrow: Right 5"/>
          <p:cNvSpPr/>
          <p:nvPr/>
        </p:nvSpPr>
        <p:spPr>
          <a:xfrm rot="16200000">
            <a:off x="5639327" y="5809694"/>
            <a:ext cx="157320" cy="135720"/>
          </a:xfrm>
          <a:prstGeom prst="rightArrow">
            <a:avLst>
              <a:gd name="adj1" fmla="val 50000"/>
              <a:gd name="adj2" fmla="val 50000"/>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p:style>
        <p:txBody>
          <a:bodyPr lIns="90000" tIns="23040" rIns="90000" bIns="23040" anchor="ctr">
            <a:noAutofit/>
          </a:bodyPr>
          <a:lstStyle/>
          <a:p>
            <a:endParaRPr lang="en-US" sz="1600" b="0" strike="noStrike" spc="-1">
              <a:solidFill>
                <a:srgbClr val="000000"/>
              </a:solidFill>
              <a:latin typeface="Arial"/>
            </a:endParaRPr>
          </a:p>
        </p:txBody>
      </p:sp>
      <p:sp>
        <p:nvSpPr>
          <p:cNvPr id="584" name="TextBox 105"/>
          <p:cNvSpPr/>
          <p:nvPr/>
        </p:nvSpPr>
        <p:spPr>
          <a:xfrm>
            <a:off x="5002127" y="5929934"/>
            <a:ext cx="1151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600" b="0" strike="noStrike" spc="-1">
                <a:solidFill>
                  <a:srgbClr val="0070C0"/>
                </a:solidFill>
                <a:latin typeface="Arial"/>
              </a:rPr>
              <a:t>Lower Qext also increase </a:t>
            </a:r>
            <a:br>
              <a:rPr sz="600"/>
            </a:br>
            <a:r>
              <a:rPr lang="en-US" sz="600" b="0" strike="noStrike" spc="-1">
                <a:solidFill>
                  <a:srgbClr val="0070C0"/>
                </a:solidFill>
                <a:latin typeface="Arial"/>
              </a:rPr>
              <a:t>the power during beam time</a:t>
            </a:r>
            <a:endParaRPr lang="de-DE" sz="600" b="0" strike="noStrike" spc="-1">
              <a:solidFill>
                <a:srgbClr val="000000"/>
              </a:solidFill>
              <a:latin typeface="Arial"/>
            </a:endParaRPr>
          </a:p>
        </p:txBody>
      </p:sp>
      <p:sp>
        <p:nvSpPr>
          <p:cNvPr id="585" name="Arrow: Right 6"/>
          <p:cNvSpPr/>
          <p:nvPr/>
        </p:nvSpPr>
        <p:spPr>
          <a:xfrm rot="10800000">
            <a:off x="5563367" y="4416494"/>
            <a:ext cx="157320" cy="135720"/>
          </a:xfrm>
          <a:prstGeom prst="rightArrow">
            <a:avLst>
              <a:gd name="adj1" fmla="val 50000"/>
              <a:gd name="adj2" fmla="val 50000"/>
            </a:avLst>
          </a:prstGeom>
          <a:solidFill>
            <a:schemeClr val="bg1"/>
          </a:solidFill>
          <a:ln w="9525">
            <a:solidFill>
              <a:srgbClr val="E35D50"/>
            </a:solidFill>
          </a:ln>
        </p:spPr>
        <p:style>
          <a:lnRef idx="2">
            <a:schemeClr val="accent1">
              <a:shade val="50000"/>
            </a:schemeClr>
          </a:lnRef>
          <a:fillRef idx="1">
            <a:schemeClr val="accent1"/>
          </a:fillRef>
          <a:effectRef idx="0">
            <a:schemeClr val="accent1"/>
          </a:effectRef>
          <a:fontRef idx="minor"/>
        </p:style>
        <p:txBody>
          <a:bodyPr lIns="90000" tIns="23040" rIns="90000" bIns="23040" anchor="ctr">
            <a:noAutofit/>
          </a:bodyPr>
          <a:lstStyle/>
          <a:p>
            <a:endParaRPr lang="en-US" sz="1600" b="0" strike="noStrike" spc="-1">
              <a:solidFill>
                <a:srgbClr val="000000"/>
              </a:solidFill>
              <a:latin typeface="Arial"/>
            </a:endParaRPr>
          </a:p>
        </p:txBody>
      </p:sp>
      <p:sp>
        <p:nvSpPr>
          <p:cNvPr id="586" name="TextBox 106"/>
          <p:cNvSpPr/>
          <p:nvPr/>
        </p:nvSpPr>
        <p:spPr>
          <a:xfrm>
            <a:off x="5718167" y="4299494"/>
            <a:ext cx="14061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600" b="0" strike="noStrike" spc="-1">
                <a:solidFill>
                  <a:srgbClr val="E35D50"/>
                </a:solidFill>
                <a:latin typeface="Arial"/>
              </a:rPr>
              <a:t>Further optimization possible by starting modulator slope earlier (“final tweaking”)</a:t>
            </a:r>
            <a:endParaRPr lang="de-DE" sz="600" b="0" strike="noStrike" spc="-1">
              <a:solidFill>
                <a:srgbClr val="000000"/>
              </a:solidFill>
              <a:latin typeface="Arial"/>
            </a:endParaRPr>
          </a:p>
        </p:txBody>
      </p:sp>
      <p:sp>
        <p:nvSpPr>
          <p:cNvPr id="2" name="Footer Placeholder 1">
            <a:extLst>
              <a:ext uri="{FF2B5EF4-FFF2-40B4-BE49-F238E27FC236}">
                <a16:creationId xmlns:a16="http://schemas.microsoft.com/office/drawing/2014/main" id="{A0D147C0-B4FB-43DC-9EAB-56B2C212B588}"/>
              </a:ext>
            </a:extLst>
          </p:cNvPr>
          <p:cNvSpPr>
            <a:spLocks noGrp="1"/>
          </p:cNvSpPr>
          <p:nvPr>
            <p:ph type="ftr" idx="60"/>
          </p:nvPr>
        </p:nvSpPr>
        <p:spPr/>
        <p:txBody>
          <a:bodyPr/>
          <a:lstStyle/>
          <a:p>
            <a:r>
              <a:rPr lang="sv-SE"/>
              <a:t>iSAS WP2 LLRF | J. Branlard, Padova, 13.03.2025 </a:t>
            </a:r>
            <a:endParaRPr lang="en-US"/>
          </a:p>
        </p:txBody>
      </p:sp>
      <p:pic>
        <p:nvPicPr>
          <p:cNvPr id="3" name="Picture 2">
            <a:extLst>
              <a:ext uri="{FF2B5EF4-FFF2-40B4-BE49-F238E27FC236}">
                <a16:creationId xmlns:a16="http://schemas.microsoft.com/office/drawing/2014/main" id="{60FDA2F3-B341-4705-B606-22552790299A}"/>
              </a:ext>
            </a:extLst>
          </p:cNvPr>
          <p:cNvPicPr>
            <a:picLocks noChangeAspect="1"/>
          </p:cNvPicPr>
          <p:nvPr/>
        </p:nvPicPr>
        <p:blipFill>
          <a:blip r:embed="rId4"/>
          <a:stretch>
            <a:fillRect/>
          </a:stretch>
        </p:blipFill>
        <p:spPr>
          <a:xfrm>
            <a:off x="643457" y="1289881"/>
            <a:ext cx="3145075" cy="2454577"/>
          </a:xfrm>
          <a:prstGeom prst="rect">
            <a:avLst/>
          </a:prstGeom>
        </p:spPr>
      </p:pic>
      <p:pic>
        <p:nvPicPr>
          <p:cNvPr id="28" name="Picture 27">
            <a:extLst>
              <a:ext uri="{FF2B5EF4-FFF2-40B4-BE49-F238E27FC236}">
                <a16:creationId xmlns:a16="http://schemas.microsoft.com/office/drawing/2014/main" id="{DC9F4AEA-C653-44B4-A5F8-8B3590F77F29}"/>
              </a:ext>
            </a:extLst>
          </p:cNvPr>
          <p:cNvPicPr>
            <a:picLocks noChangeAspect="1"/>
          </p:cNvPicPr>
          <p:nvPr/>
        </p:nvPicPr>
        <p:blipFill rotWithShape="1">
          <a:blip r:embed="rId5">
            <a:extLst>
              <a:ext uri="{28A0092B-C50C-407E-A947-70E740481C1C}">
                <a14:useLocalDpi xmlns:a14="http://schemas.microsoft.com/office/drawing/2010/main" val="0"/>
              </a:ext>
            </a:extLst>
          </a:blip>
          <a:srcRect l="67185"/>
          <a:stretch/>
        </p:blipFill>
        <p:spPr>
          <a:xfrm>
            <a:off x="8252206" y="3963738"/>
            <a:ext cx="3034707" cy="2466962"/>
          </a:xfrm>
          <a:prstGeom prst="rect">
            <a:avLst/>
          </a:prstGeom>
        </p:spPr>
      </p:pic>
      <p:sp>
        <p:nvSpPr>
          <p:cNvPr id="4" name="Rectangle 3">
            <a:extLst>
              <a:ext uri="{FF2B5EF4-FFF2-40B4-BE49-F238E27FC236}">
                <a16:creationId xmlns:a16="http://schemas.microsoft.com/office/drawing/2014/main" id="{87DB9912-D946-42C1-B4A6-2A7E605B2B68}"/>
              </a:ext>
            </a:extLst>
          </p:cNvPr>
          <p:cNvSpPr/>
          <p:nvPr/>
        </p:nvSpPr>
        <p:spPr>
          <a:xfrm>
            <a:off x="1244445" y="3951098"/>
            <a:ext cx="1943100" cy="24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192945C-445B-43DF-9DF1-94D8473D44D6}"/>
              </a:ext>
            </a:extLst>
          </p:cNvPr>
          <p:cNvSpPr/>
          <p:nvPr/>
        </p:nvSpPr>
        <p:spPr>
          <a:xfrm>
            <a:off x="5057475" y="3933494"/>
            <a:ext cx="1943100" cy="24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TextBox 103"/>
          <p:cNvSpPr/>
          <p:nvPr/>
        </p:nvSpPr>
        <p:spPr>
          <a:xfrm>
            <a:off x="922067" y="3951098"/>
            <a:ext cx="24350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dirty="0">
                <a:solidFill>
                  <a:srgbClr val="000000"/>
                </a:solidFill>
                <a:latin typeface="Arial"/>
              </a:rPr>
              <a:t>No energy saving, no Qext adjustment</a:t>
            </a:r>
            <a:endParaRPr lang="de-DE" sz="1050" b="0" strike="noStrike" spc="-1" dirty="0">
              <a:solidFill>
                <a:srgbClr val="000000"/>
              </a:solidFill>
              <a:latin typeface="Arial"/>
            </a:endParaRPr>
          </a:p>
        </p:txBody>
      </p:sp>
      <p:sp>
        <p:nvSpPr>
          <p:cNvPr id="582" name="TextBox 104"/>
          <p:cNvSpPr/>
          <p:nvPr/>
        </p:nvSpPr>
        <p:spPr>
          <a:xfrm>
            <a:off x="4593812" y="3910142"/>
            <a:ext cx="26787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dirty="0">
                <a:solidFill>
                  <a:srgbClr val="000000"/>
                </a:solidFill>
                <a:latin typeface="Arial"/>
              </a:rPr>
              <a:t>Energy saving measures, Qext adjustment</a:t>
            </a:r>
            <a:endParaRPr lang="de-DE" sz="1050" b="0" strike="noStrike" spc="-1" dirty="0">
              <a:solidFill>
                <a:srgbClr val="000000"/>
              </a:solidFill>
              <a:latin typeface="Arial"/>
            </a:endParaRPr>
          </a:p>
        </p:txBody>
      </p:sp>
      <p:sp>
        <p:nvSpPr>
          <p:cNvPr id="6" name="TextBox 5">
            <a:extLst>
              <a:ext uri="{FF2B5EF4-FFF2-40B4-BE49-F238E27FC236}">
                <a16:creationId xmlns:a16="http://schemas.microsoft.com/office/drawing/2014/main" id="{4965824F-F256-49E3-82A7-E7526D2CFD16}"/>
              </a:ext>
            </a:extLst>
          </p:cNvPr>
          <p:cNvSpPr txBox="1"/>
          <p:nvPr/>
        </p:nvSpPr>
        <p:spPr>
          <a:xfrm>
            <a:off x="9436100" y="4414588"/>
            <a:ext cx="1114408" cy="215444"/>
          </a:xfrm>
          <a:prstGeom prst="rect">
            <a:avLst/>
          </a:prstGeom>
          <a:noFill/>
        </p:spPr>
        <p:txBody>
          <a:bodyPr wrap="none" rtlCol="0">
            <a:spAutoFit/>
          </a:bodyPr>
          <a:lstStyle/>
          <a:p>
            <a:r>
              <a:rPr lang="en-US" sz="800" dirty="0">
                <a:solidFill>
                  <a:srgbClr val="0064B7"/>
                </a:solidFill>
              </a:rPr>
              <a:t>650 </a:t>
            </a:r>
            <a:r>
              <a:rPr lang="en-US" sz="800" dirty="0" err="1">
                <a:solidFill>
                  <a:srgbClr val="0064B7"/>
                </a:solidFill>
              </a:rPr>
              <a:t>usec</a:t>
            </a:r>
            <a:r>
              <a:rPr lang="en-US" sz="800" dirty="0">
                <a:solidFill>
                  <a:srgbClr val="0064B7"/>
                </a:solidFill>
              </a:rPr>
              <a:t> beam time</a:t>
            </a:r>
          </a:p>
        </p:txBody>
      </p:sp>
      <p:sp>
        <p:nvSpPr>
          <p:cNvPr id="32" name="TextBox 31">
            <a:extLst>
              <a:ext uri="{FF2B5EF4-FFF2-40B4-BE49-F238E27FC236}">
                <a16:creationId xmlns:a16="http://schemas.microsoft.com/office/drawing/2014/main" id="{83DA6902-F95A-4E04-AFAE-E971CA38EAFA}"/>
              </a:ext>
            </a:extLst>
          </p:cNvPr>
          <p:cNvSpPr txBox="1"/>
          <p:nvPr/>
        </p:nvSpPr>
        <p:spPr>
          <a:xfrm>
            <a:off x="9436100" y="4239396"/>
            <a:ext cx="1114408" cy="215444"/>
          </a:xfrm>
          <a:prstGeom prst="rect">
            <a:avLst/>
          </a:prstGeom>
          <a:noFill/>
        </p:spPr>
        <p:txBody>
          <a:bodyPr wrap="none" rtlCol="0">
            <a:spAutoFit/>
          </a:bodyPr>
          <a:lstStyle/>
          <a:p>
            <a:r>
              <a:rPr lang="en-US" sz="800" dirty="0">
                <a:solidFill>
                  <a:srgbClr val="D54304"/>
                </a:solidFill>
              </a:rPr>
              <a:t>850 </a:t>
            </a:r>
            <a:r>
              <a:rPr lang="en-US" sz="800" dirty="0" err="1">
                <a:solidFill>
                  <a:srgbClr val="D54304"/>
                </a:solidFill>
              </a:rPr>
              <a:t>usec</a:t>
            </a:r>
            <a:r>
              <a:rPr lang="en-US" sz="800" dirty="0">
                <a:solidFill>
                  <a:srgbClr val="D54304"/>
                </a:solidFill>
              </a:rPr>
              <a:t> beam time</a:t>
            </a:r>
          </a:p>
        </p:txBody>
      </p:sp>
      <p:sp>
        <p:nvSpPr>
          <p:cNvPr id="9" name="Arrow: Curved Right 8">
            <a:extLst>
              <a:ext uri="{FF2B5EF4-FFF2-40B4-BE49-F238E27FC236}">
                <a16:creationId xmlns:a16="http://schemas.microsoft.com/office/drawing/2014/main" id="{F62B8388-1B32-4B13-8F10-69C5E88E145A}"/>
              </a:ext>
            </a:extLst>
          </p:cNvPr>
          <p:cNvSpPr/>
          <p:nvPr/>
        </p:nvSpPr>
        <p:spPr>
          <a:xfrm>
            <a:off x="9248806" y="2299689"/>
            <a:ext cx="248575" cy="314231"/>
          </a:xfrm>
          <a:prstGeom prst="curved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0" name="Arrow: Curved Left 9">
            <a:extLst>
              <a:ext uri="{FF2B5EF4-FFF2-40B4-BE49-F238E27FC236}">
                <a16:creationId xmlns:a16="http://schemas.microsoft.com/office/drawing/2014/main" id="{0031A723-6D6C-43C5-9BCE-F37C6D96C951}"/>
              </a:ext>
            </a:extLst>
          </p:cNvPr>
          <p:cNvSpPr/>
          <p:nvPr/>
        </p:nvSpPr>
        <p:spPr>
          <a:xfrm>
            <a:off x="9898602" y="2299689"/>
            <a:ext cx="248575" cy="692086"/>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E1647635-4263-41D7-A329-5C42346FCE63}"/>
              </a:ext>
            </a:extLst>
          </p:cNvPr>
          <p:cNvSpPr txBox="1"/>
          <p:nvPr/>
        </p:nvSpPr>
        <p:spPr>
          <a:xfrm>
            <a:off x="8711405" y="2520294"/>
            <a:ext cx="673582" cy="246221"/>
          </a:xfrm>
          <a:prstGeom prst="rect">
            <a:avLst/>
          </a:prstGeom>
          <a:noFill/>
        </p:spPr>
        <p:txBody>
          <a:bodyPr wrap="none" rtlCol="0">
            <a:spAutoFit/>
          </a:bodyPr>
          <a:lstStyle/>
          <a:p>
            <a:r>
              <a:rPr lang="en-US" sz="1000" b="1" dirty="0">
                <a:solidFill>
                  <a:srgbClr val="FF0000"/>
                </a:solidFill>
              </a:rPr>
              <a:t>disaster</a:t>
            </a:r>
          </a:p>
        </p:txBody>
      </p:sp>
      <p:sp>
        <p:nvSpPr>
          <p:cNvPr id="38" name="TextBox 37">
            <a:extLst>
              <a:ext uri="{FF2B5EF4-FFF2-40B4-BE49-F238E27FC236}">
                <a16:creationId xmlns:a16="http://schemas.microsoft.com/office/drawing/2014/main" id="{567627B7-8EE8-4223-B7DC-FBD80B7B9BFD}"/>
              </a:ext>
            </a:extLst>
          </p:cNvPr>
          <p:cNvSpPr txBox="1"/>
          <p:nvPr/>
        </p:nvSpPr>
        <p:spPr>
          <a:xfrm>
            <a:off x="9940038" y="2833150"/>
            <a:ext cx="758541" cy="246221"/>
          </a:xfrm>
          <a:prstGeom prst="rect">
            <a:avLst/>
          </a:prstGeom>
          <a:noFill/>
        </p:spPr>
        <p:txBody>
          <a:bodyPr wrap="none" rtlCol="0">
            <a:spAutoFit/>
          </a:bodyPr>
          <a:lstStyle/>
          <a:p>
            <a:r>
              <a:rPr lang="en-US" sz="1000" b="1" dirty="0">
                <a:solidFill>
                  <a:srgbClr val="00B050"/>
                </a:solidFill>
              </a:rPr>
              <a:t>only 10%</a:t>
            </a:r>
          </a:p>
        </p:txBody>
      </p:sp>
      <p:sp>
        <p:nvSpPr>
          <p:cNvPr id="13" name="TextBox 12">
            <a:extLst>
              <a:ext uri="{FF2B5EF4-FFF2-40B4-BE49-F238E27FC236}">
                <a16:creationId xmlns:a16="http://schemas.microsoft.com/office/drawing/2014/main" id="{CBC67E66-A274-41D6-AB7F-A5BE59BEF6B9}"/>
              </a:ext>
            </a:extLst>
          </p:cNvPr>
          <p:cNvSpPr txBox="1"/>
          <p:nvPr/>
        </p:nvSpPr>
        <p:spPr>
          <a:xfrm>
            <a:off x="9010937" y="5552672"/>
            <a:ext cx="1858201" cy="246221"/>
          </a:xfrm>
          <a:prstGeom prst="rect">
            <a:avLst/>
          </a:prstGeom>
          <a:noFill/>
        </p:spPr>
        <p:txBody>
          <a:bodyPr wrap="none" rtlCol="0">
            <a:spAutoFit/>
          </a:bodyPr>
          <a:lstStyle/>
          <a:p>
            <a:r>
              <a:rPr lang="en-US" sz="1000" dirty="0"/>
              <a:t>+200 </a:t>
            </a:r>
            <a:r>
              <a:rPr lang="en-US" sz="1000" dirty="0" err="1"/>
              <a:t>usec</a:t>
            </a:r>
            <a:r>
              <a:rPr lang="en-US" sz="1000" dirty="0"/>
              <a:t> = 30% more beam</a:t>
            </a:r>
          </a:p>
        </p:txBody>
      </p:sp>
      <p:sp>
        <p:nvSpPr>
          <p:cNvPr id="41" name="Arrow: Curved Right 40">
            <a:extLst>
              <a:ext uri="{FF2B5EF4-FFF2-40B4-BE49-F238E27FC236}">
                <a16:creationId xmlns:a16="http://schemas.microsoft.com/office/drawing/2014/main" id="{F33C7525-F7D4-4775-AC1E-D9C42CC9E6C0}"/>
              </a:ext>
            </a:extLst>
          </p:cNvPr>
          <p:cNvSpPr/>
          <p:nvPr/>
        </p:nvSpPr>
        <p:spPr>
          <a:xfrm>
            <a:off x="6995354" y="2310042"/>
            <a:ext cx="248575" cy="314231"/>
          </a:xfrm>
          <a:prstGeom prst="curved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42" name="Arrow: Curved Left 41">
            <a:extLst>
              <a:ext uri="{FF2B5EF4-FFF2-40B4-BE49-F238E27FC236}">
                <a16:creationId xmlns:a16="http://schemas.microsoft.com/office/drawing/2014/main" id="{202593E1-CAD4-4473-BCE7-1E5380A36807}"/>
              </a:ext>
            </a:extLst>
          </p:cNvPr>
          <p:cNvSpPr/>
          <p:nvPr/>
        </p:nvSpPr>
        <p:spPr>
          <a:xfrm>
            <a:off x="7639286" y="2299689"/>
            <a:ext cx="248575" cy="692086"/>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SSA R&amp;D at DESY</a:t>
            </a:r>
            <a:endParaRPr lang="en-BE" sz="3000" b="0" strike="noStrike" spc="-1">
              <a:solidFill>
                <a:schemeClr val="dk1"/>
              </a:solidFill>
              <a:latin typeface="Arial"/>
            </a:endParaRPr>
          </a:p>
        </p:txBody>
      </p:sp>
      <p:pic>
        <p:nvPicPr>
          <p:cNvPr id="540" name="Content Placeholder 11"/>
          <p:cNvPicPr/>
          <p:nvPr/>
        </p:nvPicPr>
        <p:blipFill>
          <a:blip r:embed="rId2"/>
          <a:srcRect l="8170" t="9556" r="11264" b="12874"/>
          <a:stretch/>
        </p:blipFill>
        <p:spPr>
          <a:xfrm>
            <a:off x="4452480" y="2010600"/>
            <a:ext cx="2761200" cy="1312200"/>
          </a:xfrm>
          <a:prstGeom prst="rect">
            <a:avLst/>
          </a:prstGeom>
          <a:ln w="0">
            <a:noFill/>
          </a:ln>
        </p:spPr>
      </p:pic>
      <p:sp>
        <p:nvSpPr>
          <p:cNvPr id="542"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SSA test stand (1 kW amplifier)</a:t>
            </a:r>
            <a:endParaRPr lang="en-BE" sz="1800" b="0" strike="noStrike" spc="-1">
              <a:solidFill>
                <a:schemeClr val="dk1"/>
              </a:solidFill>
              <a:latin typeface="Arial"/>
            </a:endParaRPr>
          </a:p>
        </p:txBody>
      </p:sp>
      <p:sp>
        <p:nvSpPr>
          <p:cNvPr id="543" name="TextBox 83"/>
          <p:cNvSpPr/>
          <p:nvPr/>
        </p:nvSpPr>
        <p:spPr>
          <a:xfrm>
            <a:off x="5159160" y="1672200"/>
            <a:ext cx="13636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strike="noStrike" spc="-1">
                <a:solidFill>
                  <a:schemeClr val="dk1"/>
                </a:solidFill>
                <a:latin typeface="Arial"/>
              </a:rPr>
              <a:t>Cooling plate</a:t>
            </a:r>
            <a:endParaRPr lang="de-DE" sz="1600" b="0" strike="noStrike" spc="-1">
              <a:solidFill>
                <a:srgbClr val="000000"/>
              </a:solidFill>
              <a:latin typeface="Arial"/>
            </a:endParaRPr>
          </a:p>
        </p:txBody>
      </p:sp>
      <p:grpSp>
        <p:nvGrpSpPr>
          <p:cNvPr id="544" name="Group 5"/>
          <p:cNvGrpSpPr/>
          <p:nvPr/>
        </p:nvGrpSpPr>
        <p:grpSpPr>
          <a:xfrm>
            <a:off x="4714200" y="3640320"/>
            <a:ext cx="2121840" cy="2851920"/>
            <a:chOff x="4714200" y="3640320"/>
            <a:chExt cx="2121840" cy="2851920"/>
          </a:xfrm>
        </p:grpSpPr>
        <p:pic>
          <p:nvPicPr>
            <p:cNvPr id="545" name="Picture 49"/>
            <p:cNvPicPr/>
            <p:nvPr/>
          </p:nvPicPr>
          <p:blipFill>
            <a:blip r:embed="rId3"/>
            <a:stretch/>
          </p:blipFill>
          <p:spPr>
            <a:xfrm>
              <a:off x="4714200" y="3958200"/>
              <a:ext cx="2121840" cy="2534040"/>
            </a:xfrm>
            <a:prstGeom prst="rect">
              <a:avLst/>
            </a:prstGeom>
            <a:ln w="0">
              <a:noFill/>
            </a:ln>
          </p:spPr>
        </p:pic>
        <p:sp>
          <p:nvSpPr>
            <p:cNvPr id="546" name="TextBox 84"/>
            <p:cNvSpPr/>
            <p:nvPr/>
          </p:nvSpPr>
          <p:spPr>
            <a:xfrm>
              <a:off x="4947480" y="3640320"/>
              <a:ext cx="180252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strike="noStrike" spc="-1">
                  <a:solidFill>
                    <a:schemeClr val="dk1"/>
                  </a:solidFill>
                  <a:latin typeface="Arial"/>
                </a:rPr>
                <a:t>1 kW dummy load</a:t>
              </a:r>
              <a:endParaRPr lang="de-DE" sz="1600" b="0" strike="noStrike" spc="-1">
                <a:solidFill>
                  <a:srgbClr val="000000"/>
                </a:solidFill>
                <a:latin typeface="Arial"/>
              </a:endParaRPr>
            </a:p>
          </p:txBody>
        </p:sp>
      </p:grpSp>
      <p:pic>
        <p:nvPicPr>
          <p:cNvPr id="547" name="Picture 50"/>
          <p:cNvPicPr/>
          <p:nvPr/>
        </p:nvPicPr>
        <p:blipFill rotWithShape="1">
          <a:blip r:embed="rId4"/>
          <a:srcRect l="13849" t="2880" r="29144"/>
          <a:stretch/>
        </p:blipFill>
        <p:spPr>
          <a:xfrm>
            <a:off x="612000" y="1541700"/>
            <a:ext cx="3387600" cy="2666520"/>
          </a:xfrm>
          <a:prstGeom prst="rect">
            <a:avLst/>
          </a:prstGeom>
          <a:ln w="0">
            <a:noFill/>
          </a:ln>
          <a:effectLst>
            <a:outerShdw blurRad="291960" dist="139498" dir="2700000" algn="tl" rotWithShape="0">
              <a:srgbClr val="333333">
                <a:alpha val="65000"/>
              </a:srgbClr>
            </a:outerShdw>
          </a:effectLst>
        </p:spPr>
      </p:pic>
      <p:pic>
        <p:nvPicPr>
          <p:cNvPr id="548" name="Picture 51"/>
          <p:cNvPicPr/>
          <p:nvPr/>
        </p:nvPicPr>
        <p:blipFill>
          <a:blip r:embed="rId5"/>
          <a:stretch/>
        </p:blipFill>
        <p:spPr>
          <a:xfrm>
            <a:off x="592920" y="4525560"/>
            <a:ext cx="2573280" cy="1697760"/>
          </a:xfrm>
          <a:prstGeom prst="rect">
            <a:avLst/>
          </a:prstGeom>
          <a:ln w="0">
            <a:noFill/>
          </a:ln>
        </p:spPr>
      </p:pic>
      <p:sp>
        <p:nvSpPr>
          <p:cNvPr id="549" name="TextBox 85"/>
          <p:cNvSpPr/>
          <p:nvPr/>
        </p:nvSpPr>
        <p:spPr>
          <a:xfrm>
            <a:off x="7666560" y="1006920"/>
            <a:ext cx="4267080" cy="179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strike="noStrike" spc="-1">
                <a:solidFill>
                  <a:schemeClr val="dk1"/>
                </a:solidFill>
                <a:latin typeface="Arial"/>
              </a:rPr>
              <a:t>Preparation of a SSA test stand </a:t>
            </a:r>
            <a:endParaRPr lang="de-DE" sz="1600" b="0" strike="noStrike" spc="-1">
              <a:solidFill>
                <a:srgbClr val="000000"/>
              </a:solidFill>
              <a:latin typeface="Arial"/>
            </a:endParaRPr>
          </a:p>
          <a:p>
            <a:pPr defTabSz="914400">
              <a:lnSpc>
                <a:spcPct val="100000"/>
              </a:lnSpc>
            </a:pPr>
            <a:endParaRPr lang="de-DE" sz="1600" b="0" strike="noStrike" spc="-1">
              <a:solidFill>
                <a:srgbClr val="000000"/>
              </a:solidFill>
              <a:latin typeface="Arial"/>
            </a:endParaRPr>
          </a:p>
          <a:p>
            <a:pPr marL="285840" indent="-285840" defTabSz="914400">
              <a:lnSpc>
                <a:spcPct val="100000"/>
              </a:lnSpc>
              <a:buClr>
                <a:srgbClr val="000000"/>
              </a:buClr>
              <a:buFont typeface="Arial"/>
              <a:buChar char="•"/>
            </a:pPr>
            <a:r>
              <a:rPr lang="en-US" sz="1600" b="0" strike="noStrike" spc="-1">
                <a:solidFill>
                  <a:schemeClr val="dk1"/>
                </a:solidFill>
                <a:latin typeface="Arial"/>
              </a:rPr>
              <a:t>GaN 1 kW prototype </a:t>
            </a:r>
            <a:endParaRPr lang="de-DE" sz="1600" b="0" strike="noStrike" spc="-1">
              <a:solidFill>
                <a:srgbClr val="000000"/>
              </a:solidFill>
              <a:latin typeface="Arial"/>
            </a:endParaRPr>
          </a:p>
          <a:p>
            <a:pPr marL="285840" indent="-285840" defTabSz="914400">
              <a:lnSpc>
                <a:spcPct val="100000"/>
              </a:lnSpc>
              <a:buClr>
                <a:srgbClr val="000000"/>
              </a:buClr>
              <a:buFont typeface="Arial"/>
              <a:buChar char="•"/>
            </a:pPr>
            <a:r>
              <a:rPr lang="en-US" sz="1600" b="0" strike="noStrike" spc="-1">
                <a:solidFill>
                  <a:schemeClr val="dk1"/>
                </a:solidFill>
                <a:latin typeface="Arial"/>
              </a:rPr>
              <a:t>Cooling / load / power supply</a:t>
            </a:r>
            <a:endParaRPr lang="de-DE" sz="1600" b="0" strike="noStrike" spc="-1">
              <a:solidFill>
                <a:srgbClr val="000000"/>
              </a:solidFill>
              <a:latin typeface="Arial"/>
            </a:endParaRPr>
          </a:p>
          <a:p>
            <a:pPr marL="285840" indent="-285840" defTabSz="914400">
              <a:lnSpc>
                <a:spcPct val="100000"/>
              </a:lnSpc>
              <a:buClr>
                <a:srgbClr val="000000"/>
              </a:buClr>
              <a:buFont typeface="Arial"/>
              <a:buChar char="•"/>
            </a:pPr>
            <a:r>
              <a:rPr lang="en-US" sz="1600" b="0" strike="noStrike" spc="-1">
                <a:solidFill>
                  <a:schemeClr val="dk1"/>
                </a:solidFill>
                <a:latin typeface="Arial"/>
              </a:rPr>
              <a:t>Experiment with pulsed/CW operation</a:t>
            </a:r>
            <a:endParaRPr lang="de-DE" sz="1600" b="0" strike="noStrike" spc="-1">
              <a:solidFill>
                <a:srgbClr val="000000"/>
              </a:solidFill>
              <a:latin typeface="Arial"/>
            </a:endParaRPr>
          </a:p>
          <a:p>
            <a:pPr marL="285840" indent="-285840" defTabSz="914400">
              <a:lnSpc>
                <a:spcPct val="100000"/>
              </a:lnSpc>
              <a:buClr>
                <a:srgbClr val="000000"/>
              </a:buClr>
              <a:buFont typeface="Arial"/>
              <a:buChar char="•"/>
            </a:pPr>
            <a:r>
              <a:rPr lang="en-US" sz="1600" b="0" strike="noStrike" spc="-1">
                <a:solidFill>
                  <a:schemeClr val="dk1"/>
                </a:solidFill>
                <a:latin typeface="Arial"/>
              </a:rPr>
              <a:t>Understand efficiency optimization with drain voltage adjustments</a:t>
            </a:r>
            <a:endParaRPr lang="de-DE" sz="1600" b="0" strike="noStrike" spc="-1">
              <a:solidFill>
                <a:srgbClr val="000000"/>
              </a:solidFill>
              <a:latin typeface="Arial"/>
            </a:endParaRPr>
          </a:p>
        </p:txBody>
      </p:sp>
      <p:sp>
        <p:nvSpPr>
          <p:cNvPr id="550" name="TextBox 86"/>
          <p:cNvSpPr/>
          <p:nvPr/>
        </p:nvSpPr>
        <p:spPr>
          <a:xfrm>
            <a:off x="7495920" y="5946120"/>
            <a:ext cx="4608000" cy="66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1100" b="0" strike="noStrike" spc="-1">
                <a:solidFill>
                  <a:srgbClr val="000000"/>
                </a:solidFill>
                <a:latin typeface="Arial"/>
              </a:rPr>
              <a:t>Reference: </a:t>
            </a:r>
            <a:r>
              <a:rPr lang="en-US" sz="1100" b="0" i="1" strike="noStrike" spc="-1">
                <a:solidFill>
                  <a:srgbClr val="000000"/>
                </a:solidFill>
                <a:latin typeface="Arial"/>
              </a:rPr>
              <a:t>“High-efficiency industrial 130 KW CW solid-state RF amplifier for 1.3 GHz”, </a:t>
            </a:r>
            <a:r>
              <a:rPr lang="en-US" sz="1100" b="0" strike="noStrike" spc="-1">
                <a:solidFill>
                  <a:srgbClr val="000000"/>
                </a:solidFill>
                <a:latin typeface="Arial"/>
              </a:rPr>
              <a:t>M. Nedos, N. Pupeter </a:t>
            </a:r>
            <a:r>
              <a:rPr lang="en-US" sz="1100" b="0" i="1" strike="noStrike" spc="-1">
                <a:solidFill>
                  <a:srgbClr val="000000"/>
                </a:solidFill>
                <a:latin typeface="Arial"/>
              </a:rPr>
              <a:t>et al</a:t>
            </a:r>
            <a:r>
              <a:rPr lang="en-US" sz="1100" b="0" strike="noStrike" spc="-1">
                <a:solidFill>
                  <a:srgbClr val="000000"/>
                </a:solidFill>
                <a:latin typeface="Arial"/>
              </a:rPr>
              <a:t>. in proc. IPAC 2023</a:t>
            </a:r>
            <a:endParaRPr lang="de-DE" sz="1100" b="0" strike="noStrike" spc="-1">
              <a:solidFill>
                <a:srgbClr val="000000"/>
              </a:solidFill>
              <a:latin typeface="Arial"/>
            </a:endParaRPr>
          </a:p>
          <a:p>
            <a:pPr defTabSz="457200">
              <a:lnSpc>
                <a:spcPct val="100000"/>
              </a:lnSpc>
              <a:tabLst>
                <a:tab pos="0" algn="l"/>
              </a:tabLst>
            </a:pPr>
            <a:endParaRPr lang="de-DE" sz="1600" b="0" strike="noStrike" spc="-1">
              <a:solidFill>
                <a:srgbClr val="000000"/>
              </a:solidFill>
              <a:latin typeface="Arial"/>
            </a:endParaRPr>
          </a:p>
        </p:txBody>
      </p:sp>
      <p:grpSp>
        <p:nvGrpSpPr>
          <p:cNvPr id="551" name="Group 6"/>
          <p:cNvGrpSpPr/>
          <p:nvPr/>
        </p:nvGrpSpPr>
        <p:grpSpPr>
          <a:xfrm>
            <a:off x="7525440" y="3115800"/>
            <a:ext cx="4361760" cy="2803320"/>
            <a:chOff x="7525440" y="3115800"/>
            <a:chExt cx="4361760" cy="2803320"/>
          </a:xfrm>
        </p:grpSpPr>
        <p:pic>
          <p:nvPicPr>
            <p:cNvPr id="552" name="Picture 52"/>
            <p:cNvPicPr/>
            <p:nvPr/>
          </p:nvPicPr>
          <p:blipFill>
            <a:blip r:embed="rId6"/>
            <a:stretch/>
          </p:blipFill>
          <p:spPr>
            <a:xfrm>
              <a:off x="7525440" y="3115800"/>
              <a:ext cx="4361760" cy="2803320"/>
            </a:xfrm>
            <a:prstGeom prst="rect">
              <a:avLst/>
            </a:prstGeom>
            <a:ln w="0">
              <a:noFill/>
            </a:ln>
          </p:spPr>
        </p:pic>
        <p:sp>
          <p:nvSpPr>
            <p:cNvPr id="553" name="TextBox 87"/>
            <p:cNvSpPr/>
            <p:nvPr/>
          </p:nvSpPr>
          <p:spPr>
            <a:xfrm>
              <a:off x="8129160" y="3513240"/>
              <a:ext cx="969120" cy="576360"/>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800" b="1" strike="noStrike" spc="-1">
                  <a:solidFill>
                    <a:srgbClr val="000000"/>
                  </a:solidFill>
                  <a:latin typeface="Arial"/>
                </a:rPr>
                <a:t>Example</a:t>
              </a:r>
              <a:endParaRPr lang="de-DE" sz="800" b="0" strike="noStrike" spc="-1">
                <a:solidFill>
                  <a:srgbClr val="000000"/>
                </a:solidFill>
                <a:latin typeface="Arial"/>
              </a:endParaRPr>
            </a:p>
            <a:p>
              <a:pPr defTabSz="457200">
                <a:lnSpc>
                  <a:spcPct val="100000"/>
                </a:lnSpc>
                <a:tabLst>
                  <a:tab pos="0" algn="l"/>
                </a:tabLst>
              </a:pPr>
              <a:r>
                <a:rPr lang="en-US" sz="800" b="0" strike="noStrike" spc="-1">
                  <a:solidFill>
                    <a:srgbClr val="000000"/>
                  </a:solidFill>
                  <a:latin typeface="Arial"/>
                </a:rPr>
                <a:t>  GaN technology</a:t>
              </a:r>
              <a:endParaRPr lang="de-DE" sz="800" b="0" strike="noStrike" spc="-1">
                <a:solidFill>
                  <a:srgbClr val="000000"/>
                </a:solidFill>
                <a:latin typeface="Arial"/>
              </a:endParaRPr>
            </a:p>
            <a:p>
              <a:pPr defTabSz="457200">
                <a:lnSpc>
                  <a:spcPct val="100000"/>
                </a:lnSpc>
                <a:tabLst>
                  <a:tab pos="0" algn="l"/>
                </a:tabLst>
              </a:pPr>
              <a:r>
                <a:rPr lang="en-US" sz="800" b="0" strike="noStrike" spc="-1">
                  <a:solidFill>
                    <a:srgbClr val="000000"/>
                  </a:solidFill>
                  <a:latin typeface="Arial"/>
                </a:rPr>
                <a:t>  1.3 GHz</a:t>
              </a:r>
              <a:endParaRPr lang="de-DE" sz="800" b="0" strike="noStrike" spc="-1">
                <a:solidFill>
                  <a:srgbClr val="000000"/>
                </a:solidFill>
                <a:latin typeface="Arial"/>
              </a:endParaRPr>
            </a:p>
            <a:p>
              <a:pPr defTabSz="457200">
                <a:lnSpc>
                  <a:spcPct val="100000"/>
                </a:lnSpc>
                <a:tabLst>
                  <a:tab pos="0" algn="l"/>
                </a:tabLst>
              </a:pPr>
              <a:r>
                <a:rPr lang="en-US" sz="800" b="0" strike="noStrike" spc="-1">
                  <a:solidFill>
                    <a:srgbClr val="000000"/>
                  </a:solidFill>
                  <a:latin typeface="Arial"/>
                </a:rPr>
                <a:t>  130 kW SSA</a:t>
              </a:r>
              <a:endParaRPr lang="de-DE" sz="800" b="0" strike="noStrike" spc="-1">
                <a:solidFill>
                  <a:srgbClr val="000000"/>
                </a:solidFill>
                <a:latin typeface="Arial"/>
              </a:endParaRPr>
            </a:p>
          </p:txBody>
        </p:sp>
        <p:cxnSp>
          <p:nvCxnSpPr>
            <p:cNvPr id="554" name="Straight Arrow Connector 2"/>
            <p:cNvCxnSpPr/>
            <p:nvPr/>
          </p:nvCxnSpPr>
          <p:spPr>
            <a:xfrm flipH="1" flipV="1">
              <a:off x="9477720" y="3717000"/>
              <a:ext cx="1737360" cy="8640"/>
            </a:xfrm>
            <a:prstGeom prst="straightConnector1">
              <a:avLst/>
            </a:prstGeom>
            <a:ln w="38100">
              <a:solidFill>
                <a:srgbClr val="009FDF"/>
              </a:solidFill>
              <a:tailEnd type="triangle" w="med" len="med"/>
            </a:ln>
          </p:spPr>
        </p:cxnSp>
        <p:sp>
          <p:nvSpPr>
            <p:cNvPr id="555" name="TextBox 88"/>
            <p:cNvSpPr/>
            <p:nvPr/>
          </p:nvSpPr>
          <p:spPr>
            <a:xfrm>
              <a:off x="9281160" y="3399840"/>
              <a:ext cx="23313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0" strike="noStrike" spc="-1">
                  <a:solidFill>
                    <a:srgbClr val="000000"/>
                  </a:solidFill>
                  <a:latin typeface="Arial"/>
                </a:rPr>
                <a:t>drain voltage (Vdd) adjustments</a:t>
              </a:r>
              <a:endParaRPr lang="de-DE" sz="1200" b="0" strike="noStrike" spc="-1">
                <a:solidFill>
                  <a:srgbClr val="000000"/>
                </a:solidFill>
                <a:latin typeface="Arial"/>
              </a:endParaRPr>
            </a:p>
          </p:txBody>
        </p:sp>
      </p:grpSp>
      <p:sp>
        <p:nvSpPr>
          <p:cNvPr id="2" name="Footer Placeholder 1">
            <a:extLst>
              <a:ext uri="{FF2B5EF4-FFF2-40B4-BE49-F238E27FC236}">
                <a16:creationId xmlns:a16="http://schemas.microsoft.com/office/drawing/2014/main" id="{4FFB9476-E25B-4FF7-8891-D1A861027BD1}"/>
              </a:ext>
            </a:extLst>
          </p:cNvPr>
          <p:cNvSpPr>
            <a:spLocks noGrp="1"/>
          </p:cNvSpPr>
          <p:nvPr>
            <p:ph type="ftr" idx="62"/>
          </p:nvPr>
        </p:nvSpPr>
        <p:spPr/>
        <p:txBody>
          <a:bodyPr/>
          <a:lstStyle/>
          <a:p>
            <a:r>
              <a:rPr lang="sv-SE"/>
              <a:t>iSAS WP2 LLRF | J. Branlard, Padova, 13.03.2025 </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TextBox 3"/>
          <p:cNvSpPr/>
          <p:nvPr/>
        </p:nvSpPr>
        <p:spPr>
          <a:xfrm>
            <a:off x="3178800" y="315720"/>
            <a:ext cx="5406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points of attention</a:t>
            </a:r>
            <a:endParaRPr lang="de-DE" sz="2400" b="0" strike="noStrike" spc="-1" dirty="0">
              <a:solidFill>
                <a:srgbClr val="000000"/>
              </a:solidFill>
              <a:latin typeface="Arial"/>
            </a:endParaRPr>
          </a:p>
        </p:txBody>
      </p:sp>
      <p:pic>
        <p:nvPicPr>
          <p:cNvPr id="589"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590" name="TextBox 1"/>
          <p:cNvSpPr/>
          <p:nvPr/>
        </p:nvSpPr>
        <p:spPr>
          <a:xfrm>
            <a:off x="576000" y="1798200"/>
            <a:ext cx="11616000" cy="35995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00000"/>
              </a:lnSpc>
              <a:buClr>
                <a:srgbClr val="000000"/>
              </a:buClr>
              <a:buFont typeface="Arial"/>
              <a:buChar char="•"/>
            </a:pPr>
            <a:r>
              <a:rPr lang="en-US" sz="2000" b="1" strike="noStrike" spc="-1" dirty="0">
                <a:solidFill>
                  <a:schemeClr val="dk1"/>
                </a:solidFill>
                <a:latin typeface="Aptos"/>
              </a:rPr>
              <a:t>Points of attention</a:t>
            </a:r>
            <a:endParaRPr lang="de-DE" sz="2000" b="1" strike="noStrike" spc="-1" dirty="0">
              <a:solidFill>
                <a:srgbClr val="000000"/>
              </a:solidFill>
              <a:latin typeface="Arial"/>
            </a:endParaRPr>
          </a:p>
          <a:p>
            <a:pPr marL="743040" lvl="1" indent="-285840" defTabSz="914400">
              <a:lnSpc>
                <a:spcPct val="100000"/>
              </a:lnSpc>
              <a:buClr>
                <a:srgbClr val="000000"/>
              </a:buClr>
              <a:buFont typeface="Arial"/>
              <a:buChar char="•"/>
            </a:pPr>
            <a:r>
              <a:rPr lang="en-US" sz="1600" b="1" strike="noStrike" spc="-1" dirty="0">
                <a:solidFill>
                  <a:schemeClr val="dk1"/>
                </a:solidFill>
                <a:latin typeface="Aptos"/>
              </a:rPr>
              <a:t>Personnel setback</a:t>
            </a:r>
            <a:endParaRPr lang="de-DE" sz="1600" b="1"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key person for R&amp;D left DESY in Fall 2024</a:t>
            </a:r>
            <a:endParaRPr lang="de-DE" sz="1600" b="0"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mitigation: opened replacement position but challenging to find qualified personnel</a:t>
            </a:r>
            <a:endParaRPr lang="de-DE" sz="1600" b="0" strike="noStrike" spc="-1" dirty="0">
              <a:solidFill>
                <a:srgbClr val="000000"/>
              </a:solidFill>
              <a:latin typeface="Arial"/>
            </a:endParaRPr>
          </a:p>
          <a:p>
            <a:pPr defTabSz="914400">
              <a:lnSpc>
                <a:spcPct val="100000"/>
              </a:lnSpc>
            </a:pPr>
            <a:endParaRPr lang="de-DE" sz="1600" b="0" strike="noStrike" spc="-1" dirty="0">
              <a:solidFill>
                <a:srgbClr val="000000"/>
              </a:solidFill>
              <a:latin typeface="Arial"/>
            </a:endParaRPr>
          </a:p>
          <a:p>
            <a:pPr marL="743040" lvl="1" indent="-285840" defTabSz="914400">
              <a:lnSpc>
                <a:spcPct val="100000"/>
              </a:lnSpc>
              <a:buClr>
                <a:srgbClr val="000000"/>
              </a:buClr>
              <a:buFont typeface="Arial"/>
              <a:buChar char="•"/>
            </a:pPr>
            <a:r>
              <a:rPr lang="en-US" sz="1600" b="1" strike="noStrike" spc="-1" dirty="0">
                <a:solidFill>
                  <a:schemeClr val="dk1"/>
                </a:solidFill>
                <a:latin typeface="Aptos"/>
              </a:rPr>
              <a:t>Dependence of iSAS R&amp;D on laboratory schedule</a:t>
            </a:r>
            <a:endParaRPr lang="de-DE" sz="1600" b="1"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availability of test stands is not always predictable (delay, warm up, etc..)</a:t>
            </a:r>
            <a:endParaRPr lang="de-DE" sz="1600" b="0"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mitigation: compiled a list of tests capabilities in partner labs</a:t>
            </a:r>
            <a:endParaRPr lang="de-DE" sz="1600" b="0" strike="noStrike" spc="-1" dirty="0">
              <a:solidFill>
                <a:srgbClr val="000000"/>
              </a:solidFill>
              <a:latin typeface="Arial"/>
            </a:endParaRPr>
          </a:p>
          <a:p>
            <a:pPr defTabSz="914400">
              <a:lnSpc>
                <a:spcPct val="100000"/>
              </a:lnSpc>
            </a:pPr>
            <a:endParaRPr lang="de-DE" sz="1600" b="0" strike="noStrike" spc="-1" dirty="0">
              <a:solidFill>
                <a:srgbClr val="000000"/>
              </a:solidFill>
              <a:latin typeface="Arial"/>
            </a:endParaRPr>
          </a:p>
          <a:p>
            <a:pPr marL="743040" lvl="1" indent="-285840" defTabSz="914400">
              <a:lnSpc>
                <a:spcPct val="100000"/>
              </a:lnSpc>
              <a:buClr>
                <a:srgbClr val="000000"/>
              </a:buClr>
              <a:buFont typeface="Arial"/>
              <a:buChar char="•"/>
            </a:pPr>
            <a:r>
              <a:rPr lang="en-US" sz="1600" b="1" strike="noStrike" spc="-1" dirty="0">
                <a:solidFill>
                  <a:schemeClr val="dk1"/>
                </a:solidFill>
                <a:latin typeface="Aptos"/>
              </a:rPr>
              <a:t>Future hardware development – on going</a:t>
            </a:r>
            <a:endParaRPr lang="de-DE" sz="1600" b="1"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“Evolution” step : </a:t>
            </a:r>
            <a:br>
              <a:rPr lang="en-US" sz="1600" b="0" strike="noStrike" spc="-1" dirty="0">
                <a:solidFill>
                  <a:schemeClr val="dk1"/>
                </a:solidFill>
                <a:latin typeface="Aptos"/>
              </a:rPr>
            </a:br>
            <a:r>
              <a:rPr lang="en-US" sz="1600" b="0" strike="noStrike" spc="-1" dirty="0">
                <a:solidFill>
                  <a:schemeClr val="dk1"/>
                </a:solidFill>
                <a:latin typeface="Aptos"/>
              </a:rPr>
              <a:t>    Development of next generation digitizers (heterodyne detection mode)</a:t>
            </a:r>
            <a:endParaRPr lang="de-DE" sz="1600" b="0" strike="noStrike" spc="-1" dirty="0">
              <a:solidFill>
                <a:srgbClr val="000000"/>
              </a:solidFill>
              <a:latin typeface="Arial"/>
            </a:endParaRPr>
          </a:p>
          <a:p>
            <a:pPr marL="1200240" lvl="2" indent="-285840" defTabSz="914400">
              <a:lnSpc>
                <a:spcPct val="100000"/>
              </a:lnSpc>
              <a:buClr>
                <a:srgbClr val="000000"/>
              </a:buClr>
              <a:buFont typeface="Arial"/>
              <a:buChar char="•"/>
            </a:pPr>
            <a:r>
              <a:rPr lang="en-US" sz="1600" b="0" strike="noStrike" spc="-1" dirty="0">
                <a:solidFill>
                  <a:schemeClr val="dk1"/>
                </a:solidFill>
                <a:latin typeface="Aptos"/>
              </a:rPr>
              <a:t>“Revolution” step :</a:t>
            </a:r>
            <a:br>
              <a:rPr lang="en-US" sz="1600" b="0" strike="noStrike" spc="-1" dirty="0">
                <a:solidFill>
                  <a:schemeClr val="dk1"/>
                </a:solidFill>
                <a:latin typeface="Aptos"/>
              </a:rPr>
            </a:br>
            <a:r>
              <a:rPr lang="en-US" sz="1600" b="0" strike="noStrike" spc="-1" dirty="0">
                <a:solidFill>
                  <a:schemeClr val="dk1"/>
                </a:solidFill>
                <a:latin typeface="Aptos"/>
              </a:rPr>
              <a:t>    </a:t>
            </a:r>
            <a:r>
              <a:rPr lang="en-US" sz="1600" b="1" strike="noStrike" spc="-1" dirty="0">
                <a:solidFill>
                  <a:schemeClr val="dk1"/>
                </a:solidFill>
                <a:latin typeface="Aptos"/>
              </a:rPr>
              <a:t>First successful test of CSI (carrier suppression interferometer) integration with LLRF system at test stand with cavity</a:t>
            </a:r>
            <a:endParaRPr lang="de-DE" sz="1600" b="1" strike="noStrike" spc="-1" dirty="0">
              <a:solidFill>
                <a:srgbClr val="000000"/>
              </a:solidFill>
              <a:latin typeface="Arial"/>
            </a:endParaRPr>
          </a:p>
        </p:txBody>
      </p:sp>
      <p:sp>
        <p:nvSpPr>
          <p:cNvPr id="2" name="PlaceHolder 1"/>
          <p:cNvSpPr>
            <a:spLocks noGrp="1"/>
          </p:cNvSpPr>
          <p:nvPr>
            <p:ph type="ftr" idx="11"/>
          </p:nvPr>
        </p:nvSpPr>
        <p:spPr/>
        <p:txBody>
          <a:bodyPr/>
          <a:lstStyle/>
          <a:p>
            <a:r>
              <a:t>    iSAS WP2 LLRF | J. Branlard, Padova, 13.03.2025 </a:t>
            </a:r>
          </a:p>
        </p:txBody>
      </p:sp>
      <p:sp>
        <p:nvSpPr>
          <p:cNvPr id="3" name="PlaceHolder 2"/>
          <p:cNvSpPr>
            <a:spLocks noGrp="1"/>
          </p:cNvSpPr>
          <p:nvPr>
            <p:ph type="sldNum" idx="12"/>
          </p:nvPr>
        </p:nvSpPr>
        <p:spPr/>
        <p:txBody>
          <a:bodyPr/>
          <a:lstStyle/>
          <a:p>
            <a:fld id="{5F92AB96-15D2-48F5-B59E-61E85A4E80E2}" type="slidenum">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dk1"/>
                </a:solidFill>
                <a:latin typeface="Arial"/>
              </a:rPr>
              <a:t>C</a:t>
            </a:r>
            <a:r>
              <a:rPr lang="en-US" sz="3000" b="1" strike="noStrike" spc="-1">
                <a:solidFill>
                  <a:schemeClr val="accent1"/>
                </a:solidFill>
                <a:latin typeface="Arial"/>
              </a:rPr>
              <a:t>arrier </a:t>
            </a:r>
            <a:r>
              <a:rPr lang="en-US" sz="3000" b="1" strike="noStrike" spc="-1">
                <a:solidFill>
                  <a:schemeClr val="dk1"/>
                </a:solidFill>
                <a:latin typeface="Arial"/>
              </a:rPr>
              <a:t>S</a:t>
            </a:r>
            <a:r>
              <a:rPr lang="en-US" sz="3000" b="1" strike="noStrike" spc="-1">
                <a:solidFill>
                  <a:schemeClr val="accent1"/>
                </a:solidFill>
                <a:latin typeface="Arial"/>
              </a:rPr>
              <a:t>uppression </a:t>
            </a:r>
            <a:r>
              <a:rPr lang="en-US" sz="3000" b="1" strike="noStrike" spc="-1">
                <a:solidFill>
                  <a:schemeClr val="dk1"/>
                </a:solidFill>
                <a:latin typeface="Arial"/>
              </a:rPr>
              <a:t>I</a:t>
            </a:r>
            <a:r>
              <a:rPr lang="en-US" sz="3000" b="1" strike="noStrike" spc="-1">
                <a:solidFill>
                  <a:schemeClr val="accent1"/>
                </a:solidFill>
                <a:latin typeface="Arial"/>
              </a:rPr>
              <a:t>nterferometer</a:t>
            </a:r>
            <a:endParaRPr lang="de-DE" sz="3000" b="0" strike="noStrike" spc="-1">
              <a:solidFill>
                <a:schemeClr val="dk1"/>
              </a:solidFill>
              <a:latin typeface="Arial"/>
            </a:endParaRPr>
          </a:p>
        </p:txBody>
      </p:sp>
      <p:sp>
        <p:nvSpPr>
          <p:cNvPr id="592"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Concept</a:t>
            </a:r>
            <a:endParaRPr lang="de-DE" sz="1800" b="0" strike="noStrike" spc="-1">
              <a:solidFill>
                <a:schemeClr val="dk1"/>
              </a:solidFill>
              <a:latin typeface="Arial"/>
            </a:endParaRPr>
          </a:p>
        </p:txBody>
      </p:sp>
      <p:sp>
        <p:nvSpPr>
          <p:cNvPr id="593" name="PlaceHolder 3"/>
          <p:cNvSpPr>
            <a:spLocks noGrp="1"/>
          </p:cNvSpPr>
          <p:nvPr>
            <p:ph/>
          </p:nvPr>
        </p:nvSpPr>
        <p:spPr>
          <a:xfrm>
            <a:off x="507960" y="1312200"/>
            <a:ext cx="4791600" cy="1353240"/>
          </a:xfrm>
          <a:prstGeom prst="rect">
            <a:avLst/>
          </a:prstGeom>
          <a:noFill/>
          <a:ln w="0">
            <a:noFill/>
          </a:ln>
        </p:spPr>
        <p:txBody>
          <a:bodyPr lIns="0" tIns="0" rIns="0" bIns="0" anchor="t">
            <a:noAutofit/>
          </a:bodyPr>
          <a:lstStyle/>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Overcome noise limits of the post-IQ system </a:t>
            </a:r>
            <a:endParaRPr lang="de-DE" sz="1600" b="0" strike="noStrike" spc="-1">
              <a:solidFill>
                <a:schemeClr val="dk1"/>
              </a:solidFill>
              <a:latin typeface="Arial"/>
            </a:endParaRP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CSI performance scales with RF input power</a:t>
            </a:r>
            <a:endParaRPr lang="de-DE" sz="1600" b="0" strike="noStrike" spc="-1">
              <a:solidFill>
                <a:schemeClr val="dk1"/>
              </a:solidFill>
              <a:latin typeface="Arial"/>
            </a:endParaRP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Source </a:t>
            </a:r>
            <a:r>
              <a:rPr lang="en-US" sz="1600" b="0" strike="noStrike" spc="-1">
                <a:solidFill>
                  <a:schemeClr val="dk1"/>
                </a:solidFill>
                <a:latin typeface="Wingdings"/>
              </a:rPr>
              <a:t></a:t>
            </a:r>
            <a:r>
              <a:rPr lang="en-US" sz="1600" b="0" strike="noStrike" spc="-1">
                <a:solidFill>
                  <a:schemeClr val="dk1"/>
                </a:solidFill>
                <a:latin typeface="Arial"/>
              </a:rPr>
              <a:t> very low amplitude noise !</a:t>
            </a:r>
            <a:endParaRPr lang="de-DE" sz="1600" b="0" strike="noStrike" spc="-1">
              <a:solidFill>
                <a:schemeClr val="dk1"/>
              </a:solidFill>
              <a:latin typeface="Arial"/>
            </a:endParaRP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Replace the DUT with the LLRF system</a:t>
            </a:r>
            <a:endParaRPr lang="de-DE" sz="1600" b="0" strike="noStrike" spc="-1">
              <a:solidFill>
                <a:schemeClr val="dk1"/>
              </a:solidFill>
              <a:latin typeface="Arial"/>
            </a:endParaRPr>
          </a:p>
          <a:p>
            <a:pPr indent="0" defTabSz="914400">
              <a:lnSpc>
                <a:spcPct val="110000"/>
              </a:lnSpc>
              <a:spcAft>
                <a:spcPts val="1199"/>
              </a:spcAft>
              <a:buNone/>
              <a:tabLst>
                <a:tab pos="361800" algn="l"/>
              </a:tabLst>
            </a:pPr>
            <a:endParaRPr lang="de-DE" sz="1600" b="0" strike="noStrike" spc="-1">
              <a:solidFill>
                <a:schemeClr val="dk1"/>
              </a:solidFill>
              <a:latin typeface="Arial"/>
            </a:endParaRPr>
          </a:p>
        </p:txBody>
      </p:sp>
      <p:pic>
        <p:nvPicPr>
          <p:cNvPr id="594" name="Picture 61"/>
          <p:cNvPicPr/>
          <p:nvPr/>
        </p:nvPicPr>
        <p:blipFill>
          <a:blip r:embed="rId2"/>
          <a:stretch/>
        </p:blipFill>
        <p:spPr>
          <a:xfrm>
            <a:off x="5518080" y="1035000"/>
            <a:ext cx="6249960" cy="2512080"/>
          </a:xfrm>
          <a:prstGeom prst="rect">
            <a:avLst/>
          </a:prstGeom>
          <a:ln w="0">
            <a:noFill/>
          </a:ln>
        </p:spPr>
      </p:pic>
      <p:pic>
        <p:nvPicPr>
          <p:cNvPr id="595" name="Picture 62"/>
          <p:cNvPicPr/>
          <p:nvPr/>
        </p:nvPicPr>
        <p:blipFill>
          <a:blip r:embed="rId3"/>
          <a:stretch/>
        </p:blipFill>
        <p:spPr>
          <a:xfrm>
            <a:off x="475560" y="3081960"/>
            <a:ext cx="4775400" cy="3269160"/>
          </a:xfrm>
          <a:prstGeom prst="rect">
            <a:avLst/>
          </a:prstGeom>
          <a:ln w="0">
            <a:noFill/>
          </a:ln>
        </p:spPr>
      </p:pic>
      <p:sp>
        <p:nvSpPr>
          <p:cNvPr id="596" name="Arrow: Down 2"/>
          <p:cNvSpPr/>
          <p:nvPr/>
        </p:nvSpPr>
        <p:spPr>
          <a:xfrm rot="4378800" flipH="1">
            <a:off x="6255360" y="2057040"/>
            <a:ext cx="154800" cy="2261880"/>
          </a:xfrm>
          <a:prstGeom prst="downArrow">
            <a:avLst>
              <a:gd name="adj1" fmla="val 50000"/>
              <a:gd name="adj2" fmla="val 50000"/>
            </a:avLst>
          </a:prstGeom>
          <a:solidFill>
            <a:srgbClr val="FFC000"/>
          </a:solidFill>
          <a:ln w="9525">
            <a:solidFill>
              <a:srgbClr val="00B0F0"/>
            </a:solidFill>
          </a:ln>
          <a:effectLst>
            <a:outerShdw blurRad="6336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de-DE" sz="1600" b="0" strike="noStrike" spc="-1">
              <a:solidFill>
                <a:schemeClr val="dk1"/>
              </a:solidFill>
              <a:latin typeface="Arial"/>
            </a:endParaRPr>
          </a:p>
        </p:txBody>
      </p:sp>
      <p:sp>
        <p:nvSpPr>
          <p:cNvPr id="597" name="Textplatzhalter 5"/>
          <p:cNvSpPr/>
          <p:nvPr/>
        </p:nvSpPr>
        <p:spPr>
          <a:xfrm>
            <a:off x="5699520" y="3624840"/>
            <a:ext cx="5890680" cy="1455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600" b="0" strike="noStrike" spc="-1">
                <a:solidFill>
                  <a:schemeClr val="dk1"/>
                </a:solidFill>
                <a:latin typeface="Arial"/>
              </a:rPr>
              <a:t>CSI signal contains no carrier</a:t>
            </a:r>
            <a:endParaRPr lang="de-DE" sz="1600" b="0" strike="noStrike" spc="-1">
              <a:solidFill>
                <a:srgbClr val="000000"/>
              </a:solidFill>
              <a:latin typeface="Arial"/>
            </a:endParaRPr>
          </a:p>
          <a:p>
            <a:pPr marL="628560" lvl="1" indent="-266760" defTabSz="914400">
              <a:lnSpc>
                <a:spcPct val="100000"/>
              </a:lnSpc>
              <a:spcAft>
                <a:spcPts val="799"/>
              </a:spcAft>
              <a:buClr>
                <a:srgbClr val="000000"/>
              </a:buClr>
              <a:buFont typeface="Arial"/>
              <a:buChar char="•"/>
              <a:tabLst>
                <a:tab pos="361800" algn="l"/>
              </a:tabLst>
            </a:pPr>
            <a:r>
              <a:rPr lang="en-US" sz="1400" b="0" strike="noStrike" spc="-1">
                <a:solidFill>
                  <a:schemeClr val="dk1"/>
                </a:solidFill>
                <a:latin typeface="Arial"/>
              </a:rPr>
              <a:t>no absolute information of amplitude and phase </a:t>
            </a:r>
            <a:endParaRPr lang="de-DE" sz="1400" b="0" strike="noStrike" spc="-1">
              <a:solidFill>
                <a:srgbClr val="000000"/>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en-US" sz="1600" b="0" strike="noStrike" spc="-1">
                <a:solidFill>
                  <a:schemeClr val="dk1"/>
                </a:solidFill>
                <a:latin typeface="Arial"/>
              </a:rPr>
              <a:t>CSI signal as amplified error signal </a:t>
            </a:r>
            <a:endParaRPr lang="de-DE" sz="1600" b="0" strike="noStrike" spc="-1">
              <a:solidFill>
                <a:srgbClr val="000000"/>
              </a:solidFill>
              <a:latin typeface="Arial"/>
            </a:endParaRPr>
          </a:p>
          <a:p>
            <a:pPr marL="628560" lvl="1" indent="-266760" defTabSz="914400">
              <a:lnSpc>
                <a:spcPct val="100000"/>
              </a:lnSpc>
              <a:spcAft>
                <a:spcPts val="799"/>
              </a:spcAft>
              <a:buClr>
                <a:srgbClr val="000000"/>
              </a:buClr>
              <a:buFont typeface="Arial"/>
              <a:buChar char="•"/>
              <a:tabLst>
                <a:tab pos="361800" algn="l"/>
              </a:tabLst>
            </a:pPr>
            <a:r>
              <a:rPr lang="en-US" sz="1400" b="0" strike="noStrike" spc="-1">
                <a:solidFill>
                  <a:schemeClr val="dk1"/>
                </a:solidFill>
                <a:latin typeface="Arial"/>
              </a:rPr>
              <a:t>Combination of CSI and standard measurement as controller input</a:t>
            </a:r>
            <a:endParaRPr lang="de-DE" sz="1400" b="0" strike="noStrike" spc="-1">
              <a:solidFill>
                <a:srgbClr val="000000"/>
              </a:solidFill>
              <a:latin typeface="Arial"/>
            </a:endParaRPr>
          </a:p>
          <a:p>
            <a:pPr defTabSz="914400">
              <a:lnSpc>
                <a:spcPct val="100000"/>
              </a:lnSpc>
              <a:spcAft>
                <a:spcPts val="799"/>
              </a:spcAft>
              <a:tabLst>
                <a:tab pos="361800" algn="l"/>
              </a:tabLst>
            </a:pPr>
            <a:endParaRPr lang="de-DE" sz="1400" b="0" strike="noStrike" spc="-1">
              <a:solidFill>
                <a:srgbClr val="000000"/>
              </a:solidFill>
              <a:latin typeface="Arial"/>
            </a:endParaRPr>
          </a:p>
          <a:p>
            <a:pPr defTabSz="914400">
              <a:lnSpc>
                <a:spcPct val="100000"/>
              </a:lnSpc>
              <a:spcAft>
                <a:spcPts val="799"/>
              </a:spcAft>
              <a:tabLst>
                <a:tab pos="361800" algn="l"/>
              </a:tabLst>
            </a:pPr>
            <a:endParaRPr lang="de-DE" sz="1400" b="0" strike="noStrike" spc="-1">
              <a:solidFill>
                <a:srgbClr val="000000"/>
              </a:solidFill>
              <a:latin typeface="Arial"/>
            </a:endParaRPr>
          </a:p>
        </p:txBody>
      </p:sp>
      <p:sp>
        <p:nvSpPr>
          <p:cNvPr id="598" name="TextBox 110"/>
          <p:cNvSpPr/>
          <p:nvPr/>
        </p:nvSpPr>
        <p:spPr>
          <a:xfrm>
            <a:off x="9793440" y="804240"/>
            <a:ext cx="1636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strike="noStrike" spc="-1">
                <a:solidFill>
                  <a:srgbClr val="00B0F0"/>
                </a:solidFill>
                <a:latin typeface="Arial"/>
              </a:rPr>
              <a:t>Courtesy: M. Hoffmann</a:t>
            </a:r>
            <a:endParaRPr lang="de-DE" sz="1050" b="0" strike="noStrike" spc="-1">
              <a:solidFill>
                <a:srgbClr val="000000"/>
              </a:solidFill>
              <a:latin typeface="Arial"/>
            </a:endParaRPr>
          </a:p>
        </p:txBody>
      </p:sp>
      <p:pic>
        <p:nvPicPr>
          <p:cNvPr id="599" name="Picture 63"/>
          <p:cNvPicPr/>
          <p:nvPr/>
        </p:nvPicPr>
        <p:blipFill>
          <a:blip r:embed="rId4"/>
          <a:stretch/>
        </p:blipFill>
        <p:spPr>
          <a:xfrm>
            <a:off x="6353280" y="5130720"/>
            <a:ext cx="5110200" cy="12038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Measurement Results from CMTB</a:t>
            </a:r>
            <a:endParaRPr lang="de-DE" sz="3000" b="0" strike="noStrike" spc="-1">
              <a:solidFill>
                <a:schemeClr val="dk1"/>
              </a:solidFill>
              <a:latin typeface="Arial"/>
            </a:endParaRPr>
          </a:p>
        </p:txBody>
      </p:sp>
      <p:pic>
        <p:nvPicPr>
          <p:cNvPr id="601" name="Grafik 6"/>
          <p:cNvPicPr/>
          <p:nvPr/>
        </p:nvPicPr>
        <p:blipFill>
          <a:blip r:embed="rId2"/>
          <a:stretch/>
        </p:blipFill>
        <p:spPr>
          <a:xfrm>
            <a:off x="246240" y="2799360"/>
            <a:ext cx="5824440" cy="3599640"/>
          </a:xfrm>
          <a:prstGeom prst="rect">
            <a:avLst/>
          </a:prstGeom>
          <a:ln w="0">
            <a:noFill/>
          </a:ln>
        </p:spPr>
      </p:pic>
      <p:sp>
        <p:nvSpPr>
          <p:cNvPr id="602"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Lab MO as Reference (best results)</a:t>
            </a:r>
            <a:endParaRPr lang="de-DE" sz="1800" b="0" strike="noStrike" spc="-1">
              <a:solidFill>
                <a:schemeClr val="dk1"/>
              </a:solidFill>
              <a:latin typeface="Arial"/>
            </a:endParaRPr>
          </a:p>
        </p:txBody>
      </p:sp>
      <p:sp>
        <p:nvSpPr>
          <p:cNvPr id="603" name="PlaceHolder 3"/>
          <p:cNvSpPr>
            <a:spLocks noGrp="1"/>
          </p:cNvSpPr>
          <p:nvPr>
            <p:ph/>
          </p:nvPr>
        </p:nvSpPr>
        <p:spPr>
          <a:xfrm>
            <a:off x="407880" y="1406520"/>
            <a:ext cx="5543640" cy="124560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Cavity at Q</a:t>
            </a:r>
            <a:r>
              <a:rPr lang="en-US" sz="1800" b="0" strike="noStrike" spc="-1" baseline="-25000">
                <a:solidFill>
                  <a:schemeClr val="dk1"/>
                </a:solidFill>
                <a:latin typeface="Arial"/>
              </a:rPr>
              <a:t>L</a:t>
            </a:r>
            <a:r>
              <a:rPr lang="en-US" sz="1800" b="0" strike="noStrike" spc="-1">
                <a:solidFill>
                  <a:schemeClr val="dk1"/>
                </a:solidFill>
                <a:latin typeface="Arial"/>
              </a:rPr>
              <a:t> ~ 10</a:t>
            </a:r>
            <a:r>
              <a:rPr lang="en-US" sz="1800" b="0" strike="noStrike" spc="-1" baseline="30000">
                <a:solidFill>
                  <a:schemeClr val="dk1"/>
                </a:solidFill>
                <a:latin typeface="Arial"/>
              </a:rPr>
              <a:t>7</a:t>
            </a:r>
            <a:r>
              <a:rPr lang="en-US" sz="1800" b="0" strike="noStrike" spc="-1">
                <a:solidFill>
                  <a:schemeClr val="dk1"/>
                </a:solidFill>
                <a:latin typeface="Arial"/>
              </a:rPr>
              <a:t> (f</a:t>
            </a:r>
            <a:r>
              <a:rPr lang="en-US" sz="1800" b="0" strike="noStrike" spc="-1" baseline="-25000">
                <a:solidFill>
                  <a:schemeClr val="dk1"/>
                </a:solidFill>
                <a:latin typeface="Arial"/>
              </a:rPr>
              <a:t>12</a:t>
            </a:r>
            <a:r>
              <a:rPr lang="en-US" sz="1800" b="0" strike="noStrike" spc="-1">
                <a:solidFill>
                  <a:schemeClr val="dk1"/>
                </a:solidFill>
                <a:latin typeface="Arial"/>
              </a:rPr>
              <a:t> = ~ 65 Hz)</a:t>
            </a:r>
            <a:endParaRPr lang="de-DE" sz="1800" b="0" strike="noStrike" spc="-1">
              <a:solidFill>
                <a:schemeClr val="dk1"/>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Open loop vs. PI controller vs. CSI with PI</a:t>
            </a:r>
            <a:endParaRPr lang="de-DE" sz="1800" b="0" strike="noStrike" spc="-1">
              <a:solidFill>
                <a:schemeClr val="dk1"/>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Reached noise floor of FSWP</a:t>
            </a:r>
            <a:endParaRPr lang="de-DE" sz="1800" b="0" strike="noStrike" spc="-1">
              <a:solidFill>
                <a:schemeClr val="dk1"/>
              </a:solidFill>
              <a:latin typeface="Arial"/>
            </a:endParaRPr>
          </a:p>
        </p:txBody>
      </p:sp>
      <p:pic>
        <p:nvPicPr>
          <p:cNvPr id="604" name="Grafik 8"/>
          <p:cNvPicPr/>
          <p:nvPr/>
        </p:nvPicPr>
        <p:blipFill>
          <a:blip r:embed="rId3"/>
          <a:stretch/>
        </p:blipFill>
        <p:spPr>
          <a:xfrm>
            <a:off x="5951880" y="2799360"/>
            <a:ext cx="5824440" cy="3599640"/>
          </a:xfrm>
          <a:prstGeom prst="rect">
            <a:avLst/>
          </a:prstGeom>
          <a:ln w="0">
            <a:noFill/>
          </a:ln>
        </p:spPr>
      </p:pic>
      <p:sp>
        <p:nvSpPr>
          <p:cNvPr id="605" name="Inhaltsplatzhalter 4"/>
          <p:cNvSpPr/>
          <p:nvPr/>
        </p:nvSpPr>
        <p:spPr>
          <a:xfrm>
            <a:off x="5774400" y="1406520"/>
            <a:ext cx="6180480" cy="124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Requires stable condition of the cavity (steady state CW)</a:t>
            </a:r>
            <a:endParaRPr lang="de-DE" sz="1800" b="0" strike="noStrike" spc="-1">
              <a:solidFill>
                <a:srgbClr val="000000"/>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Cavity tuning (PZT) to maintain operation at resonance </a:t>
            </a:r>
            <a:endParaRPr lang="de-DE" sz="1800" b="0" strike="noStrike" spc="-1">
              <a:solidFill>
                <a:srgbClr val="000000"/>
              </a:solidFill>
              <a:latin typeface="Arial"/>
            </a:endParaRPr>
          </a:p>
          <a:p>
            <a:pPr defTabSz="914400">
              <a:lnSpc>
                <a:spcPct val="100000"/>
              </a:lnSpc>
              <a:spcAft>
                <a:spcPts val="799"/>
              </a:spcAft>
              <a:tabLst>
                <a:tab pos="361800" algn="l"/>
              </a:tabLst>
            </a:pPr>
            <a:endParaRPr lang="de-DE" sz="1600" b="0" strike="noStrike" spc="-1">
              <a:solidFill>
                <a:srgbClr val="000000"/>
              </a:solidFill>
              <a:latin typeface="Arial"/>
            </a:endParaRPr>
          </a:p>
        </p:txBody>
      </p:sp>
      <p:sp>
        <p:nvSpPr>
          <p:cNvPr id="606" name="TextBox 111"/>
          <p:cNvSpPr/>
          <p:nvPr/>
        </p:nvSpPr>
        <p:spPr>
          <a:xfrm>
            <a:off x="10199880" y="6290640"/>
            <a:ext cx="1636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strike="noStrike" spc="-1">
                <a:solidFill>
                  <a:srgbClr val="00B0F0"/>
                </a:solidFill>
                <a:latin typeface="Arial"/>
              </a:rPr>
              <a:t>Courtesy: M. Hoffmann</a:t>
            </a:r>
            <a:endParaRPr lang="de-DE" sz="105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TextBox 3"/>
          <p:cNvSpPr/>
          <p:nvPr/>
        </p:nvSpPr>
        <p:spPr>
          <a:xfrm>
            <a:off x="3178800" y="315720"/>
            <a:ext cx="8432175"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GB" sz="2400" b="1" strike="noStrike" spc="-1" dirty="0">
                <a:solidFill>
                  <a:srgbClr val="002060"/>
                </a:solidFill>
                <a:latin typeface="Aptos"/>
              </a:rPr>
              <a:t>WP2 – LLRF: </a:t>
            </a:r>
            <a:r>
              <a:rPr lang="en-BE" sz="2400" b="1" strike="noStrike" spc="-1" dirty="0">
                <a:solidFill>
                  <a:schemeClr val="lt2">
                    <a:lumMod val="50000"/>
                  </a:schemeClr>
                </a:solidFill>
                <a:latin typeface="Aptos"/>
              </a:rPr>
              <a:t>plans to achieve milestones &amp; deliverables</a:t>
            </a:r>
            <a:endParaRPr lang="de-DE" sz="2400" b="0" strike="noStrike" spc="-1" dirty="0">
              <a:solidFill>
                <a:srgbClr val="000000"/>
              </a:solidFill>
              <a:latin typeface="Arial"/>
            </a:endParaRPr>
          </a:p>
        </p:txBody>
      </p:sp>
      <p:pic>
        <p:nvPicPr>
          <p:cNvPr id="608"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609" name="PlaceHolder 1"/>
          <p:cNvSpPr>
            <a:spLocks noGrp="1"/>
          </p:cNvSpPr>
          <p:nvPr>
            <p:ph/>
          </p:nvPr>
        </p:nvSpPr>
        <p:spPr>
          <a:xfrm>
            <a:off x="458475" y="1152619"/>
            <a:ext cx="11571600" cy="5151535"/>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000" b="0" strike="noStrike" spc="-1" dirty="0">
                <a:solidFill>
                  <a:schemeClr val="dk1"/>
                </a:solidFill>
                <a:latin typeface="Aptos"/>
              </a:rPr>
              <a:t>Milestones &amp; deliverables </a:t>
            </a:r>
            <a:r>
              <a:rPr lang="en-US" sz="2000" b="1" strike="noStrike" spc="-1" dirty="0">
                <a:solidFill>
                  <a:srgbClr val="A4C137"/>
                </a:solidFill>
                <a:latin typeface="Aptos"/>
              </a:rPr>
              <a:t>on track?   </a:t>
            </a:r>
            <a:r>
              <a:rPr lang="en-US" sz="2000" b="1" strike="noStrike" spc="-1" dirty="0">
                <a:solidFill>
                  <a:srgbClr val="A4C137"/>
                </a:solidFill>
                <a:latin typeface="Aptos"/>
                <a:sym typeface="Wingdings" panose="05000000000000000000" pitchFamily="2" charset="2"/>
              </a:rPr>
              <a:t> yes</a:t>
            </a:r>
            <a:endParaRPr lang="en-US" sz="2000" b="1" strike="noStrike" spc="-1" dirty="0">
              <a:solidFill>
                <a:srgbClr val="A4C137"/>
              </a:solidFill>
              <a:latin typeface="Aptos"/>
            </a:endParaRPr>
          </a:p>
          <a:p>
            <a:pPr marL="228600" indent="-228600" defTabSz="914400">
              <a:lnSpc>
                <a:spcPct val="90000"/>
              </a:lnSpc>
              <a:spcBef>
                <a:spcPts val="1001"/>
              </a:spcBef>
              <a:buClr>
                <a:srgbClr val="000000"/>
              </a:buClr>
              <a:buFont typeface="Arial"/>
              <a:buChar char="•"/>
            </a:pPr>
            <a:endParaRPr lang="en-US" sz="2000" b="1" spc="-1" dirty="0">
              <a:solidFill>
                <a:srgbClr val="A4C137"/>
              </a:solidFill>
              <a:latin typeface="Aptos"/>
            </a:endParaRPr>
          </a:p>
          <a:p>
            <a:pPr marL="228600" indent="-228600" defTabSz="914400">
              <a:lnSpc>
                <a:spcPct val="90000"/>
              </a:lnSpc>
              <a:spcBef>
                <a:spcPts val="1001"/>
              </a:spcBef>
              <a:buClr>
                <a:srgbClr val="000000"/>
              </a:buClr>
              <a:buFont typeface="Arial"/>
              <a:buChar char="•"/>
            </a:pPr>
            <a:endParaRPr lang="en-US" sz="2000" b="1" strike="noStrike" spc="-1" dirty="0">
              <a:solidFill>
                <a:srgbClr val="A4C137"/>
              </a:solidFill>
              <a:latin typeface="Aptos"/>
            </a:endParaRPr>
          </a:p>
          <a:p>
            <a:pPr marL="228600" indent="-228600" defTabSz="914400">
              <a:lnSpc>
                <a:spcPct val="90000"/>
              </a:lnSpc>
              <a:spcBef>
                <a:spcPts val="1001"/>
              </a:spcBef>
              <a:buClr>
                <a:srgbClr val="000000"/>
              </a:buClr>
              <a:buFont typeface="Arial"/>
              <a:buChar char="•"/>
            </a:pPr>
            <a:endParaRPr lang="en-US" sz="2000" b="1" spc="-1" dirty="0">
              <a:solidFill>
                <a:srgbClr val="A4C137"/>
              </a:solidFill>
              <a:latin typeface="Aptos"/>
            </a:endParaRPr>
          </a:p>
          <a:p>
            <a:pPr marL="228600" indent="-228600" defTabSz="914400">
              <a:lnSpc>
                <a:spcPct val="90000"/>
              </a:lnSpc>
              <a:spcBef>
                <a:spcPts val="1001"/>
              </a:spcBef>
              <a:buClr>
                <a:srgbClr val="000000"/>
              </a:buClr>
              <a:buFont typeface="Arial"/>
              <a:buChar char="•"/>
            </a:pPr>
            <a:endParaRPr lang="en-US" sz="2000" b="1" strike="noStrike" spc="-1" dirty="0">
              <a:solidFill>
                <a:srgbClr val="A4C137"/>
              </a:solidFill>
              <a:latin typeface="Aptos"/>
            </a:endParaRPr>
          </a:p>
          <a:p>
            <a:pPr marL="228600" indent="-228600" defTabSz="914400">
              <a:lnSpc>
                <a:spcPct val="90000"/>
              </a:lnSpc>
              <a:spcBef>
                <a:spcPts val="1001"/>
              </a:spcBef>
              <a:buClr>
                <a:srgbClr val="000000"/>
              </a:buClr>
              <a:buFont typeface="Arial"/>
              <a:buChar char="•"/>
            </a:pPr>
            <a:endParaRPr lang="en-BE" sz="2000" b="0" strike="noStrike" spc="-1" dirty="0">
              <a:solidFill>
                <a:schemeClr val="dk1"/>
              </a:solidFill>
              <a:latin typeface="Aptos"/>
            </a:endParaRPr>
          </a:p>
          <a:p>
            <a:pPr indent="0" defTabSz="914400">
              <a:lnSpc>
                <a:spcPct val="90000"/>
              </a:lnSpc>
              <a:spcBef>
                <a:spcPts val="1001"/>
              </a:spcBef>
              <a:buNone/>
            </a:pPr>
            <a:endParaRPr lang="en-BE" sz="2000" b="0" strike="noStrike" spc="-1" dirty="0">
              <a:solidFill>
                <a:schemeClr val="dk1"/>
              </a:solidFill>
              <a:latin typeface="Aptos"/>
            </a:endParaRPr>
          </a:p>
          <a:p>
            <a:pPr marL="228600" indent="-228600" defTabSz="914400">
              <a:lnSpc>
                <a:spcPct val="90000"/>
              </a:lnSpc>
              <a:spcBef>
                <a:spcPts val="1001"/>
              </a:spcBef>
              <a:buClr>
                <a:srgbClr val="000000"/>
              </a:buClr>
              <a:buFont typeface="Arial"/>
              <a:buChar char="•"/>
            </a:pPr>
            <a:endParaRPr lang="en-US" sz="2000" b="0" strike="noStrike" spc="-1" dirty="0">
              <a:solidFill>
                <a:schemeClr val="dk1"/>
              </a:solidFill>
              <a:latin typeface="Aptos"/>
            </a:endParaRPr>
          </a:p>
          <a:p>
            <a:pPr marL="228600" indent="-228600" defTabSz="914400">
              <a:lnSpc>
                <a:spcPct val="90000"/>
              </a:lnSpc>
              <a:spcBef>
                <a:spcPts val="1001"/>
              </a:spcBef>
              <a:buClr>
                <a:srgbClr val="000000"/>
              </a:buClr>
              <a:buFont typeface="Arial"/>
              <a:buChar char="•"/>
            </a:pPr>
            <a:endParaRPr lang="en-US" sz="2000" spc="-1" dirty="0">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000" b="0" strike="noStrike" spc="-1" dirty="0">
                <a:solidFill>
                  <a:schemeClr val="dk1"/>
                </a:solidFill>
                <a:latin typeface="Aptos"/>
              </a:rPr>
              <a:t>Plans to </a:t>
            </a:r>
            <a:r>
              <a:rPr lang="en-US" sz="2000" b="1" strike="noStrike" spc="-1" dirty="0">
                <a:solidFill>
                  <a:srgbClr val="A4C137"/>
                </a:solidFill>
                <a:latin typeface="Aptos"/>
              </a:rPr>
              <a:t>achieve</a:t>
            </a:r>
            <a:r>
              <a:rPr lang="en-US" sz="2000" b="0" strike="noStrike" spc="-1" dirty="0">
                <a:solidFill>
                  <a:schemeClr val="dk1"/>
                </a:solidFill>
                <a:latin typeface="Aptos"/>
              </a:rPr>
              <a:t> milestones &amp; deliverables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pPr>
            <a:r>
              <a:rPr lang="en-US" sz="1600" b="0" strike="noStrike" spc="-1" dirty="0">
                <a:solidFill>
                  <a:schemeClr val="dk1"/>
                </a:solidFill>
                <a:latin typeface="Aptos"/>
              </a:rPr>
              <a:t>Delay risks to be anticipated?  </a:t>
            </a:r>
            <a:r>
              <a:rPr lang="en-US" b="1" strike="noStrike" spc="-1" dirty="0">
                <a:solidFill>
                  <a:srgbClr val="A4C137"/>
                </a:solidFill>
                <a:latin typeface="Aptos"/>
                <a:sym typeface="Wingdings" panose="05000000000000000000" pitchFamily="2" charset="2"/>
              </a:rPr>
              <a:t> some unknowns but nothing critical. </a:t>
            </a:r>
            <a:r>
              <a:rPr lang="en-US" b="1" spc="-1" dirty="0">
                <a:solidFill>
                  <a:srgbClr val="A4C137"/>
                </a:solidFill>
                <a:latin typeface="Aptos"/>
                <a:sym typeface="Wingdings" panose="05000000000000000000" pitchFamily="2" charset="2"/>
              </a:rPr>
              <a:t>Plan B as back up</a:t>
            </a:r>
            <a:endParaRPr lang="en-BE" b="1" strike="noStrike" spc="-1" dirty="0">
              <a:solidFill>
                <a:srgbClr val="A4C137"/>
              </a:solidFill>
              <a:latin typeface="Aptos"/>
            </a:endParaRPr>
          </a:p>
          <a:p>
            <a:pPr marL="685800" lvl="1" indent="-228600" defTabSz="914400">
              <a:lnSpc>
                <a:spcPct val="90000"/>
              </a:lnSpc>
              <a:spcBef>
                <a:spcPts val="499"/>
              </a:spcBef>
              <a:buClr>
                <a:srgbClr val="000000"/>
              </a:buClr>
              <a:buFont typeface="Arial"/>
              <a:buChar char="•"/>
            </a:pPr>
            <a:r>
              <a:rPr lang="en-US" sz="1600" b="0" strike="noStrike" spc="-1" dirty="0">
                <a:solidFill>
                  <a:schemeClr val="dk1"/>
                </a:solidFill>
                <a:latin typeface="Aptos"/>
              </a:rPr>
              <a:t>Cooperation with other WP(s) to be reactivated? </a:t>
            </a:r>
            <a:r>
              <a:rPr lang="en-US" b="1" strike="noStrike" spc="-1" dirty="0">
                <a:solidFill>
                  <a:srgbClr val="A4C137"/>
                </a:solidFill>
                <a:latin typeface="Aptos"/>
                <a:sym typeface="Wingdings" panose="05000000000000000000" pitchFamily="2" charset="2"/>
              </a:rPr>
              <a:t> clearly potential to increase collaboration, not always easy in practice due to daily “emergency” </a:t>
            </a:r>
            <a:r>
              <a:rPr lang="en-US" b="1" spc="-1" dirty="0">
                <a:solidFill>
                  <a:srgbClr val="A4C137"/>
                </a:solidFill>
                <a:latin typeface="Aptos"/>
                <a:sym typeface="Wingdings" panose="05000000000000000000" pitchFamily="2" charset="2"/>
              </a:rPr>
              <a:t>in home institute + budget / travel restrictions</a:t>
            </a:r>
            <a:endParaRPr lang="en-BE"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pPr>
            <a:r>
              <a:rPr lang="en-US" sz="1600" b="0" strike="noStrike" spc="-1" dirty="0">
                <a:solidFill>
                  <a:schemeClr val="dk1"/>
                </a:solidFill>
                <a:latin typeface="Aptos"/>
              </a:rPr>
              <a:t>Risk mitigation measures to be implemented? </a:t>
            </a:r>
            <a:r>
              <a:rPr lang="en-US" b="1" strike="noStrike" spc="-1" dirty="0">
                <a:solidFill>
                  <a:srgbClr val="A4C137"/>
                </a:solidFill>
                <a:latin typeface="Aptos"/>
                <a:sym typeface="Wingdings" panose="05000000000000000000" pitchFamily="2" charset="2"/>
              </a:rPr>
              <a:t> </a:t>
            </a:r>
            <a:r>
              <a:rPr lang="en-US" b="1" spc="-1" dirty="0">
                <a:solidFill>
                  <a:srgbClr val="A4C137"/>
                </a:solidFill>
                <a:latin typeface="Aptos"/>
                <a:sym typeface="Wingdings" panose="05000000000000000000" pitchFamily="2" charset="2"/>
              </a:rPr>
              <a:t>develop official impact risk analysis Feb. next year</a:t>
            </a:r>
            <a:endParaRPr lang="en-BE" b="0" strike="noStrike" spc="-1" dirty="0">
              <a:solidFill>
                <a:schemeClr val="dk1"/>
              </a:solidFill>
              <a:latin typeface="Aptos"/>
            </a:endParaRPr>
          </a:p>
          <a:p>
            <a:pPr indent="0" defTabSz="914400">
              <a:lnSpc>
                <a:spcPct val="90000"/>
              </a:lnSpc>
              <a:spcBef>
                <a:spcPts val="1001"/>
              </a:spcBef>
              <a:buNone/>
            </a:pPr>
            <a:endParaRPr lang="en-BE" sz="1800" b="0" strike="noStrike" spc="-1" dirty="0">
              <a:solidFill>
                <a:schemeClr val="dk1"/>
              </a:solidFill>
              <a:latin typeface="Aptos"/>
            </a:endParaRPr>
          </a:p>
          <a:p>
            <a:pPr indent="0" defTabSz="914400">
              <a:lnSpc>
                <a:spcPct val="90000"/>
              </a:lnSpc>
              <a:spcBef>
                <a:spcPts val="1001"/>
              </a:spcBef>
              <a:buNone/>
            </a:pPr>
            <a:endParaRPr lang="en-BE" sz="1800" b="0" strike="noStrike" spc="-1" dirty="0">
              <a:solidFill>
                <a:schemeClr val="dk1"/>
              </a:solidFill>
              <a:latin typeface="Aptos"/>
            </a:endParaRPr>
          </a:p>
          <a:p>
            <a:pPr indent="0" defTabSz="914400">
              <a:lnSpc>
                <a:spcPct val="90000"/>
              </a:lnSpc>
              <a:spcBef>
                <a:spcPts val="1001"/>
              </a:spcBef>
              <a:buNone/>
            </a:pPr>
            <a:endParaRPr lang="en-BE" sz="1800" b="0" strike="noStrike" spc="-1" dirty="0">
              <a:solidFill>
                <a:schemeClr val="dk1"/>
              </a:solidFill>
              <a:latin typeface="Aptos"/>
            </a:endParaRPr>
          </a:p>
          <a:p>
            <a:pPr indent="0" defTabSz="914400">
              <a:lnSpc>
                <a:spcPct val="90000"/>
              </a:lnSpc>
              <a:spcBef>
                <a:spcPts val="1001"/>
              </a:spcBef>
              <a:buNone/>
            </a:pPr>
            <a:endParaRPr lang="en-BE" sz="1800" b="0" strike="noStrike" spc="-1" dirty="0">
              <a:solidFill>
                <a:schemeClr val="dk1"/>
              </a:solidFill>
              <a:latin typeface="Aptos"/>
            </a:endParaRPr>
          </a:p>
          <a:p>
            <a:pPr indent="0" defTabSz="914400">
              <a:lnSpc>
                <a:spcPct val="90000"/>
              </a:lnSpc>
              <a:spcBef>
                <a:spcPts val="1001"/>
              </a:spcBef>
              <a:buNone/>
            </a:pPr>
            <a:endParaRPr lang="en-BE" sz="1800" b="0" strike="noStrike" spc="-1" dirty="0">
              <a:solidFill>
                <a:schemeClr val="dk1"/>
              </a:solidFill>
              <a:latin typeface="Aptos"/>
            </a:endParaRPr>
          </a:p>
        </p:txBody>
      </p:sp>
      <p:sp>
        <p:nvSpPr>
          <p:cNvPr id="3" name="PlaceHolder 2"/>
          <p:cNvSpPr>
            <a:spLocks noGrp="1"/>
          </p:cNvSpPr>
          <p:nvPr>
            <p:ph type="ftr" idx="11"/>
          </p:nvPr>
        </p:nvSpPr>
        <p:spPr/>
        <p:txBody>
          <a:bodyPr/>
          <a:lstStyle/>
          <a:p>
            <a:r>
              <a:rPr dirty="0"/>
              <a:t>    iSAS WP</a:t>
            </a:r>
            <a:r>
              <a:rPr lang="en-US" dirty="0"/>
              <a:t> LL</a:t>
            </a:r>
            <a:r>
              <a:rPr dirty="0"/>
              <a:t>RF | J. Branlard, </a:t>
            </a:r>
            <a:r>
              <a:rPr dirty="0" err="1"/>
              <a:t>Padova</a:t>
            </a:r>
            <a:r>
              <a:rPr dirty="0"/>
              <a:t>, 13.03.2025 </a:t>
            </a:r>
          </a:p>
        </p:txBody>
      </p:sp>
      <p:sp>
        <p:nvSpPr>
          <p:cNvPr id="4" name="PlaceHolder 3"/>
          <p:cNvSpPr>
            <a:spLocks noGrp="1"/>
          </p:cNvSpPr>
          <p:nvPr>
            <p:ph type="sldNum" idx="12"/>
          </p:nvPr>
        </p:nvSpPr>
        <p:spPr>
          <a:xfrm>
            <a:off x="8610480" y="6118395"/>
            <a:ext cx="2742840" cy="364680"/>
          </a:xfrm>
        </p:spPr>
        <p:txBody>
          <a:bodyPr/>
          <a:lstStyle/>
          <a:p>
            <a:fld id="{097CD8FF-4C6D-4860-89F7-F42BEC4DB01E}" type="slidenum">
              <a:t>29</a:t>
            </a:fld>
            <a:endParaRPr/>
          </a:p>
        </p:txBody>
      </p:sp>
      <p:grpSp>
        <p:nvGrpSpPr>
          <p:cNvPr id="7" name="Group 6">
            <a:extLst>
              <a:ext uri="{FF2B5EF4-FFF2-40B4-BE49-F238E27FC236}">
                <a16:creationId xmlns:a16="http://schemas.microsoft.com/office/drawing/2014/main" id="{794EA219-A12E-4ADD-A450-EEB0F0838F70}"/>
              </a:ext>
            </a:extLst>
          </p:cNvPr>
          <p:cNvGrpSpPr/>
          <p:nvPr/>
        </p:nvGrpSpPr>
        <p:grpSpPr>
          <a:xfrm>
            <a:off x="658140" y="1577940"/>
            <a:ext cx="10315575" cy="2990850"/>
            <a:chOff x="847724" y="2254215"/>
            <a:chExt cx="10315575" cy="2990850"/>
          </a:xfrm>
        </p:grpSpPr>
        <p:pic>
          <p:nvPicPr>
            <p:cNvPr id="6" name="Picture 5">
              <a:extLst>
                <a:ext uri="{FF2B5EF4-FFF2-40B4-BE49-F238E27FC236}">
                  <a16:creationId xmlns:a16="http://schemas.microsoft.com/office/drawing/2014/main" id="{BBA2CB0D-245D-4C0B-AB6B-EE0DBF2C276B}"/>
                </a:ext>
              </a:extLst>
            </p:cNvPr>
            <p:cNvPicPr>
              <a:picLocks noChangeAspect="1"/>
            </p:cNvPicPr>
            <p:nvPr/>
          </p:nvPicPr>
          <p:blipFill>
            <a:blip r:embed="rId3"/>
            <a:stretch>
              <a:fillRect/>
            </a:stretch>
          </p:blipFill>
          <p:spPr>
            <a:xfrm>
              <a:off x="847724" y="2254215"/>
              <a:ext cx="10315575" cy="2990850"/>
            </a:xfrm>
            <a:prstGeom prst="rect">
              <a:avLst/>
            </a:prstGeom>
          </p:spPr>
        </p:pic>
        <p:sp>
          <p:nvSpPr>
            <p:cNvPr id="5" name="Rectangle 4">
              <a:extLst>
                <a:ext uri="{FF2B5EF4-FFF2-40B4-BE49-F238E27FC236}">
                  <a16:creationId xmlns:a16="http://schemas.microsoft.com/office/drawing/2014/main" id="{2849DAC5-31C7-4B79-949B-0DA1432F787B}"/>
                </a:ext>
              </a:extLst>
            </p:cNvPr>
            <p:cNvSpPr/>
            <p:nvPr/>
          </p:nvSpPr>
          <p:spPr>
            <a:xfrm>
              <a:off x="847724" y="2254215"/>
              <a:ext cx="10315575" cy="2990850"/>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3"/>
          <p:cNvSpPr/>
          <p:nvPr/>
        </p:nvSpPr>
        <p:spPr>
          <a:xfrm>
            <a:off x="3172792" y="31860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a:solidFill>
                  <a:srgbClr val="002060"/>
                </a:solidFill>
                <a:latin typeface="Aptos"/>
              </a:rPr>
              <a:t>WP2 – LLRF:</a:t>
            </a:r>
            <a:r>
              <a:rPr lang="en-US" sz="2400" b="1" strike="noStrike" spc="-1">
                <a:solidFill>
                  <a:schemeClr val="lt2">
                    <a:lumMod val="50000"/>
                  </a:schemeClr>
                </a:solidFill>
                <a:latin typeface="Aptos"/>
              </a:rPr>
              <a:t> status/evolution of Task 2.1 </a:t>
            </a:r>
            <a:endParaRPr lang="de-DE" sz="2400" b="0" strike="noStrike" spc="-1">
              <a:solidFill>
                <a:srgbClr val="000000"/>
              </a:solidFill>
              <a:latin typeface="Arial"/>
            </a:endParaRPr>
          </a:p>
        </p:txBody>
      </p:sp>
      <p:pic>
        <p:nvPicPr>
          <p:cNvPr id="360"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361" name="PlaceHolder 1"/>
          <p:cNvSpPr>
            <a:spLocks noGrp="1"/>
          </p:cNvSpPr>
          <p:nvPr>
            <p:ph/>
          </p:nvPr>
        </p:nvSpPr>
        <p:spPr>
          <a:xfrm>
            <a:off x="576000" y="1362240"/>
            <a:ext cx="10515240" cy="4937760"/>
          </a:xfrm>
          <a:prstGeom prst="rect">
            <a:avLst/>
          </a:prstGeom>
          <a:noFill/>
          <a:ln w="0">
            <a:noFill/>
          </a:ln>
        </p:spPr>
        <p:txBody>
          <a:bodyPr lIns="91440" tIns="45720" rIns="91440" bIns="45720" anchor="t">
            <a:normAutofit fontScale="99265" lnSpcReduction="10000"/>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2.1: </a:t>
            </a:r>
            <a:r>
              <a:rPr lang="en-GB" sz="2000" b="1" strike="noStrike" spc="-1" dirty="0">
                <a:solidFill>
                  <a:schemeClr val="dk1"/>
                </a:solidFill>
                <a:latin typeface="Aptos"/>
              </a:rPr>
              <a:t>Coordination of R&amp;D on LLRF – </a:t>
            </a:r>
            <a:r>
              <a:rPr lang="en-GB" sz="2000" b="1" i="1" strike="noStrike" spc="-1" dirty="0">
                <a:solidFill>
                  <a:schemeClr val="dk1"/>
                </a:solidFill>
                <a:latin typeface="Arial"/>
              </a:rPr>
              <a:t>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WP2 coordination meetings in place</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Status update of the different labs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Reporting about iSAS project activities (website, industrial board, next in-person meeting)</a:t>
            </a:r>
            <a:endParaRPr lang="en-BE" sz="14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Communication structure established</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Email distribution list</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Shared repository (meeting minutes, status reports, presentations)</a:t>
            </a:r>
            <a:endParaRPr lang="en-BE" sz="14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Identified test possibilities in each lab</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Test stands, facilities, type of cavities, tuning systems, power sources, etc.</a:t>
            </a:r>
            <a:endParaRPr lang="en-BE" sz="14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New position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postdoc for iSAS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 new position opening to support with tests (100% iSAS)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 new senior LLRF to support R&amp;D, start in May 25  (not directly iSAS but will help)</a:t>
            </a:r>
            <a:endParaRPr lang="en-BE" sz="1400" b="0" strike="noStrike" spc="-1" dirty="0">
              <a:solidFill>
                <a:schemeClr val="dk1"/>
              </a:solidFill>
              <a:latin typeface="Aptos"/>
            </a:endParaRPr>
          </a:p>
          <a:p>
            <a:pPr marL="685800" lvl="1" indent="-228600" defTabSz="914400">
              <a:lnSpc>
                <a:spcPct val="90000"/>
              </a:lnSpc>
              <a:spcBef>
                <a:spcPts val="1134"/>
              </a:spcBef>
              <a:buClr>
                <a:srgbClr val="000000"/>
              </a:buClr>
              <a:buFont typeface="Arial"/>
              <a:buChar char="•"/>
              <a:tabLst>
                <a:tab pos="0" algn="l"/>
              </a:tabLst>
            </a:pPr>
            <a:r>
              <a:rPr lang="en-US" sz="1600" b="1" strike="noStrike" spc="-1" dirty="0">
                <a:solidFill>
                  <a:schemeClr val="dk1"/>
                </a:solidFill>
                <a:latin typeface="Aptos"/>
              </a:rPr>
              <a:t>Change in WP2 management</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Lead 	Holger </a:t>
            </a:r>
            <a:r>
              <a:rPr lang="en-US" sz="1400" b="0" strike="noStrike" spc="-1" dirty="0" err="1">
                <a:solidFill>
                  <a:schemeClr val="dk1"/>
                </a:solidFill>
                <a:latin typeface="Aptos"/>
              </a:rPr>
              <a:t>Schlarb</a:t>
            </a:r>
            <a:r>
              <a:rPr lang="en-US" sz="1400" b="0" strike="noStrike" spc="-1" dirty="0">
                <a:solidFill>
                  <a:schemeClr val="dk1"/>
                </a:solidFill>
                <a:latin typeface="Aptos"/>
              </a:rPr>
              <a:t> </a:t>
            </a:r>
            <a:r>
              <a:rPr lang="en-US" sz="1400" b="0" strike="noStrike" spc="-1" dirty="0">
                <a:solidFill>
                  <a:schemeClr val="dk1"/>
                </a:solidFill>
                <a:latin typeface="Wingdings"/>
              </a:rPr>
              <a:t></a:t>
            </a:r>
            <a:r>
              <a:rPr lang="en-US" sz="1400" b="0" strike="noStrike" spc="-1" dirty="0">
                <a:solidFill>
                  <a:schemeClr val="dk1"/>
                </a:solidFill>
                <a:latin typeface="Aptos"/>
              </a:rPr>
              <a:t> Julien Branlard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Deputy 	Julien Branlard </a:t>
            </a:r>
            <a:r>
              <a:rPr lang="en-US" sz="1400" b="0" strike="noStrike" spc="-1" dirty="0">
                <a:solidFill>
                  <a:schemeClr val="dk1"/>
                </a:solidFill>
                <a:latin typeface="Wingdings"/>
              </a:rPr>
              <a:t></a:t>
            </a:r>
            <a:r>
              <a:rPr lang="en-US" sz="1400" b="0" strike="noStrike" spc="-1" dirty="0">
                <a:solidFill>
                  <a:schemeClr val="dk1"/>
                </a:solidFill>
                <a:latin typeface="Aptos"/>
              </a:rPr>
              <a:t> Christian Schmidt</a:t>
            </a:r>
            <a:endParaRPr lang="en-BE" sz="1400" b="0" strike="noStrike" spc="-1" dirty="0">
              <a:solidFill>
                <a:schemeClr val="dk1"/>
              </a:solidFill>
              <a:latin typeface="Aptos"/>
            </a:endParaRPr>
          </a:p>
        </p:txBody>
      </p:sp>
      <p:sp>
        <p:nvSpPr>
          <p:cNvPr id="362" name="Rectangle 361"/>
          <p:cNvSpPr/>
          <p:nvPr/>
        </p:nvSpPr>
        <p:spPr>
          <a:xfrm>
            <a:off x="576000" y="4068976"/>
            <a:ext cx="10440000" cy="216000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E427BE97-79F0-47F0-B8D4-075ACCC7CA17}" type="slidenum">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TextBox 3"/>
          <p:cNvSpPr/>
          <p:nvPr/>
        </p:nvSpPr>
        <p:spPr>
          <a:xfrm>
            <a:off x="2832840" y="315720"/>
            <a:ext cx="48978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a:solidFill>
                  <a:srgbClr val="002060"/>
                </a:solidFill>
                <a:latin typeface="Aptos"/>
              </a:rPr>
              <a:t>WP2 – LLRF:</a:t>
            </a:r>
            <a:r>
              <a:rPr lang="en-US" sz="2400" b="1" strike="noStrike" spc="-1">
                <a:solidFill>
                  <a:schemeClr val="lt2">
                    <a:lumMod val="50000"/>
                  </a:schemeClr>
                </a:solidFill>
                <a:latin typeface="Aptos"/>
              </a:rPr>
              <a:t> financial status</a:t>
            </a:r>
            <a:endParaRPr lang="de-DE" sz="2400" b="0" strike="noStrike" spc="-1">
              <a:solidFill>
                <a:srgbClr val="000000"/>
              </a:solidFill>
              <a:latin typeface="Arial"/>
            </a:endParaRPr>
          </a:p>
        </p:txBody>
      </p:sp>
      <p:pic>
        <p:nvPicPr>
          <p:cNvPr id="611"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612" name="PlaceHolder 1"/>
          <p:cNvSpPr>
            <a:spLocks noGrp="1"/>
          </p:cNvSpPr>
          <p:nvPr>
            <p:ph/>
          </p:nvPr>
        </p:nvSpPr>
        <p:spPr>
          <a:xfrm>
            <a:off x="428505" y="1332720"/>
            <a:ext cx="10515240" cy="435096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000000"/>
              </a:buClr>
              <a:buFont typeface="Arial"/>
              <a:buChar char="•"/>
            </a:pPr>
            <a:r>
              <a:rPr lang="en-US" sz="2000" b="1" strike="noStrike" spc="-1" dirty="0">
                <a:solidFill>
                  <a:schemeClr val="dk1"/>
                </a:solidFill>
                <a:latin typeface="Aptos"/>
              </a:rPr>
              <a:t>Financial status</a:t>
            </a:r>
            <a:endParaRPr lang="en-BE" sz="2000" b="1"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pPr>
            <a:r>
              <a:rPr lang="en-US" sz="1600" strike="noStrike" spc="-1" dirty="0">
                <a:solidFill>
                  <a:schemeClr val="dk1"/>
                </a:solidFill>
                <a:latin typeface="Aptos"/>
              </a:rPr>
              <a:t>Funds engaged in the WP by institute </a:t>
            </a:r>
            <a:r>
              <a:rPr lang="en-US" sz="1600" u="sng" strike="noStrike" spc="-1" dirty="0">
                <a:solidFill>
                  <a:schemeClr val="dk1"/>
                </a:solidFill>
                <a:uFillTx/>
                <a:latin typeface="Aptos"/>
              </a:rPr>
              <a:t>to date</a:t>
            </a:r>
            <a:r>
              <a:rPr lang="en-US" sz="1600" strike="noStrike" spc="-1" dirty="0">
                <a:solidFill>
                  <a:schemeClr val="dk1"/>
                </a:solidFill>
                <a:latin typeface="Aptos"/>
              </a:rPr>
              <a:t>, differentiating </a:t>
            </a:r>
            <a:r>
              <a:rPr lang="en-US" sz="1600" strike="noStrike" spc="-1" dirty="0">
                <a:solidFill>
                  <a:srgbClr val="002060"/>
                </a:solidFill>
                <a:latin typeface="Aptos"/>
              </a:rPr>
              <a:t>EU-budget</a:t>
            </a:r>
            <a:r>
              <a:rPr lang="en-US" sz="1600" strike="noStrike" spc="-1" dirty="0">
                <a:solidFill>
                  <a:schemeClr val="dk1"/>
                </a:solidFill>
                <a:latin typeface="Aptos"/>
              </a:rPr>
              <a:t> from </a:t>
            </a:r>
            <a:r>
              <a:rPr lang="en-US" sz="1600" strike="noStrike" spc="-1" dirty="0">
                <a:solidFill>
                  <a:srgbClr val="A4C137"/>
                </a:solidFill>
                <a:latin typeface="Aptos"/>
              </a:rPr>
              <a:t>matching funds</a:t>
            </a:r>
            <a:endParaRPr lang="en-BE" sz="160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pPr>
            <a:r>
              <a:rPr lang="en-US" sz="1600" strike="noStrike" spc="-1" dirty="0">
                <a:solidFill>
                  <a:schemeClr val="dk1"/>
                </a:solidFill>
                <a:latin typeface="Aptos"/>
              </a:rPr>
              <a:t>With highlight of staff dedicating time on the iSAS project, </a:t>
            </a:r>
            <a:r>
              <a:rPr lang="en-US" sz="1600" u="sng" strike="noStrike" spc="-1" dirty="0">
                <a:solidFill>
                  <a:schemeClr val="dk1"/>
                </a:solidFill>
                <a:uFillTx/>
                <a:latin typeface="Aptos"/>
              </a:rPr>
              <a:t>to date</a:t>
            </a:r>
            <a:r>
              <a:rPr lang="en-US" sz="1600" strike="noStrike" spc="-1" dirty="0">
                <a:solidFill>
                  <a:schemeClr val="accent1"/>
                </a:solidFill>
                <a:latin typeface="Aptos"/>
              </a:rPr>
              <a:t> </a:t>
            </a:r>
            <a:r>
              <a:rPr lang="en-US" sz="1600" strike="noStrike" spc="-1" dirty="0">
                <a:solidFill>
                  <a:schemeClr val="dk1"/>
                </a:solidFill>
                <a:latin typeface="Aptos"/>
              </a:rPr>
              <a:t>&amp; </a:t>
            </a:r>
            <a:r>
              <a:rPr lang="en-US" sz="1600" i="1" strike="noStrike" spc="-1" dirty="0">
                <a:solidFill>
                  <a:schemeClr val="dk1"/>
                </a:solidFill>
                <a:latin typeface="Aptos"/>
              </a:rPr>
              <a:t>projections if possible</a:t>
            </a:r>
            <a:endParaRPr lang="en-BE" sz="1600" strike="noStrike" spc="-1" dirty="0">
              <a:solidFill>
                <a:schemeClr val="dk1"/>
              </a:solidFill>
              <a:latin typeface="Aptos"/>
            </a:endParaRPr>
          </a:p>
          <a:p>
            <a:pPr indent="0" defTabSz="914400">
              <a:lnSpc>
                <a:spcPct val="90000"/>
              </a:lnSpc>
              <a:spcBef>
                <a:spcPts val="1001"/>
              </a:spcBef>
              <a:buNone/>
            </a:pPr>
            <a:endParaRPr lang="en-US" sz="2000" b="1" strike="noStrike" spc="-1" dirty="0">
              <a:solidFill>
                <a:schemeClr val="dk1"/>
              </a:solidFill>
              <a:latin typeface="Aptos"/>
            </a:endParaRPr>
          </a:p>
          <a:p>
            <a:pPr indent="0" defTabSz="914400">
              <a:lnSpc>
                <a:spcPct val="90000"/>
              </a:lnSpc>
              <a:spcBef>
                <a:spcPts val="1001"/>
              </a:spcBef>
              <a:buNone/>
            </a:pPr>
            <a:endParaRPr lang="en-US" sz="2000" b="1" spc="-1" dirty="0">
              <a:solidFill>
                <a:schemeClr val="dk1"/>
              </a:solidFill>
              <a:latin typeface="Aptos"/>
            </a:endParaRPr>
          </a:p>
          <a:p>
            <a:pPr indent="0" defTabSz="914400">
              <a:lnSpc>
                <a:spcPct val="90000"/>
              </a:lnSpc>
              <a:spcBef>
                <a:spcPts val="1001"/>
              </a:spcBef>
              <a:buNone/>
            </a:pPr>
            <a:endParaRPr lang="en-US" sz="2000" b="1" strike="noStrike" spc="-1" dirty="0">
              <a:solidFill>
                <a:schemeClr val="dk1"/>
              </a:solidFill>
              <a:latin typeface="Aptos"/>
            </a:endParaRPr>
          </a:p>
          <a:p>
            <a:pPr indent="0" defTabSz="914400">
              <a:lnSpc>
                <a:spcPct val="90000"/>
              </a:lnSpc>
              <a:spcBef>
                <a:spcPts val="1001"/>
              </a:spcBef>
              <a:buNone/>
            </a:pPr>
            <a:endParaRPr lang="en-US" sz="2000" b="1" strike="noStrike" spc="-1" dirty="0">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000" b="1" strike="noStrike" spc="-1" dirty="0">
                <a:solidFill>
                  <a:schemeClr val="dk1"/>
                </a:solidFill>
                <a:latin typeface="Aptos"/>
              </a:rPr>
              <a:t>Deviations? </a:t>
            </a:r>
            <a:r>
              <a:rPr lang="en-US" sz="2000" b="1" strike="noStrike" spc="-1" dirty="0">
                <a:solidFill>
                  <a:schemeClr val="dk1"/>
                </a:solidFill>
                <a:latin typeface="Aptos"/>
                <a:sym typeface="Wingdings" panose="05000000000000000000" pitchFamily="2" charset="2"/>
              </a:rPr>
              <a:t> I think still on track</a:t>
            </a:r>
            <a:endParaRPr lang="en-BE" sz="2000" b="1" strike="noStrike" spc="-1" dirty="0">
              <a:solidFill>
                <a:schemeClr val="dk1"/>
              </a:solidFill>
              <a:latin typeface="Aptos"/>
            </a:endParaRPr>
          </a:p>
          <a:p>
            <a:pPr indent="0" defTabSz="914400">
              <a:lnSpc>
                <a:spcPct val="90000"/>
              </a:lnSpc>
              <a:spcBef>
                <a:spcPts val="1001"/>
              </a:spcBef>
              <a:buNone/>
            </a:pPr>
            <a:endParaRPr lang="en-BE" sz="2000" b="1" strike="noStrike" spc="-1" dirty="0">
              <a:solidFill>
                <a:schemeClr val="dk1"/>
              </a:solidFill>
              <a:latin typeface="Aptos"/>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CA0AB4F4-448F-489C-807D-B4F5EAE41F16}" type="slidenum">
              <a:t>30</a:t>
            </a:fld>
            <a:endParaRPr/>
          </a:p>
        </p:txBody>
      </p:sp>
      <p:grpSp>
        <p:nvGrpSpPr>
          <p:cNvPr id="5" name="Group 4">
            <a:extLst>
              <a:ext uri="{FF2B5EF4-FFF2-40B4-BE49-F238E27FC236}">
                <a16:creationId xmlns:a16="http://schemas.microsoft.com/office/drawing/2014/main" id="{E8400873-05B2-4519-AD52-6CCA5110129A}"/>
              </a:ext>
            </a:extLst>
          </p:cNvPr>
          <p:cNvGrpSpPr/>
          <p:nvPr/>
        </p:nvGrpSpPr>
        <p:grpSpPr>
          <a:xfrm>
            <a:off x="167040" y="4352613"/>
            <a:ext cx="11857320" cy="1271233"/>
            <a:chOff x="720607" y="2832977"/>
            <a:chExt cx="11857320" cy="1271233"/>
          </a:xfrm>
        </p:grpSpPr>
        <p:pic>
          <p:nvPicPr>
            <p:cNvPr id="613" name="Picture 5"/>
            <p:cNvPicPr/>
            <p:nvPr/>
          </p:nvPicPr>
          <p:blipFill rotWithShape="1">
            <a:blip r:embed="rId3"/>
            <a:srcRect t="56299" b="34898"/>
            <a:stretch/>
          </p:blipFill>
          <p:spPr>
            <a:xfrm>
              <a:off x="720607" y="3773700"/>
              <a:ext cx="11857320" cy="173031"/>
            </a:xfrm>
            <a:prstGeom prst="rect">
              <a:avLst/>
            </a:prstGeom>
            <a:ln w="0">
              <a:noFill/>
            </a:ln>
          </p:spPr>
        </p:pic>
        <p:pic>
          <p:nvPicPr>
            <p:cNvPr id="13" name="Picture 5">
              <a:extLst>
                <a:ext uri="{FF2B5EF4-FFF2-40B4-BE49-F238E27FC236}">
                  <a16:creationId xmlns:a16="http://schemas.microsoft.com/office/drawing/2014/main" id="{44325387-8E69-45DA-8FDB-5BCD5628D5F1}"/>
                </a:ext>
              </a:extLst>
            </p:cNvPr>
            <p:cNvPicPr/>
            <p:nvPr/>
          </p:nvPicPr>
          <p:blipFill rotWithShape="1">
            <a:blip r:embed="rId3"/>
            <a:srcRect b="52141"/>
            <a:stretch/>
          </p:blipFill>
          <p:spPr>
            <a:xfrm>
              <a:off x="720607" y="2832977"/>
              <a:ext cx="11857320" cy="940723"/>
            </a:xfrm>
            <a:prstGeom prst="rect">
              <a:avLst/>
            </a:prstGeom>
            <a:ln w="0">
              <a:noFill/>
            </a:ln>
          </p:spPr>
        </p:pic>
        <p:pic>
          <p:nvPicPr>
            <p:cNvPr id="14" name="Picture 5">
              <a:extLst>
                <a:ext uri="{FF2B5EF4-FFF2-40B4-BE49-F238E27FC236}">
                  <a16:creationId xmlns:a16="http://schemas.microsoft.com/office/drawing/2014/main" id="{7ACD6249-0032-4AED-9AFE-B0AF380430F5}"/>
                </a:ext>
              </a:extLst>
            </p:cNvPr>
            <p:cNvPicPr/>
            <p:nvPr/>
          </p:nvPicPr>
          <p:blipFill rotWithShape="1">
            <a:blip r:embed="rId3"/>
            <a:srcRect t="80882" b="10316"/>
            <a:stretch/>
          </p:blipFill>
          <p:spPr>
            <a:xfrm>
              <a:off x="720607" y="3931178"/>
              <a:ext cx="11857320" cy="173032"/>
            </a:xfrm>
            <a:prstGeom prst="rect">
              <a:avLst/>
            </a:prstGeom>
            <a:ln w="0">
              <a:noFill/>
            </a:ln>
          </p:spPr>
        </p:pic>
      </p:grpSp>
      <p:graphicFrame>
        <p:nvGraphicFramePr>
          <p:cNvPr id="6" name="Table 5">
            <a:extLst>
              <a:ext uri="{FF2B5EF4-FFF2-40B4-BE49-F238E27FC236}">
                <a16:creationId xmlns:a16="http://schemas.microsoft.com/office/drawing/2014/main" id="{404B6A81-1C56-48EF-BA54-BBB4DF6E8CF0}"/>
              </a:ext>
            </a:extLst>
          </p:cNvPr>
          <p:cNvGraphicFramePr>
            <a:graphicFrameLocks noGrp="1"/>
          </p:cNvGraphicFramePr>
          <p:nvPr>
            <p:extLst>
              <p:ext uri="{D42A27DB-BD31-4B8C-83A1-F6EECF244321}">
                <p14:modId xmlns:p14="http://schemas.microsoft.com/office/powerpoint/2010/main" val="655043354"/>
              </p:ext>
            </p:extLst>
          </p:nvPr>
        </p:nvGraphicFramePr>
        <p:xfrm>
          <a:off x="290140" y="2384453"/>
          <a:ext cx="3933340" cy="1296245"/>
        </p:xfrm>
        <a:graphic>
          <a:graphicData uri="http://schemas.openxmlformats.org/drawingml/2006/table">
            <a:tbl>
              <a:tblPr>
                <a:tableStyleId>{5C22544A-7EE6-4342-B048-85BDC9FD1C3A}</a:tableStyleId>
              </a:tblPr>
              <a:tblGrid>
                <a:gridCol w="892673">
                  <a:extLst>
                    <a:ext uri="{9D8B030D-6E8A-4147-A177-3AD203B41FA5}">
                      <a16:colId xmlns:a16="http://schemas.microsoft.com/office/drawing/2014/main" val="3184594099"/>
                    </a:ext>
                  </a:extLst>
                </a:gridCol>
                <a:gridCol w="1325062">
                  <a:extLst>
                    <a:ext uri="{9D8B030D-6E8A-4147-A177-3AD203B41FA5}">
                      <a16:colId xmlns:a16="http://schemas.microsoft.com/office/drawing/2014/main" val="1591980229"/>
                    </a:ext>
                  </a:extLst>
                </a:gridCol>
                <a:gridCol w="1715605">
                  <a:extLst>
                    <a:ext uri="{9D8B030D-6E8A-4147-A177-3AD203B41FA5}">
                      <a16:colId xmlns:a16="http://schemas.microsoft.com/office/drawing/2014/main" val="3991081320"/>
                    </a:ext>
                  </a:extLst>
                </a:gridCol>
              </a:tblGrid>
              <a:tr h="260720">
                <a:tc>
                  <a:txBody>
                    <a:bodyPr/>
                    <a:lstStyle/>
                    <a:p>
                      <a:pPr algn="r" fontAlgn="b"/>
                      <a:r>
                        <a:rPr lang="en-US" sz="1600" b="1" u="none" strike="noStrike" dirty="0">
                          <a:effectLst/>
                        </a:rPr>
                        <a:t>WP 2</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tx2"/>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FDE4D6"/>
                    </a:solidFill>
                  </a:tcPr>
                </a:tc>
                <a:tc>
                  <a:txBody>
                    <a:bodyPr/>
                    <a:lstStyle/>
                    <a:p>
                      <a:pPr algn="r" fontAlgn="ctr"/>
                      <a:r>
                        <a:rPr lang="en-US" sz="1600" b="1" u="none" strike="noStrike" dirty="0">
                          <a:effectLst/>
                        </a:rPr>
                        <a:t>EU-Budget</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tx2"/>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FDE4D6"/>
                    </a:solidFill>
                  </a:tcPr>
                </a:tc>
                <a:tc>
                  <a:txBody>
                    <a:bodyPr/>
                    <a:lstStyle/>
                    <a:p>
                      <a:pPr algn="r" fontAlgn="ctr"/>
                      <a:r>
                        <a:rPr lang="en-US" sz="1600" b="1" u="none" strike="noStrike" dirty="0">
                          <a:effectLst/>
                        </a:rPr>
                        <a:t>Matching funds</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tx2"/>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FDE4D6"/>
                    </a:solidFill>
                  </a:tcPr>
                </a:tc>
                <a:extLst>
                  <a:ext uri="{0D108BD9-81ED-4DB2-BD59-A6C34878D82A}">
                    <a16:rowId xmlns:a16="http://schemas.microsoft.com/office/drawing/2014/main" val="2753395683"/>
                  </a:ext>
                </a:extLst>
              </a:tr>
              <a:tr h="248304">
                <a:tc>
                  <a:txBody>
                    <a:bodyPr/>
                    <a:lstStyle/>
                    <a:p>
                      <a:pPr algn="r" fontAlgn="b"/>
                      <a:r>
                        <a:rPr lang="en-US" sz="1600" b="1"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tc>
                  <a:txBody>
                    <a:bodyPr/>
                    <a:lstStyle/>
                    <a:p>
                      <a:pPr algn="r" fontAlgn="b"/>
                      <a:r>
                        <a:rPr lang="en-US" sz="1600" u="none" strike="noStrike" dirty="0">
                          <a:effectLst/>
                        </a:rPr>
                        <a:t>7,050.55</a:t>
                      </a:r>
                      <a:endParaRPr lang="en-US" sz="1600" b="0"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tc>
                  <a:txBody>
                    <a:bodyPr/>
                    <a:lstStyle/>
                    <a:p>
                      <a:pPr algn="r" fontAlgn="b"/>
                      <a:r>
                        <a:rPr lang="en-US" sz="1600" u="none" strike="noStrike" dirty="0">
                          <a:effectLst/>
                        </a:rPr>
                        <a:t>111,687.13</a:t>
                      </a:r>
                      <a:endParaRPr lang="en-US" sz="1600" b="0"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extLst>
                  <a:ext uri="{0D108BD9-81ED-4DB2-BD59-A6C34878D82A}">
                    <a16:rowId xmlns:a16="http://schemas.microsoft.com/office/drawing/2014/main" val="2976722566"/>
                  </a:ext>
                </a:extLst>
              </a:tr>
              <a:tr h="260720">
                <a:tc>
                  <a:txBody>
                    <a:bodyPr/>
                    <a:lstStyle/>
                    <a:p>
                      <a:pPr algn="r" fontAlgn="b"/>
                      <a:r>
                        <a:rPr lang="en-US" sz="1600" b="1" u="none" strike="noStrike" dirty="0">
                          <a:effectLst/>
                        </a:rPr>
                        <a:t>2025</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E4D6"/>
                    </a:solidFill>
                  </a:tcPr>
                </a:tc>
                <a:tc>
                  <a:txBody>
                    <a:bodyPr/>
                    <a:lstStyle/>
                    <a:p>
                      <a:pPr algn="r" fontAlgn="b"/>
                      <a:r>
                        <a:rPr lang="en-US" sz="1600" u="none" strike="noStrike" dirty="0">
                          <a:effectLst/>
                        </a:rPr>
                        <a:t>2,147.25</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FDE4D6"/>
                    </a:solidFill>
                  </a:tcPr>
                </a:tc>
                <a:tc>
                  <a:txBody>
                    <a:bodyPr/>
                    <a:lstStyle/>
                    <a:p>
                      <a:pPr algn="r" fontAlgn="b"/>
                      <a:r>
                        <a:rPr lang="en-US" sz="1600" u="none" strike="noStrike" dirty="0">
                          <a:effectLst/>
                        </a:rPr>
                        <a:t>5,862.23</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FDE4D6"/>
                    </a:solidFill>
                  </a:tcPr>
                </a:tc>
                <a:extLst>
                  <a:ext uri="{0D108BD9-81ED-4DB2-BD59-A6C34878D82A}">
                    <a16:rowId xmlns:a16="http://schemas.microsoft.com/office/drawing/2014/main" val="197000438"/>
                  </a:ext>
                </a:extLst>
              </a:tr>
              <a:tr h="260720">
                <a:tc>
                  <a:txBody>
                    <a:bodyPr/>
                    <a:lstStyle/>
                    <a:p>
                      <a:pPr algn="l"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ctr">
                    <a:lnB w="38100" cap="flat" cmpd="sng" algn="ctr">
                      <a:solidFill>
                        <a:schemeClr val="accent1"/>
                      </a:solidFill>
                      <a:prstDash val="solid"/>
                      <a:round/>
                      <a:headEnd type="none" w="med" len="med"/>
                      <a:tailEnd type="none" w="med" len="med"/>
                    </a:lnB>
                    <a:solidFill>
                      <a:srgbClr val="FDE4D6"/>
                    </a:solidFill>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ctr">
                    <a:lnB w="38100" cap="flat" cmpd="sng" algn="ctr">
                      <a:solidFill>
                        <a:schemeClr val="accent1"/>
                      </a:solidFill>
                      <a:prstDash val="solid"/>
                      <a:round/>
                      <a:headEnd type="none" w="med" len="med"/>
                      <a:tailEnd type="none" w="med" len="med"/>
                    </a:lnB>
                    <a:solidFill>
                      <a:srgbClr val="FDE4D6"/>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ctr">
                    <a:lnB w="38100" cap="flat" cmpd="sng" algn="ctr">
                      <a:solidFill>
                        <a:schemeClr val="accent1"/>
                      </a:solidFill>
                      <a:prstDash val="solid"/>
                      <a:round/>
                      <a:headEnd type="none" w="med" len="med"/>
                      <a:tailEnd type="none" w="med" len="med"/>
                    </a:lnB>
                    <a:solidFill>
                      <a:srgbClr val="FDE4D6"/>
                    </a:solidFill>
                  </a:tcPr>
                </a:tc>
                <a:extLst>
                  <a:ext uri="{0D108BD9-81ED-4DB2-BD59-A6C34878D82A}">
                    <a16:rowId xmlns:a16="http://schemas.microsoft.com/office/drawing/2014/main" val="2651734302"/>
                  </a:ext>
                </a:extLst>
              </a:tr>
              <a:tr h="260720">
                <a:tc>
                  <a:txBody>
                    <a:bodyPr/>
                    <a:lstStyle/>
                    <a:p>
                      <a:pPr algn="r"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tc>
                  <a:txBody>
                    <a:bodyPr/>
                    <a:lstStyle/>
                    <a:p>
                      <a:pPr algn="r" fontAlgn="b"/>
                      <a:r>
                        <a:rPr lang="en-US" sz="1600" b="1" u="none" strike="noStrike" dirty="0">
                          <a:effectLst/>
                        </a:rPr>
                        <a:t>9,197.80</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tc>
                  <a:txBody>
                    <a:bodyPr/>
                    <a:lstStyle/>
                    <a:p>
                      <a:pPr algn="r" fontAlgn="b"/>
                      <a:r>
                        <a:rPr lang="en-US" sz="1600" b="1" u="none" strike="noStrike" dirty="0">
                          <a:effectLst/>
                        </a:rPr>
                        <a:t>117,549.36</a:t>
                      </a:r>
                      <a:endParaRPr lang="en-US" sz="1600" b="1" i="0" u="none" strike="noStrike" dirty="0">
                        <a:solidFill>
                          <a:srgbClr val="000000"/>
                        </a:solidFill>
                        <a:effectLst/>
                        <a:latin typeface="Calibri" panose="020F0502020204030204" pitchFamily="34" charset="0"/>
                      </a:endParaRPr>
                    </a:p>
                  </a:txBody>
                  <a:tcPr marL="9525" marR="9525" marT="9525" marB="0" anchor="ctr">
                    <a:lnT w="38100" cap="flat" cmpd="sng" algn="ctr">
                      <a:solidFill>
                        <a:schemeClr val="accent1"/>
                      </a:solidFill>
                      <a:prstDash val="solid"/>
                      <a:round/>
                      <a:headEnd type="none" w="med" len="med"/>
                      <a:tailEnd type="none" w="med" len="med"/>
                    </a:lnT>
                    <a:solidFill>
                      <a:srgbClr val="FDE4D6"/>
                    </a:solidFill>
                  </a:tcPr>
                </a:tc>
                <a:extLst>
                  <a:ext uri="{0D108BD9-81ED-4DB2-BD59-A6C34878D82A}">
                    <a16:rowId xmlns:a16="http://schemas.microsoft.com/office/drawing/2014/main" val="4156827710"/>
                  </a:ext>
                </a:extLst>
              </a:tr>
            </a:tbl>
          </a:graphicData>
        </a:graphic>
      </p:graphicFrame>
      <p:sp>
        <p:nvSpPr>
          <p:cNvPr id="7" name="TextBox 6">
            <a:extLst>
              <a:ext uri="{FF2B5EF4-FFF2-40B4-BE49-F238E27FC236}">
                <a16:creationId xmlns:a16="http://schemas.microsoft.com/office/drawing/2014/main" id="{E3B8840D-FDE5-460E-A2C0-F423A1899F72}"/>
              </a:ext>
            </a:extLst>
          </p:cNvPr>
          <p:cNvSpPr txBox="1"/>
          <p:nvPr/>
        </p:nvSpPr>
        <p:spPr>
          <a:xfrm>
            <a:off x="4771785" y="2509157"/>
            <a:ext cx="6206251"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A4C137"/>
                </a:solidFill>
              </a:rPr>
              <a:t>Most of the budget is foreseen to hire personnel. </a:t>
            </a:r>
          </a:p>
          <a:p>
            <a:pPr marL="285750" indent="-285750">
              <a:buFont typeface="Arial" panose="020B0604020202020204" pitchFamily="34" charset="0"/>
              <a:buChar char="•"/>
            </a:pPr>
            <a:r>
              <a:rPr lang="en-US" dirty="0">
                <a:solidFill>
                  <a:srgbClr val="A4C137"/>
                </a:solidFill>
              </a:rPr>
              <a:t>iSAS position to be released this month + advertised on iSAS</a:t>
            </a:r>
          </a:p>
          <a:p>
            <a:pPr marL="285750" indent="-285750">
              <a:buFont typeface="Arial" panose="020B0604020202020204" pitchFamily="34" charset="0"/>
              <a:buChar char="•"/>
            </a:pPr>
            <a:r>
              <a:rPr lang="en-US" dirty="0">
                <a:solidFill>
                  <a:srgbClr val="A4C137"/>
                </a:solidFill>
              </a:rPr>
              <a:t>Money already spent was to pay personnel to bridge the gap </a:t>
            </a:r>
          </a:p>
        </p:txBody>
      </p:sp>
      <p:graphicFrame>
        <p:nvGraphicFramePr>
          <p:cNvPr id="16" name="Table 15">
            <a:extLst>
              <a:ext uri="{FF2B5EF4-FFF2-40B4-BE49-F238E27FC236}">
                <a16:creationId xmlns:a16="http://schemas.microsoft.com/office/drawing/2014/main" id="{25B73F0D-16E3-4D80-9960-9539BB45B3F2}"/>
              </a:ext>
            </a:extLst>
          </p:cNvPr>
          <p:cNvGraphicFramePr>
            <a:graphicFrameLocks noGrp="1"/>
          </p:cNvGraphicFramePr>
          <p:nvPr>
            <p:extLst>
              <p:ext uri="{D42A27DB-BD31-4B8C-83A1-F6EECF244321}">
                <p14:modId xmlns:p14="http://schemas.microsoft.com/office/powerpoint/2010/main" val="421446926"/>
              </p:ext>
            </p:extLst>
          </p:nvPr>
        </p:nvGraphicFramePr>
        <p:xfrm>
          <a:off x="290140" y="2384453"/>
          <a:ext cx="3944463" cy="1279619"/>
        </p:xfrm>
        <a:graphic>
          <a:graphicData uri="http://schemas.openxmlformats.org/drawingml/2006/table">
            <a:tbl>
              <a:tblPr/>
              <a:tblGrid>
                <a:gridCol w="3944463">
                  <a:extLst>
                    <a:ext uri="{9D8B030D-6E8A-4147-A177-3AD203B41FA5}">
                      <a16:colId xmlns:a16="http://schemas.microsoft.com/office/drawing/2014/main" val="1614564710"/>
                    </a:ext>
                  </a:extLst>
                </a:gridCol>
              </a:tblGrid>
              <a:tr h="1279619">
                <a:tc>
                  <a:txBody>
                    <a:bodyPr/>
                    <a:lstStyle/>
                    <a:p>
                      <a:endParaRPr lang="en-US" dirty="0"/>
                    </a:p>
                  </a:txBody>
                  <a:tcPr>
                    <a:lnL w="38100" cmpd="sng">
                      <a:solidFill>
                        <a:schemeClr val="accent1"/>
                      </a:solidFill>
                      <a:prstDash val="solid"/>
                    </a:lnL>
                    <a:lnR w="38100" cmpd="sng">
                      <a:solidFill>
                        <a:schemeClr val="accent1"/>
                      </a:solidFill>
                      <a:prstDash val="solid"/>
                    </a:lnR>
                    <a:lnT w="38100" cmpd="sng">
                      <a:solidFill>
                        <a:schemeClr val="accent1"/>
                      </a:solidFill>
                      <a:prstDash val="solid"/>
                    </a:lnT>
                    <a:lnB w="38100" cmpd="sng">
                      <a:solidFill>
                        <a:schemeClr val="accent1"/>
                      </a:solidFill>
                      <a:prstDash val="solid"/>
                    </a:lnB>
                  </a:tcPr>
                </a:tc>
                <a:extLst>
                  <a:ext uri="{0D108BD9-81ED-4DB2-BD59-A6C34878D82A}">
                    <a16:rowId xmlns:a16="http://schemas.microsoft.com/office/drawing/2014/main" val="138871571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64" descr="Innovate for Sustainable Accelerating Systems: Kick-Off Meeting"/>
          <p:cNvPicPr/>
          <p:nvPr/>
        </p:nvPicPr>
        <p:blipFill>
          <a:blip r:embed="rId2"/>
          <a:stretch/>
        </p:blipFill>
        <p:spPr>
          <a:xfrm>
            <a:off x="162720" y="378720"/>
            <a:ext cx="3608640" cy="1134000"/>
          </a:xfrm>
          <a:prstGeom prst="rect">
            <a:avLst/>
          </a:prstGeom>
          <a:ln w="0">
            <a:noFill/>
          </a:ln>
        </p:spPr>
      </p:pic>
      <p:sp>
        <p:nvSpPr>
          <p:cNvPr id="356" name="TextBox 113"/>
          <p:cNvSpPr/>
          <p:nvPr/>
        </p:nvSpPr>
        <p:spPr>
          <a:xfrm>
            <a:off x="1044429" y="1621118"/>
            <a:ext cx="10636660"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3200" b="1" i="1" strike="noStrike" spc="-1" dirty="0">
                <a:solidFill>
                  <a:schemeClr val="accent1"/>
                </a:solidFill>
                <a:latin typeface="Arial"/>
              </a:rPr>
              <a:t>THANK YOU </a:t>
            </a:r>
          </a:p>
          <a:p>
            <a:pPr algn="ctr" defTabSz="914400">
              <a:lnSpc>
                <a:spcPct val="100000"/>
              </a:lnSpc>
            </a:pPr>
            <a:r>
              <a:rPr lang="en-GB" sz="3200" b="1" i="1" strike="noStrike" spc="-1" dirty="0">
                <a:solidFill>
                  <a:schemeClr val="accent1"/>
                </a:solidFill>
                <a:latin typeface="Arial"/>
              </a:rPr>
              <a:t>FOR YOUR ATTENTION !</a:t>
            </a:r>
            <a:endParaRPr lang="de-DE" sz="3200" b="0" strike="noStrike" spc="-1" dirty="0">
              <a:solidFill>
                <a:schemeClr val="accent1"/>
              </a:solidFill>
              <a:latin typeface="Arial"/>
            </a:endParaRPr>
          </a:p>
        </p:txBody>
      </p:sp>
      <p:sp>
        <p:nvSpPr>
          <p:cNvPr id="2" name="PlaceHolder 1"/>
          <p:cNvSpPr>
            <a:spLocks noGrp="1"/>
          </p:cNvSpPr>
          <p:nvPr>
            <p:ph type="ftr" idx="2"/>
          </p:nvPr>
        </p:nvSpPr>
        <p:spPr/>
        <p:txBody>
          <a:bodyPr/>
          <a:lstStyle/>
          <a:p>
            <a:r>
              <a:t>    iSAS WP2 LLRF | J. Branlard, Padova, 13.03.2025 </a:t>
            </a:r>
          </a:p>
        </p:txBody>
      </p:sp>
      <p:sp>
        <p:nvSpPr>
          <p:cNvPr id="3" name="PlaceHolder 2"/>
          <p:cNvSpPr>
            <a:spLocks noGrp="1"/>
          </p:cNvSpPr>
          <p:nvPr>
            <p:ph type="sldNum" idx="3"/>
          </p:nvPr>
        </p:nvSpPr>
        <p:spPr/>
        <p:txBody>
          <a:bodyPr/>
          <a:lstStyle/>
          <a:p>
            <a:fld id="{DEF0411A-9417-4794-9192-C09696B2F151}" type="slidenum">
              <a:t>31</a:t>
            </a:fld>
            <a:endParaRPr/>
          </a:p>
        </p:txBody>
      </p:sp>
      <p:sp>
        <p:nvSpPr>
          <p:cNvPr id="9" name="TextBox 3">
            <a:extLst>
              <a:ext uri="{FF2B5EF4-FFF2-40B4-BE49-F238E27FC236}">
                <a16:creationId xmlns:a16="http://schemas.microsoft.com/office/drawing/2014/main" id="{2AAFA286-A802-4AD9-B2AA-2EE6405C3020}"/>
              </a:ext>
            </a:extLst>
          </p:cNvPr>
          <p:cNvSpPr/>
          <p:nvPr/>
        </p:nvSpPr>
        <p:spPr>
          <a:xfrm>
            <a:off x="3950562" y="226440"/>
            <a:ext cx="81321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400" b="1" strike="noStrike" spc="-1" dirty="0">
                <a:solidFill>
                  <a:schemeClr val="lt2">
                    <a:lumMod val="50000"/>
                  </a:schemeClr>
                </a:solidFill>
                <a:latin typeface="Aptos"/>
              </a:rPr>
              <a:t>WP2: Low Level RF controls 10.01.2025</a:t>
            </a:r>
            <a:endParaRPr lang="de-DE" sz="24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DESY, HZB, CNRS</a:t>
            </a:r>
            <a:endParaRPr lang="de-DE" sz="18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Convener &amp; deputy: Holger </a:t>
            </a:r>
            <a:r>
              <a:rPr lang="en-US" sz="1800" b="1" strike="noStrike" spc="-1" dirty="0" err="1">
                <a:solidFill>
                  <a:schemeClr val="lt2">
                    <a:lumMod val="50000"/>
                  </a:schemeClr>
                </a:solidFill>
                <a:latin typeface="Aptos"/>
              </a:rPr>
              <a:t>Schlarb</a:t>
            </a:r>
            <a:r>
              <a:rPr lang="en-US" sz="1800" b="1" strike="noStrike" spc="-1" dirty="0">
                <a:solidFill>
                  <a:schemeClr val="lt2">
                    <a:lumMod val="50000"/>
                  </a:schemeClr>
                </a:solidFill>
                <a:latin typeface="Aptos"/>
              </a:rPr>
              <a:t> (DESY) &amp; Julien Branlard (DESY)</a:t>
            </a:r>
            <a:endParaRPr lang="de-DE" sz="1800" b="0" strike="noStrike" spc="-1" dirty="0">
              <a:solidFill>
                <a:srgbClr val="000000"/>
              </a:solidFill>
              <a:latin typeface="Arial"/>
            </a:endParaRPr>
          </a:p>
          <a:p>
            <a:pPr defTabSz="914400">
              <a:lnSpc>
                <a:spcPct val="100000"/>
              </a:lnSpc>
            </a:pPr>
            <a:r>
              <a:rPr lang="en-US" sz="1800" b="1" strike="noStrike" spc="-1" dirty="0">
                <a:solidFill>
                  <a:schemeClr val="lt2">
                    <a:lumMod val="50000"/>
                  </a:schemeClr>
                </a:solidFill>
                <a:latin typeface="Aptos"/>
              </a:rPr>
              <a:t>Main contacts with other partners: Axel Neumann (HZB), Christophe Joly (CNRS)</a:t>
            </a:r>
            <a:endParaRPr lang="de-DE" sz="1800" b="0" strike="noStrike" spc="-1" dirty="0">
              <a:solidFill>
                <a:srgbClr val="000000"/>
              </a:solidFill>
              <a:latin typeface="Arial"/>
            </a:endParaRPr>
          </a:p>
          <a:p>
            <a:pPr defTabSz="914400">
              <a:lnSpc>
                <a:spcPct val="100000"/>
              </a:lnSpc>
            </a:pPr>
            <a:endParaRPr lang="de-DE" sz="1800" b="0" strike="noStrike" spc="-1" dirty="0">
              <a:solidFill>
                <a:srgbClr val="000000"/>
              </a:solidFill>
              <a:latin typeface="Arial"/>
            </a:endParaRPr>
          </a:p>
        </p:txBody>
      </p:sp>
      <p:pic>
        <p:nvPicPr>
          <p:cNvPr id="7" name="Picture 6">
            <a:extLst>
              <a:ext uri="{FF2B5EF4-FFF2-40B4-BE49-F238E27FC236}">
                <a16:creationId xmlns:a16="http://schemas.microsoft.com/office/drawing/2014/main" id="{1452AC30-F793-4FAC-A375-104B8C852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946"/>
          <a:stretch/>
        </p:blipFill>
        <p:spPr>
          <a:xfrm>
            <a:off x="2870320" y="2696882"/>
            <a:ext cx="6984879" cy="361062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p:cNvSpPr>
          <p:nvPr>
            <p:ph type="title"/>
          </p:nvPr>
        </p:nvSpPr>
        <p:spPr>
          <a:xfrm>
            <a:off x="407880" y="349560"/>
            <a:ext cx="11375640" cy="3510720"/>
          </a:xfrm>
          <a:prstGeom prst="rect">
            <a:avLst/>
          </a:prstGeom>
          <a:noFill/>
          <a:ln w="0">
            <a:noFill/>
          </a:ln>
        </p:spPr>
        <p:txBody>
          <a:bodyPr lIns="0" tIns="0" rIns="0" bIns="0" anchor="t">
            <a:noAutofit/>
          </a:bodyPr>
          <a:lstStyle/>
          <a:p>
            <a:pPr indent="0" defTabSz="914400">
              <a:lnSpc>
                <a:spcPct val="100000"/>
              </a:lnSpc>
              <a:buNone/>
            </a:pPr>
            <a:r>
              <a:rPr lang="en-US" sz="6000" b="1" strike="noStrike" spc="-1" dirty="0">
                <a:solidFill>
                  <a:schemeClr val="lt1"/>
                </a:solidFill>
                <a:latin typeface="Arial"/>
              </a:rPr>
              <a:t>BACKUP</a:t>
            </a:r>
            <a:endParaRPr lang="en-BE" sz="6000" b="0" strike="noStrike" spc="-1" dirty="0">
              <a:solidFill>
                <a:schemeClr val="dk1"/>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Example 3a</a:t>
            </a:r>
            <a:endParaRPr lang="en-BE" sz="3000" b="0" strike="noStrike" spc="-1">
              <a:solidFill>
                <a:schemeClr val="dk1"/>
              </a:solidFill>
              <a:latin typeface="Arial"/>
            </a:endParaRPr>
          </a:p>
        </p:txBody>
      </p:sp>
      <p:sp>
        <p:nvSpPr>
          <p:cNvPr id="833" name="PlaceHolder 2"/>
          <p:cNvSpPr>
            <a:spLocks noGrp="1"/>
          </p:cNvSpPr>
          <p:nvPr>
            <p:ph/>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1" strike="noStrike" spc="-1">
                <a:solidFill>
                  <a:schemeClr val="dk1"/>
                </a:solidFill>
                <a:latin typeface="Arial"/>
              </a:rPr>
              <a:t>What is the wall plug AC-to-RF power efficiency?</a:t>
            </a:r>
            <a:endParaRPr lang="en-BE" sz="1800" b="0" strike="noStrike" spc="-1">
              <a:solidFill>
                <a:schemeClr val="dk1"/>
              </a:solidFill>
              <a:latin typeface="Arial"/>
            </a:endParaRPr>
          </a:p>
        </p:txBody>
      </p:sp>
      <p:sp>
        <p:nvSpPr>
          <p:cNvPr id="834" name="PlaceHolder 3"/>
          <p:cNvSpPr>
            <a:spLocks noGrp="1"/>
          </p:cNvSpPr>
          <p:nvPr>
            <p:ph type="ftr" idx="83"/>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rgbClr val="000000"/>
                </a:solidFill>
                <a:latin typeface="Arial"/>
              </a:defRPr>
            </a:lvl1pPr>
          </a:lstStyle>
          <a:p>
            <a:pPr indent="0" defTabSz="457200">
              <a:lnSpc>
                <a:spcPct val="100000"/>
              </a:lnSpc>
              <a:buNone/>
              <a:tabLst>
                <a:tab pos="0" algn="l"/>
              </a:tabLst>
            </a:pPr>
            <a:r>
              <a:rPr lang="en-US" sz="1000" b="0" strike="noStrike" spc="-1">
                <a:solidFill>
                  <a:srgbClr val="000000"/>
                </a:solidFill>
                <a:latin typeface="Arial"/>
              </a:rPr>
              <a:t>| Energy saving metric | Julien Branlard, 27.01.2025</a:t>
            </a:r>
            <a:endParaRPr lang="de-DE" sz="1000" b="0" strike="noStrike" spc="-1">
              <a:solidFill>
                <a:srgbClr val="000000"/>
              </a:solidFill>
              <a:latin typeface="Times New Roman"/>
            </a:endParaRPr>
          </a:p>
        </p:txBody>
      </p:sp>
      <p:sp>
        <p:nvSpPr>
          <p:cNvPr id="835" name="PlaceHolder 4"/>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Metric: AC-to-RF efficiency</a:t>
            </a:r>
            <a:endParaRPr lang="en-BE" sz="1800" b="0" strike="noStrike" spc="-1">
              <a:solidFill>
                <a:schemeClr val="dk1"/>
              </a:solidFill>
              <a:latin typeface="Arial"/>
            </a:endParaRPr>
          </a:p>
        </p:txBody>
      </p:sp>
      <p:grpSp>
        <p:nvGrpSpPr>
          <p:cNvPr id="836" name="Group 11"/>
          <p:cNvGrpSpPr/>
          <p:nvPr/>
        </p:nvGrpSpPr>
        <p:grpSpPr>
          <a:xfrm>
            <a:off x="360000" y="1751040"/>
            <a:ext cx="5087520" cy="4557960"/>
            <a:chOff x="360000" y="1751040"/>
            <a:chExt cx="5087520" cy="4557960"/>
          </a:xfrm>
        </p:grpSpPr>
        <p:pic>
          <p:nvPicPr>
            <p:cNvPr id="837" name="Picture 5"/>
            <p:cNvPicPr/>
            <p:nvPr/>
          </p:nvPicPr>
          <p:blipFill>
            <a:blip r:embed="rId2"/>
            <a:stretch/>
          </p:blipFill>
          <p:spPr>
            <a:xfrm>
              <a:off x="360000" y="1751040"/>
              <a:ext cx="5087520" cy="4557960"/>
            </a:xfrm>
            <a:prstGeom prst="rect">
              <a:avLst/>
            </a:prstGeom>
            <a:ln w="0">
              <a:noFill/>
            </a:ln>
          </p:spPr>
        </p:pic>
        <p:sp>
          <p:nvSpPr>
            <p:cNvPr id="838" name="TextBox 6"/>
            <p:cNvSpPr/>
            <p:nvPr/>
          </p:nvSpPr>
          <p:spPr>
            <a:xfrm>
              <a:off x="1285920" y="2077920"/>
              <a:ext cx="1586160" cy="821160"/>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1" strike="noStrike" spc="-1">
                  <a:solidFill>
                    <a:srgbClr val="000000"/>
                  </a:solidFill>
                  <a:latin typeface="Arial"/>
                </a:rPr>
                <a:t>Example 1 </a:t>
              </a:r>
              <a:br>
                <a:rPr sz="1200"/>
              </a:br>
              <a:r>
                <a:rPr lang="en-US" sz="1200" b="0" strike="noStrike" spc="-1">
                  <a:solidFill>
                    <a:srgbClr val="000000"/>
                  </a:solidFill>
                  <a:latin typeface="Arial"/>
                </a:rPr>
                <a:t>  LDMOS technology</a:t>
              </a:r>
              <a:endParaRPr lang="de-DE" sz="1200" b="0" strike="noStrike" spc="-1">
                <a:solidFill>
                  <a:srgbClr val="000000"/>
                </a:solidFill>
                <a:latin typeface="Arial"/>
              </a:endParaRPr>
            </a:p>
            <a:p>
              <a:pPr defTabSz="457200">
                <a:lnSpc>
                  <a:spcPct val="100000"/>
                </a:lnSpc>
                <a:tabLst>
                  <a:tab pos="0" algn="l"/>
                </a:tabLst>
              </a:pPr>
              <a:r>
                <a:rPr lang="en-US" sz="1200" b="0" strike="noStrike" spc="-1">
                  <a:solidFill>
                    <a:srgbClr val="000000"/>
                  </a:solidFill>
                  <a:latin typeface="Arial"/>
                </a:rPr>
                <a:t>  1.3 GHz </a:t>
              </a:r>
              <a:endParaRPr lang="de-DE" sz="1200" b="0" strike="noStrike" spc="-1">
                <a:solidFill>
                  <a:srgbClr val="000000"/>
                </a:solidFill>
                <a:latin typeface="Arial"/>
              </a:endParaRPr>
            </a:p>
            <a:p>
              <a:pPr defTabSz="457200">
                <a:lnSpc>
                  <a:spcPct val="100000"/>
                </a:lnSpc>
                <a:tabLst>
                  <a:tab pos="0" algn="l"/>
                </a:tabLst>
              </a:pPr>
              <a:r>
                <a:rPr lang="en-US" sz="1200" b="0" strike="noStrike" spc="-1">
                  <a:solidFill>
                    <a:srgbClr val="000000"/>
                  </a:solidFill>
                  <a:latin typeface="Arial"/>
                </a:rPr>
                <a:t>  4 kW SSA</a:t>
              </a:r>
              <a:endParaRPr lang="de-DE" sz="1200" b="0" strike="noStrike" spc="-1">
                <a:solidFill>
                  <a:srgbClr val="000000"/>
                </a:solidFill>
                <a:latin typeface="Arial"/>
              </a:endParaRPr>
            </a:p>
          </p:txBody>
        </p:sp>
        <p:sp>
          <p:nvSpPr>
            <p:cNvPr id="839" name="TextBox 8"/>
            <p:cNvSpPr/>
            <p:nvPr/>
          </p:nvSpPr>
          <p:spPr>
            <a:xfrm>
              <a:off x="3537360" y="5136120"/>
              <a:ext cx="1350000" cy="516600"/>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strike="noStrike" spc="-1">
                  <a:solidFill>
                    <a:srgbClr val="009FDF"/>
                  </a:solidFill>
                  <a:latin typeface="Arial"/>
                </a:rPr>
                <a:t>Pout (dBm)</a:t>
              </a:r>
              <a:endParaRPr lang="de-DE" sz="1400" b="0" strike="noStrike" spc="-1">
                <a:solidFill>
                  <a:srgbClr val="000000"/>
                </a:solidFill>
                <a:latin typeface="Arial"/>
              </a:endParaRPr>
            </a:p>
            <a:p>
              <a:pPr defTabSz="457200">
                <a:lnSpc>
                  <a:spcPct val="100000"/>
                </a:lnSpc>
                <a:tabLst>
                  <a:tab pos="0" algn="l"/>
                </a:tabLst>
              </a:pPr>
              <a:r>
                <a:rPr lang="en-US" sz="1400" b="1" strike="noStrike" spc="-1">
                  <a:solidFill>
                    <a:srgbClr val="F18F1F"/>
                  </a:solidFill>
                  <a:latin typeface="Arial"/>
                </a:rPr>
                <a:t>Efficiency (%)</a:t>
              </a:r>
              <a:endParaRPr lang="de-DE" sz="1400" b="0" strike="noStrike" spc="-1">
                <a:solidFill>
                  <a:srgbClr val="000000"/>
                </a:solidFill>
                <a:latin typeface="Arial"/>
              </a:endParaRPr>
            </a:p>
          </p:txBody>
        </p:sp>
      </p:grpSp>
      <p:sp>
        <p:nvSpPr>
          <p:cNvPr id="840" name="TextBox 14"/>
          <p:cNvSpPr/>
          <p:nvPr/>
        </p:nvSpPr>
        <p:spPr>
          <a:xfrm>
            <a:off x="1926000" y="1708920"/>
            <a:ext cx="2261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100" b="0" strike="noStrike" spc="-1">
                <a:solidFill>
                  <a:srgbClr val="000000"/>
                </a:solidFill>
                <a:latin typeface="Arial"/>
              </a:rPr>
              <a:t>Example data from LCLS-II SSAs</a:t>
            </a:r>
            <a:endParaRPr lang="de-DE" sz="1100" b="0" strike="noStrike" spc="-1">
              <a:solidFill>
                <a:srgbClr val="000000"/>
              </a:solidFill>
              <a:latin typeface="Arial"/>
            </a:endParaRPr>
          </a:p>
        </p:txBody>
      </p:sp>
      <p:sp>
        <p:nvSpPr>
          <p:cNvPr id="841" name="TextBox 17"/>
          <p:cNvSpPr/>
          <p:nvPr/>
        </p:nvSpPr>
        <p:spPr>
          <a:xfrm>
            <a:off x="6698520" y="5481360"/>
            <a:ext cx="4797720" cy="730080"/>
          </a:xfrm>
          <a:prstGeom prst="rect">
            <a:avLst/>
          </a:prstGeom>
          <a:solidFill>
            <a:schemeClr val="bg2">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1400" b="1" strike="noStrike" spc="-1">
                <a:solidFill>
                  <a:srgbClr val="000000"/>
                </a:solidFill>
                <a:latin typeface="Arial"/>
              </a:rPr>
              <a:t>Example</a:t>
            </a:r>
            <a:r>
              <a:rPr lang="en-US" sz="1400" b="0" strike="noStrike" spc="-1">
                <a:solidFill>
                  <a:srgbClr val="000000"/>
                </a:solidFill>
                <a:latin typeface="Arial"/>
              </a:rPr>
              <a:t>: </a:t>
            </a:r>
            <a:br>
              <a:rPr sz="1400"/>
            </a:br>
            <a:r>
              <a:rPr lang="en-US" sz="1400" b="0" strike="noStrike" spc="-1">
                <a:solidFill>
                  <a:srgbClr val="000000"/>
                </a:solidFill>
                <a:latin typeface="Arial"/>
              </a:rPr>
              <a:t>How the choice of amplifier class can affect efficiency</a:t>
            </a:r>
            <a:br>
              <a:rPr sz="1400"/>
            </a:br>
            <a:r>
              <a:rPr lang="en-US" sz="1400" b="1" strike="noStrike" spc="-1">
                <a:solidFill>
                  <a:srgbClr val="009FDF"/>
                </a:solidFill>
                <a:latin typeface="Wingdings"/>
              </a:rPr>
              <a:t></a:t>
            </a:r>
            <a:r>
              <a:rPr lang="en-US" sz="1400" b="1" strike="noStrike" spc="-1">
                <a:solidFill>
                  <a:srgbClr val="009FDF"/>
                </a:solidFill>
                <a:latin typeface="Arial"/>
              </a:rPr>
              <a:t> LLRF development to compensate non-linearities</a:t>
            </a:r>
            <a:endParaRPr lang="de-DE" sz="1400" b="0" strike="noStrike" spc="-1">
              <a:solidFill>
                <a:srgbClr val="000000"/>
              </a:solidFill>
              <a:latin typeface="Arial"/>
            </a:endParaRPr>
          </a:p>
        </p:txBody>
      </p:sp>
      <p:grpSp>
        <p:nvGrpSpPr>
          <p:cNvPr id="842" name="Group 9"/>
          <p:cNvGrpSpPr/>
          <p:nvPr/>
        </p:nvGrpSpPr>
        <p:grpSpPr>
          <a:xfrm>
            <a:off x="6721920" y="1369080"/>
            <a:ext cx="4644720" cy="3939480"/>
            <a:chOff x="6721920" y="1369080"/>
            <a:chExt cx="4644720" cy="3939480"/>
          </a:xfrm>
        </p:grpSpPr>
        <p:pic>
          <p:nvPicPr>
            <p:cNvPr id="843" name="Picture 12"/>
            <p:cNvPicPr/>
            <p:nvPr/>
          </p:nvPicPr>
          <p:blipFill>
            <a:blip r:embed="rId3"/>
            <a:srcRect t="17059" r="46347"/>
            <a:stretch/>
          </p:blipFill>
          <p:spPr>
            <a:xfrm>
              <a:off x="6919560" y="1369080"/>
              <a:ext cx="3979800" cy="2451960"/>
            </a:xfrm>
            <a:prstGeom prst="rect">
              <a:avLst/>
            </a:prstGeom>
            <a:ln w="0">
              <a:noFill/>
            </a:ln>
          </p:spPr>
        </p:pic>
        <p:pic>
          <p:nvPicPr>
            <p:cNvPr id="844" name="Picture 13"/>
            <p:cNvPicPr/>
            <p:nvPr/>
          </p:nvPicPr>
          <p:blipFill>
            <a:blip r:embed="rId3"/>
            <a:srcRect l="56113" t="9897" b="28270"/>
            <a:stretch/>
          </p:blipFill>
          <p:spPr>
            <a:xfrm>
              <a:off x="7063200" y="3569040"/>
              <a:ext cx="2219040" cy="1245960"/>
            </a:xfrm>
            <a:prstGeom prst="rect">
              <a:avLst/>
            </a:prstGeom>
            <a:ln w="0">
              <a:noFill/>
            </a:ln>
          </p:spPr>
        </p:pic>
        <p:sp>
          <p:nvSpPr>
            <p:cNvPr id="845" name="TextBox 15"/>
            <p:cNvSpPr/>
            <p:nvPr/>
          </p:nvSpPr>
          <p:spPr>
            <a:xfrm>
              <a:off x="6721920" y="4883400"/>
              <a:ext cx="446400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1100" b="0" strike="noStrike" spc="-1">
                  <a:solidFill>
                    <a:srgbClr val="000000"/>
                  </a:solidFill>
                  <a:latin typeface="Arial"/>
                </a:rPr>
                <a:t>Reference: </a:t>
              </a:r>
              <a:r>
                <a:rPr lang="en-US" sz="1100" b="0" i="1" strike="noStrike" spc="-1">
                  <a:solidFill>
                    <a:srgbClr val="000000"/>
                  </a:solidFill>
                  <a:latin typeface="Arial"/>
                </a:rPr>
                <a:t>“Tutorial: RF amplifiers Overview and Impact on LLRF control loops”,  </a:t>
              </a:r>
              <a:r>
                <a:rPr lang="en-US" sz="1100" b="0" strike="noStrike" spc="-1">
                  <a:solidFill>
                    <a:srgbClr val="000000"/>
                  </a:solidFill>
                  <a:latin typeface="Arial"/>
                </a:rPr>
                <a:t>E. Montesinos, LLRF workshop 2017</a:t>
              </a:r>
              <a:endParaRPr lang="de-DE" sz="1100" b="0" strike="noStrike" spc="-1">
                <a:solidFill>
                  <a:srgbClr val="000000"/>
                </a:solidFill>
                <a:latin typeface="Arial"/>
              </a:endParaRPr>
            </a:p>
          </p:txBody>
        </p:sp>
        <p:pic>
          <p:nvPicPr>
            <p:cNvPr id="846" name="Picture 16"/>
            <p:cNvPicPr/>
            <p:nvPr/>
          </p:nvPicPr>
          <p:blipFill>
            <a:blip r:embed="rId3"/>
            <a:srcRect l="68166" t="75968"/>
            <a:stretch/>
          </p:blipFill>
          <p:spPr>
            <a:xfrm>
              <a:off x="9655920" y="3925440"/>
              <a:ext cx="1710720" cy="514440"/>
            </a:xfrm>
            <a:prstGeom prst="rect">
              <a:avLst/>
            </a:prstGeom>
            <a:ln w="0">
              <a:noFill/>
            </a:ln>
          </p:spPr>
        </p:pic>
        <p:sp>
          <p:nvSpPr>
            <p:cNvPr id="847" name="Rectangle 7"/>
            <p:cNvSpPr/>
            <p:nvPr/>
          </p:nvSpPr>
          <p:spPr>
            <a:xfrm>
              <a:off x="9614160" y="3885120"/>
              <a:ext cx="1140120" cy="514080"/>
            </a:xfrm>
            <a:prstGeom prst="rect">
              <a:avLst/>
            </a:prstGeom>
            <a:noFill/>
            <a:ln w="9525">
              <a:solidFill>
                <a:srgbClr val="004B7D">
                  <a:lumMod val="7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tabLst>
                  <a:tab pos="0" algn="l"/>
                </a:tabLst>
              </a:pPr>
              <a:endParaRPr lang="en-US" sz="1600" b="0" strike="noStrike" spc="-1">
                <a:solidFill>
                  <a:srgbClr val="000000"/>
                </a:solidFill>
                <a:latin typeface="Arial"/>
              </a:endParaRPr>
            </a:p>
          </p:txBody>
        </p:sp>
      </p:grpSp>
      <p:sp>
        <p:nvSpPr>
          <p:cNvPr id="6" name="PlaceHolder 5"/>
          <p:cNvSpPr>
            <a:spLocks noGrp="1"/>
          </p:cNvSpPr>
          <p:nvPr>
            <p:ph type="ftr" idx="55"/>
          </p:nvPr>
        </p:nvSpPr>
        <p:spPr/>
        <p:txBody>
          <a:bodyPr/>
          <a:lstStyle/>
          <a:p>
            <a:r>
              <a:t>    iSAS WP2 LLRF | J. Branlard, Padova, 13.03.2025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Example 3b</a:t>
            </a:r>
            <a:endParaRPr lang="en-BE" sz="3000" b="0" strike="noStrike" spc="-1">
              <a:solidFill>
                <a:schemeClr val="dk1"/>
              </a:solidFill>
              <a:latin typeface="Arial"/>
            </a:endParaRPr>
          </a:p>
        </p:txBody>
      </p:sp>
      <p:sp>
        <p:nvSpPr>
          <p:cNvPr id="849" name="PlaceHolder 2"/>
          <p:cNvSpPr>
            <a:spLocks noGrp="1"/>
          </p:cNvSpPr>
          <p:nvPr>
            <p:ph/>
          </p:nvPr>
        </p:nvSpPr>
        <p:spPr>
          <a:xfrm>
            <a:off x="407880" y="1406520"/>
            <a:ext cx="1137564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1" strike="noStrike" spc="-1">
                <a:solidFill>
                  <a:schemeClr val="dk1"/>
                </a:solidFill>
                <a:latin typeface="Arial"/>
              </a:rPr>
              <a:t>Can we optimize the efficiency by keeping the amplifier in saturation ?</a:t>
            </a:r>
            <a:r>
              <a:rPr lang="en-US" sz="1800" b="0" strike="noStrike" spc="-1">
                <a:solidFill>
                  <a:schemeClr val="dk1"/>
                </a:solidFill>
                <a:latin typeface="Arial"/>
              </a:rPr>
              <a:t> </a:t>
            </a:r>
            <a:endParaRPr lang="en-BE" sz="1800" b="0" strike="noStrike" spc="-1">
              <a:solidFill>
                <a:schemeClr val="dk1"/>
              </a:solidFill>
              <a:latin typeface="Arial"/>
            </a:endParaRPr>
          </a:p>
        </p:txBody>
      </p:sp>
      <p:sp>
        <p:nvSpPr>
          <p:cNvPr id="850" name="PlaceHolder 3"/>
          <p:cNvSpPr>
            <a:spLocks noGrp="1"/>
          </p:cNvSpPr>
          <p:nvPr>
            <p:ph type="ftr" idx="84"/>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rgbClr val="000000"/>
                </a:solidFill>
                <a:latin typeface="Arial"/>
              </a:defRPr>
            </a:lvl1pPr>
          </a:lstStyle>
          <a:p>
            <a:pPr indent="0" defTabSz="457200">
              <a:lnSpc>
                <a:spcPct val="100000"/>
              </a:lnSpc>
              <a:buNone/>
              <a:tabLst>
                <a:tab pos="0" algn="l"/>
              </a:tabLst>
            </a:pPr>
            <a:r>
              <a:rPr lang="en-US" sz="1000" b="0" strike="noStrike" spc="-1">
                <a:solidFill>
                  <a:srgbClr val="000000"/>
                </a:solidFill>
                <a:latin typeface="Arial"/>
              </a:rPr>
              <a:t>| Energy saving metric | Julien Branlard, 27.01.2025</a:t>
            </a:r>
            <a:endParaRPr lang="de-DE" sz="1000" b="0" strike="noStrike" spc="-1">
              <a:solidFill>
                <a:srgbClr val="000000"/>
              </a:solidFill>
              <a:latin typeface="Times New Roman"/>
            </a:endParaRPr>
          </a:p>
        </p:txBody>
      </p:sp>
      <p:sp>
        <p:nvSpPr>
          <p:cNvPr id="851" name="PlaceHolder 4"/>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Metric: DC-to-RF efficiency</a:t>
            </a:r>
            <a:endParaRPr lang="en-BE" sz="1800" b="0" strike="noStrike" spc="-1">
              <a:solidFill>
                <a:schemeClr val="dk1"/>
              </a:solidFill>
              <a:latin typeface="Arial"/>
            </a:endParaRPr>
          </a:p>
        </p:txBody>
      </p:sp>
      <p:pic>
        <p:nvPicPr>
          <p:cNvPr id="852" name="Picture 11"/>
          <p:cNvPicPr/>
          <p:nvPr/>
        </p:nvPicPr>
        <p:blipFill>
          <a:blip r:embed="rId2"/>
          <a:stretch/>
        </p:blipFill>
        <p:spPr>
          <a:xfrm>
            <a:off x="623520" y="1802520"/>
            <a:ext cx="6120360" cy="3933720"/>
          </a:xfrm>
          <a:prstGeom prst="rect">
            <a:avLst/>
          </a:prstGeom>
          <a:ln w="0">
            <a:noFill/>
          </a:ln>
        </p:spPr>
      </p:pic>
      <p:sp>
        <p:nvSpPr>
          <p:cNvPr id="853" name="Rectangle 9"/>
          <p:cNvSpPr/>
          <p:nvPr/>
        </p:nvSpPr>
        <p:spPr>
          <a:xfrm>
            <a:off x="6744240" y="2225880"/>
            <a:ext cx="5184360" cy="943560"/>
          </a:xfrm>
          <a:prstGeom prst="rect">
            <a:avLst/>
          </a:prstGeom>
          <a:solidFill>
            <a:schemeClr val="bg2">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1400" b="1" strike="noStrike" spc="-1">
                <a:solidFill>
                  <a:srgbClr val="000000"/>
                </a:solidFill>
                <a:latin typeface="Arial"/>
              </a:rPr>
              <a:t>Example</a:t>
            </a:r>
            <a:r>
              <a:rPr lang="en-US" sz="1400" b="0" strike="noStrike" spc="-1">
                <a:solidFill>
                  <a:srgbClr val="000000"/>
                </a:solidFill>
                <a:latin typeface="Arial"/>
              </a:rPr>
              <a:t> : </a:t>
            </a:r>
            <a:br>
              <a:rPr sz="1400"/>
            </a:br>
            <a:r>
              <a:rPr lang="en-US" sz="1400" b="0" strike="noStrike" spc="-1">
                <a:solidFill>
                  <a:srgbClr val="000000"/>
                </a:solidFill>
                <a:latin typeface="Arial"/>
              </a:rPr>
              <a:t>How adjusting the drain voltage (Vdd) can improve the DC-to-RF efficiency</a:t>
            </a:r>
            <a:endParaRPr lang="de-DE" sz="1400" b="0" strike="noStrike" spc="-1">
              <a:solidFill>
                <a:srgbClr val="000000"/>
              </a:solidFill>
              <a:latin typeface="Arial"/>
            </a:endParaRPr>
          </a:p>
          <a:p>
            <a:pPr defTabSz="457200">
              <a:lnSpc>
                <a:spcPct val="100000"/>
              </a:lnSpc>
              <a:tabLst>
                <a:tab pos="0" algn="l"/>
              </a:tabLst>
            </a:pPr>
            <a:r>
              <a:rPr lang="en-US" sz="1400" b="1" strike="noStrike" spc="-1">
                <a:solidFill>
                  <a:srgbClr val="009FDF"/>
                </a:solidFill>
                <a:latin typeface="Wingdings"/>
              </a:rPr>
              <a:t></a:t>
            </a:r>
            <a:r>
              <a:rPr lang="en-US" sz="1400" b="1" strike="noStrike" spc="-1">
                <a:solidFill>
                  <a:srgbClr val="009FDF"/>
                </a:solidFill>
                <a:latin typeface="Arial"/>
              </a:rPr>
              <a:t> LLRF development to control Vdd &amp; optimize efficiency</a:t>
            </a:r>
            <a:endParaRPr lang="de-DE" sz="1400" b="0" strike="noStrike" spc="-1">
              <a:solidFill>
                <a:srgbClr val="000000"/>
              </a:solidFill>
              <a:latin typeface="Arial"/>
            </a:endParaRPr>
          </a:p>
        </p:txBody>
      </p:sp>
      <p:sp>
        <p:nvSpPr>
          <p:cNvPr id="854" name="TextBox 7"/>
          <p:cNvSpPr/>
          <p:nvPr/>
        </p:nvSpPr>
        <p:spPr>
          <a:xfrm>
            <a:off x="1494000" y="2349000"/>
            <a:ext cx="1357560" cy="821160"/>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1" strike="noStrike" spc="-1">
                <a:solidFill>
                  <a:srgbClr val="000000"/>
                </a:solidFill>
                <a:latin typeface="Arial"/>
              </a:rPr>
              <a:t>Example2</a:t>
            </a:r>
            <a:endParaRPr lang="de-DE" sz="1200" b="0" strike="noStrike" spc="-1">
              <a:solidFill>
                <a:srgbClr val="000000"/>
              </a:solidFill>
              <a:latin typeface="Arial"/>
            </a:endParaRPr>
          </a:p>
          <a:p>
            <a:pPr defTabSz="457200">
              <a:lnSpc>
                <a:spcPct val="100000"/>
              </a:lnSpc>
              <a:tabLst>
                <a:tab pos="0" algn="l"/>
              </a:tabLst>
            </a:pPr>
            <a:r>
              <a:rPr lang="en-US" sz="1200" b="0" strike="noStrike" spc="-1">
                <a:solidFill>
                  <a:srgbClr val="000000"/>
                </a:solidFill>
                <a:latin typeface="Arial"/>
              </a:rPr>
              <a:t>  GaN technology</a:t>
            </a:r>
            <a:endParaRPr lang="de-DE" sz="1200" b="0" strike="noStrike" spc="-1">
              <a:solidFill>
                <a:srgbClr val="000000"/>
              </a:solidFill>
              <a:latin typeface="Arial"/>
            </a:endParaRPr>
          </a:p>
          <a:p>
            <a:pPr defTabSz="457200">
              <a:lnSpc>
                <a:spcPct val="100000"/>
              </a:lnSpc>
              <a:tabLst>
                <a:tab pos="0" algn="l"/>
              </a:tabLst>
            </a:pPr>
            <a:r>
              <a:rPr lang="en-US" sz="1200" b="0" strike="noStrike" spc="-1">
                <a:solidFill>
                  <a:srgbClr val="000000"/>
                </a:solidFill>
                <a:latin typeface="Arial"/>
              </a:rPr>
              <a:t>  1.3 GHz</a:t>
            </a:r>
            <a:endParaRPr lang="de-DE" sz="1200" b="0" strike="noStrike" spc="-1">
              <a:solidFill>
                <a:srgbClr val="000000"/>
              </a:solidFill>
              <a:latin typeface="Arial"/>
            </a:endParaRPr>
          </a:p>
          <a:p>
            <a:pPr defTabSz="457200">
              <a:lnSpc>
                <a:spcPct val="100000"/>
              </a:lnSpc>
              <a:tabLst>
                <a:tab pos="0" algn="l"/>
              </a:tabLst>
            </a:pPr>
            <a:r>
              <a:rPr lang="en-US" sz="1200" b="0" strike="noStrike" spc="-1">
                <a:solidFill>
                  <a:srgbClr val="000000"/>
                </a:solidFill>
                <a:latin typeface="Arial"/>
              </a:rPr>
              <a:t>  130 kW SSA</a:t>
            </a:r>
            <a:endParaRPr lang="de-DE" sz="1200" b="0" strike="noStrike" spc="-1">
              <a:solidFill>
                <a:srgbClr val="000000"/>
              </a:solidFill>
              <a:latin typeface="Arial"/>
            </a:endParaRPr>
          </a:p>
        </p:txBody>
      </p:sp>
      <p:sp>
        <p:nvSpPr>
          <p:cNvPr id="855" name="TextBox 12"/>
          <p:cNvSpPr/>
          <p:nvPr/>
        </p:nvSpPr>
        <p:spPr>
          <a:xfrm>
            <a:off x="1271520" y="5821560"/>
            <a:ext cx="4608000" cy="66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1100" b="0" strike="noStrike" spc="-1">
                <a:solidFill>
                  <a:srgbClr val="000000"/>
                </a:solidFill>
                <a:latin typeface="Arial"/>
              </a:rPr>
              <a:t>Reference: </a:t>
            </a:r>
            <a:r>
              <a:rPr lang="en-US" sz="1100" b="0" i="1" strike="noStrike" spc="-1">
                <a:solidFill>
                  <a:srgbClr val="000000"/>
                </a:solidFill>
                <a:latin typeface="Arial"/>
              </a:rPr>
              <a:t>“High-efficiency industrial 130 KW CW solid-state RF amplifier for 1.3 GHz”, </a:t>
            </a:r>
            <a:r>
              <a:rPr lang="en-US" sz="1100" b="0" strike="noStrike" spc="-1">
                <a:solidFill>
                  <a:srgbClr val="000000"/>
                </a:solidFill>
                <a:latin typeface="Arial"/>
              </a:rPr>
              <a:t>M. Nedos, N. Pupeter </a:t>
            </a:r>
            <a:r>
              <a:rPr lang="en-US" sz="1100" b="0" i="1" strike="noStrike" spc="-1">
                <a:solidFill>
                  <a:srgbClr val="000000"/>
                </a:solidFill>
                <a:latin typeface="Arial"/>
              </a:rPr>
              <a:t>et al</a:t>
            </a:r>
            <a:r>
              <a:rPr lang="en-US" sz="1100" b="0" strike="noStrike" spc="-1">
                <a:solidFill>
                  <a:srgbClr val="000000"/>
                </a:solidFill>
                <a:latin typeface="Arial"/>
              </a:rPr>
              <a:t>. in proc. IPAC 2023</a:t>
            </a:r>
            <a:endParaRPr lang="de-DE" sz="1100" b="0" strike="noStrike" spc="-1">
              <a:solidFill>
                <a:srgbClr val="000000"/>
              </a:solidFill>
              <a:latin typeface="Arial"/>
            </a:endParaRPr>
          </a:p>
          <a:p>
            <a:pPr defTabSz="457200">
              <a:lnSpc>
                <a:spcPct val="100000"/>
              </a:lnSpc>
              <a:tabLst>
                <a:tab pos="0" algn="l"/>
              </a:tabLst>
            </a:pPr>
            <a:endParaRPr lang="de-DE" sz="1600" b="0" strike="noStrike" spc="-1">
              <a:solidFill>
                <a:srgbClr val="000000"/>
              </a:solidFill>
              <a:latin typeface="Arial"/>
            </a:endParaRPr>
          </a:p>
        </p:txBody>
      </p:sp>
      <p:cxnSp>
        <p:nvCxnSpPr>
          <p:cNvPr id="856" name="Straight Arrow Connector 14"/>
          <p:cNvCxnSpPr/>
          <p:nvPr/>
        </p:nvCxnSpPr>
        <p:spPr>
          <a:xfrm flipH="1">
            <a:off x="3161880" y="2646720"/>
            <a:ext cx="2539800" cy="11160"/>
          </a:xfrm>
          <a:prstGeom prst="straightConnector1">
            <a:avLst/>
          </a:prstGeom>
          <a:ln w="38100">
            <a:solidFill>
              <a:srgbClr val="009FDF"/>
            </a:solidFill>
            <a:tailEnd type="triangle" w="med" len="med"/>
          </a:ln>
        </p:spPr>
      </p:cxnSp>
      <p:sp>
        <p:nvSpPr>
          <p:cNvPr id="857" name="TextBox 15"/>
          <p:cNvSpPr/>
          <p:nvPr/>
        </p:nvSpPr>
        <p:spPr>
          <a:xfrm>
            <a:off x="3224880" y="2349000"/>
            <a:ext cx="23313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0" strike="noStrike" spc="-1">
                <a:solidFill>
                  <a:srgbClr val="000000"/>
                </a:solidFill>
                <a:latin typeface="Arial"/>
              </a:rPr>
              <a:t>drain voltage (Vdd) adjustments</a:t>
            </a:r>
            <a:endParaRPr lang="de-DE" sz="1200" b="0" strike="noStrike" spc="-1">
              <a:solidFill>
                <a:srgbClr val="000000"/>
              </a:solidFill>
              <a:latin typeface="Arial"/>
            </a:endParaRPr>
          </a:p>
        </p:txBody>
      </p:sp>
      <p:grpSp>
        <p:nvGrpSpPr>
          <p:cNvPr id="858" name="Group 13"/>
          <p:cNvGrpSpPr/>
          <p:nvPr/>
        </p:nvGrpSpPr>
        <p:grpSpPr>
          <a:xfrm>
            <a:off x="6744240" y="3432240"/>
            <a:ext cx="5184360" cy="2614680"/>
            <a:chOff x="6744240" y="3432240"/>
            <a:chExt cx="5184360" cy="2614680"/>
          </a:xfrm>
        </p:grpSpPr>
        <p:sp>
          <p:nvSpPr>
            <p:cNvPr id="859" name="Rectangle 5"/>
            <p:cNvSpPr/>
            <p:nvPr/>
          </p:nvSpPr>
          <p:spPr>
            <a:xfrm>
              <a:off x="6744240" y="3432240"/>
              <a:ext cx="5184360" cy="353160"/>
            </a:xfrm>
            <a:prstGeom prst="rect">
              <a:avLst/>
            </a:prstGeom>
            <a:gradFill rotWithShape="0">
              <a:gsLst>
                <a:gs pos="0">
                  <a:srgbClr val="F49B4F"/>
                </a:gs>
                <a:gs pos="50000">
                  <a:srgbClr val="FA8F14"/>
                </a:gs>
                <a:gs pos="100000">
                  <a:srgbClr val="E4800C"/>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ctr">
              <a:noAutofit/>
            </a:bodyPr>
            <a:lstStyle/>
            <a:p>
              <a:pPr algn="ctr" defTabSz="457200">
                <a:lnSpc>
                  <a:spcPct val="100000"/>
                </a:lnSpc>
                <a:tabLst>
                  <a:tab pos="0" algn="l"/>
                </a:tabLst>
              </a:pPr>
              <a:r>
                <a:rPr lang="en-US" sz="1600" b="0" strike="noStrike" spc="-1">
                  <a:solidFill>
                    <a:srgbClr val="FFFFFF"/>
                  </a:solidFill>
                  <a:latin typeface="Arial"/>
                </a:rPr>
                <a:t>Note that efficiency alone doesn’t tell the whole story</a:t>
              </a:r>
              <a:endParaRPr lang="de-DE" sz="1600" b="0" strike="noStrike" spc="-1">
                <a:solidFill>
                  <a:srgbClr val="000000"/>
                </a:solidFill>
                <a:latin typeface="Arial"/>
              </a:endParaRPr>
            </a:p>
          </p:txBody>
        </p:sp>
        <p:sp>
          <p:nvSpPr>
            <p:cNvPr id="860" name="Isosceles Triangle 6"/>
            <p:cNvSpPr/>
            <p:nvPr/>
          </p:nvSpPr>
          <p:spPr>
            <a:xfrm>
              <a:off x="8715960" y="4561200"/>
              <a:ext cx="1439640" cy="1079640"/>
            </a:xfrm>
            <a:prstGeom prst="triangle">
              <a:avLst>
                <a:gd name="adj" fmla="val 50000"/>
              </a:avLst>
            </a:prstGeom>
            <a:noFill/>
            <a:ln w="76200">
              <a:solidFill>
                <a:srgbClr val="009FDF"/>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defTabSz="457200">
                <a:lnSpc>
                  <a:spcPct val="100000"/>
                </a:lnSpc>
                <a:tabLst>
                  <a:tab pos="0" algn="l"/>
                </a:tabLst>
              </a:pPr>
              <a:endParaRPr lang="en-US" sz="1600" b="0" strike="noStrike" spc="-1">
                <a:solidFill>
                  <a:srgbClr val="000000"/>
                </a:solidFill>
                <a:latin typeface="Arial"/>
              </a:endParaRPr>
            </a:p>
          </p:txBody>
        </p:sp>
        <p:sp>
          <p:nvSpPr>
            <p:cNvPr id="861" name="Rectangle 8"/>
            <p:cNvSpPr/>
            <p:nvPr/>
          </p:nvSpPr>
          <p:spPr>
            <a:xfrm>
              <a:off x="8818920" y="4186800"/>
              <a:ext cx="12340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800" b="1" strike="noStrike" spc="-1">
                  <a:solidFill>
                    <a:srgbClr val="009FDF"/>
                  </a:solidFill>
                  <a:latin typeface="Arial"/>
                </a:rPr>
                <a:t>efficiency</a:t>
              </a:r>
              <a:endParaRPr lang="de-DE" sz="1800" b="0" strike="noStrike" spc="-1">
                <a:solidFill>
                  <a:srgbClr val="000000"/>
                </a:solidFill>
                <a:latin typeface="Arial"/>
              </a:endParaRPr>
            </a:p>
          </p:txBody>
        </p:sp>
        <p:sp>
          <p:nvSpPr>
            <p:cNvPr id="862" name="Rectangle 16"/>
            <p:cNvSpPr/>
            <p:nvPr/>
          </p:nvSpPr>
          <p:spPr>
            <a:xfrm>
              <a:off x="9830880" y="5682960"/>
              <a:ext cx="13363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800" b="1" strike="noStrike" spc="-1">
                  <a:solidFill>
                    <a:srgbClr val="009FDF"/>
                  </a:solidFill>
                  <a:latin typeface="Arial"/>
                </a:rPr>
                <a:t>operability</a:t>
              </a:r>
              <a:endParaRPr lang="de-DE" sz="1800" b="0" strike="noStrike" spc="-1">
                <a:solidFill>
                  <a:srgbClr val="000000"/>
                </a:solidFill>
                <a:latin typeface="Arial"/>
              </a:endParaRPr>
            </a:p>
          </p:txBody>
        </p:sp>
        <p:sp>
          <p:nvSpPr>
            <p:cNvPr id="863" name="Rectangle 17"/>
            <p:cNvSpPr/>
            <p:nvPr/>
          </p:nvSpPr>
          <p:spPr>
            <a:xfrm>
              <a:off x="7858080" y="5682960"/>
              <a:ext cx="1043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800" b="1" strike="noStrike" spc="-1">
                  <a:solidFill>
                    <a:srgbClr val="009FDF"/>
                  </a:solidFill>
                  <a:latin typeface="Arial"/>
                </a:rPr>
                <a:t>stability</a:t>
              </a:r>
              <a:endParaRPr lang="de-DE" sz="1800" b="0" strike="noStrike" spc="-1">
                <a:solidFill>
                  <a:srgbClr val="000000"/>
                </a:solidFill>
                <a:latin typeface="Arial"/>
              </a:endParaRPr>
            </a:p>
          </p:txBody>
        </p:sp>
        <p:sp>
          <p:nvSpPr>
            <p:cNvPr id="864" name="TextBox 10"/>
            <p:cNvSpPr/>
            <p:nvPr/>
          </p:nvSpPr>
          <p:spPr>
            <a:xfrm>
              <a:off x="9025200" y="5064120"/>
              <a:ext cx="8334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457200">
                <a:lnSpc>
                  <a:spcPct val="100000"/>
                </a:lnSpc>
                <a:tabLst>
                  <a:tab pos="0" algn="l"/>
                </a:tabLst>
              </a:pPr>
              <a:r>
                <a:rPr lang="en-US" sz="1600" b="1" strike="noStrike" spc="-1">
                  <a:solidFill>
                    <a:srgbClr val="000000"/>
                  </a:solidFill>
                  <a:latin typeface="Arial"/>
                </a:rPr>
                <a:t>design</a:t>
              </a:r>
              <a:endParaRPr lang="de-DE" sz="1600" b="0" strike="noStrike" spc="-1">
                <a:solidFill>
                  <a:srgbClr val="000000"/>
                </a:solidFill>
                <a:latin typeface="Arial"/>
              </a:endParaRPr>
            </a:p>
            <a:p>
              <a:pPr algn="ctr" defTabSz="457200">
                <a:lnSpc>
                  <a:spcPct val="100000"/>
                </a:lnSpc>
                <a:tabLst>
                  <a:tab pos="0" algn="l"/>
                </a:tabLst>
              </a:pPr>
              <a:r>
                <a:rPr lang="en-US" sz="1600" b="1" strike="noStrike" spc="-1">
                  <a:solidFill>
                    <a:srgbClr val="000000"/>
                  </a:solidFill>
                  <a:latin typeface="Arial"/>
                </a:rPr>
                <a:t>choice</a:t>
              </a:r>
              <a:endParaRPr lang="de-DE" sz="1600" b="0" strike="noStrike" spc="-1">
                <a:solidFill>
                  <a:srgbClr val="000000"/>
                </a:solidFill>
                <a:latin typeface="Arial"/>
              </a:endParaRPr>
            </a:p>
          </p:txBody>
        </p:sp>
      </p:grpSp>
      <p:sp>
        <p:nvSpPr>
          <p:cNvPr id="6" name="PlaceHolder 5"/>
          <p:cNvSpPr>
            <a:spLocks noGrp="1"/>
          </p:cNvSpPr>
          <p:nvPr>
            <p:ph type="ftr" idx="55"/>
          </p:nvPr>
        </p:nvSpPr>
        <p:spPr/>
        <p:txBody>
          <a:bodyPr/>
          <a:lstStyle/>
          <a:p>
            <a:r>
              <a:t>    iSAS WP2 LLRF | J. Branlard, Padova, 13.03.2025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3"/>
          <p:cNvSpPr/>
          <p:nvPr/>
        </p:nvSpPr>
        <p:spPr>
          <a:xfrm>
            <a:off x="3172792" y="318600"/>
            <a:ext cx="7017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a:solidFill>
                  <a:srgbClr val="002060"/>
                </a:solidFill>
                <a:latin typeface="Aptos"/>
              </a:rPr>
              <a:t>WP2 – LLRF:</a:t>
            </a:r>
            <a:r>
              <a:rPr lang="en-US" sz="2400" b="1" strike="noStrike" spc="-1">
                <a:solidFill>
                  <a:schemeClr val="lt2">
                    <a:lumMod val="50000"/>
                  </a:schemeClr>
                </a:solidFill>
                <a:latin typeface="Aptos"/>
              </a:rPr>
              <a:t> status/evolution of Task 2.1 </a:t>
            </a:r>
            <a:endParaRPr lang="de-DE" sz="2400" b="0" strike="noStrike" spc="-1">
              <a:solidFill>
                <a:srgbClr val="000000"/>
              </a:solidFill>
              <a:latin typeface="Arial"/>
            </a:endParaRPr>
          </a:p>
        </p:txBody>
      </p:sp>
      <p:pic>
        <p:nvPicPr>
          <p:cNvPr id="360"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361" name="PlaceHolder 1"/>
          <p:cNvSpPr>
            <a:spLocks noGrp="1"/>
          </p:cNvSpPr>
          <p:nvPr>
            <p:ph/>
          </p:nvPr>
        </p:nvSpPr>
        <p:spPr>
          <a:xfrm>
            <a:off x="576000" y="1362240"/>
            <a:ext cx="10515240" cy="4937760"/>
          </a:xfrm>
          <a:prstGeom prst="rect">
            <a:avLst/>
          </a:prstGeom>
          <a:noFill/>
          <a:ln w="0">
            <a:noFill/>
          </a:ln>
        </p:spPr>
        <p:txBody>
          <a:bodyPr lIns="91440" tIns="45720" rIns="91440" bIns="45720" anchor="t">
            <a:normAutofit fontScale="99265" lnSpcReduction="10000"/>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2.1: </a:t>
            </a:r>
            <a:r>
              <a:rPr lang="en-GB" sz="2000" b="1" strike="noStrike" spc="-1" dirty="0">
                <a:solidFill>
                  <a:schemeClr val="dk1"/>
                </a:solidFill>
                <a:latin typeface="Aptos"/>
              </a:rPr>
              <a:t>Coordination of R&amp;D on LLRF – </a:t>
            </a:r>
            <a:r>
              <a:rPr lang="en-GB" sz="2000" b="1" i="1" strike="noStrike" spc="-1" dirty="0">
                <a:solidFill>
                  <a:schemeClr val="dk1"/>
                </a:solidFill>
                <a:latin typeface="Arial"/>
              </a:rPr>
              <a:t>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WP2 coordination meetings in place</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Status update of the different labs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Reporting about iSAS project activities (website, industrial board, next in-person meeting)</a:t>
            </a:r>
            <a:endParaRPr lang="en-BE" sz="14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Communication structure established</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Email distribution list</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Shared repository (meeting minutes, status reports, presentations)</a:t>
            </a:r>
            <a:endParaRPr lang="en-BE" sz="14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Identified test possibilities in each lab</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Test stands, facilities, type of cavities, tuning systems, power sources, etc.</a:t>
            </a:r>
            <a:endParaRPr lang="en-BE" sz="14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New position </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postdoc for iSAS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 new position opening to support with tests (100% iSAS)</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 new senior LLRF to support R&amp;D, start in May 25  (not directly iSAS but will help)</a:t>
            </a:r>
            <a:endParaRPr lang="en-BE" sz="1400" b="0" strike="noStrike" spc="-1" dirty="0">
              <a:solidFill>
                <a:schemeClr val="dk1"/>
              </a:solidFill>
              <a:latin typeface="Aptos"/>
            </a:endParaRPr>
          </a:p>
          <a:p>
            <a:pPr marL="685800" lvl="1" indent="-228600" defTabSz="914400">
              <a:lnSpc>
                <a:spcPct val="90000"/>
              </a:lnSpc>
              <a:spcBef>
                <a:spcPts val="1134"/>
              </a:spcBef>
              <a:buClr>
                <a:srgbClr val="000000"/>
              </a:buClr>
              <a:buFont typeface="Arial"/>
              <a:buChar char="•"/>
              <a:tabLst>
                <a:tab pos="0" algn="l"/>
              </a:tabLst>
            </a:pPr>
            <a:r>
              <a:rPr lang="en-US" sz="1600" b="1" strike="noStrike" spc="-1" dirty="0">
                <a:solidFill>
                  <a:schemeClr val="dk1"/>
                </a:solidFill>
                <a:latin typeface="Aptos"/>
              </a:rPr>
              <a:t>Change in WP2 management</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Lead 	Holger </a:t>
            </a:r>
            <a:r>
              <a:rPr lang="en-US" sz="1400" b="0" strike="noStrike" spc="-1" dirty="0" err="1">
                <a:solidFill>
                  <a:schemeClr val="dk1"/>
                </a:solidFill>
                <a:latin typeface="Aptos"/>
              </a:rPr>
              <a:t>Schlarb</a:t>
            </a:r>
            <a:r>
              <a:rPr lang="en-US" sz="1400" b="0" strike="noStrike" spc="-1" dirty="0">
                <a:solidFill>
                  <a:schemeClr val="dk1"/>
                </a:solidFill>
                <a:latin typeface="Aptos"/>
              </a:rPr>
              <a:t> </a:t>
            </a:r>
            <a:r>
              <a:rPr lang="en-US" sz="1400" b="0" strike="noStrike" spc="-1" dirty="0">
                <a:solidFill>
                  <a:schemeClr val="dk1"/>
                </a:solidFill>
                <a:latin typeface="Wingdings"/>
              </a:rPr>
              <a:t></a:t>
            </a:r>
            <a:r>
              <a:rPr lang="en-US" sz="1400" b="0" strike="noStrike" spc="-1" dirty="0">
                <a:solidFill>
                  <a:schemeClr val="dk1"/>
                </a:solidFill>
                <a:latin typeface="Aptos"/>
              </a:rPr>
              <a:t> Julien Branlard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Deputy 	Julien Branlard </a:t>
            </a:r>
            <a:r>
              <a:rPr lang="en-US" sz="1400" b="0" strike="noStrike" spc="-1" dirty="0">
                <a:solidFill>
                  <a:schemeClr val="dk1"/>
                </a:solidFill>
                <a:latin typeface="Wingdings"/>
              </a:rPr>
              <a:t></a:t>
            </a:r>
            <a:r>
              <a:rPr lang="en-US" sz="1400" b="0" strike="noStrike" spc="-1" dirty="0">
                <a:solidFill>
                  <a:schemeClr val="dk1"/>
                </a:solidFill>
                <a:latin typeface="Aptos"/>
              </a:rPr>
              <a:t> Christian Schmidt</a:t>
            </a:r>
            <a:endParaRPr lang="en-BE" sz="1400" b="0" strike="noStrike" spc="-1" dirty="0">
              <a:solidFill>
                <a:schemeClr val="dk1"/>
              </a:solidFill>
              <a:latin typeface="Aptos"/>
            </a:endParaRPr>
          </a:p>
        </p:txBody>
      </p:sp>
      <p:sp>
        <p:nvSpPr>
          <p:cNvPr id="362" name="Rectangle 361"/>
          <p:cNvSpPr/>
          <p:nvPr/>
        </p:nvSpPr>
        <p:spPr>
          <a:xfrm>
            <a:off x="576000" y="1671120"/>
            <a:ext cx="10440000" cy="2297198"/>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E427BE97-79F0-47F0-B8D4-075ACCC7CA17}" type="slidenum">
              <a:t>4</a:t>
            </a:fld>
            <a:endParaRPr/>
          </a:p>
        </p:txBody>
      </p:sp>
    </p:spTree>
    <p:extLst>
      <p:ext uri="{BB962C8B-B14F-4D97-AF65-F5344CB8AC3E}">
        <p14:creationId xmlns:p14="http://schemas.microsoft.com/office/powerpoint/2010/main" val="357939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3"/>
          <p:cNvSpPr/>
          <p:nvPr/>
        </p:nvSpPr>
        <p:spPr>
          <a:xfrm>
            <a:off x="3177306" y="315720"/>
            <a:ext cx="6598942"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2.2 </a:t>
            </a:r>
            <a:endParaRPr lang="de-DE" sz="2400" b="0" strike="noStrike" spc="-1" dirty="0">
              <a:solidFill>
                <a:srgbClr val="000000"/>
              </a:solidFill>
              <a:latin typeface="Arial"/>
            </a:endParaRPr>
          </a:p>
        </p:txBody>
      </p:sp>
      <p:pic>
        <p:nvPicPr>
          <p:cNvPr id="368"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369"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2.2: </a:t>
            </a:r>
            <a:r>
              <a:rPr lang="en-US" sz="2000" b="1" strike="noStrike" spc="-1" dirty="0">
                <a:solidFill>
                  <a:schemeClr val="dk1"/>
                </a:solidFill>
                <a:latin typeface="Aptos"/>
              </a:rPr>
              <a:t>Efficient field control for high loaded-quality factor cavities </a:t>
            </a:r>
            <a:r>
              <a:rPr lang="en-GB" sz="2000" b="1" i="1" strike="noStrike" spc="-1" dirty="0">
                <a:solidFill>
                  <a:schemeClr val="dk1"/>
                </a:solidFill>
                <a:latin typeface="Arial"/>
              </a:rPr>
              <a:t>– 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Evaluate methods for changing Q</a:t>
            </a:r>
            <a:r>
              <a:rPr lang="en-US" sz="1600" b="1" strike="noStrike" spc="-1" baseline="-25000" dirty="0">
                <a:solidFill>
                  <a:schemeClr val="dk1"/>
                </a:solidFill>
                <a:latin typeface="Aptos"/>
              </a:rPr>
              <a:t>L</a:t>
            </a:r>
            <a:r>
              <a:rPr lang="en-US" sz="1600" b="1" strike="noStrike" spc="-1" dirty="0">
                <a:solidFill>
                  <a:schemeClr val="dk1"/>
                </a:solidFill>
                <a:latin typeface="Aptos"/>
              </a:rPr>
              <a:t> (at the cavity coupler and waveguide level)</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Tests done at </a:t>
            </a:r>
            <a:r>
              <a:rPr lang="en-US" sz="1400" b="0" strike="noStrike" spc="-1" dirty="0" err="1">
                <a:solidFill>
                  <a:schemeClr val="dk1"/>
                </a:solidFill>
                <a:latin typeface="Aptos"/>
              </a:rPr>
              <a:t>HoBiCat</a:t>
            </a:r>
            <a:r>
              <a:rPr lang="en-US" sz="1400" b="0" strike="noStrike" spc="-1" dirty="0">
                <a:solidFill>
                  <a:schemeClr val="dk1"/>
                </a:solidFill>
                <a:latin typeface="Aptos"/>
              </a:rPr>
              <a:t> with 3-stub tuner</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Modify test stand for operation with SSA : done and approved by German authority (TUEV) </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Test with Q-tuner last month</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Developed new devices to extend Qext range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result with high power look promising, but need to investigate heating of couplers </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370" name="Rectangle 369"/>
          <p:cNvSpPr/>
          <p:nvPr/>
        </p:nvSpPr>
        <p:spPr>
          <a:xfrm>
            <a:off x="613620" y="3049380"/>
            <a:ext cx="10440000" cy="162000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
        <p:nvSpPr>
          <p:cNvPr id="4" name="PlaceHolder 3"/>
          <p:cNvSpPr>
            <a:spLocks noGrp="1"/>
          </p:cNvSpPr>
          <p:nvPr>
            <p:ph type="sldNum" idx="12"/>
          </p:nvPr>
        </p:nvSpPr>
        <p:spPr/>
        <p:txBody>
          <a:bodyPr/>
          <a:lstStyle/>
          <a:p>
            <a:fld id="{845BFEB4-4A4E-4852-AA15-6139B9F06726}"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Why is </a:t>
            </a:r>
            <a:r>
              <a:rPr lang="en-US" sz="3000" b="1" u="sng" strike="noStrike" spc="-1">
                <a:solidFill>
                  <a:schemeClr val="accent1"/>
                </a:solidFill>
                <a:uFillTx/>
                <a:latin typeface="Arial"/>
              </a:rPr>
              <a:t>bandwidth</a:t>
            </a:r>
            <a:r>
              <a:rPr lang="en-US" sz="3000" b="1" strike="noStrike" spc="-1">
                <a:solidFill>
                  <a:schemeClr val="accent1"/>
                </a:solidFill>
                <a:latin typeface="Arial"/>
              </a:rPr>
              <a:t> and </a:t>
            </a:r>
            <a:r>
              <a:rPr lang="en-US" sz="3000" b="1" u="sng" strike="noStrike" spc="-1">
                <a:solidFill>
                  <a:schemeClr val="accent1"/>
                </a:solidFill>
                <a:uFillTx/>
                <a:latin typeface="Arial"/>
              </a:rPr>
              <a:t>resonance</a:t>
            </a:r>
            <a:r>
              <a:rPr lang="en-US" sz="3000" b="1" strike="noStrike" spc="-1">
                <a:solidFill>
                  <a:schemeClr val="accent1"/>
                </a:solidFill>
                <a:latin typeface="Arial"/>
              </a:rPr>
              <a:t> control crucial for efficiency</a:t>
            </a:r>
            <a:endParaRPr lang="en-BE" sz="3000" b="0" strike="noStrike" spc="-1">
              <a:solidFill>
                <a:schemeClr val="dk1"/>
              </a:solidFill>
              <a:latin typeface="Arial"/>
            </a:endParaRPr>
          </a:p>
        </p:txBody>
      </p:sp>
      <p:sp>
        <p:nvSpPr>
          <p:cNvPr id="372" name="PlaceHolder 2"/>
          <p:cNvSpPr>
            <a:spLocks noGrp="1"/>
          </p:cNvSpPr>
          <p:nvPr>
            <p:ph/>
          </p:nvPr>
        </p:nvSpPr>
        <p:spPr>
          <a:xfrm>
            <a:off x="407880" y="1406520"/>
            <a:ext cx="5415120" cy="5009760"/>
          </a:xfrm>
          <a:prstGeom prst="rect">
            <a:avLst/>
          </a:prstGeom>
          <a:noFill/>
          <a:ln w="0">
            <a:noFill/>
          </a:ln>
        </p:spPr>
        <p:txBody>
          <a:bodyPr lIns="0" tIns="0" rIns="0" bIns="0" anchor="t">
            <a:noAutofit/>
          </a:bodyPr>
          <a:lstStyle/>
          <a:p>
            <a:pPr indent="0" defTabSz="914400">
              <a:lnSpc>
                <a:spcPct val="110000"/>
              </a:lnSpc>
              <a:spcAft>
                <a:spcPts val="1199"/>
              </a:spcAft>
              <a:buNone/>
              <a:tabLst>
                <a:tab pos="0" algn="l"/>
              </a:tabLst>
            </a:pPr>
            <a:r>
              <a:rPr lang="en-US" sz="1800" b="0" strike="noStrike" spc="-1">
                <a:solidFill>
                  <a:schemeClr val="dk1"/>
                </a:solidFill>
                <a:latin typeface="Arial"/>
              </a:rPr>
              <a:t>Operating at </a:t>
            </a:r>
            <a:r>
              <a:rPr lang="en-US" sz="1800" b="1" strike="noStrike" spc="-1">
                <a:solidFill>
                  <a:schemeClr val="dk1"/>
                </a:solidFill>
                <a:latin typeface="Arial"/>
              </a:rPr>
              <a:t>higher Qext </a:t>
            </a:r>
            <a:r>
              <a:rPr lang="en-US" sz="1800" b="0" strike="noStrike" spc="-1">
                <a:solidFill>
                  <a:schemeClr val="dk1"/>
                </a:solidFill>
                <a:latin typeface="Arial"/>
              </a:rPr>
              <a:t>(narrower bandwidth) </a:t>
            </a:r>
            <a:endParaRPr lang="en-BE" sz="1800" b="0" strike="noStrike" spc="-1">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a:solidFill>
                  <a:schemeClr val="dk1"/>
                </a:solidFill>
                <a:latin typeface="Arial"/>
              </a:rPr>
              <a:t>reduces the power needs </a:t>
            </a:r>
            <a:r>
              <a:rPr lang="en-US" sz="1600" b="1" u="sng" strike="noStrike" spc="-1">
                <a:solidFill>
                  <a:schemeClr val="dk1"/>
                </a:solidFill>
                <a:uFillTx/>
                <a:latin typeface="Arial"/>
              </a:rPr>
              <a:t>IF</a:t>
            </a:r>
            <a:r>
              <a:rPr lang="en-US" sz="1600" b="0" strike="noStrike" spc="-1">
                <a:solidFill>
                  <a:schemeClr val="dk1"/>
                </a:solidFill>
                <a:latin typeface="Arial"/>
              </a:rPr>
              <a:t> resonance control can be guaranteed </a:t>
            </a:r>
            <a:endParaRPr lang="en-BE" sz="1600" b="0" strike="noStrike" spc="-1">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a:solidFill>
                  <a:schemeClr val="dk1"/>
                </a:solidFill>
                <a:latin typeface="Arial"/>
              </a:rPr>
              <a:t>makes resonance control extremely challenging </a:t>
            </a:r>
            <a:endParaRPr lang="en-BE" sz="1600" b="0" strike="noStrike" spc="-1">
              <a:solidFill>
                <a:schemeClr val="dk1"/>
              </a:solidFill>
              <a:latin typeface="Arial"/>
            </a:endParaRPr>
          </a:p>
          <a:p>
            <a:pPr indent="0" defTabSz="914400">
              <a:lnSpc>
                <a:spcPct val="100000"/>
              </a:lnSpc>
              <a:spcAft>
                <a:spcPts val="799"/>
              </a:spcAft>
              <a:buNone/>
              <a:tabLst>
                <a:tab pos="0" algn="l"/>
              </a:tabLst>
            </a:pPr>
            <a:endParaRPr lang="en-BE" sz="1600" b="0" strike="noStrike" spc="-1">
              <a:solidFill>
                <a:schemeClr val="dk1"/>
              </a:solidFill>
              <a:latin typeface="Arial"/>
            </a:endParaRPr>
          </a:p>
        </p:txBody>
      </p:sp>
      <p:sp>
        <p:nvSpPr>
          <p:cNvPr id="373"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Bandwidth (Qext) and Resonance (</a:t>
            </a:r>
            <a:r>
              <a:rPr lang="en-US" sz="1800" b="1" strike="noStrike" spc="-1">
                <a:solidFill>
                  <a:schemeClr val="accent2"/>
                </a:solidFill>
                <a:latin typeface="Symbol"/>
              </a:rPr>
              <a:t></a:t>
            </a:r>
            <a:r>
              <a:rPr lang="en-US" sz="1800" b="1" strike="noStrike" spc="-1">
                <a:solidFill>
                  <a:schemeClr val="accent2"/>
                </a:solidFill>
                <a:latin typeface="Arial"/>
              </a:rPr>
              <a:t>f) control</a:t>
            </a:r>
            <a:endParaRPr lang="en-BE" sz="1800" b="0" strike="noStrike" spc="-1">
              <a:solidFill>
                <a:schemeClr val="dk1"/>
              </a:solidFill>
              <a:latin typeface="Arial"/>
            </a:endParaRPr>
          </a:p>
        </p:txBody>
      </p:sp>
      <p:pic>
        <p:nvPicPr>
          <p:cNvPr id="374" name="Content Placeholder 7"/>
          <p:cNvPicPr/>
          <p:nvPr/>
        </p:nvPicPr>
        <p:blipFill>
          <a:blip r:embed="rId2"/>
          <a:stretch/>
        </p:blipFill>
        <p:spPr>
          <a:xfrm>
            <a:off x="6095880" y="1930680"/>
            <a:ext cx="5688360" cy="4232520"/>
          </a:xfrm>
          <a:prstGeom prst="rect">
            <a:avLst/>
          </a:prstGeom>
          <a:ln w="0">
            <a:noFill/>
          </a:ln>
        </p:spPr>
      </p:pic>
      <p:sp>
        <p:nvSpPr>
          <p:cNvPr id="375" name="Rectangle: Rounded Corners 3"/>
          <p:cNvSpPr/>
          <p:nvPr/>
        </p:nvSpPr>
        <p:spPr>
          <a:xfrm>
            <a:off x="8760240" y="3854520"/>
            <a:ext cx="503640" cy="510120"/>
          </a:xfrm>
          <a:prstGeom prst="roundRect">
            <a:avLst>
              <a:gd name="adj" fmla="val 16667"/>
            </a:avLst>
          </a:prstGeom>
          <a:noFill/>
          <a:ln w="28575">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rgbClr val="000000"/>
              </a:solidFill>
              <a:latin typeface="Arial"/>
            </a:endParaRPr>
          </a:p>
        </p:txBody>
      </p:sp>
      <p:sp>
        <p:nvSpPr>
          <p:cNvPr id="376" name="TextBox 74"/>
          <p:cNvSpPr/>
          <p:nvPr/>
        </p:nvSpPr>
        <p:spPr>
          <a:xfrm>
            <a:off x="1050480" y="3782160"/>
            <a:ext cx="3358440" cy="86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800" b="1" strike="noStrike" spc="-1">
                <a:solidFill>
                  <a:srgbClr val="000000"/>
                </a:solidFill>
                <a:latin typeface="Arial"/>
              </a:rPr>
              <a:t>Parameters for SRF gun</a:t>
            </a:r>
            <a:endParaRPr lang="de-DE" sz="800" b="0" strike="noStrike" spc="-1">
              <a:solidFill>
                <a:srgbClr val="000000"/>
              </a:solidFill>
              <a:latin typeface="Arial"/>
            </a:endParaRPr>
          </a:p>
          <a:p>
            <a:pPr defTabSz="457200">
              <a:lnSpc>
                <a:spcPct val="100000"/>
              </a:lnSpc>
              <a:tabLst>
                <a:tab pos="0" algn="l"/>
              </a:tabLst>
            </a:pPr>
            <a:endParaRPr lang="de-DE" sz="800" b="0" strike="noStrike" spc="-1">
              <a:solidFill>
                <a:srgbClr val="000000"/>
              </a:solidFill>
              <a:latin typeface="Arial"/>
            </a:endParaRPr>
          </a:p>
          <a:p>
            <a:pPr defTabSz="457200">
              <a:lnSpc>
                <a:spcPct val="100000"/>
              </a:lnSpc>
              <a:tabLst>
                <a:tab pos="0" algn="l"/>
              </a:tabLst>
            </a:pPr>
            <a:r>
              <a:rPr lang="en-US" sz="800" b="0" i="1" strike="noStrike" spc="-1">
                <a:solidFill>
                  <a:srgbClr val="000000"/>
                </a:solidFill>
                <a:latin typeface="Times New Roman"/>
              </a:rPr>
              <a:t>	r</a:t>
            </a:r>
            <a:r>
              <a:rPr lang="en-US" sz="800" b="0" strike="noStrike" spc="-1">
                <a:solidFill>
                  <a:srgbClr val="000000"/>
                </a:solidFill>
                <a:latin typeface="Times New Roman"/>
              </a:rPr>
              <a:t>/</a:t>
            </a:r>
            <a:r>
              <a:rPr lang="en-US" sz="800" b="0" i="1" strike="noStrike" spc="-1">
                <a:solidFill>
                  <a:srgbClr val="000000"/>
                </a:solidFill>
                <a:latin typeface="Times New Roman"/>
              </a:rPr>
              <a:t>Q</a:t>
            </a:r>
            <a:r>
              <a:rPr lang="en-US" sz="800" b="0" strike="noStrike" spc="-1">
                <a:solidFill>
                  <a:srgbClr val="000000"/>
                </a:solidFill>
                <a:latin typeface="Arial"/>
              </a:rPr>
              <a:t> = 208 Ohm</a:t>
            </a:r>
            <a:br>
              <a:rPr sz="800"/>
            </a:br>
            <a:r>
              <a:rPr lang="en-US" sz="800" b="0" strike="noStrike" spc="-1">
                <a:solidFill>
                  <a:srgbClr val="000000"/>
                </a:solidFill>
                <a:latin typeface="Arial"/>
              </a:rPr>
              <a:t>	</a:t>
            </a:r>
            <a:r>
              <a:rPr lang="en-US" sz="800" b="0" i="1" strike="noStrike" spc="-1">
                <a:solidFill>
                  <a:srgbClr val="000000"/>
                </a:solidFill>
                <a:latin typeface="Times New Roman"/>
              </a:rPr>
              <a:t>V</a:t>
            </a:r>
            <a:r>
              <a:rPr lang="en-US" sz="800" b="0" strike="noStrike" spc="-1" baseline="-25000">
                <a:solidFill>
                  <a:srgbClr val="000000"/>
                </a:solidFill>
                <a:latin typeface="Times New Roman"/>
              </a:rPr>
              <a:t>acc</a:t>
            </a:r>
            <a:r>
              <a:rPr lang="en-US" sz="800" b="0" strike="noStrike" spc="-1">
                <a:solidFill>
                  <a:srgbClr val="000000"/>
                </a:solidFill>
                <a:latin typeface="Arial"/>
              </a:rPr>
              <a:t> = 5 MV (energy gain from the gun at 50 MV/m -&gt; 5 MeV)</a:t>
            </a:r>
            <a:br>
              <a:rPr sz="800"/>
            </a:br>
            <a:r>
              <a:rPr lang="en-US" sz="800" b="0" strike="noStrike" spc="-1">
                <a:solidFill>
                  <a:srgbClr val="000000"/>
                </a:solidFill>
                <a:latin typeface="Arial"/>
              </a:rPr>
              <a:t>	</a:t>
            </a:r>
            <a:r>
              <a:rPr lang="en-US" sz="800" b="0" i="1" strike="noStrike" spc="-1">
                <a:solidFill>
                  <a:srgbClr val="000000"/>
                </a:solidFill>
                <a:latin typeface="Times New Roman"/>
              </a:rPr>
              <a:t>I</a:t>
            </a:r>
            <a:r>
              <a:rPr lang="en-US" sz="800" b="0" strike="noStrike" spc="-1" baseline="-25000">
                <a:solidFill>
                  <a:srgbClr val="000000"/>
                </a:solidFill>
                <a:latin typeface="Times New Roman"/>
              </a:rPr>
              <a:t>b</a:t>
            </a:r>
            <a:r>
              <a:rPr lang="en-US" sz="800" b="0" strike="noStrike" spc="-1">
                <a:solidFill>
                  <a:srgbClr val="000000"/>
                </a:solidFill>
                <a:latin typeface="Arial"/>
              </a:rPr>
              <a:t>    = 100 uA (100 pC at 1 MHz)</a:t>
            </a:r>
            <a:endParaRPr lang="de-DE" sz="800" b="0" strike="noStrike" spc="-1">
              <a:solidFill>
                <a:srgbClr val="000000"/>
              </a:solidFill>
              <a:latin typeface="Arial"/>
            </a:endParaRPr>
          </a:p>
          <a:p>
            <a:pPr defTabSz="457200">
              <a:lnSpc>
                <a:spcPct val="100000"/>
              </a:lnSpc>
              <a:tabLst>
                <a:tab pos="0" algn="l"/>
              </a:tabLst>
            </a:pPr>
            <a:r>
              <a:rPr lang="en-US" sz="800" b="0" strike="noStrike" spc="-1">
                <a:solidFill>
                  <a:srgbClr val="000000"/>
                </a:solidFill>
                <a:latin typeface="Arial"/>
              </a:rPr>
              <a:t>	</a:t>
            </a:r>
            <a:r>
              <a:rPr lang="en-US" sz="800" b="0" i="1" strike="noStrike" spc="-1">
                <a:solidFill>
                  <a:srgbClr val="000000"/>
                </a:solidFill>
                <a:latin typeface="Symbol"/>
              </a:rPr>
              <a:t></a:t>
            </a:r>
            <a:r>
              <a:rPr lang="en-US" sz="800" b="0" strike="noStrike" spc="-1" baseline="-25000">
                <a:solidFill>
                  <a:srgbClr val="000000"/>
                </a:solidFill>
                <a:latin typeface="Arial"/>
              </a:rPr>
              <a:t>b   </a:t>
            </a:r>
            <a:r>
              <a:rPr lang="en-US" sz="800" b="0" strike="noStrike" spc="-1">
                <a:solidFill>
                  <a:srgbClr val="000000"/>
                </a:solidFill>
                <a:latin typeface="Arial"/>
              </a:rPr>
              <a:t> = 0 deg.</a:t>
            </a:r>
            <a:endParaRPr lang="de-DE" sz="800" b="0" strike="noStrike" spc="-1">
              <a:solidFill>
                <a:srgbClr val="000000"/>
              </a:solidFill>
              <a:latin typeface="Arial"/>
            </a:endParaRPr>
          </a:p>
        </p:txBody>
      </p:sp>
      <p:cxnSp>
        <p:nvCxnSpPr>
          <p:cNvPr id="377" name="Straight Connector 4"/>
          <p:cNvCxnSpPr/>
          <p:nvPr/>
        </p:nvCxnSpPr>
        <p:spPr>
          <a:xfrm flipV="1">
            <a:off x="9048240" y="4365000"/>
            <a:ext cx="360" cy="1152360"/>
          </a:xfrm>
          <a:prstGeom prst="straightConnector1">
            <a:avLst/>
          </a:prstGeom>
          <a:ln w="28575">
            <a:solidFill>
              <a:srgbClr val="009FDF"/>
            </a:solidFill>
            <a:prstDash val="sysDash"/>
          </a:ln>
        </p:spPr>
      </p:cxnSp>
      <p:cxnSp>
        <p:nvCxnSpPr>
          <p:cNvPr id="378" name="Straight Connector 5"/>
          <p:cNvCxnSpPr/>
          <p:nvPr/>
        </p:nvCxnSpPr>
        <p:spPr>
          <a:xfrm flipH="1">
            <a:off x="6851880" y="4047120"/>
            <a:ext cx="1908720" cy="360"/>
          </a:xfrm>
          <a:prstGeom prst="straightConnector1">
            <a:avLst/>
          </a:prstGeom>
          <a:ln w="28575">
            <a:solidFill>
              <a:srgbClr val="009FDF"/>
            </a:solidFill>
            <a:prstDash val="sysDash"/>
          </a:ln>
        </p:spPr>
      </p:cxnSp>
      <p:sp>
        <p:nvSpPr>
          <p:cNvPr id="379" name="TextBox 75"/>
          <p:cNvSpPr/>
          <p:nvPr/>
        </p:nvSpPr>
        <p:spPr>
          <a:xfrm>
            <a:off x="6856200" y="3739680"/>
            <a:ext cx="527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0" strike="noStrike" spc="-1">
                <a:solidFill>
                  <a:srgbClr val="000000"/>
                </a:solidFill>
                <a:latin typeface="Arial"/>
              </a:rPr>
              <a:t>4 kW</a:t>
            </a:r>
            <a:endParaRPr lang="de-DE" sz="1200" b="0" strike="noStrike" spc="-1">
              <a:solidFill>
                <a:srgbClr val="000000"/>
              </a:solidFill>
              <a:latin typeface="Arial"/>
            </a:endParaRPr>
          </a:p>
        </p:txBody>
      </p:sp>
      <p:cxnSp>
        <p:nvCxnSpPr>
          <p:cNvPr id="380" name="Straight Connector 6"/>
          <p:cNvCxnSpPr/>
          <p:nvPr/>
        </p:nvCxnSpPr>
        <p:spPr>
          <a:xfrm flipV="1">
            <a:off x="10344240" y="4149000"/>
            <a:ext cx="360" cy="1368360"/>
          </a:xfrm>
          <a:prstGeom prst="straightConnector1">
            <a:avLst/>
          </a:prstGeom>
          <a:ln w="28575">
            <a:solidFill>
              <a:srgbClr val="009FDF"/>
            </a:solidFill>
            <a:prstDash val="sysDash"/>
          </a:ln>
        </p:spPr>
      </p:cxnSp>
      <p:sp>
        <p:nvSpPr>
          <p:cNvPr id="381" name="TextBox 76"/>
          <p:cNvSpPr/>
          <p:nvPr/>
        </p:nvSpPr>
        <p:spPr>
          <a:xfrm>
            <a:off x="8335080" y="5528520"/>
            <a:ext cx="956880" cy="332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strike="noStrike" spc="-1">
                <a:solidFill>
                  <a:srgbClr val="000000"/>
                </a:solidFill>
                <a:latin typeface="Arial"/>
              </a:rPr>
              <a:t>Q</a:t>
            </a:r>
            <a:r>
              <a:rPr lang="en-US" sz="1400" b="0" strike="noStrike" spc="-1" baseline="-25000">
                <a:solidFill>
                  <a:srgbClr val="000000"/>
                </a:solidFill>
                <a:latin typeface="Arial"/>
              </a:rPr>
              <a:t>ext</a:t>
            </a:r>
            <a:r>
              <a:rPr lang="en-US" sz="1400" b="0" strike="noStrike" spc="-1">
                <a:solidFill>
                  <a:srgbClr val="000000"/>
                </a:solidFill>
                <a:latin typeface="Arial"/>
              </a:rPr>
              <a:t> = 1e7</a:t>
            </a:r>
            <a:endParaRPr lang="de-DE" sz="1400" b="0" strike="noStrike" spc="-1">
              <a:solidFill>
                <a:srgbClr val="000000"/>
              </a:solidFill>
              <a:latin typeface="Arial"/>
            </a:endParaRPr>
          </a:p>
        </p:txBody>
      </p:sp>
      <p:sp>
        <p:nvSpPr>
          <p:cNvPr id="382" name="TextBox 77"/>
          <p:cNvSpPr/>
          <p:nvPr/>
        </p:nvSpPr>
        <p:spPr>
          <a:xfrm>
            <a:off x="9645120" y="5499360"/>
            <a:ext cx="956880" cy="33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strike="noStrike" spc="-1">
                <a:solidFill>
                  <a:srgbClr val="000000"/>
                </a:solidFill>
                <a:latin typeface="Arial"/>
              </a:rPr>
              <a:t>Q</a:t>
            </a:r>
            <a:r>
              <a:rPr lang="en-US" sz="1400" b="0" strike="noStrike" spc="-1" baseline="-25000">
                <a:solidFill>
                  <a:srgbClr val="000000"/>
                </a:solidFill>
                <a:latin typeface="Arial"/>
              </a:rPr>
              <a:t>ext</a:t>
            </a:r>
            <a:r>
              <a:rPr lang="en-US" sz="1400" b="0" strike="noStrike" spc="-1">
                <a:solidFill>
                  <a:srgbClr val="000000"/>
                </a:solidFill>
                <a:latin typeface="Arial"/>
              </a:rPr>
              <a:t> = 4e7</a:t>
            </a:r>
            <a:endParaRPr lang="de-DE" sz="1400" b="0" strike="noStrike" spc="-1">
              <a:solidFill>
                <a:srgbClr val="000000"/>
              </a:solidFill>
              <a:latin typeface="Arial"/>
            </a:endParaRPr>
          </a:p>
        </p:txBody>
      </p:sp>
      <p:sp>
        <p:nvSpPr>
          <p:cNvPr id="383" name="Oval 10"/>
          <p:cNvSpPr/>
          <p:nvPr/>
        </p:nvSpPr>
        <p:spPr>
          <a:xfrm>
            <a:off x="10308600" y="5176080"/>
            <a:ext cx="71640" cy="71640"/>
          </a:xfrm>
          <a:prstGeom prst="ellipse">
            <a:avLst/>
          </a:prstGeom>
          <a:solidFill>
            <a:srgbClr val="0475B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4" name="Oval 12"/>
          <p:cNvSpPr/>
          <p:nvPr/>
        </p:nvSpPr>
        <p:spPr>
          <a:xfrm>
            <a:off x="10308600" y="5014080"/>
            <a:ext cx="71640" cy="71640"/>
          </a:xfrm>
          <a:prstGeom prst="ellipse">
            <a:avLst/>
          </a:prstGeom>
          <a:solidFill>
            <a:srgbClr val="E27B4F"/>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5" name="Oval 14"/>
          <p:cNvSpPr/>
          <p:nvPr/>
        </p:nvSpPr>
        <p:spPr>
          <a:xfrm>
            <a:off x="10308600" y="4577400"/>
            <a:ext cx="71640" cy="71640"/>
          </a:xfrm>
          <a:prstGeom prst="ellipse">
            <a:avLst/>
          </a:prstGeom>
          <a:solidFill>
            <a:srgbClr val="EDAE14"/>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6" name="Oval 20"/>
          <p:cNvSpPr/>
          <p:nvPr/>
        </p:nvSpPr>
        <p:spPr>
          <a:xfrm>
            <a:off x="10308600" y="4137480"/>
            <a:ext cx="71640" cy="71640"/>
          </a:xfrm>
          <a:prstGeom prst="ellipse">
            <a:avLst/>
          </a:prstGeom>
          <a:solidFill>
            <a:srgbClr val="741E85"/>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7" name="TextBox 78"/>
          <p:cNvSpPr/>
          <p:nvPr/>
        </p:nvSpPr>
        <p:spPr>
          <a:xfrm>
            <a:off x="9890280" y="5159880"/>
            <a:ext cx="4827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009FDF"/>
                </a:solidFill>
                <a:latin typeface="Arial"/>
              </a:rPr>
              <a:t>1 kW</a:t>
            </a:r>
            <a:endParaRPr lang="de-DE" sz="1050" b="0" strike="noStrike" spc="-1">
              <a:solidFill>
                <a:srgbClr val="000000"/>
              </a:solidFill>
              <a:latin typeface="Arial"/>
            </a:endParaRPr>
          </a:p>
        </p:txBody>
      </p:sp>
      <p:sp>
        <p:nvSpPr>
          <p:cNvPr id="388" name="TextBox 79"/>
          <p:cNvSpPr/>
          <p:nvPr/>
        </p:nvSpPr>
        <p:spPr>
          <a:xfrm>
            <a:off x="10331640" y="4840200"/>
            <a:ext cx="592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E35D50"/>
                </a:solidFill>
                <a:latin typeface="Arial"/>
              </a:rPr>
              <a:t>1.3 kW</a:t>
            </a:r>
            <a:endParaRPr lang="de-DE" sz="1050" b="0" strike="noStrike" spc="-1">
              <a:solidFill>
                <a:srgbClr val="000000"/>
              </a:solidFill>
              <a:latin typeface="Arial"/>
            </a:endParaRPr>
          </a:p>
        </p:txBody>
      </p:sp>
      <p:sp>
        <p:nvSpPr>
          <p:cNvPr id="389" name="TextBox 80"/>
          <p:cNvSpPr/>
          <p:nvPr/>
        </p:nvSpPr>
        <p:spPr>
          <a:xfrm>
            <a:off x="9897120" y="4395240"/>
            <a:ext cx="4827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F18F1F"/>
                </a:solidFill>
                <a:latin typeface="Arial"/>
              </a:rPr>
              <a:t>2 kW</a:t>
            </a:r>
            <a:endParaRPr lang="de-DE" sz="1050" b="0" strike="noStrike" spc="-1">
              <a:solidFill>
                <a:srgbClr val="000000"/>
              </a:solidFill>
              <a:latin typeface="Arial"/>
            </a:endParaRPr>
          </a:p>
        </p:txBody>
      </p:sp>
      <p:sp>
        <p:nvSpPr>
          <p:cNvPr id="390" name="TextBox 81"/>
          <p:cNvSpPr/>
          <p:nvPr/>
        </p:nvSpPr>
        <p:spPr>
          <a:xfrm>
            <a:off x="9898560" y="3901320"/>
            <a:ext cx="592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741E85"/>
                </a:solidFill>
                <a:latin typeface="Arial"/>
              </a:rPr>
              <a:t>3.3 kW</a:t>
            </a:r>
            <a:endParaRPr lang="de-DE" sz="1050" b="0" strike="noStrike" spc="-1">
              <a:solidFill>
                <a:srgbClr val="000000"/>
              </a:solidFill>
              <a:latin typeface="Arial"/>
            </a:endParaRPr>
          </a:p>
        </p:txBody>
      </p:sp>
      <p:pic>
        <p:nvPicPr>
          <p:cNvPr id="391" name="Picture 45"/>
          <p:cNvPicPr/>
          <p:nvPr/>
        </p:nvPicPr>
        <p:blipFill>
          <a:blip r:embed="rId3"/>
          <a:stretch/>
        </p:blipFill>
        <p:spPr>
          <a:xfrm>
            <a:off x="771628" y="3052200"/>
            <a:ext cx="4973072" cy="647700"/>
          </a:xfrm>
          <a:prstGeom prst="rect">
            <a:avLst/>
          </a:prstGeom>
          <a:ln w="0">
            <a:noFill/>
          </a:ln>
        </p:spPr>
      </p:pic>
      <p:sp>
        <p:nvSpPr>
          <p:cNvPr id="392" name="TextBox 82"/>
          <p:cNvSpPr/>
          <p:nvPr/>
        </p:nvSpPr>
        <p:spPr>
          <a:xfrm>
            <a:off x="443160" y="5086440"/>
            <a:ext cx="4392000" cy="943560"/>
          </a:xfrm>
          <a:prstGeom prst="rect">
            <a:avLst/>
          </a:prstGeom>
          <a:gradFill rotWithShape="0">
            <a:gsLst>
              <a:gs pos="0">
                <a:srgbClr val="4BA9E4"/>
              </a:gs>
              <a:gs pos="50000">
                <a:srgbClr val="009EDE"/>
              </a:gs>
              <a:gs pos="100000">
                <a:srgbClr val="008CC6"/>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457200">
              <a:lnSpc>
                <a:spcPct val="100000"/>
              </a:lnSpc>
              <a:tabLst>
                <a:tab pos="0" algn="l"/>
              </a:tabLst>
            </a:pPr>
            <a:r>
              <a:rPr lang="en-US" sz="1400" b="0" strike="noStrike" spc="-1">
                <a:solidFill>
                  <a:srgbClr val="FFFFFF"/>
                </a:solidFill>
                <a:latin typeface="Arial"/>
              </a:rPr>
              <a:t>The challenge is to find the </a:t>
            </a:r>
            <a:r>
              <a:rPr lang="en-US" sz="1400" b="1" strike="noStrike" spc="-1">
                <a:solidFill>
                  <a:srgbClr val="FFC000"/>
                </a:solidFill>
                <a:latin typeface="Arial"/>
              </a:rPr>
              <a:t>highest Qext</a:t>
            </a:r>
            <a:r>
              <a:rPr lang="en-US" sz="1400" b="0" strike="noStrike" spc="-1">
                <a:solidFill>
                  <a:srgbClr val="FFC000"/>
                </a:solidFill>
                <a:latin typeface="Arial"/>
              </a:rPr>
              <a:t> </a:t>
            </a:r>
            <a:r>
              <a:rPr lang="en-US" sz="1400" b="0" strike="noStrike" spc="-1">
                <a:solidFill>
                  <a:srgbClr val="FFFFFF"/>
                </a:solidFill>
                <a:latin typeface="Arial"/>
              </a:rPr>
              <a:t>one can operate the cavity at while still </a:t>
            </a:r>
            <a:r>
              <a:rPr lang="en-US" sz="1400" b="1" strike="noStrike" spc="-1">
                <a:solidFill>
                  <a:srgbClr val="FFC000"/>
                </a:solidFill>
                <a:latin typeface="Arial"/>
              </a:rPr>
              <a:t>meeting the resonance control goals</a:t>
            </a:r>
            <a:r>
              <a:rPr lang="en-US" sz="1400" b="1" strike="noStrike" spc="-1">
                <a:solidFill>
                  <a:srgbClr val="FFFFFF"/>
                </a:solidFill>
                <a:latin typeface="Arial"/>
              </a:rPr>
              <a:t> </a:t>
            </a:r>
            <a:r>
              <a:rPr lang="en-US" sz="1400" b="0" strike="noStrike" spc="-1">
                <a:solidFill>
                  <a:srgbClr val="FFFFFF"/>
                </a:solidFill>
                <a:latin typeface="Arial"/>
              </a:rPr>
              <a:t>and without compromising </a:t>
            </a:r>
            <a:r>
              <a:rPr lang="en-US" sz="1400" b="1" strike="noStrike" spc="-1">
                <a:solidFill>
                  <a:srgbClr val="FFC000"/>
                </a:solidFill>
                <a:latin typeface="Arial"/>
              </a:rPr>
              <a:t>operability</a:t>
            </a:r>
            <a:r>
              <a:rPr lang="en-US" sz="1400" b="0" strike="noStrike" spc="-1">
                <a:solidFill>
                  <a:srgbClr val="FFFFFF"/>
                </a:solidFill>
                <a:latin typeface="Arial"/>
              </a:rPr>
              <a:t> and </a:t>
            </a:r>
            <a:r>
              <a:rPr lang="en-US" sz="1400" b="1" strike="noStrike" spc="-1">
                <a:solidFill>
                  <a:srgbClr val="FFC000"/>
                </a:solidFill>
                <a:latin typeface="Arial"/>
              </a:rPr>
              <a:t>reliability</a:t>
            </a:r>
            <a:r>
              <a:rPr lang="en-US" sz="1400" b="0" strike="noStrike" spc="-1">
                <a:solidFill>
                  <a:srgbClr val="FFFFFF"/>
                </a:solidFill>
                <a:latin typeface="Arial"/>
              </a:rPr>
              <a:t> of the system.</a:t>
            </a:r>
            <a:endParaRPr lang="de-DE" sz="1400" b="0" strike="noStrike" spc="-1">
              <a:solidFill>
                <a:srgbClr val="000000"/>
              </a:solidFill>
              <a:latin typeface="Arial"/>
            </a:endParaRPr>
          </a:p>
        </p:txBody>
      </p:sp>
      <p:pic>
        <p:nvPicPr>
          <p:cNvPr id="393" name="Picture 48"/>
          <p:cNvPicPr/>
          <p:nvPr/>
        </p:nvPicPr>
        <p:blipFill>
          <a:blip r:embed="rId4"/>
          <a:stretch/>
        </p:blipFill>
        <p:spPr>
          <a:xfrm>
            <a:off x="4928760" y="5086080"/>
            <a:ext cx="1631880" cy="971640"/>
          </a:xfrm>
          <a:prstGeom prst="rect">
            <a:avLst/>
          </a:prstGeom>
          <a:ln w="0">
            <a:noFill/>
          </a:ln>
        </p:spPr>
      </p:pic>
      <p:sp>
        <p:nvSpPr>
          <p:cNvPr id="5" name="PlaceHolder 4"/>
          <p:cNvSpPr>
            <a:spLocks noGrp="1"/>
          </p:cNvSpPr>
          <p:nvPr>
            <p:ph type="ftr" idx="60"/>
          </p:nvPr>
        </p:nvSpPr>
        <p:spPr/>
        <p:txBody>
          <a:bodyPr/>
          <a:lstStyle/>
          <a:p>
            <a:r>
              <a:t>    iSAS WP2 LLRF | J. Branlard, Padova, 13.03.2025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Extending the Qext range</a:t>
            </a:r>
            <a:endParaRPr lang="en-BE" sz="3000" b="0" strike="noStrike" spc="-1">
              <a:solidFill>
                <a:schemeClr val="dk1"/>
              </a:solidFill>
              <a:latin typeface="Arial"/>
            </a:endParaRPr>
          </a:p>
        </p:txBody>
      </p:sp>
      <p:sp>
        <p:nvSpPr>
          <p:cNvPr id="395"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First test with 3-stub tuner at HobiCat</a:t>
            </a:r>
            <a:endParaRPr lang="en-BE" sz="1800" b="0" strike="noStrike" spc="-1">
              <a:solidFill>
                <a:schemeClr val="dk1"/>
              </a:solidFill>
              <a:latin typeface="Arial"/>
            </a:endParaRPr>
          </a:p>
        </p:txBody>
      </p:sp>
      <p:pic>
        <p:nvPicPr>
          <p:cNvPr id="396" name="Grafik 3"/>
          <p:cNvPicPr/>
          <p:nvPr/>
        </p:nvPicPr>
        <p:blipFill>
          <a:blip r:embed="rId2"/>
          <a:stretch/>
        </p:blipFill>
        <p:spPr>
          <a:xfrm>
            <a:off x="168120" y="2028240"/>
            <a:ext cx="8191080" cy="4235400"/>
          </a:xfrm>
          <a:prstGeom prst="rect">
            <a:avLst/>
          </a:prstGeom>
          <a:ln w="0">
            <a:noFill/>
          </a:ln>
        </p:spPr>
      </p:pic>
      <p:pic>
        <p:nvPicPr>
          <p:cNvPr id="397" name="Grafik 4"/>
          <p:cNvPicPr/>
          <p:nvPr/>
        </p:nvPicPr>
        <p:blipFill>
          <a:blip r:embed="rId3"/>
          <a:srcRect r="8262"/>
          <a:stretch/>
        </p:blipFill>
        <p:spPr>
          <a:xfrm rot="16200000">
            <a:off x="7612200" y="2699280"/>
            <a:ext cx="4090320" cy="3344040"/>
          </a:xfrm>
          <a:prstGeom prst="rect">
            <a:avLst/>
          </a:prstGeom>
          <a:ln w="0">
            <a:noFill/>
          </a:ln>
        </p:spPr>
      </p:pic>
      <p:sp>
        <p:nvSpPr>
          <p:cNvPr id="398" name="Rectangle: Rounded Corners 2"/>
          <p:cNvSpPr/>
          <p:nvPr/>
        </p:nvSpPr>
        <p:spPr>
          <a:xfrm>
            <a:off x="9812520" y="2484000"/>
            <a:ext cx="1558800" cy="1789560"/>
          </a:xfrm>
          <a:prstGeom prst="roundRect">
            <a:avLst>
              <a:gd name="adj" fmla="val 16667"/>
            </a:avLst>
          </a:prstGeom>
          <a:noFill/>
          <a:ln w="76200">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399" name="TextBox 24"/>
          <p:cNvSpPr/>
          <p:nvPr/>
        </p:nvSpPr>
        <p:spPr>
          <a:xfrm>
            <a:off x="1379520" y="2851920"/>
            <a:ext cx="16783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strike="noStrike" spc="-1">
                <a:solidFill>
                  <a:schemeClr val="accent1"/>
                </a:solidFill>
                <a:latin typeface="Arial"/>
              </a:rPr>
              <a:t>CST simulation</a:t>
            </a:r>
            <a:endParaRPr lang="de-DE" sz="1600" b="0" strike="noStrike" spc="-1">
              <a:solidFill>
                <a:srgbClr val="000000"/>
              </a:solidFill>
              <a:latin typeface="Arial"/>
            </a:endParaRPr>
          </a:p>
        </p:txBody>
      </p:sp>
      <p:sp>
        <p:nvSpPr>
          <p:cNvPr id="400" name="TextBox 28"/>
          <p:cNvSpPr/>
          <p:nvPr/>
        </p:nvSpPr>
        <p:spPr>
          <a:xfrm>
            <a:off x="922680" y="6154200"/>
            <a:ext cx="21639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strike="noStrike" spc="-1">
                <a:solidFill>
                  <a:schemeClr val="dk1"/>
                </a:solidFill>
                <a:latin typeface="Arial"/>
              </a:rPr>
              <a:t>Courtesy A. Neumann</a:t>
            </a:r>
            <a:endParaRPr lang="de-DE" sz="1600" b="0" strike="noStrike" spc="-1">
              <a:solidFill>
                <a:srgbClr val="000000"/>
              </a:solidFill>
              <a:latin typeface="Arial"/>
            </a:endParaRPr>
          </a:p>
        </p:txBody>
      </p:sp>
      <p:sp>
        <p:nvSpPr>
          <p:cNvPr id="401" name="TextBox 400"/>
          <p:cNvSpPr txBox="1"/>
          <p:nvPr/>
        </p:nvSpPr>
        <p:spPr>
          <a:xfrm>
            <a:off x="540000" y="1260000"/>
            <a:ext cx="10116720" cy="805680"/>
          </a:xfrm>
          <a:prstGeom prst="rect">
            <a:avLst/>
          </a:prstGeom>
          <a:noFill/>
          <a:ln w="0">
            <a:noFill/>
          </a:ln>
        </p:spPr>
        <p:txBody>
          <a:bodyPr wrap="none" lIns="90000" tIns="45000" rIns="90000" bIns="45000" anchor="t">
            <a:noAutofit/>
          </a:bodyPr>
          <a:lstStyle/>
          <a:p>
            <a:pPr marL="216000" indent="-216000">
              <a:lnSpc>
                <a:spcPct val="110000"/>
              </a:lnSpc>
              <a:spcAft>
                <a:spcPts val="1199"/>
              </a:spcAft>
              <a:buClr>
                <a:srgbClr val="000000"/>
              </a:buClr>
              <a:buSzPct val="45000"/>
              <a:buFont typeface="Wingdings" charset="2"/>
              <a:buChar char=""/>
              <a:tabLst>
                <a:tab pos="361800" algn="l"/>
              </a:tabLst>
            </a:pPr>
            <a:r>
              <a:rPr lang="en-US" spc="-1" dirty="0">
                <a:solidFill>
                  <a:schemeClr val="dk1"/>
                </a:solidFill>
              </a:rPr>
              <a:t>(HZB) r</a:t>
            </a:r>
            <a:r>
              <a:rPr lang="en-US" sz="1800" b="0" strike="noStrike" spc="-1" dirty="0">
                <a:solidFill>
                  <a:schemeClr val="dk1"/>
                </a:solidFill>
                <a:latin typeface="Arial"/>
              </a:rPr>
              <a:t>e-measured Qext change with 3-stub tuner at </a:t>
            </a:r>
            <a:r>
              <a:rPr lang="en-US" sz="1800" b="0" strike="noStrike" spc="-1" dirty="0" err="1">
                <a:solidFill>
                  <a:schemeClr val="dk1"/>
                </a:solidFill>
                <a:latin typeface="Arial"/>
              </a:rPr>
              <a:t>HobiCat</a:t>
            </a:r>
            <a:r>
              <a:rPr lang="en-US" sz="1800" b="0" strike="noStrike" spc="-1" dirty="0">
                <a:solidFill>
                  <a:schemeClr val="dk1"/>
                </a:solidFill>
                <a:latin typeface="Arial"/>
              </a:rPr>
              <a:t> </a:t>
            </a:r>
            <a:r>
              <a:rPr lang="en-US" spc="-1" dirty="0">
                <a:solidFill>
                  <a:schemeClr val="dk1"/>
                </a:solidFill>
              </a:rPr>
              <a:t>(had already been done a long time ago…) </a:t>
            </a:r>
            <a:endParaRPr lang="de-DE" sz="1800" b="0" strike="noStrike" spc="-1" dirty="0">
              <a:solidFill>
                <a:srgbClr val="000000"/>
              </a:solidFill>
              <a:latin typeface="Arial"/>
            </a:endParaRPr>
          </a:p>
          <a:p>
            <a:pPr marL="216000" indent="-216000" defTabSz="914400">
              <a:lnSpc>
                <a:spcPct val="110000"/>
              </a:lnSpc>
              <a:spcAft>
                <a:spcPts val="1199"/>
              </a:spcAft>
              <a:buClr>
                <a:srgbClr val="000000"/>
              </a:buClr>
              <a:buSzPct val="45000"/>
              <a:buFont typeface="Wingdings" charset="2"/>
              <a:buChar char=""/>
              <a:tabLst>
                <a:tab pos="361800" algn="l"/>
              </a:tabLst>
            </a:pPr>
            <a:r>
              <a:rPr lang="en-US" sz="1800" b="0" strike="noStrike" spc="-1" dirty="0">
                <a:solidFill>
                  <a:schemeClr val="dk1"/>
                </a:solidFill>
                <a:latin typeface="Arial"/>
              </a:rPr>
              <a:t>Cross checked results with CST simulations.</a:t>
            </a:r>
            <a:endParaRPr lang="de-DE" sz="1800" b="0" strike="noStrike" spc="-1" dirty="0">
              <a:solidFill>
                <a:srgbClr val="000000"/>
              </a:solidFill>
              <a:latin typeface="Arial"/>
            </a:endParaRPr>
          </a:p>
        </p:txBody>
      </p:sp>
      <p:sp>
        <p:nvSpPr>
          <p:cNvPr id="402" name="TextBox 401"/>
          <p:cNvSpPr txBox="1"/>
          <p:nvPr/>
        </p:nvSpPr>
        <p:spPr>
          <a:xfrm>
            <a:off x="9812520" y="1980000"/>
            <a:ext cx="1620000" cy="602280"/>
          </a:xfrm>
          <a:prstGeom prst="rect">
            <a:avLst/>
          </a:prstGeom>
          <a:noFill/>
          <a:ln w="0">
            <a:noFill/>
          </a:ln>
        </p:spPr>
        <p:txBody>
          <a:bodyPr lIns="90000" tIns="45000" rIns="90000" bIns="45000" anchor="t">
            <a:noAutofit/>
          </a:bodyPr>
          <a:lstStyle/>
          <a:p>
            <a:pPr algn="ctr"/>
            <a:r>
              <a:rPr lang="de-DE" sz="1800" b="1" strike="noStrike" spc="-1">
                <a:solidFill>
                  <a:srgbClr val="637CE8"/>
                </a:solidFill>
                <a:latin typeface="Arial"/>
              </a:rPr>
              <a:t>3-stub tuner</a:t>
            </a:r>
          </a:p>
        </p:txBody>
      </p:sp>
      <p:sp>
        <p:nvSpPr>
          <p:cNvPr id="4" name="PlaceHolder 3"/>
          <p:cNvSpPr>
            <a:spLocks noGrp="1"/>
          </p:cNvSpPr>
          <p:nvPr>
            <p:ph type="ftr" idx="60"/>
          </p:nvPr>
        </p:nvSpPr>
        <p:spPr/>
        <p:txBody>
          <a:bodyPr/>
          <a:lstStyle/>
          <a:p>
            <a:r>
              <a:t>    iSAS WP2 LLRF | J. Branlard, Padova, 13.03.2025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3"/>
          <p:cNvSpPr/>
          <p:nvPr/>
        </p:nvSpPr>
        <p:spPr>
          <a:xfrm>
            <a:off x="3178800" y="315720"/>
            <a:ext cx="6488105"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status/evolution of Task 2.2 </a:t>
            </a:r>
            <a:endParaRPr lang="de-DE" sz="2400" b="0" strike="noStrike" spc="-1" dirty="0">
              <a:solidFill>
                <a:srgbClr val="000000"/>
              </a:solidFill>
              <a:latin typeface="Arial"/>
            </a:endParaRPr>
          </a:p>
        </p:txBody>
      </p:sp>
      <p:pic>
        <p:nvPicPr>
          <p:cNvPr id="368" name="Picture 2" descr="Innovate for Sustainable Accelerating Systems: Kick-Off Meeting"/>
          <p:cNvPicPr/>
          <p:nvPr/>
        </p:nvPicPr>
        <p:blipFill>
          <a:blip r:embed="rId2"/>
          <a:stretch/>
        </p:blipFill>
        <p:spPr>
          <a:xfrm>
            <a:off x="163440" y="109440"/>
            <a:ext cx="2781000" cy="873720"/>
          </a:xfrm>
          <a:prstGeom prst="rect">
            <a:avLst/>
          </a:prstGeom>
          <a:ln w="0">
            <a:noFill/>
          </a:ln>
        </p:spPr>
      </p:pic>
      <p:sp>
        <p:nvSpPr>
          <p:cNvPr id="369" name="PlaceHolder 1"/>
          <p:cNvSpPr>
            <a:spLocks noGrp="1"/>
          </p:cNvSpPr>
          <p:nvPr>
            <p:ph/>
          </p:nvPr>
        </p:nvSpPr>
        <p:spPr>
          <a:xfrm>
            <a:off x="576000" y="1362240"/>
            <a:ext cx="10515240" cy="51800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Task 2.2: </a:t>
            </a:r>
            <a:r>
              <a:rPr lang="en-US" sz="2000" b="1" strike="noStrike" spc="-1" dirty="0">
                <a:solidFill>
                  <a:schemeClr val="dk1"/>
                </a:solidFill>
                <a:latin typeface="Aptos"/>
              </a:rPr>
              <a:t>Efficient field control for high loaded-quality factor cavities </a:t>
            </a:r>
            <a:r>
              <a:rPr lang="en-GB" sz="2000" b="1" i="1" strike="noStrike" spc="-1" dirty="0">
                <a:solidFill>
                  <a:schemeClr val="dk1"/>
                </a:solidFill>
                <a:latin typeface="Arial"/>
              </a:rPr>
              <a:t>– M1-M48</a:t>
            </a:r>
            <a:endParaRPr lang="en-BE" sz="2000" b="0" strike="noStrike" spc="-1" dirty="0">
              <a:solidFill>
                <a:schemeClr val="dk1"/>
              </a:solidFill>
              <a:latin typeface="Aptos"/>
            </a:endParaRPr>
          </a:p>
          <a:p>
            <a:pPr marL="228600" indent="-228600" defTabSz="914400">
              <a:lnSpc>
                <a:spcPct val="90000"/>
              </a:lnSpc>
              <a:spcBef>
                <a:spcPts val="1001"/>
              </a:spcBef>
              <a:buClr>
                <a:srgbClr val="002060"/>
              </a:buClr>
              <a:buFont typeface="Arial"/>
              <a:buChar char="•"/>
              <a:tabLst>
                <a:tab pos="0" algn="l"/>
              </a:tabLst>
            </a:pPr>
            <a:r>
              <a:rPr lang="en-US" sz="2000" b="1" strike="noStrike" spc="-1" dirty="0">
                <a:solidFill>
                  <a:srgbClr val="002060"/>
                </a:solidFill>
                <a:latin typeface="Aptos"/>
              </a:rPr>
              <a:t>Past developments </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Evaluate methods for changing Q</a:t>
            </a:r>
            <a:r>
              <a:rPr lang="en-US" sz="1600" b="1" strike="noStrike" spc="-1" baseline="-25000" dirty="0">
                <a:solidFill>
                  <a:schemeClr val="dk1"/>
                </a:solidFill>
                <a:latin typeface="Aptos"/>
              </a:rPr>
              <a:t>L</a:t>
            </a:r>
            <a:r>
              <a:rPr lang="en-US" sz="1600" b="1" strike="noStrike" spc="-1" dirty="0">
                <a:solidFill>
                  <a:schemeClr val="dk1"/>
                </a:solidFill>
                <a:latin typeface="Aptos"/>
              </a:rPr>
              <a:t> (at the cavity coupler and waveguide level)</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(HZB) Tests done at </a:t>
            </a:r>
            <a:r>
              <a:rPr lang="en-US" sz="1400" b="0" strike="noStrike" spc="-1" dirty="0" err="1">
                <a:solidFill>
                  <a:schemeClr val="dk1"/>
                </a:solidFill>
                <a:latin typeface="Aptos"/>
              </a:rPr>
              <a:t>HoBiCat</a:t>
            </a:r>
            <a:r>
              <a:rPr lang="en-US" sz="1400" b="0" strike="noStrike" spc="-1" dirty="0">
                <a:solidFill>
                  <a:schemeClr val="dk1"/>
                </a:solidFill>
                <a:latin typeface="Aptos"/>
              </a:rPr>
              <a:t> with 3-stub tuner</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(DESY) Modify test stand for operation with SSA : done and approved by German authority (TUEV) </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200" b="0" strike="noStrike" spc="-1" dirty="0">
              <a:solidFill>
                <a:schemeClr val="dk1"/>
              </a:solidFill>
              <a:latin typeface="Aptos"/>
            </a:endParaRPr>
          </a:p>
          <a:p>
            <a:pPr marL="228600" indent="-228600" defTabSz="914400">
              <a:lnSpc>
                <a:spcPct val="90000"/>
              </a:lnSpc>
              <a:spcBef>
                <a:spcPts val="1001"/>
              </a:spcBef>
              <a:buClr>
                <a:srgbClr val="A4C137"/>
              </a:buClr>
              <a:buFont typeface="Arial"/>
              <a:buChar char="•"/>
              <a:tabLst>
                <a:tab pos="0" algn="l"/>
              </a:tabLst>
            </a:pPr>
            <a:r>
              <a:rPr lang="en-US" sz="2000" b="1" strike="noStrike" spc="-1" dirty="0">
                <a:solidFill>
                  <a:srgbClr val="A4C137"/>
                </a:solidFill>
                <a:latin typeface="Aptos"/>
              </a:rPr>
              <a:t>Current developments</a:t>
            </a:r>
            <a:endParaRPr lang="en-BE" sz="20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Test with Q-tuner last month</a:t>
            </a:r>
            <a:endParaRPr lang="en-BE"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Developed new devices to extend Qext range </a:t>
            </a:r>
            <a:endParaRPr lang="en-BE" sz="14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First result with high power look promising, but need to investigate heating of couplers </a:t>
            </a:r>
            <a:endParaRPr lang="en-BE" sz="1400" b="0" strike="noStrike" spc="-1" dirty="0">
              <a:solidFill>
                <a:schemeClr val="dk1"/>
              </a:solidFill>
              <a:latin typeface="Aptos"/>
            </a:endParaRPr>
          </a:p>
          <a:p>
            <a:pPr indent="0" defTabSz="914400">
              <a:lnSpc>
                <a:spcPct val="90000"/>
              </a:lnSpc>
              <a:spcBef>
                <a:spcPts val="499"/>
              </a:spcBef>
              <a:buNone/>
              <a:tabLst>
                <a:tab pos="0" algn="l"/>
              </a:tabLst>
            </a:pPr>
            <a:endParaRPr lang="en-BE" sz="1600" b="0" strike="noStrike" spc="-1" dirty="0">
              <a:solidFill>
                <a:schemeClr val="dk1"/>
              </a:solidFill>
              <a:latin typeface="Aptos"/>
            </a:endParaRPr>
          </a:p>
        </p:txBody>
      </p:sp>
      <p:sp>
        <p:nvSpPr>
          <p:cNvPr id="370" name="Rectangle 369"/>
          <p:cNvSpPr/>
          <p:nvPr/>
        </p:nvSpPr>
        <p:spPr>
          <a:xfrm>
            <a:off x="545940" y="1710107"/>
            <a:ext cx="10440000" cy="1411784"/>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strike="noStrike" spc="-1">
              <a:solidFill>
                <a:srgbClr val="000000"/>
              </a:solidFill>
              <a:latin typeface="Arial"/>
            </a:endParaRPr>
          </a:p>
        </p:txBody>
      </p:sp>
      <p:sp>
        <p:nvSpPr>
          <p:cNvPr id="3" name="PlaceHolder 2"/>
          <p:cNvSpPr>
            <a:spLocks noGrp="1"/>
          </p:cNvSpPr>
          <p:nvPr>
            <p:ph type="ftr" idx="11"/>
          </p:nvPr>
        </p:nvSpPr>
        <p:spPr/>
        <p:txBody>
          <a:bodyPr/>
          <a:lstStyle/>
          <a:p>
            <a:r>
              <a:t>    iSAS WP2 LLRF | J. Branlard, Padova, 13.03.2025 </a:t>
            </a:r>
          </a:p>
        </p:txBody>
      </p:sp>
    </p:spTree>
    <p:extLst>
      <p:ext uri="{BB962C8B-B14F-4D97-AF65-F5344CB8AC3E}">
        <p14:creationId xmlns:p14="http://schemas.microsoft.com/office/powerpoint/2010/main" val="2443560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Developed 2 prototypes to extend the Qext range</a:t>
            </a:r>
            <a:endParaRPr lang="en-BE" sz="3000" b="0" strike="noStrike" spc="-1">
              <a:solidFill>
                <a:schemeClr val="dk1"/>
              </a:solidFill>
              <a:latin typeface="Arial"/>
            </a:endParaRPr>
          </a:p>
        </p:txBody>
      </p:sp>
      <p:sp>
        <p:nvSpPr>
          <p:cNvPr id="408"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Waveguide components to increase Qext range</a:t>
            </a:r>
            <a:endParaRPr lang="en-BE" sz="1800" b="0" strike="noStrike" spc="-1">
              <a:solidFill>
                <a:schemeClr val="dk1"/>
              </a:solidFill>
              <a:latin typeface="Arial"/>
            </a:endParaRPr>
          </a:p>
        </p:txBody>
      </p:sp>
      <p:sp>
        <p:nvSpPr>
          <p:cNvPr id="409" name="TextBox 2"/>
          <p:cNvSpPr/>
          <p:nvPr/>
        </p:nvSpPr>
        <p:spPr>
          <a:xfrm>
            <a:off x="4537440" y="4793400"/>
            <a:ext cx="1406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a:solidFill>
                  <a:schemeClr val="dk1"/>
                </a:solidFill>
                <a:latin typeface="Arial"/>
              </a:rPr>
              <a:t>Courtesy V. Katalev</a:t>
            </a:r>
            <a:endParaRPr lang="de-DE" sz="1100" b="0" strike="noStrike" spc="-1">
              <a:solidFill>
                <a:srgbClr val="000000"/>
              </a:solidFill>
              <a:latin typeface="Arial"/>
            </a:endParaRPr>
          </a:p>
        </p:txBody>
      </p:sp>
      <p:grpSp>
        <p:nvGrpSpPr>
          <p:cNvPr id="410" name="Group 7"/>
          <p:cNvGrpSpPr/>
          <p:nvPr/>
        </p:nvGrpSpPr>
        <p:grpSpPr>
          <a:xfrm>
            <a:off x="6282000" y="1078920"/>
            <a:ext cx="5874120" cy="3935160"/>
            <a:chOff x="6282000" y="1078920"/>
            <a:chExt cx="5874120" cy="3935160"/>
          </a:xfrm>
        </p:grpSpPr>
        <p:pic>
          <p:nvPicPr>
            <p:cNvPr id="411" name="Picture 9"/>
            <p:cNvPicPr/>
            <p:nvPr/>
          </p:nvPicPr>
          <p:blipFill>
            <a:blip r:embed="rId2"/>
            <a:srcRect t="10924" b="14183"/>
            <a:stretch/>
          </p:blipFill>
          <p:spPr>
            <a:xfrm>
              <a:off x="6782760" y="1402560"/>
              <a:ext cx="2170080" cy="3611520"/>
            </a:xfrm>
            <a:prstGeom prst="rect">
              <a:avLst/>
            </a:prstGeom>
            <a:ln w="0">
              <a:noFill/>
            </a:ln>
          </p:spPr>
        </p:pic>
        <p:pic>
          <p:nvPicPr>
            <p:cNvPr id="412" name="Picture 10"/>
            <p:cNvPicPr/>
            <p:nvPr/>
          </p:nvPicPr>
          <p:blipFill>
            <a:blip r:embed="rId3"/>
            <a:stretch/>
          </p:blipFill>
          <p:spPr>
            <a:xfrm>
              <a:off x="8953200" y="1402560"/>
              <a:ext cx="3202920" cy="2126880"/>
            </a:xfrm>
            <a:prstGeom prst="rect">
              <a:avLst/>
            </a:prstGeom>
            <a:ln w="0">
              <a:noFill/>
            </a:ln>
          </p:spPr>
        </p:pic>
        <p:sp>
          <p:nvSpPr>
            <p:cNvPr id="413" name="TextBox 31"/>
            <p:cNvSpPr/>
            <p:nvPr/>
          </p:nvSpPr>
          <p:spPr>
            <a:xfrm>
              <a:off x="6926760" y="1078920"/>
              <a:ext cx="20160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chemeClr val="accent1"/>
                  </a:solidFill>
                  <a:latin typeface="Arial"/>
                </a:rPr>
                <a:t>Iris-tuner (variable)</a:t>
              </a:r>
              <a:endParaRPr lang="de-DE" sz="1600" b="0" strike="noStrike" spc="-1">
                <a:solidFill>
                  <a:srgbClr val="000000"/>
                </a:solidFill>
                <a:latin typeface="Arial"/>
              </a:endParaRPr>
            </a:p>
          </p:txBody>
        </p:sp>
        <p:grpSp>
          <p:nvGrpSpPr>
            <p:cNvPr id="414" name="Group 8"/>
            <p:cNvGrpSpPr/>
            <p:nvPr/>
          </p:nvGrpSpPr>
          <p:grpSpPr>
            <a:xfrm>
              <a:off x="6282000" y="1890000"/>
              <a:ext cx="855000" cy="937080"/>
              <a:chOff x="6282000" y="1890000"/>
              <a:chExt cx="855000" cy="937080"/>
            </a:xfrm>
          </p:grpSpPr>
          <p:cxnSp>
            <p:nvCxnSpPr>
              <p:cNvPr id="415" name="Straight Arrow Connector 5"/>
              <p:cNvCxnSpPr/>
              <p:nvPr/>
            </p:nvCxnSpPr>
            <p:spPr>
              <a:xfrm>
                <a:off x="6917040" y="2468880"/>
                <a:ext cx="220320" cy="358560"/>
              </a:xfrm>
              <a:prstGeom prst="straightConnector1">
                <a:avLst/>
              </a:prstGeom>
              <a:ln w="76200">
                <a:solidFill>
                  <a:srgbClr val="009FDF"/>
                </a:solidFill>
                <a:tailEnd type="triangle" w="med" len="med"/>
              </a:ln>
            </p:spPr>
          </p:cxnSp>
          <p:sp>
            <p:nvSpPr>
              <p:cNvPr id="416" name="TextBox 34"/>
              <p:cNvSpPr/>
              <p:nvPr/>
            </p:nvSpPr>
            <p:spPr>
              <a:xfrm>
                <a:off x="6282000" y="1890000"/>
                <a:ext cx="7664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I-tuner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nvGrpSpPr>
            <p:cNvPr id="417" name="Group 10"/>
            <p:cNvGrpSpPr/>
            <p:nvPr/>
          </p:nvGrpSpPr>
          <p:grpSpPr>
            <a:xfrm>
              <a:off x="8640000" y="4171680"/>
              <a:ext cx="1434960" cy="577080"/>
              <a:chOff x="8640000" y="4171680"/>
              <a:chExt cx="1434960" cy="577080"/>
            </a:xfrm>
          </p:grpSpPr>
          <p:cxnSp>
            <p:nvCxnSpPr>
              <p:cNvPr id="418" name="Straight Arrow Connector 6"/>
              <p:cNvCxnSpPr/>
              <p:nvPr/>
            </p:nvCxnSpPr>
            <p:spPr>
              <a:xfrm flipH="1" flipV="1">
                <a:off x="8640000" y="4404960"/>
                <a:ext cx="625320" cy="75960"/>
              </a:xfrm>
              <a:prstGeom prst="straightConnector1">
                <a:avLst/>
              </a:prstGeom>
              <a:ln w="76200">
                <a:solidFill>
                  <a:srgbClr val="009FDF"/>
                </a:solidFill>
                <a:tailEnd type="triangle" w="med" len="med"/>
              </a:ln>
            </p:spPr>
          </p:cxnSp>
          <p:sp>
            <p:nvSpPr>
              <p:cNvPr id="419" name="TextBox 37"/>
              <p:cNvSpPr/>
              <p:nvPr/>
            </p:nvSpPr>
            <p:spPr>
              <a:xfrm>
                <a:off x="9229320" y="4171680"/>
                <a:ext cx="8456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coupler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grpSp>
        <p:nvGrpSpPr>
          <p:cNvPr id="420" name="Group 12"/>
          <p:cNvGrpSpPr/>
          <p:nvPr/>
        </p:nvGrpSpPr>
        <p:grpSpPr>
          <a:xfrm>
            <a:off x="75600" y="1071360"/>
            <a:ext cx="5658480" cy="3935160"/>
            <a:chOff x="75600" y="1071360"/>
            <a:chExt cx="5658480" cy="3935160"/>
          </a:xfrm>
        </p:grpSpPr>
        <p:pic>
          <p:nvPicPr>
            <p:cNvPr id="421" name="Picture 17"/>
            <p:cNvPicPr/>
            <p:nvPr/>
          </p:nvPicPr>
          <p:blipFill>
            <a:blip r:embed="rId4"/>
            <a:stretch/>
          </p:blipFill>
          <p:spPr>
            <a:xfrm>
              <a:off x="2544120" y="1361160"/>
              <a:ext cx="3189960" cy="1996560"/>
            </a:xfrm>
            <a:prstGeom prst="rect">
              <a:avLst/>
            </a:prstGeom>
            <a:ln w="0">
              <a:noFill/>
            </a:ln>
          </p:spPr>
        </p:pic>
        <p:pic>
          <p:nvPicPr>
            <p:cNvPr id="422" name="Picture 19"/>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28838" t="23756" r="15234" b="6599"/>
            <a:stretch/>
          </p:blipFill>
          <p:spPr>
            <a:xfrm>
              <a:off x="394920" y="1395000"/>
              <a:ext cx="2170080" cy="3611520"/>
            </a:xfrm>
            <a:prstGeom prst="rect">
              <a:avLst/>
            </a:prstGeom>
            <a:ln w="0">
              <a:noFill/>
            </a:ln>
          </p:spPr>
        </p:pic>
        <p:sp>
          <p:nvSpPr>
            <p:cNvPr id="423" name="TextBox 41"/>
            <p:cNvSpPr/>
            <p:nvPr/>
          </p:nvSpPr>
          <p:spPr>
            <a:xfrm>
              <a:off x="506160" y="1071360"/>
              <a:ext cx="19594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chemeClr val="accent1"/>
                  </a:solidFill>
                  <a:latin typeface="Arial"/>
                </a:rPr>
                <a:t>Q-corrector (fixed)</a:t>
              </a:r>
              <a:endParaRPr lang="de-DE" sz="1600" b="0" strike="noStrike" spc="-1">
                <a:solidFill>
                  <a:srgbClr val="000000"/>
                </a:solidFill>
                <a:latin typeface="Arial"/>
              </a:endParaRPr>
            </a:p>
          </p:txBody>
        </p:sp>
        <p:grpSp>
          <p:nvGrpSpPr>
            <p:cNvPr id="424" name="Group 19"/>
            <p:cNvGrpSpPr/>
            <p:nvPr/>
          </p:nvGrpSpPr>
          <p:grpSpPr>
            <a:xfrm>
              <a:off x="1794600" y="4164120"/>
              <a:ext cx="1434960" cy="577080"/>
              <a:chOff x="1794600" y="4164120"/>
              <a:chExt cx="1434960" cy="577080"/>
            </a:xfrm>
          </p:grpSpPr>
          <p:cxnSp>
            <p:nvCxnSpPr>
              <p:cNvPr id="425" name="Straight Arrow Connector 7"/>
              <p:cNvCxnSpPr/>
              <p:nvPr/>
            </p:nvCxnSpPr>
            <p:spPr>
              <a:xfrm flipH="1" flipV="1">
                <a:off x="1794600" y="4397760"/>
                <a:ext cx="625320" cy="75600"/>
              </a:xfrm>
              <a:prstGeom prst="straightConnector1">
                <a:avLst/>
              </a:prstGeom>
              <a:ln w="76200">
                <a:solidFill>
                  <a:srgbClr val="009FDF"/>
                </a:solidFill>
                <a:tailEnd type="triangle" w="med" len="med"/>
              </a:ln>
            </p:spPr>
          </p:cxnSp>
          <p:sp>
            <p:nvSpPr>
              <p:cNvPr id="426" name="TextBox 42"/>
              <p:cNvSpPr/>
              <p:nvPr/>
            </p:nvSpPr>
            <p:spPr>
              <a:xfrm>
                <a:off x="2383920" y="4164120"/>
                <a:ext cx="8456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coupler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nvGrpSpPr>
            <p:cNvPr id="427" name="Group 20"/>
            <p:cNvGrpSpPr/>
            <p:nvPr/>
          </p:nvGrpSpPr>
          <p:grpSpPr>
            <a:xfrm>
              <a:off x="75600" y="2452320"/>
              <a:ext cx="1124640" cy="888120"/>
              <a:chOff x="75600" y="2452320"/>
              <a:chExt cx="1124640" cy="888120"/>
            </a:xfrm>
          </p:grpSpPr>
          <p:cxnSp>
            <p:nvCxnSpPr>
              <p:cNvPr id="428" name="Straight Arrow Connector 8"/>
              <p:cNvCxnSpPr/>
              <p:nvPr/>
            </p:nvCxnSpPr>
            <p:spPr>
              <a:xfrm>
                <a:off x="605160" y="2938320"/>
                <a:ext cx="595440" cy="402480"/>
              </a:xfrm>
              <a:prstGeom prst="straightConnector1">
                <a:avLst/>
              </a:prstGeom>
              <a:ln w="76200">
                <a:solidFill>
                  <a:srgbClr val="009FDF"/>
                </a:solidFill>
                <a:tailEnd type="triangle" w="med" len="med"/>
              </a:ln>
            </p:spPr>
          </p:cxnSp>
          <p:sp>
            <p:nvSpPr>
              <p:cNvPr id="429" name="TextBox 43"/>
              <p:cNvSpPr/>
              <p:nvPr/>
            </p:nvSpPr>
            <p:spPr>
              <a:xfrm>
                <a:off x="75600" y="2452320"/>
                <a:ext cx="62496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strike="noStrike" spc="-1">
                    <a:solidFill>
                      <a:schemeClr val="accent1"/>
                    </a:solidFill>
                    <a:latin typeface="Arial"/>
                  </a:rPr>
                  <a:t>fixed stud</a:t>
                </a:r>
                <a:endParaRPr lang="de-DE" sz="1600" b="0" strike="noStrike" spc="-1">
                  <a:solidFill>
                    <a:srgbClr val="000000"/>
                  </a:solidFill>
                  <a:latin typeface="Arial"/>
                </a:endParaRPr>
              </a:p>
            </p:txBody>
          </p:sp>
        </p:grpSp>
      </p:grpSp>
      <p:sp>
        <p:nvSpPr>
          <p:cNvPr id="430" name="Rectangle 2"/>
          <p:cNvSpPr/>
          <p:nvPr/>
        </p:nvSpPr>
        <p:spPr>
          <a:xfrm>
            <a:off x="407880" y="5162760"/>
            <a:ext cx="9551880" cy="1410120"/>
          </a:xfrm>
          <a:prstGeom prst="rect">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pic>
        <p:nvPicPr>
          <p:cNvPr id="431" name="Picture 21"/>
          <p:cNvPicPr/>
          <p:nvPr/>
        </p:nvPicPr>
        <p:blipFill>
          <a:blip r:embed="rId7"/>
          <a:srcRect t="5391" r="50002" b="50477"/>
          <a:stretch/>
        </p:blipFill>
        <p:spPr>
          <a:xfrm>
            <a:off x="5993640" y="5223960"/>
            <a:ext cx="1846440" cy="1302480"/>
          </a:xfrm>
          <a:prstGeom prst="rect">
            <a:avLst/>
          </a:prstGeom>
          <a:ln w="0">
            <a:noFill/>
          </a:ln>
        </p:spPr>
      </p:pic>
      <p:pic>
        <p:nvPicPr>
          <p:cNvPr id="432" name="Picture 22"/>
          <p:cNvPicPr/>
          <p:nvPr/>
        </p:nvPicPr>
        <p:blipFill>
          <a:blip r:embed="rId7"/>
          <a:srcRect t="54953" r="50002" b="668"/>
          <a:stretch/>
        </p:blipFill>
        <p:spPr>
          <a:xfrm>
            <a:off x="8029080" y="5223960"/>
            <a:ext cx="1846440" cy="1309680"/>
          </a:xfrm>
          <a:prstGeom prst="rect">
            <a:avLst/>
          </a:prstGeom>
          <a:ln w="0">
            <a:noFill/>
          </a:ln>
        </p:spPr>
      </p:pic>
      <p:sp>
        <p:nvSpPr>
          <p:cNvPr id="433" name="TextBox 47"/>
          <p:cNvSpPr/>
          <p:nvPr/>
        </p:nvSpPr>
        <p:spPr>
          <a:xfrm>
            <a:off x="452160" y="5237640"/>
            <a:ext cx="5283604" cy="119887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defTabSz="914400">
              <a:lnSpc>
                <a:spcPct val="100000"/>
              </a:lnSpc>
              <a:buClr>
                <a:srgbClr val="FFFFFF"/>
              </a:buClr>
              <a:buFont typeface="Arial"/>
              <a:buChar char="•"/>
            </a:pPr>
            <a:r>
              <a:rPr lang="en-US" sz="1600" b="0" strike="noStrike" spc="-1" dirty="0">
                <a:solidFill>
                  <a:schemeClr val="lt1"/>
                </a:solidFill>
                <a:latin typeface="Arial"/>
              </a:rPr>
              <a:t>Several devices are being developed to </a:t>
            </a:r>
            <a:r>
              <a:rPr lang="en-US" sz="1600" b="1" strike="noStrike" spc="-1" dirty="0">
                <a:solidFill>
                  <a:schemeClr val="lt1"/>
                </a:solidFill>
                <a:latin typeface="Arial"/>
              </a:rPr>
              <a:t>increase</a:t>
            </a:r>
            <a:r>
              <a:rPr lang="en-US" sz="1600" b="0" strike="noStrike" spc="-1" dirty="0">
                <a:solidFill>
                  <a:schemeClr val="lt1"/>
                </a:solidFill>
                <a:latin typeface="Arial"/>
              </a:rPr>
              <a:t> or </a:t>
            </a:r>
            <a:br>
              <a:rPr sz="1600" dirty="0"/>
            </a:br>
            <a:r>
              <a:rPr lang="en-US" sz="1600" b="1" strike="noStrike" spc="-1" dirty="0">
                <a:solidFill>
                  <a:schemeClr val="lt1"/>
                </a:solidFill>
                <a:latin typeface="Arial"/>
              </a:rPr>
              <a:t>shift</a:t>
            </a:r>
            <a:r>
              <a:rPr lang="en-US" sz="1600" b="0" strike="noStrike" spc="-1" dirty="0">
                <a:solidFill>
                  <a:schemeClr val="lt1"/>
                </a:solidFill>
                <a:latin typeface="Arial"/>
              </a:rPr>
              <a:t> the </a:t>
            </a:r>
            <a:r>
              <a:rPr lang="en-US" sz="1600" b="1" strike="noStrike" spc="-1" dirty="0">
                <a:solidFill>
                  <a:schemeClr val="lt1"/>
                </a:solidFill>
                <a:latin typeface="Arial"/>
              </a:rPr>
              <a:t>Qext tuning range</a:t>
            </a:r>
            <a:endParaRPr lang="de-DE" sz="1600" b="0" strike="noStrike" spc="-1" dirty="0">
              <a:solidFill>
                <a:srgbClr val="000000"/>
              </a:solidFill>
              <a:latin typeface="Arial"/>
            </a:endParaRPr>
          </a:p>
          <a:p>
            <a:pPr marL="285840" indent="-285840" defTabSz="914400">
              <a:lnSpc>
                <a:spcPct val="150000"/>
              </a:lnSpc>
              <a:buClr>
                <a:srgbClr val="FFFFFF"/>
              </a:buClr>
              <a:buFont typeface="Arial"/>
              <a:buChar char="•"/>
            </a:pPr>
            <a:r>
              <a:rPr lang="en-US" sz="1600" b="0" strike="noStrike" spc="-1" dirty="0">
                <a:solidFill>
                  <a:schemeClr val="lt1"/>
                </a:solidFill>
                <a:latin typeface="Arial"/>
              </a:rPr>
              <a:t>High-power test started</a:t>
            </a:r>
            <a:endParaRPr lang="de-DE" sz="1600" b="0" strike="noStrike" spc="-1" dirty="0">
              <a:solidFill>
                <a:srgbClr val="000000"/>
              </a:solidFill>
              <a:latin typeface="Arial"/>
            </a:endParaRPr>
          </a:p>
          <a:p>
            <a:pPr marL="285840" indent="-285840" defTabSz="914400">
              <a:lnSpc>
                <a:spcPct val="100000"/>
              </a:lnSpc>
              <a:buClr>
                <a:srgbClr val="FFFFFF"/>
              </a:buClr>
              <a:buFont typeface="Arial"/>
              <a:buChar char="•"/>
            </a:pPr>
            <a:r>
              <a:rPr lang="en-US" sz="1600" b="0" strike="noStrike" spc="-1" dirty="0">
                <a:solidFill>
                  <a:schemeClr val="lt1"/>
                </a:solidFill>
                <a:latin typeface="Arial"/>
              </a:rPr>
              <a:t>Currently investigating induced heating of coupler</a:t>
            </a:r>
            <a:endParaRPr lang="de-DE" sz="1600" b="0" strike="noStrike" spc="-1" dirty="0">
              <a:solidFill>
                <a:srgbClr val="000000"/>
              </a:solidFill>
              <a:latin typeface="Arial"/>
            </a:endParaRPr>
          </a:p>
        </p:txBody>
      </p:sp>
      <p:sp>
        <p:nvSpPr>
          <p:cNvPr id="434" name="TextBox 49"/>
          <p:cNvSpPr/>
          <p:nvPr/>
        </p:nvSpPr>
        <p:spPr>
          <a:xfrm>
            <a:off x="6423300" y="6040440"/>
            <a:ext cx="1098612"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dirty="0">
                <a:solidFill>
                  <a:schemeClr val="lt1"/>
                </a:solidFill>
                <a:latin typeface="Arial"/>
              </a:rPr>
              <a:t>T300K heating</a:t>
            </a:r>
            <a:endParaRPr lang="de-DE" sz="1100" b="0" strike="noStrike" spc="-1" dirty="0">
              <a:solidFill>
                <a:srgbClr val="000000"/>
              </a:solidFill>
              <a:latin typeface="Arial"/>
            </a:endParaRPr>
          </a:p>
        </p:txBody>
      </p:sp>
      <p:sp>
        <p:nvSpPr>
          <p:cNvPr id="435" name="TextBox 52"/>
          <p:cNvSpPr/>
          <p:nvPr/>
        </p:nvSpPr>
        <p:spPr>
          <a:xfrm>
            <a:off x="8536108" y="6079296"/>
            <a:ext cx="1020192"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dirty="0">
                <a:solidFill>
                  <a:schemeClr val="lt1"/>
                </a:solidFill>
                <a:latin typeface="Arial"/>
              </a:rPr>
              <a:t>T70K heating</a:t>
            </a:r>
            <a:endParaRPr lang="de-DE" sz="1100" b="0" strike="noStrike" spc="-1" dirty="0">
              <a:solidFill>
                <a:srgbClr val="000000"/>
              </a:solidFill>
              <a:latin typeface="Arial"/>
            </a:endParaRPr>
          </a:p>
        </p:txBody>
      </p:sp>
      <p:sp>
        <p:nvSpPr>
          <p:cNvPr id="4" name="PlaceHolder 3"/>
          <p:cNvSpPr>
            <a:spLocks noGrp="1"/>
          </p:cNvSpPr>
          <p:nvPr>
            <p:ph type="ftr" idx="60"/>
          </p:nvPr>
        </p:nvSpPr>
        <p:spPr/>
        <p:txBody>
          <a:bodyPr/>
          <a:lstStyle/>
          <a:p>
            <a:r>
              <a:t>    iSAS WP2 LLRF | J. Branlard, Padova, 13.03.2025 </a:t>
            </a:r>
          </a:p>
        </p:txBody>
      </p:sp>
      <p:sp>
        <p:nvSpPr>
          <p:cNvPr id="2" name="TextBox 1">
            <a:extLst>
              <a:ext uri="{FF2B5EF4-FFF2-40B4-BE49-F238E27FC236}">
                <a16:creationId xmlns:a16="http://schemas.microsoft.com/office/drawing/2014/main" id="{57975F51-7CC5-47B2-9980-0DB7D252DA3E}"/>
              </a:ext>
            </a:extLst>
          </p:cNvPr>
          <p:cNvSpPr txBox="1"/>
          <p:nvPr/>
        </p:nvSpPr>
        <p:spPr>
          <a:xfrm>
            <a:off x="11582400" y="1850622"/>
            <a:ext cx="609600" cy="369332"/>
          </a:xfrm>
          <a:prstGeom prst="rect">
            <a:avLst/>
          </a:prstGeom>
          <a:noFill/>
        </p:spPr>
        <p:txBody>
          <a:bodyPr wrap="square" rtlCol="0">
            <a:spAutoFit/>
          </a:bodyPr>
          <a:lstStyle/>
          <a:p>
            <a:pPr algn="ctr"/>
            <a:r>
              <a:rPr lang="en-US" sz="900" dirty="0">
                <a:solidFill>
                  <a:schemeClr val="bg1">
                    <a:lumMod val="65000"/>
                  </a:schemeClr>
                </a:solidFill>
              </a:rPr>
              <a:t>coupler motor</a:t>
            </a:r>
            <a:endParaRPr lang="en-US" sz="1600"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DESY">
  <a:themeElements>
    <a:clrScheme name="Benutzerdefiniert 30">
      <a:dk1>
        <a:srgbClr val="000000"/>
      </a:dk1>
      <a:lt1>
        <a:srgbClr val="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3572</Words>
  <Application>Microsoft Office PowerPoint</Application>
  <PresentationFormat>Widescreen</PresentationFormat>
  <Paragraphs>510</Paragraphs>
  <Slides>34</Slides>
  <Notes>2</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Aptos</vt:lpstr>
      <vt:lpstr>Aptos Display</vt:lpstr>
      <vt:lpstr>Arial</vt:lpstr>
      <vt:lpstr>Calibri</vt:lpstr>
      <vt:lpstr>DejaVu Sans</vt:lpstr>
      <vt:lpstr>Symbol</vt:lpstr>
      <vt:lpstr>Times New Roman</vt:lpstr>
      <vt:lpstr>Wingdings</vt:lpstr>
      <vt:lpstr>Office Theme</vt:lpstr>
      <vt:lpstr>Office Theme</vt:lpstr>
      <vt:lpstr>DESY</vt:lpstr>
      <vt:lpstr>1_DESY</vt:lpstr>
      <vt:lpstr>DESY</vt:lpstr>
      <vt:lpstr>DESY</vt:lpstr>
      <vt:lpstr>1_DESY</vt:lpstr>
      <vt:lpstr>DESY</vt:lpstr>
      <vt:lpstr>WP2: Low level RF controls Padova meeting, March 13, 2025</vt:lpstr>
      <vt:lpstr>PowerPoint Presentation</vt:lpstr>
      <vt:lpstr>PowerPoint Presentation</vt:lpstr>
      <vt:lpstr>PowerPoint Presentation</vt:lpstr>
      <vt:lpstr>PowerPoint Presentation</vt:lpstr>
      <vt:lpstr>Why is bandwidth and resonance control crucial for efficiency</vt:lpstr>
      <vt:lpstr>Extending the Qext range</vt:lpstr>
      <vt:lpstr>PowerPoint Presentation</vt:lpstr>
      <vt:lpstr>Developed 2 prototypes to extend the Qext range</vt:lpstr>
      <vt:lpstr>PowerPoint Presentation</vt:lpstr>
      <vt:lpstr>PowerPoint Presentation</vt:lpstr>
      <vt:lpstr>Detuning estimation using ML</vt:lpstr>
      <vt:lpstr>Resonance control</vt:lpstr>
      <vt:lpstr>Optimizing Lorentz force detuning at EuXFEL</vt:lpstr>
      <vt:lpstr>Optimizing Lorentz force detuning at EuXFEL</vt:lpstr>
      <vt:lpstr>Optimizing Lorentz force detuning at EuXFEL</vt:lpstr>
      <vt:lpstr>PowerPoint Presentation</vt:lpstr>
      <vt:lpstr>PowerPoint Presentation</vt:lpstr>
      <vt:lpstr>PowerPoint Presentation</vt:lpstr>
      <vt:lpstr>PowerPoint Presentation</vt:lpstr>
      <vt:lpstr>Anomaly detection</vt:lpstr>
      <vt:lpstr>PowerPoint Presentation</vt:lpstr>
      <vt:lpstr>Saving energy with RF </vt:lpstr>
      <vt:lpstr>Applying the same technique to offer longer beam time</vt:lpstr>
      <vt:lpstr>SSA R&amp;D at DESY</vt:lpstr>
      <vt:lpstr>PowerPoint Presentation</vt:lpstr>
      <vt:lpstr>Carrier Suppression Interferometer</vt:lpstr>
      <vt:lpstr>Measurement Results from CMTB</vt:lpstr>
      <vt:lpstr>PowerPoint Presentation</vt:lpstr>
      <vt:lpstr>PowerPoint Presentation</vt:lpstr>
      <vt:lpstr>PowerPoint Presentation</vt:lpstr>
      <vt:lpstr>BACKUP</vt:lpstr>
      <vt:lpstr>Example 3a</vt:lpstr>
      <vt:lpstr>Example 3b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Jorgen D'HONDT</dc:creator>
  <dc:description/>
  <cp:lastModifiedBy>Branlard, Julien</cp:lastModifiedBy>
  <cp:revision>134</cp:revision>
  <dcterms:created xsi:type="dcterms:W3CDTF">2024-02-23T11:31:04Z</dcterms:created>
  <dcterms:modified xsi:type="dcterms:W3CDTF">2025-03-12T22:43:33Z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PresentationFormat">
    <vt:lpwstr>Widescreen</vt:lpwstr>
  </property>
  <property fmtid="{D5CDD505-2E9C-101B-9397-08002B2CF9AE}" pid="4" name="Slides">
    <vt:i4>38</vt:i4>
  </property>
</Properties>
</file>