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08" r:id="rId3"/>
    <p:sldId id="317" r:id="rId4"/>
    <p:sldId id="318" r:id="rId5"/>
    <p:sldId id="312" r:id="rId6"/>
    <p:sldId id="306" r:id="rId7"/>
    <p:sldId id="316" r:id="rId8"/>
    <p:sldId id="320" r:id="rId9"/>
    <p:sldId id="319" r:id="rId10"/>
    <p:sldId id="322" r:id="rId11"/>
    <p:sldId id="321" r:id="rId12"/>
    <p:sldId id="305" r:id="rId13"/>
    <p:sldId id="258" r:id="rId14"/>
    <p:sldId id="311" r:id="rId15"/>
    <p:sldId id="309" r:id="rId16"/>
    <p:sldId id="310"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635B990-56D3-4E5D-968D-6B5A0770C948}">
          <p14:sldIdLst>
            <p14:sldId id="256"/>
          </p14:sldIdLst>
        </p14:section>
        <p14:section name="Particle accelerators market" id="{07B5FF51-20BB-4EA8-8923-687C6774DF47}">
          <p14:sldIdLst>
            <p14:sldId id="308"/>
            <p14:sldId id="317"/>
            <p14:sldId id="318"/>
          </p14:sldIdLst>
        </p14:section>
        <p14:section name="INFN TT" id="{4BF3178A-2977-4F96-B57C-3F3F15EE55D2}">
          <p14:sldIdLst>
            <p14:sldId id="312"/>
            <p14:sldId id="306"/>
            <p14:sldId id="316"/>
            <p14:sldId id="320"/>
            <p14:sldId id="319"/>
            <p14:sldId id="322"/>
          </p14:sldIdLst>
        </p14:section>
        <p14:section name="Conclusions" id="{A2441E39-0CE8-4C73-8756-ACF8564F8B95}">
          <p14:sldIdLst>
            <p14:sldId id="321"/>
            <p14:sldId id="305"/>
            <p14:sldId id="258"/>
          </p14:sldIdLst>
        </p14:section>
        <p14:section name="References" id="{5524A42C-5FD3-4F3B-87D6-A70672F5033B}">
          <p14:sldIdLst>
            <p14:sldId id="311"/>
          </p14:sldIdLst>
        </p14:section>
        <p14:section name="Additional materials" id="{AF14F5A4-9932-406D-8C73-8012F6C9856A}">
          <p14:sldIdLst>
            <p14:sldId id="309"/>
            <p14:sldId id="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96B4"/>
    <a:srgbClr val="E9EBF5"/>
    <a:srgbClr val="002A48"/>
    <a:srgbClr val="FDFFE7"/>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5226" autoAdjust="0"/>
  </p:normalViewPr>
  <p:slideViewPr>
    <p:cSldViewPr snapToGrid="0">
      <p:cViewPr varScale="1">
        <p:scale>
          <a:sx n="78" d="100"/>
          <a:sy n="78" d="100"/>
        </p:scale>
        <p:origin x="883" y="91"/>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80563-8F1C-40DA-A470-32FDE5F0C6C6}" type="doc">
      <dgm:prSet loTypeId="urn:microsoft.com/office/officeart/2008/layout/BendingPictureCaption" loCatId="picture" qsTypeId="urn:microsoft.com/office/officeart/2005/8/quickstyle/simple4" qsCatId="simple" csTypeId="urn:microsoft.com/office/officeart/2005/8/colors/accent1_2" csCatId="accent1" phldr="1"/>
      <dgm:spPr/>
    </dgm:pt>
    <dgm:pt modelId="{772988FC-FFC2-44D8-BFE2-A8BC286C67E3}">
      <dgm:prSet phldrT="[Testo]"/>
      <dgm:spPr/>
      <dgm:t>
        <a:bodyPr/>
        <a:lstStyle/>
        <a:p>
          <a:r>
            <a:rPr lang="it-IT" dirty="0"/>
            <a:t>Ilaria Giammarioli</a:t>
          </a:r>
          <a:br>
            <a:rPr lang="it-IT" dirty="0"/>
          </a:br>
          <a:r>
            <a:rPr lang="it-IT" dirty="0"/>
            <a:t>(Office Manager)</a:t>
          </a:r>
        </a:p>
      </dgm:t>
    </dgm:pt>
    <dgm:pt modelId="{20CAE4B4-6DEB-4F3F-8FFD-832254DE14D2}" type="parTrans" cxnId="{DA088C09-BA5C-4DAC-BDE4-05C67CE2DEFB}">
      <dgm:prSet/>
      <dgm:spPr/>
      <dgm:t>
        <a:bodyPr/>
        <a:lstStyle/>
        <a:p>
          <a:endParaRPr lang="it-IT"/>
        </a:p>
      </dgm:t>
    </dgm:pt>
    <dgm:pt modelId="{87F80F3B-B2AA-4667-9C94-2795021C3CA2}" type="sibTrans" cxnId="{DA088C09-BA5C-4DAC-BDE4-05C67CE2DEFB}">
      <dgm:prSet/>
      <dgm:spPr/>
      <dgm:t>
        <a:bodyPr/>
        <a:lstStyle/>
        <a:p>
          <a:endParaRPr lang="it-IT"/>
        </a:p>
      </dgm:t>
    </dgm:pt>
    <dgm:pt modelId="{6204708E-F7C5-44AD-9999-DC4163D1E8A8}">
      <dgm:prSet phldrT="[Testo]"/>
      <dgm:spPr/>
      <dgm:t>
        <a:bodyPr/>
        <a:lstStyle/>
        <a:p>
          <a:r>
            <a:rPr lang="it-IT" dirty="0"/>
            <a:t>Stefania Lucantonio</a:t>
          </a:r>
        </a:p>
      </dgm:t>
    </dgm:pt>
    <dgm:pt modelId="{054FF04A-A578-4B63-8D71-18AC6FEE146E}" type="parTrans" cxnId="{DAF39FCE-77B1-4E0E-ABDB-D4A9E0AA7CF1}">
      <dgm:prSet/>
      <dgm:spPr/>
      <dgm:t>
        <a:bodyPr/>
        <a:lstStyle/>
        <a:p>
          <a:endParaRPr lang="it-IT"/>
        </a:p>
      </dgm:t>
    </dgm:pt>
    <dgm:pt modelId="{B7B50DC3-0C92-4ECC-8E2F-05A95D7315EC}" type="sibTrans" cxnId="{DAF39FCE-77B1-4E0E-ABDB-D4A9E0AA7CF1}">
      <dgm:prSet/>
      <dgm:spPr/>
      <dgm:t>
        <a:bodyPr/>
        <a:lstStyle/>
        <a:p>
          <a:endParaRPr lang="it-IT"/>
        </a:p>
      </dgm:t>
    </dgm:pt>
    <dgm:pt modelId="{57D77107-0906-467F-B3F1-82A4D3A7BA4B}">
      <dgm:prSet phldrT="[Testo]"/>
      <dgm:spPr/>
      <dgm:t>
        <a:bodyPr/>
        <a:lstStyle/>
        <a:p>
          <a:r>
            <a:rPr lang="it-IT" dirty="0"/>
            <a:t>Pier Paolo Deminicis</a:t>
          </a:r>
        </a:p>
      </dgm:t>
    </dgm:pt>
    <dgm:pt modelId="{2B02FDC2-55F4-4477-83D5-38EE9B85B7E7}" type="parTrans" cxnId="{ADED5EBF-CB25-4AE2-9D0B-DC741D7AD30F}">
      <dgm:prSet/>
      <dgm:spPr/>
      <dgm:t>
        <a:bodyPr/>
        <a:lstStyle/>
        <a:p>
          <a:endParaRPr lang="it-IT"/>
        </a:p>
      </dgm:t>
    </dgm:pt>
    <dgm:pt modelId="{C48A1313-67CC-46C7-8835-C49F0C130F73}" type="sibTrans" cxnId="{ADED5EBF-CB25-4AE2-9D0B-DC741D7AD30F}">
      <dgm:prSet/>
      <dgm:spPr/>
      <dgm:t>
        <a:bodyPr/>
        <a:lstStyle/>
        <a:p>
          <a:endParaRPr lang="it-IT"/>
        </a:p>
      </dgm:t>
    </dgm:pt>
    <dgm:pt modelId="{DF9B3C2E-C03C-4F16-9B52-C9AC6337A55C}">
      <dgm:prSet/>
      <dgm:spPr/>
      <dgm:t>
        <a:bodyPr/>
        <a:lstStyle/>
        <a:p>
          <a:r>
            <a:rPr lang="it-IT" dirty="0"/>
            <a:t>Diego Tonini</a:t>
          </a:r>
        </a:p>
      </dgm:t>
    </dgm:pt>
    <dgm:pt modelId="{6BD5BC43-B246-44BC-A0BF-327734E6D135}" type="parTrans" cxnId="{7BFACB28-414E-450D-8D7C-8686FB727114}">
      <dgm:prSet/>
      <dgm:spPr/>
      <dgm:t>
        <a:bodyPr/>
        <a:lstStyle/>
        <a:p>
          <a:endParaRPr lang="it-IT"/>
        </a:p>
      </dgm:t>
    </dgm:pt>
    <dgm:pt modelId="{F06A5ED7-030C-4FF2-B604-FC9B2FFD5979}" type="sibTrans" cxnId="{7BFACB28-414E-450D-8D7C-8686FB727114}">
      <dgm:prSet/>
      <dgm:spPr/>
      <dgm:t>
        <a:bodyPr/>
        <a:lstStyle/>
        <a:p>
          <a:endParaRPr lang="it-IT"/>
        </a:p>
      </dgm:t>
    </dgm:pt>
    <dgm:pt modelId="{12D65143-45FF-4AEF-BD70-70FE1F2B1388}">
      <dgm:prSet/>
      <dgm:spPr/>
      <dgm:t>
        <a:bodyPr/>
        <a:lstStyle/>
        <a:p>
          <a:r>
            <a:rPr lang="it-IT" dirty="0"/>
            <a:t>Simona Mancuso</a:t>
          </a:r>
        </a:p>
      </dgm:t>
    </dgm:pt>
    <dgm:pt modelId="{730915AD-2D01-4EFD-85CB-69C977F1F714}" type="parTrans" cxnId="{CA6BB51B-219F-400C-94DE-0853592B92BD}">
      <dgm:prSet/>
      <dgm:spPr/>
      <dgm:t>
        <a:bodyPr/>
        <a:lstStyle/>
        <a:p>
          <a:endParaRPr lang="it-IT"/>
        </a:p>
      </dgm:t>
    </dgm:pt>
    <dgm:pt modelId="{13AAAC6C-4894-4899-93CD-53EAE5CCF612}" type="sibTrans" cxnId="{CA6BB51B-219F-400C-94DE-0853592B92BD}">
      <dgm:prSet/>
      <dgm:spPr/>
      <dgm:t>
        <a:bodyPr/>
        <a:lstStyle/>
        <a:p>
          <a:endParaRPr lang="it-IT"/>
        </a:p>
      </dgm:t>
    </dgm:pt>
    <dgm:pt modelId="{F8BCED65-5008-40EF-9DE1-57984670406C}">
      <dgm:prSet/>
      <dgm:spPr/>
      <dgm:t>
        <a:bodyPr/>
        <a:lstStyle/>
        <a:p>
          <a:r>
            <a:rPr lang="it-IT" dirty="0"/>
            <a:t>Cristina Placido</a:t>
          </a:r>
        </a:p>
      </dgm:t>
    </dgm:pt>
    <dgm:pt modelId="{66628689-87A4-4EDA-BFAF-3B99E121E2E2}" type="parTrans" cxnId="{4F4B1587-A12A-45A5-B512-3B0EDB98E293}">
      <dgm:prSet/>
      <dgm:spPr/>
      <dgm:t>
        <a:bodyPr/>
        <a:lstStyle/>
        <a:p>
          <a:endParaRPr lang="it-IT"/>
        </a:p>
      </dgm:t>
    </dgm:pt>
    <dgm:pt modelId="{5F24CC57-D755-489C-B3B2-08045208CF16}" type="sibTrans" cxnId="{4F4B1587-A12A-45A5-B512-3B0EDB98E293}">
      <dgm:prSet/>
      <dgm:spPr/>
      <dgm:t>
        <a:bodyPr/>
        <a:lstStyle/>
        <a:p>
          <a:endParaRPr lang="it-IT"/>
        </a:p>
      </dgm:t>
    </dgm:pt>
    <dgm:pt modelId="{79DA47F8-7AB3-4499-88C7-D6F73F8DD523}" type="pres">
      <dgm:prSet presAssocID="{38D80563-8F1C-40DA-A470-32FDE5F0C6C6}" presName="diagram" presStyleCnt="0">
        <dgm:presLayoutVars>
          <dgm:dir/>
        </dgm:presLayoutVars>
      </dgm:prSet>
      <dgm:spPr/>
    </dgm:pt>
    <dgm:pt modelId="{690226BD-172A-4FA5-8B1F-6402C62FF911}" type="pres">
      <dgm:prSet presAssocID="{772988FC-FFC2-44D8-BFE2-A8BC286C67E3}" presName="composite" presStyleCnt="0"/>
      <dgm:spPr/>
    </dgm:pt>
    <dgm:pt modelId="{9BF01432-00A1-4A66-A999-76C701974219}" type="pres">
      <dgm:prSet presAssocID="{772988FC-FFC2-44D8-BFE2-A8BC286C67E3}" presName="Image" presStyleLbl="bgShp" presStyleIdx="0" presStyleCnt="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12355A4-705E-4837-85C4-7292C2D6112A}" type="pres">
      <dgm:prSet presAssocID="{772988FC-FFC2-44D8-BFE2-A8BC286C67E3}" presName="Parent" presStyleLbl="node0" presStyleIdx="0" presStyleCnt="6" custLinFactNeighborY="6344">
        <dgm:presLayoutVars>
          <dgm:bulletEnabled val="1"/>
        </dgm:presLayoutVars>
      </dgm:prSet>
      <dgm:spPr/>
    </dgm:pt>
    <dgm:pt modelId="{16AC002B-AA87-4A75-8999-854475EA8956}" type="pres">
      <dgm:prSet presAssocID="{87F80F3B-B2AA-4667-9C94-2795021C3CA2}" presName="sibTrans" presStyleCnt="0"/>
      <dgm:spPr/>
    </dgm:pt>
    <dgm:pt modelId="{C7A60265-F411-424A-B757-C410B2F8DA89}" type="pres">
      <dgm:prSet presAssocID="{6204708E-F7C5-44AD-9999-DC4163D1E8A8}" presName="composite" presStyleCnt="0"/>
      <dgm:spPr/>
    </dgm:pt>
    <dgm:pt modelId="{AFC077B4-DA30-40A6-B993-14B783AFD8D2}" type="pres">
      <dgm:prSet presAssocID="{6204708E-F7C5-44AD-9999-DC4163D1E8A8}" presName="Image" presStyleLbl="bgShp" presStyleIdx="1" presStyleCnt="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462FF932-F57F-430D-9666-0BB5B98E680E}" type="pres">
      <dgm:prSet presAssocID="{6204708E-F7C5-44AD-9999-DC4163D1E8A8}" presName="Parent" presStyleLbl="node0" presStyleIdx="1" presStyleCnt="6" custLinFactNeighborY="6344">
        <dgm:presLayoutVars>
          <dgm:bulletEnabled val="1"/>
        </dgm:presLayoutVars>
      </dgm:prSet>
      <dgm:spPr/>
    </dgm:pt>
    <dgm:pt modelId="{909FD7A0-1F4D-48E4-A3A2-F56E989EF603}" type="pres">
      <dgm:prSet presAssocID="{B7B50DC3-0C92-4ECC-8E2F-05A95D7315EC}" presName="sibTrans" presStyleCnt="0"/>
      <dgm:spPr/>
    </dgm:pt>
    <dgm:pt modelId="{7197DD28-3B5B-4F7B-B26A-C4EF26AF8B68}" type="pres">
      <dgm:prSet presAssocID="{57D77107-0906-467F-B3F1-82A4D3A7BA4B}" presName="composite" presStyleCnt="0"/>
      <dgm:spPr/>
    </dgm:pt>
    <dgm:pt modelId="{E725F447-966E-4AC6-AE9B-E8CB35151C06}" type="pres">
      <dgm:prSet presAssocID="{57D77107-0906-467F-B3F1-82A4D3A7BA4B}" presName="Image" presStyleLbl="bgShp" presStyleIdx="2" presStyleCnt="6"/>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95228249-4009-4823-9875-573578AE71D0}" type="pres">
      <dgm:prSet presAssocID="{57D77107-0906-467F-B3F1-82A4D3A7BA4B}" presName="Parent" presStyleLbl="node0" presStyleIdx="2" presStyleCnt="6" custLinFactNeighborY="6344">
        <dgm:presLayoutVars>
          <dgm:bulletEnabled val="1"/>
        </dgm:presLayoutVars>
      </dgm:prSet>
      <dgm:spPr/>
    </dgm:pt>
    <dgm:pt modelId="{33946FCF-223E-4213-8459-6838D784EF5A}" type="pres">
      <dgm:prSet presAssocID="{C48A1313-67CC-46C7-8835-C49F0C130F73}" presName="sibTrans" presStyleCnt="0"/>
      <dgm:spPr/>
    </dgm:pt>
    <dgm:pt modelId="{BCF3A22F-DF33-405E-B2B1-E7747D08BDD8}" type="pres">
      <dgm:prSet presAssocID="{F8BCED65-5008-40EF-9DE1-57984670406C}" presName="composite" presStyleCnt="0"/>
      <dgm:spPr/>
    </dgm:pt>
    <dgm:pt modelId="{47A9EB18-1BE3-4270-98CE-83BCF0EE690B}" type="pres">
      <dgm:prSet presAssocID="{F8BCED65-5008-40EF-9DE1-57984670406C}" presName="Image" presStyleLbl="bgShp" presStyleIdx="3" presStyleCnt="6"/>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762BB696-B2BF-469D-9081-42C4B24B818C}" type="pres">
      <dgm:prSet presAssocID="{F8BCED65-5008-40EF-9DE1-57984670406C}" presName="Parent" presStyleLbl="node0" presStyleIdx="3" presStyleCnt="6" custLinFactNeighborY="6344">
        <dgm:presLayoutVars>
          <dgm:bulletEnabled val="1"/>
        </dgm:presLayoutVars>
      </dgm:prSet>
      <dgm:spPr/>
    </dgm:pt>
    <dgm:pt modelId="{818509E9-3C82-46E8-A6F4-D023CE3DDF09}" type="pres">
      <dgm:prSet presAssocID="{5F24CC57-D755-489C-B3B2-08045208CF16}" presName="sibTrans" presStyleCnt="0"/>
      <dgm:spPr/>
    </dgm:pt>
    <dgm:pt modelId="{722A0F97-7C93-46ED-9F4C-12909D3FD723}" type="pres">
      <dgm:prSet presAssocID="{DF9B3C2E-C03C-4F16-9B52-C9AC6337A55C}" presName="composite" presStyleCnt="0"/>
      <dgm:spPr/>
    </dgm:pt>
    <dgm:pt modelId="{FCCB3CF8-A541-4D86-847F-59211E2DA678}" type="pres">
      <dgm:prSet presAssocID="{DF9B3C2E-C03C-4F16-9B52-C9AC6337A55C}" presName="Image" presStyleLbl="bgShp" presStyleIdx="4" presStyleCnt="6"/>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99566AE5-5780-4F8B-BC60-EA772ED86C5B}" type="pres">
      <dgm:prSet presAssocID="{DF9B3C2E-C03C-4F16-9B52-C9AC6337A55C}" presName="Parent" presStyleLbl="node0" presStyleIdx="4" presStyleCnt="6" custLinFactNeighborY="6344">
        <dgm:presLayoutVars>
          <dgm:bulletEnabled val="1"/>
        </dgm:presLayoutVars>
      </dgm:prSet>
      <dgm:spPr/>
    </dgm:pt>
    <dgm:pt modelId="{6884EDA1-7DA0-4AD5-BA52-692E168E7108}" type="pres">
      <dgm:prSet presAssocID="{F06A5ED7-030C-4FF2-B604-FC9B2FFD5979}" presName="sibTrans" presStyleCnt="0"/>
      <dgm:spPr/>
    </dgm:pt>
    <dgm:pt modelId="{14257D35-F3A7-4C3E-B6BA-B9B6262407BB}" type="pres">
      <dgm:prSet presAssocID="{12D65143-45FF-4AEF-BD70-70FE1F2B1388}" presName="composite" presStyleCnt="0"/>
      <dgm:spPr/>
    </dgm:pt>
    <dgm:pt modelId="{ACC36A3C-67A4-466A-B143-249D0C428525}" type="pres">
      <dgm:prSet presAssocID="{12D65143-45FF-4AEF-BD70-70FE1F2B1388}" presName="Image" presStyleLbl="bgShp" presStyleIdx="5" presStyleCnt="6"/>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29678FBA-269B-464B-B79C-063C127B553F}" type="pres">
      <dgm:prSet presAssocID="{12D65143-45FF-4AEF-BD70-70FE1F2B1388}" presName="Parent" presStyleLbl="node0" presStyleIdx="5" presStyleCnt="6" custLinFactNeighborY="6344">
        <dgm:presLayoutVars>
          <dgm:bulletEnabled val="1"/>
        </dgm:presLayoutVars>
      </dgm:prSet>
      <dgm:spPr/>
    </dgm:pt>
  </dgm:ptLst>
  <dgm:cxnLst>
    <dgm:cxn modelId="{DA088C09-BA5C-4DAC-BDE4-05C67CE2DEFB}" srcId="{38D80563-8F1C-40DA-A470-32FDE5F0C6C6}" destId="{772988FC-FFC2-44D8-BFE2-A8BC286C67E3}" srcOrd="0" destOrd="0" parTransId="{20CAE4B4-6DEB-4F3F-8FFD-832254DE14D2}" sibTransId="{87F80F3B-B2AA-4667-9C94-2795021C3CA2}"/>
    <dgm:cxn modelId="{CA6BB51B-219F-400C-94DE-0853592B92BD}" srcId="{38D80563-8F1C-40DA-A470-32FDE5F0C6C6}" destId="{12D65143-45FF-4AEF-BD70-70FE1F2B1388}" srcOrd="5" destOrd="0" parTransId="{730915AD-2D01-4EFD-85CB-69C977F1F714}" sibTransId="{13AAAC6C-4894-4899-93CD-53EAE5CCF612}"/>
    <dgm:cxn modelId="{6568EE27-EC29-4C58-820C-7F745466090D}" type="presOf" srcId="{F8BCED65-5008-40EF-9DE1-57984670406C}" destId="{762BB696-B2BF-469D-9081-42C4B24B818C}" srcOrd="0" destOrd="0" presId="urn:microsoft.com/office/officeart/2008/layout/BendingPictureCaption"/>
    <dgm:cxn modelId="{7BFACB28-414E-450D-8D7C-8686FB727114}" srcId="{38D80563-8F1C-40DA-A470-32FDE5F0C6C6}" destId="{DF9B3C2E-C03C-4F16-9B52-C9AC6337A55C}" srcOrd="4" destOrd="0" parTransId="{6BD5BC43-B246-44BC-A0BF-327734E6D135}" sibTransId="{F06A5ED7-030C-4FF2-B604-FC9B2FFD5979}"/>
    <dgm:cxn modelId="{C7316032-D00C-429F-8A95-896BBEBEF17E}" type="presOf" srcId="{772988FC-FFC2-44D8-BFE2-A8BC286C67E3}" destId="{D12355A4-705E-4837-85C4-7292C2D6112A}" srcOrd="0" destOrd="0" presId="urn:microsoft.com/office/officeart/2008/layout/BendingPictureCaption"/>
    <dgm:cxn modelId="{F4226B3A-58E0-45A7-A922-BABB3DAFC756}" type="presOf" srcId="{57D77107-0906-467F-B3F1-82A4D3A7BA4B}" destId="{95228249-4009-4823-9875-573578AE71D0}" srcOrd="0" destOrd="0" presId="urn:microsoft.com/office/officeart/2008/layout/BendingPictureCaption"/>
    <dgm:cxn modelId="{5C9D4F67-B459-443B-B6EC-3065F8B4F334}" type="presOf" srcId="{DF9B3C2E-C03C-4F16-9B52-C9AC6337A55C}" destId="{99566AE5-5780-4F8B-BC60-EA772ED86C5B}" srcOrd="0" destOrd="0" presId="urn:microsoft.com/office/officeart/2008/layout/BendingPictureCaption"/>
    <dgm:cxn modelId="{F70D2185-D5FC-4A13-B033-4706855ABA42}" type="presOf" srcId="{12D65143-45FF-4AEF-BD70-70FE1F2B1388}" destId="{29678FBA-269B-464B-B79C-063C127B553F}" srcOrd="0" destOrd="0" presId="urn:microsoft.com/office/officeart/2008/layout/BendingPictureCaption"/>
    <dgm:cxn modelId="{4F4B1587-A12A-45A5-B512-3B0EDB98E293}" srcId="{38D80563-8F1C-40DA-A470-32FDE5F0C6C6}" destId="{F8BCED65-5008-40EF-9DE1-57984670406C}" srcOrd="3" destOrd="0" parTransId="{66628689-87A4-4EDA-BFAF-3B99E121E2E2}" sibTransId="{5F24CC57-D755-489C-B3B2-08045208CF16}"/>
    <dgm:cxn modelId="{9AF41BAC-7558-4F5D-9B79-5D06BFF9117E}" type="presOf" srcId="{38D80563-8F1C-40DA-A470-32FDE5F0C6C6}" destId="{79DA47F8-7AB3-4499-88C7-D6F73F8DD523}" srcOrd="0" destOrd="0" presId="urn:microsoft.com/office/officeart/2008/layout/BendingPictureCaption"/>
    <dgm:cxn modelId="{ADED5EBF-CB25-4AE2-9D0B-DC741D7AD30F}" srcId="{38D80563-8F1C-40DA-A470-32FDE5F0C6C6}" destId="{57D77107-0906-467F-B3F1-82A4D3A7BA4B}" srcOrd="2" destOrd="0" parTransId="{2B02FDC2-55F4-4477-83D5-38EE9B85B7E7}" sibTransId="{C48A1313-67CC-46C7-8835-C49F0C130F73}"/>
    <dgm:cxn modelId="{015EBFC4-9F62-4313-8892-82F1C2DDE755}" type="presOf" srcId="{6204708E-F7C5-44AD-9999-DC4163D1E8A8}" destId="{462FF932-F57F-430D-9666-0BB5B98E680E}" srcOrd="0" destOrd="0" presId="urn:microsoft.com/office/officeart/2008/layout/BendingPictureCaption"/>
    <dgm:cxn modelId="{DAF39FCE-77B1-4E0E-ABDB-D4A9E0AA7CF1}" srcId="{38D80563-8F1C-40DA-A470-32FDE5F0C6C6}" destId="{6204708E-F7C5-44AD-9999-DC4163D1E8A8}" srcOrd="1" destOrd="0" parTransId="{054FF04A-A578-4B63-8D71-18AC6FEE146E}" sibTransId="{B7B50DC3-0C92-4ECC-8E2F-05A95D7315EC}"/>
    <dgm:cxn modelId="{C8D398AF-A7E5-4C0C-B3D8-F956BF4D9EF0}" type="presParOf" srcId="{79DA47F8-7AB3-4499-88C7-D6F73F8DD523}" destId="{690226BD-172A-4FA5-8B1F-6402C62FF911}" srcOrd="0" destOrd="0" presId="urn:microsoft.com/office/officeart/2008/layout/BendingPictureCaption"/>
    <dgm:cxn modelId="{B0CEA73B-30A3-423F-9F9F-71A6E1248661}" type="presParOf" srcId="{690226BD-172A-4FA5-8B1F-6402C62FF911}" destId="{9BF01432-00A1-4A66-A999-76C701974219}" srcOrd="0" destOrd="0" presId="urn:microsoft.com/office/officeart/2008/layout/BendingPictureCaption"/>
    <dgm:cxn modelId="{FA12AA72-6BBB-439F-8E98-0D2963212442}" type="presParOf" srcId="{690226BD-172A-4FA5-8B1F-6402C62FF911}" destId="{D12355A4-705E-4837-85C4-7292C2D6112A}" srcOrd="1" destOrd="0" presId="urn:microsoft.com/office/officeart/2008/layout/BendingPictureCaption"/>
    <dgm:cxn modelId="{B4D5FAAC-0222-44F5-B30C-1BFE2EB4A21B}" type="presParOf" srcId="{79DA47F8-7AB3-4499-88C7-D6F73F8DD523}" destId="{16AC002B-AA87-4A75-8999-854475EA8956}" srcOrd="1" destOrd="0" presId="urn:microsoft.com/office/officeart/2008/layout/BendingPictureCaption"/>
    <dgm:cxn modelId="{354B99E7-0B36-4A00-BC88-2CEF87AB904A}" type="presParOf" srcId="{79DA47F8-7AB3-4499-88C7-D6F73F8DD523}" destId="{C7A60265-F411-424A-B757-C410B2F8DA89}" srcOrd="2" destOrd="0" presId="urn:microsoft.com/office/officeart/2008/layout/BendingPictureCaption"/>
    <dgm:cxn modelId="{52C8D839-1B5D-43EC-B0DE-29429B9D8616}" type="presParOf" srcId="{C7A60265-F411-424A-B757-C410B2F8DA89}" destId="{AFC077B4-DA30-40A6-B993-14B783AFD8D2}" srcOrd="0" destOrd="0" presId="urn:microsoft.com/office/officeart/2008/layout/BendingPictureCaption"/>
    <dgm:cxn modelId="{5B913569-0CC2-450D-90E8-7B50A5990B3D}" type="presParOf" srcId="{C7A60265-F411-424A-B757-C410B2F8DA89}" destId="{462FF932-F57F-430D-9666-0BB5B98E680E}" srcOrd="1" destOrd="0" presId="urn:microsoft.com/office/officeart/2008/layout/BendingPictureCaption"/>
    <dgm:cxn modelId="{D96BBA73-378A-4168-90E4-7572D0AFEBFE}" type="presParOf" srcId="{79DA47F8-7AB3-4499-88C7-D6F73F8DD523}" destId="{909FD7A0-1F4D-48E4-A3A2-F56E989EF603}" srcOrd="3" destOrd="0" presId="urn:microsoft.com/office/officeart/2008/layout/BendingPictureCaption"/>
    <dgm:cxn modelId="{31389B96-977D-4F88-9E92-CA89F3F5C6A1}" type="presParOf" srcId="{79DA47F8-7AB3-4499-88C7-D6F73F8DD523}" destId="{7197DD28-3B5B-4F7B-B26A-C4EF26AF8B68}" srcOrd="4" destOrd="0" presId="urn:microsoft.com/office/officeart/2008/layout/BendingPictureCaption"/>
    <dgm:cxn modelId="{ADB9F99B-267A-4B3C-AC84-7DBE549D5F03}" type="presParOf" srcId="{7197DD28-3B5B-4F7B-B26A-C4EF26AF8B68}" destId="{E725F447-966E-4AC6-AE9B-E8CB35151C06}" srcOrd="0" destOrd="0" presId="urn:microsoft.com/office/officeart/2008/layout/BendingPictureCaption"/>
    <dgm:cxn modelId="{566CF777-345A-4FE6-BD1C-8E5DB18F056E}" type="presParOf" srcId="{7197DD28-3B5B-4F7B-B26A-C4EF26AF8B68}" destId="{95228249-4009-4823-9875-573578AE71D0}" srcOrd="1" destOrd="0" presId="urn:microsoft.com/office/officeart/2008/layout/BendingPictureCaption"/>
    <dgm:cxn modelId="{1DC368BA-59A4-4101-8D52-60CBD525A6B9}" type="presParOf" srcId="{79DA47F8-7AB3-4499-88C7-D6F73F8DD523}" destId="{33946FCF-223E-4213-8459-6838D784EF5A}" srcOrd="5" destOrd="0" presId="urn:microsoft.com/office/officeart/2008/layout/BendingPictureCaption"/>
    <dgm:cxn modelId="{0689419E-7662-4B08-9C7E-5D577E087039}" type="presParOf" srcId="{79DA47F8-7AB3-4499-88C7-D6F73F8DD523}" destId="{BCF3A22F-DF33-405E-B2B1-E7747D08BDD8}" srcOrd="6" destOrd="0" presId="urn:microsoft.com/office/officeart/2008/layout/BendingPictureCaption"/>
    <dgm:cxn modelId="{5FAF10C5-1F26-41CE-AB64-1E71D68CE851}" type="presParOf" srcId="{BCF3A22F-DF33-405E-B2B1-E7747D08BDD8}" destId="{47A9EB18-1BE3-4270-98CE-83BCF0EE690B}" srcOrd="0" destOrd="0" presId="urn:microsoft.com/office/officeart/2008/layout/BendingPictureCaption"/>
    <dgm:cxn modelId="{4D7D71B7-41B6-4CC1-97DA-AAB9583804AB}" type="presParOf" srcId="{BCF3A22F-DF33-405E-B2B1-E7747D08BDD8}" destId="{762BB696-B2BF-469D-9081-42C4B24B818C}" srcOrd="1" destOrd="0" presId="urn:microsoft.com/office/officeart/2008/layout/BendingPictureCaption"/>
    <dgm:cxn modelId="{7EE43FF0-FE52-4AC8-B70D-53EA8D6D65E1}" type="presParOf" srcId="{79DA47F8-7AB3-4499-88C7-D6F73F8DD523}" destId="{818509E9-3C82-46E8-A6F4-D023CE3DDF09}" srcOrd="7" destOrd="0" presId="urn:microsoft.com/office/officeart/2008/layout/BendingPictureCaption"/>
    <dgm:cxn modelId="{CB70D5E0-B929-4DAE-9C6F-514930C3CF6A}" type="presParOf" srcId="{79DA47F8-7AB3-4499-88C7-D6F73F8DD523}" destId="{722A0F97-7C93-46ED-9F4C-12909D3FD723}" srcOrd="8" destOrd="0" presId="urn:microsoft.com/office/officeart/2008/layout/BendingPictureCaption"/>
    <dgm:cxn modelId="{44CD332D-FC93-4413-98AC-CA78D47F6392}" type="presParOf" srcId="{722A0F97-7C93-46ED-9F4C-12909D3FD723}" destId="{FCCB3CF8-A541-4D86-847F-59211E2DA678}" srcOrd="0" destOrd="0" presId="urn:microsoft.com/office/officeart/2008/layout/BendingPictureCaption"/>
    <dgm:cxn modelId="{6DFE7701-972E-4541-9699-DC3F765510E0}" type="presParOf" srcId="{722A0F97-7C93-46ED-9F4C-12909D3FD723}" destId="{99566AE5-5780-4F8B-BC60-EA772ED86C5B}" srcOrd="1" destOrd="0" presId="urn:microsoft.com/office/officeart/2008/layout/BendingPictureCaption"/>
    <dgm:cxn modelId="{8455A4C8-3994-436A-97D0-D77591C5C4B0}" type="presParOf" srcId="{79DA47F8-7AB3-4499-88C7-D6F73F8DD523}" destId="{6884EDA1-7DA0-4AD5-BA52-692E168E7108}" srcOrd="9" destOrd="0" presId="urn:microsoft.com/office/officeart/2008/layout/BendingPictureCaption"/>
    <dgm:cxn modelId="{86A1C680-BF4D-4218-91A2-A7EC065124AA}" type="presParOf" srcId="{79DA47F8-7AB3-4499-88C7-D6F73F8DD523}" destId="{14257D35-F3A7-4C3E-B6BA-B9B6262407BB}" srcOrd="10" destOrd="0" presId="urn:microsoft.com/office/officeart/2008/layout/BendingPictureCaption"/>
    <dgm:cxn modelId="{5F3C7C36-CF3A-4BA2-97B3-CD16AA8FB6D6}" type="presParOf" srcId="{14257D35-F3A7-4C3E-B6BA-B9B6262407BB}" destId="{ACC36A3C-67A4-466A-B143-249D0C428525}" srcOrd="0" destOrd="0" presId="urn:microsoft.com/office/officeart/2008/layout/BendingPictureCaption"/>
    <dgm:cxn modelId="{02B19C39-31F0-4C9A-87BC-90FC37D27B14}" type="presParOf" srcId="{14257D35-F3A7-4C3E-B6BA-B9B6262407BB}" destId="{29678FBA-269B-464B-B79C-063C127B553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01432-00A1-4A66-A999-76C701974219}">
      <dsp:nvSpPr>
        <dsp:cNvPr id="0" name=""/>
        <dsp:cNvSpPr/>
      </dsp:nvSpPr>
      <dsp:spPr>
        <a:xfrm>
          <a:off x="194460" y="93417"/>
          <a:ext cx="3129306" cy="2312546"/>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12355A4-705E-4837-85C4-7292C2D6112A}">
      <dsp:nvSpPr>
        <dsp:cNvPr id="0" name=""/>
        <dsp:cNvSpPr/>
      </dsp:nvSpPr>
      <dsp:spPr>
        <a:xfrm>
          <a:off x="826980" y="2027766"/>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Ilaria Giammarioli</a:t>
          </a:r>
          <a:br>
            <a:rPr lang="it-IT" sz="2000" kern="1200" dirty="0"/>
          </a:br>
          <a:r>
            <a:rPr lang="it-IT" sz="2000" kern="1200" dirty="0"/>
            <a:t>(Office Manager)</a:t>
          </a:r>
        </a:p>
      </dsp:txBody>
      <dsp:txXfrm>
        <a:off x="826980" y="2027766"/>
        <a:ext cx="2696530" cy="648021"/>
      </dsp:txXfrm>
    </dsp:sp>
    <dsp:sp modelId="{AFC077B4-DA30-40A6-B993-14B783AFD8D2}">
      <dsp:nvSpPr>
        <dsp:cNvPr id="0" name=""/>
        <dsp:cNvSpPr/>
      </dsp:nvSpPr>
      <dsp:spPr>
        <a:xfrm>
          <a:off x="4041144" y="93417"/>
          <a:ext cx="3129306" cy="2312546"/>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62FF932-F57F-430D-9666-0BB5B98E680E}">
      <dsp:nvSpPr>
        <dsp:cNvPr id="0" name=""/>
        <dsp:cNvSpPr/>
      </dsp:nvSpPr>
      <dsp:spPr>
        <a:xfrm>
          <a:off x="4673663" y="2027766"/>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Stefania Lucantonio</a:t>
          </a:r>
        </a:p>
      </dsp:txBody>
      <dsp:txXfrm>
        <a:off x="4673663" y="2027766"/>
        <a:ext cx="2696530" cy="648021"/>
      </dsp:txXfrm>
    </dsp:sp>
    <dsp:sp modelId="{E725F447-966E-4AC6-AE9B-E8CB35151C06}">
      <dsp:nvSpPr>
        <dsp:cNvPr id="0" name=""/>
        <dsp:cNvSpPr/>
      </dsp:nvSpPr>
      <dsp:spPr>
        <a:xfrm>
          <a:off x="7887827" y="93417"/>
          <a:ext cx="3129306" cy="2312546"/>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5228249-4009-4823-9875-573578AE71D0}">
      <dsp:nvSpPr>
        <dsp:cNvPr id="0" name=""/>
        <dsp:cNvSpPr/>
      </dsp:nvSpPr>
      <dsp:spPr>
        <a:xfrm>
          <a:off x="8520346" y="2027766"/>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Pier Paolo Deminicis</a:t>
          </a:r>
        </a:p>
      </dsp:txBody>
      <dsp:txXfrm>
        <a:off x="8520346" y="2027766"/>
        <a:ext cx="2696530" cy="648021"/>
      </dsp:txXfrm>
    </dsp:sp>
    <dsp:sp modelId="{47A9EB18-1BE3-4270-98CE-83BCF0EE690B}">
      <dsp:nvSpPr>
        <dsp:cNvPr id="0" name=""/>
        <dsp:cNvSpPr/>
      </dsp:nvSpPr>
      <dsp:spPr>
        <a:xfrm>
          <a:off x="194460" y="2967582"/>
          <a:ext cx="3129306" cy="2312546"/>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2BB696-B2BF-469D-9081-42C4B24B818C}">
      <dsp:nvSpPr>
        <dsp:cNvPr id="0" name=""/>
        <dsp:cNvSpPr/>
      </dsp:nvSpPr>
      <dsp:spPr>
        <a:xfrm>
          <a:off x="826980" y="4901931"/>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Cristina Placido</a:t>
          </a:r>
        </a:p>
      </dsp:txBody>
      <dsp:txXfrm>
        <a:off x="826980" y="4901931"/>
        <a:ext cx="2696530" cy="648021"/>
      </dsp:txXfrm>
    </dsp:sp>
    <dsp:sp modelId="{FCCB3CF8-A541-4D86-847F-59211E2DA678}">
      <dsp:nvSpPr>
        <dsp:cNvPr id="0" name=""/>
        <dsp:cNvSpPr/>
      </dsp:nvSpPr>
      <dsp:spPr>
        <a:xfrm>
          <a:off x="4041144" y="2967582"/>
          <a:ext cx="3129306" cy="2312546"/>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9566AE5-5780-4F8B-BC60-EA772ED86C5B}">
      <dsp:nvSpPr>
        <dsp:cNvPr id="0" name=""/>
        <dsp:cNvSpPr/>
      </dsp:nvSpPr>
      <dsp:spPr>
        <a:xfrm>
          <a:off x="4673663" y="4901931"/>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Diego Tonini</a:t>
          </a:r>
        </a:p>
      </dsp:txBody>
      <dsp:txXfrm>
        <a:off x="4673663" y="4901931"/>
        <a:ext cx="2696530" cy="648021"/>
      </dsp:txXfrm>
    </dsp:sp>
    <dsp:sp modelId="{ACC36A3C-67A4-466A-B143-249D0C428525}">
      <dsp:nvSpPr>
        <dsp:cNvPr id="0" name=""/>
        <dsp:cNvSpPr/>
      </dsp:nvSpPr>
      <dsp:spPr>
        <a:xfrm>
          <a:off x="7887827" y="2967582"/>
          <a:ext cx="3129306" cy="2312546"/>
        </a:xfrm>
        <a:prstGeom prst="rect">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29678FBA-269B-464B-B79C-063C127B553F}">
      <dsp:nvSpPr>
        <dsp:cNvPr id="0" name=""/>
        <dsp:cNvSpPr/>
      </dsp:nvSpPr>
      <dsp:spPr>
        <a:xfrm>
          <a:off x="8520346" y="4901931"/>
          <a:ext cx="2696530" cy="6480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it-IT" sz="2000" kern="1200" dirty="0"/>
            <a:t>Simona Mancuso</a:t>
          </a:r>
        </a:p>
      </dsp:txBody>
      <dsp:txXfrm>
        <a:off x="8520346" y="4901931"/>
        <a:ext cx="2696530" cy="64802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5E4EC-CB5A-408A-BC84-AAE8063700D2}" type="datetimeFigureOut">
              <a:rPr lang="it-IT" smtClean="0"/>
              <a:t>13/03/2025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15139-DF4C-4689-A12C-B58DA1A1DC85}" type="slidenum">
              <a:rPr lang="it-IT" smtClean="0"/>
              <a:t>‹N›</a:t>
            </a:fld>
            <a:endParaRPr lang="it-IT"/>
          </a:p>
        </p:txBody>
      </p:sp>
    </p:spTree>
    <p:extLst>
      <p:ext uri="{BB962C8B-B14F-4D97-AF65-F5344CB8AC3E}">
        <p14:creationId xmlns:p14="http://schemas.microsoft.com/office/powerpoint/2010/main" val="388657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7C15139-DF4C-4689-A12C-B58DA1A1DC85}" type="slidenum">
              <a:rPr lang="it-IT" smtClean="0"/>
              <a:t>6</a:t>
            </a:fld>
            <a:endParaRPr lang="it-IT"/>
          </a:p>
        </p:txBody>
      </p:sp>
    </p:spTree>
    <p:extLst>
      <p:ext uri="{BB962C8B-B14F-4D97-AF65-F5344CB8AC3E}">
        <p14:creationId xmlns:p14="http://schemas.microsoft.com/office/powerpoint/2010/main" val="325033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Ecco quindi che chi si occupa di trasferimento tecnologico si trova a fare da «mediatore culturale» tra il mondo della ricerca e quello produttivo, che comprende on solo gli industriali, ma anche i tecnici che lavorano nelle industrie, i mandatari brevettuali, gli enti che erogano finanziamenti, ecc.</a:t>
            </a:r>
          </a:p>
          <a:p>
            <a:r>
              <a:rPr lang="it-IT" dirty="0"/>
              <a:t>Con in più il vincolo di dover rispettare le regole e le procedure della pubblica amministrazione che, spesso e volentieri sono oscure sia alla comunità scientifica che a quella industriale. E molte volte anche a chi ci lavora dentro.</a:t>
            </a:r>
          </a:p>
        </p:txBody>
      </p:sp>
      <p:sp>
        <p:nvSpPr>
          <p:cNvPr id="4" name="Segnaposto numero diapositiva 3"/>
          <p:cNvSpPr>
            <a:spLocks noGrp="1"/>
          </p:cNvSpPr>
          <p:nvPr>
            <p:ph type="sldNum" sz="quarter" idx="5"/>
          </p:nvPr>
        </p:nvSpPr>
        <p:spPr/>
        <p:txBody>
          <a:bodyPr/>
          <a:lstStyle/>
          <a:p>
            <a:fld id="{37C15139-DF4C-4689-A12C-B58DA1A1DC85}" type="slidenum">
              <a:rPr lang="it-IT" smtClean="0"/>
              <a:t>12</a:t>
            </a:fld>
            <a:endParaRPr lang="it-IT"/>
          </a:p>
        </p:txBody>
      </p:sp>
    </p:spTree>
    <p:extLst>
      <p:ext uri="{BB962C8B-B14F-4D97-AF65-F5344CB8AC3E}">
        <p14:creationId xmlns:p14="http://schemas.microsoft.com/office/powerpoint/2010/main" val="59553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EF2218B-1D7B-BED4-2FAB-D20651CE8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7" name="Titolo 6">
            <a:extLst>
              <a:ext uri="{FF2B5EF4-FFF2-40B4-BE49-F238E27FC236}">
                <a16:creationId xmlns:a16="http://schemas.microsoft.com/office/drawing/2014/main" id="{0BF56189-C791-F7E2-2771-82292807EB08}"/>
              </a:ext>
            </a:extLst>
          </p:cNvPr>
          <p:cNvSpPr>
            <a:spLocks noGrp="1"/>
          </p:cNvSpPr>
          <p:nvPr>
            <p:ph type="title"/>
          </p:nvPr>
        </p:nvSpPr>
        <p:spPr/>
        <p:txBody>
          <a:bodyPr/>
          <a:lstStyle/>
          <a:p>
            <a:r>
              <a:rPr lang="it-IT"/>
              <a:t>Fare clic per modificare lo stile del titolo dello schema</a:t>
            </a:r>
          </a:p>
        </p:txBody>
      </p:sp>
      <p:sp>
        <p:nvSpPr>
          <p:cNvPr id="8" name="Segnaposto data 7">
            <a:extLst>
              <a:ext uri="{FF2B5EF4-FFF2-40B4-BE49-F238E27FC236}">
                <a16:creationId xmlns:a16="http://schemas.microsoft.com/office/drawing/2014/main" id="{A4D64E5F-F728-81FD-835C-F2824C3E930C}"/>
              </a:ext>
            </a:extLst>
          </p:cNvPr>
          <p:cNvSpPr>
            <a:spLocks noGrp="1"/>
          </p:cNvSpPr>
          <p:nvPr>
            <p:ph type="dt" sz="half" idx="10"/>
          </p:nvPr>
        </p:nvSpPr>
        <p:spPr/>
        <p:txBody>
          <a:bodyPr/>
          <a:lstStyle>
            <a:lvl1pPr>
              <a:defRPr>
                <a:solidFill>
                  <a:srgbClr val="002A48"/>
                </a:solidFill>
              </a:defRPr>
            </a:lvl1pPr>
          </a:lstStyle>
          <a:p>
            <a:fld id="{7FF9D964-71F3-49A7-8BE5-1B0DF23C763A}" type="datetimeFigureOut">
              <a:rPr lang="it-IT" smtClean="0"/>
              <a:pPr/>
              <a:t>13/03/2025</a:t>
            </a:fld>
            <a:endParaRPr lang="it-IT" dirty="0"/>
          </a:p>
        </p:txBody>
      </p:sp>
      <p:sp>
        <p:nvSpPr>
          <p:cNvPr id="9" name="Segnaposto piè di pagina 8">
            <a:extLst>
              <a:ext uri="{FF2B5EF4-FFF2-40B4-BE49-F238E27FC236}">
                <a16:creationId xmlns:a16="http://schemas.microsoft.com/office/drawing/2014/main" id="{77B5147F-C547-CCEB-A530-9D9A87CA49FC}"/>
              </a:ext>
            </a:extLst>
          </p:cNvPr>
          <p:cNvSpPr>
            <a:spLocks noGrp="1"/>
          </p:cNvSpPr>
          <p:nvPr>
            <p:ph type="ftr" sz="quarter" idx="11"/>
          </p:nvPr>
        </p:nvSpPr>
        <p:spPr/>
        <p:txBody>
          <a:bodyPr/>
          <a:lstStyle>
            <a:lvl1pPr>
              <a:defRPr>
                <a:solidFill>
                  <a:srgbClr val="002A48"/>
                </a:solidFill>
              </a:defRPr>
            </a:lvl1pPr>
          </a:lstStyle>
          <a:p>
            <a:r>
              <a:rPr lang="it-IT" dirty="0"/>
              <a:t>Informazioni Riservate / INFN Servizio Trasferimento Tecnologico</a:t>
            </a:r>
          </a:p>
        </p:txBody>
      </p:sp>
      <p:sp>
        <p:nvSpPr>
          <p:cNvPr id="10" name="Segnaposto numero diapositiva 9">
            <a:extLst>
              <a:ext uri="{FF2B5EF4-FFF2-40B4-BE49-F238E27FC236}">
                <a16:creationId xmlns:a16="http://schemas.microsoft.com/office/drawing/2014/main" id="{272F5A86-1047-31B7-7D29-46F5B624EF2E}"/>
              </a:ext>
            </a:extLst>
          </p:cNvPr>
          <p:cNvSpPr>
            <a:spLocks noGrp="1"/>
          </p:cNvSpPr>
          <p:nvPr>
            <p:ph type="sldNum" sz="quarter" idx="12"/>
          </p:nvPr>
        </p:nvSpPr>
        <p:spPr/>
        <p:txBody>
          <a:bodyPr/>
          <a:lstStyle>
            <a:lvl1pPr>
              <a:defRPr>
                <a:solidFill>
                  <a:srgbClr val="002A48"/>
                </a:solidFill>
              </a:defRPr>
            </a:lvl1pPr>
          </a:lstStyle>
          <a:p>
            <a:fld id="{36DFA857-C221-4138-B324-F4FFE63F997E}" type="slidenum">
              <a:rPr lang="it-IT" smtClean="0"/>
              <a:pPr/>
              <a:t>‹N›</a:t>
            </a:fld>
            <a:endParaRPr lang="it-IT" dirty="0"/>
          </a:p>
        </p:txBody>
      </p:sp>
    </p:spTree>
    <p:extLst>
      <p:ext uri="{BB962C8B-B14F-4D97-AF65-F5344CB8AC3E}">
        <p14:creationId xmlns:p14="http://schemas.microsoft.com/office/powerpoint/2010/main" val="394608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797C9F-4D62-A798-C81E-8D0E0CA7867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2D0076-6B0F-DD79-FCD2-DE942D3D6AD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9105B2-462F-2ED3-FB71-A37E6BBE3AFB}"/>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5" name="Segnaposto piè di pagina 4">
            <a:extLst>
              <a:ext uri="{FF2B5EF4-FFF2-40B4-BE49-F238E27FC236}">
                <a16:creationId xmlns:a16="http://schemas.microsoft.com/office/drawing/2014/main" id="{B85C9BA2-A1BA-6BDA-A4C4-7DE1D35930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C82FBC-DBBB-A6FC-F31F-5767154DD64B}"/>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182063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3964A65-4D83-13EA-4F0C-BAE49AD8890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0B3A705-65AF-07B9-80A0-981B1F759E7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6CD7B3-AFBB-DA46-21AA-D2B841874732}"/>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5" name="Segnaposto piè di pagina 4">
            <a:extLst>
              <a:ext uri="{FF2B5EF4-FFF2-40B4-BE49-F238E27FC236}">
                <a16:creationId xmlns:a16="http://schemas.microsoft.com/office/drawing/2014/main" id="{AE8EBD62-E1F2-2EBC-6646-3F9FDE0E45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A44969-2537-D755-86F3-E32869B84F3A}"/>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40522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2B8B2-47B0-F3FE-5681-657DB1FF62A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04E1B71-3FD2-DF19-1C3E-2E761CCC06F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EEC0E2C-C90A-BB09-71A2-6EDDAD9D3310}"/>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5" name="Segnaposto piè di pagina 4">
            <a:extLst>
              <a:ext uri="{FF2B5EF4-FFF2-40B4-BE49-F238E27FC236}">
                <a16:creationId xmlns:a16="http://schemas.microsoft.com/office/drawing/2014/main" id="{2E852E2E-9EEE-18B3-B016-470982C89797}"/>
              </a:ext>
            </a:extLst>
          </p:cNvPr>
          <p:cNvSpPr>
            <a:spLocks noGrp="1"/>
          </p:cNvSpPr>
          <p:nvPr>
            <p:ph type="ftr" sz="quarter" idx="11"/>
          </p:nvPr>
        </p:nvSpPr>
        <p:spPr/>
        <p:txBody>
          <a:bodyPr/>
          <a:lstStyle/>
          <a:p>
            <a:r>
              <a:rPr lang="it-IT" dirty="0"/>
              <a:t>Informazioni Riservate / INFN Servizio Trasferimento Tecnologico</a:t>
            </a:r>
          </a:p>
          <a:p>
            <a:endParaRPr lang="it-IT" dirty="0"/>
          </a:p>
        </p:txBody>
      </p:sp>
      <p:sp>
        <p:nvSpPr>
          <p:cNvPr id="6" name="Segnaposto numero diapositiva 5">
            <a:extLst>
              <a:ext uri="{FF2B5EF4-FFF2-40B4-BE49-F238E27FC236}">
                <a16:creationId xmlns:a16="http://schemas.microsoft.com/office/drawing/2014/main" id="{B6E34BFF-11C7-A402-F9C9-6FD5DEDBF139}"/>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84031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C28D58-1B38-5911-FECA-F66B81713C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44BECF3-235D-33CD-263C-B34530DE74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4B488F9-24BE-CB60-BBC3-536C837EDCA7}"/>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5" name="Segnaposto piè di pagina 4">
            <a:extLst>
              <a:ext uri="{FF2B5EF4-FFF2-40B4-BE49-F238E27FC236}">
                <a16:creationId xmlns:a16="http://schemas.microsoft.com/office/drawing/2014/main" id="{10B47FA2-FE7B-E13D-BE57-84B0368ACC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68B09D-03E5-FBBE-1638-6AC3B67CBBF1}"/>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178556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4B4AF-6FA2-CF9B-3231-4D9530E9C57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2B51CBA-F914-3114-041D-7C1B3709BD5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DFF5CF8-1C06-5C29-00A5-8452DA03C43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C15F99-BB02-47B9-9549-8EC04F5500E4}"/>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6" name="Segnaposto piè di pagina 5">
            <a:extLst>
              <a:ext uri="{FF2B5EF4-FFF2-40B4-BE49-F238E27FC236}">
                <a16:creationId xmlns:a16="http://schemas.microsoft.com/office/drawing/2014/main" id="{E8364586-05B0-7783-F109-5E79602AFCD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9899AFA-2816-9A52-42EF-E8B5B81D4DB1}"/>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247704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E4368-AC1E-D6A1-5931-FA2023B95E2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BF84ADF-DC4E-EB39-E902-1FA11A1E3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AB9E7B7-F719-A9AD-10D0-E313012FE51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918B522-DEDA-815A-6689-A962C8848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2E73E1-3170-C9C2-D50F-4ACBF07A3A2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86FC5B2-86A0-B9BE-0646-5684EB74AD35}"/>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8" name="Segnaposto piè di pagina 7">
            <a:extLst>
              <a:ext uri="{FF2B5EF4-FFF2-40B4-BE49-F238E27FC236}">
                <a16:creationId xmlns:a16="http://schemas.microsoft.com/office/drawing/2014/main" id="{A4EBA1AA-1BC5-54FF-03D7-A54F2448DAF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75BB583-66B6-73AF-FE30-12C65865850F}"/>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124865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D54F1F-CC3B-4E84-E77B-0AA903E6B85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F64A6BC-E36F-5129-545A-12AE5751A834}"/>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4" name="Segnaposto piè di pagina 3">
            <a:extLst>
              <a:ext uri="{FF2B5EF4-FFF2-40B4-BE49-F238E27FC236}">
                <a16:creationId xmlns:a16="http://schemas.microsoft.com/office/drawing/2014/main" id="{753D4D91-151B-5A0C-4D2E-A2F90C818EA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42F733E-A27F-2B38-5487-EE5DA0024412}"/>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413866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C115426-0324-57C7-9555-0665C7A1D1EE}"/>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3" name="Segnaposto piè di pagina 2">
            <a:extLst>
              <a:ext uri="{FF2B5EF4-FFF2-40B4-BE49-F238E27FC236}">
                <a16:creationId xmlns:a16="http://schemas.microsoft.com/office/drawing/2014/main" id="{AA358099-2658-78D1-EBCE-8CE01A36504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B7D77A6-BBE1-E2F7-1429-704A01B3B849}"/>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280906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2AB664-F0CE-E298-F940-AAF95C41D15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3C90F01-E004-2D16-7B40-F877DAA9A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48B0370-B19E-6E87-B199-292B16433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C93084F-E844-8E76-F8E3-BE1A741CA102}"/>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6" name="Segnaposto piè di pagina 5">
            <a:extLst>
              <a:ext uri="{FF2B5EF4-FFF2-40B4-BE49-F238E27FC236}">
                <a16:creationId xmlns:a16="http://schemas.microsoft.com/office/drawing/2014/main" id="{44B48039-811A-5577-9755-4B2D25EC9D3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61AE0EF-89CC-6116-06A1-17FD07ED2AE7}"/>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98507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C8E83-5B1F-7866-7209-2647D088AA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230D58F-6E79-8227-268D-A721FBD33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E0E0A8F-BAD3-6172-FFE1-ACB588C6D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601B8DE-299A-3AF1-1323-2B313B733155}"/>
              </a:ext>
            </a:extLst>
          </p:cNvPr>
          <p:cNvSpPr>
            <a:spLocks noGrp="1"/>
          </p:cNvSpPr>
          <p:nvPr>
            <p:ph type="dt" sz="half" idx="10"/>
          </p:nvPr>
        </p:nvSpPr>
        <p:spPr/>
        <p:txBody>
          <a:bodyPr/>
          <a:lstStyle/>
          <a:p>
            <a:fld id="{7FF9D964-71F3-49A7-8BE5-1B0DF23C763A}" type="datetimeFigureOut">
              <a:rPr lang="it-IT" smtClean="0"/>
              <a:t>13/03/2025</a:t>
            </a:fld>
            <a:endParaRPr lang="it-IT"/>
          </a:p>
        </p:txBody>
      </p:sp>
      <p:sp>
        <p:nvSpPr>
          <p:cNvPr id="6" name="Segnaposto piè di pagina 5">
            <a:extLst>
              <a:ext uri="{FF2B5EF4-FFF2-40B4-BE49-F238E27FC236}">
                <a16:creationId xmlns:a16="http://schemas.microsoft.com/office/drawing/2014/main" id="{5DAF0952-7985-F64D-4E20-118E6BADAC3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928F20-5138-3122-24D2-9CA7948A3510}"/>
              </a:ext>
            </a:extLst>
          </p:cNvPr>
          <p:cNvSpPr>
            <a:spLocks noGrp="1"/>
          </p:cNvSpPr>
          <p:nvPr>
            <p:ph type="sldNum" sz="quarter" idx="12"/>
          </p:nvPr>
        </p:nvSpPr>
        <p:spPr/>
        <p:txBody>
          <a:bodyPr/>
          <a:lstStyle/>
          <a:p>
            <a:fld id="{36DFA857-C221-4138-B324-F4FFE63F997E}" type="slidenum">
              <a:rPr lang="it-IT" smtClean="0"/>
              <a:t>‹N›</a:t>
            </a:fld>
            <a:endParaRPr lang="it-IT"/>
          </a:p>
        </p:txBody>
      </p:sp>
    </p:spTree>
    <p:extLst>
      <p:ext uri="{BB962C8B-B14F-4D97-AF65-F5344CB8AC3E}">
        <p14:creationId xmlns:p14="http://schemas.microsoft.com/office/powerpoint/2010/main" val="270281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502C085-77DC-793F-74CC-2C98DB288FAE}"/>
              </a:ext>
            </a:extLst>
          </p:cNvPr>
          <p:cNvSpPr>
            <a:spLocks noGrp="1"/>
          </p:cNvSpPr>
          <p:nvPr>
            <p:ph type="title"/>
          </p:nvPr>
        </p:nvSpPr>
        <p:spPr>
          <a:xfrm>
            <a:off x="2024108" y="136525"/>
            <a:ext cx="9072239"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952DF1A-6640-C169-7D32-2798F97AD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1B3F41FD-E01A-D6B3-4086-0E3F09151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A48"/>
                </a:solidFill>
              </a:defRPr>
            </a:lvl1pPr>
          </a:lstStyle>
          <a:p>
            <a:fld id="{7FF9D964-71F3-49A7-8BE5-1B0DF23C763A}" type="datetimeFigureOut">
              <a:rPr lang="it-IT" smtClean="0"/>
              <a:pPr/>
              <a:t>13/03/2025</a:t>
            </a:fld>
            <a:endParaRPr lang="it-IT" dirty="0"/>
          </a:p>
        </p:txBody>
      </p:sp>
      <p:sp>
        <p:nvSpPr>
          <p:cNvPr id="5" name="Segnaposto piè di pagina 4">
            <a:extLst>
              <a:ext uri="{FF2B5EF4-FFF2-40B4-BE49-F238E27FC236}">
                <a16:creationId xmlns:a16="http://schemas.microsoft.com/office/drawing/2014/main" id="{0E86E532-DE70-A049-852E-BB5ED2C2BD7E}"/>
              </a:ext>
            </a:extLst>
          </p:cNvPr>
          <p:cNvSpPr>
            <a:spLocks noGrp="1"/>
          </p:cNvSpPr>
          <p:nvPr>
            <p:ph type="ftr" sz="quarter" idx="3"/>
          </p:nvPr>
        </p:nvSpPr>
        <p:spPr>
          <a:xfrm>
            <a:off x="3923560" y="6356350"/>
            <a:ext cx="4344880" cy="365125"/>
          </a:xfrm>
          <a:prstGeom prst="rect">
            <a:avLst/>
          </a:prstGeom>
        </p:spPr>
        <p:txBody>
          <a:bodyPr vert="horz" lIns="91440" tIns="45720" rIns="91440" bIns="45720" rtlCol="0" anchor="ctr"/>
          <a:lstStyle>
            <a:lvl1pPr algn="ctr">
              <a:defRPr sz="1200">
                <a:solidFill>
                  <a:srgbClr val="002A48"/>
                </a:solidFill>
              </a:defRPr>
            </a:lvl1pPr>
          </a:lstStyle>
          <a:p>
            <a:r>
              <a:rPr lang="it-IT" dirty="0"/>
              <a:t>Informazioni Riservate / INFN Servizio Trasferimento Tecnologico</a:t>
            </a:r>
          </a:p>
        </p:txBody>
      </p:sp>
      <p:sp>
        <p:nvSpPr>
          <p:cNvPr id="6" name="Segnaposto numero diapositiva 5">
            <a:extLst>
              <a:ext uri="{FF2B5EF4-FFF2-40B4-BE49-F238E27FC236}">
                <a16:creationId xmlns:a16="http://schemas.microsoft.com/office/drawing/2014/main" id="{D356368C-AED8-0E68-1F18-46949686D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A48"/>
                </a:solidFill>
              </a:defRPr>
            </a:lvl1pPr>
          </a:lstStyle>
          <a:p>
            <a:fld id="{36DFA857-C221-4138-B324-F4FFE63F997E}" type="slidenum">
              <a:rPr lang="it-IT" smtClean="0"/>
              <a:pPr/>
              <a:t>‹N›</a:t>
            </a:fld>
            <a:endParaRPr lang="it-IT" dirty="0"/>
          </a:p>
        </p:txBody>
      </p:sp>
      <p:pic>
        <p:nvPicPr>
          <p:cNvPr id="8" name="Immagine 7">
            <a:extLst>
              <a:ext uri="{FF2B5EF4-FFF2-40B4-BE49-F238E27FC236}">
                <a16:creationId xmlns:a16="http://schemas.microsoft.com/office/drawing/2014/main" id="{D7C86F7E-6061-74E7-0194-D5C814C310C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454" y="3037"/>
            <a:ext cx="1930153" cy="960730"/>
          </a:xfrm>
          <a:prstGeom prst="rect">
            <a:avLst/>
          </a:prstGeom>
        </p:spPr>
      </p:pic>
    </p:spTree>
    <p:extLst>
      <p:ext uri="{BB962C8B-B14F-4D97-AF65-F5344CB8AC3E}">
        <p14:creationId xmlns:p14="http://schemas.microsoft.com/office/powerpoint/2010/main" val="43694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48"/>
          </a:solidFill>
          <a:latin typeface="Oswald" panose="020003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48"/>
          </a:solidFill>
          <a:latin typeface="Oswald" panose="020003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48"/>
          </a:solidFill>
          <a:latin typeface="Oswald" panose="020003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48"/>
          </a:solidFill>
          <a:latin typeface="Oswald" panose="020003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48"/>
          </a:solidFill>
          <a:latin typeface="Oswald"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49.svg"/><Relationship Id="rId3" Type="http://schemas.openxmlformats.org/officeDocument/2006/relationships/image" Target="../media/image36.png"/><Relationship Id="rId21" Type="http://schemas.openxmlformats.org/officeDocument/2006/relationships/image" Target="../media/image52.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10.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55.svg"/><Relationship Id="rId5" Type="http://schemas.openxmlformats.org/officeDocument/2006/relationships/image" Target="../media/image38.png"/><Relationship Id="rId15" Type="http://schemas.openxmlformats.org/officeDocument/2006/relationships/image" Target="../media/image9.png"/><Relationship Id="rId23" Type="http://schemas.openxmlformats.org/officeDocument/2006/relationships/image" Target="../media/image54.png"/><Relationship Id="rId10" Type="http://schemas.openxmlformats.org/officeDocument/2006/relationships/image" Target="../media/image43.svg"/><Relationship Id="rId19" Type="http://schemas.openxmlformats.org/officeDocument/2006/relationships/image" Target="../media/image50.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hyperlink" Target="https://www.infn.it/wp-content/uploads/2025/01/Environmental_Report_23.pdf" TargetMode="External"/><Relationship Id="rId3" Type="http://schemas.openxmlformats.org/officeDocument/2006/relationships/hyperlink" Target="https://isnct.net/bnct-boron-neutron-capture-therapy/accelerator-based-bnct-projects-2021/" TargetMode="External"/><Relationship Id="rId7" Type="http://schemas.openxmlformats.org/officeDocument/2006/relationships/hyperlink" Target="https://doi.org/10.1038/s41567-023-02117-0" TargetMode="External"/><Relationship Id="rId2" Type="http://schemas.openxmlformats.org/officeDocument/2006/relationships/hyperlink" Target="https://www.businessresearchinsights.com/market-reports/particle-accelerators-market-108667" TargetMode="External"/><Relationship Id="rId1" Type="http://schemas.openxmlformats.org/officeDocument/2006/relationships/slideLayout" Target="../slideLayouts/slideLayout2.xml"/><Relationship Id="rId6" Type="http://schemas.openxmlformats.org/officeDocument/2006/relationships/hyperlink" Target="https://www.sesame.org.jo/news/sesame-becomes-worlds-first-large-accelerator-complex-be-fully-powered-renewable-energy" TargetMode="External"/><Relationship Id="rId5" Type="http://schemas.openxmlformats.org/officeDocument/2006/relationships/hyperlink" Target="https://www.elettra.eu/science/top-stories/energy-crisis-impact-on-user-activities-at-elettra-sincrotrone-trieste.html" TargetMode="External"/><Relationship Id="rId4" Type="http://schemas.openxmlformats.org/officeDocument/2006/relationships/hyperlink" Target="https://doi.org/10.1142/S179362681930006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slide" Target="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hyperlink" Target="https://pixabay.com/en/stage-light-spotlight-light-stage-576008/" TargetMode="External"/><Relationship Id="rId15" Type="http://schemas.openxmlformats.org/officeDocument/2006/relationships/image" Target="../media/image18.sv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www.pxfuel.com/en/free-photo-jjieh"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338986-6A50-2642-CD6F-45BBC0C34113}"/>
              </a:ext>
            </a:extLst>
          </p:cNvPr>
          <p:cNvSpPr>
            <a:spLocks noGrp="1"/>
          </p:cNvSpPr>
          <p:nvPr>
            <p:ph type="ctrTitle"/>
          </p:nvPr>
        </p:nvSpPr>
        <p:spPr>
          <a:xfrm>
            <a:off x="0" y="2235200"/>
            <a:ext cx="12192000" cy="2387600"/>
          </a:xfrm>
        </p:spPr>
        <p:txBody>
          <a:bodyPr>
            <a:noAutofit/>
          </a:bodyPr>
          <a:lstStyle/>
          <a:p>
            <a:pPr algn="ctr"/>
            <a:r>
              <a:rPr lang="it-IT" sz="5400" dirty="0" err="1">
                <a:solidFill>
                  <a:srgbClr val="E9EBF5"/>
                </a:solidFill>
                <a:effectLst>
                  <a:outerShdw blurRad="38100" dist="38100" dir="2700000" algn="tl">
                    <a:srgbClr val="000000">
                      <a:alpha val="43137"/>
                    </a:srgbClr>
                  </a:outerShdw>
                </a:effectLst>
              </a:rPr>
              <a:t>INFN’s</a:t>
            </a:r>
            <a:r>
              <a:rPr lang="it-IT" sz="5400" dirty="0">
                <a:solidFill>
                  <a:srgbClr val="E9EBF5"/>
                </a:solidFill>
                <a:effectLst>
                  <a:outerShdw blurRad="38100" dist="38100" dir="2700000" algn="tl">
                    <a:srgbClr val="000000">
                      <a:alpha val="43137"/>
                    </a:srgbClr>
                  </a:outerShdw>
                </a:effectLst>
              </a:rPr>
              <a:t> Technology Transfer </a:t>
            </a:r>
            <a:br>
              <a:rPr lang="it-IT" sz="5400" dirty="0">
                <a:solidFill>
                  <a:srgbClr val="E9EBF5"/>
                </a:solidFill>
                <a:effectLst>
                  <a:outerShdw blurRad="38100" dist="38100" dir="2700000" algn="tl">
                    <a:srgbClr val="000000">
                      <a:alpha val="43137"/>
                    </a:srgbClr>
                  </a:outerShdw>
                </a:effectLst>
              </a:rPr>
            </a:br>
            <a:r>
              <a:rPr lang="it-IT" sz="5400" dirty="0">
                <a:solidFill>
                  <a:srgbClr val="E9EBF5"/>
                </a:solidFill>
                <a:effectLst>
                  <a:outerShdw blurRad="38100" dist="38100" dir="2700000" algn="tl">
                    <a:srgbClr val="000000">
                      <a:alpha val="43137"/>
                    </a:srgbClr>
                  </a:outerShdw>
                </a:effectLst>
              </a:rPr>
              <a:t>in </a:t>
            </a:r>
            <a:r>
              <a:rPr lang="it-IT" sz="5400" dirty="0" err="1">
                <a:solidFill>
                  <a:srgbClr val="E9EBF5"/>
                </a:solidFill>
                <a:effectLst>
                  <a:outerShdw blurRad="38100" dist="38100" dir="2700000" algn="tl">
                    <a:srgbClr val="000000">
                      <a:alpha val="43137"/>
                    </a:srgbClr>
                  </a:outerShdw>
                </a:effectLst>
              </a:rPr>
              <a:t>Particle</a:t>
            </a:r>
            <a:r>
              <a:rPr lang="it-IT" sz="5400" dirty="0">
                <a:solidFill>
                  <a:srgbClr val="E9EBF5"/>
                </a:solidFill>
                <a:effectLst>
                  <a:outerShdw blurRad="38100" dist="38100" dir="2700000" algn="tl">
                    <a:srgbClr val="000000">
                      <a:alpha val="43137"/>
                    </a:srgbClr>
                  </a:outerShdw>
                </a:effectLst>
              </a:rPr>
              <a:t> Accelerators </a:t>
            </a:r>
            <a:r>
              <a:rPr lang="it-IT" sz="5400" dirty="0" err="1">
                <a:solidFill>
                  <a:srgbClr val="E9EBF5"/>
                </a:solidFill>
                <a:effectLst>
                  <a:outerShdw blurRad="38100" dist="38100" dir="2700000" algn="tl">
                    <a:srgbClr val="000000">
                      <a:alpha val="43137"/>
                    </a:srgbClr>
                  </a:outerShdw>
                </a:effectLst>
              </a:rPr>
              <a:t>sector</a:t>
            </a:r>
            <a:endParaRPr lang="it-IT" sz="5400" dirty="0">
              <a:solidFill>
                <a:srgbClr val="E9EBF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3435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7D90723-1C20-A546-B16B-3B69571A62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20369" y="973885"/>
            <a:ext cx="2964672" cy="4371975"/>
          </a:xfrm>
          <a:prstGeom prst="rect">
            <a:avLst/>
          </a:prstGeom>
        </p:spPr>
      </p:pic>
      <p:pic>
        <p:nvPicPr>
          <p:cNvPr id="4" name="Immagine 3" descr="Immagine che contiene interno, muro, Fotografia di nature morte, cilindro">
            <a:extLst>
              <a:ext uri="{FF2B5EF4-FFF2-40B4-BE49-F238E27FC236}">
                <a16:creationId xmlns:a16="http://schemas.microsoft.com/office/drawing/2014/main" id="{2005F0DB-7CB3-F9E5-873F-14F17A0326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769" y="1079536"/>
            <a:ext cx="3999831" cy="2666554"/>
          </a:xfrm>
          <a:prstGeom prst="rect">
            <a:avLst/>
          </a:prstGeom>
          <a:effectLst>
            <a:outerShdw blurRad="50800" dist="38100" dir="5400000" algn="t" rotWithShape="0">
              <a:prstClr val="black">
                <a:alpha val="40000"/>
              </a:prstClr>
            </a:outerShdw>
          </a:effectLst>
        </p:spPr>
      </p:pic>
      <p:pic>
        <p:nvPicPr>
          <p:cNvPr id="5" name="Immagine 4">
            <a:extLst>
              <a:ext uri="{FF2B5EF4-FFF2-40B4-BE49-F238E27FC236}">
                <a16:creationId xmlns:a16="http://schemas.microsoft.com/office/drawing/2014/main" id="{486A486B-A9AE-F67A-0F5A-E650838203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6610" y="1097318"/>
            <a:ext cx="3922938" cy="2942204"/>
          </a:xfrm>
          <a:prstGeom prst="rect">
            <a:avLst/>
          </a:prstGeom>
          <a:effectLst>
            <a:outerShdw blurRad="50800" dist="38100" dir="5400000" algn="t" rotWithShape="0">
              <a:prstClr val="black">
                <a:alpha val="40000"/>
              </a:prstClr>
            </a:outerShdw>
          </a:effectLst>
        </p:spPr>
      </p:pic>
      <p:pic>
        <p:nvPicPr>
          <p:cNvPr id="7" name="Immagine 6">
            <a:extLst>
              <a:ext uri="{FF2B5EF4-FFF2-40B4-BE49-F238E27FC236}">
                <a16:creationId xmlns:a16="http://schemas.microsoft.com/office/drawing/2014/main" id="{A2F03E5D-9C8C-65BA-AA1F-256A05043EA4}"/>
              </a:ext>
            </a:extLst>
          </p:cNvPr>
          <p:cNvPicPr>
            <a:picLocks noChangeAspect="1"/>
          </p:cNvPicPr>
          <p:nvPr/>
        </p:nvPicPr>
        <p:blipFill>
          <a:blip r:embed="rId5"/>
          <a:stretch>
            <a:fillRect/>
          </a:stretch>
        </p:blipFill>
        <p:spPr>
          <a:xfrm>
            <a:off x="6003237" y="4681331"/>
            <a:ext cx="6095998" cy="1607479"/>
          </a:xfrm>
          <a:prstGeom prst="rect">
            <a:avLst/>
          </a:prstGeom>
          <a:effectLst>
            <a:outerShdw blurRad="50800" dist="38100" dir="5400000" algn="t" rotWithShape="0">
              <a:prstClr val="black">
                <a:alpha val="40000"/>
              </a:prstClr>
            </a:outerShdw>
          </a:effectLst>
        </p:spPr>
      </p:pic>
      <p:sp>
        <p:nvSpPr>
          <p:cNvPr id="8" name="Titolo 1">
            <a:extLst>
              <a:ext uri="{FF2B5EF4-FFF2-40B4-BE49-F238E27FC236}">
                <a16:creationId xmlns:a16="http://schemas.microsoft.com/office/drawing/2014/main" id="{61C1ADC2-800C-2B24-4D37-3D326611BF9E}"/>
              </a:ext>
            </a:extLst>
          </p:cNvPr>
          <p:cNvSpPr txBox="1">
            <a:spLocks/>
          </p:cNvSpPr>
          <p:nvPr/>
        </p:nvSpPr>
        <p:spPr>
          <a:xfrm>
            <a:off x="1901688" y="136525"/>
            <a:ext cx="10038522" cy="74988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a:lstStyle>
          <a:p>
            <a:r>
              <a:rPr lang="it-IT" sz="5400" dirty="0"/>
              <a:t>From </a:t>
            </a:r>
            <a:r>
              <a:rPr lang="it-IT" sz="5400" dirty="0" err="1"/>
              <a:t>accelerator</a:t>
            </a:r>
            <a:r>
              <a:rPr lang="it-IT" sz="5400" dirty="0"/>
              <a:t> </a:t>
            </a:r>
            <a:r>
              <a:rPr lang="it-IT" sz="5400" dirty="0" err="1"/>
              <a:t>development</a:t>
            </a:r>
            <a:r>
              <a:rPr lang="it-IT" sz="5400" dirty="0"/>
              <a:t> to…</a:t>
            </a:r>
          </a:p>
        </p:txBody>
      </p:sp>
      <p:pic>
        <p:nvPicPr>
          <p:cNvPr id="10" name="Immagine 9" descr="Immagine che contiene testo, interno, macchina, computer">
            <a:extLst>
              <a:ext uri="{FF2B5EF4-FFF2-40B4-BE49-F238E27FC236}">
                <a16:creationId xmlns:a16="http://schemas.microsoft.com/office/drawing/2014/main" id="{85D53B99-5946-D786-425E-F80E01732B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592" y="4176084"/>
            <a:ext cx="3840769" cy="2560513"/>
          </a:xfrm>
          <a:prstGeom prst="rect">
            <a:avLst/>
          </a:prstGeom>
          <a:effectLst>
            <a:outerShdw blurRad="50800" dist="38100" dir="5400000" algn="t" rotWithShape="0">
              <a:prstClr val="black">
                <a:alpha val="40000"/>
              </a:prstClr>
            </a:outerShdw>
          </a:effectLst>
        </p:spPr>
      </p:pic>
      <p:sp>
        <p:nvSpPr>
          <p:cNvPr id="11" name="CasellaDiTesto 10">
            <a:extLst>
              <a:ext uri="{FF2B5EF4-FFF2-40B4-BE49-F238E27FC236}">
                <a16:creationId xmlns:a16="http://schemas.microsoft.com/office/drawing/2014/main" id="{837817D5-1BD0-1C44-6C95-62F1EA2F6618}"/>
              </a:ext>
            </a:extLst>
          </p:cNvPr>
          <p:cNvSpPr txBox="1"/>
          <p:nvPr/>
        </p:nvSpPr>
        <p:spPr>
          <a:xfrm>
            <a:off x="7826609" y="3529876"/>
            <a:ext cx="4008493" cy="523220"/>
          </a:xfrm>
          <a:prstGeom prst="rect">
            <a:avLst/>
          </a:prstGeom>
          <a:noFill/>
        </p:spPr>
        <p:txBody>
          <a:bodyPr wrap="square" rtlCol="0">
            <a:spAutoFit/>
          </a:bodyPr>
          <a:lstStyle/>
          <a:p>
            <a:pPr algn="ctr"/>
            <a:r>
              <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Additive manufacturing</a:t>
            </a:r>
          </a:p>
        </p:txBody>
      </p:sp>
      <p:sp>
        <p:nvSpPr>
          <p:cNvPr id="14" name="CasellaDiTesto 13">
            <a:extLst>
              <a:ext uri="{FF2B5EF4-FFF2-40B4-BE49-F238E27FC236}">
                <a16:creationId xmlns:a16="http://schemas.microsoft.com/office/drawing/2014/main" id="{58E39E56-2F9E-CEAC-C525-700230E4D5EF}"/>
              </a:ext>
            </a:extLst>
          </p:cNvPr>
          <p:cNvSpPr txBox="1"/>
          <p:nvPr/>
        </p:nvSpPr>
        <p:spPr>
          <a:xfrm>
            <a:off x="130888" y="1096273"/>
            <a:ext cx="4008493" cy="523220"/>
          </a:xfrm>
          <a:prstGeom prst="rect">
            <a:avLst/>
          </a:prstGeom>
          <a:noFill/>
        </p:spPr>
        <p:txBody>
          <a:bodyPr wrap="square" rtlCol="0">
            <a:spAutoFit/>
          </a:bodyPr>
          <a:lstStyle/>
          <a:p>
            <a:pPr algn="ctr"/>
            <a:r>
              <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Plasma </a:t>
            </a:r>
            <a:r>
              <a:rPr lang="it-IT" sz="2800" dirty="0" err="1">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electropolishing</a:t>
            </a:r>
            <a:endPar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5" name="CasellaDiTesto 14">
            <a:extLst>
              <a:ext uri="{FF2B5EF4-FFF2-40B4-BE49-F238E27FC236}">
                <a16:creationId xmlns:a16="http://schemas.microsoft.com/office/drawing/2014/main" id="{CD140379-38C3-270B-6858-ACD2D6AE77DA}"/>
              </a:ext>
            </a:extLst>
          </p:cNvPr>
          <p:cNvSpPr txBox="1"/>
          <p:nvPr/>
        </p:nvSpPr>
        <p:spPr>
          <a:xfrm>
            <a:off x="391729" y="6198255"/>
            <a:ext cx="4008493" cy="523220"/>
          </a:xfrm>
          <a:prstGeom prst="rect">
            <a:avLst/>
          </a:prstGeom>
          <a:noFill/>
        </p:spPr>
        <p:txBody>
          <a:bodyPr wrap="square" rtlCol="0">
            <a:spAutoFit/>
          </a:bodyPr>
          <a:lstStyle/>
          <a:p>
            <a:pPr algn="ctr"/>
            <a:r>
              <a:rPr lang="it-IT" sz="28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Coating systems</a:t>
            </a:r>
          </a:p>
        </p:txBody>
      </p:sp>
      <p:sp>
        <p:nvSpPr>
          <p:cNvPr id="16" name="CasellaDiTesto 15">
            <a:extLst>
              <a:ext uri="{FF2B5EF4-FFF2-40B4-BE49-F238E27FC236}">
                <a16:creationId xmlns:a16="http://schemas.microsoft.com/office/drawing/2014/main" id="{92B98EBB-271C-6847-936B-B876422C181E}"/>
              </a:ext>
            </a:extLst>
          </p:cNvPr>
          <p:cNvSpPr txBox="1"/>
          <p:nvPr/>
        </p:nvSpPr>
        <p:spPr>
          <a:xfrm>
            <a:off x="6525113" y="6228125"/>
            <a:ext cx="5052245" cy="523220"/>
          </a:xfrm>
          <a:prstGeom prst="rect">
            <a:avLst/>
          </a:prstGeom>
          <a:noFill/>
        </p:spPr>
        <p:txBody>
          <a:bodyPr wrap="square" rtlCol="0">
            <a:spAutoFit/>
          </a:bodyPr>
          <a:lstStyle/>
          <a:p>
            <a:pPr algn="ctr"/>
            <a:r>
              <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New </a:t>
            </a:r>
            <a:r>
              <a:rPr lang="it-IT" sz="2800" dirty="0" err="1">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acceleration</a:t>
            </a:r>
            <a:r>
              <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it-IT" sz="2800" dirty="0" err="1">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technologies</a:t>
            </a:r>
            <a:endPar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90937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99E6A-D790-C5B0-CAAE-67F9E9CCDC4B}"/>
              </a:ext>
            </a:extLst>
          </p:cNvPr>
          <p:cNvSpPr>
            <a:spLocks noGrp="1"/>
          </p:cNvSpPr>
          <p:nvPr>
            <p:ph type="title"/>
          </p:nvPr>
        </p:nvSpPr>
        <p:spPr>
          <a:xfrm>
            <a:off x="166150" y="4406996"/>
            <a:ext cx="11859699" cy="1421971"/>
          </a:xfrm>
        </p:spPr>
        <p:txBody>
          <a:bodyPr>
            <a:normAutofit/>
          </a:bodyPr>
          <a:lstStyle/>
          <a:p>
            <a:pPr algn="ctr"/>
            <a:r>
              <a:rPr lang="it-IT" sz="8000" dirty="0" err="1">
                <a:solidFill>
                  <a:srgbClr val="E9EBF5"/>
                </a:solidFill>
                <a:effectLst>
                  <a:outerShdw blurRad="38100" dist="38100" dir="2700000" algn="tl">
                    <a:srgbClr val="000000">
                      <a:alpha val="43137"/>
                    </a:srgbClr>
                  </a:outerShdw>
                </a:effectLst>
              </a:rPr>
              <a:t>technology</a:t>
            </a:r>
            <a:r>
              <a:rPr lang="it-IT" sz="8000" dirty="0">
                <a:solidFill>
                  <a:srgbClr val="E9EBF5"/>
                </a:solidFill>
                <a:effectLst>
                  <a:outerShdw blurRad="38100" dist="38100" dir="2700000" algn="tl">
                    <a:srgbClr val="000000">
                      <a:alpha val="43137"/>
                    </a:srgbClr>
                  </a:outerShdw>
                </a:effectLst>
              </a:rPr>
              <a:t> provider</a:t>
            </a:r>
            <a:endParaRPr lang="it-IT" sz="8000" dirty="0">
              <a:solidFill>
                <a:srgbClr val="002A48"/>
              </a:solidFill>
              <a:effectLst>
                <a:outerShdw blurRad="38100" dist="38100" dir="2700000" algn="tl">
                  <a:srgbClr val="000000">
                    <a:alpha val="43137"/>
                  </a:srgbClr>
                </a:outerShdw>
              </a:effectLst>
            </a:endParaRPr>
          </a:p>
        </p:txBody>
      </p:sp>
      <p:sp>
        <p:nvSpPr>
          <p:cNvPr id="4" name="CasellaDiTesto 3">
            <a:extLst>
              <a:ext uri="{FF2B5EF4-FFF2-40B4-BE49-F238E27FC236}">
                <a16:creationId xmlns:a16="http://schemas.microsoft.com/office/drawing/2014/main" id="{2C02D559-83B1-0297-5BB9-5E66CB92F2A6}"/>
              </a:ext>
            </a:extLst>
          </p:cNvPr>
          <p:cNvSpPr txBox="1"/>
          <p:nvPr/>
        </p:nvSpPr>
        <p:spPr>
          <a:xfrm>
            <a:off x="166150" y="1029033"/>
            <a:ext cx="12025850" cy="769441"/>
          </a:xfrm>
          <a:prstGeom prst="rect">
            <a:avLst/>
          </a:prstGeom>
          <a:noFill/>
        </p:spPr>
        <p:txBody>
          <a:bodyPr wrap="square">
            <a:spAutoFit/>
          </a:bodyPr>
          <a:lstStyle/>
          <a:p>
            <a:pPr algn="ctr"/>
            <a:r>
              <a:rPr lang="it-IT" sz="4400" dirty="0">
                <a:solidFill>
                  <a:srgbClr val="4196B4"/>
                </a:solidFill>
                <a:effectLst>
                  <a:outerShdw blurRad="38100" dist="38100" dir="2700000" algn="tl">
                    <a:srgbClr val="000000">
                      <a:alpha val="43137"/>
                    </a:srgbClr>
                  </a:outerShdw>
                </a:effectLst>
              </a:rPr>
              <a:t>INFN </a:t>
            </a:r>
            <a:r>
              <a:rPr lang="it-IT" sz="4400" dirty="0" err="1">
                <a:solidFill>
                  <a:srgbClr val="4196B4"/>
                </a:solidFill>
                <a:effectLst>
                  <a:outerShdw blurRad="38100" dist="38100" dir="2700000" algn="tl">
                    <a:srgbClr val="000000">
                      <a:alpha val="43137"/>
                    </a:srgbClr>
                  </a:outerShdw>
                </a:effectLst>
              </a:rPr>
              <a:t>is</a:t>
            </a:r>
            <a:r>
              <a:rPr lang="it-IT" sz="4400" dirty="0">
                <a:solidFill>
                  <a:srgbClr val="4196B4"/>
                </a:solidFill>
                <a:effectLst>
                  <a:outerShdw blurRad="38100" dist="38100" dir="2700000" algn="tl">
                    <a:srgbClr val="000000">
                      <a:alpha val="43137"/>
                    </a:srgbClr>
                  </a:outerShdw>
                </a:effectLst>
              </a:rPr>
              <a:t> not only a </a:t>
            </a:r>
            <a:r>
              <a:rPr lang="it-IT" sz="4400" dirty="0" err="1">
                <a:solidFill>
                  <a:srgbClr val="4196B4"/>
                </a:solidFill>
                <a:effectLst>
                  <a:outerShdw blurRad="38100" dist="38100" dir="2700000" algn="tl">
                    <a:srgbClr val="000000">
                      <a:alpha val="43137"/>
                    </a:srgbClr>
                  </a:outerShdw>
                </a:effectLst>
              </a:rPr>
              <a:t>technology</a:t>
            </a:r>
            <a:r>
              <a:rPr lang="it-IT" sz="4400" dirty="0">
                <a:solidFill>
                  <a:srgbClr val="4196B4"/>
                </a:solidFill>
                <a:effectLst>
                  <a:outerShdw blurRad="38100" dist="38100" dir="2700000" algn="tl">
                    <a:srgbClr val="000000">
                      <a:alpha val="43137"/>
                    </a:srgbClr>
                  </a:outerShdw>
                </a:effectLst>
              </a:rPr>
              <a:t> </a:t>
            </a:r>
            <a:r>
              <a:rPr lang="it-IT" sz="4400" dirty="0" err="1">
                <a:solidFill>
                  <a:srgbClr val="4196B4"/>
                </a:solidFill>
                <a:effectLst>
                  <a:outerShdw blurRad="38100" dist="38100" dir="2700000" algn="tl">
                    <a:srgbClr val="000000">
                      <a:alpha val="43137"/>
                    </a:srgbClr>
                  </a:outerShdw>
                </a:effectLst>
              </a:rPr>
              <a:t>purchaser</a:t>
            </a:r>
            <a:r>
              <a:rPr lang="it-IT" sz="4400" dirty="0">
                <a:solidFill>
                  <a:srgbClr val="4196B4"/>
                </a:solidFill>
                <a:effectLst>
                  <a:outerShdw blurRad="38100" dist="38100" dir="2700000" algn="tl">
                    <a:srgbClr val="000000">
                      <a:alpha val="43137"/>
                    </a:srgbClr>
                  </a:outerShdw>
                </a:effectLst>
              </a:rPr>
              <a:t> but also a</a:t>
            </a:r>
          </a:p>
        </p:txBody>
      </p:sp>
    </p:spTree>
    <p:extLst>
      <p:ext uri="{BB962C8B-B14F-4D97-AF65-F5344CB8AC3E}">
        <p14:creationId xmlns:p14="http://schemas.microsoft.com/office/powerpoint/2010/main" val="274962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6EFE7-B2B9-605A-9A7B-E81826A97C10}"/>
              </a:ext>
            </a:extLst>
          </p:cNvPr>
          <p:cNvSpPr txBox="1">
            <a:spLocks/>
          </p:cNvSpPr>
          <p:nvPr/>
        </p:nvSpPr>
        <p:spPr>
          <a:xfrm>
            <a:off x="2024108" y="136525"/>
            <a:ext cx="9072239" cy="74988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a:lstStyle>
          <a:p>
            <a:r>
              <a:rPr lang="it-IT" sz="5400" dirty="0" err="1"/>
              <a:t>Why</a:t>
            </a:r>
            <a:r>
              <a:rPr lang="it-IT" sz="5400" dirty="0"/>
              <a:t> a TT Office </a:t>
            </a:r>
            <a:r>
              <a:rPr lang="it-IT" sz="5400" dirty="0" err="1"/>
              <a:t>is</a:t>
            </a:r>
            <a:r>
              <a:rPr lang="it-IT" sz="5400" dirty="0"/>
              <a:t> </a:t>
            </a:r>
            <a:r>
              <a:rPr lang="it-IT" sz="5400" dirty="0" err="1"/>
              <a:t>needed</a:t>
            </a:r>
            <a:r>
              <a:rPr lang="it-IT" sz="5400" dirty="0"/>
              <a:t>?</a:t>
            </a:r>
          </a:p>
        </p:txBody>
      </p:sp>
      <p:sp>
        <p:nvSpPr>
          <p:cNvPr id="8" name="CasellaDiTesto 7">
            <a:extLst>
              <a:ext uri="{FF2B5EF4-FFF2-40B4-BE49-F238E27FC236}">
                <a16:creationId xmlns:a16="http://schemas.microsoft.com/office/drawing/2014/main" id="{BD2EC713-DB8B-E04F-06CB-F317DDF15707}"/>
              </a:ext>
            </a:extLst>
          </p:cNvPr>
          <p:cNvSpPr txBox="1"/>
          <p:nvPr/>
        </p:nvSpPr>
        <p:spPr>
          <a:xfrm>
            <a:off x="-1" y="6460833"/>
            <a:ext cx="9731829" cy="369332"/>
          </a:xfrm>
          <a:prstGeom prst="rect">
            <a:avLst/>
          </a:prstGeom>
          <a:noFill/>
        </p:spPr>
        <p:txBody>
          <a:bodyPr wrap="square">
            <a:spAutoFit/>
          </a:bodyPr>
          <a:lstStyle/>
          <a:p>
            <a:r>
              <a:rPr lang="en-US" dirty="0">
                <a:solidFill>
                  <a:schemeClr val="bg1">
                    <a:lumMod val="50000"/>
                  </a:schemeClr>
                </a:solidFill>
                <a:latin typeface="Oswald" panose="02000303000000000000" pitchFamily="2" charset="0"/>
              </a:rPr>
              <a:t>https://istnazfisnucl.sharepoint.com/sites/TrasferimentoTecnologico/SitePages/Formazione-in-Pillole-di-TT.aspx</a:t>
            </a:r>
            <a:endParaRPr lang="it-IT" dirty="0">
              <a:solidFill>
                <a:schemeClr val="bg1">
                  <a:lumMod val="50000"/>
                </a:schemeClr>
              </a:solidFill>
              <a:latin typeface="Oswald" panose="02000303000000000000" pitchFamily="2" charset="0"/>
            </a:endParaRPr>
          </a:p>
        </p:txBody>
      </p:sp>
      <p:pic>
        <p:nvPicPr>
          <p:cNvPr id="5" name="Elemento grafico 4" descr="Atomo con riempimento a tinta unita">
            <a:extLst>
              <a:ext uri="{FF2B5EF4-FFF2-40B4-BE49-F238E27FC236}">
                <a16:creationId xmlns:a16="http://schemas.microsoft.com/office/drawing/2014/main" id="{EB3A4678-FAE6-322E-8BB2-1157287AF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79" y="2070005"/>
            <a:ext cx="1563099" cy="1563099"/>
          </a:xfrm>
          <a:prstGeom prst="rect">
            <a:avLst/>
          </a:prstGeom>
        </p:spPr>
      </p:pic>
      <p:pic>
        <p:nvPicPr>
          <p:cNvPr id="7" name="Elemento grafico 6" descr="Coppa con riempimento a tinta unita">
            <a:extLst>
              <a:ext uri="{FF2B5EF4-FFF2-40B4-BE49-F238E27FC236}">
                <a16:creationId xmlns:a16="http://schemas.microsoft.com/office/drawing/2014/main" id="{47F3FF38-D808-6A6C-D48E-F62A7AE819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9015" y="3575276"/>
            <a:ext cx="1563099" cy="1563099"/>
          </a:xfrm>
          <a:prstGeom prst="rect">
            <a:avLst/>
          </a:prstGeom>
        </p:spPr>
      </p:pic>
      <p:pic>
        <p:nvPicPr>
          <p:cNvPr id="10" name="Elemento grafico 9" descr="Scienziata con riempimento a tinta unita">
            <a:extLst>
              <a:ext uri="{FF2B5EF4-FFF2-40B4-BE49-F238E27FC236}">
                <a16:creationId xmlns:a16="http://schemas.microsoft.com/office/drawing/2014/main" id="{E9FADF1C-66F3-674C-AE5F-865761D44A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3781" y="1836135"/>
            <a:ext cx="1563099" cy="1563099"/>
          </a:xfrm>
          <a:prstGeom prst="rect">
            <a:avLst/>
          </a:prstGeom>
        </p:spPr>
      </p:pic>
      <p:pic>
        <p:nvPicPr>
          <p:cNvPr id="12" name="Elemento grafico 11" descr="Scienziato con riempimento a tinta unita">
            <a:extLst>
              <a:ext uri="{FF2B5EF4-FFF2-40B4-BE49-F238E27FC236}">
                <a16:creationId xmlns:a16="http://schemas.microsoft.com/office/drawing/2014/main" id="{DD9AB3DD-D81A-0143-255B-8C754632CF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8916" y="3612603"/>
            <a:ext cx="1563099" cy="1563099"/>
          </a:xfrm>
          <a:prstGeom prst="rect">
            <a:avLst/>
          </a:prstGeom>
        </p:spPr>
      </p:pic>
      <p:pic>
        <p:nvPicPr>
          <p:cNvPr id="16" name="Elemento grafico 15" descr="Consiglio di amministrazione con riempimento a tinta unita">
            <a:extLst>
              <a:ext uri="{FF2B5EF4-FFF2-40B4-BE49-F238E27FC236}">
                <a16:creationId xmlns:a16="http://schemas.microsoft.com/office/drawing/2014/main" id="{54839F69-A0F7-213A-D326-E8DFFE45B5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6963" y="4148484"/>
            <a:ext cx="1563099" cy="1563099"/>
          </a:xfrm>
          <a:prstGeom prst="rect">
            <a:avLst/>
          </a:prstGeom>
        </p:spPr>
      </p:pic>
      <p:pic>
        <p:nvPicPr>
          <p:cNvPr id="18" name="Elemento grafico 17" descr="Valigetta con riempimento a tinta unita">
            <a:extLst>
              <a:ext uri="{FF2B5EF4-FFF2-40B4-BE49-F238E27FC236}">
                <a16:creationId xmlns:a16="http://schemas.microsoft.com/office/drawing/2014/main" id="{352B0BFB-9A66-38C6-B3C7-A4ED814563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6513" y="4586353"/>
            <a:ext cx="1563099" cy="1563099"/>
          </a:xfrm>
          <a:prstGeom prst="rect">
            <a:avLst/>
          </a:prstGeom>
        </p:spPr>
      </p:pic>
      <p:pic>
        <p:nvPicPr>
          <p:cNvPr id="20" name="Elemento grafico 19" descr="Badge Appunti con riempimento a tinta unita">
            <a:extLst>
              <a:ext uri="{FF2B5EF4-FFF2-40B4-BE49-F238E27FC236}">
                <a16:creationId xmlns:a16="http://schemas.microsoft.com/office/drawing/2014/main" id="{137DAA9B-C5F7-81D9-1453-F043C23E56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79320" y="2812937"/>
            <a:ext cx="1563099" cy="1563099"/>
          </a:xfrm>
          <a:prstGeom prst="rect">
            <a:avLst/>
          </a:prstGeom>
        </p:spPr>
      </p:pic>
      <p:pic>
        <p:nvPicPr>
          <p:cNvPr id="22" name="Elemento grafico 21" descr="Elettricista maschio con riempimento a tinta unita">
            <a:extLst>
              <a:ext uri="{FF2B5EF4-FFF2-40B4-BE49-F238E27FC236}">
                <a16:creationId xmlns:a16="http://schemas.microsoft.com/office/drawing/2014/main" id="{9D216603-2C46-E094-EA34-27050147C7B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48114" y="1156076"/>
            <a:ext cx="1563099" cy="1563099"/>
          </a:xfrm>
          <a:prstGeom prst="rect">
            <a:avLst/>
          </a:prstGeom>
        </p:spPr>
      </p:pic>
      <p:pic>
        <p:nvPicPr>
          <p:cNvPr id="24" name="Elemento grafico 23" descr="Scavatore con riempimento a tinta unita">
            <a:extLst>
              <a:ext uri="{FF2B5EF4-FFF2-40B4-BE49-F238E27FC236}">
                <a16:creationId xmlns:a16="http://schemas.microsoft.com/office/drawing/2014/main" id="{4C450A13-953F-A78B-CB1D-B73A4BD58A6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95587" y="1861980"/>
            <a:ext cx="1387193" cy="1387193"/>
          </a:xfrm>
          <a:prstGeom prst="rect">
            <a:avLst/>
          </a:prstGeom>
        </p:spPr>
      </p:pic>
      <p:pic>
        <p:nvPicPr>
          <p:cNvPr id="26" name="Elemento grafico 25" descr="Fabbrica con riempimento a tinta unita">
            <a:extLst>
              <a:ext uri="{FF2B5EF4-FFF2-40B4-BE49-F238E27FC236}">
                <a16:creationId xmlns:a16="http://schemas.microsoft.com/office/drawing/2014/main" id="{3BE04C8D-F807-3CD3-921D-DA05A0F0B82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26844" y="3199160"/>
            <a:ext cx="1563099" cy="1563099"/>
          </a:xfrm>
          <a:prstGeom prst="rect">
            <a:avLst/>
          </a:prstGeom>
        </p:spPr>
      </p:pic>
      <p:sp>
        <p:nvSpPr>
          <p:cNvPr id="31" name="Freccia bidirezionale orizzontale 30">
            <a:extLst>
              <a:ext uri="{FF2B5EF4-FFF2-40B4-BE49-F238E27FC236}">
                <a16:creationId xmlns:a16="http://schemas.microsoft.com/office/drawing/2014/main" id="{85C70B10-C16B-742A-403A-52F1650DAD40}"/>
              </a:ext>
            </a:extLst>
          </p:cNvPr>
          <p:cNvSpPr/>
          <p:nvPr/>
        </p:nvSpPr>
        <p:spPr>
          <a:xfrm>
            <a:off x="3284952" y="2735404"/>
            <a:ext cx="5271130" cy="1387193"/>
          </a:xfrm>
          <a:prstGeom prst="leftRightArrow">
            <a:avLst/>
          </a:prstGeom>
          <a:gradFill flip="none" rotWithShape="1">
            <a:gsLst>
              <a:gs pos="0">
                <a:srgbClr val="FF0000"/>
              </a:gs>
              <a:gs pos="50000">
                <a:srgbClr val="FFC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3" descr="Banca con riempimento a tinta unita">
            <a:extLst>
              <a:ext uri="{FF2B5EF4-FFF2-40B4-BE49-F238E27FC236}">
                <a16:creationId xmlns:a16="http://schemas.microsoft.com/office/drawing/2014/main" id="{615D148A-1FFD-BAA5-8E1F-8E720769769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730927" y="1970620"/>
            <a:ext cx="2524864" cy="2524864"/>
          </a:xfrm>
          <a:prstGeom prst="rect">
            <a:avLst/>
          </a:prstGeom>
        </p:spPr>
      </p:pic>
    </p:spTree>
    <p:extLst>
      <p:ext uri="{BB962C8B-B14F-4D97-AF65-F5344CB8AC3E}">
        <p14:creationId xmlns:p14="http://schemas.microsoft.com/office/powerpoint/2010/main" val="139807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DC448-A982-F327-CB3F-CDD40480C490}"/>
              </a:ext>
            </a:extLst>
          </p:cNvPr>
          <p:cNvSpPr>
            <a:spLocks noGrp="1"/>
          </p:cNvSpPr>
          <p:nvPr>
            <p:ph type="title"/>
          </p:nvPr>
        </p:nvSpPr>
        <p:spPr>
          <a:xfrm>
            <a:off x="2024108" y="136525"/>
            <a:ext cx="9072239" cy="749883"/>
          </a:xfrm>
        </p:spPr>
        <p:txBody>
          <a:bodyPr>
            <a:normAutofit fontScale="90000"/>
          </a:bodyPr>
          <a:lstStyle/>
          <a:p>
            <a:r>
              <a:rPr lang="it-IT" sz="5400" dirty="0"/>
              <a:t>Thank </a:t>
            </a:r>
            <a:r>
              <a:rPr lang="it-IT" sz="5400" dirty="0" err="1"/>
              <a:t>you</a:t>
            </a:r>
            <a:r>
              <a:rPr lang="it-IT" sz="5400" dirty="0"/>
              <a:t>! (tto@lists.infn.it)</a:t>
            </a:r>
          </a:p>
        </p:txBody>
      </p:sp>
      <p:graphicFrame>
        <p:nvGraphicFramePr>
          <p:cNvPr id="3" name="Diagramma 2">
            <a:extLst>
              <a:ext uri="{FF2B5EF4-FFF2-40B4-BE49-F238E27FC236}">
                <a16:creationId xmlns:a16="http://schemas.microsoft.com/office/drawing/2014/main" id="{5E22E965-B65B-B31B-CB83-F14F8F6C074E}"/>
              </a:ext>
            </a:extLst>
          </p:cNvPr>
          <p:cNvGraphicFramePr/>
          <p:nvPr/>
        </p:nvGraphicFramePr>
        <p:xfrm>
          <a:off x="382555" y="886408"/>
          <a:ext cx="11411338" cy="5602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08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18C901-0535-7055-C519-B0F12F9967EC}"/>
              </a:ext>
            </a:extLst>
          </p:cNvPr>
          <p:cNvSpPr>
            <a:spLocks noGrp="1"/>
          </p:cNvSpPr>
          <p:nvPr>
            <p:ph type="title"/>
          </p:nvPr>
        </p:nvSpPr>
        <p:spPr/>
        <p:txBody>
          <a:bodyPr/>
          <a:lstStyle/>
          <a:p>
            <a:r>
              <a:rPr lang="it-IT" dirty="0" err="1"/>
              <a:t>Bibliography</a:t>
            </a:r>
            <a:r>
              <a:rPr lang="it-IT" dirty="0"/>
              <a:t> </a:t>
            </a:r>
          </a:p>
        </p:txBody>
      </p:sp>
      <p:sp>
        <p:nvSpPr>
          <p:cNvPr id="3" name="Segnaposto contenuto 2">
            <a:extLst>
              <a:ext uri="{FF2B5EF4-FFF2-40B4-BE49-F238E27FC236}">
                <a16:creationId xmlns:a16="http://schemas.microsoft.com/office/drawing/2014/main" id="{2D405550-8FAD-7738-B3B9-41FF8F302D29}"/>
              </a:ext>
            </a:extLst>
          </p:cNvPr>
          <p:cNvSpPr>
            <a:spLocks noGrp="1"/>
          </p:cNvSpPr>
          <p:nvPr>
            <p:ph idx="1"/>
          </p:nvPr>
        </p:nvSpPr>
        <p:spPr>
          <a:xfrm>
            <a:off x="149013" y="1462088"/>
            <a:ext cx="11873654" cy="4714875"/>
          </a:xfrm>
        </p:spPr>
        <p:txBody>
          <a:bodyPr>
            <a:normAutofit fontScale="85000" lnSpcReduction="20000"/>
          </a:bodyPr>
          <a:lstStyle/>
          <a:p>
            <a:pPr marL="514350" indent="-514350">
              <a:buFont typeface="+mj-lt"/>
              <a:buAutoNum type="arabicPeriod"/>
            </a:pPr>
            <a:r>
              <a:rPr lang="it-IT" dirty="0">
                <a:hlinkClick r:id="rId2"/>
              </a:rPr>
              <a:t>https://www.businessresearchinsights.com/market-reports/particle-accelerators-market-108667</a:t>
            </a:r>
            <a:r>
              <a:rPr lang="it-IT" dirty="0"/>
              <a:t> </a:t>
            </a:r>
          </a:p>
          <a:p>
            <a:pPr marL="514350" indent="-514350">
              <a:buFont typeface="+mj-lt"/>
              <a:buAutoNum type="arabicPeriod"/>
            </a:pPr>
            <a:r>
              <a:rPr lang="it-IT" dirty="0"/>
              <a:t>S. </a:t>
            </a:r>
            <a:r>
              <a:rPr lang="it-IT" dirty="0" err="1"/>
              <a:t>Sheehy</a:t>
            </a:r>
            <a:r>
              <a:rPr lang="it-IT" dirty="0"/>
              <a:t>, Application of </a:t>
            </a:r>
            <a:r>
              <a:rPr lang="it-IT" dirty="0" err="1"/>
              <a:t>Particle</a:t>
            </a:r>
            <a:r>
              <a:rPr lang="it-IT" dirty="0"/>
              <a:t> Accelerators, </a:t>
            </a:r>
            <a:r>
              <a:rPr lang="en-US" dirty="0"/>
              <a:t>arXiv:2407.10216v1 [</a:t>
            </a:r>
            <a:r>
              <a:rPr lang="en-US" dirty="0" err="1"/>
              <a:t>physics.acc-ph</a:t>
            </a:r>
            <a:r>
              <a:rPr lang="en-US" dirty="0"/>
              <a:t>] 14 Jul 2024</a:t>
            </a:r>
          </a:p>
          <a:p>
            <a:pPr marL="514350" indent="-514350">
              <a:buFont typeface="+mj-lt"/>
              <a:buAutoNum type="arabicPeriod"/>
            </a:pPr>
            <a:r>
              <a:rPr lang="it-IT" dirty="0"/>
              <a:t>Accelerator-</a:t>
            </a:r>
            <a:r>
              <a:rPr lang="it-IT" dirty="0" err="1"/>
              <a:t>based</a:t>
            </a:r>
            <a:r>
              <a:rPr lang="it-IT" dirty="0"/>
              <a:t> BNCT projects, </a:t>
            </a:r>
            <a:r>
              <a:rPr lang="it-IT" dirty="0">
                <a:hlinkClick r:id="rId3"/>
              </a:rPr>
              <a:t>https://isnct.net/bnct-boron-neutron-capture-therapy/accelerator-based-bnct-projects-2021/</a:t>
            </a:r>
            <a:r>
              <a:rPr lang="it-IT" dirty="0"/>
              <a:t> </a:t>
            </a:r>
          </a:p>
          <a:p>
            <a:pPr marL="514350" indent="-514350">
              <a:buFont typeface="+mj-lt"/>
              <a:buAutoNum type="arabicPeriod"/>
            </a:pPr>
            <a:r>
              <a:rPr lang="it-IT" dirty="0"/>
              <a:t>Doyle et al. </a:t>
            </a:r>
            <a:r>
              <a:rPr lang="en-US" dirty="0"/>
              <a:t>The Future of Industrial Accelerators and Applications, Reviews of Accelerator Science and Technology Vol. 10, No. 01, pp. 93-116 (2019) </a:t>
            </a:r>
            <a:r>
              <a:rPr lang="en-US" dirty="0">
                <a:solidFill>
                  <a:schemeClr val="accent1"/>
                </a:solidFill>
                <a:hlinkClick r:id="rId4">
                  <a:extLst>
                    <a:ext uri="{A12FA001-AC4F-418D-AE19-62706E023703}">
                      <ahyp:hlinkClr xmlns:ahyp="http://schemas.microsoft.com/office/drawing/2018/hyperlinkcolor" val="tx"/>
                    </a:ext>
                  </a:extLst>
                </a:hlinkClick>
              </a:rPr>
              <a:t>https://doi.org/10.1142/S1793626819300068</a:t>
            </a:r>
            <a:endParaRPr lang="en-US" dirty="0">
              <a:solidFill>
                <a:schemeClr val="accent1"/>
              </a:solidFill>
            </a:endParaRPr>
          </a:p>
          <a:p>
            <a:pPr marL="514350" indent="-514350">
              <a:buFont typeface="+mj-lt"/>
              <a:buAutoNum type="arabicPeriod"/>
            </a:pPr>
            <a:r>
              <a:rPr lang="en-US" dirty="0"/>
              <a:t>Florio et al. The socio-economic impact of a breakthrough in the particle accelerators’ technology: A research agenda, Nuclear Inst. and Methods in Physics Research, A 909 (2018) 21–26</a:t>
            </a:r>
          </a:p>
          <a:p>
            <a:pPr marL="514350" indent="-514350">
              <a:buFont typeface="+mj-lt"/>
              <a:buAutoNum type="arabicPeriod"/>
            </a:pPr>
            <a:r>
              <a:rPr lang="en-US" dirty="0">
                <a:hlinkClick r:id="rId5"/>
              </a:rPr>
              <a:t>https://www.elettra.eu/science/top-stories/energy-crisis-impact-on-user-activities-at-elettra-sincrotrone-trieste.html</a:t>
            </a:r>
            <a:r>
              <a:rPr lang="en-US" dirty="0"/>
              <a:t> </a:t>
            </a:r>
          </a:p>
          <a:p>
            <a:pPr marL="514350" indent="-514350">
              <a:buFont typeface="+mj-lt"/>
              <a:buAutoNum type="arabicPeriod"/>
            </a:pPr>
            <a:r>
              <a:rPr lang="en-US" dirty="0">
                <a:hlinkClick r:id="rId6"/>
              </a:rPr>
              <a:t>https://www.sesame.org.jo/news/sesame-becomes-worlds-first-large-accelerator-complex-be-fully-powered-renewable-energy</a:t>
            </a:r>
            <a:r>
              <a:rPr lang="en-US" dirty="0"/>
              <a:t> </a:t>
            </a:r>
          </a:p>
          <a:p>
            <a:pPr marL="514350" indent="-514350">
              <a:buFont typeface="+mj-lt"/>
              <a:buAutoNum type="arabicPeriod"/>
            </a:pPr>
            <a:r>
              <a:rPr lang="en-US" dirty="0"/>
              <a:t>Strive towards sustainability. Nat. Phys. 19, 761 (2023). </a:t>
            </a:r>
            <a:r>
              <a:rPr lang="en-US" dirty="0">
                <a:hlinkClick r:id="rId7"/>
              </a:rPr>
              <a:t>https://doi.org/10.1038/s41567-023-02117-0</a:t>
            </a:r>
            <a:endParaRPr lang="en-US" dirty="0"/>
          </a:p>
          <a:p>
            <a:pPr marL="514350" indent="-514350">
              <a:buFont typeface="+mj-lt"/>
              <a:buAutoNum type="arabicPeriod"/>
            </a:pPr>
            <a:r>
              <a:rPr lang="en-US" dirty="0"/>
              <a:t>INFN Environmental report </a:t>
            </a:r>
            <a:r>
              <a:rPr lang="en-US" dirty="0">
                <a:hlinkClick r:id="rId8"/>
              </a:rPr>
              <a:t>https://www.infn.it/wp-content/uploads/2025/01/Environmental_Report_23.pdf</a:t>
            </a:r>
            <a:r>
              <a:rPr lang="en-US" dirty="0"/>
              <a:t>  </a:t>
            </a:r>
          </a:p>
        </p:txBody>
      </p:sp>
    </p:spTree>
    <p:extLst>
      <p:ext uri="{BB962C8B-B14F-4D97-AF65-F5344CB8AC3E}">
        <p14:creationId xmlns:p14="http://schemas.microsoft.com/office/powerpoint/2010/main" val="346136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9AD14576-2E37-6312-DB54-D3F53D10F16E}"/>
                  </a:ext>
                </a:extLst>
              </p:cNvPr>
              <p:cNvSpPr txBox="1"/>
              <p:nvPr/>
            </p:nvSpPr>
            <p:spPr>
              <a:xfrm>
                <a:off x="245806" y="2104103"/>
                <a:ext cx="11700387" cy="3905108"/>
              </a:xfrm>
              <a:prstGeom prst="rect">
                <a:avLst/>
              </a:prstGeom>
              <a:noFill/>
            </p:spPr>
            <p:txBody>
              <a:bodyPr wrap="square" lIns="0" tIns="0" rIns="0" bIns="0" rtlCol="0">
                <a:spAutoFit/>
              </a:bodyPr>
              <a:lstStyle/>
              <a:p>
                <a14:m>
                  <m:oMath xmlns:m="http://schemas.openxmlformats.org/officeDocument/2006/math">
                    <m:r>
                      <a:rPr lang="it-IT" sz="4800" b="0" i="1" smtClean="0">
                        <a:latin typeface="Cambria Math" panose="02040503050406030204" pitchFamily="18" charset="0"/>
                      </a:rPr>
                      <m:t>𝐶𝐴𝐺𝑅</m:t>
                    </m:r>
                    <m:d>
                      <m:dPr>
                        <m:ctrlPr>
                          <a:rPr lang="it-IT" sz="4800" b="0" i="1" smtClean="0">
                            <a:latin typeface="Cambria Math" panose="02040503050406030204" pitchFamily="18" charset="0"/>
                          </a:rPr>
                        </m:ctrlPr>
                      </m:dPr>
                      <m:e>
                        <m:sSub>
                          <m:sSubPr>
                            <m:ctrlPr>
                              <a:rPr lang="it-IT" sz="4800" b="0" i="1" smtClean="0">
                                <a:latin typeface="Cambria Math" panose="02040503050406030204" pitchFamily="18" charset="0"/>
                              </a:rPr>
                            </m:ctrlPr>
                          </m:sSubPr>
                          <m:e>
                            <m:r>
                              <a:rPr lang="it-IT" sz="4800" b="0" i="1" smtClean="0">
                                <a:latin typeface="Cambria Math" panose="02040503050406030204" pitchFamily="18" charset="0"/>
                              </a:rPr>
                              <m:t>𝑡</m:t>
                            </m:r>
                          </m:e>
                          <m:sub>
                            <m:r>
                              <a:rPr lang="it-IT" sz="4800" b="0" i="1" smtClean="0">
                                <a:latin typeface="Cambria Math" panose="02040503050406030204" pitchFamily="18" charset="0"/>
                              </a:rPr>
                              <m:t>0</m:t>
                            </m:r>
                          </m:sub>
                        </m:sSub>
                        <m:r>
                          <a:rPr lang="it-IT" sz="4800" b="0" i="1" smtClean="0">
                            <a:latin typeface="Cambria Math" panose="02040503050406030204" pitchFamily="18" charset="0"/>
                          </a:rPr>
                          <m:t>,</m:t>
                        </m:r>
                        <m:sSub>
                          <m:sSubPr>
                            <m:ctrlPr>
                              <a:rPr lang="it-IT" sz="4800" b="0" i="1" smtClean="0">
                                <a:latin typeface="Cambria Math" panose="02040503050406030204" pitchFamily="18" charset="0"/>
                              </a:rPr>
                            </m:ctrlPr>
                          </m:sSubPr>
                          <m:e>
                            <m:r>
                              <a:rPr lang="it-IT" sz="4800" b="0" i="1" smtClean="0">
                                <a:latin typeface="Cambria Math" panose="02040503050406030204" pitchFamily="18" charset="0"/>
                              </a:rPr>
                              <m:t>𝑡</m:t>
                            </m:r>
                          </m:e>
                          <m:sub>
                            <m:r>
                              <a:rPr lang="it-IT" sz="4800" b="0" i="1" smtClean="0">
                                <a:latin typeface="Cambria Math" panose="02040503050406030204" pitchFamily="18" charset="0"/>
                              </a:rPr>
                              <m:t>𝑛</m:t>
                            </m:r>
                          </m:sub>
                        </m:sSub>
                      </m:e>
                    </m:d>
                    <m:r>
                      <a:rPr lang="it-IT" sz="4800" b="0" i="1" smtClean="0">
                        <a:latin typeface="Cambria Math" panose="02040503050406030204" pitchFamily="18" charset="0"/>
                      </a:rPr>
                      <m:t>%=</m:t>
                    </m:r>
                    <m:d>
                      <m:dPr>
                        <m:begChr m:val="["/>
                        <m:endChr m:val="]"/>
                        <m:ctrlPr>
                          <a:rPr lang="it-IT" sz="4800" b="0" i="1" smtClean="0">
                            <a:latin typeface="Cambria Math" panose="02040503050406030204" pitchFamily="18" charset="0"/>
                          </a:rPr>
                        </m:ctrlPr>
                      </m:dPr>
                      <m:e>
                        <m:sSup>
                          <m:sSupPr>
                            <m:ctrlPr>
                              <a:rPr lang="it-IT" sz="4800" b="0" i="1" smtClean="0">
                                <a:latin typeface="Cambria Math" panose="02040503050406030204" pitchFamily="18" charset="0"/>
                              </a:rPr>
                            </m:ctrlPr>
                          </m:sSupPr>
                          <m:e>
                            <m:d>
                              <m:dPr>
                                <m:ctrlPr>
                                  <a:rPr lang="it-IT" sz="4800" i="1">
                                    <a:latin typeface="Cambria Math" panose="02040503050406030204" pitchFamily="18" charset="0"/>
                                  </a:rPr>
                                </m:ctrlPr>
                              </m:dPr>
                              <m:e>
                                <m:f>
                                  <m:fPr>
                                    <m:ctrlPr>
                                      <a:rPr lang="it-IT" sz="4800" i="1">
                                        <a:latin typeface="Cambria Math" panose="02040503050406030204" pitchFamily="18" charset="0"/>
                                      </a:rPr>
                                    </m:ctrlPr>
                                  </m:fPr>
                                  <m:num>
                                    <m:r>
                                      <a:rPr lang="it-IT" sz="4800" i="1">
                                        <a:latin typeface="Cambria Math" panose="02040503050406030204" pitchFamily="18" charset="0"/>
                                      </a:rPr>
                                      <m:t>𝑉</m:t>
                                    </m:r>
                                    <m:r>
                                      <a:rPr lang="it-IT" sz="4800" i="1">
                                        <a:latin typeface="Cambria Math" panose="02040503050406030204" pitchFamily="18" charset="0"/>
                                      </a:rPr>
                                      <m:t>(</m:t>
                                    </m:r>
                                    <m:sSub>
                                      <m:sSubPr>
                                        <m:ctrlPr>
                                          <a:rPr lang="it-IT" sz="4800" i="1">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𝑛</m:t>
                                        </m:r>
                                      </m:sub>
                                    </m:sSub>
                                    <m:r>
                                      <a:rPr lang="it-IT" sz="4800" i="1">
                                        <a:latin typeface="Cambria Math" panose="02040503050406030204" pitchFamily="18" charset="0"/>
                                      </a:rPr>
                                      <m:t>)</m:t>
                                    </m:r>
                                  </m:num>
                                  <m:den>
                                    <m:r>
                                      <a:rPr lang="it-IT" sz="4800" i="1">
                                        <a:latin typeface="Cambria Math" panose="02040503050406030204" pitchFamily="18" charset="0"/>
                                      </a:rPr>
                                      <m:t>𝑉</m:t>
                                    </m:r>
                                    <m:r>
                                      <a:rPr lang="it-IT" sz="4800" i="1">
                                        <a:latin typeface="Cambria Math" panose="02040503050406030204" pitchFamily="18" charset="0"/>
                                      </a:rPr>
                                      <m:t>(</m:t>
                                    </m:r>
                                    <m:sSub>
                                      <m:sSubPr>
                                        <m:ctrlPr>
                                          <a:rPr lang="it-IT" sz="4800" i="1">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0</m:t>
                                        </m:r>
                                      </m:sub>
                                    </m:sSub>
                                    <m:r>
                                      <a:rPr lang="it-IT" sz="4800" i="1">
                                        <a:latin typeface="Cambria Math" panose="02040503050406030204" pitchFamily="18" charset="0"/>
                                      </a:rPr>
                                      <m:t>)</m:t>
                                    </m:r>
                                  </m:den>
                                </m:f>
                              </m:e>
                            </m:d>
                          </m:e>
                          <m:sup>
                            <m:f>
                              <m:fPr>
                                <m:ctrlPr>
                                  <a:rPr lang="it-IT" sz="4800" b="0" i="1" smtClean="0">
                                    <a:latin typeface="Cambria Math" panose="02040503050406030204" pitchFamily="18" charset="0"/>
                                  </a:rPr>
                                </m:ctrlPr>
                              </m:fPr>
                              <m:num>
                                <m:r>
                                  <a:rPr lang="it-IT" sz="4800" b="0" i="1" smtClean="0">
                                    <a:latin typeface="Cambria Math" panose="02040503050406030204" pitchFamily="18" charset="0"/>
                                  </a:rPr>
                                  <m:t>𝑚</m:t>
                                </m:r>
                              </m:num>
                              <m:den>
                                <m:sSub>
                                  <m:sSubPr>
                                    <m:ctrlPr>
                                      <a:rPr lang="it-IT" sz="4800" i="1">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𝑛</m:t>
                                    </m:r>
                                  </m:sub>
                                </m:sSub>
                                <m:r>
                                  <a:rPr lang="it-IT" sz="4800" b="0" i="1" smtClean="0">
                                    <a:latin typeface="Cambria Math" panose="02040503050406030204" pitchFamily="18" charset="0"/>
                                  </a:rPr>
                                  <m:t>−</m:t>
                                </m:r>
                                <m:sSub>
                                  <m:sSubPr>
                                    <m:ctrlPr>
                                      <a:rPr lang="it-IT" sz="4800" i="1">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0</m:t>
                                    </m:r>
                                  </m:sub>
                                </m:sSub>
                              </m:den>
                            </m:f>
                          </m:sup>
                        </m:sSup>
                        <m:r>
                          <a:rPr lang="it-IT" sz="4800" b="0" i="1" smtClean="0">
                            <a:latin typeface="Cambria Math" panose="02040503050406030204" pitchFamily="18" charset="0"/>
                          </a:rPr>
                          <m:t>−1</m:t>
                        </m:r>
                      </m:e>
                    </m:d>
                    <m:r>
                      <a:rPr lang="it-IT" sz="4800" dirty="0">
                        <a:latin typeface="Cambria Math" panose="02040503050406030204" pitchFamily="18" charset="0"/>
                        <a:ea typeface="Cambria Math" panose="02040503050406030204" pitchFamily="18" charset="0"/>
                      </a:rPr>
                      <m:t>×</m:t>
                    </m:r>
                  </m:oMath>
                </a14:m>
                <a:r>
                  <a:rPr lang="it-IT" sz="4800" dirty="0"/>
                  <a:t>100</a:t>
                </a:r>
              </a:p>
              <a:p>
                <a14:m>
                  <m:oMath xmlns:m="http://schemas.openxmlformats.org/officeDocument/2006/math">
                    <m:r>
                      <a:rPr lang="it-IT" sz="4800" b="0" i="1" smtClean="0">
                        <a:latin typeface="Cambria Math" panose="02040503050406030204" pitchFamily="18" charset="0"/>
                      </a:rPr>
                      <m:t>𝑚</m:t>
                    </m:r>
                    <m:r>
                      <a:rPr lang="it-IT" sz="4800" b="0" i="1" smtClean="0">
                        <a:latin typeface="Cambria Math" panose="02040503050406030204" pitchFamily="18" charset="0"/>
                      </a:rPr>
                      <m:t> </m:t>
                    </m:r>
                  </m:oMath>
                </a14:m>
                <a:r>
                  <a:rPr lang="it-IT" sz="4800" dirty="0"/>
                  <a:t>= </a:t>
                </a:r>
                <a:r>
                  <a:rPr lang="it-IT" sz="4800" dirty="0" err="1"/>
                  <a:t>periodicity</a:t>
                </a:r>
                <a:r>
                  <a:rPr lang="it-IT" sz="4800" dirty="0"/>
                  <a:t> (</a:t>
                </a:r>
                <a:r>
                  <a:rPr lang="it-IT" sz="4800" dirty="0" err="1"/>
                  <a:t>years</a:t>
                </a:r>
                <a:r>
                  <a:rPr lang="it-IT" sz="4800" dirty="0"/>
                  <a:t>=1, </a:t>
                </a:r>
                <a:r>
                  <a:rPr lang="it-IT" sz="4800" dirty="0" err="1"/>
                  <a:t>months</a:t>
                </a:r>
                <a:r>
                  <a:rPr lang="it-IT" sz="4800" dirty="0"/>
                  <a:t>=12, </a:t>
                </a:r>
                <a:r>
                  <a:rPr lang="it-IT" sz="4800" dirty="0" err="1"/>
                  <a:t>etc</a:t>
                </a:r>
                <a:r>
                  <a:rPr lang="it-IT" sz="4800" dirty="0"/>
                  <a:t>)</a:t>
                </a:r>
              </a:p>
              <a:p>
                <a14:m>
                  <m:oMath xmlns:m="http://schemas.openxmlformats.org/officeDocument/2006/math">
                    <m:sSub>
                      <m:sSubPr>
                        <m:ctrlPr>
                          <a:rPr lang="it-IT" sz="4800" i="1" smtClean="0">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𝑛</m:t>
                        </m:r>
                      </m:sub>
                    </m:sSub>
                    <m:r>
                      <a:rPr lang="it-IT" sz="4800" b="0" i="1" smtClean="0">
                        <a:latin typeface="Cambria Math" panose="02040503050406030204" pitchFamily="18" charset="0"/>
                      </a:rPr>
                      <m:t>−</m:t>
                    </m:r>
                    <m:sSub>
                      <m:sSubPr>
                        <m:ctrlPr>
                          <a:rPr lang="it-IT" sz="4800" i="1">
                            <a:latin typeface="Cambria Math" panose="02040503050406030204" pitchFamily="18" charset="0"/>
                          </a:rPr>
                        </m:ctrlPr>
                      </m:sSubPr>
                      <m:e>
                        <m:r>
                          <a:rPr lang="it-IT" sz="4800" i="1">
                            <a:latin typeface="Cambria Math" panose="02040503050406030204" pitchFamily="18" charset="0"/>
                          </a:rPr>
                          <m:t>𝑡</m:t>
                        </m:r>
                      </m:e>
                      <m:sub>
                        <m:r>
                          <a:rPr lang="it-IT" sz="4800" i="1">
                            <a:latin typeface="Cambria Math" panose="02040503050406030204" pitchFamily="18" charset="0"/>
                          </a:rPr>
                          <m:t>0</m:t>
                        </m:r>
                      </m:sub>
                    </m:sSub>
                  </m:oMath>
                </a14:m>
                <a:r>
                  <a:rPr lang="it-IT" sz="4800" dirty="0"/>
                  <a:t>= </a:t>
                </a:r>
                <a:r>
                  <a:rPr lang="it-IT" sz="4800" dirty="0" err="1"/>
                  <a:t>number</a:t>
                </a:r>
                <a:r>
                  <a:rPr lang="it-IT" sz="4800" dirty="0"/>
                  <a:t> of </a:t>
                </a:r>
                <a:r>
                  <a:rPr lang="it-IT" sz="4800" dirty="0" err="1"/>
                  <a:t>periods</a:t>
                </a:r>
                <a:endParaRPr lang="it-IT" sz="4800" dirty="0"/>
              </a:p>
              <a:p>
                <a:endParaRPr lang="it-IT" sz="4800" dirty="0"/>
              </a:p>
            </p:txBody>
          </p:sp>
        </mc:Choice>
        <mc:Fallback xmlns="">
          <p:sp>
            <p:nvSpPr>
              <p:cNvPr id="3" name="CasellaDiTesto 2">
                <a:extLst>
                  <a:ext uri="{FF2B5EF4-FFF2-40B4-BE49-F238E27FC236}">
                    <a16:creationId xmlns:a16="http://schemas.microsoft.com/office/drawing/2014/main" id="{9AD14576-2E37-6312-DB54-D3F53D10F16E}"/>
                  </a:ext>
                </a:extLst>
              </p:cNvPr>
              <p:cNvSpPr txBox="1">
                <a:spLocks noRot="1" noChangeAspect="1" noMove="1" noResize="1" noEditPoints="1" noAdjustHandles="1" noChangeArrowheads="1" noChangeShapeType="1" noTextEdit="1"/>
              </p:cNvSpPr>
              <p:nvPr/>
            </p:nvSpPr>
            <p:spPr>
              <a:xfrm>
                <a:off x="245806" y="2104103"/>
                <a:ext cx="11700387" cy="3905108"/>
              </a:xfrm>
              <a:prstGeom prst="rect">
                <a:avLst/>
              </a:prstGeom>
              <a:blipFill>
                <a:blip r:embed="rId2"/>
                <a:stretch>
                  <a:fillRect/>
                </a:stretch>
              </a:blipFill>
            </p:spPr>
            <p:txBody>
              <a:bodyPr/>
              <a:lstStyle/>
              <a:p>
                <a:r>
                  <a:rPr lang="it-IT">
                    <a:noFill/>
                  </a:rPr>
                  <a:t> </a:t>
                </a:r>
              </a:p>
            </p:txBody>
          </p:sp>
        </mc:Fallback>
      </mc:AlternateContent>
      <p:sp>
        <p:nvSpPr>
          <p:cNvPr id="4" name="Pulsante di azione: Indietro o precedente 3">
            <a:hlinkClick r:id="" action="ppaction://hlinkshowjump?jump=lastslideviewed" highlightClick="1"/>
            <a:extLst>
              <a:ext uri="{FF2B5EF4-FFF2-40B4-BE49-F238E27FC236}">
                <a16:creationId xmlns:a16="http://schemas.microsoft.com/office/drawing/2014/main" id="{A3532704-F63D-1700-87A9-5C2D4AFAC24E}"/>
              </a:ext>
            </a:extLst>
          </p:cNvPr>
          <p:cNvSpPr/>
          <p:nvPr/>
        </p:nvSpPr>
        <p:spPr>
          <a:xfrm>
            <a:off x="11627525" y="6307385"/>
            <a:ext cx="490265" cy="490265"/>
          </a:xfrm>
          <a:prstGeom prst="actionButtonBackPrevious">
            <a:avLst/>
          </a:prstGeom>
          <a:solidFill>
            <a:srgbClr val="4196B4"/>
          </a:solidFill>
          <a:ln>
            <a:solidFill>
              <a:srgbClr val="002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1362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00440D68-A502-9679-3165-6A29DF3938AB}"/>
              </a:ext>
            </a:extLst>
          </p:cNvPr>
          <p:cNvGraphicFramePr>
            <a:graphicFrameLocks noGrp="1"/>
          </p:cNvGraphicFramePr>
          <p:nvPr>
            <p:extLst>
              <p:ext uri="{D42A27DB-BD31-4B8C-83A1-F6EECF244321}">
                <p14:modId xmlns:p14="http://schemas.microsoft.com/office/powerpoint/2010/main" val="4039748819"/>
              </p:ext>
            </p:extLst>
          </p:nvPr>
        </p:nvGraphicFramePr>
        <p:xfrm>
          <a:off x="84667" y="922866"/>
          <a:ext cx="12022667" cy="5852160"/>
        </p:xfrm>
        <a:graphic>
          <a:graphicData uri="http://schemas.openxmlformats.org/drawingml/2006/table">
            <a:tbl>
              <a:tblPr firstRow="1" bandRow="1">
                <a:tableStyleId>{5C22544A-7EE6-4342-B048-85BDC9FD1C3A}</a:tableStyleId>
              </a:tblPr>
              <a:tblGrid>
                <a:gridCol w="1439333">
                  <a:extLst>
                    <a:ext uri="{9D8B030D-6E8A-4147-A177-3AD203B41FA5}">
                      <a16:colId xmlns:a16="http://schemas.microsoft.com/office/drawing/2014/main" val="1107736534"/>
                    </a:ext>
                  </a:extLst>
                </a:gridCol>
                <a:gridCol w="1943947">
                  <a:extLst>
                    <a:ext uri="{9D8B030D-6E8A-4147-A177-3AD203B41FA5}">
                      <a16:colId xmlns:a16="http://schemas.microsoft.com/office/drawing/2014/main" val="3300325622"/>
                    </a:ext>
                  </a:extLst>
                </a:gridCol>
                <a:gridCol w="2350346">
                  <a:extLst>
                    <a:ext uri="{9D8B030D-6E8A-4147-A177-3AD203B41FA5}">
                      <a16:colId xmlns:a16="http://schemas.microsoft.com/office/drawing/2014/main" val="327625094"/>
                    </a:ext>
                  </a:extLst>
                </a:gridCol>
                <a:gridCol w="3386667">
                  <a:extLst>
                    <a:ext uri="{9D8B030D-6E8A-4147-A177-3AD203B41FA5}">
                      <a16:colId xmlns:a16="http://schemas.microsoft.com/office/drawing/2014/main" val="2236737929"/>
                    </a:ext>
                  </a:extLst>
                </a:gridCol>
                <a:gridCol w="1720427">
                  <a:extLst>
                    <a:ext uri="{9D8B030D-6E8A-4147-A177-3AD203B41FA5}">
                      <a16:colId xmlns:a16="http://schemas.microsoft.com/office/drawing/2014/main" val="1901149030"/>
                    </a:ext>
                  </a:extLst>
                </a:gridCol>
                <a:gridCol w="1181947">
                  <a:extLst>
                    <a:ext uri="{9D8B030D-6E8A-4147-A177-3AD203B41FA5}">
                      <a16:colId xmlns:a16="http://schemas.microsoft.com/office/drawing/2014/main" val="2173852385"/>
                    </a:ext>
                  </a:extLst>
                </a:gridCol>
              </a:tblGrid>
              <a:tr h="342371">
                <a:tc>
                  <a:txBody>
                    <a:bodyPr/>
                    <a:lstStyle/>
                    <a:p>
                      <a:pPr algn="ctr"/>
                      <a:r>
                        <a:rPr lang="it-IT" dirty="0"/>
                        <a:t>Sector</a:t>
                      </a:r>
                    </a:p>
                  </a:txBody>
                  <a:tcPr/>
                </a:tc>
                <a:tc>
                  <a:txBody>
                    <a:bodyPr/>
                    <a:lstStyle/>
                    <a:p>
                      <a:pPr algn="ctr"/>
                      <a:r>
                        <a:rPr lang="it-IT" dirty="0"/>
                        <a:t>Application</a:t>
                      </a:r>
                    </a:p>
                  </a:txBody>
                  <a:tcPr/>
                </a:tc>
                <a:tc>
                  <a:txBody>
                    <a:bodyPr/>
                    <a:lstStyle/>
                    <a:p>
                      <a:pPr algn="ctr"/>
                      <a:r>
                        <a:rPr lang="it-IT" dirty="0" err="1"/>
                        <a:t>Accelerated</a:t>
                      </a:r>
                      <a:r>
                        <a:rPr lang="it-IT" dirty="0"/>
                        <a:t> </a:t>
                      </a:r>
                      <a:r>
                        <a:rPr lang="it-IT" dirty="0" err="1"/>
                        <a:t>particles</a:t>
                      </a:r>
                      <a:endParaRPr lang="it-IT" dirty="0"/>
                    </a:p>
                  </a:txBody>
                  <a:tcPr/>
                </a:tc>
                <a:tc>
                  <a:txBody>
                    <a:bodyPr/>
                    <a:lstStyle/>
                    <a:p>
                      <a:pPr algn="ctr"/>
                      <a:r>
                        <a:rPr lang="it-IT" dirty="0"/>
                        <a:t>Energy (MeV)</a:t>
                      </a:r>
                    </a:p>
                  </a:txBody>
                  <a:tcPr/>
                </a:tc>
                <a:tc>
                  <a:txBody>
                    <a:bodyPr/>
                    <a:lstStyle/>
                    <a:p>
                      <a:pPr algn="ctr"/>
                      <a:r>
                        <a:rPr lang="it-IT" dirty="0"/>
                        <a:t>N° in the world</a:t>
                      </a:r>
                    </a:p>
                  </a:txBody>
                  <a:tcPr/>
                </a:tc>
                <a:tc>
                  <a:txBody>
                    <a:bodyPr/>
                    <a:lstStyle/>
                    <a:p>
                      <a:pPr algn="ctr"/>
                      <a:r>
                        <a:rPr lang="it-IT" dirty="0"/>
                        <a:t>Ref.</a:t>
                      </a:r>
                    </a:p>
                  </a:txBody>
                  <a:tcPr/>
                </a:tc>
                <a:extLst>
                  <a:ext uri="{0D108BD9-81ED-4DB2-BD59-A6C34878D82A}">
                    <a16:rowId xmlns:a16="http://schemas.microsoft.com/office/drawing/2014/main" val="1277259312"/>
                  </a:ext>
                </a:extLst>
              </a:tr>
              <a:tr h="342371">
                <a:tc rowSpan="5">
                  <a:txBody>
                    <a:bodyPr/>
                    <a:lstStyle/>
                    <a:p>
                      <a:r>
                        <a:rPr lang="it-IT" dirty="0" err="1"/>
                        <a:t>Medical</a:t>
                      </a:r>
                      <a:endParaRPr lang="it-IT" dirty="0"/>
                    </a:p>
                  </a:txBody>
                  <a:tcPr anchor="ctr"/>
                </a:tc>
                <a:tc>
                  <a:txBody>
                    <a:bodyPr/>
                    <a:lstStyle/>
                    <a:p>
                      <a:r>
                        <a:rPr lang="it-IT" dirty="0" err="1"/>
                        <a:t>Radiotherapy</a:t>
                      </a:r>
                      <a:endParaRPr lang="it-IT" dirty="0"/>
                    </a:p>
                  </a:txBody>
                  <a:tcPr>
                    <a:solidFill>
                      <a:srgbClr val="CFD5EA"/>
                    </a:solidFill>
                  </a:tcPr>
                </a:tc>
                <a:tc>
                  <a:txBody>
                    <a:bodyPr/>
                    <a:lstStyle/>
                    <a:p>
                      <a:r>
                        <a:rPr lang="it-IT" dirty="0" err="1"/>
                        <a:t>Electrons</a:t>
                      </a:r>
                      <a:r>
                        <a:rPr lang="it-IT" dirty="0"/>
                        <a:t> </a:t>
                      </a:r>
                      <a:r>
                        <a:rPr lang="it-IT" dirty="0">
                          <a:sym typeface="Wingdings" panose="05000000000000000000" pitchFamily="2" charset="2"/>
                        </a:rPr>
                        <a:t> X-Rays</a:t>
                      </a:r>
                      <a:endParaRPr lang="it-IT" dirty="0"/>
                    </a:p>
                  </a:txBody>
                  <a:tcPr>
                    <a:solidFill>
                      <a:srgbClr val="CFD5EA"/>
                    </a:solidFill>
                  </a:tcPr>
                </a:tc>
                <a:tc>
                  <a:txBody>
                    <a:bodyPr/>
                    <a:lstStyle/>
                    <a:p>
                      <a:r>
                        <a:rPr lang="it-IT" dirty="0"/>
                        <a:t>6-25</a:t>
                      </a:r>
                    </a:p>
                  </a:txBody>
                  <a:tcPr>
                    <a:solidFill>
                      <a:srgbClr val="CFD5EA"/>
                    </a:solidFill>
                  </a:tcPr>
                </a:tc>
                <a:tc>
                  <a:txBody>
                    <a:bodyPr/>
                    <a:lstStyle/>
                    <a:p>
                      <a:pPr algn="r"/>
                      <a:r>
                        <a:rPr lang="it-IT" dirty="0"/>
                        <a:t>̴12500</a:t>
                      </a:r>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2253041075"/>
                  </a:ext>
                </a:extLst>
              </a:tr>
              <a:tr h="342371">
                <a:tc vMerge="1">
                  <a:txBody>
                    <a:bodyPr/>
                    <a:lstStyle/>
                    <a:p>
                      <a:endParaRPr lang="it-IT" dirty="0"/>
                    </a:p>
                  </a:txBody>
                  <a:tcPr/>
                </a:tc>
                <a:tc>
                  <a:txBody>
                    <a:bodyPr/>
                    <a:lstStyle/>
                    <a:p>
                      <a:r>
                        <a:rPr lang="it-IT" dirty="0" err="1"/>
                        <a:t>Hadron</a:t>
                      </a:r>
                      <a:r>
                        <a:rPr lang="it-IT" dirty="0"/>
                        <a:t> therapy</a:t>
                      </a:r>
                    </a:p>
                  </a:txBody>
                  <a:tcPr>
                    <a:solidFill>
                      <a:srgbClr val="CFD5EA"/>
                    </a:solidFill>
                  </a:tcPr>
                </a:tc>
                <a:tc>
                  <a:txBody>
                    <a:bodyPr/>
                    <a:lstStyle/>
                    <a:p>
                      <a:r>
                        <a:rPr lang="it-IT" dirty="0" err="1"/>
                        <a:t>Protons</a:t>
                      </a:r>
                      <a:r>
                        <a:rPr lang="it-IT" dirty="0"/>
                        <a:t>, </a:t>
                      </a:r>
                      <a:r>
                        <a:rPr lang="it-IT" dirty="0" err="1"/>
                        <a:t>ions</a:t>
                      </a:r>
                      <a:r>
                        <a:rPr lang="it-IT" dirty="0"/>
                        <a:t> (C)</a:t>
                      </a:r>
                    </a:p>
                  </a:txBody>
                  <a:tcPr>
                    <a:solidFill>
                      <a:srgbClr val="CFD5EA"/>
                    </a:solidFill>
                  </a:tcPr>
                </a:tc>
                <a:tc>
                  <a:txBody>
                    <a:bodyPr/>
                    <a:lstStyle/>
                    <a:p>
                      <a:r>
                        <a:rPr lang="it-IT" dirty="0"/>
                        <a:t>250 (p), 450/u (C)   </a:t>
                      </a:r>
                    </a:p>
                  </a:txBody>
                  <a:tcPr>
                    <a:solidFill>
                      <a:srgbClr val="CFD5EA"/>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t>̴100</a:t>
                      </a:r>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1167397835"/>
                  </a:ext>
                </a:extLst>
              </a:tr>
              <a:tr h="342371">
                <a:tc vMerge="1">
                  <a:txBody>
                    <a:bodyPr/>
                    <a:lstStyle/>
                    <a:p>
                      <a:endParaRPr lang="it-IT"/>
                    </a:p>
                  </a:txBody>
                  <a:tcPr/>
                </a:tc>
                <a:tc>
                  <a:txBody>
                    <a:bodyPr/>
                    <a:lstStyle/>
                    <a:p>
                      <a:r>
                        <a:rPr lang="it-IT" dirty="0"/>
                        <a:t>FLASH therapy</a:t>
                      </a:r>
                    </a:p>
                  </a:txBody>
                  <a:tcPr>
                    <a:solidFill>
                      <a:srgbClr val="CFD5EA"/>
                    </a:solidFill>
                  </a:tcPr>
                </a:tc>
                <a:tc>
                  <a:txBody>
                    <a:bodyPr/>
                    <a:lstStyle/>
                    <a:p>
                      <a:r>
                        <a:rPr lang="it-IT" dirty="0" err="1"/>
                        <a:t>Electrons</a:t>
                      </a:r>
                      <a:r>
                        <a:rPr lang="it-IT" dirty="0"/>
                        <a:t> </a:t>
                      </a:r>
                      <a:r>
                        <a:rPr lang="it-IT" dirty="0">
                          <a:sym typeface="Wingdings" panose="05000000000000000000" pitchFamily="2" charset="2"/>
                        </a:rPr>
                        <a:t> X-Rays</a:t>
                      </a:r>
                      <a:endParaRPr lang="it-IT" dirty="0"/>
                    </a:p>
                  </a:txBody>
                  <a:tcPr>
                    <a:solidFill>
                      <a:srgbClr val="CFD5EA"/>
                    </a:solidFill>
                  </a:tcPr>
                </a:tc>
                <a:tc>
                  <a:txBody>
                    <a:bodyPr/>
                    <a:lstStyle/>
                    <a:p>
                      <a:endParaRPr lang="it-IT" dirty="0"/>
                    </a:p>
                  </a:txBody>
                  <a:tcPr>
                    <a:solidFill>
                      <a:srgbClr val="CFD5EA"/>
                    </a:solidFill>
                  </a:tcPr>
                </a:tc>
                <a:tc>
                  <a:txBody>
                    <a:bodyPr/>
                    <a:lstStyle/>
                    <a:p>
                      <a:pPr algn="r"/>
                      <a:endParaRPr lang="it-IT" dirty="0"/>
                    </a:p>
                  </a:txBody>
                  <a:tcPr>
                    <a:solidFill>
                      <a:srgbClr val="CFD5EA"/>
                    </a:solidFill>
                  </a:tcPr>
                </a:tc>
                <a:tc>
                  <a:txBody>
                    <a:bodyPr/>
                    <a:lstStyle/>
                    <a:p>
                      <a:pPr algn="r"/>
                      <a:endParaRPr lang="it-IT" dirty="0"/>
                    </a:p>
                  </a:txBody>
                  <a:tcPr>
                    <a:solidFill>
                      <a:srgbClr val="CFD5EA"/>
                    </a:solidFill>
                  </a:tcPr>
                </a:tc>
                <a:extLst>
                  <a:ext uri="{0D108BD9-81ED-4DB2-BD59-A6C34878D82A}">
                    <a16:rowId xmlns:a16="http://schemas.microsoft.com/office/drawing/2014/main" val="3584089520"/>
                  </a:ext>
                </a:extLst>
              </a:tr>
              <a:tr h="342371">
                <a:tc vMerge="1">
                  <a:txBody>
                    <a:bodyPr/>
                    <a:lstStyle/>
                    <a:p>
                      <a:endParaRPr lang="it-IT" dirty="0"/>
                    </a:p>
                  </a:txBody>
                  <a:tcPr/>
                </a:tc>
                <a:tc>
                  <a:txBody>
                    <a:bodyPr/>
                    <a:lstStyle/>
                    <a:p>
                      <a:r>
                        <a:rPr lang="it-IT" dirty="0"/>
                        <a:t>BNCT</a:t>
                      </a:r>
                    </a:p>
                  </a:txBody>
                  <a:tcPr>
                    <a:solidFill>
                      <a:srgbClr val="CFD5EA"/>
                    </a:solidFill>
                  </a:tcPr>
                </a:tc>
                <a:tc>
                  <a:txBody>
                    <a:bodyPr/>
                    <a:lstStyle/>
                    <a:p>
                      <a:r>
                        <a:rPr lang="it-IT" dirty="0" err="1"/>
                        <a:t>Protons</a:t>
                      </a:r>
                      <a:r>
                        <a:rPr lang="it-IT" dirty="0"/>
                        <a:t> </a:t>
                      </a:r>
                      <a:r>
                        <a:rPr lang="it-IT" dirty="0">
                          <a:sym typeface="Wingdings" panose="05000000000000000000" pitchFamily="2" charset="2"/>
                        </a:rPr>
                        <a:t> </a:t>
                      </a:r>
                      <a:r>
                        <a:rPr lang="it-IT" dirty="0" err="1">
                          <a:sym typeface="Wingdings" panose="05000000000000000000" pitchFamily="2" charset="2"/>
                        </a:rPr>
                        <a:t>Neutrons</a:t>
                      </a:r>
                      <a:endParaRPr lang="it-IT" dirty="0"/>
                    </a:p>
                  </a:txBody>
                  <a:tcPr>
                    <a:solidFill>
                      <a:srgbClr val="CFD5EA"/>
                    </a:solidFill>
                  </a:tcPr>
                </a:tc>
                <a:tc>
                  <a:txBody>
                    <a:bodyPr/>
                    <a:lstStyle/>
                    <a:p>
                      <a:endParaRPr lang="it-IT" dirty="0"/>
                    </a:p>
                  </a:txBody>
                  <a:tcPr>
                    <a:solidFill>
                      <a:srgbClr val="CFD5EA"/>
                    </a:solidFill>
                  </a:tcPr>
                </a:tc>
                <a:tc>
                  <a:txBody>
                    <a:bodyPr/>
                    <a:lstStyle/>
                    <a:p>
                      <a:pPr algn="r"/>
                      <a:r>
                        <a:rPr lang="it-IT" dirty="0"/>
                        <a:t>̴30</a:t>
                      </a:r>
                    </a:p>
                  </a:txBody>
                  <a:tcPr>
                    <a:solidFill>
                      <a:srgbClr val="CFD5EA"/>
                    </a:solidFill>
                  </a:tcPr>
                </a:tc>
                <a:tc>
                  <a:txBody>
                    <a:bodyPr/>
                    <a:lstStyle/>
                    <a:p>
                      <a:pPr algn="r"/>
                      <a:r>
                        <a:rPr lang="it-IT" dirty="0"/>
                        <a:t>2,3</a:t>
                      </a:r>
                    </a:p>
                  </a:txBody>
                  <a:tcPr>
                    <a:solidFill>
                      <a:srgbClr val="CFD5EA"/>
                    </a:solidFill>
                  </a:tcPr>
                </a:tc>
                <a:extLst>
                  <a:ext uri="{0D108BD9-81ED-4DB2-BD59-A6C34878D82A}">
                    <a16:rowId xmlns:a16="http://schemas.microsoft.com/office/drawing/2014/main" val="558274070"/>
                  </a:ext>
                </a:extLst>
              </a:tr>
              <a:tr h="342371">
                <a:tc vMerge="1">
                  <a:txBody>
                    <a:bodyPr/>
                    <a:lstStyle/>
                    <a:p>
                      <a:endParaRPr lang="it-IT" dirty="0"/>
                    </a:p>
                  </a:txBody>
                  <a:tcPr/>
                </a:tc>
                <a:tc>
                  <a:txBody>
                    <a:bodyPr/>
                    <a:lstStyle/>
                    <a:p>
                      <a:r>
                        <a:rPr lang="it-IT" dirty="0" err="1"/>
                        <a:t>Radioisotopes</a:t>
                      </a:r>
                      <a:endParaRPr lang="it-IT" dirty="0"/>
                    </a:p>
                  </a:txBody>
                  <a:tcPr>
                    <a:solidFill>
                      <a:srgbClr val="CFD5EA"/>
                    </a:solidFill>
                  </a:tcPr>
                </a:tc>
                <a:tc>
                  <a:txBody>
                    <a:bodyPr/>
                    <a:lstStyle/>
                    <a:p>
                      <a:r>
                        <a:rPr lang="it-IT" dirty="0" err="1"/>
                        <a:t>Protons</a:t>
                      </a:r>
                      <a:endParaRPr lang="it-IT" dirty="0"/>
                    </a:p>
                  </a:txBody>
                  <a:tcPr>
                    <a:solidFill>
                      <a:srgbClr val="CFD5EA"/>
                    </a:solidFill>
                  </a:tcPr>
                </a:tc>
                <a:tc>
                  <a:txBody>
                    <a:bodyPr/>
                    <a:lstStyle/>
                    <a:p>
                      <a:r>
                        <a:rPr lang="it-IT" dirty="0"/>
                        <a:t>7-11 (short life), 70-100 (long life)</a:t>
                      </a:r>
                    </a:p>
                  </a:txBody>
                  <a:tcPr>
                    <a:solidFill>
                      <a:srgbClr val="CFD5EA"/>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dirty="0"/>
                        <a:t>̴1000</a:t>
                      </a:r>
                    </a:p>
                  </a:txBody>
                  <a:tcPr>
                    <a:solidFill>
                      <a:srgbClr val="CFD5EA"/>
                    </a:solidFill>
                  </a:tcPr>
                </a:tc>
                <a:tc>
                  <a:txBody>
                    <a:bodyPr/>
                    <a:lstStyle/>
                    <a:p>
                      <a:pPr algn="r"/>
                      <a:r>
                        <a:rPr lang="it-IT" dirty="0"/>
                        <a:t>2,4</a:t>
                      </a:r>
                    </a:p>
                  </a:txBody>
                  <a:tcPr>
                    <a:solidFill>
                      <a:srgbClr val="CFD5EA"/>
                    </a:solidFill>
                  </a:tcPr>
                </a:tc>
                <a:extLst>
                  <a:ext uri="{0D108BD9-81ED-4DB2-BD59-A6C34878D82A}">
                    <a16:rowId xmlns:a16="http://schemas.microsoft.com/office/drawing/2014/main" val="2385715803"/>
                  </a:ext>
                </a:extLst>
              </a:tr>
              <a:tr h="342371">
                <a:tc rowSpan="3">
                  <a:txBody>
                    <a:bodyPr/>
                    <a:lstStyle/>
                    <a:p>
                      <a:r>
                        <a:rPr lang="it-IT" dirty="0"/>
                        <a:t>Industrial </a:t>
                      </a:r>
                    </a:p>
                  </a:txBody>
                  <a:tcPr anchor="ctr"/>
                </a:tc>
                <a:tc>
                  <a:txBody>
                    <a:bodyPr/>
                    <a:lstStyle/>
                    <a:p>
                      <a:r>
                        <a:rPr lang="it-IT" dirty="0"/>
                        <a:t>Ion </a:t>
                      </a:r>
                      <a:r>
                        <a:rPr lang="it-IT" dirty="0" err="1"/>
                        <a:t>implantation</a:t>
                      </a:r>
                      <a:endParaRPr lang="it-IT" dirty="0"/>
                    </a:p>
                  </a:txBody>
                  <a:tcPr>
                    <a:solidFill>
                      <a:srgbClr val="E9EBF5"/>
                    </a:solidFill>
                  </a:tcPr>
                </a:tc>
                <a:tc>
                  <a:txBody>
                    <a:bodyPr/>
                    <a:lstStyle/>
                    <a:p>
                      <a:r>
                        <a:rPr lang="it-IT" dirty="0" err="1"/>
                        <a:t>Ions</a:t>
                      </a:r>
                      <a:endParaRPr lang="it-IT" dirty="0"/>
                    </a:p>
                  </a:txBody>
                  <a:tcPr>
                    <a:solidFill>
                      <a:srgbClr val="E9EBF5"/>
                    </a:solidFill>
                  </a:tcPr>
                </a:tc>
                <a:tc>
                  <a:txBody>
                    <a:bodyPr/>
                    <a:lstStyle/>
                    <a:p>
                      <a:r>
                        <a:rPr lang="it-IT" dirty="0"/>
                        <a:t>10</a:t>
                      </a:r>
                      <a:r>
                        <a:rPr lang="it-IT" baseline="30000" dirty="0"/>
                        <a:t>-4</a:t>
                      </a:r>
                      <a:r>
                        <a:rPr lang="it-IT" baseline="0" dirty="0"/>
                        <a:t>-1</a:t>
                      </a:r>
                      <a:endParaRPr lang="it-IT" dirty="0"/>
                    </a:p>
                  </a:txBody>
                  <a:tcPr>
                    <a:solidFill>
                      <a:srgbClr val="E9EBF5"/>
                    </a:solidFill>
                  </a:tcPr>
                </a:tc>
                <a:tc>
                  <a:txBody>
                    <a:bodyPr/>
                    <a:lstStyle/>
                    <a:p>
                      <a:pPr algn="r"/>
                      <a:r>
                        <a:rPr lang="it-IT" dirty="0"/>
                        <a:t>̴12000</a:t>
                      </a:r>
                    </a:p>
                  </a:txBody>
                  <a:tcPr>
                    <a:solidFill>
                      <a:srgbClr val="E9EBF5"/>
                    </a:solidFill>
                  </a:tcPr>
                </a:tc>
                <a:tc>
                  <a:txBody>
                    <a:bodyPr/>
                    <a:lstStyle/>
                    <a:p>
                      <a:pPr algn="r"/>
                      <a:r>
                        <a:rPr lang="it-IT" dirty="0"/>
                        <a:t>2</a:t>
                      </a:r>
                    </a:p>
                  </a:txBody>
                  <a:tcPr>
                    <a:solidFill>
                      <a:srgbClr val="E9EBF5"/>
                    </a:solidFill>
                  </a:tcPr>
                </a:tc>
                <a:extLst>
                  <a:ext uri="{0D108BD9-81ED-4DB2-BD59-A6C34878D82A}">
                    <a16:rowId xmlns:a16="http://schemas.microsoft.com/office/drawing/2014/main" val="1063339723"/>
                  </a:ext>
                </a:extLst>
              </a:tr>
              <a:tr h="342371">
                <a:tc vMerge="1">
                  <a:txBody>
                    <a:bodyPr/>
                    <a:lstStyle/>
                    <a:p>
                      <a:endParaRPr lang="it-IT" dirty="0"/>
                    </a:p>
                  </a:txBody>
                  <a:tcPr/>
                </a:tc>
                <a:tc>
                  <a:txBody>
                    <a:bodyPr/>
                    <a:lstStyle/>
                    <a:p>
                      <a:r>
                        <a:rPr lang="it-IT" dirty="0"/>
                        <a:t>E-</a:t>
                      </a:r>
                      <a:r>
                        <a:rPr lang="it-IT" dirty="0" err="1"/>
                        <a:t>beam</a:t>
                      </a:r>
                      <a:r>
                        <a:rPr lang="it-IT" dirty="0"/>
                        <a:t> </a:t>
                      </a:r>
                      <a:r>
                        <a:rPr lang="it-IT" dirty="0" err="1"/>
                        <a:t>irradiation</a:t>
                      </a:r>
                      <a:endParaRPr lang="it-IT" dirty="0"/>
                    </a:p>
                  </a:txBody>
                  <a:tcPr>
                    <a:solidFill>
                      <a:srgbClr val="E9EBF5"/>
                    </a:solidFill>
                  </a:tcPr>
                </a:tc>
                <a:tc>
                  <a:txBody>
                    <a:bodyPr/>
                    <a:lstStyle/>
                    <a:p>
                      <a:r>
                        <a:rPr lang="it-IT" dirty="0" err="1"/>
                        <a:t>Electrons</a:t>
                      </a:r>
                      <a:r>
                        <a:rPr lang="it-IT" dirty="0"/>
                        <a:t> </a:t>
                      </a:r>
                    </a:p>
                  </a:txBody>
                  <a:tcPr>
                    <a:solidFill>
                      <a:srgbClr val="E9EBF5"/>
                    </a:solidFill>
                  </a:tcPr>
                </a:tc>
                <a:tc>
                  <a:txBody>
                    <a:bodyPr/>
                    <a:lstStyle/>
                    <a:p>
                      <a:r>
                        <a:rPr lang="it-IT" dirty="0"/>
                        <a:t>1-10</a:t>
                      </a:r>
                    </a:p>
                  </a:txBody>
                  <a:tcPr>
                    <a:solidFill>
                      <a:srgbClr val="E9EBF5"/>
                    </a:solidFill>
                  </a:tcPr>
                </a:tc>
                <a:tc>
                  <a:txBody>
                    <a:bodyPr/>
                    <a:lstStyle/>
                    <a:p>
                      <a:pPr algn="r"/>
                      <a:endParaRPr lang="it-IT" dirty="0"/>
                    </a:p>
                  </a:txBody>
                  <a:tcPr>
                    <a:solidFill>
                      <a:srgbClr val="E9EBF5"/>
                    </a:solidFill>
                  </a:tcPr>
                </a:tc>
                <a:tc>
                  <a:txBody>
                    <a:bodyPr/>
                    <a:lstStyle/>
                    <a:p>
                      <a:pPr algn="r"/>
                      <a:r>
                        <a:rPr lang="it-IT" dirty="0"/>
                        <a:t>2</a:t>
                      </a:r>
                    </a:p>
                  </a:txBody>
                  <a:tcPr>
                    <a:solidFill>
                      <a:srgbClr val="E9EBF5"/>
                    </a:solidFill>
                  </a:tcPr>
                </a:tc>
                <a:extLst>
                  <a:ext uri="{0D108BD9-81ED-4DB2-BD59-A6C34878D82A}">
                    <a16:rowId xmlns:a16="http://schemas.microsoft.com/office/drawing/2014/main" val="4035645415"/>
                  </a:ext>
                </a:extLst>
              </a:tr>
              <a:tr h="342371">
                <a:tc vMerge="1">
                  <a:txBody>
                    <a:bodyPr/>
                    <a:lstStyle/>
                    <a:p>
                      <a:endParaRPr lang="it-IT" dirty="0"/>
                    </a:p>
                  </a:txBody>
                  <a:tcPr/>
                </a:tc>
                <a:tc>
                  <a:txBody>
                    <a:bodyPr/>
                    <a:lstStyle/>
                    <a:p>
                      <a:r>
                        <a:rPr lang="it-IT" dirty="0" err="1"/>
                        <a:t>Radiography</a:t>
                      </a:r>
                      <a:endParaRPr lang="it-IT" dirty="0"/>
                    </a:p>
                  </a:txBody>
                  <a:tcP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Electrons</a:t>
                      </a:r>
                      <a:r>
                        <a:rPr lang="it-IT" dirty="0"/>
                        <a:t> </a:t>
                      </a:r>
                      <a:r>
                        <a:rPr lang="it-IT" dirty="0">
                          <a:sym typeface="Wingdings" panose="05000000000000000000" pitchFamily="2" charset="2"/>
                        </a:rPr>
                        <a:t> X-Rays</a:t>
                      </a:r>
                      <a:endParaRPr lang="it-IT" dirty="0"/>
                    </a:p>
                  </a:txBody>
                  <a:tcPr>
                    <a:solidFill>
                      <a:srgbClr val="E9EBF5"/>
                    </a:solidFill>
                  </a:tcPr>
                </a:tc>
                <a:tc>
                  <a:txBody>
                    <a:bodyPr/>
                    <a:lstStyle/>
                    <a:p>
                      <a:r>
                        <a:rPr lang="it-IT" dirty="0"/>
                        <a:t>1-10</a:t>
                      </a:r>
                    </a:p>
                  </a:txBody>
                  <a:tcPr>
                    <a:solidFill>
                      <a:srgbClr val="E9EBF5"/>
                    </a:solidFill>
                  </a:tcPr>
                </a:tc>
                <a:tc>
                  <a:txBody>
                    <a:bodyPr/>
                    <a:lstStyle/>
                    <a:p>
                      <a:pPr algn="r"/>
                      <a:endParaRPr lang="it-IT" dirty="0"/>
                    </a:p>
                  </a:txBody>
                  <a:tcPr>
                    <a:solidFill>
                      <a:srgbClr val="E9EBF5"/>
                    </a:solidFill>
                  </a:tcPr>
                </a:tc>
                <a:tc>
                  <a:txBody>
                    <a:bodyPr/>
                    <a:lstStyle/>
                    <a:p>
                      <a:pPr algn="r"/>
                      <a:r>
                        <a:rPr lang="it-IT" dirty="0"/>
                        <a:t>2</a:t>
                      </a:r>
                    </a:p>
                  </a:txBody>
                  <a:tcPr>
                    <a:solidFill>
                      <a:srgbClr val="E9EBF5"/>
                    </a:solidFill>
                  </a:tcPr>
                </a:tc>
                <a:extLst>
                  <a:ext uri="{0D108BD9-81ED-4DB2-BD59-A6C34878D82A}">
                    <a16:rowId xmlns:a16="http://schemas.microsoft.com/office/drawing/2014/main" val="824277884"/>
                  </a:ext>
                </a:extLst>
              </a:tr>
              <a:tr h="342371">
                <a:tc rowSpan="3">
                  <a:txBody>
                    <a:bodyPr/>
                    <a:lstStyle/>
                    <a:p>
                      <a:r>
                        <a:rPr lang="it-IT" dirty="0"/>
                        <a:t>Ion </a:t>
                      </a:r>
                      <a:r>
                        <a:rPr lang="it-IT" dirty="0" err="1"/>
                        <a:t>beam</a:t>
                      </a:r>
                      <a:r>
                        <a:rPr lang="it-IT" dirty="0"/>
                        <a:t> </a:t>
                      </a:r>
                      <a:r>
                        <a:rPr lang="it-IT" dirty="0" err="1"/>
                        <a:t>analysis</a:t>
                      </a:r>
                      <a:endParaRPr lang="it-IT" dirty="0"/>
                    </a:p>
                  </a:txBody>
                  <a:tcPr anchor="ctr"/>
                </a:tc>
                <a:tc>
                  <a:txBody>
                    <a:bodyPr/>
                    <a:lstStyle/>
                    <a:p>
                      <a:r>
                        <a:rPr lang="it-IT" dirty="0"/>
                        <a:t>RBS</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Proton, He</a:t>
                      </a:r>
                    </a:p>
                  </a:txBody>
                  <a:tcPr>
                    <a:solidFill>
                      <a:srgbClr val="CFD5EA"/>
                    </a:solidFill>
                  </a:tcPr>
                </a:tc>
                <a:tc>
                  <a:txBody>
                    <a:bodyPr/>
                    <a:lstStyle/>
                    <a:p>
                      <a:r>
                        <a:rPr lang="it-IT" dirty="0"/>
                        <a:t>1-10</a:t>
                      </a:r>
                    </a:p>
                  </a:txBody>
                  <a:tcPr>
                    <a:solidFill>
                      <a:srgbClr val="CFD5EA"/>
                    </a:solidFill>
                  </a:tcPr>
                </a:tc>
                <a:tc>
                  <a:txBody>
                    <a:bodyPr/>
                    <a:lstStyle/>
                    <a:p>
                      <a:pPr algn="r"/>
                      <a:endParaRPr lang="it-IT" dirty="0"/>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1884770684"/>
                  </a:ext>
                </a:extLst>
              </a:tr>
              <a:tr h="342371">
                <a:tc vMerge="1">
                  <a:txBody>
                    <a:bodyPr/>
                    <a:lstStyle/>
                    <a:p>
                      <a:endParaRPr lang="it-IT" dirty="0"/>
                    </a:p>
                  </a:txBody>
                  <a:tcPr/>
                </a:tc>
                <a:tc>
                  <a:txBody>
                    <a:bodyPr/>
                    <a:lstStyle/>
                    <a:p>
                      <a:r>
                        <a:rPr lang="it-IT" dirty="0"/>
                        <a:t>PIXE</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Proton, He</a:t>
                      </a:r>
                    </a:p>
                  </a:txBody>
                  <a:tcPr>
                    <a:solidFill>
                      <a:srgbClr val="CFD5EA"/>
                    </a:solidFill>
                  </a:tcPr>
                </a:tc>
                <a:tc>
                  <a:txBody>
                    <a:bodyPr/>
                    <a:lstStyle/>
                    <a:p>
                      <a:r>
                        <a:rPr lang="it-IT" dirty="0"/>
                        <a:t>1-10</a:t>
                      </a:r>
                    </a:p>
                  </a:txBody>
                  <a:tcPr>
                    <a:solidFill>
                      <a:srgbClr val="CFD5EA"/>
                    </a:solidFill>
                  </a:tcPr>
                </a:tc>
                <a:tc>
                  <a:txBody>
                    <a:bodyPr/>
                    <a:lstStyle/>
                    <a:p>
                      <a:pPr algn="r"/>
                      <a:endParaRPr lang="it-IT" dirty="0"/>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1424352492"/>
                  </a:ext>
                </a:extLst>
              </a:tr>
              <a:tr h="342371">
                <a:tc vMerge="1">
                  <a:txBody>
                    <a:bodyPr/>
                    <a:lstStyle/>
                    <a:p>
                      <a:endParaRPr lang="it-IT" dirty="0"/>
                    </a:p>
                  </a:txBody>
                  <a:tcPr/>
                </a:tc>
                <a:tc>
                  <a:txBody>
                    <a:bodyPr/>
                    <a:lstStyle/>
                    <a:p>
                      <a:r>
                        <a:rPr lang="it-IT" dirty="0"/>
                        <a:t>AMS</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Ions</a:t>
                      </a:r>
                      <a:r>
                        <a:rPr lang="it-IT" dirty="0"/>
                        <a:t> (C)</a:t>
                      </a:r>
                    </a:p>
                  </a:txBody>
                  <a:tcPr>
                    <a:solidFill>
                      <a:srgbClr val="CFD5EA"/>
                    </a:solidFill>
                  </a:tcPr>
                </a:tc>
                <a:tc>
                  <a:txBody>
                    <a:bodyPr/>
                    <a:lstStyle/>
                    <a:p>
                      <a:r>
                        <a:rPr lang="it-IT" dirty="0"/>
                        <a:t>1-10</a:t>
                      </a:r>
                    </a:p>
                  </a:txBody>
                  <a:tcPr>
                    <a:solidFill>
                      <a:srgbClr val="CFD5EA"/>
                    </a:solidFill>
                  </a:tcPr>
                </a:tc>
                <a:tc>
                  <a:txBody>
                    <a:bodyPr/>
                    <a:lstStyle/>
                    <a:p>
                      <a:pPr algn="r"/>
                      <a:endParaRPr lang="it-IT" dirty="0"/>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2785814564"/>
                  </a:ext>
                </a:extLst>
              </a:tr>
              <a:tr h="342371">
                <a:tc>
                  <a:txBody>
                    <a:bodyPr/>
                    <a:lstStyle/>
                    <a:p>
                      <a:r>
                        <a:rPr lang="it-IT" dirty="0"/>
                        <a:t>Security</a:t>
                      </a:r>
                    </a:p>
                  </a:txBody>
                  <a:tcPr anchor="ctr"/>
                </a:tc>
                <a:tc>
                  <a:txBody>
                    <a:bodyPr/>
                    <a:lstStyle/>
                    <a:p>
                      <a:r>
                        <a:rPr lang="it-IT" dirty="0"/>
                        <a:t>Cargo scanner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Electrons</a:t>
                      </a:r>
                      <a:r>
                        <a:rPr lang="it-IT" dirty="0"/>
                        <a:t> </a:t>
                      </a:r>
                      <a:r>
                        <a:rPr lang="it-IT" dirty="0">
                          <a:sym typeface="Wingdings" panose="05000000000000000000" pitchFamily="2" charset="2"/>
                        </a:rPr>
                        <a:t> X-Rays</a:t>
                      </a:r>
                      <a:endParaRPr lang="it-IT" dirty="0"/>
                    </a:p>
                  </a:txBody>
                  <a:tcPr/>
                </a:tc>
                <a:tc>
                  <a:txBody>
                    <a:bodyPr/>
                    <a:lstStyle/>
                    <a:p>
                      <a:r>
                        <a:rPr lang="it-IT" dirty="0"/>
                        <a:t>1-10</a:t>
                      </a:r>
                    </a:p>
                  </a:txBody>
                  <a:tcPr/>
                </a:tc>
                <a:tc>
                  <a:txBody>
                    <a:bodyPr/>
                    <a:lstStyle/>
                    <a:p>
                      <a:pPr algn="r"/>
                      <a:endParaRPr lang="it-IT" dirty="0"/>
                    </a:p>
                  </a:txBody>
                  <a:tcPr/>
                </a:tc>
                <a:tc>
                  <a:txBody>
                    <a:bodyPr/>
                    <a:lstStyle/>
                    <a:p>
                      <a:pPr algn="r"/>
                      <a:r>
                        <a:rPr lang="it-IT" dirty="0"/>
                        <a:t>2</a:t>
                      </a:r>
                    </a:p>
                  </a:txBody>
                  <a:tcPr/>
                </a:tc>
                <a:extLst>
                  <a:ext uri="{0D108BD9-81ED-4DB2-BD59-A6C34878D82A}">
                    <a16:rowId xmlns:a16="http://schemas.microsoft.com/office/drawing/2014/main" val="675900963"/>
                  </a:ext>
                </a:extLst>
              </a:tr>
              <a:tr h="342371">
                <a:tc rowSpan="3">
                  <a:txBody>
                    <a:bodyPr/>
                    <a:lstStyle/>
                    <a:p>
                      <a:r>
                        <a:rPr lang="it-IT" dirty="0"/>
                        <a:t>Science </a:t>
                      </a:r>
                    </a:p>
                  </a:txBody>
                  <a:tcPr anchor="ctr"/>
                </a:tc>
                <a:tc>
                  <a:txBody>
                    <a:bodyPr/>
                    <a:lstStyle/>
                    <a:p>
                      <a:r>
                        <a:rPr lang="it-IT" dirty="0" err="1"/>
                        <a:t>Synchrotron</a:t>
                      </a:r>
                      <a:r>
                        <a:rPr lang="it-IT" dirty="0"/>
                        <a:t> light</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solidFill>
                      <a:srgbClr val="CFD5EA"/>
                    </a:solidFill>
                  </a:tcPr>
                </a:tc>
                <a:tc>
                  <a:txBody>
                    <a:bodyPr/>
                    <a:lstStyle/>
                    <a:p>
                      <a:endParaRPr lang="it-IT" dirty="0"/>
                    </a:p>
                  </a:txBody>
                  <a:tcPr>
                    <a:solidFill>
                      <a:srgbClr val="CFD5EA"/>
                    </a:solidFill>
                  </a:tcPr>
                </a:tc>
                <a:tc>
                  <a:txBody>
                    <a:bodyPr/>
                    <a:lstStyle/>
                    <a:p>
                      <a:pPr algn="r"/>
                      <a:endParaRPr lang="it-IT" dirty="0"/>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844377297"/>
                  </a:ext>
                </a:extLst>
              </a:tr>
              <a:tr h="342371">
                <a:tc vMerge="1">
                  <a:txBody>
                    <a:bodyPr/>
                    <a:lstStyle/>
                    <a:p>
                      <a:endParaRPr lang="it-IT" dirty="0"/>
                    </a:p>
                  </a:txBody>
                  <a:tcPr/>
                </a:tc>
                <a:tc>
                  <a:txBody>
                    <a:bodyPr/>
                    <a:lstStyle/>
                    <a:p>
                      <a:r>
                        <a:rPr lang="it-IT" dirty="0" err="1"/>
                        <a:t>Spallation</a:t>
                      </a:r>
                      <a:r>
                        <a:rPr lang="it-IT" dirty="0"/>
                        <a:t> </a:t>
                      </a:r>
                      <a:r>
                        <a:rPr lang="it-IT" dirty="0" err="1"/>
                        <a:t>neutron</a:t>
                      </a:r>
                      <a:endParaRPr lang="it-IT" dirty="0"/>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Protons</a:t>
                      </a:r>
                      <a:r>
                        <a:rPr lang="it-IT" dirty="0"/>
                        <a:t> </a:t>
                      </a:r>
                      <a:r>
                        <a:rPr lang="it-IT" dirty="0">
                          <a:sym typeface="Wingdings" panose="05000000000000000000" pitchFamily="2" charset="2"/>
                        </a:rPr>
                        <a:t> </a:t>
                      </a:r>
                      <a:r>
                        <a:rPr lang="it-IT" dirty="0" err="1">
                          <a:sym typeface="Wingdings" panose="05000000000000000000" pitchFamily="2" charset="2"/>
                        </a:rPr>
                        <a:t>Neutrons</a:t>
                      </a:r>
                      <a:endParaRPr lang="it-IT" dirty="0"/>
                    </a:p>
                  </a:txBody>
                  <a:tcPr>
                    <a:solidFill>
                      <a:srgbClr val="CFD5EA"/>
                    </a:solidFill>
                  </a:tcPr>
                </a:tc>
                <a:tc>
                  <a:txBody>
                    <a:bodyPr/>
                    <a:lstStyle/>
                    <a:p>
                      <a:r>
                        <a:rPr lang="it-IT" dirty="0"/>
                        <a:t>1000</a:t>
                      </a:r>
                    </a:p>
                  </a:txBody>
                  <a:tcPr>
                    <a:solidFill>
                      <a:srgbClr val="CFD5EA"/>
                    </a:solidFill>
                  </a:tcPr>
                </a:tc>
                <a:tc>
                  <a:txBody>
                    <a:bodyPr/>
                    <a:lstStyle/>
                    <a:p>
                      <a:pPr algn="r"/>
                      <a:endParaRPr lang="it-IT" dirty="0"/>
                    </a:p>
                  </a:txBody>
                  <a:tcPr>
                    <a:solidFill>
                      <a:srgbClr val="CFD5EA"/>
                    </a:solidFill>
                  </a:tcPr>
                </a:tc>
                <a:tc>
                  <a:txBody>
                    <a:bodyPr/>
                    <a:lstStyle/>
                    <a:p>
                      <a:pPr algn="r"/>
                      <a:r>
                        <a:rPr lang="it-IT" dirty="0"/>
                        <a:t>2</a:t>
                      </a:r>
                    </a:p>
                  </a:txBody>
                  <a:tcPr>
                    <a:solidFill>
                      <a:srgbClr val="CFD5EA"/>
                    </a:solidFill>
                  </a:tcPr>
                </a:tc>
                <a:extLst>
                  <a:ext uri="{0D108BD9-81ED-4DB2-BD59-A6C34878D82A}">
                    <a16:rowId xmlns:a16="http://schemas.microsoft.com/office/drawing/2014/main" val="4143904960"/>
                  </a:ext>
                </a:extLst>
              </a:tr>
              <a:tr h="342371">
                <a:tc vMerge="1">
                  <a:txBody>
                    <a:bodyPr/>
                    <a:lstStyle/>
                    <a:p>
                      <a:endParaRPr lang="it-IT" dirty="0"/>
                    </a:p>
                  </a:txBody>
                  <a:tcPr/>
                </a:tc>
                <a:tc>
                  <a:txBody>
                    <a:bodyPr/>
                    <a:lstStyle/>
                    <a:p>
                      <a:r>
                        <a:rPr lang="it-IT" dirty="0"/>
                        <a:t>…</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solidFill>
                      <a:srgbClr val="CFD5EA"/>
                    </a:solidFill>
                  </a:tcPr>
                </a:tc>
                <a:tc>
                  <a:txBody>
                    <a:bodyPr/>
                    <a:lstStyle/>
                    <a:p>
                      <a:endParaRPr lang="it-IT" dirty="0"/>
                    </a:p>
                  </a:txBody>
                  <a:tcPr>
                    <a:solidFill>
                      <a:srgbClr val="CFD5EA"/>
                    </a:solidFill>
                  </a:tcPr>
                </a:tc>
                <a:tc>
                  <a:txBody>
                    <a:bodyPr/>
                    <a:lstStyle/>
                    <a:p>
                      <a:pPr algn="r"/>
                      <a:endParaRPr lang="it-IT" dirty="0"/>
                    </a:p>
                  </a:txBody>
                  <a:tcPr>
                    <a:solidFill>
                      <a:srgbClr val="CFD5EA"/>
                    </a:solidFill>
                  </a:tcPr>
                </a:tc>
                <a:tc>
                  <a:txBody>
                    <a:bodyPr/>
                    <a:lstStyle/>
                    <a:p>
                      <a:pPr algn="r"/>
                      <a:endParaRPr lang="it-IT" dirty="0"/>
                    </a:p>
                  </a:txBody>
                  <a:tcPr>
                    <a:solidFill>
                      <a:srgbClr val="CFD5EA"/>
                    </a:solidFill>
                  </a:tcPr>
                </a:tc>
                <a:extLst>
                  <a:ext uri="{0D108BD9-81ED-4DB2-BD59-A6C34878D82A}">
                    <a16:rowId xmlns:a16="http://schemas.microsoft.com/office/drawing/2014/main" val="3853876636"/>
                  </a:ext>
                </a:extLst>
              </a:tr>
            </a:tbl>
          </a:graphicData>
        </a:graphic>
      </p:graphicFrame>
      <p:sp>
        <p:nvSpPr>
          <p:cNvPr id="4" name="Titolo 1">
            <a:extLst>
              <a:ext uri="{FF2B5EF4-FFF2-40B4-BE49-F238E27FC236}">
                <a16:creationId xmlns:a16="http://schemas.microsoft.com/office/drawing/2014/main" id="{CF9D9628-567F-3EAD-0F57-2BC696A8C0F4}"/>
              </a:ext>
            </a:extLst>
          </p:cNvPr>
          <p:cNvSpPr>
            <a:spLocks noGrp="1"/>
          </p:cNvSpPr>
          <p:nvPr>
            <p:ph type="title"/>
          </p:nvPr>
        </p:nvSpPr>
        <p:spPr>
          <a:xfrm>
            <a:off x="2024108" y="136526"/>
            <a:ext cx="9072239" cy="669502"/>
          </a:xfrm>
        </p:spPr>
        <p:txBody>
          <a:bodyPr>
            <a:normAutofit fontScale="90000"/>
          </a:bodyPr>
          <a:lstStyle/>
          <a:p>
            <a:r>
              <a:rPr lang="it-IT" dirty="0"/>
              <a:t>Distribution by </a:t>
            </a:r>
            <a:r>
              <a:rPr lang="it-IT" dirty="0" err="1"/>
              <a:t>sector</a:t>
            </a:r>
            <a:r>
              <a:rPr lang="it-IT" dirty="0"/>
              <a:t> and </a:t>
            </a:r>
            <a:r>
              <a:rPr lang="it-IT" dirty="0" err="1"/>
              <a:t>application</a:t>
            </a:r>
            <a:endParaRPr lang="it-IT" dirty="0"/>
          </a:p>
        </p:txBody>
      </p:sp>
      <p:sp>
        <p:nvSpPr>
          <p:cNvPr id="6" name="Pulsante di azione: Indietro o precedente 5">
            <a:hlinkClick r:id="" action="ppaction://hlinkshowjump?jump=lastslideviewed" highlightClick="1"/>
            <a:extLst>
              <a:ext uri="{FF2B5EF4-FFF2-40B4-BE49-F238E27FC236}">
                <a16:creationId xmlns:a16="http://schemas.microsoft.com/office/drawing/2014/main" id="{7C5A713E-D6AC-D799-367D-63B47677B5EF}"/>
              </a:ext>
            </a:extLst>
          </p:cNvPr>
          <p:cNvSpPr/>
          <p:nvPr/>
        </p:nvSpPr>
        <p:spPr>
          <a:xfrm>
            <a:off x="11617069" y="82974"/>
            <a:ext cx="490265" cy="490265"/>
          </a:xfrm>
          <a:prstGeom prst="actionButtonBackPrevious">
            <a:avLst/>
          </a:prstGeom>
          <a:solidFill>
            <a:srgbClr val="4196B4"/>
          </a:solidFill>
          <a:ln>
            <a:solidFill>
              <a:srgbClr val="002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1185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52DDD9-53EE-5282-E9D5-623B0E7D2DE9}"/>
              </a:ext>
            </a:extLst>
          </p:cNvPr>
          <p:cNvSpPr>
            <a:spLocks noGrp="1"/>
          </p:cNvSpPr>
          <p:nvPr>
            <p:ph type="title"/>
          </p:nvPr>
        </p:nvSpPr>
        <p:spPr/>
        <p:txBody>
          <a:bodyPr/>
          <a:lstStyle/>
          <a:p>
            <a:r>
              <a:rPr lang="it-IT" dirty="0"/>
              <a:t>50000+ Accelerators </a:t>
            </a:r>
            <a:r>
              <a:rPr lang="it-IT" dirty="0" err="1"/>
              <a:t>worldwide</a:t>
            </a:r>
            <a:r>
              <a:rPr lang="it-IT" dirty="0"/>
              <a:t>, 11B$ </a:t>
            </a:r>
            <a:r>
              <a:rPr lang="it-IT" dirty="0" err="1"/>
              <a:t>projected</a:t>
            </a:r>
            <a:r>
              <a:rPr lang="it-IT" dirty="0"/>
              <a:t> market size</a:t>
            </a:r>
          </a:p>
        </p:txBody>
      </p:sp>
      <p:pic>
        <p:nvPicPr>
          <p:cNvPr id="5" name="Immagine 4">
            <a:extLst>
              <a:ext uri="{FF2B5EF4-FFF2-40B4-BE49-F238E27FC236}">
                <a16:creationId xmlns:a16="http://schemas.microsoft.com/office/drawing/2014/main" id="{A7B950EA-C8D4-2C4E-ECC1-8DC0095D45AB}"/>
              </a:ext>
            </a:extLst>
          </p:cNvPr>
          <p:cNvPicPr>
            <a:picLocks noChangeAspect="1"/>
          </p:cNvPicPr>
          <p:nvPr/>
        </p:nvPicPr>
        <p:blipFill>
          <a:blip r:embed="rId2"/>
          <a:stretch>
            <a:fillRect/>
          </a:stretch>
        </p:blipFill>
        <p:spPr>
          <a:xfrm>
            <a:off x="61364" y="1777757"/>
            <a:ext cx="5658640" cy="4486901"/>
          </a:xfrm>
          <a:prstGeom prst="rect">
            <a:avLst/>
          </a:prstGeom>
        </p:spPr>
      </p:pic>
      <p:sp>
        <p:nvSpPr>
          <p:cNvPr id="6" name="CasellaDiTesto 5">
            <a:extLst>
              <a:ext uri="{FF2B5EF4-FFF2-40B4-BE49-F238E27FC236}">
                <a16:creationId xmlns:a16="http://schemas.microsoft.com/office/drawing/2014/main" id="{4AEDECC3-7CA9-251D-9A6C-99276A894E93}"/>
              </a:ext>
            </a:extLst>
          </p:cNvPr>
          <p:cNvSpPr txBox="1"/>
          <p:nvPr/>
        </p:nvSpPr>
        <p:spPr>
          <a:xfrm>
            <a:off x="437360" y="6347214"/>
            <a:ext cx="2610640" cy="369332"/>
          </a:xfrm>
          <a:prstGeom prst="rect">
            <a:avLst/>
          </a:prstGeom>
          <a:noFill/>
        </p:spPr>
        <p:txBody>
          <a:bodyPr wrap="square">
            <a:spAutoFit/>
          </a:bodyPr>
          <a:lstStyle/>
          <a:p>
            <a:r>
              <a:rPr lang="en-US" dirty="0">
                <a:solidFill>
                  <a:schemeClr val="bg1">
                    <a:lumMod val="50000"/>
                  </a:schemeClr>
                </a:solidFill>
                <a:latin typeface="Oswald" panose="02000303000000000000" pitchFamily="2" charset="0"/>
              </a:rPr>
              <a:t>Business Research Insights [1]</a:t>
            </a:r>
            <a:endParaRPr lang="it-IT" dirty="0">
              <a:solidFill>
                <a:schemeClr val="bg1">
                  <a:lumMod val="50000"/>
                </a:schemeClr>
              </a:solidFill>
              <a:latin typeface="Oswald" panose="02000303000000000000" pitchFamily="2" charset="0"/>
            </a:endParaRPr>
          </a:p>
        </p:txBody>
      </p:sp>
      <p:sp>
        <p:nvSpPr>
          <p:cNvPr id="7" name="Rettangolo 6">
            <a:hlinkClick r:id="rId3" action="ppaction://hlinksldjump"/>
            <a:extLst>
              <a:ext uri="{FF2B5EF4-FFF2-40B4-BE49-F238E27FC236}">
                <a16:creationId xmlns:a16="http://schemas.microsoft.com/office/drawing/2014/main" id="{43B19847-9550-618E-A5E4-516231611D57}"/>
              </a:ext>
            </a:extLst>
          </p:cNvPr>
          <p:cNvSpPr/>
          <p:nvPr/>
        </p:nvSpPr>
        <p:spPr>
          <a:xfrm>
            <a:off x="5152103" y="5427406"/>
            <a:ext cx="747252" cy="3637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hlinkClick r:id="rId4" action="ppaction://hlinksldjump"/>
            <a:extLst>
              <a:ext uri="{FF2B5EF4-FFF2-40B4-BE49-F238E27FC236}">
                <a16:creationId xmlns:a16="http://schemas.microsoft.com/office/drawing/2014/main" id="{DF384849-4216-4EB9-EADE-906EBB0785E1}"/>
              </a:ext>
            </a:extLst>
          </p:cNvPr>
          <p:cNvPicPr>
            <a:picLocks noChangeAspect="1"/>
          </p:cNvPicPr>
          <p:nvPr/>
        </p:nvPicPr>
        <p:blipFill>
          <a:blip r:embed="rId5"/>
          <a:srcRect l="11532" r="19114"/>
          <a:stretch/>
        </p:blipFill>
        <p:spPr>
          <a:xfrm>
            <a:off x="5899355" y="1633806"/>
            <a:ext cx="6227166" cy="4739116"/>
          </a:xfrm>
          <a:prstGeom prst="rect">
            <a:avLst/>
          </a:prstGeom>
        </p:spPr>
      </p:pic>
      <p:sp>
        <p:nvSpPr>
          <p:cNvPr id="13" name="CasellaDiTesto 12">
            <a:extLst>
              <a:ext uri="{FF2B5EF4-FFF2-40B4-BE49-F238E27FC236}">
                <a16:creationId xmlns:a16="http://schemas.microsoft.com/office/drawing/2014/main" id="{47064774-B5C3-FBE7-0838-2E62014B16A8}"/>
              </a:ext>
            </a:extLst>
          </p:cNvPr>
          <p:cNvSpPr txBox="1"/>
          <p:nvPr/>
        </p:nvSpPr>
        <p:spPr>
          <a:xfrm>
            <a:off x="7064653" y="6347214"/>
            <a:ext cx="4189501" cy="369332"/>
          </a:xfrm>
          <a:prstGeom prst="rect">
            <a:avLst/>
          </a:prstGeom>
          <a:noFill/>
        </p:spPr>
        <p:txBody>
          <a:bodyPr wrap="square">
            <a:spAutoFit/>
          </a:bodyPr>
          <a:lstStyle>
            <a:defPPr>
              <a:defRPr lang="it-IT"/>
            </a:defPPr>
            <a:lvl1pPr>
              <a:defRPr>
                <a:solidFill>
                  <a:schemeClr val="bg1">
                    <a:lumMod val="50000"/>
                  </a:schemeClr>
                </a:solidFill>
                <a:latin typeface="Oswald" panose="02000303000000000000" pitchFamily="2" charset="0"/>
              </a:defRPr>
            </a:lvl1pPr>
          </a:lstStyle>
          <a:p>
            <a:r>
              <a:rPr lang="it-IT" dirty="0"/>
              <a:t>S. </a:t>
            </a:r>
            <a:r>
              <a:rPr lang="it-IT" dirty="0" err="1"/>
              <a:t>Sheehy</a:t>
            </a:r>
            <a:r>
              <a:rPr lang="it-IT" dirty="0"/>
              <a:t>, Application of </a:t>
            </a:r>
            <a:r>
              <a:rPr lang="it-IT" dirty="0" err="1"/>
              <a:t>Particle</a:t>
            </a:r>
            <a:r>
              <a:rPr lang="it-IT" dirty="0"/>
              <a:t> Accelerators [2]</a:t>
            </a:r>
          </a:p>
        </p:txBody>
      </p:sp>
    </p:spTree>
    <p:extLst>
      <p:ext uri="{BB962C8B-B14F-4D97-AF65-F5344CB8AC3E}">
        <p14:creationId xmlns:p14="http://schemas.microsoft.com/office/powerpoint/2010/main" val="84112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502F0-8880-0C71-42A9-B987881C3176}"/>
              </a:ext>
            </a:extLst>
          </p:cNvPr>
          <p:cNvSpPr>
            <a:spLocks noGrp="1"/>
          </p:cNvSpPr>
          <p:nvPr>
            <p:ph type="title"/>
          </p:nvPr>
        </p:nvSpPr>
        <p:spPr/>
        <p:txBody>
          <a:bodyPr/>
          <a:lstStyle/>
          <a:p>
            <a:r>
              <a:rPr lang="it-IT" dirty="0" err="1"/>
              <a:t>Is</a:t>
            </a:r>
            <a:r>
              <a:rPr lang="it-IT" dirty="0"/>
              <a:t> </a:t>
            </a:r>
            <a:r>
              <a:rPr lang="it-IT" dirty="0" err="1"/>
              <a:t>this</a:t>
            </a:r>
            <a:r>
              <a:rPr lang="it-IT" dirty="0"/>
              <a:t> </a:t>
            </a:r>
            <a:r>
              <a:rPr lang="it-IT" dirty="0" err="1"/>
              <a:t>growth</a:t>
            </a:r>
            <a:r>
              <a:rPr lang="it-IT" dirty="0"/>
              <a:t> </a:t>
            </a:r>
            <a:r>
              <a:rPr lang="it-IT" dirty="0" err="1"/>
              <a:t>sustainable</a:t>
            </a:r>
            <a:r>
              <a:rPr lang="it-IT" dirty="0"/>
              <a:t>?</a:t>
            </a:r>
          </a:p>
        </p:txBody>
      </p:sp>
      <p:pic>
        <p:nvPicPr>
          <p:cNvPr id="6" name="Immagine 5">
            <a:extLst>
              <a:ext uri="{FF2B5EF4-FFF2-40B4-BE49-F238E27FC236}">
                <a16:creationId xmlns:a16="http://schemas.microsoft.com/office/drawing/2014/main" id="{98BC1806-E7A2-D6DD-86D8-53E2C1DC9D4C}"/>
              </a:ext>
            </a:extLst>
          </p:cNvPr>
          <p:cNvPicPr>
            <a:picLocks noChangeAspect="1"/>
          </p:cNvPicPr>
          <p:nvPr/>
        </p:nvPicPr>
        <p:blipFill>
          <a:blip r:embed="rId2"/>
          <a:stretch>
            <a:fillRect/>
          </a:stretch>
        </p:blipFill>
        <p:spPr>
          <a:xfrm>
            <a:off x="117987" y="1639537"/>
            <a:ext cx="5978013" cy="4444598"/>
          </a:xfrm>
          <a:prstGeom prst="rect">
            <a:avLst/>
          </a:prstGeom>
        </p:spPr>
      </p:pic>
      <p:sp>
        <p:nvSpPr>
          <p:cNvPr id="8" name="CasellaDiTesto 7">
            <a:extLst>
              <a:ext uri="{FF2B5EF4-FFF2-40B4-BE49-F238E27FC236}">
                <a16:creationId xmlns:a16="http://schemas.microsoft.com/office/drawing/2014/main" id="{4BAEF79C-4C9D-A8FA-B97D-9F95897270C5}"/>
              </a:ext>
            </a:extLst>
          </p:cNvPr>
          <p:cNvSpPr txBox="1"/>
          <p:nvPr/>
        </p:nvSpPr>
        <p:spPr>
          <a:xfrm>
            <a:off x="117987" y="6053217"/>
            <a:ext cx="5515897" cy="369332"/>
          </a:xfrm>
          <a:prstGeom prst="rect">
            <a:avLst/>
          </a:prstGeom>
          <a:noFill/>
        </p:spPr>
        <p:txBody>
          <a:bodyPr wrap="square">
            <a:spAutoFit/>
          </a:bodyPr>
          <a:lstStyle>
            <a:defPPr>
              <a:defRPr lang="it-IT"/>
            </a:defPPr>
            <a:lvl1pPr>
              <a:defRPr>
                <a:solidFill>
                  <a:schemeClr val="bg1">
                    <a:lumMod val="50000"/>
                  </a:schemeClr>
                </a:solidFill>
                <a:latin typeface="Oswald" panose="02000303000000000000" pitchFamily="2" charset="0"/>
              </a:defRPr>
            </a:lvl1pPr>
          </a:lstStyle>
          <a:p>
            <a:r>
              <a:rPr lang="it-IT" dirty="0"/>
              <a:t>Doyle et al. </a:t>
            </a:r>
            <a:r>
              <a:rPr lang="en-US" dirty="0"/>
              <a:t>The Future of Industrial Accelerators and Applications [4]</a:t>
            </a:r>
            <a:endParaRPr lang="it-IT" dirty="0"/>
          </a:p>
        </p:txBody>
      </p:sp>
      <p:pic>
        <p:nvPicPr>
          <p:cNvPr id="10" name="Immagine 9">
            <a:extLst>
              <a:ext uri="{FF2B5EF4-FFF2-40B4-BE49-F238E27FC236}">
                <a16:creationId xmlns:a16="http://schemas.microsoft.com/office/drawing/2014/main" id="{48273DCC-F39C-AC62-54F1-9D7D22D13E44}"/>
              </a:ext>
            </a:extLst>
          </p:cNvPr>
          <p:cNvPicPr>
            <a:picLocks noChangeAspect="1"/>
          </p:cNvPicPr>
          <p:nvPr/>
        </p:nvPicPr>
        <p:blipFill>
          <a:blip r:embed="rId3"/>
          <a:stretch>
            <a:fillRect/>
          </a:stretch>
        </p:blipFill>
        <p:spPr>
          <a:xfrm>
            <a:off x="6096000" y="1730300"/>
            <a:ext cx="5653547" cy="4196289"/>
          </a:xfrm>
          <a:prstGeom prst="rect">
            <a:avLst/>
          </a:prstGeom>
        </p:spPr>
      </p:pic>
      <p:sp>
        <p:nvSpPr>
          <p:cNvPr id="12" name="CasellaDiTesto 11">
            <a:extLst>
              <a:ext uri="{FF2B5EF4-FFF2-40B4-BE49-F238E27FC236}">
                <a16:creationId xmlns:a16="http://schemas.microsoft.com/office/drawing/2014/main" id="{ADE19C92-E252-6EC5-5107-6E25202783A3}"/>
              </a:ext>
            </a:extLst>
          </p:cNvPr>
          <p:cNvSpPr txBox="1"/>
          <p:nvPr/>
        </p:nvSpPr>
        <p:spPr>
          <a:xfrm>
            <a:off x="6799004" y="6053217"/>
            <a:ext cx="5515898" cy="646331"/>
          </a:xfrm>
          <a:prstGeom prst="rect">
            <a:avLst/>
          </a:prstGeom>
          <a:noFill/>
        </p:spPr>
        <p:txBody>
          <a:bodyPr wrap="square">
            <a:spAutoFit/>
          </a:bodyPr>
          <a:lstStyle>
            <a:defPPr>
              <a:defRPr lang="it-IT"/>
            </a:defPPr>
            <a:lvl1pPr>
              <a:defRPr>
                <a:solidFill>
                  <a:schemeClr val="bg1">
                    <a:lumMod val="50000"/>
                  </a:schemeClr>
                </a:solidFill>
                <a:latin typeface="Oswald" panose="02000303000000000000" pitchFamily="2" charset="0"/>
              </a:defRPr>
            </a:lvl1pPr>
          </a:lstStyle>
          <a:p>
            <a:r>
              <a:rPr lang="en-US" dirty="0"/>
              <a:t>Florio et al. The socio-economic impact of a breakthrough in the particle accelerators’ technology: A research agenda [5]</a:t>
            </a:r>
            <a:endParaRPr lang="it-IT" dirty="0"/>
          </a:p>
        </p:txBody>
      </p:sp>
    </p:spTree>
    <p:extLst>
      <p:ext uri="{BB962C8B-B14F-4D97-AF65-F5344CB8AC3E}">
        <p14:creationId xmlns:p14="http://schemas.microsoft.com/office/powerpoint/2010/main" val="41553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A6F2BA-FC1F-1186-10D3-5389AD1E7B89}"/>
              </a:ext>
            </a:extLst>
          </p:cNvPr>
          <p:cNvSpPr>
            <a:spLocks noGrp="1"/>
          </p:cNvSpPr>
          <p:nvPr>
            <p:ph type="title"/>
          </p:nvPr>
        </p:nvSpPr>
        <p:spPr/>
        <p:txBody>
          <a:bodyPr/>
          <a:lstStyle/>
          <a:p>
            <a:r>
              <a:rPr lang="it-IT" dirty="0"/>
              <a:t>Some </a:t>
            </a:r>
            <a:r>
              <a:rPr lang="it-IT" dirty="0" err="1"/>
              <a:t>figures</a:t>
            </a:r>
            <a:r>
              <a:rPr lang="it-IT" dirty="0"/>
              <a:t>…</a:t>
            </a:r>
          </a:p>
        </p:txBody>
      </p:sp>
      <p:sp>
        <p:nvSpPr>
          <p:cNvPr id="3" name="Segnaposto contenuto 2">
            <a:extLst>
              <a:ext uri="{FF2B5EF4-FFF2-40B4-BE49-F238E27FC236}">
                <a16:creationId xmlns:a16="http://schemas.microsoft.com/office/drawing/2014/main" id="{968BFCA0-54FC-4759-BD65-61A130A2DE15}"/>
              </a:ext>
            </a:extLst>
          </p:cNvPr>
          <p:cNvSpPr>
            <a:spLocks noGrp="1"/>
          </p:cNvSpPr>
          <p:nvPr>
            <p:ph idx="1"/>
          </p:nvPr>
        </p:nvSpPr>
        <p:spPr>
          <a:xfrm>
            <a:off x="838200" y="1229032"/>
            <a:ext cx="10515600" cy="5289755"/>
          </a:xfrm>
        </p:spPr>
        <p:txBody>
          <a:bodyPr>
            <a:normAutofit fontScale="92500"/>
          </a:bodyPr>
          <a:lstStyle/>
          <a:p>
            <a:pPr>
              <a:lnSpc>
                <a:spcPct val="110000"/>
              </a:lnSpc>
              <a:spcBef>
                <a:spcPts val="0"/>
              </a:spcBef>
              <a:spcAft>
                <a:spcPts val="1200"/>
              </a:spcAft>
            </a:pPr>
            <a:r>
              <a:rPr lang="en-US" dirty="0" err="1"/>
              <a:t>Elettra’s</a:t>
            </a:r>
            <a:r>
              <a:rPr lang="en-US" dirty="0"/>
              <a:t> accelerators consume 32 GWh of electric energy per year from the national grid and its two high-efficiency trigeneration plants consume 5.5 million </a:t>
            </a:r>
            <a:r>
              <a:rPr lang="en-US" dirty="0" err="1"/>
              <a:t>Smc</a:t>
            </a:r>
            <a:r>
              <a:rPr lang="en-US" dirty="0"/>
              <a:t> of gas per year to provide uninterruptible electric power, heating and cooling. Due to increased energy prices, in second half of 2024, Elettra reduced beam time to 50% [6]</a:t>
            </a:r>
          </a:p>
          <a:p>
            <a:pPr>
              <a:lnSpc>
                <a:spcPct val="110000"/>
              </a:lnSpc>
              <a:spcBef>
                <a:spcPts val="0"/>
              </a:spcBef>
              <a:spcAft>
                <a:spcPts val="1200"/>
              </a:spcAft>
            </a:pPr>
            <a:r>
              <a:rPr lang="en-US" dirty="0"/>
              <a:t>In 2023, overall electricity consumption of LNL was 16.7 GWh [9]</a:t>
            </a:r>
          </a:p>
          <a:p>
            <a:pPr>
              <a:lnSpc>
                <a:spcPct val="110000"/>
              </a:lnSpc>
              <a:spcBef>
                <a:spcPts val="0"/>
              </a:spcBef>
              <a:spcAft>
                <a:spcPts val="1200"/>
              </a:spcAft>
            </a:pPr>
            <a:r>
              <a:rPr lang="en-US" dirty="0"/>
              <a:t>SESAME is the first synchrotron light facility in the region and the world’s first large accelerator complex to be fully powered by renewable energy. Electricity for its operations is supplied by an on-grid photovoltaic system having a total power capacity of 6.48 MW [7]</a:t>
            </a:r>
          </a:p>
          <a:p>
            <a:pPr>
              <a:lnSpc>
                <a:spcPct val="110000"/>
              </a:lnSpc>
              <a:spcBef>
                <a:spcPts val="0"/>
              </a:spcBef>
              <a:spcAft>
                <a:spcPts val="1200"/>
              </a:spcAft>
            </a:pPr>
            <a:r>
              <a:rPr lang="en-US" dirty="0"/>
              <a:t>HZB in Berlin, Germany, that operates the BESSY II synchrotron secured their full electricity needs with renewable energy, saving up to 17,400 </a:t>
            </a:r>
            <a:r>
              <a:rPr lang="en-US" dirty="0" err="1"/>
              <a:t>tonnes</a:t>
            </a:r>
            <a:r>
              <a:rPr lang="en-US" dirty="0"/>
              <a:t> of CO</a:t>
            </a:r>
            <a:r>
              <a:rPr lang="en-US" baseline="-25000" dirty="0"/>
              <a:t>2</a:t>
            </a:r>
            <a:r>
              <a:rPr lang="en-US" dirty="0"/>
              <a:t> per year [8]</a:t>
            </a:r>
          </a:p>
          <a:p>
            <a:pPr marL="0" indent="0">
              <a:buNone/>
            </a:pPr>
            <a:endParaRPr lang="it-IT" dirty="0"/>
          </a:p>
        </p:txBody>
      </p:sp>
    </p:spTree>
    <p:extLst>
      <p:ext uri="{BB962C8B-B14F-4D97-AF65-F5344CB8AC3E}">
        <p14:creationId xmlns:p14="http://schemas.microsoft.com/office/powerpoint/2010/main" val="362713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9B59F06-ADDA-366B-7EEA-6C0FEA6527C4}"/>
              </a:ext>
            </a:extLst>
          </p:cNvPr>
          <p:cNvPicPr>
            <a:picLocks noChangeAspect="1"/>
          </p:cNvPicPr>
          <p:nvPr/>
        </p:nvPicPr>
        <p:blipFill>
          <a:blip r:embed="rId2"/>
          <a:srcRect b="699"/>
          <a:stretch/>
        </p:blipFill>
        <p:spPr>
          <a:xfrm>
            <a:off x="5705061" y="856884"/>
            <a:ext cx="6486939" cy="5702942"/>
          </a:xfrm>
          <a:prstGeom prst="rect">
            <a:avLst/>
          </a:prstGeom>
        </p:spPr>
      </p:pic>
      <p:sp>
        <p:nvSpPr>
          <p:cNvPr id="6" name="Titolo 1">
            <a:extLst>
              <a:ext uri="{FF2B5EF4-FFF2-40B4-BE49-F238E27FC236}">
                <a16:creationId xmlns:a16="http://schemas.microsoft.com/office/drawing/2014/main" id="{2510B184-4A4D-8F2E-CEE8-C1F88FB6AD3C}"/>
              </a:ext>
            </a:extLst>
          </p:cNvPr>
          <p:cNvSpPr txBox="1">
            <a:spLocks/>
          </p:cNvSpPr>
          <p:nvPr/>
        </p:nvSpPr>
        <p:spPr>
          <a:xfrm>
            <a:off x="2024108" y="136525"/>
            <a:ext cx="9072239" cy="74988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a:lstStyle>
          <a:p>
            <a:r>
              <a:rPr lang="it-IT" sz="5400" dirty="0"/>
              <a:t>Spread on the </a:t>
            </a:r>
            <a:r>
              <a:rPr lang="it-IT" sz="5400" dirty="0" err="1"/>
              <a:t>territory</a:t>
            </a:r>
            <a:endParaRPr lang="it-IT" sz="5400" dirty="0"/>
          </a:p>
        </p:txBody>
      </p:sp>
      <p:sp>
        <p:nvSpPr>
          <p:cNvPr id="7" name="CasellaDiTesto 6">
            <a:extLst>
              <a:ext uri="{FF2B5EF4-FFF2-40B4-BE49-F238E27FC236}">
                <a16:creationId xmlns:a16="http://schemas.microsoft.com/office/drawing/2014/main" id="{6638BED0-7026-0449-759C-6D5E5BFFEAE8}"/>
              </a:ext>
            </a:extLst>
          </p:cNvPr>
          <p:cNvSpPr txBox="1"/>
          <p:nvPr/>
        </p:nvSpPr>
        <p:spPr>
          <a:xfrm>
            <a:off x="59803" y="1016127"/>
            <a:ext cx="8699883" cy="5404172"/>
          </a:xfrm>
          <a:prstGeom prst="rect">
            <a:avLst/>
          </a:prstGeom>
          <a:noFill/>
        </p:spPr>
        <p:txBody>
          <a:bodyPr wrap="square" rtlCol="0">
            <a:spAutoFit/>
          </a:bodyPr>
          <a:lstStyle/>
          <a:p>
            <a:pPr>
              <a:lnSpc>
                <a:spcPct val="150000"/>
              </a:lnSpc>
            </a:pPr>
            <a:r>
              <a:rPr lang="it-IT" sz="8000" dirty="0">
                <a:solidFill>
                  <a:srgbClr val="4196B4"/>
                </a:solidFill>
                <a:effectLst>
                  <a:outerShdw blurRad="38100" dist="38100" dir="2700000" algn="tl">
                    <a:srgbClr val="000000">
                      <a:alpha val="43137"/>
                    </a:srgbClr>
                  </a:outerShdw>
                </a:effectLst>
                <a:highlight>
                  <a:srgbClr val="002A48"/>
                </a:highlight>
                <a:latin typeface="Helvetica" panose="020B0604020202020204" pitchFamily="34" charset="0"/>
                <a:cs typeface="Helvetica" panose="020B0604020202020204" pitchFamily="34" charset="0"/>
              </a:rPr>
              <a:t>20</a:t>
            </a:r>
            <a:r>
              <a:rPr lang="it-IT" sz="4000" dirty="0">
                <a:solidFill>
                  <a:srgbClr val="002A48"/>
                </a:solidFill>
                <a:latin typeface="Helvetica" panose="020B0604020202020204" pitchFamily="34" charset="0"/>
                <a:cs typeface="Helvetica" panose="020B0604020202020204" pitchFamily="34" charset="0"/>
              </a:rPr>
              <a:t> </a:t>
            </a:r>
            <a:r>
              <a:rPr lang="it-IT" sz="4000" dirty="0" err="1">
                <a:solidFill>
                  <a:srgbClr val="002A48"/>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Divisions</a:t>
            </a:r>
            <a:r>
              <a:rPr lang="it-IT" sz="4000" dirty="0">
                <a:solidFill>
                  <a:srgbClr val="002A48"/>
                </a:solidFill>
                <a:latin typeface="Helvetica" panose="020B0604020202020204" pitchFamily="34" charset="0"/>
                <a:cs typeface="Helvetica" panose="020B0604020202020204" pitchFamily="34" charset="0"/>
              </a:rPr>
              <a:t> </a:t>
            </a:r>
          </a:p>
          <a:p>
            <a:pPr>
              <a:lnSpc>
                <a:spcPct val="150000"/>
              </a:lnSpc>
            </a:pPr>
            <a:r>
              <a:rPr lang="it-IT" sz="8000" dirty="0">
                <a:solidFill>
                  <a:srgbClr val="4196B4"/>
                </a:solidFill>
                <a:effectLst>
                  <a:outerShdw blurRad="38100" dist="38100" dir="2700000" algn="tl">
                    <a:srgbClr val="000000">
                      <a:alpha val="43137"/>
                    </a:srgbClr>
                  </a:outerShdw>
                </a:effectLst>
                <a:highlight>
                  <a:srgbClr val="002A48"/>
                </a:highlight>
                <a:latin typeface="Helvetica" panose="020B0604020202020204" pitchFamily="34" charset="0"/>
                <a:cs typeface="Helvetica" panose="020B0604020202020204" pitchFamily="34" charset="0"/>
              </a:rPr>
              <a:t>4</a:t>
            </a:r>
            <a:r>
              <a:rPr lang="it-IT" sz="6000" dirty="0">
                <a:solidFill>
                  <a:srgbClr val="4196B4"/>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it-IT" sz="4000" dirty="0">
                <a:solidFill>
                  <a:srgbClr val="002A48"/>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National Labs</a:t>
            </a:r>
          </a:p>
          <a:p>
            <a:pPr>
              <a:lnSpc>
                <a:spcPct val="150000"/>
              </a:lnSpc>
            </a:pPr>
            <a:r>
              <a:rPr lang="it-IT" sz="8000" dirty="0">
                <a:solidFill>
                  <a:srgbClr val="4196B4"/>
                </a:solidFill>
                <a:effectLst>
                  <a:outerShdw blurRad="38100" dist="38100" dir="2700000" algn="tl">
                    <a:srgbClr val="000000">
                      <a:alpha val="43137"/>
                    </a:srgbClr>
                  </a:outerShdw>
                </a:effectLst>
                <a:highlight>
                  <a:srgbClr val="002A48"/>
                </a:highlight>
                <a:latin typeface="Helvetica" panose="020B0604020202020204" pitchFamily="34" charset="0"/>
                <a:cs typeface="Helvetica" panose="020B0604020202020204" pitchFamily="34" charset="0"/>
              </a:rPr>
              <a:t>3</a:t>
            </a:r>
            <a:r>
              <a:rPr lang="it-IT" sz="4000" dirty="0">
                <a:solidFill>
                  <a:srgbClr val="002A48"/>
                </a:solidFill>
                <a:latin typeface="Helvetica" panose="020B0604020202020204" pitchFamily="34" charset="0"/>
                <a:cs typeface="Helvetica" panose="020B0604020202020204" pitchFamily="34" charset="0"/>
              </a:rPr>
              <a:t> </a:t>
            </a:r>
            <a:r>
              <a:rPr lang="it-IT" sz="4000" dirty="0">
                <a:solidFill>
                  <a:srgbClr val="002A48"/>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National Centers</a:t>
            </a:r>
          </a:p>
        </p:txBody>
      </p:sp>
    </p:spTree>
    <p:extLst>
      <p:ext uri="{BB962C8B-B14F-4D97-AF65-F5344CB8AC3E}">
        <p14:creationId xmlns:p14="http://schemas.microsoft.com/office/powerpoint/2010/main" val="76791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descr="Immagine che contiene treppiede, lampada, luce, scuro&#10;&#10;Il contenuto generato dall'IA potrebbe non essere corretto.">
            <a:extLst>
              <a:ext uri="{FF2B5EF4-FFF2-40B4-BE49-F238E27FC236}">
                <a16:creationId xmlns:a16="http://schemas.microsoft.com/office/drawing/2014/main" id="{88B02F4E-96F1-FFDD-E0DE-1CF0FCBD76C2}"/>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l="42498" t="-1047"/>
          <a:stretch/>
        </p:blipFill>
        <p:spPr>
          <a:xfrm>
            <a:off x="8347587" y="442452"/>
            <a:ext cx="3844411" cy="6391307"/>
          </a:xfrm>
          <a:prstGeom prst="rect">
            <a:avLst/>
          </a:prstGeom>
        </p:spPr>
      </p:pic>
      <p:sp>
        <p:nvSpPr>
          <p:cNvPr id="2" name="Titolo 1">
            <a:extLst>
              <a:ext uri="{FF2B5EF4-FFF2-40B4-BE49-F238E27FC236}">
                <a16:creationId xmlns:a16="http://schemas.microsoft.com/office/drawing/2014/main" id="{77D52E47-DA86-74E6-8F8C-31DA72613BDB}"/>
              </a:ext>
            </a:extLst>
          </p:cNvPr>
          <p:cNvSpPr>
            <a:spLocks noGrp="1"/>
          </p:cNvSpPr>
          <p:nvPr>
            <p:ph type="title"/>
          </p:nvPr>
        </p:nvSpPr>
        <p:spPr>
          <a:xfrm>
            <a:off x="1886461" y="136525"/>
            <a:ext cx="7414860" cy="929789"/>
          </a:xfrm>
        </p:spPr>
        <p:txBody>
          <a:bodyPr/>
          <a:lstStyle/>
          <a:p>
            <a:r>
              <a:rPr lang="it-IT" dirty="0">
                <a:solidFill>
                  <a:srgbClr val="002A48"/>
                </a:solidFill>
                <a:effectLst>
                  <a:outerShdw blurRad="38100" dist="38100" dir="2700000" algn="tl">
                    <a:srgbClr val="000000">
                      <a:alpha val="43137"/>
                    </a:srgbClr>
                  </a:outerShdw>
                </a:effectLst>
              </a:rPr>
              <a:t>2015 – 2024: </a:t>
            </a:r>
            <a:r>
              <a:rPr lang="it-IT" dirty="0" err="1">
                <a:solidFill>
                  <a:srgbClr val="002A48"/>
                </a:solidFill>
                <a:effectLst>
                  <a:outerShdw blurRad="38100" dist="38100" dir="2700000" algn="tl">
                    <a:srgbClr val="000000">
                      <a:alpha val="43137"/>
                    </a:srgbClr>
                  </a:outerShdw>
                </a:effectLst>
              </a:rPr>
              <a:t>spotlight</a:t>
            </a:r>
            <a:r>
              <a:rPr lang="it-IT" dirty="0">
                <a:solidFill>
                  <a:srgbClr val="002A48"/>
                </a:solidFill>
                <a:effectLst>
                  <a:outerShdw blurRad="38100" dist="38100" dir="2700000" algn="tl">
                    <a:srgbClr val="000000">
                      <a:alpha val="43137"/>
                    </a:srgbClr>
                  </a:outerShdw>
                </a:effectLst>
              </a:rPr>
              <a:t> on TT </a:t>
            </a:r>
          </a:p>
        </p:txBody>
      </p:sp>
      <p:grpSp>
        <p:nvGrpSpPr>
          <p:cNvPr id="25" name="Gruppo 24">
            <a:extLst>
              <a:ext uri="{FF2B5EF4-FFF2-40B4-BE49-F238E27FC236}">
                <a16:creationId xmlns:a16="http://schemas.microsoft.com/office/drawing/2014/main" id="{07561B27-546E-3F5A-BE70-131477650565}"/>
              </a:ext>
            </a:extLst>
          </p:cNvPr>
          <p:cNvGrpSpPr/>
          <p:nvPr/>
        </p:nvGrpSpPr>
        <p:grpSpPr>
          <a:xfrm>
            <a:off x="0" y="1124304"/>
            <a:ext cx="3813716" cy="1563099"/>
            <a:chOff x="140097" y="1530584"/>
            <a:chExt cx="3813716" cy="1563099"/>
          </a:xfrm>
          <a:effectLst/>
        </p:grpSpPr>
        <p:sp>
          <p:nvSpPr>
            <p:cNvPr id="3" name="CasellaDiTesto 2">
              <a:extLst>
                <a:ext uri="{FF2B5EF4-FFF2-40B4-BE49-F238E27FC236}">
                  <a16:creationId xmlns:a16="http://schemas.microsoft.com/office/drawing/2014/main" id="{AA5B9AAB-C665-A0B5-6962-9E5EB6CEABA9}"/>
                </a:ext>
              </a:extLst>
            </p:cNvPr>
            <p:cNvSpPr txBox="1"/>
            <p:nvPr/>
          </p:nvSpPr>
          <p:spPr>
            <a:xfrm>
              <a:off x="1698067" y="1585578"/>
              <a:ext cx="2255746" cy="1508105"/>
            </a:xfrm>
            <a:prstGeom prst="rect">
              <a:avLst/>
            </a:prstGeom>
            <a:noFill/>
          </p:spPr>
          <p:txBody>
            <a:bodyPr wrap="none" rtlCol="0">
              <a:spAutoFit/>
            </a:bodyPr>
            <a:lstStyle/>
            <a:p>
              <a:r>
                <a:rPr lang="it-IT" sz="6000" dirty="0">
                  <a:solidFill>
                    <a:srgbClr val="002A48"/>
                  </a:solidFill>
                  <a:effectLst>
                    <a:outerShdw blurRad="38100" dist="38100" dir="2700000" algn="tl">
                      <a:srgbClr val="000000">
                        <a:alpha val="43137"/>
                      </a:srgbClr>
                    </a:outerShdw>
                  </a:effectLst>
                </a:rPr>
                <a:t>292</a:t>
              </a:r>
            </a:p>
            <a:p>
              <a:r>
                <a:rPr lang="it-IT" sz="3200" dirty="0">
                  <a:solidFill>
                    <a:srgbClr val="4196B4"/>
                  </a:solidFill>
                </a:rPr>
                <a:t>Patents </a:t>
              </a:r>
              <a:r>
                <a:rPr lang="it-IT" sz="3200" dirty="0" err="1">
                  <a:solidFill>
                    <a:srgbClr val="4196B4"/>
                  </a:solidFill>
                </a:rPr>
                <a:t>filed</a:t>
              </a:r>
              <a:endParaRPr lang="it-IT" sz="3200" dirty="0">
                <a:solidFill>
                  <a:srgbClr val="4196B4"/>
                </a:solidFill>
              </a:endParaRPr>
            </a:p>
          </p:txBody>
        </p:sp>
        <p:pic>
          <p:nvPicPr>
            <p:cNvPr id="8" name="Elemento grafico 7" descr="Badge Appunti con riempimento a tinta unita">
              <a:extLst>
                <a:ext uri="{FF2B5EF4-FFF2-40B4-BE49-F238E27FC236}">
                  <a16:creationId xmlns:a16="http://schemas.microsoft.com/office/drawing/2014/main" id="{12D29C8C-C729-2BF6-0C69-2A056D0BE0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097" y="1530584"/>
              <a:ext cx="1563099" cy="1563099"/>
            </a:xfrm>
            <a:prstGeom prst="rect">
              <a:avLst/>
            </a:prstGeom>
          </p:spPr>
        </p:pic>
      </p:grpSp>
      <p:grpSp>
        <p:nvGrpSpPr>
          <p:cNvPr id="12" name="Gruppo 11">
            <a:extLst>
              <a:ext uri="{FF2B5EF4-FFF2-40B4-BE49-F238E27FC236}">
                <a16:creationId xmlns:a16="http://schemas.microsoft.com/office/drawing/2014/main" id="{0B70558B-80AB-99F0-11B6-3D4BD5A1E806}"/>
              </a:ext>
            </a:extLst>
          </p:cNvPr>
          <p:cNvGrpSpPr/>
          <p:nvPr/>
        </p:nvGrpSpPr>
        <p:grpSpPr>
          <a:xfrm>
            <a:off x="5481795" y="3142039"/>
            <a:ext cx="3200423" cy="1562400"/>
            <a:chOff x="4811425" y="3142039"/>
            <a:chExt cx="3200423" cy="1562400"/>
          </a:xfrm>
        </p:grpSpPr>
        <p:sp>
          <p:nvSpPr>
            <p:cNvPr id="4" name="CasellaDiTesto 3">
              <a:extLst>
                <a:ext uri="{FF2B5EF4-FFF2-40B4-BE49-F238E27FC236}">
                  <a16:creationId xmlns:a16="http://schemas.microsoft.com/office/drawing/2014/main" id="{181B5F0C-C1CC-C0E8-3104-11C75771D3EF}"/>
                </a:ext>
              </a:extLst>
            </p:cNvPr>
            <p:cNvSpPr txBox="1"/>
            <p:nvPr/>
          </p:nvSpPr>
          <p:spPr>
            <a:xfrm>
              <a:off x="6368257" y="3196334"/>
              <a:ext cx="1643591" cy="1508105"/>
            </a:xfrm>
            <a:prstGeom prst="rect">
              <a:avLst/>
            </a:prstGeom>
            <a:noFill/>
          </p:spPr>
          <p:txBody>
            <a:bodyPr wrap="none" rtlCol="0">
              <a:spAutoFit/>
            </a:bodyPr>
            <a:lstStyle>
              <a:defPPr>
                <a:defRPr lang="it-IT"/>
              </a:defPPr>
              <a:lvl1pPr>
                <a:defRPr sz="3200">
                  <a:solidFill>
                    <a:srgbClr val="4196B4"/>
                  </a:solidFill>
                </a:defRPr>
              </a:lvl1pPr>
            </a:lstStyle>
            <a:p>
              <a:r>
                <a:rPr lang="it-IT" sz="6000" dirty="0">
                  <a:solidFill>
                    <a:srgbClr val="002A48"/>
                  </a:solidFill>
                  <a:effectLst>
                    <a:outerShdw blurRad="38100" dist="38100" dir="2700000" algn="tl">
                      <a:srgbClr val="000000">
                        <a:alpha val="43137"/>
                      </a:srgbClr>
                    </a:outerShdw>
                  </a:effectLst>
                </a:rPr>
                <a:t>6</a:t>
              </a:r>
            </a:p>
            <a:p>
              <a:r>
                <a:rPr lang="it-IT" dirty="0"/>
                <a:t>Spin-offs</a:t>
              </a:r>
            </a:p>
          </p:txBody>
        </p:sp>
        <p:pic>
          <p:nvPicPr>
            <p:cNvPr id="18" name="Elemento grafico 17" descr="Crescita aziendale con riempimento a tinta unita">
              <a:extLst>
                <a:ext uri="{FF2B5EF4-FFF2-40B4-BE49-F238E27FC236}">
                  <a16:creationId xmlns:a16="http://schemas.microsoft.com/office/drawing/2014/main" id="{5779AF1D-2681-A19D-FAC7-6387B091A1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1425" y="3142039"/>
              <a:ext cx="1562400" cy="1562400"/>
            </a:xfrm>
            <a:prstGeom prst="rect">
              <a:avLst/>
            </a:prstGeom>
          </p:spPr>
        </p:pic>
      </p:grpSp>
      <p:grpSp>
        <p:nvGrpSpPr>
          <p:cNvPr id="29" name="Gruppo 28">
            <a:extLst>
              <a:ext uri="{FF2B5EF4-FFF2-40B4-BE49-F238E27FC236}">
                <a16:creationId xmlns:a16="http://schemas.microsoft.com/office/drawing/2014/main" id="{61C0552F-C9FA-652A-7B32-B3854A4D32F6}"/>
              </a:ext>
            </a:extLst>
          </p:cNvPr>
          <p:cNvGrpSpPr/>
          <p:nvPr/>
        </p:nvGrpSpPr>
        <p:grpSpPr>
          <a:xfrm>
            <a:off x="0" y="5159075"/>
            <a:ext cx="4812457" cy="1562400"/>
            <a:chOff x="7756634" y="4082466"/>
            <a:chExt cx="4812457" cy="1562400"/>
          </a:xfrm>
          <a:effectLst/>
        </p:grpSpPr>
        <p:sp>
          <p:nvSpPr>
            <p:cNvPr id="5" name="CasellaDiTesto 4">
              <a:extLst>
                <a:ext uri="{FF2B5EF4-FFF2-40B4-BE49-F238E27FC236}">
                  <a16:creationId xmlns:a16="http://schemas.microsoft.com/office/drawing/2014/main" id="{04F8B098-D5A1-1B83-A20C-2E23DAA0E113}"/>
                </a:ext>
              </a:extLst>
            </p:cNvPr>
            <p:cNvSpPr txBox="1"/>
            <p:nvPr/>
          </p:nvSpPr>
          <p:spPr>
            <a:xfrm>
              <a:off x="9319034" y="4136761"/>
              <a:ext cx="3250057" cy="1508105"/>
            </a:xfrm>
            <a:prstGeom prst="rect">
              <a:avLst/>
            </a:prstGeom>
            <a:noFill/>
          </p:spPr>
          <p:txBody>
            <a:bodyPr wrap="none" rtlCol="0">
              <a:spAutoFit/>
            </a:bodyPr>
            <a:lstStyle>
              <a:defPPr>
                <a:defRPr lang="it-IT"/>
              </a:defPPr>
              <a:lvl1pPr>
                <a:defRPr sz="3200">
                  <a:solidFill>
                    <a:srgbClr val="4196B4"/>
                  </a:solidFill>
                </a:defRPr>
              </a:lvl1pPr>
            </a:lstStyle>
            <a:p>
              <a:r>
                <a:rPr lang="it-IT" sz="6000" dirty="0">
                  <a:solidFill>
                    <a:srgbClr val="002A48"/>
                  </a:solidFill>
                  <a:effectLst>
                    <a:outerShdw blurRad="38100" dist="38100" dir="2700000" algn="tl">
                      <a:srgbClr val="000000">
                        <a:alpha val="43137"/>
                      </a:srgbClr>
                    </a:outerShdw>
                  </a:effectLst>
                </a:rPr>
                <a:t>619</a:t>
              </a:r>
            </a:p>
            <a:p>
              <a:r>
                <a:rPr lang="it-IT" dirty="0"/>
                <a:t>Agreement </a:t>
              </a:r>
              <a:r>
                <a:rPr lang="it-IT" dirty="0" err="1"/>
                <a:t>Signed</a:t>
              </a:r>
              <a:endParaRPr lang="it-IT" dirty="0"/>
            </a:p>
          </p:txBody>
        </p:sp>
        <p:pic>
          <p:nvPicPr>
            <p:cNvPr id="20" name="Elemento grafico 19" descr="Firma con riempimento a tinta unita">
              <a:extLst>
                <a:ext uri="{FF2B5EF4-FFF2-40B4-BE49-F238E27FC236}">
                  <a16:creationId xmlns:a16="http://schemas.microsoft.com/office/drawing/2014/main" id="{CC14CF0A-1102-47CC-DCAB-FCB5E6DEB4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56634" y="4082466"/>
              <a:ext cx="1562400" cy="1562400"/>
            </a:xfrm>
            <a:prstGeom prst="rect">
              <a:avLst/>
            </a:prstGeom>
          </p:spPr>
        </p:pic>
      </p:grpSp>
      <p:grpSp>
        <p:nvGrpSpPr>
          <p:cNvPr id="28" name="Gruppo 27">
            <a:extLst>
              <a:ext uri="{FF2B5EF4-FFF2-40B4-BE49-F238E27FC236}">
                <a16:creationId xmlns:a16="http://schemas.microsoft.com/office/drawing/2014/main" id="{AFF9EC55-291E-0ED3-8CD9-0CED86BD9ECC}"/>
              </a:ext>
            </a:extLst>
          </p:cNvPr>
          <p:cNvGrpSpPr/>
          <p:nvPr/>
        </p:nvGrpSpPr>
        <p:grpSpPr>
          <a:xfrm>
            <a:off x="0" y="3142039"/>
            <a:ext cx="5108179" cy="1562400"/>
            <a:chOff x="4771482" y="4257600"/>
            <a:chExt cx="5108179" cy="1562400"/>
          </a:xfrm>
          <a:effectLst/>
        </p:grpSpPr>
        <p:sp>
          <p:nvSpPr>
            <p:cNvPr id="6" name="CasellaDiTesto 5">
              <a:extLst>
                <a:ext uri="{FF2B5EF4-FFF2-40B4-BE49-F238E27FC236}">
                  <a16:creationId xmlns:a16="http://schemas.microsoft.com/office/drawing/2014/main" id="{E8C984BF-2C83-F44E-44BE-DD3A6A82EA62}"/>
                </a:ext>
              </a:extLst>
            </p:cNvPr>
            <p:cNvSpPr txBox="1"/>
            <p:nvPr/>
          </p:nvSpPr>
          <p:spPr>
            <a:xfrm>
              <a:off x="6333882" y="4311895"/>
              <a:ext cx="3545779" cy="1508105"/>
            </a:xfrm>
            <a:prstGeom prst="rect">
              <a:avLst/>
            </a:prstGeom>
            <a:noFill/>
          </p:spPr>
          <p:txBody>
            <a:bodyPr wrap="none" rtlCol="0">
              <a:spAutoFit/>
            </a:bodyPr>
            <a:lstStyle>
              <a:defPPr>
                <a:defRPr lang="it-IT"/>
              </a:defPPr>
              <a:lvl1pPr>
                <a:defRPr sz="3200">
                  <a:solidFill>
                    <a:srgbClr val="4196B4"/>
                  </a:solidFill>
                </a:defRPr>
              </a:lvl1pPr>
            </a:lstStyle>
            <a:p>
              <a:r>
                <a:rPr lang="it-IT" sz="6000" dirty="0">
                  <a:solidFill>
                    <a:srgbClr val="002A48"/>
                  </a:solidFill>
                  <a:effectLst>
                    <a:outerShdw blurRad="38100" dist="38100" dir="2700000" algn="tl">
                      <a:srgbClr val="000000">
                        <a:alpha val="43137"/>
                      </a:srgbClr>
                    </a:outerShdw>
                  </a:effectLst>
                </a:rPr>
                <a:t>31</a:t>
              </a:r>
            </a:p>
            <a:p>
              <a:r>
                <a:rPr lang="it-IT" dirty="0" err="1"/>
                <a:t>PoC</a:t>
              </a:r>
              <a:r>
                <a:rPr lang="it-IT" dirty="0"/>
                <a:t> projects </a:t>
              </a:r>
              <a:r>
                <a:rPr lang="it-IT" dirty="0" err="1"/>
                <a:t>funded</a:t>
              </a:r>
              <a:endParaRPr lang="it-IT" dirty="0"/>
            </a:p>
          </p:txBody>
        </p:sp>
        <p:pic>
          <p:nvPicPr>
            <p:cNvPr id="22" name="Elemento grafico 21" descr="Interfaccia utente/Esperienza utente con riempimento a tinta unita">
              <a:extLst>
                <a:ext uri="{FF2B5EF4-FFF2-40B4-BE49-F238E27FC236}">
                  <a16:creationId xmlns:a16="http://schemas.microsoft.com/office/drawing/2014/main" id="{42A744EB-3532-2A83-75C7-98D6D7D398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71482" y="4257600"/>
              <a:ext cx="1562400" cy="1562400"/>
            </a:xfrm>
            <a:prstGeom prst="rect">
              <a:avLst/>
            </a:prstGeom>
          </p:spPr>
        </p:pic>
      </p:grpSp>
      <p:grpSp>
        <p:nvGrpSpPr>
          <p:cNvPr id="27" name="Gruppo 26">
            <a:extLst>
              <a:ext uri="{FF2B5EF4-FFF2-40B4-BE49-F238E27FC236}">
                <a16:creationId xmlns:a16="http://schemas.microsoft.com/office/drawing/2014/main" id="{3F4C4D2A-118D-B284-1F4E-B45561353325}"/>
              </a:ext>
            </a:extLst>
          </p:cNvPr>
          <p:cNvGrpSpPr/>
          <p:nvPr/>
        </p:nvGrpSpPr>
        <p:grpSpPr>
          <a:xfrm>
            <a:off x="5481795" y="1124304"/>
            <a:ext cx="3144884" cy="1562400"/>
            <a:chOff x="630542" y="4468383"/>
            <a:chExt cx="3144884" cy="1562400"/>
          </a:xfrm>
          <a:effectLst/>
        </p:grpSpPr>
        <p:sp>
          <p:nvSpPr>
            <p:cNvPr id="7" name="CasellaDiTesto 6">
              <a:extLst>
                <a:ext uri="{FF2B5EF4-FFF2-40B4-BE49-F238E27FC236}">
                  <a16:creationId xmlns:a16="http://schemas.microsoft.com/office/drawing/2014/main" id="{8F72D55B-FE62-5F68-C471-5A320E9B520D}"/>
                </a:ext>
              </a:extLst>
            </p:cNvPr>
            <p:cNvSpPr txBox="1"/>
            <p:nvPr/>
          </p:nvSpPr>
          <p:spPr>
            <a:xfrm>
              <a:off x="2192942" y="4522678"/>
              <a:ext cx="1582484" cy="1508105"/>
            </a:xfrm>
            <a:prstGeom prst="rect">
              <a:avLst/>
            </a:prstGeom>
            <a:noFill/>
          </p:spPr>
          <p:txBody>
            <a:bodyPr wrap="none" rtlCol="0">
              <a:spAutoFit/>
            </a:bodyPr>
            <a:lstStyle>
              <a:defPPr>
                <a:defRPr lang="it-IT"/>
              </a:defPPr>
              <a:lvl1pPr>
                <a:defRPr sz="3200">
                  <a:solidFill>
                    <a:srgbClr val="4196B4"/>
                  </a:solidFill>
                </a:defRPr>
              </a:lvl1pPr>
            </a:lstStyle>
            <a:p>
              <a:r>
                <a:rPr lang="it-IT" sz="6000" dirty="0">
                  <a:solidFill>
                    <a:srgbClr val="002A48"/>
                  </a:solidFill>
                  <a:effectLst>
                    <a:outerShdw blurRad="38100" dist="38100" dir="2700000" algn="tl">
                      <a:srgbClr val="000000">
                        <a:alpha val="43137"/>
                      </a:srgbClr>
                    </a:outerShdw>
                  </a:effectLst>
                </a:rPr>
                <a:t>52</a:t>
              </a:r>
            </a:p>
            <a:p>
              <a:r>
                <a:rPr lang="it-IT" dirty="0" err="1"/>
                <a:t>Licences</a:t>
              </a:r>
              <a:endParaRPr lang="it-IT" dirty="0"/>
            </a:p>
          </p:txBody>
        </p:sp>
        <p:pic>
          <p:nvPicPr>
            <p:cNvPr id="24" name="Elemento grafico 23" descr="Stretta di mano con riempimento a tinta unita">
              <a:extLst>
                <a:ext uri="{FF2B5EF4-FFF2-40B4-BE49-F238E27FC236}">
                  <a16:creationId xmlns:a16="http://schemas.microsoft.com/office/drawing/2014/main" id="{6D5054CF-E2D8-91CB-F908-DE5CF5C7C3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0542" y="4468383"/>
              <a:ext cx="1562400" cy="1562400"/>
            </a:xfrm>
            <a:prstGeom prst="rect">
              <a:avLst/>
            </a:prstGeom>
          </p:spPr>
        </p:pic>
      </p:grpSp>
      <p:grpSp>
        <p:nvGrpSpPr>
          <p:cNvPr id="13" name="Gruppo 12">
            <a:extLst>
              <a:ext uri="{FF2B5EF4-FFF2-40B4-BE49-F238E27FC236}">
                <a16:creationId xmlns:a16="http://schemas.microsoft.com/office/drawing/2014/main" id="{027CEA7D-D8D8-B451-203D-E654CE476604}"/>
              </a:ext>
            </a:extLst>
          </p:cNvPr>
          <p:cNvGrpSpPr/>
          <p:nvPr/>
        </p:nvGrpSpPr>
        <p:grpSpPr>
          <a:xfrm>
            <a:off x="5481795" y="5159075"/>
            <a:ext cx="4500375" cy="1562400"/>
            <a:chOff x="4805857" y="5159075"/>
            <a:chExt cx="4500375" cy="1562400"/>
          </a:xfrm>
        </p:grpSpPr>
        <p:pic>
          <p:nvPicPr>
            <p:cNvPr id="10" name="Elemento grafico 9" descr="Sala riunioni con riempimento a tinta unita">
              <a:extLst>
                <a:ext uri="{FF2B5EF4-FFF2-40B4-BE49-F238E27FC236}">
                  <a16:creationId xmlns:a16="http://schemas.microsoft.com/office/drawing/2014/main" id="{74E0E65F-0C10-07DC-E230-F680C5A21DC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05857" y="5159075"/>
              <a:ext cx="1562400" cy="1562400"/>
            </a:xfrm>
            <a:prstGeom prst="rect">
              <a:avLst/>
            </a:prstGeom>
          </p:spPr>
        </p:pic>
        <p:sp>
          <p:nvSpPr>
            <p:cNvPr id="11" name="CasellaDiTesto 10">
              <a:extLst>
                <a:ext uri="{FF2B5EF4-FFF2-40B4-BE49-F238E27FC236}">
                  <a16:creationId xmlns:a16="http://schemas.microsoft.com/office/drawing/2014/main" id="{818C14AE-FB94-02F7-4351-260DB84D5A7C}"/>
                </a:ext>
              </a:extLst>
            </p:cNvPr>
            <p:cNvSpPr txBox="1"/>
            <p:nvPr/>
          </p:nvSpPr>
          <p:spPr>
            <a:xfrm>
              <a:off x="6368257" y="5213369"/>
              <a:ext cx="2937975" cy="1508105"/>
            </a:xfrm>
            <a:prstGeom prst="rect">
              <a:avLst/>
            </a:prstGeom>
            <a:noFill/>
          </p:spPr>
          <p:txBody>
            <a:bodyPr wrap="square" rtlCol="0">
              <a:spAutoFit/>
            </a:bodyPr>
            <a:lstStyle>
              <a:defPPr>
                <a:defRPr lang="it-IT"/>
              </a:defPPr>
              <a:lvl1pPr>
                <a:defRPr sz="3200">
                  <a:solidFill>
                    <a:srgbClr val="4196B4"/>
                  </a:solidFill>
                </a:defRPr>
              </a:lvl1pPr>
            </a:lstStyle>
            <a:p>
              <a:r>
                <a:rPr lang="it-IT" sz="6000" dirty="0">
                  <a:solidFill>
                    <a:srgbClr val="002A48"/>
                  </a:solidFill>
                  <a:effectLst>
                    <a:outerShdw blurRad="38100" dist="38100" dir="2700000" algn="tl">
                      <a:srgbClr val="000000">
                        <a:alpha val="43137"/>
                      </a:srgbClr>
                    </a:outerShdw>
                  </a:effectLst>
                </a:rPr>
                <a:t>403</a:t>
              </a:r>
            </a:p>
            <a:p>
              <a:r>
                <a:rPr lang="it-IT" dirty="0"/>
                <a:t>Partners</a:t>
              </a:r>
            </a:p>
          </p:txBody>
        </p:sp>
      </p:grpSp>
    </p:spTree>
    <p:extLst>
      <p:ext uri="{BB962C8B-B14F-4D97-AF65-F5344CB8AC3E}">
        <p14:creationId xmlns:p14="http://schemas.microsoft.com/office/powerpoint/2010/main" val="190086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a:effectLst/>
      </p:bgPr>
    </p:bg>
    <p:spTree>
      <p:nvGrpSpPr>
        <p:cNvPr id="1" name="">
          <a:extLst>
            <a:ext uri="{FF2B5EF4-FFF2-40B4-BE49-F238E27FC236}">
              <a16:creationId xmlns:a16="http://schemas.microsoft.com/office/drawing/2014/main" id="{2849ADB8-34EF-CB02-EBD8-553E7126134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FDCC5B7-1D37-5ADA-F7DA-86593BA36FBB}"/>
              </a:ext>
            </a:extLst>
          </p:cNvPr>
          <p:cNvSpPr>
            <a:spLocks noGrp="1"/>
          </p:cNvSpPr>
          <p:nvPr>
            <p:ph type="title"/>
          </p:nvPr>
        </p:nvSpPr>
        <p:spPr>
          <a:xfrm>
            <a:off x="2024108" y="136526"/>
            <a:ext cx="9072239" cy="950462"/>
          </a:xfrm>
        </p:spPr>
        <p:txBody>
          <a:bodyPr/>
          <a:lstStyle/>
          <a:p>
            <a:r>
              <a:rPr lang="it-IT" dirty="0" err="1">
                <a:solidFill>
                  <a:srgbClr val="FDFFE7"/>
                </a:solidFill>
                <a:effectLst>
                  <a:outerShdw blurRad="38100" dist="38100" dir="2700000" algn="tl">
                    <a:srgbClr val="000000">
                      <a:alpha val="43137"/>
                    </a:srgbClr>
                  </a:outerShdw>
                </a:effectLst>
              </a:rPr>
              <a:t>INFN’s</a:t>
            </a:r>
            <a:r>
              <a:rPr lang="it-IT" dirty="0">
                <a:solidFill>
                  <a:srgbClr val="FDFFE7"/>
                </a:solidFill>
                <a:effectLst>
                  <a:outerShdw blurRad="38100" dist="38100" dir="2700000" algn="tl">
                    <a:srgbClr val="000000">
                      <a:alpha val="43137"/>
                    </a:srgbClr>
                  </a:outerShdw>
                </a:effectLst>
              </a:rPr>
              <a:t> </a:t>
            </a:r>
            <a:r>
              <a:rPr lang="it-IT" dirty="0" err="1">
                <a:solidFill>
                  <a:srgbClr val="FDFFE7"/>
                </a:solidFill>
                <a:effectLst>
                  <a:outerShdw blurRad="38100" dist="38100" dir="2700000" algn="tl">
                    <a:srgbClr val="000000">
                      <a:alpha val="43137"/>
                    </a:srgbClr>
                  </a:outerShdw>
                </a:effectLst>
              </a:rPr>
              <a:t>technology</a:t>
            </a:r>
            <a:r>
              <a:rPr lang="it-IT" dirty="0">
                <a:solidFill>
                  <a:srgbClr val="FDFFE7"/>
                </a:solidFill>
                <a:effectLst>
                  <a:outerShdw blurRad="38100" dist="38100" dir="2700000" algn="tl">
                    <a:srgbClr val="000000">
                      <a:alpha val="43137"/>
                    </a:srgbClr>
                  </a:outerShdw>
                </a:effectLst>
              </a:rPr>
              <a:t> </a:t>
            </a:r>
            <a:r>
              <a:rPr lang="it-IT" dirty="0" err="1">
                <a:solidFill>
                  <a:srgbClr val="FDFFE7"/>
                </a:solidFill>
                <a:effectLst>
                  <a:outerShdw blurRad="38100" dist="38100" dir="2700000" algn="tl">
                    <a:srgbClr val="000000">
                      <a:alpha val="43137"/>
                    </a:srgbClr>
                  </a:outerShdw>
                </a:effectLst>
              </a:rPr>
              <a:t>galaxy</a:t>
            </a:r>
            <a:endParaRPr lang="it-IT" dirty="0">
              <a:solidFill>
                <a:srgbClr val="FDFFE7"/>
              </a:solidFill>
              <a:effectLst>
                <a:outerShdw blurRad="38100" dist="38100" dir="2700000" algn="tl">
                  <a:srgbClr val="000000">
                    <a:alpha val="43137"/>
                  </a:srgbClr>
                </a:outerShdw>
              </a:effectLst>
            </a:endParaRPr>
          </a:p>
        </p:txBody>
      </p:sp>
      <p:sp>
        <p:nvSpPr>
          <p:cNvPr id="5" name="Stella a 12 punte 4">
            <a:extLst>
              <a:ext uri="{FF2B5EF4-FFF2-40B4-BE49-F238E27FC236}">
                <a16:creationId xmlns:a16="http://schemas.microsoft.com/office/drawing/2014/main" id="{BD6F862E-B85F-566A-CCD8-CA75ADAD31DC}"/>
              </a:ext>
            </a:extLst>
          </p:cNvPr>
          <p:cNvSpPr/>
          <p:nvPr/>
        </p:nvSpPr>
        <p:spPr>
          <a:xfrm>
            <a:off x="58971" y="3484279"/>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New </a:t>
            </a:r>
            <a:r>
              <a:rPr lang="it-IT" dirty="0" err="1">
                <a:solidFill>
                  <a:srgbClr val="4196B4"/>
                </a:solidFill>
                <a:latin typeface="Helvetica" panose="020B0604020202020204" pitchFamily="34" charset="0"/>
                <a:cs typeface="Helvetica" panose="020B0604020202020204" pitchFamily="34" charset="0"/>
              </a:rPr>
              <a:t>acceleration</a:t>
            </a:r>
            <a:r>
              <a:rPr lang="it-IT" dirty="0">
                <a:solidFill>
                  <a:srgbClr val="4196B4"/>
                </a:solidFill>
                <a:latin typeface="Helvetica" panose="020B0604020202020204" pitchFamily="34" charset="0"/>
                <a:cs typeface="Helvetica" panose="020B0604020202020204" pitchFamily="34" charset="0"/>
              </a:rPr>
              <a:t> </a:t>
            </a:r>
            <a:r>
              <a:rPr lang="it-IT" dirty="0" err="1">
                <a:solidFill>
                  <a:srgbClr val="4196B4"/>
                </a:solidFill>
                <a:latin typeface="Helvetica" panose="020B0604020202020204" pitchFamily="34" charset="0"/>
                <a:cs typeface="Helvetica" panose="020B0604020202020204" pitchFamily="34" charset="0"/>
              </a:rPr>
              <a:t>technologies</a:t>
            </a:r>
            <a:endParaRPr lang="it-IT" dirty="0">
              <a:solidFill>
                <a:srgbClr val="4196B4"/>
              </a:solidFill>
              <a:latin typeface="Helvetica" panose="020B0604020202020204" pitchFamily="34" charset="0"/>
              <a:cs typeface="Helvetica" panose="020B0604020202020204" pitchFamily="34" charset="0"/>
            </a:endParaRPr>
          </a:p>
        </p:txBody>
      </p:sp>
      <p:sp>
        <p:nvSpPr>
          <p:cNvPr id="11" name="Stella a 12 punte 10">
            <a:extLst>
              <a:ext uri="{FF2B5EF4-FFF2-40B4-BE49-F238E27FC236}">
                <a16:creationId xmlns:a16="http://schemas.microsoft.com/office/drawing/2014/main" id="{4BB7733F-FB5D-3E23-9A57-0486DB1D9937}"/>
              </a:ext>
            </a:extLst>
          </p:cNvPr>
          <p:cNvSpPr/>
          <p:nvPr/>
        </p:nvSpPr>
        <p:spPr>
          <a:xfrm>
            <a:off x="7904558" y="1017404"/>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Surface treatments</a:t>
            </a:r>
          </a:p>
        </p:txBody>
      </p:sp>
      <p:sp>
        <p:nvSpPr>
          <p:cNvPr id="12" name="Stella a 12 punte 11">
            <a:extLst>
              <a:ext uri="{FF2B5EF4-FFF2-40B4-BE49-F238E27FC236}">
                <a16:creationId xmlns:a16="http://schemas.microsoft.com/office/drawing/2014/main" id="{E05D810B-859E-D7EA-668D-D20AE69C8F00}"/>
              </a:ext>
            </a:extLst>
          </p:cNvPr>
          <p:cNvSpPr/>
          <p:nvPr/>
        </p:nvSpPr>
        <p:spPr>
          <a:xfrm>
            <a:off x="9277284" y="3050834"/>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Detectors </a:t>
            </a:r>
          </a:p>
        </p:txBody>
      </p:sp>
      <p:sp>
        <p:nvSpPr>
          <p:cNvPr id="13" name="Stella a 12 punte 12">
            <a:extLst>
              <a:ext uri="{FF2B5EF4-FFF2-40B4-BE49-F238E27FC236}">
                <a16:creationId xmlns:a16="http://schemas.microsoft.com/office/drawing/2014/main" id="{E58BF1E1-A131-0DED-A1A2-FD44480A2B2E}"/>
              </a:ext>
            </a:extLst>
          </p:cNvPr>
          <p:cNvSpPr/>
          <p:nvPr/>
        </p:nvSpPr>
        <p:spPr>
          <a:xfrm>
            <a:off x="7926877" y="5101888"/>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Construction  techniques</a:t>
            </a:r>
          </a:p>
        </p:txBody>
      </p:sp>
      <p:sp>
        <p:nvSpPr>
          <p:cNvPr id="14" name="Stella a 12 punte 13">
            <a:extLst>
              <a:ext uri="{FF2B5EF4-FFF2-40B4-BE49-F238E27FC236}">
                <a16:creationId xmlns:a16="http://schemas.microsoft.com/office/drawing/2014/main" id="{C2588B83-23E2-158F-72DF-9F053BD575E9}"/>
              </a:ext>
            </a:extLst>
          </p:cNvPr>
          <p:cNvSpPr/>
          <p:nvPr/>
        </p:nvSpPr>
        <p:spPr>
          <a:xfrm>
            <a:off x="2710160" y="4718873"/>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Accelerators for life science</a:t>
            </a:r>
          </a:p>
        </p:txBody>
      </p:sp>
      <p:sp>
        <p:nvSpPr>
          <p:cNvPr id="15" name="Stella a 12 punte 14">
            <a:extLst>
              <a:ext uri="{FF2B5EF4-FFF2-40B4-BE49-F238E27FC236}">
                <a16:creationId xmlns:a16="http://schemas.microsoft.com/office/drawing/2014/main" id="{81E2CEBE-0D33-EEA3-6223-74A9683206BA}"/>
              </a:ext>
            </a:extLst>
          </p:cNvPr>
          <p:cNvSpPr/>
          <p:nvPr/>
        </p:nvSpPr>
        <p:spPr>
          <a:xfrm>
            <a:off x="964641" y="1224326"/>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Accelerators for cultural </a:t>
            </a:r>
            <a:r>
              <a:rPr lang="it-IT" dirty="0" err="1">
                <a:solidFill>
                  <a:srgbClr val="4196B4"/>
                </a:solidFill>
                <a:latin typeface="Helvetica" panose="020B0604020202020204" pitchFamily="34" charset="0"/>
                <a:cs typeface="Helvetica" panose="020B0604020202020204" pitchFamily="34" charset="0"/>
              </a:rPr>
              <a:t>heritage</a:t>
            </a:r>
            <a:endParaRPr lang="it-IT" dirty="0">
              <a:solidFill>
                <a:srgbClr val="4196B4"/>
              </a:solidFill>
              <a:latin typeface="Helvetica" panose="020B0604020202020204" pitchFamily="34" charset="0"/>
              <a:cs typeface="Helvetica" panose="020B0604020202020204" pitchFamily="34" charset="0"/>
            </a:endParaRPr>
          </a:p>
        </p:txBody>
      </p:sp>
      <p:sp>
        <p:nvSpPr>
          <p:cNvPr id="16" name="Stella a 12 punte 15">
            <a:extLst>
              <a:ext uri="{FF2B5EF4-FFF2-40B4-BE49-F238E27FC236}">
                <a16:creationId xmlns:a16="http://schemas.microsoft.com/office/drawing/2014/main" id="{F5025B4D-8445-19B3-9BD4-C05D73669036}"/>
              </a:ext>
            </a:extLst>
          </p:cNvPr>
          <p:cNvSpPr/>
          <p:nvPr/>
        </p:nvSpPr>
        <p:spPr>
          <a:xfrm>
            <a:off x="4556197" y="1485973"/>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a:solidFill>
                  <a:srgbClr val="4196B4"/>
                </a:solidFill>
                <a:latin typeface="Helvetica" panose="020B0604020202020204" pitchFamily="34" charset="0"/>
                <a:cs typeface="Helvetica" panose="020B0604020202020204" pitchFamily="34" charset="0"/>
              </a:rPr>
              <a:t>Vacuum and </a:t>
            </a:r>
            <a:r>
              <a:rPr lang="it-IT" dirty="0" err="1">
                <a:solidFill>
                  <a:srgbClr val="4196B4"/>
                </a:solidFill>
                <a:latin typeface="Helvetica" panose="020B0604020202020204" pitchFamily="34" charset="0"/>
                <a:cs typeface="Helvetica" panose="020B0604020202020204" pitchFamily="34" charset="0"/>
              </a:rPr>
              <a:t>cryogenics</a:t>
            </a:r>
            <a:endParaRPr lang="it-IT" dirty="0">
              <a:solidFill>
                <a:srgbClr val="4196B4"/>
              </a:solidFill>
              <a:latin typeface="Helvetica" panose="020B0604020202020204" pitchFamily="34" charset="0"/>
              <a:cs typeface="Helvetica" panose="020B0604020202020204" pitchFamily="34" charset="0"/>
            </a:endParaRPr>
          </a:p>
        </p:txBody>
      </p:sp>
      <p:sp>
        <p:nvSpPr>
          <p:cNvPr id="17" name="Stella a 12 punte 16">
            <a:extLst>
              <a:ext uri="{FF2B5EF4-FFF2-40B4-BE49-F238E27FC236}">
                <a16:creationId xmlns:a16="http://schemas.microsoft.com/office/drawing/2014/main" id="{719F30FA-4421-262B-F451-10564180340F}"/>
              </a:ext>
            </a:extLst>
          </p:cNvPr>
          <p:cNvSpPr/>
          <p:nvPr/>
        </p:nvSpPr>
        <p:spPr>
          <a:xfrm>
            <a:off x="5449837" y="3654893"/>
            <a:ext cx="2824109" cy="1826508"/>
          </a:xfrm>
          <a:prstGeom prst="star12">
            <a:avLst/>
          </a:prstGeom>
          <a:solidFill>
            <a:srgbClr val="FDFFE7"/>
          </a:solidFill>
          <a:effectLst>
            <a:glow rad="139700">
              <a:schemeClr val="accent4">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it-IT" dirty="0" err="1">
                <a:solidFill>
                  <a:srgbClr val="4196B4"/>
                </a:solidFill>
                <a:latin typeface="Helvetica" panose="020B0604020202020204" pitchFamily="34" charset="0"/>
                <a:cs typeface="Helvetica" panose="020B0604020202020204" pitchFamily="34" charset="0"/>
              </a:rPr>
              <a:t>Material</a:t>
            </a:r>
            <a:r>
              <a:rPr lang="it-IT" dirty="0">
                <a:solidFill>
                  <a:srgbClr val="4196B4"/>
                </a:solidFill>
                <a:latin typeface="Helvetica" panose="020B0604020202020204" pitchFamily="34" charset="0"/>
                <a:cs typeface="Helvetica" panose="020B0604020202020204" pitchFamily="34" charset="0"/>
              </a:rPr>
              <a:t> science</a:t>
            </a:r>
          </a:p>
        </p:txBody>
      </p:sp>
    </p:spTree>
    <p:extLst>
      <p:ext uri="{BB962C8B-B14F-4D97-AF65-F5344CB8AC3E}">
        <p14:creationId xmlns:p14="http://schemas.microsoft.com/office/powerpoint/2010/main" val="34475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cchina, interno, motore, ingegneria">
            <a:extLst>
              <a:ext uri="{FF2B5EF4-FFF2-40B4-BE49-F238E27FC236}">
                <a16:creationId xmlns:a16="http://schemas.microsoft.com/office/drawing/2014/main" id="{9230D8C7-4B40-26FB-2D27-4E9B186BE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7042" y="886408"/>
            <a:ext cx="3984181" cy="2656120"/>
          </a:xfrm>
          <a:prstGeom prst="rect">
            <a:avLst/>
          </a:prstGeom>
          <a:effectLst>
            <a:outerShdw blurRad="50800" dist="38100" dir="8100000" algn="tr" rotWithShape="0">
              <a:prstClr val="black">
                <a:alpha val="40000"/>
              </a:prstClr>
            </a:outerShdw>
          </a:effectLst>
        </p:spPr>
      </p:pic>
      <p:pic>
        <p:nvPicPr>
          <p:cNvPr id="5" name="Immagine 4">
            <a:extLst>
              <a:ext uri="{FF2B5EF4-FFF2-40B4-BE49-F238E27FC236}">
                <a16:creationId xmlns:a16="http://schemas.microsoft.com/office/drawing/2014/main" id="{7AD50D7C-C91B-E4AA-B9F4-0E8C4E82E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2531" y="5066697"/>
            <a:ext cx="5775354" cy="1274917"/>
          </a:xfrm>
          <a:prstGeom prst="rect">
            <a:avLst/>
          </a:prstGeom>
          <a:effectLst>
            <a:outerShdw blurRad="50800" dist="38100" dir="8100000" algn="tr" rotWithShape="0">
              <a:prstClr val="black">
                <a:alpha val="40000"/>
              </a:prstClr>
            </a:outerShdw>
          </a:effectLst>
        </p:spPr>
      </p:pic>
      <p:sp>
        <p:nvSpPr>
          <p:cNvPr id="6" name="Titolo 1">
            <a:extLst>
              <a:ext uri="{FF2B5EF4-FFF2-40B4-BE49-F238E27FC236}">
                <a16:creationId xmlns:a16="http://schemas.microsoft.com/office/drawing/2014/main" id="{6559A9FD-79AE-5504-A097-EBC1267171A8}"/>
              </a:ext>
            </a:extLst>
          </p:cNvPr>
          <p:cNvSpPr txBox="1">
            <a:spLocks/>
          </p:cNvSpPr>
          <p:nvPr/>
        </p:nvSpPr>
        <p:spPr>
          <a:xfrm>
            <a:off x="2024108" y="136525"/>
            <a:ext cx="9072239" cy="74988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a:lstStyle>
          <a:p>
            <a:r>
              <a:rPr lang="it-IT" sz="5400" dirty="0"/>
              <a:t>From </a:t>
            </a:r>
            <a:r>
              <a:rPr lang="it-IT" sz="5400" dirty="0" err="1"/>
              <a:t>basic</a:t>
            </a:r>
            <a:r>
              <a:rPr lang="it-IT" sz="5400" dirty="0"/>
              <a:t> science to…</a:t>
            </a:r>
          </a:p>
        </p:txBody>
      </p:sp>
      <p:pic>
        <p:nvPicPr>
          <p:cNvPr id="10" name="Immagine 9" descr="Immagine che contiene interno, testo, macchina, muro">
            <a:extLst>
              <a:ext uri="{FF2B5EF4-FFF2-40B4-BE49-F238E27FC236}">
                <a16:creationId xmlns:a16="http://schemas.microsoft.com/office/drawing/2014/main" id="{7500DBB0-A977-2669-60BC-14D3442E62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3985" y="1995948"/>
            <a:ext cx="4232683" cy="2813827"/>
          </a:xfrm>
          <a:prstGeom prst="rect">
            <a:avLst/>
          </a:prstGeom>
          <a:effectLst>
            <a:outerShdw blurRad="50800" dist="38100" dir="8100000" algn="tr" rotWithShape="0">
              <a:prstClr val="black">
                <a:alpha val="40000"/>
              </a:prstClr>
            </a:outerShdw>
          </a:effectLst>
        </p:spPr>
      </p:pic>
      <p:pic>
        <p:nvPicPr>
          <p:cNvPr id="11" name="Immagine 10">
            <a:extLst>
              <a:ext uri="{FF2B5EF4-FFF2-40B4-BE49-F238E27FC236}">
                <a16:creationId xmlns:a16="http://schemas.microsoft.com/office/drawing/2014/main" id="{6A04F285-6133-9D18-9F2B-E6242EBA9F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458" y="3715105"/>
            <a:ext cx="4008493" cy="3006370"/>
          </a:xfrm>
          <a:prstGeom prst="rect">
            <a:avLst/>
          </a:prstGeom>
          <a:effectLst>
            <a:outerShdw blurRad="50800" dist="38100" dir="8100000" algn="tr" rotWithShape="0">
              <a:prstClr val="black">
                <a:alpha val="40000"/>
              </a:prstClr>
            </a:outerShdw>
          </a:effectLst>
        </p:spPr>
      </p:pic>
      <p:sp>
        <p:nvSpPr>
          <p:cNvPr id="12" name="CasellaDiTesto 11">
            <a:extLst>
              <a:ext uri="{FF2B5EF4-FFF2-40B4-BE49-F238E27FC236}">
                <a16:creationId xmlns:a16="http://schemas.microsoft.com/office/drawing/2014/main" id="{497F54EC-1809-DE0A-7505-DCF76B57E839}"/>
              </a:ext>
            </a:extLst>
          </p:cNvPr>
          <p:cNvSpPr txBox="1"/>
          <p:nvPr/>
        </p:nvSpPr>
        <p:spPr>
          <a:xfrm>
            <a:off x="607457" y="6198255"/>
            <a:ext cx="4008493" cy="523220"/>
          </a:xfrm>
          <a:prstGeom prst="rect">
            <a:avLst/>
          </a:prstGeom>
          <a:noFill/>
        </p:spPr>
        <p:txBody>
          <a:bodyPr wrap="square" rtlCol="0">
            <a:spAutoFit/>
          </a:bodyPr>
          <a:lstStyle/>
          <a:p>
            <a:pPr algn="ctr"/>
            <a:r>
              <a:rPr lang="it-IT" sz="28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Environmental</a:t>
            </a:r>
            <a:r>
              <a:rPr lang="it-IT"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r>
              <a:rPr lang="it-IT" sz="28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analysis</a:t>
            </a:r>
            <a:endParaRPr lang="it-IT"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3" name="CasellaDiTesto 12">
            <a:extLst>
              <a:ext uri="{FF2B5EF4-FFF2-40B4-BE49-F238E27FC236}">
                <a16:creationId xmlns:a16="http://schemas.microsoft.com/office/drawing/2014/main" id="{9DA98681-4B29-D8AB-4F05-EA75038FE4EB}"/>
              </a:ext>
            </a:extLst>
          </p:cNvPr>
          <p:cNvSpPr txBox="1"/>
          <p:nvPr/>
        </p:nvSpPr>
        <p:spPr>
          <a:xfrm>
            <a:off x="3457042" y="2973510"/>
            <a:ext cx="4008493" cy="523220"/>
          </a:xfrm>
          <a:prstGeom prst="rect">
            <a:avLst/>
          </a:prstGeom>
          <a:noFill/>
        </p:spPr>
        <p:txBody>
          <a:bodyPr wrap="square" rtlCol="0">
            <a:spAutoFit/>
          </a:bodyPr>
          <a:lstStyle/>
          <a:p>
            <a:pPr algn="ctr"/>
            <a:r>
              <a:rPr lang="it-IT"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Cultural </a:t>
            </a:r>
            <a:r>
              <a:rPr lang="it-IT" sz="2800" dirty="0" err="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heritage</a:t>
            </a:r>
            <a:endParaRPr lang="it-IT"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4" name="CasellaDiTesto 13">
            <a:extLst>
              <a:ext uri="{FF2B5EF4-FFF2-40B4-BE49-F238E27FC236}">
                <a16:creationId xmlns:a16="http://schemas.microsoft.com/office/drawing/2014/main" id="{6B88426D-A79A-05B2-CE8C-5AC0A46398B9}"/>
              </a:ext>
            </a:extLst>
          </p:cNvPr>
          <p:cNvSpPr txBox="1"/>
          <p:nvPr/>
        </p:nvSpPr>
        <p:spPr>
          <a:xfrm>
            <a:off x="7670017" y="4263362"/>
            <a:ext cx="4008493" cy="523220"/>
          </a:xfrm>
          <a:prstGeom prst="rect">
            <a:avLst/>
          </a:prstGeom>
          <a:noFill/>
        </p:spPr>
        <p:txBody>
          <a:bodyPr wrap="square" rtlCol="0">
            <a:spAutoFit/>
          </a:bodyPr>
          <a:lstStyle/>
          <a:p>
            <a:pPr algn="ctr"/>
            <a:r>
              <a:rPr lang="it-IT" sz="2800" dirty="0" err="1">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Hadron</a:t>
            </a:r>
            <a:r>
              <a:rPr lang="it-IT" sz="28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therapy</a:t>
            </a:r>
          </a:p>
        </p:txBody>
      </p:sp>
      <p:sp>
        <p:nvSpPr>
          <p:cNvPr id="15" name="CasellaDiTesto 14">
            <a:extLst>
              <a:ext uri="{FF2B5EF4-FFF2-40B4-BE49-F238E27FC236}">
                <a16:creationId xmlns:a16="http://schemas.microsoft.com/office/drawing/2014/main" id="{3BE5EE10-51B1-A64F-2ECE-D0F5CC3E56D7}"/>
              </a:ext>
            </a:extLst>
          </p:cNvPr>
          <p:cNvSpPr txBox="1"/>
          <p:nvPr/>
        </p:nvSpPr>
        <p:spPr>
          <a:xfrm>
            <a:off x="7266817" y="5952205"/>
            <a:ext cx="4008493" cy="646331"/>
          </a:xfrm>
          <a:prstGeom prst="rect">
            <a:avLst/>
          </a:prstGeom>
          <a:noFill/>
        </p:spPr>
        <p:txBody>
          <a:bodyPr wrap="square" rtlCol="0">
            <a:spAutoFit/>
          </a:bodyPr>
          <a:lstStyle/>
          <a:p>
            <a:pPr algn="ctr"/>
            <a:r>
              <a:rPr lang="it-IT" sz="36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Industry</a:t>
            </a:r>
            <a:r>
              <a:rPr lang="it-IT" sz="36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2231967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451EE1D-9012-021A-4075-2FD2FFEAC5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29935" y="895268"/>
            <a:ext cx="7332129" cy="5499097"/>
          </a:xfrm>
          <a:prstGeom prst="rect">
            <a:avLst/>
          </a:prstGeom>
        </p:spPr>
      </p:pic>
      <p:pic>
        <p:nvPicPr>
          <p:cNvPr id="2054" name="Picture 6" descr="Picture of the sputtering vacuum chamber during the deposition test">
            <a:extLst>
              <a:ext uri="{FF2B5EF4-FFF2-40B4-BE49-F238E27FC236}">
                <a16:creationId xmlns:a16="http://schemas.microsoft.com/office/drawing/2014/main" id="{CA2E4C97-671A-2383-1C4C-D23571191E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72399" y="749626"/>
            <a:ext cx="3223948" cy="3042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Immagine 2" descr="Immagine che contiene Ambra, cerchio, gas, illuminazione&#10;&#10;Il contenuto generato dall'IA potrebbe non essere corretto.">
            <a:extLst>
              <a:ext uri="{FF2B5EF4-FFF2-40B4-BE49-F238E27FC236}">
                <a16:creationId xmlns:a16="http://schemas.microsoft.com/office/drawing/2014/main" id="{1D5AA317-F435-A7EF-0C87-4B110F1B38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72052" y="3792360"/>
            <a:ext cx="3276017" cy="2873615"/>
          </a:xfrm>
          <a:prstGeom prst="rect">
            <a:avLst/>
          </a:prstGeom>
          <a:effectLst>
            <a:outerShdw blurRad="50800" dist="38100" dir="2700000" algn="tl" rotWithShape="0">
              <a:prstClr val="black">
                <a:alpha val="40000"/>
              </a:prstClr>
            </a:outerShdw>
          </a:effectLst>
        </p:spPr>
      </p:pic>
      <p:pic>
        <p:nvPicPr>
          <p:cNvPr id="5" name="Immagine 4" descr="Immagine che contiene interno, testo, Elettrodomestico, elettrodomestico da cucina&#10;&#10;Il contenuto generato dall'IA potrebbe non essere corretto.">
            <a:extLst>
              <a:ext uri="{FF2B5EF4-FFF2-40B4-BE49-F238E27FC236}">
                <a16:creationId xmlns:a16="http://schemas.microsoft.com/office/drawing/2014/main" id="{CD53E8AC-7AA0-07A3-D474-352DEEE4FF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091" y="1683732"/>
            <a:ext cx="3223948" cy="4298595"/>
          </a:xfrm>
          <a:prstGeom prst="rect">
            <a:avLst/>
          </a:prstGeom>
          <a:effectLst>
            <a:outerShdw blurRad="50800" dist="38100" dir="2700000" algn="tl" rotWithShape="0">
              <a:prstClr val="black">
                <a:alpha val="40000"/>
              </a:prstClr>
            </a:outerShdw>
          </a:effectLst>
        </p:spPr>
      </p:pic>
      <p:sp>
        <p:nvSpPr>
          <p:cNvPr id="8" name="Titolo 1">
            <a:extLst>
              <a:ext uri="{FF2B5EF4-FFF2-40B4-BE49-F238E27FC236}">
                <a16:creationId xmlns:a16="http://schemas.microsoft.com/office/drawing/2014/main" id="{0F7903E6-7E5F-1A3D-985F-7A61B2A93ACA}"/>
              </a:ext>
            </a:extLst>
          </p:cNvPr>
          <p:cNvSpPr txBox="1">
            <a:spLocks/>
          </p:cNvSpPr>
          <p:nvPr/>
        </p:nvSpPr>
        <p:spPr>
          <a:xfrm>
            <a:off x="2024108" y="136525"/>
            <a:ext cx="9479634" cy="74988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rgbClr val="4196B4"/>
                </a:solidFill>
                <a:latin typeface="Helvetica" panose="020B0604020202020204" pitchFamily="34" charset="0"/>
                <a:ea typeface="+mj-ea"/>
                <a:cs typeface="Helvetica" panose="020B0604020202020204" pitchFamily="34" charset="0"/>
              </a:defRPr>
            </a:lvl1pPr>
          </a:lstStyle>
          <a:p>
            <a:r>
              <a:rPr lang="it-IT" sz="5400" dirty="0"/>
              <a:t>From </a:t>
            </a:r>
            <a:r>
              <a:rPr lang="it-IT" sz="5400" dirty="0" err="1"/>
              <a:t>beam</a:t>
            </a:r>
            <a:r>
              <a:rPr lang="it-IT" sz="5400" dirty="0"/>
              <a:t> production to…</a:t>
            </a:r>
          </a:p>
        </p:txBody>
      </p:sp>
      <p:sp>
        <p:nvSpPr>
          <p:cNvPr id="9" name="CasellaDiTesto 8">
            <a:extLst>
              <a:ext uri="{FF2B5EF4-FFF2-40B4-BE49-F238E27FC236}">
                <a16:creationId xmlns:a16="http://schemas.microsoft.com/office/drawing/2014/main" id="{0C97E39C-68D9-7434-D41E-4A264D4F2AF0}"/>
              </a:ext>
            </a:extLst>
          </p:cNvPr>
          <p:cNvSpPr txBox="1"/>
          <p:nvPr/>
        </p:nvSpPr>
        <p:spPr>
          <a:xfrm>
            <a:off x="8289372" y="6142755"/>
            <a:ext cx="4008493" cy="523220"/>
          </a:xfrm>
          <a:prstGeom prst="rect">
            <a:avLst/>
          </a:prstGeom>
          <a:noFill/>
        </p:spPr>
        <p:txBody>
          <a:bodyPr wrap="square" rtlCol="0">
            <a:spAutoFit/>
          </a:bodyPr>
          <a:lstStyle/>
          <a:p>
            <a:pPr algn="ctr"/>
            <a:r>
              <a:rPr lang="it-IT" sz="28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Sintering </a:t>
            </a:r>
            <a:r>
              <a:rPr lang="it-IT" sz="2800" dirty="0" err="1">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technology</a:t>
            </a:r>
            <a:endParaRPr lang="it-IT" sz="28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0" name="CasellaDiTesto 9">
            <a:extLst>
              <a:ext uri="{FF2B5EF4-FFF2-40B4-BE49-F238E27FC236}">
                <a16:creationId xmlns:a16="http://schemas.microsoft.com/office/drawing/2014/main" id="{B9466A1E-1C91-8225-C03F-563A07EE2618}"/>
              </a:ext>
            </a:extLst>
          </p:cNvPr>
          <p:cNvSpPr txBox="1"/>
          <p:nvPr/>
        </p:nvSpPr>
        <p:spPr>
          <a:xfrm>
            <a:off x="7578009" y="3088416"/>
            <a:ext cx="4008493" cy="523220"/>
          </a:xfrm>
          <a:prstGeom prst="rect">
            <a:avLst/>
          </a:prstGeom>
          <a:noFill/>
        </p:spPr>
        <p:txBody>
          <a:bodyPr wrap="square" rtlCol="0">
            <a:spAutoFit/>
          </a:bodyPr>
          <a:lstStyle/>
          <a:p>
            <a:pPr algn="ctr"/>
            <a:r>
              <a:rPr lang="it-IT" sz="2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Target production</a:t>
            </a:r>
          </a:p>
        </p:txBody>
      </p:sp>
      <p:sp>
        <p:nvSpPr>
          <p:cNvPr id="11" name="CasellaDiTesto 10">
            <a:extLst>
              <a:ext uri="{FF2B5EF4-FFF2-40B4-BE49-F238E27FC236}">
                <a16:creationId xmlns:a16="http://schemas.microsoft.com/office/drawing/2014/main" id="{4E23C8D1-B366-944C-5B6B-8B830DFD00E7}"/>
              </a:ext>
            </a:extLst>
          </p:cNvPr>
          <p:cNvSpPr txBox="1"/>
          <p:nvPr/>
        </p:nvSpPr>
        <p:spPr>
          <a:xfrm>
            <a:off x="243930" y="5439512"/>
            <a:ext cx="4008493" cy="523220"/>
          </a:xfrm>
          <a:prstGeom prst="rect">
            <a:avLst/>
          </a:prstGeom>
          <a:noFill/>
        </p:spPr>
        <p:txBody>
          <a:bodyPr wrap="square" rtlCol="0">
            <a:spAutoFit/>
          </a:bodyPr>
          <a:lstStyle/>
          <a:p>
            <a:pPr algn="ctr"/>
            <a:r>
              <a:rPr lang="it-IT" sz="2800" dirty="0" err="1">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Dissolution</a:t>
            </a:r>
            <a:r>
              <a:rPr lang="it-IT" sz="2800" dirty="0">
                <a:solidFill>
                  <a:srgbClr val="FFFF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system</a:t>
            </a:r>
          </a:p>
        </p:txBody>
      </p:sp>
    </p:spTree>
    <p:extLst>
      <p:ext uri="{BB962C8B-B14F-4D97-AF65-F5344CB8AC3E}">
        <p14:creationId xmlns:p14="http://schemas.microsoft.com/office/powerpoint/2010/main" val="6228863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31462</TotalTime>
  <Words>858</Words>
  <Application>Microsoft Office PowerPoint</Application>
  <PresentationFormat>Widescreen</PresentationFormat>
  <Paragraphs>149</Paragraphs>
  <Slides>16</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Arial</vt:lpstr>
      <vt:lpstr>Calibri</vt:lpstr>
      <vt:lpstr>Cambria Math</vt:lpstr>
      <vt:lpstr>Helvetica</vt:lpstr>
      <vt:lpstr>Oswald</vt:lpstr>
      <vt:lpstr>Wingdings</vt:lpstr>
      <vt:lpstr>Tema di Office</vt:lpstr>
      <vt:lpstr>INFN’s Technology Transfer  in Particle Accelerators sector</vt:lpstr>
      <vt:lpstr>50000+ Accelerators worldwide, 11B$ projected market size</vt:lpstr>
      <vt:lpstr>Is this growth sustainable?</vt:lpstr>
      <vt:lpstr>Some figures…</vt:lpstr>
      <vt:lpstr>Presentazione standard di PowerPoint</vt:lpstr>
      <vt:lpstr>2015 – 2024: spotlight on TT </vt:lpstr>
      <vt:lpstr>INFN’s technology galaxy</vt:lpstr>
      <vt:lpstr>Presentazione standard di PowerPoint</vt:lpstr>
      <vt:lpstr>Presentazione standard di PowerPoint</vt:lpstr>
      <vt:lpstr>Presentazione standard di PowerPoint</vt:lpstr>
      <vt:lpstr>technology provider</vt:lpstr>
      <vt:lpstr>Presentazione standard di PowerPoint</vt:lpstr>
      <vt:lpstr>Thank you! (tto@lists.infn.it)</vt:lpstr>
      <vt:lpstr>Bibliography </vt:lpstr>
      <vt:lpstr>Presentazione standard di PowerPoint</vt:lpstr>
      <vt:lpstr>Distribution by sector and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R4I 2018 – 2023</dc:title>
  <dc:creator>Diego Tonini</dc:creator>
  <cp:lastModifiedBy>Diego Tonini</cp:lastModifiedBy>
  <cp:revision>31</cp:revision>
  <dcterms:created xsi:type="dcterms:W3CDTF">2022-07-27T13:05:52Z</dcterms:created>
  <dcterms:modified xsi:type="dcterms:W3CDTF">2025-03-13T08:53:36Z</dcterms:modified>
</cp:coreProperties>
</file>