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6"/>
  </p:notesMasterIdLst>
  <p:sldIdLst>
    <p:sldId id="280" r:id="rId2"/>
    <p:sldId id="278" r:id="rId3"/>
    <p:sldId id="257" r:id="rId4"/>
    <p:sldId id="258" r:id="rId5"/>
    <p:sldId id="277" r:id="rId6"/>
    <p:sldId id="282" r:id="rId7"/>
    <p:sldId id="281" r:id="rId8"/>
    <p:sldId id="283" r:id="rId9"/>
    <p:sldId id="284" r:id="rId10"/>
    <p:sldId id="259" r:id="rId11"/>
    <p:sldId id="261" r:id="rId12"/>
    <p:sldId id="285" r:id="rId13"/>
    <p:sldId id="286" r:id="rId14"/>
    <p:sldId id="287" r:id="rId15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13307-983F-4206-8BCF-85EAF2477D4D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53283-C97A-4504-80AD-6D818F4412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13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33821-597E-4B4F-8572-5DA1CB183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950976"/>
            <a:ext cx="6509385" cy="3556730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38D70-8FF5-47D7-A0DD-087A227BC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572000"/>
            <a:ext cx="6481953" cy="148590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5B485-516D-48B7-AF1D-69AEEA35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E7D6-0431-465A-9529-A459E460AA27}" type="datetime1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14DDB-2831-4FF8-9DA7-0449659D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178F6-65BA-4964-80E2-DB6EA335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2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7F1B-6F93-4E6E-8C8C-D01A9DEB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D2968-FE85-492F-A77B-1771F4EAA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8641" y="2028826"/>
            <a:ext cx="11094348" cy="402907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2DA2-B1FB-45C6-B10C-141AC2BFB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6875-D5EF-43BF-91A4-521BB634589A}" type="datetime1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A6D78-CE47-4CA7-B3B6-AFAE5175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DC5C0-8780-4819-A8FC-32A0141D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2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8F9A8-05F2-4F79-B689-1FA2F3196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72612" y="952499"/>
            <a:ext cx="2207417" cy="51054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615BC-61CD-4D59-8E85-B59072E2B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7924" y="952499"/>
            <a:ext cx="8914688" cy="51054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81C46-8CC0-4B79-AF2E-84C86C6A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0CF1-1B15-485B-9115-DE946A7F6ADA}" type="datetime1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76817-4D29-4888-B68C-A35F5A06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0B21A-30A9-4173-9E3F-D985B86A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7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45AC-24E0-45A1-90C3-7BF96C3F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018E1-7CA3-4B5E-9683-554FDFC63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5D32D-7150-4DF2-B992-A2B4F560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21234-0F14-454F-8B2F-82324FAE09E4}" type="datetime1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03F0C-FCA3-464C-B6ED-864DB51E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41006-DAE1-4326-B1AE-FD527A65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2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B84-BE32-464A-A765-975C21B5C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23" y="952500"/>
            <a:ext cx="6678695" cy="3962398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145C2-97CF-4887-904A-8ADC80525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3860" y="952501"/>
            <a:ext cx="3500440" cy="396239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24559-DA32-4398-A8EE-EED2469D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29CA-F195-4DC4-83FA-4E5539902F93}" type="datetime1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67BE1-F1AC-4732-B52E-1C7D63DE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13C03-DDF0-48C6-B1BF-D28875F8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5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F411-42B3-4A17-BE7E-861BE7E7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E0603-F4C0-40AC-A53E-40449D53D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C5634-2887-4182-A9BE-B382357D4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928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B6E74-28E1-4684-B515-4265ED7B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9FFD-D0A8-4805-851C-E3E9C066F630}" type="datetime1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375EA-A8F8-485D-A82F-CD85D4C9E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9E4B0-F5E3-407F-A548-B616E774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9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161A-7627-4D64-AF08-10D702AFE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59" y="950976"/>
            <a:ext cx="10802729" cy="8817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B6884-07D8-4CC4-BE99-516F1433B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918" y="1832772"/>
            <a:ext cx="5281507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2C638-B5A8-4F8C-85AE-33BEAF54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" y="2600531"/>
            <a:ext cx="528150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D1933-A703-4BDC-A697-728E899EE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927" y="1832772"/>
            <a:ext cx="5283202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25DBD-4D51-4A2D-B1E4-6D094CD1E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927" y="2600531"/>
            <a:ext cx="52832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2636E2-E26E-42F7-9E05-3F756C7D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7E11-8BB2-4AD7-8A7F-8FFB590EDD09}" type="datetime1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F7281B-0E5C-421E-AFFE-775F57C5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483462-E410-4DC7-AE53-27AABEC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5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FA68-31B5-48C5-929A-842FDF0F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5A2600-419E-46E9-946F-FBDEDBA1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3A21-DDF5-472E-8634-B8775373CBFE}" type="datetime1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5F9A9-98FF-4653-A570-9F351A1AB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44457-95F1-4B15-A647-B14F91F7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9EABA-1008-4E49-9184-3A946ECD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2F9C-AF2A-4258-9616-BE8AB5681CEC}" type="datetime1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C3BD0-269D-4127-B5F7-84B0D8A7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23447-C740-4495-93EC-7252B1B9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6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1155-71E7-4F0A-BB62-933743CF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2500"/>
            <a:ext cx="4124084" cy="2362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B6D44-5A1E-4176-8766-4B81E045D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952500"/>
            <a:ext cx="5934074" cy="4908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10EC6-11DD-4B5D-A2D2-4DCF73E58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DFCDF-666E-4DB4-A1C0-79D40A00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C4FA-F556-4341-99B8-A121B22302E6}" type="datetime1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A69AC-15E6-4B19-A59D-DBDBE923D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9F0EE-74DE-4FEC-81E9-E40D5339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3CA4F-6508-4AD6-8367-A0288D88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952500"/>
            <a:ext cx="4124084" cy="239791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06BFCD-2F93-4D99-89EA-F0359FB7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2119" y="987425"/>
            <a:ext cx="602218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4C1F7-1272-41C8-8C29-676316D02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DD491-0FE6-4B42-AAA6-B698E46F1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D438-CA9C-4C37-B0B6-CEB81F5E061E}" type="datetime1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8F83F-4E9F-4607-A69B-DFC93256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24484-C6E4-4D8A-BDAB-09B1FBB4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9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90E843-90BA-4A7D-8F9F-FFE49387A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950976"/>
            <a:ext cx="10995659" cy="1077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7CA62-9B55-49B4-94B6-EAAF7D5AE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1" y="2028826"/>
            <a:ext cx="10995660" cy="4029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CEA03-AAFA-4A69-A3DA-1DD0EF273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8729" y="6449535"/>
            <a:ext cx="2983095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6495A28-8F51-4021-AB00-FC84B1228286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97F43-1ECB-4FC2-863E-26CEE24A0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24" y="1737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7F9D8-4B2E-4871-B2AE-EFC06BE23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0710" y="6449535"/>
            <a:ext cx="932279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CB39E08-E0E5-4B1A-8F7D-08FE7678A3B6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2919E4-C488-4107-9EF1-66152F848008}"/>
              </a:ext>
            </a:extLst>
          </p:cNvPr>
          <p:cNvCxnSpPr>
            <a:cxnSpLocks/>
          </p:cNvCxnSpPr>
          <p:nvPr/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F79732-4088-424C-A653-4534E4389443}"/>
              </a:ext>
            </a:extLst>
          </p:cNvPr>
          <p:cNvCxnSpPr>
            <a:cxnSpLocks/>
          </p:cNvCxnSpPr>
          <p:nvPr/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82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arthur.iziquel@acsfrance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26FBFF-D28A-0956-BB49-F21B27668B0B}"/>
              </a:ext>
            </a:extLst>
          </p:cNvPr>
          <p:cNvSpPr/>
          <p:nvPr/>
        </p:nvSpPr>
        <p:spPr>
          <a:xfrm>
            <a:off x="-91787" y="-95342"/>
            <a:ext cx="12375573" cy="70450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9C4A73D-69A0-36E7-87C1-001EAEEDF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4304" y="2128028"/>
            <a:ext cx="7046187" cy="1608378"/>
          </a:xfrm>
        </p:spPr>
        <p:txBody>
          <a:bodyPr>
            <a:noAutofit/>
          </a:bodyPr>
          <a:lstStyle/>
          <a:p>
            <a:pPr algn="ctr"/>
            <a:r>
              <a:rPr lang="en-GB" sz="60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Presentation of ACS</a:t>
            </a:r>
            <a:br>
              <a:rPr lang="en-GB" sz="60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60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ISAS Padova meeting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C344FD6-81E5-41FB-2027-7F35AB1F0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5830" y="4596268"/>
            <a:ext cx="6026896" cy="177511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GB" sz="2800" b="1" noProof="0" dirty="0">
                <a:solidFill>
                  <a:schemeClr val="bg1">
                    <a:lumMod val="50000"/>
                  </a:schemeClr>
                </a:solidFill>
              </a:rPr>
              <a:t>Arthur IZIQUEL – </a:t>
            </a:r>
            <a:r>
              <a:rPr lang="en-GB" sz="2800" b="1" noProof="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arthur.iziquel@acsfrance.com</a:t>
            </a:r>
            <a:endParaRPr lang="en-GB" sz="2800" b="1" noProof="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GB" sz="2800" b="1" noProof="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GB" sz="2800" b="1" noProof="0" dirty="0">
                <a:solidFill>
                  <a:schemeClr val="bg1">
                    <a:lumMod val="50000"/>
                  </a:schemeClr>
                </a:solidFill>
              </a:rPr>
              <a:t>ACS – 21 rue Jean Rostand,</a:t>
            </a:r>
          </a:p>
          <a:p>
            <a:pPr algn="l"/>
            <a:r>
              <a:rPr lang="en-GB" sz="2800" b="1" noProof="0" dirty="0">
                <a:solidFill>
                  <a:schemeClr val="bg1">
                    <a:lumMod val="50000"/>
                  </a:schemeClr>
                </a:solidFill>
              </a:rPr>
              <a:t>91400 – Orsay (FRANCE)</a:t>
            </a:r>
          </a:p>
        </p:txBody>
      </p:sp>
      <p:pic>
        <p:nvPicPr>
          <p:cNvPr id="4" name="image1.jpeg">
            <a:extLst>
              <a:ext uri="{FF2B5EF4-FFF2-40B4-BE49-F238E27FC236}">
                <a16:creationId xmlns:a16="http://schemas.microsoft.com/office/drawing/2014/main" id="{249BC5D3-5676-42C8-1FFA-5D9EC4E245F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8660" y="301269"/>
            <a:ext cx="5222058" cy="966897"/>
          </a:xfrm>
          <a:prstGeom prst="rect">
            <a:avLst/>
          </a:prstGeom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A84585BC-1E3A-3008-D136-5BF6AF80068F}"/>
              </a:ext>
            </a:extLst>
          </p:cNvPr>
          <p:cNvSpPr txBox="1">
            <a:spLocks/>
          </p:cNvSpPr>
          <p:nvPr/>
        </p:nvSpPr>
        <p:spPr>
          <a:xfrm>
            <a:off x="10164359" y="6096989"/>
            <a:ext cx="1816359" cy="403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noProof="0" dirty="0">
                <a:solidFill>
                  <a:schemeClr val="bg1">
                    <a:lumMod val="50000"/>
                  </a:schemeClr>
                </a:solidFill>
              </a:rPr>
              <a:t>12/03/2025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9C100F3-AB37-82BF-C365-68556FA8152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0392" y="-55602"/>
            <a:ext cx="2909455" cy="6965557"/>
          </a:xfrm>
          <a:prstGeom prst="rect">
            <a:avLst/>
          </a:prstGeom>
        </p:spPr>
      </p:pic>
      <p:pic>
        <p:nvPicPr>
          <p:cNvPr id="13" name="Image 12" descr="Une image contenant Police, Graphique, logo, symbole&#10;&#10;Le contenu généré par l’IA peut être incorrect.">
            <a:extLst>
              <a:ext uri="{FF2B5EF4-FFF2-40B4-BE49-F238E27FC236}">
                <a16:creationId xmlns:a16="http://schemas.microsoft.com/office/drawing/2014/main" id="{858B587E-3385-D014-B200-057F0EFEA8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839" y="301269"/>
            <a:ext cx="3371754" cy="105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1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14CAAF-C2C5-433C-2466-E0D9D75CD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950977"/>
            <a:ext cx="10995659" cy="541922"/>
          </a:xfrm>
        </p:spPr>
        <p:txBody>
          <a:bodyPr>
            <a:normAutofit fontScale="90000"/>
          </a:bodyPr>
          <a:lstStyle/>
          <a:p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3B94B1"/>
                </a:solidFill>
                <a:effectLst/>
                <a:uLnTx/>
                <a:uFillTx/>
                <a:latin typeface="Amasis MT Pro Medium"/>
                <a:ea typeface="+mj-ea"/>
                <a:cs typeface="+mj-cs"/>
              </a:rPr>
              <a:t>Super-FRS vacuum chamber study</a:t>
            </a:r>
            <a:endParaRPr lang="en-GB" noProof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7CA70F1-08F5-B182-DBEB-0BEFFA574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142" y="2549645"/>
            <a:ext cx="4970430" cy="1471637"/>
          </a:xfrm>
          <a:prstGeom prst="rect">
            <a:avLst/>
          </a:prstGeom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CA9C5A5-BEA6-0A37-5329-57FFCC31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GB" noProof="0" smtClean="0"/>
              <a:t>10</a:t>
            </a:fld>
            <a:endParaRPr lang="en-GB" noProof="0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F4CAC8D-619E-E66E-C4C5-B962C93F19C3}"/>
              </a:ext>
            </a:extLst>
          </p:cNvPr>
          <p:cNvGrpSpPr/>
          <p:nvPr/>
        </p:nvGrpSpPr>
        <p:grpSpPr>
          <a:xfrm>
            <a:off x="365304" y="1524369"/>
            <a:ext cx="6710064" cy="4804808"/>
            <a:chOff x="645861" y="1524369"/>
            <a:chExt cx="6710064" cy="480480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E63B83A-1229-D5BE-E1A6-ACFD4E659D47}"/>
                </a:ext>
              </a:extLst>
            </p:cNvPr>
            <p:cNvSpPr txBox="1"/>
            <p:nvPr/>
          </p:nvSpPr>
          <p:spPr>
            <a:xfrm>
              <a:off x="999186" y="5805957"/>
              <a:ext cx="60943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i="1" noProof="0" dirty="0" err="1"/>
                <a:t>Thermo</a:t>
              </a:r>
              <a:r>
                <a:rPr lang="en-GB" sz="1400" i="1" noProof="0" dirty="0"/>
                <a:t> – mechanical analysis of the dipole vacuum chamber for the SUPER FRS project at FAIR (Germany)</a:t>
              </a:r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BA392D93-F7EA-15AE-9DC8-F43C9B732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861" y="1524369"/>
              <a:ext cx="6710064" cy="4281588"/>
            </a:xfrm>
            <a:prstGeom prst="rect">
              <a:avLst/>
            </a:prstGeom>
          </p:spPr>
        </p:pic>
      </p:grpSp>
      <p:pic>
        <p:nvPicPr>
          <p:cNvPr id="3" name="image1.jpeg">
            <a:extLst>
              <a:ext uri="{FF2B5EF4-FFF2-40B4-BE49-F238E27FC236}">
                <a16:creationId xmlns:a16="http://schemas.microsoft.com/office/drawing/2014/main" id="{9DD1FD2C-2E71-F130-D786-F9BA95081C4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21381" y="269176"/>
            <a:ext cx="2578657" cy="477454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0CE5DA37-F4E7-20BA-7BD3-9B77C4CADFE5}"/>
              </a:ext>
            </a:extLst>
          </p:cNvPr>
          <p:cNvGrpSpPr/>
          <p:nvPr/>
        </p:nvGrpSpPr>
        <p:grpSpPr>
          <a:xfrm>
            <a:off x="7503766" y="5240723"/>
            <a:ext cx="4507439" cy="721099"/>
            <a:chOff x="7836278" y="5084858"/>
            <a:chExt cx="4507439" cy="721099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8BF4742E-BA81-186A-38C2-283B229A6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36278" y="5104856"/>
              <a:ext cx="2019475" cy="701101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0EF3B5A8-4AAA-A159-6DA8-4423DD249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715" y="5084858"/>
              <a:ext cx="2018002" cy="7210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3954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6C0761-4FDD-D90D-2C79-BFFC96BE0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848336"/>
            <a:ext cx="10995659" cy="513930"/>
          </a:xfrm>
        </p:spPr>
        <p:txBody>
          <a:bodyPr>
            <a:normAutofit/>
          </a:bodyPr>
          <a:lstStyle/>
          <a:p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3B94B1"/>
                </a:solidFill>
                <a:effectLst/>
                <a:uLnTx/>
                <a:uFillTx/>
                <a:latin typeface="Amasis MT Pro Medium"/>
                <a:ea typeface="+mj-ea"/>
                <a:cs typeface="+mj-cs"/>
              </a:rPr>
              <a:t>ISRS project - MAGDEM Cryostat design</a:t>
            </a:r>
            <a:endParaRPr lang="en-GB" sz="3200" noProof="0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170795A-B216-4821-662E-AF60B31C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GB" noProof="0" smtClean="0"/>
              <a:t>11</a:t>
            </a:fld>
            <a:endParaRPr lang="en-GB" noProof="0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10C2B608-0099-99D2-522C-198FB62A0998}"/>
              </a:ext>
            </a:extLst>
          </p:cNvPr>
          <p:cNvGrpSpPr/>
          <p:nvPr/>
        </p:nvGrpSpPr>
        <p:grpSpPr>
          <a:xfrm>
            <a:off x="7820133" y="1528997"/>
            <a:ext cx="4226341" cy="4504422"/>
            <a:chOff x="6271774" y="1796869"/>
            <a:chExt cx="4226341" cy="450442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378AB87-8C6F-7344-076E-4DCD132FA2D2}"/>
                </a:ext>
              </a:extLst>
            </p:cNvPr>
            <p:cNvSpPr txBox="1"/>
            <p:nvPr/>
          </p:nvSpPr>
          <p:spPr>
            <a:xfrm>
              <a:off x="6512558" y="5778071"/>
              <a:ext cx="38425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GB" sz="1400" i="1" noProof="0" dirty="0">
                  <a:effectLst/>
                  <a:latin typeface="-apple-system"/>
                </a:rPr>
                <a:t>Cryostat designed by ACS in the framework of the ISRS project (2023-2024)</a:t>
              </a: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4D38CED-DC49-2A59-20AB-B36125E369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1774" y="1796869"/>
              <a:ext cx="4226341" cy="3981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DB23C835-A711-26BA-69B7-9D17FAD3135F}"/>
              </a:ext>
            </a:extLst>
          </p:cNvPr>
          <p:cNvGrpSpPr/>
          <p:nvPr/>
        </p:nvGrpSpPr>
        <p:grpSpPr>
          <a:xfrm>
            <a:off x="572965" y="4686591"/>
            <a:ext cx="3781998" cy="1456382"/>
            <a:chOff x="230062" y="4561899"/>
            <a:chExt cx="3781998" cy="1456382"/>
          </a:xfrm>
        </p:grpSpPr>
        <p:pic>
          <p:nvPicPr>
            <p:cNvPr id="12" name="Image 11" descr="Une image contenant texte, Police, Graphique, graphisme&#10;&#10;Description générée automatiquement">
              <a:extLst>
                <a:ext uri="{FF2B5EF4-FFF2-40B4-BE49-F238E27FC236}">
                  <a16:creationId xmlns:a16="http://schemas.microsoft.com/office/drawing/2014/main" id="{B980E75A-47C1-95FD-921D-3558389AE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62" y="5416601"/>
              <a:ext cx="1785774" cy="595258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62D8EF2B-67B2-18C3-7637-F0B32890FF34}"/>
                </a:ext>
              </a:extLst>
            </p:cNvPr>
            <p:cNvGrpSpPr/>
            <p:nvPr/>
          </p:nvGrpSpPr>
          <p:grpSpPr>
            <a:xfrm>
              <a:off x="1366421" y="4561899"/>
              <a:ext cx="2645639" cy="1456382"/>
              <a:chOff x="1356030" y="4561899"/>
              <a:chExt cx="2645639" cy="1456382"/>
            </a:xfrm>
          </p:grpSpPr>
          <p:pic>
            <p:nvPicPr>
              <p:cNvPr id="5" name="Image 4" descr="Une image contenant cercle, Police, logo, symbole&#10;&#10;Le contenu généré par l’IA peut être incorrect.">
                <a:extLst>
                  <a:ext uri="{FF2B5EF4-FFF2-40B4-BE49-F238E27FC236}">
                    <a16:creationId xmlns:a16="http://schemas.microsoft.com/office/drawing/2014/main" id="{016AC7AF-3354-6E65-051F-38EB7DEACE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145" b="20612"/>
              <a:stretch/>
            </p:blipFill>
            <p:spPr>
              <a:xfrm>
                <a:off x="1356030" y="4561899"/>
                <a:ext cx="1519672" cy="854701"/>
              </a:xfrm>
              <a:prstGeom prst="rect">
                <a:avLst/>
              </a:prstGeom>
            </p:spPr>
          </p:pic>
          <p:pic>
            <p:nvPicPr>
              <p:cNvPr id="8" name="Image 7" descr="Une image contenant Police, logo, Graphique, texte&#10;&#10;Le contenu généré par l’IA peut être incorrect.">
                <a:extLst>
                  <a:ext uri="{FF2B5EF4-FFF2-40B4-BE49-F238E27FC236}">
                    <a16:creationId xmlns:a16="http://schemas.microsoft.com/office/drawing/2014/main" id="{E1348BA3-1D25-9682-E622-FA8201E8BE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87" t="28644" r="9823" b="33044"/>
              <a:stretch/>
            </p:blipFill>
            <p:spPr>
              <a:xfrm>
                <a:off x="2215895" y="5416601"/>
                <a:ext cx="1785774" cy="601680"/>
              </a:xfrm>
              <a:prstGeom prst="rect">
                <a:avLst/>
              </a:prstGeom>
            </p:spPr>
          </p:pic>
        </p:grp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2922EAF3-9D7C-F776-7157-1BBD57D751D1}"/>
              </a:ext>
            </a:extLst>
          </p:cNvPr>
          <p:cNvSpPr txBox="1"/>
          <p:nvPr/>
        </p:nvSpPr>
        <p:spPr>
          <a:xfrm>
            <a:off x="668296" y="3065987"/>
            <a:ext cx="39955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noProof="0" dirty="0"/>
              <a:t>Related papers :</a:t>
            </a:r>
            <a:endParaRPr lang="en-GB" sz="1200" b="1" dirty="0"/>
          </a:p>
          <a:p>
            <a:r>
              <a:rPr lang="en-US" sz="1400" dirty="0"/>
              <a:t>A. IZIQUEL and al., </a:t>
            </a:r>
            <a:r>
              <a:rPr lang="en-US" sz="1400" i="1" dirty="0"/>
              <a:t>Development of a cryogen-free test cryostat for a superconducting CCT short magnet, </a:t>
            </a:r>
            <a:r>
              <a:rPr lang="en-US" sz="1400" dirty="0"/>
              <a:t>29th International Cryogenic Engineering Conference International Cryogenic Materials Conference 2024;</a:t>
            </a:r>
            <a:endParaRPr lang="en-GB" sz="1400" noProof="0" dirty="0">
              <a:solidFill>
                <a:srgbClr val="FF0000"/>
              </a:solidFill>
            </a:endParaRPr>
          </a:p>
        </p:txBody>
      </p:sp>
      <p:pic>
        <p:nvPicPr>
          <p:cNvPr id="6" name="image1.jpeg">
            <a:extLst>
              <a:ext uri="{FF2B5EF4-FFF2-40B4-BE49-F238E27FC236}">
                <a16:creationId xmlns:a16="http://schemas.microsoft.com/office/drawing/2014/main" id="{846FF423-F4F7-B0A9-C7AD-3AB4FD1998D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21381" y="269176"/>
            <a:ext cx="2578657" cy="47745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A9BBEC37-8AC9-5EB7-3AAA-B7885AF82FAD}"/>
              </a:ext>
            </a:extLst>
          </p:cNvPr>
          <p:cNvSpPr txBox="1"/>
          <p:nvPr/>
        </p:nvSpPr>
        <p:spPr>
          <a:xfrm>
            <a:off x="652548" y="1797844"/>
            <a:ext cx="39200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800" b="1" noProof="0" dirty="0"/>
              <a:t>Development of a cryostat cooled by cryocooler for a superconducting CCT short magnet;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37A42AAA-BC85-511A-CCCF-835DB578B73E}"/>
              </a:ext>
            </a:extLst>
          </p:cNvPr>
          <p:cNvGrpSpPr/>
          <p:nvPr/>
        </p:nvGrpSpPr>
        <p:grpSpPr>
          <a:xfrm>
            <a:off x="4896938" y="1619837"/>
            <a:ext cx="2464387" cy="2047296"/>
            <a:chOff x="4668336" y="1599055"/>
            <a:chExt cx="2464387" cy="2047296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233012F3-7ABF-A0A8-0582-E382B2D90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03203" y="1599055"/>
              <a:ext cx="2429520" cy="1766483"/>
            </a:xfrm>
            <a:prstGeom prst="rect">
              <a:avLst/>
            </a:prstGeom>
          </p:spPr>
        </p:pic>
        <p:sp>
          <p:nvSpPr>
            <p:cNvPr id="17" name="TextBox 14">
              <a:extLst>
                <a:ext uri="{FF2B5EF4-FFF2-40B4-BE49-F238E27FC236}">
                  <a16:creationId xmlns:a16="http://schemas.microsoft.com/office/drawing/2014/main" id="{88ADF284-33BE-E322-5245-FAB07F0E856A}"/>
                </a:ext>
              </a:extLst>
            </p:cNvPr>
            <p:cNvSpPr txBox="1"/>
            <p:nvPr/>
          </p:nvSpPr>
          <p:spPr>
            <a:xfrm>
              <a:off x="4668336" y="3338574"/>
              <a:ext cx="24295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GB" sz="1400" i="1" noProof="0" dirty="0">
                  <a:effectLst/>
                  <a:latin typeface="-apple-system"/>
                </a:rPr>
                <a:t>View of the magnet wiring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75FCC75F-000B-5296-3BA9-5BA916ADB5E7}"/>
              </a:ext>
            </a:extLst>
          </p:cNvPr>
          <p:cNvGrpSpPr/>
          <p:nvPr/>
        </p:nvGrpSpPr>
        <p:grpSpPr>
          <a:xfrm>
            <a:off x="4531610" y="3808814"/>
            <a:ext cx="3288523" cy="2458755"/>
            <a:chOff x="4531610" y="3808814"/>
            <a:chExt cx="3288523" cy="2458755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929EBDB4-18B6-DDDB-9020-DD39986EB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31610" y="3808814"/>
              <a:ext cx="3288523" cy="2144224"/>
            </a:xfrm>
            <a:prstGeom prst="rect">
              <a:avLst/>
            </a:prstGeom>
          </p:spPr>
        </p:pic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5E922479-98C5-64AA-9141-8C1C9B7173B4}"/>
                </a:ext>
              </a:extLst>
            </p:cNvPr>
            <p:cNvSpPr txBox="1"/>
            <p:nvPr/>
          </p:nvSpPr>
          <p:spPr>
            <a:xfrm>
              <a:off x="4742323" y="5959792"/>
              <a:ext cx="28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GB" sz="1400" i="1" dirty="0">
                  <a:latin typeface="-apple-system"/>
                </a:rPr>
                <a:t>Magnet cool-down time simulation</a:t>
              </a:r>
              <a:endParaRPr lang="en-GB" sz="1400" i="1" noProof="0" dirty="0">
                <a:effectLst/>
                <a:latin typeface="-apple-syste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9855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6299C-1222-41A9-38EA-28F633312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A4CFAE-6C7F-AF59-26CE-06DFF1509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848336"/>
            <a:ext cx="10995659" cy="513930"/>
          </a:xfrm>
        </p:spPr>
        <p:txBody>
          <a:bodyPr>
            <a:normAutofit/>
          </a:bodyPr>
          <a:lstStyle/>
          <a:p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3B94B1"/>
                </a:solidFill>
                <a:effectLst/>
                <a:uLnTx/>
                <a:uFillTx/>
                <a:latin typeface="Amasis MT Pro Medium"/>
                <a:ea typeface="+mj-ea"/>
                <a:cs typeface="+mj-cs"/>
              </a:rPr>
              <a:t>DEMO cryogenic distribution study</a:t>
            </a:r>
            <a:endParaRPr lang="en-GB" sz="3200" noProof="0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4E6E426C-277D-B870-685D-ADD643ED7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GB" noProof="0" smtClean="0"/>
              <a:t>12</a:t>
            </a:fld>
            <a:endParaRPr lang="en-GB" noProof="0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A5CB4B44-D7D7-F238-8150-4394AB8B5DD1}"/>
              </a:ext>
            </a:extLst>
          </p:cNvPr>
          <p:cNvGrpSpPr/>
          <p:nvPr/>
        </p:nvGrpSpPr>
        <p:grpSpPr>
          <a:xfrm>
            <a:off x="796017" y="4757940"/>
            <a:ext cx="5002112" cy="1318782"/>
            <a:chOff x="7352686" y="4487769"/>
            <a:chExt cx="5002112" cy="1318782"/>
          </a:xfrm>
        </p:grpSpPr>
        <p:pic>
          <p:nvPicPr>
            <p:cNvPr id="6" name="Image 5" descr="Une image contenant texte, Police, logo, Graphique&#10;&#10;Le contenu généré par l’IA peut être incorrect.">
              <a:extLst>
                <a:ext uri="{FF2B5EF4-FFF2-40B4-BE49-F238E27FC236}">
                  <a16:creationId xmlns:a16="http://schemas.microsoft.com/office/drawing/2014/main" id="{1DFAA629-31CC-142B-5A0C-3224F2E0D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2686" y="4721093"/>
              <a:ext cx="2747279" cy="852134"/>
            </a:xfrm>
            <a:prstGeom prst="rect">
              <a:avLst/>
            </a:prstGeom>
          </p:spPr>
        </p:pic>
        <p:pic>
          <p:nvPicPr>
            <p:cNvPr id="9" name="Image 8" descr="Une image contenant Police, Graphique, logo, rouge&#10;&#10;Le contenu généré par l’IA peut être incorrect.">
              <a:extLst>
                <a:ext uri="{FF2B5EF4-FFF2-40B4-BE49-F238E27FC236}">
                  <a16:creationId xmlns:a16="http://schemas.microsoft.com/office/drawing/2014/main" id="{F7D24BD3-94D3-9398-6928-1335F21BE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6016" y="4487769"/>
              <a:ext cx="1318782" cy="1318782"/>
            </a:xfrm>
            <a:prstGeom prst="rect">
              <a:avLst/>
            </a:prstGeom>
          </p:spPr>
        </p:pic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DB7A5A14-FBA9-2BE3-95CD-15E111F08931}"/>
              </a:ext>
            </a:extLst>
          </p:cNvPr>
          <p:cNvGrpSpPr/>
          <p:nvPr/>
        </p:nvGrpSpPr>
        <p:grpSpPr>
          <a:xfrm>
            <a:off x="6471361" y="1465118"/>
            <a:ext cx="5409355" cy="4810363"/>
            <a:chOff x="1016129" y="1537855"/>
            <a:chExt cx="5409355" cy="4810363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5B0F0B0D-791A-9117-1B7D-49E442D62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6129" y="1537855"/>
              <a:ext cx="5409355" cy="4471809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57EC9934-9202-DE67-DCCB-5F0931533D71}"/>
                </a:ext>
              </a:extLst>
            </p:cNvPr>
            <p:cNvSpPr txBox="1"/>
            <p:nvPr/>
          </p:nvSpPr>
          <p:spPr>
            <a:xfrm>
              <a:off x="1370644" y="6009664"/>
              <a:ext cx="47003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i="1" noProof="0" dirty="0"/>
                <a:t>General bloc diagram of DEMO cryogenic system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1E4F10F2-0A96-ABE6-08C4-5BE430296FAC}"/>
              </a:ext>
            </a:extLst>
          </p:cNvPr>
          <p:cNvSpPr txBox="1"/>
          <p:nvPr/>
        </p:nvSpPr>
        <p:spPr>
          <a:xfrm>
            <a:off x="548639" y="1982885"/>
            <a:ext cx="558788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b="1" noProof="0" dirty="0"/>
              <a:t>Content of the work :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PFD drawing;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Safety analysis;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noProof="0" dirty="0"/>
              <a:t>3D preliminary drawing of the cryogenic distribution components;</a:t>
            </a:r>
          </a:p>
        </p:txBody>
      </p:sp>
      <p:pic>
        <p:nvPicPr>
          <p:cNvPr id="4" name="image1.jpeg">
            <a:extLst>
              <a:ext uri="{FF2B5EF4-FFF2-40B4-BE49-F238E27FC236}">
                <a16:creationId xmlns:a16="http://schemas.microsoft.com/office/drawing/2014/main" id="{9839D32E-D800-7E1D-E160-870BD8E3A89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21381" y="269176"/>
            <a:ext cx="2578657" cy="47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62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197E624E-56AB-6C97-5407-AA1E41854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282" y="3950113"/>
            <a:ext cx="5627647" cy="292207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982A701-30CE-3FE7-8D05-314E1FC03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042" y="912833"/>
            <a:ext cx="11636977" cy="592437"/>
          </a:xfrm>
        </p:spPr>
        <p:txBody>
          <a:bodyPr>
            <a:normAutofit/>
          </a:bodyPr>
          <a:lstStyle/>
          <a:p>
            <a:r>
              <a:rPr lang="en-GB" sz="3200" noProof="0" dirty="0"/>
              <a:t>PhD co-financed ACS – </a:t>
            </a:r>
            <a:r>
              <a:rPr lang="en-GB" sz="3200" noProof="0" dirty="0" err="1"/>
              <a:t>IJClab</a:t>
            </a:r>
            <a:r>
              <a:rPr lang="en-GB" sz="3200" noProof="0" dirty="0"/>
              <a:t> : optimization of LLRF systems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587E3BA-85B6-708A-83C9-DC52FC4C7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GB" noProof="0" smtClean="0"/>
              <a:t>13</a:t>
            </a:fld>
            <a:endParaRPr lang="en-GB" noProof="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3171A12-83BF-8D58-01BB-454965ED1053}"/>
              </a:ext>
            </a:extLst>
          </p:cNvPr>
          <p:cNvSpPr txBox="1"/>
          <p:nvPr/>
        </p:nvSpPr>
        <p:spPr>
          <a:xfrm>
            <a:off x="458042" y="1640751"/>
            <a:ext cx="575687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b="1" noProof="0" dirty="0"/>
              <a:t>Project context : Development of new ERL in Europe</a:t>
            </a:r>
          </a:p>
          <a:p>
            <a:pPr algn="just">
              <a:spcAft>
                <a:spcPts val="1200"/>
              </a:spcAft>
            </a:pPr>
            <a:r>
              <a:rPr lang="en-GB" sz="1600" b="1" noProof="0" dirty="0"/>
              <a:t>PERLE: </a:t>
            </a:r>
            <a:r>
              <a:rPr lang="en-GB" sz="1600" noProof="0" dirty="0"/>
              <a:t>Three pass, 10 MW Power </a:t>
            </a:r>
            <a:r>
              <a:rPr lang="en-GB" sz="1600" b="1" noProof="0" dirty="0"/>
              <a:t>E</a:t>
            </a:r>
            <a:r>
              <a:rPr lang="en-GB" sz="1600" noProof="0" dirty="0"/>
              <a:t>nergy </a:t>
            </a:r>
            <a:r>
              <a:rPr lang="en-GB" sz="1600" b="1" noProof="0" dirty="0"/>
              <a:t>R</a:t>
            </a:r>
            <a:r>
              <a:rPr lang="en-GB" sz="1600" noProof="0" dirty="0"/>
              <a:t>ecovery </a:t>
            </a:r>
            <a:r>
              <a:rPr lang="en-GB" sz="1600" b="1" noProof="0" dirty="0"/>
              <a:t>L</a:t>
            </a:r>
            <a:r>
              <a:rPr lang="en-GB" sz="1600" noProof="0" dirty="0"/>
              <a:t>inac based on SRF technology (2K – 4K), developed at IJCLAB.</a:t>
            </a:r>
          </a:p>
          <a:p>
            <a:pPr algn="just">
              <a:spcAft>
                <a:spcPts val="1200"/>
              </a:spcAft>
            </a:pPr>
            <a:r>
              <a:rPr lang="en-GB" sz="1600" dirty="0"/>
              <a:t>S</a:t>
            </a:r>
            <a:r>
              <a:rPr lang="en-GB" sz="1600" noProof="0" dirty="0" err="1"/>
              <a:t>tudent</a:t>
            </a:r>
            <a:r>
              <a:rPr lang="en-GB" sz="1600" noProof="0" dirty="0"/>
              <a:t> : N. </a:t>
            </a:r>
            <a:r>
              <a:rPr lang="en-GB" sz="1600" noProof="0" dirty="0" err="1"/>
              <a:t>Belouchrani</a:t>
            </a:r>
            <a:r>
              <a:rPr lang="en-GB" sz="1600" noProof="0" dirty="0"/>
              <a:t>; Director : A. </a:t>
            </a:r>
            <a:r>
              <a:rPr lang="en-GB" sz="1600" noProof="0" dirty="0" err="1"/>
              <a:t>Stocchi</a:t>
            </a:r>
            <a:r>
              <a:rPr lang="en-GB" sz="1600" noProof="0" dirty="0"/>
              <a:t> (</a:t>
            </a:r>
            <a:r>
              <a:rPr lang="en-GB" sz="1600" noProof="0" dirty="0" err="1"/>
              <a:t>IJClab</a:t>
            </a:r>
            <a:r>
              <a:rPr lang="en-GB" sz="1600" noProof="0" dirty="0"/>
              <a:t>); </a:t>
            </a:r>
            <a:r>
              <a:rPr lang="en-GB" sz="1600" dirty="0"/>
              <a:t>S</a:t>
            </a:r>
            <a:r>
              <a:rPr lang="en-GB" sz="1600" noProof="0" dirty="0" err="1"/>
              <a:t>upervisors</a:t>
            </a:r>
            <a:r>
              <a:rPr lang="en-GB" sz="1600" noProof="0" dirty="0"/>
              <a:t> : </a:t>
            </a:r>
            <a:r>
              <a:rPr lang="en-GB" sz="1600" dirty="0" err="1"/>
              <a:t>C.Joly</a:t>
            </a:r>
            <a:r>
              <a:rPr lang="en-GB" sz="1600" dirty="0"/>
              <a:t> (</a:t>
            </a:r>
            <a:r>
              <a:rPr lang="en-GB" sz="1600" dirty="0" err="1"/>
              <a:t>IJClab</a:t>
            </a:r>
            <a:r>
              <a:rPr lang="en-GB" sz="1600" dirty="0"/>
              <a:t>) and T. Junquera (ACS)</a:t>
            </a:r>
            <a:endParaRPr lang="en-GB" sz="1600" noProof="0" dirty="0"/>
          </a:p>
          <a:p>
            <a:pPr algn="just">
              <a:spcAft>
                <a:spcPts val="600"/>
              </a:spcAft>
            </a:pPr>
            <a:r>
              <a:rPr lang="en-GB" sz="2000" noProof="0" dirty="0"/>
              <a:t> </a:t>
            </a:r>
            <a:r>
              <a:rPr lang="en-GB" b="1" noProof="0" dirty="0"/>
              <a:t>Thesis objectives: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noProof="0" dirty="0"/>
              <a:t>Optimize LLRF systems for phase, amplitude &amp; frequency control;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noProof="0" dirty="0"/>
              <a:t>Development of an embedded digital cavity simulator.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noProof="0" dirty="0"/>
              <a:t>Simulation of RF systems;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noProof="0" dirty="0"/>
              <a:t>Develop adaptive algorithms for automatic control &amp; regulation;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noProof="0" dirty="0"/>
              <a:t>Applications overview medical isotope production, lithography, material analysis;</a:t>
            </a:r>
          </a:p>
          <a:p>
            <a:pPr marL="285750" marR="0" lvl="0" indent="-28575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600" noProof="0" dirty="0"/>
              <a:t>Aligns with ISAS’ goals in improving accelerator efficiency for sustainable accelerators;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6E1A37E-DB67-FC47-9C2C-16A410EF9E45}"/>
              </a:ext>
            </a:extLst>
          </p:cNvPr>
          <p:cNvSpPr txBox="1"/>
          <p:nvPr/>
        </p:nvSpPr>
        <p:spPr>
          <a:xfrm>
            <a:off x="6630321" y="4627651"/>
            <a:ext cx="5761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noProof="0" dirty="0">
                <a:solidFill>
                  <a:schemeClr val="bg1"/>
                </a:solidFill>
              </a:rPr>
              <a:t>PERLE Layout featuring two parallel linacs each hosting a cryomodule housing four 5-cell SC cavities, achieving 500 MeV in three passes</a:t>
            </a:r>
            <a:r>
              <a:rPr lang="en-GB" b="1" noProof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4" name="image1.jpeg">
            <a:extLst>
              <a:ext uri="{FF2B5EF4-FFF2-40B4-BE49-F238E27FC236}">
                <a16:creationId xmlns:a16="http://schemas.microsoft.com/office/drawing/2014/main" id="{5215239C-C8FF-0102-6CDC-24C0F3579FD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21381" y="269176"/>
            <a:ext cx="2578657" cy="4774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E0C235A-6A77-214F-AD3F-A5188C1C8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916" y="1499827"/>
            <a:ext cx="4755306" cy="281842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BE22062-E49E-8495-6621-4BF3198CA1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8267" y="2244098"/>
            <a:ext cx="1118808" cy="81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74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94BCF-415A-D805-50EA-1971266AA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8B9D-6CB4-7F7D-20C4-4E63B7DAD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Looking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CBEB2-2F46-F4A6-9E94-71283E9FB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8" y="1905121"/>
            <a:ext cx="10995660" cy="4256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Collaboration and Partnerships:</a:t>
            </a:r>
            <a:endParaRPr lang="en-US" sz="24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/>
              <a:t>We would be delighted to collaborate with you, whether within the framework of the ISAS project or beyond;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We’re interested in exploring new ideas in the field of particle accelerator (cryogenics, mechanical study, …);</a:t>
            </a:r>
          </a:p>
          <a:p>
            <a:pPr marL="182880" indent="0">
              <a:buNone/>
            </a:pPr>
            <a:endParaRPr lang="en-US" sz="1600" dirty="0"/>
          </a:p>
          <a:p>
            <a:pPr marL="182880" indent="0">
              <a:buNone/>
            </a:pPr>
            <a:r>
              <a:rPr lang="en-US" dirty="0"/>
              <a:t>For any inquiries, please feel free to reach out to me at:</a:t>
            </a:r>
          </a:p>
          <a:p>
            <a:pPr marL="457200" lvl="1" indent="0" algn="ctr">
              <a:buNone/>
            </a:pPr>
            <a:r>
              <a:rPr lang="en-US" sz="2000" b="1" dirty="0"/>
              <a:t>arthur.iziquel@acsfrance.com</a:t>
            </a:r>
            <a:endParaRPr lang="en-US" sz="2000" dirty="0"/>
          </a:p>
          <a:p>
            <a:pPr marL="457200" lvl="1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b="1" dirty="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7DA27-12A1-D7EF-9518-FAED3D22A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GB" noProof="0" smtClean="0"/>
              <a:t>14</a:t>
            </a:fld>
            <a:endParaRPr lang="en-GB" noProof="0" dirty="0"/>
          </a:p>
        </p:txBody>
      </p:sp>
      <p:pic>
        <p:nvPicPr>
          <p:cNvPr id="5" name="image1.jpeg">
            <a:extLst>
              <a:ext uri="{FF2B5EF4-FFF2-40B4-BE49-F238E27FC236}">
                <a16:creationId xmlns:a16="http://schemas.microsoft.com/office/drawing/2014/main" id="{5FDC39AC-CB03-1F90-F015-72AEDCEB0BC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21381" y="269176"/>
            <a:ext cx="2578657" cy="47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91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26622-BEC9-8C0D-2DA5-1DCC97F50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ACS expertise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AE89A-FD2A-41AC-25F0-A0DA2621B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1879352"/>
            <a:ext cx="10995660" cy="3949948"/>
          </a:xfrm>
        </p:spPr>
        <p:txBody>
          <a:bodyPr>
            <a:noAutofit/>
          </a:bodyPr>
          <a:lstStyle/>
          <a:p>
            <a:pPr rtl="0"/>
            <a:r>
              <a:rPr lang="en-GB" sz="1800" noProof="0" dirty="0">
                <a:effectLst/>
              </a:rPr>
              <a:t>SC cavities Linear Accelerator Technology;</a:t>
            </a:r>
          </a:p>
          <a:p>
            <a:pPr rtl="0"/>
            <a:r>
              <a:rPr lang="en-GB" sz="1800" noProof="0" dirty="0">
                <a:effectLst/>
              </a:rPr>
              <a:t>Cryogenic Systems for Accelerators, Physics detectors and experiments;</a:t>
            </a:r>
          </a:p>
          <a:p>
            <a:pPr rtl="0"/>
            <a:r>
              <a:rPr lang="en-GB" sz="1800" noProof="0" dirty="0">
                <a:effectLst/>
              </a:rPr>
              <a:t>Cryogenic systems design (3D, cryostats, cryofluids distribution, interfaces to He liquefiers and refrigerators, instrumentation, cryocoolers);</a:t>
            </a:r>
          </a:p>
          <a:p>
            <a:pPr rtl="0"/>
            <a:r>
              <a:rPr lang="en-GB" sz="1800" noProof="0" dirty="0">
                <a:effectLst/>
              </a:rPr>
              <a:t>FEM mechanical analysis (thermal and electromagnetic origin) on the components;</a:t>
            </a:r>
          </a:p>
          <a:p>
            <a:pPr rtl="0"/>
            <a:r>
              <a:rPr lang="en-GB" sz="1800" noProof="0" dirty="0">
                <a:effectLst/>
              </a:rPr>
              <a:t>FEM thermal analysis;</a:t>
            </a:r>
          </a:p>
          <a:p>
            <a:pPr rtl="0"/>
            <a:r>
              <a:rPr lang="en-GB" sz="1800" noProof="0" dirty="0">
                <a:effectLst/>
              </a:rPr>
              <a:t>Interfaces and integration studies (mechanical, electrical, radiological, etc);</a:t>
            </a:r>
          </a:p>
          <a:p>
            <a:pPr rtl="0"/>
            <a:r>
              <a:rPr lang="en-GB" sz="1800" noProof="0" dirty="0">
                <a:effectLst/>
              </a:rPr>
              <a:t>Command &amp; Control specifications (sensors and actuators interfaces, control and acquisition procedures, supervision and interfaces to networks and data storage systems);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F113F-B5FC-AF3D-D20D-3BA389455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GB" noProof="0" smtClean="0"/>
              <a:t>2</a:t>
            </a:fld>
            <a:endParaRPr lang="en-GB" noProof="0" dirty="0"/>
          </a:p>
        </p:txBody>
      </p:sp>
      <p:pic>
        <p:nvPicPr>
          <p:cNvPr id="5" name="image1.jpeg">
            <a:extLst>
              <a:ext uri="{FF2B5EF4-FFF2-40B4-BE49-F238E27FC236}">
                <a16:creationId xmlns:a16="http://schemas.microsoft.com/office/drawing/2014/main" id="{3F926F9E-CF61-00C5-2861-B5036C8632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21381" y="269176"/>
            <a:ext cx="2578657" cy="47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86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EFF84-5DEC-1644-CFC4-E7614CC33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ACS Team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D7DA0406-7EA0-C4CB-077D-79667DA63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GB" noProof="0" smtClean="0"/>
              <a:t>3</a:t>
            </a:fld>
            <a:endParaRPr lang="en-GB" noProof="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E61D462-38DB-8E5E-13E0-9A30222DF4F7}"/>
              </a:ext>
            </a:extLst>
          </p:cNvPr>
          <p:cNvSpPr txBox="1"/>
          <p:nvPr/>
        </p:nvSpPr>
        <p:spPr>
          <a:xfrm>
            <a:off x="775314" y="1776212"/>
            <a:ext cx="1064137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noProof="0" dirty="0"/>
              <a:t>Our team comprises 10 dedicated members, each contributing unique skills and expertise as detailed below: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noProof="0" dirty="0"/>
              <a:t>1 President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noProof="0" dirty="0"/>
              <a:t>1 Administrative Coordinator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noProof="0" dirty="0"/>
              <a:t>4 CNRS Researchers and Engineers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noProof="0" dirty="0"/>
              <a:t>1 Cryogenics Engineer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noProof="0" dirty="0"/>
              <a:t>1 Cryogenics Doctor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noProof="0" dirty="0"/>
              <a:t>1 Mechanical Engineer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noProof="0" dirty="0"/>
              <a:t>1 PhD Thesis Co-financed</a:t>
            </a:r>
            <a:endParaRPr lang="en-GB" sz="2400" strike="sngStrike" noProof="0" dirty="0"/>
          </a:p>
        </p:txBody>
      </p:sp>
      <p:pic>
        <p:nvPicPr>
          <p:cNvPr id="5" name="image1.jpeg">
            <a:extLst>
              <a:ext uri="{FF2B5EF4-FFF2-40B4-BE49-F238E27FC236}">
                <a16:creationId xmlns:a16="http://schemas.microsoft.com/office/drawing/2014/main" id="{3468A695-D16D-93A7-9CAF-6F2B49EBB7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21381" y="269176"/>
            <a:ext cx="2578657" cy="47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01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BD3A1D-B9D6-40F4-ACFF-DCE8E231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950976"/>
            <a:ext cx="10995659" cy="672551"/>
          </a:xfrm>
        </p:spPr>
        <p:txBody>
          <a:bodyPr>
            <a:normAutofit/>
          </a:bodyPr>
          <a:lstStyle/>
          <a:p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3B94B1"/>
                </a:solidFill>
                <a:effectLst/>
                <a:uLnTx/>
                <a:uFillTx/>
                <a:latin typeface="Amasis MT Pro Medium"/>
                <a:ea typeface="+mj-ea"/>
                <a:cs typeface="+mj-cs"/>
              </a:rPr>
              <a:t>ACS R&amp;D work for MYRRHA / MINERVA</a:t>
            </a:r>
            <a:endParaRPr lang="en-GB" sz="3200" noProof="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DE8DFE8-7EC1-5995-B7CD-8A0B3974FDBE}"/>
              </a:ext>
            </a:extLst>
          </p:cNvPr>
          <p:cNvSpPr txBox="1"/>
          <p:nvPr/>
        </p:nvSpPr>
        <p:spPr>
          <a:xfrm>
            <a:off x="357266" y="2645283"/>
            <a:ext cx="573873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b="1" noProof="0" dirty="0"/>
              <a:t>Multi-year ACS/SCK contract since 2016 for :</a:t>
            </a:r>
            <a:endParaRPr lang="en-GB" noProof="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noProof="0" dirty="0">
                <a:sym typeface="Wingdings" panose="05000000000000000000" pitchFamily="2" charset="2"/>
              </a:rPr>
              <a:t>Preliminary studies for the Minerva project;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noProof="0" dirty="0">
                <a:sym typeface="Wingdings" panose="05000000000000000000" pitchFamily="2" charset="2"/>
              </a:rPr>
              <a:t>Design valve box for their QM-prototype;</a:t>
            </a:r>
            <a:endParaRPr lang="en-GB" sz="900" b="1" noProof="0" dirty="0">
              <a:sym typeface="Wingdings" panose="05000000000000000000" pitchFamily="2" charset="2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noProof="0" dirty="0">
                <a:sym typeface="Wingdings" panose="05000000000000000000" pitchFamily="2" charset="2"/>
              </a:rPr>
              <a:t>Participation in the prototype tests at </a:t>
            </a:r>
            <a:r>
              <a:rPr lang="en-GB" sz="2000" noProof="0" dirty="0" err="1">
                <a:sym typeface="Wingdings" panose="05000000000000000000" pitchFamily="2" charset="2"/>
              </a:rPr>
              <a:t>IJClab</a:t>
            </a:r>
            <a:r>
              <a:rPr lang="en-GB" sz="2000" noProof="0" dirty="0">
                <a:sym typeface="Wingdings" panose="05000000000000000000" pitchFamily="2" charset="2"/>
              </a:rPr>
              <a:t>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noProof="0" dirty="0">
                <a:sym typeface="Wingdings" panose="05000000000000000000" pitchFamily="2" charset="2"/>
              </a:rPr>
              <a:t>Design of the MINERVA series valve boxes and end box;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6CC47DFA-6B57-4F52-ACAE-516707A9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GB" noProof="0" smtClean="0"/>
              <a:t>4</a:t>
            </a:fld>
            <a:endParaRPr lang="en-GB" noProof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101EC66-0772-0695-ABCA-EF7283B29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180" y="1811318"/>
            <a:ext cx="5648110" cy="1392686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DE54EDB5-C954-B512-6ABE-A1401FECC61C}"/>
              </a:ext>
            </a:extLst>
          </p:cNvPr>
          <p:cNvGrpSpPr/>
          <p:nvPr/>
        </p:nvGrpSpPr>
        <p:grpSpPr>
          <a:xfrm>
            <a:off x="6720592" y="3738811"/>
            <a:ext cx="4419681" cy="2478418"/>
            <a:chOff x="848510" y="3771627"/>
            <a:chExt cx="4419681" cy="2478418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4981956E-25B5-39E1-BE60-89FE78107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969" t="3175" r="3207" b="3402"/>
            <a:stretch/>
          </p:blipFill>
          <p:spPr>
            <a:xfrm>
              <a:off x="2920724" y="3771627"/>
              <a:ext cx="2347467" cy="2123962"/>
            </a:xfrm>
            <a:prstGeom prst="rect">
              <a:avLst/>
            </a:prstGeom>
          </p:spPr>
        </p:pic>
        <p:pic>
          <p:nvPicPr>
            <p:cNvPr id="18" name="Espace réservé du contenu 4">
              <a:extLst>
                <a:ext uri="{FF2B5EF4-FFF2-40B4-BE49-F238E27FC236}">
                  <a16:creationId xmlns:a16="http://schemas.microsoft.com/office/drawing/2014/main" id="{912FD34D-ED55-1578-2569-C26CE8D39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298"/>
            <a:stretch/>
          </p:blipFill>
          <p:spPr>
            <a:xfrm>
              <a:off x="848510" y="3890005"/>
              <a:ext cx="1929071" cy="200558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C0F003CB-895E-4E14-4037-B1F62B29F6A0}"/>
                </a:ext>
              </a:extLst>
            </p:cNvPr>
            <p:cNvSpPr txBox="1"/>
            <p:nvPr/>
          </p:nvSpPr>
          <p:spPr>
            <a:xfrm>
              <a:off x="1041613" y="5942268"/>
              <a:ext cx="40334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noProof="0" dirty="0"/>
                <a:t>View of the prototype valve box and cryomodule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DF0A7F01-3780-FA0B-599F-45B5B77B54E4}"/>
              </a:ext>
            </a:extLst>
          </p:cNvPr>
          <p:cNvSpPr txBox="1"/>
          <p:nvPr/>
        </p:nvSpPr>
        <p:spPr>
          <a:xfrm>
            <a:off x="7673518" y="3205347"/>
            <a:ext cx="2513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noProof="0" dirty="0"/>
              <a:t>MINERVA accelerator project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2DDF128-DD41-AE30-B16C-7A5F637A414A}"/>
              </a:ext>
            </a:extLst>
          </p:cNvPr>
          <p:cNvSpPr txBox="1"/>
          <p:nvPr/>
        </p:nvSpPr>
        <p:spPr>
          <a:xfrm>
            <a:off x="357266" y="1726167"/>
            <a:ext cx="5565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noProof="0" dirty="0"/>
              <a:t>Started in 2009 within European Collaborations Framework  MAX, MYRTE</a:t>
            </a:r>
          </a:p>
        </p:txBody>
      </p:sp>
      <p:pic>
        <p:nvPicPr>
          <p:cNvPr id="9" name="image1.jpeg">
            <a:extLst>
              <a:ext uri="{FF2B5EF4-FFF2-40B4-BE49-F238E27FC236}">
                <a16:creationId xmlns:a16="http://schemas.microsoft.com/office/drawing/2014/main" id="{17CD9911-5BE8-2615-A1F8-FC2DF15FDF0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21381" y="269176"/>
            <a:ext cx="2578657" cy="477454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BAEEE6CD-1DC8-7F30-D364-2D974F14A211}"/>
              </a:ext>
            </a:extLst>
          </p:cNvPr>
          <p:cNvGrpSpPr/>
          <p:nvPr/>
        </p:nvGrpSpPr>
        <p:grpSpPr>
          <a:xfrm>
            <a:off x="754478" y="5158638"/>
            <a:ext cx="5038172" cy="1027128"/>
            <a:chOff x="899952" y="4992382"/>
            <a:chExt cx="5038172" cy="1027128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60F1EC98-5C8D-6BF4-C731-013352583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16399" y="5165128"/>
              <a:ext cx="1566247" cy="568069"/>
            </a:xfrm>
            <a:prstGeom prst="rect">
              <a:avLst/>
            </a:prstGeom>
          </p:spPr>
        </p:pic>
        <p:pic>
          <p:nvPicPr>
            <p:cNvPr id="12" name="Image 11" descr="Une image contenant Police, Graphique, conception&#10;&#10;Le contenu généré par l’IA peut être incorrect.">
              <a:extLst>
                <a:ext uri="{FF2B5EF4-FFF2-40B4-BE49-F238E27FC236}">
                  <a16:creationId xmlns:a16="http://schemas.microsoft.com/office/drawing/2014/main" id="{DA741C3C-6AB0-D809-AAD9-70ACA7CD0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798" y="4992382"/>
              <a:ext cx="1467326" cy="1027128"/>
            </a:xfrm>
            <a:prstGeom prst="rect">
              <a:avLst/>
            </a:prstGeom>
          </p:spPr>
        </p:pic>
        <p:pic>
          <p:nvPicPr>
            <p:cNvPr id="22" name="Image 21" descr="Une image contenant drapeau, bleu, symbole, Bleu électrique&#10;&#10;Le contenu généré par l’IA peut être incorrect.">
              <a:extLst>
                <a:ext uri="{FF2B5EF4-FFF2-40B4-BE49-F238E27FC236}">
                  <a16:creationId xmlns:a16="http://schemas.microsoft.com/office/drawing/2014/main" id="{192F4148-D2A7-2361-D0D7-E8A3A5D48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952" y="5015869"/>
              <a:ext cx="1481751" cy="985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3812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5E19B-2C48-EA22-F2A0-D95E8339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" y="888631"/>
            <a:ext cx="10995659" cy="1077849"/>
          </a:xfrm>
        </p:spPr>
        <p:txBody>
          <a:bodyPr/>
          <a:lstStyle/>
          <a:p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3B94B1"/>
                </a:solidFill>
                <a:effectLst/>
                <a:uLnTx/>
                <a:uFillTx/>
                <a:latin typeface="Amasis MT Pro Medium"/>
                <a:ea typeface="+mj-ea"/>
                <a:cs typeface="+mj-cs"/>
              </a:rPr>
              <a:t>Work for Uppsala University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EBFD71-18D4-DC33-D384-4DA013B76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GB" noProof="0" smtClean="0"/>
              <a:t>5</a:t>
            </a:fld>
            <a:endParaRPr lang="en-GB" noProof="0" dirty="0"/>
          </a:p>
        </p:txBody>
      </p:sp>
      <p:pic>
        <p:nvPicPr>
          <p:cNvPr id="3074" name="Picture 2" descr="Uppsala University">
            <a:extLst>
              <a:ext uri="{FF2B5EF4-FFF2-40B4-BE49-F238E27FC236}">
                <a16:creationId xmlns:a16="http://schemas.microsoft.com/office/drawing/2014/main" id="{7CE80FEE-F76F-47BC-DB76-8A863103C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848" y="1143000"/>
            <a:ext cx="3089241" cy="282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BB6E1C6-CEC5-3402-EC75-27FBD7CB6EE2}"/>
              </a:ext>
            </a:extLst>
          </p:cNvPr>
          <p:cNvSpPr txBox="1"/>
          <p:nvPr/>
        </p:nvSpPr>
        <p:spPr>
          <a:xfrm>
            <a:off x="766646" y="2047875"/>
            <a:ext cx="744525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b="1" noProof="0" dirty="0"/>
              <a:t>Several contracts since 2012 for :</a:t>
            </a:r>
            <a:endParaRPr lang="en-GB" sz="2000" noProof="0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noProof="0" dirty="0">
                <a:effectLst/>
                <a:ea typeface="Times New Roman" panose="02020603050405020304" pitchFamily="18" charset="0"/>
              </a:rPr>
              <a:t>Design, follow-up and commissioning of a Horizontal Cryostat for Superconducting Cavities tests HNOSS -ESS project (2012 – 2015);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noProof="0" dirty="0">
                <a:ea typeface="Times New Roman" panose="02020603050405020304" pitchFamily="18" charset="0"/>
              </a:rPr>
              <a:t>Design, follow-up and commissioning of a vertical cryostat for SRF cavities and Superconducting Magnets GERSEMI (2016 – 2021);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noProof="0" dirty="0">
                <a:ea typeface="Times New Roman" panose="02020603050405020304" pitchFamily="18" charset="0"/>
              </a:rPr>
              <a:t>Design of a vacuum insert for cavity testing in GERSEMI (2024-2025)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63588A3B-479A-3546-20DB-5820B5BFE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468" y="4223696"/>
            <a:ext cx="2286000" cy="1123950"/>
          </a:xfrm>
          <a:prstGeom prst="rect">
            <a:avLst/>
          </a:prstGeom>
        </p:spPr>
      </p:pic>
      <p:pic>
        <p:nvPicPr>
          <p:cNvPr id="5" name="image1.jpeg">
            <a:extLst>
              <a:ext uri="{FF2B5EF4-FFF2-40B4-BE49-F238E27FC236}">
                <a16:creationId xmlns:a16="http://schemas.microsoft.com/office/drawing/2014/main" id="{2E4C741A-12FF-0D39-ADE2-7971044922F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21381" y="269176"/>
            <a:ext cx="2578657" cy="47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56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F1FDA-FFA0-51DC-DE6A-8EAD8764B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EB272-0F36-F970-E694-CE6B00A41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" y="898078"/>
            <a:ext cx="11401868" cy="592732"/>
          </a:xfrm>
        </p:spPr>
        <p:txBody>
          <a:bodyPr>
            <a:normAutofit/>
          </a:bodyPr>
          <a:lstStyle/>
          <a:p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3B94B1"/>
                </a:solidFill>
                <a:effectLst/>
                <a:uLnTx/>
                <a:uFillTx/>
                <a:latin typeface="Amasis MT Pro Medium"/>
                <a:ea typeface="+mj-ea"/>
                <a:cs typeface="+mj-cs"/>
              </a:rPr>
              <a:t>HNOSS – Cryostat for SC cavity, RF coupler and tuner testing</a:t>
            </a:r>
            <a:endParaRPr lang="en-GB" sz="3000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16D061-2B7E-3C3E-59D7-B0E502F9D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GB" noProof="0" smtClean="0"/>
              <a:t>6</a:t>
            </a:fld>
            <a:endParaRPr lang="en-GB" noProof="0" dirty="0"/>
          </a:p>
        </p:txBody>
      </p:sp>
      <p:pic>
        <p:nvPicPr>
          <p:cNvPr id="3074" name="Picture 2" descr="Uppsala University">
            <a:extLst>
              <a:ext uri="{FF2B5EF4-FFF2-40B4-BE49-F238E27FC236}">
                <a16:creationId xmlns:a16="http://schemas.microsoft.com/office/drawing/2014/main" id="{A60E434F-15F1-CC55-D533-C3E9AAC28A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6" t="8839" r="16105" b="14335"/>
          <a:stretch/>
        </p:blipFill>
        <p:spPr bwMode="auto">
          <a:xfrm>
            <a:off x="10955482" y="1744278"/>
            <a:ext cx="883629" cy="91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6BBB813A-30FE-923B-5F22-9D35988054D2}"/>
              </a:ext>
            </a:extLst>
          </p:cNvPr>
          <p:cNvGrpSpPr/>
          <p:nvPr/>
        </p:nvGrpSpPr>
        <p:grpSpPr>
          <a:xfrm>
            <a:off x="1005306" y="1542352"/>
            <a:ext cx="9713794" cy="4734793"/>
            <a:chOff x="1005306" y="1542352"/>
            <a:chExt cx="9713794" cy="4734793"/>
          </a:xfrm>
        </p:grpSpPr>
        <p:pic>
          <p:nvPicPr>
            <p:cNvPr id="1026" name="Image 1" descr="image 3.JPG">
              <a:extLst>
                <a:ext uri="{FF2B5EF4-FFF2-40B4-BE49-F238E27FC236}">
                  <a16:creationId xmlns:a16="http://schemas.microsoft.com/office/drawing/2014/main" id="{A7D12ECE-E8D1-0703-6CF9-9CD2FD9C7E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-6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2715" y="1744278"/>
              <a:ext cx="5596385" cy="3961078"/>
            </a:xfrm>
            <a:prstGeom prst="rect">
              <a:avLst/>
            </a:prstGeom>
            <a:noFill/>
            <a:ln w="25400">
              <a:solidFill>
                <a:srgbClr val="385D8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A9319456-3090-E4F0-AA05-40C1A317C0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04"/>
            <a:stretch/>
          </p:blipFill>
          <p:spPr bwMode="auto">
            <a:xfrm>
              <a:off x="1005306" y="1542352"/>
              <a:ext cx="3153386" cy="4364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AF503CC0-89FD-834F-C06B-DCE8F87C5222}"/>
                </a:ext>
              </a:extLst>
            </p:cNvPr>
            <p:cNvSpPr txBox="1"/>
            <p:nvPr/>
          </p:nvSpPr>
          <p:spPr>
            <a:xfrm>
              <a:off x="7254526" y="5815480"/>
              <a:ext cx="1457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noProof="0" dirty="0"/>
                <a:t>View of HNOSS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07A08537-3537-F2CF-BE83-EC48C99A4A5F}"/>
                </a:ext>
              </a:extLst>
            </p:cNvPr>
            <p:cNvSpPr txBox="1"/>
            <p:nvPr/>
          </p:nvSpPr>
          <p:spPr>
            <a:xfrm>
              <a:off x="1773925" y="5969368"/>
              <a:ext cx="1616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noProof="0" dirty="0"/>
                <a:t>Picture of HNOSS</a:t>
              </a:r>
            </a:p>
          </p:txBody>
        </p:sp>
      </p:grpSp>
      <p:pic>
        <p:nvPicPr>
          <p:cNvPr id="7" name="image1.jpeg">
            <a:extLst>
              <a:ext uri="{FF2B5EF4-FFF2-40B4-BE49-F238E27FC236}">
                <a16:creationId xmlns:a16="http://schemas.microsoft.com/office/drawing/2014/main" id="{BBDC5E1C-D38B-E1A4-3F18-A401C13A2CC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21381" y="269176"/>
            <a:ext cx="2578657" cy="47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35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864F7-3097-42B1-D460-8BC686B06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A0BF4-48A5-1253-C9CF-FBE556C1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46" y="888631"/>
            <a:ext cx="10046913" cy="618051"/>
          </a:xfrm>
        </p:spPr>
        <p:txBody>
          <a:bodyPr>
            <a:normAutofit fontScale="90000"/>
          </a:bodyPr>
          <a:lstStyle/>
          <a:p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3B94B1"/>
                </a:solidFill>
                <a:effectLst/>
                <a:uLnTx/>
                <a:uFillTx/>
                <a:latin typeface="Amasis MT Pro Medium"/>
                <a:ea typeface="+mj-ea"/>
                <a:cs typeface="+mj-cs"/>
              </a:rPr>
              <a:t>GERSEMI – Cryostat for SC magnet, SC cavity testing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91C513-6572-B41E-3A84-B3496AE1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GB" noProof="0" smtClean="0"/>
              <a:t>7</a:t>
            </a:fld>
            <a:endParaRPr lang="en-GB" noProof="0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C27C7498-356A-E50B-2752-F26DBC13DBAD}"/>
              </a:ext>
            </a:extLst>
          </p:cNvPr>
          <p:cNvGrpSpPr/>
          <p:nvPr/>
        </p:nvGrpSpPr>
        <p:grpSpPr>
          <a:xfrm>
            <a:off x="8552329" y="1539870"/>
            <a:ext cx="3026612" cy="4662677"/>
            <a:chOff x="593656" y="1763801"/>
            <a:chExt cx="3026612" cy="466267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F36B8C6-B5AC-406F-03EF-9AAB81A7C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872" y="1763801"/>
              <a:ext cx="2490788" cy="414486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4B7A6C-D0BB-7590-5B16-D20C04996F56}"/>
                </a:ext>
              </a:extLst>
            </p:cNvPr>
            <p:cNvSpPr txBox="1"/>
            <p:nvPr/>
          </p:nvSpPr>
          <p:spPr>
            <a:xfrm>
              <a:off x="593656" y="5903258"/>
              <a:ext cx="302661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GB" sz="1400" i="1" noProof="0" dirty="0">
                  <a:solidFill>
                    <a:srgbClr val="000000"/>
                  </a:solidFill>
                  <a:effectLst/>
                  <a:latin typeface="Garamond" panose="02020404030301010803" pitchFamily="18" charset="0"/>
                  <a:ea typeface="Times New Roman" panose="02020603050405020304" pitchFamily="18" charset="0"/>
                </a:rPr>
                <a:t>View of the preliminary design of the vacuum insert in the GERSEMI cryostat</a:t>
              </a:r>
              <a:endParaRPr lang="en-GB" sz="1400" i="1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18F5593F-FD2C-FAAA-5EED-65DC4D6BAF24}"/>
              </a:ext>
            </a:extLst>
          </p:cNvPr>
          <p:cNvGrpSpPr/>
          <p:nvPr/>
        </p:nvGrpSpPr>
        <p:grpSpPr>
          <a:xfrm>
            <a:off x="290990" y="1964641"/>
            <a:ext cx="5254632" cy="4004728"/>
            <a:chOff x="948747" y="1820251"/>
            <a:chExt cx="5254632" cy="400472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BF47D9-883A-D8C6-AB2F-817C9E6074F1}"/>
                </a:ext>
              </a:extLst>
            </p:cNvPr>
            <p:cNvSpPr txBox="1"/>
            <p:nvPr/>
          </p:nvSpPr>
          <p:spPr>
            <a:xfrm>
              <a:off x="1684281" y="5301759"/>
              <a:ext cx="353664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i="1" noProof="0" dirty="0">
                  <a:latin typeface="Garamond" panose="020204040303010108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en-GB" sz="1400" i="1" noProof="0" dirty="0">
                  <a:effectLst/>
                  <a:latin typeface="Garamond" panose="020204040303010108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nstallation layout of the GERSEMI cryostat and its cryogenic infrastructure. </a:t>
              </a:r>
              <a:endParaRPr lang="en-GB" sz="1400" i="1" noProof="0" dirty="0"/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EDC46A76-D8C5-A428-78EA-540550542F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747" y="1820251"/>
              <a:ext cx="5254632" cy="34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AFB3035C-3EDB-3E13-6C31-3409DF9D8776}"/>
              </a:ext>
            </a:extLst>
          </p:cNvPr>
          <p:cNvGrpSpPr/>
          <p:nvPr/>
        </p:nvGrpSpPr>
        <p:grpSpPr>
          <a:xfrm>
            <a:off x="5237589" y="1936933"/>
            <a:ext cx="3536641" cy="4110860"/>
            <a:chOff x="5383063" y="1739504"/>
            <a:chExt cx="3536641" cy="4110860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95291B7B-797D-7B9B-EAE3-8A9883B7D875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8098" y="1739504"/>
              <a:ext cx="2586572" cy="38030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1ED200E8-3D30-5093-2373-A9989F48FD47}"/>
                </a:ext>
              </a:extLst>
            </p:cNvPr>
            <p:cNvSpPr txBox="1"/>
            <p:nvPr/>
          </p:nvSpPr>
          <p:spPr>
            <a:xfrm>
              <a:off x="5383063" y="5542587"/>
              <a:ext cx="353664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i="1" noProof="0" dirty="0">
                  <a:latin typeface="Garamond" panose="020204040303010108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Picture of the</a:t>
              </a:r>
              <a:r>
                <a:rPr lang="en-GB" sz="1400" i="1" noProof="0" dirty="0">
                  <a:effectLst/>
                  <a:latin typeface="Garamond" panose="020204040303010108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GERSEMI liquid insert. </a:t>
              </a:r>
              <a:endParaRPr lang="en-GB" sz="1400" i="1" noProof="0" dirty="0"/>
            </a:p>
          </p:txBody>
        </p:sp>
      </p:grpSp>
      <p:pic>
        <p:nvPicPr>
          <p:cNvPr id="10" name="image1.jpeg">
            <a:extLst>
              <a:ext uri="{FF2B5EF4-FFF2-40B4-BE49-F238E27FC236}">
                <a16:creationId xmlns:a16="http://schemas.microsoft.com/office/drawing/2014/main" id="{F1C44D85-ADF3-181E-433D-489CAFDC9EB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21381" y="269176"/>
            <a:ext cx="2578657" cy="477454"/>
          </a:xfrm>
          <a:prstGeom prst="rect">
            <a:avLst/>
          </a:prstGeom>
        </p:spPr>
      </p:pic>
      <p:pic>
        <p:nvPicPr>
          <p:cNvPr id="14" name="Picture 2" descr="Uppsala University">
            <a:extLst>
              <a:ext uri="{FF2B5EF4-FFF2-40B4-BE49-F238E27FC236}">
                <a16:creationId xmlns:a16="http://schemas.microsoft.com/office/drawing/2014/main" id="{A8F7DBD2-E9C8-DC96-1A9C-89A8E32D46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6" t="8839" r="16105" b="14335"/>
          <a:stretch/>
        </p:blipFill>
        <p:spPr bwMode="auto">
          <a:xfrm>
            <a:off x="11069783" y="1744278"/>
            <a:ext cx="883629" cy="91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005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8AED1-A82E-E976-0E34-2C02DFA7B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4FCE2-E2DD-4CCE-C3EB-FB3E76FD1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" y="842841"/>
            <a:ext cx="10995659" cy="667513"/>
          </a:xfrm>
        </p:spPr>
        <p:txBody>
          <a:bodyPr/>
          <a:lstStyle/>
          <a:p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3B94B1"/>
                </a:solidFill>
                <a:effectLst/>
                <a:uLnTx/>
                <a:uFillTx/>
                <a:latin typeface="Amasis MT Pro Medium"/>
                <a:ea typeface="+mj-ea"/>
                <a:cs typeface="+mj-cs"/>
              </a:rPr>
              <a:t>Participation to ITER as a subcontractor of IDOM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19C183-7410-FD43-6916-BB73FB98B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GB" noProof="0" smtClean="0"/>
              <a:t>8</a:t>
            </a:fld>
            <a:endParaRPr lang="en-GB" noProof="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210A918-7C34-44BC-88F8-0C387E90FEC9}"/>
              </a:ext>
            </a:extLst>
          </p:cNvPr>
          <p:cNvSpPr txBox="1"/>
          <p:nvPr/>
        </p:nvSpPr>
        <p:spPr>
          <a:xfrm>
            <a:off x="598170" y="1737362"/>
            <a:ext cx="10852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b="1" noProof="0" dirty="0"/>
              <a:t>Contracts between 2014 and 2016 for Electro-mechanical analysis of the diagnostic ports</a:t>
            </a:r>
            <a:endParaRPr lang="en-GB" b="1" noProof="0" dirty="0">
              <a:ea typeface="Times New Roman" panose="02020603050405020304" pitchFamily="18" charset="0"/>
            </a:endParaRPr>
          </a:p>
        </p:txBody>
      </p:sp>
      <p:pic>
        <p:nvPicPr>
          <p:cNvPr id="7" name="Image 6" descr="Une image contenant logo, Police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41D5D7D7-EA7D-ABEF-2CE6-FFDC13A20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926" y="2479972"/>
            <a:ext cx="1707234" cy="1146464"/>
          </a:xfrm>
          <a:prstGeom prst="rect">
            <a:avLst/>
          </a:prstGeom>
        </p:spPr>
      </p:pic>
      <p:pic>
        <p:nvPicPr>
          <p:cNvPr id="10" name="Image 9" descr="Une image contenant Police, Graphique, logo, texte&#10;&#10;Le contenu généré par l’IA peut être incorrect.">
            <a:extLst>
              <a:ext uri="{FF2B5EF4-FFF2-40B4-BE49-F238E27FC236}">
                <a16:creationId xmlns:a16="http://schemas.microsoft.com/office/drawing/2014/main" id="{F6BEFD6D-5D06-DCE7-0AB4-5341E6EFB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108" y="3844638"/>
            <a:ext cx="2404871" cy="897731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7D831D12-34FD-ECDF-4D89-395B662442AE}"/>
              </a:ext>
            </a:extLst>
          </p:cNvPr>
          <p:cNvGrpSpPr/>
          <p:nvPr/>
        </p:nvGrpSpPr>
        <p:grpSpPr>
          <a:xfrm>
            <a:off x="1267691" y="2396845"/>
            <a:ext cx="7398327" cy="3955640"/>
            <a:chOff x="1267691" y="2396845"/>
            <a:chExt cx="7398327" cy="3955640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06E54089-CCF9-4359-7F6E-556AEF611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77" t="1364" r="6844" b="50000"/>
            <a:stretch/>
          </p:blipFill>
          <p:spPr>
            <a:xfrm>
              <a:off x="1267691" y="2396845"/>
              <a:ext cx="7398327" cy="3586308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C1BB9891-2063-760C-34BA-4740530ACA72}"/>
                </a:ext>
              </a:extLst>
            </p:cNvPr>
            <p:cNvSpPr txBox="1"/>
            <p:nvPr/>
          </p:nvSpPr>
          <p:spPr>
            <a:xfrm>
              <a:off x="3958937" y="5983153"/>
              <a:ext cx="3365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noProof="0" dirty="0"/>
                <a:t>Position of the diagnostic ports</a:t>
              </a:r>
            </a:p>
          </p:txBody>
        </p:sp>
      </p:grpSp>
      <p:pic>
        <p:nvPicPr>
          <p:cNvPr id="4" name="image1.jpeg">
            <a:extLst>
              <a:ext uri="{FF2B5EF4-FFF2-40B4-BE49-F238E27FC236}">
                <a16:creationId xmlns:a16="http://schemas.microsoft.com/office/drawing/2014/main" id="{1DFAE3D5-C950-9B47-DB12-283FF55E556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21381" y="269176"/>
            <a:ext cx="2578657" cy="47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34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24A61-114C-9068-88FF-0DF6A8B65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06D6B-BF31-C4E9-33A2-57BAF9D99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" y="842841"/>
            <a:ext cx="10995659" cy="667513"/>
          </a:xfrm>
        </p:spPr>
        <p:txBody>
          <a:bodyPr/>
          <a:lstStyle/>
          <a:p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3B94B1"/>
                </a:solidFill>
                <a:effectLst/>
                <a:uLnTx/>
                <a:uFillTx/>
                <a:latin typeface="Amasis MT Pro Medium"/>
                <a:ea typeface="+mj-ea"/>
                <a:cs typeface="+mj-cs"/>
              </a:rPr>
              <a:t>Participation to ITER as a subcontractor of IDOM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37632A-5FA7-9A8B-AA69-7C5645B2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GB" noProof="0" smtClean="0"/>
              <a:t>9</a:t>
            </a:fld>
            <a:endParaRPr lang="en-GB" noProof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68EC26A-CE81-DF11-4B21-7CC2D86C2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" t="2585" r="7238" b="11414"/>
          <a:stretch/>
        </p:blipFill>
        <p:spPr>
          <a:xfrm>
            <a:off x="2745975" y="1427226"/>
            <a:ext cx="6700050" cy="4801399"/>
          </a:xfrm>
          <a:prstGeom prst="rect">
            <a:avLst/>
          </a:prstGeom>
        </p:spPr>
      </p:pic>
      <p:pic>
        <p:nvPicPr>
          <p:cNvPr id="5" name="image1.jpeg">
            <a:extLst>
              <a:ext uri="{FF2B5EF4-FFF2-40B4-BE49-F238E27FC236}">
                <a16:creationId xmlns:a16="http://schemas.microsoft.com/office/drawing/2014/main" id="{BC41876F-9327-5112-5854-E97F64F0EA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21381" y="269176"/>
            <a:ext cx="2578657" cy="47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12186"/>
      </p:ext>
    </p:extLst>
  </p:cSld>
  <p:clrMapOvr>
    <a:masterClrMapping/>
  </p:clrMapOvr>
</p:sld>
</file>

<file path=ppt/theme/theme1.xml><?xml version="1.0" encoding="utf-8"?>
<a:theme xmlns:a="http://schemas.openxmlformats.org/drawingml/2006/main" name="TribuneVTI">
  <a:themeElements>
    <a:clrScheme name="AnalogousFromRegularSeed_2SEEDS">
      <a:dk1>
        <a:srgbClr val="000000"/>
      </a:dk1>
      <a:lt1>
        <a:srgbClr val="FFFFFF"/>
      </a:lt1>
      <a:dk2>
        <a:srgbClr val="23323E"/>
      </a:dk2>
      <a:lt2>
        <a:srgbClr val="E8E3E2"/>
      </a:lt2>
      <a:accent1>
        <a:srgbClr val="3B94B1"/>
      </a:accent1>
      <a:accent2>
        <a:srgbClr val="46B4A1"/>
      </a:accent2>
      <a:accent3>
        <a:srgbClr val="4D74C3"/>
      </a:accent3>
      <a:accent4>
        <a:srgbClr val="B13B58"/>
      </a:accent4>
      <a:accent5>
        <a:srgbClr val="C3604D"/>
      </a:accent5>
      <a:accent6>
        <a:srgbClr val="B1803B"/>
      </a:accent6>
      <a:hlink>
        <a:srgbClr val="BF5F3F"/>
      </a:hlink>
      <a:folHlink>
        <a:srgbClr val="7F7F7F"/>
      </a:folHlink>
    </a:clrScheme>
    <a:fontScheme name="Amasis-Univers">
      <a:majorFont>
        <a:latin typeface="Amasis MT Pro Medium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buneVTI" id="{4D84C650-59FC-4F6B-ADA6-B11C508FF6CE}" vid="{0E07EAE6-ACBC-4250-8522-FC108A45043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766</Words>
  <Application>Microsoft Office PowerPoint</Application>
  <PresentationFormat>Grand écran</PresentationFormat>
  <Paragraphs>97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Amasis MT Pro Medium</vt:lpstr>
      <vt:lpstr>-apple-system</vt:lpstr>
      <vt:lpstr>Arial</vt:lpstr>
      <vt:lpstr>Calibri</vt:lpstr>
      <vt:lpstr>Garamond</vt:lpstr>
      <vt:lpstr>Times New Roman</vt:lpstr>
      <vt:lpstr>Univers Light</vt:lpstr>
      <vt:lpstr>Wingdings</vt:lpstr>
      <vt:lpstr>TribuneVTI</vt:lpstr>
      <vt:lpstr>Presentation of ACS ISAS Padova meeting</vt:lpstr>
      <vt:lpstr>ACS expertise </vt:lpstr>
      <vt:lpstr>ACS Team</vt:lpstr>
      <vt:lpstr>ACS R&amp;D work for MYRRHA / MINERVA</vt:lpstr>
      <vt:lpstr>Work for Uppsala University</vt:lpstr>
      <vt:lpstr>HNOSS – Cryostat for SC cavity, RF coupler and tuner testing</vt:lpstr>
      <vt:lpstr>GERSEMI – Cryostat for SC magnet, SC cavity testing</vt:lpstr>
      <vt:lpstr>Participation to ITER as a subcontractor of IDOM</vt:lpstr>
      <vt:lpstr>Participation to ITER as a subcontractor of IDOM</vt:lpstr>
      <vt:lpstr>Super-FRS vacuum chamber study</vt:lpstr>
      <vt:lpstr>ISRS project - MAGDEM Cryostat design</vt:lpstr>
      <vt:lpstr>DEMO cryogenic distribution study</vt:lpstr>
      <vt:lpstr>PhD co-financed ACS – IJClab : optimization of LLRF systems</vt:lpstr>
      <vt:lpstr>Looking forward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 ACS fin 2023  Ebauche  Bilan 2023 Perspectives 2024</dc:title>
  <dc:creator>jean-claude LE SCORNET</dc:creator>
  <cp:lastModifiedBy>Arthur IZIQUEL</cp:lastModifiedBy>
  <cp:revision>76</cp:revision>
  <cp:lastPrinted>2023-11-13T09:34:03Z</cp:lastPrinted>
  <dcterms:created xsi:type="dcterms:W3CDTF">2023-11-09T10:33:39Z</dcterms:created>
  <dcterms:modified xsi:type="dcterms:W3CDTF">2025-03-13T14:37:57Z</dcterms:modified>
</cp:coreProperties>
</file>