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26"/>
  </p:notesMasterIdLst>
  <p:sldIdLst>
    <p:sldId id="293" r:id="rId2"/>
    <p:sldId id="1557" r:id="rId3"/>
    <p:sldId id="258" r:id="rId4"/>
    <p:sldId id="259" r:id="rId5"/>
    <p:sldId id="1558" r:id="rId6"/>
    <p:sldId id="261" r:id="rId7"/>
    <p:sldId id="1562" r:id="rId8"/>
    <p:sldId id="1559" r:id="rId9"/>
    <p:sldId id="1566" r:id="rId10"/>
    <p:sldId id="1565" r:id="rId11"/>
    <p:sldId id="1564" r:id="rId12"/>
    <p:sldId id="1560" r:id="rId13"/>
    <p:sldId id="1561" r:id="rId14"/>
    <p:sldId id="472" r:id="rId15"/>
    <p:sldId id="432" r:id="rId16"/>
    <p:sldId id="474" r:id="rId17"/>
    <p:sldId id="460" r:id="rId18"/>
    <p:sldId id="435" r:id="rId19"/>
    <p:sldId id="425" r:id="rId20"/>
    <p:sldId id="402" r:id="rId21"/>
    <p:sldId id="406" r:id="rId22"/>
    <p:sldId id="469" r:id="rId23"/>
    <p:sldId id="470" r:id="rId24"/>
    <p:sldId id="442" r:id="rId25"/>
  </p:sldIdLst>
  <p:sldSz cx="9144000" cy="5143500" type="screen16x9"/>
  <p:notesSz cx="7010400" cy="9236075"/>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1643" userDrawn="1">
          <p15:clr>
            <a:srgbClr val="A4A3A4"/>
          </p15:clr>
        </p15:guide>
        <p15:guide id="2" pos="2880">
          <p15:clr>
            <a:srgbClr val="A4A3A4"/>
          </p15:clr>
        </p15:guide>
      </p15:sldGuideLst>
    </p:ext>
    <p:ext uri="{2D200454-40CA-4A62-9FC3-DE9A4176ACB9}">
      <p15:notesGuideLst xmlns:p15="http://schemas.microsoft.com/office/powerpoint/2012/main">
        <p15:guide id="1" orient="horz" pos="2909">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06090"/>
    <a:srgbClr val="336699"/>
    <a:srgbClr val="3366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33CFF2A-DDEB-4F9C-95B4-20BA77A087E8}" v="15" dt="2025-03-13T11:03:12.88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289" autoAdjust="0"/>
    <p:restoredTop sz="85351" autoAdjust="0"/>
  </p:normalViewPr>
  <p:slideViewPr>
    <p:cSldViewPr>
      <p:cViewPr varScale="1">
        <p:scale>
          <a:sx n="88" d="100"/>
          <a:sy n="88" d="100"/>
        </p:scale>
        <p:origin x="957" y="267"/>
      </p:cViewPr>
      <p:guideLst>
        <p:guide orient="horz" pos="1643"/>
        <p:guide pos="2880"/>
      </p:guideLst>
    </p:cSldViewPr>
  </p:slideViewPr>
  <p:notesTextViewPr>
    <p:cViewPr>
      <p:scale>
        <a:sx n="3" d="2"/>
        <a:sy n="3" d="2"/>
      </p:scale>
      <p:origin x="0" y="0"/>
    </p:cViewPr>
  </p:notesTextViewPr>
  <p:sorterViewPr>
    <p:cViewPr varScale="1">
      <p:scale>
        <a:sx n="1" d="1"/>
        <a:sy n="1" d="1"/>
      </p:scale>
      <p:origin x="0" y="-3072"/>
    </p:cViewPr>
  </p:sorterViewPr>
  <p:notesViewPr>
    <p:cSldViewPr>
      <p:cViewPr varScale="1">
        <p:scale>
          <a:sx n="87" d="100"/>
          <a:sy n="87" d="100"/>
        </p:scale>
        <p:origin x="-3780" y="-84"/>
      </p:cViewPr>
      <p:guideLst>
        <p:guide orient="horz" pos="2909"/>
        <p:guide pos="2208"/>
      </p:guideLst>
    </p:cSldViewPr>
  </p:notesViewPr>
  <p:gridSpacing cx="36004" cy="36004"/>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1963"/>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970338" y="0"/>
            <a:ext cx="3038475" cy="461963"/>
          </a:xfrm>
          <a:prstGeom prst="rect">
            <a:avLst/>
          </a:prstGeom>
        </p:spPr>
        <p:txBody>
          <a:bodyPr vert="horz" lIns="91440" tIns="45720" rIns="91440" bIns="45720" rtlCol="0"/>
          <a:lstStyle>
            <a:lvl1pPr algn="r" fontAlgn="auto">
              <a:spcBef>
                <a:spcPts val="0"/>
              </a:spcBef>
              <a:spcAft>
                <a:spcPts val="0"/>
              </a:spcAft>
              <a:defRPr sz="1200" smtClean="0">
                <a:latin typeface="+mn-lt"/>
                <a:cs typeface="+mn-cs"/>
              </a:defRPr>
            </a:lvl1pPr>
          </a:lstStyle>
          <a:p>
            <a:pPr>
              <a:defRPr/>
            </a:pPr>
            <a:fld id="{D4431CB3-13F4-4BA7-A252-2AE10C3A1168}" type="datetimeFigureOut">
              <a:rPr lang="en-US"/>
              <a:pPr>
                <a:defRPr/>
              </a:pPr>
              <a:t>3/14/2025</a:t>
            </a:fld>
            <a:endParaRPr lang="en-US"/>
          </a:p>
        </p:txBody>
      </p:sp>
      <p:sp>
        <p:nvSpPr>
          <p:cNvPr id="4" name="Slide Image Placeholder 3"/>
          <p:cNvSpPr>
            <a:spLocks noGrp="1" noRot="1" noChangeAspect="1"/>
          </p:cNvSpPr>
          <p:nvPr>
            <p:ph type="sldImg" idx="2"/>
          </p:nvPr>
        </p:nvSpPr>
        <p:spPr>
          <a:xfrm>
            <a:off x="427038" y="692150"/>
            <a:ext cx="6156325" cy="3463925"/>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701675" y="4387850"/>
            <a:ext cx="5607050" cy="4156075"/>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772525"/>
            <a:ext cx="3038475" cy="461963"/>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970338" y="8772525"/>
            <a:ext cx="3038475" cy="461963"/>
          </a:xfrm>
          <a:prstGeom prst="rect">
            <a:avLst/>
          </a:prstGeom>
        </p:spPr>
        <p:txBody>
          <a:bodyPr vert="horz" lIns="91440" tIns="45720" rIns="91440" bIns="45720" rtlCol="0" anchor="b"/>
          <a:lstStyle>
            <a:lvl1pPr algn="r" fontAlgn="auto">
              <a:spcBef>
                <a:spcPts val="0"/>
              </a:spcBef>
              <a:spcAft>
                <a:spcPts val="0"/>
              </a:spcAft>
              <a:defRPr sz="1200" smtClean="0">
                <a:latin typeface="+mn-lt"/>
                <a:cs typeface="+mn-cs"/>
              </a:defRPr>
            </a:lvl1pPr>
          </a:lstStyle>
          <a:p>
            <a:pPr>
              <a:defRPr/>
            </a:pPr>
            <a:fld id="{43F1C75E-9316-45AB-BF47-BB64C3003F02}" type="slidenum">
              <a:rPr lang="en-US"/>
              <a:pPr>
                <a:defRPr/>
              </a:pPr>
              <a:t>‹#›</a:t>
            </a:fld>
            <a:endParaRPr lang="en-US"/>
          </a:p>
        </p:txBody>
      </p:sp>
    </p:spTree>
    <p:extLst>
      <p:ext uri="{BB962C8B-B14F-4D97-AF65-F5344CB8AC3E}">
        <p14:creationId xmlns:p14="http://schemas.microsoft.com/office/powerpoint/2010/main" val="3779756678"/>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
        <p:cNvGrpSpPr/>
        <p:nvPr/>
      </p:nvGrpSpPr>
      <p:grpSpPr>
        <a:xfrm>
          <a:off x="0" y="0"/>
          <a:ext cx="0" cy="0"/>
          <a:chOff x="0" y="0"/>
          <a:chExt cx="0" cy="0"/>
        </a:xfrm>
      </p:grpSpPr>
      <p:sp>
        <p:nvSpPr>
          <p:cNvPr id="46" name="Google Shape;46;p3:notes"/>
          <p:cNvSpPr>
            <a:spLocks noGrp="1" noRot="1" noChangeAspect="1"/>
          </p:cNvSpPr>
          <p:nvPr>
            <p:ph type="sldImg" idx="2"/>
          </p:nvPr>
        </p:nvSpPr>
        <p:spPr>
          <a:xfrm>
            <a:off x="427038" y="692150"/>
            <a:ext cx="6156325" cy="34639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 name="Google Shape;47;p3:notes"/>
          <p:cNvSpPr txBox="1">
            <a:spLocks noGrp="1"/>
          </p:cNvSpPr>
          <p:nvPr>
            <p:ph type="body" idx="1"/>
          </p:nvPr>
        </p:nvSpPr>
        <p:spPr>
          <a:xfrm>
            <a:off x="701675" y="4387850"/>
            <a:ext cx="5607050" cy="415607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 name="Google Shape;48;p3:notes"/>
          <p:cNvSpPr txBox="1">
            <a:spLocks noGrp="1"/>
          </p:cNvSpPr>
          <p:nvPr>
            <p:ph type="sldNum" idx="12"/>
          </p:nvPr>
        </p:nvSpPr>
        <p:spPr>
          <a:xfrm>
            <a:off x="3970338" y="8772525"/>
            <a:ext cx="3038475" cy="46196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337b16e9704_8_0:notes"/>
          <p:cNvSpPr>
            <a:spLocks noGrp="1" noRot="1" noChangeAspect="1"/>
          </p:cNvSpPr>
          <p:nvPr>
            <p:ph type="sldImg" idx="2"/>
          </p:nvPr>
        </p:nvSpPr>
        <p:spPr>
          <a:xfrm>
            <a:off x="427038" y="692150"/>
            <a:ext cx="6156325" cy="34639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 name="Google Shape;61;g337b16e9704_8_0:notes"/>
          <p:cNvSpPr txBox="1">
            <a:spLocks noGrp="1"/>
          </p:cNvSpPr>
          <p:nvPr>
            <p:ph type="body" idx="1"/>
          </p:nvPr>
        </p:nvSpPr>
        <p:spPr>
          <a:xfrm>
            <a:off x="701675" y="4387850"/>
            <a:ext cx="5607000" cy="41562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62" name="Google Shape;62;g337b16e9704_8_0:notes"/>
          <p:cNvSpPr txBox="1">
            <a:spLocks noGrp="1"/>
          </p:cNvSpPr>
          <p:nvPr>
            <p:ph type="sldNum" idx="12"/>
          </p:nvPr>
        </p:nvSpPr>
        <p:spPr>
          <a:xfrm>
            <a:off x="3970338" y="8772525"/>
            <a:ext cx="3038400" cy="4620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43F1C75E-9316-45AB-BF47-BB64C3003F02}" type="slidenum">
              <a:rPr lang="en-US" smtClean="0"/>
              <a:pPr>
                <a:defRPr/>
              </a:pPr>
              <a:t>5</a:t>
            </a:fld>
            <a:endParaRPr lang="en-US"/>
          </a:p>
        </p:txBody>
      </p:sp>
    </p:spTree>
    <p:extLst>
      <p:ext uri="{BB962C8B-B14F-4D97-AF65-F5344CB8AC3E}">
        <p14:creationId xmlns:p14="http://schemas.microsoft.com/office/powerpoint/2010/main" val="35004926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327f6a6ca02_0_1:notes"/>
          <p:cNvSpPr>
            <a:spLocks noGrp="1" noRot="1" noChangeAspect="1"/>
          </p:cNvSpPr>
          <p:nvPr>
            <p:ph type="sldImg" idx="2"/>
          </p:nvPr>
        </p:nvSpPr>
        <p:spPr>
          <a:xfrm>
            <a:off x="427038" y="692150"/>
            <a:ext cx="6156325" cy="34639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9" name="Google Shape;109;g327f6a6ca02_0_1:notes"/>
          <p:cNvSpPr txBox="1">
            <a:spLocks noGrp="1"/>
          </p:cNvSpPr>
          <p:nvPr>
            <p:ph type="body" idx="1"/>
          </p:nvPr>
        </p:nvSpPr>
        <p:spPr>
          <a:xfrm>
            <a:off x="701675" y="4387850"/>
            <a:ext cx="5607000" cy="41562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0" name="Google Shape;110;g327f6a6ca02_0_1:notes"/>
          <p:cNvSpPr txBox="1">
            <a:spLocks noGrp="1"/>
          </p:cNvSpPr>
          <p:nvPr>
            <p:ph type="sldNum" idx="12"/>
          </p:nvPr>
        </p:nvSpPr>
        <p:spPr>
          <a:xfrm>
            <a:off x="3970338" y="8772525"/>
            <a:ext cx="3038400" cy="4620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Euclid develops cavity and couplers for electrons and protons machines ranging from low to high beta as well as conduction cooled cryostats. </a:t>
            </a:r>
            <a:r>
              <a:rPr lang="en-US" b="0" dirty="0"/>
              <a:t>Our coupler </a:t>
            </a:r>
            <a:r>
              <a:rPr lang="en-US" dirty="0"/>
              <a:t>design is </a:t>
            </a:r>
            <a:r>
              <a:rPr lang="en-US" sz="1200" dirty="0"/>
              <a:t>Crucial for conduction cooling apps with limited cooling capacity</a:t>
            </a:r>
          </a:p>
          <a:p>
            <a:endParaRPr lang="en-US" dirty="0"/>
          </a:p>
        </p:txBody>
      </p:sp>
      <p:sp>
        <p:nvSpPr>
          <p:cNvPr id="4" name="Slide Number Placeholder 3"/>
          <p:cNvSpPr>
            <a:spLocks noGrp="1"/>
          </p:cNvSpPr>
          <p:nvPr>
            <p:ph type="sldNum" sz="quarter" idx="5"/>
          </p:nvPr>
        </p:nvSpPr>
        <p:spPr/>
        <p:txBody>
          <a:bodyPr/>
          <a:lstStyle/>
          <a:p>
            <a:pPr>
              <a:defRPr/>
            </a:pPr>
            <a:fld id="{43F1C75E-9316-45AB-BF47-BB64C3003F02}" type="slidenum">
              <a:rPr lang="en-US" smtClean="0"/>
              <a:pPr>
                <a:defRPr/>
              </a:pPr>
              <a:t>9</a:t>
            </a:fld>
            <a:endParaRPr lang="en-US"/>
          </a:p>
        </p:txBody>
      </p:sp>
    </p:spTree>
    <p:extLst>
      <p:ext uri="{BB962C8B-B14F-4D97-AF65-F5344CB8AC3E}">
        <p14:creationId xmlns:p14="http://schemas.microsoft.com/office/powerpoint/2010/main" val="2200736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43F1C75E-9316-45AB-BF47-BB64C3003F02}" type="slidenum">
              <a:rPr lang="en-US" smtClean="0"/>
              <a:pPr>
                <a:defRPr/>
              </a:pPr>
              <a:t>11</a:t>
            </a:fld>
            <a:endParaRPr lang="en-US"/>
          </a:p>
        </p:txBody>
      </p:sp>
    </p:spTree>
    <p:extLst>
      <p:ext uri="{BB962C8B-B14F-4D97-AF65-F5344CB8AC3E}">
        <p14:creationId xmlns:p14="http://schemas.microsoft.com/office/powerpoint/2010/main" val="4078359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4FE06E-94C5-4341-B59C-D7A28EA731B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65542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4FE06E-94C5-4341-B59C-D7A28EA731B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987463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208404" y="4863192"/>
            <a:ext cx="478396" cy="273844"/>
          </a:xfrm>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pic>
        <p:nvPicPr>
          <p:cNvPr id="7"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2947" y="51470"/>
            <a:ext cx="2024777" cy="800100"/>
          </a:xfrm>
          <a:prstGeom prst="rect">
            <a:avLst/>
          </a:prstGeom>
          <a:noFill/>
          <a:ln w="9525">
            <a:noFill/>
            <a:miter lim="800000"/>
            <a:headEnd/>
            <a:tailEnd/>
          </a:ln>
        </p:spPr>
      </p:pic>
      <p:sp>
        <p:nvSpPr>
          <p:cNvPr id="8" name="Rectangle 7"/>
          <p:cNvSpPr/>
          <p:nvPr userDrawn="1"/>
        </p:nvSpPr>
        <p:spPr>
          <a:xfrm>
            <a:off x="-144524" y="6464"/>
            <a:ext cx="9288524" cy="857250"/>
          </a:xfrm>
          <a:prstGeom prst="rect">
            <a:avLst/>
          </a:prstGeom>
          <a:gradFill flip="none" rotWithShape="1">
            <a:gsLst>
              <a:gs pos="18000">
                <a:schemeClr val="accent1">
                  <a:tint val="66000"/>
                  <a:satMod val="160000"/>
                  <a:alpha val="0"/>
                </a:schemeClr>
              </a:gs>
              <a:gs pos="100000">
                <a:schemeClr val="accent1">
                  <a:lumMod val="75000"/>
                </a:schemeClr>
              </a:gs>
              <a:gs pos="100000">
                <a:schemeClr val="accent1">
                  <a:tint val="23500"/>
                  <a:satMod val="1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grpSp>
        <p:nvGrpSpPr>
          <p:cNvPr id="11" name="Group 10"/>
          <p:cNvGrpSpPr/>
          <p:nvPr userDrawn="1"/>
        </p:nvGrpSpPr>
        <p:grpSpPr>
          <a:xfrm>
            <a:off x="9890" y="4819715"/>
            <a:ext cx="9144000" cy="335860"/>
            <a:chOff x="0" y="6394052"/>
            <a:chExt cx="9144000" cy="447813"/>
          </a:xfrm>
        </p:grpSpPr>
        <p:pic>
          <p:nvPicPr>
            <p:cNvPr id="6" name="Picture 3"/>
            <p:cNvPicPr>
              <a:picLocks noChangeAspect="1" noChangeArrowheads="1"/>
            </p:cNvPicPr>
            <p:nvPr userDrawn="1"/>
          </p:nvPicPr>
          <p:blipFill>
            <a:blip r:embed="rId2" cstate="print"/>
            <a:srcRect l="12442" t="17457" r="11014" b="17339"/>
            <a:stretch>
              <a:fillRect/>
            </a:stretch>
          </p:blipFill>
          <p:spPr bwMode="auto">
            <a:xfrm>
              <a:off x="128887" y="6394052"/>
              <a:ext cx="656625" cy="381000"/>
            </a:xfrm>
            <a:prstGeom prst="rect">
              <a:avLst/>
            </a:prstGeom>
            <a:noFill/>
            <a:ln w="9525">
              <a:noFill/>
              <a:miter lim="800000"/>
              <a:headEnd/>
              <a:tailEnd/>
            </a:ln>
          </p:spPr>
        </p:pic>
        <p:sp>
          <p:nvSpPr>
            <p:cNvPr id="7" name="Rectangle 6"/>
            <p:cNvSpPr/>
            <p:nvPr userDrawn="1"/>
          </p:nvSpPr>
          <p:spPr>
            <a:xfrm>
              <a:off x="0" y="6460865"/>
              <a:ext cx="9144000" cy="381000"/>
            </a:xfrm>
            <a:prstGeom prst="rect">
              <a:avLst/>
            </a:prstGeom>
            <a:gradFill flip="none" rotWithShape="1">
              <a:gsLst>
                <a:gs pos="6000">
                  <a:schemeClr val="accent1">
                    <a:tint val="66000"/>
                    <a:satMod val="160000"/>
                    <a:alpha val="0"/>
                  </a:schemeClr>
                </a:gs>
                <a:gs pos="100000">
                  <a:schemeClr val="accent1">
                    <a:lumMod val="75000"/>
                  </a:schemeClr>
                </a:gs>
                <a:gs pos="100000">
                  <a:schemeClr val="accent1">
                    <a:tint val="23500"/>
                    <a:satMod val="1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4" name="Slide Number Placeholder 3"/>
          <p:cNvSpPr>
            <a:spLocks noGrp="1"/>
          </p:cNvSpPr>
          <p:nvPr userDrawn="1">
            <p:ph type="sldNum" sz="quarter" idx="12"/>
          </p:nvPr>
        </p:nvSpPr>
        <p:spPr>
          <a:xfrm>
            <a:off x="8255260" y="4863192"/>
            <a:ext cx="457200" cy="273844"/>
          </a:xfrm>
        </p:spPr>
        <p:txBody>
          <a:bodyPr/>
          <a:lstStyle>
            <a:lvl1pPr>
              <a:defRPr>
                <a:ln>
                  <a:solidFill>
                    <a:schemeClr val="bg1"/>
                  </a:solidFill>
                </a:ln>
              </a:defRPr>
            </a:lvl1pPr>
          </a:lstStyle>
          <a:p>
            <a:fld id="{B6F15528-21DE-4FAA-801E-634DDDAF4B2B}" type="slidenum">
              <a:rPr lang="en-US" smtClean="0"/>
              <a:pPr/>
              <a:t>‹#›</a:t>
            </a:fld>
            <a:endParaRPr lang="en-US" dirty="0"/>
          </a:p>
        </p:txBody>
      </p:sp>
      <p:sp>
        <p:nvSpPr>
          <p:cNvPr id="10" name="Rectangle 9"/>
          <p:cNvSpPr/>
          <p:nvPr userDrawn="1"/>
        </p:nvSpPr>
        <p:spPr>
          <a:xfrm>
            <a:off x="4752021" y="0"/>
            <a:ext cx="4391980" cy="114477"/>
          </a:xfrm>
          <a:prstGeom prst="rect">
            <a:avLst/>
          </a:prstGeom>
          <a:gradFill flip="none" rotWithShape="1">
            <a:gsLst>
              <a:gs pos="6000">
                <a:schemeClr val="accent1">
                  <a:tint val="66000"/>
                  <a:satMod val="160000"/>
                  <a:alpha val="0"/>
                </a:schemeClr>
              </a:gs>
              <a:gs pos="100000">
                <a:schemeClr val="accent1">
                  <a:lumMod val="75000"/>
                </a:schemeClr>
              </a:gs>
              <a:gs pos="100000">
                <a:schemeClr val="accent1">
                  <a:tint val="23500"/>
                  <a:satMod val="1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a:extLst>
              <a:ext uri="{FF2B5EF4-FFF2-40B4-BE49-F238E27FC236}">
                <a16:creationId xmlns:a16="http://schemas.microsoft.com/office/drawing/2014/main" id="{BFC91A75-74B8-4B99-BF7D-1B4D14E2C128}"/>
              </a:ext>
            </a:extLst>
          </p:cNvPr>
          <p:cNvSpPr>
            <a:spLocks noGrp="1"/>
          </p:cNvSpPr>
          <p:nvPr>
            <p:ph type="title"/>
          </p:nvPr>
        </p:nvSpPr>
        <p:spPr>
          <a:xfrm>
            <a:off x="444076" y="154978"/>
            <a:ext cx="8229600" cy="857250"/>
          </a:xfrm>
        </p:spPr>
        <p:txBody>
          <a:bodyPr/>
          <a:lstStyle/>
          <a:p>
            <a:r>
              <a:rPr lang="en-US" dirty="0"/>
              <a:t>Click to edit Master title style</a:t>
            </a:r>
          </a:p>
        </p:txBody>
      </p:sp>
      <p:sp>
        <p:nvSpPr>
          <p:cNvPr id="5" name="Text Placeholder 4">
            <a:extLst>
              <a:ext uri="{FF2B5EF4-FFF2-40B4-BE49-F238E27FC236}">
                <a16:creationId xmlns:a16="http://schemas.microsoft.com/office/drawing/2014/main" id="{CFB2780A-95CA-4ED2-A0DF-82861C05A768}"/>
              </a:ext>
            </a:extLst>
          </p:cNvPr>
          <p:cNvSpPr>
            <a:spLocks noGrp="1"/>
          </p:cNvSpPr>
          <p:nvPr>
            <p:ph type="body" sz="quarter" idx="13"/>
          </p:nvPr>
        </p:nvSpPr>
        <p:spPr>
          <a:xfrm>
            <a:off x="457201" y="1154730"/>
            <a:ext cx="8229599" cy="368145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646114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grpSp>
        <p:nvGrpSpPr>
          <p:cNvPr id="11" name="Group 10"/>
          <p:cNvGrpSpPr/>
          <p:nvPr userDrawn="1"/>
        </p:nvGrpSpPr>
        <p:grpSpPr>
          <a:xfrm>
            <a:off x="-20332" y="4729150"/>
            <a:ext cx="9184664" cy="432048"/>
            <a:chOff x="0" y="6453336"/>
            <a:chExt cx="9144000" cy="432048"/>
          </a:xfrm>
        </p:grpSpPr>
        <p:pic>
          <p:nvPicPr>
            <p:cNvPr id="6" name="Picture 3"/>
            <p:cNvPicPr>
              <a:picLocks noChangeAspect="1" noChangeArrowheads="1"/>
            </p:cNvPicPr>
            <p:nvPr userDrawn="1"/>
          </p:nvPicPr>
          <p:blipFill>
            <a:blip r:embed="rId2" cstate="print"/>
            <a:srcRect l="12442" t="17457" r="11014" b="17339"/>
            <a:stretch>
              <a:fillRect/>
            </a:stretch>
          </p:blipFill>
          <p:spPr bwMode="auto">
            <a:xfrm>
              <a:off x="62947" y="6453336"/>
              <a:ext cx="927653" cy="395111"/>
            </a:xfrm>
            <a:prstGeom prst="rect">
              <a:avLst/>
            </a:prstGeom>
            <a:noFill/>
            <a:ln w="9525">
              <a:noFill/>
              <a:miter lim="800000"/>
              <a:headEnd/>
              <a:tailEnd/>
            </a:ln>
          </p:spPr>
        </p:pic>
        <p:sp>
          <p:nvSpPr>
            <p:cNvPr id="7" name="Rectangle 6"/>
            <p:cNvSpPr/>
            <p:nvPr userDrawn="1"/>
          </p:nvSpPr>
          <p:spPr>
            <a:xfrm>
              <a:off x="0" y="6504384"/>
              <a:ext cx="9144000" cy="381000"/>
            </a:xfrm>
            <a:prstGeom prst="rect">
              <a:avLst/>
            </a:prstGeom>
            <a:gradFill flip="none" rotWithShape="1">
              <a:gsLst>
                <a:gs pos="6000">
                  <a:schemeClr val="accent1">
                    <a:tint val="66000"/>
                    <a:satMod val="160000"/>
                    <a:alpha val="0"/>
                  </a:schemeClr>
                </a:gs>
                <a:gs pos="100000">
                  <a:schemeClr val="accent1">
                    <a:lumMod val="75000"/>
                  </a:schemeClr>
                </a:gs>
                <a:gs pos="100000">
                  <a:schemeClr val="accent1">
                    <a:tint val="23500"/>
                    <a:satMod val="1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4" name="Slide Number Placeholder 3"/>
          <p:cNvSpPr>
            <a:spLocks noGrp="1"/>
          </p:cNvSpPr>
          <p:nvPr userDrawn="1">
            <p:ph type="sldNum" sz="quarter" idx="12"/>
          </p:nvPr>
        </p:nvSpPr>
        <p:spPr>
          <a:xfrm>
            <a:off x="8255260" y="4863192"/>
            <a:ext cx="457200" cy="273844"/>
          </a:xfrm>
        </p:spPr>
        <p:txBody>
          <a:bodyPr/>
          <a:lstStyle>
            <a:lvl1pPr>
              <a:defRPr>
                <a:ln>
                  <a:solidFill>
                    <a:schemeClr val="bg1"/>
                  </a:solidFill>
                </a:ln>
              </a:defRPr>
            </a:lvl1pPr>
          </a:lstStyle>
          <a:p>
            <a:fld id="{B6F15528-21DE-4FAA-801E-634DDDAF4B2B}" type="slidenum">
              <a:rPr lang="en-US" smtClean="0"/>
              <a:pPr/>
              <a:t>‹#›</a:t>
            </a:fld>
            <a:endParaRPr lang="en-US" dirty="0"/>
          </a:p>
        </p:txBody>
      </p:sp>
      <p:sp>
        <p:nvSpPr>
          <p:cNvPr id="10" name="Rectangle 9"/>
          <p:cNvSpPr/>
          <p:nvPr userDrawn="1"/>
        </p:nvSpPr>
        <p:spPr>
          <a:xfrm>
            <a:off x="4752021" y="0"/>
            <a:ext cx="4391980" cy="114477"/>
          </a:xfrm>
          <a:prstGeom prst="rect">
            <a:avLst/>
          </a:prstGeom>
          <a:gradFill flip="none" rotWithShape="1">
            <a:gsLst>
              <a:gs pos="6000">
                <a:schemeClr val="accent1">
                  <a:tint val="66000"/>
                  <a:satMod val="160000"/>
                  <a:alpha val="0"/>
                </a:schemeClr>
              </a:gs>
              <a:gs pos="100000">
                <a:schemeClr val="accent1">
                  <a:lumMod val="75000"/>
                </a:schemeClr>
              </a:gs>
              <a:gs pos="100000">
                <a:schemeClr val="accent1">
                  <a:tint val="23500"/>
                  <a:satMod val="1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a:extLst>
              <a:ext uri="{FF2B5EF4-FFF2-40B4-BE49-F238E27FC236}">
                <a16:creationId xmlns:a16="http://schemas.microsoft.com/office/drawing/2014/main" id="{BFC91A75-74B8-4B99-BF7D-1B4D14E2C128}"/>
              </a:ext>
            </a:extLst>
          </p:cNvPr>
          <p:cNvSpPr>
            <a:spLocks noGrp="1"/>
          </p:cNvSpPr>
          <p:nvPr>
            <p:ph type="title"/>
          </p:nvPr>
        </p:nvSpPr>
        <p:spPr>
          <a:xfrm>
            <a:off x="444076" y="154978"/>
            <a:ext cx="8229600" cy="857250"/>
          </a:xfrm>
        </p:spPr>
        <p:txBody>
          <a:bodyPr/>
          <a:lstStyle/>
          <a:p>
            <a:r>
              <a:rPr lang="en-US" dirty="0"/>
              <a:t>Click to edit Master title style</a:t>
            </a:r>
          </a:p>
        </p:txBody>
      </p:sp>
      <p:sp>
        <p:nvSpPr>
          <p:cNvPr id="5" name="Text Placeholder 4">
            <a:extLst>
              <a:ext uri="{FF2B5EF4-FFF2-40B4-BE49-F238E27FC236}">
                <a16:creationId xmlns:a16="http://schemas.microsoft.com/office/drawing/2014/main" id="{CFB2780A-95CA-4ED2-A0DF-82861C05A768}"/>
              </a:ext>
            </a:extLst>
          </p:cNvPr>
          <p:cNvSpPr>
            <a:spLocks noGrp="1"/>
          </p:cNvSpPr>
          <p:nvPr>
            <p:ph type="body" sz="quarter" idx="13"/>
          </p:nvPr>
        </p:nvSpPr>
        <p:spPr>
          <a:xfrm>
            <a:off x="457201" y="1154730"/>
            <a:ext cx="8229599" cy="368145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303004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4_Blank">
    <p:spTree>
      <p:nvGrpSpPr>
        <p:cNvPr id="1" name=""/>
        <p:cNvGrpSpPr/>
        <p:nvPr/>
      </p:nvGrpSpPr>
      <p:grpSpPr>
        <a:xfrm>
          <a:off x="0" y="0"/>
          <a:ext cx="0" cy="0"/>
          <a:chOff x="0" y="0"/>
          <a:chExt cx="0" cy="0"/>
        </a:xfrm>
      </p:grpSpPr>
      <p:grpSp>
        <p:nvGrpSpPr>
          <p:cNvPr id="11" name="Group 10"/>
          <p:cNvGrpSpPr/>
          <p:nvPr userDrawn="1"/>
        </p:nvGrpSpPr>
        <p:grpSpPr>
          <a:xfrm>
            <a:off x="0" y="4840002"/>
            <a:ext cx="9144000" cy="324036"/>
            <a:chOff x="0" y="6453336"/>
            <a:chExt cx="9144000" cy="432048"/>
          </a:xfrm>
        </p:grpSpPr>
        <p:pic>
          <p:nvPicPr>
            <p:cNvPr id="6" name="Picture 3"/>
            <p:cNvPicPr>
              <a:picLocks noChangeAspect="1" noChangeArrowheads="1"/>
            </p:cNvPicPr>
            <p:nvPr userDrawn="1"/>
          </p:nvPicPr>
          <p:blipFill>
            <a:blip r:embed="rId2" cstate="print"/>
            <a:srcRect l="12442" t="17457" r="11014" b="17339"/>
            <a:stretch>
              <a:fillRect/>
            </a:stretch>
          </p:blipFill>
          <p:spPr bwMode="auto">
            <a:xfrm>
              <a:off x="62947" y="6453336"/>
              <a:ext cx="927653" cy="395111"/>
            </a:xfrm>
            <a:prstGeom prst="rect">
              <a:avLst/>
            </a:prstGeom>
            <a:noFill/>
            <a:ln w="9525">
              <a:noFill/>
              <a:miter lim="800000"/>
              <a:headEnd/>
              <a:tailEnd/>
            </a:ln>
          </p:spPr>
        </p:pic>
        <p:sp>
          <p:nvSpPr>
            <p:cNvPr id="7" name="Rectangle 6"/>
            <p:cNvSpPr/>
            <p:nvPr userDrawn="1"/>
          </p:nvSpPr>
          <p:spPr>
            <a:xfrm>
              <a:off x="0" y="6504384"/>
              <a:ext cx="9144000" cy="381000"/>
            </a:xfrm>
            <a:prstGeom prst="rect">
              <a:avLst/>
            </a:prstGeom>
            <a:gradFill flip="none" rotWithShape="1">
              <a:gsLst>
                <a:gs pos="6000">
                  <a:schemeClr val="accent1">
                    <a:tint val="66000"/>
                    <a:satMod val="160000"/>
                    <a:alpha val="0"/>
                  </a:schemeClr>
                </a:gs>
                <a:gs pos="100000">
                  <a:schemeClr val="accent1">
                    <a:lumMod val="75000"/>
                  </a:schemeClr>
                </a:gs>
                <a:gs pos="100000">
                  <a:schemeClr val="accent1">
                    <a:tint val="23500"/>
                    <a:satMod val="1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4" name="Slide Number Placeholder 3"/>
          <p:cNvSpPr>
            <a:spLocks noGrp="1"/>
          </p:cNvSpPr>
          <p:nvPr userDrawn="1">
            <p:ph type="sldNum" sz="quarter" idx="12"/>
          </p:nvPr>
        </p:nvSpPr>
        <p:spPr>
          <a:xfrm>
            <a:off x="8255260" y="4863192"/>
            <a:ext cx="457200" cy="273844"/>
          </a:xfrm>
        </p:spPr>
        <p:txBody>
          <a:bodyPr/>
          <a:lstStyle>
            <a:lvl1pPr>
              <a:defRPr>
                <a:ln>
                  <a:solidFill>
                    <a:schemeClr val="bg1"/>
                  </a:solidFill>
                </a:ln>
              </a:defRPr>
            </a:lvl1pPr>
          </a:lstStyle>
          <a:p>
            <a:fld id="{B6F15528-21DE-4FAA-801E-634DDDAF4B2B}" type="slidenum">
              <a:rPr lang="en-US" smtClean="0"/>
              <a:pPr/>
              <a:t>‹#›</a:t>
            </a:fld>
            <a:endParaRPr lang="en-US" dirty="0"/>
          </a:p>
        </p:txBody>
      </p:sp>
      <p:sp>
        <p:nvSpPr>
          <p:cNvPr id="10" name="Rectangle 9"/>
          <p:cNvSpPr/>
          <p:nvPr userDrawn="1"/>
        </p:nvSpPr>
        <p:spPr>
          <a:xfrm>
            <a:off x="4752021" y="0"/>
            <a:ext cx="4391980" cy="114477"/>
          </a:xfrm>
          <a:prstGeom prst="rect">
            <a:avLst/>
          </a:prstGeom>
          <a:gradFill flip="none" rotWithShape="1">
            <a:gsLst>
              <a:gs pos="6000">
                <a:schemeClr val="accent1">
                  <a:tint val="66000"/>
                  <a:satMod val="160000"/>
                  <a:alpha val="0"/>
                </a:schemeClr>
              </a:gs>
              <a:gs pos="100000">
                <a:schemeClr val="accent1">
                  <a:lumMod val="75000"/>
                </a:schemeClr>
              </a:gs>
              <a:gs pos="100000">
                <a:schemeClr val="accent1">
                  <a:tint val="23500"/>
                  <a:satMod val="1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a:extLst>
              <a:ext uri="{FF2B5EF4-FFF2-40B4-BE49-F238E27FC236}">
                <a16:creationId xmlns:a16="http://schemas.microsoft.com/office/drawing/2014/main" id="{BFC91A75-74B8-4B99-BF7D-1B4D14E2C128}"/>
              </a:ext>
            </a:extLst>
          </p:cNvPr>
          <p:cNvSpPr>
            <a:spLocks noGrp="1"/>
          </p:cNvSpPr>
          <p:nvPr>
            <p:ph type="title"/>
          </p:nvPr>
        </p:nvSpPr>
        <p:spPr>
          <a:xfrm>
            <a:off x="444076" y="154978"/>
            <a:ext cx="8229600" cy="857250"/>
          </a:xfrm>
        </p:spPr>
        <p:txBody>
          <a:bodyPr/>
          <a:lstStyle/>
          <a:p>
            <a:r>
              <a:rPr lang="en-US" dirty="0"/>
              <a:t>Click to edit Master title style</a:t>
            </a:r>
          </a:p>
        </p:txBody>
      </p:sp>
      <p:sp>
        <p:nvSpPr>
          <p:cNvPr id="5" name="Text Placeholder 4">
            <a:extLst>
              <a:ext uri="{FF2B5EF4-FFF2-40B4-BE49-F238E27FC236}">
                <a16:creationId xmlns:a16="http://schemas.microsoft.com/office/drawing/2014/main" id="{CFB2780A-95CA-4ED2-A0DF-82861C05A768}"/>
              </a:ext>
            </a:extLst>
          </p:cNvPr>
          <p:cNvSpPr>
            <a:spLocks noGrp="1"/>
          </p:cNvSpPr>
          <p:nvPr>
            <p:ph type="body" sz="quarter" idx="13"/>
          </p:nvPr>
        </p:nvSpPr>
        <p:spPr>
          <a:xfrm>
            <a:off x="457201" y="1154730"/>
            <a:ext cx="8229599" cy="368145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002044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7_Blank">
    <p:spTree>
      <p:nvGrpSpPr>
        <p:cNvPr id="1" name=""/>
        <p:cNvGrpSpPr/>
        <p:nvPr/>
      </p:nvGrpSpPr>
      <p:grpSpPr>
        <a:xfrm>
          <a:off x="0" y="0"/>
          <a:ext cx="0" cy="0"/>
          <a:chOff x="0" y="0"/>
          <a:chExt cx="0" cy="0"/>
        </a:xfrm>
      </p:grpSpPr>
      <p:grpSp>
        <p:nvGrpSpPr>
          <p:cNvPr id="11" name="Group 10"/>
          <p:cNvGrpSpPr/>
          <p:nvPr userDrawn="1"/>
        </p:nvGrpSpPr>
        <p:grpSpPr>
          <a:xfrm>
            <a:off x="0" y="4840002"/>
            <a:ext cx="9144000" cy="324036"/>
            <a:chOff x="0" y="6453336"/>
            <a:chExt cx="9144000" cy="432048"/>
          </a:xfrm>
        </p:grpSpPr>
        <p:pic>
          <p:nvPicPr>
            <p:cNvPr id="6" name="Picture 3"/>
            <p:cNvPicPr>
              <a:picLocks noChangeAspect="1" noChangeArrowheads="1"/>
            </p:cNvPicPr>
            <p:nvPr userDrawn="1"/>
          </p:nvPicPr>
          <p:blipFill>
            <a:blip r:embed="rId2" cstate="print"/>
            <a:srcRect l="12442" t="17457" r="11014" b="17339"/>
            <a:stretch>
              <a:fillRect/>
            </a:stretch>
          </p:blipFill>
          <p:spPr bwMode="auto">
            <a:xfrm>
              <a:off x="62947" y="6453336"/>
              <a:ext cx="927653" cy="395111"/>
            </a:xfrm>
            <a:prstGeom prst="rect">
              <a:avLst/>
            </a:prstGeom>
            <a:noFill/>
            <a:ln w="9525">
              <a:noFill/>
              <a:miter lim="800000"/>
              <a:headEnd/>
              <a:tailEnd/>
            </a:ln>
          </p:spPr>
        </p:pic>
        <p:sp>
          <p:nvSpPr>
            <p:cNvPr id="7" name="Rectangle 6"/>
            <p:cNvSpPr/>
            <p:nvPr userDrawn="1"/>
          </p:nvSpPr>
          <p:spPr>
            <a:xfrm>
              <a:off x="0" y="6504384"/>
              <a:ext cx="9144000" cy="381000"/>
            </a:xfrm>
            <a:prstGeom prst="rect">
              <a:avLst/>
            </a:prstGeom>
            <a:gradFill flip="none" rotWithShape="1">
              <a:gsLst>
                <a:gs pos="6000">
                  <a:schemeClr val="accent1">
                    <a:tint val="66000"/>
                    <a:satMod val="160000"/>
                    <a:alpha val="0"/>
                  </a:schemeClr>
                </a:gs>
                <a:gs pos="100000">
                  <a:schemeClr val="accent1">
                    <a:lumMod val="75000"/>
                  </a:schemeClr>
                </a:gs>
                <a:gs pos="100000">
                  <a:schemeClr val="accent1">
                    <a:tint val="23500"/>
                    <a:satMod val="1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4" name="Slide Number Placeholder 3"/>
          <p:cNvSpPr>
            <a:spLocks noGrp="1"/>
          </p:cNvSpPr>
          <p:nvPr userDrawn="1">
            <p:ph type="sldNum" sz="quarter" idx="12"/>
          </p:nvPr>
        </p:nvSpPr>
        <p:spPr>
          <a:xfrm>
            <a:off x="8255260" y="4863192"/>
            <a:ext cx="457200" cy="273844"/>
          </a:xfrm>
        </p:spPr>
        <p:txBody>
          <a:bodyPr/>
          <a:lstStyle>
            <a:lvl1pPr>
              <a:defRPr>
                <a:ln>
                  <a:solidFill>
                    <a:schemeClr val="bg1"/>
                  </a:solidFill>
                </a:ln>
              </a:defRPr>
            </a:lvl1pPr>
          </a:lstStyle>
          <a:p>
            <a:fld id="{B6F15528-21DE-4FAA-801E-634DDDAF4B2B}" type="slidenum">
              <a:rPr lang="en-US" smtClean="0"/>
              <a:pPr/>
              <a:t>‹#›</a:t>
            </a:fld>
            <a:endParaRPr lang="en-US" dirty="0"/>
          </a:p>
        </p:txBody>
      </p:sp>
      <p:sp>
        <p:nvSpPr>
          <p:cNvPr id="10" name="Rectangle 9"/>
          <p:cNvSpPr/>
          <p:nvPr userDrawn="1"/>
        </p:nvSpPr>
        <p:spPr>
          <a:xfrm>
            <a:off x="4752021" y="0"/>
            <a:ext cx="4391980" cy="114477"/>
          </a:xfrm>
          <a:prstGeom prst="rect">
            <a:avLst/>
          </a:prstGeom>
          <a:gradFill flip="none" rotWithShape="1">
            <a:gsLst>
              <a:gs pos="6000">
                <a:schemeClr val="accent1">
                  <a:tint val="66000"/>
                  <a:satMod val="160000"/>
                  <a:alpha val="0"/>
                </a:schemeClr>
              </a:gs>
              <a:gs pos="100000">
                <a:schemeClr val="accent1">
                  <a:lumMod val="75000"/>
                </a:schemeClr>
              </a:gs>
              <a:gs pos="100000">
                <a:schemeClr val="accent1">
                  <a:tint val="23500"/>
                  <a:satMod val="1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a:extLst>
              <a:ext uri="{FF2B5EF4-FFF2-40B4-BE49-F238E27FC236}">
                <a16:creationId xmlns:a16="http://schemas.microsoft.com/office/drawing/2014/main" id="{BFC91A75-74B8-4B99-BF7D-1B4D14E2C128}"/>
              </a:ext>
            </a:extLst>
          </p:cNvPr>
          <p:cNvSpPr>
            <a:spLocks noGrp="1"/>
          </p:cNvSpPr>
          <p:nvPr>
            <p:ph type="title"/>
          </p:nvPr>
        </p:nvSpPr>
        <p:spPr>
          <a:xfrm>
            <a:off x="444076" y="154978"/>
            <a:ext cx="8229600" cy="857250"/>
          </a:xfrm>
        </p:spPr>
        <p:txBody>
          <a:bodyPr/>
          <a:lstStyle/>
          <a:p>
            <a:r>
              <a:rPr lang="en-US" dirty="0"/>
              <a:t>Click to edit Master title style</a:t>
            </a:r>
          </a:p>
        </p:txBody>
      </p:sp>
      <p:sp>
        <p:nvSpPr>
          <p:cNvPr id="5" name="Text Placeholder 4">
            <a:extLst>
              <a:ext uri="{FF2B5EF4-FFF2-40B4-BE49-F238E27FC236}">
                <a16:creationId xmlns:a16="http://schemas.microsoft.com/office/drawing/2014/main" id="{CFB2780A-95CA-4ED2-A0DF-82861C05A768}"/>
              </a:ext>
            </a:extLst>
          </p:cNvPr>
          <p:cNvSpPr>
            <a:spLocks noGrp="1"/>
          </p:cNvSpPr>
          <p:nvPr>
            <p:ph type="body" sz="quarter" idx="13"/>
          </p:nvPr>
        </p:nvSpPr>
        <p:spPr>
          <a:xfrm>
            <a:off x="457201" y="1154730"/>
            <a:ext cx="8229599" cy="368145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124071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0_Blank">
    <p:spTree>
      <p:nvGrpSpPr>
        <p:cNvPr id="1" name=""/>
        <p:cNvGrpSpPr/>
        <p:nvPr/>
      </p:nvGrpSpPr>
      <p:grpSpPr>
        <a:xfrm>
          <a:off x="0" y="0"/>
          <a:ext cx="0" cy="0"/>
          <a:chOff x="0" y="0"/>
          <a:chExt cx="0" cy="0"/>
        </a:xfrm>
      </p:grpSpPr>
      <p:grpSp>
        <p:nvGrpSpPr>
          <p:cNvPr id="11" name="Group 10"/>
          <p:cNvGrpSpPr/>
          <p:nvPr userDrawn="1"/>
        </p:nvGrpSpPr>
        <p:grpSpPr>
          <a:xfrm>
            <a:off x="197768" y="4731990"/>
            <a:ext cx="8748464" cy="405046"/>
            <a:chOff x="0" y="6453336"/>
            <a:chExt cx="9144000" cy="432048"/>
          </a:xfrm>
        </p:grpSpPr>
        <p:pic>
          <p:nvPicPr>
            <p:cNvPr id="6" name="Picture 3"/>
            <p:cNvPicPr>
              <a:picLocks noChangeAspect="1" noChangeArrowheads="1"/>
            </p:cNvPicPr>
            <p:nvPr userDrawn="1"/>
          </p:nvPicPr>
          <p:blipFill>
            <a:blip r:embed="rId2" cstate="print"/>
            <a:srcRect l="12442" t="17457" r="11014" b="17339"/>
            <a:stretch>
              <a:fillRect/>
            </a:stretch>
          </p:blipFill>
          <p:spPr bwMode="auto">
            <a:xfrm>
              <a:off x="62947" y="6453336"/>
              <a:ext cx="927653" cy="395111"/>
            </a:xfrm>
            <a:prstGeom prst="rect">
              <a:avLst/>
            </a:prstGeom>
            <a:noFill/>
            <a:ln w="9525">
              <a:noFill/>
              <a:miter lim="800000"/>
              <a:headEnd/>
              <a:tailEnd/>
            </a:ln>
          </p:spPr>
        </p:pic>
        <p:sp>
          <p:nvSpPr>
            <p:cNvPr id="7" name="Rectangle 6"/>
            <p:cNvSpPr/>
            <p:nvPr userDrawn="1"/>
          </p:nvSpPr>
          <p:spPr>
            <a:xfrm>
              <a:off x="0" y="6504384"/>
              <a:ext cx="9144000" cy="381000"/>
            </a:xfrm>
            <a:prstGeom prst="rect">
              <a:avLst/>
            </a:prstGeom>
            <a:gradFill flip="none" rotWithShape="1">
              <a:gsLst>
                <a:gs pos="6000">
                  <a:schemeClr val="accent1">
                    <a:tint val="66000"/>
                    <a:satMod val="160000"/>
                    <a:alpha val="0"/>
                  </a:schemeClr>
                </a:gs>
                <a:gs pos="100000">
                  <a:schemeClr val="accent1">
                    <a:lumMod val="75000"/>
                  </a:schemeClr>
                </a:gs>
                <a:gs pos="100000">
                  <a:schemeClr val="accent1">
                    <a:tint val="23500"/>
                    <a:satMod val="1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4" name="Slide Number Placeholder 3"/>
          <p:cNvSpPr>
            <a:spLocks noGrp="1"/>
          </p:cNvSpPr>
          <p:nvPr userDrawn="1">
            <p:ph type="sldNum" sz="quarter" idx="12"/>
          </p:nvPr>
        </p:nvSpPr>
        <p:spPr>
          <a:xfrm>
            <a:off x="8255260" y="4863192"/>
            <a:ext cx="457200" cy="273844"/>
          </a:xfrm>
        </p:spPr>
        <p:txBody>
          <a:bodyPr/>
          <a:lstStyle>
            <a:lvl1pPr>
              <a:defRPr>
                <a:ln>
                  <a:solidFill>
                    <a:schemeClr val="bg1"/>
                  </a:solidFill>
                </a:ln>
              </a:defRPr>
            </a:lvl1pPr>
          </a:lstStyle>
          <a:p>
            <a:fld id="{B6F15528-21DE-4FAA-801E-634DDDAF4B2B}" type="slidenum">
              <a:rPr lang="en-US" smtClean="0"/>
              <a:pPr/>
              <a:t>‹#›</a:t>
            </a:fld>
            <a:endParaRPr lang="en-US" dirty="0"/>
          </a:p>
        </p:txBody>
      </p:sp>
      <p:sp>
        <p:nvSpPr>
          <p:cNvPr id="10" name="Rectangle 9"/>
          <p:cNvSpPr/>
          <p:nvPr userDrawn="1"/>
        </p:nvSpPr>
        <p:spPr>
          <a:xfrm>
            <a:off x="4752021" y="0"/>
            <a:ext cx="4391980" cy="114477"/>
          </a:xfrm>
          <a:prstGeom prst="rect">
            <a:avLst/>
          </a:prstGeom>
          <a:gradFill flip="none" rotWithShape="1">
            <a:gsLst>
              <a:gs pos="6000">
                <a:schemeClr val="accent1">
                  <a:tint val="66000"/>
                  <a:satMod val="160000"/>
                  <a:alpha val="0"/>
                </a:schemeClr>
              </a:gs>
              <a:gs pos="100000">
                <a:schemeClr val="accent1">
                  <a:lumMod val="75000"/>
                </a:schemeClr>
              </a:gs>
              <a:gs pos="100000">
                <a:schemeClr val="accent1">
                  <a:tint val="23500"/>
                  <a:satMod val="1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a:extLst>
              <a:ext uri="{FF2B5EF4-FFF2-40B4-BE49-F238E27FC236}">
                <a16:creationId xmlns:a16="http://schemas.microsoft.com/office/drawing/2014/main" id="{BFC91A75-74B8-4B99-BF7D-1B4D14E2C128}"/>
              </a:ext>
            </a:extLst>
          </p:cNvPr>
          <p:cNvSpPr>
            <a:spLocks noGrp="1"/>
          </p:cNvSpPr>
          <p:nvPr>
            <p:ph type="title"/>
          </p:nvPr>
        </p:nvSpPr>
        <p:spPr>
          <a:xfrm>
            <a:off x="444076" y="154978"/>
            <a:ext cx="8229600" cy="857250"/>
          </a:xfrm>
        </p:spPr>
        <p:txBody>
          <a:bodyPr/>
          <a:lstStyle/>
          <a:p>
            <a:r>
              <a:rPr lang="en-US" dirty="0"/>
              <a:t>Click to edit Master title style</a:t>
            </a:r>
          </a:p>
        </p:txBody>
      </p:sp>
      <p:sp>
        <p:nvSpPr>
          <p:cNvPr id="5" name="Text Placeholder 4">
            <a:extLst>
              <a:ext uri="{FF2B5EF4-FFF2-40B4-BE49-F238E27FC236}">
                <a16:creationId xmlns:a16="http://schemas.microsoft.com/office/drawing/2014/main" id="{CFB2780A-95CA-4ED2-A0DF-82861C05A768}"/>
              </a:ext>
            </a:extLst>
          </p:cNvPr>
          <p:cNvSpPr>
            <a:spLocks noGrp="1"/>
          </p:cNvSpPr>
          <p:nvPr>
            <p:ph type="body" sz="quarter" idx="13"/>
          </p:nvPr>
        </p:nvSpPr>
        <p:spPr>
          <a:xfrm>
            <a:off x="457201" y="1154730"/>
            <a:ext cx="8229599" cy="368145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01074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2947" y="4840002"/>
            <a:ext cx="800641" cy="296333"/>
          </a:xfrm>
          <a:prstGeom prst="rect">
            <a:avLst/>
          </a:prstGeom>
          <a:noFill/>
          <a:ln w="9525">
            <a:noFill/>
            <a:miter lim="800000"/>
            <a:headEnd/>
            <a:tailEnd/>
          </a:ln>
        </p:spPr>
      </p:pic>
      <p:sp>
        <p:nvSpPr>
          <p:cNvPr id="7" name="Rectangle 6"/>
          <p:cNvSpPr/>
          <p:nvPr userDrawn="1"/>
        </p:nvSpPr>
        <p:spPr>
          <a:xfrm>
            <a:off x="8673" y="4863192"/>
            <a:ext cx="9144000" cy="285750"/>
          </a:xfrm>
          <a:prstGeom prst="rect">
            <a:avLst/>
          </a:prstGeom>
          <a:gradFill flip="none" rotWithShape="1">
            <a:gsLst>
              <a:gs pos="6000">
                <a:schemeClr val="accent1">
                  <a:tint val="66000"/>
                  <a:satMod val="160000"/>
                  <a:alpha val="0"/>
                </a:schemeClr>
              </a:gs>
              <a:gs pos="100000">
                <a:schemeClr val="accent1">
                  <a:lumMod val="75000"/>
                </a:schemeClr>
              </a:gs>
              <a:gs pos="100000">
                <a:schemeClr val="accent1">
                  <a:tint val="23500"/>
                  <a:satMod val="1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4" name="Slide Number Placeholder 3"/>
          <p:cNvSpPr>
            <a:spLocks noGrp="1"/>
          </p:cNvSpPr>
          <p:nvPr userDrawn="1">
            <p:ph type="sldNum" sz="quarter" idx="12"/>
          </p:nvPr>
        </p:nvSpPr>
        <p:spPr>
          <a:xfrm>
            <a:off x="8255260" y="4863192"/>
            <a:ext cx="457200" cy="273844"/>
          </a:xfrm>
        </p:spPr>
        <p:txBody>
          <a:bodyPr/>
          <a:lstStyle>
            <a:lvl1pPr>
              <a:defRPr>
                <a:ln>
                  <a:solidFill>
                    <a:schemeClr val="bg1"/>
                  </a:solidFill>
                </a:ln>
              </a:defRPr>
            </a:lvl1pPr>
          </a:lstStyle>
          <a:p>
            <a:fld id="{B6F15528-21DE-4FAA-801E-634DDDAF4B2B}" type="slidenum">
              <a:rPr lang="en-US" smtClean="0">
                <a:ln>
                  <a:solidFill>
                    <a:prstClr val="white"/>
                  </a:solidFill>
                </a:ln>
                <a:solidFill>
                  <a:prstClr val="black">
                    <a:tint val="75000"/>
                  </a:prstClr>
                </a:solidFill>
              </a:rPr>
              <a:pPr/>
              <a:t>‹#›</a:t>
            </a:fld>
            <a:endParaRPr lang="en-US" dirty="0">
              <a:ln>
                <a:solidFill>
                  <a:prstClr val="white"/>
                </a:solidFill>
              </a:ln>
              <a:solidFill>
                <a:prstClr val="black">
                  <a:tint val="75000"/>
                </a:prstClr>
              </a:solidFill>
            </a:endParaRPr>
          </a:p>
        </p:txBody>
      </p:sp>
      <p:sp>
        <p:nvSpPr>
          <p:cNvPr id="10" name="Rectangle 9"/>
          <p:cNvSpPr/>
          <p:nvPr userDrawn="1"/>
        </p:nvSpPr>
        <p:spPr>
          <a:xfrm>
            <a:off x="4752020" y="0"/>
            <a:ext cx="4391980" cy="114477"/>
          </a:xfrm>
          <a:prstGeom prst="rect">
            <a:avLst/>
          </a:prstGeom>
          <a:gradFill flip="none" rotWithShape="1">
            <a:gsLst>
              <a:gs pos="6000">
                <a:schemeClr val="accent1">
                  <a:tint val="66000"/>
                  <a:satMod val="160000"/>
                  <a:alpha val="0"/>
                </a:schemeClr>
              </a:gs>
              <a:gs pos="100000">
                <a:schemeClr val="accent1">
                  <a:lumMod val="75000"/>
                </a:schemeClr>
              </a:gs>
              <a:gs pos="100000">
                <a:schemeClr val="accent1">
                  <a:tint val="23500"/>
                  <a:satMod val="1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cs typeface="+mn-cs"/>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cs typeface="+mn-cs"/>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B6F15528-21DE-4FAA-801E-634DDDAF4B2B}" type="slidenum">
              <a:rPr lang="en-US" smtClean="0">
                <a:solidFill>
                  <a:prstClr val="black">
                    <a:tint val="75000"/>
                  </a:prstClr>
                </a:solidFill>
                <a:latin typeface="Calibri"/>
                <a:cs typeface="+mn-cs"/>
              </a:rPr>
              <a:pPr fontAlgn="auto">
                <a:spcBef>
                  <a:spcPts val="0"/>
                </a:spcBef>
                <a:spcAft>
                  <a:spcPts val="0"/>
                </a:spcAft>
              </a:pPr>
              <a:t>‹#›</a:t>
            </a:fld>
            <a:endParaRPr lang="en-US">
              <a:solidFill>
                <a:prstClr val="black">
                  <a:tint val="75000"/>
                </a:prstClr>
              </a:solidFill>
              <a:latin typeface="Calibri"/>
              <a:cs typeface="+mn-cs"/>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5" r:id="rId14"/>
    <p:sldLayoutId id="2147483690" r:id="rId15"/>
    <p:sldLayoutId id="2147483693" r:id="rId16"/>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png"/><Relationship Id="rId1" Type="http://schemas.openxmlformats.org/officeDocument/2006/relationships/slideLayout" Target="../slideLayouts/slideLayout7.xml"/><Relationship Id="rId5" Type="http://schemas.openxmlformats.org/officeDocument/2006/relationships/image" Target="../media/image52.jpeg"/><Relationship Id="rId4" Type="http://schemas.openxmlformats.org/officeDocument/2006/relationships/image" Target="../media/image51.jpeg"/></Relationships>
</file>

<file path=ppt/slides/_rels/slide1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55.png"/><Relationship Id="rId4" Type="http://schemas.openxmlformats.org/officeDocument/2006/relationships/image" Target="../media/image54.gif"/></Relationships>
</file>

<file path=ppt/slides/_rels/slide1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7.xml"/><Relationship Id="rId5" Type="http://schemas.openxmlformats.org/officeDocument/2006/relationships/image" Target="../media/image59.jpeg"/><Relationship Id="rId4" Type="http://schemas.openxmlformats.org/officeDocument/2006/relationships/image" Target="../media/image58.jpeg"/></Relationships>
</file>

<file path=ppt/slides/_rels/slide13.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 Id="rId5" Type="http://schemas.openxmlformats.org/officeDocument/2006/relationships/image" Target="../media/image64.png"/><Relationship Id="rId4" Type="http://schemas.openxmlformats.org/officeDocument/2006/relationships/image" Target="../media/image63.emf"/></Relationships>
</file>

<file path=ppt/slides/_rels/slide15.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7.xml"/><Relationship Id="rId5" Type="http://schemas.openxmlformats.org/officeDocument/2006/relationships/image" Target="../media/image69.jpg"/><Relationship Id="rId4" Type="http://schemas.openxmlformats.org/officeDocument/2006/relationships/image" Target="../media/image68.jpeg"/></Relationships>
</file>

<file path=ppt/slides/_rels/slide1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7.xml"/><Relationship Id="rId5" Type="http://schemas.openxmlformats.org/officeDocument/2006/relationships/image" Target="../media/image73.emf"/><Relationship Id="rId4" Type="http://schemas.openxmlformats.org/officeDocument/2006/relationships/image" Target="../media/image72.jpeg"/></Relationships>
</file>

<file path=ppt/slides/_rels/slide1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7.xml"/><Relationship Id="rId5" Type="http://schemas.openxmlformats.org/officeDocument/2006/relationships/image" Target="../media/image64.png"/><Relationship Id="rId4" Type="http://schemas.openxmlformats.org/officeDocument/2006/relationships/image" Target="../media/image76.png"/></Relationships>
</file>

<file path=ppt/slides/_rels/slide1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12.xml"/><Relationship Id="rId5" Type="http://schemas.openxmlformats.org/officeDocument/2006/relationships/image" Target="../media/image80.png"/><Relationship Id="rId4" Type="http://schemas.openxmlformats.org/officeDocument/2006/relationships/image" Target="../media/image79.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7.xml"/><Relationship Id="rId1" Type="http://schemas.openxmlformats.org/officeDocument/2006/relationships/slideLayout" Target="../slideLayouts/slideLayout15.xml"/><Relationship Id="rId6" Type="http://schemas.openxmlformats.org/officeDocument/2006/relationships/image" Target="../media/image87.jpeg"/><Relationship Id="rId5" Type="http://schemas.openxmlformats.org/officeDocument/2006/relationships/image" Target="../media/image86.jpeg"/><Relationship Id="rId4" Type="http://schemas.openxmlformats.org/officeDocument/2006/relationships/image" Target="../media/image85.png"/></Relationships>
</file>

<file path=ppt/slides/_rels/slide23.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8.xml"/><Relationship Id="rId1" Type="http://schemas.openxmlformats.org/officeDocument/2006/relationships/slideLayout" Target="../slideLayouts/slideLayout16.xml"/><Relationship Id="rId6" Type="http://schemas.openxmlformats.org/officeDocument/2006/relationships/image" Target="../media/image91.jpeg"/><Relationship Id="rId5" Type="http://schemas.openxmlformats.org/officeDocument/2006/relationships/image" Target="../media/image90.jpeg"/><Relationship Id="rId4" Type="http://schemas.openxmlformats.org/officeDocument/2006/relationships/image" Target="../media/image89.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6.jpg"/></Relationships>
</file>

<file path=ppt/slides/_rels/slide4.xml.rels><?xml version="1.0" encoding="UTF-8" standalone="yes"?>
<Relationships xmlns="http://schemas.openxmlformats.org/package/2006/relationships"><Relationship Id="rId8" Type="http://schemas.openxmlformats.org/officeDocument/2006/relationships/image" Target="../media/image12.jpg"/><Relationship Id="rId13" Type="http://schemas.openxmlformats.org/officeDocument/2006/relationships/image" Target="../media/image17.png"/><Relationship Id="rId18" Type="http://schemas.openxmlformats.org/officeDocument/2006/relationships/image" Target="../media/image22.png"/><Relationship Id="rId3" Type="http://schemas.openxmlformats.org/officeDocument/2006/relationships/image" Target="../media/image7.jpg"/><Relationship Id="rId7" Type="http://schemas.openxmlformats.org/officeDocument/2006/relationships/image" Target="../media/image11.jpg"/><Relationship Id="rId12" Type="http://schemas.openxmlformats.org/officeDocument/2006/relationships/image" Target="../media/image16.png"/><Relationship Id="rId17" Type="http://schemas.openxmlformats.org/officeDocument/2006/relationships/image" Target="../media/image21.png"/><Relationship Id="rId2" Type="http://schemas.openxmlformats.org/officeDocument/2006/relationships/notesSlide" Target="../notesSlides/notesSlide2.xml"/><Relationship Id="rId16"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5" Type="http://schemas.openxmlformats.org/officeDocument/2006/relationships/image" Target="../media/image19.jpg"/><Relationship Id="rId10" Type="http://schemas.openxmlformats.org/officeDocument/2006/relationships/image" Target="../media/image14.png"/><Relationship Id="rId19" Type="http://schemas.openxmlformats.org/officeDocument/2006/relationships/image" Target="../media/image23.png"/><Relationship Id="rId4" Type="http://schemas.openxmlformats.org/officeDocument/2006/relationships/image" Target="../media/image8.png"/><Relationship Id="rId9" Type="http://schemas.openxmlformats.org/officeDocument/2006/relationships/image" Target="../media/image13.jpg"/><Relationship Id="rId1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26.emf"/><Relationship Id="rId4" Type="http://schemas.openxmlformats.org/officeDocument/2006/relationships/image" Target="../media/image25.png"/></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7.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3.jpeg"/><Relationship Id="rId11" Type="http://schemas.openxmlformats.org/officeDocument/2006/relationships/image" Target="../media/image38.jpeg"/><Relationship Id="rId5" Type="http://schemas.openxmlformats.org/officeDocument/2006/relationships/image" Target="../media/image32.jpe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jpg"/></Relationships>
</file>

<file path=ppt/slides/_rels/slide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44.png"/><Relationship Id="rId11" Type="http://schemas.microsoft.com/office/2007/relationships/hdphoto" Target="../media/hdphoto1.wdp"/><Relationship Id="rId5" Type="http://schemas.openxmlformats.org/officeDocument/2006/relationships/image" Target="../media/image43.pn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423" y="1721417"/>
            <a:ext cx="8991600" cy="1692188"/>
          </a:xfrm>
        </p:spPr>
        <p:txBody>
          <a:bodyPr>
            <a:normAutofit/>
          </a:bodyPr>
          <a:lstStyle/>
          <a:p>
            <a:r>
              <a:rPr lang="en-US" sz="3200" dirty="0">
                <a:latin typeface="Times New Roman" panose="02020603050405020304" pitchFamily="18" charset="0"/>
                <a:cs typeface="Times New Roman" panose="02020603050405020304" pitchFamily="18" charset="0"/>
              </a:rPr>
              <a:t>Euclid Techlabs Capabilities for </a:t>
            </a:r>
            <a:r>
              <a:rPr lang="en-US" sz="3200" dirty="0" err="1">
                <a:latin typeface="Times New Roman" panose="02020603050405020304" pitchFamily="18" charset="0"/>
                <a:cs typeface="Times New Roman" panose="02020603050405020304" pitchFamily="18" charset="0"/>
              </a:rPr>
              <a:t>iSAS</a:t>
            </a:r>
            <a:r>
              <a:rPr lang="en-US" sz="3200" dirty="0">
                <a:latin typeface="Times New Roman" panose="02020603050405020304" pitchFamily="18" charset="0"/>
                <a:cs typeface="Times New Roman" panose="02020603050405020304" pitchFamily="18" charset="0"/>
              </a:rPr>
              <a:t> Program</a:t>
            </a:r>
          </a:p>
        </p:txBody>
      </p:sp>
      <p:sp>
        <p:nvSpPr>
          <p:cNvPr id="7" name="TextBox 6"/>
          <p:cNvSpPr txBox="1"/>
          <p:nvPr/>
        </p:nvSpPr>
        <p:spPr>
          <a:xfrm>
            <a:off x="683568" y="4155926"/>
            <a:ext cx="2736304" cy="400110"/>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March 14, 2025</a:t>
            </a:r>
          </a:p>
        </p:txBody>
      </p:sp>
      <p:sp>
        <p:nvSpPr>
          <p:cNvPr id="3" name="TextBox 2">
            <a:extLst>
              <a:ext uri="{FF2B5EF4-FFF2-40B4-BE49-F238E27FC236}">
                <a16:creationId xmlns:a16="http://schemas.microsoft.com/office/drawing/2014/main" id="{31AC1E39-F675-D6C4-B45A-35533095B217}"/>
              </a:ext>
            </a:extLst>
          </p:cNvPr>
          <p:cNvSpPr txBox="1"/>
          <p:nvPr/>
        </p:nvSpPr>
        <p:spPr>
          <a:xfrm>
            <a:off x="2702023" y="3138434"/>
            <a:ext cx="3600400" cy="646331"/>
          </a:xfrm>
          <a:prstGeom prst="rect">
            <a:avLst/>
          </a:prstGeom>
          <a:noFill/>
        </p:spPr>
        <p:txBody>
          <a:bodyPr wrap="square" rtlCol="0">
            <a:spAutoFit/>
          </a:bodyPr>
          <a:lstStyle/>
          <a:p>
            <a:pPr algn="ctr"/>
            <a:r>
              <a:rPr lang="en-US" dirty="0"/>
              <a:t>Alexei Kanareykin </a:t>
            </a:r>
          </a:p>
          <a:p>
            <a:pPr algn="ctr"/>
            <a:r>
              <a:rPr lang="en-US" dirty="0"/>
              <a:t>On behalf of Euclid’s team</a:t>
            </a:r>
          </a:p>
        </p:txBody>
      </p:sp>
      <p:pic>
        <p:nvPicPr>
          <p:cNvPr id="5" name="Picture 4" descr="A blue and green logo&#10;&#10;AI-generated content may be incorrect.">
            <a:extLst>
              <a:ext uri="{FF2B5EF4-FFF2-40B4-BE49-F238E27FC236}">
                <a16:creationId xmlns:a16="http://schemas.microsoft.com/office/drawing/2014/main" id="{61BD1C96-7D20-1B21-67A2-3832497961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23" y="13587"/>
            <a:ext cx="4333875" cy="1362075"/>
          </a:xfrm>
          <a:prstGeom prst="rect">
            <a:avLst/>
          </a:prstGeom>
        </p:spPr>
      </p:pic>
      <p:pic>
        <p:nvPicPr>
          <p:cNvPr id="6" name="Picture 3">
            <a:extLst>
              <a:ext uri="{FF2B5EF4-FFF2-40B4-BE49-F238E27FC236}">
                <a16:creationId xmlns:a16="http://schemas.microsoft.com/office/drawing/2014/main" id="{5D64EF2C-DA6D-AB74-7603-CF7E84826CB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21362" y="3955931"/>
            <a:ext cx="2024777" cy="800100"/>
          </a:xfrm>
          <a:prstGeom prst="rect">
            <a:avLst/>
          </a:prstGeom>
          <a:noFill/>
          <a:ln w="9525">
            <a:noFill/>
            <a:miter lim="800000"/>
            <a:headEnd/>
            <a:tailEnd/>
          </a:ln>
        </p:spPr>
      </p:pic>
      <p:sp>
        <p:nvSpPr>
          <p:cNvPr id="10" name="TextBox 9">
            <a:extLst>
              <a:ext uri="{FF2B5EF4-FFF2-40B4-BE49-F238E27FC236}">
                <a16:creationId xmlns:a16="http://schemas.microsoft.com/office/drawing/2014/main" id="{ACAA39EE-18EB-DF72-9F73-C59D379E8273}"/>
              </a:ext>
            </a:extLst>
          </p:cNvPr>
          <p:cNvSpPr txBox="1"/>
          <p:nvPr/>
        </p:nvSpPr>
        <p:spPr>
          <a:xfrm>
            <a:off x="5220072" y="1024466"/>
            <a:ext cx="3240360" cy="646331"/>
          </a:xfrm>
          <a:prstGeom prst="rect">
            <a:avLst/>
          </a:prstGeom>
          <a:noFill/>
        </p:spPr>
        <p:txBody>
          <a:bodyPr wrap="square">
            <a:spAutoFit/>
          </a:bodyPr>
          <a:lstStyle/>
          <a:p>
            <a:r>
              <a:rPr lang="en-US" dirty="0"/>
              <a:t>March 12 – 14, 2025 INFN LNL Padova Italy </a:t>
            </a:r>
          </a:p>
        </p:txBody>
      </p:sp>
      <p:sp>
        <p:nvSpPr>
          <p:cNvPr id="11" name="TextBox 10">
            <a:extLst>
              <a:ext uri="{FF2B5EF4-FFF2-40B4-BE49-F238E27FC236}">
                <a16:creationId xmlns:a16="http://schemas.microsoft.com/office/drawing/2014/main" id="{050311D5-3C2A-8F90-8EC7-CC7E696B6BAB}"/>
              </a:ext>
            </a:extLst>
          </p:cNvPr>
          <p:cNvSpPr txBox="1"/>
          <p:nvPr/>
        </p:nvSpPr>
        <p:spPr>
          <a:xfrm>
            <a:off x="4283967" y="13587"/>
            <a:ext cx="4860033" cy="830997"/>
          </a:xfrm>
          <a:prstGeom prst="rect">
            <a:avLst/>
          </a:prstGeom>
          <a:solidFill>
            <a:schemeClr val="bg1"/>
          </a:solidFill>
        </p:spPr>
        <p:txBody>
          <a:bodyPr wrap="square" rtlCol="0">
            <a:spAutoFit/>
          </a:bodyPr>
          <a:lstStyle/>
          <a:p>
            <a:r>
              <a:rPr lang="en-US" sz="2400" dirty="0" err="1"/>
              <a:t>iSAS</a:t>
            </a:r>
            <a:r>
              <a:rPr lang="en-US" sz="2400" dirty="0"/>
              <a:t> First Annual Meeting @ </a:t>
            </a:r>
            <a:r>
              <a:rPr lang="en-US" sz="2400" dirty="0" err="1"/>
              <a:t>Legnaro</a:t>
            </a:r>
            <a:r>
              <a:rPr lang="en-US" sz="2400" dirty="0"/>
              <a:t> National Laboratories </a:t>
            </a:r>
          </a:p>
        </p:txBody>
      </p:sp>
    </p:spTree>
  </p:cSld>
  <p:clrMapOvr>
    <a:masterClrMapping/>
  </p:clrMapOvr>
  <p:transition spd="med" advClick="0" advTm="5000">
    <p:dissolv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9AF646-5003-0F4E-2882-D6C2949EF8EC}"/>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1A5468F-B4CB-2054-E9CB-5C5F71414FEF}"/>
              </a:ext>
            </a:extLst>
          </p:cNvPr>
          <p:cNvSpPr>
            <a:spLocks noGrp="1"/>
          </p:cNvSpPr>
          <p:nvPr>
            <p:ph type="sldNum" sz="quarter" idx="12"/>
          </p:nvPr>
        </p:nvSpPr>
        <p:spPr/>
        <p:txBody>
          <a:bodyPr/>
          <a:lstStyle/>
          <a:p>
            <a:fld id="{B6F15528-21DE-4FAA-801E-634DDDAF4B2B}" type="slidenum">
              <a:rPr lang="en-US" smtClean="0">
                <a:ln>
                  <a:solidFill>
                    <a:prstClr val="white"/>
                  </a:solidFill>
                </a:ln>
                <a:solidFill>
                  <a:prstClr val="black">
                    <a:tint val="75000"/>
                  </a:prstClr>
                </a:solidFill>
              </a:rPr>
              <a:pPr/>
              <a:t>10</a:t>
            </a:fld>
            <a:endParaRPr lang="en-US" dirty="0">
              <a:ln>
                <a:solidFill>
                  <a:prstClr val="white"/>
                </a:solidFill>
              </a:ln>
              <a:solidFill>
                <a:prstClr val="black">
                  <a:tint val="75000"/>
                </a:prstClr>
              </a:solidFill>
            </a:endParaRPr>
          </a:p>
        </p:txBody>
      </p:sp>
      <p:sp>
        <p:nvSpPr>
          <p:cNvPr id="12" name="TextBox 11">
            <a:extLst>
              <a:ext uri="{FF2B5EF4-FFF2-40B4-BE49-F238E27FC236}">
                <a16:creationId xmlns:a16="http://schemas.microsoft.com/office/drawing/2014/main" id="{83BD26EC-894F-98C7-52CE-E5EB9135257F}"/>
              </a:ext>
            </a:extLst>
          </p:cNvPr>
          <p:cNvSpPr txBox="1"/>
          <p:nvPr/>
        </p:nvSpPr>
        <p:spPr>
          <a:xfrm>
            <a:off x="153610" y="100840"/>
            <a:ext cx="7740860" cy="307777"/>
          </a:xfrm>
          <a:prstGeom prst="rect">
            <a:avLst/>
          </a:prstGeom>
          <a:noFill/>
        </p:spPr>
        <p:txBody>
          <a:bodyPr wrap="square" rtlCol="0">
            <a:spAutoFit/>
          </a:bodyPr>
          <a:lstStyle/>
          <a:p>
            <a:r>
              <a:rPr lang="en-US" sz="1400" b="1" dirty="0">
                <a:solidFill>
                  <a:srgbClr val="0070C0"/>
                </a:solidFill>
              </a:rPr>
              <a:t>SRF at 4K</a:t>
            </a:r>
          </a:p>
        </p:txBody>
      </p:sp>
      <p:sp>
        <p:nvSpPr>
          <p:cNvPr id="14" name="TextBox 13">
            <a:extLst>
              <a:ext uri="{FF2B5EF4-FFF2-40B4-BE49-F238E27FC236}">
                <a16:creationId xmlns:a16="http://schemas.microsoft.com/office/drawing/2014/main" id="{F2EA30D6-8D98-F2D5-16F9-AEEE5A4AFEB7}"/>
              </a:ext>
            </a:extLst>
          </p:cNvPr>
          <p:cNvSpPr txBox="1"/>
          <p:nvPr/>
        </p:nvSpPr>
        <p:spPr>
          <a:xfrm>
            <a:off x="202992" y="470158"/>
            <a:ext cx="4008418" cy="2893100"/>
          </a:xfrm>
          <a:prstGeom prst="rect">
            <a:avLst/>
          </a:prstGeom>
          <a:noFill/>
        </p:spPr>
        <p:txBody>
          <a:bodyPr wrap="square">
            <a:spAutoFit/>
          </a:bodyPr>
          <a:lstStyle/>
          <a:p>
            <a:pPr algn="just"/>
            <a:r>
              <a:rPr lang="en-US" sz="1400" b="1" dirty="0"/>
              <a:t>Motivation:</a:t>
            </a:r>
          </a:p>
          <a:p>
            <a:pPr algn="just"/>
            <a:r>
              <a:rPr lang="en-US" sz="1400" dirty="0"/>
              <a:t>Significantly more efficient cryogenics: </a:t>
            </a:r>
          </a:p>
          <a:p>
            <a:pPr algn="just"/>
            <a:r>
              <a:rPr lang="en-US" sz="1400" dirty="0"/>
              <a:t>1000W AC to remove 1W at 2K</a:t>
            </a:r>
          </a:p>
          <a:p>
            <a:pPr algn="just"/>
            <a:r>
              <a:rPr lang="en-US" sz="1400" dirty="0"/>
              <a:t>250W AC to remove 1W at 4K!</a:t>
            </a:r>
          </a:p>
          <a:p>
            <a:pPr algn="just"/>
            <a:r>
              <a:rPr lang="en-US" sz="1400" b="1" dirty="0"/>
              <a:t>Problem:</a:t>
            </a:r>
          </a:p>
          <a:p>
            <a:pPr algn="just"/>
            <a:r>
              <a:rPr lang="en-US" sz="1400" dirty="0"/>
              <a:t>Nb cavity losses increases due to </a:t>
            </a:r>
            <a:r>
              <a:rPr lang="en-US" sz="1400" dirty="0" err="1"/>
              <a:t>Rbcs</a:t>
            </a:r>
            <a:endParaRPr lang="en-US" sz="1400" dirty="0"/>
          </a:p>
          <a:p>
            <a:pPr algn="just"/>
            <a:r>
              <a:rPr lang="en-US" sz="1400" b="1" dirty="0"/>
              <a:t>Solution:</a:t>
            </a:r>
          </a:p>
          <a:p>
            <a:pPr algn="just"/>
            <a:r>
              <a:rPr lang="en-US" sz="1400" dirty="0"/>
              <a:t>Higher Tc superconductor</a:t>
            </a:r>
          </a:p>
          <a:p>
            <a:pPr algn="just"/>
            <a:r>
              <a:rPr lang="en-US" sz="1400" dirty="0"/>
              <a:t>Nb3Sn x20 more efficient that Nb at 4K</a:t>
            </a:r>
          </a:p>
          <a:p>
            <a:pPr algn="just"/>
            <a:r>
              <a:rPr lang="en-US" sz="1400" b="1" dirty="0"/>
              <a:t>Side benefit:</a:t>
            </a:r>
          </a:p>
          <a:p>
            <a:pPr algn="just"/>
            <a:r>
              <a:rPr lang="en-US" sz="1400" dirty="0"/>
              <a:t>Can be cooled by commercially available cryocoolers making system independent, simple, portable.</a:t>
            </a:r>
          </a:p>
        </p:txBody>
      </p:sp>
      <p:pic>
        <p:nvPicPr>
          <p:cNvPr id="4" name="Picture 3">
            <a:extLst>
              <a:ext uri="{FF2B5EF4-FFF2-40B4-BE49-F238E27FC236}">
                <a16:creationId xmlns:a16="http://schemas.microsoft.com/office/drawing/2014/main" id="{4D7F8284-7806-0152-7349-CC68CC38F40C}"/>
              </a:ext>
            </a:extLst>
          </p:cNvPr>
          <p:cNvPicPr/>
          <p:nvPr/>
        </p:nvPicPr>
        <p:blipFill>
          <a:blip r:embed="rId2" cstate="print"/>
          <a:srcRect/>
          <a:stretch>
            <a:fillRect/>
          </a:stretch>
        </p:blipFill>
        <p:spPr bwMode="auto">
          <a:xfrm>
            <a:off x="4139952" y="199415"/>
            <a:ext cx="2069447" cy="1606869"/>
          </a:xfrm>
          <a:prstGeom prst="rect">
            <a:avLst/>
          </a:prstGeom>
          <a:noFill/>
        </p:spPr>
      </p:pic>
      <p:pic>
        <p:nvPicPr>
          <p:cNvPr id="5" name="Picture 4" descr="RDE-412D4 1.25W @ 4K Cryocooler">
            <a:extLst>
              <a:ext uri="{FF2B5EF4-FFF2-40B4-BE49-F238E27FC236}">
                <a16:creationId xmlns:a16="http://schemas.microsoft.com/office/drawing/2014/main" id="{01F33EA6-2CE7-1292-7062-DFD6896C9802}"/>
              </a:ext>
            </a:extLst>
          </p:cNvPr>
          <p:cNvPicPr>
            <a:picLocks noChangeAspect="1" noChangeArrowheads="1"/>
          </p:cNvPicPr>
          <p:nvPr/>
        </p:nvPicPr>
        <p:blipFill>
          <a:blip r:embed="rId3" cstate="print"/>
          <a:srcRect/>
          <a:stretch>
            <a:fillRect/>
          </a:stretch>
        </p:blipFill>
        <p:spPr bwMode="auto">
          <a:xfrm>
            <a:off x="3978702" y="3202195"/>
            <a:ext cx="1103090" cy="1338582"/>
          </a:xfrm>
          <a:prstGeom prst="rect">
            <a:avLst/>
          </a:prstGeom>
          <a:noFill/>
        </p:spPr>
      </p:pic>
      <p:sp>
        <p:nvSpPr>
          <p:cNvPr id="11" name="TextBox 10">
            <a:extLst>
              <a:ext uri="{FF2B5EF4-FFF2-40B4-BE49-F238E27FC236}">
                <a16:creationId xmlns:a16="http://schemas.microsoft.com/office/drawing/2014/main" id="{4FC2DF17-2645-72C7-873B-13D41F5D9590}"/>
              </a:ext>
            </a:extLst>
          </p:cNvPr>
          <p:cNvSpPr txBox="1"/>
          <p:nvPr/>
        </p:nvSpPr>
        <p:spPr>
          <a:xfrm>
            <a:off x="3770504" y="4578993"/>
            <a:ext cx="1279517" cy="307777"/>
          </a:xfrm>
          <a:prstGeom prst="rect">
            <a:avLst/>
          </a:prstGeom>
          <a:noFill/>
        </p:spPr>
        <p:txBody>
          <a:bodyPr wrap="none" rtlCol="0">
            <a:spAutoFit/>
          </a:bodyPr>
          <a:lstStyle/>
          <a:p>
            <a:r>
              <a:rPr lang="en-US" sz="1400" dirty="0"/>
              <a:t>4K cryocooler</a:t>
            </a:r>
          </a:p>
        </p:txBody>
      </p:sp>
      <p:pic>
        <p:nvPicPr>
          <p:cNvPr id="24" name="Picture 23" descr="A picture containing indoor, kitchen, sink, counter&#10;&#10;Description automatically generated">
            <a:extLst>
              <a:ext uri="{FF2B5EF4-FFF2-40B4-BE49-F238E27FC236}">
                <a16:creationId xmlns:a16="http://schemas.microsoft.com/office/drawing/2014/main" id="{1D4F939C-2877-4415-E6D6-17DE6C9C474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flipH="1">
            <a:off x="758211" y="3424799"/>
            <a:ext cx="1700088" cy="1092516"/>
          </a:xfrm>
          <a:prstGeom prst="rect">
            <a:avLst/>
          </a:prstGeom>
        </p:spPr>
      </p:pic>
      <p:sp>
        <p:nvSpPr>
          <p:cNvPr id="28" name="Cross 27">
            <a:extLst>
              <a:ext uri="{FF2B5EF4-FFF2-40B4-BE49-F238E27FC236}">
                <a16:creationId xmlns:a16="http://schemas.microsoft.com/office/drawing/2014/main" id="{90B3663B-55C4-9060-08C8-F23553030C44}"/>
              </a:ext>
            </a:extLst>
          </p:cNvPr>
          <p:cNvSpPr/>
          <p:nvPr/>
        </p:nvSpPr>
        <p:spPr>
          <a:xfrm>
            <a:off x="3049105" y="3548019"/>
            <a:ext cx="766848" cy="790428"/>
          </a:xfrm>
          <a:prstGeom prst="plus">
            <a:avLst>
              <a:gd name="adj" fmla="val 38311"/>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Arrow: Right 36">
            <a:extLst>
              <a:ext uri="{FF2B5EF4-FFF2-40B4-BE49-F238E27FC236}">
                <a16:creationId xmlns:a16="http://schemas.microsoft.com/office/drawing/2014/main" id="{781CC325-1F5F-6B81-44BD-6BC3B38D7C7A}"/>
              </a:ext>
            </a:extLst>
          </p:cNvPr>
          <p:cNvSpPr/>
          <p:nvPr/>
        </p:nvSpPr>
        <p:spPr>
          <a:xfrm>
            <a:off x="5065369" y="3781693"/>
            <a:ext cx="766847" cy="36148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rgbClr val="0070C0"/>
              </a:solidFill>
            </a:endParaRPr>
          </a:p>
        </p:txBody>
      </p:sp>
      <p:sp>
        <p:nvSpPr>
          <p:cNvPr id="38" name="TextBox 37">
            <a:extLst>
              <a:ext uri="{FF2B5EF4-FFF2-40B4-BE49-F238E27FC236}">
                <a16:creationId xmlns:a16="http://schemas.microsoft.com/office/drawing/2014/main" id="{1B514FE5-9EAC-A38A-6A7B-35B641B1D698}"/>
              </a:ext>
            </a:extLst>
          </p:cNvPr>
          <p:cNvSpPr txBox="1"/>
          <p:nvPr/>
        </p:nvSpPr>
        <p:spPr>
          <a:xfrm>
            <a:off x="1042567" y="4585324"/>
            <a:ext cx="1281120" cy="307777"/>
          </a:xfrm>
          <a:prstGeom prst="rect">
            <a:avLst/>
          </a:prstGeom>
          <a:noFill/>
        </p:spPr>
        <p:txBody>
          <a:bodyPr wrap="none" rtlCol="0">
            <a:spAutoFit/>
          </a:bodyPr>
          <a:lstStyle/>
          <a:p>
            <a:r>
              <a:rPr lang="en-US" sz="1400" dirty="0"/>
              <a:t>Nb3Sn Cavity</a:t>
            </a:r>
          </a:p>
        </p:txBody>
      </p:sp>
      <p:sp>
        <p:nvSpPr>
          <p:cNvPr id="39" name="TextBox 38">
            <a:extLst>
              <a:ext uri="{FF2B5EF4-FFF2-40B4-BE49-F238E27FC236}">
                <a16:creationId xmlns:a16="http://schemas.microsoft.com/office/drawing/2014/main" id="{F1C1498B-183B-6DBE-5B14-D24FCA47DEAE}"/>
              </a:ext>
            </a:extLst>
          </p:cNvPr>
          <p:cNvSpPr txBox="1"/>
          <p:nvPr/>
        </p:nvSpPr>
        <p:spPr>
          <a:xfrm>
            <a:off x="6064103" y="4590205"/>
            <a:ext cx="2544030" cy="307777"/>
          </a:xfrm>
          <a:prstGeom prst="rect">
            <a:avLst/>
          </a:prstGeom>
          <a:noFill/>
        </p:spPr>
        <p:txBody>
          <a:bodyPr wrap="none" rtlCol="0">
            <a:spAutoFit/>
          </a:bodyPr>
          <a:lstStyle/>
          <a:p>
            <a:r>
              <a:rPr lang="en-US" sz="1400" dirty="0"/>
              <a:t>Transportable He-free system</a:t>
            </a:r>
          </a:p>
        </p:txBody>
      </p:sp>
      <p:sp>
        <p:nvSpPr>
          <p:cNvPr id="40" name="TextBox 26">
            <a:extLst>
              <a:ext uri="{FF2B5EF4-FFF2-40B4-BE49-F238E27FC236}">
                <a16:creationId xmlns:a16="http://schemas.microsoft.com/office/drawing/2014/main" id="{7586DE65-DF5B-0FCF-DFCB-CA5DB6E2287A}"/>
              </a:ext>
            </a:extLst>
          </p:cNvPr>
          <p:cNvSpPr txBox="1"/>
          <p:nvPr/>
        </p:nvSpPr>
        <p:spPr>
          <a:xfrm>
            <a:off x="6408204" y="704761"/>
            <a:ext cx="1408684" cy="523220"/>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en-US" sz="1400" dirty="0" err="1"/>
              <a:t>QvsE</a:t>
            </a:r>
            <a:r>
              <a:rPr lang="en-US" sz="1400" dirty="0"/>
              <a:t> for Nb vs Nb3Sn@4K</a:t>
            </a:r>
          </a:p>
        </p:txBody>
      </p:sp>
      <p:pic>
        <p:nvPicPr>
          <p:cNvPr id="41" name="Picture 40" descr="A computer and computer in a room&#10;&#10;Description automatically generated">
            <a:extLst>
              <a:ext uri="{FF2B5EF4-FFF2-40B4-BE49-F238E27FC236}">
                <a16:creationId xmlns:a16="http://schemas.microsoft.com/office/drawing/2014/main" id="{B8317FF9-8355-EB00-5A2E-02B48E15CF1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15751"/>
          <a:stretch/>
        </p:blipFill>
        <p:spPr>
          <a:xfrm>
            <a:off x="5824345" y="2180439"/>
            <a:ext cx="2749249" cy="2447446"/>
          </a:xfrm>
          <a:prstGeom prst="rect">
            <a:avLst/>
          </a:prstGeom>
        </p:spPr>
      </p:pic>
    </p:spTree>
    <p:extLst>
      <p:ext uri="{BB962C8B-B14F-4D97-AF65-F5344CB8AC3E}">
        <p14:creationId xmlns:p14="http://schemas.microsoft.com/office/powerpoint/2010/main" val="29712002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D069CD-04D4-CD4B-6590-F115097CD197}"/>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15C7D28-CE99-DDEF-7596-A44D38F1D27E}"/>
              </a:ext>
            </a:extLst>
          </p:cNvPr>
          <p:cNvSpPr>
            <a:spLocks noGrp="1"/>
          </p:cNvSpPr>
          <p:nvPr>
            <p:ph type="sldNum" sz="quarter" idx="12"/>
          </p:nvPr>
        </p:nvSpPr>
        <p:spPr/>
        <p:txBody>
          <a:bodyPr/>
          <a:lstStyle/>
          <a:p>
            <a:fld id="{B6F15528-21DE-4FAA-801E-634DDDAF4B2B}" type="slidenum">
              <a:rPr lang="en-US" smtClean="0">
                <a:ln>
                  <a:solidFill>
                    <a:prstClr val="white"/>
                  </a:solidFill>
                </a:ln>
                <a:solidFill>
                  <a:prstClr val="black">
                    <a:tint val="75000"/>
                  </a:prstClr>
                </a:solidFill>
              </a:rPr>
              <a:pPr/>
              <a:t>11</a:t>
            </a:fld>
            <a:endParaRPr lang="en-US" dirty="0">
              <a:ln>
                <a:solidFill>
                  <a:prstClr val="white"/>
                </a:solidFill>
              </a:ln>
              <a:solidFill>
                <a:prstClr val="black">
                  <a:tint val="75000"/>
                </a:prstClr>
              </a:solidFill>
            </a:endParaRPr>
          </a:p>
        </p:txBody>
      </p:sp>
      <p:sp>
        <p:nvSpPr>
          <p:cNvPr id="12" name="TextBox 11">
            <a:extLst>
              <a:ext uri="{FF2B5EF4-FFF2-40B4-BE49-F238E27FC236}">
                <a16:creationId xmlns:a16="http://schemas.microsoft.com/office/drawing/2014/main" id="{723AA762-5AC6-4CDF-AE00-A81F4A4E99C6}"/>
              </a:ext>
            </a:extLst>
          </p:cNvPr>
          <p:cNvSpPr txBox="1"/>
          <p:nvPr/>
        </p:nvSpPr>
        <p:spPr>
          <a:xfrm>
            <a:off x="153610" y="100840"/>
            <a:ext cx="7740860" cy="307777"/>
          </a:xfrm>
          <a:prstGeom prst="rect">
            <a:avLst/>
          </a:prstGeom>
          <a:noFill/>
        </p:spPr>
        <p:txBody>
          <a:bodyPr wrap="square" rtlCol="0">
            <a:spAutoFit/>
          </a:bodyPr>
          <a:lstStyle/>
          <a:p>
            <a:r>
              <a:rPr lang="en-US" sz="1400" b="1" dirty="0">
                <a:solidFill>
                  <a:srgbClr val="0070C0"/>
                </a:solidFill>
              </a:rPr>
              <a:t>Euclid’s Conduction cooled 4K photoinjector for UEM/UED</a:t>
            </a:r>
          </a:p>
        </p:txBody>
      </p:sp>
      <p:sp>
        <p:nvSpPr>
          <p:cNvPr id="7" name="TextBox 6">
            <a:extLst>
              <a:ext uri="{FF2B5EF4-FFF2-40B4-BE49-F238E27FC236}">
                <a16:creationId xmlns:a16="http://schemas.microsoft.com/office/drawing/2014/main" id="{70687965-471A-646B-4229-DABB589648B8}"/>
              </a:ext>
            </a:extLst>
          </p:cNvPr>
          <p:cNvSpPr txBox="1"/>
          <p:nvPr/>
        </p:nvSpPr>
        <p:spPr>
          <a:xfrm>
            <a:off x="447016" y="4491261"/>
            <a:ext cx="3047629" cy="307777"/>
          </a:xfrm>
          <a:prstGeom prst="rect">
            <a:avLst/>
          </a:prstGeom>
          <a:noFill/>
        </p:spPr>
        <p:txBody>
          <a:bodyPr wrap="none" rtlCol="0">
            <a:spAutoFit/>
          </a:bodyPr>
          <a:lstStyle/>
          <a:p>
            <a:r>
              <a:rPr lang="en-US" sz="1400" dirty="0"/>
              <a:t>Pure Nb cavity tests: </a:t>
            </a:r>
            <a:r>
              <a:rPr lang="en-US" sz="1400" dirty="0" err="1"/>
              <a:t>Eacc</a:t>
            </a:r>
            <a:r>
              <a:rPr lang="en-US" sz="1400" dirty="0"/>
              <a:t>&gt;20MV/m</a:t>
            </a:r>
          </a:p>
        </p:txBody>
      </p:sp>
      <p:sp>
        <p:nvSpPr>
          <p:cNvPr id="9" name="TextBox 8">
            <a:extLst>
              <a:ext uri="{FF2B5EF4-FFF2-40B4-BE49-F238E27FC236}">
                <a16:creationId xmlns:a16="http://schemas.microsoft.com/office/drawing/2014/main" id="{948D20E5-5FBB-8A88-DFAC-598FCC002015}"/>
              </a:ext>
            </a:extLst>
          </p:cNvPr>
          <p:cNvSpPr txBox="1"/>
          <p:nvPr/>
        </p:nvSpPr>
        <p:spPr>
          <a:xfrm>
            <a:off x="3877313" y="4441423"/>
            <a:ext cx="2308389" cy="307777"/>
          </a:xfrm>
          <a:prstGeom prst="rect">
            <a:avLst/>
          </a:prstGeom>
          <a:noFill/>
        </p:spPr>
        <p:txBody>
          <a:bodyPr wrap="none" rtlCol="0">
            <a:spAutoFit/>
          </a:bodyPr>
          <a:lstStyle/>
          <a:p>
            <a:r>
              <a:rPr lang="en-US" sz="1400" dirty="0"/>
              <a:t>Nb3Sn test in </a:t>
            </a:r>
            <a:r>
              <a:rPr lang="en-US" sz="1400" dirty="0" err="1"/>
              <a:t>He</a:t>
            </a:r>
            <a:r>
              <a:rPr lang="en-US" sz="1400" baseline="-25000" dirty="0" err="1"/>
              <a:t>L</a:t>
            </a:r>
            <a:r>
              <a:rPr lang="en-US" sz="1400" dirty="0"/>
              <a:t> and CM</a:t>
            </a:r>
          </a:p>
        </p:txBody>
      </p:sp>
      <p:sp>
        <p:nvSpPr>
          <p:cNvPr id="10" name="TextBox 9">
            <a:extLst>
              <a:ext uri="{FF2B5EF4-FFF2-40B4-BE49-F238E27FC236}">
                <a16:creationId xmlns:a16="http://schemas.microsoft.com/office/drawing/2014/main" id="{6854B4E9-92BF-954F-782D-21B09EF6EA8D}"/>
              </a:ext>
            </a:extLst>
          </p:cNvPr>
          <p:cNvSpPr txBox="1"/>
          <p:nvPr/>
        </p:nvSpPr>
        <p:spPr>
          <a:xfrm>
            <a:off x="7135074" y="4321298"/>
            <a:ext cx="1728192" cy="461665"/>
          </a:xfrm>
          <a:prstGeom prst="rect">
            <a:avLst/>
          </a:prstGeom>
          <a:noFill/>
        </p:spPr>
        <p:txBody>
          <a:bodyPr wrap="square" rtlCol="0">
            <a:spAutoFit/>
          </a:bodyPr>
          <a:lstStyle/>
          <a:p>
            <a:r>
              <a:rPr lang="en-US" sz="1200" dirty="0"/>
              <a:t>Euclid’s Conduction Cooled Cryomodule</a:t>
            </a:r>
          </a:p>
        </p:txBody>
      </p:sp>
      <p:sp>
        <p:nvSpPr>
          <p:cNvPr id="14" name="TextBox 13">
            <a:extLst>
              <a:ext uri="{FF2B5EF4-FFF2-40B4-BE49-F238E27FC236}">
                <a16:creationId xmlns:a16="http://schemas.microsoft.com/office/drawing/2014/main" id="{764BBE55-2E20-5CF9-4F70-EEB736A8971F}"/>
              </a:ext>
            </a:extLst>
          </p:cNvPr>
          <p:cNvSpPr txBox="1"/>
          <p:nvPr/>
        </p:nvSpPr>
        <p:spPr>
          <a:xfrm>
            <a:off x="189882" y="471975"/>
            <a:ext cx="6395844" cy="2246769"/>
          </a:xfrm>
          <a:prstGeom prst="rect">
            <a:avLst/>
          </a:prstGeom>
          <a:noFill/>
        </p:spPr>
        <p:txBody>
          <a:bodyPr wrap="square">
            <a:spAutoFit/>
          </a:bodyPr>
          <a:lstStyle/>
          <a:p>
            <a:pPr marL="457200" indent="-457200" algn="just" eaLnBrk="0" hangingPunct="0">
              <a:spcAft>
                <a:spcPts val="0"/>
              </a:spcAft>
              <a:buFont typeface="+mj-lt"/>
              <a:buAutoNum type="arabicPeriod"/>
            </a:pPr>
            <a:r>
              <a:rPr lang="en-US" sz="1400" dirty="0"/>
              <a:t>The cryomodule was fully commissioned: </a:t>
            </a:r>
          </a:p>
          <a:p>
            <a:pPr marL="914400" lvl="1" indent="-457200" algn="just" eaLnBrk="0" hangingPunct="0">
              <a:spcAft>
                <a:spcPts val="0"/>
              </a:spcAft>
              <a:buFont typeface="Arial" panose="020B0604020202020204" pitchFamily="34" charset="0"/>
              <a:buChar char="•"/>
            </a:pPr>
            <a:r>
              <a:rPr lang="en-US" sz="1400" dirty="0"/>
              <a:t>Magnetic field below 5mG</a:t>
            </a:r>
          </a:p>
          <a:p>
            <a:pPr marL="914400" lvl="1" indent="-457200" algn="just" eaLnBrk="0" hangingPunct="0">
              <a:spcAft>
                <a:spcPts val="0"/>
              </a:spcAft>
              <a:buFont typeface="Arial" panose="020B0604020202020204" pitchFamily="34" charset="0"/>
              <a:buChar char="•"/>
            </a:pPr>
            <a:r>
              <a:rPr lang="en-US" sz="1400" dirty="0"/>
              <a:t>Cavity was successfully cooled according to specs</a:t>
            </a:r>
          </a:p>
          <a:p>
            <a:pPr marL="457200" indent="-457200" algn="just" eaLnBrk="0" hangingPunct="0">
              <a:spcAft>
                <a:spcPts val="0"/>
              </a:spcAft>
              <a:buFont typeface="+mj-lt"/>
              <a:buAutoNum type="arabicPeriod"/>
            </a:pPr>
            <a:r>
              <a:rPr lang="en-US" sz="1400" dirty="0"/>
              <a:t>LLRF system developed in house and successfully commissioned</a:t>
            </a:r>
          </a:p>
          <a:p>
            <a:pPr marL="457200" indent="-457200" algn="just" eaLnBrk="0" hangingPunct="0">
              <a:spcAft>
                <a:spcPts val="0"/>
              </a:spcAft>
              <a:buFont typeface="+mj-lt"/>
              <a:buAutoNum type="arabicPeriod"/>
            </a:pPr>
            <a:r>
              <a:rPr lang="en-US" sz="1400" dirty="0"/>
              <a:t>Pure Nb SRF gun was tested at 2K resulted in Q0=10</a:t>
            </a:r>
            <a:r>
              <a:rPr lang="en-US" sz="1400" baseline="30000" dirty="0"/>
              <a:t>10</a:t>
            </a:r>
            <a:r>
              <a:rPr lang="en-US" sz="1400" dirty="0"/>
              <a:t> and reached </a:t>
            </a:r>
            <a:r>
              <a:rPr lang="en-US" sz="1400" dirty="0" err="1"/>
              <a:t>Ez</a:t>
            </a:r>
            <a:r>
              <a:rPr lang="en-US" sz="1400" dirty="0"/>
              <a:t>=47MV/m on axis field and </a:t>
            </a:r>
            <a:r>
              <a:rPr lang="en-US" sz="1400" dirty="0" err="1"/>
              <a:t>Eacc</a:t>
            </a:r>
            <a:r>
              <a:rPr lang="en-US" sz="1400" dirty="0"/>
              <a:t>=22MV/m with just BCP</a:t>
            </a:r>
          </a:p>
          <a:p>
            <a:pPr marL="457200" indent="-457200" algn="just" eaLnBrk="0" hangingPunct="0">
              <a:spcAft>
                <a:spcPts val="0"/>
              </a:spcAft>
              <a:buFont typeface="+mj-lt"/>
              <a:buAutoNum type="arabicPeriod"/>
            </a:pPr>
            <a:r>
              <a:rPr lang="en-US" sz="1400" dirty="0"/>
              <a:t>Nb3Sn test in VTS at 4.2K revealed contamination, nevertheless, was tested in conduction cooled cryomodule (CC CM).</a:t>
            </a:r>
          </a:p>
          <a:p>
            <a:pPr marL="457200" indent="-457200" algn="just" eaLnBrk="0" hangingPunct="0">
              <a:spcAft>
                <a:spcPts val="0"/>
              </a:spcAft>
              <a:buFont typeface="+mj-lt"/>
              <a:buAutoNum type="arabicPeriod"/>
            </a:pPr>
            <a:r>
              <a:rPr lang="en-US" sz="1400" dirty="0" err="1"/>
              <a:t>Eacc</a:t>
            </a:r>
            <a:r>
              <a:rPr lang="en-US" sz="1400" dirty="0"/>
              <a:t>=4.3MV/m achieved in CC CM</a:t>
            </a:r>
          </a:p>
          <a:p>
            <a:pPr marL="457200" indent="-457200" algn="just" eaLnBrk="0" hangingPunct="0">
              <a:spcAft>
                <a:spcPts val="0"/>
              </a:spcAft>
              <a:buFont typeface="+mj-lt"/>
              <a:buAutoNum type="arabicPeriod"/>
            </a:pPr>
            <a:r>
              <a:rPr lang="en-US" sz="1400" b="1" dirty="0"/>
              <a:t>Beam test at ANL AWA facility is scheduled May 2025</a:t>
            </a:r>
          </a:p>
        </p:txBody>
      </p:sp>
      <p:pic>
        <p:nvPicPr>
          <p:cNvPr id="11" name="Picture 10">
            <a:extLst>
              <a:ext uri="{FF2B5EF4-FFF2-40B4-BE49-F238E27FC236}">
                <a16:creationId xmlns:a16="http://schemas.microsoft.com/office/drawing/2014/main" id="{DACCD2F4-8450-053F-CE4B-C6E9BB7848F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27539" y="2677010"/>
            <a:ext cx="3257761" cy="1785689"/>
          </a:xfrm>
          <a:prstGeom prst="rect">
            <a:avLst/>
          </a:prstGeom>
        </p:spPr>
      </p:pic>
      <p:pic>
        <p:nvPicPr>
          <p:cNvPr id="32" name="Picture 31" descr="A machine with a round metal object&#10;&#10;AI-generated content may be incorrect.">
            <a:extLst>
              <a:ext uri="{FF2B5EF4-FFF2-40B4-BE49-F238E27FC236}">
                <a16:creationId xmlns:a16="http://schemas.microsoft.com/office/drawing/2014/main" id="{23638824-10A8-DC3F-0B27-123CCC9FCC6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77373" y="394605"/>
            <a:ext cx="2163636" cy="3846464"/>
          </a:xfrm>
          <a:prstGeom prst="rect">
            <a:avLst/>
          </a:prstGeom>
        </p:spPr>
      </p:pic>
      <p:sp>
        <p:nvSpPr>
          <p:cNvPr id="13" name="TextBox 12">
            <a:extLst>
              <a:ext uri="{FF2B5EF4-FFF2-40B4-BE49-F238E27FC236}">
                <a16:creationId xmlns:a16="http://schemas.microsoft.com/office/drawing/2014/main" id="{965FC92E-ABDB-BD67-7338-55FD8CAD5F18}"/>
              </a:ext>
            </a:extLst>
          </p:cNvPr>
          <p:cNvSpPr txBox="1"/>
          <p:nvPr/>
        </p:nvSpPr>
        <p:spPr>
          <a:xfrm>
            <a:off x="6764264" y="488897"/>
            <a:ext cx="1908212" cy="830997"/>
          </a:xfrm>
          <a:prstGeom prst="rect">
            <a:avLst/>
          </a:prstGeom>
          <a:noFill/>
        </p:spPr>
        <p:txBody>
          <a:bodyPr wrap="square">
            <a:spAutoFit/>
          </a:bodyPr>
          <a:lstStyle/>
          <a:p>
            <a:r>
              <a:rPr lang="en-US" sz="1600" b="1" dirty="0">
                <a:solidFill>
                  <a:srgbClr val="0070C0"/>
                </a:solidFill>
              </a:rPr>
              <a:t>in collaboration with FNAL, BNL and ANL</a:t>
            </a:r>
            <a:endParaRPr lang="en-US" sz="1600" dirty="0"/>
          </a:p>
        </p:txBody>
      </p:sp>
      <p:pic>
        <p:nvPicPr>
          <p:cNvPr id="33" name="Picture 32" descr="A graph with red and blue dots&#10;&#10;Description automatically generated">
            <a:extLst>
              <a:ext uri="{FF2B5EF4-FFF2-40B4-BE49-F238E27FC236}">
                <a16:creationId xmlns:a16="http://schemas.microsoft.com/office/drawing/2014/main" id="{436D627C-55C0-5F07-13C0-24F04CAE7CB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4452"/>
          <a:stretch/>
        </p:blipFill>
        <p:spPr>
          <a:xfrm>
            <a:off x="268478" y="2681600"/>
            <a:ext cx="3060340" cy="1963549"/>
          </a:xfrm>
          <a:prstGeom prst="rect">
            <a:avLst/>
          </a:prstGeom>
        </p:spPr>
      </p:pic>
    </p:spTree>
    <p:extLst>
      <p:ext uri="{BB962C8B-B14F-4D97-AF65-F5344CB8AC3E}">
        <p14:creationId xmlns:p14="http://schemas.microsoft.com/office/powerpoint/2010/main" val="40661945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in a room&#10;&#10;Description automatically generated with medium confidence">
            <a:extLst>
              <a:ext uri="{FF2B5EF4-FFF2-40B4-BE49-F238E27FC236}">
                <a16:creationId xmlns:a16="http://schemas.microsoft.com/office/drawing/2014/main" id="{94F9F796-B849-A0C2-D445-37D7CFC7E7C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
          <a:stretch/>
        </p:blipFill>
        <p:spPr>
          <a:xfrm rot="21600000">
            <a:off x="177842" y="701022"/>
            <a:ext cx="4647251" cy="2241913"/>
          </a:xfrm>
          <a:prstGeom prst="rect">
            <a:avLst/>
          </a:prstGeom>
        </p:spPr>
      </p:pic>
      <p:sp>
        <p:nvSpPr>
          <p:cNvPr id="2" name="Slide Number Placeholder 6">
            <a:extLst>
              <a:ext uri="{FF2B5EF4-FFF2-40B4-BE49-F238E27FC236}">
                <a16:creationId xmlns:a16="http://schemas.microsoft.com/office/drawing/2014/main" id="{9B5A8D45-5AFF-1500-1F08-E324AEB719AB}"/>
              </a:ext>
            </a:extLst>
          </p:cNvPr>
          <p:cNvSpPr>
            <a:spLocks noGrp="1"/>
          </p:cNvSpPr>
          <p:nvPr>
            <p:ph type="sldNum" sz="quarter" idx="12"/>
          </p:nvPr>
        </p:nvSpPr>
        <p:spPr>
          <a:xfrm>
            <a:off x="8687308" y="4863192"/>
            <a:ext cx="457200" cy="273844"/>
          </a:xfrm>
        </p:spPr>
        <p:txBody>
          <a:bodyPr/>
          <a:lstStyle/>
          <a:p>
            <a:fld id="{AAD8E865-8995-43DB-8185-7019FC5681F9}" type="slidenum">
              <a:rPr lang="en-US" smtClean="0"/>
              <a:t>12</a:t>
            </a:fld>
            <a:endParaRPr lang="en-US" dirty="0"/>
          </a:p>
        </p:txBody>
      </p:sp>
      <p:pic>
        <p:nvPicPr>
          <p:cNvPr id="6" name="Picture 5">
            <a:extLst>
              <a:ext uri="{FF2B5EF4-FFF2-40B4-BE49-F238E27FC236}">
                <a16:creationId xmlns:a16="http://schemas.microsoft.com/office/drawing/2014/main" id="{F110E2C7-9186-EF5B-EB4A-85ABE46ADC30}"/>
              </a:ext>
            </a:extLst>
          </p:cNvPr>
          <p:cNvPicPr>
            <a:picLocks noChangeAspect="1"/>
          </p:cNvPicPr>
          <p:nvPr/>
        </p:nvPicPr>
        <p:blipFill>
          <a:blip r:embed="rId3"/>
          <a:stretch>
            <a:fillRect/>
          </a:stretch>
        </p:blipFill>
        <p:spPr>
          <a:xfrm>
            <a:off x="863262" y="3027095"/>
            <a:ext cx="1557207" cy="1745856"/>
          </a:xfrm>
          <a:prstGeom prst="rect">
            <a:avLst/>
          </a:prstGeom>
        </p:spPr>
      </p:pic>
      <p:sp>
        <p:nvSpPr>
          <p:cNvPr id="8" name="TextBox 7">
            <a:extLst>
              <a:ext uri="{FF2B5EF4-FFF2-40B4-BE49-F238E27FC236}">
                <a16:creationId xmlns:a16="http://schemas.microsoft.com/office/drawing/2014/main" id="{4610BB99-D312-0D6F-D161-F7B955A38267}"/>
              </a:ext>
            </a:extLst>
          </p:cNvPr>
          <p:cNvSpPr txBox="1"/>
          <p:nvPr/>
        </p:nvSpPr>
        <p:spPr>
          <a:xfrm>
            <a:off x="2881139" y="3182396"/>
            <a:ext cx="2699791" cy="1461939"/>
          </a:xfrm>
          <a:prstGeom prst="rect">
            <a:avLst/>
          </a:prstGeom>
          <a:noFill/>
        </p:spPr>
        <p:txBody>
          <a:bodyPr wrap="square">
            <a:spAutoFit/>
          </a:bodyPr>
          <a:lstStyle/>
          <a:p>
            <a:pPr marL="114297" indent="-114297">
              <a:spcAft>
                <a:spcPts val="600"/>
              </a:spcAft>
              <a:buFont typeface="Arial" panose="020B0604020202020204" pitchFamily="34" charset="0"/>
              <a:buChar char="•"/>
            </a:pPr>
            <a:r>
              <a:rPr lang="en-US" sz="1400" dirty="0"/>
              <a:t>Tight engagement with Chicago Proton Center  oncologists, NWU.</a:t>
            </a:r>
          </a:p>
          <a:p>
            <a:pPr marL="114297" indent="-114297">
              <a:spcAft>
                <a:spcPts val="600"/>
              </a:spcAft>
              <a:buFont typeface="Arial" panose="020B0604020202020204" pitchFamily="34" charset="0"/>
              <a:buChar char="•"/>
            </a:pPr>
            <a:r>
              <a:rPr lang="en-US" sz="1400" dirty="0"/>
              <a:t>Established the expertise in radiation simulation and dosimetry measurement.</a:t>
            </a:r>
          </a:p>
        </p:txBody>
      </p:sp>
      <p:sp>
        <p:nvSpPr>
          <p:cNvPr id="10" name="TextBox 9">
            <a:extLst>
              <a:ext uri="{FF2B5EF4-FFF2-40B4-BE49-F238E27FC236}">
                <a16:creationId xmlns:a16="http://schemas.microsoft.com/office/drawing/2014/main" id="{4518CF9B-C7B6-4F05-E5FB-87DD51E8A823}"/>
              </a:ext>
            </a:extLst>
          </p:cNvPr>
          <p:cNvSpPr txBox="1"/>
          <p:nvPr/>
        </p:nvSpPr>
        <p:spPr>
          <a:xfrm>
            <a:off x="179512" y="34733"/>
            <a:ext cx="6012668" cy="369332"/>
          </a:xfrm>
          <a:prstGeom prst="rect">
            <a:avLst/>
          </a:prstGeom>
          <a:noFill/>
        </p:spPr>
        <p:txBody>
          <a:bodyPr wrap="square">
            <a:spAutoFit/>
          </a:bodyPr>
          <a:lstStyle/>
          <a:p>
            <a:r>
              <a:rPr lang="en-US" b="1" dirty="0">
                <a:solidFill>
                  <a:srgbClr val="0070C0"/>
                </a:solidFill>
              </a:rPr>
              <a:t>Normal conducting LINACs and Electron Sources</a:t>
            </a:r>
            <a:endParaRPr lang="en-US" sz="1400" dirty="0"/>
          </a:p>
        </p:txBody>
      </p:sp>
      <p:pic>
        <p:nvPicPr>
          <p:cNvPr id="18" name="Picture 17">
            <a:extLst>
              <a:ext uri="{FF2B5EF4-FFF2-40B4-BE49-F238E27FC236}">
                <a16:creationId xmlns:a16="http://schemas.microsoft.com/office/drawing/2014/main" id="{E20D48B5-E3C1-CB6B-F367-BEC2B5720879}"/>
              </a:ext>
            </a:extLst>
          </p:cNvPr>
          <p:cNvPicPr>
            <a:picLocks noChangeAspect="1"/>
          </p:cNvPicPr>
          <p:nvPr/>
        </p:nvPicPr>
        <p:blipFill>
          <a:blip r:embed="rId4"/>
          <a:stretch>
            <a:fillRect/>
          </a:stretch>
        </p:blipFill>
        <p:spPr>
          <a:xfrm>
            <a:off x="5227961" y="521961"/>
            <a:ext cx="3812061" cy="2810147"/>
          </a:xfrm>
          <a:prstGeom prst="rect">
            <a:avLst/>
          </a:prstGeom>
        </p:spPr>
      </p:pic>
      <p:sp>
        <p:nvSpPr>
          <p:cNvPr id="19" name="TextBox 18">
            <a:extLst>
              <a:ext uri="{FF2B5EF4-FFF2-40B4-BE49-F238E27FC236}">
                <a16:creationId xmlns:a16="http://schemas.microsoft.com/office/drawing/2014/main" id="{2A7502B4-56B8-ECB9-80A2-9CB3E3215095}"/>
              </a:ext>
            </a:extLst>
          </p:cNvPr>
          <p:cNvSpPr txBox="1"/>
          <p:nvPr/>
        </p:nvSpPr>
        <p:spPr>
          <a:xfrm>
            <a:off x="1103735" y="354773"/>
            <a:ext cx="3878112" cy="369332"/>
          </a:xfrm>
          <a:prstGeom prst="rect">
            <a:avLst/>
          </a:prstGeom>
          <a:noFill/>
        </p:spPr>
        <p:txBody>
          <a:bodyPr wrap="square" rtlCol="0">
            <a:spAutoFit/>
          </a:bodyPr>
          <a:lstStyle/>
          <a:p>
            <a:pPr algn="l"/>
            <a:r>
              <a:rPr lang="en-US" b="1" dirty="0">
                <a:latin typeface="Calibri" panose="020F0502020204030204" pitchFamily="34" charset="0"/>
                <a:cs typeface="Calibri" panose="020F0502020204030204" pitchFamily="34" charset="0"/>
              </a:rPr>
              <a:t>Brachytherapy linac system</a:t>
            </a:r>
          </a:p>
        </p:txBody>
      </p:sp>
      <p:sp>
        <p:nvSpPr>
          <p:cNvPr id="20" name="TextBox 19">
            <a:extLst>
              <a:ext uri="{FF2B5EF4-FFF2-40B4-BE49-F238E27FC236}">
                <a16:creationId xmlns:a16="http://schemas.microsoft.com/office/drawing/2014/main" id="{03B4A66C-0E12-44FD-F7CC-930787FD82CF}"/>
              </a:ext>
            </a:extLst>
          </p:cNvPr>
          <p:cNvSpPr txBox="1"/>
          <p:nvPr/>
        </p:nvSpPr>
        <p:spPr>
          <a:xfrm>
            <a:off x="5652953" y="248753"/>
            <a:ext cx="4041003" cy="369332"/>
          </a:xfrm>
          <a:prstGeom prst="rect">
            <a:avLst/>
          </a:prstGeom>
          <a:noFill/>
        </p:spPr>
        <p:txBody>
          <a:bodyPr wrap="square" rtlCol="0">
            <a:spAutoFit/>
          </a:bodyPr>
          <a:lstStyle/>
          <a:p>
            <a:pPr algn="l"/>
            <a:r>
              <a:rPr lang="en-US" b="1" dirty="0" err="1">
                <a:latin typeface="Calibri" panose="020F0502020204030204" pitchFamily="34" charset="0"/>
                <a:cs typeface="Calibri" panose="020F0502020204030204" pitchFamily="34" charset="0"/>
              </a:rPr>
              <a:t>Photoguns</a:t>
            </a:r>
            <a:r>
              <a:rPr lang="en-US" b="1" dirty="0">
                <a:latin typeface="Calibri" panose="020F0502020204030204" pitchFamily="34" charset="0"/>
                <a:cs typeface="Calibri" panose="020F0502020204030204" pitchFamily="34" charset="0"/>
              </a:rPr>
              <a:t> and Thermionic guns</a:t>
            </a:r>
          </a:p>
        </p:txBody>
      </p:sp>
      <p:pic>
        <p:nvPicPr>
          <p:cNvPr id="23" name="Picture 22">
            <a:extLst>
              <a:ext uri="{FF2B5EF4-FFF2-40B4-BE49-F238E27FC236}">
                <a16:creationId xmlns:a16="http://schemas.microsoft.com/office/drawing/2014/main" id="{32D627B2-E4E2-E193-3D24-B9270B44C871}"/>
              </a:ext>
            </a:extLst>
          </p:cNvPr>
          <p:cNvPicPr>
            <a:picLocks noChangeAspect="1"/>
          </p:cNvPicPr>
          <p:nvPr/>
        </p:nvPicPr>
        <p:blipFill>
          <a:blip r:embed="rId5"/>
          <a:stretch>
            <a:fillRect/>
          </a:stretch>
        </p:blipFill>
        <p:spPr>
          <a:xfrm>
            <a:off x="6652459" y="3279700"/>
            <a:ext cx="1255142" cy="1583492"/>
          </a:xfrm>
          <a:prstGeom prst="rect">
            <a:avLst/>
          </a:prstGeom>
        </p:spPr>
      </p:pic>
    </p:spTree>
    <p:extLst>
      <p:ext uri="{BB962C8B-B14F-4D97-AF65-F5344CB8AC3E}">
        <p14:creationId xmlns:p14="http://schemas.microsoft.com/office/powerpoint/2010/main" val="41257536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AE34698-1F94-4D41-B6E2-6D758CD5DDE8}"/>
              </a:ext>
            </a:extLst>
          </p:cNvPr>
          <p:cNvSpPr>
            <a:spLocks noGrp="1"/>
          </p:cNvSpPr>
          <p:nvPr>
            <p:ph type="sldNum" sz="quarter" idx="12"/>
          </p:nvPr>
        </p:nvSpPr>
        <p:spPr/>
        <p:txBody>
          <a:bodyPr/>
          <a:lstStyle/>
          <a:p>
            <a:fld id="{B6F15528-21DE-4FAA-801E-634DDDAF4B2B}" type="slidenum">
              <a:rPr lang="en-US" smtClean="0">
                <a:ln>
                  <a:solidFill>
                    <a:prstClr val="white"/>
                  </a:solidFill>
                </a:ln>
                <a:solidFill>
                  <a:prstClr val="black">
                    <a:tint val="75000"/>
                  </a:prstClr>
                </a:solidFill>
              </a:rPr>
              <a:pPr/>
              <a:t>13</a:t>
            </a:fld>
            <a:endParaRPr lang="en-US" dirty="0">
              <a:ln>
                <a:solidFill>
                  <a:prstClr val="white"/>
                </a:solidFill>
              </a:ln>
              <a:solidFill>
                <a:prstClr val="black">
                  <a:tint val="75000"/>
                </a:prstClr>
              </a:solidFill>
            </a:endParaRPr>
          </a:p>
        </p:txBody>
      </p:sp>
      <p:sp>
        <p:nvSpPr>
          <p:cNvPr id="6" name="TextBox 5">
            <a:extLst>
              <a:ext uri="{FF2B5EF4-FFF2-40B4-BE49-F238E27FC236}">
                <a16:creationId xmlns:a16="http://schemas.microsoft.com/office/drawing/2014/main" id="{2207FD4B-4FF8-436D-8F1E-BA4A8494F16F}"/>
              </a:ext>
            </a:extLst>
          </p:cNvPr>
          <p:cNvSpPr txBox="1"/>
          <p:nvPr/>
        </p:nvSpPr>
        <p:spPr>
          <a:xfrm>
            <a:off x="107504" y="51471"/>
            <a:ext cx="7920881" cy="523220"/>
          </a:xfrm>
          <a:prstGeom prst="rect">
            <a:avLst/>
          </a:prstGeom>
          <a:noFill/>
        </p:spPr>
        <p:txBody>
          <a:bodyPr wrap="square" rtlCol="0">
            <a:spAutoFit/>
          </a:bodyPr>
          <a:lstStyle/>
          <a:p>
            <a:r>
              <a:rPr lang="en-US" sz="1400" b="1" dirty="0">
                <a:solidFill>
                  <a:srgbClr val="0070C0"/>
                </a:solidFill>
              </a:rPr>
              <a:t>Euclid Plays an essential role in critical components assembly for ANL-SLAC Cavity-based FEL Experiment at LCLS-II</a:t>
            </a:r>
          </a:p>
        </p:txBody>
      </p:sp>
      <p:pic>
        <p:nvPicPr>
          <p:cNvPr id="11" name="Picture 10" descr="A picture containing indoor, cluttered, dirty&#10;&#10;Description automatically generated">
            <a:extLst>
              <a:ext uri="{FF2B5EF4-FFF2-40B4-BE49-F238E27FC236}">
                <a16:creationId xmlns:a16="http://schemas.microsoft.com/office/drawing/2014/main" id="{34019F1A-64BC-A5A8-557F-8C3DE1BC166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63889" y="669884"/>
            <a:ext cx="5580112" cy="4185084"/>
          </a:xfrm>
          <a:prstGeom prst="rect">
            <a:avLst/>
          </a:prstGeom>
        </p:spPr>
      </p:pic>
      <p:sp>
        <p:nvSpPr>
          <p:cNvPr id="12" name="TextBox 11">
            <a:extLst>
              <a:ext uri="{FF2B5EF4-FFF2-40B4-BE49-F238E27FC236}">
                <a16:creationId xmlns:a16="http://schemas.microsoft.com/office/drawing/2014/main" id="{9A1AFF21-97B3-BFC3-C20D-D18C8CD943EA}"/>
              </a:ext>
            </a:extLst>
          </p:cNvPr>
          <p:cNvSpPr txBox="1"/>
          <p:nvPr/>
        </p:nvSpPr>
        <p:spPr>
          <a:xfrm>
            <a:off x="93881" y="1059923"/>
            <a:ext cx="3338896" cy="3093154"/>
          </a:xfrm>
          <a:prstGeom prst="rect">
            <a:avLst/>
          </a:prstGeom>
          <a:noFill/>
        </p:spPr>
        <p:txBody>
          <a:bodyPr wrap="square">
            <a:spAutoFit/>
          </a:bodyPr>
          <a:lstStyle/>
          <a:p>
            <a:pPr marL="171446" indent="-171446" algn="just">
              <a:spcAft>
                <a:spcPts val="600"/>
              </a:spcAft>
              <a:buFont typeface="Wingdings" panose="05000000000000000000" pitchFamily="2" charset="2"/>
              <a:buChar char="Ø"/>
            </a:pPr>
            <a:r>
              <a:rPr lang="en-US" sz="1200" dirty="0">
                <a:solidFill>
                  <a:srgbClr val="333333"/>
                </a:solidFill>
                <a:latin typeface="Arial" panose="020B0604020202020204" pitchFamily="34" charset="0"/>
              </a:rPr>
              <a:t>The X-ray FEL oscillator (XFELO) and the X-ray regenerative amplifier FEL (XRAFEL) concepts use this technique </a:t>
            </a:r>
          </a:p>
          <a:p>
            <a:pPr marL="171446" indent="-171446" algn="just">
              <a:spcAft>
                <a:spcPts val="600"/>
              </a:spcAft>
              <a:buFont typeface="Wingdings" panose="05000000000000000000" pitchFamily="2" charset="2"/>
              <a:buChar char="Ø"/>
            </a:pPr>
            <a:r>
              <a:rPr lang="en-US" sz="1200" dirty="0">
                <a:solidFill>
                  <a:srgbClr val="333333"/>
                </a:solidFill>
                <a:latin typeface="Arial" panose="020B0604020202020204" pitchFamily="34" charset="0"/>
              </a:rPr>
              <a:t>Both schemes require a high repetition rate electron beam, an undulator to provide FEL gain, and an X- ray cavity to recirculate and monochromatize the radiation. </a:t>
            </a:r>
          </a:p>
          <a:p>
            <a:pPr marL="171446" indent="-171446" algn="just">
              <a:spcAft>
                <a:spcPts val="600"/>
              </a:spcAft>
              <a:buFont typeface="Wingdings" panose="05000000000000000000" pitchFamily="2" charset="2"/>
              <a:buChar char="Ø"/>
            </a:pPr>
            <a:r>
              <a:rPr lang="en-US" sz="1200" dirty="0">
                <a:solidFill>
                  <a:srgbClr val="333333"/>
                </a:solidFill>
                <a:latin typeface="Arial" panose="020B0604020202020204" pitchFamily="34" charset="0"/>
              </a:rPr>
              <a:t>A joint Argonne National Laboratory (ANL) and SLAC National Laboratory (SLAC) collaboration aimed at enabling these schemes at LCLS-II. </a:t>
            </a:r>
          </a:p>
          <a:p>
            <a:pPr marL="171446" indent="-171446" algn="just">
              <a:buFont typeface="Wingdings" panose="05000000000000000000" pitchFamily="2" charset="2"/>
              <a:buChar char="Ø"/>
            </a:pPr>
            <a:r>
              <a:rPr lang="en-US" sz="1200" dirty="0">
                <a:solidFill>
                  <a:srgbClr val="333333"/>
                </a:solidFill>
                <a:latin typeface="Arial" panose="020B0604020202020204" pitchFamily="34" charset="0"/>
                <a:cs typeface="Arial" panose="020B0604020202020204" pitchFamily="34" charset="0"/>
              </a:rPr>
              <a:t>Euclid has been actively participating this project by assembling, testing, and QA all critical components in Euclid Class10k cleanroom at Euclid West facility.</a:t>
            </a:r>
            <a:endParaRPr lang="en-US" sz="1200"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BC2F3AA5-25D4-F71D-4130-093D87246230}"/>
              </a:ext>
            </a:extLst>
          </p:cNvPr>
          <p:cNvSpPr txBox="1"/>
          <p:nvPr/>
        </p:nvSpPr>
        <p:spPr>
          <a:xfrm>
            <a:off x="1452306" y="4228890"/>
            <a:ext cx="2124236" cy="523220"/>
          </a:xfrm>
          <a:prstGeom prst="rect">
            <a:avLst/>
          </a:prstGeom>
          <a:noFill/>
        </p:spPr>
        <p:txBody>
          <a:bodyPr wrap="square" rtlCol="0">
            <a:spAutoFit/>
          </a:bodyPr>
          <a:lstStyle/>
          <a:p>
            <a:r>
              <a:rPr lang="en-US" sz="1400" dirty="0"/>
              <a:t>Clean room facility at Bolingbrook IL</a:t>
            </a:r>
          </a:p>
        </p:txBody>
      </p:sp>
    </p:spTree>
    <p:extLst>
      <p:ext uri="{BB962C8B-B14F-4D97-AF65-F5344CB8AC3E}">
        <p14:creationId xmlns:p14="http://schemas.microsoft.com/office/powerpoint/2010/main" val="18559902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D373BC8-0A58-8EAE-EE4D-5A8BC7B60AE9}"/>
              </a:ext>
            </a:extLst>
          </p:cNvPr>
          <p:cNvSpPr>
            <a:spLocks noGrp="1"/>
          </p:cNvSpPr>
          <p:nvPr>
            <p:ph type="sldNum" sz="quarter" idx="12"/>
          </p:nvPr>
        </p:nvSpPr>
        <p:spPr/>
        <p:txBody>
          <a:bodyPr/>
          <a:lstStyle/>
          <a:p>
            <a:fld id="{B6F15528-21DE-4FAA-801E-634DDDAF4B2B}" type="slidenum">
              <a:rPr lang="en-US" smtClean="0">
                <a:ln>
                  <a:solidFill>
                    <a:prstClr val="white"/>
                  </a:solidFill>
                </a:ln>
                <a:solidFill>
                  <a:prstClr val="black">
                    <a:tint val="75000"/>
                  </a:prstClr>
                </a:solidFill>
              </a:rPr>
              <a:pPr/>
              <a:t>14</a:t>
            </a:fld>
            <a:endParaRPr lang="en-US" dirty="0">
              <a:ln>
                <a:solidFill>
                  <a:prstClr val="white"/>
                </a:solidFill>
              </a:ln>
              <a:solidFill>
                <a:prstClr val="black">
                  <a:tint val="75000"/>
                </a:prstClr>
              </a:solidFill>
            </a:endParaRPr>
          </a:p>
        </p:txBody>
      </p:sp>
      <p:sp>
        <p:nvSpPr>
          <p:cNvPr id="3" name="Text Box 205">
            <a:extLst>
              <a:ext uri="{FF2B5EF4-FFF2-40B4-BE49-F238E27FC236}">
                <a16:creationId xmlns:a16="http://schemas.microsoft.com/office/drawing/2014/main" id="{FFB66D58-8785-A843-04B5-AF3BAB443211}"/>
              </a:ext>
            </a:extLst>
          </p:cNvPr>
          <p:cNvSpPr txBox="1">
            <a:spLocks noChangeArrowheads="1"/>
          </p:cNvSpPr>
          <p:nvPr/>
        </p:nvSpPr>
        <p:spPr bwMode="auto">
          <a:xfrm>
            <a:off x="215516" y="66829"/>
            <a:ext cx="856895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ahoma" pitchFamily="34" charset="0"/>
                <a:cs typeface="Arial" pitchFamily="34" charset="0"/>
              </a:defRPr>
            </a:lvl1pPr>
            <a:lvl2pPr marL="742950" indent="-285750" eaLnBrk="0" hangingPunct="0">
              <a:defRPr sz="2400">
                <a:solidFill>
                  <a:schemeClr val="tx1"/>
                </a:solidFill>
                <a:latin typeface="Tahoma" pitchFamily="34" charset="0"/>
                <a:cs typeface="Arial" pitchFamily="34" charset="0"/>
              </a:defRPr>
            </a:lvl2pPr>
            <a:lvl3pPr marL="1143000" indent="-228600" eaLnBrk="0" hangingPunct="0">
              <a:defRPr sz="2400">
                <a:solidFill>
                  <a:schemeClr val="tx1"/>
                </a:solidFill>
                <a:latin typeface="Tahoma" pitchFamily="34" charset="0"/>
                <a:cs typeface="Arial" pitchFamily="34" charset="0"/>
              </a:defRPr>
            </a:lvl3pPr>
            <a:lvl4pPr marL="1600200" indent="-228600" eaLnBrk="0" hangingPunct="0">
              <a:defRPr sz="2400">
                <a:solidFill>
                  <a:schemeClr val="tx1"/>
                </a:solidFill>
                <a:latin typeface="Tahoma" pitchFamily="34" charset="0"/>
                <a:cs typeface="Arial" pitchFamily="34" charset="0"/>
              </a:defRPr>
            </a:lvl4pPr>
            <a:lvl5pPr marL="2057400" indent="-228600" eaLnBrk="0" hangingPunct="0">
              <a:defRPr sz="2400">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Tahoma" pitchFamily="34" charset="0"/>
                <a:cs typeface="Arial" pitchFamily="34" charset="0"/>
              </a:defRPr>
            </a:lvl9pPr>
          </a:lstStyle>
          <a:p>
            <a:pPr eaLnBrk="1" hangingPunct="1">
              <a:spcBef>
                <a:spcPct val="50000"/>
              </a:spcBef>
            </a:pPr>
            <a:r>
              <a:rPr lang="en-US" altLang="zh-CN" dirty="0">
                <a:solidFill>
                  <a:srgbClr val="0070C0"/>
                </a:solidFill>
                <a:latin typeface="Arial" panose="020B0604020202020204" pitchFamily="34" charset="0"/>
                <a:ea typeface="+mj-ea"/>
              </a:rPr>
              <a:t>History of the Fast Ferroelectric Tuner Development</a:t>
            </a:r>
          </a:p>
        </p:txBody>
      </p:sp>
      <p:pic>
        <p:nvPicPr>
          <p:cNvPr id="9" name="Picture 8">
            <a:extLst>
              <a:ext uri="{FF2B5EF4-FFF2-40B4-BE49-F238E27FC236}">
                <a16:creationId xmlns:a16="http://schemas.microsoft.com/office/drawing/2014/main" id="{E44C072B-5537-8534-36A9-10BF7E8DF323}"/>
              </a:ext>
            </a:extLst>
          </p:cNvPr>
          <p:cNvPicPr>
            <a:picLocks noChangeAspect="1"/>
          </p:cNvPicPr>
          <p:nvPr/>
        </p:nvPicPr>
        <p:blipFill>
          <a:blip r:embed="rId2"/>
          <a:stretch>
            <a:fillRect/>
          </a:stretch>
        </p:blipFill>
        <p:spPr>
          <a:xfrm>
            <a:off x="5395274" y="3409324"/>
            <a:ext cx="1656184" cy="1363572"/>
          </a:xfrm>
          <a:prstGeom prst="rect">
            <a:avLst/>
          </a:prstGeom>
        </p:spPr>
      </p:pic>
      <p:sp>
        <p:nvSpPr>
          <p:cNvPr id="12" name="TextBox 11">
            <a:extLst>
              <a:ext uri="{FF2B5EF4-FFF2-40B4-BE49-F238E27FC236}">
                <a16:creationId xmlns:a16="http://schemas.microsoft.com/office/drawing/2014/main" id="{53086937-FF75-4C8A-7FD3-7322CAEBC86F}"/>
              </a:ext>
            </a:extLst>
          </p:cNvPr>
          <p:cNvSpPr txBox="1"/>
          <p:nvPr/>
        </p:nvSpPr>
        <p:spPr>
          <a:xfrm>
            <a:off x="272578" y="2674953"/>
            <a:ext cx="7534383" cy="892552"/>
          </a:xfrm>
          <a:prstGeom prst="rect">
            <a:avLst/>
          </a:prstGeom>
          <a:noFill/>
        </p:spPr>
        <p:txBody>
          <a:bodyPr wrap="square" rtlCol="0">
            <a:spAutoFit/>
          </a:bodyPr>
          <a:lstStyle/>
          <a:p>
            <a:r>
              <a:rPr lang="en-US" sz="1300" dirty="0"/>
              <a:t>In 2013, I. Ben-</a:t>
            </a:r>
            <a:r>
              <a:rPr lang="en-US" sz="1300" dirty="0" err="1"/>
              <a:t>Zvi</a:t>
            </a:r>
            <a:r>
              <a:rPr lang="en-US" sz="1300" dirty="0"/>
              <a:t> (BNL) proposed a new topic for the DOE SBIR/STTR program on the ferroelectric fast reactive tuner (F-FRT) development for microphonics compensation. It allowed Euclid to develop a new improved </a:t>
            </a:r>
            <a:r>
              <a:rPr lang="en-US" sz="1300" b="1" i="1" dirty="0"/>
              <a:t>ferroelectric ceramic with ɛ~ 150, </a:t>
            </a:r>
            <a:r>
              <a:rPr lang="en-US" sz="1300" b="1" i="1" dirty="0" err="1"/>
              <a:t>tanδ</a:t>
            </a:r>
            <a:r>
              <a:rPr lang="en-US" sz="1300" b="1" i="1" dirty="0"/>
              <a:t>&lt;1x10</a:t>
            </a:r>
            <a:r>
              <a:rPr lang="en-US" sz="1300" b="1" i="1" baseline="30000" dirty="0"/>
              <a:t>-3</a:t>
            </a:r>
            <a:r>
              <a:rPr lang="en-US" sz="1300" b="1" i="1" dirty="0"/>
              <a:t> at 1.3GHz and the tuning range up to </a:t>
            </a:r>
            <a:r>
              <a:rPr lang="el-GR" sz="1300" b="1" i="1" dirty="0"/>
              <a:t>Δε</a:t>
            </a:r>
            <a:r>
              <a:rPr lang="en-US" sz="1300" b="1" i="1" dirty="0"/>
              <a:t>/</a:t>
            </a:r>
            <a:r>
              <a:rPr lang="el-GR" sz="1300" b="1" i="1" dirty="0"/>
              <a:t>ε</a:t>
            </a:r>
            <a:r>
              <a:rPr lang="en-US" sz="1300" b="1" i="1" dirty="0"/>
              <a:t>~10% at 15 kV/cm</a:t>
            </a:r>
            <a:r>
              <a:rPr lang="en-US" sz="1300" dirty="0"/>
              <a:t>. </a:t>
            </a:r>
          </a:p>
        </p:txBody>
      </p:sp>
      <p:grpSp>
        <p:nvGrpSpPr>
          <p:cNvPr id="22" name="Group 21">
            <a:extLst>
              <a:ext uri="{FF2B5EF4-FFF2-40B4-BE49-F238E27FC236}">
                <a16:creationId xmlns:a16="http://schemas.microsoft.com/office/drawing/2014/main" id="{4D042130-5C0A-8C87-6DAE-B2F73178AD92}"/>
              </a:ext>
            </a:extLst>
          </p:cNvPr>
          <p:cNvGrpSpPr/>
          <p:nvPr/>
        </p:nvGrpSpPr>
        <p:grpSpPr>
          <a:xfrm>
            <a:off x="287466" y="1366850"/>
            <a:ext cx="7173907" cy="1292662"/>
            <a:chOff x="-684191" y="889950"/>
            <a:chExt cx="8017993" cy="1292662"/>
          </a:xfrm>
        </p:grpSpPr>
        <p:sp>
          <p:nvSpPr>
            <p:cNvPr id="5" name="TextBox 4">
              <a:extLst>
                <a:ext uri="{FF2B5EF4-FFF2-40B4-BE49-F238E27FC236}">
                  <a16:creationId xmlns:a16="http://schemas.microsoft.com/office/drawing/2014/main" id="{1DAC037B-4CB5-E080-0A5C-8B3DCE865D29}"/>
                </a:ext>
              </a:extLst>
            </p:cNvPr>
            <p:cNvSpPr txBox="1"/>
            <p:nvPr/>
          </p:nvSpPr>
          <p:spPr>
            <a:xfrm>
              <a:off x="-684191" y="889950"/>
              <a:ext cx="8017993" cy="1292662"/>
            </a:xfrm>
            <a:prstGeom prst="rect">
              <a:avLst/>
            </a:prstGeom>
            <a:noFill/>
          </p:spPr>
          <p:txBody>
            <a:bodyPr wrap="square">
              <a:spAutoFit/>
            </a:bodyPr>
            <a:lstStyle/>
            <a:p>
              <a:r>
                <a:rPr lang="en-US" sz="1300" dirty="0"/>
                <a:t>Initial project to develop an ultra-fast (~1us) phase shifter/tuner using ferroelectric was carried out in collaboration with Omega-P/Yale University (V. Yakovlev, S. Kazakov) and BNL (I. Ben-Zvi) in 2004-2010. The phase shifter/tuner was intended to control of coupling of accelerating structures ( phase/amplitude), and to tune resonance frequency of the cavity. With this project, Euclid developed a ferroelectric material with dielectric constant ɛ~ 500, tan</a:t>
              </a:r>
              <a:r>
                <a:rPr lang="el-GR" sz="1300" dirty="0"/>
                <a:t>δ</a:t>
              </a:r>
              <a:r>
                <a:rPr lang="en-US" sz="1300" dirty="0"/>
                <a:t>~2x10</a:t>
              </a:r>
              <a:r>
                <a:rPr lang="en-US" sz="1300" baseline="30000" dirty="0"/>
                <a:t>-3 </a:t>
              </a:r>
              <a:r>
                <a:rPr lang="en-US" sz="1300" dirty="0"/>
                <a:t>at 1.3GHz but low tuning range,                  ~2/ kV/cm.   </a:t>
              </a:r>
            </a:p>
          </p:txBody>
        </p:sp>
        <p:pic>
          <p:nvPicPr>
            <p:cNvPr id="16" name="Picture 15">
              <a:extLst>
                <a:ext uri="{FF2B5EF4-FFF2-40B4-BE49-F238E27FC236}">
                  <a16:creationId xmlns:a16="http://schemas.microsoft.com/office/drawing/2014/main" id="{CA3401A1-4C2E-F69C-9EBC-45E668E69DB0}"/>
                </a:ext>
              </a:extLst>
            </p:cNvPr>
            <p:cNvPicPr>
              <a:picLocks noChangeAspect="1"/>
            </p:cNvPicPr>
            <p:nvPr/>
          </p:nvPicPr>
          <p:blipFill>
            <a:blip r:embed="rId3"/>
            <a:stretch>
              <a:fillRect/>
            </a:stretch>
          </p:blipFill>
          <p:spPr>
            <a:xfrm>
              <a:off x="1166925" y="1905441"/>
              <a:ext cx="880882" cy="253948"/>
            </a:xfrm>
            <a:prstGeom prst="rect">
              <a:avLst/>
            </a:prstGeom>
          </p:spPr>
        </p:pic>
      </p:grpSp>
      <p:sp>
        <p:nvSpPr>
          <p:cNvPr id="19" name="TextBox 18">
            <a:extLst>
              <a:ext uri="{FF2B5EF4-FFF2-40B4-BE49-F238E27FC236}">
                <a16:creationId xmlns:a16="http://schemas.microsoft.com/office/drawing/2014/main" id="{1EE3E42C-1621-6C94-837C-1BCB92F7E33E}"/>
              </a:ext>
            </a:extLst>
          </p:cNvPr>
          <p:cNvSpPr txBox="1"/>
          <p:nvPr/>
        </p:nvSpPr>
        <p:spPr>
          <a:xfrm>
            <a:off x="401795" y="3644834"/>
            <a:ext cx="4529686" cy="892552"/>
          </a:xfrm>
          <a:prstGeom prst="rect">
            <a:avLst/>
          </a:prstGeom>
          <a:noFill/>
        </p:spPr>
        <p:txBody>
          <a:bodyPr wrap="square" rtlCol="0">
            <a:spAutoFit/>
          </a:bodyPr>
          <a:lstStyle/>
          <a:p>
            <a:r>
              <a:rPr lang="en-US" sz="1300" dirty="0"/>
              <a:t>A new, simple coaxial tuner design</a:t>
            </a:r>
            <a:r>
              <a:rPr lang="en-US" sz="1300" baseline="30000" dirty="0"/>
              <a:t> </a:t>
            </a:r>
            <a:r>
              <a:rPr lang="en-US" sz="1300" dirty="0"/>
              <a:t>(S. Kazakov) for the F-FRT became feasible, and the 400 MHz tuner prototype was fabricated by Euclid and tested at CERN in 2019 with the 400 MHz SRF cavity. </a:t>
            </a:r>
          </a:p>
        </p:txBody>
      </p:sp>
      <p:sp>
        <p:nvSpPr>
          <p:cNvPr id="24" name="TextBox 23">
            <a:extLst>
              <a:ext uri="{FF2B5EF4-FFF2-40B4-BE49-F238E27FC236}">
                <a16:creationId xmlns:a16="http://schemas.microsoft.com/office/drawing/2014/main" id="{724C98DE-8A60-798B-5088-903F3056EB06}"/>
              </a:ext>
            </a:extLst>
          </p:cNvPr>
          <p:cNvSpPr txBox="1"/>
          <p:nvPr/>
        </p:nvSpPr>
        <p:spPr>
          <a:xfrm>
            <a:off x="248099" y="528494"/>
            <a:ext cx="7339718" cy="892552"/>
          </a:xfrm>
          <a:prstGeom prst="rect">
            <a:avLst/>
          </a:prstGeom>
          <a:noFill/>
        </p:spPr>
        <p:txBody>
          <a:bodyPr wrap="square">
            <a:spAutoFit/>
          </a:bodyPr>
          <a:lstStyle/>
          <a:p>
            <a:r>
              <a:rPr lang="en-US" sz="1300" dirty="0"/>
              <a:t>Ferroelectric phase and amplitude control was developed during the 1990’s, in 2003 V. Yakovlev proposed RF switching by changing the frequency of a ’switching NC cavity’ containing ferroelectric material. In 2006 Ilan Ben-Zvi initiated F-FRT research at BNL whereby the frequency of a SRF cavity would be controlled by an external ferroelectric tuner</a:t>
            </a:r>
          </a:p>
        </p:txBody>
      </p:sp>
      <p:pic>
        <p:nvPicPr>
          <p:cNvPr id="6" name="Picture 5"/>
          <p:cNvPicPr>
            <a:picLocks noChangeAspect="1"/>
          </p:cNvPicPr>
          <p:nvPr/>
        </p:nvPicPr>
        <p:blipFill>
          <a:blip r:embed="rId4"/>
          <a:stretch>
            <a:fillRect/>
          </a:stretch>
        </p:blipFill>
        <p:spPr>
          <a:xfrm>
            <a:off x="7919779" y="2067694"/>
            <a:ext cx="1213931" cy="2551660"/>
          </a:xfrm>
          <a:prstGeom prst="rect">
            <a:avLst/>
          </a:prstGeom>
        </p:spPr>
      </p:pic>
      <p:pic>
        <p:nvPicPr>
          <p:cNvPr id="4" name="Picture 3">
            <a:extLst>
              <a:ext uri="{FF2B5EF4-FFF2-40B4-BE49-F238E27FC236}">
                <a16:creationId xmlns:a16="http://schemas.microsoft.com/office/drawing/2014/main" id="{EE144BFA-D4B1-1D96-63C2-F7F236A7E8C1}"/>
              </a:ext>
            </a:extLst>
          </p:cNvPr>
          <p:cNvPicPr>
            <a:picLocks noChangeAspect="1" noChangeArrowheads="1"/>
          </p:cNvPicPr>
          <p:nvPr/>
        </p:nvPicPr>
        <p:blipFill>
          <a:blip r:embed="rId5" cstate="print"/>
          <a:srcRect l="26193" t="19808" r="29594" b="30096"/>
          <a:stretch>
            <a:fillRect/>
          </a:stretch>
        </p:blipFill>
        <p:spPr bwMode="auto">
          <a:xfrm>
            <a:off x="7729148" y="461982"/>
            <a:ext cx="1260140" cy="1069932"/>
          </a:xfrm>
          <a:prstGeom prst="rect">
            <a:avLst/>
          </a:prstGeom>
          <a:noFill/>
          <a:ln w="9525">
            <a:noFill/>
            <a:miter lim="800000"/>
            <a:headEnd/>
            <a:tailEnd/>
          </a:ln>
        </p:spPr>
      </p:pic>
    </p:spTree>
    <p:extLst>
      <p:ext uri="{BB962C8B-B14F-4D97-AF65-F5344CB8AC3E}">
        <p14:creationId xmlns:p14="http://schemas.microsoft.com/office/powerpoint/2010/main" val="1794402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4F43F41F-BAAB-4D00-8258-1DCC3218B7B8}" type="slidenum">
              <a:rPr lang="en-US" smtClean="0"/>
              <a:pPr>
                <a:defRPr/>
              </a:pPr>
              <a:t>15</a:t>
            </a:fld>
            <a:endParaRPr lang="en-US"/>
          </a:p>
        </p:txBody>
      </p:sp>
      <p:sp>
        <p:nvSpPr>
          <p:cNvPr id="3" name="TextBox 2"/>
          <p:cNvSpPr txBox="1"/>
          <p:nvPr/>
        </p:nvSpPr>
        <p:spPr>
          <a:xfrm>
            <a:off x="212366" y="62684"/>
            <a:ext cx="5602816" cy="523220"/>
          </a:xfrm>
          <a:prstGeom prst="rect">
            <a:avLst/>
          </a:prstGeom>
          <a:noFill/>
        </p:spPr>
        <p:txBody>
          <a:bodyPr wrap="none" rtlCol="0">
            <a:spAutoFit/>
          </a:bodyPr>
          <a:lstStyle/>
          <a:p>
            <a:r>
              <a:rPr lang="en-US" altLang="zh-CN" sz="2800" dirty="0">
                <a:solidFill>
                  <a:srgbClr val="0070C0"/>
                </a:solidFill>
                <a:latin typeface="Arial" panose="020B0604020202020204" pitchFamily="34" charset="0"/>
                <a:ea typeface="+mj-ea"/>
                <a:cs typeface="Arial" panose="020B0604020202020204" pitchFamily="34" charset="0"/>
              </a:rPr>
              <a:t>Fast tuning ferroelectric elements </a:t>
            </a:r>
          </a:p>
        </p:txBody>
      </p:sp>
      <p:sp>
        <p:nvSpPr>
          <p:cNvPr id="4" name="TextBox 3"/>
          <p:cNvSpPr txBox="1"/>
          <p:nvPr/>
        </p:nvSpPr>
        <p:spPr>
          <a:xfrm>
            <a:off x="35496" y="663538"/>
            <a:ext cx="5292588" cy="2139047"/>
          </a:xfrm>
          <a:prstGeom prst="rect">
            <a:avLst/>
          </a:prstGeom>
          <a:noFill/>
        </p:spPr>
        <p:txBody>
          <a:bodyPr wrap="square" rtlCol="0">
            <a:spAutoFit/>
          </a:bodyPr>
          <a:lstStyle/>
          <a:p>
            <a:pPr marL="257175" indent="-257175">
              <a:spcBef>
                <a:spcPts val="450"/>
              </a:spcBef>
              <a:spcAft>
                <a:spcPts val="450"/>
              </a:spcAft>
              <a:buFont typeface="Wingdings" panose="05000000000000000000" pitchFamily="2" charset="2"/>
              <a:buChar char="Ø"/>
            </a:pPr>
            <a:r>
              <a:rPr lang="en-US" b="1" dirty="0"/>
              <a:t>Dielectric constant</a:t>
            </a:r>
            <a:r>
              <a:rPr lang="en-US" dirty="0"/>
              <a:t> has to be low (~ 100-150)</a:t>
            </a:r>
          </a:p>
          <a:p>
            <a:pPr marL="257175" indent="-257175">
              <a:spcBef>
                <a:spcPts val="450"/>
              </a:spcBef>
              <a:spcAft>
                <a:spcPts val="450"/>
              </a:spcAft>
              <a:buFont typeface="Wingdings" panose="05000000000000000000" pitchFamily="2" charset="2"/>
              <a:buChar char="Ø"/>
            </a:pPr>
            <a:r>
              <a:rPr lang="en-US" b="1" dirty="0"/>
              <a:t>Loss factor </a:t>
            </a:r>
            <a:r>
              <a:rPr lang="en-US" dirty="0"/>
              <a:t>has to be low ~ 1x10</a:t>
            </a:r>
            <a:r>
              <a:rPr lang="en-US" baseline="30000" dirty="0"/>
              <a:t>-3</a:t>
            </a:r>
            <a:r>
              <a:rPr lang="en-US" dirty="0"/>
              <a:t> at 1 GHz and ~1x10</a:t>
            </a:r>
            <a:r>
              <a:rPr lang="en-US" baseline="30000" dirty="0"/>
              <a:t>-4</a:t>
            </a:r>
            <a:r>
              <a:rPr lang="en-US" dirty="0"/>
              <a:t> at 100 MHz</a:t>
            </a:r>
          </a:p>
          <a:p>
            <a:pPr marL="257175" indent="-257175">
              <a:spcBef>
                <a:spcPts val="450"/>
              </a:spcBef>
              <a:spcAft>
                <a:spcPts val="450"/>
              </a:spcAft>
              <a:buFont typeface="Wingdings" panose="05000000000000000000" pitchFamily="2" charset="2"/>
              <a:buChar char="Ø"/>
            </a:pPr>
            <a:r>
              <a:rPr lang="en-US" b="1" dirty="0"/>
              <a:t>Tuning range </a:t>
            </a:r>
            <a:r>
              <a:rPr lang="en-US" dirty="0"/>
              <a:t>has to be high ~ 6-8% at  15kV/cm</a:t>
            </a:r>
          </a:p>
          <a:p>
            <a:pPr marL="257175" indent="-257175">
              <a:spcBef>
                <a:spcPts val="450"/>
              </a:spcBef>
              <a:spcAft>
                <a:spcPts val="450"/>
              </a:spcAft>
              <a:buFont typeface="Wingdings" panose="05000000000000000000" pitchFamily="2" charset="2"/>
              <a:buChar char="Ø"/>
            </a:pPr>
            <a:r>
              <a:rPr lang="en-US" dirty="0"/>
              <a:t>Can be done with </a:t>
            </a:r>
            <a:r>
              <a:rPr lang="en-US" b="1" dirty="0"/>
              <a:t>(Ba, </a:t>
            </a:r>
            <a:r>
              <a:rPr lang="en-US" b="1" dirty="0" err="1"/>
              <a:t>Sr</a:t>
            </a:r>
            <a:r>
              <a:rPr lang="en-US" b="1" dirty="0"/>
              <a:t>)TiO</a:t>
            </a:r>
            <a:r>
              <a:rPr lang="en-US" b="1" baseline="-25000" dirty="0"/>
              <a:t>4</a:t>
            </a:r>
            <a:r>
              <a:rPr lang="en-US" b="1" dirty="0"/>
              <a:t>+Mg</a:t>
            </a:r>
            <a:r>
              <a:rPr lang="en-US" dirty="0"/>
              <a:t> </a:t>
            </a:r>
            <a:r>
              <a:rPr lang="en-US" b="1" dirty="0"/>
              <a:t>oxides</a:t>
            </a:r>
          </a:p>
        </p:txBody>
      </p:sp>
      <p:sp>
        <p:nvSpPr>
          <p:cNvPr id="1648" name="Rectangle 1647"/>
          <p:cNvSpPr/>
          <p:nvPr/>
        </p:nvSpPr>
        <p:spPr>
          <a:xfrm>
            <a:off x="5184068" y="4147092"/>
            <a:ext cx="4055002" cy="461665"/>
          </a:xfrm>
          <a:prstGeom prst="rect">
            <a:avLst/>
          </a:prstGeom>
        </p:spPr>
        <p:txBody>
          <a:bodyPr wrap="square">
            <a:spAutoFit/>
          </a:bodyPr>
          <a:lstStyle/>
          <a:p>
            <a:r>
              <a:rPr lang="en-US" sz="1200" dirty="0"/>
              <a:t>Curie temperature dependence on Mg-oxide content. Curie temperature shift with Mg based oxide increase </a:t>
            </a:r>
          </a:p>
        </p:txBody>
      </p:sp>
      <p:pic>
        <p:nvPicPr>
          <p:cNvPr id="1646" name="Picture 1645">
            <a:extLst>
              <a:ext uri="{FF2B5EF4-FFF2-40B4-BE49-F238E27FC236}">
                <a16:creationId xmlns:a16="http://schemas.microsoft.com/office/drawing/2014/main" id="{204739BF-14FC-BC8A-423F-64ABB165A42A}"/>
              </a:ext>
            </a:extLst>
          </p:cNvPr>
          <p:cNvPicPr>
            <a:picLocks noChangeAspect="1"/>
          </p:cNvPicPr>
          <p:nvPr/>
        </p:nvPicPr>
        <p:blipFill>
          <a:blip r:embed="rId2"/>
          <a:stretch>
            <a:fillRect/>
          </a:stretch>
        </p:blipFill>
        <p:spPr>
          <a:xfrm>
            <a:off x="5053502" y="1239602"/>
            <a:ext cx="4055002" cy="2899941"/>
          </a:xfrm>
          <a:prstGeom prst="rect">
            <a:avLst/>
          </a:prstGeom>
        </p:spPr>
      </p:pic>
      <p:sp>
        <p:nvSpPr>
          <p:cNvPr id="1649" name="TextBox 1648">
            <a:extLst>
              <a:ext uri="{FF2B5EF4-FFF2-40B4-BE49-F238E27FC236}">
                <a16:creationId xmlns:a16="http://schemas.microsoft.com/office/drawing/2014/main" id="{0D2FC6A9-5770-D9FC-48A1-5CAAEEEEDA2A}"/>
              </a:ext>
            </a:extLst>
          </p:cNvPr>
          <p:cNvSpPr txBox="1"/>
          <p:nvPr/>
        </p:nvSpPr>
        <p:spPr>
          <a:xfrm>
            <a:off x="517081" y="3039802"/>
            <a:ext cx="4536504" cy="1477328"/>
          </a:xfrm>
          <a:prstGeom prst="rect">
            <a:avLst/>
          </a:prstGeom>
          <a:noFill/>
        </p:spPr>
        <p:txBody>
          <a:bodyPr wrap="square" rtlCol="0">
            <a:spAutoFit/>
          </a:bodyPr>
          <a:lstStyle/>
          <a:p>
            <a:r>
              <a:rPr lang="en-US" dirty="0"/>
              <a:t>Dielectric constant of pure BST ~ 1000, and it’s lossy. To reduce both eps and tan</a:t>
            </a:r>
            <a:r>
              <a:rPr lang="el-GR" dirty="0"/>
              <a:t>δ</a:t>
            </a:r>
            <a:r>
              <a:rPr lang="en-US" dirty="0"/>
              <a:t>, one has to develop a mixture (solid solution) of BST ferroelectric and low loss linear ceramic</a:t>
            </a:r>
          </a:p>
        </p:txBody>
      </p:sp>
      <p:sp>
        <p:nvSpPr>
          <p:cNvPr id="1650" name="Arrow: Right 1649">
            <a:extLst>
              <a:ext uri="{FF2B5EF4-FFF2-40B4-BE49-F238E27FC236}">
                <a16:creationId xmlns:a16="http://schemas.microsoft.com/office/drawing/2014/main" id="{92A7B874-5A87-5C37-703B-6773393D413E}"/>
              </a:ext>
            </a:extLst>
          </p:cNvPr>
          <p:cNvSpPr/>
          <p:nvPr/>
        </p:nvSpPr>
        <p:spPr>
          <a:xfrm rot="10800000">
            <a:off x="6768244" y="3607553"/>
            <a:ext cx="972108" cy="180020"/>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724385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11C9979-CF22-EEE7-606F-CA8153ADC903}"/>
              </a:ext>
            </a:extLst>
          </p:cNvPr>
          <p:cNvSpPr>
            <a:spLocks noGrp="1"/>
          </p:cNvSpPr>
          <p:nvPr>
            <p:ph type="sldNum" sz="quarter" idx="12"/>
          </p:nvPr>
        </p:nvSpPr>
        <p:spPr/>
        <p:txBody>
          <a:bodyPr/>
          <a:lstStyle/>
          <a:p>
            <a:fld id="{B6F15528-21DE-4FAA-801E-634DDDAF4B2B}" type="slidenum">
              <a:rPr lang="en-US" smtClean="0">
                <a:ln>
                  <a:solidFill>
                    <a:prstClr val="white"/>
                  </a:solidFill>
                </a:ln>
                <a:solidFill>
                  <a:prstClr val="black">
                    <a:tint val="75000"/>
                  </a:prstClr>
                </a:solidFill>
              </a:rPr>
              <a:pPr/>
              <a:t>16</a:t>
            </a:fld>
            <a:endParaRPr lang="en-US" dirty="0">
              <a:ln>
                <a:solidFill>
                  <a:prstClr val="white"/>
                </a:solidFill>
              </a:ln>
              <a:solidFill>
                <a:prstClr val="black">
                  <a:tint val="75000"/>
                </a:prstClr>
              </a:solidFill>
            </a:endParaRPr>
          </a:p>
        </p:txBody>
      </p:sp>
      <p:sp>
        <p:nvSpPr>
          <p:cNvPr id="24" name="Rectangle 23">
            <a:extLst>
              <a:ext uri="{FF2B5EF4-FFF2-40B4-BE49-F238E27FC236}">
                <a16:creationId xmlns:a16="http://schemas.microsoft.com/office/drawing/2014/main" id="{52A1E8C4-88BC-3632-5EDD-F7A53EA07C16}"/>
              </a:ext>
            </a:extLst>
          </p:cNvPr>
          <p:cNvSpPr/>
          <p:nvPr/>
        </p:nvSpPr>
        <p:spPr>
          <a:xfrm>
            <a:off x="215517" y="139447"/>
            <a:ext cx="6336704" cy="461665"/>
          </a:xfrm>
          <a:prstGeom prst="rect">
            <a:avLst/>
          </a:prstGeom>
        </p:spPr>
        <p:txBody>
          <a:bodyPr wrap="square">
            <a:spAutoFit/>
          </a:bodyPr>
          <a:lstStyle/>
          <a:p>
            <a:r>
              <a:rPr lang="el-GR" sz="2400" dirty="0">
                <a:solidFill>
                  <a:srgbClr val="0070C0"/>
                </a:solidFill>
              </a:rPr>
              <a:t>ε</a:t>
            </a:r>
            <a:r>
              <a:rPr lang="en-US" sz="2400" dirty="0">
                <a:solidFill>
                  <a:srgbClr val="0070C0"/>
                </a:solidFill>
              </a:rPr>
              <a:t> and tan</a:t>
            </a:r>
            <a:r>
              <a:rPr lang="el-GR" sz="2400" dirty="0">
                <a:solidFill>
                  <a:srgbClr val="0070C0"/>
                </a:solidFill>
              </a:rPr>
              <a:t>δ</a:t>
            </a:r>
            <a:r>
              <a:rPr lang="en-US" sz="2400" dirty="0">
                <a:solidFill>
                  <a:srgbClr val="0070C0"/>
                </a:solidFill>
              </a:rPr>
              <a:t> vs. temperature and frequency</a:t>
            </a:r>
          </a:p>
        </p:txBody>
      </p:sp>
      <p:sp>
        <p:nvSpPr>
          <p:cNvPr id="25" name="TextBox 24">
            <a:extLst>
              <a:ext uri="{FF2B5EF4-FFF2-40B4-BE49-F238E27FC236}">
                <a16:creationId xmlns:a16="http://schemas.microsoft.com/office/drawing/2014/main" id="{BF170BB7-03AB-827B-F246-70820881DC43}"/>
              </a:ext>
            </a:extLst>
          </p:cNvPr>
          <p:cNvSpPr txBox="1"/>
          <p:nvPr/>
        </p:nvSpPr>
        <p:spPr>
          <a:xfrm>
            <a:off x="3383869" y="3102448"/>
            <a:ext cx="2772308" cy="1031051"/>
          </a:xfrm>
          <a:prstGeom prst="rect">
            <a:avLst/>
          </a:prstGeom>
          <a:noFill/>
        </p:spPr>
        <p:txBody>
          <a:bodyPr wrap="square" rtlCol="0">
            <a:spAutoFit/>
          </a:bodyPr>
          <a:lstStyle/>
          <a:p>
            <a:pPr marL="285750" indent="-285750">
              <a:spcBef>
                <a:spcPts val="0"/>
              </a:spcBef>
              <a:spcAft>
                <a:spcPts val="600"/>
              </a:spcAft>
              <a:buFont typeface="Wingdings" panose="05000000000000000000" pitchFamily="2" charset="2"/>
              <a:buChar char="Ø"/>
            </a:pPr>
            <a:r>
              <a:rPr lang="en-US" sz="1400" dirty="0"/>
              <a:t>Dielectric constant weakly depends on the frequency</a:t>
            </a:r>
          </a:p>
          <a:p>
            <a:pPr marL="285750" indent="-285750">
              <a:spcAft>
                <a:spcPts val="600"/>
              </a:spcAft>
              <a:buFont typeface="Wingdings" panose="05000000000000000000" pitchFamily="2" charset="2"/>
              <a:buChar char="Ø"/>
            </a:pPr>
            <a:r>
              <a:rPr lang="en-US" sz="1400" dirty="0"/>
              <a:t>Loss tangent increase linearly with frequency</a:t>
            </a:r>
          </a:p>
        </p:txBody>
      </p:sp>
      <p:sp>
        <p:nvSpPr>
          <p:cNvPr id="26" name="TextBox 25">
            <a:extLst>
              <a:ext uri="{FF2B5EF4-FFF2-40B4-BE49-F238E27FC236}">
                <a16:creationId xmlns:a16="http://schemas.microsoft.com/office/drawing/2014/main" id="{B1EDCC03-B74B-B90B-385A-EA42C03CD622}"/>
              </a:ext>
            </a:extLst>
          </p:cNvPr>
          <p:cNvSpPr txBox="1"/>
          <p:nvPr/>
        </p:nvSpPr>
        <p:spPr>
          <a:xfrm>
            <a:off x="6588224" y="2103698"/>
            <a:ext cx="2268252" cy="1246495"/>
          </a:xfrm>
          <a:prstGeom prst="rect">
            <a:avLst/>
          </a:prstGeom>
          <a:noFill/>
        </p:spPr>
        <p:txBody>
          <a:bodyPr wrap="square" rtlCol="0">
            <a:spAutoFit/>
          </a:bodyPr>
          <a:lstStyle/>
          <a:p>
            <a:pPr>
              <a:spcAft>
                <a:spcPts val="600"/>
              </a:spcAft>
            </a:pPr>
            <a:r>
              <a:rPr lang="en-US" sz="1500" dirty="0"/>
              <a:t>Q×f (GHz)=const</a:t>
            </a:r>
          </a:p>
          <a:p>
            <a:pPr>
              <a:spcAft>
                <a:spcPts val="600"/>
              </a:spcAft>
            </a:pPr>
            <a:r>
              <a:rPr lang="en-US" sz="1500" dirty="0" err="1"/>
              <a:t>tanδ</a:t>
            </a:r>
            <a:r>
              <a:rPr lang="en-US" sz="1500" dirty="0"/>
              <a:t>=1/Q</a:t>
            </a:r>
          </a:p>
          <a:p>
            <a:pPr>
              <a:spcAft>
                <a:spcPts val="600"/>
              </a:spcAft>
            </a:pPr>
            <a:r>
              <a:rPr lang="en-US" sz="1500" dirty="0"/>
              <a:t>for ~1 GHz and </a:t>
            </a:r>
            <a:r>
              <a:rPr lang="el-GR" sz="1500" dirty="0"/>
              <a:t>ε</a:t>
            </a:r>
            <a:r>
              <a:rPr lang="en-US" sz="1500" dirty="0"/>
              <a:t>~150</a:t>
            </a:r>
          </a:p>
          <a:p>
            <a:r>
              <a:rPr lang="en-US" sz="1500" dirty="0"/>
              <a:t>Q×f~1,000, tan</a:t>
            </a:r>
            <a:r>
              <a:rPr lang="el-GR" sz="1500" dirty="0"/>
              <a:t>δ</a:t>
            </a:r>
            <a:r>
              <a:rPr lang="en-US" sz="1500" dirty="0"/>
              <a:t>~1x10</a:t>
            </a:r>
            <a:r>
              <a:rPr lang="en-US" sz="1500" baseline="30000" dirty="0"/>
              <a:t>-3</a:t>
            </a:r>
            <a:endParaRPr lang="en-US" sz="1500" dirty="0"/>
          </a:p>
        </p:txBody>
      </p:sp>
      <p:grpSp>
        <p:nvGrpSpPr>
          <p:cNvPr id="11" name="Group 10">
            <a:extLst>
              <a:ext uri="{FF2B5EF4-FFF2-40B4-BE49-F238E27FC236}">
                <a16:creationId xmlns:a16="http://schemas.microsoft.com/office/drawing/2014/main" id="{3EEC3E7F-B063-86D9-0B37-AD3410EE1379}"/>
              </a:ext>
            </a:extLst>
          </p:cNvPr>
          <p:cNvGrpSpPr/>
          <p:nvPr/>
        </p:nvGrpSpPr>
        <p:grpSpPr>
          <a:xfrm>
            <a:off x="467544" y="668005"/>
            <a:ext cx="2779875" cy="2317901"/>
            <a:chOff x="467544" y="807554"/>
            <a:chExt cx="2779875" cy="2317901"/>
          </a:xfrm>
        </p:grpSpPr>
        <p:pic>
          <p:nvPicPr>
            <p:cNvPr id="7" name="Picture 8">
              <a:extLst>
                <a:ext uri="{FF2B5EF4-FFF2-40B4-BE49-F238E27FC236}">
                  <a16:creationId xmlns:a16="http://schemas.microsoft.com/office/drawing/2014/main" id="{998689BB-EDD6-1550-DBD1-4D1FE4CEA13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857203"/>
              <a:ext cx="2779875" cy="2268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12">
              <a:extLst>
                <a:ext uri="{FF2B5EF4-FFF2-40B4-BE49-F238E27FC236}">
                  <a16:creationId xmlns:a16="http://schemas.microsoft.com/office/drawing/2014/main" id="{1651E9D4-FBDA-3883-A892-185A84CE30EE}"/>
                </a:ext>
              </a:extLst>
            </p:cNvPr>
            <p:cNvGrpSpPr>
              <a:grpSpLocks/>
            </p:cNvGrpSpPr>
            <p:nvPr/>
          </p:nvGrpSpPr>
          <p:grpSpPr bwMode="auto">
            <a:xfrm>
              <a:off x="1907704" y="807554"/>
              <a:ext cx="734299" cy="792088"/>
              <a:chOff x="24077612" y="18366430"/>
              <a:chExt cx="6434472" cy="5097439"/>
            </a:xfrm>
          </p:grpSpPr>
          <p:pic>
            <p:nvPicPr>
              <p:cNvPr id="9" name="Picture 11" descr="A close-up of a machine&#10;&#10;Description automatically generated with medium confidence">
                <a:extLst>
                  <a:ext uri="{FF2B5EF4-FFF2-40B4-BE49-F238E27FC236}">
                    <a16:creationId xmlns:a16="http://schemas.microsoft.com/office/drawing/2014/main" id="{819E4239-DD1B-D23A-BEE2-BAF6BD009B9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077612" y="18366430"/>
                <a:ext cx="6434472" cy="5097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Graphical user interface&#10;&#10;Description automatically generated">
                <a:extLst>
                  <a:ext uri="{FF2B5EF4-FFF2-40B4-BE49-F238E27FC236}">
                    <a16:creationId xmlns:a16="http://schemas.microsoft.com/office/drawing/2014/main" id="{6EF92873-D1FF-EC38-E37A-0FF1850057C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783674" y="18499793"/>
                <a:ext cx="2625162" cy="2247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pic>
        <p:nvPicPr>
          <p:cNvPr id="13" name="Picture 12" descr="A diagram of a graph&#10;&#10;Description automatically generated">
            <a:extLst>
              <a:ext uri="{FF2B5EF4-FFF2-40B4-BE49-F238E27FC236}">
                <a16:creationId xmlns:a16="http://schemas.microsoft.com/office/drawing/2014/main" id="{58489DF5-2D1F-7C8D-472F-D46DE0E37EB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00560" y="740077"/>
            <a:ext cx="2774038" cy="2227968"/>
          </a:xfrm>
          <a:prstGeom prst="rect">
            <a:avLst/>
          </a:prstGeom>
        </p:spPr>
      </p:pic>
      <p:sp>
        <p:nvSpPr>
          <p:cNvPr id="15" name="TextBox 14">
            <a:extLst>
              <a:ext uri="{FF2B5EF4-FFF2-40B4-BE49-F238E27FC236}">
                <a16:creationId xmlns:a16="http://schemas.microsoft.com/office/drawing/2014/main" id="{FBF145A2-9815-8843-EE1A-21561984B6BD}"/>
              </a:ext>
            </a:extLst>
          </p:cNvPr>
          <p:cNvSpPr txBox="1"/>
          <p:nvPr/>
        </p:nvSpPr>
        <p:spPr>
          <a:xfrm>
            <a:off x="647564" y="3102448"/>
            <a:ext cx="2520280" cy="1491819"/>
          </a:xfrm>
          <a:prstGeom prst="rect">
            <a:avLst/>
          </a:prstGeom>
          <a:noFill/>
        </p:spPr>
        <p:txBody>
          <a:bodyPr wrap="square">
            <a:spAutoFit/>
          </a:bodyPr>
          <a:lstStyle/>
          <a:p>
            <a:pPr>
              <a:lnSpc>
                <a:spcPct val="107000"/>
              </a:lnSpc>
              <a:spcAft>
                <a:spcPts val="600"/>
              </a:spcAft>
            </a:pPr>
            <a:r>
              <a:rPr lang="en-US" altLang="en-US" sz="1200" dirty="0">
                <a:latin typeface="Arial" panose="020B0604020202020204" pitchFamily="34" charset="0"/>
                <a:ea typeface="Calibri" panose="020F0502020204030204" pitchFamily="34" charset="0"/>
                <a:cs typeface="Arial" panose="020B0604020202020204" pitchFamily="34" charset="0"/>
              </a:rPr>
              <a:t>Dielectric constant and tan</a:t>
            </a:r>
            <a:r>
              <a:rPr lang="el-GR" altLang="en-US" sz="1200" dirty="0">
                <a:latin typeface="Arial" panose="020B0604020202020204" pitchFamily="34" charset="0"/>
                <a:ea typeface="Calibri" panose="020F0502020204030204" pitchFamily="34" charset="0"/>
                <a:cs typeface="Arial" panose="020B0604020202020204" pitchFamily="34" charset="0"/>
              </a:rPr>
              <a:t>δ</a:t>
            </a:r>
            <a:r>
              <a:rPr lang="en-US" altLang="en-US" sz="1200" dirty="0">
                <a:latin typeface="Arial" panose="020B0604020202020204" pitchFamily="34" charset="0"/>
                <a:ea typeface="Calibri" panose="020F0502020204030204" pitchFamily="34" charset="0"/>
                <a:cs typeface="Arial" panose="020B0604020202020204" pitchFamily="34" charset="0"/>
              </a:rPr>
              <a:t> measurements in the temperature range T</a:t>
            </a:r>
            <a:r>
              <a:rPr lang="ru-RU" altLang="en-US" sz="1200" dirty="0">
                <a:latin typeface="Arial" panose="020B0604020202020204" pitchFamily="34" charset="0"/>
                <a:ea typeface="Calibri" panose="020F0502020204030204" pitchFamily="34" charset="0"/>
                <a:cs typeface="Arial" panose="020B0604020202020204" pitchFamily="34" charset="0"/>
              </a:rPr>
              <a:t>=</a:t>
            </a:r>
            <a:r>
              <a:rPr lang="en-US" altLang="en-US" sz="1200" dirty="0">
                <a:latin typeface="Arial" panose="020B0604020202020204" pitchFamily="34" charset="0"/>
                <a:ea typeface="Calibri" panose="020F0502020204030204" pitchFamily="34" charset="0"/>
                <a:cs typeface="Arial" panose="020B0604020202020204" pitchFamily="34" charset="0"/>
              </a:rPr>
              <a:t>20</a:t>
            </a:r>
            <a:r>
              <a:rPr lang="ru-RU" altLang="en-US" sz="1200" baseline="30000" dirty="0">
                <a:latin typeface="Arial" panose="020B0604020202020204" pitchFamily="34" charset="0"/>
                <a:ea typeface="Calibri" panose="020F0502020204030204" pitchFamily="34" charset="0"/>
                <a:cs typeface="Arial" panose="020B0604020202020204" pitchFamily="34" charset="0"/>
              </a:rPr>
              <a:t>0</a:t>
            </a:r>
            <a:r>
              <a:rPr lang="ru-RU" altLang="en-US" sz="1200" dirty="0">
                <a:latin typeface="Arial" panose="020B0604020202020204" pitchFamily="34" charset="0"/>
                <a:ea typeface="Calibri" panose="020F0502020204030204" pitchFamily="34" charset="0"/>
                <a:cs typeface="Arial" panose="020B0604020202020204" pitchFamily="34" charset="0"/>
              </a:rPr>
              <a:t>С</a:t>
            </a:r>
            <a:r>
              <a:rPr lang="en-US" altLang="en-US" sz="1200" dirty="0">
                <a:latin typeface="Arial" panose="020B0604020202020204" pitchFamily="34" charset="0"/>
                <a:ea typeface="Calibri" panose="020F0502020204030204" pitchFamily="34" charset="0"/>
                <a:cs typeface="Arial" panose="020B0604020202020204" pitchFamily="34" charset="0"/>
              </a:rPr>
              <a:t>-60</a:t>
            </a:r>
            <a:r>
              <a:rPr lang="ru-RU" altLang="en-US" sz="1200" baseline="30000" dirty="0">
                <a:latin typeface="Arial" panose="020B0604020202020204" pitchFamily="34" charset="0"/>
                <a:ea typeface="Calibri" panose="020F0502020204030204" pitchFamily="34" charset="0"/>
                <a:cs typeface="Arial" panose="020B0604020202020204" pitchFamily="34" charset="0"/>
              </a:rPr>
              <a:t>0</a:t>
            </a:r>
            <a:r>
              <a:rPr lang="ru-RU" altLang="en-US" sz="1200" dirty="0">
                <a:latin typeface="Arial" panose="020B0604020202020204" pitchFamily="34" charset="0"/>
                <a:ea typeface="Calibri" panose="020F0502020204030204" pitchFamily="34" charset="0"/>
                <a:cs typeface="Arial" panose="020B0604020202020204" pitchFamily="34" charset="0"/>
              </a:rPr>
              <a:t>С</a:t>
            </a:r>
            <a:r>
              <a:rPr lang="en-US" altLang="en-US" sz="1200" dirty="0">
                <a:latin typeface="Arial" panose="020B0604020202020204" pitchFamily="34" charset="0"/>
                <a:ea typeface="Calibri" panose="020F0502020204030204" pitchFamily="34" charset="0"/>
                <a:cs typeface="Arial" panose="020B0604020202020204" pitchFamily="34" charset="0"/>
              </a:rPr>
              <a:t> at 400 MHz for the BST(M) ferroelectric material: tan</a:t>
            </a:r>
            <a:r>
              <a:rPr lang="el-GR" altLang="en-US" sz="1200" dirty="0">
                <a:latin typeface="Arial" panose="020B0604020202020204" pitchFamily="34" charset="0"/>
                <a:ea typeface="Calibri" panose="020F0502020204030204" pitchFamily="34" charset="0"/>
                <a:cs typeface="Arial" panose="020B0604020202020204" pitchFamily="34" charset="0"/>
              </a:rPr>
              <a:t>δ</a:t>
            </a:r>
            <a:r>
              <a:rPr lang="en-US" altLang="en-US" sz="1200" dirty="0">
                <a:latin typeface="Arial" panose="020B0604020202020204" pitchFamily="34" charset="0"/>
                <a:ea typeface="Calibri" panose="020F0502020204030204" pitchFamily="34" charset="0"/>
                <a:cs typeface="Arial" panose="020B0604020202020204" pitchFamily="34" charset="0"/>
              </a:rPr>
              <a:t>=1.3</a:t>
            </a:r>
            <a:r>
              <a:rPr lang="ru-RU" altLang="en-US" sz="1200" dirty="0">
                <a:latin typeface="Arial" panose="020B0604020202020204" pitchFamily="34" charset="0"/>
                <a:ea typeface="Calibri" panose="020F0502020204030204" pitchFamily="34" charset="0"/>
                <a:cs typeface="Arial" panose="020B0604020202020204" pitchFamily="34" charset="0"/>
              </a:rPr>
              <a:t>×10</a:t>
            </a:r>
            <a:r>
              <a:rPr lang="ru-RU" altLang="en-US" sz="1200" baseline="30000" dirty="0">
                <a:latin typeface="Arial" panose="020B0604020202020204" pitchFamily="34" charset="0"/>
                <a:ea typeface="Calibri" panose="020F0502020204030204" pitchFamily="34" charset="0"/>
                <a:cs typeface="Arial" panose="020B0604020202020204" pitchFamily="34" charset="0"/>
              </a:rPr>
              <a:t>-3 </a:t>
            </a:r>
            <a:r>
              <a:rPr lang="en-US" altLang="en-US" sz="1200" dirty="0">
                <a:latin typeface="Arial" panose="020B0604020202020204" pitchFamily="34" charset="0"/>
                <a:ea typeface="Calibri" panose="020F0502020204030204" pitchFamily="34" charset="0"/>
                <a:cs typeface="Arial" panose="020B0604020202020204" pitchFamily="34" charset="0"/>
              </a:rPr>
              <a:t>T</a:t>
            </a:r>
            <a:r>
              <a:rPr lang="ru-RU" altLang="en-US" sz="1200" dirty="0">
                <a:latin typeface="Arial" panose="020B0604020202020204" pitchFamily="34" charset="0"/>
                <a:ea typeface="Calibri" panose="020F0502020204030204" pitchFamily="34" charset="0"/>
                <a:cs typeface="Arial" panose="020B0604020202020204" pitchFamily="34" charset="0"/>
              </a:rPr>
              <a:t>=</a:t>
            </a:r>
            <a:r>
              <a:rPr lang="en-US" altLang="en-US" sz="1200" dirty="0">
                <a:latin typeface="Arial" panose="020B0604020202020204" pitchFamily="34" charset="0"/>
                <a:ea typeface="Calibri" panose="020F0502020204030204" pitchFamily="34" charset="0"/>
                <a:cs typeface="Arial" panose="020B0604020202020204" pitchFamily="34" charset="0"/>
              </a:rPr>
              <a:t>22</a:t>
            </a:r>
            <a:r>
              <a:rPr lang="ru-RU" altLang="en-US" sz="1200" baseline="30000" dirty="0">
                <a:latin typeface="Arial" panose="020B0604020202020204" pitchFamily="34" charset="0"/>
                <a:ea typeface="Calibri" panose="020F0502020204030204" pitchFamily="34" charset="0"/>
                <a:cs typeface="Arial" panose="020B0604020202020204" pitchFamily="34" charset="0"/>
              </a:rPr>
              <a:t>0</a:t>
            </a:r>
            <a:r>
              <a:rPr lang="ru-RU" altLang="en-US" sz="1200" dirty="0">
                <a:latin typeface="Arial" panose="020B0604020202020204" pitchFamily="34" charset="0"/>
                <a:ea typeface="Calibri" panose="020F0502020204030204" pitchFamily="34" charset="0"/>
                <a:cs typeface="Arial" panose="020B0604020202020204" pitchFamily="34" charset="0"/>
              </a:rPr>
              <a:t>С</a:t>
            </a:r>
            <a:r>
              <a:rPr lang="en-US" altLang="en-US" sz="1200" dirty="0">
                <a:latin typeface="Arial" panose="020B0604020202020204" pitchFamily="34" charset="0"/>
                <a:ea typeface="Calibri" panose="020F0502020204030204" pitchFamily="34" charset="0"/>
                <a:cs typeface="Arial" panose="020B0604020202020204" pitchFamily="34" charset="0"/>
              </a:rPr>
              <a:t> and ~ 17% improvement at T=5</a:t>
            </a:r>
            <a:r>
              <a:rPr lang="ru-RU" altLang="en-US" sz="1200" dirty="0">
                <a:latin typeface="Arial" panose="020B0604020202020204" pitchFamily="34" charset="0"/>
                <a:ea typeface="Calibri" panose="020F0502020204030204" pitchFamily="34" charset="0"/>
                <a:cs typeface="Arial" panose="020B0604020202020204" pitchFamily="34" charset="0"/>
              </a:rPr>
              <a:t>5</a:t>
            </a:r>
            <a:r>
              <a:rPr lang="ru-RU" altLang="en-US" sz="1200" baseline="30000" dirty="0">
                <a:latin typeface="Arial" panose="020B0604020202020204" pitchFamily="34" charset="0"/>
                <a:ea typeface="Calibri" panose="020F0502020204030204" pitchFamily="34" charset="0"/>
                <a:cs typeface="Arial" panose="020B0604020202020204" pitchFamily="34" charset="0"/>
              </a:rPr>
              <a:t>0</a:t>
            </a:r>
            <a:r>
              <a:rPr lang="ru-RU" altLang="en-US" sz="1200" dirty="0">
                <a:latin typeface="Arial" panose="020B0604020202020204" pitchFamily="34" charset="0"/>
                <a:ea typeface="Calibri" panose="020F0502020204030204" pitchFamily="34" charset="0"/>
                <a:cs typeface="Arial" panose="020B0604020202020204" pitchFamily="34" charset="0"/>
              </a:rPr>
              <a:t>С</a:t>
            </a:r>
            <a:r>
              <a:rPr lang="en-US" altLang="en-US" sz="1400" dirty="0">
                <a:latin typeface="Arial" panose="020B0604020202020204" pitchFamily="34" charset="0"/>
                <a:ea typeface="Calibri" panose="020F0502020204030204" pitchFamily="34" charset="0"/>
                <a:cs typeface="Arial" panose="020B0604020202020204" pitchFamily="34" charset="0"/>
              </a:rPr>
              <a:t>.  </a:t>
            </a:r>
            <a:r>
              <a:rPr lang="ru-RU" altLang="en-US" sz="1400" dirty="0">
                <a:latin typeface="Arial" panose="020B0604020202020204" pitchFamily="34" charset="0"/>
                <a:ea typeface="Calibri" panose="020F0502020204030204" pitchFamily="34" charset="0"/>
                <a:cs typeface="Arial" panose="020B0604020202020204" pitchFamily="34" charset="0"/>
              </a:rPr>
              <a:t> </a:t>
            </a:r>
            <a:endParaRPr lang="en-US" altLang="en-US" sz="1400" dirty="0">
              <a:latin typeface="Arial" panose="020B0604020202020204" pitchFamily="34" charset="0"/>
              <a:ea typeface="Calibri" panose="020F050202020403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8F94AE34-3B21-66B9-279A-49824B02CE59}"/>
              </a:ext>
            </a:extLst>
          </p:cNvPr>
          <p:cNvSpPr txBox="1"/>
          <p:nvPr/>
        </p:nvSpPr>
        <p:spPr>
          <a:xfrm>
            <a:off x="6220312" y="1167705"/>
            <a:ext cx="3004075" cy="584775"/>
          </a:xfrm>
          <a:prstGeom prst="rect">
            <a:avLst/>
          </a:prstGeom>
          <a:noFill/>
        </p:spPr>
        <p:txBody>
          <a:bodyPr wrap="square">
            <a:spAutoFit/>
          </a:bodyPr>
          <a:lstStyle/>
          <a:p>
            <a:pPr marL="285750" indent="-285750">
              <a:buFont typeface="Wingdings" panose="05000000000000000000" pitchFamily="2" charset="2"/>
              <a:buChar char="Ø"/>
            </a:pPr>
            <a:r>
              <a:rPr lang="en-US" sz="1800" dirty="0"/>
              <a:t> </a:t>
            </a:r>
            <a:r>
              <a:rPr lang="en-US" sz="1400" dirty="0"/>
              <a:t>For lower dielectric constant, tan</a:t>
            </a:r>
            <a:r>
              <a:rPr lang="el-GR" sz="1400" dirty="0"/>
              <a:t>δ</a:t>
            </a:r>
            <a:r>
              <a:rPr lang="en-US" sz="1400" dirty="0"/>
              <a:t> is significantly reduced.</a:t>
            </a:r>
          </a:p>
        </p:txBody>
      </p:sp>
    </p:spTree>
    <p:extLst>
      <p:ext uri="{BB962C8B-B14F-4D97-AF65-F5344CB8AC3E}">
        <p14:creationId xmlns:p14="http://schemas.microsoft.com/office/powerpoint/2010/main" val="5826893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1" name="TextBox 11"/>
          <p:cNvSpPr txBox="1">
            <a:spLocks noChangeArrowheads="1"/>
          </p:cNvSpPr>
          <p:nvPr/>
        </p:nvSpPr>
        <p:spPr bwMode="auto">
          <a:xfrm>
            <a:off x="1143000" y="141685"/>
            <a:ext cx="68580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ahoma" pitchFamily="34" charset="0"/>
                <a:cs typeface="Arial" pitchFamily="34" charset="0"/>
              </a:defRPr>
            </a:lvl1pPr>
            <a:lvl2pPr marL="742950" indent="-285750" eaLnBrk="0" hangingPunct="0">
              <a:defRPr sz="2400">
                <a:solidFill>
                  <a:schemeClr val="tx1"/>
                </a:solidFill>
                <a:latin typeface="Tahoma" pitchFamily="34" charset="0"/>
                <a:cs typeface="Arial" pitchFamily="34" charset="0"/>
              </a:defRPr>
            </a:lvl2pPr>
            <a:lvl3pPr marL="1143000" indent="-228600" eaLnBrk="0" hangingPunct="0">
              <a:defRPr sz="2400">
                <a:solidFill>
                  <a:schemeClr val="tx1"/>
                </a:solidFill>
                <a:latin typeface="Tahoma" pitchFamily="34" charset="0"/>
                <a:cs typeface="Arial" pitchFamily="34" charset="0"/>
              </a:defRPr>
            </a:lvl3pPr>
            <a:lvl4pPr marL="1600200" indent="-228600" eaLnBrk="0" hangingPunct="0">
              <a:defRPr sz="2400">
                <a:solidFill>
                  <a:schemeClr val="tx1"/>
                </a:solidFill>
                <a:latin typeface="Tahoma" pitchFamily="34" charset="0"/>
                <a:cs typeface="Arial" pitchFamily="34" charset="0"/>
              </a:defRPr>
            </a:lvl4pPr>
            <a:lvl5pPr marL="2057400" indent="-228600" eaLnBrk="0" hangingPunct="0">
              <a:defRPr sz="2400">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Tahoma" pitchFamily="34" charset="0"/>
                <a:cs typeface="Arial" pitchFamily="34" charset="0"/>
              </a:defRPr>
            </a:lvl9pPr>
          </a:lstStyle>
          <a:p>
            <a:pPr eaLnBrk="1" hangingPunct="1"/>
            <a:r>
              <a:rPr lang="en-US" altLang="zh-CN" sz="3000" dirty="0">
                <a:latin typeface="+mj-lt"/>
                <a:ea typeface="+mj-ea"/>
                <a:cs typeface="+mj-cs"/>
              </a:rPr>
              <a:t>Progress on BST  Material Development</a:t>
            </a:r>
          </a:p>
        </p:txBody>
      </p:sp>
      <p:sp>
        <p:nvSpPr>
          <p:cNvPr id="2" name="Slide Number Placeholder 1"/>
          <p:cNvSpPr>
            <a:spLocks noGrp="1"/>
          </p:cNvSpPr>
          <p:nvPr>
            <p:ph type="sldNum" sz="quarter" idx="12"/>
          </p:nvPr>
        </p:nvSpPr>
        <p:spPr/>
        <p:txBody>
          <a:bodyPr/>
          <a:lstStyle/>
          <a:p>
            <a:pPr>
              <a:defRPr/>
            </a:pPr>
            <a:fld id="{4F43F41F-BAAB-4D00-8258-1DCC3218B7B8}" type="slidenum">
              <a:rPr lang="en-US" smtClean="0"/>
              <a:pPr>
                <a:defRPr/>
              </a:pPr>
              <a:t>17</a:t>
            </a:fld>
            <a:endParaRPr lang="en-US"/>
          </a:p>
        </p:txBody>
      </p:sp>
      <p:pic>
        <p:nvPicPr>
          <p:cNvPr id="12" name="Picture 1" descr="rods.jpg"/>
          <p:cNvPicPr>
            <a:picLocks noChangeAspect="1" noChangeArrowheads="1"/>
          </p:cNvPicPr>
          <p:nvPr/>
        </p:nvPicPr>
        <p:blipFill>
          <a:blip r:embed="rId2" cstate="print"/>
          <a:srcRect/>
          <a:stretch>
            <a:fillRect/>
          </a:stretch>
        </p:blipFill>
        <p:spPr bwMode="auto">
          <a:xfrm>
            <a:off x="7187514" y="1170728"/>
            <a:ext cx="1252196" cy="918102"/>
          </a:xfrm>
          <a:prstGeom prst="rect">
            <a:avLst/>
          </a:prstGeom>
          <a:noFill/>
          <a:ln w="9525">
            <a:noFill/>
            <a:miter lim="800000"/>
            <a:headEnd/>
            <a:tailEnd/>
          </a:ln>
        </p:spPr>
      </p:pic>
      <p:pic>
        <p:nvPicPr>
          <p:cNvPr id="13" name="Рисунок 23" descr="new rings picture.jpg"/>
          <p:cNvPicPr/>
          <p:nvPr/>
        </p:nvPicPr>
        <p:blipFill>
          <a:blip r:embed="rId3" cstate="print"/>
          <a:srcRect/>
          <a:stretch>
            <a:fillRect/>
          </a:stretch>
        </p:blipFill>
        <p:spPr bwMode="auto">
          <a:xfrm>
            <a:off x="7187514" y="2295303"/>
            <a:ext cx="1295763" cy="922444"/>
          </a:xfrm>
          <a:prstGeom prst="rect">
            <a:avLst/>
          </a:prstGeom>
          <a:noFill/>
          <a:ln w="9525">
            <a:noFill/>
            <a:miter lim="800000"/>
            <a:headEnd/>
            <a:tailEnd/>
          </a:ln>
        </p:spPr>
      </p:pic>
      <p:pic>
        <p:nvPicPr>
          <p:cNvPr id="14" name="Picture 11" descr="P1010019"/>
          <p:cNvPicPr>
            <a:picLocks noChangeAspect="1" noChangeArrowheads="1"/>
          </p:cNvPicPr>
          <p:nvPr/>
        </p:nvPicPr>
        <p:blipFill>
          <a:blip r:embed="rId4" cstate="print"/>
          <a:srcRect/>
          <a:stretch>
            <a:fillRect/>
          </a:stretch>
        </p:blipFill>
        <p:spPr bwMode="auto">
          <a:xfrm>
            <a:off x="7187514" y="3424220"/>
            <a:ext cx="1295763" cy="861353"/>
          </a:xfrm>
          <a:prstGeom prst="rect">
            <a:avLst/>
          </a:prstGeom>
          <a:noFill/>
          <a:ln w="9525">
            <a:noFill/>
            <a:miter lim="800000"/>
            <a:headEnd/>
            <a:tailEnd/>
          </a:ln>
        </p:spPr>
      </p:pic>
      <p:sp>
        <p:nvSpPr>
          <p:cNvPr id="16" name="TextBox 15"/>
          <p:cNvSpPr txBox="1"/>
          <p:nvPr/>
        </p:nvSpPr>
        <p:spPr>
          <a:xfrm>
            <a:off x="1655677" y="708543"/>
            <a:ext cx="2614242" cy="369332"/>
          </a:xfrm>
          <a:prstGeom prst="rect">
            <a:avLst/>
          </a:prstGeom>
          <a:noFill/>
        </p:spPr>
        <p:txBody>
          <a:bodyPr wrap="none" rtlCol="0">
            <a:spAutoFit/>
          </a:bodyPr>
          <a:lstStyle/>
          <a:p>
            <a:r>
              <a:rPr lang="en-US" dirty="0"/>
              <a:t>(Ba, </a:t>
            </a:r>
            <a:r>
              <a:rPr lang="en-US" dirty="0" err="1"/>
              <a:t>Sr</a:t>
            </a:r>
            <a:r>
              <a:rPr lang="en-US" dirty="0"/>
              <a:t>)TiO</a:t>
            </a:r>
            <a:r>
              <a:rPr lang="en-US" baseline="-25000" dirty="0"/>
              <a:t>4</a:t>
            </a:r>
            <a:r>
              <a:rPr lang="en-US" dirty="0"/>
              <a:t>+Mg oxides</a:t>
            </a:r>
          </a:p>
        </p:txBody>
      </p:sp>
      <p:grpSp>
        <p:nvGrpSpPr>
          <p:cNvPr id="5" name="Group 4">
            <a:extLst>
              <a:ext uri="{FF2B5EF4-FFF2-40B4-BE49-F238E27FC236}">
                <a16:creationId xmlns:a16="http://schemas.microsoft.com/office/drawing/2014/main" id="{7AAE9311-CA21-5FEC-D5EB-518C2B87E583}"/>
              </a:ext>
            </a:extLst>
          </p:cNvPr>
          <p:cNvGrpSpPr/>
          <p:nvPr/>
        </p:nvGrpSpPr>
        <p:grpSpPr>
          <a:xfrm>
            <a:off x="1145395" y="987574"/>
            <a:ext cx="5670462" cy="3802198"/>
            <a:chOff x="1145395" y="987574"/>
            <a:chExt cx="5670462" cy="3802198"/>
          </a:xfrm>
        </p:grpSpPr>
        <p:pic>
          <p:nvPicPr>
            <p:cNvPr id="29698"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r="9961" b="24663"/>
            <a:stretch>
              <a:fillRect/>
            </a:stretch>
          </p:blipFill>
          <p:spPr bwMode="auto">
            <a:xfrm>
              <a:off x="1145395" y="987574"/>
              <a:ext cx="5643627" cy="3294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TextBox 9"/>
            <p:cNvSpPr txBox="1">
              <a:spLocks noChangeArrowheads="1"/>
            </p:cNvSpPr>
            <p:nvPr/>
          </p:nvSpPr>
          <p:spPr bwMode="auto">
            <a:xfrm>
              <a:off x="2306524" y="4281941"/>
              <a:ext cx="4158462" cy="50783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ahoma" pitchFamily="34" charset="0"/>
                  <a:cs typeface="Arial" pitchFamily="34" charset="0"/>
                </a:defRPr>
              </a:lvl1pPr>
              <a:lvl2pPr marL="742950" indent="-285750" eaLnBrk="0" hangingPunct="0">
                <a:defRPr sz="2400">
                  <a:solidFill>
                    <a:schemeClr val="tx1"/>
                  </a:solidFill>
                  <a:latin typeface="Tahoma" pitchFamily="34" charset="0"/>
                  <a:cs typeface="Arial" pitchFamily="34" charset="0"/>
                </a:defRPr>
              </a:lvl2pPr>
              <a:lvl3pPr marL="1143000" indent="-228600" eaLnBrk="0" hangingPunct="0">
                <a:defRPr sz="2400">
                  <a:solidFill>
                    <a:schemeClr val="tx1"/>
                  </a:solidFill>
                  <a:latin typeface="Tahoma" pitchFamily="34" charset="0"/>
                  <a:cs typeface="Arial" pitchFamily="34" charset="0"/>
                </a:defRPr>
              </a:lvl3pPr>
              <a:lvl4pPr marL="1600200" indent="-228600" eaLnBrk="0" hangingPunct="0">
                <a:defRPr sz="2400">
                  <a:solidFill>
                    <a:schemeClr val="tx1"/>
                  </a:solidFill>
                  <a:latin typeface="Tahoma" pitchFamily="34" charset="0"/>
                  <a:cs typeface="Arial" pitchFamily="34" charset="0"/>
                </a:defRPr>
              </a:lvl4pPr>
              <a:lvl5pPr marL="2057400" indent="-228600" eaLnBrk="0" hangingPunct="0">
                <a:defRPr sz="2400">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Tahoma" pitchFamily="34" charset="0"/>
                  <a:cs typeface="Arial" pitchFamily="34" charset="0"/>
                </a:defRPr>
              </a:lvl9pPr>
            </a:lstStyle>
            <a:p>
              <a:pPr eaLnBrk="1" hangingPunct="1"/>
              <a:r>
                <a:rPr lang="en-US" sz="900" dirty="0">
                  <a:solidFill>
                    <a:srgbClr val="000099"/>
                  </a:solidFill>
                </a:rPr>
                <a:t>record low values of dielectric constant and loss tangent at relatively high tunability level required for high power bulk tuner operating in air (&lt; 30 kV/cm) and in vacuum ( up to 80 kV/cm).</a:t>
              </a:r>
            </a:p>
          </p:txBody>
        </p:sp>
        <p:sp>
          <p:nvSpPr>
            <p:cNvPr id="29700" name="TextBox 10"/>
            <p:cNvSpPr txBox="1">
              <a:spLocks noChangeArrowheads="1"/>
            </p:cNvSpPr>
            <p:nvPr/>
          </p:nvSpPr>
          <p:spPr bwMode="auto">
            <a:xfrm>
              <a:off x="5978764" y="2386193"/>
              <a:ext cx="837093"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ahoma" pitchFamily="34" charset="0"/>
                  <a:cs typeface="Arial" pitchFamily="34" charset="0"/>
                </a:defRPr>
              </a:lvl1pPr>
              <a:lvl2pPr marL="742950" indent="-285750" eaLnBrk="0" hangingPunct="0">
                <a:defRPr sz="2400">
                  <a:solidFill>
                    <a:schemeClr val="tx1"/>
                  </a:solidFill>
                  <a:latin typeface="Tahoma" pitchFamily="34" charset="0"/>
                  <a:cs typeface="Arial" pitchFamily="34" charset="0"/>
                </a:defRPr>
              </a:lvl2pPr>
              <a:lvl3pPr marL="1143000" indent="-228600" eaLnBrk="0" hangingPunct="0">
                <a:defRPr sz="2400">
                  <a:solidFill>
                    <a:schemeClr val="tx1"/>
                  </a:solidFill>
                  <a:latin typeface="Tahoma" pitchFamily="34" charset="0"/>
                  <a:cs typeface="Arial" pitchFamily="34" charset="0"/>
                </a:defRPr>
              </a:lvl3pPr>
              <a:lvl4pPr marL="1600200" indent="-228600" eaLnBrk="0" hangingPunct="0">
                <a:defRPr sz="2400">
                  <a:solidFill>
                    <a:schemeClr val="tx1"/>
                  </a:solidFill>
                  <a:latin typeface="Tahoma" pitchFamily="34" charset="0"/>
                  <a:cs typeface="Arial" pitchFamily="34" charset="0"/>
                </a:defRPr>
              </a:lvl4pPr>
              <a:lvl5pPr marL="2057400" indent="-228600" eaLnBrk="0" hangingPunct="0">
                <a:defRPr sz="2400">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Tahoma" pitchFamily="34" charset="0"/>
                  <a:cs typeface="Arial" pitchFamily="34" charset="0"/>
                </a:defRPr>
              </a:lvl9pPr>
            </a:lstStyle>
            <a:p>
              <a:pPr eaLnBrk="1" hangingPunct="1"/>
              <a:r>
                <a:rPr lang="en-US" sz="1800" dirty="0"/>
                <a:t>Q*f</a:t>
              </a:r>
            </a:p>
          </p:txBody>
        </p:sp>
        <p:sp>
          <p:nvSpPr>
            <p:cNvPr id="29704" name="TextBox 8"/>
            <p:cNvSpPr txBox="1">
              <a:spLocks noChangeArrowheads="1"/>
            </p:cNvSpPr>
            <p:nvPr/>
          </p:nvSpPr>
          <p:spPr bwMode="auto">
            <a:xfrm>
              <a:off x="1199401" y="4227935"/>
              <a:ext cx="97172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ahoma" pitchFamily="34" charset="0"/>
                  <a:cs typeface="Arial" pitchFamily="34" charset="0"/>
                </a:defRPr>
              </a:lvl1pPr>
              <a:lvl2pPr marL="742950" indent="-285750" eaLnBrk="0" hangingPunct="0">
                <a:defRPr sz="2400">
                  <a:solidFill>
                    <a:schemeClr val="tx1"/>
                  </a:solidFill>
                  <a:latin typeface="Tahoma" pitchFamily="34" charset="0"/>
                  <a:cs typeface="Arial" pitchFamily="34" charset="0"/>
                </a:defRPr>
              </a:lvl2pPr>
              <a:lvl3pPr marL="1143000" indent="-228600" eaLnBrk="0" hangingPunct="0">
                <a:defRPr sz="2400">
                  <a:solidFill>
                    <a:schemeClr val="tx1"/>
                  </a:solidFill>
                  <a:latin typeface="Tahoma" pitchFamily="34" charset="0"/>
                  <a:cs typeface="Arial" pitchFamily="34" charset="0"/>
                </a:defRPr>
              </a:lvl3pPr>
              <a:lvl4pPr marL="1600200" indent="-228600" eaLnBrk="0" hangingPunct="0">
                <a:defRPr sz="2400">
                  <a:solidFill>
                    <a:schemeClr val="tx1"/>
                  </a:solidFill>
                  <a:latin typeface="Tahoma" pitchFamily="34" charset="0"/>
                  <a:cs typeface="Arial" pitchFamily="34" charset="0"/>
                </a:defRPr>
              </a:lvl4pPr>
              <a:lvl5pPr marL="2057400" indent="-228600" eaLnBrk="0" hangingPunct="0">
                <a:defRPr sz="2400">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Tahoma" pitchFamily="34" charset="0"/>
                  <a:cs typeface="Arial" pitchFamily="34" charset="0"/>
                </a:defRPr>
              </a:lvl9pPr>
            </a:lstStyle>
            <a:p>
              <a:pPr eaLnBrk="1" hangingPunct="1"/>
              <a:r>
                <a:rPr lang="en-US" sz="1200" dirty="0">
                  <a:solidFill>
                    <a:srgbClr val="000099"/>
                  </a:solidFill>
                </a:rPr>
                <a:t>BST(M),  </a:t>
              </a:r>
              <a:r>
                <a:rPr lang="el-GR" sz="1200" dirty="0">
                  <a:solidFill>
                    <a:srgbClr val="000099"/>
                  </a:solidFill>
                </a:rPr>
                <a:t>ε</a:t>
              </a:r>
              <a:r>
                <a:rPr lang="en-US" sz="1200" dirty="0">
                  <a:solidFill>
                    <a:srgbClr val="000099"/>
                  </a:solidFill>
                </a:rPr>
                <a:t>~50-150</a:t>
              </a:r>
            </a:p>
          </p:txBody>
        </p:sp>
        <p:cxnSp>
          <p:nvCxnSpPr>
            <p:cNvPr id="11" name="Straight Arrow Connector 10"/>
            <p:cNvCxnSpPr>
              <a:stCxn id="29699" idx="1"/>
            </p:cNvCxnSpPr>
            <p:nvPr/>
          </p:nvCxnSpPr>
          <p:spPr>
            <a:xfrm flipH="1" flipV="1">
              <a:off x="2117503" y="4335947"/>
              <a:ext cx="189021" cy="199910"/>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sp>
          <p:nvSpPr>
            <p:cNvPr id="3" name="Oval 2"/>
            <p:cNvSpPr/>
            <p:nvPr/>
          </p:nvSpPr>
          <p:spPr>
            <a:xfrm>
              <a:off x="2145293" y="2544747"/>
              <a:ext cx="322461" cy="1346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1501294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cstate="print"/>
          <a:srcRect t="18573" b="23311"/>
          <a:stretch>
            <a:fillRect/>
          </a:stretch>
        </p:blipFill>
        <p:spPr bwMode="auto">
          <a:xfrm>
            <a:off x="1143000" y="114477"/>
            <a:ext cx="6858000" cy="2998461"/>
          </a:xfrm>
          <a:prstGeom prst="rect">
            <a:avLst/>
          </a:prstGeom>
          <a:noFill/>
          <a:ln w="9525">
            <a:noFill/>
            <a:miter lim="800000"/>
            <a:headEnd/>
            <a:tailEnd/>
          </a:ln>
        </p:spPr>
      </p:pic>
      <p:sp>
        <p:nvSpPr>
          <p:cNvPr id="6" name="Slide Number Placeholder 5"/>
          <p:cNvSpPr>
            <a:spLocks noGrp="1"/>
          </p:cNvSpPr>
          <p:nvPr>
            <p:ph type="sldNum" sz="quarter" idx="12"/>
          </p:nvPr>
        </p:nvSpPr>
        <p:spPr/>
        <p:txBody>
          <a:bodyPr/>
          <a:lstStyle/>
          <a:p>
            <a:pPr>
              <a:defRPr/>
            </a:pPr>
            <a:fld id="{4F43F41F-BAAB-4D00-8258-1DCC3218B7B8}" type="slidenum">
              <a:rPr lang="en-US" smtClean="0"/>
              <a:pPr>
                <a:defRPr/>
              </a:pPr>
              <a:t>18</a:t>
            </a:fld>
            <a:endParaRPr lang="en-US"/>
          </a:p>
        </p:txBody>
      </p:sp>
      <p:sp>
        <p:nvSpPr>
          <p:cNvPr id="7" name="TextBox 6"/>
          <p:cNvSpPr txBox="1"/>
          <p:nvPr/>
        </p:nvSpPr>
        <p:spPr>
          <a:xfrm>
            <a:off x="251520" y="131881"/>
            <a:ext cx="6094297" cy="523220"/>
          </a:xfrm>
          <a:prstGeom prst="rect">
            <a:avLst/>
          </a:prstGeom>
          <a:noFill/>
        </p:spPr>
        <p:txBody>
          <a:bodyPr wrap="none" rtlCol="0">
            <a:spAutoFit/>
          </a:bodyPr>
          <a:lstStyle/>
          <a:p>
            <a:r>
              <a:rPr lang="en-US" sz="2800" dirty="0">
                <a:solidFill>
                  <a:srgbClr val="0070C0"/>
                </a:solidFill>
                <a:latin typeface="Arial" panose="020B0604020202020204" pitchFamily="34" charset="0"/>
                <a:cs typeface="Arial" panose="020B0604020202020204" pitchFamily="34" charset="0"/>
              </a:rPr>
              <a:t>BST Based Tuner Design (assembly)</a:t>
            </a:r>
          </a:p>
        </p:txBody>
      </p:sp>
      <p:pic>
        <p:nvPicPr>
          <p:cNvPr id="24579" name="Picture 3"/>
          <p:cNvPicPr>
            <a:picLocks noChangeAspect="1" noChangeArrowheads="1"/>
          </p:cNvPicPr>
          <p:nvPr/>
        </p:nvPicPr>
        <p:blipFill>
          <a:blip r:embed="rId3" cstate="print"/>
          <a:srcRect l="6775" t="19507" r="6376" b="20276"/>
          <a:stretch>
            <a:fillRect/>
          </a:stretch>
        </p:blipFill>
        <p:spPr bwMode="auto">
          <a:xfrm>
            <a:off x="1412649" y="3141556"/>
            <a:ext cx="3159351" cy="1752452"/>
          </a:xfrm>
          <a:prstGeom prst="rect">
            <a:avLst/>
          </a:prstGeom>
          <a:noFill/>
          <a:ln w="9525">
            <a:noFill/>
            <a:miter lim="800000"/>
            <a:headEnd/>
            <a:tailEnd/>
          </a:ln>
        </p:spPr>
      </p:pic>
      <p:pic>
        <p:nvPicPr>
          <p:cNvPr id="24580" name="Picture 4"/>
          <p:cNvPicPr>
            <a:picLocks noChangeAspect="1" noChangeArrowheads="1"/>
          </p:cNvPicPr>
          <p:nvPr/>
        </p:nvPicPr>
        <p:blipFill>
          <a:blip r:embed="rId4" cstate="print"/>
          <a:srcRect/>
          <a:stretch>
            <a:fillRect/>
          </a:stretch>
        </p:blipFill>
        <p:spPr bwMode="auto">
          <a:xfrm>
            <a:off x="4869033" y="2023541"/>
            <a:ext cx="3131967" cy="2717168"/>
          </a:xfrm>
          <a:prstGeom prst="rect">
            <a:avLst/>
          </a:prstGeom>
          <a:noFill/>
          <a:ln w="9525">
            <a:noFill/>
            <a:miter lim="800000"/>
            <a:headEnd/>
            <a:tailEnd/>
          </a:ln>
        </p:spPr>
      </p:pic>
      <p:cxnSp>
        <p:nvCxnSpPr>
          <p:cNvPr id="12" name="Elbow Connector 11"/>
          <p:cNvCxnSpPr/>
          <p:nvPr/>
        </p:nvCxnSpPr>
        <p:spPr>
          <a:xfrm rot="5400000">
            <a:off x="3802415" y="1991186"/>
            <a:ext cx="1296144" cy="1269141"/>
          </a:xfrm>
          <a:prstGeom prst="bentConnector3">
            <a:avLst>
              <a:gd name="adj1" fmla="val 50000"/>
            </a:avLst>
          </a:prstGeom>
          <a:ln w="76200">
            <a:solidFill>
              <a:srgbClr val="FF0000"/>
            </a:solidFill>
            <a:tailEnd type="arrow"/>
          </a:ln>
        </p:spPr>
        <p:style>
          <a:lnRef idx="3">
            <a:schemeClr val="accent1"/>
          </a:lnRef>
          <a:fillRef idx="0">
            <a:schemeClr val="accent1"/>
          </a:fillRef>
          <a:effectRef idx="2">
            <a:schemeClr val="accent1"/>
          </a:effectRef>
          <a:fontRef idx="minor">
            <a:schemeClr val="tx1"/>
          </a:fontRef>
        </p:style>
      </p:cxnSp>
      <p:cxnSp>
        <p:nvCxnSpPr>
          <p:cNvPr id="33" name="Curved Connector 32"/>
          <p:cNvCxnSpPr/>
          <p:nvPr/>
        </p:nvCxnSpPr>
        <p:spPr>
          <a:xfrm flipV="1">
            <a:off x="3140841" y="3489852"/>
            <a:ext cx="2646294" cy="972108"/>
          </a:xfrm>
          <a:prstGeom prst="curvedConnector3">
            <a:avLst>
              <a:gd name="adj1" fmla="val 6196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3869922" y="4539484"/>
            <a:ext cx="2526654" cy="369332"/>
          </a:xfrm>
          <a:prstGeom prst="rect">
            <a:avLst/>
          </a:prstGeom>
          <a:noFill/>
        </p:spPr>
        <p:txBody>
          <a:bodyPr wrap="none" rtlCol="0">
            <a:spAutoFit/>
          </a:bodyPr>
          <a:lstStyle/>
          <a:p>
            <a:r>
              <a:rPr lang="en-US" dirty="0"/>
              <a:t> </a:t>
            </a:r>
            <a:r>
              <a:rPr lang="en-US" sz="1050" dirty="0"/>
              <a:t>design of S. </a:t>
            </a:r>
            <a:r>
              <a:rPr lang="en-US" sz="1050" dirty="0" err="1"/>
              <a:t>Kazakov</a:t>
            </a:r>
            <a:r>
              <a:rPr lang="en-US" sz="1050" dirty="0"/>
              <a:t> and V. Yakovlev</a:t>
            </a:r>
          </a:p>
        </p:txBody>
      </p:sp>
      <p:pic>
        <p:nvPicPr>
          <p:cNvPr id="10" name="Picture 3"/>
          <p:cNvPicPr>
            <a:picLocks noChangeAspect="1" noChangeArrowheads="1"/>
          </p:cNvPicPr>
          <p:nvPr/>
        </p:nvPicPr>
        <p:blipFill>
          <a:blip r:embed="rId5" cstate="print"/>
          <a:srcRect l="26193" t="19808" r="29594" b="30096"/>
          <a:stretch>
            <a:fillRect/>
          </a:stretch>
        </p:blipFill>
        <p:spPr bwMode="auto">
          <a:xfrm>
            <a:off x="1475656" y="843558"/>
            <a:ext cx="1080120" cy="917084"/>
          </a:xfrm>
          <a:prstGeom prst="rect">
            <a:avLst/>
          </a:prstGeom>
          <a:noFill/>
          <a:ln w="9525">
            <a:noFill/>
            <a:miter lim="800000"/>
            <a:headEnd/>
            <a:tailEnd/>
          </a:ln>
        </p:spPr>
      </p:pic>
      <p:sp>
        <p:nvSpPr>
          <p:cNvPr id="4" name="TextBox 3">
            <a:extLst>
              <a:ext uri="{FF2B5EF4-FFF2-40B4-BE49-F238E27FC236}">
                <a16:creationId xmlns:a16="http://schemas.microsoft.com/office/drawing/2014/main" id="{F90674FA-2F5C-C9EE-E044-5263A71C29BB}"/>
              </a:ext>
            </a:extLst>
          </p:cNvPr>
          <p:cNvSpPr txBox="1"/>
          <p:nvPr/>
        </p:nvSpPr>
        <p:spPr>
          <a:xfrm>
            <a:off x="1132562" y="4818233"/>
            <a:ext cx="6336704" cy="338554"/>
          </a:xfrm>
          <a:prstGeom prst="rect">
            <a:avLst/>
          </a:prstGeom>
          <a:noFill/>
        </p:spPr>
        <p:txBody>
          <a:bodyPr wrap="square">
            <a:spAutoFit/>
          </a:bodyPr>
          <a:lstStyle/>
          <a:p>
            <a:r>
              <a:rPr lang="en-US" sz="1600" i="1" dirty="0"/>
              <a:t>Funded by DOE SBIR Nuclear </a:t>
            </a:r>
            <a:r>
              <a:rPr lang="en-US" sz="1600" i="1"/>
              <a:t>Physics, DE-SC0007630 </a:t>
            </a:r>
            <a:endParaRPr lang="en-US" sz="1600" i="1" dirty="0"/>
          </a:p>
        </p:txBody>
      </p:sp>
    </p:spTree>
    <p:extLst>
      <p:ext uri="{BB962C8B-B14F-4D97-AF65-F5344CB8AC3E}">
        <p14:creationId xmlns:p14="http://schemas.microsoft.com/office/powerpoint/2010/main" val="15689153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2198747-FD2C-49B9-BCE9-1B4662D41489}"/>
              </a:ext>
            </a:extLst>
          </p:cNvPr>
          <p:cNvSpPr>
            <a:spLocks noGrp="1"/>
          </p:cNvSpPr>
          <p:nvPr>
            <p:ph type="sldNum" sz="quarter" idx="12"/>
          </p:nvPr>
        </p:nvSpPr>
        <p:spPr/>
        <p:txBody>
          <a:bodyPr/>
          <a:lstStyle/>
          <a:p>
            <a:fld id="{B6F15528-21DE-4FAA-801E-634DDDAF4B2B}" type="slidenum">
              <a:rPr lang="en-US" smtClean="0"/>
              <a:pPr/>
              <a:t>19</a:t>
            </a:fld>
            <a:endParaRPr lang="en-US" dirty="0"/>
          </a:p>
        </p:txBody>
      </p:sp>
      <p:sp>
        <p:nvSpPr>
          <p:cNvPr id="3" name="Title 2">
            <a:extLst>
              <a:ext uri="{FF2B5EF4-FFF2-40B4-BE49-F238E27FC236}">
                <a16:creationId xmlns:a16="http://schemas.microsoft.com/office/drawing/2014/main" id="{BDD1C476-5D60-41D8-B8A4-04E0B723F671}"/>
              </a:ext>
            </a:extLst>
          </p:cNvPr>
          <p:cNvSpPr>
            <a:spLocks noGrp="1"/>
          </p:cNvSpPr>
          <p:nvPr>
            <p:ph type="title"/>
          </p:nvPr>
        </p:nvSpPr>
        <p:spPr>
          <a:xfrm>
            <a:off x="-904304" y="-145843"/>
            <a:ext cx="7776864" cy="898682"/>
          </a:xfrm>
        </p:spPr>
        <p:txBody>
          <a:bodyPr>
            <a:normAutofit/>
          </a:bodyPr>
          <a:lstStyle/>
          <a:p>
            <a:r>
              <a:rPr lang="en-US" sz="2400" dirty="0">
                <a:solidFill>
                  <a:srgbClr val="0070C0"/>
                </a:solidFill>
                <a:latin typeface="Arial" panose="020B0604020202020204" pitchFamily="34" charset="0"/>
                <a:cs typeface="Arial" panose="020B0604020202020204" pitchFamily="34" charset="0"/>
              </a:rPr>
              <a:t>F-FRT low power tests at Euclid at CERN</a:t>
            </a:r>
          </a:p>
        </p:txBody>
      </p:sp>
      <p:pic>
        <p:nvPicPr>
          <p:cNvPr id="8" name="Picture 2">
            <a:extLst>
              <a:ext uri="{FF2B5EF4-FFF2-40B4-BE49-F238E27FC236}">
                <a16:creationId xmlns:a16="http://schemas.microsoft.com/office/drawing/2014/main" id="{D71500EC-81EE-4B87-8D4D-A2C0A5642E4F}"/>
              </a:ext>
            </a:extLst>
          </p:cNvPr>
          <p:cNvPicPr>
            <a:picLocks noChangeAspect="1" noChangeArrowheads="1"/>
          </p:cNvPicPr>
          <p:nvPr/>
        </p:nvPicPr>
        <p:blipFill>
          <a:blip r:embed="rId2" cstate="print"/>
          <a:srcRect/>
          <a:stretch>
            <a:fillRect/>
          </a:stretch>
        </p:blipFill>
        <p:spPr bwMode="auto">
          <a:xfrm>
            <a:off x="186903" y="1707654"/>
            <a:ext cx="4303621" cy="2452499"/>
          </a:xfrm>
          <a:prstGeom prst="rect">
            <a:avLst/>
          </a:prstGeom>
          <a:noFill/>
          <a:ln w="9525">
            <a:noFill/>
            <a:miter lim="800000"/>
            <a:headEnd/>
            <a:tailEnd/>
          </a:ln>
        </p:spPr>
      </p:pic>
      <p:pic>
        <p:nvPicPr>
          <p:cNvPr id="15" name="Picture 14">
            <a:extLst>
              <a:ext uri="{FF2B5EF4-FFF2-40B4-BE49-F238E27FC236}">
                <a16:creationId xmlns:a16="http://schemas.microsoft.com/office/drawing/2014/main" id="{88807D0C-6AC1-AB4C-35AE-5DD3C0A7C11B}"/>
              </a:ext>
            </a:extLst>
          </p:cNvPr>
          <p:cNvPicPr>
            <a:picLocks noChangeAspect="1"/>
          </p:cNvPicPr>
          <p:nvPr/>
        </p:nvPicPr>
        <p:blipFill>
          <a:blip r:embed="rId3"/>
          <a:stretch>
            <a:fillRect/>
          </a:stretch>
        </p:blipFill>
        <p:spPr>
          <a:xfrm>
            <a:off x="5975417" y="303498"/>
            <a:ext cx="2238469" cy="1233442"/>
          </a:xfrm>
          <a:prstGeom prst="rect">
            <a:avLst/>
          </a:prstGeom>
        </p:spPr>
      </p:pic>
      <p:pic>
        <p:nvPicPr>
          <p:cNvPr id="16" name="Picture 15" descr="A close-up of a machine&#10;&#10;Description automatically generated with low confidence">
            <a:extLst>
              <a:ext uri="{FF2B5EF4-FFF2-40B4-BE49-F238E27FC236}">
                <a16:creationId xmlns:a16="http://schemas.microsoft.com/office/drawing/2014/main" id="{2E13A971-7533-286A-A1B2-38439F873C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7524" y="660943"/>
            <a:ext cx="4500499" cy="877364"/>
          </a:xfrm>
          <a:prstGeom prst="rect">
            <a:avLst/>
          </a:prstGeom>
        </p:spPr>
      </p:pic>
      <p:pic>
        <p:nvPicPr>
          <p:cNvPr id="5" name="Picture 4">
            <a:extLst>
              <a:ext uri="{FF2B5EF4-FFF2-40B4-BE49-F238E27FC236}">
                <a16:creationId xmlns:a16="http://schemas.microsoft.com/office/drawing/2014/main" id="{FA0DDF4A-7212-CCED-9CE0-FE6F432F80C6}"/>
              </a:ext>
            </a:extLst>
          </p:cNvPr>
          <p:cNvPicPr>
            <a:picLocks noChangeAspect="1"/>
          </p:cNvPicPr>
          <p:nvPr/>
        </p:nvPicPr>
        <p:blipFill>
          <a:blip r:embed="rId5"/>
          <a:stretch>
            <a:fillRect/>
          </a:stretch>
        </p:blipFill>
        <p:spPr>
          <a:xfrm>
            <a:off x="4932040" y="1708212"/>
            <a:ext cx="3881041" cy="2499309"/>
          </a:xfrm>
          <a:prstGeom prst="rect">
            <a:avLst/>
          </a:prstGeom>
        </p:spPr>
      </p:pic>
      <p:sp>
        <p:nvSpPr>
          <p:cNvPr id="7" name="TextBox 6">
            <a:extLst>
              <a:ext uri="{FF2B5EF4-FFF2-40B4-BE49-F238E27FC236}">
                <a16:creationId xmlns:a16="http://schemas.microsoft.com/office/drawing/2014/main" id="{562A33EA-851B-1BA1-84A7-1685B241F3CB}"/>
              </a:ext>
            </a:extLst>
          </p:cNvPr>
          <p:cNvSpPr txBox="1"/>
          <p:nvPr/>
        </p:nvSpPr>
        <p:spPr>
          <a:xfrm>
            <a:off x="5076056" y="4101338"/>
            <a:ext cx="3881041" cy="738664"/>
          </a:xfrm>
          <a:prstGeom prst="rect">
            <a:avLst/>
          </a:prstGeom>
          <a:noFill/>
        </p:spPr>
        <p:txBody>
          <a:bodyPr wrap="square">
            <a:spAutoFit/>
          </a:bodyPr>
          <a:lstStyle/>
          <a:p>
            <a:pPr algn="l"/>
            <a:r>
              <a:rPr lang="en-US" sz="1400" b="0" i="0" u="none" strike="noStrike" baseline="0" dirty="0">
                <a:latin typeface="Arial" panose="020B0604020202020204" pitchFamily="34" charset="0"/>
                <a:cs typeface="Arial" panose="020B0604020202020204" pitchFamily="34" charset="0"/>
              </a:rPr>
              <a:t>Measured  at CERN frequency response at 600 ns of a cavity to a 4 kV high voltage pulse (orange) applied to the connected FE-FRT.</a:t>
            </a:r>
            <a:endParaRPr lang="en-US" sz="1400"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A409418A-C442-C492-7B9A-A92C397DC95D}"/>
              </a:ext>
            </a:extLst>
          </p:cNvPr>
          <p:cNvSpPr txBox="1"/>
          <p:nvPr/>
        </p:nvSpPr>
        <p:spPr>
          <a:xfrm>
            <a:off x="1574200" y="1547206"/>
            <a:ext cx="2916324" cy="307777"/>
          </a:xfrm>
          <a:prstGeom prst="rect">
            <a:avLst/>
          </a:prstGeom>
          <a:noFill/>
        </p:spPr>
        <p:txBody>
          <a:bodyPr wrap="square" rtlCol="0">
            <a:spAutoFit/>
          </a:bodyPr>
          <a:lstStyle/>
          <a:p>
            <a:r>
              <a:rPr lang="en-US" sz="1400" dirty="0"/>
              <a:t>Assembled F-FRT</a:t>
            </a:r>
          </a:p>
        </p:txBody>
      </p:sp>
      <p:sp>
        <p:nvSpPr>
          <p:cNvPr id="10" name="TextBox 9">
            <a:extLst>
              <a:ext uri="{FF2B5EF4-FFF2-40B4-BE49-F238E27FC236}">
                <a16:creationId xmlns:a16="http://schemas.microsoft.com/office/drawing/2014/main" id="{F77C6A79-9822-D79F-0854-5D0778B91EA2}"/>
              </a:ext>
            </a:extLst>
          </p:cNvPr>
          <p:cNvSpPr txBox="1"/>
          <p:nvPr/>
        </p:nvSpPr>
        <p:spPr>
          <a:xfrm>
            <a:off x="5479509" y="1468688"/>
            <a:ext cx="3528392" cy="307777"/>
          </a:xfrm>
          <a:prstGeom prst="rect">
            <a:avLst/>
          </a:prstGeom>
          <a:noFill/>
        </p:spPr>
        <p:txBody>
          <a:bodyPr wrap="square" rtlCol="0">
            <a:spAutoFit/>
          </a:bodyPr>
          <a:lstStyle/>
          <a:p>
            <a:r>
              <a:rPr lang="en-US" sz="1400" dirty="0"/>
              <a:t>Ferroelectric element before metallization</a:t>
            </a:r>
          </a:p>
        </p:txBody>
      </p:sp>
      <p:sp>
        <p:nvSpPr>
          <p:cNvPr id="11" name="TextBox 10">
            <a:extLst>
              <a:ext uri="{FF2B5EF4-FFF2-40B4-BE49-F238E27FC236}">
                <a16:creationId xmlns:a16="http://schemas.microsoft.com/office/drawing/2014/main" id="{AE98F703-5FE3-ACFF-1284-9BBE17FF6528}"/>
              </a:ext>
            </a:extLst>
          </p:cNvPr>
          <p:cNvSpPr txBox="1"/>
          <p:nvPr/>
        </p:nvSpPr>
        <p:spPr>
          <a:xfrm>
            <a:off x="7455706" y="3885711"/>
            <a:ext cx="1599108" cy="338554"/>
          </a:xfrm>
          <a:prstGeom prst="rect">
            <a:avLst/>
          </a:prstGeom>
          <a:noFill/>
        </p:spPr>
        <p:txBody>
          <a:bodyPr wrap="square" rtlCol="0">
            <a:spAutoFit/>
          </a:bodyPr>
          <a:lstStyle/>
          <a:p>
            <a:r>
              <a:rPr lang="en-US" sz="800" dirty="0"/>
              <a:t>N. Shipman, et al., IPAC’21, 1305, 2021</a:t>
            </a:r>
          </a:p>
        </p:txBody>
      </p:sp>
      <p:sp>
        <p:nvSpPr>
          <p:cNvPr id="12" name="TextBox 11">
            <a:extLst>
              <a:ext uri="{FF2B5EF4-FFF2-40B4-BE49-F238E27FC236}">
                <a16:creationId xmlns:a16="http://schemas.microsoft.com/office/drawing/2014/main" id="{BD26F96E-F203-CFBC-C511-9765E1C4CD35}"/>
              </a:ext>
            </a:extLst>
          </p:cNvPr>
          <p:cNvSpPr txBox="1"/>
          <p:nvPr/>
        </p:nvSpPr>
        <p:spPr>
          <a:xfrm>
            <a:off x="503548" y="4220947"/>
            <a:ext cx="4140459" cy="523220"/>
          </a:xfrm>
          <a:prstGeom prst="rect">
            <a:avLst/>
          </a:prstGeom>
          <a:noFill/>
        </p:spPr>
        <p:txBody>
          <a:bodyPr wrap="square" rtlCol="0">
            <a:spAutoFit/>
          </a:bodyPr>
          <a:lstStyle/>
          <a:p>
            <a:r>
              <a:rPr lang="en-US" sz="1400" dirty="0"/>
              <a:t>Measured at Euclid phase shift vs. time at biasing voltage applied (~ </a:t>
            </a:r>
            <a:r>
              <a:rPr lang="el-GR" sz="1400" dirty="0"/>
              <a:t>μ</a:t>
            </a:r>
            <a:r>
              <a:rPr lang="en-US" sz="1400" dirty="0"/>
              <a:t>s range response time)</a:t>
            </a:r>
          </a:p>
        </p:txBody>
      </p:sp>
    </p:spTree>
    <p:extLst>
      <p:ext uri="{BB962C8B-B14F-4D97-AF65-F5344CB8AC3E}">
        <p14:creationId xmlns:p14="http://schemas.microsoft.com/office/powerpoint/2010/main" val="453360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1" grpId="0"/>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4">
            <a:extLst>
              <a:ext uri="{FF2B5EF4-FFF2-40B4-BE49-F238E27FC236}">
                <a16:creationId xmlns:a16="http://schemas.microsoft.com/office/drawing/2014/main" id="{20398A05-9DD7-40D3-AF80-404A3C93F2E7}"/>
              </a:ext>
            </a:extLst>
          </p:cNvPr>
          <p:cNvSpPr txBox="1">
            <a:spLocks noChangeArrowheads="1"/>
          </p:cNvSpPr>
          <p:nvPr/>
        </p:nvSpPr>
        <p:spPr bwMode="auto">
          <a:xfrm>
            <a:off x="629248" y="225798"/>
            <a:ext cx="591748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spcBef>
                <a:spcPct val="50000"/>
              </a:spcBef>
            </a:pPr>
            <a:r>
              <a:rPr lang="en-US" b="1" dirty="0">
                <a:solidFill>
                  <a:srgbClr val="0070C0"/>
                </a:solidFill>
                <a:latin typeface="Arial" panose="020B0604020202020204" pitchFamily="34" charset="0"/>
                <a:cs typeface="Arial" panose="020B0604020202020204" pitchFamily="34" charset="0"/>
              </a:rPr>
              <a:t>Outline</a:t>
            </a:r>
            <a:endParaRPr lang="ru-RU" b="1" dirty="0">
              <a:solidFill>
                <a:srgbClr val="0070C0"/>
              </a:solidFill>
              <a:latin typeface="Arial" panose="020B0604020202020204" pitchFamily="34" charset="0"/>
              <a:cs typeface="Arial" panose="020B0604020202020204" pitchFamily="34" charset="0"/>
            </a:endParaRPr>
          </a:p>
        </p:txBody>
      </p:sp>
      <p:sp>
        <p:nvSpPr>
          <p:cNvPr id="7" name="TextBox 5">
            <a:extLst>
              <a:ext uri="{FF2B5EF4-FFF2-40B4-BE49-F238E27FC236}">
                <a16:creationId xmlns:a16="http://schemas.microsoft.com/office/drawing/2014/main" id="{57D15160-D50A-42A6-A894-FBA7EB0943DE}"/>
              </a:ext>
            </a:extLst>
          </p:cNvPr>
          <p:cNvSpPr txBox="1">
            <a:spLocks noChangeArrowheads="1"/>
          </p:cNvSpPr>
          <p:nvPr/>
        </p:nvSpPr>
        <p:spPr bwMode="auto">
          <a:xfrm>
            <a:off x="5167507" y="4807276"/>
            <a:ext cx="275844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en-US" sz="2000" dirty="0">
                <a:solidFill>
                  <a:schemeClr val="bg1"/>
                </a:solidFill>
                <a:latin typeface="Times New Roman" pitchFamily="18" charset="0"/>
                <a:cs typeface="Times New Roman" pitchFamily="18" charset="0"/>
              </a:rPr>
              <a:t>www.euclidtechlabs.com</a:t>
            </a:r>
          </a:p>
        </p:txBody>
      </p:sp>
      <p:sp>
        <p:nvSpPr>
          <p:cNvPr id="16" name="Slide Number Placeholder 1">
            <a:extLst>
              <a:ext uri="{FF2B5EF4-FFF2-40B4-BE49-F238E27FC236}">
                <a16:creationId xmlns:a16="http://schemas.microsoft.com/office/drawing/2014/main" id="{748C22D3-544E-428E-8C27-7DAA6E786357}"/>
              </a:ext>
            </a:extLst>
          </p:cNvPr>
          <p:cNvSpPr>
            <a:spLocks noGrp="1"/>
          </p:cNvSpPr>
          <p:nvPr>
            <p:ph type="sldNum" sz="quarter" idx="12"/>
          </p:nvPr>
        </p:nvSpPr>
        <p:spPr>
          <a:xfrm>
            <a:off x="8675315" y="4888707"/>
            <a:ext cx="457200" cy="273844"/>
          </a:xfrm>
        </p:spPr>
        <p:txBody>
          <a:bodyPr/>
          <a:lstStyle/>
          <a:p>
            <a:fld id="{B6F15528-21DE-4FAA-801E-634DDDAF4B2B}" type="slidenum">
              <a:rPr lang="en-US" sz="1000">
                <a:ln>
                  <a:solidFill>
                    <a:prstClr val="white"/>
                  </a:solidFill>
                </a:ln>
                <a:solidFill>
                  <a:prstClr val="black">
                    <a:tint val="75000"/>
                  </a:prstClr>
                </a:solidFill>
              </a:rPr>
              <a:pPr/>
              <a:t>2</a:t>
            </a:fld>
            <a:endParaRPr lang="en-US" sz="1000" dirty="0">
              <a:ln>
                <a:solidFill>
                  <a:prstClr val="white"/>
                </a:solidFill>
              </a:ln>
              <a:solidFill>
                <a:prstClr val="black">
                  <a:tint val="75000"/>
                </a:prstClr>
              </a:solidFill>
            </a:endParaRPr>
          </a:p>
        </p:txBody>
      </p:sp>
      <p:sp>
        <p:nvSpPr>
          <p:cNvPr id="3" name="TextBox 2">
            <a:extLst>
              <a:ext uri="{FF2B5EF4-FFF2-40B4-BE49-F238E27FC236}">
                <a16:creationId xmlns:a16="http://schemas.microsoft.com/office/drawing/2014/main" id="{FCEE745F-2D5E-C6E0-5C53-3C49C85E3B09}"/>
              </a:ext>
            </a:extLst>
          </p:cNvPr>
          <p:cNvSpPr txBox="1"/>
          <p:nvPr/>
        </p:nvSpPr>
        <p:spPr>
          <a:xfrm>
            <a:off x="636921" y="1023578"/>
            <a:ext cx="8406934" cy="2923877"/>
          </a:xfrm>
          <a:prstGeom prst="rect">
            <a:avLst/>
          </a:prstGeom>
          <a:noFill/>
        </p:spPr>
        <p:txBody>
          <a:bodyPr wrap="square" rtlCol="0">
            <a:spAutoFit/>
          </a:bodyPr>
          <a:lstStyle/>
          <a:p>
            <a:pPr marL="342892" indent="-342892">
              <a:spcAft>
                <a:spcPts val="600"/>
              </a:spcAft>
              <a:buFont typeface="Wingdings" panose="05000000000000000000" pitchFamily="2" charset="2"/>
              <a:buChar char="Ø"/>
            </a:pPr>
            <a:r>
              <a:rPr lang="en-US" sz="2000" dirty="0">
                <a:solidFill>
                  <a:srgbClr val="0070C0"/>
                </a:solidFill>
              </a:rPr>
              <a:t>Introduction Euclid Techlabs and Euclid Beamlabs</a:t>
            </a:r>
          </a:p>
          <a:p>
            <a:pPr marL="342892" indent="-342892">
              <a:spcAft>
                <a:spcPts val="600"/>
              </a:spcAft>
              <a:buFont typeface="Wingdings" panose="05000000000000000000" pitchFamily="2" charset="2"/>
              <a:buChar char="Ø"/>
            </a:pPr>
            <a:r>
              <a:rPr lang="en-US" sz="2000" dirty="0">
                <a:solidFill>
                  <a:srgbClr val="0070C0"/>
                </a:solidFill>
              </a:rPr>
              <a:t>Products &amp; Capabilities Snapshot</a:t>
            </a:r>
          </a:p>
          <a:p>
            <a:pPr marL="342892" indent="-342892">
              <a:spcAft>
                <a:spcPts val="600"/>
              </a:spcAft>
              <a:buFont typeface="Wingdings" panose="05000000000000000000" pitchFamily="2" charset="2"/>
              <a:buChar char="Ø"/>
            </a:pPr>
            <a:r>
              <a:rPr lang="en-US" sz="2000" dirty="0">
                <a:solidFill>
                  <a:srgbClr val="0070C0"/>
                </a:solidFill>
              </a:rPr>
              <a:t>SRF Technologies at Euclid</a:t>
            </a:r>
          </a:p>
          <a:p>
            <a:pPr marL="342892" indent="-342892">
              <a:spcAft>
                <a:spcPts val="600"/>
              </a:spcAft>
              <a:buFont typeface="Wingdings" panose="05000000000000000000" pitchFamily="2" charset="2"/>
              <a:buChar char="Ø"/>
            </a:pPr>
            <a:r>
              <a:rPr lang="en-US" sz="2000" dirty="0">
                <a:solidFill>
                  <a:srgbClr val="0070C0"/>
                </a:solidFill>
              </a:rPr>
              <a:t>NC Accelerator Technologies at Euclid</a:t>
            </a:r>
          </a:p>
          <a:p>
            <a:pPr marL="342892" indent="-342892">
              <a:spcAft>
                <a:spcPts val="600"/>
              </a:spcAft>
              <a:buFont typeface="Wingdings" panose="05000000000000000000" pitchFamily="2" charset="2"/>
              <a:buChar char="Ø"/>
            </a:pPr>
            <a:r>
              <a:rPr lang="en-US" sz="2000" dirty="0">
                <a:solidFill>
                  <a:srgbClr val="0070C0"/>
                </a:solidFill>
              </a:rPr>
              <a:t>Ferroelectric Fast Reactive Tuner</a:t>
            </a:r>
          </a:p>
          <a:p>
            <a:pPr marL="342892" lvl="2" indent="-342892">
              <a:spcAft>
                <a:spcPts val="600"/>
              </a:spcAft>
              <a:buFont typeface="Wingdings" panose="05000000000000000000" pitchFamily="2" charset="2"/>
              <a:buChar char="Ø"/>
            </a:pPr>
            <a:r>
              <a:rPr lang="en-US" sz="2000" dirty="0">
                <a:solidFill>
                  <a:srgbClr val="0070C0"/>
                </a:solidFill>
              </a:rPr>
              <a:t>Advanced Microwave Ceramics for Accelerators</a:t>
            </a:r>
          </a:p>
          <a:p>
            <a:pPr marL="342892" indent="-342892">
              <a:buFont typeface="Wingdings" panose="05000000000000000000" pitchFamily="2" charset="2"/>
              <a:buChar char="Ø"/>
            </a:pPr>
            <a:endParaRPr lang="en-US" sz="2000" dirty="0">
              <a:solidFill>
                <a:srgbClr val="0070C0"/>
              </a:solidFill>
            </a:endParaRPr>
          </a:p>
          <a:p>
            <a:endParaRPr lang="en-US" sz="1400" dirty="0">
              <a:solidFill>
                <a:srgbClr val="0070C0"/>
              </a:solidFill>
            </a:endParaRPr>
          </a:p>
        </p:txBody>
      </p:sp>
    </p:spTree>
    <p:extLst>
      <p:ext uri="{BB962C8B-B14F-4D97-AF65-F5344CB8AC3E}">
        <p14:creationId xmlns:p14="http://schemas.microsoft.com/office/powerpoint/2010/main" val="353404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mph" presetSubtype="0" fill="hold" nodeType="clickEffect">
                                  <p:stCondLst>
                                    <p:cond delay="0"/>
                                  </p:stCondLst>
                                  <p:childTnLst>
                                    <p:animClr clrSpc="hsl" dir="cw">
                                      <p:cBhvr override="childStyle">
                                        <p:cTn id="6" dur="500" fill="hold"/>
                                        <p:tgtEl>
                                          <p:spTgt spid="3">
                                            <p:txEl>
                                              <p:pRg st="1" end="1"/>
                                            </p:txEl>
                                          </p:spTgt>
                                        </p:tgtEl>
                                        <p:attrNameLst>
                                          <p:attrName>style.color</p:attrName>
                                        </p:attrNameLst>
                                      </p:cBhvr>
                                      <p:by>
                                        <p:hsl h="0" s="12549" l="25098"/>
                                      </p:by>
                                    </p:animClr>
                                    <p:animClr clrSpc="hsl" dir="cw">
                                      <p:cBhvr>
                                        <p:cTn id="7" dur="500" fill="hold"/>
                                        <p:tgtEl>
                                          <p:spTgt spid="3">
                                            <p:txEl>
                                              <p:pRg st="1" end="1"/>
                                            </p:txEl>
                                          </p:spTgt>
                                        </p:tgtEl>
                                        <p:attrNameLst>
                                          <p:attrName>fillcolor</p:attrName>
                                        </p:attrNameLst>
                                      </p:cBhvr>
                                      <p:by>
                                        <p:hsl h="0" s="12549" l="25098"/>
                                      </p:by>
                                    </p:animClr>
                                    <p:animClr clrSpc="hsl" dir="cw">
                                      <p:cBhvr>
                                        <p:cTn id="8" dur="500" fill="hold"/>
                                        <p:tgtEl>
                                          <p:spTgt spid="3">
                                            <p:txEl>
                                              <p:pRg st="1" end="1"/>
                                            </p:txEl>
                                          </p:spTgt>
                                        </p:tgtEl>
                                        <p:attrNameLst>
                                          <p:attrName>stroke.color</p:attrName>
                                        </p:attrNameLst>
                                      </p:cBhvr>
                                      <p:by>
                                        <p:hsl h="0" s="12549" l="25098"/>
                                      </p:by>
                                    </p:animClr>
                                    <p:set>
                                      <p:cBhvr>
                                        <p:cTn id="9" dur="500" fill="hold"/>
                                        <p:tgtEl>
                                          <p:spTgt spid="3">
                                            <p:txEl>
                                              <p:pRg st="1" end="1"/>
                                            </p:txEl>
                                          </p:spTgt>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30" presetClass="emph" presetSubtype="0" fill="hold" nodeType="clickEffect">
                                  <p:stCondLst>
                                    <p:cond delay="0"/>
                                  </p:stCondLst>
                                  <p:childTnLst>
                                    <p:animClr clrSpc="hsl" dir="cw">
                                      <p:cBhvr override="childStyle">
                                        <p:cTn id="13" dur="500" fill="hold"/>
                                        <p:tgtEl>
                                          <p:spTgt spid="3">
                                            <p:txEl>
                                              <p:pRg st="2" end="2"/>
                                            </p:txEl>
                                          </p:spTgt>
                                        </p:tgtEl>
                                        <p:attrNameLst>
                                          <p:attrName>style.color</p:attrName>
                                        </p:attrNameLst>
                                      </p:cBhvr>
                                      <p:by>
                                        <p:hsl h="0" s="12549" l="25098"/>
                                      </p:by>
                                    </p:animClr>
                                    <p:animClr clrSpc="hsl" dir="cw">
                                      <p:cBhvr>
                                        <p:cTn id="14" dur="500" fill="hold"/>
                                        <p:tgtEl>
                                          <p:spTgt spid="3">
                                            <p:txEl>
                                              <p:pRg st="2" end="2"/>
                                            </p:txEl>
                                          </p:spTgt>
                                        </p:tgtEl>
                                        <p:attrNameLst>
                                          <p:attrName>fillcolor</p:attrName>
                                        </p:attrNameLst>
                                      </p:cBhvr>
                                      <p:by>
                                        <p:hsl h="0" s="12549" l="25098"/>
                                      </p:by>
                                    </p:animClr>
                                    <p:animClr clrSpc="hsl" dir="cw">
                                      <p:cBhvr>
                                        <p:cTn id="15" dur="500" fill="hold"/>
                                        <p:tgtEl>
                                          <p:spTgt spid="3">
                                            <p:txEl>
                                              <p:pRg st="2" end="2"/>
                                            </p:txEl>
                                          </p:spTgt>
                                        </p:tgtEl>
                                        <p:attrNameLst>
                                          <p:attrName>stroke.color</p:attrName>
                                        </p:attrNameLst>
                                      </p:cBhvr>
                                      <p:by>
                                        <p:hsl h="0" s="12549" l="25098"/>
                                      </p:by>
                                    </p:animClr>
                                    <p:set>
                                      <p:cBhvr>
                                        <p:cTn id="16" dur="500" fill="hold"/>
                                        <p:tgtEl>
                                          <p:spTgt spid="3">
                                            <p:txEl>
                                              <p:pRg st="2" end="2"/>
                                            </p:txEl>
                                          </p:spTgt>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30" presetClass="emph" presetSubtype="0" fill="hold" nodeType="clickEffect">
                                  <p:stCondLst>
                                    <p:cond delay="0"/>
                                  </p:stCondLst>
                                  <p:childTnLst>
                                    <p:animClr clrSpc="hsl" dir="cw">
                                      <p:cBhvr override="childStyle">
                                        <p:cTn id="20" dur="500" fill="hold"/>
                                        <p:tgtEl>
                                          <p:spTgt spid="3">
                                            <p:txEl>
                                              <p:pRg st="3" end="3"/>
                                            </p:txEl>
                                          </p:spTgt>
                                        </p:tgtEl>
                                        <p:attrNameLst>
                                          <p:attrName>style.color</p:attrName>
                                        </p:attrNameLst>
                                      </p:cBhvr>
                                      <p:by>
                                        <p:hsl h="0" s="12549" l="25098"/>
                                      </p:by>
                                    </p:animClr>
                                    <p:animClr clrSpc="hsl" dir="cw">
                                      <p:cBhvr>
                                        <p:cTn id="21" dur="500" fill="hold"/>
                                        <p:tgtEl>
                                          <p:spTgt spid="3">
                                            <p:txEl>
                                              <p:pRg st="3" end="3"/>
                                            </p:txEl>
                                          </p:spTgt>
                                        </p:tgtEl>
                                        <p:attrNameLst>
                                          <p:attrName>fillcolor</p:attrName>
                                        </p:attrNameLst>
                                      </p:cBhvr>
                                      <p:by>
                                        <p:hsl h="0" s="12549" l="25098"/>
                                      </p:by>
                                    </p:animClr>
                                    <p:animClr clrSpc="hsl" dir="cw">
                                      <p:cBhvr>
                                        <p:cTn id="22" dur="500" fill="hold"/>
                                        <p:tgtEl>
                                          <p:spTgt spid="3">
                                            <p:txEl>
                                              <p:pRg st="3" end="3"/>
                                            </p:txEl>
                                          </p:spTgt>
                                        </p:tgtEl>
                                        <p:attrNameLst>
                                          <p:attrName>stroke.color</p:attrName>
                                        </p:attrNameLst>
                                      </p:cBhvr>
                                      <p:by>
                                        <p:hsl h="0" s="12549" l="25098"/>
                                      </p:by>
                                    </p:animClr>
                                    <p:set>
                                      <p:cBhvr>
                                        <p:cTn id="23" dur="500" fill="hold"/>
                                        <p:tgtEl>
                                          <p:spTgt spid="3">
                                            <p:txEl>
                                              <p:pRg st="3" end="3"/>
                                            </p:txEl>
                                          </p:spTgt>
                                        </p:tgtEl>
                                        <p:attrNameLst>
                                          <p:attrName>fill.type</p:attrName>
                                        </p:attrNameLst>
                                      </p:cBhvr>
                                      <p:to>
                                        <p:strVal val="solid"/>
                                      </p:to>
                                    </p:set>
                                  </p:childTnLst>
                                </p:cTn>
                              </p:par>
                            </p:childTnLst>
                          </p:cTn>
                        </p:par>
                      </p:childTnLst>
                    </p:cTn>
                  </p:par>
                  <p:par>
                    <p:cTn id="24" fill="hold">
                      <p:stCondLst>
                        <p:cond delay="indefinite"/>
                      </p:stCondLst>
                      <p:childTnLst>
                        <p:par>
                          <p:cTn id="25" fill="hold">
                            <p:stCondLst>
                              <p:cond delay="0"/>
                            </p:stCondLst>
                            <p:childTnLst>
                              <p:par>
                                <p:cTn id="26" presetID="9" presetClass="emph" presetSubtype="0" nodeType="clickEffect">
                                  <p:stCondLst>
                                    <p:cond delay="0"/>
                                  </p:stCondLst>
                                  <p:childTnLst>
                                    <p:set>
                                      <p:cBhvr>
                                        <p:cTn id="27" dur="indefinite"/>
                                        <p:tgtEl>
                                          <p:spTgt spid="3">
                                            <p:txEl>
                                              <p:pRg st="4" end="4"/>
                                            </p:txEl>
                                          </p:spTgt>
                                        </p:tgtEl>
                                        <p:attrNameLst>
                                          <p:attrName>style.opacity</p:attrName>
                                        </p:attrNameLst>
                                      </p:cBhvr>
                                      <p:to>
                                        <p:strVal val="0.25"/>
                                      </p:to>
                                    </p:set>
                                    <p:animEffect filter="image" prLst="opacity: 0.25">
                                      <p:cBhvr rctx="IE">
                                        <p:cTn id="28" dur="indefinite"/>
                                        <p:tgtEl>
                                          <p:spTgt spid="3">
                                            <p:txEl>
                                              <p:pRg st="4" end="4"/>
                                            </p:txEl>
                                          </p:spTgt>
                                        </p:tgtEl>
                                      </p:cBhvr>
                                    </p:animEffect>
                                  </p:childTnLst>
                                </p:cTn>
                              </p:par>
                              <p:par>
                                <p:cTn id="29" presetID="9" presetClass="emph" presetSubtype="0" nodeType="withEffect">
                                  <p:stCondLst>
                                    <p:cond delay="0"/>
                                  </p:stCondLst>
                                  <p:childTnLst>
                                    <p:set>
                                      <p:cBhvr>
                                        <p:cTn id="30" dur="indefinite"/>
                                        <p:tgtEl>
                                          <p:spTgt spid="3">
                                            <p:txEl>
                                              <p:pRg st="5" end="5"/>
                                            </p:txEl>
                                          </p:spTgt>
                                        </p:tgtEl>
                                        <p:attrNameLst>
                                          <p:attrName>style.opacity</p:attrName>
                                        </p:attrNameLst>
                                      </p:cBhvr>
                                      <p:to>
                                        <p:strVal val="0.25"/>
                                      </p:to>
                                    </p:set>
                                    <p:animEffect filter="image" prLst="opacity: 0.25">
                                      <p:cBhvr rctx="IE">
                                        <p:cTn id="31" dur="indefinite"/>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C8B6085-7E45-4372-9BFD-CA6268A40CC8}"/>
              </a:ext>
            </a:extLst>
          </p:cNvPr>
          <p:cNvSpPr>
            <a:spLocks noGrp="1"/>
          </p:cNvSpPr>
          <p:nvPr>
            <p:ph type="sldNum" sz="quarter" idx="12"/>
          </p:nvPr>
        </p:nvSpPr>
        <p:spPr/>
        <p:txBody>
          <a:bodyPr/>
          <a:lstStyle/>
          <a:p>
            <a:fld id="{B6F15528-21DE-4FAA-801E-634DDDAF4B2B}" type="slidenum">
              <a:rPr lang="en-US" smtClean="0"/>
              <a:pPr/>
              <a:t>20</a:t>
            </a:fld>
            <a:endParaRPr lang="en-US" dirty="0"/>
          </a:p>
        </p:txBody>
      </p:sp>
      <p:sp>
        <p:nvSpPr>
          <p:cNvPr id="4" name="Text Placeholder 3">
            <a:extLst>
              <a:ext uri="{FF2B5EF4-FFF2-40B4-BE49-F238E27FC236}">
                <a16:creationId xmlns:a16="http://schemas.microsoft.com/office/drawing/2014/main" id="{BDD3AA9C-CDE7-447F-B294-644B61CAD0F5}"/>
              </a:ext>
            </a:extLst>
          </p:cNvPr>
          <p:cNvSpPr>
            <a:spLocks noGrp="1"/>
          </p:cNvSpPr>
          <p:nvPr>
            <p:ph type="body" sz="quarter" idx="13"/>
          </p:nvPr>
        </p:nvSpPr>
        <p:spPr>
          <a:xfrm>
            <a:off x="1148030" y="4776528"/>
            <a:ext cx="6172199" cy="360508"/>
          </a:xfrm>
        </p:spPr>
        <p:txBody>
          <a:bodyPr>
            <a:normAutofit/>
          </a:bodyPr>
          <a:lstStyle/>
          <a:p>
            <a:r>
              <a:rPr lang="en-US" sz="1275" dirty="0"/>
              <a:t>First ever Ferroelectric Fast Reactive Tuner (FE-FRT) test with a superconducting cavity</a:t>
            </a:r>
          </a:p>
        </p:txBody>
      </p:sp>
      <p:pic>
        <p:nvPicPr>
          <p:cNvPr id="10" name="Picture 9">
            <a:extLst>
              <a:ext uri="{FF2B5EF4-FFF2-40B4-BE49-F238E27FC236}">
                <a16:creationId xmlns:a16="http://schemas.microsoft.com/office/drawing/2014/main" id="{F45C421A-A266-4800-7B2A-6EA90FEFF6BC}"/>
              </a:ext>
            </a:extLst>
          </p:cNvPr>
          <p:cNvPicPr>
            <a:picLocks noChangeAspect="1"/>
          </p:cNvPicPr>
          <p:nvPr/>
        </p:nvPicPr>
        <p:blipFill>
          <a:blip r:embed="rId2"/>
          <a:stretch>
            <a:fillRect/>
          </a:stretch>
        </p:blipFill>
        <p:spPr>
          <a:xfrm>
            <a:off x="215516" y="562272"/>
            <a:ext cx="8420465" cy="4277808"/>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08404" y="219150"/>
            <a:ext cx="800600" cy="783087"/>
          </a:xfrm>
          <a:prstGeom prst="rect">
            <a:avLst/>
          </a:prstGeom>
        </p:spPr>
      </p:pic>
      <p:sp>
        <p:nvSpPr>
          <p:cNvPr id="11" name="TextBox 10">
            <a:extLst>
              <a:ext uri="{FF2B5EF4-FFF2-40B4-BE49-F238E27FC236}">
                <a16:creationId xmlns:a16="http://schemas.microsoft.com/office/drawing/2014/main" id="{1E363D5F-0475-CB35-5379-44C3F4E66A9E}"/>
              </a:ext>
            </a:extLst>
          </p:cNvPr>
          <p:cNvSpPr txBox="1"/>
          <p:nvPr/>
        </p:nvSpPr>
        <p:spPr>
          <a:xfrm>
            <a:off x="215516" y="87474"/>
            <a:ext cx="4225837" cy="523220"/>
          </a:xfrm>
          <a:prstGeom prst="rect">
            <a:avLst/>
          </a:prstGeom>
          <a:noFill/>
        </p:spPr>
        <p:txBody>
          <a:bodyPr wrap="none" rtlCol="0">
            <a:spAutoFit/>
          </a:bodyPr>
          <a:lstStyle/>
          <a:p>
            <a:r>
              <a:rPr lang="en-US" sz="2800" dirty="0">
                <a:solidFill>
                  <a:srgbClr val="0070C0"/>
                </a:solidFill>
              </a:rPr>
              <a:t>Microphonic Suppression</a:t>
            </a:r>
          </a:p>
        </p:txBody>
      </p:sp>
      <p:sp>
        <p:nvSpPr>
          <p:cNvPr id="12" name="TextBox 11">
            <a:extLst>
              <a:ext uri="{FF2B5EF4-FFF2-40B4-BE49-F238E27FC236}">
                <a16:creationId xmlns:a16="http://schemas.microsoft.com/office/drawing/2014/main" id="{ED2CB07E-8E7C-91F4-BFD6-5F4AB8B46248}"/>
              </a:ext>
            </a:extLst>
          </p:cNvPr>
          <p:cNvSpPr txBox="1"/>
          <p:nvPr/>
        </p:nvSpPr>
        <p:spPr>
          <a:xfrm>
            <a:off x="7452320" y="4477353"/>
            <a:ext cx="1433406" cy="207749"/>
          </a:xfrm>
          <a:prstGeom prst="rect">
            <a:avLst/>
          </a:prstGeom>
          <a:noFill/>
        </p:spPr>
        <p:txBody>
          <a:bodyPr wrap="none" rtlCol="0">
            <a:spAutoFit/>
          </a:bodyPr>
          <a:lstStyle/>
          <a:p>
            <a:r>
              <a:rPr lang="en-US" sz="750" dirty="0"/>
              <a:t>N. Shipman, et al., IPAC’21,</a:t>
            </a:r>
          </a:p>
        </p:txBody>
      </p:sp>
      <p:sp>
        <p:nvSpPr>
          <p:cNvPr id="14" name="Oval 13">
            <a:extLst>
              <a:ext uri="{FF2B5EF4-FFF2-40B4-BE49-F238E27FC236}">
                <a16:creationId xmlns:a16="http://schemas.microsoft.com/office/drawing/2014/main" id="{4D34D036-DDD9-D052-1086-1B68328FDA3F}"/>
              </a:ext>
            </a:extLst>
          </p:cNvPr>
          <p:cNvSpPr/>
          <p:nvPr/>
        </p:nvSpPr>
        <p:spPr>
          <a:xfrm>
            <a:off x="2904964" y="3418832"/>
            <a:ext cx="4644516" cy="666978"/>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2059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E47638A-DC4A-4D2A-8858-7864D8332FB0}"/>
              </a:ext>
            </a:extLst>
          </p:cNvPr>
          <p:cNvSpPr>
            <a:spLocks noGrp="1"/>
          </p:cNvSpPr>
          <p:nvPr>
            <p:ph type="sldNum" sz="quarter" idx="12"/>
          </p:nvPr>
        </p:nvSpPr>
        <p:spPr/>
        <p:txBody>
          <a:bodyPr/>
          <a:lstStyle/>
          <a:p>
            <a:fld id="{B6F15528-21DE-4FAA-801E-634DDDAF4B2B}" type="slidenum">
              <a:rPr lang="en-US" smtClean="0"/>
              <a:pPr/>
              <a:t>21</a:t>
            </a:fld>
            <a:endParaRPr lang="en-US" dirty="0"/>
          </a:p>
        </p:txBody>
      </p:sp>
      <p:sp>
        <p:nvSpPr>
          <p:cNvPr id="3" name="Title 2">
            <a:extLst>
              <a:ext uri="{FF2B5EF4-FFF2-40B4-BE49-F238E27FC236}">
                <a16:creationId xmlns:a16="http://schemas.microsoft.com/office/drawing/2014/main" id="{3BFCA243-A6DD-4E61-8E39-9B2EB9B1D462}"/>
              </a:ext>
            </a:extLst>
          </p:cNvPr>
          <p:cNvSpPr>
            <a:spLocks noGrp="1"/>
          </p:cNvSpPr>
          <p:nvPr>
            <p:ph type="title"/>
          </p:nvPr>
        </p:nvSpPr>
        <p:spPr>
          <a:xfrm>
            <a:off x="-432556" y="-14798"/>
            <a:ext cx="6264696" cy="857250"/>
          </a:xfrm>
        </p:spPr>
        <p:txBody>
          <a:bodyPr>
            <a:normAutofit fontScale="90000"/>
          </a:bodyPr>
          <a:lstStyle/>
          <a:p>
            <a:r>
              <a:rPr lang="en-US" sz="2800" dirty="0">
                <a:solidFill>
                  <a:srgbClr val="0070C0"/>
                </a:solidFill>
                <a:latin typeface="Arial" panose="020B0604020202020204" pitchFamily="34" charset="0"/>
                <a:cs typeface="Arial" panose="020B0604020202020204" pitchFamily="34" charset="0"/>
              </a:rPr>
              <a:t>Robust Rf Window Solution                        - Conductive Ceramic</a:t>
            </a:r>
          </a:p>
        </p:txBody>
      </p:sp>
      <p:sp>
        <p:nvSpPr>
          <p:cNvPr id="4" name="Text Placeholder 3">
            <a:extLst>
              <a:ext uri="{FF2B5EF4-FFF2-40B4-BE49-F238E27FC236}">
                <a16:creationId xmlns:a16="http://schemas.microsoft.com/office/drawing/2014/main" id="{37D8C3D7-D8CC-4ACF-87D5-28E09DA9181B}"/>
              </a:ext>
            </a:extLst>
          </p:cNvPr>
          <p:cNvSpPr>
            <a:spLocks noGrp="1"/>
          </p:cNvSpPr>
          <p:nvPr>
            <p:ph type="body" sz="quarter" idx="13"/>
          </p:nvPr>
        </p:nvSpPr>
        <p:spPr>
          <a:xfrm>
            <a:off x="366056" y="1707654"/>
            <a:ext cx="5382507" cy="2880320"/>
          </a:xfrm>
        </p:spPr>
        <p:txBody>
          <a:bodyPr>
            <a:normAutofit fontScale="62500" lnSpcReduction="20000"/>
          </a:bodyPr>
          <a:lstStyle/>
          <a:p>
            <a:r>
              <a:rPr lang="en-US" u="sng" dirty="0"/>
              <a:t>What is new: </a:t>
            </a:r>
            <a:r>
              <a:rPr lang="en-US" dirty="0"/>
              <a:t>a ceramic material with a finite DC electrical conductivity and low loss tangent that can be incorporated into high power couplers </a:t>
            </a:r>
          </a:p>
          <a:p>
            <a:endParaRPr lang="en-US" u="sng" dirty="0"/>
          </a:p>
          <a:p>
            <a:r>
              <a:rPr lang="en-US" u="sng" dirty="0"/>
              <a:t>Why it is important</a:t>
            </a:r>
            <a:r>
              <a:rPr lang="en-US" dirty="0"/>
              <a:t>: the electrical conductivity will drain the induced and built-up charge away. The low loss tangent will allow for high efficiency RF power transmission.</a:t>
            </a:r>
          </a:p>
        </p:txBody>
      </p:sp>
      <p:pic>
        <p:nvPicPr>
          <p:cNvPr id="6" name="Picture 3" descr="window coaxial 03">
            <a:extLst>
              <a:ext uri="{FF2B5EF4-FFF2-40B4-BE49-F238E27FC236}">
                <a16:creationId xmlns:a16="http://schemas.microsoft.com/office/drawing/2014/main" id="{4BCD85A3-8085-48AF-B249-C677C6A6477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78880" y="699542"/>
            <a:ext cx="2615487" cy="3578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3">
            <a:extLst>
              <a:ext uri="{FF2B5EF4-FFF2-40B4-BE49-F238E27FC236}">
                <a16:creationId xmlns:a16="http://schemas.microsoft.com/office/drawing/2014/main" id="{888ABD32-BC36-493C-A650-22D187852269}"/>
              </a:ext>
            </a:extLst>
          </p:cNvPr>
          <p:cNvSpPr txBox="1">
            <a:spLocks/>
          </p:cNvSpPr>
          <p:nvPr/>
        </p:nvSpPr>
        <p:spPr>
          <a:xfrm>
            <a:off x="339461" y="915566"/>
            <a:ext cx="5665433" cy="648072"/>
          </a:xfrm>
          <a:prstGeom prst="rect">
            <a:avLst/>
          </a:prstGeom>
        </p:spPr>
        <p:txBody>
          <a:bodyPr vert="horz" lIns="68580" tIns="34290" rIns="68580" bIns="3429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800" i="1" dirty="0"/>
              <a:t> Mitigate charge accumulation on RF windows by using a </a:t>
            </a:r>
            <a:r>
              <a:rPr lang="en-US" sz="1800" b="1" i="1" dirty="0"/>
              <a:t>conductive ceramic  </a:t>
            </a:r>
            <a:endParaRPr lang="en-US" sz="1800" i="1" dirty="0"/>
          </a:p>
        </p:txBody>
      </p:sp>
      <p:sp>
        <p:nvSpPr>
          <p:cNvPr id="8" name="TextBox 7">
            <a:extLst>
              <a:ext uri="{FF2B5EF4-FFF2-40B4-BE49-F238E27FC236}">
                <a16:creationId xmlns:a16="http://schemas.microsoft.com/office/drawing/2014/main" id="{C0A6CA8F-8FF0-AB61-A7B1-035BDCA7CF16}"/>
              </a:ext>
            </a:extLst>
          </p:cNvPr>
          <p:cNvSpPr txBox="1"/>
          <p:nvPr/>
        </p:nvSpPr>
        <p:spPr>
          <a:xfrm>
            <a:off x="4860032" y="121439"/>
            <a:ext cx="4104456" cy="584775"/>
          </a:xfrm>
          <a:prstGeom prst="rect">
            <a:avLst/>
          </a:prstGeom>
          <a:noFill/>
        </p:spPr>
        <p:txBody>
          <a:bodyPr wrap="square">
            <a:spAutoFit/>
          </a:bodyPr>
          <a:lstStyle/>
          <a:p>
            <a:r>
              <a:rPr lang="en-US" sz="1600" b="1" i="1" dirty="0"/>
              <a:t>Funded by DOE SBIR Nuclear Physics DE-SC0017150</a:t>
            </a:r>
          </a:p>
        </p:txBody>
      </p:sp>
    </p:spTree>
    <p:extLst>
      <p:ext uri="{BB962C8B-B14F-4D97-AF65-F5344CB8AC3E}">
        <p14:creationId xmlns:p14="http://schemas.microsoft.com/office/powerpoint/2010/main" val="12230797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text, diagram, line, plot&#10;&#10;Description automatically generated">
            <a:extLst>
              <a:ext uri="{FF2B5EF4-FFF2-40B4-BE49-F238E27FC236}">
                <a16:creationId xmlns:a16="http://schemas.microsoft.com/office/drawing/2014/main" id="{5223E085-B7EB-112D-9140-88D4E8A5B5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7" y="2850492"/>
            <a:ext cx="3209050" cy="1988707"/>
          </a:xfrm>
          <a:prstGeom prst="rect">
            <a:avLst/>
          </a:prstGeom>
        </p:spPr>
      </p:pic>
      <p:sp>
        <p:nvSpPr>
          <p:cNvPr id="2" name="Slide Number Placeholder 1">
            <a:extLst>
              <a:ext uri="{FF2B5EF4-FFF2-40B4-BE49-F238E27FC236}">
                <a16:creationId xmlns:a16="http://schemas.microsoft.com/office/drawing/2014/main" id="{355B3519-025E-46CA-9DB6-60B783F8F03C}"/>
              </a:ext>
            </a:extLst>
          </p:cNvPr>
          <p:cNvSpPr>
            <a:spLocks noGrp="1"/>
          </p:cNvSpPr>
          <p:nvPr>
            <p:ph type="sldNum" sz="quarter" idx="12"/>
          </p:nvPr>
        </p:nvSpPr>
        <p:spPr/>
        <p:txBody>
          <a:bodyPr/>
          <a:lstStyle/>
          <a:p>
            <a:pPr defTabSz="685800" fontAlgn="auto">
              <a:spcBef>
                <a:spcPts val="0"/>
              </a:spcBef>
              <a:spcAft>
                <a:spcPts val="0"/>
              </a:spcAft>
              <a:defRPr/>
            </a:pPr>
            <a:fld id="{B6F15528-21DE-4FAA-801E-634DDDAF4B2B}" type="slidenum">
              <a:rPr lang="en-US" sz="900">
                <a:ln>
                  <a:solidFill>
                    <a:prstClr val="white"/>
                  </a:solidFill>
                </a:ln>
                <a:solidFill>
                  <a:prstClr val="black">
                    <a:tint val="75000"/>
                  </a:prstClr>
                </a:solidFill>
                <a:latin typeface="Calibri"/>
                <a:cs typeface="+mn-cs"/>
              </a:rPr>
              <a:pPr defTabSz="685800" fontAlgn="auto">
                <a:spcBef>
                  <a:spcPts val="0"/>
                </a:spcBef>
                <a:spcAft>
                  <a:spcPts val="0"/>
                </a:spcAft>
                <a:defRPr/>
              </a:pPr>
              <a:t>22</a:t>
            </a:fld>
            <a:endParaRPr lang="en-US" sz="900" dirty="0">
              <a:ln>
                <a:solidFill>
                  <a:prstClr val="white"/>
                </a:solidFill>
              </a:ln>
              <a:solidFill>
                <a:prstClr val="black">
                  <a:tint val="75000"/>
                </a:prstClr>
              </a:solidFill>
              <a:latin typeface="Calibri"/>
              <a:cs typeface="+mn-cs"/>
            </a:endParaRPr>
          </a:p>
        </p:txBody>
      </p:sp>
      <p:sp>
        <p:nvSpPr>
          <p:cNvPr id="3" name="Title 2">
            <a:extLst>
              <a:ext uri="{FF2B5EF4-FFF2-40B4-BE49-F238E27FC236}">
                <a16:creationId xmlns:a16="http://schemas.microsoft.com/office/drawing/2014/main" id="{B6E4DD52-4DAF-477C-BF04-AE72FAE55E13}"/>
              </a:ext>
            </a:extLst>
          </p:cNvPr>
          <p:cNvSpPr>
            <a:spLocks noGrp="1"/>
          </p:cNvSpPr>
          <p:nvPr>
            <p:ph type="title"/>
          </p:nvPr>
        </p:nvSpPr>
        <p:spPr>
          <a:xfrm>
            <a:off x="71500" y="0"/>
            <a:ext cx="5292080" cy="695936"/>
          </a:xfrm>
        </p:spPr>
        <p:txBody>
          <a:bodyPr>
            <a:normAutofit/>
          </a:bodyPr>
          <a:lstStyle/>
          <a:p>
            <a:r>
              <a:rPr lang="en-US" sz="2800" dirty="0">
                <a:solidFill>
                  <a:srgbClr val="0070C0"/>
                </a:solidFill>
                <a:latin typeface="Arial" panose="020B0604020202020204" pitchFamily="34" charset="0"/>
                <a:cs typeface="Arial" panose="020B0604020202020204" pitchFamily="34" charset="0"/>
              </a:rPr>
              <a:t>High-Power Test at Fermilab </a:t>
            </a:r>
          </a:p>
        </p:txBody>
      </p:sp>
      <p:sp>
        <p:nvSpPr>
          <p:cNvPr id="7" name="Text Placeholder 6">
            <a:extLst>
              <a:ext uri="{FF2B5EF4-FFF2-40B4-BE49-F238E27FC236}">
                <a16:creationId xmlns:a16="http://schemas.microsoft.com/office/drawing/2014/main" id="{CA2AE1D5-5528-4EE9-9E01-5086863E59F6}"/>
              </a:ext>
            </a:extLst>
          </p:cNvPr>
          <p:cNvSpPr>
            <a:spLocks noGrp="1"/>
          </p:cNvSpPr>
          <p:nvPr>
            <p:ph type="body" sz="quarter" idx="13"/>
          </p:nvPr>
        </p:nvSpPr>
        <p:spPr>
          <a:xfrm>
            <a:off x="3291126" y="663121"/>
            <a:ext cx="2536903" cy="3965628"/>
          </a:xfrm>
        </p:spPr>
        <p:txBody>
          <a:bodyPr>
            <a:normAutofit fontScale="55000" lnSpcReduction="20000"/>
          </a:bodyPr>
          <a:lstStyle/>
          <a:p>
            <a:r>
              <a:rPr lang="en-US" i="1" dirty="0"/>
              <a:t>80 kW CW reached for two phases</a:t>
            </a:r>
          </a:p>
          <a:p>
            <a:pPr lvl="1"/>
            <a:r>
              <a:rPr lang="en-US" dirty="0"/>
              <a:t>Not fundamental limit, only hesitant to damage window</a:t>
            </a:r>
          </a:p>
          <a:p>
            <a:r>
              <a:rPr lang="en-US" dirty="0"/>
              <a:t>Max. temp. on flanges:</a:t>
            </a:r>
          </a:p>
          <a:p>
            <a:pPr lvl="1"/>
            <a:r>
              <a:rPr lang="en-US" dirty="0"/>
              <a:t>Left:</a:t>
            </a:r>
          </a:p>
          <a:p>
            <a:pPr lvl="2"/>
            <a:r>
              <a:rPr lang="en-US" dirty="0">
                <a:solidFill>
                  <a:srgbClr val="00B050"/>
                </a:solidFill>
              </a:rPr>
              <a:t>Conductive Ceramic = 41.8 C</a:t>
            </a:r>
          </a:p>
          <a:p>
            <a:pPr lvl="2"/>
            <a:r>
              <a:rPr lang="en-US" dirty="0">
                <a:solidFill>
                  <a:schemeClr val="accent6"/>
                </a:solidFill>
              </a:rPr>
              <a:t>Alumina = 38.7 C</a:t>
            </a:r>
          </a:p>
          <a:p>
            <a:pPr lvl="1"/>
            <a:r>
              <a:rPr lang="en-US" dirty="0"/>
              <a:t>Right:</a:t>
            </a:r>
          </a:p>
          <a:p>
            <a:pPr lvl="2"/>
            <a:r>
              <a:rPr lang="en-US" dirty="0">
                <a:solidFill>
                  <a:srgbClr val="00B050"/>
                </a:solidFill>
              </a:rPr>
              <a:t>Conductive Ceramic = 37.5 C</a:t>
            </a:r>
          </a:p>
          <a:p>
            <a:pPr lvl="2"/>
            <a:r>
              <a:rPr lang="en-US" dirty="0">
                <a:solidFill>
                  <a:schemeClr val="accent6"/>
                </a:solidFill>
              </a:rPr>
              <a:t>Alumina = 32.3 C</a:t>
            </a:r>
          </a:p>
          <a:p>
            <a:endParaRPr lang="en-US" dirty="0"/>
          </a:p>
        </p:txBody>
      </p:sp>
      <p:pic>
        <p:nvPicPr>
          <p:cNvPr id="4" name="Picture 3" descr="A picture containing text, line, diagram, plot&#10;&#10;Description automatically generated">
            <a:extLst>
              <a:ext uri="{FF2B5EF4-FFF2-40B4-BE49-F238E27FC236}">
                <a16:creationId xmlns:a16="http://schemas.microsoft.com/office/drawing/2014/main" id="{011C71FF-E95E-BE0E-D84C-949F01249E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57974" y="2803456"/>
            <a:ext cx="3286027" cy="2036411"/>
          </a:xfrm>
          <a:prstGeom prst="rect">
            <a:avLst/>
          </a:prstGeom>
        </p:spPr>
      </p:pic>
      <p:pic>
        <p:nvPicPr>
          <p:cNvPr id="5" name="Picture 4" descr="A screenshot of a computer&#10;&#10;Description automatically generated with medium confidence">
            <a:extLst>
              <a:ext uri="{FF2B5EF4-FFF2-40B4-BE49-F238E27FC236}">
                <a16:creationId xmlns:a16="http://schemas.microsoft.com/office/drawing/2014/main" id="{60FA3C96-3514-65D9-C008-99846CFBF32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57460" y="887505"/>
            <a:ext cx="3287053" cy="1751812"/>
          </a:xfrm>
          <a:prstGeom prst="rect">
            <a:avLst/>
          </a:prstGeom>
        </p:spPr>
      </p:pic>
      <p:pic>
        <p:nvPicPr>
          <p:cNvPr id="12" name="Picture 11" descr="A screenshot of a computer&#10;&#10;Description automatically generated with medium confidence">
            <a:extLst>
              <a:ext uri="{FF2B5EF4-FFF2-40B4-BE49-F238E27FC236}">
                <a16:creationId xmlns:a16="http://schemas.microsoft.com/office/drawing/2014/main" id="{EF724910-D883-6519-AA26-6FB18AD6FDD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897624"/>
            <a:ext cx="3287053" cy="1751811"/>
          </a:xfrm>
          <a:prstGeom prst="rect">
            <a:avLst/>
          </a:prstGeom>
        </p:spPr>
      </p:pic>
      <p:sp>
        <p:nvSpPr>
          <p:cNvPr id="16" name="Rectangle 15">
            <a:extLst>
              <a:ext uri="{FF2B5EF4-FFF2-40B4-BE49-F238E27FC236}">
                <a16:creationId xmlns:a16="http://schemas.microsoft.com/office/drawing/2014/main" id="{F1BDDB47-EB20-CF42-D7D7-CCC138994A1D}"/>
              </a:ext>
            </a:extLst>
          </p:cNvPr>
          <p:cNvSpPr/>
          <p:nvPr/>
        </p:nvSpPr>
        <p:spPr>
          <a:xfrm>
            <a:off x="2918149" y="1098680"/>
            <a:ext cx="345857" cy="128752"/>
          </a:xfrm>
          <a:prstGeom prst="rect">
            <a:avLst/>
          </a:prstGeom>
          <a:no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3AD841DF-AAB1-54E0-C9E7-7EBEE5C46DE9}"/>
              </a:ext>
            </a:extLst>
          </p:cNvPr>
          <p:cNvSpPr/>
          <p:nvPr/>
        </p:nvSpPr>
        <p:spPr>
          <a:xfrm>
            <a:off x="8774134" y="1098680"/>
            <a:ext cx="345857" cy="128752"/>
          </a:xfrm>
          <a:prstGeom prst="rect">
            <a:avLst/>
          </a:prstGeom>
          <a:no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74BDD9B1-28F6-59FB-64B7-7808D81BD040}"/>
              </a:ext>
            </a:extLst>
          </p:cNvPr>
          <p:cNvSpPr txBox="1"/>
          <p:nvPr/>
        </p:nvSpPr>
        <p:spPr>
          <a:xfrm>
            <a:off x="7450966" y="655985"/>
            <a:ext cx="662361" cy="369332"/>
          </a:xfrm>
          <a:prstGeom prst="rect">
            <a:avLst/>
          </a:prstGeom>
          <a:noFill/>
        </p:spPr>
        <p:txBody>
          <a:bodyPr wrap="none" rtlCol="0">
            <a:spAutoFit/>
          </a:bodyPr>
          <a:lstStyle/>
          <a:p>
            <a:r>
              <a:rPr lang="en-US" dirty="0"/>
              <a:t>180°</a:t>
            </a:r>
          </a:p>
        </p:txBody>
      </p:sp>
      <p:sp>
        <p:nvSpPr>
          <p:cNvPr id="20" name="TextBox 19">
            <a:extLst>
              <a:ext uri="{FF2B5EF4-FFF2-40B4-BE49-F238E27FC236}">
                <a16:creationId xmlns:a16="http://schemas.microsoft.com/office/drawing/2014/main" id="{C1B0A66C-58EB-CEB2-F979-D303DDCF7138}"/>
              </a:ext>
            </a:extLst>
          </p:cNvPr>
          <p:cNvSpPr txBox="1"/>
          <p:nvPr/>
        </p:nvSpPr>
        <p:spPr>
          <a:xfrm>
            <a:off x="1232332" y="620565"/>
            <a:ext cx="662361" cy="369332"/>
          </a:xfrm>
          <a:prstGeom prst="rect">
            <a:avLst/>
          </a:prstGeom>
          <a:noFill/>
        </p:spPr>
        <p:txBody>
          <a:bodyPr wrap="none" rtlCol="0">
            <a:spAutoFit/>
          </a:bodyPr>
          <a:lstStyle/>
          <a:p>
            <a:r>
              <a:rPr lang="en-US" dirty="0"/>
              <a:t>270°</a:t>
            </a:r>
          </a:p>
        </p:txBody>
      </p:sp>
      <p:sp>
        <p:nvSpPr>
          <p:cNvPr id="24" name="TextBox 23">
            <a:extLst>
              <a:ext uri="{FF2B5EF4-FFF2-40B4-BE49-F238E27FC236}">
                <a16:creationId xmlns:a16="http://schemas.microsoft.com/office/drawing/2014/main" id="{C49C75AF-E178-EBB3-972C-AC953026E256}"/>
              </a:ext>
            </a:extLst>
          </p:cNvPr>
          <p:cNvSpPr txBox="1"/>
          <p:nvPr/>
        </p:nvSpPr>
        <p:spPr>
          <a:xfrm>
            <a:off x="3422355" y="3869558"/>
            <a:ext cx="2517614" cy="923330"/>
          </a:xfrm>
          <a:prstGeom prst="rect">
            <a:avLst/>
          </a:prstGeom>
          <a:noFill/>
        </p:spPr>
        <p:txBody>
          <a:bodyPr wrap="square" rtlCol="0">
            <a:spAutoFit/>
          </a:bodyPr>
          <a:lstStyle/>
          <a:p>
            <a:r>
              <a:rPr lang="en-US" u="sng" dirty="0"/>
              <a:t>Max. Conductive Ceramic window temp. 61.8 C at 80 kW!</a:t>
            </a:r>
          </a:p>
        </p:txBody>
      </p:sp>
    </p:spTree>
    <p:extLst>
      <p:ext uri="{BB962C8B-B14F-4D97-AF65-F5344CB8AC3E}">
        <p14:creationId xmlns:p14="http://schemas.microsoft.com/office/powerpoint/2010/main" val="28032870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55B3519-025E-46CA-9DB6-60B783F8F03C}"/>
              </a:ext>
            </a:extLst>
          </p:cNvPr>
          <p:cNvSpPr>
            <a:spLocks noGrp="1"/>
          </p:cNvSpPr>
          <p:nvPr>
            <p:ph type="sldNum" sz="quarter" idx="12"/>
          </p:nvPr>
        </p:nvSpPr>
        <p:spPr/>
        <p:txBody>
          <a:bodyPr/>
          <a:lstStyle/>
          <a:p>
            <a:pPr defTabSz="685800" fontAlgn="auto">
              <a:spcBef>
                <a:spcPts val="0"/>
              </a:spcBef>
              <a:spcAft>
                <a:spcPts val="0"/>
              </a:spcAft>
              <a:defRPr/>
            </a:pPr>
            <a:fld id="{B6F15528-21DE-4FAA-801E-634DDDAF4B2B}" type="slidenum">
              <a:rPr lang="en-US" sz="900">
                <a:ln>
                  <a:solidFill>
                    <a:prstClr val="white"/>
                  </a:solidFill>
                </a:ln>
                <a:solidFill>
                  <a:prstClr val="black">
                    <a:tint val="75000"/>
                  </a:prstClr>
                </a:solidFill>
                <a:latin typeface="Calibri"/>
                <a:cs typeface="+mn-cs"/>
              </a:rPr>
              <a:pPr defTabSz="685800" fontAlgn="auto">
                <a:spcBef>
                  <a:spcPts val="0"/>
                </a:spcBef>
                <a:spcAft>
                  <a:spcPts val="0"/>
                </a:spcAft>
                <a:defRPr/>
              </a:pPr>
              <a:t>23</a:t>
            </a:fld>
            <a:endParaRPr lang="en-US" sz="900" dirty="0">
              <a:ln>
                <a:solidFill>
                  <a:prstClr val="white"/>
                </a:solidFill>
              </a:ln>
              <a:solidFill>
                <a:prstClr val="black">
                  <a:tint val="75000"/>
                </a:prstClr>
              </a:solidFill>
              <a:latin typeface="Calibri"/>
              <a:cs typeface="+mn-cs"/>
            </a:endParaRPr>
          </a:p>
        </p:txBody>
      </p:sp>
      <p:sp>
        <p:nvSpPr>
          <p:cNvPr id="3" name="Title 2">
            <a:extLst>
              <a:ext uri="{FF2B5EF4-FFF2-40B4-BE49-F238E27FC236}">
                <a16:creationId xmlns:a16="http://schemas.microsoft.com/office/drawing/2014/main" id="{B6E4DD52-4DAF-477C-BF04-AE72FAE55E13}"/>
              </a:ext>
            </a:extLst>
          </p:cNvPr>
          <p:cNvSpPr>
            <a:spLocks noGrp="1"/>
          </p:cNvSpPr>
          <p:nvPr>
            <p:ph type="title"/>
          </p:nvPr>
        </p:nvSpPr>
        <p:spPr>
          <a:xfrm>
            <a:off x="-180528" y="0"/>
            <a:ext cx="6984268" cy="695936"/>
          </a:xfrm>
        </p:spPr>
        <p:txBody>
          <a:bodyPr>
            <a:normAutofit/>
          </a:bodyPr>
          <a:lstStyle/>
          <a:p>
            <a:r>
              <a:rPr lang="en-US" sz="2800" dirty="0">
                <a:solidFill>
                  <a:srgbClr val="0070C0"/>
                </a:solidFill>
                <a:latin typeface="Arial" panose="020B0604020202020204" pitchFamily="34" charset="0"/>
                <a:cs typeface="Arial" panose="020B0604020202020204" pitchFamily="34" charset="0"/>
              </a:rPr>
              <a:t>High-Power Test at Fermilab Inspection</a:t>
            </a:r>
          </a:p>
        </p:txBody>
      </p:sp>
      <p:pic>
        <p:nvPicPr>
          <p:cNvPr id="5" name="Picture 4" descr="A close-up of a machine&#10;&#10;Description automatically generated">
            <a:extLst>
              <a:ext uri="{FF2B5EF4-FFF2-40B4-BE49-F238E27FC236}">
                <a16:creationId xmlns:a16="http://schemas.microsoft.com/office/drawing/2014/main" id="{674E2B5D-7DBF-AA8E-6C24-E6B04B33FAC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43499" y="750081"/>
            <a:ext cx="2978798" cy="2234098"/>
          </a:xfrm>
          <a:prstGeom prst="rect">
            <a:avLst/>
          </a:prstGeom>
        </p:spPr>
      </p:pic>
      <p:pic>
        <p:nvPicPr>
          <p:cNvPr id="8" name="Picture 7" descr="A close-up of a copper pipe&#10;&#10;Description automatically generated">
            <a:extLst>
              <a:ext uri="{FF2B5EF4-FFF2-40B4-BE49-F238E27FC236}">
                <a16:creationId xmlns:a16="http://schemas.microsoft.com/office/drawing/2014/main" id="{8F342D8F-310C-1363-49F9-B7395DAEF2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6996600" y="2737926"/>
            <a:ext cx="2428875" cy="1821656"/>
          </a:xfrm>
          <a:prstGeom prst="rect">
            <a:avLst/>
          </a:prstGeom>
        </p:spPr>
      </p:pic>
      <p:pic>
        <p:nvPicPr>
          <p:cNvPr id="12" name="Picture 11" descr="A close-up of a metal object&#10;&#10;Description automatically generated">
            <a:extLst>
              <a:ext uri="{FF2B5EF4-FFF2-40B4-BE49-F238E27FC236}">
                <a16:creationId xmlns:a16="http://schemas.microsoft.com/office/drawing/2014/main" id="{E36FB431-7F2E-C2A8-5C36-04499114D40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60256" y="2659225"/>
            <a:ext cx="2938623" cy="2203967"/>
          </a:xfrm>
          <a:prstGeom prst="rect">
            <a:avLst/>
          </a:prstGeom>
        </p:spPr>
      </p:pic>
      <p:pic>
        <p:nvPicPr>
          <p:cNvPr id="14" name="Picture 13" descr="A close-up of a copper pipe&#10;&#10;Description automatically generated">
            <a:extLst>
              <a:ext uri="{FF2B5EF4-FFF2-40B4-BE49-F238E27FC236}">
                <a16:creationId xmlns:a16="http://schemas.microsoft.com/office/drawing/2014/main" id="{FE73C0D4-2CF4-58DD-465E-6828BD24EBF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750081"/>
            <a:ext cx="2978798" cy="2234099"/>
          </a:xfrm>
          <a:prstGeom prst="rect">
            <a:avLst/>
          </a:prstGeom>
        </p:spPr>
      </p:pic>
      <p:sp>
        <p:nvSpPr>
          <p:cNvPr id="24" name="TextBox 23">
            <a:extLst>
              <a:ext uri="{FF2B5EF4-FFF2-40B4-BE49-F238E27FC236}">
                <a16:creationId xmlns:a16="http://schemas.microsoft.com/office/drawing/2014/main" id="{D6065C04-8C42-04E9-3D50-041AE729EA7F}"/>
              </a:ext>
            </a:extLst>
          </p:cNvPr>
          <p:cNvSpPr txBox="1"/>
          <p:nvPr/>
        </p:nvSpPr>
        <p:spPr>
          <a:xfrm>
            <a:off x="2023227" y="4543163"/>
            <a:ext cx="3211135" cy="369332"/>
          </a:xfrm>
          <a:prstGeom prst="rect">
            <a:avLst/>
          </a:prstGeom>
          <a:solidFill>
            <a:schemeClr val="bg1"/>
          </a:solidFill>
        </p:spPr>
        <p:txBody>
          <a:bodyPr wrap="none" rtlCol="0">
            <a:spAutoFit/>
          </a:bodyPr>
          <a:lstStyle/>
          <a:p>
            <a:r>
              <a:rPr lang="en-US" b="1" dirty="0"/>
              <a:t>After – Conductive Ceramic</a:t>
            </a:r>
          </a:p>
        </p:txBody>
      </p:sp>
      <p:sp>
        <p:nvSpPr>
          <p:cNvPr id="28" name="TextBox 27">
            <a:extLst>
              <a:ext uri="{FF2B5EF4-FFF2-40B4-BE49-F238E27FC236}">
                <a16:creationId xmlns:a16="http://schemas.microsoft.com/office/drawing/2014/main" id="{CAF72B94-D3F2-A64E-377B-06751EB6BF71}"/>
              </a:ext>
            </a:extLst>
          </p:cNvPr>
          <p:cNvSpPr txBox="1"/>
          <p:nvPr/>
        </p:nvSpPr>
        <p:spPr>
          <a:xfrm>
            <a:off x="-1" y="750081"/>
            <a:ext cx="4000503" cy="369332"/>
          </a:xfrm>
          <a:prstGeom prst="rect">
            <a:avLst/>
          </a:prstGeom>
          <a:solidFill>
            <a:schemeClr val="bg1"/>
          </a:solidFill>
        </p:spPr>
        <p:txBody>
          <a:bodyPr wrap="square" rtlCol="0">
            <a:spAutoFit/>
          </a:bodyPr>
          <a:lstStyle/>
          <a:p>
            <a:r>
              <a:rPr lang="en-US" b="1" dirty="0"/>
              <a:t>Before – Conductive Ceramic</a:t>
            </a:r>
          </a:p>
        </p:txBody>
      </p:sp>
      <p:sp>
        <p:nvSpPr>
          <p:cNvPr id="29" name="TextBox 28">
            <a:extLst>
              <a:ext uri="{FF2B5EF4-FFF2-40B4-BE49-F238E27FC236}">
                <a16:creationId xmlns:a16="http://schemas.microsoft.com/office/drawing/2014/main" id="{80443526-E670-3DE2-4DB3-9A780A3A890E}"/>
              </a:ext>
            </a:extLst>
          </p:cNvPr>
          <p:cNvSpPr txBox="1"/>
          <p:nvPr/>
        </p:nvSpPr>
        <p:spPr>
          <a:xfrm>
            <a:off x="5088857" y="750081"/>
            <a:ext cx="2152693" cy="369332"/>
          </a:xfrm>
          <a:prstGeom prst="rect">
            <a:avLst/>
          </a:prstGeom>
          <a:solidFill>
            <a:schemeClr val="bg1"/>
          </a:solidFill>
        </p:spPr>
        <p:txBody>
          <a:bodyPr wrap="square" rtlCol="0">
            <a:spAutoFit/>
          </a:bodyPr>
          <a:lstStyle/>
          <a:p>
            <a:r>
              <a:rPr lang="en-US" b="1" dirty="0"/>
              <a:t>Before – Alumina</a:t>
            </a:r>
          </a:p>
        </p:txBody>
      </p:sp>
      <p:sp>
        <p:nvSpPr>
          <p:cNvPr id="30" name="TextBox 29">
            <a:extLst>
              <a:ext uri="{FF2B5EF4-FFF2-40B4-BE49-F238E27FC236}">
                <a16:creationId xmlns:a16="http://schemas.microsoft.com/office/drawing/2014/main" id="{5F4A277B-3231-CDAB-382F-7CF45551F2D2}"/>
              </a:ext>
            </a:extLst>
          </p:cNvPr>
          <p:cNvSpPr txBox="1"/>
          <p:nvPr/>
        </p:nvSpPr>
        <p:spPr>
          <a:xfrm>
            <a:off x="7128284" y="4540314"/>
            <a:ext cx="2052227" cy="369332"/>
          </a:xfrm>
          <a:prstGeom prst="rect">
            <a:avLst/>
          </a:prstGeom>
          <a:solidFill>
            <a:schemeClr val="bg1"/>
          </a:solidFill>
        </p:spPr>
        <p:txBody>
          <a:bodyPr wrap="square" rtlCol="0">
            <a:spAutoFit/>
          </a:bodyPr>
          <a:lstStyle/>
          <a:p>
            <a:r>
              <a:rPr lang="en-US" b="1" dirty="0"/>
              <a:t>After – Alumina</a:t>
            </a:r>
          </a:p>
        </p:txBody>
      </p:sp>
      <p:sp>
        <p:nvSpPr>
          <p:cNvPr id="31" name="Text Placeholder 6">
            <a:extLst>
              <a:ext uri="{FF2B5EF4-FFF2-40B4-BE49-F238E27FC236}">
                <a16:creationId xmlns:a16="http://schemas.microsoft.com/office/drawing/2014/main" id="{75A77999-81BF-0645-B604-0FFDC778A6F0}"/>
              </a:ext>
            </a:extLst>
          </p:cNvPr>
          <p:cNvSpPr>
            <a:spLocks noGrp="1"/>
          </p:cNvSpPr>
          <p:nvPr>
            <p:ph type="body" sz="quarter" idx="13"/>
          </p:nvPr>
        </p:nvSpPr>
        <p:spPr>
          <a:xfrm>
            <a:off x="1" y="3170075"/>
            <a:ext cx="2060256" cy="1693116"/>
          </a:xfrm>
        </p:spPr>
        <p:txBody>
          <a:bodyPr>
            <a:normAutofit fontScale="55000" lnSpcReduction="20000"/>
          </a:bodyPr>
          <a:lstStyle/>
          <a:p>
            <a:r>
              <a:rPr lang="en-US" dirty="0"/>
              <a:t>No visual signs of damage on conductive ceramic window after high power test</a:t>
            </a:r>
          </a:p>
          <a:p>
            <a:endParaRPr lang="en-US" dirty="0"/>
          </a:p>
        </p:txBody>
      </p:sp>
      <p:sp>
        <p:nvSpPr>
          <p:cNvPr id="32" name="Text Placeholder 6">
            <a:extLst>
              <a:ext uri="{FF2B5EF4-FFF2-40B4-BE49-F238E27FC236}">
                <a16:creationId xmlns:a16="http://schemas.microsoft.com/office/drawing/2014/main" id="{21C83D8F-6322-0665-1D22-4517064FD2EB}"/>
              </a:ext>
            </a:extLst>
          </p:cNvPr>
          <p:cNvSpPr txBox="1">
            <a:spLocks/>
          </p:cNvSpPr>
          <p:nvPr/>
        </p:nvSpPr>
        <p:spPr>
          <a:xfrm>
            <a:off x="5019276" y="3219822"/>
            <a:ext cx="2220268" cy="1739571"/>
          </a:xfrm>
          <a:prstGeom prst="rect">
            <a:avLst/>
          </a:prstGeom>
        </p:spPr>
        <p:txBody>
          <a:bodyPr vert="horz" lIns="68580" tIns="34290" rIns="68580" bIns="34290" rtlCol="0">
            <a:normAutofit fontScale="85000"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400" dirty="0"/>
              <a:t>Alumina window and antenna discolored / damaged after high power test</a:t>
            </a:r>
          </a:p>
          <a:p>
            <a:endParaRPr lang="en-US" sz="2400" dirty="0"/>
          </a:p>
        </p:txBody>
      </p:sp>
    </p:spTree>
    <p:extLst>
      <p:ext uri="{BB962C8B-B14F-4D97-AF65-F5344CB8AC3E}">
        <p14:creationId xmlns:p14="http://schemas.microsoft.com/office/powerpoint/2010/main" val="2007218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1">
                                            <p:txEl>
                                              <p:pRg st="0" end="0"/>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8" grpId="0" animBg="1"/>
      <p:bldP spid="29" grpId="0" animBg="1"/>
      <p:bldP spid="30" grpId="0" animBg="1"/>
      <p:bldP spid="31" grpId="0" build="p"/>
      <p:bldP spid="3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8592D16-B38B-4EC1-ADAB-0CB140216437}"/>
              </a:ext>
            </a:extLst>
          </p:cNvPr>
          <p:cNvSpPr>
            <a:spLocks noGrp="1"/>
          </p:cNvSpPr>
          <p:nvPr>
            <p:ph type="sldNum" sz="quarter" idx="12"/>
          </p:nvPr>
        </p:nvSpPr>
        <p:spPr/>
        <p:txBody>
          <a:bodyPr/>
          <a:lstStyle/>
          <a:p>
            <a:fld id="{B6F15528-21DE-4FAA-801E-634DDDAF4B2B}" type="slidenum">
              <a:rPr lang="en-US" smtClean="0">
                <a:ln>
                  <a:solidFill>
                    <a:prstClr val="white"/>
                  </a:solidFill>
                </a:ln>
                <a:solidFill>
                  <a:prstClr val="black">
                    <a:tint val="75000"/>
                  </a:prstClr>
                </a:solidFill>
              </a:rPr>
              <a:pPr/>
              <a:t>24</a:t>
            </a:fld>
            <a:endParaRPr lang="en-US" dirty="0">
              <a:ln>
                <a:solidFill>
                  <a:prstClr val="white"/>
                </a:solidFill>
              </a:ln>
              <a:solidFill>
                <a:prstClr val="black">
                  <a:tint val="75000"/>
                </a:prstClr>
              </a:solidFill>
            </a:endParaRPr>
          </a:p>
        </p:txBody>
      </p:sp>
      <p:sp>
        <p:nvSpPr>
          <p:cNvPr id="3" name="TextBox 2">
            <a:extLst>
              <a:ext uri="{FF2B5EF4-FFF2-40B4-BE49-F238E27FC236}">
                <a16:creationId xmlns:a16="http://schemas.microsoft.com/office/drawing/2014/main" id="{36A6F2B3-D8E1-4F06-9D93-3DB3994273EB}"/>
              </a:ext>
            </a:extLst>
          </p:cNvPr>
          <p:cNvSpPr txBox="1"/>
          <p:nvPr/>
        </p:nvSpPr>
        <p:spPr>
          <a:xfrm>
            <a:off x="287524" y="72896"/>
            <a:ext cx="2249334" cy="461665"/>
          </a:xfrm>
          <a:prstGeom prst="rect">
            <a:avLst/>
          </a:prstGeom>
          <a:noFill/>
        </p:spPr>
        <p:txBody>
          <a:bodyPr wrap="none" rtlCol="0">
            <a:spAutoFit/>
          </a:bodyPr>
          <a:lstStyle/>
          <a:p>
            <a:r>
              <a:rPr lang="en-US" sz="2400" b="1" dirty="0">
                <a:solidFill>
                  <a:srgbClr val="0070C0"/>
                </a:solidFill>
              </a:rPr>
              <a:t>In conclusion,</a:t>
            </a:r>
          </a:p>
        </p:txBody>
      </p:sp>
      <p:sp>
        <p:nvSpPr>
          <p:cNvPr id="5" name="TextBox 4">
            <a:extLst>
              <a:ext uri="{FF2B5EF4-FFF2-40B4-BE49-F238E27FC236}">
                <a16:creationId xmlns:a16="http://schemas.microsoft.com/office/drawing/2014/main" id="{08C3D73F-0218-45BC-9706-57577A53218C}"/>
              </a:ext>
            </a:extLst>
          </p:cNvPr>
          <p:cNvSpPr txBox="1"/>
          <p:nvPr/>
        </p:nvSpPr>
        <p:spPr>
          <a:xfrm>
            <a:off x="626389" y="914416"/>
            <a:ext cx="8424936" cy="1200329"/>
          </a:xfrm>
          <a:prstGeom prst="rect">
            <a:avLst/>
          </a:prstGeom>
          <a:noFill/>
        </p:spPr>
        <p:txBody>
          <a:bodyPr wrap="square" rtlCol="0">
            <a:spAutoFit/>
          </a:bodyPr>
          <a:lstStyle/>
          <a:p>
            <a:pPr marL="285750" indent="-285750">
              <a:buFont typeface="Wingdings" panose="05000000000000000000" pitchFamily="2" charset="2"/>
              <a:buChar char="Ø"/>
            </a:pPr>
            <a:r>
              <a:rPr lang="en-US" dirty="0"/>
              <a:t>New ferroelectric ceramic material was developed with the set of parameters satisfying the Ferroelectric Fast Reactive Tuner (F-FRT) requirements for microphonic compensation, transient detuning, and fast switching. First F-FRT prototype was designed, fabricated and successfully demonstrated at CERN  </a:t>
            </a:r>
          </a:p>
        </p:txBody>
      </p:sp>
      <p:sp>
        <p:nvSpPr>
          <p:cNvPr id="6" name="TextBox 5">
            <a:extLst>
              <a:ext uri="{FF2B5EF4-FFF2-40B4-BE49-F238E27FC236}">
                <a16:creationId xmlns:a16="http://schemas.microsoft.com/office/drawing/2014/main" id="{20A38075-9547-43E4-8221-DF2545907389}"/>
              </a:ext>
            </a:extLst>
          </p:cNvPr>
          <p:cNvSpPr txBox="1"/>
          <p:nvPr/>
        </p:nvSpPr>
        <p:spPr>
          <a:xfrm>
            <a:off x="626389" y="2175010"/>
            <a:ext cx="8424936" cy="923330"/>
          </a:xfrm>
          <a:prstGeom prst="rect">
            <a:avLst/>
          </a:prstGeom>
          <a:noFill/>
        </p:spPr>
        <p:txBody>
          <a:bodyPr wrap="square" rtlCol="0">
            <a:spAutoFit/>
          </a:bodyPr>
          <a:lstStyle/>
          <a:p>
            <a:pPr marL="285750" indent="-285750">
              <a:buFont typeface="Wingdings" panose="05000000000000000000" pitchFamily="2" charset="2"/>
              <a:buChar char="Ø"/>
            </a:pPr>
            <a:r>
              <a:rPr lang="en-US" dirty="0"/>
              <a:t>Euclid has developed a new conductive low loss ceramic for high power RF windows. 650 MHz windows made of this type of ceramic overperformed the standard alumina window </a:t>
            </a:r>
            <a:r>
              <a:rPr lang="en-US"/>
              <a:t>at ~90kW </a:t>
            </a:r>
            <a:r>
              <a:rPr lang="en-US" dirty="0"/>
              <a:t>CW tests at Fermilab. </a:t>
            </a:r>
          </a:p>
        </p:txBody>
      </p:sp>
    </p:spTree>
    <p:extLst>
      <p:ext uri="{BB962C8B-B14F-4D97-AF65-F5344CB8AC3E}">
        <p14:creationId xmlns:p14="http://schemas.microsoft.com/office/powerpoint/2010/main" val="20896426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9"/>
        <p:cNvGrpSpPr/>
        <p:nvPr/>
      </p:nvGrpSpPr>
      <p:grpSpPr>
        <a:xfrm>
          <a:off x="0" y="0"/>
          <a:ext cx="0" cy="0"/>
          <a:chOff x="0" y="0"/>
          <a:chExt cx="0" cy="0"/>
        </a:xfrm>
      </p:grpSpPr>
      <p:sp>
        <p:nvSpPr>
          <p:cNvPr id="50" name="Google Shape;50;p3"/>
          <p:cNvSpPr txBox="1"/>
          <p:nvPr/>
        </p:nvSpPr>
        <p:spPr>
          <a:xfrm>
            <a:off x="149085" y="0"/>
            <a:ext cx="5917500" cy="438551"/>
          </a:xfrm>
          <a:prstGeom prst="rect">
            <a:avLst/>
          </a:prstGeom>
          <a:noFill/>
          <a:ln>
            <a:noFill/>
          </a:ln>
        </p:spPr>
        <p:txBody>
          <a:bodyPr spcFirstLastPara="1" wrap="square" lIns="68569" tIns="34275" rIns="68569" bIns="34275" anchor="t" anchorCtr="0">
            <a:spAutoFit/>
          </a:bodyPr>
          <a:lstStyle/>
          <a:p>
            <a:r>
              <a:rPr lang="en-US" sz="2400" b="1" dirty="0">
                <a:solidFill>
                  <a:srgbClr val="0070C0"/>
                </a:solidFill>
              </a:rPr>
              <a:t>Euclid Techlabs</a:t>
            </a:r>
            <a:endParaRPr sz="2400" b="1" dirty="0">
              <a:solidFill>
                <a:srgbClr val="0070C0"/>
              </a:solidFill>
            </a:endParaRPr>
          </a:p>
        </p:txBody>
      </p:sp>
      <p:sp>
        <p:nvSpPr>
          <p:cNvPr id="51" name="Google Shape;51;p3"/>
          <p:cNvSpPr txBox="1"/>
          <p:nvPr/>
        </p:nvSpPr>
        <p:spPr>
          <a:xfrm>
            <a:off x="5167499" y="4816014"/>
            <a:ext cx="2924100" cy="376996"/>
          </a:xfrm>
          <a:prstGeom prst="rect">
            <a:avLst/>
          </a:prstGeom>
          <a:noFill/>
          <a:ln>
            <a:noFill/>
          </a:ln>
        </p:spPr>
        <p:txBody>
          <a:bodyPr spcFirstLastPara="1" wrap="square" lIns="68569" tIns="34275" rIns="68569" bIns="34275" anchor="t" anchorCtr="0">
            <a:spAutoFit/>
          </a:bodyPr>
          <a:lstStyle/>
          <a:p>
            <a:r>
              <a:rPr lang="en-US" sz="2000">
                <a:solidFill>
                  <a:schemeClr val="lt1"/>
                </a:solidFill>
                <a:latin typeface="Times New Roman"/>
                <a:ea typeface="Times New Roman"/>
                <a:cs typeface="Times New Roman"/>
                <a:sym typeface="Times New Roman"/>
              </a:rPr>
              <a:t>www.euclidbeamlabs.com</a:t>
            </a:r>
            <a:endParaRPr sz="1400"/>
          </a:p>
        </p:txBody>
      </p:sp>
      <p:sp>
        <p:nvSpPr>
          <p:cNvPr id="52" name="Google Shape;52;p3"/>
          <p:cNvSpPr txBox="1">
            <a:spLocks noGrp="1"/>
          </p:cNvSpPr>
          <p:nvPr>
            <p:ph type="sldNum" idx="12"/>
          </p:nvPr>
        </p:nvSpPr>
        <p:spPr>
          <a:xfrm>
            <a:off x="8255270" y="4863188"/>
            <a:ext cx="691875" cy="273825"/>
          </a:xfrm>
          <a:prstGeom prst="rect">
            <a:avLst/>
          </a:prstGeom>
          <a:noFill/>
          <a:ln>
            <a:noFill/>
          </a:ln>
        </p:spPr>
        <p:txBody>
          <a:bodyPr spcFirstLastPara="1" vert="horz" wrap="square" lIns="68569" tIns="34275" rIns="68569" bIns="34275" rtlCol="0" anchor="ctr" anchorCtr="0">
            <a:noAutofit/>
          </a:bodyPr>
          <a:lstStyle/>
          <a:p>
            <a:fld id="{00000000-1234-1234-1234-123412341234}" type="slidenum">
              <a:rPr lang="en-US"/>
              <a:pPr/>
              <a:t>3</a:t>
            </a:fld>
            <a:endParaRPr/>
          </a:p>
        </p:txBody>
      </p:sp>
      <p:pic>
        <p:nvPicPr>
          <p:cNvPr id="53" name="Google Shape;53;p3" descr="A picture containing text, outdoor, building, sky&#10;&#10;Description automatically generated"/>
          <p:cNvPicPr preferRelativeResize="0"/>
          <p:nvPr/>
        </p:nvPicPr>
        <p:blipFill rotWithShape="1">
          <a:blip r:embed="rId3">
            <a:alphaModFix/>
          </a:blip>
          <a:srcRect b="19080"/>
          <a:stretch/>
        </p:blipFill>
        <p:spPr>
          <a:xfrm>
            <a:off x="1101038" y="1991138"/>
            <a:ext cx="2261700" cy="1373400"/>
          </a:xfrm>
          <a:prstGeom prst="rect">
            <a:avLst/>
          </a:prstGeom>
          <a:noFill/>
          <a:ln>
            <a:noFill/>
          </a:ln>
        </p:spPr>
      </p:pic>
      <p:sp>
        <p:nvSpPr>
          <p:cNvPr id="54" name="Google Shape;54;p3"/>
          <p:cNvSpPr txBox="1"/>
          <p:nvPr/>
        </p:nvSpPr>
        <p:spPr>
          <a:xfrm>
            <a:off x="772346" y="470551"/>
            <a:ext cx="7760094" cy="1107965"/>
          </a:xfrm>
          <a:prstGeom prst="rect">
            <a:avLst/>
          </a:prstGeom>
          <a:noFill/>
          <a:ln>
            <a:noFill/>
          </a:ln>
        </p:spPr>
        <p:txBody>
          <a:bodyPr spcFirstLastPara="1" wrap="square" lIns="68569" tIns="34275" rIns="68569" bIns="34275" anchor="t" anchorCtr="0">
            <a:spAutoFit/>
          </a:bodyPr>
          <a:lstStyle/>
          <a:p>
            <a:pPr algn="just"/>
            <a:r>
              <a:rPr lang="en-US" sz="1350" dirty="0">
                <a:solidFill>
                  <a:srgbClr val="0070C0"/>
                </a:solidFill>
                <a:latin typeface="Calibri"/>
                <a:ea typeface="Calibri"/>
                <a:cs typeface="Calibri"/>
                <a:sym typeface="Calibri"/>
              </a:rPr>
              <a:t>Euclid Techlabs is a U.S.-based firm specializing in electron devices and advanced materials. After 20+ years serving the particle accelerator R&amp;D market, we now ship a much wider-ranging product portfolio around the globe, from semiconductor photocathodes and superconducting photoinjectors, to ultrafast electron microscopy, to domestically-grown technical diamonds, ferroelectric fast tuners to arc-free high power microwave windows using our proprietary ceramic technologies.</a:t>
            </a:r>
            <a:endParaRPr sz="900" dirty="0">
              <a:solidFill>
                <a:srgbClr val="0070C0"/>
              </a:solidFill>
              <a:latin typeface="Calibri"/>
              <a:ea typeface="Calibri"/>
              <a:cs typeface="Calibri"/>
              <a:sym typeface="Calibri"/>
            </a:endParaRPr>
          </a:p>
        </p:txBody>
      </p:sp>
      <p:pic>
        <p:nvPicPr>
          <p:cNvPr id="55" name="Google Shape;55;p3"/>
          <p:cNvPicPr preferRelativeResize="0"/>
          <p:nvPr/>
        </p:nvPicPr>
        <p:blipFill rotWithShape="1">
          <a:blip r:embed="rId4">
            <a:alphaModFix/>
          </a:blip>
          <a:srcRect t="29036" b="4592"/>
          <a:stretch/>
        </p:blipFill>
        <p:spPr>
          <a:xfrm>
            <a:off x="3930436" y="1991138"/>
            <a:ext cx="4309299" cy="1373400"/>
          </a:xfrm>
          <a:prstGeom prst="rect">
            <a:avLst/>
          </a:prstGeom>
          <a:noFill/>
          <a:ln>
            <a:noFill/>
          </a:ln>
        </p:spPr>
      </p:pic>
      <p:sp>
        <p:nvSpPr>
          <p:cNvPr id="56" name="Google Shape;56;p3"/>
          <p:cNvSpPr txBox="1"/>
          <p:nvPr/>
        </p:nvSpPr>
        <p:spPr>
          <a:xfrm>
            <a:off x="797288" y="1714162"/>
            <a:ext cx="2869200" cy="276969"/>
          </a:xfrm>
          <a:prstGeom prst="rect">
            <a:avLst/>
          </a:prstGeom>
          <a:noFill/>
          <a:ln>
            <a:noFill/>
          </a:ln>
        </p:spPr>
        <p:txBody>
          <a:bodyPr spcFirstLastPara="1" wrap="square" lIns="68569" tIns="34275" rIns="68569" bIns="34275" anchor="t" anchorCtr="0">
            <a:spAutoFit/>
          </a:bodyPr>
          <a:lstStyle/>
          <a:p>
            <a:pPr algn="just"/>
            <a:r>
              <a:rPr lang="en-US" sz="1350" b="1">
                <a:solidFill>
                  <a:srgbClr val="0070C0"/>
                </a:solidFill>
                <a:latin typeface="Calibri"/>
                <a:ea typeface="Calibri"/>
                <a:cs typeface="Calibri"/>
                <a:sym typeface="Calibri"/>
              </a:rPr>
              <a:t>EUCLID EAST • DC    </a:t>
            </a:r>
            <a:r>
              <a:rPr lang="en-US" sz="1350" i="1">
                <a:solidFill>
                  <a:srgbClr val="0070C0"/>
                </a:solidFill>
                <a:latin typeface="Calibri"/>
                <a:ea typeface="Calibri"/>
                <a:cs typeface="Calibri"/>
                <a:sym typeface="Calibri"/>
              </a:rPr>
              <a:t>HQ and Materials</a:t>
            </a:r>
            <a:endParaRPr sz="900" i="1">
              <a:solidFill>
                <a:srgbClr val="0070C0"/>
              </a:solidFill>
              <a:latin typeface="Calibri"/>
              <a:ea typeface="Calibri"/>
              <a:cs typeface="Calibri"/>
              <a:sym typeface="Calibri"/>
            </a:endParaRPr>
          </a:p>
        </p:txBody>
      </p:sp>
      <p:sp>
        <p:nvSpPr>
          <p:cNvPr id="57" name="Google Shape;57;p3"/>
          <p:cNvSpPr txBox="1"/>
          <p:nvPr/>
        </p:nvSpPr>
        <p:spPr>
          <a:xfrm>
            <a:off x="4129950" y="1714162"/>
            <a:ext cx="4031550" cy="276969"/>
          </a:xfrm>
          <a:prstGeom prst="rect">
            <a:avLst/>
          </a:prstGeom>
          <a:noFill/>
          <a:ln>
            <a:noFill/>
          </a:ln>
        </p:spPr>
        <p:txBody>
          <a:bodyPr spcFirstLastPara="1" wrap="square" lIns="68569" tIns="34275" rIns="68569" bIns="34275" anchor="t" anchorCtr="0">
            <a:spAutoFit/>
          </a:bodyPr>
          <a:lstStyle/>
          <a:p>
            <a:pPr algn="just"/>
            <a:r>
              <a:rPr lang="en-US" sz="1350" b="1">
                <a:solidFill>
                  <a:srgbClr val="0070C0"/>
                </a:solidFill>
                <a:latin typeface="Calibri"/>
                <a:ea typeface="Calibri"/>
                <a:cs typeface="Calibri"/>
                <a:sym typeface="Calibri"/>
              </a:rPr>
              <a:t>EUCLID WEST • Chicago    </a:t>
            </a:r>
            <a:r>
              <a:rPr lang="en-US" sz="1350" i="1">
                <a:solidFill>
                  <a:srgbClr val="0070C0"/>
                </a:solidFill>
                <a:latin typeface="Calibri"/>
                <a:ea typeface="Calibri"/>
                <a:cs typeface="Calibri"/>
                <a:sym typeface="Calibri"/>
              </a:rPr>
              <a:t>Central Shops and Test Labs</a:t>
            </a:r>
            <a:endParaRPr sz="900" i="1">
              <a:solidFill>
                <a:srgbClr val="0070C0"/>
              </a:solidFill>
              <a:latin typeface="Calibri"/>
              <a:ea typeface="Calibri"/>
              <a:cs typeface="Calibri"/>
              <a:sym typeface="Calibri"/>
            </a:endParaRPr>
          </a:p>
        </p:txBody>
      </p:sp>
      <p:sp>
        <p:nvSpPr>
          <p:cNvPr id="58" name="Google Shape;58;p3"/>
          <p:cNvSpPr txBox="1"/>
          <p:nvPr/>
        </p:nvSpPr>
        <p:spPr>
          <a:xfrm>
            <a:off x="772346" y="3497757"/>
            <a:ext cx="7566975" cy="1107965"/>
          </a:xfrm>
          <a:prstGeom prst="rect">
            <a:avLst/>
          </a:prstGeom>
          <a:noFill/>
          <a:ln>
            <a:noFill/>
          </a:ln>
        </p:spPr>
        <p:txBody>
          <a:bodyPr spcFirstLastPara="1" wrap="square" lIns="68569" tIns="34275" rIns="68569" bIns="34275" anchor="t" anchorCtr="0">
            <a:spAutoFit/>
          </a:bodyPr>
          <a:lstStyle/>
          <a:p>
            <a:pPr algn="just"/>
            <a:r>
              <a:rPr lang="en-US" sz="1350">
                <a:solidFill>
                  <a:srgbClr val="0070C0"/>
                </a:solidFill>
                <a:latin typeface="Calibri"/>
                <a:ea typeface="Calibri"/>
                <a:cs typeface="Calibri"/>
                <a:sym typeface="Calibri"/>
              </a:rPr>
              <a:t>As pioneers in advanced electron device engineering, we excel in tackling complex design challenges. Our agile, milestone-driven project management approach ensures optimal resource allocation and timely delivery. We collaborate with leading accelerator laboratories across the United States, the Department of Defense, CERN, and numerous global institutions. Our innovative solutions have garnered a diverse clientele spanning North America, Europe, and Asia.</a:t>
            </a:r>
            <a:endParaRPr sz="900">
              <a:solidFill>
                <a:srgbClr val="0070C0"/>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64" name="Google Shape;64;g337b16e9704_8_0"/>
          <p:cNvSpPr txBox="1">
            <a:spLocks noGrp="1"/>
          </p:cNvSpPr>
          <p:nvPr>
            <p:ph type="sldNum" idx="12"/>
          </p:nvPr>
        </p:nvSpPr>
        <p:spPr>
          <a:xfrm>
            <a:off x="8255270" y="4863188"/>
            <a:ext cx="691875" cy="273825"/>
          </a:xfrm>
          <a:prstGeom prst="rect">
            <a:avLst/>
          </a:prstGeom>
          <a:noFill/>
          <a:ln>
            <a:noFill/>
          </a:ln>
        </p:spPr>
        <p:txBody>
          <a:bodyPr spcFirstLastPara="1" vert="horz" wrap="square" lIns="68569" tIns="34275" rIns="68569" bIns="34275" rtlCol="0" anchor="ctr" anchorCtr="0">
            <a:noAutofit/>
          </a:bodyPr>
          <a:lstStyle/>
          <a:p>
            <a:fld id="{00000000-1234-1234-1234-123412341234}" type="slidenum">
              <a:rPr lang="en-US"/>
              <a:pPr/>
              <a:t>4</a:t>
            </a:fld>
            <a:endParaRPr/>
          </a:p>
        </p:txBody>
      </p:sp>
      <p:pic>
        <p:nvPicPr>
          <p:cNvPr id="65" name="Google Shape;65;g337b16e9704_8_0"/>
          <p:cNvPicPr preferRelativeResize="0"/>
          <p:nvPr/>
        </p:nvPicPr>
        <p:blipFill>
          <a:blip r:embed="rId3">
            <a:alphaModFix/>
          </a:blip>
          <a:stretch>
            <a:fillRect/>
          </a:stretch>
        </p:blipFill>
        <p:spPr>
          <a:xfrm>
            <a:off x="1174988" y="1075454"/>
            <a:ext cx="3026138" cy="2997863"/>
          </a:xfrm>
          <a:prstGeom prst="rect">
            <a:avLst/>
          </a:prstGeom>
          <a:noFill/>
          <a:ln>
            <a:noFill/>
          </a:ln>
        </p:spPr>
      </p:pic>
      <p:pic>
        <p:nvPicPr>
          <p:cNvPr id="66" name="Google Shape;66;g337b16e9704_8_0" descr="File:NIH Master Logo Vertical 2Color.png - Wikipedia"/>
          <p:cNvPicPr preferRelativeResize="0"/>
          <p:nvPr/>
        </p:nvPicPr>
        <p:blipFill>
          <a:blip r:embed="rId4">
            <a:alphaModFix/>
          </a:blip>
          <a:stretch>
            <a:fillRect/>
          </a:stretch>
        </p:blipFill>
        <p:spPr>
          <a:xfrm>
            <a:off x="4371188" y="1094991"/>
            <a:ext cx="681300" cy="599194"/>
          </a:xfrm>
          <a:prstGeom prst="rect">
            <a:avLst/>
          </a:prstGeom>
          <a:noFill/>
          <a:ln>
            <a:noFill/>
          </a:ln>
        </p:spPr>
      </p:pic>
      <p:pic>
        <p:nvPicPr>
          <p:cNvPr id="67" name="Google Shape;67;g337b16e9704_8_0" descr="File:Caltech Logo.svg - Wikipedia"/>
          <p:cNvPicPr preferRelativeResize="0"/>
          <p:nvPr/>
        </p:nvPicPr>
        <p:blipFill>
          <a:blip r:embed="rId5">
            <a:alphaModFix/>
          </a:blip>
          <a:stretch>
            <a:fillRect/>
          </a:stretch>
        </p:blipFill>
        <p:spPr>
          <a:xfrm>
            <a:off x="4520739" y="2444879"/>
            <a:ext cx="828526" cy="200381"/>
          </a:xfrm>
          <a:prstGeom prst="rect">
            <a:avLst/>
          </a:prstGeom>
          <a:noFill/>
          <a:ln>
            <a:noFill/>
          </a:ln>
        </p:spPr>
      </p:pic>
      <p:pic>
        <p:nvPicPr>
          <p:cNvPr id="68" name="Google Shape;68;g337b16e9704_8_0" descr="File:TU Wien-Logo.svg - Wikimedia Commons"/>
          <p:cNvPicPr preferRelativeResize="0"/>
          <p:nvPr/>
        </p:nvPicPr>
        <p:blipFill>
          <a:blip r:embed="rId6">
            <a:alphaModFix/>
          </a:blip>
          <a:stretch>
            <a:fillRect/>
          </a:stretch>
        </p:blipFill>
        <p:spPr>
          <a:xfrm>
            <a:off x="5393994" y="1094990"/>
            <a:ext cx="1534976" cy="447525"/>
          </a:xfrm>
          <a:prstGeom prst="rect">
            <a:avLst/>
          </a:prstGeom>
          <a:noFill/>
          <a:ln>
            <a:noFill/>
          </a:ln>
        </p:spPr>
      </p:pic>
      <p:pic>
        <p:nvPicPr>
          <p:cNvPr id="69" name="Google Shape;69;g337b16e9704_8_0" descr="George Washington University ..."/>
          <p:cNvPicPr preferRelativeResize="0"/>
          <p:nvPr/>
        </p:nvPicPr>
        <p:blipFill>
          <a:blip r:embed="rId7">
            <a:alphaModFix/>
          </a:blip>
          <a:stretch>
            <a:fillRect/>
          </a:stretch>
        </p:blipFill>
        <p:spPr>
          <a:xfrm>
            <a:off x="6787687" y="1758553"/>
            <a:ext cx="1057500" cy="478094"/>
          </a:xfrm>
          <a:prstGeom prst="rect">
            <a:avLst/>
          </a:prstGeom>
          <a:noFill/>
          <a:ln>
            <a:noFill/>
          </a:ln>
        </p:spPr>
      </p:pic>
      <p:pic>
        <p:nvPicPr>
          <p:cNvPr id="70" name="Google Shape;70;g337b16e9704_8_0" descr="Air Force Research Laboratory Logo | Capitol Technology University |  Washington D.C. &amp; Maryland Area"/>
          <p:cNvPicPr preferRelativeResize="0"/>
          <p:nvPr/>
        </p:nvPicPr>
        <p:blipFill rotWithShape="1">
          <a:blip r:embed="rId8">
            <a:alphaModFix/>
          </a:blip>
          <a:srcRect l="7929" t="35453" r="8164" b="36314"/>
          <a:stretch/>
        </p:blipFill>
        <p:spPr>
          <a:xfrm>
            <a:off x="4429350" y="1932620"/>
            <a:ext cx="977454" cy="273825"/>
          </a:xfrm>
          <a:prstGeom prst="rect">
            <a:avLst/>
          </a:prstGeom>
          <a:noFill/>
          <a:ln>
            <a:noFill/>
          </a:ln>
        </p:spPr>
      </p:pic>
      <p:pic>
        <p:nvPicPr>
          <p:cNvPr id="71" name="Google Shape;71;g337b16e9704_8_0" descr="er-c | Ernst Ruska-Centre User Facility"/>
          <p:cNvPicPr preferRelativeResize="0"/>
          <p:nvPr/>
        </p:nvPicPr>
        <p:blipFill rotWithShape="1">
          <a:blip r:embed="rId9">
            <a:alphaModFix/>
          </a:blip>
          <a:srcRect r="34950"/>
          <a:stretch/>
        </p:blipFill>
        <p:spPr>
          <a:xfrm>
            <a:off x="4459500" y="2876449"/>
            <a:ext cx="2313240" cy="397069"/>
          </a:xfrm>
          <a:prstGeom prst="rect">
            <a:avLst/>
          </a:prstGeom>
          <a:noFill/>
          <a:ln>
            <a:noFill/>
          </a:ln>
        </p:spPr>
      </p:pic>
      <p:pic>
        <p:nvPicPr>
          <p:cNvPr id="72" name="Google Shape;72;g337b16e9704_8_0" descr="lanl-logo-footer - THE TEXAS A&amp;M UNIVERSITY SYSTEM"/>
          <p:cNvPicPr preferRelativeResize="0"/>
          <p:nvPr/>
        </p:nvPicPr>
        <p:blipFill>
          <a:blip r:embed="rId10">
            <a:alphaModFix/>
          </a:blip>
          <a:stretch>
            <a:fillRect/>
          </a:stretch>
        </p:blipFill>
        <p:spPr>
          <a:xfrm>
            <a:off x="6909659" y="3498000"/>
            <a:ext cx="1002204" cy="599194"/>
          </a:xfrm>
          <a:prstGeom prst="rect">
            <a:avLst/>
          </a:prstGeom>
          <a:noFill/>
          <a:ln>
            <a:noFill/>
          </a:ln>
        </p:spPr>
      </p:pic>
      <p:pic>
        <p:nvPicPr>
          <p:cNvPr id="73" name="Google Shape;73;g337b16e9704_8_0" descr="Index of /communications/imagesStructured/Logos/PPPL"/>
          <p:cNvPicPr preferRelativeResize="0"/>
          <p:nvPr/>
        </p:nvPicPr>
        <p:blipFill>
          <a:blip r:embed="rId11">
            <a:alphaModFix/>
          </a:blip>
          <a:stretch>
            <a:fillRect/>
          </a:stretch>
        </p:blipFill>
        <p:spPr>
          <a:xfrm>
            <a:off x="7023758" y="2940685"/>
            <a:ext cx="828525" cy="458168"/>
          </a:xfrm>
          <a:prstGeom prst="rect">
            <a:avLst/>
          </a:prstGeom>
          <a:noFill/>
          <a:ln>
            <a:noFill/>
          </a:ln>
        </p:spPr>
      </p:pic>
      <p:pic>
        <p:nvPicPr>
          <p:cNvPr id="74" name="Google Shape;74;g337b16e9704_8_0" descr="Honda Corporate Logo"/>
          <p:cNvPicPr preferRelativeResize="0"/>
          <p:nvPr/>
        </p:nvPicPr>
        <p:blipFill rotWithShape="1">
          <a:blip r:embed="rId12">
            <a:alphaModFix/>
          </a:blip>
          <a:srcRect l="13864" t="36000" r="14409" b="40484"/>
          <a:stretch/>
        </p:blipFill>
        <p:spPr>
          <a:xfrm>
            <a:off x="5561456" y="2444889"/>
            <a:ext cx="1158627" cy="200381"/>
          </a:xfrm>
          <a:prstGeom prst="rect">
            <a:avLst/>
          </a:prstGeom>
          <a:noFill/>
          <a:ln>
            <a:noFill/>
          </a:ln>
        </p:spPr>
      </p:pic>
      <p:pic>
        <p:nvPicPr>
          <p:cNvPr id="75" name="Google Shape;75;g337b16e9704_8_0" descr="Fichier:Chan Zuckerberg Initiative Logo.png — Wikipédia"/>
          <p:cNvPicPr preferRelativeResize="0"/>
          <p:nvPr/>
        </p:nvPicPr>
        <p:blipFill>
          <a:blip r:embed="rId13">
            <a:alphaModFix/>
          </a:blip>
          <a:stretch>
            <a:fillRect/>
          </a:stretch>
        </p:blipFill>
        <p:spPr>
          <a:xfrm>
            <a:off x="4173999" y="3461852"/>
            <a:ext cx="880909" cy="397069"/>
          </a:xfrm>
          <a:prstGeom prst="rect">
            <a:avLst/>
          </a:prstGeom>
          <a:noFill/>
          <a:ln>
            <a:noFill/>
          </a:ln>
        </p:spPr>
      </p:pic>
      <p:pic>
        <p:nvPicPr>
          <p:cNvPr id="76" name="Google Shape;76;g337b16e9704_8_0" descr="Arizona State University - TheDream.US"/>
          <p:cNvPicPr preferRelativeResize="0"/>
          <p:nvPr/>
        </p:nvPicPr>
        <p:blipFill>
          <a:blip r:embed="rId14">
            <a:alphaModFix/>
          </a:blip>
          <a:stretch>
            <a:fillRect/>
          </a:stretch>
        </p:blipFill>
        <p:spPr>
          <a:xfrm>
            <a:off x="5422078" y="3771908"/>
            <a:ext cx="1158620" cy="224448"/>
          </a:xfrm>
          <a:prstGeom prst="rect">
            <a:avLst/>
          </a:prstGeom>
          <a:noFill/>
          <a:ln>
            <a:noFill/>
          </a:ln>
        </p:spPr>
      </p:pic>
      <p:pic>
        <p:nvPicPr>
          <p:cNvPr id="77" name="Google Shape;77;g337b16e9704_8_0" descr="Helmholtz-Zentrum Berlin für Materialien und Energie GmbH ..."/>
          <p:cNvPicPr preferRelativeResize="0"/>
          <p:nvPr/>
        </p:nvPicPr>
        <p:blipFill rotWithShape="1">
          <a:blip r:embed="rId15">
            <a:alphaModFix/>
          </a:blip>
          <a:srcRect l="9703" t="28755" r="10761" b="28887"/>
          <a:stretch/>
        </p:blipFill>
        <p:spPr>
          <a:xfrm>
            <a:off x="5414813" y="3398071"/>
            <a:ext cx="1195056" cy="224456"/>
          </a:xfrm>
          <a:prstGeom prst="rect">
            <a:avLst/>
          </a:prstGeom>
          <a:noFill/>
          <a:ln>
            <a:noFill/>
          </a:ln>
        </p:spPr>
      </p:pic>
      <p:pic>
        <p:nvPicPr>
          <p:cNvPr id="78" name="Google Shape;78;g337b16e9704_8_0" descr="NASA Logo PNG Transparent &amp; SVG Vector ..."/>
          <p:cNvPicPr preferRelativeResize="0"/>
          <p:nvPr/>
        </p:nvPicPr>
        <p:blipFill>
          <a:blip r:embed="rId16">
            <a:alphaModFix/>
          </a:blip>
          <a:stretch>
            <a:fillRect/>
          </a:stretch>
        </p:blipFill>
        <p:spPr>
          <a:xfrm>
            <a:off x="7149094" y="1046316"/>
            <a:ext cx="613088" cy="613088"/>
          </a:xfrm>
          <a:prstGeom prst="rect">
            <a:avLst/>
          </a:prstGeom>
          <a:noFill/>
          <a:ln>
            <a:noFill/>
          </a:ln>
        </p:spPr>
      </p:pic>
      <p:pic>
        <p:nvPicPr>
          <p:cNvPr id="79" name="Google Shape;79;g337b16e9704_8_0" descr="File:US Air Force Logo Solid Colour.svg - Wikipedia"/>
          <p:cNvPicPr preferRelativeResize="0"/>
          <p:nvPr/>
        </p:nvPicPr>
        <p:blipFill>
          <a:blip r:embed="rId17">
            <a:alphaModFix/>
          </a:blip>
          <a:stretch>
            <a:fillRect/>
          </a:stretch>
        </p:blipFill>
        <p:spPr>
          <a:xfrm>
            <a:off x="5711020" y="1773346"/>
            <a:ext cx="613095" cy="478088"/>
          </a:xfrm>
          <a:prstGeom prst="rect">
            <a:avLst/>
          </a:prstGeom>
          <a:noFill/>
          <a:ln>
            <a:noFill/>
          </a:ln>
        </p:spPr>
      </p:pic>
      <p:pic>
        <p:nvPicPr>
          <p:cNvPr id="80" name="Google Shape;80;g337b16e9704_8_0" descr="N logo with University of Nebraska Lincoln underneath in red"/>
          <p:cNvPicPr preferRelativeResize="0"/>
          <p:nvPr/>
        </p:nvPicPr>
        <p:blipFill>
          <a:blip r:embed="rId18">
            <a:alphaModFix/>
          </a:blip>
          <a:stretch>
            <a:fillRect/>
          </a:stretch>
        </p:blipFill>
        <p:spPr>
          <a:xfrm>
            <a:off x="2956670" y="3481763"/>
            <a:ext cx="880913" cy="572597"/>
          </a:xfrm>
          <a:prstGeom prst="rect">
            <a:avLst/>
          </a:prstGeom>
          <a:noFill/>
          <a:ln>
            <a:noFill/>
          </a:ln>
        </p:spPr>
      </p:pic>
      <p:pic>
        <p:nvPicPr>
          <p:cNvPr id="81" name="Google Shape;81;g337b16e9704_8_0" descr="Varian medical systems - Aamal Medical, Qatar"/>
          <p:cNvPicPr preferRelativeResize="0"/>
          <p:nvPr/>
        </p:nvPicPr>
        <p:blipFill>
          <a:blip r:embed="rId19">
            <a:alphaModFix/>
          </a:blip>
          <a:stretch>
            <a:fillRect/>
          </a:stretch>
        </p:blipFill>
        <p:spPr>
          <a:xfrm>
            <a:off x="6810393" y="2391748"/>
            <a:ext cx="1158620" cy="404348"/>
          </a:xfrm>
          <a:prstGeom prst="rect">
            <a:avLst/>
          </a:prstGeom>
          <a:noFill/>
          <a:ln>
            <a:noFill/>
          </a:ln>
        </p:spPr>
      </p:pic>
      <p:sp>
        <p:nvSpPr>
          <p:cNvPr id="82" name="Google Shape;82;g337b16e9704_8_0"/>
          <p:cNvSpPr txBox="1"/>
          <p:nvPr/>
        </p:nvSpPr>
        <p:spPr>
          <a:xfrm>
            <a:off x="0" y="2"/>
            <a:ext cx="9000450" cy="447525"/>
          </a:xfrm>
          <a:prstGeom prst="rect">
            <a:avLst/>
          </a:prstGeom>
          <a:noFill/>
          <a:ln>
            <a:noFill/>
          </a:ln>
        </p:spPr>
        <p:txBody>
          <a:bodyPr spcFirstLastPara="1" wrap="square" lIns="91425" tIns="45713" rIns="91425" bIns="45713" anchor="ctr" anchorCtr="0">
            <a:noAutofit/>
          </a:bodyPr>
          <a:lstStyle/>
          <a:p>
            <a:pPr>
              <a:lnSpc>
                <a:spcPct val="90000"/>
              </a:lnSpc>
            </a:pPr>
            <a:r>
              <a:rPr lang="en-US" sz="2400" b="1">
                <a:solidFill>
                  <a:srgbClr val="0070C0"/>
                </a:solidFill>
              </a:rPr>
              <a:t>Global Customer Base</a:t>
            </a:r>
            <a:endParaRPr sz="1400"/>
          </a:p>
        </p:txBody>
      </p:sp>
      <p:sp>
        <p:nvSpPr>
          <p:cNvPr id="2" name="Oval 1">
            <a:extLst>
              <a:ext uri="{FF2B5EF4-FFF2-40B4-BE49-F238E27FC236}">
                <a16:creationId xmlns:a16="http://schemas.microsoft.com/office/drawing/2014/main" id="{1DF1237A-2887-4BB5-A4C4-E8A8C4129B8C}"/>
              </a:ext>
            </a:extLst>
          </p:cNvPr>
          <p:cNvSpPr/>
          <p:nvPr/>
        </p:nvSpPr>
        <p:spPr>
          <a:xfrm>
            <a:off x="2956670" y="2196902"/>
            <a:ext cx="1472681" cy="599194"/>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 name="Oval 2">
            <a:extLst>
              <a:ext uri="{FF2B5EF4-FFF2-40B4-BE49-F238E27FC236}">
                <a16:creationId xmlns:a16="http://schemas.microsoft.com/office/drawing/2014/main" id="{1DEDC159-120B-7AED-B9F8-4A4664C9872B}"/>
              </a:ext>
            </a:extLst>
          </p:cNvPr>
          <p:cNvSpPr/>
          <p:nvPr/>
        </p:nvSpPr>
        <p:spPr>
          <a:xfrm>
            <a:off x="683569" y="951571"/>
            <a:ext cx="2710166" cy="806983"/>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 name="Oval 3">
            <a:extLst>
              <a:ext uri="{FF2B5EF4-FFF2-40B4-BE49-F238E27FC236}">
                <a16:creationId xmlns:a16="http://schemas.microsoft.com/office/drawing/2014/main" id="{260CA69C-12B7-11BB-4FEB-023B3E31F143}"/>
              </a:ext>
            </a:extLst>
          </p:cNvPr>
          <p:cNvSpPr/>
          <p:nvPr/>
        </p:nvSpPr>
        <p:spPr>
          <a:xfrm>
            <a:off x="1824564" y="2240647"/>
            <a:ext cx="1440180" cy="56029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solidFill>
                <a:schemeClr val="tx1">
                  <a:lumMod val="65000"/>
                  <a:lumOff val="35000"/>
                </a:schemeClr>
              </a:solidFill>
            </a:endParaRPr>
          </a:p>
        </p:txBody>
      </p:sp>
      <p:sp>
        <p:nvSpPr>
          <p:cNvPr id="6" name="Oval 5">
            <a:extLst>
              <a:ext uri="{FF2B5EF4-FFF2-40B4-BE49-F238E27FC236}">
                <a16:creationId xmlns:a16="http://schemas.microsoft.com/office/drawing/2014/main" id="{9A20AC32-434B-ADCD-4039-7DEF4BAA128C}"/>
              </a:ext>
            </a:extLst>
          </p:cNvPr>
          <p:cNvSpPr/>
          <p:nvPr/>
        </p:nvSpPr>
        <p:spPr>
          <a:xfrm>
            <a:off x="3011963" y="2774999"/>
            <a:ext cx="1440180" cy="56029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solidFill>
                <a:schemeClr val="tx1">
                  <a:lumMod val="65000"/>
                  <a:lumOff val="35000"/>
                </a:schemeClr>
              </a:solidFill>
            </a:endParaRPr>
          </a:p>
        </p:txBody>
      </p:sp>
      <p:sp>
        <p:nvSpPr>
          <p:cNvPr id="7" name="Oval 6">
            <a:extLst>
              <a:ext uri="{FF2B5EF4-FFF2-40B4-BE49-F238E27FC236}">
                <a16:creationId xmlns:a16="http://schemas.microsoft.com/office/drawing/2014/main" id="{15D93B9C-427A-1D8C-1BF9-643A25666A51}"/>
              </a:ext>
            </a:extLst>
          </p:cNvPr>
          <p:cNvSpPr/>
          <p:nvPr/>
        </p:nvSpPr>
        <p:spPr>
          <a:xfrm>
            <a:off x="786653" y="2796095"/>
            <a:ext cx="1440180" cy="56029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solidFill>
                <a:schemeClr val="tx1">
                  <a:lumMod val="65000"/>
                  <a:lumOff val="35000"/>
                </a:schemeClr>
              </a:solidFill>
            </a:endParaRPr>
          </a:p>
        </p:txBody>
      </p:sp>
      <p:sp>
        <p:nvSpPr>
          <p:cNvPr id="5" name="Oval 4">
            <a:extLst>
              <a:ext uri="{FF2B5EF4-FFF2-40B4-BE49-F238E27FC236}">
                <a16:creationId xmlns:a16="http://schemas.microsoft.com/office/drawing/2014/main" id="{FE4F6087-28AC-386B-8B91-780ECA83EB0E}"/>
              </a:ext>
            </a:extLst>
          </p:cNvPr>
          <p:cNvSpPr/>
          <p:nvPr/>
        </p:nvSpPr>
        <p:spPr>
          <a:xfrm>
            <a:off x="5259869" y="3237306"/>
            <a:ext cx="1440180" cy="56029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solidFill>
                <a:schemeClr val="tx1">
                  <a:lumMod val="65000"/>
                  <a:lumOff val="35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6" grpId="0" animBg="1"/>
      <p:bldP spid="7" grpId="0" animBg="1"/>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3CB6DDD0-00E7-4361-A7E4-634C551B25C3}"/>
              </a:ext>
            </a:extLst>
          </p:cNvPr>
          <p:cNvSpPr txBox="1">
            <a:spLocks/>
          </p:cNvSpPr>
          <p:nvPr/>
        </p:nvSpPr>
        <p:spPr>
          <a:xfrm>
            <a:off x="0" y="2"/>
            <a:ext cx="9000492" cy="447513"/>
          </a:xfrm>
          <a:prstGeom prst="rect">
            <a:avLst/>
          </a:prstGeom>
        </p:spPr>
        <p:txBody>
          <a:bodyPr vert="horz" lIns="91440" tIns="45720" rIns="91440" bIns="45720" rtlCol="0" anchor="ctr">
            <a:noAutofit/>
          </a:bodyPr>
          <a:lstStyle/>
          <a:p>
            <a:pPr defTabSz="914378">
              <a:lnSpc>
                <a:spcPct val="90000"/>
              </a:lnSpc>
              <a:defRPr/>
            </a:pPr>
            <a:r>
              <a:rPr lang="en-US" sz="2400" b="1" dirty="0">
                <a:solidFill>
                  <a:srgbClr val="0070C0"/>
                </a:solidFill>
                <a:latin typeface="Arial" panose="020B0604020202020204" pitchFamily="34" charset="0"/>
                <a:cs typeface="Arial" panose="020B0604020202020204" pitchFamily="34" charset="0"/>
              </a:rPr>
              <a:t>Products &amp; Capabilities Snapshot</a:t>
            </a:r>
          </a:p>
        </p:txBody>
      </p:sp>
      <p:sp>
        <p:nvSpPr>
          <p:cNvPr id="20" name="Slide Number Placeholder 1">
            <a:extLst>
              <a:ext uri="{FF2B5EF4-FFF2-40B4-BE49-F238E27FC236}">
                <a16:creationId xmlns:a16="http://schemas.microsoft.com/office/drawing/2014/main" id="{7960E376-81B1-4399-90CB-A24BD10E04D0}"/>
              </a:ext>
            </a:extLst>
          </p:cNvPr>
          <p:cNvSpPr>
            <a:spLocks noGrp="1"/>
          </p:cNvSpPr>
          <p:nvPr>
            <p:ph type="sldNum" sz="quarter" idx="12"/>
          </p:nvPr>
        </p:nvSpPr>
        <p:spPr>
          <a:xfrm>
            <a:off x="8675315" y="4888707"/>
            <a:ext cx="457200" cy="273844"/>
          </a:xfrm>
        </p:spPr>
        <p:txBody>
          <a:bodyPr/>
          <a:lstStyle/>
          <a:p>
            <a:fld id="{B6F15528-21DE-4FAA-801E-634DDDAF4B2B}" type="slidenum">
              <a:rPr lang="en-US" sz="1000">
                <a:ln>
                  <a:solidFill>
                    <a:prstClr val="white"/>
                  </a:solidFill>
                </a:ln>
                <a:solidFill>
                  <a:prstClr val="black">
                    <a:tint val="75000"/>
                  </a:prstClr>
                </a:solidFill>
              </a:rPr>
              <a:pPr/>
              <a:t>5</a:t>
            </a:fld>
            <a:endParaRPr lang="en-US" sz="1000" dirty="0">
              <a:ln>
                <a:solidFill>
                  <a:prstClr val="white"/>
                </a:solidFill>
              </a:ln>
              <a:solidFill>
                <a:prstClr val="black">
                  <a:tint val="75000"/>
                </a:prstClr>
              </a:solidFill>
            </a:endParaRPr>
          </a:p>
        </p:txBody>
      </p:sp>
      <p:sp>
        <p:nvSpPr>
          <p:cNvPr id="4" name="TextBox 3">
            <a:extLst>
              <a:ext uri="{FF2B5EF4-FFF2-40B4-BE49-F238E27FC236}">
                <a16:creationId xmlns:a16="http://schemas.microsoft.com/office/drawing/2014/main" id="{42334BA5-0C7E-4379-B771-1DE35174DE5D}"/>
              </a:ext>
            </a:extLst>
          </p:cNvPr>
          <p:cNvSpPr txBox="1"/>
          <p:nvPr/>
        </p:nvSpPr>
        <p:spPr>
          <a:xfrm>
            <a:off x="359533" y="501535"/>
            <a:ext cx="3274679" cy="4247317"/>
          </a:xfrm>
          <a:prstGeom prst="rect">
            <a:avLst/>
          </a:prstGeom>
          <a:noFill/>
        </p:spPr>
        <p:txBody>
          <a:bodyPr wrap="none" rtlCol="0">
            <a:spAutoFit/>
          </a:bodyPr>
          <a:lstStyle/>
          <a:p>
            <a:r>
              <a:rPr lang="en-US" sz="1600" b="1" dirty="0">
                <a:solidFill>
                  <a:srgbClr val="306090"/>
                </a:solidFill>
              </a:rPr>
              <a:t>Products </a:t>
            </a:r>
          </a:p>
          <a:p>
            <a:pPr marL="173034" indent="-173034">
              <a:buFont typeface="Arial" panose="020B0604020202020204" pitchFamily="34" charset="0"/>
              <a:buChar char="•"/>
            </a:pPr>
            <a:r>
              <a:rPr lang="en-US" sz="1400" dirty="0" err="1">
                <a:solidFill>
                  <a:srgbClr val="306090"/>
                </a:solidFill>
              </a:rPr>
              <a:t>UltraFast</a:t>
            </a:r>
            <a:r>
              <a:rPr lang="en-US" sz="1400" dirty="0">
                <a:solidFill>
                  <a:srgbClr val="306090"/>
                </a:solidFill>
              </a:rPr>
              <a:t> Pulser (UFP</a:t>
            </a:r>
            <a:r>
              <a:rPr lang="en-US" sz="1400" baseline="30000" dirty="0">
                <a:solidFill>
                  <a:srgbClr val="306090"/>
                </a:solidFill>
              </a:rPr>
              <a:t>TM</a:t>
            </a:r>
            <a:r>
              <a:rPr lang="en-US" sz="1400" dirty="0">
                <a:solidFill>
                  <a:srgbClr val="306090"/>
                </a:solidFill>
              </a:rPr>
              <a:t>) for TEM</a:t>
            </a:r>
          </a:p>
          <a:p>
            <a:pPr marL="173034" indent="-173034">
              <a:buFont typeface="Arial" panose="020B0604020202020204" pitchFamily="34" charset="0"/>
              <a:buChar char="•"/>
            </a:pPr>
            <a:r>
              <a:rPr lang="en-US" sz="1400" dirty="0">
                <a:solidFill>
                  <a:srgbClr val="306090"/>
                </a:solidFill>
              </a:rPr>
              <a:t>Compact X-Ray Source</a:t>
            </a:r>
          </a:p>
          <a:p>
            <a:pPr marL="173034" indent="-173034">
              <a:buFont typeface="Arial" panose="020B0604020202020204" pitchFamily="34" charset="0"/>
              <a:buChar char="•"/>
            </a:pPr>
            <a:r>
              <a:rPr lang="en-US" sz="1400" dirty="0">
                <a:solidFill>
                  <a:srgbClr val="306090"/>
                </a:solidFill>
              </a:rPr>
              <a:t>L-band High Peak Current Linac</a:t>
            </a:r>
          </a:p>
          <a:p>
            <a:pPr marL="173034" indent="-173034">
              <a:buFont typeface="Arial" panose="020B0604020202020204" pitchFamily="34" charset="0"/>
              <a:buChar char="•"/>
            </a:pPr>
            <a:r>
              <a:rPr lang="en-US" sz="1400" dirty="0">
                <a:solidFill>
                  <a:srgbClr val="306090"/>
                </a:solidFill>
              </a:rPr>
              <a:t>RF high power windows</a:t>
            </a:r>
          </a:p>
          <a:p>
            <a:pPr marL="173034" indent="-173034">
              <a:buFont typeface="Arial" panose="020B0604020202020204" pitchFamily="34" charset="0"/>
              <a:buChar char="•"/>
            </a:pPr>
            <a:r>
              <a:rPr lang="en-US" sz="1400" dirty="0">
                <a:solidFill>
                  <a:srgbClr val="306090"/>
                </a:solidFill>
              </a:rPr>
              <a:t>Fast reactive tuners for SRF</a:t>
            </a:r>
          </a:p>
          <a:p>
            <a:pPr marL="173034" indent="-173034">
              <a:buFont typeface="Arial" panose="020B0604020202020204" pitchFamily="34" charset="0"/>
              <a:buChar char="•"/>
            </a:pPr>
            <a:r>
              <a:rPr lang="en-US" sz="1400" dirty="0">
                <a:solidFill>
                  <a:srgbClr val="306090"/>
                </a:solidFill>
              </a:rPr>
              <a:t>BPMs other accelerator components</a:t>
            </a:r>
          </a:p>
          <a:p>
            <a:pPr marL="173034" indent="-173034">
              <a:buFont typeface="Arial" panose="020B0604020202020204" pitchFamily="34" charset="0"/>
              <a:buChar char="•"/>
            </a:pPr>
            <a:r>
              <a:rPr lang="en-US" sz="1400" dirty="0">
                <a:solidFill>
                  <a:srgbClr val="306090"/>
                </a:solidFill>
              </a:rPr>
              <a:t>CVD and HPHT diamonds, </a:t>
            </a:r>
          </a:p>
          <a:p>
            <a:pPr marL="173034" indent="-173034">
              <a:buFont typeface="Arial" panose="020B0604020202020204" pitchFamily="34" charset="0"/>
              <a:buChar char="•"/>
            </a:pPr>
            <a:r>
              <a:rPr lang="en-US" sz="1400" dirty="0">
                <a:solidFill>
                  <a:srgbClr val="306090"/>
                </a:solidFill>
              </a:rPr>
              <a:t>Electron sources and cathodes</a:t>
            </a:r>
          </a:p>
          <a:p>
            <a:pPr marL="173034" indent="-173034">
              <a:buFont typeface="Arial" panose="020B0604020202020204" pitchFamily="34" charset="0"/>
              <a:buChar char="•"/>
            </a:pPr>
            <a:endParaRPr lang="en-US" sz="1400" dirty="0">
              <a:solidFill>
                <a:srgbClr val="306090"/>
              </a:solidFill>
            </a:endParaRPr>
          </a:p>
          <a:p>
            <a:r>
              <a:rPr lang="en-US" sz="1600" b="1" dirty="0">
                <a:solidFill>
                  <a:srgbClr val="306090"/>
                </a:solidFill>
              </a:rPr>
              <a:t>Capabilities</a:t>
            </a:r>
          </a:p>
          <a:p>
            <a:pPr marL="173034" indent="-173034">
              <a:buFont typeface="Arial" panose="020B0604020202020204" pitchFamily="34" charset="0"/>
              <a:buChar char="•"/>
            </a:pPr>
            <a:r>
              <a:rPr lang="en-US" sz="1400" dirty="0">
                <a:solidFill>
                  <a:srgbClr val="306090"/>
                </a:solidFill>
              </a:rPr>
              <a:t>Femtosecond Laser Ablation System</a:t>
            </a:r>
          </a:p>
          <a:p>
            <a:pPr marL="173034" indent="-173034">
              <a:buFont typeface="Arial" panose="020B0604020202020204" pitchFamily="34" charset="0"/>
              <a:buChar char="•"/>
            </a:pPr>
            <a:r>
              <a:rPr lang="en-US" sz="1400" dirty="0">
                <a:solidFill>
                  <a:srgbClr val="306090"/>
                </a:solidFill>
              </a:rPr>
              <a:t>Thin Film Deposition Lab</a:t>
            </a:r>
          </a:p>
          <a:p>
            <a:pPr marL="173034" indent="-173034">
              <a:buFont typeface="Arial" panose="020B0604020202020204" pitchFamily="34" charset="0"/>
              <a:buChar char="•"/>
            </a:pPr>
            <a:r>
              <a:rPr lang="en-US" sz="1400" dirty="0">
                <a:solidFill>
                  <a:srgbClr val="306090"/>
                </a:solidFill>
              </a:rPr>
              <a:t>TEM Testing Lab</a:t>
            </a:r>
          </a:p>
          <a:p>
            <a:pPr marL="173034" indent="-173034">
              <a:buFont typeface="Arial" panose="020B0604020202020204" pitchFamily="34" charset="0"/>
              <a:buChar char="•"/>
            </a:pPr>
            <a:r>
              <a:rPr lang="en-US" sz="1400" dirty="0">
                <a:solidFill>
                  <a:srgbClr val="306090"/>
                </a:solidFill>
              </a:rPr>
              <a:t>High precision 4-axis turning/milling</a:t>
            </a:r>
          </a:p>
          <a:p>
            <a:pPr marL="173034" indent="-173034">
              <a:buFont typeface="Arial" panose="020B0604020202020204" pitchFamily="34" charset="0"/>
              <a:buChar char="•"/>
            </a:pPr>
            <a:r>
              <a:rPr lang="en-US" sz="1400" dirty="0">
                <a:solidFill>
                  <a:srgbClr val="306090"/>
                </a:solidFill>
              </a:rPr>
              <a:t>Radiation Shielding/Testing Lab</a:t>
            </a:r>
          </a:p>
          <a:p>
            <a:pPr marL="173034" indent="-173034">
              <a:buFont typeface="Arial" panose="020B0604020202020204" pitchFamily="34" charset="0"/>
              <a:buChar char="•"/>
            </a:pPr>
            <a:r>
              <a:rPr lang="en-US" sz="1400" dirty="0">
                <a:solidFill>
                  <a:srgbClr val="306090"/>
                </a:solidFill>
              </a:rPr>
              <a:t>Diamond Growth Lab</a:t>
            </a:r>
          </a:p>
          <a:p>
            <a:pPr marL="173034" indent="-173034">
              <a:buFont typeface="Arial" panose="020B0604020202020204" pitchFamily="34" charset="0"/>
              <a:buChar char="•"/>
            </a:pPr>
            <a:r>
              <a:rPr lang="en-US" sz="1400" dirty="0">
                <a:solidFill>
                  <a:srgbClr val="306090"/>
                </a:solidFill>
              </a:rPr>
              <a:t>Photocathode Lab</a:t>
            </a:r>
          </a:p>
          <a:p>
            <a:pPr marL="173034" indent="-173034">
              <a:buFont typeface="Arial" panose="020B0604020202020204" pitchFamily="34" charset="0"/>
              <a:buChar char="•"/>
            </a:pPr>
            <a:r>
              <a:rPr lang="en-US" sz="1400" dirty="0">
                <a:solidFill>
                  <a:srgbClr val="306090"/>
                </a:solidFill>
              </a:rPr>
              <a:t>Ceramic/ferroelectric Lab</a:t>
            </a:r>
          </a:p>
        </p:txBody>
      </p:sp>
      <p:pic>
        <p:nvPicPr>
          <p:cNvPr id="21" name="Picture 20" descr="A picture containing microscope&#10;&#10;Description automatically generated">
            <a:extLst>
              <a:ext uri="{FF2B5EF4-FFF2-40B4-BE49-F238E27FC236}">
                <a16:creationId xmlns:a16="http://schemas.microsoft.com/office/drawing/2014/main" id="{2AEDAF99-8055-47BD-89E6-679B5C5B497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52012" y="206277"/>
            <a:ext cx="1592548" cy="4570396"/>
          </a:xfrm>
          <a:prstGeom prst="rect">
            <a:avLst/>
          </a:prstGeom>
        </p:spPr>
      </p:pic>
      <p:pic>
        <p:nvPicPr>
          <p:cNvPr id="22" name="Picture 4">
            <a:extLst>
              <a:ext uri="{FF2B5EF4-FFF2-40B4-BE49-F238E27FC236}">
                <a16:creationId xmlns:a16="http://schemas.microsoft.com/office/drawing/2014/main" id="{8E62976E-24FC-418C-8F80-4E0E3D2575E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04048" y="2724856"/>
            <a:ext cx="1769674" cy="169416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CA304304-1CDE-42EC-BF07-0ADAED1098F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82840" y="925295"/>
            <a:ext cx="2869172" cy="1484454"/>
          </a:xfrm>
          <a:prstGeom prst="rect">
            <a:avLst/>
          </a:prstGeom>
        </p:spPr>
      </p:pic>
    </p:spTree>
    <p:extLst>
      <p:ext uri="{BB962C8B-B14F-4D97-AF65-F5344CB8AC3E}">
        <p14:creationId xmlns:p14="http://schemas.microsoft.com/office/powerpoint/2010/main" val="6754769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g327f6a6ca02_0_1"/>
          <p:cNvSpPr txBox="1">
            <a:spLocks noGrp="1"/>
          </p:cNvSpPr>
          <p:nvPr>
            <p:ph type="sldNum" idx="12"/>
          </p:nvPr>
        </p:nvSpPr>
        <p:spPr>
          <a:xfrm>
            <a:off x="8255270" y="4863188"/>
            <a:ext cx="691875" cy="273825"/>
          </a:xfrm>
          <a:prstGeom prst="rect">
            <a:avLst/>
          </a:prstGeom>
          <a:noFill/>
          <a:ln>
            <a:noFill/>
          </a:ln>
        </p:spPr>
        <p:txBody>
          <a:bodyPr spcFirstLastPara="1" vert="horz" wrap="square" lIns="68569" tIns="34275" rIns="68569" bIns="34275" rtlCol="0" anchor="ctr" anchorCtr="0">
            <a:noAutofit/>
          </a:bodyPr>
          <a:lstStyle/>
          <a:p>
            <a:fld id="{00000000-1234-1234-1234-123412341234}" type="slidenum">
              <a:rPr lang="en-US"/>
              <a:pPr/>
              <a:t>6</a:t>
            </a:fld>
            <a:endParaRPr/>
          </a:p>
        </p:txBody>
      </p:sp>
      <p:pic>
        <p:nvPicPr>
          <p:cNvPr id="113" name="Google Shape;113;g327f6a6ca02_0_1"/>
          <p:cNvPicPr preferRelativeResize="0"/>
          <p:nvPr/>
        </p:nvPicPr>
        <p:blipFill rotWithShape="1">
          <a:blip r:embed="rId3">
            <a:alphaModFix/>
          </a:blip>
          <a:srcRect r="8483"/>
          <a:stretch/>
        </p:blipFill>
        <p:spPr>
          <a:xfrm>
            <a:off x="136520" y="1068900"/>
            <a:ext cx="3871313" cy="3739332"/>
          </a:xfrm>
          <a:prstGeom prst="rect">
            <a:avLst/>
          </a:prstGeom>
          <a:noFill/>
          <a:ln>
            <a:noFill/>
          </a:ln>
        </p:spPr>
      </p:pic>
      <p:sp>
        <p:nvSpPr>
          <p:cNvPr id="115" name="Google Shape;115;g327f6a6ca02_0_1"/>
          <p:cNvSpPr txBox="1"/>
          <p:nvPr/>
        </p:nvSpPr>
        <p:spPr>
          <a:xfrm>
            <a:off x="215516" y="531220"/>
            <a:ext cx="3871350" cy="384698"/>
          </a:xfrm>
          <a:prstGeom prst="rect">
            <a:avLst/>
          </a:prstGeom>
          <a:noFill/>
          <a:ln>
            <a:noFill/>
          </a:ln>
        </p:spPr>
        <p:txBody>
          <a:bodyPr spcFirstLastPara="1" wrap="square" lIns="68569" tIns="68569" rIns="68569" bIns="68569" anchor="t" anchorCtr="0">
            <a:spAutoFit/>
          </a:bodyPr>
          <a:lstStyle/>
          <a:p>
            <a:r>
              <a:rPr lang="en-US" sz="1600" b="1" dirty="0">
                <a:solidFill>
                  <a:srgbClr val="0070C0"/>
                </a:solidFill>
              </a:rPr>
              <a:t>MBE system for Cs</a:t>
            </a:r>
            <a:r>
              <a:rPr lang="en-US" sz="1600" b="1" baseline="-25000" dirty="0">
                <a:solidFill>
                  <a:srgbClr val="0070C0"/>
                </a:solidFill>
              </a:rPr>
              <a:t>3</a:t>
            </a:r>
            <a:r>
              <a:rPr lang="en-US" sz="1600" b="1" dirty="0">
                <a:solidFill>
                  <a:srgbClr val="0070C0"/>
                </a:solidFill>
              </a:rPr>
              <a:t>Sb/Cs</a:t>
            </a:r>
            <a:r>
              <a:rPr lang="en-US" sz="1600" b="1" baseline="-25000" dirty="0">
                <a:solidFill>
                  <a:srgbClr val="0070C0"/>
                </a:solidFill>
              </a:rPr>
              <a:t>2</a:t>
            </a:r>
            <a:r>
              <a:rPr lang="en-US" sz="1600" b="1" dirty="0">
                <a:solidFill>
                  <a:srgbClr val="0070C0"/>
                </a:solidFill>
              </a:rPr>
              <a:t>Te growth</a:t>
            </a:r>
            <a:endParaRPr sz="1600" b="1" dirty="0">
              <a:solidFill>
                <a:srgbClr val="0070C0"/>
              </a:solidFill>
            </a:endParaRPr>
          </a:p>
        </p:txBody>
      </p:sp>
      <p:sp>
        <p:nvSpPr>
          <p:cNvPr id="116" name="Google Shape;116;g327f6a6ca02_0_1"/>
          <p:cNvSpPr txBox="1"/>
          <p:nvPr/>
        </p:nvSpPr>
        <p:spPr>
          <a:xfrm>
            <a:off x="5123381" y="531220"/>
            <a:ext cx="3871314" cy="384698"/>
          </a:xfrm>
          <a:prstGeom prst="rect">
            <a:avLst/>
          </a:prstGeom>
          <a:noFill/>
          <a:ln>
            <a:noFill/>
          </a:ln>
        </p:spPr>
        <p:txBody>
          <a:bodyPr spcFirstLastPara="1" wrap="square" lIns="68569" tIns="68569" rIns="68569" bIns="68569" anchor="t" anchorCtr="0">
            <a:spAutoFit/>
          </a:bodyPr>
          <a:lstStyle/>
          <a:p>
            <a:r>
              <a:rPr lang="en-US" sz="1600" b="1" dirty="0">
                <a:solidFill>
                  <a:srgbClr val="0070C0"/>
                </a:solidFill>
              </a:rPr>
              <a:t>High precision 4-axis turning/milling</a:t>
            </a:r>
          </a:p>
        </p:txBody>
      </p:sp>
      <p:sp>
        <p:nvSpPr>
          <p:cNvPr id="118" name="Google Shape;118;g327f6a6ca02_0_1"/>
          <p:cNvSpPr txBox="1"/>
          <p:nvPr/>
        </p:nvSpPr>
        <p:spPr>
          <a:xfrm>
            <a:off x="0" y="2"/>
            <a:ext cx="9000450" cy="447525"/>
          </a:xfrm>
          <a:prstGeom prst="rect">
            <a:avLst/>
          </a:prstGeom>
          <a:noFill/>
          <a:ln>
            <a:noFill/>
          </a:ln>
        </p:spPr>
        <p:txBody>
          <a:bodyPr spcFirstLastPara="1" wrap="square" lIns="91425" tIns="45713" rIns="91425" bIns="45713" anchor="ctr" anchorCtr="0">
            <a:noAutofit/>
          </a:bodyPr>
          <a:lstStyle/>
          <a:p>
            <a:pPr>
              <a:lnSpc>
                <a:spcPct val="90000"/>
              </a:lnSpc>
            </a:pPr>
            <a:r>
              <a:rPr lang="en-US" sz="2400" b="1" dirty="0">
                <a:solidFill>
                  <a:srgbClr val="0070C0"/>
                </a:solidFill>
              </a:rPr>
              <a:t>In-house Capabilities </a:t>
            </a:r>
            <a:endParaRPr sz="2400" b="1" dirty="0">
              <a:solidFill>
                <a:srgbClr val="0070C0"/>
              </a:solidFill>
            </a:endParaRPr>
          </a:p>
        </p:txBody>
      </p:sp>
      <p:pic>
        <p:nvPicPr>
          <p:cNvPr id="128" name="Google Shape;128;g2d96e1f9975_0_0"/>
          <p:cNvPicPr preferRelativeResize="0"/>
          <p:nvPr/>
        </p:nvPicPr>
        <p:blipFill>
          <a:blip r:embed="rId4">
            <a:alphaModFix/>
          </a:blip>
          <a:srcRect r="20461"/>
          <a:stretch/>
        </p:blipFill>
        <p:spPr>
          <a:xfrm>
            <a:off x="5004048" y="1055753"/>
            <a:ext cx="3871314" cy="373933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D0D5507-C0D5-4124-B7C3-5244AFDD9A9D}"/>
              </a:ext>
            </a:extLst>
          </p:cNvPr>
          <p:cNvSpPr>
            <a:spLocks noGrp="1"/>
          </p:cNvSpPr>
          <p:nvPr>
            <p:ph type="sldNum" sz="quarter" idx="12"/>
          </p:nvPr>
        </p:nvSpPr>
        <p:spPr/>
        <p:txBody>
          <a:bodyPr/>
          <a:lstStyle/>
          <a:p>
            <a:fld id="{B6F15528-21DE-4FAA-801E-634DDDAF4B2B}" type="slidenum">
              <a:rPr lang="en-US" smtClean="0">
                <a:ln>
                  <a:solidFill>
                    <a:prstClr val="white"/>
                  </a:solidFill>
                </a:ln>
                <a:solidFill>
                  <a:prstClr val="black">
                    <a:tint val="75000"/>
                  </a:prstClr>
                </a:solidFill>
              </a:rPr>
              <a:pPr/>
              <a:t>7</a:t>
            </a:fld>
            <a:endParaRPr lang="en-US" dirty="0">
              <a:ln>
                <a:solidFill>
                  <a:prstClr val="white"/>
                </a:solidFill>
              </a:ln>
              <a:solidFill>
                <a:prstClr val="black">
                  <a:tint val="75000"/>
                </a:prstClr>
              </a:solidFill>
            </a:endParaRPr>
          </a:p>
        </p:txBody>
      </p:sp>
      <p:sp>
        <p:nvSpPr>
          <p:cNvPr id="3" name="TextBox 2">
            <a:extLst>
              <a:ext uri="{FF2B5EF4-FFF2-40B4-BE49-F238E27FC236}">
                <a16:creationId xmlns:a16="http://schemas.microsoft.com/office/drawing/2014/main" id="{F832AED7-D422-49D6-9D4C-F834D8AACFBB}"/>
              </a:ext>
            </a:extLst>
          </p:cNvPr>
          <p:cNvSpPr txBox="1"/>
          <p:nvPr/>
        </p:nvSpPr>
        <p:spPr>
          <a:xfrm>
            <a:off x="-16272" y="159483"/>
            <a:ext cx="6300700" cy="523220"/>
          </a:xfrm>
          <a:prstGeom prst="rect">
            <a:avLst/>
          </a:prstGeom>
          <a:noFill/>
        </p:spPr>
        <p:txBody>
          <a:bodyPr wrap="square" rtlCol="0">
            <a:spAutoFit/>
          </a:bodyPr>
          <a:lstStyle/>
          <a:p>
            <a:r>
              <a:rPr lang="en-US" sz="1400" b="1" dirty="0">
                <a:solidFill>
                  <a:srgbClr val="0070C0"/>
                </a:solidFill>
              </a:rPr>
              <a:t>Ultrafast Pulser for Transmission Electron Microscopy (in collaboration with BNL, NIST) </a:t>
            </a:r>
          </a:p>
        </p:txBody>
      </p:sp>
      <p:pic>
        <p:nvPicPr>
          <p:cNvPr id="6" name="Picture 5" descr="A picture containing microscope&#10;&#10;Description automatically generated">
            <a:extLst>
              <a:ext uri="{FF2B5EF4-FFF2-40B4-BE49-F238E27FC236}">
                <a16:creationId xmlns:a16="http://schemas.microsoft.com/office/drawing/2014/main" id="{15D7640D-87BC-473D-932C-48924553D99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63485" y="270323"/>
            <a:ext cx="1203386" cy="3453556"/>
          </a:xfrm>
          <a:prstGeom prst="rect">
            <a:avLst/>
          </a:prstGeom>
        </p:spPr>
      </p:pic>
      <p:pic>
        <p:nvPicPr>
          <p:cNvPr id="8" name="Picture 7" descr="Logo&#10;&#10;Description automatically generated">
            <a:extLst>
              <a:ext uri="{FF2B5EF4-FFF2-40B4-BE49-F238E27FC236}">
                <a16:creationId xmlns:a16="http://schemas.microsoft.com/office/drawing/2014/main" id="{6856FBA1-C98D-4AC3-8174-5079A1CA597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1864" y="946101"/>
            <a:ext cx="1273921" cy="1337617"/>
          </a:xfrm>
          <a:prstGeom prst="rect">
            <a:avLst/>
          </a:prstGeom>
        </p:spPr>
      </p:pic>
      <p:pic>
        <p:nvPicPr>
          <p:cNvPr id="10" name="Picture 9" descr="A picture containing indoor, microscope, different, miller&#10;&#10;Description automatically generated">
            <a:extLst>
              <a:ext uri="{FF2B5EF4-FFF2-40B4-BE49-F238E27FC236}">
                <a16:creationId xmlns:a16="http://schemas.microsoft.com/office/drawing/2014/main" id="{4A356F1C-5F78-4974-8B27-FACFFE393C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733" y="2321948"/>
            <a:ext cx="3325242" cy="2444028"/>
          </a:xfrm>
          <a:prstGeom prst="rect">
            <a:avLst/>
          </a:prstGeom>
        </p:spPr>
      </p:pic>
      <p:sp>
        <p:nvSpPr>
          <p:cNvPr id="4" name="TextBox 3">
            <a:extLst>
              <a:ext uri="{FF2B5EF4-FFF2-40B4-BE49-F238E27FC236}">
                <a16:creationId xmlns:a16="http://schemas.microsoft.com/office/drawing/2014/main" id="{9FAEF8BD-E2A0-02F7-2074-E7C0DD48E518}"/>
              </a:ext>
            </a:extLst>
          </p:cNvPr>
          <p:cNvSpPr txBox="1"/>
          <p:nvPr/>
        </p:nvSpPr>
        <p:spPr>
          <a:xfrm>
            <a:off x="2447764" y="3723878"/>
            <a:ext cx="596638" cy="338554"/>
          </a:xfrm>
          <a:prstGeom prst="rect">
            <a:avLst/>
          </a:prstGeom>
          <a:noFill/>
        </p:spPr>
        <p:txBody>
          <a:bodyPr wrap="none" rtlCol="0">
            <a:spAutoFit/>
          </a:bodyPr>
          <a:lstStyle/>
          <a:p>
            <a:r>
              <a:rPr lang="en-US" sz="1600" dirty="0"/>
              <a:t>(G1)</a:t>
            </a:r>
          </a:p>
        </p:txBody>
      </p:sp>
      <p:sp>
        <p:nvSpPr>
          <p:cNvPr id="5" name="TextBox 4">
            <a:extLst>
              <a:ext uri="{FF2B5EF4-FFF2-40B4-BE49-F238E27FC236}">
                <a16:creationId xmlns:a16="http://schemas.microsoft.com/office/drawing/2014/main" id="{EA2C92AE-6FD8-40F7-97AF-7C6217F26505}"/>
              </a:ext>
            </a:extLst>
          </p:cNvPr>
          <p:cNvSpPr txBox="1"/>
          <p:nvPr/>
        </p:nvSpPr>
        <p:spPr>
          <a:xfrm>
            <a:off x="2037989" y="635664"/>
            <a:ext cx="3924436" cy="1458669"/>
          </a:xfrm>
          <a:prstGeom prst="rect">
            <a:avLst/>
          </a:prstGeom>
          <a:noFill/>
        </p:spPr>
        <p:txBody>
          <a:bodyPr wrap="square">
            <a:spAutoFit/>
          </a:bodyPr>
          <a:lstStyle/>
          <a:p>
            <a:pPr algn="just">
              <a:lnSpc>
                <a:spcPct val="107000"/>
              </a:lnSpc>
              <a:spcAft>
                <a:spcPts val="600"/>
              </a:spcAft>
            </a:pPr>
            <a:r>
              <a:rPr lang="en-US" sz="1400" dirty="0">
                <a:latin typeface="Arial" panose="020B0604020202020204" pitchFamily="34" charset="0"/>
                <a:ea typeface="Times New Roman" panose="02020603050405020304" pitchFamily="18" charset="0"/>
                <a:cs typeface="Arial" panose="020B0604020202020204" pitchFamily="34" charset="0"/>
              </a:rPr>
              <a:t>As a successful result of the DoE SBIR “Stroboscopic TEM Pulser” project, Euclid was awarded a Phase III contract for Transmission Electron Microscope (TEM) modification at NIST in 2016-2018. The NIH and Chan-Zuckerberg awards started in 2021. </a:t>
            </a:r>
            <a:endParaRPr lang="en-US" sz="1400" dirty="0">
              <a:latin typeface="Arial" panose="020B0604020202020204" pitchFamily="34" charset="0"/>
              <a:ea typeface="Calibri" panose="020F050202020403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44276507-D54F-EF67-2946-EC2F167C647E}"/>
              </a:ext>
            </a:extLst>
          </p:cNvPr>
          <p:cNvPicPr>
            <a:picLocks noChangeAspect="1"/>
          </p:cNvPicPr>
          <p:nvPr/>
        </p:nvPicPr>
        <p:blipFill>
          <a:blip r:embed="rId5"/>
          <a:stretch>
            <a:fillRect/>
          </a:stretch>
        </p:blipFill>
        <p:spPr>
          <a:xfrm>
            <a:off x="3361975" y="2418073"/>
            <a:ext cx="1088204" cy="1853261"/>
          </a:xfrm>
          <a:prstGeom prst="rect">
            <a:avLst/>
          </a:prstGeom>
        </p:spPr>
      </p:pic>
      <p:pic>
        <p:nvPicPr>
          <p:cNvPr id="9" name="Picture 8">
            <a:extLst>
              <a:ext uri="{FF2B5EF4-FFF2-40B4-BE49-F238E27FC236}">
                <a16:creationId xmlns:a16="http://schemas.microsoft.com/office/drawing/2014/main" id="{CA273B5C-EC62-8779-0660-B62E7707CEAA}"/>
              </a:ext>
            </a:extLst>
          </p:cNvPr>
          <p:cNvPicPr>
            <a:picLocks noChangeAspect="1"/>
          </p:cNvPicPr>
          <p:nvPr/>
        </p:nvPicPr>
        <p:blipFill>
          <a:blip r:embed="rId6"/>
          <a:stretch>
            <a:fillRect/>
          </a:stretch>
        </p:blipFill>
        <p:spPr>
          <a:xfrm>
            <a:off x="4379319" y="2418074"/>
            <a:ext cx="1085852" cy="1685420"/>
          </a:xfrm>
          <a:prstGeom prst="rect">
            <a:avLst/>
          </a:prstGeom>
        </p:spPr>
      </p:pic>
      <p:pic>
        <p:nvPicPr>
          <p:cNvPr id="11" name="Picture 10" descr="A picture containing microscope&#10;&#10;Description automatically generated">
            <a:extLst>
              <a:ext uri="{FF2B5EF4-FFF2-40B4-BE49-F238E27FC236}">
                <a16:creationId xmlns:a16="http://schemas.microsoft.com/office/drawing/2014/main" id="{41A3C7E3-0295-4A98-32F3-93384FFA1F7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45196" y="2440314"/>
            <a:ext cx="528754" cy="1228769"/>
          </a:xfrm>
          <a:prstGeom prst="rect">
            <a:avLst/>
          </a:prstGeom>
        </p:spPr>
      </p:pic>
      <p:pic>
        <p:nvPicPr>
          <p:cNvPr id="16" name="Picture 15" descr="A blue and white logo&#10;&#10;AI-generated content may be incorrect.">
            <a:extLst>
              <a:ext uri="{FF2B5EF4-FFF2-40B4-BE49-F238E27FC236}">
                <a16:creationId xmlns:a16="http://schemas.microsoft.com/office/drawing/2014/main" id="{F99C289F-C9D1-AB56-4797-E959DACD8186}"/>
              </a:ext>
            </a:extLst>
          </p:cNvPr>
          <p:cNvPicPr>
            <a:picLocks noChangeAspect="1"/>
          </p:cNvPicPr>
          <p:nvPr/>
        </p:nvPicPr>
        <p:blipFill>
          <a:blip r:embed="rId8"/>
          <a:stretch>
            <a:fillRect/>
          </a:stretch>
        </p:blipFill>
        <p:spPr>
          <a:xfrm>
            <a:off x="6278734" y="2519307"/>
            <a:ext cx="1133990" cy="585478"/>
          </a:xfrm>
          <a:prstGeom prst="rect">
            <a:avLst/>
          </a:prstGeom>
        </p:spPr>
      </p:pic>
      <p:pic>
        <p:nvPicPr>
          <p:cNvPr id="18" name="Picture 17" descr="A logo for a company&#10;&#10;AI-generated content may be incorrect.">
            <a:extLst>
              <a:ext uri="{FF2B5EF4-FFF2-40B4-BE49-F238E27FC236}">
                <a16:creationId xmlns:a16="http://schemas.microsoft.com/office/drawing/2014/main" id="{C887C79B-930F-2211-967F-D72E703ABDA7}"/>
              </a:ext>
            </a:extLst>
          </p:cNvPr>
          <p:cNvPicPr>
            <a:picLocks noChangeAspect="1"/>
          </p:cNvPicPr>
          <p:nvPr/>
        </p:nvPicPr>
        <p:blipFill>
          <a:blip r:embed="rId9"/>
          <a:stretch>
            <a:fillRect/>
          </a:stretch>
        </p:blipFill>
        <p:spPr>
          <a:xfrm>
            <a:off x="5362947" y="3787636"/>
            <a:ext cx="935579" cy="631716"/>
          </a:xfrm>
          <a:prstGeom prst="rect">
            <a:avLst/>
          </a:prstGeom>
        </p:spPr>
      </p:pic>
      <p:pic>
        <p:nvPicPr>
          <p:cNvPr id="20" name="Picture 19" descr="A black and white logo&#10;&#10;AI-generated content may be incorrect.">
            <a:extLst>
              <a:ext uri="{FF2B5EF4-FFF2-40B4-BE49-F238E27FC236}">
                <a16:creationId xmlns:a16="http://schemas.microsoft.com/office/drawing/2014/main" id="{26C81733-C91B-80E3-EFB3-09B452D09329}"/>
              </a:ext>
            </a:extLst>
          </p:cNvPr>
          <p:cNvPicPr>
            <a:picLocks noChangeAspect="1"/>
          </p:cNvPicPr>
          <p:nvPr/>
        </p:nvPicPr>
        <p:blipFill>
          <a:blip r:embed="rId10"/>
          <a:stretch>
            <a:fillRect/>
          </a:stretch>
        </p:blipFill>
        <p:spPr>
          <a:xfrm>
            <a:off x="7930990" y="3724286"/>
            <a:ext cx="868375" cy="868375"/>
          </a:xfrm>
          <a:prstGeom prst="rect">
            <a:avLst/>
          </a:prstGeom>
        </p:spPr>
      </p:pic>
      <p:pic>
        <p:nvPicPr>
          <p:cNvPr id="13" name="Picture 12" descr="A metal cylinder with holes and screws&#10;&#10;AI-generated content may be incorrect.">
            <a:extLst>
              <a:ext uri="{FF2B5EF4-FFF2-40B4-BE49-F238E27FC236}">
                <a16:creationId xmlns:a16="http://schemas.microsoft.com/office/drawing/2014/main" id="{2FEC65B7-D1FC-5568-630B-0BAB6A55463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298526" y="1363623"/>
            <a:ext cx="1214338" cy="1045829"/>
          </a:xfrm>
          <a:prstGeom prst="rect">
            <a:avLst/>
          </a:prstGeom>
        </p:spPr>
      </p:pic>
      <p:sp>
        <p:nvSpPr>
          <p:cNvPr id="21" name="Oval 20">
            <a:extLst>
              <a:ext uri="{FF2B5EF4-FFF2-40B4-BE49-F238E27FC236}">
                <a16:creationId xmlns:a16="http://schemas.microsoft.com/office/drawing/2014/main" id="{45DF0447-32B1-3947-65C0-C8C9E0AEC595}"/>
              </a:ext>
            </a:extLst>
          </p:cNvPr>
          <p:cNvSpPr/>
          <p:nvPr/>
        </p:nvSpPr>
        <p:spPr>
          <a:xfrm>
            <a:off x="6147996" y="659715"/>
            <a:ext cx="1472453" cy="286207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solidFill>
                <a:schemeClr val="tx1">
                  <a:lumMod val="65000"/>
                  <a:lumOff val="35000"/>
                </a:schemeClr>
              </a:solidFill>
            </a:endParaRPr>
          </a:p>
        </p:txBody>
      </p:sp>
    </p:spTree>
    <p:extLst>
      <p:ext uri="{BB962C8B-B14F-4D97-AF65-F5344CB8AC3E}">
        <p14:creationId xmlns:p14="http://schemas.microsoft.com/office/powerpoint/2010/main" val="3172766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DFD080D-4035-439B-A547-518F11065314}"/>
              </a:ext>
            </a:extLst>
          </p:cNvPr>
          <p:cNvSpPr>
            <a:spLocks noGrp="1"/>
          </p:cNvSpPr>
          <p:nvPr>
            <p:ph type="sldNum" sz="quarter" idx="12"/>
          </p:nvPr>
        </p:nvSpPr>
        <p:spPr/>
        <p:txBody>
          <a:bodyPr/>
          <a:lstStyle/>
          <a:p>
            <a:fld id="{B6F15528-21DE-4FAA-801E-634DDDAF4B2B}" type="slidenum">
              <a:rPr lang="en-US" smtClean="0">
                <a:ln>
                  <a:solidFill>
                    <a:prstClr val="white"/>
                  </a:solidFill>
                </a:ln>
                <a:solidFill>
                  <a:prstClr val="black">
                    <a:tint val="75000"/>
                  </a:prstClr>
                </a:solidFill>
              </a:rPr>
              <a:pPr/>
              <a:t>8</a:t>
            </a:fld>
            <a:endParaRPr lang="en-US" dirty="0">
              <a:ln>
                <a:solidFill>
                  <a:prstClr val="white"/>
                </a:solidFill>
              </a:ln>
              <a:solidFill>
                <a:prstClr val="black">
                  <a:tint val="75000"/>
                </a:prstClr>
              </a:solidFill>
            </a:endParaRPr>
          </a:p>
        </p:txBody>
      </p:sp>
      <p:pic>
        <p:nvPicPr>
          <p:cNvPr id="3" name="Picture 2" descr="A picture containing indoor, kitchen, sink, counter&#10;&#10;Description automatically generated">
            <a:extLst>
              <a:ext uri="{FF2B5EF4-FFF2-40B4-BE49-F238E27FC236}">
                <a16:creationId xmlns:a16="http://schemas.microsoft.com/office/drawing/2014/main" id="{EBA4315E-3986-44F7-AEDE-5FEB25B3D04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flipH="1">
            <a:off x="5076056" y="1311512"/>
            <a:ext cx="3492388" cy="2244289"/>
          </a:xfrm>
          <a:prstGeom prst="rect">
            <a:avLst/>
          </a:prstGeom>
        </p:spPr>
      </p:pic>
      <p:sp>
        <p:nvSpPr>
          <p:cNvPr id="12" name="TextBox 11">
            <a:extLst>
              <a:ext uri="{FF2B5EF4-FFF2-40B4-BE49-F238E27FC236}">
                <a16:creationId xmlns:a16="http://schemas.microsoft.com/office/drawing/2014/main" id="{893ED687-D001-4A22-9483-CE7235392051}"/>
              </a:ext>
            </a:extLst>
          </p:cNvPr>
          <p:cNvSpPr txBox="1"/>
          <p:nvPr/>
        </p:nvSpPr>
        <p:spPr>
          <a:xfrm>
            <a:off x="153610" y="100840"/>
            <a:ext cx="7740860" cy="307777"/>
          </a:xfrm>
          <a:prstGeom prst="rect">
            <a:avLst/>
          </a:prstGeom>
          <a:noFill/>
        </p:spPr>
        <p:txBody>
          <a:bodyPr wrap="square" rtlCol="0">
            <a:spAutoFit/>
          </a:bodyPr>
          <a:lstStyle/>
          <a:p>
            <a:r>
              <a:rPr lang="en-US" sz="1400" b="1" dirty="0">
                <a:solidFill>
                  <a:srgbClr val="0070C0"/>
                </a:solidFill>
              </a:rPr>
              <a:t>SRF Technologies for Big Science and Industrial Accelerators</a:t>
            </a:r>
          </a:p>
        </p:txBody>
      </p:sp>
      <p:sp>
        <p:nvSpPr>
          <p:cNvPr id="13" name="TextBox 12">
            <a:extLst>
              <a:ext uri="{FF2B5EF4-FFF2-40B4-BE49-F238E27FC236}">
                <a16:creationId xmlns:a16="http://schemas.microsoft.com/office/drawing/2014/main" id="{0F67BCC8-14A9-424B-B8DA-7CB5BB5ADDB3}"/>
              </a:ext>
            </a:extLst>
          </p:cNvPr>
          <p:cNvSpPr txBox="1"/>
          <p:nvPr/>
        </p:nvSpPr>
        <p:spPr>
          <a:xfrm>
            <a:off x="4478152" y="4465983"/>
            <a:ext cx="4382426" cy="338554"/>
          </a:xfrm>
          <a:prstGeom prst="rect">
            <a:avLst/>
          </a:prstGeom>
          <a:noFill/>
        </p:spPr>
        <p:txBody>
          <a:bodyPr wrap="square">
            <a:spAutoFit/>
          </a:bodyPr>
          <a:lstStyle/>
          <a:p>
            <a:r>
              <a:rPr lang="en-US" sz="1600" b="1" dirty="0">
                <a:solidFill>
                  <a:srgbClr val="0070C0"/>
                </a:solidFill>
              </a:rPr>
              <a:t>(in collaboration with FNAL, BNL and Jlab)</a:t>
            </a:r>
            <a:endParaRPr lang="en-US" sz="1600" dirty="0"/>
          </a:p>
        </p:txBody>
      </p:sp>
      <p:sp>
        <p:nvSpPr>
          <p:cNvPr id="7" name="TextBox 6">
            <a:extLst>
              <a:ext uri="{FF2B5EF4-FFF2-40B4-BE49-F238E27FC236}">
                <a16:creationId xmlns:a16="http://schemas.microsoft.com/office/drawing/2014/main" id="{C8BA6D61-3162-42E2-80B9-9D0760B9D83E}"/>
              </a:ext>
            </a:extLst>
          </p:cNvPr>
          <p:cNvSpPr txBox="1"/>
          <p:nvPr/>
        </p:nvSpPr>
        <p:spPr>
          <a:xfrm>
            <a:off x="5580112" y="3792261"/>
            <a:ext cx="2066591" cy="307777"/>
          </a:xfrm>
          <a:prstGeom prst="rect">
            <a:avLst/>
          </a:prstGeom>
          <a:noFill/>
        </p:spPr>
        <p:txBody>
          <a:bodyPr wrap="none" rtlCol="0">
            <a:spAutoFit/>
          </a:bodyPr>
          <a:lstStyle/>
          <a:p>
            <a:r>
              <a:rPr lang="en-US" sz="1400" dirty="0"/>
              <a:t>1.3 GHz SRF Photogun</a:t>
            </a:r>
          </a:p>
        </p:txBody>
      </p:sp>
      <p:sp>
        <p:nvSpPr>
          <p:cNvPr id="14" name="TextBox 13">
            <a:extLst>
              <a:ext uri="{FF2B5EF4-FFF2-40B4-BE49-F238E27FC236}">
                <a16:creationId xmlns:a16="http://schemas.microsoft.com/office/drawing/2014/main" id="{B6C8D7B9-CD55-47C4-ABE5-ACDE3518D5F7}"/>
              </a:ext>
            </a:extLst>
          </p:cNvPr>
          <p:cNvSpPr txBox="1"/>
          <p:nvPr/>
        </p:nvSpPr>
        <p:spPr>
          <a:xfrm>
            <a:off x="320341" y="1036992"/>
            <a:ext cx="3672839" cy="1600438"/>
          </a:xfrm>
          <a:prstGeom prst="rect">
            <a:avLst/>
          </a:prstGeom>
          <a:noFill/>
        </p:spPr>
        <p:txBody>
          <a:bodyPr wrap="square">
            <a:spAutoFit/>
          </a:bodyPr>
          <a:lstStyle/>
          <a:p>
            <a:pPr algn="just"/>
            <a:r>
              <a:rPr lang="en-US" sz="1400" dirty="0"/>
              <a:t>Development of MeV-range ultrafast electron diffraction/microscopy (UED and UEM) is a priority for the DOE. Euclid is developing the </a:t>
            </a:r>
            <a:r>
              <a:rPr lang="en-US" sz="1400" b="1" dirty="0"/>
              <a:t>SRF photocathode gun </a:t>
            </a:r>
            <a:r>
              <a:rPr lang="en-US" sz="1400" dirty="0"/>
              <a:t>that is a promising candidate to produce highly stable electrons for UEM/UED applications</a:t>
            </a:r>
          </a:p>
        </p:txBody>
      </p:sp>
      <p:sp>
        <p:nvSpPr>
          <p:cNvPr id="15" name="Arrow: Right 14">
            <a:extLst>
              <a:ext uri="{FF2B5EF4-FFF2-40B4-BE49-F238E27FC236}">
                <a16:creationId xmlns:a16="http://schemas.microsoft.com/office/drawing/2014/main" id="{499B0C07-3952-404D-94B2-241755984A78}"/>
              </a:ext>
            </a:extLst>
          </p:cNvPr>
          <p:cNvSpPr/>
          <p:nvPr/>
        </p:nvSpPr>
        <p:spPr>
          <a:xfrm>
            <a:off x="4258128" y="1668917"/>
            <a:ext cx="288032" cy="2162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rgbClr val="0070C0"/>
              </a:solidFill>
            </a:endParaRPr>
          </a:p>
        </p:txBody>
      </p:sp>
      <p:sp>
        <p:nvSpPr>
          <p:cNvPr id="19" name="TextBox 18">
            <a:extLst>
              <a:ext uri="{FF2B5EF4-FFF2-40B4-BE49-F238E27FC236}">
                <a16:creationId xmlns:a16="http://schemas.microsoft.com/office/drawing/2014/main" id="{D719173D-01B1-4E72-B4B3-E01F62224E52}"/>
              </a:ext>
            </a:extLst>
          </p:cNvPr>
          <p:cNvSpPr txBox="1"/>
          <p:nvPr/>
        </p:nvSpPr>
        <p:spPr>
          <a:xfrm>
            <a:off x="354370" y="2920990"/>
            <a:ext cx="2276878" cy="1169551"/>
          </a:xfrm>
          <a:prstGeom prst="rect">
            <a:avLst/>
          </a:prstGeom>
          <a:noFill/>
        </p:spPr>
        <p:txBody>
          <a:bodyPr wrap="square" rtlCol="0">
            <a:spAutoFit/>
          </a:bodyPr>
          <a:lstStyle/>
          <a:p>
            <a:pPr algn="just"/>
            <a:r>
              <a:rPr lang="en-US" sz="1400" dirty="0"/>
              <a:t>Euclid is developing SRF technology for conduction cooled industrial Nb3Sn accelerator: </a:t>
            </a:r>
            <a:r>
              <a:rPr lang="en-US" sz="1400" b="1" dirty="0"/>
              <a:t>cold spray copper on Nb.</a:t>
            </a:r>
          </a:p>
        </p:txBody>
      </p:sp>
      <p:pic>
        <p:nvPicPr>
          <p:cNvPr id="20" name="Picture 19">
            <a:extLst>
              <a:ext uri="{FF2B5EF4-FFF2-40B4-BE49-F238E27FC236}">
                <a16:creationId xmlns:a16="http://schemas.microsoft.com/office/drawing/2014/main" id="{738E7F4E-39E6-45EF-BD9E-C5782978D39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96196" y="2708888"/>
            <a:ext cx="1270370" cy="1693826"/>
          </a:xfrm>
          <a:prstGeom prst="rect">
            <a:avLst/>
          </a:prstGeom>
        </p:spPr>
      </p:pic>
      <p:sp>
        <p:nvSpPr>
          <p:cNvPr id="21" name="Arrow: Right 20">
            <a:extLst>
              <a:ext uri="{FF2B5EF4-FFF2-40B4-BE49-F238E27FC236}">
                <a16:creationId xmlns:a16="http://schemas.microsoft.com/office/drawing/2014/main" id="{55C93037-ED06-4552-B6D5-8EEEB1704D55}"/>
              </a:ext>
            </a:extLst>
          </p:cNvPr>
          <p:cNvSpPr/>
          <p:nvPr/>
        </p:nvSpPr>
        <p:spPr>
          <a:xfrm>
            <a:off x="2353163" y="3936556"/>
            <a:ext cx="137598" cy="16348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rgbClr val="0070C0"/>
              </a:solidFill>
            </a:endParaRPr>
          </a:p>
        </p:txBody>
      </p:sp>
    </p:spTree>
    <p:extLst>
      <p:ext uri="{BB962C8B-B14F-4D97-AF65-F5344CB8AC3E}">
        <p14:creationId xmlns:p14="http://schemas.microsoft.com/office/powerpoint/2010/main" val="35823485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D4C15B-E2B1-9395-CFD1-CAD1441652B5}"/>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62A4107-5AAC-3C65-85C7-A868D94B83D9}"/>
              </a:ext>
            </a:extLst>
          </p:cNvPr>
          <p:cNvSpPr>
            <a:spLocks noGrp="1"/>
          </p:cNvSpPr>
          <p:nvPr>
            <p:ph type="sldNum" sz="quarter" idx="12"/>
          </p:nvPr>
        </p:nvSpPr>
        <p:spPr/>
        <p:txBody>
          <a:bodyPr/>
          <a:lstStyle/>
          <a:p>
            <a:fld id="{B6F15528-21DE-4FAA-801E-634DDDAF4B2B}" type="slidenum">
              <a:rPr lang="en-US" smtClean="0">
                <a:ln>
                  <a:solidFill>
                    <a:prstClr val="white"/>
                  </a:solidFill>
                </a:ln>
                <a:solidFill>
                  <a:prstClr val="black">
                    <a:tint val="75000"/>
                  </a:prstClr>
                </a:solidFill>
              </a:rPr>
              <a:pPr/>
              <a:t>9</a:t>
            </a:fld>
            <a:endParaRPr lang="en-US" dirty="0">
              <a:ln>
                <a:solidFill>
                  <a:prstClr val="white"/>
                </a:solidFill>
              </a:ln>
              <a:solidFill>
                <a:prstClr val="black">
                  <a:tint val="75000"/>
                </a:prstClr>
              </a:solidFill>
            </a:endParaRPr>
          </a:p>
        </p:txBody>
      </p:sp>
      <p:sp>
        <p:nvSpPr>
          <p:cNvPr id="12" name="TextBox 11">
            <a:extLst>
              <a:ext uri="{FF2B5EF4-FFF2-40B4-BE49-F238E27FC236}">
                <a16:creationId xmlns:a16="http://schemas.microsoft.com/office/drawing/2014/main" id="{4DDF21F5-F8FC-9E5F-BB1A-C00108CAB69D}"/>
              </a:ext>
            </a:extLst>
          </p:cNvPr>
          <p:cNvSpPr txBox="1"/>
          <p:nvPr/>
        </p:nvSpPr>
        <p:spPr>
          <a:xfrm>
            <a:off x="153610" y="100840"/>
            <a:ext cx="7740860" cy="307777"/>
          </a:xfrm>
          <a:prstGeom prst="rect">
            <a:avLst/>
          </a:prstGeom>
          <a:noFill/>
        </p:spPr>
        <p:txBody>
          <a:bodyPr wrap="square" rtlCol="0">
            <a:spAutoFit/>
          </a:bodyPr>
          <a:lstStyle/>
          <a:p>
            <a:r>
              <a:rPr lang="en-US" sz="1400" b="1" dirty="0">
                <a:solidFill>
                  <a:srgbClr val="0070C0"/>
                </a:solidFill>
              </a:rPr>
              <a:t>SRF Technologies for Big Science and Industrial Accelerators</a:t>
            </a:r>
          </a:p>
        </p:txBody>
      </p:sp>
      <p:sp>
        <p:nvSpPr>
          <p:cNvPr id="10" name="TextBox 9">
            <a:extLst>
              <a:ext uri="{FF2B5EF4-FFF2-40B4-BE49-F238E27FC236}">
                <a16:creationId xmlns:a16="http://schemas.microsoft.com/office/drawing/2014/main" id="{D62E5982-8D14-627C-0C57-454FCB3FCFB0}"/>
              </a:ext>
            </a:extLst>
          </p:cNvPr>
          <p:cNvSpPr txBox="1"/>
          <p:nvPr/>
        </p:nvSpPr>
        <p:spPr>
          <a:xfrm>
            <a:off x="5490146" y="4033725"/>
            <a:ext cx="3377013" cy="276999"/>
          </a:xfrm>
          <a:prstGeom prst="rect">
            <a:avLst/>
          </a:prstGeom>
          <a:noFill/>
        </p:spPr>
        <p:txBody>
          <a:bodyPr wrap="square" rtlCol="0">
            <a:spAutoFit/>
          </a:bodyPr>
          <a:lstStyle/>
          <a:p>
            <a:pPr algn="ctr"/>
            <a:r>
              <a:rPr lang="en-US" sz="1200" dirty="0"/>
              <a:t>Conduction Cooled Cryomodule</a:t>
            </a:r>
          </a:p>
        </p:txBody>
      </p:sp>
      <p:pic>
        <p:nvPicPr>
          <p:cNvPr id="22" name="Picture 21">
            <a:extLst>
              <a:ext uri="{FF2B5EF4-FFF2-40B4-BE49-F238E27FC236}">
                <a16:creationId xmlns:a16="http://schemas.microsoft.com/office/drawing/2014/main" id="{BAD676C9-2F9F-E181-94F7-B849D8614CC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83760" y="1594521"/>
            <a:ext cx="1524425" cy="2022196"/>
          </a:xfrm>
          <a:prstGeom prst="rect">
            <a:avLst/>
          </a:prstGeom>
        </p:spPr>
      </p:pic>
      <p:pic>
        <p:nvPicPr>
          <p:cNvPr id="5" name="Picture 4">
            <a:extLst>
              <a:ext uri="{FF2B5EF4-FFF2-40B4-BE49-F238E27FC236}">
                <a16:creationId xmlns:a16="http://schemas.microsoft.com/office/drawing/2014/main" id="{391230DF-2858-07F0-EC8F-2A64D744C470}"/>
              </a:ext>
            </a:extLst>
          </p:cNvPr>
          <p:cNvPicPr/>
          <p:nvPr/>
        </p:nvPicPr>
        <p:blipFill>
          <a:blip r:embed="rId4"/>
          <a:stretch>
            <a:fillRect/>
          </a:stretch>
        </p:blipFill>
        <p:spPr>
          <a:xfrm>
            <a:off x="2364283" y="2833541"/>
            <a:ext cx="2057143" cy="1665104"/>
          </a:xfrm>
          <a:prstGeom prst="rect">
            <a:avLst/>
          </a:prstGeom>
        </p:spPr>
      </p:pic>
      <p:pic>
        <p:nvPicPr>
          <p:cNvPr id="6" name="Picture 5">
            <a:extLst>
              <a:ext uri="{FF2B5EF4-FFF2-40B4-BE49-F238E27FC236}">
                <a16:creationId xmlns:a16="http://schemas.microsoft.com/office/drawing/2014/main" id="{C31568BA-745E-8D47-8DAE-1D3DE6DE4013}"/>
              </a:ext>
            </a:extLst>
          </p:cNvPr>
          <p:cNvPicPr>
            <a:picLocks noChangeAspect="1"/>
          </p:cNvPicPr>
          <p:nvPr/>
        </p:nvPicPr>
        <p:blipFill>
          <a:blip r:embed="rId5"/>
          <a:stretch>
            <a:fillRect/>
          </a:stretch>
        </p:blipFill>
        <p:spPr>
          <a:xfrm>
            <a:off x="3588885" y="2773888"/>
            <a:ext cx="1693915" cy="1726231"/>
          </a:xfrm>
          <a:prstGeom prst="rect">
            <a:avLst/>
          </a:prstGeom>
        </p:spPr>
      </p:pic>
      <p:pic>
        <p:nvPicPr>
          <p:cNvPr id="24" name="Picture 23">
            <a:extLst>
              <a:ext uri="{FF2B5EF4-FFF2-40B4-BE49-F238E27FC236}">
                <a16:creationId xmlns:a16="http://schemas.microsoft.com/office/drawing/2014/main" id="{71D4F495-3FC7-AC12-6966-6B3BBC59AEFD}"/>
              </a:ext>
            </a:extLst>
          </p:cNvPr>
          <p:cNvPicPr>
            <a:picLocks noChangeAspect="1"/>
          </p:cNvPicPr>
          <p:nvPr/>
        </p:nvPicPr>
        <p:blipFill>
          <a:blip r:embed="rId6"/>
          <a:stretch>
            <a:fillRect/>
          </a:stretch>
        </p:blipFill>
        <p:spPr>
          <a:xfrm>
            <a:off x="2816837" y="934176"/>
            <a:ext cx="1961028" cy="1117330"/>
          </a:xfrm>
          <a:prstGeom prst="rect">
            <a:avLst/>
          </a:prstGeom>
        </p:spPr>
      </p:pic>
      <p:pic>
        <p:nvPicPr>
          <p:cNvPr id="28" name="Picture 27">
            <a:extLst>
              <a:ext uri="{FF2B5EF4-FFF2-40B4-BE49-F238E27FC236}">
                <a16:creationId xmlns:a16="http://schemas.microsoft.com/office/drawing/2014/main" id="{45BD3B13-4EAE-7454-3DD1-F074BDB8B3E5}"/>
              </a:ext>
            </a:extLst>
          </p:cNvPr>
          <p:cNvPicPr>
            <a:picLocks noChangeAspect="1"/>
          </p:cNvPicPr>
          <p:nvPr/>
        </p:nvPicPr>
        <p:blipFill>
          <a:blip r:embed="rId7"/>
          <a:stretch>
            <a:fillRect/>
          </a:stretch>
        </p:blipFill>
        <p:spPr>
          <a:xfrm>
            <a:off x="225767" y="3170910"/>
            <a:ext cx="1979884" cy="1117330"/>
          </a:xfrm>
          <a:prstGeom prst="rect">
            <a:avLst/>
          </a:prstGeom>
        </p:spPr>
      </p:pic>
      <p:sp>
        <p:nvSpPr>
          <p:cNvPr id="30" name="TextBox 29">
            <a:extLst>
              <a:ext uri="{FF2B5EF4-FFF2-40B4-BE49-F238E27FC236}">
                <a16:creationId xmlns:a16="http://schemas.microsoft.com/office/drawing/2014/main" id="{17F8EE95-C458-D13B-6FD4-14E7555F59D8}"/>
              </a:ext>
            </a:extLst>
          </p:cNvPr>
          <p:cNvSpPr txBox="1"/>
          <p:nvPr/>
        </p:nvSpPr>
        <p:spPr>
          <a:xfrm>
            <a:off x="17383" y="2386798"/>
            <a:ext cx="2477986" cy="307777"/>
          </a:xfrm>
          <a:prstGeom prst="rect">
            <a:avLst/>
          </a:prstGeom>
          <a:noFill/>
        </p:spPr>
        <p:txBody>
          <a:bodyPr wrap="none" rtlCol="0">
            <a:spAutoFit/>
          </a:bodyPr>
          <a:lstStyle/>
          <a:p>
            <a:r>
              <a:rPr lang="en-US" sz="1400" dirty="0"/>
              <a:t>3-Cell Traveling Wave Cavity</a:t>
            </a:r>
          </a:p>
        </p:txBody>
      </p:sp>
      <p:pic>
        <p:nvPicPr>
          <p:cNvPr id="31" name="Picture 30" descr="A machine in a factory&#10;&#10;Description automatically generated">
            <a:extLst>
              <a:ext uri="{FF2B5EF4-FFF2-40B4-BE49-F238E27FC236}">
                <a16:creationId xmlns:a16="http://schemas.microsoft.com/office/drawing/2014/main" id="{EAAC5F87-4BFF-6FCF-E55C-C99DA8AC28A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25767" y="782014"/>
            <a:ext cx="1968660" cy="1476495"/>
          </a:xfrm>
          <a:prstGeom prst="rect">
            <a:avLst/>
          </a:prstGeom>
        </p:spPr>
      </p:pic>
      <p:sp>
        <p:nvSpPr>
          <p:cNvPr id="33" name="TextBox 32">
            <a:extLst>
              <a:ext uri="{FF2B5EF4-FFF2-40B4-BE49-F238E27FC236}">
                <a16:creationId xmlns:a16="http://schemas.microsoft.com/office/drawing/2014/main" id="{49AD8C83-CBCE-FDAE-496B-41FF199FA930}"/>
              </a:ext>
            </a:extLst>
          </p:cNvPr>
          <p:cNvSpPr txBox="1"/>
          <p:nvPr/>
        </p:nvSpPr>
        <p:spPr>
          <a:xfrm>
            <a:off x="579958" y="4288240"/>
            <a:ext cx="1271502" cy="307777"/>
          </a:xfrm>
          <a:prstGeom prst="rect">
            <a:avLst/>
          </a:prstGeom>
          <a:noFill/>
        </p:spPr>
        <p:txBody>
          <a:bodyPr wrap="none" rtlCol="0">
            <a:spAutoFit/>
          </a:bodyPr>
          <a:lstStyle/>
          <a:p>
            <a:r>
              <a:rPr lang="en-US" sz="1400" dirty="0"/>
              <a:t>Conical QWR</a:t>
            </a:r>
          </a:p>
        </p:txBody>
      </p:sp>
      <p:sp>
        <p:nvSpPr>
          <p:cNvPr id="34" name="TextBox 33">
            <a:extLst>
              <a:ext uri="{FF2B5EF4-FFF2-40B4-BE49-F238E27FC236}">
                <a16:creationId xmlns:a16="http://schemas.microsoft.com/office/drawing/2014/main" id="{53C9D799-7D25-3ACA-ABFC-7ADDB3F2C1F9}"/>
              </a:ext>
            </a:extLst>
          </p:cNvPr>
          <p:cNvSpPr txBox="1"/>
          <p:nvPr/>
        </p:nvSpPr>
        <p:spPr>
          <a:xfrm>
            <a:off x="2635620" y="2051505"/>
            <a:ext cx="2435282" cy="307777"/>
          </a:xfrm>
          <a:prstGeom prst="rect">
            <a:avLst/>
          </a:prstGeom>
          <a:noFill/>
        </p:spPr>
        <p:txBody>
          <a:bodyPr wrap="none" rtlCol="0">
            <a:spAutoFit/>
          </a:bodyPr>
          <a:lstStyle/>
          <a:p>
            <a:r>
              <a:rPr lang="en-US" sz="1400" dirty="0"/>
              <a:t>Coaxial QW on axis Coupler</a:t>
            </a:r>
          </a:p>
        </p:txBody>
      </p:sp>
      <p:sp>
        <p:nvSpPr>
          <p:cNvPr id="35" name="TextBox 34">
            <a:extLst>
              <a:ext uri="{FF2B5EF4-FFF2-40B4-BE49-F238E27FC236}">
                <a16:creationId xmlns:a16="http://schemas.microsoft.com/office/drawing/2014/main" id="{CF726347-D3BE-8188-E13C-42381739DA64}"/>
              </a:ext>
            </a:extLst>
          </p:cNvPr>
          <p:cNvSpPr txBox="1"/>
          <p:nvPr/>
        </p:nvSpPr>
        <p:spPr>
          <a:xfrm>
            <a:off x="2945116" y="4481860"/>
            <a:ext cx="1888659" cy="307777"/>
          </a:xfrm>
          <a:prstGeom prst="rect">
            <a:avLst/>
          </a:prstGeom>
          <a:noFill/>
        </p:spPr>
        <p:txBody>
          <a:bodyPr wrap="none" rtlCol="0">
            <a:spAutoFit/>
          </a:bodyPr>
          <a:lstStyle/>
          <a:p>
            <a:r>
              <a:rPr lang="en-US" sz="1400" dirty="0"/>
              <a:t>Balloon Spoke Cavity</a:t>
            </a:r>
          </a:p>
        </p:txBody>
      </p:sp>
      <p:grpSp>
        <p:nvGrpSpPr>
          <p:cNvPr id="36" name="Group 35">
            <a:extLst>
              <a:ext uri="{FF2B5EF4-FFF2-40B4-BE49-F238E27FC236}">
                <a16:creationId xmlns:a16="http://schemas.microsoft.com/office/drawing/2014/main" id="{2791ED4B-9A64-EECE-33C3-1518BDFA7E52}"/>
              </a:ext>
            </a:extLst>
          </p:cNvPr>
          <p:cNvGrpSpPr/>
          <p:nvPr/>
        </p:nvGrpSpPr>
        <p:grpSpPr>
          <a:xfrm>
            <a:off x="7178653" y="1619713"/>
            <a:ext cx="1717306" cy="1988735"/>
            <a:chOff x="7959623" y="874622"/>
            <a:chExt cx="3656990" cy="4234995"/>
          </a:xfrm>
        </p:grpSpPr>
        <p:pic>
          <p:nvPicPr>
            <p:cNvPr id="37" name="Picture 36">
              <a:extLst>
                <a:ext uri="{FF2B5EF4-FFF2-40B4-BE49-F238E27FC236}">
                  <a16:creationId xmlns:a16="http://schemas.microsoft.com/office/drawing/2014/main" id="{218B3F50-E063-A06B-BAD7-51A4CA7867D9}"/>
                </a:ext>
              </a:extLst>
            </p:cNvPr>
            <p:cNvPicPr>
              <a:picLocks noChangeAspect="1"/>
            </p:cNvPicPr>
            <p:nvPr/>
          </p:nvPicPr>
          <p:blipFill rotWithShape="1">
            <a:blip r:embed="rId9"/>
            <a:srcRect l="57772" t="547" r="1571" b="12684"/>
            <a:stretch/>
          </p:blipFill>
          <p:spPr>
            <a:xfrm>
              <a:off x="7959623" y="874622"/>
              <a:ext cx="3656990" cy="4234995"/>
            </a:xfrm>
            <a:prstGeom prst="rect">
              <a:avLst/>
            </a:prstGeom>
            <a:ln>
              <a:solidFill>
                <a:srgbClr val="0070C0"/>
              </a:solidFill>
            </a:ln>
          </p:spPr>
        </p:pic>
        <p:pic>
          <p:nvPicPr>
            <p:cNvPr id="38" name="Picture 37">
              <a:extLst>
                <a:ext uri="{FF2B5EF4-FFF2-40B4-BE49-F238E27FC236}">
                  <a16:creationId xmlns:a16="http://schemas.microsoft.com/office/drawing/2014/main" id="{09D01C1A-3D52-09A9-7E97-4D3B519A559E}"/>
                </a:ext>
              </a:extLst>
            </p:cNvPr>
            <p:cNvPicPr>
              <a:picLocks noChangeAspect="1"/>
            </p:cNvPicPr>
            <p:nvPr/>
          </p:nvPicPr>
          <p:blipFill>
            <a:blip r:embed="rId10">
              <a:alphaModFix amt="50000"/>
              <a:extLst>
                <a:ext uri="{BEBA8EAE-BF5A-486C-A8C5-ECC9F3942E4B}">
                  <a14:imgProps xmlns:a14="http://schemas.microsoft.com/office/drawing/2010/main">
                    <a14:imgLayer r:embed="rId11">
                      <a14:imgEffect>
                        <a14:backgroundRemoval t="9814" b="89848" l="3812" r="89962">
                          <a14:foregroundMark x1="10419" y1="85448" x2="4447" y2="40778"/>
                          <a14:foregroundMark x1="4447" y1="40778" x2="10038" y2="20305"/>
                          <a14:foregroundMark x1="7878" y1="85279" x2="4320" y2="50254"/>
                          <a14:foregroundMark x1="3812" y1="57530" x2="3939" y2="86464"/>
                          <a14:foregroundMark x1="6353" y1="44332" x2="3939" y2="28426"/>
                          <a14:foregroundMark x1="4447" y1="19628" x2="6607" y2="57360"/>
                          <a14:foregroundMark x1="7878" y1="85956" x2="6861" y2="17597"/>
                        </a14:backgroundRemoval>
                      </a14:imgEffect>
                    </a14:imgLayer>
                  </a14:imgProps>
                </a:ext>
              </a:extLst>
            </a:blip>
            <a:stretch>
              <a:fillRect/>
            </a:stretch>
          </p:blipFill>
          <p:spPr>
            <a:xfrm rot="10800000" flipV="1">
              <a:off x="9137463" y="3166141"/>
              <a:ext cx="1476170" cy="1147547"/>
            </a:xfrm>
            <a:prstGeom prst="rect">
              <a:avLst/>
            </a:prstGeom>
          </p:spPr>
        </p:pic>
      </p:grpSp>
      <p:sp>
        <p:nvSpPr>
          <p:cNvPr id="40" name="Oval 39">
            <a:extLst>
              <a:ext uri="{FF2B5EF4-FFF2-40B4-BE49-F238E27FC236}">
                <a16:creationId xmlns:a16="http://schemas.microsoft.com/office/drawing/2014/main" id="{C48788EC-514F-ECD3-DE09-5FE3E769ECFB}"/>
              </a:ext>
            </a:extLst>
          </p:cNvPr>
          <p:cNvSpPr/>
          <p:nvPr/>
        </p:nvSpPr>
        <p:spPr>
          <a:xfrm>
            <a:off x="5308951" y="195487"/>
            <a:ext cx="3679175" cy="4847174"/>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1B33332C-34AB-08EF-62CD-AF62AD3E6D3E}"/>
              </a:ext>
            </a:extLst>
          </p:cNvPr>
          <p:cNvSpPr/>
          <p:nvPr/>
        </p:nvSpPr>
        <p:spPr>
          <a:xfrm>
            <a:off x="2233638" y="139085"/>
            <a:ext cx="723275" cy="923330"/>
          </a:xfrm>
          <a:prstGeom prst="rect">
            <a:avLst/>
          </a:prstGeom>
          <a:noFill/>
        </p:spPr>
        <p:txBody>
          <a:bodyPr wrap="none" lIns="91440" tIns="45720" rIns="91440" bIns="45720">
            <a:spAutoFit/>
          </a:bodyPr>
          <a:lstStyle/>
          <a:p>
            <a:pPr algn="ctr"/>
            <a:r>
              <a:rPr lang="en-US" sz="5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e</a:t>
            </a:r>
            <a:r>
              <a:rPr lang="en-US" sz="5400" b="1" baseline="3000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a:t>
            </a:r>
            <a:endParaRPr lang="en-US" sz="5400" b="1" cap="none" spc="0" baseline="30000" dirty="0">
              <a:ln w="22225">
                <a:solidFill>
                  <a:schemeClr val="accent2"/>
                </a:solidFill>
                <a:prstDash val="solid"/>
              </a:ln>
              <a:solidFill>
                <a:schemeClr val="accent2">
                  <a:lumMod val="40000"/>
                  <a:lumOff val="60000"/>
                </a:schemeClr>
              </a:solidFill>
              <a:effectLst/>
            </a:endParaRPr>
          </a:p>
        </p:txBody>
      </p:sp>
      <p:sp>
        <p:nvSpPr>
          <p:cNvPr id="42" name="Rectangle 41">
            <a:extLst>
              <a:ext uri="{FF2B5EF4-FFF2-40B4-BE49-F238E27FC236}">
                <a16:creationId xmlns:a16="http://schemas.microsoft.com/office/drawing/2014/main" id="{A9FA5C52-D0C9-48EC-AF5B-3243F237B948}"/>
              </a:ext>
            </a:extLst>
          </p:cNvPr>
          <p:cNvSpPr/>
          <p:nvPr/>
        </p:nvSpPr>
        <p:spPr>
          <a:xfrm>
            <a:off x="2178287" y="2480261"/>
            <a:ext cx="877163" cy="923330"/>
          </a:xfrm>
          <a:prstGeom prst="rect">
            <a:avLst/>
          </a:prstGeom>
          <a:noFill/>
        </p:spPr>
        <p:txBody>
          <a:bodyPr wrap="none" lIns="91440" tIns="45720" rIns="91440" bIns="45720">
            <a:spAutoFit/>
          </a:bodyPr>
          <a:lstStyle/>
          <a:p>
            <a:pPr algn="ctr"/>
            <a:r>
              <a:rPr lang="en-US" sz="5400" b="1" cap="none" spc="0" dirty="0">
                <a:ln w="22225">
                  <a:solidFill>
                    <a:schemeClr val="accent2"/>
                  </a:solidFill>
                  <a:prstDash val="solid"/>
                </a:ln>
                <a:solidFill>
                  <a:schemeClr val="accent2">
                    <a:lumMod val="40000"/>
                    <a:lumOff val="60000"/>
                  </a:schemeClr>
                </a:solidFill>
                <a:effectLst/>
              </a:rPr>
              <a:t>p</a:t>
            </a:r>
            <a:r>
              <a:rPr lang="en-US" sz="5400" b="1" cap="none" spc="0" baseline="30000" dirty="0">
                <a:ln w="22225">
                  <a:solidFill>
                    <a:schemeClr val="accent2"/>
                  </a:solidFill>
                  <a:prstDash val="solid"/>
                </a:ln>
                <a:solidFill>
                  <a:schemeClr val="accent2">
                    <a:lumMod val="40000"/>
                    <a:lumOff val="60000"/>
                  </a:schemeClr>
                </a:solidFill>
                <a:effectLst/>
              </a:rPr>
              <a:t>+</a:t>
            </a:r>
          </a:p>
        </p:txBody>
      </p:sp>
    </p:spTree>
    <p:extLst>
      <p:ext uri="{BB962C8B-B14F-4D97-AF65-F5344CB8AC3E}">
        <p14:creationId xmlns:p14="http://schemas.microsoft.com/office/powerpoint/2010/main" val="3969292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29788</TotalTime>
  <Words>1897</Words>
  <Application>Microsoft Office PowerPoint</Application>
  <PresentationFormat>On-screen Show (16:9)</PresentationFormat>
  <Paragraphs>199</Paragraphs>
  <Slides>24</Slides>
  <Notes>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24</vt:i4>
      </vt:variant>
    </vt:vector>
  </HeadingPairs>
  <TitlesOfParts>
    <vt:vector size="29" baseType="lpstr">
      <vt:lpstr>Arial</vt:lpstr>
      <vt:lpstr>Calibri</vt:lpstr>
      <vt:lpstr>Times New Roman</vt:lpstr>
      <vt:lpstr>Wingdings</vt:lpstr>
      <vt:lpstr>1_Office Theme</vt:lpstr>
      <vt:lpstr>Euclid Techlabs Capabilities for iSAS Program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F-FRT low power tests at Euclid at CERN</vt:lpstr>
      <vt:lpstr>PowerPoint Presentation</vt:lpstr>
      <vt:lpstr>Robust Rf Window Solution                        - Conductive Ceramic</vt:lpstr>
      <vt:lpstr>High-Power Test at Fermilab </vt:lpstr>
      <vt:lpstr>High-Power Test at Fermilab Inspection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Experimental demonstration of wakefield effects in a THz planar diamond accelerating structure</dc:title>
  <dc:creator>Antipov, Sergey P.</dc:creator>
  <cp:lastModifiedBy>Alexei Kanareykin</cp:lastModifiedBy>
  <cp:revision>684</cp:revision>
  <cp:lastPrinted>2012-04-19T21:06:49Z</cp:lastPrinted>
  <dcterms:created xsi:type="dcterms:W3CDTF">2006-08-16T00:00:00Z</dcterms:created>
  <dcterms:modified xsi:type="dcterms:W3CDTF">2025-03-14T07:15:13Z</dcterms:modified>
</cp:coreProperties>
</file>