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5" r:id="rId4"/>
    <p:sldMasterId id="2147483657" r:id="rId5"/>
    <p:sldMasterId id="2147483659" r:id="rId6"/>
    <p:sldMasterId id="2147483669" r:id="rId7"/>
    <p:sldMasterId id="2147483664" r:id="rId8"/>
    <p:sldMasterId id="2147483666" r:id="rId9"/>
  </p:sldMasterIdLst>
  <p:notesMasterIdLst>
    <p:notesMasterId r:id="rId35"/>
  </p:notesMasterIdLst>
  <p:handoutMasterIdLst>
    <p:handoutMasterId r:id="rId36"/>
  </p:handoutMasterIdLst>
  <p:sldIdLst>
    <p:sldId id="286" r:id="rId10"/>
    <p:sldId id="288" r:id="rId11"/>
    <p:sldId id="453" r:id="rId12"/>
    <p:sldId id="449" r:id="rId13"/>
    <p:sldId id="260" r:id="rId14"/>
    <p:sldId id="451" r:id="rId15"/>
    <p:sldId id="261" r:id="rId16"/>
    <p:sldId id="455" r:id="rId17"/>
    <p:sldId id="452" r:id="rId18"/>
    <p:sldId id="264" r:id="rId19"/>
    <p:sldId id="450" r:id="rId20"/>
    <p:sldId id="465" r:id="rId21"/>
    <p:sldId id="275" r:id="rId22"/>
    <p:sldId id="462" r:id="rId23"/>
    <p:sldId id="464" r:id="rId24"/>
    <p:sldId id="461" r:id="rId25"/>
    <p:sldId id="466" r:id="rId26"/>
    <p:sldId id="289" r:id="rId27"/>
    <p:sldId id="341" r:id="rId28"/>
    <p:sldId id="294" r:id="rId29"/>
    <p:sldId id="332" r:id="rId30"/>
    <p:sldId id="291" r:id="rId31"/>
    <p:sldId id="467" r:id="rId32"/>
    <p:sldId id="280" r:id="rId33"/>
    <p:sldId id="460" r:id="rId3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02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AC863A-B58C-544D-C05E-762625FA57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9399A0-C2FD-258E-2108-93CA6FF1C5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435F8-121B-456D-99FB-B21ED9FDD0BB}" type="datetimeFigureOut">
              <a:rPr lang="it-IT" smtClean="0"/>
              <a:t>14/03/2025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3F0BBF-4318-48ED-AEA1-11B42D6628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EA7F3-DB41-4FE2-F99B-5AFC197459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56815-7513-4C67-9983-9E966EECF5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1695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5333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0A6188F-112F-6CC4-5065-85D58D6E7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4305268"/>
            <a:ext cx="10740162" cy="547524"/>
          </a:xfrm>
          <a:prstGeom prst="rect">
            <a:avLst/>
          </a:prstGeom>
        </p:spPr>
        <p:txBody>
          <a:bodyPr anchor="ctr"/>
          <a:lstStyle>
            <a:lvl1pPr algn="l">
              <a:defRPr lang="en-US" sz="4400" kern="1200" dirty="0">
                <a:solidFill>
                  <a:schemeClr val="tx1"/>
                </a:solidFill>
                <a:latin typeface="Metric Light" panose="020B0303030202060203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EC1457F-3AA2-DC34-85F5-61ADC3323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988494"/>
            <a:ext cx="10740162" cy="3651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1800" kern="1200" dirty="0">
                <a:solidFill>
                  <a:schemeClr val="tx1"/>
                </a:solidFill>
                <a:latin typeface="Metric Light" panose="020B03030302020602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6D1A490-3D69-CF50-5A36-83833F921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3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kumimoji="0" lang="it-IT" sz="1000" b="0" i="0" u="none" strike="noStrike" kern="1200" cap="none" spc="0" normalizeH="0" baseline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r>
              <a:rPr lang="it-IT"/>
              <a:t>Confidential ©SAES Group </a:t>
            </a:r>
            <a:endParaRPr lang="it-IT" dirty="0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AE48FDAB-4E90-F9B5-5A5F-84784FBCA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800" y="316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50000"/>
                  </a:schemeClr>
                </a:solidFill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51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xt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EC3C196-D3DE-4842-0898-DEA4EEE93B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10450" y="1010588"/>
            <a:ext cx="4060825" cy="5117161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1" name="Date Placeholder 1">
            <a:extLst>
              <a:ext uri="{FF2B5EF4-FFF2-40B4-BE49-F238E27FC236}">
                <a16:creationId xmlns:a16="http://schemas.microsoft.com/office/drawing/2014/main" id="{FD8CC85C-30D8-C494-6754-731A3BCCE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800" y="316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/>
                </a:solidFill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endParaRPr lang="it-IT" dirty="0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2C265314-DE9E-5646-E2E7-5131D2E9980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03348"/>
            <a:ext cx="4114800" cy="365125"/>
          </a:xfrm>
        </p:spPr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048B81-1550-174B-D2CA-481188AFF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953" y="621338"/>
            <a:ext cx="7628647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lang="it-IT" sz="2400" kern="1200" dirty="0">
                <a:solidFill>
                  <a:schemeClr val="bg1"/>
                </a:solidFill>
                <a:latin typeface="Metric" panose="020B0503030202060203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B44EC0D-A2F7-1380-8757-AE4EEFA34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53" y="368756"/>
            <a:ext cx="7628647" cy="2284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it-IT" sz="1050" kern="1200" spc="30" dirty="0">
                <a:solidFill>
                  <a:schemeClr val="bg1">
                    <a:lumMod val="85000"/>
                  </a:schemeClr>
                </a:solidFill>
                <a:latin typeface="Metric" panose="020B05030302020602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IT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C3DF5C-5043-6237-C238-D21D562358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953" y="1640994"/>
            <a:ext cx="6425201" cy="1685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kern="1200" dirty="0" smtClean="0">
                <a:solidFill>
                  <a:schemeClr val="tx1"/>
                </a:solidFill>
                <a:latin typeface="Metric Thin"/>
                <a:ea typeface="Metric Thin"/>
                <a:cs typeface="Metric Thin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307010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xt -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EC3C196-D3DE-4842-0898-DEA4EEE93B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42751" y="3758152"/>
            <a:ext cx="3403976" cy="220774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AE8356A-6E85-FAFC-B22C-324CD19962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5352" y="3758152"/>
            <a:ext cx="3403976" cy="220774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DD2FB23-F97C-FE3D-FC7B-1DE4E60C0C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7953" y="3758152"/>
            <a:ext cx="3403976" cy="220774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1" name="Date Placeholder 1">
            <a:extLst>
              <a:ext uri="{FF2B5EF4-FFF2-40B4-BE49-F238E27FC236}">
                <a16:creationId xmlns:a16="http://schemas.microsoft.com/office/drawing/2014/main" id="{FD8CC85C-30D8-C494-6754-731A3BCCE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800" y="316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/>
                </a:solidFill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endParaRPr lang="it-IT" dirty="0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2C265314-DE9E-5646-E2E7-5131D2E9980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03348"/>
            <a:ext cx="4114800" cy="365125"/>
          </a:xfrm>
        </p:spPr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048B81-1550-174B-D2CA-481188AFF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953" y="621338"/>
            <a:ext cx="7628647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lang="it-IT" sz="2400" kern="1200" dirty="0">
                <a:solidFill>
                  <a:schemeClr val="bg1"/>
                </a:solidFill>
                <a:latin typeface="Metric" panose="020B0503030202060203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B44EC0D-A2F7-1380-8757-AE4EEFA34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53" y="368756"/>
            <a:ext cx="7628647" cy="2284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it-IT" sz="1050" kern="1200" spc="30" dirty="0">
                <a:solidFill>
                  <a:schemeClr val="bg1">
                    <a:lumMod val="85000"/>
                  </a:schemeClr>
                </a:solidFill>
                <a:latin typeface="Metric" panose="020B05030302020602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IT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C3DF5C-5043-6237-C238-D21D562358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953" y="1640994"/>
            <a:ext cx="6425201" cy="1685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kern="1200" dirty="0" smtClean="0">
                <a:solidFill>
                  <a:schemeClr val="tx1"/>
                </a:solidFill>
                <a:latin typeface="Metric Thin"/>
                <a:ea typeface="Metric Thin"/>
                <a:cs typeface="Metric Thin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429467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ullet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653B6-5E23-A5A6-1FC1-672CB1C28E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E3B39-AE85-9AE7-0360-52228C5600B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9FE176-6B92-31AA-B410-02E63DA0C8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953" y="1612816"/>
            <a:ext cx="6511925" cy="1862137"/>
          </a:xfrm>
          <a:prstGeom prst="rect">
            <a:avLst/>
          </a:prstGeom>
        </p:spPr>
        <p:txBody>
          <a:bodyPr/>
          <a:lstStyle>
            <a:lvl1pPr marL="228600" indent="-228600">
              <a:buFont typeface="Metric Thin" panose="020B0403030202060203" pitchFamily="34" charset="0"/>
              <a:buChar char="&gt;"/>
              <a:defRPr lang="it-IT" sz="1400" b="0" i="0" u="none" strike="noStrike" kern="1200" cap="none" spc="0" baseline="0" dirty="0" smtClean="0">
                <a:solidFill>
                  <a:schemeClr val="bg1"/>
                </a:solidFill>
                <a:uFillTx/>
                <a:latin typeface="Metric Thin"/>
                <a:ea typeface="Metric Thin"/>
                <a:cs typeface="Metric Thin"/>
                <a:sym typeface="Calibri"/>
              </a:defRPr>
            </a:lvl1pPr>
            <a:lvl2pPr marL="228600" indent="-228600">
              <a:defRPr/>
            </a:lvl2pPr>
            <a:lvl3pPr marL="228600" indent="-228600">
              <a:defRPr/>
            </a:lvl3pPr>
            <a:lvl4pPr marL="228600" indent="-228600">
              <a:defRPr/>
            </a:lvl4pPr>
            <a:lvl5pPr marL="2286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Metric Thin" panose="020B0403030202060203" pitchFamily="34" charset="0"/>
              <a:buChar char="&gt;"/>
              <a:tabLst/>
            </a:pPr>
            <a:r>
              <a:rPr lang="en-US" dirty="0"/>
              <a:t>Second level</a:t>
            </a:r>
          </a:p>
          <a:p>
            <a:pPr marL="228600" marR="0" lvl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Metric Thin" panose="020B0403030202060203" pitchFamily="34" charset="0"/>
              <a:buChar char="&gt;"/>
              <a:tabLst/>
            </a:pPr>
            <a:r>
              <a:rPr lang="en-US" dirty="0"/>
              <a:t>Third level</a:t>
            </a:r>
          </a:p>
          <a:p>
            <a:pPr marL="228600" marR="0" lvl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Metric Thin" panose="020B0403030202060203" pitchFamily="34" charset="0"/>
              <a:buChar char="&gt;"/>
              <a:tabLst/>
            </a:pPr>
            <a:r>
              <a:rPr lang="en-US" dirty="0"/>
              <a:t>Fourth level</a:t>
            </a:r>
          </a:p>
          <a:p>
            <a:pPr marL="228600" marR="0" lvl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Metric Thin" panose="020B0403030202060203" pitchFamily="34" charset="0"/>
              <a:buChar char="&gt;"/>
              <a:tabLst/>
            </a:pPr>
            <a:r>
              <a:rPr lang="en-US" dirty="0"/>
              <a:t>Fifth level</a:t>
            </a:r>
            <a:endParaRPr lang="it-IT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1C7A56-03AB-91C7-FA8C-B368D8CEE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953" y="621338"/>
            <a:ext cx="7628647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lang="it-IT" sz="2400" kern="1200" dirty="0">
                <a:solidFill>
                  <a:schemeClr val="bg1"/>
                </a:solidFill>
                <a:latin typeface="Metric" panose="020B0503030202060203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169F82D-34C8-9D5D-A6C9-B6BC59297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53" y="368756"/>
            <a:ext cx="7628647" cy="2284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it-IT" sz="1050" kern="1200" spc="30" dirty="0">
                <a:solidFill>
                  <a:schemeClr val="bg1">
                    <a:lumMod val="85000"/>
                  </a:schemeClr>
                </a:solidFill>
                <a:latin typeface="Metric" panose="020B05030302020602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860094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7242A-56A2-A012-3715-797677FF20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8EE1565-3FA9-04FE-8DA0-D0769A3DF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53" y="368756"/>
            <a:ext cx="7628647" cy="2284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it-IT" sz="1050" kern="1200" spc="30" dirty="0">
                <a:solidFill>
                  <a:schemeClr val="bg1">
                    <a:lumMod val="85000"/>
                  </a:schemeClr>
                </a:solidFill>
                <a:latin typeface="Metric" panose="020B05030302020602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IT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3EDFC21-22AD-B919-25D4-8E88058905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2026" y="2663764"/>
            <a:ext cx="4928235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it-IT" sz="2000" b="0" i="0" u="none" strike="noStrike" cap="none" spc="3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tric Black" panose="020B0A030302020D0203" pitchFamily="34" charset="0"/>
                <a:ea typeface="+mn-ea"/>
                <a:cs typeface="+mn-cs"/>
                <a:sym typeface="Calibri"/>
              </a:defRPr>
            </a:lvl1pPr>
          </a:lstStyle>
          <a:p>
            <a:pPr lvl="0"/>
            <a:r>
              <a:rPr lang="en-US" dirty="0"/>
              <a:t>Chapter Number</a:t>
            </a:r>
            <a:endParaRPr lang="it-IT" dirty="0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FB3162C4-B138-9A1E-5550-4D16DD95D6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2026" y="3028950"/>
            <a:ext cx="4927600" cy="400050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kumimoji="0" lang="it-IT" sz="2000" b="0" i="0" u="none" strike="noStrike" cap="none" spc="3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tric Light" panose="020B0303030202060203" pitchFamily="34" charset="0"/>
                <a:ea typeface="+mn-ea"/>
                <a:cs typeface="+mn-cs"/>
                <a:sym typeface="Calibri"/>
              </a:defRPr>
            </a:lvl1pPr>
            <a:lvl2pPr marL="457200" indent="0">
              <a:buNone/>
              <a:defRPr/>
            </a:lvl2pPr>
            <a:lvl5pPr marL="1828800" indent="0">
              <a:buNone/>
              <a:defRPr kumimoji="0" lang="it-IT" sz="2000" b="0" i="0" u="none" strike="noStrike" cap="none" spc="3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etric Light" panose="020B0303030202060203" pitchFamily="34" charset="0"/>
                <a:ea typeface="+mn-ea"/>
                <a:cs typeface="+mn-cs"/>
                <a:sym typeface="Calibri"/>
              </a:defRPr>
            </a:lvl5pPr>
          </a:lstStyle>
          <a:p>
            <a:pPr lvl="0"/>
            <a:r>
              <a:rPr lang="en-US" dirty="0"/>
              <a:t>Chapter Title</a:t>
            </a:r>
            <a:endParaRPr lang="it-IT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685DCEC8-6618-2C69-0F96-847D070AC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800" y="316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/>
                </a:solidFill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830651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6D1A490-3D69-CF50-5A36-83833F921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3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kumimoji="0" lang="it-IT" sz="1000" b="0" i="0" u="none" strike="noStrike" kern="1200" cap="none" spc="0" normalizeH="0" baseline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r>
              <a:rPr lang="it-IT"/>
              <a:t>Confidential ©SAES Group </a:t>
            </a:r>
            <a:endParaRPr lang="it-IT" dirty="0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AE48FDAB-4E90-F9B5-5A5F-84784FBCA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800" y="316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50000"/>
                  </a:schemeClr>
                </a:solidFill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409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Dar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6D1A490-3D69-CF50-5A36-83833F921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3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kumimoji="0" lang="it-IT" sz="1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r>
              <a:rPr lang="it-IT"/>
              <a:t>Confidential ©SAES Group </a:t>
            </a: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AE48FDAB-4E90-F9B5-5A5F-84784FBCA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800" y="316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/>
                </a:solidFill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613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0A6188F-112F-6CC4-5065-85D58D6E7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4305268"/>
            <a:ext cx="10740162" cy="547524"/>
          </a:xfrm>
          <a:prstGeom prst="rect">
            <a:avLst/>
          </a:prstGeom>
        </p:spPr>
        <p:txBody>
          <a:bodyPr anchor="ctr"/>
          <a:lstStyle>
            <a:lvl1pPr algn="l">
              <a:defRPr lang="en-US" sz="4400" kern="1200" dirty="0">
                <a:solidFill>
                  <a:schemeClr val="bg1"/>
                </a:solidFill>
                <a:latin typeface="Metric Light" panose="020B0303030202060203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EC1457F-3AA2-DC34-85F5-61ADC3323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988494"/>
            <a:ext cx="10740162" cy="3651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1800" kern="1200" dirty="0">
                <a:solidFill>
                  <a:schemeClr val="bg1"/>
                </a:solidFill>
                <a:latin typeface="Metric Light" panose="020B03030302020602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6D1A490-3D69-CF50-5A36-83833F921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3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kumimoji="0" lang="it-IT" sz="1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r>
              <a:rPr lang="it-IT" dirty="0" err="1"/>
              <a:t>Confidential</a:t>
            </a:r>
            <a:r>
              <a:rPr lang="it-IT" dirty="0"/>
              <a:t> ©SAES Group </a:t>
            </a: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AE48FDAB-4E90-F9B5-5A5F-84784FBCA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800" y="316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/>
                </a:solidFill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268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1">
            <a:extLst>
              <a:ext uri="{FF2B5EF4-FFF2-40B4-BE49-F238E27FC236}">
                <a16:creationId xmlns:a16="http://schemas.microsoft.com/office/drawing/2014/main" id="{FD8CC85C-30D8-C494-6754-731A3BCCE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800" y="316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50000"/>
                  </a:schemeClr>
                </a:solidFill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796116-A767-85CD-C439-7661A448A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953" y="621338"/>
            <a:ext cx="7628647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lang="it-IT" sz="2400" kern="1200" dirty="0">
                <a:solidFill>
                  <a:schemeClr val="tx1"/>
                </a:solidFill>
                <a:latin typeface="Metric" panose="020B0503030202060203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34AC8C7-62CF-0B09-92C0-BC1BD04C6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53" y="368756"/>
            <a:ext cx="7628647" cy="2284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it-IT" sz="1050" kern="1200" spc="30" dirty="0">
                <a:solidFill>
                  <a:schemeClr val="bg1">
                    <a:lumMod val="65000"/>
                  </a:schemeClr>
                </a:solidFill>
                <a:latin typeface="Metric" panose="020B05030302020602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IT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77214E2-F6D7-7842-9A7A-79BBD65C33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953" y="1640994"/>
            <a:ext cx="7628647" cy="1685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kern="1200" dirty="0" smtClean="0">
                <a:solidFill>
                  <a:schemeClr val="tx1"/>
                </a:solidFill>
                <a:latin typeface="Metric Thin"/>
                <a:ea typeface="Metric Thin"/>
                <a:cs typeface="Metric Thin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BE8A7-7645-0925-8BCC-39A8D573C98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004491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xt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EC3C196-D3DE-4842-0898-DEA4EEE93B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10450" y="1010588"/>
            <a:ext cx="4060825" cy="5117161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1" name="Date Placeholder 1">
            <a:extLst>
              <a:ext uri="{FF2B5EF4-FFF2-40B4-BE49-F238E27FC236}">
                <a16:creationId xmlns:a16="http://schemas.microsoft.com/office/drawing/2014/main" id="{FD8CC85C-30D8-C494-6754-731A3BCCE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800" y="316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50000"/>
                  </a:schemeClr>
                </a:solidFill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2C265314-DE9E-5646-E2E7-5131D2E9980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03348"/>
            <a:ext cx="4114800" cy="365125"/>
          </a:xfrm>
        </p:spPr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048B81-1550-174B-D2CA-481188AFF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953" y="621338"/>
            <a:ext cx="7628647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lang="it-IT" sz="2400" kern="1200" dirty="0">
                <a:solidFill>
                  <a:schemeClr val="tx1"/>
                </a:solidFill>
                <a:latin typeface="Metric" panose="020B0503030202060203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B44EC0D-A2F7-1380-8757-AE4EEFA34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53" y="368756"/>
            <a:ext cx="7628647" cy="2284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it-IT" sz="1050" kern="1200" spc="30" dirty="0">
                <a:solidFill>
                  <a:schemeClr val="bg1">
                    <a:lumMod val="65000"/>
                  </a:schemeClr>
                </a:solidFill>
                <a:latin typeface="Metric" panose="020B05030302020602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IT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C3DF5C-5043-6237-C238-D21D562358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953" y="1640994"/>
            <a:ext cx="6425201" cy="1685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kern="1200" dirty="0" smtClean="0">
                <a:solidFill>
                  <a:schemeClr val="tx1"/>
                </a:solidFill>
                <a:latin typeface="Metric Thin"/>
                <a:ea typeface="Metric Thin"/>
                <a:cs typeface="Metric Thin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951843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xt -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EC3C196-D3DE-4842-0898-DEA4EEE93B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42751" y="3758152"/>
            <a:ext cx="3403976" cy="220774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AE8356A-6E85-FAFC-B22C-324CD19962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5352" y="3758152"/>
            <a:ext cx="3403976" cy="220774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DD2FB23-F97C-FE3D-FC7B-1DE4E60C0C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7953" y="3758152"/>
            <a:ext cx="3403976" cy="220774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1" name="Date Placeholder 1">
            <a:extLst>
              <a:ext uri="{FF2B5EF4-FFF2-40B4-BE49-F238E27FC236}">
                <a16:creationId xmlns:a16="http://schemas.microsoft.com/office/drawing/2014/main" id="{FD8CC85C-30D8-C494-6754-731A3BCCE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800" y="316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50000"/>
                  </a:schemeClr>
                </a:solidFill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2C265314-DE9E-5646-E2E7-5131D2E9980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03348"/>
            <a:ext cx="4114800" cy="365125"/>
          </a:xfrm>
        </p:spPr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048B81-1550-174B-D2CA-481188AFF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953" y="621338"/>
            <a:ext cx="7628647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lang="it-IT" sz="2400" kern="1200" dirty="0">
                <a:solidFill>
                  <a:schemeClr val="tx1"/>
                </a:solidFill>
                <a:latin typeface="Metric" panose="020B0503030202060203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B44EC0D-A2F7-1380-8757-AE4EEFA34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53" y="368756"/>
            <a:ext cx="7628647" cy="2284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it-IT" sz="1050" kern="1200" spc="30" dirty="0">
                <a:solidFill>
                  <a:schemeClr val="bg1">
                    <a:lumMod val="65000"/>
                  </a:schemeClr>
                </a:solidFill>
                <a:latin typeface="Metric" panose="020B05030302020602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IT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C3DF5C-5043-6237-C238-D21D562358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953" y="1640994"/>
            <a:ext cx="6425201" cy="1685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kern="1200" dirty="0" smtClean="0">
                <a:solidFill>
                  <a:schemeClr val="tx1"/>
                </a:solidFill>
                <a:latin typeface="Metric Thin"/>
                <a:ea typeface="Metric Thin"/>
                <a:cs typeface="Metric Thin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040069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ullet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653B6-5E23-A5A6-1FC1-672CB1C28E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E3B39-AE85-9AE7-0360-52228C5600B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9FE176-6B92-31AA-B410-02E63DA0C8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953" y="1612816"/>
            <a:ext cx="6511925" cy="1862137"/>
          </a:xfrm>
          <a:prstGeom prst="rect">
            <a:avLst/>
          </a:prstGeom>
        </p:spPr>
        <p:txBody>
          <a:bodyPr/>
          <a:lstStyle>
            <a:lvl1pPr marL="228600" indent="-228600">
              <a:buFont typeface="Metric Thin" panose="020B0403030202060203" pitchFamily="34" charset="0"/>
              <a:buChar char="&gt;"/>
              <a:defRPr lang="it-IT" sz="1400" b="0" i="0" u="none" strike="noStrike" kern="1200" cap="none" spc="0" baseline="0" dirty="0" smtClean="0">
                <a:solidFill>
                  <a:schemeClr val="tx1"/>
                </a:solidFill>
                <a:uFillTx/>
                <a:latin typeface="Metric Thin"/>
                <a:ea typeface="Metric Thin"/>
                <a:cs typeface="Metric Thin"/>
                <a:sym typeface="Calibri"/>
              </a:defRPr>
            </a:lvl1pPr>
            <a:lvl2pPr marL="228600" indent="-228600">
              <a:defRPr/>
            </a:lvl2pPr>
            <a:lvl3pPr marL="228600" indent="-228600">
              <a:defRPr/>
            </a:lvl3pPr>
            <a:lvl4pPr marL="228600" indent="-228600">
              <a:defRPr/>
            </a:lvl4pPr>
            <a:lvl5pPr marL="2286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Metric Thin" panose="020B0403030202060203" pitchFamily="34" charset="0"/>
              <a:buChar char="&gt;"/>
              <a:tabLst/>
            </a:pPr>
            <a:r>
              <a:rPr lang="en-US" dirty="0"/>
              <a:t>Second level</a:t>
            </a:r>
          </a:p>
          <a:p>
            <a:pPr marL="228600" marR="0" lvl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Metric Thin" panose="020B0403030202060203" pitchFamily="34" charset="0"/>
              <a:buChar char="&gt;"/>
              <a:tabLst/>
            </a:pPr>
            <a:r>
              <a:rPr lang="en-US" dirty="0"/>
              <a:t>Third level</a:t>
            </a:r>
          </a:p>
          <a:p>
            <a:pPr marL="228600" marR="0" lvl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Metric Thin" panose="020B0403030202060203" pitchFamily="34" charset="0"/>
              <a:buChar char="&gt;"/>
              <a:tabLst/>
            </a:pPr>
            <a:r>
              <a:rPr lang="en-US" dirty="0"/>
              <a:t>Fourth level</a:t>
            </a:r>
          </a:p>
          <a:p>
            <a:pPr marL="228600" marR="0" lvl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Metric Thin" panose="020B0403030202060203" pitchFamily="34" charset="0"/>
              <a:buChar char="&gt;"/>
              <a:tabLst/>
            </a:pPr>
            <a:r>
              <a:rPr lang="en-US" dirty="0"/>
              <a:t>Fifth level</a:t>
            </a:r>
            <a:endParaRPr lang="it-IT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1C7A56-03AB-91C7-FA8C-B368D8CEE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953" y="621338"/>
            <a:ext cx="7628647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lang="it-IT" sz="2400" kern="1200" dirty="0">
                <a:solidFill>
                  <a:schemeClr val="tx1"/>
                </a:solidFill>
                <a:latin typeface="Metric" panose="020B0503030202060203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169F82D-34C8-9D5D-A6C9-B6BC59297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53" y="368756"/>
            <a:ext cx="7628647" cy="2284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it-IT" sz="1050" kern="1200" spc="30" dirty="0">
                <a:solidFill>
                  <a:schemeClr val="bg1">
                    <a:lumMod val="65000"/>
                  </a:schemeClr>
                </a:solidFill>
                <a:latin typeface="Metric" panose="020B05030302020602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50500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7242A-56A2-A012-3715-797677FF20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ADE1C8-2112-768D-F828-3C17614BFFCA}"/>
              </a:ext>
            </a:extLst>
          </p:cNvPr>
          <p:cNvSpPr txBox="1"/>
          <p:nvPr userDrawn="1"/>
        </p:nvSpPr>
        <p:spPr>
          <a:xfrm>
            <a:off x="731837" y="368756"/>
            <a:ext cx="21919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spc="30" dirty="0">
                <a:solidFill>
                  <a:schemeClr val="bg1"/>
                </a:solidFill>
                <a:latin typeface="Metric" panose="020B0503030202060203" pitchFamily="34" charset="0"/>
              </a:rPr>
              <a:t>SAES Group / High Vacuum Division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44825401-6895-8832-1DB5-6F0450005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800" y="316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50000"/>
                  </a:schemeClr>
                </a:solidFill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8EE1565-3FA9-04FE-8DA0-D0769A3DF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53" y="368756"/>
            <a:ext cx="7628647" cy="2284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it-IT" sz="1050" kern="1200" spc="30" dirty="0">
                <a:solidFill>
                  <a:schemeClr val="bg1">
                    <a:lumMod val="65000"/>
                  </a:schemeClr>
                </a:solidFill>
                <a:latin typeface="Metric" panose="020B05030302020602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IT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3EDFC21-22AD-B919-25D4-8E88058905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2026" y="2663764"/>
            <a:ext cx="4928235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it-IT" sz="2000" b="0" i="0" u="none" strike="noStrike" cap="none" spc="3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etric Black" panose="020B0A030302020D0203" pitchFamily="34" charset="0"/>
                <a:ea typeface="+mn-ea"/>
                <a:cs typeface="+mn-cs"/>
                <a:sym typeface="Calibri"/>
              </a:defRPr>
            </a:lvl1pPr>
          </a:lstStyle>
          <a:p>
            <a:pPr lvl="0"/>
            <a:r>
              <a:rPr lang="en-US" dirty="0"/>
              <a:t>Chapter Number</a:t>
            </a:r>
            <a:endParaRPr lang="it-IT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35CDBD2-FF3A-2FBA-6836-AA1AA77470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2026" y="3028950"/>
            <a:ext cx="4927600" cy="400050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kumimoji="0" lang="it-IT" sz="2000" b="0" i="0" u="none" strike="noStrike" cap="none" spc="3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etric Light" panose="020B0303030202060203" pitchFamily="34" charset="0"/>
                <a:ea typeface="+mn-ea"/>
                <a:cs typeface="+mn-cs"/>
                <a:sym typeface="Calibri"/>
              </a:defRPr>
            </a:lvl1pPr>
            <a:lvl2pPr marL="457200" indent="0">
              <a:buNone/>
              <a:defRPr/>
            </a:lvl2pPr>
            <a:lvl5pPr marL="1828800" indent="0">
              <a:buNone/>
              <a:defRPr kumimoji="0" lang="it-IT" sz="2000" b="0" i="0" u="none" strike="noStrike" cap="none" spc="3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etric Light" panose="020B0303030202060203" pitchFamily="34" charset="0"/>
                <a:ea typeface="+mn-ea"/>
                <a:cs typeface="+mn-cs"/>
                <a:sym typeface="Calibri"/>
              </a:defRPr>
            </a:lvl5pPr>
          </a:lstStyle>
          <a:p>
            <a:pPr lvl="0"/>
            <a:r>
              <a:rPr lang="en-US" dirty="0"/>
              <a:t>Chapter Title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204941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/>
          <p:cNvSpPr txBox="1"/>
          <p:nvPr/>
        </p:nvSpPr>
        <p:spPr>
          <a:xfrm>
            <a:off x="529917" y="160549"/>
            <a:ext cx="205946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000" spc="30">
                <a:solidFill>
                  <a:srgbClr val="A6A6A6"/>
                </a:solidFill>
                <a:latin typeface="Metric"/>
                <a:ea typeface="Metric"/>
                <a:cs typeface="Metric"/>
                <a:sym typeface="Metric"/>
              </a:defRPr>
            </a:lvl1pPr>
          </a:lstStyle>
          <a:p>
            <a:r>
              <a:rPr dirty="0">
                <a:latin typeface="Metric Light" panose="020B0303030202060203" pitchFamily="34" charset="0"/>
              </a:rPr>
              <a:t>SAES Group </a:t>
            </a:r>
            <a:r>
              <a:rPr lang="it-IT" dirty="0">
                <a:latin typeface="Metric Light" panose="020B0303030202060203" pitchFamily="34" charset="0"/>
              </a:rPr>
              <a:t>-</a:t>
            </a:r>
            <a:r>
              <a:rPr dirty="0">
                <a:latin typeface="Metric Light" panose="020B0303030202060203" pitchFamily="34" charset="0"/>
              </a:rPr>
              <a:t> High Vacuum Division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0"/>
          </p:nvPr>
        </p:nvSpPr>
        <p:spPr>
          <a:xfrm>
            <a:off x="529916" y="591151"/>
            <a:ext cx="6913518" cy="410910"/>
          </a:xfrm>
        </p:spPr>
        <p:txBody>
          <a:bodyPr/>
          <a:lstStyle>
            <a:lvl1pPr marL="0" indent="0">
              <a:buNone/>
              <a:defRPr sz="2400">
                <a:latin typeface="Metric Semibold" panose="020B0703030202060203" pitchFamily="34" charset="0"/>
              </a:defRPr>
            </a:lvl1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9" name="Segnaposto contenuto 8"/>
          <p:cNvSpPr>
            <a:spLocks noGrp="1"/>
          </p:cNvSpPr>
          <p:nvPr>
            <p:ph sz="quarter" idx="12"/>
          </p:nvPr>
        </p:nvSpPr>
        <p:spPr>
          <a:xfrm>
            <a:off x="529916" y="2008262"/>
            <a:ext cx="8802673" cy="399774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600">
                <a:latin typeface="Metric Light" panose="020B0303030202060203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600">
                <a:latin typeface="Metric Light" panose="020B0303030202060203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600">
                <a:latin typeface="Metric Light" panose="020B0303030202060203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600">
                <a:latin typeface="Metric Light" panose="020B0303030202060203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600">
                <a:latin typeface="Metric Light" panose="020B0303030202060203" pitchFamily="34" charset="0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6AD05D5-6E68-3281-5085-19C3A0BC440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03348"/>
            <a:ext cx="4114800" cy="365125"/>
          </a:xfrm>
        </p:spPr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2005212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1">
            <a:extLst>
              <a:ext uri="{FF2B5EF4-FFF2-40B4-BE49-F238E27FC236}">
                <a16:creationId xmlns:a16="http://schemas.microsoft.com/office/drawing/2014/main" id="{FD8CC85C-30D8-C494-6754-731A3BCCE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800" y="316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/>
                </a:solidFill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endParaRPr lang="it-I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796116-A767-85CD-C439-7661A448A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953" y="621338"/>
            <a:ext cx="7628647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lang="it-IT" sz="2400" kern="1200" dirty="0">
                <a:solidFill>
                  <a:schemeClr val="bg1"/>
                </a:solidFill>
                <a:latin typeface="Metric" panose="020B0503030202060203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34AC8C7-62CF-0B09-92C0-BC1BD04C6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53" y="368756"/>
            <a:ext cx="7628647" cy="2284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it-IT" sz="1050" kern="1200" spc="30" dirty="0">
                <a:solidFill>
                  <a:schemeClr val="bg1">
                    <a:lumMod val="85000"/>
                  </a:schemeClr>
                </a:solidFill>
                <a:latin typeface="Metric" panose="020B0503030202060203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IT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77214E2-F6D7-7842-9A7A-79BBD65C33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953" y="1640994"/>
            <a:ext cx="7628647" cy="1685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kern="1200" dirty="0" smtClean="0">
                <a:solidFill>
                  <a:schemeClr val="tx1"/>
                </a:solidFill>
                <a:latin typeface="Metric Thin"/>
                <a:ea typeface="Metric Thin"/>
                <a:cs typeface="Metric Thin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BE8A7-7645-0925-8BCC-39A8D573C98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540552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1E86CCA-7DFD-CE01-7BEE-98B98B7133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465083"/>
            <a:ext cx="1830059" cy="439953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E5CCB10-CD12-0C79-91E0-F6BD473D4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3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kumimoji="0" lang="it-IT" sz="1000" b="0" i="0" u="none" strike="noStrike" kern="1200" cap="none" spc="0" normalizeH="0" baseline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r>
              <a:rPr lang="it-IT"/>
              <a:t>Confidential ©SAES Group </a:t>
            </a:r>
            <a:endParaRPr lang="it-IT" dirty="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64D9DFF0-9E32-763F-6285-1DA6C7407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800" y="316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50000"/>
                  </a:schemeClr>
                </a:solidFill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55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DC8DE6F-63F7-E61D-322F-17662B1B6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3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kumimoji="0" lang="it-IT" sz="1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r>
              <a:rPr lang="it-IT"/>
              <a:t>Confidential ©SAES Group 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6C56CEE9-15EF-F1AE-FEB7-C0FDEF9B5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800" y="316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/>
                </a:solidFill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endParaRPr lang="it-IT" dirty="0"/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A6E6C66-D473-5A04-080F-661B69A34A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465083"/>
            <a:ext cx="1830059" cy="4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0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99FFD0C-27AD-1DD5-5415-B9770522E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3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kumimoji="0" lang="it-IT" sz="1000" b="0" i="0" u="none" strike="noStrike" kern="1200" cap="none" spc="0" normalizeH="0" baseline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r>
              <a:rPr lang="it-IT"/>
              <a:t>Confidential ©SAES Group </a:t>
            </a:r>
            <a:endParaRPr lang="it-IT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B7DACE7-BB46-861A-7C11-156B358E1B96}"/>
              </a:ext>
            </a:extLst>
          </p:cNvPr>
          <p:cNvSpPr txBox="1">
            <a:spLocks/>
          </p:cNvSpPr>
          <p:nvPr userDrawn="1"/>
        </p:nvSpPr>
        <p:spPr>
          <a:xfrm>
            <a:off x="8728800" y="63128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 smtClean="0">
                <a:solidFill>
                  <a:schemeClr val="bg1">
                    <a:lumMod val="50000"/>
                  </a:schemeClr>
                </a:solidFill>
                <a:latin typeface="Metric Thin" panose="020B040303020206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C7A16F-8674-4A6F-8FB5-F5E0B71CB393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etric Thin" panose="020B040303020206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etric Thin" panose="020B0403030202060203" pitchFamily="34" charset="0"/>
              <a:ea typeface="+mn-ea"/>
              <a:cs typeface="+mn-cs"/>
            </a:endParaRP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982E2936-5F2D-A38C-B738-42816F930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800" y="316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50000"/>
                  </a:schemeClr>
                </a:solidFill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6F1108E-A985-94DB-258A-4D13F4654BD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" y="6337594"/>
            <a:ext cx="1313140" cy="315684"/>
          </a:xfrm>
          <a:prstGeom prst="rect">
            <a:avLst/>
          </a:prstGeom>
        </p:spPr>
      </p:pic>
      <p:pic>
        <p:nvPicPr>
          <p:cNvPr id="14" name="Picture 13" descr="A red and white logo&#10;&#10;Description automatically generated">
            <a:extLst>
              <a:ext uri="{FF2B5EF4-FFF2-40B4-BE49-F238E27FC236}">
                <a16:creationId xmlns:a16="http://schemas.microsoft.com/office/drawing/2014/main" id="{D01F9C03-C1D2-7366-A546-C765F35AC9D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67" b="33000"/>
          <a:stretch/>
        </p:blipFill>
        <p:spPr>
          <a:xfrm>
            <a:off x="9166602" y="6234450"/>
            <a:ext cx="1960842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6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8" r:id="rId5"/>
    <p:sldLayoutId id="2147483675" r:id="rId6"/>
  </p:sldLayoutIdLst>
  <p:transition spd="med"/>
  <p:hf sldNum="0" hd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etric Thin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etric Thin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etric Thin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etric Thin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etric Thin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etric Thin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etric Thin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etric Thin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etric Thin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99FFD0C-27AD-1DD5-5415-B9770522E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3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kumimoji="0" lang="it-IT" sz="1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r>
              <a:rPr lang="it-IT"/>
              <a:t>Confidential ©SAES Group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B7DACE7-BB46-861A-7C11-156B358E1B96}"/>
              </a:ext>
            </a:extLst>
          </p:cNvPr>
          <p:cNvSpPr txBox="1">
            <a:spLocks/>
          </p:cNvSpPr>
          <p:nvPr userDrawn="1"/>
        </p:nvSpPr>
        <p:spPr>
          <a:xfrm>
            <a:off x="8728800" y="63128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 smtClean="0">
                <a:solidFill>
                  <a:schemeClr val="bg1">
                    <a:lumMod val="50000"/>
                  </a:schemeClr>
                </a:solidFill>
                <a:latin typeface="Metric Thin" panose="020B040303020206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C7A16F-8674-4A6F-8FB5-F5E0B71CB393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ic Thin" panose="020B040303020206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tric Thin" panose="020B0403030202060203" pitchFamily="34" charset="0"/>
              <a:ea typeface="+mn-ea"/>
              <a:cs typeface="+mn-cs"/>
            </a:endParaRP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982E2936-5F2D-A38C-B738-42816F930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800" y="316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/>
                </a:solidFill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endParaRPr lang="it-IT" dirty="0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6F1108E-A985-94DB-258A-4D13F4654BD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" y="6337594"/>
            <a:ext cx="1313140" cy="315684"/>
          </a:xfrm>
          <a:prstGeom prst="rect">
            <a:avLst/>
          </a:prstGeom>
        </p:spPr>
      </p:pic>
      <p:pic>
        <p:nvPicPr>
          <p:cNvPr id="4" name="Picture 3" descr="A red and white logo&#10;&#10;Description automatically generated">
            <a:extLst>
              <a:ext uri="{FF2B5EF4-FFF2-40B4-BE49-F238E27FC236}">
                <a16:creationId xmlns:a16="http://schemas.microsoft.com/office/drawing/2014/main" id="{CF4C2528-890A-13BD-C414-C769E20C9AA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67" b="33000"/>
          <a:stretch/>
        </p:blipFill>
        <p:spPr>
          <a:xfrm>
            <a:off x="9166602" y="6234450"/>
            <a:ext cx="1960842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0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transition spd="med"/>
  <p:hf sldNum="0" hd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etric Thin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etric Thin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etric Thin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etric Thin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etric Thin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etric Thin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etric Thin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etric Thin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etric Thin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E5CCB10-CD12-0C79-91E0-F6BD473D4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3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kumimoji="0" lang="it-IT" sz="1000" b="0" i="0" u="none" strike="noStrike" kern="1200" cap="none" spc="0" normalizeH="0" baseline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r>
              <a:rPr lang="it-IT"/>
              <a:t>Confidential ©SAES Group </a:t>
            </a:r>
            <a:endParaRPr lang="it-IT" dirty="0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0F00A9A3-1D8F-DFEC-D34D-D97B9B6DBE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800" y="316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50000"/>
                  </a:schemeClr>
                </a:solidFill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1D298E5-5D99-B03A-146A-8FE80B81FF64}"/>
              </a:ext>
            </a:extLst>
          </p:cNvPr>
          <p:cNvSpPr txBox="1">
            <a:spLocks/>
          </p:cNvSpPr>
          <p:nvPr userDrawn="1"/>
        </p:nvSpPr>
        <p:spPr>
          <a:xfrm>
            <a:off x="731838" y="4305268"/>
            <a:ext cx="10740162" cy="547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tx1"/>
                </a:solidFill>
              </a:rPr>
              <a:t>Thank you for your attention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6DD818A-21A7-DA66-A99F-4806889092D5}"/>
              </a:ext>
            </a:extLst>
          </p:cNvPr>
          <p:cNvSpPr txBox="1">
            <a:spLocks/>
          </p:cNvSpPr>
          <p:nvPr userDrawn="1"/>
        </p:nvSpPr>
        <p:spPr>
          <a:xfrm>
            <a:off x="731838" y="4988494"/>
            <a:ext cx="10740162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800" kern="1200" dirty="0">
                <a:solidFill>
                  <a:schemeClr val="bg1"/>
                </a:solidFill>
                <a:latin typeface="Metric Light" panose="020B030303020206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solidFill>
                  <a:schemeClr val="tx1"/>
                </a:solidFill>
              </a:rPr>
              <a:t>www.saesgroup.com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A5B6FBB-4600-1629-6981-DA522A817A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465083"/>
            <a:ext cx="1830059" cy="4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5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DB4A3ED-6CA9-2679-342A-9E51D322E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03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kumimoji="0" lang="it-IT" sz="1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r>
              <a:rPr lang="it-IT"/>
              <a:t>Confidential ©SAES Group 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8928746A-EB20-3B17-AC68-EDEB7241F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28800" y="3169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/>
                </a:solidFill>
                <a:latin typeface="Metric Thin" panose="020B0403030202060203" pitchFamily="34" charset="0"/>
                <a:ea typeface="+mn-ea"/>
                <a:cs typeface="+mn-cs"/>
              </a:defRPr>
            </a:lvl1pPr>
          </a:lstStyle>
          <a:p>
            <a:endParaRPr lang="it-IT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548F9B0-3B2A-F621-A81D-46F37D528A43}"/>
              </a:ext>
            </a:extLst>
          </p:cNvPr>
          <p:cNvSpPr txBox="1">
            <a:spLocks/>
          </p:cNvSpPr>
          <p:nvPr userDrawn="1"/>
        </p:nvSpPr>
        <p:spPr>
          <a:xfrm>
            <a:off x="731838" y="4305268"/>
            <a:ext cx="10740162" cy="547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Thank </a:t>
            </a:r>
            <a:r>
              <a:rPr lang="it-IT" dirty="0" err="1"/>
              <a:t>you</a:t>
            </a:r>
            <a:r>
              <a:rPr lang="it-IT" dirty="0"/>
              <a:t> for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attention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D03B892-B5FD-2114-BDFC-D4A808B62DFF}"/>
              </a:ext>
            </a:extLst>
          </p:cNvPr>
          <p:cNvSpPr txBox="1">
            <a:spLocks/>
          </p:cNvSpPr>
          <p:nvPr userDrawn="1"/>
        </p:nvSpPr>
        <p:spPr>
          <a:xfrm>
            <a:off x="731838" y="4988494"/>
            <a:ext cx="10740162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800" kern="1200" dirty="0">
                <a:solidFill>
                  <a:schemeClr val="bg1"/>
                </a:solidFill>
                <a:latin typeface="Metric Light" panose="020B030303020206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www.saesgroup.com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1415613-560B-C78A-768A-DF0936CE1B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465083"/>
            <a:ext cx="1830059" cy="4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3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C5D482-0E1A-DBA0-9260-E20A4CA101A6}"/>
              </a:ext>
            </a:extLst>
          </p:cNvPr>
          <p:cNvSpPr/>
          <p:nvPr/>
        </p:nvSpPr>
        <p:spPr>
          <a:xfrm>
            <a:off x="-31845" y="0"/>
            <a:ext cx="12223845" cy="6892119"/>
          </a:xfrm>
          <a:prstGeom prst="rect">
            <a:avLst/>
          </a:prstGeom>
          <a:solidFill>
            <a:schemeClr val="dk1">
              <a:alpha val="52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731838" y="3279895"/>
            <a:ext cx="11439350" cy="2554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Metric Medium" panose="020B0603030202060203" pitchFamily="34" charset="0"/>
              </a:rPr>
              <a:t>The contribution of the SAES high vacuum division</a:t>
            </a:r>
          </a:p>
          <a:p>
            <a:r>
              <a:rPr lang="en-US" sz="4400" dirty="0">
                <a:solidFill>
                  <a:schemeClr val="bg1"/>
                </a:solidFill>
                <a:latin typeface="Metric Medium" panose="020B0603030202060203" pitchFamily="34" charset="0"/>
              </a:rPr>
              <a:t>to the particle accelerator industry</a:t>
            </a:r>
          </a:p>
          <a:p>
            <a:r>
              <a:rPr lang="en-US" sz="2800" dirty="0" err="1">
                <a:solidFill>
                  <a:schemeClr val="bg1"/>
                </a:solidFill>
                <a:latin typeface="Metric Medium" panose="020B0603030202060203" pitchFamily="34" charset="0"/>
              </a:rPr>
              <a:t>iSAS</a:t>
            </a:r>
            <a:r>
              <a:rPr lang="en-US" sz="2800" dirty="0">
                <a:solidFill>
                  <a:schemeClr val="bg1"/>
                </a:solidFill>
                <a:latin typeface="Metric Medium" panose="020B0603030202060203" pitchFamily="34" charset="0"/>
              </a:rPr>
              <a:t> – Padova Meeting: 12-14 March 2025</a:t>
            </a:r>
          </a:p>
          <a:p>
            <a:endParaRPr lang="en-US" sz="4400" dirty="0">
              <a:solidFill>
                <a:schemeClr val="bg1"/>
              </a:solidFill>
              <a:latin typeface="Metric Medium" panose="020B060303020206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3B8325-4D44-7EDC-271C-5024D359A5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696" y="462961"/>
            <a:ext cx="1821240" cy="43832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92884-3D42-BC75-36AE-969CEE238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0807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ack and silver object with holes&#10;&#10;Description automatically generated">
            <a:extLst>
              <a:ext uri="{FF2B5EF4-FFF2-40B4-BE49-F238E27FC236}">
                <a16:creationId xmlns:a16="http://schemas.microsoft.com/office/drawing/2014/main" id="{E754842E-CA98-25B5-383F-259AEB38D7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"/>
          <a:stretch/>
        </p:blipFill>
        <p:spPr>
          <a:xfrm>
            <a:off x="3257550" y="1825166"/>
            <a:ext cx="2794740" cy="1680680"/>
          </a:xfrm>
          <a:prstGeom prst="rect">
            <a:avLst/>
          </a:prstGeom>
        </p:spPr>
      </p:pic>
      <p:pic>
        <p:nvPicPr>
          <p:cNvPr id="27" name="Picture 26" descr="A close-up of a machine&#10;&#10;Description automatically generated">
            <a:extLst>
              <a:ext uri="{FF2B5EF4-FFF2-40B4-BE49-F238E27FC236}">
                <a16:creationId xmlns:a16="http://schemas.microsoft.com/office/drawing/2014/main" id="{8CF1D603-8B94-D388-26D6-48477A17C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1"/>
          <a:stretch/>
        </p:blipFill>
        <p:spPr>
          <a:xfrm>
            <a:off x="6135580" y="1816716"/>
            <a:ext cx="2912400" cy="168913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3D18A7-5ECF-4125-787D-9617DCF49AAC}"/>
              </a:ext>
            </a:extLst>
          </p:cNvPr>
          <p:cNvCxnSpPr/>
          <p:nvPr/>
        </p:nvCxnSpPr>
        <p:spPr>
          <a:xfrm>
            <a:off x="1854200" y="3983666"/>
            <a:ext cx="9719400" cy="0"/>
          </a:xfrm>
          <a:prstGeom prst="line">
            <a:avLst/>
          </a:prstGeom>
          <a:noFill/>
          <a:ln w="12700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6F0466-EA6F-4438-2347-98F4C5F5304B}"/>
              </a:ext>
            </a:extLst>
          </p:cNvPr>
          <p:cNvSpPr txBox="1"/>
          <p:nvPr/>
        </p:nvSpPr>
        <p:spPr>
          <a:xfrm>
            <a:off x="171768" y="3807556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Metric" panose="020B0503030202060203" pitchFamily="34" charset="0"/>
              </a:rPr>
              <a:t>1970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6A6E7A-348F-D0EB-6493-359299A7891F}"/>
              </a:ext>
            </a:extLst>
          </p:cNvPr>
          <p:cNvSpPr txBox="1"/>
          <p:nvPr/>
        </p:nvSpPr>
        <p:spPr>
          <a:xfrm>
            <a:off x="171767" y="4237090"/>
            <a:ext cx="2983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Metric Thin" panose="020B0403030202060203" pitchFamily="34" charset="0"/>
              </a:rPr>
              <a:t>Pumps and getter solutions per high and ultra-high vacuum for accelerators, synchrotrons, research and industry.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77BEF6-D666-7C58-0BDF-F849D0ADDBEE}"/>
              </a:ext>
            </a:extLst>
          </p:cNvPr>
          <p:cNvSpPr txBox="1"/>
          <p:nvPr/>
        </p:nvSpPr>
        <p:spPr>
          <a:xfrm>
            <a:off x="3197888" y="3807556"/>
            <a:ext cx="7441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Metric" panose="020B0503030202060203" pitchFamily="34" charset="0"/>
              </a:rPr>
              <a:t>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580968-9567-DE0C-BE5B-6448590969EA}"/>
              </a:ext>
            </a:extLst>
          </p:cNvPr>
          <p:cNvSpPr txBox="1"/>
          <p:nvPr/>
        </p:nvSpPr>
        <p:spPr>
          <a:xfrm>
            <a:off x="6229870" y="3807556"/>
            <a:ext cx="7441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Metric" panose="020B0503030202060203" pitchFamily="34" charset="0"/>
              </a:rPr>
              <a:t>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497B29-B785-C69F-23EE-51213F6379DF}"/>
              </a:ext>
            </a:extLst>
          </p:cNvPr>
          <p:cNvSpPr txBox="1"/>
          <p:nvPr/>
        </p:nvSpPr>
        <p:spPr>
          <a:xfrm>
            <a:off x="3197888" y="4237090"/>
            <a:ext cx="31005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Metric Thin" panose="020B0403030202060203" pitchFamily="34" charset="0"/>
              </a:rPr>
              <a:t>Vacuum chambers and components for the synchrotron ring through </a:t>
            </a:r>
            <a:r>
              <a:rPr lang="en-US" sz="1400" b="1" dirty="0">
                <a:solidFill>
                  <a:schemeClr val="tx1"/>
                </a:solidFill>
                <a:latin typeface="Metric" panose="020B0503030202060203" pitchFamily="34" charset="0"/>
              </a:rPr>
              <a:t>SAES RIAL Vacuum  </a:t>
            </a:r>
            <a:r>
              <a:rPr lang="en-US" sz="1400" dirty="0">
                <a:solidFill>
                  <a:schemeClr val="tx1"/>
                </a:solidFill>
                <a:latin typeface="Metric Thin" panose="020B0403030202060203" pitchFamily="34" charset="0"/>
              </a:rPr>
              <a:t>(Parma)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DD621C-39D2-9ED7-FEAD-2E6F49456FF4}"/>
              </a:ext>
            </a:extLst>
          </p:cNvPr>
          <p:cNvSpPr txBox="1"/>
          <p:nvPr/>
        </p:nvSpPr>
        <p:spPr>
          <a:xfrm>
            <a:off x="6246869" y="4237090"/>
            <a:ext cx="29839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Metric Thin" panose="020B0403030202060203" pitchFamily="34" charset="0"/>
              </a:rPr>
              <a:t>Vacuum chambers, monochromators, mirror systems, front end, beamlines and scientific instrumentations for synchrotrons through </a:t>
            </a:r>
            <a:r>
              <a:rPr lang="en-US" sz="1400" b="1" dirty="0" err="1">
                <a:solidFill>
                  <a:schemeClr val="tx1"/>
                </a:solidFill>
                <a:latin typeface="Metric" panose="020B0503030202060203" pitchFamily="34" charset="0"/>
              </a:rPr>
              <a:t>Strumenti</a:t>
            </a:r>
            <a:r>
              <a:rPr lang="en-US" sz="1400" b="1" dirty="0">
                <a:solidFill>
                  <a:schemeClr val="tx1"/>
                </a:solidFill>
                <a:latin typeface="Metric" panose="020B0503030202060203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Metric" panose="020B0503030202060203" pitchFamily="34" charset="0"/>
              </a:rPr>
              <a:t>Scientifici</a:t>
            </a:r>
            <a:r>
              <a:rPr lang="en-US" sz="1400" b="1" dirty="0">
                <a:solidFill>
                  <a:schemeClr val="tx1"/>
                </a:solidFill>
                <a:latin typeface="Metric" panose="020B0503030202060203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Metric" panose="020B0503030202060203" pitchFamily="34" charset="0"/>
              </a:rPr>
              <a:t>Cinel</a:t>
            </a:r>
            <a:r>
              <a:rPr lang="en-US" sz="1400" b="1" dirty="0">
                <a:solidFill>
                  <a:schemeClr val="tx1"/>
                </a:solidFill>
                <a:latin typeface="Metric" panose="020B0503030202060203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Metric Thin" panose="020B0403030202060203" pitchFamily="34" charset="0"/>
              </a:rPr>
              <a:t>(</a:t>
            </a:r>
            <a:r>
              <a:rPr lang="en-US" sz="1400" dirty="0" err="1">
                <a:solidFill>
                  <a:schemeClr val="tx1"/>
                </a:solidFill>
                <a:latin typeface="Metric Thin" panose="020B0403030202060203" pitchFamily="34" charset="0"/>
              </a:rPr>
              <a:t>Vigonza</a:t>
            </a:r>
            <a:r>
              <a:rPr lang="en-US" sz="1400" dirty="0">
                <a:solidFill>
                  <a:schemeClr val="tx1"/>
                </a:solidFill>
                <a:latin typeface="Metric Thin" panose="020B0403030202060203" pitchFamily="34" charset="0"/>
              </a:rPr>
              <a:t>).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049974-AA70-5524-AA4A-2BDB5ADEA0AD}"/>
              </a:ext>
            </a:extLst>
          </p:cNvPr>
          <p:cNvSpPr/>
          <p:nvPr/>
        </p:nvSpPr>
        <p:spPr>
          <a:xfrm>
            <a:off x="243358" y="1811159"/>
            <a:ext cx="2912400" cy="1689129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2" name="Picture 11" descr="A red and silver machine&#10;&#10;Description automatically generated">
            <a:extLst>
              <a:ext uri="{FF2B5EF4-FFF2-40B4-BE49-F238E27FC236}">
                <a16:creationId xmlns:a16="http://schemas.microsoft.com/office/drawing/2014/main" id="{9E634A0E-48F2-D5D8-D2E1-1F1E95D629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99" r="-12298" b="5656"/>
          <a:stretch/>
        </p:blipFill>
        <p:spPr>
          <a:xfrm>
            <a:off x="354330" y="1825166"/>
            <a:ext cx="2783128" cy="1675122"/>
          </a:xfrm>
          <a:prstGeom prst="rect">
            <a:avLst/>
          </a:prstGeom>
        </p:spPr>
      </p:pic>
      <p:sp>
        <p:nvSpPr>
          <p:cNvPr id="14" name="Title 7">
            <a:extLst>
              <a:ext uri="{FF2B5EF4-FFF2-40B4-BE49-F238E27FC236}">
                <a16:creationId xmlns:a16="http://schemas.microsoft.com/office/drawing/2014/main" id="{594D581F-98B1-AC9A-486B-F9821CC07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953" y="621338"/>
            <a:ext cx="7628647" cy="365125"/>
          </a:xfrm>
        </p:spPr>
        <p:txBody>
          <a:bodyPr/>
          <a:lstStyle/>
          <a:p>
            <a:r>
              <a:rPr lang="en-US" sz="2400" dirty="0">
                <a:latin typeface="Metric" panose="020B0503030202060203" pitchFamily="34" charset="0"/>
              </a:rPr>
              <a:t>High Vacuum Division | Four pillars</a:t>
            </a:r>
          </a:p>
        </p:txBody>
      </p:sp>
      <p:sp>
        <p:nvSpPr>
          <p:cNvPr id="17" name="Subtitle 8">
            <a:extLst>
              <a:ext uri="{FF2B5EF4-FFF2-40B4-BE49-F238E27FC236}">
                <a16:creationId xmlns:a16="http://schemas.microsoft.com/office/drawing/2014/main" id="{55EBB40D-CBB5-1524-E9CD-7D5E9DAAF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53" y="368756"/>
            <a:ext cx="7628647" cy="228457"/>
          </a:xfrm>
        </p:spPr>
        <p:txBody>
          <a:bodyPr/>
          <a:lstStyle/>
          <a:p>
            <a:r>
              <a:rPr lang="en-US" sz="1050" spc="30" dirty="0">
                <a:solidFill>
                  <a:schemeClr val="bg1">
                    <a:lumMod val="65000"/>
                  </a:schemeClr>
                </a:solidFill>
                <a:latin typeface="Metric" panose="020B0503030202060203" pitchFamily="34" charset="0"/>
              </a:rPr>
              <a:t>SAES Group / High Vacuum Division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734E1F-C021-6A9A-4194-DAB74A9DCD2B}"/>
              </a:ext>
            </a:extLst>
          </p:cNvPr>
          <p:cNvSpPr txBox="1"/>
          <p:nvPr/>
        </p:nvSpPr>
        <p:spPr>
          <a:xfrm>
            <a:off x="9239770" y="3811366"/>
            <a:ext cx="7441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Metric" panose="020B0503030202060203" pitchFamily="34" charset="0"/>
              </a:rPr>
              <a:t>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3102E5-4580-EFB1-8613-3B6C890B02EA}"/>
              </a:ext>
            </a:extLst>
          </p:cNvPr>
          <p:cNvSpPr txBox="1"/>
          <p:nvPr/>
        </p:nvSpPr>
        <p:spPr>
          <a:xfrm>
            <a:off x="9256769" y="4240900"/>
            <a:ext cx="29839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Metric Thin" panose="020B0403030202060203" pitchFamily="34" charset="0"/>
              </a:rPr>
              <a:t>Vacuum chambers, soft X-ray </a:t>
            </a:r>
            <a:r>
              <a:rPr lang="en-US" sz="1400" dirty="0" err="1">
                <a:solidFill>
                  <a:schemeClr val="tx1"/>
                </a:solidFill>
                <a:latin typeface="Metric Thin" panose="020B0403030202060203" pitchFamily="34" charset="0"/>
              </a:rPr>
              <a:t>onochromators</a:t>
            </a:r>
            <a:r>
              <a:rPr lang="en-US" sz="1400" dirty="0">
                <a:solidFill>
                  <a:schemeClr val="tx1"/>
                </a:solidFill>
                <a:latin typeface="Metric Thin" panose="020B0403030202060203" pitchFamily="34" charset="0"/>
              </a:rPr>
              <a:t>, mirror systems, front end, beamlines and scientific instrumentations for synchrotrons through </a:t>
            </a:r>
            <a:r>
              <a:rPr lang="en-US" sz="1400" b="1" dirty="0">
                <a:solidFill>
                  <a:schemeClr val="tx1"/>
                </a:solidFill>
                <a:latin typeface="Metric" panose="020B0503030202060203" pitchFamily="34" charset="0"/>
              </a:rPr>
              <a:t>FMB Berlin </a:t>
            </a:r>
            <a:r>
              <a:rPr lang="en-US" sz="1400" dirty="0">
                <a:solidFill>
                  <a:schemeClr val="tx1"/>
                </a:solidFill>
                <a:latin typeface="Metric Thin" panose="020B0403030202060203" pitchFamily="34" charset="0"/>
              </a:rPr>
              <a:t>(Berlin.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4E7FACC-1EBF-3F97-481E-62FB8C732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1513"/>
          <a:stretch/>
        </p:blipFill>
        <p:spPr bwMode="auto">
          <a:xfrm>
            <a:off x="9131270" y="1825166"/>
            <a:ext cx="2964322" cy="16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17E7B8-4809-D73A-5EC2-DD302C319A8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10"/>
          <p:cNvSpPr txBox="1"/>
          <p:nvPr/>
        </p:nvSpPr>
        <p:spPr>
          <a:xfrm>
            <a:off x="7199913" y="2225482"/>
            <a:ext cx="3264887" cy="1670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sz="1400" dirty="0"/>
              <a:t>HQ in Milano; 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sz="1400" dirty="0"/>
              <a:t>SRV in Parma;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sz="1400" dirty="0"/>
              <a:t>CINEL in Padova;</a:t>
            </a:r>
            <a:endParaRPr lang="it-IT" sz="14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lang="it-IT" sz="1400" dirty="0"/>
              <a:t>FMB in </a:t>
            </a:r>
            <a:r>
              <a:rPr lang="it-IT" sz="1400" dirty="0" err="1"/>
              <a:t>Berlin</a:t>
            </a:r>
            <a:r>
              <a:rPr sz="1400" dirty="0"/>
              <a:t>                     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sz="1400" dirty="0"/>
              <a:t>SAES Getters (NEG pumps) in Avezzano  </a:t>
            </a:r>
          </a:p>
        </p:txBody>
      </p:sp>
      <p:sp>
        <p:nvSpPr>
          <p:cNvPr id="100" name="Rectangle 7"/>
          <p:cNvSpPr txBox="1"/>
          <p:nvPr/>
        </p:nvSpPr>
        <p:spPr>
          <a:xfrm>
            <a:off x="7199913" y="4141035"/>
            <a:ext cx="3700667" cy="900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197" tIns="19197" rIns="19197" bIns="19197" anchor="ctr">
            <a:spAutoFit/>
          </a:bodyPr>
          <a:lstStyle>
            <a:lvl1pPr>
              <a:spcBef>
                <a:spcPts val="3100"/>
              </a:spcBef>
              <a:defRPr sz="1400">
                <a:solidFill>
                  <a:srgbClr val="E30613"/>
                </a:solidFill>
                <a:latin typeface="Metric Medium"/>
                <a:ea typeface="Metric Medium"/>
                <a:cs typeface="Metric Medium"/>
                <a:sym typeface="Metric Medium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With </a:t>
            </a:r>
            <a:r>
              <a:rPr lang="it-IT" dirty="0">
                <a:solidFill>
                  <a:schemeClr val="tx1"/>
                </a:solidFill>
              </a:rPr>
              <a:t>5</a:t>
            </a:r>
            <a:r>
              <a:rPr dirty="0">
                <a:solidFill>
                  <a:schemeClr val="tx1"/>
                </a:solidFill>
              </a:rPr>
              <a:t> manufacturing sites  </a:t>
            </a:r>
            <a:r>
              <a:rPr dirty="0">
                <a:solidFill>
                  <a:srgbClr val="000000"/>
                </a:solidFill>
                <a:latin typeface="Metric Light"/>
                <a:sym typeface="Calibri"/>
              </a:rPr>
              <a:t>(Parma, </a:t>
            </a:r>
            <a:r>
              <a:rPr dirty="0" err="1">
                <a:solidFill>
                  <a:srgbClr val="000000"/>
                </a:solidFill>
                <a:latin typeface="Metric Light"/>
                <a:sym typeface="Calibri"/>
              </a:rPr>
              <a:t>Vigonza</a:t>
            </a:r>
            <a:r>
              <a:rPr dirty="0">
                <a:solidFill>
                  <a:srgbClr val="000000"/>
                </a:solidFill>
                <a:latin typeface="Metric Light"/>
                <a:sym typeface="Calibri"/>
              </a:rPr>
              <a:t>, Lainate, </a:t>
            </a:r>
            <a:r>
              <a:rPr lang="it-IT" dirty="0" err="1">
                <a:solidFill>
                  <a:srgbClr val="000000"/>
                </a:solidFill>
                <a:latin typeface="Metric Light"/>
                <a:sym typeface="Calibri"/>
              </a:rPr>
              <a:t>Berlin</a:t>
            </a:r>
            <a:r>
              <a:rPr lang="it-IT" dirty="0">
                <a:solidFill>
                  <a:srgbClr val="000000"/>
                </a:solidFill>
                <a:latin typeface="Metric Light"/>
                <a:sym typeface="Calibri"/>
              </a:rPr>
              <a:t>, </a:t>
            </a:r>
            <a:r>
              <a:rPr dirty="0">
                <a:solidFill>
                  <a:srgbClr val="000000"/>
                </a:solidFill>
                <a:latin typeface="Metric Light"/>
                <a:sym typeface="Calibri"/>
              </a:rPr>
              <a:t>Avezzano)</a:t>
            </a:r>
            <a:r>
              <a:rPr dirty="0">
                <a:solidFill>
                  <a:schemeClr val="tx1"/>
                </a:solidFill>
              </a:rPr>
              <a:t> and 1</a:t>
            </a:r>
            <a:r>
              <a:rPr lang="it-IT" dirty="0">
                <a:solidFill>
                  <a:schemeClr val="tx1"/>
                </a:solidFill>
              </a:rPr>
              <a:t>5</a:t>
            </a:r>
            <a:r>
              <a:rPr dirty="0">
                <a:solidFill>
                  <a:schemeClr val="tx1"/>
                </a:solidFill>
              </a:rPr>
              <a:t>0 headcounts, </a:t>
            </a:r>
            <a:r>
              <a:rPr dirty="0">
                <a:solidFill>
                  <a:srgbClr val="000000"/>
                </a:solidFill>
                <a:latin typeface="Metric Light"/>
                <a:sym typeface="Calibri"/>
              </a:rPr>
              <a:t>the High Vacuum Division is well positioned to </a:t>
            </a:r>
            <a:r>
              <a:rPr dirty="0">
                <a:solidFill>
                  <a:schemeClr val="tx1"/>
                </a:solidFill>
              </a:rPr>
              <a:t>provide integrated solutions to new accelerator facilities.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DE32E0-F89D-8204-E3A1-23F36334EAA4}"/>
              </a:ext>
            </a:extLst>
          </p:cNvPr>
          <p:cNvGrpSpPr/>
          <p:nvPr/>
        </p:nvGrpSpPr>
        <p:grpSpPr>
          <a:xfrm>
            <a:off x="727953" y="968330"/>
            <a:ext cx="5219659" cy="5219659"/>
            <a:chOff x="3105816" y="819170"/>
            <a:chExt cx="5219659" cy="5219659"/>
          </a:xfrm>
        </p:grpSpPr>
        <p:pic>
          <p:nvPicPr>
            <p:cNvPr id="1028" name="Picture 4" descr="Dotted Map of Italy">
              <a:extLst>
                <a:ext uri="{FF2B5EF4-FFF2-40B4-BE49-F238E27FC236}">
                  <a16:creationId xmlns:a16="http://schemas.microsoft.com/office/drawing/2014/main" id="{C3ED4082-FAE3-E841-D831-61E4C533B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816" y="819170"/>
              <a:ext cx="5219659" cy="5219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71FE93-7152-549B-7DFF-39CF57CA9882}"/>
                </a:ext>
              </a:extLst>
            </p:cNvPr>
            <p:cNvSpPr/>
            <p:nvPr/>
          </p:nvSpPr>
          <p:spPr>
            <a:xfrm>
              <a:off x="4869657" y="2020262"/>
              <a:ext cx="66041" cy="66041"/>
            </a:xfrm>
            <a:prstGeom prst="rect">
              <a:avLst/>
            </a:prstGeom>
            <a:solidFill>
              <a:srgbClr val="E30613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43B4AD-7495-841A-165B-81BFE74EA40F}"/>
                </a:ext>
              </a:extLst>
            </p:cNvPr>
            <p:cNvSpPr/>
            <p:nvPr/>
          </p:nvSpPr>
          <p:spPr>
            <a:xfrm>
              <a:off x="4522947" y="1661794"/>
              <a:ext cx="66041" cy="66041"/>
            </a:xfrm>
            <a:prstGeom prst="rect">
              <a:avLst/>
            </a:prstGeom>
            <a:solidFill>
              <a:srgbClr val="E30613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5A8C518-85F9-E7E1-18FE-260BB0F7DFDB}"/>
                </a:ext>
              </a:extLst>
            </p:cNvPr>
            <p:cNvSpPr/>
            <p:nvPr/>
          </p:nvSpPr>
          <p:spPr>
            <a:xfrm>
              <a:off x="5446872" y="1661793"/>
              <a:ext cx="66041" cy="66041"/>
            </a:xfrm>
            <a:prstGeom prst="rect">
              <a:avLst/>
            </a:prstGeom>
            <a:solidFill>
              <a:srgbClr val="E30613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EDA058-9D21-8085-060D-E134C2B6CE4F}"/>
                </a:ext>
              </a:extLst>
            </p:cNvPr>
            <p:cNvSpPr/>
            <p:nvPr/>
          </p:nvSpPr>
          <p:spPr>
            <a:xfrm>
              <a:off x="6031788" y="3335654"/>
              <a:ext cx="66041" cy="66041"/>
            </a:xfrm>
            <a:prstGeom prst="rect">
              <a:avLst/>
            </a:prstGeom>
            <a:solidFill>
              <a:srgbClr val="E30613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7" name="Title 7">
            <a:extLst>
              <a:ext uri="{FF2B5EF4-FFF2-40B4-BE49-F238E27FC236}">
                <a16:creationId xmlns:a16="http://schemas.microsoft.com/office/drawing/2014/main" id="{24171E32-BD75-70AA-D65E-C33A47F26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953" y="621338"/>
            <a:ext cx="7628647" cy="365125"/>
          </a:xfrm>
        </p:spPr>
        <p:txBody>
          <a:bodyPr/>
          <a:lstStyle/>
          <a:p>
            <a:r>
              <a:rPr lang="en-US" sz="2400" dirty="0">
                <a:latin typeface="Metric" panose="020B0503030202060203" pitchFamily="34" charset="0"/>
              </a:rPr>
              <a:t>High Vacuum Division Facilities</a:t>
            </a:r>
          </a:p>
        </p:txBody>
      </p:sp>
      <p:sp>
        <p:nvSpPr>
          <p:cNvPr id="8" name="Subtitle 8">
            <a:extLst>
              <a:ext uri="{FF2B5EF4-FFF2-40B4-BE49-F238E27FC236}">
                <a16:creationId xmlns:a16="http://schemas.microsoft.com/office/drawing/2014/main" id="{459EFD6B-96A4-BF5C-135A-3E2456383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53" y="368756"/>
            <a:ext cx="7628647" cy="228457"/>
          </a:xfrm>
        </p:spPr>
        <p:txBody>
          <a:bodyPr/>
          <a:lstStyle/>
          <a:p>
            <a:r>
              <a:rPr lang="en-US" sz="1050" spc="30" dirty="0">
                <a:solidFill>
                  <a:schemeClr val="bg1">
                    <a:lumMod val="65000"/>
                  </a:schemeClr>
                </a:solidFill>
                <a:latin typeface="Metric" panose="020B0503030202060203" pitchFamily="34" charset="0"/>
              </a:rPr>
              <a:t>SAES Group / High Vacuum Division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E102AD-5869-D638-9F62-927E6BEC9C1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231980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A3B8325-4D44-7EDC-271C-5024D359A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" y="6339371"/>
            <a:ext cx="1313140" cy="3150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AAFF8F-AC3A-65B4-AEE4-5268EBFE48B8}"/>
              </a:ext>
            </a:extLst>
          </p:cNvPr>
          <p:cNvSpPr txBox="1"/>
          <p:nvPr/>
        </p:nvSpPr>
        <p:spPr>
          <a:xfrm>
            <a:off x="1792026" y="3028890"/>
            <a:ext cx="6564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chemeClr val="bg1"/>
                </a:solidFill>
                <a:latin typeface="Metric Light" panose="020B0303030202060203" pitchFamily="34" charset="0"/>
              </a:rPr>
              <a:t>Focus on two Technologies: RFQ and NC RC (at </a:t>
            </a:r>
            <a:r>
              <a:rPr lang="en-US" sz="2000" spc="30" dirty="0" err="1">
                <a:solidFill>
                  <a:schemeClr val="bg1"/>
                </a:solidFill>
                <a:latin typeface="Metric Light" panose="020B0303030202060203" pitchFamily="34" charset="0"/>
              </a:rPr>
              <a:t>Cinel</a:t>
            </a:r>
            <a:r>
              <a:rPr lang="en-US" sz="2000" spc="30" dirty="0">
                <a:solidFill>
                  <a:schemeClr val="bg1"/>
                </a:solidFill>
                <a:latin typeface="Metric Light" panose="020B0303030202060203" pitchFamily="34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5B69EF-CA80-D850-8D63-C701964B5FE1}"/>
              </a:ext>
            </a:extLst>
          </p:cNvPr>
          <p:cNvSpPr txBox="1"/>
          <p:nvPr/>
        </p:nvSpPr>
        <p:spPr>
          <a:xfrm>
            <a:off x="1792026" y="2628780"/>
            <a:ext cx="5364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chemeClr val="bg1"/>
                </a:solidFill>
                <a:latin typeface="Metric Black" panose="020B0A030302020D0203" pitchFamily="34" charset="0"/>
              </a:rPr>
              <a:t>03</a:t>
            </a:r>
          </a:p>
        </p:txBody>
      </p:sp>
      <p:sp>
        <p:nvSpPr>
          <p:cNvPr id="14" name="Subtitle 8">
            <a:extLst>
              <a:ext uri="{FF2B5EF4-FFF2-40B4-BE49-F238E27FC236}">
                <a16:creationId xmlns:a16="http://schemas.microsoft.com/office/drawing/2014/main" id="{8136089A-F7E6-3B50-7A5C-9D1CE4D2F7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050" spc="30" dirty="0">
                <a:solidFill>
                  <a:schemeClr val="bg1"/>
                </a:solidFill>
                <a:latin typeface="Metric" panose="020B0503030202060203" pitchFamily="34" charset="0"/>
              </a:rPr>
              <a:t>SAES Group / High Vacuum Division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0244E-B5D1-ABCB-02E4-948BE8DF24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883047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9A283E96-54B9-8079-D6E9-99312AE1F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 err="1">
                <a:latin typeface="Metric" panose="020B0503030202060203" pitchFamily="34" charset="0"/>
              </a:rPr>
              <a:t>Cinel</a:t>
            </a:r>
            <a:r>
              <a:rPr lang="en-US" sz="2400" dirty="0">
                <a:latin typeface="Metric" panose="020B0503030202060203" pitchFamily="34" charset="0"/>
              </a:rPr>
              <a:t>: RF cavities and RFQ</a:t>
            </a:r>
          </a:p>
        </p:txBody>
      </p:sp>
      <p:sp>
        <p:nvSpPr>
          <p:cNvPr id="10" name="Subtitle 8">
            <a:extLst>
              <a:ext uri="{FF2B5EF4-FFF2-40B4-BE49-F238E27FC236}">
                <a16:creationId xmlns:a16="http://schemas.microsoft.com/office/drawing/2014/main" id="{AC3157FC-6E17-D783-88D5-AB95B5CAC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050" spc="30" dirty="0">
                <a:solidFill>
                  <a:schemeClr val="bg1">
                    <a:lumMod val="65000"/>
                  </a:schemeClr>
                </a:solidFill>
                <a:latin typeface="Metric" panose="020B0503030202060203" pitchFamily="34" charset="0"/>
              </a:rPr>
              <a:t>SAES Group / High Vacuum Division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47A562-A061-4D43-A239-C21A4209C7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91043" y="5841995"/>
            <a:ext cx="7628647" cy="365125"/>
          </a:xfrm>
        </p:spPr>
        <p:txBody>
          <a:bodyPr/>
          <a:lstStyle/>
          <a:p>
            <a:r>
              <a:rPr lang="it-IT" sz="2000" dirty="0"/>
              <a:t>A </a:t>
            </a:r>
            <a:r>
              <a:rPr lang="it-IT" sz="2000" dirty="0" err="1"/>
              <a:t>significant</a:t>
            </a:r>
            <a:r>
              <a:rPr lang="it-IT" sz="2000" dirty="0"/>
              <a:t> curriculum Vitae in RF </a:t>
            </a:r>
            <a:r>
              <a:rPr lang="it-IT" sz="2000" dirty="0" err="1"/>
              <a:t>cavities</a:t>
            </a:r>
            <a:r>
              <a:rPr lang="it-IT" sz="2000" dirty="0"/>
              <a:t> and RFQ manufacturing</a:t>
            </a:r>
          </a:p>
        </p:txBody>
      </p:sp>
      <p:pic>
        <p:nvPicPr>
          <p:cNvPr id="3" name="Immagine 1">
            <a:extLst>
              <a:ext uri="{FF2B5EF4-FFF2-40B4-BE49-F238E27FC236}">
                <a16:creationId xmlns:a16="http://schemas.microsoft.com/office/drawing/2014/main" id="{D22B6537-75A6-EB9B-731E-64BC5CB88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86" y="1036157"/>
            <a:ext cx="3551650" cy="47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8" descr="poster_2_2">
            <a:extLst>
              <a:ext uri="{FF2B5EF4-FFF2-40B4-BE49-F238E27FC236}">
                <a16:creationId xmlns:a16="http://schemas.microsoft.com/office/drawing/2014/main" id="{272ABE2F-89D3-AD56-3788-70240499E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69"/>
          <a:stretch/>
        </p:blipFill>
        <p:spPr bwMode="auto">
          <a:xfrm>
            <a:off x="4769606" y="1036157"/>
            <a:ext cx="2224129" cy="203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9">
            <a:extLst>
              <a:ext uri="{FF2B5EF4-FFF2-40B4-BE49-F238E27FC236}">
                <a16:creationId xmlns:a16="http://schemas.microsoft.com/office/drawing/2014/main" id="{E3703752-AF97-057C-D9A4-4284E227D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9984" b="9574"/>
          <a:stretch/>
        </p:blipFill>
        <p:spPr bwMode="auto">
          <a:xfrm>
            <a:off x="5032496" y="3491347"/>
            <a:ext cx="2139853" cy="23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TL_Linac4_3">
            <a:extLst>
              <a:ext uri="{FF2B5EF4-FFF2-40B4-BE49-F238E27FC236}">
                <a16:creationId xmlns:a16="http://schemas.microsoft.com/office/drawing/2014/main" id="{A6399C0D-91FF-EDA2-86DD-80202A61E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909" y="986463"/>
            <a:ext cx="3623557" cy="483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C81F4-EE99-E308-12CD-6A6D3DF0D7B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4C0C751-5E8B-8F4B-BC46-95688455598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8505" t="21297" r="28505" b="16426"/>
          <a:stretch/>
        </p:blipFill>
        <p:spPr>
          <a:xfrm>
            <a:off x="5439220" y="1502875"/>
            <a:ext cx="6032056" cy="473378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5E28657-37DD-3C83-C2B9-C68AE622FD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On </a:t>
            </a:r>
            <a:r>
              <a:rPr lang="it-IT" dirty="0" err="1"/>
              <a:t>going</a:t>
            </a:r>
            <a:r>
              <a:rPr lang="it-IT" dirty="0"/>
              <a:t> NC RF </a:t>
            </a:r>
            <a:r>
              <a:rPr lang="it-IT" dirty="0" err="1"/>
              <a:t>components</a:t>
            </a:r>
            <a:r>
              <a:rPr lang="it-IT" dirty="0"/>
              <a:t> projects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A069C30-6E89-6772-775E-D9FD8AE983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050" spc="30" dirty="0">
                <a:solidFill>
                  <a:schemeClr val="bg1">
                    <a:lumMod val="65000"/>
                  </a:schemeClr>
                </a:solidFill>
                <a:latin typeface="Metric" panose="020B0503030202060203" pitchFamily="34" charset="0"/>
              </a:rPr>
              <a:t>SAES Group / High Vacuum Division</a:t>
            </a:r>
          </a:p>
          <a:p>
            <a:endParaRPr lang="it-I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9331A9-FF01-0333-8624-533E34826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953" y="1502875"/>
            <a:ext cx="4532110" cy="1685925"/>
          </a:xfrm>
        </p:spPr>
        <p:txBody>
          <a:bodyPr/>
          <a:lstStyle/>
          <a:p>
            <a:r>
              <a:rPr lang="it-IT" dirty="0" err="1"/>
              <a:t>Ancillaries</a:t>
            </a:r>
            <a:r>
              <a:rPr lang="it-IT" dirty="0"/>
              <a:t> </a:t>
            </a:r>
            <a:r>
              <a:rPr lang="it-IT" dirty="0" err="1"/>
              <a:t>components</a:t>
            </a:r>
            <a:r>
              <a:rPr lang="it-IT" dirty="0"/>
              <a:t> for TRASCO RFQ (Anthem project for BNCT INFN Torino)</a:t>
            </a:r>
          </a:p>
          <a:p>
            <a:r>
              <a:rPr lang="it-IT" dirty="0"/>
              <a:t>7 RFQ </a:t>
            </a:r>
            <a:r>
              <a:rPr lang="it-IT" dirty="0" err="1"/>
              <a:t>modules</a:t>
            </a:r>
            <a:r>
              <a:rPr lang="it-IT" dirty="0"/>
              <a:t> for the </a:t>
            </a:r>
            <a:r>
              <a:rPr lang="it-IT" dirty="0" err="1"/>
              <a:t>Newgain</a:t>
            </a:r>
            <a:r>
              <a:rPr lang="it-IT" dirty="0"/>
              <a:t> LINAC (CEA)</a:t>
            </a:r>
          </a:p>
          <a:p>
            <a:r>
              <a:rPr lang="it-IT" dirty="0"/>
              <a:t>Icone </a:t>
            </a:r>
            <a:r>
              <a:rPr lang="it-IT" dirty="0" err="1"/>
              <a:t>prototype</a:t>
            </a:r>
            <a:r>
              <a:rPr lang="it-IT" dirty="0"/>
              <a:t> </a:t>
            </a:r>
            <a:r>
              <a:rPr lang="it-IT" dirty="0" err="1"/>
              <a:t>cavity</a:t>
            </a:r>
            <a:r>
              <a:rPr lang="it-IT" dirty="0"/>
              <a:t> (CEA)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39DBF9-B4F7-469C-5CB9-8ADF03326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220" y="1502875"/>
            <a:ext cx="6035563" cy="473090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FBD82E-3231-3AEC-B88A-96EF1B5E16C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1034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E28657-37DD-3C83-C2B9-C68AE622FD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On </a:t>
            </a:r>
            <a:r>
              <a:rPr lang="it-IT" dirty="0" err="1"/>
              <a:t>going</a:t>
            </a:r>
            <a:r>
              <a:rPr lang="it-IT" dirty="0"/>
              <a:t> NC RF </a:t>
            </a:r>
            <a:r>
              <a:rPr lang="it-IT" dirty="0" err="1"/>
              <a:t>components</a:t>
            </a:r>
            <a:r>
              <a:rPr lang="it-IT" dirty="0"/>
              <a:t> projects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A069C30-6E89-6772-775E-D9FD8AE983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050" spc="30" dirty="0">
                <a:solidFill>
                  <a:schemeClr val="bg1">
                    <a:lumMod val="65000"/>
                  </a:schemeClr>
                </a:solidFill>
                <a:latin typeface="Metric" panose="020B0503030202060203" pitchFamily="34" charset="0"/>
              </a:rPr>
              <a:t>SAES Group / High Vacuum Division</a:t>
            </a:r>
          </a:p>
          <a:p>
            <a:endParaRPr lang="it-I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9331A9-FF01-0333-8624-533E34826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953" y="1502875"/>
            <a:ext cx="4532110" cy="3446315"/>
          </a:xfrm>
        </p:spPr>
        <p:txBody>
          <a:bodyPr/>
          <a:lstStyle/>
          <a:p>
            <a:r>
              <a:rPr lang="it-IT" dirty="0" err="1"/>
              <a:t>Prerogatives</a:t>
            </a:r>
            <a:r>
              <a:rPr lang="it-IT" dirty="0"/>
              <a:t> for NC RF </a:t>
            </a:r>
            <a:r>
              <a:rPr lang="it-IT" dirty="0" err="1"/>
              <a:t>components</a:t>
            </a:r>
            <a:r>
              <a:rPr lang="it-IT" dirty="0"/>
              <a:t> </a:t>
            </a:r>
            <a:r>
              <a:rPr lang="it-IT" dirty="0" err="1"/>
              <a:t>construction</a:t>
            </a:r>
            <a:endParaRPr lang="it-IT" dirty="0"/>
          </a:p>
          <a:p>
            <a:r>
              <a:rPr lang="it-IT" dirty="0"/>
              <a:t>	high </a:t>
            </a:r>
            <a:r>
              <a:rPr lang="it-IT" dirty="0" err="1"/>
              <a:t>precision</a:t>
            </a:r>
            <a:r>
              <a:rPr lang="it-IT" dirty="0"/>
              <a:t> </a:t>
            </a:r>
            <a:r>
              <a:rPr lang="it-IT" dirty="0" err="1"/>
              <a:t>machining</a:t>
            </a:r>
            <a:endParaRPr lang="it-IT" dirty="0"/>
          </a:p>
          <a:p>
            <a:r>
              <a:rPr lang="it-IT" dirty="0"/>
              <a:t>	high </a:t>
            </a:r>
            <a:r>
              <a:rPr lang="it-IT" dirty="0" err="1"/>
              <a:t>precision</a:t>
            </a:r>
            <a:r>
              <a:rPr lang="it-IT" dirty="0"/>
              <a:t> assembly or </a:t>
            </a:r>
            <a:r>
              <a:rPr lang="it-IT" dirty="0" err="1"/>
              <a:t>joining</a:t>
            </a:r>
            <a:r>
              <a:rPr lang="it-IT" dirty="0"/>
              <a:t>, </a:t>
            </a:r>
            <a:r>
              <a:rPr lang="it-IT" dirty="0" err="1"/>
              <a:t>welding</a:t>
            </a:r>
            <a:r>
              <a:rPr lang="it-IT" dirty="0"/>
              <a:t> or 	</a:t>
            </a:r>
            <a:r>
              <a:rPr lang="it-IT" dirty="0" err="1"/>
              <a:t>brazing</a:t>
            </a:r>
            <a:r>
              <a:rPr lang="it-IT" dirty="0"/>
              <a:t>  engineering (</a:t>
            </a:r>
            <a:r>
              <a:rPr lang="it-IT" dirty="0" err="1"/>
              <a:t>iterations</a:t>
            </a:r>
            <a:r>
              <a:rPr lang="it-IT" dirty="0"/>
              <a:t> CMM-</a:t>
            </a:r>
            <a:r>
              <a:rPr lang="it-IT" dirty="0" err="1"/>
              <a:t>milling</a:t>
            </a:r>
            <a:r>
              <a:rPr lang="it-IT" dirty="0"/>
              <a:t> 	machine)</a:t>
            </a:r>
          </a:p>
          <a:p>
            <a:r>
              <a:rPr lang="it-IT" dirty="0"/>
              <a:t>	</a:t>
            </a:r>
            <a:r>
              <a:rPr lang="it-IT" dirty="0" err="1"/>
              <a:t>clean</a:t>
            </a:r>
            <a:r>
              <a:rPr lang="it-IT" dirty="0"/>
              <a:t> </a:t>
            </a:r>
            <a:r>
              <a:rPr lang="it-IT" dirty="0" err="1"/>
              <a:t>environment</a:t>
            </a:r>
            <a:r>
              <a:rPr lang="it-IT" dirty="0"/>
              <a:t>	</a:t>
            </a:r>
          </a:p>
          <a:p>
            <a:r>
              <a:rPr lang="it-IT" dirty="0"/>
              <a:t>	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C36DE18-C990-D2D2-E9B8-12930FB9E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843" y="974456"/>
            <a:ext cx="3152432" cy="4824177"/>
          </a:xfrm>
          <a:prstGeom prst="rect">
            <a:avLst/>
          </a:prstGeo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C92D322E-C5F7-2F98-D2BD-39E6C7D0679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9683" r="19683"/>
          <a:stretch>
            <a:fillRect/>
          </a:stretch>
        </p:blipFill>
        <p:spPr>
          <a:xfrm>
            <a:off x="5273096" y="767031"/>
            <a:ext cx="6456362" cy="51165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CC8E7C-B769-7492-72D9-5417A0522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096" y="732812"/>
            <a:ext cx="6803923" cy="474898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58B253-DB03-8418-1439-340858A9707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21024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E28657-37DD-3C83-C2B9-C68AE622FD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On </a:t>
            </a:r>
            <a:r>
              <a:rPr lang="it-IT" dirty="0" err="1"/>
              <a:t>going</a:t>
            </a:r>
            <a:r>
              <a:rPr lang="it-IT" dirty="0"/>
              <a:t> NC RF </a:t>
            </a:r>
            <a:r>
              <a:rPr lang="it-IT" dirty="0" err="1"/>
              <a:t>components</a:t>
            </a:r>
            <a:r>
              <a:rPr lang="it-IT" dirty="0"/>
              <a:t> projects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A069C30-6E89-6772-775E-D9FD8AE983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050" spc="30" dirty="0">
                <a:solidFill>
                  <a:schemeClr val="bg1">
                    <a:lumMod val="65000"/>
                  </a:schemeClr>
                </a:solidFill>
                <a:latin typeface="Metric" panose="020B0503030202060203" pitchFamily="34" charset="0"/>
              </a:rPr>
              <a:t>SAES Group / High Vacuum Division</a:t>
            </a:r>
          </a:p>
          <a:p>
            <a:endParaRPr lang="it-I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9331A9-FF01-0333-8624-533E34826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953" y="1502875"/>
            <a:ext cx="4532110" cy="1685925"/>
          </a:xfrm>
        </p:spPr>
        <p:txBody>
          <a:bodyPr/>
          <a:lstStyle/>
          <a:p>
            <a:r>
              <a:rPr lang="it-IT" dirty="0" err="1"/>
              <a:t>Prerogatives</a:t>
            </a:r>
            <a:r>
              <a:rPr lang="it-IT" dirty="0"/>
              <a:t> for NC RF </a:t>
            </a:r>
            <a:r>
              <a:rPr lang="it-IT" dirty="0" err="1"/>
              <a:t>components</a:t>
            </a:r>
            <a:r>
              <a:rPr lang="it-IT" dirty="0"/>
              <a:t> </a:t>
            </a:r>
            <a:r>
              <a:rPr lang="it-IT" dirty="0" err="1"/>
              <a:t>construction</a:t>
            </a:r>
            <a:endParaRPr lang="it-IT" dirty="0"/>
          </a:p>
          <a:p>
            <a:r>
              <a:rPr lang="it-IT" dirty="0"/>
              <a:t>	high </a:t>
            </a:r>
            <a:r>
              <a:rPr lang="it-IT" dirty="0" err="1"/>
              <a:t>precision</a:t>
            </a:r>
            <a:r>
              <a:rPr lang="it-IT" dirty="0"/>
              <a:t> </a:t>
            </a:r>
            <a:r>
              <a:rPr lang="it-IT" dirty="0" err="1"/>
              <a:t>machining</a:t>
            </a:r>
            <a:endParaRPr lang="it-IT" dirty="0"/>
          </a:p>
          <a:p>
            <a:r>
              <a:rPr lang="it-IT" dirty="0"/>
              <a:t>	high </a:t>
            </a:r>
            <a:r>
              <a:rPr lang="it-IT" dirty="0" err="1"/>
              <a:t>precision</a:t>
            </a:r>
            <a:r>
              <a:rPr lang="it-IT" dirty="0"/>
              <a:t> assembly or </a:t>
            </a:r>
            <a:r>
              <a:rPr lang="it-IT" dirty="0" err="1"/>
              <a:t>joining</a:t>
            </a:r>
            <a:r>
              <a:rPr lang="it-IT" dirty="0"/>
              <a:t>, </a:t>
            </a:r>
            <a:r>
              <a:rPr lang="it-IT" dirty="0" err="1"/>
              <a:t>welding</a:t>
            </a:r>
            <a:r>
              <a:rPr lang="it-IT" dirty="0"/>
              <a:t> or 	</a:t>
            </a:r>
            <a:r>
              <a:rPr lang="it-IT" dirty="0" err="1"/>
              <a:t>brazing</a:t>
            </a:r>
            <a:r>
              <a:rPr lang="it-IT" dirty="0"/>
              <a:t>  (</a:t>
            </a:r>
            <a:r>
              <a:rPr lang="it-IT" dirty="0" err="1"/>
              <a:t>iterations</a:t>
            </a:r>
            <a:r>
              <a:rPr lang="it-IT" dirty="0"/>
              <a:t> CMM-</a:t>
            </a:r>
            <a:r>
              <a:rPr lang="it-IT" dirty="0" err="1"/>
              <a:t>milling</a:t>
            </a:r>
            <a:r>
              <a:rPr lang="it-IT" dirty="0"/>
              <a:t> machine)</a:t>
            </a:r>
          </a:p>
          <a:p>
            <a:r>
              <a:rPr lang="it-IT" dirty="0"/>
              <a:t>	</a:t>
            </a:r>
            <a:r>
              <a:rPr lang="it-IT" dirty="0" err="1"/>
              <a:t>clean</a:t>
            </a:r>
            <a:r>
              <a:rPr lang="it-IT" dirty="0"/>
              <a:t> </a:t>
            </a:r>
            <a:r>
              <a:rPr lang="it-IT" dirty="0" err="1"/>
              <a:t>environment</a:t>
            </a:r>
            <a:r>
              <a:rPr lang="it-IT" dirty="0"/>
              <a:t>	</a:t>
            </a:r>
          </a:p>
          <a:p>
            <a:r>
              <a:rPr lang="it-IT" dirty="0"/>
              <a:t>	</a:t>
            </a:r>
          </a:p>
          <a:p>
            <a:r>
              <a:rPr lang="it-IT" dirty="0" err="1"/>
              <a:t>Cinel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a </a:t>
            </a:r>
            <a:r>
              <a:rPr lang="it-IT" dirty="0" err="1"/>
              <a:t>verticalized</a:t>
            </a:r>
            <a:r>
              <a:rPr lang="it-IT" dirty="0"/>
              <a:t> production with </a:t>
            </a:r>
          </a:p>
          <a:p>
            <a:r>
              <a:rPr lang="it-IT" dirty="0"/>
              <a:t>	Design and </a:t>
            </a:r>
            <a:r>
              <a:rPr lang="it-IT" dirty="0" err="1"/>
              <a:t>simulation</a:t>
            </a:r>
            <a:r>
              <a:rPr lang="it-IT" dirty="0"/>
              <a:t> capabilities</a:t>
            </a:r>
          </a:p>
          <a:p>
            <a:r>
              <a:rPr lang="it-IT" dirty="0"/>
              <a:t>	High </a:t>
            </a:r>
            <a:r>
              <a:rPr lang="it-IT" dirty="0" err="1"/>
              <a:t>precision</a:t>
            </a:r>
            <a:r>
              <a:rPr lang="it-IT" dirty="0"/>
              <a:t> </a:t>
            </a:r>
            <a:r>
              <a:rPr lang="it-IT" dirty="0" err="1"/>
              <a:t>machining</a:t>
            </a:r>
            <a:endParaRPr lang="it-IT" dirty="0"/>
          </a:p>
          <a:p>
            <a:r>
              <a:rPr lang="it-IT" dirty="0"/>
              <a:t>	CMM and </a:t>
            </a:r>
            <a:r>
              <a:rPr lang="it-IT" dirty="0" err="1"/>
              <a:t>functional</a:t>
            </a:r>
            <a:r>
              <a:rPr lang="it-IT" dirty="0"/>
              <a:t> testing capabilities</a:t>
            </a:r>
          </a:p>
          <a:p>
            <a:r>
              <a:rPr lang="it-IT" dirty="0"/>
              <a:t>	</a:t>
            </a:r>
            <a:r>
              <a:rPr lang="it-IT" dirty="0" err="1"/>
              <a:t>Welding</a:t>
            </a:r>
            <a:r>
              <a:rPr lang="it-IT" dirty="0"/>
              <a:t> and </a:t>
            </a:r>
            <a:r>
              <a:rPr lang="it-IT" dirty="0" err="1"/>
              <a:t>brazing</a:t>
            </a:r>
            <a:endParaRPr lang="it-IT" dirty="0"/>
          </a:p>
          <a:p>
            <a:r>
              <a:rPr lang="it-IT" dirty="0"/>
              <a:t>	ISO 5 </a:t>
            </a:r>
            <a:r>
              <a:rPr lang="it-IT" dirty="0" err="1"/>
              <a:t>clean</a:t>
            </a:r>
            <a:r>
              <a:rPr lang="it-IT" dirty="0"/>
              <a:t> </a:t>
            </a:r>
            <a:r>
              <a:rPr lang="it-IT" dirty="0" err="1"/>
              <a:t>enviroment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These</a:t>
            </a:r>
            <a:r>
              <a:rPr lang="it-IT" dirty="0"/>
              <a:t> are </a:t>
            </a:r>
            <a:r>
              <a:rPr lang="it-IT" dirty="0" err="1"/>
              <a:t>necessary</a:t>
            </a:r>
            <a:r>
              <a:rPr lang="it-IT" dirty="0"/>
              <a:t> </a:t>
            </a:r>
            <a:r>
              <a:rPr lang="it-IT" dirty="0" err="1"/>
              <a:t>ingredients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a full control on the </a:t>
            </a:r>
            <a:r>
              <a:rPr lang="it-IT" dirty="0" err="1"/>
              <a:t>manufatcuring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 and to </a:t>
            </a:r>
            <a:r>
              <a:rPr lang="it-IT" dirty="0" err="1"/>
              <a:t>guarantee</a:t>
            </a:r>
            <a:r>
              <a:rPr lang="it-IT" dirty="0"/>
              <a:t> the </a:t>
            </a:r>
            <a:r>
              <a:rPr lang="it-IT" dirty="0" err="1"/>
              <a:t>required</a:t>
            </a:r>
            <a:r>
              <a:rPr lang="it-IT" dirty="0"/>
              <a:t> </a:t>
            </a:r>
            <a:r>
              <a:rPr lang="it-IT" dirty="0" err="1"/>
              <a:t>quality</a:t>
            </a:r>
            <a:r>
              <a:rPr lang="it-IT" dirty="0"/>
              <a:t> standards</a:t>
            </a:r>
          </a:p>
          <a:p>
            <a:endParaRPr lang="it-IT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6FC44D1-1A3E-4CA8-862E-619169670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299" y="1567097"/>
            <a:ext cx="5623465" cy="375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0AAEAF6-9747-B7A6-C12A-01E706065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775" y="1970308"/>
            <a:ext cx="3209925" cy="339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D45F33D-8BF1-0155-F531-271BAB555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077" y="316997"/>
            <a:ext cx="5354687" cy="327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4">
            <a:extLst>
              <a:ext uri="{FF2B5EF4-FFF2-40B4-BE49-F238E27FC236}">
                <a16:creationId xmlns:a16="http://schemas.microsoft.com/office/drawing/2014/main" id="{686A093B-3604-D3BA-9F5C-92F02CBF7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2526" y="3651493"/>
            <a:ext cx="5352238" cy="2762876"/>
          </a:xfrm>
          <a:prstGeom prst="rect">
            <a:avLst/>
          </a:prstGeom>
        </p:spPr>
      </p:pic>
      <p:pic>
        <p:nvPicPr>
          <p:cNvPr id="13" name="Picture 12" descr="Several metal objects in a factory&#10;&#10;Description automatically generated with medium confidence">
            <a:extLst>
              <a:ext uri="{FF2B5EF4-FFF2-40B4-BE49-F238E27FC236}">
                <a16:creationId xmlns:a16="http://schemas.microsoft.com/office/drawing/2014/main" id="{A78B6BB3-0903-196E-AA72-3AFC4E49F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702" y="1358112"/>
            <a:ext cx="5732183" cy="3579175"/>
          </a:xfrm>
          <a:prstGeom prst="rect">
            <a:avLst/>
          </a:prstGeom>
        </p:spPr>
      </p:pic>
      <p:pic>
        <p:nvPicPr>
          <p:cNvPr id="17" name="Picture 16" descr="A group of people working in a factory&#10;&#10;Description automatically generated">
            <a:extLst>
              <a:ext uri="{FF2B5EF4-FFF2-40B4-BE49-F238E27FC236}">
                <a16:creationId xmlns:a16="http://schemas.microsoft.com/office/drawing/2014/main" id="{2D238A6F-0B25-19AC-B5ED-B583472D22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974" y="1618151"/>
            <a:ext cx="5939790" cy="395352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2B5C5A-2F35-5C51-BEF4-27F80F3141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74989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A3B8325-4D44-7EDC-271C-5024D359A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" y="6339371"/>
            <a:ext cx="1313140" cy="3150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AAFF8F-AC3A-65B4-AEE4-5268EBFE48B8}"/>
              </a:ext>
            </a:extLst>
          </p:cNvPr>
          <p:cNvSpPr txBox="1"/>
          <p:nvPr/>
        </p:nvSpPr>
        <p:spPr>
          <a:xfrm>
            <a:off x="1792026" y="3028890"/>
            <a:ext cx="8140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chemeClr val="bg1"/>
                </a:solidFill>
                <a:latin typeface="Metric Light" panose="020B0303030202060203" pitchFamily="34" charset="0"/>
              </a:rPr>
              <a:t>Focus on two Technologies NEG coating (at SAES Getters)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5B69EF-CA80-D850-8D63-C701964B5FE1}"/>
              </a:ext>
            </a:extLst>
          </p:cNvPr>
          <p:cNvSpPr txBox="1"/>
          <p:nvPr/>
        </p:nvSpPr>
        <p:spPr>
          <a:xfrm>
            <a:off x="1792026" y="2628780"/>
            <a:ext cx="5364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chemeClr val="bg1"/>
                </a:solidFill>
                <a:latin typeface="Metric Black" panose="020B0A030302020D0203" pitchFamily="34" charset="0"/>
              </a:rPr>
              <a:t>03</a:t>
            </a:r>
          </a:p>
        </p:txBody>
      </p:sp>
      <p:sp>
        <p:nvSpPr>
          <p:cNvPr id="14" name="Subtitle 8">
            <a:extLst>
              <a:ext uri="{FF2B5EF4-FFF2-40B4-BE49-F238E27FC236}">
                <a16:creationId xmlns:a16="http://schemas.microsoft.com/office/drawing/2014/main" id="{8136089A-F7E6-3B50-7A5C-9D1CE4D2F7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050" spc="30" dirty="0">
                <a:solidFill>
                  <a:schemeClr val="bg1"/>
                </a:solidFill>
                <a:latin typeface="Metric" panose="020B0503030202060203" pitchFamily="34" charset="0"/>
              </a:rPr>
              <a:t>SAES Group / High Vacuum Division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C31F9-6947-ED95-C624-0CE4CD0438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037392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529916" y="531827"/>
            <a:ext cx="6913518" cy="410910"/>
          </a:xfrm>
        </p:spPr>
        <p:txBody>
          <a:bodyPr/>
          <a:lstStyle/>
          <a:p>
            <a:r>
              <a:rPr lang="en-GB" dirty="0"/>
              <a:t>Basics of NEG coating technology</a:t>
            </a:r>
          </a:p>
        </p:txBody>
      </p:sp>
      <p:sp>
        <p:nvSpPr>
          <p:cNvPr id="5" name="Segnaposto contenuto 4"/>
          <p:cNvSpPr txBox="1">
            <a:spLocks noGrp="1"/>
          </p:cNvSpPr>
          <p:nvPr>
            <p:ph sz="quarter" idx="12"/>
          </p:nvPr>
        </p:nvSpPr>
        <p:spPr>
          <a:xfrm>
            <a:off x="529916" y="1176155"/>
            <a:ext cx="111833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NEG coating as a vacuum pump for particle accelerators was developed at </a:t>
            </a:r>
            <a:r>
              <a:rPr lang="en-US" sz="1800" b="1" dirty="0">
                <a:solidFill>
                  <a:schemeClr val="tx1"/>
                </a:solidFill>
              </a:rPr>
              <a:t>CERN</a:t>
            </a:r>
            <a:r>
              <a:rPr lang="en-US" sz="1800" dirty="0">
                <a:solidFill>
                  <a:schemeClr val="tx1"/>
                </a:solidFill>
              </a:rPr>
              <a:t> and widely used in the LHC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Typical NEG coatings are </a:t>
            </a:r>
            <a:r>
              <a:rPr lang="en-GB" sz="1800" b="1" dirty="0">
                <a:solidFill>
                  <a:schemeClr val="tx1"/>
                </a:solidFill>
              </a:rPr>
              <a:t>~1 </a:t>
            </a:r>
            <a:r>
              <a:rPr lang="el-GR" sz="1800" b="1" dirty="0">
                <a:solidFill>
                  <a:schemeClr val="tx1"/>
                </a:solidFill>
              </a:rPr>
              <a:t>μ</a:t>
            </a:r>
            <a:r>
              <a:rPr lang="en-GB" sz="1800" b="1" dirty="0">
                <a:solidFill>
                  <a:schemeClr val="tx1"/>
                </a:solidFill>
              </a:rPr>
              <a:t>m TiZrV</a:t>
            </a:r>
            <a:r>
              <a:rPr lang="en-GB" sz="1800" dirty="0">
                <a:solidFill>
                  <a:schemeClr val="tx1"/>
                </a:solidFill>
              </a:rPr>
              <a:t>, deposited by </a:t>
            </a:r>
            <a:r>
              <a:rPr lang="en-GB" sz="1800" b="1" dirty="0">
                <a:solidFill>
                  <a:schemeClr val="tx1"/>
                </a:solidFill>
              </a:rPr>
              <a:t>magnetron sputtering</a:t>
            </a:r>
            <a:endParaRPr lang="en-GB" sz="1800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TiZrV is the most popular NEG coating composition --&gt; best compromise between </a:t>
            </a:r>
            <a:r>
              <a:rPr lang="en-GB" sz="1800" b="1" dirty="0">
                <a:solidFill>
                  <a:schemeClr val="tx1"/>
                </a:solidFill>
              </a:rPr>
              <a:t>cost</a:t>
            </a:r>
            <a:r>
              <a:rPr lang="en-GB" sz="1800" dirty="0">
                <a:solidFill>
                  <a:schemeClr val="tx1"/>
                </a:solidFill>
              </a:rPr>
              <a:t> and </a:t>
            </a:r>
            <a:r>
              <a:rPr lang="en-GB" sz="1800" b="1" dirty="0">
                <a:solidFill>
                  <a:schemeClr val="tx1"/>
                </a:solidFill>
              </a:rPr>
              <a:t>performance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TiZrV NEG coating can be activated at low temperature (e.g., </a:t>
            </a:r>
            <a:r>
              <a:rPr lang="en-US" sz="1800" b="1" dirty="0">
                <a:solidFill>
                  <a:schemeClr val="tx1"/>
                </a:solidFill>
              </a:rPr>
              <a:t>180 °C x 24 h</a:t>
            </a:r>
            <a:r>
              <a:rPr lang="en-US" sz="1800" dirty="0">
                <a:solidFill>
                  <a:schemeClr val="tx1"/>
                </a:solidFill>
              </a:rPr>
              <a:t>) during machine bake-out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Several machines worldwide have already implemented this technology to boost machine performance and design</a:t>
            </a:r>
            <a:endParaRPr lang="en-GB" sz="1800" dirty="0">
              <a:solidFill>
                <a:schemeClr val="tx1"/>
              </a:solidFill>
            </a:endParaRPr>
          </a:p>
        </p:txBody>
      </p:sp>
      <p:pic>
        <p:nvPicPr>
          <p:cNvPr id="13" name="Segnaposto contenuto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2870712"/>
            <a:ext cx="4489540" cy="3367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29916" y="3360370"/>
            <a:ext cx="6096000" cy="25006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300"/>
              </a:spcBef>
            </a:pPr>
            <a:r>
              <a:rPr lang="en-GB" b="1" u="sng" dirty="0">
                <a:latin typeface="Metric Light" panose="020B0303030202060203" pitchFamily="34" charset="0"/>
              </a:rPr>
              <a:t>NEG coating</a:t>
            </a:r>
            <a:r>
              <a:rPr lang="en-GB" dirty="0">
                <a:latin typeface="Metric Light" panose="020B0303030202060203" pitchFamily="34" charset="0"/>
              </a:rPr>
              <a:t>:</a:t>
            </a:r>
          </a:p>
          <a:p>
            <a:pPr marL="539750" indent="-274638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latin typeface="Metric Light" panose="020B0303030202060203" pitchFamily="34" charset="0"/>
              </a:rPr>
              <a:t>Provides</a:t>
            </a:r>
            <a:r>
              <a:rPr lang="en-GB" dirty="0">
                <a:latin typeface="Metric Light" panose="020B0303030202060203" pitchFamily="34" charset="0"/>
              </a:rPr>
              <a:t> a distributed pumping solution</a:t>
            </a:r>
          </a:p>
          <a:p>
            <a:pPr marL="539750" indent="-274638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latin typeface="Metric Light" panose="020B0303030202060203" pitchFamily="34" charset="0"/>
              </a:rPr>
              <a:t>Mitigates</a:t>
            </a:r>
            <a:r>
              <a:rPr lang="en-GB" dirty="0">
                <a:latin typeface="Metric Light" panose="020B0303030202060203" pitchFamily="34" charset="0"/>
              </a:rPr>
              <a:t> the effect of small conductances on pumping speed</a:t>
            </a:r>
          </a:p>
          <a:p>
            <a:pPr marL="539750" indent="-274638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latin typeface="Metric Light" panose="020B0303030202060203" pitchFamily="34" charset="0"/>
              </a:rPr>
              <a:t>Transforms</a:t>
            </a:r>
            <a:r>
              <a:rPr lang="en-GB" dirty="0">
                <a:latin typeface="Metric Light" panose="020B0303030202060203" pitchFamily="34" charset="0"/>
              </a:rPr>
              <a:t> the pipe wall, from a source of gas to a pumping surface</a:t>
            </a:r>
          </a:p>
          <a:p>
            <a:pPr marL="539750" indent="-274638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Metric Light" panose="020B0303030202060203" pitchFamily="34" charset="0"/>
              </a:rPr>
              <a:t>Can effectively </a:t>
            </a:r>
            <a:r>
              <a:rPr lang="en-GB" b="1" dirty="0">
                <a:latin typeface="Metric Light" panose="020B0303030202060203" pitchFamily="34" charset="0"/>
              </a:rPr>
              <a:t>pump</a:t>
            </a:r>
            <a:r>
              <a:rPr lang="en-GB" dirty="0">
                <a:latin typeface="Metric Light" panose="020B0303030202060203" pitchFamily="34" charset="0"/>
              </a:rPr>
              <a:t> most gases (H</a:t>
            </a:r>
            <a:r>
              <a:rPr lang="en-GB" baseline="-25000" dirty="0">
                <a:latin typeface="Metric Light" panose="020B0303030202060203" pitchFamily="34" charset="0"/>
              </a:rPr>
              <a:t>2</a:t>
            </a:r>
            <a:r>
              <a:rPr lang="en-GB" dirty="0">
                <a:latin typeface="Metric Light" panose="020B0303030202060203" pitchFamily="34" charset="0"/>
              </a:rPr>
              <a:t>, H</a:t>
            </a:r>
            <a:r>
              <a:rPr lang="en-GB" baseline="-25000" dirty="0">
                <a:latin typeface="Metric Light" panose="020B0303030202060203" pitchFamily="34" charset="0"/>
              </a:rPr>
              <a:t>2</a:t>
            </a:r>
            <a:r>
              <a:rPr lang="en-GB" dirty="0">
                <a:latin typeface="Metric Light" panose="020B0303030202060203" pitchFamily="34" charset="0"/>
              </a:rPr>
              <a:t>O, CO, N</a:t>
            </a:r>
            <a:r>
              <a:rPr lang="en-GB" baseline="-25000" dirty="0">
                <a:latin typeface="Metric Light" panose="020B0303030202060203" pitchFamily="34" charset="0"/>
              </a:rPr>
              <a:t>2</a:t>
            </a:r>
            <a:r>
              <a:rPr lang="en-GB" dirty="0">
                <a:latin typeface="Metric Light" panose="020B0303030202060203" pitchFamily="34" charset="0"/>
              </a:rPr>
              <a:t>, O</a:t>
            </a:r>
            <a:r>
              <a:rPr lang="en-GB" baseline="-25000" dirty="0">
                <a:latin typeface="Metric Light" panose="020B0303030202060203" pitchFamily="34" charset="0"/>
              </a:rPr>
              <a:t>2</a:t>
            </a:r>
            <a:r>
              <a:rPr lang="en-GB" dirty="0">
                <a:latin typeface="Metric Light" panose="020B0303030202060203" pitchFamily="34" charset="0"/>
              </a:rPr>
              <a:t>, CO</a:t>
            </a:r>
            <a:r>
              <a:rPr lang="en-GB" baseline="-25000" dirty="0">
                <a:latin typeface="Metric Light" panose="020B0303030202060203" pitchFamily="34" charset="0"/>
              </a:rPr>
              <a:t>2</a:t>
            </a:r>
            <a:r>
              <a:rPr lang="en-GB" dirty="0">
                <a:latin typeface="Metric Light" panose="020B0303030202060203" pitchFamily="34" charset="0"/>
              </a:rPr>
              <a:t>), except for noble gases and hydrocarbons</a:t>
            </a:r>
          </a:p>
          <a:p>
            <a:pPr marL="539750" indent="-274638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Metric Light" panose="020B0303030202060203" pitchFamily="34" charset="0"/>
              </a:rPr>
              <a:t>Has a low SEY, </a:t>
            </a:r>
            <a:r>
              <a:rPr lang="en-GB" b="1" dirty="0">
                <a:latin typeface="Metric Light" panose="020B0303030202060203" pitchFamily="34" charset="0"/>
              </a:rPr>
              <a:t>mitigates</a:t>
            </a:r>
            <a:r>
              <a:rPr lang="en-GB" dirty="0">
                <a:latin typeface="Metric Light" panose="020B0303030202060203" pitchFamily="34" charset="0"/>
              </a:rPr>
              <a:t> PSD and ESD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2C983F-24BD-1470-9E01-9879E7C6CAC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23447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NEG coating at SAES today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2"/>
          </p:nvPr>
        </p:nvSpPr>
        <p:spPr>
          <a:xfrm>
            <a:off x="529916" y="1230292"/>
            <a:ext cx="7827700" cy="1850506"/>
          </a:xfrm>
        </p:spPr>
        <p:txBody>
          <a:bodyPr/>
          <a:lstStyle/>
          <a:p>
            <a:pPr algn="just"/>
            <a:r>
              <a:rPr lang="en-GB" sz="1800" dirty="0"/>
              <a:t>SAES has coated several hundreds of vacuum chambers and gained a lot of experience about NEG coating over the years</a:t>
            </a:r>
          </a:p>
          <a:p>
            <a:pPr algn="just"/>
            <a:r>
              <a:rPr lang="en-GB" sz="1800" dirty="0"/>
              <a:t>Substantial R&amp;D efforts have been made to deepen the expertise in this field</a:t>
            </a:r>
          </a:p>
          <a:p>
            <a:pPr algn="just"/>
            <a:r>
              <a:rPr lang="en-GB" sz="1800" dirty="0"/>
              <a:t>The NEG coating lab has been progressively expanded, to be able to efficiently deal with large NEG coating productions in an efficient and effective way </a:t>
            </a:r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16" y="2807207"/>
            <a:ext cx="1907974" cy="339446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541" y="1230292"/>
            <a:ext cx="3220759" cy="429434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72" y="2807207"/>
            <a:ext cx="3621460" cy="271609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612571" y="5657222"/>
            <a:ext cx="9100729" cy="630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tric Light" panose="020B0303030202060203" pitchFamily="34" charset="0"/>
                <a:sym typeface="Calibri"/>
              </a:rPr>
              <a:t>However…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7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tric Light" panose="020B0303030202060203" pitchFamily="34" charset="0"/>
                <a:sym typeface="Calibri"/>
              </a:rPr>
              <a:t>vacuum chambers to be NEG coated and their technical requirements have also evolved through the years!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0F9EB6-19A0-9C14-9196-455EACBE1B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002462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8"/>
          <p:cNvSpPr txBox="1"/>
          <p:nvPr/>
        </p:nvSpPr>
        <p:spPr>
          <a:xfrm>
            <a:off x="1792026" y="2614040"/>
            <a:ext cx="8186364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R="44025">
              <a:defRPr spc="3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lang="it-IT" dirty="0">
                <a:solidFill>
                  <a:schemeClr val="tx1"/>
                </a:solidFill>
                <a:latin typeface="Metric Semibold" panose="020B0703030202060203" pitchFamily="34" charset="0"/>
              </a:rPr>
              <a:t>01. </a:t>
            </a:r>
            <a:r>
              <a:rPr dirty="0">
                <a:solidFill>
                  <a:schemeClr val="tx1"/>
                </a:solidFill>
              </a:rPr>
              <a:t>SAES Group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Overview</a:t>
            </a:r>
            <a:r>
              <a:rPr lang="it-IT" dirty="0">
                <a:solidFill>
                  <a:schemeClr val="tx1"/>
                </a:solidFill>
              </a:rPr>
              <a:t> </a:t>
            </a:r>
            <a:endParaRPr dirty="0">
              <a:solidFill>
                <a:schemeClr val="tx1"/>
              </a:solidFill>
            </a:endParaRPr>
          </a:p>
          <a:p>
            <a:pPr marR="44025">
              <a:defRPr spc="30">
                <a:latin typeface="Metric Light"/>
                <a:ea typeface="Metric Light"/>
                <a:cs typeface="Metric Light"/>
                <a:sym typeface="Metric Light"/>
              </a:defRPr>
            </a:pPr>
            <a:endParaRPr dirty="0">
              <a:solidFill>
                <a:schemeClr val="tx1"/>
              </a:solidFill>
            </a:endParaRPr>
          </a:p>
          <a:p>
            <a:pPr marR="44025">
              <a:defRPr spc="3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lang="it-IT" dirty="0">
                <a:solidFill>
                  <a:schemeClr val="tx1"/>
                </a:solidFill>
                <a:latin typeface="Metric Semibold" panose="020B0703030202060203" pitchFamily="34" charset="0"/>
              </a:rPr>
              <a:t>02. </a:t>
            </a:r>
            <a:r>
              <a:rPr dirty="0">
                <a:solidFill>
                  <a:schemeClr val="tx1"/>
                </a:solidFill>
              </a:rPr>
              <a:t>The High Vacuum Division</a:t>
            </a:r>
          </a:p>
          <a:p>
            <a:pPr marR="44025" lvl="1" indent="228600">
              <a:defRPr spc="3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lang="it-IT" dirty="0">
                <a:solidFill>
                  <a:schemeClr val="tx1"/>
                </a:solidFill>
              </a:rPr>
              <a:t>	</a:t>
            </a:r>
            <a:r>
              <a:rPr dirty="0">
                <a:solidFill>
                  <a:schemeClr val="tx1"/>
                </a:solidFill>
              </a:rPr>
              <a:t>&gt; NEG pumps</a:t>
            </a:r>
          </a:p>
          <a:p>
            <a:pPr marR="44025" lvl="1" indent="228600">
              <a:defRPr spc="3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lang="it-IT" dirty="0">
                <a:solidFill>
                  <a:schemeClr val="tx1"/>
                </a:solidFill>
              </a:rPr>
              <a:t>	</a:t>
            </a:r>
            <a:r>
              <a:rPr dirty="0">
                <a:solidFill>
                  <a:schemeClr val="tx1"/>
                </a:solidFill>
              </a:rPr>
              <a:t>&gt; Vacuum chambers for storage rings</a:t>
            </a:r>
          </a:p>
          <a:p>
            <a:pPr marR="44025" lvl="1" indent="228600">
              <a:defRPr spc="3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lang="it-IT" dirty="0">
                <a:solidFill>
                  <a:schemeClr val="tx1"/>
                </a:solidFill>
              </a:rPr>
              <a:t>	</a:t>
            </a:r>
            <a:r>
              <a:rPr dirty="0">
                <a:solidFill>
                  <a:schemeClr val="tx1"/>
                </a:solidFill>
              </a:rPr>
              <a:t>&gt; Scientific Instrumentation for beamlines</a:t>
            </a:r>
            <a:r>
              <a:rPr lang="it-IT" dirty="0">
                <a:solidFill>
                  <a:schemeClr val="tx1"/>
                </a:solidFill>
              </a:rPr>
              <a:t>, RF </a:t>
            </a:r>
            <a:r>
              <a:rPr lang="it-IT" dirty="0" err="1">
                <a:solidFill>
                  <a:schemeClr val="tx1"/>
                </a:solidFill>
              </a:rPr>
              <a:t>cavities</a:t>
            </a:r>
            <a:r>
              <a:rPr lang="it-IT" dirty="0">
                <a:solidFill>
                  <a:schemeClr val="tx1"/>
                </a:solidFill>
              </a:rPr>
              <a:t> and RFQ</a:t>
            </a:r>
            <a:endParaRPr dirty="0">
              <a:solidFill>
                <a:schemeClr val="tx1"/>
              </a:solidFill>
            </a:endParaRPr>
          </a:p>
          <a:p>
            <a:pPr marR="44025">
              <a:defRPr spc="30">
                <a:latin typeface="Metric Light"/>
                <a:ea typeface="Metric Light"/>
                <a:cs typeface="Metric Light"/>
                <a:sym typeface="Metric Light"/>
              </a:defRPr>
            </a:pPr>
            <a:endParaRPr dirty="0">
              <a:solidFill>
                <a:schemeClr val="tx1"/>
              </a:solidFill>
            </a:endParaRPr>
          </a:p>
          <a:p>
            <a:pPr marR="44025">
              <a:defRPr spc="3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lang="it-IT" dirty="0">
                <a:solidFill>
                  <a:schemeClr val="tx1"/>
                </a:solidFill>
                <a:latin typeface="Metric Semibold" panose="020B0703030202060203" pitchFamily="34" charset="0"/>
              </a:rPr>
              <a:t>03.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it-IT" dirty="0">
                <a:solidFill>
                  <a:schemeClr val="tx1"/>
                </a:solidFill>
              </a:rPr>
              <a:t>Focus on </a:t>
            </a:r>
            <a:r>
              <a:rPr lang="it-IT" dirty="0" err="1">
                <a:solidFill>
                  <a:schemeClr val="tx1"/>
                </a:solidFill>
              </a:rPr>
              <a:t>two</a:t>
            </a:r>
            <a:r>
              <a:rPr lang="it-IT" dirty="0">
                <a:solidFill>
                  <a:schemeClr val="tx1"/>
                </a:solidFill>
              </a:rPr>
              <a:t> Technologies</a:t>
            </a:r>
          </a:p>
          <a:p>
            <a:pPr marR="44025">
              <a:defRPr spc="3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lang="it-IT" dirty="0">
                <a:solidFill>
                  <a:schemeClr val="tx1"/>
                </a:solidFill>
              </a:rPr>
              <a:t>	&gt; RFQ and NC RC at </a:t>
            </a:r>
            <a:r>
              <a:rPr lang="it-IT" dirty="0" err="1">
                <a:solidFill>
                  <a:schemeClr val="tx1"/>
                </a:solidFill>
              </a:rPr>
              <a:t>Cinel</a:t>
            </a:r>
            <a:endParaRPr lang="it-IT" dirty="0">
              <a:solidFill>
                <a:schemeClr val="tx1"/>
              </a:solidFill>
            </a:endParaRPr>
          </a:p>
          <a:p>
            <a:pPr marR="44025">
              <a:defRPr spc="3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lang="it-IT" dirty="0">
                <a:solidFill>
                  <a:schemeClr val="tx1"/>
                </a:solidFill>
              </a:rPr>
              <a:t>	&gt; NEG coating at SAES Getters</a:t>
            </a:r>
          </a:p>
          <a:p>
            <a:pPr marR="44025">
              <a:defRPr spc="30">
                <a:latin typeface="Metric Light"/>
                <a:ea typeface="Metric Light"/>
                <a:cs typeface="Metric Light"/>
                <a:sym typeface="Metric Light"/>
              </a:defRPr>
            </a:pPr>
            <a:endParaRPr lang="it-IT" dirty="0">
              <a:solidFill>
                <a:schemeClr val="tx1"/>
              </a:solidFill>
            </a:endParaRPr>
          </a:p>
          <a:p>
            <a:pPr marR="44025">
              <a:defRPr spc="3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lang="en-US" dirty="0">
                <a:solidFill>
                  <a:schemeClr val="tx1"/>
                </a:solidFill>
                <a:latin typeface="Metric Semibold" panose="020B0703030202060203" pitchFamily="34" charset="0"/>
              </a:rPr>
              <a:t>04.</a:t>
            </a:r>
            <a:r>
              <a:rPr lang="en-US" dirty="0">
                <a:solidFill>
                  <a:schemeClr val="tx1"/>
                </a:solidFill>
              </a:rPr>
              <a:t> Possible Partnership with </a:t>
            </a:r>
            <a:r>
              <a:rPr lang="en-US" dirty="0" err="1">
                <a:solidFill>
                  <a:schemeClr val="tx1"/>
                </a:solidFill>
              </a:rPr>
              <a:t>iSAS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TextBox 13"/>
          <p:cNvSpPr txBox="1"/>
          <p:nvPr/>
        </p:nvSpPr>
        <p:spPr>
          <a:xfrm>
            <a:off x="1792026" y="1992710"/>
            <a:ext cx="5272722" cy="40894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 b="1" spc="50">
                <a:latin typeface="Metric"/>
                <a:ea typeface="Metric"/>
                <a:cs typeface="Metric"/>
                <a:sym typeface="Metric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CONTENT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3DDF8FC-8DBD-75EC-702C-9FB621CC87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endParaRPr lang="it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C5C389-3709-4905-F213-D905E3EB49B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372207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529916" y="591151"/>
            <a:ext cx="8102020" cy="410910"/>
          </a:xfrm>
        </p:spPr>
        <p:txBody>
          <a:bodyPr/>
          <a:lstStyle/>
          <a:p>
            <a:r>
              <a:rPr lang="en-GB" dirty="0"/>
              <a:t>NEG coating properties and fine tuning: pumping measurements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570263" y="1002061"/>
            <a:ext cx="11143037" cy="5407329"/>
            <a:chOff x="1799440" y="1079648"/>
            <a:chExt cx="11143037" cy="5407329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8933" y="1079649"/>
              <a:ext cx="3600000" cy="2352595"/>
            </a:xfrm>
            <a:prstGeom prst="rect">
              <a:avLst/>
            </a:prstGeom>
          </p:spPr>
        </p:pic>
        <p:sp>
          <p:nvSpPr>
            <p:cNvPr id="7" name="TextBox 8"/>
            <p:cNvSpPr txBox="1"/>
            <p:nvPr/>
          </p:nvSpPr>
          <p:spPr>
            <a:xfrm>
              <a:off x="3473228" y="3926026"/>
              <a:ext cx="25782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>
                  <a:solidFill>
                    <a:schemeClr val="tx1"/>
                  </a:solidFill>
                  <a:latin typeface="Metric Light" panose="020B0303030202060203" pitchFamily="34" charset="0"/>
                </a:rPr>
                <a:t>From experiments</a:t>
              </a:r>
              <a:r>
                <a:rPr lang="en-US" dirty="0">
                  <a:solidFill>
                    <a:schemeClr val="tx1"/>
                  </a:solidFill>
                  <a:latin typeface="Metric Light" panose="020B0303030202060203" pitchFamily="34" charset="0"/>
                </a:rPr>
                <a:t>:</a:t>
              </a:r>
            </a:p>
          </p:txBody>
        </p:sp>
        <p:sp>
          <p:nvSpPr>
            <p:cNvPr id="8" name="Down Arrow 9"/>
            <p:cNvSpPr/>
            <p:nvPr/>
          </p:nvSpPr>
          <p:spPr>
            <a:xfrm rot="16200000">
              <a:off x="6734448" y="3975513"/>
              <a:ext cx="576064" cy="1297753"/>
            </a:xfrm>
            <a:prstGeom prst="down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10"/>
                <p:cNvSpPr txBox="1"/>
                <p:nvPr/>
              </p:nvSpPr>
              <p:spPr>
                <a:xfrm>
                  <a:off x="8135030" y="4439723"/>
                  <a:ext cx="371818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b="1" dirty="0">
                      <a:solidFill>
                        <a:srgbClr val="92D050"/>
                      </a:solidFill>
                      <a:latin typeface="Metric Light" panose="020B0303030202060203" pitchFamily="34" charset="0"/>
                    </a:rPr>
                    <a:t>Initial CO sticking probability </a:t>
                  </a:r>
                  <a14:m>
                    <m:oMath xmlns:m="http://schemas.openxmlformats.org/officeDocument/2006/math">
                      <m:r>
                        <a:rPr lang="el-GR" b="1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𝛂</m:t>
                      </m:r>
                      <m:r>
                        <a:rPr lang="el-GR" b="1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it-IT" b="1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it-IT" b="1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it-IT" b="1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a14:m>
                  <a:endParaRPr lang="en-GB" b="1" dirty="0">
                    <a:solidFill>
                      <a:srgbClr val="92D050"/>
                    </a:solidFill>
                    <a:latin typeface="Metric Light" panose="020B0303030202060203" pitchFamily="34" charset="0"/>
                  </a:endParaRPr>
                </a:p>
              </p:txBody>
            </p:sp>
          </mc:Choice>
          <mc:Fallback xmlns="">
            <p:sp>
              <p:nvSpPr>
                <p:cNvPr id="9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5030" y="4439723"/>
                  <a:ext cx="3718186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820" t="-8197" b="-2623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11"/>
            <p:cNvSpPr txBox="1"/>
            <p:nvPr/>
          </p:nvSpPr>
          <p:spPr>
            <a:xfrm>
              <a:off x="7988933" y="3926026"/>
              <a:ext cx="38642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>
                  <a:solidFill>
                    <a:schemeClr val="tx1"/>
                  </a:solidFill>
                  <a:latin typeface="Metric Light" panose="020B0303030202060203" pitchFamily="34" charset="0"/>
                </a:rPr>
                <a:t>Through </a:t>
              </a:r>
              <a:r>
                <a:rPr lang="en-US" b="1" u="sng" dirty="0">
                  <a:solidFill>
                    <a:schemeClr val="tx1"/>
                  </a:solidFill>
                  <a:latin typeface="Metric Light" panose="020B0303030202060203" pitchFamily="34" charset="0"/>
                </a:rPr>
                <a:t>MolFlow+</a:t>
              </a:r>
              <a:r>
                <a:rPr lang="en-US" u="sng" dirty="0">
                  <a:solidFill>
                    <a:schemeClr val="tx1"/>
                  </a:solidFill>
                  <a:latin typeface="Metric Light" panose="020B0303030202060203" pitchFamily="34" charset="0"/>
                </a:rPr>
                <a:t> simulations</a:t>
              </a:r>
              <a:r>
                <a:rPr lang="en-US" dirty="0">
                  <a:solidFill>
                    <a:schemeClr val="tx1"/>
                  </a:solidFill>
                  <a:latin typeface="Metric Light" panose="020B0303030202060203" pitchFamily="34" charset="0"/>
                </a:rPr>
                <a:t> [1]:</a:t>
              </a:r>
            </a:p>
          </p:txBody>
        </p:sp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377" y="1079648"/>
              <a:ext cx="3600000" cy="235259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asellaDiTesto 11"/>
                <p:cNvSpPr txBox="1"/>
                <p:nvPr/>
              </p:nvSpPr>
              <p:spPr>
                <a:xfrm>
                  <a:off x="4023263" y="4295358"/>
                  <a:ext cx="1478225" cy="6580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𝑻𝒓</m:t>
                        </m:r>
                        <m:r>
                          <a:rPr lang="it-IT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b="1" i="1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1" i="1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sSub>
                              <m:sSubPr>
                                <m:ctrlPr>
                                  <a:rPr lang="it-IT" b="1" i="1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1" i="1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it-IT" b="1" i="1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𝑰𝑵</m:t>
                                </m:r>
                              </m:sub>
                            </m:sSub>
                          </m:num>
                          <m:den>
                            <m:r>
                              <a:rPr lang="it-IT" b="1" i="1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sSub>
                              <m:sSubPr>
                                <m:ctrlPr>
                                  <a:rPr lang="it-IT" b="1" i="1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1" i="1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it-IT" b="1" i="1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𝑬𝑵𝑫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GB" b="1" dirty="0">
                    <a:solidFill>
                      <a:srgbClr val="92D050"/>
                    </a:solidFill>
                    <a:latin typeface="Metric Light" panose="020B0303030202060203" pitchFamily="34" charset="0"/>
                  </a:endParaRPr>
                </a:p>
              </p:txBody>
            </p:sp>
          </mc:Choice>
          <mc:Fallback xmlns="">
            <p:sp>
              <p:nvSpPr>
                <p:cNvPr id="12" name="CasellaDiTesto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3263" y="4295358"/>
                  <a:ext cx="1478225" cy="6580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Ovale 12"/>
            <p:cNvSpPr/>
            <p:nvPr/>
          </p:nvSpPr>
          <p:spPr>
            <a:xfrm>
              <a:off x="3743862" y="1187681"/>
              <a:ext cx="828137" cy="215661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Connettore 2 13"/>
            <p:cNvCxnSpPr/>
            <p:nvPr/>
          </p:nvCxnSpPr>
          <p:spPr>
            <a:xfrm>
              <a:off x="4632385" y="1295511"/>
              <a:ext cx="6262776" cy="342566"/>
            </a:xfrm>
            <a:prstGeom prst="straightConnector1">
              <a:avLst/>
            </a:prstGeom>
            <a:ln w="28575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/>
            <p:cNvSpPr txBox="1"/>
            <p:nvPr/>
          </p:nvSpPr>
          <p:spPr>
            <a:xfrm>
              <a:off x="4182295" y="3437600"/>
              <a:ext cx="11601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Metric Light" panose="020B0303030202060203" pitchFamily="34" charset="0"/>
                </a:rPr>
                <a:t>Experiment</a:t>
              </a: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9208851" y="3437600"/>
              <a:ext cx="11601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Metric Light" panose="020B0303030202060203" pitchFamily="34" charset="0"/>
                </a:rPr>
                <a:t>Simulation</a:t>
              </a: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1799440" y="5236333"/>
              <a:ext cx="10320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b="1" dirty="0">
                  <a:solidFill>
                    <a:schemeClr val="tx1"/>
                  </a:solidFill>
                  <a:latin typeface="Metric Light" panose="020B0303030202060203" pitchFamily="34" charset="0"/>
                </a:rPr>
                <a:t>Making pumping experiments on high aspect ratio NEG-coated vacuum chambers may be quite challenging!</a:t>
              </a: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GB" dirty="0">
                  <a:solidFill>
                    <a:schemeClr val="tx1"/>
                  </a:solidFill>
                  <a:latin typeface="Metric Light" panose="020B0303030202060203" pitchFamily="34" charset="0"/>
                </a:rPr>
                <a:t>Pay attention to outgassing and auxiliary pumping during activation, CH</a:t>
              </a:r>
              <a:r>
                <a:rPr lang="en-GB" baseline="-25000" dirty="0">
                  <a:solidFill>
                    <a:schemeClr val="tx1"/>
                  </a:solidFill>
                  <a:latin typeface="Metric Light" panose="020B0303030202060203" pitchFamily="34" charset="0"/>
                </a:rPr>
                <a:t>4</a:t>
              </a:r>
              <a:r>
                <a:rPr lang="en-GB" dirty="0">
                  <a:solidFill>
                    <a:schemeClr val="tx1"/>
                  </a:solidFill>
                  <a:latin typeface="Metric Light" panose="020B0303030202060203" pitchFamily="34" charset="0"/>
                </a:rPr>
                <a:t> production by hot filaments, very high expected Tr factors especially for CO/CO</a:t>
              </a:r>
              <a:r>
                <a:rPr lang="en-GB" baseline="-25000" dirty="0">
                  <a:solidFill>
                    <a:schemeClr val="tx1"/>
                  </a:solidFill>
                  <a:latin typeface="Metric Light" panose="020B0303030202060203" pitchFamily="34" charset="0"/>
                </a:rPr>
                <a:t>2</a:t>
              </a:r>
              <a:r>
                <a:rPr lang="en-GB" dirty="0">
                  <a:solidFill>
                    <a:schemeClr val="tx1"/>
                  </a:solidFill>
                  <a:latin typeface="Metric Light" panose="020B0303030202060203" pitchFamily="34" charset="0"/>
                </a:rPr>
                <a:t>, …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9938128" y="6209978"/>
              <a:ext cx="30043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i="1" dirty="0">
                  <a:solidFill>
                    <a:schemeClr val="tx1"/>
                  </a:solidFill>
                  <a:latin typeface="Metric Light" panose="020B0303030202060203" pitchFamily="34" charset="0"/>
                </a:rPr>
                <a:t>[1] R. Kersevan, J.-L. Pons, JVSTA 27, 1017 (2009)</a:t>
              </a: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91" y="3780678"/>
            <a:ext cx="2341335" cy="13277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7450EB-7B34-9AA7-504B-FC466E4457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616837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Achieving a uniform thickness is not straightforward…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2"/>
          </p:nvPr>
        </p:nvSpPr>
        <p:spPr>
          <a:xfrm>
            <a:off x="5970715" y="4145038"/>
            <a:ext cx="5742585" cy="147600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Example #1: ID 10 mm, 1 m long chamber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Average thickness ok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Average elemental composition ok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Thickness uniformity is not ideal (250–1600 nm) 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need for an optimised sputtering process in terms of NEG uniformity</a:t>
            </a:r>
          </a:p>
          <a:p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888" y="1002061"/>
            <a:ext cx="4608412" cy="303576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16" y="3712623"/>
            <a:ext cx="3978075" cy="260818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102123" y="5998672"/>
            <a:ext cx="861117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tric Light" panose="020B0303030202060203" pitchFamily="34" charset="0"/>
                <a:sym typeface="Calibri"/>
              </a:rPr>
              <a:t>EDS analysis – </a:t>
            </a:r>
            <a:r>
              <a:rPr lang="en-GB" sz="1400" dirty="0">
                <a:latin typeface="Metric Light" panose="020B0303030202060203" pitchFamily="34" charset="0"/>
              </a:rPr>
              <a:t>The chamber itself is cut in two longitudinally and then into several pieces (</a:t>
            </a: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tric Light" panose="020B0303030202060203" pitchFamily="34" charset="0"/>
                <a:sym typeface="Calibri"/>
              </a:rPr>
              <a:t>80</a:t>
            </a:r>
            <a:r>
              <a:rPr kumimoji="0" lang="en-GB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tric Light" panose="020B0303030202060203" pitchFamily="34" charset="0"/>
                <a:sym typeface="Calibri"/>
              </a:rPr>
              <a:t> analysis points per each side)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etric Light" panose="020B0303030202060203" pitchFamily="34" charset="0"/>
              <a:sym typeface="Calibri"/>
            </a:endParaRPr>
          </a:p>
        </p:txBody>
      </p:sp>
      <p:sp>
        <p:nvSpPr>
          <p:cNvPr id="8" name="Segnaposto contenuto 3"/>
          <p:cNvSpPr txBox="1">
            <a:spLocks/>
          </p:cNvSpPr>
          <p:nvPr/>
        </p:nvSpPr>
        <p:spPr>
          <a:xfrm>
            <a:off x="529916" y="1131303"/>
            <a:ext cx="5893202" cy="2019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marL="228600" marR="0" indent="-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Metric Light" panose="020B0303030202060203" pitchFamily="34" charset="0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Metric Light" panose="020B0303030202060203" pitchFamily="34" charset="0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Metric Light" panose="020B0303030202060203" pitchFamily="34" charset="0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Metric Light" panose="020B0303030202060203" pitchFamily="34" charset="0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/>
              <a:buChar char="•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Metric Light" panose="020B0303030202060203" pitchFamily="34" charset="0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285750" indent="-285750" algn="just" hangingPunct="1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Low impedance</a:t>
            </a:r>
            <a:r>
              <a:rPr lang="en-GB" dirty="0">
                <a:solidFill>
                  <a:schemeClr val="tx1"/>
                </a:solidFill>
              </a:rPr>
              <a:t> is a key requirement of new synchrotron light sources</a:t>
            </a:r>
          </a:p>
          <a:p>
            <a:pPr marL="285750" indent="-285750" algn="just" hangingPunct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A </a:t>
            </a:r>
            <a:r>
              <a:rPr lang="en-GB" b="1" dirty="0">
                <a:solidFill>
                  <a:schemeClr val="tx1"/>
                </a:solidFill>
              </a:rPr>
              <a:t>thin</a:t>
            </a:r>
            <a:r>
              <a:rPr lang="en-GB" dirty="0">
                <a:solidFill>
                  <a:schemeClr val="tx1"/>
                </a:solidFill>
              </a:rPr>
              <a:t> and </a:t>
            </a:r>
            <a:r>
              <a:rPr lang="en-GB" b="1" dirty="0">
                <a:solidFill>
                  <a:schemeClr val="tx1"/>
                </a:solidFill>
              </a:rPr>
              <a:t>uniform</a:t>
            </a:r>
            <a:r>
              <a:rPr lang="en-GB" dirty="0">
                <a:solidFill>
                  <a:schemeClr val="tx1"/>
                </a:solidFill>
              </a:rPr>
              <a:t> NEG film is needed to meet such requirement</a:t>
            </a:r>
          </a:p>
          <a:p>
            <a:pPr marL="285750" indent="-285750" algn="just" hangingPunct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It is necessary to </a:t>
            </a:r>
            <a:r>
              <a:rPr lang="en-GB" b="1" dirty="0">
                <a:solidFill>
                  <a:schemeClr val="tx1"/>
                </a:solidFill>
              </a:rPr>
              <a:t>fine tune</a:t>
            </a:r>
            <a:r>
              <a:rPr lang="en-GB" dirty="0">
                <a:solidFill>
                  <a:schemeClr val="tx1"/>
                </a:solidFill>
              </a:rPr>
              <a:t> the sputtering process</a:t>
            </a:r>
          </a:p>
          <a:p>
            <a:pPr marL="285750" indent="-285750" algn="just" hangingPunct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When coating chambers with complex shapes and high aspect ratios, this is </a:t>
            </a:r>
            <a:r>
              <a:rPr lang="en-GB" b="1" dirty="0">
                <a:solidFill>
                  <a:schemeClr val="tx1"/>
                </a:solidFill>
              </a:rPr>
              <a:t>not always easy</a:t>
            </a:r>
          </a:p>
          <a:p>
            <a:r>
              <a:rPr lang="en-GB" dirty="0"/>
              <a:t>Coupons near the flanges are </a:t>
            </a:r>
            <a:r>
              <a:rPr lang="en-GB" b="1" dirty="0"/>
              <a:t>not enough</a:t>
            </a:r>
            <a:r>
              <a:rPr lang="en-GB" dirty="0"/>
              <a:t> to study thickness uniformity: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A more accurate mapping is needed</a:t>
            </a:r>
          </a:p>
          <a:p>
            <a:pPr marL="285750" indent="-285750" algn="just" hangingPunct="1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238AFA-6656-6123-BEE1-E06C2DF8A82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277465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529916" y="565324"/>
            <a:ext cx="6913518" cy="410910"/>
          </a:xfrm>
        </p:spPr>
        <p:txBody>
          <a:bodyPr/>
          <a:lstStyle/>
          <a:p>
            <a:r>
              <a:rPr lang="en-GB" dirty="0"/>
              <a:t>Fine tuning of NEG coating thickness</a:t>
            </a:r>
          </a:p>
        </p:txBody>
      </p:sp>
      <p:sp>
        <p:nvSpPr>
          <p:cNvPr id="5" name="Down Arrow 9"/>
          <p:cNvSpPr/>
          <p:nvPr/>
        </p:nvSpPr>
        <p:spPr>
          <a:xfrm rot="16200000">
            <a:off x="5535750" y="1918814"/>
            <a:ext cx="576064" cy="585720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" name="CasellaDiTesto 8"/>
          <p:cNvSpPr txBox="1"/>
          <p:nvPr/>
        </p:nvSpPr>
        <p:spPr>
          <a:xfrm>
            <a:off x="1900383" y="3387972"/>
            <a:ext cx="2779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Metric Light" panose="020B0303030202060203" pitchFamily="34" charset="0"/>
              </a:rPr>
              <a:t>Sample 1</a:t>
            </a:r>
            <a:r>
              <a:rPr lang="en-GB" sz="1400" b="1" dirty="0">
                <a:solidFill>
                  <a:schemeClr val="tx1"/>
                </a:solidFill>
                <a:latin typeface="Metric Light" panose="020B0303030202060203" pitchFamily="34" charset="0"/>
              </a:rPr>
              <a:t>: before</a:t>
            </a:r>
            <a:r>
              <a:rPr lang="en-GB" sz="1400" dirty="0">
                <a:solidFill>
                  <a:schemeClr val="tx1"/>
                </a:solidFill>
                <a:latin typeface="Metric Light" panose="020B0303030202060203" pitchFamily="34" charset="0"/>
              </a:rPr>
              <a:t> process optimisation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040757" y="3387972"/>
            <a:ext cx="2632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Metric Light" panose="020B0303030202060203" pitchFamily="34" charset="0"/>
              </a:rPr>
              <a:t>Sample 2</a:t>
            </a:r>
            <a:r>
              <a:rPr lang="en-GB" sz="1400" b="1" dirty="0">
                <a:solidFill>
                  <a:schemeClr val="tx1"/>
                </a:solidFill>
                <a:latin typeface="Metric Light" panose="020B0303030202060203" pitchFamily="34" charset="0"/>
              </a:rPr>
              <a:t>: after</a:t>
            </a:r>
            <a:r>
              <a:rPr lang="en-GB" sz="1400" dirty="0">
                <a:solidFill>
                  <a:schemeClr val="tx1"/>
                </a:solidFill>
                <a:latin typeface="Metric Light" panose="020B0303030202060203" pitchFamily="34" charset="0"/>
              </a:rPr>
              <a:t> process optimisation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6557204" y="1035376"/>
            <a:ext cx="3600000" cy="2352596"/>
            <a:chOff x="6557205" y="1510141"/>
            <a:chExt cx="3600000" cy="2352596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7205" y="1510141"/>
              <a:ext cx="3600000" cy="2352596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7223515" y="1700183"/>
              <a:ext cx="936000" cy="396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595959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it-IT" sz="1200" b="1" dirty="0">
                  <a:solidFill>
                    <a:srgbClr val="595959"/>
                  </a:solidFill>
                </a:rPr>
                <a:t>ID=12 mm</a:t>
              </a:r>
            </a:p>
            <a:p>
              <a:r>
                <a:rPr lang="it-IT" sz="1200" b="1" dirty="0">
                  <a:solidFill>
                    <a:srgbClr val="595959"/>
                  </a:solidFill>
                </a:rPr>
                <a:t>L=1000 mm</a:t>
              </a:r>
              <a:endParaRPr lang="en-GB" sz="1200" b="1" dirty="0">
                <a:solidFill>
                  <a:srgbClr val="595959"/>
                </a:solidFill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1490360" y="1035376"/>
            <a:ext cx="3600000" cy="2352596"/>
            <a:chOff x="1574481" y="1510141"/>
            <a:chExt cx="3600000" cy="2352596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481" y="1510141"/>
              <a:ext cx="3600000" cy="2352596"/>
            </a:xfrm>
            <a:prstGeom prst="rect">
              <a:avLst/>
            </a:prstGeom>
          </p:spPr>
        </p:pic>
        <p:sp>
          <p:nvSpPr>
            <p:cNvPr id="13" name="CasellaDiTesto 12"/>
            <p:cNvSpPr txBox="1"/>
            <p:nvPr/>
          </p:nvSpPr>
          <p:spPr>
            <a:xfrm>
              <a:off x="2213753" y="1700183"/>
              <a:ext cx="934998" cy="396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595959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it-IT" sz="1200" b="1" dirty="0">
                  <a:solidFill>
                    <a:srgbClr val="595959"/>
                  </a:solidFill>
                </a:rPr>
                <a:t>ID=12 mm</a:t>
              </a:r>
            </a:p>
            <a:p>
              <a:r>
                <a:rPr lang="it-IT" sz="1200" b="1" dirty="0">
                  <a:solidFill>
                    <a:srgbClr val="595959"/>
                  </a:solidFill>
                </a:rPr>
                <a:t>L=1000 mm</a:t>
              </a:r>
              <a:endParaRPr lang="en-GB" sz="1200" b="1" dirty="0">
                <a:solidFill>
                  <a:srgbClr val="595959"/>
                </a:solidFill>
              </a:endParaRP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6959437" y="6112972"/>
            <a:ext cx="475386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GB" sz="1400" dirty="0">
                <a:latin typeface="Metric Light" panose="020B0303030202060203" pitchFamily="34" charset="0"/>
                <a:cs typeface="Calibri" panose="020F0502020204030204" pitchFamily="34" charset="0"/>
              </a:rPr>
              <a:t>µ-XRF analysis (171 points per each side, 1 measurement every 5 mm)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etric Light" panose="020B0303030202060203" pitchFamily="34" charset="0"/>
              <a:sym typeface="Calibri"/>
            </a:endParaRPr>
          </a:p>
        </p:txBody>
      </p:sp>
      <p:sp>
        <p:nvSpPr>
          <p:cNvPr id="18" name="Segnaposto contenuto 17"/>
          <p:cNvSpPr>
            <a:spLocks noGrp="1"/>
          </p:cNvSpPr>
          <p:nvPr>
            <p:ph sz="quarter" idx="12"/>
          </p:nvPr>
        </p:nvSpPr>
        <p:spPr>
          <a:xfrm>
            <a:off x="529916" y="3728062"/>
            <a:ext cx="6429521" cy="177800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SAES proprietary process --&gt; NEG film thickness control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Example #2: ID 12 mm, 1 m long chamber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A good thickness uniformity is achieved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NEG thickness is well within the 0.5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µm maximum threshold</a:t>
            </a:r>
            <a:endParaRPr lang="en-GB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The elemental composition is also uniform and adherent to the nominal one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514" y="3728062"/>
            <a:ext cx="3577525" cy="235259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6DCEA7-1DD6-D53B-CAA4-23B1BB300CA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651209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A3B8325-4D44-7EDC-271C-5024D359A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" y="6339371"/>
            <a:ext cx="1313140" cy="3150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AAFF8F-AC3A-65B4-AEE4-5268EBFE48B8}"/>
              </a:ext>
            </a:extLst>
          </p:cNvPr>
          <p:cNvSpPr txBox="1"/>
          <p:nvPr/>
        </p:nvSpPr>
        <p:spPr>
          <a:xfrm>
            <a:off x="1792026" y="3028890"/>
            <a:ext cx="8277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chemeClr val="bg1"/>
                </a:solidFill>
                <a:latin typeface="Metric Light" panose="020B0303030202060203" pitchFamily="34" charset="0"/>
              </a:rPr>
              <a:t>Possible </a:t>
            </a:r>
            <a:r>
              <a:rPr lang="en-US" sz="2000" spc="30" dirty="0" err="1">
                <a:solidFill>
                  <a:schemeClr val="bg1"/>
                </a:solidFill>
                <a:latin typeface="Metric Light" panose="020B0303030202060203" pitchFamily="34" charset="0"/>
              </a:rPr>
              <a:t>partenrship</a:t>
            </a:r>
            <a:r>
              <a:rPr lang="en-US" sz="2000" spc="30" dirty="0">
                <a:solidFill>
                  <a:schemeClr val="bg1"/>
                </a:solidFill>
                <a:latin typeface="Metric Light" panose="020B0303030202060203" pitchFamily="34" charset="0"/>
              </a:rPr>
              <a:t> with </a:t>
            </a:r>
            <a:r>
              <a:rPr lang="en-US" sz="2000" spc="30" dirty="0" err="1">
                <a:solidFill>
                  <a:schemeClr val="bg1"/>
                </a:solidFill>
                <a:latin typeface="Metric Light" panose="020B0303030202060203" pitchFamily="34" charset="0"/>
              </a:rPr>
              <a:t>iSAS</a:t>
            </a:r>
            <a:endParaRPr lang="en-US" sz="2000" b="1" spc="30" dirty="0">
              <a:solidFill>
                <a:schemeClr val="bg1"/>
              </a:solidFill>
              <a:latin typeface="Metric Light" panose="020B0303030202060203" pitchFamily="34" charset="0"/>
            </a:endParaRPr>
          </a:p>
          <a:p>
            <a:endParaRPr lang="en-US" sz="2000" spc="30" dirty="0">
              <a:solidFill>
                <a:schemeClr val="bg1"/>
              </a:solidFill>
              <a:latin typeface="Metric Light" panose="020B030303020206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5B69EF-CA80-D850-8D63-C701964B5FE1}"/>
              </a:ext>
            </a:extLst>
          </p:cNvPr>
          <p:cNvSpPr txBox="1"/>
          <p:nvPr/>
        </p:nvSpPr>
        <p:spPr>
          <a:xfrm>
            <a:off x="1792026" y="2628780"/>
            <a:ext cx="5364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chemeClr val="bg1"/>
                </a:solidFill>
                <a:latin typeface="Metric Black" panose="020B0A030302020D0203" pitchFamily="34" charset="0"/>
              </a:rPr>
              <a:t>04</a:t>
            </a:r>
          </a:p>
        </p:txBody>
      </p:sp>
      <p:sp>
        <p:nvSpPr>
          <p:cNvPr id="14" name="Subtitle 8">
            <a:extLst>
              <a:ext uri="{FF2B5EF4-FFF2-40B4-BE49-F238E27FC236}">
                <a16:creationId xmlns:a16="http://schemas.microsoft.com/office/drawing/2014/main" id="{8136089A-F7E6-3B50-7A5C-9D1CE4D2F7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050" spc="30" dirty="0">
                <a:solidFill>
                  <a:schemeClr val="bg1"/>
                </a:solidFill>
                <a:latin typeface="Metric" panose="020B0503030202060203" pitchFamily="34" charset="0"/>
              </a:rPr>
              <a:t>SAES Group / High Vacuum Division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69625-C7BE-7432-EE29-FA3A1F1918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117897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Rectangle 7"/>
          <p:cNvSpPr txBox="1"/>
          <p:nvPr/>
        </p:nvSpPr>
        <p:spPr>
          <a:xfrm>
            <a:off x="727953" y="1671968"/>
            <a:ext cx="10713155" cy="188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197" tIns="19197" rIns="19197" bIns="19197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E30613"/>
              </a:buClr>
              <a:buSzPct val="100000"/>
              <a:buFont typeface="Wingdings" panose="05000000000000000000" pitchFamily="2" charset="2"/>
              <a:buChar char="Ø"/>
              <a:defRPr sz="160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lang="en-US" dirty="0" err="1"/>
              <a:t>iSAS</a:t>
            </a:r>
            <a:r>
              <a:rPr lang="en-US" dirty="0"/>
              <a:t> is an ambitious and articulated projects with several work packages encompassing very diversified technological fields</a:t>
            </a:r>
          </a:p>
          <a:p>
            <a:pPr marL="285750" indent="-285750">
              <a:spcBef>
                <a:spcPts val="1200"/>
              </a:spcBef>
              <a:buClr>
                <a:srgbClr val="E30613"/>
              </a:buClr>
              <a:buSzPct val="100000"/>
              <a:buFont typeface="Wingdings" panose="05000000000000000000" pitchFamily="2" charset="2"/>
              <a:buChar char="Ø"/>
              <a:defRPr sz="160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lang="en-US" dirty="0"/>
              <a:t>Among all the work-packages, WP3 is the closest to SAES High vacuum division expertise</a:t>
            </a:r>
          </a:p>
          <a:p>
            <a:pPr marL="285750" indent="-285750">
              <a:spcBef>
                <a:spcPts val="1200"/>
              </a:spcBef>
              <a:buClr>
                <a:srgbClr val="E30613"/>
              </a:buClr>
              <a:buSzPct val="100000"/>
              <a:buFont typeface="Wingdings" panose="05000000000000000000" pitchFamily="2" charset="2"/>
              <a:buChar char="Ø"/>
              <a:defRPr sz="160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lang="en-US" dirty="0"/>
              <a:t>To do what? Clear and well-defined topics should be identified</a:t>
            </a:r>
          </a:p>
          <a:p>
            <a:pPr marL="285750" indent="-285750">
              <a:spcBef>
                <a:spcPts val="1200"/>
              </a:spcBef>
              <a:buClr>
                <a:srgbClr val="E30613"/>
              </a:buClr>
              <a:buSzPct val="100000"/>
              <a:buFont typeface="Wingdings" panose="05000000000000000000" pitchFamily="2" charset="2"/>
              <a:buChar char="Ø"/>
              <a:defRPr sz="160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lang="en-US" dirty="0"/>
              <a:t>Partners of the project are at the same time competitors, customers e suppliers. Potential IP issues should be addressed in advance</a:t>
            </a:r>
          </a:p>
          <a:p>
            <a:pPr marL="285750" indent="-285750">
              <a:spcBef>
                <a:spcPts val="1200"/>
              </a:spcBef>
              <a:buClr>
                <a:srgbClr val="E30613"/>
              </a:buClr>
              <a:buSzPct val="100000"/>
              <a:buFont typeface="Wingdings" panose="05000000000000000000" pitchFamily="2" charset="2"/>
              <a:buChar char="Ø"/>
              <a:defRPr sz="160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lang="en-US" dirty="0"/>
              <a:t>So, partnership, maybe…but the “market is growing”?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13302169-A6ED-2870-17AD-D28A8121A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953" y="811920"/>
            <a:ext cx="7877567" cy="365125"/>
          </a:xfrm>
        </p:spPr>
        <p:txBody>
          <a:bodyPr/>
          <a:lstStyle/>
          <a:p>
            <a:r>
              <a:rPr lang="en-US" dirty="0"/>
              <a:t>Possible </a:t>
            </a:r>
            <a:r>
              <a:rPr lang="en-US" dirty="0" err="1"/>
              <a:t>partenership</a:t>
            </a:r>
            <a:r>
              <a:rPr lang="en-US" dirty="0"/>
              <a:t> of SAES High Vacuum Division to </a:t>
            </a:r>
            <a:r>
              <a:rPr lang="en-US" dirty="0" err="1"/>
              <a:t>iSAS</a:t>
            </a:r>
            <a:endParaRPr lang="en-US" sz="2400" dirty="0">
              <a:latin typeface="Metric" panose="020B0503030202060203" pitchFamily="34" charset="0"/>
            </a:endParaRPr>
          </a:p>
        </p:txBody>
      </p:sp>
      <p:sp>
        <p:nvSpPr>
          <p:cNvPr id="8" name="Subtitle 8">
            <a:extLst>
              <a:ext uri="{FF2B5EF4-FFF2-40B4-BE49-F238E27FC236}">
                <a16:creationId xmlns:a16="http://schemas.microsoft.com/office/drawing/2014/main" id="{90034D18-B4AE-4439-F41E-00EF01053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53" y="368756"/>
            <a:ext cx="7628647" cy="228457"/>
          </a:xfrm>
        </p:spPr>
        <p:txBody>
          <a:bodyPr/>
          <a:lstStyle/>
          <a:p>
            <a:r>
              <a:rPr lang="en-US" sz="1050" spc="30" dirty="0">
                <a:solidFill>
                  <a:schemeClr val="bg1">
                    <a:lumMod val="65000"/>
                  </a:schemeClr>
                </a:solidFill>
                <a:latin typeface="Metric" panose="020B0503030202060203" pitchFamily="34" charset="0"/>
              </a:rPr>
              <a:t>SAES Group / High Vacuum Division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380535-4EA9-4DA2-0F70-E3A1ED80E8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BE39E6-BDF1-5301-4350-52B4D4A91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0CC73E-E571-B5D2-C021-CBFE3A1AAE0E}"/>
              </a:ext>
            </a:extLst>
          </p:cNvPr>
          <p:cNvSpPr/>
          <p:nvPr/>
        </p:nvSpPr>
        <p:spPr>
          <a:xfrm>
            <a:off x="-31845" y="0"/>
            <a:ext cx="12223845" cy="6892119"/>
          </a:xfrm>
          <a:prstGeom prst="rect">
            <a:avLst/>
          </a:prstGeom>
          <a:solidFill>
            <a:schemeClr val="dk1">
              <a:alpha val="52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8E8940-82D2-A455-0BBB-D085BF2EDC4D}"/>
              </a:ext>
            </a:extLst>
          </p:cNvPr>
          <p:cNvSpPr/>
          <p:nvPr/>
        </p:nvSpPr>
        <p:spPr>
          <a:xfrm>
            <a:off x="8781987" y="3734513"/>
            <a:ext cx="2743200" cy="1042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E8923-BB4E-1734-0434-303B7D430979}"/>
              </a:ext>
            </a:extLst>
          </p:cNvPr>
          <p:cNvSpPr txBox="1"/>
          <p:nvPr/>
        </p:nvSpPr>
        <p:spPr>
          <a:xfrm>
            <a:off x="811763" y="767744"/>
            <a:ext cx="8247177" cy="52629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Metric Medium" panose="020B0603030202060203" pitchFamily="34" charset="0"/>
              </a:rPr>
              <a:t>MISSION</a:t>
            </a:r>
          </a:p>
          <a:p>
            <a:r>
              <a:rPr lang="en-US" sz="2400" dirty="0">
                <a:solidFill>
                  <a:schemeClr val="bg1"/>
                </a:solidFill>
                <a:latin typeface="Metric Medium" panose="020B0603030202060203" pitchFamily="34" charset="0"/>
              </a:rPr>
              <a:t>Leverage on the Division core competences in vacuum, material science, engineering, vacuum chambers and instrumentation manufacturing to support the accelerator and research community</a:t>
            </a:r>
          </a:p>
          <a:p>
            <a:endParaRPr lang="en-US" sz="3200" dirty="0">
              <a:solidFill>
                <a:schemeClr val="bg1"/>
              </a:solidFill>
              <a:latin typeface="Metric Medium" panose="020B0603030202060203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Metric Medium" panose="020B0603030202060203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Metric Medium" panose="020B0603030202060203" pitchFamily="34" charset="0"/>
            </a:endParaRPr>
          </a:p>
          <a:p>
            <a:endParaRPr lang="en-US" sz="4400" dirty="0">
              <a:solidFill>
                <a:schemeClr val="bg1"/>
              </a:solidFill>
              <a:latin typeface="Metric Medium" panose="020B0603030202060203" pitchFamily="34" charset="0"/>
            </a:endParaRPr>
          </a:p>
          <a:p>
            <a:endParaRPr lang="en-US" sz="4400" dirty="0">
              <a:solidFill>
                <a:schemeClr val="bg1"/>
              </a:solidFill>
              <a:latin typeface="Metric Medium" panose="020B0603030202060203" pitchFamily="34" charset="0"/>
            </a:endParaRPr>
          </a:p>
          <a:p>
            <a:r>
              <a:rPr lang="en-US" sz="4400" dirty="0">
                <a:solidFill>
                  <a:schemeClr val="bg1"/>
                </a:solidFill>
                <a:latin typeface="Metric Medium" panose="020B0603030202060203" pitchFamily="34" charset="0"/>
              </a:rPr>
              <a:t>Thank you for your attention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735B0-6CC5-E4AD-5130-B54D489E2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696" y="462961"/>
            <a:ext cx="1821240" cy="4383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8D7FEB-A94A-5BDB-DC05-A513AB33FCBE}"/>
              </a:ext>
            </a:extLst>
          </p:cNvPr>
          <p:cNvSpPr txBox="1"/>
          <p:nvPr/>
        </p:nvSpPr>
        <p:spPr>
          <a:xfrm>
            <a:off x="731838" y="5064519"/>
            <a:ext cx="212429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etric Light" panose="020B0303030202060203" pitchFamily="34" charset="0"/>
              </a:rPr>
              <a:t>www.saesgroup.com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67258-E5EA-6E87-5AB6-85DFB653B10D}"/>
              </a:ext>
            </a:extLst>
          </p:cNvPr>
          <p:cNvSpPr txBox="1"/>
          <p:nvPr/>
        </p:nvSpPr>
        <p:spPr>
          <a:xfrm>
            <a:off x="3123379" y="4944916"/>
            <a:ext cx="2849573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28600" lvl="1" indent="0">
              <a:spcBef>
                <a:spcPts val="800"/>
              </a:spcBef>
              <a:buClr>
                <a:srgbClr val="000000"/>
              </a:buClr>
              <a:buSzPct val="100000"/>
              <a:defRPr sz="160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lang="en-US" sz="1200" dirty="0">
                <a:solidFill>
                  <a:schemeClr val="tx1"/>
                </a:solidFill>
              </a:rPr>
              <a:t>NEG coating, broad R&amp;D support, analytical services, mathematical/physical tools (ANSYS, MOLFLOW…)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910737-C20A-AEAE-0A7D-9AECDF45937D}"/>
              </a:ext>
            </a:extLst>
          </p:cNvPr>
          <p:cNvSpPr txBox="1"/>
          <p:nvPr/>
        </p:nvSpPr>
        <p:spPr>
          <a:xfrm>
            <a:off x="648138" y="4944916"/>
            <a:ext cx="227045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28600" lvl="1" indent="0">
              <a:spcBef>
                <a:spcPts val="800"/>
              </a:spcBef>
              <a:buClr>
                <a:srgbClr val="000000"/>
              </a:buClr>
              <a:buSzPct val="100000"/>
              <a:defRPr sz="160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lang="en-US" sz="1200" dirty="0">
                <a:solidFill>
                  <a:schemeClr val="tx1"/>
                </a:solidFill>
              </a:rPr>
              <a:t>EDM machining, brazing, CNC machining, metrology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EEF6B-D5CA-1671-6A35-F3E13FA540CA}"/>
              </a:ext>
            </a:extLst>
          </p:cNvPr>
          <p:cNvSpPr txBox="1"/>
          <p:nvPr/>
        </p:nvSpPr>
        <p:spPr>
          <a:xfrm>
            <a:off x="6052010" y="4944916"/>
            <a:ext cx="248858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28600" lvl="1" indent="0">
              <a:spcBef>
                <a:spcPts val="800"/>
              </a:spcBef>
              <a:buClr>
                <a:srgbClr val="000000"/>
              </a:buClr>
              <a:buSzPct val="100000"/>
              <a:defRPr sz="160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lang="en-US" sz="1200" dirty="0">
                <a:solidFill>
                  <a:schemeClr val="tx1"/>
                </a:solidFill>
              </a:rPr>
              <a:t>Cleaning services, welding technologies, metrological testing</a:t>
            </a:r>
          </a:p>
        </p:txBody>
      </p:sp>
      <p:pic>
        <p:nvPicPr>
          <p:cNvPr id="10" name="Picture 9" descr="Picture 20">
            <a:extLst>
              <a:ext uri="{FF2B5EF4-FFF2-40B4-BE49-F238E27FC236}">
                <a16:creationId xmlns:a16="http://schemas.microsoft.com/office/drawing/2014/main" id="{6B9BF329-0652-C576-660F-F38E1FBEF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60" y="3870251"/>
            <a:ext cx="2806548" cy="9065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Picture 2" descr="Picture 2">
            <a:extLst>
              <a:ext uri="{FF2B5EF4-FFF2-40B4-BE49-F238E27FC236}">
                <a16:creationId xmlns:a16="http://schemas.microsoft.com/office/drawing/2014/main" id="{D7EB77E2-8474-BDD0-89BF-79B900E64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630" y="3541651"/>
            <a:ext cx="1235165" cy="123516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6BEB8E71-93E4-10AA-6BC0-FEC4A50290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7" b="9957"/>
          <a:stretch/>
        </p:blipFill>
        <p:spPr>
          <a:xfrm>
            <a:off x="6129101" y="3734513"/>
            <a:ext cx="2334405" cy="104230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C22453-9BA1-8D28-3E56-65FC84077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0563" y="3770063"/>
            <a:ext cx="2559674" cy="8358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F2F740-9DDE-A588-5001-EC1EC1DC99C6}"/>
              </a:ext>
            </a:extLst>
          </p:cNvPr>
          <p:cNvSpPr txBox="1"/>
          <p:nvPr/>
        </p:nvSpPr>
        <p:spPr>
          <a:xfrm>
            <a:off x="8675613" y="4944915"/>
            <a:ext cx="284957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28600" lvl="1" indent="0">
              <a:spcBef>
                <a:spcPts val="800"/>
              </a:spcBef>
              <a:buClr>
                <a:srgbClr val="000000"/>
              </a:buClr>
              <a:buSzPct val="100000"/>
              <a:defRPr sz="1600">
                <a:latin typeface="Metric Light"/>
                <a:ea typeface="Metric Light"/>
                <a:cs typeface="Metric Light"/>
                <a:sym typeface="Metric Light"/>
              </a:defRPr>
            </a:pPr>
            <a:r>
              <a:rPr lang="en-US" sz="1200" dirty="0">
                <a:solidFill>
                  <a:schemeClr val="tx1"/>
                </a:solidFill>
              </a:rPr>
              <a:t>NEG coating, brazing, welding, machining metrology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5DDAC8B4-CB67-9A6A-C180-E1EA006868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4526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>
            <a:extLst>
              <a:ext uri="{FF2B5EF4-FFF2-40B4-BE49-F238E27FC236}">
                <a16:creationId xmlns:a16="http://schemas.microsoft.com/office/drawing/2014/main" id="{6618E3E0-E3A4-0942-C14B-C7F90F449B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050" spc="30" dirty="0">
                <a:solidFill>
                  <a:schemeClr val="bg1"/>
                </a:solidFill>
                <a:latin typeface="Metric" panose="020B0503030202060203" pitchFamily="34" charset="0"/>
              </a:rPr>
              <a:t>SAES Group / High Vacuum Division</a:t>
            </a:r>
          </a:p>
          <a:p>
            <a:endParaRPr lang="it-IT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BA39AEA-31C8-1B51-B7C2-1EB3BC250B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01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582569D-E440-1E99-8220-449F823474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SAES Group </a:t>
            </a:r>
            <a:r>
              <a:rPr lang="it-IT" dirty="0" err="1"/>
              <a:t>Overview</a:t>
            </a:r>
            <a:endParaRPr lang="it-IT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E4DD29-8AA1-72C3-F582-B0DDD646BF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812314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F3C89C2C-8566-2A65-B97B-87CFAE2488BA}"/>
              </a:ext>
            </a:extLst>
          </p:cNvPr>
          <p:cNvSpPr/>
          <p:nvPr/>
        </p:nvSpPr>
        <p:spPr>
          <a:xfrm>
            <a:off x="727953" y="2875002"/>
            <a:ext cx="488695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spcAft>
                <a:spcPts val="375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>
                <a:solidFill>
                  <a:schemeClr val="tx1"/>
                </a:solidFill>
                <a:latin typeface="Metric Medium"/>
              </a:rPr>
              <a:t>GETTERS COMPONENTS &amp; PUMPS </a:t>
            </a:r>
            <a:r>
              <a:rPr lang="en-US" sz="1400" dirty="0">
                <a:solidFill>
                  <a:schemeClr val="tx1"/>
                </a:solidFill>
                <a:latin typeface="Metric Thin"/>
              </a:rPr>
              <a:t>for high and ultra-high vacuum conditions in particle accelerators, analytical instrumentation, semiconductor processing, vacuum systems, and consumer electronics.</a:t>
            </a:r>
          </a:p>
          <a:p>
            <a:pPr marL="285750" lvl="0" indent="-285750">
              <a:spcAft>
                <a:spcPts val="375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>
                <a:solidFill>
                  <a:schemeClr val="tx1"/>
                </a:solidFill>
                <a:latin typeface="Metric Medium"/>
              </a:rPr>
              <a:t>SHAPE MEMORY COMPONENTS &amp; SYSTEMS </a:t>
            </a:r>
            <a:r>
              <a:rPr lang="en-US" sz="1400" dirty="0">
                <a:solidFill>
                  <a:schemeClr val="tx1"/>
                </a:solidFill>
                <a:latin typeface="Metric Thin"/>
              </a:rPr>
              <a:t>for various industries, including automotive and consumer electronics, encompassing wires, springs, actuators, and valves.</a:t>
            </a:r>
          </a:p>
          <a:p>
            <a:pPr marL="285750" lvl="0" indent="-285750">
              <a:spcAft>
                <a:spcPts val="375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>
                <a:solidFill>
                  <a:schemeClr val="tx1"/>
                </a:solidFill>
                <a:latin typeface="Metric Medium"/>
              </a:rPr>
              <a:t>FUNCTIONAL COMPOSITES &amp; COATED FILMS </a:t>
            </a:r>
            <a:r>
              <a:rPr lang="it-IT" sz="1400" dirty="0">
                <a:solidFill>
                  <a:schemeClr val="tx1"/>
                </a:solidFill>
                <a:latin typeface="Metric Thin"/>
              </a:rPr>
              <a:t>for </a:t>
            </a:r>
            <a:r>
              <a:rPr lang="it-IT" sz="1400" dirty="0" err="1">
                <a:solidFill>
                  <a:schemeClr val="tx1"/>
                </a:solidFill>
                <a:latin typeface="Metric Thin"/>
              </a:rPr>
              <a:t>protective</a:t>
            </a:r>
            <a:r>
              <a:rPr lang="it-IT" sz="1400" dirty="0">
                <a:solidFill>
                  <a:schemeClr val="tx1"/>
                </a:solidFill>
                <a:latin typeface="Metric Thin"/>
              </a:rPr>
              <a:t> packaging </a:t>
            </a:r>
            <a:r>
              <a:rPr lang="it-IT" sz="1400" dirty="0" err="1">
                <a:solidFill>
                  <a:schemeClr val="tx1"/>
                </a:solidFill>
                <a:latin typeface="Metric Thin"/>
              </a:rPr>
              <a:t>solutions</a:t>
            </a:r>
            <a:r>
              <a:rPr lang="it-IT" sz="1400" dirty="0">
                <a:solidFill>
                  <a:schemeClr val="tx1"/>
                </a:solidFill>
                <a:latin typeface="Metric Thin"/>
              </a:rPr>
              <a:t>.</a:t>
            </a:r>
            <a:r>
              <a:rPr lang="en-US" sz="1400" dirty="0">
                <a:solidFill>
                  <a:schemeClr val="tx1"/>
                </a:solidFill>
                <a:latin typeface="Metric Thin"/>
              </a:rPr>
              <a:t> </a:t>
            </a:r>
          </a:p>
          <a:p>
            <a:pPr marL="285750" lvl="0" indent="-285750">
              <a:spcAft>
                <a:spcPts val="375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>
                <a:solidFill>
                  <a:schemeClr val="tx1"/>
                </a:solidFill>
                <a:latin typeface="Metric Medium" panose="020B0603030202060203" pitchFamily="34" charset="0"/>
              </a:rPr>
              <a:t>ZEOLITES</a:t>
            </a:r>
            <a:r>
              <a:rPr lang="en-US" sz="1400" dirty="0">
                <a:latin typeface="Metric Medium" panose="020B0603030202060203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Metric Thin" panose="020B0403030202060203" pitchFamily="34" charset="0"/>
              </a:rPr>
              <a:t>for Innovative Applications: Zeolites are versatile, non-toxic materials used in protective formulations for electronics, high-barrier packaging, antibacterial coatings, and UV boosters for cosmetics.</a:t>
            </a:r>
            <a:endParaRPr lang="en-US" sz="1400" dirty="0">
              <a:solidFill>
                <a:schemeClr val="tx1"/>
              </a:solidFill>
              <a:latin typeface="Metric Thin"/>
            </a:endParaRP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F60E5861-B023-B3BF-DCDF-EB3C5183EB98}"/>
              </a:ext>
            </a:extLst>
          </p:cNvPr>
          <p:cNvSpPr/>
          <p:nvPr/>
        </p:nvSpPr>
        <p:spPr>
          <a:xfrm>
            <a:off x="727953" y="1633056"/>
            <a:ext cx="488695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200">
                <a:solidFill>
                  <a:srgbClr val="EE3809"/>
                </a:solidFill>
                <a:latin typeface="Metric Medium"/>
                <a:ea typeface="Metric Medium"/>
                <a:cs typeface="Metric Medium"/>
                <a:sym typeface="Metric Medium"/>
              </a:defRPr>
            </a:pPr>
            <a:r>
              <a:rPr lang="en-US" sz="1400" dirty="0">
                <a:solidFill>
                  <a:schemeClr val="tx1"/>
                </a:solidFill>
              </a:rPr>
              <a:t>SAES® </a:t>
            </a:r>
            <a:r>
              <a:rPr lang="en-US" sz="1400" dirty="0">
                <a:solidFill>
                  <a:schemeClr val="tx1"/>
                </a:solidFill>
                <a:latin typeface="Metric Thin"/>
                <a:ea typeface="Metric Thin"/>
                <a:cs typeface="Metric Thin"/>
                <a:sym typeface="Metric Thin"/>
              </a:rPr>
              <a:t>is an </a:t>
            </a:r>
            <a:r>
              <a:rPr lang="en-US" sz="1400" dirty="0">
                <a:solidFill>
                  <a:schemeClr val="tx1"/>
                </a:solidFill>
              </a:rPr>
              <a:t>advanced functional materials </a:t>
            </a:r>
            <a:r>
              <a:rPr lang="en-US" sz="1400" dirty="0">
                <a:solidFill>
                  <a:schemeClr val="tx1"/>
                </a:solidFill>
                <a:latin typeface="Metric Thin"/>
                <a:ea typeface="Metric Thin"/>
                <a:cs typeface="Metric Thin"/>
                <a:sym typeface="Metric Thin"/>
              </a:rPr>
              <a:t>Group, specializing in the development and production of engineered solutions for industrial and scientific applications.</a:t>
            </a:r>
          </a:p>
          <a:p>
            <a:pPr>
              <a:defRPr sz="1200">
                <a:solidFill>
                  <a:srgbClr val="EE3809"/>
                </a:solidFill>
                <a:latin typeface="Metric Medium"/>
                <a:ea typeface="Metric Medium"/>
                <a:cs typeface="Metric Medium"/>
                <a:sym typeface="Metric Medium"/>
              </a:defRPr>
            </a:pPr>
            <a:endParaRPr lang="en-US" sz="1400" dirty="0">
              <a:solidFill>
                <a:schemeClr val="tx1"/>
              </a:solidFill>
              <a:latin typeface="Metric Thin"/>
              <a:ea typeface="Metric Thin"/>
              <a:cs typeface="Metric Thin"/>
              <a:sym typeface="Metric Thin"/>
            </a:endParaRPr>
          </a:p>
          <a:p>
            <a:pPr>
              <a:defRPr sz="1200">
                <a:solidFill>
                  <a:srgbClr val="EE3809"/>
                </a:solidFill>
                <a:latin typeface="Metric Medium"/>
                <a:ea typeface="Metric Medium"/>
                <a:cs typeface="Metric Medium"/>
                <a:sym typeface="Metric Medium"/>
              </a:defRPr>
            </a:pPr>
            <a:r>
              <a:rPr lang="en-US" sz="1400" dirty="0">
                <a:solidFill>
                  <a:schemeClr val="tx1"/>
                </a:solidFill>
                <a:latin typeface="Metric Thin"/>
                <a:ea typeface="Metric Thin"/>
                <a:cs typeface="Metric Thin"/>
                <a:sym typeface="Metric Thin"/>
              </a:rPr>
              <a:t>Key areas of focus include: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28BB4B-E688-DA8F-90B4-4BE4F7E430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8904164" y="939831"/>
            <a:ext cx="2556000" cy="2556000"/>
          </a:xfrm>
          <a:prstGeom prst="rect">
            <a:avLst/>
          </a:prstGeom>
        </p:spPr>
      </p:pic>
      <p:pic>
        <p:nvPicPr>
          <p:cNvPr id="9" name="Picture 8" descr="A close-up of a machine&#10;&#10;Description automatically generated">
            <a:extLst>
              <a:ext uri="{FF2B5EF4-FFF2-40B4-BE49-F238E27FC236}">
                <a16:creationId xmlns:a16="http://schemas.microsoft.com/office/drawing/2014/main" id="{4697A842-8565-3A8E-A6C3-9DCA0680AB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r="42010"/>
          <a:stretch/>
        </p:blipFill>
        <p:spPr>
          <a:xfrm>
            <a:off x="6216251" y="933560"/>
            <a:ext cx="2556000" cy="2556000"/>
          </a:xfrm>
          <a:prstGeom prst="rect">
            <a:avLst/>
          </a:prstGeom>
        </p:spPr>
      </p:pic>
      <p:sp>
        <p:nvSpPr>
          <p:cNvPr id="15" name="Title 16">
            <a:extLst>
              <a:ext uri="{FF2B5EF4-FFF2-40B4-BE49-F238E27FC236}">
                <a16:creationId xmlns:a16="http://schemas.microsoft.com/office/drawing/2014/main" id="{383E8BCD-0245-6811-D05C-3C82ADC6D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953" y="621338"/>
            <a:ext cx="7628647" cy="365125"/>
          </a:xfrm>
        </p:spPr>
        <p:txBody>
          <a:bodyPr/>
          <a:lstStyle/>
          <a:p>
            <a:r>
              <a:rPr lang="en-US" sz="2400" dirty="0">
                <a:latin typeface="Metric" panose="020B0503030202060203" pitchFamily="34" charset="0"/>
              </a:rPr>
              <a:t>SAES Group Core Business</a:t>
            </a:r>
            <a:endParaRPr lang="it-IT" dirty="0"/>
          </a:p>
        </p:txBody>
      </p:sp>
      <p:sp>
        <p:nvSpPr>
          <p:cNvPr id="16" name="Subtitle 17">
            <a:extLst>
              <a:ext uri="{FF2B5EF4-FFF2-40B4-BE49-F238E27FC236}">
                <a16:creationId xmlns:a16="http://schemas.microsoft.com/office/drawing/2014/main" id="{CC6599A2-7154-FBC1-D58C-FCFC12B03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53" y="368756"/>
            <a:ext cx="7628647" cy="228457"/>
          </a:xfrm>
        </p:spPr>
        <p:txBody>
          <a:bodyPr/>
          <a:lstStyle/>
          <a:p>
            <a:r>
              <a:rPr lang="it-IT" dirty="0"/>
              <a:t>SAES Group / Corporate </a:t>
            </a:r>
            <a:r>
              <a:rPr lang="en-US" sz="1050" spc="30" dirty="0">
                <a:solidFill>
                  <a:schemeClr val="bg1">
                    <a:lumMod val="65000"/>
                  </a:schemeClr>
                </a:solidFill>
                <a:latin typeface="Metric" panose="020B0503030202060203" pitchFamily="34" charset="0"/>
              </a:rPr>
              <a:t>Overview</a:t>
            </a:r>
            <a:endParaRPr lang="it-IT" dirty="0"/>
          </a:p>
          <a:p>
            <a:endParaRPr lang="it-IT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55E8CD-9736-81EF-1871-1F8EB658148D}"/>
              </a:ext>
            </a:extLst>
          </p:cNvPr>
          <p:cNvGrpSpPr/>
          <p:nvPr/>
        </p:nvGrpSpPr>
        <p:grpSpPr>
          <a:xfrm>
            <a:off x="6216250" y="3609699"/>
            <a:ext cx="2556001" cy="2556000"/>
            <a:chOff x="6216250" y="3609699"/>
            <a:chExt cx="2556001" cy="255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F12922-6706-415D-31BE-1D78E932C85B}"/>
                </a:ext>
              </a:extLst>
            </p:cNvPr>
            <p:cNvSpPr/>
            <p:nvPr/>
          </p:nvSpPr>
          <p:spPr>
            <a:xfrm>
              <a:off x="6216250" y="3609699"/>
              <a:ext cx="2556000" cy="25560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8" name="Picture 7" descr="A close-up of a white object&#10;&#10;Description automatically generated">
              <a:extLst>
                <a:ext uri="{FF2B5EF4-FFF2-40B4-BE49-F238E27FC236}">
                  <a16:creationId xmlns:a16="http://schemas.microsoft.com/office/drawing/2014/main" id="{706FF06C-28EC-E000-3958-3BF0BA625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43" t="-2919" r="17957" b="2919"/>
            <a:stretch/>
          </p:blipFill>
          <p:spPr>
            <a:xfrm>
              <a:off x="6216250" y="3666207"/>
              <a:ext cx="2556001" cy="2428609"/>
            </a:xfrm>
            <a:prstGeom prst="rect">
              <a:avLst/>
            </a:prstGeom>
          </p:spPr>
        </p:pic>
      </p:grpSp>
      <p:pic>
        <p:nvPicPr>
          <p:cNvPr id="10" name="Picture 9" descr="A close-up of a machine&#10;&#10;Description automatically generated">
            <a:extLst>
              <a:ext uri="{FF2B5EF4-FFF2-40B4-BE49-F238E27FC236}">
                <a16:creationId xmlns:a16="http://schemas.microsoft.com/office/drawing/2014/main" id="{F3CB743D-3EBA-02FE-46FC-249C684445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3" t="6469" r="37585" b="5979"/>
          <a:stretch/>
        </p:blipFill>
        <p:spPr>
          <a:xfrm>
            <a:off x="8904164" y="3595325"/>
            <a:ext cx="2556000" cy="25703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4E9F2-4A49-D16C-F1BE-40AB4AA78E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082022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270" y="1412638"/>
            <a:ext cx="9156569" cy="4736157"/>
          </a:xfrm>
          <a:prstGeom prst="rect">
            <a:avLst/>
          </a:prstGeom>
          <a:ln w="12700">
            <a:miter lim="400000"/>
          </a:ln>
        </p:spPr>
      </p:pic>
      <p:sp>
        <p:nvSpPr>
          <p:cNvPr id="1595" name="TextBox 1594">
            <a:extLst>
              <a:ext uri="{FF2B5EF4-FFF2-40B4-BE49-F238E27FC236}">
                <a16:creationId xmlns:a16="http://schemas.microsoft.com/office/drawing/2014/main" id="{4C95629D-A9F0-4A9D-CDB5-0811BF06BDED}"/>
              </a:ext>
            </a:extLst>
          </p:cNvPr>
          <p:cNvSpPr txBox="1"/>
          <p:nvPr/>
        </p:nvSpPr>
        <p:spPr>
          <a:xfrm>
            <a:off x="8627200" y="1738787"/>
            <a:ext cx="22301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tric Black" panose="020B0A030302020D0203" pitchFamily="34" charset="0"/>
              </a:rPr>
              <a:t>~670 </a:t>
            </a:r>
          </a:p>
          <a:p>
            <a:r>
              <a:rPr lang="en-US" sz="1600" dirty="0">
                <a:latin typeface="Metric Light" panose="020B0303030202060203" pitchFamily="34" charset="0"/>
              </a:rPr>
              <a:t>employees</a:t>
            </a:r>
          </a:p>
        </p:txBody>
      </p:sp>
      <p:sp>
        <p:nvSpPr>
          <p:cNvPr id="1597" name="TextBox 1596">
            <a:extLst>
              <a:ext uri="{FF2B5EF4-FFF2-40B4-BE49-F238E27FC236}">
                <a16:creationId xmlns:a16="http://schemas.microsoft.com/office/drawing/2014/main" id="{19582862-4C31-8189-8B06-BC75760E0B75}"/>
              </a:ext>
            </a:extLst>
          </p:cNvPr>
          <p:cNvSpPr txBox="1"/>
          <p:nvPr/>
        </p:nvSpPr>
        <p:spPr>
          <a:xfrm>
            <a:off x="8627200" y="3472941"/>
            <a:ext cx="22301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tric Black" panose="020B0A030302020D0203" pitchFamily="34" charset="0"/>
              </a:rPr>
              <a:t>8</a:t>
            </a:r>
          </a:p>
          <a:p>
            <a:r>
              <a:rPr lang="en-US" sz="1600" dirty="0">
                <a:latin typeface="Metric Light" panose="020B0303030202060203" pitchFamily="34" charset="0"/>
              </a:rPr>
              <a:t>production sites worldwide</a:t>
            </a:r>
          </a:p>
        </p:txBody>
      </p:sp>
      <p:sp>
        <p:nvSpPr>
          <p:cNvPr id="1601" name="TextBox 1600">
            <a:extLst>
              <a:ext uri="{FF2B5EF4-FFF2-40B4-BE49-F238E27FC236}">
                <a16:creationId xmlns:a16="http://schemas.microsoft.com/office/drawing/2014/main" id="{164B9EDD-8ADF-4CA6-D65B-C97AFBC47308}"/>
              </a:ext>
            </a:extLst>
          </p:cNvPr>
          <p:cNvSpPr txBox="1"/>
          <p:nvPr/>
        </p:nvSpPr>
        <p:spPr>
          <a:xfrm>
            <a:off x="8627200" y="2564989"/>
            <a:ext cx="26907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tric Black" panose="020B0A030302020D0203" pitchFamily="34" charset="0"/>
              </a:rPr>
              <a:t>~120 Mio €</a:t>
            </a:r>
          </a:p>
          <a:p>
            <a:r>
              <a:rPr lang="en-US" sz="1600" dirty="0">
                <a:latin typeface="Metric Light" panose="020B0303030202060203" pitchFamily="34" charset="0"/>
              </a:rPr>
              <a:t>total revenues of the Group</a:t>
            </a:r>
          </a:p>
        </p:txBody>
      </p:sp>
      <p:sp>
        <p:nvSpPr>
          <p:cNvPr id="1602" name="TextBox 1601">
            <a:extLst>
              <a:ext uri="{FF2B5EF4-FFF2-40B4-BE49-F238E27FC236}">
                <a16:creationId xmlns:a16="http://schemas.microsoft.com/office/drawing/2014/main" id="{7AC689CD-AAF3-4BE5-9E18-5D6D109AAF13}"/>
              </a:ext>
            </a:extLst>
          </p:cNvPr>
          <p:cNvSpPr txBox="1"/>
          <p:nvPr/>
        </p:nvSpPr>
        <p:spPr>
          <a:xfrm>
            <a:off x="8627200" y="4374641"/>
            <a:ext cx="3379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tric Black" panose="020B0A030302020D0203" pitchFamily="34" charset="0"/>
              </a:rPr>
              <a:t>Total quality management</a:t>
            </a:r>
          </a:p>
          <a:p>
            <a:r>
              <a:rPr lang="en-US" sz="1200" dirty="0">
                <a:latin typeface="Metric Light" panose="020B0303030202060203" pitchFamily="34" charset="0"/>
              </a:rPr>
              <a:t>all the Group factories are certified according to proper ISO/DIN standards  related to their own business field.</a:t>
            </a:r>
          </a:p>
        </p:txBody>
      </p:sp>
      <p:sp>
        <p:nvSpPr>
          <p:cNvPr id="6" name="Subtitle 17">
            <a:extLst>
              <a:ext uri="{FF2B5EF4-FFF2-40B4-BE49-F238E27FC236}">
                <a16:creationId xmlns:a16="http://schemas.microsoft.com/office/drawing/2014/main" id="{DBF96FF6-238C-6980-9614-E4597B58E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53" y="368756"/>
            <a:ext cx="7628647" cy="228457"/>
          </a:xfrm>
        </p:spPr>
        <p:txBody>
          <a:bodyPr/>
          <a:lstStyle/>
          <a:p>
            <a:r>
              <a:rPr lang="it-IT" dirty="0"/>
              <a:t>SAES Group / Corporate </a:t>
            </a:r>
            <a:r>
              <a:rPr lang="it-IT" dirty="0" err="1"/>
              <a:t>Overview</a:t>
            </a:r>
            <a:endParaRPr lang="it-IT" dirty="0"/>
          </a:p>
          <a:p>
            <a:endParaRPr lang="it-IT" dirty="0"/>
          </a:p>
        </p:txBody>
      </p:sp>
      <p:sp>
        <p:nvSpPr>
          <p:cNvPr id="7" name="Title 16">
            <a:extLst>
              <a:ext uri="{FF2B5EF4-FFF2-40B4-BE49-F238E27FC236}">
                <a16:creationId xmlns:a16="http://schemas.microsoft.com/office/drawing/2014/main" id="{D998B083-1C89-5FB1-E558-BFDAEA3F9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953" y="621338"/>
            <a:ext cx="7628647" cy="365125"/>
          </a:xfrm>
        </p:spPr>
        <p:txBody>
          <a:bodyPr/>
          <a:lstStyle/>
          <a:p>
            <a:r>
              <a:rPr lang="en-US" sz="2400" dirty="0">
                <a:latin typeface="Metric" panose="020B0503030202060203" pitchFamily="34" charset="0"/>
              </a:rPr>
              <a:t>SAES Group Worldwide coverage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41DAEA-D626-E396-E967-1755908BEDB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CF835-5158-37C0-C5C0-2490948D8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" b="3580"/>
          <a:stretch/>
        </p:blipFill>
        <p:spPr>
          <a:xfrm>
            <a:off x="727951" y="2376819"/>
            <a:ext cx="5227848" cy="3235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6D781C-FD46-1DC3-62CB-904A2CC89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" r="4658"/>
          <a:stretch/>
        </p:blipFill>
        <p:spPr>
          <a:xfrm>
            <a:off x="6236203" y="2376818"/>
            <a:ext cx="5227848" cy="3235669"/>
          </a:xfrm>
          <a:prstGeom prst="rect">
            <a:avLst/>
          </a:prstGeom>
        </p:spPr>
      </p:pic>
      <p:sp>
        <p:nvSpPr>
          <p:cNvPr id="1595" name="TextBox 1594">
            <a:extLst>
              <a:ext uri="{FF2B5EF4-FFF2-40B4-BE49-F238E27FC236}">
                <a16:creationId xmlns:a16="http://schemas.microsoft.com/office/drawing/2014/main" id="{4C95629D-A9F0-4A9D-CDB5-0811BF06BDED}"/>
              </a:ext>
            </a:extLst>
          </p:cNvPr>
          <p:cNvSpPr txBox="1"/>
          <p:nvPr/>
        </p:nvSpPr>
        <p:spPr>
          <a:xfrm>
            <a:off x="5028023" y="1433414"/>
            <a:ext cx="22301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tric Black" panose="020B0A030302020D0203" pitchFamily="34" charset="0"/>
              </a:rPr>
              <a:t>3.300 sqm</a:t>
            </a:r>
          </a:p>
          <a:p>
            <a:r>
              <a:rPr lang="en-US" sz="1600" dirty="0">
                <a:latin typeface="Metric Light" panose="020B0303030202060203" pitchFamily="34" charset="0"/>
              </a:rPr>
              <a:t>Labs size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CCC6FF-69E0-00A2-FB2D-3BBC653B7564}"/>
              </a:ext>
            </a:extLst>
          </p:cNvPr>
          <p:cNvSpPr txBox="1"/>
          <p:nvPr/>
        </p:nvSpPr>
        <p:spPr>
          <a:xfrm>
            <a:off x="727951" y="1433414"/>
            <a:ext cx="22301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tric Black" panose="020B0A030302020D0203" pitchFamily="34" charset="0"/>
              </a:rPr>
              <a:t>7-10% </a:t>
            </a:r>
            <a:r>
              <a:rPr lang="en-US" dirty="0">
                <a:latin typeface="Metric" panose="020B0503030202060203" pitchFamily="34" charset="0"/>
              </a:rPr>
              <a:t>of revenue</a:t>
            </a:r>
          </a:p>
          <a:p>
            <a:r>
              <a:rPr lang="en-US" sz="1600" dirty="0">
                <a:latin typeface="Metric Light" panose="020B0303030202060203" pitchFamily="34" charset="0"/>
              </a:rPr>
              <a:t>R&amp;D investments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DBDC49-85CB-05CC-1344-F7DA0248940A}"/>
              </a:ext>
            </a:extLst>
          </p:cNvPr>
          <p:cNvSpPr txBox="1"/>
          <p:nvPr/>
        </p:nvSpPr>
        <p:spPr>
          <a:xfrm>
            <a:off x="2877987" y="1433415"/>
            <a:ext cx="22301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tric Black" panose="020B0A030302020D0203" pitchFamily="34" charset="0"/>
              </a:rPr>
              <a:t>+150 </a:t>
            </a:r>
            <a:r>
              <a:rPr lang="en-US" dirty="0">
                <a:latin typeface="Metric" panose="020B0503030202060203" pitchFamily="34" charset="0"/>
              </a:rPr>
              <a:t>employees</a:t>
            </a:r>
          </a:p>
          <a:p>
            <a:r>
              <a:rPr lang="en-US" sz="1600" dirty="0">
                <a:latin typeface="Metric Light" panose="020B0303030202060203" pitchFamily="34" charset="0"/>
              </a:rPr>
              <a:t>R&amp;D workforce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1A5072-20A7-828C-F349-E65C5662EC42}"/>
              </a:ext>
            </a:extLst>
          </p:cNvPr>
          <p:cNvSpPr txBox="1"/>
          <p:nvPr/>
        </p:nvSpPr>
        <p:spPr>
          <a:xfrm>
            <a:off x="7178059" y="1433413"/>
            <a:ext cx="22301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tric Black" panose="020B0A030302020D0203" pitchFamily="34" charset="0"/>
              </a:rPr>
              <a:t>233</a:t>
            </a:r>
            <a:endParaRPr lang="en-US" dirty="0">
              <a:latin typeface="Metric" panose="020B0503030202060203" pitchFamily="34" charset="0"/>
            </a:endParaRPr>
          </a:p>
          <a:p>
            <a:r>
              <a:rPr lang="en-US" sz="1600" dirty="0">
                <a:latin typeface="Metric Light" panose="020B0303030202060203" pitchFamily="34" charset="0"/>
              </a:rPr>
              <a:t>Publications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AB0803-D026-F004-CBDD-DC348626AD82}"/>
              </a:ext>
            </a:extLst>
          </p:cNvPr>
          <p:cNvSpPr txBox="1"/>
          <p:nvPr/>
        </p:nvSpPr>
        <p:spPr>
          <a:xfrm>
            <a:off x="9328096" y="1431725"/>
            <a:ext cx="22301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tric Black" panose="020B0A030302020D0203" pitchFamily="34" charset="0"/>
              </a:rPr>
              <a:t>Collaborations </a:t>
            </a:r>
            <a:endParaRPr lang="en-US" dirty="0">
              <a:latin typeface="Metric" panose="020B0503030202060203" pitchFamily="34" charset="0"/>
            </a:endParaRPr>
          </a:p>
          <a:p>
            <a:r>
              <a:rPr lang="en-US" sz="1600" dirty="0">
                <a:latin typeface="Metric Light" panose="020B0303030202060203" pitchFamily="34" charset="0"/>
              </a:rPr>
              <a:t>With universities and R&amp;D centers</a:t>
            </a:r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DAE52F4F-7517-B7CE-6732-0318521B441C}"/>
              </a:ext>
            </a:extLst>
          </p:cNvPr>
          <p:cNvSpPr txBox="1">
            <a:spLocks/>
          </p:cNvSpPr>
          <p:nvPr/>
        </p:nvSpPr>
        <p:spPr>
          <a:xfrm>
            <a:off x="727953" y="621338"/>
            <a:ext cx="7628647" cy="365125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 sz="2400" b="0" i="0" u="none" strike="noStrike" kern="1200" cap="none" spc="0" baseline="0" dirty="0">
                <a:solidFill>
                  <a:schemeClr val="tx1"/>
                </a:solidFill>
                <a:uFillTx/>
                <a:latin typeface="Metric" panose="020B0503030202060203" pitchFamily="34" charset="0"/>
                <a:ea typeface="+mn-ea"/>
                <a:cs typeface="+mn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n-US" sz="2400" dirty="0">
                <a:latin typeface="Metric" panose="020B0503030202060203" pitchFamily="34" charset="0"/>
              </a:rPr>
              <a:t>Our Research and Innovation</a:t>
            </a:r>
            <a:endParaRPr lang="en-US" dirty="0"/>
          </a:p>
        </p:txBody>
      </p:sp>
      <p:sp>
        <p:nvSpPr>
          <p:cNvPr id="16" name="Subtitle 17">
            <a:extLst>
              <a:ext uri="{FF2B5EF4-FFF2-40B4-BE49-F238E27FC236}">
                <a16:creationId xmlns:a16="http://schemas.microsoft.com/office/drawing/2014/main" id="{6A08238E-A1D4-0D29-DDFA-B6A0B9DBB6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53" y="368756"/>
            <a:ext cx="7628647" cy="228457"/>
          </a:xfrm>
        </p:spPr>
        <p:txBody>
          <a:bodyPr/>
          <a:lstStyle/>
          <a:p>
            <a:r>
              <a:rPr lang="it-IT" dirty="0"/>
              <a:t>SAES Group / Corporate </a:t>
            </a:r>
            <a:r>
              <a:rPr lang="it-IT" dirty="0" err="1"/>
              <a:t>Overview</a:t>
            </a:r>
            <a:endParaRPr lang="it-IT" dirty="0"/>
          </a:p>
          <a:p>
            <a:endParaRPr lang="it-IT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E381FE-8A11-1B93-262C-9C8749D10A9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047658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>
            <a:extLst>
              <a:ext uri="{FF2B5EF4-FFF2-40B4-BE49-F238E27FC236}">
                <a16:creationId xmlns:a16="http://schemas.microsoft.com/office/drawing/2014/main" id="{2CD623A3-D409-A17E-6870-E1FFC33C8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953" y="621338"/>
            <a:ext cx="7628647" cy="365125"/>
          </a:xfrm>
        </p:spPr>
        <p:txBody>
          <a:bodyPr/>
          <a:lstStyle/>
          <a:p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Final</a:t>
            </a:r>
            <a:r>
              <a:rPr lang="it-IT" dirty="0"/>
              <a:t> Markets</a:t>
            </a:r>
          </a:p>
        </p:txBody>
      </p:sp>
      <p:sp>
        <p:nvSpPr>
          <p:cNvPr id="8" name="Subtitle 8">
            <a:extLst>
              <a:ext uri="{FF2B5EF4-FFF2-40B4-BE49-F238E27FC236}">
                <a16:creationId xmlns:a16="http://schemas.microsoft.com/office/drawing/2014/main" id="{C6651D12-04A5-6C71-0A35-C7D670710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53" y="368756"/>
            <a:ext cx="7628647" cy="228457"/>
          </a:xfrm>
        </p:spPr>
        <p:txBody>
          <a:bodyPr/>
          <a:lstStyle/>
          <a:p>
            <a:r>
              <a:rPr lang="en-US" sz="1050" spc="30" dirty="0">
                <a:solidFill>
                  <a:schemeClr val="bg1">
                    <a:lumMod val="65000"/>
                  </a:schemeClr>
                </a:solidFill>
                <a:latin typeface="Metric" panose="020B0503030202060203" pitchFamily="34" charset="0"/>
              </a:rPr>
              <a:t>SAES Group / Corporate Overview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CE98C-C367-B4BD-978D-7416B61D6229}"/>
              </a:ext>
            </a:extLst>
          </p:cNvPr>
          <p:cNvSpPr txBox="1"/>
          <p:nvPr/>
        </p:nvSpPr>
        <p:spPr>
          <a:xfrm>
            <a:off x="9099112" y="2488642"/>
            <a:ext cx="2062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etric" panose="020B0503030202060203" pitchFamily="34" charset="0"/>
              </a:rPr>
              <a:t>Advanced Packaging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EB7884-0395-7023-7262-0C3F501324F7}"/>
              </a:ext>
            </a:extLst>
          </p:cNvPr>
          <p:cNvSpPr txBox="1"/>
          <p:nvPr/>
        </p:nvSpPr>
        <p:spPr>
          <a:xfrm>
            <a:off x="6414768" y="2488642"/>
            <a:ext cx="206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etric" panose="020B0503030202060203" pitchFamily="34" charset="0"/>
              </a:rPr>
              <a:t>Automotive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E5B376-0B40-A7ED-3623-8D27478A3C73}"/>
              </a:ext>
            </a:extLst>
          </p:cNvPr>
          <p:cNvSpPr txBox="1"/>
          <p:nvPr/>
        </p:nvSpPr>
        <p:spPr>
          <a:xfrm>
            <a:off x="3731064" y="2488642"/>
            <a:ext cx="2062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etric" panose="020B0503030202060203" pitchFamily="34" charset="0"/>
              </a:rPr>
              <a:t>Consumer Electronics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D4B9D0-1CBB-7CA3-BE2E-D7DA29C20D48}"/>
              </a:ext>
            </a:extLst>
          </p:cNvPr>
          <p:cNvSpPr txBox="1"/>
          <p:nvPr/>
        </p:nvSpPr>
        <p:spPr>
          <a:xfrm>
            <a:off x="1050606" y="2488642"/>
            <a:ext cx="206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etric" panose="020B0503030202060203" pitchFamily="34" charset="0"/>
              </a:rPr>
              <a:t>Healthcare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804B44-E6D0-3402-95DD-2E93132F35AC}"/>
              </a:ext>
            </a:extLst>
          </p:cNvPr>
          <p:cNvSpPr txBox="1"/>
          <p:nvPr/>
        </p:nvSpPr>
        <p:spPr>
          <a:xfrm>
            <a:off x="7716168" y="4565162"/>
            <a:ext cx="206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etric" panose="020B0503030202060203" pitchFamily="34" charset="0"/>
              </a:rPr>
              <a:t>Other Industries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624227-9CAB-AB58-294C-3EA3A22177B4}"/>
              </a:ext>
            </a:extLst>
          </p:cNvPr>
          <p:cNvSpPr txBox="1"/>
          <p:nvPr/>
        </p:nvSpPr>
        <p:spPr>
          <a:xfrm>
            <a:off x="5136184" y="4565162"/>
            <a:ext cx="185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etric" panose="020B0503030202060203" pitchFamily="34" charset="0"/>
              </a:rPr>
              <a:t>Scientific and Research Areas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9E1AE9-2469-EB45-5746-2470D4DEABFF}"/>
              </a:ext>
            </a:extLst>
          </p:cNvPr>
          <p:cNvSpPr txBox="1"/>
          <p:nvPr/>
        </p:nvSpPr>
        <p:spPr>
          <a:xfrm>
            <a:off x="2352006" y="4565162"/>
            <a:ext cx="206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etric" panose="020B0503030202060203" pitchFamily="34" charset="0"/>
              </a:rPr>
              <a:t>Security and Defense</a:t>
            </a:r>
          </a:p>
        </p:txBody>
      </p:sp>
      <p:pic>
        <p:nvPicPr>
          <p:cNvPr id="18" name="icon_auto.svg" descr="icon_auto.svg">
            <a:extLst>
              <a:ext uri="{FF2B5EF4-FFF2-40B4-BE49-F238E27FC236}">
                <a16:creationId xmlns:a16="http://schemas.microsoft.com/office/drawing/2014/main" id="{4E3FEA65-8453-1C91-C69C-C71D42DCE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993" y="1784349"/>
            <a:ext cx="562577" cy="5625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" name="icon_cell.svg" descr="icon_cell.svg">
            <a:extLst>
              <a:ext uri="{FF2B5EF4-FFF2-40B4-BE49-F238E27FC236}">
                <a16:creationId xmlns:a16="http://schemas.microsoft.com/office/drawing/2014/main" id="{512E7BEE-A356-84EC-AAAC-A3164348A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855" y="1784349"/>
            <a:ext cx="562577" cy="5625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0" name="icon_industr.svg" descr="icon_industr.svg">
            <a:extLst>
              <a:ext uri="{FF2B5EF4-FFF2-40B4-BE49-F238E27FC236}">
                <a16:creationId xmlns:a16="http://schemas.microsoft.com/office/drawing/2014/main" id="{499A60C3-8D81-9D73-3DDA-691A0142F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279" y="3856098"/>
            <a:ext cx="562577" cy="5625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1" name="icon_researc.svg" descr="icon_researc.svg">
            <a:extLst>
              <a:ext uri="{FF2B5EF4-FFF2-40B4-BE49-F238E27FC236}">
                <a16:creationId xmlns:a16="http://schemas.microsoft.com/office/drawing/2014/main" id="{7C5AFC84-81F3-8956-C6A5-D62DBA5E6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254" y="3856098"/>
            <a:ext cx="562577" cy="5625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2" name="icon_secur.svg" descr="icon_secur.svg">
            <a:extLst>
              <a:ext uri="{FF2B5EF4-FFF2-40B4-BE49-F238E27FC236}">
                <a16:creationId xmlns:a16="http://schemas.microsoft.com/office/drawing/2014/main" id="{8C0EBDCE-966A-76D8-32E4-25BC8D596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2117" y="3856098"/>
            <a:ext cx="562577" cy="5625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3" name="icon_steto.svg" descr="icon_steto.svg">
            <a:extLst>
              <a:ext uri="{FF2B5EF4-FFF2-40B4-BE49-F238E27FC236}">
                <a16:creationId xmlns:a16="http://schemas.microsoft.com/office/drawing/2014/main" id="{F3F454CF-3533-7A79-8652-87D88AE4E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0717" y="1784349"/>
            <a:ext cx="562577" cy="5625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4" name="Picture 23" descr="A black circle with a white object in it&#10;&#10;Description automatically generated">
            <a:extLst>
              <a:ext uri="{FF2B5EF4-FFF2-40B4-BE49-F238E27FC236}">
                <a16:creationId xmlns:a16="http://schemas.microsoft.com/office/drawing/2014/main" id="{95919472-5C0B-93B4-C546-DF809BB1B9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131" y="1784349"/>
            <a:ext cx="562576" cy="56257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010A6-42A7-D894-78B3-EC68B15FD73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" name="Tabella 1"/>
          <p:cNvGraphicFramePr/>
          <p:nvPr>
            <p:extLst>
              <p:ext uri="{D42A27DB-BD31-4B8C-83A1-F6EECF244321}">
                <p14:modId xmlns:p14="http://schemas.microsoft.com/office/powerpoint/2010/main" val="3220259177"/>
              </p:ext>
            </p:extLst>
          </p:nvPr>
        </p:nvGraphicFramePr>
        <p:xfrm>
          <a:off x="1486312" y="2544999"/>
          <a:ext cx="8614088" cy="334111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2153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3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35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35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3315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it-IT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Medium" panose="020B0603030202060203" pitchFamily="34" charset="0"/>
                          <a:sym typeface="Metric"/>
                        </a:rPr>
                        <a:t>INDUSTRIAL</a:t>
                      </a:r>
                      <a:endParaRPr lang="it-IT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Metric Medium" panose="020B0603030202060203" pitchFamily="34" charset="0"/>
                        <a:ea typeface="Metric"/>
                        <a:cs typeface="Metric"/>
                        <a:sym typeface="Metr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it-IT" sz="1600" b="1" dirty="0">
                          <a:solidFill>
                            <a:srgbClr val="E30613"/>
                          </a:solidFill>
                          <a:latin typeface="Metric Medium" panose="020B0603030202060203" pitchFamily="34" charset="0"/>
                          <a:sym typeface="Metric"/>
                        </a:rPr>
                        <a:t>HIGH VACUUM</a:t>
                      </a:r>
                      <a:endParaRPr lang="it-IT" sz="1600" b="1" dirty="0">
                        <a:solidFill>
                          <a:srgbClr val="E30613"/>
                        </a:solidFill>
                        <a:latin typeface="Metric Medium" panose="020B0603030202060203" pitchFamily="34" charset="0"/>
                        <a:ea typeface="Metric"/>
                        <a:cs typeface="Metric"/>
                        <a:sym typeface="Metr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it-IT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Medium" panose="020B0603030202060203" pitchFamily="34" charset="0"/>
                          <a:sym typeface="Metric"/>
                        </a:rPr>
                        <a:t>SPECIALTY CHEMICALS</a:t>
                      </a:r>
                      <a:endParaRPr lang="it-IT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Metric Medium" panose="020B0603030202060203" pitchFamily="34" charset="0"/>
                        <a:ea typeface="Metric"/>
                        <a:cs typeface="Metric"/>
                        <a:sym typeface="Metr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lang="it-IT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Medium" panose="020B0603030202060203" pitchFamily="34" charset="0"/>
                          <a:sym typeface="Metric"/>
                        </a:rPr>
                        <a:t>ADVANCED PACKAGING</a:t>
                      </a:r>
                      <a:endParaRPr lang="it-IT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Metric Medium" panose="020B0603030202060203" pitchFamily="34" charset="0"/>
                        <a:ea typeface="Metric"/>
                        <a:cs typeface="Metric"/>
                        <a:sym typeface="Metr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3315">
                <a:tc>
                  <a:txBody>
                    <a:bodyPr/>
                    <a:lstStyle/>
                    <a:p>
                      <a:pPr algn="l" defTabSz="457200">
                        <a:defRPr sz="1600">
                          <a:latin typeface="Metric Light"/>
                          <a:ea typeface="Metric Light"/>
                          <a:cs typeface="Metric Light"/>
                          <a:sym typeface="Metric Light"/>
                        </a:defRPr>
                      </a:pPr>
                      <a:r>
                        <a:rPr lang="it-IT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G</a:t>
                      </a:r>
                      <a:r>
                        <a:rPr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etters</a:t>
                      </a:r>
                      <a:r>
                        <a:rPr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, </a:t>
                      </a:r>
                    </a:p>
                    <a:p>
                      <a:pPr algn="l" defTabSz="457200">
                        <a:defRPr sz="1600">
                          <a:latin typeface="Metric Light"/>
                          <a:ea typeface="Metric Light"/>
                          <a:cs typeface="Metric Light"/>
                          <a:sym typeface="Metric Light"/>
                        </a:defRPr>
                      </a:pPr>
                      <a:r>
                        <a:rPr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SMA </a:t>
                      </a:r>
                      <a:r>
                        <a:rPr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wires&amp;devices</a:t>
                      </a:r>
                      <a:endParaRPr lang="it-IT" dirty="0">
                        <a:solidFill>
                          <a:schemeClr val="bg1">
                            <a:lumMod val="50000"/>
                          </a:schemeClr>
                        </a:solidFill>
                        <a:latin typeface="Metric Light" panose="020B0303030202060203" pitchFamily="34" charset="0"/>
                      </a:endParaRPr>
                    </a:p>
                    <a:p>
                      <a:pPr algn="l" defTabSz="457200">
                        <a:defRPr sz="1600">
                          <a:latin typeface="Metric Light"/>
                          <a:ea typeface="Metric Light"/>
                          <a:cs typeface="Metric Light"/>
                          <a:sym typeface="Metric Light"/>
                        </a:defRPr>
                      </a:pPr>
                      <a:endParaRPr dirty="0">
                        <a:solidFill>
                          <a:schemeClr val="bg1">
                            <a:lumMod val="50000"/>
                          </a:schemeClr>
                        </a:solidFill>
                        <a:latin typeface="Metric Light" panose="020B0303030202060203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600">
                          <a:latin typeface="Metric Medium"/>
                          <a:ea typeface="Metric Medium"/>
                          <a:cs typeface="Metric Medium"/>
                          <a:sym typeface="Metric Medium"/>
                        </a:defRPr>
                      </a:pPr>
                      <a:r>
                        <a:rPr lang="it-IT" dirty="0">
                          <a:latin typeface="Metric Light" panose="020B0303030202060203" pitchFamily="34" charset="0"/>
                        </a:rPr>
                        <a:t>G</a:t>
                      </a:r>
                      <a:r>
                        <a:rPr dirty="0" err="1">
                          <a:latin typeface="Metric Light" panose="020B0303030202060203" pitchFamily="34" charset="0"/>
                        </a:rPr>
                        <a:t>etter</a:t>
                      </a:r>
                      <a:r>
                        <a:rPr dirty="0">
                          <a:latin typeface="Metric Light" panose="020B0303030202060203" pitchFamily="34" charset="0"/>
                        </a:rPr>
                        <a:t> pumps, </a:t>
                      </a:r>
                      <a:endParaRPr dirty="0">
                        <a:solidFill>
                          <a:srgbClr val="FFFFFF"/>
                        </a:solidFill>
                        <a:latin typeface="Metric Light" panose="020B0303030202060203" pitchFamily="34" charset="0"/>
                      </a:endParaRPr>
                    </a:p>
                    <a:p>
                      <a:pPr algn="l" defTabSz="457200">
                        <a:defRPr sz="1600">
                          <a:latin typeface="Metric Light"/>
                          <a:ea typeface="Metric Light"/>
                          <a:cs typeface="Metric Light"/>
                          <a:sym typeface="Metric Light"/>
                        </a:defRPr>
                      </a:pPr>
                      <a:r>
                        <a:rPr lang="it-IT" dirty="0">
                          <a:latin typeface="Metric Light" panose="020B0303030202060203" pitchFamily="34" charset="0"/>
                        </a:rPr>
                        <a:t>V</a:t>
                      </a:r>
                      <a:r>
                        <a:rPr dirty="0" err="1">
                          <a:latin typeface="Metric Light" panose="020B0303030202060203" pitchFamily="34" charset="0"/>
                        </a:rPr>
                        <a:t>acuum</a:t>
                      </a:r>
                      <a:r>
                        <a:rPr dirty="0">
                          <a:latin typeface="Metric Light" panose="020B0303030202060203" pitchFamily="34" charset="0"/>
                        </a:rPr>
                        <a:t> solutions</a:t>
                      </a:r>
                    </a:p>
                    <a:p>
                      <a:pPr algn="l" defTabSz="457200">
                        <a:defRPr sz="1600">
                          <a:latin typeface="Metric Light"/>
                          <a:ea typeface="Metric Light"/>
                          <a:cs typeface="Metric Light"/>
                          <a:sym typeface="Metric Light"/>
                        </a:defRPr>
                      </a:pPr>
                      <a:r>
                        <a:rPr dirty="0">
                          <a:latin typeface="Metric Light" panose="020B0303030202060203" pitchFamily="34" charset="0"/>
                        </a:rPr>
                        <a:t>Vacuum Instruments</a:t>
                      </a:r>
                      <a:endParaRPr dirty="0">
                        <a:solidFill>
                          <a:srgbClr val="FFFFFF"/>
                        </a:solidFill>
                        <a:latin typeface="Metric Light" panose="020B0303030202060203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600">
                          <a:latin typeface="Metric Light"/>
                          <a:ea typeface="Metric Light"/>
                          <a:cs typeface="Metric Light"/>
                          <a:sym typeface="Metric Light"/>
                        </a:defRPr>
                      </a:pPr>
                      <a:r>
                        <a:rPr lang="it-IT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Z</a:t>
                      </a:r>
                      <a:r>
                        <a:rPr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eolite</a:t>
                      </a:r>
                      <a:r>
                        <a:rPr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 nano structured  materials, </a:t>
                      </a:r>
                      <a:r>
                        <a:rPr lang="it-IT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G</a:t>
                      </a:r>
                      <a:r>
                        <a:rPr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lues, </a:t>
                      </a:r>
                      <a:r>
                        <a:rPr lang="it-IT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P</a:t>
                      </a:r>
                      <a:r>
                        <a:rPr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astes</a:t>
                      </a:r>
                      <a:r>
                        <a:rPr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, </a:t>
                      </a:r>
                      <a:r>
                        <a:rPr lang="it-IT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D</a:t>
                      </a:r>
                      <a:r>
                        <a:rPr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ryers</a:t>
                      </a:r>
                      <a:endParaRPr dirty="0">
                        <a:solidFill>
                          <a:schemeClr val="bg1">
                            <a:lumMod val="50000"/>
                          </a:schemeClr>
                        </a:solidFill>
                        <a:latin typeface="Metric Light" panose="020B0303030202060203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600">
                          <a:latin typeface="Metric Light"/>
                          <a:ea typeface="Metric Light"/>
                          <a:cs typeface="Metric Light"/>
                          <a:sym typeface="Metric Light"/>
                        </a:defRPr>
                      </a:pPr>
                      <a:r>
                        <a:rPr lang="it-IT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H</a:t>
                      </a:r>
                      <a:r>
                        <a:rPr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igh</a:t>
                      </a:r>
                      <a:r>
                        <a:rPr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 barrier coatings, </a:t>
                      </a:r>
                    </a:p>
                    <a:p>
                      <a:pPr algn="l" defTabSz="457200">
                        <a:defRPr sz="1600">
                          <a:latin typeface="Metric Light"/>
                          <a:ea typeface="Metric Light"/>
                          <a:cs typeface="Metric Light"/>
                          <a:sym typeface="Metric Light"/>
                        </a:defRPr>
                      </a:pPr>
                      <a:r>
                        <a:rPr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laquer</a:t>
                      </a:r>
                      <a:r>
                        <a:rPr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, </a:t>
                      </a:r>
                      <a:r>
                        <a:rPr lang="it-IT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B</a:t>
                      </a:r>
                      <a:r>
                        <a:rPr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arrier</a:t>
                      </a:r>
                      <a:r>
                        <a:rPr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 polymers &amp; materials</a:t>
                      </a:r>
                      <a:r>
                        <a:rPr lang="it-IT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 </a:t>
                      </a:r>
                      <a:endParaRPr dirty="0">
                        <a:solidFill>
                          <a:schemeClr val="bg1">
                            <a:lumMod val="50000"/>
                          </a:schemeClr>
                        </a:solidFill>
                        <a:latin typeface="Metric Light" panose="020B0303030202060203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3315">
                <a:tc>
                  <a:txBody>
                    <a:bodyPr/>
                    <a:lstStyle/>
                    <a:p>
                      <a:pPr algn="l" defTabSz="457200">
                        <a:defRPr sz="1600">
                          <a:latin typeface="Metric Light"/>
                          <a:ea typeface="Metric Light"/>
                          <a:cs typeface="Metric Light"/>
                          <a:sym typeface="Metric Light"/>
                        </a:defRPr>
                      </a:pPr>
                      <a:r>
                        <a:rPr lang="it-IT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Space &amp; Defense, Telecom, </a:t>
                      </a:r>
                      <a:r>
                        <a:rPr lang="it-IT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Semiconductor</a:t>
                      </a:r>
                      <a:endParaRPr lang="it-IT" dirty="0">
                        <a:solidFill>
                          <a:schemeClr val="bg1">
                            <a:lumMod val="50000"/>
                          </a:schemeClr>
                        </a:solidFill>
                        <a:latin typeface="Metric Light" panose="020B0303030202060203" pitchFamily="34" charset="0"/>
                      </a:endParaRPr>
                    </a:p>
                    <a:p>
                      <a:pPr algn="l" defTabSz="457200">
                        <a:defRPr sz="1600">
                          <a:latin typeface="Metric Light"/>
                          <a:ea typeface="Metric Light"/>
                          <a:cs typeface="Metric Light"/>
                          <a:sym typeface="Metric Light"/>
                        </a:defRPr>
                      </a:pPr>
                      <a:r>
                        <a:rPr lang="it-IT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Automotive, Appliances</a:t>
                      </a:r>
                      <a:endParaRPr dirty="0">
                        <a:solidFill>
                          <a:schemeClr val="bg1">
                            <a:lumMod val="50000"/>
                          </a:schemeClr>
                        </a:solidFill>
                        <a:latin typeface="Metric Light" panose="020B0303030202060203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600">
                          <a:latin typeface="Metric Light"/>
                          <a:ea typeface="Metric Light"/>
                          <a:cs typeface="Metric Light"/>
                          <a:sym typeface="Metric Light"/>
                        </a:defRPr>
                      </a:pPr>
                      <a:r>
                        <a:rPr lang="en-US" dirty="0">
                          <a:latin typeface="Metric Light" panose="020B0303030202060203" pitchFamily="34" charset="0"/>
                        </a:rPr>
                        <a:t>OEM, </a:t>
                      </a:r>
                    </a:p>
                    <a:p>
                      <a:pPr algn="l" defTabSz="457200">
                        <a:defRPr sz="1600">
                          <a:latin typeface="Metric Light"/>
                          <a:ea typeface="Metric Light"/>
                          <a:cs typeface="Metric Light"/>
                          <a:sym typeface="Metric Light"/>
                        </a:defRPr>
                      </a:pPr>
                      <a:r>
                        <a:rPr lang="en-US" dirty="0">
                          <a:latin typeface="Metric Light" panose="020B0303030202060203" pitchFamily="34" charset="0"/>
                        </a:rPr>
                        <a:t>Particle Accelerators Infrastructures,</a:t>
                      </a:r>
                    </a:p>
                    <a:p>
                      <a:pPr algn="l" defTabSz="457200">
                        <a:defRPr sz="1600">
                          <a:latin typeface="Metric Light"/>
                          <a:ea typeface="Metric Light"/>
                          <a:cs typeface="Metric Light"/>
                          <a:sym typeface="Metric Light"/>
                        </a:defRPr>
                      </a:pPr>
                      <a:r>
                        <a:rPr lang="en-US" dirty="0">
                          <a:latin typeface="Metric Light" panose="020B0303030202060203" pitchFamily="34" charset="0"/>
                        </a:rPr>
                        <a:t>Research Laboratories, Nuclear Fusion Infrastructures</a:t>
                      </a:r>
                      <a:endParaRPr dirty="0">
                        <a:latin typeface="Metric Light" panose="020B0303030202060203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600">
                          <a:latin typeface="Metric Light"/>
                          <a:ea typeface="Metric Light"/>
                          <a:cs typeface="Metric Light"/>
                          <a:sym typeface="Metric Light"/>
                        </a:defRPr>
                      </a:pP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Mobile telecom, </a:t>
                      </a:r>
                    </a:p>
                    <a:p>
                      <a:pPr algn="l" defTabSz="457200">
                        <a:defRPr sz="1600">
                          <a:latin typeface="Metric Light"/>
                          <a:ea typeface="Metric Light"/>
                          <a:cs typeface="Metric Light"/>
                          <a:sym typeface="Metric Light"/>
                        </a:defRPr>
                      </a:pP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Display industry</a:t>
                      </a:r>
                      <a:endParaRPr dirty="0">
                        <a:solidFill>
                          <a:schemeClr val="bg1">
                            <a:lumMod val="50000"/>
                          </a:schemeClr>
                        </a:solidFill>
                        <a:latin typeface="Metric Light" panose="020B0303030202060203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600">
                          <a:latin typeface="Metric Light"/>
                          <a:ea typeface="Metric Light"/>
                          <a:cs typeface="Metric Light"/>
                          <a:sym typeface="Metric Light"/>
                        </a:defRPr>
                      </a:pPr>
                      <a:r>
                        <a:rPr lang="it-IT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etric Light" panose="020B0303030202060203" pitchFamily="34" charset="0"/>
                        </a:rPr>
                        <a:t>Food and packaging</a:t>
                      </a:r>
                      <a:endParaRPr dirty="0">
                        <a:solidFill>
                          <a:schemeClr val="bg1">
                            <a:lumMod val="50000"/>
                          </a:schemeClr>
                        </a:solidFill>
                        <a:latin typeface="Metric Light" panose="020B0303030202060203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6982008"/>
                  </a:ext>
                </a:extLst>
              </a:tr>
            </a:tbl>
          </a:graphicData>
        </a:graphic>
      </p:graphicFrame>
      <p:sp>
        <p:nvSpPr>
          <p:cNvPr id="8" name="Rectangle 19">
            <a:extLst>
              <a:ext uri="{FF2B5EF4-FFF2-40B4-BE49-F238E27FC236}">
                <a16:creationId xmlns:a16="http://schemas.microsoft.com/office/drawing/2014/main" id="{8EA2FB4B-6892-396A-A626-029A2EF17AAB}"/>
              </a:ext>
            </a:extLst>
          </p:cNvPr>
          <p:cNvSpPr/>
          <p:nvPr/>
        </p:nvSpPr>
        <p:spPr>
          <a:xfrm>
            <a:off x="727953" y="1633056"/>
            <a:ext cx="51445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200">
                <a:solidFill>
                  <a:srgbClr val="EE3809"/>
                </a:solidFill>
                <a:latin typeface="Metric Medium"/>
                <a:ea typeface="Metric Medium"/>
                <a:cs typeface="Metric Medium"/>
                <a:sym typeface="Metric Medium"/>
              </a:defRPr>
            </a:pPr>
            <a:r>
              <a:rPr lang="en-US" sz="1400" dirty="0">
                <a:solidFill>
                  <a:schemeClr val="tx1"/>
                </a:solidFill>
                <a:latin typeface="Metric Thin"/>
                <a:ea typeface="Metric Thin"/>
                <a:cs typeface="Metric Thin"/>
                <a:sym typeface="Metric Thin"/>
              </a:rPr>
              <a:t>SAES Group is organized in </a:t>
            </a:r>
            <a:r>
              <a:rPr lang="en-US" sz="1400" dirty="0">
                <a:solidFill>
                  <a:schemeClr val="tx1"/>
                </a:solidFill>
                <a:latin typeface="Metric Medium" panose="020B0603030202060203" pitchFamily="34" charset="0"/>
                <a:ea typeface="Metric Thin"/>
                <a:cs typeface="Metric Thin"/>
                <a:sym typeface="Metric Thin"/>
              </a:rPr>
              <a:t>4 Divisions</a:t>
            </a:r>
            <a:r>
              <a:rPr lang="en-US" sz="1400" dirty="0">
                <a:solidFill>
                  <a:schemeClr val="tx1"/>
                </a:solidFill>
                <a:latin typeface="Metric Thin"/>
                <a:ea typeface="Metric Thin"/>
                <a:cs typeface="Metric Thin"/>
                <a:sym typeface="Metric Thin"/>
              </a:rPr>
              <a:t>, each leveraging on specific technologies &amp; product families and addressing dedicated market segments.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60B47533-3B0B-9B7B-25AB-6B9787A44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953" y="621338"/>
            <a:ext cx="7628647" cy="365125"/>
          </a:xfrm>
        </p:spPr>
        <p:txBody>
          <a:bodyPr/>
          <a:lstStyle/>
          <a:p>
            <a:r>
              <a:rPr lang="en-US" sz="2400" dirty="0">
                <a:latin typeface="Metric" panose="020B0503030202060203" pitchFamily="34" charset="0"/>
              </a:rPr>
              <a:t>SAES Divisional Organization</a:t>
            </a:r>
          </a:p>
        </p:txBody>
      </p:sp>
      <p:sp>
        <p:nvSpPr>
          <p:cNvPr id="10" name="Subtitle 8">
            <a:extLst>
              <a:ext uri="{FF2B5EF4-FFF2-40B4-BE49-F238E27FC236}">
                <a16:creationId xmlns:a16="http://schemas.microsoft.com/office/drawing/2014/main" id="{E0B1BFA5-DC52-BDB2-3837-CEF8CB06A3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53" y="368756"/>
            <a:ext cx="7628647" cy="228457"/>
          </a:xfrm>
        </p:spPr>
        <p:txBody>
          <a:bodyPr/>
          <a:lstStyle/>
          <a:p>
            <a:r>
              <a:rPr lang="en-US" sz="1050" spc="30" dirty="0">
                <a:solidFill>
                  <a:schemeClr val="bg1">
                    <a:lumMod val="65000"/>
                  </a:schemeClr>
                </a:solidFill>
                <a:latin typeface="Metric" panose="020B0503030202060203" pitchFamily="34" charset="0"/>
              </a:rPr>
              <a:t>SAES Group / Corporate Overview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F78BA2-25DD-F7B3-9D37-FFB1A4326C1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641809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A3B8325-4D44-7EDC-271C-5024D359A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" y="6339371"/>
            <a:ext cx="1313140" cy="3150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AAFF8F-AC3A-65B4-AEE4-5268EBFE48B8}"/>
              </a:ext>
            </a:extLst>
          </p:cNvPr>
          <p:cNvSpPr txBox="1"/>
          <p:nvPr/>
        </p:nvSpPr>
        <p:spPr>
          <a:xfrm>
            <a:off x="1792026" y="3028890"/>
            <a:ext cx="5364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chemeClr val="bg1"/>
                </a:solidFill>
                <a:latin typeface="Metric Light" panose="020B0303030202060203" pitchFamily="34" charset="0"/>
              </a:rPr>
              <a:t>The High Vacuum Division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5B69EF-CA80-D850-8D63-C701964B5FE1}"/>
              </a:ext>
            </a:extLst>
          </p:cNvPr>
          <p:cNvSpPr txBox="1"/>
          <p:nvPr/>
        </p:nvSpPr>
        <p:spPr>
          <a:xfrm>
            <a:off x="1792026" y="2628780"/>
            <a:ext cx="5364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" dirty="0">
                <a:solidFill>
                  <a:schemeClr val="bg1"/>
                </a:solidFill>
                <a:latin typeface="Metric Black" panose="020B0A030302020D0203" pitchFamily="34" charset="0"/>
              </a:rPr>
              <a:t>02</a:t>
            </a:r>
          </a:p>
        </p:txBody>
      </p:sp>
      <p:sp>
        <p:nvSpPr>
          <p:cNvPr id="14" name="Subtitle 8">
            <a:extLst>
              <a:ext uri="{FF2B5EF4-FFF2-40B4-BE49-F238E27FC236}">
                <a16:creationId xmlns:a16="http://schemas.microsoft.com/office/drawing/2014/main" id="{8136089A-F7E6-3B50-7A5C-9D1CE4D2F7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050" spc="30" dirty="0">
                <a:solidFill>
                  <a:schemeClr val="bg1"/>
                </a:solidFill>
                <a:latin typeface="Metric" panose="020B0503030202060203" pitchFamily="34" charset="0"/>
              </a:rPr>
              <a:t>SAES Group / High Vacuum Division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97BEA-7189-A3FA-6D41-15C75CAE6D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Confidential ©SAES Group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715181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itle Slide - 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 - Dark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ody - Whit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Body - Dark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Thank you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ank you slide - 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BA87D069F7D84C9403E11DFDED6A02" ma:contentTypeVersion="4" ma:contentTypeDescription="Create a new document." ma:contentTypeScope="" ma:versionID="19a33d86300eccd3ff9aa3223f6132dd">
  <xsd:schema xmlns:xsd="http://www.w3.org/2001/XMLSchema" xmlns:xs="http://www.w3.org/2001/XMLSchema" xmlns:p="http://schemas.microsoft.com/office/2006/metadata/properties" xmlns:ns2="f7376881-228e-477a-9bad-3d1d00e53431" targetNamespace="http://schemas.microsoft.com/office/2006/metadata/properties" ma:root="true" ma:fieldsID="f84804d8fbe976955782269cc5aa1133" ns2:_="">
    <xsd:import namespace="f7376881-228e-477a-9bad-3d1d00e534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76881-228e-477a-9bad-3d1d00e534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490C00C-EDD5-4EA5-B872-22FDEA4C42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1DD6C6-5A75-4914-AE84-CF55F2CD8B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76881-228e-477a-9bad-3d1d00e534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1163F0-3D46-4D2D-AA5F-C2C3D971D355}">
  <ds:schemaRefs>
    <ds:schemaRef ds:uri="http://purl.org/dc/terms/"/>
    <ds:schemaRef ds:uri="f7376881-228e-477a-9bad-3d1d00e53431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3979</TotalTime>
  <Words>1719</Words>
  <Application>Microsoft Office PowerPoint</Application>
  <PresentationFormat>Widescreen</PresentationFormat>
  <Paragraphs>244</Paragraphs>
  <Slides>25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6</vt:i4>
      </vt:variant>
      <vt:variant>
        <vt:lpstr>Titoli diapositive</vt:lpstr>
      </vt:variant>
      <vt:variant>
        <vt:i4>25</vt:i4>
      </vt:variant>
    </vt:vector>
  </HeadingPairs>
  <TitlesOfParts>
    <vt:vector size="31" baseType="lpstr">
      <vt:lpstr>Title Slide - White Background</vt:lpstr>
      <vt:lpstr>Title Slide - Dark Background</vt:lpstr>
      <vt:lpstr>Body - White</vt:lpstr>
      <vt:lpstr>Body - Dark</vt:lpstr>
      <vt:lpstr>Thank you slide</vt:lpstr>
      <vt:lpstr>Thank you slide - Dark</vt:lpstr>
      <vt:lpstr>Presentazione standard di PowerPoint</vt:lpstr>
      <vt:lpstr>Presentazione standard di PowerPoint</vt:lpstr>
      <vt:lpstr>Presentazione standard di PowerPoint</vt:lpstr>
      <vt:lpstr>SAES Group Core Business</vt:lpstr>
      <vt:lpstr>SAES Group Worldwide coverage</vt:lpstr>
      <vt:lpstr>Presentazione standard di PowerPoint</vt:lpstr>
      <vt:lpstr>Main Final Markets</vt:lpstr>
      <vt:lpstr>SAES Divisional Organization</vt:lpstr>
      <vt:lpstr>Presentazione standard di PowerPoint</vt:lpstr>
      <vt:lpstr>High Vacuum Division | Four pillars</vt:lpstr>
      <vt:lpstr>High Vacuum Division Facilities</vt:lpstr>
      <vt:lpstr>Presentazione standard di PowerPoint</vt:lpstr>
      <vt:lpstr>Cinel: RF cavities and RFQ</vt:lpstr>
      <vt:lpstr>On going NC RF components projects</vt:lpstr>
      <vt:lpstr>On going NC RF components projects</vt:lpstr>
      <vt:lpstr>On going NC RF components projects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Possible partenership of SAES High Vacuum Division to iSAS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Lara Ferruccio</dc:creator>
  <cp:lastModifiedBy>Marco Urbano (CSS)</cp:lastModifiedBy>
  <cp:revision>78</cp:revision>
  <dcterms:modified xsi:type="dcterms:W3CDTF">2025-03-14T08:29:36Z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0x010100B5BA87D069F7D84C9403E11DFDED6A02</vt:lpwstr>
  </property>
</Properties>
</file>