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9"/>
  </p:notesMasterIdLst>
  <p:sldIdLst>
    <p:sldId id="462" r:id="rId2"/>
    <p:sldId id="509" r:id="rId3"/>
    <p:sldId id="511" r:id="rId4"/>
    <p:sldId id="520" r:id="rId5"/>
    <p:sldId id="521" r:id="rId6"/>
    <p:sldId id="532" r:id="rId7"/>
    <p:sldId id="559" r:id="rId8"/>
    <p:sldId id="550" r:id="rId9"/>
    <p:sldId id="552" r:id="rId10"/>
    <p:sldId id="555" r:id="rId11"/>
    <p:sldId id="554" r:id="rId12"/>
    <p:sldId id="560" r:id="rId13"/>
    <p:sldId id="561" r:id="rId14"/>
    <p:sldId id="562" r:id="rId15"/>
    <p:sldId id="563" r:id="rId16"/>
    <p:sldId id="542" r:id="rId17"/>
    <p:sldId id="508" r:id="rId18"/>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79AC"/>
    <a:srgbClr val="D7D7D7"/>
    <a:srgbClr val="E1E1E1"/>
    <a:srgbClr val="FEFEFE"/>
    <a:srgbClr val="030200"/>
    <a:srgbClr val="172C51"/>
    <a:srgbClr val="E4E4E4"/>
    <a:srgbClr val="F6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79540" autoAdjust="0"/>
  </p:normalViewPr>
  <p:slideViewPr>
    <p:cSldViewPr snapToGrid="0">
      <p:cViewPr varScale="1">
        <p:scale>
          <a:sx n="88" d="100"/>
          <a:sy n="88" d="100"/>
        </p:scale>
        <p:origin x="13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2BC5A04-0C7C-4BEF-9CF2-6499B5B8E9CA}" type="datetimeFigureOut">
              <a:rPr lang="it-IT" smtClean="0"/>
              <a:t>13/03/2025</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F8E09C5-933F-404D-AF49-43A41B17A62F}" type="slidenum">
              <a:rPr lang="it-IT" smtClean="0"/>
              <a:t>‹N›</a:t>
            </a:fld>
            <a:endParaRPr lang="it-IT"/>
          </a:p>
        </p:txBody>
      </p:sp>
    </p:spTree>
    <p:extLst>
      <p:ext uri="{BB962C8B-B14F-4D97-AF65-F5344CB8AC3E}">
        <p14:creationId xmlns:p14="http://schemas.microsoft.com/office/powerpoint/2010/main" val="329291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dirty="0"/>
              <a:t>Good morning, everyone,</a:t>
            </a:r>
            <a:br>
              <a:rPr lang="en-US" dirty="0"/>
            </a:br>
            <a:r>
              <a:rPr lang="en-US" dirty="0"/>
              <a:t>Thank you for the invitation and for giving us the opportunity to showcase the work of our wear protection division at Eurolls.</a:t>
            </a:r>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a:t>
            </a:fld>
            <a:endParaRPr lang="it-IT"/>
          </a:p>
        </p:txBody>
      </p:sp>
    </p:spTree>
    <p:extLst>
      <p:ext uri="{BB962C8B-B14F-4D97-AF65-F5344CB8AC3E}">
        <p14:creationId xmlns:p14="http://schemas.microsoft.com/office/powerpoint/2010/main" val="316045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Now</a:t>
            </a:r>
            <a:r>
              <a:rPr lang="it-IT" dirty="0"/>
              <a:t>, </a:t>
            </a:r>
            <a:r>
              <a:rPr lang="it-IT" dirty="0" err="1"/>
              <a:t>let’s</a:t>
            </a:r>
            <a:r>
              <a:rPr lang="it-IT" dirty="0"/>
              <a:t> </a:t>
            </a:r>
            <a:r>
              <a:rPr lang="it-IT" dirty="0" err="1"/>
              <a:t>briefly</a:t>
            </a:r>
            <a:r>
              <a:rPr lang="it-IT" dirty="0"/>
              <a:t> compare the </a:t>
            </a:r>
            <a:r>
              <a:rPr lang="it-IT" dirty="0" err="1"/>
              <a:t>two</a:t>
            </a:r>
            <a:r>
              <a:rPr lang="it-IT" dirty="0"/>
              <a:t> </a:t>
            </a:r>
            <a:r>
              <a:rPr lang="it-IT" dirty="0" err="1"/>
              <a:t>main</a:t>
            </a:r>
            <a:r>
              <a:rPr lang="it-IT" dirty="0"/>
              <a:t> </a:t>
            </a:r>
            <a:r>
              <a:rPr lang="it-IT" dirty="0" err="1"/>
              <a:t>thermal</a:t>
            </a:r>
            <a:r>
              <a:rPr lang="it-IT" dirty="0"/>
              <a:t> spray </a:t>
            </a:r>
            <a:r>
              <a:rPr lang="it-IT" dirty="0" err="1"/>
              <a:t>technologies</a:t>
            </a:r>
            <a:r>
              <a:rPr lang="it-IT" dirty="0"/>
              <a:t>: </a:t>
            </a:r>
            <a:r>
              <a:rPr lang="it-IT" b="1" dirty="0"/>
              <a:t>HVOF and APS</a:t>
            </a:r>
            <a:r>
              <a:rPr lang="it-IT" dirty="0"/>
              <a:t>.</a:t>
            </a:r>
          </a:p>
          <a:p>
            <a:pPr>
              <a:buFont typeface="Arial" panose="020B0604020202020204" pitchFamily="34" charset="0"/>
              <a:buNone/>
            </a:pPr>
            <a:r>
              <a:rPr lang="it-IT" b="1" dirty="0"/>
              <a:t>HVOF</a:t>
            </a:r>
            <a:r>
              <a:rPr lang="it-IT" dirty="0"/>
              <a:t> </a:t>
            </a:r>
            <a:r>
              <a:rPr lang="it-IT" dirty="0" err="1"/>
              <a:t>operates</a:t>
            </a:r>
            <a:r>
              <a:rPr lang="it-IT" dirty="0"/>
              <a:t> </a:t>
            </a:r>
            <a:r>
              <a:rPr lang="it-IT" dirty="0" err="1"/>
              <a:t>at</a:t>
            </a:r>
            <a:r>
              <a:rPr lang="it-IT" dirty="0"/>
              <a:t> 2,500–3,000°C, </a:t>
            </a:r>
            <a:r>
              <a:rPr lang="it-IT" dirty="0" err="1"/>
              <a:t>whereas</a:t>
            </a:r>
            <a:r>
              <a:rPr lang="it-IT" dirty="0"/>
              <a:t> </a:t>
            </a:r>
            <a:r>
              <a:rPr lang="it-IT" b="1" dirty="0"/>
              <a:t>APS</a:t>
            </a:r>
            <a:r>
              <a:rPr lang="it-IT" dirty="0"/>
              <a:t> </a:t>
            </a:r>
            <a:r>
              <a:rPr lang="it-IT" dirty="0" err="1"/>
              <a:t>exceeds</a:t>
            </a:r>
            <a:r>
              <a:rPr lang="it-IT" dirty="0"/>
              <a:t> 10,000°C.</a:t>
            </a:r>
          </a:p>
          <a:p>
            <a:pPr>
              <a:buFont typeface="Arial" panose="020B0604020202020204" pitchFamily="34" charset="0"/>
              <a:buNone/>
            </a:pPr>
            <a:r>
              <a:rPr lang="it-IT" dirty="0" err="1"/>
              <a:t>This</a:t>
            </a:r>
            <a:r>
              <a:rPr lang="it-IT" dirty="0"/>
              <a:t> </a:t>
            </a:r>
            <a:r>
              <a:rPr lang="it-IT" dirty="0" err="1"/>
              <a:t>means</a:t>
            </a:r>
            <a:r>
              <a:rPr lang="it-IT" dirty="0"/>
              <a:t> </a:t>
            </a:r>
            <a:r>
              <a:rPr lang="it-IT" dirty="0" err="1"/>
              <a:t>each</a:t>
            </a:r>
            <a:r>
              <a:rPr lang="it-IT" dirty="0"/>
              <a:t> </a:t>
            </a:r>
            <a:r>
              <a:rPr lang="it-IT" dirty="0" err="1"/>
              <a:t>process</a:t>
            </a:r>
            <a:r>
              <a:rPr lang="it-IT" dirty="0"/>
              <a:t> </a:t>
            </a:r>
            <a:r>
              <a:rPr lang="it-IT" dirty="0" err="1"/>
              <a:t>is</a:t>
            </a:r>
            <a:r>
              <a:rPr lang="it-IT" dirty="0"/>
              <a:t> </a:t>
            </a:r>
            <a:r>
              <a:rPr lang="it-IT" dirty="0" err="1"/>
              <a:t>suited</a:t>
            </a:r>
            <a:r>
              <a:rPr lang="it-IT" dirty="0"/>
              <a:t> for </a:t>
            </a:r>
            <a:r>
              <a:rPr lang="it-IT" dirty="0" err="1"/>
              <a:t>different</a:t>
            </a:r>
            <a:r>
              <a:rPr lang="it-IT" dirty="0"/>
              <a:t> </a:t>
            </a:r>
            <a:r>
              <a:rPr lang="it-IT" dirty="0" err="1"/>
              <a:t>materials</a:t>
            </a:r>
            <a:r>
              <a:rPr lang="it-IT" dirty="0"/>
              <a:t>: </a:t>
            </a:r>
          </a:p>
          <a:p>
            <a:pPr marL="742950" lvl="1" indent="-285750">
              <a:buFont typeface="Arial" panose="020B0604020202020204" pitchFamily="34" charset="0"/>
              <a:buChar char="•"/>
            </a:pPr>
            <a:r>
              <a:rPr lang="it-IT" b="1" dirty="0"/>
              <a:t>HVOF</a:t>
            </a:r>
            <a:r>
              <a:rPr lang="it-IT" dirty="0"/>
              <a:t> </a:t>
            </a:r>
            <a:r>
              <a:rPr lang="it-IT" dirty="0" err="1"/>
              <a:t>is</a:t>
            </a:r>
            <a:r>
              <a:rPr lang="it-IT" dirty="0"/>
              <a:t> </a:t>
            </a:r>
            <a:r>
              <a:rPr lang="it-IT" dirty="0" err="1"/>
              <a:t>ideal</a:t>
            </a:r>
            <a:r>
              <a:rPr lang="it-IT" dirty="0"/>
              <a:t> for </a:t>
            </a:r>
            <a:r>
              <a:rPr lang="it-IT" dirty="0" err="1"/>
              <a:t>depositing</a:t>
            </a:r>
            <a:r>
              <a:rPr lang="it-IT" dirty="0"/>
              <a:t> </a:t>
            </a:r>
            <a:r>
              <a:rPr lang="it-IT" dirty="0" err="1"/>
              <a:t>carbides</a:t>
            </a:r>
            <a:r>
              <a:rPr lang="it-IT" dirty="0"/>
              <a:t> (e.g., </a:t>
            </a:r>
            <a:r>
              <a:rPr lang="it-IT" dirty="0" err="1"/>
              <a:t>tungsten</a:t>
            </a:r>
            <a:r>
              <a:rPr lang="it-IT" dirty="0"/>
              <a:t> </a:t>
            </a:r>
            <a:r>
              <a:rPr lang="it-IT" dirty="0" err="1"/>
              <a:t>carbide</a:t>
            </a:r>
            <a:r>
              <a:rPr lang="it-IT" dirty="0"/>
              <a:t>, </a:t>
            </a:r>
            <a:r>
              <a:rPr lang="it-IT" dirty="0" err="1"/>
              <a:t>chromium</a:t>
            </a:r>
            <a:r>
              <a:rPr lang="it-IT" dirty="0"/>
              <a:t> </a:t>
            </a:r>
            <a:r>
              <a:rPr lang="it-IT" dirty="0" err="1"/>
              <a:t>carbide</a:t>
            </a:r>
            <a:r>
              <a:rPr lang="it-IT" dirty="0"/>
              <a:t>).</a:t>
            </a:r>
          </a:p>
          <a:p>
            <a:pPr marL="742950" lvl="1" indent="-285750">
              <a:buFont typeface="Arial" panose="020B0604020202020204" pitchFamily="34" charset="0"/>
              <a:buChar char="•"/>
            </a:pPr>
            <a:r>
              <a:rPr lang="it-IT" b="1" dirty="0"/>
              <a:t>APS</a:t>
            </a:r>
            <a:r>
              <a:rPr lang="it-IT" dirty="0"/>
              <a:t> </a:t>
            </a:r>
            <a:r>
              <a:rPr lang="it-IT" dirty="0" err="1"/>
              <a:t>is</a:t>
            </a:r>
            <a:r>
              <a:rPr lang="it-IT" dirty="0"/>
              <a:t> </a:t>
            </a:r>
            <a:r>
              <a:rPr lang="it-IT" dirty="0" err="1"/>
              <a:t>suited</a:t>
            </a:r>
            <a:r>
              <a:rPr lang="it-IT" dirty="0"/>
              <a:t> for </a:t>
            </a:r>
            <a:r>
              <a:rPr lang="it-IT" dirty="0" err="1"/>
              <a:t>ceramic</a:t>
            </a:r>
            <a:r>
              <a:rPr lang="it-IT" dirty="0"/>
              <a:t> </a:t>
            </a:r>
            <a:r>
              <a:rPr lang="it-IT" dirty="0" err="1"/>
              <a:t>oxides</a:t>
            </a:r>
            <a:r>
              <a:rPr lang="it-IT" dirty="0"/>
              <a:t> (e.g., </a:t>
            </a:r>
            <a:r>
              <a:rPr lang="it-IT" dirty="0" err="1"/>
              <a:t>chromium</a:t>
            </a:r>
            <a:r>
              <a:rPr lang="it-IT" dirty="0"/>
              <a:t> </a:t>
            </a:r>
            <a:r>
              <a:rPr lang="it-IT" dirty="0" err="1"/>
              <a:t>oxide</a:t>
            </a:r>
            <a:r>
              <a:rPr lang="it-IT" dirty="0"/>
              <a:t>, </a:t>
            </a:r>
            <a:r>
              <a:rPr lang="it-IT" dirty="0" err="1"/>
              <a:t>aluminum</a:t>
            </a:r>
            <a:r>
              <a:rPr lang="it-IT" dirty="0"/>
              <a:t> </a:t>
            </a:r>
            <a:r>
              <a:rPr lang="it-IT" dirty="0" err="1"/>
              <a:t>oxide</a:t>
            </a:r>
            <a:r>
              <a:rPr lang="it-IT" dirty="0"/>
              <a:t>).</a:t>
            </a:r>
          </a:p>
          <a:p>
            <a:pPr>
              <a:buFont typeface="Arial" panose="020B0604020202020204" pitchFamily="34" charset="0"/>
              <a:buNone/>
            </a:pPr>
            <a:r>
              <a:rPr lang="it-IT" b="1" dirty="0" err="1"/>
              <a:t>Particle</a:t>
            </a:r>
            <a:r>
              <a:rPr lang="it-IT" b="1" dirty="0"/>
              <a:t> </a:t>
            </a:r>
            <a:r>
              <a:rPr lang="it-IT" b="1" dirty="0" err="1"/>
              <a:t>velocity</a:t>
            </a:r>
            <a:r>
              <a:rPr lang="it-IT" dirty="0"/>
              <a:t> </a:t>
            </a:r>
            <a:r>
              <a:rPr lang="it-IT" dirty="0" err="1"/>
              <a:t>differs</a:t>
            </a:r>
            <a:r>
              <a:rPr lang="it-IT" dirty="0"/>
              <a:t> </a:t>
            </a:r>
            <a:r>
              <a:rPr lang="it-IT" dirty="0" err="1"/>
              <a:t>significantly</a:t>
            </a:r>
            <a:r>
              <a:rPr lang="it-IT" dirty="0"/>
              <a:t>: </a:t>
            </a:r>
          </a:p>
          <a:p>
            <a:pPr marL="742950" lvl="1" indent="-285750">
              <a:buFont typeface="Arial" panose="020B0604020202020204" pitchFamily="34" charset="0"/>
              <a:buChar char="•"/>
            </a:pPr>
            <a:r>
              <a:rPr lang="it-IT" b="1" dirty="0"/>
              <a:t>HVOF</a:t>
            </a:r>
            <a:r>
              <a:rPr lang="it-IT" dirty="0"/>
              <a:t>: 600–1,200 m/s → </a:t>
            </a:r>
            <a:r>
              <a:rPr lang="it-IT" dirty="0" err="1"/>
              <a:t>results</a:t>
            </a:r>
            <a:r>
              <a:rPr lang="it-IT" dirty="0"/>
              <a:t> in dense </a:t>
            </a:r>
            <a:r>
              <a:rPr lang="it-IT" dirty="0" err="1"/>
              <a:t>coatings</a:t>
            </a:r>
            <a:r>
              <a:rPr lang="it-IT" dirty="0"/>
              <a:t> (&lt;1% </a:t>
            </a:r>
            <a:r>
              <a:rPr lang="it-IT" dirty="0" err="1"/>
              <a:t>porosity</a:t>
            </a:r>
            <a:r>
              <a:rPr lang="it-IT" dirty="0"/>
              <a:t>) with </a:t>
            </a:r>
            <a:r>
              <a:rPr lang="it-IT" dirty="0" err="1"/>
              <a:t>excellent</a:t>
            </a:r>
            <a:r>
              <a:rPr lang="it-IT" dirty="0"/>
              <a:t> </a:t>
            </a:r>
            <a:r>
              <a:rPr lang="it-IT" dirty="0" err="1"/>
              <a:t>adhesion</a:t>
            </a:r>
            <a:r>
              <a:rPr lang="it-IT" dirty="0"/>
              <a:t> (&gt;70 </a:t>
            </a:r>
            <a:r>
              <a:rPr lang="it-IT" dirty="0" err="1"/>
              <a:t>MPa</a:t>
            </a:r>
            <a:r>
              <a:rPr lang="it-IT" dirty="0"/>
              <a:t>).</a:t>
            </a:r>
          </a:p>
          <a:p>
            <a:pPr marL="742950" lvl="1" indent="-285750">
              <a:buFont typeface="Arial" panose="020B0604020202020204" pitchFamily="34" charset="0"/>
              <a:buChar char="•"/>
            </a:pPr>
            <a:r>
              <a:rPr lang="it-IT" b="1" dirty="0"/>
              <a:t>APS</a:t>
            </a:r>
            <a:r>
              <a:rPr lang="it-IT" dirty="0"/>
              <a:t>: 200–400 m/s → </a:t>
            </a:r>
            <a:r>
              <a:rPr lang="it-IT" dirty="0" err="1"/>
              <a:t>results</a:t>
            </a:r>
            <a:r>
              <a:rPr lang="it-IT" dirty="0"/>
              <a:t> in </a:t>
            </a:r>
            <a:r>
              <a:rPr lang="it-IT" dirty="0" err="1"/>
              <a:t>coatings</a:t>
            </a:r>
            <a:r>
              <a:rPr lang="it-IT" dirty="0"/>
              <a:t> with </a:t>
            </a:r>
            <a:r>
              <a:rPr lang="it-IT" dirty="0" err="1"/>
              <a:t>higher</a:t>
            </a:r>
            <a:r>
              <a:rPr lang="it-IT" dirty="0"/>
              <a:t> </a:t>
            </a:r>
            <a:r>
              <a:rPr lang="it-IT" dirty="0" err="1"/>
              <a:t>porosity</a:t>
            </a:r>
            <a:r>
              <a:rPr lang="it-IT" dirty="0"/>
              <a:t> (5–15%) and </a:t>
            </a:r>
            <a:r>
              <a:rPr lang="it-IT" dirty="0" err="1"/>
              <a:t>lower</a:t>
            </a:r>
            <a:r>
              <a:rPr lang="it-IT" dirty="0"/>
              <a:t> </a:t>
            </a:r>
            <a:r>
              <a:rPr lang="it-IT" dirty="0" err="1"/>
              <a:t>adhesion</a:t>
            </a:r>
            <a:r>
              <a:rPr lang="it-IT" dirty="0"/>
              <a:t> (30–60 </a:t>
            </a:r>
            <a:r>
              <a:rPr lang="it-IT" dirty="0" err="1"/>
              <a:t>MPa</a:t>
            </a:r>
            <a:r>
              <a:rPr lang="it-IT" dirty="0"/>
              <a:t>).</a:t>
            </a:r>
          </a:p>
          <a:p>
            <a:pPr>
              <a:buFont typeface="Arial" panose="020B0604020202020204" pitchFamily="34" charset="0"/>
              <a:buNone/>
            </a:pPr>
            <a:r>
              <a:rPr lang="it-IT" dirty="0" err="1"/>
              <a:t>Both</a:t>
            </a:r>
            <a:r>
              <a:rPr lang="it-IT" dirty="0"/>
              <a:t> </a:t>
            </a:r>
            <a:r>
              <a:rPr lang="it-IT" dirty="0" err="1"/>
              <a:t>technologies</a:t>
            </a:r>
            <a:r>
              <a:rPr lang="it-IT" dirty="0"/>
              <a:t> can </a:t>
            </a:r>
            <a:r>
              <a:rPr lang="it-IT" dirty="0" err="1"/>
              <a:t>deposit</a:t>
            </a:r>
            <a:r>
              <a:rPr lang="it-IT" dirty="0"/>
              <a:t> </a:t>
            </a:r>
            <a:r>
              <a:rPr lang="it-IT" dirty="0" err="1"/>
              <a:t>coatings</a:t>
            </a:r>
            <a:r>
              <a:rPr lang="it-IT" dirty="0"/>
              <a:t> a </a:t>
            </a:r>
            <a:r>
              <a:rPr lang="it-IT" dirty="0" err="1"/>
              <a:t>few</a:t>
            </a:r>
            <a:r>
              <a:rPr lang="it-IT" dirty="0"/>
              <a:t> </a:t>
            </a:r>
            <a:r>
              <a:rPr lang="it-IT" dirty="0" err="1"/>
              <a:t>tenths</a:t>
            </a:r>
            <a:r>
              <a:rPr lang="it-IT" dirty="0"/>
              <a:t> of a </a:t>
            </a:r>
            <a:r>
              <a:rPr lang="it-IT" dirty="0" err="1"/>
              <a:t>millimeter</a:t>
            </a:r>
            <a:r>
              <a:rPr lang="it-IT" dirty="0"/>
              <a:t> </a:t>
            </a:r>
            <a:r>
              <a:rPr lang="it-IT" dirty="0" err="1"/>
              <a:t>thick</a:t>
            </a:r>
            <a:r>
              <a:rPr lang="it-IT" dirty="0"/>
              <a:t>.</a:t>
            </a:r>
          </a:p>
          <a:p>
            <a:pPr>
              <a:buFont typeface="Arial" panose="020B0604020202020204" pitchFamily="34" charset="0"/>
              <a:buNone/>
            </a:pPr>
            <a:r>
              <a:rPr lang="it-IT" dirty="0" err="1"/>
              <a:t>Substrate</a:t>
            </a:r>
            <a:r>
              <a:rPr lang="it-IT" dirty="0"/>
              <a:t> </a:t>
            </a:r>
            <a:r>
              <a:rPr lang="it-IT" dirty="0" err="1"/>
              <a:t>temperatures</a:t>
            </a:r>
            <a:r>
              <a:rPr lang="it-IT" dirty="0"/>
              <a:t> </a:t>
            </a:r>
            <a:r>
              <a:rPr lang="it-IT" dirty="0" err="1"/>
              <a:t>remain</a:t>
            </a:r>
            <a:r>
              <a:rPr lang="it-IT" dirty="0"/>
              <a:t> </a:t>
            </a:r>
            <a:r>
              <a:rPr lang="it-IT" dirty="0" err="1"/>
              <a:t>below</a:t>
            </a:r>
            <a:r>
              <a:rPr lang="it-IT" dirty="0"/>
              <a:t> 100°C, </a:t>
            </a:r>
            <a:r>
              <a:rPr lang="it-IT" dirty="0" err="1"/>
              <a:t>minimizing</a:t>
            </a:r>
            <a:r>
              <a:rPr lang="it-IT" dirty="0"/>
              <a:t> </a:t>
            </a:r>
            <a:r>
              <a:rPr lang="it-IT" dirty="0" err="1"/>
              <a:t>distortion</a:t>
            </a:r>
            <a:r>
              <a:rPr lang="it-IT" dirty="0"/>
              <a:t>. </a:t>
            </a:r>
          </a:p>
          <a:p>
            <a:pPr>
              <a:buFont typeface="Arial" panose="020B0604020202020204" pitchFamily="34" charset="0"/>
              <a:buNone/>
            </a:pPr>
            <a:r>
              <a:rPr lang="en-US" dirty="0"/>
              <a:t>Each method has its strengths—the choice depends on specific project requirements.</a:t>
            </a:r>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10</a:t>
            </a:fld>
            <a:endParaRPr lang="it-IT"/>
          </a:p>
        </p:txBody>
      </p:sp>
    </p:spTree>
    <p:extLst>
      <p:ext uri="{BB962C8B-B14F-4D97-AF65-F5344CB8AC3E}">
        <p14:creationId xmlns:p14="http://schemas.microsoft.com/office/powerpoint/2010/main" val="27887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On the left, we have a magnified cross-section of a thermally sprayed coating, revealing:</a:t>
            </a:r>
          </a:p>
          <a:p>
            <a:pPr>
              <a:buFont typeface="Arial" panose="020B0604020202020204" pitchFamily="34" charset="0"/>
              <a:buChar char="•"/>
            </a:pPr>
            <a:r>
              <a:rPr lang="en-US" b="1"/>
              <a:t>Coating microstructure</a:t>
            </a:r>
            <a:r>
              <a:rPr lang="en-US"/>
              <a:t>: A lamellar structure typical of thermal spray.</a:t>
            </a:r>
          </a:p>
          <a:p>
            <a:pPr>
              <a:buFont typeface="Arial" panose="020B0604020202020204" pitchFamily="34" charset="0"/>
              <a:buChar char="•"/>
            </a:pPr>
            <a:r>
              <a:rPr lang="en-US" b="1"/>
              <a:t>Substrate interface</a:t>
            </a:r>
            <a:r>
              <a:rPr lang="en-US"/>
              <a:t>: A mechanically interlocked interface ensuring adhesion.</a:t>
            </a:r>
          </a:p>
          <a:p>
            <a:r>
              <a:rPr lang="en-US"/>
              <a:t>On the right, we see the thermal spray process in action, with a spray gun mounted on a robotic arm applying the coating onto a cylindrical component. The bright orange flame indicates the high temperatures necessary for melting the coating material.</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11</a:t>
            </a:fld>
            <a:endParaRPr lang="it-IT"/>
          </a:p>
        </p:txBody>
      </p:sp>
    </p:spTree>
    <p:extLst>
      <p:ext uri="{BB962C8B-B14F-4D97-AF65-F5344CB8AC3E}">
        <p14:creationId xmlns:p14="http://schemas.microsoft.com/office/powerpoint/2010/main" val="1176417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a:t>How Does Laser Cladding Work?</a:t>
            </a:r>
          </a:p>
          <a:p>
            <a:r>
              <a:rPr lang="en-US"/>
              <a:t>Laser Cladding is an advanced additive manufacturing process that metallurgically bonds a coating material onto a substrate. It provides superior wear resistance, corrosion protection, and component repairability while minimizing heat input and dilution.</a:t>
            </a:r>
          </a:p>
          <a:p>
            <a:r>
              <a:rPr lang="en-US"/>
              <a:t>As shown in the video, laser cladding utilizes a high-energy laser beam to create a melt pool on the substrate. A metallic powder, transported by an inert carrier gas (</a:t>
            </a:r>
            <a:r>
              <a:rPr lang="en-US" b="1"/>
              <a:t>argon, in this case</a:t>
            </a:r>
            <a:r>
              <a:rPr lang="en-US"/>
              <a:t>), is injected into the melt pool, forming a metallurgically bonded coating with superior properties compared to conventional methods.</a:t>
            </a:r>
          </a:p>
          <a:p>
            <a:endParaRPr lang="en-US"/>
          </a:p>
          <a:p>
            <a:r>
              <a:rPr lang="en-US"/>
              <a:t>This technology is widely used in </a:t>
            </a:r>
            <a:r>
              <a:rPr lang="en-US" b="1"/>
              <a:t>aerospace, oil &amp; gas, automotive, and heavy industry</a:t>
            </a:r>
            <a:r>
              <a:rPr lang="en-US"/>
              <a:t> to restore and enhance parts such as turbine blades, hydraulic cylinders, and molds. Its precision allows for extended component lifespan, improved performance, and reduced manufacturing downtime.</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12</a:t>
            </a:fld>
            <a:endParaRPr lang="it-IT"/>
          </a:p>
        </p:txBody>
      </p:sp>
    </p:spTree>
    <p:extLst>
      <p:ext uri="{BB962C8B-B14F-4D97-AF65-F5344CB8AC3E}">
        <p14:creationId xmlns:p14="http://schemas.microsoft.com/office/powerpoint/2010/main" val="396216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This table compares </a:t>
            </a:r>
            <a:r>
              <a:rPr lang="en-US" b="1"/>
              <a:t>PTA Welding, Laser Cladding, and Thermal Spray</a:t>
            </a:r>
            <a:r>
              <a:rPr lang="en-US"/>
              <a:t>, highlighting key differences:</a:t>
            </a:r>
          </a:p>
          <a:p>
            <a:r>
              <a:rPr lang="en-US" b="1"/>
              <a:t>Advantages of Laser Cladding (LC) vs. Thermal Spray (TS) and PTA Welding (PTA):</a:t>
            </a:r>
          </a:p>
          <a:p>
            <a:pPr>
              <a:buFont typeface="Arial" panose="020B0604020202020204" pitchFamily="34" charset="0"/>
              <a:buChar char="•"/>
            </a:pPr>
            <a:r>
              <a:rPr lang="en-US" b="1"/>
              <a:t>Metallurgical Bonding</a:t>
            </a:r>
            <a:r>
              <a:rPr lang="en-US"/>
              <a:t>: LC produces fully dense coatings, unlike TS.</a:t>
            </a:r>
          </a:p>
          <a:p>
            <a:pPr>
              <a:buFont typeface="Arial" panose="020B0604020202020204" pitchFamily="34" charset="0"/>
              <a:buChar char="•"/>
            </a:pPr>
            <a:r>
              <a:rPr lang="en-US" b="1"/>
              <a:t>Minimal Heat-Affected Zone</a:t>
            </a:r>
            <a:r>
              <a:rPr lang="en-US"/>
              <a:t>: LC has lower dilution than PTA.</a:t>
            </a:r>
          </a:p>
          <a:p>
            <a:pPr>
              <a:buFont typeface="Arial" panose="020B0604020202020204" pitchFamily="34" charset="0"/>
              <a:buChar char="•"/>
            </a:pPr>
            <a:r>
              <a:rPr lang="en-US" b="1"/>
              <a:t>Extended Weldability</a:t>
            </a:r>
            <a:r>
              <a:rPr lang="en-US"/>
              <a:t>: LC enables better processing of sensitive materials (e.g., C-rich steels, Ni superalloys).</a:t>
            </a:r>
          </a:p>
          <a:p>
            <a:pPr>
              <a:buFont typeface="Arial" panose="020B0604020202020204" pitchFamily="34" charset="0"/>
              <a:buChar char="•"/>
            </a:pPr>
            <a:r>
              <a:rPr lang="en-US" b="1"/>
              <a:t>Near Net-Shape Build-Up</a:t>
            </a:r>
            <a:r>
              <a:rPr lang="en-US"/>
              <a:t>: LC requires less finishing compared to PTA.</a:t>
            </a:r>
          </a:p>
          <a:p>
            <a:pPr>
              <a:buFont typeface="Arial" panose="020B0604020202020204" pitchFamily="34" charset="0"/>
              <a:buChar char="•"/>
            </a:pPr>
            <a:r>
              <a:rPr lang="en-US" b="1"/>
              <a:t>Coating on Edges</a:t>
            </a:r>
            <a:r>
              <a:rPr lang="en-US"/>
              <a:t>: LC can coat and build up material on edges, unlike TS.</a:t>
            </a:r>
          </a:p>
          <a:p>
            <a:pPr>
              <a:buFont typeface="Arial" panose="020B0604020202020204" pitchFamily="34" charset="0"/>
              <a:buChar char="•"/>
            </a:pPr>
            <a:r>
              <a:rPr lang="en-US" b="1"/>
              <a:t>Fine, Homogeneous Microstructure</a:t>
            </a:r>
            <a:r>
              <a:rPr lang="en-US"/>
              <a:t>: LC achieves a refined microstructure due to high solidification rates.</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13</a:t>
            </a:fld>
            <a:endParaRPr lang="it-IT"/>
          </a:p>
        </p:txBody>
      </p:sp>
    </p:spTree>
    <p:extLst>
      <p:ext uri="{BB962C8B-B14F-4D97-AF65-F5344CB8AC3E}">
        <p14:creationId xmlns:p14="http://schemas.microsoft.com/office/powerpoint/2010/main" val="294162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On the left, we see a </a:t>
            </a:r>
            <a:r>
              <a:rPr lang="en-US" b="1" dirty="0"/>
              <a:t>magnified cross-sectional view</a:t>
            </a:r>
            <a:r>
              <a:rPr lang="en-US" dirty="0"/>
              <a:t> of a laser-clad layer:</a:t>
            </a:r>
          </a:p>
          <a:p>
            <a:pPr>
              <a:buFont typeface="Arial" panose="020B0604020202020204" pitchFamily="34" charset="0"/>
              <a:buChar char="•"/>
            </a:pPr>
            <a:r>
              <a:rPr lang="en-US" b="1" dirty="0"/>
              <a:t>Cladding Material</a:t>
            </a:r>
            <a:r>
              <a:rPr lang="en-US" dirty="0"/>
              <a:t>: Co-based alloy, forming the deposited layer.</a:t>
            </a:r>
          </a:p>
          <a:p>
            <a:pPr>
              <a:buFont typeface="Arial" panose="020B0604020202020204" pitchFamily="34" charset="0"/>
              <a:buChar char="•"/>
            </a:pPr>
            <a:r>
              <a:rPr lang="en-US" b="1" dirty="0"/>
              <a:t>Cross-sectional Area (Ac), Height (H), and Width (W)</a:t>
            </a:r>
            <a:r>
              <a:rPr lang="en-US" dirty="0"/>
              <a:t>: Key parameters for thickness control.</a:t>
            </a:r>
          </a:p>
          <a:p>
            <a:pPr>
              <a:buFont typeface="Arial" panose="020B0604020202020204" pitchFamily="34" charset="0"/>
              <a:buChar char="•"/>
            </a:pPr>
            <a:r>
              <a:rPr lang="en-US" b="1" dirty="0"/>
              <a:t>Heat-Affected Zone (AHAZ)</a:t>
            </a:r>
            <a:r>
              <a:rPr lang="en-US" dirty="0"/>
              <a:t>: Critical for evaluating substrate impact.</a:t>
            </a:r>
          </a:p>
          <a:p>
            <a:pPr>
              <a:buFont typeface="Arial" panose="020B0604020202020204" pitchFamily="34" charset="0"/>
              <a:buChar char="•"/>
            </a:pPr>
            <a:r>
              <a:rPr lang="en-US" b="1" dirty="0"/>
              <a:t>Substrate</a:t>
            </a:r>
            <a:r>
              <a:rPr lang="en-US" dirty="0"/>
              <a:t>: 42CrMo steel, known for its strength and toughness.</a:t>
            </a:r>
          </a:p>
          <a:p>
            <a:r>
              <a:rPr lang="en-US" dirty="0"/>
              <a:t>On the right, we see the </a:t>
            </a:r>
            <a:r>
              <a:rPr lang="en-US" b="1" dirty="0"/>
              <a:t>laser cladding setup in action</a:t>
            </a:r>
            <a:r>
              <a:rPr lang="en-US" dirty="0"/>
              <a:t>, with the nozzle precisely delivering powder onto the substrate.</a:t>
            </a:r>
          </a:p>
        </p:txBody>
      </p:sp>
      <p:sp>
        <p:nvSpPr>
          <p:cNvPr id="4" name="Segnaposto numero diapositiva 3"/>
          <p:cNvSpPr>
            <a:spLocks noGrp="1"/>
          </p:cNvSpPr>
          <p:nvPr>
            <p:ph type="sldNum" sz="quarter" idx="5"/>
          </p:nvPr>
        </p:nvSpPr>
        <p:spPr/>
        <p:txBody>
          <a:bodyPr/>
          <a:lstStyle/>
          <a:p>
            <a:fld id="{0F8E09C5-933F-404D-AF49-43A41B17A62F}" type="slidenum">
              <a:rPr lang="it-IT" smtClean="0"/>
              <a:t>14</a:t>
            </a:fld>
            <a:endParaRPr lang="it-IT"/>
          </a:p>
        </p:txBody>
      </p:sp>
    </p:spTree>
    <p:extLst>
      <p:ext uri="{BB962C8B-B14F-4D97-AF65-F5344CB8AC3E}">
        <p14:creationId xmlns:p14="http://schemas.microsoft.com/office/powerpoint/2010/main" val="3759786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a:t>Key Takeaways:</a:t>
            </a:r>
          </a:p>
          <a:p>
            <a:pPr>
              <a:buFont typeface="Arial" panose="020B0604020202020204" pitchFamily="34" charset="0"/>
              <a:buChar char="•"/>
            </a:pPr>
            <a:r>
              <a:rPr lang="en-US" b="1"/>
              <a:t>Thermal Spray</a:t>
            </a:r>
            <a:r>
              <a:rPr lang="en-US"/>
              <a:t>: Ideal for high-speed, large-area applications.</a:t>
            </a:r>
          </a:p>
          <a:p>
            <a:pPr>
              <a:buFont typeface="Arial" panose="020B0604020202020204" pitchFamily="34" charset="0"/>
              <a:buChar char="•"/>
            </a:pPr>
            <a:r>
              <a:rPr lang="en-US" b="1"/>
              <a:t>Laser Cladding</a:t>
            </a:r>
            <a:r>
              <a:rPr lang="en-US"/>
              <a:t>: The best choice for superior adhesion and durability.</a:t>
            </a:r>
          </a:p>
          <a:p>
            <a:r>
              <a:rPr lang="en-US"/>
              <a:t>By leveraging these technologies, Eurolls provides tailored solutions for optimizing component performance and longevity.</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15</a:t>
            </a:fld>
            <a:endParaRPr lang="it-IT"/>
          </a:p>
        </p:txBody>
      </p:sp>
    </p:spTree>
    <p:extLst>
      <p:ext uri="{BB962C8B-B14F-4D97-AF65-F5344CB8AC3E}">
        <p14:creationId xmlns:p14="http://schemas.microsoft.com/office/powerpoint/2010/main" val="1474076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We are proud to collaborate with leading companies across various industries, delivering high-performance surface solutions tailored to their needs.</a:t>
            </a:r>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16</a:t>
            </a:fld>
            <a:endParaRPr lang="it-IT"/>
          </a:p>
        </p:txBody>
      </p:sp>
    </p:spTree>
    <p:extLst>
      <p:ext uri="{BB962C8B-B14F-4D97-AF65-F5344CB8AC3E}">
        <p14:creationId xmlns:p14="http://schemas.microsoft.com/office/powerpoint/2010/main" val="122336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Thank you for your time and attention. We appreciate the opportunity to share our expertise with you.</a:t>
            </a:r>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17</a:t>
            </a:fld>
            <a:endParaRPr lang="it-IT"/>
          </a:p>
        </p:txBody>
      </p:sp>
    </p:spTree>
    <p:extLst>
      <p:ext uri="{BB962C8B-B14F-4D97-AF65-F5344CB8AC3E}">
        <p14:creationId xmlns:p14="http://schemas.microsoft.com/office/powerpoint/2010/main" val="164808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me start with a brief introduction to our company.</a:t>
            </a:r>
            <a:br>
              <a:rPr lang="en-US"/>
            </a:br>
            <a:r>
              <a:rPr lang="en-US"/>
              <a:t>Eurolls was founded in 1987 as a roll manufacturing company </a:t>
            </a:r>
            <a:r>
              <a:rPr lang="en-US" sz="1200" b="0" i="0">
                <a:solidFill>
                  <a:schemeClr val="bg2">
                    <a:lumMod val="25000"/>
                  </a:schemeClr>
                </a:solidFill>
                <a:effectLst/>
                <a:latin typeface="Open Sans" panose="020B0606030504020204" pitchFamily="34" charset="0"/>
              </a:rPr>
              <a:t>for the </a:t>
            </a:r>
            <a:r>
              <a:rPr lang="en-US" sz="1200" b="1" i="0">
                <a:solidFill>
                  <a:schemeClr val="bg2">
                    <a:lumMod val="25000"/>
                  </a:schemeClr>
                </a:solidFill>
                <a:effectLst/>
                <a:latin typeface="Open Sans" panose="020B0606030504020204" pitchFamily="34" charset="0"/>
              </a:rPr>
              <a:t>tube</a:t>
            </a:r>
            <a:r>
              <a:rPr lang="en-US" sz="1200" b="0" i="0">
                <a:solidFill>
                  <a:schemeClr val="bg2">
                    <a:lumMod val="25000"/>
                  </a:schemeClr>
                </a:solidFill>
                <a:effectLst/>
                <a:latin typeface="Open Sans" panose="020B0606030504020204" pitchFamily="34" charset="0"/>
              </a:rPr>
              <a:t> and </a:t>
            </a:r>
            <a:r>
              <a:rPr lang="en-US" sz="1200" b="1">
                <a:solidFill>
                  <a:schemeClr val="bg2">
                    <a:lumMod val="25000"/>
                  </a:schemeClr>
                </a:solidFill>
                <a:latin typeface="Open Sans" panose="020B0606030504020204" pitchFamily="34" charset="0"/>
              </a:rPr>
              <a:t>wire</a:t>
            </a:r>
            <a:r>
              <a:rPr lang="en-US" sz="1200">
                <a:solidFill>
                  <a:schemeClr val="bg2">
                    <a:lumMod val="25000"/>
                  </a:schemeClr>
                </a:solidFill>
                <a:latin typeface="Open Sans" panose="020B0606030504020204" pitchFamily="34" charset="0"/>
              </a:rPr>
              <a:t> </a:t>
            </a:r>
            <a:r>
              <a:rPr lang="en-US" sz="1200" b="1">
                <a:solidFill>
                  <a:schemeClr val="bg2">
                    <a:lumMod val="25000"/>
                  </a:schemeClr>
                </a:solidFill>
                <a:latin typeface="Open Sans" panose="020B0606030504020204" pitchFamily="34" charset="0"/>
              </a:rPr>
              <a:t>industry</a:t>
            </a:r>
            <a:r>
              <a:rPr lang="en-US" sz="1200">
                <a:solidFill>
                  <a:schemeClr val="bg2">
                    <a:lumMod val="25000"/>
                  </a:schemeClr>
                </a:solidFill>
                <a:latin typeface="Open Sans" panose="020B0606030504020204" pitchFamily="34" charset="0"/>
              </a:rPr>
              <a:t>.</a:t>
            </a:r>
          </a:p>
          <a:p>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2</a:t>
            </a:fld>
            <a:endParaRPr lang="it-IT"/>
          </a:p>
        </p:txBody>
      </p:sp>
    </p:spTree>
    <p:extLst>
      <p:ext uri="{BB962C8B-B14F-4D97-AF65-F5344CB8AC3E}">
        <p14:creationId xmlns:p14="http://schemas.microsoft.com/office/powerpoint/2010/main" val="228487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Our revenue comes from three main sectors:</a:t>
            </a:r>
          </a:p>
          <a:p>
            <a:pPr>
              <a:buFont typeface="Arial" panose="020B0604020202020204" pitchFamily="34" charset="0"/>
              <a:buChar char="•"/>
            </a:pPr>
            <a:r>
              <a:rPr lang="en-US"/>
              <a:t>The design and production of rolls for welded tube manufacturing</a:t>
            </a:r>
          </a:p>
          <a:p>
            <a:pPr>
              <a:buFont typeface="Arial" panose="020B0604020202020204" pitchFamily="34" charset="0"/>
              <a:buChar char="•"/>
            </a:pPr>
            <a:r>
              <a:rPr lang="en-US"/>
              <a:t>The design and production of rolls for wire manufacturing</a:t>
            </a:r>
          </a:p>
          <a:p>
            <a:pPr>
              <a:buFont typeface="Arial" panose="020B0604020202020204" pitchFamily="34" charset="0"/>
              <a:buChar char="•"/>
            </a:pPr>
            <a:r>
              <a:rPr lang="en-US"/>
              <a:t>And finally, special treatments and coatings, which we apply both to our own products and to third-party components—this is the reason why we are here today.</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3</a:t>
            </a:fld>
            <a:endParaRPr lang="it-IT"/>
          </a:p>
        </p:txBody>
      </p:sp>
    </p:spTree>
    <p:extLst>
      <p:ext uri="{BB962C8B-B14F-4D97-AF65-F5344CB8AC3E}">
        <p14:creationId xmlns:p14="http://schemas.microsoft.com/office/powerpoint/2010/main" val="357397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For the tube sector, we mainly produce rolls made entirely of steel or with a hard metal insert.</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4</a:t>
            </a:fld>
            <a:endParaRPr lang="it-IT"/>
          </a:p>
        </p:txBody>
      </p:sp>
    </p:spTree>
    <p:extLst>
      <p:ext uri="{BB962C8B-B14F-4D97-AF65-F5344CB8AC3E}">
        <p14:creationId xmlns:p14="http://schemas.microsoft.com/office/powerpoint/2010/main" val="14689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For the wire sector, we manufacture rolls made entirely of hard metal, which we sinter in-house.</a:t>
            </a:r>
            <a:br>
              <a:rPr lang="en-US"/>
            </a:br>
            <a:r>
              <a:rPr lang="en-US"/>
              <a:t>The vast majority of our rolls feature a PVD coating that enhances component lifespan, allowing us to supply the highest-quality rolls on the market.</a:t>
            </a:r>
            <a:endParaRPr lang="it-IT"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5</a:t>
            </a:fld>
            <a:endParaRPr lang="it-IT"/>
          </a:p>
        </p:txBody>
      </p:sp>
    </p:spTree>
    <p:extLst>
      <p:ext uri="{BB962C8B-B14F-4D97-AF65-F5344CB8AC3E}">
        <p14:creationId xmlns:p14="http://schemas.microsoft.com/office/powerpoint/2010/main" val="3140467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Regarding surface treatments and coatings, we offer a wide range of solutions.</a:t>
            </a:r>
            <a:br>
              <a:rPr lang="en-US"/>
            </a:br>
            <a:r>
              <a:rPr lang="en-US"/>
              <a:t>Our mission is to enhance the durability and performance of industrial components through advanced surface technologies. These solutions provide high resistance to wear, corrosion, and mechanical stress, extending the lifespan and efficiency of critical equipment.</a:t>
            </a:r>
          </a:p>
          <a:p>
            <a:r>
              <a:rPr lang="en-US"/>
              <a:t>Today, we will give you an overview of our expertise, processes, and real-world applications, demonstrating how Eurolls can be your ideal partner for component optimization.</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6</a:t>
            </a:fld>
            <a:endParaRPr lang="it-IT"/>
          </a:p>
        </p:txBody>
      </p:sp>
    </p:spTree>
    <p:extLst>
      <p:ext uri="{BB962C8B-B14F-4D97-AF65-F5344CB8AC3E}">
        <p14:creationId xmlns:p14="http://schemas.microsoft.com/office/powerpoint/2010/main" val="259127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Now, let’s take a look at this chart, which provides a clear comparison of different coating technologies in terms of substrate temperature and coating thickness.</a:t>
            </a:r>
            <a:br>
              <a:rPr lang="en-US"/>
            </a:br>
            <a:r>
              <a:rPr lang="en-US"/>
              <a:t>As you can see, the coatings and processes offered by Eurolls are highlighted in blue. These include:</a:t>
            </a:r>
          </a:p>
          <a:p>
            <a:pPr>
              <a:buFont typeface="Arial" panose="020B0604020202020204" pitchFamily="34" charset="0"/>
              <a:buChar char="•"/>
            </a:pPr>
            <a:r>
              <a:rPr lang="en-US" b="1"/>
              <a:t>Plasma Nitriding</a:t>
            </a:r>
            <a:r>
              <a:rPr lang="en-US"/>
              <a:t>, which enhances surface hardness and wear resistance at moderate temperatures.</a:t>
            </a:r>
          </a:p>
          <a:p>
            <a:pPr>
              <a:buFont typeface="Arial" panose="020B0604020202020204" pitchFamily="34" charset="0"/>
              <a:buChar char="•"/>
            </a:pPr>
            <a:r>
              <a:rPr lang="en-US" b="1"/>
              <a:t>PVD (Physical Vapor Deposition) and DLC (Diamond-Like Coatings)</a:t>
            </a:r>
            <a:r>
              <a:rPr lang="en-US"/>
              <a:t>, which provide excellent wear resistance and low friction for precision applications.</a:t>
            </a:r>
          </a:p>
          <a:p>
            <a:pPr>
              <a:buFont typeface="Arial" panose="020B0604020202020204" pitchFamily="34" charset="0"/>
              <a:buChar char="•"/>
            </a:pPr>
            <a:r>
              <a:rPr lang="en-US" b="1"/>
              <a:t>Thermal Spray</a:t>
            </a:r>
            <a:r>
              <a:rPr lang="en-US"/>
              <a:t>, a versatile technology that enables the deposition of coatings with high wear and corrosion resistance over a wide range of thicknesses.</a:t>
            </a:r>
          </a:p>
          <a:p>
            <a:pPr>
              <a:buFont typeface="Arial" panose="020B0604020202020204" pitchFamily="34" charset="0"/>
              <a:buChar char="•"/>
            </a:pPr>
            <a:r>
              <a:rPr lang="en-US" b="1"/>
              <a:t>Electroplating</a:t>
            </a:r>
            <a:r>
              <a:rPr lang="en-US"/>
              <a:t>, commonly used for corrosion resistance and surface enhancement.</a:t>
            </a:r>
          </a:p>
          <a:p>
            <a:pPr>
              <a:buFont typeface="Arial" panose="020B0604020202020204" pitchFamily="34" charset="0"/>
              <a:buChar char="•"/>
            </a:pPr>
            <a:r>
              <a:rPr lang="en-US" b="1"/>
              <a:t>Welding techniques</a:t>
            </a:r>
            <a:r>
              <a:rPr lang="en-US"/>
              <a:t> such as MIG, TIG, and </a:t>
            </a:r>
            <a:r>
              <a:rPr lang="en-US" b="1"/>
              <a:t>Laser Cladding (LC)</a:t>
            </a:r>
            <a:r>
              <a:rPr lang="en-US"/>
              <a:t>, which provide thick, highly durable coatings for heavy-duty applications.</a:t>
            </a:r>
          </a:p>
          <a:p>
            <a:r>
              <a:rPr lang="en-US"/>
              <a:t>This chart demonstrates how Eurolls offers a comprehensive range of wear protection solutions, from thin, high-precision coatings to thick, high-performance surface treatments.</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7</a:t>
            </a:fld>
            <a:endParaRPr lang="it-IT"/>
          </a:p>
        </p:txBody>
      </p:sp>
    </p:spTree>
    <p:extLst>
      <p:ext uri="{BB962C8B-B14F-4D97-AF65-F5344CB8AC3E}">
        <p14:creationId xmlns:p14="http://schemas.microsoft.com/office/powerpoint/2010/main" val="97753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materials we use are specifically designed to enhance wear resistance, high-temperature performance, corrosion resistance, and overall durability across various industrial applications.</a:t>
            </a:r>
          </a:p>
          <a:p>
            <a:pPr>
              <a:buFont typeface="Arial" panose="020B0604020202020204" pitchFamily="34" charset="0"/>
              <a:buChar char="•"/>
            </a:pPr>
            <a:r>
              <a:rPr lang="en-US" b="1"/>
              <a:t>Carbides (e.g., WC, CrC)</a:t>
            </a:r>
            <a:r>
              <a:rPr lang="en-US"/>
              <a:t> provide exceptional wear resistance.</a:t>
            </a:r>
          </a:p>
          <a:p>
            <a:pPr>
              <a:buFont typeface="Arial" panose="020B0604020202020204" pitchFamily="34" charset="0"/>
              <a:buChar char="•"/>
            </a:pPr>
            <a:r>
              <a:rPr lang="en-US" b="1"/>
              <a:t>MCrAlY alloys</a:t>
            </a:r>
            <a:r>
              <a:rPr lang="en-US"/>
              <a:t> ensure high-temperature oxidation protection.</a:t>
            </a:r>
          </a:p>
          <a:p>
            <a:pPr>
              <a:buFont typeface="Arial" panose="020B0604020202020204" pitchFamily="34" charset="0"/>
              <a:buChar char="•"/>
            </a:pPr>
            <a:r>
              <a:rPr lang="en-US" b="1"/>
              <a:t>Pure metals &amp; composites</a:t>
            </a:r>
            <a:r>
              <a:rPr lang="en-US"/>
              <a:t> offer tailored solutions for conductivity and strength.</a:t>
            </a:r>
          </a:p>
          <a:p>
            <a:pPr>
              <a:buFont typeface="Arial" panose="020B0604020202020204" pitchFamily="34" charset="0"/>
              <a:buChar char="•"/>
            </a:pPr>
            <a:r>
              <a:rPr lang="en-US" b="1"/>
              <a:t>Oxide ceramics</a:t>
            </a:r>
            <a:r>
              <a:rPr lang="en-US"/>
              <a:t> excel in thermal insulation and corrosion resistance.</a:t>
            </a:r>
          </a:p>
          <a:p>
            <a:pPr>
              <a:buFont typeface="Arial" panose="020B0604020202020204" pitchFamily="34" charset="0"/>
              <a:buChar char="•"/>
            </a:pPr>
            <a:r>
              <a:rPr lang="en-US" b="1"/>
              <a:t>Cermets</a:t>
            </a:r>
            <a:r>
              <a:rPr lang="en-US"/>
              <a:t> combine toughness and wear resistance.</a:t>
            </a:r>
          </a:p>
          <a:p>
            <a:pPr>
              <a:buFont typeface="Arial" panose="020B0604020202020204" pitchFamily="34" charset="0"/>
              <a:buChar char="•"/>
            </a:pPr>
            <a:r>
              <a:rPr lang="en-US" b="1"/>
              <a:t>Self-fluxing alloys</a:t>
            </a:r>
            <a:r>
              <a:rPr lang="en-US"/>
              <a:t> create dense, durable coatings via thermal spray or laser cladding.</a:t>
            </a:r>
          </a:p>
          <a:p>
            <a:r>
              <a:rPr lang="en-US"/>
              <a:t>Selecting the right material optimizes performance and longevity while reducing maintenance costs.</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8</a:t>
            </a:fld>
            <a:endParaRPr lang="it-IT"/>
          </a:p>
        </p:txBody>
      </p:sp>
    </p:spTree>
    <p:extLst>
      <p:ext uri="{BB962C8B-B14F-4D97-AF65-F5344CB8AC3E}">
        <p14:creationId xmlns:p14="http://schemas.microsoft.com/office/powerpoint/2010/main" val="1441247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a:t>What is Thermal Spray?</a:t>
            </a:r>
          </a:p>
          <a:p>
            <a:r>
              <a:rPr lang="en-US"/>
              <a:t>Thermal spray is a process in which coating material is heated by a heat source—whether flame, plasma, or arc. The molten or softened particles are then propelled onto a prepared substrate, where they solidify upon impact, forming a protective layer.</a:t>
            </a:r>
          </a:p>
          <a:p>
            <a:r>
              <a:rPr lang="en-US"/>
              <a:t>Let’s break the process down in detail:</a:t>
            </a:r>
          </a:p>
          <a:p>
            <a:pPr>
              <a:buFont typeface="Arial" panose="020B0604020202020204" pitchFamily="34" charset="0"/>
              <a:buChar char="•"/>
            </a:pPr>
            <a:r>
              <a:rPr lang="en-US"/>
              <a:t>A spray gun receives energy and feedstock material.</a:t>
            </a:r>
          </a:p>
          <a:p>
            <a:pPr>
              <a:buFont typeface="Arial" panose="020B0604020202020204" pitchFamily="34" charset="0"/>
              <a:buChar char="•"/>
            </a:pPr>
            <a:r>
              <a:rPr lang="en-US"/>
              <a:t>A gas or other operating medium generates a spray plume.</a:t>
            </a:r>
          </a:p>
          <a:p>
            <a:pPr>
              <a:buFont typeface="Arial" panose="020B0604020202020204" pitchFamily="34" charset="0"/>
              <a:buChar char="•"/>
            </a:pPr>
            <a:r>
              <a:rPr lang="en-US"/>
              <a:t>The relative motion between the gun and the substrate enables the formation of a thermally sprayed coating.</a:t>
            </a:r>
          </a:p>
          <a:p>
            <a:r>
              <a:rPr lang="en-US"/>
              <a:t>On the right, an enlarged diagram shows the coating’s structure, where oxide particles, porosity, and unmelted particles are visible.</a:t>
            </a:r>
            <a:endParaRPr lang="en-US" dirty="0"/>
          </a:p>
        </p:txBody>
      </p:sp>
      <p:sp>
        <p:nvSpPr>
          <p:cNvPr id="4" name="Segnaposto numero diapositiva 3"/>
          <p:cNvSpPr>
            <a:spLocks noGrp="1"/>
          </p:cNvSpPr>
          <p:nvPr>
            <p:ph type="sldNum" sz="quarter" idx="5"/>
          </p:nvPr>
        </p:nvSpPr>
        <p:spPr/>
        <p:txBody>
          <a:bodyPr/>
          <a:lstStyle/>
          <a:p>
            <a:fld id="{0F8E09C5-933F-404D-AF49-43A41B17A62F}" type="slidenum">
              <a:rPr lang="it-IT" smtClean="0"/>
              <a:t>9</a:t>
            </a:fld>
            <a:endParaRPr lang="it-IT"/>
          </a:p>
        </p:txBody>
      </p:sp>
    </p:spTree>
    <p:extLst>
      <p:ext uri="{BB962C8B-B14F-4D97-AF65-F5344CB8AC3E}">
        <p14:creationId xmlns:p14="http://schemas.microsoft.com/office/powerpoint/2010/main" val="338929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C4EC178-D470-4424-8899-3C8076CEA35A}"/>
              </a:ext>
            </a:extLst>
          </p:cNvPr>
          <p:cNvSpPr>
            <a:spLocks noGrp="1"/>
          </p:cNvSpPr>
          <p:nvPr>
            <p:ph type="dt" sz="half" idx="10"/>
          </p:nvPr>
        </p:nvSpPr>
        <p:spPr/>
        <p:txBody>
          <a:bodyPr/>
          <a:lstStyle>
            <a:lvl1pPr>
              <a:defRPr/>
            </a:lvl1pPr>
          </a:lstStyle>
          <a:p>
            <a:pPr>
              <a:defRPr/>
            </a:pPr>
            <a:fld id="{84C8F614-30E5-44C2-85E2-336A8B9FE385}"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916927AA-42F7-40A4-B32F-0C4120675D5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15BCEF1-CACD-4345-A05C-A6F254F2566E}"/>
              </a:ext>
            </a:extLst>
          </p:cNvPr>
          <p:cNvSpPr>
            <a:spLocks noGrp="1"/>
          </p:cNvSpPr>
          <p:nvPr>
            <p:ph type="sldNum" sz="quarter" idx="12"/>
          </p:nvPr>
        </p:nvSpPr>
        <p:spPr/>
        <p:txBody>
          <a:bodyPr/>
          <a:lstStyle>
            <a:lvl1pPr>
              <a:defRPr/>
            </a:lvl1pPr>
          </a:lstStyle>
          <a:p>
            <a:pPr>
              <a:defRPr/>
            </a:pPr>
            <a:fld id="{D1D9039B-9AF7-420F-8106-397374C05E48}" type="slidenum">
              <a:rPr lang="it-IT" altLang="it-IT"/>
              <a:pPr>
                <a:defRPr/>
              </a:pPr>
              <a:t>‹N›</a:t>
            </a:fld>
            <a:endParaRPr lang="it-IT" altLang="it-IT"/>
          </a:p>
        </p:txBody>
      </p:sp>
    </p:spTree>
    <p:extLst>
      <p:ext uri="{BB962C8B-B14F-4D97-AF65-F5344CB8AC3E}">
        <p14:creationId xmlns:p14="http://schemas.microsoft.com/office/powerpoint/2010/main" val="96819341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3E68D1-02CE-4C20-A6CE-9F9186646C37}"/>
              </a:ext>
            </a:extLst>
          </p:cNvPr>
          <p:cNvSpPr>
            <a:spLocks noGrp="1"/>
          </p:cNvSpPr>
          <p:nvPr>
            <p:ph type="dt" sz="half" idx="10"/>
          </p:nvPr>
        </p:nvSpPr>
        <p:spPr/>
        <p:txBody>
          <a:bodyPr/>
          <a:lstStyle>
            <a:lvl1pPr>
              <a:defRPr/>
            </a:lvl1pPr>
          </a:lstStyle>
          <a:p>
            <a:pPr>
              <a:defRPr/>
            </a:pPr>
            <a:fld id="{A9794D42-F025-458A-BA07-A5B177EE1016}"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356AD711-5630-4D45-93DD-886F7726AE0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3B3CAE1-085A-45C4-83B4-CF6458B0FEBC}"/>
              </a:ext>
            </a:extLst>
          </p:cNvPr>
          <p:cNvSpPr>
            <a:spLocks noGrp="1"/>
          </p:cNvSpPr>
          <p:nvPr>
            <p:ph type="sldNum" sz="quarter" idx="12"/>
          </p:nvPr>
        </p:nvSpPr>
        <p:spPr/>
        <p:txBody>
          <a:bodyPr/>
          <a:lstStyle>
            <a:lvl1pPr>
              <a:defRPr/>
            </a:lvl1pPr>
          </a:lstStyle>
          <a:p>
            <a:pPr>
              <a:defRPr/>
            </a:pPr>
            <a:fld id="{B2A3F961-423C-4FD3-902D-D70DF06FBF89}" type="slidenum">
              <a:rPr lang="it-IT" altLang="it-IT"/>
              <a:pPr>
                <a:defRPr/>
              </a:pPr>
              <a:t>‹N›</a:t>
            </a:fld>
            <a:endParaRPr lang="it-IT" altLang="it-IT"/>
          </a:p>
        </p:txBody>
      </p:sp>
    </p:spTree>
    <p:extLst>
      <p:ext uri="{BB962C8B-B14F-4D97-AF65-F5344CB8AC3E}">
        <p14:creationId xmlns:p14="http://schemas.microsoft.com/office/powerpoint/2010/main" val="87462606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25AEC8-7D55-4AB4-8EE6-8BD5A40E299B}"/>
              </a:ext>
            </a:extLst>
          </p:cNvPr>
          <p:cNvSpPr>
            <a:spLocks noGrp="1"/>
          </p:cNvSpPr>
          <p:nvPr>
            <p:ph type="dt" sz="half" idx="10"/>
          </p:nvPr>
        </p:nvSpPr>
        <p:spPr/>
        <p:txBody>
          <a:bodyPr/>
          <a:lstStyle>
            <a:lvl1pPr>
              <a:defRPr/>
            </a:lvl1pPr>
          </a:lstStyle>
          <a:p>
            <a:pPr>
              <a:defRPr/>
            </a:pPr>
            <a:fld id="{D93CB444-AB0B-4585-A977-9C83C4A24913}"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594A1648-E267-4A4C-AD56-ECA35C2EC32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DE84EB9-9220-4DA0-8513-9172A0218473}"/>
              </a:ext>
            </a:extLst>
          </p:cNvPr>
          <p:cNvSpPr>
            <a:spLocks noGrp="1"/>
          </p:cNvSpPr>
          <p:nvPr>
            <p:ph type="sldNum" sz="quarter" idx="12"/>
          </p:nvPr>
        </p:nvSpPr>
        <p:spPr/>
        <p:txBody>
          <a:bodyPr/>
          <a:lstStyle>
            <a:lvl1pPr>
              <a:defRPr/>
            </a:lvl1pPr>
          </a:lstStyle>
          <a:p>
            <a:pPr>
              <a:defRPr/>
            </a:pPr>
            <a:fld id="{84114075-0730-4572-99CB-EE06006F65E7}" type="slidenum">
              <a:rPr lang="it-IT" altLang="it-IT"/>
              <a:pPr>
                <a:defRPr/>
              </a:pPr>
              <a:t>‹N›</a:t>
            </a:fld>
            <a:endParaRPr lang="it-IT" altLang="it-IT"/>
          </a:p>
        </p:txBody>
      </p:sp>
    </p:spTree>
    <p:extLst>
      <p:ext uri="{BB962C8B-B14F-4D97-AF65-F5344CB8AC3E}">
        <p14:creationId xmlns:p14="http://schemas.microsoft.com/office/powerpoint/2010/main" val="9423049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C1598CC-3E5E-4825-9AED-06F21092B7E8}"/>
              </a:ext>
            </a:extLst>
          </p:cNvPr>
          <p:cNvSpPr>
            <a:spLocks noGrp="1"/>
          </p:cNvSpPr>
          <p:nvPr>
            <p:ph type="dt" sz="half" idx="10"/>
          </p:nvPr>
        </p:nvSpPr>
        <p:spPr/>
        <p:txBody>
          <a:bodyPr/>
          <a:lstStyle>
            <a:lvl1pPr>
              <a:defRPr/>
            </a:lvl1pPr>
          </a:lstStyle>
          <a:p>
            <a:pPr>
              <a:defRPr/>
            </a:pPr>
            <a:fld id="{FE1650B9-5864-4D47-9A41-AA4B50F14E08}"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723540CB-CF3A-43FF-B74A-46BBE3D84AE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3A3C7F3-56D6-473B-9362-B1E6C78FEEDC}"/>
              </a:ext>
            </a:extLst>
          </p:cNvPr>
          <p:cNvSpPr>
            <a:spLocks noGrp="1"/>
          </p:cNvSpPr>
          <p:nvPr>
            <p:ph type="sldNum" sz="quarter" idx="12"/>
          </p:nvPr>
        </p:nvSpPr>
        <p:spPr/>
        <p:txBody>
          <a:bodyPr/>
          <a:lstStyle>
            <a:lvl1pPr>
              <a:defRPr/>
            </a:lvl1pPr>
          </a:lstStyle>
          <a:p>
            <a:pPr>
              <a:defRPr/>
            </a:pPr>
            <a:fld id="{BD4BA4C4-4875-4714-AD0A-91101A59A3BF}" type="slidenum">
              <a:rPr lang="it-IT" altLang="it-IT"/>
              <a:pPr>
                <a:defRPr/>
              </a:pPr>
              <a:t>‹N›</a:t>
            </a:fld>
            <a:endParaRPr lang="it-IT" altLang="it-IT"/>
          </a:p>
        </p:txBody>
      </p:sp>
    </p:spTree>
    <p:extLst>
      <p:ext uri="{BB962C8B-B14F-4D97-AF65-F5344CB8AC3E}">
        <p14:creationId xmlns:p14="http://schemas.microsoft.com/office/powerpoint/2010/main" val="41160879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D6D8628-7902-4B6C-A04C-6D5C864D1B26}"/>
              </a:ext>
            </a:extLst>
          </p:cNvPr>
          <p:cNvSpPr>
            <a:spLocks noGrp="1"/>
          </p:cNvSpPr>
          <p:nvPr>
            <p:ph type="dt" sz="half" idx="10"/>
          </p:nvPr>
        </p:nvSpPr>
        <p:spPr/>
        <p:txBody>
          <a:bodyPr/>
          <a:lstStyle>
            <a:lvl1pPr>
              <a:defRPr/>
            </a:lvl1pPr>
          </a:lstStyle>
          <a:p>
            <a:pPr>
              <a:defRPr/>
            </a:pPr>
            <a:fld id="{92012C92-6DAB-4C45-927F-7BB7BA1976AD}"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C7B23464-89A8-408F-8202-FEE30D039A0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B476270-E2AE-4E2E-B807-FA76DA8744B5}"/>
              </a:ext>
            </a:extLst>
          </p:cNvPr>
          <p:cNvSpPr>
            <a:spLocks noGrp="1"/>
          </p:cNvSpPr>
          <p:nvPr>
            <p:ph type="sldNum" sz="quarter" idx="12"/>
          </p:nvPr>
        </p:nvSpPr>
        <p:spPr/>
        <p:txBody>
          <a:bodyPr/>
          <a:lstStyle>
            <a:lvl1pPr>
              <a:defRPr/>
            </a:lvl1pPr>
          </a:lstStyle>
          <a:p>
            <a:pPr>
              <a:defRPr/>
            </a:pPr>
            <a:fld id="{76029DF5-A360-4CBE-9590-E6253486962E}" type="slidenum">
              <a:rPr lang="it-IT" altLang="it-IT"/>
              <a:pPr>
                <a:defRPr/>
              </a:pPr>
              <a:t>‹N›</a:t>
            </a:fld>
            <a:endParaRPr lang="it-IT" altLang="it-IT"/>
          </a:p>
        </p:txBody>
      </p:sp>
    </p:spTree>
    <p:extLst>
      <p:ext uri="{BB962C8B-B14F-4D97-AF65-F5344CB8AC3E}">
        <p14:creationId xmlns:p14="http://schemas.microsoft.com/office/powerpoint/2010/main" val="20414677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3D126F8D-6A83-4AE9-B6ED-4D722D4896E6}"/>
              </a:ext>
            </a:extLst>
          </p:cNvPr>
          <p:cNvSpPr>
            <a:spLocks noGrp="1"/>
          </p:cNvSpPr>
          <p:nvPr>
            <p:ph type="dt" sz="half" idx="10"/>
          </p:nvPr>
        </p:nvSpPr>
        <p:spPr/>
        <p:txBody>
          <a:bodyPr/>
          <a:lstStyle>
            <a:lvl1pPr>
              <a:defRPr/>
            </a:lvl1pPr>
          </a:lstStyle>
          <a:p>
            <a:pPr>
              <a:defRPr/>
            </a:pPr>
            <a:fld id="{52A9D4EB-3E4F-4819-921F-BD8DB71CC229}" type="datetimeFigureOut">
              <a:rPr lang="it-IT"/>
              <a:pPr>
                <a:defRPr/>
              </a:pPr>
              <a:t>13/03/2025</a:t>
            </a:fld>
            <a:endParaRPr lang="it-IT"/>
          </a:p>
        </p:txBody>
      </p:sp>
      <p:sp>
        <p:nvSpPr>
          <p:cNvPr id="6" name="Segnaposto piè di pagina 4">
            <a:extLst>
              <a:ext uri="{FF2B5EF4-FFF2-40B4-BE49-F238E27FC236}">
                <a16:creationId xmlns:a16="http://schemas.microsoft.com/office/drawing/2014/main" id="{EEBDAD9F-D31C-4ED5-B072-64079581E263}"/>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B585945-D9C5-4618-AB76-5B47D971AF1B}"/>
              </a:ext>
            </a:extLst>
          </p:cNvPr>
          <p:cNvSpPr>
            <a:spLocks noGrp="1"/>
          </p:cNvSpPr>
          <p:nvPr>
            <p:ph type="sldNum" sz="quarter" idx="12"/>
          </p:nvPr>
        </p:nvSpPr>
        <p:spPr/>
        <p:txBody>
          <a:bodyPr/>
          <a:lstStyle>
            <a:lvl1pPr>
              <a:defRPr/>
            </a:lvl1pPr>
          </a:lstStyle>
          <a:p>
            <a:pPr>
              <a:defRPr/>
            </a:pPr>
            <a:fld id="{23EBC625-64CD-43D4-B615-7F6D955A65C8}" type="slidenum">
              <a:rPr lang="it-IT" altLang="it-IT"/>
              <a:pPr>
                <a:defRPr/>
              </a:pPr>
              <a:t>‹N›</a:t>
            </a:fld>
            <a:endParaRPr lang="it-IT" altLang="it-IT"/>
          </a:p>
        </p:txBody>
      </p:sp>
    </p:spTree>
    <p:extLst>
      <p:ext uri="{BB962C8B-B14F-4D97-AF65-F5344CB8AC3E}">
        <p14:creationId xmlns:p14="http://schemas.microsoft.com/office/powerpoint/2010/main" val="271816899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BEAD49EE-B9B1-4974-A147-1A0B90C2AABD}"/>
              </a:ext>
            </a:extLst>
          </p:cNvPr>
          <p:cNvSpPr>
            <a:spLocks noGrp="1"/>
          </p:cNvSpPr>
          <p:nvPr>
            <p:ph type="dt" sz="half" idx="10"/>
          </p:nvPr>
        </p:nvSpPr>
        <p:spPr/>
        <p:txBody>
          <a:bodyPr/>
          <a:lstStyle>
            <a:lvl1pPr>
              <a:defRPr/>
            </a:lvl1pPr>
          </a:lstStyle>
          <a:p>
            <a:pPr>
              <a:defRPr/>
            </a:pPr>
            <a:fld id="{13F52404-2F04-40F1-815B-099D2984125E}" type="datetimeFigureOut">
              <a:rPr lang="it-IT"/>
              <a:pPr>
                <a:defRPr/>
              </a:pPr>
              <a:t>13/03/2025</a:t>
            </a:fld>
            <a:endParaRPr lang="it-IT"/>
          </a:p>
        </p:txBody>
      </p:sp>
      <p:sp>
        <p:nvSpPr>
          <p:cNvPr id="8" name="Segnaposto piè di pagina 4">
            <a:extLst>
              <a:ext uri="{FF2B5EF4-FFF2-40B4-BE49-F238E27FC236}">
                <a16:creationId xmlns:a16="http://schemas.microsoft.com/office/drawing/2014/main" id="{BF0DD9A8-7261-44F6-8B1B-03DEFD31806B}"/>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DCF205D5-844A-4D0B-B240-BC524CD147A7}"/>
              </a:ext>
            </a:extLst>
          </p:cNvPr>
          <p:cNvSpPr>
            <a:spLocks noGrp="1"/>
          </p:cNvSpPr>
          <p:nvPr>
            <p:ph type="sldNum" sz="quarter" idx="12"/>
          </p:nvPr>
        </p:nvSpPr>
        <p:spPr/>
        <p:txBody>
          <a:bodyPr/>
          <a:lstStyle>
            <a:lvl1pPr>
              <a:defRPr/>
            </a:lvl1pPr>
          </a:lstStyle>
          <a:p>
            <a:pPr>
              <a:defRPr/>
            </a:pPr>
            <a:fld id="{82BC91F8-BA98-47C2-A579-CF2F233B47B0}" type="slidenum">
              <a:rPr lang="it-IT" altLang="it-IT"/>
              <a:pPr>
                <a:defRPr/>
              </a:pPr>
              <a:t>‹N›</a:t>
            </a:fld>
            <a:endParaRPr lang="it-IT" altLang="it-IT"/>
          </a:p>
        </p:txBody>
      </p:sp>
    </p:spTree>
    <p:extLst>
      <p:ext uri="{BB962C8B-B14F-4D97-AF65-F5344CB8AC3E}">
        <p14:creationId xmlns:p14="http://schemas.microsoft.com/office/powerpoint/2010/main" val="347877916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141758B6-45D3-4182-BC19-A157861DFA76}"/>
              </a:ext>
            </a:extLst>
          </p:cNvPr>
          <p:cNvSpPr>
            <a:spLocks noGrp="1"/>
          </p:cNvSpPr>
          <p:nvPr>
            <p:ph type="dt" sz="half" idx="10"/>
          </p:nvPr>
        </p:nvSpPr>
        <p:spPr/>
        <p:txBody>
          <a:bodyPr/>
          <a:lstStyle>
            <a:lvl1pPr>
              <a:defRPr/>
            </a:lvl1pPr>
          </a:lstStyle>
          <a:p>
            <a:pPr>
              <a:defRPr/>
            </a:pPr>
            <a:fld id="{D6D64821-A12A-430C-BDA8-D9589CF6D85E}" type="datetimeFigureOut">
              <a:rPr lang="it-IT"/>
              <a:pPr>
                <a:defRPr/>
              </a:pPr>
              <a:t>13/03/2025</a:t>
            </a:fld>
            <a:endParaRPr lang="it-IT"/>
          </a:p>
        </p:txBody>
      </p:sp>
      <p:sp>
        <p:nvSpPr>
          <p:cNvPr id="4" name="Segnaposto piè di pagina 4">
            <a:extLst>
              <a:ext uri="{FF2B5EF4-FFF2-40B4-BE49-F238E27FC236}">
                <a16:creationId xmlns:a16="http://schemas.microsoft.com/office/drawing/2014/main" id="{07E2B7D6-7298-4940-8F8B-052582F391C9}"/>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016B33B4-27C2-476C-BFB9-D924FE337A49}"/>
              </a:ext>
            </a:extLst>
          </p:cNvPr>
          <p:cNvSpPr>
            <a:spLocks noGrp="1"/>
          </p:cNvSpPr>
          <p:nvPr>
            <p:ph type="sldNum" sz="quarter" idx="12"/>
          </p:nvPr>
        </p:nvSpPr>
        <p:spPr/>
        <p:txBody>
          <a:bodyPr/>
          <a:lstStyle>
            <a:lvl1pPr>
              <a:defRPr/>
            </a:lvl1pPr>
          </a:lstStyle>
          <a:p>
            <a:pPr>
              <a:defRPr/>
            </a:pPr>
            <a:fld id="{F3917CDC-25DE-429D-88F8-48E9F62B1595}" type="slidenum">
              <a:rPr lang="it-IT" altLang="it-IT"/>
              <a:pPr>
                <a:defRPr/>
              </a:pPr>
              <a:t>‹N›</a:t>
            </a:fld>
            <a:endParaRPr lang="it-IT" altLang="it-IT"/>
          </a:p>
        </p:txBody>
      </p:sp>
    </p:spTree>
    <p:extLst>
      <p:ext uri="{BB962C8B-B14F-4D97-AF65-F5344CB8AC3E}">
        <p14:creationId xmlns:p14="http://schemas.microsoft.com/office/powerpoint/2010/main" val="246059218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FF03B57-1469-4707-A828-36B3081EA5D5}"/>
              </a:ext>
            </a:extLst>
          </p:cNvPr>
          <p:cNvSpPr>
            <a:spLocks noGrp="1"/>
          </p:cNvSpPr>
          <p:nvPr>
            <p:ph type="dt" sz="half" idx="10"/>
          </p:nvPr>
        </p:nvSpPr>
        <p:spPr/>
        <p:txBody>
          <a:bodyPr/>
          <a:lstStyle>
            <a:lvl1pPr>
              <a:defRPr/>
            </a:lvl1pPr>
          </a:lstStyle>
          <a:p>
            <a:pPr>
              <a:defRPr/>
            </a:pPr>
            <a:fld id="{8257E307-8C10-4957-ACC7-C05EB7C1AB13}" type="datetimeFigureOut">
              <a:rPr lang="it-IT"/>
              <a:pPr>
                <a:defRPr/>
              </a:pPr>
              <a:t>13/03/2025</a:t>
            </a:fld>
            <a:endParaRPr lang="it-IT"/>
          </a:p>
        </p:txBody>
      </p:sp>
      <p:sp>
        <p:nvSpPr>
          <p:cNvPr id="3" name="Segnaposto piè di pagina 4">
            <a:extLst>
              <a:ext uri="{FF2B5EF4-FFF2-40B4-BE49-F238E27FC236}">
                <a16:creationId xmlns:a16="http://schemas.microsoft.com/office/drawing/2014/main" id="{22658F0E-1898-4B68-AE80-7D7C034DB26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6F1E7A51-75A8-406E-9167-A71FE9B35AF0}"/>
              </a:ext>
            </a:extLst>
          </p:cNvPr>
          <p:cNvSpPr>
            <a:spLocks noGrp="1"/>
          </p:cNvSpPr>
          <p:nvPr>
            <p:ph type="sldNum" sz="quarter" idx="12"/>
          </p:nvPr>
        </p:nvSpPr>
        <p:spPr/>
        <p:txBody>
          <a:bodyPr/>
          <a:lstStyle>
            <a:lvl1pPr>
              <a:defRPr/>
            </a:lvl1pPr>
          </a:lstStyle>
          <a:p>
            <a:pPr>
              <a:defRPr/>
            </a:pPr>
            <a:fld id="{0FBDB1AE-E158-4606-BF46-A0389E58E30F}" type="slidenum">
              <a:rPr lang="it-IT" altLang="it-IT"/>
              <a:pPr>
                <a:defRPr/>
              </a:pPr>
              <a:t>‹N›</a:t>
            </a:fld>
            <a:endParaRPr lang="it-IT" altLang="it-IT"/>
          </a:p>
        </p:txBody>
      </p:sp>
    </p:spTree>
    <p:extLst>
      <p:ext uri="{BB962C8B-B14F-4D97-AF65-F5344CB8AC3E}">
        <p14:creationId xmlns:p14="http://schemas.microsoft.com/office/powerpoint/2010/main" val="383609402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5CEF9C33-8EF7-456A-B94C-D2AF6FD0259B}"/>
              </a:ext>
            </a:extLst>
          </p:cNvPr>
          <p:cNvSpPr>
            <a:spLocks noGrp="1"/>
          </p:cNvSpPr>
          <p:nvPr>
            <p:ph type="dt" sz="half" idx="10"/>
          </p:nvPr>
        </p:nvSpPr>
        <p:spPr/>
        <p:txBody>
          <a:bodyPr/>
          <a:lstStyle>
            <a:lvl1pPr>
              <a:defRPr/>
            </a:lvl1pPr>
          </a:lstStyle>
          <a:p>
            <a:pPr>
              <a:defRPr/>
            </a:pPr>
            <a:fld id="{CD6ACFD9-E24F-452A-9C4C-3CB54BCE0CE3}" type="datetimeFigureOut">
              <a:rPr lang="it-IT"/>
              <a:pPr>
                <a:defRPr/>
              </a:pPr>
              <a:t>13/03/2025</a:t>
            </a:fld>
            <a:endParaRPr lang="it-IT"/>
          </a:p>
        </p:txBody>
      </p:sp>
      <p:sp>
        <p:nvSpPr>
          <p:cNvPr id="6" name="Segnaposto piè di pagina 4">
            <a:extLst>
              <a:ext uri="{FF2B5EF4-FFF2-40B4-BE49-F238E27FC236}">
                <a16:creationId xmlns:a16="http://schemas.microsoft.com/office/drawing/2014/main" id="{01403C03-D791-4FC3-BDE2-8A4D19A967C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A90A507-1833-4678-B620-114ADD829954}"/>
              </a:ext>
            </a:extLst>
          </p:cNvPr>
          <p:cNvSpPr>
            <a:spLocks noGrp="1"/>
          </p:cNvSpPr>
          <p:nvPr>
            <p:ph type="sldNum" sz="quarter" idx="12"/>
          </p:nvPr>
        </p:nvSpPr>
        <p:spPr/>
        <p:txBody>
          <a:bodyPr/>
          <a:lstStyle>
            <a:lvl1pPr>
              <a:defRPr/>
            </a:lvl1pPr>
          </a:lstStyle>
          <a:p>
            <a:pPr>
              <a:defRPr/>
            </a:pPr>
            <a:fld id="{0153997D-0516-4553-BE59-1043B85A6900}" type="slidenum">
              <a:rPr lang="it-IT" altLang="it-IT"/>
              <a:pPr>
                <a:defRPr/>
              </a:pPr>
              <a:t>‹N›</a:t>
            </a:fld>
            <a:endParaRPr lang="it-IT" altLang="it-IT"/>
          </a:p>
        </p:txBody>
      </p:sp>
    </p:spTree>
    <p:extLst>
      <p:ext uri="{BB962C8B-B14F-4D97-AF65-F5344CB8AC3E}">
        <p14:creationId xmlns:p14="http://schemas.microsoft.com/office/powerpoint/2010/main" val="26620325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F7291DA6-F153-4EE5-BE2E-B544F8141DCD}"/>
              </a:ext>
            </a:extLst>
          </p:cNvPr>
          <p:cNvSpPr>
            <a:spLocks noGrp="1"/>
          </p:cNvSpPr>
          <p:nvPr>
            <p:ph type="dt" sz="half" idx="10"/>
          </p:nvPr>
        </p:nvSpPr>
        <p:spPr/>
        <p:txBody>
          <a:bodyPr/>
          <a:lstStyle>
            <a:lvl1pPr>
              <a:defRPr/>
            </a:lvl1pPr>
          </a:lstStyle>
          <a:p>
            <a:pPr>
              <a:defRPr/>
            </a:pPr>
            <a:fld id="{71793AA8-6E4E-45EC-ABCA-D2A21E4C321F}" type="datetimeFigureOut">
              <a:rPr lang="it-IT"/>
              <a:pPr>
                <a:defRPr/>
              </a:pPr>
              <a:t>13/03/2025</a:t>
            </a:fld>
            <a:endParaRPr lang="it-IT"/>
          </a:p>
        </p:txBody>
      </p:sp>
      <p:sp>
        <p:nvSpPr>
          <p:cNvPr id="6" name="Segnaposto piè di pagina 4">
            <a:extLst>
              <a:ext uri="{FF2B5EF4-FFF2-40B4-BE49-F238E27FC236}">
                <a16:creationId xmlns:a16="http://schemas.microsoft.com/office/drawing/2014/main" id="{FA5A30E4-BA98-4342-ACFC-1978E24FEAF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B35E351-E1D8-4CFC-8598-1BB5E2B0A06E}"/>
              </a:ext>
            </a:extLst>
          </p:cNvPr>
          <p:cNvSpPr>
            <a:spLocks noGrp="1"/>
          </p:cNvSpPr>
          <p:nvPr>
            <p:ph type="sldNum" sz="quarter" idx="12"/>
          </p:nvPr>
        </p:nvSpPr>
        <p:spPr/>
        <p:txBody>
          <a:bodyPr/>
          <a:lstStyle>
            <a:lvl1pPr>
              <a:defRPr/>
            </a:lvl1pPr>
          </a:lstStyle>
          <a:p>
            <a:pPr>
              <a:defRPr/>
            </a:pPr>
            <a:fld id="{36AA6647-9F3B-43BC-A3F3-91DB6F32EEB7}" type="slidenum">
              <a:rPr lang="it-IT" altLang="it-IT"/>
              <a:pPr>
                <a:defRPr/>
              </a:pPr>
              <a:t>‹N›</a:t>
            </a:fld>
            <a:endParaRPr lang="it-IT" altLang="it-IT"/>
          </a:p>
        </p:txBody>
      </p:sp>
    </p:spTree>
    <p:extLst>
      <p:ext uri="{BB962C8B-B14F-4D97-AF65-F5344CB8AC3E}">
        <p14:creationId xmlns:p14="http://schemas.microsoft.com/office/powerpoint/2010/main" val="85669198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
            <a:lum/>
          </a:blip>
          <a:srcRect/>
          <a:stretch>
            <a:fillRect t="-20000" b="-20000"/>
          </a:stretch>
        </a:blip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B24D50FB-0536-4B38-A2B3-9641D20A2CB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2051" name="Segnaposto testo 2">
            <a:extLst>
              <a:ext uri="{FF2B5EF4-FFF2-40B4-BE49-F238E27FC236}">
                <a16:creationId xmlns:a16="http://schemas.microsoft.com/office/drawing/2014/main" id="{98C2F33C-B21B-4BCA-9032-077D83EB22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23EE176C-4D88-4EDC-B6C7-C6665C3C9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8B9EFB7-FD92-41B1-96C2-06D9717C2280}" type="datetimeFigureOut">
              <a:rPr lang="it-IT"/>
              <a:pPr>
                <a:defRPr/>
              </a:pPr>
              <a:t>13/03/2025</a:t>
            </a:fld>
            <a:endParaRPr lang="it-IT"/>
          </a:p>
        </p:txBody>
      </p:sp>
      <p:sp>
        <p:nvSpPr>
          <p:cNvPr id="5" name="Segnaposto piè di pagina 4">
            <a:extLst>
              <a:ext uri="{FF2B5EF4-FFF2-40B4-BE49-F238E27FC236}">
                <a16:creationId xmlns:a16="http://schemas.microsoft.com/office/drawing/2014/main" id="{D4F8B463-E77A-4796-A73D-43C3DEE83A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F8E62A94-A967-41D8-9D9F-08A71929E9C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FCB8233-C22E-4649-8D2C-8CDF2629FB9C}" type="slidenum">
              <a:rPr lang="it-IT" altLang="it-IT"/>
              <a:pPr>
                <a:defRPr/>
              </a:pPr>
              <a:t>‹N›</a:t>
            </a:fld>
            <a:endParaRPr lang="it-IT" altLang="it-IT"/>
          </a:p>
        </p:txBody>
      </p:sp>
    </p:spTree>
    <p:extLst>
      <p:ext uri="{BB962C8B-B14F-4D97-AF65-F5344CB8AC3E}">
        <p14:creationId xmlns:p14="http://schemas.microsoft.com/office/powerpoint/2010/main" val="38591278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svg"/><Relationship Id="rId26" Type="http://schemas.openxmlformats.org/officeDocument/2006/relationships/image" Target="../media/image67.png"/><Relationship Id="rId3" Type="http://schemas.openxmlformats.org/officeDocument/2006/relationships/image" Target="../media/image26.png"/><Relationship Id="rId21" Type="http://schemas.openxmlformats.org/officeDocument/2006/relationships/image" Target="../media/image62.jpg"/><Relationship Id="rId7" Type="http://schemas.openxmlformats.org/officeDocument/2006/relationships/image" Target="../media/image48.png"/><Relationship Id="rId12" Type="http://schemas.openxmlformats.org/officeDocument/2006/relationships/image" Target="../media/image53.jp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16.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5.jpg"/><Relationship Id="rId32" Type="http://schemas.openxmlformats.org/officeDocument/2006/relationships/image" Target="../media/image73.png"/><Relationship Id="rId5" Type="http://schemas.openxmlformats.org/officeDocument/2006/relationships/image" Target="../media/image4.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jpeg"/><Relationship Id="rId19" Type="http://schemas.openxmlformats.org/officeDocument/2006/relationships/image" Target="../media/image60.jpg"/><Relationship Id="rId31" Type="http://schemas.openxmlformats.org/officeDocument/2006/relationships/image" Target="../media/image72.jpg"/><Relationship Id="rId4" Type="http://schemas.openxmlformats.org/officeDocument/2006/relationships/image" Target="../media/image3.png"/><Relationship Id="rId9" Type="http://schemas.openxmlformats.org/officeDocument/2006/relationships/image" Target="../media/image50.jpeg"/><Relationship Id="rId14" Type="http://schemas.openxmlformats.org/officeDocument/2006/relationships/image" Target="../media/image55.svg"/><Relationship Id="rId22" Type="http://schemas.openxmlformats.org/officeDocument/2006/relationships/image" Target="../media/image63.jpg"/><Relationship Id="rId27" Type="http://schemas.openxmlformats.org/officeDocument/2006/relationships/image" Target="../media/image68.svg"/><Relationship Id="rId30"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hyperlink" Target="mailto:eurolls.commerciale@eurolls.com" TargetMode="External"/><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eurolls.com/" TargetMode="External"/><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3" Type="http://schemas.openxmlformats.org/officeDocument/2006/relationships/image" Target="../media/image3.png"/><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9.jpe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5" Type="http://schemas.openxmlformats.org/officeDocument/2006/relationships/image" Target="../media/image24.png"/><Relationship Id="rId10" Type="http://schemas.openxmlformats.org/officeDocument/2006/relationships/image" Target="../media/image19.emf"/><Relationship Id="rId4" Type="http://schemas.openxmlformats.org/officeDocument/2006/relationships/image" Target="../media/image4.png"/><Relationship Id="rId9" Type="http://schemas.openxmlformats.org/officeDocument/2006/relationships/image" Target="../media/image18.emf"/><Relationship Id="rId14"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7.jpeg"/><Relationship Id="rId9"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4.pn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ottotitolo 16">
            <a:extLst>
              <a:ext uri="{FF2B5EF4-FFF2-40B4-BE49-F238E27FC236}">
                <a16:creationId xmlns:a16="http://schemas.microsoft.com/office/drawing/2014/main" id="{43DCE5CA-82DA-A7F8-D75D-B38C71A9C397}"/>
              </a:ext>
            </a:extLst>
          </p:cNvPr>
          <p:cNvSpPr>
            <a:spLocks noGrp="1"/>
          </p:cNvSpPr>
          <p:nvPr>
            <p:ph type="subTitle" idx="1"/>
          </p:nvPr>
        </p:nvSpPr>
        <p:spPr>
          <a:xfrm>
            <a:off x="0" y="4219871"/>
            <a:ext cx="12192000" cy="889315"/>
          </a:xfrm>
        </p:spPr>
        <p:txBody>
          <a:bodyPr/>
          <a:lstStyle/>
          <a:p>
            <a:r>
              <a:rPr lang="en-US" b="1" i="0" dirty="0">
                <a:solidFill>
                  <a:schemeClr val="tx1">
                    <a:lumMod val="95000"/>
                    <a:lumOff val="5000"/>
                  </a:schemeClr>
                </a:solidFill>
                <a:effectLst/>
                <a:latin typeface="Open Sans" panose="020B0606030504020204" pitchFamily="34" charset="0"/>
              </a:rPr>
              <a:t>The leading manufacturer of rolls and accessories </a:t>
            </a:r>
          </a:p>
          <a:p>
            <a:r>
              <a:rPr lang="en-US" b="1" i="0" dirty="0">
                <a:solidFill>
                  <a:schemeClr val="tx1">
                    <a:lumMod val="95000"/>
                    <a:lumOff val="5000"/>
                  </a:schemeClr>
                </a:solidFill>
                <a:effectLst/>
                <a:latin typeface="Open Sans" panose="020B0606030504020204" pitchFamily="34" charset="0"/>
              </a:rPr>
              <a:t>for tube and wire industry</a:t>
            </a:r>
            <a:endParaRPr lang="it-IT" b="1" dirty="0">
              <a:solidFill>
                <a:schemeClr val="tx1">
                  <a:lumMod val="95000"/>
                  <a:lumOff val="5000"/>
                </a:schemeClr>
              </a:solidFill>
            </a:endParaRPr>
          </a:p>
        </p:txBody>
      </p:sp>
      <p:pic>
        <p:nvPicPr>
          <p:cNvPr id="3" name="Immagine 2" descr="Immagine che contiene testo, Carattere, Elementi grafici, grafica&#10;&#10;Descrizione generata automaticamente">
            <a:extLst>
              <a:ext uri="{FF2B5EF4-FFF2-40B4-BE49-F238E27FC236}">
                <a16:creationId xmlns:a16="http://schemas.microsoft.com/office/drawing/2014/main" id="{3CAF5DE0-3032-6F87-3A2B-F5B1DDFF1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722" y="2112731"/>
            <a:ext cx="4894556" cy="1787684"/>
          </a:xfrm>
          <a:prstGeom prst="rect">
            <a:avLst/>
          </a:prstGeom>
        </p:spPr>
      </p:pic>
      <p:grpSp>
        <p:nvGrpSpPr>
          <p:cNvPr id="15" name="Gruppo 14">
            <a:extLst>
              <a:ext uri="{FF2B5EF4-FFF2-40B4-BE49-F238E27FC236}">
                <a16:creationId xmlns:a16="http://schemas.microsoft.com/office/drawing/2014/main" id="{5C1221ED-1A51-78E4-0030-2DE469973BC6}"/>
              </a:ext>
            </a:extLst>
          </p:cNvPr>
          <p:cNvGrpSpPr/>
          <p:nvPr/>
        </p:nvGrpSpPr>
        <p:grpSpPr>
          <a:xfrm>
            <a:off x="0" y="-9358"/>
            <a:ext cx="12192000" cy="682693"/>
            <a:chOff x="0" y="-9358"/>
            <a:chExt cx="12192000" cy="682693"/>
          </a:xfrm>
        </p:grpSpPr>
        <p:pic>
          <p:nvPicPr>
            <p:cNvPr id="11" name="Segnaposto contenuto 4">
              <a:extLst>
                <a:ext uri="{FF2B5EF4-FFF2-40B4-BE49-F238E27FC236}">
                  <a16:creationId xmlns:a16="http://schemas.microsoft.com/office/drawing/2014/main" id="{87532FF8-77E8-4E4E-9E3F-6694EA21E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4" name="Immagine 13" descr="Immagine che contiene Carattere, Elementi grafici, grafica, logo&#10;&#10;Descrizione generata automaticamente">
              <a:extLst>
                <a:ext uri="{FF2B5EF4-FFF2-40B4-BE49-F238E27FC236}">
                  <a16:creationId xmlns:a16="http://schemas.microsoft.com/office/drawing/2014/main" id="{1F037C08-9D18-63E0-CD64-F23E09A6A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16" name="Segnaposto contenuto 4">
            <a:extLst>
              <a:ext uri="{FF2B5EF4-FFF2-40B4-BE49-F238E27FC236}">
                <a16:creationId xmlns:a16="http://schemas.microsoft.com/office/drawing/2014/main" id="{BC019977-F133-8948-EB38-685CE04C5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anim calcmode="lin" valueType="num">
                                      <p:cBhvr>
                                        <p:cTn id="14"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1000"/>
                                        <p:tgtEl>
                                          <p:spTgt spid="17">
                                            <p:txEl>
                                              <p:pRg st="1" end="1"/>
                                            </p:txEl>
                                          </p:spTgt>
                                        </p:tgtEl>
                                      </p:cBhvr>
                                    </p:animEffect>
                                    <p:anim calcmode="lin" valueType="num">
                                      <p:cBhvr>
                                        <p:cTn id="20"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FF71-7E9D-C858-B7A0-5DC05E1404DB}"/>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666DBF72-13EC-AC5F-E19F-2FD0E632F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2CCFBB58-F064-85C5-9A7F-3F92E2456C73}"/>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BE8904DF-67F8-DE3D-A940-4BF2AFDF7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72D52296-44CB-D914-E522-5566B08C8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sp>
        <p:nvSpPr>
          <p:cNvPr id="3" name="CasellaDiTesto 2">
            <a:extLst>
              <a:ext uri="{FF2B5EF4-FFF2-40B4-BE49-F238E27FC236}">
                <a16:creationId xmlns:a16="http://schemas.microsoft.com/office/drawing/2014/main" id="{1017AEB1-7B71-2EDF-8F4B-A57D73946806}"/>
              </a:ext>
            </a:extLst>
          </p:cNvPr>
          <p:cNvSpPr txBox="1"/>
          <p:nvPr/>
        </p:nvSpPr>
        <p:spPr>
          <a:xfrm>
            <a:off x="200430" y="760967"/>
            <a:ext cx="6094562" cy="584775"/>
          </a:xfrm>
          <a:prstGeom prst="rect">
            <a:avLst/>
          </a:prstGeom>
          <a:noFill/>
        </p:spPr>
        <p:txBody>
          <a:bodyPr wrap="square">
            <a:spAutoFit/>
          </a:bodyPr>
          <a:lstStyle/>
          <a:p>
            <a:pPr algn="l"/>
            <a:r>
              <a:rPr lang="it-IT" sz="3200" b="1" i="0" dirty="0">
                <a:effectLst/>
                <a:latin typeface="Inter"/>
              </a:rPr>
              <a:t>KEY ADVANTAGES</a:t>
            </a:r>
          </a:p>
        </p:txBody>
      </p:sp>
      <p:sp>
        <p:nvSpPr>
          <p:cNvPr id="9" name="CasellaDiTesto 8">
            <a:extLst>
              <a:ext uri="{FF2B5EF4-FFF2-40B4-BE49-F238E27FC236}">
                <a16:creationId xmlns:a16="http://schemas.microsoft.com/office/drawing/2014/main" id="{1F22638C-55AB-A912-CDE1-83C7DE04320B}"/>
              </a:ext>
            </a:extLst>
          </p:cNvPr>
          <p:cNvSpPr txBox="1"/>
          <p:nvPr/>
        </p:nvSpPr>
        <p:spPr>
          <a:xfrm>
            <a:off x="302777" y="4853931"/>
            <a:ext cx="11717631" cy="1404000"/>
          </a:xfrm>
          <a:prstGeom prst="rect">
            <a:avLst/>
          </a:prstGeom>
          <a:noFill/>
        </p:spPr>
        <p:txBody>
          <a:bodyPr wrap="square" numCol="2">
            <a:spAutoFit/>
          </a:bodyPr>
          <a:lstStyle/>
          <a:p>
            <a:pPr>
              <a:lnSpc>
                <a:spcPct val="150000"/>
              </a:lnSpc>
            </a:pPr>
            <a:r>
              <a:rPr lang="it-IT" sz="1200" dirty="0">
                <a:latin typeface="Adobe Heiti Std R" panose="020B0400000000000000" pitchFamily="34" charset="-128"/>
                <a:ea typeface="Adobe Heiti Std R" panose="020B0400000000000000" pitchFamily="34" charset="-128"/>
              </a:rPr>
              <a:t>🔹 </a:t>
            </a:r>
            <a:r>
              <a:rPr lang="it-IT" sz="1200" b="1" dirty="0">
                <a:latin typeface="Adobe Heiti Std R" panose="020B0400000000000000" pitchFamily="34" charset="-128"/>
                <a:ea typeface="Adobe Heiti Std R" panose="020B0400000000000000" pitchFamily="34" charset="-128"/>
              </a:rPr>
              <a:t>Lower </a:t>
            </a:r>
            <a:r>
              <a:rPr lang="it-IT" sz="1200" b="1" dirty="0" err="1">
                <a:latin typeface="Adobe Heiti Std R" panose="020B0400000000000000" pitchFamily="34" charset="-128"/>
                <a:ea typeface="Adobe Heiti Std R" panose="020B0400000000000000" pitchFamily="34" charset="-128"/>
              </a:rPr>
              <a:t>Heat</a:t>
            </a:r>
            <a:r>
              <a:rPr lang="it-IT" sz="1200" b="1" dirty="0">
                <a:latin typeface="Adobe Heiti Std R" panose="020B0400000000000000" pitchFamily="34" charset="-128"/>
                <a:ea typeface="Adobe Heiti Std R" panose="020B0400000000000000" pitchFamily="34" charset="-128"/>
              </a:rPr>
              <a:t> Input &amp; </a:t>
            </a:r>
            <a:r>
              <a:rPr lang="it-IT" sz="1200" b="1" dirty="0" err="1">
                <a:latin typeface="Adobe Heiti Std R" panose="020B0400000000000000" pitchFamily="34" charset="-128"/>
                <a:ea typeface="Adobe Heiti Std R" panose="020B0400000000000000" pitchFamily="34" charset="-128"/>
              </a:rPr>
              <a:t>Less</a:t>
            </a:r>
            <a:r>
              <a:rPr lang="it-IT" sz="1200" b="1"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Distortion</a:t>
            </a:r>
            <a:r>
              <a:rPr lang="it-IT" sz="1200" dirty="0">
                <a:latin typeface="Adobe Heiti Std R" panose="020B0400000000000000" pitchFamily="34" charset="-128"/>
                <a:ea typeface="Adobe Heiti Std R" panose="020B0400000000000000" pitchFamily="34" charset="-128"/>
              </a:rPr>
              <a:t> – No </a:t>
            </a:r>
            <a:r>
              <a:rPr lang="it-IT" sz="1200" dirty="0" err="1">
                <a:latin typeface="Adobe Heiti Std R" panose="020B0400000000000000" pitchFamily="34" charset="-128"/>
                <a:ea typeface="Adobe Heiti Std R" panose="020B0400000000000000" pitchFamily="34" charset="-128"/>
              </a:rPr>
              <a:t>substrate</a:t>
            </a:r>
            <a:r>
              <a:rPr lang="it-IT" sz="1200" dirty="0">
                <a:latin typeface="Adobe Heiti Std R" panose="020B0400000000000000" pitchFamily="34" charset="-128"/>
                <a:ea typeface="Adobe Heiti Std R" panose="020B0400000000000000" pitchFamily="34" charset="-128"/>
              </a:rPr>
              <a:t> melting, </a:t>
            </a:r>
            <a:r>
              <a:rPr lang="it-IT" sz="1200" dirty="0" err="1">
                <a:latin typeface="Adobe Heiti Std R" panose="020B0400000000000000" pitchFamily="34" charset="-128"/>
                <a:ea typeface="Adobe Heiti Std R" panose="020B0400000000000000" pitchFamily="34" charset="-128"/>
              </a:rPr>
              <a:t>reducing</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thermal</a:t>
            </a:r>
            <a:r>
              <a:rPr lang="it-IT" sz="1200" dirty="0">
                <a:latin typeface="Adobe Heiti Std R" panose="020B0400000000000000" pitchFamily="34" charset="-128"/>
                <a:ea typeface="Adobe Heiti Std R" panose="020B0400000000000000" pitchFamily="34" charset="-128"/>
              </a:rPr>
              <a:t> stresses.</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Wider</a:t>
            </a:r>
            <a:r>
              <a:rPr lang="it-IT" sz="1200" b="1"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Material</a:t>
            </a:r>
            <a:r>
              <a:rPr lang="it-IT" sz="1200" b="1" dirty="0">
                <a:latin typeface="Adobe Heiti Std R" panose="020B0400000000000000" pitchFamily="34" charset="-128"/>
                <a:ea typeface="Adobe Heiti Std R" panose="020B0400000000000000" pitchFamily="34" charset="-128"/>
              </a:rPr>
              <a:t> Compatibility</a:t>
            </a:r>
            <a:r>
              <a:rPr lang="it-IT" sz="1200" dirty="0">
                <a:latin typeface="Adobe Heiti Std R" panose="020B0400000000000000" pitchFamily="34" charset="-128"/>
                <a:ea typeface="Adobe Heiti Std R" panose="020B0400000000000000" pitchFamily="34" charset="-128"/>
              </a:rPr>
              <a:t> – Can </a:t>
            </a:r>
            <a:r>
              <a:rPr lang="it-IT" sz="1200" dirty="0" err="1">
                <a:latin typeface="Adobe Heiti Std R" panose="020B0400000000000000" pitchFamily="34" charset="-128"/>
                <a:ea typeface="Adobe Heiti Std R" panose="020B0400000000000000" pitchFamily="34" charset="-128"/>
              </a:rPr>
              <a:t>deposit</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ceramics</a:t>
            </a:r>
            <a:r>
              <a:rPr lang="it-IT" sz="1200" dirty="0">
                <a:latin typeface="Adobe Heiti Std R" panose="020B0400000000000000" pitchFamily="34" charset="-128"/>
                <a:ea typeface="Adobe Heiti Std R" panose="020B0400000000000000" pitchFamily="34" charset="-128"/>
              </a:rPr>
              <a:t>, metals, and </a:t>
            </a:r>
            <a:r>
              <a:rPr lang="it-IT" sz="1200" dirty="0" err="1">
                <a:latin typeface="Adobe Heiti Std R" panose="020B0400000000000000" pitchFamily="34" charset="-128"/>
                <a:ea typeface="Adobe Heiti Std R" panose="020B0400000000000000" pitchFamily="34" charset="-128"/>
              </a:rPr>
              <a:t>polymers</a:t>
            </a:r>
            <a:r>
              <a:rPr lang="it-IT" sz="1200" dirty="0">
                <a:latin typeface="Adobe Heiti Std R" panose="020B0400000000000000" pitchFamily="34" charset="-128"/>
                <a:ea typeface="Adobe Heiti Std R" panose="020B0400000000000000" pitchFamily="34" charset="-128"/>
              </a:rPr>
              <a:t>.</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Higher</a:t>
            </a:r>
            <a:r>
              <a:rPr lang="it-IT" sz="1200" b="1"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Deposition</a:t>
            </a:r>
            <a:r>
              <a:rPr lang="it-IT" sz="1200" b="1" dirty="0">
                <a:latin typeface="Adobe Heiti Std R" panose="020B0400000000000000" pitchFamily="34" charset="-128"/>
                <a:ea typeface="Adobe Heiti Std R" panose="020B0400000000000000" pitchFamily="34" charset="-128"/>
              </a:rPr>
              <a:t> Rates</a:t>
            </a:r>
            <a:r>
              <a:rPr lang="it-IT" sz="1200" dirty="0">
                <a:latin typeface="Adobe Heiti Std R" panose="020B0400000000000000" pitchFamily="34" charset="-128"/>
                <a:ea typeface="Adobe Heiti Std R" panose="020B0400000000000000" pitchFamily="34" charset="-128"/>
              </a:rPr>
              <a:t> – </a:t>
            </a:r>
            <a:r>
              <a:rPr lang="it-IT" sz="1200" dirty="0" err="1">
                <a:latin typeface="Adobe Heiti Std R" panose="020B0400000000000000" pitchFamily="34" charset="-128"/>
                <a:ea typeface="Adobe Heiti Std R" panose="020B0400000000000000" pitchFamily="34" charset="-128"/>
              </a:rPr>
              <a:t>Faster</a:t>
            </a:r>
            <a:r>
              <a:rPr lang="it-IT" sz="1200" dirty="0">
                <a:latin typeface="Adobe Heiti Std R" panose="020B0400000000000000" pitchFamily="34" charset="-128"/>
                <a:ea typeface="Adobe Heiti Std R" panose="020B0400000000000000" pitchFamily="34" charset="-128"/>
              </a:rPr>
              <a:t> coating of large </a:t>
            </a:r>
            <a:r>
              <a:rPr lang="it-IT" sz="1200" dirty="0" err="1">
                <a:latin typeface="Adobe Heiti Std R" panose="020B0400000000000000" pitchFamily="34" charset="-128"/>
                <a:ea typeface="Adobe Heiti Std R" panose="020B0400000000000000" pitchFamily="34" charset="-128"/>
              </a:rPr>
              <a:t>surfaces</a:t>
            </a:r>
            <a:r>
              <a:rPr lang="it-IT" sz="1200" dirty="0">
                <a:latin typeface="Adobe Heiti Std R" panose="020B0400000000000000" pitchFamily="34" charset="-128"/>
                <a:ea typeface="Adobe Heiti Std R" panose="020B0400000000000000" pitchFamily="34" charset="-128"/>
              </a:rPr>
              <a:t>.</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a:latin typeface="Adobe Heiti Std R" panose="020B0400000000000000" pitchFamily="34" charset="-128"/>
                <a:ea typeface="Adobe Heiti Std R" panose="020B0400000000000000" pitchFamily="34" charset="-128"/>
              </a:rPr>
              <a:t>Lower </a:t>
            </a:r>
            <a:r>
              <a:rPr lang="it-IT" sz="1200" b="1" dirty="0" err="1">
                <a:latin typeface="Adobe Heiti Std R" panose="020B0400000000000000" pitchFamily="34" charset="-128"/>
                <a:ea typeface="Adobe Heiti Std R" panose="020B0400000000000000" pitchFamily="34" charset="-128"/>
              </a:rPr>
              <a:t>Equipment</a:t>
            </a:r>
            <a:r>
              <a:rPr lang="it-IT" sz="1200" b="1" dirty="0">
                <a:latin typeface="Adobe Heiti Std R" panose="020B0400000000000000" pitchFamily="34" charset="-128"/>
                <a:ea typeface="Adobe Heiti Std R" panose="020B0400000000000000" pitchFamily="34" charset="-128"/>
              </a:rPr>
              <a:t> &amp; </a:t>
            </a:r>
            <a:r>
              <a:rPr lang="it-IT" sz="1200" b="1" dirty="0" err="1">
                <a:latin typeface="Adobe Heiti Std R" panose="020B0400000000000000" pitchFamily="34" charset="-128"/>
                <a:ea typeface="Adobe Heiti Std R" panose="020B0400000000000000" pitchFamily="34" charset="-128"/>
              </a:rPr>
              <a:t>Maintenance</a:t>
            </a:r>
            <a:r>
              <a:rPr lang="it-IT" sz="1200" b="1" dirty="0">
                <a:latin typeface="Adobe Heiti Std R" panose="020B0400000000000000" pitchFamily="34" charset="-128"/>
                <a:ea typeface="Adobe Heiti Std R" panose="020B0400000000000000" pitchFamily="34" charset="-128"/>
              </a:rPr>
              <a:t> Costs</a:t>
            </a:r>
            <a:r>
              <a:rPr lang="it-IT" sz="1200" dirty="0">
                <a:latin typeface="Adobe Heiti Std R" panose="020B0400000000000000" pitchFamily="34" charset="-128"/>
                <a:ea typeface="Adobe Heiti Std R" panose="020B0400000000000000" pitchFamily="34" charset="-128"/>
              </a:rPr>
              <a:t> – </a:t>
            </a:r>
            <a:r>
              <a:rPr lang="it-IT" sz="1200" dirty="0" err="1">
                <a:latin typeface="Adobe Heiti Std R" panose="020B0400000000000000" pitchFamily="34" charset="-128"/>
                <a:ea typeface="Adobe Heiti Std R" panose="020B0400000000000000" pitchFamily="34" charset="-128"/>
              </a:rPr>
              <a:t>Simpler</a:t>
            </a:r>
            <a:r>
              <a:rPr lang="it-IT" sz="1200" dirty="0">
                <a:latin typeface="Adobe Heiti Std R" panose="020B0400000000000000" pitchFamily="34" charset="-128"/>
                <a:ea typeface="Adobe Heiti Std R" panose="020B0400000000000000" pitchFamily="34" charset="-128"/>
              </a:rPr>
              <a:t> and more </a:t>
            </a:r>
            <a:r>
              <a:rPr lang="it-IT" sz="1200" dirty="0" err="1">
                <a:latin typeface="Adobe Heiti Std R" panose="020B0400000000000000" pitchFamily="34" charset="-128"/>
                <a:ea typeface="Adobe Heiti Std R" panose="020B0400000000000000" pitchFamily="34" charset="-128"/>
              </a:rPr>
              <a:t>affordable</a:t>
            </a:r>
            <a:r>
              <a:rPr lang="it-IT" sz="1200" dirty="0">
                <a:latin typeface="Adobe Heiti Std R" panose="020B0400000000000000" pitchFamily="34" charset="-128"/>
                <a:ea typeface="Adobe Heiti Std R" panose="020B0400000000000000" pitchFamily="34" charset="-128"/>
              </a:rPr>
              <a:t> setup.</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err="1">
                <a:latin typeface="Adobe Heiti Std R" panose="020B0400000000000000" pitchFamily="34" charset="-128"/>
                <a:ea typeface="Adobe Heiti Std R" panose="020B0400000000000000" pitchFamily="34" charset="-128"/>
              </a:rPr>
              <a:t>Suitable</a:t>
            </a:r>
            <a:r>
              <a:rPr lang="it-IT" sz="1200" b="1" dirty="0">
                <a:latin typeface="Adobe Heiti Std R" panose="020B0400000000000000" pitchFamily="34" charset="-128"/>
                <a:ea typeface="Adobe Heiti Std R" panose="020B0400000000000000" pitchFamily="34" charset="-128"/>
              </a:rPr>
              <a:t> for </a:t>
            </a:r>
            <a:r>
              <a:rPr lang="it-IT" sz="1200" b="1" dirty="0" err="1">
                <a:latin typeface="Adobe Heiti Std R" panose="020B0400000000000000" pitchFamily="34" charset="-128"/>
                <a:ea typeface="Adobe Heiti Std R" panose="020B0400000000000000" pitchFamily="34" charset="-128"/>
              </a:rPr>
              <a:t>Heat</a:t>
            </a:r>
            <a:r>
              <a:rPr lang="it-IT" sz="1200" b="1" dirty="0">
                <a:latin typeface="Adobe Heiti Std R" panose="020B0400000000000000" pitchFamily="34" charset="-128"/>
                <a:ea typeface="Adobe Heiti Std R" panose="020B0400000000000000" pitchFamily="34" charset="-128"/>
              </a:rPr>
              <a:t>-Sensitive </a:t>
            </a:r>
            <a:r>
              <a:rPr lang="it-IT" sz="1200" b="1" dirty="0" err="1">
                <a:latin typeface="Adobe Heiti Std R" panose="020B0400000000000000" pitchFamily="34" charset="-128"/>
                <a:ea typeface="Adobe Heiti Std R" panose="020B0400000000000000" pitchFamily="34" charset="-128"/>
              </a:rPr>
              <a:t>Materials</a:t>
            </a:r>
            <a:r>
              <a:rPr lang="it-IT" sz="1200" dirty="0">
                <a:latin typeface="Adobe Heiti Std R" panose="020B0400000000000000" pitchFamily="34" charset="-128"/>
                <a:ea typeface="Adobe Heiti Std R" panose="020B0400000000000000" pitchFamily="34" charset="-128"/>
              </a:rPr>
              <a:t> – No risk of </a:t>
            </a:r>
            <a:r>
              <a:rPr lang="it-IT" sz="1200" dirty="0" err="1">
                <a:latin typeface="Adobe Heiti Std R" panose="020B0400000000000000" pitchFamily="34" charset="-128"/>
                <a:ea typeface="Adobe Heiti Std R" panose="020B0400000000000000" pitchFamily="34" charset="-128"/>
              </a:rPr>
              <a:t>substrate</a:t>
            </a:r>
            <a:r>
              <a:rPr lang="it-IT" sz="1200" dirty="0">
                <a:latin typeface="Adobe Heiti Std R" panose="020B0400000000000000" pitchFamily="34" charset="-128"/>
                <a:ea typeface="Adobe Heiti Std R" panose="020B0400000000000000" pitchFamily="34" charset="-128"/>
              </a:rPr>
              <a:t> melting.</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a:latin typeface="Adobe Heiti Std R" panose="020B0400000000000000" pitchFamily="34" charset="-128"/>
                <a:ea typeface="Adobe Heiti Std R" panose="020B0400000000000000" pitchFamily="34" charset="-128"/>
              </a:rPr>
              <a:t>No </a:t>
            </a:r>
            <a:r>
              <a:rPr lang="it-IT" sz="1200" b="1" dirty="0" err="1">
                <a:latin typeface="Adobe Heiti Std R" panose="020B0400000000000000" pitchFamily="34" charset="-128"/>
                <a:ea typeface="Adobe Heiti Std R" panose="020B0400000000000000" pitchFamily="34" charset="-128"/>
              </a:rPr>
              <a:t>Heat-Affected</a:t>
            </a:r>
            <a:r>
              <a:rPr lang="it-IT" sz="1200" b="1" dirty="0">
                <a:latin typeface="Adobe Heiti Std R" panose="020B0400000000000000" pitchFamily="34" charset="-128"/>
                <a:ea typeface="Adobe Heiti Std R" panose="020B0400000000000000" pitchFamily="34" charset="-128"/>
              </a:rPr>
              <a:t> Zone (HAZ)</a:t>
            </a:r>
            <a:r>
              <a:rPr lang="it-IT" sz="1200" dirty="0">
                <a:latin typeface="Adobe Heiti Std R" panose="020B0400000000000000" pitchFamily="34" charset="-128"/>
                <a:ea typeface="Adobe Heiti Std R" panose="020B0400000000000000" pitchFamily="34" charset="-128"/>
              </a:rPr>
              <a:t> – </a:t>
            </a:r>
            <a:r>
              <a:rPr lang="it-IT" sz="1200" dirty="0" err="1">
                <a:latin typeface="Adobe Heiti Std R" panose="020B0400000000000000" pitchFamily="34" charset="-128"/>
                <a:ea typeface="Adobe Heiti Std R" panose="020B0400000000000000" pitchFamily="34" charset="-128"/>
              </a:rPr>
              <a:t>Preserves</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substrate</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properties</a:t>
            </a:r>
            <a:r>
              <a:rPr lang="it-IT" sz="1200" dirty="0">
                <a:latin typeface="Adobe Heiti Std R" panose="020B0400000000000000" pitchFamily="34" charset="-128"/>
                <a:ea typeface="Adobe Heiti Std R" panose="020B0400000000000000" pitchFamily="34" charset="-128"/>
              </a:rPr>
              <a:t>.</a:t>
            </a:r>
            <a:br>
              <a:rPr lang="it-IT" sz="1200" dirty="0">
                <a:latin typeface="Adobe Heiti Std R" panose="020B0400000000000000" pitchFamily="34" charset="-128"/>
                <a:ea typeface="Adobe Heiti Std R" panose="020B0400000000000000" pitchFamily="34" charset="-128"/>
              </a:rPr>
            </a:br>
            <a:r>
              <a:rPr lang="it-IT" sz="1200" dirty="0">
                <a:latin typeface="Adobe Heiti Std R" panose="020B0400000000000000" pitchFamily="34" charset="-128"/>
                <a:ea typeface="Adobe Heiti Std R" panose="020B0400000000000000" pitchFamily="34" charset="-128"/>
              </a:rPr>
              <a:t>🔹 </a:t>
            </a:r>
            <a:r>
              <a:rPr lang="it-IT" sz="1200" b="1" dirty="0">
                <a:latin typeface="Adobe Heiti Std R" panose="020B0400000000000000" pitchFamily="34" charset="-128"/>
                <a:ea typeface="Adobe Heiti Std R" panose="020B0400000000000000" pitchFamily="34" charset="-128"/>
              </a:rPr>
              <a:t>Ideal for On-Site </a:t>
            </a:r>
            <a:r>
              <a:rPr lang="it-IT" sz="1200" b="1" dirty="0" err="1">
                <a:latin typeface="Adobe Heiti Std R" panose="020B0400000000000000" pitchFamily="34" charset="-128"/>
                <a:ea typeface="Adobe Heiti Std R" panose="020B0400000000000000" pitchFamily="34" charset="-128"/>
              </a:rPr>
              <a:t>Repairs</a:t>
            </a:r>
            <a:r>
              <a:rPr lang="it-IT" sz="1200" dirty="0">
                <a:latin typeface="Adobe Heiti Std R" panose="020B0400000000000000" pitchFamily="34" charset="-128"/>
                <a:ea typeface="Adobe Heiti Std R" panose="020B0400000000000000" pitchFamily="34" charset="-128"/>
              </a:rPr>
              <a:t> – Quick </a:t>
            </a:r>
            <a:r>
              <a:rPr lang="it-IT" sz="1200" dirty="0" err="1">
                <a:latin typeface="Adobe Heiti Std R" panose="020B0400000000000000" pitchFamily="34" charset="-128"/>
                <a:ea typeface="Adobe Heiti Std R" panose="020B0400000000000000" pitchFamily="34" charset="-128"/>
              </a:rPr>
              <a:t>application</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without</a:t>
            </a:r>
            <a:r>
              <a:rPr lang="it-IT" sz="1200" dirty="0">
                <a:latin typeface="Adobe Heiti Std R" panose="020B0400000000000000" pitchFamily="34" charset="-128"/>
                <a:ea typeface="Adobe Heiti Std R" panose="020B0400000000000000" pitchFamily="34" charset="-128"/>
              </a:rPr>
              <a:t> </a:t>
            </a:r>
            <a:r>
              <a:rPr lang="it-IT" sz="1200" dirty="0" err="1">
                <a:latin typeface="Adobe Heiti Std R" panose="020B0400000000000000" pitchFamily="34" charset="-128"/>
                <a:ea typeface="Adobe Heiti Std R" panose="020B0400000000000000" pitchFamily="34" charset="-128"/>
              </a:rPr>
              <a:t>disassembly</a:t>
            </a:r>
            <a:r>
              <a:rPr lang="it-IT" sz="1200" dirty="0">
                <a:latin typeface="Adobe Heiti Std R" panose="020B0400000000000000" pitchFamily="34" charset="-128"/>
                <a:ea typeface="Adobe Heiti Std R" panose="020B0400000000000000" pitchFamily="34" charset="-128"/>
              </a:rPr>
              <a:t>.</a:t>
            </a:r>
          </a:p>
        </p:txBody>
      </p:sp>
      <p:graphicFrame>
        <p:nvGraphicFramePr>
          <p:cNvPr id="10" name="Tabella 9">
            <a:extLst>
              <a:ext uri="{FF2B5EF4-FFF2-40B4-BE49-F238E27FC236}">
                <a16:creationId xmlns:a16="http://schemas.microsoft.com/office/drawing/2014/main" id="{F853C5D1-19EB-99A4-181F-CEE146A6671B}"/>
              </a:ext>
            </a:extLst>
          </p:cNvPr>
          <p:cNvGraphicFramePr>
            <a:graphicFrameLocks noGrp="1"/>
          </p:cNvGraphicFramePr>
          <p:nvPr>
            <p:extLst>
              <p:ext uri="{D42A27DB-BD31-4B8C-83A1-F6EECF244321}">
                <p14:modId xmlns:p14="http://schemas.microsoft.com/office/powerpoint/2010/main" val="386504665"/>
              </p:ext>
            </p:extLst>
          </p:nvPr>
        </p:nvGraphicFramePr>
        <p:xfrm>
          <a:off x="317196" y="1618745"/>
          <a:ext cx="11688792" cy="3023376"/>
        </p:xfrm>
        <a:graphic>
          <a:graphicData uri="http://schemas.openxmlformats.org/drawingml/2006/table">
            <a:tbl>
              <a:tblPr/>
              <a:tblGrid>
                <a:gridCol w="1966822">
                  <a:extLst>
                    <a:ext uri="{9D8B030D-6E8A-4147-A177-3AD203B41FA5}">
                      <a16:colId xmlns:a16="http://schemas.microsoft.com/office/drawing/2014/main" val="1182051869"/>
                    </a:ext>
                  </a:extLst>
                </a:gridCol>
                <a:gridCol w="4891178">
                  <a:extLst>
                    <a:ext uri="{9D8B030D-6E8A-4147-A177-3AD203B41FA5}">
                      <a16:colId xmlns:a16="http://schemas.microsoft.com/office/drawing/2014/main" val="201621592"/>
                    </a:ext>
                  </a:extLst>
                </a:gridCol>
                <a:gridCol w="4830792">
                  <a:extLst>
                    <a:ext uri="{9D8B030D-6E8A-4147-A177-3AD203B41FA5}">
                      <a16:colId xmlns:a16="http://schemas.microsoft.com/office/drawing/2014/main" val="3601184636"/>
                    </a:ext>
                  </a:extLst>
                </a:gridCol>
              </a:tblGrid>
              <a:tr h="0">
                <a:tc>
                  <a:txBody>
                    <a:bodyPr/>
                    <a:lstStyle/>
                    <a:p>
                      <a:pPr marL="0" algn="l" defTabSz="914400" rtl="0" eaLnBrk="1" latinLnBrk="0" hangingPunct="1"/>
                      <a:r>
                        <a:rPr lang="it-IT" sz="1200" b="1" kern="1200" dirty="0" err="1">
                          <a:solidFill>
                            <a:schemeClr val="tx1"/>
                          </a:solidFill>
                          <a:latin typeface="+mn-lt"/>
                          <a:ea typeface="+mn-ea"/>
                          <a:cs typeface="+mn-cs"/>
                        </a:rPr>
                        <a:t>Parameter</a:t>
                      </a:r>
                      <a:endParaRPr lang="it-IT" sz="1200" b="1" kern="1200" dirty="0">
                        <a:solidFill>
                          <a:schemeClr val="tx1"/>
                        </a:solidFill>
                        <a:latin typeface="+mn-lt"/>
                        <a:ea typeface="+mn-ea"/>
                        <a:cs typeface="+mn-cs"/>
                      </a:endParaRP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algn="l" defTabSz="914400" rtl="0" eaLnBrk="1" latinLnBrk="0" hangingPunct="1"/>
                      <a:r>
                        <a:rPr lang="it-IT" sz="1200" b="1" kern="1200" dirty="0">
                          <a:solidFill>
                            <a:schemeClr val="bg1"/>
                          </a:solidFill>
                          <a:latin typeface="+mn-lt"/>
                          <a:ea typeface="+mn-ea"/>
                          <a:cs typeface="+mn-cs"/>
                        </a:rPr>
                        <a:t>HVOF</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9AC"/>
                    </a:solidFill>
                  </a:tcPr>
                </a:tc>
                <a:tc>
                  <a:txBody>
                    <a:bodyPr/>
                    <a:lstStyle/>
                    <a:p>
                      <a:pPr marL="0" algn="l" defTabSz="914400" rtl="0" eaLnBrk="1" latinLnBrk="0" hangingPunct="1"/>
                      <a:r>
                        <a:rPr lang="it-IT" sz="1200" b="1" kern="1200" dirty="0">
                          <a:solidFill>
                            <a:schemeClr val="bg1"/>
                          </a:solidFill>
                          <a:latin typeface="+mn-lt"/>
                          <a:ea typeface="+mn-ea"/>
                          <a:cs typeface="+mn-cs"/>
                        </a:rPr>
                        <a:t>APS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79AC"/>
                    </a:solidFill>
                  </a:tcPr>
                </a:tc>
                <a:extLst>
                  <a:ext uri="{0D108BD9-81ED-4DB2-BD59-A6C34878D82A}">
                    <a16:rowId xmlns:a16="http://schemas.microsoft.com/office/drawing/2014/main" val="999013727"/>
                  </a:ext>
                </a:extLst>
              </a:tr>
              <a:tr h="0">
                <a:tc>
                  <a:txBody>
                    <a:bodyPr/>
                    <a:lstStyle/>
                    <a:p>
                      <a:pPr marL="0" algn="l" defTabSz="914400" rtl="0" eaLnBrk="1" latinLnBrk="0" hangingPunct="1"/>
                      <a:r>
                        <a:rPr lang="it-IT" sz="1200" kern="1200">
                          <a:solidFill>
                            <a:schemeClr val="tx1"/>
                          </a:solidFill>
                          <a:latin typeface="+mn-lt"/>
                          <a:ea typeface="+mn-ea"/>
                          <a:cs typeface="+mn-cs"/>
                        </a:rPr>
                        <a:t>Process Temperature</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2500 - 3000 °C</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10,000 - 15,000 °C</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70332082"/>
                  </a:ext>
                </a:extLst>
              </a:tr>
              <a:tr h="0">
                <a:tc>
                  <a:txBody>
                    <a:bodyPr/>
                    <a:lstStyle/>
                    <a:p>
                      <a:pPr marL="0" algn="l" defTabSz="914400" rtl="0" eaLnBrk="1" latinLnBrk="0" hangingPunct="1"/>
                      <a:r>
                        <a:rPr lang="it-IT" sz="1200" kern="1200" dirty="0" err="1">
                          <a:solidFill>
                            <a:schemeClr val="tx1"/>
                          </a:solidFill>
                          <a:latin typeface="+mn-lt"/>
                          <a:ea typeface="+mn-ea"/>
                          <a:cs typeface="+mn-cs"/>
                        </a:rPr>
                        <a:t>Particle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Velocity</a:t>
                      </a:r>
                      <a:endParaRPr lang="it-IT" sz="1200" kern="1200" dirty="0">
                        <a:solidFill>
                          <a:schemeClr val="tx1"/>
                        </a:solidFill>
                        <a:latin typeface="+mn-lt"/>
                        <a:ea typeface="+mn-ea"/>
                        <a:cs typeface="+mn-cs"/>
                      </a:endParaRP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600 - 1200 m/s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200 - 400 m/s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426239023"/>
                  </a:ext>
                </a:extLst>
              </a:tr>
              <a:tr h="0">
                <a:tc>
                  <a:txBody>
                    <a:bodyPr/>
                    <a:lstStyle/>
                    <a:p>
                      <a:pPr marL="0" algn="l" defTabSz="914400" rtl="0" eaLnBrk="1" latinLnBrk="0" hangingPunct="1"/>
                      <a:r>
                        <a:rPr lang="it-IT" sz="1200" kern="1200" dirty="0" err="1">
                          <a:solidFill>
                            <a:schemeClr val="tx1"/>
                          </a:solidFill>
                          <a:latin typeface="+mn-lt"/>
                          <a:ea typeface="+mn-ea"/>
                          <a:cs typeface="+mn-cs"/>
                        </a:rPr>
                        <a:t>Coatable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Materials</a:t>
                      </a:r>
                      <a:endParaRPr lang="it-IT" sz="1200" kern="1200" dirty="0">
                        <a:solidFill>
                          <a:schemeClr val="tx1"/>
                        </a:solidFill>
                        <a:latin typeface="+mn-lt"/>
                        <a:ea typeface="+mn-ea"/>
                        <a:cs typeface="+mn-cs"/>
                      </a:endParaRP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en-US" sz="1200" kern="1200" dirty="0">
                          <a:solidFill>
                            <a:schemeClr val="tx1"/>
                          </a:solidFill>
                          <a:latin typeface="+mn-lt"/>
                          <a:ea typeface="+mn-ea"/>
                          <a:cs typeface="+mn-cs"/>
                        </a:rPr>
                        <a:t>Carbides (WC-Co, WC-CoCr, Cr3C2-NiCr), metals, special alloys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Ceramic oxides (Al₂O₃, ZrO₂, TiO₂), metals, alloys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227773"/>
                  </a:ext>
                </a:extLst>
              </a:tr>
              <a:tr h="0">
                <a:tc>
                  <a:txBody>
                    <a:bodyPr/>
                    <a:lstStyle/>
                    <a:p>
                      <a:pPr marL="0" algn="l" defTabSz="914400" rtl="0" eaLnBrk="1" latinLnBrk="0" hangingPunct="1"/>
                      <a:r>
                        <a:rPr lang="it-IT" sz="1200" kern="1200">
                          <a:solidFill>
                            <a:schemeClr val="tx1"/>
                          </a:solidFill>
                          <a:latin typeface="+mn-lt"/>
                          <a:ea typeface="+mn-ea"/>
                          <a:cs typeface="+mn-cs"/>
                        </a:rPr>
                        <a:t>Coating Porosity</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&lt;1% (high </a:t>
                      </a:r>
                      <a:r>
                        <a:rPr lang="it-IT" sz="1200" kern="1200" dirty="0" err="1">
                          <a:solidFill>
                            <a:schemeClr val="tx1"/>
                          </a:solidFill>
                          <a:latin typeface="+mn-lt"/>
                          <a:ea typeface="+mn-ea"/>
                          <a:cs typeface="+mn-cs"/>
                        </a:rPr>
                        <a:t>density</a:t>
                      </a:r>
                      <a:r>
                        <a:rPr lang="it-IT" sz="1200" kern="1200" dirty="0">
                          <a:solidFill>
                            <a:schemeClr val="tx1"/>
                          </a:solidFill>
                          <a:latin typeface="+mn-lt"/>
                          <a:ea typeface="+mn-ea"/>
                          <a:cs typeface="+mn-cs"/>
                        </a:rPr>
                        <a:t>)</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5 - 15% (more porous)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730394865"/>
                  </a:ext>
                </a:extLst>
              </a:tr>
              <a:tr h="0">
                <a:tc>
                  <a:txBody>
                    <a:bodyPr/>
                    <a:lstStyle/>
                    <a:p>
                      <a:pPr marL="0" algn="l" defTabSz="914400" rtl="0" eaLnBrk="1" latinLnBrk="0" hangingPunct="1"/>
                      <a:r>
                        <a:rPr lang="it-IT" sz="1200" kern="1200">
                          <a:solidFill>
                            <a:schemeClr val="tx1"/>
                          </a:solidFill>
                          <a:latin typeface="+mn-lt"/>
                          <a:ea typeface="+mn-ea"/>
                          <a:cs typeface="+mn-cs"/>
                        </a:rPr>
                        <a:t>Substrate Adhesion</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en-US" sz="1200" kern="1200" dirty="0">
                          <a:solidFill>
                            <a:schemeClr val="tx1"/>
                          </a:solidFill>
                          <a:latin typeface="+mn-lt"/>
                          <a:ea typeface="+mn-ea"/>
                          <a:cs typeface="+mn-cs"/>
                        </a:rPr>
                        <a:t>70 - 100 MPa (high mechanical adhesion)</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30 - 60 </a:t>
                      </a:r>
                      <a:r>
                        <a:rPr lang="it-IT" sz="1200" kern="1200" dirty="0" err="1">
                          <a:solidFill>
                            <a:schemeClr val="tx1"/>
                          </a:solidFill>
                          <a:latin typeface="+mn-lt"/>
                          <a:ea typeface="+mn-ea"/>
                          <a:cs typeface="+mn-cs"/>
                        </a:rPr>
                        <a:t>MPa</a:t>
                      </a:r>
                      <a:endParaRPr lang="it-IT" sz="1200" kern="1200" dirty="0">
                        <a:solidFill>
                          <a:schemeClr val="tx1"/>
                        </a:solidFill>
                        <a:latin typeface="+mn-lt"/>
                        <a:ea typeface="+mn-ea"/>
                        <a:cs typeface="+mn-cs"/>
                      </a:endParaRP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032220179"/>
                  </a:ext>
                </a:extLst>
              </a:tr>
              <a:tr h="0">
                <a:tc>
                  <a:txBody>
                    <a:bodyPr/>
                    <a:lstStyle/>
                    <a:p>
                      <a:pPr marL="0" algn="l" defTabSz="914400" rtl="0" eaLnBrk="1" latinLnBrk="0" hangingPunct="1"/>
                      <a:r>
                        <a:rPr lang="it-IT" sz="1200" kern="1200">
                          <a:solidFill>
                            <a:schemeClr val="tx1"/>
                          </a:solidFill>
                          <a:latin typeface="+mn-lt"/>
                          <a:ea typeface="+mn-ea"/>
                          <a:cs typeface="+mn-cs"/>
                        </a:rPr>
                        <a:t>Typical Hardness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da-DK" sz="1200" kern="1200" dirty="0">
                          <a:solidFill>
                            <a:schemeClr val="tx1"/>
                          </a:solidFill>
                          <a:latin typeface="+mn-lt"/>
                          <a:ea typeface="+mn-ea"/>
                          <a:cs typeface="+mn-cs"/>
                        </a:rPr>
                        <a:t>900 - 1400 HV (for carbides)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en-US" sz="1200" kern="1200" dirty="0">
                          <a:solidFill>
                            <a:schemeClr val="tx1"/>
                          </a:solidFill>
                          <a:latin typeface="+mn-lt"/>
                          <a:ea typeface="+mn-ea"/>
                          <a:cs typeface="+mn-cs"/>
                        </a:rPr>
                        <a:t>400 - 1300 HV (depending on material)</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820081801"/>
                  </a:ext>
                </a:extLst>
              </a:tr>
              <a:tr h="0">
                <a:tc>
                  <a:txBody>
                    <a:bodyPr/>
                    <a:lstStyle/>
                    <a:p>
                      <a:pPr marL="0" algn="l" defTabSz="914400" rtl="0" eaLnBrk="1" latinLnBrk="0" hangingPunct="1"/>
                      <a:r>
                        <a:rPr lang="it-IT" sz="1200" kern="1200">
                          <a:solidFill>
                            <a:schemeClr val="tx1"/>
                          </a:solidFill>
                          <a:latin typeface="+mn-lt"/>
                          <a:ea typeface="+mn-ea"/>
                          <a:cs typeface="+mn-cs"/>
                        </a:rPr>
                        <a:t>Surface Roughness (Ra)</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da-DK" sz="1200" kern="1200">
                          <a:solidFill>
                            <a:schemeClr val="tx1"/>
                          </a:solidFill>
                          <a:latin typeface="+mn-lt"/>
                          <a:ea typeface="+mn-ea"/>
                          <a:cs typeface="+mn-cs"/>
                        </a:rPr>
                        <a:t>2 - 5 µm (before grinding)</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5 - 15 µm</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262559730"/>
                  </a:ext>
                </a:extLst>
              </a:tr>
              <a:tr h="0">
                <a:tc>
                  <a:txBody>
                    <a:bodyPr/>
                    <a:lstStyle/>
                    <a:p>
                      <a:pPr marL="0" algn="l" defTabSz="914400" rtl="0" eaLnBrk="1" latinLnBrk="0" hangingPunct="1"/>
                      <a:r>
                        <a:rPr lang="it-IT" sz="1200" kern="1200">
                          <a:solidFill>
                            <a:schemeClr val="tx1"/>
                          </a:solidFill>
                          <a:latin typeface="+mn-lt"/>
                          <a:ea typeface="+mn-ea"/>
                          <a:cs typeface="+mn-cs"/>
                        </a:rPr>
                        <a:t>Typical Coating Thickness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50 - 500 µm</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100 - 1000 µm</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950901497"/>
                  </a:ext>
                </a:extLst>
              </a:tr>
              <a:tr h="0">
                <a:tc>
                  <a:txBody>
                    <a:bodyPr/>
                    <a:lstStyle/>
                    <a:p>
                      <a:pPr marL="0" algn="l" defTabSz="914400" rtl="0" eaLnBrk="1" latinLnBrk="0" hangingPunct="1"/>
                      <a:r>
                        <a:rPr lang="it-IT" sz="1200" kern="1200">
                          <a:solidFill>
                            <a:schemeClr val="tx1"/>
                          </a:solidFill>
                          <a:latin typeface="+mn-lt"/>
                          <a:ea typeface="+mn-ea"/>
                          <a:cs typeface="+mn-cs"/>
                        </a:rPr>
                        <a:t>Wear Resistance</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err="1">
                          <a:solidFill>
                            <a:schemeClr val="tx1"/>
                          </a:solidFill>
                          <a:latin typeface="+mn-lt"/>
                          <a:ea typeface="+mn-ea"/>
                          <a:cs typeface="+mn-cs"/>
                        </a:rPr>
                        <a:t>Excellent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especially</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carbides</a:t>
                      </a:r>
                      <a:r>
                        <a:rPr lang="it-IT" sz="1200" kern="1200" dirty="0">
                          <a:solidFill>
                            <a:schemeClr val="tx1"/>
                          </a:solidFill>
                          <a:latin typeface="+mn-lt"/>
                          <a:ea typeface="+mn-ea"/>
                          <a:cs typeface="+mn-cs"/>
                        </a:rPr>
                        <a:t>)</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a:solidFill>
                            <a:schemeClr val="tx1"/>
                          </a:solidFill>
                          <a:latin typeface="+mn-lt"/>
                          <a:ea typeface="+mn-ea"/>
                          <a:cs typeface="+mn-cs"/>
                        </a:rPr>
                        <a:t>Good (</a:t>
                      </a:r>
                      <a:r>
                        <a:rPr lang="it-IT" sz="1200" kern="1200" dirty="0" err="1">
                          <a:solidFill>
                            <a:schemeClr val="tx1"/>
                          </a:solidFill>
                          <a:latin typeface="+mn-lt"/>
                          <a:ea typeface="+mn-ea"/>
                          <a:cs typeface="+mn-cs"/>
                        </a:rPr>
                        <a:t>material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dependent</a:t>
                      </a:r>
                      <a:r>
                        <a:rPr lang="it-IT" sz="1200" kern="1200" dirty="0">
                          <a:solidFill>
                            <a:schemeClr val="tx1"/>
                          </a:solidFill>
                          <a:latin typeface="+mn-lt"/>
                          <a:ea typeface="+mn-ea"/>
                          <a:cs typeface="+mn-cs"/>
                        </a:rPr>
                        <a:t>)</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823149339"/>
                  </a:ext>
                </a:extLst>
              </a:tr>
              <a:tr h="0">
                <a:tc>
                  <a:txBody>
                    <a:bodyPr/>
                    <a:lstStyle/>
                    <a:p>
                      <a:pPr marL="0" algn="l" defTabSz="914400" rtl="0" eaLnBrk="1" latinLnBrk="0" hangingPunct="1"/>
                      <a:r>
                        <a:rPr lang="it-IT" sz="1200" kern="1200">
                          <a:solidFill>
                            <a:schemeClr val="tx1"/>
                          </a:solidFill>
                          <a:latin typeface="+mn-lt"/>
                          <a:ea typeface="+mn-ea"/>
                          <a:cs typeface="+mn-cs"/>
                        </a:rPr>
                        <a:t>Corrosion Resistance</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a:solidFill>
                            <a:schemeClr val="tx1"/>
                          </a:solidFill>
                          <a:latin typeface="+mn-lt"/>
                          <a:ea typeface="+mn-ea"/>
                          <a:cs typeface="+mn-cs"/>
                        </a:rPr>
                        <a:t>Very good</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it-IT" sz="1200" kern="1200" dirty="0" err="1">
                          <a:solidFill>
                            <a:schemeClr val="tx1"/>
                          </a:solidFill>
                          <a:latin typeface="+mn-lt"/>
                          <a:ea typeface="+mn-ea"/>
                          <a:cs typeface="+mn-cs"/>
                        </a:rPr>
                        <a:t>Excellent</a:t>
                      </a:r>
                      <a:r>
                        <a:rPr lang="it-IT" sz="1200" kern="1200" dirty="0">
                          <a:solidFill>
                            <a:schemeClr val="tx1"/>
                          </a:solidFill>
                          <a:latin typeface="+mn-lt"/>
                          <a:ea typeface="+mn-ea"/>
                          <a:cs typeface="+mn-cs"/>
                        </a:rPr>
                        <a:t> for </a:t>
                      </a:r>
                      <a:r>
                        <a:rPr lang="it-IT" sz="1200" kern="1200" dirty="0" err="1">
                          <a:solidFill>
                            <a:schemeClr val="tx1"/>
                          </a:solidFill>
                          <a:latin typeface="+mn-lt"/>
                          <a:ea typeface="+mn-ea"/>
                          <a:cs typeface="+mn-cs"/>
                        </a:rPr>
                        <a:t>ceramic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oxides</a:t>
                      </a:r>
                      <a:endParaRPr lang="it-IT" sz="1200" kern="1200" dirty="0">
                        <a:solidFill>
                          <a:schemeClr val="tx1"/>
                        </a:solidFill>
                        <a:latin typeface="+mn-lt"/>
                        <a:ea typeface="+mn-ea"/>
                        <a:cs typeface="+mn-cs"/>
                      </a:endParaRP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190713396"/>
                  </a:ext>
                </a:extLst>
              </a:tr>
              <a:tr h="0">
                <a:tc>
                  <a:txBody>
                    <a:bodyPr/>
                    <a:lstStyle/>
                    <a:p>
                      <a:pPr marL="0" algn="l" defTabSz="914400" rtl="0" eaLnBrk="1" latinLnBrk="0" hangingPunct="1"/>
                      <a:r>
                        <a:rPr lang="it-IT" sz="1200" kern="1200">
                          <a:solidFill>
                            <a:schemeClr val="tx1"/>
                          </a:solidFill>
                          <a:latin typeface="+mn-lt"/>
                          <a:ea typeface="+mn-ea"/>
                          <a:cs typeface="+mn-cs"/>
                        </a:rPr>
                        <a:t>Main Applications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en-US" sz="1200" kern="1200" dirty="0">
                          <a:solidFill>
                            <a:schemeClr val="tx1"/>
                          </a:solidFill>
                          <a:latin typeface="+mn-lt"/>
                          <a:ea typeface="+mn-ea"/>
                          <a:cs typeface="+mn-cs"/>
                        </a:rPr>
                        <a:t>Wear and erosion protection (rollers, turbines, valves, pumps)</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algn="l" defTabSz="914400" rtl="0" eaLnBrk="1" latinLnBrk="0" hangingPunct="1"/>
                      <a:r>
                        <a:rPr lang="en-US" sz="1200" kern="1200" dirty="0">
                          <a:solidFill>
                            <a:schemeClr val="tx1"/>
                          </a:solidFill>
                          <a:latin typeface="+mn-lt"/>
                          <a:ea typeface="+mn-ea"/>
                          <a:cs typeface="+mn-cs"/>
                        </a:rPr>
                        <a:t>Thermal barrier coatings (TBC), electrical insulation, oxidation protection</a:t>
                      </a:r>
                    </a:p>
                  </a:txBody>
                  <a:tcPr marL="69069" marR="69069" marT="34534" marB="345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007635907"/>
                  </a:ext>
                </a:extLst>
              </a:tr>
            </a:tbl>
          </a:graphicData>
        </a:graphic>
      </p:graphicFrame>
    </p:spTree>
    <p:extLst>
      <p:ext uri="{BB962C8B-B14F-4D97-AF65-F5344CB8AC3E}">
        <p14:creationId xmlns:p14="http://schemas.microsoft.com/office/powerpoint/2010/main" val="194454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66DDD-BB2B-31ED-2D0A-50B872B94956}"/>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35CC1D30-FF64-164F-BA65-5F89724A8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7A3BDAA8-C1D5-3303-7961-77DB25CC8D00}"/>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F0705D09-024B-B0FE-F4E7-5D056E9F3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146549D1-42FE-0F1B-BAB3-20E6DB459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6156" name="Picture 12" descr="Thermal Spraying at Nova Swiss - Nova Swiss">
            <a:extLst>
              <a:ext uri="{FF2B5EF4-FFF2-40B4-BE49-F238E27FC236}">
                <a16:creationId xmlns:a16="http://schemas.microsoft.com/office/drawing/2014/main" id="{C273ED8E-ABA8-9CC9-15E4-245D0AC836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028" y="811850"/>
            <a:ext cx="7656005" cy="568378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58087359-6931-A0A0-47F7-2CFB1F8A5499}"/>
              </a:ext>
            </a:extLst>
          </p:cNvPr>
          <p:cNvSpPr/>
          <p:nvPr/>
        </p:nvSpPr>
        <p:spPr>
          <a:xfrm>
            <a:off x="281054" y="6220350"/>
            <a:ext cx="1080000" cy="170597"/>
          </a:xfrm>
          <a:prstGeom prst="rect">
            <a:avLst/>
          </a:prstGeom>
          <a:gradFill flip="none" rotWithShape="1">
            <a:gsLst>
              <a:gs pos="0">
                <a:srgbClr val="D7D7D7"/>
              </a:gs>
              <a:gs pos="100000">
                <a:srgbClr val="E1E1E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689A919-EF06-A086-54C7-93424308C61B}"/>
              </a:ext>
            </a:extLst>
          </p:cNvPr>
          <p:cNvSpPr txBox="1"/>
          <p:nvPr/>
        </p:nvSpPr>
        <p:spPr>
          <a:xfrm>
            <a:off x="347213" y="850023"/>
            <a:ext cx="6700567" cy="584775"/>
          </a:xfrm>
          <a:prstGeom prst="rect">
            <a:avLst/>
          </a:prstGeom>
          <a:noFill/>
        </p:spPr>
        <p:txBody>
          <a:bodyPr wrap="square">
            <a:spAutoFit/>
          </a:bodyPr>
          <a:lstStyle/>
          <a:p>
            <a:pPr algn="l"/>
            <a:r>
              <a:rPr lang="it-IT" sz="3200" b="1" i="0" dirty="0">
                <a:solidFill>
                  <a:srgbClr val="F8FAFF"/>
                </a:solidFill>
                <a:effectLst/>
                <a:latin typeface="Inter"/>
              </a:rPr>
              <a:t>PROCESS AND CROSS SECTION</a:t>
            </a:r>
          </a:p>
        </p:txBody>
      </p:sp>
      <p:pic>
        <p:nvPicPr>
          <p:cNvPr id="9" name="WhatsApp Video 2025-03-04 at 15.19.45">
            <a:hlinkClick r:id="" action="ppaction://media"/>
            <a:extLst>
              <a:ext uri="{FF2B5EF4-FFF2-40B4-BE49-F238E27FC236}">
                <a16:creationId xmlns:a16="http://schemas.microsoft.com/office/drawing/2014/main" id="{E68B7802-B6CC-2BD0-5640-91508D842D6F}"/>
              </a:ext>
            </a:extLst>
          </p:cNvPr>
          <p:cNvPicPr>
            <a:picLocks noChangeAspect="1"/>
          </p:cNvPicPr>
          <p:nvPr>
            <a:videoFile r:link="rId1"/>
            <p:extLst>
              <p:ext uri="{DAA4B4D4-6D71-4841-9C94-3DE7FCFB9230}">
                <p14:media xmlns:p14="http://schemas.microsoft.com/office/powerpoint/2010/main" r:embed="rId2">
                  <p14:trim st="20000" end="2477.0068"/>
                </p14:media>
              </p:ext>
            </p:extLst>
          </p:nvPr>
        </p:nvPicPr>
        <p:blipFill>
          <a:blip r:embed="rId8"/>
          <a:srcRect t="13640"/>
          <a:stretch/>
        </p:blipFill>
        <p:spPr>
          <a:xfrm>
            <a:off x="8159996" y="838408"/>
            <a:ext cx="3684791" cy="5657226"/>
          </a:xfrm>
          <a:prstGeom prst="rect">
            <a:avLst/>
          </a:prstGeom>
        </p:spPr>
      </p:pic>
    </p:spTree>
    <p:extLst>
      <p:ext uri="{BB962C8B-B14F-4D97-AF65-F5344CB8AC3E}">
        <p14:creationId xmlns:p14="http://schemas.microsoft.com/office/powerpoint/2010/main" val="320978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C2E5-2BA4-B61D-BF3E-63DCF1E7FE06}"/>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71AD6E8F-267C-3408-2016-A715E8DA1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11532F01-C6BC-5947-894D-6D246FAFDCF5}"/>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65B37788-EC9C-287C-7416-8EC6D0BAC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A3C49FA6-8E26-C7E7-88DC-F1991824B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2050" name="Picture 2" descr="Laser powder cladding process. To automate the coating process on... |  Download Scientific Diagram">
            <a:extLst>
              <a:ext uri="{FF2B5EF4-FFF2-40B4-BE49-F238E27FC236}">
                <a16:creationId xmlns:a16="http://schemas.microsoft.com/office/drawing/2014/main" id="{3E1A10CC-63E7-D6B6-3AE9-FF91D28B5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64" y="1685125"/>
            <a:ext cx="5954550" cy="435260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2053E4D-9D6F-E59E-7AF6-5E85894081AC}"/>
              </a:ext>
            </a:extLst>
          </p:cNvPr>
          <p:cNvPicPr>
            <a:picLocks noChangeAspect="1"/>
          </p:cNvPicPr>
          <p:nvPr/>
        </p:nvPicPr>
        <p:blipFill>
          <a:blip r:embed="rId6"/>
          <a:srcRect l="3714" r="11045"/>
          <a:stretch/>
        </p:blipFill>
        <p:spPr>
          <a:xfrm>
            <a:off x="6741393" y="2270656"/>
            <a:ext cx="5064682" cy="3181542"/>
          </a:xfrm>
          <a:prstGeom prst="rect">
            <a:avLst/>
          </a:prstGeom>
        </p:spPr>
      </p:pic>
      <p:sp>
        <p:nvSpPr>
          <p:cNvPr id="6" name="Freccia a destra 5">
            <a:extLst>
              <a:ext uri="{FF2B5EF4-FFF2-40B4-BE49-F238E27FC236}">
                <a16:creationId xmlns:a16="http://schemas.microsoft.com/office/drawing/2014/main" id="{C5FC4FF7-524B-8BD2-92D9-9704548C0BE1}"/>
              </a:ext>
            </a:extLst>
          </p:cNvPr>
          <p:cNvSpPr/>
          <p:nvPr/>
        </p:nvSpPr>
        <p:spPr>
          <a:xfrm>
            <a:off x="9744505" y="2542356"/>
            <a:ext cx="1800718" cy="460136"/>
          </a:xfrm>
          <a:prstGeom prst="rightArrow">
            <a:avLst/>
          </a:prstGeom>
          <a:solidFill>
            <a:schemeClr val="bg1">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err="1"/>
              <a:t>Direction</a:t>
            </a:r>
            <a:r>
              <a:rPr lang="it-IT" sz="1200" dirty="0"/>
              <a:t> Of Motion</a:t>
            </a:r>
          </a:p>
        </p:txBody>
      </p:sp>
      <p:sp>
        <p:nvSpPr>
          <p:cNvPr id="7" name="CasellaDiTesto 6">
            <a:extLst>
              <a:ext uri="{FF2B5EF4-FFF2-40B4-BE49-F238E27FC236}">
                <a16:creationId xmlns:a16="http://schemas.microsoft.com/office/drawing/2014/main" id="{8FF99DA7-DC23-FBAB-E82C-2E10D086A3D6}"/>
              </a:ext>
            </a:extLst>
          </p:cNvPr>
          <p:cNvSpPr txBox="1"/>
          <p:nvPr/>
        </p:nvSpPr>
        <p:spPr>
          <a:xfrm>
            <a:off x="8022213" y="4987831"/>
            <a:ext cx="94239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err="1"/>
              <a:t>Substrate</a:t>
            </a:r>
            <a:endParaRPr lang="it-IT" dirty="0"/>
          </a:p>
        </p:txBody>
      </p:sp>
      <p:cxnSp>
        <p:nvCxnSpPr>
          <p:cNvPr id="9" name="Connettore 2 8">
            <a:extLst>
              <a:ext uri="{FF2B5EF4-FFF2-40B4-BE49-F238E27FC236}">
                <a16:creationId xmlns:a16="http://schemas.microsoft.com/office/drawing/2014/main" id="{658ACFBA-85BB-6759-BD18-3D081DFD26E1}"/>
              </a:ext>
            </a:extLst>
          </p:cNvPr>
          <p:cNvCxnSpPr>
            <a:cxnSpLocks/>
            <a:stCxn id="7" idx="0"/>
          </p:cNvCxnSpPr>
          <p:nvPr/>
        </p:nvCxnSpPr>
        <p:spPr>
          <a:xfrm flipH="1" flipV="1">
            <a:off x="8488745" y="4376201"/>
            <a:ext cx="4665" cy="611630"/>
          </a:xfrm>
          <a:prstGeom prst="straightConnector1">
            <a:avLst/>
          </a:prstGeom>
          <a:ln>
            <a:solidFill>
              <a:srgbClr val="FEFEFE"/>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6288176C-D97C-903E-0E56-05AC7CAC7B8D}"/>
              </a:ext>
            </a:extLst>
          </p:cNvPr>
          <p:cNvSpPr txBox="1"/>
          <p:nvPr/>
        </p:nvSpPr>
        <p:spPr>
          <a:xfrm>
            <a:off x="8116963" y="2690828"/>
            <a:ext cx="942393" cy="433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Laser </a:t>
            </a:r>
            <a:r>
              <a:rPr lang="it-IT" dirty="0" err="1"/>
              <a:t>Beam</a:t>
            </a:r>
            <a:endParaRPr lang="it-IT" dirty="0"/>
          </a:p>
        </p:txBody>
      </p:sp>
      <p:cxnSp>
        <p:nvCxnSpPr>
          <p:cNvPr id="11" name="Connettore 2 10">
            <a:extLst>
              <a:ext uri="{FF2B5EF4-FFF2-40B4-BE49-F238E27FC236}">
                <a16:creationId xmlns:a16="http://schemas.microsoft.com/office/drawing/2014/main" id="{B1DC931E-8332-613F-08C0-423DF1D3F2FD}"/>
              </a:ext>
            </a:extLst>
          </p:cNvPr>
          <p:cNvCxnSpPr>
            <a:cxnSpLocks/>
          </p:cNvCxnSpPr>
          <p:nvPr/>
        </p:nvCxnSpPr>
        <p:spPr>
          <a:xfrm>
            <a:off x="9001287" y="2942590"/>
            <a:ext cx="563005" cy="50792"/>
          </a:xfrm>
          <a:prstGeom prst="straightConnector1">
            <a:avLst/>
          </a:prstGeom>
          <a:ln>
            <a:solidFill>
              <a:srgbClr val="FEFEFE"/>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2F1B1A67-8388-B99F-AF58-807FF0694BDC}"/>
              </a:ext>
            </a:extLst>
          </p:cNvPr>
          <p:cNvSpPr txBox="1"/>
          <p:nvPr/>
        </p:nvSpPr>
        <p:spPr>
          <a:xfrm>
            <a:off x="8959941" y="4675112"/>
            <a:ext cx="94239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err="1"/>
              <a:t>Deposit</a:t>
            </a:r>
            <a:endParaRPr lang="it-IT" dirty="0"/>
          </a:p>
        </p:txBody>
      </p:sp>
      <p:cxnSp>
        <p:nvCxnSpPr>
          <p:cNvPr id="20" name="Connettore 2 19">
            <a:extLst>
              <a:ext uri="{FF2B5EF4-FFF2-40B4-BE49-F238E27FC236}">
                <a16:creationId xmlns:a16="http://schemas.microsoft.com/office/drawing/2014/main" id="{A60EC5D3-A307-581D-527D-DAE5916007D6}"/>
              </a:ext>
            </a:extLst>
          </p:cNvPr>
          <p:cNvCxnSpPr>
            <a:cxnSpLocks/>
            <a:stCxn id="19" idx="0"/>
          </p:cNvCxnSpPr>
          <p:nvPr/>
        </p:nvCxnSpPr>
        <p:spPr>
          <a:xfrm flipH="1" flipV="1">
            <a:off x="9426473" y="4063482"/>
            <a:ext cx="4665" cy="611630"/>
          </a:xfrm>
          <a:prstGeom prst="straightConnector1">
            <a:avLst/>
          </a:prstGeom>
          <a:ln>
            <a:solidFill>
              <a:srgbClr val="FEFEFE"/>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D00699DB-880B-756D-B019-809D7A09FBC5}"/>
              </a:ext>
            </a:extLst>
          </p:cNvPr>
          <p:cNvSpPr txBox="1"/>
          <p:nvPr/>
        </p:nvSpPr>
        <p:spPr>
          <a:xfrm>
            <a:off x="8116962" y="2552328"/>
            <a:ext cx="94239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err="1"/>
              <a:t>Powder</a:t>
            </a:r>
            <a:endParaRPr lang="it-IT" dirty="0"/>
          </a:p>
        </p:txBody>
      </p:sp>
      <p:cxnSp>
        <p:nvCxnSpPr>
          <p:cNvPr id="23" name="Connettore 2 22">
            <a:extLst>
              <a:ext uri="{FF2B5EF4-FFF2-40B4-BE49-F238E27FC236}">
                <a16:creationId xmlns:a16="http://schemas.microsoft.com/office/drawing/2014/main" id="{FBA507A8-4624-5938-17CB-CEC534803B5E}"/>
              </a:ext>
            </a:extLst>
          </p:cNvPr>
          <p:cNvCxnSpPr>
            <a:cxnSpLocks/>
          </p:cNvCxnSpPr>
          <p:nvPr/>
        </p:nvCxnSpPr>
        <p:spPr>
          <a:xfrm>
            <a:off x="8891597" y="2733306"/>
            <a:ext cx="658554" cy="97741"/>
          </a:xfrm>
          <a:prstGeom prst="straightConnector1">
            <a:avLst/>
          </a:prstGeom>
          <a:ln>
            <a:solidFill>
              <a:srgbClr val="FEFEFE"/>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B3CBB755-A1E6-5F2C-7C25-BDB019557DAD}"/>
              </a:ext>
            </a:extLst>
          </p:cNvPr>
          <p:cNvSpPr txBox="1"/>
          <p:nvPr/>
        </p:nvSpPr>
        <p:spPr>
          <a:xfrm>
            <a:off x="9709051" y="3022430"/>
            <a:ext cx="942393" cy="433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Melt pool</a:t>
            </a:r>
          </a:p>
        </p:txBody>
      </p:sp>
      <p:cxnSp>
        <p:nvCxnSpPr>
          <p:cNvPr id="27" name="Connettore 2 26">
            <a:extLst>
              <a:ext uri="{FF2B5EF4-FFF2-40B4-BE49-F238E27FC236}">
                <a16:creationId xmlns:a16="http://schemas.microsoft.com/office/drawing/2014/main" id="{90A24155-358B-7450-3D2B-7FC7EBE65D74}"/>
              </a:ext>
            </a:extLst>
          </p:cNvPr>
          <p:cNvCxnSpPr>
            <a:cxnSpLocks/>
          </p:cNvCxnSpPr>
          <p:nvPr/>
        </p:nvCxnSpPr>
        <p:spPr>
          <a:xfrm flipH="1" flipV="1">
            <a:off x="9647082" y="3076206"/>
            <a:ext cx="191452" cy="165735"/>
          </a:xfrm>
          <a:prstGeom prst="straightConnector1">
            <a:avLst/>
          </a:prstGeom>
          <a:ln>
            <a:solidFill>
              <a:srgbClr val="FEFEFE"/>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CA2287BA-956E-33B5-FB85-B5B7C93065F4}"/>
              </a:ext>
            </a:extLst>
          </p:cNvPr>
          <p:cNvSpPr txBox="1"/>
          <p:nvPr/>
        </p:nvSpPr>
        <p:spPr>
          <a:xfrm>
            <a:off x="407464" y="901248"/>
            <a:ext cx="6094562" cy="584775"/>
          </a:xfrm>
          <a:prstGeom prst="rect">
            <a:avLst/>
          </a:prstGeom>
          <a:noFill/>
        </p:spPr>
        <p:txBody>
          <a:bodyPr wrap="square">
            <a:spAutoFit/>
          </a:bodyPr>
          <a:lstStyle/>
          <a:p>
            <a:r>
              <a:rPr lang="it-IT" sz="3200" b="1" dirty="0"/>
              <a:t>WHAT IS LASER CLADDING?</a:t>
            </a:r>
          </a:p>
        </p:txBody>
      </p:sp>
    </p:spTree>
    <p:extLst>
      <p:ext uri="{BB962C8B-B14F-4D97-AF65-F5344CB8AC3E}">
        <p14:creationId xmlns:p14="http://schemas.microsoft.com/office/powerpoint/2010/main" val="33975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3E23E-B8EA-5C2C-C239-A96B9824A6E0}"/>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224A38E4-8E8F-FF1F-478F-0D2DF1099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CB1024C1-0923-5550-9C4D-1E8497244EC2}"/>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B3CD5A44-142C-CE44-2ED9-BC30C41EC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ED4A3E54-A945-E17A-B38B-3F1DB261F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graphicFrame>
        <p:nvGraphicFramePr>
          <p:cNvPr id="12" name="Tabella 11">
            <a:extLst>
              <a:ext uri="{FF2B5EF4-FFF2-40B4-BE49-F238E27FC236}">
                <a16:creationId xmlns:a16="http://schemas.microsoft.com/office/drawing/2014/main" id="{8CE0598E-32B5-5FF1-47B0-5255C0C69AF7}"/>
              </a:ext>
            </a:extLst>
          </p:cNvPr>
          <p:cNvGraphicFramePr>
            <a:graphicFrameLocks noGrp="1"/>
          </p:cNvGraphicFramePr>
          <p:nvPr>
            <p:extLst>
              <p:ext uri="{D42A27DB-BD31-4B8C-83A1-F6EECF244321}">
                <p14:modId xmlns:p14="http://schemas.microsoft.com/office/powerpoint/2010/main" val="2344561295"/>
              </p:ext>
            </p:extLst>
          </p:nvPr>
        </p:nvGraphicFramePr>
        <p:xfrm>
          <a:off x="838200" y="1318838"/>
          <a:ext cx="10515600" cy="3826186"/>
        </p:xfrm>
        <a:graphic>
          <a:graphicData uri="http://schemas.openxmlformats.org/drawingml/2006/table">
            <a:tbl>
              <a:tblPr/>
              <a:tblGrid>
                <a:gridCol w="2628900">
                  <a:extLst>
                    <a:ext uri="{9D8B030D-6E8A-4147-A177-3AD203B41FA5}">
                      <a16:colId xmlns:a16="http://schemas.microsoft.com/office/drawing/2014/main" val="3552967143"/>
                    </a:ext>
                  </a:extLst>
                </a:gridCol>
                <a:gridCol w="2628900">
                  <a:extLst>
                    <a:ext uri="{9D8B030D-6E8A-4147-A177-3AD203B41FA5}">
                      <a16:colId xmlns:a16="http://schemas.microsoft.com/office/drawing/2014/main" val="518327647"/>
                    </a:ext>
                  </a:extLst>
                </a:gridCol>
                <a:gridCol w="2628900">
                  <a:extLst>
                    <a:ext uri="{9D8B030D-6E8A-4147-A177-3AD203B41FA5}">
                      <a16:colId xmlns:a16="http://schemas.microsoft.com/office/drawing/2014/main" val="3302154022"/>
                    </a:ext>
                  </a:extLst>
                </a:gridCol>
                <a:gridCol w="2628900">
                  <a:extLst>
                    <a:ext uri="{9D8B030D-6E8A-4147-A177-3AD203B41FA5}">
                      <a16:colId xmlns:a16="http://schemas.microsoft.com/office/drawing/2014/main" val="2869205572"/>
                    </a:ext>
                  </a:extLst>
                </a:gridCol>
              </a:tblGrid>
              <a:tr h="546598">
                <a:tc>
                  <a:txBody>
                    <a:bodyPr/>
                    <a:lstStyle/>
                    <a:p>
                      <a:r>
                        <a:rPr lang="it-IT" sz="1200" dirty="0"/>
                        <a:t>Source: Fraunhofer IWS, 2011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it-IT" sz="1400" b="1" dirty="0">
                          <a:solidFill>
                            <a:schemeClr val="bg1"/>
                          </a:solidFill>
                        </a:rPr>
                        <a:t>PTA </a:t>
                      </a:r>
                      <a:r>
                        <a:rPr lang="it-IT" sz="1400" b="1" dirty="0" err="1">
                          <a:solidFill>
                            <a:schemeClr val="bg1"/>
                          </a:solidFill>
                        </a:rPr>
                        <a:t>Welding</a:t>
                      </a:r>
                      <a:endParaRPr lang="it-IT"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AC"/>
                    </a:solidFill>
                  </a:tcPr>
                </a:tc>
                <a:tc>
                  <a:txBody>
                    <a:bodyPr/>
                    <a:lstStyle/>
                    <a:p>
                      <a:r>
                        <a:rPr lang="it-IT" sz="1400" b="1">
                          <a:solidFill>
                            <a:schemeClr val="bg1"/>
                          </a:solidFill>
                        </a:rPr>
                        <a:t>Laser Cladding</a:t>
                      </a:r>
                      <a:endParaRPr lang="it-IT" sz="14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AC"/>
                    </a:solidFill>
                  </a:tcPr>
                </a:tc>
                <a:tc>
                  <a:txBody>
                    <a:bodyPr/>
                    <a:lstStyle/>
                    <a:p>
                      <a:r>
                        <a:rPr lang="it-IT" sz="1400" b="1" dirty="0">
                          <a:solidFill>
                            <a:schemeClr val="bg1"/>
                          </a:solidFill>
                        </a:rPr>
                        <a:t>Thermal Spray</a:t>
                      </a:r>
                      <a:endParaRPr lang="it-IT"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AC"/>
                    </a:solidFill>
                  </a:tcPr>
                </a:tc>
                <a:extLst>
                  <a:ext uri="{0D108BD9-81ED-4DB2-BD59-A6C34878D82A}">
                    <a16:rowId xmlns:a16="http://schemas.microsoft.com/office/drawing/2014/main" val="4099809891"/>
                  </a:ext>
                </a:extLst>
              </a:tr>
              <a:tr h="546598">
                <a:tc>
                  <a:txBody>
                    <a:bodyPr/>
                    <a:lstStyle/>
                    <a:p>
                      <a:r>
                        <a:rPr lang="it-IT" sz="1400" b="1"/>
                        <a:t>Bonding Strength [MPa]</a:t>
                      </a:r>
                      <a:endParaRPr lang="it-IT"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dirty="0" err="1"/>
                        <a:t>Metallurgical</a:t>
                      </a:r>
                      <a:r>
                        <a:rPr lang="it-IT" sz="1400" dirty="0"/>
                        <a:t> bond ≤800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Metallurgical bond ≤800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Physical bond ≤80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0175"/>
                  </a:ext>
                </a:extLst>
              </a:tr>
              <a:tr h="546598">
                <a:tc>
                  <a:txBody>
                    <a:bodyPr/>
                    <a:lstStyle/>
                    <a:p>
                      <a:r>
                        <a:rPr lang="it-IT" sz="1400" b="1"/>
                        <a:t>Density [%]</a:t>
                      </a:r>
                      <a:endParaRPr lang="it-IT"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dirty="0"/>
                        <a:t>100%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100%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95+%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5356098"/>
                  </a:ext>
                </a:extLst>
              </a:tr>
              <a:tr h="546598">
                <a:tc>
                  <a:txBody>
                    <a:bodyPr/>
                    <a:lstStyle/>
                    <a:p>
                      <a:r>
                        <a:rPr lang="it-IT" sz="1400" b="1" dirty="0"/>
                        <a:t>Build-up Rate [kg/h]</a:t>
                      </a:r>
                      <a:endParaRPr lang="it-IT"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58922522"/>
                  </a:ext>
                </a:extLst>
              </a:tr>
              <a:tr h="546598">
                <a:tc>
                  <a:txBody>
                    <a:bodyPr/>
                    <a:lstStyle/>
                    <a:p>
                      <a:r>
                        <a:rPr lang="it-IT" sz="1400" b="1"/>
                        <a:t>Typical Thickness [mm]</a:t>
                      </a:r>
                      <a:endParaRPr lang="it-IT"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0.5 - 4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0.2 - 2+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0.05 - 0.5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8755267"/>
                  </a:ext>
                </a:extLst>
              </a:tr>
              <a:tr h="546598">
                <a:tc>
                  <a:txBody>
                    <a:bodyPr/>
                    <a:lstStyle/>
                    <a:p>
                      <a:r>
                        <a:rPr lang="it-IT" sz="1400" b="1"/>
                        <a:t>Heat Input</a:t>
                      </a:r>
                      <a:endParaRPr lang="it-IT"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High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Medium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a:t>Low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3981005"/>
                  </a:ext>
                </a:extLst>
              </a:tr>
              <a:tr h="546598">
                <a:tc>
                  <a:txBody>
                    <a:bodyPr/>
                    <a:lstStyle/>
                    <a:p>
                      <a:r>
                        <a:rPr lang="it-IT" sz="1400" b="1"/>
                        <a:t>Dilution [%]</a:t>
                      </a:r>
                      <a:endParaRPr lang="it-IT" sz="14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dirty="0"/>
                        <a:t>8-18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dirty="0"/>
                        <a:t>&lt;5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it-IT" sz="140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91868416"/>
                  </a:ext>
                </a:extLst>
              </a:tr>
            </a:tbl>
          </a:graphicData>
        </a:graphic>
      </p:graphicFrame>
      <p:sp>
        <p:nvSpPr>
          <p:cNvPr id="15" name="Freccia a destra 14">
            <a:extLst>
              <a:ext uri="{FF2B5EF4-FFF2-40B4-BE49-F238E27FC236}">
                <a16:creationId xmlns:a16="http://schemas.microsoft.com/office/drawing/2014/main" id="{F97F0051-D3B4-2857-E504-EB2D27B3036A}"/>
              </a:ext>
            </a:extLst>
          </p:cNvPr>
          <p:cNvSpPr/>
          <p:nvPr/>
        </p:nvSpPr>
        <p:spPr>
          <a:xfrm rot="19320000">
            <a:off x="6463392" y="3141931"/>
            <a:ext cx="252000" cy="1800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CasellaDiTesto 23">
            <a:extLst>
              <a:ext uri="{FF2B5EF4-FFF2-40B4-BE49-F238E27FC236}">
                <a16:creationId xmlns:a16="http://schemas.microsoft.com/office/drawing/2014/main" id="{77E899DF-8373-4FC2-7D47-FD08230F7FB2}"/>
              </a:ext>
            </a:extLst>
          </p:cNvPr>
          <p:cNvSpPr txBox="1"/>
          <p:nvPr/>
        </p:nvSpPr>
        <p:spPr>
          <a:xfrm>
            <a:off x="838200" y="5375274"/>
            <a:ext cx="6094562" cy="1116000"/>
          </a:xfrm>
          <a:prstGeom prst="rect">
            <a:avLst/>
          </a:prstGeom>
          <a:solidFill>
            <a:srgbClr val="F2F2F2"/>
          </a:solidFill>
        </p:spPr>
        <p:txBody>
          <a:bodyPr wrap="square" tIns="0" bIns="0" anchor="t" anchorCtr="0">
            <a:normAutofit fontScale="92500"/>
          </a:bodyPr>
          <a:lstStyle/>
          <a:p>
            <a:pPr marL="285750" indent="-285750">
              <a:buFont typeface="Arial" panose="020B0604020202020204" pitchFamily="34" charset="0"/>
              <a:buChar char="•"/>
            </a:pPr>
            <a:endParaRPr lang="en-US" sz="1400" dirty="0"/>
          </a:p>
          <a:p>
            <a:r>
              <a:rPr lang="en-US" sz="1400" b="1" dirty="0"/>
              <a:t>Additional Points on Laser Cladding (LC):</a:t>
            </a:r>
          </a:p>
          <a:p>
            <a:pPr marL="285750" indent="-285750">
              <a:buFont typeface="Arial" panose="020B0604020202020204" pitchFamily="34" charset="0"/>
              <a:buChar char="•"/>
            </a:pPr>
            <a:r>
              <a:rPr lang="en-US" sz="1400" dirty="0"/>
              <a:t>LC is a complementing technology to thermal spray.</a:t>
            </a:r>
          </a:p>
          <a:p>
            <a:pPr marL="285750" indent="-285750">
              <a:buFont typeface="Arial" panose="020B0604020202020204" pitchFamily="34" charset="0"/>
              <a:buChar char="•"/>
            </a:pPr>
            <a:r>
              <a:rPr lang="en-US" sz="1400" dirty="0"/>
              <a:t>LC is becoming more competitive against PTA welding.</a:t>
            </a:r>
          </a:p>
          <a:p>
            <a:pPr marL="285750" indent="-285750">
              <a:buFont typeface="Arial" panose="020B0604020202020204" pitchFamily="34" charset="0"/>
              <a:buChar char="•"/>
            </a:pPr>
            <a:r>
              <a:rPr lang="en-US" sz="1400" dirty="0"/>
              <a:t>In advanced weld repair applications, LC outperforms conventional TIG welding.</a:t>
            </a:r>
          </a:p>
        </p:txBody>
      </p:sp>
      <p:sp>
        <p:nvSpPr>
          <p:cNvPr id="25" name="CasellaDiTesto 24">
            <a:extLst>
              <a:ext uri="{FF2B5EF4-FFF2-40B4-BE49-F238E27FC236}">
                <a16:creationId xmlns:a16="http://schemas.microsoft.com/office/drawing/2014/main" id="{C198DA6F-7733-D10A-651D-AAE581B82BBC}"/>
              </a:ext>
            </a:extLst>
          </p:cNvPr>
          <p:cNvSpPr txBox="1"/>
          <p:nvPr/>
        </p:nvSpPr>
        <p:spPr>
          <a:xfrm>
            <a:off x="191803" y="702145"/>
            <a:ext cx="6094562" cy="584775"/>
          </a:xfrm>
          <a:prstGeom prst="rect">
            <a:avLst/>
          </a:prstGeom>
          <a:noFill/>
        </p:spPr>
        <p:txBody>
          <a:bodyPr wrap="square">
            <a:spAutoFit/>
          </a:bodyPr>
          <a:lstStyle/>
          <a:p>
            <a:pPr algn="l"/>
            <a:r>
              <a:rPr lang="it-IT" sz="3200" b="1" i="0" dirty="0">
                <a:effectLst/>
                <a:latin typeface="Inter"/>
              </a:rPr>
              <a:t>KEY ADVANTAGES</a:t>
            </a:r>
          </a:p>
        </p:txBody>
      </p:sp>
    </p:spTree>
    <p:extLst>
      <p:ext uri="{BB962C8B-B14F-4D97-AF65-F5344CB8AC3E}">
        <p14:creationId xmlns:p14="http://schemas.microsoft.com/office/powerpoint/2010/main" val="370500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B8D2-1049-DA27-B2EE-4BBB99DD8E0C}"/>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B5E40B3B-6C71-923C-E927-56FCEF261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309CC1AE-E8D4-EF91-5BBD-A7DACD05B0FC}"/>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E3E02B6D-BE75-2865-5E7F-B29E670E3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6BFFA604-7968-63AD-5BFD-DC7DE280B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3" name="amazing-laser-cladding-process-720-ytshorts.savetube.me">
            <a:hlinkClick r:id="" action="ppaction://media"/>
            <a:extLst>
              <a:ext uri="{FF2B5EF4-FFF2-40B4-BE49-F238E27FC236}">
                <a16:creationId xmlns:a16="http://schemas.microsoft.com/office/drawing/2014/main" id="{EF0B0EEE-8C31-BFAA-2CD4-AC8FEDABF1F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31700" y="890269"/>
            <a:ext cx="3122404" cy="5550940"/>
          </a:xfrm>
          <a:prstGeom prst="rect">
            <a:avLst/>
          </a:prstGeom>
        </p:spPr>
      </p:pic>
      <p:pic>
        <p:nvPicPr>
          <p:cNvPr id="4098" name="Picture 2" descr="Multi-Objective Process Optimization of Laser Cladding Co-Based Alloy by  Process Window and Grey Relational Analysis">
            <a:extLst>
              <a:ext uri="{FF2B5EF4-FFF2-40B4-BE49-F238E27FC236}">
                <a16:creationId xmlns:a16="http://schemas.microsoft.com/office/drawing/2014/main" id="{21031D16-3BB3-149A-E408-E1F9CD952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803" y="1286920"/>
            <a:ext cx="8373715" cy="499509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3BE3FF48-8011-6C22-005F-3256C3139AFA}"/>
              </a:ext>
            </a:extLst>
          </p:cNvPr>
          <p:cNvSpPr txBox="1"/>
          <p:nvPr/>
        </p:nvSpPr>
        <p:spPr>
          <a:xfrm>
            <a:off x="273939" y="6166714"/>
            <a:ext cx="8082950" cy="461665"/>
          </a:xfrm>
          <a:prstGeom prst="rect">
            <a:avLst/>
          </a:prstGeom>
          <a:noFill/>
        </p:spPr>
        <p:txBody>
          <a:bodyPr wrap="square">
            <a:spAutoFit/>
          </a:bodyPr>
          <a:lstStyle/>
          <a:p>
            <a:pPr algn="l">
              <a:spcAft>
                <a:spcPts val="750"/>
              </a:spcAft>
            </a:pPr>
            <a:r>
              <a:rPr lang="it-IT" sz="800" dirty="0"/>
              <a:t>(*) </a:t>
            </a:r>
            <a:r>
              <a:rPr lang="it-IT" sz="800" dirty="0" err="1"/>
              <a:t>Yue</a:t>
            </a:r>
            <a:r>
              <a:rPr lang="it-IT" sz="800" dirty="0"/>
              <a:t>, H.; </a:t>
            </a:r>
            <a:r>
              <a:rPr lang="it-IT" sz="800" dirty="0" err="1"/>
              <a:t>Lv</a:t>
            </a:r>
            <a:r>
              <a:rPr lang="it-IT" sz="800" dirty="0"/>
              <a:t>, N.; </a:t>
            </a:r>
            <a:r>
              <a:rPr lang="it-IT" sz="800" dirty="0" err="1"/>
              <a:t>Guo</a:t>
            </a:r>
            <a:r>
              <a:rPr lang="it-IT" sz="800" dirty="0"/>
              <a:t>, C.; </a:t>
            </a:r>
            <a:r>
              <a:rPr lang="it-IT" sz="800" dirty="0" err="1"/>
              <a:t>Zhai</a:t>
            </a:r>
            <a:r>
              <a:rPr lang="it-IT" sz="800" dirty="0"/>
              <a:t>, J.; Dai, W.; Zhang, J.; Zhao, G. Multi-</a:t>
            </a:r>
            <a:r>
              <a:rPr lang="it-IT" sz="800" dirty="0" err="1"/>
              <a:t>Objective</a:t>
            </a:r>
            <a:r>
              <a:rPr lang="it-IT" sz="800" dirty="0"/>
              <a:t> </a:t>
            </a:r>
            <a:r>
              <a:rPr lang="it-IT" sz="800" dirty="0" err="1"/>
              <a:t>Process</a:t>
            </a:r>
            <a:r>
              <a:rPr lang="it-IT" sz="800" dirty="0"/>
              <a:t> </a:t>
            </a:r>
            <a:r>
              <a:rPr lang="it-IT" sz="800" dirty="0" err="1"/>
              <a:t>Optimization</a:t>
            </a:r>
            <a:r>
              <a:rPr lang="it-IT" sz="800" dirty="0"/>
              <a:t> of Laser </a:t>
            </a:r>
            <a:r>
              <a:rPr lang="it-IT" sz="800" dirty="0" err="1"/>
              <a:t>Cladding</a:t>
            </a:r>
            <a:r>
              <a:rPr lang="it-IT" sz="800" dirty="0"/>
              <a:t> Co-</a:t>
            </a:r>
            <a:r>
              <a:rPr lang="it-IT" sz="800" dirty="0" err="1"/>
              <a:t>Based</a:t>
            </a:r>
            <a:r>
              <a:rPr lang="it-IT" sz="800" dirty="0"/>
              <a:t> </a:t>
            </a:r>
            <a:r>
              <a:rPr lang="it-IT" sz="800" dirty="0" err="1"/>
              <a:t>Alloy</a:t>
            </a:r>
            <a:r>
              <a:rPr lang="it-IT" sz="800" dirty="0"/>
              <a:t> by </a:t>
            </a:r>
            <a:r>
              <a:rPr lang="it-IT" sz="800" dirty="0" err="1"/>
              <a:t>Process</a:t>
            </a:r>
            <a:r>
              <a:rPr lang="it-IT" sz="800" dirty="0"/>
              <a:t> Window and Grey </a:t>
            </a:r>
            <a:r>
              <a:rPr lang="it-IT" sz="800" dirty="0" err="1"/>
              <a:t>Relational</a:t>
            </a:r>
            <a:r>
              <a:rPr lang="it-IT" sz="800" dirty="0"/>
              <a:t> Analysis. </a:t>
            </a:r>
            <a:r>
              <a:rPr lang="it-IT" sz="800" dirty="0" err="1"/>
              <a:t>Coatings</a:t>
            </a:r>
            <a:r>
              <a:rPr lang="it-IT" sz="800" dirty="0"/>
              <a:t> 2023, 13, 1090.  </a:t>
            </a:r>
            <a:br>
              <a:rPr lang="it-IT" sz="800" dirty="0"/>
            </a:br>
            <a:r>
              <a:rPr lang="it-IT" sz="800" dirty="0"/>
              <a:t>https://doi.org/10.3390/coatings13061090</a:t>
            </a:r>
          </a:p>
        </p:txBody>
      </p:sp>
      <p:sp>
        <p:nvSpPr>
          <p:cNvPr id="19" name="CasellaDiTesto 18">
            <a:extLst>
              <a:ext uri="{FF2B5EF4-FFF2-40B4-BE49-F238E27FC236}">
                <a16:creationId xmlns:a16="http://schemas.microsoft.com/office/drawing/2014/main" id="{77620ABE-AE0C-4488-0C18-A0FDAC6B5CC1}"/>
              </a:ext>
            </a:extLst>
          </p:cNvPr>
          <p:cNvSpPr txBox="1"/>
          <p:nvPr/>
        </p:nvSpPr>
        <p:spPr>
          <a:xfrm>
            <a:off x="191803" y="702145"/>
            <a:ext cx="6094562" cy="584775"/>
          </a:xfrm>
          <a:prstGeom prst="rect">
            <a:avLst/>
          </a:prstGeom>
          <a:noFill/>
        </p:spPr>
        <p:txBody>
          <a:bodyPr wrap="square">
            <a:spAutoFit/>
          </a:bodyPr>
          <a:lstStyle/>
          <a:p>
            <a:pPr algn="l"/>
            <a:r>
              <a:rPr lang="it-IT" sz="3200" b="1" i="0" dirty="0">
                <a:effectLst/>
                <a:latin typeface="Inter"/>
              </a:rPr>
              <a:t>PROCESS AND CROSS SECTION</a:t>
            </a:r>
          </a:p>
        </p:txBody>
      </p:sp>
    </p:spTree>
    <p:extLst>
      <p:ext uri="{BB962C8B-B14F-4D97-AF65-F5344CB8AC3E}">
        <p14:creationId xmlns:p14="http://schemas.microsoft.com/office/powerpoint/2010/main" val="120852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F92C-91F8-C555-314B-F1D3599568C3}"/>
            </a:ext>
          </a:extLst>
        </p:cNvPr>
        <p:cNvGrpSpPr/>
        <p:nvPr/>
      </p:nvGrpSpPr>
      <p:grpSpPr>
        <a:xfrm>
          <a:off x="0" y="0"/>
          <a:ext cx="0" cy="0"/>
          <a:chOff x="0" y="0"/>
          <a:chExt cx="0" cy="0"/>
        </a:xfrm>
      </p:grpSpPr>
      <p:pic>
        <p:nvPicPr>
          <p:cNvPr id="5122" name="Picture 2" descr="Thermal Spraying">
            <a:extLst>
              <a:ext uri="{FF2B5EF4-FFF2-40B4-BE49-F238E27FC236}">
                <a16:creationId xmlns:a16="http://schemas.microsoft.com/office/drawing/2014/main" id="{ACE4547D-EE06-DB88-E624-CC6FB6775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 y="1102743"/>
            <a:ext cx="12192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Segnaposto contenuto 4">
            <a:extLst>
              <a:ext uri="{FF2B5EF4-FFF2-40B4-BE49-F238E27FC236}">
                <a16:creationId xmlns:a16="http://schemas.microsoft.com/office/drawing/2014/main" id="{EE9D6346-91E0-E885-11CF-E05135D8F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98BCC462-ED5A-1D2E-012C-B41CA50493D1}"/>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63069096-DCDA-7DB5-F676-7435084DA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E8441B1C-4FCD-17EA-1BA8-E05F66420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sp>
        <p:nvSpPr>
          <p:cNvPr id="5" name="CasellaDiTesto 4">
            <a:extLst>
              <a:ext uri="{FF2B5EF4-FFF2-40B4-BE49-F238E27FC236}">
                <a16:creationId xmlns:a16="http://schemas.microsoft.com/office/drawing/2014/main" id="{FA15C158-F5F6-EB29-7D4A-E2AC00B45558}"/>
              </a:ext>
            </a:extLst>
          </p:cNvPr>
          <p:cNvSpPr txBox="1"/>
          <p:nvPr/>
        </p:nvSpPr>
        <p:spPr>
          <a:xfrm>
            <a:off x="347213" y="2417758"/>
            <a:ext cx="11289731" cy="2246769"/>
          </a:xfrm>
          <a:prstGeom prst="rect">
            <a:avLst/>
          </a:prstGeom>
          <a:noFill/>
        </p:spPr>
        <p:txBody>
          <a:bodyPr wrap="square">
            <a:spAutoFit/>
          </a:bodyPr>
          <a:lstStyle/>
          <a:p>
            <a:r>
              <a:rPr lang="it-IT" sz="2800" dirty="0">
                <a:solidFill>
                  <a:srgbClr val="F2F2F2"/>
                </a:solidFill>
              </a:rPr>
              <a:t>👉 </a:t>
            </a:r>
            <a:r>
              <a:rPr lang="it-IT" sz="2800" b="1" dirty="0">
                <a:solidFill>
                  <a:srgbClr val="F2F2F2"/>
                </a:solidFill>
              </a:rPr>
              <a:t>USE THERMAL SPRAY FOR FAST, COST-EFFECTIVE COATINGS ON LARGE AREAS.</a:t>
            </a:r>
          </a:p>
          <a:p>
            <a:br>
              <a:rPr lang="it-IT" sz="2800" dirty="0">
                <a:solidFill>
                  <a:srgbClr val="F2F2F2"/>
                </a:solidFill>
              </a:rPr>
            </a:br>
            <a:r>
              <a:rPr lang="it-IT" sz="2800" dirty="0">
                <a:solidFill>
                  <a:srgbClr val="F2F2F2"/>
                </a:solidFill>
              </a:rPr>
              <a:t>👉 </a:t>
            </a:r>
            <a:r>
              <a:rPr lang="it-IT" sz="2800" b="1" dirty="0">
                <a:solidFill>
                  <a:srgbClr val="F2F2F2"/>
                </a:solidFill>
              </a:rPr>
              <a:t>CHOOSE LASER CLADDING FOR METALLURGICAL BONDING AND HIGH-DENSITY COATINGS.</a:t>
            </a:r>
            <a:endParaRPr lang="it-IT" sz="2800" dirty="0">
              <a:solidFill>
                <a:srgbClr val="F2F2F2"/>
              </a:solidFill>
            </a:endParaRPr>
          </a:p>
        </p:txBody>
      </p:sp>
      <p:sp>
        <p:nvSpPr>
          <p:cNvPr id="7" name="CasellaDiTesto 6">
            <a:extLst>
              <a:ext uri="{FF2B5EF4-FFF2-40B4-BE49-F238E27FC236}">
                <a16:creationId xmlns:a16="http://schemas.microsoft.com/office/drawing/2014/main" id="{02EA03EC-0ADA-199A-ECFB-8F4859642EB7}"/>
              </a:ext>
            </a:extLst>
          </p:cNvPr>
          <p:cNvSpPr txBox="1"/>
          <p:nvPr/>
        </p:nvSpPr>
        <p:spPr>
          <a:xfrm>
            <a:off x="347213" y="1351935"/>
            <a:ext cx="6700567" cy="707886"/>
          </a:xfrm>
          <a:prstGeom prst="rect">
            <a:avLst/>
          </a:prstGeom>
          <a:noFill/>
        </p:spPr>
        <p:txBody>
          <a:bodyPr wrap="square">
            <a:spAutoFit/>
          </a:bodyPr>
          <a:lstStyle/>
          <a:p>
            <a:pPr algn="l"/>
            <a:r>
              <a:rPr lang="it-IT" sz="4000" b="1" i="0" dirty="0">
                <a:solidFill>
                  <a:srgbClr val="F8FAFF"/>
                </a:solidFill>
                <a:effectLst/>
                <a:latin typeface="Inter"/>
              </a:rPr>
              <a:t>CONCLUSION</a:t>
            </a:r>
          </a:p>
        </p:txBody>
      </p:sp>
    </p:spTree>
    <p:extLst>
      <p:ext uri="{BB962C8B-B14F-4D97-AF65-F5344CB8AC3E}">
        <p14:creationId xmlns:p14="http://schemas.microsoft.com/office/powerpoint/2010/main" val="8689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399AF-868D-A1FE-8486-FBC05E517E01}"/>
            </a:ext>
          </a:extLst>
        </p:cNvPr>
        <p:cNvGrpSpPr/>
        <p:nvPr/>
      </p:nvGrpSpPr>
      <p:grpSpPr>
        <a:xfrm>
          <a:off x="0" y="0"/>
          <a:ext cx="0" cy="0"/>
          <a:chOff x="0" y="0"/>
          <a:chExt cx="0" cy="0"/>
        </a:xfrm>
      </p:grpSpPr>
      <p:pic>
        <p:nvPicPr>
          <p:cNvPr id="28" name="Immagine 27">
            <a:extLst>
              <a:ext uri="{FF2B5EF4-FFF2-40B4-BE49-F238E27FC236}">
                <a16:creationId xmlns:a16="http://schemas.microsoft.com/office/drawing/2014/main" id="{B3510784-F929-8416-24F0-74CE80A1D7FA}"/>
              </a:ext>
            </a:extLst>
          </p:cNvPr>
          <p:cNvPicPr>
            <a:picLocks noChangeAspect="1"/>
          </p:cNvPicPr>
          <p:nvPr/>
        </p:nvPicPr>
        <p:blipFill>
          <a:blip r:embed="rId3"/>
          <a:srcRect b="13984"/>
          <a:stretch/>
        </p:blipFill>
        <p:spPr>
          <a:xfrm>
            <a:off x="7400312" y="5528271"/>
            <a:ext cx="1401762" cy="1007611"/>
          </a:xfrm>
          <a:prstGeom prst="rect">
            <a:avLst/>
          </a:prstGeom>
        </p:spPr>
      </p:pic>
      <p:sp>
        <p:nvSpPr>
          <p:cNvPr id="13" name="Titolo 3">
            <a:extLst>
              <a:ext uri="{FF2B5EF4-FFF2-40B4-BE49-F238E27FC236}">
                <a16:creationId xmlns:a16="http://schemas.microsoft.com/office/drawing/2014/main" id="{B0BD5F88-4835-F691-B727-89D63FBDE57B}"/>
              </a:ext>
            </a:extLst>
          </p:cNvPr>
          <p:cNvSpPr>
            <a:spLocks noGrp="1"/>
          </p:cNvSpPr>
          <p:nvPr>
            <p:ph type="title"/>
          </p:nvPr>
        </p:nvSpPr>
        <p:spPr>
          <a:xfrm>
            <a:off x="478625" y="853973"/>
            <a:ext cx="10515600" cy="1009651"/>
          </a:xfrm>
        </p:spPr>
        <p:txBody>
          <a:bodyPr/>
          <a:lstStyle/>
          <a:p>
            <a:r>
              <a:rPr lang="it-IT" dirty="0" err="1"/>
              <a:t>References</a:t>
            </a:r>
            <a:endParaRPr lang="it-IT" dirty="0"/>
          </a:p>
        </p:txBody>
      </p:sp>
      <p:grpSp>
        <p:nvGrpSpPr>
          <p:cNvPr id="4" name="Gruppo 3">
            <a:extLst>
              <a:ext uri="{FF2B5EF4-FFF2-40B4-BE49-F238E27FC236}">
                <a16:creationId xmlns:a16="http://schemas.microsoft.com/office/drawing/2014/main" id="{008D179E-54EE-E57D-A7B9-3B03613C6327}"/>
              </a:ext>
            </a:extLst>
          </p:cNvPr>
          <p:cNvGrpSpPr/>
          <p:nvPr/>
        </p:nvGrpSpPr>
        <p:grpSpPr>
          <a:xfrm>
            <a:off x="0" y="-9358"/>
            <a:ext cx="12192000" cy="682693"/>
            <a:chOff x="0" y="-9358"/>
            <a:chExt cx="12192000" cy="682693"/>
          </a:xfrm>
        </p:grpSpPr>
        <p:pic>
          <p:nvPicPr>
            <p:cNvPr id="12" name="Segnaposto contenuto 4">
              <a:extLst>
                <a:ext uri="{FF2B5EF4-FFF2-40B4-BE49-F238E27FC236}">
                  <a16:creationId xmlns:a16="http://schemas.microsoft.com/office/drawing/2014/main" id="{C8F101D6-337E-55F4-1A41-BA30A23C6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4" name="Immagine 13" descr="Immagine che contiene Carattere, Elementi grafici, grafica, logo&#10;&#10;Descrizione generata automaticamente">
              <a:extLst>
                <a:ext uri="{FF2B5EF4-FFF2-40B4-BE49-F238E27FC236}">
                  <a16:creationId xmlns:a16="http://schemas.microsoft.com/office/drawing/2014/main" id="{C196B62D-D5E4-3745-2405-1D69B8EB5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23" name="Segnaposto contenuto 4">
            <a:extLst>
              <a:ext uri="{FF2B5EF4-FFF2-40B4-BE49-F238E27FC236}">
                <a16:creationId xmlns:a16="http://schemas.microsoft.com/office/drawing/2014/main" id="{5881A3A0-8420-27B4-F741-CA3C9253F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pic>
        <p:nvPicPr>
          <p:cNvPr id="5" name="Picture 2" descr="FNM Leonardo - Bacheca Dipendenti">
            <a:extLst>
              <a:ext uri="{FF2B5EF4-FFF2-40B4-BE49-F238E27FC236}">
                <a16:creationId xmlns:a16="http://schemas.microsoft.com/office/drawing/2014/main" id="{E84E2DFA-56AC-4333-6CBF-B558B24F6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35" y="1816812"/>
            <a:ext cx="1476830" cy="1476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AutoShape 6" descr="Böhler Logo PNG vector in SVG, PDF, AI, CDR format">
            <a:extLst>
              <a:ext uri="{FF2B5EF4-FFF2-40B4-BE49-F238E27FC236}">
                <a16:creationId xmlns:a16="http://schemas.microsoft.com/office/drawing/2014/main" id="{F7E9250F-D75C-1F5B-502C-3C76C1EBE5F7}"/>
              </a:ext>
            </a:extLst>
          </p:cNvPr>
          <p:cNvSpPr>
            <a:spLocks noChangeAspect="1" noChangeArrowheads="1"/>
          </p:cNvSpPr>
          <p:nvPr/>
        </p:nvSpPr>
        <p:spPr bwMode="auto">
          <a:xfrm>
            <a:off x="5927835" y="34027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8">
            <a:extLst>
              <a:ext uri="{FF2B5EF4-FFF2-40B4-BE49-F238E27FC236}">
                <a16:creationId xmlns:a16="http://schemas.microsoft.com/office/drawing/2014/main" id="{6F707F18-C0F0-03DD-12AD-EDC9B0AF1E8B}"/>
              </a:ext>
            </a:extLst>
          </p:cNvPr>
          <p:cNvSpPr>
            <a:spLocks noChangeAspect="1" noChangeArrowheads="1"/>
          </p:cNvSpPr>
          <p:nvPr/>
        </p:nvSpPr>
        <p:spPr bwMode="auto">
          <a:xfrm>
            <a:off x="6080235" y="35551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36244A49-25D7-6F74-96B9-CE2AD7CCC712}"/>
              </a:ext>
            </a:extLst>
          </p:cNvPr>
          <p:cNvPicPr>
            <a:picLocks noChangeAspect="1"/>
          </p:cNvPicPr>
          <p:nvPr/>
        </p:nvPicPr>
        <p:blipFill>
          <a:blip r:embed="rId7"/>
          <a:srcRect t="23419" b="19650"/>
          <a:stretch/>
        </p:blipFill>
        <p:spPr>
          <a:xfrm>
            <a:off x="2457453" y="1824514"/>
            <a:ext cx="1514342" cy="647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10" descr="ANDR prezzo e grafico azione — VIE:ANDR — TradingView">
            <a:extLst>
              <a:ext uri="{FF2B5EF4-FFF2-40B4-BE49-F238E27FC236}">
                <a16:creationId xmlns:a16="http://schemas.microsoft.com/office/drawing/2014/main" id="{355EA691-1E63-1013-9096-E02B33DC34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435" y="3450460"/>
            <a:ext cx="856593" cy="856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4" descr="Sacmi Lavora con Noi - Posizioni Aperte">
            <a:extLst>
              <a:ext uri="{FF2B5EF4-FFF2-40B4-BE49-F238E27FC236}">
                <a16:creationId xmlns:a16="http://schemas.microsoft.com/office/drawing/2014/main" id="{91362AF8-9CEC-0CC8-81A5-F754A36EB3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914" t="22096" r="14381" b="22096"/>
          <a:stretch/>
        </p:blipFill>
        <p:spPr bwMode="auto">
          <a:xfrm>
            <a:off x="2457453" y="2638636"/>
            <a:ext cx="1514342" cy="655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4" descr="danieli-01 - Pse srl">
            <a:extLst>
              <a:ext uri="{FF2B5EF4-FFF2-40B4-BE49-F238E27FC236}">
                <a16:creationId xmlns:a16="http://schemas.microsoft.com/office/drawing/2014/main" id="{BB196C2F-A068-11A1-EED3-047541A2DB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403" r="24762"/>
          <a:stretch/>
        </p:blipFill>
        <p:spPr bwMode="auto">
          <a:xfrm>
            <a:off x="4126882" y="1824514"/>
            <a:ext cx="681601" cy="690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Immagine 15" descr="Immagine che contiene testo, Carattere, logo, simbolo&#10;&#10;Descrizione generata automaticamente">
            <a:extLst>
              <a:ext uri="{FF2B5EF4-FFF2-40B4-BE49-F238E27FC236}">
                <a16:creationId xmlns:a16="http://schemas.microsoft.com/office/drawing/2014/main" id="{4E6E2C47-7D9A-F27E-53CE-6BC6DCDEF8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4241" y="1886325"/>
            <a:ext cx="1457221" cy="623098"/>
          </a:xfrm>
          <a:prstGeom prst="rect">
            <a:avLst/>
          </a:prstGeom>
          <a:ln w="4417" cap="flat">
            <a:noFill/>
            <a:prstDash val="solid"/>
            <a:miter/>
          </a:ln>
        </p:spPr>
      </p:pic>
      <p:pic>
        <p:nvPicPr>
          <p:cNvPr id="17" name="Immagine 16" descr="Immagine che contiene testo, Carattere, logo, Elementi grafici&#10;&#10;Descrizione generata automaticamente">
            <a:extLst>
              <a:ext uri="{FF2B5EF4-FFF2-40B4-BE49-F238E27FC236}">
                <a16:creationId xmlns:a16="http://schemas.microsoft.com/office/drawing/2014/main" id="{B5F3E09F-3AF6-1770-3716-B44235A297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1201" y="1848518"/>
            <a:ext cx="1736834" cy="963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Elemento grafico 17">
            <a:extLst>
              <a:ext uri="{FF2B5EF4-FFF2-40B4-BE49-F238E27FC236}">
                <a16:creationId xmlns:a16="http://schemas.microsoft.com/office/drawing/2014/main" id="{E8F58CD0-4DBA-74B4-94D5-94E9C1B671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54190" y="2775997"/>
            <a:ext cx="3542633" cy="1009650"/>
          </a:xfrm>
          <a:prstGeom prst="rect">
            <a:avLst/>
          </a:prstGeom>
        </p:spPr>
      </p:pic>
      <p:pic>
        <p:nvPicPr>
          <p:cNvPr id="19" name="Immagine 18" descr="Immagine che contiene Carattere, bianco, design&#10;&#10;Descrizione generata automaticamente">
            <a:extLst>
              <a:ext uri="{FF2B5EF4-FFF2-40B4-BE49-F238E27FC236}">
                <a16:creationId xmlns:a16="http://schemas.microsoft.com/office/drawing/2014/main" id="{9A1A60A0-C529-BC58-C644-113C01B024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74587" y="3450460"/>
            <a:ext cx="932945" cy="873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magine 20" descr="Immagine che contiene testo, Carattere, schermata, logo&#10;&#10;Descrizione generata automaticamente">
            <a:extLst>
              <a:ext uri="{FF2B5EF4-FFF2-40B4-BE49-F238E27FC236}">
                <a16:creationId xmlns:a16="http://schemas.microsoft.com/office/drawing/2014/main" id="{8B27F4F3-30B6-512D-22A6-065AEF4E53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77056" y="3477038"/>
            <a:ext cx="2265626" cy="819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Elemento grafico 21">
            <a:extLst>
              <a:ext uri="{FF2B5EF4-FFF2-40B4-BE49-F238E27FC236}">
                <a16:creationId xmlns:a16="http://schemas.microsoft.com/office/drawing/2014/main" id="{E5DE5182-9DD7-F829-59F5-2A75A652E7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49768" y="4617816"/>
            <a:ext cx="1476830" cy="917250"/>
          </a:xfrm>
          <a:prstGeom prst="rect">
            <a:avLst/>
          </a:prstGeom>
        </p:spPr>
      </p:pic>
      <p:pic>
        <p:nvPicPr>
          <p:cNvPr id="24" name="Immagine 23" descr="Immagine che contiene Carattere, Blu elettrico, logo, Elementi grafici&#10;&#10;Descrizione generata automaticamente">
            <a:extLst>
              <a:ext uri="{FF2B5EF4-FFF2-40B4-BE49-F238E27FC236}">
                <a16:creationId xmlns:a16="http://schemas.microsoft.com/office/drawing/2014/main" id="{7C17B780-071F-F448-D89E-A99ABC9311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26882" y="2625338"/>
            <a:ext cx="681601" cy="68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Immagine 24" descr="Immagine che contiene logo, testo, Elementi grafici, simbolo&#10;&#10;Descrizione generata automaticamente">
            <a:extLst>
              <a:ext uri="{FF2B5EF4-FFF2-40B4-BE49-F238E27FC236}">
                <a16:creationId xmlns:a16="http://schemas.microsoft.com/office/drawing/2014/main" id="{97BD20C9-E8B3-C520-2E23-BF181601D68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91242" y="4019987"/>
            <a:ext cx="1476830" cy="819370"/>
          </a:xfrm>
          <a:prstGeom prst="rect">
            <a:avLst/>
          </a:prstGeom>
        </p:spPr>
      </p:pic>
      <p:pic>
        <p:nvPicPr>
          <p:cNvPr id="26" name="Immagine 25" descr="Immagine che contiene testo, logo, Elementi grafici, Carattere&#10;&#10;Descrizione generata automaticamente">
            <a:extLst>
              <a:ext uri="{FF2B5EF4-FFF2-40B4-BE49-F238E27FC236}">
                <a16:creationId xmlns:a16="http://schemas.microsoft.com/office/drawing/2014/main" id="{A0F5302B-6ED1-E112-F7A3-B4701D1B428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13987" y="5031576"/>
            <a:ext cx="1344370" cy="1006979"/>
          </a:xfrm>
          <a:prstGeom prst="rect">
            <a:avLst/>
          </a:prstGeom>
        </p:spPr>
      </p:pic>
      <p:pic>
        <p:nvPicPr>
          <p:cNvPr id="27" name="Immagine 26" descr="Immagine che contiene Carattere, logo, Elementi grafici, simbolo&#10;&#10;Descrizione generata automaticamente">
            <a:extLst>
              <a:ext uri="{FF2B5EF4-FFF2-40B4-BE49-F238E27FC236}">
                <a16:creationId xmlns:a16="http://schemas.microsoft.com/office/drawing/2014/main" id="{59B409B4-E11C-F367-06F1-08F27C1CE10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5116" y="1768285"/>
            <a:ext cx="1913868" cy="956934"/>
          </a:xfrm>
          <a:prstGeom prst="rect">
            <a:avLst/>
          </a:prstGeom>
        </p:spPr>
      </p:pic>
      <p:pic>
        <p:nvPicPr>
          <p:cNvPr id="29" name="Immagine 28" descr="Immagine che contiene Carattere, testo, Elementi grafici, grafica&#10;&#10;Descrizione generata automaticamente">
            <a:extLst>
              <a:ext uri="{FF2B5EF4-FFF2-40B4-BE49-F238E27FC236}">
                <a16:creationId xmlns:a16="http://schemas.microsoft.com/office/drawing/2014/main" id="{33EC4D9F-5EF5-5256-EBA7-6A2AA26694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58583" y="4638228"/>
            <a:ext cx="3502572" cy="763451"/>
          </a:xfrm>
          <a:prstGeom prst="rect">
            <a:avLst/>
          </a:prstGeom>
        </p:spPr>
      </p:pic>
      <p:pic>
        <p:nvPicPr>
          <p:cNvPr id="30" name="Immagine 29" descr="Immagine che contiene testo, simbolo, candelabro, bianco e nero&#10;&#10;Descrizione generata automaticamente">
            <a:extLst>
              <a:ext uri="{FF2B5EF4-FFF2-40B4-BE49-F238E27FC236}">
                <a16:creationId xmlns:a16="http://schemas.microsoft.com/office/drawing/2014/main" id="{73A2E67D-2E98-F22A-1E98-90690493638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76034" y="2726109"/>
            <a:ext cx="1794933" cy="1009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Immagine 30" descr="Immagine che contiene testo, Carattere, logo, Elementi grafici&#10;&#10;Descrizione generata automaticamente">
            <a:extLst>
              <a:ext uri="{FF2B5EF4-FFF2-40B4-BE49-F238E27FC236}">
                <a16:creationId xmlns:a16="http://schemas.microsoft.com/office/drawing/2014/main" id="{F291FE6C-440C-5365-EBF6-12FF6439A17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76034" y="3962294"/>
            <a:ext cx="2018207" cy="665853"/>
          </a:xfrm>
          <a:prstGeom prst="rect">
            <a:avLst/>
          </a:prstGeom>
        </p:spPr>
      </p:pic>
      <p:pic>
        <p:nvPicPr>
          <p:cNvPr id="32" name="Elemento grafico 31">
            <a:extLst>
              <a:ext uri="{FF2B5EF4-FFF2-40B4-BE49-F238E27FC236}">
                <a16:creationId xmlns:a16="http://schemas.microsoft.com/office/drawing/2014/main" id="{626D1274-79F0-6ECA-E45E-071CE6E46A9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486670" y="3997553"/>
            <a:ext cx="1281844" cy="917570"/>
          </a:xfrm>
          <a:prstGeom prst="rect">
            <a:avLst/>
          </a:prstGeom>
        </p:spPr>
      </p:pic>
      <p:pic>
        <p:nvPicPr>
          <p:cNvPr id="33" name="Immagine 32" descr="Immagine che contiene Carattere, logo, Elementi grafici, simbolo&#10;&#10;Descrizione generata automaticamente">
            <a:extLst>
              <a:ext uri="{FF2B5EF4-FFF2-40B4-BE49-F238E27FC236}">
                <a16:creationId xmlns:a16="http://schemas.microsoft.com/office/drawing/2014/main" id="{7DFF3E61-AC5A-C397-0256-BEFF0D93EFF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716974" y="5389746"/>
            <a:ext cx="1999184" cy="1028335"/>
          </a:xfrm>
          <a:prstGeom prst="rect">
            <a:avLst/>
          </a:prstGeom>
        </p:spPr>
      </p:pic>
      <p:pic>
        <p:nvPicPr>
          <p:cNvPr id="34" name="Immagine 33" descr="Immagine che contiene testo, Carattere, logo, Elementi grafici&#10;&#10;Descrizione generata automaticamente">
            <a:extLst>
              <a:ext uri="{FF2B5EF4-FFF2-40B4-BE49-F238E27FC236}">
                <a16:creationId xmlns:a16="http://schemas.microsoft.com/office/drawing/2014/main" id="{0E14A395-E9A9-5BB2-D359-191B679317B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80235" y="4815113"/>
            <a:ext cx="1101255" cy="1508491"/>
          </a:xfrm>
          <a:prstGeom prst="rect">
            <a:avLst/>
          </a:prstGeom>
        </p:spPr>
      </p:pic>
      <p:pic>
        <p:nvPicPr>
          <p:cNvPr id="35" name="Immagine 34" descr="Immagine che contiene testo, Carattere, logo, Elementi grafici&#10;&#10;Descrizione generata automaticamente">
            <a:extLst>
              <a:ext uri="{FF2B5EF4-FFF2-40B4-BE49-F238E27FC236}">
                <a16:creationId xmlns:a16="http://schemas.microsoft.com/office/drawing/2014/main" id="{0E34A1A1-DB28-04C5-55C4-B2AF6654F07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356176" y="5626445"/>
            <a:ext cx="2344827" cy="583601"/>
          </a:xfrm>
          <a:prstGeom prst="rect">
            <a:avLst/>
          </a:prstGeom>
        </p:spPr>
      </p:pic>
      <p:pic>
        <p:nvPicPr>
          <p:cNvPr id="36" name="Immagine 35" descr="Immagine che contiene testo, design, schermata, logo&#10;&#10;Descrizione generata automaticamente">
            <a:extLst>
              <a:ext uri="{FF2B5EF4-FFF2-40B4-BE49-F238E27FC236}">
                <a16:creationId xmlns:a16="http://schemas.microsoft.com/office/drawing/2014/main" id="{0F380ED4-E5E5-0F6A-4870-7992749F4C8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034721" y="5006626"/>
            <a:ext cx="1458633" cy="678331"/>
          </a:xfrm>
          <a:prstGeom prst="rect">
            <a:avLst/>
          </a:prstGeom>
        </p:spPr>
      </p:pic>
      <p:pic>
        <p:nvPicPr>
          <p:cNvPr id="1026" name="Picture 2" descr="Homepage - Safe S.p.A.">
            <a:extLst>
              <a:ext uri="{FF2B5EF4-FFF2-40B4-BE49-F238E27FC236}">
                <a16:creationId xmlns:a16="http://schemas.microsoft.com/office/drawing/2014/main" id="{31CFBD1C-CA97-D4F9-1BD7-C6F3642A662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68310" y="5596214"/>
            <a:ext cx="1907362" cy="87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a:extLst>
              <a:ext uri="{FF2B5EF4-FFF2-40B4-BE49-F238E27FC236}">
                <a16:creationId xmlns:a16="http://schemas.microsoft.com/office/drawing/2014/main" id="{DF8BF999-26DD-3F56-F04D-388D491AD9E2}"/>
              </a:ext>
            </a:extLst>
          </p:cNvPr>
          <p:cNvSpPr txBox="1">
            <a:spLocks noChangeArrowheads="1"/>
          </p:cNvSpPr>
          <p:nvPr/>
        </p:nvSpPr>
        <p:spPr bwMode="auto">
          <a:xfrm>
            <a:off x="-4" y="1584013"/>
            <a:ext cx="12191998" cy="769441"/>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4400" b="0" i="0" u="none" strike="noStrike" kern="1200" cap="none" spc="0" normalizeH="0" baseline="0" noProof="0" dirty="0" err="1">
                <a:ln>
                  <a:noFill/>
                </a:ln>
                <a:effectLst>
                  <a:outerShdw blurRad="38100" dist="38100" dir="2700000" algn="tl">
                    <a:srgbClr val="C0C0C0"/>
                  </a:outerShdw>
                </a:effectLst>
                <a:uLnTx/>
                <a:uFillTx/>
              </a:rPr>
              <a:t>Contacts</a:t>
            </a:r>
            <a:endParaRPr kumimoji="0" lang="it-IT" altLang="it-IT" sz="4400" i="0" u="none" strike="noStrike" kern="1200" cap="none" spc="0" normalizeH="0" baseline="0" noProof="0" dirty="0">
              <a:ln>
                <a:noFill/>
              </a:ln>
              <a:uLnTx/>
              <a:uFillTx/>
              <a:ea typeface="Verdana" panose="020B0604030504040204" pitchFamily="34" charset="0"/>
              <a:cs typeface="Verdana" panose="020B0604030504040204" pitchFamily="34" charset="0"/>
            </a:endParaRPr>
          </a:p>
        </p:txBody>
      </p:sp>
      <p:sp>
        <p:nvSpPr>
          <p:cNvPr id="12" name="CasellaDiTesto 11">
            <a:extLst>
              <a:ext uri="{FF2B5EF4-FFF2-40B4-BE49-F238E27FC236}">
                <a16:creationId xmlns:a16="http://schemas.microsoft.com/office/drawing/2014/main" id="{A429E111-8267-6840-9140-41C22E45C6DD}"/>
              </a:ext>
            </a:extLst>
          </p:cNvPr>
          <p:cNvSpPr txBox="1"/>
          <p:nvPr/>
        </p:nvSpPr>
        <p:spPr>
          <a:xfrm>
            <a:off x="-6" y="2389925"/>
            <a:ext cx="12192000" cy="2481898"/>
          </a:xfrm>
          <a:prstGeom prst="rect">
            <a:avLst/>
          </a:prstGeom>
          <a:noFill/>
        </p:spPr>
        <p:txBody>
          <a:bodyPr wrap="square" rtlCol="0">
            <a:spAutoFit/>
          </a:bodyPr>
          <a:lstStyle/>
          <a:p>
            <a:pPr algn="ctr">
              <a:lnSpc>
                <a:spcPct val="150000"/>
              </a:lnSpc>
              <a:spcAft>
                <a:spcPts val="600"/>
              </a:spcAft>
            </a:pPr>
            <a:r>
              <a:rPr lang="it-IT" sz="2400" dirty="0">
                <a:latin typeface="Open Sans" panose="020B0606030504020204" pitchFamily="34" charset="0"/>
                <a:ea typeface="Open Sans" panose="020B0606030504020204" pitchFamily="34" charset="0"/>
                <a:cs typeface="Open Sans" panose="020B0606030504020204" pitchFamily="34" charset="0"/>
              </a:rPr>
              <a:t>@ </a:t>
            </a:r>
            <a:r>
              <a:rPr lang="it-IT" sz="2400" dirty="0">
                <a:latin typeface="Open Sans" panose="020B0606030504020204" pitchFamily="34" charset="0"/>
                <a:ea typeface="Open Sans" panose="020B0606030504020204" pitchFamily="34" charset="0"/>
                <a:cs typeface="Open Sans" panose="020B0606030504020204" pitchFamily="34" charset="0"/>
                <a:hlinkClick r:id="rId3"/>
              </a:rPr>
              <a:t>eurolls.commerciale@eurolls.com</a:t>
            </a:r>
            <a:endParaRPr lang="it-IT" sz="2400" dirty="0">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spcAft>
                <a:spcPts val="600"/>
              </a:spcAft>
            </a:pPr>
            <a:r>
              <a:rPr lang="it-IT" sz="2400" dirty="0">
                <a:latin typeface="Open Sans" panose="020B0606030504020204" pitchFamily="34" charset="0"/>
                <a:ea typeface="Open Sans" panose="020B0606030504020204" pitchFamily="34" charset="0"/>
                <a:cs typeface="Open Sans" panose="020B0606030504020204" pitchFamily="34" charset="0"/>
                <a:hlinkClick r:id="rId4"/>
              </a:rPr>
              <a:t>www.eurolls.com</a:t>
            </a:r>
            <a:endParaRPr lang="it-IT"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ctr">
              <a:lnSpc>
                <a:spcPct val="150000"/>
              </a:lnSpc>
              <a:spcAft>
                <a:spcPts val="600"/>
              </a:spcAft>
              <a:buFont typeface="Wingdings 2" panose="05020102010507070707" pitchFamily="18" charset="2"/>
              <a:buChar char="("/>
            </a:pPr>
            <a:r>
              <a:rPr lang="it-IT" sz="2400" dirty="0">
                <a:latin typeface="Open Sans" panose="020B0606030504020204" pitchFamily="34" charset="0"/>
                <a:ea typeface="Open Sans" panose="020B0606030504020204" pitchFamily="34" charset="0"/>
                <a:cs typeface="Open Sans" panose="020B0606030504020204" pitchFamily="34" charset="0"/>
              </a:rPr>
              <a:t>+39 0432 796511</a:t>
            </a:r>
          </a:p>
          <a:p>
            <a:pPr algn="ctr">
              <a:lnSpc>
                <a:spcPct val="150000"/>
              </a:lnSpc>
              <a:spcAft>
                <a:spcPts val="600"/>
              </a:spcAft>
            </a:pPr>
            <a:r>
              <a:rPr lang="it-IT" sz="2400" dirty="0" err="1">
                <a:latin typeface="Open Sans" panose="020B0606030504020204" pitchFamily="34" charset="0"/>
                <a:ea typeface="Open Sans" panose="020B0606030504020204" pitchFamily="34" charset="0"/>
                <a:cs typeface="Open Sans" panose="020B0606030504020204" pitchFamily="34" charset="0"/>
              </a:rPr>
              <a:t>eurolls</a:t>
            </a:r>
            <a:r>
              <a:rPr lang="it-IT" sz="2400" dirty="0">
                <a:latin typeface="Open Sans" panose="020B0606030504020204" pitchFamily="34" charset="0"/>
                <a:ea typeface="Open Sans" panose="020B0606030504020204" pitchFamily="34" charset="0"/>
                <a:cs typeface="Open Sans" panose="020B0606030504020204" pitchFamily="34" charset="0"/>
              </a:rPr>
              <a:t>-s-p-a</a:t>
            </a:r>
          </a:p>
        </p:txBody>
      </p:sp>
      <p:pic>
        <p:nvPicPr>
          <p:cNvPr id="2" name="Segnaposto contenuto 4">
            <a:extLst>
              <a:ext uri="{FF2B5EF4-FFF2-40B4-BE49-F238E27FC236}">
                <a16:creationId xmlns:a16="http://schemas.microsoft.com/office/drawing/2014/main" id="{DCDE460D-D022-42C9-938E-15EFA89EB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1D90395A-F969-921E-00B8-839C31C6C3C2}"/>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FA17E123-3007-AF12-3CA2-C2DFFC6AE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A82E1216-553A-B5B2-3DAD-C61FC3B62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21" name="Elemento grafico 20" descr="Internet con riempimento a tinta unita">
            <a:extLst>
              <a:ext uri="{FF2B5EF4-FFF2-40B4-BE49-F238E27FC236}">
                <a16:creationId xmlns:a16="http://schemas.microsoft.com/office/drawing/2014/main" id="{84D59039-94D2-B293-33C3-58B9F68934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1500" y="3148274"/>
            <a:ext cx="482600" cy="482600"/>
          </a:xfrm>
          <a:prstGeom prst="rect">
            <a:avLst/>
          </a:prstGeom>
        </p:spPr>
      </p:pic>
      <p:pic>
        <p:nvPicPr>
          <p:cNvPr id="15" name="Immagine 14" descr="Immagine che contiene Elementi grafici, cerchio, Carattere, logo&#10;&#10;Descrizione generata automaticamente">
            <a:extLst>
              <a:ext uri="{FF2B5EF4-FFF2-40B4-BE49-F238E27FC236}">
                <a16:creationId xmlns:a16="http://schemas.microsoft.com/office/drawing/2014/main" id="{3193400F-54EE-932B-84ED-9B41C5AF5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6559" y="4465423"/>
            <a:ext cx="322119" cy="322119"/>
          </a:xfrm>
          <a:prstGeom prst="rect">
            <a:avLst/>
          </a:prstGeom>
        </p:spPr>
      </p:pic>
    </p:spTree>
    <p:extLst>
      <p:ext uri="{BB962C8B-B14F-4D97-AF65-F5344CB8AC3E}">
        <p14:creationId xmlns:p14="http://schemas.microsoft.com/office/powerpoint/2010/main" val="37351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2" descr="Immagine che contiene mano, dito, persona&#10;&#10;Descrizione generata automaticamente">
            <a:extLst>
              <a:ext uri="{FF2B5EF4-FFF2-40B4-BE49-F238E27FC236}">
                <a16:creationId xmlns:a16="http://schemas.microsoft.com/office/drawing/2014/main" id="{30F8AB8E-777F-991C-B9CA-98EC084F911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415" r="7583"/>
          <a:stretch/>
        </p:blipFill>
        <p:spPr bwMode="auto">
          <a:xfrm>
            <a:off x="47265" y="667071"/>
            <a:ext cx="11440026" cy="59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3">
            <a:extLst>
              <a:ext uri="{FF2B5EF4-FFF2-40B4-BE49-F238E27FC236}">
                <a16:creationId xmlns:a16="http://schemas.microsoft.com/office/drawing/2014/main" id="{DACCB6F3-46A7-E689-1D38-31674E92D0F4}"/>
              </a:ext>
            </a:extLst>
          </p:cNvPr>
          <p:cNvSpPr>
            <a:spLocks noGrp="1"/>
          </p:cNvSpPr>
          <p:nvPr>
            <p:ph type="title"/>
          </p:nvPr>
        </p:nvSpPr>
        <p:spPr>
          <a:xfrm>
            <a:off x="838200" y="681037"/>
            <a:ext cx="10515600" cy="1009651"/>
          </a:xfrm>
        </p:spPr>
        <p:txBody>
          <a:bodyPr/>
          <a:lstStyle/>
          <a:p>
            <a:r>
              <a:rPr lang="it-IT" dirty="0"/>
              <a:t>The Company</a:t>
            </a:r>
          </a:p>
        </p:txBody>
      </p:sp>
      <p:sp>
        <p:nvSpPr>
          <p:cNvPr id="7" name="Segnaposto contenuto 6">
            <a:extLst>
              <a:ext uri="{FF2B5EF4-FFF2-40B4-BE49-F238E27FC236}">
                <a16:creationId xmlns:a16="http://schemas.microsoft.com/office/drawing/2014/main" id="{A8301A26-3FEC-2BE2-2ACD-3B39D02CD1DB}"/>
              </a:ext>
            </a:extLst>
          </p:cNvPr>
          <p:cNvSpPr>
            <a:spLocks noGrp="1"/>
          </p:cNvSpPr>
          <p:nvPr>
            <p:ph idx="1"/>
          </p:nvPr>
        </p:nvSpPr>
        <p:spPr>
          <a:xfrm>
            <a:off x="550517" y="1681576"/>
            <a:ext cx="5935462" cy="4175680"/>
          </a:xfrm>
        </p:spPr>
        <p:txBody>
          <a:bodyPr/>
          <a:lstStyle/>
          <a:p>
            <a:pPr marL="0" indent="0">
              <a:lnSpc>
                <a:spcPct val="100000"/>
              </a:lnSpc>
              <a:spcBef>
                <a:spcPts val="600"/>
              </a:spcBef>
              <a:spcAft>
                <a:spcPts val="1200"/>
              </a:spcAft>
              <a:buNone/>
            </a:pPr>
            <a:r>
              <a:rPr lang="en-US" sz="1600" b="0" i="0" dirty="0">
                <a:solidFill>
                  <a:schemeClr val="bg2">
                    <a:lumMod val="25000"/>
                  </a:schemeClr>
                </a:solidFill>
                <a:effectLst/>
                <a:latin typeface="Open Sans" panose="020B0606030504020204" pitchFamily="34" charset="0"/>
              </a:rPr>
              <a:t>Established in 1987, Eurolls is one of the top </a:t>
            </a:r>
            <a:r>
              <a:rPr lang="en-US" sz="1600" dirty="0">
                <a:solidFill>
                  <a:schemeClr val="bg2">
                    <a:lumMod val="25000"/>
                  </a:schemeClr>
                </a:solidFill>
                <a:latin typeface="Open Sans" panose="020B0606030504020204" pitchFamily="34" charset="0"/>
              </a:rPr>
              <a:t>players in the design and implementation </a:t>
            </a:r>
            <a:r>
              <a:rPr lang="en-US" sz="1600" b="0" i="0" dirty="0">
                <a:solidFill>
                  <a:schemeClr val="bg2">
                    <a:lumMod val="25000"/>
                  </a:schemeClr>
                </a:solidFill>
                <a:effectLst/>
                <a:latin typeface="Open Sans" panose="020B0606030504020204" pitchFamily="34" charset="0"/>
              </a:rPr>
              <a:t>of </a:t>
            </a:r>
            <a:r>
              <a:rPr lang="en-US" sz="1600" b="1" i="0" dirty="0">
                <a:solidFill>
                  <a:schemeClr val="bg2">
                    <a:lumMod val="25000"/>
                  </a:schemeClr>
                </a:solidFill>
                <a:effectLst/>
                <a:latin typeface="Open Sans" panose="020B0606030504020204" pitchFamily="34" charset="0"/>
              </a:rPr>
              <a:t>rolls</a:t>
            </a:r>
            <a:r>
              <a:rPr lang="en-US" sz="1600" b="0" i="0" dirty="0">
                <a:solidFill>
                  <a:schemeClr val="bg2">
                    <a:lumMod val="25000"/>
                  </a:schemeClr>
                </a:solidFill>
                <a:effectLst/>
                <a:latin typeface="Open Sans" panose="020B0606030504020204" pitchFamily="34" charset="0"/>
              </a:rPr>
              <a:t> and accessories for the </a:t>
            </a:r>
            <a:r>
              <a:rPr lang="en-US" sz="1600" b="1" i="0" dirty="0">
                <a:solidFill>
                  <a:schemeClr val="bg2">
                    <a:lumMod val="25000"/>
                  </a:schemeClr>
                </a:solidFill>
                <a:effectLst/>
                <a:latin typeface="Open Sans" panose="020B0606030504020204" pitchFamily="34" charset="0"/>
              </a:rPr>
              <a:t>tube</a:t>
            </a:r>
            <a:r>
              <a:rPr lang="en-US" sz="1600" b="0" i="0" dirty="0">
                <a:solidFill>
                  <a:schemeClr val="bg2">
                    <a:lumMod val="25000"/>
                  </a:schemeClr>
                </a:solidFill>
                <a:effectLst/>
                <a:latin typeface="Open Sans" panose="020B0606030504020204" pitchFamily="34" charset="0"/>
              </a:rPr>
              <a:t> and </a:t>
            </a:r>
            <a:r>
              <a:rPr lang="en-US" sz="1600" b="1" dirty="0">
                <a:solidFill>
                  <a:schemeClr val="bg2">
                    <a:lumMod val="25000"/>
                  </a:schemeClr>
                </a:solidFill>
                <a:latin typeface="Open Sans" panose="020B0606030504020204" pitchFamily="34" charset="0"/>
              </a:rPr>
              <a:t>wire</a:t>
            </a:r>
            <a:r>
              <a:rPr lang="en-US" sz="1600" dirty="0">
                <a:solidFill>
                  <a:schemeClr val="bg2">
                    <a:lumMod val="25000"/>
                  </a:schemeClr>
                </a:solidFill>
                <a:latin typeface="Open Sans" panose="020B0606030504020204" pitchFamily="34" charset="0"/>
              </a:rPr>
              <a:t> </a:t>
            </a:r>
            <a:r>
              <a:rPr lang="en-US" sz="1600" b="1" dirty="0">
                <a:solidFill>
                  <a:schemeClr val="bg2">
                    <a:lumMod val="25000"/>
                  </a:schemeClr>
                </a:solidFill>
                <a:latin typeface="Open Sans" panose="020B0606030504020204" pitchFamily="34" charset="0"/>
              </a:rPr>
              <a:t>industry</a:t>
            </a:r>
            <a:r>
              <a:rPr lang="en-US" sz="1600" dirty="0">
                <a:solidFill>
                  <a:schemeClr val="bg2">
                    <a:lumMod val="25000"/>
                  </a:schemeClr>
                </a:solidFill>
                <a:latin typeface="Open Sans" panose="020B0606030504020204" pitchFamily="34" charset="0"/>
              </a:rPr>
              <a:t>.</a:t>
            </a:r>
          </a:p>
          <a:p>
            <a:pPr marL="0" indent="0">
              <a:lnSpc>
                <a:spcPct val="100000"/>
              </a:lnSpc>
              <a:spcBef>
                <a:spcPts val="600"/>
              </a:spcBef>
              <a:spcAft>
                <a:spcPts val="1200"/>
              </a:spcAft>
              <a:buNone/>
            </a:pPr>
            <a:r>
              <a:rPr lang="en-US" sz="1600" dirty="0">
                <a:solidFill>
                  <a:schemeClr val="bg2">
                    <a:lumMod val="25000"/>
                  </a:schemeClr>
                </a:solidFill>
                <a:latin typeface="Open Sans" panose="020B0606030504020204" pitchFamily="34" charset="0"/>
              </a:rPr>
              <a:t>F</a:t>
            </a:r>
            <a:r>
              <a:rPr lang="en-US" sz="1600" b="0" i="0" dirty="0">
                <a:solidFill>
                  <a:schemeClr val="bg2">
                    <a:lumMod val="25000"/>
                  </a:schemeClr>
                </a:solidFill>
                <a:effectLst/>
                <a:latin typeface="Open Sans" panose="020B0606030504020204" pitchFamily="34" charset="0"/>
              </a:rPr>
              <a:t>or more than 30 years</a:t>
            </a:r>
            <a:r>
              <a:rPr lang="en-US" sz="1600" b="1" i="0" dirty="0">
                <a:solidFill>
                  <a:schemeClr val="bg2">
                    <a:lumMod val="25000"/>
                  </a:schemeClr>
                </a:solidFill>
                <a:effectLst/>
                <a:latin typeface="Open Sans" panose="020B0606030504020204" pitchFamily="34" charset="0"/>
              </a:rPr>
              <a:t> </a:t>
            </a:r>
            <a:r>
              <a:rPr lang="en-US" sz="1600" i="0" dirty="0">
                <a:solidFill>
                  <a:schemeClr val="bg2">
                    <a:lumMod val="25000"/>
                  </a:schemeClr>
                </a:solidFill>
                <a:effectLst/>
                <a:latin typeface="Open Sans" panose="020B0606030504020204" pitchFamily="34" charset="0"/>
              </a:rPr>
              <a:t>Eurolls has been </a:t>
            </a:r>
            <a:r>
              <a:rPr lang="en-US" sz="1600" b="0" i="0" dirty="0">
                <a:solidFill>
                  <a:schemeClr val="bg2">
                    <a:lumMod val="25000"/>
                  </a:schemeClr>
                </a:solidFill>
                <a:effectLst/>
                <a:latin typeface="Open Sans" panose="020B0606030504020204" pitchFamily="34" charset="0"/>
              </a:rPr>
              <a:t>producing </a:t>
            </a:r>
            <a:r>
              <a:rPr lang="en-US" sz="1600" b="1" i="0" dirty="0">
                <a:solidFill>
                  <a:schemeClr val="bg2">
                    <a:lumMod val="25000"/>
                  </a:schemeClr>
                </a:solidFill>
                <a:effectLst/>
                <a:latin typeface="Open Sans" panose="020B0606030504020204" pitchFamily="34" charset="0"/>
              </a:rPr>
              <a:t>custom made solutions</a:t>
            </a:r>
            <a:r>
              <a:rPr lang="en-US" sz="1600" b="0" i="0" dirty="0">
                <a:solidFill>
                  <a:schemeClr val="bg2">
                    <a:lumMod val="25000"/>
                  </a:schemeClr>
                </a:solidFill>
                <a:effectLst/>
                <a:latin typeface="Open Sans" panose="020B0606030504020204" pitchFamily="34" charset="0"/>
              </a:rPr>
              <a:t> </a:t>
            </a:r>
            <a:r>
              <a:rPr lang="en-US" sz="1600" i="0" dirty="0">
                <a:solidFill>
                  <a:schemeClr val="bg2">
                    <a:lumMod val="25000"/>
                  </a:schemeClr>
                </a:solidFill>
                <a:effectLst/>
                <a:latin typeface="Open Sans" panose="020B0606030504020204" pitchFamily="34" charset="0"/>
              </a:rPr>
              <a:t>for tube and open profile manufacturers worldwide, </a:t>
            </a:r>
            <a:r>
              <a:rPr lang="en-US" sz="1600" b="0" i="0" dirty="0">
                <a:solidFill>
                  <a:schemeClr val="bg2">
                    <a:lumMod val="25000"/>
                  </a:schemeClr>
                </a:solidFill>
                <a:effectLst/>
                <a:latin typeface="Open Sans" panose="020B0606030504020204" pitchFamily="34" charset="0"/>
              </a:rPr>
              <a:t>while being also able to provide a </a:t>
            </a:r>
            <a:r>
              <a:rPr lang="en-US" sz="1600" i="0" dirty="0">
                <a:solidFill>
                  <a:schemeClr val="bg2">
                    <a:lumMod val="25000"/>
                  </a:schemeClr>
                </a:solidFill>
                <a:effectLst/>
                <a:latin typeface="Open Sans" panose="020B0606030504020204" pitchFamily="34" charset="0"/>
              </a:rPr>
              <a:t>full range of products and services for the wire industry</a:t>
            </a:r>
            <a:r>
              <a:rPr lang="en-US" sz="1600" dirty="0">
                <a:solidFill>
                  <a:schemeClr val="bg2">
                    <a:lumMod val="25000"/>
                  </a:schemeClr>
                </a:solidFill>
                <a:latin typeface="Open Sans" panose="020B0606030504020204" pitchFamily="34" charset="0"/>
              </a:rPr>
              <a:t>, </a:t>
            </a:r>
            <a:r>
              <a:rPr lang="en-US" sz="1600" b="0" i="0" dirty="0">
                <a:solidFill>
                  <a:schemeClr val="bg2">
                    <a:lumMod val="25000"/>
                  </a:schemeClr>
                </a:solidFill>
                <a:effectLst/>
                <a:latin typeface="Open Sans" panose="020B0606030504020204" pitchFamily="34" charset="0"/>
              </a:rPr>
              <a:t>such as wire rolls and patented rolling cassettes.</a:t>
            </a:r>
          </a:p>
          <a:p>
            <a:pPr marL="0" indent="0">
              <a:lnSpc>
                <a:spcPct val="100000"/>
              </a:lnSpc>
              <a:spcBef>
                <a:spcPts val="600"/>
              </a:spcBef>
              <a:spcAft>
                <a:spcPts val="1200"/>
              </a:spcAft>
              <a:buNone/>
            </a:pPr>
            <a:r>
              <a:rPr lang="en-US" sz="1600" dirty="0">
                <a:solidFill>
                  <a:schemeClr val="bg2">
                    <a:lumMod val="25000"/>
                  </a:schemeClr>
                </a:solidFill>
                <a:latin typeface="Open Sans" panose="020B0606030504020204" pitchFamily="34" charset="0"/>
              </a:rPr>
              <a:t>Furthermore, Eurolls is also specialized in </a:t>
            </a:r>
            <a:r>
              <a:rPr lang="en-US" sz="1600" b="1" dirty="0">
                <a:solidFill>
                  <a:schemeClr val="bg2">
                    <a:lumMod val="25000"/>
                  </a:schemeClr>
                </a:solidFill>
                <a:latin typeface="Open Sans" panose="020B0606030504020204" pitchFamily="34" charset="0"/>
              </a:rPr>
              <a:t>"high technology" coating installations</a:t>
            </a:r>
            <a:r>
              <a:rPr lang="en-US" sz="1600" dirty="0">
                <a:solidFill>
                  <a:schemeClr val="bg2">
                    <a:lumMod val="25000"/>
                  </a:schemeClr>
                </a:solidFill>
                <a:latin typeface="Open Sans" panose="020B0606030504020204" pitchFamily="34" charset="0"/>
              </a:rPr>
              <a:t>, thanks to the collaborative efforts between our engineers and the most accredited International Research Institutes in Italy.</a:t>
            </a:r>
          </a:p>
        </p:txBody>
      </p:sp>
      <p:grpSp>
        <p:nvGrpSpPr>
          <p:cNvPr id="13" name="Gruppo 12">
            <a:extLst>
              <a:ext uri="{FF2B5EF4-FFF2-40B4-BE49-F238E27FC236}">
                <a16:creationId xmlns:a16="http://schemas.microsoft.com/office/drawing/2014/main" id="{C5A53D0E-BE1F-7CE8-9C51-A587008FD97C}"/>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3D60482F-1020-6FCA-73C7-44883259A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5" name="Immagine 14" descr="Immagine che contiene Carattere, Elementi grafici, grafica, logo&#10;&#10;Descrizione generata automaticamente">
              <a:extLst>
                <a:ext uri="{FF2B5EF4-FFF2-40B4-BE49-F238E27FC236}">
                  <a16:creationId xmlns:a16="http://schemas.microsoft.com/office/drawing/2014/main" id="{63FF3FBE-074D-E8A8-9D8D-0C069B606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16" name="Segnaposto contenuto 4">
            <a:extLst>
              <a:ext uri="{FF2B5EF4-FFF2-40B4-BE49-F238E27FC236}">
                <a16:creationId xmlns:a16="http://schemas.microsoft.com/office/drawing/2014/main" id="{C9F24241-26CE-A8FC-5614-2A28E4BC6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sp>
        <p:nvSpPr>
          <p:cNvPr id="12" name="CasellaDiTesto 11">
            <a:extLst>
              <a:ext uri="{FF2B5EF4-FFF2-40B4-BE49-F238E27FC236}">
                <a16:creationId xmlns:a16="http://schemas.microsoft.com/office/drawing/2014/main" id="{A8B82655-6590-8406-0DFA-C67AB0DF60CF}"/>
              </a:ext>
            </a:extLst>
          </p:cNvPr>
          <p:cNvSpPr txBox="1"/>
          <p:nvPr/>
        </p:nvSpPr>
        <p:spPr>
          <a:xfrm>
            <a:off x="8766102" y="5246319"/>
            <a:ext cx="3711344" cy="1221873"/>
          </a:xfrm>
          <a:prstGeom prst="rect">
            <a:avLst/>
          </a:prstGeom>
          <a:noFill/>
        </p:spPr>
        <p:txBody>
          <a:bodyPr wrap="square">
            <a:spAutoFit/>
          </a:bodyPr>
          <a:lstStyle/>
          <a:p>
            <a:pPr marL="342900" indent="-342900" algn="l">
              <a:lnSpc>
                <a:spcPct val="150000"/>
              </a:lnSpc>
              <a:buFont typeface="+mj-lt"/>
              <a:buAutoNum type="arabicPeriod"/>
            </a:pPr>
            <a:r>
              <a:rPr lang="en-US" sz="1000" i="0" dirty="0">
                <a:solidFill>
                  <a:schemeClr val="bg2">
                    <a:lumMod val="25000"/>
                  </a:schemeClr>
                </a:solidFill>
                <a:effectLst/>
                <a:latin typeface="Open Sans" panose="020B0606030504020204" pitchFamily="34" charset="0"/>
              </a:rPr>
              <a:t>Custom tailored design solutions</a:t>
            </a:r>
            <a:endParaRPr lang="en-US" sz="1000" dirty="0">
              <a:solidFill>
                <a:schemeClr val="bg2">
                  <a:lumMod val="25000"/>
                </a:schemeClr>
              </a:solidFill>
              <a:latin typeface="Open Sans" panose="020B0606030504020204" pitchFamily="34" charset="0"/>
            </a:endParaRPr>
          </a:p>
          <a:p>
            <a:pPr marL="342900" indent="-342900" algn="l">
              <a:lnSpc>
                <a:spcPct val="150000"/>
              </a:lnSpc>
              <a:buFont typeface="+mj-lt"/>
              <a:buAutoNum type="arabicPeriod"/>
            </a:pPr>
            <a:r>
              <a:rPr lang="en-US" sz="1000" i="0" dirty="0">
                <a:solidFill>
                  <a:schemeClr val="bg2">
                    <a:lumMod val="25000"/>
                  </a:schemeClr>
                </a:solidFill>
                <a:effectLst/>
                <a:latin typeface="Open Sans" panose="020B0606030504020204" pitchFamily="34" charset="0"/>
              </a:rPr>
              <a:t>Advanced technologies</a:t>
            </a:r>
            <a:endParaRPr lang="en-US" sz="1000" dirty="0">
              <a:solidFill>
                <a:schemeClr val="bg2">
                  <a:lumMod val="25000"/>
                </a:schemeClr>
              </a:solidFill>
              <a:latin typeface="Open Sans" panose="020B0606030504020204" pitchFamily="34" charset="0"/>
            </a:endParaRPr>
          </a:p>
          <a:p>
            <a:pPr marL="342900" indent="-342900" algn="l">
              <a:lnSpc>
                <a:spcPct val="150000"/>
              </a:lnSpc>
              <a:buFont typeface="+mj-lt"/>
              <a:buAutoNum type="arabicPeriod"/>
            </a:pPr>
            <a:r>
              <a:rPr lang="en-US" sz="1000" i="0" dirty="0">
                <a:solidFill>
                  <a:schemeClr val="bg2">
                    <a:lumMod val="25000"/>
                  </a:schemeClr>
                </a:solidFill>
                <a:effectLst/>
                <a:latin typeface="Open Sans" panose="020B0606030504020204" pitchFamily="34" charset="0"/>
              </a:rPr>
              <a:t>Limitless range of rolls for different applications</a:t>
            </a:r>
            <a:endParaRPr lang="en-US" sz="1000" dirty="0">
              <a:solidFill>
                <a:schemeClr val="bg2">
                  <a:lumMod val="25000"/>
                </a:schemeClr>
              </a:solidFill>
              <a:latin typeface="Open Sans" panose="020B0606030504020204" pitchFamily="34" charset="0"/>
            </a:endParaRPr>
          </a:p>
          <a:p>
            <a:pPr marL="342900" indent="-342900" algn="l">
              <a:lnSpc>
                <a:spcPct val="150000"/>
              </a:lnSpc>
              <a:buFont typeface="+mj-lt"/>
              <a:buAutoNum type="arabicPeriod"/>
            </a:pPr>
            <a:r>
              <a:rPr lang="en-US" sz="1000" i="0" dirty="0">
                <a:solidFill>
                  <a:schemeClr val="bg2">
                    <a:lumMod val="25000"/>
                  </a:schemeClr>
                </a:solidFill>
                <a:effectLst/>
                <a:latin typeface="Open Sans" panose="020B0606030504020204" pitchFamily="34" charset="0"/>
              </a:rPr>
              <a:t>Total quality</a:t>
            </a:r>
            <a:endParaRPr lang="en-US" sz="1000" dirty="0">
              <a:solidFill>
                <a:schemeClr val="bg2">
                  <a:lumMod val="25000"/>
                </a:schemeClr>
              </a:solidFill>
              <a:latin typeface="Open Sans" panose="020B0606030504020204" pitchFamily="34" charset="0"/>
            </a:endParaRPr>
          </a:p>
          <a:p>
            <a:pPr marL="342900" indent="-342900" algn="l">
              <a:lnSpc>
                <a:spcPct val="150000"/>
              </a:lnSpc>
              <a:buFont typeface="+mj-lt"/>
              <a:buAutoNum type="arabicPeriod"/>
            </a:pPr>
            <a:r>
              <a:rPr lang="en-US" sz="1000" i="0" dirty="0">
                <a:solidFill>
                  <a:schemeClr val="bg2">
                    <a:lumMod val="25000"/>
                  </a:schemeClr>
                </a:solidFill>
                <a:effectLst/>
                <a:latin typeface="Open Sans" panose="020B0606030504020204" pitchFamily="34" charset="0"/>
              </a:rPr>
              <a:t>An outright service</a:t>
            </a:r>
          </a:p>
        </p:txBody>
      </p:sp>
    </p:spTree>
    <p:extLst>
      <p:ext uri="{BB962C8B-B14F-4D97-AF65-F5344CB8AC3E}">
        <p14:creationId xmlns:p14="http://schemas.microsoft.com/office/powerpoint/2010/main" val="175588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ACCB6F3-46A7-E689-1D38-31674E92D0F4}"/>
              </a:ext>
            </a:extLst>
          </p:cNvPr>
          <p:cNvSpPr>
            <a:spLocks noGrp="1"/>
          </p:cNvSpPr>
          <p:nvPr>
            <p:ph type="title"/>
          </p:nvPr>
        </p:nvSpPr>
        <p:spPr>
          <a:xfrm>
            <a:off x="520700" y="681037"/>
            <a:ext cx="10515600" cy="1009651"/>
          </a:xfrm>
        </p:spPr>
        <p:txBody>
          <a:bodyPr/>
          <a:lstStyle/>
          <a:p>
            <a:r>
              <a:rPr lang="it-IT" dirty="0" err="1"/>
              <a:t>Main</a:t>
            </a:r>
            <a:r>
              <a:rPr lang="it-IT" dirty="0"/>
              <a:t> Business</a:t>
            </a:r>
          </a:p>
        </p:txBody>
      </p:sp>
      <p:graphicFrame>
        <p:nvGraphicFramePr>
          <p:cNvPr id="3" name="Tabella 11">
            <a:extLst>
              <a:ext uri="{FF2B5EF4-FFF2-40B4-BE49-F238E27FC236}">
                <a16:creationId xmlns:a16="http://schemas.microsoft.com/office/drawing/2014/main" id="{8EC3E7E2-F35E-A058-E211-F0569EBF3D66}"/>
              </a:ext>
            </a:extLst>
          </p:cNvPr>
          <p:cNvGraphicFramePr>
            <a:graphicFrameLocks noGrp="1"/>
          </p:cNvGraphicFramePr>
          <p:nvPr>
            <p:ph idx="1"/>
            <p:extLst>
              <p:ext uri="{D42A27DB-BD31-4B8C-83A1-F6EECF244321}">
                <p14:modId xmlns:p14="http://schemas.microsoft.com/office/powerpoint/2010/main" val="383720493"/>
              </p:ext>
            </p:extLst>
          </p:nvPr>
        </p:nvGraphicFramePr>
        <p:xfrm>
          <a:off x="603682" y="1578885"/>
          <a:ext cx="10956947" cy="4427778"/>
        </p:xfrm>
        <a:graphic>
          <a:graphicData uri="http://schemas.openxmlformats.org/drawingml/2006/table">
            <a:tbl>
              <a:tblPr firstRow="1" bandRow="1">
                <a:tableStyleId>{5C22544A-7EE6-4342-B048-85BDC9FD1C3A}</a:tableStyleId>
              </a:tblPr>
              <a:tblGrid>
                <a:gridCol w="3431593">
                  <a:extLst>
                    <a:ext uri="{9D8B030D-6E8A-4147-A177-3AD203B41FA5}">
                      <a16:colId xmlns:a16="http://schemas.microsoft.com/office/drawing/2014/main" val="3677035695"/>
                    </a:ext>
                  </a:extLst>
                </a:gridCol>
                <a:gridCol w="3812880">
                  <a:extLst>
                    <a:ext uri="{9D8B030D-6E8A-4147-A177-3AD203B41FA5}">
                      <a16:colId xmlns:a16="http://schemas.microsoft.com/office/drawing/2014/main" val="1202099555"/>
                    </a:ext>
                  </a:extLst>
                </a:gridCol>
                <a:gridCol w="3712474">
                  <a:extLst>
                    <a:ext uri="{9D8B030D-6E8A-4147-A177-3AD203B41FA5}">
                      <a16:colId xmlns:a16="http://schemas.microsoft.com/office/drawing/2014/main" val="3284083428"/>
                    </a:ext>
                  </a:extLst>
                </a:gridCol>
              </a:tblGrid>
              <a:tr h="1021795">
                <a:tc>
                  <a:txBody>
                    <a:bodyPr/>
                    <a:lstStyle/>
                    <a:p>
                      <a:pPr algn="ctr"/>
                      <a:r>
                        <a:rPr lang="it-IT" dirty="0"/>
                        <a:t>TUBE SECTOR</a:t>
                      </a:r>
                    </a:p>
                    <a:p>
                      <a:pPr algn="ctr"/>
                      <a:r>
                        <a:rPr lang="it-IT" b="0" dirty="0"/>
                        <a:t>(Automotive, </a:t>
                      </a:r>
                      <a:r>
                        <a:rPr lang="it-IT" b="0" dirty="0" err="1"/>
                        <a:t>Structural</a:t>
                      </a:r>
                      <a:r>
                        <a:rPr lang="it-IT" b="0" dirty="0"/>
                        <a:t>, </a:t>
                      </a:r>
                      <a:r>
                        <a:rPr lang="it-IT" b="0" dirty="0" err="1"/>
                        <a:t>Furniture</a:t>
                      </a:r>
                      <a:r>
                        <a:rPr lang="it-IT" b="0" dirty="0"/>
                        <a:t>, </a:t>
                      </a:r>
                      <a:r>
                        <a:rPr lang="it-IT" b="0" dirty="0" err="1"/>
                        <a:t>Electrical</a:t>
                      </a:r>
                      <a:r>
                        <a:rPr lang="it-IT" b="0" dirty="0"/>
                        <a:t>, API Tube)</a:t>
                      </a:r>
                    </a:p>
                  </a:txBody>
                  <a:tcPr anchor="ctr"/>
                </a:tc>
                <a:tc>
                  <a:txBody>
                    <a:bodyPr/>
                    <a:lstStyle/>
                    <a:p>
                      <a:pPr algn="ctr"/>
                      <a:r>
                        <a:rPr lang="it-IT" dirty="0"/>
                        <a:t>WIRE SECTOR</a:t>
                      </a:r>
                    </a:p>
                    <a:p>
                      <a:pPr algn="ctr"/>
                      <a:r>
                        <a:rPr lang="it-IT" b="0" dirty="0"/>
                        <a:t>(Construction </a:t>
                      </a:r>
                      <a:r>
                        <a:rPr lang="it-IT" b="0" dirty="0" err="1"/>
                        <a:t>wire</a:t>
                      </a:r>
                      <a:r>
                        <a:rPr lang="it-IT" b="0" dirty="0"/>
                        <a:t>, industrial </a:t>
                      </a:r>
                      <a:r>
                        <a:rPr lang="it-IT" b="0" dirty="0" err="1"/>
                        <a:t>wire</a:t>
                      </a:r>
                      <a:r>
                        <a:rPr lang="it-IT" b="0" dirty="0"/>
                        <a:t>, carbon </a:t>
                      </a:r>
                      <a:r>
                        <a:rPr lang="it-IT" b="0" dirty="0" err="1"/>
                        <a:t>wire</a:t>
                      </a:r>
                      <a:r>
                        <a:rPr lang="it-IT" b="0" dirty="0"/>
                        <a:t> and </a:t>
                      </a:r>
                      <a:r>
                        <a:rPr lang="it-IT" b="0" dirty="0" err="1"/>
                        <a:t>rope</a:t>
                      </a:r>
                      <a:r>
                        <a:rPr lang="it-IT" b="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SPECIAL TREATMENTS,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COATINGS,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R&amp;D</a:t>
                      </a:r>
                      <a:r>
                        <a:rPr lang="it-IT" sz="1800" dirty="0"/>
                        <a:t> </a:t>
                      </a:r>
                    </a:p>
                  </a:txBody>
                  <a:tcPr anchor="ctr"/>
                </a:tc>
                <a:extLst>
                  <a:ext uri="{0D108BD9-81ED-4DB2-BD59-A6C34878D82A}">
                    <a16:rowId xmlns:a16="http://schemas.microsoft.com/office/drawing/2014/main" val="3720119222"/>
                  </a:ext>
                </a:extLst>
              </a:tr>
              <a:tr h="1021795">
                <a:tc>
                  <a:txBody>
                    <a:bodyPr/>
                    <a:lstStyle/>
                    <a:p>
                      <a:pPr algn="ctr"/>
                      <a:r>
                        <a:rPr lang="it-IT" dirty="0"/>
                        <a:t>Production of rolls and </a:t>
                      </a:r>
                      <a:r>
                        <a:rPr lang="it-IT" dirty="0" err="1"/>
                        <a:t>accessories</a:t>
                      </a:r>
                      <a:r>
                        <a:rPr lang="it-IT" dirty="0"/>
                        <a:t> for </a:t>
                      </a:r>
                      <a:r>
                        <a:rPr lang="it-IT" dirty="0" err="1"/>
                        <a:t>welded</a:t>
                      </a:r>
                      <a:r>
                        <a:rPr lang="it-IT" dirty="0"/>
                        <a:t> tube and </a:t>
                      </a:r>
                      <a:r>
                        <a:rPr lang="it-IT" dirty="0" err="1"/>
                        <a:t>seamless</a:t>
                      </a:r>
                      <a:r>
                        <a:rPr lang="it-IT" dirty="0"/>
                        <a:t> tube </a:t>
                      </a:r>
                      <a:r>
                        <a:rPr lang="it-IT" dirty="0" err="1"/>
                        <a:t>sector</a:t>
                      </a:r>
                      <a:endParaRPr lang="it-IT" dirty="0"/>
                    </a:p>
                  </a:txBody>
                  <a:tcPr anchor="ctr"/>
                </a:tc>
                <a:tc>
                  <a:txBody>
                    <a:bodyPr/>
                    <a:lstStyle/>
                    <a:p>
                      <a:pPr algn="ctr"/>
                      <a:r>
                        <a:rPr lang="it-IT" dirty="0"/>
                        <a:t>Production of rolls and </a:t>
                      </a:r>
                      <a:r>
                        <a:rPr lang="it-IT" dirty="0" err="1"/>
                        <a:t>rolling</a:t>
                      </a:r>
                      <a:r>
                        <a:rPr lang="it-IT" dirty="0"/>
                        <a:t> </a:t>
                      </a:r>
                      <a:r>
                        <a:rPr lang="it-IT" dirty="0" err="1"/>
                        <a:t>cassettes</a:t>
                      </a:r>
                      <a:endParaRPr lang="it-IT" dirty="0"/>
                    </a:p>
                  </a:txBody>
                  <a:tcPr anchor="ctr"/>
                </a:tc>
                <a:tc>
                  <a:txBody>
                    <a:bodyPr/>
                    <a:lstStyle/>
                    <a:p>
                      <a:pPr algn="ctr"/>
                      <a:r>
                        <a:rPr lang="it-IT" dirty="0"/>
                        <a:t>High </a:t>
                      </a:r>
                      <a:r>
                        <a:rPr lang="it-IT" dirty="0" err="1"/>
                        <a:t>technology</a:t>
                      </a:r>
                      <a:r>
                        <a:rPr lang="it-IT" dirty="0"/>
                        <a:t> coating </a:t>
                      </a:r>
                      <a:r>
                        <a:rPr lang="it-IT" dirty="0" err="1"/>
                        <a:t>installations</a:t>
                      </a:r>
                      <a:r>
                        <a:rPr lang="it-IT" dirty="0"/>
                        <a:t> </a:t>
                      </a:r>
                      <a:r>
                        <a:rPr lang="it-IT" dirty="0" err="1"/>
                        <a:t>that</a:t>
                      </a:r>
                      <a:r>
                        <a:rPr lang="it-IT" dirty="0"/>
                        <a:t> </a:t>
                      </a:r>
                      <a:r>
                        <a:rPr lang="it-IT" dirty="0" err="1"/>
                        <a:t>increase</a:t>
                      </a:r>
                      <a:r>
                        <a:rPr lang="it-IT" dirty="0"/>
                        <a:t> products performances</a:t>
                      </a:r>
                      <a:endParaRPr lang="en-US" dirty="0"/>
                    </a:p>
                  </a:txBody>
                  <a:tcPr anchor="ctr"/>
                </a:tc>
                <a:extLst>
                  <a:ext uri="{0D108BD9-81ED-4DB2-BD59-A6C34878D82A}">
                    <a16:rowId xmlns:a16="http://schemas.microsoft.com/office/drawing/2014/main" val="1303755457"/>
                  </a:ext>
                </a:extLst>
              </a:tr>
              <a:tr h="2384188">
                <a:tc>
                  <a:txBody>
                    <a:bodyPr/>
                    <a:lstStyle/>
                    <a:p>
                      <a:endParaRPr lang="it-IT"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it-IT"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it-IT" dirty="0"/>
                    </a:p>
                  </a:txBody>
                  <a:tcP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327088804"/>
                  </a:ext>
                </a:extLst>
              </a:tr>
            </a:tbl>
          </a:graphicData>
        </a:graphic>
      </p:graphicFrame>
      <p:grpSp>
        <p:nvGrpSpPr>
          <p:cNvPr id="15" name="Gruppo 14">
            <a:extLst>
              <a:ext uri="{FF2B5EF4-FFF2-40B4-BE49-F238E27FC236}">
                <a16:creationId xmlns:a16="http://schemas.microsoft.com/office/drawing/2014/main" id="{B397CF3E-5EC5-915A-7CA2-37C3DC35861C}"/>
              </a:ext>
            </a:extLst>
          </p:cNvPr>
          <p:cNvGrpSpPr/>
          <p:nvPr/>
        </p:nvGrpSpPr>
        <p:grpSpPr>
          <a:xfrm>
            <a:off x="0" y="-9358"/>
            <a:ext cx="12192000" cy="682693"/>
            <a:chOff x="0" y="-9358"/>
            <a:chExt cx="12192000" cy="682693"/>
          </a:xfrm>
        </p:grpSpPr>
        <p:pic>
          <p:nvPicPr>
            <p:cNvPr id="16" name="Segnaposto contenuto 4">
              <a:extLst>
                <a:ext uri="{FF2B5EF4-FFF2-40B4-BE49-F238E27FC236}">
                  <a16:creationId xmlns:a16="http://schemas.microsoft.com/office/drawing/2014/main" id="{CC2238BF-D89D-9912-C0F3-1010D9A75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7" name="Immagine 16" descr="Immagine che contiene Carattere, Elementi grafici, grafica, logo&#10;&#10;Descrizione generata automaticamente">
              <a:extLst>
                <a:ext uri="{FF2B5EF4-FFF2-40B4-BE49-F238E27FC236}">
                  <a16:creationId xmlns:a16="http://schemas.microsoft.com/office/drawing/2014/main" id="{C8B84396-CC28-981E-8245-DADD9E01D4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18" name="Segnaposto contenuto 4">
            <a:extLst>
              <a:ext uri="{FF2B5EF4-FFF2-40B4-BE49-F238E27FC236}">
                <a16:creationId xmlns:a16="http://schemas.microsoft.com/office/drawing/2014/main" id="{8037C99B-CD9D-38E1-BF46-685343BFC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pic>
        <p:nvPicPr>
          <p:cNvPr id="2" name="Immagine 1">
            <a:extLst>
              <a:ext uri="{FF2B5EF4-FFF2-40B4-BE49-F238E27FC236}">
                <a16:creationId xmlns:a16="http://schemas.microsoft.com/office/drawing/2014/main" id="{90AC973A-2889-5265-49C1-C8B78C495374}"/>
              </a:ext>
            </a:extLst>
          </p:cNvPr>
          <p:cNvPicPr>
            <a:picLocks noChangeAspect="1"/>
          </p:cNvPicPr>
          <p:nvPr/>
        </p:nvPicPr>
        <p:blipFill rotWithShape="1">
          <a:blip r:embed="rId8">
            <a:extLst>
              <a:ext uri="{28A0092B-C50C-407E-A947-70E740481C1C}">
                <a14:useLocalDpi xmlns:a14="http://schemas.microsoft.com/office/drawing/2010/main" val="0"/>
              </a:ext>
            </a:extLst>
          </a:blip>
          <a:srcRect l="11386" t="26746" r="7024" b="15507"/>
          <a:stretch/>
        </p:blipFill>
        <p:spPr>
          <a:xfrm>
            <a:off x="4030824" y="3632178"/>
            <a:ext cx="3825552" cy="2396361"/>
          </a:xfrm>
          <a:prstGeom prst="rect">
            <a:avLst/>
          </a:prstGeom>
        </p:spPr>
      </p:pic>
      <p:pic>
        <p:nvPicPr>
          <p:cNvPr id="5" name="Immagine 4">
            <a:extLst>
              <a:ext uri="{FF2B5EF4-FFF2-40B4-BE49-F238E27FC236}">
                <a16:creationId xmlns:a16="http://schemas.microsoft.com/office/drawing/2014/main" id="{AB73EB26-4803-903C-2F1E-7125A69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6376" y="3610301"/>
            <a:ext cx="3704253" cy="2396361"/>
          </a:xfrm>
          <a:prstGeom prst="rect">
            <a:avLst/>
          </a:prstGeom>
        </p:spPr>
      </p:pic>
    </p:spTree>
    <p:extLst>
      <p:ext uri="{BB962C8B-B14F-4D97-AF65-F5344CB8AC3E}">
        <p14:creationId xmlns:p14="http://schemas.microsoft.com/office/powerpoint/2010/main" val="273406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B560EA2B-822E-2084-5421-CC7E94AB012C}"/>
              </a:ext>
            </a:extLst>
          </p:cNvPr>
          <p:cNvGrpSpPr/>
          <p:nvPr/>
        </p:nvGrpSpPr>
        <p:grpSpPr>
          <a:xfrm>
            <a:off x="2005" y="1770804"/>
            <a:ext cx="12192000" cy="3789867"/>
            <a:chOff x="0" y="1698047"/>
            <a:chExt cx="12192000" cy="3810001"/>
          </a:xfrm>
        </p:grpSpPr>
        <p:pic>
          <p:nvPicPr>
            <p:cNvPr id="16" name="Immagine 15">
              <a:extLst>
                <a:ext uri="{FF2B5EF4-FFF2-40B4-BE49-F238E27FC236}">
                  <a16:creationId xmlns:a16="http://schemas.microsoft.com/office/drawing/2014/main" id="{631F1E31-2FA5-889F-70B4-1EC5EF68D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8047"/>
              <a:ext cx="12192000" cy="3810000"/>
            </a:xfrm>
            <a:prstGeom prst="rect">
              <a:avLst/>
            </a:prstGeom>
            <a:effectLst>
              <a:outerShdw blurRad="50800" dist="38100" dir="5400000" algn="t" rotWithShape="0">
                <a:prstClr val="black">
                  <a:alpha val="40000"/>
                </a:prstClr>
              </a:outerShdw>
            </a:effectLst>
          </p:spPr>
        </p:pic>
        <p:pic>
          <p:nvPicPr>
            <p:cNvPr id="17" name="Immagine 16">
              <a:extLst>
                <a:ext uri="{FF2B5EF4-FFF2-40B4-BE49-F238E27FC236}">
                  <a16:creationId xmlns:a16="http://schemas.microsoft.com/office/drawing/2014/main" id="{444AFA2C-29B3-19C3-22B8-C16F45920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62206" y="2531485"/>
              <a:ext cx="3810000" cy="2143125"/>
            </a:xfrm>
            <a:prstGeom prst="rect">
              <a:avLst/>
            </a:prstGeom>
          </p:spPr>
        </p:pic>
      </p:grpSp>
      <p:grpSp>
        <p:nvGrpSpPr>
          <p:cNvPr id="2" name="Gruppo 1">
            <a:extLst>
              <a:ext uri="{FF2B5EF4-FFF2-40B4-BE49-F238E27FC236}">
                <a16:creationId xmlns:a16="http://schemas.microsoft.com/office/drawing/2014/main" id="{9BD49527-66D8-04ED-2A5D-A9A8D8B925F7}"/>
              </a:ext>
            </a:extLst>
          </p:cNvPr>
          <p:cNvGrpSpPr/>
          <p:nvPr/>
        </p:nvGrpSpPr>
        <p:grpSpPr>
          <a:xfrm>
            <a:off x="0" y="-9358"/>
            <a:ext cx="12192000" cy="682693"/>
            <a:chOff x="0" y="-9358"/>
            <a:chExt cx="12192000" cy="682693"/>
          </a:xfrm>
        </p:grpSpPr>
        <p:pic>
          <p:nvPicPr>
            <p:cNvPr id="3" name="Segnaposto contenuto 4">
              <a:extLst>
                <a:ext uri="{FF2B5EF4-FFF2-40B4-BE49-F238E27FC236}">
                  <a16:creationId xmlns:a16="http://schemas.microsoft.com/office/drawing/2014/main" id="{DAE47CEC-D7AA-2A2E-870E-D6A9B92CE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7" name="Immagine 6" descr="Immagine che contiene Carattere, Elementi grafici, grafica, logo&#10;&#10;Descrizione generata automaticamente">
              <a:extLst>
                <a:ext uri="{FF2B5EF4-FFF2-40B4-BE49-F238E27FC236}">
                  <a16:creationId xmlns:a16="http://schemas.microsoft.com/office/drawing/2014/main" id="{BF40D292-DB60-E117-AF74-59549AE48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12" name="Segnaposto contenuto 4">
            <a:extLst>
              <a:ext uri="{FF2B5EF4-FFF2-40B4-BE49-F238E27FC236}">
                <a16:creationId xmlns:a16="http://schemas.microsoft.com/office/drawing/2014/main" id="{E741B399-8FF5-836E-F8B5-B28799700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pic>
        <p:nvPicPr>
          <p:cNvPr id="4" name="Immagine 3">
            <a:extLst>
              <a:ext uri="{FF2B5EF4-FFF2-40B4-BE49-F238E27FC236}">
                <a16:creationId xmlns:a16="http://schemas.microsoft.com/office/drawing/2014/main" id="{797ED6C7-9199-31C6-DC3F-94A1339BF87D}"/>
              </a:ext>
            </a:extLst>
          </p:cNvPr>
          <p:cNvPicPr>
            <a:picLocks noChangeAspect="1"/>
          </p:cNvPicPr>
          <p:nvPr/>
        </p:nvPicPr>
        <p:blipFill>
          <a:blip r:embed="rId7"/>
          <a:stretch>
            <a:fillRect/>
          </a:stretch>
        </p:blipFill>
        <p:spPr>
          <a:xfrm>
            <a:off x="7491376" y="2749354"/>
            <a:ext cx="1928415" cy="2579572"/>
          </a:xfrm>
          <a:prstGeom prst="rect">
            <a:avLst/>
          </a:prstGeom>
          <a:effectLst>
            <a:outerShdw blurRad="50800" dist="38100" dir="2700000" algn="tl" rotWithShape="0">
              <a:prstClr val="black">
                <a:alpha val="40000"/>
              </a:prstClr>
            </a:outerShdw>
          </a:effectLst>
        </p:spPr>
      </p:pic>
      <p:sp>
        <p:nvSpPr>
          <p:cNvPr id="9" name="Titolo 3">
            <a:extLst>
              <a:ext uri="{FF2B5EF4-FFF2-40B4-BE49-F238E27FC236}">
                <a16:creationId xmlns:a16="http://schemas.microsoft.com/office/drawing/2014/main" id="{F263E4DA-CEA3-C75C-626C-C948CAC7B3BF}"/>
              </a:ext>
            </a:extLst>
          </p:cNvPr>
          <p:cNvSpPr>
            <a:spLocks noGrp="1"/>
          </p:cNvSpPr>
          <p:nvPr>
            <p:ph type="title"/>
          </p:nvPr>
        </p:nvSpPr>
        <p:spPr>
          <a:xfrm>
            <a:off x="751974" y="680077"/>
            <a:ext cx="10515600" cy="10096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it-IT" dirty="0"/>
              <a:t>Tube Sector</a:t>
            </a:r>
            <a:endParaRPr lang="it-IT" b="1" dirty="0"/>
          </a:p>
        </p:txBody>
      </p:sp>
      <p:sp>
        <p:nvSpPr>
          <p:cNvPr id="5" name="Segnaposto contenuto 6">
            <a:extLst>
              <a:ext uri="{FF2B5EF4-FFF2-40B4-BE49-F238E27FC236}">
                <a16:creationId xmlns:a16="http://schemas.microsoft.com/office/drawing/2014/main" id="{057EC261-2A0F-7389-A1EA-17E2DE9C3F4D}"/>
              </a:ext>
            </a:extLst>
          </p:cNvPr>
          <p:cNvSpPr>
            <a:spLocks noGrp="1"/>
          </p:cNvSpPr>
          <p:nvPr>
            <p:ph idx="1"/>
          </p:nvPr>
        </p:nvSpPr>
        <p:spPr>
          <a:xfrm>
            <a:off x="5731822" y="5641748"/>
            <a:ext cx="6515056" cy="1188371"/>
          </a:xfrm>
        </p:spPr>
        <p:txBody>
          <a:bodyPr/>
          <a:lstStyle/>
          <a:p>
            <a:pPr marL="0" indent="0">
              <a:lnSpc>
                <a:spcPct val="100000"/>
              </a:lnSpc>
              <a:spcBef>
                <a:spcPts val="600"/>
              </a:spcBef>
              <a:spcAft>
                <a:spcPts val="1200"/>
              </a:spcAft>
              <a:buNone/>
            </a:pPr>
            <a:r>
              <a:rPr lang="en-US" sz="1800" b="0" i="0" dirty="0">
                <a:solidFill>
                  <a:schemeClr val="bg2">
                    <a:lumMod val="25000"/>
                  </a:schemeClr>
                </a:solidFill>
                <a:effectLst/>
                <a:latin typeface="Open Sans" panose="020B0606030504020204" pitchFamily="34" charset="0"/>
              </a:rPr>
              <a:t>Eurolls is worldwide leader in design and production of tooling for welded tube production. The biggest machine around the world are equipped with Eurolls rolls.</a:t>
            </a:r>
            <a:endParaRPr lang="en-US" sz="1800" dirty="0">
              <a:solidFill>
                <a:schemeClr val="bg2">
                  <a:lumMod val="25000"/>
                </a:schemeClr>
              </a:solidFill>
              <a:latin typeface="Open Sans" panose="020B0606030504020204" pitchFamily="34" charset="0"/>
            </a:endParaRPr>
          </a:p>
        </p:txBody>
      </p:sp>
    </p:spTree>
    <p:extLst>
      <p:ext uri="{BB962C8B-B14F-4D97-AF65-F5344CB8AC3E}">
        <p14:creationId xmlns:p14="http://schemas.microsoft.com/office/powerpoint/2010/main" val="321336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7EC9D183-A828-5E32-79FC-B2DBB7D9DB06}"/>
              </a:ext>
            </a:extLst>
          </p:cNvPr>
          <p:cNvGrpSpPr/>
          <p:nvPr/>
        </p:nvGrpSpPr>
        <p:grpSpPr>
          <a:xfrm>
            <a:off x="0" y="-9358"/>
            <a:ext cx="12192000" cy="682693"/>
            <a:chOff x="0" y="-9358"/>
            <a:chExt cx="12192000" cy="682693"/>
          </a:xfrm>
        </p:grpSpPr>
        <p:pic>
          <p:nvPicPr>
            <p:cNvPr id="12" name="Segnaposto contenuto 4">
              <a:extLst>
                <a:ext uri="{FF2B5EF4-FFF2-40B4-BE49-F238E27FC236}">
                  <a16:creationId xmlns:a16="http://schemas.microsoft.com/office/drawing/2014/main" id="{567618E4-2589-2702-0012-CB9C9E730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3" name="Immagine 12" descr="Immagine che contiene Carattere, Elementi grafici, grafica, logo&#10;&#10;Descrizione generata automaticamente">
              <a:extLst>
                <a:ext uri="{FF2B5EF4-FFF2-40B4-BE49-F238E27FC236}">
                  <a16:creationId xmlns:a16="http://schemas.microsoft.com/office/drawing/2014/main" id="{E9CAFB3A-728B-37E9-BDA0-A89DCDCB9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14" name="Segnaposto contenuto 4">
            <a:extLst>
              <a:ext uri="{FF2B5EF4-FFF2-40B4-BE49-F238E27FC236}">
                <a16:creationId xmlns:a16="http://schemas.microsoft.com/office/drawing/2014/main" id="{3D0F6E58-460A-246A-3521-225A11BF4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5" name="Gruppo 4">
            <a:extLst>
              <a:ext uri="{FF2B5EF4-FFF2-40B4-BE49-F238E27FC236}">
                <a16:creationId xmlns:a16="http://schemas.microsoft.com/office/drawing/2014/main" id="{7642E9CF-35AA-DC0B-EAFA-699DA61475F1}"/>
              </a:ext>
            </a:extLst>
          </p:cNvPr>
          <p:cNvGrpSpPr/>
          <p:nvPr/>
        </p:nvGrpSpPr>
        <p:grpSpPr>
          <a:xfrm>
            <a:off x="5685710" y="1617513"/>
            <a:ext cx="6050402" cy="3398823"/>
            <a:chOff x="2476401" y="1228073"/>
            <a:chExt cx="7293969" cy="4896330"/>
          </a:xfrm>
        </p:grpSpPr>
        <p:pic>
          <p:nvPicPr>
            <p:cNvPr id="6" name="Picture 10">
              <a:extLst>
                <a:ext uri="{FF2B5EF4-FFF2-40B4-BE49-F238E27FC236}">
                  <a16:creationId xmlns:a16="http://schemas.microsoft.com/office/drawing/2014/main" id="{122DAF29-494B-7675-508C-F4429A24B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401" y="4180752"/>
              <a:ext cx="1291431" cy="193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a:extLst>
                <a:ext uri="{FF2B5EF4-FFF2-40B4-BE49-F238E27FC236}">
                  <a16:creationId xmlns:a16="http://schemas.microsoft.com/office/drawing/2014/main" id="{F83361C5-3B9D-68B8-CDB8-816F9BA71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419" y="4186381"/>
              <a:ext cx="1291431" cy="19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a:extLst>
                <a:ext uri="{FF2B5EF4-FFF2-40B4-BE49-F238E27FC236}">
                  <a16:creationId xmlns:a16="http://schemas.microsoft.com/office/drawing/2014/main" id="{1BC5BC19-50BD-75E6-9EAF-7E7C33E59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049" y="4180752"/>
              <a:ext cx="1287905" cy="193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a:extLst>
                <a:ext uri="{FF2B5EF4-FFF2-40B4-BE49-F238E27FC236}">
                  <a16:creationId xmlns:a16="http://schemas.microsoft.com/office/drawing/2014/main" id="{5E47300A-3382-2D05-B3DF-228870474D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1413" y="4177382"/>
              <a:ext cx="1287905" cy="193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a:extLst>
                <a:ext uri="{FF2B5EF4-FFF2-40B4-BE49-F238E27FC236}">
                  <a16:creationId xmlns:a16="http://schemas.microsoft.com/office/drawing/2014/main" id="{ED42DBF1-79E5-8917-6E1B-566F6A71E9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0450" y="4178980"/>
              <a:ext cx="1292592" cy="19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a:extLst>
                <a:ext uri="{FF2B5EF4-FFF2-40B4-BE49-F238E27FC236}">
                  <a16:creationId xmlns:a16="http://schemas.microsoft.com/office/drawing/2014/main" id="{E0B0C674-C549-F95E-6314-8D0966111F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7777" y="1701488"/>
              <a:ext cx="1277938" cy="19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a:extLst>
                <a:ext uri="{FF2B5EF4-FFF2-40B4-BE49-F238E27FC236}">
                  <a16:creationId xmlns:a16="http://schemas.microsoft.com/office/drawing/2014/main" id="{B9E731D6-0351-6C1D-DE93-8DA5369365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9577" y="1700757"/>
              <a:ext cx="1277938" cy="19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a:extLst>
                <a:ext uri="{FF2B5EF4-FFF2-40B4-BE49-F238E27FC236}">
                  <a16:creationId xmlns:a16="http://schemas.microsoft.com/office/drawing/2014/main" id="{8605476F-EC12-11AB-51DD-A7AA390591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6643" y="1704788"/>
              <a:ext cx="1276374" cy="191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a:extLst>
                <a:ext uri="{FF2B5EF4-FFF2-40B4-BE49-F238E27FC236}">
                  <a16:creationId xmlns:a16="http://schemas.microsoft.com/office/drawing/2014/main" id="{177EE1FA-5E62-9E9D-1001-9034FC8034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6986" y="1693624"/>
              <a:ext cx="1292016" cy="193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
              <a:extLst>
                <a:ext uri="{FF2B5EF4-FFF2-40B4-BE49-F238E27FC236}">
                  <a16:creationId xmlns:a16="http://schemas.microsoft.com/office/drawing/2014/main" id="{C480EC1B-0B6E-25FC-697A-38CF53DA35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1337" y="1693623"/>
              <a:ext cx="1290451" cy="193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3">
              <a:extLst>
                <a:ext uri="{FF2B5EF4-FFF2-40B4-BE49-F238E27FC236}">
                  <a16:creationId xmlns:a16="http://schemas.microsoft.com/office/drawing/2014/main" id="{F9D05CC8-9AF0-B668-112A-254BA512AF44}"/>
                </a:ext>
              </a:extLst>
            </p:cNvPr>
            <p:cNvSpPr txBox="1">
              <a:spLocks noChangeArrowheads="1"/>
            </p:cNvSpPr>
            <p:nvPr/>
          </p:nvSpPr>
          <p:spPr bwMode="auto">
            <a:xfrm>
              <a:off x="2481199" y="1228073"/>
              <a:ext cx="7278729" cy="400110"/>
            </a:xfrm>
            <a:prstGeom prst="rect">
              <a:avLst/>
            </a:prstGeom>
            <a:noFill/>
            <a:ln>
              <a:noFill/>
            </a:ln>
            <a:effectLst/>
          </p:spPr>
          <p:txBody>
            <a:bodyPr wrap="square">
              <a:spAutoFit/>
            </a:bodyPr>
            <a:lstStyle>
              <a:defPPr>
                <a:defRPr lang="it-IT"/>
              </a:defPPr>
              <a:lvl1pPr marR="0" lvl="0" indent="0" fontAlgn="base">
                <a:lnSpc>
                  <a:spcPct val="100000"/>
                </a:lnSpc>
                <a:spcBef>
                  <a:spcPct val="50000"/>
                </a:spcBef>
                <a:spcAft>
                  <a:spcPct val="0"/>
                </a:spcAft>
                <a:buClrTx/>
                <a:buSzTx/>
                <a:buFontTx/>
                <a:buNone/>
                <a:tabLst/>
                <a:defRPr kumimoji="0" sz="2400" b="0" i="0" u="none" strike="noStrike" cap="none" spc="0" normalizeH="0" baseline="0">
                  <a:ln>
                    <a:noFill/>
                  </a:ln>
                  <a:effectLst>
                    <a:outerShdw blurRad="38100" dist="38100" dir="2700000" algn="tl">
                      <a:srgbClr val="C0C0C0"/>
                    </a:outerShdw>
                  </a:effectLst>
                  <a:uLnTx/>
                  <a:uFillTx/>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it-IT" altLang="it-IT" sz="2000" dirty="0"/>
                <a:t>CONSTRUCTION SECTOR</a:t>
              </a:r>
            </a:p>
          </p:txBody>
        </p:sp>
        <p:sp>
          <p:nvSpPr>
            <p:cNvPr id="21" name="Text Box 13">
              <a:extLst>
                <a:ext uri="{FF2B5EF4-FFF2-40B4-BE49-F238E27FC236}">
                  <a16:creationId xmlns:a16="http://schemas.microsoft.com/office/drawing/2014/main" id="{04A66750-7C41-8A7A-B2D9-8BFAFD42EABF}"/>
                </a:ext>
              </a:extLst>
            </p:cNvPr>
            <p:cNvSpPr txBox="1">
              <a:spLocks noChangeArrowheads="1"/>
            </p:cNvSpPr>
            <p:nvPr/>
          </p:nvSpPr>
          <p:spPr bwMode="auto">
            <a:xfrm>
              <a:off x="2476987" y="3697454"/>
              <a:ext cx="7293383" cy="400110"/>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it-IT" altLang="it-IT" sz="2000" b="0" i="0" u="none" strike="noStrike" kern="1200" cap="none" spc="0" normalizeH="0" baseline="0" noProof="0" dirty="0">
                  <a:ln>
                    <a:noFill/>
                  </a:ln>
                  <a:effectLst>
                    <a:outerShdw blurRad="38100" dist="38100" dir="2700000" algn="tl">
                      <a:srgbClr val="C0C0C0"/>
                    </a:outerShdw>
                  </a:effectLst>
                  <a:uLnTx/>
                  <a:uFillTx/>
                </a:rPr>
                <a:t>INDUSTRIAL SECTOR</a:t>
              </a:r>
              <a:endParaRPr kumimoji="0" lang="it-IT" altLang="it-IT" sz="2000" i="0" u="none" strike="noStrike" kern="1200" cap="none" spc="0" normalizeH="0" baseline="0" noProof="0" dirty="0">
                <a:ln>
                  <a:noFill/>
                </a:ln>
                <a:uLnTx/>
                <a:uFillTx/>
                <a:ea typeface="Verdana" panose="020B0604030504040204" pitchFamily="34" charset="0"/>
                <a:cs typeface="Verdana" panose="020B0604030504040204" pitchFamily="34" charset="0"/>
              </a:endParaRPr>
            </a:p>
          </p:txBody>
        </p:sp>
      </p:grpSp>
      <p:sp>
        <p:nvSpPr>
          <p:cNvPr id="22" name="Text Box 13">
            <a:extLst>
              <a:ext uri="{FF2B5EF4-FFF2-40B4-BE49-F238E27FC236}">
                <a16:creationId xmlns:a16="http://schemas.microsoft.com/office/drawing/2014/main" id="{467A2B47-2E52-82B4-D571-B7E65A1ACA31}"/>
              </a:ext>
            </a:extLst>
          </p:cNvPr>
          <p:cNvSpPr txBox="1">
            <a:spLocks noChangeArrowheads="1"/>
          </p:cNvSpPr>
          <p:nvPr/>
        </p:nvSpPr>
        <p:spPr bwMode="auto">
          <a:xfrm>
            <a:off x="831874" y="872436"/>
            <a:ext cx="4145691" cy="701731"/>
          </a:xfrm>
          <a:prstGeom prst="rect">
            <a:avLst/>
          </a:prstGeom>
          <a:noFill/>
          <a:ln>
            <a:noFill/>
          </a:ln>
          <a:effectLst/>
        </p:spPr>
        <p:txBody>
          <a:bodyPr wrap="square">
            <a:spAutoFit/>
          </a:bodyPr>
          <a:lstStyle>
            <a:defPPr>
              <a:defRPr lang="it-IT"/>
            </a:defPPr>
            <a:lvl1pPr marR="0" lvl="0" indent="0" algn="ctr" fontAlgn="base">
              <a:lnSpc>
                <a:spcPct val="100000"/>
              </a:lnSpc>
              <a:spcBef>
                <a:spcPct val="50000"/>
              </a:spcBef>
              <a:spcAft>
                <a:spcPct val="0"/>
              </a:spcAft>
              <a:buClrTx/>
              <a:buSzTx/>
              <a:buFontTx/>
              <a:buNone/>
              <a:tabLst/>
              <a:defRPr kumimoji="0" sz="3200" b="1" i="0" u="none" strike="noStrike" cap="none" spc="0" normalizeH="0" baseline="0">
                <a:ln>
                  <a:noFill/>
                </a:ln>
                <a:effectLst>
                  <a:outerShdw blurRad="38100" dist="38100" dir="2700000" algn="tl">
                    <a:srgbClr val="C0C0C0"/>
                  </a:outerShdw>
                </a:effectLst>
                <a:uLnTx/>
                <a:uFillTx/>
                <a:latin typeface="+mj-lt"/>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eaLnBrk="0" hangingPunct="0">
              <a:lnSpc>
                <a:spcPct val="90000"/>
              </a:lnSpc>
              <a:spcBef>
                <a:spcPct val="0"/>
              </a:spcBef>
              <a:defRPr/>
            </a:pPr>
            <a:r>
              <a:rPr lang="it-IT" altLang="it-IT" sz="4400" b="0" dirty="0" err="1">
                <a:ea typeface="+mj-ea"/>
                <a:cs typeface="+mj-cs"/>
              </a:rPr>
              <a:t>Wire</a:t>
            </a:r>
            <a:r>
              <a:rPr lang="it-IT" altLang="it-IT" sz="4400" b="0" dirty="0">
                <a:ea typeface="+mj-ea"/>
                <a:cs typeface="+mj-cs"/>
              </a:rPr>
              <a:t> Sector</a:t>
            </a:r>
          </a:p>
        </p:txBody>
      </p:sp>
      <p:pic>
        <p:nvPicPr>
          <p:cNvPr id="7" name="Immagine 6">
            <a:extLst>
              <a:ext uri="{FF2B5EF4-FFF2-40B4-BE49-F238E27FC236}">
                <a16:creationId xmlns:a16="http://schemas.microsoft.com/office/drawing/2014/main" id="{F53B6FE1-1E94-A798-BCA7-5AA0B260F0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20005" y="1720079"/>
            <a:ext cx="2611586" cy="2103880"/>
          </a:xfrm>
          <a:prstGeom prst="rect">
            <a:avLst/>
          </a:prstGeom>
          <a:effectLst>
            <a:outerShdw blurRad="50800" dist="38100" dir="2700000" algn="tl" rotWithShape="0">
              <a:prstClr val="black">
                <a:alpha val="40000"/>
              </a:prstClr>
            </a:outerShdw>
          </a:effectLst>
        </p:spPr>
      </p:pic>
      <p:pic>
        <p:nvPicPr>
          <p:cNvPr id="23" name="Immagine 22">
            <a:extLst>
              <a:ext uri="{FF2B5EF4-FFF2-40B4-BE49-F238E27FC236}">
                <a16:creationId xmlns:a16="http://schemas.microsoft.com/office/drawing/2014/main" id="{7854B889-83D4-B97A-6690-CE7487104A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9801" y="1534630"/>
            <a:ext cx="3082582" cy="2390198"/>
          </a:xfrm>
          <a:prstGeom prst="rect">
            <a:avLst/>
          </a:prstGeom>
          <a:effectLst>
            <a:outerShdw blurRad="50800" dist="38100" dir="2700000" algn="tl" rotWithShape="0">
              <a:prstClr val="black">
                <a:alpha val="40000"/>
              </a:prstClr>
            </a:outerShdw>
          </a:effectLst>
        </p:spPr>
      </p:pic>
      <p:pic>
        <p:nvPicPr>
          <p:cNvPr id="24" name="Immagine 23">
            <a:extLst>
              <a:ext uri="{FF2B5EF4-FFF2-40B4-BE49-F238E27FC236}">
                <a16:creationId xmlns:a16="http://schemas.microsoft.com/office/drawing/2014/main" id="{83D797B9-E47F-408C-43F9-D83922071435}"/>
              </a:ext>
            </a:extLst>
          </p:cNvPr>
          <p:cNvPicPr>
            <a:picLocks noChangeAspect="1"/>
          </p:cNvPicPr>
          <p:nvPr/>
        </p:nvPicPr>
        <p:blipFill rotWithShape="1">
          <a:blip r:embed="rId17">
            <a:extLst>
              <a:ext uri="{28A0092B-C50C-407E-A947-70E740481C1C}">
                <a14:useLocalDpi xmlns:a14="http://schemas.microsoft.com/office/drawing/2010/main" val="0"/>
              </a:ext>
            </a:extLst>
          </a:blip>
          <a:srcRect l="11386" t="26746" r="7024" b="15507"/>
          <a:stretch/>
        </p:blipFill>
        <p:spPr>
          <a:xfrm>
            <a:off x="629083" y="3823959"/>
            <a:ext cx="3477609" cy="2461308"/>
          </a:xfrm>
          <a:prstGeom prst="rect">
            <a:avLst/>
          </a:prstGeom>
        </p:spPr>
      </p:pic>
      <p:sp>
        <p:nvSpPr>
          <p:cNvPr id="2" name="Segnaposto contenuto 6">
            <a:extLst>
              <a:ext uri="{FF2B5EF4-FFF2-40B4-BE49-F238E27FC236}">
                <a16:creationId xmlns:a16="http://schemas.microsoft.com/office/drawing/2014/main" id="{9196F47A-BC49-B484-48F3-FCCACC62D6F8}"/>
              </a:ext>
            </a:extLst>
          </p:cNvPr>
          <p:cNvSpPr>
            <a:spLocks noGrp="1"/>
          </p:cNvSpPr>
          <p:nvPr>
            <p:ph idx="1"/>
          </p:nvPr>
        </p:nvSpPr>
        <p:spPr>
          <a:xfrm>
            <a:off x="5627455" y="5136610"/>
            <a:ext cx="5935462" cy="1188371"/>
          </a:xfrm>
        </p:spPr>
        <p:txBody>
          <a:bodyPr/>
          <a:lstStyle/>
          <a:p>
            <a:pPr marL="0" indent="0">
              <a:lnSpc>
                <a:spcPct val="100000"/>
              </a:lnSpc>
              <a:spcBef>
                <a:spcPts val="600"/>
              </a:spcBef>
              <a:spcAft>
                <a:spcPts val="1200"/>
              </a:spcAft>
              <a:buNone/>
            </a:pPr>
            <a:r>
              <a:rPr lang="en-US" sz="1800" b="0" i="0" dirty="0">
                <a:solidFill>
                  <a:schemeClr val="bg2">
                    <a:lumMod val="25000"/>
                  </a:schemeClr>
                </a:solidFill>
                <a:effectLst/>
                <a:latin typeface="Open Sans" panose="020B0606030504020204" pitchFamily="34" charset="0"/>
              </a:rPr>
              <a:t>Eurolls is worldwide leader in wire industry process, in design of rolls, cassettes and machinery for special wire production. </a:t>
            </a:r>
            <a:endParaRPr lang="en-US" sz="1800" dirty="0">
              <a:solidFill>
                <a:schemeClr val="bg2">
                  <a:lumMod val="25000"/>
                </a:schemeClr>
              </a:solidFill>
              <a:latin typeface="Open Sans" panose="020B0606030504020204" pitchFamily="34" charset="0"/>
            </a:endParaRPr>
          </a:p>
        </p:txBody>
      </p:sp>
    </p:spTree>
    <p:extLst>
      <p:ext uri="{BB962C8B-B14F-4D97-AF65-F5344CB8AC3E}">
        <p14:creationId xmlns:p14="http://schemas.microsoft.com/office/powerpoint/2010/main" val="293667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58DC-9191-4D4B-8347-A95B19E640A7}"/>
            </a:ext>
          </a:extLst>
        </p:cNvPr>
        <p:cNvGrpSpPr/>
        <p:nvPr/>
      </p:nvGrpSpPr>
      <p:grpSpPr>
        <a:xfrm>
          <a:off x="0" y="0"/>
          <a:ext cx="0" cy="0"/>
          <a:chOff x="0" y="0"/>
          <a:chExt cx="0" cy="0"/>
        </a:xfrm>
      </p:grpSpPr>
      <p:pic>
        <p:nvPicPr>
          <p:cNvPr id="28" name="Immagine 27">
            <a:extLst>
              <a:ext uri="{FF2B5EF4-FFF2-40B4-BE49-F238E27FC236}">
                <a16:creationId xmlns:a16="http://schemas.microsoft.com/office/drawing/2014/main" id="{3E2AE244-2FE8-5011-BA36-66FF8D4E4FCD}"/>
              </a:ext>
            </a:extLst>
          </p:cNvPr>
          <p:cNvPicPr>
            <a:picLocks noChangeAspect="1"/>
          </p:cNvPicPr>
          <p:nvPr/>
        </p:nvPicPr>
        <p:blipFill>
          <a:blip r:embed="rId3"/>
          <a:srcRect b="13984"/>
          <a:stretch/>
        </p:blipFill>
        <p:spPr>
          <a:xfrm>
            <a:off x="7400312" y="5528271"/>
            <a:ext cx="1401762" cy="1007611"/>
          </a:xfrm>
          <a:prstGeom prst="rect">
            <a:avLst/>
          </a:prstGeom>
        </p:spPr>
      </p:pic>
      <p:pic>
        <p:nvPicPr>
          <p:cNvPr id="7" name="Immagine 6">
            <a:extLst>
              <a:ext uri="{FF2B5EF4-FFF2-40B4-BE49-F238E27FC236}">
                <a16:creationId xmlns:a16="http://schemas.microsoft.com/office/drawing/2014/main" id="{0B931C57-EC5F-A390-0862-FF32BF8DE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6" y="1938035"/>
            <a:ext cx="5700974" cy="4275728"/>
          </a:xfrm>
          <a:prstGeom prst="rect">
            <a:avLst/>
          </a:prstGeom>
        </p:spPr>
      </p:pic>
      <p:sp>
        <p:nvSpPr>
          <p:cNvPr id="13" name="Titolo 3">
            <a:extLst>
              <a:ext uri="{FF2B5EF4-FFF2-40B4-BE49-F238E27FC236}">
                <a16:creationId xmlns:a16="http://schemas.microsoft.com/office/drawing/2014/main" id="{615D60B3-F7CD-C55D-FB2E-201F2F85445C}"/>
              </a:ext>
            </a:extLst>
          </p:cNvPr>
          <p:cNvSpPr>
            <a:spLocks noGrp="1"/>
          </p:cNvSpPr>
          <p:nvPr>
            <p:ph type="title"/>
          </p:nvPr>
        </p:nvSpPr>
        <p:spPr>
          <a:xfrm>
            <a:off x="402729" y="743717"/>
            <a:ext cx="10515600" cy="1009651"/>
          </a:xfrm>
        </p:spPr>
        <p:txBody>
          <a:bodyPr/>
          <a:lstStyle/>
          <a:p>
            <a:r>
              <a:rPr lang="it-IT" dirty="0"/>
              <a:t>Special treatments and R&amp;D</a:t>
            </a:r>
          </a:p>
        </p:txBody>
      </p:sp>
      <p:grpSp>
        <p:nvGrpSpPr>
          <p:cNvPr id="4" name="Gruppo 3">
            <a:extLst>
              <a:ext uri="{FF2B5EF4-FFF2-40B4-BE49-F238E27FC236}">
                <a16:creationId xmlns:a16="http://schemas.microsoft.com/office/drawing/2014/main" id="{12067374-798B-CA26-345C-1B3CF59747BF}"/>
              </a:ext>
            </a:extLst>
          </p:cNvPr>
          <p:cNvGrpSpPr/>
          <p:nvPr/>
        </p:nvGrpSpPr>
        <p:grpSpPr>
          <a:xfrm>
            <a:off x="0" y="-9358"/>
            <a:ext cx="12192000" cy="682693"/>
            <a:chOff x="0" y="-9358"/>
            <a:chExt cx="12192000" cy="682693"/>
          </a:xfrm>
        </p:grpSpPr>
        <p:pic>
          <p:nvPicPr>
            <p:cNvPr id="12" name="Segnaposto contenuto 4">
              <a:extLst>
                <a:ext uri="{FF2B5EF4-FFF2-40B4-BE49-F238E27FC236}">
                  <a16:creationId xmlns:a16="http://schemas.microsoft.com/office/drawing/2014/main" id="{9DD68979-F556-9E0E-9679-0D115E236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4" name="Immagine 13" descr="Immagine che contiene Carattere, Elementi grafici, grafica, logo&#10;&#10;Descrizione generata automaticamente">
              <a:extLst>
                <a:ext uri="{FF2B5EF4-FFF2-40B4-BE49-F238E27FC236}">
                  <a16:creationId xmlns:a16="http://schemas.microsoft.com/office/drawing/2014/main" id="{8F1F1138-4641-BBB3-AE03-0E9D7414D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23" name="Segnaposto contenuto 4">
            <a:extLst>
              <a:ext uri="{FF2B5EF4-FFF2-40B4-BE49-F238E27FC236}">
                <a16:creationId xmlns:a16="http://schemas.microsoft.com/office/drawing/2014/main" id="{217C8542-8647-D34F-4B0E-F62288202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pic>
        <p:nvPicPr>
          <p:cNvPr id="9" name="Immagine 8">
            <a:extLst>
              <a:ext uri="{FF2B5EF4-FFF2-40B4-BE49-F238E27FC236}">
                <a16:creationId xmlns:a16="http://schemas.microsoft.com/office/drawing/2014/main" id="{D7FCEC17-E014-0905-8F24-32F974159854}"/>
              </a:ext>
            </a:extLst>
          </p:cNvPr>
          <p:cNvPicPr>
            <a:picLocks noChangeAspect="1"/>
          </p:cNvPicPr>
          <p:nvPr/>
        </p:nvPicPr>
        <p:blipFill>
          <a:blip r:embed="rId7"/>
          <a:stretch>
            <a:fillRect/>
          </a:stretch>
        </p:blipFill>
        <p:spPr>
          <a:xfrm>
            <a:off x="9038630" y="3349837"/>
            <a:ext cx="3258973" cy="3258973"/>
          </a:xfrm>
          <a:prstGeom prst="rect">
            <a:avLst/>
          </a:prstGeom>
          <a:effectLst>
            <a:outerShdw blurRad="50800" dist="38100" dir="2700000" algn="tl" rotWithShape="0">
              <a:prstClr val="black">
                <a:alpha val="40000"/>
              </a:prstClr>
            </a:outerShdw>
          </a:effectLst>
        </p:spPr>
      </p:pic>
      <p:grpSp>
        <p:nvGrpSpPr>
          <p:cNvPr id="10" name="Gruppo 9">
            <a:extLst>
              <a:ext uri="{FF2B5EF4-FFF2-40B4-BE49-F238E27FC236}">
                <a16:creationId xmlns:a16="http://schemas.microsoft.com/office/drawing/2014/main" id="{71DBDC3E-36EA-C4F6-AAAD-B690E23AAD75}"/>
              </a:ext>
            </a:extLst>
          </p:cNvPr>
          <p:cNvGrpSpPr/>
          <p:nvPr/>
        </p:nvGrpSpPr>
        <p:grpSpPr>
          <a:xfrm>
            <a:off x="6799879" y="3707446"/>
            <a:ext cx="3425230" cy="2528422"/>
            <a:chOff x="5870100" y="3305597"/>
            <a:chExt cx="4225085" cy="3135226"/>
          </a:xfrm>
        </p:grpSpPr>
        <p:sp>
          <p:nvSpPr>
            <p:cNvPr id="11" name="Triangolo isoscele 10">
              <a:extLst>
                <a:ext uri="{FF2B5EF4-FFF2-40B4-BE49-F238E27FC236}">
                  <a16:creationId xmlns:a16="http://schemas.microsoft.com/office/drawing/2014/main" id="{9234CFF7-18E6-349A-C9CC-EB4746BD58AF}"/>
                </a:ext>
              </a:extLst>
            </p:cNvPr>
            <p:cNvSpPr/>
            <p:nvPr/>
          </p:nvSpPr>
          <p:spPr>
            <a:xfrm rot="6381812">
              <a:off x="7445290" y="3790929"/>
              <a:ext cx="2372705" cy="2927084"/>
            </a:xfrm>
            <a:prstGeom prst="triangle">
              <a:avLst/>
            </a:pr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6C74D402-C205-F6DF-9E4A-2E8170EF190A}"/>
                </a:ext>
              </a:extLst>
            </p:cNvPr>
            <p:cNvPicPr>
              <a:picLocks noChangeAspect="1"/>
            </p:cNvPicPr>
            <p:nvPr/>
          </p:nvPicPr>
          <p:blipFill rotWithShape="1">
            <a:blip r:embed="rId8"/>
            <a:srcRect l="18832" r="22821" b="19110"/>
            <a:stretch/>
          </p:blipFill>
          <p:spPr bwMode="auto">
            <a:xfrm>
              <a:off x="5870100" y="3518732"/>
              <a:ext cx="2762732" cy="2669392"/>
            </a:xfrm>
            <a:prstGeom prst="ellipse">
              <a:avLst/>
            </a:prstGeom>
            <a:ln w="22225"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sp>
          <p:nvSpPr>
            <p:cNvPr id="16" name="Rettangolo 15">
              <a:extLst>
                <a:ext uri="{FF2B5EF4-FFF2-40B4-BE49-F238E27FC236}">
                  <a16:creationId xmlns:a16="http://schemas.microsoft.com/office/drawing/2014/main" id="{2BECCEC2-7F96-D46F-6160-551F8D8E94A2}"/>
                </a:ext>
              </a:extLst>
            </p:cNvPr>
            <p:cNvSpPr/>
            <p:nvPr/>
          </p:nvSpPr>
          <p:spPr>
            <a:xfrm>
              <a:off x="6329613" y="3305597"/>
              <a:ext cx="1803330" cy="928176"/>
            </a:xfrm>
            <a:prstGeom prst="rect">
              <a:avLst/>
            </a:prstGeom>
            <a:noFill/>
          </p:spPr>
          <p:txBody>
            <a:bodyPr wrap="none" lIns="91440" tIns="45720" rIns="91440" bIns="45720">
              <a:prstTxWarp prst="textArchUp">
                <a:avLst>
                  <a:gd name="adj" fmla="val 12095534"/>
                </a:avLst>
              </a:prstTxWarp>
              <a:spAutoFit/>
            </a:bodyPr>
            <a:lstStyle/>
            <a:p>
              <a:pPr algn="ctr"/>
              <a:r>
                <a:rPr lang="it-IT" b="0" cap="none" spc="0" dirty="0">
                  <a:ln w="0"/>
                  <a:solidFill>
                    <a:schemeClr val="accent1"/>
                  </a:solidFill>
                  <a:effectLst>
                    <a:outerShdw blurRad="38100" dist="19050" dir="2700000" algn="tl" rotWithShape="0">
                      <a:schemeClr val="dk1">
                        <a:alpha val="40000"/>
                      </a:schemeClr>
                    </a:outerShdw>
                  </a:effectLst>
                </a:rPr>
                <a:t>SEM ANALYSIS</a:t>
              </a:r>
            </a:p>
          </p:txBody>
        </p:sp>
      </p:grpSp>
      <p:pic>
        <p:nvPicPr>
          <p:cNvPr id="17" name="Immagine 16" descr="Immagine che contiene testo, interno, Schermo del computer, Personal Computer&#10;&#10;Descrizione generata automaticamente">
            <a:extLst>
              <a:ext uri="{FF2B5EF4-FFF2-40B4-BE49-F238E27FC236}">
                <a16:creationId xmlns:a16="http://schemas.microsoft.com/office/drawing/2014/main" id="{63FF894F-1A56-AA63-D6AD-3BA6BEBFA6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7651" y="1092761"/>
            <a:ext cx="3171063" cy="21171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022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D5CC-4CF3-8342-A501-409C4C73DA76}"/>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4B968996-F675-9A16-BF42-572F4D43B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0F349A40-EBE0-4E45-549F-981831BCEF75}"/>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D0D223F4-62B3-55B0-F084-7D65A6FCC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4018AD44-2EEC-D3DD-B279-109B5A07F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grpSp>
        <p:nvGrpSpPr>
          <p:cNvPr id="26" name="Gruppo 25">
            <a:extLst>
              <a:ext uri="{FF2B5EF4-FFF2-40B4-BE49-F238E27FC236}">
                <a16:creationId xmlns:a16="http://schemas.microsoft.com/office/drawing/2014/main" id="{1BB65CE3-94B3-75F0-7141-6F54477A234B}"/>
              </a:ext>
            </a:extLst>
          </p:cNvPr>
          <p:cNvGrpSpPr/>
          <p:nvPr/>
        </p:nvGrpSpPr>
        <p:grpSpPr>
          <a:xfrm>
            <a:off x="1816891" y="768416"/>
            <a:ext cx="9273896" cy="5899469"/>
            <a:chOff x="2012634" y="706900"/>
            <a:chExt cx="8558218" cy="5444200"/>
          </a:xfrm>
        </p:grpSpPr>
        <p:pic>
          <p:nvPicPr>
            <p:cNvPr id="7" name="Immagine 6">
              <a:extLst>
                <a:ext uri="{FF2B5EF4-FFF2-40B4-BE49-F238E27FC236}">
                  <a16:creationId xmlns:a16="http://schemas.microsoft.com/office/drawing/2014/main" id="{3384D244-8E5C-7D3D-48B8-AA4C2011E449}"/>
                </a:ext>
              </a:extLst>
            </p:cNvPr>
            <p:cNvPicPr>
              <a:picLocks noChangeAspect="1"/>
            </p:cNvPicPr>
            <p:nvPr/>
          </p:nvPicPr>
          <p:blipFill>
            <a:blip r:embed="rId5"/>
            <a:srcRect l="4374"/>
            <a:stretch/>
          </p:blipFill>
          <p:spPr>
            <a:xfrm>
              <a:off x="2012634" y="706900"/>
              <a:ext cx="8558218" cy="5444200"/>
            </a:xfrm>
            <a:prstGeom prst="rect">
              <a:avLst/>
            </a:prstGeom>
          </p:spPr>
        </p:pic>
        <p:sp>
          <p:nvSpPr>
            <p:cNvPr id="8" name="Rettangolo con angoli arrotondati 7">
              <a:extLst>
                <a:ext uri="{FF2B5EF4-FFF2-40B4-BE49-F238E27FC236}">
                  <a16:creationId xmlns:a16="http://schemas.microsoft.com/office/drawing/2014/main" id="{8462F8E3-7177-701D-EB23-B0EBEB9E97A5}"/>
                </a:ext>
              </a:extLst>
            </p:cNvPr>
            <p:cNvSpPr/>
            <p:nvPr/>
          </p:nvSpPr>
          <p:spPr>
            <a:xfrm>
              <a:off x="2760453" y="3631721"/>
              <a:ext cx="2147977" cy="1130060"/>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Plasma </a:t>
              </a:r>
              <a:r>
                <a:rPr lang="it-IT" sz="1200" b="1" dirty="0" err="1">
                  <a:latin typeface="Adobe Heiti Std R" panose="020B0400000000000000" pitchFamily="34" charset="-128"/>
                  <a:ea typeface="Adobe Heiti Std R" panose="020B0400000000000000" pitchFamily="34" charset="-128"/>
                </a:rPr>
                <a:t>Nitriding</a:t>
              </a:r>
              <a:endParaRPr lang="it-IT" sz="1200" b="1" dirty="0">
                <a:latin typeface="Adobe Heiti Std R" panose="020B0400000000000000" pitchFamily="34" charset="-128"/>
                <a:ea typeface="Adobe Heiti Std R" panose="020B0400000000000000" pitchFamily="34" charset="-128"/>
              </a:endParaRPr>
            </a:p>
          </p:txBody>
        </p:sp>
        <p:sp>
          <p:nvSpPr>
            <p:cNvPr id="11" name="Rettangolo con angoli arrotondati 10">
              <a:extLst>
                <a:ext uri="{FF2B5EF4-FFF2-40B4-BE49-F238E27FC236}">
                  <a16:creationId xmlns:a16="http://schemas.microsoft.com/office/drawing/2014/main" id="{396FE50E-8607-E8DE-A6AD-E068CBC48502}"/>
                </a:ext>
              </a:extLst>
            </p:cNvPr>
            <p:cNvSpPr/>
            <p:nvPr/>
          </p:nvSpPr>
          <p:spPr>
            <a:xfrm>
              <a:off x="3030394" y="5268824"/>
              <a:ext cx="1778508" cy="612015"/>
            </a:xfrm>
            <a:prstGeom prst="roundRect">
              <a:avLst/>
            </a:prstGeom>
            <a:solidFill>
              <a:schemeClr val="bg1">
                <a:lumMod val="50000"/>
                <a:alpha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Ion </a:t>
              </a:r>
              <a:r>
                <a:rPr lang="it-IT" sz="1200" b="1" dirty="0" err="1">
                  <a:latin typeface="Adobe Heiti Std R" panose="020B0400000000000000" pitchFamily="34" charset="-128"/>
                  <a:ea typeface="Adobe Heiti Std R" panose="020B0400000000000000" pitchFamily="34" charset="-128"/>
                </a:rPr>
                <a:t>Implant</a:t>
              </a:r>
              <a:endParaRPr lang="it-IT" sz="1200" b="1" dirty="0">
                <a:latin typeface="Adobe Heiti Std R" panose="020B0400000000000000" pitchFamily="34" charset="-128"/>
                <a:ea typeface="Adobe Heiti Std R" panose="020B0400000000000000" pitchFamily="34" charset="-128"/>
              </a:endParaRPr>
            </a:p>
          </p:txBody>
        </p:sp>
        <p:sp>
          <p:nvSpPr>
            <p:cNvPr id="12" name="Rettangolo con angoli arrotondati 11">
              <a:extLst>
                <a:ext uri="{FF2B5EF4-FFF2-40B4-BE49-F238E27FC236}">
                  <a16:creationId xmlns:a16="http://schemas.microsoft.com/office/drawing/2014/main" id="{B57E2CF6-CB48-3EBD-1BA8-7133540BCD2B}"/>
                </a:ext>
              </a:extLst>
            </p:cNvPr>
            <p:cNvSpPr/>
            <p:nvPr/>
          </p:nvSpPr>
          <p:spPr>
            <a:xfrm>
              <a:off x="5620666" y="1686052"/>
              <a:ext cx="2160000" cy="2376000"/>
            </a:xfrm>
            <a:prstGeom prst="roundRect">
              <a:avLst/>
            </a:prstGeom>
            <a:solidFill>
              <a:schemeClr val="bg1">
                <a:lumMod val="50000"/>
                <a:alpha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CVD</a:t>
              </a:r>
            </a:p>
          </p:txBody>
        </p:sp>
        <p:sp>
          <p:nvSpPr>
            <p:cNvPr id="9" name="Rettangolo con angoli arrotondati 8">
              <a:extLst>
                <a:ext uri="{FF2B5EF4-FFF2-40B4-BE49-F238E27FC236}">
                  <a16:creationId xmlns:a16="http://schemas.microsoft.com/office/drawing/2014/main" id="{1D6193B8-B494-2BEA-B672-43915706CB29}"/>
                </a:ext>
              </a:extLst>
            </p:cNvPr>
            <p:cNvSpPr/>
            <p:nvPr/>
          </p:nvSpPr>
          <p:spPr>
            <a:xfrm>
              <a:off x="4908430" y="3761350"/>
              <a:ext cx="2490746" cy="1911662"/>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PVD</a:t>
              </a:r>
            </a:p>
          </p:txBody>
        </p:sp>
        <p:sp>
          <p:nvSpPr>
            <p:cNvPr id="15" name="Rettangolo con angoli arrotondati 14">
              <a:extLst>
                <a:ext uri="{FF2B5EF4-FFF2-40B4-BE49-F238E27FC236}">
                  <a16:creationId xmlns:a16="http://schemas.microsoft.com/office/drawing/2014/main" id="{C01BCE0C-0BBB-9810-6538-2F4D3FFAFE25}"/>
                </a:ext>
              </a:extLst>
            </p:cNvPr>
            <p:cNvSpPr/>
            <p:nvPr/>
          </p:nvSpPr>
          <p:spPr>
            <a:xfrm>
              <a:off x="6584831" y="2524663"/>
              <a:ext cx="2902909" cy="2971068"/>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latin typeface="Adobe Heiti Std R" panose="020B0400000000000000" pitchFamily="34" charset="-128"/>
                  <a:ea typeface="Adobe Heiti Std R" panose="020B0400000000000000" pitchFamily="34" charset="-128"/>
                </a:rPr>
                <a:t>Thermal Spray</a:t>
              </a:r>
            </a:p>
          </p:txBody>
        </p:sp>
        <p:sp>
          <p:nvSpPr>
            <p:cNvPr id="10" name="Rettangolo con angoli arrotondati 9">
              <a:extLst>
                <a:ext uri="{FF2B5EF4-FFF2-40B4-BE49-F238E27FC236}">
                  <a16:creationId xmlns:a16="http://schemas.microsoft.com/office/drawing/2014/main" id="{E2F0A97F-6FDD-D596-20D4-9B8EB2B73BAC}"/>
                </a:ext>
              </a:extLst>
            </p:cNvPr>
            <p:cNvSpPr/>
            <p:nvPr/>
          </p:nvSpPr>
          <p:spPr>
            <a:xfrm>
              <a:off x="5051501" y="5080076"/>
              <a:ext cx="1778508" cy="415655"/>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err="1">
                  <a:latin typeface="Adobe Heiti Std R" panose="020B0400000000000000" pitchFamily="34" charset="-128"/>
                  <a:ea typeface="Adobe Heiti Std R" panose="020B0400000000000000" pitchFamily="34" charset="-128"/>
                </a:rPr>
                <a:t>DLCs</a:t>
              </a:r>
              <a:endParaRPr lang="it-IT" sz="1200" b="1" dirty="0">
                <a:latin typeface="Adobe Heiti Std R" panose="020B0400000000000000" pitchFamily="34" charset="-128"/>
                <a:ea typeface="Adobe Heiti Std R" panose="020B0400000000000000" pitchFamily="34" charset="-128"/>
              </a:endParaRPr>
            </a:p>
          </p:txBody>
        </p:sp>
        <p:sp>
          <p:nvSpPr>
            <p:cNvPr id="13" name="Rettangolo con angoli arrotondati 12">
              <a:extLst>
                <a:ext uri="{FF2B5EF4-FFF2-40B4-BE49-F238E27FC236}">
                  <a16:creationId xmlns:a16="http://schemas.microsoft.com/office/drawing/2014/main" id="{527ACBFD-6BC0-A81E-9E2F-38D7AA88E38D}"/>
                </a:ext>
              </a:extLst>
            </p:cNvPr>
            <p:cNvSpPr/>
            <p:nvPr/>
          </p:nvSpPr>
          <p:spPr>
            <a:xfrm>
              <a:off x="6538176" y="2254663"/>
              <a:ext cx="972000" cy="540000"/>
            </a:xfrm>
            <a:prstGeom prst="roundRect">
              <a:avLst/>
            </a:prstGeom>
            <a:solidFill>
              <a:schemeClr val="bg1">
                <a:lumMod val="50000"/>
                <a:alpha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Diamond </a:t>
              </a:r>
              <a:r>
                <a:rPr lang="it-IT" sz="1200" b="1" dirty="0" err="1">
                  <a:latin typeface="Adobe Heiti Std R" panose="020B0400000000000000" pitchFamily="34" charset="-128"/>
                  <a:ea typeface="Adobe Heiti Std R" panose="020B0400000000000000" pitchFamily="34" charset="-128"/>
                </a:rPr>
                <a:t>Coatings</a:t>
              </a:r>
              <a:endParaRPr lang="it-IT" sz="1200" b="1" dirty="0">
                <a:latin typeface="Adobe Heiti Std R" panose="020B0400000000000000" pitchFamily="34" charset="-128"/>
                <a:ea typeface="Adobe Heiti Std R" panose="020B0400000000000000" pitchFamily="34" charset="-128"/>
              </a:endParaRPr>
            </a:p>
          </p:txBody>
        </p:sp>
        <p:sp>
          <p:nvSpPr>
            <p:cNvPr id="17" name="Rettangolo con angoli arrotondati 16">
              <a:extLst>
                <a:ext uri="{FF2B5EF4-FFF2-40B4-BE49-F238E27FC236}">
                  <a16:creationId xmlns:a16="http://schemas.microsoft.com/office/drawing/2014/main" id="{16CA166B-C278-6372-FBAB-D1B851DDDE98}"/>
                </a:ext>
              </a:extLst>
            </p:cNvPr>
            <p:cNvSpPr/>
            <p:nvPr/>
          </p:nvSpPr>
          <p:spPr>
            <a:xfrm>
              <a:off x="7780666" y="4457488"/>
              <a:ext cx="2231082" cy="886350"/>
            </a:xfrm>
            <a:prstGeom prst="roundRect">
              <a:avLst/>
            </a:prstGeom>
            <a:solidFill>
              <a:schemeClr val="bg1">
                <a:lumMod val="50000"/>
                <a:alpha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err="1">
                  <a:latin typeface="Adobe Heiti Std R" panose="020B0400000000000000" pitchFamily="34" charset="-128"/>
                  <a:ea typeface="Adobe Heiti Std R" panose="020B0400000000000000" pitchFamily="34" charset="-128"/>
                </a:rPr>
                <a:t>Cold</a:t>
              </a:r>
              <a:r>
                <a:rPr lang="it-IT" sz="1200" b="1" dirty="0">
                  <a:latin typeface="Adobe Heiti Std R" panose="020B0400000000000000" pitchFamily="34" charset="-128"/>
                  <a:ea typeface="Adobe Heiti Std R" panose="020B0400000000000000" pitchFamily="34" charset="-128"/>
                </a:rPr>
                <a:t> Spray</a:t>
              </a:r>
            </a:p>
          </p:txBody>
        </p:sp>
        <p:sp>
          <p:nvSpPr>
            <p:cNvPr id="18" name="Rettangolo con angoli arrotondati 17">
              <a:extLst>
                <a:ext uri="{FF2B5EF4-FFF2-40B4-BE49-F238E27FC236}">
                  <a16:creationId xmlns:a16="http://schemas.microsoft.com/office/drawing/2014/main" id="{4DE4B2D5-EF59-C1DE-B4BE-F71B2B20BC22}"/>
                </a:ext>
              </a:extLst>
            </p:cNvPr>
            <p:cNvSpPr/>
            <p:nvPr/>
          </p:nvSpPr>
          <p:spPr>
            <a:xfrm>
              <a:off x="8744830" y="1942122"/>
              <a:ext cx="977667" cy="1724814"/>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err="1">
                  <a:latin typeface="Adobe Heiti Std R" panose="020B0400000000000000" pitchFamily="34" charset="-128"/>
                  <a:ea typeface="Adobe Heiti Std R" panose="020B0400000000000000" pitchFamily="34" charset="-128"/>
                </a:rPr>
                <a:t>Welding</a:t>
              </a:r>
              <a:endParaRPr lang="it-IT" sz="1200" b="1" dirty="0">
                <a:latin typeface="Adobe Heiti Std R" panose="020B0400000000000000" pitchFamily="34" charset="-128"/>
                <a:ea typeface="Adobe Heiti Std R" panose="020B0400000000000000" pitchFamily="34" charset="-128"/>
              </a:endParaRPr>
            </a:p>
            <a:p>
              <a:r>
                <a:rPr lang="it-IT" sz="1200" b="1" dirty="0">
                  <a:latin typeface="Adobe Heiti Std R" panose="020B0400000000000000" pitchFamily="34" charset="-128"/>
                  <a:ea typeface="Adobe Heiti Std R" panose="020B0400000000000000" pitchFamily="34" charset="-128"/>
                </a:rPr>
                <a:t>MIG</a:t>
              </a:r>
            </a:p>
            <a:p>
              <a:r>
                <a:rPr lang="it-IT" sz="1200" b="1" dirty="0">
                  <a:latin typeface="Adobe Heiti Std R" panose="020B0400000000000000" pitchFamily="34" charset="-128"/>
                  <a:ea typeface="Adobe Heiti Std R" panose="020B0400000000000000" pitchFamily="34" charset="-128"/>
                </a:rPr>
                <a:t>TIG</a:t>
              </a:r>
            </a:p>
            <a:p>
              <a:r>
                <a:rPr lang="it-IT" sz="1200" b="1" dirty="0">
                  <a:latin typeface="Adobe Heiti Std R" panose="020B0400000000000000" pitchFamily="34" charset="-128"/>
                  <a:ea typeface="Adobe Heiti Std R" panose="020B0400000000000000" pitchFamily="34" charset="-128"/>
                </a:rPr>
                <a:t>LC</a:t>
              </a:r>
            </a:p>
          </p:txBody>
        </p:sp>
        <p:sp>
          <p:nvSpPr>
            <p:cNvPr id="21" name="Rettangolo con angoli arrotondati 20">
              <a:extLst>
                <a:ext uri="{FF2B5EF4-FFF2-40B4-BE49-F238E27FC236}">
                  <a16:creationId xmlns:a16="http://schemas.microsoft.com/office/drawing/2014/main" id="{4A0A4F83-0632-8B9D-E632-F09B9477A06F}"/>
                </a:ext>
              </a:extLst>
            </p:cNvPr>
            <p:cNvSpPr/>
            <p:nvPr/>
          </p:nvSpPr>
          <p:spPr>
            <a:xfrm>
              <a:off x="6894266" y="5216838"/>
              <a:ext cx="2038240" cy="632275"/>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err="1">
                  <a:latin typeface="Adobe Heiti Std R" panose="020B0400000000000000" pitchFamily="34" charset="-128"/>
                  <a:ea typeface="Adobe Heiti Std R" panose="020B0400000000000000" pitchFamily="34" charset="-128"/>
                </a:rPr>
                <a:t>Electroplating</a:t>
              </a:r>
              <a:endParaRPr lang="it-IT" sz="1200" b="1" dirty="0">
                <a:latin typeface="Adobe Heiti Std R" panose="020B0400000000000000" pitchFamily="34" charset="-128"/>
                <a:ea typeface="Adobe Heiti Std R" panose="020B0400000000000000" pitchFamily="34" charset="-128"/>
              </a:endParaRPr>
            </a:p>
          </p:txBody>
        </p:sp>
      </p:grpSp>
      <p:sp>
        <p:nvSpPr>
          <p:cNvPr id="22" name="Rettangolo con angoli arrotondati 21">
            <a:extLst>
              <a:ext uri="{FF2B5EF4-FFF2-40B4-BE49-F238E27FC236}">
                <a16:creationId xmlns:a16="http://schemas.microsoft.com/office/drawing/2014/main" id="{629B6BC2-C376-500D-0A87-6908AC9B3B0E}"/>
              </a:ext>
            </a:extLst>
          </p:cNvPr>
          <p:cNvSpPr/>
          <p:nvPr/>
        </p:nvSpPr>
        <p:spPr>
          <a:xfrm>
            <a:off x="172071" y="1176039"/>
            <a:ext cx="1644820" cy="383910"/>
          </a:xfrm>
          <a:prstGeom prst="roundRect">
            <a:avLst/>
          </a:prstGeom>
          <a:solidFill>
            <a:srgbClr val="0079AC">
              <a:alpha val="7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EUROLLS </a:t>
            </a:r>
            <a:r>
              <a:rPr lang="it-IT" sz="1200" b="1" dirty="0" err="1">
                <a:latin typeface="Adobe Heiti Std R" panose="020B0400000000000000" pitchFamily="34" charset="-128"/>
                <a:ea typeface="Adobe Heiti Std R" panose="020B0400000000000000" pitchFamily="34" charset="-128"/>
              </a:rPr>
              <a:t>Coatings</a:t>
            </a:r>
            <a:endParaRPr lang="it-IT" sz="1200" b="1" dirty="0">
              <a:latin typeface="Adobe Heiti Std R" panose="020B0400000000000000" pitchFamily="34" charset="-128"/>
              <a:ea typeface="Adobe Heiti Std R" panose="020B0400000000000000" pitchFamily="34" charset="-128"/>
            </a:endParaRPr>
          </a:p>
        </p:txBody>
      </p:sp>
      <p:sp>
        <p:nvSpPr>
          <p:cNvPr id="23" name="Rettangolo con angoli arrotondati 22">
            <a:extLst>
              <a:ext uri="{FF2B5EF4-FFF2-40B4-BE49-F238E27FC236}">
                <a16:creationId xmlns:a16="http://schemas.microsoft.com/office/drawing/2014/main" id="{5EA11391-AAA0-0847-2362-E07F8E9B04F4}"/>
              </a:ext>
            </a:extLst>
          </p:cNvPr>
          <p:cNvSpPr/>
          <p:nvPr/>
        </p:nvSpPr>
        <p:spPr>
          <a:xfrm>
            <a:off x="172071" y="1690110"/>
            <a:ext cx="1644820" cy="626069"/>
          </a:xfrm>
          <a:prstGeom prst="roundRect">
            <a:avLst/>
          </a:prstGeom>
          <a:solidFill>
            <a:schemeClr val="bg1">
              <a:lumMod val="50000"/>
              <a:alpha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200" b="1" dirty="0">
                <a:latin typeface="Adobe Heiti Std R" panose="020B0400000000000000" pitchFamily="34" charset="-128"/>
                <a:ea typeface="Adobe Heiti Std R" panose="020B0400000000000000" pitchFamily="34" charset="-128"/>
              </a:rPr>
              <a:t>Not in EUROLLS Portfolio</a:t>
            </a:r>
          </a:p>
        </p:txBody>
      </p:sp>
    </p:spTree>
    <p:extLst>
      <p:ext uri="{BB962C8B-B14F-4D97-AF65-F5344CB8AC3E}">
        <p14:creationId xmlns:p14="http://schemas.microsoft.com/office/powerpoint/2010/main" val="191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A9433-8099-A297-69BC-A1D13C31F8FE}"/>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994393B2-B41C-6DC7-4737-9DF14448A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435E33E4-AF71-8B8A-D5BB-9C434F1CE9FD}"/>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D6BD23C8-5471-0A0F-572C-59B4E003D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357D5235-305C-D5F7-A8E6-44D881809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2050" name="Picture 2" descr="Carbide Materials for Wear Resistance">
            <a:extLst>
              <a:ext uri="{FF2B5EF4-FFF2-40B4-BE49-F238E27FC236}">
                <a16:creationId xmlns:a16="http://schemas.microsoft.com/office/drawing/2014/main" id="{6E1D930E-3A9B-79D1-0F6B-4A775BBB4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21" y="1360513"/>
            <a:ext cx="3812876" cy="214474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B896955-C359-4A0A-3BEE-AA3C7F65577F}"/>
              </a:ext>
            </a:extLst>
          </p:cNvPr>
          <p:cNvSpPr txBox="1"/>
          <p:nvPr/>
        </p:nvSpPr>
        <p:spPr>
          <a:xfrm>
            <a:off x="360021" y="1360718"/>
            <a:ext cx="3812876" cy="646331"/>
          </a:xfrm>
          <a:prstGeom prst="rect">
            <a:avLst/>
          </a:prstGeom>
          <a:solidFill>
            <a:schemeClr val="bg1">
              <a:lumMod val="95000"/>
              <a:alpha val="80000"/>
            </a:schemeClr>
          </a:solidFill>
        </p:spPr>
        <p:txBody>
          <a:bodyPr wrap="square">
            <a:spAutoFit/>
          </a:bodyPr>
          <a:lstStyle/>
          <a:p>
            <a:pPr algn="l"/>
            <a:r>
              <a:rPr lang="en-US" b="0" i="0" dirty="0">
                <a:solidFill>
                  <a:srgbClr val="0079AC"/>
                </a:solidFill>
                <a:effectLst/>
                <a:latin typeface="Helvetica Neue LT"/>
              </a:rPr>
              <a:t>Carbide Materials for Wear Resistance</a:t>
            </a:r>
          </a:p>
        </p:txBody>
      </p:sp>
      <p:pic>
        <p:nvPicPr>
          <p:cNvPr id="2052" name="Picture 4" descr="MCrAlY Materials for High Temperature Applications">
            <a:extLst>
              <a:ext uri="{FF2B5EF4-FFF2-40B4-BE49-F238E27FC236}">
                <a16:creationId xmlns:a16="http://schemas.microsoft.com/office/drawing/2014/main" id="{B6D5E4F2-2DC3-CE67-46B7-698C2F02E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3887" y="1360513"/>
            <a:ext cx="3812876" cy="214474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084856D-A2B4-2559-E15B-16CA69BD8B27}"/>
              </a:ext>
            </a:extLst>
          </p:cNvPr>
          <p:cNvSpPr txBox="1"/>
          <p:nvPr/>
        </p:nvSpPr>
        <p:spPr>
          <a:xfrm>
            <a:off x="4238899" y="1360718"/>
            <a:ext cx="3837864" cy="646331"/>
          </a:xfrm>
          <a:prstGeom prst="rect">
            <a:avLst/>
          </a:prstGeom>
          <a:solidFill>
            <a:schemeClr val="bg1">
              <a:lumMod val="95000"/>
              <a:alpha val="80000"/>
            </a:schemeClr>
          </a:solidFill>
        </p:spPr>
        <p:txBody>
          <a:bodyPr wrap="square">
            <a:spAutoFit/>
          </a:bodyPr>
          <a:lstStyle/>
          <a:p>
            <a:pPr algn="l"/>
            <a:r>
              <a:rPr lang="en-US" b="0" i="0" dirty="0" err="1">
                <a:solidFill>
                  <a:srgbClr val="0079AC"/>
                </a:solidFill>
                <a:effectLst/>
                <a:latin typeface="Helvetica Neue LT"/>
              </a:rPr>
              <a:t>MCrAlY</a:t>
            </a:r>
            <a:r>
              <a:rPr lang="en-US" b="0" i="0" dirty="0">
                <a:solidFill>
                  <a:srgbClr val="0079AC"/>
                </a:solidFill>
                <a:effectLst/>
                <a:latin typeface="Helvetica Neue LT"/>
              </a:rPr>
              <a:t> Materials for High Temperature Applications</a:t>
            </a:r>
          </a:p>
        </p:txBody>
      </p:sp>
      <p:pic>
        <p:nvPicPr>
          <p:cNvPr id="2054" name="Picture 6" descr="Pure Metals, Alloys, Composites and Blends">
            <a:extLst>
              <a:ext uri="{FF2B5EF4-FFF2-40B4-BE49-F238E27FC236}">
                <a16:creationId xmlns:a16="http://schemas.microsoft.com/office/drawing/2014/main" id="{F13171E2-49F3-1844-87C1-055B83D2F0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7752" y="1360512"/>
            <a:ext cx="3812877" cy="214474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B79F50CA-713C-8870-EDFC-9941BE87A1DC}"/>
              </a:ext>
            </a:extLst>
          </p:cNvPr>
          <p:cNvSpPr txBox="1"/>
          <p:nvPr/>
        </p:nvSpPr>
        <p:spPr>
          <a:xfrm>
            <a:off x="8142765" y="1360718"/>
            <a:ext cx="3837864" cy="646331"/>
          </a:xfrm>
          <a:prstGeom prst="rect">
            <a:avLst/>
          </a:prstGeom>
          <a:solidFill>
            <a:schemeClr val="bg1">
              <a:lumMod val="95000"/>
              <a:alpha val="80000"/>
            </a:schemeClr>
          </a:solidFill>
        </p:spPr>
        <p:txBody>
          <a:bodyPr wrap="square">
            <a:spAutoFit/>
          </a:bodyPr>
          <a:lstStyle/>
          <a:p>
            <a:pPr algn="l"/>
            <a:r>
              <a:rPr lang="en-US" b="0" i="0" dirty="0">
                <a:solidFill>
                  <a:srgbClr val="0079AC"/>
                </a:solidFill>
                <a:effectLst/>
                <a:latin typeface="Helvetica Neue LT"/>
              </a:rPr>
              <a:t>Pure Metals, Alloys, Composites and Blends</a:t>
            </a:r>
          </a:p>
        </p:txBody>
      </p:sp>
      <p:pic>
        <p:nvPicPr>
          <p:cNvPr id="2056" name="Picture 8" descr="Oxide Ceramic Materials for a Wide Range of Uses">
            <a:extLst>
              <a:ext uri="{FF2B5EF4-FFF2-40B4-BE49-F238E27FC236}">
                <a16:creationId xmlns:a16="http://schemas.microsoft.com/office/drawing/2014/main" id="{BD44E23D-1D9F-BC1C-76A4-8F47E3654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528" y="3574861"/>
            <a:ext cx="3812877" cy="2144744"/>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BD808C4-5434-0AF8-B45B-0BF71E58DD59}"/>
              </a:ext>
            </a:extLst>
          </p:cNvPr>
          <p:cNvSpPr txBox="1"/>
          <p:nvPr/>
        </p:nvSpPr>
        <p:spPr>
          <a:xfrm>
            <a:off x="360021" y="3574861"/>
            <a:ext cx="3833384" cy="649807"/>
          </a:xfrm>
          <a:prstGeom prst="rect">
            <a:avLst/>
          </a:prstGeom>
          <a:solidFill>
            <a:schemeClr val="bg1">
              <a:lumMod val="95000"/>
              <a:alpha val="80000"/>
            </a:schemeClr>
          </a:solidFill>
        </p:spPr>
        <p:txBody>
          <a:bodyPr wrap="square">
            <a:spAutoFit/>
          </a:bodyPr>
          <a:lstStyle/>
          <a:p>
            <a:pPr algn="l"/>
            <a:r>
              <a:rPr lang="en-US" b="0" i="0" dirty="0">
                <a:solidFill>
                  <a:srgbClr val="0079AC"/>
                </a:solidFill>
                <a:effectLst/>
                <a:latin typeface="Helvetica Neue LT"/>
              </a:rPr>
              <a:t>Oxide Ceramic Materials for a Wide Range of Uses</a:t>
            </a:r>
          </a:p>
        </p:txBody>
      </p:sp>
      <p:pic>
        <p:nvPicPr>
          <p:cNvPr id="2058" name="Picture 10" descr="Cermet Materials for Intermediate Coating Layers">
            <a:extLst>
              <a:ext uri="{FF2B5EF4-FFF2-40B4-BE49-F238E27FC236}">
                <a16:creationId xmlns:a16="http://schemas.microsoft.com/office/drawing/2014/main" id="{0D9AE228-2CC7-C8EF-D73B-111D845EBA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3886" y="3574861"/>
            <a:ext cx="3812877" cy="2144743"/>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EA10214A-72EC-6756-EA29-0FDFFCC01878}"/>
              </a:ext>
            </a:extLst>
          </p:cNvPr>
          <p:cNvSpPr txBox="1"/>
          <p:nvPr/>
        </p:nvSpPr>
        <p:spPr>
          <a:xfrm>
            <a:off x="4253632" y="3572372"/>
            <a:ext cx="3833384" cy="649807"/>
          </a:xfrm>
          <a:prstGeom prst="rect">
            <a:avLst/>
          </a:prstGeom>
          <a:solidFill>
            <a:schemeClr val="bg1">
              <a:lumMod val="95000"/>
              <a:alpha val="80000"/>
            </a:schemeClr>
          </a:solidFill>
        </p:spPr>
        <p:txBody>
          <a:bodyPr wrap="square">
            <a:spAutoFit/>
          </a:bodyPr>
          <a:lstStyle/>
          <a:p>
            <a:pPr algn="l"/>
            <a:r>
              <a:rPr lang="en-US" b="0" i="0" dirty="0">
                <a:solidFill>
                  <a:srgbClr val="0079AC"/>
                </a:solidFill>
                <a:effectLst/>
                <a:latin typeface="Helvetica Neue LT"/>
              </a:rPr>
              <a:t>Cermet Materials for Intermediate Coating Layers</a:t>
            </a:r>
          </a:p>
        </p:txBody>
      </p:sp>
      <p:pic>
        <p:nvPicPr>
          <p:cNvPr id="2060" name="Picture 12" descr="Self-Fluxing and Self-Fusing Alloys for Dense Coatings">
            <a:extLst>
              <a:ext uri="{FF2B5EF4-FFF2-40B4-BE49-F238E27FC236}">
                <a16:creationId xmlns:a16="http://schemas.microsoft.com/office/drawing/2014/main" id="{1EAF9473-96B7-94DC-C477-666CEBE4C9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2766" y="3572373"/>
            <a:ext cx="3812878" cy="214474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2D9FCEB8-1972-561D-118E-A5B585C5F0A0}"/>
              </a:ext>
            </a:extLst>
          </p:cNvPr>
          <p:cNvSpPr txBox="1"/>
          <p:nvPr/>
        </p:nvSpPr>
        <p:spPr>
          <a:xfrm>
            <a:off x="8142765" y="3567419"/>
            <a:ext cx="3812877" cy="649807"/>
          </a:xfrm>
          <a:prstGeom prst="rect">
            <a:avLst/>
          </a:prstGeom>
          <a:solidFill>
            <a:schemeClr val="bg1">
              <a:lumMod val="95000"/>
              <a:alpha val="80000"/>
            </a:schemeClr>
          </a:solidFill>
        </p:spPr>
        <p:txBody>
          <a:bodyPr wrap="square">
            <a:spAutoFit/>
          </a:bodyPr>
          <a:lstStyle/>
          <a:p>
            <a:pPr algn="l"/>
            <a:r>
              <a:rPr lang="en-US" b="0" i="0" dirty="0">
                <a:solidFill>
                  <a:srgbClr val="0079AC"/>
                </a:solidFill>
                <a:effectLst/>
                <a:latin typeface="Helvetica Neue LT"/>
              </a:rPr>
              <a:t>Self-Fluxing and Self-Fusing Alloys for Dense Coatings</a:t>
            </a:r>
          </a:p>
        </p:txBody>
      </p:sp>
    </p:spTree>
    <p:extLst>
      <p:ext uri="{BB962C8B-B14F-4D97-AF65-F5344CB8AC3E}">
        <p14:creationId xmlns:p14="http://schemas.microsoft.com/office/powerpoint/2010/main" val="304258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6902-4680-3B5F-5FD3-646D945C076B}"/>
            </a:ext>
          </a:extLst>
        </p:cNvPr>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5D0E8819-E7A3-8F88-C4B5-ADDB98B18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8143"/>
            <a:ext cx="12192000" cy="199858"/>
          </a:xfrm>
          <a:prstGeom prst="rect">
            <a:avLst/>
          </a:prstGeom>
        </p:spPr>
      </p:pic>
      <p:grpSp>
        <p:nvGrpSpPr>
          <p:cNvPr id="4" name="Gruppo 3">
            <a:extLst>
              <a:ext uri="{FF2B5EF4-FFF2-40B4-BE49-F238E27FC236}">
                <a16:creationId xmlns:a16="http://schemas.microsoft.com/office/drawing/2014/main" id="{85C66386-E446-3D08-4A59-0065AFCBA85D}"/>
              </a:ext>
            </a:extLst>
          </p:cNvPr>
          <p:cNvGrpSpPr/>
          <p:nvPr/>
        </p:nvGrpSpPr>
        <p:grpSpPr>
          <a:xfrm>
            <a:off x="0" y="-9358"/>
            <a:ext cx="12192000" cy="682693"/>
            <a:chOff x="0" y="-9358"/>
            <a:chExt cx="12192000" cy="682693"/>
          </a:xfrm>
        </p:grpSpPr>
        <p:pic>
          <p:nvPicPr>
            <p:cNvPr id="14" name="Segnaposto contenuto 4">
              <a:extLst>
                <a:ext uri="{FF2B5EF4-FFF2-40B4-BE49-F238E27FC236}">
                  <a16:creationId xmlns:a16="http://schemas.microsoft.com/office/drawing/2014/main" id="{4F8743A5-141B-0E55-D14A-C3BED124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8"/>
              <a:ext cx="12192000" cy="682693"/>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A7F16C19-6029-EA49-E0FA-4E8917EA8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9" y="189743"/>
              <a:ext cx="1895644" cy="284490"/>
            </a:xfrm>
            <a:prstGeom prst="rect">
              <a:avLst/>
            </a:prstGeom>
          </p:spPr>
        </p:pic>
      </p:grpSp>
      <p:pic>
        <p:nvPicPr>
          <p:cNvPr id="3074" name="Picture 2">
            <a:extLst>
              <a:ext uri="{FF2B5EF4-FFF2-40B4-BE49-F238E27FC236}">
                <a16:creationId xmlns:a16="http://schemas.microsoft.com/office/drawing/2014/main" id="{AB7D8045-A6CF-048D-D736-9886348776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1" t="3316"/>
          <a:stretch/>
        </p:blipFill>
        <p:spPr bwMode="auto">
          <a:xfrm>
            <a:off x="273939" y="1186138"/>
            <a:ext cx="11383223" cy="5322909"/>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B81BF8A3-7821-0B93-1FE0-5EA3B0A26879}"/>
              </a:ext>
            </a:extLst>
          </p:cNvPr>
          <p:cNvSpPr txBox="1"/>
          <p:nvPr/>
        </p:nvSpPr>
        <p:spPr>
          <a:xfrm>
            <a:off x="273939" y="1382243"/>
            <a:ext cx="8973578" cy="1092607"/>
          </a:xfrm>
          <a:prstGeom prst="rect">
            <a:avLst/>
          </a:prstGeom>
          <a:noFill/>
        </p:spPr>
        <p:txBody>
          <a:bodyPr wrap="square">
            <a:spAutoFit/>
          </a:bodyPr>
          <a:lstStyle/>
          <a:p>
            <a:pPr algn="l"/>
            <a:r>
              <a:rPr lang="en-US" sz="1200" b="1" i="0" dirty="0">
                <a:effectLst/>
                <a:latin typeface="Inter"/>
              </a:rPr>
              <a:t>Industry </a:t>
            </a:r>
            <a:r>
              <a:rPr lang="en-US" sz="1200" b="1" dirty="0">
                <a:latin typeface="Inter"/>
              </a:rPr>
              <a:t>Challenges</a:t>
            </a:r>
          </a:p>
          <a:p>
            <a:pPr algn="l"/>
            <a:endParaRPr lang="en-US" sz="1200" b="1" dirty="0">
              <a:latin typeface="Inter"/>
            </a:endParaRPr>
          </a:p>
          <a:p>
            <a:pPr marL="285750" indent="-285750" algn="l">
              <a:buFont typeface="Arial" panose="020B0604020202020204" pitchFamily="34" charset="0"/>
              <a:buChar char="•"/>
            </a:pPr>
            <a:r>
              <a:rPr lang="en-US" sz="1200" b="1" i="0" dirty="0">
                <a:effectLst/>
                <a:latin typeface="Inter"/>
              </a:rPr>
              <a:t>Demand</a:t>
            </a:r>
            <a:r>
              <a:rPr lang="en-US" sz="1200" b="0" i="0" dirty="0">
                <a:effectLst/>
                <a:latin typeface="Inter"/>
              </a:rPr>
              <a:t>: “Better, faster, cheaper” – increasing production demands and aggressive service conditions.</a:t>
            </a:r>
          </a:p>
          <a:p>
            <a:pPr marL="285750" indent="-285750" algn="l">
              <a:spcBef>
                <a:spcPts val="300"/>
              </a:spcBef>
              <a:buFont typeface="Arial" panose="020B0604020202020204" pitchFamily="34" charset="0"/>
              <a:buChar char="•"/>
            </a:pPr>
            <a:r>
              <a:rPr lang="en-US" sz="1200" b="1" i="0" dirty="0">
                <a:effectLst/>
                <a:latin typeface="Inter"/>
              </a:rPr>
              <a:t>Problem</a:t>
            </a:r>
            <a:r>
              <a:rPr lang="en-US" sz="1200" b="0" i="0" dirty="0">
                <a:effectLst/>
                <a:latin typeface="Inter"/>
              </a:rPr>
              <a:t>: Premature wear and failure of components, leading to costly downtime.</a:t>
            </a:r>
          </a:p>
          <a:p>
            <a:pPr marL="285750" indent="-285750" algn="l">
              <a:spcBef>
                <a:spcPts val="300"/>
              </a:spcBef>
              <a:buFont typeface="Arial" panose="020B0604020202020204" pitchFamily="34" charset="0"/>
              <a:buChar char="•"/>
            </a:pPr>
            <a:r>
              <a:rPr lang="en-US" sz="1200" b="1" i="0" dirty="0">
                <a:effectLst/>
                <a:latin typeface="Inter"/>
              </a:rPr>
              <a:t>Example</a:t>
            </a:r>
            <a:r>
              <a:rPr lang="en-US" sz="1200" b="0" i="0" dirty="0">
                <a:effectLst/>
                <a:latin typeface="Inter"/>
              </a:rPr>
              <a:t>: A Pelton </a:t>
            </a:r>
            <a:r>
              <a:rPr lang="en-US" sz="1200" dirty="0">
                <a:latin typeface="Inter"/>
              </a:rPr>
              <a:t>turbine nozzle needle worn out after just a few thousand hours of service </a:t>
            </a:r>
          </a:p>
        </p:txBody>
      </p:sp>
      <p:sp>
        <p:nvSpPr>
          <p:cNvPr id="22" name="Rettangolo 21">
            <a:extLst>
              <a:ext uri="{FF2B5EF4-FFF2-40B4-BE49-F238E27FC236}">
                <a16:creationId xmlns:a16="http://schemas.microsoft.com/office/drawing/2014/main" id="{497EBB3E-1EFB-16EE-563D-F4A6607DC043}"/>
              </a:ext>
            </a:extLst>
          </p:cNvPr>
          <p:cNvSpPr/>
          <p:nvPr/>
        </p:nvSpPr>
        <p:spPr>
          <a:xfrm>
            <a:off x="8718430" y="4615049"/>
            <a:ext cx="770626" cy="869118"/>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6" name="Picture 4" descr="Coating material">
            <a:extLst>
              <a:ext uri="{FF2B5EF4-FFF2-40B4-BE49-F238E27FC236}">
                <a16:creationId xmlns:a16="http://schemas.microsoft.com/office/drawing/2014/main" id="{AC386C5B-0B2C-7ACC-D1AD-38F44F8469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0148" y="3874498"/>
            <a:ext cx="3095567" cy="2752788"/>
          </a:xfrm>
          <a:prstGeom prst="rect">
            <a:avLst/>
          </a:prstGeom>
          <a:noFill/>
          <a:extLst>
            <a:ext uri="{909E8E84-426E-40DD-AFC4-6F175D3DCCD1}">
              <a14:hiddenFill xmlns:a14="http://schemas.microsoft.com/office/drawing/2010/main">
                <a:solidFill>
                  <a:srgbClr val="FFFFFF"/>
                </a:solidFill>
              </a14:hiddenFill>
            </a:ext>
          </a:extLst>
        </p:spPr>
      </p:pic>
      <p:sp>
        <p:nvSpPr>
          <p:cNvPr id="24" name="Rettangolo 23">
            <a:extLst>
              <a:ext uri="{FF2B5EF4-FFF2-40B4-BE49-F238E27FC236}">
                <a16:creationId xmlns:a16="http://schemas.microsoft.com/office/drawing/2014/main" id="{31418262-80CD-AF88-9E77-ECB15C4607FA}"/>
              </a:ext>
            </a:extLst>
          </p:cNvPr>
          <p:cNvSpPr/>
          <p:nvPr/>
        </p:nvSpPr>
        <p:spPr>
          <a:xfrm>
            <a:off x="11169585" y="1607108"/>
            <a:ext cx="770626" cy="182189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2">
            <a:extLst>
              <a:ext uri="{FF2B5EF4-FFF2-40B4-BE49-F238E27FC236}">
                <a16:creationId xmlns:a16="http://schemas.microsoft.com/office/drawing/2014/main" id="{56684E70-4940-A147-1CF4-A62DF5ED69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719" t="68834" r="18622" b="19468"/>
          <a:stretch/>
        </p:blipFill>
        <p:spPr bwMode="auto">
          <a:xfrm>
            <a:off x="7829909" y="2940968"/>
            <a:ext cx="888521" cy="644029"/>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26172A90-D49B-9F5F-7729-E40B8898B6A2}"/>
              </a:ext>
            </a:extLst>
          </p:cNvPr>
          <p:cNvSpPr txBox="1"/>
          <p:nvPr/>
        </p:nvSpPr>
        <p:spPr>
          <a:xfrm>
            <a:off x="273939" y="2560064"/>
            <a:ext cx="7005750" cy="984885"/>
          </a:xfrm>
          <a:prstGeom prst="rect">
            <a:avLst/>
          </a:prstGeom>
          <a:noFill/>
        </p:spPr>
        <p:txBody>
          <a:bodyPr wrap="square">
            <a:spAutoFit/>
          </a:bodyPr>
          <a:lstStyle/>
          <a:p>
            <a:pPr>
              <a:spcBef>
                <a:spcPts val="300"/>
              </a:spcBef>
              <a:spcAft>
                <a:spcPts val="300"/>
              </a:spcAft>
            </a:pPr>
            <a:r>
              <a:rPr lang="en-US" sz="1200" b="1" i="0" dirty="0">
                <a:effectLst/>
                <a:latin typeface="Inter"/>
              </a:rPr>
              <a:t>Process</a:t>
            </a:r>
            <a:r>
              <a:rPr lang="en-US" sz="1200" b="0" i="0" dirty="0">
                <a:effectLst/>
                <a:latin typeface="Inter"/>
              </a:rPr>
              <a:t>:</a:t>
            </a:r>
          </a:p>
          <a:p>
            <a:pPr marL="285750" indent="-285750">
              <a:spcBef>
                <a:spcPts val="300"/>
              </a:spcBef>
              <a:buFont typeface="Arial" panose="020B0604020202020204" pitchFamily="34" charset="0"/>
              <a:buChar char="•"/>
            </a:pPr>
            <a:r>
              <a:rPr lang="en-US" sz="1200" b="0" i="0" dirty="0">
                <a:effectLst/>
                <a:latin typeface="Inter"/>
              </a:rPr>
              <a:t>Coating material is heated by a heat source (flame, plasma, or arc).</a:t>
            </a:r>
          </a:p>
          <a:p>
            <a:pPr marL="285750" indent="-285750">
              <a:spcBef>
                <a:spcPts val="300"/>
              </a:spcBef>
              <a:buFont typeface="Arial" panose="020B0604020202020204" pitchFamily="34" charset="0"/>
              <a:buChar char="•"/>
            </a:pPr>
            <a:r>
              <a:rPr lang="en-US" sz="1200" b="0" i="0" dirty="0">
                <a:effectLst/>
                <a:latin typeface="Inter"/>
              </a:rPr>
              <a:t>Molten or softened particles are propelled onto the substrate.</a:t>
            </a:r>
          </a:p>
          <a:p>
            <a:pPr marL="285750" indent="-285750">
              <a:spcBef>
                <a:spcPts val="300"/>
              </a:spcBef>
              <a:buFont typeface="Arial" panose="020B0604020202020204" pitchFamily="34" charset="0"/>
              <a:buChar char="•"/>
            </a:pPr>
            <a:r>
              <a:rPr lang="en-US" sz="1200" b="0" i="0" dirty="0">
                <a:effectLst/>
                <a:latin typeface="Inter"/>
              </a:rPr>
              <a:t>Particles solidify on impact, forming a protective layer.</a:t>
            </a:r>
          </a:p>
        </p:txBody>
      </p:sp>
      <p:sp>
        <p:nvSpPr>
          <p:cNvPr id="5" name="CasellaDiTesto 4">
            <a:extLst>
              <a:ext uri="{FF2B5EF4-FFF2-40B4-BE49-F238E27FC236}">
                <a16:creationId xmlns:a16="http://schemas.microsoft.com/office/drawing/2014/main" id="{C26C3AF6-55E3-E5F0-1D83-DC14F98C5EDA}"/>
              </a:ext>
            </a:extLst>
          </p:cNvPr>
          <p:cNvSpPr txBox="1"/>
          <p:nvPr/>
        </p:nvSpPr>
        <p:spPr>
          <a:xfrm>
            <a:off x="273939" y="775511"/>
            <a:ext cx="5546785" cy="584775"/>
          </a:xfrm>
          <a:prstGeom prst="rect">
            <a:avLst/>
          </a:prstGeom>
          <a:noFill/>
        </p:spPr>
        <p:txBody>
          <a:bodyPr wrap="square">
            <a:spAutoFit/>
          </a:bodyPr>
          <a:lstStyle/>
          <a:p>
            <a:r>
              <a:rPr lang="it-IT" sz="3200" b="1" dirty="0">
                <a:effectLst/>
              </a:rPr>
              <a:t>WHAT IS THERMAL SPRAY?</a:t>
            </a:r>
          </a:p>
        </p:txBody>
      </p:sp>
    </p:spTree>
    <p:extLst>
      <p:ext uri="{BB962C8B-B14F-4D97-AF65-F5344CB8AC3E}">
        <p14:creationId xmlns:p14="http://schemas.microsoft.com/office/powerpoint/2010/main" val="237257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7460</TotalTime>
  <Words>2337</Words>
  <Application>Microsoft Office PowerPoint</Application>
  <PresentationFormat>Widescreen</PresentationFormat>
  <Paragraphs>241</Paragraphs>
  <Slides>17</Slides>
  <Notes>17</Notes>
  <HiddenSlides>0</HiddenSlides>
  <MMClips>2</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17</vt:i4>
      </vt:variant>
    </vt:vector>
  </HeadingPairs>
  <TitlesOfParts>
    <vt:vector size="27" baseType="lpstr">
      <vt:lpstr>Adobe Heiti Std R</vt:lpstr>
      <vt:lpstr>Arial</vt:lpstr>
      <vt:lpstr>Calibri</vt:lpstr>
      <vt:lpstr>Calibri Light</vt:lpstr>
      <vt:lpstr>Helvetica Neue LT</vt:lpstr>
      <vt:lpstr>Inter</vt:lpstr>
      <vt:lpstr>Open Sans</vt:lpstr>
      <vt:lpstr>Verdana</vt:lpstr>
      <vt:lpstr>Wingdings 2</vt:lpstr>
      <vt:lpstr>3_Tema di Office</vt:lpstr>
      <vt:lpstr>Presentazione standard di PowerPoint</vt:lpstr>
      <vt:lpstr>The Company</vt:lpstr>
      <vt:lpstr>Main Business</vt:lpstr>
      <vt:lpstr>Tube Sector</vt:lpstr>
      <vt:lpstr>Presentazione standard di PowerPoint</vt:lpstr>
      <vt:lpstr>Special treatments and R&amp;D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References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EuROLLS</dc:title>
  <dc:creator>Matteo Querini</dc:creator>
  <cp:lastModifiedBy>Antonio Carabillo</cp:lastModifiedBy>
  <cp:revision>195</cp:revision>
  <cp:lastPrinted>2023-02-07T14:06:06Z</cp:lastPrinted>
  <dcterms:created xsi:type="dcterms:W3CDTF">2021-08-30T14:49:09Z</dcterms:created>
  <dcterms:modified xsi:type="dcterms:W3CDTF">2025-03-13T16:56:58Z</dcterms:modified>
</cp:coreProperties>
</file>