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40"/>
  </p:notesMasterIdLst>
  <p:sldIdLst>
    <p:sldId id="1811" r:id="rId2"/>
    <p:sldId id="1889" r:id="rId3"/>
    <p:sldId id="1857" r:id="rId4"/>
    <p:sldId id="1915" r:id="rId5"/>
    <p:sldId id="303" r:id="rId6"/>
    <p:sldId id="327" r:id="rId7"/>
    <p:sldId id="287" r:id="rId8"/>
    <p:sldId id="292" r:id="rId9"/>
    <p:sldId id="291" r:id="rId10"/>
    <p:sldId id="282" r:id="rId11"/>
    <p:sldId id="267" r:id="rId12"/>
    <p:sldId id="286" r:id="rId13"/>
    <p:sldId id="317" r:id="rId14"/>
    <p:sldId id="319" r:id="rId15"/>
    <p:sldId id="320" r:id="rId16"/>
    <p:sldId id="299" r:id="rId17"/>
    <p:sldId id="294" r:id="rId18"/>
    <p:sldId id="293" r:id="rId19"/>
    <p:sldId id="300" r:id="rId20"/>
    <p:sldId id="296" r:id="rId21"/>
    <p:sldId id="335" r:id="rId22"/>
    <p:sldId id="336" r:id="rId23"/>
    <p:sldId id="328" r:id="rId24"/>
    <p:sldId id="290" r:id="rId25"/>
    <p:sldId id="337" r:id="rId26"/>
    <p:sldId id="304" r:id="rId27"/>
    <p:sldId id="306" r:id="rId28"/>
    <p:sldId id="302" r:id="rId29"/>
    <p:sldId id="311" r:id="rId30"/>
    <p:sldId id="313" r:id="rId31"/>
    <p:sldId id="314" r:id="rId32"/>
    <p:sldId id="283" r:id="rId33"/>
    <p:sldId id="307" r:id="rId34"/>
    <p:sldId id="323" r:id="rId35"/>
    <p:sldId id="321" r:id="rId36"/>
    <p:sldId id="329" r:id="rId37"/>
    <p:sldId id="332" r:id="rId38"/>
    <p:sldId id="333" r:id="rId39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Intro" id="{D6FA9265-7C1E-422E-8130-B80A432CF064}">
          <p14:sldIdLst>
            <p14:sldId id="1811"/>
            <p14:sldId id="1889"/>
            <p14:sldId id="1857"/>
            <p14:sldId id="1915"/>
            <p14:sldId id="303"/>
            <p14:sldId id="327"/>
            <p14:sldId id="287"/>
          </p14:sldIdLst>
        </p14:section>
        <p14:section name="Perle - Cerl Type buncher - 3D printed" id="{BBF76CD6-2CF8-471D-9E39-D4D870AE9EDE}">
          <p14:sldIdLst>
            <p14:sldId id="292"/>
            <p14:sldId id="291"/>
            <p14:sldId id="282"/>
            <p14:sldId id="267"/>
            <p14:sldId id="286"/>
            <p14:sldId id="317"/>
            <p14:sldId id="319"/>
            <p14:sldId id="320"/>
          </p14:sldIdLst>
        </p14:section>
        <p14:section name="Perle - Nose Cone type buncher - with cooling system brased" id="{273E9584-0810-4433-9D63-E9110A0C8043}">
          <p14:sldIdLst>
            <p14:sldId id="299"/>
            <p14:sldId id="294"/>
            <p14:sldId id="293"/>
          </p14:sldIdLst>
        </p14:section>
        <p14:section name="Perle - Nose Cone type buncher - with cooling system machined" id="{8C8F1618-B6EF-40E6-81CC-9183ECE64A6F}">
          <p14:sldIdLst>
            <p14:sldId id="300"/>
            <p14:sldId id="296"/>
          </p14:sldIdLst>
        </p14:section>
        <p14:section name="Conclusion" id="{0AFA835E-B888-46E2-9E7F-3EAB3DB7E2ED}">
          <p14:sldIdLst>
            <p14:sldId id="335"/>
            <p14:sldId id="336"/>
            <p14:sldId id="328"/>
            <p14:sldId id="290"/>
          </p14:sldIdLst>
        </p14:section>
        <p14:section name="Autre" id="{3A2F5E4E-19C8-4FE8-9E0C-849DD9FF2C08}">
          <p14:sldIdLst>
            <p14:sldId id="337"/>
            <p14:sldId id="304"/>
            <p14:sldId id="306"/>
            <p14:sldId id="302"/>
            <p14:sldId id="311"/>
            <p14:sldId id="313"/>
            <p14:sldId id="314"/>
            <p14:sldId id="283"/>
            <p14:sldId id="307"/>
            <p14:sldId id="323"/>
            <p14:sldId id="321"/>
            <p14:sldId id="329"/>
            <p14:sldId id="332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FF8B5A"/>
    <a:srgbClr val="9EC7E7"/>
    <a:srgbClr val="FF6700"/>
    <a:srgbClr val="F39200"/>
    <a:srgbClr val="00294B"/>
    <a:srgbClr val="456487"/>
    <a:srgbClr val="E05314"/>
    <a:srgbClr val="6600CC"/>
    <a:srgbClr val="51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8233" autoAdjust="0"/>
  </p:normalViewPr>
  <p:slideViewPr>
    <p:cSldViewPr>
      <p:cViewPr varScale="1">
        <p:scale>
          <a:sx n="140" d="100"/>
          <a:sy n="140" d="100"/>
        </p:scale>
        <p:origin x="144" y="144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05/02/2025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1860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821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712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154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2656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2149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4529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63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4726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335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871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112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9031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9962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5322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4034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086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8993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6732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5669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9173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6049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010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9666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684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724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2881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3570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344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3728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EDB-206D-43FF-BB87-BB3B3E2835B1}" type="datetime1">
              <a:rPr lang="fr-FR" smtClean="0"/>
              <a:t>05/02/2025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12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944E-FC58-498F-BAC5-6847BA2850FC}" type="datetime1">
              <a:rPr lang="fr-FR" smtClean="0"/>
              <a:t>05/02/2025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938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36A-2E1A-474F-B7AA-A7B381B36743}" type="datetime1">
              <a:rPr lang="fr-FR" smtClean="0"/>
              <a:t>05/02/2025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68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29D9-9730-489B-9200-A9E9CA224BAF}" type="datetime1">
              <a:rPr lang="fr-FR" smtClean="0"/>
              <a:t>05/02/2025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39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léments :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43E441-9CE9-467E-A45E-81261F83965F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77877" y="149425"/>
            <a:ext cx="8712966" cy="432048"/>
          </a:xfrm>
        </p:spPr>
        <p:txBody>
          <a:bodyPr>
            <a:normAutofit/>
          </a:bodyPr>
          <a:lstStyle>
            <a:lvl1pPr algn="ctr">
              <a:defRPr lang="fr-FR" sz="2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48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CODEC - PERLE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937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roduction V2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1605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782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7F0F3-D582-402A-B5FC-0362F90F69E0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5526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1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3706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D7631-66E5-4ADC-A6F5-EF6D5686EE4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92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23E-D765-4F82-BAA8-6C8171F61452}" type="datetime1">
              <a:rPr lang="fr-FR" smtClean="0"/>
              <a:t>05/02/2025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34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46C1-5746-40B0-AC98-6DB7A4BA007B}" type="datetime1">
              <a:rPr lang="fr-FR" smtClean="0"/>
              <a:t>05/02/2025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4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2CFD-AD86-4399-9059-1B4099EED564}" type="datetime1">
              <a:rPr lang="fr-FR" smtClean="0"/>
              <a:t>05/02/2025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1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56" r:id="rId2"/>
    <p:sldLayoutId id="2147483727" r:id="rId3"/>
    <p:sldLayoutId id="2147483738" r:id="rId4"/>
    <p:sldLayoutId id="2147483753" r:id="rId5"/>
    <p:sldLayoutId id="2147483754" r:id="rId6"/>
    <p:sldLayoutId id="2147483755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58" r:id="rId14"/>
    <p:sldLayoutId id="21474837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tiff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89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F8A74C53-3DD6-D349-DCBD-94F1EE297C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113" y="941512"/>
            <a:ext cx="4482243" cy="352176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A307D5-74C8-42B2-AED5-CBF0A7E6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05/02/2025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79AF007-3E0A-0864-9982-2B5AF78E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26F078D-7456-7081-327B-281C361AD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E13FDE-FFC1-4559-8EF5-7DF66EE2E5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36" y="5219076"/>
            <a:ext cx="609919" cy="4016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D47145-8B63-43D4-A8F6-ABAC987174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5" y="5116625"/>
            <a:ext cx="845053" cy="577415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0BAB5B8-9E59-4F35-A098-300FD5308277}"/>
              </a:ext>
            </a:extLst>
          </p:cNvPr>
          <p:cNvGrpSpPr/>
          <p:nvPr/>
        </p:nvGrpSpPr>
        <p:grpSpPr>
          <a:xfrm>
            <a:off x="417835" y="4396545"/>
            <a:ext cx="10153128" cy="646331"/>
            <a:chOff x="417835" y="4181872"/>
            <a:chExt cx="10153128" cy="646331"/>
          </a:xfrm>
        </p:grpSpPr>
        <p:pic>
          <p:nvPicPr>
            <p:cNvPr id="15" name="image16.png">
              <a:extLst>
                <a:ext uri="{FF2B5EF4-FFF2-40B4-BE49-F238E27FC236}">
                  <a16:creationId xmlns:a16="http://schemas.microsoft.com/office/drawing/2014/main" id="{39BBCD54-F381-4776-9442-4C6E5E30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3684" y="4273662"/>
              <a:ext cx="1778647" cy="52751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age19.png">
              <a:extLst>
                <a:ext uri="{FF2B5EF4-FFF2-40B4-BE49-F238E27FC236}">
                  <a16:creationId xmlns:a16="http://schemas.microsoft.com/office/drawing/2014/main" id="{521F1A72-D0DF-4EC9-9171-D5F1371D2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4419" y="4273488"/>
              <a:ext cx="1727828" cy="5124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Picture 2" descr="Fichier:Logo CERN.jpg">
              <a:extLst>
                <a:ext uri="{FF2B5EF4-FFF2-40B4-BE49-F238E27FC236}">
                  <a16:creationId xmlns:a16="http://schemas.microsoft.com/office/drawing/2014/main" id="{BFD9243A-B11D-42D6-84A6-80FB73CF5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23" y="4217053"/>
              <a:ext cx="598131" cy="610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Résultat de recherche d'images pour &quot;Liverpool university logo&quot;">
              <a:extLst>
                <a:ext uri="{FF2B5EF4-FFF2-40B4-BE49-F238E27FC236}">
                  <a16:creationId xmlns:a16="http://schemas.microsoft.com/office/drawing/2014/main" id="{C68AB5AE-06DF-4AEB-BC17-CBE2F2581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536" y="4253880"/>
              <a:ext cx="1344603" cy="56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Résultat de recherche d'images pour &quot;Budker institute novosibirsk logo&quot;">
              <a:extLst>
                <a:ext uri="{FF2B5EF4-FFF2-40B4-BE49-F238E27FC236}">
                  <a16:creationId xmlns:a16="http://schemas.microsoft.com/office/drawing/2014/main" id="{BDF9404B-845C-4301-AE49-03860BA41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1405" y="4259692"/>
              <a:ext cx="999558" cy="554339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BDF4A1C-619F-41E0-91CB-2117F28A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279" y="4252261"/>
              <a:ext cx="598132" cy="575942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04C3B21E-21F5-4024-B20D-2BFFF83E7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704" y="4216064"/>
              <a:ext cx="598131" cy="61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logo_web">
              <a:extLst>
                <a:ext uri="{FF2B5EF4-FFF2-40B4-BE49-F238E27FC236}">
                  <a16:creationId xmlns:a16="http://schemas.microsoft.com/office/drawing/2014/main" id="{9EDE16D7-38F0-4911-AE13-52B374C726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619" y="4294424"/>
              <a:ext cx="1218855" cy="512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E583D4F-2D95-4817-B35C-2B0BC8B0B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835" y="4181872"/>
              <a:ext cx="646331" cy="646331"/>
            </a:xfrm>
            <a:prstGeom prst="rect">
              <a:avLst/>
            </a:prstGeom>
          </p:spPr>
        </p:pic>
      </p:grp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01A40CE0-AD8F-4B9C-A54B-A26052551B85}"/>
              </a:ext>
            </a:extLst>
          </p:cNvPr>
          <p:cNvSpPr/>
          <p:nvPr/>
        </p:nvSpPr>
        <p:spPr>
          <a:xfrm rot="16200000">
            <a:off x="653295" y="465506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">
            <a:extLst>
              <a:ext uri="{FF2B5EF4-FFF2-40B4-BE49-F238E27FC236}">
                <a16:creationId xmlns:a16="http://schemas.microsoft.com/office/drawing/2014/main" id="{E48CDA50-7027-4CA5-B2C3-19DEF51FB023}"/>
              </a:ext>
            </a:extLst>
          </p:cNvPr>
          <p:cNvSpPr txBox="1"/>
          <p:nvPr/>
        </p:nvSpPr>
        <p:spPr>
          <a:xfrm>
            <a:off x="4522291" y="5243902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sz="1400" dirty="0"/>
              <a:t>+ Contributions through </a:t>
            </a:r>
            <a:r>
              <a:rPr lang="en-GB" sz="1400" dirty="0" err="1"/>
              <a:t>iSAS</a:t>
            </a:r>
            <a:r>
              <a:rPr lang="en-GB" sz="1400" dirty="0"/>
              <a:t> of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DEDE24B-A544-4964-9A3D-632B638CD76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226" y="5203837"/>
            <a:ext cx="448164" cy="36567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AC75166-B88F-42B9-87FF-A468FA0BF57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622" y="5188633"/>
            <a:ext cx="874810" cy="39541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37E10AD-2EC0-4169-B9D3-DB77DBA0313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044" y="5132212"/>
            <a:ext cx="440744" cy="440744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7D2FB17B-7707-4D5A-8D38-F1C4B06F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170" y="1314171"/>
            <a:ext cx="4039937" cy="2953519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n-GB" sz="4900" dirty="0" err="1"/>
              <a:t>Perle</a:t>
            </a:r>
            <a:r>
              <a:rPr lang="en-GB" sz="4900" dirty="0"/>
              <a:t> </a:t>
            </a:r>
            <a:r>
              <a:rPr lang="en-GB" sz="4900" dirty="0" err="1"/>
              <a:t>Buncher</a:t>
            </a:r>
            <a:br>
              <a:rPr lang="en-GB" sz="2000" dirty="0"/>
            </a:br>
            <a:r>
              <a:rPr lang="en-US" sz="2000" b="0" dirty="0"/>
              <a:t>AG du </a:t>
            </a:r>
            <a:r>
              <a:rPr lang="en-US" sz="2000" b="0" dirty="0" err="1"/>
              <a:t>Pôle</a:t>
            </a:r>
            <a:r>
              <a:rPr lang="en-US" sz="2000" b="0" dirty="0"/>
              <a:t> </a:t>
            </a:r>
            <a:r>
              <a:rPr lang="en-US" sz="2000" b="0" dirty="0" err="1"/>
              <a:t>Ingénierie</a:t>
            </a:r>
            <a:br>
              <a:rPr lang="en-GB" sz="1200" dirty="0"/>
            </a:br>
            <a:r>
              <a:rPr lang="fr-FR" sz="1200" dirty="0"/>
              <a:t>Orateur</a:t>
            </a:r>
            <a:r>
              <a:rPr lang="en-GB" sz="1200" dirty="0"/>
              <a:t> : S. Marchal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87B787DE-4CDA-435A-BD80-891B1D2CAF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2731" y="855795"/>
            <a:ext cx="1909138" cy="12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28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96132006-5A86-407B-A68E-F5AD7713C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8" t="11096" b="18903"/>
          <a:stretch/>
        </p:blipFill>
        <p:spPr>
          <a:xfrm>
            <a:off x="6045352" y="1007028"/>
            <a:ext cx="4536580" cy="2107342"/>
          </a:xfrm>
          <a:prstGeom prst="roundRect">
            <a:avLst>
              <a:gd name="adj" fmla="val 24044"/>
            </a:avLst>
          </a:prstGeom>
          <a:ln>
            <a:solidFill>
              <a:schemeClr val="tx1"/>
            </a:solidFill>
          </a:ln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31CB3B9-BDBA-49CA-A018-418BDCC364AB}"/>
              </a:ext>
            </a:extLst>
          </p:cNvPr>
          <p:cNvGrpSpPr>
            <a:grpSpLocks noChangeAspect="1"/>
          </p:cNvGrpSpPr>
          <p:nvPr/>
        </p:nvGrpSpPr>
        <p:grpSpPr>
          <a:xfrm>
            <a:off x="921891" y="1229544"/>
            <a:ext cx="5030708" cy="4425242"/>
            <a:chOff x="1971408" y="722493"/>
            <a:chExt cx="5530408" cy="48648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2955329-0342-4D36-9BD6-C34985970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2331" y="722493"/>
              <a:ext cx="2619485" cy="486180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CD100AC-C661-472F-8442-2E7F5B598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1408" y="725488"/>
              <a:ext cx="2910923" cy="4861806"/>
            </a:xfrm>
            <a:prstGeom prst="rect">
              <a:avLst/>
            </a:prstGeom>
          </p:spPr>
        </p:pic>
      </p:grpSp>
      <p:sp>
        <p:nvSpPr>
          <p:cNvPr id="11" name="Titre 5">
            <a:extLst>
              <a:ext uri="{FF2B5EF4-FFF2-40B4-BE49-F238E27FC236}">
                <a16:creationId xmlns:a16="http://schemas.microsoft.com/office/drawing/2014/main" id="{07A31241-4031-4A54-A61B-D9B4718A2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Buncher equipment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5EA8D30-F17B-486D-BD59-187A3122DBAB}"/>
              </a:ext>
            </a:extLst>
          </p:cNvPr>
          <p:cNvSpPr/>
          <p:nvPr/>
        </p:nvSpPr>
        <p:spPr>
          <a:xfrm>
            <a:off x="3976062" y="3173760"/>
            <a:ext cx="1800200" cy="617018"/>
          </a:xfrm>
          <a:prstGeom prst="roundRect">
            <a:avLst>
              <a:gd name="adj" fmla="val 4421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899F993-9C44-41BB-92A6-73E34F04500E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5776262" y="2122415"/>
            <a:ext cx="269090" cy="13598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EBA56D94-1039-48B4-A2BC-B9E0DB9EF54E}"/>
              </a:ext>
            </a:extLst>
          </p:cNvPr>
          <p:cNvSpPr txBox="1"/>
          <p:nvPr/>
        </p:nvSpPr>
        <p:spPr>
          <a:xfrm>
            <a:off x="3370163" y="1398904"/>
            <a:ext cx="81304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CF50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953BD1E-3DC8-4C95-B7D0-6EDFD168C9F5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2794099" y="1598959"/>
            <a:ext cx="576064" cy="909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3F3E9FC-40C2-4FE4-9346-1805C4E8E83E}"/>
              </a:ext>
            </a:extLst>
          </p:cNvPr>
          <p:cNvSpPr txBox="1"/>
          <p:nvPr/>
        </p:nvSpPr>
        <p:spPr>
          <a:xfrm>
            <a:off x="6490287" y="3568736"/>
            <a:ext cx="106952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Plunger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A5E2CFB-BED6-486F-A96E-30088A7E668A}"/>
              </a:ext>
            </a:extLst>
          </p:cNvPr>
          <p:cNvSpPr txBox="1"/>
          <p:nvPr/>
        </p:nvSpPr>
        <p:spPr>
          <a:xfrm>
            <a:off x="7931733" y="3568736"/>
            <a:ext cx="66877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Grid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509E893-38CE-4AE2-B7F9-A18DD0EDE1CA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6682531" y="2508546"/>
            <a:ext cx="342518" cy="1060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7DB79A-4A47-46B8-B0BE-D3B5BA12CFD6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8266120" y="2508546"/>
            <a:ext cx="133635" cy="1060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1D5DD9CB-B190-4B8E-BA2C-0BB3BC450C41}"/>
              </a:ext>
            </a:extLst>
          </p:cNvPr>
          <p:cNvSpPr txBox="1"/>
          <p:nvPr/>
        </p:nvSpPr>
        <p:spPr>
          <a:xfrm>
            <a:off x="6217705" y="4493795"/>
            <a:ext cx="1818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Vacuum pump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B58A9E0-730C-4D7B-8F2B-B40F6B8790D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098355" y="4693850"/>
            <a:ext cx="1119350" cy="3521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BD2600C8-DEB3-4BDF-B0D5-EEED959E7E31}"/>
              </a:ext>
            </a:extLst>
          </p:cNvPr>
          <p:cNvSpPr txBox="1"/>
          <p:nvPr/>
        </p:nvSpPr>
        <p:spPr>
          <a:xfrm>
            <a:off x="9130803" y="3564033"/>
            <a:ext cx="114005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Antenna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17443E3-20E8-477B-A86B-E08F28046733}"/>
              </a:ext>
            </a:extLst>
          </p:cNvPr>
          <p:cNvCxnSpPr>
            <a:cxnSpLocks/>
          </p:cNvCxnSpPr>
          <p:nvPr/>
        </p:nvCxnSpPr>
        <p:spPr>
          <a:xfrm flipV="1">
            <a:off x="9664592" y="1448304"/>
            <a:ext cx="186292" cy="21073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22724314-F85D-4444-82EC-3C37B3815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Cerl Type buncher - 3D printed </a:t>
            </a:r>
          </a:p>
        </p:txBody>
      </p:sp>
    </p:spTree>
    <p:extLst>
      <p:ext uri="{BB962C8B-B14F-4D97-AF65-F5344CB8AC3E}">
        <p14:creationId xmlns:p14="http://schemas.microsoft.com/office/powerpoint/2010/main" val="31646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Buncher design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C2B125-D07E-4A15-A160-2CC4A2861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52" y="725488"/>
            <a:ext cx="6467531" cy="49246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6C15AC-7BCF-46F5-90A8-AB405974E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8" y="1612302"/>
            <a:ext cx="2095180" cy="2834883"/>
          </a:xfrm>
          <a:prstGeom prst="rect">
            <a:avLst/>
          </a:prstGeom>
        </p:spPr>
      </p:pic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90E88A28-A845-42C0-B0E1-4F2F4ED0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Cerl Type buncher - 3D printed 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F302AAF-4FFB-458F-9316-F6E485E7318E}"/>
              </a:ext>
            </a:extLst>
          </p:cNvPr>
          <p:cNvGrpSpPr>
            <a:grpSpLocks noChangeAspect="1"/>
          </p:cNvGrpSpPr>
          <p:nvPr/>
        </p:nvGrpSpPr>
        <p:grpSpPr>
          <a:xfrm>
            <a:off x="8050683" y="751148"/>
            <a:ext cx="2770310" cy="4697298"/>
            <a:chOff x="1028091" y="1225164"/>
            <a:chExt cx="2637408" cy="447195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4EBB2F1-9C62-4EFD-A84B-570661C5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79" b="92679" l="8634" r="94645">
                          <a14:foregroundMark x1="10273" y1="27500" x2="27760" y2="12143"/>
                          <a14:foregroundMark x1="27760" y1="12143" x2="59781" y2="21429"/>
                          <a14:foregroundMark x1="88197" y1="23750" x2="91585" y2="41071"/>
                          <a14:foregroundMark x1="94754" y1="45714" x2="94754" y2="45714"/>
                          <a14:foregroundMark x1="8743" y1="31786" x2="8743" y2="31786"/>
                          <a14:foregroundMark x1="50383" y1="92679" x2="50383" y2="92679"/>
                          <a14:foregroundMark x1="48962" y1="23393" x2="48962" y2="23393"/>
                          <a14:foregroundMark x1="43279" y1="21071" x2="55519" y2="24286"/>
                          <a14:foregroundMark x1="34645" y1="5179" x2="34645" y2="51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8092" y="4087436"/>
              <a:ext cx="2630103" cy="160968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5AB4133-60B1-4259-91DC-2D2EFB2A1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141" b="83220" l="15202" r="81371">
                          <a14:foregroundMark x1="51142" y1="83220" x2="51142" y2="83220"/>
                          <a14:foregroundMark x1="15202" y1="69615" x2="15202" y2="69615"/>
                          <a14:foregroundMark x1="30316" y1="40136" x2="31019" y2="40136"/>
                          <a14:foregroundMark x1="36292" y1="39683" x2="36292" y2="39683"/>
                          <a14:foregroundMark x1="37961" y1="37868" x2="37961" y2="37868"/>
                          <a14:foregroundMark x1="35149" y1="37868" x2="35149" y2="37868"/>
                          <a14:foregroundMark x1="81283" y1="70748" x2="81283" y2="70748"/>
                        </a14:backgroundRemoval>
                      </a14:imgEffect>
                    </a14:imgLayer>
                  </a14:imgProps>
                </a:ext>
              </a:extLst>
            </a:blip>
            <a:srcRect l="8058" t="10626" r="10470" b="10234"/>
            <a:stretch/>
          </p:blipFill>
          <p:spPr>
            <a:xfrm>
              <a:off x="1035396" y="3097372"/>
              <a:ext cx="2630103" cy="990064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5CBDD07-EBCD-4BB5-95A7-B86182C8B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8473" b="93473" l="17544" r="79100">
                          <a14:foregroundMark x1="17544" y1="52833" x2="20519" y2="54187"/>
                          <a14:foregroundMark x1="33333" y1="18596" x2="33791" y2="22660"/>
                          <a14:foregroundMark x1="63921" y1="19951" x2="63921" y2="19951"/>
                          <a14:foregroundMark x1="48741" y1="93473" x2="48741" y2="93473"/>
                          <a14:foregroundMark x1="79100" y1="51847" x2="79100" y2="51847"/>
                        </a14:backgroundRemoval>
                      </a14:imgEffect>
                    </a14:imgLayer>
                  </a14:imgProps>
                </a:ext>
              </a:extLst>
            </a:blip>
            <a:srcRect l="13015" t="13012" r="13934" b="3033"/>
            <a:stretch/>
          </p:blipFill>
          <p:spPr>
            <a:xfrm>
              <a:off x="1028091" y="1225164"/>
              <a:ext cx="2630103" cy="1872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0198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14A4DD59-C150-4840-9F5F-4E1B4ED6A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5" b="91080" l="9967" r="92525">
                        <a14:foregroundMark x1="48339" y1="7042" x2="48339" y2="7042"/>
                        <a14:foregroundMark x1="91362" y1="37089" x2="91362" y2="37089"/>
                        <a14:foregroundMark x1="92359" y1="72300" x2="92359" y2="72300"/>
                        <a14:foregroundMark x1="57475" y1="91197" x2="57475" y2="91197"/>
                        <a14:foregroundMark x1="92525" y1="37089" x2="92525" y2="37089"/>
                      </a14:backgroundRemoval>
                    </a14:imgEffect>
                  </a14:imgLayer>
                </a14:imgProps>
              </a:ext>
            </a:extLst>
          </a:blip>
          <a:srcRect t="-1" b="562"/>
          <a:stretch/>
        </p:blipFill>
        <p:spPr>
          <a:xfrm>
            <a:off x="1800808" y="2516215"/>
            <a:ext cx="2411557" cy="3393848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Cooling system pressure losses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308748-76C7-4D26-811F-589D6E229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291" y="862065"/>
            <a:ext cx="3552680" cy="22580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F08FB1-0978-41FF-A0BB-287B319DE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291" y="3311081"/>
            <a:ext cx="3552680" cy="22246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FE3109F-35BF-406E-8749-31BE323F8657}"/>
              </a:ext>
            </a:extLst>
          </p:cNvPr>
          <p:cNvSpPr txBox="1"/>
          <p:nvPr/>
        </p:nvSpPr>
        <p:spPr>
          <a:xfrm>
            <a:off x="4090243" y="2583991"/>
            <a:ext cx="2880320" cy="12902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200" b="1" u="sng" dirty="0"/>
              <a:t>Inputs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Inlet velocity of 3,5 m/s (0,1L/s)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Outlet pressure of 0,2 MPa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Ra of 25 μm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83EE54F0-53A4-4C39-8F99-46C1F1E28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Cerl Type buncher - 3D printed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6EEAAC6-962B-473C-9B9B-38631AC50345}"/>
              </a:ext>
            </a:extLst>
          </p:cNvPr>
          <p:cNvSpPr txBox="1"/>
          <p:nvPr/>
        </p:nvSpPr>
        <p:spPr>
          <a:xfrm>
            <a:off x="4090243" y="4132152"/>
            <a:ext cx="2880320" cy="1290212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200" b="1" u="sng" dirty="0"/>
              <a:t>Results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Pressure losses = 0,5 MPa (5 bar) for three circuit in series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0,17 MPa per circuit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E5D69E-7DEC-46EF-A96A-B11BF3ACD551}"/>
              </a:ext>
            </a:extLst>
          </p:cNvPr>
          <p:cNvSpPr txBox="1"/>
          <p:nvPr/>
        </p:nvSpPr>
        <p:spPr>
          <a:xfrm>
            <a:off x="4090243" y="1013520"/>
            <a:ext cx="2880320" cy="12902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Characteristics 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3 circuits in //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Pipe of Ø6 mm (internal)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 radius of 5mm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A4AF031-8066-4569-9748-D1C204EC0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95" b="91576" l="9772" r="94543">
                        <a14:foregroundMark x1="52665" y1="5415" x2="52665" y2="5415"/>
                        <a14:foregroundMark x1="10279" y1="46570" x2="10279" y2="46570"/>
                        <a14:foregroundMark x1="94670" y1="46089" x2="94670" y2="46089"/>
                        <a14:foregroundMark x1="56091" y1="91576" x2="56091" y2="91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0598" y="3323155"/>
            <a:ext cx="2290045" cy="241500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D5BFF2C-137B-4317-A34C-E6B7C4122B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" b="94081" l="9910" r="92407">
                        <a14:foregroundMark x1="34620" y1="13551" x2="34620" y2="13551"/>
                        <a14:foregroundMark x1="52124" y1="7009" x2="52124" y2="7009"/>
                        <a14:foregroundMark x1="90605" y1="29595" x2="90605" y2="29595"/>
                        <a14:foregroundMark x1="92535" y1="42368" x2="92535" y2="42368"/>
                        <a14:foregroundMark x1="45431" y1="94081" x2="45431" y2="94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94" y="1029625"/>
            <a:ext cx="2664296" cy="22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56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2FEE05-68FE-479F-8576-5CA6021E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251" y="725488"/>
            <a:ext cx="6565315" cy="49116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6B835E6-4F7C-472B-A00B-AC95F686FA6A}"/>
              </a:ext>
            </a:extLst>
          </p:cNvPr>
          <p:cNvSpPr txBox="1"/>
          <p:nvPr/>
        </p:nvSpPr>
        <p:spPr>
          <a:xfrm>
            <a:off x="306336" y="4367691"/>
            <a:ext cx="3672407" cy="1060646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u="sng" dirty="0"/>
              <a:t>Results :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T max &lt; 30°C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D2C0FB94-6156-4DCB-818E-04D48350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Thermal simulations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A4413265-E296-4090-B8F8-DF0BF627B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Cerl Type buncher - 3D printed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E5C4760-73DD-42B3-A624-A9D391B9DF53}"/>
              </a:ext>
            </a:extLst>
          </p:cNvPr>
          <p:cNvSpPr txBox="1"/>
          <p:nvPr/>
        </p:nvSpPr>
        <p:spPr>
          <a:xfrm>
            <a:off x="232090" y="1589584"/>
            <a:ext cx="3820900" cy="25098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b="1" u="sng" dirty="0"/>
              <a:t>Inputs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Inlet water temperature at 20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°C and a flow of 0,1 L/s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Absorbed power of 5kW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distributed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heat flow field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(simulated by Patricia Duchesne)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82611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E4D72A-6C3C-49B5-AC26-F8427C367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699" y="820163"/>
            <a:ext cx="5147471" cy="38509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0D4BE4-C471-410A-B4E1-05F3BF2CB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3" y="820164"/>
            <a:ext cx="5147471" cy="385094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54D841-7F2A-40C5-A54F-D933C5035122}"/>
              </a:ext>
            </a:extLst>
          </p:cNvPr>
          <p:cNvSpPr txBox="1"/>
          <p:nvPr/>
        </p:nvSpPr>
        <p:spPr>
          <a:xfrm>
            <a:off x="4450283" y="4705892"/>
            <a:ext cx="6068556" cy="919401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/>
              <a:t>Results :</a:t>
            </a:r>
          </a:p>
          <a:p>
            <a:pPr algn="ctr"/>
            <a:r>
              <a:rPr lang="en-GB" sz="1600" dirty="0"/>
              <a:t>Y Deformation (Beam axes) : 0,008 mm</a:t>
            </a:r>
          </a:p>
          <a:p>
            <a:pPr algn="ctr"/>
            <a:r>
              <a:rPr lang="en-GB" sz="1600" dirty="0"/>
              <a:t>X Deformation : 0,006 mm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0C29CB60-A21A-40C6-931C-F79DA6FA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Mechanical simulations</a:t>
            </a: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9C66E6B0-AD44-46F2-9744-5133D1B22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Cerl Type buncher - 3D printed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943BE2-AF6A-4403-9215-BD979808CA98}"/>
              </a:ext>
            </a:extLst>
          </p:cNvPr>
          <p:cNvSpPr txBox="1"/>
          <p:nvPr/>
        </p:nvSpPr>
        <p:spPr>
          <a:xfrm>
            <a:off x="97983" y="4127741"/>
            <a:ext cx="4320480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/>
              <a:t>Inputs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Intern pressure : -0,10132 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Thermal dilatation based on thermal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Pipes pressure : 1MPa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Pump weight : 50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1449917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92EBE9-DBE2-4C58-8E5D-1190FE49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59" y="725488"/>
            <a:ext cx="6352590" cy="475252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3FF97C1-7121-47D2-9FA4-C8172953FD3F}"/>
              </a:ext>
            </a:extLst>
          </p:cNvPr>
          <p:cNvSpPr txBox="1"/>
          <p:nvPr/>
        </p:nvSpPr>
        <p:spPr>
          <a:xfrm>
            <a:off x="643364" y="1157536"/>
            <a:ext cx="3293357" cy="1060646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u="sng" dirty="0"/>
              <a:t>Results : 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Constraint &lt; 33 MPa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2B67A43-F0C8-45A6-8BB0-9E66C9E8D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9" y="2315601"/>
            <a:ext cx="4227122" cy="3162414"/>
          </a:xfrm>
          <a:prstGeom prst="rect">
            <a:avLst/>
          </a:prstGeom>
        </p:spPr>
      </p:pic>
      <p:sp>
        <p:nvSpPr>
          <p:cNvPr id="10" name="Titre 5">
            <a:extLst>
              <a:ext uri="{FF2B5EF4-FFF2-40B4-BE49-F238E27FC236}">
                <a16:creationId xmlns:a16="http://schemas.microsoft.com/office/drawing/2014/main" id="{8238E548-83D2-409A-8E2E-1AE37EA79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Mechanical simulations</a:t>
            </a: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1B9A1A36-0418-4771-920C-ED53B348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Cerl Type buncher - 3D printed </a:t>
            </a:r>
          </a:p>
        </p:txBody>
      </p:sp>
    </p:spTree>
    <p:extLst>
      <p:ext uri="{BB962C8B-B14F-4D97-AF65-F5344CB8AC3E}">
        <p14:creationId xmlns:p14="http://schemas.microsoft.com/office/powerpoint/2010/main" val="2679152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</a:t>
            </a:r>
            <a:r>
              <a:rPr lang="en-US" dirty="0" err="1"/>
              <a:t>buncher</a:t>
            </a:r>
            <a:r>
              <a:rPr lang="en-US" dirty="0"/>
              <a:t> - with cooling system </a:t>
            </a:r>
            <a:r>
              <a:rPr lang="en-US" dirty="0" err="1"/>
              <a:t>brased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3CC857-7870-4E44-BCAC-48154F5CA1B9}"/>
              </a:ext>
            </a:extLst>
          </p:cNvPr>
          <p:cNvSpPr txBox="1"/>
          <p:nvPr/>
        </p:nvSpPr>
        <p:spPr>
          <a:xfrm>
            <a:off x="4084255" y="2621004"/>
            <a:ext cx="6480720" cy="11918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Nose Cone type </a:t>
            </a:r>
            <a:r>
              <a:rPr lang="en-US" sz="4000" b="1" dirty="0" err="1"/>
              <a:t>buncher</a:t>
            </a:r>
            <a:r>
              <a:rPr lang="en-US" sz="4000" b="1" dirty="0"/>
              <a:t> </a:t>
            </a:r>
          </a:p>
          <a:p>
            <a:pPr algn="ctr"/>
            <a:r>
              <a:rPr lang="en-US" sz="2400" dirty="0"/>
              <a:t>Cooling system </a:t>
            </a:r>
            <a:r>
              <a:rPr lang="en-US" sz="2400" dirty="0" err="1"/>
              <a:t>brased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5CB465-88D9-41F7-AFFD-9C8A249E9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3" b="95585" l="9909" r="89961">
                        <a14:foregroundMark x1="33638" y1="91832" x2="43155" y2="92936"/>
                        <a14:foregroundMark x1="43155" y1="92936" x2="47849" y2="84879"/>
                        <a14:foregroundMark x1="47849" y1="84879" x2="48761" y2="75607"/>
                        <a14:foregroundMark x1="60495" y1="93046" x2="60495" y2="93046"/>
                        <a14:foregroundMark x1="64668" y1="95033" x2="55150" y2="94040"/>
                        <a14:foregroundMark x1="55150" y1="94040" x2="55150" y2="94040"/>
                        <a14:foregroundMark x1="25684" y1="91170" x2="35202" y2="93709"/>
                        <a14:foregroundMark x1="35202" y1="93709" x2="39113" y2="93819"/>
                        <a14:foregroundMark x1="18514" y1="91611" x2="27119" y2="91280"/>
                        <a14:foregroundMark x1="76662" y1="95033" x2="66754" y2="94812"/>
                        <a14:foregroundMark x1="57888" y1="12693" x2="58540" y2="11038"/>
                        <a14:foregroundMark x1="40026" y1="12141" x2="40417" y2="11148"/>
                        <a14:foregroundMark x1="42112" y1="10265" x2="42112" y2="10265"/>
                        <a14:foregroundMark x1="40808" y1="10486" x2="40808" y2="10486"/>
                        <a14:foregroundMark x1="41069" y1="10375" x2="57888" y2="11038"/>
                        <a14:foregroundMark x1="55020" y1="9934" x2="38983" y2="10706"/>
                        <a14:foregroundMark x1="45241" y1="10265" x2="46806" y2="10155"/>
                        <a14:foregroundMark x1="46675" y1="9823" x2="46675" y2="9823"/>
                        <a14:foregroundMark x1="57366" y1="10486" x2="57366" y2="10486"/>
                        <a14:foregroundMark x1="42894" y1="95585" x2="47458" y2="95143"/>
                        <a14:foregroundMark x1="30769" y1="95033" x2="30769" y2="95033"/>
                        <a14:foregroundMark x1="29074" y1="94812" x2="29074" y2="94812"/>
                        <a14:foregroundMark x1="16949" y1="91722" x2="16949" y2="91722"/>
                        <a14:foregroundMark x1="77836" y1="94812" x2="77836" y2="94812"/>
                        <a14:foregroundMark x1="79009" y1="94812" x2="79009" y2="94812"/>
                        <a14:foregroundMark x1="79400" y1="94592" x2="79400" y2="94592"/>
                        <a14:foregroundMark x1="66884" y1="91391" x2="66884" y2="91391"/>
                        <a14:foregroundMark x1="67536" y1="91391" x2="67536" y2="913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803" y="430341"/>
            <a:ext cx="4497595" cy="531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64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474122-8C5A-466B-A62A-FC73E7847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32" y="1517576"/>
            <a:ext cx="6754539" cy="40761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4BF25C-715A-4447-BAF4-55AFF56532EE}"/>
              </a:ext>
            </a:extLst>
          </p:cNvPr>
          <p:cNvSpPr txBox="1"/>
          <p:nvPr/>
        </p:nvSpPr>
        <p:spPr>
          <a:xfrm>
            <a:off x="417835" y="1225087"/>
            <a:ext cx="635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/>
              <a:t>Jean Louis Munoz from ESS Bilbao Simulation’s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00372F-A3DA-45DD-86D6-0D10AE3802E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172374" y="869504"/>
            <a:ext cx="3596388" cy="3816424"/>
          </a:xfrm>
          <a:prstGeom prst="rect">
            <a:avLst/>
          </a:prstGeom>
          <a:ln w="0">
            <a:noFill/>
          </a:ln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3296537-8FE5-46B9-A9F9-AB603E2B495E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/>
              <a:t>Buncher RF characteristics</a:t>
            </a:r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B1E89419-64A3-4EB6-BF95-547F5819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brazed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191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D4578B-B275-4DF0-9793-991323470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597" y="886783"/>
            <a:ext cx="6113110" cy="45678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2B3F58-5C92-44B9-9C70-D5DB01A94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9" y="1589585"/>
            <a:ext cx="2074019" cy="3511691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DA906CE-1BC1-4A67-8FAB-9284135167FC}"/>
              </a:ext>
            </a:extLst>
          </p:cNvPr>
          <p:cNvGrpSpPr>
            <a:grpSpLocks noChangeAspect="1"/>
          </p:cNvGrpSpPr>
          <p:nvPr/>
        </p:nvGrpSpPr>
        <p:grpSpPr>
          <a:xfrm>
            <a:off x="8266707" y="1589585"/>
            <a:ext cx="2468725" cy="3151652"/>
            <a:chOff x="4633171" y="635874"/>
            <a:chExt cx="4187738" cy="534619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9459A70-B5AF-471E-8AFE-591DD3974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74" t="17347" r="13871" b="8809"/>
            <a:stretch/>
          </p:blipFill>
          <p:spPr>
            <a:xfrm>
              <a:off x="4633171" y="2221990"/>
              <a:ext cx="4187738" cy="187220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1E774D3-3393-44E6-BE42-099C2095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3171" y="4094200"/>
              <a:ext cx="4187738" cy="188787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115A81F-0E82-40E2-BCF7-43743CAAD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102" t="12751" r="22478" b="20223"/>
            <a:stretch/>
          </p:blipFill>
          <p:spPr>
            <a:xfrm>
              <a:off x="4633171" y="635874"/>
              <a:ext cx="4187738" cy="1586116"/>
            </a:xfrm>
            <a:prstGeom prst="rect">
              <a:avLst/>
            </a:prstGeom>
          </p:spPr>
        </p:pic>
      </p:grpSp>
      <p:sp>
        <p:nvSpPr>
          <p:cNvPr id="14" name="Titre 5">
            <a:extLst>
              <a:ext uri="{FF2B5EF4-FFF2-40B4-BE49-F238E27FC236}">
                <a16:creationId xmlns:a16="http://schemas.microsoft.com/office/drawing/2014/main" id="{95235E2D-1D8A-45B1-AB72-A2BF8DE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Buncher design</a:t>
            </a:r>
          </a:p>
        </p:txBody>
      </p: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2CB75872-F612-4AD8-896A-07AC9783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brazed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1680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</a:t>
            </a:r>
            <a:r>
              <a:rPr lang="en-US" dirty="0" err="1"/>
              <a:t>buncher</a:t>
            </a:r>
            <a:r>
              <a:rPr lang="en-US" dirty="0"/>
              <a:t> - with cooling system machined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3CC857-7870-4E44-BCAC-48154F5CA1B9}"/>
              </a:ext>
            </a:extLst>
          </p:cNvPr>
          <p:cNvSpPr txBox="1"/>
          <p:nvPr/>
        </p:nvSpPr>
        <p:spPr>
          <a:xfrm>
            <a:off x="4173220" y="2525688"/>
            <a:ext cx="6408712" cy="11918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Nose Cone type </a:t>
            </a:r>
            <a:r>
              <a:rPr lang="en-US" sz="4000" b="1" dirty="0" err="1"/>
              <a:t>buncher</a:t>
            </a:r>
            <a:r>
              <a:rPr lang="en-US" sz="4000" b="1" dirty="0"/>
              <a:t> </a:t>
            </a:r>
          </a:p>
          <a:p>
            <a:pPr algn="ctr"/>
            <a:r>
              <a:rPr lang="en-US" sz="2400" dirty="0"/>
              <a:t>Cooling system machined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D4627C-E540-4680-BEBF-19F8E587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7" b="91465" l="10000" r="90000">
                        <a14:foregroundMark x1="16500" y1="24452" x2="18125" y2="25029"/>
                        <a14:foregroundMark x1="21500" y1="22607" x2="21875" y2="22145"/>
                        <a14:foregroundMark x1="35375" y1="7036" x2="36750" y2="8304"/>
                        <a14:foregroundMark x1="41875" y1="4152" x2="42500" y2="5421"/>
                        <a14:foregroundMark x1="32875" y1="6920" x2="33125" y2="8189"/>
                        <a14:foregroundMark x1="62000" y1="9573" x2="60750" y2="9227"/>
                        <a14:foregroundMark x1="67625" y1="7036" x2="68250" y2="6920"/>
                        <a14:foregroundMark x1="88500" y1="56978" x2="87250" y2="57901"/>
                        <a14:foregroundMark x1="81125" y1="59862" x2="79125" y2="59862"/>
                        <a14:foregroundMark x1="69750" y1="73241" x2="69875" y2="74625"/>
                        <a14:foregroundMark x1="59125" y1="76701" x2="60000" y2="77855"/>
                        <a14:foregroundMark x1="42750" y1="73241" x2="44250" y2="71857"/>
                        <a14:foregroundMark x1="35375" y1="75087" x2="37375" y2="74394"/>
                        <a14:foregroundMark x1="15875" y1="53057" x2="18125" y2="52826"/>
                        <a14:foregroundMark x1="85500" y1="29873" x2="85750" y2="29758"/>
                        <a14:foregroundMark x1="65625" y1="89735" x2="65625" y2="89735"/>
                        <a14:foregroundMark x1="79625" y1="91003" x2="79625" y2="91003"/>
                        <a14:foregroundMark x1="81250" y1="91465" x2="81250" y2="91465"/>
                        <a14:foregroundMark x1="77500" y1="89965" x2="68375" y2="87428"/>
                        <a14:foregroundMark x1="68375" y1="87428" x2="62875" y2="87428"/>
                        <a14:foregroundMark x1="88375" y1="89273" x2="69125" y2="87659"/>
                        <a14:foregroundMark x1="25875" y1="83276" x2="32125" y2="86505"/>
                        <a14:foregroundMark x1="20500" y1="85352" x2="26000" y2="86159"/>
                        <a14:foregroundMark x1="16625" y1="85121" x2="20000" y2="86159"/>
                        <a14:foregroundMark x1="37875" y1="89504" x2="38750" y2="89619"/>
                        <a14:foregroundMark x1="36750" y1="89504" x2="36750" y2="89504"/>
                        <a14:foregroundMark x1="24875" y1="82814" x2="24875" y2="82814"/>
                        <a14:foregroundMark x1="23625" y1="82814" x2="23625" y2="82814"/>
                        <a14:foregroundMark x1="66500" y1="85121" x2="66500" y2="85121"/>
                        <a14:foregroundMark x1="85875" y1="29296" x2="85875" y2="292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0237" y="730452"/>
            <a:ext cx="4896545" cy="53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8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F1965D2-F8D7-4626-938A-C90BC9AEC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9"/>
            <a:ext cx="10772775" cy="44621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0D7FF7-FEBD-4888-B29E-E5075F59C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90443" y="3605808"/>
            <a:ext cx="4320480" cy="20922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498D21D9-2901-4E75-9B53-1EC5F5EB6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084477"/>
              </p:ext>
            </p:extLst>
          </p:nvPr>
        </p:nvGraphicFramePr>
        <p:xfrm>
          <a:off x="0" y="3190018"/>
          <a:ext cx="3836035" cy="2480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7355">
                  <a:extLst>
                    <a:ext uri="{9D8B030D-6E8A-4147-A177-3AD203B41FA5}">
                      <a16:colId xmlns:a16="http://schemas.microsoft.com/office/drawing/2014/main" val="116273646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6405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Parameters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Values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3475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Injection Energy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 MeV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0661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100" kern="8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Electron beam energy PHASE 1 (single turn)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89 MeV</a:t>
                      </a:r>
                      <a:endParaRPr lang="fr-FR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783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AU" sz="1100" kern="8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Electron beam energy PHASE 2 (three turns)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250 MeV</a:t>
                      </a:r>
                      <a:endParaRPr lang="fr-FR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38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 dirty="0" err="1">
                          <a:effectLst/>
                        </a:rPr>
                        <a:t>Normalised</a:t>
                      </a:r>
                      <a:r>
                        <a:rPr lang="fr-FR" sz="1100" kern="800" dirty="0">
                          <a:effectLst/>
                        </a:rPr>
                        <a:t> Emittance </a:t>
                      </a:r>
                      <a:r>
                        <a:rPr lang="fr-FR" sz="1100" kern="800" dirty="0" err="1">
                          <a:effectLst/>
                        </a:rPr>
                        <a:t>γε</a:t>
                      </a:r>
                      <a:r>
                        <a:rPr lang="fr-FR" sz="1100" kern="800" baseline="-25000" dirty="0" err="1">
                          <a:effectLst/>
                        </a:rPr>
                        <a:t>x,y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 </a:t>
                      </a:r>
                      <a:r>
                        <a:rPr lang="en-US" sz="1100" dirty="0" err="1">
                          <a:effectLst/>
                        </a:rPr>
                        <a:t>mm.mrad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5135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Average beam current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20 mA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0343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Bunch charge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500 pC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2585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 dirty="0" err="1">
                          <a:effectLst/>
                        </a:rPr>
                        <a:t>Bunch</a:t>
                      </a:r>
                      <a:r>
                        <a:rPr lang="fr-FR" sz="1100" kern="800" dirty="0">
                          <a:effectLst/>
                        </a:rPr>
                        <a:t> </a:t>
                      </a:r>
                      <a:r>
                        <a:rPr lang="fr-FR" sz="1100" kern="800" dirty="0" err="1">
                          <a:effectLst/>
                        </a:rPr>
                        <a:t>length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3 mm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60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Bunch spacing in injector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25 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9583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RF frequency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802 MHz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3313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800">
                          <a:effectLst/>
                        </a:rPr>
                        <a:t>Duty factor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CW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179562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CF18BC24-8A66-42A1-AC52-7D89999196E3}"/>
              </a:ext>
            </a:extLst>
          </p:cNvPr>
          <p:cNvSpPr txBox="1"/>
          <p:nvPr/>
        </p:nvSpPr>
        <p:spPr>
          <a:xfrm>
            <a:off x="140874" y="727843"/>
            <a:ext cx="186140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Two</a:t>
            </a:r>
            <a:r>
              <a:rPr lang="fr-FR" dirty="0"/>
              <a:t> phases :</a:t>
            </a:r>
          </a:p>
          <a:p>
            <a:pPr algn="ctr"/>
            <a:r>
              <a:rPr lang="fr-FR" dirty="0"/>
              <a:t>1-turn ; 3-turns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A519D9F-594D-4022-AB18-319B8955D89D}"/>
              </a:ext>
            </a:extLst>
          </p:cNvPr>
          <p:cNvSpPr txBox="1"/>
          <p:nvPr/>
        </p:nvSpPr>
        <p:spPr>
          <a:xfrm>
            <a:off x="140874" y="196250"/>
            <a:ext cx="547260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+mn-lt"/>
              </a:rPr>
              <a:t>PERLE @250 MeV    3-turns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53F57B4-AD1E-4D85-A300-71E6E3C0559C}"/>
              </a:ext>
            </a:extLst>
          </p:cNvPr>
          <p:cNvSpPr txBox="1"/>
          <p:nvPr/>
        </p:nvSpPr>
        <p:spPr>
          <a:xfrm>
            <a:off x="5872697" y="3082588"/>
            <a:ext cx="435597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+mn-lt"/>
              </a:rPr>
              <a:t>PERLE @89 MeV    1-turn</a:t>
            </a:r>
          </a:p>
        </p:txBody>
      </p:sp>
      <p:sp>
        <p:nvSpPr>
          <p:cNvPr id="16" name="Espace réservé du pied de page 6">
            <a:extLst>
              <a:ext uri="{FF2B5EF4-FFF2-40B4-BE49-F238E27FC236}">
                <a16:creationId xmlns:a16="http://schemas.microsoft.com/office/drawing/2014/main" id="{954A9AA5-3E16-43AC-9D5A-DD1FB9EB2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8451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54AB24D-22A5-48B0-855C-76792B983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349" y="2511159"/>
            <a:ext cx="3022684" cy="320366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72C2C9C-26AC-478D-B816-FEF0029B02EB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/>
              <a:t>Buncher design review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2A2A47-3A64-45D9-9F79-4317DAC1F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802" y="854326"/>
            <a:ext cx="5710285" cy="45901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9E7A1A-D1CB-41F0-91C3-DFB0F7132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7" y="1398544"/>
            <a:ext cx="2006839" cy="404597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BD0C7E81-F482-49CB-8800-850C5B3D97C9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8298569" y="16645"/>
            <a:ext cx="1932859" cy="2993825"/>
            <a:chOff x="4450283" y="977994"/>
            <a:chExt cx="2687441" cy="416260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2732D17-4003-4E9C-B972-C3D2FDE4E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247" t="2046" r="5228" b="8571"/>
            <a:stretch/>
          </p:blipFill>
          <p:spPr>
            <a:xfrm>
              <a:off x="4450283" y="3711779"/>
              <a:ext cx="2687440" cy="104367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E9CC8DB-3335-4B4B-9A76-06BD8E517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014" t="14545" r="9438" b="9613"/>
            <a:stretch/>
          </p:blipFill>
          <p:spPr>
            <a:xfrm>
              <a:off x="4450283" y="2425328"/>
              <a:ext cx="2687440" cy="128645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581F337-EC90-44C6-BE32-FF2BD36FD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234" t="17651" r="16447" b="11139"/>
            <a:stretch/>
          </p:blipFill>
          <p:spPr>
            <a:xfrm>
              <a:off x="4450284" y="1400162"/>
              <a:ext cx="2687440" cy="103092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3EBA0A1-4421-4929-9095-2A2948D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949" t="21017" r="19794" b="19780"/>
            <a:stretch/>
          </p:blipFill>
          <p:spPr>
            <a:xfrm>
              <a:off x="4450283" y="977994"/>
              <a:ext cx="2687440" cy="432048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2ED7C9B-7F19-404A-BF47-5AF64980A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1711" t="16842" r="24320" b="31770"/>
            <a:stretch/>
          </p:blipFill>
          <p:spPr>
            <a:xfrm>
              <a:off x="4450283" y="4755449"/>
              <a:ext cx="2687440" cy="385153"/>
            </a:xfrm>
            <a:prstGeom prst="rect">
              <a:avLst/>
            </a:prstGeom>
          </p:spPr>
        </p:pic>
      </p:grpSp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43744E16-7DC6-46EA-BF01-7B4E7E58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machined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1248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70777650-EE60-43B4-876B-42618F2C1EB0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Frequency shift </a:t>
            </a:r>
            <a:endParaRPr lang="en-GB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D48FEAB-23EA-4408-8E8A-990DFA30A63C}"/>
              </a:ext>
            </a:extLst>
          </p:cNvPr>
          <p:cNvGrpSpPr/>
          <p:nvPr/>
        </p:nvGrpSpPr>
        <p:grpSpPr>
          <a:xfrm>
            <a:off x="3881114" y="639157"/>
            <a:ext cx="6671168" cy="5075663"/>
            <a:chOff x="2555774" y="681374"/>
            <a:chExt cx="5939816" cy="3034172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D1AFAC44-13F7-4975-9A6D-8956FCBE3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4" y="681374"/>
              <a:ext cx="2876439" cy="1532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1FC572E9-AA9E-4751-9F3B-82D9C3F6D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150" y="681374"/>
              <a:ext cx="2876440" cy="1532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B2E287E5-95D8-475F-AD9D-F45E7A58F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4" y="2213488"/>
              <a:ext cx="2820012" cy="150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8FEB4CDA-4089-43F2-9D00-405103756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150" y="2183432"/>
              <a:ext cx="2876440" cy="1532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0CCD122C-F20D-4BA3-8A0F-11F9F7EF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3483"/>
            <a:ext cx="3071278" cy="404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FFF06CE7-66E4-4889-9B9D-8CBD93A0C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722" y="1189939"/>
            <a:ext cx="12362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 out at ± 1mm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W/2 at ± 1mm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G/2 at ± 1mm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θ at ± 1 </a:t>
            </a: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degre</a:t>
            </a:r>
            <a:endParaRPr kumimoji="0" lang="fr-FR" altLang="fr-FR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altLang="fr-FR" sz="235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Espace réservé du pied de page 6">
            <a:extLst>
              <a:ext uri="{FF2B5EF4-FFF2-40B4-BE49-F238E27FC236}">
                <a16:creationId xmlns:a16="http://schemas.microsoft.com/office/drawing/2014/main" id="{0FAA6B50-1542-46EC-8A52-DE9924132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4763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5F9129-FE61-4217-AD84-B9F3F8BD3C99}"/>
              </a:ext>
            </a:extLst>
          </p:cNvPr>
          <p:cNvSpPr txBox="1"/>
          <p:nvPr/>
        </p:nvSpPr>
        <p:spPr>
          <a:xfrm>
            <a:off x="0" y="5437821"/>
            <a:ext cx="5378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*Frequency shift due to the mechanical constraint and thermal dilatation only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9E28DCA-22E2-4038-A3EA-4ED2B3395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2" y="1594057"/>
            <a:ext cx="5136312" cy="30801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05AA1A2-90A3-4D38-BEFE-BCA2F8D9D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684" y="1609333"/>
            <a:ext cx="5136312" cy="308017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C678FB-7B72-4B08-BF1F-48EDCC92B532}"/>
              </a:ext>
            </a:extLst>
          </p:cNvPr>
          <p:cNvSpPr txBox="1"/>
          <p:nvPr/>
        </p:nvSpPr>
        <p:spPr>
          <a:xfrm>
            <a:off x="2704869" y="1163413"/>
            <a:ext cx="1764907" cy="400110"/>
          </a:xfrm>
          <a:prstGeom prst="rect">
            <a:avLst/>
          </a:prstGeom>
          <a:solidFill>
            <a:srgbClr val="9EC7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5kW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399E736-F195-468A-9CBB-33BE29917B2F}"/>
              </a:ext>
            </a:extLst>
          </p:cNvPr>
          <p:cNvSpPr txBox="1"/>
          <p:nvPr/>
        </p:nvSpPr>
        <p:spPr>
          <a:xfrm>
            <a:off x="7906667" y="1192639"/>
            <a:ext cx="1764907" cy="400110"/>
          </a:xfrm>
          <a:prstGeom prst="rect">
            <a:avLst/>
          </a:prstGeom>
          <a:solidFill>
            <a:srgbClr val="9EC7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1,6kW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70777650-EE60-43B4-876B-42618F2C1EB0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Results</a:t>
            </a:r>
            <a:endParaRPr lang="en-GB" dirty="0"/>
          </a:p>
        </p:txBody>
      </p:sp>
      <p:sp>
        <p:nvSpPr>
          <p:cNvPr id="11" name="Espace réservé du pied de page 6">
            <a:extLst>
              <a:ext uri="{FF2B5EF4-FFF2-40B4-BE49-F238E27FC236}">
                <a16:creationId xmlns:a16="http://schemas.microsoft.com/office/drawing/2014/main" id="{3EF131B4-6B61-46A1-A181-04F32EC5F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6311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A14AB4-AA08-422B-A389-0021DFBC353B}"/>
              </a:ext>
            </a:extLst>
          </p:cNvPr>
          <p:cNvSpPr/>
          <p:nvPr/>
        </p:nvSpPr>
        <p:spPr>
          <a:xfrm>
            <a:off x="2035979" y="797496"/>
            <a:ext cx="8606992" cy="4846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799B447-2AC4-4880-9B93-9F11F4792C7B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/>
              <a:t>Next steps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FF1C071F-9146-4244-9549-2827464CC6B5}"/>
              </a:ext>
            </a:extLst>
          </p:cNvPr>
          <p:cNvSpPr/>
          <p:nvPr/>
        </p:nvSpPr>
        <p:spPr>
          <a:xfrm>
            <a:off x="1385727" y="1301552"/>
            <a:ext cx="8897204" cy="234963"/>
          </a:xfrm>
          <a:prstGeom prst="rightArrow">
            <a:avLst>
              <a:gd name="adj1" fmla="val 67425"/>
              <a:gd name="adj2" fmla="val 26491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8355C0-E95C-460A-A976-979D1C8AE95E}"/>
              </a:ext>
            </a:extLst>
          </p:cNvPr>
          <p:cNvSpPr txBox="1"/>
          <p:nvPr/>
        </p:nvSpPr>
        <p:spPr>
          <a:xfrm>
            <a:off x="1210197" y="1019786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2025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F87C2D-683E-47F9-BC91-1AFE6C6680E2}"/>
              </a:ext>
            </a:extLst>
          </p:cNvPr>
          <p:cNvSpPr txBox="1"/>
          <p:nvPr/>
        </p:nvSpPr>
        <p:spPr>
          <a:xfrm>
            <a:off x="7474619" y="965967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2026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97A34C0-C420-4D09-8D8C-1913072A2A55}"/>
              </a:ext>
            </a:extLst>
          </p:cNvPr>
          <p:cNvCxnSpPr/>
          <p:nvPr/>
        </p:nvCxnSpPr>
        <p:spPr>
          <a:xfrm>
            <a:off x="1497955" y="1275017"/>
            <a:ext cx="0" cy="288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9F98BFE-9D89-46EF-A206-89C68A48FE09}"/>
              </a:ext>
            </a:extLst>
          </p:cNvPr>
          <p:cNvCxnSpPr/>
          <p:nvPr/>
        </p:nvCxnSpPr>
        <p:spPr>
          <a:xfrm>
            <a:off x="7762651" y="1248483"/>
            <a:ext cx="0" cy="288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C7E4C404-E77D-4C8D-8EED-4641BCE5D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86" y="1702654"/>
            <a:ext cx="864096" cy="11027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D8BFD1-3ED1-4047-A79C-499D9CA27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86" y="2836844"/>
            <a:ext cx="864095" cy="11027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059C636-A503-4BF4-BA76-401BF70983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2" r="6421"/>
          <a:stretch/>
        </p:blipFill>
        <p:spPr>
          <a:xfrm>
            <a:off x="523087" y="3971035"/>
            <a:ext cx="864436" cy="11027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3A0AD8F-7DD4-4056-BAEC-3929912A40CC}"/>
              </a:ext>
            </a:extLst>
          </p:cNvPr>
          <p:cNvSpPr txBox="1"/>
          <p:nvPr/>
        </p:nvSpPr>
        <p:spPr>
          <a:xfrm>
            <a:off x="1641971" y="1733600"/>
            <a:ext cx="1440160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Research on the feasibility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A04314E-6D68-4EEE-A83D-F8C6B5327FC9}"/>
              </a:ext>
            </a:extLst>
          </p:cNvPr>
          <p:cNvSpPr txBox="1"/>
          <p:nvPr/>
        </p:nvSpPr>
        <p:spPr>
          <a:xfrm>
            <a:off x="1637241" y="3984964"/>
            <a:ext cx="97612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Finalisation of the design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646C3C-EFD5-48A9-AA2B-16EB567DC3BB}"/>
              </a:ext>
            </a:extLst>
          </p:cNvPr>
          <p:cNvSpPr txBox="1"/>
          <p:nvPr/>
        </p:nvSpPr>
        <p:spPr>
          <a:xfrm>
            <a:off x="1637242" y="2844704"/>
            <a:ext cx="97612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Finalisation of the design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DDF6823-24A6-42E8-B50B-F149890BE2F1}"/>
              </a:ext>
            </a:extLst>
          </p:cNvPr>
          <p:cNvSpPr txBox="1"/>
          <p:nvPr/>
        </p:nvSpPr>
        <p:spPr>
          <a:xfrm>
            <a:off x="1637241" y="3670826"/>
            <a:ext cx="1407942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Simulations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1347A9-3089-4A3B-A009-A9D8595FD156}"/>
              </a:ext>
            </a:extLst>
          </p:cNvPr>
          <p:cNvSpPr/>
          <p:nvPr/>
        </p:nvSpPr>
        <p:spPr>
          <a:xfrm>
            <a:off x="518753" y="1701379"/>
            <a:ext cx="2562979" cy="110467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86BADC-B09A-45FA-ADC4-7D8BB9EC9A6C}"/>
              </a:ext>
            </a:extLst>
          </p:cNvPr>
          <p:cNvSpPr/>
          <p:nvPr/>
        </p:nvSpPr>
        <p:spPr>
          <a:xfrm>
            <a:off x="518752" y="2830109"/>
            <a:ext cx="2562980" cy="110951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979FBA-905D-40BB-B02E-2EB14A897B9F}"/>
              </a:ext>
            </a:extLst>
          </p:cNvPr>
          <p:cNvSpPr/>
          <p:nvPr/>
        </p:nvSpPr>
        <p:spPr>
          <a:xfrm>
            <a:off x="518750" y="3965639"/>
            <a:ext cx="2562979" cy="111132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A8BB897-4E78-4C55-B478-698B0B29D21C}"/>
              </a:ext>
            </a:extLst>
          </p:cNvPr>
          <p:cNvSpPr txBox="1"/>
          <p:nvPr/>
        </p:nvSpPr>
        <p:spPr>
          <a:xfrm>
            <a:off x="2353389" y="2035732"/>
            <a:ext cx="72834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Estimation of the cost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3E22E75-0B3B-4BE5-A6C6-AE437DEF5FAF}"/>
              </a:ext>
            </a:extLst>
          </p:cNvPr>
          <p:cNvSpPr txBox="1"/>
          <p:nvPr/>
        </p:nvSpPr>
        <p:spPr>
          <a:xfrm>
            <a:off x="2326039" y="3250957"/>
            <a:ext cx="72481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Estimation of the cost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B566218-F214-4415-8830-AA9FB2D9EDE0}"/>
              </a:ext>
            </a:extLst>
          </p:cNvPr>
          <p:cNvSpPr txBox="1"/>
          <p:nvPr/>
        </p:nvSpPr>
        <p:spPr>
          <a:xfrm>
            <a:off x="2322434" y="4392760"/>
            <a:ext cx="72481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Estimation of the cost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B798D82-35BF-4B1A-940D-6AB6890B0B6B}"/>
              </a:ext>
            </a:extLst>
          </p:cNvPr>
          <p:cNvSpPr txBox="1"/>
          <p:nvPr/>
        </p:nvSpPr>
        <p:spPr>
          <a:xfrm>
            <a:off x="3125370" y="1701379"/>
            <a:ext cx="318292" cy="3372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wordArtVert" wrap="square" rtlCol="0">
            <a:spAutoFit/>
          </a:bodyPr>
          <a:lstStyle/>
          <a:p>
            <a:pPr algn="ctr"/>
            <a:r>
              <a:rPr lang="en-GB" sz="800" dirty="0"/>
              <a:t>FINAL DESIGN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186A46-C131-42FA-A6DE-9AA5B916CD32}"/>
              </a:ext>
            </a:extLst>
          </p:cNvPr>
          <p:cNvSpPr/>
          <p:nvPr/>
        </p:nvSpPr>
        <p:spPr>
          <a:xfrm>
            <a:off x="3121839" y="1700759"/>
            <a:ext cx="6334427" cy="337243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4B6D74E-3DA9-4C3C-9D61-91930AC8CA41}"/>
              </a:ext>
            </a:extLst>
          </p:cNvPr>
          <p:cNvSpPr txBox="1"/>
          <p:nvPr/>
        </p:nvSpPr>
        <p:spPr>
          <a:xfrm>
            <a:off x="3480238" y="1817768"/>
            <a:ext cx="1621426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Technical drawings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E300A7B-715A-4EFC-9586-D00F5F91A10D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3284516" y="1445569"/>
            <a:ext cx="0" cy="2558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Étoile : 5 branches 40">
            <a:extLst>
              <a:ext uri="{FF2B5EF4-FFF2-40B4-BE49-F238E27FC236}">
                <a16:creationId xmlns:a16="http://schemas.microsoft.com/office/drawing/2014/main" id="{F7AE4B93-872A-4762-816D-8362C1123910}"/>
              </a:ext>
            </a:extLst>
          </p:cNvPr>
          <p:cNvSpPr/>
          <p:nvPr/>
        </p:nvSpPr>
        <p:spPr>
          <a:xfrm>
            <a:off x="3212509" y="1347335"/>
            <a:ext cx="144014" cy="14339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B00B26C-3304-45C3-ADDF-BED632D43839}"/>
              </a:ext>
            </a:extLst>
          </p:cNvPr>
          <p:cNvSpPr txBox="1"/>
          <p:nvPr/>
        </p:nvSpPr>
        <p:spPr>
          <a:xfrm>
            <a:off x="7757010" y="3173760"/>
            <a:ext cx="1333684" cy="992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800" dirty="0"/>
              <a:t>Tests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800" dirty="0"/>
              <a:t>RF tests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800" dirty="0"/>
              <a:t>Mechanical tests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800" dirty="0"/>
              <a:t>Cooling system tests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800" dirty="0"/>
              <a:t>Vacuum tests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8C5ECEC-2684-4075-A483-665DDD7B347C}"/>
              </a:ext>
            </a:extLst>
          </p:cNvPr>
          <p:cNvSpPr txBox="1"/>
          <p:nvPr/>
        </p:nvSpPr>
        <p:spPr>
          <a:xfrm>
            <a:off x="5458395" y="2496083"/>
            <a:ext cx="2014407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Fabrication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F5661AC-CDA7-421F-9FA2-5AD48C8F682F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9289950" y="1445569"/>
            <a:ext cx="0" cy="2628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8AD72ABB-F261-4E46-92B6-4C57B56B58E9}"/>
              </a:ext>
            </a:extLst>
          </p:cNvPr>
          <p:cNvSpPr txBox="1"/>
          <p:nvPr/>
        </p:nvSpPr>
        <p:spPr>
          <a:xfrm>
            <a:off x="6752029" y="2814300"/>
            <a:ext cx="1726376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Adjustment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33A4CB4-3782-4C42-94D6-3DDDB86A4A30}"/>
              </a:ext>
            </a:extLst>
          </p:cNvPr>
          <p:cNvSpPr/>
          <p:nvPr/>
        </p:nvSpPr>
        <p:spPr>
          <a:xfrm>
            <a:off x="518750" y="5127879"/>
            <a:ext cx="8937516" cy="46543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F25678E-A551-4D44-A31A-E68377CE9A76}"/>
              </a:ext>
            </a:extLst>
          </p:cNvPr>
          <p:cNvSpPr txBox="1"/>
          <p:nvPr/>
        </p:nvSpPr>
        <p:spPr>
          <a:xfrm>
            <a:off x="518750" y="5131648"/>
            <a:ext cx="86697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RF Power coupler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36032CC-659D-4ADA-93AB-D8565810A538}"/>
              </a:ext>
            </a:extLst>
          </p:cNvPr>
          <p:cNvSpPr txBox="1"/>
          <p:nvPr/>
        </p:nvSpPr>
        <p:spPr>
          <a:xfrm>
            <a:off x="1893998" y="5151497"/>
            <a:ext cx="866977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design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AECBB60-52C9-40E9-AB2B-53AAF5E4718B}"/>
              </a:ext>
            </a:extLst>
          </p:cNvPr>
          <p:cNvSpPr txBox="1"/>
          <p:nvPr/>
        </p:nvSpPr>
        <p:spPr>
          <a:xfrm>
            <a:off x="2783506" y="5145152"/>
            <a:ext cx="2170834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Technical drawings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1BAECE16-F6FF-4E90-BC93-D02D131D7660}"/>
              </a:ext>
            </a:extLst>
          </p:cNvPr>
          <p:cNvSpPr txBox="1"/>
          <p:nvPr/>
        </p:nvSpPr>
        <p:spPr>
          <a:xfrm>
            <a:off x="2309459" y="5377869"/>
            <a:ext cx="1170779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Estimation of the cost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215CB5E-D734-4492-9498-1ADB1CE42E81}"/>
              </a:ext>
            </a:extLst>
          </p:cNvPr>
          <p:cNvSpPr txBox="1"/>
          <p:nvPr/>
        </p:nvSpPr>
        <p:spPr>
          <a:xfrm>
            <a:off x="5398978" y="5145152"/>
            <a:ext cx="1796581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Fabrication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C40FCDE-D64D-4BE3-B581-C5BA3BF4F190}"/>
              </a:ext>
            </a:extLst>
          </p:cNvPr>
          <p:cNvSpPr txBox="1"/>
          <p:nvPr/>
        </p:nvSpPr>
        <p:spPr>
          <a:xfrm>
            <a:off x="9130804" y="1708421"/>
            <a:ext cx="318292" cy="38848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wordArtVert" wrap="square" rtlCol="0">
            <a:spAutoFit/>
          </a:bodyPr>
          <a:lstStyle/>
          <a:p>
            <a:pPr algn="ctr"/>
            <a:r>
              <a:rPr lang="en-GB" sz="800" dirty="0"/>
              <a:t>INSTALATION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7B70DF7A-0366-481B-94F4-2C31F7C666E7}"/>
              </a:ext>
            </a:extLst>
          </p:cNvPr>
          <p:cNvSpPr txBox="1"/>
          <p:nvPr/>
        </p:nvSpPr>
        <p:spPr>
          <a:xfrm>
            <a:off x="4570224" y="2166228"/>
            <a:ext cx="888171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Call for tenders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C8C0EDF-F458-4DF4-A2DA-EC32BE12846A}"/>
              </a:ext>
            </a:extLst>
          </p:cNvPr>
          <p:cNvSpPr txBox="1"/>
          <p:nvPr/>
        </p:nvSpPr>
        <p:spPr>
          <a:xfrm>
            <a:off x="4493843" y="5373200"/>
            <a:ext cx="888171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Call for tenders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CB2C075-CF67-4D27-ACAB-90340D6C91BD}"/>
              </a:ext>
            </a:extLst>
          </p:cNvPr>
          <p:cNvSpPr txBox="1"/>
          <p:nvPr/>
        </p:nvSpPr>
        <p:spPr>
          <a:xfrm>
            <a:off x="1633764" y="4797471"/>
            <a:ext cx="1407942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Simulations</a:t>
            </a:r>
          </a:p>
        </p:txBody>
      </p:sp>
      <p:sp>
        <p:nvSpPr>
          <p:cNvPr id="46" name="Étoile : 5 branches 45">
            <a:extLst>
              <a:ext uri="{FF2B5EF4-FFF2-40B4-BE49-F238E27FC236}">
                <a16:creationId xmlns:a16="http://schemas.microsoft.com/office/drawing/2014/main" id="{2FC4C811-D678-4CD4-B115-D1E9E06BC39A}"/>
              </a:ext>
            </a:extLst>
          </p:cNvPr>
          <p:cNvSpPr/>
          <p:nvPr/>
        </p:nvSpPr>
        <p:spPr>
          <a:xfrm>
            <a:off x="9217943" y="1347335"/>
            <a:ext cx="144014" cy="14339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4D7F2A3-683D-481D-8C82-E7CD86FDA229}"/>
              </a:ext>
            </a:extLst>
          </p:cNvPr>
          <p:cNvCxnSpPr>
            <a:cxnSpLocks/>
          </p:cNvCxnSpPr>
          <p:nvPr/>
        </p:nvCxnSpPr>
        <p:spPr>
          <a:xfrm flipV="1">
            <a:off x="575750" y="1769295"/>
            <a:ext cx="2362366" cy="977358"/>
          </a:xfrm>
          <a:prstGeom prst="line">
            <a:avLst/>
          </a:prstGeom>
          <a:ln w="57150" cap="rnd" cmpd="sng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675FA8EB-345C-421A-8272-78912FBBD9CC}"/>
              </a:ext>
            </a:extLst>
          </p:cNvPr>
          <p:cNvCxnSpPr>
            <a:cxnSpLocks/>
          </p:cNvCxnSpPr>
          <p:nvPr/>
        </p:nvCxnSpPr>
        <p:spPr>
          <a:xfrm>
            <a:off x="585785" y="1743280"/>
            <a:ext cx="2395972" cy="976920"/>
          </a:xfrm>
          <a:prstGeom prst="line">
            <a:avLst/>
          </a:prstGeom>
          <a:ln w="57150" cap="rnd" cmpd="sng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space réservé du pied de page 6">
            <a:extLst>
              <a:ext uri="{FF2B5EF4-FFF2-40B4-BE49-F238E27FC236}">
                <a16:creationId xmlns:a16="http://schemas.microsoft.com/office/drawing/2014/main" id="{98D320DC-C9E7-4BD3-8E90-FD7B67F3F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1377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CE5F41-5EF4-4EE0-B498-06717133A074}"/>
              </a:ext>
            </a:extLst>
          </p:cNvPr>
          <p:cNvSpPr/>
          <p:nvPr/>
        </p:nvSpPr>
        <p:spPr>
          <a:xfrm>
            <a:off x="2146027" y="725488"/>
            <a:ext cx="7704855" cy="492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75C808-A3A7-4AB9-BEBD-B572CBBCD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051" y="725488"/>
            <a:ext cx="6264696" cy="492226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6A0AD56-F4D3-4609-B7F2-39157CDF9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231" y="2386000"/>
            <a:ext cx="2790311" cy="9410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4400" dirty="0"/>
              <a:t>MERCI</a:t>
            </a:r>
          </a:p>
        </p:txBody>
      </p:sp>
      <p:sp>
        <p:nvSpPr>
          <p:cNvPr id="6" name="Espace réservé du pied de page 6">
            <a:extLst>
              <a:ext uri="{FF2B5EF4-FFF2-40B4-BE49-F238E27FC236}">
                <a16:creationId xmlns:a16="http://schemas.microsoft.com/office/drawing/2014/main" id="{BCCF0090-A697-479F-8CBD-A8A54D38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8D6EE8-DBFD-4BB5-804E-F43274D2A661}"/>
              </a:ext>
            </a:extLst>
          </p:cNvPr>
          <p:cNvSpPr txBox="1"/>
          <p:nvPr/>
        </p:nvSpPr>
        <p:spPr>
          <a:xfrm>
            <a:off x="1108169" y="4325888"/>
            <a:ext cx="8772460" cy="6772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200" b="1" dirty="0"/>
              <a:t>Contributions</a:t>
            </a:r>
            <a:r>
              <a:rPr lang="en-GB" sz="1200" b="1" dirty="0"/>
              <a:t> : </a:t>
            </a:r>
          </a:p>
          <a:p>
            <a:pPr algn="ctr">
              <a:lnSpc>
                <a:spcPct val="150000"/>
              </a:lnSpc>
            </a:pPr>
            <a:r>
              <a:rPr lang="en-GB" sz="1200" dirty="0"/>
              <a:t>D. </a:t>
            </a:r>
            <a:r>
              <a:rPr lang="en-GB" sz="1200" dirty="0" err="1"/>
              <a:t>Reynet</a:t>
            </a:r>
            <a:r>
              <a:rPr lang="en-GB" sz="1200" dirty="0"/>
              <a:t>, R. Roux, J.L. Muñoz (ESS Bilbao), P. Duchesne, C. Joly, A. Blot, T. </a:t>
            </a:r>
            <a:r>
              <a:rPr lang="en-GB" sz="1200" dirty="0" err="1"/>
              <a:t>Proslier</a:t>
            </a:r>
            <a:r>
              <a:rPr lang="en-GB" sz="1200" dirty="0"/>
              <a:t> (CEA), W </a:t>
            </a:r>
            <a:r>
              <a:rPr lang="en-GB" sz="1200" dirty="0" err="1"/>
              <a:t>Kaabi</a:t>
            </a:r>
            <a:r>
              <a:rPr lang="en-GB" sz="1200" dirty="0"/>
              <a:t>, F. </a:t>
            </a:r>
            <a:r>
              <a:rPr lang="en-GB" sz="1200" dirty="0" err="1"/>
              <a:t>Bouly</a:t>
            </a:r>
            <a:r>
              <a:rPr lang="en-GB" sz="1200" dirty="0"/>
              <a:t> (LPSC)… </a:t>
            </a:r>
          </a:p>
        </p:txBody>
      </p:sp>
    </p:spTree>
    <p:extLst>
      <p:ext uri="{BB962C8B-B14F-4D97-AF65-F5344CB8AC3E}">
        <p14:creationId xmlns:p14="http://schemas.microsoft.com/office/powerpoint/2010/main" val="1292260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8" name="Espace réservé du pied de page 6">
            <a:extLst>
              <a:ext uri="{FF2B5EF4-FFF2-40B4-BE49-F238E27FC236}">
                <a16:creationId xmlns:a16="http://schemas.microsoft.com/office/drawing/2014/main" id="{04D46546-1F02-429B-9B55-C1EF5C549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8646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2FEE05-68FE-479F-8576-5CA6021E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251" y="725488"/>
            <a:ext cx="6565315" cy="49116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6B835E6-4F7C-472B-A00B-AC95F686FA6A}"/>
              </a:ext>
            </a:extLst>
          </p:cNvPr>
          <p:cNvSpPr txBox="1"/>
          <p:nvPr/>
        </p:nvSpPr>
        <p:spPr>
          <a:xfrm>
            <a:off x="201812" y="4037856"/>
            <a:ext cx="3672407" cy="1060646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u="sng" dirty="0"/>
              <a:t>Results :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T max &lt; 35°C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FBE3D02A-E762-4258-B8D7-03422BA1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Thermal results</a:t>
            </a:r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7E060039-E884-4208-BEAB-D8A1DFB0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brazed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DAF7A9-507A-4B6F-AADE-B69C1942FC3A}"/>
              </a:ext>
            </a:extLst>
          </p:cNvPr>
          <p:cNvSpPr txBox="1"/>
          <p:nvPr/>
        </p:nvSpPr>
        <p:spPr>
          <a:xfrm>
            <a:off x="206216" y="1309552"/>
            <a:ext cx="3672407" cy="23511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b="1" u="sng" dirty="0"/>
              <a:t>Input 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Inlet water temperature at 20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°C and a flow of 0,1 L/s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Absorbed power of 5kW 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evenly distributed</a:t>
            </a:r>
            <a:endParaRPr lang="en-GB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42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E4D72A-6C3C-49B5-AC26-F8427C367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699" y="820163"/>
            <a:ext cx="5147472" cy="38509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0D4BE4-C471-410A-B4E1-05F3BF2CB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3" y="820164"/>
            <a:ext cx="5147472" cy="385094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54D841-7F2A-40C5-A54F-D933C5035122}"/>
              </a:ext>
            </a:extLst>
          </p:cNvPr>
          <p:cNvSpPr txBox="1"/>
          <p:nvPr/>
        </p:nvSpPr>
        <p:spPr>
          <a:xfrm>
            <a:off x="4522291" y="4716140"/>
            <a:ext cx="6022880" cy="919401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/>
              <a:t>Results</a:t>
            </a:r>
            <a:r>
              <a:rPr lang="en-GB" sz="1600" dirty="0"/>
              <a:t> :</a:t>
            </a:r>
          </a:p>
          <a:p>
            <a:pPr algn="ctr"/>
            <a:r>
              <a:rPr lang="en-GB" sz="1600" dirty="0"/>
              <a:t>Y Deformation (Beam axes) : 0,032 mm</a:t>
            </a:r>
          </a:p>
          <a:p>
            <a:pPr algn="ctr"/>
            <a:r>
              <a:rPr lang="en-GB" sz="1600" dirty="0"/>
              <a:t>X Deformation : 0,005 mm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1FB32D8A-B0BC-46F5-8CEB-47B056788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Mechanical result</a:t>
            </a:r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FBBAB3CB-3272-4C6F-AAC7-280882C3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brazed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AE74A6-064F-4B8E-B033-1E2D30526358}"/>
              </a:ext>
            </a:extLst>
          </p:cNvPr>
          <p:cNvSpPr txBox="1"/>
          <p:nvPr/>
        </p:nvSpPr>
        <p:spPr>
          <a:xfrm>
            <a:off x="100745" y="4341570"/>
            <a:ext cx="4320480" cy="12939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/>
              <a:t>Input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Intern pressure : -0,10132 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Thermal dilatation based on thermal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Pipes pressure : 0,5 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4290279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92EBE9-DBE2-4C58-8E5D-1190FE49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59" y="725488"/>
            <a:ext cx="6352590" cy="475252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3FF97C1-7121-47D2-9FA4-C8172953FD3F}"/>
              </a:ext>
            </a:extLst>
          </p:cNvPr>
          <p:cNvSpPr txBox="1"/>
          <p:nvPr/>
        </p:nvSpPr>
        <p:spPr>
          <a:xfrm>
            <a:off x="556651" y="2571429"/>
            <a:ext cx="3293357" cy="1060646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u="sng" dirty="0"/>
              <a:t>Results</a:t>
            </a:r>
            <a:r>
              <a:rPr lang="en-GB" dirty="0"/>
              <a:t> : 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Constraint &lt; Elastic Limit*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44EB78-E7EB-415D-B2BB-BCCE3F29BA5B}"/>
              </a:ext>
            </a:extLst>
          </p:cNvPr>
          <p:cNvSpPr txBox="1"/>
          <p:nvPr/>
        </p:nvSpPr>
        <p:spPr>
          <a:xfrm>
            <a:off x="0" y="5437821"/>
            <a:ext cx="10153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The copper elastic limit is 33MPa, in some point of this simulations, the constraint is &gt; 33 MPa. It’s due to the mesh, not the real constraint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02058BFF-68E3-448B-B96D-61099D98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Mechanical result</a:t>
            </a:r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3582FD3D-7EC4-4F39-82EB-6421EC14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brazed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9290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2FEE05-68FE-479F-8576-5CA6021E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251" y="725488"/>
            <a:ext cx="6565315" cy="49116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6B835E6-4F7C-472B-A00B-AC95F686FA6A}"/>
              </a:ext>
            </a:extLst>
          </p:cNvPr>
          <p:cNvSpPr txBox="1"/>
          <p:nvPr/>
        </p:nvSpPr>
        <p:spPr>
          <a:xfrm>
            <a:off x="220992" y="4325888"/>
            <a:ext cx="3672407" cy="1060646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u="sng" dirty="0"/>
              <a:t>Results :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T max &lt; 42,5°C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44C01A85-5E72-443E-938D-AF6115A8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Thermal results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7A916931-D0B5-4864-A0A8-6B007B8E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machined 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7AE1F3-9A43-41C1-B4A2-B6E7F708F069}"/>
              </a:ext>
            </a:extLst>
          </p:cNvPr>
          <p:cNvSpPr txBox="1"/>
          <p:nvPr/>
        </p:nvSpPr>
        <p:spPr>
          <a:xfrm>
            <a:off x="206216" y="1309552"/>
            <a:ext cx="3672407" cy="23511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b="1" u="sng" dirty="0"/>
              <a:t>Input 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Inlet water temperature at 20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°C and a flow of 0,1 L/s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Absorbed power of 5kW </a:t>
            </a:r>
            <a:r>
              <a:rPr lang="en-GB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evenly distributed</a:t>
            </a:r>
            <a:endParaRPr lang="en-GB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06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C39FE4-5F72-4264-B25A-5030BEF4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3723" y="1034915"/>
            <a:ext cx="2831046" cy="45719"/>
          </a:xfrm>
        </p:spPr>
        <p:txBody>
          <a:bodyPr/>
          <a:lstStyle/>
          <a:p>
            <a:r>
              <a:rPr lang="fr-FR" sz="1100">
                <a:latin typeface="+mn-lt"/>
              </a:rPr>
              <a:t>11/12/2024</a:t>
            </a:r>
            <a:endParaRPr lang="fr-FR" sz="1100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2D6870-D53C-4743-9923-C7FA0A57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440B68-84CA-4BF4-B73B-C38BCA7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8" y="725489"/>
            <a:ext cx="10723777" cy="44418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C02F28A-3EC3-48B8-9336-608F6E090F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323" y="3161739"/>
            <a:ext cx="3153237" cy="23649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022DD3-0806-4B91-A324-34FB362F95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592" y="3815463"/>
            <a:ext cx="2556996" cy="176489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B2F0277-D0A4-43F7-96C3-54377F6A2D09}"/>
              </a:ext>
            </a:extLst>
          </p:cNvPr>
          <p:cNvGrpSpPr/>
          <p:nvPr/>
        </p:nvGrpSpPr>
        <p:grpSpPr>
          <a:xfrm>
            <a:off x="0" y="-7102"/>
            <a:ext cx="4255963" cy="1877007"/>
            <a:chOff x="433477" y="1723806"/>
            <a:chExt cx="6750088" cy="303413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7826A60-3497-44A1-9A56-04281C0D0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477" y="1723806"/>
              <a:ext cx="6750088" cy="303413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7315660-0638-4E5F-8E66-DB63752A0B68}"/>
                </a:ext>
              </a:extLst>
            </p:cNvPr>
            <p:cNvSpPr txBox="1"/>
            <p:nvPr/>
          </p:nvSpPr>
          <p:spPr>
            <a:xfrm>
              <a:off x="505484" y="4107285"/>
              <a:ext cx="6606072" cy="49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+mn-lt"/>
                </a:rPr>
                <a:t>Photocathode Production Facility (PPF) assembly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498AA4F-9861-42CB-BA39-A3AB9FF2D72D}"/>
              </a:ext>
            </a:extLst>
          </p:cNvPr>
          <p:cNvCxnSpPr>
            <a:cxnSpLocks/>
          </p:cNvCxnSpPr>
          <p:nvPr/>
        </p:nvCxnSpPr>
        <p:spPr>
          <a:xfrm>
            <a:off x="4090243" y="1451804"/>
            <a:ext cx="3873317" cy="631870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re 1">
            <a:extLst>
              <a:ext uri="{FF2B5EF4-FFF2-40B4-BE49-F238E27FC236}">
                <a16:creationId xmlns:a16="http://schemas.microsoft.com/office/drawing/2014/main" id="{F43CAA4A-5BFB-4C48-A618-E53E7C7D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174" y="5062326"/>
            <a:ext cx="4835709" cy="432048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DC Gun installation status                  LASER room 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847B167-C4BF-47D7-B892-86C5C5BD44B8}"/>
              </a:ext>
            </a:extLst>
          </p:cNvPr>
          <p:cNvCxnSpPr>
            <a:cxnSpLocks/>
          </p:cNvCxnSpPr>
          <p:nvPr/>
        </p:nvCxnSpPr>
        <p:spPr>
          <a:xfrm flipV="1">
            <a:off x="9047616" y="3161739"/>
            <a:ext cx="292474" cy="656212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14BE937-4499-4AC8-B921-1D2C104B6BC7}"/>
              </a:ext>
            </a:extLst>
          </p:cNvPr>
          <p:cNvCxnSpPr>
            <a:cxnSpLocks/>
          </p:cNvCxnSpPr>
          <p:nvPr/>
        </p:nvCxnSpPr>
        <p:spPr>
          <a:xfrm flipV="1">
            <a:off x="7210982" y="2083674"/>
            <a:ext cx="1190151" cy="1489326"/>
          </a:xfrm>
          <a:prstGeom prst="straightConnector1">
            <a:avLst/>
          </a:prstGeom>
          <a:ln w="762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5" descr="D:\PERLE\Remontage GUN\Photos\1721293969827.jpg">
            <a:extLst>
              <a:ext uri="{FF2B5EF4-FFF2-40B4-BE49-F238E27FC236}">
                <a16:creationId xmlns:a16="http://schemas.microsoft.com/office/drawing/2014/main" id="{537A307B-ACCE-4D3C-9C1F-248FC2D5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1717" y="-50474"/>
            <a:ext cx="1420123" cy="24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BE5433F-A2B1-4D9A-A864-FC926F6389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072808" y="591008"/>
            <a:ext cx="2364928" cy="109425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58D71C72-6193-4E29-8243-3B05709E2BB4}"/>
              </a:ext>
            </a:extLst>
          </p:cNvPr>
          <p:cNvSpPr txBox="1">
            <a:spLocks/>
          </p:cNvSpPr>
          <p:nvPr/>
        </p:nvSpPr>
        <p:spPr>
          <a:xfrm>
            <a:off x="8361717" y="2037955"/>
            <a:ext cx="2096393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1400" dirty="0">
                <a:solidFill>
                  <a:schemeClr val="bg1"/>
                </a:solidFill>
                <a:latin typeface="+mn-lt"/>
              </a:rPr>
              <a:t>Gun chamber HPR cleaning in clean room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3B5EF9-FB01-443B-9810-B6A3BBD162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470" b="27842"/>
          <a:stretch/>
        </p:blipFill>
        <p:spPr>
          <a:xfrm>
            <a:off x="2711183" y="3532510"/>
            <a:ext cx="1715899" cy="2088233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930F0B5E-9751-497E-B564-4CB1935D79F2}"/>
              </a:ext>
            </a:extLst>
          </p:cNvPr>
          <p:cNvSpPr txBox="1">
            <a:spLocks/>
          </p:cNvSpPr>
          <p:nvPr/>
        </p:nvSpPr>
        <p:spPr>
          <a:xfrm>
            <a:off x="2711183" y="5134398"/>
            <a:ext cx="1715900" cy="445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Mobile clean room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8F2DC81-EDD9-45B0-89DB-773B34DC0A18}"/>
              </a:ext>
            </a:extLst>
          </p:cNvPr>
          <p:cNvSpPr txBox="1"/>
          <p:nvPr/>
        </p:nvSpPr>
        <p:spPr>
          <a:xfrm>
            <a:off x="5626695" y="93820"/>
            <a:ext cx="2325059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Progress </a:t>
            </a:r>
          </a:p>
          <a:p>
            <a:pPr algn="ctr"/>
            <a:r>
              <a:rPr lang="fr-FR" dirty="0">
                <a:latin typeface="+mn-lt"/>
              </a:rPr>
              <a:t>In the installation of</a:t>
            </a:r>
          </a:p>
          <a:p>
            <a:pPr algn="ctr"/>
            <a:r>
              <a:rPr lang="fr-FR" dirty="0">
                <a:latin typeface="+mn-lt"/>
              </a:rPr>
              <a:t>The DC-gun </a:t>
            </a:r>
            <a:r>
              <a:rPr lang="fr-FR" dirty="0" err="1">
                <a:latin typeface="+mn-lt"/>
              </a:rPr>
              <a:t>complex</a:t>
            </a:r>
            <a:endParaRPr lang="fr-FR" dirty="0">
              <a:latin typeface="+mn-lt"/>
            </a:endParaRPr>
          </a:p>
        </p:txBody>
      </p:sp>
      <p:sp>
        <p:nvSpPr>
          <p:cNvPr id="24" name="Espace réservé du pied de page 6">
            <a:extLst>
              <a:ext uri="{FF2B5EF4-FFF2-40B4-BE49-F238E27FC236}">
                <a16:creationId xmlns:a16="http://schemas.microsoft.com/office/drawing/2014/main" id="{D87E2550-4A3D-4DC2-B8C4-AD593202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  <p:sp>
        <p:nvSpPr>
          <p:cNvPr id="25" name="Espace réservé de la date 2">
            <a:extLst>
              <a:ext uri="{FF2B5EF4-FFF2-40B4-BE49-F238E27FC236}">
                <a16:creationId xmlns:a16="http://schemas.microsoft.com/office/drawing/2014/main" id="{CFAC2C2E-1F8C-44D8-BAFE-1DE584B019A9}"/>
              </a:ext>
            </a:extLst>
          </p:cNvPr>
          <p:cNvSpPr txBox="1">
            <a:spLocks/>
          </p:cNvSpPr>
          <p:nvPr/>
        </p:nvSpPr>
        <p:spPr>
          <a:xfrm>
            <a:off x="201812" y="5714820"/>
            <a:ext cx="2411556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29266485-1F8C-49AD-A5D5-E767E4406627}" type="datetime1">
              <a:rPr lang="fr-FR" smtClean="0"/>
              <a:pPr/>
              <a:t>05/02/2025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995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E4D72A-6C3C-49B5-AC26-F8427C367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699" y="820163"/>
            <a:ext cx="5147471" cy="38509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0D4BE4-C471-410A-B4E1-05F3BF2CB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3" y="820164"/>
            <a:ext cx="5147471" cy="385094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54D841-7F2A-40C5-A54F-D933C5035122}"/>
              </a:ext>
            </a:extLst>
          </p:cNvPr>
          <p:cNvSpPr txBox="1"/>
          <p:nvPr/>
        </p:nvSpPr>
        <p:spPr>
          <a:xfrm>
            <a:off x="4522291" y="4723889"/>
            <a:ext cx="6022879" cy="919401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/>
              <a:t>Results :</a:t>
            </a:r>
          </a:p>
          <a:p>
            <a:pPr algn="ctr"/>
            <a:r>
              <a:rPr lang="en-GB" sz="1600" dirty="0"/>
              <a:t>Y Deformation (Beam axes) : 0,047 mm</a:t>
            </a:r>
          </a:p>
          <a:p>
            <a:pPr algn="ctr"/>
            <a:r>
              <a:rPr lang="en-GB" sz="1600" dirty="0"/>
              <a:t>X Deformation : 0,040 mm</a:t>
            </a:r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F798272E-8B9A-4F33-8DB6-A9685F68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Mechanical result</a:t>
            </a:r>
          </a:p>
        </p:txBody>
      </p: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9F2F369F-D12C-4206-9C87-EB2BD9E4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machined 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C58D37-9D76-475F-99D4-5256F02334E4}"/>
              </a:ext>
            </a:extLst>
          </p:cNvPr>
          <p:cNvSpPr txBox="1"/>
          <p:nvPr/>
        </p:nvSpPr>
        <p:spPr>
          <a:xfrm>
            <a:off x="100745" y="4341570"/>
            <a:ext cx="4320480" cy="12939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/>
              <a:t>Input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Intern pressure : -0,10132 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Thermal dilatation based on thermal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Pipes pressure : 0,5 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1700387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92EBE9-DBE2-4C58-8E5D-1190FE49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59" y="725488"/>
            <a:ext cx="6352590" cy="475252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3FF97C1-7121-47D2-9FA4-C8172953FD3F}"/>
              </a:ext>
            </a:extLst>
          </p:cNvPr>
          <p:cNvSpPr txBox="1"/>
          <p:nvPr/>
        </p:nvSpPr>
        <p:spPr>
          <a:xfrm>
            <a:off x="556651" y="2571429"/>
            <a:ext cx="3293357" cy="1060646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u="sng" dirty="0"/>
              <a:t>Results : 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Constraint &lt; Elastic Limit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42D6C142-AC10-40A7-ACF0-C570AFAC4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/>
          <a:lstStyle/>
          <a:p>
            <a:r>
              <a:rPr lang="en-GB" dirty="0"/>
              <a:t>Mechanical result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166B7B33-5FEC-42E4-A7CF-498AC2DCE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machined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3602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Buncher</a:t>
            </a:r>
            <a:r>
              <a:rPr lang="en-GB" dirty="0"/>
              <a:t> in stainless with copper coating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FBAB5B-FCC7-4C26-9028-50759FC30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3" y="1589584"/>
            <a:ext cx="2838309" cy="37444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74BFCA-3EE0-41C9-8E2A-8534CCA41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225" y="3157444"/>
            <a:ext cx="3685497" cy="25480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746BAE-97E3-49EA-977F-0E590C36D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225" y="710978"/>
            <a:ext cx="3683377" cy="24371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AF0F009-EDBB-48C3-BF7D-DFD768947AAE}"/>
              </a:ext>
            </a:extLst>
          </p:cNvPr>
          <p:cNvSpPr txBox="1"/>
          <p:nvPr/>
        </p:nvSpPr>
        <p:spPr>
          <a:xfrm>
            <a:off x="2882512" y="1445568"/>
            <a:ext cx="4014713" cy="3462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600" b="1" u="sng" dirty="0"/>
              <a:t>Stainless VS copper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highlight>
                  <a:srgbClr val="00FF00"/>
                </a:highlight>
              </a:rPr>
              <a:t>Can be bolted instead of brazed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highlight>
                  <a:srgbClr val="00FF00"/>
                </a:highlight>
              </a:rPr>
              <a:t>Similar efficiency of the mechanical strength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highlight>
                  <a:srgbClr val="00FF00"/>
                </a:highlight>
              </a:rPr>
              <a:t>CF flanges can be integrated in the 3D model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highlight>
                  <a:srgbClr val="F39200"/>
                </a:highlight>
              </a:rPr>
              <a:t>Lower efficiency of the cooling system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A0AE6685-8B63-45BB-8AFB-8131EE90F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fr-FR" dirty="0" err="1"/>
              <a:t>Cerl</a:t>
            </a:r>
            <a:r>
              <a:rPr lang="fr-FR" dirty="0"/>
              <a:t> Type </a:t>
            </a:r>
            <a:r>
              <a:rPr lang="fr-FR" dirty="0" err="1"/>
              <a:t>buncher</a:t>
            </a:r>
            <a:r>
              <a:rPr lang="fr-FR" dirty="0"/>
              <a:t> - 3D </a:t>
            </a:r>
            <a:r>
              <a:rPr lang="fr-FR" dirty="0" err="1"/>
              <a:t>printed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287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72C2C9C-26AC-478D-B816-FEF0029B02EB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/>
              <a:t>Buncher with or without reinforcement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B68611-2921-4BC7-BAA6-CF469F6C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658" y="1969645"/>
            <a:ext cx="5556788" cy="36073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0E9449-93AC-41CA-823D-CEAAE054F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3" y="1969645"/>
            <a:ext cx="4821913" cy="3607390"/>
          </a:xfrm>
          <a:prstGeom prst="rect">
            <a:avLst/>
          </a:prstGeom>
        </p:spPr>
      </p:pic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2077E2D8-52D8-4CEE-9F34-B5E893A6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brased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76073C-5464-43CC-9B5C-C39F27899C6A}"/>
              </a:ext>
            </a:extLst>
          </p:cNvPr>
          <p:cNvSpPr txBox="1"/>
          <p:nvPr/>
        </p:nvSpPr>
        <p:spPr>
          <a:xfrm>
            <a:off x="1652940" y="801381"/>
            <a:ext cx="8928992" cy="1060646"/>
          </a:xfrm>
          <a:prstGeom prst="roundRect">
            <a:avLst/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u="sng" dirty="0"/>
              <a:t>Results</a:t>
            </a:r>
            <a:r>
              <a:rPr lang="en-GB" dirty="0"/>
              <a:t> : </a:t>
            </a:r>
          </a:p>
          <a:p>
            <a:pPr algn="ctr">
              <a:lnSpc>
                <a:spcPct val="150000"/>
              </a:lnSpc>
            </a:pPr>
            <a:r>
              <a:rPr lang="en-GB" dirty="0"/>
              <a:t>without reinforcement Deformation = 3,75 x with reinforcement Deformation </a:t>
            </a:r>
          </a:p>
        </p:txBody>
      </p:sp>
    </p:spTree>
    <p:extLst>
      <p:ext uri="{BB962C8B-B14F-4D97-AF65-F5344CB8AC3E}">
        <p14:creationId xmlns:p14="http://schemas.microsoft.com/office/powerpoint/2010/main" val="211812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72C2C9C-26AC-478D-B816-FEF0029B02EB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Buncher with full or inclined reinforcement</a:t>
            </a:r>
            <a:endParaRPr lang="en-GB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B68611-2921-4BC7-BAA6-CF469F6C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563" y="721807"/>
            <a:ext cx="3528393" cy="26396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0E9449-93AC-41CA-823D-CEAAE054F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564" y="3028774"/>
            <a:ext cx="3528392" cy="2639675"/>
          </a:xfrm>
          <a:prstGeom prst="rect">
            <a:avLst/>
          </a:prstGeom>
        </p:spPr>
      </p:pic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9EBAE036-45D3-4689-8F95-972C33DC7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machined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1CF841-F87F-4FA7-AA09-85C25D555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170" y="721807"/>
            <a:ext cx="3528393" cy="26396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EF2F3C-89CF-476A-A53E-1701A8A19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0163" y="3029744"/>
            <a:ext cx="3527095" cy="263870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869AFEE-7557-4389-99A5-5A1A0415A20F}"/>
              </a:ext>
            </a:extLst>
          </p:cNvPr>
          <p:cNvSpPr txBox="1"/>
          <p:nvPr/>
        </p:nvSpPr>
        <p:spPr>
          <a:xfrm>
            <a:off x="0" y="2008839"/>
            <a:ext cx="3370162" cy="2705289"/>
          </a:xfrm>
          <a:prstGeom prst="roundRect">
            <a:avLst>
              <a:gd name="adj" fmla="val 9543"/>
            </a:avLst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GB" sz="1400" b="1" u="sng" dirty="0"/>
              <a:t>Results</a:t>
            </a:r>
            <a:r>
              <a:rPr lang="en-GB" sz="1400" b="1" dirty="0"/>
              <a:t> : </a:t>
            </a:r>
          </a:p>
          <a:p>
            <a:pPr>
              <a:lnSpc>
                <a:spcPct val="300000"/>
              </a:lnSpc>
            </a:pPr>
            <a:r>
              <a:rPr lang="en-GB" sz="1400" u="sng" dirty="0"/>
              <a:t>Deformation</a:t>
            </a:r>
            <a:r>
              <a:rPr lang="en-GB" sz="1400" dirty="0"/>
              <a:t> : Full = 0,87 x inclined</a:t>
            </a:r>
          </a:p>
          <a:p>
            <a:pPr>
              <a:lnSpc>
                <a:spcPct val="300000"/>
              </a:lnSpc>
            </a:pPr>
            <a:r>
              <a:rPr lang="en-GB" sz="1400" u="sng" dirty="0"/>
              <a:t>Weight</a:t>
            </a:r>
            <a:r>
              <a:rPr lang="en-GB" sz="1400" dirty="0"/>
              <a:t> : Full = 1,33 x inclined</a:t>
            </a:r>
          </a:p>
          <a:p>
            <a:pPr>
              <a:lnSpc>
                <a:spcPct val="300000"/>
              </a:lnSpc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50168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72C2C9C-26AC-478D-B816-FEF0029B02EB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Buncher with vertical or inclined reinforcement</a:t>
            </a:r>
            <a:endParaRPr lang="en-GB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B68611-2921-4BC7-BAA6-CF469F6C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563" y="721807"/>
            <a:ext cx="3528393" cy="26396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0E9449-93AC-41CA-823D-CEAAE054F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564" y="3028774"/>
            <a:ext cx="3528392" cy="2639676"/>
          </a:xfrm>
          <a:prstGeom prst="rect">
            <a:avLst/>
          </a:prstGeom>
        </p:spPr>
      </p:pic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9EBAE036-45D3-4689-8F95-972C33DC7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machined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1CF841-F87F-4FA7-AA09-85C25D555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170" y="721807"/>
            <a:ext cx="3528393" cy="263967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EF2F3C-89CF-476A-A53E-1701A8A19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0163" y="3029744"/>
            <a:ext cx="3527096" cy="263870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869AFEE-7557-4389-99A5-5A1A0415A20F}"/>
              </a:ext>
            </a:extLst>
          </p:cNvPr>
          <p:cNvSpPr txBox="1"/>
          <p:nvPr/>
        </p:nvSpPr>
        <p:spPr>
          <a:xfrm>
            <a:off x="0" y="2008839"/>
            <a:ext cx="3370162" cy="2705289"/>
          </a:xfrm>
          <a:prstGeom prst="roundRect">
            <a:avLst>
              <a:gd name="adj" fmla="val 9543"/>
            </a:avLst>
          </a:prstGeom>
          <a:solidFill>
            <a:srgbClr val="9EC7E7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GB" sz="1400" b="1" u="sng" dirty="0"/>
              <a:t>Results</a:t>
            </a:r>
            <a:r>
              <a:rPr lang="en-GB" sz="1400" b="1" dirty="0"/>
              <a:t> : </a:t>
            </a:r>
          </a:p>
          <a:p>
            <a:pPr>
              <a:lnSpc>
                <a:spcPct val="300000"/>
              </a:lnSpc>
            </a:pPr>
            <a:r>
              <a:rPr lang="en-GB" sz="1400" u="sng" dirty="0"/>
              <a:t>Deformation</a:t>
            </a:r>
            <a:r>
              <a:rPr lang="en-GB" sz="1400" dirty="0"/>
              <a:t> : Vertical = 1,28 x inclined</a:t>
            </a:r>
          </a:p>
          <a:p>
            <a:pPr>
              <a:lnSpc>
                <a:spcPct val="300000"/>
              </a:lnSpc>
            </a:pPr>
            <a:r>
              <a:rPr lang="en-GB" sz="1400" u="sng" dirty="0"/>
              <a:t>Constraint</a:t>
            </a:r>
            <a:r>
              <a:rPr lang="en-GB" sz="1400" dirty="0"/>
              <a:t> : Vertical = 1,04 x inclined</a:t>
            </a:r>
          </a:p>
          <a:p>
            <a:pPr>
              <a:lnSpc>
                <a:spcPct val="300000"/>
              </a:lnSpc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70174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72C2C9C-26AC-478D-B816-FEF0029B02EB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Simulations with 1,6kW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C7A693-55AC-4B61-8F76-0038B52F4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923" y="151974"/>
            <a:ext cx="4182868" cy="31293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380904-AC31-4EC2-BC70-5D093139A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166" y="2585515"/>
            <a:ext cx="4182868" cy="31293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DAA64B3-105F-43B7-AACE-984B1B600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35" y="1229544"/>
            <a:ext cx="5919099" cy="4428222"/>
          </a:xfrm>
          <a:prstGeom prst="rect">
            <a:avLst/>
          </a:prstGeom>
        </p:spPr>
      </p:pic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AC1EC087-2437-4F27-8DC2-C77105FA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Cerl Type buncher - 3D printed </a:t>
            </a:r>
          </a:p>
        </p:txBody>
      </p:sp>
    </p:spTree>
    <p:extLst>
      <p:ext uri="{BB962C8B-B14F-4D97-AF65-F5344CB8AC3E}">
        <p14:creationId xmlns:p14="http://schemas.microsoft.com/office/powerpoint/2010/main" val="1024724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37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C7A693-55AC-4B61-8F76-0038B52F4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923" y="151974"/>
            <a:ext cx="4182867" cy="31293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380904-AC31-4EC2-BC70-5D093139A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166" y="2585515"/>
            <a:ext cx="4182867" cy="31293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DAA64B3-105F-43B7-AACE-984B1B600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35" y="1229544"/>
            <a:ext cx="5919098" cy="4428222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4D9C84E-8DC0-409F-BDF4-8EDBBCEBD173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Simulations with 1,6kW</a:t>
            </a:r>
            <a:endParaRPr lang="en-GB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D807D4F3-0A8C-452D-9E8F-CE869A9E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brazed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1017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38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C7A693-55AC-4B61-8F76-0038B52F4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923" y="151974"/>
            <a:ext cx="4182867" cy="31293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380904-AC31-4EC2-BC70-5D093139A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166" y="2585515"/>
            <a:ext cx="4182867" cy="31293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DAA64B3-105F-43B7-AACE-984B1B600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35" y="1229544"/>
            <a:ext cx="5919098" cy="4428222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AED702F-B3B0-46D0-B053-B0AA4A174492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Simulations with 1,6kW</a:t>
            </a:r>
            <a:endParaRPr lang="en-GB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C2518B1C-4937-4C26-BFAF-579C5F1D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 - </a:t>
            </a:r>
            <a:r>
              <a:rPr lang="en-US" dirty="0"/>
              <a:t>Nose Cone type buncher - with cooling system machined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4317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68C36B-0A61-4D34-B3AE-393ED7BE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9516025" cy="432048"/>
          </a:xfrm>
        </p:spPr>
        <p:txBody>
          <a:bodyPr>
            <a:noAutofit/>
          </a:bodyPr>
          <a:lstStyle/>
          <a:p>
            <a:r>
              <a:rPr lang="fr-FR" sz="2800" dirty="0">
                <a:latin typeface="+mn-lt"/>
              </a:rPr>
              <a:t>Project Phasage   - Macro </a:t>
            </a:r>
            <a:r>
              <a:rPr lang="fr-FR" sz="2800" dirty="0" err="1">
                <a:latin typeface="+mn-lt"/>
              </a:rPr>
              <a:t>view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with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milestones</a:t>
            </a:r>
            <a:endParaRPr lang="fr-FR" sz="2800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FBB7E1-CA41-4A71-A4EC-A4B268C2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C7780D-D5CA-425C-968E-8C0CC79EE905}"/>
              </a:ext>
            </a:extLst>
          </p:cNvPr>
          <p:cNvSpPr txBox="1"/>
          <p:nvPr/>
        </p:nvSpPr>
        <p:spPr>
          <a:xfrm>
            <a:off x="129804" y="1393756"/>
            <a:ext cx="2205073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>
                <a:latin typeface="+mn-lt"/>
              </a:rPr>
              <a:t>DC Gun @350 keV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F0427E7-41A3-4797-B519-8941A15F11F1}"/>
              </a:ext>
            </a:extLst>
          </p:cNvPr>
          <p:cNvCxnSpPr/>
          <p:nvPr/>
        </p:nvCxnSpPr>
        <p:spPr>
          <a:xfrm>
            <a:off x="558394" y="4936156"/>
            <a:ext cx="970245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C84DFBD-C2F2-49C6-8A40-7FD9EC609753}"/>
              </a:ext>
            </a:extLst>
          </p:cNvPr>
          <p:cNvCxnSpPr>
            <a:cxnSpLocks/>
          </p:cNvCxnSpPr>
          <p:nvPr/>
        </p:nvCxnSpPr>
        <p:spPr>
          <a:xfrm>
            <a:off x="1851368" y="4692755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5117C7E-5445-4442-BF8E-E954CF12B988}"/>
              </a:ext>
            </a:extLst>
          </p:cNvPr>
          <p:cNvCxnSpPr>
            <a:cxnSpLocks/>
          </p:cNvCxnSpPr>
          <p:nvPr/>
        </p:nvCxnSpPr>
        <p:spPr>
          <a:xfrm>
            <a:off x="558394" y="4687772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EDF1566-5F6B-4FFB-BDC1-EC5E93D45097}"/>
              </a:ext>
            </a:extLst>
          </p:cNvPr>
          <p:cNvCxnSpPr/>
          <p:nvPr/>
        </p:nvCxnSpPr>
        <p:spPr>
          <a:xfrm>
            <a:off x="3140317" y="4662997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8BC7D24-AAFE-449D-BCD6-06550682BDA8}"/>
              </a:ext>
            </a:extLst>
          </p:cNvPr>
          <p:cNvCxnSpPr/>
          <p:nvPr/>
        </p:nvCxnSpPr>
        <p:spPr>
          <a:xfrm>
            <a:off x="4438691" y="4674112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5FC29F5-625A-4F18-9113-FC61B603E025}"/>
              </a:ext>
            </a:extLst>
          </p:cNvPr>
          <p:cNvCxnSpPr/>
          <p:nvPr/>
        </p:nvCxnSpPr>
        <p:spPr>
          <a:xfrm>
            <a:off x="5737065" y="4685228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50DBEC6-61DE-4256-9F82-E132732D9390}"/>
              </a:ext>
            </a:extLst>
          </p:cNvPr>
          <p:cNvCxnSpPr/>
          <p:nvPr/>
        </p:nvCxnSpPr>
        <p:spPr>
          <a:xfrm>
            <a:off x="7035439" y="4666694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0223E1F-B6E6-4DB5-83F7-CF8930665943}"/>
              </a:ext>
            </a:extLst>
          </p:cNvPr>
          <p:cNvCxnSpPr/>
          <p:nvPr/>
        </p:nvCxnSpPr>
        <p:spPr>
          <a:xfrm>
            <a:off x="8333812" y="4670397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E206FF0-6C9F-4014-BC9A-47DA31916801}"/>
              </a:ext>
            </a:extLst>
          </p:cNvPr>
          <p:cNvCxnSpPr/>
          <p:nvPr/>
        </p:nvCxnSpPr>
        <p:spPr>
          <a:xfrm>
            <a:off x="9632186" y="4674100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0A70B61A-1E93-4DE3-8C66-4A2095887A06}"/>
              </a:ext>
            </a:extLst>
          </p:cNvPr>
          <p:cNvSpPr txBox="1"/>
          <p:nvPr/>
        </p:nvSpPr>
        <p:spPr>
          <a:xfrm rot="16200000">
            <a:off x="259054" y="5132795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B285104-F459-4206-983A-353D1D287EF8}"/>
              </a:ext>
            </a:extLst>
          </p:cNvPr>
          <p:cNvSpPr txBox="1"/>
          <p:nvPr/>
        </p:nvSpPr>
        <p:spPr>
          <a:xfrm rot="16200000">
            <a:off x="1542605" y="5126618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9F4A4B8-A6DD-4C4F-9304-873B844E1CEF}"/>
              </a:ext>
            </a:extLst>
          </p:cNvPr>
          <p:cNvSpPr txBox="1"/>
          <p:nvPr/>
        </p:nvSpPr>
        <p:spPr>
          <a:xfrm rot="16200000">
            <a:off x="2833567" y="5113029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2026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3B80793-BDC2-44F3-9C06-E1BCC9771285}"/>
              </a:ext>
            </a:extLst>
          </p:cNvPr>
          <p:cNvSpPr txBox="1"/>
          <p:nvPr/>
        </p:nvSpPr>
        <p:spPr>
          <a:xfrm rot="16200000">
            <a:off x="4154178" y="5092027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2027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473C8C1-FB67-47A4-AA4D-069301E7EC96}"/>
              </a:ext>
            </a:extLst>
          </p:cNvPr>
          <p:cNvSpPr txBox="1"/>
          <p:nvPr/>
        </p:nvSpPr>
        <p:spPr>
          <a:xfrm rot="16200000">
            <a:off x="5437729" y="5093263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CFA40BC-67D3-4BA4-8EE5-FB57E7BD56F9}"/>
              </a:ext>
            </a:extLst>
          </p:cNvPr>
          <p:cNvSpPr txBox="1"/>
          <p:nvPr/>
        </p:nvSpPr>
        <p:spPr>
          <a:xfrm rot="16200000">
            <a:off x="6758340" y="5094498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2029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9BD82DC-369A-4FD4-A461-ED656A1EAAEF}"/>
              </a:ext>
            </a:extLst>
          </p:cNvPr>
          <p:cNvSpPr txBox="1"/>
          <p:nvPr/>
        </p:nvSpPr>
        <p:spPr>
          <a:xfrm rot="16200000">
            <a:off x="8034478" y="5103145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2030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61869F2-DF25-4B67-86AF-F023B5CCBD2F}"/>
              </a:ext>
            </a:extLst>
          </p:cNvPr>
          <p:cNvSpPr txBox="1"/>
          <p:nvPr/>
        </p:nvSpPr>
        <p:spPr>
          <a:xfrm rot="16200000">
            <a:off x="9355089" y="5119205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2031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98493B8-E220-4494-83D8-A9894E073097}"/>
              </a:ext>
            </a:extLst>
          </p:cNvPr>
          <p:cNvCxnSpPr>
            <a:cxnSpLocks/>
          </p:cNvCxnSpPr>
          <p:nvPr/>
        </p:nvCxnSpPr>
        <p:spPr>
          <a:xfrm flipV="1">
            <a:off x="478332" y="1297321"/>
            <a:ext cx="2492793" cy="1732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E79ACA4-7D55-46E5-B88C-5028CA2E57E8}"/>
              </a:ext>
            </a:extLst>
          </p:cNvPr>
          <p:cNvCxnSpPr>
            <a:cxnSpLocks/>
          </p:cNvCxnSpPr>
          <p:nvPr/>
        </p:nvCxnSpPr>
        <p:spPr>
          <a:xfrm>
            <a:off x="2973231" y="1309236"/>
            <a:ext cx="581627" cy="7175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xplosion : 8 points 30">
            <a:extLst>
              <a:ext uri="{FF2B5EF4-FFF2-40B4-BE49-F238E27FC236}">
                <a16:creationId xmlns:a16="http://schemas.microsoft.com/office/drawing/2014/main" id="{3A540D2B-9940-46C9-BE7B-9004083E53A5}"/>
              </a:ext>
            </a:extLst>
          </p:cNvPr>
          <p:cNvSpPr/>
          <p:nvPr/>
        </p:nvSpPr>
        <p:spPr>
          <a:xfrm>
            <a:off x="2920844" y="1144267"/>
            <a:ext cx="367241" cy="40775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DF1E961-40C2-425B-95F3-EBC1B0F8515F}"/>
              </a:ext>
            </a:extLst>
          </p:cNvPr>
          <p:cNvCxnSpPr>
            <a:cxnSpLocks/>
          </p:cNvCxnSpPr>
          <p:nvPr/>
        </p:nvCxnSpPr>
        <p:spPr>
          <a:xfrm flipV="1">
            <a:off x="437331" y="2147799"/>
            <a:ext cx="1827002" cy="218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7881371-2403-4030-9B91-FD1436B4AE69}"/>
              </a:ext>
            </a:extLst>
          </p:cNvPr>
          <p:cNvCxnSpPr>
            <a:cxnSpLocks/>
          </p:cNvCxnSpPr>
          <p:nvPr/>
        </p:nvCxnSpPr>
        <p:spPr>
          <a:xfrm>
            <a:off x="2292853" y="2147799"/>
            <a:ext cx="2626522" cy="397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BAC7E196-6923-4693-83DA-92AE125E2721}"/>
              </a:ext>
            </a:extLst>
          </p:cNvPr>
          <p:cNvSpPr txBox="1"/>
          <p:nvPr/>
        </p:nvSpPr>
        <p:spPr>
          <a:xfrm>
            <a:off x="129803" y="2247279"/>
            <a:ext cx="208448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 err="1">
                <a:latin typeface="+mn-lt"/>
              </a:rPr>
              <a:t>Injector</a:t>
            </a:r>
            <a:r>
              <a:rPr lang="fr-FR" sz="1767" b="1" dirty="0">
                <a:latin typeface="+mn-lt"/>
              </a:rPr>
              <a:t> @ 7MeV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84B5008-2290-4053-81B7-99516AD198B8}"/>
              </a:ext>
            </a:extLst>
          </p:cNvPr>
          <p:cNvCxnSpPr>
            <a:cxnSpLocks/>
          </p:cNvCxnSpPr>
          <p:nvPr/>
        </p:nvCxnSpPr>
        <p:spPr>
          <a:xfrm flipV="1">
            <a:off x="5055455" y="2149988"/>
            <a:ext cx="1165873" cy="28120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F7E9138-3DDC-43ED-8C46-90AF0C0B306A}"/>
              </a:ext>
            </a:extLst>
          </p:cNvPr>
          <p:cNvCxnSpPr>
            <a:cxnSpLocks/>
          </p:cNvCxnSpPr>
          <p:nvPr/>
        </p:nvCxnSpPr>
        <p:spPr>
          <a:xfrm>
            <a:off x="3136574" y="1455875"/>
            <a:ext cx="0" cy="3515286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AE42060-EC61-4A3B-8B58-1D9B33C8A9A6}"/>
              </a:ext>
            </a:extLst>
          </p:cNvPr>
          <p:cNvCxnSpPr>
            <a:cxnSpLocks/>
          </p:cNvCxnSpPr>
          <p:nvPr/>
        </p:nvCxnSpPr>
        <p:spPr>
          <a:xfrm>
            <a:off x="5377286" y="3290679"/>
            <a:ext cx="6402" cy="16804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7813725-30D9-4051-8C6F-D96FA67ACE05}"/>
              </a:ext>
            </a:extLst>
          </p:cNvPr>
          <p:cNvCxnSpPr>
            <a:cxnSpLocks/>
          </p:cNvCxnSpPr>
          <p:nvPr/>
        </p:nvCxnSpPr>
        <p:spPr>
          <a:xfrm>
            <a:off x="5065847" y="2228991"/>
            <a:ext cx="32508" cy="272685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5E0AA8E-8A5A-4ECE-A8AC-D549DAF158E7}"/>
              </a:ext>
            </a:extLst>
          </p:cNvPr>
          <p:cNvCxnSpPr>
            <a:cxnSpLocks/>
          </p:cNvCxnSpPr>
          <p:nvPr/>
        </p:nvCxnSpPr>
        <p:spPr>
          <a:xfrm flipV="1">
            <a:off x="451057" y="3129403"/>
            <a:ext cx="2819862" cy="530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D5E9242-A16A-4A4B-BDFE-E5DF355B7F85}"/>
              </a:ext>
            </a:extLst>
          </p:cNvPr>
          <p:cNvCxnSpPr>
            <a:cxnSpLocks/>
          </p:cNvCxnSpPr>
          <p:nvPr/>
        </p:nvCxnSpPr>
        <p:spPr>
          <a:xfrm>
            <a:off x="3148386" y="3130371"/>
            <a:ext cx="3821576" cy="5658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17CBC0C1-BAFB-4652-B162-087DAC5554A3}"/>
              </a:ext>
            </a:extLst>
          </p:cNvPr>
          <p:cNvSpPr txBox="1"/>
          <p:nvPr/>
        </p:nvSpPr>
        <p:spPr>
          <a:xfrm>
            <a:off x="139422" y="3244750"/>
            <a:ext cx="1881474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>
                <a:latin typeface="+mn-lt"/>
              </a:rPr>
              <a:t>ERL 1-LOOPS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9FA64BD-E6CD-4F54-8F27-3FB8DB7C35AF}"/>
              </a:ext>
            </a:extLst>
          </p:cNvPr>
          <p:cNvCxnSpPr>
            <a:cxnSpLocks/>
          </p:cNvCxnSpPr>
          <p:nvPr/>
        </p:nvCxnSpPr>
        <p:spPr>
          <a:xfrm>
            <a:off x="7035439" y="3169943"/>
            <a:ext cx="982840" cy="2921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xplosion : 8 points 50">
            <a:extLst>
              <a:ext uri="{FF2B5EF4-FFF2-40B4-BE49-F238E27FC236}">
                <a16:creationId xmlns:a16="http://schemas.microsoft.com/office/drawing/2014/main" id="{76CA7155-01B6-468D-82BE-5C96DEBC9E3F}"/>
              </a:ext>
            </a:extLst>
          </p:cNvPr>
          <p:cNvSpPr/>
          <p:nvPr/>
        </p:nvSpPr>
        <p:spPr>
          <a:xfrm>
            <a:off x="6916787" y="2966064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BBA83546-2FEB-4EAC-8A35-DB6FDDBD61FB}"/>
              </a:ext>
            </a:extLst>
          </p:cNvPr>
          <p:cNvCxnSpPr>
            <a:cxnSpLocks/>
          </p:cNvCxnSpPr>
          <p:nvPr/>
        </p:nvCxnSpPr>
        <p:spPr>
          <a:xfrm>
            <a:off x="5850811" y="3233754"/>
            <a:ext cx="19943" cy="16484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ED1F5C92-2A26-403D-8A9C-D256EF907DEE}"/>
              </a:ext>
            </a:extLst>
          </p:cNvPr>
          <p:cNvCxnSpPr>
            <a:cxnSpLocks/>
          </p:cNvCxnSpPr>
          <p:nvPr/>
        </p:nvCxnSpPr>
        <p:spPr>
          <a:xfrm flipH="1">
            <a:off x="6466507" y="3290679"/>
            <a:ext cx="868" cy="206093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A018957B-8E2B-448B-82F3-49ED54E82C4A}"/>
              </a:ext>
            </a:extLst>
          </p:cNvPr>
          <p:cNvCxnSpPr>
            <a:cxnSpLocks/>
          </p:cNvCxnSpPr>
          <p:nvPr/>
        </p:nvCxnSpPr>
        <p:spPr>
          <a:xfrm flipH="1">
            <a:off x="7091526" y="3398661"/>
            <a:ext cx="1" cy="14321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0A32DA98-0021-4ACF-AACB-3D17B4647F39}"/>
              </a:ext>
            </a:extLst>
          </p:cNvPr>
          <p:cNvSpPr txBox="1"/>
          <p:nvPr/>
        </p:nvSpPr>
        <p:spPr>
          <a:xfrm>
            <a:off x="2756412" y="1533736"/>
            <a:ext cx="702436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DC gun </a:t>
            </a:r>
          </a:p>
          <a:p>
            <a:r>
              <a:rPr lang="fr-FR" sz="972" i="1" dirty="0" err="1">
                <a:latin typeface="+mn-lt"/>
              </a:rPr>
              <a:t>operation</a:t>
            </a:r>
            <a:endParaRPr lang="fr-FR" sz="972" i="1" dirty="0">
              <a:latin typeface="+mn-lt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D66255E-81C5-4C3B-B94F-6116BE91E3F6}"/>
              </a:ext>
            </a:extLst>
          </p:cNvPr>
          <p:cNvSpPr txBox="1"/>
          <p:nvPr/>
        </p:nvSpPr>
        <p:spPr>
          <a:xfrm>
            <a:off x="5001511" y="3718347"/>
            <a:ext cx="710451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>
                <a:latin typeface="+mn-lt"/>
              </a:rPr>
              <a:t>Cryogenic</a:t>
            </a:r>
            <a:r>
              <a:rPr lang="fr-FR" sz="972" i="1" dirty="0">
                <a:latin typeface="+mn-lt"/>
              </a:rPr>
              <a:t> </a:t>
            </a:r>
          </a:p>
          <a:p>
            <a:pPr algn="ctr"/>
            <a:r>
              <a:rPr lang="fr-FR" sz="972" i="1" dirty="0" err="1">
                <a:latin typeface="+mn-lt"/>
              </a:rPr>
              <a:t>installed</a:t>
            </a:r>
            <a:endParaRPr lang="fr-FR" sz="972" i="1" dirty="0">
              <a:latin typeface="+mn-lt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AFC0DDE-047A-4C9D-81BA-40E29911AAFE}"/>
              </a:ext>
            </a:extLst>
          </p:cNvPr>
          <p:cNvSpPr txBox="1"/>
          <p:nvPr/>
        </p:nvSpPr>
        <p:spPr>
          <a:xfrm>
            <a:off x="4463092" y="2307079"/>
            <a:ext cx="1146408" cy="2419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72" i="1" dirty="0" err="1">
                <a:latin typeface="+mn-lt"/>
              </a:rPr>
              <a:t>Injector</a:t>
            </a:r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installed</a:t>
            </a:r>
            <a:endParaRPr lang="fr-FR" sz="972" i="1" dirty="0">
              <a:latin typeface="+mn-lt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C253F74-CB88-4CCB-8FE2-0878E55AB1A5}"/>
              </a:ext>
            </a:extLst>
          </p:cNvPr>
          <p:cNvSpPr txBox="1"/>
          <p:nvPr/>
        </p:nvSpPr>
        <p:spPr>
          <a:xfrm>
            <a:off x="5466167" y="3380761"/>
            <a:ext cx="822661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>
                <a:latin typeface="+mn-lt"/>
              </a:rPr>
              <a:t>Cryomodule</a:t>
            </a:r>
            <a:r>
              <a:rPr lang="fr-FR" sz="972" i="1" dirty="0">
                <a:latin typeface="+mn-lt"/>
              </a:rPr>
              <a:t> </a:t>
            </a:r>
          </a:p>
          <a:p>
            <a:pPr algn="ctr"/>
            <a:r>
              <a:rPr lang="fr-FR" sz="972" i="1" dirty="0" err="1">
                <a:latin typeface="+mn-lt"/>
              </a:rPr>
              <a:t>tested</a:t>
            </a:r>
            <a:endParaRPr lang="fr-FR" sz="972" i="1" dirty="0">
              <a:latin typeface="+mn-lt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ADFD5BE-0154-48A3-82AE-474456C2485B}"/>
              </a:ext>
            </a:extLst>
          </p:cNvPr>
          <p:cNvSpPr txBox="1"/>
          <p:nvPr/>
        </p:nvSpPr>
        <p:spPr>
          <a:xfrm>
            <a:off x="6074291" y="3718347"/>
            <a:ext cx="793807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>
                <a:latin typeface="+mn-lt"/>
              </a:rPr>
              <a:t>Cryomodule</a:t>
            </a:r>
            <a:endParaRPr lang="fr-FR" sz="972" i="1" dirty="0">
              <a:latin typeface="+mn-lt"/>
            </a:endParaRPr>
          </a:p>
          <a:p>
            <a:pPr algn="ctr"/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Installed</a:t>
            </a:r>
            <a:endParaRPr lang="fr-FR" sz="972" i="1" dirty="0">
              <a:latin typeface="+mn-lt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69F217D-49EF-48FF-8261-B5DC3C25F857}"/>
              </a:ext>
            </a:extLst>
          </p:cNvPr>
          <p:cNvSpPr txBox="1"/>
          <p:nvPr/>
        </p:nvSpPr>
        <p:spPr>
          <a:xfrm>
            <a:off x="6720010" y="3428269"/>
            <a:ext cx="960519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>
                <a:latin typeface="+mn-lt"/>
              </a:rPr>
              <a:t>First ERL</a:t>
            </a:r>
          </a:p>
          <a:p>
            <a:pPr algn="ctr"/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demonstration</a:t>
            </a:r>
            <a:endParaRPr lang="fr-FR" sz="972" i="1" dirty="0">
              <a:latin typeface="+mn-lt"/>
            </a:endParaRP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47468DDD-C5B8-4EFA-881E-126629FBC616}"/>
              </a:ext>
            </a:extLst>
          </p:cNvPr>
          <p:cNvCxnSpPr>
            <a:cxnSpLocks/>
          </p:cNvCxnSpPr>
          <p:nvPr/>
        </p:nvCxnSpPr>
        <p:spPr>
          <a:xfrm flipV="1">
            <a:off x="4802887" y="4179038"/>
            <a:ext cx="4096121" cy="777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81EA3D04-A41C-4567-83E5-92FF166A6949}"/>
              </a:ext>
            </a:extLst>
          </p:cNvPr>
          <p:cNvCxnSpPr>
            <a:cxnSpLocks/>
          </p:cNvCxnSpPr>
          <p:nvPr/>
        </p:nvCxnSpPr>
        <p:spPr>
          <a:xfrm>
            <a:off x="8936888" y="4182860"/>
            <a:ext cx="964122" cy="2963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xplosion : 8 points 62">
            <a:extLst>
              <a:ext uri="{FF2B5EF4-FFF2-40B4-BE49-F238E27FC236}">
                <a16:creationId xmlns:a16="http://schemas.microsoft.com/office/drawing/2014/main" id="{032B8A46-8A85-4201-A2BC-1FF350B4C438}"/>
              </a:ext>
            </a:extLst>
          </p:cNvPr>
          <p:cNvSpPr/>
          <p:nvPr/>
        </p:nvSpPr>
        <p:spPr>
          <a:xfrm>
            <a:off x="8715387" y="3991233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E099DF3-99CF-4825-BB38-267CD81CABE2}"/>
              </a:ext>
            </a:extLst>
          </p:cNvPr>
          <p:cNvSpPr txBox="1"/>
          <p:nvPr/>
        </p:nvSpPr>
        <p:spPr>
          <a:xfrm>
            <a:off x="8371624" y="4414887"/>
            <a:ext cx="960519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>
                <a:latin typeface="+mn-lt"/>
              </a:rPr>
              <a:t>3-loop ERL</a:t>
            </a:r>
          </a:p>
          <a:p>
            <a:pPr algn="ctr"/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demonstration</a:t>
            </a:r>
            <a:endParaRPr lang="fr-FR" sz="972" i="1" dirty="0">
              <a:latin typeface="+mn-lt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846D74F8-B4D5-45D3-A98D-B02DB6994A8E}"/>
              </a:ext>
            </a:extLst>
          </p:cNvPr>
          <p:cNvSpPr txBox="1"/>
          <p:nvPr/>
        </p:nvSpPr>
        <p:spPr>
          <a:xfrm>
            <a:off x="139422" y="4091575"/>
            <a:ext cx="1908836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>
                <a:latin typeface="+mn-lt"/>
              </a:rPr>
              <a:t>ERL 3-LOOPS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0B04CA5D-6986-489F-8ED2-12B9010851B6}"/>
              </a:ext>
            </a:extLst>
          </p:cNvPr>
          <p:cNvCxnSpPr>
            <a:cxnSpLocks/>
          </p:cNvCxnSpPr>
          <p:nvPr/>
        </p:nvCxnSpPr>
        <p:spPr>
          <a:xfrm flipV="1">
            <a:off x="6588583" y="1217451"/>
            <a:ext cx="689226" cy="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E05251BA-0D76-4795-BDAC-04FA9B739EE3}"/>
              </a:ext>
            </a:extLst>
          </p:cNvPr>
          <p:cNvCxnSpPr>
            <a:cxnSpLocks/>
          </p:cNvCxnSpPr>
          <p:nvPr/>
        </p:nvCxnSpPr>
        <p:spPr>
          <a:xfrm flipV="1">
            <a:off x="6606896" y="1455875"/>
            <a:ext cx="689226" cy="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3C89BDE1-C84E-47C2-982F-066CF26803FD}"/>
              </a:ext>
            </a:extLst>
          </p:cNvPr>
          <p:cNvCxnSpPr>
            <a:cxnSpLocks/>
          </p:cNvCxnSpPr>
          <p:nvPr/>
        </p:nvCxnSpPr>
        <p:spPr>
          <a:xfrm flipV="1">
            <a:off x="6576451" y="1703223"/>
            <a:ext cx="689226" cy="3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C1DC10F8-2C6B-4E67-B990-850865A04A1C}"/>
              </a:ext>
            </a:extLst>
          </p:cNvPr>
          <p:cNvSpPr txBox="1"/>
          <p:nvPr/>
        </p:nvSpPr>
        <p:spPr>
          <a:xfrm>
            <a:off x="7015781" y="1085528"/>
            <a:ext cx="1148984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37" b="1" dirty="0">
                <a:latin typeface="+mn-lt"/>
              </a:rPr>
              <a:t>Design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6FF6E922-48A7-489E-B31B-4EA5DEE4141A}"/>
              </a:ext>
            </a:extLst>
          </p:cNvPr>
          <p:cNvSpPr txBox="1"/>
          <p:nvPr/>
        </p:nvSpPr>
        <p:spPr>
          <a:xfrm>
            <a:off x="7149119" y="1315966"/>
            <a:ext cx="3497568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37" b="1" dirty="0" err="1">
                <a:latin typeface="+mn-lt"/>
              </a:rPr>
              <a:t>Procuirement</a:t>
            </a:r>
            <a:r>
              <a:rPr lang="fr-FR" sz="1237" b="1" dirty="0">
                <a:latin typeface="+mn-lt"/>
              </a:rPr>
              <a:t> / Construction / Installation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08CC55F4-9D9B-4AE1-BE87-B8063AD5D781}"/>
              </a:ext>
            </a:extLst>
          </p:cNvPr>
          <p:cNvSpPr txBox="1"/>
          <p:nvPr/>
        </p:nvSpPr>
        <p:spPr>
          <a:xfrm>
            <a:off x="7341384" y="1578516"/>
            <a:ext cx="2165500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37" b="1" dirty="0">
                <a:latin typeface="+mn-lt"/>
              </a:rPr>
              <a:t>Commissioning</a:t>
            </a:r>
          </a:p>
        </p:txBody>
      </p:sp>
      <p:sp>
        <p:nvSpPr>
          <p:cNvPr id="76" name="Explosion : 8 points 75">
            <a:extLst>
              <a:ext uri="{FF2B5EF4-FFF2-40B4-BE49-F238E27FC236}">
                <a16:creationId xmlns:a16="http://schemas.microsoft.com/office/drawing/2014/main" id="{ED59384A-6074-4E54-BD4B-6F44BFFD3199}"/>
              </a:ext>
            </a:extLst>
          </p:cNvPr>
          <p:cNvSpPr/>
          <p:nvPr/>
        </p:nvSpPr>
        <p:spPr>
          <a:xfrm>
            <a:off x="5921405" y="194875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3317C98F-71C7-4D79-B536-ADFB6AA0B5D2}"/>
              </a:ext>
            </a:extLst>
          </p:cNvPr>
          <p:cNvSpPr txBox="1"/>
          <p:nvPr/>
        </p:nvSpPr>
        <p:spPr>
          <a:xfrm>
            <a:off x="5818435" y="2427778"/>
            <a:ext cx="510076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20 mA</a:t>
            </a:r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5E38CB3A-F2AE-4523-8C78-C736299502BD}"/>
              </a:ext>
            </a:extLst>
          </p:cNvPr>
          <p:cNvCxnSpPr>
            <a:cxnSpLocks/>
          </p:cNvCxnSpPr>
          <p:nvPr/>
        </p:nvCxnSpPr>
        <p:spPr>
          <a:xfrm flipH="1">
            <a:off x="6103283" y="2309162"/>
            <a:ext cx="121" cy="26531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0B496758-35A9-42B0-B833-691F31F1DFD6}"/>
              </a:ext>
            </a:extLst>
          </p:cNvPr>
          <p:cNvCxnSpPr>
            <a:cxnSpLocks/>
          </p:cNvCxnSpPr>
          <p:nvPr/>
        </p:nvCxnSpPr>
        <p:spPr>
          <a:xfrm flipH="1">
            <a:off x="7996709" y="3195304"/>
            <a:ext cx="8930" cy="1708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xplosion : 8 points 79">
            <a:extLst>
              <a:ext uri="{FF2B5EF4-FFF2-40B4-BE49-F238E27FC236}">
                <a16:creationId xmlns:a16="http://schemas.microsoft.com/office/drawing/2014/main" id="{0253F09F-A7C0-41A0-B2D5-5B9B4B8A14B3}"/>
              </a:ext>
            </a:extLst>
          </p:cNvPr>
          <p:cNvSpPr/>
          <p:nvPr/>
        </p:nvSpPr>
        <p:spPr>
          <a:xfrm>
            <a:off x="7834659" y="2958275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E3EBA9F7-02C1-4783-A088-083AABCF9EA0}"/>
              </a:ext>
            </a:extLst>
          </p:cNvPr>
          <p:cNvSpPr txBox="1"/>
          <p:nvPr/>
        </p:nvSpPr>
        <p:spPr>
          <a:xfrm>
            <a:off x="7819363" y="3396173"/>
            <a:ext cx="474810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2MW</a:t>
            </a: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5AB3C788-BAFE-47ED-BA5A-104EA4678A1A}"/>
              </a:ext>
            </a:extLst>
          </p:cNvPr>
          <p:cNvCxnSpPr>
            <a:cxnSpLocks/>
          </p:cNvCxnSpPr>
          <p:nvPr/>
        </p:nvCxnSpPr>
        <p:spPr>
          <a:xfrm>
            <a:off x="9900070" y="4373606"/>
            <a:ext cx="13253" cy="5935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xplosion : 8 points 82">
            <a:extLst>
              <a:ext uri="{FF2B5EF4-FFF2-40B4-BE49-F238E27FC236}">
                <a16:creationId xmlns:a16="http://schemas.microsoft.com/office/drawing/2014/main" id="{A55B1EBA-B7BE-473E-B269-84696E4D20C8}"/>
              </a:ext>
            </a:extLst>
          </p:cNvPr>
          <p:cNvSpPr/>
          <p:nvPr/>
        </p:nvSpPr>
        <p:spPr>
          <a:xfrm>
            <a:off x="9717389" y="3965848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57BCD017-42A4-46CB-8A24-831AC4CEB515}"/>
              </a:ext>
            </a:extLst>
          </p:cNvPr>
          <p:cNvSpPr txBox="1"/>
          <p:nvPr/>
        </p:nvSpPr>
        <p:spPr>
          <a:xfrm>
            <a:off x="9628805" y="4424261"/>
            <a:ext cx="474810" cy="24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5MW</a:t>
            </a: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3525032-F3A6-4DBB-8AF5-5FA1B4CF2CFD}"/>
              </a:ext>
            </a:extLst>
          </p:cNvPr>
          <p:cNvCxnSpPr>
            <a:cxnSpLocks/>
          </p:cNvCxnSpPr>
          <p:nvPr/>
        </p:nvCxnSpPr>
        <p:spPr>
          <a:xfrm>
            <a:off x="2704968" y="1312711"/>
            <a:ext cx="13821" cy="333941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xplosion : 8 points 85">
            <a:extLst>
              <a:ext uri="{FF2B5EF4-FFF2-40B4-BE49-F238E27FC236}">
                <a16:creationId xmlns:a16="http://schemas.microsoft.com/office/drawing/2014/main" id="{27D6ED80-D266-4449-994E-2BA9A4E28C8B}"/>
              </a:ext>
            </a:extLst>
          </p:cNvPr>
          <p:cNvSpPr/>
          <p:nvPr/>
        </p:nvSpPr>
        <p:spPr>
          <a:xfrm>
            <a:off x="2538039" y="4496033"/>
            <a:ext cx="367241" cy="40775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99C3626E-14E0-4BB6-9BB5-A21724C7B18A}"/>
              </a:ext>
            </a:extLst>
          </p:cNvPr>
          <p:cNvSpPr txBox="1"/>
          <p:nvPr/>
        </p:nvSpPr>
        <p:spPr>
          <a:xfrm>
            <a:off x="2506067" y="4273708"/>
            <a:ext cx="396262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b="1" i="1" dirty="0">
                <a:solidFill>
                  <a:srgbClr val="FF0000"/>
                </a:solidFill>
                <a:latin typeface="+mn-lt"/>
              </a:rPr>
              <a:t>TDR</a:t>
            </a:r>
          </a:p>
        </p:txBody>
      </p:sp>
      <p:sp>
        <p:nvSpPr>
          <p:cNvPr id="88" name="Explosion : 8 points 87">
            <a:extLst>
              <a:ext uri="{FF2B5EF4-FFF2-40B4-BE49-F238E27FC236}">
                <a16:creationId xmlns:a16="http://schemas.microsoft.com/office/drawing/2014/main" id="{3E35E636-2659-48C2-B79F-240F5B59E04B}"/>
              </a:ext>
            </a:extLst>
          </p:cNvPr>
          <p:cNvSpPr/>
          <p:nvPr/>
        </p:nvSpPr>
        <p:spPr>
          <a:xfrm>
            <a:off x="5674419" y="2968985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9" name="Explosion : 8 points 88">
            <a:extLst>
              <a:ext uri="{FF2B5EF4-FFF2-40B4-BE49-F238E27FC236}">
                <a16:creationId xmlns:a16="http://schemas.microsoft.com/office/drawing/2014/main" id="{A40C159E-8D64-4021-930C-00492C3D0797}"/>
              </a:ext>
            </a:extLst>
          </p:cNvPr>
          <p:cNvSpPr/>
          <p:nvPr/>
        </p:nvSpPr>
        <p:spPr>
          <a:xfrm>
            <a:off x="6292652" y="2998162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90" name="Explosion : 8 points 89">
            <a:extLst>
              <a:ext uri="{FF2B5EF4-FFF2-40B4-BE49-F238E27FC236}">
                <a16:creationId xmlns:a16="http://schemas.microsoft.com/office/drawing/2014/main" id="{58F9923C-6F19-40FD-ADEB-38155BE30D9B}"/>
              </a:ext>
            </a:extLst>
          </p:cNvPr>
          <p:cNvSpPr/>
          <p:nvPr/>
        </p:nvSpPr>
        <p:spPr>
          <a:xfrm>
            <a:off x="5186807" y="298093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3AB46C89-0EEC-4E23-A6B1-EC383BF10220}"/>
              </a:ext>
            </a:extLst>
          </p:cNvPr>
          <p:cNvSpPr/>
          <p:nvPr/>
        </p:nvSpPr>
        <p:spPr>
          <a:xfrm>
            <a:off x="8393431" y="1930756"/>
            <a:ext cx="403502" cy="1859053"/>
          </a:xfrm>
          <a:prstGeom prst="roundRect">
            <a:avLst>
              <a:gd name="adj" fmla="val 5241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66C1EE91-3A6A-4C01-B447-54C6E33D694B}"/>
              </a:ext>
            </a:extLst>
          </p:cNvPr>
          <p:cNvSpPr txBox="1"/>
          <p:nvPr/>
        </p:nvSpPr>
        <p:spPr>
          <a:xfrm rot="16200000">
            <a:off x="7628302" y="2690457"/>
            <a:ext cx="1906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n-lt"/>
              </a:rPr>
              <a:t>PERLE 1-LOOP  89MeV</a:t>
            </a:r>
          </a:p>
        </p:txBody>
      </p:sp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2F3B6BC3-8C30-4939-B243-ED69B2088303}"/>
              </a:ext>
            </a:extLst>
          </p:cNvPr>
          <p:cNvSpPr/>
          <p:nvPr/>
        </p:nvSpPr>
        <p:spPr>
          <a:xfrm>
            <a:off x="10111453" y="2773591"/>
            <a:ext cx="403502" cy="2061753"/>
          </a:xfrm>
          <a:prstGeom prst="roundRect">
            <a:avLst>
              <a:gd name="adj" fmla="val 5241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EADB0202-96FD-41A8-A50A-59952E468E51}"/>
              </a:ext>
            </a:extLst>
          </p:cNvPr>
          <p:cNvSpPr txBox="1"/>
          <p:nvPr/>
        </p:nvSpPr>
        <p:spPr>
          <a:xfrm rot="16200000">
            <a:off x="9205793" y="3595460"/>
            <a:ext cx="2187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n-lt"/>
              </a:rPr>
              <a:t>PERLE 3-LOOPS  250MeV</a:t>
            </a:r>
          </a:p>
        </p:txBody>
      </p:sp>
      <p:sp>
        <p:nvSpPr>
          <p:cNvPr id="99" name="Explosion : 8 points 98">
            <a:extLst>
              <a:ext uri="{FF2B5EF4-FFF2-40B4-BE49-F238E27FC236}">
                <a16:creationId xmlns:a16="http://schemas.microsoft.com/office/drawing/2014/main" id="{F8436445-526D-4B77-B4D3-88BAD7571EF6}"/>
              </a:ext>
            </a:extLst>
          </p:cNvPr>
          <p:cNvSpPr/>
          <p:nvPr/>
        </p:nvSpPr>
        <p:spPr>
          <a:xfrm>
            <a:off x="4192111" y="2525688"/>
            <a:ext cx="367241" cy="407758"/>
          </a:xfrm>
          <a:prstGeom prst="irregularSeal1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101" name="Explosion : 8 points 100">
            <a:extLst>
              <a:ext uri="{FF2B5EF4-FFF2-40B4-BE49-F238E27FC236}">
                <a16:creationId xmlns:a16="http://schemas.microsoft.com/office/drawing/2014/main" id="{38395B1F-7B33-4092-A1C0-32F039142106}"/>
              </a:ext>
            </a:extLst>
          </p:cNvPr>
          <p:cNvSpPr/>
          <p:nvPr/>
        </p:nvSpPr>
        <p:spPr>
          <a:xfrm>
            <a:off x="4871835" y="194875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48BD3DA-8DD7-4F96-908A-49F1A2812B09}"/>
              </a:ext>
            </a:extLst>
          </p:cNvPr>
          <p:cNvSpPr txBox="1"/>
          <p:nvPr/>
        </p:nvSpPr>
        <p:spPr>
          <a:xfrm>
            <a:off x="3901338" y="2867123"/>
            <a:ext cx="1146408" cy="24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2" i="1" dirty="0">
                <a:latin typeface="+mn-lt"/>
              </a:rPr>
              <a:t>IGLOO </a:t>
            </a:r>
            <a:r>
              <a:rPr lang="fr-FR" sz="972" i="1" dirty="0" err="1">
                <a:latin typeface="+mn-lt"/>
              </a:rPr>
              <a:t>ready</a:t>
            </a:r>
            <a:endParaRPr lang="fr-FR" sz="972" i="1" dirty="0">
              <a:latin typeface="+mn-lt"/>
            </a:endParaRP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34554328-0DD3-4235-ABA8-60C7B3A8AA20}"/>
              </a:ext>
            </a:extLst>
          </p:cNvPr>
          <p:cNvSpPr txBox="1"/>
          <p:nvPr/>
        </p:nvSpPr>
        <p:spPr>
          <a:xfrm>
            <a:off x="4966308" y="1536107"/>
            <a:ext cx="510076" cy="24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20 mA</a:t>
            </a: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95E954FB-3407-4D69-B655-EF96BA1525C2}"/>
              </a:ext>
            </a:extLst>
          </p:cNvPr>
          <p:cNvCxnSpPr>
            <a:cxnSpLocks/>
          </p:cNvCxnSpPr>
          <p:nvPr/>
        </p:nvCxnSpPr>
        <p:spPr>
          <a:xfrm>
            <a:off x="4551028" y="1310979"/>
            <a:ext cx="581627" cy="7175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79D2EE43-4947-441E-9226-DD7615D7AC17}"/>
              </a:ext>
            </a:extLst>
          </p:cNvPr>
          <p:cNvCxnSpPr>
            <a:cxnSpLocks/>
          </p:cNvCxnSpPr>
          <p:nvPr/>
        </p:nvCxnSpPr>
        <p:spPr>
          <a:xfrm>
            <a:off x="3542237" y="2704144"/>
            <a:ext cx="763250" cy="11555"/>
          </a:xfrm>
          <a:prstGeom prst="line">
            <a:avLst/>
          </a:prstGeom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76012E6-F790-4A71-9E9E-DA4EB3423611}"/>
              </a:ext>
            </a:extLst>
          </p:cNvPr>
          <p:cNvSpPr/>
          <p:nvPr/>
        </p:nvSpPr>
        <p:spPr>
          <a:xfrm>
            <a:off x="3514180" y="1282054"/>
            <a:ext cx="981516" cy="3627909"/>
          </a:xfrm>
          <a:prstGeom prst="rect">
            <a:avLst/>
          </a:prstGeom>
          <a:solidFill>
            <a:srgbClr val="FF99F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6AA5BF38-F38D-4020-AF05-D24623A00CE9}"/>
              </a:ext>
            </a:extLst>
          </p:cNvPr>
          <p:cNvCxnSpPr>
            <a:cxnSpLocks/>
          </p:cNvCxnSpPr>
          <p:nvPr/>
        </p:nvCxnSpPr>
        <p:spPr>
          <a:xfrm>
            <a:off x="8871068" y="4465531"/>
            <a:ext cx="6627" cy="4770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space réservé de la date 2">
            <a:extLst>
              <a:ext uri="{FF2B5EF4-FFF2-40B4-BE49-F238E27FC236}">
                <a16:creationId xmlns:a16="http://schemas.microsoft.com/office/drawing/2014/main" id="{067622E3-A3E5-424E-886B-E0FFA24BB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92" name="Espace réservé du pied de page 6">
            <a:extLst>
              <a:ext uri="{FF2B5EF4-FFF2-40B4-BE49-F238E27FC236}">
                <a16:creationId xmlns:a16="http://schemas.microsoft.com/office/drawing/2014/main" id="{FD6DA7CC-DD9B-4D01-BAB2-B70955A2A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5861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21405DE1-B6A7-4FAF-8012-DF6FD977E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72" y="669121"/>
            <a:ext cx="4970509" cy="3073109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72C2C9C-26AC-478D-B816-FEF0029B02EB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/>
              <a:t>Buncher localisation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8259776-B808-4375-8CC1-91A807537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9" y="2616443"/>
            <a:ext cx="7422480" cy="300896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9EFF80-5045-4726-8D02-21D2DEC23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817" y="780766"/>
            <a:ext cx="2880320" cy="2062892"/>
          </a:xfrm>
          <a:prstGeom prst="round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13" name="Ellipse 6">
            <a:extLst>
              <a:ext uri="{FF2B5EF4-FFF2-40B4-BE49-F238E27FC236}">
                <a16:creationId xmlns:a16="http://schemas.microsoft.com/office/drawing/2014/main" id="{6AFA50F0-E25D-48F1-92AE-ABE04DD626BD}"/>
              </a:ext>
            </a:extLst>
          </p:cNvPr>
          <p:cNvSpPr/>
          <p:nvPr/>
        </p:nvSpPr>
        <p:spPr>
          <a:xfrm>
            <a:off x="5098355" y="3679081"/>
            <a:ext cx="1325079" cy="1049875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28FFF5C-73C2-401F-883D-4180210796C0}"/>
              </a:ext>
            </a:extLst>
          </p:cNvPr>
          <p:cNvCxnSpPr>
            <a:cxnSpLocks/>
            <a:stCxn id="13" idx="0"/>
            <a:endCxn id="6" idx="1"/>
          </p:cNvCxnSpPr>
          <p:nvPr/>
        </p:nvCxnSpPr>
        <p:spPr>
          <a:xfrm flipV="1">
            <a:off x="5760895" y="1812212"/>
            <a:ext cx="1482922" cy="1866869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6">
            <a:extLst>
              <a:ext uri="{FF2B5EF4-FFF2-40B4-BE49-F238E27FC236}">
                <a16:creationId xmlns:a16="http://schemas.microsoft.com/office/drawing/2014/main" id="{BB18E7C8-B2B5-4778-B4BD-C1045A8EB3B2}"/>
              </a:ext>
            </a:extLst>
          </p:cNvPr>
          <p:cNvSpPr/>
          <p:nvPr/>
        </p:nvSpPr>
        <p:spPr>
          <a:xfrm>
            <a:off x="8153601" y="1812212"/>
            <a:ext cx="792088" cy="926068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F1994CC-FBCA-4879-8E03-33C250DA3289}"/>
              </a:ext>
            </a:extLst>
          </p:cNvPr>
          <p:cNvCxnSpPr>
            <a:cxnSpLocks/>
            <a:stCxn id="17" idx="3"/>
            <a:endCxn id="2" idx="1"/>
          </p:cNvCxnSpPr>
          <p:nvPr/>
        </p:nvCxnSpPr>
        <p:spPr>
          <a:xfrm>
            <a:off x="8945689" y="2275246"/>
            <a:ext cx="607586" cy="62486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0A8E3C10-3EA8-4EE9-9424-9694395F0D28}"/>
              </a:ext>
            </a:extLst>
          </p:cNvPr>
          <p:cNvGrpSpPr>
            <a:grpSpLocks noChangeAspect="1"/>
          </p:cNvGrpSpPr>
          <p:nvPr/>
        </p:nvGrpSpPr>
        <p:grpSpPr>
          <a:xfrm>
            <a:off x="8405782" y="2900114"/>
            <a:ext cx="2294984" cy="2766985"/>
            <a:chOff x="5818435" y="1022418"/>
            <a:chExt cx="3376244" cy="400550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3174EC11-FA8A-4A9B-8012-52D42EC08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5503803" y="1337050"/>
              <a:ext cx="4005508" cy="3376244"/>
            </a:xfrm>
            <a:prstGeom prst="roundRect">
              <a:avLst/>
            </a:prstGeom>
            <a:ln w="19050">
              <a:solidFill>
                <a:srgbClr val="00B0F0"/>
              </a:solidFill>
            </a:ln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7D212BA-3F3A-4AFB-8C25-50AF40832F35}"/>
                </a:ext>
              </a:extLst>
            </p:cNvPr>
            <p:cNvSpPr/>
            <p:nvPr/>
          </p:nvSpPr>
          <p:spPr>
            <a:xfrm>
              <a:off x="7906667" y="2589742"/>
              <a:ext cx="504056" cy="108012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6D11655-D21D-4F6B-BE69-3C5AF749EF15}"/>
              </a:ext>
            </a:extLst>
          </p:cNvPr>
          <p:cNvSpPr txBox="1"/>
          <p:nvPr/>
        </p:nvSpPr>
        <p:spPr>
          <a:xfrm>
            <a:off x="9512505" y="3594241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Buncher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E774597-8AD2-4C77-A71E-5CBBDCB33BCD}"/>
              </a:ext>
            </a:extLst>
          </p:cNvPr>
          <p:cNvSpPr/>
          <p:nvPr/>
        </p:nvSpPr>
        <p:spPr>
          <a:xfrm>
            <a:off x="2146029" y="1611350"/>
            <a:ext cx="792087" cy="50405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2F46C5F-C390-4219-BBF5-0A24C86E22FC}"/>
              </a:ext>
            </a:extLst>
          </p:cNvPr>
          <p:cNvCxnSpPr>
            <a:cxnSpLocks/>
            <a:stCxn id="28" idx="2"/>
            <a:endCxn id="12" idx="0"/>
          </p:cNvCxnSpPr>
          <p:nvPr/>
        </p:nvCxnSpPr>
        <p:spPr>
          <a:xfrm>
            <a:off x="2542073" y="2115406"/>
            <a:ext cx="1776466" cy="50103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Espace réservé du pied de page 6">
            <a:extLst>
              <a:ext uri="{FF2B5EF4-FFF2-40B4-BE49-F238E27FC236}">
                <a16:creationId xmlns:a16="http://schemas.microsoft.com/office/drawing/2014/main" id="{DDC3676E-5C91-4778-8287-493E5709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288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72C2C9C-26AC-478D-B816-FEF0029B02EB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/>
              <a:t>Buncher specifications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D2A939-6BA9-4BE6-9DD6-0DFE4C244518}"/>
              </a:ext>
            </a:extLst>
          </p:cNvPr>
          <p:cNvSpPr txBox="1"/>
          <p:nvPr/>
        </p:nvSpPr>
        <p:spPr>
          <a:xfrm>
            <a:off x="849883" y="1416850"/>
            <a:ext cx="5472608" cy="3536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b="1" u="sng" dirty="0"/>
              <a:t>Specifications :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dirty="0"/>
              <a:t>Frequency = 801 MHz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dirty="0"/>
              <a:t>Maximum length = 200 mm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dirty="0"/>
              <a:t>Targeted temperature = 30°C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dirty="0"/>
              <a:t>Power dissipated = 1,6kW or 5kW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dirty="0"/>
              <a:t>Material : OFHC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A044BC-0C20-416B-A5D0-C691B39F37D3}"/>
              </a:ext>
            </a:extLst>
          </p:cNvPr>
          <p:cNvSpPr/>
          <p:nvPr/>
        </p:nvSpPr>
        <p:spPr>
          <a:xfrm>
            <a:off x="5674419" y="1919885"/>
            <a:ext cx="5384800" cy="24590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dirty="0"/>
              <a:t>Beam axes flange : CF50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dirty="0"/>
              <a:t>2 ports : CF 16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dirty="0"/>
              <a:t>Vacuum port : CF40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GB" dirty="0"/>
              <a:t>RF power coupler port : ?</a:t>
            </a:r>
          </a:p>
        </p:txBody>
      </p:sp>
      <p:sp>
        <p:nvSpPr>
          <p:cNvPr id="9" name="Espace réservé du pied de page 6">
            <a:extLst>
              <a:ext uri="{FF2B5EF4-FFF2-40B4-BE49-F238E27FC236}">
                <a16:creationId xmlns:a16="http://schemas.microsoft.com/office/drawing/2014/main" id="{9595A44E-7E17-4FA9-B60A-F026E8A0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49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72C2C9C-26AC-478D-B816-FEF0029B02EB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/>
              <a:t>Buncher design review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FD7A5CB-6B0C-4DA6-B715-8C46D97DE2A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794099" y="3214845"/>
            <a:ext cx="1569600" cy="165348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F35378-9F2C-414E-AD4C-0BB87F05728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794099" y="719948"/>
            <a:ext cx="1569600" cy="165348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34E2B7-5121-4C85-8DEE-E58482E40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675" y="2370401"/>
            <a:ext cx="1291621" cy="1648401"/>
          </a:xfrm>
          <a:prstGeom prst="round2Diag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C0B4D1-6CA1-4106-8C5B-F43F4DED9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674" y="719948"/>
            <a:ext cx="1291622" cy="1648401"/>
          </a:xfrm>
          <a:prstGeom prst="round2Diag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51CF2B-BC8B-4B9A-9246-28AA6BCC44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2" r="6421"/>
          <a:stretch/>
        </p:blipFill>
        <p:spPr>
          <a:xfrm>
            <a:off x="5560675" y="4014698"/>
            <a:ext cx="1291622" cy="1647754"/>
          </a:xfrm>
          <a:prstGeom prst="round2Diag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69FF8BA-AD19-4D16-BF81-4B3A26B9CAC6}"/>
              </a:ext>
            </a:extLst>
          </p:cNvPr>
          <p:cNvSpPr txBox="1"/>
          <p:nvPr/>
        </p:nvSpPr>
        <p:spPr>
          <a:xfrm>
            <a:off x="6852294" y="716034"/>
            <a:ext cx="3214613" cy="1021883"/>
          </a:xfrm>
          <a:prstGeom prst="round1Rect">
            <a:avLst/>
          </a:prstGeom>
          <a:solidFill>
            <a:srgbClr val="EBEBEB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u="sng" dirty="0"/>
              <a:t>Cerl Type buncher :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Manufacturing with 3D printed copper</a:t>
            </a:r>
          </a:p>
          <a:p>
            <a:pPr>
              <a:lnSpc>
                <a:spcPct val="150000"/>
              </a:lnSpc>
            </a:pPr>
            <a:endParaRPr lang="en-GB" sz="1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EC0DA0-AA35-4694-9FB2-EF58A099BA6F}"/>
              </a:ext>
            </a:extLst>
          </p:cNvPr>
          <p:cNvSpPr txBox="1"/>
          <p:nvPr/>
        </p:nvSpPr>
        <p:spPr>
          <a:xfrm>
            <a:off x="6852293" y="2369218"/>
            <a:ext cx="3214613" cy="1345048"/>
          </a:xfrm>
          <a:prstGeom prst="round1Rect">
            <a:avLst/>
          </a:prstGeom>
          <a:solidFill>
            <a:srgbClr val="EBEBEB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u="sng" dirty="0"/>
              <a:t>Nose Cone type buncher with cooling system brazed :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Classic machining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Cooling system brazed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FFCDD59-9A2E-41ED-A5AA-F502255B4A7D}"/>
              </a:ext>
            </a:extLst>
          </p:cNvPr>
          <p:cNvSpPr txBox="1"/>
          <p:nvPr/>
        </p:nvSpPr>
        <p:spPr>
          <a:xfrm>
            <a:off x="6852293" y="4012646"/>
            <a:ext cx="3214613" cy="1345048"/>
          </a:xfrm>
          <a:prstGeom prst="round1Rect">
            <a:avLst/>
          </a:prstGeom>
          <a:solidFill>
            <a:srgbClr val="EBEBEB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u="sng" dirty="0"/>
              <a:t>Nose Cone type buncher with cooling system machined :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Classic machining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Cooling system machined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8129FD2-B776-4AAE-9EA3-CD852BAD22EB}"/>
              </a:ext>
            </a:extLst>
          </p:cNvPr>
          <p:cNvSpPr/>
          <p:nvPr/>
        </p:nvSpPr>
        <p:spPr>
          <a:xfrm>
            <a:off x="345827" y="2630828"/>
            <a:ext cx="1152128" cy="584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Buncher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02C8463-1228-4768-83C9-6FEF94F960A5}"/>
              </a:ext>
            </a:extLst>
          </p:cNvPr>
          <p:cNvCxnSpPr>
            <a:stCxn id="10" idx="3"/>
            <a:endCxn id="18" idx="1"/>
          </p:cNvCxnSpPr>
          <p:nvPr/>
        </p:nvCxnSpPr>
        <p:spPr>
          <a:xfrm flipV="1">
            <a:off x="1497955" y="1546688"/>
            <a:ext cx="1296144" cy="13761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7EAD070-50BB-4394-BF61-48514687B533}"/>
              </a:ext>
            </a:extLst>
          </p:cNvPr>
          <p:cNvCxnSpPr>
            <a:stCxn id="10" idx="3"/>
            <a:endCxn id="17" idx="1"/>
          </p:cNvCxnSpPr>
          <p:nvPr/>
        </p:nvCxnSpPr>
        <p:spPr>
          <a:xfrm>
            <a:off x="1497955" y="2922837"/>
            <a:ext cx="1296144" cy="1118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74B82FD-15A8-45B6-ADC4-63CB4DDCD881}"/>
              </a:ext>
            </a:extLst>
          </p:cNvPr>
          <p:cNvCxnSpPr>
            <a:stCxn id="18" idx="3"/>
            <a:endCxn id="6" idx="2"/>
          </p:cNvCxnSpPr>
          <p:nvPr/>
        </p:nvCxnSpPr>
        <p:spPr>
          <a:xfrm flipV="1">
            <a:off x="4363699" y="1544149"/>
            <a:ext cx="1196975" cy="25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18881C4-C076-4439-977B-E575CD0D35A2}"/>
              </a:ext>
            </a:extLst>
          </p:cNvPr>
          <p:cNvCxnSpPr>
            <a:stCxn id="17" idx="3"/>
            <a:endCxn id="2" idx="2"/>
          </p:cNvCxnSpPr>
          <p:nvPr/>
        </p:nvCxnSpPr>
        <p:spPr>
          <a:xfrm flipV="1">
            <a:off x="4363699" y="3194602"/>
            <a:ext cx="1196976" cy="846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E4F00B2-9A1F-4C81-9587-39DF2496A771}"/>
              </a:ext>
            </a:extLst>
          </p:cNvPr>
          <p:cNvCxnSpPr>
            <a:stCxn id="17" idx="3"/>
            <a:endCxn id="7" idx="2"/>
          </p:cNvCxnSpPr>
          <p:nvPr/>
        </p:nvCxnSpPr>
        <p:spPr>
          <a:xfrm>
            <a:off x="4363699" y="4041585"/>
            <a:ext cx="1196976" cy="7969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2547FF4-73A2-4869-8F13-D4BEF7419199}"/>
              </a:ext>
            </a:extLst>
          </p:cNvPr>
          <p:cNvSpPr/>
          <p:nvPr/>
        </p:nvSpPr>
        <p:spPr>
          <a:xfrm>
            <a:off x="2971023" y="2376353"/>
            <a:ext cx="1215750" cy="3076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Cerl type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02C04E0B-C62E-402B-8DFD-6F2C7437955C}"/>
              </a:ext>
            </a:extLst>
          </p:cNvPr>
          <p:cNvSpPr/>
          <p:nvPr/>
        </p:nvSpPr>
        <p:spPr>
          <a:xfrm>
            <a:off x="2971023" y="4872533"/>
            <a:ext cx="1215751" cy="528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Nose Cone type</a:t>
            </a:r>
          </a:p>
        </p:txBody>
      </p:sp>
      <p:sp>
        <p:nvSpPr>
          <p:cNvPr id="23" name="Espace réservé du pied de page 6">
            <a:extLst>
              <a:ext uri="{FF2B5EF4-FFF2-40B4-BE49-F238E27FC236}">
                <a16:creationId xmlns:a16="http://schemas.microsoft.com/office/drawing/2014/main" id="{0557114E-4B14-4CCE-902B-9804CADA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fr-FR" dirty="0"/>
              <a:t>ingénierie</a:t>
            </a:r>
            <a:r>
              <a:rPr lang="en-US" dirty="0"/>
              <a:t> – PERLE </a:t>
            </a:r>
            <a:r>
              <a:rPr lang="en-US" dirty="0" err="1"/>
              <a:t>Buncher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059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05/02/2025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- </a:t>
            </a:r>
            <a:r>
              <a:rPr lang="fr-FR" dirty="0" err="1"/>
              <a:t>Cerl</a:t>
            </a:r>
            <a:r>
              <a:rPr lang="fr-FR" dirty="0"/>
              <a:t> Type </a:t>
            </a:r>
            <a:r>
              <a:rPr lang="fr-FR" dirty="0" err="1"/>
              <a:t>buncher</a:t>
            </a:r>
            <a:r>
              <a:rPr lang="fr-FR" dirty="0"/>
              <a:t> - 3D </a:t>
            </a:r>
            <a:r>
              <a:rPr lang="fr-FR" dirty="0" err="1"/>
              <a:t>printed</a:t>
            </a:r>
            <a:r>
              <a:rPr lang="fr-FR" dirty="0"/>
              <a:t>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3C32D2A-C775-493E-BCF7-F858D1242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7" b="89968" l="9907" r="89977">
                        <a14:foregroundMark x1="60140" y1="9925" x2="46503" y2="9712"/>
                        <a14:foregroundMark x1="44406" y1="10459" x2="47086" y2="10459"/>
                        <a14:foregroundMark x1="42657" y1="9285" x2="42657" y2="9285"/>
                        <a14:foregroundMark x1="29021" y1="58698" x2="30769" y2="56457"/>
                        <a14:foregroundMark x1="57343" y1="86873" x2="55944" y2="84205"/>
                        <a14:foregroundMark x1="51049" y1="85379" x2="50000" y2="86233"/>
                        <a14:foregroundMark x1="57459" y1="85379" x2="59441" y2="85379"/>
                        <a14:foregroundMark x1="59441" y1="84845" x2="59441" y2="84845"/>
                        <a14:foregroundMark x1="59907" y1="84205" x2="59907" y2="84205"/>
                        <a14:foregroundMark x1="60373" y1="85059" x2="66550" y2="89114"/>
                        <a14:foregroundMark x1="76573" y1="63394" x2="73193" y2="58911"/>
                        <a14:foregroundMark x1="61072" y1="7684" x2="62587" y2="8645"/>
                        <a14:foregroundMark x1="45338" y1="8431" x2="46620" y2="8431"/>
                        <a14:foregroundMark x1="48485" y1="8218" x2="58392" y2="7898"/>
                        <a14:foregroundMark x1="57692" y1="7257" x2="42890" y2="8645"/>
                        <a14:foregroundMark x1="43357" y1="8858" x2="55478" y2="7257"/>
                        <a14:foregroundMark x1="47319" y1="7684" x2="47319" y2="7684"/>
                        <a14:foregroundMark x1="49068" y1="7471" x2="49068" y2="7471"/>
                        <a14:foregroundMark x1="65967" y1="86660" x2="65967" y2="86660"/>
                        <a14:foregroundMark x1="70163" y1="87193" x2="70163" y2="87193"/>
                        <a14:foregroundMark x1="75408" y1="89221" x2="42657" y2="87513"/>
                        <a14:foregroundMark x1="42657" y1="87513" x2="37995" y2="86446"/>
                        <a14:foregroundMark x1="78089" y1="61153" x2="78089" y2="611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84022"/>
            <a:ext cx="4752528" cy="519011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63CC857-7870-4E44-BCAC-48154F5CA1B9}"/>
              </a:ext>
            </a:extLst>
          </p:cNvPr>
          <p:cNvSpPr txBox="1"/>
          <p:nvPr/>
        </p:nvSpPr>
        <p:spPr>
          <a:xfrm>
            <a:off x="4666307" y="2433836"/>
            <a:ext cx="5616624" cy="11918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/>
              <a:t>Cerl</a:t>
            </a:r>
            <a:r>
              <a:rPr lang="fr-FR" sz="4000" b="1" dirty="0"/>
              <a:t> Type </a:t>
            </a:r>
            <a:r>
              <a:rPr lang="fr-FR" sz="4000" b="1" dirty="0" err="1"/>
              <a:t>buncher</a:t>
            </a:r>
            <a:r>
              <a:rPr lang="fr-FR" sz="4000" b="1" dirty="0"/>
              <a:t> </a:t>
            </a:r>
          </a:p>
          <a:p>
            <a:pPr algn="ctr"/>
            <a:r>
              <a:rPr lang="fr-FR" sz="2400" dirty="0"/>
              <a:t>3D </a:t>
            </a:r>
            <a:r>
              <a:rPr lang="fr-FR" sz="2400" dirty="0" err="1"/>
              <a:t>printed</a:t>
            </a:r>
            <a:r>
              <a:rPr lang="fr-FR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7012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en-GB" smtClean="0"/>
              <a:t>05/02/2025</a:t>
            </a:fld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72C2C9C-26AC-478D-B816-FEF0029B02EB}"/>
              </a:ext>
            </a:extLst>
          </p:cNvPr>
          <p:cNvSpPr txBox="1">
            <a:spLocks/>
          </p:cNvSpPr>
          <p:nvPr/>
        </p:nvSpPr>
        <p:spPr>
          <a:xfrm>
            <a:off x="2290043" y="151974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/>
              <a:t>Buncher RF characteristics</a:t>
            </a:r>
          </a:p>
        </p:txBody>
      </p:sp>
      <p:sp>
        <p:nvSpPr>
          <p:cNvPr id="12" name="AutoShape 2" descr="https://zimbra.in2p3.fr/service/home/~/?auth=co&amp;id=3020&amp;part=2.6">
            <a:extLst>
              <a:ext uri="{FF2B5EF4-FFF2-40B4-BE49-F238E27FC236}">
                <a16:creationId xmlns:a16="http://schemas.microsoft.com/office/drawing/2014/main" id="{3441AC1C-715D-441D-99CB-7DDA6FB7A9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3988" y="2876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2614146-3C8E-4C33-A36C-92564B059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014" y="3194733"/>
            <a:ext cx="2656515" cy="24490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12BBFEC-5A08-4544-89BC-3CBA262FD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016" y="725488"/>
            <a:ext cx="2656513" cy="24490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826D071-E2A5-428D-8EAA-62289FA48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41" y="1480741"/>
            <a:ext cx="7037075" cy="416309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92B9DD4-F84A-4B7B-ACBD-89450B7828F0}"/>
              </a:ext>
            </a:extLst>
          </p:cNvPr>
          <p:cNvSpPr txBox="1"/>
          <p:nvPr/>
        </p:nvSpPr>
        <p:spPr>
          <a:xfrm>
            <a:off x="417835" y="1225087"/>
            <a:ext cx="635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/>
              <a:t>Jean Louis Munoz from ESS Bilbao Simulation’s</a:t>
            </a:r>
          </a:p>
        </p:txBody>
      </p:sp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D17D79BE-8051-4560-A83F-832F4F4C6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en-GB" dirty="0"/>
              <a:t>Perle - Cerl Type buncher - 3D printed </a:t>
            </a:r>
          </a:p>
        </p:txBody>
      </p:sp>
    </p:spTree>
    <p:extLst>
      <p:ext uri="{BB962C8B-B14F-4D97-AF65-F5344CB8AC3E}">
        <p14:creationId xmlns:p14="http://schemas.microsoft.com/office/powerpoint/2010/main" val="197530465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19349</TotalTime>
  <Words>1375</Words>
  <Application>Microsoft Office PowerPoint</Application>
  <PresentationFormat>Personnalisé</PresentationFormat>
  <Paragraphs>389</Paragraphs>
  <Slides>38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</vt:lpstr>
      <vt:lpstr>Masque IJCLab standard</vt:lpstr>
      <vt:lpstr>Perle Buncher AG du Pôle Ingénierie Orateur : S. Marchal</vt:lpstr>
      <vt:lpstr>Présentation PowerPoint</vt:lpstr>
      <vt:lpstr>DC Gun installation status                  LASER room </vt:lpstr>
      <vt:lpstr>Project Phasage   - Macro view with milestones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Buncher equipment</vt:lpstr>
      <vt:lpstr>Buncher design</vt:lpstr>
      <vt:lpstr>Cooling system pressure losses</vt:lpstr>
      <vt:lpstr>Thermal simulations</vt:lpstr>
      <vt:lpstr>Mechanical simulations</vt:lpstr>
      <vt:lpstr>Mechanical simulations</vt:lpstr>
      <vt:lpstr>Présentation PowerPoint</vt:lpstr>
      <vt:lpstr>Présentation PowerPoint</vt:lpstr>
      <vt:lpstr>Buncher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</vt:lpstr>
      <vt:lpstr>Présentation PowerPoint</vt:lpstr>
      <vt:lpstr>Thermal results</vt:lpstr>
      <vt:lpstr>Mechanical result</vt:lpstr>
      <vt:lpstr>Mechanical result</vt:lpstr>
      <vt:lpstr>Thermal results</vt:lpstr>
      <vt:lpstr>Mechanical result</vt:lpstr>
      <vt:lpstr>Mechanical result</vt:lpstr>
      <vt:lpstr>Buncher in stainless with copper coating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samuel marchal</cp:lastModifiedBy>
  <cp:revision>1707</cp:revision>
  <dcterms:created xsi:type="dcterms:W3CDTF">2011-03-09T16:37:49Z</dcterms:created>
  <dcterms:modified xsi:type="dcterms:W3CDTF">2025-02-05T10:12:15Z</dcterms:modified>
</cp:coreProperties>
</file>