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notesSlides/notesSlide4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22.xml" ContentType="application/vnd.openxmlformats-officedocument.presentationml.slide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0772775" cy="6059488"/>
  <p:notesSz cx="6799263" cy="9929813"/>
  <p:defaultTextStyle>
    <a:defPPr>
      <a:defRPr lang="fr-FR"/>
    </a:defPPr>
    <a:lvl1pPr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1pPr>
    <a:lvl2pPr marL="501650" indent="-44450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2pPr>
    <a:lvl3pPr marL="1004888" indent="-90488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3pPr>
    <a:lvl4pPr marL="1508125" indent="-13652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4pPr>
    <a:lvl5pPr marL="2009775" indent="-18097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5pPr>
    <a:lvl6pPr marL="2286000" algn="l" defTabSz="914400">
      <a:defRPr sz="2000">
        <a:solidFill>
          <a:schemeClr val="tx1"/>
        </a:solidFill>
        <a:latin typeface="Arial"/>
        <a:ea typeface="+mn-ea"/>
        <a:cs typeface="Arial"/>
      </a:defRPr>
    </a:lvl6pPr>
    <a:lvl7pPr marL="2743200" algn="l" defTabSz="914400">
      <a:defRPr sz="2000">
        <a:solidFill>
          <a:schemeClr val="tx1"/>
        </a:solidFill>
        <a:latin typeface="Arial"/>
        <a:ea typeface="+mn-ea"/>
        <a:cs typeface="Arial"/>
      </a:defRPr>
    </a:lvl7pPr>
    <a:lvl8pPr marL="3200400" algn="l" defTabSz="914400">
      <a:defRPr sz="2000">
        <a:solidFill>
          <a:schemeClr val="tx1"/>
        </a:solidFill>
        <a:latin typeface="Arial"/>
        <a:ea typeface="+mn-ea"/>
        <a:cs typeface="Arial"/>
      </a:defRPr>
    </a:lvl8pPr>
    <a:lvl9pPr marL="3657600" algn="l" defTabSz="914400">
      <a:defRPr sz="2000">
        <a:solidFill>
          <a:schemeClr val="tx1"/>
        </a:solidFill>
        <a:latin typeface="Arial"/>
        <a:ea typeface="+mn-ea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0" d="100"/>
          <a:sy n="100" d="100"/>
        </p:scale>
        <p:origin x="1398" y="48"/>
      </p:cViewPr>
      <p:guideLst>
        <p:guide pos="1909" orient="horz"/>
        <p:guide pos="3394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theme" Target="theme/theme1.xml"/><Relationship Id="rId4" Type="http://schemas.openxmlformats.org/officeDocument/2006/relationships/theme" Target="theme/theme2.xml"/><Relationship Id="rId5" Type="http://schemas.openxmlformats.org/officeDocument/2006/relationships/theme" Target="theme/theme3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 /><Relationship Id="rId40" Type="http://schemas.openxmlformats.org/officeDocument/2006/relationships/tableStyles" Target="tableStyles.xml" /><Relationship Id="rId41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34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51342" y="0"/>
            <a:ext cx="294634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t>18/12/2024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>
              <a:defRPr/>
            </a:pPr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9431599"/>
            <a:ext cx="294634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51342" y="9431599"/>
            <a:ext cx="294634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56ABB3B-3EFD-5391-03FF-385835D2685C}" type="slidenum">
              <a:rPr/>
              <a:t>1</a:t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31713F9-34D4-F8C8-7F93-D5AE4D07EF07}" type="slidenum">
              <a:rPr/>
              <a:t>10</a:t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AE8C01-F088-0265-D557-763AE57ACAC3}" type="slidenum">
              <a:rPr/>
              <a:t>11</a:t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D24AB8B-CC9F-EF4B-C880-41690A8EEAE1}" type="slidenum">
              <a:rPr/>
              <a:t>12</a:t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AE8C01-F088-0265-D557-763AE57ACAC3}" type="slidenum">
              <a:rPr/>
              <a:t>13</a:t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FBDB69B-3994-86C1-0134-5A2413B88371}" type="slidenum">
              <a:rPr/>
              <a:t>14</a:t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2CACEFC-8175-A3F8-07A6-EC4E611C6BB6}" type="slidenum">
              <a:rPr/>
              <a:t>15</a:t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900688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1495059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192980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16C235C-F9D7-80C0-6C04-8A93DAB7F0D6}" type="slidenum">
              <a:rPr/>
              <a:t>16</a:t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EE31EA8-CB5D-0705-0D04-1AD51B51F346}" type="slidenum">
              <a:rPr/>
              <a:t>17</a:t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Regrouper PHIL, Acc. THz et TWAC sous TWAC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5E63E63-5642-4F4A-94A7-AA6AD69B17C2}" type="slidenum">
              <a:rPr lang="fr-FR"/>
              <a:t>18</a:t>
            </a:fld>
            <a:endParaRPr lang="fr-FR"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9404464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693285371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Regrouper PHIL, Acc. THz et TWAC sous TWAC</a:t>
            </a:r>
            <a:endParaRPr/>
          </a:p>
        </p:txBody>
      </p:sp>
      <p:sp>
        <p:nvSpPr>
          <p:cNvPr id="77303244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E90EBBE9-CD9F-1B12-907B-ED35E5394153}" type="slidenum">
              <a:rPr lang="fr-FR"/>
              <a:t>19</a:t>
            </a:fld>
            <a:endParaRPr lang="fr-FR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B9CF1A7-C65A-BF32-AEB9-48DB4996C611}" type="slidenum">
              <a:rPr/>
              <a:t>2</a:t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Regrouper PHIL, Acc. THz et TWAC sous TWAC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5E63E63-5642-4F4A-94A7-AA6AD69B17C2}" type="slidenum">
              <a:rPr lang="fr-FR"/>
              <a:t>20</a:t>
            </a:fld>
            <a:endParaRPr lang="fr-FR"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BCB265-E6E9-81AA-3D91-6E1A087AABD9}" type="slidenum">
              <a:rPr/>
              <a:t>21</a:t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B01FE4-2DB4-1083-C078-7DCA3B7A5DDA}" type="slidenum">
              <a:rPr/>
              <a:t>22</a:t>
            </a:fld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911573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294702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486798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860101-5BCC-2CE3-A2D2-DFC7247E3D04}" type="slidenum">
              <a:rPr/>
              <a:t>23</a:t>
            </a:fld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911573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294702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486798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860101-5BCC-2CE3-A2D2-DFC7247E3D04}" type="slidenum">
              <a:rPr/>
              <a:t>24</a:t>
            </a:fld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911573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294702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486798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860101-5BCC-2CE3-A2D2-DFC7247E3D04}" type="slidenum">
              <a:rPr/>
              <a:t>25</a:t>
            </a:fld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911573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294702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486798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860101-5BCC-2CE3-A2D2-DFC7247E3D04}" type="slidenum">
              <a:rPr/>
              <a:t>26</a:t>
            </a:fld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911573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294702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486798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860101-5BCC-2CE3-A2D2-DFC7247E3D04}" type="slidenum">
              <a:rPr/>
              <a:t>27</a:t>
            </a:fld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68C3081-03BD-4B2F-E516-35A617EBE324}" type="slidenum">
              <a:rPr/>
              <a:t>28</a:t>
            </a:fld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68C3081-03BD-4B2F-E516-35A617EBE324}" type="slidenum">
              <a:rPr/>
              <a:t>29</a:t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4C7D9AA-4D31-D693-7E50-AA63A6200F45}" type="slidenum">
              <a:rPr/>
              <a:t>3</a:t>
            </a:fld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68C3081-03BD-4B2F-E516-35A617EBE324}" type="slidenum">
              <a:rPr/>
              <a:t>30</a:t>
            </a:fld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818123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778893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3057295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4CE96C-C39F-5253-673B-C460D53BEC71}" type="slidenum">
              <a:rPr/>
              <a:t>31</a:t>
            </a:fld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818123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778893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3057295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4CE96C-C39F-5253-673B-C460D53BEC71}" type="slidenum">
              <a:rPr/>
              <a:t>32</a:t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452125-364D-38EE-D82B-997243DD6653}" type="slidenum">
              <a:rPr/>
              <a:t>4</a:t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44BB1D2-0738-885F-A6B7-019CEA73F45A}" type="slidenum">
              <a:rPr/>
              <a:t>5</a:t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414007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457907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162312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05DCCE8-6C57-B456-3C2F-09089DBA6775}" type="slidenum">
              <a:rPr/>
              <a:t>6</a:t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7FD8539-6180-AFFC-545E-044F8AEF8A55}" type="slidenum">
              <a:rPr/>
              <a:t>7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7FD8539-6180-AFFC-545E-044F8AEF8A55}" type="slidenum">
              <a:rPr/>
              <a:t>8</a:t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2BE78CD-BD94-120B-B575-55E76FC0F833}" type="slidenum">
              <a:rPr/>
              <a:t>9</a:t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hyperlink" Target="https://www.ijclab.in2p3.fr/" TargetMode="External"/><Relationship Id="rId4" Type="http://schemas.openxmlformats.org/officeDocument/2006/relationships/image" Target="../media/image18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Intro-logo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introduction : titre+contenu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"/>
            <a:ext cx="10772775" cy="1583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787" tIns="40394" rIns="80787" bIns="40394"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591052"/>
            <a:ext cx="10772775" cy="25729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787" tIns="40394" rIns="80787" bIns="40394"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626275" y="209269"/>
            <a:ext cx="8079581" cy="1109704"/>
          </a:xfrm>
        </p:spPr>
        <p:txBody>
          <a:bodyPr anchor="b"/>
          <a:lstStyle>
            <a:lvl1pPr algn="ctr">
              <a:defRPr sz="5300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0" y="4475886"/>
            <a:ext cx="8079581" cy="1462973"/>
          </a:xfrm>
        </p:spPr>
        <p:txBody>
          <a:bodyPr/>
          <a:lstStyle>
            <a:lvl1pPr marL="0" indent="0" algn="ctr">
              <a:buNone/>
              <a:defRPr sz="2100"/>
            </a:lvl1pPr>
            <a:lvl2pPr marL="403936" indent="0" algn="ctr">
              <a:buNone/>
              <a:defRPr sz="1800"/>
            </a:lvl2pPr>
            <a:lvl3pPr marL="807872" indent="0" algn="ctr">
              <a:buNone/>
              <a:defRPr sz="1600"/>
            </a:lvl3pPr>
            <a:lvl4pPr marL="1211809" indent="0" algn="ctr">
              <a:buNone/>
              <a:defRPr sz="1400"/>
            </a:lvl4pPr>
            <a:lvl5pPr marL="1615745" indent="0" algn="ctr">
              <a:buNone/>
              <a:defRPr sz="1400"/>
            </a:lvl5pPr>
            <a:lvl6pPr marL="2019681" indent="0" algn="ctr">
              <a:buNone/>
              <a:defRPr sz="1400"/>
            </a:lvl6pPr>
            <a:lvl7pPr marL="2423617" indent="0" algn="ctr">
              <a:buNone/>
              <a:defRPr sz="1400"/>
            </a:lvl7pPr>
            <a:lvl8pPr marL="2827553" indent="0" algn="ctr">
              <a:buNone/>
              <a:defRPr sz="1400"/>
            </a:lvl8pPr>
            <a:lvl9pPr marL="3231490" indent="0" algn="ctr">
              <a:buNone/>
              <a:defRPr sz="14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41BE48F-A7D6-8A4D-99CA-582EB3456AD8}" type="slidenum">
              <a:rPr lang="fr-FR"/>
              <a:t>‹N°›</a:t>
            </a:fld>
            <a:endParaRPr lang="fr-FR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4163958"/>
            <a:ext cx="10772775" cy="1895532"/>
          </a:xfrm>
          <a:prstGeom prst="rect">
            <a:avLst/>
          </a:prstGeom>
          <a:solidFill>
            <a:srgbClr val="ED6C0F"/>
          </a:solidFill>
          <a:ln>
            <a:solidFill>
              <a:srgbClr val="ED6C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787" tIns="40394" rIns="80787" bIns="40394" rtlCol="0"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Slide introduction V2 : titre+contenu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simple : titre+contenu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10308112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simple : titre+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10308112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Slide simple : titre+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10308112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/>
          <a:srcRect l="0" t="0" r="0" b="88074"/>
          <a:stretch/>
        </p:blipFill>
        <p:spPr bwMode="auto">
          <a:xfrm>
            <a:off x="177" y="0"/>
            <a:ext cx="10772417" cy="722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introduction : titre+2 contenus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 bwMode="auto"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simple  : titre+2 contenus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 bwMode="auto">
          <a:xfrm>
            <a:off x="5535752" y="797495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simple  : titre+2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273820" y="797495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 bwMode="auto">
          <a:xfrm>
            <a:off x="5535752" y="797495"/>
            <a:ext cx="5040559" cy="467144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8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-1271"/>
            <a:ext cx="10772775" cy="696990"/>
          </a:xfrm>
          <a:prstGeom prst="rect">
            <a:avLst/>
          </a:prstGeom>
          <a:gradFill>
            <a:gsLst>
              <a:gs pos="0">
                <a:srgbClr val="FFFFFF"/>
              </a:gs>
              <a:gs pos="59000">
                <a:schemeClr val="bg1"/>
              </a:gs>
              <a:gs pos="78000">
                <a:srgbClr val="B8C4D1"/>
              </a:gs>
              <a:gs pos="100000">
                <a:srgbClr val="456487"/>
              </a:gs>
            </a:gsLst>
            <a:lin ang="1656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79521" tIns="41351" rIns="79521" bIns="41351" numCol="1" rtlCol="0" anchor="t" anchorCtr="0" compatLnSpc="1">
            <a:prstTxWarp prst="textNoShape"/>
            <a:noAutofit/>
          </a:bodyPr>
          <a:lstStyle/>
          <a:p>
            <a:pPr marL="0" marR="0" indent="0" algn="l" defTabSz="80796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250" b="1" i="0" u="none" strike="noStrike" cap="none">
              <a:ln>
                <a:noFill/>
              </a:ln>
              <a:solidFill>
                <a:schemeClr val="tx1"/>
              </a:solidFill>
              <a:latin typeface="Verdana"/>
            </a:endParaRPr>
          </a:p>
        </p:txBody>
      </p:sp>
      <p:sp>
        <p:nvSpPr>
          <p:cNvPr id="18" name="Rectangle 17"/>
          <p:cNvSpPr/>
          <p:nvPr userDrawn="1"/>
        </p:nvSpPr>
        <p:spPr bwMode="auto">
          <a:xfrm flipH="1">
            <a:off x="0" y="5606429"/>
            <a:ext cx="10772775" cy="453058"/>
          </a:xfrm>
          <a:prstGeom prst="rect">
            <a:avLst/>
          </a:prstGeom>
          <a:gradFill>
            <a:gsLst>
              <a:gs pos="0">
                <a:schemeClr val="bg1"/>
              </a:gs>
              <a:gs pos="40000">
                <a:schemeClr val="bg1"/>
              </a:gs>
              <a:gs pos="50000">
                <a:srgbClr val="FFA568"/>
              </a:gs>
              <a:gs pos="100000">
                <a:srgbClr val="FF8634"/>
              </a:gs>
            </a:gsLst>
            <a:lin ang="5160000" scaled="0"/>
          </a:gradFill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79521" tIns="41351" rIns="79521" bIns="41351" numCol="1" rtlCol="0" anchor="t" anchorCtr="0" compatLnSpc="1">
            <a:prstTxWarp prst="textNoShape"/>
            <a:noAutofit/>
          </a:bodyPr>
          <a:lstStyle/>
          <a:p>
            <a:pPr marL="0" marR="0" indent="0" algn="l" defTabSz="80796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250" b="1" i="0" u="none" strike="noStrike" cap="none">
              <a:ln>
                <a:noFill/>
              </a:ln>
              <a:solidFill>
                <a:schemeClr val="tx1"/>
              </a:solidFill>
              <a:latin typeface="Verdan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38639" y="1413882"/>
            <a:ext cx="9695498" cy="3998982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"/>
                <a:cs typeface="Calibri"/>
              </a:defRPr>
            </a:lvl1pPr>
            <a:lvl2pPr>
              <a:defRPr sz="1600">
                <a:latin typeface="Calibri"/>
                <a:cs typeface="Calibri"/>
              </a:defRPr>
            </a:lvl2pPr>
            <a:lvl3pPr>
              <a:defRPr sz="16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Rectangle 6"/>
          <p:cNvSpPr>
            <a:spLocks noChangeArrowheads="1" noGrp="1"/>
          </p:cNvSpPr>
          <p:nvPr>
            <p:ph type="title"/>
          </p:nvPr>
        </p:nvSpPr>
        <p:spPr bwMode="auto">
          <a:xfrm>
            <a:off x="2955879" y="281935"/>
            <a:ext cx="7837292" cy="31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2727" rIns="82168" bIns="42727" numCol="1" anchor="ctr" anchorCtr="0" compatLnSpc="1">
            <a:prstTxWarp prst="textNoShape"/>
          </a:bodyPr>
          <a:lstStyle>
            <a:lvl1pPr algn="l">
              <a:defRPr sz="2100">
                <a:latin typeface="+mj-lt"/>
                <a:cs typeface="Calibri"/>
              </a:defRPr>
            </a:lvl1pPr>
          </a:lstStyle>
          <a:p>
            <a:pPr lvl="0">
              <a:defRPr/>
            </a:pPr>
            <a:r>
              <a:rPr lang="en-GB"/>
              <a:t>Cliquez pour modifier</a:t>
            </a:r>
            <a:endParaRPr/>
          </a:p>
        </p:txBody>
      </p:sp>
      <p:sp>
        <p:nvSpPr>
          <p:cNvPr id="13" name="ZoneTexte 2"/>
          <p:cNvSpPr txBox="1"/>
          <p:nvPr userDrawn="1"/>
        </p:nvSpPr>
        <p:spPr bwMode="auto">
          <a:xfrm>
            <a:off x="9662941" y="5695674"/>
            <a:ext cx="1013419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l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tx1"/>
                </a:solidFill>
                <a:latin typeface="Verdana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tx1"/>
                </a:solidFill>
                <a:latin typeface="Verdana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tx1"/>
                </a:solidFill>
                <a:latin typeface="Verdana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tx1"/>
                </a:solidFill>
                <a:latin typeface="Verdana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tx1"/>
                </a:solidFill>
                <a:latin typeface="Verdana"/>
                <a:ea typeface="+mn-ea"/>
                <a:cs typeface="Arial"/>
              </a:defRPr>
            </a:lvl5pPr>
            <a:lvl6pPr marL="2286000" algn="l" defTabSz="914400">
              <a:defRPr sz="1400" b="1">
                <a:solidFill>
                  <a:schemeClr val="tx1"/>
                </a:solidFill>
                <a:latin typeface="Verdana"/>
                <a:ea typeface="+mn-ea"/>
                <a:cs typeface="Arial"/>
              </a:defRPr>
            </a:lvl6pPr>
            <a:lvl7pPr marL="2743200" algn="l" defTabSz="914400">
              <a:defRPr sz="1400" b="1">
                <a:solidFill>
                  <a:schemeClr val="tx1"/>
                </a:solidFill>
                <a:latin typeface="Verdana"/>
                <a:ea typeface="+mn-ea"/>
                <a:cs typeface="Arial"/>
              </a:defRPr>
            </a:lvl7pPr>
            <a:lvl8pPr marL="3200400" algn="l" defTabSz="914400">
              <a:defRPr sz="1400" b="1">
                <a:solidFill>
                  <a:schemeClr val="tx1"/>
                </a:solidFill>
                <a:latin typeface="Verdana"/>
                <a:ea typeface="+mn-ea"/>
                <a:cs typeface="Arial"/>
              </a:defRPr>
            </a:lvl8pPr>
            <a:lvl9pPr marL="3657600" algn="l" defTabSz="914400">
              <a:defRPr sz="1400" b="1">
                <a:solidFill>
                  <a:schemeClr val="tx1"/>
                </a:solidFill>
                <a:latin typeface="Verdana"/>
                <a:ea typeface="+mn-ea"/>
                <a:cs typeface="Arial"/>
              </a:defRPr>
            </a:lvl9pPr>
          </a:lstStyle>
          <a:p>
            <a:pPr>
              <a:defRPr/>
            </a:pPr>
            <a:r>
              <a:rPr lang="fr-FR" sz="950">
                <a:latin typeface="Calibri"/>
                <a:cs typeface="Arial"/>
              </a:rPr>
              <a:t>@ijclab.in2p3.fr</a:t>
            </a:r>
            <a:endParaRPr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344748" y="5691306"/>
            <a:ext cx="390319" cy="28214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56702" y="64403"/>
            <a:ext cx="1267778" cy="907303"/>
          </a:xfrm>
          <a:prstGeom prst="rect">
            <a:avLst/>
          </a:prstGeom>
        </p:spPr>
      </p:pic>
      <p:cxnSp>
        <p:nvCxnSpPr>
          <p:cNvPr id="16" name="Connecteur droit 15"/>
          <p:cNvCxnSpPr>
            <a:cxnSpLocks/>
          </p:cNvCxnSpPr>
          <p:nvPr userDrawn="1"/>
        </p:nvCxnSpPr>
        <p:spPr bwMode="auto">
          <a:xfrm>
            <a:off x="2955880" y="694318"/>
            <a:ext cx="7827093" cy="1401"/>
          </a:xfrm>
          <a:prstGeom prst="line">
            <a:avLst/>
          </a:prstGeom>
          <a:ln w="19050">
            <a:solidFill>
              <a:srgbClr val="456487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8501014" y="5707646"/>
            <a:ext cx="725666" cy="259492"/>
          </a:xfrm>
          <a:prstGeom prst="rect">
            <a:avLst/>
          </a:prstGeom>
          <a:noFill/>
          <a:ln>
            <a:noFill/>
          </a:ln>
        </p:spPr>
        <p:txBody>
          <a:bodyPr lIns="77111" tIns="38555" rIns="77111" bIns="38555"/>
          <a:lstStyle/>
          <a:p>
            <a:pPr algn="ctr">
              <a:defRPr/>
            </a:pPr>
            <a:r>
              <a:rPr lang="fr-FR" sz="900" b="0">
                <a:solidFill>
                  <a:schemeClr val="tx1"/>
                </a:solidFill>
              </a:rPr>
              <a:t>P.</a:t>
            </a:r>
            <a:fld id="{330E0044-E7C7-42CE-99DD-B2CD87CCC60D}" type="slidenum">
              <a:rPr lang="fr-FR" sz="900" b="0">
                <a:solidFill>
                  <a:schemeClr val="tx1"/>
                </a:solidFill>
              </a:rPr>
              <a:t>0</a:t>
            </a:fld>
            <a:endParaRPr lang="fr-FR" sz="9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Key-number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-Logo-haut-gauch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6702" y="50376"/>
            <a:ext cx="1086555" cy="653950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 bwMode="auto">
          <a:xfrm>
            <a:off x="8642642" y="5808462"/>
            <a:ext cx="1869605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7" algn="ctr">
              <a:lnSpc>
                <a:spcPct val="100000"/>
              </a:lnSpc>
              <a:defRPr/>
            </a:pPr>
            <a:r>
              <a:rPr lang="fr-FR" sz="900" b="1" u="sng">
                <a:solidFill>
                  <a:srgbClr val="00294B"/>
                </a:solidFill>
                <a:latin typeface="Trebuchet MS"/>
                <a:cs typeface="Calibri"/>
                <a:hlinkClick r:id="rId3" tooltip="Adresse du portail web IJCLab"/>
              </a:rPr>
              <a:t>www.ijclab.in2p3.fr</a:t>
            </a:r>
            <a:endParaRPr lang="fr-FR" sz="900" b="1">
              <a:solidFill>
                <a:srgbClr val="00294B"/>
              </a:solidFill>
              <a:latin typeface="Trebuchet MS"/>
              <a:cs typeface="Calibri"/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 bwMode="auto">
          <a:xfrm>
            <a:off x="2184404" y="98520"/>
            <a:ext cx="6295425" cy="174404"/>
          </a:xfrm>
        </p:spPr>
        <p:txBody>
          <a:bodyPr/>
          <a:lstStyle>
            <a:lvl1pPr algn="ctr">
              <a:defRPr sz="1150">
                <a:solidFill>
                  <a:srgbClr val="FF6700"/>
                </a:solidFill>
                <a:latin typeface="Trebuchet M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2" name="Espace réservé de la date 13"/>
          <p:cNvSpPr>
            <a:spLocks noGrp="1"/>
          </p:cNvSpPr>
          <p:nvPr>
            <p:ph type="dt" sz="half" idx="10"/>
          </p:nvPr>
        </p:nvSpPr>
        <p:spPr bwMode="auto">
          <a:xfrm>
            <a:off x="1044716" y="5843342"/>
            <a:ext cx="705522" cy="104642"/>
          </a:xfrm>
        </p:spPr>
        <p:txBody>
          <a:bodyPr/>
          <a:lstStyle>
            <a:lvl1pPr>
              <a:defRPr sz="700">
                <a:solidFill>
                  <a:srgbClr val="FF6700"/>
                </a:solidFill>
                <a:latin typeface="Trebuchet MS"/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23" name="Espace réservé du pied de page 14"/>
          <p:cNvSpPr>
            <a:spLocks noGrp="1"/>
          </p:cNvSpPr>
          <p:nvPr>
            <p:ph type="ftr" sz="quarter" idx="11"/>
          </p:nvPr>
        </p:nvSpPr>
        <p:spPr bwMode="auto">
          <a:xfrm>
            <a:off x="265107" y="5843342"/>
            <a:ext cx="779607" cy="104642"/>
          </a:xfrm>
        </p:spPr>
        <p:txBody>
          <a:bodyPr/>
          <a:lstStyle>
            <a:lvl1pPr>
              <a:defRPr sz="700">
                <a:latin typeface="Trebuchet MS"/>
              </a:defRPr>
            </a:lvl1pPr>
          </a:lstStyle>
          <a:p>
            <a:pPr marL="7197" algn="l">
              <a:defRPr/>
            </a:pPr>
            <a:r>
              <a:rPr lang="fr-FR" b="1" spc="-2">
                <a:solidFill>
                  <a:srgbClr val="FF6700"/>
                </a:solidFill>
                <a:cs typeface="Calibri"/>
              </a:rPr>
              <a:t>AG Pôle de Physique des Accélérateurs</a:t>
            </a:r>
            <a:endParaRPr lang="fr-FR">
              <a:cs typeface="Calibri"/>
            </a:endParaRPr>
          </a:p>
        </p:txBody>
      </p:sp>
      <p:grpSp>
        <p:nvGrpSpPr>
          <p:cNvPr id="21" name="Groupe 20"/>
          <p:cNvGrpSpPr/>
          <p:nvPr userDrawn="1"/>
        </p:nvGrpSpPr>
        <p:grpSpPr bwMode="auto">
          <a:xfrm>
            <a:off x="9194391" y="61104"/>
            <a:ext cx="1505136" cy="1093514"/>
            <a:chOff x="10489622" y="172126"/>
            <a:chExt cx="2113312" cy="1929764"/>
          </a:xfrm>
        </p:grpSpPr>
        <p:grpSp>
          <p:nvGrpSpPr>
            <p:cNvPr id="24" name="Groupe 23"/>
            <p:cNvGrpSpPr/>
            <p:nvPr/>
          </p:nvGrpSpPr>
          <p:grpSpPr bwMode="auto">
            <a:xfrm>
              <a:off x="10489622" y="172126"/>
              <a:ext cx="2103596" cy="1601246"/>
              <a:chOff x="12801600" y="316504"/>
              <a:chExt cx="2003425" cy="1520189"/>
            </a:xfrm>
          </p:grpSpPr>
          <p:sp>
            <p:nvSpPr>
              <p:cNvPr id="26" name="object 33"/>
              <p:cNvSpPr/>
              <p:nvPr/>
            </p:nvSpPr>
            <p:spPr bwMode="auto">
              <a:xfrm>
                <a:off x="12801600" y="316504"/>
                <a:ext cx="2003425" cy="1520189"/>
              </a:xfrm>
              <a:prstGeom prst="roundRect">
                <a:avLst>
                  <a:gd name="adj" fmla="val 6155"/>
                </a:avLst>
              </a:prstGeom>
              <a:solidFill>
                <a:srgbClr val="ED7D31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/>
              <a:lstStyle/>
              <a:p>
                <a:pPr>
                  <a:defRPr/>
                </a:pPr>
                <a:endParaRPr sz="1100"/>
              </a:p>
            </p:txBody>
          </p:sp>
          <p:sp>
            <p:nvSpPr>
              <p:cNvPr id="27" name="object 35"/>
              <p:cNvSpPr txBox="1"/>
              <p:nvPr/>
            </p:nvSpPr>
            <p:spPr bwMode="auto">
              <a:xfrm>
                <a:off x="12879385" y="394918"/>
                <a:ext cx="1847850" cy="74575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fr-FR" sz="500" spc="-5">
                    <a:solidFill>
                      <a:srgbClr val="FFFFFF"/>
                    </a:solidFill>
                    <a:cs typeface="Calibri"/>
                  </a:rPr>
                  <a:t>Effectif total* : 748</a:t>
                </a:r>
                <a:endParaRPr sz="1100"/>
              </a:p>
              <a:p>
                <a:pPr>
                  <a:defRPr/>
                </a:pPr>
                <a:r>
                  <a:rPr lang="fr-FR" sz="500" spc="-5">
                    <a:solidFill>
                      <a:srgbClr val="FFFFFF"/>
                    </a:solidFill>
                    <a:cs typeface="Calibri"/>
                  </a:rPr>
                  <a:t>Chercheurs : 168</a:t>
                </a:r>
                <a:endParaRPr sz="1100"/>
              </a:p>
              <a:p>
                <a:pPr>
                  <a:defRPr/>
                </a:pPr>
                <a:r>
                  <a:rPr lang="fr-FR" sz="500" spc="-5">
                    <a:solidFill>
                      <a:srgbClr val="FFFFFF"/>
                    </a:solidFill>
                    <a:cs typeface="Calibri"/>
                  </a:rPr>
                  <a:t>Enseignants-chercheurs : 65</a:t>
                </a:r>
                <a:endParaRPr sz="1100"/>
              </a:p>
              <a:p>
                <a:pPr>
                  <a:defRPr/>
                </a:pPr>
                <a:r>
                  <a:rPr lang="fr-FR" sz="500" spc="-5">
                    <a:solidFill>
                      <a:srgbClr val="FFFFFF"/>
                    </a:solidFill>
                    <a:cs typeface="Calibri"/>
                  </a:rPr>
                  <a:t>IT / BIATSS : 344</a:t>
                </a:r>
                <a:endParaRPr sz="1100"/>
              </a:p>
              <a:p>
                <a:pPr>
                  <a:defRPr/>
                </a:pPr>
                <a:r>
                  <a:rPr lang="fr-FR" sz="500" spc="-5">
                    <a:solidFill>
                      <a:srgbClr val="FFFFFF"/>
                    </a:solidFill>
                    <a:cs typeface="Calibri"/>
                  </a:rPr>
                  <a:t>Doctorants : 136</a:t>
                </a:r>
                <a:endParaRPr sz="1100"/>
              </a:p>
              <a:p>
                <a:pPr marL="7558">
                  <a:defRPr/>
                </a:pPr>
                <a:r>
                  <a:rPr lang="fr-FR" sz="500" spc="-17">
                    <a:solidFill>
                      <a:srgbClr val="FFFFFF"/>
                    </a:solidFill>
                    <a:cs typeface="Calibri"/>
                  </a:rPr>
                  <a:t>Autre (apprentis, visiteurs longue durée...) : 15 </a:t>
                </a:r>
                <a:endParaRPr sz="1100"/>
              </a:p>
            </p:txBody>
          </p:sp>
          <p:sp>
            <p:nvSpPr>
              <p:cNvPr id="31" name="object 36"/>
              <p:cNvSpPr txBox="1"/>
              <p:nvPr/>
            </p:nvSpPr>
            <p:spPr bwMode="auto">
              <a:xfrm>
                <a:off x="12863744" y="1234007"/>
                <a:ext cx="1863493" cy="57731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558">
                  <a:defRPr/>
                </a:pPr>
                <a:r>
                  <a:rPr lang="fr-FR" sz="600" b="1" spc="-5">
                    <a:solidFill>
                      <a:schemeClr val="bg1"/>
                    </a:solidFill>
                    <a:latin typeface="Calibri"/>
                    <a:cs typeface="Calibri"/>
                  </a:rPr>
                  <a:t>IJCLab - </a:t>
                </a:r>
                <a:r>
                  <a:rPr sz="600" b="1" spc="-5">
                    <a:solidFill>
                      <a:schemeClr val="bg1"/>
                    </a:solidFill>
                    <a:latin typeface="Calibri"/>
                    <a:cs typeface="Calibri"/>
                  </a:rPr>
                  <a:t>U</a:t>
                </a:r>
                <a:r>
                  <a:rPr sz="600" b="1" spc="-2">
                    <a:solidFill>
                      <a:schemeClr val="bg1"/>
                    </a:solidFill>
                    <a:latin typeface="Calibri"/>
                    <a:cs typeface="Calibri"/>
                  </a:rPr>
                  <a:t>M</a:t>
                </a:r>
                <a:r>
                  <a:rPr sz="600" b="1" spc="-5">
                    <a:solidFill>
                      <a:schemeClr val="bg1"/>
                    </a:solidFill>
                    <a:latin typeface="Calibri"/>
                    <a:cs typeface="Calibri"/>
                  </a:rPr>
                  <a:t>R</a:t>
                </a:r>
                <a:r>
                  <a:rPr sz="600" b="1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600" b="1" spc="-2">
                    <a:solidFill>
                      <a:schemeClr val="bg1"/>
                    </a:solidFill>
                    <a:latin typeface="Calibri"/>
                    <a:cs typeface="Calibri"/>
                  </a:rPr>
                  <a:t>9012</a:t>
                </a:r>
                <a:endParaRPr sz="600" b="1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marL="7558">
                  <a:spcBef>
                    <a:spcPts val="5"/>
                  </a:spcBef>
                  <a:defRPr/>
                </a:pP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Bâtim</a:t>
                </a:r>
                <a:r>
                  <a:rPr sz="550" spc="-9">
                    <a:solidFill>
                      <a:schemeClr val="bg1"/>
                    </a:solidFill>
                    <a:latin typeface="Calibri"/>
                    <a:cs typeface="Calibri"/>
                  </a:rPr>
                  <a:t>e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nt</a:t>
                </a:r>
                <a:r>
                  <a:rPr sz="55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1</a:t>
                </a:r>
                <a:r>
                  <a:rPr sz="550">
                    <a:solidFill>
                      <a:schemeClr val="bg1"/>
                    </a:solidFill>
                    <a:latin typeface="Calibri"/>
                    <a:cs typeface="Calibri"/>
                  </a:rPr>
                  <a:t>0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0</a:t>
                </a:r>
                <a:endParaRPr sz="550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marL="24562" marR="3023" indent="-17382">
                  <a:lnSpc>
                    <a:spcPct val="102000"/>
                  </a:lnSpc>
                  <a:defRPr/>
                </a:pP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15 rue G</a:t>
                </a:r>
                <a:r>
                  <a:rPr sz="550" spc="-5">
                    <a:solidFill>
                      <a:schemeClr val="bg1"/>
                    </a:solidFill>
                    <a:latin typeface="Calibri"/>
                    <a:cs typeface="Calibri"/>
                  </a:rPr>
                  <a:t>e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org</a:t>
                </a:r>
                <a:r>
                  <a:rPr sz="550">
                    <a:solidFill>
                      <a:schemeClr val="bg1"/>
                    </a:solidFill>
                    <a:latin typeface="Calibri"/>
                    <a:cs typeface="Calibri"/>
                  </a:rPr>
                  <a:t>e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s</a:t>
                </a:r>
                <a:r>
                  <a:rPr sz="550" spc="-5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550" spc="-9">
                    <a:solidFill>
                      <a:schemeClr val="bg1"/>
                    </a:solidFill>
                    <a:latin typeface="Calibri"/>
                    <a:cs typeface="Calibri"/>
                  </a:rPr>
                  <a:t>C</a:t>
                </a:r>
                <a:r>
                  <a:rPr sz="550">
                    <a:solidFill>
                      <a:schemeClr val="bg1"/>
                    </a:solidFill>
                    <a:latin typeface="Calibri"/>
                    <a:cs typeface="Calibri"/>
                  </a:rPr>
                  <a:t>l</a:t>
                </a:r>
                <a:r>
                  <a:rPr sz="550" spc="-5">
                    <a:solidFill>
                      <a:schemeClr val="bg1"/>
                    </a:solidFill>
                    <a:latin typeface="Calibri"/>
                    <a:cs typeface="Calibri"/>
                  </a:rPr>
                  <a:t>é</a:t>
                </a:r>
                <a:r>
                  <a:rPr sz="550">
                    <a:solidFill>
                      <a:schemeClr val="bg1"/>
                    </a:solidFill>
                    <a:latin typeface="Calibri"/>
                    <a:cs typeface="Calibri"/>
                  </a:rPr>
                  <a:t>m</a:t>
                </a:r>
                <a:r>
                  <a:rPr sz="550" spc="-5">
                    <a:solidFill>
                      <a:schemeClr val="bg1"/>
                    </a:solidFill>
                    <a:latin typeface="Calibri"/>
                    <a:cs typeface="Calibri"/>
                  </a:rPr>
                  <a:t>e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nc</a:t>
                </a:r>
                <a:r>
                  <a:rPr sz="550" spc="-5">
                    <a:solidFill>
                      <a:schemeClr val="bg1"/>
                    </a:solidFill>
                    <a:latin typeface="Calibri"/>
                    <a:cs typeface="Calibri"/>
                  </a:rPr>
                  <a:t>e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au</a:t>
                </a:r>
                <a:endParaRPr lang="fr-FR" sz="550" spc="-2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marL="24562" marR="3023" indent="-17382">
                  <a:lnSpc>
                    <a:spcPct val="102000"/>
                  </a:lnSpc>
                  <a:defRPr/>
                </a:pPr>
                <a:r>
                  <a:rPr sz="550" spc="-5">
                    <a:solidFill>
                      <a:schemeClr val="bg1"/>
                    </a:solidFill>
                    <a:latin typeface="Calibri"/>
                    <a:cs typeface="Calibri"/>
                  </a:rPr>
                  <a:t>9140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5</a:t>
                </a:r>
                <a:r>
                  <a:rPr sz="55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550" spc="-9">
                    <a:solidFill>
                      <a:schemeClr val="bg1"/>
                    </a:solidFill>
                    <a:latin typeface="Calibri"/>
                    <a:cs typeface="Calibri"/>
                  </a:rPr>
                  <a:t>O</a:t>
                </a:r>
                <a:r>
                  <a:rPr sz="550">
                    <a:solidFill>
                      <a:schemeClr val="bg1"/>
                    </a:solidFill>
                    <a:latin typeface="Calibri"/>
                    <a:cs typeface="Calibri"/>
                  </a:rPr>
                  <a:t>R</a:t>
                </a:r>
                <a:r>
                  <a:rPr sz="550" spc="-9">
                    <a:solidFill>
                      <a:schemeClr val="bg1"/>
                    </a:solidFill>
                    <a:latin typeface="Calibri"/>
                    <a:cs typeface="Calibri"/>
                  </a:rPr>
                  <a:t>SA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Y</a:t>
                </a:r>
                <a:r>
                  <a:rPr sz="550" spc="2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c</a:t>
                </a:r>
                <a:r>
                  <a:rPr sz="550" spc="-5">
                    <a:solidFill>
                      <a:schemeClr val="bg1"/>
                    </a:solidFill>
                    <a:latin typeface="Calibri"/>
                    <a:cs typeface="Calibri"/>
                  </a:rPr>
                  <a:t>ede</a:t>
                </a:r>
                <a:r>
                  <a:rPr sz="550" spc="-2">
                    <a:solidFill>
                      <a:schemeClr val="bg1"/>
                    </a:solidFill>
                    <a:latin typeface="Calibri"/>
                    <a:cs typeface="Calibri"/>
                  </a:rPr>
                  <a:t>x</a:t>
                </a:r>
                <a:endParaRPr sz="55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32" name="Connecteur droit 31"/>
              <p:cNvCxnSpPr>
                <a:cxnSpLocks/>
              </p:cNvCxnSpPr>
              <p:nvPr/>
            </p:nvCxnSpPr>
            <p:spPr bwMode="auto">
              <a:xfrm flipV="1">
                <a:off x="12879386" y="1214387"/>
                <a:ext cx="1847850" cy="3204"/>
              </a:xfrm>
              <a:prstGeom prst="line">
                <a:avLst/>
              </a:prstGeom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 bwMode="auto">
            <a:xfrm>
              <a:off x="11807078" y="1808026"/>
              <a:ext cx="795855" cy="29386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500" i="1" spc="-5">
                  <a:solidFill>
                    <a:srgbClr val="FF6700"/>
                  </a:solidFill>
                  <a:cs typeface="Calibri"/>
                </a:rPr>
                <a:t> *Janvier 2023</a:t>
              </a:r>
              <a:endParaRPr lang="fr-FR" sz="500" i="1">
                <a:solidFill>
                  <a:srgbClr val="FF6700"/>
                </a:solidFill>
              </a:endParaRPr>
            </a:p>
          </p:txBody>
        </p:sp>
      </p:grp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8522405" y="5387406"/>
            <a:ext cx="1892934" cy="3976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Map-ijcla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Intro-slide-Welcom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5" y="0"/>
            <a:ext cx="10772422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Intro-slide-fili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slide-2-fili-tutell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slide-2-fil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slide-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1" ftr="1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26CF9F-CC6A-4010-A70A-E16F699FA027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dt="1" ftr="1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38.jpg"/><Relationship Id="rId5" Type="http://schemas.openxmlformats.org/officeDocument/2006/relationships/image" Target="../media/image39.png"/><Relationship Id="rId6" Type="http://schemas.openxmlformats.org/officeDocument/2006/relationships/image" Target="../media/image29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g"/><Relationship Id="rId6" Type="http://schemas.openxmlformats.org/officeDocument/2006/relationships/image" Target="../media/image61.png"/><Relationship Id="rId7" Type="http://schemas.openxmlformats.org/officeDocument/2006/relationships/image" Target="../media/image62.jpg"/><Relationship Id="rId8" Type="http://schemas.openxmlformats.org/officeDocument/2006/relationships/image" Target="../media/image63.emf"/><Relationship Id="rId9" Type="http://schemas.openxmlformats.org/officeDocument/2006/relationships/image" Target="../media/image64.emf"/><Relationship Id="rId10" Type="http://schemas.openxmlformats.org/officeDocument/2006/relationships/image" Target="../media/image65.emf"/><Relationship Id="rId11" Type="http://schemas.openxmlformats.org/officeDocument/2006/relationships/image" Target="../media/image66.jpg"/><Relationship Id="rId12" Type="http://schemas.openxmlformats.org/officeDocument/2006/relationships/image" Target="../media/image67.jpg"/><Relationship Id="rId13" Type="http://schemas.openxmlformats.org/officeDocument/2006/relationships/image" Target="../media/image68.png"/><Relationship Id="rId14" Type="http://schemas.openxmlformats.org/officeDocument/2006/relationships/image" Target="../media/image69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5" Type="http://schemas.openxmlformats.org/officeDocument/2006/relationships/image" Target="../media/image72.jpg"/><Relationship Id="rId6" Type="http://schemas.openxmlformats.org/officeDocument/2006/relationships/image" Target="../media/image73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5" Type="http://schemas.openxmlformats.org/officeDocument/2006/relationships/image" Target="../media/image76.jp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6.png"/><Relationship Id="rId4" Type="http://schemas.openxmlformats.org/officeDocument/2006/relationships/image" Target="../media/image87.emf"/><Relationship Id="rId5" Type="http://schemas.openxmlformats.org/officeDocument/2006/relationships/image" Target="../media/image88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indico.ijclab.in2p3.fr/event/10644/overview" TargetMode="External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hyperlink" Target="https://indico.in2p3.fr/event/32826/overview" TargetMode="External"/><Relationship Id="rId7" Type="http://schemas.openxmlformats.org/officeDocument/2006/relationships/image" Target="../media/image91.png"/><Relationship Id="rId8" Type="http://schemas.openxmlformats.org/officeDocument/2006/relationships/hyperlink" Target="https://indico.ijclab.in2p3.fr/event/10362/overview" TargetMode="External"/><Relationship Id="rId9" Type="http://schemas.openxmlformats.org/officeDocument/2006/relationships/image" Target="../media/image92.png"/><Relationship Id="rId10" Type="http://schemas.openxmlformats.org/officeDocument/2006/relationships/hyperlink" Target="https://indico.cern.ch/event/1417048/" TargetMode="External"/><Relationship Id="rId11" Type="http://schemas.openxmlformats.org/officeDocument/2006/relationships/image" Target="../media/image93.jpg"/><Relationship Id="rId12" Type="http://schemas.openxmlformats.org/officeDocument/2006/relationships/hyperlink" Target="https://indico.cern.ch/event/1376902/" TargetMode="Externa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indico.ijclab.in2p3.fr/event/10806/" TargetMode="External"/><Relationship Id="rId4" Type="http://schemas.openxmlformats.org/officeDocument/2006/relationships/hyperlink" Target="https://indico.ijclab.in2p3.fr/event/10801/" TargetMode="External"/><Relationship Id="rId5" Type="http://schemas.openxmlformats.org/officeDocument/2006/relationships/hyperlink" Target="https://indico.ijclab.in2p3.fr/event/10626/" TargetMode="External"/><Relationship Id="rId6" Type="http://schemas.openxmlformats.org/officeDocument/2006/relationships/hyperlink" Target="https://indico.ijclab.in2p3.fr/event/10585/" TargetMode="External"/><Relationship Id="rId7" Type="http://schemas.openxmlformats.org/officeDocument/2006/relationships/hyperlink" Target="https://indico.ijclab.in2p3.fr/event/10598/" TargetMode="External"/><Relationship Id="rId8" Type="http://schemas.openxmlformats.org/officeDocument/2006/relationships/hyperlink" Target="https://indico.ijclab.in2p3.fr/event/9896/" TargetMode="External"/><Relationship Id="rId9" Type="http://schemas.openxmlformats.org/officeDocument/2006/relationships/hyperlink" Target="https://indico.ijclab.in2p3.fr/event/10445/" TargetMode="External"/><Relationship Id="rId10" Type="http://schemas.openxmlformats.org/officeDocument/2006/relationships/hyperlink" Target="https://indico.ijclab.in2p3.fr/event/10440/" TargetMode="External"/><Relationship Id="rId11" Type="http://schemas.openxmlformats.org/officeDocument/2006/relationships/hyperlink" Target="https://indico.ijclab.in2p3.fr/event/10446/" TargetMode="Externa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indico.ijclab.in2p3.fr/event/11115/" TargetMode="External"/><Relationship Id="rId4" Type="http://schemas.openxmlformats.org/officeDocument/2006/relationships/hyperlink" Target="https://indico.ijclab.in2p3.fr/event/10802/" TargetMode="External"/><Relationship Id="rId5" Type="http://schemas.openxmlformats.org/officeDocument/2006/relationships/hyperlink" Target="https://indico.ijclab.in2p3.fr/event/11113/" TargetMode="Externa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indico.ijclab.in2p3.fr/event/10943/" TargetMode="External"/><Relationship Id="rId4" Type="http://schemas.openxmlformats.org/officeDocument/2006/relationships/image" Target="../media/image94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29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3226147" y="253074"/>
            <a:ext cx="5400600" cy="9044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fr-FR" sz="3200" b="1">
                <a:latin typeface="Calibri"/>
              </a:rPr>
              <a:t>Pôle Physique Accélérateurs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325427" y="4485134"/>
            <a:ext cx="10101520" cy="77685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fr-FR" sz="3500">
                <a:solidFill>
                  <a:schemeClr val="bg1"/>
                </a:solidFill>
              </a:rPr>
              <a:t>Assemblée Générale du Pôle de Physique Accélérateurs</a:t>
            </a:r>
            <a:endParaRPr/>
          </a:p>
          <a:p>
            <a:pPr>
              <a:defRPr/>
            </a:pPr>
            <a:r>
              <a:rPr lang="fr-FR" sz="2900">
                <a:solidFill>
                  <a:schemeClr val="bg1"/>
                </a:solidFill>
              </a:rPr>
              <a:t>19 Décembre 2024</a:t>
            </a:r>
            <a:endParaRPr sz="2900"/>
          </a:p>
        </p:txBody>
      </p:sp>
      <p:sp>
        <p:nvSpPr>
          <p:cNvPr id="4" name="AutoShape 2" descr="http://wpwww.ijclab.in2p3.fr/portail-ijclab/wp-content/uploads/sites/12/2020/01/logo-provisoire@0.5x.png"/>
          <p:cNvSpPr>
            <a:spLocks noChangeArrowheads="1" noChangeAspect="1"/>
          </p:cNvSpPr>
          <p:nvPr/>
        </p:nvSpPr>
        <p:spPr bwMode="auto">
          <a:xfrm>
            <a:off x="56108" y="-120629"/>
            <a:ext cx="269319" cy="269311"/>
          </a:xfrm>
          <a:prstGeom prst="rect">
            <a:avLst/>
          </a:prstGeom>
          <a:noFill/>
        </p:spPr>
        <p:txBody>
          <a:bodyPr vert="horz" wrap="square" lIns="80787" tIns="40394" rIns="80787" bIns="40394" numCol="1" anchor="t" anchorCtr="0" compatLnSpc="1">
            <a:prstTxWarp prst="textNoShape"/>
          </a:bodyPr>
          <a:lstStyle/>
          <a:p>
            <a:pPr>
              <a:defRPr/>
            </a:pPr>
            <a:endParaRPr lang="fr-FR"/>
          </a:p>
        </p:txBody>
      </p:sp>
      <p:sp>
        <p:nvSpPr>
          <p:cNvPr id="7" name="AutoShape 4" descr="http://wpwww.ijclab.in2p3.fr/portail-ijclab/wp-content/uploads/sites/12/2020/01/logo-provisoire@0.5x.png"/>
          <p:cNvSpPr>
            <a:spLocks noChangeArrowheads="1" noChangeAspect="1"/>
          </p:cNvSpPr>
          <p:nvPr/>
        </p:nvSpPr>
        <p:spPr bwMode="auto">
          <a:xfrm>
            <a:off x="190768" y="14026"/>
            <a:ext cx="269319" cy="269311"/>
          </a:xfrm>
          <a:prstGeom prst="rect">
            <a:avLst/>
          </a:prstGeom>
          <a:noFill/>
        </p:spPr>
        <p:txBody>
          <a:bodyPr vert="horz" wrap="square" lIns="80787" tIns="40394" rIns="80787" bIns="40394" numCol="1" anchor="t" anchorCtr="0" compatLnSpc="1">
            <a:prstTxWarp prst="textNoShape"/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6787" y="148681"/>
            <a:ext cx="1632092" cy="1232335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 bwMode="auto">
          <a:xfrm>
            <a:off x="3951951" y="1661592"/>
            <a:ext cx="3666684" cy="2418195"/>
            <a:chOff x="879286" y="727410"/>
            <a:chExt cx="4283231" cy="2087190"/>
          </a:xfrm>
        </p:grpSpPr>
        <p:pic>
          <p:nvPicPr>
            <p:cNvPr id="10" name="Image 9" descr="Une image contenant capture d’écran, Bleu électrique, obscurité, léger&#10;&#10;Description générée automatiquement"/>
            <p:cNvPicPr>
              <a:picLocks noChangeAspect="1"/>
            </p:cNvPicPr>
            <p:nvPr/>
          </p:nvPicPr>
          <p:blipFill>
            <a:blip r:embed="rId4"/>
            <a:srcRect l="0" t="0" r="0" b="26563"/>
            <a:stretch/>
          </p:blipFill>
          <p:spPr bwMode="auto">
            <a:xfrm>
              <a:off x="879286" y="727410"/>
              <a:ext cx="4283231" cy="208719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 bwMode="auto">
            <a:xfrm>
              <a:off x="977574" y="1459110"/>
              <a:ext cx="629206" cy="319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FD5AF0"/>
                  </a:solidFill>
                </a:rPr>
                <a:t>laser</a:t>
              </a:r>
              <a:endParaRPr/>
            </a:p>
          </p:txBody>
        </p:sp>
        <p:cxnSp>
          <p:nvCxnSpPr>
            <p:cNvPr id="12" name="Connecteur droit avec flèche 11"/>
            <p:cNvCxnSpPr>
              <a:cxnSpLocks/>
            </p:cNvCxnSpPr>
            <p:nvPr/>
          </p:nvCxnSpPr>
          <p:spPr bwMode="auto">
            <a:xfrm>
              <a:off x="971759" y="1846136"/>
              <a:ext cx="1254369" cy="0"/>
            </a:xfrm>
            <a:prstGeom prst="straightConnector1">
              <a:avLst/>
            </a:prstGeom>
            <a:ln w="19050">
              <a:solidFill>
                <a:srgbClr val="FD5A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 bwMode="auto">
            <a:xfrm>
              <a:off x="2487023" y="1197501"/>
              <a:ext cx="945681" cy="319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rgbClr val="00B0F0"/>
                  </a:solidFill>
                </a:rPr>
                <a:t>injection</a:t>
              </a:r>
              <a:endParaRPr/>
            </a:p>
          </p:txBody>
        </p:sp>
        <p:cxnSp>
          <p:nvCxnSpPr>
            <p:cNvPr id="14" name="Connecteur droit avec flèche 13"/>
            <p:cNvCxnSpPr>
              <a:cxnSpLocks/>
            </p:cNvCxnSpPr>
            <p:nvPr/>
          </p:nvCxnSpPr>
          <p:spPr bwMode="auto">
            <a:xfrm>
              <a:off x="2895169" y="1447246"/>
              <a:ext cx="655789" cy="129621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 bwMode="auto">
            <a:xfrm>
              <a:off x="2317615" y="2458486"/>
              <a:ext cx="1233343" cy="3199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chemeClr val="accent4"/>
                  </a:solidFill>
                </a:rPr>
                <a:t>acceleration</a:t>
              </a:r>
              <a:endParaRPr/>
            </a:p>
          </p:txBody>
        </p:sp>
        <p:cxnSp>
          <p:nvCxnSpPr>
            <p:cNvPr id="16" name="Connecteur droit avec flèche 15"/>
            <p:cNvCxnSpPr>
              <a:cxnSpLocks/>
              <a:stCxn id="15" idx="0"/>
            </p:cNvCxnSpPr>
            <p:nvPr/>
          </p:nvCxnSpPr>
          <p:spPr bwMode="auto">
            <a:xfrm flipV="1">
              <a:off x="2934287" y="1896789"/>
              <a:ext cx="729185" cy="56169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 bwMode="auto">
            <a:xfrm>
              <a:off x="3897492" y="2458486"/>
              <a:ext cx="1195533" cy="3199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20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Plasma lens</a:t>
              </a:r>
              <a:endParaRPr/>
            </a:p>
          </p:txBody>
        </p:sp>
        <p:cxnSp>
          <p:nvCxnSpPr>
            <p:cNvPr id="18" name="Connecteur droit avec flèche 17"/>
            <p:cNvCxnSpPr>
              <a:cxnSpLocks/>
              <a:stCxn id="17" idx="0"/>
            </p:cNvCxnSpPr>
            <p:nvPr/>
          </p:nvCxnSpPr>
          <p:spPr bwMode="auto">
            <a:xfrm flipH="1" flipV="1">
              <a:off x="4068016" y="1896789"/>
              <a:ext cx="427243" cy="56169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cxnSpLocks/>
            </p:cNvCxnSpPr>
            <p:nvPr/>
          </p:nvCxnSpPr>
          <p:spPr bwMode="auto">
            <a:xfrm>
              <a:off x="4588748" y="1846136"/>
              <a:ext cx="312759" cy="0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 bwMode="auto">
            <a:xfrm>
              <a:off x="4666201" y="1535379"/>
              <a:ext cx="427243" cy="35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e-</a:t>
              </a:r>
              <a:endParaRPr/>
            </a:p>
          </p:txBody>
        </p:sp>
      </p:grpSp>
      <p:pic>
        <p:nvPicPr>
          <p:cNvPr id="30" name="Image 2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7571" y="1661591"/>
            <a:ext cx="3594640" cy="243577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81931" y="437456"/>
            <a:ext cx="1800200" cy="68831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828898" y="1651796"/>
            <a:ext cx="2742065" cy="249343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9802" y="321171"/>
            <a:ext cx="1052389" cy="1052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 bwMode="auto">
          <a:xfrm>
            <a:off x="2002010" y="149425"/>
            <a:ext cx="5904657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Mouvements 2024</a:t>
            </a:r>
            <a:endParaRPr/>
          </a:p>
        </p:txBody>
      </p:sp>
      <p:pic>
        <p:nvPicPr>
          <p:cNvPr id="7" name="Picture 2" descr="Afficher l'image d'origine"/>
          <p:cNvPicPr>
            <a:picLocks noChangeAspect="1" noChangeArrowheads="1"/>
          </p:cNvPicPr>
          <p:nvPr/>
        </p:nvPicPr>
        <p:blipFill>
          <a:blip r:embed="rId3"/>
          <a:srcRect l="1299" t="8641" r="1283" b="22229"/>
          <a:stretch/>
        </p:blipFill>
        <p:spPr bwMode="auto">
          <a:xfrm>
            <a:off x="2393622" y="1443169"/>
            <a:ext cx="5765783" cy="3075084"/>
          </a:xfrm>
          <a:prstGeom prst="rect">
            <a:avLst/>
          </a:prstGeom>
          <a:noFill/>
        </p:spPr>
      </p:pic>
      <p:sp>
        <p:nvSpPr>
          <p:cNvPr id="1058649853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5" y="5714820"/>
            <a:ext cx="4896543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93947497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6" y="5714820"/>
            <a:ext cx="2422524" cy="322263"/>
          </a:xfrm>
        </p:spPr>
        <p:txBody>
          <a:bodyPr/>
          <a:lstStyle/>
          <a:p>
            <a:pPr>
              <a:defRPr/>
            </a:pPr>
            <a:fld id="{6CE7416F-1FE9-1501-ACB1-47A44FF73E75}" type="slidenum">
              <a:rPr lang="fr-FR" b="1"/>
              <a:t>10</a:t>
            </a:fld>
            <a:endParaRPr lang="fr-FR" b="1"/>
          </a:p>
        </p:txBody>
      </p:sp>
      <p:sp>
        <p:nvSpPr>
          <p:cNvPr id="8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Nouveaux arrivants en 2024</a:t>
            </a:r>
            <a:endParaRPr/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11</a:t>
            </a:fld>
            <a:endParaRPr lang="fr-FR" b="1"/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457656" y="985727"/>
            <a:ext cx="6545298" cy="42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Times New Roman"/>
                <a:cs typeface="Calibri"/>
              </a:rPr>
              <a:t>Julien DEMAILLY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, AI, Plateforme V&amp;S, 07/2024</a:t>
            </a:r>
            <a:endParaRPr/>
          </a:p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Times New Roman"/>
                <a:cs typeface="Calibri"/>
              </a:rPr>
              <a:t>Mélanie DE VOS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, Post-doc, MAVERICS, 10/2024</a:t>
            </a:r>
            <a:endParaRPr lang="fr-FR" sz="1800" b="0" i="0" u="none" strike="noStrike" cap="none" spc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  <a:p>
            <a:pPr marL="342897" lvl="0" indent="-249750">
              <a:spcAft>
                <a:spcPts val="795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Alex FOMIN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CE IR, BIMP, 12/2024</a:t>
            </a:r>
            <a:endParaRPr sz="1800" b="0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Times New Roman"/>
                <a:cs typeface="Calibri"/>
              </a:rPr>
              <a:t>Anna KORSUN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, Doctorante, BIMP, 10/2024</a:t>
            </a:r>
            <a:endParaRPr/>
          </a:p>
          <a:p>
            <a:pPr marL="342898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Yuting WANG</a:t>
            </a:r>
            <a:r>
              <a:rPr lang="fr-FR" sz="18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Post-doc 02/2024, BIMP</a:t>
            </a:r>
            <a:endParaRPr lang="fr-FR" sz="1800" b="0" i="0" u="none" strike="noStrike" cap="none" spc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Mykyta LENIVENKO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Doctorant, ALPHA, 10/2024</a:t>
            </a:r>
            <a:endParaRPr/>
          </a:p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Marceau PINTONATO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Doctorant, ALPHA, 10/2024 </a:t>
            </a:r>
            <a:endParaRPr lang="fr-FR" sz="2400"/>
          </a:p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Jana SERHAL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Doctorante, ALPHA, 10/2024</a:t>
            </a:r>
            <a:endParaRPr/>
          </a:p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Kalyani SWAIN</a:t>
            </a:r>
            <a:r>
              <a:rPr lang="fr-FR" sz="1800">
                <a:latin typeface="Calibri"/>
                <a:ea typeface="Calibri"/>
                <a:cs typeface="Calibri"/>
              </a:rPr>
              <a:t>, Post-doc, ALPHA, 11/2024 </a:t>
            </a:r>
            <a:endParaRPr lang="fr-FR" sz="1800" b="0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Alice RENAUX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Doctorante, ILE, 10/2024</a:t>
            </a:r>
            <a:endParaRPr/>
          </a:p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Juba TAMAZIRT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Doctorant, ILE, 10/2024</a:t>
            </a:r>
            <a:endParaRPr/>
          </a:p>
          <a:p>
            <a:pPr marL="342897" lvl="0" indent="-249750">
              <a:spcAft>
                <a:spcPts val="795"/>
              </a:spcAft>
              <a:buFont typeface="Arial"/>
              <a:buChar char="•"/>
              <a:defRPr/>
            </a:pPr>
            <a:r>
              <a:rPr lang="fr-FR" sz="18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Et de nombreux passage de stagiaires !</a:t>
            </a:r>
            <a:endParaRPr lang="fr-FR" sz="1800" b="0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42898" lvl="0" indent="-249750">
              <a:spcAft>
                <a:spcPts val="796"/>
              </a:spcAft>
              <a:buFont typeface="Arial"/>
              <a:buChar char="•"/>
              <a:defRPr/>
            </a:pPr>
            <a:endParaRPr lang="fr-FR" sz="1800" b="0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73467324" name="Image 1734673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05889" y="2058994"/>
            <a:ext cx="2643711" cy="2357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Départs 2024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12</a:t>
            </a:fld>
            <a:endParaRPr lang="fr-FR" b="1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33746" y="953562"/>
            <a:ext cx="5612682" cy="459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lvl="1" indent="0">
              <a:spcAft>
                <a:spcPts val="1000"/>
              </a:spcAft>
              <a:defRPr/>
            </a:pPr>
            <a:r>
              <a:rPr lang="fr-FR" sz="1800" b="1" u="sng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Permanents et CDD :</a:t>
            </a:r>
            <a:endParaRPr lang="fr-FR" sz="1800" b="1">
              <a:solidFill>
                <a:srgbClr val="0099FF"/>
              </a:solidFill>
              <a:latin typeface="Calibri"/>
              <a:ea typeface="Times New Roman"/>
              <a:cs typeface="Calibri"/>
            </a:endParaRPr>
          </a:p>
          <a:p>
            <a:pPr marL="800100" lvl="1" indent="-342900">
              <a:spcAft>
                <a:spcPts val="1000"/>
              </a:spcAft>
              <a:buFont typeface="Arial"/>
              <a:buChar char="•"/>
              <a:defRPr/>
            </a:pPr>
            <a:r>
              <a:rPr lang="fr-FR" sz="1800" b="1">
                <a:solidFill>
                  <a:srgbClr val="DB1B53"/>
                </a:solidFill>
                <a:latin typeface="Calibri"/>
                <a:ea typeface="Times New Roman"/>
                <a:cs typeface="Calibri"/>
              </a:rPr>
              <a:t>Jean-Luc BABIGEON</a:t>
            </a:r>
            <a:r>
              <a:rPr lang="fr-FR" sz="1800" b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, IECN, RF</a:t>
            </a:r>
            <a:endParaRPr/>
          </a:p>
          <a:p>
            <a:pPr marL="800100" lvl="1" indent="-342900">
              <a:spcAft>
                <a:spcPts val="998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Laura DIEBOLD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post-doc, MAVERICS</a:t>
            </a:r>
            <a:endParaRPr sz="1800" b="0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800100" lvl="1" indent="-342900">
              <a:spcAft>
                <a:spcPts val="999"/>
              </a:spcAft>
              <a:buFont typeface="Arial"/>
              <a:buChar char="•"/>
              <a:defRPr/>
            </a:pPr>
            <a:r>
              <a:rPr lang="fr-FR" sz="1800" b="1">
                <a:solidFill>
                  <a:srgbClr val="DB1B53"/>
                </a:solidFill>
                <a:latin typeface="Calibri"/>
                <a:ea typeface="Times New Roman"/>
                <a:cs typeface="Calibri"/>
              </a:rPr>
              <a:t>Sylvie DURAND</a:t>
            </a:r>
            <a:r>
              <a:rPr lang="fr-FR" sz="1800" b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, </a:t>
            </a:r>
            <a:r>
              <a:rPr lang="fr-FR" sz="1800">
                <a:latin typeface="Calibri"/>
                <a:ea typeface="Times New Roman"/>
                <a:cs typeface="Calibri"/>
              </a:rPr>
              <a:t>AI</a:t>
            </a:r>
            <a:r>
              <a:rPr lang="fr-FR" sz="1800" b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, Achats et Logistique</a:t>
            </a:r>
            <a:endParaRPr/>
          </a:p>
          <a:p>
            <a:pPr marL="800100" lvl="1" indent="-342900">
              <a:spcAft>
                <a:spcPts val="998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Lida Rabbi KORE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Apprentie, RF</a:t>
            </a:r>
            <a:endParaRPr sz="1800" b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  <a:p>
            <a:pPr marL="800100" lvl="1" indent="-342900">
              <a:spcAft>
                <a:spcPts val="999"/>
              </a:spcAft>
              <a:buFont typeface="Arial"/>
              <a:buChar char="•"/>
              <a:defRPr/>
            </a:pPr>
            <a:r>
              <a:rPr lang="fr-FR" sz="1800" b="1">
                <a:solidFill>
                  <a:srgbClr val="DB1B53"/>
                </a:solidFill>
                <a:latin typeface="Calibri"/>
                <a:ea typeface="Times New Roman"/>
                <a:cs typeface="Calibri"/>
              </a:rPr>
              <a:t>Richard MARTRET</a:t>
            </a:r>
            <a:r>
              <a:rPr lang="fr-FR" sz="1800" b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, IEHC, Supratech</a:t>
            </a:r>
            <a:endParaRPr lang="fr-FR" sz="1800" b="0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800100" lvl="1" indent="-342900">
              <a:spcAft>
                <a:spcPts val="999"/>
              </a:spcAft>
              <a:buFont typeface="Arial"/>
              <a:buChar char="•"/>
              <a:defRPr/>
            </a:pPr>
            <a:endParaRPr lang="fr-FR"/>
          </a:p>
          <a:p>
            <a:pPr marL="457200" lvl="1" indent="0">
              <a:spcAft>
                <a:spcPts val="1000"/>
              </a:spcAft>
              <a:defRPr/>
            </a:pPr>
            <a:endParaRPr lang="fr-FR" sz="1600" b="1">
              <a:solidFill>
                <a:srgbClr val="5F2987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1825830752" name="ZoneTexte 1825830751"/>
          <p:cNvSpPr txBox="1"/>
          <p:nvPr/>
        </p:nvSpPr>
        <p:spPr bwMode="auto">
          <a:xfrm>
            <a:off x="5028789" y="966504"/>
            <a:ext cx="4787444" cy="283423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defRPr/>
            </a:pPr>
            <a:r>
              <a:rPr lang="fr-FR" sz="1800" b="1" i="0" u="sng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Doctorants :</a:t>
            </a:r>
            <a:endParaRPr lang="fr-FR" sz="1800" b="1" i="0" u="none" strike="noStrike" cap="none" spc="0">
              <a:solidFill>
                <a:srgbClr val="5F2987"/>
              </a:solidFill>
              <a:latin typeface="Calibri"/>
              <a:cs typeface="Calibri"/>
            </a:endParaRPr>
          </a:p>
          <a:p>
            <a:pPr marL="800100" marR="0" indent="-342900" algn="l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Yanis PIZI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MAVERICS, 12/24</a:t>
            </a:r>
            <a:endParaRPr sz="1800" b="0" i="0" u="none" strike="noStrike" cap="none" spc="0">
              <a:solidFill>
                <a:schemeClr val="tx1"/>
              </a:solidFill>
              <a:latin typeface="Calibri"/>
              <a:cs typeface="Calibri"/>
            </a:endParaRPr>
          </a:p>
          <a:p>
            <a:pPr marL="800100" marR="0" indent="-342900" algn="l">
              <a:lnSpc>
                <a:spcPct val="100000"/>
              </a:lnSpc>
              <a:spcBef>
                <a:spcPts val="0"/>
              </a:spcBef>
              <a:spcAft>
                <a:spcPts val="999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Carmelo Barbagallo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RF, </a:t>
            </a:r>
            <a:r>
              <a:rPr lang="fr-FR" sz="1800" b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10/24</a:t>
            </a:r>
            <a:endParaRPr/>
          </a:p>
          <a:p>
            <a:pPr marL="800100" marR="0" indent="-342900" algn="l">
              <a:lnSpc>
                <a:spcPct val="100000"/>
              </a:lnSpc>
              <a:spcBef>
                <a:spcPts val="0"/>
              </a:spcBef>
              <a:spcAft>
                <a:spcPts val="998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Emmanuel GOUTIERRE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BIMP, 12/24</a:t>
            </a:r>
            <a:endParaRPr sz="1800" b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800100" marR="0" indent="-342900" algn="l">
              <a:lnSpc>
                <a:spcPct val="100000"/>
              </a:lnSpc>
              <a:spcBef>
                <a:spcPts val="0"/>
              </a:spcBef>
              <a:spcAft>
                <a:spcPts val="998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Frédéric BLANC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ILE, 03/24</a:t>
            </a:r>
            <a:endParaRPr lang="fr-FR" sz="1800" b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800100" marR="0" indent="-342900" algn="l">
              <a:lnSpc>
                <a:spcPct val="100000"/>
              </a:lnSpc>
              <a:spcBef>
                <a:spcPts val="0"/>
              </a:spcBef>
              <a:spcAft>
                <a:spcPts val="998"/>
              </a:spcAft>
              <a:buFont typeface="Arial"/>
              <a:buChar char="•"/>
              <a:defRPr/>
            </a:pPr>
            <a:endParaRPr b="0">
              <a:solidFill>
                <a:schemeClr val="tx1"/>
              </a:solidFill>
            </a:endParaRPr>
          </a:p>
          <a:p>
            <a:pPr>
              <a:defRPr/>
            </a:pPr>
            <a:endParaRPr/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1297399043" name="Image 129739904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23741" y="3521363"/>
            <a:ext cx="2581274" cy="1962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Arrivées prévues 2025</a:t>
            </a:r>
            <a:endParaRPr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833409" y="906461"/>
            <a:ext cx="8873458" cy="23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500"/>
              </a:spcBef>
              <a:spcAft>
                <a:spcPts val="800"/>
              </a:spcAft>
              <a:defRPr/>
            </a:pPr>
            <a:r>
              <a:rPr lang="fr-FR" sz="1800" b="1" u="sng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Postes permanents :</a:t>
            </a:r>
            <a:endParaRPr/>
          </a:p>
          <a:p>
            <a:pPr marL="342899" lvl="0" indent="-285750">
              <a:spcAft>
                <a:spcPts val="799"/>
              </a:spcAft>
              <a:buFont typeface="Arial"/>
              <a:buChar char="•"/>
              <a:defRPr/>
            </a:pPr>
            <a:r>
              <a:rPr lang="fr-FR" sz="180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(Plateforme V&amp;S) Poste NOEMI: IR </a:t>
            </a:r>
            <a:r>
              <a:rPr lang="fr-FR" sz="1800">
                <a:latin typeface="Calibri"/>
                <a:ea typeface="Times New Roman"/>
                <a:cs typeface="Arial"/>
              </a:rPr>
              <a:t>caractérisation de surfaces et en physique du vide</a:t>
            </a:r>
            <a:endParaRPr/>
          </a:p>
          <a:p>
            <a:pPr marL="342899" lvl="0" indent="-285750">
              <a:spcAft>
                <a:spcPts val="799"/>
              </a:spcAft>
              <a:buFont typeface="Arial"/>
              <a:buChar char="•"/>
              <a:defRPr/>
            </a:pPr>
            <a:r>
              <a:rPr lang="fr-FR" sz="1800">
                <a:latin typeface="Calibri"/>
                <a:ea typeface="Times New Roman"/>
                <a:cs typeface="Arial"/>
              </a:rPr>
              <a:t>(ILE) Poste FSEP: IE </a:t>
            </a:r>
            <a:r>
              <a:rPr lang="fr-FR" sz="18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optique et Lasers pour l'intégration aux accélérateurs de particules</a:t>
            </a:r>
            <a:endParaRPr/>
          </a:p>
          <a:p>
            <a:pPr marL="342899" lvl="0" indent="-285750">
              <a:spcAft>
                <a:spcPts val="799"/>
              </a:spcAft>
              <a:buFont typeface="Arial"/>
              <a:buChar char="•"/>
              <a:defRPr/>
            </a:pPr>
            <a:r>
              <a:rPr lang="fr-FR" sz="1800">
                <a:solidFill>
                  <a:srgbClr val="000000"/>
                </a:solidFill>
                <a:latin typeface="Calibri"/>
                <a:cs typeface="Times New Roman"/>
              </a:rPr>
              <a:t>(Supratech) Poste NOEMI: AI</a:t>
            </a:r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en réalisation mécanique</a:t>
            </a:r>
            <a:endParaRPr/>
          </a:p>
          <a:p>
            <a:pPr marL="57149" lvl="0">
              <a:spcAft>
                <a:spcPts val="799"/>
              </a:spcAft>
              <a:defRPr/>
            </a:pPr>
            <a:r>
              <a:rPr lang="fr-FR" sz="1800" b="1" u="sng">
                <a:solidFill>
                  <a:srgbClr val="000000"/>
                </a:solidFill>
                <a:latin typeface="Calibri"/>
                <a:cs typeface="Times New Roman"/>
              </a:rPr>
              <a:t>Postes CDD:</a:t>
            </a:r>
            <a:endParaRPr/>
          </a:p>
          <a:p>
            <a:pPr marL="57149" lvl="0">
              <a:spcAft>
                <a:spcPts val="799"/>
              </a:spcAft>
              <a:defRPr/>
            </a:pPr>
            <a:r>
              <a:rPr lang="fr-FR" sz="1800">
                <a:latin typeface="Calibri"/>
              </a:rPr>
              <a:t> En attente de notification de l’IN2P3…</a:t>
            </a:r>
            <a:endParaRPr sz="180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13</a:t>
            </a:fld>
            <a:endParaRPr lang="fr-FR" b="1"/>
          </a:p>
        </p:txBody>
      </p:sp>
      <p:sp>
        <p:nvSpPr>
          <p:cNvPr id="540986319" name="Text Box 18"/>
          <p:cNvSpPr txBox="1">
            <a:spLocks noChangeArrowheads="1"/>
          </p:cNvSpPr>
          <p:nvPr/>
        </p:nvSpPr>
        <p:spPr bwMode="auto">
          <a:xfrm>
            <a:off x="833409" y="3173760"/>
            <a:ext cx="8832256" cy="23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499"/>
              </a:spcBef>
              <a:spcAft>
                <a:spcPts val="799"/>
              </a:spcAft>
              <a:defRPr/>
            </a:pPr>
            <a:r>
              <a:rPr lang="fr-FR" sz="1800" b="1" u="sng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Arrivées prochaines :</a:t>
            </a:r>
            <a:endParaRPr sz="1800"/>
          </a:p>
          <a:p>
            <a:pPr marL="341028" lvl="0" indent="-283878">
              <a:spcAft>
                <a:spcPts val="997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Samara LEVINE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CR, MAVERICS</a:t>
            </a:r>
            <a:endParaRPr sz="1800"/>
          </a:p>
          <a:p>
            <a:pPr marL="341028" lvl="0" indent="-283878">
              <a:spcAft>
                <a:spcPts val="9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Hadil ABUALROB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Visiteuse longue durée, BIMP</a:t>
            </a:r>
            <a:endParaRPr sz="1800"/>
          </a:p>
          <a:p>
            <a:pPr marL="341028" lvl="0" indent="-283878">
              <a:spcAft>
                <a:spcPts val="996"/>
              </a:spcAft>
              <a:buFont typeface="Arial"/>
              <a:buChar char="•"/>
              <a:defRPr/>
            </a:pPr>
            <a:r>
              <a:rPr lang="fr-FR" sz="18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Malo LADRET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Doctorant (CIFRE THALES), ILE</a:t>
            </a:r>
            <a:endParaRPr/>
          </a:p>
          <a:p>
            <a:pPr marL="341028" lvl="0" indent="-283878">
              <a:spcAft>
                <a:spcPts val="995"/>
              </a:spcAft>
              <a:buFont typeface="Arial"/>
              <a:buChar char="•"/>
              <a:defRPr/>
            </a:pPr>
            <a:r>
              <a:rPr sz="1800" b="1" i="0" u="none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Nawal BELOUCHRANI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Doctorante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(CIFRE ACS), RF</a:t>
            </a:r>
            <a:endParaRPr sz="1800"/>
          </a:p>
          <a:p>
            <a:pPr marL="341028" lvl="0" indent="-283878">
              <a:spcAft>
                <a:spcPts val="998"/>
              </a:spcAft>
              <a:buFont typeface="Arial"/>
              <a:buChar char="•"/>
              <a:defRPr/>
            </a:pPr>
            <a:r>
              <a:rPr lang="fr-FR" sz="18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Et de nombreux stagiaires (et doctorants) ...</a:t>
            </a:r>
            <a:endParaRPr sz="1800" b="0" i="0" u="none" strike="noStrike" cap="none" spc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280571002" name="Image 28057100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98440" y="2453680"/>
            <a:ext cx="2036419" cy="2898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95535" y="1916832"/>
            <a:ext cx="988739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tabLst>
                <a:tab pos="806450" algn="l"/>
              </a:tabLst>
              <a:defRPr/>
            </a:pPr>
            <a:r>
              <a:rPr lang="fr-FR" sz="4400" b="1">
                <a:solidFill>
                  <a:srgbClr val="5F2987"/>
                </a:solidFill>
                <a:latin typeface="Calibri"/>
              </a:rPr>
              <a:t>Informations Générales</a:t>
            </a:r>
            <a:endParaRPr/>
          </a:p>
          <a:p>
            <a:pPr algn="ctr">
              <a:spcBef>
                <a:spcPts val="0"/>
              </a:spcBef>
              <a:tabLst>
                <a:tab pos="806449" algn="l"/>
              </a:tabLst>
              <a:defRPr/>
            </a:pPr>
            <a:r>
              <a:rPr lang="fr-FR" sz="4400" b="1">
                <a:solidFill>
                  <a:srgbClr val="5F2987"/>
                </a:solidFill>
                <a:latin typeface="Calibri"/>
              </a:rPr>
              <a:t>Et </a:t>
            </a:r>
            <a:endParaRPr/>
          </a:p>
          <a:p>
            <a:pPr algn="ctr">
              <a:spcBef>
                <a:spcPts val="0"/>
              </a:spcBef>
              <a:defRPr/>
            </a:pPr>
            <a:r>
              <a:rPr lang="fr-FR" sz="4400" b="1" i="0" u="none" strike="noStrike" cap="none" spc="0">
                <a:solidFill>
                  <a:srgbClr val="5F2987"/>
                </a:solidFill>
                <a:latin typeface="Calibri"/>
                <a:ea typeface="Calibri"/>
                <a:cs typeface="Calibri"/>
              </a:rPr>
              <a:t>Analyse RH Projets</a:t>
            </a:r>
            <a:endParaRPr sz="4400" b="1">
              <a:solidFill>
                <a:srgbClr val="5F2987"/>
              </a:solidFill>
              <a:latin typeface="Calibri"/>
            </a:endParaRPr>
          </a:p>
          <a:p>
            <a:pPr algn="ctr">
              <a:spcBef>
                <a:spcPts val="0"/>
              </a:spcBef>
              <a:tabLst>
                <a:tab pos="806449" algn="l"/>
              </a:tabLst>
              <a:defRPr/>
            </a:pPr>
            <a:endParaRPr lang="fr-FR" sz="4400" b="1">
              <a:solidFill>
                <a:srgbClr val="5F2987"/>
              </a:solidFill>
              <a:latin typeface="Calibri"/>
            </a:endParaRPr>
          </a:p>
        </p:txBody>
      </p:sp>
      <p:sp>
        <p:nvSpPr>
          <p:cNvPr id="1080751739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5" y="5714820"/>
            <a:ext cx="4896543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04605123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6" y="5714820"/>
            <a:ext cx="2422524" cy="322263"/>
          </a:xfrm>
        </p:spPr>
        <p:txBody>
          <a:bodyPr/>
          <a:lstStyle/>
          <a:p>
            <a:pPr>
              <a:defRPr/>
            </a:pPr>
            <a:fld id="{BD3B2EE8-E145-9C3F-B97A-16BBFD7FD743}" type="slidenum">
              <a:rPr lang="fr-FR" b="1"/>
              <a:t>14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3072307" name="Image 17307230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54686" y="2813720"/>
            <a:ext cx="4540831" cy="2258890"/>
          </a:xfrm>
          <a:prstGeom prst="rect">
            <a:avLst/>
          </a:prstGeom>
        </p:spPr>
      </p:pic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Budget et les piliers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15</a:t>
            </a:fld>
            <a:endParaRPr lang="fr-FR" b="1"/>
          </a:p>
        </p:txBody>
      </p:sp>
      <p:sp>
        <p:nvSpPr>
          <p:cNvPr id="7" name="Rectangle 6"/>
          <p:cNvSpPr/>
          <p:nvPr/>
        </p:nvSpPr>
        <p:spPr bwMode="auto">
          <a:xfrm>
            <a:off x="1240351" y="787849"/>
            <a:ext cx="8466516" cy="141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5738813" algn="l"/>
              </a:tabLst>
              <a:defRPr/>
            </a:pPr>
            <a:r>
              <a:rPr lang="fr-FR" sz="1800" b="1">
                <a:solidFill>
                  <a:srgbClr val="0000FF"/>
                </a:solidFill>
                <a:latin typeface="Calibri"/>
              </a:rPr>
              <a:t>Budget réparti dans le pôle en 2024:  </a:t>
            </a:r>
            <a:r>
              <a:rPr sz="1800" b="1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environ 6 M</a:t>
            </a:r>
            <a:r>
              <a:rPr lang="fr-FR" sz="1800" b="1">
                <a:latin typeface="Calibri"/>
              </a:rPr>
              <a:t>€</a:t>
            </a:r>
            <a:r>
              <a:rPr lang="fr-FR" sz="1800" b="0">
                <a:latin typeface="Calibri"/>
              </a:rPr>
              <a:t> soit 20% du budget d’IJCLab</a:t>
            </a:r>
            <a:endParaRPr sz="1800">
              <a:latin typeface="Calibri"/>
            </a:endParaRPr>
          </a:p>
          <a:p>
            <a:pPr marL="84455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fr-FR" sz="1800" b="0">
                <a:latin typeface="Calibri"/>
              </a:rPr>
              <a:t>Budget pluriannuel !</a:t>
            </a:r>
            <a:endParaRPr sz="1800" b="0">
              <a:latin typeface="Calibri"/>
            </a:endParaRPr>
          </a:p>
          <a:p>
            <a:pPr marL="844549" lvl="1" indent="-342900">
              <a:spcAft>
                <a:spcPts val="599"/>
              </a:spcAft>
              <a:buFont typeface="Arial"/>
              <a:buChar char="•"/>
              <a:defRPr/>
            </a:pPr>
            <a:r>
              <a:rPr lang="fr-FR" sz="1800" b="0">
                <a:latin typeface="Calibri"/>
              </a:rPr>
              <a:t>Quelques gros contributeurs (&gt;500k€) : PACIFICS, PERLE, TWAC, MYRRHA ...</a:t>
            </a:r>
            <a:endParaRPr b="0"/>
          </a:p>
          <a:p>
            <a:pPr marL="84455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fr-FR" sz="1800" b="0">
                <a:latin typeface="Calibri"/>
              </a:rPr>
              <a:t>Autour de 75 lignes budgétaires identifiées dans GESLAB</a:t>
            </a:r>
            <a:endParaRPr/>
          </a:p>
        </p:txBody>
      </p:sp>
      <p:grpSp>
        <p:nvGrpSpPr>
          <p:cNvPr id="2" name="Groupe 1"/>
          <p:cNvGrpSpPr/>
          <p:nvPr/>
        </p:nvGrpSpPr>
        <p:grpSpPr bwMode="auto">
          <a:xfrm>
            <a:off x="1083922" y="2514628"/>
            <a:ext cx="3681158" cy="2698861"/>
            <a:chOff x="0" y="0"/>
            <a:chExt cx="3681158" cy="2698861"/>
          </a:xfrm>
        </p:grpSpPr>
        <p:grpSp>
          <p:nvGrpSpPr>
            <p:cNvPr id="33" name="Groupe 32"/>
            <p:cNvGrpSpPr/>
            <p:nvPr/>
          </p:nvGrpSpPr>
          <p:grpSpPr bwMode="auto">
            <a:xfrm>
              <a:off x="0" y="543523"/>
              <a:ext cx="3681158" cy="2155338"/>
              <a:chOff x="0" y="0"/>
              <a:chExt cx="3681158" cy="2155338"/>
            </a:xfrm>
          </p:grpSpPr>
          <p:grpSp>
            <p:nvGrpSpPr>
              <p:cNvPr id="34" name="Groupe 33"/>
              <p:cNvGrpSpPr/>
              <p:nvPr/>
            </p:nvGrpSpPr>
            <p:grpSpPr bwMode="auto">
              <a:xfrm>
                <a:off x="0" y="0"/>
                <a:ext cx="3681158" cy="2155338"/>
                <a:chOff x="0" y="0"/>
                <a:chExt cx="3681158" cy="2155338"/>
              </a:xfrm>
            </p:grpSpPr>
            <p:sp>
              <p:nvSpPr>
                <p:cNvPr id="36" name="Ovale 78" descr="Grand cercle de couleur deuxième niveau de hiérarchie"/>
                <p:cNvSpPr/>
                <p:nvPr/>
              </p:nvSpPr>
              <p:spPr bwMode="auto">
                <a:xfrm>
                  <a:off x="0" y="0"/>
                  <a:ext cx="3681159" cy="2155338"/>
                </a:xfrm>
                <a:prstGeom prst="ellipse">
                  <a:avLst/>
                </a:prstGeom>
                <a:solidFill>
                  <a:schemeClr val="accent3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7" name="Rectangle 36"/>
                <p:cNvSpPr/>
                <p:nvPr/>
              </p:nvSpPr>
              <p:spPr bwMode="auto">
                <a:xfrm>
                  <a:off x="363282" y="1263897"/>
                  <a:ext cx="1325990" cy="48876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67" rtlCol="0" anchor="ctr" anchorCtr="0">
                  <a:noAutofit/>
                </a:bodyPr>
                <a:lstStyle/>
                <a:p>
                  <a:pPr algn="ctr" defTabSz="6223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3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Cristelle  MANSE</a:t>
                  </a:r>
                  <a:endParaRPr/>
                </a:p>
                <a:p>
                  <a:pPr algn="ctr" defTabSz="622299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3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Bât. 106</a:t>
                  </a:r>
                  <a:endParaRPr lang="fr-FR" sz="12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2022220" y="1289818"/>
                  <a:ext cx="1135062" cy="59181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68" rtlCol="0" anchor="ctr" anchorCtr="0">
                  <a:noAutofit/>
                </a:bodyPr>
                <a:lstStyle/>
                <a:p>
                  <a:pPr lvl="0" algn="ctr" defTabSz="62230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3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Manon PARIS</a:t>
                  </a:r>
                  <a:br>
                    <a:rPr lang="fr-FR" sz="13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</a:br>
                  <a:r>
                    <a:rPr lang="fr-FR" sz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Bât. 106</a:t>
                  </a:r>
                  <a:endParaRPr/>
                </a:p>
              </p:txBody>
            </p:sp>
          </p:grpSp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2035118" y="267065"/>
                <a:ext cx="929063" cy="1086049"/>
              </a:xfrm>
              <a:prstGeom prst="ellipse">
                <a:avLst/>
              </a:prstGeom>
            </p:spPr>
          </p:pic>
        </p:grpSp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55228" y="854469"/>
              <a:ext cx="783175" cy="923109"/>
            </a:xfrm>
            <a:prstGeom prst="ellipse">
              <a:avLst/>
            </a:prstGeom>
          </p:spPr>
        </p:pic>
        <p:sp>
          <p:nvSpPr>
            <p:cNvPr id="54" name="Rectangle 53"/>
            <p:cNvSpPr/>
            <p:nvPr/>
          </p:nvSpPr>
          <p:spPr bwMode="auto">
            <a:xfrm>
              <a:off x="47847" y="0"/>
              <a:ext cx="3446746" cy="36611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  <a:tabLst>
                  <a:tab pos="5738813" algn="l"/>
                </a:tabLst>
                <a:defRPr/>
              </a:pPr>
              <a:r>
                <a:rPr lang="fr-FR" sz="1800" b="1">
                  <a:solidFill>
                    <a:srgbClr val="0000FF"/>
                  </a:solidFill>
                  <a:latin typeface="Calibri"/>
                </a:rPr>
                <a:t>Gestionnaires achats et missions</a:t>
              </a:r>
              <a:endParaRPr lang="fr-FR" sz="1800" b="1">
                <a:latin typeface="Calibri"/>
              </a:endParaRPr>
            </a:p>
          </p:txBody>
        </p:sp>
      </p:grpSp>
      <p:sp>
        <p:nvSpPr>
          <p:cNvPr id="29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1029650495" name="Image 102965049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59058" y="4936336"/>
            <a:ext cx="1119416" cy="717062"/>
          </a:xfrm>
          <a:prstGeom prst="rect">
            <a:avLst/>
          </a:prstGeom>
        </p:spPr>
      </p:pic>
      <p:sp>
        <p:nvSpPr>
          <p:cNvPr id="446552336" name="ZoneTexte 446552335"/>
          <p:cNvSpPr txBox="1"/>
          <p:nvPr/>
        </p:nvSpPr>
        <p:spPr bwMode="auto">
          <a:xfrm>
            <a:off x="5162552" y="5195657"/>
            <a:ext cx="5525098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1400" i="1">
                <a:latin typeface="Calibri"/>
                <a:ea typeface="Calibri"/>
                <a:cs typeface="Calibri"/>
              </a:rPr>
              <a:t>« le chemin est long mais la balade en vaut la peine » (source : inconnue)</a:t>
            </a:r>
            <a:endParaRPr sz="1400" i="1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9289853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Avancements/Promotions</a:t>
            </a:r>
            <a:endParaRPr/>
          </a:p>
        </p:txBody>
      </p:sp>
      <p:sp>
        <p:nvSpPr>
          <p:cNvPr id="2053500567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228935102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5321D4-0DE5-27CC-36AC-315533C33CDC}" type="slidenum">
              <a:rPr lang="fr-FR" b="1"/>
              <a:t>16</a:t>
            </a:fld>
            <a:endParaRPr lang="fr-FR" b="1"/>
          </a:p>
        </p:txBody>
      </p:sp>
      <p:sp>
        <p:nvSpPr>
          <p:cNvPr id="432257854" name="Rectangle 6"/>
          <p:cNvSpPr/>
          <p:nvPr/>
        </p:nvSpPr>
        <p:spPr bwMode="auto">
          <a:xfrm>
            <a:off x="271857" y="1000257"/>
            <a:ext cx="6554690" cy="2280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99"/>
              </a:spcAft>
              <a:tabLst>
                <a:tab pos="5738812" algn="l"/>
              </a:tabLst>
              <a:defRPr/>
            </a:pPr>
            <a:r>
              <a:rPr lang="fr-FR" sz="1800" b="1">
                <a:solidFill>
                  <a:srgbClr val="FF0000"/>
                </a:solidFill>
                <a:latin typeface="Calibri"/>
              </a:rPr>
              <a:t>En 2024 :</a:t>
            </a:r>
            <a:endParaRPr sz="1800" b="0">
              <a:solidFill>
                <a:srgbClr val="FF0000"/>
              </a:solidFill>
              <a:latin typeface="Calibri"/>
            </a:endParaRPr>
          </a:p>
          <a:p>
            <a:pPr>
              <a:lnSpc>
                <a:spcPct val="150000"/>
              </a:lnSpc>
              <a:defRPr/>
            </a:pP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•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Eric Mistretta, concours interne, IECN</a:t>
            </a:r>
            <a:endParaRPr/>
          </a:p>
          <a:p>
            <a:pPr algn="just">
              <a:lnSpc>
                <a:spcPct val="150000"/>
              </a:lnSpc>
              <a:spcAft>
                <a:spcPts val="597"/>
              </a:spcAft>
              <a:tabLst>
                <a:tab pos="5738810" algn="l"/>
              </a:tabLst>
              <a:defRPr/>
            </a:pP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•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Patxi Duthil, sélection professionnelle, IRHC</a:t>
            </a:r>
            <a:endParaRPr lang="fr-FR" sz="1800" b="0">
              <a:solidFill>
                <a:schemeClr val="tx1"/>
              </a:solidFill>
              <a:latin typeface="Calibri"/>
            </a:endParaRPr>
          </a:p>
          <a:p>
            <a:pPr algn="just">
              <a:lnSpc>
                <a:spcPct val="150000"/>
              </a:lnSpc>
              <a:spcAft>
                <a:spcPts val="599"/>
              </a:spcAft>
              <a:tabLst>
                <a:tab pos="5738812" algn="l"/>
              </a:tabLst>
              <a:defRPr/>
            </a:pP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Mais cela ne veut pas dire qu’au niveau du laboratoire les avancements ne sont pas à la hauteur (27 en 2024, 24 en 2023...).</a:t>
            </a:r>
            <a:endParaRPr lang="fr-FR" sz="1800" b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846679564" name="Image 84667956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42571" y="1181186"/>
            <a:ext cx="2895598" cy="1581149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 bwMode="auto">
          <a:xfrm>
            <a:off x="271857" y="3401673"/>
            <a:ext cx="9793088" cy="178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99"/>
              </a:spcAft>
              <a:tabLst>
                <a:tab pos="5738812" algn="l"/>
              </a:tabLst>
              <a:defRPr/>
            </a:pPr>
            <a:r>
              <a:rPr lang="fr-FR" sz="1800" b="1">
                <a:solidFill>
                  <a:srgbClr val="FF0000"/>
                </a:solidFill>
                <a:latin typeface="Calibri"/>
              </a:rPr>
              <a:t>Quelques suggestions :</a:t>
            </a:r>
            <a:endParaRPr sz="1800" b="1">
              <a:solidFill>
                <a:srgbClr val="FF0000"/>
              </a:solidFill>
              <a:latin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fr-FR" sz="1800">
                <a:solidFill>
                  <a:srgbClr val="000000"/>
                </a:solidFill>
                <a:latin typeface="Calibri"/>
              </a:rPr>
              <a:t>Candidater et faites candidater aux concours internes et sélections professionnelles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fr-FR" sz="1800">
                <a:solidFill>
                  <a:srgbClr val="000000"/>
                </a:solidFill>
                <a:latin typeface="Calibri"/>
              </a:rPr>
              <a:t>Ne pas « craindre » de faire appel aux collègues pour les dossiers, la préparation des auditions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fr-FR" sz="1800">
                <a:solidFill>
                  <a:srgbClr val="000000"/>
                </a:solidFill>
                <a:latin typeface="Calibri"/>
              </a:rPr>
              <a:t>Sans oublier bien sûr la commission paritaire locale et le comité de relecture toujours disponibles !</a:t>
            </a:r>
            <a:endParaRPr lang="fr-FR" sz="180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95535" y="1916832"/>
            <a:ext cx="988739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tabLst>
                <a:tab pos="806450" algn="l"/>
              </a:tabLst>
              <a:defRPr/>
            </a:pPr>
            <a:r>
              <a:rPr lang="fr-FR" sz="4400" b="1">
                <a:solidFill>
                  <a:srgbClr val="5F2987"/>
                </a:solidFill>
                <a:latin typeface="Calibri"/>
              </a:rPr>
              <a:t>Analyse RH Projets</a:t>
            </a:r>
            <a:endParaRPr/>
          </a:p>
          <a:p>
            <a:pPr algn="ctr">
              <a:spcBef>
                <a:spcPts val="0"/>
              </a:spcBef>
              <a:tabLst>
                <a:tab pos="806449" algn="l"/>
              </a:tabLst>
              <a:defRPr/>
            </a:pPr>
            <a:r>
              <a:rPr lang="fr-FR" sz="2800" b="0">
                <a:solidFill>
                  <a:srgbClr val="5F2987"/>
                </a:solidFill>
                <a:latin typeface="Calibri"/>
              </a:rPr>
              <a:t>Merci Jean Peyré pour l’analyse</a:t>
            </a:r>
            <a:endParaRPr lang="fr-FR" sz="4400" b="1">
              <a:solidFill>
                <a:srgbClr val="5F2987"/>
              </a:solidFill>
              <a:latin typeface="Calibri"/>
            </a:endParaRPr>
          </a:p>
        </p:txBody>
      </p:sp>
      <p:sp>
        <p:nvSpPr>
          <p:cNvPr id="2033018696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5" y="5714820"/>
            <a:ext cx="4896543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259453114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6" y="5714820"/>
            <a:ext cx="2422524" cy="322263"/>
          </a:xfrm>
        </p:spPr>
        <p:txBody>
          <a:bodyPr/>
          <a:lstStyle/>
          <a:p>
            <a:pPr>
              <a:defRPr/>
            </a:pPr>
            <a:fld id="{5313E49B-4E6B-E707-A480-F76153BB6218}" type="slidenum">
              <a:rPr lang="fr-FR" b="1"/>
              <a:t>17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765539279" name="Image 76553927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05769" y="3333749"/>
            <a:ext cx="2066924" cy="1047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rcRect l="26507" t="5617" r="5019" b="4120"/>
          <a:stretch/>
        </p:blipFill>
        <p:spPr bwMode="auto">
          <a:xfrm>
            <a:off x="101184" y="1689098"/>
            <a:ext cx="4240663" cy="286385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>
                <a:latin typeface="Calibri"/>
              </a:rPr>
              <a:t>Projets Accélérateurs </a:t>
            </a:r>
            <a:r>
              <a:rPr lang="en-ZA">
                <a:latin typeface="Calibri"/>
              </a:rPr>
              <a:t>de 2019 à 2023</a:t>
            </a:r>
            <a:endParaRPr/>
          </a:p>
        </p:txBody>
      </p:sp>
      <p:sp>
        <p:nvSpPr>
          <p:cNvPr id="19" name="Rectangle : avec coins rognés en haut 18"/>
          <p:cNvSpPr/>
          <p:nvPr/>
        </p:nvSpPr>
        <p:spPr bwMode="auto">
          <a:xfrm>
            <a:off x="410549" y="920576"/>
            <a:ext cx="2824758" cy="607736"/>
          </a:xfrm>
          <a:prstGeom prst="snip2SameRect">
            <a:avLst>
              <a:gd name="adj1" fmla="val 5903"/>
              <a:gd name="adj2" fmla="val 62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79519" tIns="41350" rIns="79519" bIns="41350" numCol="1" rtlCol="0" anchor="t" anchorCtr="0" compatLnSpc="1">
            <a:prstTxWarp prst="textNoShape"/>
            <a:spAutoFit/>
          </a:bodyPr>
          <a:lstStyle/>
          <a:p>
            <a:pPr algn="ctr" defTabSz="807964">
              <a:defRPr/>
            </a:pPr>
            <a:r>
              <a:rPr lang="fr-FR" sz="1600">
                <a:solidFill>
                  <a:srgbClr val="1F4E79"/>
                </a:solidFill>
                <a:latin typeface="Calibri"/>
                <a:ea typeface="Calibri"/>
                <a:cs typeface="Times New Roman"/>
              </a:rPr>
              <a:t>Tout personnel du laboratoire sur projets du pôle en 2023</a:t>
            </a:r>
            <a:endParaRPr sz="2000"/>
          </a:p>
        </p:txBody>
      </p:sp>
      <p:sp>
        <p:nvSpPr>
          <p:cNvPr id="26" name="Rectangle : avec coins rognés en haut 25"/>
          <p:cNvSpPr/>
          <p:nvPr/>
        </p:nvSpPr>
        <p:spPr bwMode="auto">
          <a:xfrm>
            <a:off x="5890442" y="1050405"/>
            <a:ext cx="3046761" cy="348081"/>
          </a:xfrm>
          <a:prstGeom prst="snip2SameRect">
            <a:avLst>
              <a:gd name="adj1" fmla="val 5903"/>
              <a:gd name="adj2" fmla="val 62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79521" tIns="41351" rIns="79521" bIns="41351" numCol="1" rtlCol="0" anchor="t" anchorCtr="0" compatLnSpc="1">
            <a:prstTxWarp prst="textNoShape"/>
            <a:spAutoFit/>
          </a:bodyPr>
          <a:lstStyle/>
          <a:p>
            <a:pPr algn="ctr" defTabSz="807964">
              <a:defRPr/>
            </a:pPr>
            <a:r>
              <a:rPr lang="fr-FR" sz="1600">
                <a:solidFill>
                  <a:srgbClr val="1F4E79"/>
                </a:solidFill>
                <a:latin typeface="Calibri"/>
                <a:ea typeface="Calibri"/>
                <a:cs typeface="Times New Roman"/>
              </a:rPr>
              <a:t>Rattachement des projets par pôle</a:t>
            </a:r>
            <a:endParaRPr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18</a:t>
            </a:fld>
            <a:endParaRPr lang="fr-FR"/>
          </a:p>
        </p:txBody>
      </p:sp>
      <p:sp>
        <p:nvSpPr>
          <p:cNvPr id="13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1180247041" name="Image 1180247040"/>
          <p:cNvPicPr>
            <a:picLocks noChangeAspect="1"/>
          </p:cNvPicPr>
          <p:nvPr/>
        </p:nvPicPr>
        <p:blipFill>
          <a:blip r:embed="rId4"/>
          <a:srcRect l="1069" t="1549" r="1228" b="774"/>
          <a:stretch/>
        </p:blipFill>
        <p:spPr bwMode="auto">
          <a:xfrm>
            <a:off x="4569915" y="1711630"/>
            <a:ext cx="6059640" cy="2841318"/>
          </a:xfrm>
          <a:prstGeom prst="rect">
            <a:avLst/>
          </a:prstGeom>
        </p:spPr>
      </p:pic>
      <p:sp>
        <p:nvSpPr>
          <p:cNvPr id="2101779316" name="Rectangle : avec coins rognés en haut 25"/>
          <p:cNvSpPr/>
          <p:nvPr/>
        </p:nvSpPr>
        <p:spPr bwMode="auto">
          <a:xfrm>
            <a:off x="5596990" y="4749347"/>
            <a:ext cx="3059360" cy="380536"/>
          </a:xfrm>
          <a:prstGeom prst="snip2SameRect">
            <a:avLst>
              <a:gd name="adj1" fmla="val 5903"/>
              <a:gd name="adj2" fmla="val 62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79519" tIns="41350" rIns="79519" bIns="41350" numCol="1" rtlCol="0" anchor="t" anchorCtr="0" compatLnSpc="1">
            <a:prstTxWarp prst="textNoShape"/>
            <a:spAutoFit/>
          </a:bodyPr>
          <a:lstStyle/>
          <a:p>
            <a:pPr algn="ctr" defTabSz="807963">
              <a:defRPr/>
            </a:pPr>
            <a:r>
              <a:rPr lang="fr-FR" sz="1800">
                <a:solidFill>
                  <a:srgbClr val="1F4E79"/>
                </a:solidFill>
                <a:latin typeface="Calibri"/>
                <a:ea typeface="Calibri"/>
                <a:cs typeface="Times New Roman"/>
              </a:rPr>
              <a:t>Pôle Accélérateurs :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fr-FR" sz="1800" i="1">
                          <a:solidFill>
                            <a:srgbClr val="1F4E79"/>
                          </a:solidFill>
                          <a:latin typeface="Cambria Math"/>
                          <a:ea typeface="Calibri"/>
                          <a:cs typeface="Times New Roman"/>
                        </a:rPr>
                        <m:t>~</m:t>
                      </m:r>
                    </m:oMath>
                  </m:oMathPara>
                </a14:m>
              </mc:Choice>
              <mc:Fallback/>
            </mc:AlternateContent>
            <a:r>
              <a:rPr lang="fr-FR" sz="1800">
                <a:solidFill>
                  <a:srgbClr val="1F4E79"/>
                </a:solidFill>
                <a:latin typeface="Calibri"/>
                <a:ea typeface="Calibri"/>
                <a:cs typeface="Times New Roman"/>
              </a:rPr>
              <a:t>60FTE</a:t>
            </a:r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5184808" name="Titre 7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5000"/>
          </a:bodyPr>
          <a:lstStyle/>
          <a:p>
            <a:pPr algn="ctr">
              <a:defRPr/>
            </a:pPr>
            <a:r>
              <a:rPr lang="fr-FR">
                <a:latin typeface="Calibri"/>
              </a:rPr>
              <a:t>Projets Accélérateurs </a:t>
            </a:r>
            <a:r>
              <a:rPr lang="en-ZA">
                <a:latin typeface="Calibri"/>
              </a:rPr>
              <a:t>depuis la création d’IJCLab</a:t>
            </a:r>
            <a:endParaRPr/>
          </a:p>
        </p:txBody>
      </p:sp>
      <p:sp>
        <p:nvSpPr>
          <p:cNvPr id="1897709450" name="Espace réservé du pied de page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556866265" name="Espace réservé du numéro de diapositive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8BD7098-3CCC-87A3-1828-8702B2A4AE19}" type="slidenum">
              <a:rPr lang="fr-FR"/>
              <a:t>19</a:t>
            </a:fld>
            <a:endParaRPr lang="fr-FR"/>
          </a:p>
        </p:txBody>
      </p:sp>
      <p:sp>
        <p:nvSpPr>
          <p:cNvPr id="140096100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1" y="5714820"/>
            <a:ext cx="2411555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538810468" name="Image 538810467"/>
          <p:cNvPicPr>
            <a:picLocks noChangeAspect="1"/>
          </p:cNvPicPr>
          <p:nvPr/>
        </p:nvPicPr>
        <p:blipFill>
          <a:blip r:embed="rId3"/>
          <a:srcRect l="1683" t="11883" r="2733" b="5900"/>
          <a:stretch/>
        </p:blipFill>
        <p:spPr bwMode="auto">
          <a:xfrm>
            <a:off x="396038" y="1046291"/>
            <a:ext cx="4983246" cy="2076352"/>
          </a:xfrm>
          <a:prstGeom prst="rect">
            <a:avLst/>
          </a:prstGeom>
        </p:spPr>
      </p:pic>
      <p:pic>
        <p:nvPicPr>
          <p:cNvPr id="537123435" name="Image 537123434"/>
          <p:cNvPicPr>
            <a:picLocks noChangeAspect="1"/>
          </p:cNvPicPr>
          <p:nvPr/>
        </p:nvPicPr>
        <p:blipFill>
          <a:blip r:embed="rId4"/>
          <a:srcRect l="2772" t="14555" r="3927" b="6343"/>
          <a:stretch/>
        </p:blipFill>
        <p:spPr bwMode="auto">
          <a:xfrm>
            <a:off x="5688482" y="1153176"/>
            <a:ext cx="4640035" cy="1911378"/>
          </a:xfrm>
          <a:prstGeom prst="rect">
            <a:avLst/>
          </a:prstGeom>
        </p:spPr>
      </p:pic>
      <p:sp>
        <p:nvSpPr>
          <p:cNvPr id="421866865" name="Rectangle 1"/>
          <p:cNvSpPr>
            <a:spLocks noChangeArrowheads="1"/>
          </p:cNvSpPr>
          <p:nvPr/>
        </p:nvSpPr>
        <p:spPr bwMode="auto">
          <a:xfrm>
            <a:off x="1779789" y="3094671"/>
            <a:ext cx="7158380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>
              <a:defRPr/>
            </a:pPr>
            <a:r>
              <a:rPr lang="fr-FR" sz="1600">
                <a:solidFill>
                  <a:srgbClr val="FF0000"/>
                </a:solidFill>
                <a:latin typeface="Calibri"/>
              </a:rPr>
              <a:t>Données 2024 non consolidées.</a:t>
            </a:r>
            <a:endParaRPr lang="fr-FR" sz="1600">
              <a:latin typeface="Calibri"/>
            </a:endParaRPr>
          </a:p>
          <a:p>
            <a:pPr marL="239820" indent="-239820">
              <a:buFont typeface="Arial"/>
              <a:buChar char="•"/>
              <a:defRPr/>
            </a:pPr>
            <a:r>
              <a:rPr lang="fr-FR" sz="1600">
                <a:solidFill>
                  <a:schemeClr val="tx1"/>
                </a:solidFill>
                <a:latin typeface="Calibri"/>
              </a:rPr>
              <a:t>Beaucoup de projets avec moins de 10 FTE</a:t>
            </a:r>
            <a:endParaRPr lang="fr-FR" sz="1600">
              <a:latin typeface="Calibri"/>
            </a:endParaRPr>
          </a:p>
          <a:p>
            <a:pPr marL="239820" indent="-239820">
              <a:buFont typeface="Arial"/>
              <a:buChar char="•"/>
              <a:defRPr/>
            </a:pPr>
            <a:r>
              <a:rPr lang="fr-FR" sz="1600">
                <a:solidFill>
                  <a:schemeClr val="tx1"/>
                </a:solidFill>
                <a:latin typeface="Calibri"/>
              </a:rPr>
              <a:t>ESS terminé, MYRRHA divise par 2 son nombre de FTE</a:t>
            </a:r>
            <a:endParaRPr lang="fr-FR" sz="1600">
              <a:latin typeface="Calibri"/>
            </a:endParaRPr>
          </a:p>
          <a:p>
            <a:pPr marL="239820" indent="-239820">
              <a:buFont typeface="Arial"/>
              <a:buChar char="•"/>
              <a:defRPr/>
            </a:pPr>
            <a:r>
              <a:rPr lang="fr-FR" sz="1600">
                <a:solidFill>
                  <a:schemeClr val="tx1"/>
                </a:solidFill>
                <a:latin typeface="Calibri"/>
              </a:rPr>
              <a:t>ThomX stable jusqu’à fin 2025.</a:t>
            </a:r>
            <a:endParaRPr/>
          </a:p>
          <a:p>
            <a:pPr marL="239820" indent="-239820">
              <a:buFont typeface="Arial"/>
              <a:buChar char="•"/>
              <a:defRPr/>
            </a:pPr>
            <a:r>
              <a:rPr lang="fr-FR" sz="1600">
                <a:solidFill>
                  <a:schemeClr val="tx1"/>
                </a:solidFill>
                <a:latin typeface="Calibri"/>
              </a:rPr>
              <a:t>FCC-NP, PALLAS sont relativement stables</a:t>
            </a:r>
            <a:endParaRPr lang="fr-FR" sz="1600">
              <a:latin typeface="Calibri"/>
            </a:endParaRPr>
          </a:p>
          <a:p>
            <a:pPr marL="239820" indent="-239820">
              <a:buFont typeface="Arial"/>
              <a:buChar char="•"/>
              <a:defRPr/>
            </a:pPr>
            <a:r>
              <a:rPr lang="fr-FR" sz="1600">
                <a:solidFill>
                  <a:schemeClr val="tx1"/>
                </a:solidFill>
                <a:latin typeface="Calibri"/>
              </a:rPr>
              <a:t>PERLE : forte augmentation au niveau de tout le labo (x2 par rapport à 2023), jusqu’où iront-ils?</a:t>
            </a:r>
            <a:endParaRPr/>
          </a:p>
        </p:txBody>
      </p:sp>
      <p:sp>
        <p:nvSpPr>
          <p:cNvPr id="1734899956" name="Rectangle 1"/>
          <p:cNvSpPr>
            <a:spLocks noChangeArrowheads="1"/>
          </p:cNvSpPr>
          <p:nvPr/>
        </p:nvSpPr>
        <p:spPr bwMode="auto">
          <a:xfrm>
            <a:off x="1105088" y="5063036"/>
            <a:ext cx="8851383" cy="579479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algn="ctr">
              <a:defRPr/>
            </a:pPr>
            <a:r>
              <a:rPr lang="fr-FR" sz="1600">
                <a:solidFill>
                  <a:schemeClr val="tx1"/>
                </a:solidFill>
                <a:latin typeface="Calibri"/>
              </a:rPr>
              <a:t>Engagement important du pôle ingénierie et de tous les supports du laboratoire pour les projets et activités pilotés par le pôle accélérateur : MERCI BEAUCOUP !</a:t>
            </a:r>
            <a:endParaRPr lang="fr-FR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713622986" name="Image 71362298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36983" y="4346328"/>
            <a:ext cx="1885950" cy="647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 bwMode="auto">
          <a:xfrm>
            <a:off x="2146028" y="149425"/>
            <a:ext cx="5760640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Agenda de L’Assemblée Générale</a:t>
            </a:r>
            <a:endParaRPr/>
          </a:p>
        </p:txBody>
      </p:sp>
      <p:sp>
        <p:nvSpPr>
          <p:cNvPr id="863744519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5" y="5714820"/>
            <a:ext cx="4896543" cy="322263"/>
          </a:xfrm>
        </p:spPr>
        <p:txBody>
          <a:bodyPr/>
          <a:lstStyle/>
          <a:p>
            <a:pPr>
              <a:defRPr/>
            </a:pPr>
            <a:r>
              <a:rPr lang="fr-FR" b="1"/>
              <a:t>AG Pôle de Physique des Accélérateurs</a:t>
            </a:r>
            <a:endParaRPr b="1"/>
          </a:p>
        </p:txBody>
      </p:sp>
      <p:sp>
        <p:nvSpPr>
          <p:cNvPr id="58830948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6" y="5714820"/>
            <a:ext cx="2422524" cy="322263"/>
          </a:xfrm>
        </p:spPr>
        <p:txBody>
          <a:bodyPr/>
          <a:lstStyle/>
          <a:p>
            <a:pPr>
              <a:defRPr/>
            </a:pPr>
            <a:fld id="{96C3E5AE-D525-CA5F-7831-DECF0105CFC2}" type="slidenum">
              <a:rPr lang="fr-FR" b="1"/>
              <a:t>2</a:t>
            </a:fld>
            <a:endParaRPr lang="fr-FR" b="1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705867" y="1305524"/>
            <a:ext cx="9273533" cy="431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  <a:tabLst>
                <a:tab pos="6280150" algn="l"/>
              </a:tabLst>
              <a:defRPr/>
            </a:pPr>
            <a:r>
              <a:rPr lang="fr-FR" sz="1600" b="1">
                <a:solidFill>
                  <a:srgbClr val="DB1B53"/>
                </a:solidFill>
                <a:latin typeface="Calibri"/>
              </a:rPr>
              <a:t>               A partir de 08H30:</a:t>
            </a:r>
            <a:r>
              <a:rPr lang="fr-FR" sz="1600" b="1">
                <a:solidFill>
                  <a:srgbClr val="EB6700"/>
                </a:solidFill>
                <a:latin typeface="Calibri"/>
              </a:rPr>
              <a:t>  </a:t>
            </a:r>
            <a:r>
              <a:rPr lang="fr-FR" sz="1600" b="1">
                <a:solidFill>
                  <a:srgbClr val="DB1B53"/>
                </a:solidFill>
                <a:latin typeface="Calibri"/>
              </a:rPr>
              <a:t>Accueil café/croissants</a:t>
            </a:r>
            <a:endParaRPr sz="1600" b="1">
              <a:solidFill>
                <a:srgbClr val="DB1B53"/>
              </a:solidFill>
              <a:latin typeface="Calibri"/>
            </a:endParaRP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  <a:tabLst>
                <a:tab pos="6280150" algn="l"/>
              </a:tabLst>
              <a:defRPr/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9H00: </a:t>
            </a:r>
            <a:r>
              <a:rPr lang="fr-FR" sz="1600" b="1">
                <a:solidFill>
                  <a:schemeClr val="tx1"/>
                </a:solidFill>
                <a:latin typeface="Calibri"/>
              </a:rPr>
              <a:t>Informations générales par la direction du pôle </a:t>
            </a:r>
            <a:r>
              <a:rPr lang="fr-FR" sz="1600" b="1">
                <a:latin typeface="Calibri"/>
              </a:rPr>
              <a:t>- W. Kaabi, G. </a:t>
            </a:r>
            <a:r>
              <a:rPr lang="fr-FR" sz="1600" b="1">
                <a:latin typeface="Calibri"/>
              </a:rPr>
              <a:t>Olry</a:t>
            </a:r>
            <a:r>
              <a:rPr lang="fr-FR" sz="1600" b="1">
                <a:latin typeface="Calibri"/>
              </a:rPr>
              <a:t>, L. Perrot </a:t>
            </a:r>
            <a:endParaRPr/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  <a:tabLst>
                <a:tab pos="6280150" algn="l"/>
              </a:tabLst>
              <a:defRPr/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9h55: </a:t>
            </a:r>
            <a:r>
              <a:rPr lang="fr-FR" sz="1600" b="1">
                <a:latin typeface="Calibri"/>
              </a:rPr>
              <a:t>Point d’information sécurité</a:t>
            </a:r>
            <a:r>
              <a:rPr lang="fr-FR" sz="1600">
                <a:latin typeface="Calibri"/>
              </a:rPr>
              <a:t>-</a:t>
            </a:r>
            <a:r>
              <a:rPr lang="fr-FR" sz="1600" b="0">
                <a:latin typeface="Calibri"/>
              </a:rPr>
              <a:t> </a:t>
            </a:r>
            <a:r>
              <a:rPr lang="fr-FR" sz="1600" b="0" i="0" u="none" strike="noStrike" cap="none" spc="0">
                <a:solidFill>
                  <a:srgbClr val="EB67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600" b="1" i="0" u="none" strike="noStrike" cap="none" spc="0">
                <a:latin typeface="Calibri"/>
                <a:ea typeface="Calibri"/>
                <a:cs typeface="Calibri"/>
              </a:rPr>
              <a:t>S. Wurth (SPR)</a:t>
            </a:r>
            <a:endParaRPr b="1">
              <a:latin typeface="Calibri"/>
            </a:endParaRP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  <a:tabLst>
                <a:tab pos="5383213" algn="l"/>
                <a:tab pos="6372225" algn="l"/>
              </a:tabLst>
              <a:defRPr/>
            </a:pPr>
            <a:r>
              <a:rPr lang="fr-FR" sz="1600" b="1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               </a:t>
            </a:r>
            <a:r>
              <a:rPr lang="fr-FR" sz="1600" b="1" i="0" u="none" strike="noStrike" cap="none" spc="0">
                <a:solidFill>
                  <a:srgbClr val="DB1B53"/>
                </a:solidFill>
                <a:latin typeface="Calibri"/>
                <a:ea typeface="Calibri"/>
                <a:cs typeface="Calibri"/>
              </a:rPr>
              <a:t>10h15 – 10h45  Pause</a:t>
            </a:r>
            <a:endParaRPr sz="1600" b="1">
              <a:solidFill>
                <a:srgbClr val="DB1B53"/>
              </a:solidFill>
              <a:latin typeface="Calibri"/>
            </a:endParaRPr>
          </a:p>
          <a:p>
            <a:pPr>
              <a:lnSpc>
                <a:spcPct val="114999"/>
              </a:lnSpc>
              <a:spcAft>
                <a:spcPts val="300"/>
              </a:spcAft>
              <a:tabLst>
                <a:tab pos="5383213" algn="l"/>
                <a:tab pos="6372225" algn="l"/>
              </a:tabLst>
              <a:defRPr/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10h45: </a:t>
            </a:r>
            <a:r>
              <a:rPr lang="fr-FR" sz="1600" b="1">
                <a:latin typeface="Calibri"/>
              </a:rPr>
              <a:t>Chahinez</a:t>
            </a:r>
            <a:r>
              <a:rPr lang="fr-FR" sz="1600" b="1">
                <a:latin typeface="Calibri"/>
              </a:rPr>
              <a:t> </a:t>
            </a:r>
            <a:r>
              <a:rPr lang="fr-FR" sz="1600" b="1">
                <a:latin typeface="Calibri"/>
              </a:rPr>
              <a:t>Boutelaa</a:t>
            </a:r>
            <a:r>
              <a:rPr lang="fr-FR" sz="1600" b="1">
                <a:solidFill>
                  <a:srgbClr val="EB6700"/>
                </a:solidFill>
                <a:latin typeface="Calibri"/>
              </a:rPr>
              <a:t> </a:t>
            </a:r>
            <a:r>
              <a:rPr lang="fr-FR" sz="1600" b="1">
                <a:latin typeface="Calibri"/>
              </a:rPr>
              <a:t>– MAVERICS</a:t>
            </a:r>
            <a:endParaRPr lang="fr-FR" sz="1600" b="1">
              <a:solidFill>
                <a:srgbClr val="0070C0"/>
              </a:solidFill>
              <a:latin typeface="Calibri"/>
            </a:endParaRPr>
          </a:p>
          <a:p>
            <a:pPr>
              <a:lnSpc>
                <a:spcPct val="114999"/>
              </a:lnSpc>
              <a:spcAft>
                <a:spcPts val="300"/>
              </a:spcAft>
              <a:tabLst>
                <a:tab pos="5383213" algn="l"/>
                <a:tab pos="6372225" algn="l"/>
              </a:tabLst>
              <a:defRPr/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11h00: </a:t>
            </a:r>
            <a:r>
              <a:rPr lang="fr-FR" sz="1600" b="1">
                <a:latin typeface="Calibri"/>
              </a:rPr>
              <a:t>Camille Cheney </a:t>
            </a:r>
            <a:r>
              <a:rPr lang="fr-FR" sz="1600" b="1">
                <a:latin typeface="Calibri"/>
              </a:rPr>
              <a:t>– MAVERICS</a:t>
            </a:r>
            <a:endParaRPr>
              <a:latin typeface="Calibri"/>
            </a:endParaRPr>
          </a:p>
          <a:p>
            <a:pPr>
              <a:lnSpc>
                <a:spcPct val="114999"/>
              </a:lnSpc>
              <a:spcAft>
                <a:spcPts val="300"/>
              </a:spcAft>
              <a:tabLst>
                <a:tab pos="5383213" algn="l"/>
                <a:tab pos="6372225" algn="l"/>
              </a:tabLst>
              <a:defRPr/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11h15: </a:t>
            </a:r>
            <a:r>
              <a:rPr lang="fr-FR" sz="1600" b="1">
                <a:latin typeface="Calibri"/>
              </a:rPr>
              <a:t>Alex </a:t>
            </a:r>
            <a:r>
              <a:rPr lang="fr-FR" sz="1600" b="1">
                <a:latin typeface="Calibri"/>
              </a:rPr>
              <a:t>Fomin</a:t>
            </a:r>
            <a:r>
              <a:rPr lang="fr-FR" sz="1600" b="1">
                <a:latin typeface="Calibri"/>
              </a:rPr>
              <a:t> – BIMP</a:t>
            </a:r>
            <a:endParaRPr/>
          </a:p>
          <a:p>
            <a:pPr>
              <a:lnSpc>
                <a:spcPct val="114999"/>
              </a:lnSpc>
              <a:spcAft>
                <a:spcPts val="300"/>
              </a:spcAft>
              <a:tabLst>
                <a:tab pos="5383213" algn="l"/>
                <a:tab pos="6372225" algn="l"/>
              </a:tabLst>
              <a:defRPr/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11h30: </a:t>
            </a:r>
            <a:r>
              <a:rPr lang="fr-FR" sz="1600" b="1">
                <a:latin typeface="Calibri"/>
              </a:rPr>
              <a:t>Connor Monaghan</a:t>
            </a:r>
            <a:r>
              <a:rPr lang="fr-FR" sz="1600" b="1">
                <a:solidFill>
                  <a:srgbClr val="EB6700"/>
                </a:solidFill>
                <a:latin typeface="Calibri"/>
              </a:rPr>
              <a:t> </a:t>
            </a:r>
            <a:r>
              <a:rPr lang="fr-FR" sz="1600" b="1">
                <a:latin typeface="Calibri"/>
              </a:rPr>
              <a:t>– BIMP</a:t>
            </a:r>
            <a:endParaRPr lang="fr-FR" sz="1600">
              <a:latin typeface="Calibri"/>
            </a:endParaRPr>
          </a:p>
          <a:p>
            <a:pPr>
              <a:lnSpc>
                <a:spcPct val="114999"/>
              </a:lnSpc>
              <a:spcAft>
                <a:spcPts val="300"/>
              </a:spcAft>
              <a:tabLst>
                <a:tab pos="5383213" algn="l"/>
                <a:tab pos="6372225" algn="l"/>
              </a:tabLst>
              <a:defRPr/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11h45: </a:t>
            </a:r>
            <a:r>
              <a:rPr lang="fr-FR" sz="1600" b="1">
                <a:latin typeface="Calibri"/>
              </a:rPr>
              <a:t>Fatematuj</a:t>
            </a:r>
            <a:r>
              <a:rPr lang="fr-FR" sz="1600" b="1">
                <a:latin typeface="Calibri"/>
              </a:rPr>
              <a:t> </a:t>
            </a:r>
            <a:r>
              <a:rPr lang="fr-FR" sz="1600" b="1">
                <a:latin typeface="Calibri"/>
              </a:rPr>
              <a:t>Johora</a:t>
            </a:r>
            <a:r>
              <a:rPr lang="fr-FR" sz="1600" b="1">
                <a:solidFill>
                  <a:srgbClr val="EB6700"/>
                </a:solidFill>
                <a:latin typeface="Calibri"/>
              </a:rPr>
              <a:t> </a:t>
            </a:r>
            <a:r>
              <a:rPr lang="fr-FR" sz="1600" b="1">
                <a:latin typeface="Calibri"/>
              </a:rPr>
              <a:t>– ILE</a:t>
            </a:r>
            <a:endParaRPr lang="fr-FR" sz="1600">
              <a:latin typeface="Calibri"/>
            </a:endParaRPr>
          </a:p>
          <a:p>
            <a:pPr>
              <a:lnSpc>
                <a:spcPct val="114999"/>
              </a:lnSpc>
              <a:spcAft>
                <a:spcPts val="300"/>
              </a:spcAft>
              <a:tabLst>
                <a:tab pos="5383213" algn="l"/>
                <a:tab pos="6372225" algn="l"/>
              </a:tabLst>
              <a:defRPr/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12h00: </a:t>
            </a:r>
            <a:r>
              <a:rPr lang="fr-FR" sz="1600" b="1">
                <a:latin typeface="Calibri"/>
              </a:rPr>
              <a:t>Marie-Hélène Carron</a:t>
            </a:r>
            <a:r>
              <a:rPr lang="fr-FR" sz="1600" b="1">
                <a:solidFill>
                  <a:srgbClr val="EB6700"/>
                </a:solidFill>
                <a:latin typeface="Calibri"/>
              </a:rPr>
              <a:t> </a:t>
            </a:r>
            <a:r>
              <a:rPr lang="fr-FR" sz="1600" b="1">
                <a:latin typeface="Calibri"/>
              </a:rPr>
              <a:t>– ALPHA</a:t>
            </a:r>
            <a:endParaRPr lang="fr-FR" sz="1600">
              <a:solidFill>
                <a:srgbClr val="EB6700"/>
              </a:solidFill>
              <a:latin typeface="Calibri"/>
            </a:endParaRP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  <a:tabLst>
                <a:tab pos="5383213" algn="l"/>
                <a:tab pos="6372225" algn="l"/>
              </a:tabLst>
              <a:defRPr/>
            </a:pPr>
            <a:r>
              <a:rPr lang="fr-FR" sz="1600" b="1">
                <a:solidFill>
                  <a:srgbClr val="DB1B53"/>
                </a:solidFill>
                <a:latin typeface="Calibri"/>
              </a:rPr>
              <a:t>                12H30 Repas / Buffet</a:t>
            </a:r>
            <a:endParaRPr b="1">
              <a:solidFill>
                <a:srgbClr val="DB1B53"/>
              </a:solidFill>
              <a:latin typeface="Calibri"/>
            </a:endParaRPr>
          </a:p>
          <a:p>
            <a:pPr>
              <a:lnSpc>
                <a:spcPct val="114999"/>
              </a:lnSpc>
              <a:spcBef>
                <a:spcPts val="0"/>
              </a:spcBef>
              <a:spcAft>
                <a:spcPts val="300"/>
              </a:spcAft>
              <a:tabLst>
                <a:tab pos="5383213" algn="l"/>
                <a:tab pos="6372225" algn="l"/>
              </a:tabLst>
              <a:defRPr/>
            </a:pPr>
            <a:r>
              <a:rPr lang="fr-FR" sz="1600" b="1">
                <a:solidFill>
                  <a:srgbClr val="0070C0"/>
                </a:solidFill>
                <a:latin typeface="Calibri"/>
              </a:rPr>
              <a:t>A partir de 13h15</a:t>
            </a:r>
            <a:r>
              <a:rPr lang="fr-FR" sz="1600" b="1">
                <a:solidFill>
                  <a:schemeClr val="accent1">
                    <a:lumMod val="75000"/>
                  </a:schemeClr>
                </a:solidFill>
                <a:latin typeface="Calibri"/>
              </a:rPr>
              <a:t> : </a:t>
            </a:r>
            <a:r>
              <a:rPr lang="fr-FR" sz="1600" b="1">
                <a:latin typeface="Calibri"/>
              </a:rPr>
              <a:t>Musique!- </a:t>
            </a:r>
            <a:r>
              <a:rPr lang="fr-FR" sz="1600" b="1">
                <a:solidFill>
                  <a:srgbClr val="DB1B53"/>
                </a:solidFill>
                <a:latin typeface="Calibri"/>
              </a:rPr>
              <a:t>The Anomalies</a:t>
            </a:r>
            <a:r>
              <a:rPr lang="fr-FR" sz="1600" b="0">
                <a:solidFill>
                  <a:srgbClr val="EB6700"/>
                </a:solidFill>
                <a:latin typeface="Calibri"/>
              </a:rPr>
              <a:t>	</a:t>
            </a:r>
            <a:endParaRPr sz="1600" b="0">
              <a:solidFill>
                <a:srgbClr val="EB67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>
                <a:latin typeface="Calibri"/>
              </a:rPr>
              <a:t>Projets Accélérateurs S1 et S2 </a:t>
            </a:r>
            <a:r>
              <a:rPr lang="en-ZA">
                <a:latin typeface="Calibri"/>
              </a:rPr>
              <a:t>2024</a:t>
            </a:r>
            <a:endParaRPr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20</a:t>
            </a:fld>
            <a:endParaRPr lang="fr-FR"/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1069203571" name="Image 1069203570"/>
          <p:cNvPicPr>
            <a:picLocks noChangeAspect="1"/>
          </p:cNvPicPr>
          <p:nvPr/>
        </p:nvPicPr>
        <p:blipFill>
          <a:blip r:embed="rId3"/>
          <a:srcRect l="12584" t="8316" r="18956" b="0"/>
          <a:stretch/>
        </p:blipFill>
        <p:spPr bwMode="auto">
          <a:xfrm>
            <a:off x="396772" y="1530803"/>
            <a:ext cx="3441138" cy="2867251"/>
          </a:xfrm>
          <a:prstGeom prst="rect">
            <a:avLst/>
          </a:prstGeom>
        </p:spPr>
      </p:pic>
      <p:pic>
        <p:nvPicPr>
          <p:cNvPr id="765182391" name="Image 765182390"/>
          <p:cNvPicPr>
            <a:picLocks noChangeAspect="1"/>
          </p:cNvPicPr>
          <p:nvPr/>
        </p:nvPicPr>
        <p:blipFill>
          <a:blip r:embed="rId4"/>
          <a:srcRect l="11158" t="8588" r="11784" b="0"/>
          <a:stretch/>
        </p:blipFill>
        <p:spPr bwMode="auto">
          <a:xfrm>
            <a:off x="6302148" y="1598839"/>
            <a:ext cx="3733815" cy="2751590"/>
          </a:xfrm>
          <a:prstGeom prst="rect">
            <a:avLst/>
          </a:prstGeom>
        </p:spPr>
      </p:pic>
      <p:sp>
        <p:nvSpPr>
          <p:cNvPr id="802494693" name="Rectangle : avec coins rognés en haut 18"/>
          <p:cNvSpPr/>
          <p:nvPr/>
        </p:nvSpPr>
        <p:spPr bwMode="auto">
          <a:xfrm>
            <a:off x="954571" y="919465"/>
            <a:ext cx="2527705" cy="477909"/>
          </a:xfrm>
          <a:prstGeom prst="snip2SameRect">
            <a:avLst>
              <a:gd name="adj1" fmla="val 5903"/>
              <a:gd name="adj2" fmla="val 62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79519" tIns="41350" rIns="79519" bIns="41350" numCol="1" rtlCol="0" anchor="t" anchorCtr="0" compatLnSpc="1">
            <a:prstTxWarp prst="textNoShape"/>
            <a:spAutoFit/>
          </a:bodyPr>
          <a:lstStyle/>
          <a:p>
            <a:pPr algn="ctr" defTabSz="807963">
              <a:defRPr/>
            </a:pPr>
            <a:r>
              <a:rPr lang="fr-FR" sz="1200">
                <a:solidFill>
                  <a:srgbClr val="1F4E79"/>
                </a:solidFill>
                <a:latin typeface="Calibri"/>
                <a:ea typeface="Calibri"/>
                <a:cs typeface="Times New Roman"/>
              </a:rPr>
              <a:t>Uniquement les personnels du pôle accélérateurs</a:t>
            </a:r>
            <a:endParaRPr sz="1600"/>
          </a:p>
        </p:txBody>
      </p:sp>
      <p:sp>
        <p:nvSpPr>
          <p:cNvPr id="623922430" name="Rectangle : avec coins rognés en haut 18"/>
          <p:cNvSpPr/>
          <p:nvPr/>
        </p:nvSpPr>
        <p:spPr bwMode="auto">
          <a:xfrm>
            <a:off x="6658684" y="998465"/>
            <a:ext cx="3112659" cy="477909"/>
          </a:xfrm>
          <a:prstGeom prst="snip2SameRect">
            <a:avLst>
              <a:gd name="adj1" fmla="val 5903"/>
              <a:gd name="adj2" fmla="val 6279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79519" tIns="41350" rIns="79519" bIns="41350" numCol="1" rtlCol="0" anchor="t" anchorCtr="0" compatLnSpc="1">
            <a:prstTxWarp prst="textNoShape"/>
            <a:spAutoFit/>
          </a:bodyPr>
          <a:lstStyle/>
          <a:p>
            <a:pPr algn="ctr" defTabSz="807963">
              <a:defRPr/>
            </a:pPr>
            <a:r>
              <a:rPr lang="fr-FR" sz="1200">
                <a:solidFill>
                  <a:srgbClr val="1F4E79"/>
                </a:solidFill>
                <a:latin typeface="Calibri"/>
                <a:ea typeface="Calibri"/>
                <a:cs typeface="Times New Roman"/>
              </a:rPr>
              <a:t>Projets et thèmes avec plus de 2 ETP, les fractions sont celles avec plus de 2ETP</a:t>
            </a:r>
            <a:endParaRPr sz="1600"/>
          </a:p>
        </p:txBody>
      </p:sp>
      <p:sp>
        <p:nvSpPr>
          <p:cNvPr id="368525470" name="Rectangle 1"/>
          <p:cNvSpPr>
            <a:spLocks noChangeArrowheads="1"/>
          </p:cNvSpPr>
          <p:nvPr/>
        </p:nvSpPr>
        <p:spPr bwMode="auto">
          <a:xfrm>
            <a:off x="2045114" y="4453167"/>
            <a:ext cx="7096947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>
              <a:defRPr/>
            </a:pPr>
            <a:r>
              <a:rPr lang="fr-FR" sz="1500">
                <a:solidFill>
                  <a:srgbClr val="FF0000"/>
                </a:solidFill>
                <a:latin typeface="Calibri"/>
              </a:rPr>
              <a:t>Données 2024 non consolidées, il manque environ 2 ETP à déclarer au 2ème semestre</a:t>
            </a:r>
            <a:endParaRPr lang="fr-FR" sz="1500">
              <a:latin typeface="Calibri"/>
            </a:endParaRPr>
          </a:p>
          <a:p>
            <a:pPr marL="239820" indent="-239820">
              <a:buFont typeface="Arial"/>
              <a:buChar char="•"/>
              <a:defRPr/>
            </a:pPr>
            <a:r>
              <a:rPr lang="fr-FR" sz="1500">
                <a:solidFill>
                  <a:schemeClr val="tx1"/>
                </a:solidFill>
                <a:latin typeface="Calibri"/>
              </a:rPr>
              <a:t>42 projets et thématiques identifiés</a:t>
            </a:r>
            <a:endParaRPr lang="fr-FR" sz="1500">
              <a:latin typeface="Calibri"/>
            </a:endParaRPr>
          </a:p>
          <a:p>
            <a:pPr marL="239820" indent="-239820">
              <a:buFont typeface="Arial"/>
              <a:buChar char="•"/>
              <a:defRPr/>
            </a:pPr>
            <a:r>
              <a:rPr lang="fr-FR" sz="1500">
                <a:solidFill>
                  <a:schemeClr val="tx1"/>
                </a:solidFill>
                <a:latin typeface="Calibri"/>
              </a:rPr>
              <a:t>14 projets/thèmes avec plus de 1 ETP</a:t>
            </a:r>
            <a:endParaRPr lang="fr-FR" sz="1500">
              <a:latin typeface="Calibri"/>
            </a:endParaRPr>
          </a:p>
          <a:p>
            <a:pPr marL="239820" indent="-239820">
              <a:buFont typeface="Arial"/>
              <a:buChar char="•"/>
              <a:defRPr/>
            </a:pPr>
            <a:r>
              <a:rPr lang="fr-FR" sz="1500">
                <a:solidFill>
                  <a:schemeClr val="tx1"/>
                </a:solidFill>
                <a:latin typeface="Calibri"/>
              </a:rPr>
              <a:t>57% de projets et de thèmes avec moins de 1 ETP</a:t>
            </a:r>
            <a:endParaRPr lang="fr-FR" sz="1500">
              <a:latin typeface="Calibri"/>
            </a:endParaRPr>
          </a:p>
          <a:p>
            <a:pPr marL="239820" indent="-239820">
              <a:buFont typeface="Arial"/>
              <a:buChar char="•"/>
              <a:defRPr/>
            </a:pPr>
            <a:r>
              <a:rPr lang="fr-FR" sz="1500">
                <a:solidFill>
                  <a:schemeClr val="tx1"/>
                </a:solidFill>
                <a:latin typeface="Calibri"/>
              </a:rPr>
              <a:t>2.1 ETP institutionnel et 1.78 ETP de management</a:t>
            </a:r>
            <a:endParaRPr lang="fr-FR" sz="150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95535" y="1916832"/>
            <a:ext cx="988739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tabLst>
                <a:tab pos="806450" algn="l"/>
              </a:tabLst>
              <a:defRPr/>
            </a:pPr>
            <a:r>
              <a:rPr lang="fr-FR" sz="4400" b="1">
                <a:solidFill>
                  <a:srgbClr val="5F2987"/>
                </a:solidFill>
                <a:latin typeface="Calibri"/>
              </a:rPr>
              <a:t>Quelques faits marquants en 2024</a:t>
            </a:r>
            <a:endParaRPr/>
          </a:p>
        </p:txBody>
      </p:sp>
      <p:sp>
        <p:nvSpPr>
          <p:cNvPr id="468150315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5" y="5714820"/>
            <a:ext cx="4896543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880149002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6" y="5714820"/>
            <a:ext cx="2422524" cy="322263"/>
          </a:xfrm>
        </p:spPr>
        <p:txBody>
          <a:bodyPr/>
          <a:lstStyle/>
          <a:p>
            <a:pPr>
              <a:defRPr/>
            </a:pPr>
            <a:fld id="{B417BEF0-2272-45AF-535C-056E2978A5D8}" type="slidenum">
              <a:rPr lang="fr-FR" b="1"/>
              <a:t>21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Les thèses soutenues en 2024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22</a:t>
            </a:fld>
            <a:endParaRPr lang="fr-FR" b="1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7795" y="725488"/>
            <a:ext cx="10616213" cy="37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1800" b="1">
                <a:latin typeface="Calibri"/>
              </a:rPr>
              <a:t>FELICITATIONS à nos jeunes docteurs !</a:t>
            </a:r>
            <a:endParaRPr lang="fr-FR" sz="1600" b="1">
              <a:latin typeface="Calibri"/>
            </a:endParaRPr>
          </a:p>
          <a:p>
            <a:pPr>
              <a:defRPr/>
            </a:pPr>
            <a:endParaRPr lang="fr-FR" sz="1600" b="1">
              <a:latin typeface="Calibri"/>
            </a:endParaRPr>
          </a:p>
          <a:p>
            <a:pPr>
              <a:defRPr/>
            </a:pPr>
            <a:endParaRPr lang="fr-FR" sz="1600" b="1">
              <a:latin typeface="Calibri"/>
            </a:endParaRPr>
          </a:p>
          <a:p>
            <a:pPr marL="261849" indent="-261849">
              <a:buFont typeface="Arial"/>
              <a:buChar char="–"/>
              <a:defRPr/>
            </a:pPr>
            <a:endParaRPr lang="fr-FR" sz="1600" b="1">
              <a:latin typeface="Calibri"/>
            </a:endParaRPr>
          </a:p>
          <a:p>
            <a:pPr marL="261850" indent="-261850">
              <a:buFont typeface="Arial"/>
              <a:buChar char="–"/>
              <a:defRPr/>
            </a:pPr>
            <a:endParaRPr lang="fr-FR" sz="1600" b="1">
              <a:latin typeface="Calibri"/>
            </a:endParaRPr>
          </a:p>
          <a:p>
            <a:pPr>
              <a:defRPr/>
            </a:pPr>
            <a:endParaRPr lang="fr-FR" sz="1600" b="1">
              <a:latin typeface="Calibri"/>
            </a:endParaRPr>
          </a:p>
          <a:p>
            <a:pPr>
              <a:defRPr/>
            </a:pPr>
            <a:endParaRPr lang="fr-FR" sz="1600" b="1">
              <a:latin typeface="Calibri"/>
            </a:endParaRPr>
          </a:p>
          <a:p>
            <a:pPr>
              <a:defRPr/>
            </a:pPr>
            <a:endParaRPr lang="fr-FR" sz="1600" b="1">
              <a:latin typeface="Calibri"/>
            </a:endParaRPr>
          </a:p>
        </p:txBody>
      </p:sp>
      <p:sp>
        <p:nvSpPr>
          <p:cNvPr id="2107839534" name="ZoneTexte 2107839533"/>
          <p:cNvSpPr txBox="1"/>
          <p:nvPr/>
        </p:nvSpPr>
        <p:spPr bwMode="auto">
          <a:xfrm>
            <a:off x="517944" y="4356626"/>
            <a:ext cx="3388825" cy="37401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800">
                <a:solidFill>
                  <a:srgbClr val="C00000"/>
                </a:solidFill>
                <a:latin typeface="Calibri"/>
              </a:rPr>
              <a:t>Carmelo Barbagallo</a:t>
            </a:r>
            <a:r>
              <a:rPr lang="fr-FR" sz="1800" b="0">
                <a:solidFill>
                  <a:srgbClr val="C00000"/>
                </a:solidFill>
                <a:latin typeface="Calibri"/>
              </a:rPr>
              <a:t> 21/10/2024</a:t>
            </a:r>
            <a:endParaRPr sz="1800" b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7402611" y="4325888"/>
            <a:ext cx="3388825" cy="37401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800" b="0">
                <a:solidFill>
                  <a:srgbClr val="C00000"/>
                </a:solidFill>
                <a:latin typeface="Calibri"/>
              </a:rPr>
              <a:t>Yanis Pisi 12/12/2024</a:t>
            </a:r>
            <a:endParaRPr sz="1800" b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2094" y="1589584"/>
            <a:ext cx="3610117" cy="26699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 bwMode="auto">
          <a:xfrm>
            <a:off x="53346" y="1157536"/>
            <a:ext cx="3388825" cy="37401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800">
                <a:solidFill>
                  <a:srgbClr val="C00000"/>
                </a:solidFill>
                <a:latin typeface="Calibri"/>
              </a:rPr>
              <a:t>Frédéric Blanc</a:t>
            </a:r>
            <a:r>
              <a:rPr lang="fr-FR" sz="1800" b="0">
                <a:solidFill>
                  <a:srgbClr val="C00000"/>
                </a:solidFill>
                <a:latin typeface="Calibri"/>
              </a:rPr>
              <a:t> 29/02/2024</a:t>
            </a:r>
            <a:endParaRPr sz="1800" b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" name="ZoneTexte 1"/>
          <p:cNvSpPr txBox="1"/>
          <p:nvPr/>
        </p:nvSpPr>
        <p:spPr bwMode="auto">
          <a:xfrm>
            <a:off x="201813" y="4770710"/>
            <a:ext cx="103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800" b="0">
                <a:latin typeface="Calibri"/>
              </a:rPr>
              <a:t>Et bon courage dans la dernière ligne droite à nos futurs docteurs : Emmanuel Gouttière et Col</a:t>
            </a:r>
            <a:r>
              <a:rPr lang="fr-FR" sz="1800">
                <a:latin typeface="Calibri"/>
              </a:rPr>
              <a:t>ine Guyot</a:t>
            </a:r>
            <a:r>
              <a:rPr lang="fr-FR" sz="1800" b="0">
                <a:latin typeface="Calibri"/>
              </a:rPr>
              <a:t> (très prochainement), ainsi qu’à Rasha Abukeshek, Fahd </a:t>
            </a:r>
            <a:r>
              <a:rPr lang="fr-FR" sz="1800">
                <a:latin typeface="Calibri"/>
              </a:rPr>
              <a:t>Alh</a:t>
            </a:r>
            <a:r>
              <a:rPr lang="fr-FR" sz="1800" b="0">
                <a:latin typeface="Calibri"/>
              </a:rPr>
              <a:t>arthi, Sophie Morard, Gueladio Kane et Quentin Duong fin 2025.  </a:t>
            </a:r>
            <a:endParaRPr/>
          </a:p>
        </p:txBody>
      </p:sp>
      <p:sp>
        <p:nvSpPr>
          <p:cNvPr id="3" name="ZoneTexte 2"/>
          <p:cNvSpPr txBox="1"/>
          <p:nvPr/>
        </p:nvSpPr>
        <p:spPr bwMode="auto">
          <a:xfrm>
            <a:off x="4157802" y="4353153"/>
            <a:ext cx="3388825" cy="37401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sz="1800" b="0">
                <a:solidFill>
                  <a:srgbClr val="C00000"/>
                </a:solidFill>
                <a:latin typeface="Calibri"/>
              </a:rPr>
              <a:t>Zhandong Zhang 25/11/2024</a:t>
            </a:r>
            <a:endParaRPr sz="1800" b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90643" y="1589584"/>
            <a:ext cx="2884702" cy="26699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69669" y="1603941"/>
            <a:ext cx="3748966" cy="26511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5566871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Quelques faits marquants 2024</a:t>
            </a:r>
            <a:endParaRPr/>
          </a:p>
        </p:txBody>
      </p:sp>
      <p:sp>
        <p:nvSpPr>
          <p:cNvPr id="1967026160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76561421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57F8F9E-B29E-9425-E472-E20285FB1EF7}" type="slidenum">
              <a:rPr lang="fr-FR" b="1"/>
              <a:t>23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sp>
        <p:nvSpPr>
          <p:cNvPr id="2" name="Espace réservé du contenu 7"/>
          <p:cNvSpPr txBox="1"/>
          <p:nvPr/>
        </p:nvSpPr>
        <p:spPr bwMode="auto">
          <a:xfrm>
            <a:off x="201810" y="3721556"/>
            <a:ext cx="10433370" cy="31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975" indent="266700" algn="l" defTabSz="914400">
              <a:lnSpc>
                <a:spcPct val="100000"/>
              </a:lnSpc>
              <a:spcBef>
                <a:spcPts val="600"/>
              </a:spcBef>
              <a:buFont typeface="Wingdings"/>
              <a:buChar char="v"/>
              <a:tabLst>
                <a:tab pos="1162050" algn="l"/>
              </a:tabLst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100000"/>
              </a:lnSpc>
              <a:spcBef>
                <a:spcPts val="600"/>
              </a:spcBef>
              <a:buSzPct val="100000"/>
              <a:buFont typeface="Wingdings"/>
              <a:buChar char="Ø"/>
              <a:defRPr sz="2400">
                <a:solidFill>
                  <a:srgbClr val="ED6C0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100000"/>
              </a:lnSpc>
              <a:spcBef>
                <a:spcPts val="500"/>
              </a:spcBef>
              <a:buSzPct val="150000"/>
              <a:buFont typeface="Arial"/>
              <a:buChar char="•"/>
              <a:defRPr sz="20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Wingdings"/>
              <a:buChar char="ü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r>
              <a:rPr lang="en-US" sz="1600">
                <a:solidFill>
                  <a:schemeClr val="tx1"/>
                </a:solidFill>
              </a:rPr>
              <a:t>All cavities (6) have been tested and shipped to FNAL: 4 cavities were validated + </a:t>
            </a:r>
            <a:r>
              <a:rPr lang="en-US" sz="1600">
                <a:solidFill>
                  <a:schemeClr val="tx1"/>
                </a:solidFill>
                <a:latin typeface="Calibri"/>
              </a:rPr>
              <a:t>4 tuning systems validated at cold</a:t>
            </a:r>
            <a:endParaRPr/>
          </a:p>
          <a:p>
            <a:pPr marL="457200" lvl="1" indent="0">
              <a:buNone/>
              <a:defRPr/>
            </a:pPr>
            <a:endParaRPr lang="en-US" sz="1600">
              <a:solidFill>
                <a:schemeClr val="tx1"/>
              </a:solidFill>
            </a:endParaRPr>
          </a:p>
          <a:p>
            <a:pPr marL="457200" lvl="1" indent="0">
              <a:buNone/>
              <a:defRPr/>
            </a:pPr>
            <a:endParaRPr lang="en-US" sz="1600" b="1"/>
          </a:p>
          <a:p>
            <a:pPr lvl="1">
              <a:defRPr/>
            </a:pPr>
            <a:endParaRPr lang="en-US" sz="1600" b="1"/>
          </a:p>
          <a:p>
            <a:pPr lvl="1">
              <a:defRPr/>
            </a:pPr>
            <a:endParaRPr lang="en-US" sz="1600" b="1"/>
          </a:p>
          <a:p>
            <a:pPr marL="457200" lvl="1" indent="0">
              <a:buNone/>
              <a:defRPr/>
            </a:pPr>
            <a:endParaRPr lang="en-US" sz="1600" b="1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rcRect l="0" t="2363" r="16936" b="0"/>
          <a:stretch/>
        </p:blipFill>
        <p:spPr bwMode="auto">
          <a:xfrm>
            <a:off x="1713979" y="1835294"/>
            <a:ext cx="2448272" cy="1438921"/>
          </a:xfrm>
          <a:prstGeom prst="rect">
            <a:avLst/>
          </a:prstGeom>
        </p:spPr>
      </p:pic>
      <p:sp>
        <p:nvSpPr>
          <p:cNvPr id="4" name="Titre 2"/>
          <p:cNvSpPr txBox="1"/>
          <p:nvPr/>
        </p:nvSpPr>
        <p:spPr bwMode="auto">
          <a:xfrm>
            <a:off x="5131261" y="725488"/>
            <a:ext cx="687174" cy="48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>
                <a:solidFill>
                  <a:srgbClr val="7030A0"/>
                </a:solidFill>
                <a:latin typeface="Calibri"/>
              </a:rPr>
              <a:t>ESS</a:t>
            </a:r>
            <a:endParaRPr/>
          </a:p>
        </p:txBody>
      </p:sp>
      <p:sp>
        <p:nvSpPr>
          <p:cNvPr id="5" name="Espace réservé du contenu 7"/>
          <p:cNvSpPr txBox="1"/>
          <p:nvPr/>
        </p:nvSpPr>
        <p:spPr bwMode="auto">
          <a:xfrm>
            <a:off x="633858" y="1092443"/>
            <a:ext cx="9698589" cy="1642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/>
              <a:buNone/>
              <a:defRPr/>
            </a:pPr>
            <a:r>
              <a:rPr lang="en-US" sz="1600" b="1">
                <a:solidFill>
                  <a:srgbClr val="7030A0"/>
                </a:solidFill>
              </a:rPr>
              <a:t>Spoke cryomodules &amp; Cryogenic Distribution System</a:t>
            </a:r>
            <a:endParaRPr/>
          </a:p>
          <a:p>
            <a:pPr marL="0" indent="0">
              <a:buNone/>
              <a:defRPr/>
            </a:pPr>
            <a:r>
              <a:rPr lang="en-US" sz="1600"/>
              <a:t>In-kind contribution is finished! All cryomodules installed in the tunnel and connected to the cryogenic distribution</a:t>
            </a:r>
            <a:endParaRPr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25031" y="4054268"/>
            <a:ext cx="2389089" cy="1561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48569" y="4153326"/>
            <a:ext cx="1557898" cy="1302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466508" y="4153327"/>
            <a:ext cx="1728192" cy="1303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re 2"/>
          <p:cNvSpPr txBox="1"/>
          <p:nvPr/>
        </p:nvSpPr>
        <p:spPr bwMode="auto">
          <a:xfrm>
            <a:off x="4954339" y="3404857"/>
            <a:ext cx="1020878" cy="488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700" b="1">
                <a:solidFill>
                  <a:srgbClr val="00294B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200">
                <a:solidFill>
                  <a:schemeClr val="accent2"/>
                </a:solidFill>
              </a:rPr>
              <a:t>PIP2</a:t>
            </a:r>
            <a:endParaRPr/>
          </a:p>
        </p:txBody>
      </p:sp>
      <p:sp>
        <p:nvSpPr>
          <p:cNvPr id="11" name="Rectangle : coins arrondis 10"/>
          <p:cNvSpPr/>
          <p:nvPr/>
        </p:nvSpPr>
        <p:spPr bwMode="auto">
          <a:xfrm>
            <a:off x="512333" y="740681"/>
            <a:ext cx="9914614" cy="2677578"/>
          </a:xfrm>
          <a:prstGeom prst="roundRect">
            <a:avLst>
              <a:gd name="adj" fmla="val 2620"/>
            </a:avLst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angle : coins arrondis 11"/>
          <p:cNvSpPr/>
          <p:nvPr/>
        </p:nvSpPr>
        <p:spPr bwMode="auto">
          <a:xfrm>
            <a:off x="516449" y="3461792"/>
            <a:ext cx="9910498" cy="2177670"/>
          </a:xfrm>
          <a:prstGeom prst="roundRect">
            <a:avLst>
              <a:gd name="adj" fmla="val 2620"/>
            </a:avLst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378275" y="1846839"/>
            <a:ext cx="1830409" cy="1438921"/>
          </a:xfrm>
          <a:prstGeom prst="rect">
            <a:avLst/>
          </a:prstGeom>
        </p:spPr>
      </p:pic>
      <p:pic>
        <p:nvPicPr>
          <p:cNvPr id="1392190689" name="Image 139219068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66328" y="1806392"/>
            <a:ext cx="3256743" cy="1519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5566871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Quelques faits marquants 2024</a:t>
            </a:r>
            <a:endParaRPr/>
          </a:p>
        </p:txBody>
      </p:sp>
      <p:sp>
        <p:nvSpPr>
          <p:cNvPr id="1967026160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76561421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57F8F9E-B29E-9425-E472-E20285FB1EF7}" type="slidenum">
              <a:rPr lang="fr-FR" b="1"/>
              <a:t>24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2459" y="1949623"/>
            <a:ext cx="2419421" cy="25038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73699" y="1949623"/>
            <a:ext cx="2162389" cy="2503819"/>
          </a:xfrm>
          <a:prstGeom prst="rect">
            <a:avLst/>
          </a:prstGeom>
        </p:spPr>
      </p:pic>
      <p:sp>
        <p:nvSpPr>
          <p:cNvPr id="4" name="Rectangle : coins arrondis 3"/>
          <p:cNvSpPr/>
          <p:nvPr/>
        </p:nvSpPr>
        <p:spPr bwMode="auto">
          <a:xfrm>
            <a:off x="410268" y="788743"/>
            <a:ext cx="5623671" cy="4833289"/>
          </a:xfrm>
          <a:prstGeom prst="roundRect">
            <a:avLst>
              <a:gd name="adj" fmla="val 2620"/>
            </a:avLst>
          </a:pr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ZoneTexte 4"/>
          <p:cNvSpPr txBox="1"/>
          <p:nvPr/>
        </p:nvSpPr>
        <p:spPr bwMode="auto">
          <a:xfrm>
            <a:off x="2390790" y="869503"/>
            <a:ext cx="1695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200" b="1">
                <a:solidFill>
                  <a:schemeClr val="accent6"/>
                </a:solidFill>
                <a:latin typeface="Calibri"/>
              </a:rPr>
              <a:t>PALLAS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615752" y="1301552"/>
            <a:ext cx="5994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>
                <a:latin typeface="Calibri"/>
              </a:rPr>
              <a:t>Beam line and diagnostics  mounting finalization in the bunker</a:t>
            </a:r>
            <a:endParaRPr/>
          </a:p>
          <a:p>
            <a:pPr>
              <a:defRPr/>
            </a:pPr>
            <a:r>
              <a:rPr lang="en-GB" sz="1600">
                <a:latin typeface="Calibri"/>
              </a:rPr>
              <a:t>LaseriX upgrade and reliability improvement ongoing  </a:t>
            </a:r>
            <a:endParaRPr/>
          </a:p>
        </p:txBody>
      </p:sp>
      <p:sp>
        <p:nvSpPr>
          <p:cNvPr id="8" name="ZoneTexte 7"/>
          <p:cNvSpPr txBox="1"/>
          <p:nvPr/>
        </p:nvSpPr>
        <p:spPr bwMode="auto">
          <a:xfrm>
            <a:off x="593494" y="4685928"/>
            <a:ext cx="599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>
                <a:latin typeface="Calibri"/>
              </a:rPr>
              <a:t>First experiments are foreseen @ IJCLab in 2025: </a:t>
            </a:r>
            <a:endParaRPr/>
          </a:p>
          <a:p>
            <a:pPr marL="285750" indent="-285750">
              <a:buFont typeface="Wingdings"/>
              <a:buChar char="§"/>
              <a:defRPr/>
            </a:pPr>
            <a:r>
              <a:rPr lang="en-GB" sz="1600">
                <a:latin typeface="Calibri"/>
              </a:rPr>
              <a:t>Injection at &gt; 50 pC</a:t>
            </a:r>
            <a:endParaRPr/>
          </a:p>
          <a:p>
            <a:pPr marL="285750" indent="-285750">
              <a:buFont typeface="Wingdings"/>
              <a:buChar char="§"/>
              <a:defRPr/>
            </a:pPr>
            <a:r>
              <a:rPr lang="en-GB" sz="1600">
                <a:latin typeface="Calibri"/>
              </a:rPr>
              <a:t>Divergence in energy: 1-1.5 mrad between 160-350 MeV  </a:t>
            </a:r>
            <a:endParaRPr/>
          </a:p>
        </p:txBody>
      </p:sp>
      <p:grpSp>
        <p:nvGrpSpPr>
          <p:cNvPr id="9" name="Groupe 8"/>
          <p:cNvGrpSpPr/>
          <p:nvPr/>
        </p:nvGrpSpPr>
        <p:grpSpPr bwMode="auto">
          <a:xfrm>
            <a:off x="6146515" y="821233"/>
            <a:ext cx="4215992" cy="4752075"/>
            <a:chOff x="8099966" y="808876"/>
            <a:chExt cx="4215992" cy="4752075"/>
          </a:xfrm>
        </p:grpSpPr>
        <p:sp>
          <p:nvSpPr>
            <p:cNvPr id="10" name="Titre 2"/>
            <p:cNvSpPr txBox="1"/>
            <p:nvPr/>
          </p:nvSpPr>
          <p:spPr bwMode="auto">
            <a:xfrm>
              <a:off x="9382665" y="861417"/>
              <a:ext cx="1205732" cy="48898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2700" b="1">
                  <a:solidFill>
                    <a:srgbClr val="00294B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fr-FR" sz="2200">
                  <a:solidFill>
                    <a:srgbClr val="00B0F0"/>
                  </a:solidFill>
                </a:rPr>
                <a:t>TWAC</a:t>
              </a:r>
              <a:endParaRPr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8099966" y="1293119"/>
              <a:ext cx="4215992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00B0F0"/>
                  </a:solidFill>
                  <a:latin typeface="Calibri"/>
                  <a:ea typeface="Arial"/>
                  <a:cs typeface="Arial"/>
                </a:rPr>
                <a:t>THz accelerating gradient of 100 MV/m </a:t>
              </a:r>
              <a:r>
                <a:rPr lang="en-US" sz="1600">
                  <a:latin typeface="Calibri"/>
                </a:rPr>
                <a:t>expected from simulations@Pecs</a:t>
              </a:r>
              <a:endParaRPr lang="en-US" sz="1600" b="1">
                <a:solidFill>
                  <a:srgbClr val="00B0F0"/>
                </a:solidFill>
                <a:latin typeface="Calibri"/>
                <a:ea typeface="Arial"/>
                <a:cs typeface="Arial"/>
              </a:endParaRPr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8892055" y="3449435"/>
              <a:ext cx="1550674" cy="872254"/>
            </a:xfrm>
            <a:prstGeom prst="rect">
              <a:avLst/>
            </a:prstGeom>
            <a:noFill/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1131042" y="2167370"/>
              <a:ext cx="593957" cy="824343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8585311" y="2169556"/>
              <a:ext cx="1505868" cy="847832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8730753" y="4819158"/>
              <a:ext cx="769325" cy="734769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9928648" y="4897545"/>
              <a:ext cx="800510" cy="663406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11200981" y="4862268"/>
              <a:ext cx="811547" cy="691659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11340326" y="3089395"/>
              <a:ext cx="865641" cy="1463973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10617010" y="911059"/>
              <a:ext cx="538838" cy="359226"/>
            </a:xfrm>
            <a:prstGeom prst="rect">
              <a:avLst/>
            </a:prstGeom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3"/>
            <a:stretch/>
          </p:blipFill>
          <p:spPr bwMode="auto">
            <a:xfrm>
              <a:off x="10442728" y="2316805"/>
              <a:ext cx="461655" cy="566448"/>
            </a:xfrm>
            <a:prstGeom prst="rect">
              <a:avLst/>
            </a:prstGeom>
            <a:noFill/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11258628" y="808876"/>
              <a:ext cx="538838" cy="538838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 bwMode="auto">
            <a:xfrm>
              <a:off x="8129149" y="1872862"/>
              <a:ext cx="4003265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en-US" sz="1600" b="1">
                  <a:solidFill>
                    <a:srgbClr val="00B0F0"/>
                  </a:solidFill>
                  <a:latin typeface="Calibri"/>
                  <a:ea typeface="Arial"/>
                  <a:cs typeface="Arial"/>
                </a:rPr>
                <a:t>First ZITA dielectric prototype@PhLAM</a:t>
              </a:r>
              <a:endParaRPr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250722" y="4479033"/>
              <a:ext cx="3593660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00B0F0"/>
                  </a:solidFill>
                  <a:latin typeface="Calibri"/>
                  <a:ea typeface="Arial"/>
                  <a:cs typeface="Arial"/>
                </a:rPr>
                <a:t>Mechanical design of the IR in progress</a:t>
              </a:r>
              <a:r>
                <a:rPr lang="en-US" sz="1600" b="1">
                  <a:latin typeface="Calibri"/>
                </a:rPr>
                <a:t> </a:t>
              </a:r>
              <a:endParaRPr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8171974" y="3089395"/>
              <a:ext cx="3355474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00B0F0"/>
                  </a:solidFill>
                  <a:latin typeface="Calibri"/>
                  <a:ea typeface="Arial"/>
                  <a:cs typeface="Arial"/>
                </a:rPr>
                <a:t>Measurement of THz@ LASERIX</a:t>
              </a:r>
              <a:r>
                <a:rPr lang="en-US" sz="1600" b="1">
                  <a:latin typeface="Calibri"/>
                </a:rPr>
                <a:t> </a:t>
              </a:r>
              <a:endParaRPr/>
            </a:p>
          </p:txBody>
        </p:sp>
      </p:grpSp>
      <p:sp>
        <p:nvSpPr>
          <p:cNvPr id="25" name="Rectangle : coins arrondis 24"/>
          <p:cNvSpPr/>
          <p:nvPr/>
        </p:nvSpPr>
        <p:spPr bwMode="auto">
          <a:xfrm>
            <a:off x="6106467" y="797495"/>
            <a:ext cx="4400708" cy="4833289"/>
          </a:xfrm>
          <a:prstGeom prst="roundRect">
            <a:avLst>
              <a:gd name="adj" fmla="val 2620"/>
            </a:avLst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5566871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Quelques faits marquants 2024</a:t>
            </a:r>
            <a:endParaRPr/>
          </a:p>
        </p:txBody>
      </p:sp>
      <p:sp>
        <p:nvSpPr>
          <p:cNvPr id="1967026160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76561421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57F8F9E-B29E-9425-E472-E20285FB1EF7}" type="slidenum">
              <a:rPr lang="fr-FR" b="1"/>
              <a:t>25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386006" y="906959"/>
            <a:ext cx="3002745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 defTabSz="342900">
              <a:buFont typeface="Wingdings"/>
              <a:buChar char="Ø"/>
              <a:defRPr/>
            </a:pPr>
            <a:r>
              <a:rPr lang="fr-FR" sz="1400" b="1">
                <a:latin typeface="Calibri"/>
              </a:rPr>
              <a:t>End 2023 : First e-/laser SYNCHRO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345350" y="1271486"/>
            <a:ext cx="362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q"/>
              <a:defRPr/>
            </a:pPr>
            <a:r>
              <a:rPr lang="en-US" sz="1200" b="1">
                <a:solidFill>
                  <a:srgbClr val="0070C0"/>
                </a:solidFill>
                <a:latin typeface="Calibri"/>
                <a:ea typeface="ＭＳ Ｐゴシック"/>
              </a:rPr>
              <a:t>ABSOLUTE FLUX measurement in</a:t>
            </a:r>
            <a:endParaRPr/>
          </a:p>
          <a:p>
            <a:pPr>
              <a:defRPr/>
            </a:pPr>
            <a:r>
              <a:rPr lang="en-US" sz="1200" b="1">
                <a:solidFill>
                  <a:srgbClr val="0070C0"/>
                </a:solidFill>
                <a:latin typeface="Calibri"/>
                <a:ea typeface="ＭＳ Ｐゴシック"/>
              </a:rPr>
              <a:t>     X-Hutch with a calibrated diode</a:t>
            </a:r>
            <a:endParaRPr lang="fr-FR" sz="120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7186588" y="1405771"/>
            <a:ext cx="322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42900">
              <a:buFont typeface="Wingdings"/>
              <a:buChar char="q"/>
              <a:defRPr/>
            </a:pPr>
            <a:r>
              <a:rPr lang="en-GB" sz="1200" b="1">
                <a:solidFill>
                  <a:schemeClr val="accent2">
                    <a:lumMod val="75000"/>
                  </a:schemeClr>
                </a:solidFill>
                <a:latin typeface="Calibri"/>
              </a:rPr>
              <a:t>Mechanically increase the ring circumference by ~14 mm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7877590" y="906959"/>
            <a:ext cx="928459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 defTabSz="342900">
              <a:buFont typeface="Wingdings"/>
              <a:buChar char="Ø"/>
              <a:defRPr/>
            </a:pPr>
            <a:r>
              <a:rPr lang="fr-FR" sz="1400" b="1">
                <a:latin typeface="Calibri"/>
              </a:rPr>
              <a:t>2024 :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389393" y="3499247"/>
            <a:ext cx="1858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342900">
              <a:buFont typeface="Wingdings"/>
              <a:buChar char="q"/>
              <a:defRPr/>
            </a:pPr>
            <a:r>
              <a:rPr lang="en-US" sz="1200" b="1">
                <a:solidFill>
                  <a:srgbClr val="0070C0"/>
                </a:solidFill>
                <a:latin typeface="Calibri"/>
              </a:rPr>
              <a:t>F</a:t>
            </a:r>
            <a:r>
              <a:rPr lang="fr-FR" sz="1200" b="1">
                <a:solidFill>
                  <a:srgbClr val="0070C0"/>
                </a:solidFill>
                <a:latin typeface="Calibri"/>
              </a:rPr>
              <a:t>irst « radiography »</a:t>
            </a:r>
            <a:endParaRPr/>
          </a:p>
        </p:txBody>
      </p:sp>
      <p:sp>
        <p:nvSpPr>
          <p:cNvPr id="19" name="ZoneTexte 18"/>
          <p:cNvSpPr txBox="1"/>
          <p:nvPr/>
        </p:nvSpPr>
        <p:spPr bwMode="auto">
          <a:xfrm>
            <a:off x="3898572" y="1323245"/>
            <a:ext cx="2848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342900">
              <a:spcAft>
                <a:spcPts val="300"/>
              </a:spcAft>
              <a:buFont typeface="Wingdings"/>
              <a:buChar char="q"/>
              <a:defRPr/>
            </a:pPr>
            <a:r>
              <a:rPr lang="fr-FR" sz="1200" b="1">
                <a:solidFill>
                  <a:srgbClr val="0070C0"/>
                </a:solidFill>
                <a:latin typeface="Calibri"/>
              </a:rPr>
              <a:t>Spectrum with the </a:t>
            </a:r>
            <a:r>
              <a:rPr lang="en-US" sz="1200" b="1">
                <a:solidFill>
                  <a:srgbClr val="0070C0"/>
                </a:solidFill>
                <a:latin typeface="Calibri"/>
              </a:rPr>
              <a:t>~ 10</a:t>
            </a:r>
            <a:r>
              <a:rPr lang="en-US" sz="1200" b="1" baseline="30000">
                <a:solidFill>
                  <a:srgbClr val="0070C0"/>
                </a:solidFill>
                <a:latin typeface="Calibri"/>
              </a:rPr>
              <a:t>10</a:t>
            </a:r>
            <a:r>
              <a:rPr lang="en-US" sz="1200" b="1">
                <a:solidFill>
                  <a:srgbClr val="0070C0"/>
                </a:solidFill>
                <a:latin typeface="Calibri"/>
              </a:rPr>
              <a:t> ph/s beam</a:t>
            </a:r>
            <a:endParaRPr/>
          </a:p>
        </p:txBody>
      </p:sp>
      <p:sp>
        <p:nvSpPr>
          <p:cNvPr id="20" name="ZoneTexte 19"/>
          <p:cNvSpPr txBox="1"/>
          <p:nvPr/>
        </p:nvSpPr>
        <p:spPr bwMode="auto">
          <a:xfrm>
            <a:off x="417835" y="4795391"/>
            <a:ext cx="995785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 defTabSz="342900">
              <a:buFont typeface="Wingdings"/>
              <a:buChar char="Ø"/>
              <a:defRPr/>
            </a:pPr>
            <a:r>
              <a:rPr lang="fr-FR" sz="1400" b="1">
                <a:latin typeface="Calibri"/>
              </a:rPr>
              <a:t>PUBLIS</a:t>
            </a:r>
            <a:endParaRPr lang="fr-FR" sz="1400" b="1" i="1">
              <a:latin typeface="Calibri"/>
            </a:endParaRP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691693" y="5083423"/>
            <a:ext cx="776045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342900">
              <a:spcBef>
                <a:spcPts val="600"/>
              </a:spcBef>
              <a:buFont typeface="Wingdings"/>
              <a:buChar char="q"/>
              <a:defRPr/>
            </a:pPr>
            <a:r>
              <a:rPr lang="fr-FR" sz="1200" b="1">
                <a:latin typeface="Calibri"/>
              </a:rPr>
              <a:t>Eur. Phys. J. Plus (2024) 139:459, </a:t>
            </a:r>
            <a:r>
              <a:rPr lang="fr-FR" sz="1200" b="1">
                <a:solidFill>
                  <a:srgbClr val="00B050"/>
                </a:solidFill>
                <a:latin typeface="Calibri"/>
              </a:rPr>
              <a:t>PUBLISHED, </a:t>
            </a:r>
            <a:r>
              <a:rPr lang="en-US" sz="1200" i="1">
                <a:solidFill>
                  <a:srgbClr val="C00000"/>
                </a:solidFill>
                <a:latin typeface="Calibri"/>
              </a:rPr>
              <a:t>First production of X-rays at the ThomX high-intensity Compton source</a:t>
            </a:r>
            <a:endParaRPr/>
          </a:p>
          <a:p>
            <a:pPr marL="285750" indent="-285750" defTabSz="342900">
              <a:spcBef>
                <a:spcPts val="600"/>
              </a:spcBef>
              <a:buFont typeface="Wingdings"/>
              <a:buChar char="q"/>
              <a:defRPr/>
            </a:pPr>
            <a:r>
              <a:rPr lang="en-US" sz="1200" b="1">
                <a:latin typeface="Calibri"/>
              </a:rPr>
              <a:t>PRAB, </a:t>
            </a:r>
            <a:r>
              <a:rPr lang="en-US" sz="1200" b="1">
                <a:solidFill>
                  <a:srgbClr val="00B050"/>
                </a:solidFill>
                <a:latin typeface="Calibri"/>
              </a:rPr>
              <a:t>SUBMITTED, </a:t>
            </a:r>
            <a:r>
              <a:rPr lang="en-US" sz="1200" i="1">
                <a:solidFill>
                  <a:srgbClr val="C00000"/>
                </a:solidFill>
                <a:latin typeface="Calibri"/>
              </a:rPr>
              <a:t>Commissioning of ThomX Compton source subsystems and demonstration of 10</a:t>
            </a:r>
            <a:r>
              <a:rPr lang="en-US" sz="1200" i="1" baseline="30000">
                <a:solidFill>
                  <a:srgbClr val="C00000"/>
                </a:solidFill>
                <a:latin typeface="Calibri"/>
              </a:rPr>
              <a:t>10</a:t>
            </a:r>
            <a:r>
              <a:rPr lang="en-US" sz="1200" i="1">
                <a:solidFill>
                  <a:srgbClr val="C00000"/>
                </a:solidFill>
                <a:latin typeface="Calibri"/>
              </a:rPr>
              <a:t> X-rays/second</a:t>
            </a:r>
            <a:endParaRPr lang="fr-FR" sz="1200" b="1" i="1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2" name="ZoneTexte 21"/>
          <p:cNvSpPr txBox="1"/>
          <p:nvPr/>
        </p:nvSpPr>
        <p:spPr bwMode="auto">
          <a:xfrm>
            <a:off x="7186587" y="3643263"/>
            <a:ext cx="3305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342900">
              <a:buFont typeface="Wingdings"/>
              <a:buChar char="q"/>
              <a:defRPr/>
            </a:pPr>
            <a:r>
              <a:rPr lang="fr-FR" sz="1200" b="1">
                <a:solidFill>
                  <a:schemeClr val="accent2">
                    <a:lumMod val="75000"/>
                  </a:schemeClr>
                </a:solidFill>
                <a:latin typeface="Calibri"/>
              </a:rPr>
              <a:t>Replace the accelerating section  70 MeV</a:t>
            </a:r>
            <a:endParaRPr/>
          </a:p>
          <a:p>
            <a:pPr lvl="1" defTabSz="342900">
              <a:defRPr/>
            </a:pPr>
            <a:r>
              <a:rPr lang="fr-FR" sz="1200">
                <a:latin typeface="Calibri"/>
              </a:rPr>
              <a:t>T</a:t>
            </a:r>
            <a:r>
              <a:rPr lang="en-US" sz="1200">
                <a:latin typeface="Calibri"/>
              </a:rPr>
              <a:t>he current one (50 MeV) has </a:t>
            </a:r>
            <a:endParaRPr/>
          </a:p>
          <a:p>
            <a:pPr lvl="1" defTabSz="342900">
              <a:spcAft>
                <a:spcPts val="600"/>
              </a:spcAft>
              <a:defRPr/>
            </a:pPr>
            <a:r>
              <a:rPr lang="en-US" sz="1200">
                <a:latin typeface="Calibri"/>
              </a:rPr>
              <a:t>been returned to SOLEIL.</a:t>
            </a:r>
            <a:endParaRPr/>
          </a:p>
        </p:txBody>
      </p:sp>
      <p:grpSp>
        <p:nvGrpSpPr>
          <p:cNvPr id="23" name="Groupe 22"/>
          <p:cNvGrpSpPr/>
          <p:nvPr/>
        </p:nvGrpSpPr>
        <p:grpSpPr bwMode="auto">
          <a:xfrm>
            <a:off x="7540376" y="1843063"/>
            <a:ext cx="2595507" cy="1754510"/>
            <a:chOff x="8073288" y="2252196"/>
            <a:chExt cx="2595507" cy="1754510"/>
          </a:xfrm>
        </p:grpSpPr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8073288" y="2346886"/>
              <a:ext cx="2465074" cy="165982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Connecteur droit 24"/>
            <p:cNvCxnSpPr>
              <a:cxnSpLocks/>
            </p:cNvCxnSpPr>
            <p:nvPr/>
          </p:nvCxnSpPr>
          <p:spPr bwMode="auto">
            <a:xfrm>
              <a:off x="9414986" y="2252196"/>
              <a:ext cx="1167906" cy="988129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cxnSpLocks/>
            </p:cNvCxnSpPr>
            <p:nvPr/>
          </p:nvCxnSpPr>
          <p:spPr bwMode="auto">
            <a:xfrm rot="2459999" flipV="1">
              <a:off x="10549053" y="2787423"/>
              <a:ext cx="0" cy="252000"/>
            </a:xfrm>
            <a:prstGeom prst="straightConnector1">
              <a:avLst/>
            </a:prstGeom>
            <a:ln w="1905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>
              <a:cxnSpLocks/>
            </p:cNvCxnSpPr>
            <p:nvPr/>
          </p:nvCxnSpPr>
          <p:spPr bwMode="auto">
            <a:xfrm rot="2459999" flipV="1">
              <a:off x="10668795" y="2907166"/>
              <a:ext cx="0" cy="252000"/>
            </a:xfrm>
            <a:prstGeom prst="straightConnector1">
              <a:avLst/>
            </a:prstGeom>
            <a:ln w="1905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27"/>
          <p:cNvSpPr txBox="1"/>
          <p:nvPr/>
        </p:nvSpPr>
        <p:spPr bwMode="auto">
          <a:xfrm>
            <a:off x="7235354" y="4291335"/>
            <a:ext cx="2222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342900">
              <a:buFont typeface="Wingdings"/>
              <a:buChar char="q"/>
              <a:defRPr/>
            </a:pPr>
            <a:r>
              <a:rPr lang="en-GB" sz="1200" b="1">
                <a:solidFill>
                  <a:schemeClr val="accent2">
                    <a:lumMod val="75000"/>
                  </a:schemeClr>
                </a:solidFill>
                <a:latin typeface="Calibri"/>
              </a:rPr>
              <a:t>Restart	</a:t>
            </a:r>
            <a:r>
              <a:rPr lang="en-GB" sz="1200">
                <a:latin typeface="Calibri"/>
              </a:rPr>
              <a:t>conditioning,</a:t>
            </a:r>
            <a:endParaRPr/>
          </a:p>
          <a:p>
            <a:pPr defTabSz="342900">
              <a:defRPr/>
            </a:pPr>
            <a:r>
              <a:rPr lang="en-GB" sz="1200">
                <a:latin typeface="Calibri"/>
              </a:rPr>
              <a:t>			commissioning,</a:t>
            </a:r>
            <a:endParaRPr/>
          </a:p>
          <a:p>
            <a:pPr defTabSz="342900">
              <a:defRPr/>
            </a:pPr>
            <a:r>
              <a:rPr lang="en-GB" sz="1200">
                <a:latin typeface="Calibri"/>
              </a:rPr>
              <a:t>			e- storage,</a:t>
            </a:r>
            <a:endParaRPr/>
          </a:p>
          <a:p>
            <a:pPr defTabSz="342900">
              <a:defRPr/>
            </a:pPr>
            <a:r>
              <a:rPr lang="en-GB" sz="1200">
                <a:latin typeface="Calibri"/>
              </a:rPr>
              <a:t>       			X-ray prod …</a:t>
            </a:r>
            <a:endParaRPr/>
          </a:p>
        </p:txBody>
      </p:sp>
      <p:grpSp>
        <p:nvGrpSpPr>
          <p:cNvPr id="29" name="Groupe 28"/>
          <p:cNvGrpSpPr/>
          <p:nvPr/>
        </p:nvGrpSpPr>
        <p:grpSpPr bwMode="auto">
          <a:xfrm>
            <a:off x="561851" y="3738575"/>
            <a:ext cx="5926570" cy="1056816"/>
            <a:chOff x="345549" y="4549826"/>
            <a:chExt cx="6024430" cy="1148151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4"/>
            <a:srcRect l="2306" t="9581" r="0" b="13875"/>
            <a:stretch/>
          </p:blipFill>
          <p:spPr bwMode="auto">
            <a:xfrm>
              <a:off x="345549" y="4549826"/>
              <a:ext cx="6024430" cy="1148151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 bwMode="auto">
            <a:xfrm>
              <a:off x="2714771" y="4599771"/>
              <a:ext cx="82105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100">
                  <a:latin typeface="Calibri"/>
                </a:rPr>
                <a:t>Calibrated </a:t>
              </a:r>
              <a:endParaRPr/>
            </a:p>
            <a:p>
              <a:pPr algn="ctr">
                <a:defRPr/>
              </a:pPr>
              <a:r>
                <a:rPr lang="fr-FR" sz="1100">
                  <a:latin typeface="Calibri"/>
                </a:rPr>
                <a:t>Si pdiode</a:t>
              </a:r>
              <a:endParaRPr/>
            </a:p>
          </p:txBody>
        </p:sp>
        <p:sp>
          <p:nvSpPr>
            <p:cNvPr id="32" name="ZoneTexte 31"/>
            <p:cNvSpPr txBox="1"/>
            <p:nvPr/>
          </p:nvSpPr>
          <p:spPr bwMode="auto">
            <a:xfrm>
              <a:off x="2792557" y="5131211"/>
              <a:ext cx="6543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fr-FR" sz="1100">
                  <a:latin typeface="Calibri"/>
                </a:rPr>
                <a:t>Spectro </a:t>
              </a:r>
              <a:endParaRPr/>
            </a:p>
            <a:p>
              <a:pPr algn="ctr">
                <a:defRPr/>
              </a:pPr>
              <a:r>
                <a:rPr lang="fr-FR" sz="1100">
                  <a:latin typeface="Calibri"/>
                </a:rPr>
                <a:t>CdTe</a:t>
              </a:r>
              <a:endParaRPr/>
            </a:p>
          </p:txBody>
        </p:sp>
        <p:cxnSp>
          <p:nvCxnSpPr>
            <p:cNvPr id="33" name="Connecteur droit avec flèche 32"/>
            <p:cNvCxnSpPr>
              <a:cxnSpLocks/>
            </p:cNvCxnSpPr>
            <p:nvPr/>
          </p:nvCxnSpPr>
          <p:spPr bwMode="auto">
            <a:xfrm flipH="1">
              <a:off x="2248951" y="4821834"/>
              <a:ext cx="510639" cy="9606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>
              <a:cxnSpLocks/>
            </p:cNvCxnSpPr>
            <p:nvPr/>
          </p:nvCxnSpPr>
          <p:spPr bwMode="auto">
            <a:xfrm flipV="1">
              <a:off x="3384621" y="5145924"/>
              <a:ext cx="358815" cy="11574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 bwMode="auto">
          <a:xfrm>
            <a:off x="4172882" y="1739349"/>
            <a:ext cx="2581656" cy="1695727"/>
            <a:chOff x="4254832" y="2361698"/>
            <a:chExt cx="2581656" cy="1695727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5"/>
            <a:srcRect l="7615" t="5412" r="7843" b="0"/>
            <a:stretch/>
          </p:blipFill>
          <p:spPr bwMode="auto">
            <a:xfrm>
              <a:off x="4254832" y="2361698"/>
              <a:ext cx="2581656" cy="1695727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 bwMode="auto">
            <a:xfrm>
              <a:off x="4821584" y="2421048"/>
              <a:ext cx="452368" cy="46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00"/>
                </a:spcAft>
                <a:defRPr/>
              </a:pPr>
              <a:r>
                <a:rPr lang="fr-FR" sz="1100">
                  <a:solidFill>
                    <a:srgbClr val="FF0000"/>
                  </a:solidFill>
                  <a:latin typeface="Calibri"/>
                </a:rPr>
                <a:t>Data</a:t>
              </a:r>
              <a:endParaRPr/>
            </a:p>
            <a:p>
              <a:pPr>
                <a:defRPr/>
              </a:pPr>
              <a:r>
                <a:rPr lang="fr-FR" sz="1100">
                  <a:solidFill>
                    <a:srgbClr val="0033CC"/>
                  </a:solidFill>
                  <a:latin typeface="Calibri"/>
                </a:rPr>
                <a:t>Fit</a:t>
              </a:r>
              <a:endParaRPr/>
            </a:p>
          </p:txBody>
        </p:sp>
        <p:cxnSp>
          <p:nvCxnSpPr>
            <p:cNvPr id="38" name="Connecteur droit 37"/>
            <p:cNvCxnSpPr>
              <a:cxnSpLocks/>
            </p:cNvCxnSpPr>
            <p:nvPr/>
          </p:nvCxnSpPr>
          <p:spPr bwMode="auto">
            <a:xfrm>
              <a:off x="4613641" y="2568324"/>
              <a:ext cx="21243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>
              <a:cxnSpLocks/>
            </p:cNvCxnSpPr>
            <p:nvPr/>
          </p:nvCxnSpPr>
          <p:spPr bwMode="auto">
            <a:xfrm>
              <a:off x="4623915" y="2754563"/>
              <a:ext cx="212437" cy="0"/>
            </a:xfrm>
            <a:prstGeom prst="line">
              <a:avLst/>
            </a:prstGeom>
            <a:ln w="190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29"/>
            <p:cNvSpPr txBox="1"/>
            <p:nvPr/>
          </p:nvSpPr>
          <p:spPr bwMode="auto">
            <a:xfrm>
              <a:off x="4562568" y="2975008"/>
              <a:ext cx="1872000" cy="60016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Trebuchet MS"/>
                  <a:ea typeface="MS PGothic"/>
                  <a:cs typeface="+mn-cs"/>
                </a:defRPr>
              </a:lvl1pPr>
              <a:lvl2pPr marL="4572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Trebuchet MS"/>
                  <a:ea typeface="MS PGothic"/>
                  <a:cs typeface="+mn-cs"/>
                </a:defRPr>
              </a:lvl2pPr>
              <a:lvl3pPr marL="9144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Trebuchet MS"/>
                  <a:ea typeface="MS PGothic"/>
                  <a:cs typeface="+mn-cs"/>
                </a:defRPr>
              </a:lvl3pPr>
              <a:lvl4pPr marL="13716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Trebuchet MS"/>
                  <a:ea typeface="MS PGothic"/>
                  <a:cs typeface="+mn-cs"/>
                </a:defRPr>
              </a:lvl4pPr>
              <a:lvl5pPr marL="1828800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Trebuchet MS"/>
                  <a:ea typeface="MS PGothic"/>
                  <a:cs typeface="+mn-cs"/>
                </a:defRPr>
              </a:lvl5pPr>
              <a:lvl6pPr marL="2286000" algn="l" defTabSz="914400">
                <a:defRPr>
                  <a:solidFill>
                    <a:schemeClr val="tx1"/>
                  </a:solidFill>
                  <a:latin typeface="Trebuchet MS"/>
                  <a:ea typeface="MS PGothic"/>
                  <a:cs typeface="+mn-cs"/>
                </a:defRPr>
              </a:lvl6pPr>
              <a:lvl7pPr marL="2743200" algn="l" defTabSz="914400">
                <a:defRPr>
                  <a:solidFill>
                    <a:schemeClr val="tx1"/>
                  </a:solidFill>
                  <a:latin typeface="Trebuchet MS"/>
                  <a:ea typeface="MS PGothic"/>
                  <a:cs typeface="+mn-cs"/>
                </a:defRPr>
              </a:lvl7pPr>
              <a:lvl8pPr marL="3200400" algn="l" defTabSz="914400">
                <a:defRPr>
                  <a:solidFill>
                    <a:schemeClr val="tx1"/>
                  </a:solidFill>
                  <a:latin typeface="Trebuchet MS"/>
                  <a:ea typeface="MS PGothic"/>
                  <a:cs typeface="+mn-cs"/>
                </a:defRPr>
              </a:lvl8pPr>
              <a:lvl9pPr marL="3657600" algn="l" defTabSz="914400">
                <a:defRPr>
                  <a:solidFill>
                    <a:schemeClr val="tx1"/>
                  </a:solidFill>
                  <a:latin typeface="Trebuchet MS"/>
                  <a:ea typeface="MS PGothic"/>
                  <a:cs typeface="+mn-cs"/>
                </a:defRPr>
              </a:lvl9pPr>
            </a:lstStyle>
            <a:p>
              <a:pPr>
                <a:spcAft>
                  <a:spcPts val="0"/>
                </a:spcAft>
                <a:defRPr/>
              </a:pPr>
              <a:r>
                <a:rPr lang="fr-FR" sz="11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E</a:t>
              </a:r>
              <a:r>
                <a:rPr lang="fr-FR" sz="1100" baseline="-250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e</a:t>
              </a:r>
              <a:r>
                <a:rPr lang="fr-FR" sz="11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 	~ 50.0 MeV</a:t>
              </a:r>
              <a:endParaRPr/>
            </a:p>
            <a:p>
              <a:pPr>
                <a:spcAft>
                  <a:spcPts val="0"/>
                </a:spcAft>
                <a:defRPr/>
              </a:pPr>
              <a:r>
                <a:rPr lang="el-GR" sz="11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σ</a:t>
              </a:r>
              <a:r>
                <a:rPr lang="en-US" sz="1100" baseline="-250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Ee </a:t>
              </a:r>
              <a:r>
                <a:rPr lang="en-US" sz="11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/E</a:t>
              </a:r>
              <a:r>
                <a:rPr lang="en-US" sz="1100" baseline="-250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e</a:t>
              </a:r>
              <a:r>
                <a:rPr lang="fr-FR" sz="11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  	~ 0.8 %</a:t>
              </a:r>
              <a:endParaRPr/>
            </a:p>
            <a:p>
              <a:pPr>
                <a:spcAft>
                  <a:spcPts val="0"/>
                </a:spcAft>
                <a:defRPr/>
              </a:pPr>
              <a:r>
                <a:rPr lang="en-US" sz="11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div e</a:t>
              </a:r>
              <a:r>
                <a:rPr lang="en-US" sz="1100" baseline="300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-</a:t>
              </a:r>
              <a:r>
                <a:rPr lang="en-US" sz="11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   	~ </a:t>
              </a:r>
              <a:r>
                <a:rPr lang="fr-FR" sz="1100">
                  <a:solidFill>
                    <a:schemeClr val="accent5">
                      <a:lumMod val="50000"/>
                    </a:schemeClr>
                  </a:solidFill>
                  <a:latin typeface="Calibri"/>
                  <a:cs typeface="Times New Roman"/>
                </a:rPr>
                <a:t>1.6 mrad</a:t>
              </a:r>
              <a:endParaRPr/>
            </a:p>
          </p:txBody>
        </p:sp>
      </p:grpSp>
      <p:sp>
        <p:nvSpPr>
          <p:cNvPr id="41" name="Titre 2"/>
          <p:cNvSpPr txBox="1"/>
          <p:nvPr/>
        </p:nvSpPr>
        <p:spPr bwMode="auto">
          <a:xfrm>
            <a:off x="4882331" y="778016"/>
            <a:ext cx="1391789" cy="48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>
                <a:solidFill>
                  <a:srgbClr val="FF0000"/>
                </a:solidFill>
                <a:latin typeface="Calibri"/>
              </a:rPr>
              <a:t>ThomX</a:t>
            </a:r>
            <a:endParaRPr/>
          </a:p>
        </p:txBody>
      </p:sp>
      <p:sp>
        <p:nvSpPr>
          <p:cNvPr id="42" name="Rectangle : coins arrondis 41"/>
          <p:cNvSpPr/>
          <p:nvPr/>
        </p:nvSpPr>
        <p:spPr bwMode="auto">
          <a:xfrm>
            <a:off x="201811" y="762945"/>
            <a:ext cx="10369152" cy="4859087"/>
          </a:xfrm>
          <a:prstGeom prst="roundRect">
            <a:avLst>
              <a:gd name="adj" fmla="val 2620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4" name="ZoneTexte 43"/>
          <p:cNvSpPr txBox="1"/>
          <p:nvPr/>
        </p:nvSpPr>
        <p:spPr bwMode="auto">
          <a:xfrm rot="16199998">
            <a:off x="20176" y="2497354"/>
            <a:ext cx="9412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100">
                <a:latin typeface="Calibri"/>
              </a:rPr>
              <a:t>Current  (pA)</a:t>
            </a:r>
            <a:endParaRPr/>
          </a:p>
        </p:txBody>
      </p:sp>
      <p:sp>
        <p:nvSpPr>
          <p:cNvPr id="45" name="ZoneTexte 44"/>
          <p:cNvSpPr txBox="1"/>
          <p:nvPr/>
        </p:nvSpPr>
        <p:spPr bwMode="auto">
          <a:xfrm>
            <a:off x="1407979" y="3309645"/>
            <a:ext cx="683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100">
                <a:latin typeface="Calibri"/>
              </a:rPr>
              <a:t>Time (s) </a:t>
            </a:r>
            <a:endParaRPr/>
          </a:p>
        </p:txBody>
      </p:sp>
      <p:grpSp>
        <p:nvGrpSpPr>
          <p:cNvPr id="46" name="Groupe 45"/>
          <p:cNvGrpSpPr/>
          <p:nvPr/>
        </p:nvGrpSpPr>
        <p:grpSpPr bwMode="auto">
          <a:xfrm>
            <a:off x="602074" y="1693763"/>
            <a:ext cx="3616577" cy="1695726"/>
            <a:chOff x="333124" y="2294292"/>
            <a:chExt cx="3641997" cy="1694412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6"/>
            <a:srcRect l="3650" t="0" r="0" b="4828"/>
            <a:stretch/>
          </p:blipFill>
          <p:spPr bwMode="auto">
            <a:xfrm>
              <a:off x="333124" y="2294292"/>
              <a:ext cx="3641997" cy="1694412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 bwMode="auto">
            <a:xfrm>
              <a:off x="666777" y="3640710"/>
              <a:ext cx="185741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100" b="1">
                  <a:solidFill>
                    <a:srgbClr val="C00000"/>
                  </a:solidFill>
                  <a:latin typeface="Calibri"/>
                </a:rPr>
                <a:t>Total FLUX ~ 0.8  10</a:t>
              </a:r>
              <a:r>
                <a:rPr lang="fr-FR" sz="1100" b="1" baseline="30000">
                  <a:solidFill>
                    <a:srgbClr val="C00000"/>
                  </a:solidFill>
                  <a:latin typeface="Calibri"/>
                </a:rPr>
                <a:t>10</a:t>
              </a:r>
              <a:r>
                <a:rPr lang="fr-FR" sz="1100" b="1">
                  <a:solidFill>
                    <a:srgbClr val="C00000"/>
                  </a:solidFill>
                  <a:latin typeface="Calibri"/>
                </a:rPr>
                <a:t> ph/s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5566871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Quelques faits marquants 2024</a:t>
            </a:r>
            <a:endParaRPr/>
          </a:p>
        </p:txBody>
      </p:sp>
      <p:sp>
        <p:nvSpPr>
          <p:cNvPr id="1967026160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76561421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57F8F9E-B29E-9425-E472-E20285FB1EF7}" type="slidenum">
              <a:rPr lang="fr-FR" b="1"/>
              <a:t>26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sp>
        <p:nvSpPr>
          <p:cNvPr id="2" name="Rectangle 1"/>
          <p:cNvSpPr/>
          <p:nvPr/>
        </p:nvSpPr>
        <p:spPr bwMode="auto">
          <a:xfrm>
            <a:off x="257359" y="3749824"/>
            <a:ext cx="7902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/>
              <a:buChar char="o"/>
              <a:defRPr/>
            </a:pPr>
            <a:r>
              <a:rPr lang="en-CA" sz="1400">
                <a:latin typeface="Calibri"/>
                <a:ea typeface="Times New Roman"/>
              </a:rPr>
              <a:t>Funds obtained within </a:t>
            </a:r>
            <a:r>
              <a:rPr lang="en-CA" sz="1400" b="1">
                <a:latin typeface="Calibri"/>
                <a:ea typeface="Times New Roman"/>
              </a:rPr>
              <a:t>RI2 national program (CNRS).</a:t>
            </a:r>
            <a:r>
              <a:rPr lang="en-CA" sz="1400">
                <a:latin typeface="Calibri"/>
                <a:ea typeface="Times New Roman"/>
              </a:rPr>
              <a:t> it secure </a:t>
            </a:r>
            <a:r>
              <a:rPr lang="en-CA" sz="1400" b="1">
                <a:solidFill>
                  <a:srgbClr val="C00000"/>
                </a:solidFill>
                <a:latin typeface="Calibri"/>
                <a:ea typeface="Times New Roman"/>
              </a:rPr>
              <a:t>the full injection line. 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16585" y="1085528"/>
            <a:ext cx="1755275" cy="1316457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 bwMode="auto">
          <a:xfrm>
            <a:off x="561851" y="4013794"/>
            <a:ext cx="4030332" cy="1557060"/>
            <a:chOff x="150653" y="559517"/>
            <a:chExt cx="11408877" cy="553204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273947" y="653480"/>
              <a:ext cx="10008984" cy="495926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 bwMode="auto">
            <a:xfrm>
              <a:off x="2002353" y="559517"/>
              <a:ext cx="1944215" cy="78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Calibri"/>
                </a:rPr>
                <a:t>HV system</a:t>
              </a:r>
              <a:endParaRPr/>
            </a:p>
          </p:txBody>
        </p:sp>
        <p:sp>
          <p:nvSpPr>
            <p:cNvPr id="8" name="ZoneTexte 7"/>
            <p:cNvSpPr txBox="1"/>
            <p:nvPr/>
          </p:nvSpPr>
          <p:spPr bwMode="auto">
            <a:xfrm>
              <a:off x="269800" y="5324708"/>
              <a:ext cx="5976429" cy="766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Calibri"/>
                </a:rPr>
                <a:t>Photocathode Preparation Facility (PPF)</a:t>
              </a:r>
              <a:endParaRPr/>
            </a:p>
          </p:txBody>
        </p:sp>
        <p:sp>
          <p:nvSpPr>
            <p:cNvPr id="9" name="ZoneTexte 8"/>
            <p:cNvSpPr txBox="1"/>
            <p:nvPr/>
          </p:nvSpPr>
          <p:spPr bwMode="auto">
            <a:xfrm>
              <a:off x="150653" y="2707411"/>
              <a:ext cx="2466792" cy="78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Calibri"/>
                </a:rPr>
                <a:t>DC Photogun</a:t>
              </a:r>
              <a:endParaRPr/>
            </a:p>
          </p:txBody>
        </p:sp>
        <p:cxnSp>
          <p:nvCxnSpPr>
            <p:cNvPr id="10" name="Connecteur droit avec flèche 9"/>
            <p:cNvCxnSpPr>
              <a:cxnSpLocks/>
              <a:stCxn id="9" idx="3"/>
            </p:cNvCxnSpPr>
            <p:nvPr/>
          </p:nvCxnSpPr>
          <p:spPr bwMode="auto">
            <a:xfrm>
              <a:off x="2617445" y="3099944"/>
              <a:ext cx="917585" cy="161466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 bwMode="auto">
            <a:xfrm>
              <a:off x="4450284" y="4739349"/>
              <a:ext cx="2059466" cy="766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900">
                  <a:latin typeface="Calibri"/>
                </a:rPr>
                <a:t>Buncher</a:t>
              </a:r>
              <a:endParaRPr/>
            </a:p>
          </p:txBody>
        </p:sp>
        <p:sp>
          <p:nvSpPr>
            <p:cNvPr id="12" name="ZoneTexte 11"/>
            <p:cNvSpPr txBox="1"/>
            <p:nvPr/>
          </p:nvSpPr>
          <p:spPr bwMode="auto">
            <a:xfrm>
              <a:off x="6899570" y="2516397"/>
              <a:ext cx="1870061" cy="78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Calibri"/>
                </a:rPr>
                <a:t>Booster</a:t>
              </a:r>
              <a:endParaRPr/>
            </a:p>
          </p:txBody>
        </p:sp>
        <p:sp>
          <p:nvSpPr>
            <p:cNvPr id="13" name="ZoneTexte 12"/>
            <p:cNvSpPr txBox="1"/>
            <p:nvPr/>
          </p:nvSpPr>
          <p:spPr bwMode="auto">
            <a:xfrm>
              <a:off x="8843788" y="3064970"/>
              <a:ext cx="1562436" cy="78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Calibri"/>
                </a:rPr>
                <a:t>Merger</a:t>
              </a:r>
              <a:endParaRPr/>
            </a:p>
          </p:txBody>
        </p:sp>
        <p:sp>
          <p:nvSpPr>
            <p:cNvPr id="14" name="ZoneTexte 13"/>
            <p:cNvSpPr txBox="1"/>
            <p:nvPr/>
          </p:nvSpPr>
          <p:spPr bwMode="auto">
            <a:xfrm>
              <a:off x="8482728" y="5324708"/>
              <a:ext cx="3076802" cy="766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900">
                  <a:latin typeface="Calibri"/>
                </a:rPr>
                <a:t>Diagnostics line</a:t>
              </a:r>
              <a:endParaRPr/>
            </a:p>
          </p:txBody>
        </p:sp>
        <p:cxnSp>
          <p:nvCxnSpPr>
            <p:cNvPr id="15" name="Connecteur droit avec flèche 14"/>
            <p:cNvCxnSpPr>
              <a:cxnSpLocks/>
              <a:stCxn id="11" idx="0"/>
            </p:cNvCxnSpPr>
            <p:nvPr/>
          </p:nvCxnSpPr>
          <p:spPr bwMode="auto">
            <a:xfrm flipH="1" flipV="1">
              <a:off x="4520143" y="3524508"/>
              <a:ext cx="959874" cy="1214842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3819" y="2819035"/>
            <a:ext cx="2318782" cy="9096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669503" y="2826173"/>
            <a:ext cx="1586237" cy="9025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8" name="Groupe 17"/>
          <p:cNvGrpSpPr/>
          <p:nvPr/>
        </p:nvGrpSpPr>
        <p:grpSpPr bwMode="auto">
          <a:xfrm>
            <a:off x="4469703" y="2813720"/>
            <a:ext cx="1586237" cy="901619"/>
            <a:chOff x="7162274" y="3837738"/>
            <a:chExt cx="2375505" cy="1392432"/>
          </a:xfrm>
        </p:grpSpPr>
        <p:grpSp>
          <p:nvGrpSpPr>
            <p:cNvPr id="19" name="Group 125"/>
            <p:cNvGrpSpPr>
              <a:grpSpLocks noChangeAspect="1"/>
            </p:cNvGrpSpPr>
            <p:nvPr/>
          </p:nvGrpSpPr>
          <p:grpSpPr bwMode="auto">
            <a:xfrm>
              <a:off x="7345696" y="3837738"/>
              <a:ext cx="2192084" cy="1354807"/>
              <a:chOff x="2090055" y="641796"/>
              <a:chExt cx="8064448" cy="5127756"/>
            </a:xfrm>
            <a:solidFill>
              <a:schemeClr val="bg1"/>
            </a:solidFill>
          </p:grpSpPr>
          <p:pic>
            <p:nvPicPr>
              <p:cNvPr id="23" name="Picture 126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4077477" y="641796"/>
                <a:ext cx="2202024" cy="5099763"/>
              </a:xfrm>
              <a:prstGeom prst="rect">
                <a:avLst/>
              </a:prstGeom>
              <a:grpFill/>
            </p:spPr>
          </p:pic>
          <p:pic>
            <p:nvPicPr>
              <p:cNvPr id="24" name="Picture 127"/>
              <p:cNvPicPr>
                <a:picLocks noChangeAspect="1"/>
              </p:cNvPicPr>
              <p:nvPr/>
            </p:nvPicPr>
            <p:blipFill>
              <a:blip r:embed="rId8"/>
              <a:stretch/>
            </p:blipFill>
            <p:spPr bwMode="auto">
              <a:xfrm>
                <a:off x="2090055" y="693699"/>
                <a:ext cx="1548882" cy="5075853"/>
              </a:xfrm>
              <a:prstGeom prst="rect">
                <a:avLst/>
              </a:prstGeom>
              <a:grpFill/>
            </p:spPr>
          </p:pic>
          <p:pic>
            <p:nvPicPr>
              <p:cNvPr id="25" name="Picture 128"/>
              <p:cNvPicPr>
                <a:picLocks noChangeAspect="1"/>
              </p:cNvPicPr>
              <p:nvPr/>
            </p:nvPicPr>
            <p:blipFill>
              <a:blip r:embed="rId9"/>
              <a:stretch/>
            </p:blipFill>
            <p:spPr bwMode="auto">
              <a:xfrm>
                <a:off x="6730169" y="693699"/>
                <a:ext cx="3424334" cy="5075853"/>
              </a:xfrm>
              <a:prstGeom prst="rect">
                <a:avLst/>
              </a:prstGeom>
              <a:grpFill/>
            </p:spPr>
          </p:pic>
        </p:grpSp>
        <p:sp>
          <p:nvSpPr>
            <p:cNvPr id="20" name="Text Box 385"/>
            <p:cNvSpPr txBox="1">
              <a:spLocks noChangeArrowheads="1"/>
            </p:cNvSpPr>
            <p:nvPr/>
          </p:nvSpPr>
          <p:spPr bwMode="auto">
            <a:xfrm>
              <a:off x="7162274" y="4707318"/>
              <a:ext cx="815386" cy="5228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just">
                <a:spcBef>
                  <a:spcPts val="0"/>
                </a:spcBef>
                <a:defRPr sz="2000">
                  <a:solidFill>
                    <a:srgbClr val="253E64"/>
                  </a:solidFill>
                  <a:latin typeface="Arial Narrow"/>
                </a:defRPr>
              </a:lvl1pPr>
            </a:lstStyle>
            <a:p>
              <a:pPr algn="ctr">
                <a:defRPr/>
              </a:pPr>
              <a:r>
                <a:rPr lang="en-US" sz="800">
                  <a:latin typeface="Calibri"/>
                </a:rPr>
                <a:t>Probe Coupler</a:t>
              </a:r>
              <a:endParaRPr/>
            </a:p>
          </p:txBody>
        </p:sp>
        <p:sp>
          <p:nvSpPr>
            <p:cNvPr id="21" name="Text Box 385"/>
            <p:cNvSpPr txBox="1">
              <a:spLocks noChangeArrowheads="1"/>
            </p:cNvSpPr>
            <p:nvPr/>
          </p:nvSpPr>
          <p:spPr bwMode="auto">
            <a:xfrm>
              <a:off x="8435266" y="4694072"/>
              <a:ext cx="883754" cy="5228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rgbClr val="253E64"/>
                  </a:solidFill>
                  <a:latin typeface="Calibri"/>
                </a:rPr>
                <a:t>DQW Coupler</a:t>
              </a:r>
              <a:endParaRPr/>
            </a:p>
          </p:txBody>
        </p:sp>
        <p:sp>
          <p:nvSpPr>
            <p:cNvPr id="22" name="Text Box 385"/>
            <p:cNvSpPr txBox="1">
              <a:spLocks noChangeArrowheads="1"/>
            </p:cNvSpPr>
            <p:nvPr/>
          </p:nvSpPr>
          <p:spPr bwMode="auto">
            <a:xfrm>
              <a:off x="7816823" y="4697667"/>
              <a:ext cx="790152" cy="5228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just">
                <a:spcBef>
                  <a:spcPts val="0"/>
                </a:spcBef>
                <a:defRPr sz="2000">
                  <a:solidFill>
                    <a:srgbClr val="253E64"/>
                  </a:solidFill>
                  <a:latin typeface="Arial Narrow"/>
                </a:defRPr>
              </a:lvl1pPr>
            </a:lstStyle>
            <a:p>
              <a:pPr algn="ctr">
                <a:defRPr/>
              </a:pPr>
              <a:r>
                <a:rPr lang="en-US" sz="800">
                  <a:latin typeface="Calibri"/>
                </a:rPr>
                <a:t>Hook Coupler</a:t>
              </a:r>
              <a:endParaRPr/>
            </a:p>
          </p:txBody>
        </p:sp>
      </p:grpSp>
      <p:grpSp>
        <p:nvGrpSpPr>
          <p:cNvPr id="26" name="Groupe 25"/>
          <p:cNvGrpSpPr/>
          <p:nvPr/>
        </p:nvGrpSpPr>
        <p:grpSpPr bwMode="auto">
          <a:xfrm>
            <a:off x="3327531" y="1149908"/>
            <a:ext cx="3499015" cy="1256335"/>
            <a:chOff x="-3235697" y="-1507280"/>
            <a:chExt cx="5436751" cy="2276889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-3169457" y="-1507280"/>
              <a:ext cx="5065437" cy="2276889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 bwMode="auto">
            <a:xfrm>
              <a:off x="-3235697" y="254891"/>
              <a:ext cx="5436751" cy="50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>
                  <a:solidFill>
                    <a:schemeClr val="bg1"/>
                  </a:solidFill>
                  <a:latin typeface="Calibri"/>
                </a:rPr>
                <a:t>Photocathode Production Facility (PPF) assembly</a:t>
              </a:r>
              <a:endParaRPr/>
            </a:p>
          </p:txBody>
        </p:sp>
      </p:grpSp>
      <p:sp>
        <p:nvSpPr>
          <p:cNvPr id="29" name="ZoneTexte 28"/>
          <p:cNvSpPr txBox="1"/>
          <p:nvPr/>
        </p:nvSpPr>
        <p:spPr bwMode="auto">
          <a:xfrm>
            <a:off x="194062" y="797495"/>
            <a:ext cx="81446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  <a:defRPr/>
            </a:pPr>
            <a:r>
              <a:rPr lang="en-CA" sz="1400" b="1">
                <a:solidFill>
                  <a:srgbClr val="C00000"/>
                </a:solidFill>
                <a:latin typeface="Calibri"/>
                <a:ea typeface="Times New Roman"/>
              </a:rPr>
              <a:t>DC-gun + photocathode+ preparation chamber </a:t>
            </a:r>
            <a:r>
              <a:rPr lang="en-CA" sz="1400">
                <a:latin typeface="Calibri"/>
                <a:ea typeface="Times New Roman"/>
              </a:rPr>
              <a:t>acquired and installation is ongoing in the IGLOO. </a:t>
            </a:r>
            <a:endParaRPr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7042572" y="1139925"/>
            <a:ext cx="1828123" cy="1261812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 bwMode="auto">
          <a:xfrm>
            <a:off x="210716" y="2453680"/>
            <a:ext cx="10216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  <a:defRPr/>
            </a:pPr>
            <a:r>
              <a:rPr lang="en-CA" sz="1400" b="1">
                <a:solidFill>
                  <a:srgbClr val="C00000"/>
                </a:solidFill>
                <a:latin typeface="Calibri"/>
                <a:ea typeface="Times New Roman"/>
              </a:rPr>
              <a:t>LINAC cryomodule is funded</a:t>
            </a:r>
            <a:r>
              <a:rPr lang="en-CA" sz="1400">
                <a:latin typeface="Calibri"/>
                <a:ea typeface="Times New Roman"/>
              </a:rPr>
              <a:t> by the </a:t>
            </a:r>
            <a:r>
              <a:rPr lang="en-CA" sz="1400" b="1">
                <a:latin typeface="Calibri"/>
                <a:ea typeface="Times New Roman"/>
              </a:rPr>
              <a:t>UE Program iSAS</a:t>
            </a:r>
            <a:r>
              <a:rPr lang="en-CA" sz="1400" b="1">
                <a:solidFill>
                  <a:srgbClr val="C00000"/>
                </a:solidFill>
                <a:latin typeface="Calibri"/>
                <a:ea typeface="Times New Roman"/>
              </a:rPr>
              <a:t> </a:t>
            </a:r>
            <a:r>
              <a:rPr lang="en-CA" sz="1400">
                <a:latin typeface="Calibri"/>
                <a:ea typeface="Times New Roman"/>
              </a:rPr>
              <a:t>(+ </a:t>
            </a:r>
            <a:r>
              <a:rPr lang="en-CA" sz="1400" b="1">
                <a:latin typeface="Calibri"/>
                <a:ea typeface="Times New Roman"/>
              </a:rPr>
              <a:t>IN2P3 matching funds </a:t>
            </a:r>
            <a:r>
              <a:rPr lang="en-CA" sz="1400">
                <a:latin typeface="Calibri"/>
                <a:ea typeface="Times New Roman"/>
              </a:rPr>
              <a:t>+ CM vessel from ESS). Components design is ongoing:</a:t>
            </a:r>
            <a:endParaRPr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197895" y="2848962"/>
            <a:ext cx="2802521" cy="8900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9150223" y="2848962"/>
            <a:ext cx="1366631" cy="8900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4" name="ZoneTexte 33"/>
          <p:cNvSpPr txBox="1"/>
          <p:nvPr/>
        </p:nvSpPr>
        <p:spPr bwMode="auto">
          <a:xfrm>
            <a:off x="4522291" y="4613920"/>
            <a:ext cx="2845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CA" sz="1400" b="1">
                <a:solidFill>
                  <a:schemeClr val="accent5">
                    <a:lumMod val="75000"/>
                  </a:schemeClr>
                </a:solidFill>
                <a:latin typeface="Calibri"/>
                <a:ea typeface="Times New Roman"/>
              </a:rPr>
              <a:t> With these 2 funds, we are close to realise PERLE 1 turn</a:t>
            </a:r>
            <a:endParaRPr lang="en-GB" sz="1400">
              <a:solidFill>
                <a:schemeClr val="accent5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7546627" y="4181872"/>
            <a:ext cx="2536787" cy="12449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36" name="Connecteur droit avec flèche 35"/>
          <p:cNvCxnSpPr>
            <a:cxnSpLocks/>
          </p:cNvCxnSpPr>
          <p:nvPr/>
        </p:nvCxnSpPr>
        <p:spPr bwMode="auto">
          <a:xfrm flipV="1">
            <a:off x="5026346" y="5189984"/>
            <a:ext cx="1937227" cy="15042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re 2"/>
          <p:cNvSpPr txBox="1"/>
          <p:nvPr/>
        </p:nvSpPr>
        <p:spPr bwMode="auto">
          <a:xfrm>
            <a:off x="8770763" y="812569"/>
            <a:ext cx="1066745" cy="48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700" b="1">
                <a:solidFill>
                  <a:srgbClr val="00294B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fr-FR" sz="2200">
                <a:solidFill>
                  <a:srgbClr val="FF2060"/>
                </a:solidFill>
              </a:rPr>
              <a:t>PERLE</a:t>
            </a:r>
            <a:endParaRPr/>
          </a:p>
        </p:txBody>
      </p:sp>
      <p:sp>
        <p:nvSpPr>
          <p:cNvPr id="38" name="Rectangle : coins arrondis 37"/>
          <p:cNvSpPr/>
          <p:nvPr/>
        </p:nvSpPr>
        <p:spPr bwMode="auto">
          <a:xfrm>
            <a:off x="163154" y="740594"/>
            <a:ext cx="10469774" cy="4881437"/>
          </a:xfrm>
          <a:prstGeom prst="roundRect">
            <a:avLst>
              <a:gd name="adj" fmla="val 2620"/>
            </a:avLst>
          </a:prstGeom>
          <a:noFill/>
          <a:ln w="31750">
            <a:solidFill>
              <a:srgbClr val="FF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9" name="Titre 1"/>
          <p:cNvSpPr txBox="1"/>
          <p:nvPr/>
        </p:nvSpPr>
        <p:spPr bwMode="auto">
          <a:xfrm>
            <a:off x="1183466" y="2115126"/>
            <a:ext cx="2186697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2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200">
                <a:solidFill>
                  <a:schemeClr val="bg1"/>
                </a:solidFill>
                <a:latin typeface="Calibri"/>
                <a:cs typeface="Calibri"/>
              </a:rPr>
              <a:t>DC Gun installation</a:t>
            </a:r>
            <a:endParaRPr/>
          </a:p>
        </p:txBody>
      </p:sp>
      <p:sp>
        <p:nvSpPr>
          <p:cNvPr id="40" name="ZoneTexte 39"/>
          <p:cNvSpPr txBox="1"/>
          <p:nvPr/>
        </p:nvSpPr>
        <p:spPr bwMode="auto">
          <a:xfrm>
            <a:off x="7068893" y="2104673"/>
            <a:ext cx="220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bg1"/>
                </a:solidFill>
                <a:latin typeface="Calibri"/>
              </a:rPr>
              <a:t>Laser room installation</a:t>
            </a:r>
            <a:endParaRPr/>
          </a:p>
        </p:txBody>
      </p:sp>
      <p:sp>
        <p:nvSpPr>
          <p:cNvPr id="41" name="ZoneTexte 40"/>
          <p:cNvSpPr txBox="1"/>
          <p:nvPr/>
        </p:nvSpPr>
        <p:spPr bwMode="auto">
          <a:xfrm>
            <a:off x="7042571" y="3472825"/>
            <a:ext cx="1437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bg1"/>
                </a:solidFill>
                <a:latin typeface="Calibri"/>
              </a:rPr>
              <a:t>Vacuum vessel</a:t>
            </a:r>
            <a:endParaRPr/>
          </a:p>
        </p:txBody>
      </p:sp>
      <p:sp>
        <p:nvSpPr>
          <p:cNvPr id="42" name="ZoneTexte 41"/>
          <p:cNvSpPr txBox="1"/>
          <p:nvPr/>
        </p:nvSpPr>
        <p:spPr bwMode="auto">
          <a:xfrm>
            <a:off x="9202811" y="3461792"/>
            <a:ext cx="1537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bg1"/>
                </a:solidFill>
                <a:latin typeface="Calibri"/>
              </a:rPr>
              <a:t>Thermal shield</a:t>
            </a:r>
            <a:endParaRPr/>
          </a:p>
        </p:txBody>
      </p:sp>
      <p:sp>
        <p:nvSpPr>
          <p:cNvPr id="43" name="ZoneTexte 42"/>
          <p:cNvSpPr txBox="1"/>
          <p:nvPr/>
        </p:nvSpPr>
        <p:spPr bwMode="auto">
          <a:xfrm>
            <a:off x="339066" y="2798958"/>
            <a:ext cx="1984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>
                <a:latin typeface="Calibri"/>
              </a:rPr>
              <a:t>Cavity string design</a:t>
            </a:r>
            <a:endParaRPr/>
          </a:p>
        </p:txBody>
      </p:sp>
      <p:sp>
        <p:nvSpPr>
          <p:cNvPr id="44" name="ZoneTexte 43"/>
          <p:cNvSpPr txBox="1"/>
          <p:nvPr/>
        </p:nvSpPr>
        <p:spPr bwMode="auto">
          <a:xfrm>
            <a:off x="2629343" y="3461792"/>
            <a:ext cx="1604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>
                <a:latin typeface="Calibri"/>
              </a:rPr>
              <a:t>SRF Cavity design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5566871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Quelques faits marquants 2024</a:t>
            </a:r>
            <a:endParaRPr/>
          </a:p>
        </p:txBody>
      </p:sp>
      <p:sp>
        <p:nvSpPr>
          <p:cNvPr id="1967026160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765614216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57F8F9E-B29E-9425-E472-E20285FB1EF7}" type="slidenum">
              <a:rPr lang="fr-FR" b="1"/>
              <a:t>27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13" name="Image 12"/>
          <p:cNvPicPr/>
          <p:nvPr/>
        </p:nvPicPr>
        <p:blipFill>
          <a:blip r:embed="rId3"/>
          <a:stretch/>
        </p:blipFill>
        <p:spPr bwMode="auto">
          <a:xfrm>
            <a:off x="6610523" y="1733600"/>
            <a:ext cx="3916985" cy="338726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1851" y="1493092"/>
            <a:ext cx="3401424" cy="37689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 bwMode="auto">
          <a:xfrm>
            <a:off x="921891" y="1373560"/>
            <a:ext cx="289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>
                <a:latin typeface="Calibri"/>
              </a:rPr>
              <a:t>Cavité 4 miroirs- Type ThomX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6970562" y="1373560"/>
            <a:ext cx="3556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600">
                <a:latin typeface="Calibri"/>
              </a:rPr>
              <a:t>Cavité 2 miroirs- Type Gamma-Factory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2090729" y="829434"/>
            <a:ext cx="6761787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C00000"/>
                </a:solidFill>
                <a:latin typeface="Calibri"/>
              </a:rPr>
              <a:t>Résultats majeurs sur les Cavités Fabry-Perot, Équipe ILE 2024</a:t>
            </a:r>
            <a:endParaRPr/>
          </a:p>
        </p:txBody>
      </p:sp>
      <p:sp>
        <p:nvSpPr>
          <p:cNvPr id="19" name="ZoneTexte 18"/>
          <p:cNvSpPr txBox="1"/>
          <p:nvPr/>
        </p:nvSpPr>
        <p:spPr bwMode="auto">
          <a:xfrm>
            <a:off x="5890443" y="5189984"/>
            <a:ext cx="48245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i="1">
                <a:solidFill>
                  <a:srgbClr val="00000A"/>
                </a:solidFill>
                <a:latin typeface="Cambria"/>
                <a:ea typeface="DejaVu Sans"/>
                <a:cs typeface="Times New Roman"/>
              </a:rPr>
              <a:t>“710 kW stable average power in a 45,000 finesse two-mirror optical cavity”</a:t>
            </a:r>
            <a:endParaRPr/>
          </a:p>
          <a:p>
            <a:pPr>
              <a:defRPr/>
            </a:pPr>
            <a:r>
              <a:rPr lang="en-US" sz="1100">
                <a:solidFill>
                  <a:srgbClr val="00000A"/>
                </a:solidFill>
                <a:latin typeface="Cambria"/>
                <a:ea typeface="DejaVu Sans"/>
                <a:cs typeface="Times New Roman"/>
              </a:rPr>
              <a:t>Xin-Yi Lu, et al. Optics Letters </a:t>
            </a:r>
            <a:r>
              <a:rPr lang="fr-FR" sz="1100" b="0" i="0" u="none" strike="noStrike">
                <a:latin typeface="NimbusSanL-Regu"/>
              </a:rPr>
              <a:t>Vol. 49, No. 23, </a:t>
            </a:r>
            <a:r>
              <a:rPr lang="en-US" sz="1100">
                <a:solidFill>
                  <a:srgbClr val="00000A"/>
                </a:solidFill>
                <a:latin typeface="Cambria"/>
                <a:ea typeface="DejaVu Sans"/>
                <a:cs typeface="Times New Roman"/>
              </a:rPr>
              <a:t> published 27 November 2024</a:t>
            </a:r>
            <a:endParaRPr lang="fr-FR" sz="1100"/>
          </a:p>
        </p:txBody>
      </p:sp>
      <p:sp>
        <p:nvSpPr>
          <p:cNvPr id="20" name="ZoneTexte 19"/>
          <p:cNvSpPr txBox="1"/>
          <p:nvPr/>
        </p:nvSpPr>
        <p:spPr bwMode="auto">
          <a:xfrm>
            <a:off x="129803" y="5189984"/>
            <a:ext cx="5516300" cy="446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  <a:buSzPts val="1200"/>
              <a:defRPr/>
            </a:pPr>
            <a:r>
              <a:rPr lang="en-US" sz="1100">
                <a:solidFill>
                  <a:srgbClr val="000000"/>
                </a:solidFill>
                <a:latin typeface="Cambria"/>
                <a:ea typeface="Times New Roman"/>
                <a:cs typeface="Times New Roman"/>
              </a:rPr>
              <a:t>“Stable 500 kW average power of infrared light in a finesse 35,000 enhancement cavity”</a:t>
            </a:r>
            <a:endParaRPr/>
          </a:p>
          <a:p>
            <a:pPr lvl="0">
              <a:lnSpc>
                <a:spcPct val="106000"/>
              </a:lnSpc>
              <a:buSzPts val="1200"/>
              <a:defRPr/>
            </a:pPr>
            <a:r>
              <a:rPr lang="fr-FR" sz="1100">
                <a:solidFill>
                  <a:srgbClr val="000000"/>
                </a:solidFill>
                <a:latin typeface="Cambria"/>
                <a:ea typeface="Times New Roman"/>
                <a:cs typeface="Times New Roman"/>
              </a:rPr>
              <a:t>X.-Y. Lu et al., </a:t>
            </a:r>
            <a:r>
              <a:rPr lang="fr-FR" sz="1100" i="1">
                <a:solidFill>
                  <a:srgbClr val="000000"/>
                </a:solidFill>
                <a:latin typeface="Cambria"/>
                <a:ea typeface="Times New Roman"/>
                <a:cs typeface="Times New Roman"/>
              </a:rPr>
              <a:t>Appl. Phys. Lett.</a:t>
            </a:r>
            <a:r>
              <a:rPr lang="fr-FR" sz="1100">
                <a:solidFill>
                  <a:srgbClr val="000000"/>
                </a:solidFill>
                <a:latin typeface="Cambria"/>
                <a:ea typeface="Times New Roman"/>
                <a:cs typeface="Times New Roman"/>
              </a:rPr>
              <a:t> 124, 251105 (</a:t>
            </a:r>
            <a:r>
              <a:rPr lang="fr-FR" sz="1100" b="0" i="0" u="none" strike="noStrike">
                <a:latin typeface="NimbusRomNo9L-Regu"/>
              </a:rPr>
              <a:t>10 April 2024</a:t>
            </a:r>
            <a:r>
              <a:rPr lang="fr-FR" sz="1100">
                <a:solidFill>
                  <a:srgbClr val="000000"/>
                </a:solidFill>
                <a:latin typeface="Cambria"/>
                <a:ea typeface="Times New Roman"/>
                <a:cs typeface="Times New Roman"/>
              </a:rPr>
              <a:t>)</a:t>
            </a:r>
            <a:endParaRPr lang="fr-FR" sz="1100">
              <a:solidFill>
                <a:srgbClr val="00000A"/>
              </a:solidFill>
              <a:latin typeface="Palatino"/>
              <a:ea typeface="DejaVu Sans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3874219" y="1949623"/>
            <a:ext cx="2664512" cy="7848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1500" b="1">
                <a:solidFill>
                  <a:srgbClr val="C00000"/>
                </a:solidFill>
                <a:latin typeface="Calibri"/>
              </a:rPr>
              <a:t>Record du monde de puissance</a:t>
            </a:r>
            <a:endParaRPr/>
          </a:p>
          <a:p>
            <a:pPr algn="ctr">
              <a:defRPr/>
            </a:pPr>
            <a:r>
              <a:rPr lang="fr-FR" sz="1500" b="1">
                <a:solidFill>
                  <a:srgbClr val="C00000"/>
                </a:solidFill>
                <a:latin typeface="Calibri"/>
              </a:rPr>
              <a:t>moyenne stockée dans une</a:t>
            </a:r>
            <a:endParaRPr/>
          </a:p>
          <a:p>
            <a:pPr algn="ctr">
              <a:defRPr/>
            </a:pPr>
            <a:r>
              <a:rPr lang="fr-FR" sz="1500" b="1">
                <a:solidFill>
                  <a:srgbClr val="C00000"/>
                </a:solidFill>
                <a:latin typeface="Calibri"/>
              </a:rPr>
              <a:t>cavité optique (710 kW stable)</a:t>
            </a:r>
            <a:endParaRPr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74219" y="2984858"/>
            <a:ext cx="2664512" cy="1629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Evènements organisés en 2024 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28</a:t>
            </a:fld>
            <a:endParaRPr lang="fr-FR"/>
          </a:p>
        </p:txBody>
      </p:sp>
      <p:sp>
        <p:nvSpPr>
          <p:cNvPr id="16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sp>
        <p:nvSpPr>
          <p:cNvPr id="3" name="ZoneTexte 2"/>
          <p:cNvSpPr txBox="1"/>
          <p:nvPr/>
        </p:nvSpPr>
        <p:spPr bwMode="auto">
          <a:xfrm>
            <a:off x="57795" y="3555286"/>
            <a:ext cx="4212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u="sng">
                <a:latin typeface="Calibri"/>
                <a:hlinkClick r:id="rId3" tooltip="https://indico.ijclab.in2p3.fr/event/10644/overview"/>
              </a:rPr>
              <a:t>https://indico.ijclab.in2p3.fr/event/10644/</a:t>
            </a:r>
            <a:endParaRPr lang="en-GB" sz="1400">
              <a:latin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5864" y="737367"/>
            <a:ext cx="4212411" cy="27970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62381" y="869504"/>
            <a:ext cx="3480590" cy="9011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ZoneTexte 16"/>
          <p:cNvSpPr txBox="1"/>
          <p:nvPr/>
        </p:nvSpPr>
        <p:spPr bwMode="auto">
          <a:xfrm>
            <a:off x="6970562" y="1573901"/>
            <a:ext cx="37444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just">
              <a:defRPr/>
            </a:pPr>
            <a:endParaRPr lang="fr-FR" sz="1400">
              <a:latin typeface="Calibri"/>
            </a:endParaRPr>
          </a:p>
          <a:p>
            <a:pPr marL="787400" lvl="1" indent="-285750" algn="just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Les sources de particules chargées</a:t>
            </a:r>
            <a:endParaRPr/>
          </a:p>
          <a:p>
            <a:pPr marL="787400" lvl="1" indent="-285750" algn="just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L’accélération laser plasma </a:t>
            </a:r>
            <a:endParaRPr/>
          </a:p>
          <a:p>
            <a:pPr marL="787400" lvl="1" indent="-285750" algn="just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La dynamique faisceau </a:t>
            </a:r>
            <a:endParaRPr/>
          </a:p>
          <a:p>
            <a:pPr marL="787400" lvl="1" indent="-285750" algn="just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La conception des accélérateurs </a:t>
            </a:r>
            <a:endParaRPr/>
          </a:p>
          <a:p>
            <a:pPr algn="ctr">
              <a:defRPr/>
            </a:pPr>
            <a:r>
              <a:rPr lang="en-GB" sz="1400" u="sng">
                <a:latin typeface="Calibri"/>
                <a:hlinkClick r:id="rId6" tooltip="https://indico.in2p3.fr/event/32826/overview"/>
              </a:rPr>
              <a:t>https://indico.in2p3.fr/event/32826/</a:t>
            </a:r>
            <a:endParaRPr lang="en-GB" sz="1400">
              <a:latin typeface="Calibri"/>
            </a:endParaRPr>
          </a:p>
          <a:p>
            <a:pPr>
              <a:defRPr/>
            </a:pPr>
            <a:endParaRPr lang="en-GB" sz="1400">
              <a:latin typeface="Calibri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594299" y="725488"/>
            <a:ext cx="2268743" cy="3216874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 bwMode="auto">
          <a:xfrm>
            <a:off x="6898555" y="353380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u="sng">
                <a:latin typeface="Calibri"/>
                <a:hlinkClick r:id="rId8" tooltip="https://indico.ijclab.in2p3.fr/event/10362/overview"/>
              </a:rPr>
              <a:t>https://indico.ijclab.in2p3.fr/event/10362/</a:t>
            </a:r>
            <a:endParaRPr lang="en-GB" sz="1400">
              <a:latin typeface="Calibri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3819" y="4325888"/>
            <a:ext cx="5002383" cy="10863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ZoneTexte 24"/>
          <p:cNvSpPr txBox="1"/>
          <p:nvPr/>
        </p:nvSpPr>
        <p:spPr bwMode="auto">
          <a:xfrm>
            <a:off x="2256212" y="5098231"/>
            <a:ext cx="3130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u="sng">
                <a:latin typeface="Calibri"/>
                <a:hlinkClick r:id="rId10" tooltip="https://indico.cern.ch/event/1417048/"/>
              </a:rPr>
              <a:t>https://indico.cern.ch/event/1417048/</a:t>
            </a:r>
            <a:endParaRPr lang="en-GB" sz="1400">
              <a:latin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386387" y="3901937"/>
            <a:ext cx="5256584" cy="172009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 bwMode="auto">
          <a:xfrm>
            <a:off x="5386387" y="5360422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u="sng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  <a:hlinkClick r:id="rId12" tooltip="https://indico.cern.ch/event/1376902/"/>
              </a:rPr>
              <a:t>https://indico.cern.ch/event/1376902/</a:t>
            </a:r>
            <a:endParaRPr lang="en-GB" sz="1200">
              <a:solidFill>
                <a:schemeClr val="accent6">
                  <a:lumMod val="40000"/>
                  <a:lumOff val="60000"/>
                </a:scheme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52882" y="3952976"/>
            <a:ext cx="1905713" cy="1092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7000"/>
              </a:lnSpc>
              <a:defRPr/>
            </a:pPr>
            <a:r>
              <a:rPr lang="en-US" sz="700" b="1">
                <a:solidFill>
                  <a:schemeClr val="bg2"/>
                </a:solidFill>
                <a:latin typeface="Calibri"/>
                <a:ea typeface="Calibri"/>
                <a:cs typeface="Times New Roman"/>
              </a:rPr>
              <a:t>International Organizing Committee:</a:t>
            </a:r>
            <a:endParaRPr lang="fr-FR" sz="700" b="1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7000"/>
              </a:lnSpc>
              <a:defRPr/>
            </a:pPr>
            <a:r>
              <a:rPr lang="fr-FR" sz="700">
                <a:solidFill>
                  <a:schemeClr val="bg2"/>
                </a:solidFill>
                <a:latin typeface="Calibri"/>
                <a:ea typeface="Calibri"/>
                <a:cs typeface="Times New Roman"/>
              </a:rPr>
              <a:t>C.Z. Antoine (CEA, France), Chair</a:t>
            </a:r>
            <a:endParaRPr/>
          </a:p>
          <a:p>
            <a:pPr algn="just">
              <a:lnSpc>
                <a:spcPct val="117000"/>
              </a:lnSpc>
              <a:defRPr/>
            </a:pPr>
            <a:r>
              <a:rPr lang="en-US" sz="700">
                <a:solidFill>
                  <a:schemeClr val="bg2"/>
                </a:solidFill>
                <a:latin typeface="Calibri"/>
                <a:ea typeface="Calibri"/>
                <a:cs typeface="Times New Roman"/>
              </a:rPr>
              <a:t>A. Gurevich (Old Dominion University, USA)</a:t>
            </a:r>
            <a:endParaRPr lang="fr-FR" sz="700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7000"/>
              </a:lnSpc>
              <a:defRPr/>
            </a:pPr>
            <a:r>
              <a:rPr lang="en-US" sz="700">
                <a:solidFill>
                  <a:schemeClr val="bg2"/>
                </a:solidFill>
                <a:latin typeface="Calibri"/>
                <a:ea typeface="Calibri"/>
                <a:cs typeface="Times New Roman"/>
              </a:rPr>
              <a:t>C. Pira (INFN LNL)</a:t>
            </a:r>
            <a:endParaRPr lang="fr-FR" sz="700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7000"/>
              </a:lnSpc>
              <a:defRPr/>
            </a:pPr>
            <a:r>
              <a:rPr lang="en-US" sz="700">
                <a:solidFill>
                  <a:schemeClr val="bg2"/>
                </a:solidFill>
                <a:latin typeface="Calibri"/>
                <a:ea typeface="Calibri"/>
                <a:cs typeface="Times New Roman"/>
              </a:rPr>
              <a:t>T. Saeki (KEK, Japan)</a:t>
            </a:r>
            <a:endParaRPr lang="fr-FR" sz="700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7000"/>
              </a:lnSpc>
              <a:defRPr/>
            </a:pPr>
            <a:r>
              <a:rPr lang="en-US" sz="700">
                <a:solidFill>
                  <a:schemeClr val="bg2"/>
                </a:solidFill>
                <a:latin typeface="Calibri"/>
                <a:ea typeface="Calibri"/>
                <a:cs typeface="Times New Roman"/>
              </a:rPr>
              <a:t>A.-M. Valente-Feliciano (JLab, USA)</a:t>
            </a:r>
            <a:endParaRPr lang="fr-FR" sz="700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7000"/>
              </a:lnSpc>
              <a:defRPr/>
            </a:pPr>
            <a:r>
              <a:rPr lang="en-US" sz="700">
                <a:solidFill>
                  <a:schemeClr val="bg2"/>
                </a:solidFill>
                <a:latin typeface="Calibri"/>
                <a:ea typeface="Calibri"/>
                <a:cs typeface="Times New Roman"/>
              </a:rPr>
              <a:t>R. Valizadeh (STFC, UK)</a:t>
            </a:r>
            <a:endParaRPr lang="fr-FR" sz="700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7000"/>
              </a:lnSpc>
              <a:defRPr/>
            </a:pPr>
            <a:r>
              <a:rPr lang="en-US" sz="700">
                <a:solidFill>
                  <a:schemeClr val="bg2"/>
                </a:solidFill>
                <a:latin typeface="Calibri"/>
                <a:ea typeface="Calibri"/>
                <a:cs typeface="Times New Roman"/>
              </a:rPr>
              <a:t>W. Venturini (CERN, Switzerland)</a:t>
            </a:r>
            <a:endParaRPr lang="fr-FR" sz="700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Séminaires Accélérateurs 2024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29</a:t>
            </a:fld>
            <a:endParaRPr lang="fr-FR"/>
          </a:p>
        </p:txBody>
      </p:sp>
      <p:sp>
        <p:nvSpPr>
          <p:cNvPr id="16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sp>
        <p:nvSpPr>
          <p:cNvPr id="3" name="ZoneTexte 2"/>
          <p:cNvSpPr txBox="1"/>
          <p:nvPr/>
        </p:nvSpPr>
        <p:spPr bwMode="auto">
          <a:xfrm>
            <a:off x="201812" y="653480"/>
            <a:ext cx="10380120" cy="5047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b="1">
                <a:solidFill>
                  <a:srgbClr val="C00000"/>
                </a:solidFill>
                <a:latin typeface="Calibri"/>
              </a:rPr>
              <a:t>December</a:t>
            </a:r>
            <a:r>
              <a:rPr lang="fr-FR" sz="1400" b="1">
                <a:solidFill>
                  <a:srgbClr val="C00000"/>
                </a:solidFill>
                <a:latin typeface="Calibri"/>
              </a:rPr>
              <a:t> 2024 </a:t>
            </a:r>
            <a:endParaRPr/>
          </a:p>
          <a:p>
            <a:pPr marL="285750" indent="-285750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13 </a:t>
            </a:r>
            <a:r>
              <a:rPr lang="fr-FR" sz="1400">
                <a:latin typeface="Calibri"/>
              </a:rPr>
              <a:t>Dec</a:t>
            </a:r>
            <a:r>
              <a:rPr lang="fr-FR" sz="1400">
                <a:latin typeface="Calibri"/>
              </a:rPr>
              <a:t> </a:t>
            </a:r>
            <a:r>
              <a:rPr lang="fr-FR" sz="1400" u="sng">
                <a:latin typeface="Calibri"/>
                <a:hlinkClick r:id="rId3" tooltip="https://indico.ijclab.in2p3.fr/event/10806/"/>
              </a:rPr>
              <a:t>Bertram BLANK, "DESIR" </a:t>
            </a:r>
            <a:endParaRPr lang="fr-FR" sz="1400">
              <a:latin typeface="Calibri"/>
            </a:endParaRPr>
          </a:p>
          <a:p>
            <a:pPr>
              <a:defRPr/>
            </a:pPr>
            <a:endParaRPr lang="fr-FR" sz="1400" b="1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r>
              <a:rPr lang="fr-FR" sz="1400" b="1">
                <a:solidFill>
                  <a:srgbClr val="C00000"/>
                </a:solidFill>
                <a:latin typeface="Calibri"/>
              </a:rPr>
              <a:t>November</a:t>
            </a:r>
            <a:r>
              <a:rPr lang="fr-FR" sz="1400" b="1">
                <a:solidFill>
                  <a:srgbClr val="C00000"/>
                </a:solidFill>
                <a:latin typeface="Calibri"/>
              </a:rPr>
              <a:t> 2024 </a:t>
            </a:r>
            <a:endParaRPr/>
          </a:p>
          <a:p>
            <a:pPr marL="285750" indent="-285750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22 </a:t>
            </a:r>
            <a:r>
              <a:rPr lang="fr-FR" sz="1400">
                <a:latin typeface="Calibri"/>
              </a:rPr>
              <a:t>Nov</a:t>
            </a:r>
            <a:r>
              <a:rPr lang="fr-FR" sz="1400">
                <a:latin typeface="Calibri"/>
              </a:rPr>
              <a:t> </a:t>
            </a:r>
            <a:r>
              <a:rPr lang="fr-FR" sz="1400" u="sng">
                <a:latin typeface="Calibri"/>
                <a:hlinkClick r:id="rId4" tooltip="https://indico.ijclab.in2p3.fr/event/10801/"/>
              </a:rPr>
              <a:t>Statut du projet NEWGAIN </a:t>
            </a:r>
            <a:endParaRPr lang="fr-FR" sz="1400">
              <a:latin typeface="Calibri"/>
            </a:endParaRPr>
          </a:p>
          <a:p>
            <a:pPr>
              <a:defRPr/>
            </a:pPr>
            <a:endParaRPr lang="fr-FR" sz="1400" b="1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r>
              <a:rPr lang="fr-FR" sz="1400" b="1">
                <a:solidFill>
                  <a:srgbClr val="C00000"/>
                </a:solidFill>
                <a:latin typeface="Calibri"/>
              </a:rPr>
              <a:t>September</a:t>
            </a:r>
            <a:r>
              <a:rPr lang="fr-FR" sz="1400" b="1">
                <a:solidFill>
                  <a:srgbClr val="C00000"/>
                </a:solidFill>
                <a:latin typeface="Calibri"/>
              </a:rPr>
              <a:t> 2024 </a:t>
            </a:r>
            <a:endParaRPr/>
          </a:p>
          <a:p>
            <a:pPr marL="285750" indent="-285750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13 Sept </a:t>
            </a:r>
            <a:r>
              <a:rPr lang="fr-FR" sz="1400" u="sng">
                <a:latin typeface="Calibri"/>
                <a:hlinkClick r:id="rId5" tooltip="https://indico.ijclab.in2p3.fr/event/10626/"/>
              </a:rPr>
              <a:t>Carlos Hernandez-Garcia, "JLab DC photoguns: a quest for higher operating voltage" </a:t>
            </a:r>
            <a:endParaRPr lang="fr-FR" sz="1400">
              <a:latin typeface="Calibri"/>
            </a:endParaRPr>
          </a:p>
          <a:p>
            <a:pPr>
              <a:defRPr/>
            </a:pPr>
            <a:endParaRPr lang="fr-FR" sz="1400" b="1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r>
              <a:rPr lang="fr-FR" sz="1400" b="1">
                <a:solidFill>
                  <a:srgbClr val="C00000"/>
                </a:solidFill>
                <a:latin typeface="Calibri"/>
              </a:rPr>
              <a:t>July 2024 </a:t>
            </a:r>
            <a:endParaRPr/>
          </a:p>
          <a:p>
            <a:pPr marL="285750" indent="-285750">
              <a:buFont typeface="Courier New"/>
              <a:buChar char="o"/>
              <a:defRPr/>
            </a:pPr>
            <a:r>
              <a:rPr lang="fr-FR" sz="1400">
                <a:solidFill>
                  <a:srgbClr val="7030A0"/>
                </a:solidFill>
                <a:latin typeface="Calibri"/>
              </a:rPr>
              <a:t>12 </a:t>
            </a:r>
            <a:r>
              <a:rPr lang="fr-FR" sz="1400">
                <a:solidFill>
                  <a:srgbClr val="7030A0"/>
                </a:solidFill>
                <a:latin typeface="Calibri"/>
              </a:rPr>
              <a:t>Jul</a:t>
            </a:r>
            <a:r>
              <a:rPr lang="fr-FR" sz="1400">
                <a:solidFill>
                  <a:srgbClr val="7030A0"/>
                </a:solidFill>
                <a:latin typeface="Calibri"/>
              </a:rPr>
              <a:t>*</a:t>
            </a:r>
            <a:r>
              <a:rPr lang="fr-FR" sz="1400">
                <a:latin typeface="Calibri"/>
              </a:rPr>
              <a:t> </a:t>
            </a:r>
            <a:r>
              <a:rPr lang="fr-FR" sz="1400" u="sng">
                <a:latin typeface="Calibri"/>
                <a:hlinkClick r:id="rId6" tooltip="https://indico.ijclab.in2p3.fr/event/10585/"/>
              </a:rPr>
              <a:t>Georg Hoffstaetter de Torquat, "The Cornell-BNL ERL test accelerator (CBETA): experiences, spinoffs, and lessons learned" </a:t>
            </a:r>
            <a:endParaRPr lang="fr-FR" sz="1400">
              <a:latin typeface="Calibri"/>
            </a:endParaRPr>
          </a:p>
          <a:p>
            <a:pPr>
              <a:defRPr/>
            </a:pPr>
            <a:endParaRPr lang="fr-FR" sz="1400" b="1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r>
              <a:rPr lang="fr-FR" sz="1400" b="1">
                <a:solidFill>
                  <a:srgbClr val="C00000"/>
                </a:solidFill>
                <a:latin typeface="Calibri"/>
              </a:rPr>
              <a:t>May 2024 </a:t>
            </a:r>
            <a:endParaRPr/>
          </a:p>
          <a:p>
            <a:pPr marL="285750" indent="-285750">
              <a:buFont typeface="Courier New"/>
              <a:buChar char="o"/>
              <a:defRPr/>
            </a:pPr>
            <a:r>
              <a:rPr lang="fr-FR" sz="1400">
                <a:solidFill>
                  <a:srgbClr val="7030A0"/>
                </a:solidFill>
                <a:latin typeface="Calibri"/>
              </a:rPr>
              <a:t>24 May* </a:t>
            </a:r>
            <a:r>
              <a:rPr lang="fr-FR" sz="1400" u="sng">
                <a:latin typeface="Calibri"/>
                <a:hlinkClick r:id="rId7" tooltip="https://indico.ijclab.in2p3.fr/event/10598/"/>
              </a:rPr>
              <a:t>Oliver Bruning, "The potential of Energy Recovery Linacs for sustainable accelerator concepts" </a:t>
            </a:r>
            <a:endParaRPr lang="fr-FR" sz="1400" b="1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endParaRPr lang="fr-FR" sz="1400" b="1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r>
              <a:rPr lang="fr-FR" sz="1400" b="1">
                <a:solidFill>
                  <a:srgbClr val="C00000"/>
                </a:solidFill>
                <a:latin typeface="Calibri"/>
              </a:rPr>
              <a:t>March 2024 </a:t>
            </a:r>
            <a:endParaRPr/>
          </a:p>
          <a:p>
            <a:pPr marL="285750" indent="-285750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29 Mar </a:t>
            </a:r>
            <a:r>
              <a:rPr lang="fr-FR" sz="1400" u="sng">
                <a:latin typeface="Calibri"/>
                <a:hlinkClick r:id="rId8" tooltip="https://indico.ijclab.in2p3.fr/event/9896/"/>
              </a:rPr>
              <a:t>Annalisa Patriarca, Ludovic De Marzi, "Etat de l’art de la radiothérapie FLASH" </a:t>
            </a:r>
            <a:endParaRPr lang="fr-FR" sz="1400">
              <a:latin typeface="Calibri"/>
            </a:endParaRPr>
          </a:p>
          <a:p>
            <a:pPr marL="285750" indent="-285750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22 Mar </a:t>
            </a:r>
            <a:r>
              <a:rPr lang="fr-FR" sz="1400" u="sng">
                <a:latin typeface="Calibri"/>
                <a:hlinkClick r:id="rId9" tooltip="https://indico.ijclab.in2p3.fr/event/10445/"/>
              </a:rPr>
              <a:t>Alexei Sytov, "Geant4 simulations of applications of oriented crystals breaking down the challenges in accelerator physics, particle physics and space science" </a:t>
            </a:r>
            <a:endParaRPr lang="fr-FR" sz="1400">
              <a:latin typeface="Calibri"/>
            </a:endParaRPr>
          </a:p>
          <a:p>
            <a:pPr marL="285750" indent="-285750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14 Mar </a:t>
            </a:r>
            <a:r>
              <a:rPr lang="fr-FR" sz="1400" u="sng">
                <a:latin typeface="Calibri"/>
                <a:hlinkClick r:id="rId10" tooltip="https://indico.ijclab.in2p3.fr/event/10440/"/>
              </a:rPr>
              <a:t>Hiromi Iinuma, "Challenge from scratch “Three-Dimensional spiral beam injection scheme for the muon g-2/EDM experiment at J-PARC”" </a:t>
            </a:r>
            <a:endParaRPr lang="fr-FR" sz="1400">
              <a:latin typeface="Calibri"/>
            </a:endParaRPr>
          </a:p>
          <a:p>
            <a:pPr marL="285750" indent="-285750">
              <a:buFont typeface="Courier New"/>
              <a:buChar char="o"/>
              <a:defRPr/>
            </a:pPr>
            <a:r>
              <a:rPr lang="fr-FR" sz="1400">
                <a:latin typeface="Calibri"/>
              </a:rPr>
              <a:t>08 Mar </a:t>
            </a:r>
            <a:r>
              <a:rPr lang="fr-FR" sz="1400" u="sng">
                <a:latin typeface="Calibri"/>
                <a:hlinkClick r:id="rId11" tooltip="https://indico.ijclab.in2p3.fr/event/10446/"/>
              </a:rPr>
              <a:t>Recent achievements on accelerator operation performance during the NSC KIPT SCA neutron source physical start up. Status of the Kharkiv X-ray generator facility NESTOR </a:t>
            </a:r>
            <a:endParaRPr lang="fr-FR" sz="1400">
              <a:latin typeface="Calibri"/>
            </a:endParaRPr>
          </a:p>
        </p:txBody>
      </p:sp>
      <p:sp>
        <p:nvSpPr>
          <p:cNvPr id="2" name="ZoneTexte 1"/>
          <p:cNvSpPr txBox="1"/>
          <p:nvPr/>
        </p:nvSpPr>
        <p:spPr bwMode="auto">
          <a:xfrm>
            <a:off x="7978674" y="84975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>
                <a:solidFill>
                  <a:srgbClr val="7030A0"/>
                </a:solidFill>
                <a:latin typeface="Calibri"/>
              </a:rPr>
              <a:t>* Cycle de séminaires ERL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95535" y="1916832"/>
            <a:ext cx="988739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tabLst>
                <a:tab pos="806450" algn="l"/>
              </a:tabLst>
              <a:defRPr/>
            </a:pPr>
            <a:r>
              <a:rPr lang="fr-FR" sz="4400" b="1">
                <a:solidFill>
                  <a:srgbClr val="5F2987"/>
                </a:solidFill>
                <a:latin typeface="Calibri"/>
              </a:rPr>
              <a:t>Structuration et organisation du Pôle</a:t>
            </a:r>
            <a:endParaRPr/>
          </a:p>
        </p:txBody>
      </p:sp>
      <p:sp>
        <p:nvSpPr>
          <p:cNvPr id="41623343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5" y="5714820"/>
            <a:ext cx="4896543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70066512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6" y="5714820"/>
            <a:ext cx="2422524" cy="322263"/>
          </a:xfrm>
        </p:spPr>
        <p:txBody>
          <a:bodyPr/>
          <a:lstStyle/>
          <a:p>
            <a:pPr>
              <a:defRPr/>
            </a:pPr>
            <a:fld id="{1F0067E0-2635-8EBF-45C2-C0F14FC8BA25}" type="slidenum">
              <a:rPr lang="fr-FR" b="1"/>
              <a:t>3</a:t>
            </a:fld>
            <a:endParaRPr lang="fr-FR" b="1"/>
          </a:p>
        </p:txBody>
      </p:sp>
      <p:sp>
        <p:nvSpPr>
          <p:cNvPr id="1793102368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Le Pôle de Physique des Accélérateurs</a:t>
            </a:r>
            <a:endParaRPr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Séminaires Accélérateurs 2025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30</a:t>
            </a:fld>
            <a:endParaRPr lang="fr-FR"/>
          </a:p>
        </p:txBody>
      </p:sp>
      <p:sp>
        <p:nvSpPr>
          <p:cNvPr id="16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sp>
        <p:nvSpPr>
          <p:cNvPr id="3" name="ZoneTexte 2"/>
          <p:cNvSpPr txBox="1"/>
          <p:nvPr/>
        </p:nvSpPr>
        <p:spPr bwMode="auto">
          <a:xfrm>
            <a:off x="201812" y="1002482"/>
            <a:ext cx="1038012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500" b="1">
                <a:solidFill>
                  <a:srgbClr val="C00000"/>
                </a:solidFill>
                <a:latin typeface="Calibri"/>
              </a:rPr>
              <a:t>January 2025</a:t>
            </a:r>
            <a:endParaRPr/>
          </a:p>
          <a:p>
            <a:pPr>
              <a:defRPr/>
            </a:pPr>
            <a:r>
              <a:rPr lang="fr-FR" sz="1500" b="1">
                <a:solidFill>
                  <a:srgbClr val="C00000"/>
                </a:solidFill>
                <a:latin typeface="Calibri"/>
              </a:rPr>
              <a:t> </a:t>
            </a:r>
            <a:endParaRPr/>
          </a:p>
          <a:p>
            <a:pPr marL="285750" indent="-285750">
              <a:buFont typeface="Courier New"/>
              <a:buChar char="o"/>
              <a:defRPr/>
            </a:pPr>
            <a:r>
              <a:rPr lang="fr-FR" sz="1500">
                <a:latin typeface="Calibri"/>
              </a:rPr>
              <a:t>31 Jan </a:t>
            </a:r>
            <a:r>
              <a:rPr lang="fr-FR" sz="1500" u="sng">
                <a:latin typeface="Calibri"/>
                <a:hlinkClick r:id="rId3" tooltip="https://indico.ijclab.in2p3.fr/event/11115/"/>
              </a:rPr>
              <a:t>Daniel Charlet, "Whiterabbit" </a:t>
            </a:r>
            <a:endParaRPr lang="fr-FR" sz="1500">
              <a:latin typeface="Calibri"/>
            </a:endParaRPr>
          </a:p>
          <a:p>
            <a:pPr marL="285750" indent="-285750">
              <a:buFont typeface="Courier New"/>
              <a:buChar char="o"/>
              <a:defRPr/>
            </a:pPr>
            <a:r>
              <a:rPr lang="fr-FR" sz="1500">
                <a:latin typeface="Calibri"/>
              </a:rPr>
              <a:t>16 Jan </a:t>
            </a:r>
            <a:r>
              <a:rPr lang="fr-FR" sz="1500" u="sng">
                <a:latin typeface="Calibri"/>
                <a:hlinkClick r:id="rId4" tooltip="https://indico.ijclab.in2p3.fr/event/10802/"/>
              </a:rPr>
              <a:t>Masahiro Yamamoto, "Development of 500kV DC electron guns and stable beam operation at KEK cERL" </a:t>
            </a:r>
            <a:endParaRPr lang="fr-FR" sz="1500">
              <a:latin typeface="Calibri"/>
            </a:endParaRPr>
          </a:p>
          <a:p>
            <a:pPr>
              <a:buFont typeface="Arial"/>
              <a:buChar char="•"/>
              <a:defRPr/>
            </a:pPr>
            <a:endParaRPr lang="fr-FR" sz="1500">
              <a:latin typeface="Calibri"/>
            </a:endParaRPr>
          </a:p>
          <a:p>
            <a:pPr>
              <a:defRPr/>
            </a:pPr>
            <a:r>
              <a:rPr lang="fr-FR" sz="1500" b="1">
                <a:solidFill>
                  <a:srgbClr val="C00000"/>
                </a:solidFill>
                <a:latin typeface="Calibri"/>
              </a:rPr>
              <a:t>March 2025 </a:t>
            </a:r>
            <a:endParaRPr/>
          </a:p>
          <a:p>
            <a:pPr marL="285750" indent="-285750">
              <a:buFont typeface="Courier New"/>
              <a:buChar char="o"/>
              <a:defRPr/>
            </a:pPr>
            <a:r>
              <a:rPr lang="fr-FR" sz="1500">
                <a:latin typeface="Calibri"/>
              </a:rPr>
              <a:t>28 Mar </a:t>
            </a:r>
            <a:r>
              <a:rPr lang="fr-FR" sz="1500" u="sng">
                <a:latin typeface="Calibri"/>
                <a:hlinkClick r:id="rId5" tooltip="https://indico.ijclab.in2p3.fr/event/11113/"/>
              </a:rPr>
              <a:t>Mario Di Castro, "Robotic Solutions for the Inspection and Remote Maintenance of Particle Accelerators" </a:t>
            </a:r>
            <a:endParaRPr lang="fr-FR" sz="1500">
              <a:latin typeface="Calibri"/>
            </a:endParaRPr>
          </a:p>
          <a:p>
            <a:pPr marL="285750" indent="-285750">
              <a:buFont typeface="Courier New"/>
              <a:buChar char="o"/>
              <a:defRPr/>
            </a:pPr>
            <a:endParaRPr lang="fr-FR" sz="1500">
              <a:latin typeface="Calibri"/>
            </a:endParaRPr>
          </a:p>
          <a:p>
            <a:pPr>
              <a:defRPr/>
            </a:pPr>
            <a:r>
              <a:rPr lang="fr-FR" sz="1500">
                <a:latin typeface="Calibri"/>
              </a:rPr>
              <a:t>Et bien d’autres à venir… </a:t>
            </a:r>
            <a:endParaRPr/>
          </a:p>
          <a:p>
            <a:pPr>
              <a:defRPr/>
            </a:pPr>
            <a:endParaRPr lang="fr-FR" sz="1500">
              <a:latin typeface="Calibri"/>
            </a:endParaRPr>
          </a:p>
          <a:p>
            <a:pPr>
              <a:defRPr/>
            </a:pPr>
            <a:endParaRPr lang="fr-FR" sz="150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518771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HCERES 2024</a:t>
            </a:r>
            <a:endParaRPr/>
          </a:p>
        </p:txBody>
      </p:sp>
      <p:sp>
        <p:nvSpPr>
          <p:cNvPr id="1837779027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78014676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76E031A-29BA-EFE4-5C37-15D1C4F5E686}" type="slidenum">
              <a:rPr lang="fr-FR" b="1"/>
              <a:t>31</a:t>
            </a:fld>
            <a:endParaRPr lang="fr-FR" b="1"/>
          </a:p>
        </p:txBody>
      </p:sp>
      <p:sp>
        <p:nvSpPr>
          <p:cNvPr id="1393211852" name="Rectangle 1"/>
          <p:cNvSpPr>
            <a:spLocks noChangeArrowheads="1"/>
          </p:cNvSpPr>
          <p:nvPr/>
        </p:nvSpPr>
        <p:spPr bwMode="auto">
          <a:xfrm>
            <a:off x="362390" y="991222"/>
            <a:ext cx="8768412" cy="42473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endParaRPr lang="fr-FR" sz="1800"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800">
                <a:latin typeface="Calibri"/>
              </a:rPr>
              <a:t>Contribution du pôle Accélérateurs au rapport HCERES: bilan scientifique 2020-2023 et prospectives sur les 5 prochaine années. </a:t>
            </a:r>
            <a:endParaRPr sz="1800">
              <a:latin typeface="Calibri"/>
            </a:endParaRPr>
          </a:p>
          <a:p>
            <a:pPr>
              <a:defRPr/>
            </a:pPr>
            <a:endParaRPr lang="fr-FR" sz="1800"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800">
                <a:latin typeface="Calibri"/>
              </a:rPr>
              <a:t>Participation aux Journées Prospectives IJCLab (mise au vert avant HCERES): 11, 12 et 13 mars 2024.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fr-FR" sz="1800"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800">
                <a:latin typeface="Calibri"/>
              </a:rPr>
              <a:t>Rapport HCERES rendu en Avril 2024</a:t>
            </a:r>
            <a:endParaRPr sz="1800">
              <a:latin typeface="Calibri"/>
            </a:endParaRPr>
          </a:p>
          <a:p>
            <a:pPr marL="787400" lvl="1" indent="-285750">
              <a:buFont typeface="Wingdings"/>
              <a:buChar char="à"/>
              <a:defRPr/>
            </a:pPr>
            <a:endParaRPr lang="fr-FR" sz="1800"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800">
                <a:latin typeface="Calibri"/>
              </a:rPr>
              <a:t>Visite du comité HCERES prévue 7 au 10 janvier 2025: </a:t>
            </a:r>
            <a:r>
              <a:rPr lang="fr-FR" sz="1800" u="sng">
                <a:latin typeface="Calibri"/>
                <a:hlinkClick r:id="rId3" tooltip="https://indico.ijclab.in2p3.fr/event/10943/"/>
              </a:rPr>
              <a:t>https://indico.ijclab.in2p3.fr/event/10943/</a:t>
            </a:r>
            <a:endParaRPr lang="fr-FR" sz="1800"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sz="1800"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800">
                <a:latin typeface="Calibri"/>
              </a:rPr>
              <a:t>Présentation du pôle mercredi 8 Janvier à 14h00  le personnel du pôle est convier à cette session.</a:t>
            </a:r>
            <a:endParaRPr sz="1800"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sz="1800"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364318" y="1007833"/>
            <a:ext cx="1373839" cy="1373839"/>
          </a:xfrm>
          <a:prstGeom prst="rect">
            <a:avLst/>
          </a:prstGeom>
          <a:noFill/>
        </p:spPr>
      </p:pic>
      <p:sp>
        <p:nvSpPr>
          <p:cNvPr id="8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518771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En 2025 également…</a:t>
            </a:r>
            <a:endParaRPr/>
          </a:p>
        </p:txBody>
      </p:sp>
      <p:sp>
        <p:nvSpPr>
          <p:cNvPr id="1837779027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78014676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76E031A-29BA-EFE4-5C37-15D1C4F5E686}" type="slidenum">
              <a:rPr lang="fr-FR" b="1"/>
              <a:t>32</a:t>
            </a:fld>
            <a:endParaRPr lang="fr-FR" b="1"/>
          </a:p>
        </p:txBody>
      </p:sp>
      <p:sp>
        <p:nvSpPr>
          <p:cNvPr id="1393211852" name="Rectangle 1"/>
          <p:cNvSpPr>
            <a:spLocks noChangeArrowheads="1"/>
          </p:cNvSpPr>
          <p:nvPr/>
        </p:nvSpPr>
        <p:spPr bwMode="auto">
          <a:xfrm>
            <a:off x="273818" y="1203461"/>
            <a:ext cx="7417183" cy="37359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>
              <a:defRPr/>
            </a:pPr>
            <a:r>
              <a:rPr lang="fr-FR">
                <a:latin typeface="Calibri"/>
              </a:rPr>
              <a:t>Organisation d’une demi-journée à la mémoire de Sébastien Bousson</a:t>
            </a:r>
            <a:endParaRPr/>
          </a:p>
          <a:p>
            <a:pPr>
              <a:defRPr/>
            </a:pPr>
            <a:endParaRPr lang="fr-FR">
              <a:latin typeface="Calibri"/>
            </a:endParaRPr>
          </a:p>
          <a:p>
            <a:pPr marL="844550" lvl="1" indent="-342900">
              <a:buClr>
                <a:srgbClr val="FF0000"/>
              </a:buClr>
              <a:buFont typeface="Arial"/>
              <a:buChar char="•"/>
              <a:defRPr/>
            </a:pPr>
            <a:r>
              <a:rPr lang="fr-FR">
                <a:latin typeface="Calibri"/>
              </a:rPr>
              <a:t>En présence de sa famille</a:t>
            </a:r>
            <a:endParaRPr/>
          </a:p>
          <a:p>
            <a:pPr marL="844550" lvl="1" indent="-342900">
              <a:buClr>
                <a:srgbClr val="FF0000"/>
              </a:buClr>
              <a:buFont typeface="Arial"/>
              <a:buChar char="•"/>
              <a:defRPr/>
            </a:pPr>
            <a:r>
              <a:rPr lang="fr-FR">
                <a:latin typeface="Calibri"/>
              </a:rPr>
              <a:t>Invitation des personnalités l’ayant connu et côtoyé pour retracer sa carrière et son rôle dans la communauté des accélérateurs.</a:t>
            </a:r>
            <a:endParaRPr/>
          </a:p>
          <a:p>
            <a:pPr marL="844550" lvl="1" indent="-342900">
              <a:buClr>
                <a:srgbClr val="FF0000"/>
              </a:buClr>
              <a:buFont typeface="Arial"/>
              <a:buChar char="•"/>
              <a:defRPr/>
            </a:pPr>
            <a:r>
              <a:rPr lang="fr-FR">
                <a:latin typeface="Calibri"/>
              </a:rPr>
              <a:t>Plaque commémorative à l’entrée du bâtiment 106, renommé « Bâtiment Sébastien Bousson ».</a:t>
            </a:r>
            <a:endParaRPr/>
          </a:p>
          <a:p>
            <a:pPr>
              <a:defRPr/>
            </a:pPr>
            <a:endParaRPr lang="fr-FR">
              <a:latin typeface="Calibri"/>
            </a:endParaRPr>
          </a:p>
          <a:p>
            <a:pPr>
              <a:lnSpc>
                <a:spcPct val="150000"/>
              </a:lnSpc>
              <a:defRPr/>
            </a:pPr>
            <a:r>
              <a:rPr lang="fr-FR">
                <a:latin typeface="Calibri"/>
              </a:rPr>
              <a:t>Evènement prévu pour mai 2025.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fr-FR">
                <a:latin typeface="Calibri"/>
              </a:rPr>
              <a:t>La date exacte sera communiquée bientôt</a:t>
            </a:r>
            <a:endParaRPr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21/12/2023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67567" y="1389287"/>
            <a:ext cx="2575569" cy="32809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Le Pôle de Physique des Accélérateurs</a:t>
            </a:r>
            <a:endParaRPr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AG Pôle de Physique des Accélérateurs</a:t>
            </a:r>
            <a:endParaRPr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/>
              <a:t>4</a:t>
            </a:fld>
            <a:endParaRPr lang="fr-FR"/>
          </a:p>
        </p:txBody>
      </p:sp>
      <p:sp>
        <p:nvSpPr>
          <p:cNvPr id="38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00186" y="748317"/>
            <a:ext cx="8066900" cy="4860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Le Pôle de Physique des Accélérateurs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5</a:t>
            </a:fld>
            <a:endParaRPr lang="fr-FR" b="1"/>
          </a:p>
        </p:txBody>
      </p:sp>
      <p:sp>
        <p:nvSpPr>
          <p:cNvPr id="16" name="Rectangle 15"/>
          <p:cNvSpPr/>
          <p:nvPr/>
        </p:nvSpPr>
        <p:spPr bwMode="auto">
          <a:xfrm>
            <a:off x="182727" y="1066385"/>
            <a:ext cx="10426923" cy="4266162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61850" indent="-261850" algn="just">
              <a:lnSpc>
                <a:spcPct val="100000"/>
              </a:lnSpc>
              <a:spcAft>
                <a:spcPts val="0"/>
              </a:spcAft>
              <a:buFont typeface="Arial"/>
              <a:buChar char="•"/>
              <a:tabLst>
                <a:tab pos="5738813" algn="l"/>
              </a:tabLst>
              <a:defRPr/>
            </a:pPr>
            <a:r>
              <a:rPr lang="fr-FR" sz="1600" b="1" i="0">
                <a:solidFill>
                  <a:srgbClr val="7030A0"/>
                </a:solidFill>
                <a:latin typeface="Calibri"/>
              </a:rPr>
              <a:t>Equipe BIMP : physique, instrumentation et manipulation des faisceaux</a:t>
            </a:r>
            <a:endParaRPr sz="1600" b="1" i="0">
              <a:solidFill>
                <a:srgbClr val="7030A0"/>
              </a:solidFill>
              <a:latin typeface="Calibri"/>
            </a:endParaRPr>
          </a:p>
          <a:p>
            <a:pPr lvl="1" algn="just">
              <a:lnSpc>
                <a:spcPct val="100000"/>
              </a:lnSpc>
              <a:spcAft>
                <a:spcPts val="0"/>
              </a:spcAft>
              <a:tabLst>
                <a:tab pos="5738812" algn="l"/>
              </a:tabLst>
              <a:defRPr/>
            </a:pPr>
            <a:r>
              <a:rPr lang="fr-FR" sz="1200" i="0">
                <a:latin typeface="Calibri"/>
                <a:cs typeface="Calibri"/>
              </a:rPr>
              <a:t>Conception des accélérateurs, dynamique faisceau, monitoring et contrôle de faisceau, instrumentation faisceau, faisceaux de forte puissance, nano-faisceaux, sources d’électrons …</a:t>
            </a:r>
            <a:endParaRPr i="0"/>
          </a:p>
          <a:p>
            <a:pPr marL="261850" indent="-26185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5738813" algn="l"/>
              </a:tabLst>
              <a:defRPr/>
            </a:pPr>
            <a:r>
              <a:rPr lang="fr-FR" sz="1600" b="1" i="0">
                <a:solidFill>
                  <a:srgbClr val="7030A0"/>
                </a:solidFill>
                <a:latin typeface="Calibri"/>
              </a:rPr>
              <a:t>Equipe MAVERICS: Matériaux pour Accélérateurs Vide dynamiquE et Recherche Innovante pour Cavités Supra</a:t>
            </a:r>
            <a:endParaRPr lang="fr-FR" sz="1600" b="1" i="0">
              <a:latin typeface="Calibri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738812" algn="l"/>
              </a:tabLst>
              <a:defRPr/>
            </a:pPr>
            <a:r>
              <a:rPr lang="fr-FR" sz="1200" i="0">
                <a:latin typeface="Calibri"/>
                <a:cs typeface="Calibri"/>
              </a:rPr>
              <a:t>Physique du vide et des surfaces, vide dynamique dans les accélérateurs, couches minces pour applications accélérateurs (matériaux supra, dépôt anti-multipacting, getter…), photocathodes, techniques de caractérisation des surfaces … </a:t>
            </a:r>
            <a:endParaRPr i="0"/>
          </a:p>
          <a:p>
            <a:pPr marL="261850" lvl="0" indent="-261850" algn="just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Font typeface="Arial"/>
              <a:buChar char="•"/>
              <a:tabLst>
                <a:tab pos="539749" algn="l"/>
              </a:tabLst>
              <a:defRPr/>
            </a:pPr>
            <a:r>
              <a:rPr lang="fr-FR" sz="1600" b="1" i="0">
                <a:solidFill>
                  <a:srgbClr val="7030A0"/>
                </a:solidFill>
                <a:latin typeface="Calibri"/>
              </a:rPr>
              <a:t>Equipe ILE: Interaction Laser Electrons</a:t>
            </a:r>
            <a:endParaRPr sz="1600" b="1" i="0">
              <a:solidFill>
                <a:srgbClr val="7030A0"/>
              </a:solidFill>
              <a:latin typeface="Calibri"/>
            </a:endParaRPr>
          </a:p>
          <a:p>
            <a:pPr lvl="1" algn="just">
              <a:lnSpc>
                <a:spcPct val="100000"/>
              </a:lnSpc>
              <a:spcAft>
                <a:spcPts val="599"/>
              </a:spcAft>
              <a:tabLst>
                <a:tab pos="539749" algn="l"/>
              </a:tabLst>
              <a:defRPr/>
            </a:pPr>
            <a:r>
              <a:rPr lang="fr-FR" sz="1200" i="0">
                <a:latin typeface="Calibri"/>
                <a:cs typeface="Calibri"/>
              </a:rPr>
              <a:t>Sources Compton pour la génération de  rayons-X, optique, </a:t>
            </a:r>
            <a:r>
              <a:rPr lang="fr-FR" sz="12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Polarimérie</a:t>
            </a:r>
            <a:r>
              <a:rPr lang="fr-FR" sz="1200" i="0">
                <a:latin typeface="Calibri"/>
                <a:cs typeface="Calibri"/>
              </a:rPr>
              <a:t> …</a:t>
            </a:r>
            <a:endParaRPr/>
          </a:p>
          <a:p>
            <a:pPr marL="285750" lvl="1" indent="-285750" algn="just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b="1" i="0" u="none" strike="noStrike" cap="none" spc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Equipe ALPHA: Accélération Laser Plasma, Harmoniques  et Applications</a:t>
            </a:r>
            <a:endParaRPr sz="1600" b="1" i="0" u="none" strike="noStrike" cap="none" spc="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Accélération laser plasma, laser de puissance ...</a:t>
            </a:r>
            <a:endParaRPr lang="fr-FR" sz="1600" b="1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85750" lvl="1" indent="-28575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539750" algn="l"/>
              </a:tabLst>
              <a:defRPr/>
            </a:pPr>
            <a:r>
              <a:rPr lang="fr-FR" sz="1600" b="1" i="0">
                <a:solidFill>
                  <a:srgbClr val="0070C0"/>
                </a:solidFill>
                <a:latin typeface="Calibri"/>
              </a:rPr>
              <a:t>Service Technologie RF</a:t>
            </a:r>
            <a:endParaRPr sz="1600" b="1" i="0">
              <a:solidFill>
                <a:srgbClr val="0070C0"/>
              </a:solidFill>
              <a:latin typeface="Calibri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39749" algn="l"/>
              </a:tabLst>
              <a:defRPr/>
            </a:pPr>
            <a:r>
              <a:rPr lang="fr-FR" sz="1200" i="0">
                <a:latin typeface="Calibri"/>
                <a:cs typeface="Calibri"/>
              </a:rPr>
              <a:t>Design, préparation et opération de structures d’accélération RF conventionnelles et supraconductrices, ainsi que leurs systèmes liés (coupleurs, systèmes d’accord en fréquence), sources RF de puissance et systèmes bas-niveau RF</a:t>
            </a:r>
            <a:endParaRPr i="0"/>
          </a:p>
          <a:p>
            <a:pPr marL="261850" indent="-26185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5738813" algn="l"/>
              </a:tabLst>
              <a:defRPr/>
            </a:pPr>
            <a:r>
              <a:rPr lang="fr-FR" sz="1600" b="1" i="0">
                <a:solidFill>
                  <a:srgbClr val="0070C0"/>
                </a:solidFill>
                <a:latin typeface="Calibri"/>
              </a:rPr>
              <a:t>Service Cryo</a:t>
            </a:r>
            <a:endParaRPr sz="1600" b="1" i="0">
              <a:solidFill>
                <a:srgbClr val="0070C0"/>
              </a:solidFill>
              <a:latin typeface="Calibri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738812" algn="l"/>
              </a:tabLst>
              <a:defRPr/>
            </a:pPr>
            <a:r>
              <a:rPr lang="fr-FR" sz="1200" i="0">
                <a:latin typeface="Calibri"/>
                <a:cs typeface="Calibri"/>
              </a:rPr>
              <a:t>Conception et opération des systèmes cryogéniques pour accélérateurs et au-delà (ET, cibles cryo…)</a:t>
            </a:r>
            <a:endParaRPr sz="1600" b="1" i="0">
              <a:latin typeface="Calibri"/>
            </a:endParaRPr>
          </a:p>
          <a:p>
            <a:pPr marL="261850" lvl="1" indent="-261850" algn="just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Font typeface="Arial"/>
              <a:buChar char="•"/>
              <a:tabLst>
                <a:tab pos="539749" algn="l"/>
                <a:tab pos="5738812" algn="l"/>
              </a:tabLst>
              <a:defRPr/>
            </a:pPr>
            <a:r>
              <a:rPr lang="fr-FR" sz="1600" b="1" i="0">
                <a:solidFill>
                  <a:srgbClr val="00B050"/>
                </a:solidFill>
                <a:latin typeface="Calibri"/>
              </a:rPr>
              <a:t>Plateforme vide et surfaces</a:t>
            </a:r>
            <a:endParaRPr lang="fr-FR" sz="1600" b="1" i="0">
              <a:latin typeface="Calibri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39749" algn="l"/>
                <a:tab pos="5738812" algn="l"/>
              </a:tabLst>
              <a:defRPr/>
            </a:pPr>
            <a:r>
              <a:rPr lang="fr-FR" sz="1200" i="0">
                <a:latin typeface="Calibri"/>
                <a:cs typeface="Calibri"/>
              </a:rPr>
              <a:t>UHV: </a:t>
            </a:r>
            <a:r>
              <a:rPr lang="fr-FR" sz="1200" i="0">
                <a:latin typeface="Calibri"/>
              </a:rPr>
              <a:t>Spectrométrie de masse, taux de dégazage, Métrologie, émission secondaire (SEY), vitesse de pompage … </a:t>
            </a:r>
            <a:endParaRPr sz="1200" i="0">
              <a:latin typeface="Calibri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39749" algn="l"/>
                <a:tab pos="5738812" algn="l"/>
              </a:tabLst>
              <a:defRPr/>
            </a:pPr>
            <a:r>
              <a:rPr lang="fr-FR" sz="1200" i="0">
                <a:latin typeface="Calibri"/>
              </a:rPr>
              <a:t>Caractérisation: Structurales: (DRX), Morpho/topo (MEB, Confocale ), Composition (Sims, XPS, ED) ...</a:t>
            </a:r>
            <a:endParaRPr sz="1800" i="0"/>
          </a:p>
        </p:txBody>
      </p:sp>
      <p:sp>
        <p:nvSpPr>
          <p:cNvPr id="17" name="Rectangle 16"/>
          <p:cNvSpPr/>
          <p:nvPr/>
        </p:nvSpPr>
        <p:spPr bwMode="auto">
          <a:xfrm>
            <a:off x="2464609" y="716193"/>
            <a:ext cx="6187963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5738813" algn="l"/>
              </a:tabLst>
              <a:defRPr/>
            </a:pPr>
            <a:r>
              <a:rPr lang="fr-FR" sz="1800" b="1">
                <a:solidFill>
                  <a:srgbClr val="7030A0"/>
                </a:solidFill>
                <a:latin typeface="Calibri"/>
              </a:rPr>
              <a:t>4 équipes de recherche, </a:t>
            </a:r>
            <a:r>
              <a:rPr lang="fr-FR" sz="1800" b="1">
                <a:solidFill>
                  <a:srgbClr val="0070C0"/>
                </a:solidFill>
                <a:latin typeface="Calibri"/>
              </a:rPr>
              <a:t>2 services spécialisés</a:t>
            </a:r>
            <a:r>
              <a:rPr lang="fr-FR" sz="1800" b="1">
                <a:solidFill>
                  <a:srgbClr val="7030A0"/>
                </a:solidFill>
                <a:latin typeface="Calibri"/>
              </a:rPr>
              <a:t> </a:t>
            </a:r>
            <a:r>
              <a:rPr lang="fr-FR" sz="1800" b="1">
                <a:solidFill>
                  <a:schemeClr val="tx1"/>
                </a:solidFill>
                <a:latin typeface="Calibri"/>
              </a:rPr>
              <a:t>et</a:t>
            </a:r>
            <a:r>
              <a:rPr lang="fr-FR" sz="1800" b="1">
                <a:solidFill>
                  <a:srgbClr val="7030A0"/>
                </a:solidFill>
                <a:latin typeface="Calibri"/>
              </a:rPr>
              <a:t> </a:t>
            </a:r>
            <a:r>
              <a:rPr lang="fr-FR" sz="1800" b="1">
                <a:solidFill>
                  <a:srgbClr val="00B050"/>
                </a:solidFill>
                <a:latin typeface="Calibri"/>
              </a:rPr>
              <a:t>1 plateforme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9988284" name="Titre 8"/>
          <p:cNvSpPr>
            <a:spLocks noGrp="1"/>
          </p:cNvSpPr>
          <p:nvPr>
            <p:ph type="title"/>
          </p:nvPr>
        </p:nvSpPr>
        <p:spPr bwMode="auto">
          <a:xfrm>
            <a:off x="1497954" y="149424"/>
            <a:ext cx="7632847" cy="432047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Le Pôle de Physique des Accélérateurs</a:t>
            </a:r>
            <a:endParaRPr/>
          </a:p>
        </p:txBody>
      </p:sp>
      <p:sp>
        <p:nvSpPr>
          <p:cNvPr id="1476243175" name="ZoneTexte 4"/>
          <p:cNvSpPr txBox="1"/>
          <p:nvPr/>
        </p:nvSpPr>
        <p:spPr bwMode="auto">
          <a:xfrm>
            <a:off x="192291" y="880337"/>
            <a:ext cx="6430703" cy="467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99"/>
              </a:spcAft>
              <a:defRPr/>
            </a:pPr>
            <a:r>
              <a:rPr lang="fr-FR" sz="2200" b="1">
                <a:solidFill>
                  <a:srgbClr val="FF6700"/>
                </a:solidFill>
                <a:latin typeface="Calibri"/>
                <a:ea typeface="Calibri"/>
                <a:cs typeface="Calibri"/>
              </a:rPr>
              <a:t>Quelques indicateurs au 12/12/2024 (stables par rapport à 2023)  :</a:t>
            </a:r>
            <a:endParaRPr>
              <a:latin typeface="Calibri"/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fr-FR">
                <a:latin typeface="Calibri"/>
                <a:ea typeface="Calibri"/>
                <a:cs typeface="Calibri"/>
              </a:rPr>
              <a:t>86 personnes (dont 62 permanents) </a:t>
            </a:r>
            <a:endParaRPr>
              <a:latin typeface="Calibri"/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fr-FR">
                <a:latin typeface="Calibri"/>
                <a:ea typeface="Calibri"/>
                <a:cs typeface="Calibri"/>
              </a:rPr>
              <a:t>Répartition H/F : 65 / 21</a:t>
            </a:r>
            <a:endParaRPr/>
          </a:p>
          <a:p>
            <a:pPr marL="285750" indent="-198436">
              <a:buFont typeface="Arial"/>
              <a:buChar char="•"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7 membres du pôle avec une HDR</a:t>
            </a:r>
            <a:endParaRPr lang="fr-FR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85750" indent="-198436">
              <a:buFont typeface="Arial"/>
              <a:buChar char="•"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Moyenne d’âge = 43 ans (-2 ans/2023...on rajeunit ?...)</a:t>
            </a:r>
            <a:endParaRPr lang="fr-FR"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fr-FR" u="sng">
                <a:latin typeface="Calibri"/>
                <a:ea typeface="Calibri"/>
                <a:cs typeface="Calibri"/>
              </a:rPr>
              <a:t>Statut :</a:t>
            </a:r>
            <a:endParaRPr u="sng">
              <a:latin typeface="Calibri"/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fr-FR">
                <a:latin typeface="Calibri"/>
                <a:ea typeface="Calibri"/>
                <a:cs typeface="Calibri"/>
              </a:rPr>
              <a:t>9 enseignants-chercheurs</a:t>
            </a:r>
            <a:endParaRPr>
              <a:latin typeface="Calibri"/>
              <a:cs typeface="Calibri"/>
            </a:endParaRPr>
          </a:p>
          <a:p>
            <a:pPr marL="285750" indent="-198436">
              <a:buFont typeface="Arial"/>
              <a:buChar char="•"/>
              <a:defRPr/>
            </a:pPr>
            <a:r>
              <a:rPr lang="fr-FR">
                <a:latin typeface="Calibri"/>
                <a:ea typeface="Calibri"/>
                <a:cs typeface="Calibri"/>
              </a:rPr>
              <a:t>6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chercheurs CNRS</a:t>
            </a:r>
            <a:endParaRPr>
              <a:latin typeface="Calibri"/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fr-FR">
                <a:latin typeface="Calibri"/>
                <a:ea typeface="Calibri"/>
                <a:cs typeface="Calibri"/>
              </a:rPr>
              <a:t>49 IT CNRS et Université</a:t>
            </a:r>
            <a:endParaRPr>
              <a:latin typeface="Calibri"/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fr-FR">
                <a:latin typeface="Calibri"/>
                <a:ea typeface="Calibri"/>
                <a:cs typeface="Calibri"/>
              </a:rPr>
              <a:t>16 Doctorants</a:t>
            </a:r>
            <a:endParaRPr/>
          </a:p>
          <a:p>
            <a:pPr marL="285750" indent="-198436">
              <a:buFont typeface="Arial"/>
              <a:buChar char="•"/>
              <a:defRPr/>
            </a:pPr>
            <a:r>
              <a:rPr lang="fr-FR">
                <a:latin typeface="Calibri"/>
                <a:ea typeface="Calibri"/>
                <a:cs typeface="Calibri"/>
              </a:rPr>
              <a:t>2 CDD, 3 post-doc, 1 apprenti</a:t>
            </a:r>
            <a:endParaRPr b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fr-FR" sz="1800" b="0" i="0" u="sng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Rattachement :</a:t>
            </a:r>
            <a:endParaRPr sz="1800" u="sng">
              <a:latin typeface="Calibri"/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fr-FR" sz="18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72 CNRS</a:t>
            </a:r>
            <a:endParaRPr b="0">
              <a:solidFill>
                <a:schemeClr val="tx1"/>
              </a:solidFill>
              <a:latin typeface="Calibri"/>
              <a:cs typeface="Calibri"/>
            </a:endParaRPr>
          </a:p>
          <a:p>
            <a:pPr marL="285750" indent="-198437">
              <a:buFont typeface="Arial"/>
              <a:buChar char="•"/>
              <a:defRPr/>
            </a:pPr>
            <a:r>
              <a:rPr lang="fr-FR" sz="18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14 Université</a:t>
            </a:r>
            <a:endParaRPr sz="1800" b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endParaRPr sz="1800" b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921349337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5" y="5714820"/>
            <a:ext cx="4896543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99536723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6" y="5714820"/>
            <a:ext cx="2422524" cy="322263"/>
          </a:xfrm>
        </p:spPr>
        <p:txBody>
          <a:bodyPr/>
          <a:lstStyle/>
          <a:p>
            <a:pPr>
              <a:defRPr/>
            </a:pPr>
            <a:fld id="{7AAEE6F3-24BB-2FBA-1D31-3C7E7CF2578C}" type="slidenum">
              <a:rPr lang="fr-FR" b="1"/>
              <a:t>6</a:t>
            </a:fld>
            <a:endParaRPr lang="fr-FR" b="1"/>
          </a:p>
        </p:txBody>
      </p:sp>
      <p:sp>
        <p:nvSpPr>
          <p:cNvPr id="1500629828" name="ZoneTexte 1500629827"/>
          <p:cNvSpPr txBox="1"/>
          <p:nvPr/>
        </p:nvSpPr>
        <p:spPr bwMode="auto">
          <a:xfrm>
            <a:off x="7093647" y="760937"/>
            <a:ext cx="3477316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fr-FR" b="1">
                <a:solidFill>
                  <a:srgbClr val="DB1B53"/>
                </a:solidFill>
              </a:rPr>
              <a:t>Répartition</a:t>
            </a:r>
            <a:r>
              <a:rPr b="1">
                <a:solidFill>
                  <a:srgbClr val="DB1B53"/>
                </a:solidFill>
              </a:rPr>
              <a:t> des </a:t>
            </a:r>
            <a:r>
              <a:rPr lang="fr-FR" b="1">
                <a:solidFill>
                  <a:srgbClr val="DB1B53"/>
                </a:solidFill>
              </a:rPr>
              <a:t>â</a:t>
            </a:r>
            <a:r>
              <a:rPr b="1">
                <a:solidFill>
                  <a:srgbClr val="DB1B53"/>
                </a:solidFill>
              </a:rPr>
              <a:t>ges</a:t>
            </a:r>
            <a:endParaRPr>
              <a:solidFill>
                <a:srgbClr val="DB1B53"/>
              </a:solidFill>
            </a:endParaRPr>
          </a:p>
        </p:txBody>
      </p:sp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1726895928" name="Image 1726895927"/>
          <p:cNvPicPr>
            <a:picLocks noChangeAspect="1"/>
          </p:cNvPicPr>
          <p:nvPr/>
        </p:nvPicPr>
        <p:blipFill>
          <a:blip r:embed="rId3"/>
          <a:srcRect l="4152" t="6080" r="2905" b="17561"/>
          <a:stretch/>
        </p:blipFill>
        <p:spPr bwMode="auto">
          <a:xfrm>
            <a:off x="7255377" y="1272629"/>
            <a:ext cx="3257644" cy="2171762"/>
          </a:xfrm>
          <a:prstGeom prst="rect">
            <a:avLst/>
          </a:prstGeom>
        </p:spPr>
      </p:pic>
      <p:pic>
        <p:nvPicPr>
          <p:cNvPr id="224766897" name="Image 22476689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95827" y="3444391"/>
            <a:ext cx="3547861" cy="2175176"/>
          </a:xfrm>
          <a:prstGeom prst="rect">
            <a:avLst/>
          </a:prstGeom>
        </p:spPr>
      </p:pic>
      <p:sp>
        <p:nvSpPr>
          <p:cNvPr id="498992035" name="ZoneTexte 498992034"/>
          <p:cNvSpPr txBox="1"/>
          <p:nvPr/>
        </p:nvSpPr>
        <p:spPr bwMode="auto">
          <a:xfrm>
            <a:off x="7195828" y="1183408"/>
            <a:ext cx="748648" cy="39659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2024</a:t>
            </a:r>
            <a:endParaRPr/>
          </a:p>
        </p:txBody>
      </p:sp>
      <p:sp>
        <p:nvSpPr>
          <p:cNvPr id="716710174" name="ZoneTexte 716710173"/>
          <p:cNvSpPr txBox="1"/>
          <p:nvPr/>
        </p:nvSpPr>
        <p:spPr bwMode="auto">
          <a:xfrm>
            <a:off x="7255377" y="3529347"/>
            <a:ext cx="748648" cy="39659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2023</a:t>
            </a:r>
            <a:endParaRPr/>
          </a:p>
        </p:txBody>
      </p:sp>
      <p:sp>
        <p:nvSpPr>
          <p:cNvPr id="5829708" name="Rectangle 53"/>
          <p:cNvSpPr/>
          <p:nvPr/>
        </p:nvSpPr>
        <p:spPr bwMode="auto">
          <a:xfrm>
            <a:off x="3918412" y="3742886"/>
            <a:ext cx="2809849" cy="366119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algn="just">
              <a:spcAft>
                <a:spcPts val="598"/>
              </a:spcAft>
              <a:tabLst>
                <a:tab pos="5738811" algn="l"/>
              </a:tabLst>
              <a:defRPr/>
            </a:pPr>
            <a:r>
              <a:rPr lang="fr-FR" sz="1800" b="1">
                <a:solidFill>
                  <a:srgbClr val="0000FF"/>
                </a:solidFill>
                <a:latin typeface="Calibri"/>
              </a:rPr>
              <a:t>Gestionnaire au service RH</a:t>
            </a:r>
            <a:endParaRPr/>
          </a:p>
        </p:txBody>
      </p:sp>
      <p:sp>
        <p:nvSpPr>
          <p:cNvPr id="2091354091" name="Rectangle 44"/>
          <p:cNvSpPr/>
          <p:nvPr/>
        </p:nvSpPr>
        <p:spPr bwMode="auto">
          <a:xfrm>
            <a:off x="5501033" y="5121763"/>
            <a:ext cx="1372821" cy="493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66" rtlCol="0" anchor="ctr" anchorCtr="0">
            <a:noAutofit/>
          </a:bodyPr>
          <a:lstStyle/>
          <a:p>
            <a:pPr lvl="0" defTabSz="62229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>
                <a:solidFill>
                  <a:schemeClr val="tx1"/>
                </a:solidFill>
              </a:rPr>
              <a:t>Maroussia JOUENNE</a:t>
            </a:r>
            <a:endParaRPr sz="2200"/>
          </a:p>
          <a:p>
            <a:pPr lvl="0" defTabSz="62229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>
                <a:solidFill>
                  <a:schemeClr val="tx1">
                    <a:lumMod val="75000"/>
                    <a:lumOff val="25000"/>
                  </a:schemeClr>
                </a:solidFill>
              </a:rPr>
              <a:t>Bât. 104</a:t>
            </a:r>
            <a:endParaRPr/>
          </a:p>
        </p:txBody>
      </p:sp>
      <p:pic>
        <p:nvPicPr>
          <p:cNvPr id="1011239718" name="Image 10264845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94313" y="4196641"/>
            <a:ext cx="1418301" cy="1418301"/>
          </a:xfrm>
          <a:prstGeom prst="rect">
            <a:avLst/>
          </a:prstGeom>
        </p:spPr>
      </p:pic>
      <p:pic>
        <p:nvPicPr>
          <p:cNvPr id="1648325333" name="Image 164832533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166264" y="4188728"/>
            <a:ext cx="1119417" cy="717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Le Pôle de Physique des Accélérateurs</a:t>
            </a:r>
            <a:endParaRPr/>
          </a:p>
        </p:txBody>
      </p:sp>
      <p:sp>
        <p:nvSpPr>
          <p:cNvPr id="8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8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7</a:t>
            </a:fld>
            <a:endParaRPr lang="fr-FR" b="1"/>
          </a:p>
        </p:txBody>
      </p:sp>
      <p:sp>
        <p:nvSpPr>
          <p:cNvPr id="29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49225" y="1461969"/>
            <a:ext cx="7349729" cy="34399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7906667" y="4594175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400">
                <a:solidFill>
                  <a:schemeClr val="bg1"/>
                </a:solidFill>
                <a:latin typeface="Calibri"/>
              </a:rPr>
              <a:t>Crédit Photo: Matthieu Pierens</a:t>
            </a:r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5827" y="1113715"/>
            <a:ext cx="2592288" cy="422028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3082131" y="4973960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800">
                <a:latin typeface="Calibri"/>
              </a:rPr>
              <a:t>Relogement des occupants des bâtiments 208 et 209 dans des bureaux aux bâtiments 102, 106 et 100.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Le Pôle de Physique des Accélérateurs</a:t>
            </a:r>
            <a:endParaRPr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rcRect l="21049" t="0" r="0" b="17459"/>
          <a:stretch/>
        </p:blipFill>
        <p:spPr bwMode="auto">
          <a:xfrm>
            <a:off x="1125217" y="1301552"/>
            <a:ext cx="8439147" cy="4104456"/>
          </a:xfrm>
          <a:prstGeom prst="rect">
            <a:avLst/>
          </a:prstGeom>
        </p:spPr>
      </p:pic>
      <p:cxnSp>
        <p:nvCxnSpPr>
          <p:cNvPr id="6" name="Connecteur droit avec flèche 5"/>
          <p:cNvCxnSpPr>
            <a:cxnSpLocks/>
            <a:stCxn id="12" idx="4"/>
          </p:cNvCxnSpPr>
          <p:nvPr/>
        </p:nvCxnSpPr>
        <p:spPr bwMode="auto">
          <a:xfrm rot="5399976">
            <a:off x="4351211" y="3041880"/>
            <a:ext cx="2756247" cy="754262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cxnSpLocks/>
            <a:stCxn id="12" idx="4"/>
          </p:cNvCxnSpPr>
          <p:nvPr/>
        </p:nvCxnSpPr>
        <p:spPr bwMode="auto">
          <a:xfrm rot="5399976" flipV="1">
            <a:off x="5507200" y="2640154"/>
            <a:ext cx="1725816" cy="527282"/>
          </a:xfrm>
          <a:prstGeom prst="straightConnector1">
            <a:avLst/>
          </a:prstGeom>
          <a:ln w="25400" cap="flat" cmpd="sng" algn="ctr">
            <a:solidFill>
              <a:srgbClr val="1E4F79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 bwMode="auto">
          <a:xfrm>
            <a:off x="5458394" y="1468909"/>
            <a:ext cx="1296144" cy="571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RF</a:t>
            </a:r>
            <a:endParaRPr/>
          </a:p>
        </p:txBody>
      </p:sp>
      <p:sp>
        <p:nvSpPr>
          <p:cNvPr id="18" name="Ellipse 17"/>
          <p:cNvSpPr/>
          <p:nvPr/>
        </p:nvSpPr>
        <p:spPr bwMode="auto">
          <a:xfrm>
            <a:off x="7662442" y="4794961"/>
            <a:ext cx="1296144" cy="571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ILE</a:t>
            </a:r>
            <a:endParaRPr/>
          </a:p>
        </p:txBody>
      </p:sp>
      <p:cxnSp>
        <p:nvCxnSpPr>
          <p:cNvPr id="19" name="Connecteur droit avec flèche 18"/>
          <p:cNvCxnSpPr>
            <a:cxnSpLocks/>
          </p:cNvCxnSpPr>
          <p:nvPr/>
        </p:nvCxnSpPr>
        <p:spPr bwMode="auto">
          <a:xfrm>
            <a:off x="1920908" y="1934808"/>
            <a:ext cx="472053" cy="1095729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</p:cNvCxnSpPr>
          <p:nvPr/>
        </p:nvCxnSpPr>
        <p:spPr bwMode="auto">
          <a:xfrm rot="5399942" flipH="1">
            <a:off x="7375877" y="4456548"/>
            <a:ext cx="285991" cy="506018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 bwMode="auto">
          <a:xfrm>
            <a:off x="1353939" y="4280574"/>
            <a:ext cx="1872208" cy="571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MAVERICS</a:t>
            </a:r>
            <a:endParaRPr/>
          </a:p>
        </p:txBody>
      </p:sp>
      <p:cxnSp>
        <p:nvCxnSpPr>
          <p:cNvPr id="28" name="Connecteur droit avec flèche 27"/>
          <p:cNvCxnSpPr>
            <a:cxnSpLocks/>
            <a:stCxn id="27" idx="0"/>
          </p:cNvCxnSpPr>
          <p:nvPr/>
        </p:nvCxnSpPr>
        <p:spPr bwMode="auto">
          <a:xfrm flipV="1">
            <a:off x="2290043" y="3245768"/>
            <a:ext cx="216024" cy="1034806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cxnSpLocks/>
            <a:stCxn id="27" idx="0"/>
          </p:cNvCxnSpPr>
          <p:nvPr/>
        </p:nvCxnSpPr>
        <p:spPr bwMode="auto">
          <a:xfrm>
            <a:off x="2290043" y="4280574"/>
            <a:ext cx="2720848" cy="514388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 bwMode="auto">
          <a:xfrm>
            <a:off x="5901496" y="5120019"/>
            <a:ext cx="1476164" cy="571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CRYO</a:t>
            </a:r>
            <a:endParaRPr/>
          </a:p>
        </p:txBody>
      </p:sp>
      <p:cxnSp>
        <p:nvCxnSpPr>
          <p:cNvPr id="35" name="Connecteur droit avec flèche 34"/>
          <p:cNvCxnSpPr>
            <a:cxnSpLocks/>
            <a:stCxn id="34" idx="0"/>
          </p:cNvCxnSpPr>
          <p:nvPr/>
        </p:nvCxnSpPr>
        <p:spPr bwMode="auto">
          <a:xfrm flipH="1" flipV="1">
            <a:off x="5344790" y="4932896"/>
            <a:ext cx="1294788" cy="187123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cxnSpLocks/>
            <a:stCxn id="34" idx="0"/>
          </p:cNvCxnSpPr>
          <p:nvPr/>
        </p:nvCxnSpPr>
        <p:spPr bwMode="auto">
          <a:xfrm flipV="1">
            <a:off x="6639578" y="4469904"/>
            <a:ext cx="547009" cy="650115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>
            <a:cxnSpLocks/>
            <a:stCxn id="34" idx="0"/>
          </p:cNvCxnSpPr>
          <p:nvPr/>
        </p:nvCxnSpPr>
        <p:spPr bwMode="auto">
          <a:xfrm flipV="1">
            <a:off x="6639578" y="4794962"/>
            <a:ext cx="114961" cy="325057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cxnSpLocks/>
            <a:stCxn id="27" idx="0"/>
          </p:cNvCxnSpPr>
          <p:nvPr/>
        </p:nvCxnSpPr>
        <p:spPr bwMode="auto">
          <a:xfrm>
            <a:off x="2290043" y="4280574"/>
            <a:ext cx="4464496" cy="80344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/>
          <p:cNvSpPr/>
          <p:nvPr/>
        </p:nvSpPr>
        <p:spPr bwMode="auto">
          <a:xfrm>
            <a:off x="6970562" y="1941671"/>
            <a:ext cx="1296144" cy="571978"/>
          </a:xfrm>
          <a:prstGeom prst="ellipse">
            <a:avLst/>
          </a:prstGeom>
          <a:ln w="12700" cap="flat" cmpd="sng" algn="ctr">
            <a:solidFill>
              <a:srgbClr val="43739E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BIMP</a:t>
            </a:r>
            <a:endParaRPr/>
          </a:p>
        </p:txBody>
      </p:sp>
      <p:cxnSp>
        <p:nvCxnSpPr>
          <p:cNvPr id="52" name="Connecteur droit avec flèche 51"/>
          <p:cNvCxnSpPr>
            <a:cxnSpLocks/>
            <a:stCxn id="51" idx="4"/>
          </p:cNvCxnSpPr>
          <p:nvPr/>
        </p:nvCxnSpPr>
        <p:spPr bwMode="auto">
          <a:xfrm rot="5399976">
            <a:off x="6196595" y="2336007"/>
            <a:ext cx="1244396" cy="1599679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cxnSpLocks/>
            <a:stCxn id="51" idx="4"/>
          </p:cNvCxnSpPr>
          <p:nvPr/>
        </p:nvCxnSpPr>
        <p:spPr bwMode="auto">
          <a:xfrm flipH="1">
            <a:off x="7186587" y="2513649"/>
            <a:ext cx="432048" cy="1847269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/>
          <p:cNvSpPr/>
          <p:nvPr/>
        </p:nvSpPr>
        <p:spPr bwMode="auto">
          <a:xfrm>
            <a:off x="3236989" y="4957490"/>
            <a:ext cx="1476164" cy="571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V&amp;S</a:t>
            </a:r>
            <a:endParaRPr/>
          </a:p>
        </p:txBody>
      </p:sp>
      <p:cxnSp>
        <p:nvCxnSpPr>
          <p:cNvPr id="77" name="Connecteur droit avec flèche 76"/>
          <p:cNvCxnSpPr>
            <a:cxnSpLocks/>
            <a:stCxn id="76" idx="0"/>
          </p:cNvCxnSpPr>
          <p:nvPr/>
        </p:nvCxnSpPr>
        <p:spPr bwMode="auto">
          <a:xfrm flipH="1" flipV="1">
            <a:off x="2578075" y="3353780"/>
            <a:ext cx="1396996" cy="1603710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8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8</a:t>
            </a:fld>
            <a:endParaRPr lang="fr-FR" b="1"/>
          </a:p>
        </p:txBody>
      </p:sp>
      <p:sp>
        <p:nvSpPr>
          <p:cNvPr id="2020618282" name="Ellipse 17"/>
          <p:cNvSpPr/>
          <p:nvPr/>
        </p:nvSpPr>
        <p:spPr bwMode="auto">
          <a:xfrm>
            <a:off x="1287897" y="1384440"/>
            <a:ext cx="1296144" cy="571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ALPHA</a:t>
            </a:r>
            <a:endParaRPr/>
          </a:p>
        </p:txBody>
      </p:sp>
      <p:sp>
        <p:nvSpPr>
          <p:cNvPr id="1876048769" name="Rectangle 1876048768"/>
          <p:cNvSpPr/>
          <p:nvPr/>
        </p:nvSpPr>
        <p:spPr bwMode="auto">
          <a:xfrm>
            <a:off x="7771884" y="1273691"/>
            <a:ext cx="1358918" cy="42087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  <p:cxnSp>
        <p:nvCxnSpPr>
          <p:cNvPr id="1502561828" name="Connecteur droit avec flèche 76"/>
          <p:cNvCxnSpPr>
            <a:cxnSpLocks/>
          </p:cNvCxnSpPr>
          <p:nvPr/>
        </p:nvCxnSpPr>
        <p:spPr bwMode="auto">
          <a:xfrm flipV="1">
            <a:off x="4127468" y="3173760"/>
            <a:ext cx="250807" cy="1783729"/>
          </a:xfrm>
          <a:prstGeom prst="straightConnector1">
            <a:avLst/>
          </a:prstGeom>
          <a:ln w="25400" cap="flat" cmpd="sng" algn="ctr">
            <a:solidFill>
              <a:schemeClr val="accent1">
                <a:lumMod val="50196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8"/>
          <p:cNvSpPr>
            <a:spLocks noGrp="1"/>
          </p:cNvSpPr>
          <p:nvPr>
            <p:ph type="title"/>
          </p:nvPr>
        </p:nvSpPr>
        <p:spPr bwMode="auto">
          <a:xfrm>
            <a:off x="1497955" y="149425"/>
            <a:ext cx="7632848" cy="432048"/>
          </a:xfrm>
        </p:spPr>
        <p:txBody>
          <a:bodyPr/>
          <a:lstStyle/>
          <a:p>
            <a:pPr algn="ctr">
              <a:defRPr/>
            </a:pPr>
            <a:r>
              <a:rPr lang="fr-FR">
                <a:latin typeface="Calibri"/>
              </a:rPr>
              <a:t>Le Pôle de Physique des Accélérateurs</a:t>
            </a:r>
            <a:endParaRPr/>
          </a:p>
        </p:txBody>
      </p:sp>
      <p:sp>
        <p:nvSpPr>
          <p:cNvPr id="9" name="Rectangle 8"/>
          <p:cNvSpPr/>
          <p:nvPr/>
        </p:nvSpPr>
        <p:spPr bwMode="auto">
          <a:xfrm>
            <a:off x="445334" y="917987"/>
            <a:ext cx="9909605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5738813" algn="l"/>
              </a:tabLst>
              <a:defRPr/>
            </a:pPr>
            <a:r>
              <a:rPr lang="fr-FR" b="1">
                <a:solidFill>
                  <a:srgbClr val="7030A0"/>
                </a:solidFill>
                <a:latin typeface="Calibri"/>
              </a:rPr>
              <a:t>Le Comité de Pilotage du Pôle (COPIL): l’organe de direction du Pôle Accélérateurs</a:t>
            </a:r>
            <a:endParaRPr/>
          </a:p>
          <a:p>
            <a:pPr algn="just">
              <a:spcAft>
                <a:spcPts val="600"/>
              </a:spcAft>
              <a:tabLst>
                <a:tab pos="5738813" algn="l"/>
              </a:tabLst>
              <a:defRPr/>
            </a:pPr>
            <a:r>
              <a:rPr lang="fr-FR" sz="1800" b="1">
                <a:solidFill>
                  <a:srgbClr val="0000FF"/>
                </a:solidFill>
                <a:latin typeface="Calibri"/>
              </a:rPr>
              <a:t>Composition :</a:t>
            </a:r>
            <a:endParaRPr/>
          </a:p>
          <a:p>
            <a:pPr marL="283879" indent="-283879">
              <a:spcAft>
                <a:spcPts val="600"/>
              </a:spcAft>
              <a:buFont typeface="Wingdings"/>
              <a:buChar char="Ø"/>
              <a:defRPr/>
            </a:pPr>
            <a:r>
              <a:rPr lang="fr-FR" sz="1800" b="1">
                <a:latin typeface="Calibri"/>
              </a:rPr>
              <a:t>Le DSA et ses Adjoints</a:t>
            </a:r>
            <a:endParaRPr lang="fr-FR" sz="1800">
              <a:latin typeface="Calibri"/>
            </a:endParaRPr>
          </a:p>
          <a:p>
            <a:pPr marL="283879" indent="-283879">
              <a:spcAft>
                <a:spcPts val="600"/>
              </a:spcAft>
              <a:buFont typeface="Wingdings"/>
              <a:buChar char="Ø"/>
              <a:defRPr/>
            </a:pPr>
            <a:r>
              <a:rPr lang="fr-FR" sz="1800" b="1">
                <a:latin typeface="Calibri"/>
              </a:rPr>
              <a:t>Les responsables d’équipe et de service</a:t>
            </a:r>
            <a:endParaRPr/>
          </a:p>
          <a:p>
            <a:pPr marL="283879" indent="-283879">
              <a:spcAft>
                <a:spcPts val="600"/>
              </a:spcAft>
              <a:buFont typeface="Wingdings"/>
              <a:buChar char="Ø"/>
              <a:defRPr/>
            </a:pPr>
            <a:r>
              <a:rPr lang="fr-FR" sz="1800" b="1">
                <a:latin typeface="Calibri"/>
              </a:rPr>
              <a:t>Le responsable opérationnel de la plateforme Vide &amp; Surface</a:t>
            </a:r>
            <a:endParaRPr/>
          </a:p>
          <a:p>
            <a:pPr marL="283879" indent="-283879">
              <a:spcAft>
                <a:spcPts val="600"/>
              </a:spcAft>
              <a:buFont typeface="Wingdings"/>
              <a:buChar char="Ø"/>
              <a:defRPr/>
            </a:pPr>
            <a:r>
              <a:rPr lang="fr-FR" sz="1800" b="1">
                <a:latin typeface="Calibri"/>
              </a:rPr>
              <a:t>Invités permanents : responsables opérationnel des plateformes LaseriX et Supratech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fr-FR" sz="1800" b="1">
                <a:solidFill>
                  <a:srgbClr val="0000FF"/>
                </a:solidFill>
                <a:latin typeface="Calibri"/>
              </a:rPr>
              <a:t>Missions : </a:t>
            </a:r>
            <a:endParaRPr/>
          </a:p>
          <a:p>
            <a:pPr marL="283879" indent="-283879" algn="just">
              <a:spcAft>
                <a:spcPts val="600"/>
              </a:spcAft>
              <a:buFont typeface="Wingdings"/>
              <a:buChar char="Ø"/>
              <a:tabLst>
                <a:tab pos="5738813" algn="l"/>
              </a:tabLst>
              <a:defRPr/>
            </a:pPr>
            <a:r>
              <a:rPr lang="fr-FR" sz="1800" b="1">
                <a:latin typeface="Calibri"/>
              </a:rPr>
              <a:t>Définir la stratégie scientifique du pôle</a:t>
            </a:r>
            <a:endParaRPr/>
          </a:p>
          <a:p>
            <a:pPr marL="283879" indent="-283879" algn="just">
              <a:spcAft>
                <a:spcPts val="599"/>
              </a:spcAft>
              <a:buFont typeface="Wingdings"/>
              <a:buChar char="Ø"/>
              <a:tabLst>
                <a:tab pos="5738812" algn="l"/>
              </a:tabLst>
              <a:defRPr/>
            </a:pPr>
            <a:r>
              <a:rPr lang="fr-FR" sz="1800" b="1">
                <a:latin typeface="Calibri"/>
              </a:rPr>
              <a:t>Gérer les ressources humaines (embauches permanents, CDD/Post-Doc, stages, thèses, avancements, primes...) </a:t>
            </a:r>
            <a:r>
              <a:rPr lang="fr-FR" sz="1800" b="1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et financières</a:t>
            </a:r>
            <a:r>
              <a:rPr lang="fr-FR" sz="1800" b="1">
                <a:latin typeface="Calibri"/>
              </a:rPr>
              <a:t> (demandes AP, suivi des budgets) </a:t>
            </a:r>
            <a:endParaRPr/>
          </a:p>
          <a:p>
            <a:pPr marL="283879" indent="-283879" algn="just">
              <a:spcAft>
                <a:spcPts val="599"/>
              </a:spcAft>
              <a:buFont typeface="Wingdings"/>
              <a:buChar char="Ø"/>
              <a:tabLst>
                <a:tab pos="5738812" algn="l"/>
              </a:tabLst>
              <a:defRPr/>
            </a:pPr>
            <a:r>
              <a:rPr lang="fr-FR" sz="1800" b="1">
                <a:latin typeface="Calibri"/>
              </a:rPr>
              <a:t>Suivre et accompagner les projets (suivi en COPIL, préparation des CODEC, QA/QC...)</a:t>
            </a:r>
            <a:endParaRPr/>
          </a:p>
          <a:p>
            <a:pPr>
              <a:spcAft>
                <a:spcPts val="599"/>
              </a:spcAft>
              <a:defRPr/>
            </a:pPr>
            <a:r>
              <a:rPr lang="fr-FR" sz="2000" b="1" i="0" u="none" strike="noStrike" cap="none" spc="0">
                <a:solidFill>
                  <a:srgbClr val="0000FF"/>
                </a:solidFill>
                <a:latin typeface="Calibri"/>
                <a:ea typeface="Calibri"/>
                <a:cs typeface="Calibri"/>
              </a:rPr>
              <a:t>Réunion les jeudis, tous les 15 jours</a:t>
            </a:r>
            <a:endParaRPr sz="2000" b="1">
              <a:solidFill>
                <a:srgbClr val="0000FF"/>
              </a:solidFill>
              <a:latin typeface="Calibri"/>
            </a:endParaRPr>
          </a:p>
          <a:p>
            <a:pPr algn="just">
              <a:spcAft>
                <a:spcPts val="598"/>
              </a:spcAft>
              <a:tabLst>
                <a:tab pos="5738811" algn="l"/>
              </a:tabLst>
              <a:defRPr/>
            </a:pPr>
            <a:endParaRPr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/>
          <a:p>
            <a:pPr>
              <a:defRPr/>
            </a:pPr>
            <a:r>
              <a:rPr lang="fr-FR" sz="1200" b="1" i="0" u="none" strike="noStrike" cap="none" spc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AG Pôle de Physique des Accélérateurs</a:t>
            </a:r>
            <a:endParaRPr sz="1200" b="1"/>
          </a:p>
        </p:txBody>
      </p:sp>
      <p:sp>
        <p:nvSpPr>
          <p:cNvPr id="14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/>
          <a:p>
            <a:pPr>
              <a:defRPr/>
            </a:pPr>
            <a:fld id="{77E71596-5F9D-49C5-9701-16B3CA54319D}" type="slidenum">
              <a:rPr lang="fr-FR" b="1"/>
              <a:t>9</a:t>
            </a:fld>
            <a:endParaRPr lang="fr-FR" b="1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fr-FR"/>
              <a:t>19/12/2024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ONLYOFFICE/8.0.1.31</Application>
  <DocSecurity>0</DocSecurity>
  <PresentationFormat>Personnalisé</PresentationFormat>
  <Paragraphs>0</Paragraphs>
  <Slides>32</Slides>
  <Notes>32</Notes>
  <HiddenSlides>0</HiddenSlides>
  <MMClips>2</MMClips>
  <ScaleCrop>0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Theme 1</vt:lpstr>
      <vt:lpstr>Theme 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Luc Petizon</dc:creator>
  <cp:keywords/>
  <dc:description/>
  <dc:identifier/>
  <dc:language/>
  <cp:lastModifiedBy>Guillaume Olry</cp:lastModifiedBy>
  <cp:revision>1771</cp:revision>
  <dcterms:created xsi:type="dcterms:W3CDTF">2011-03-09T16:37:49Z</dcterms:created>
  <dcterms:modified xsi:type="dcterms:W3CDTF">2024-12-19T07:35:02Z</dcterms:modified>
  <cp:category/>
  <cp:contentStatus/>
  <cp:version/>
</cp:coreProperties>
</file>