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74" r:id="rId7"/>
    <p:sldId id="275" r:id="rId8"/>
    <p:sldId id="276" r:id="rId9"/>
    <p:sldId id="273" r:id="rId10"/>
    <p:sldId id="283" r:id="rId11"/>
    <p:sldId id="291" r:id="rId12"/>
    <p:sldId id="290" r:id="rId13"/>
    <p:sldId id="284" r:id="rId14"/>
    <p:sldId id="287" r:id="rId15"/>
    <p:sldId id="278" r:id="rId16"/>
    <p:sldId id="281" r:id="rId17"/>
    <p:sldId id="270" r:id="rId18"/>
    <p:sldId id="271" r:id="rId19"/>
    <p:sldId id="280" r:id="rId20"/>
    <p:sldId id="268" r:id="rId21"/>
    <p:sldId id="282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4C9A"/>
    <a:srgbClr val="C284C2"/>
    <a:srgbClr val="FF73FF"/>
    <a:srgbClr val="00CB00"/>
    <a:srgbClr val="3A14AF"/>
    <a:srgbClr val="02D303"/>
    <a:srgbClr val="440D9B"/>
    <a:srgbClr val="227B7F"/>
    <a:srgbClr val="E46A35"/>
    <a:srgbClr val="DD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>
        <p:scale>
          <a:sx n="69" d="100"/>
          <a:sy n="69" d="100"/>
        </p:scale>
        <p:origin x="568" y="-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996B80-3E2B-497D-9C34-6C33E2228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6742087-C8AA-4763-B8FF-AE6B1C0B8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8C2E9E-1CE0-4C50-A438-8938A9F84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D71-2EAA-4E25-9414-9BE6479C2FA3}" type="datetimeFigureOut">
              <a:rPr lang="fr-FR" smtClean="0"/>
              <a:t>15/12/2024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4BA6B-1B01-4655-8766-E6BF15380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F9AC2A-DAA2-4FFB-97C9-B1226873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15E4-B089-422E-81D8-E6E2962AAA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41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A1AFC7-254F-451B-B1C2-D3E4D82A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EBD791-795D-4047-9842-A7CD2E68C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32F0DD-7C1B-4C83-A3C6-6D6E226E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D71-2EAA-4E25-9414-9BE6479C2FA3}" type="datetimeFigureOut">
              <a:rPr lang="fr-FR" smtClean="0"/>
              <a:t>15/12/2024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CD3911-F1E7-402F-B629-E865305B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2239D8-0CC3-4B40-A126-C21E4B9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15E4-B089-422E-81D8-E6E2962AAA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07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4D88657-58FF-4A96-B816-F34B6002C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8C8129B-F5CE-4571-8335-C107A9CAF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2AFF68-9EFB-47F3-9C52-5CF5B859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D71-2EAA-4E25-9414-9BE6479C2FA3}" type="datetimeFigureOut">
              <a:rPr lang="fr-FR" smtClean="0"/>
              <a:t>15/12/2024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327157-A904-45C1-AEC6-887701FDE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5E64AD-83F4-4583-BAF1-05AEDB66B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15E4-B089-422E-81D8-E6E2962AAA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9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B6D6AF-9443-4EA9-AFC9-D25A42CB4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C63327-A2BA-45A2-BA3B-269611F5C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D9D6E5-C07F-43D9-9E70-3AEDDF7FA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D71-2EAA-4E25-9414-9BE6479C2FA3}" type="datetimeFigureOut">
              <a:rPr lang="fr-FR" smtClean="0"/>
              <a:t>15/12/2024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07F47C-1FB3-4DB0-8457-6B3BE005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A46B9B-5365-48CA-A793-04340F812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15E4-B089-422E-81D8-E6E2962AAA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69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2C00C3-5484-4543-8D09-6783F8C6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BD644C-4DD0-4180-9F74-22352F5D0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E1E9B2-EE9F-4411-A460-8430F7A1F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D71-2EAA-4E25-9414-9BE6479C2FA3}" type="datetimeFigureOut">
              <a:rPr lang="fr-FR" smtClean="0"/>
              <a:t>15/12/2024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E20F4D-AEE4-463D-9E86-6F9F5D22C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0FA012-035E-4DAF-89F7-2519A518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15E4-B089-422E-81D8-E6E2962AAA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8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3CC02C-5FF8-48FE-B54F-9995BF60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DA8339-1E2A-4A5F-87B8-B13E16C7E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5A7FCD-7A78-426A-9E95-5130352BF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ED6185-C57B-469C-9AE3-9A4D855D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D71-2EAA-4E25-9414-9BE6479C2FA3}" type="datetimeFigureOut">
              <a:rPr lang="fr-FR" smtClean="0"/>
              <a:t>15/12/2024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6B8B6D-0237-4110-9400-ECBC66F1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A6D53C-55C4-4FEB-B8AE-E6A89ECC6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15E4-B089-422E-81D8-E6E2962AAA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770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7B52D-8417-4EBB-A2AC-7FE1BDDA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DF621F-EEC3-403F-89DE-04F11F2F6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227E96-73FD-4BE5-8F6A-61DE22AF9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7112653-B5E5-4AE9-AD27-48856C4FF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C5C93D6-6AD7-4EC6-A7CB-609BB67F1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A5274E4-144F-480F-A029-960BB9989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D71-2EAA-4E25-9414-9BE6479C2FA3}" type="datetimeFigureOut">
              <a:rPr lang="fr-FR" smtClean="0"/>
              <a:t>15/12/2024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63ABD4-B9FF-4A9C-B9FF-424E6484C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95122BF-2EFA-4465-9C04-3F6271BB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15E4-B089-422E-81D8-E6E2962AAA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74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A23BCE-95CA-4BD4-ADC0-EA6EC1C8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B38B63F-C267-47CC-A33B-234742D5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D71-2EAA-4E25-9414-9BE6479C2FA3}" type="datetimeFigureOut">
              <a:rPr lang="fr-FR" smtClean="0"/>
              <a:t>15/12/2024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E81650-B334-4E3F-84BF-018671A15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181220-69E9-4537-803F-3B0A13D94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15E4-B089-422E-81D8-E6E2962AAA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69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E098D9-783E-49D8-8503-6E50A3B70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D71-2EAA-4E25-9414-9BE6479C2FA3}" type="datetimeFigureOut">
              <a:rPr lang="fr-FR" smtClean="0"/>
              <a:t>15/12/2024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9F90AF-9048-40A9-97B3-8C394E3A3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933F95-E8F9-4011-8E79-D3F919F9E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15E4-B089-422E-81D8-E6E2962AAA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0867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94778F-C986-44DC-88E5-CF230685F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951046-9A68-43E9-8B58-4DF0D25EF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AAFBCC-6B4C-4D41-8C6A-27292E10E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AC756C-0A58-42D1-B34D-0DE95A8B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D71-2EAA-4E25-9414-9BE6479C2FA3}" type="datetimeFigureOut">
              <a:rPr lang="fr-FR" smtClean="0"/>
              <a:t>15/12/2024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8A3FD9-81D0-4337-A75D-2B5C0A78D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7C3FF6-E284-4AEA-BFF8-D39D366F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15E4-B089-422E-81D8-E6E2962AAA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36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D2BBCC-ED81-4AD5-BF9A-92565315F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04011FC-2880-4762-AA9C-F4DFF1FB8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35C148-4961-4EF9-BE48-289AFDAD1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AF7A67-E1A7-494C-8F6B-0140F6AD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86D71-2EAA-4E25-9414-9BE6479C2FA3}" type="datetimeFigureOut">
              <a:rPr lang="fr-FR" smtClean="0"/>
              <a:t>15/12/2024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A83286-A711-41D2-BCE5-D65A0CB7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B1E8D5-C21D-4323-9216-38F1F514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215E4-B089-422E-81D8-E6E2962AAA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32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6627494-30D1-420B-B0F3-7F8CED93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00300C-6209-4EE9-8E61-1451E96C7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6EA0AA-240F-4C36-B550-202455A9F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86D71-2EAA-4E25-9414-9BE6479C2FA3}" type="datetimeFigureOut">
              <a:rPr lang="fr-FR" smtClean="0"/>
              <a:t>15/12/2024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C5069B-B30F-4DD5-80BB-33E325CD9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69B712-96D3-471E-B902-FAB3B865F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215E4-B089-422E-81D8-E6E2962AAA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58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pastel.hal.science/tel-00008285v1" TargetMode="External"/><Relationship Id="rId3" Type="http://schemas.openxmlformats.org/officeDocument/2006/relationships/image" Target="../media/image560.png"/><Relationship Id="rId7" Type="http://schemas.openxmlformats.org/officeDocument/2006/relationships/hyperlink" Target="https://www.theses.fr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E9B3AC2-C590-4E65-BBE7-10AFB91198DF}"/>
              </a:ext>
            </a:extLst>
          </p:cNvPr>
          <p:cNvSpPr/>
          <p:nvPr/>
        </p:nvSpPr>
        <p:spPr>
          <a:xfrm>
            <a:off x="0" y="5274070"/>
            <a:ext cx="12192000" cy="1583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7F5014-8BF3-46FC-8276-9AF0A14C1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38"/>
            <a:ext cx="9144000" cy="652463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General </a:t>
            </a:r>
            <a:r>
              <a:rPr lang="fr-FR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assembly</a:t>
            </a:r>
            <a:r>
              <a:rPr lang="fr-FR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the </a:t>
            </a:r>
            <a:r>
              <a:rPr lang="fr-FR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Accelerators</a:t>
            </a:r>
            <a:r>
              <a:rPr lang="fr-FR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Department</a:t>
            </a:r>
            <a:r>
              <a:rPr lang="fr-FR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at IJCLAB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50DB041-1587-4E6C-ACDD-C3C3F197F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705177"/>
            <a:ext cx="9144000" cy="442912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19/12/2024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C355459-097F-475E-BCC1-BCCE01BDD57E}"/>
              </a:ext>
            </a:extLst>
          </p:cNvPr>
          <p:cNvSpPr txBox="1">
            <a:spLocks/>
          </p:cNvSpPr>
          <p:nvPr/>
        </p:nvSpPr>
        <p:spPr>
          <a:xfrm>
            <a:off x="-581025" y="1184765"/>
            <a:ext cx="13354050" cy="985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Amplification and </a:t>
            </a:r>
            <a:r>
              <a:rPr lang="fr-FR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characterisation</a:t>
            </a:r>
            <a:r>
              <a:rPr lang="fr-FR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fr-FR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extreme</a:t>
            </a:r>
            <a:r>
              <a:rPr lang="fr-FR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ultraviolet </a:t>
            </a:r>
            <a:r>
              <a:rPr lang="fr-FR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optical</a:t>
            </a:r>
            <a:r>
              <a:rPr lang="fr-FR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2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vortices</a:t>
            </a:r>
            <a:r>
              <a:rPr lang="fr-FR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BCD6B660-D315-44CE-BF58-DE99E08172CE}"/>
              </a:ext>
            </a:extLst>
          </p:cNvPr>
          <p:cNvSpPr txBox="1">
            <a:spLocks/>
          </p:cNvSpPr>
          <p:nvPr/>
        </p:nvSpPr>
        <p:spPr>
          <a:xfrm>
            <a:off x="1524000" y="3952872"/>
            <a:ext cx="9144000" cy="442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Speaker: Marie-Hélène CARRON, </a:t>
            </a:r>
            <a:r>
              <a:rPr lang="fr-FR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fr-FR" sz="18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nd</a:t>
            </a:r>
            <a:r>
              <a:rPr lang="fr-FR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year</a:t>
            </a:r>
            <a:r>
              <a:rPr lang="fr-FR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PhD </a:t>
            </a:r>
            <a:r>
              <a:rPr lang="fr-FR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student</a:t>
            </a:r>
            <a:r>
              <a:rPr lang="fr-FR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the ALPHA team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4C6E7281-B122-4588-AD12-2C8BAB60AEC1}"/>
              </a:ext>
            </a:extLst>
          </p:cNvPr>
          <p:cNvSpPr txBox="1">
            <a:spLocks/>
          </p:cNvSpPr>
          <p:nvPr/>
        </p:nvSpPr>
        <p:spPr>
          <a:xfrm>
            <a:off x="1524000" y="4502939"/>
            <a:ext cx="9144000" cy="442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Supervisors</a:t>
            </a:r>
            <a:r>
              <a:rPr lang="fr-FR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Olivier GUILBAUD </a:t>
            </a:r>
            <a:r>
              <a:rPr lang="fr-FR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(main </a:t>
            </a:r>
            <a:r>
              <a:rPr lang="fr-FR" sz="1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supervisor</a:t>
            </a:r>
            <a:r>
              <a:rPr lang="fr-FR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and </a:t>
            </a:r>
            <a:r>
              <a:rPr lang="fr-FR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Sophie KAZAMIAS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3A26A7-9DC7-46DC-8EFE-7F5FDBD552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5388228"/>
            <a:ext cx="1652766" cy="124888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C94BB79-DC7B-4B3E-AE38-7935621A85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834" y="5324475"/>
            <a:ext cx="2910337" cy="11480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385E4CE-5E43-431A-91CA-539EDC9AF5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9" b="37500"/>
          <a:stretch/>
        </p:blipFill>
        <p:spPr>
          <a:xfrm>
            <a:off x="4975566" y="5541379"/>
            <a:ext cx="4158909" cy="8150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D775F08-1832-4252-BAEA-B7DAB095EF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b="27882"/>
          <a:stretch/>
        </p:blipFill>
        <p:spPr>
          <a:xfrm>
            <a:off x="2540260" y="5425439"/>
            <a:ext cx="1828800" cy="104711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6CC21BB-F0B2-45AC-8732-78C2A63F93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57" y="2473612"/>
            <a:ext cx="1209785" cy="1203721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37EE37-6277-45C0-B694-FE659D020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59" y="2473612"/>
            <a:ext cx="1203721" cy="1203721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587965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149D3C-26E2-4035-ABAA-621F009913E0}"/>
              </a:ext>
            </a:extLst>
          </p:cNvPr>
          <p:cNvSpPr txBox="1">
            <a:spLocks/>
          </p:cNvSpPr>
          <p:nvPr/>
        </p:nvSpPr>
        <p:spPr>
          <a:xfrm>
            <a:off x="273669" y="185705"/>
            <a:ext cx="1164466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Experiments</a:t>
            </a: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and simulations: LASERIX + LOA 2024 (2/2)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61F64F-5B4C-4007-A64A-16CE15981FFC}"/>
              </a:ext>
            </a:extLst>
          </p:cNvPr>
          <p:cNvSpPr txBox="1"/>
          <p:nvPr/>
        </p:nvSpPr>
        <p:spPr>
          <a:xfrm>
            <a:off x="342900" y="857518"/>
            <a:ext cx="117243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expected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from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this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93BB42-DC86-4A9D-8998-3542250F9DDA}"/>
              </a:ext>
            </a:extLst>
          </p:cNvPr>
          <p:cNvSpPr txBox="1"/>
          <p:nvPr/>
        </p:nvSpPr>
        <p:spPr>
          <a:xfrm>
            <a:off x="11525250" y="54115"/>
            <a:ext cx="55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09117E-4AC6-4BC4-BCD8-A73222F9ECAB}"/>
              </a:ext>
            </a:extLst>
          </p:cNvPr>
          <p:cNvSpPr txBox="1"/>
          <p:nvPr/>
        </p:nvSpPr>
        <p:spPr>
          <a:xfrm>
            <a:off x="342900" y="1219127"/>
            <a:ext cx="117243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We are working in a very specific regime: the harmonic is 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not amplified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but triggers a 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wake </a:t>
            </a:r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[16]</a:t>
            </a:r>
            <a:r>
              <a:rPr lang="en-US" sz="1700" b="1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with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Rabi’s oscillations </a:t>
            </a:r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[17]</a:t>
            </a:r>
            <a:endParaRPr lang="fr-FR" sz="1700" baseline="30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DAC5602-AE7C-4923-BED5-9EA83BE87770}"/>
              </a:ext>
            </a:extLst>
          </p:cNvPr>
          <p:cNvSpPr txBox="1"/>
          <p:nvPr/>
        </p:nvSpPr>
        <p:spPr>
          <a:xfrm>
            <a:off x="142962" y="6034444"/>
            <a:ext cx="12143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[16</a:t>
            </a:r>
            <a:r>
              <a:rPr lang="en-US" sz="1100" dirty="0"/>
              <a:t>I. R. </a:t>
            </a:r>
            <a:r>
              <a:rPr lang="en-US" sz="1100" dirty="0" err="1"/>
              <a:t>Al’miev</a:t>
            </a:r>
            <a:r>
              <a:rPr lang="en-US" sz="1100" dirty="0"/>
              <a:t> et al. , “Dynamical Description of Transient X-Ray Lasers Seeded with High-Order Harmonic Radiation through Maxwell-Bloch Numerical Simulations”, Phys. Rev. Lett. 99, 123902 – Published 21 September, 2007</a:t>
            </a:r>
            <a:endParaRPr lang="fr-FR" sz="1100" dirty="0"/>
          </a:p>
          <a:p>
            <a:r>
              <a:rPr lang="fr-FR" sz="1100" baseline="30000" dirty="0"/>
              <a:t>[17] </a:t>
            </a:r>
            <a:r>
              <a:rPr lang="en-US" sz="1100" dirty="0">
                <a:effectLst/>
              </a:rPr>
              <a:t>Olivier </a:t>
            </a:r>
            <a:r>
              <a:rPr lang="en-US" sz="1100" dirty="0" err="1">
                <a:effectLst/>
              </a:rPr>
              <a:t>Larroche</a:t>
            </a:r>
            <a:r>
              <a:rPr lang="en-US" sz="1100" dirty="0">
                <a:effectLst/>
              </a:rPr>
              <a:t>, </a:t>
            </a:r>
            <a:r>
              <a:rPr lang="en-US" sz="1100" dirty="0" err="1">
                <a:effectLst/>
              </a:rPr>
              <a:t>Limin</a:t>
            </a:r>
            <a:r>
              <a:rPr lang="en-US" sz="1100" dirty="0">
                <a:effectLst/>
              </a:rPr>
              <a:t> Meng, Andréa Le </a:t>
            </a:r>
            <a:r>
              <a:rPr lang="en-US" sz="1100" dirty="0" err="1">
                <a:effectLst/>
              </a:rPr>
              <a:t>Marec</a:t>
            </a:r>
            <a:r>
              <a:rPr lang="en-US" sz="1100" dirty="0">
                <a:effectLst/>
              </a:rPr>
              <a:t>, and Annie </a:t>
            </a:r>
            <a:r>
              <a:rPr lang="en-US" sz="1100" dirty="0" err="1">
                <a:effectLst/>
              </a:rPr>
              <a:t>Klisnick</a:t>
            </a:r>
            <a:r>
              <a:rPr lang="en-US" sz="1100" dirty="0">
                <a:effectLst/>
              </a:rPr>
              <a:t>, "Inversion density threshold for Rabi oscillations and modified small-signal gain in extreme-ultraviolet lasers," Opt. Lett. 38, 2505-2508 (2013) </a:t>
            </a:r>
            <a:endParaRPr lang="fr-FR" sz="11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CC7A35-9D20-4CE3-9ED6-4B2020030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4" y="1913292"/>
            <a:ext cx="470535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31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149D3C-26E2-4035-ABAA-621F009913E0}"/>
              </a:ext>
            </a:extLst>
          </p:cNvPr>
          <p:cNvSpPr txBox="1">
            <a:spLocks/>
          </p:cNvSpPr>
          <p:nvPr/>
        </p:nvSpPr>
        <p:spPr>
          <a:xfrm>
            <a:off x="273669" y="185705"/>
            <a:ext cx="1164466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Experiments</a:t>
            </a: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and simulations: LASERIX + LOA 2024 (2/2)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61F64F-5B4C-4007-A64A-16CE15981FFC}"/>
              </a:ext>
            </a:extLst>
          </p:cNvPr>
          <p:cNvSpPr txBox="1"/>
          <p:nvPr/>
        </p:nvSpPr>
        <p:spPr>
          <a:xfrm>
            <a:off x="342900" y="857518"/>
            <a:ext cx="117243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expected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from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this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93BB42-DC86-4A9D-8998-3542250F9DDA}"/>
              </a:ext>
            </a:extLst>
          </p:cNvPr>
          <p:cNvSpPr txBox="1"/>
          <p:nvPr/>
        </p:nvSpPr>
        <p:spPr>
          <a:xfrm>
            <a:off x="11525250" y="54115"/>
            <a:ext cx="55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09117E-4AC6-4BC4-BCD8-A73222F9ECAB}"/>
              </a:ext>
            </a:extLst>
          </p:cNvPr>
          <p:cNvSpPr txBox="1"/>
          <p:nvPr/>
        </p:nvSpPr>
        <p:spPr>
          <a:xfrm>
            <a:off x="342900" y="1219127"/>
            <a:ext cx="117243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We are working in a very specific regime: the harmonic is 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not amplified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but triggers a 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wake </a:t>
            </a:r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[16]</a:t>
            </a:r>
            <a:r>
              <a:rPr lang="en-US" sz="1700" b="1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with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Rabi’s oscillations </a:t>
            </a:r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[17]</a:t>
            </a:r>
            <a:endParaRPr lang="fr-FR" sz="1700" baseline="30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DAC5602-AE7C-4923-BED5-9EA83BE87770}"/>
              </a:ext>
            </a:extLst>
          </p:cNvPr>
          <p:cNvSpPr txBox="1"/>
          <p:nvPr/>
        </p:nvSpPr>
        <p:spPr>
          <a:xfrm>
            <a:off x="142962" y="6034444"/>
            <a:ext cx="12143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[16</a:t>
            </a:r>
            <a:r>
              <a:rPr lang="en-US" sz="1100" dirty="0"/>
              <a:t>I. R. </a:t>
            </a:r>
            <a:r>
              <a:rPr lang="en-US" sz="1100" dirty="0" err="1"/>
              <a:t>Al’miev</a:t>
            </a:r>
            <a:r>
              <a:rPr lang="en-US" sz="1100" dirty="0"/>
              <a:t> et al. , “Dynamical Description of Transient X-Ray Lasers Seeded with High-Order Harmonic Radiation through Maxwell-Bloch Numerical Simulations”, Phys. Rev. Lett. 99, 123902 – Published 21 September, 2007</a:t>
            </a:r>
            <a:endParaRPr lang="fr-FR" sz="1100" dirty="0"/>
          </a:p>
          <a:p>
            <a:r>
              <a:rPr lang="fr-FR" sz="1100" baseline="30000" dirty="0"/>
              <a:t>[17] </a:t>
            </a:r>
            <a:r>
              <a:rPr lang="en-US" sz="1100" dirty="0">
                <a:effectLst/>
              </a:rPr>
              <a:t>Olivier </a:t>
            </a:r>
            <a:r>
              <a:rPr lang="en-US" sz="1100" dirty="0" err="1">
                <a:effectLst/>
              </a:rPr>
              <a:t>Larroche</a:t>
            </a:r>
            <a:r>
              <a:rPr lang="en-US" sz="1100" dirty="0">
                <a:effectLst/>
              </a:rPr>
              <a:t>, </a:t>
            </a:r>
            <a:r>
              <a:rPr lang="en-US" sz="1100" dirty="0" err="1">
                <a:effectLst/>
              </a:rPr>
              <a:t>Limin</a:t>
            </a:r>
            <a:r>
              <a:rPr lang="en-US" sz="1100" dirty="0">
                <a:effectLst/>
              </a:rPr>
              <a:t> Meng, Andréa Le </a:t>
            </a:r>
            <a:r>
              <a:rPr lang="en-US" sz="1100" dirty="0" err="1">
                <a:effectLst/>
              </a:rPr>
              <a:t>Marec</a:t>
            </a:r>
            <a:r>
              <a:rPr lang="en-US" sz="1100" dirty="0">
                <a:effectLst/>
              </a:rPr>
              <a:t>, and Annie </a:t>
            </a:r>
            <a:r>
              <a:rPr lang="en-US" sz="1100" dirty="0" err="1">
                <a:effectLst/>
              </a:rPr>
              <a:t>Klisnick</a:t>
            </a:r>
            <a:r>
              <a:rPr lang="en-US" sz="1100" dirty="0">
                <a:effectLst/>
              </a:rPr>
              <a:t>, "Inversion density threshold for Rabi oscillations and modified small-signal gain in extreme-ultraviolet lasers," Opt. Lett. 38, 2505-2508 (2013) </a:t>
            </a:r>
            <a:endParaRPr lang="fr-FR" sz="11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1F2536-7FF5-4A00-9387-D090473CC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 b="1988"/>
          <a:stretch/>
        </p:blipFill>
        <p:spPr>
          <a:xfrm>
            <a:off x="2109074" y="1679191"/>
            <a:ext cx="7973851" cy="39936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5BB179D-4365-4CBC-8489-1AB2675B6975}"/>
                  </a:ext>
                </a:extLst>
              </p:cNvPr>
              <p:cNvSpPr txBox="1"/>
              <p:nvPr/>
            </p:nvSpPr>
            <p:spPr>
              <a:xfrm>
                <a:off x="2497239" y="5609679"/>
                <a:ext cx="74347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/>
                  <a:t>Fig.15:</a:t>
                </a:r>
                <a:r>
                  <a:rPr lang="fr-FR" sz="1600" dirty="0"/>
                  <a:t> Simulation of the </a:t>
                </a:r>
                <a:r>
                  <a:rPr lang="fr-FR" sz="1600" dirty="0" err="1"/>
                  <a:t>seeding</a:t>
                </a:r>
                <a:r>
                  <a:rPr lang="fr-FR" sz="1600" dirty="0"/>
                  <a:t> of a </a:t>
                </a:r>
                <a:r>
                  <a:rPr lang="fr-FR" sz="1600" dirty="0" err="1"/>
                  <a:t>perfect</a:t>
                </a:r>
                <a:r>
                  <a:rPr lang="fr-FR" sz="1600" dirty="0"/>
                  <a:t> vortex </a:t>
                </a:r>
                <a:r>
                  <a:rPr lang="fr-FR" sz="1600" dirty="0" err="1"/>
                  <a:t>with</a:t>
                </a:r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sz="1600" dirty="0"/>
                  <a:t> (</a:t>
                </a:r>
                <a:r>
                  <a:rPr lang="fr-FR" sz="1600" dirty="0" err="1"/>
                  <a:t>before</a:t>
                </a:r>
                <a:r>
                  <a:rPr lang="fr-FR" sz="1600" dirty="0"/>
                  <a:t> amplification)</a:t>
                </a:r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5BB179D-4365-4CBC-8489-1AB2675B6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239" y="5609679"/>
                <a:ext cx="7434717" cy="338554"/>
              </a:xfrm>
              <a:prstGeom prst="rect">
                <a:avLst/>
              </a:prstGeom>
              <a:blipFill>
                <a:blip r:embed="rId3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312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149D3C-26E2-4035-ABAA-621F009913E0}"/>
              </a:ext>
            </a:extLst>
          </p:cNvPr>
          <p:cNvSpPr txBox="1">
            <a:spLocks/>
          </p:cNvSpPr>
          <p:nvPr/>
        </p:nvSpPr>
        <p:spPr>
          <a:xfrm>
            <a:off x="273669" y="185705"/>
            <a:ext cx="1164466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Experiments</a:t>
            </a: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and simulations: LASERIX + LOA 2024 (2/2)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61F64F-5B4C-4007-A64A-16CE15981FFC}"/>
              </a:ext>
            </a:extLst>
          </p:cNvPr>
          <p:cNvSpPr txBox="1"/>
          <p:nvPr/>
        </p:nvSpPr>
        <p:spPr>
          <a:xfrm>
            <a:off x="342900" y="857518"/>
            <a:ext cx="117243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expected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from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this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93BB42-DC86-4A9D-8998-3542250F9DDA}"/>
              </a:ext>
            </a:extLst>
          </p:cNvPr>
          <p:cNvSpPr txBox="1"/>
          <p:nvPr/>
        </p:nvSpPr>
        <p:spPr>
          <a:xfrm>
            <a:off x="11525250" y="54115"/>
            <a:ext cx="55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09117E-4AC6-4BC4-BCD8-A73222F9ECAB}"/>
              </a:ext>
            </a:extLst>
          </p:cNvPr>
          <p:cNvSpPr txBox="1"/>
          <p:nvPr/>
        </p:nvSpPr>
        <p:spPr>
          <a:xfrm>
            <a:off x="342900" y="1219127"/>
            <a:ext cx="117243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We are working in a very specific regime: the harmonic is 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not amplified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but triggers a 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wake </a:t>
            </a:r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[16]</a:t>
            </a:r>
            <a:r>
              <a:rPr lang="en-US" sz="1700" b="1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with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Rabi’s oscillations </a:t>
            </a:r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[17]</a:t>
            </a:r>
            <a:endParaRPr lang="fr-FR" sz="1700" baseline="30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DAC5602-AE7C-4923-BED5-9EA83BE87770}"/>
              </a:ext>
            </a:extLst>
          </p:cNvPr>
          <p:cNvSpPr txBox="1"/>
          <p:nvPr/>
        </p:nvSpPr>
        <p:spPr>
          <a:xfrm>
            <a:off x="142962" y="6034444"/>
            <a:ext cx="12143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[16</a:t>
            </a:r>
            <a:r>
              <a:rPr lang="en-US" sz="1100" dirty="0"/>
              <a:t>I. R. </a:t>
            </a:r>
            <a:r>
              <a:rPr lang="en-US" sz="1100" dirty="0" err="1"/>
              <a:t>Al’miev</a:t>
            </a:r>
            <a:r>
              <a:rPr lang="en-US" sz="1100" dirty="0"/>
              <a:t> et al. , “Dynamical Description of Transient X-Ray Lasers Seeded with High-Order Harmonic Radiation through Maxwell-Bloch Numerical Simulations”, Phys. Rev. Lett. 99, 123902 – Published 21 September, 2007</a:t>
            </a:r>
            <a:endParaRPr lang="fr-FR" sz="1100" dirty="0"/>
          </a:p>
          <a:p>
            <a:r>
              <a:rPr lang="fr-FR" sz="1100" baseline="30000" dirty="0"/>
              <a:t>[17] </a:t>
            </a:r>
            <a:r>
              <a:rPr lang="en-US" sz="1100" dirty="0">
                <a:effectLst/>
              </a:rPr>
              <a:t>Olivier </a:t>
            </a:r>
            <a:r>
              <a:rPr lang="en-US" sz="1100" dirty="0" err="1">
                <a:effectLst/>
              </a:rPr>
              <a:t>Larroche</a:t>
            </a:r>
            <a:r>
              <a:rPr lang="en-US" sz="1100" dirty="0">
                <a:effectLst/>
              </a:rPr>
              <a:t>, </a:t>
            </a:r>
            <a:r>
              <a:rPr lang="en-US" sz="1100" dirty="0" err="1">
                <a:effectLst/>
              </a:rPr>
              <a:t>Limin</a:t>
            </a:r>
            <a:r>
              <a:rPr lang="en-US" sz="1100" dirty="0">
                <a:effectLst/>
              </a:rPr>
              <a:t> Meng, Andréa Le </a:t>
            </a:r>
            <a:r>
              <a:rPr lang="en-US" sz="1100" dirty="0" err="1">
                <a:effectLst/>
              </a:rPr>
              <a:t>Marec</a:t>
            </a:r>
            <a:r>
              <a:rPr lang="en-US" sz="1100" dirty="0">
                <a:effectLst/>
              </a:rPr>
              <a:t>, and Annie </a:t>
            </a:r>
            <a:r>
              <a:rPr lang="en-US" sz="1100" dirty="0" err="1">
                <a:effectLst/>
              </a:rPr>
              <a:t>Klisnick</a:t>
            </a:r>
            <a:r>
              <a:rPr lang="en-US" sz="1100" dirty="0">
                <a:effectLst/>
              </a:rPr>
              <a:t>, "Inversion density threshold for Rabi oscillations and modified small-signal gain in extreme-ultraviolet lasers," Opt. Lett. 38, 2505-2508 (2013) </a:t>
            </a:r>
            <a:endParaRPr lang="fr-FR" sz="11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1F2536-7FF5-4A00-9387-D090473CC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 b="1988"/>
          <a:stretch/>
        </p:blipFill>
        <p:spPr>
          <a:xfrm>
            <a:off x="2090549" y="1660635"/>
            <a:ext cx="8010900" cy="4012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1F11A66-30C0-4006-9AD8-5E09E7C8560C}"/>
                  </a:ext>
                </a:extLst>
              </p:cNvPr>
              <p:cNvSpPr txBox="1"/>
              <p:nvPr/>
            </p:nvSpPr>
            <p:spPr>
              <a:xfrm>
                <a:off x="2497239" y="5609679"/>
                <a:ext cx="74347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/>
                  <a:t>Fig.16:</a:t>
                </a:r>
                <a:r>
                  <a:rPr lang="fr-FR" sz="1600" dirty="0"/>
                  <a:t> Simulation of the </a:t>
                </a:r>
                <a:r>
                  <a:rPr lang="fr-FR" sz="1600" dirty="0" err="1"/>
                  <a:t>seeding</a:t>
                </a:r>
                <a:r>
                  <a:rPr lang="fr-FR" sz="1600" dirty="0"/>
                  <a:t> of a </a:t>
                </a:r>
                <a:r>
                  <a:rPr lang="fr-FR" sz="1600" dirty="0" err="1"/>
                  <a:t>perfect</a:t>
                </a:r>
                <a:r>
                  <a:rPr lang="fr-FR" sz="1600" dirty="0"/>
                  <a:t> vortex </a:t>
                </a:r>
                <a:r>
                  <a:rPr lang="fr-FR" sz="1600" dirty="0" err="1"/>
                  <a:t>with</a:t>
                </a:r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sz="1600" dirty="0"/>
                  <a:t> (</a:t>
                </a:r>
                <a:r>
                  <a:rPr lang="fr-FR" sz="1600" dirty="0" err="1"/>
                  <a:t>after</a:t>
                </a:r>
                <a:r>
                  <a:rPr lang="fr-FR" sz="1600" dirty="0"/>
                  <a:t> amplification)</a:t>
                </a:r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1F11A66-30C0-4006-9AD8-5E09E7C85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239" y="5609679"/>
                <a:ext cx="7434717" cy="338554"/>
              </a:xfrm>
              <a:prstGeom prst="rect">
                <a:avLst/>
              </a:prstGeom>
              <a:blipFill>
                <a:blip r:embed="rId3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7298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149D3C-26E2-4035-ABAA-621F009913E0}"/>
              </a:ext>
            </a:extLst>
          </p:cNvPr>
          <p:cNvSpPr txBox="1">
            <a:spLocks/>
          </p:cNvSpPr>
          <p:nvPr/>
        </p:nvSpPr>
        <p:spPr>
          <a:xfrm>
            <a:off x="273669" y="185705"/>
            <a:ext cx="1164466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Experiments</a:t>
            </a: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and simulations: LASERIX + LOA 2024 (2/2)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61F64F-5B4C-4007-A64A-16CE15981FFC}"/>
              </a:ext>
            </a:extLst>
          </p:cNvPr>
          <p:cNvSpPr txBox="1"/>
          <p:nvPr/>
        </p:nvSpPr>
        <p:spPr>
          <a:xfrm>
            <a:off x="342900" y="857518"/>
            <a:ext cx="117243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expected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from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this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93BB42-DC86-4A9D-8998-3542250F9DDA}"/>
              </a:ext>
            </a:extLst>
          </p:cNvPr>
          <p:cNvSpPr txBox="1"/>
          <p:nvPr/>
        </p:nvSpPr>
        <p:spPr>
          <a:xfrm>
            <a:off x="11525250" y="54115"/>
            <a:ext cx="55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09117E-4AC6-4BC4-BCD8-A73222F9ECAB}"/>
              </a:ext>
            </a:extLst>
          </p:cNvPr>
          <p:cNvSpPr txBox="1"/>
          <p:nvPr/>
        </p:nvSpPr>
        <p:spPr>
          <a:xfrm>
            <a:off x="342900" y="1484200"/>
            <a:ext cx="117243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We can also seed a more complex pattern:</a:t>
            </a:r>
            <a:endParaRPr lang="fr-FR" sz="1700" baseline="30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F80E927-864A-4309-B6EE-E8A2A22D9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1945339"/>
            <a:ext cx="9152819" cy="47739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45207B5-DD4F-46EF-AE81-6897CD7CAFE9}"/>
              </a:ext>
            </a:extLst>
          </p:cNvPr>
          <p:cNvSpPr txBox="1"/>
          <p:nvPr/>
        </p:nvSpPr>
        <p:spPr>
          <a:xfrm>
            <a:off x="4414383" y="1505429"/>
            <a:ext cx="7434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Fig.17:</a:t>
            </a:r>
            <a:r>
              <a:rPr lang="fr-FR" sz="1600" dirty="0"/>
              <a:t> Simulation of the </a:t>
            </a:r>
            <a:r>
              <a:rPr lang="fr-FR" sz="1600" dirty="0" err="1"/>
              <a:t>seeding</a:t>
            </a:r>
            <a:r>
              <a:rPr lang="fr-FR" sz="1600" dirty="0"/>
              <a:t> of a fork pattern (</a:t>
            </a:r>
            <a:r>
              <a:rPr lang="fr-FR" sz="1600" dirty="0" err="1"/>
              <a:t>before</a:t>
            </a:r>
            <a:r>
              <a:rPr lang="fr-FR" sz="1600" dirty="0"/>
              <a:t> amplification)</a:t>
            </a:r>
          </a:p>
        </p:txBody>
      </p:sp>
    </p:spTree>
    <p:extLst>
      <p:ext uri="{BB962C8B-B14F-4D97-AF65-F5344CB8AC3E}">
        <p14:creationId xmlns:p14="http://schemas.microsoft.com/office/powerpoint/2010/main" val="2267852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149D3C-26E2-4035-ABAA-621F009913E0}"/>
              </a:ext>
            </a:extLst>
          </p:cNvPr>
          <p:cNvSpPr txBox="1">
            <a:spLocks/>
          </p:cNvSpPr>
          <p:nvPr/>
        </p:nvSpPr>
        <p:spPr>
          <a:xfrm>
            <a:off x="273669" y="185705"/>
            <a:ext cx="1164466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Experiments</a:t>
            </a: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and simulations: LASERIX + LOA 2024 (2/2)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61F64F-5B4C-4007-A64A-16CE15981FFC}"/>
              </a:ext>
            </a:extLst>
          </p:cNvPr>
          <p:cNvSpPr txBox="1"/>
          <p:nvPr/>
        </p:nvSpPr>
        <p:spPr>
          <a:xfrm>
            <a:off x="342900" y="857518"/>
            <a:ext cx="117243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expected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from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this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93BB42-DC86-4A9D-8998-3542250F9DDA}"/>
              </a:ext>
            </a:extLst>
          </p:cNvPr>
          <p:cNvSpPr txBox="1"/>
          <p:nvPr/>
        </p:nvSpPr>
        <p:spPr>
          <a:xfrm>
            <a:off x="11525250" y="54115"/>
            <a:ext cx="55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09117E-4AC6-4BC4-BCD8-A73222F9ECAB}"/>
              </a:ext>
            </a:extLst>
          </p:cNvPr>
          <p:cNvSpPr txBox="1"/>
          <p:nvPr/>
        </p:nvSpPr>
        <p:spPr>
          <a:xfrm>
            <a:off x="342900" y="1484200"/>
            <a:ext cx="1172434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We can also seed a more complex pattern:</a:t>
            </a:r>
            <a:endParaRPr lang="fr-FR" sz="1700" baseline="30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F80E927-864A-4309-B6EE-E8A2A22D9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599" y="1945339"/>
            <a:ext cx="9152818" cy="47739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EC24645-AC38-4ACE-9050-BBA4DFFE7C12}"/>
              </a:ext>
            </a:extLst>
          </p:cNvPr>
          <p:cNvSpPr txBox="1"/>
          <p:nvPr/>
        </p:nvSpPr>
        <p:spPr>
          <a:xfrm>
            <a:off x="4414383" y="1505429"/>
            <a:ext cx="7434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Fig.18:</a:t>
            </a:r>
            <a:r>
              <a:rPr lang="fr-FR" sz="1600" dirty="0"/>
              <a:t> Simulation of the </a:t>
            </a:r>
            <a:r>
              <a:rPr lang="fr-FR" sz="1600" dirty="0" err="1"/>
              <a:t>seeding</a:t>
            </a:r>
            <a:r>
              <a:rPr lang="fr-FR" sz="1600" dirty="0"/>
              <a:t> of a fork pattern (</a:t>
            </a:r>
            <a:r>
              <a:rPr lang="fr-FR" sz="1600" dirty="0" err="1"/>
              <a:t>after</a:t>
            </a:r>
            <a:r>
              <a:rPr lang="fr-FR" sz="1600" dirty="0"/>
              <a:t> amplification)</a:t>
            </a:r>
          </a:p>
        </p:txBody>
      </p:sp>
    </p:spTree>
    <p:extLst>
      <p:ext uri="{BB962C8B-B14F-4D97-AF65-F5344CB8AC3E}">
        <p14:creationId xmlns:p14="http://schemas.microsoft.com/office/powerpoint/2010/main" val="2407629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6CEAC-BC2C-404E-87C8-82C7E3714D9D}"/>
              </a:ext>
            </a:extLst>
          </p:cNvPr>
          <p:cNvSpPr txBox="1">
            <a:spLocks/>
          </p:cNvSpPr>
          <p:nvPr/>
        </p:nvSpPr>
        <p:spPr>
          <a:xfrm>
            <a:off x="547339" y="194737"/>
            <a:ext cx="110973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next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steps</a:t>
            </a:r>
            <a:endParaRPr lang="fr-FR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BD764C-CB29-4FBE-83EC-88B3E3A0286F}"/>
              </a:ext>
            </a:extLst>
          </p:cNvPr>
          <p:cNvSpPr txBox="1"/>
          <p:nvPr/>
        </p:nvSpPr>
        <p:spPr>
          <a:xfrm>
            <a:off x="547338" y="1605524"/>
            <a:ext cx="11225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To </a:t>
            </a:r>
            <a:r>
              <a:rPr lang="fr-FR" sz="2000" b="1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summarise</a:t>
            </a:r>
            <a:r>
              <a:rPr lang="fr-FR" sz="20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Only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partial amplification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achieved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with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a single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focused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driving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beam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, consistent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with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simulations ?????? À tester)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Set-up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for 2-beams HHG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built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and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tested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extensively</a:t>
            </a:r>
            <a:endParaRPr lang="fr-FR" sz="2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Bloch-Maxwell simulations can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be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performed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with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any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kind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of input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using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homemade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Python scripts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Seeding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and amplification of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structured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beams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are not trivial</a:t>
            </a:r>
          </a:p>
          <a:p>
            <a:endParaRPr lang="fr-FR" sz="2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endParaRPr lang="fr-FR" sz="2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r>
              <a:rPr lang="fr-FR" sz="20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To </a:t>
            </a:r>
            <a:r>
              <a:rPr lang="fr-FR" sz="2000" b="1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be</a:t>
            </a:r>
            <a:r>
              <a:rPr lang="fr-FR" sz="20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done</a:t>
            </a:r>
            <a:r>
              <a:rPr lang="fr-FR" sz="20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during</a:t>
            </a:r>
            <a:r>
              <a:rPr lang="fr-FR" sz="20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this</a:t>
            </a:r>
            <a:r>
              <a:rPr lang="fr-FR" sz="20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academic</a:t>
            </a:r>
            <a:r>
              <a:rPr lang="fr-FR" sz="20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year</a:t>
            </a:r>
            <a:r>
              <a:rPr lang="fr-FR" sz="20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Seeding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with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2-beams HHG on LASERIX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Deeper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investigation of pattern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preservation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by the XUV laser </a:t>
            </a:r>
            <a:r>
              <a:rPr lang="fr-FR" sz="20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using</a:t>
            </a:r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DAGON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FF18D83-2605-4D79-8C3E-4CABC4142D50}"/>
              </a:ext>
            </a:extLst>
          </p:cNvPr>
          <p:cNvSpPr txBox="1"/>
          <p:nvPr/>
        </p:nvSpPr>
        <p:spPr>
          <a:xfrm>
            <a:off x="11548153" y="54115"/>
            <a:ext cx="52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57549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36AE1F-235C-426C-BC35-F5D77BEDFDDE}"/>
              </a:ext>
            </a:extLst>
          </p:cNvPr>
          <p:cNvSpPr txBox="1">
            <a:spLocks/>
          </p:cNvSpPr>
          <p:nvPr/>
        </p:nvSpPr>
        <p:spPr>
          <a:xfrm>
            <a:off x="547339" y="2103437"/>
            <a:ext cx="110973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SUPPLEMENTARY MATERIALS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F52536-365A-4140-BC54-3CC5000FC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57" y="3607087"/>
            <a:ext cx="1209785" cy="1203721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3E99F2-63C7-4757-B3DF-6A2276358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59" y="3607086"/>
            <a:ext cx="1203721" cy="1203721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563052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646C2EF-CAAE-48E6-AE84-EC2DB998E37B}"/>
              </a:ext>
            </a:extLst>
          </p:cNvPr>
          <p:cNvSpPr txBox="1">
            <a:spLocks/>
          </p:cNvSpPr>
          <p:nvPr/>
        </p:nvSpPr>
        <p:spPr>
          <a:xfrm>
            <a:off x="547339" y="194737"/>
            <a:ext cx="110973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Other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ways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generate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IR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optical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vortices</a:t>
            </a:r>
            <a:endParaRPr lang="fr-FR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2F324B4-2FC7-47A5-B876-38AA647C2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265" y="2471563"/>
            <a:ext cx="2524880" cy="241967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B127AAA-5E6B-4B66-8C86-B2A2A598848E}"/>
              </a:ext>
            </a:extLst>
          </p:cNvPr>
          <p:cNvSpPr txBox="1"/>
          <p:nvPr/>
        </p:nvSpPr>
        <p:spPr>
          <a:xfrm>
            <a:off x="218580" y="1293639"/>
            <a:ext cx="56297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Spiral Zone Plate: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add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OAM and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focuses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the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beam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at the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same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time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using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diffraction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around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the opaque zones. 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Diffracted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light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then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interferes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constructively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at focus.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2FDD780-4823-4FFB-B251-D6BF0C89A8AB}"/>
              </a:ext>
            </a:extLst>
          </p:cNvPr>
          <p:cNvSpPr txBox="1"/>
          <p:nvPr/>
        </p:nvSpPr>
        <p:spPr>
          <a:xfrm>
            <a:off x="6096000" y="1293638"/>
            <a:ext cx="587692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700" b="0" i="1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17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-plate: 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for a </a:t>
            </a:r>
            <a:r>
              <a:rPr lang="en-US" sz="1700" b="0" i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circularly polarized beam, it applies an OAM of ℓ = 2</a:t>
            </a:r>
            <a:r>
              <a:rPr lang="en-US" sz="1700" b="0" i="1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q </a:t>
            </a:r>
            <a:r>
              <a:rPr lang="en-US" sz="1700" b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using the transfer of spin and OAM to matter in a both inhomogeneous and </a:t>
            </a:r>
            <a:r>
              <a:rPr lang="en-US" sz="1700" b="0" u="none" strike="noStrike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anistropic</a:t>
            </a:r>
            <a:r>
              <a:rPr lang="en-US" sz="1700" b="0" u="none" strike="noStrike" baseline="0" dirty="0">
                <a:latin typeface="Cambria" panose="02040503050406030204" pitchFamily="18" charset="0"/>
                <a:ea typeface="Cambria" panose="02040503050406030204" pitchFamily="18" charset="0"/>
              </a:rPr>
              <a:t> medium</a:t>
            </a:r>
            <a:endParaRPr lang="fr-FR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6244246-C4CB-40D6-AEAB-505F66A0C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8"/>
          <a:stretch/>
        </p:blipFill>
        <p:spPr>
          <a:xfrm>
            <a:off x="6804794" y="2619201"/>
            <a:ext cx="4459338" cy="22685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95EA42F-9CE1-40F0-AE7E-EB66ADDB6ED3}"/>
                  </a:ext>
                </a:extLst>
              </p:cNvPr>
              <p:cNvSpPr txBox="1"/>
              <p:nvPr/>
            </p:nvSpPr>
            <p:spPr>
              <a:xfrm>
                <a:off x="881642" y="4957914"/>
                <a:ext cx="43036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/>
                  <a:t>Spiral Zone Plate pattern for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sz="1600" baseline="30000" dirty="0"/>
                  <a:t>[i]</a:t>
                </a:r>
                <a:endParaRPr lang="fr-FR" sz="1600" dirty="0"/>
              </a:p>
            </p:txBody>
          </p:sp>
        </mc:Choice>
        <mc:Fallback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95EA42F-9CE1-40F0-AE7E-EB66ADDB6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42" y="4957914"/>
                <a:ext cx="4303643" cy="338554"/>
              </a:xfrm>
              <a:prstGeom prst="rect">
                <a:avLst/>
              </a:prstGeom>
              <a:blipFill>
                <a:blip r:embed="rId4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0D70895-4C93-407C-BB33-D896490E7752}"/>
                  </a:ext>
                </a:extLst>
              </p:cNvPr>
              <p:cNvSpPr txBox="1"/>
              <p:nvPr/>
            </p:nvSpPr>
            <p:spPr>
              <a:xfrm>
                <a:off x="7124700" y="4887792"/>
                <a:ext cx="4303643" cy="43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fr-FR" sz="1600" dirty="0"/>
                  <a:t>-plates for (a):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1600" dirty="0"/>
                  <a:t> and (b):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fr-FR" sz="1600" baseline="30000" dirty="0"/>
                  <a:t>[ii]</a:t>
                </a:r>
                <a:endParaRPr lang="fr-FR" sz="1600" dirty="0"/>
              </a:p>
            </p:txBody>
          </p:sp>
        </mc:Choice>
        <mc:Fallback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0D70895-4C93-407C-BB33-D896490E7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700" y="4887792"/>
                <a:ext cx="4303643" cy="439992"/>
              </a:xfrm>
              <a:prstGeom prst="rect">
                <a:avLst/>
              </a:prstGeom>
              <a:blipFill>
                <a:blip r:embed="rId5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5484B3F0-74E2-496A-9C70-8147F51965F6}"/>
              </a:ext>
            </a:extLst>
          </p:cNvPr>
          <p:cNvSpPr txBox="1"/>
          <p:nvPr/>
        </p:nvSpPr>
        <p:spPr>
          <a:xfrm>
            <a:off x="294174" y="6152466"/>
            <a:ext cx="11350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aseline="30000" dirty="0"/>
              <a:t>[i] </a:t>
            </a:r>
            <a:r>
              <a:rPr lang="en-US" sz="1100" dirty="0"/>
              <a:t>N. R. </a:t>
            </a:r>
            <a:r>
              <a:rPr lang="en-US" sz="1100" dirty="0" err="1"/>
              <a:t>Heckenberg</a:t>
            </a:r>
            <a:r>
              <a:rPr lang="en-US" sz="1100" dirty="0"/>
              <a:t> et al. “Generation of optical phase singularities by computer-generated holograms”. In: </a:t>
            </a:r>
            <a:r>
              <a:rPr lang="en-US" sz="1100" dirty="0" err="1"/>
              <a:t>Opt.Lett</a:t>
            </a:r>
            <a:r>
              <a:rPr lang="en-US" sz="1100" dirty="0"/>
              <a:t>. 17.3 (Feb. 1992), pp. 221–223. </a:t>
            </a:r>
            <a:r>
              <a:rPr lang="en-US" sz="1100" dirty="0" err="1"/>
              <a:t>abstract.cfm?URI</a:t>
            </a:r>
            <a:r>
              <a:rPr lang="en-US" sz="1100" dirty="0"/>
              <a:t>=ol-17-3-221.</a:t>
            </a:r>
          </a:p>
          <a:p>
            <a:r>
              <a:rPr lang="fr-FR" sz="1100" baseline="30000" dirty="0"/>
              <a:t>[ii] </a:t>
            </a:r>
            <a:r>
              <a:rPr lang="fr-FR" sz="1100" dirty="0"/>
              <a:t>L. </a:t>
            </a:r>
            <a:r>
              <a:rPr lang="fr-FR" sz="1100" dirty="0" err="1"/>
              <a:t>Marrucci</a:t>
            </a:r>
            <a:r>
              <a:rPr lang="fr-FR" sz="1100" dirty="0"/>
              <a:t>, C. </a:t>
            </a:r>
            <a:r>
              <a:rPr lang="fr-FR" sz="1100" dirty="0" err="1"/>
              <a:t>Manzo</a:t>
            </a:r>
            <a:r>
              <a:rPr lang="fr-FR" sz="1100" dirty="0"/>
              <a:t>, and D. </a:t>
            </a:r>
            <a:r>
              <a:rPr lang="fr-FR" sz="1100" dirty="0" err="1"/>
              <a:t>Paparo</a:t>
            </a:r>
            <a:r>
              <a:rPr lang="fr-FR" sz="1100" dirty="0"/>
              <a:t>. “Optical Spin-to-Orbital </a:t>
            </a:r>
            <a:r>
              <a:rPr lang="fr-FR" sz="1100" dirty="0" err="1"/>
              <a:t>Angular</a:t>
            </a:r>
            <a:r>
              <a:rPr lang="fr-FR" sz="1100" dirty="0"/>
              <a:t> Momentum Conversion in </a:t>
            </a:r>
            <a:r>
              <a:rPr lang="fr-FR" sz="1100" dirty="0" err="1"/>
              <a:t>Inhomogeneous</a:t>
            </a:r>
            <a:r>
              <a:rPr lang="fr-FR" sz="1100" dirty="0"/>
              <a:t> </a:t>
            </a:r>
            <a:r>
              <a:rPr lang="fr-FR" sz="1100" dirty="0" err="1"/>
              <a:t>Anisotropic</a:t>
            </a:r>
            <a:r>
              <a:rPr lang="fr-FR" sz="1100" dirty="0"/>
              <a:t> Media”. In: Phys. </a:t>
            </a:r>
            <a:r>
              <a:rPr lang="fr-FR" sz="1100" dirty="0" err="1"/>
              <a:t>Rev</a:t>
            </a:r>
            <a:r>
              <a:rPr lang="fr-FR" sz="1100" dirty="0"/>
              <a:t>. </a:t>
            </a:r>
            <a:r>
              <a:rPr lang="fr-FR" sz="1100" dirty="0" err="1"/>
              <a:t>Lett</a:t>
            </a:r>
            <a:r>
              <a:rPr lang="fr-FR" sz="1100" dirty="0"/>
              <a:t>. 96 (16 Apr. 2006), p. 163905. </a:t>
            </a:r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40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646C2EF-CAAE-48E6-AE84-EC2DB998E37B}"/>
              </a:ext>
            </a:extLst>
          </p:cNvPr>
          <p:cNvSpPr txBox="1">
            <a:spLocks/>
          </p:cNvSpPr>
          <p:nvPr/>
        </p:nvSpPr>
        <p:spPr>
          <a:xfrm>
            <a:off x="547339" y="12227"/>
            <a:ext cx="110973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More information about High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Harmonic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Generation</a:t>
            </a:r>
            <a:endParaRPr lang="fr-FR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F04908-AF7B-4050-80BD-19CBA47731D2}"/>
              </a:ext>
            </a:extLst>
          </p:cNvPr>
          <p:cNvSpPr txBox="1"/>
          <p:nvPr/>
        </p:nvSpPr>
        <p:spPr>
          <a:xfrm>
            <a:off x="6211956" y="647596"/>
            <a:ext cx="580062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For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each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harmonic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, 2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different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trajectories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(short &amp; long):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2116DA-76B0-4EAE-8759-9A083A8B0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044235"/>
            <a:ext cx="3924300" cy="19560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5FC6B14-5A03-4D19-A8A1-876A5A8D023A}"/>
              </a:ext>
            </a:extLst>
          </p:cNvPr>
          <p:cNvSpPr txBox="1"/>
          <p:nvPr/>
        </p:nvSpPr>
        <p:spPr>
          <a:xfrm>
            <a:off x="315154" y="653785"/>
            <a:ext cx="4303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Typical</a:t>
            </a:r>
            <a:r>
              <a:rPr lang="fr-FR" sz="1600" dirty="0"/>
              <a:t> HHG </a:t>
            </a:r>
            <a:r>
              <a:rPr lang="fr-FR" sz="1600" dirty="0" err="1"/>
              <a:t>spectrum</a:t>
            </a:r>
            <a:r>
              <a:rPr lang="fr-FR" sz="1600" dirty="0"/>
              <a:t> </a:t>
            </a:r>
            <a:r>
              <a:rPr lang="fr-FR" sz="1600" baseline="30000" dirty="0"/>
              <a:t>[iii]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79C728E-761E-493C-8AD1-7B318B917931}"/>
                  </a:ext>
                </a:extLst>
              </p:cNvPr>
              <p:cNvSpPr txBox="1"/>
              <p:nvPr/>
            </p:nvSpPr>
            <p:spPr>
              <a:xfrm>
                <a:off x="324679" y="3130050"/>
                <a:ext cx="10388204" cy="446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Cut-off: ordre harmonique maximal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𝑞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𝑚𝑎𝑥</m:t>
                        </m:r>
                      </m:sub>
                    </m:sSub>
                    <m:r>
                      <a:rPr lang="fr-FR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Wingdings" panose="05000000000000000000" pitchFamily="2" charset="2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Wingdings" panose="05000000000000000000" pitchFamily="2" charset="2"/>
                              </a:rPr>
                              <m:t>𝑝</m:t>
                            </m:r>
                          </m:sub>
                        </m:sSub>
                        <m:r>
                          <a:rPr lang="fr-FR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+3.17</m:t>
                        </m:r>
                        <m:sSub>
                          <m:sSubPr>
                            <m:ctrlPr>
                              <a:rPr lang="fr-FR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Wingdings" panose="05000000000000000000" pitchFamily="2" charset="2"/>
                              </a:rPr>
                              <m:t>𝑈</m:t>
                            </m:r>
                          </m:e>
                          <m:sub>
                            <m:r>
                              <a:rPr lang="fr-FR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Wingdings" panose="05000000000000000000" pitchFamily="2" charset="2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fr-FR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/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ℏ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𝜔</m:t>
                    </m:r>
                  </m:oMath>
                </a14:m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79C728E-761E-493C-8AD1-7B318B917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79" y="3130050"/>
                <a:ext cx="10388204" cy="446854"/>
              </a:xfrm>
              <a:prstGeom prst="rect">
                <a:avLst/>
              </a:prstGeom>
              <a:blipFill>
                <a:blip r:embed="rId3"/>
                <a:stretch>
                  <a:fillRect l="-352" b="-81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7B72C60-80E9-427E-826B-AE685DD66AF6}"/>
                  </a:ext>
                </a:extLst>
              </p:cNvPr>
              <p:cNvSpPr txBox="1"/>
              <p:nvPr/>
            </p:nvSpPr>
            <p:spPr>
              <a:xfrm>
                <a:off x="3571873" y="3644885"/>
                <a:ext cx="41977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Ponderomotive</a:t>
                </a:r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sz="16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potential</a:t>
                </a:r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𝐼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𝜆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²</m:t>
                    </m:r>
                  </m:oMath>
                </a14:m>
                <a:endParaRPr lang="fr-FR" sz="16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7B72C60-80E9-427E-826B-AE685DD66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3" y="3644885"/>
                <a:ext cx="4197783" cy="338554"/>
              </a:xfrm>
              <a:prstGeom prst="rect">
                <a:avLst/>
              </a:prstGeom>
              <a:blipFill>
                <a:blip r:embed="rId4"/>
                <a:stretch>
                  <a:fillRect t="-7273" b="-2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0B8ACE5A-D313-49FF-BA9D-F28ACA110A6E}"/>
              </a:ext>
            </a:extLst>
          </p:cNvPr>
          <p:cNvSpPr txBox="1"/>
          <p:nvPr/>
        </p:nvSpPr>
        <p:spPr>
          <a:xfrm>
            <a:off x="3720844" y="2745721"/>
            <a:ext cx="2892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mbria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Ionisation </a:t>
            </a:r>
            <a:r>
              <a:rPr lang="fr-FR" sz="1600" dirty="0" err="1">
                <a:latin typeface="Cambria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potential</a:t>
            </a:r>
            <a:endParaRPr lang="fr-FR" sz="1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Flèche : haut 1">
            <a:extLst>
              <a:ext uri="{FF2B5EF4-FFF2-40B4-BE49-F238E27FC236}">
                <a16:creationId xmlns:a16="http://schemas.microsoft.com/office/drawing/2014/main" id="{BBBABFEE-3EE2-4B26-90EE-57E83B6CE48B}"/>
              </a:ext>
            </a:extLst>
          </p:cNvPr>
          <p:cNvSpPr/>
          <p:nvPr/>
        </p:nvSpPr>
        <p:spPr>
          <a:xfrm>
            <a:off x="5647782" y="3500265"/>
            <a:ext cx="149010" cy="24482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haut 10">
            <a:extLst>
              <a:ext uri="{FF2B5EF4-FFF2-40B4-BE49-F238E27FC236}">
                <a16:creationId xmlns:a16="http://schemas.microsoft.com/office/drawing/2014/main" id="{9D57E68E-D026-4641-8C12-7CF3F2A7DD39}"/>
              </a:ext>
            </a:extLst>
          </p:cNvPr>
          <p:cNvSpPr/>
          <p:nvPr/>
        </p:nvSpPr>
        <p:spPr>
          <a:xfrm flipV="1">
            <a:off x="4815172" y="3033644"/>
            <a:ext cx="149010" cy="24482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3DCA780-A983-43C1-95D2-C627D404EC88}"/>
                  </a:ext>
                </a:extLst>
              </p:cNvPr>
              <p:cNvSpPr txBox="1"/>
              <p:nvPr/>
            </p:nvSpPr>
            <p:spPr>
              <a:xfrm>
                <a:off x="324679" y="4175380"/>
                <a:ext cx="11552168" cy="1863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For a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thin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medium (short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gas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jet), « </a:t>
                </a:r>
                <a:r>
                  <a:rPr lang="fr-FR" sz="1700" b="1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thin</a:t>
                </a:r>
                <a:r>
                  <a:rPr lang="fr-FR" sz="1700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slab 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» model can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be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used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</a:t>
                </a:r>
              </a:p>
              <a:p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Harmonic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electric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field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7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𝑞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𝐼𝑅</m:t>
                        </m:r>
                      </m:sub>
                      <m:sup>
                        <m:sSub>
                          <m:sSubPr>
                            <m:ctrlPr>
                              <a:rPr lang="fr-F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𝑒𝑓𝑓</m:t>
                            </m:r>
                          </m:sub>
                        </m:sSub>
                      </m:sup>
                    </m:sSubSup>
                    <m:sSup>
                      <m:sSupPr>
                        <m:ctrlP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𝑖𝑞</m:t>
                        </m:r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𝐼𝑅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fr-F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sSubSup>
                          <m:sSubSup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p>
                        </m:sSubSup>
                        <m:sSub>
                          <m:sSub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𝐼𝑅</m:t>
                            </m:r>
                          </m:sub>
                        </m:sSub>
                      </m:sup>
                    </m:sSup>
                  </m:oMath>
                </a14:m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pPr algn="r"/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fr-FR" sz="1600" dirty="0"/>
                  <a:t>: </a:t>
                </a:r>
                <a:r>
                  <a:rPr lang="fr-FR" sz="1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atomic</a:t>
                </a:r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phase coefficient for the short and long </a:t>
                </a:r>
                <a:r>
                  <a:rPr lang="fr-FR" sz="1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trajectories</a:t>
                </a:r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effective </a:t>
                </a:r>
                <a:r>
                  <a:rPr lang="fr-FR" sz="1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order</a:t>
                </a:r>
                <a:endParaRPr lang="fr-FR" sz="16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pPr algn="r"/>
                <a:endParaRPr lang="fr-FR" sz="16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For a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thick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medium, phase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matching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needed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(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depends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on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gas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pressure,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beam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shape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, iris aperture, focus of the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lens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)</a:t>
                </a:r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3DCA780-A983-43C1-95D2-C627D404E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79" y="4175380"/>
                <a:ext cx="11552168" cy="1863908"/>
              </a:xfrm>
              <a:prstGeom prst="rect">
                <a:avLst/>
              </a:prstGeom>
              <a:blipFill>
                <a:blip r:embed="rId5"/>
                <a:stretch>
                  <a:fillRect l="-264" t="-1307" r="-317" b="-35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07EEBADA-CFC4-4DB7-A995-A8A0CBE706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5448" y="922107"/>
            <a:ext cx="4851873" cy="289205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C1208BB-03A7-413F-9965-2DC5348BC3DB}"/>
              </a:ext>
            </a:extLst>
          </p:cNvPr>
          <p:cNvSpPr txBox="1"/>
          <p:nvPr/>
        </p:nvSpPr>
        <p:spPr>
          <a:xfrm>
            <a:off x="7563678" y="3818491"/>
            <a:ext cx="4303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Electronic</a:t>
            </a:r>
            <a:r>
              <a:rPr lang="fr-FR" sz="1600" dirty="0"/>
              <a:t> </a:t>
            </a:r>
            <a:r>
              <a:rPr lang="fr-FR" sz="1600" dirty="0" err="1"/>
              <a:t>trajectories</a:t>
            </a:r>
            <a:r>
              <a:rPr lang="fr-FR" sz="1600" dirty="0"/>
              <a:t> at </a:t>
            </a:r>
            <a:r>
              <a:rPr lang="fr-FR" sz="1600" dirty="0" err="1"/>
              <a:t>different</a:t>
            </a:r>
            <a:r>
              <a:rPr lang="fr-FR" sz="1600" dirty="0"/>
              <a:t> ionisation times </a:t>
            </a:r>
            <a:r>
              <a:rPr lang="fr-FR" sz="1600" dirty="0" err="1"/>
              <a:t>regarding</a:t>
            </a:r>
            <a:r>
              <a:rPr lang="fr-FR" sz="1600" dirty="0"/>
              <a:t> the laser oscillation</a:t>
            </a:r>
            <a:r>
              <a:rPr lang="fr-FR" sz="1600" baseline="30000" dirty="0"/>
              <a:t> [iv]</a:t>
            </a:r>
            <a:r>
              <a:rPr lang="fr-FR" sz="1600" dirty="0"/>
              <a:t>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A035547-86AC-438C-9D10-4F359C0F7F58}"/>
              </a:ext>
            </a:extLst>
          </p:cNvPr>
          <p:cNvSpPr txBox="1"/>
          <p:nvPr/>
        </p:nvSpPr>
        <p:spPr>
          <a:xfrm>
            <a:off x="324679" y="6152466"/>
            <a:ext cx="113504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aseline="30000" dirty="0"/>
              <a:t>[iii] </a:t>
            </a:r>
            <a:r>
              <a:rPr lang="fr-FR" sz="1100" dirty="0"/>
              <a:t>Carsten </a:t>
            </a:r>
            <a:r>
              <a:rPr lang="fr-FR" sz="1100" dirty="0" err="1"/>
              <a:t>Winterfeldt</a:t>
            </a:r>
            <a:r>
              <a:rPr lang="fr-FR" sz="1100" dirty="0"/>
              <a:t>, Christian Spielmann, and Gustav Gerber. “</a:t>
            </a:r>
            <a:r>
              <a:rPr lang="fr-FR" sz="1100" dirty="0" err="1"/>
              <a:t>Colloquium</a:t>
            </a:r>
            <a:r>
              <a:rPr lang="fr-FR" sz="1100" dirty="0"/>
              <a:t>: Optimal control of high-</a:t>
            </a:r>
            <a:r>
              <a:rPr lang="fr-FR" sz="1100" dirty="0" err="1"/>
              <a:t>harmonic</a:t>
            </a:r>
            <a:r>
              <a:rPr lang="fr-FR" sz="1100" dirty="0"/>
              <a:t> </a:t>
            </a:r>
            <a:r>
              <a:rPr lang="fr-FR" sz="1100" dirty="0" err="1"/>
              <a:t>generation</a:t>
            </a:r>
            <a:r>
              <a:rPr lang="fr-FR" sz="1100" dirty="0"/>
              <a:t>”. In: </a:t>
            </a:r>
            <a:r>
              <a:rPr lang="fr-FR" sz="1100" dirty="0" err="1"/>
              <a:t>Rev</a:t>
            </a:r>
            <a:r>
              <a:rPr lang="fr-FR" sz="1100" dirty="0"/>
              <a:t>. Mod. Phys. 80 (1 Jan. 2008), pp. 117–140.</a:t>
            </a:r>
          </a:p>
          <a:p>
            <a:r>
              <a:rPr lang="fr-FR" sz="1100" baseline="30000" dirty="0"/>
              <a:t>[iv] </a:t>
            </a:r>
            <a:r>
              <a:rPr lang="fr-FR" sz="1100" dirty="0"/>
              <a:t>Sophie </a:t>
            </a:r>
            <a:r>
              <a:rPr lang="fr-FR" sz="1100" dirty="0" err="1"/>
              <a:t>Kazamias-Moucan</a:t>
            </a:r>
            <a:r>
              <a:rPr lang="fr-FR" sz="1100" dirty="0"/>
              <a:t>. Optimisation d'une source d'harmoniques d'ordres élevés pour l'optique non-linéaire dans l'extrême UV. Physique Atomique [</a:t>
            </a:r>
            <a:r>
              <a:rPr lang="fr-FR" sz="1100" dirty="0" err="1"/>
              <a:t>physics.atom</a:t>
            </a:r>
            <a:r>
              <a:rPr lang="fr-FR" sz="1100" dirty="0"/>
              <a:t>-ph]. Ecole Polytechnique X, 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2003. Français. 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⟨NNT : ⟩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fr-FR" sz="1100" dirty="0">
                <a:solidFill>
                  <a:schemeClr val="tx1">
                    <a:lumMod val="85000"/>
                    <a:lumOff val="1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⟨tel-00008285⟩</a:t>
            </a:r>
            <a:endParaRPr lang="fr-FR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C92C8F-1449-4301-95A9-A3BADDC80CB3}"/>
              </a:ext>
            </a:extLst>
          </p:cNvPr>
          <p:cNvSpPr txBox="1"/>
          <p:nvPr/>
        </p:nvSpPr>
        <p:spPr>
          <a:xfrm>
            <a:off x="8471042" y="1131345"/>
            <a:ext cx="21310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FF73FF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Long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F45CA06-356D-4C7A-8D1A-9490538DDC10}"/>
              </a:ext>
            </a:extLst>
          </p:cNvPr>
          <p:cNvSpPr txBox="1"/>
          <p:nvPr/>
        </p:nvSpPr>
        <p:spPr>
          <a:xfrm>
            <a:off x="8339175" y="2782934"/>
            <a:ext cx="21310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9A4C9A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4210364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6FB464-6B65-48BE-AAB9-78F583DC61A9}"/>
              </a:ext>
            </a:extLst>
          </p:cNvPr>
          <p:cNvSpPr txBox="1">
            <a:spLocks/>
          </p:cNvSpPr>
          <p:nvPr/>
        </p:nvSpPr>
        <p:spPr>
          <a:xfrm>
            <a:off x="547339" y="194737"/>
            <a:ext cx="110973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Basic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understanding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of plasma-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based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XUV lasers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F8F14DD-6DB1-4968-8032-64BDF2E8E84B}"/>
              </a:ext>
            </a:extLst>
          </p:cNvPr>
          <p:cNvSpPr txBox="1"/>
          <p:nvPr/>
        </p:nvSpPr>
        <p:spPr>
          <a:xfrm>
            <a:off x="547339" y="866593"/>
            <a:ext cx="10058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Idea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creating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a plasma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so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that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its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electron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will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pump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a transition in the XUV range (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collisional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XUV laser)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F6C8E1-5818-4568-B88B-7C2A29FF8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22" y="2192156"/>
            <a:ext cx="3422495" cy="39026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5732ABB-EDA1-4FF3-AC10-A9A2C70F4A1B}"/>
              </a:ext>
            </a:extLst>
          </p:cNvPr>
          <p:cNvSpPr txBox="1"/>
          <p:nvPr/>
        </p:nvSpPr>
        <p:spPr>
          <a:xfrm>
            <a:off x="4845296" y="1471111"/>
            <a:ext cx="73598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XUV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low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reflectivity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very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short gain duration 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no-</a:t>
            </a:r>
            <a:r>
              <a:rPr lang="fr-FR" sz="1700" b="1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cavity</a:t>
            </a:r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laser</a:t>
            </a:r>
            <a:endParaRPr lang="fr-FR" sz="17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7714B5-A0A3-4675-97AE-DF8D177D69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4469" y="1845720"/>
            <a:ext cx="5740539" cy="314023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AA58C4E-DCD6-4A63-AE5C-4CD2F2B57044}"/>
              </a:ext>
            </a:extLst>
          </p:cNvPr>
          <p:cNvSpPr txBox="1"/>
          <p:nvPr/>
        </p:nvSpPr>
        <p:spPr>
          <a:xfrm>
            <a:off x="547339" y="1553097"/>
            <a:ext cx="3845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Sketch of the </a:t>
            </a:r>
            <a:r>
              <a:rPr lang="fr-FR" sz="1600" dirty="0" err="1"/>
              <a:t>pumped</a:t>
            </a:r>
            <a:r>
              <a:rPr lang="fr-FR" sz="1600" dirty="0"/>
              <a:t> XUV </a:t>
            </a:r>
            <a:r>
              <a:rPr lang="fr-FR" sz="1600" dirty="0" err="1"/>
              <a:t>lasing</a:t>
            </a:r>
            <a:r>
              <a:rPr lang="fr-FR" sz="1600" dirty="0"/>
              <a:t> transition in the </a:t>
            </a:r>
            <a:r>
              <a:rPr lang="fr-FR" sz="1600" dirty="0" err="1"/>
              <a:t>collisional</a:t>
            </a:r>
            <a:r>
              <a:rPr lang="fr-FR" sz="1600" dirty="0"/>
              <a:t> </a:t>
            </a:r>
            <a:r>
              <a:rPr lang="fr-FR" sz="1600" dirty="0" err="1"/>
              <a:t>scheme</a:t>
            </a:r>
            <a:endParaRPr lang="fr-FR" sz="1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57409F-8F5C-4627-823E-F41A2D595197}"/>
              </a:ext>
            </a:extLst>
          </p:cNvPr>
          <p:cNvSpPr txBox="1"/>
          <p:nvPr/>
        </p:nvSpPr>
        <p:spPr>
          <a:xfrm>
            <a:off x="5044166" y="5524490"/>
            <a:ext cx="64211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Spontaneous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emission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amplified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by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stimulated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emission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until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saturation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after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a few mm of plasma</a:t>
            </a:r>
          </a:p>
          <a:p>
            <a:pPr algn="ctr"/>
            <a:endParaRPr lang="fr-FR" sz="1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Poor spatial </a:t>
            </a:r>
            <a:r>
              <a:rPr lang="fr-FR" sz="1700" b="1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coherence</a:t>
            </a:r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(</a:t>
            </a:r>
            <a:r>
              <a:rPr lang="fr-FR" sz="1700" b="1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poor</a:t>
            </a:r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1700" b="1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beam</a:t>
            </a:r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1700" b="1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quality</a:t>
            </a:r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)</a:t>
            </a:r>
            <a:endParaRPr lang="fr-FR" sz="17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0698073-CEA1-4D05-8BD0-538FDF382150}"/>
              </a:ext>
            </a:extLst>
          </p:cNvPr>
          <p:cNvSpPr txBox="1"/>
          <p:nvPr/>
        </p:nvSpPr>
        <p:spPr>
          <a:xfrm>
            <a:off x="5734588" y="5027281"/>
            <a:ext cx="5581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Principle</a:t>
            </a:r>
            <a:r>
              <a:rPr lang="fr-FR" sz="1600" dirty="0"/>
              <a:t> of the </a:t>
            </a:r>
            <a:r>
              <a:rPr lang="fr-FR" sz="1600" dirty="0" err="1"/>
              <a:t>Amplified</a:t>
            </a:r>
            <a:r>
              <a:rPr lang="fr-FR" sz="1600" dirty="0"/>
              <a:t> </a:t>
            </a:r>
            <a:r>
              <a:rPr lang="fr-FR" sz="1600" dirty="0" err="1"/>
              <a:t>Spontaneous</a:t>
            </a:r>
            <a:r>
              <a:rPr lang="fr-FR" sz="1600" dirty="0"/>
              <a:t> Emission (ASE)</a:t>
            </a:r>
          </a:p>
        </p:txBody>
      </p:sp>
    </p:spTree>
    <p:extLst>
      <p:ext uri="{BB962C8B-B14F-4D97-AF65-F5344CB8AC3E}">
        <p14:creationId xmlns:p14="http://schemas.microsoft.com/office/powerpoint/2010/main" val="1408336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A0C50D-CDD9-45A3-8FA4-66377469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28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are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optical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vortices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788725-47E7-41A2-BFAE-266D44EB8E94}"/>
              </a:ext>
            </a:extLst>
          </p:cNvPr>
          <p:cNvSpPr txBox="1"/>
          <p:nvPr/>
        </p:nvSpPr>
        <p:spPr>
          <a:xfrm>
            <a:off x="342900" y="831692"/>
            <a:ext cx="100584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Light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possesses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angular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momenta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Spin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angular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momentum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(polarisation) =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Orbital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angular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momentum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(OAM) =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revolution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BCE799-F4AC-4BCA-9D3B-D9115D001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/>
        </p:blipFill>
        <p:spPr>
          <a:xfrm>
            <a:off x="5677835" y="789196"/>
            <a:ext cx="4086225" cy="2024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B499BD4-ADDA-414D-BE05-6DEE315B0760}"/>
                  </a:ext>
                </a:extLst>
              </p:cNvPr>
              <p:cNvSpPr txBox="1"/>
              <p:nvPr/>
            </p:nvSpPr>
            <p:spPr>
              <a:xfrm>
                <a:off x="342900" y="1827057"/>
                <a:ext cx="1005840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Optical vortex =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beam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carrying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OAM (</a:t>
                </a:r>
                <a14:m>
                  <m:oMath xmlns:m="http://schemas.openxmlformats.org/officeDocument/2006/math">
                    <m:r>
                      <a:rPr lang="fr-FR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ℓ≠</m:t>
                    </m:r>
                    <m:r>
                      <a:rPr lang="fr-FR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B499BD4-ADDA-414D-BE05-6DEE315B0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827057"/>
                <a:ext cx="10058400" cy="353943"/>
              </a:xfrm>
              <a:prstGeom prst="rect">
                <a:avLst/>
              </a:prstGeom>
              <a:blipFill>
                <a:blip r:embed="rId3"/>
                <a:stretch>
                  <a:fillRect l="-364" t="-6897" b="-224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E58D9A59-5D99-4925-B7F2-403215FF2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3" y="2193403"/>
            <a:ext cx="3584382" cy="314384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D579BFA-9DCA-479C-AFA8-A33B556DD73E}"/>
              </a:ext>
            </a:extLst>
          </p:cNvPr>
          <p:cNvSpPr txBox="1"/>
          <p:nvPr/>
        </p:nvSpPr>
        <p:spPr>
          <a:xfrm>
            <a:off x="177251" y="6068804"/>
            <a:ext cx="123858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aseline="30000" dirty="0"/>
              <a:t>[1]  </a:t>
            </a:r>
            <a:r>
              <a:rPr lang="en-US" sz="1100" dirty="0"/>
              <a:t>Chris Lee. Twisted light beats quantum light. [EB/OL]. </a:t>
            </a:r>
          </a:p>
          <a:p>
            <a:r>
              <a:rPr lang="fr-FR" sz="1100" baseline="30000" dirty="0"/>
              <a:t>[2] </a:t>
            </a:r>
            <a:r>
              <a:rPr lang="fr-FR" sz="1100" dirty="0"/>
              <a:t>Fabrice Sanson. “Génération et optimisation d’harmoniques d’ordres élevés portant un moment angulaire orbital pour l’injection dans un plasma de laser X-UV”. 2021UPASP026. PhD </a:t>
            </a:r>
            <a:r>
              <a:rPr lang="fr-FR" sz="1100" dirty="0" err="1"/>
              <a:t>thesis</a:t>
            </a:r>
            <a:r>
              <a:rPr lang="fr-FR" sz="1100" dirty="0"/>
              <a:t>. 2021. </a:t>
            </a:r>
          </a:p>
          <a:p>
            <a:r>
              <a:rPr lang="fr-FR" sz="1100" baseline="30000" dirty="0"/>
              <a:t>[3] </a:t>
            </a:r>
            <a:r>
              <a:rPr lang="en-US" sz="1100" dirty="0"/>
              <a:t>Alison M. Yao and Miles J. Padgett, “Orbital angular momentum: origins, behavior and applications”, Advances in Optics and Photonics 3, 161-204, 2011</a:t>
            </a:r>
            <a:endParaRPr lang="fr-FR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07E7DDE-8764-4A3E-BD97-F9ECDFAB131E}"/>
                  </a:ext>
                </a:extLst>
              </p:cNvPr>
              <p:cNvSpPr txBox="1"/>
              <p:nvPr/>
            </p:nvSpPr>
            <p:spPr>
              <a:xfrm>
                <a:off x="503713" y="5207213"/>
                <a:ext cx="35843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/>
                  <a:t>Fig.2:</a:t>
                </a:r>
                <a:r>
                  <a:rPr lang="fr-FR" sz="1600" dirty="0"/>
                  <a:t> </a:t>
                </a:r>
                <a:r>
                  <a:rPr lang="fr-FR" sz="1600" dirty="0" err="1"/>
                  <a:t>Wavefront</a:t>
                </a:r>
                <a:r>
                  <a:rPr lang="fr-FR" sz="1600" dirty="0"/>
                  <a:t>, phase and irradiance profiles for </a:t>
                </a:r>
                <a:r>
                  <a:rPr lang="fr-FR" sz="1600" dirty="0" err="1"/>
                  <a:t>vortices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with</a:t>
                </a:r>
                <a:r>
                  <a:rPr lang="fr-FR" sz="1600" dirty="0"/>
                  <a:t> </a:t>
                </a:r>
                <a:r>
                  <a:rPr lang="fr-FR" sz="1600" dirty="0" err="1"/>
                  <a:t>different</a:t>
                </a:r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fr-FR" sz="1600" baseline="30000" dirty="0"/>
                  <a:t>[1]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07E7DDE-8764-4A3E-BD97-F9ECDFAB1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13" y="5207213"/>
                <a:ext cx="3584382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C0F06263-9954-4BE4-A994-7124704A2A49}"/>
              </a:ext>
            </a:extLst>
          </p:cNvPr>
          <p:cNvSpPr txBox="1"/>
          <p:nvPr/>
        </p:nvSpPr>
        <p:spPr>
          <a:xfrm>
            <a:off x="8676162" y="898237"/>
            <a:ext cx="3584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Fig.1:</a:t>
            </a:r>
            <a:r>
              <a:rPr lang="fr-FR" sz="1600" dirty="0"/>
              <a:t> </a:t>
            </a:r>
            <a:r>
              <a:rPr lang="fr-FR" sz="1600" dirty="0" err="1"/>
              <a:t>Difference</a:t>
            </a:r>
            <a:r>
              <a:rPr lang="fr-FR" sz="1600" dirty="0"/>
              <a:t> </a:t>
            </a:r>
            <a:r>
              <a:rPr lang="fr-FR" sz="1600" dirty="0" err="1"/>
              <a:t>between</a:t>
            </a:r>
            <a:r>
              <a:rPr lang="fr-FR" sz="1600" dirty="0"/>
              <a:t> rotation and </a:t>
            </a:r>
            <a:r>
              <a:rPr lang="fr-FR" sz="1600" dirty="0" err="1"/>
              <a:t>revolution</a:t>
            </a:r>
            <a:r>
              <a:rPr lang="fr-FR" sz="1600" dirty="0"/>
              <a:t> in a </a:t>
            </a:r>
            <a:r>
              <a:rPr lang="fr-FR" sz="1600" dirty="0" err="1"/>
              <a:t>planetary</a:t>
            </a:r>
            <a:r>
              <a:rPr lang="fr-FR" sz="1600" dirty="0"/>
              <a:t> model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CFF69F0-590F-44C8-9DF6-1B4571C1E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184" y="3786611"/>
            <a:ext cx="2065425" cy="149471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B222A2A-D838-4EB3-B17D-3F505227178B}"/>
              </a:ext>
            </a:extLst>
          </p:cNvPr>
          <p:cNvSpPr txBox="1"/>
          <p:nvPr/>
        </p:nvSpPr>
        <p:spPr>
          <a:xfrm>
            <a:off x="4930860" y="2789726"/>
            <a:ext cx="10058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An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example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of how to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generate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a vortex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beam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in the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lab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0B77C76-64EB-43D9-997D-4D72A46D07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53"/>
          <a:stretch/>
        </p:blipFill>
        <p:spPr>
          <a:xfrm>
            <a:off x="4930231" y="3609084"/>
            <a:ext cx="1776089" cy="170791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0FC9A26-CB7A-41D1-8670-B9BC2D7DB0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2"/>
          <a:stretch/>
        </p:blipFill>
        <p:spPr>
          <a:xfrm>
            <a:off x="9309720" y="3639076"/>
            <a:ext cx="1821299" cy="18323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E96375C-CBCF-4C82-900B-FADB65FB3992}"/>
                  </a:ext>
                </a:extLst>
              </p:cNvPr>
              <p:cNvSpPr txBox="1"/>
              <p:nvPr/>
            </p:nvSpPr>
            <p:spPr>
              <a:xfrm>
                <a:off x="4647316" y="5179077"/>
                <a:ext cx="234191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5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Visible or IR </a:t>
                </a:r>
                <a:r>
                  <a:rPr lang="fr-FR" sz="15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gaussian</a:t>
                </a:r>
                <a:r>
                  <a:rPr lang="fr-FR" sz="15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5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beam</a:t>
                </a:r>
                <a:r>
                  <a:rPr lang="fr-FR" sz="15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fr-FR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fr-FR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fr-FR" sz="15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E96375C-CBCF-4C82-900B-FADB65FB3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316" y="5179077"/>
                <a:ext cx="2341918" cy="553998"/>
              </a:xfrm>
              <a:prstGeom prst="rect">
                <a:avLst/>
              </a:prstGeom>
              <a:blipFill>
                <a:blip r:embed="rId8"/>
                <a:stretch>
                  <a:fillRect t="-3333" b="-1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C454345-76A5-4F69-8B7D-7836B516AB6D}"/>
                  </a:ext>
                </a:extLst>
              </p:cNvPr>
              <p:cNvSpPr txBox="1"/>
              <p:nvPr/>
            </p:nvSpPr>
            <p:spPr>
              <a:xfrm>
                <a:off x="9082941" y="5192571"/>
                <a:ext cx="206542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5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Visible or IR vortex </a:t>
                </a:r>
                <a:r>
                  <a:rPr lang="fr-FR" sz="15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beam</a:t>
                </a:r>
                <a:r>
                  <a:rPr lang="fr-FR" sz="15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fr-FR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fr-FR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sz="15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C454345-76A5-4F69-8B7D-7836B516A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941" y="5192571"/>
                <a:ext cx="2065425" cy="553998"/>
              </a:xfrm>
              <a:prstGeom prst="rect">
                <a:avLst/>
              </a:prstGeom>
              <a:blipFill>
                <a:blip r:embed="rId9"/>
                <a:stretch>
                  <a:fillRect t="-2198" b="-109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E78AAAEE-739F-4656-98E9-664022B11772}"/>
              </a:ext>
            </a:extLst>
          </p:cNvPr>
          <p:cNvSpPr txBox="1"/>
          <p:nvPr/>
        </p:nvSpPr>
        <p:spPr>
          <a:xfrm>
            <a:off x="6752606" y="5258532"/>
            <a:ext cx="23419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latin typeface="Cambria" panose="02040503050406030204" pitchFamily="18" charset="0"/>
                <a:ea typeface="Cambria" panose="02040503050406030204" pitchFamily="18" charset="0"/>
              </a:rPr>
              <a:t>Spiral phase plate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066D5A8-E865-4B6C-AD5D-7CC598C18B4B}"/>
              </a:ext>
            </a:extLst>
          </p:cNvPr>
          <p:cNvSpPr txBox="1"/>
          <p:nvPr/>
        </p:nvSpPr>
        <p:spPr>
          <a:xfrm>
            <a:off x="5247862" y="3363971"/>
            <a:ext cx="6669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Fig.3:</a:t>
            </a:r>
            <a:r>
              <a:rPr lang="fr-FR" sz="1600" dirty="0"/>
              <a:t> </a:t>
            </a:r>
            <a:r>
              <a:rPr lang="fr-FR" sz="1600" dirty="0" err="1"/>
              <a:t>Using</a:t>
            </a:r>
            <a:r>
              <a:rPr lang="fr-FR" sz="1600" dirty="0"/>
              <a:t> a spiral phase plate to </a:t>
            </a:r>
            <a:r>
              <a:rPr lang="fr-FR" sz="1600" dirty="0" err="1"/>
              <a:t>generate</a:t>
            </a:r>
            <a:r>
              <a:rPr lang="fr-FR" sz="1600" dirty="0"/>
              <a:t> a vortex, </a:t>
            </a:r>
            <a:r>
              <a:rPr lang="fr-FR" sz="1600" dirty="0" err="1"/>
              <a:t>adapted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baseline="30000" dirty="0"/>
              <a:t>[2] [3]</a:t>
            </a:r>
            <a:endParaRPr lang="fr-FR" sz="1600" dirty="0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0FED4415-1ACF-4615-9A62-2F322E17A963}"/>
              </a:ext>
            </a:extLst>
          </p:cNvPr>
          <p:cNvSpPr/>
          <p:nvPr/>
        </p:nvSpPr>
        <p:spPr>
          <a:xfrm>
            <a:off x="6706320" y="4463040"/>
            <a:ext cx="282914" cy="1356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A1FA1B63-A890-496F-A506-E2F3CE526E46}"/>
              </a:ext>
            </a:extLst>
          </p:cNvPr>
          <p:cNvSpPr/>
          <p:nvPr/>
        </p:nvSpPr>
        <p:spPr>
          <a:xfrm>
            <a:off x="9133348" y="4427218"/>
            <a:ext cx="282914" cy="1356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9CBDDB4-E8F2-4B42-ABA7-3C6C5213B3D7}"/>
              </a:ext>
            </a:extLst>
          </p:cNvPr>
          <p:cNvSpPr txBox="1"/>
          <p:nvPr/>
        </p:nvSpPr>
        <p:spPr>
          <a:xfrm>
            <a:off x="11697629" y="54115"/>
            <a:ext cx="37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59381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646C2EF-CAAE-48E6-AE84-EC2DB998E37B}"/>
              </a:ext>
            </a:extLst>
          </p:cNvPr>
          <p:cNvSpPr txBox="1">
            <a:spLocks/>
          </p:cNvSpPr>
          <p:nvPr/>
        </p:nvSpPr>
        <p:spPr>
          <a:xfrm>
            <a:off x="547339" y="194737"/>
            <a:ext cx="110973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DAGON: a 3D Maxwell-Bloch code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49478CE-EC80-4730-A59D-4AEA8731EDDE}"/>
                  </a:ext>
                </a:extLst>
              </p:cNvPr>
              <p:cNvSpPr txBox="1"/>
              <p:nvPr/>
            </p:nvSpPr>
            <p:spPr>
              <a:xfrm>
                <a:off x="838200" y="1369750"/>
                <a:ext cx="8934450" cy="5673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fr-FR" sz="28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sSub>
                          <m:sSub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</m:t>
                    </m:r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endParaRPr lang="fr-FR" sz="28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8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8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fr-FR" sz="28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fr-F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𝑅𝑒</m:t>
                    </m:r>
                    <m:d>
                      <m:d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𝑖𝑃</m:t>
                        </m:r>
                        <m:sSup>
                          <m:sSup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endParaRPr lang="fr-FR" sz="28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800" b="0" dirty="0"/>
              </a:p>
              <a:p>
                <a:endParaRPr lang="fr-FR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fr-FR" sz="28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𝑐</m:t>
                    </m:r>
                    <m:f>
                      <m:f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den>
                    </m:f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²</m:t>
                        </m:r>
                      </m:num>
                      <m:den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  <m:sSub>
                      <m:sSub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fr-F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F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FR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fr-FR" sz="28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fr-FR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𝜔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fr-FR" sz="28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800" dirty="0"/>
              </a:p>
              <a:p>
                <a:endParaRPr lang="fr-FR" sz="2400" dirty="0"/>
              </a:p>
            </p:txBody>
          </p:sp>
        </mc:Choice>
        <mc:Fallback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49478CE-EC80-4730-A59D-4AEA8731E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369750"/>
                <a:ext cx="8934450" cy="567386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7AF1DDC-157D-43D0-B845-CC2E4F615D67}"/>
                  </a:ext>
                </a:extLst>
              </p:cNvPr>
              <p:cNvSpPr txBox="1"/>
              <p:nvPr/>
            </p:nvSpPr>
            <p:spPr>
              <a:xfrm>
                <a:off x="547339" y="829926"/>
                <a:ext cx="1681784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 polarisation </a:t>
                </a:r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7AF1DDC-157D-43D0-B845-CC2E4F615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39" y="829926"/>
                <a:ext cx="1681784" cy="362984"/>
              </a:xfrm>
              <a:prstGeom prst="rect">
                <a:avLst/>
              </a:prstGeom>
              <a:blipFill>
                <a:blip r:embed="rId3"/>
                <a:stretch>
                  <a:fillRect t="-1667" b="-2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C12E7E0-D5C8-4020-BBB9-0C1010EB89EE}"/>
                  </a:ext>
                </a:extLst>
              </p:cNvPr>
              <p:cNvSpPr txBox="1"/>
              <p:nvPr/>
            </p:nvSpPr>
            <p:spPr>
              <a:xfrm>
                <a:off x="838200" y="2422616"/>
                <a:ext cx="3318429" cy="624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fr-FR" sz="1700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 </a:t>
                </a:r>
                <a:r>
                  <a:rPr lang="fr-FR" sz="1700" b="1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dipole</a:t>
                </a:r>
                <a:r>
                  <a:rPr lang="fr-FR" sz="1700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sz="1700" b="1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dephasing</a:t>
                </a:r>
                <a:r>
                  <a:rPr lang="fr-FR" sz="1700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time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,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mainly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due to collisions</a:t>
                </a:r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C12E7E0-D5C8-4020-BBB9-0C1010EB8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422616"/>
                <a:ext cx="3318429" cy="624595"/>
              </a:xfrm>
              <a:prstGeom prst="rect">
                <a:avLst/>
              </a:prstGeom>
              <a:blipFill>
                <a:blip r:embed="rId4"/>
                <a:stretch>
                  <a:fillRect t="-971" b="-116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73DF3A1-DF71-4847-8ADB-623C0935DA5A}"/>
                  </a:ext>
                </a:extLst>
              </p:cNvPr>
              <p:cNvSpPr txBox="1"/>
              <p:nvPr/>
            </p:nvSpPr>
            <p:spPr>
              <a:xfrm>
                <a:off x="547339" y="3051821"/>
                <a:ext cx="3318428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 population inversion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density</a:t>
                </a:r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73DF3A1-DF71-4847-8ADB-623C0935D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39" y="3051821"/>
                <a:ext cx="3318428" cy="362984"/>
              </a:xfrm>
              <a:prstGeom prst="rect">
                <a:avLst/>
              </a:prstGeom>
              <a:blipFill>
                <a:blip r:embed="rId5"/>
                <a:stretch>
                  <a:fillRect t="-3390" b="-237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2723C37-2AD6-4158-BD32-79072F87D511}"/>
                  </a:ext>
                </a:extLst>
              </p:cNvPr>
              <p:cNvSpPr txBox="1"/>
              <p:nvPr/>
            </p:nvSpPr>
            <p:spPr>
              <a:xfrm>
                <a:off x="4894051" y="1589239"/>
                <a:ext cx="3318428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spontaneous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emission</a:t>
                </a:r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2723C37-2AD6-4158-BD32-79072F87D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4051" y="1589239"/>
                <a:ext cx="3318428" cy="362984"/>
              </a:xfrm>
              <a:prstGeom prst="rect">
                <a:avLst/>
              </a:prstGeom>
              <a:blipFill>
                <a:blip r:embed="rId6"/>
                <a:stretch>
                  <a:fillRect t="-3390" b="-237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69A00BD-7A97-4D90-96CE-29C6908AE9BF}"/>
                  </a:ext>
                </a:extLst>
              </p:cNvPr>
              <p:cNvSpPr txBox="1"/>
              <p:nvPr/>
            </p:nvSpPr>
            <p:spPr>
              <a:xfrm>
                <a:off x="950635" y="4746610"/>
                <a:ext cx="3318429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fr-FR" sz="1700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 population </a:t>
                </a:r>
                <a:r>
                  <a:rPr lang="fr-FR" sz="1700" b="1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recovering</a:t>
                </a:r>
                <a:r>
                  <a:rPr lang="fr-FR" sz="1700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time</a:t>
                </a:r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69A00BD-7A97-4D90-96CE-29C6908AE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635" y="4746610"/>
                <a:ext cx="3318429" cy="362984"/>
              </a:xfrm>
              <a:prstGeom prst="rect">
                <a:avLst/>
              </a:prstGeom>
              <a:blipFill>
                <a:blip r:embed="rId7"/>
                <a:stretch>
                  <a:fillRect t="-3390" b="-237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BDE850A4-042A-4319-9797-F3A677BF93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5" y="606172"/>
            <a:ext cx="2643536" cy="1123683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002719D-C1F6-4E48-BFEF-F87335504AD3}"/>
              </a:ext>
            </a:extLst>
          </p:cNvPr>
          <p:cNvSpPr/>
          <p:nvPr/>
        </p:nvSpPr>
        <p:spPr>
          <a:xfrm>
            <a:off x="6424265" y="2341137"/>
            <a:ext cx="5348636" cy="18718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+ </a:t>
            </a:r>
            <a:r>
              <a:rPr lang="fr-FR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atomic</a:t>
            </a:r>
            <a:r>
              <a:rPr lang="fr-FR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physics</a:t>
            </a:r>
            <a:r>
              <a:rPr lang="fr-FR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data</a:t>
            </a:r>
          </a:p>
          <a:p>
            <a:endParaRPr lang="fr-FR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r>
              <a:rPr lang="fr-FR" sz="1800" baseline="30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+ </a:t>
            </a:r>
            <a:r>
              <a:rPr lang="fr-FR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collisional</a:t>
            </a:r>
            <a:r>
              <a:rPr lang="fr-FR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radiative data </a:t>
            </a:r>
            <a:r>
              <a:rPr lang="fr-FR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with</a:t>
            </a:r>
            <a:r>
              <a:rPr lang="fr-FR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OfiKinRad</a:t>
            </a:r>
            <a:r>
              <a:rPr lang="fr-FR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or EHYBRID codes (plasma </a:t>
            </a:r>
            <a:r>
              <a:rPr lang="fr-FR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density</a:t>
            </a:r>
            <a:r>
              <a:rPr lang="fr-FR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and </a:t>
            </a:r>
            <a:r>
              <a:rPr lang="fr-FR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temperature</a:t>
            </a:r>
            <a:r>
              <a:rPr lang="fr-FR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, temporal gain profile, population rates etc…)</a:t>
            </a:r>
            <a:endParaRPr lang="fr-FR" sz="1800" baseline="30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algn="ctr"/>
            <a:endParaRPr lang="fr-FR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4F44CD8-9BD6-4BC7-909D-C02DC53D09DA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2497415" y="2148953"/>
            <a:ext cx="0" cy="27366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094B16A-BA88-482B-A4CE-D9C7B972F9FC}"/>
              </a:ext>
            </a:extLst>
          </p:cNvPr>
          <p:cNvCxnSpPr>
            <a:cxnSpLocks/>
          </p:cNvCxnSpPr>
          <p:nvPr/>
        </p:nvCxnSpPr>
        <p:spPr>
          <a:xfrm>
            <a:off x="1396374" y="1110396"/>
            <a:ext cx="0" cy="3038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E7A408A-48FF-43E5-AF85-3AE563262287}"/>
              </a:ext>
            </a:extLst>
          </p:cNvPr>
          <p:cNvCxnSpPr>
            <a:cxnSpLocks/>
          </p:cNvCxnSpPr>
          <p:nvPr/>
        </p:nvCxnSpPr>
        <p:spPr>
          <a:xfrm>
            <a:off x="1388231" y="3429000"/>
            <a:ext cx="0" cy="3038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AB5F744-5829-4824-931B-935C6D05F298}"/>
              </a:ext>
            </a:extLst>
          </p:cNvPr>
          <p:cNvCxnSpPr>
            <a:cxnSpLocks/>
          </p:cNvCxnSpPr>
          <p:nvPr/>
        </p:nvCxnSpPr>
        <p:spPr>
          <a:xfrm flipV="1">
            <a:off x="2619372" y="4554693"/>
            <a:ext cx="0" cy="2265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DF85AE8-9714-44F3-823A-94B2EA39DA70}"/>
              </a:ext>
            </a:extLst>
          </p:cNvPr>
          <p:cNvCxnSpPr>
            <a:stCxn id="11" idx="1"/>
          </p:cNvCxnSpPr>
          <p:nvPr/>
        </p:nvCxnSpPr>
        <p:spPr>
          <a:xfrm flipH="1">
            <a:off x="4572000" y="1770731"/>
            <a:ext cx="32205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C5AF4FC-F9C4-4346-ADA7-1720C6653C8D}"/>
                  </a:ext>
                </a:extLst>
              </p:cNvPr>
              <p:cNvSpPr txBox="1"/>
              <p:nvPr/>
            </p:nvSpPr>
            <p:spPr>
              <a:xfrm>
                <a:off x="5379761" y="4781227"/>
                <a:ext cx="3318429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 plasma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frequency</a:t>
                </a:r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C5AF4FC-F9C4-4346-ADA7-1720C6653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61" y="4781227"/>
                <a:ext cx="3318429" cy="390748"/>
              </a:xfrm>
              <a:prstGeom prst="rect">
                <a:avLst/>
              </a:prstGeom>
              <a:blipFill>
                <a:blip r:embed="rId9"/>
                <a:stretch>
                  <a:fillRect t="-1563" b="-140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F47243FA-6D47-4AD2-9063-1BB72B0EBD78}"/>
              </a:ext>
            </a:extLst>
          </p:cNvPr>
          <p:cNvCxnSpPr>
            <a:cxnSpLocks/>
          </p:cNvCxnSpPr>
          <p:nvPr/>
        </p:nvCxnSpPr>
        <p:spPr>
          <a:xfrm>
            <a:off x="6915150" y="5158928"/>
            <a:ext cx="0" cy="2757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258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05CC01-0534-4C4D-AE87-D316B6CF1894}"/>
              </a:ext>
            </a:extLst>
          </p:cNvPr>
          <p:cNvSpPr txBox="1">
            <a:spLocks/>
          </p:cNvSpPr>
          <p:nvPr/>
        </p:nvSpPr>
        <p:spPr>
          <a:xfrm>
            <a:off x="547339" y="-26113"/>
            <a:ext cx="110973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Rabi’s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oscillations in the non-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adiabatic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regime</a:t>
            </a:r>
            <a:endParaRPr lang="fr-FR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E7718B5-481D-458A-851C-2766505277B0}"/>
              </a:ext>
            </a:extLst>
          </p:cNvPr>
          <p:cNvSpPr txBox="1"/>
          <p:nvPr/>
        </p:nvSpPr>
        <p:spPr>
          <a:xfrm>
            <a:off x="352425" y="617412"/>
            <a:ext cx="117243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We are working in a very specific regime: the harmonic is 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not amplified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but triggers a 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wake </a:t>
            </a:r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[v]</a:t>
            </a:r>
            <a:r>
              <a:rPr lang="en-US" sz="1700" b="1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with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Rabi’s oscillations </a:t>
            </a:r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[vi]</a:t>
            </a:r>
            <a:endParaRPr lang="en-US" sz="17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This the 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non-adiabatic regime</a:t>
            </a:r>
            <a:r>
              <a:rPr lang="en-US" sz="1700" baseline="30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[vi] 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: the population inversion is not reduced immediately when the electric field is applied.</a:t>
            </a:r>
            <a:endParaRPr lang="en-US" sz="1700" b="1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FB794A-DACD-435F-B63D-BC957A436920}"/>
              </a:ext>
            </a:extLst>
          </p:cNvPr>
          <p:cNvSpPr txBox="1"/>
          <p:nvPr/>
        </p:nvSpPr>
        <p:spPr>
          <a:xfrm>
            <a:off x="142962" y="6034444"/>
            <a:ext cx="12143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[</a:t>
            </a:r>
            <a:r>
              <a:rPr lang="en-US" sz="1100" baseline="30000" dirty="0" err="1"/>
              <a:t>v</a:t>
            </a:r>
            <a:r>
              <a:rPr lang="en-US" sz="1100" dirty="0" err="1"/>
              <a:t>I</a:t>
            </a:r>
            <a:r>
              <a:rPr lang="en-US" sz="1100" dirty="0"/>
              <a:t>. R. </a:t>
            </a:r>
            <a:r>
              <a:rPr lang="en-US" sz="1100" dirty="0" err="1"/>
              <a:t>Al’miev</a:t>
            </a:r>
            <a:r>
              <a:rPr lang="en-US" sz="1100" dirty="0"/>
              <a:t> et al. , “Dynamical Description of Transient X-Ray Lasers Seeded with High-Order Harmonic Radiation through Maxwell-Bloch Numerical Simulations”, Phys. Rev. Lett. 99, 123902 – Published 21 September, 2007</a:t>
            </a:r>
            <a:endParaRPr lang="fr-FR" sz="1100" dirty="0"/>
          </a:p>
          <a:p>
            <a:r>
              <a:rPr lang="fr-FR" sz="1100" baseline="30000" dirty="0"/>
              <a:t>[vi] </a:t>
            </a:r>
            <a:r>
              <a:rPr lang="en-US" sz="1100" dirty="0">
                <a:effectLst/>
              </a:rPr>
              <a:t>Olivier </a:t>
            </a:r>
            <a:r>
              <a:rPr lang="en-US" sz="1100" dirty="0" err="1">
                <a:effectLst/>
              </a:rPr>
              <a:t>Larroche</a:t>
            </a:r>
            <a:r>
              <a:rPr lang="en-US" sz="1100" dirty="0">
                <a:effectLst/>
              </a:rPr>
              <a:t>, </a:t>
            </a:r>
            <a:r>
              <a:rPr lang="en-US" sz="1100" dirty="0" err="1">
                <a:effectLst/>
              </a:rPr>
              <a:t>Limin</a:t>
            </a:r>
            <a:r>
              <a:rPr lang="en-US" sz="1100" dirty="0">
                <a:effectLst/>
              </a:rPr>
              <a:t> Meng, Andréa Le </a:t>
            </a:r>
            <a:r>
              <a:rPr lang="en-US" sz="1100" dirty="0" err="1">
                <a:effectLst/>
              </a:rPr>
              <a:t>Marec</a:t>
            </a:r>
            <a:r>
              <a:rPr lang="en-US" sz="1100" dirty="0">
                <a:effectLst/>
              </a:rPr>
              <a:t>, and Annie </a:t>
            </a:r>
            <a:r>
              <a:rPr lang="en-US" sz="1100" dirty="0" err="1">
                <a:effectLst/>
              </a:rPr>
              <a:t>Klisnick</a:t>
            </a:r>
            <a:r>
              <a:rPr lang="en-US" sz="1100" dirty="0">
                <a:effectLst/>
              </a:rPr>
              <a:t>, "Inversion density threshold for Rabi oscillations and modified small-signal gain in extreme-ultraviolet lasers," Opt. Lett. 38, 2505-2508 (2013) </a:t>
            </a:r>
            <a:endParaRPr lang="fr-FR" sz="11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7513001-5230-4BE3-A37F-9C402E748E25}"/>
                  </a:ext>
                </a:extLst>
              </p:cNvPr>
              <p:cNvSpPr txBox="1"/>
              <p:nvPr/>
            </p:nvSpPr>
            <p:spPr>
              <a:xfrm>
                <a:off x="352425" y="1342307"/>
                <a:ext cx="11724346" cy="1108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Condition to be in this regime: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Ω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Wingdings" panose="05000000000000000000" pitchFamily="2" charset="2"/>
                            </a:rPr>
                            <m:t>𝑂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≥</m:t>
                      </m:r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3200" b="0" dirty="0">
                  <a:latin typeface="Cambria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7513001-5230-4BE3-A37F-9C402E748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5" y="1342307"/>
                <a:ext cx="11724346" cy="1108252"/>
              </a:xfrm>
              <a:prstGeom prst="rect">
                <a:avLst/>
              </a:prstGeom>
              <a:blipFill>
                <a:blip r:embed="rId2"/>
                <a:stretch>
                  <a:fillRect l="-364" t="-16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0E0FBA9F-8B1F-432D-8ABF-4A7623C54B46}"/>
              </a:ext>
            </a:extLst>
          </p:cNvPr>
          <p:cNvSpPr txBox="1"/>
          <p:nvPr/>
        </p:nvSpPr>
        <p:spPr>
          <a:xfrm>
            <a:off x="1945411" y="1746448"/>
            <a:ext cx="32055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Asymptotic Rabi’s frequency </a:t>
            </a:r>
          </a:p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(for a fully-inverted population)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834EA48-C98D-483B-B6F2-57E0177FD62C}"/>
              </a:ext>
            </a:extLst>
          </p:cNvPr>
          <p:cNvSpPr txBox="1"/>
          <p:nvPr/>
        </p:nvSpPr>
        <p:spPr>
          <a:xfrm>
            <a:off x="7189609" y="1440534"/>
            <a:ext cx="34245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Dipole dephasing time </a:t>
            </a:r>
          </a:p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(from Maxwell-Bloch simulations)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53072F8-FAE4-41BD-B1E3-5117545339E6}"/>
              </a:ext>
            </a:extLst>
          </p:cNvPr>
          <p:cNvCxnSpPr>
            <a:cxnSpLocks/>
          </p:cNvCxnSpPr>
          <p:nvPr/>
        </p:nvCxnSpPr>
        <p:spPr>
          <a:xfrm>
            <a:off x="4991100" y="2054224"/>
            <a:ext cx="5334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5F0580F-6BEA-4E6A-BAD3-F763AF56DE93}"/>
              </a:ext>
            </a:extLst>
          </p:cNvPr>
          <p:cNvCxnSpPr>
            <a:cxnSpLocks/>
          </p:cNvCxnSpPr>
          <p:nvPr/>
        </p:nvCxnSpPr>
        <p:spPr>
          <a:xfrm flipH="1">
            <a:off x="6781369" y="1872499"/>
            <a:ext cx="352856" cy="3671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1ED4B00A-EF10-40A6-A75C-C4A39CFCD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130" y="2971713"/>
            <a:ext cx="3419973" cy="279266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39B8E37-D03C-48EE-9C65-A94BB9F92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834" y="2995855"/>
            <a:ext cx="3416760" cy="274438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3317087-EF84-48EC-9CA4-6F190D8BA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28" y="2995855"/>
            <a:ext cx="3405072" cy="274438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F172937-FFFD-4FF2-9419-38F8D86F4F70}"/>
              </a:ext>
            </a:extLst>
          </p:cNvPr>
          <p:cNvSpPr txBox="1"/>
          <p:nvPr/>
        </p:nvSpPr>
        <p:spPr>
          <a:xfrm>
            <a:off x="750516" y="2599521"/>
            <a:ext cx="101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2D </a:t>
            </a:r>
            <a:r>
              <a:rPr lang="fr-FR" sz="1600" dirty="0" err="1"/>
              <a:t>map</a:t>
            </a:r>
            <a:r>
              <a:rPr lang="fr-FR" sz="1600" dirty="0"/>
              <a:t> of local XRL </a:t>
            </a:r>
            <a:r>
              <a:rPr lang="fr-FR" sz="1600" dirty="0" err="1"/>
              <a:t>intensity</a:t>
            </a:r>
            <a:r>
              <a:rPr lang="fr-FR" sz="1600" baseline="30000" dirty="0"/>
              <a:t>[v]</a:t>
            </a:r>
            <a:r>
              <a:rPr lang="fr-FR" sz="1600" dirty="0"/>
              <a:t> : (a) </a:t>
            </a:r>
            <a:r>
              <a:rPr lang="fr-FR" sz="1600" dirty="0" err="1"/>
              <a:t>with</a:t>
            </a:r>
            <a:r>
              <a:rPr lang="fr-FR" sz="1600" dirty="0"/>
              <a:t> a </a:t>
            </a:r>
            <a:r>
              <a:rPr lang="fr-FR" sz="1600" dirty="0" err="1"/>
              <a:t>seed</a:t>
            </a:r>
            <a:r>
              <a:rPr lang="fr-FR" sz="1600" dirty="0"/>
              <a:t> but no ASE, (b) </a:t>
            </a:r>
            <a:r>
              <a:rPr lang="fr-FR" sz="1600" dirty="0" err="1"/>
              <a:t>with</a:t>
            </a:r>
            <a:r>
              <a:rPr lang="fr-FR" sz="1600" dirty="0"/>
              <a:t> ASE but no </a:t>
            </a:r>
            <a:r>
              <a:rPr lang="fr-FR" sz="1600" dirty="0" err="1"/>
              <a:t>seed</a:t>
            </a:r>
            <a:r>
              <a:rPr lang="fr-FR" sz="1600" dirty="0"/>
              <a:t>, (c)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both</a:t>
            </a:r>
            <a:r>
              <a:rPr lang="fr-FR" sz="1600" dirty="0"/>
              <a:t> ASE and </a:t>
            </a:r>
            <a:r>
              <a:rPr lang="fr-FR" sz="1600" dirty="0" err="1"/>
              <a:t>seed</a:t>
            </a:r>
            <a:endParaRPr lang="fr-FR" sz="16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2129F43-0547-465C-9859-07FD1A8ED9F1}"/>
              </a:ext>
            </a:extLst>
          </p:cNvPr>
          <p:cNvSpPr txBox="1"/>
          <p:nvPr/>
        </p:nvSpPr>
        <p:spPr>
          <a:xfrm>
            <a:off x="955022" y="5005630"/>
            <a:ext cx="46075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(a)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E022AB0-9BF5-483A-B15A-CD8B493AAA6B}"/>
              </a:ext>
            </a:extLst>
          </p:cNvPr>
          <p:cNvSpPr txBox="1"/>
          <p:nvPr/>
        </p:nvSpPr>
        <p:spPr>
          <a:xfrm>
            <a:off x="4760723" y="4972459"/>
            <a:ext cx="47802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(b)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283759C-ED3A-4435-84E5-8CB245E8BF66}"/>
              </a:ext>
            </a:extLst>
          </p:cNvPr>
          <p:cNvSpPr txBox="1"/>
          <p:nvPr/>
        </p:nvSpPr>
        <p:spPr>
          <a:xfrm>
            <a:off x="8508347" y="4972459"/>
            <a:ext cx="46075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(c)</a:t>
            </a:r>
          </a:p>
        </p:txBody>
      </p:sp>
    </p:spTree>
    <p:extLst>
      <p:ext uri="{BB962C8B-B14F-4D97-AF65-F5344CB8AC3E}">
        <p14:creationId xmlns:p14="http://schemas.microsoft.com/office/powerpoint/2010/main" val="3060073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7EC44EC-79AA-4FA7-B7DB-9958A4287078}"/>
              </a:ext>
            </a:extLst>
          </p:cNvPr>
          <p:cNvSpPr txBox="1"/>
          <p:nvPr/>
        </p:nvSpPr>
        <p:spPr>
          <a:xfrm>
            <a:off x="11697629" y="54115"/>
            <a:ext cx="37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269272E0-7740-4C77-B7FF-1F7FEDA5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28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A few applications of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optical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vortices</a:t>
            </a:r>
            <a:endParaRPr lang="fr-FR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4AB0371-F324-4C14-B64A-03E2E2E84926}"/>
                  </a:ext>
                </a:extLst>
              </p:cNvPr>
              <p:cNvSpPr txBox="1"/>
              <p:nvPr/>
            </p:nvSpPr>
            <p:spPr>
              <a:xfrm>
                <a:off x="434155" y="859648"/>
                <a:ext cx="6413614" cy="324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We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use a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driving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vortex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beam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for: </a:t>
                </a:r>
              </a:p>
              <a:p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Enhancing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laser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wakefield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acceleration</a:t>
                </a:r>
                <a:r>
                  <a:rPr lang="fr-FR" sz="1700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[4]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with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hollow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electron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bunches</a:t>
                </a:r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Producing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very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intense (up to 1kT) axial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magnetic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fields</a:t>
                </a:r>
                <a:r>
                  <a:rPr lang="fr-FR" sz="17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[5] [6]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because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the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azimuthal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component of the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electric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current</a:t>
                </a:r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Exciting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nuclear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transitions</a:t>
                </a:r>
                <a:r>
                  <a:rPr lang="fr-FR" sz="1700" dirty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-rays photons can excite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differently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specific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nuclear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transitions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whether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ℓ=0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fr-FR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ℓ≠0 </m:t>
                    </m:r>
                  </m:oMath>
                </a14:m>
                <a:r>
                  <a:rPr lang="fr-FR" sz="17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[7]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285750" indent="-285750">
                  <a:buFontTx/>
                  <a:buChar char="-"/>
                </a:pPr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sz="1800" dirty="0"/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4AB0371-F324-4C14-B64A-03E2E2E84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155" y="859648"/>
                <a:ext cx="6413614" cy="3247043"/>
              </a:xfrm>
              <a:prstGeom prst="rect">
                <a:avLst/>
              </a:prstGeom>
              <a:blipFill>
                <a:blip r:embed="rId2"/>
                <a:stretch>
                  <a:fillRect l="-570" t="-5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6DB43DD1-BF4C-43EC-8050-28FF2A7A8387}"/>
              </a:ext>
            </a:extLst>
          </p:cNvPr>
          <p:cNvSpPr txBox="1"/>
          <p:nvPr/>
        </p:nvSpPr>
        <p:spPr>
          <a:xfrm>
            <a:off x="202746" y="5928716"/>
            <a:ext cx="12385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aseline="30000" dirty="0"/>
              <a:t>[4] </a:t>
            </a:r>
            <a:r>
              <a:rPr lang="fr-FR" sz="1100" dirty="0">
                <a:effectLst/>
              </a:rPr>
              <a:t>Vieira, J., et J. T. </a:t>
            </a:r>
            <a:r>
              <a:rPr lang="fr-FR" sz="1100" dirty="0" err="1">
                <a:effectLst/>
              </a:rPr>
              <a:t>Mendonça</a:t>
            </a:r>
            <a:r>
              <a:rPr lang="fr-FR" sz="1100" dirty="0">
                <a:effectLst/>
              </a:rPr>
              <a:t>. « </a:t>
            </a:r>
            <a:r>
              <a:rPr lang="fr-FR" sz="1100" dirty="0" err="1">
                <a:effectLst/>
              </a:rPr>
              <a:t>Nonlinear</a:t>
            </a:r>
            <a:r>
              <a:rPr lang="fr-FR" sz="1100" dirty="0">
                <a:effectLst/>
              </a:rPr>
              <a:t> Laser Driven Donut </a:t>
            </a:r>
            <a:r>
              <a:rPr lang="fr-FR" sz="1100" dirty="0" err="1">
                <a:effectLst/>
              </a:rPr>
              <a:t>Wakefields</a:t>
            </a:r>
            <a:r>
              <a:rPr lang="fr-FR" sz="1100" dirty="0">
                <a:effectLst/>
              </a:rPr>
              <a:t> for Positron and Electron </a:t>
            </a:r>
            <a:r>
              <a:rPr lang="fr-FR" sz="1100" dirty="0" err="1">
                <a:effectLst/>
              </a:rPr>
              <a:t>Acceleration</a:t>
            </a:r>
            <a:r>
              <a:rPr lang="fr-FR" sz="1100" dirty="0">
                <a:effectLst/>
              </a:rPr>
              <a:t> ». </a:t>
            </a:r>
            <a:r>
              <a:rPr lang="fr-FR" sz="1100" i="1" dirty="0">
                <a:effectLst/>
              </a:rPr>
              <a:t>Physical </a:t>
            </a:r>
            <a:r>
              <a:rPr lang="fr-FR" sz="1100" i="1" dirty="0" err="1">
                <a:effectLst/>
              </a:rPr>
              <a:t>Review</a:t>
            </a:r>
            <a:r>
              <a:rPr lang="fr-FR" sz="1100" i="1" dirty="0">
                <a:effectLst/>
              </a:rPr>
              <a:t> </a:t>
            </a:r>
            <a:r>
              <a:rPr lang="fr-FR" sz="1100" i="1" dirty="0" err="1">
                <a:effectLst/>
              </a:rPr>
              <a:t>Letters</a:t>
            </a:r>
            <a:r>
              <a:rPr lang="fr-FR" sz="1100" dirty="0">
                <a:effectLst/>
              </a:rPr>
              <a:t> 112, n</a:t>
            </a:r>
            <a:r>
              <a:rPr lang="fr-FR" sz="1100" baseline="30000" dirty="0">
                <a:effectLst/>
              </a:rPr>
              <a:t>o</a:t>
            </a:r>
            <a:r>
              <a:rPr lang="fr-FR" sz="1100" dirty="0">
                <a:effectLst/>
              </a:rPr>
              <a:t> 21 (27 mai 2014): 215001.</a:t>
            </a:r>
            <a:endParaRPr lang="en-US" sz="1100" dirty="0"/>
          </a:p>
          <a:p>
            <a:r>
              <a:rPr lang="fr-FR" sz="1100" baseline="30000" dirty="0"/>
              <a:t>[5] </a:t>
            </a:r>
            <a:r>
              <a:rPr lang="fr-FR" sz="1100" dirty="0">
                <a:effectLst/>
              </a:rPr>
              <a:t>Longman, Andrew, et Robert </a:t>
            </a:r>
            <a:r>
              <a:rPr lang="fr-FR" sz="1100" dirty="0" err="1">
                <a:effectLst/>
              </a:rPr>
              <a:t>Fedosejevs</a:t>
            </a:r>
            <a:r>
              <a:rPr lang="fr-FR" sz="1100" dirty="0">
                <a:effectLst/>
              </a:rPr>
              <a:t>. « </a:t>
            </a:r>
            <a:r>
              <a:rPr lang="fr-FR" sz="1100" dirty="0" err="1">
                <a:effectLst/>
              </a:rPr>
              <a:t>Kilo-Tesla</a:t>
            </a:r>
            <a:r>
              <a:rPr lang="fr-FR" sz="1100" dirty="0">
                <a:effectLst/>
              </a:rPr>
              <a:t> Axial Magnetic Field </a:t>
            </a:r>
            <a:r>
              <a:rPr lang="fr-FR" sz="1100" dirty="0" err="1">
                <a:effectLst/>
              </a:rPr>
              <a:t>Generation</a:t>
            </a:r>
            <a:r>
              <a:rPr lang="fr-FR" sz="1100" dirty="0">
                <a:effectLst/>
              </a:rPr>
              <a:t> </a:t>
            </a:r>
            <a:r>
              <a:rPr lang="fr-FR" sz="1100" dirty="0" err="1">
                <a:effectLst/>
              </a:rPr>
              <a:t>with</a:t>
            </a:r>
            <a:r>
              <a:rPr lang="fr-FR" sz="1100" dirty="0">
                <a:effectLst/>
              </a:rPr>
              <a:t> High </a:t>
            </a:r>
            <a:r>
              <a:rPr lang="fr-FR" sz="1100" dirty="0" err="1">
                <a:effectLst/>
              </a:rPr>
              <a:t>Intensity</a:t>
            </a:r>
            <a:r>
              <a:rPr lang="fr-FR" sz="1100" dirty="0">
                <a:effectLst/>
              </a:rPr>
              <a:t> Spin and Orbital </a:t>
            </a:r>
            <a:r>
              <a:rPr lang="fr-FR" sz="1100" dirty="0" err="1">
                <a:effectLst/>
              </a:rPr>
              <a:t>Angular</a:t>
            </a:r>
            <a:r>
              <a:rPr lang="fr-FR" sz="1100" dirty="0">
                <a:effectLst/>
              </a:rPr>
              <a:t> Momentum </a:t>
            </a:r>
            <a:r>
              <a:rPr lang="fr-FR" sz="1100" dirty="0" err="1">
                <a:effectLst/>
              </a:rPr>
              <a:t>Beams</a:t>
            </a:r>
            <a:r>
              <a:rPr lang="fr-FR" sz="1100" dirty="0">
                <a:effectLst/>
              </a:rPr>
              <a:t> ». </a:t>
            </a:r>
            <a:r>
              <a:rPr lang="fr-FR" sz="1100" dirty="0" err="1">
                <a:effectLst/>
              </a:rPr>
              <a:t>arXiv</a:t>
            </a:r>
            <a:r>
              <a:rPr lang="fr-FR" sz="1100" dirty="0">
                <a:effectLst/>
              </a:rPr>
              <a:t>, 25 novembre 2021. </a:t>
            </a:r>
          </a:p>
          <a:p>
            <a:r>
              <a:rPr lang="fr-FR" sz="1100" baseline="30000" dirty="0"/>
              <a:t>[6] </a:t>
            </a:r>
            <a:r>
              <a:rPr lang="fr-FR" sz="1100" dirty="0">
                <a:effectLst/>
              </a:rPr>
              <a:t>Ali, S., J. R. Davies, et J. T. </a:t>
            </a:r>
            <a:r>
              <a:rPr lang="fr-FR" sz="1100" dirty="0" err="1">
                <a:effectLst/>
              </a:rPr>
              <a:t>Mendonca</a:t>
            </a:r>
            <a:r>
              <a:rPr lang="fr-FR" sz="1100" dirty="0">
                <a:effectLst/>
              </a:rPr>
              <a:t>. « Inverse Faraday </a:t>
            </a:r>
            <a:r>
              <a:rPr lang="fr-FR" sz="1100" dirty="0" err="1">
                <a:effectLst/>
              </a:rPr>
              <a:t>Effect</a:t>
            </a:r>
            <a:r>
              <a:rPr lang="fr-FR" sz="1100" dirty="0">
                <a:effectLst/>
              </a:rPr>
              <a:t> </a:t>
            </a:r>
            <a:r>
              <a:rPr lang="fr-FR" sz="1100" dirty="0" err="1">
                <a:effectLst/>
              </a:rPr>
              <a:t>with</a:t>
            </a:r>
            <a:r>
              <a:rPr lang="fr-FR" sz="1100" dirty="0">
                <a:effectLst/>
              </a:rPr>
              <a:t> </a:t>
            </a:r>
            <a:r>
              <a:rPr lang="fr-FR" sz="1100" dirty="0" err="1">
                <a:effectLst/>
              </a:rPr>
              <a:t>Linearly</a:t>
            </a:r>
            <a:r>
              <a:rPr lang="fr-FR" sz="1100" dirty="0">
                <a:effectLst/>
              </a:rPr>
              <a:t> </a:t>
            </a:r>
            <a:r>
              <a:rPr lang="fr-FR" sz="1100" dirty="0" err="1">
                <a:effectLst/>
              </a:rPr>
              <a:t>Polarized</a:t>
            </a:r>
            <a:r>
              <a:rPr lang="fr-FR" sz="1100" dirty="0">
                <a:effectLst/>
              </a:rPr>
              <a:t> Laser Pulses ». </a:t>
            </a:r>
            <a:r>
              <a:rPr lang="fr-FR" sz="1100" i="1" dirty="0">
                <a:effectLst/>
              </a:rPr>
              <a:t>Physical </a:t>
            </a:r>
            <a:r>
              <a:rPr lang="fr-FR" sz="1100" i="1" dirty="0" err="1">
                <a:effectLst/>
              </a:rPr>
              <a:t>Review</a:t>
            </a:r>
            <a:r>
              <a:rPr lang="fr-FR" sz="1100" i="1" dirty="0">
                <a:effectLst/>
              </a:rPr>
              <a:t> </a:t>
            </a:r>
            <a:r>
              <a:rPr lang="fr-FR" sz="1100" i="1" dirty="0" err="1">
                <a:effectLst/>
              </a:rPr>
              <a:t>Letters</a:t>
            </a:r>
            <a:r>
              <a:rPr lang="fr-FR" sz="1100" dirty="0">
                <a:effectLst/>
              </a:rPr>
              <a:t> 105, n</a:t>
            </a:r>
            <a:r>
              <a:rPr lang="fr-FR" sz="1100" baseline="30000" dirty="0">
                <a:effectLst/>
              </a:rPr>
              <a:t>o</a:t>
            </a:r>
            <a:r>
              <a:rPr lang="fr-FR" sz="1100" dirty="0">
                <a:effectLst/>
              </a:rPr>
              <a:t> 3 (12 juillet 2010): 035001. </a:t>
            </a:r>
          </a:p>
          <a:p>
            <a:r>
              <a:rPr lang="fr-FR" sz="1100" baseline="30000" dirty="0"/>
              <a:t>[7] </a:t>
            </a:r>
            <a:r>
              <a:rPr lang="fr-FR" sz="1100" dirty="0">
                <a:effectLst/>
              </a:rPr>
              <a:t>Lu, </a:t>
            </a:r>
            <a:r>
              <a:rPr lang="fr-FR" sz="1100" dirty="0" err="1">
                <a:effectLst/>
              </a:rPr>
              <a:t>Zhi</a:t>
            </a:r>
            <a:r>
              <a:rPr lang="fr-FR" sz="1100" dirty="0">
                <a:effectLst/>
              </a:rPr>
              <a:t>-Wei, Liang Guo, Zheng-Zheng Li, </a:t>
            </a:r>
            <a:r>
              <a:rPr lang="fr-FR" sz="1100" dirty="0" err="1">
                <a:effectLst/>
              </a:rPr>
              <a:t>Mamutjan</a:t>
            </a:r>
            <a:r>
              <a:rPr lang="fr-FR" sz="1100" dirty="0">
                <a:effectLst/>
              </a:rPr>
              <a:t> </a:t>
            </a:r>
            <a:r>
              <a:rPr lang="fr-FR" sz="1100" dirty="0" err="1">
                <a:effectLst/>
              </a:rPr>
              <a:t>Ababekri</a:t>
            </a:r>
            <a:r>
              <a:rPr lang="fr-FR" sz="1100" dirty="0">
                <a:effectLst/>
              </a:rPr>
              <a:t>, Fang-Qi Chen, </a:t>
            </a:r>
            <a:r>
              <a:rPr lang="fr-FR" sz="1100" dirty="0" err="1">
                <a:effectLst/>
              </a:rPr>
              <a:t>Changbo</a:t>
            </a:r>
            <a:r>
              <a:rPr lang="fr-FR" sz="1100" dirty="0">
                <a:effectLst/>
              </a:rPr>
              <a:t> Fu, Chong </a:t>
            </a:r>
            <a:r>
              <a:rPr lang="fr-FR" sz="1100" dirty="0" err="1">
                <a:effectLst/>
              </a:rPr>
              <a:t>Lv</a:t>
            </a:r>
            <a:r>
              <a:rPr lang="fr-FR" sz="1100" dirty="0">
                <a:effectLst/>
              </a:rPr>
              <a:t>, et al. « Manipulation of Giant </a:t>
            </a:r>
            <a:r>
              <a:rPr lang="fr-FR" sz="1100" dirty="0" err="1">
                <a:effectLst/>
              </a:rPr>
              <a:t>Multipole</a:t>
            </a:r>
            <a:r>
              <a:rPr lang="fr-FR" sz="1100" dirty="0">
                <a:effectLst/>
              </a:rPr>
              <a:t> </a:t>
            </a:r>
            <a:r>
              <a:rPr lang="fr-FR" sz="1100" dirty="0" err="1">
                <a:effectLst/>
              </a:rPr>
              <a:t>Resonances</a:t>
            </a:r>
            <a:r>
              <a:rPr lang="fr-FR" sz="1100" dirty="0">
                <a:effectLst/>
              </a:rPr>
              <a:t> via Vortex $</a:t>
            </a:r>
            <a:r>
              <a:rPr lang="el-GR" sz="1100" dirty="0">
                <a:effectLst/>
              </a:rPr>
              <a:t>γ$ </a:t>
            </a:r>
            <a:r>
              <a:rPr lang="fr-FR" sz="1100" dirty="0">
                <a:effectLst/>
              </a:rPr>
              <a:t>Photons ». </a:t>
            </a:r>
            <a:r>
              <a:rPr lang="fr-FR" sz="1100" dirty="0" err="1">
                <a:effectLst/>
              </a:rPr>
              <a:t>arXiv</a:t>
            </a:r>
            <a:r>
              <a:rPr lang="fr-FR" sz="1100" dirty="0">
                <a:effectLst/>
              </a:rPr>
              <a:t>, 21 juillet 2023. </a:t>
            </a:r>
            <a:endParaRPr lang="fr-FR" sz="11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8D1E5F9-3E10-4650-BEBF-15C6A8FBEF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3711" y="1349167"/>
            <a:ext cx="4954404" cy="29206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BC048AA-C269-4581-B5E1-2B90E33C9A65}"/>
                  </a:ext>
                </a:extLst>
              </p:cNvPr>
              <p:cNvSpPr txBox="1"/>
              <p:nvPr/>
            </p:nvSpPr>
            <p:spPr>
              <a:xfrm>
                <a:off x="6288243" y="970857"/>
                <a:ext cx="629602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600" b="1" dirty="0"/>
                  <a:t>Fig.4:</a:t>
                </a:r>
                <a:r>
                  <a:rPr lang="fr-FR" sz="1600" dirty="0"/>
                  <a:t> </a:t>
                </a:r>
                <a:r>
                  <a:rPr lang="en-US" sz="1600" dirty="0"/>
                  <a:t>Illustration of an IFE driven B-field with a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sz="1600" baseline="30000" dirty="0"/>
                  <a:t>[5]</a:t>
                </a:r>
                <a:endParaRPr lang="fr-FR" sz="1600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BC048AA-C269-4581-B5E1-2B90E33C9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243" y="970857"/>
                <a:ext cx="6296024" cy="338554"/>
              </a:xfrm>
              <a:prstGeom prst="rect">
                <a:avLst/>
              </a:prstGeom>
              <a:blipFill>
                <a:blip r:embed="rId4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8CA7BE1-25EB-4299-BDBC-F3413C81B6E4}"/>
                  </a:ext>
                </a:extLst>
              </p:cNvPr>
              <p:cNvSpPr txBox="1"/>
              <p:nvPr/>
            </p:nvSpPr>
            <p:spPr>
              <a:xfrm>
                <a:off x="434155" y="4497568"/>
                <a:ext cx="10995845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Our team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is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specialised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</a:t>
                </a:r>
                <a:r>
                  <a:rPr lang="fr-FR" sz="17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coherent</a:t>
                </a:r>
                <a:r>
                  <a:rPr lang="fr-FR" sz="17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XUV sources 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fr-FR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10fs to 1ps, </a:t>
                </a:r>
                <a14:m>
                  <m:oMath xmlns:m="http://schemas.openxmlformats.org/officeDocument/2006/math">
                    <m:r>
                      <a:rPr lang="fr-FR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fr-FR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-100nm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scales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285750" indent="-285750" algn="ctr">
                  <a:buFont typeface="Wingdings" panose="05000000000000000000" pitchFamily="2" charset="2"/>
                  <a:buChar char="à"/>
                </a:pP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I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am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studying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sz="1700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XUV </a:t>
                </a:r>
                <a:r>
                  <a:rPr lang="fr-FR" sz="1700" b="1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vortices</a:t>
                </a:r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8CA7BE1-25EB-4299-BDBC-F3413C81B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155" y="4497568"/>
                <a:ext cx="10995845" cy="615553"/>
              </a:xfrm>
              <a:prstGeom prst="rect">
                <a:avLst/>
              </a:prstGeom>
              <a:blipFill>
                <a:blip r:embed="rId5"/>
                <a:stretch>
                  <a:fillRect l="-277" t="-3960" b="-128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8406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47CF61-3A8A-4F15-B1A6-A82BF6DF4D0D}"/>
              </a:ext>
            </a:extLst>
          </p:cNvPr>
          <p:cNvSpPr txBox="1">
            <a:spLocks/>
          </p:cNvSpPr>
          <p:nvPr/>
        </p:nvSpPr>
        <p:spPr>
          <a:xfrm>
            <a:off x="838200" y="9939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How to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get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XUV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optical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vortices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0BBB69-F174-42FE-AC94-5EDE77BD692E}"/>
              </a:ext>
            </a:extLst>
          </p:cNvPr>
          <p:cNvSpPr txBox="1"/>
          <p:nvPr/>
        </p:nvSpPr>
        <p:spPr>
          <a:xfrm>
            <a:off x="342900" y="831692"/>
            <a:ext cx="10058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XUV light :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from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to 10 to 100nm (12 to 120 eV)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647872-40CF-47B2-9056-6F2A724CA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2314594"/>
            <a:ext cx="3924300" cy="195600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C2C0C2-68C1-419A-9543-2FEDB4E6FAAC}"/>
              </a:ext>
            </a:extLst>
          </p:cNvPr>
          <p:cNvSpPr txBox="1"/>
          <p:nvPr/>
        </p:nvSpPr>
        <p:spPr>
          <a:xfrm>
            <a:off x="342900" y="1419273"/>
            <a:ext cx="10058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We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use non-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linear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optics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</a:rPr>
              <a:t>High </a:t>
            </a:r>
            <a:r>
              <a:rPr lang="fr-FR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Harmonic</a:t>
            </a:r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Generation</a:t>
            </a:r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89AC96A-4113-4A86-941D-DD86FD2AB827}"/>
              </a:ext>
            </a:extLst>
          </p:cNvPr>
          <p:cNvSpPr txBox="1"/>
          <p:nvPr/>
        </p:nvSpPr>
        <p:spPr>
          <a:xfrm>
            <a:off x="342900" y="6147546"/>
            <a:ext cx="113504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aseline="30000" dirty="0"/>
              <a:t>[8] </a:t>
            </a:r>
            <a:r>
              <a:rPr lang="fr-FR" sz="1100" dirty="0"/>
              <a:t>Carsten </a:t>
            </a:r>
            <a:r>
              <a:rPr lang="fr-FR" sz="1100" dirty="0" err="1"/>
              <a:t>Winterfeldt</a:t>
            </a:r>
            <a:r>
              <a:rPr lang="fr-FR" sz="1100" dirty="0"/>
              <a:t>, Christian Spielmann, and Gustav Gerber. “</a:t>
            </a:r>
            <a:r>
              <a:rPr lang="fr-FR" sz="1100" dirty="0" err="1"/>
              <a:t>Colloquium</a:t>
            </a:r>
            <a:r>
              <a:rPr lang="fr-FR" sz="1100" dirty="0"/>
              <a:t>: Optimal control of high-</a:t>
            </a:r>
            <a:r>
              <a:rPr lang="fr-FR" sz="1100" dirty="0" err="1"/>
              <a:t>harmonic</a:t>
            </a:r>
            <a:r>
              <a:rPr lang="fr-FR" sz="1100" dirty="0"/>
              <a:t> </a:t>
            </a:r>
            <a:r>
              <a:rPr lang="fr-FR" sz="1100" dirty="0" err="1"/>
              <a:t>generation</a:t>
            </a:r>
            <a:r>
              <a:rPr lang="fr-FR" sz="1100" dirty="0"/>
              <a:t>”. In: </a:t>
            </a:r>
            <a:r>
              <a:rPr lang="fr-FR" sz="1100" dirty="0" err="1"/>
              <a:t>Rev</a:t>
            </a:r>
            <a:r>
              <a:rPr lang="fr-FR" sz="1100" dirty="0"/>
              <a:t>. Mod. Phys. 80 (1 Jan. 2008), pp. 117–140.</a:t>
            </a:r>
          </a:p>
          <a:p>
            <a:r>
              <a:rPr lang="fr-FR" sz="1100" baseline="30000" dirty="0"/>
              <a:t>[9] </a:t>
            </a:r>
            <a:r>
              <a:rPr lang="en-US" sz="1100" dirty="0"/>
              <a:t>P. B. </a:t>
            </a:r>
            <a:r>
              <a:rPr lang="en-US" sz="1100" dirty="0" err="1"/>
              <a:t>Corkum</a:t>
            </a:r>
            <a:r>
              <a:rPr lang="en-US" sz="1100" dirty="0"/>
              <a:t>. “Plasma perspective on strong field multiphoton ionization”. In: Phys. Rev. Lett. 71 (13 Sept. 1993), pp. 1994–1997. </a:t>
            </a:r>
            <a:r>
              <a:rPr lang="fr-FR" sz="1100" dirty="0"/>
              <a:t> </a:t>
            </a:r>
          </a:p>
          <a:p>
            <a:r>
              <a:rPr lang="fr-FR" sz="1100" baseline="30000" dirty="0"/>
              <a:t>[10] </a:t>
            </a:r>
            <a:r>
              <a:rPr lang="fr-FR" sz="1100" dirty="0" err="1">
                <a:effectLst/>
              </a:rPr>
              <a:t>Liran</a:t>
            </a:r>
            <a:r>
              <a:rPr lang="fr-FR" sz="1100" dirty="0">
                <a:effectLst/>
              </a:rPr>
              <a:t> </a:t>
            </a:r>
            <a:r>
              <a:rPr lang="fr-FR" sz="1100" dirty="0" err="1">
                <a:effectLst/>
              </a:rPr>
              <a:t>Hareli</a:t>
            </a:r>
            <a:r>
              <a:rPr lang="fr-FR" sz="1100" dirty="0">
                <a:effectLst/>
              </a:rPr>
              <a:t> </a:t>
            </a:r>
            <a:r>
              <a:rPr lang="fr-FR" sz="1100" i="1" dirty="0">
                <a:effectLst/>
              </a:rPr>
              <a:t>et al</a:t>
            </a:r>
            <a:r>
              <a:rPr lang="fr-FR" sz="1100" dirty="0">
                <a:effectLst/>
              </a:rPr>
              <a:t> 2020 </a:t>
            </a:r>
            <a:r>
              <a:rPr lang="fr-FR" sz="1100" i="1" dirty="0">
                <a:effectLst/>
              </a:rPr>
              <a:t>J. Phys. B: At. Mol. </a:t>
            </a:r>
            <a:r>
              <a:rPr lang="fr-FR" sz="1100" i="1" dirty="0" err="1">
                <a:effectLst/>
              </a:rPr>
              <a:t>Opt</a:t>
            </a:r>
            <a:r>
              <a:rPr lang="fr-FR" sz="1100" i="1" dirty="0">
                <a:effectLst/>
              </a:rPr>
              <a:t>. Phys.</a:t>
            </a:r>
            <a:r>
              <a:rPr lang="fr-FR" sz="1100" dirty="0">
                <a:effectLst/>
              </a:rPr>
              <a:t> </a:t>
            </a:r>
            <a:r>
              <a:rPr lang="fr-FR" sz="1100" b="1" dirty="0">
                <a:effectLst/>
              </a:rPr>
              <a:t>53</a:t>
            </a:r>
            <a:r>
              <a:rPr lang="fr-FR" sz="1100" dirty="0">
                <a:effectLst/>
              </a:rPr>
              <a:t> 233001</a:t>
            </a:r>
            <a:endParaRPr lang="fr-FR" sz="11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0CA1BC-76C1-495C-9EE4-112087E8A8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0338" y="767379"/>
            <a:ext cx="6283550" cy="117200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53CBC01-0F7E-40D9-8530-F336E99008BD}"/>
              </a:ext>
            </a:extLst>
          </p:cNvPr>
          <p:cNvSpPr txBox="1"/>
          <p:nvPr/>
        </p:nvSpPr>
        <p:spPr>
          <a:xfrm>
            <a:off x="7259199" y="1903487"/>
            <a:ext cx="3584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Fig.6:</a:t>
            </a:r>
            <a:r>
              <a:rPr lang="fr-FR" sz="1600" dirty="0"/>
              <a:t> Sketch of an </a:t>
            </a:r>
            <a:r>
              <a:rPr lang="fr-FR" sz="1600" dirty="0" err="1"/>
              <a:t>experiment</a:t>
            </a:r>
            <a:r>
              <a:rPr lang="fr-FR" sz="1600" dirty="0"/>
              <a:t> of HHG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5B397FF-DCC8-4E33-9B7F-2F002D54FF80}"/>
              </a:ext>
            </a:extLst>
          </p:cNvPr>
          <p:cNvSpPr txBox="1"/>
          <p:nvPr/>
        </p:nvSpPr>
        <p:spPr>
          <a:xfrm>
            <a:off x="400879" y="1905422"/>
            <a:ext cx="4303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Fig.5:</a:t>
            </a:r>
            <a:r>
              <a:rPr lang="fr-FR" sz="1600" dirty="0"/>
              <a:t> </a:t>
            </a:r>
            <a:r>
              <a:rPr lang="fr-FR" sz="1600" dirty="0" err="1"/>
              <a:t>Typical</a:t>
            </a:r>
            <a:r>
              <a:rPr lang="fr-FR" sz="1600" dirty="0"/>
              <a:t> HHG </a:t>
            </a:r>
            <a:r>
              <a:rPr lang="fr-FR" sz="1600" dirty="0" err="1"/>
              <a:t>spectrum</a:t>
            </a:r>
            <a:r>
              <a:rPr lang="fr-FR" sz="1600" dirty="0"/>
              <a:t> </a:t>
            </a:r>
            <a:r>
              <a:rPr lang="fr-FR" sz="1600" baseline="30000" dirty="0"/>
              <a:t>[8]</a:t>
            </a:r>
            <a:endParaRPr lang="fr-FR" sz="16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6A34E12-02BE-43B2-BB2F-1879E9026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98" y="3429000"/>
            <a:ext cx="6776077" cy="127051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3C283C8-1918-4DA1-8A1F-A196BE6E9CF5}"/>
              </a:ext>
            </a:extLst>
          </p:cNvPr>
          <p:cNvSpPr txBox="1"/>
          <p:nvPr/>
        </p:nvSpPr>
        <p:spPr>
          <a:xfrm>
            <a:off x="5101598" y="2507777"/>
            <a:ext cx="10058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Basic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understanding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of the process: the 3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step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model</a:t>
            </a:r>
            <a:r>
              <a:rPr lang="fr-FR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[9] 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EED8B91-316B-4641-86B7-34ED50F23575}"/>
              </a:ext>
            </a:extLst>
          </p:cNvPr>
          <p:cNvSpPr txBox="1"/>
          <p:nvPr/>
        </p:nvSpPr>
        <p:spPr>
          <a:xfrm>
            <a:off x="6097657" y="2962680"/>
            <a:ext cx="4303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Fig.7:</a:t>
            </a:r>
            <a:r>
              <a:rPr lang="fr-FR" sz="1600" dirty="0"/>
              <a:t> Sketch of the 3 </a:t>
            </a:r>
            <a:r>
              <a:rPr lang="fr-FR" sz="1600" dirty="0" err="1"/>
              <a:t>step</a:t>
            </a:r>
            <a:r>
              <a:rPr lang="fr-FR" sz="1600" dirty="0"/>
              <a:t> model</a:t>
            </a:r>
            <a:r>
              <a:rPr lang="fr-FR" sz="1600" baseline="30000" dirty="0"/>
              <a:t>[10]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0CE4482-4AF8-4B23-9E78-B6DD549FF493}"/>
                  </a:ext>
                </a:extLst>
              </p:cNvPr>
              <p:cNvSpPr txBox="1"/>
              <p:nvPr/>
            </p:nvSpPr>
            <p:spPr>
              <a:xfrm>
                <a:off x="824780" y="4383043"/>
                <a:ext cx="39243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Maximum </a:t>
                </a:r>
                <a:r>
                  <a:rPr lang="fr-FR" sz="1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order</a:t>
                </a:r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depends</a:t>
                </a:r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16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𝐼𝑅</m:t>
                            </m:r>
                          </m:sub>
                        </m:sSub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²</m:t>
                    </m:r>
                  </m:oMath>
                </a14:m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fr-FR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0CE4482-4AF8-4B23-9E78-B6DD549FF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80" y="4383043"/>
                <a:ext cx="3924300" cy="338554"/>
              </a:xfrm>
              <a:prstGeom prst="rect">
                <a:avLst/>
              </a:prstGeom>
              <a:blipFill>
                <a:blip r:embed="rId5"/>
                <a:stretch>
                  <a:fillRect t="-7143" b="-196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lèche : haut 18">
            <a:extLst>
              <a:ext uri="{FF2B5EF4-FFF2-40B4-BE49-F238E27FC236}">
                <a16:creationId xmlns:a16="http://schemas.microsoft.com/office/drawing/2014/main" id="{E7BC6214-24CE-4FA0-B66D-1021E11EB55F}"/>
              </a:ext>
            </a:extLst>
          </p:cNvPr>
          <p:cNvSpPr/>
          <p:nvPr/>
        </p:nvSpPr>
        <p:spPr>
          <a:xfrm>
            <a:off x="3316111" y="3995812"/>
            <a:ext cx="159026" cy="432407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18EDA0A-1EED-4A8C-A46C-8F63AD2DFDF3}"/>
                  </a:ext>
                </a:extLst>
              </p:cNvPr>
              <p:cNvSpPr txBox="1"/>
              <p:nvPr/>
            </p:nvSpPr>
            <p:spPr>
              <a:xfrm>
                <a:off x="400879" y="4838562"/>
                <a:ext cx="1095292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this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PhD,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we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work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on the </a:t>
                </a:r>
                <a:r>
                  <a:rPr lang="fr-FR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25th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harmonic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around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32.8nm (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𝒒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𝟐𝟓</m:t>
                    </m:r>
                  </m:oMath>
                </a14:m>
                <a:r>
                  <a:rPr lang="fr-FR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).</a:t>
                </a:r>
              </a:p>
              <a:p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/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HHG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is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very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inefficient 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fr-FR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amplification </a:t>
                </a:r>
                <a:r>
                  <a:rPr lang="fr-FR" b="1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with</a:t>
                </a:r>
                <a:r>
                  <a:rPr lang="fr-FR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an XUV laser 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(transition </a:t>
                </a:r>
                <a:r>
                  <a:rPr lang="fr-FR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pumped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with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electron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/ion collisions </a:t>
                </a:r>
                <a:r>
                  <a:rPr lang="fr-FR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from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a hot plasma)</a:t>
                </a:r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18EDA0A-1EED-4A8C-A46C-8F63AD2DF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79" y="4838562"/>
                <a:ext cx="10952921" cy="1200329"/>
              </a:xfrm>
              <a:prstGeom prst="rect">
                <a:avLst/>
              </a:prstGeom>
              <a:blipFill>
                <a:blip r:embed="rId6"/>
                <a:stretch>
                  <a:fillRect l="-390" t="-3553" b="-65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9ECBCFAB-FA0D-4F62-A016-6372CF7390B0}"/>
              </a:ext>
            </a:extLst>
          </p:cNvPr>
          <p:cNvSpPr txBox="1"/>
          <p:nvPr/>
        </p:nvSpPr>
        <p:spPr>
          <a:xfrm>
            <a:off x="11697629" y="54115"/>
            <a:ext cx="37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49165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EC47DE-FF08-413E-AE99-55412351088F}"/>
              </a:ext>
            </a:extLst>
          </p:cNvPr>
          <p:cNvSpPr txBox="1">
            <a:spLocks/>
          </p:cNvSpPr>
          <p:nvPr/>
        </p:nvSpPr>
        <p:spPr>
          <a:xfrm>
            <a:off x="537491" y="4535"/>
            <a:ext cx="110973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Amplifying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medium: the plasma-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based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XUV laser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A54375-4E78-414A-A3F8-C37F6A75A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23" y="1711327"/>
            <a:ext cx="3399889" cy="28522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4A85A4-BF96-4E60-9C6E-CE2438E30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31" y="1781849"/>
            <a:ext cx="3844569" cy="285225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7A2716B-5C0C-4CDC-9B9B-F1A9E791C4F5}"/>
              </a:ext>
            </a:extLst>
          </p:cNvPr>
          <p:cNvSpPr txBox="1"/>
          <p:nvPr/>
        </p:nvSpPr>
        <p:spPr>
          <a:xfrm>
            <a:off x="315131" y="743587"/>
            <a:ext cx="57642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</a:rPr>
              <a:t>On a </a:t>
            </a:r>
            <a:r>
              <a:rPr lang="fr-FR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solid</a:t>
            </a:r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target</a:t>
            </a:r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</a:rPr>
              <a:t> (LASERIX platform): 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the 1st pulse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creates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the plasma, the 2</a:t>
            </a:r>
            <a:r>
              <a:rPr lang="fr-FR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nd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pulse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heats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the plasma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electrons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7A6A8E-1886-446B-A5B2-8D3EBE0EF5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b="27882"/>
          <a:stretch/>
        </p:blipFill>
        <p:spPr>
          <a:xfrm>
            <a:off x="3690150" y="1829454"/>
            <a:ext cx="1444230" cy="8269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5A24148-F5F5-4065-8D14-8F70CD234468}"/>
                  </a:ext>
                </a:extLst>
              </p:cNvPr>
              <p:cNvSpPr txBox="1"/>
              <p:nvPr/>
            </p:nvSpPr>
            <p:spPr>
              <a:xfrm>
                <a:off x="6112617" y="743587"/>
                <a:ext cx="576425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7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a </a:t>
                </a:r>
                <a:r>
                  <a:rPr lang="fr-FR" sz="17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gas</a:t>
                </a:r>
                <a:r>
                  <a:rPr lang="fr-FR" sz="17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fr-FR" sz="17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cell</a:t>
                </a:r>
                <a:r>
                  <a:rPr lang="fr-FR" sz="17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(LOA Salle Jaune): 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single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ultrafast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pulse (</a:t>
                </a:r>
                <a14:m>
                  <m:oMath xmlns:m="http://schemas.openxmlformats.org/officeDocument/2006/math">
                    <m:r>
                      <a:rPr lang="fr-FR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~40</m:t>
                    </m:r>
                    <m:r>
                      <m:rPr>
                        <m:sty m:val="p"/>
                      </m:rPr>
                      <a:rPr lang="fr-FR" sz="17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fs</m:t>
                    </m:r>
                    <m:r>
                      <a:rPr lang="fr-FR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creates the plasma and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heats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electrons</a:t>
                </a:r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5A24148-F5F5-4065-8D14-8F70CD234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2617" y="743587"/>
                <a:ext cx="5764252" cy="615553"/>
              </a:xfrm>
              <a:prstGeom prst="rect">
                <a:avLst/>
              </a:prstGeom>
              <a:blipFill>
                <a:blip r:embed="rId5"/>
                <a:stretch>
                  <a:fillRect l="-741" t="-3960" b="-128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F2CE338A-5DB7-4D48-896C-3F2C56CA592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30" y="1825730"/>
            <a:ext cx="895256" cy="102839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9F89B04-3014-4230-897D-16CA9C90E545}"/>
              </a:ext>
            </a:extLst>
          </p:cNvPr>
          <p:cNvSpPr txBox="1"/>
          <p:nvPr/>
        </p:nvSpPr>
        <p:spPr>
          <a:xfrm>
            <a:off x="315131" y="1408637"/>
            <a:ext cx="521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Fig.8:</a:t>
            </a:r>
            <a:r>
              <a:rPr lang="fr-FR" sz="1600" dirty="0"/>
              <a:t> Sketch of a </a:t>
            </a:r>
            <a:r>
              <a:rPr lang="fr-FR" sz="1600" dirty="0" err="1"/>
              <a:t>collisional</a:t>
            </a:r>
            <a:r>
              <a:rPr lang="fr-FR" sz="1600" dirty="0"/>
              <a:t> XUV laser on a </a:t>
            </a:r>
            <a:r>
              <a:rPr lang="fr-FR" sz="1600" dirty="0" err="1"/>
              <a:t>solid</a:t>
            </a:r>
            <a:r>
              <a:rPr lang="fr-FR" sz="1600" dirty="0"/>
              <a:t> </a:t>
            </a:r>
            <a:r>
              <a:rPr lang="fr-FR" sz="1600" dirty="0" err="1"/>
              <a:t>target</a:t>
            </a:r>
            <a:r>
              <a:rPr lang="fr-FR" sz="1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[11]</a:t>
            </a:r>
            <a:endParaRPr lang="fr-FR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0BCB7E9-80F7-4BDF-8A41-6C75F60428B4}"/>
              </a:ext>
            </a:extLst>
          </p:cNvPr>
          <p:cNvSpPr txBox="1"/>
          <p:nvPr/>
        </p:nvSpPr>
        <p:spPr>
          <a:xfrm>
            <a:off x="6010971" y="1408637"/>
            <a:ext cx="5215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Fig.9:</a:t>
            </a:r>
            <a:r>
              <a:rPr lang="fr-FR" sz="1600" dirty="0"/>
              <a:t> Sketch of a </a:t>
            </a:r>
            <a:r>
              <a:rPr lang="fr-FR" sz="1600" dirty="0" err="1"/>
              <a:t>collisional</a:t>
            </a:r>
            <a:r>
              <a:rPr lang="fr-FR" sz="1600" dirty="0"/>
              <a:t> XUV laser in a </a:t>
            </a:r>
            <a:r>
              <a:rPr lang="fr-FR" sz="1600" dirty="0" err="1"/>
              <a:t>gas</a:t>
            </a:r>
            <a:r>
              <a:rPr lang="fr-FR" sz="1600" dirty="0"/>
              <a:t> </a:t>
            </a:r>
            <a:r>
              <a:rPr lang="fr-FR" sz="1600" dirty="0" err="1"/>
              <a:t>cell</a:t>
            </a:r>
            <a:r>
              <a:rPr lang="fr-FR" sz="1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[11]</a:t>
            </a:r>
            <a:endParaRPr lang="fr-FR" sz="16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F4736B3-8F09-4A1E-B034-5D408EFA75EC}"/>
              </a:ext>
            </a:extLst>
          </p:cNvPr>
          <p:cNvSpPr txBox="1"/>
          <p:nvPr/>
        </p:nvSpPr>
        <p:spPr>
          <a:xfrm>
            <a:off x="164334" y="6184699"/>
            <a:ext cx="118571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aseline="30000" dirty="0"/>
              <a:t>[11] </a:t>
            </a:r>
            <a:r>
              <a:rPr lang="fr-FR" sz="1100" dirty="0"/>
              <a:t>Fabien Tissandier. “Caractérisation spatio-temporelle d’une chaîne laser à 32. 8 nm par plasma laser et perspectives vers une source ultrabrève et intense”. 2011EPXX0026. PhD </a:t>
            </a:r>
            <a:r>
              <a:rPr lang="fr-FR" sz="1100" dirty="0" err="1"/>
              <a:t>thesis</a:t>
            </a:r>
            <a:r>
              <a:rPr lang="fr-FR" sz="1100" dirty="0"/>
              <a:t>. 2011, 1 vol. (244).</a:t>
            </a:r>
          </a:p>
          <a:p>
            <a:r>
              <a:rPr lang="fr-FR" sz="1100" baseline="30000" dirty="0"/>
              <a:t>12] </a:t>
            </a:r>
            <a:r>
              <a:rPr lang="en-US" sz="1100" dirty="0">
                <a:effectLst/>
              </a:rPr>
              <a:t>O. </a:t>
            </a:r>
            <a:r>
              <a:rPr lang="en-US" sz="1100" dirty="0" err="1">
                <a:effectLst/>
              </a:rPr>
              <a:t>Guilbaud</a:t>
            </a:r>
            <a:r>
              <a:rPr lang="en-US" sz="1100" dirty="0">
                <a:effectLst/>
              </a:rPr>
              <a:t> et al. “Fourier-limited seeded soft x-ray laser pulse”. In: Opt. Lett. 35.9 (May 2010), pp. 1326–1328.</a:t>
            </a:r>
            <a:endParaRPr lang="fr-FR" sz="1100" baseline="30000" dirty="0"/>
          </a:p>
          <a:p>
            <a:r>
              <a:rPr lang="fr-FR" sz="1100" baseline="30000" dirty="0"/>
              <a:t>[13] </a:t>
            </a:r>
            <a:r>
              <a:rPr lang="en-US" sz="1100" dirty="0"/>
              <a:t>Y. Wang et al. “High-Brightness Injection-Seeded Soft-X-Ray-Laser Amplifier Using a Solid Target”. In: </a:t>
            </a:r>
            <a:r>
              <a:rPr lang="en-US" sz="1100" dirty="0" err="1"/>
              <a:t>Phys.Rev</a:t>
            </a:r>
            <a:r>
              <a:rPr lang="en-US" sz="1100" dirty="0"/>
              <a:t>. Lett. 97 (12 Sept. 2006), p. 123901.</a:t>
            </a:r>
            <a:endParaRPr lang="fr-FR" sz="11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1ECE621-5225-4E10-AD6E-9281AF5D4664}"/>
              </a:ext>
            </a:extLst>
          </p:cNvPr>
          <p:cNvSpPr txBox="1"/>
          <p:nvPr/>
        </p:nvSpPr>
        <p:spPr>
          <a:xfrm>
            <a:off x="9605557" y="3827701"/>
            <a:ext cx="225161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The type of XUV laser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that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I have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used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so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far in the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experiments</a:t>
            </a:r>
            <a:endParaRPr lang="fr-FR" sz="1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lèche : haut 15">
            <a:extLst>
              <a:ext uri="{FF2B5EF4-FFF2-40B4-BE49-F238E27FC236}">
                <a16:creationId xmlns:a16="http://schemas.microsoft.com/office/drawing/2014/main" id="{E43B1AB9-6785-4921-9E0B-D37E2E994799}"/>
              </a:ext>
            </a:extLst>
          </p:cNvPr>
          <p:cNvSpPr/>
          <p:nvPr/>
        </p:nvSpPr>
        <p:spPr>
          <a:xfrm rot="18769666" flipH="1">
            <a:off x="9554969" y="3207755"/>
            <a:ext cx="284357" cy="613969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ECAD0A2-754B-48B5-8E2E-BEA5104373D3}"/>
              </a:ext>
            </a:extLst>
          </p:cNvPr>
          <p:cNvSpPr txBox="1"/>
          <p:nvPr/>
        </p:nvSpPr>
        <p:spPr>
          <a:xfrm>
            <a:off x="11697629" y="54115"/>
            <a:ext cx="37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C919035-B5E2-40EE-96EF-72F503A996F7}"/>
              </a:ext>
            </a:extLst>
          </p:cNvPr>
          <p:cNvSpPr txBox="1"/>
          <p:nvPr/>
        </p:nvSpPr>
        <p:spPr>
          <a:xfrm>
            <a:off x="315131" y="4866272"/>
            <a:ext cx="1138249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XUV laser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with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poor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spatial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quality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BUT if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used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as an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amplifying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medium: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Energy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multiplied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by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orders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of magnitude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Both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temporal </a:t>
            </a:r>
            <a:r>
              <a:rPr lang="fr-FR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[12]  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and spatial </a:t>
            </a:r>
            <a:r>
              <a:rPr lang="fr-FR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[13]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coherences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of the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harmonic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are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preserved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high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quality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beam</a:t>
            </a:r>
            <a:endParaRPr lang="fr-FR" sz="17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BUT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perfect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</a:rPr>
              <a:t>spatial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fr-FR" sz="1700" b="1" dirty="0">
                <a:latin typeface="Cambria" panose="02040503050406030204" pitchFamily="18" charset="0"/>
                <a:ea typeface="Cambria" panose="02040503050406030204" pitchFamily="18" charset="0"/>
              </a:rPr>
              <a:t>spectral synchronisations 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of the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seed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and the XUV laser are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mandatory</a:t>
            </a:r>
            <a:endParaRPr lang="fr-FR" sz="1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6871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646C2EF-CAAE-48E6-AE84-EC2DB998E37B}"/>
              </a:ext>
            </a:extLst>
          </p:cNvPr>
          <p:cNvSpPr txBox="1">
            <a:spLocks/>
          </p:cNvSpPr>
          <p:nvPr/>
        </p:nvSpPr>
        <p:spPr>
          <a:xfrm>
            <a:off x="547339" y="194737"/>
            <a:ext cx="110973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Experimental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setup and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: LOA 2023 (1/3)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4C02329-DBC6-4545-BC8A-833065C1AFAA}"/>
                  </a:ext>
                </a:extLst>
              </p:cNvPr>
              <p:cNvSpPr txBox="1"/>
              <p:nvPr/>
            </p:nvSpPr>
            <p:spPr>
              <a:xfrm>
                <a:off x="547339" y="857518"/>
                <a:ext cx="11426728" cy="1490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Problem: </a:t>
                </a:r>
              </a:p>
              <a:p>
                <a:pPr lvl="1"/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	- if the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infrared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laser has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ℓ=1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,  the </a:t>
                </a:r>
                <a14:m>
                  <m:oMath xmlns:m="http://schemas.openxmlformats.org/officeDocument/2006/math">
                    <m:r>
                      <a:rPr lang="fr-FR" sz="17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𝑞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-th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harmonic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ℓ</m:t>
                        </m:r>
                      </m:e>
                      <m:sub>
                        <m:r>
                          <a:rPr lang="fr-FR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𝒒</m:t>
                        </m:r>
                      </m:sub>
                    </m:sSub>
                    <m:r>
                      <a:rPr lang="fr-FR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𝒒</m:t>
                    </m:r>
                  </m:oMath>
                </a14:m>
                <a:endParaRPr lang="fr-FR" sz="2000" b="1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	- for </a:t>
                </a:r>
                <a14:m>
                  <m:oMath xmlns:m="http://schemas.openxmlformats.org/officeDocument/2006/math">
                    <m:r>
                      <a:rPr lang="fr-FR" sz="17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𝑞</m:t>
                    </m:r>
                    <m:r>
                      <a:rPr lang="fr-FR" sz="17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=25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7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fr-F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ℓ</m:t>
                        </m:r>
                      </m:e>
                      <m:sub>
                        <m:r>
                          <a:rPr lang="fr-FR" sz="17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𝑞</m:t>
                        </m:r>
                      </m:sub>
                    </m:sSub>
                    <m:r>
                      <a:rPr lang="fr-FR" sz="1700" i="1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7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25</m:t>
                    </m:r>
                    <m:r>
                      <a:rPr lang="fr-FR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×</m:t>
                    </m:r>
                    <m:r>
                      <a:rPr lang="fr-FR" sz="17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ℓ </m:t>
                    </m:r>
                  </m:oMath>
                </a14:m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 the XUV vortex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is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larger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than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the IR one and 5 times </a:t>
                </a:r>
                <a:r>
                  <a:rPr lang="fr-FR" sz="1700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more divergent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!</a:t>
                </a:r>
              </a:p>
              <a:p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Idea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 </a:t>
                </a:r>
                <a:r>
                  <a:rPr lang="fr-FR" sz="1700" b="1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focusing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the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harmonic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seed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as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much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as possible</a:t>
                </a:r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4C02329-DBC6-4545-BC8A-833065C1A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39" y="857518"/>
                <a:ext cx="11426728" cy="1490473"/>
              </a:xfrm>
              <a:prstGeom prst="rect">
                <a:avLst/>
              </a:prstGeom>
              <a:blipFill>
                <a:blip r:embed="rId2"/>
                <a:stretch>
                  <a:fillRect l="-267" t="-1639" b="-53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8FD919A3-A0DF-4C0F-AED1-628AEE9F80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3752" y="2180957"/>
            <a:ext cx="7191284" cy="253953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84D2F6C-6749-494F-93D4-73D758983EA4}"/>
              </a:ext>
            </a:extLst>
          </p:cNvPr>
          <p:cNvSpPr txBox="1"/>
          <p:nvPr/>
        </p:nvSpPr>
        <p:spPr>
          <a:xfrm>
            <a:off x="547339" y="4044330"/>
            <a:ext cx="7015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Fig.10:</a:t>
            </a:r>
            <a:r>
              <a:rPr lang="fr-FR" sz="1600" dirty="0"/>
              <a:t> Sketch of the setup </a:t>
            </a:r>
            <a:r>
              <a:rPr lang="fr-FR" sz="1600" dirty="0" err="1"/>
              <a:t>used</a:t>
            </a:r>
            <a:r>
              <a:rPr lang="fr-FR" sz="1600" dirty="0"/>
              <a:t> for the </a:t>
            </a:r>
            <a:r>
              <a:rPr lang="fr-FR" sz="1600" dirty="0" err="1"/>
              <a:t>harmonic</a:t>
            </a:r>
            <a:r>
              <a:rPr lang="fr-FR" sz="1600" dirty="0"/>
              <a:t> vortex </a:t>
            </a:r>
            <a:r>
              <a:rPr lang="fr-FR" sz="1600" dirty="0" err="1"/>
              <a:t>seeding</a:t>
            </a:r>
            <a:r>
              <a:rPr lang="fr-FR" sz="1600" dirty="0"/>
              <a:t> at LOA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6713A5D-69AB-4F17-AA63-D7D1BC71CF6C}"/>
                  </a:ext>
                </a:extLst>
              </p:cNvPr>
              <p:cNvSpPr txBox="1"/>
              <p:nvPr/>
            </p:nvSpPr>
            <p:spPr>
              <a:xfrm>
                <a:off x="547339" y="4704987"/>
                <a:ext cx="11426728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Main </a:t>
                </a:r>
                <a:r>
                  <a:rPr lang="fr-FR" b="1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result</a:t>
                </a:r>
                <a:r>
                  <a:rPr lang="fr-FR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</a:t>
                </a:r>
              </a:p>
              <a:p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- XUV laser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diameter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70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700" b="0" i="0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XRL</m:t>
                        </m:r>
                      </m:sub>
                    </m:sSub>
                    <m:r>
                      <a:rPr lang="el-GR" sz="17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~ 60µ</m:t>
                    </m:r>
                    <m:r>
                      <a:rPr lang="el-GR" sz="17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𝑚</m:t>
                    </m:r>
                  </m:oMath>
                </a14:m>
                <a:endParaRPr lang="el-GR" sz="17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- XUV vortex </a:t>
                </a:r>
                <a:r>
                  <a:rPr lang="fr-FR" sz="17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diameter</a:t>
                </a:r>
                <a:r>
                  <a:rPr lang="fr-FR" sz="17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70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70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Vortex</m:t>
                        </m:r>
                        <m:r>
                          <a:rPr lang="fr-FR" sz="170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1700" i="0" dirty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  <m:t>XUV</m:t>
                        </m:r>
                      </m:sub>
                    </m:sSub>
                    <m:r>
                      <a:rPr lang="fr-FR" sz="17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~ 150µ</m:t>
                    </m:r>
                    <m:r>
                      <a:rPr lang="fr-FR" sz="17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𝑚</m:t>
                    </m:r>
                    <m:r>
                      <a:rPr lang="fr-FR" sz="1700" i="1" dirty="0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  <a:p>
                <a:endParaRPr lang="fr-FR" sz="17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6713A5D-69AB-4F17-AA63-D7D1BC71C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39" y="4704987"/>
                <a:ext cx="11426728" cy="1661993"/>
              </a:xfrm>
              <a:prstGeom prst="rect">
                <a:avLst/>
              </a:prstGeom>
              <a:blipFill>
                <a:blip r:embed="rId4"/>
                <a:stretch>
                  <a:fillRect l="-480" t="-25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79B748E-9E6F-463D-9341-9915BBDD3EC2}"/>
                  </a:ext>
                </a:extLst>
              </p:cNvPr>
              <p:cNvSpPr txBox="1"/>
              <p:nvPr/>
            </p:nvSpPr>
            <p:spPr>
              <a:xfrm>
                <a:off x="6172200" y="4954042"/>
                <a:ext cx="3657600" cy="104644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4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Vortex</m:t>
                              </m:r>
                              <m:r>
                                <a:rPr lang="fr-FR" sz="24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FR" sz="24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XUV</m:t>
                              </m:r>
                            </m:sub>
                          </m:sSub>
                          <m:r>
                            <a:rPr lang="fr-FR" sz="24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3×</m:t>
                          </m:r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XRL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  <a:p>
                <a:endParaRPr lang="fr-FR" dirty="0"/>
              </a:p>
              <a:p>
                <a:pPr algn="ctr"/>
                <a:r>
                  <a:rPr lang="fr-FR" sz="2000" b="1" dirty="0">
                    <a:sym typeface="Wingdings" panose="05000000000000000000" pitchFamily="2" charset="2"/>
                  </a:rPr>
                  <a:t> </a:t>
                </a:r>
                <a:r>
                  <a:rPr lang="fr-FR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Partial </a:t>
                </a:r>
                <a:r>
                  <a:rPr lang="fr-FR" sz="2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seeding</a:t>
                </a:r>
                <a:endParaRPr lang="fr-FR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79B748E-9E6F-463D-9341-9915BBDD3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4954042"/>
                <a:ext cx="3657600" cy="1046440"/>
              </a:xfrm>
              <a:prstGeom prst="rect">
                <a:avLst/>
              </a:prstGeom>
              <a:blipFill>
                <a:blip r:embed="rId5"/>
                <a:stretch>
                  <a:fillRect b="-8046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E70AD6EE-7D36-4A1D-94B7-91FA8E40D3F6}"/>
              </a:ext>
            </a:extLst>
          </p:cNvPr>
          <p:cNvSpPr txBox="1"/>
          <p:nvPr/>
        </p:nvSpPr>
        <p:spPr>
          <a:xfrm>
            <a:off x="11697629" y="54115"/>
            <a:ext cx="37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2311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646C2EF-CAAE-48E6-AE84-EC2DB998E37B}"/>
              </a:ext>
            </a:extLst>
          </p:cNvPr>
          <p:cNvSpPr txBox="1">
            <a:spLocks/>
          </p:cNvSpPr>
          <p:nvPr/>
        </p:nvSpPr>
        <p:spPr>
          <a:xfrm>
            <a:off x="547339" y="194737"/>
            <a:ext cx="110973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Experimental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setup and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: LOA 2023 (2/3)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79B748E-9E6F-463D-9341-9915BBDD3EC2}"/>
                  </a:ext>
                </a:extLst>
              </p:cNvPr>
              <p:cNvSpPr txBox="1"/>
              <p:nvPr/>
            </p:nvSpPr>
            <p:spPr>
              <a:xfrm>
                <a:off x="8085762" y="1519263"/>
                <a:ext cx="3657600" cy="104644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4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Vortex</m:t>
                              </m:r>
                              <m:r>
                                <a:rPr lang="fr-FR" sz="24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fr-FR" sz="24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XUV</m:t>
                              </m:r>
                            </m:sub>
                          </m:sSub>
                          <m:r>
                            <a:rPr lang="fr-FR" sz="24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3×</m:t>
                          </m:r>
                          <m:r>
                            <m:rPr>
                              <m:sty m:val="p"/>
                            </m:rPr>
                            <a:rPr lang="el-G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</a:rPr>
                            <m:t>XRL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  <a:p>
                <a:endParaRPr lang="fr-FR" dirty="0"/>
              </a:p>
              <a:p>
                <a:pPr algn="ctr"/>
                <a:r>
                  <a:rPr lang="fr-FR" sz="2000" b="1" dirty="0">
                    <a:sym typeface="Wingdings" panose="05000000000000000000" pitchFamily="2" charset="2"/>
                  </a:rPr>
                  <a:t> </a:t>
                </a:r>
                <a:r>
                  <a:rPr lang="fr-FR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Partial </a:t>
                </a:r>
                <a:r>
                  <a:rPr lang="fr-FR" sz="2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seeding</a:t>
                </a:r>
                <a:endParaRPr lang="fr-FR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79B748E-9E6F-463D-9341-9915BBDD3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762" y="1519263"/>
                <a:ext cx="3657600" cy="1046440"/>
              </a:xfrm>
              <a:prstGeom prst="rect">
                <a:avLst/>
              </a:prstGeom>
              <a:blipFill>
                <a:blip r:embed="rId2"/>
                <a:stretch>
                  <a:fillRect b="-7429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10995409-A4CD-407F-84BC-D148DFC4C31C}"/>
              </a:ext>
            </a:extLst>
          </p:cNvPr>
          <p:cNvSpPr txBox="1"/>
          <p:nvPr/>
        </p:nvSpPr>
        <p:spPr>
          <a:xfrm>
            <a:off x="11697629" y="54115"/>
            <a:ext cx="37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5AC14E6-4486-4ACA-8D89-0FDF70FCB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62" y="1520300"/>
            <a:ext cx="2622051" cy="21864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FED663-32C3-4B58-9402-1FB115A6E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50" y="1520300"/>
            <a:ext cx="2133600" cy="21336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4A5213-956B-44E2-A2B5-699D5795E8DB}"/>
              </a:ext>
            </a:extLst>
          </p:cNvPr>
          <p:cNvSpPr txBox="1"/>
          <p:nvPr/>
        </p:nvSpPr>
        <p:spPr>
          <a:xfrm>
            <a:off x="363662" y="1166357"/>
            <a:ext cx="399258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Not at the center (horizontal scan):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5B4C79A-39AA-4C1D-B477-4E5BD753DD09}"/>
              </a:ext>
            </a:extLst>
          </p:cNvPr>
          <p:cNvSpPr txBox="1"/>
          <p:nvPr/>
        </p:nvSpPr>
        <p:spPr>
          <a:xfrm>
            <a:off x="363661" y="4007843"/>
            <a:ext cx="399258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At the center (horizontal scan):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05F832D-3AD0-4CB6-859E-D6DB3B976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51" y="4427887"/>
            <a:ext cx="2550872" cy="21336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668FE57-D8D9-4CB3-95BF-2302475DE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50" y="4361786"/>
            <a:ext cx="2199701" cy="219970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A99B8B8-6375-4A0A-A23D-2AE74E705A88}"/>
              </a:ext>
            </a:extLst>
          </p:cNvPr>
          <p:cNvSpPr txBox="1"/>
          <p:nvPr/>
        </p:nvSpPr>
        <p:spPr>
          <a:xfrm>
            <a:off x="5860950" y="2456558"/>
            <a:ext cx="196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Clear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evolution</a:t>
            </a:r>
            <a:endParaRPr lang="fr-FR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B7A0D60-1877-45C3-8BA2-722802DC2E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11121"/>
          <a:stretch/>
        </p:blipFill>
        <p:spPr>
          <a:xfrm>
            <a:off x="7243587" y="4007842"/>
            <a:ext cx="2891648" cy="280472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FAE703E-9F8F-4C0C-BA55-FF1AECE9356C}"/>
              </a:ext>
            </a:extLst>
          </p:cNvPr>
          <p:cNvSpPr txBox="1"/>
          <p:nvPr/>
        </p:nvSpPr>
        <p:spPr>
          <a:xfrm>
            <a:off x="9800905" y="4879134"/>
            <a:ext cx="22758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Follows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the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shape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of the input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harmonic</a:t>
            </a:r>
            <a:endParaRPr lang="fr-FR" sz="17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Flèche : gauche 1">
            <a:extLst>
              <a:ext uri="{FF2B5EF4-FFF2-40B4-BE49-F238E27FC236}">
                <a16:creationId xmlns:a16="http://schemas.microsoft.com/office/drawing/2014/main" id="{8314F12E-CBCD-46D4-BA7D-F484E62417C1}"/>
              </a:ext>
            </a:extLst>
          </p:cNvPr>
          <p:cNvSpPr/>
          <p:nvPr/>
        </p:nvSpPr>
        <p:spPr>
          <a:xfrm>
            <a:off x="9290740" y="5040871"/>
            <a:ext cx="623822" cy="36933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72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3D005-A1D0-4AA1-9B5A-777E5F0EA0B7}"/>
              </a:ext>
            </a:extLst>
          </p:cNvPr>
          <p:cNvSpPr txBox="1">
            <a:spLocks/>
          </p:cNvSpPr>
          <p:nvPr/>
        </p:nvSpPr>
        <p:spPr>
          <a:xfrm>
            <a:off x="547339" y="194737"/>
            <a:ext cx="110973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Experimental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 setup and </a:t>
            </a:r>
            <a:r>
              <a:rPr lang="fr-FR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results</a:t>
            </a:r>
            <a:r>
              <a:rPr lang="fr-FR" sz="3600" dirty="0">
                <a:latin typeface="Cambria" panose="02040503050406030204" pitchFamily="18" charset="0"/>
                <a:ea typeface="Cambria" panose="02040503050406030204" pitchFamily="18" charset="0"/>
              </a:rPr>
              <a:t>: LOA 2023 (3/3)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E48A62-13E6-4D0A-8636-D844B5C676F6}"/>
              </a:ext>
            </a:extLst>
          </p:cNvPr>
          <p:cNvSpPr txBox="1"/>
          <p:nvPr/>
        </p:nvSpPr>
        <p:spPr>
          <a:xfrm>
            <a:off x="11697629" y="54115"/>
            <a:ext cx="37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74EE912-4DE6-4360-9B7F-E8D38214C39D}"/>
              </a:ext>
            </a:extLst>
          </p:cNvPr>
          <p:cNvSpPr txBox="1"/>
          <p:nvPr/>
        </p:nvSpPr>
        <p:spPr>
          <a:xfrm>
            <a:off x="342900" y="857518"/>
            <a:ext cx="117243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Is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it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consistent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with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theory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DAGON</a:t>
            </a:r>
            <a:r>
              <a:rPr lang="fr-FR" sz="17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[14]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code, collaboration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with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Eduardo Oliva Gonzalo, </a:t>
            </a:r>
            <a:r>
              <a:rPr lang="fr-FR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Universidad</a:t>
            </a: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 Politécnica de Madrid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2B8D5B-1DCD-4D91-B3F8-4FC57B78D310}"/>
              </a:ext>
            </a:extLst>
          </p:cNvPr>
          <p:cNvSpPr txBox="1"/>
          <p:nvPr/>
        </p:nvSpPr>
        <p:spPr>
          <a:xfrm>
            <a:off x="347142" y="6363181"/>
            <a:ext cx="113504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aseline="30000" dirty="0"/>
              <a:t>[14] </a:t>
            </a:r>
            <a:r>
              <a:rPr lang="en-US" sz="1100" dirty="0">
                <a:effectLst/>
              </a:rPr>
              <a:t>Eduardo Oliva, Manuel </a:t>
            </a:r>
            <a:r>
              <a:rPr lang="en-US" sz="1100" dirty="0" err="1">
                <a:effectLst/>
              </a:rPr>
              <a:t>Cotelo</a:t>
            </a:r>
            <a:r>
              <a:rPr lang="en-US" sz="1100" dirty="0">
                <a:effectLst/>
              </a:rPr>
              <a:t>, Juan Carlos Escudero, </a:t>
            </a:r>
            <a:r>
              <a:rPr lang="en-US" sz="1100" dirty="0" err="1">
                <a:effectLst/>
              </a:rPr>
              <a:t>Agustín</a:t>
            </a:r>
            <a:r>
              <a:rPr lang="en-US" sz="1100" dirty="0">
                <a:effectLst/>
              </a:rPr>
              <a:t> González-Fernández, Alberto </a:t>
            </a:r>
            <a:r>
              <a:rPr lang="en-US" sz="1100" dirty="0" err="1">
                <a:effectLst/>
              </a:rPr>
              <a:t>Sanchís</a:t>
            </a:r>
            <a:r>
              <a:rPr lang="en-US" sz="1100" dirty="0">
                <a:effectLst/>
              </a:rPr>
              <a:t>, Javier Vera, Sergio </a:t>
            </a:r>
            <a:r>
              <a:rPr lang="en-US" sz="1100" dirty="0" err="1">
                <a:effectLst/>
              </a:rPr>
              <a:t>Vicéns</a:t>
            </a:r>
            <a:r>
              <a:rPr lang="en-US" sz="1100" dirty="0">
                <a:effectLst/>
              </a:rPr>
              <a:t>, and Pedro Velarde "DAGON: a 3D Maxwell-Bloch code", Proc. SPIE 10243, X-ray Lasers and Coherent X-ray Sources: Development and Applications, 1024303 (16 June 2017); </a:t>
            </a:r>
          </a:p>
          <a:p>
            <a:endParaRPr lang="fr-FR" sz="1100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37358BA8-5323-4813-9DE9-1669A1BB4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3" t="7406" r="2812" b="5010"/>
          <a:stretch/>
        </p:blipFill>
        <p:spPr>
          <a:xfrm>
            <a:off x="325503" y="1627045"/>
            <a:ext cx="2719499" cy="4080518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39210BC3-26B5-4D84-932B-2A9A6A245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4" t="8010" r="2196" b="4405"/>
          <a:stretch/>
        </p:blipFill>
        <p:spPr>
          <a:xfrm>
            <a:off x="3062679" y="1651817"/>
            <a:ext cx="2799495" cy="4067700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2D71C821-6CC5-4A44-98E0-DCA3BD142D59}"/>
              </a:ext>
            </a:extLst>
          </p:cNvPr>
          <p:cNvSpPr txBox="1"/>
          <p:nvPr/>
        </p:nvSpPr>
        <p:spPr>
          <a:xfrm>
            <a:off x="1238748" y="5731177"/>
            <a:ext cx="3647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Fig.11:</a:t>
            </a:r>
            <a:r>
              <a:rPr lang="fr-FR" sz="1600" dirty="0"/>
              <a:t> </a:t>
            </a:r>
            <a:r>
              <a:rPr lang="fr-FR" sz="1600" dirty="0" err="1"/>
              <a:t>left</a:t>
            </a:r>
            <a:r>
              <a:rPr lang="fr-FR" sz="1600" dirty="0"/>
              <a:t>: </a:t>
            </a:r>
            <a:r>
              <a:rPr lang="fr-FR" sz="1600" dirty="0" err="1"/>
              <a:t>perfect</a:t>
            </a:r>
            <a:r>
              <a:rPr lang="fr-FR" sz="1600" dirty="0"/>
              <a:t> vortex </a:t>
            </a:r>
            <a:r>
              <a:rPr lang="fr-FR" sz="1600" dirty="0" err="1"/>
              <a:t>before</a:t>
            </a:r>
            <a:r>
              <a:rPr lang="fr-FR" sz="1600" dirty="0"/>
              <a:t> </a:t>
            </a:r>
            <a:r>
              <a:rPr lang="fr-FR" sz="1600" dirty="0" err="1"/>
              <a:t>seeding</a:t>
            </a:r>
            <a:r>
              <a:rPr lang="fr-FR" sz="1600" dirty="0"/>
              <a:t>, right: </a:t>
            </a:r>
            <a:r>
              <a:rPr lang="fr-FR" sz="1600" dirty="0" err="1"/>
              <a:t>perfectly</a:t>
            </a:r>
            <a:r>
              <a:rPr lang="fr-FR" sz="1600" dirty="0"/>
              <a:t> </a:t>
            </a:r>
            <a:r>
              <a:rPr lang="fr-FR" sz="1600" dirty="0" err="1"/>
              <a:t>seeded</a:t>
            </a:r>
            <a:r>
              <a:rPr lang="fr-FR" sz="1600" dirty="0"/>
              <a:t> vortex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C9DEE72-C40F-4718-80D3-81180E1F87D2}"/>
              </a:ext>
            </a:extLst>
          </p:cNvPr>
          <p:cNvSpPr txBox="1"/>
          <p:nvPr/>
        </p:nvSpPr>
        <p:spPr>
          <a:xfrm>
            <a:off x="6882993" y="5740454"/>
            <a:ext cx="432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Fig.12:</a:t>
            </a:r>
            <a:r>
              <a:rPr lang="fr-FR" sz="1600" dirty="0"/>
              <a:t> </a:t>
            </a:r>
            <a:r>
              <a:rPr lang="fr-FR" sz="1600" dirty="0" err="1"/>
              <a:t>left</a:t>
            </a:r>
            <a:r>
              <a:rPr lang="fr-FR" sz="1600" dirty="0"/>
              <a:t>: </a:t>
            </a:r>
            <a:r>
              <a:rPr lang="fr-FR" sz="1600" dirty="0" err="1"/>
              <a:t>realistic</a:t>
            </a:r>
            <a:r>
              <a:rPr lang="fr-FR" sz="1600" dirty="0"/>
              <a:t> vortex </a:t>
            </a:r>
            <a:r>
              <a:rPr lang="fr-FR" sz="1600" dirty="0" err="1"/>
              <a:t>before</a:t>
            </a:r>
            <a:r>
              <a:rPr lang="fr-FR" sz="1600" dirty="0"/>
              <a:t> </a:t>
            </a:r>
            <a:r>
              <a:rPr lang="fr-FR" sz="1600" dirty="0" err="1"/>
              <a:t>seeding</a:t>
            </a:r>
            <a:r>
              <a:rPr lang="fr-FR" sz="1600" dirty="0"/>
              <a:t>, right: </a:t>
            </a:r>
            <a:r>
              <a:rPr lang="fr-FR" sz="1600" dirty="0" err="1"/>
              <a:t>partially</a:t>
            </a:r>
            <a:r>
              <a:rPr lang="fr-FR" sz="1600" dirty="0"/>
              <a:t> </a:t>
            </a:r>
            <a:r>
              <a:rPr lang="fr-FR" sz="1600" dirty="0" err="1"/>
              <a:t>seeded</a:t>
            </a:r>
            <a:r>
              <a:rPr lang="fr-FR" sz="1600" dirty="0"/>
              <a:t> </a:t>
            </a:r>
            <a:r>
              <a:rPr lang="fr-FR" sz="1600" dirty="0" err="1"/>
              <a:t>realistic</a:t>
            </a:r>
            <a:r>
              <a:rPr lang="fr-FR" sz="1600" dirty="0"/>
              <a:t> vortex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8A32A827-075A-4A50-92C8-27F3B25E7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525" y="1459958"/>
            <a:ext cx="2939442" cy="424254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9A2C8561-0A62-4E48-81FC-3C77E8950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128" y="1482348"/>
            <a:ext cx="2935611" cy="42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59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646C2EF-CAAE-48E6-AE84-EC2DB998E37B}"/>
              </a:ext>
            </a:extLst>
          </p:cNvPr>
          <p:cNvSpPr txBox="1">
            <a:spLocks/>
          </p:cNvSpPr>
          <p:nvPr/>
        </p:nvSpPr>
        <p:spPr>
          <a:xfrm>
            <a:off x="273669" y="185705"/>
            <a:ext cx="1164466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Experiments</a:t>
            </a:r>
            <a:r>
              <a:rPr lang="fr-FR" sz="3200" dirty="0">
                <a:latin typeface="Cambria" panose="02040503050406030204" pitchFamily="18" charset="0"/>
                <a:ea typeface="Cambria" panose="02040503050406030204" pitchFamily="18" charset="0"/>
              </a:rPr>
              <a:t> and simulations: LASERIX + LOA 2024 (1/2)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88F6401-AEE5-4D0B-BF2F-6861247114F7}"/>
                  </a:ext>
                </a:extLst>
              </p:cNvPr>
              <p:cNvSpPr txBox="1"/>
              <p:nvPr/>
            </p:nvSpPr>
            <p:spPr>
              <a:xfrm>
                <a:off x="566389" y="706698"/>
                <a:ext cx="10388204" cy="674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Idea: vortex divergence </a:t>
                </a:r>
                <a:r>
                  <a:rPr lang="fr-FR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doesn’t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depend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" panose="02040503050406030204" pitchFamily="18" charset="0"/>
                        <a:sym typeface="Wingdings" panose="05000000000000000000" pitchFamily="2" charset="2"/>
                      </a:rPr>
                      <m:t>𝑞</m:t>
                    </m:r>
                  </m:oMath>
                </a14:m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but on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Wingdings" panose="05000000000000000000" pitchFamily="2" charset="2"/>
                          </a:rPr>
                        </m:ctrlPr>
                      </m:radPr>
                      <m:deg/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ℓ</m:t>
                        </m:r>
                      </m:e>
                    </m:rad>
                  </m:oMath>
                </a14:m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 </a:t>
                </a:r>
                <a:r>
                  <a:rPr lang="fr-FR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we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want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ℓ</m:t>
                    </m:r>
                  </m:oMath>
                </a14:m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=1 in the XUV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Solution: </a:t>
                </a:r>
                <a:r>
                  <a:rPr lang="fr-FR" b="1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two</a:t>
                </a:r>
                <a:r>
                  <a:rPr lang="fr-FR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non-</a:t>
                </a:r>
                <a:r>
                  <a:rPr lang="fr-FR" b="1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colinear</a:t>
                </a:r>
                <a:r>
                  <a:rPr lang="fr-FR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</a:t>
                </a:r>
                <a:r>
                  <a:rPr lang="fr-FR" b="1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beams</a:t>
                </a:r>
                <a:r>
                  <a:rPr lang="fr-FR" b="1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HHG</a:t>
                </a:r>
                <a:r>
                  <a:rPr lang="fr-FR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:</a:t>
                </a:r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88F6401-AEE5-4D0B-BF2F-686124711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89" y="706698"/>
                <a:ext cx="10388204" cy="674928"/>
              </a:xfrm>
              <a:prstGeom prst="rect">
                <a:avLst/>
              </a:prstGeom>
              <a:blipFill>
                <a:blip r:embed="rId2"/>
                <a:stretch>
                  <a:fillRect l="-411" t="-1802" b="-126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CE513648-5FA2-4F82-9A1C-1F705D095C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6" y="2098051"/>
            <a:ext cx="4656977" cy="35940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0AA947B-2FED-488D-B3F8-F1207641C752}"/>
                  </a:ext>
                </a:extLst>
              </p:cNvPr>
              <p:cNvSpPr txBox="1"/>
              <p:nvPr/>
            </p:nvSpPr>
            <p:spPr>
              <a:xfrm>
                <a:off x="2750700" y="5636658"/>
                <a:ext cx="18188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ℓ</m:t>
                      </m:r>
                      <m:r>
                        <a:rPr lang="fr-FR" sz="1600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r>
                        <a:rPr lang="fr-FR" sz="1600" i="1" dirty="0"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1</m:t>
                      </m:r>
                      <m:r>
                        <a:rPr lang="fr-FR" sz="1600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</m:oMath>
                  </m:oMathPara>
                </a14:m>
                <a:endParaRPr lang="fr-FR" sz="16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0AA947B-2FED-488D-B3F8-F1207641C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700" y="5636658"/>
                <a:ext cx="1818873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368B5B54-CFD9-4B29-B94F-E5BDD4D219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4566" r="8727" b="11212"/>
          <a:stretch/>
        </p:blipFill>
        <p:spPr>
          <a:xfrm>
            <a:off x="7063324" y="2228138"/>
            <a:ext cx="1673090" cy="1228977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E21F3E7-1787-4853-B404-0BDFE751444C}"/>
              </a:ext>
            </a:extLst>
          </p:cNvPr>
          <p:cNvSpPr txBox="1"/>
          <p:nvPr/>
        </p:nvSpPr>
        <p:spPr>
          <a:xfrm>
            <a:off x="314894" y="5516159"/>
            <a:ext cx="2788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Fig.13:</a:t>
            </a:r>
            <a:r>
              <a:rPr lang="fr-FR" sz="1600" dirty="0"/>
              <a:t> </a:t>
            </a:r>
            <a:r>
              <a:rPr lang="fr-FR" sz="1600" dirty="0" err="1"/>
              <a:t>Principle</a:t>
            </a:r>
            <a:r>
              <a:rPr lang="fr-FR" sz="1600" dirty="0"/>
              <a:t> of the </a:t>
            </a:r>
            <a:r>
              <a:rPr lang="fr-FR" sz="1600" dirty="0" err="1"/>
              <a:t>two</a:t>
            </a:r>
            <a:r>
              <a:rPr lang="fr-FR" sz="1600" dirty="0"/>
              <a:t> non-</a:t>
            </a:r>
            <a:r>
              <a:rPr lang="fr-FR" sz="1600" dirty="0" err="1"/>
              <a:t>colinear</a:t>
            </a:r>
            <a:r>
              <a:rPr lang="fr-FR" sz="1600" dirty="0"/>
              <a:t> </a:t>
            </a:r>
            <a:r>
              <a:rPr lang="fr-FR" sz="1600" dirty="0" err="1"/>
              <a:t>beams</a:t>
            </a:r>
            <a:r>
              <a:rPr lang="fr-FR" sz="1600" dirty="0"/>
              <a:t> HHG</a:t>
            </a:r>
            <a:r>
              <a:rPr lang="fr-FR" sz="1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[15]</a:t>
            </a:r>
            <a:endParaRPr lang="fr-FR" sz="16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F5835B-2E2A-4BF7-9E19-9815FFC5F8B4}"/>
              </a:ext>
            </a:extLst>
          </p:cNvPr>
          <p:cNvSpPr txBox="1"/>
          <p:nvPr/>
        </p:nvSpPr>
        <p:spPr>
          <a:xfrm>
            <a:off x="6306393" y="1663171"/>
            <a:ext cx="2999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Fork pattern at the focus: </a:t>
            </a:r>
            <a:r>
              <a:rPr lang="fr-FR" sz="1600" b="1" dirty="0">
                <a:latin typeface="Cambria" panose="02040503050406030204" pitchFamily="18" charset="0"/>
                <a:ea typeface="Cambria" panose="02040503050406030204" pitchFamily="18" charset="0"/>
              </a:rPr>
              <a:t>diffraction </a:t>
            </a:r>
            <a:r>
              <a:rPr lang="fr-FR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grating</a:t>
            </a:r>
            <a:endParaRPr lang="fr-FR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B708EE9-E72A-4FAE-8C18-925431FEF240}"/>
              </a:ext>
            </a:extLst>
          </p:cNvPr>
          <p:cNvSpPr txBox="1"/>
          <p:nvPr/>
        </p:nvSpPr>
        <p:spPr>
          <a:xfrm>
            <a:off x="273669" y="6391209"/>
            <a:ext cx="113504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aseline="30000" dirty="0"/>
              <a:t>[15] </a:t>
            </a:r>
            <a:r>
              <a:rPr lang="en-US" sz="1100" dirty="0">
                <a:effectLst/>
              </a:rPr>
              <a:t>Kong, F. et al (2017). Controlling the orbital angular momentum of high harmonic vortices. Nature Communications, 8(1). .</a:t>
            </a:r>
            <a:endParaRPr lang="fr-FR" sz="1100" baseline="30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2EDC724-5B41-4F77-95AC-544ECA3913F8}"/>
              </a:ext>
            </a:extLst>
          </p:cNvPr>
          <p:cNvSpPr txBox="1"/>
          <p:nvPr/>
        </p:nvSpPr>
        <p:spPr>
          <a:xfrm>
            <a:off x="11525250" y="54115"/>
            <a:ext cx="55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9332D7CD-21CD-4B43-81D6-0F3C8EAD451B}"/>
              </a:ext>
            </a:extLst>
          </p:cNvPr>
          <p:cNvSpPr/>
          <p:nvPr/>
        </p:nvSpPr>
        <p:spPr>
          <a:xfrm rot="10800000">
            <a:off x="3569167" y="5022674"/>
            <a:ext cx="90970" cy="60089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6BC34FE7-A36F-40EC-BCBD-CC3A4A0BD6FA}"/>
              </a:ext>
            </a:extLst>
          </p:cNvPr>
          <p:cNvSpPr/>
          <p:nvPr/>
        </p:nvSpPr>
        <p:spPr>
          <a:xfrm>
            <a:off x="7693395" y="3591238"/>
            <a:ext cx="206474" cy="53012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0A6DF70-84B6-4CAB-8B1A-5369BCF54D0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5830" y="3783083"/>
            <a:ext cx="6993747" cy="2090019"/>
          </a:xfrm>
          <a:prstGeom prst="rect">
            <a:avLst/>
          </a:prstGeom>
        </p:spPr>
      </p:pic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0A022560-6DC8-409D-B4AF-F614ECD36604}"/>
              </a:ext>
            </a:extLst>
          </p:cNvPr>
          <p:cNvSpPr/>
          <p:nvPr/>
        </p:nvSpPr>
        <p:spPr>
          <a:xfrm rot="6764727">
            <a:off x="4333202" y="3864908"/>
            <a:ext cx="101130" cy="63441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6302D86-EEC9-4687-9C46-5F9511A0E6C6}"/>
                  </a:ext>
                </a:extLst>
              </p:cNvPr>
              <p:cNvSpPr txBox="1"/>
              <p:nvPr/>
            </p:nvSpPr>
            <p:spPr>
              <a:xfrm>
                <a:off x="4583696" y="4175215"/>
                <a:ext cx="10071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ℓ</m:t>
                      </m:r>
                      <m:r>
                        <a:rPr lang="fr-FR" sz="1600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fr-FR" sz="1600" i="1" dirty="0"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1</m:t>
                      </m:r>
                      <m:r>
                        <a:rPr lang="fr-FR" sz="1600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</m:oMath>
                  </m:oMathPara>
                </a14:m>
                <a:endParaRPr lang="fr-FR" sz="16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6302D86-EEC9-4687-9C46-5F9511A0E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696" y="4175215"/>
                <a:ext cx="1007155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 21">
            <a:extLst>
              <a:ext uri="{FF2B5EF4-FFF2-40B4-BE49-F238E27FC236}">
                <a16:creationId xmlns:a16="http://schemas.microsoft.com/office/drawing/2014/main" id="{92EE062E-9525-4C29-91B8-EAFEA736BD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405" t="44861" r="6663" b="20968"/>
          <a:stretch/>
        </p:blipFill>
        <p:spPr>
          <a:xfrm>
            <a:off x="3878249" y="1525388"/>
            <a:ext cx="1758649" cy="89040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2C8B3F3-1D34-4BCF-A953-34E447BF52DF}"/>
              </a:ext>
            </a:extLst>
          </p:cNvPr>
          <p:cNvSpPr txBox="1"/>
          <p:nvPr/>
        </p:nvSpPr>
        <p:spPr>
          <a:xfrm>
            <a:off x="3357400" y="2398082"/>
            <a:ext cx="2800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Signature of 2 </a:t>
            </a:r>
            <a:r>
              <a:rPr lang="fr-FR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beams</a:t>
            </a:r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 HHG (</a:t>
            </a:r>
            <a:r>
              <a:rPr lang="fr-FR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studied</a:t>
            </a:r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 on LASERIX)</a:t>
            </a:r>
            <a:endParaRPr lang="fr-FR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6C193F8E-9CB9-4BFB-8E80-14DE1BBB3106}"/>
              </a:ext>
            </a:extLst>
          </p:cNvPr>
          <p:cNvSpPr/>
          <p:nvPr/>
        </p:nvSpPr>
        <p:spPr>
          <a:xfrm rot="7806486">
            <a:off x="4163719" y="4510884"/>
            <a:ext cx="101130" cy="63441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B8BD355-4D82-467D-B753-FD6B1C7862E7}"/>
                  </a:ext>
                </a:extLst>
              </p:cNvPr>
              <p:cNvSpPr txBox="1"/>
              <p:nvPr/>
            </p:nvSpPr>
            <p:spPr>
              <a:xfrm>
                <a:off x="4138675" y="5043277"/>
                <a:ext cx="10071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ℓ</m:t>
                      </m:r>
                      <m:r>
                        <a:rPr lang="fr-FR" sz="1600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0</m:t>
                      </m:r>
                      <m:r>
                        <a:rPr lang="fr-FR" sz="1600" i="1" dirty="0" smtClean="0">
                          <a:latin typeface="Cambria Math" panose="02040503050406030204" pitchFamily="18" charset="0"/>
                          <a:ea typeface="Cambria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</m:oMath>
                  </m:oMathPara>
                </a14:m>
                <a:endParaRPr lang="fr-FR" sz="1600" dirty="0"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B8BD355-4D82-467D-B753-FD6B1C786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675" y="5043277"/>
                <a:ext cx="1007155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ZoneTexte 25">
            <a:extLst>
              <a:ext uri="{FF2B5EF4-FFF2-40B4-BE49-F238E27FC236}">
                <a16:creationId xmlns:a16="http://schemas.microsoft.com/office/drawing/2014/main" id="{784E9D9E-6C42-4BD3-A03F-F4E1C882E348}"/>
              </a:ext>
            </a:extLst>
          </p:cNvPr>
          <p:cNvSpPr txBox="1"/>
          <p:nvPr/>
        </p:nvSpPr>
        <p:spPr>
          <a:xfrm>
            <a:off x="5773355" y="1259302"/>
            <a:ext cx="6224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Fig.14:</a:t>
            </a:r>
            <a:r>
              <a:rPr lang="fr-FR" sz="1600" dirty="0"/>
              <a:t> Sketch of the setup </a:t>
            </a:r>
            <a:r>
              <a:rPr lang="fr-FR" sz="1600" dirty="0" err="1"/>
              <a:t>used</a:t>
            </a:r>
            <a:r>
              <a:rPr lang="fr-FR" sz="1600" dirty="0"/>
              <a:t> for the 2 </a:t>
            </a:r>
            <a:r>
              <a:rPr lang="fr-FR" sz="1600" dirty="0" err="1"/>
              <a:t>beams</a:t>
            </a:r>
            <a:r>
              <a:rPr lang="fr-FR" sz="1600" dirty="0"/>
              <a:t> HHG </a:t>
            </a:r>
            <a:r>
              <a:rPr lang="fr-FR" sz="1600" dirty="0" err="1"/>
              <a:t>seeding</a:t>
            </a:r>
            <a:r>
              <a:rPr lang="fr-FR" sz="1600" dirty="0"/>
              <a:t> at LOA</a:t>
            </a:r>
          </a:p>
        </p:txBody>
      </p:sp>
    </p:spTree>
    <p:extLst>
      <p:ext uri="{BB962C8B-B14F-4D97-AF65-F5344CB8AC3E}">
        <p14:creationId xmlns:p14="http://schemas.microsoft.com/office/powerpoint/2010/main" val="272374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12326</TotalTime>
  <Words>2823</Words>
  <Application>Microsoft Office PowerPoint</Application>
  <PresentationFormat>Grand écran</PresentationFormat>
  <Paragraphs>219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Cambria Math</vt:lpstr>
      <vt:lpstr>Wingdings</vt:lpstr>
      <vt:lpstr>Thème Office</vt:lpstr>
      <vt:lpstr>General assembly of the Accelerators Department at IJCLAB</vt:lpstr>
      <vt:lpstr>What are optical vortices?</vt:lpstr>
      <vt:lpstr>A few applications of optical vortices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marie-helene carron</dc:creator>
  <cp:lastModifiedBy>marie-helene carron</cp:lastModifiedBy>
  <cp:revision>136</cp:revision>
  <dcterms:created xsi:type="dcterms:W3CDTF">2024-11-14T11:13:00Z</dcterms:created>
  <dcterms:modified xsi:type="dcterms:W3CDTF">2024-12-18T20:26:16Z</dcterms:modified>
</cp:coreProperties>
</file>