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0"/>
  </p:notesMasterIdLst>
  <p:sldIdLst>
    <p:sldId id="256" r:id="rId2"/>
    <p:sldId id="743" r:id="rId3"/>
    <p:sldId id="909" r:id="rId4"/>
    <p:sldId id="755" r:id="rId5"/>
    <p:sldId id="897" r:id="rId6"/>
    <p:sldId id="896" r:id="rId7"/>
    <p:sldId id="908" r:id="rId8"/>
    <p:sldId id="900" r:id="rId9"/>
    <p:sldId id="905" r:id="rId10"/>
    <p:sldId id="887" r:id="rId11"/>
    <p:sldId id="925" r:id="rId12"/>
    <p:sldId id="2164" r:id="rId13"/>
    <p:sldId id="2165" r:id="rId14"/>
    <p:sldId id="2166" r:id="rId15"/>
    <p:sldId id="2167" r:id="rId16"/>
    <p:sldId id="2162" r:id="rId17"/>
    <p:sldId id="555" r:id="rId18"/>
    <p:sldId id="553" r:id="rId19"/>
    <p:sldId id="560" r:id="rId20"/>
    <p:sldId id="559" r:id="rId21"/>
    <p:sldId id="488" r:id="rId22"/>
    <p:sldId id="489" r:id="rId23"/>
    <p:sldId id="2172" r:id="rId24"/>
    <p:sldId id="548" r:id="rId25"/>
    <p:sldId id="2144" r:id="rId26"/>
    <p:sldId id="2145" r:id="rId27"/>
    <p:sldId id="1426" r:id="rId28"/>
    <p:sldId id="2146" r:id="rId29"/>
    <p:sldId id="2161" r:id="rId30"/>
    <p:sldId id="926" r:id="rId31"/>
    <p:sldId id="2155" r:id="rId32"/>
    <p:sldId id="1081" r:id="rId33"/>
    <p:sldId id="853" r:id="rId34"/>
    <p:sldId id="854" r:id="rId35"/>
    <p:sldId id="855" r:id="rId36"/>
    <p:sldId id="2159" r:id="rId37"/>
    <p:sldId id="628" r:id="rId38"/>
    <p:sldId id="557" r:id="rId39"/>
    <p:sldId id="863" r:id="rId40"/>
    <p:sldId id="865" r:id="rId41"/>
    <p:sldId id="260" r:id="rId42"/>
    <p:sldId id="872" r:id="rId43"/>
    <p:sldId id="794" r:id="rId44"/>
    <p:sldId id="1262" r:id="rId45"/>
    <p:sldId id="1427" r:id="rId46"/>
    <p:sldId id="1428" r:id="rId47"/>
    <p:sldId id="2173" r:id="rId48"/>
    <p:sldId id="2178" r:id="rId49"/>
    <p:sldId id="752" r:id="rId50"/>
    <p:sldId id="915" r:id="rId51"/>
    <p:sldId id="907" r:id="rId52"/>
    <p:sldId id="741" r:id="rId53"/>
    <p:sldId id="893" r:id="rId54"/>
    <p:sldId id="894" r:id="rId55"/>
    <p:sldId id="2174" r:id="rId56"/>
    <p:sldId id="2175" r:id="rId57"/>
    <p:sldId id="2176" r:id="rId58"/>
    <p:sldId id="2177"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71460C-B1E5-46E3-A14C-3A9233AA917F}">
          <p14:sldIdLst>
            <p14:sldId id="256"/>
            <p14:sldId id="743"/>
            <p14:sldId id="909"/>
            <p14:sldId id="755"/>
            <p14:sldId id="897"/>
            <p14:sldId id="896"/>
            <p14:sldId id="908"/>
            <p14:sldId id="900"/>
            <p14:sldId id="905"/>
            <p14:sldId id="887"/>
            <p14:sldId id="925"/>
            <p14:sldId id="2164"/>
            <p14:sldId id="2165"/>
            <p14:sldId id="2166"/>
            <p14:sldId id="2167"/>
            <p14:sldId id="2162"/>
            <p14:sldId id="555"/>
            <p14:sldId id="553"/>
            <p14:sldId id="560"/>
            <p14:sldId id="559"/>
            <p14:sldId id="488"/>
            <p14:sldId id="489"/>
            <p14:sldId id="2172"/>
            <p14:sldId id="548"/>
          </p14:sldIdLst>
        </p14:section>
        <p14:section name="Untitled Section" id="{4DDD6A4C-6744-48D5-AB5C-7AF8CBFE5A2D}">
          <p14:sldIdLst>
            <p14:sldId id="2144"/>
            <p14:sldId id="2145"/>
            <p14:sldId id="1426"/>
            <p14:sldId id="2146"/>
            <p14:sldId id="2161"/>
            <p14:sldId id="926"/>
            <p14:sldId id="2155"/>
            <p14:sldId id="1081"/>
            <p14:sldId id="853"/>
            <p14:sldId id="854"/>
            <p14:sldId id="855"/>
            <p14:sldId id="2159"/>
            <p14:sldId id="628"/>
            <p14:sldId id="557"/>
            <p14:sldId id="863"/>
            <p14:sldId id="865"/>
            <p14:sldId id="260"/>
            <p14:sldId id="872"/>
            <p14:sldId id="794"/>
            <p14:sldId id="1262"/>
            <p14:sldId id="1427"/>
            <p14:sldId id="1428"/>
            <p14:sldId id="2173"/>
            <p14:sldId id="2178"/>
            <p14:sldId id="752"/>
            <p14:sldId id="915"/>
            <p14:sldId id="907"/>
            <p14:sldId id="741"/>
            <p14:sldId id="893"/>
            <p14:sldId id="894"/>
            <p14:sldId id="2174"/>
            <p14:sldId id="2175"/>
            <p14:sldId id="2176"/>
            <p14:sldId id="21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Myers" initials="SM" lastIdx="1" clrIdx="0">
    <p:extLst>
      <p:ext uri="{19B8F6BF-5375-455C-9EA6-DF929625EA0E}">
        <p15:presenceInfo xmlns:p15="http://schemas.microsoft.com/office/powerpoint/2012/main" userId="S::S.Myers@avo-adam.com::87e1887c-258a-408c-be08-cd6c091f01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77578" autoAdjust="0"/>
  </p:normalViewPr>
  <p:slideViewPr>
    <p:cSldViewPr snapToGrid="0">
      <p:cViewPr varScale="1">
        <p:scale>
          <a:sx n="86" d="100"/>
          <a:sy n="86" d="100"/>
        </p:scale>
        <p:origin x="2190"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127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D73B7-6967-48D8-A854-EDD5076BDB12}" type="datetimeFigureOut">
              <a:rPr lang="en-GB" smtClean="0"/>
              <a:t>12/05/2025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51317-429B-4CEF-86CB-D8477F43F965}" type="slidenum">
              <a:rPr lang="en-GB" smtClean="0"/>
              <a:t>‹#›</a:t>
            </a:fld>
            <a:endParaRPr lang="en-GB"/>
          </a:p>
        </p:txBody>
      </p:sp>
    </p:spTree>
    <p:extLst>
      <p:ext uri="{BB962C8B-B14F-4D97-AF65-F5344CB8AC3E}">
        <p14:creationId xmlns:p14="http://schemas.microsoft.com/office/powerpoint/2010/main" val="316989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AKA: “Missed the </a:t>
            </a:r>
            <a:r>
              <a:rPr lang="en-GB" sz="1200" dirty="0">
                <a:effectLst/>
                <a:latin typeface="Calibri" panose="020F0502020204030204" pitchFamily="34" charset="0"/>
                <a:ea typeface="Calibri" panose="020F0502020204030204" pitchFamily="34" charset="0"/>
              </a:rPr>
              <a:t>J/ψ</a:t>
            </a:r>
            <a:r>
              <a:rPr lang="en-GB" sz="1200" b="1" dirty="0">
                <a:effectLst/>
                <a:latin typeface="Calibri" panose="020F0502020204030204" pitchFamily="34" charset="0"/>
                <a:ea typeface="Calibri" panose="020F0502020204030204" pitchFamily="34" charset="0"/>
              </a:rPr>
              <a:t> </a:t>
            </a:r>
            <a:r>
              <a:rPr lang="en-US" sz="1200" dirty="0"/>
              <a:t>, but got the Z, W,  and the Higgs”</a:t>
            </a:r>
            <a:endParaRPr lang="en-GB" sz="1200" dirty="0"/>
          </a:p>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1</a:t>
            </a:fld>
            <a:endParaRPr lang="en-GB"/>
          </a:p>
        </p:txBody>
      </p:sp>
    </p:spTree>
    <p:extLst>
      <p:ext uri="{BB962C8B-B14F-4D97-AF65-F5344CB8AC3E}">
        <p14:creationId xmlns:p14="http://schemas.microsoft.com/office/powerpoint/2010/main" val="45566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651317-429B-4CEF-86CB-D8477F43F9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93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EFC6ABC6-A2B6-4038-F13D-BE9B6089D1B2}"/>
              </a:ext>
            </a:extLst>
          </p:cNvPr>
          <p:cNvSpPr>
            <a:spLocks noGrp="1" noChangeArrowheads="1"/>
          </p:cNvSpPr>
          <p:nvPr>
            <p:ph type="sldNum" sz="quarter" idx="5"/>
          </p:nvPr>
        </p:nvSpPr>
        <p:spPr>
          <a:ln/>
        </p:spPr>
        <p:txBody>
          <a:bodyPr/>
          <a:lstStyle/>
          <a:p>
            <a:fld id="{27613724-1025-4A87-814A-44C26D777918}" type="slidenum">
              <a:rPr lang="en-US" altLang="en-US"/>
              <a:pPr/>
              <a:t>18</a:t>
            </a:fld>
            <a:endParaRPr lang="en-US" altLang="en-US"/>
          </a:p>
        </p:txBody>
      </p:sp>
      <p:sp>
        <p:nvSpPr>
          <p:cNvPr id="371714" name="Rectangle 2">
            <a:extLst>
              <a:ext uri="{FF2B5EF4-FFF2-40B4-BE49-F238E27FC236}">
                <a16:creationId xmlns:a16="http://schemas.microsoft.com/office/drawing/2014/main" id="{AD5F57B2-FCA6-8494-53E7-3CF0DC37361E}"/>
              </a:ext>
            </a:extLst>
          </p:cNvPr>
          <p:cNvSpPr>
            <a:spLocks noGrp="1" noRot="1" noChangeAspect="1" noChangeArrowheads="1" noTextEdit="1"/>
          </p:cNvSpPr>
          <p:nvPr>
            <p:ph type="sldImg"/>
          </p:nvPr>
        </p:nvSpPr>
        <p:spPr>
          <a:ln/>
        </p:spPr>
      </p:sp>
      <p:sp>
        <p:nvSpPr>
          <p:cNvPr id="371715" name="Rectangle 3">
            <a:extLst>
              <a:ext uri="{FF2B5EF4-FFF2-40B4-BE49-F238E27FC236}">
                <a16:creationId xmlns:a16="http://schemas.microsoft.com/office/drawing/2014/main" id="{5DAD645E-16F8-E0AF-740C-2C73FB26D5C6}"/>
              </a:ext>
            </a:extLst>
          </p:cNvPr>
          <p:cNvSpPr>
            <a:spLocks noGrp="1" noChangeArrowheads="1"/>
          </p:cNvSpPr>
          <p:nvPr>
            <p:ph type="body" idx="1"/>
          </p:nvPr>
        </p:nvSpPr>
        <p:spPr/>
        <p:txBody>
          <a:bodyPr/>
          <a:lstStyle/>
          <a:p>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Almost every year used a different configuration (optics, bunch number, energy,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19</a:t>
            </a:fld>
            <a:endParaRPr lang="en-GB"/>
          </a:p>
        </p:txBody>
      </p:sp>
    </p:spTree>
    <p:extLst>
      <p:ext uri="{BB962C8B-B14F-4D97-AF65-F5344CB8AC3E}">
        <p14:creationId xmlns:p14="http://schemas.microsoft.com/office/powerpoint/2010/main" val="22930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20</a:t>
            </a:fld>
            <a:endParaRPr lang="en-GB"/>
          </a:p>
        </p:txBody>
      </p:sp>
    </p:spTree>
    <p:extLst>
      <p:ext uri="{BB962C8B-B14F-4D97-AF65-F5344CB8AC3E}">
        <p14:creationId xmlns:p14="http://schemas.microsoft.com/office/powerpoint/2010/main" val="258410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22</a:t>
            </a:fld>
            <a:endParaRPr lang="en-GB"/>
          </a:p>
        </p:txBody>
      </p:sp>
    </p:spTree>
    <p:extLst>
      <p:ext uri="{BB962C8B-B14F-4D97-AF65-F5344CB8AC3E}">
        <p14:creationId xmlns:p14="http://schemas.microsoft.com/office/powerpoint/2010/main" val="3409392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24</a:t>
            </a:fld>
            <a:endParaRPr lang="en-GB"/>
          </a:p>
        </p:txBody>
      </p:sp>
    </p:spTree>
    <p:extLst>
      <p:ext uri="{BB962C8B-B14F-4D97-AF65-F5344CB8AC3E}">
        <p14:creationId xmlns:p14="http://schemas.microsoft.com/office/powerpoint/2010/main" val="1584394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FE10559F-1431-9E75-B834-F17BEABCA097}"/>
              </a:ext>
            </a:extLst>
          </p:cNvPr>
          <p:cNvSpPr>
            <a:spLocks noGrp="1" noRot="1" noChangeAspect="1" noChangeArrowheads="1" noTextEdit="1"/>
          </p:cNvSpPr>
          <p:nvPr>
            <p:ph type="sldImg"/>
          </p:nvPr>
        </p:nvSpPr>
        <p:spPr>
          <a:xfrm>
            <a:off x="696913" y="815975"/>
            <a:ext cx="5437187" cy="4078288"/>
          </a:xfrm>
          <a:ln/>
        </p:spPr>
      </p:sp>
      <p:sp>
        <p:nvSpPr>
          <p:cNvPr id="116739" name="Notes Placeholder 2">
            <a:extLst>
              <a:ext uri="{FF2B5EF4-FFF2-40B4-BE49-F238E27FC236}">
                <a16:creationId xmlns:a16="http://schemas.microsoft.com/office/drawing/2014/main" id="{CBB1B6FD-9F78-A57E-2E2A-F04292678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 was a difficult year at CERN. Competition between continued running of LEP2 and needed transfer of resources for construction and testing of the LHC. </a:t>
            </a:r>
            <a:endParaRPr lang="en-GB" dirty="0"/>
          </a:p>
          <a:p>
            <a:endParaRPr lang="en-US" altLang="en-US" dirty="0">
              <a:latin typeface="Arial" panose="020B0604020202020204" pitchFamily="34" charset="0"/>
            </a:endParaRPr>
          </a:p>
        </p:txBody>
      </p:sp>
      <p:sp>
        <p:nvSpPr>
          <p:cNvPr id="116740" name="Slide Number Placeholder 3">
            <a:extLst>
              <a:ext uri="{FF2B5EF4-FFF2-40B4-BE49-F238E27FC236}">
                <a16:creationId xmlns:a16="http://schemas.microsoft.com/office/drawing/2014/main" id="{9663F715-AE36-F634-AF92-B70E08015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05">
              <a:defRPr>
                <a:solidFill>
                  <a:schemeClr val="tx1"/>
                </a:solidFill>
                <a:latin typeface="Times New Roman" panose="02020603050405020304" pitchFamily="18" charset="0"/>
              </a:defRPr>
            </a:lvl1pPr>
            <a:lvl2pPr marL="785150" indent="-301981" defTabSz="961305">
              <a:defRPr>
                <a:solidFill>
                  <a:schemeClr val="tx1"/>
                </a:solidFill>
                <a:latin typeface="Times New Roman" panose="02020603050405020304" pitchFamily="18" charset="0"/>
              </a:defRPr>
            </a:lvl2pPr>
            <a:lvl3pPr marL="1207922" indent="-241584" defTabSz="961305">
              <a:defRPr>
                <a:solidFill>
                  <a:schemeClr val="tx1"/>
                </a:solidFill>
                <a:latin typeface="Times New Roman" panose="02020603050405020304" pitchFamily="18" charset="0"/>
              </a:defRPr>
            </a:lvl3pPr>
            <a:lvl4pPr marL="1691091" indent="-241584" defTabSz="961305">
              <a:defRPr>
                <a:solidFill>
                  <a:schemeClr val="tx1"/>
                </a:solidFill>
                <a:latin typeface="Times New Roman" panose="02020603050405020304" pitchFamily="18" charset="0"/>
              </a:defRPr>
            </a:lvl4pPr>
            <a:lvl5pPr marL="2174260" indent="-241584" defTabSz="961305">
              <a:defRPr>
                <a:solidFill>
                  <a:schemeClr val="tx1"/>
                </a:solidFill>
                <a:latin typeface="Times New Roman" panose="02020603050405020304" pitchFamily="18" charset="0"/>
              </a:defRPr>
            </a:lvl5pPr>
            <a:lvl6pPr marL="2657429" indent="-241584" defTabSz="961305" eaLnBrk="0" fontAlgn="base" hangingPunct="0">
              <a:spcBef>
                <a:spcPct val="0"/>
              </a:spcBef>
              <a:spcAft>
                <a:spcPct val="0"/>
              </a:spcAft>
              <a:defRPr>
                <a:solidFill>
                  <a:schemeClr val="tx1"/>
                </a:solidFill>
                <a:latin typeface="Times New Roman" panose="02020603050405020304" pitchFamily="18" charset="0"/>
              </a:defRPr>
            </a:lvl6pPr>
            <a:lvl7pPr marL="3140598" indent="-241584" defTabSz="961305" eaLnBrk="0" fontAlgn="base" hangingPunct="0">
              <a:spcBef>
                <a:spcPct val="0"/>
              </a:spcBef>
              <a:spcAft>
                <a:spcPct val="0"/>
              </a:spcAft>
              <a:defRPr>
                <a:solidFill>
                  <a:schemeClr val="tx1"/>
                </a:solidFill>
                <a:latin typeface="Times New Roman" panose="02020603050405020304" pitchFamily="18" charset="0"/>
              </a:defRPr>
            </a:lvl7pPr>
            <a:lvl8pPr marL="3623767" indent="-241584" defTabSz="961305" eaLnBrk="0" fontAlgn="base" hangingPunct="0">
              <a:spcBef>
                <a:spcPct val="0"/>
              </a:spcBef>
              <a:spcAft>
                <a:spcPct val="0"/>
              </a:spcAft>
              <a:defRPr>
                <a:solidFill>
                  <a:schemeClr val="tx1"/>
                </a:solidFill>
                <a:latin typeface="Times New Roman" panose="02020603050405020304" pitchFamily="18" charset="0"/>
              </a:defRPr>
            </a:lvl8pPr>
            <a:lvl9pPr marL="4106936" indent="-241584" defTabSz="96130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61305" rtl="0" eaLnBrk="1" fontAlgn="base" latinLnBrk="0" hangingPunct="1">
              <a:lnSpc>
                <a:spcPct val="100000"/>
              </a:lnSpc>
              <a:spcBef>
                <a:spcPct val="0"/>
              </a:spcBef>
              <a:spcAft>
                <a:spcPct val="0"/>
              </a:spcAft>
              <a:buClrTx/>
              <a:buSzTx/>
              <a:buFontTx/>
              <a:buNone/>
              <a:tabLst/>
              <a:defRPr/>
            </a:pPr>
            <a:fld id="{E18AFD22-F880-4DC4-9F0A-16E7C8A0902F}"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61305"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a:extLst>
              <a:ext uri="{FF2B5EF4-FFF2-40B4-BE49-F238E27FC236}">
                <a16:creationId xmlns:a16="http://schemas.microsoft.com/office/drawing/2014/main" id="{1C817D77-5F56-15A8-AA95-FC51725E8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05">
              <a:defRPr>
                <a:solidFill>
                  <a:schemeClr val="tx1"/>
                </a:solidFill>
                <a:latin typeface="Times New Roman" panose="02020603050405020304" pitchFamily="18" charset="0"/>
              </a:defRPr>
            </a:lvl1pPr>
            <a:lvl2pPr marL="785150" indent="-301981" defTabSz="961305">
              <a:defRPr>
                <a:solidFill>
                  <a:schemeClr val="tx1"/>
                </a:solidFill>
                <a:latin typeface="Times New Roman" panose="02020603050405020304" pitchFamily="18" charset="0"/>
              </a:defRPr>
            </a:lvl2pPr>
            <a:lvl3pPr marL="1207922" indent="-241584" defTabSz="961305">
              <a:defRPr>
                <a:solidFill>
                  <a:schemeClr val="tx1"/>
                </a:solidFill>
                <a:latin typeface="Times New Roman" panose="02020603050405020304" pitchFamily="18" charset="0"/>
              </a:defRPr>
            </a:lvl3pPr>
            <a:lvl4pPr marL="1691091" indent="-241584" defTabSz="961305">
              <a:defRPr>
                <a:solidFill>
                  <a:schemeClr val="tx1"/>
                </a:solidFill>
                <a:latin typeface="Times New Roman" panose="02020603050405020304" pitchFamily="18" charset="0"/>
              </a:defRPr>
            </a:lvl4pPr>
            <a:lvl5pPr marL="2174260" indent="-241584" defTabSz="961305">
              <a:defRPr>
                <a:solidFill>
                  <a:schemeClr val="tx1"/>
                </a:solidFill>
                <a:latin typeface="Times New Roman" panose="02020603050405020304" pitchFamily="18" charset="0"/>
              </a:defRPr>
            </a:lvl5pPr>
            <a:lvl6pPr marL="2657429" indent="-241584" defTabSz="961305" eaLnBrk="0" fontAlgn="base" hangingPunct="0">
              <a:spcBef>
                <a:spcPct val="0"/>
              </a:spcBef>
              <a:spcAft>
                <a:spcPct val="0"/>
              </a:spcAft>
              <a:defRPr>
                <a:solidFill>
                  <a:schemeClr val="tx1"/>
                </a:solidFill>
                <a:latin typeface="Times New Roman" panose="02020603050405020304" pitchFamily="18" charset="0"/>
              </a:defRPr>
            </a:lvl6pPr>
            <a:lvl7pPr marL="3140598" indent="-241584" defTabSz="961305" eaLnBrk="0" fontAlgn="base" hangingPunct="0">
              <a:spcBef>
                <a:spcPct val="0"/>
              </a:spcBef>
              <a:spcAft>
                <a:spcPct val="0"/>
              </a:spcAft>
              <a:defRPr>
                <a:solidFill>
                  <a:schemeClr val="tx1"/>
                </a:solidFill>
                <a:latin typeface="Times New Roman" panose="02020603050405020304" pitchFamily="18" charset="0"/>
              </a:defRPr>
            </a:lvl7pPr>
            <a:lvl8pPr marL="3623767" indent="-241584" defTabSz="961305" eaLnBrk="0" fontAlgn="base" hangingPunct="0">
              <a:spcBef>
                <a:spcPct val="0"/>
              </a:spcBef>
              <a:spcAft>
                <a:spcPct val="0"/>
              </a:spcAft>
              <a:defRPr>
                <a:solidFill>
                  <a:schemeClr val="tx1"/>
                </a:solidFill>
                <a:latin typeface="Times New Roman" panose="02020603050405020304" pitchFamily="18" charset="0"/>
              </a:defRPr>
            </a:lvl8pPr>
            <a:lvl9pPr marL="4106936" indent="-241584" defTabSz="96130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61305" rtl="0" eaLnBrk="1" fontAlgn="base" latinLnBrk="0" hangingPunct="1">
              <a:lnSpc>
                <a:spcPct val="100000"/>
              </a:lnSpc>
              <a:spcBef>
                <a:spcPct val="0"/>
              </a:spcBef>
              <a:spcAft>
                <a:spcPct val="0"/>
              </a:spcAft>
              <a:buClrTx/>
              <a:buSzTx/>
              <a:buFontTx/>
              <a:buNone/>
              <a:tabLst/>
              <a:defRPr/>
            </a:pPr>
            <a:fld id="{79440CCA-C62A-4CCF-B41F-F419E479A6E7}"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61305"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8787" name="Rectangle 2">
            <a:extLst>
              <a:ext uri="{FF2B5EF4-FFF2-40B4-BE49-F238E27FC236}">
                <a16:creationId xmlns:a16="http://schemas.microsoft.com/office/drawing/2014/main" id="{E89B6B72-8317-3AB4-D211-54B02394478D}"/>
              </a:ext>
            </a:extLst>
          </p:cNvPr>
          <p:cNvSpPr>
            <a:spLocks noGrp="1" noRot="1" noChangeAspect="1" noChangeArrowheads="1" noTextEdit="1"/>
          </p:cNvSpPr>
          <p:nvPr>
            <p:ph type="sldImg"/>
          </p:nvPr>
        </p:nvSpPr>
        <p:spPr>
          <a:xfrm>
            <a:off x="696913" y="815975"/>
            <a:ext cx="5437187" cy="4078288"/>
          </a:xfrm>
          <a:ln/>
        </p:spPr>
      </p:sp>
      <p:sp>
        <p:nvSpPr>
          <p:cNvPr id="118788" name="Rectangle 3">
            <a:extLst>
              <a:ext uri="{FF2B5EF4-FFF2-40B4-BE49-F238E27FC236}">
                <a16:creationId xmlns:a16="http://schemas.microsoft.com/office/drawing/2014/main" id="{4019B5DC-69A9-B974-6F99-F18A8F428C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E4D72F7-FE9B-4760-BE9C-4D02AE58BB2C}"/>
              </a:ext>
            </a:extLst>
          </p:cNvPr>
          <p:cNvSpPr>
            <a:spLocks noGrp="1" noRot="1" noChangeAspect="1" noChangeArrowheads="1" noTextEdit="1"/>
          </p:cNvSpPr>
          <p:nvPr>
            <p:ph type="sldImg"/>
          </p:nvPr>
        </p:nvSpPr>
        <p:spPr>
          <a:xfrm>
            <a:off x="696913" y="815975"/>
            <a:ext cx="5437187" cy="4078288"/>
          </a:xfrm>
          <a:ln/>
        </p:spPr>
      </p:sp>
      <p:sp>
        <p:nvSpPr>
          <p:cNvPr id="120835" name="Notes Placeholder 2">
            <a:extLst>
              <a:ext uri="{FF2B5EF4-FFF2-40B4-BE49-F238E27FC236}">
                <a16:creationId xmlns:a16="http://schemas.microsoft.com/office/drawing/2014/main" id="{51E64D5C-A41E-CE19-FF7F-A38755462D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0836" name="Slide Number Placeholder 3">
            <a:extLst>
              <a:ext uri="{FF2B5EF4-FFF2-40B4-BE49-F238E27FC236}">
                <a16:creationId xmlns:a16="http://schemas.microsoft.com/office/drawing/2014/main" id="{B5515B8B-9480-F9AE-48E9-7971408D7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05">
              <a:defRPr>
                <a:solidFill>
                  <a:schemeClr val="tx1"/>
                </a:solidFill>
                <a:latin typeface="Times New Roman" panose="02020603050405020304" pitchFamily="18" charset="0"/>
              </a:defRPr>
            </a:lvl1pPr>
            <a:lvl2pPr marL="785150" indent="-301981" defTabSz="961305">
              <a:defRPr>
                <a:solidFill>
                  <a:schemeClr val="tx1"/>
                </a:solidFill>
                <a:latin typeface="Times New Roman" panose="02020603050405020304" pitchFamily="18" charset="0"/>
              </a:defRPr>
            </a:lvl2pPr>
            <a:lvl3pPr marL="1207922" indent="-241584" defTabSz="961305">
              <a:defRPr>
                <a:solidFill>
                  <a:schemeClr val="tx1"/>
                </a:solidFill>
                <a:latin typeface="Times New Roman" panose="02020603050405020304" pitchFamily="18" charset="0"/>
              </a:defRPr>
            </a:lvl3pPr>
            <a:lvl4pPr marL="1691091" indent="-241584" defTabSz="961305">
              <a:defRPr>
                <a:solidFill>
                  <a:schemeClr val="tx1"/>
                </a:solidFill>
                <a:latin typeface="Times New Roman" panose="02020603050405020304" pitchFamily="18" charset="0"/>
              </a:defRPr>
            </a:lvl4pPr>
            <a:lvl5pPr marL="2174260" indent="-241584" defTabSz="961305">
              <a:defRPr>
                <a:solidFill>
                  <a:schemeClr val="tx1"/>
                </a:solidFill>
                <a:latin typeface="Times New Roman" panose="02020603050405020304" pitchFamily="18" charset="0"/>
              </a:defRPr>
            </a:lvl5pPr>
            <a:lvl6pPr marL="2657429" indent="-241584" defTabSz="961305" eaLnBrk="0" fontAlgn="base" hangingPunct="0">
              <a:spcBef>
                <a:spcPct val="0"/>
              </a:spcBef>
              <a:spcAft>
                <a:spcPct val="0"/>
              </a:spcAft>
              <a:defRPr>
                <a:solidFill>
                  <a:schemeClr val="tx1"/>
                </a:solidFill>
                <a:latin typeface="Times New Roman" panose="02020603050405020304" pitchFamily="18" charset="0"/>
              </a:defRPr>
            </a:lvl6pPr>
            <a:lvl7pPr marL="3140598" indent="-241584" defTabSz="961305" eaLnBrk="0" fontAlgn="base" hangingPunct="0">
              <a:spcBef>
                <a:spcPct val="0"/>
              </a:spcBef>
              <a:spcAft>
                <a:spcPct val="0"/>
              </a:spcAft>
              <a:defRPr>
                <a:solidFill>
                  <a:schemeClr val="tx1"/>
                </a:solidFill>
                <a:latin typeface="Times New Roman" panose="02020603050405020304" pitchFamily="18" charset="0"/>
              </a:defRPr>
            </a:lvl7pPr>
            <a:lvl8pPr marL="3623767" indent="-241584" defTabSz="961305" eaLnBrk="0" fontAlgn="base" hangingPunct="0">
              <a:spcBef>
                <a:spcPct val="0"/>
              </a:spcBef>
              <a:spcAft>
                <a:spcPct val="0"/>
              </a:spcAft>
              <a:defRPr>
                <a:solidFill>
                  <a:schemeClr val="tx1"/>
                </a:solidFill>
                <a:latin typeface="Times New Roman" panose="02020603050405020304" pitchFamily="18" charset="0"/>
              </a:defRPr>
            </a:lvl8pPr>
            <a:lvl9pPr marL="4106936" indent="-241584" defTabSz="96130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61305" rtl="0" eaLnBrk="1" fontAlgn="base" latinLnBrk="0" hangingPunct="1">
              <a:lnSpc>
                <a:spcPct val="100000"/>
              </a:lnSpc>
              <a:spcBef>
                <a:spcPct val="0"/>
              </a:spcBef>
              <a:spcAft>
                <a:spcPct val="0"/>
              </a:spcAft>
              <a:buClrTx/>
              <a:buSzTx/>
              <a:buFontTx/>
              <a:buNone/>
              <a:tabLst/>
              <a:defRPr/>
            </a:pPr>
            <a:fld id="{A33ADDA0-A8A1-4261-9299-FE3ACE5EA55C}"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61305"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29</a:t>
            </a:fld>
            <a:endParaRPr lang="en-GB"/>
          </a:p>
        </p:txBody>
      </p:sp>
    </p:spTree>
    <p:extLst>
      <p:ext uri="{BB962C8B-B14F-4D97-AF65-F5344CB8AC3E}">
        <p14:creationId xmlns:p14="http://schemas.microsoft.com/office/powerpoint/2010/main" val="353955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a:p>
        </p:txBody>
      </p:sp>
      <p:sp>
        <p:nvSpPr>
          <p:cNvPr id="1607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688961-891F-4F54-BE2B-ABB527AB11F9}"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34179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 and 2009 were hectic years at CERN. Difficult to summarize in a few slides.</a:t>
            </a:r>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30</a:t>
            </a:fld>
            <a:endParaRPr lang="en-GB"/>
          </a:p>
        </p:txBody>
      </p:sp>
    </p:spTree>
    <p:extLst>
      <p:ext uri="{BB962C8B-B14F-4D97-AF65-F5344CB8AC3E}">
        <p14:creationId xmlns:p14="http://schemas.microsoft.com/office/powerpoint/2010/main" val="381873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the early 1980s, there was a small team at CERN working on the design of  the large electron positron collider LEP. In the US there were ongoing design studies for a </a:t>
            </a:r>
            <a:r>
              <a:rPr lang="en-US" sz="2800" dirty="0"/>
              <a:t>very large proton collider</a:t>
            </a:r>
            <a:r>
              <a:rPr lang="en-US" sz="1800" dirty="0"/>
              <a:t>. This provoked us to ask ourselves: what could be the performance of a proton collider in the 27 km LEP tunnel? I showed some first calculations to my boss Wolfgang Schnell who then made additional valuable contributions. We then decided to publish as a LEP note. Three additional LEP notes quickly followed.</a:t>
            </a:r>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6163-ED10-44CF-BA2D-9AAC26B2A5A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02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H. W. Bush (the father) elected US president in 1988 (served 1989-1983, then Clinton). Texas supported the SSC.</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6163-ED10-44CF-BA2D-9AAC26B2A5A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53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B88B796-762D-8EAB-5C1A-B960BCBEFA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63C5AC9B-DDD9-963A-9636-5BB4995DE8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328CCDA6-207A-A2C9-3F2E-C93CF7DE72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7294CEFF-9E3E-4F3F-5F13-0D3158692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CERN Council approves my nomination as Director of Accelerators and Technology</a:t>
            </a:r>
            <a:endParaRPr lang="en-GB" altLang="en-US" dirty="0"/>
          </a:p>
        </p:txBody>
      </p:sp>
      <p:sp>
        <p:nvSpPr>
          <p:cNvPr id="51204" name="Slide Number Placeholder 3">
            <a:extLst>
              <a:ext uri="{FF2B5EF4-FFF2-40B4-BE49-F238E27FC236}">
                <a16:creationId xmlns:a16="http://schemas.microsoft.com/office/drawing/2014/main" id="{8368BEF2-BE35-476D-84E8-6B762F6F2A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85150" indent="-301981">
              <a:defRPr>
                <a:solidFill>
                  <a:schemeClr val="tx1"/>
                </a:solidFill>
                <a:latin typeface="Arial" panose="020B0604020202020204" pitchFamily="34" charset="0"/>
              </a:defRPr>
            </a:lvl2pPr>
            <a:lvl3pPr marL="1207922" indent="-241584">
              <a:defRPr>
                <a:solidFill>
                  <a:schemeClr val="tx1"/>
                </a:solidFill>
                <a:latin typeface="Arial" panose="020B0604020202020204" pitchFamily="34" charset="0"/>
              </a:defRPr>
            </a:lvl3pPr>
            <a:lvl4pPr marL="1691091" indent="-241584">
              <a:defRPr>
                <a:solidFill>
                  <a:schemeClr val="tx1"/>
                </a:solidFill>
                <a:latin typeface="Arial" panose="020B0604020202020204" pitchFamily="34" charset="0"/>
              </a:defRPr>
            </a:lvl4pPr>
            <a:lvl5pPr marL="2174260" indent="-241584">
              <a:defRPr>
                <a:solidFill>
                  <a:schemeClr val="tx1"/>
                </a:solidFill>
                <a:latin typeface="Arial" panose="020B0604020202020204" pitchFamily="34" charset="0"/>
              </a:defRPr>
            </a:lvl5pPr>
            <a:lvl6pPr marL="2657429" indent="-241584" eaLnBrk="0" fontAlgn="base" hangingPunct="0">
              <a:spcBef>
                <a:spcPct val="0"/>
              </a:spcBef>
              <a:spcAft>
                <a:spcPct val="0"/>
              </a:spcAft>
              <a:defRPr>
                <a:solidFill>
                  <a:schemeClr val="tx1"/>
                </a:solidFill>
                <a:latin typeface="Arial" panose="020B0604020202020204" pitchFamily="34" charset="0"/>
              </a:defRPr>
            </a:lvl6pPr>
            <a:lvl7pPr marL="3140598" indent="-241584" eaLnBrk="0" fontAlgn="base" hangingPunct="0">
              <a:spcBef>
                <a:spcPct val="0"/>
              </a:spcBef>
              <a:spcAft>
                <a:spcPct val="0"/>
              </a:spcAft>
              <a:defRPr>
                <a:solidFill>
                  <a:schemeClr val="tx1"/>
                </a:solidFill>
                <a:latin typeface="Arial" panose="020B0604020202020204" pitchFamily="34" charset="0"/>
              </a:defRPr>
            </a:lvl7pPr>
            <a:lvl8pPr marL="3623767" indent="-241584" eaLnBrk="0" fontAlgn="base" hangingPunct="0">
              <a:spcBef>
                <a:spcPct val="0"/>
              </a:spcBef>
              <a:spcAft>
                <a:spcPct val="0"/>
              </a:spcAft>
              <a:defRPr>
                <a:solidFill>
                  <a:schemeClr val="tx1"/>
                </a:solidFill>
                <a:latin typeface="Arial" panose="020B0604020202020204" pitchFamily="34" charset="0"/>
              </a:defRPr>
            </a:lvl8pPr>
            <a:lvl9pPr marL="4106936" indent="-24158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30CF8-1906-4072-97F4-33E86A41E8EF}"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B988778C-B509-F01A-5646-6D2C1055A58D}"/>
              </a:ext>
            </a:extLst>
          </p:cNvPr>
          <p:cNvSpPr txBox="1">
            <a:spLocks noGrp="1" noChangeArrowheads="1"/>
          </p:cNvSpPr>
          <p:nvPr/>
        </p:nvSpPr>
        <p:spPr bwMode="auto">
          <a:xfrm>
            <a:off x="3794148" y="10357890"/>
            <a:ext cx="2907410" cy="50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599" tIns="0" rIns="19599" bIns="0" anchor="b"/>
          <a:lstStyle>
            <a:lvl1pPr defTabSz="890588">
              <a:defRPr>
                <a:solidFill>
                  <a:schemeClr val="tx1"/>
                </a:solidFill>
                <a:latin typeface="Arial" panose="020B0604020202020204" pitchFamily="34" charset="0"/>
              </a:defRPr>
            </a:lvl1pPr>
            <a:lvl2pPr marL="742950" indent="-285750" defTabSz="890588">
              <a:defRPr>
                <a:solidFill>
                  <a:schemeClr val="tx1"/>
                </a:solidFill>
                <a:latin typeface="Arial" panose="020B0604020202020204" pitchFamily="34" charset="0"/>
              </a:defRPr>
            </a:lvl2pPr>
            <a:lvl3pPr marL="1143000" indent="-228600" defTabSz="890588">
              <a:defRPr>
                <a:solidFill>
                  <a:schemeClr val="tx1"/>
                </a:solidFill>
                <a:latin typeface="Arial" panose="020B0604020202020204" pitchFamily="34" charset="0"/>
              </a:defRPr>
            </a:lvl3pPr>
            <a:lvl4pPr marL="1600200" indent="-228600" defTabSz="890588">
              <a:defRPr>
                <a:solidFill>
                  <a:schemeClr val="tx1"/>
                </a:solidFill>
                <a:latin typeface="Arial" panose="020B0604020202020204" pitchFamily="34" charset="0"/>
              </a:defRPr>
            </a:lvl4pPr>
            <a:lvl5pPr marL="2057400" indent="-228600" defTabSz="890588">
              <a:defRPr>
                <a:solidFill>
                  <a:schemeClr val="tx1"/>
                </a:solidFill>
                <a:latin typeface="Arial" panose="020B0604020202020204" pitchFamily="34" charset="0"/>
              </a:defRPr>
            </a:lvl5pPr>
            <a:lvl6pPr marL="2514600" indent="-228600" defTabSz="890588" eaLnBrk="0" fontAlgn="base" hangingPunct="0">
              <a:spcBef>
                <a:spcPct val="0"/>
              </a:spcBef>
              <a:spcAft>
                <a:spcPct val="0"/>
              </a:spcAft>
              <a:defRPr>
                <a:solidFill>
                  <a:schemeClr val="tx1"/>
                </a:solidFill>
                <a:latin typeface="Arial" panose="020B0604020202020204" pitchFamily="34" charset="0"/>
              </a:defRPr>
            </a:lvl6pPr>
            <a:lvl7pPr marL="2971800" indent="-228600" defTabSz="890588" eaLnBrk="0" fontAlgn="base" hangingPunct="0">
              <a:spcBef>
                <a:spcPct val="0"/>
              </a:spcBef>
              <a:spcAft>
                <a:spcPct val="0"/>
              </a:spcAft>
              <a:defRPr>
                <a:solidFill>
                  <a:schemeClr val="tx1"/>
                </a:solidFill>
                <a:latin typeface="Arial" panose="020B0604020202020204" pitchFamily="34" charset="0"/>
              </a:defRPr>
            </a:lvl7pPr>
            <a:lvl8pPr marL="3429000" indent="-228600" defTabSz="890588" eaLnBrk="0" fontAlgn="base" hangingPunct="0">
              <a:spcBef>
                <a:spcPct val="0"/>
              </a:spcBef>
              <a:spcAft>
                <a:spcPct val="0"/>
              </a:spcAft>
              <a:defRPr>
                <a:solidFill>
                  <a:schemeClr val="tx1"/>
                </a:solidFill>
                <a:latin typeface="Arial" panose="020B0604020202020204" pitchFamily="34" charset="0"/>
              </a:defRPr>
            </a:lvl8pPr>
            <a:lvl9pPr marL="3886200" indent="-228600" defTabSz="8905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890588" rtl="0" eaLnBrk="0" fontAlgn="base" latinLnBrk="0" hangingPunct="0">
              <a:lnSpc>
                <a:spcPct val="100000"/>
              </a:lnSpc>
              <a:spcBef>
                <a:spcPct val="0"/>
              </a:spcBef>
              <a:spcAft>
                <a:spcPct val="0"/>
              </a:spcAft>
              <a:buClrTx/>
              <a:buSzTx/>
              <a:buFontTx/>
              <a:buNone/>
              <a:tabLst/>
              <a:defRPr/>
            </a:pPr>
            <a:fld id="{291DE12C-FA3F-4DEC-9C3C-0934789D5EBD}" type="slidenum">
              <a:rPr kumimoji="0" lang="en-US" altLang="en-US" sz="11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890588" rtl="0" eaLnBrk="0" fontAlgn="base" latinLnBrk="0" hangingPunct="0">
                <a:lnSpc>
                  <a:spcPct val="100000"/>
                </a:lnSpc>
                <a:spcBef>
                  <a:spcPct val="0"/>
                </a:spcBef>
                <a:spcAft>
                  <a:spcPct val="0"/>
                </a:spcAft>
                <a:buClrTx/>
                <a:buSzTx/>
                <a:buFontTx/>
                <a:buNone/>
                <a:tabLst/>
                <a:defRPr/>
              </a:pPr>
              <a:t>35</a:t>
            </a:fld>
            <a:endParaRPr kumimoji="0" lang="en-US" altLang="en-US" sz="11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a:extLst>
              <a:ext uri="{FF2B5EF4-FFF2-40B4-BE49-F238E27FC236}">
                <a16:creationId xmlns:a16="http://schemas.microsoft.com/office/drawing/2014/main" id="{57CB17C1-1111-1357-CC30-FB5AFE29BA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E7454CE4-8803-6A3C-3C3A-0D72C2289F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FC4FD8CA-BAC7-AE99-434D-749E99798EC8}"/>
              </a:ext>
            </a:extLst>
          </p:cNvPr>
          <p:cNvSpPr>
            <a:spLocks noGrp="1" noRot="1" noChangeAspect="1" noChangeArrowheads="1" noTextEdit="1"/>
          </p:cNvSpPr>
          <p:nvPr>
            <p:ph type="sldImg"/>
          </p:nvPr>
        </p:nvSpPr>
        <p:spPr>
          <a:noFill/>
          <a:ln/>
        </p:spPr>
      </p:sp>
      <p:sp>
        <p:nvSpPr>
          <p:cNvPr id="173059" name="Rectangle 3">
            <a:extLst>
              <a:ext uri="{FF2B5EF4-FFF2-40B4-BE49-F238E27FC236}">
                <a16:creationId xmlns:a16="http://schemas.microsoft.com/office/drawing/2014/main" id="{BCDB67B7-1BBA-9E02-A317-AC55972A2C7B}"/>
              </a:ext>
            </a:extLst>
          </p:cNvPr>
          <p:cNvSpPr>
            <a:spLocks noGrp="1" noChangeArrowheads="1"/>
          </p:cNvSpPr>
          <p:nvPr>
            <p:ph type="body" idx="1"/>
          </p:nvPr>
        </p:nvSpPr>
        <p:spPr>
          <a:xfrm>
            <a:off x="676217" y="5127633"/>
            <a:ext cx="5401756" cy="4858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7EB22974-6BBB-1833-ACC0-DEA750A77641}"/>
              </a:ext>
            </a:extLst>
          </p:cNvPr>
          <p:cNvSpPr>
            <a:spLocks noGrp="1" noRot="1" noChangeAspect="1" noChangeArrowheads="1" noTextEdit="1"/>
          </p:cNvSpPr>
          <p:nvPr>
            <p:ph type="sldImg"/>
          </p:nvPr>
        </p:nvSpPr>
        <p:spPr>
          <a:ln/>
        </p:spPr>
      </p:sp>
      <p:sp>
        <p:nvSpPr>
          <p:cNvPr id="210947" name="Rectangle 3">
            <a:extLst>
              <a:ext uri="{FF2B5EF4-FFF2-40B4-BE49-F238E27FC236}">
                <a16:creationId xmlns:a16="http://schemas.microsoft.com/office/drawing/2014/main" id="{CCBFC62D-3E3A-F0FB-CBE8-3F19BF7B2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Because of the gravity of the situation we made the decision to operate in 2010 at 7TeV cm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Arial" pitchFamily="34" charset="0"/>
            </a:endParaRPr>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238" eaLnBrk="0" hangingPunct="0">
              <a:defRPr>
                <a:solidFill>
                  <a:srgbClr val="000000"/>
                </a:solidFill>
                <a:latin typeface="Times New Roman" pitchFamily="18" charset="0"/>
              </a:defRPr>
            </a:lvl1pPr>
            <a:lvl2pPr marL="742950" indent="-285750" defTabSz="884238" eaLnBrk="0" hangingPunct="0">
              <a:defRPr>
                <a:solidFill>
                  <a:srgbClr val="000000"/>
                </a:solidFill>
                <a:latin typeface="Times New Roman" pitchFamily="18" charset="0"/>
              </a:defRPr>
            </a:lvl2pPr>
            <a:lvl3pPr marL="1143000" indent="-228600" defTabSz="884238" eaLnBrk="0" hangingPunct="0">
              <a:defRPr>
                <a:solidFill>
                  <a:srgbClr val="000000"/>
                </a:solidFill>
                <a:latin typeface="Times New Roman" pitchFamily="18" charset="0"/>
              </a:defRPr>
            </a:lvl3pPr>
            <a:lvl4pPr marL="1600200" indent="-228600" defTabSz="884238" eaLnBrk="0" hangingPunct="0">
              <a:defRPr>
                <a:solidFill>
                  <a:srgbClr val="000000"/>
                </a:solidFill>
                <a:latin typeface="Times New Roman" pitchFamily="18" charset="0"/>
              </a:defRPr>
            </a:lvl4pPr>
            <a:lvl5pPr marL="2057400" indent="-228600" defTabSz="884238" eaLnBrk="0" hangingPunct="0">
              <a:defRPr>
                <a:solidFill>
                  <a:srgbClr val="000000"/>
                </a:solidFill>
                <a:latin typeface="Times New Roman" pitchFamily="18" charset="0"/>
              </a:defRPr>
            </a:lvl5pPr>
            <a:lvl6pPr marL="2514600" indent="-228600" algn="ctr" defTabSz="884238" eaLnBrk="0" fontAlgn="base" hangingPunct="0">
              <a:spcBef>
                <a:spcPct val="0"/>
              </a:spcBef>
              <a:spcAft>
                <a:spcPct val="0"/>
              </a:spcAft>
              <a:defRPr>
                <a:solidFill>
                  <a:srgbClr val="000000"/>
                </a:solidFill>
                <a:latin typeface="Times New Roman" pitchFamily="18" charset="0"/>
              </a:defRPr>
            </a:lvl6pPr>
            <a:lvl7pPr marL="2971800" indent="-228600" algn="ctr" defTabSz="884238" eaLnBrk="0" fontAlgn="base" hangingPunct="0">
              <a:spcBef>
                <a:spcPct val="0"/>
              </a:spcBef>
              <a:spcAft>
                <a:spcPct val="0"/>
              </a:spcAft>
              <a:defRPr>
                <a:solidFill>
                  <a:srgbClr val="000000"/>
                </a:solidFill>
                <a:latin typeface="Times New Roman" pitchFamily="18" charset="0"/>
              </a:defRPr>
            </a:lvl7pPr>
            <a:lvl8pPr marL="3429000" indent="-228600" algn="ctr" defTabSz="884238" eaLnBrk="0" fontAlgn="base" hangingPunct="0">
              <a:spcBef>
                <a:spcPct val="0"/>
              </a:spcBef>
              <a:spcAft>
                <a:spcPct val="0"/>
              </a:spcAft>
              <a:defRPr>
                <a:solidFill>
                  <a:srgbClr val="000000"/>
                </a:solidFill>
                <a:latin typeface="Times New Roman" pitchFamily="18" charset="0"/>
              </a:defRPr>
            </a:lvl8pPr>
            <a:lvl9pPr marL="3886200" indent="-228600" algn="ctr" defTabSz="884238" eaLnBrk="0" fontAlgn="base" hangingPunct="0">
              <a:spcBef>
                <a:spcPct val="0"/>
              </a:spcBef>
              <a:spcAft>
                <a:spcPct val="0"/>
              </a:spcAft>
              <a:defRPr>
                <a:solidFill>
                  <a:srgbClr val="000000"/>
                </a:solidFill>
                <a:latin typeface="Times New Roman" pitchFamily="18" charset="0"/>
              </a:defRPr>
            </a:lvl9pPr>
          </a:lstStyle>
          <a:p>
            <a:fld id="{903E6830-9C54-4D56-88C4-35B7B4A0E644}"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825" eaLnBrk="0" hangingPunct="0">
              <a:defRPr>
                <a:solidFill>
                  <a:srgbClr val="000000"/>
                </a:solidFill>
                <a:latin typeface="Times New Roman" pitchFamily="18" charset="0"/>
              </a:defRPr>
            </a:lvl1pPr>
            <a:lvl2pPr marL="742950" indent="-285750" defTabSz="885825" eaLnBrk="0" hangingPunct="0">
              <a:defRPr>
                <a:solidFill>
                  <a:srgbClr val="000000"/>
                </a:solidFill>
                <a:latin typeface="Times New Roman" pitchFamily="18" charset="0"/>
              </a:defRPr>
            </a:lvl2pPr>
            <a:lvl3pPr marL="1143000" indent="-228600" defTabSz="885825" eaLnBrk="0" hangingPunct="0">
              <a:defRPr>
                <a:solidFill>
                  <a:srgbClr val="000000"/>
                </a:solidFill>
                <a:latin typeface="Times New Roman" pitchFamily="18" charset="0"/>
              </a:defRPr>
            </a:lvl3pPr>
            <a:lvl4pPr marL="1600200" indent="-228600" defTabSz="885825" eaLnBrk="0" hangingPunct="0">
              <a:defRPr>
                <a:solidFill>
                  <a:srgbClr val="000000"/>
                </a:solidFill>
                <a:latin typeface="Times New Roman" pitchFamily="18" charset="0"/>
              </a:defRPr>
            </a:lvl4pPr>
            <a:lvl5pPr marL="2057400" indent="-228600" defTabSz="885825" eaLnBrk="0" hangingPunct="0">
              <a:defRPr>
                <a:solidFill>
                  <a:srgbClr val="000000"/>
                </a:solidFill>
                <a:latin typeface="Times New Roman" pitchFamily="18" charset="0"/>
              </a:defRPr>
            </a:lvl5pPr>
            <a:lvl6pPr marL="2514600" indent="-228600" algn="ctr" defTabSz="885825" eaLnBrk="0" fontAlgn="base" hangingPunct="0">
              <a:spcBef>
                <a:spcPct val="0"/>
              </a:spcBef>
              <a:spcAft>
                <a:spcPct val="0"/>
              </a:spcAft>
              <a:defRPr>
                <a:solidFill>
                  <a:srgbClr val="000000"/>
                </a:solidFill>
                <a:latin typeface="Times New Roman" pitchFamily="18" charset="0"/>
              </a:defRPr>
            </a:lvl6pPr>
            <a:lvl7pPr marL="2971800" indent="-228600" algn="ctr" defTabSz="885825" eaLnBrk="0" fontAlgn="base" hangingPunct="0">
              <a:spcBef>
                <a:spcPct val="0"/>
              </a:spcBef>
              <a:spcAft>
                <a:spcPct val="0"/>
              </a:spcAft>
              <a:defRPr>
                <a:solidFill>
                  <a:srgbClr val="000000"/>
                </a:solidFill>
                <a:latin typeface="Times New Roman" pitchFamily="18" charset="0"/>
              </a:defRPr>
            </a:lvl7pPr>
            <a:lvl8pPr marL="3429000" indent="-228600" algn="ctr" defTabSz="885825" eaLnBrk="0" fontAlgn="base" hangingPunct="0">
              <a:spcBef>
                <a:spcPct val="0"/>
              </a:spcBef>
              <a:spcAft>
                <a:spcPct val="0"/>
              </a:spcAft>
              <a:defRPr>
                <a:solidFill>
                  <a:srgbClr val="000000"/>
                </a:solidFill>
                <a:latin typeface="Times New Roman" pitchFamily="18" charset="0"/>
              </a:defRPr>
            </a:lvl8pPr>
            <a:lvl9pPr marL="3886200" indent="-228600" algn="ctr" defTabSz="885825" eaLnBrk="0" fontAlgn="base" hangingPunct="0">
              <a:spcBef>
                <a:spcPct val="0"/>
              </a:spcBef>
              <a:spcAft>
                <a:spcPct val="0"/>
              </a:spcAft>
              <a:defRPr>
                <a:solidFill>
                  <a:srgbClr val="000000"/>
                </a:solidFill>
                <a:latin typeface="Times New Roman" pitchFamily="18" charset="0"/>
              </a:defRPr>
            </a:lvl9pPr>
          </a:lstStyle>
          <a:p>
            <a:fld id="{C6B083FC-781F-4FBC-B7D1-52C55D93D39E}" type="slidenum">
              <a:rPr lang="en-GB" smtClean="0"/>
              <a:pPr/>
              <a:t>40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3</a:t>
            </a:fld>
            <a:endParaRPr lang="en-GB"/>
          </a:p>
        </p:txBody>
      </p:sp>
    </p:spTree>
    <p:extLst>
      <p:ext uri="{BB962C8B-B14F-4D97-AF65-F5344CB8AC3E}">
        <p14:creationId xmlns:p14="http://schemas.microsoft.com/office/powerpoint/2010/main" val="399505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CF4B7-0B5C-4AFE-ABA6-5BBA6C56918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980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3CAC0EC6-1EA8-4ACC-B459-A1EB192AB23D}"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308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Incandela</a:t>
            </a:r>
            <a:endParaRPr lang="en-GB" dirty="0"/>
          </a:p>
        </p:txBody>
      </p:sp>
      <p:sp>
        <p:nvSpPr>
          <p:cNvPr id="4" name="Slide Number Placeholder 3"/>
          <p:cNvSpPr>
            <a:spLocks noGrp="1"/>
          </p:cNvSpPr>
          <p:nvPr>
            <p:ph type="sldNum" sz="quarter" idx="10"/>
          </p:nvPr>
        </p:nvSpPr>
        <p:spPr/>
        <p:txBody>
          <a:bodyPr/>
          <a:lstStyle/>
          <a:p>
            <a:fld id="{BC38261C-CF56-4EEE-AC04-ACA39AC70CFE}" type="slidenum">
              <a:rPr lang="en-GB" smtClean="0"/>
              <a:t>43</a:t>
            </a:fld>
            <a:endParaRPr lang="en-GB"/>
          </a:p>
        </p:txBody>
      </p:sp>
    </p:spTree>
    <p:extLst>
      <p:ext uri="{BB962C8B-B14F-4D97-AF65-F5344CB8AC3E}">
        <p14:creationId xmlns:p14="http://schemas.microsoft.com/office/powerpoint/2010/main" val="3584370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CAC0EC6-1EA8-4ACC-B459-A1EB192AB23D}"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800947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working </a:t>
            </a:r>
            <a:r>
              <a:rPr kumimoji="0" lang="en-GB"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line</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large tune spread needed for stability and the large momentum spread needed for beam stacking.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tune range of around .07 caused unavoidable crossing of low order resonances.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space charge tune shift caused a “sagging” of the working line, rather like loading a beam with heavy weights.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Figure shows space charge compensation while stacking.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working line was “pre-stressed” for currents steps of 3 amperes.</a:t>
            </a:r>
          </a:p>
          <a:p>
            <a:endParaRPr lang="en-US" dirty="0"/>
          </a:p>
        </p:txBody>
      </p:sp>
      <p:sp>
        <p:nvSpPr>
          <p:cNvPr id="16589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8B4C4F-A0EC-4D04-8602-7C653F228500}"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07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imes New Roman" panose="02020603050405020304" pitchFamily="18" charset="0"/>
                <a:ea typeface="Calibri" panose="020F0502020204030204" pitchFamily="34" charset="0"/>
              </a:rPr>
              <a:t>injection kicker was on a mechanically moveable girder. </a:t>
            </a:r>
          </a:p>
          <a:p>
            <a:r>
              <a:rPr lang="en-GB" sz="1200" dirty="0">
                <a:effectLst/>
                <a:latin typeface="Times New Roman" panose="02020603050405020304" pitchFamily="18" charset="0"/>
                <a:ea typeface="Calibri" panose="020F0502020204030204" pitchFamily="34" charset="0"/>
              </a:rPr>
              <a:t>When stacking was finished, the girder was moved out. So, the stack was situated on the “outside” of the beam aperture. (see Fig left)</a:t>
            </a:r>
          </a:p>
          <a:p>
            <a:r>
              <a:rPr lang="en-GB" sz="1200" dirty="0">
                <a:effectLst/>
                <a:latin typeface="Times New Roman" panose="02020603050405020304" pitchFamily="18" charset="0"/>
                <a:ea typeface="Calibri" panose="020F0502020204030204" pitchFamily="34" charset="0"/>
              </a:rPr>
              <a:t>This produced very high background rates.</a:t>
            </a:r>
          </a:p>
          <a:p>
            <a:r>
              <a:rPr lang="en-GB" sz="1200" dirty="0">
                <a:effectLst/>
                <a:latin typeface="Times New Roman" panose="02020603050405020304" pitchFamily="18" charset="0"/>
                <a:ea typeface="Calibri" panose="020F0502020204030204" pitchFamily="34" charset="0"/>
              </a:rPr>
              <a:t> In 1975, the “background” in the ISR was the most serious operations problem which existed. </a:t>
            </a:r>
          </a:p>
          <a:p>
            <a:r>
              <a:rPr lang="en-GB" sz="1200" dirty="0">
                <a:effectLst/>
                <a:latin typeface="Times New Roman" panose="02020603050405020304" pitchFamily="18" charset="0"/>
              </a:rPr>
              <a:t>Combined use of Schottky and Space Charge compensation allowed to centre the stacks.</a:t>
            </a:r>
          </a:p>
          <a:p>
            <a:r>
              <a:rPr lang="en-GB" sz="1200" dirty="0">
                <a:effectLst/>
                <a:latin typeface="Times New Roman" panose="02020603050405020304" pitchFamily="18" charset="0"/>
              </a:rPr>
              <a:t>Spectacular results.</a:t>
            </a:r>
            <a:endParaRPr lang="en-GB" sz="1800"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651317-429B-4CEF-86CB-D8477F43F9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270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An interesting experiment: Deuterons and protons in Phase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Deuterons and protons have different revolution frequencies (charge/mass ratio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Can occupy the same real space but will be separated in phase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Machine experiment in 1976.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3.3 Amps of deuterons were left circulating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A pulse of protons (.15 Amps) was injected into the same ring and accelerated into the deuteron stack.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beam profiles shown from the sodium curtain monitor. Upper Fig shows the positions in </a:t>
            </a:r>
            <a:r>
              <a:rPr lang="en-GB" sz="1800" u="sng" dirty="0">
                <a:effectLst/>
                <a:latin typeface="Times New Roman" panose="02020603050405020304" pitchFamily="18" charset="0"/>
                <a:ea typeface="Calibri" panose="020F0502020204030204" pitchFamily="34" charset="0"/>
              </a:rPr>
              <a:t>real space</a:t>
            </a:r>
            <a:r>
              <a:rPr lang="en-GB" sz="1800" dirty="0">
                <a:effectLst/>
                <a:latin typeface="Times New Roman" panose="02020603050405020304" pitchFamily="18" charset="0"/>
                <a:ea typeface="Calibri" panose="020F0502020204030204" pitchFamily="34" charset="0"/>
              </a:rPr>
              <a:t> of both beams.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Lower shows the separation (in phase space) of the beams of protons and deuterons.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rPr>
              <a:t>Then phase displaced the deuterons to a low energy absorber to get rid of the protons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651317-429B-4CEF-86CB-D8477F43F9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682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r>
              <a:rPr lang="en-GB" sz="1800" dirty="0">
                <a:effectLst/>
                <a:latin typeface="Times New Roman" panose="02020603050405020304" pitchFamily="18" charset="0"/>
                <a:ea typeface="Calibri" panose="020F0502020204030204" pitchFamily="34" charset="0"/>
              </a:rPr>
              <a:t>The ISR encountered many technological challenges but one of the most important, the Ultra High Vacuum (UHV), was imperative for a long beam lifetime. The stainless-steel vacuum chambers were baked in situ up to 300</a:t>
            </a:r>
            <a:r>
              <a:rPr lang="en-GB" sz="1800" baseline="30000" dirty="0">
                <a:effectLst/>
                <a:latin typeface="Times New Roman" panose="02020603050405020304" pitchFamily="18" charset="0"/>
                <a:ea typeface="Calibri" panose="020F0502020204030204" pitchFamily="34" charset="0"/>
              </a:rPr>
              <a:t>◦</a:t>
            </a:r>
            <a:r>
              <a:rPr lang="en-GB" sz="1800" dirty="0">
                <a:effectLst/>
                <a:latin typeface="Times New Roman" panose="02020603050405020304" pitchFamily="18" charset="0"/>
                <a:ea typeface="Calibri" panose="020F0502020204030204" pitchFamily="34" charset="0"/>
              </a:rPr>
              <a:t>C in order to allow the very high beam intensities. The weakest vacuum sectors around the circumference were identiﬁed by “vacuum limit ﬁlls” where the intensity was increased to the value at which vacuum “runaway” occurred</a:t>
            </a:r>
            <a:endParaRPr lang="en-US" dirty="0"/>
          </a:p>
        </p:txBody>
      </p:sp>
      <p:sp>
        <p:nvSpPr>
          <p:cNvPr id="1751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58E4C4-2FF4-4118-8287-EB80251EC852}"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91574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endParaRPr lang="en-US" dirty="0"/>
          </a:p>
        </p:txBody>
      </p:sp>
      <p:sp>
        <p:nvSpPr>
          <p:cNvPr id="17613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EBCBAE-271E-45C6-8E06-D4ECC0921923}"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00214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800" dirty="0">
                <a:effectLst/>
                <a:latin typeface="Times New Roman" panose="02020603050405020304" pitchFamily="18" charset="0"/>
                <a:ea typeface="Calibri" panose="020F0502020204030204" pitchFamily="34" charset="0"/>
              </a:rPr>
              <a:t>The accumulation relied on a momentum “stacking”. </a:t>
            </a:r>
          </a:p>
          <a:p>
            <a:r>
              <a:rPr lang="en-US" dirty="0"/>
              <a:t>Visual illustration</a:t>
            </a:r>
          </a:p>
        </p:txBody>
      </p:sp>
      <p:sp>
        <p:nvSpPr>
          <p:cNvPr id="1669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E0A3C4-214A-417F-8A0F-E67217A705A1}"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7178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D4930D-1B15-4FE1-B8DB-0E316C05EF7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3843" name="Rectangle 7"/>
          <p:cNvSpPr txBox="1">
            <a:spLocks noGrp="1" noChangeArrowheads="1"/>
          </p:cNvSpPr>
          <p:nvPr/>
        </p:nvSpPr>
        <p:spPr bwMode="auto">
          <a:xfrm>
            <a:off x="3779838" y="9382125"/>
            <a:ext cx="2890837" cy="493713"/>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EEC673D-DA34-415F-A414-8B7BAC3C55B2}" type="slidenum">
              <a:rPr kumimoji="0" lang="en-US" sz="12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xfrm>
            <a:off x="889000" y="4691063"/>
            <a:ext cx="4892675" cy="4443412"/>
          </a:xfrm>
          <a:noFill/>
          <a:ln/>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ISR consisted of two independent storage rings intersecting at eight points with a crossing angle of 14.8 degrees (The circumference of the rings was 943 metres (1.5 times that of the CERN Proton Synchrotron). </a:t>
            </a:r>
            <a:endParaRPr lang="en-US" dirty="0"/>
          </a:p>
        </p:txBody>
      </p:sp>
    </p:spTree>
    <p:extLst>
      <p:ext uri="{BB962C8B-B14F-4D97-AF65-F5344CB8AC3E}">
        <p14:creationId xmlns:p14="http://schemas.microsoft.com/office/powerpoint/2010/main" val="1821344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200" kern="800" dirty="0">
                <a:solidFill>
                  <a:prstClr val="black"/>
                </a:solidFill>
                <a:latin typeface="Times New Roman" panose="02020603050405020304" pitchFamily="18" charset="0"/>
                <a:ea typeface="Calibri" panose="020F0502020204030204" pitchFamily="34" charset="0"/>
              </a:rPr>
              <a:t>T</a:t>
            </a: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he ISR circumference was larger than the PS, the maximum possible energy was 31.4 compared to 26.6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GB" sz="1200" kern="800" dirty="0">
                <a:solidFill>
                  <a:prstClr val="black"/>
                </a:solidFill>
                <a:latin typeface="Times New Roman" panose="02020603050405020304" pitchFamily="18" charset="0"/>
                <a:ea typeface="Calibri" panose="020F0502020204030204" pitchFamily="34" charset="0"/>
              </a:rPr>
              <a:t>D</a:t>
            </a:r>
            <a:r>
              <a:rPr kumimoji="0" lang="en-GB" sz="1200" b="0" i="0" u="none" strike="noStrike" kern="8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ecided</a:t>
            </a: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to attempt to increase the energy of the accumulated beam to 31.4 GeV/c. </a:t>
            </a:r>
            <a:r>
              <a:rPr lang="en-GB" sz="1200" kern="800" dirty="0">
                <a:solidFill>
                  <a:prstClr val="black"/>
                </a:solidFill>
                <a:latin typeface="Times New Roman" panose="02020603050405020304" pitchFamily="18" charset="0"/>
                <a:ea typeface="Calibri" panose="020F0502020204030204" pitchFamily="34" charset="0"/>
              </a:rPr>
              <a:t>Very</a:t>
            </a: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small  RF (16kV maximum RF voltage) system could only capture a very small amount of a beam which had a 3% momentum spread.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In our ignorance of the complexities (space charge, changing tunes, chromaticity, orbits, RF noise effects, absence of diagnostics...) we attempted to </a:t>
            </a:r>
            <a:r>
              <a:rPr kumimoji="0" lang="en-GB" sz="1200" b="0" i="0" u="sng" strike="noStrike" kern="800" cap="none" spc="0" normalizeH="0" baseline="0" noProof="0" dirty="0">
                <a:ln>
                  <a:noFill/>
                </a:ln>
                <a:solidFill>
                  <a:prstClr val="black"/>
                </a:solidFill>
                <a:effectLst/>
                <a:highlight>
                  <a:srgbClr val="FFFF00"/>
                </a:highlight>
                <a:uLnTx/>
                <a:uFillTx/>
                <a:latin typeface="Times New Roman" panose="02020603050405020304" pitchFamily="18" charset="0"/>
                <a:ea typeface="Calibri" panose="020F0502020204030204" pitchFamily="34" charset="0"/>
                <a:cs typeface="+mn-cs"/>
              </a:rPr>
              <a:t>phase displace </a:t>
            </a: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high intensity stacks of protons.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Phase displacement occurs when RF buckets traverse a debunched beam.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Analogy is the release of droplets of mercury into a cylindrical container containing water. The mercury droplets go from high energy to low energy and the </a:t>
            </a:r>
            <a:r>
              <a:rPr kumimoji="0" lang="en-GB" sz="1200" b="0" i="0" u="sng" strike="noStrike" kern="8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water energy is increased by displacement.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8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Initially the progress was slow and frustrating, but after some better understanding and a few breakthroughs, 31.4GeV/c became the operational beam energy of the ISR.</a:t>
            </a:r>
            <a:endParaRPr lang="en-GB" sz="1200" kern="800" dirty="0">
              <a:effectLst/>
              <a:latin typeface="Times New Roman" panose="02020603050405020304" pitchFamily="18" charset="0"/>
              <a:ea typeface="Calibri" panose="020F0502020204030204" pitchFamily="34" charset="0"/>
            </a:endParaRPr>
          </a:p>
          <a:p>
            <a:endParaRPr lang="en-US" dirty="0"/>
          </a:p>
        </p:txBody>
      </p:sp>
      <p:sp>
        <p:nvSpPr>
          <p:cNvPr id="16794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02354F-BA38-4ED0-9A48-E18F8EDBA3E6}"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55605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Phase displace parts of the stack makes markers: split the stack into 5 sub-stacks each separated (markers)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Simple procedure, programme the RF frequency swing from low momentum (outside the stack) to a momentum inside the stack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Causes a small reduction in the average momentum of the traversed 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Produces a “marker” </a:t>
            </a:r>
            <a:r>
              <a:rPr lang="en-US" dirty="0"/>
              <a:t>Upper Fig shows a longitudinal Schottky with 4 markers. </a:t>
            </a:r>
          </a:p>
          <a:p>
            <a:r>
              <a:rPr lang="en-US" dirty="0"/>
              <a:t>Lower Fig also shows the markers clearly  in the horizontal and vertical planes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ea typeface="Calibri" panose="020F0502020204030204" pitchFamily="34" charset="0"/>
            </a:endParaRPr>
          </a:p>
          <a:p>
            <a:endParaRPr lang="en-US" dirty="0"/>
          </a:p>
        </p:txBody>
      </p:sp>
      <p:sp>
        <p:nvSpPr>
          <p:cNvPr id="17101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F7DFFD-51A0-4AEE-834C-645E352353BE}"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63031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marL="0" marR="0" lvl="0" indent="90170" algn="just" defTabSz="914400" rtl="0" eaLnBrk="1" fontAlgn="auto" latinLnBrk="0" hangingPunct="1">
              <a:lnSpc>
                <a:spcPct val="106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correlation of these marked scans allowed plotting of the working line (see Figure) in a non-destructive way.</a:t>
            </a:r>
          </a:p>
          <a:p>
            <a:pPr marL="0" marR="0" lvl="0" indent="90170" algn="just" defTabSz="914400" rtl="0" eaLnBrk="1" fontAlgn="auto" latinLnBrk="0" hangingPunct="1">
              <a:lnSpc>
                <a:spcPct val="106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markers lasted throughout the many hours of the physics runs.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17203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285A04-C6B3-4BCA-AB41-0A0720B69FF5}"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76201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Schottky noise results from discrete nature of the particles in the beam.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A longitudinal pick-up and some signal averaging, produces a longitudinal Schottky scan.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Figure shows one of the first Schottky scans. </a:t>
            </a: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Following these longitudinal scans, new pickups allowed us to measure </a:t>
            </a:r>
            <a:r>
              <a:rPr kumimoji="0" lang="en-GB" sz="17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Calibri" panose="020F0502020204030204" pitchFamily="34" charset="0"/>
                <a:cs typeface="+mn-cs"/>
              </a:rPr>
              <a:t>transverse </a:t>
            </a: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scans (tune values).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Schottky scans completely transformed the way of operating the ISR.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Any “</a:t>
            </a:r>
            <a:r>
              <a:rPr kumimoji="0" lang="en-GB" sz="17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markers</a:t>
            </a: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on the longitudinal and transverse scans could be correlated to measure a tune value. The most usual </a:t>
            </a:r>
            <a:r>
              <a:rPr kumimoji="0" lang="en-GB" sz="17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markers</a:t>
            </a: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for some time were the edges of the stack.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8</a:t>
            </a:fld>
            <a:endParaRPr lang="en-GB"/>
          </a:p>
        </p:txBody>
      </p:sp>
    </p:spTree>
    <p:extLst>
      <p:ext uri="{BB962C8B-B14F-4D97-AF65-F5344CB8AC3E}">
        <p14:creationId xmlns:p14="http://schemas.microsoft.com/office/powerpoint/2010/main" val="357400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The observations of the stochastic signals in the ISR (Schottky scans) immediately turned attention to the possibility of damping the oscillations of the particles (stochastic cooling). Significant effort in this direction was led by Wolfgang Schnell following the initial idea by Simon Van Der Meer. A stochastic cooling test system was built by Wolfgang Schnell’s team as a demonstrator. The most sensitive detection of transverse beam size in the ISR was through the luminosity measurement. This iconic </a:t>
            </a:r>
            <a:r>
              <a:rPr lang="en-GB" sz="1200" u="sng" dirty="0">
                <a:effectLst/>
                <a:latin typeface="Times New Roman" panose="02020603050405020304" pitchFamily="18" charset="0"/>
                <a:ea typeface="Calibri" panose="020F0502020204030204" pitchFamily="34" charset="0"/>
              </a:rPr>
              <a:t>experiment was proposed and coordinated by Kurt Hubner</a:t>
            </a:r>
            <a:r>
              <a:rPr lang="en-GB" sz="12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The effect is small but highly significant: stochastic cooling worked! Very soon afterwards a similar system was designed for the Initial Cooling Experiment (ICE) with spectacular results as shown in the lower Figure.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9</a:t>
            </a:fld>
            <a:endParaRPr lang="en-GB"/>
          </a:p>
        </p:txBody>
      </p:sp>
    </p:spTree>
    <p:extLst>
      <p:ext uri="{BB962C8B-B14F-4D97-AF65-F5344CB8AC3E}">
        <p14:creationId xmlns:p14="http://schemas.microsoft.com/office/powerpoint/2010/main" val="29084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ISR was not a discovery collider, but it is recognised as one of the most pioneering accelerator projects ever undertaken. Since it was the first pp collider, it allowed answers to a multitude of long-standing questions and development of exciting new ideas for the future of particle colliders. It was also a fantastic training ground for accelerator physicists,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16486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668A18-5B63-48BC-A020-A70463FDA7FE}"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14</a:t>
            </a:fld>
            <a:endParaRPr lang="en-GB"/>
          </a:p>
        </p:txBody>
      </p:sp>
    </p:spTree>
    <p:extLst>
      <p:ext uri="{BB962C8B-B14F-4D97-AF65-F5344CB8AC3E}">
        <p14:creationId xmlns:p14="http://schemas.microsoft.com/office/powerpoint/2010/main" val="92103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651317-429B-4CEF-86CB-D8477F43F965}" type="slidenum">
              <a:rPr lang="en-GB" smtClean="0"/>
              <a:t>15</a:t>
            </a:fld>
            <a:endParaRPr lang="en-GB"/>
          </a:p>
        </p:txBody>
      </p:sp>
    </p:spTree>
    <p:extLst>
      <p:ext uri="{BB962C8B-B14F-4D97-AF65-F5344CB8AC3E}">
        <p14:creationId xmlns:p14="http://schemas.microsoft.com/office/powerpoint/2010/main" val="218409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49" y="6356351"/>
            <a:ext cx="2885515" cy="365125"/>
          </a:xfrm>
        </p:spPr>
        <p:txBody>
          <a:bodyPr/>
          <a:lstStyle/>
          <a:p>
            <a:r>
              <a:rPr lang="en-US"/>
              <a:t>20/05/2025</a:t>
            </a:r>
            <a:endParaRPr lang="en-GB" dirty="0"/>
          </a:p>
        </p:txBody>
      </p:sp>
      <p:sp>
        <p:nvSpPr>
          <p:cNvPr id="5" name="Footer Placeholder 4"/>
          <p:cNvSpPr>
            <a:spLocks noGrp="1"/>
          </p:cNvSpPr>
          <p:nvPr>
            <p:ph type="ftr" sz="quarter" idx="11"/>
          </p:nvPr>
        </p:nvSpPr>
        <p:spPr>
          <a:xfrm>
            <a:off x="3657600" y="6356351"/>
            <a:ext cx="2456329" cy="365125"/>
          </a:xfrm>
        </p:spPr>
        <p:txBody>
          <a:bodyPr/>
          <a:lstStyle/>
          <a:p>
            <a:r>
              <a:rPr lang="en-US"/>
              <a:t>S. Myers Paris IJCLab Orsay</a:t>
            </a:r>
            <a:endParaRPr lang="en-GB"/>
          </a:p>
        </p:txBody>
      </p:sp>
      <p:sp>
        <p:nvSpPr>
          <p:cNvPr id="6" name="Slide Number Placeholder 5"/>
          <p:cNvSpPr>
            <a:spLocks noGrp="1"/>
          </p:cNvSpPr>
          <p:nvPr>
            <p:ph type="sldNum" sz="quarter" idx="12"/>
          </p:nvPr>
        </p:nvSpPr>
        <p:spPr>
          <a:xfrm>
            <a:off x="7862047" y="6356351"/>
            <a:ext cx="814668" cy="365125"/>
          </a:xfrm>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389905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20/05/2025</a:t>
            </a:r>
            <a:endParaRPr lang="en-GB"/>
          </a:p>
        </p:txBody>
      </p:sp>
      <p:sp>
        <p:nvSpPr>
          <p:cNvPr id="5" name="Footer Placeholder 4"/>
          <p:cNvSpPr>
            <a:spLocks noGrp="1"/>
          </p:cNvSpPr>
          <p:nvPr>
            <p:ph type="ftr" sz="quarter" idx="11"/>
          </p:nvPr>
        </p:nvSpPr>
        <p:spPr/>
        <p:txBody>
          <a:bodyPr/>
          <a:lstStyle/>
          <a:p>
            <a:r>
              <a:rPr lang="en-US"/>
              <a:t>S. Myers Paris IJCLab Orsay</a:t>
            </a:r>
            <a:endParaRPr lang="en-GB"/>
          </a:p>
        </p:txBody>
      </p:sp>
      <p:sp>
        <p:nvSpPr>
          <p:cNvPr id="6" name="Slide Number Placeholder 5"/>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49407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20/05/2025</a:t>
            </a:r>
            <a:endParaRPr lang="en-GB"/>
          </a:p>
        </p:txBody>
      </p:sp>
      <p:sp>
        <p:nvSpPr>
          <p:cNvPr id="5" name="Footer Placeholder 4"/>
          <p:cNvSpPr>
            <a:spLocks noGrp="1"/>
          </p:cNvSpPr>
          <p:nvPr>
            <p:ph type="ftr" sz="quarter" idx="11"/>
          </p:nvPr>
        </p:nvSpPr>
        <p:spPr/>
        <p:txBody>
          <a:bodyPr/>
          <a:lstStyle/>
          <a:p>
            <a:r>
              <a:rPr lang="en-US"/>
              <a:t>S. Myers Paris IJCLab Orsay</a:t>
            </a:r>
            <a:endParaRPr lang="en-GB"/>
          </a:p>
        </p:txBody>
      </p:sp>
      <p:sp>
        <p:nvSpPr>
          <p:cNvPr id="6" name="Slide Number Placeholder 5"/>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2106732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20/05/2025</a:t>
            </a:r>
            <a:endParaRPr lang="en-GB"/>
          </a:p>
        </p:txBody>
      </p:sp>
      <p:sp>
        <p:nvSpPr>
          <p:cNvPr id="5" name="Footer Placeholder 4"/>
          <p:cNvSpPr>
            <a:spLocks noGrp="1"/>
          </p:cNvSpPr>
          <p:nvPr>
            <p:ph type="ftr" sz="quarter" idx="11"/>
          </p:nvPr>
        </p:nvSpPr>
        <p:spPr/>
        <p:txBody>
          <a:bodyPr/>
          <a:lstStyle/>
          <a:p>
            <a:r>
              <a:rPr lang="en-US"/>
              <a:t>S. Myers Paris IJCLab Orsay</a:t>
            </a:r>
            <a:endParaRPr lang="en-GB"/>
          </a:p>
        </p:txBody>
      </p:sp>
      <p:sp>
        <p:nvSpPr>
          <p:cNvPr id="6" name="Slide Number Placeholder 5"/>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875858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20/05/2025</a:t>
            </a:r>
            <a:endParaRPr lang="en-GB"/>
          </a:p>
        </p:txBody>
      </p:sp>
      <p:sp>
        <p:nvSpPr>
          <p:cNvPr id="5" name="Footer Placeholder 4"/>
          <p:cNvSpPr>
            <a:spLocks noGrp="1"/>
          </p:cNvSpPr>
          <p:nvPr>
            <p:ph type="ftr" sz="quarter" idx="11"/>
          </p:nvPr>
        </p:nvSpPr>
        <p:spPr/>
        <p:txBody>
          <a:bodyPr/>
          <a:lstStyle/>
          <a:p>
            <a:r>
              <a:rPr lang="en-US"/>
              <a:t>S. Myers Paris IJCLab Orsay</a:t>
            </a:r>
            <a:endParaRPr lang="en-GB"/>
          </a:p>
        </p:txBody>
      </p:sp>
      <p:sp>
        <p:nvSpPr>
          <p:cNvPr id="6" name="Slide Number Placeholder 5"/>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89459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20/05/2025</a:t>
            </a:r>
            <a:endParaRPr lang="en-GB"/>
          </a:p>
        </p:txBody>
      </p:sp>
      <p:sp>
        <p:nvSpPr>
          <p:cNvPr id="6" name="Footer Placeholder 5"/>
          <p:cNvSpPr>
            <a:spLocks noGrp="1"/>
          </p:cNvSpPr>
          <p:nvPr>
            <p:ph type="ftr" sz="quarter" idx="11"/>
          </p:nvPr>
        </p:nvSpPr>
        <p:spPr/>
        <p:txBody>
          <a:bodyPr/>
          <a:lstStyle/>
          <a:p>
            <a:r>
              <a:rPr lang="en-US"/>
              <a:t>S. Myers Paris IJCLab Orsay</a:t>
            </a:r>
            <a:endParaRPr lang="en-GB"/>
          </a:p>
        </p:txBody>
      </p:sp>
      <p:sp>
        <p:nvSpPr>
          <p:cNvPr id="7" name="Slide Number Placeholder 6"/>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390192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20/05/2025</a:t>
            </a:r>
            <a:endParaRPr lang="en-GB"/>
          </a:p>
        </p:txBody>
      </p:sp>
      <p:sp>
        <p:nvSpPr>
          <p:cNvPr id="8" name="Footer Placeholder 7"/>
          <p:cNvSpPr>
            <a:spLocks noGrp="1"/>
          </p:cNvSpPr>
          <p:nvPr>
            <p:ph type="ftr" sz="quarter" idx="11"/>
          </p:nvPr>
        </p:nvSpPr>
        <p:spPr/>
        <p:txBody>
          <a:bodyPr/>
          <a:lstStyle/>
          <a:p>
            <a:r>
              <a:rPr lang="en-US"/>
              <a:t>S. Myers Paris IJCLab Orsay</a:t>
            </a:r>
            <a:endParaRPr lang="en-GB"/>
          </a:p>
        </p:txBody>
      </p:sp>
      <p:sp>
        <p:nvSpPr>
          <p:cNvPr id="9" name="Slide Number Placeholder 8"/>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260015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328399" y="6380186"/>
            <a:ext cx="1213798" cy="341290"/>
          </a:xfrm>
        </p:spPr>
        <p:txBody>
          <a:bodyPr/>
          <a:lstStyle/>
          <a:p>
            <a:r>
              <a:rPr lang="en-US"/>
              <a:t>20/05/2025</a:t>
            </a:r>
            <a:endParaRPr lang="en-GB"/>
          </a:p>
        </p:txBody>
      </p:sp>
      <p:sp>
        <p:nvSpPr>
          <p:cNvPr id="4" name="Footer Placeholder 3"/>
          <p:cNvSpPr>
            <a:spLocks noGrp="1"/>
          </p:cNvSpPr>
          <p:nvPr>
            <p:ph type="ftr" sz="quarter" idx="11"/>
          </p:nvPr>
        </p:nvSpPr>
        <p:spPr>
          <a:xfrm>
            <a:off x="4356846" y="6356351"/>
            <a:ext cx="1948420" cy="365125"/>
          </a:xfrm>
        </p:spPr>
        <p:txBody>
          <a:bodyPr/>
          <a:lstStyle/>
          <a:p>
            <a:r>
              <a:rPr lang="en-US" dirty="0"/>
              <a:t>S. Myers Paris </a:t>
            </a:r>
            <a:r>
              <a:rPr lang="en-US" dirty="0" err="1"/>
              <a:t>IJCLab</a:t>
            </a:r>
            <a:r>
              <a:rPr lang="en-US" dirty="0"/>
              <a:t> Orsay</a:t>
            </a:r>
            <a:endParaRPr lang="en-GB" dirty="0"/>
          </a:p>
        </p:txBody>
      </p:sp>
      <p:sp>
        <p:nvSpPr>
          <p:cNvPr id="5" name="Slide Number Placeholder 4"/>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201020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20/05/2025</a:t>
            </a:r>
            <a:endParaRPr lang="en-GB"/>
          </a:p>
        </p:txBody>
      </p:sp>
      <p:sp>
        <p:nvSpPr>
          <p:cNvPr id="3" name="Footer Placeholder 2"/>
          <p:cNvSpPr>
            <a:spLocks noGrp="1"/>
          </p:cNvSpPr>
          <p:nvPr>
            <p:ph type="ftr" sz="quarter" idx="11"/>
          </p:nvPr>
        </p:nvSpPr>
        <p:spPr/>
        <p:txBody>
          <a:bodyPr/>
          <a:lstStyle/>
          <a:p>
            <a:r>
              <a:rPr lang="en-US"/>
              <a:t>S. Myers Paris IJCLab Orsay</a:t>
            </a:r>
            <a:endParaRPr lang="en-GB"/>
          </a:p>
        </p:txBody>
      </p:sp>
      <p:sp>
        <p:nvSpPr>
          <p:cNvPr id="4" name="Slide Number Placeholder 3"/>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294928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20/05/2025</a:t>
            </a:r>
            <a:endParaRPr lang="en-GB"/>
          </a:p>
        </p:txBody>
      </p:sp>
      <p:sp>
        <p:nvSpPr>
          <p:cNvPr id="6" name="Footer Placeholder 5"/>
          <p:cNvSpPr>
            <a:spLocks noGrp="1"/>
          </p:cNvSpPr>
          <p:nvPr>
            <p:ph type="ftr" sz="quarter" idx="11"/>
          </p:nvPr>
        </p:nvSpPr>
        <p:spPr/>
        <p:txBody>
          <a:bodyPr/>
          <a:lstStyle/>
          <a:p>
            <a:r>
              <a:rPr lang="en-US"/>
              <a:t>S. Myers Paris IJCLab Orsay</a:t>
            </a:r>
            <a:endParaRPr lang="en-GB"/>
          </a:p>
        </p:txBody>
      </p:sp>
      <p:sp>
        <p:nvSpPr>
          <p:cNvPr id="7" name="Slide Number Placeholder 6"/>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138379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20/05/2025</a:t>
            </a:r>
            <a:endParaRPr lang="en-GB"/>
          </a:p>
        </p:txBody>
      </p:sp>
      <p:sp>
        <p:nvSpPr>
          <p:cNvPr id="6" name="Footer Placeholder 5"/>
          <p:cNvSpPr>
            <a:spLocks noGrp="1"/>
          </p:cNvSpPr>
          <p:nvPr>
            <p:ph type="ftr" sz="quarter" idx="11"/>
          </p:nvPr>
        </p:nvSpPr>
        <p:spPr/>
        <p:txBody>
          <a:bodyPr/>
          <a:lstStyle/>
          <a:p>
            <a:r>
              <a:rPr lang="en-US"/>
              <a:t>S. Myers Paris IJCLab Orsay</a:t>
            </a:r>
            <a:endParaRPr lang="en-GB"/>
          </a:p>
        </p:txBody>
      </p:sp>
      <p:sp>
        <p:nvSpPr>
          <p:cNvPr id="7" name="Slide Number Placeholder 6"/>
          <p:cNvSpPr>
            <a:spLocks noGrp="1"/>
          </p:cNvSpPr>
          <p:nvPr>
            <p:ph type="sldNum" sz="quarter" idx="12"/>
          </p:nvPr>
        </p:nvSpPr>
        <p:spPr/>
        <p:txBody>
          <a:bodyPr/>
          <a:lstStyle/>
          <a:p>
            <a:fld id="{18B06CF1-F202-4E9A-89BE-44C7D2FE53AA}" type="slidenum">
              <a:rPr lang="en-GB" smtClean="0"/>
              <a:t>‹#›</a:t>
            </a:fld>
            <a:endParaRPr lang="en-GB"/>
          </a:p>
        </p:txBody>
      </p:sp>
    </p:spTree>
    <p:extLst>
      <p:ext uri="{BB962C8B-B14F-4D97-AF65-F5344CB8AC3E}">
        <p14:creationId xmlns:p14="http://schemas.microsoft.com/office/powerpoint/2010/main" val="387351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913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246094"/>
            <a:ext cx="7886700" cy="49308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876550" cy="295461"/>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20/05/2025</a:t>
            </a:r>
            <a:endParaRPr lang="en-GB"/>
          </a:p>
        </p:txBody>
      </p:sp>
      <p:sp>
        <p:nvSpPr>
          <p:cNvPr id="5" name="Footer Placeholder 4"/>
          <p:cNvSpPr>
            <a:spLocks noGrp="1"/>
          </p:cNvSpPr>
          <p:nvPr>
            <p:ph type="ftr" sz="quarter" idx="3"/>
          </p:nvPr>
        </p:nvSpPr>
        <p:spPr>
          <a:xfrm>
            <a:off x="4356846" y="6356351"/>
            <a:ext cx="17582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Myers Paris IJCLab Orsay</a:t>
            </a:r>
            <a:endParaRPr lang="en-GB" dirty="0"/>
          </a:p>
        </p:txBody>
      </p:sp>
      <p:sp>
        <p:nvSpPr>
          <p:cNvPr id="6" name="Slide Number Placeholder 5"/>
          <p:cNvSpPr>
            <a:spLocks noGrp="1"/>
          </p:cNvSpPr>
          <p:nvPr>
            <p:ph type="sldNum" sz="quarter" idx="4"/>
          </p:nvPr>
        </p:nvSpPr>
        <p:spPr>
          <a:xfrm>
            <a:off x="7933764" y="6356351"/>
            <a:ext cx="58158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06CF1-F202-4E9A-89BE-44C7D2FE53AA}" type="slidenum">
              <a:rPr lang="en-GB" smtClean="0"/>
              <a:t>‹#›</a:t>
            </a:fld>
            <a:endParaRPr lang="en-GB"/>
          </a:p>
        </p:txBody>
      </p:sp>
    </p:spTree>
    <p:extLst>
      <p:ext uri="{BB962C8B-B14F-4D97-AF65-F5344CB8AC3E}">
        <p14:creationId xmlns:p14="http://schemas.microsoft.com/office/powerpoint/2010/main" val="378803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ink.aps.org/doi/10.1103/PhysRevAccelBeams.23.124802"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6.png"/><Relationship Id="rId4"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FC6AC1-EAFB-4B6A-84B6-9F73F3DB4D3F}"/>
              </a:ext>
            </a:extLst>
          </p:cNvPr>
          <p:cNvSpPr>
            <a:spLocks noGrp="1"/>
          </p:cNvSpPr>
          <p:nvPr>
            <p:ph type="title"/>
          </p:nvPr>
        </p:nvSpPr>
        <p:spPr>
          <a:xfrm>
            <a:off x="628650" y="365126"/>
            <a:ext cx="7886700" cy="906113"/>
          </a:xfrm>
        </p:spPr>
        <p:txBody>
          <a:bodyPr>
            <a:noAutofit/>
          </a:bodyPr>
          <a:lstStyle/>
          <a:p>
            <a:pPr algn="ctr"/>
            <a:r>
              <a:rPr lang="en-GB" dirty="0"/>
              <a:t>CERN: 50 Years of CERN Colliders</a:t>
            </a:r>
            <a:br>
              <a:rPr lang="en-GB" dirty="0"/>
            </a:br>
            <a:r>
              <a:rPr lang="en-GB" sz="1800" dirty="0"/>
              <a:t>One slide per minute and one minute per year!</a:t>
            </a:r>
            <a:endParaRPr lang="en-GB" dirty="0"/>
          </a:p>
        </p:txBody>
      </p:sp>
      <p:sp>
        <p:nvSpPr>
          <p:cNvPr id="7" name="Footer Placeholder 6">
            <a:extLst>
              <a:ext uri="{FF2B5EF4-FFF2-40B4-BE49-F238E27FC236}">
                <a16:creationId xmlns:a16="http://schemas.microsoft.com/office/drawing/2014/main" id="{1EEEDF6C-F5B6-0CD8-1FFE-4ADFF90B75DB}"/>
              </a:ext>
            </a:extLst>
          </p:cNvPr>
          <p:cNvSpPr>
            <a:spLocks noGrp="1"/>
          </p:cNvSpPr>
          <p:nvPr>
            <p:ph type="ftr" sz="quarter" idx="11"/>
          </p:nvPr>
        </p:nvSpPr>
        <p:spPr>
          <a:xfrm>
            <a:off x="3505200" y="6356351"/>
            <a:ext cx="2609849" cy="365125"/>
          </a:xfrm>
        </p:spPr>
        <p:txBody>
          <a:bodyPr/>
          <a:lstStyle/>
          <a:p>
            <a:r>
              <a:rPr lang="en-US"/>
              <a:t>S. Myers Paris IJCLab Orsay</a:t>
            </a:r>
            <a:endParaRPr lang="en-US" dirty="0"/>
          </a:p>
        </p:txBody>
      </p:sp>
      <p:sp>
        <p:nvSpPr>
          <p:cNvPr id="8" name="Slide Number Placeholder 7">
            <a:extLst>
              <a:ext uri="{FF2B5EF4-FFF2-40B4-BE49-F238E27FC236}">
                <a16:creationId xmlns:a16="http://schemas.microsoft.com/office/drawing/2014/main" id="{F9CCFF3B-C3B4-2E91-506D-8C40823DBD3B}"/>
              </a:ext>
            </a:extLst>
          </p:cNvPr>
          <p:cNvSpPr>
            <a:spLocks noGrp="1"/>
          </p:cNvSpPr>
          <p:nvPr>
            <p:ph type="sldNum" sz="quarter" idx="12"/>
          </p:nvPr>
        </p:nvSpPr>
        <p:spPr/>
        <p:txBody>
          <a:bodyPr/>
          <a:lstStyle/>
          <a:p>
            <a:fld id="{18B06CF1-F202-4E9A-89BE-44C7D2FE53AA}" type="slidenum">
              <a:rPr lang="en-GB" smtClean="0"/>
              <a:t>1</a:t>
            </a:fld>
            <a:endParaRPr lang="en-GB"/>
          </a:p>
        </p:txBody>
      </p:sp>
      <p:sp>
        <p:nvSpPr>
          <p:cNvPr id="5" name="Subtitle 4">
            <a:extLst>
              <a:ext uri="{FF2B5EF4-FFF2-40B4-BE49-F238E27FC236}">
                <a16:creationId xmlns:a16="http://schemas.microsoft.com/office/drawing/2014/main" id="{0055DBE1-427A-4A46-8F04-876746267389}"/>
              </a:ext>
            </a:extLst>
          </p:cNvPr>
          <p:cNvSpPr>
            <a:spLocks noGrp="1"/>
          </p:cNvSpPr>
          <p:nvPr>
            <p:ph type="subTitle" idx="4294967295"/>
          </p:nvPr>
        </p:nvSpPr>
        <p:spPr>
          <a:xfrm>
            <a:off x="1381124" y="5429651"/>
            <a:ext cx="6858000" cy="623888"/>
          </a:xfrm>
        </p:spPr>
        <p:txBody>
          <a:bodyPr>
            <a:normAutofit/>
          </a:bodyPr>
          <a:lstStyle/>
          <a:p>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hlinkClick r:id="rId3"/>
              </a:rPr>
              <a:t>https://link.aps.org/doi/10.1103/PhysRevAccelBeams.23.124802</a:t>
            </a:r>
            <a:r>
              <a:rPr lang="en-GB" sz="1800" u="sng"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DOI: 10.1103/PhysRevAccelBeams.23.124802</a:t>
            </a:r>
          </a:p>
          <a:p>
            <a:endParaRPr lang="en-GB" dirty="0"/>
          </a:p>
        </p:txBody>
      </p:sp>
      <p:sp>
        <p:nvSpPr>
          <p:cNvPr id="6" name="Date Placeholder 5">
            <a:extLst>
              <a:ext uri="{FF2B5EF4-FFF2-40B4-BE49-F238E27FC236}">
                <a16:creationId xmlns:a16="http://schemas.microsoft.com/office/drawing/2014/main" id="{E7B1781D-DDBC-D7CC-0CE5-B04EE845D096}"/>
              </a:ext>
            </a:extLst>
          </p:cNvPr>
          <p:cNvSpPr>
            <a:spLocks noGrp="1"/>
          </p:cNvSpPr>
          <p:nvPr>
            <p:ph type="dt" sz="half" idx="10"/>
          </p:nvPr>
        </p:nvSpPr>
        <p:spPr/>
        <p:txBody>
          <a:bodyPr/>
          <a:lstStyle/>
          <a:p>
            <a:r>
              <a:rPr lang="en-US"/>
              <a:t>20/05/2025</a:t>
            </a:r>
            <a:endParaRPr lang="en-GB" dirty="0"/>
          </a:p>
        </p:txBody>
      </p:sp>
      <p:sp>
        <p:nvSpPr>
          <p:cNvPr id="2" name="TextBox 1">
            <a:extLst>
              <a:ext uri="{FF2B5EF4-FFF2-40B4-BE49-F238E27FC236}">
                <a16:creationId xmlns:a16="http://schemas.microsoft.com/office/drawing/2014/main" id="{BF60BE90-3B4A-C2A9-E0EB-CE96BCEE3C2C}"/>
              </a:ext>
            </a:extLst>
          </p:cNvPr>
          <p:cNvSpPr txBox="1"/>
          <p:nvPr/>
        </p:nvSpPr>
        <p:spPr>
          <a:xfrm>
            <a:off x="713678" y="1614199"/>
            <a:ext cx="7040537" cy="3416320"/>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rgbClr val="000000"/>
                </a:solidFill>
                <a:latin typeface="Calibri Light" panose="020F0302020204030204" pitchFamily="34" charset="0"/>
                <a:cs typeface="Times New Roman" panose="02020603050405020304" pitchFamily="18" charset="0"/>
              </a:rPr>
              <a:t>ISR </a:t>
            </a:r>
            <a:r>
              <a:rPr lang="en-US" sz="2400" b="1" dirty="0">
                <a:solidFill>
                  <a:srgbClr val="000000"/>
                </a:solidFill>
                <a:latin typeface="Calibri Light" panose="020F0302020204030204" pitchFamily="34" charset="0"/>
                <a:cs typeface="Times New Roman" panose="02020603050405020304" pitchFamily="18" charset="0"/>
              </a:rPr>
              <a:t>(10 slides)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0000"/>
                </a:solidFill>
                <a:effectLst/>
                <a:latin typeface="Calibri Light" panose="020F0302020204030204" pitchFamily="34" charset="0"/>
                <a:ea typeface="Arial Unicode MS"/>
                <a:cs typeface="Times New Roman" panose="02020603050405020304" pitchFamily="18" charset="0"/>
              </a:rPr>
              <a:t>SPP̅S </a:t>
            </a: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rPr>
              <a:t>(4 slides)</a:t>
            </a:r>
            <a:r>
              <a:rPr lang="en-US" sz="3600" b="1" dirty="0">
                <a:solidFill>
                  <a:srgbClr val="000000"/>
                </a:solidFill>
                <a:effectLst/>
                <a:latin typeface="Calibri Light" panose="020F0302020204030204" pitchFamily="34" charset="0"/>
                <a:ea typeface="Arial Unicode MS"/>
                <a:cs typeface="Times New Roman" panose="02020603050405020304" pitchFamily="18" charset="0"/>
              </a:rPr>
              <a:t> </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0000"/>
                </a:solidFill>
                <a:latin typeface="Calibri Light" panose="020F0302020204030204" pitchFamily="34" charset="0"/>
                <a:cs typeface="Times New Roman" panose="02020603050405020304" pitchFamily="18" charset="0"/>
              </a:rPr>
              <a:t>LEP/LEP2 </a:t>
            </a: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rPr>
              <a:t>(10 slides)</a:t>
            </a:r>
            <a:endParaRPr lang="en-US" sz="3600" b="1" dirty="0">
              <a:solidFill>
                <a:srgbClr val="000000"/>
              </a:solidFill>
              <a:latin typeface="Calibri Light" panose="020F0302020204030204" pitchFamily="34" charset="0"/>
              <a:cs typeface="Times New Roman" panose="02020603050405020304" pitchFamily="18"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0000"/>
                </a:solidFill>
                <a:latin typeface="Calibri Light" panose="020F0302020204030204" pitchFamily="34" charset="0"/>
                <a:cs typeface="Times New Roman" panose="02020603050405020304" pitchFamily="18" charset="0"/>
              </a:rPr>
              <a:t>LEP2 </a:t>
            </a: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rPr>
              <a:t>(12 slides)</a:t>
            </a:r>
            <a:endParaRPr lang="en-US" sz="3600" b="1" dirty="0">
              <a:solidFill>
                <a:srgbClr val="000000"/>
              </a:solidFill>
              <a:latin typeface="Calibri Light" panose="020F0302020204030204" pitchFamily="34" charset="0"/>
              <a:cs typeface="Times New Roman" panose="02020603050405020304" pitchFamily="18"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0000"/>
                </a:solidFill>
                <a:latin typeface="Calibri Light" panose="020F0302020204030204" pitchFamily="34" charset="0"/>
                <a:cs typeface="Times New Roman" panose="02020603050405020304" pitchFamily="18" charset="0"/>
              </a:rPr>
              <a:t>LHC and Higgs </a:t>
            </a:r>
            <a:r>
              <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rPr>
              <a:t>(15 slides)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0000"/>
                </a:solidFill>
                <a:latin typeface="Calibri Light" panose="020F0302020204030204" pitchFamily="34" charset="0"/>
                <a:cs typeface="Times New Roman" panose="02020603050405020304" pitchFamily="18" charset="0"/>
              </a:rPr>
              <a:t>LEP2 and Higgs: </a:t>
            </a: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rPr>
              <a:t>What might </a:t>
            </a:r>
            <a:r>
              <a:rPr kumimoji="0" lang="en-US" sz="2000" b="1" i="0" u="none" strike="noStrike" kern="1200" cap="none" spc="0" normalizeH="0" baseline="0" noProof="0">
                <a:ln>
                  <a:noFill/>
                </a:ln>
                <a:solidFill>
                  <a:srgbClr val="000000"/>
                </a:solidFill>
                <a:effectLst/>
                <a:uLnTx/>
                <a:uFillTx/>
                <a:latin typeface="Calibri Light" panose="020F0302020204030204" pitchFamily="34" charset="0"/>
                <a:ea typeface="+mn-ea"/>
                <a:cs typeface="Times New Roman" panose="02020603050405020304" pitchFamily="18" charset="0"/>
              </a:rPr>
              <a:t>have been! (</a:t>
            </a: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rPr>
              <a:t>2 Slides)</a:t>
            </a:r>
            <a:endParaRPr kumimoji="0" 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6257258"/>
      </p:ext>
    </p:extLst>
  </p:cSld>
  <p:clrMapOvr>
    <a:masterClrMapping/>
  </p:clrMapOvr>
  <mc:AlternateContent xmlns:mc="http://schemas.openxmlformats.org/markup-compatibility/2006" xmlns:p14="http://schemas.microsoft.com/office/powerpoint/2010/main">
    <mc:Choice Requires="p14">
      <p:transition spd="slow" p14:dur="2000" advTm="4716"/>
    </mc:Choice>
    <mc:Fallback xmlns="">
      <p:transition spd="slow" advTm="47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28650" y="136525"/>
            <a:ext cx="7886700" cy="593728"/>
          </a:xfrm>
        </p:spPr>
        <p:txBody>
          <a:bodyPr>
            <a:normAutofit/>
          </a:bodyPr>
          <a:lstStyle/>
          <a:p>
            <a:pPr algn="ctr"/>
            <a:r>
              <a:rPr lang="en-GB" dirty="0"/>
              <a:t>Technical Legacy of the ISR</a:t>
            </a:r>
          </a:p>
        </p:txBody>
      </p:sp>
      <p:sp>
        <p:nvSpPr>
          <p:cNvPr id="2" name="Date Placeholder 1">
            <a:extLst>
              <a:ext uri="{FF2B5EF4-FFF2-40B4-BE49-F238E27FC236}">
                <a16:creationId xmlns:a16="http://schemas.microsoft.com/office/drawing/2014/main" id="{627F3B44-CA84-C60F-35FC-6CCCAAC23E14}"/>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548425C1-9EE8-91B2-9018-885DDE36567B}"/>
              </a:ext>
            </a:extLst>
          </p:cNvPr>
          <p:cNvSpPr>
            <a:spLocks noGrp="1"/>
          </p:cNvSpPr>
          <p:nvPr>
            <p:ph type="sldNum" sz="quarter" idx="12"/>
          </p:nvPr>
        </p:nvSpPr>
        <p:spPr/>
        <p:txBody>
          <a:bodyPr/>
          <a:lstStyle/>
          <a:p>
            <a:pPr>
              <a:defRPr/>
            </a:pPr>
            <a:fld id="{CBED5B32-E7D9-446A-8005-F9471329AA9D}" type="slidenum">
              <a:rPr lang="en-GB" smtClean="0"/>
              <a:pPr>
                <a:defRPr/>
              </a:pPr>
              <a:t>10</a:t>
            </a:fld>
            <a:endParaRPr lang="en-GB"/>
          </a:p>
        </p:txBody>
      </p:sp>
      <p:sp>
        <p:nvSpPr>
          <p:cNvPr id="31747" name="Content Placeholder 2"/>
          <p:cNvSpPr>
            <a:spLocks noGrp="1"/>
          </p:cNvSpPr>
          <p:nvPr>
            <p:ph idx="4294967295"/>
          </p:nvPr>
        </p:nvSpPr>
        <p:spPr>
          <a:xfrm>
            <a:off x="241442" y="777169"/>
            <a:ext cx="8661115" cy="5434060"/>
          </a:xfrm>
        </p:spPr>
        <p:txBody>
          <a:bodyPr>
            <a:normAutofit lnSpcReduction="10000"/>
          </a:bodyPr>
          <a:lstStyle/>
          <a:p>
            <a:pPr lvl="2"/>
            <a:r>
              <a:rPr lang="en-GB" dirty="0"/>
              <a:t>(Stacking of protons)</a:t>
            </a:r>
          </a:p>
          <a:p>
            <a:pPr lvl="2"/>
            <a:r>
              <a:rPr lang="en-GB" sz="2400" dirty="0">
                <a:solidFill>
                  <a:srgbClr val="FF0000"/>
                </a:solidFill>
              </a:rPr>
              <a:t>Ultra-high vacuum (clearing electrodes, electron cloud) </a:t>
            </a:r>
            <a:r>
              <a:rPr lang="en-GB" sz="2400" dirty="0">
                <a:solidFill>
                  <a:srgbClr val="00B050"/>
                </a:solidFill>
              </a:rPr>
              <a:t>LHC</a:t>
            </a:r>
          </a:p>
          <a:p>
            <a:pPr lvl="2"/>
            <a:r>
              <a:rPr lang="en-GB" sz="2400" dirty="0">
                <a:solidFill>
                  <a:srgbClr val="FF0000"/>
                </a:solidFill>
              </a:rPr>
              <a:t>High precision power supplies </a:t>
            </a:r>
            <a:r>
              <a:rPr lang="en-GB" sz="2400" dirty="0">
                <a:solidFill>
                  <a:srgbClr val="00B050"/>
                </a:solidFill>
              </a:rPr>
              <a:t>LHC</a:t>
            </a:r>
          </a:p>
          <a:p>
            <a:pPr lvl="2"/>
            <a:r>
              <a:rPr lang="en-GB" sz="2400" dirty="0">
                <a:solidFill>
                  <a:srgbClr val="FF0000"/>
                </a:solidFill>
              </a:rPr>
              <a:t>Low impedance </a:t>
            </a:r>
            <a:r>
              <a:rPr lang="en-GB" sz="2400" dirty="0"/>
              <a:t>machine </a:t>
            </a:r>
            <a:r>
              <a:rPr lang="en-GB" sz="2400" dirty="0">
                <a:solidFill>
                  <a:srgbClr val="00B050"/>
                </a:solidFill>
              </a:rPr>
              <a:t>SPP̅S + LEP + LHC</a:t>
            </a:r>
          </a:p>
          <a:p>
            <a:pPr lvl="2"/>
            <a:r>
              <a:rPr lang="en-GB" sz="2400" dirty="0"/>
              <a:t>Beam </a:t>
            </a:r>
            <a:r>
              <a:rPr lang="en-GB" sz="2400" dirty="0" err="1"/>
              <a:t>beam</a:t>
            </a:r>
            <a:r>
              <a:rPr lang="en-GB" sz="2400" dirty="0"/>
              <a:t>; </a:t>
            </a:r>
            <a:r>
              <a:rPr lang="en-GB" sz="2400" dirty="0">
                <a:solidFill>
                  <a:srgbClr val="FF0000"/>
                </a:solidFill>
              </a:rPr>
              <a:t>pulsed beam-beam “overlap knock-out” </a:t>
            </a:r>
            <a:r>
              <a:rPr lang="en-GB" sz="2400" dirty="0">
                <a:solidFill>
                  <a:srgbClr val="00B050"/>
                </a:solidFill>
              </a:rPr>
              <a:t>? LHC (ions) + RHIC</a:t>
            </a:r>
          </a:p>
          <a:p>
            <a:pPr lvl="2"/>
            <a:r>
              <a:rPr lang="en-GB" dirty="0"/>
              <a:t>(Space charge compensation)</a:t>
            </a:r>
          </a:p>
          <a:p>
            <a:pPr lvl="2"/>
            <a:r>
              <a:rPr lang="en-GB" sz="2400" dirty="0">
                <a:solidFill>
                  <a:srgbClr val="FF0000"/>
                </a:solidFill>
              </a:rPr>
              <a:t>Collimation</a:t>
            </a:r>
            <a:r>
              <a:rPr lang="en-GB" sz="2400" dirty="0"/>
              <a:t>  </a:t>
            </a:r>
            <a:r>
              <a:rPr lang="en-GB" sz="2400" dirty="0">
                <a:solidFill>
                  <a:srgbClr val="00B050"/>
                </a:solidFill>
              </a:rPr>
              <a:t>LHC + …</a:t>
            </a:r>
          </a:p>
          <a:p>
            <a:pPr lvl="2"/>
            <a:r>
              <a:rPr lang="en-GB" sz="2400" dirty="0">
                <a:solidFill>
                  <a:srgbClr val="FF0000"/>
                </a:solidFill>
              </a:rPr>
              <a:t>Luminosity scans </a:t>
            </a:r>
            <a:r>
              <a:rPr lang="en-GB" sz="2400" dirty="0"/>
              <a:t>(van der Meer scans) </a:t>
            </a:r>
            <a:r>
              <a:rPr lang="en-GB" sz="2400" dirty="0">
                <a:solidFill>
                  <a:srgbClr val="00B050"/>
                </a:solidFill>
              </a:rPr>
              <a:t>LHC + SPP̅S</a:t>
            </a:r>
          </a:p>
          <a:p>
            <a:pPr lvl="2"/>
            <a:r>
              <a:rPr lang="en-GB" dirty="0"/>
              <a:t>(Phase displacement acceleration)</a:t>
            </a:r>
            <a:endParaRPr lang="en-GB" sz="2400" dirty="0"/>
          </a:p>
          <a:p>
            <a:pPr lvl="2"/>
            <a:r>
              <a:rPr lang="en-GB" sz="2400" dirty="0">
                <a:solidFill>
                  <a:srgbClr val="FF0000"/>
                </a:solidFill>
              </a:rPr>
              <a:t>Schotty noise and scans </a:t>
            </a:r>
            <a:r>
              <a:rPr lang="en-GB" sz="2400" dirty="0">
                <a:solidFill>
                  <a:srgbClr val="00B050"/>
                </a:solidFill>
              </a:rPr>
              <a:t>SPP̅S +…</a:t>
            </a:r>
          </a:p>
          <a:p>
            <a:pPr lvl="2"/>
            <a:r>
              <a:rPr lang="en-GB" sz="2400" dirty="0">
                <a:solidFill>
                  <a:srgbClr val="FF0000"/>
                </a:solidFill>
              </a:rPr>
              <a:t>Stochastic cooling </a:t>
            </a:r>
            <a:r>
              <a:rPr lang="en-GB" sz="2400" dirty="0">
                <a:solidFill>
                  <a:srgbClr val="00B050"/>
                </a:solidFill>
              </a:rPr>
              <a:t>SPP̅S + ?LHC</a:t>
            </a:r>
            <a:endParaRPr lang="en-GB" sz="2400" dirty="0">
              <a:solidFill>
                <a:srgbClr val="FF0000"/>
              </a:solidFill>
            </a:endParaRPr>
          </a:p>
          <a:p>
            <a:pPr lvl="2"/>
            <a:r>
              <a:rPr lang="en-GB" sz="2400" dirty="0">
                <a:solidFill>
                  <a:srgbClr val="FF0000"/>
                </a:solidFill>
              </a:rPr>
              <a:t>Low beta insertions  …</a:t>
            </a:r>
            <a:r>
              <a:rPr lang="en-GB" sz="2400" dirty="0">
                <a:solidFill>
                  <a:srgbClr val="00B050"/>
                </a:solidFill>
              </a:rPr>
              <a:t>LEP SPP̅S LHC</a:t>
            </a:r>
          </a:p>
          <a:p>
            <a:pPr lvl="2"/>
            <a:r>
              <a:rPr lang="en-GB" sz="2400" dirty="0">
                <a:solidFill>
                  <a:srgbClr val="FF0000"/>
                </a:solidFill>
              </a:rPr>
              <a:t>Proton-antiproton collisions </a:t>
            </a:r>
            <a:r>
              <a:rPr lang="en-GB" sz="2400" dirty="0">
                <a:solidFill>
                  <a:srgbClr val="00B050"/>
                </a:solidFill>
              </a:rPr>
              <a:t>SPP̅S</a:t>
            </a:r>
            <a:endParaRPr lang="en-GB" sz="2400" dirty="0"/>
          </a:p>
          <a:p>
            <a:pPr lvl="2"/>
            <a:r>
              <a:rPr lang="en-GB" dirty="0"/>
              <a:t>(Stacking and phase displacement of deuterons,...)</a:t>
            </a:r>
          </a:p>
        </p:txBody>
      </p:sp>
      <p:sp>
        <p:nvSpPr>
          <p:cNvPr id="6" name="Footer Placeholder 5">
            <a:extLst>
              <a:ext uri="{FF2B5EF4-FFF2-40B4-BE49-F238E27FC236}">
                <a16:creationId xmlns:a16="http://schemas.microsoft.com/office/drawing/2014/main" id="{0AC309ED-C0D7-9024-54CC-A0523F368565}"/>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31820"/>
    </mc:Choice>
    <mc:Fallback xmlns="">
      <p:transition spd="slow" advTm="3182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D18EA6-A736-48D4-9B9C-E2FE48F2ED57}"/>
              </a:ext>
            </a:extLst>
          </p:cNvPr>
          <p:cNvSpPr>
            <a:spLocks noGrp="1"/>
          </p:cNvSpPr>
          <p:nvPr>
            <p:ph type="title"/>
          </p:nvPr>
        </p:nvSpPr>
        <p:spPr>
          <a:xfrm>
            <a:off x="628649" y="1591760"/>
            <a:ext cx="7886700" cy="1473948"/>
          </a:xfrm>
        </p:spPr>
        <p:txBody>
          <a:bodyPr>
            <a:normAutofit/>
          </a:bodyPr>
          <a:lstStyle/>
          <a:p>
            <a:pPr algn="ctr"/>
            <a:r>
              <a:rPr lang="en-US" sz="6000" b="1" dirty="0">
                <a:solidFill>
                  <a:srgbClr val="000000"/>
                </a:solidFill>
                <a:effectLst/>
                <a:latin typeface="Calibri Light" panose="020F0302020204030204" pitchFamily="34" charset="0"/>
                <a:ea typeface="Arial Unicode MS"/>
                <a:cs typeface="Times New Roman" panose="02020603050405020304" pitchFamily="18" charset="0"/>
              </a:rPr>
              <a:t>SPP̅S </a:t>
            </a:r>
            <a:endParaRPr lang="en-GB" sz="6000" dirty="0"/>
          </a:p>
        </p:txBody>
      </p:sp>
      <p:sp>
        <p:nvSpPr>
          <p:cNvPr id="4" name="Date Placeholder 3">
            <a:extLst>
              <a:ext uri="{FF2B5EF4-FFF2-40B4-BE49-F238E27FC236}">
                <a16:creationId xmlns:a16="http://schemas.microsoft.com/office/drawing/2014/main" id="{B739805D-986F-1DB4-A96B-BC7BC566AB19}"/>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157C895A-3A0E-12B6-E2E3-31630B5BD0EF}"/>
              </a:ext>
            </a:extLst>
          </p:cNvPr>
          <p:cNvSpPr>
            <a:spLocks noGrp="1"/>
          </p:cNvSpPr>
          <p:nvPr>
            <p:ph type="sldNum" sz="quarter" idx="12"/>
          </p:nvPr>
        </p:nvSpPr>
        <p:spPr/>
        <p:txBody>
          <a:bodyPr/>
          <a:lstStyle/>
          <a:p>
            <a:pPr>
              <a:defRPr/>
            </a:pPr>
            <a:fld id="{02ACB07E-326A-43C8-996A-FCDB6E0D54A7}" type="slidenum">
              <a:rPr lang="en-GB" smtClean="0"/>
              <a:pPr>
                <a:defRPr/>
              </a:pPr>
              <a:t>11</a:t>
            </a:fld>
            <a:endParaRPr lang="en-GB"/>
          </a:p>
        </p:txBody>
      </p:sp>
      <p:sp>
        <p:nvSpPr>
          <p:cNvPr id="7" name="Footer Placeholder 6">
            <a:extLst>
              <a:ext uri="{FF2B5EF4-FFF2-40B4-BE49-F238E27FC236}">
                <a16:creationId xmlns:a16="http://schemas.microsoft.com/office/drawing/2014/main" id="{C18DCF8E-E8A2-DF12-649C-45D2B1DAF02D}"/>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3327702415"/>
      </p:ext>
    </p:extLst>
  </p:cSld>
  <p:clrMapOvr>
    <a:masterClrMapping/>
  </p:clrMapOvr>
  <mc:AlternateContent xmlns:mc="http://schemas.openxmlformats.org/markup-compatibility/2006" xmlns:p14="http://schemas.microsoft.com/office/powerpoint/2010/main">
    <mc:Choice Requires="p14">
      <p:transition spd="slow" p14:dur="2000" advTm="13755"/>
    </mc:Choice>
    <mc:Fallback xmlns="">
      <p:transition spd="slow" advTm="1375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A6E465-2AAD-CD5B-334F-62A5797DD5CC}"/>
              </a:ext>
            </a:extLst>
          </p:cNvPr>
          <p:cNvSpPr>
            <a:spLocks noGrp="1"/>
          </p:cNvSpPr>
          <p:nvPr>
            <p:ph type="title"/>
          </p:nvPr>
        </p:nvSpPr>
        <p:spPr/>
        <p:txBody>
          <a:bodyPr/>
          <a:lstStyle/>
          <a:p>
            <a:r>
              <a:rPr lang="en-GB" sz="36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Conversion of the SPS to the </a:t>
            </a:r>
            <a:r>
              <a:rPr lang="en-US" sz="3600" b="1" dirty="0">
                <a:solidFill>
                  <a:srgbClr val="000000"/>
                </a:solidFill>
                <a:effectLst/>
                <a:latin typeface="Calibri Light" panose="020F0302020204030204" pitchFamily="34" charset="0"/>
                <a:ea typeface="Arial Unicode MS"/>
                <a:cs typeface="Times New Roman" panose="02020603050405020304" pitchFamily="18" charset="0"/>
              </a:rPr>
              <a:t>SPP̅S (1)</a:t>
            </a:r>
            <a:endParaRPr lang="en-GB" sz="3600" dirty="0"/>
          </a:p>
        </p:txBody>
      </p:sp>
      <p:sp>
        <p:nvSpPr>
          <p:cNvPr id="3" name="Date Placeholder 2">
            <a:extLst>
              <a:ext uri="{FF2B5EF4-FFF2-40B4-BE49-F238E27FC236}">
                <a16:creationId xmlns:a16="http://schemas.microsoft.com/office/drawing/2014/main" id="{758D3039-EC29-F72B-2F98-2D81E2E27C44}"/>
              </a:ext>
            </a:extLst>
          </p:cNvPr>
          <p:cNvSpPr>
            <a:spLocks noGrp="1"/>
          </p:cNvSpPr>
          <p:nvPr>
            <p:ph type="dt" sz="half" idx="10"/>
          </p:nvPr>
        </p:nvSpPr>
        <p:spPr/>
        <p:txBody>
          <a:bodyPr/>
          <a:lstStyle/>
          <a:p>
            <a:pPr>
              <a:defRPr/>
            </a:pPr>
            <a:r>
              <a:rPr lang="en-US"/>
              <a:t>20/05/2025</a:t>
            </a:r>
            <a:endParaRPr lang="en-GB"/>
          </a:p>
        </p:txBody>
      </p:sp>
      <p:sp>
        <p:nvSpPr>
          <p:cNvPr id="4" name="Slide Number Placeholder 3">
            <a:extLst>
              <a:ext uri="{FF2B5EF4-FFF2-40B4-BE49-F238E27FC236}">
                <a16:creationId xmlns:a16="http://schemas.microsoft.com/office/drawing/2014/main" id="{FC9C8892-6CF9-9AE2-E8C4-918BD0D96B9C}"/>
              </a:ext>
            </a:extLst>
          </p:cNvPr>
          <p:cNvSpPr>
            <a:spLocks noGrp="1"/>
          </p:cNvSpPr>
          <p:nvPr>
            <p:ph type="sldNum" sz="quarter" idx="12"/>
          </p:nvPr>
        </p:nvSpPr>
        <p:spPr/>
        <p:txBody>
          <a:bodyPr/>
          <a:lstStyle/>
          <a:p>
            <a:pPr>
              <a:defRPr/>
            </a:pPr>
            <a:fld id="{CBED5B32-E7D9-446A-8005-F9471329AA9D}" type="slidenum">
              <a:rPr lang="en-GB" smtClean="0"/>
              <a:pPr>
                <a:defRPr/>
              </a:pPr>
              <a:t>12</a:t>
            </a:fld>
            <a:endParaRPr lang="en-GB"/>
          </a:p>
        </p:txBody>
      </p:sp>
      <p:sp>
        <p:nvSpPr>
          <p:cNvPr id="6" name="Content Placeholder 5">
            <a:extLst>
              <a:ext uri="{FF2B5EF4-FFF2-40B4-BE49-F238E27FC236}">
                <a16:creationId xmlns:a16="http://schemas.microsoft.com/office/drawing/2014/main" id="{01D5C4C6-9DA3-AB37-0B65-18B0DF9B12D2}"/>
              </a:ext>
            </a:extLst>
          </p:cNvPr>
          <p:cNvSpPr>
            <a:spLocks noGrp="1"/>
          </p:cNvSpPr>
          <p:nvPr>
            <p:ph idx="4294967295"/>
          </p:nvPr>
        </p:nvSpPr>
        <p:spPr>
          <a:xfrm>
            <a:off x="457200" y="1222562"/>
            <a:ext cx="8229600" cy="4787820"/>
          </a:xfrm>
        </p:spPr>
        <p:txBody>
          <a:bodyPr/>
          <a:lstStyle/>
          <a:p>
            <a:pPr algn="just">
              <a:lnSpc>
                <a:spcPct val="106000"/>
              </a:lnSpc>
              <a:spcBef>
                <a:spcPts val="0"/>
              </a:spcBef>
              <a:spcAft>
                <a:spcPts val="0"/>
              </a:spcAft>
            </a:pPr>
            <a:r>
              <a:rPr lang="en-GB" sz="2800" dirty="0">
                <a:effectLst/>
                <a:latin typeface="Times New Roman" panose="02020603050405020304" pitchFamily="18" charset="0"/>
                <a:ea typeface="Calibri" panose="020F0502020204030204" pitchFamily="34" charset="0"/>
              </a:rPr>
              <a:t>The SPS was built as a Proton Synchrotron, not as a collider. </a:t>
            </a:r>
          </a:p>
          <a:p>
            <a:pPr algn="just">
              <a:lnSpc>
                <a:spcPct val="106000"/>
              </a:lnSpc>
              <a:spcBef>
                <a:spcPts val="0"/>
              </a:spcBef>
              <a:spcAft>
                <a:spcPts val="0"/>
              </a:spcAft>
            </a:pPr>
            <a:r>
              <a:rPr lang="en-GB" sz="2800" dirty="0">
                <a:effectLst/>
                <a:latin typeface="Times New Roman" panose="02020603050405020304" pitchFamily="18" charset="0"/>
                <a:ea typeface="Calibri" panose="020F0502020204030204" pitchFamily="34" charset="0"/>
              </a:rPr>
              <a:t>Conversion required upgrades: </a:t>
            </a:r>
          </a:p>
          <a:p>
            <a:pPr lvl="1" algn="just">
              <a:lnSpc>
                <a:spcPct val="106000"/>
              </a:lnSpc>
              <a:spcBef>
                <a:spcPts val="0"/>
              </a:spcBef>
              <a:spcAft>
                <a:spcPts val="0"/>
              </a:spcAft>
              <a:buSzPct val="140000"/>
              <a:buFont typeface="Arial" panose="020B0604020202020204" pitchFamily="34" charset="0"/>
              <a:buChar char="•"/>
            </a:pPr>
            <a:r>
              <a:rPr lang="en-GB" dirty="0">
                <a:effectLst/>
                <a:latin typeface="Times New Roman" panose="02020603050405020304" pitchFamily="18" charset="0"/>
                <a:ea typeface="Calibri" panose="020F0502020204030204" pitchFamily="34" charset="0"/>
              </a:rPr>
              <a:t>A </a:t>
            </a:r>
            <a:r>
              <a:rPr lang="en-GB" u="sng" dirty="0">
                <a:effectLst/>
                <a:latin typeface="Times New Roman" panose="02020603050405020304" pitchFamily="18" charset="0"/>
                <a:ea typeface="Calibri" panose="020F0502020204030204" pitchFamily="34" charset="0"/>
              </a:rPr>
              <a:t>beam line </a:t>
            </a:r>
            <a:r>
              <a:rPr lang="en-GB" dirty="0">
                <a:effectLst/>
                <a:latin typeface="Times New Roman" panose="02020603050405020304" pitchFamily="18" charset="0"/>
                <a:ea typeface="Calibri" panose="020F0502020204030204" pitchFamily="34" charset="0"/>
              </a:rPr>
              <a:t>to transfer the antiprotons from the PS to the SPS, and an </a:t>
            </a:r>
            <a:r>
              <a:rPr lang="en-GB" u="sng" dirty="0">
                <a:effectLst/>
                <a:latin typeface="Times New Roman" panose="02020603050405020304" pitchFamily="18" charset="0"/>
                <a:ea typeface="Calibri" panose="020F0502020204030204" pitchFamily="34" charset="0"/>
              </a:rPr>
              <a:t>injection system </a:t>
            </a:r>
            <a:r>
              <a:rPr lang="en-GB" dirty="0">
                <a:effectLst/>
                <a:latin typeface="Times New Roman" panose="02020603050405020304" pitchFamily="18" charset="0"/>
                <a:ea typeface="Calibri" panose="020F0502020204030204" pitchFamily="34" charset="0"/>
              </a:rPr>
              <a:t>for the SPS.</a:t>
            </a:r>
          </a:p>
          <a:p>
            <a:pPr lvl="1" indent="-342900" algn="just">
              <a:lnSpc>
                <a:spcPct val="106000"/>
              </a:lnSpc>
              <a:spcBef>
                <a:spcPts val="0"/>
              </a:spcBef>
              <a:spcAft>
                <a:spcPts val="0"/>
              </a:spcAft>
              <a:buFont typeface="Symbol" panose="05050102010706020507" pitchFamily="18" charset="2"/>
              <a:buChar char=""/>
            </a:pPr>
            <a:r>
              <a:rPr lang="en-GB" dirty="0">
                <a:effectLst/>
                <a:latin typeface="Times New Roman" panose="02020603050405020304" pitchFamily="18" charset="0"/>
                <a:ea typeface="Calibri" panose="020F0502020204030204" pitchFamily="34" charset="0"/>
              </a:rPr>
              <a:t>The existing proton transfer line, and injection system was upgraded to 26 GeV/c.</a:t>
            </a:r>
          </a:p>
          <a:p>
            <a:pPr lvl="1" indent="-342900" algn="just">
              <a:lnSpc>
                <a:spcPct val="106000"/>
              </a:lnSpc>
              <a:spcBef>
                <a:spcPts val="0"/>
              </a:spcBef>
              <a:spcAft>
                <a:spcPts val="0"/>
              </a:spcAft>
              <a:buFont typeface="Symbol" panose="05050102010706020507" pitchFamily="18" charset="2"/>
              <a:buChar char=""/>
            </a:pPr>
            <a:r>
              <a:rPr lang="en-GB" dirty="0">
                <a:effectLst/>
                <a:latin typeface="Times New Roman" panose="02020603050405020304" pitchFamily="18" charset="0"/>
                <a:ea typeface="Calibri" panose="020F0502020204030204" pitchFamily="34" charset="0"/>
              </a:rPr>
              <a:t>For lifetime of stored beams, the </a:t>
            </a:r>
            <a:r>
              <a:rPr lang="en-GB" u="sng" dirty="0">
                <a:effectLst/>
                <a:latin typeface="Times New Roman" panose="02020603050405020304" pitchFamily="18" charset="0"/>
                <a:ea typeface="Calibri" panose="020F0502020204030204" pitchFamily="34" charset="0"/>
              </a:rPr>
              <a:t>vacuum pressure </a:t>
            </a:r>
            <a:r>
              <a:rPr lang="en-GB" dirty="0">
                <a:effectLst/>
                <a:latin typeface="Times New Roman" panose="02020603050405020304" pitchFamily="18" charset="0"/>
                <a:ea typeface="Calibri" panose="020F0502020204030204" pitchFamily="34" charset="0"/>
              </a:rPr>
              <a:t>was improved by two orders of magnitude</a:t>
            </a:r>
          </a:p>
          <a:p>
            <a:pPr lvl="1" indent="-342900" algn="just">
              <a:lnSpc>
                <a:spcPct val="106000"/>
              </a:lnSpc>
              <a:spcBef>
                <a:spcPts val="0"/>
              </a:spcBef>
              <a:spcAft>
                <a:spcPts val="0"/>
              </a:spcAft>
              <a:buFont typeface="Symbol" panose="05050102010706020507" pitchFamily="18" charset="2"/>
              <a:buChar char=""/>
            </a:pPr>
            <a:r>
              <a:rPr lang="en-GB" dirty="0">
                <a:latin typeface="Times New Roman" panose="02020603050405020304" pitchFamily="18" charset="0"/>
                <a:ea typeface="Calibri" panose="020F0502020204030204" pitchFamily="34" charset="0"/>
              </a:rPr>
              <a:t>For increased luminosity, l</a:t>
            </a:r>
            <a:r>
              <a:rPr lang="en-GB" dirty="0">
                <a:effectLst/>
                <a:latin typeface="Times New Roman" panose="02020603050405020304" pitchFamily="18" charset="0"/>
                <a:ea typeface="Calibri" panose="020F0502020204030204" pitchFamily="34" charset="0"/>
              </a:rPr>
              <a:t>ow-beta insertions were installed for the two (UA2 and UA1) experiments</a:t>
            </a:r>
          </a:p>
          <a:p>
            <a:endParaRPr lang="en-GB" dirty="0"/>
          </a:p>
        </p:txBody>
      </p:sp>
      <p:sp>
        <p:nvSpPr>
          <p:cNvPr id="8" name="Footer Placeholder 7">
            <a:extLst>
              <a:ext uri="{FF2B5EF4-FFF2-40B4-BE49-F238E27FC236}">
                <a16:creationId xmlns:a16="http://schemas.microsoft.com/office/drawing/2014/main" id="{6DF71A26-DA0A-1787-FA79-FC3EA1971BF9}"/>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3455453517"/>
      </p:ext>
    </p:extLst>
  </p:cSld>
  <p:clrMapOvr>
    <a:masterClrMapping/>
  </p:clrMapOvr>
  <mc:AlternateContent xmlns:mc="http://schemas.openxmlformats.org/markup-compatibility/2006" xmlns:p14="http://schemas.microsoft.com/office/powerpoint/2010/main">
    <mc:Choice Requires="p14">
      <p:transition spd="slow" p14:dur="2000" advTm="37377"/>
    </mc:Choice>
    <mc:Fallback xmlns="">
      <p:transition spd="slow" advTm="3737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726676-39AC-A286-0B58-154B04821BD0}"/>
              </a:ext>
            </a:extLst>
          </p:cNvPr>
          <p:cNvSpPr>
            <a:spLocks noGrp="1"/>
          </p:cNvSpPr>
          <p:nvPr>
            <p:ph type="title"/>
          </p:nvPr>
        </p:nvSpPr>
        <p:spPr>
          <a:xfrm>
            <a:off x="906052" y="206188"/>
            <a:ext cx="7886700" cy="791321"/>
          </a:xfrm>
        </p:spPr>
        <p:txBody>
          <a:bodyPr/>
          <a:lstStyle/>
          <a:p>
            <a:r>
              <a:rPr kumimoji="0" lang="en-GB" sz="3600" b="1" i="0" u="none" strike="noStrike" kern="0" cap="none" spc="0" normalizeH="0" baseline="0" noProof="0" dirty="0">
                <a:ln>
                  <a:noFill/>
                </a:ln>
                <a:solidFill>
                  <a:srgbClr val="1F3763"/>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Conversion of the SPS to the </a:t>
            </a:r>
            <a:r>
              <a:rPr kumimoji="0" lang="en-US" sz="3600" b="1" i="0" u="none" strike="noStrike" kern="0" cap="none" spc="0" normalizeH="0" baseline="0" noProof="0" dirty="0">
                <a:ln>
                  <a:noFill/>
                </a:ln>
                <a:solidFill>
                  <a:srgbClr val="000000"/>
                </a:solidFill>
                <a:effectLst/>
                <a:uLnTx/>
                <a:uFillTx/>
                <a:latin typeface="Calibri Light" panose="020F0302020204030204" pitchFamily="34" charset="0"/>
                <a:ea typeface="Arial Unicode MS"/>
                <a:cs typeface="Times New Roman" panose="02020603050405020304" pitchFamily="18" charset="0"/>
              </a:rPr>
              <a:t>SPP̅S (2)</a:t>
            </a:r>
            <a:endParaRPr lang="en-GB" dirty="0"/>
          </a:p>
        </p:txBody>
      </p:sp>
      <p:sp>
        <p:nvSpPr>
          <p:cNvPr id="4" name="Date Placeholder 3">
            <a:extLst>
              <a:ext uri="{FF2B5EF4-FFF2-40B4-BE49-F238E27FC236}">
                <a16:creationId xmlns:a16="http://schemas.microsoft.com/office/drawing/2014/main" id="{19F5E285-7D47-DFEC-22A1-988D05DE003E}"/>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1AB08C01-F3CF-7D56-B04C-B6587A811046}"/>
              </a:ext>
            </a:extLst>
          </p:cNvPr>
          <p:cNvSpPr>
            <a:spLocks noGrp="1"/>
          </p:cNvSpPr>
          <p:nvPr>
            <p:ph type="sldNum" sz="quarter" idx="12"/>
          </p:nvPr>
        </p:nvSpPr>
        <p:spPr/>
        <p:txBody>
          <a:bodyPr/>
          <a:lstStyle/>
          <a:p>
            <a:pPr>
              <a:defRPr/>
            </a:pPr>
            <a:fld id="{CBED5B32-E7D9-446A-8005-F9471329AA9D}" type="slidenum">
              <a:rPr lang="en-GB" smtClean="0"/>
              <a:pPr>
                <a:defRPr/>
              </a:pPr>
              <a:t>13</a:t>
            </a:fld>
            <a:endParaRPr lang="en-GB"/>
          </a:p>
        </p:txBody>
      </p:sp>
      <p:sp>
        <p:nvSpPr>
          <p:cNvPr id="7" name="Content Placeholder 6">
            <a:extLst>
              <a:ext uri="{FF2B5EF4-FFF2-40B4-BE49-F238E27FC236}">
                <a16:creationId xmlns:a16="http://schemas.microsoft.com/office/drawing/2014/main" id="{53C02367-77C9-F74E-ECD6-69F6DF64BF95}"/>
              </a:ext>
            </a:extLst>
          </p:cNvPr>
          <p:cNvSpPr>
            <a:spLocks noGrp="1"/>
          </p:cNvSpPr>
          <p:nvPr>
            <p:ph idx="4294967295"/>
          </p:nvPr>
        </p:nvSpPr>
        <p:spPr>
          <a:xfrm>
            <a:off x="563152" y="998539"/>
            <a:ext cx="8229600" cy="3881686"/>
          </a:xfrm>
        </p:spPr>
        <p:txBody>
          <a:bodyPr/>
          <a:lstStyle/>
          <a:p>
            <a:pPr marL="342900" marR="0" lvl="0" indent="-342900" algn="l" defTabSz="914400" rtl="0" eaLnBrk="0" fontAlgn="base" latinLnBrk="0" hangingPunct="0">
              <a:lnSpc>
                <a:spcPct val="107000"/>
              </a:lnSpc>
              <a:spcBef>
                <a:spcPts val="0"/>
              </a:spcBef>
              <a:spcAft>
                <a:spcPts val="800"/>
              </a:spcAft>
              <a:buClrTx/>
              <a:buSzTx/>
              <a:buFont typeface="Symbol" panose="05050102010706020507" pitchFamily="18" charset="2"/>
              <a:buChar char=""/>
              <a:tabLst/>
              <a:defRPr/>
            </a:pP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Many beam </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diagnostics</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upgrades</a:t>
            </a:r>
          </a:p>
          <a:p>
            <a:pPr marL="342900" marR="0" lvl="0" indent="-342900" algn="just" defTabSz="914400" rtl="0" eaLnBrk="0" fontAlgn="base" latinLnBrk="0" hangingPunct="0">
              <a:lnSpc>
                <a:spcPct val="106000"/>
              </a:lnSpc>
              <a:spcBef>
                <a:spcPts val="0"/>
              </a:spcBef>
              <a:spcAft>
                <a:spcPts val="0"/>
              </a:spcAft>
              <a:buClrTx/>
              <a:buSzTx/>
              <a:buFont typeface="Symbol" panose="05050102010706020507" pitchFamily="18" charset="2"/>
              <a:buChar char=""/>
              <a:tabLst/>
              <a:defRPr/>
            </a:pPr>
            <a:r>
              <a:rPr lang="en-GB" u="sng" dirty="0">
                <a:solidFill>
                  <a:srgbClr val="000000"/>
                </a:solidFill>
                <a:latin typeface="Times New Roman" panose="02020603050405020304" pitchFamily="18" charset="0"/>
                <a:ea typeface="Calibri" panose="020F0502020204030204" pitchFamily="34" charset="0"/>
              </a:rPr>
              <a:t>E</a:t>
            </a:r>
            <a:r>
              <a:rPr kumimoji="0" lang="en-GB" sz="2800" b="0" i="0" u="sng"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lectro</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-static deflectors </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were installed to separate the beams, in 9 of the 12 crossing points, </a:t>
            </a:r>
          </a:p>
          <a:p>
            <a:pPr marL="342900" marR="0" lvl="0" indent="-342900" algn="just" defTabSz="914400" rtl="0" eaLnBrk="0" fontAlgn="base" latinLnBrk="0" hangingPunct="0">
              <a:lnSpc>
                <a:spcPct val="106000"/>
              </a:lnSpc>
              <a:spcBef>
                <a:spcPts val="0"/>
              </a:spcBef>
              <a:spcAft>
                <a:spcPts val="0"/>
              </a:spcAft>
              <a:buClrTx/>
              <a:buSzTx/>
              <a:buFont typeface="Symbol" panose="05050102010706020507" pitchFamily="18" charset="2"/>
              <a:buChar char=""/>
              <a:tabLst/>
              <a:defRPr/>
            </a:pP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 RF system had to be upgraded with </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reduced “RF noise”</a:t>
            </a:r>
            <a:r>
              <a:rPr kumimoji="0" lang="en-GB" sz="2800" b="0" i="0"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to increase bunched beam lifetime</a:t>
            </a:r>
          </a:p>
          <a:p>
            <a:pPr marL="342900" marR="0" lvl="0" indent="-342900" algn="just" defTabSz="914400" rtl="0" eaLnBrk="0" fontAlgn="base" latinLnBrk="0" hangingPunct="0">
              <a:lnSpc>
                <a:spcPct val="106000"/>
              </a:lnSpc>
              <a:spcBef>
                <a:spcPts val="0"/>
              </a:spcBef>
              <a:spcAft>
                <a:spcPts val="800"/>
              </a:spcAft>
              <a:buClrTx/>
              <a:buSzTx/>
              <a:buFont typeface="Symbol" panose="05050102010706020507" pitchFamily="18" charset="2"/>
              <a:buChar char=""/>
              <a:tabLst/>
              <a:defRPr/>
            </a:pP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New </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transfer lines</a:t>
            </a:r>
            <a:r>
              <a:rPr kumimoji="0" lang="en-GB" sz="2800" b="0" i="0"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to and from the </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AA</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and from the PS to the SPS (TT70) were installed.</a:t>
            </a:r>
          </a:p>
          <a:p>
            <a:endParaRPr lang="en-GB" dirty="0"/>
          </a:p>
        </p:txBody>
      </p:sp>
      <p:sp>
        <p:nvSpPr>
          <p:cNvPr id="8" name="Footer Placeholder 7">
            <a:extLst>
              <a:ext uri="{FF2B5EF4-FFF2-40B4-BE49-F238E27FC236}">
                <a16:creationId xmlns:a16="http://schemas.microsoft.com/office/drawing/2014/main" id="{6C0A501D-5099-DA92-9D39-EE585A99E711}"/>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752756252"/>
      </p:ext>
    </p:extLst>
  </p:cSld>
  <p:clrMapOvr>
    <a:masterClrMapping/>
  </p:clrMapOvr>
  <mc:AlternateContent xmlns:mc="http://schemas.openxmlformats.org/markup-compatibility/2006" xmlns:p14="http://schemas.microsoft.com/office/powerpoint/2010/main">
    <mc:Choice Requires="p14">
      <p:transition spd="slow" p14:dur="2000" advTm="31635"/>
    </mc:Choice>
    <mc:Fallback xmlns="">
      <p:transition spd="slow" advTm="3163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8746-BBB8-B41F-8EA5-00206AD35AC7}"/>
              </a:ext>
            </a:extLst>
          </p:cNvPr>
          <p:cNvSpPr>
            <a:spLocks noGrp="1"/>
          </p:cNvSpPr>
          <p:nvPr>
            <p:ph type="title"/>
          </p:nvPr>
        </p:nvSpPr>
        <p:spPr>
          <a:xfrm>
            <a:off x="413496" y="136524"/>
            <a:ext cx="7886700" cy="720726"/>
          </a:xfrm>
        </p:spPr>
        <p:txBody>
          <a:bodyPr>
            <a:normAutofit/>
          </a:bodyPr>
          <a:lstStyle/>
          <a:p>
            <a:pPr algn="ctr"/>
            <a:r>
              <a:rPr kumimoji="0" lang="en-GB" sz="3600" b="1" i="0" u="none" strike="noStrike" kern="0" cap="none" spc="0" normalizeH="0" baseline="0" noProof="0" dirty="0">
                <a:ln>
                  <a:noFill/>
                </a:ln>
                <a:solidFill>
                  <a:srgbClr val="1F3763"/>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Physics at the </a:t>
            </a:r>
            <a:r>
              <a:rPr kumimoji="0" lang="en-US" sz="3600" b="1" i="0" u="none" strike="noStrike" kern="0" cap="none" spc="0" normalizeH="0" baseline="0" noProof="0" dirty="0">
                <a:ln>
                  <a:noFill/>
                </a:ln>
                <a:solidFill>
                  <a:srgbClr val="000000"/>
                </a:solidFill>
                <a:effectLst/>
                <a:uLnTx/>
                <a:uFillTx/>
                <a:latin typeface="Calibri Light" panose="020F0302020204030204" pitchFamily="34" charset="0"/>
                <a:ea typeface="Arial Unicode MS"/>
                <a:cs typeface="Times New Roman" panose="02020603050405020304" pitchFamily="18" charset="0"/>
              </a:rPr>
              <a:t>SPP̅S </a:t>
            </a:r>
            <a:endParaRPr lang="en-GB" dirty="0"/>
          </a:p>
        </p:txBody>
      </p:sp>
      <p:sp>
        <p:nvSpPr>
          <p:cNvPr id="4" name="Date Placeholder 3">
            <a:extLst>
              <a:ext uri="{FF2B5EF4-FFF2-40B4-BE49-F238E27FC236}">
                <a16:creationId xmlns:a16="http://schemas.microsoft.com/office/drawing/2014/main" id="{4ED302AE-7298-8FF0-12D3-DD15A0A548AA}"/>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9DF7548C-76B6-192C-B2FE-2FC08A2CE903}"/>
              </a:ext>
            </a:extLst>
          </p:cNvPr>
          <p:cNvSpPr>
            <a:spLocks noGrp="1"/>
          </p:cNvSpPr>
          <p:nvPr>
            <p:ph type="sldNum" sz="quarter" idx="12"/>
          </p:nvPr>
        </p:nvSpPr>
        <p:spPr/>
        <p:txBody>
          <a:bodyPr/>
          <a:lstStyle/>
          <a:p>
            <a:pPr>
              <a:defRPr/>
            </a:pPr>
            <a:fld id="{CBED5B32-E7D9-446A-8005-F9471329AA9D}" type="slidenum">
              <a:rPr lang="en-GB" smtClean="0"/>
              <a:pPr>
                <a:defRPr/>
              </a:pPr>
              <a:t>14</a:t>
            </a:fld>
            <a:endParaRPr lang="en-GB"/>
          </a:p>
        </p:txBody>
      </p:sp>
      <p:sp>
        <p:nvSpPr>
          <p:cNvPr id="3" name="Content Placeholder 2">
            <a:extLst>
              <a:ext uri="{FF2B5EF4-FFF2-40B4-BE49-F238E27FC236}">
                <a16:creationId xmlns:a16="http://schemas.microsoft.com/office/drawing/2014/main" id="{8128B8E2-1E74-A98B-D96C-90D0959AC620}"/>
              </a:ext>
            </a:extLst>
          </p:cNvPr>
          <p:cNvSpPr>
            <a:spLocks noGrp="1"/>
          </p:cNvSpPr>
          <p:nvPr>
            <p:ph idx="4294967295"/>
          </p:nvPr>
        </p:nvSpPr>
        <p:spPr>
          <a:xfrm>
            <a:off x="413496" y="914133"/>
            <a:ext cx="8229600" cy="5065427"/>
          </a:xfrm>
        </p:spPr>
        <p:txBody>
          <a:bodyPr>
            <a:normAutofit lnSpcReduction="10000"/>
          </a:bodyPr>
          <a:lstStyle/>
          <a:p>
            <a:pPr marL="0" algn="just">
              <a:lnSpc>
                <a:spcPct val="106000"/>
              </a:lnSpc>
              <a:spcBef>
                <a:spcPts val="0"/>
              </a:spcBef>
              <a:spcAft>
                <a:spcPts val="800"/>
              </a:spcAft>
              <a:defRPr/>
            </a:pPr>
            <a:r>
              <a:rPr lang="en-GB" sz="2400" dirty="0">
                <a:solidFill>
                  <a:srgbClr val="000000"/>
                </a:solidFill>
                <a:latin typeface="Times New Roman" panose="02020603050405020304" pitchFamily="18" charset="0"/>
                <a:ea typeface="Calibri" panose="020F0502020204030204" pitchFamily="34" charset="0"/>
              </a:rPr>
              <a:t>F</a:t>
            </a:r>
            <a:r>
              <a:rPr kumimoji="0" lang="en-GB"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irst</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proton–antiproton collisions (</a:t>
            </a:r>
            <a:r>
              <a:rPr kumimoji="0" lang="en-GB" sz="2400" b="0" i="0"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summer 1981</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p>
          <a:p>
            <a:pPr marL="0" algn="just">
              <a:lnSpc>
                <a:spcPct val="106000"/>
              </a:lnSpc>
              <a:spcBef>
                <a:spcPts val="0"/>
              </a:spcBef>
              <a:spcAft>
                <a:spcPts val="800"/>
              </a:spcAft>
              <a:defRPr/>
            </a:pP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First physics run at the end of that year (0.2 nb−</a:t>
            </a:r>
            <a:r>
              <a:rPr kumimoji="0" lang="en-GB" sz="2400" b="0" i="0" u="none" strike="noStrike" kern="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mn-cs"/>
              </a:rPr>
              <a:t>1 </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Initially luminosity was low, but high enough (1982,1983) to measure the </a:t>
            </a:r>
            <a:r>
              <a:rPr kumimoji="0" lang="en-GB" sz="2400" b="0" i="0"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W and Z </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In 1984, Carlo Rubbia and Simon van der Meer shared the </a:t>
            </a:r>
            <a:r>
              <a:rPr kumimoji="0" lang="en-GB" sz="2400" b="0" i="0"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Nobel Prize</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lang="en-GB" sz="2400" dirty="0">
                <a:solidFill>
                  <a:srgbClr val="000000"/>
                </a:solidFill>
                <a:latin typeface="Times New Roman" panose="02020603050405020304" pitchFamily="18" charset="0"/>
                <a:ea typeface="Calibri" panose="020F0502020204030204" pitchFamily="34" charset="0"/>
              </a:rPr>
              <a:t>P</a:t>
            </a:r>
            <a:r>
              <a:rPr kumimoji="0" lang="en-GB"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erformance</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a:cs typeface="+mn-cs"/>
              </a:rPr>
              <a:t>increased dramatically following the inclusion of the </a:t>
            </a:r>
            <a:r>
              <a:rPr kumimoji="0" lang="en-US" sz="2400" b="0" i="0" strike="noStrike" kern="0" cap="none" spc="0" normalizeH="0" baseline="0" noProof="0" dirty="0">
                <a:ln>
                  <a:noFill/>
                </a:ln>
                <a:solidFill>
                  <a:srgbClr val="000000"/>
                </a:solidFill>
                <a:effectLst/>
                <a:uLnTx/>
                <a:uFillTx/>
                <a:latin typeface="Times New Roman" panose="02020603050405020304" pitchFamily="18" charset="0"/>
                <a:ea typeface="Arial Unicode MS"/>
                <a:cs typeface="+mn-cs"/>
              </a:rPr>
              <a:t>Anti-proton Collector (AC)</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lang="en-GB" sz="2400" dirty="0">
                <a:solidFill>
                  <a:srgbClr val="000000"/>
                </a:solidFill>
                <a:latin typeface="Times New Roman" panose="02020603050405020304" pitchFamily="18" charset="0"/>
                <a:ea typeface="Calibri" panose="020F0502020204030204" pitchFamily="34" charset="0"/>
              </a:rPr>
              <a:t>Beam </a:t>
            </a: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energy raised to 315 GeV from 1987 to 1991 when the programme was terminated. </a:t>
            </a: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a:cs typeface="+mn-cs"/>
              </a:rPr>
              <a:t>SPP̅S was a hugely ambitious and successful project for CERN.</a:t>
            </a:r>
            <a:endParaRPr kumimoji="0" lang="en-GB"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endParaRPr lang="en-GB" dirty="0"/>
          </a:p>
        </p:txBody>
      </p:sp>
      <p:sp>
        <p:nvSpPr>
          <p:cNvPr id="8" name="Footer Placeholder 7">
            <a:extLst>
              <a:ext uri="{FF2B5EF4-FFF2-40B4-BE49-F238E27FC236}">
                <a16:creationId xmlns:a16="http://schemas.microsoft.com/office/drawing/2014/main" id="{37653FC6-697F-EB90-C168-8BAD7A3989F3}"/>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4119873406"/>
      </p:ext>
    </p:extLst>
  </p:cSld>
  <p:clrMapOvr>
    <a:masterClrMapping/>
  </p:clrMapOvr>
  <mc:AlternateContent xmlns:mc="http://schemas.openxmlformats.org/markup-compatibility/2006" xmlns:p14="http://schemas.microsoft.com/office/powerpoint/2010/main">
    <mc:Choice Requires="p14">
      <p:transition spd="slow" p14:dur="2000" advTm="66561"/>
    </mc:Choice>
    <mc:Fallback xmlns="">
      <p:transition spd="slow" advTm="6656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CC29-BC48-D74E-44BC-98963CA5F949}"/>
              </a:ext>
            </a:extLst>
          </p:cNvPr>
          <p:cNvSpPr>
            <a:spLocks noGrp="1"/>
          </p:cNvSpPr>
          <p:nvPr>
            <p:ph type="title"/>
          </p:nvPr>
        </p:nvSpPr>
        <p:spPr>
          <a:xfrm>
            <a:off x="515634" y="206188"/>
            <a:ext cx="7886700" cy="791321"/>
          </a:xfrm>
        </p:spPr>
        <p:txBody>
          <a:bodyPr/>
          <a:lstStyle/>
          <a:p>
            <a:pPr algn="ctr"/>
            <a:r>
              <a:rPr kumimoji="0" lang="en-GB" sz="3600" b="1" i="0" u="none" strike="noStrike" kern="0" cap="none" spc="0" normalizeH="0" baseline="0" noProof="0" dirty="0">
                <a:ln>
                  <a:noFill/>
                </a:ln>
                <a:solidFill>
                  <a:srgbClr val="1F3763"/>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Legacy of the </a:t>
            </a:r>
            <a:r>
              <a:rPr kumimoji="0" lang="en-US" sz="3600" b="1" i="0" u="none" strike="noStrike" kern="0" cap="none" spc="0" normalizeH="0" baseline="0" noProof="0" dirty="0">
                <a:ln>
                  <a:noFill/>
                </a:ln>
                <a:solidFill>
                  <a:srgbClr val="000000"/>
                </a:solidFill>
                <a:effectLst/>
                <a:uLnTx/>
                <a:uFillTx/>
                <a:latin typeface="Calibri Light" panose="020F0302020204030204" pitchFamily="34" charset="0"/>
                <a:ea typeface="Arial Unicode MS"/>
                <a:cs typeface="Times New Roman" panose="02020603050405020304" pitchFamily="18" charset="0"/>
              </a:rPr>
              <a:t>SPP̅S (4)</a:t>
            </a:r>
            <a:endParaRPr lang="en-GB" dirty="0"/>
          </a:p>
        </p:txBody>
      </p:sp>
      <p:sp>
        <p:nvSpPr>
          <p:cNvPr id="4" name="Date Placeholder 3">
            <a:extLst>
              <a:ext uri="{FF2B5EF4-FFF2-40B4-BE49-F238E27FC236}">
                <a16:creationId xmlns:a16="http://schemas.microsoft.com/office/drawing/2014/main" id="{73974721-788A-3042-AF7F-1F42F5116D2C}"/>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B286D060-4213-CC53-F359-95E65086FF75}"/>
              </a:ext>
            </a:extLst>
          </p:cNvPr>
          <p:cNvSpPr>
            <a:spLocks noGrp="1"/>
          </p:cNvSpPr>
          <p:nvPr>
            <p:ph type="sldNum" sz="quarter" idx="12"/>
          </p:nvPr>
        </p:nvSpPr>
        <p:spPr/>
        <p:txBody>
          <a:bodyPr/>
          <a:lstStyle/>
          <a:p>
            <a:pPr>
              <a:defRPr/>
            </a:pPr>
            <a:fld id="{CBED5B32-E7D9-446A-8005-F9471329AA9D}" type="slidenum">
              <a:rPr lang="en-GB" smtClean="0"/>
              <a:pPr>
                <a:defRPr/>
              </a:pPr>
              <a:t>15</a:t>
            </a:fld>
            <a:endParaRPr lang="en-GB"/>
          </a:p>
        </p:txBody>
      </p:sp>
      <p:sp>
        <p:nvSpPr>
          <p:cNvPr id="3" name="Content Placeholder 2">
            <a:extLst>
              <a:ext uri="{FF2B5EF4-FFF2-40B4-BE49-F238E27FC236}">
                <a16:creationId xmlns:a16="http://schemas.microsoft.com/office/drawing/2014/main" id="{B374C5C6-679F-FC2D-5608-4F7C72465E2B}"/>
              </a:ext>
            </a:extLst>
          </p:cNvPr>
          <p:cNvSpPr>
            <a:spLocks noGrp="1"/>
          </p:cNvSpPr>
          <p:nvPr>
            <p:ph idx="4294967295"/>
          </p:nvPr>
        </p:nvSpPr>
        <p:spPr>
          <a:xfrm>
            <a:off x="515634" y="1126636"/>
            <a:ext cx="8229600" cy="4277571"/>
          </a:xfrm>
        </p:spPr>
        <p:txBody>
          <a:bodyPr/>
          <a:lstStyle/>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Removed all doubt about worries related to </a:t>
            </a:r>
            <a:r>
              <a:rPr kumimoji="0" lang="en-US"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bunched</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proton colliders. </a:t>
            </a:r>
            <a:r>
              <a:rPr kumimoji="0" lang="en-US"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(“RF noise”)</a:t>
            </a:r>
            <a:endPar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SPP̅S operation, used </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 </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“Pretzel” </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shape. LEP later profited from a similar system.</a:t>
            </a:r>
          </a:p>
          <a:p>
            <a:pPr marL="0" marR="0" lvl="0" indent="-342900" algn="just" defTabSz="914400" rtl="0" eaLnBrk="0" fontAlgn="base" latinLnBrk="0" hangingPunct="0">
              <a:lnSpc>
                <a:spcPct val="106000"/>
              </a:lnSpc>
              <a:spcBef>
                <a:spcPts val="0"/>
              </a:spcBef>
              <a:spcAft>
                <a:spcPts val="800"/>
              </a:spcAft>
              <a:buClrTx/>
              <a:buSzTx/>
              <a:buFontTx/>
              <a:buChar char="•"/>
              <a:tabLst/>
              <a:defRPr/>
            </a:pP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Civil-engineering experience gained with the digging of the large caverns for UA1 and UA2, was extremely useful for the </a:t>
            </a:r>
            <a:r>
              <a:rPr kumimoji="0" lang="en-GB" sz="2800" b="0" i="0" u="sng"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civil engineering</a:t>
            </a:r>
            <a:r>
              <a:rPr kumimoji="0" lang="en-GB" sz="2800" b="0" i="0"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GB"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of LEP and later the experimental areas of the LHC.</a:t>
            </a:r>
          </a:p>
          <a:p>
            <a:pPr marL="0" indent="0">
              <a:buNone/>
            </a:pPr>
            <a:endParaRPr lang="en-GB" dirty="0"/>
          </a:p>
        </p:txBody>
      </p:sp>
      <p:sp>
        <p:nvSpPr>
          <p:cNvPr id="8" name="Footer Placeholder 7">
            <a:extLst>
              <a:ext uri="{FF2B5EF4-FFF2-40B4-BE49-F238E27FC236}">
                <a16:creationId xmlns:a16="http://schemas.microsoft.com/office/drawing/2014/main" id="{27546D7F-022A-5349-6F69-82375DA78E97}"/>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2302158276"/>
      </p:ext>
    </p:extLst>
  </p:cSld>
  <p:clrMapOvr>
    <a:masterClrMapping/>
  </p:clrMapOvr>
  <mc:AlternateContent xmlns:mc="http://schemas.openxmlformats.org/markup-compatibility/2006" xmlns:p14="http://schemas.microsoft.com/office/powerpoint/2010/main">
    <mc:Choice Requires="p14">
      <p:transition spd="slow" p14:dur="2000" advTm="34158"/>
    </mc:Choice>
    <mc:Fallback xmlns="">
      <p:transition spd="slow" advTm="341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D18EA6-A736-48D4-9B9C-E2FE48F2ED57}"/>
              </a:ext>
            </a:extLst>
          </p:cNvPr>
          <p:cNvSpPr>
            <a:spLocks noGrp="1"/>
          </p:cNvSpPr>
          <p:nvPr>
            <p:ph type="title"/>
          </p:nvPr>
        </p:nvSpPr>
        <p:spPr>
          <a:xfrm>
            <a:off x="628649" y="2173378"/>
            <a:ext cx="7886700" cy="1977382"/>
          </a:xfrm>
        </p:spPr>
        <p:txBody>
          <a:bodyPr>
            <a:normAutofit/>
          </a:bodyPr>
          <a:lstStyle/>
          <a:p>
            <a:pPr algn="ctr"/>
            <a:r>
              <a:rPr lang="en-GB" sz="4800" dirty="0"/>
              <a:t>LEP/LEP2</a:t>
            </a:r>
            <a:endParaRPr lang="en-GB" sz="4400" dirty="0"/>
          </a:p>
        </p:txBody>
      </p:sp>
      <p:sp>
        <p:nvSpPr>
          <p:cNvPr id="4" name="Date Placeholder 3">
            <a:extLst>
              <a:ext uri="{FF2B5EF4-FFF2-40B4-BE49-F238E27FC236}">
                <a16:creationId xmlns:a16="http://schemas.microsoft.com/office/drawing/2014/main" id="{EE85C48C-C6AC-D175-0598-5DFBA96690AC}"/>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55E32459-6C92-8939-1A00-9504ABCF91F5}"/>
              </a:ext>
            </a:extLst>
          </p:cNvPr>
          <p:cNvSpPr>
            <a:spLocks noGrp="1"/>
          </p:cNvSpPr>
          <p:nvPr>
            <p:ph type="sldNum" sz="quarter" idx="12"/>
          </p:nvPr>
        </p:nvSpPr>
        <p:spPr/>
        <p:txBody>
          <a:bodyPr/>
          <a:lstStyle/>
          <a:p>
            <a:pPr>
              <a:defRPr/>
            </a:pPr>
            <a:fld id="{02ACB07E-326A-43C8-996A-FCDB6E0D54A7}" type="slidenum">
              <a:rPr lang="en-GB" smtClean="0"/>
              <a:pPr>
                <a:defRPr/>
              </a:pPr>
              <a:t>16</a:t>
            </a:fld>
            <a:endParaRPr lang="en-GB"/>
          </a:p>
        </p:txBody>
      </p:sp>
      <p:sp>
        <p:nvSpPr>
          <p:cNvPr id="7" name="Footer Placeholder 6">
            <a:extLst>
              <a:ext uri="{FF2B5EF4-FFF2-40B4-BE49-F238E27FC236}">
                <a16:creationId xmlns:a16="http://schemas.microsoft.com/office/drawing/2014/main" id="{3C615951-70F6-6C6C-57D9-B7CDD5E5E316}"/>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3800860423"/>
      </p:ext>
    </p:extLst>
  </p:cSld>
  <p:clrMapOvr>
    <a:masterClrMapping/>
  </p:clrMapOvr>
  <mc:AlternateContent xmlns:mc="http://schemas.openxmlformats.org/markup-compatibility/2006" xmlns:p14="http://schemas.microsoft.com/office/powerpoint/2010/main">
    <mc:Choice Requires="p14">
      <p:transition spd="slow" p14:dur="2000" advTm="15080"/>
    </mc:Choice>
    <mc:Fallback xmlns="">
      <p:transition spd="slow" advTm="150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6EFFB89-0319-2978-623D-0D31CADBB869}"/>
              </a:ext>
            </a:extLst>
          </p:cNvPr>
          <p:cNvSpPr>
            <a:spLocks noGrp="1" noChangeArrowheads="1"/>
          </p:cNvSpPr>
          <p:nvPr>
            <p:ph type="title"/>
          </p:nvPr>
        </p:nvSpPr>
        <p:spPr>
          <a:xfrm>
            <a:off x="628650" y="136524"/>
            <a:ext cx="7886700" cy="791321"/>
          </a:xfrm>
        </p:spPr>
        <p:txBody>
          <a:bodyPr/>
          <a:lstStyle/>
          <a:p>
            <a:pPr algn="ctr"/>
            <a:r>
              <a:rPr lang="en-GB" altLang="en-US" dirty="0"/>
              <a:t>History of LEP/LEP2 with Beam</a:t>
            </a:r>
          </a:p>
        </p:txBody>
      </p:sp>
      <p:sp>
        <p:nvSpPr>
          <p:cNvPr id="2" name="Date Placeholder 1">
            <a:extLst>
              <a:ext uri="{FF2B5EF4-FFF2-40B4-BE49-F238E27FC236}">
                <a16:creationId xmlns:a16="http://schemas.microsoft.com/office/drawing/2014/main" id="{039C62D8-E0C3-BCC2-762D-FB51327388E9}"/>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4E6463D8-F05D-B0E9-A233-2808233C0939}"/>
              </a:ext>
            </a:extLst>
          </p:cNvPr>
          <p:cNvSpPr>
            <a:spLocks noGrp="1"/>
          </p:cNvSpPr>
          <p:nvPr>
            <p:ph type="sldNum" sz="quarter" idx="12"/>
          </p:nvPr>
        </p:nvSpPr>
        <p:spPr/>
        <p:txBody>
          <a:bodyPr/>
          <a:lstStyle/>
          <a:p>
            <a:pPr>
              <a:defRPr/>
            </a:pPr>
            <a:fld id="{CBED5B32-E7D9-446A-8005-F9471329AA9D}" type="slidenum">
              <a:rPr lang="en-GB" smtClean="0"/>
              <a:pPr>
                <a:defRPr/>
              </a:pPr>
              <a:t>17</a:t>
            </a:fld>
            <a:endParaRPr lang="en-GB"/>
          </a:p>
        </p:txBody>
      </p:sp>
      <p:sp>
        <p:nvSpPr>
          <p:cNvPr id="347139" name="Rectangle 3">
            <a:extLst>
              <a:ext uri="{FF2B5EF4-FFF2-40B4-BE49-F238E27FC236}">
                <a16:creationId xmlns:a16="http://schemas.microsoft.com/office/drawing/2014/main" id="{F3ECB837-ADFE-20BF-D806-E654ED7A3A17}"/>
              </a:ext>
            </a:extLst>
          </p:cNvPr>
          <p:cNvSpPr>
            <a:spLocks noGrp="1" noChangeArrowheads="1"/>
          </p:cNvSpPr>
          <p:nvPr>
            <p:ph type="body" idx="4294967295"/>
          </p:nvPr>
        </p:nvSpPr>
        <p:spPr>
          <a:xfrm>
            <a:off x="914400" y="986806"/>
            <a:ext cx="8229600" cy="5369545"/>
          </a:xfrm>
        </p:spPr>
        <p:txBody>
          <a:bodyPr>
            <a:normAutofit/>
          </a:bodyPr>
          <a:lstStyle/>
          <a:p>
            <a:r>
              <a:rPr lang="en-GB" altLang="en-US" sz="1847" dirty="0"/>
              <a:t>Approval 30 October 1981</a:t>
            </a:r>
          </a:p>
          <a:p>
            <a:r>
              <a:rPr lang="en-GB" altLang="en-US" sz="1847" dirty="0"/>
              <a:t>Tunnelling started 1985</a:t>
            </a:r>
          </a:p>
          <a:p>
            <a:r>
              <a:rPr lang="en-GB" altLang="en-US" sz="1847" dirty="0"/>
              <a:t>1988: July 12: Octant test</a:t>
            </a:r>
          </a:p>
          <a:p>
            <a:r>
              <a:rPr lang="en-GB" altLang="en-US" sz="1847" dirty="0"/>
              <a:t>1989: </a:t>
            </a:r>
          </a:p>
          <a:p>
            <a:pPr lvl="2"/>
            <a:r>
              <a:rPr lang="en-GB" altLang="en-US" sz="1662" dirty="0"/>
              <a:t>July 14, First turn</a:t>
            </a:r>
          </a:p>
          <a:p>
            <a:pPr lvl="2"/>
            <a:r>
              <a:rPr lang="en-GB" altLang="en-US" sz="1662" dirty="0">
                <a:highlight>
                  <a:srgbClr val="FFFF00"/>
                </a:highlight>
              </a:rPr>
              <a:t>August 13, First Collisions</a:t>
            </a:r>
          </a:p>
          <a:p>
            <a:pPr lvl="2"/>
            <a:r>
              <a:rPr lang="en-GB" altLang="en-US" sz="1662" dirty="0"/>
              <a:t>Sept 20-- Nov 5  Physics</a:t>
            </a:r>
          </a:p>
          <a:p>
            <a:r>
              <a:rPr lang="en-GB" altLang="en-US" sz="2031" dirty="0"/>
              <a:t>1990--1994: Z physics</a:t>
            </a:r>
          </a:p>
          <a:p>
            <a:r>
              <a:rPr lang="en-GB" altLang="en-US" sz="2031" dirty="0"/>
              <a:t>1995: Z + 65 &amp; 70 GeV</a:t>
            </a:r>
          </a:p>
          <a:p>
            <a:r>
              <a:rPr lang="en-GB" altLang="en-US" sz="2031" dirty="0"/>
              <a:t>1996: 80.5--86 GeV</a:t>
            </a:r>
          </a:p>
          <a:p>
            <a:r>
              <a:rPr lang="en-GB" altLang="en-US" sz="2031" dirty="0"/>
              <a:t>1997: 91--92 GeV</a:t>
            </a:r>
          </a:p>
          <a:p>
            <a:r>
              <a:rPr lang="en-GB" altLang="en-US" sz="2031" dirty="0"/>
              <a:t>1998: 94.5 GeV</a:t>
            </a:r>
          </a:p>
          <a:p>
            <a:r>
              <a:rPr lang="en-GB" altLang="en-US" sz="2031" dirty="0"/>
              <a:t>1999: 96--102 GeV</a:t>
            </a:r>
          </a:p>
          <a:p>
            <a:r>
              <a:rPr lang="en-GB" altLang="en-US" sz="2031" dirty="0"/>
              <a:t>2000: 102--104.4 GeV</a:t>
            </a:r>
            <a:endParaRPr lang="en-GB" altLang="en-US" dirty="0"/>
          </a:p>
        </p:txBody>
      </p:sp>
      <p:sp>
        <p:nvSpPr>
          <p:cNvPr id="6" name="Footer Placeholder 5">
            <a:extLst>
              <a:ext uri="{FF2B5EF4-FFF2-40B4-BE49-F238E27FC236}">
                <a16:creationId xmlns:a16="http://schemas.microsoft.com/office/drawing/2014/main" id="{FC5D35DC-0945-1C13-6D04-D769F02D68E6}"/>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45624"/>
    </mc:Choice>
    <mc:Fallback xmlns="">
      <p:transition spd="slow" advTm="456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42AC10D2-3B17-2975-A8FB-CE874F4F76F4}"/>
              </a:ext>
            </a:extLst>
          </p:cNvPr>
          <p:cNvSpPr>
            <a:spLocks noGrp="1" noChangeArrowheads="1"/>
          </p:cNvSpPr>
          <p:nvPr>
            <p:ph type="title"/>
          </p:nvPr>
        </p:nvSpPr>
        <p:spPr>
          <a:xfrm>
            <a:off x="628649" y="206188"/>
            <a:ext cx="7886700" cy="791321"/>
          </a:xfrm>
        </p:spPr>
        <p:txBody>
          <a:bodyPr/>
          <a:lstStyle/>
          <a:p>
            <a:pPr algn="ctr"/>
            <a:r>
              <a:rPr lang="en-GB" altLang="en-US" dirty="0"/>
              <a:t>1989 Start-Up of LEP</a:t>
            </a:r>
          </a:p>
        </p:txBody>
      </p:sp>
      <p:sp>
        <p:nvSpPr>
          <p:cNvPr id="2" name="Date Placeholder 1">
            <a:extLst>
              <a:ext uri="{FF2B5EF4-FFF2-40B4-BE49-F238E27FC236}">
                <a16:creationId xmlns:a16="http://schemas.microsoft.com/office/drawing/2014/main" id="{00EADD14-8A16-D8DC-841A-91E802BFF9C3}"/>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1A5D651F-CF30-FC18-6960-702E039ED982}"/>
              </a:ext>
            </a:extLst>
          </p:cNvPr>
          <p:cNvSpPr>
            <a:spLocks noGrp="1"/>
          </p:cNvSpPr>
          <p:nvPr>
            <p:ph type="sldNum" sz="quarter" idx="12"/>
          </p:nvPr>
        </p:nvSpPr>
        <p:spPr/>
        <p:txBody>
          <a:bodyPr/>
          <a:lstStyle/>
          <a:p>
            <a:pPr>
              <a:defRPr/>
            </a:pPr>
            <a:fld id="{02ACB07E-326A-43C8-996A-FCDB6E0D54A7}" type="slidenum">
              <a:rPr lang="en-GB" smtClean="0"/>
              <a:pPr>
                <a:defRPr/>
              </a:pPr>
              <a:t>18</a:t>
            </a:fld>
            <a:endParaRPr lang="en-GB"/>
          </a:p>
        </p:txBody>
      </p:sp>
      <p:pic>
        <p:nvPicPr>
          <p:cNvPr id="344067" name="Picture 3">
            <a:extLst>
              <a:ext uri="{FF2B5EF4-FFF2-40B4-BE49-F238E27FC236}">
                <a16:creationId xmlns:a16="http://schemas.microsoft.com/office/drawing/2014/main" id="{24F50DAD-0E99-786B-FED9-D6128FDB9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21" y="1458892"/>
            <a:ext cx="7390838" cy="463796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9D6454D8-8430-D9FE-ECF3-671C35CD255F}"/>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050">
            <a:extLst>
              <a:ext uri="{FF2B5EF4-FFF2-40B4-BE49-F238E27FC236}">
                <a16:creationId xmlns:a16="http://schemas.microsoft.com/office/drawing/2014/main" id="{43AE4C01-8F54-B251-0676-F1C076EC9A41}"/>
              </a:ext>
            </a:extLst>
          </p:cNvPr>
          <p:cNvSpPr>
            <a:spLocks noGrp="1" noChangeArrowheads="1"/>
          </p:cNvSpPr>
          <p:nvPr>
            <p:ph type="title"/>
          </p:nvPr>
        </p:nvSpPr>
        <p:spPr>
          <a:xfrm>
            <a:off x="628650" y="365126"/>
            <a:ext cx="7886700" cy="693111"/>
          </a:xfrm>
        </p:spPr>
        <p:txBody>
          <a:bodyPr/>
          <a:lstStyle/>
          <a:p>
            <a:pPr algn="ctr"/>
            <a:r>
              <a:rPr lang="en-GB" altLang="en-US" dirty="0"/>
              <a:t>Modes of Operation</a:t>
            </a:r>
          </a:p>
        </p:txBody>
      </p:sp>
      <p:sp>
        <p:nvSpPr>
          <p:cNvPr id="2" name="Date Placeholder 1">
            <a:extLst>
              <a:ext uri="{FF2B5EF4-FFF2-40B4-BE49-F238E27FC236}">
                <a16:creationId xmlns:a16="http://schemas.microsoft.com/office/drawing/2014/main" id="{50E24A51-F848-0D57-22F6-D8467FC67CA7}"/>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3EADDDE7-7659-A10C-F7D6-A1AB3EAAFD6E}"/>
              </a:ext>
            </a:extLst>
          </p:cNvPr>
          <p:cNvSpPr>
            <a:spLocks noGrp="1"/>
          </p:cNvSpPr>
          <p:nvPr>
            <p:ph type="sldNum" sz="quarter" idx="12"/>
          </p:nvPr>
        </p:nvSpPr>
        <p:spPr/>
        <p:txBody>
          <a:bodyPr/>
          <a:lstStyle/>
          <a:p>
            <a:pPr>
              <a:defRPr/>
            </a:pPr>
            <a:fld id="{02ACB07E-326A-43C8-996A-FCDB6E0D54A7}" type="slidenum">
              <a:rPr lang="en-GB" smtClean="0"/>
              <a:pPr>
                <a:defRPr/>
              </a:pPr>
              <a:t>19</a:t>
            </a:fld>
            <a:endParaRPr lang="en-GB"/>
          </a:p>
        </p:txBody>
      </p:sp>
      <p:graphicFrame>
        <p:nvGraphicFramePr>
          <p:cNvPr id="354307" name="Object 2051">
            <a:extLst>
              <a:ext uri="{FF2B5EF4-FFF2-40B4-BE49-F238E27FC236}">
                <a16:creationId xmlns:a16="http://schemas.microsoft.com/office/drawing/2014/main" id="{01BE662D-50AD-AA21-F0E8-2F70067D5803}"/>
              </a:ext>
            </a:extLst>
          </p:cNvPr>
          <p:cNvGraphicFramePr>
            <a:graphicFrameLocks noChangeAspect="1"/>
          </p:cNvGraphicFramePr>
          <p:nvPr/>
        </p:nvGraphicFramePr>
        <p:xfrm>
          <a:off x="562889" y="1458892"/>
          <a:ext cx="7950794" cy="4183549"/>
        </p:xfrm>
        <a:graphic>
          <a:graphicData uri="http://schemas.openxmlformats.org/presentationml/2006/ole">
            <mc:AlternateContent xmlns:mc="http://schemas.openxmlformats.org/markup-compatibility/2006">
              <mc:Choice xmlns:v="urn:schemas-microsoft-com:vml" Requires="v">
                <p:oleObj name="Worksheet" r:id="rId3" imgW="6172471" imgH="3248310" progId="Excel.Sheet.8">
                  <p:embed/>
                </p:oleObj>
              </mc:Choice>
              <mc:Fallback>
                <p:oleObj name="Worksheet" r:id="rId3" imgW="6172471" imgH="3248310" progId="Excel.Sheet.8">
                  <p:embed/>
                  <p:pic>
                    <p:nvPicPr>
                      <p:cNvPr id="354307" name="Object 2051">
                        <a:extLst>
                          <a:ext uri="{FF2B5EF4-FFF2-40B4-BE49-F238E27FC236}">
                            <a16:creationId xmlns:a16="http://schemas.microsoft.com/office/drawing/2014/main" id="{01BE662D-50AD-AA21-F0E8-2F70067D5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89" y="1458892"/>
                        <a:ext cx="7950794" cy="418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Footer Placeholder 5">
            <a:extLst>
              <a:ext uri="{FF2B5EF4-FFF2-40B4-BE49-F238E27FC236}">
                <a16:creationId xmlns:a16="http://schemas.microsoft.com/office/drawing/2014/main" id="{5CBEC92F-C336-F15A-1AD2-CF4B7D94B30A}"/>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17761"/>
    </mc:Choice>
    <mc:Fallback xmlns="">
      <p:transition spd="slow" advTm="1776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8650" y="365126"/>
            <a:ext cx="7886700" cy="706437"/>
          </a:xfrm>
          <a:solidFill>
            <a:srgbClr val="FFFFCC"/>
          </a:solidFill>
        </p:spPr>
        <p:txBody>
          <a:bodyPr/>
          <a:lstStyle/>
          <a:p>
            <a:r>
              <a:rPr lang="en-GB" dirty="0"/>
              <a:t>The CERN Intersecting Storage Rings (ISR)</a:t>
            </a:r>
          </a:p>
        </p:txBody>
      </p:sp>
      <p:sp>
        <p:nvSpPr>
          <p:cNvPr id="2" name="Date Placeholder 1">
            <a:extLst>
              <a:ext uri="{FF2B5EF4-FFF2-40B4-BE49-F238E27FC236}">
                <a16:creationId xmlns:a16="http://schemas.microsoft.com/office/drawing/2014/main" id="{37634071-E04D-04A7-BE3A-F73EB6EE38C8}"/>
              </a:ext>
            </a:extLst>
          </p:cNvPr>
          <p:cNvSpPr>
            <a:spLocks noGrp="1"/>
          </p:cNvSpPr>
          <p:nvPr>
            <p:ph type="dt" sz="half" idx="10"/>
          </p:nvPr>
        </p:nvSpPr>
        <p:spPr/>
        <p:txBody>
          <a:bodyPr/>
          <a:lstStyle/>
          <a:p>
            <a:pPr>
              <a:defRPr/>
            </a:pPr>
            <a:r>
              <a:rPr lang="en-US"/>
              <a:t>20/05/2025</a:t>
            </a:r>
            <a:endParaRPr lang="en-GB" dirty="0"/>
          </a:p>
        </p:txBody>
      </p:sp>
      <p:sp>
        <p:nvSpPr>
          <p:cNvPr id="3" name="Slide Number Placeholder 2">
            <a:extLst>
              <a:ext uri="{FF2B5EF4-FFF2-40B4-BE49-F238E27FC236}">
                <a16:creationId xmlns:a16="http://schemas.microsoft.com/office/drawing/2014/main" id="{8DA95941-4911-925F-3F82-3186DB7C99A7}"/>
              </a:ext>
            </a:extLst>
          </p:cNvPr>
          <p:cNvSpPr>
            <a:spLocks noGrp="1"/>
          </p:cNvSpPr>
          <p:nvPr>
            <p:ph type="sldNum" sz="quarter" idx="12"/>
          </p:nvPr>
        </p:nvSpPr>
        <p:spPr/>
        <p:txBody>
          <a:bodyPr/>
          <a:lstStyle/>
          <a:p>
            <a:pPr>
              <a:defRPr/>
            </a:pPr>
            <a:fld id="{CBED5B32-E7D9-446A-8005-F9471329AA9D}" type="slidenum">
              <a:rPr lang="en-GB" smtClean="0"/>
              <a:pPr>
                <a:defRPr/>
              </a:pPr>
              <a:t>2</a:t>
            </a:fld>
            <a:endParaRPr lang="en-GB"/>
          </a:p>
        </p:txBody>
      </p:sp>
      <p:sp>
        <p:nvSpPr>
          <p:cNvPr id="27651" name="Content Placeholder 2"/>
          <p:cNvSpPr>
            <a:spLocks noGrp="1"/>
          </p:cNvSpPr>
          <p:nvPr>
            <p:ph idx="4294967295"/>
          </p:nvPr>
        </p:nvSpPr>
        <p:spPr>
          <a:xfrm>
            <a:off x="342900" y="1410463"/>
            <a:ext cx="7886700" cy="3016571"/>
          </a:xfrm>
        </p:spPr>
        <p:txBody>
          <a:bodyPr/>
          <a:lstStyle/>
          <a:p>
            <a:r>
              <a:rPr lang="en-GB" dirty="0"/>
              <a:t>The first ever hadron collider </a:t>
            </a:r>
          </a:p>
          <a:p>
            <a:pPr lvl="1"/>
            <a:r>
              <a:rPr lang="en-GB" sz="2000" dirty="0"/>
              <a:t>Accumulated and Collided </a:t>
            </a:r>
            <a:r>
              <a:rPr lang="en-GB" sz="2000" dirty="0">
                <a:solidFill>
                  <a:srgbClr val="FF0000"/>
                </a:solidFill>
              </a:rPr>
              <a:t>huge currents </a:t>
            </a:r>
            <a:r>
              <a:rPr lang="en-GB" sz="2000" dirty="0"/>
              <a:t>(57 </a:t>
            </a:r>
            <a:r>
              <a:rPr lang="en-GB" sz="2000" u="sng" dirty="0"/>
              <a:t>Amps</a:t>
            </a:r>
            <a:r>
              <a:rPr lang="en-GB" sz="2000" dirty="0"/>
              <a:t> per beam!) of </a:t>
            </a:r>
            <a:r>
              <a:rPr lang="en-GB" sz="2000" dirty="0">
                <a:solidFill>
                  <a:srgbClr val="FF0000"/>
                </a:solidFill>
              </a:rPr>
              <a:t>enormous dimensions </a:t>
            </a:r>
            <a:r>
              <a:rPr lang="en-GB" sz="2000" dirty="0"/>
              <a:t>(more than 80mm cross section)</a:t>
            </a:r>
          </a:p>
          <a:p>
            <a:pPr lvl="1"/>
            <a:r>
              <a:rPr lang="en-GB" sz="2000" u="sng" dirty="0"/>
              <a:t>Unbunched</a:t>
            </a:r>
            <a:r>
              <a:rPr lang="en-GB" sz="2000" dirty="0"/>
              <a:t> beams with </a:t>
            </a:r>
            <a:r>
              <a:rPr lang="en-GB" sz="2000" dirty="0">
                <a:solidFill>
                  <a:srgbClr val="FF0000"/>
                </a:solidFill>
              </a:rPr>
              <a:t>3% momentum spread</a:t>
            </a:r>
          </a:p>
          <a:p>
            <a:pPr lvl="1"/>
            <a:r>
              <a:rPr lang="en-GB" sz="2000" dirty="0">
                <a:solidFill>
                  <a:srgbClr val="FF0000"/>
                </a:solidFill>
              </a:rPr>
              <a:t>Aperture &gt; 4% </a:t>
            </a:r>
            <a:r>
              <a:rPr lang="en-GB" sz="2000" dirty="0">
                <a:solidFill>
                  <a:srgbClr val="FF0000"/>
                </a:solidFill>
                <a:sym typeface="Symbol"/>
              </a:rPr>
              <a:t>p/p</a:t>
            </a:r>
          </a:p>
          <a:p>
            <a:pPr lvl="1"/>
            <a:endParaRPr lang="en-GB" sz="2000" dirty="0">
              <a:solidFill>
                <a:srgbClr val="FF0000"/>
              </a:solidFill>
            </a:endParaRPr>
          </a:p>
          <a:p>
            <a:r>
              <a:rPr lang="en-GB" sz="2400" dirty="0"/>
              <a:t>Enormous impact on Accelerator Physics but </a:t>
            </a:r>
            <a:r>
              <a:rPr lang="en-GB" sz="1800" dirty="0"/>
              <a:t>sadly little effect on particle physics.</a:t>
            </a:r>
            <a:endParaRPr lang="en-GB" sz="2400" dirty="0"/>
          </a:p>
          <a:p>
            <a:pPr lvl="2">
              <a:buFontTx/>
              <a:buNone/>
            </a:pPr>
            <a:endParaRPr lang="en-GB" sz="1800" dirty="0"/>
          </a:p>
          <a:p>
            <a:endParaRPr lang="en-GB" sz="2400" dirty="0"/>
          </a:p>
        </p:txBody>
      </p:sp>
      <p:sp>
        <p:nvSpPr>
          <p:cNvPr id="4" name="TextBox 3"/>
          <p:cNvSpPr txBox="1"/>
          <p:nvPr/>
        </p:nvSpPr>
        <p:spPr>
          <a:xfrm>
            <a:off x="4543414" y="4924317"/>
            <a:ext cx="3143272" cy="523220"/>
          </a:xfrm>
          <a:prstGeom prst="rect">
            <a:avLst/>
          </a:prstGeom>
          <a:solidFill>
            <a:srgbClr val="FFFFCC"/>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itchFamily="34" charset="0"/>
                <a:ea typeface="+mn-ea"/>
                <a:cs typeface="+mn-cs"/>
              </a:rPr>
              <a:t>? Diagnostics?</a:t>
            </a:r>
          </a:p>
        </p:txBody>
      </p:sp>
      <p:sp>
        <p:nvSpPr>
          <p:cNvPr id="7" name="Footer Placeholder 6">
            <a:extLst>
              <a:ext uri="{FF2B5EF4-FFF2-40B4-BE49-F238E27FC236}">
                <a16:creationId xmlns:a16="http://schemas.microsoft.com/office/drawing/2014/main" id="{78C20C40-BFD9-08AD-68AF-FD5C9E6B1AA4}"/>
              </a:ext>
            </a:extLst>
          </p:cNvPr>
          <p:cNvSpPr>
            <a:spLocks noGrp="1"/>
          </p:cNvSpPr>
          <p:nvPr>
            <p:ph type="ftr" sz="quarter" idx="11"/>
          </p:nvPr>
        </p:nvSpPr>
        <p:spPr>
          <a:xfrm>
            <a:off x="3852810" y="6356351"/>
            <a:ext cx="2262240" cy="365125"/>
          </a:xfrm>
        </p:spPr>
        <p:txBody>
          <a:bodyPr/>
          <a:lstStyle/>
          <a:p>
            <a:r>
              <a:rPr lang="en-US"/>
              <a:t>S. Myers Paris IJCLab Orsay</a:t>
            </a:r>
            <a:endParaRPr lang="en-GB" dirty="0"/>
          </a:p>
        </p:txBody>
      </p:sp>
    </p:spTree>
    <p:extLst>
      <p:ext uri="{BB962C8B-B14F-4D97-AF65-F5344CB8AC3E}">
        <p14:creationId xmlns:p14="http://schemas.microsoft.com/office/powerpoint/2010/main" val="1784257203"/>
      </p:ext>
    </p:extLst>
  </p:cSld>
  <p:clrMapOvr>
    <a:masterClrMapping/>
  </p:clrMapOvr>
  <mc:AlternateContent xmlns:mc="http://schemas.openxmlformats.org/markup-compatibility/2006" xmlns:p14="http://schemas.microsoft.com/office/powerpoint/2010/main">
    <mc:Choice Requires="p14">
      <p:transition spd="slow" p14:dur="2000" advTm="43013"/>
    </mc:Choice>
    <mc:Fallback xmlns="">
      <p:transition spd="slow" advTm="430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35A226DD-BD22-DBAE-F1B8-D74AF8CD2911}"/>
              </a:ext>
            </a:extLst>
          </p:cNvPr>
          <p:cNvSpPr>
            <a:spLocks noGrp="1" noChangeArrowheads="1"/>
          </p:cNvSpPr>
          <p:nvPr>
            <p:ph type="title"/>
          </p:nvPr>
        </p:nvSpPr>
        <p:spPr/>
        <p:txBody>
          <a:bodyPr/>
          <a:lstStyle/>
          <a:p>
            <a:pPr algn="ctr"/>
            <a:r>
              <a:rPr lang="en-GB" altLang="en-US" dirty="0"/>
              <a:t>Summary of LEP Performance</a:t>
            </a:r>
          </a:p>
        </p:txBody>
      </p:sp>
      <p:sp>
        <p:nvSpPr>
          <p:cNvPr id="2" name="Date Placeholder 1">
            <a:extLst>
              <a:ext uri="{FF2B5EF4-FFF2-40B4-BE49-F238E27FC236}">
                <a16:creationId xmlns:a16="http://schemas.microsoft.com/office/drawing/2014/main" id="{8D0729A3-13AE-CDBC-27CE-3117FFCB6C80}"/>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6A817CEC-986F-E404-EC89-35343E551343}"/>
              </a:ext>
            </a:extLst>
          </p:cNvPr>
          <p:cNvSpPr>
            <a:spLocks noGrp="1"/>
          </p:cNvSpPr>
          <p:nvPr>
            <p:ph type="sldNum" sz="quarter" idx="12"/>
          </p:nvPr>
        </p:nvSpPr>
        <p:spPr/>
        <p:txBody>
          <a:bodyPr/>
          <a:lstStyle/>
          <a:p>
            <a:pPr>
              <a:defRPr/>
            </a:pPr>
            <a:fld id="{CBED5B32-E7D9-446A-8005-F9471329AA9D}" type="slidenum">
              <a:rPr lang="en-GB" smtClean="0"/>
              <a:pPr>
                <a:defRPr/>
              </a:pPr>
              <a:t>20</a:t>
            </a:fld>
            <a:endParaRPr lang="en-GB"/>
          </a:p>
        </p:txBody>
      </p:sp>
      <p:graphicFrame>
        <p:nvGraphicFramePr>
          <p:cNvPr id="353284" name="Object 4">
            <a:extLst>
              <a:ext uri="{FF2B5EF4-FFF2-40B4-BE49-F238E27FC236}">
                <a16:creationId xmlns:a16="http://schemas.microsoft.com/office/drawing/2014/main" id="{C062393D-6C6F-2C4F-805E-BB62C00A9BC3}"/>
              </a:ext>
            </a:extLst>
          </p:cNvPr>
          <p:cNvGraphicFramePr>
            <a:graphicFrameLocks noChangeAspect="1"/>
          </p:cNvGraphicFramePr>
          <p:nvPr>
            <p:extLst>
              <p:ext uri="{D42A27DB-BD31-4B8C-83A1-F6EECF244321}">
                <p14:modId xmlns:p14="http://schemas.microsoft.com/office/powerpoint/2010/main" val="2931112338"/>
              </p:ext>
            </p:extLst>
          </p:nvPr>
        </p:nvGraphicFramePr>
        <p:xfrm>
          <a:off x="455880" y="1514305"/>
          <a:ext cx="8232239" cy="4126208"/>
        </p:xfrm>
        <a:graphic>
          <a:graphicData uri="http://schemas.openxmlformats.org/presentationml/2006/ole">
            <mc:AlternateContent xmlns:mc="http://schemas.openxmlformats.org/markup-compatibility/2006">
              <mc:Choice xmlns:v="urn:schemas-microsoft-com:vml" Requires="v">
                <p:oleObj name="Worksheet" r:id="rId3" imgW="6182210" imgH="3095865" progId="Excel.Sheet.8">
                  <p:embed/>
                </p:oleObj>
              </mc:Choice>
              <mc:Fallback>
                <p:oleObj name="Worksheet" r:id="rId3" imgW="6182210" imgH="3095865" progId="Excel.Sheet.8">
                  <p:embed/>
                  <p:pic>
                    <p:nvPicPr>
                      <p:cNvPr id="353284" name="Object 4">
                        <a:extLst>
                          <a:ext uri="{FF2B5EF4-FFF2-40B4-BE49-F238E27FC236}">
                            <a16:creationId xmlns:a16="http://schemas.microsoft.com/office/drawing/2014/main" id="{C062393D-6C6F-2C4F-805E-BB62C00A9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80" y="1514305"/>
                        <a:ext cx="8232239" cy="4126208"/>
                      </a:xfrm>
                      <a:prstGeom prst="rect">
                        <a:avLst/>
                      </a:prstGeom>
                      <a:noFill/>
                      <a:ln>
                        <a:noFill/>
                      </a:ln>
                      <a:effectLst/>
                    </p:spPr>
                  </p:pic>
                </p:oleObj>
              </mc:Fallback>
            </mc:AlternateContent>
          </a:graphicData>
        </a:graphic>
      </p:graphicFrame>
      <p:sp>
        <p:nvSpPr>
          <p:cNvPr id="6" name="Footer Placeholder 5">
            <a:extLst>
              <a:ext uri="{FF2B5EF4-FFF2-40B4-BE49-F238E27FC236}">
                <a16:creationId xmlns:a16="http://schemas.microsoft.com/office/drawing/2014/main" id="{85980060-D88D-7BCB-78A2-7E0CC95524EF}"/>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26312"/>
    </mc:Choice>
    <mc:Fallback xmlns="">
      <p:transition spd="slow" advTm="2631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a:extLst>
              <a:ext uri="{FF2B5EF4-FFF2-40B4-BE49-F238E27FC236}">
                <a16:creationId xmlns:a16="http://schemas.microsoft.com/office/drawing/2014/main" id="{F24B59E5-79FD-A1CB-1D2B-1C70EEA29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285" y="1388531"/>
            <a:ext cx="5637676" cy="4764027"/>
          </a:xfrm>
          <a:prstGeom prst="rect">
            <a:avLst/>
          </a:prstGeom>
          <a:noFill/>
          <a:extLst>
            <a:ext uri="{909E8E84-426E-40DD-AFC4-6F175D3DCCD1}">
              <a14:hiddenFill xmlns:a14="http://schemas.microsoft.com/office/drawing/2010/main">
                <a:solidFill>
                  <a:srgbClr val="FFFFFF"/>
                </a:solidFill>
              </a14:hiddenFill>
            </a:ext>
          </a:extLst>
        </p:spPr>
      </p:pic>
      <p:sp>
        <p:nvSpPr>
          <p:cNvPr id="264196" name="Text Box 4">
            <a:extLst>
              <a:ext uri="{FF2B5EF4-FFF2-40B4-BE49-F238E27FC236}">
                <a16:creationId xmlns:a16="http://schemas.microsoft.com/office/drawing/2014/main" id="{32F5BF0B-2220-FCCA-D362-3A001DEF305A}"/>
              </a:ext>
            </a:extLst>
          </p:cNvPr>
          <p:cNvSpPr txBox="1">
            <a:spLocks noChangeArrowheads="1"/>
          </p:cNvSpPr>
          <p:nvPr/>
        </p:nvSpPr>
        <p:spPr bwMode="auto">
          <a:xfrm>
            <a:off x="1448265" y="403477"/>
            <a:ext cx="6933492" cy="603883"/>
          </a:xfrm>
          <a:prstGeom prst="rect">
            <a:avLst/>
          </a:prstGeom>
          <a:noFill/>
          <a:ln w="12700">
            <a:solidFill>
              <a:schemeClr val="accent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324" b="1" dirty="0">
                <a:latin typeface="Comic Sans MS" panose="030F0702030302020204" pitchFamily="66" charset="0"/>
              </a:rPr>
              <a:t>Pretzel Scheme</a:t>
            </a:r>
          </a:p>
        </p:txBody>
      </p:sp>
      <p:sp>
        <p:nvSpPr>
          <p:cNvPr id="2" name="Date Placeholder 1">
            <a:extLst>
              <a:ext uri="{FF2B5EF4-FFF2-40B4-BE49-F238E27FC236}">
                <a16:creationId xmlns:a16="http://schemas.microsoft.com/office/drawing/2014/main" id="{BF7467D8-F01C-7335-1C76-080ECE660752}"/>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0F6D1250-F254-AD62-B811-B216F8844191}"/>
              </a:ext>
            </a:extLst>
          </p:cNvPr>
          <p:cNvSpPr>
            <a:spLocks noGrp="1"/>
          </p:cNvSpPr>
          <p:nvPr>
            <p:ph type="sldNum" sz="quarter" idx="12"/>
          </p:nvPr>
        </p:nvSpPr>
        <p:spPr/>
        <p:txBody>
          <a:bodyPr/>
          <a:lstStyle/>
          <a:p>
            <a:pPr>
              <a:defRPr/>
            </a:pPr>
            <a:fld id="{CAB67B41-16C0-4C79-B208-76A5D7EAC036}" type="slidenum">
              <a:rPr lang="en-GB" smtClean="0"/>
              <a:pPr>
                <a:defRPr/>
              </a:pPr>
              <a:t>21</a:t>
            </a:fld>
            <a:endParaRPr lang="en-GB"/>
          </a:p>
        </p:txBody>
      </p:sp>
      <p:sp>
        <p:nvSpPr>
          <p:cNvPr id="7" name="Footer Placeholder 6">
            <a:extLst>
              <a:ext uri="{FF2B5EF4-FFF2-40B4-BE49-F238E27FC236}">
                <a16:creationId xmlns:a16="http://schemas.microsoft.com/office/drawing/2014/main" id="{6C18568A-DD43-38A8-5C97-47EB8A410F31}"/>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3448"/>
    </mc:Choice>
    <mc:Fallback xmlns="">
      <p:transition spd="slow" advTm="34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a:extLst>
              <a:ext uri="{FF2B5EF4-FFF2-40B4-BE49-F238E27FC236}">
                <a16:creationId xmlns:a16="http://schemas.microsoft.com/office/drawing/2014/main" id="{4EA4EA19-2D0C-2A44-F820-053F8099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440" y="1287387"/>
            <a:ext cx="7119655" cy="428322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ext Box 3">
            <a:extLst>
              <a:ext uri="{FF2B5EF4-FFF2-40B4-BE49-F238E27FC236}">
                <a16:creationId xmlns:a16="http://schemas.microsoft.com/office/drawing/2014/main" id="{B8F3920C-BDF7-CB81-0054-2DBD5AA00ACC}"/>
              </a:ext>
            </a:extLst>
          </p:cNvPr>
          <p:cNvSpPr txBox="1">
            <a:spLocks noChangeArrowheads="1"/>
          </p:cNvSpPr>
          <p:nvPr/>
        </p:nvSpPr>
        <p:spPr bwMode="auto">
          <a:xfrm>
            <a:off x="1448265" y="403477"/>
            <a:ext cx="6933492" cy="603883"/>
          </a:xfrm>
          <a:prstGeom prst="rect">
            <a:avLst/>
          </a:prstGeom>
          <a:noFill/>
          <a:ln w="12700">
            <a:solidFill>
              <a:schemeClr val="accent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324" b="1" dirty="0">
                <a:latin typeface="Comic Sans MS" panose="030F0702030302020204" pitchFamily="66" charset="0"/>
              </a:rPr>
              <a:t>Bunch Trains Scheme</a:t>
            </a:r>
          </a:p>
        </p:txBody>
      </p:sp>
      <p:sp>
        <p:nvSpPr>
          <p:cNvPr id="2" name="Date Placeholder 1">
            <a:extLst>
              <a:ext uri="{FF2B5EF4-FFF2-40B4-BE49-F238E27FC236}">
                <a16:creationId xmlns:a16="http://schemas.microsoft.com/office/drawing/2014/main" id="{7BD62600-373A-6E76-6143-946DD1775C08}"/>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2E14B1FA-26DF-8484-F52D-ED960B15F648}"/>
              </a:ext>
            </a:extLst>
          </p:cNvPr>
          <p:cNvSpPr>
            <a:spLocks noGrp="1"/>
          </p:cNvSpPr>
          <p:nvPr>
            <p:ph type="sldNum" sz="quarter" idx="12"/>
          </p:nvPr>
        </p:nvSpPr>
        <p:spPr/>
        <p:txBody>
          <a:bodyPr/>
          <a:lstStyle/>
          <a:p>
            <a:pPr>
              <a:defRPr/>
            </a:pPr>
            <a:fld id="{CAB67B41-16C0-4C79-B208-76A5D7EAC036}" type="slidenum">
              <a:rPr lang="en-GB" smtClean="0"/>
              <a:pPr>
                <a:defRPr/>
              </a:pPr>
              <a:t>22</a:t>
            </a:fld>
            <a:endParaRPr lang="en-GB"/>
          </a:p>
        </p:txBody>
      </p:sp>
      <p:sp>
        <p:nvSpPr>
          <p:cNvPr id="8" name="Footer Placeholder 7">
            <a:extLst>
              <a:ext uri="{FF2B5EF4-FFF2-40B4-BE49-F238E27FC236}">
                <a16:creationId xmlns:a16="http://schemas.microsoft.com/office/drawing/2014/main" id="{CEAEEF5E-32A2-579E-17C1-BE5896E0152B}"/>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4037"/>
    </mc:Choice>
    <mc:Fallback xmlns="">
      <p:transition spd="slow" advTm="403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C2CAA2-B6D6-ACFA-0B4B-D9006F07AB71}"/>
              </a:ext>
            </a:extLst>
          </p:cNvPr>
          <p:cNvSpPr>
            <a:spLocks noGrp="1"/>
          </p:cNvSpPr>
          <p:nvPr>
            <p:ph type="title"/>
          </p:nvPr>
        </p:nvSpPr>
        <p:spPr>
          <a:xfrm>
            <a:off x="867518" y="136525"/>
            <a:ext cx="7886700" cy="675134"/>
          </a:xfrm>
        </p:spPr>
        <p:txBody>
          <a:bodyPr/>
          <a:lstStyle/>
          <a:p>
            <a:pPr algn="ctr"/>
            <a:r>
              <a:rPr lang="en-US" dirty="0"/>
              <a:t>Pushing for Maximum Energy (1999)</a:t>
            </a:r>
            <a:endParaRPr lang="en-GB" dirty="0"/>
          </a:p>
        </p:txBody>
      </p:sp>
      <p:sp>
        <p:nvSpPr>
          <p:cNvPr id="6" name="Date Placeholder 5">
            <a:extLst>
              <a:ext uri="{FF2B5EF4-FFF2-40B4-BE49-F238E27FC236}">
                <a16:creationId xmlns:a16="http://schemas.microsoft.com/office/drawing/2014/main" id="{F28E30B1-306B-25F6-654C-82F9C6555BDE}"/>
              </a:ext>
            </a:extLst>
          </p:cNvPr>
          <p:cNvSpPr>
            <a:spLocks noGrp="1"/>
          </p:cNvSpPr>
          <p:nvPr>
            <p:ph type="dt" sz="half" idx="10"/>
          </p:nvPr>
        </p:nvSpPr>
        <p:spPr/>
        <p:txBody>
          <a:bodyPr/>
          <a:lstStyle/>
          <a:p>
            <a:r>
              <a:rPr lang="en-US"/>
              <a:t>20/05/2025</a:t>
            </a:r>
            <a:endParaRPr lang="en-GB"/>
          </a:p>
        </p:txBody>
      </p:sp>
      <p:sp>
        <p:nvSpPr>
          <p:cNvPr id="7" name="Footer Placeholder 6">
            <a:extLst>
              <a:ext uri="{FF2B5EF4-FFF2-40B4-BE49-F238E27FC236}">
                <a16:creationId xmlns:a16="http://schemas.microsoft.com/office/drawing/2014/main" id="{9DA1542E-C29D-B35A-C53D-6ED562D0CD6D}"/>
              </a:ext>
            </a:extLst>
          </p:cNvPr>
          <p:cNvSpPr>
            <a:spLocks noGrp="1"/>
          </p:cNvSpPr>
          <p:nvPr>
            <p:ph type="ftr" sz="quarter" idx="11"/>
          </p:nvPr>
        </p:nvSpPr>
        <p:spPr/>
        <p:txBody>
          <a:bodyPr/>
          <a:lstStyle/>
          <a:p>
            <a:r>
              <a:rPr lang="en-US"/>
              <a:t>S. Myers Paris IJCLab Orsay</a:t>
            </a:r>
            <a:endParaRPr lang="en-GB" dirty="0"/>
          </a:p>
        </p:txBody>
      </p:sp>
      <p:sp>
        <p:nvSpPr>
          <p:cNvPr id="8" name="Slide Number Placeholder 7">
            <a:extLst>
              <a:ext uri="{FF2B5EF4-FFF2-40B4-BE49-F238E27FC236}">
                <a16:creationId xmlns:a16="http://schemas.microsoft.com/office/drawing/2014/main" id="{0E3038E3-1278-7839-D458-5EE0FC356DE8}"/>
              </a:ext>
            </a:extLst>
          </p:cNvPr>
          <p:cNvSpPr>
            <a:spLocks noGrp="1"/>
          </p:cNvSpPr>
          <p:nvPr>
            <p:ph type="sldNum" sz="quarter" idx="12"/>
          </p:nvPr>
        </p:nvSpPr>
        <p:spPr/>
        <p:txBody>
          <a:bodyPr/>
          <a:lstStyle/>
          <a:p>
            <a:fld id="{18B06CF1-F202-4E9A-89BE-44C7D2FE53AA}" type="slidenum">
              <a:rPr lang="en-GB" smtClean="0"/>
              <a:t>23</a:t>
            </a:fld>
            <a:endParaRPr lang="en-GB"/>
          </a:p>
        </p:txBody>
      </p:sp>
      <p:pic>
        <p:nvPicPr>
          <p:cNvPr id="15" name="Picture 14">
            <a:extLst>
              <a:ext uri="{FF2B5EF4-FFF2-40B4-BE49-F238E27FC236}">
                <a16:creationId xmlns:a16="http://schemas.microsoft.com/office/drawing/2014/main" id="{A0619221-D2D2-ADF6-6123-13FABE5829FF}"/>
              </a:ext>
            </a:extLst>
          </p:cNvPr>
          <p:cNvPicPr>
            <a:picLocks noChangeAspect="1"/>
          </p:cNvPicPr>
          <p:nvPr/>
        </p:nvPicPr>
        <p:blipFill>
          <a:blip r:embed="rId2"/>
          <a:stretch>
            <a:fillRect/>
          </a:stretch>
        </p:blipFill>
        <p:spPr>
          <a:xfrm>
            <a:off x="389781" y="1962364"/>
            <a:ext cx="8364437" cy="4393988"/>
          </a:xfrm>
          <a:prstGeom prst="rect">
            <a:avLst/>
          </a:prstGeom>
        </p:spPr>
      </p:pic>
      <p:sp>
        <p:nvSpPr>
          <p:cNvPr id="16" name="Rectangle 12">
            <a:extLst>
              <a:ext uri="{FF2B5EF4-FFF2-40B4-BE49-F238E27FC236}">
                <a16:creationId xmlns:a16="http://schemas.microsoft.com/office/drawing/2014/main" id="{97D6947E-1FA5-3BAB-A2B9-C23ED1D2149F}"/>
              </a:ext>
            </a:extLst>
          </p:cNvPr>
          <p:cNvSpPr>
            <a:spLocks noChangeArrowheads="1"/>
          </p:cNvSpPr>
          <p:nvPr/>
        </p:nvSpPr>
        <p:spPr bwMode="auto">
          <a:xfrm>
            <a:off x="86528" y="719191"/>
            <a:ext cx="5163566" cy="145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020" tIns="42510" rIns="85020" bIns="42510"/>
          <a:lstStyle>
            <a:lvl1pPr marL="342900" indent="-342900">
              <a:spcBef>
                <a:spcPct val="20000"/>
              </a:spcBef>
              <a:buClr>
                <a:schemeClr val="accent1"/>
              </a:buClr>
              <a:buSzPct val="60000"/>
              <a:buFont typeface="Wingdings" panose="05000000000000000000" pitchFamily="2" charset="2"/>
              <a:buChar char="n"/>
              <a:defRPr sz="2400">
                <a:solidFill>
                  <a:schemeClr val="tx1"/>
                </a:solidFill>
                <a:latin typeface="Times New Roman" panose="02020603050405020304" pitchFamily="18" charset="0"/>
              </a:defRPr>
            </a:lvl1pPr>
            <a:lvl2pPr marL="742950" indent="-285750">
              <a:spcBef>
                <a:spcPct val="20000"/>
              </a:spcBef>
              <a:buClr>
                <a:srgbClr val="0000FF"/>
              </a:buClr>
              <a:buSzPct val="80000"/>
              <a:buFont typeface="Symbol" panose="05050102010706020507" pitchFamily="18" charset="2"/>
              <a:buChar char="¨"/>
              <a:defRPr sz="2000">
                <a:solidFill>
                  <a:schemeClr val="tx1"/>
                </a:solidFill>
                <a:latin typeface="Times New Roman" panose="02020603050405020304" pitchFamily="18" charset="0"/>
              </a:defRPr>
            </a:lvl2pPr>
            <a:lvl3pPr marL="1143000" indent="-228600">
              <a:spcBef>
                <a:spcPct val="20000"/>
              </a:spcBef>
              <a:buClr>
                <a:schemeClr val="tx1"/>
              </a:buClr>
              <a:buSzPct val="75000"/>
              <a:buFont typeface="Wingdings" panose="05000000000000000000" pitchFamily="2" charset="2"/>
              <a:buChar char="W"/>
              <a:defRPr>
                <a:solidFill>
                  <a:schemeClr val="tx1"/>
                </a:solidFill>
                <a:latin typeface="Times New Roman" panose="02020603050405020304" pitchFamily="18" charset="0"/>
              </a:defRPr>
            </a:lvl3pPr>
            <a:lvl4pPr marL="1600200" indent="-228600">
              <a:spcBef>
                <a:spcPct val="20000"/>
              </a:spcBef>
              <a:buClr>
                <a:srgbClr val="FC0128"/>
              </a:buClr>
              <a:buSzPct val="75000"/>
              <a:buFont typeface="Wingdings" panose="05000000000000000000" pitchFamily="2" charset="2"/>
              <a:buChar char="ð"/>
              <a:defRPr>
                <a:solidFill>
                  <a:schemeClr val="tx1"/>
                </a:solidFill>
                <a:latin typeface="Times New Roman" panose="02020603050405020304" pitchFamily="18" charset="0"/>
              </a:defRPr>
            </a:lvl4pPr>
            <a:lvl5pPr marL="2057400" indent="-228600">
              <a:spcBef>
                <a:spcPct val="20000"/>
              </a:spcBef>
              <a:buClr>
                <a:schemeClr val="accent2"/>
              </a:buClr>
              <a:buSzPct val="75000"/>
              <a:buFont typeface="Wingdings" panose="05000000000000000000" pitchFamily="2" charset="2"/>
              <a:buChar char="ð"/>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2"/>
              </a:buClr>
              <a:buSzPct val="75000"/>
              <a:buFont typeface="Wingdings" panose="05000000000000000000" pitchFamily="2" charset="2"/>
              <a:buChar char="ð"/>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2"/>
              </a:buClr>
              <a:buSzPct val="75000"/>
              <a:buFont typeface="Wingdings" panose="05000000000000000000" pitchFamily="2" charset="2"/>
              <a:buChar char="ð"/>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2"/>
              </a:buClr>
              <a:buSzPct val="75000"/>
              <a:buFont typeface="Wingdings" panose="05000000000000000000" pitchFamily="2" charset="2"/>
              <a:buChar char="ð"/>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2"/>
              </a:buClr>
              <a:buSzPct val="75000"/>
              <a:buFont typeface="Wingdings" panose="05000000000000000000" pitchFamily="2" charset="2"/>
              <a:buChar char="ð"/>
              <a:defRPr>
                <a:solidFill>
                  <a:schemeClr val="tx1"/>
                </a:solidFill>
                <a:latin typeface="Times New Roman" panose="02020603050405020304" pitchFamily="18" charset="0"/>
              </a:defRPr>
            </a:lvl9pPr>
          </a:lstStyle>
          <a:p>
            <a:pPr marL="316634" marR="0" lvl="0" indent="-316634" defTabSz="844357" eaLnBrk="0" fontAlgn="base" latinLnBrk="0" hangingPunct="0">
              <a:lnSpc>
                <a:spcPct val="100000"/>
              </a:lnSpc>
              <a:spcBef>
                <a:spcPct val="20000"/>
              </a:spcBef>
              <a:spcAft>
                <a:spcPct val="0"/>
              </a:spcAft>
              <a:buClr>
                <a:srgbClr val="FF00FF"/>
              </a:buClr>
              <a:buSzPct val="60000"/>
              <a:buFont typeface="Wingdings" panose="05000000000000000000" pitchFamily="2" charset="2"/>
              <a:buChar char="n"/>
              <a:tabLst/>
              <a:defRPr/>
            </a:pPr>
            <a:r>
              <a:rPr kumimoji="0" lang="en-GB" altLang="en-US" sz="1800" b="0" i="0" u="none" strike="noStrike" kern="0" cap="none" spc="0" normalizeH="0" baseline="0" noProof="0" dirty="0">
                <a:ln>
                  <a:noFill/>
                </a:ln>
                <a:solidFill>
                  <a:srgbClr val="000000"/>
                </a:solidFill>
                <a:effectLst/>
                <a:uLnTx/>
                <a:uFillTx/>
                <a:latin typeface="Times New Roman" panose="02020603050405020304" pitchFamily="18" charset="0"/>
              </a:rPr>
              <a:t>Strategy to maximise physics time:</a:t>
            </a:r>
            <a:endParaRPr kumimoji="0" lang="en-GB" altLang="en-US" sz="2000" b="0" i="0" u="none" strike="noStrike" kern="0" cap="none" spc="0" normalizeH="0" baseline="0" noProof="0" dirty="0">
              <a:ln>
                <a:noFill/>
              </a:ln>
              <a:solidFill>
                <a:srgbClr val="000000"/>
              </a:solidFill>
              <a:effectLst/>
              <a:uLnTx/>
              <a:uFillTx/>
              <a:latin typeface="Times New Roman" panose="02020603050405020304" pitchFamily="18" charset="0"/>
            </a:endParaRPr>
          </a:p>
          <a:p>
            <a:pPr marL="686040" marR="0" lvl="1" indent="-263862" defTabSz="844357" eaLnBrk="0" fontAlgn="base" latinLnBrk="0" hangingPunct="0">
              <a:lnSpc>
                <a:spcPct val="100000"/>
              </a:lnSpc>
              <a:spcBef>
                <a:spcPct val="20000"/>
              </a:spcBef>
              <a:spcAft>
                <a:spcPct val="0"/>
              </a:spcAft>
              <a:buClr>
                <a:srgbClr val="0000FF"/>
              </a:buClr>
              <a:buSzPct val="80000"/>
              <a:buFont typeface="Symbol" panose="05050102010706020507" pitchFamily="18" charset="2"/>
              <a:buChar char="¨"/>
              <a:tabLst/>
              <a:defRPr/>
            </a:pPr>
            <a:r>
              <a:rPr kumimoji="0" lang="en-GB" altLang="en-US" sz="1400" b="0" i="0" u="none" strike="noStrike" kern="0" cap="none" spc="0" normalizeH="0" baseline="0" noProof="0" dirty="0">
                <a:ln>
                  <a:noFill/>
                </a:ln>
                <a:solidFill>
                  <a:srgbClr val="000000"/>
                </a:solidFill>
                <a:effectLst/>
                <a:uLnTx/>
                <a:uFillTx/>
                <a:latin typeface="Times New Roman" panose="02020603050405020304" pitchFamily="18" charset="0"/>
              </a:rPr>
              <a:t>Run at an energy where we have some RF margin</a:t>
            </a:r>
          </a:p>
          <a:p>
            <a:pPr marL="686040" marR="0" lvl="1" indent="-263862" defTabSz="844357" eaLnBrk="0" fontAlgn="base" latinLnBrk="0" hangingPunct="0">
              <a:lnSpc>
                <a:spcPct val="100000"/>
              </a:lnSpc>
              <a:spcBef>
                <a:spcPct val="20000"/>
              </a:spcBef>
              <a:spcAft>
                <a:spcPct val="0"/>
              </a:spcAft>
              <a:buClr>
                <a:srgbClr val="0000FF"/>
              </a:buClr>
              <a:buSzPct val="80000"/>
              <a:buFont typeface="Symbol" panose="05050102010706020507" pitchFamily="18" charset="2"/>
              <a:buChar char="¨"/>
              <a:tabLst/>
              <a:defRPr/>
            </a:pPr>
            <a:r>
              <a:rPr kumimoji="0" lang="en-GB" altLang="en-US" sz="1400" b="0" i="0" u="none" strike="noStrike" kern="0" cap="none" spc="0" normalizeH="0" baseline="0" noProof="0" dirty="0">
                <a:ln>
                  <a:noFill/>
                </a:ln>
                <a:solidFill>
                  <a:srgbClr val="000000"/>
                </a:solidFill>
                <a:effectLst/>
                <a:uLnTx/>
                <a:uFillTx/>
                <a:latin typeface="Times New Roman" panose="02020603050405020304" pitchFamily="18" charset="0"/>
              </a:rPr>
              <a:t>Increase the RF voltage gradually</a:t>
            </a:r>
            <a:endParaRPr kumimoji="0" lang="en-GB" altLang="en-US" sz="1400" b="0" i="0" u="none" strike="noStrike" kern="0" cap="none" spc="0" normalizeH="0" baseline="0" noProof="0" dirty="0">
              <a:ln>
                <a:noFill/>
              </a:ln>
              <a:solidFill>
                <a:srgbClr val="00C000"/>
              </a:solidFill>
              <a:effectLst/>
              <a:uLnTx/>
              <a:uFillTx/>
              <a:latin typeface="Times New Roman" panose="02020603050405020304" pitchFamily="18" charset="0"/>
            </a:endParaRPr>
          </a:p>
          <a:p>
            <a:pPr marL="686040" marR="0" lvl="1" indent="-263862" defTabSz="844357" eaLnBrk="0" fontAlgn="base" latinLnBrk="0" hangingPunct="0">
              <a:lnSpc>
                <a:spcPct val="100000"/>
              </a:lnSpc>
              <a:spcBef>
                <a:spcPct val="20000"/>
              </a:spcBef>
              <a:spcAft>
                <a:spcPct val="0"/>
              </a:spcAft>
              <a:buClr>
                <a:srgbClr val="0000FF"/>
              </a:buClr>
              <a:buSzPct val="80000"/>
              <a:buFont typeface="Symbol" panose="05050102010706020507" pitchFamily="18" charset="2"/>
              <a:buChar char="¨"/>
              <a:tabLst/>
              <a:defRPr/>
            </a:pPr>
            <a:r>
              <a:rPr kumimoji="0" lang="en-GB" altLang="en-US" sz="1400" b="0" i="0" u="none" strike="noStrike" kern="0" cap="none" spc="0" normalizeH="0" baseline="0" noProof="0" dirty="0">
                <a:ln>
                  <a:noFill/>
                </a:ln>
                <a:solidFill>
                  <a:srgbClr val="000000"/>
                </a:solidFill>
                <a:effectLst/>
                <a:uLnTx/>
                <a:uFillTx/>
                <a:latin typeface="Times New Roman" panose="02020603050405020304" pitchFamily="18" charset="0"/>
              </a:rPr>
              <a:t>When stable at sufficient voltage, increase the energy</a:t>
            </a:r>
          </a:p>
          <a:p>
            <a:pPr marL="686040" marR="0" lvl="1" indent="-263862" defTabSz="844357" eaLnBrk="0" fontAlgn="base" latinLnBrk="0" hangingPunct="0">
              <a:lnSpc>
                <a:spcPct val="100000"/>
              </a:lnSpc>
              <a:spcBef>
                <a:spcPct val="20000"/>
              </a:spcBef>
              <a:spcAft>
                <a:spcPct val="0"/>
              </a:spcAft>
              <a:buClr>
                <a:srgbClr val="0000FF"/>
              </a:buClr>
              <a:buSzPct val="80000"/>
              <a:buFont typeface="Symbol" panose="05050102010706020507" pitchFamily="18" charset="2"/>
              <a:buChar char="¨"/>
              <a:tabLst/>
              <a:defRPr/>
            </a:pPr>
            <a:r>
              <a:rPr kumimoji="0" lang="en-GB" altLang="en-US" sz="1400" b="0" i="0" u="none" strike="noStrike" kern="0" cap="none" spc="0" normalizeH="0" baseline="0" noProof="0" dirty="0">
                <a:ln>
                  <a:noFill/>
                </a:ln>
                <a:solidFill>
                  <a:srgbClr val="000000"/>
                </a:solidFill>
                <a:effectLst/>
                <a:uLnTx/>
                <a:uFillTx/>
                <a:latin typeface="Times New Roman" panose="02020603050405020304" pitchFamily="18" charset="0"/>
              </a:rPr>
              <a:t>Repeat as many times as possible...</a:t>
            </a:r>
            <a:endParaRPr kumimoji="0" lang="en-GB" altLang="en-US" sz="18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751741468"/>
      </p:ext>
    </p:extLst>
  </p:cSld>
  <p:clrMapOvr>
    <a:masterClrMapping/>
  </p:clrMapOvr>
  <mc:AlternateContent xmlns:mc="http://schemas.openxmlformats.org/markup-compatibility/2006" xmlns:p14="http://schemas.microsoft.com/office/powerpoint/2010/main">
    <mc:Choice Requires="p14">
      <p:transition spd="slow" p14:dur="2000" advTm="36905"/>
    </mc:Choice>
    <mc:Fallback xmlns="">
      <p:transition spd="slow" advTm="3690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1026">
            <a:extLst>
              <a:ext uri="{FF2B5EF4-FFF2-40B4-BE49-F238E27FC236}">
                <a16:creationId xmlns:a16="http://schemas.microsoft.com/office/drawing/2014/main" id="{2C2693EB-D400-745F-D2E7-2CD9AEB578B5}"/>
              </a:ext>
            </a:extLst>
          </p:cNvPr>
          <p:cNvSpPr>
            <a:spLocks noGrp="1" noChangeArrowheads="1"/>
          </p:cNvSpPr>
          <p:nvPr>
            <p:ph type="title"/>
          </p:nvPr>
        </p:nvSpPr>
        <p:spPr/>
        <p:txBody>
          <a:bodyPr/>
          <a:lstStyle/>
          <a:p>
            <a:pPr algn="ctr"/>
            <a:r>
              <a:rPr lang="en-GB" altLang="en-US" dirty="0"/>
              <a:t>LEP Performance (1993-2000)</a:t>
            </a:r>
          </a:p>
        </p:txBody>
      </p:sp>
      <p:sp>
        <p:nvSpPr>
          <p:cNvPr id="2" name="Date Placeholder 1">
            <a:extLst>
              <a:ext uri="{FF2B5EF4-FFF2-40B4-BE49-F238E27FC236}">
                <a16:creationId xmlns:a16="http://schemas.microsoft.com/office/drawing/2014/main" id="{4C3ED873-69BE-8BAD-E2AF-9E1F2818AEDC}"/>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7D8D8555-8E09-B1C0-5800-317AC28C2502}"/>
              </a:ext>
            </a:extLst>
          </p:cNvPr>
          <p:cNvSpPr>
            <a:spLocks noGrp="1"/>
          </p:cNvSpPr>
          <p:nvPr>
            <p:ph type="sldNum" sz="quarter" idx="12"/>
          </p:nvPr>
        </p:nvSpPr>
        <p:spPr/>
        <p:txBody>
          <a:bodyPr/>
          <a:lstStyle/>
          <a:p>
            <a:pPr>
              <a:defRPr/>
            </a:pPr>
            <a:fld id="{CBED5B32-E7D9-446A-8005-F9471329AA9D}" type="slidenum">
              <a:rPr lang="en-GB" smtClean="0"/>
              <a:pPr>
                <a:defRPr/>
              </a:pPr>
              <a:t>24</a:t>
            </a:fld>
            <a:endParaRPr lang="en-GB"/>
          </a:p>
        </p:txBody>
      </p:sp>
      <p:graphicFrame>
        <p:nvGraphicFramePr>
          <p:cNvPr id="337924" name="Object 1028">
            <a:extLst>
              <a:ext uri="{FF2B5EF4-FFF2-40B4-BE49-F238E27FC236}">
                <a16:creationId xmlns:a16="http://schemas.microsoft.com/office/drawing/2014/main" id="{931F9AA4-24D0-64EF-E428-6A74CEED2D73}"/>
              </a:ext>
            </a:extLst>
          </p:cNvPr>
          <p:cNvGraphicFramePr>
            <a:graphicFrameLocks noChangeAspect="1"/>
          </p:cNvGraphicFramePr>
          <p:nvPr/>
        </p:nvGraphicFramePr>
        <p:xfrm>
          <a:off x="628853" y="1458892"/>
          <a:ext cx="7810072" cy="4404893"/>
        </p:xfrm>
        <a:graphic>
          <a:graphicData uri="http://schemas.openxmlformats.org/presentationml/2006/ole">
            <mc:AlternateContent xmlns:mc="http://schemas.openxmlformats.org/markup-compatibility/2006">
              <mc:Choice xmlns:v="urn:schemas-microsoft-com:vml" Requires="v">
                <p:oleObj name="Worksheet" r:id="rId3" imgW="7449023" imgH="4200912" progId="Excel.Sheet.8">
                  <p:embed/>
                </p:oleObj>
              </mc:Choice>
              <mc:Fallback>
                <p:oleObj name="Worksheet" r:id="rId3" imgW="7449023" imgH="4200912" progId="Excel.Sheet.8">
                  <p:embed/>
                  <p:pic>
                    <p:nvPicPr>
                      <p:cNvPr id="337924" name="Object 1028">
                        <a:extLst>
                          <a:ext uri="{FF2B5EF4-FFF2-40B4-BE49-F238E27FC236}">
                            <a16:creationId xmlns:a16="http://schemas.microsoft.com/office/drawing/2014/main" id="{931F9AA4-24D0-64EF-E428-6A74CEED2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53" y="1458892"/>
                        <a:ext cx="7810072" cy="440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Footer Placeholder 5">
            <a:extLst>
              <a:ext uri="{FF2B5EF4-FFF2-40B4-BE49-F238E27FC236}">
                <a16:creationId xmlns:a16="http://schemas.microsoft.com/office/drawing/2014/main" id="{A9177DBB-42FA-18EB-AA4F-4AC45688E366}"/>
              </a:ext>
            </a:extLst>
          </p:cNvPr>
          <p:cNvSpPr>
            <a:spLocks noGrp="1"/>
          </p:cNvSpPr>
          <p:nvPr>
            <p:ph type="ftr" sz="quarter" idx="11"/>
          </p:nvPr>
        </p:nvSpPr>
        <p:spPr/>
        <p:txBody>
          <a:bodyPr/>
          <a:lstStyle/>
          <a:p>
            <a:r>
              <a:rPr lang="en-US"/>
              <a:t>S. Myers Paris IJCLab Orsay</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343"/>
    </mc:Choice>
    <mc:Fallback xmlns="">
      <p:transition spd="slow" advTm="834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E910F6CE-B2FA-4AC9-897B-C86B5B73533A}"/>
              </a:ext>
            </a:extLst>
          </p:cNvPr>
          <p:cNvSpPr>
            <a:spLocks noGrp="1" noChangeArrowheads="1"/>
          </p:cNvSpPr>
          <p:nvPr>
            <p:ph type="title"/>
          </p:nvPr>
        </p:nvSpPr>
        <p:spPr/>
        <p:txBody>
          <a:bodyPr rtlCol="0">
            <a:noAutofit/>
          </a:bodyPr>
          <a:lstStyle/>
          <a:p>
            <a:pPr algn="ctr" eaLnBrk="1" fontAlgn="auto" hangingPunct="1">
              <a:spcAft>
                <a:spcPts val="0"/>
              </a:spcAft>
              <a:defRPr/>
            </a:pPr>
            <a:r>
              <a:rPr lang="en-US" dirty="0"/>
              <a:t>Higgs search at LEP2 (2000)</a:t>
            </a:r>
          </a:p>
        </p:txBody>
      </p:sp>
      <p:sp>
        <p:nvSpPr>
          <p:cNvPr id="5" name="Date Placeholder 4">
            <a:extLst>
              <a:ext uri="{FF2B5EF4-FFF2-40B4-BE49-F238E27FC236}">
                <a16:creationId xmlns:a16="http://schemas.microsoft.com/office/drawing/2014/main" id="{38837A01-A910-04FA-FCB0-3931190480D4}"/>
              </a:ext>
            </a:extLst>
          </p:cNvPr>
          <p:cNvSpPr>
            <a:spLocks noGrp="1"/>
          </p:cNvSpPr>
          <p:nvPr>
            <p:ph type="dt" sz="half" idx="10"/>
          </p:nvPr>
        </p:nvSpPr>
        <p:spPr/>
        <p:txBody>
          <a:bodyPr/>
          <a:lstStyle/>
          <a:p>
            <a:pPr>
              <a:defRPr/>
            </a:pPr>
            <a:r>
              <a:rPr lang="en-US"/>
              <a:t>20/05/2025</a:t>
            </a:r>
            <a:endParaRPr lang="en-GB"/>
          </a:p>
        </p:txBody>
      </p:sp>
      <p:sp>
        <p:nvSpPr>
          <p:cNvPr id="6" name="Footer Placeholder 5">
            <a:extLst>
              <a:ext uri="{FF2B5EF4-FFF2-40B4-BE49-F238E27FC236}">
                <a16:creationId xmlns:a16="http://schemas.microsoft.com/office/drawing/2014/main" id="{D069059B-D57B-22CE-BD67-5440B7BC8A30}"/>
              </a:ext>
            </a:extLst>
          </p:cNvPr>
          <p:cNvSpPr>
            <a:spLocks noGrp="1"/>
          </p:cNvSpPr>
          <p:nvPr>
            <p:ph type="ftr" sz="quarter" idx="11"/>
          </p:nvPr>
        </p:nvSpPr>
        <p:spPr/>
        <p:txBody>
          <a:bodyPr/>
          <a:lstStyle/>
          <a:p>
            <a:pPr>
              <a:defRPr/>
            </a:pPr>
            <a:r>
              <a:rPr lang="en-US"/>
              <a:t>S. Myers Paris IJCLab Orsay</a:t>
            </a:r>
            <a:endParaRPr lang="en-GB"/>
          </a:p>
        </p:txBody>
      </p:sp>
      <p:sp>
        <p:nvSpPr>
          <p:cNvPr id="7" name="Slide Number Placeholder 6">
            <a:extLst>
              <a:ext uri="{FF2B5EF4-FFF2-40B4-BE49-F238E27FC236}">
                <a16:creationId xmlns:a16="http://schemas.microsoft.com/office/drawing/2014/main" id="{D1D70602-5359-7AED-3A44-1C1D58D2BFFB}"/>
              </a:ext>
            </a:extLst>
          </p:cNvPr>
          <p:cNvSpPr>
            <a:spLocks noGrp="1"/>
          </p:cNvSpPr>
          <p:nvPr>
            <p:ph type="sldNum" sz="quarter" idx="12"/>
          </p:nvPr>
        </p:nvSpPr>
        <p:spPr/>
        <p:txBody>
          <a:bodyPr/>
          <a:lstStyle/>
          <a:p>
            <a:fld id="{7220423B-081A-46B2-832F-58758325346A}" type="slidenum">
              <a:rPr lang="en-GB" altLang="en-US" smtClean="0"/>
              <a:pPr/>
              <a:t>25</a:t>
            </a:fld>
            <a:endParaRPr lang="en-GB" altLang="en-US"/>
          </a:p>
        </p:txBody>
      </p:sp>
      <p:sp>
        <p:nvSpPr>
          <p:cNvPr id="411651" name="Rectangle 3">
            <a:extLst>
              <a:ext uri="{FF2B5EF4-FFF2-40B4-BE49-F238E27FC236}">
                <a16:creationId xmlns:a16="http://schemas.microsoft.com/office/drawing/2014/main" id="{30700BC2-1624-4BB0-A873-24AB55056CBA}"/>
              </a:ext>
            </a:extLst>
          </p:cNvPr>
          <p:cNvSpPr>
            <a:spLocks noGrp="1" noChangeArrowheads="1"/>
          </p:cNvSpPr>
          <p:nvPr>
            <p:ph idx="4294967295"/>
          </p:nvPr>
        </p:nvSpPr>
        <p:spPr>
          <a:xfrm>
            <a:off x="457200" y="1229519"/>
            <a:ext cx="8229600" cy="4398962"/>
          </a:xfrm>
        </p:spPr>
        <p:txBody>
          <a:bodyPr rtlCol="0">
            <a:normAutofit/>
          </a:bodyPr>
          <a:lstStyle/>
          <a:p>
            <a:pPr eaLnBrk="1" fontAlgn="auto" hangingPunct="1">
              <a:spcAft>
                <a:spcPts val="0"/>
              </a:spcAft>
              <a:defRPr/>
            </a:pPr>
            <a:r>
              <a:rPr lang="en-US" sz="2400" b="0" dirty="0"/>
              <a:t>14th June 2000: “First” </a:t>
            </a:r>
            <a:r>
              <a:rPr lang="en-US" sz="2400" b="0" u="sng" dirty="0"/>
              <a:t>H candidate event </a:t>
            </a:r>
            <a:r>
              <a:rPr lang="en-US" sz="2400" b="0" dirty="0"/>
              <a:t>206.7 GeV (ALEPH)</a:t>
            </a:r>
          </a:p>
          <a:p>
            <a:pPr lvl="1" eaLnBrk="1" fontAlgn="auto" hangingPunct="1">
              <a:spcAft>
                <a:spcPts val="0"/>
              </a:spcAft>
              <a:defRPr/>
            </a:pPr>
            <a:r>
              <a:rPr lang="en-US" b="0" dirty="0"/>
              <a:t>Reconstructed Higgs mass 114.3 GeV/c2</a:t>
            </a:r>
          </a:p>
          <a:p>
            <a:pPr eaLnBrk="1" fontAlgn="auto" hangingPunct="1">
              <a:spcAft>
                <a:spcPts val="0"/>
              </a:spcAft>
              <a:defRPr/>
            </a:pPr>
            <a:r>
              <a:rPr lang="en-US" sz="2400" b="0" dirty="0"/>
              <a:t>20th July: LEP Committee</a:t>
            </a:r>
          </a:p>
          <a:p>
            <a:pPr lvl="1" eaLnBrk="1" fontAlgn="auto" hangingPunct="1">
              <a:spcAft>
                <a:spcPts val="0"/>
              </a:spcAft>
              <a:defRPr/>
            </a:pPr>
            <a:r>
              <a:rPr lang="en-US" b="0" dirty="0"/>
              <a:t>ALEPH presented excess at high masses</a:t>
            </a:r>
          </a:p>
          <a:p>
            <a:pPr eaLnBrk="1" fontAlgn="auto" hangingPunct="1">
              <a:spcAft>
                <a:spcPts val="0"/>
              </a:spcAft>
              <a:defRPr/>
            </a:pPr>
            <a:r>
              <a:rPr lang="en-US" sz="2400" b="0" dirty="0">
                <a:solidFill>
                  <a:srgbClr val="FF0000"/>
                </a:solidFill>
              </a:rPr>
              <a:t>31st July &amp; 21st Aug: events 2 &amp; 3 for ALEPH</a:t>
            </a:r>
          </a:p>
          <a:p>
            <a:pPr lvl="1" eaLnBrk="1" fontAlgn="auto" hangingPunct="1">
              <a:spcAft>
                <a:spcPts val="0"/>
              </a:spcAft>
              <a:defRPr/>
            </a:pPr>
            <a:r>
              <a:rPr lang="en-US" b="0" dirty="0">
                <a:solidFill>
                  <a:srgbClr val="FF0000"/>
                </a:solidFill>
              </a:rPr>
              <a:t>Things were heating up!</a:t>
            </a:r>
          </a:p>
          <a:p>
            <a:pPr eaLnBrk="1" fontAlgn="auto" hangingPunct="1">
              <a:spcAft>
                <a:spcPts val="0"/>
              </a:spcAft>
              <a:defRPr/>
            </a:pPr>
            <a:r>
              <a:rPr lang="en-US" sz="2400" b="0" dirty="0"/>
              <a:t>5th September:  LEP Committee</a:t>
            </a:r>
          </a:p>
          <a:p>
            <a:pPr lvl="1" eaLnBrk="1" fontAlgn="auto" hangingPunct="1">
              <a:spcAft>
                <a:spcPts val="0"/>
              </a:spcAft>
              <a:defRPr/>
            </a:pPr>
            <a:r>
              <a:rPr lang="en-US" b="0" dirty="0"/>
              <a:t>Excess only in ALEPH, only 4 jets</a:t>
            </a:r>
          </a:p>
          <a:p>
            <a:pPr eaLnBrk="1" fontAlgn="auto" hangingPunct="1">
              <a:spcAft>
                <a:spcPts val="0"/>
              </a:spcAft>
              <a:defRPr/>
            </a:pPr>
            <a:r>
              <a:rPr lang="en-US" sz="2400" b="0" dirty="0"/>
              <a:t>September 14th: Research board:</a:t>
            </a:r>
          </a:p>
          <a:p>
            <a:pPr lvl="1" eaLnBrk="1" fontAlgn="auto" hangingPunct="1">
              <a:spcAft>
                <a:spcPts val="0"/>
              </a:spcAft>
              <a:defRPr/>
            </a:pPr>
            <a:r>
              <a:rPr lang="en-US" sz="3200" b="0" dirty="0"/>
              <a:t> </a:t>
            </a:r>
            <a:r>
              <a:rPr lang="en-US" b="0" dirty="0">
                <a:solidFill>
                  <a:srgbClr val="FF0000"/>
                </a:solidFill>
              </a:rPr>
              <a:t>ONE MONTH run extension </a:t>
            </a:r>
            <a:r>
              <a:rPr lang="en-US" b="0" dirty="0"/>
              <a:t>GRANTED  (LHC startup)</a:t>
            </a:r>
            <a:endParaRPr lang="en-US" sz="3200" b="0" dirty="0">
              <a:solidFill>
                <a:srgbClr val="009999"/>
              </a:solidFill>
            </a:endParaRPr>
          </a:p>
        </p:txBody>
      </p:sp>
    </p:spTree>
  </p:cSld>
  <p:clrMapOvr>
    <a:masterClrMapping/>
  </p:clrMapOvr>
  <p:transition spd="slow" advTm="61506"/>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B2E99-C3A9-3C3A-9DEB-4DA66A161E5C}"/>
              </a:ext>
            </a:extLst>
          </p:cNvPr>
          <p:cNvSpPr>
            <a:spLocks noGrp="1"/>
          </p:cNvSpPr>
          <p:nvPr>
            <p:ph type="title"/>
          </p:nvPr>
        </p:nvSpPr>
        <p:spPr>
          <a:xfrm>
            <a:off x="596603" y="136525"/>
            <a:ext cx="7886700" cy="680440"/>
          </a:xfrm>
        </p:spPr>
        <p:txBody>
          <a:bodyPr>
            <a:normAutofit/>
          </a:bodyPr>
          <a:lstStyle/>
          <a:p>
            <a:pPr algn="ctr"/>
            <a:r>
              <a:rPr lang="en-GB" b="0" dirty="0"/>
              <a:t>Higgs Search in LEP2 (2000)</a:t>
            </a:r>
          </a:p>
        </p:txBody>
      </p:sp>
      <p:sp>
        <p:nvSpPr>
          <p:cNvPr id="2" name="Date Placeholder 1">
            <a:extLst>
              <a:ext uri="{FF2B5EF4-FFF2-40B4-BE49-F238E27FC236}">
                <a16:creationId xmlns:a16="http://schemas.microsoft.com/office/drawing/2014/main" id="{0E095E09-9015-E9B1-4EA1-82B42BF79D99}"/>
              </a:ext>
            </a:extLst>
          </p:cNvPr>
          <p:cNvSpPr>
            <a:spLocks noGrp="1"/>
          </p:cNvSpPr>
          <p:nvPr>
            <p:ph type="dt" sz="half" idx="10"/>
          </p:nvPr>
        </p:nvSpPr>
        <p:spPr/>
        <p:txBody>
          <a:bodyPr/>
          <a:lstStyle/>
          <a:p>
            <a:r>
              <a:rPr lang="en-US"/>
              <a:t>20/05/2025</a:t>
            </a:r>
            <a:endParaRPr lang="en-GB"/>
          </a:p>
        </p:txBody>
      </p:sp>
      <p:sp>
        <p:nvSpPr>
          <p:cNvPr id="7" name="Footer Placeholder 6">
            <a:extLst>
              <a:ext uri="{FF2B5EF4-FFF2-40B4-BE49-F238E27FC236}">
                <a16:creationId xmlns:a16="http://schemas.microsoft.com/office/drawing/2014/main" id="{0ECEAD2F-A259-09DF-F926-60FEE3E62713}"/>
              </a:ext>
            </a:extLst>
          </p:cNvPr>
          <p:cNvSpPr>
            <a:spLocks noGrp="1"/>
          </p:cNvSpPr>
          <p:nvPr>
            <p:ph type="ftr" sz="quarter" idx="11"/>
          </p:nvPr>
        </p:nvSpPr>
        <p:spPr/>
        <p:txBody>
          <a:bodyPr/>
          <a:lstStyle/>
          <a:p>
            <a:r>
              <a:rPr lang="en-US"/>
              <a:t>S. Myers Paris IJCLab Orsay</a:t>
            </a:r>
            <a:endParaRPr lang="en-GB"/>
          </a:p>
        </p:txBody>
      </p:sp>
      <p:sp>
        <p:nvSpPr>
          <p:cNvPr id="8" name="Slide Number Placeholder 7">
            <a:extLst>
              <a:ext uri="{FF2B5EF4-FFF2-40B4-BE49-F238E27FC236}">
                <a16:creationId xmlns:a16="http://schemas.microsoft.com/office/drawing/2014/main" id="{9648EA60-5DD9-B285-83BD-5FC57658F512}"/>
              </a:ext>
            </a:extLst>
          </p:cNvPr>
          <p:cNvSpPr>
            <a:spLocks noGrp="1"/>
          </p:cNvSpPr>
          <p:nvPr>
            <p:ph type="sldNum" sz="quarter" idx="12"/>
          </p:nvPr>
        </p:nvSpPr>
        <p:spPr/>
        <p:txBody>
          <a:bodyPr/>
          <a:lstStyle/>
          <a:p>
            <a:fld id="{18B06CF1-F202-4E9A-89BE-44C7D2FE53AA}" type="slidenum">
              <a:rPr lang="en-GB" smtClean="0"/>
              <a:t>26</a:t>
            </a:fld>
            <a:endParaRPr lang="en-GB"/>
          </a:p>
        </p:txBody>
      </p:sp>
      <p:sp>
        <p:nvSpPr>
          <p:cNvPr id="117764" name="Rectangle 8">
            <a:extLst>
              <a:ext uri="{FF2B5EF4-FFF2-40B4-BE49-F238E27FC236}">
                <a16:creationId xmlns:a16="http://schemas.microsoft.com/office/drawing/2014/main" id="{C3B26A79-541B-37EB-7C6B-5C585157E2CF}"/>
              </a:ext>
            </a:extLst>
          </p:cNvPr>
          <p:cNvSpPr>
            <a:spLocks noChangeArrowheads="1"/>
          </p:cNvSpPr>
          <p:nvPr/>
        </p:nvSpPr>
        <p:spPr bwMode="auto">
          <a:xfrm>
            <a:off x="628650" y="816965"/>
            <a:ext cx="8068209" cy="244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20" tIns="42510" rIns="85020" bIns="4251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October 10</a:t>
            </a:r>
            <a:r>
              <a:rPr kumimoji="0" lang="en-US" alt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 </a:t>
            </a: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LEPC: </a:t>
            </a:r>
            <a:r>
              <a:rPr kumimoji="0" lang="en-US" altLang="en-US" sz="2000"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Update of the results</a:t>
            </a:r>
          </a:p>
          <a:p>
            <a:pPr marL="703631" marR="0" lvl="1"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FF9966"/>
                </a:solidFill>
                <a:effectLst/>
                <a:uLnTx/>
                <a:uFillTx/>
                <a:latin typeface="Calibri" panose="020F0502020204030204" pitchFamily="34" charset="0"/>
                <a:ea typeface="+mn-ea"/>
                <a:cs typeface="+mn-cs"/>
              </a:rPr>
              <a:t>The signal excess “grew” to</a:t>
            </a:r>
            <a:r>
              <a:rPr kumimoji="0" lang="en-US" altLang="en-US" sz="1800"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 </a:t>
            </a:r>
            <a:r>
              <a:rPr kumimoji="0" lang="en-US" altLang="en-US" sz="1800" b="1" i="0" u="none" strike="noStrike" kern="1200" cap="none" spc="0" normalizeH="0" baseline="0" noProof="0" dirty="0">
                <a:ln>
                  <a:noFill/>
                </a:ln>
                <a:solidFill>
                  <a:srgbClr val="FF5050"/>
                </a:solidFill>
                <a:effectLst/>
                <a:uLnTx/>
                <a:uFillTx/>
                <a:latin typeface="Calibri" panose="020F0502020204030204" pitchFamily="34" charset="0"/>
                <a:ea typeface="+mn-ea"/>
                <a:cs typeface="+mn-cs"/>
              </a:rPr>
              <a:t>2.6</a:t>
            </a:r>
            <a:r>
              <a:rPr kumimoji="0" lang="en-US" altLang="en-US" sz="1800" b="1" i="0" u="none" strike="noStrike" kern="1200" cap="none" spc="0" normalizeH="0" baseline="0" noProof="0" dirty="0">
                <a:ln>
                  <a:noFill/>
                </a:ln>
                <a:solidFill>
                  <a:srgbClr val="FF5050"/>
                </a:solidFill>
                <a:effectLst/>
                <a:uLnTx/>
                <a:uFillTx/>
                <a:latin typeface="Symbol" panose="05050102010706020507" pitchFamily="18" charset="2"/>
                <a:ea typeface="+mn-ea"/>
                <a:cs typeface="+mn-cs"/>
              </a:rPr>
              <a:t>s</a:t>
            </a:r>
            <a:endParaRPr kumimoji="0" lang="en-US" altLang="en-US" sz="1800" b="1" i="0" u="none" strike="noStrike" kern="1200" cap="none" spc="0" normalizeH="0" baseline="0" noProof="0" dirty="0">
              <a:ln>
                <a:noFill/>
              </a:ln>
              <a:solidFill>
                <a:srgbClr val="0000FF"/>
              </a:solidFill>
              <a:effectLst/>
              <a:uLnTx/>
              <a:uFillTx/>
              <a:latin typeface="Symbol" panose="05050102010706020507" pitchFamily="18" charset="2"/>
              <a:ea typeface="+mn-ea"/>
              <a:cs typeface="+mn-cs"/>
            </a:endParaRPr>
          </a:p>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16th October: Missing energy candidate from L3...</a:t>
            </a:r>
          </a:p>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November 2</a:t>
            </a:r>
            <a:r>
              <a:rPr kumimoji="0" lang="en-US" alt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nd</a:t>
            </a: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altLang="en-US" sz="2000"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scheduled end of  LEP operations (following the approved one</a:t>
            </a:r>
            <a:r>
              <a:rPr lang="en-US" altLang="en-US" sz="2000" b="1" dirty="0">
                <a:solidFill>
                  <a:srgbClr val="009999"/>
                </a:solidFill>
              </a:rPr>
              <a:t>-</a:t>
            </a:r>
            <a:r>
              <a:rPr kumimoji="0" lang="en-US" altLang="en-US" sz="2000"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month extension)</a:t>
            </a:r>
          </a:p>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November 3rd, LEPC: The new data confirms the excess again. The significance grew to </a:t>
            </a:r>
            <a:r>
              <a:rPr kumimoji="0" lang="en-US" altLang="en-US" sz="2000" b="1" i="0" u="none" strike="noStrike" kern="1200" cap="none" spc="0" normalizeH="0" baseline="0" noProof="0" dirty="0">
                <a:ln>
                  <a:noFill/>
                </a:ln>
                <a:solidFill>
                  <a:srgbClr val="FF5050"/>
                </a:solidFill>
                <a:effectLst/>
                <a:uLnTx/>
                <a:uFillTx/>
                <a:latin typeface="Calibri" panose="020F0502020204030204" pitchFamily="34" charset="0"/>
                <a:ea typeface="+mn-ea"/>
                <a:cs typeface="+mn-cs"/>
              </a:rPr>
              <a:t>2.9</a:t>
            </a:r>
            <a:r>
              <a:rPr kumimoji="0" lang="en-US" altLang="en-US" sz="2000" b="1" i="0" u="none" strike="noStrike" kern="1200" cap="none" spc="0" normalizeH="0" baseline="0" noProof="0" dirty="0">
                <a:ln>
                  <a:noFill/>
                </a:ln>
                <a:solidFill>
                  <a:srgbClr val="FF5050"/>
                </a:solidFill>
                <a:effectLst/>
                <a:uLnTx/>
                <a:uFillTx/>
                <a:latin typeface="Symbol" panose="05050102010706020507" pitchFamily="18" charset="2"/>
                <a:ea typeface="+mn-ea"/>
                <a:cs typeface="+mn-cs"/>
              </a:rPr>
              <a:t>s</a:t>
            </a:r>
            <a:endParaRPr kumimoji="0" lang="en-US" altLang="en-US" sz="2000" b="1" i="0" u="none" strike="noStrike" kern="1200" cap="none" spc="0" normalizeH="0" baseline="0" noProof="0" dirty="0">
              <a:ln>
                <a:noFill/>
              </a:ln>
              <a:solidFill>
                <a:srgbClr val="0000FF"/>
              </a:solidFill>
              <a:effectLst/>
              <a:uLnTx/>
              <a:uFillTx/>
              <a:latin typeface="Symbol" panose="05050102010706020507" pitchFamily="18" charset="2"/>
              <a:ea typeface="+mn-ea"/>
              <a:cs typeface="+mn-cs"/>
            </a:endParaRPr>
          </a:p>
        </p:txBody>
      </p:sp>
      <p:sp>
        <p:nvSpPr>
          <p:cNvPr id="358411" name="Text Box 11">
            <a:extLst>
              <a:ext uri="{FF2B5EF4-FFF2-40B4-BE49-F238E27FC236}">
                <a16:creationId xmlns:a16="http://schemas.microsoft.com/office/drawing/2014/main" id="{ACF4261F-FDA4-47B1-AF78-2F61C85A388A}"/>
              </a:ext>
            </a:extLst>
          </p:cNvPr>
          <p:cNvSpPr txBox="1">
            <a:spLocks noChangeArrowheads="1"/>
          </p:cNvSpPr>
          <p:nvPr/>
        </p:nvSpPr>
        <p:spPr bwMode="auto">
          <a:xfrm>
            <a:off x="0" y="3323777"/>
            <a:ext cx="8987883" cy="888192"/>
          </a:xfrm>
          <a:prstGeom prst="rect">
            <a:avLst/>
          </a:prstGeom>
          <a:solidFill>
            <a:srgbClr val="FFFFF3"/>
          </a:solidFill>
          <a:ln w="12700">
            <a:solidFill>
              <a:srgbClr val="FF9966"/>
            </a:solidFill>
            <a:miter lim="800000"/>
            <a:headEnd type="none" w="sm" len="sm"/>
            <a:tailEnd type="none" w="sm" len="sm"/>
          </a:ln>
          <a:effectLst/>
        </p:spPr>
        <p:txBody>
          <a:bodyPr wrap="square">
            <a:spAutoFit/>
          </a:bodyPr>
          <a:lstStyle/>
          <a:p>
            <a:pPr marL="0" marR="0" lvl="0" indent="0" algn="ctr" defTabSz="844357" rtl="0" eaLnBrk="1" fontAlgn="auto" latinLnBrk="0" hangingPunct="1">
              <a:lnSpc>
                <a:spcPct val="100000"/>
              </a:lnSpc>
              <a:spcBef>
                <a:spcPts val="0"/>
              </a:spcBef>
              <a:spcAft>
                <a:spcPts val="0"/>
              </a:spcAft>
              <a:buClrTx/>
              <a:buSzTx/>
              <a:buFontTx/>
              <a:buNone/>
              <a:tabLst/>
              <a:defRPr/>
            </a:pPr>
            <a:r>
              <a:rPr kumimoji="0" lang="en-US" sz="2586" i="0" u="none" strike="noStrike" kern="1200" cap="none" spc="0" normalizeH="0" baseline="0" noProof="0" dirty="0">
                <a:ln>
                  <a:noFill/>
                </a:ln>
                <a:effectLst>
                  <a:outerShdw blurRad="38100" dist="38100" dir="2700000" algn="tl">
                    <a:srgbClr val="C0C0C0"/>
                  </a:outerShdw>
                </a:effectLst>
                <a:uLnTx/>
                <a:uFillTx/>
                <a:latin typeface="AvantGarde" pitchFamily="34" charset="0"/>
                <a:ea typeface="+mn-ea"/>
                <a:cs typeface="+mn-cs"/>
              </a:rPr>
              <a:t>LEP additional running in 2001 was requested: Many concerns on the impact on the LHC schedule (competition from FNAL)</a:t>
            </a:r>
          </a:p>
        </p:txBody>
      </p:sp>
      <p:sp>
        <p:nvSpPr>
          <p:cNvPr id="117767" name="Rectangle 13">
            <a:extLst>
              <a:ext uri="{FF2B5EF4-FFF2-40B4-BE49-F238E27FC236}">
                <a16:creationId xmlns:a16="http://schemas.microsoft.com/office/drawing/2014/main" id="{01361999-33FA-4357-B85D-6E70C03C799A}"/>
              </a:ext>
            </a:extLst>
          </p:cNvPr>
          <p:cNvSpPr>
            <a:spLocks noChangeArrowheads="1"/>
          </p:cNvSpPr>
          <p:nvPr/>
        </p:nvSpPr>
        <p:spPr bwMode="auto">
          <a:xfrm>
            <a:off x="532509" y="4275989"/>
            <a:ext cx="7950794" cy="210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20" tIns="42510" rIns="85020" bIns="42510"/>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477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847"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November 3rd LEPC - </a:t>
            </a:r>
            <a:r>
              <a:rPr kumimoji="0" lang="en-US" altLang="en-US" sz="1847" b="1"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closed session</a:t>
            </a:r>
            <a:r>
              <a:rPr kumimoji="0" lang="en-US" altLang="en-US" sz="1847"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703631" marR="0" lvl="1"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662"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No recommendation</a:t>
            </a:r>
          </a:p>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847"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November 7th: Research board</a:t>
            </a:r>
          </a:p>
          <a:p>
            <a:pPr marL="703631" marR="0" lvl="1"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662"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No recommendation (vote split 8 - 8)</a:t>
            </a:r>
          </a:p>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847"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November 8</a:t>
            </a:r>
            <a:r>
              <a:rPr kumimoji="0" lang="en-US" altLang="en-US" sz="1847" b="1" i="0" u="none" strike="noStrike" kern="1200" cap="none" spc="0" normalizeH="0" baseline="30000" noProof="0" dirty="0">
                <a:ln>
                  <a:noFill/>
                </a:ln>
                <a:solidFill>
                  <a:srgbClr val="009999"/>
                </a:solidFill>
                <a:effectLst/>
                <a:uLnTx/>
                <a:uFillTx/>
                <a:latin typeface="Calibri" panose="020F0502020204030204" pitchFamily="34" charset="0"/>
                <a:ea typeface="+mn-ea"/>
                <a:cs typeface="+mn-cs"/>
              </a:rPr>
              <a:t>th</a:t>
            </a:r>
            <a:r>
              <a:rPr kumimoji="0" lang="en-US" altLang="en-US" sz="1847"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 DG decision (LM): </a:t>
            </a:r>
          </a:p>
          <a:p>
            <a:pPr marL="0" marR="0" lvl="0" indent="0" algn="l" defTabSz="844357"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586"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rPr>
              <a:t>“LEP has closed for the last time:”</a:t>
            </a:r>
          </a:p>
          <a:p>
            <a:pPr marL="967492" marR="0" lvl="1" indent="-263862" algn="l" defTabSz="844357" rtl="0" eaLnBrk="1" fontAlgn="base" latinLnBrk="0" hangingPunct="1">
              <a:lnSpc>
                <a:spcPct val="100000"/>
              </a:lnSpc>
              <a:spcBef>
                <a:spcPct val="20000"/>
              </a:spcBef>
              <a:spcAft>
                <a:spcPct val="0"/>
              </a:spcAft>
              <a:buClrTx/>
              <a:buSzTx/>
              <a:buFont typeface="Monotype Sorts"/>
              <a:buChar char="é"/>
              <a:tabLst/>
              <a:defRPr/>
            </a:pPr>
            <a:endParaRPr kumimoji="0" lang="en-US" altLang="en-US" sz="1662" b="1" i="0" u="none" strike="noStrike" kern="1200" cap="none" spc="0" normalizeH="0" baseline="0" noProof="0" dirty="0">
              <a:ln>
                <a:noFill/>
              </a:ln>
              <a:solidFill>
                <a:srgbClr val="009999"/>
              </a:solidFill>
              <a:effectLst/>
              <a:uLnTx/>
              <a:uFillTx/>
              <a:latin typeface="Calibri" panose="020F0502020204030204" pitchFamily="34" charset="0"/>
              <a:ea typeface="+mn-ea"/>
              <a:cs typeface="+mn-cs"/>
            </a:endParaRPr>
          </a:p>
        </p:txBody>
      </p:sp>
    </p:spTree>
  </p:cSld>
  <p:clrMapOvr>
    <a:masterClrMapping/>
  </p:clrMapOvr>
  <p:transition spd="slow" advTm="78173"/>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6CEEC4-81FA-5883-6D64-3F63C91A0994}"/>
              </a:ext>
            </a:extLst>
          </p:cNvPr>
          <p:cNvSpPr>
            <a:spLocks noGrp="1"/>
          </p:cNvSpPr>
          <p:nvPr>
            <p:ph type="title"/>
          </p:nvPr>
        </p:nvSpPr>
        <p:spPr>
          <a:xfrm>
            <a:off x="610857" y="124545"/>
            <a:ext cx="7886700" cy="791321"/>
          </a:xfrm>
        </p:spPr>
        <p:txBody>
          <a:bodyPr/>
          <a:lstStyle/>
          <a:p>
            <a:pPr algn="ctr"/>
            <a:r>
              <a:rPr lang="en-GB" sz="3600" b="0" dirty="0"/>
              <a:t> LEP Closure in 2000</a:t>
            </a:r>
          </a:p>
        </p:txBody>
      </p:sp>
      <p:sp>
        <p:nvSpPr>
          <p:cNvPr id="4" name="Date Placeholder 3">
            <a:extLst>
              <a:ext uri="{FF2B5EF4-FFF2-40B4-BE49-F238E27FC236}">
                <a16:creationId xmlns:a16="http://schemas.microsoft.com/office/drawing/2014/main" id="{3F42AE09-F78D-1AE5-9875-8701C2EF23BA}"/>
              </a:ext>
            </a:extLst>
          </p:cNvPr>
          <p:cNvSpPr>
            <a:spLocks noGrp="1"/>
          </p:cNvSpPr>
          <p:nvPr>
            <p:ph type="dt" sz="half" idx="10"/>
          </p:nvPr>
        </p:nvSpPr>
        <p:spPr/>
        <p:txBody>
          <a:bodyPr/>
          <a:lstStyle/>
          <a:p>
            <a:pPr>
              <a:defRPr/>
            </a:pPr>
            <a:r>
              <a:rPr lang="en-US"/>
              <a:t>20/05/2025</a:t>
            </a:r>
            <a:endParaRPr lang="en-GB"/>
          </a:p>
        </p:txBody>
      </p:sp>
      <p:sp>
        <p:nvSpPr>
          <p:cNvPr id="7" name="Slide Number Placeholder 6">
            <a:extLst>
              <a:ext uri="{FF2B5EF4-FFF2-40B4-BE49-F238E27FC236}">
                <a16:creationId xmlns:a16="http://schemas.microsoft.com/office/drawing/2014/main" id="{F9EF09C7-F258-0D8D-B33C-4EE27FB75874}"/>
              </a:ext>
            </a:extLst>
          </p:cNvPr>
          <p:cNvSpPr>
            <a:spLocks noGrp="1"/>
          </p:cNvSpPr>
          <p:nvPr>
            <p:ph type="sldNum" sz="quarter" idx="12"/>
          </p:nvPr>
        </p:nvSpPr>
        <p:spPr/>
        <p:txBody>
          <a:bodyPr/>
          <a:lstStyle/>
          <a:p>
            <a:fld id="{938BCB60-6381-430B-8431-4A814FE1A6C8}" type="slidenum">
              <a:rPr lang="en-GB" altLang="en-US" smtClean="0"/>
              <a:pPr/>
              <a:t>27</a:t>
            </a:fld>
            <a:endParaRPr lang="en-GB" altLang="en-US"/>
          </a:p>
        </p:txBody>
      </p:sp>
      <p:grpSp>
        <p:nvGrpSpPr>
          <p:cNvPr id="10" name="Group 9">
            <a:extLst>
              <a:ext uri="{FF2B5EF4-FFF2-40B4-BE49-F238E27FC236}">
                <a16:creationId xmlns:a16="http://schemas.microsoft.com/office/drawing/2014/main" id="{D9FC41C0-29C3-4641-486C-9CDABFF9B96C}"/>
              </a:ext>
            </a:extLst>
          </p:cNvPr>
          <p:cNvGrpSpPr/>
          <p:nvPr/>
        </p:nvGrpSpPr>
        <p:grpSpPr>
          <a:xfrm>
            <a:off x="728683" y="915866"/>
            <a:ext cx="7668840" cy="5335456"/>
            <a:chOff x="737580" y="1143877"/>
            <a:chExt cx="7668840" cy="5335456"/>
          </a:xfrm>
        </p:grpSpPr>
        <p:pic>
          <p:nvPicPr>
            <p:cNvPr id="6" name="Picture 5">
              <a:extLst>
                <a:ext uri="{FF2B5EF4-FFF2-40B4-BE49-F238E27FC236}">
                  <a16:creationId xmlns:a16="http://schemas.microsoft.com/office/drawing/2014/main" id="{8E5DFB92-C727-1D65-D199-5B0FEF4A49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580" y="1143877"/>
              <a:ext cx="7668840" cy="5335456"/>
            </a:xfrm>
            <a:prstGeom prst="rect">
              <a:avLst/>
            </a:prstGeom>
            <a:noFill/>
            <a:ln>
              <a:noFill/>
            </a:ln>
          </p:spPr>
        </p:pic>
        <p:sp>
          <p:nvSpPr>
            <p:cNvPr id="9" name="Text Box 22">
              <a:extLst>
                <a:ext uri="{FF2B5EF4-FFF2-40B4-BE49-F238E27FC236}">
                  <a16:creationId xmlns:a16="http://schemas.microsoft.com/office/drawing/2014/main" id="{4664A1C6-2211-B497-6416-D89BA999BD40}"/>
                </a:ext>
              </a:extLst>
            </p:cNvPr>
            <p:cNvSpPr txBox="1">
              <a:spLocks noChangeArrowheads="1"/>
            </p:cNvSpPr>
            <p:nvPr/>
          </p:nvSpPr>
          <p:spPr bwMode="auto">
            <a:xfrm>
              <a:off x="6030538" y="1160921"/>
              <a:ext cx="2346609" cy="154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lvl="0" indent="0" algn="just" defTabSz="914400" rtl="0" eaLnBrk="0" fontAlgn="base" latinLnBrk="0" hangingPunct="0">
                <a:lnSpc>
                  <a:spcPct val="106000"/>
                </a:lnSpc>
                <a:spcBef>
                  <a:spcPct val="0"/>
                </a:spcBef>
                <a:spcAft>
                  <a:spcPts val="800"/>
                </a:spcAft>
                <a:buClrTx/>
                <a:buSzTx/>
                <a:buFontTx/>
                <a:buNone/>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In the photo:</a:t>
              </a:r>
              <a:endParaRPr kumimoji="0" lang="en-GB"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a:p>
              <a:pPr marL="457200" marR="0" lvl="0" indent="-228600" algn="l" defTabSz="914400" rtl="0" eaLnBrk="0" fontAlgn="base" latinLnBrk="0" hangingPunct="0">
                <a:lnSpc>
                  <a:spcPct val="106000"/>
                </a:lnSpc>
                <a:spcBef>
                  <a:spcPct val="0"/>
                </a:spcBef>
                <a:spcAft>
                  <a:spcPct val="0"/>
                </a:spcAft>
                <a:buClrTx/>
                <a:buSzTx/>
                <a:buFontTx/>
                <a:buNone/>
                <a:tabLst>
                  <a:tab pos="457200" algn="l"/>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 Roger Bailey (recently deceased), </a:t>
              </a:r>
              <a:endParaRPr kumimoji="0" lang="en-GB"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a:p>
              <a:pPr marL="457200" marR="0" lvl="0" indent="-228600" algn="l" defTabSz="914400" rtl="0" eaLnBrk="0" fontAlgn="base" latinLnBrk="0" hangingPunct="0">
                <a:lnSpc>
                  <a:spcPct val="106000"/>
                </a:lnSpc>
                <a:spcBef>
                  <a:spcPct val="0"/>
                </a:spcBef>
                <a:spcAft>
                  <a:spcPct val="0"/>
                </a:spcAft>
                <a:buClrTx/>
                <a:buSzTx/>
                <a:buFontTx/>
                <a:buNone/>
                <a:tabLst>
                  <a:tab pos="457200" algn="l"/>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 Ralph Assmann, </a:t>
              </a:r>
              <a:endParaRPr kumimoji="0" lang="en-GB"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a:p>
              <a:pPr marL="457200" marR="0" lvl="0" indent="-228600" algn="l" defTabSz="914400" rtl="0" eaLnBrk="0" fontAlgn="base" latinLnBrk="0" hangingPunct="0">
                <a:lnSpc>
                  <a:spcPct val="106000"/>
                </a:lnSpc>
                <a:spcBef>
                  <a:spcPct val="0"/>
                </a:spcBef>
                <a:spcAft>
                  <a:spcPct val="0"/>
                </a:spcAft>
                <a:buClrTx/>
                <a:buSzTx/>
                <a:buFontTx/>
                <a:buNone/>
                <a:tabLst>
                  <a:tab pos="457200" algn="l"/>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 Paul Collier, </a:t>
              </a:r>
              <a:endParaRPr kumimoji="0" lang="en-GB"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a:p>
              <a:pPr marL="457200" marR="0" lvl="0" indent="-228600" algn="l" defTabSz="914400" rtl="0" eaLnBrk="0" fontAlgn="base" latinLnBrk="0" hangingPunct="0">
                <a:lnSpc>
                  <a:spcPct val="106000"/>
                </a:lnSpc>
                <a:spcBef>
                  <a:spcPct val="0"/>
                </a:spcBef>
                <a:spcAft>
                  <a:spcPct val="0"/>
                </a:spcAft>
                <a:buClrTx/>
                <a:buSzTx/>
                <a:buFontTx/>
                <a:buNone/>
                <a:tabLst>
                  <a:tab pos="457200" algn="l"/>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 Mike Lamont (Presently Director of accelerators…), </a:t>
              </a:r>
              <a:endParaRPr kumimoji="0" lang="en-GB"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a:p>
              <a:pPr marL="457200" marR="0" lvl="0" indent="-228600" algn="l" defTabSz="914400" rtl="0" eaLnBrk="0" fontAlgn="base" latinLnBrk="0" hangingPunct="0">
                <a:lnSpc>
                  <a:spcPct val="106000"/>
                </a:lnSpc>
                <a:spcBef>
                  <a:spcPct val="0"/>
                </a:spcBef>
                <a:spcAft>
                  <a:spcPct val="0"/>
                </a:spcAft>
                <a:buClrTx/>
                <a:buSzTx/>
                <a:buFontTx/>
                <a:buNone/>
                <a:tabLst>
                  <a:tab pos="457200" algn="l"/>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  Steve Myers</a:t>
              </a:r>
              <a:endParaRPr kumimoji="0" lang="en-GB"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a:p>
              <a:pPr marL="457200" marR="0" lvl="0" indent="-228600" algn="l" defTabSz="914400" rtl="0" eaLnBrk="0" fontAlgn="base" latinLnBrk="0" hangingPunct="0">
                <a:lnSpc>
                  <a:spcPct val="106000"/>
                </a:lnSpc>
                <a:spcBef>
                  <a:spcPct val="0"/>
                </a:spcBef>
                <a:spcAft>
                  <a:spcPts val="800"/>
                </a:spcAft>
                <a:buClrTx/>
                <a:buSzTx/>
                <a:buFontTx/>
                <a:buNone/>
                <a:tabLst>
                  <a:tab pos="457200" algn="l"/>
                </a:tabLst>
                <a:defRPr/>
              </a:pPr>
              <a:r>
                <a:rPr kumimoji="0" lang="en-GB" sz="1050" b="0" i="0" u="none" strike="noStrike" kern="1200" cap="none" spc="0" normalizeH="0" baseline="0" noProof="0" dirty="0">
                  <a:ln>
                    <a:noFill/>
                  </a:ln>
                  <a:solidFill>
                    <a:srgbClr val="2B5481"/>
                  </a:solidFill>
                  <a:effectLst/>
                  <a:uLnTx/>
                  <a:uFillTx/>
                  <a:latin typeface="Calibri" panose="020F0502020204030204" pitchFamily="34" charset="0"/>
                  <a:ea typeface="Calibri" panose="020F0502020204030204" pitchFamily="34" charset="0"/>
                  <a:cs typeface="Times New Roman" panose="02020603050405020304" pitchFamily="18" charset="0"/>
                </a:rPr>
                <a:t> Andy Butterworth</a:t>
              </a:r>
              <a:endParaRPr kumimoji="0" lang="en-GB" sz="1200" b="0" i="0" u="none" strike="noStrike" kern="1200" cap="none" spc="0" normalizeH="0" baseline="0" noProof="0" dirty="0">
                <a:ln>
                  <a:noFill/>
                </a:ln>
                <a:solidFill>
                  <a:srgbClr val="2B5481"/>
                </a:solidFill>
                <a:effectLst/>
                <a:uLnTx/>
                <a:uFillTx/>
                <a:latin typeface="Times New Roman" panose="02020603050405020304" pitchFamily="18" charset="0"/>
                <a:ea typeface="Calibri" panose="020F0502020204030204" pitchFamily="34" charset="0"/>
                <a:cs typeface="+mn-cs"/>
              </a:endParaRPr>
            </a:p>
          </p:txBody>
        </p:sp>
      </p:grpSp>
      <p:sp>
        <p:nvSpPr>
          <p:cNvPr id="8" name="Footer Placeholder 7">
            <a:extLst>
              <a:ext uri="{FF2B5EF4-FFF2-40B4-BE49-F238E27FC236}">
                <a16:creationId xmlns:a16="http://schemas.microsoft.com/office/drawing/2014/main" id="{EFE584D9-58DE-6CAE-56F0-6400E8133F3F}"/>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2373617618"/>
      </p:ext>
    </p:extLst>
  </p:cSld>
  <p:clrMapOvr>
    <a:masterClrMapping/>
  </p:clrMapOvr>
  <mc:AlternateContent xmlns:mc="http://schemas.openxmlformats.org/markup-compatibility/2006" xmlns:p14="http://schemas.microsoft.com/office/powerpoint/2010/main">
    <mc:Choice Requires="p14">
      <p:transition spd="med" p14:dur="700" advTm="13327">
        <p:fade/>
      </p:transition>
    </mc:Choice>
    <mc:Fallback xmlns="">
      <p:transition spd="med" advTm="13327">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2">
            <a:extLst>
              <a:ext uri="{FF2B5EF4-FFF2-40B4-BE49-F238E27FC236}">
                <a16:creationId xmlns:a16="http://schemas.microsoft.com/office/drawing/2014/main" id="{BF558987-7A11-3EE6-78D5-0B1D137F5B7A}"/>
              </a:ext>
            </a:extLst>
          </p:cNvPr>
          <p:cNvSpPr txBox="1">
            <a:spLocks noChangeArrowheads="1"/>
          </p:cNvSpPr>
          <p:nvPr/>
        </p:nvSpPr>
        <p:spPr bwMode="auto">
          <a:xfrm>
            <a:off x="1694161" y="303623"/>
            <a:ext cx="53253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44357"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NOT A POPULAR DECISION!</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TextBox 2">
            <a:extLst>
              <a:ext uri="{FF2B5EF4-FFF2-40B4-BE49-F238E27FC236}">
                <a16:creationId xmlns:a16="http://schemas.microsoft.com/office/drawing/2014/main" id="{1A0502D7-6A5F-E9C2-F435-357125C17000}"/>
              </a:ext>
            </a:extLst>
          </p:cNvPr>
          <p:cNvSpPr txBox="1">
            <a:spLocks noChangeArrowheads="1"/>
          </p:cNvSpPr>
          <p:nvPr/>
        </p:nvSpPr>
        <p:spPr bwMode="auto">
          <a:xfrm>
            <a:off x="264841" y="830352"/>
            <a:ext cx="84191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84435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BUT history has shown it to be the right one! </a:t>
            </a:r>
          </a:p>
          <a:p>
            <a:pPr lvl="0" algn="ctr" defTabSz="844357" fontAlgn="base">
              <a:spcBef>
                <a:spcPct val="0"/>
              </a:spcBef>
              <a:spcAft>
                <a:spcPct val="0"/>
              </a:spcAft>
              <a:buNone/>
              <a:defRPr/>
            </a:pPr>
            <a:r>
              <a:rPr lang="en-GB" altLang="en-US" sz="2000" dirty="0">
                <a:solidFill>
                  <a:srgbClr val="FF0000"/>
                </a:solidFill>
              </a:rPr>
              <a:t>(We now know that the </a:t>
            </a:r>
            <a:r>
              <a:rPr lang="en-US" sz="2000" dirty="0">
                <a:solidFill>
                  <a:srgbClr val="FF0000"/>
                </a:solidFill>
              </a:rPr>
              <a:t>Higgs mass is NOT 114.3 GeV/c2)</a:t>
            </a:r>
          </a:p>
          <a:p>
            <a:pPr lvl="0" algn="ctr" defTabSz="844357" fontAlgn="base">
              <a:spcBef>
                <a:spcPct val="0"/>
              </a:spcBef>
              <a:spcAft>
                <a:spcPct val="0"/>
              </a:spcAft>
              <a:buNone/>
              <a:defRPr/>
            </a:pPr>
            <a:r>
              <a:rPr lang="en-US" altLang="en-US" sz="2000" dirty="0">
                <a:solidFill>
                  <a:srgbClr val="FF0000"/>
                </a:solidFill>
              </a:rPr>
              <a:t>However! See the last 2 slides</a:t>
            </a:r>
            <a:endParaRPr lang="en-GB" altLang="en-US" sz="2000" dirty="0">
              <a:solidFill>
                <a:srgbClr val="FF0000"/>
              </a:solidFill>
            </a:endParaRPr>
          </a:p>
        </p:txBody>
      </p:sp>
      <p:sp>
        <p:nvSpPr>
          <p:cNvPr id="2" name="Date Placeholder 1">
            <a:extLst>
              <a:ext uri="{FF2B5EF4-FFF2-40B4-BE49-F238E27FC236}">
                <a16:creationId xmlns:a16="http://schemas.microsoft.com/office/drawing/2014/main" id="{64136B30-8027-14DF-9023-C0666637475A}"/>
              </a:ext>
            </a:extLst>
          </p:cNvPr>
          <p:cNvSpPr>
            <a:spLocks noGrp="1"/>
          </p:cNvSpPr>
          <p:nvPr>
            <p:ph type="dt" sz="half" idx="10"/>
          </p:nvPr>
        </p:nvSpPr>
        <p:spPr/>
        <p:txBody>
          <a:bodyPr/>
          <a:lstStyle/>
          <a:p>
            <a:pPr>
              <a:defRPr/>
            </a:pPr>
            <a:r>
              <a:rPr lang="en-US"/>
              <a:t>20/05/2025</a:t>
            </a:r>
            <a:endParaRPr lang="en-GB"/>
          </a:p>
        </p:txBody>
      </p:sp>
      <p:sp>
        <p:nvSpPr>
          <p:cNvPr id="4" name="Footer Placeholder 3">
            <a:extLst>
              <a:ext uri="{FF2B5EF4-FFF2-40B4-BE49-F238E27FC236}">
                <a16:creationId xmlns:a16="http://schemas.microsoft.com/office/drawing/2014/main" id="{91A9721B-DE37-6218-7EF5-FCE167794F7C}"/>
              </a:ext>
            </a:extLst>
          </p:cNvPr>
          <p:cNvSpPr>
            <a:spLocks noGrp="1"/>
          </p:cNvSpPr>
          <p:nvPr>
            <p:ph type="ftr" sz="quarter" idx="11"/>
          </p:nvPr>
        </p:nvSpPr>
        <p:spPr/>
        <p:txBody>
          <a:bodyPr/>
          <a:lstStyle/>
          <a:p>
            <a:pPr>
              <a:defRPr/>
            </a:pPr>
            <a:r>
              <a:rPr lang="en-US"/>
              <a:t>S. Myers Paris IJCLab Orsay</a:t>
            </a:r>
            <a:endParaRPr lang="en-GB"/>
          </a:p>
        </p:txBody>
      </p:sp>
      <p:sp>
        <p:nvSpPr>
          <p:cNvPr id="5" name="Slide Number Placeholder 4">
            <a:extLst>
              <a:ext uri="{FF2B5EF4-FFF2-40B4-BE49-F238E27FC236}">
                <a16:creationId xmlns:a16="http://schemas.microsoft.com/office/drawing/2014/main" id="{B527CEA8-79A8-DA01-D898-991695F5B69E}"/>
              </a:ext>
            </a:extLst>
          </p:cNvPr>
          <p:cNvSpPr>
            <a:spLocks noGrp="1"/>
          </p:cNvSpPr>
          <p:nvPr>
            <p:ph type="sldNum" sz="quarter" idx="12"/>
          </p:nvPr>
        </p:nvSpPr>
        <p:spPr/>
        <p:txBody>
          <a:bodyPr/>
          <a:lstStyle/>
          <a:p>
            <a:fld id="{988BA9F6-C7C6-4789-BE01-E2DBC1E9C15E}" type="slidenum">
              <a:rPr lang="en-GB" altLang="en-US" smtClean="0"/>
              <a:pPr/>
              <a:t>28</a:t>
            </a:fld>
            <a:endParaRPr lang="en-GB" altLang="en-US"/>
          </a:p>
        </p:txBody>
      </p:sp>
      <p:sp>
        <p:nvSpPr>
          <p:cNvPr id="6" name="TextBox 5">
            <a:extLst>
              <a:ext uri="{FF2B5EF4-FFF2-40B4-BE49-F238E27FC236}">
                <a16:creationId xmlns:a16="http://schemas.microsoft.com/office/drawing/2014/main" id="{6FD6BE3C-A5E5-D1DA-FFB9-78E0178C11B1}"/>
              </a:ext>
            </a:extLst>
          </p:cNvPr>
          <p:cNvSpPr txBox="1"/>
          <p:nvPr/>
        </p:nvSpPr>
        <p:spPr>
          <a:xfrm>
            <a:off x="390292" y="2016637"/>
            <a:ext cx="8363415" cy="2677656"/>
          </a:xfrm>
          <a:prstGeom prst="rect">
            <a:avLst/>
          </a:prstGeom>
          <a:noFill/>
        </p:spPr>
        <p:txBody>
          <a:bodyPr wrap="square" rtlCol="0">
            <a:spAutoFit/>
          </a:bodyPr>
          <a:lstStyle/>
          <a:p>
            <a:pPr marL="0" marR="0" lvl="0" indent="0" algn="l" defTabSz="844357" rtl="0" eaLnBrk="1" fontAlgn="base" latinLnBrk="0" hangingPunct="1">
              <a:lnSpc>
                <a:spcPct val="100000"/>
              </a:lnSpc>
              <a:spcBef>
                <a:spcPct val="0"/>
              </a:spcBef>
              <a:spcAft>
                <a:spcPct val="0"/>
              </a:spcAft>
              <a:buClrTx/>
              <a:buSzTx/>
              <a:buFontTx/>
              <a:buNone/>
              <a:tabLst/>
              <a:defRPr/>
            </a:pPr>
            <a:r>
              <a:rPr kumimoji="0" lang="en-GB" altLang="en-US" sz="2216"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As a reminder, from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1995 to 2000, CERN was </a:t>
            </a:r>
            <a:r>
              <a:rPr lang="en-US" sz="2400" dirty="0">
                <a:solidFill>
                  <a:prstClr val="black"/>
                </a:solidFill>
                <a:latin typeface="Calibri" panose="020F0502020204030204"/>
              </a:rPr>
              <a:t>really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over-extended</a:t>
            </a:r>
          </a:p>
          <a:p>
            <a:pPr marL="342900" marR="0" lvl="0" indent="-342900" algn="l" defTabSz="84435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Designing the LHC,</a:t>
            </a:r>
          </a:p>
          <a:p>
            <a:pPr marL="342900" marR="0" lvl="0" indent="-342900" algn="l" defTabSz="84435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Prototyping the LHC components (SC magnets, cryo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84435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Operating LEP, </a:t>
            </a:r>
          </a:p>
          <a:p>
            <a:pPr marL="342900" marR="0" lvl="0" indent="-342900" algn="l" defTabSz="84435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Constructing LEP2 components; superconducting cavities, cryo systems</a:t>
            </a:r>
          </a:p>
          <a:p>
            <a:pPr marL="342900" marR="0" lvl="0" indent="-342900" algn="l" defTabSz="84435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operating LEP2.</a:t>
            </a:r>
          </a:p>
        </p:txBody>
      </p:sp>
      <p:sp>
        <p:nvSpPr>
          <p:cNvPr id="7" name="TextBox 6">
            <a:extLst>
              <a:ext uri="{FF2B5EF4-FFF2-40B4-BE49-F238E27FC236}">
                <a16:creationId xmlns:a16="http://schemas.microsoft.com/office/drawing/2014/main" id="{C67A8B4D-222B-F2AA-13BA-6E046C0DC7D2}"/>
              </a:ext>
            </a:extLst>
          </p:cNvPr>
          <p:cNvSpPr txBox="1"/>
          <p:nvPr/>
        </p:nvSpPr>
        <p:spPr>
          <a:xfrm>
            <a:off x="264841" y="4885101"/>
            <a:ext cx="8670071" cy="1200329"/>
          </a:xfrm>
          <a:prstGeom prst="rect">
            <a:avLst/>
          </a:prstGeom>
          <a:noFill/>
        </p:spPr>
        <p:txBody>
          <a:bodyPr wrap="square" rtlCol="0">
            <a:spAutoFit/>
          </a:bodyPr>
          <a:lstStyle/>
          <a:p>
            <a:pPr marL="0" marR="0" lvl="0" indent="0" algn="l" defTabSz="844357"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decision to close LEP allowed massive redeployment of skilled and experienced CERN staff from LEP2 to the LHC design. With this new focus, the </a:t>
            </a:r>
            <a:r>
              <a:rPr kumimoji="0" lang="en-GB" altLang="en-US" sz="2400" b="0" i="0" u="none" strike="noStrike" kern="1200" cap="none" spc="0" normalizeH="0" baseline="0" noProof="0" dirty="0">
                <a:ln>
                  <a:noFill/>
                </a:ln>
                <a:solidFill>
                  <a:srgbClr val="FF0000"/>
                </a:solidFill>
                <a:effectLst/>
                <a:uLnTx/>
                <a:uFillTx/>
                <a:latin typeface="Calibri" panose="020F0502020204030204"/>
                <a:ea typeface="+mn-ea"/>
                <a:cs typeface="+mn-cs"/>
              </a:rPr>
              <a:t>design of the LHC gathered increased momentum </a:t>
            </a:r>
          </a:p>
        </p:txBody>
      </p:sp>
    </p:spTree>
    <p:custDataLst>
      <p:tags r:id="rId1"/>
    </p:custDataLst>
  </p:cSld>
  <p:clrMapOvr>
    <a:masterClrMapping/>
  </p:clrMapOvr>
  <p:transition spd="slow" advTm="620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D18EA6-A736-48D4-9B9C-E2FE48F2ED57}"/>
              </a:ext>
            </a:extLst>
          </p:cNvPr>
          <p:cNvSpPr>
            <a:spLocks noGrp="1"/>
          </p:cNvSpPr>
          <p:nvPr>
            <p:ph type="title"/>
          </p:nvPr>
        </p:nvSpPr>
        <p:spPr>
          <a:xfrm>
            <a:off x="628650" y="2235022"/>
            <a:ext cx="7886700" cy="791321"/>
          </a:xfrm>
        </p:spPr>
        <p:txBody>
          <a:bodyPr>
            <a:normAutofit/>
          </a:bodyPr>
          <a:lstStyle/>
          <a:p>
            <a:pPr algn="ctr"/>
            <a:r>
              <a:rPr lang="en-GB" sz="4000" dirty="0"/>
              <a:t>LHC and Higgs</a:t>
            </a:r>
          </a:p>
        </p:txBody>
      </p:sp>
      <p:sp>
        <p:nvSpPr>
          <p:cNvPr id="4" name="Date Placeholder 3">
            <a:extLst>
              <a:ext uri="{FF2B5EF4-FFF2-40B4-BE49-F238E27FC236}">
                <a16:creationId xmlns:a16="http://schemas.microsoft.com/office/drawing/2014/main" id="{0458CF5F-5640-3FDF-8CAF-12F1A1861F3D}"/>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92254FBB-A6AC-2FC7-54E9-631F5527D32E}"/>
              </a:ext>
            </a:extLst>
          </p:cNvPr>
          <p:cNvSpPr>
            <a:spLocks noGrp="1"/>
          </p:cNvSpPr>
          <p:nvPr>
            <p:ph type="sldNum" sz="quarter" idx="12"/>
          </p:nvPr>
        </p:nvSpPr>
        <p:spPr/>
        <p:txBody>
          <a:bodyPr/>
          <a:lstStyle/>
          <a:p>
            <a:pPr>
              <a:defRPr/>
            </a:pPr>
            <a:fld id="{02ACB07E-326A-43C8-996A-FCDB6E0D54A7}" type="slidenum">
              <a:rPr lang="en-GB" smtClean="0"/>
              <a:pPr>
                <a:defRPr/>
              </a:pPr>
              <a:t>29</a:t>
            </a:fld>
            <a:endParaRPr lang="en-GB"/>
          </a:p>
        </p:txBody>
      </p:sp>
      <p:sp>
        <p:nvSpPr>
          <p:cNvPr id="7" name="Footer Placeholder 6">
            <a:extLst>
              <a:ext uri="{FF2B5EF4-FFF2-40B4-BE49-F238E27FC236}">
                <a16:creationId xmlns:a16="http://schemas.microsoft.com/office/drawing/2014/main" id="{6A5F3DEF-BE1F-8BED-61DC-A5E3F4370DC3}"/>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550553557"/>
      </p:ext>
    </p:extLst>
  </p:cSld>
  <p:clrMapOvr>
    <a:masterClrMapping/>
  </p:clrMapOvr>
  <mc:AlternateContent xmlns:mc="http://schemas.openxmlformats.org/markup-compatibility/2006" xmlns:p14="http://schemas.microsoft.com/office/powerpoint/2010/main">
    <mc:Choice Requires="p14">
      <p:transition spd="slow" p14:dur="2000" advTm="1261"/>
    </mc:Choice>
    <mc:Fallback xmlns="">
      <p:transition spd="slow" advTm="126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7073-9388-4C37-8655-0164EA5F4B7C}"/>
              </a:ext>
            </a:extLst>
          </p:cNvPr>
          <p:cNvSpPr>
            <a:spLocks noGrp="1"/>
          </p:cNvSpPr>
          <p:nvPr>
            <p:ph type="title"/>
          </p:nvPr>
        </p:nvSpPr>
        <p:spPr/>
        <p:txBody>
          <a:bodyPr>
            <a:normAutofit/>
          </a:bodyPr>
          <a:lstStyle/>
          <a:p>
            <a:pPr algn="ctr"/>
            <a:r>
              <a:rPr lang="en-GB" sz="3600" dirty="0"/>
              <a:t>ISR Brief History</a:t>
            </a:r>
          </a:p>
        </p:txBody>
      </p:sp>
      <p:sp>
        <p:nvSpPr>
          <p:cNvPr id="4" name="Date Placeholder 3">
            <a:extLst>
              <a:ext uri="{FF2B5EF4-FFF2-40B4-BE49-F238E27FC236}">
                <a16:creationId xmlns:a16="http://schemas.microsoft.com/office/drawing/2014/main" id="{6CB1D60C-C272-33E0-B549-3DBCAFEDAEA5}"/>
              </a:ext>
            </a:extLst>
          </p:cNvPr>
          <p:cNvSpPr>
            <a:spLocks noGrp="1"/>
          </p:cNvSpPr>
          <p:nvPr>
            <p:ph type="dt" sz="half" idx="10"/>
          </p:nvPr>
        </p:nvSpPr>
        <p:spPr/>
        <p:txBody>
          <a:bodyPr/>
          <a:lstStyle/>
          <a:p>
            <a:r>
              <a:rPr lang="en-US"/>
              <a:t>20/05/2025</a:t>
            </a:r>
            <a:endParaRPr lang="en-GB"/>
          </a:p>
        </p:txBody>
      </p:sp>
      <p:sp>
        <p:nvSpPr>
          <p:cNvPr id="5" name="Footer Placeholder 4">
            <a:extLst>
              <a:ext uri="{FF2B5EF4-FFF2-40B4-BE49-F238E27FC236}">
                <a16:creationId xmlns:a16="http://schemas.microsoft.com/office/drawing/2014/main" id="{AB93A803-B616-4DC3-9CDE-8C18DB403529}"/>
              </a:ext>
            </a:extLst>
          </p:cNvPr>
          <p:cNvSpPr>
            <a:spLocks noGrp="1"/>
          </p:cNvSpPr>
          <p:nvPr>
            <p:ph type="ftr" sz="quarter" idx="11"/>
          </p:nvPr>
        </p:nvSpPr>
        <p:spPr>
          <a:xfrm>
            <a:off x="3801438" y="6356351"/>
            <a:ext cx="2313611" cy="365125"/>
          </a:xfrm>
        </p:spPr>
        <p:txBody>
          <a:bodyPr/>
          <a:lstStyle/>
          <a:p>
            <a:r>
              <a:rPr lang="en-US"/>
              <a:t>S. Myers Paris IJCLab Orsay</a:t>
            </a:r>
            <a:endParaRPr lang="en-GB" dirty="0"/>
          </a:p>
        </p:txBody>
      </p:sp>
      <p:sp>
        <p:nvSpPr>
          <p:cNvPr id="6" name="Slide Number Placeholder 5">
            <a:extLst>
              <a:ext uri="{FF2B5EF4-FFF2-40B4-BE49-F238E27FC236}">
                <a16:creationId xmlns:a16="http://schemas.microsoft.com/office/drawing/2014/main" id="{2D65EDF7-FDBE-324F-3C98-85039F527061}"/>
              </a:ext>
            </a:extLst>
          </p:cNvPr>
          <p:cNvSpPr>
            <a:spLocks noGrp="1"/>
          </p:cNvSpPr>
          <p:nvPr>
            <p:ph type="sldNum" sz="quarter" idx="12"/>
          </p:nvPr>
        </p:nvSpPr>
        <p:spPr/>
        <p:txBody>
          <a:bodyPr/>
          <a:lstStyle/>
          <a:p>
            <a:fld id="{18B06CF1-F202-4E9A-89BE-44C7D2FE53AA}" type="slidenum">
              <a:rPr lang="en-GB" smtClean="0"/>
              <a:t>3</a:t>
            </a:fld>
            <a:endParaRPr lang="en-GB"/>
          </a:p>
        </p:txBody>
      </p:sp>
      <p:sp>
        <p:nvSpPr>
          <p:cNvPr id="3" name="Content Placeholder 2">
            <a:extLst>
              <a:ext uri="{FF2B5EF4-FFF2-40B4-BE49-F238E27FC236}">
                <a16:creationId xmlns:a16="http://schemas.microsoft.com/office/drawing/2014/main" id="{060496A0-7D03-4DFA-A6BB-D805E70EF72B}"/>
              </a:ext>
            </a:extLst>
          </p:cNvPr>
          <p:cNvSpPr>
            <a:spLocks noGrp="1"/>
          </p:cNvSpPr>
          <p:nvPr>
            <p:ph idx="4294967295"/>
          </p:nvPr>
        </p:nvSpPr>
        <p:spPr>
          <a:xfrm>
            <a:off x="215756" y="1100138"/>
            <a:ext cx="7670943" cy="5256212"/>
          </a:xfrm>
        </p:spPr>
        <p:txBody>
          <a:bodyPr>
            <a:noAutofit/>
          </a:bodyPr>
          <a:lstStyle/>
          <a:p>
            <a:pPr algn="just">
              <a:lnSpc>
                <a:spcPct val="106000"/>
              </a:lnSpc>
              <a:spcAft>
                <a:spcPts val="800"/>
              </a:spcAft>
            </a:pPr>
            <a:r>
              <a:rPr lang="en-GB" sz="2400" dirty="0">
                <a:effectLst/>
                <a:latin typeface="Times New Roman" panose="02020603050405020304" pitchFamily="18" charset="0"/>
                <a:ea typeface="Calibri" panose="020F0502020204030204" pitchFamily="34" charset="0"/>
              </a:rPr>
              <a:t>1956, studies for the second generation of CERN accelerators converged towards a proton–proton collider. </a:t>
            </a:r>
          </a:p>
          <a:p>
            <a:pPr algn="just">
              <a:lnSpc>
                <a:spcPct val="106000"/>
              </a:lnSpc>
              <a:spcAft>
                <a:spcPts val="800"/>
              </a:spcAft>
            </a:pPr>
            <a:r>
              <a:rPr lang="en-GB" sz="2400" dirty="0">
                <a:effectLst/>
                <a:latin typeface="Times New Roman" panose="02020603050405020304" pitchFamily="18" charset="0"/>
                <a:ea typeface="Calibri" panose="020F0502020204030204" pitchFamily="34" charset="0"/>
              </a:rPr>
              <a:t>From 1961 onwards, a study of a 300 GeV proton synchrotron (SPS) was carried out. Decision to construct the ISR first</a:t>
            </a:r>
            <a:r>
              <a:rPr lang="en-GB" sz="2400" dirty="0">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p>
            <a:pPr algn="just">
              <a:lnSpc>
                <a:spcPct val="106000"/>
              </a:lnSpc>
              <a:spcAft>
                <a:spcPts val="800"/>
              </a:spcAft>
            </a:pPr>
            <a:r>
              <a:rPr lang="en-GB" sz="2400" dirty="0">
                <a:effectLst/>
                <a:latin typeface="Times New Roman" panose="02020603050405020304" pitchFamily="18" charset="0"/>
                <a:ea typeface="Calibri" panose="020F0502020204030204" pitchFamily="34" charset="0"/>
              </a:rPr>
              <a:t>Approval of the construction of ISR </a:t>
            </a:r>
            <a:r>
              <a:rPr lang="en-GB" sz="2400" dirty="0">
                <a:latin typeface="Times New Roman" panose="02020603050405020304" pitchFamily="18" charset="0"/>
                <a:ea typeface="Calibri" panose="020F0502020204030204" pitchFamily="34" charset="0"/>
              </a:rPr>
              <a:t>i</a:t>
            </a:r>
            <a:r>
              <a:rPr lang="en-GB" sz="2400" dirty="0">
                <a:effectLst/>
                <a:latin typeface="Times New Roman" panose="02020603050405020304" pitchFamily="18" charset="0"/>
                <a:ea typeface="Calibri" panose="020F0502020204030204" pitchFamily="34" charset="0"/>
              </a:rPr>
              <a:t>n June 1965, </a:t>
            </a:r>
          </a:p>
          <a:p>
            <a:pPr algn="just">
              <a:lnSpc>
                <a:spcPct val="106000"/>
              </a:lnSpc>
              <a:spcAft>
                <a:spcPts val="800"/>
              </a:spcAft>
            </a:pPr>
            <a:r>
              <a:rPr lang="en-GB" sz="2400" dirty="0">
                <a:effectLst/>
                <a:latin typeface="Times New Roman" panose="02020603050405020304" pitchFamily="18" charset="0"/>
                <a:ea typeface="Calibri" panose="020F0502020204030204" pitchFamily="34" charset="0"/>
              </a:rPr>
              <a:t>December 1965, construction budget of 332 million CHF (1965 value) and ﬁrst operation foreseen for mid-1971.  </a:t>
            </a:r>
          </a:p>
          <a:p>
            <a:pPr algn="just">
              <a:lnSpc>
                <a:spcPct val="106000"/>
              </a:lnSpc>
              <a:spcAft>
                <a:spcPts val="800"/>
              </a:spcAft>
            </a:pPr>
            <a:r>
              <a:rPr lang="en-GB" sz="2400" dirty="0">
                <a:effectLst/>
                <a:latin typeface="Times New Roman" panose="02020603050405020304" pitchFamily="18" charset="0"/>
                <a:ea typeface="Calibri" panose="020F0502020204030204" pitchFamily="34" charset="0"/>
              </a:rPr>
              <a:t>First beams in 1971 and operation for physics from 1971 to 1983.</a:t>
            </a:r>
          </a:p>
          <a:p>
            <a:endParaRPr lang="en-GB" sz="2400" dirty="0"/>
          </a:p>
        </p:txBody>
      </p:sp>
    </p:spTree>
    <p:extLst>
      <p:ext uri="{BB962C8B-B14F-4D97-AF65-F5344CB8AC3E}">
        <p14:creationId xmlns:p14="http://schemas.microsoft.com/office/powerpoint/2010/main" val="243159562"/>
      </p:ext>
    </p:extLst>
  </p:cSld>
  <p:clrMapOvr>
    <a:masterClrMapping/>
  </p:clrMapOvr>
  <mc:AlternateContent xmlns:mc="http://schemas.openxmlformats.org/markup-compatibility/2006" xmlns:p14="http://schemas.microsoft.com/office/powerpoint/2010/main">
    <mc:Choice Requires="p14">
      <p:transition spd="slow" p14:dur="2000" advTm="50874"/>
    </mc:Choice>
    <mc:Fallback xmlns="">
      <p:transition spd="slow" advTm="5087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31DAFE3-00B6-B308-7F73-C81C217A3A3A}"/>
              </a:ext>
            </a:extLst>
          </p:cNvPr>
          <p:cNvSpPr>
            <a:spLocks noGrp="1" noChangeArrowheads="1"/>
          </p:cNvSpPr>
          <p:nvPr>
            <p:ph type="title"/>
          </p:nvPr>
        </p:nvSpPr>
        <p:spPr>
          <a:xfrm>
            <a:off x="628650" y="365126"/>
            <a:ext cx="7886700" cy="888321"/>
          </a:xfrm>
          <a:solidFill>
            <a:srgbClr val="FFFF00"/>
          </a:solidFill>
        </p:spPr>
        <p:txBody>
          <a:bodyPr>
            <a:normAutofit/>
          </a:bodyPr>
          <a:lstStyle/>
          <a:p>
            <a:pPr algn="ctr" eaLnBrk="1" hangingPunct="1"/>
            <a:r>
              <a:rPr lang="en-US" altLang="en-US" sz="2800" dirty="0"/>
              <a:t>“The Long and Winding Road” that led the LHC to Discover the Higgs Boson </a:t>
            </a:r>
            <a:endParaRPr lang="en-GB" altLang="en-US" sz="2800" dirty="0"/>
          </a:p>
        </p:txBody>
      </p:sp>
      <p:sp>
        <p:nvSpPr>
          <p:cNvPr id="3" name="Date Placeholder 2">
            <a:extLst>
              <a:ext uri="{FF2B5EF4-FFF2-40B4-BE49-F238E27FC236}">
                <a16:creationId xmlns:a16="http://schemas.microsoft.com/office/drawing/2014/main" id="{23448EB3-0470-2285-9441-7133A290E5B1}"/>
              </a:ext>
            </a:extLst>
          </p:cNvPr>
          <p:cNvSpPr>
            <a:spLocks noGrp="1"/>
          </p:cNvSpPr>
          <p:nvPr>
            <p:ph type="dt" sz="half" idx="10"/>
          </p:nvPr>
        </p:nvSpPr>
        <p:spPr/>
        <p:txBody>
          <a:bodyPr/>
          <a:lstStyle/>
          <a:p>
            <a:pPr>
              <a:defRPr/>
            </a:pPr>
            <a:r>
              <a:rPr lang="en-US"/>
              <a:t>20/05/2025</a:t>
            </a:r>
            <a:endParaRPr lang="en-GB"/>
          </a:p>
        </p:txBody>
      </p:sp>
      <p:sp>
        <p:nvSpPr>
          <p:cNvPr id="4" name="Footer Placeholder 3">
            <a:extLst>
              <a:ext uri="{FF2B5EF4-FFF2-40B4-BE49-F238E27FC236}">
                <a16:creationId xmlns:a16="http://schemas.microsoft.com/office/drawing/2014/main" id="{58B4A00D-EF8E-480D-4C86-9B99090FD6D4}"/>
              </a:ext>
            </a:extLst>
          </p:cNvPr>
          <p:cNvSpPr>
            <a:spLocks noGrp="1"/>
          </p:cNvSpPr>
          <p:nvPr>
            <p:ph type="ftr" sz="quarter" idx="11"/>
          </p:nvPr>
        </p:nvSpPr>
        <p:spPr/>
        <p:txBody>
          <a:bodyPr/>
          <a:lstStyle/>
          <a:p>
            <a:pPr>
              <a:defRPr/>
            </a:pPr>
            <a:r>
              <a:rPr lang="en-US"/>
              <a:t>S. Myers Paris IJCLab Orsay</a:t>
            </a:r>
            <a:endParaRPr lang="en-GB"/>
          </a:p>
        </p:txBody>
      </p:sp>
      <p:sp>
        <p:nvSpPr>
          <p:cNvPr id="5" name="Slide Number Placeholder 4">
            <a:extLst>
              <a:ext uri="{FF2B5EF4-FFF2-40B4-BE49-F238E27FC236}">
                <a16:creationId xmlns:a16="http://schemas.microsoft.com/office/drawing/2014/main" id="{17C4C2CB-B95B-B808-390F-4D3B05B0090D}"/>
              </a:ext>
            </a:extLst>
          </p:cNvPr>
          <p:cNvSpPr>
            <a:spLocks noGrp="1"/>
          </p:cNvSpPr>
          <p:nvPr>
            <p:ph type="sldNum" sz="quarter" idx="12"/>
          </p:nvPr>
        </p:nvSpPr>
        <p:spPr/>
        <p:txBody>
          <a:bodyPr/>
          <a:lstStyle/>
          <a:p>
            <a:pPr>
              <a:defRPr/>
            </a:pPr>
            <a:fld id="{180D155A-C52B-4090-9136-8A476A63031E}" type="slidenum">
              <a:rPr lang="en-GB" smtClean="0"/>
              <a:pPr>
                <a:defRPr/>
              </a:pPr>
              <a:t>30</a:t>
            </a:fld>
            <a:endParaRPr lang="en-GB"/>
          </a:p>
        </p:txBody>
      </p:sp>
      <p:sp>
        <p:nvSpPr>
          <p:cNvPr id="32771" name="Subtitle 2">
            <a:extLst>
              <a:ext uri="{FF2B5EF4-FFF2-40B4-BE49-F238E27FC236}">
                <a16:creationId xmlns:a16="http://schemas.microsoft.com/office/drawing/2014/main" id="{6407867A-F9FF-C405-7AF7-152D39D27987}"/>
              </a:ext>
            </a:extLst>
          </p:cNvPr>
          <p:cNvSpPr>
            <a:spLocks noGrp="1" noChangeArrowheads="1"/>
          </p:cNvSpPr>
          <p:nvPr>
            <p:ph type="subTitle" idx="4294967295"/>
          </p:nvPr>
        </p:nvSpPr>
        <p:spPr>
          <a:xfrm>
            <a:off x="808225" y="1833564"/>
            <a:ext cx="7707124" cy="4522787"/>
          </a:xfrm>
        </p:spPr>
        <p:txBody>
          <a:bodyPr>
            <a:normAutofit fontScale="92500" lnSpcReduction="10000"/>
          </a:bodyPr>
          <a:lstStyle/>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lang="en-US" altLang="en-US" sz="2000" dirty="0">
                <a:solidFill>
                  <a:prstClr val="black"/>
                </a:solidFill>
                <a:latin typeface="Calibri" panose="020F0502020204030204"/>
              </a:rPr>
              <a:t>First LHC performance estimate</a:t>
            </a:r>
            <a:r>
              <a:rPr kumimoji="0" lang="en-US" altLang="en-US" sz="2000" b="0" i="0" u="none" strike="noStrike" kern="1200" cap="none" spc="0" normalizeH="0" baseline="0" noProof="0" dirty="0">
                <a:ln>
                  <a:noFill/>
                </a:ln>
                <a:solidFill>
                  <a:prstClr val="black"/>
                </a:solidFill>
                <a:effectLst/>
                <a:uLnTx/>
                <a:uFillTx/>
                <a:latin typeface="Calibri" panose="020F0502020204030204"/>
              </a:rPr>
              <a:t>: LEP Note 440 (April 1983, 41 years ago)</a:t>
            </a:r>
          </a:p>
          <a:p>
            <a:pPr algn="l" eaLnBrk="1" hangingPunct="1">
              <a:buFont typeface="Wingdings" panose="05000000000000000000" pitchFamily="2" charset="2"/>
              <a:buChar char="§"/>
            </a:pPr>
            <a:r>
              <a:rPr lang="en-US" altLang="en-US" sz="2000" dirty="0"/>
              <a:t>At the time, strong Competition from the US: SSC</a:t>
            </a:r>
          </a:p>
          <a:p>
            <a:pPr algn="l" eaLnBrk="1" hangingPunct="1">
              <a:buFont typeface="Wingdings" panose="05000000000000000000" pitchFamily="2" charset="2"/>
              <a:buChar char="§"/>
            </a:pPr>
            <a:r>
              <a:rPr lang="en-US" altLang="en-US" sz="2000" dirty="0"/>
              <a:t>SSC: Rise and Fall (1983—1993)</a:t>
            </a:r>
          </a:p>
          <a:p>
            <a:pPr algn="l" eaLnBrk="1" hangingPunct="1">
              <a:buFont typeface="Wingdings" panose="05000000000000000000" pitchFamily="2" charset="2"/>
              <a:buChar char="§"/>
            </a:pPr>
            <a:r>
              <a:rPr lang="en-US" altLang="en-US" sz="2000" dirty="0"/>
              <a:t>2001 LEP closure and </a:t>
            </a:r>
            <a:r>
              <a:rPr lang="en-US" altLang="en-US" sz="2000" dirty="0" err="1"/>
              <a:t>dismanteling</a:t>
            </a:r>
            <a:r>
              <a:rPr lang="en-US" altLang="en-US" sz="2000" dirty="0"/>
              <a:t>: LHC accelerated Preparation</a:t>
            </a:r>
          </a:p>
          <a:p>
            <a:pPr algn="l" eaLnBrk="1" hangingPunct="1">
              <a:buFont typeface="Wingdings" panose="05000000000000000000" pitchFamily="2" charset="2"/>
              <a:buChar char="§"/>
            </a:pPr>
            <a:r>
              <a:rPr lang="en-US" altLang="en-US" sz="2000" dirty="0"/>
              <a:t>2007 CNGS R2E (Radiation to Electronics), serious LHC implications</a:t>
            </a:r>
          </a:p>
          <a:p>
            <a:pPr algn="l" eaLnBrk="1" hangingPunct="1">
              <a:buFont typeface="Wingdings" panose="05000000000000000000" pitchFamily="2" charset="2"/>
              <a:buChar char="§"/>
            </a:pPr>
            <a:r>
              <a:rPr lang="en-US" altLang="en-US" sz="2000" dirty="0"/>
              <a:t>September 10, 2008: First LHC Circulating Beam: Success and euphoria.</a:t>
            </a:r>
          </a:p>
          <a:p>
            <a:pPr algn="l" eaLnBrk="1" hangingPunct="1">
              <a:buFont typeface="Wingdings" panose="05000000000000000000" pitchFamily="2" charset="2"/>
              <a:buChar char="§"/>
            </a:pPr>
            <a:r>
              <a:rPr lang="en-US" altLang="en-US" sz="2000" dirty="0"/>
              <a:t>9 Days later: Accident: disbelief and despair.</a:t>
            </a:r>
          </a:p>
          <a:p>
            <a:pPr algn="l" eaLnBrk="1" hangingPunct="1">
              <a:buFont typeface="Wingdings" panose="05000000000000000000" pitchFamily="2" charset="2"/>
              <a:buChar char="§"/>
            </a:pPr>
            <a:r>
              <a:rPr lang="en-US" altLang="en-US" sz="2000" dirty="0"/>
              <a:t>2009: Repair and Recovery.</a:t>
            </a:r>
          </a:p>
          <a:p>
            <a:pPr algn="l" eaLnBrk="1" hangingPunct="1">
              <a:buFont typeface="Wingdings" panose="05000000000000000000" pitchFamily="2" charset="2"/>
              <a:buChar char="§"/>
            </a:pPr>
            <a:r>
              <a:rPr lang="en-US" altLang="en-US" sz="2000" dirty="0"/>
              <a:t>Important decision on Initial LHC Collision Energy:</a:t>
            </a:r>
          </a:p>
          <a:p>
            <a:pPr algn="l" eaLnBrk="1" hangingPunct="1">
              <a:buFont typeface="Wingdings" panose="05000000000000000000" pitchFamily="2" charset="2"/>
              <a:buChar char="§"/>
            </a:pPr>
            <a:r>
              <a:rPr lang="en-US" altLang="en-US" sz="2000" dirty="0"/>
              <a:t>Beam Operation (2009-2011)</a:t>
            </a:r>
          </a:p>
          <a:p>
            <a:pPr algn="l" eaLnBrk="1" hangingPunct="1">
              <a:buFont typeface="Wingdings" panose="05000000000000000000" pitchFamily="2" charset="2"/>
              <a:buChar char="§"/>
            </a:pPr>
            <a:r>
              <a:rPr lang="en-US" altLang="en-US" sz="2000" dirty="0"/>
              <a:t>Preparation for 2012 </a:t>
            </a:r>
          </a:p>
          <a:p>
            <a:pPr algn="l" eaLnBrk="1" hangingPunct="1">
              <a:buFont typeface="Wingdings" panose="05000000000000000000" pitchFamily="2" charset="2"/>
              <a:buChar char="§"/>
            </a:pPr>
            <a:r>
              <a:rPr lang="en-US" altLang="en-US" sz="2000" dirty="0"/>
              <a:t>July 4, 2012 Discovery of Higgs (29 years after LEP Note 440)</a:t>
            </a:r>
          </a:p>
        </p:txBody>
      </p:sp>
      <p:sp>
        <p:nvSpPr>
          <p:cNvPr id="2" name="TextBox 1">
            <a:extLst>
              <a:ext uri="{FF2B5EF4-FFF2-40B4-BE49-F238E27FC236}">
                <a16:creationId xmlns:a16="http://schemas.microsoft.com/office/drawing/2014/main" id="{777811D8-0CEE-13F3-5911-59053EB01EF3}"/>
              </a:ext>
            </a:extLst>
          </p:cNvPr>
          <p:cNvSpPr txBox="1"/>
          <p:nvPr/>
        </p:nvSpPr>
        <p:spPr>
          <a:xfrm>
            <a:off x="1315092" y="1253447"/>
            <a:ext cx="6513816" cy="523220"/>
          </a:xfrm>
          <a:prstGeom prst="rect">
            <a:avLst/>
          </a:prstGeom>
          <a:noFill/>
        </p:spPr>
        <p:txBody>
          <a:bodyPr wrap="square" rtlCol="0">
            <a:spAutoFit/>
          </a:bodyPr>
          <a:lstStyle/>
          <a:p>
            <a:pPr algn="ctr"/>
            <a:r>
              <a:rPr lang="en-US" sz="2800" dirty="0"/>
              <a:t>Summary and Preview</a:t>
            </a:r>
            <a:endParaRPr lang="en-GB" sz="2800" dirty="0"/>
          </a:p>
        </p:txBody>
      </p:sp>
    </p:spTree>
  </p:cSld>
  <p:clrMapOvr>
    <a:masterClrMapping/>
  </p:clrMapOvr>
  <mc:AlternateContent xmlns:mc="http://schemas.openxmlformats.org/markup-compatibility/2006" xmlns:p14="http://schemas.microsoft.com/office/powerpoint/2010/main">
    <mc:Choice Requires="p14">
      <p:transition spd="med" p14:dur="700" advTm="120458">
        <p:fade/>
      </p:transition>
    </mc:Choice>
    <mc:Fallback xmlns="">
      <p:transition spd="med" advTm="120458">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9F6F4-45D2-1474-4DC7-45F1D715D054}"/>
              </a:ext>
            </a:extLst>
          </p:cNvPr>
          <p:cNvPicPr>
            <a:picLocks noChangeAspect="1"/>
          </p:cNvPicPr>
          <p:nvPr/>
        </p:nvPicPr>
        <p:blipFill>
          <a:blip r:embed="rId4"/>
          <a:stretch>
            <a:fillRect/>
          </a:stretch>
        </p:blipFill>
        <p:spPr>
          <a:xfrm>
            <a:off x="1232899" y="1061049"/>
            <a:ext cx="6545625" cy="4484280"/>
          </a:xfrm>
          <a:prstGeom prst="rect">
            <a:avLst/>
          </a:prstGeom>
        </p:spPr>
      </p:pic>
      <p:sp>
        <p:nvSpPr>
          <p:cNvPr id="9" name="TextBox 8">
            <a:extLst>
              <a:ext uri="{FF2B5EF4-FFF2-40B4-BE49-F238E27FC236}">
                <a16:creationId xmlns:a16="http://schemas.microsoft.com/office/drawing/2014/main" id="{9ACC1885-CD06-6DF7-370D-F34977BC0C97}"/>
              </a:ext>
            </a:extLst>
          </p:cNvPr>
          <p:cNvSpPr txBox="1"/>
          <p:nvPr/>
        </p:nvSpPr>
        <p:spPr>
          <a:xfrm>
            <a:off x="1378999" y="303529"/>
            <a:ext cx="6545625"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00FF00"/>
                </a:highlight>
                <a:uLnTx/>
                <a:uFillTx/>
                <a:latin typeface="Arial" panose="020B0604020202020204" pitchFamily="34" charset="0"/>
                <a:ea typeface="+mn-ea"/>
                <a:cs typeface="+mn-cs"/>
              </a:rPr>
              <a:t>April 1983</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First Performance Estimates of the LHC (Myers/Schnell)</a:t>
            </a:r>
          </a:p>
        </p:txBody>
      </p:sp>
      <p:sp>
        <p:nvSpPr>
          <p:cNvPr id="11" name="TextBox 10">
            <a:extLst>
              <a:ext uri="{FF2B5EF4-FFF2-40B4-BE49-F238E27FC236}">
                <a16:creationId xmlns:a16="http://schemas.microsoft.com/office/drawing/2014/main" id="{2BAB0517-D152-5DE8-821D-0F36DAAF69EE}"/>
              </a:ext>
            </a:extLst>
          </p:cNvPr>
          <p:cNvSpPr txBox="1"/>
          <p:nvPr/>
        </p:nvSpPr>
        <p:spPr>
          <a:xfrm>
            <a:off x="2686050" y="5796951"/>
            <a:ext cx="3940660" cy="307777"/>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Followed by LEP Notes 450,460,470</a:t>
            </a:r>
          </a:p>
        </p:txBody>
      </p:sp>
      <p:sp>
        <p:nvSpPr>
          <p:cNvPr id="2" name="TextBox 1">
            <a:extLst>
              <a:ext uri="{FF2B5EF4-FFF2-40B4-BE49-F238E27FC236}">
                <a16:creationId xmlns:a16="http://schemas.microsoft.com/office/drawing/2014/main" id="{798FC006-34A8-CDB0-5B52-853AB3DAA9D6}"/>
              </a:ext>
            </a:extLst>
          </p:cNvPr>
          <p:cNvSpPr txBox="1"/>
          <p:nvPr/>
        </p:nvSpPr>
        <p:spPr>
          <a:xfrm>
            <a:off x="542148" y="4490140"/>
            <a:ext cx="8219326" cy="1708353"/>
          </a:xfrm>
          <a:prstGeom prst="rect">
            <a:avLst/>
          </a:prstGeom>
          <a:solidFill>
            <a:schemeClr val="bg1"/>
          </a:solidFill>
        </p:spPr>
        <p:txBody>
          <a:bodyPr wrap="square" rtlCol="0">
            <a:spAutoFit/>
          </a:bodyPr>
          <a:lstStyle/>
          <a:p>
            <a:pPr marL="69850" marR="86995" indent="376555" algn="just">
              <a:lnSpc>
                <a:spcPts val="1780"/>
              </a:lnSpc>
              <a:spcBef>
                <a:spcPts val="0"/>
              </a:spcBef>
              <a:spcAft>
                <a:spcPts val="0"/>
              </a:spcAft>
            </a:pP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This</a:t>
            </a:r>
            <a:r>
              <a:rPr lang="en-US" sz="1800" spc="-33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analysis</a:t>
            </a:r>
            <a:r>
              <a:rPr lang="en-US" sz="1800" spc="-33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was</a:t>
            </a:r>
            <a:r>
              <a:rPr lang="en-US" sz="1800" spc="-34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12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timulated</a:t>
            </a:r>
            <a:r>
              <a:rPr lang="en-US" sz="1800" spc="-28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by</a:t>
            </a:r>
            <a:r>
              <a:rPr lang="en-US" sz="1800" spc="-3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news</a:t>
            </a:r>
            <a:r>
              <a:rPr lang="en-US" sz="1800" spc="-3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from</a:t>
            </a:r>
            <a:r>
              <a:rPr lang="en-US" sz="1800" spc="-32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the</a:t>
            </a:r>
            <a:r>
              <a:rPr lang="en-US" sz="1800" spc="-39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United</a:t>
            </a:r>
            <a:r>
              <a:rPr lang="en-US" sz="1800" spc="-25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States</a:t>
            </a:r>
            <a:r>
              <a:rPr lang="en-US" sz="1800" spc="-37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where</a:t>
            </a:r>
            <a:r>
              <a:rPr lang="en-US" sz="1800" spc="-32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very large</a:t>
            </a:r>
            <a:r>
              <a:rPr lang="en-US" sz="1800" spc="8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dirty="0" err="1">
                <a:latin typeface="Comic Sans MS" panose="030F0702030302020204" pitchFamily="66" charset="0"/>
                <a:cs typeface="Times New Roman" panose="02020603050405020304" pitchFamily="18" charset="0"/>
              </a:rPr>
              <a:t>ppbar</a:t>
            </a:r>
            <a:r>
              <a:rPr lang="en-US" dirty="0">
                <a:latin typeface="Comic Sans MS" panose="030F0702030302020204" pitchFamily="66" charset="0"/>
                <a:cs typeface="Times New Roman" panose="02020603050405020304" pitchFamily="18" charset="0"/>
              </a:rPr>
              <a:t> and pp colliders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are</a:t>
            </a:r>
            <a:r>
              <a:rPr lang="en-US" sz="1800" spc="7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actively</a:t>
            </a:r>
            <a:r>
              <a:rPr lang="en-US" sz="1800" spc="15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being</a:t>
            </a:r>
            <a:r>
              <a:rPr lang="en-US" sz="1800" spc="13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studied</a:t>
            </a:r>
            <a:r>
              <a:rPr lang="en-US" sz="1800" spc="11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at</a:t>
            </a:r>
            <a:r>
              <a:rPr lang="en-US" sz="1800" spc="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the</a:t>
            </a:r>
            <a:r>
              <a:rPr lang="en-US" sz="1800" spc="-1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moment. Indeed,</a:t>
            </a:r>
            <a:r>
              <a:rPr lang="en-US" sz="1800" spc="-34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a:t>
            </a:r>
            <a:r>
              <a:rPr lang="en-US" sz="1800" spc="-3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first</a:t>
            </a:r>
            <a:r>
              <a:rPr lang="en-US" sz="1800" spc="-29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look</a:t>
            </a:r>
            <a:r>
              <a:rPr lang="en-US" sz="1800" spc="-3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at</a:t>
            </a:r>
            <a:r>
              <a:rPr lang="en-US" sz="1800" spc="-29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the</a:t>
            </a:r>
            <a:r>
              <a:rPr lang="en-US" sz="1800" spc="-35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b</a:t>
            </a:r>
            <a:r>
              <a:rPr lang="en-US" sz="1800" spc="-30" dirty="0">
                <a:effectLst/>
                <a:latin typeface="Comic Sans MS" panose="030F0702030302020204" pitchFamily="66" charset="0"/>
                <a:ea typeface="Courier New" panose="02070309020205020404" pitchFamily="49" charset="0"/>
                <a:cs typeface="Times New Roman" panose="02020603050405020304" pitchFamily="18" charset="0"/>
              </a:rPr>
              <a:t>a</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sic</a:t>
            </a:r>
            <a:r>
              <a:rPr lang="en-US" sz="1800" spc="-33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performance</a:t>
            </a:r>
            <a:r>
              <a:rPr lang="en-US" sz="1800" spc="-22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limitations</a:t>
            </a:r>
            <a:r>
              <a:rPr lang="en-US" sz="1800" spc="-28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of</a:t>
            </a:r>
            <a:r>
              <a:rPr lang="en-US" sz="1800" spc="-38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po</a:t>
            </a:r>
            <a:r>
              <a:rPr lang="en-US" sz="1800" spc="3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spc="-12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ible</a:t>
            </a:r>
            <a:r>
              <a:rPr lang="en-US" sz="1800" spc="-35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pp</a:t>
            </a:r>
            <a:r>
              <a:rPr lang="en-US" sz="1800" spc="-37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or </a:t>
            </a:r>
            <a:r>
              <a:rPr lang="en-US" sz="1800" dirty="0" err="1">
                <a:effectLst/>
                <a:latin typeface="Comic Sans MS" panose="030F0702030302020204" pitchFamily="66" charset="0"/>
                <a:ea typeface="Courier New" panose="02070309020205020404" pitchFamily="49" charset="0"/>
                <a:cs typeface="Times New Roman" panose="02020603050405020304" pitchFamily="18" charset="0"/>
              </a:rPr>
              <a:t>ppbar</a:t>
            </a:r>
            <a:r>
              <a:rPr lang="en-US" sz="1800" spc="-10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rings</a:t>
            </a:r>
            <a:r>
              <a:rPr lang="en-US" sz="1800" spc="-19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in</a:t>
            </a:r>
            <a:r>
              <a:rPr lang="en-US" sz="1800" spc="-17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the</a:t>
            </a:r>
            <a:r>
              <a:rPr lang="en-US" sz="1800" spc="-2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LEP</a:t>
            </a:r>
            <a:r>
              <a:rPr lang="en-US" sz="1800" spc="-14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tunnel</a:t>
            </a:r>
            <a:r>
              <a:rPr lang="en-US" sz="1800" spc="-14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seems</a:t>
            </a:r>
            <a:r>
              <a:rPr lang="en-US" sz="1800" spc="-24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overdue,</a:t>
            </a:r>
            <a:r>
              <a:rPr lang="en-US" sz="1800" spc="-24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however</a:t>
            </a:r>
            <a:r>
              <a:rPr lang="en-US" sz="1800" spc="-1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far</a:t>
            </a:r>
            <a:r>
              <a:rPr lang="en-US" sz="1800" spc="-24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off</a:t>
            </a:r>
            <a:r>
              <a:rPr lang="en-US" sz="1800" spc="-22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in</a:t>
            </a:r>
            <a:r>
              <a:rPr lang="en-US" sz="1800" spc="-2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the</a:t>
            </a:r>
            <a:r>
              <a:rPr lang="en-US" sz="1800" spc="-1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future</a:t>
            </a:r>
            <a:r>
              <a:rPr lang="en-US" sz="1800" spc="-2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 p</a:t>
            </a:r>
            <a:r>
              <a:rPr lang="en-US" sz="1800" spc="10" dirty="0">
                <a:effectLst/>
                <a:latin typeface="Comic Sans MS" panose="030F0702030302020204" pitchFamily="66" charset="0"/>
                <a:ea typeface="Courier New" panose="02070309020205020404" pitchFamily="49" charset="0"/>
                <a:cs typeface="Times New Roman" panose="02020603050405020304" pitchFamily="18" charset="0"/>
              </a:rPr>
              <a:t>o</a:t>
            </a:r>
            <a:r>
              <a:rPr lang="en-US" sz="1800" spc="-12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sible</a:t>
            </a:r>
            <a:r>
              <a:rPr lang="en-US" sz="1800" spc="-20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start</a:t>
            </a:r>
            <a:r>
              <a:rPr lang="en-US" sz="1800" spc="-19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of</a:t>
            </a:r>
            <a:r>
              <a:rPr lang="en-US" sz="1800" spc="-2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15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uch</a:t>
            </a:r>
            <a:r>
              <a:rPr lang="en-US" sz="1800" spc="-14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a:t>
            </a:r>
            <a:r>
              <a:rPr lang="en-US" sz="1800" spc="-24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30" dirty="0">
                <a:effectLst/>
                <a:latin typeface="Comic Sans MS" panose="030F0702030302020204" pitchFamily="66" charset="0"/>
                <a:ea typeface="Courier New" panose="02070309020205020404" pitchFamily="49" charset="0"/>
                <a:cs typeface="Times New Roman" panose="02020603050405020304" pitchFamily="18" charset="0"/>
              </a:rPr>
              <a:t>p</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-LEP</a:t>
            </a:r>
            <a:r>
              <a:rPr lang="en-US" sz="1800" spc="-21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pro</a:t>
            </a:r>
            <a:r>
              <a:rPr lang="en-US" sz="1800" spc="-30" dirty="0">
                <a:effectLst/>
                <a:latin typeface="Comic Sans MS" panose="030F0702030302020204" pitchFamily="66" charset="0"/>
                <a:ea typeface="Courier New" panose="02070309020205020404" pitchFamily="49" charset="0"/>
                <a:cs typeface="Times New Roman" panose="02020603050405020304" pitchFamily="18" charset="0"/>
              </a:rPr>
              <a:t>j</a:t>
            </a:r>
            <a:r>
              <a:rPr lang="en-US" sz="1800" spc="-110" dirty="0">
                <a:effectLst/>
                <a:latin typeface="Comic Sans MS" panose="030F0702030302020204" pitchFamily="66" charset="0"/>
                <a:ea typeface="Courier New" panose="02070309020205020404" pitchFamily="49" charset="0"/>
                <a:cs typeface="Times New Roman" panose="02020603050405020304" pitchFamily="18" charset="0"/>
              </a:rPr>
              <a:t>e</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ct</a:t>
            </a:r>
            <a:r>
              <a:rPr lang="en-US" sz="1800" spc="-17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may</a:t>
            </a:r>
            <a:r>
              <a:rPr lang="en-US" sz="1800" spc="-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yet</a:t>
            </a:r>
            <a:r>
              <a:rPr lang="en-US" sz="1800" spc="-16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be</a:t>
            </a:r>
            <a:r>
              <a:rPr lang="en-US" sz="1800" spc="-1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in</a:t>
            </a:r>
            <a:r>
              <a:rPr lang="en-US" sz="1800" spc="-19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time.</a:t>
            </a:r>
            <a:r>
              <a:rPr lang="en-US" sz="1800" spc="1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What</a:t>
            </a:r>
            <a:r>
              <a:rPr lang="en-US" sz="1800" spc="-11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we</a:t>
            </a:r>
            <a:r>
              <a:rPr lang="en-US" sz="1800" spc="-17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15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hall </a:t>
            </a:r>
            <a:r>
              <a:rPr lang="en-US" sz="1800" spc="-10" dirty="0">
                <a:effectLst/>
                <a:latin typeface="Comic Sans MS" panose="030F0702030302020204" pitchFamily="66" charset="0"/>
                <a:ea typeface="Courier New" panose="02070309020205020404" pitchFamily="49" charset="0"/>
                <a:cs typeface="Times New Roman" panose="02020603050405020304" pitchFamily="18" charset="0"/>
              </a:rPr>
              <a:t>discus</a:t>
            </a:r>
            <a:r>
              <a:rPr lang="en-US" sz="1800" spc="-5"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spc="-34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is,</a:t>
            </a:r>
            <a:r>
              <a:rPr lang="en-US" sz="1800" spc="-27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in</a:t>
            </a:r>
            <a:r>
              <a:rPr lang="en-US" sz="1800" spc="-2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25" dirty="0">
                <a:effectLst/>
                <a:latin typeface="Comic Sans MS" panose="030F0702030302020204" pitchFamily="66" charset="0"/>
                <a:ea typeface="Courier New" panose="02070309020205020404" pitchFamily="49" charset="0"/>
                <a:cs typeface="Times New Roman" panose="02020603050405020304" pitchFamily="18" charset="0"/>
              </a:rPr>
              <a:t>fa</a:t>
            </a:r>
            <a:r>
              <a:rPr lang="en-US" sz="1800" spc="-20" dirty="0">
                <a:effectLst/>
                <a:latin typeface="Comic Sans MS" panose="030F0702030302020204" pitchFamily="66" charset="0"/>
                <a:ea typeface="Courier New" panose="02070309020205020404" pitchFamily="49" charset="0"/>
                <a:cs typeface="Times New Roman" panose="02020603050405020304" pitchFamily="18" charset="0"/>
              </a:rPr>
              <a:t>ct,</a:t>
            </a:r>
            <a:r>
              <a:rPr lang="en-US" sz="1800" spc="-3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highlight>
                  <a:srgbClr val="FFFF00"/>
                </a:highlight>
                <a:latin typeface="Comic Sans MS" panose="030F0702030302020204" pitchFamily="66" charset="0"/>
                <a:ea typeface="Courier New" panose="02070309020205020404" pitchFamily="49" charset="0"/>
                <a:cs typeface="Times New Roman" panose="02020603050405020304" pitchFamily="18" charset="0"/>
              </a:rPr>
              <a:t>rather</a:t>
            </a:r>
            <a:r>
              <a:rPr lang="en-US" sz="1800" spc="-235" dirty="0">
                <a:effectLst/>
                <a:highlight>
                  <a:srgbClr val="FFFF00"/>
                </a:highligh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highlight>
                  <a:srgbClr val="FFFF00"/>
                </a:highlight>
                <a:latin typeface="Comic Sans MS" panose="030F0702030302020204" pitchFamily="66" charset="0"/>
                <a:ea typeface="Courier New" panose="02070309020205020404" pitchFamily="49" charset="0"/>
                <a:cs typeface="Times New Roman" panose="02020603050405020304" pitchFamily="18" charset="0"/>
              </a:rPr>
              <a:t>obvious</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t>
            </a:r>
            <a:r>
              <a:rPr lang="en-US" sz="1800" spc="-23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but</a:t>
            </a:r>
            <a:r>
              <a:rPr lang="en-US" sz="1800" spc="-21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such</a:t>
            </a:r>
            <a:r>
              <a:rPr lang="en-US" sz="1800" spc="-22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a</a:t>
            </a:r>
            <a:r>
              <a:rPr lang="en-US" sz="1800" spc="-29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20" dirty="0">
                <a:effectLst/>
                <a:latin typeface="Comic Sans MS" panose="030F0702030302020204" pitchFamily="66" charset="0"/>
                <a:ea typeface="Courier New" panose="02070309020205020404" pitchFamily="49" charset="0"/>
                <a:cs typeface="Times New Roman" panose="02020603050405020304" pitchFamily="18" charset="0"/>
              </a:rPr>
              <a:t>discussion</a:t>
            </a:r>
            <a:r>
              <a:rPr lang="en-US" sz="1800" spc="-27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15" dirty="0">
                <a:effectLst/>
                <a:latin typeface="Comic Sans MS" panose="030F0702030302020204" pitchFamily="66" charset="0"/>
                <a:ea typeface="Courier New" panose="02070309020205020404" pitchFamily="49" charset="0"/>
                <a:cs typeface="Times New Roman" panose="02020603050405020304" pitchFamily="18" charset="0"/>
              </a:rPr>
              <a:t>ha</a:t>
            </a:r>
            <a:r>
              <a:rPr lang="en-US" sz="1800" spc="-10"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spc="-3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to</a:t>
            </a:r>
            <a:r>
              <a:rPr lang="en-US" sz="1800" spc="-2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the</a:t>
            </a:r>
            <a:r>
              <a:rPr lang="en-US" sz="1800" spc="-28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10" dirty="0">
                <a:effectLst/>
                <a:latin typeface="Comic Sans MS" panose="030F0702030302020204" pitchFamily="66" charset="0"/>
                <a:ea typeface="Courier New" panose="02070309020205020404" pitchFamily="49" charset="0"/>
                <a:cs typeface="Times New Roman" panose="02020603050405020304" pitchFamily="18" charset="0"/>
              </a:rPr>
              <a:t>best</a:t>
            </a:r>
            <a:r>
              <a:rPr lang="en-US" sz="1800" spc="17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of</a:t>
            </a:r>
            <a:r>
              <a:rPr lang="en-US" sz="1800" spc="-3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our</a:t>
            </a:r>
            <a:r>
              <a:rPr lang="en-US" sz="1800" spc="-30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knowledge,</a:t>
            </a:r>
            <a:r>
              <a:rPr lang="en-US" sz="1800" spc="-32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not</a:t>
            </a:r>
            <a:r>
              <a:rPr lang="en-US" sz="1800" spc="-31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been</a:t>
            </a:r>
            <a:r>
              <a:rPr lang="en-US" sz="1800" spc="-26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presented</a:t>
            </a:r>
            <a:r>
              <a:rPr lang="en-US" sz="1800" spc="-310"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spc="-65" dirty="0">
                <a:effectLst/>
                <a:latin typeface="Comic Sans MS" panose="030F0702030302020204" pitchFamily="66" charset="0"/>
                <a:ea typeface="Courier New" panose="02070309020205020404" pitchFamily="49" charset="0"/>
                <a:cs typeface="Times New Roman" panose="02020603050405020304" pitchFamily="18" charset="0"/>
              </a:rPr>
              <a:t>s</a:t>
            </a:r>
            <a:r>
              <a:rPr lang="en-US" sz="1800" spc="-75" dirty="0">
                <a:effectLst/>
                <a:latin typeface="Comic Sans MS" panose="030F0702030302020204" pitchFamily="66" charset="0"/>
                <a:ea typeface="Courier New" panose="02070309020205020404" pitchFamily="49" charset="0"/>
                <a:cs typeface="Times New Roman" panose="02020603050405020304" pitchFamily="18" charset="0"/>
              </a:rPr>
              <a:t>o</a:t>
            </a:r>
            <a:r>
              <a:rPr lang="en-US" sz="1800" spc="-295" dirty="0">
                <a:effectLst/>
                <a:latin typeface="Comic Sans MS" panose="030F0702030302020204" pitchFamily="66" charset="0"/>
                <a:ea typeface="Courier New" panose="02070309020205020404" pitchFamily="49" charset="0"/>
                <a:cs typeface="Times New Roman" panose="02020603050405020304" pitchFamily="18" charset="0"/>
              </a:rPr>
              <a:t> </a:t>
            </a:r>
            <a:r>
              <a:rPr lang="en-US" sz="1800" dirty="0">
                <a:effectLst/>
                <a:latin typeface="Comic Sans MS" panose="030F0702030302020204" pitchFamily="66" charset="0"/>
                <a:ea typeface="Courier New" panose="02070309020205020404" pitchFamily="49" charset="0"/>
                <a:cs typeface="Times New Roman" panose="02020603050405020304" pitchFamily="18" charset="0"/>
              </a:rPr>
              <a:t>far.</a:t>
            </a:r>
            <a:endParaRPr lang="en-GB" sz="1800" dirty="0">
              <a:effectLst/>
              <a:latin typeface="Comic Sans MS" panose="030F0702030302020204" pitchFamily="66" charset="0"/>
              <a:ea typeface="Courier New" panose="02070309020205020404" pitchFamily="49" charset="0"/>
              <a:cs typeface="Times New Roman" panose="02020603050405020304" pitchFamily="18" charset="0"/>
            </a:endParaRPr>
          </a:p>
        </p:txBody>
      </p:sp>
      <p:sp>
        <p:nvSpPr>
          <p:cNvPr id="3" name="Date Placeholder 2">
            <a:extLst>
              <a:ext uri="{FF2B5EF4-FFF2-40B4-BE49-F238E27FC236}">
                <a16:creationId xmlns:a16="http://schemas.microsoft.com/office/drawing/2014/main" id="{E578250A-D9C5-9780-BD37-6E9AD2E0B5F6}"/>
              </a:ext>
            </a:extLst>
          </p:cNvPr>
          <p:cNvSpPr>
            <a:spLocks noGrp="1"/>
          </p:cNvSpPr>
          <p:nvPr>
            <p:ph type="dt" sz="half" idx="10"/>
          </p:nvPr>
        </p:nvSpPr>
        <p:spPr/>
        <p:txBody>
          <a:bodyPr/>
          <a:lstStyle/>
          <a:p>
            <a:pPr>
              <a:defRPr/>
            </a:pPr>
            <a:r>
              <a:rPr lang="en-US"/>
              <a:t>20/05/2025</a:t>
            </a:r>
            <a:endParaRPr lang="en-GB"/>
          </a:p>
        </p:txBody>
      </p:sp>
      <p:sp>
        <p:nvSpPr>
          <p:cNvPr id="7" name="Footer Placeholder 6">
            <a:extLst>
              <a:ext uri="{FF2B5EF4-FFF2-40B4-BE49-F238E27FC236}">
                <a16:creationId xmlns:a16="http://schemas.microsoft.com/office/drawing/2014/main" id="{25A16A03-EE8F-9176-EEAC-26EF15B5B556}"/>
              </a:ext>
            </a:extLst>
          </p:cNvPr>
          <p:cNvSpPr>
            <a:spLocks noGrp="1"/>
          </p:cNvSpPr>
          <p:nvPr>
            <p:ph type="ftr" sz="quarter" idx="11"/>
          </p:nvPr>
        </p:nvSpPr>
        <p:spPr/>
        <p:txBody>
          <a:bodyPr/>
          <a:lstStyle/>
          <a:p>
            <a:pPr>
              <a:defRPr/>
            </a:pPr>
            <a:r>
              <a:rPr lang="en-US"/>
              <a:t>S. Myers Paris IJCLab Orsay</a:t>
            </a:r>
            <a:endParaRPr lang="en-GB"/>
          </a:p>
        </p:txBody>
      </p:sp>
      <p:sp>
        <p:nvSpPr>
          <p:cNvPr id="12" name="Slide Number Placeholder 11">
            <a:extLst>
              <a:ext uri="{FF2B5EF4-FFF2-40B4-BE49-F238E27FC236}">
                <a16:creationId xmlns:a16="http://schemas.microsoft.com/office/drawing/2014/main" id="{2DAEE0DB-181D-D5B1-3CC0-14C2C0B82462}"/>
              </a:ext>
            </a:extLst>
          </p:cNvPr>
          <p:cNvSpPr>
            <a:spLocks noGrp="1"/>
          </p:cNvSpPr>
          <p:nvPr>
            <p:ph type="sldNum" sz="quarter" idx="12"/>
          </p:nvPr>
        </p:nvSpPr>
        <p:spPr/>
        <p:txBody>
          <a:bodyPr/>
          <a:lstStyle/>
          <a:p>
            <a:pPr>
              <a:defRPr/>
            </a:pPr>
            <a:fld id="{A41727FE-8786-448B-8B1E-01FED10F9FFD}" type="slidenum">
              <a:rPr lang="en-GB" smtClean="0"/>
              <a:pPr>
                <a:defRPr/>
              </a:pPr>
              <a:t>31</a:t>
            </a:fld>
            <a:endParaRPr lang="en-GB"/>
          </a:p>
        </p:txBody>
      </p:sp>
    </p:spTree>
    <p:custDataLst>
      <p:tags r:id="rId1"/>
    </p:custDataLst>
    <p:extLst>
      <p:ext uri="{BB962C8B-B14F-4D97-AF65-F5344CB8AC3E}">
        <p14:creationId xmlns:p14="http://schemas.microsoft.com/office/powerpoint/2010/main" val="2578003724"/>
      </p:ext>
    </p:extLst>
  </p:cSld>
  <p:clrMapOvr>
    <a:masterClrMapping/>
  </p:clrMapOvr>
  <mc:AlternateContent xmlns:mc="http://schemas.openxmlformats.org/markup-compatibility/2006" xmlns:p14="http://schemas.microsoft.com/office/powerpoint/2010/main">
    <mc:Choice Requires="p14">
      <p:transition spd="med" p14:dur="700" advTm="64565">
        <p:fade/>
      </p:transition>
    </mc:Choice>
    <mc:Fallback xmlns="">
      <p:transition spd="med" advTm="64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89B67A-40D7-CDE3-2983-A7E79D6A4DD1}"/>
              </a:ext>
            </a:extLst>
          </p:cNvPr>
          <p:cNvSpPr>
            <a:spLocks noGrp="1"/>
          </p:cNvSpPr>
          <p:nvPr>
            <p:ph type="title"/>
          </p:nvPr>
        </p:nvSpPr>
        <p:spPr/>
        <p:txBody>
          <a:bodyPr>
            <a:normAutofit fontScale="90000"/>
          </a:bodyPr>
          <a:lstStyle/>
          <a:p>
            <a:pPr algn="ctr">
              <a:defRPr/>
            </a:pPr>
            <a:r>
              <a:rPr lang="en-GB" sz="3200" b="0" dirty="0">
                <a:solidFill>
                  <a:srgbClr val="243F60"/>
                </a:solidFill>
                <a:uFill>
                  <a:solidFill>
                    <a:srgbClr val="243F60"/>
                  </a:solidFill>
                </a:uFill>
                <a:latin typeface="Cambria" panose="02040503050406030204" pitchFamily="18" charset="0"/>
                <a:ea typeface="Cambria" panose="02040503050406030204" pitchFamily="18" charset="0"/>
                <a:cs typeface="Cambria" panose="02040503050406030204" pitchFamily="18" charset="0"/>
              </a:rPr>
              <a:t> Summary of the </a:t>
            </a:r>
            <a:r>
              <a:rPr kumimoji="0" lang="en-GB" sz="3200" b="0" i="0" u="none" strike="noStrike" kern="0" cap="none" spc="0" normalizeH="0" baseline="0" noProof="0" dirty="0">
                <a:ln>
                  <a:noFill/>
                </a:ln>
                <a:solidFill>
                  <a:srgbClr val="243F60"/>
                </a:solidFill>
                <a:effectLst/>
                <a:uLnTx/>
                <a:uFill>
                  <a:solidFill>
                    <a:srgbClr val="243F60"/>
                  </a:solidFill>
                </a:uFill>
                <a:latin typeface="Cambria" panose="02040503050406030204" pitchFamily="18" charset="0"/>
                <a:ea typeface="Cambria" panose="02040503050406030204" pitchFamily="18" charset="0"/>
                <a:cs typeface="Cambria" panose="02040503050406030204" pitchFamily="18" charset="0"/>
              </a:rPr>
              <a:t>Demise of the SSC (1993)</a:t>
            </a:r>
            <a:br>
              <a:rPr kumimoji="0" lang="en-GB" sz="3200" b="0" i="0" u="none" strike="noStrike" kern="0" cap="none" spc="0" normalizeH="0" baseline="0" noProof="0" dirty="0">
                <a:ln>
                  <a:noFill/>
                </a:ln>
                <a:solidFill>
                  <a:srgbClr val="243F60"/>
                </a:solidFill>
                <a:effectLst/>
                <a:uLnTx/>
                <a:uFill>
                  <a:solidFill>
                    <a:srgbClr val="243F60"/>
                  </a:solidFill>
                </a:uFill>
                <a:latin typeface="Cambria" panose="02040503050406030204" pitchFamily="18" charset="0"/>
                <a:ea typeface="Cambria" panose="02040503050406030204" pitchFamily="18" charset="0"/>
                <a:cs typeface="Cambria" panose="02040503050406030204" pitchFamily="18" charset="0"/>
              </a:rPr>
            </a:br>
            <a:r>
              <a:rPr kumimoji="0" lang="en-GB" sz="3200" b="0" i="0" u="none" strike="noStrike" kern="0" cap="none" spc="0" normalizeH="0" baseline="0" noProof="0" dirty="0">
                <a:ln>
                  <a:noFill/>
                </a:ln>
                <a:solidFill>
                  <a:srgbClr val="243F60"/>
                </a:solidFill>
                <a:effectLst/>
                <a:uLnTx/>
                <a:uFill>
                  <a:solidFill>
                    <a:srgbClr val="243F60"/>
                  </a:solidFill>
                </a:uFill>
                <a:latin typeface="Cambria" panose="02040503050406030204" pitchFamily="18" charset="0"/>
                <a:ea typeface="Cambria" panose="02040503050406030204" pitchFamily="18" charset="0"/>
                <a:cs typeface="Cambria" panose="02040503050406030204" pitchFamily="18" charset="0"/>
              </a:rPr>
              <a:t>and subsequent </a:t>
            </a:r>
            <a:r>
              <a:rPr lang="en-GB" sz="3200" b="0" dirty="0">
                <a:solidFill>
                  <a:srgbClr val="243F60"/>
                </a:solidFill>
                <a:uFill>
                  <a:solidFill>
                    <a:srgbClr val="243F60"/>
                  </a:solidFill>
                </a:uFill>
                <a:latin typeface="Cambria" panose="02040503050406030204" pitchFamily="18" charset="0"/>
                <a:ea typeface="Cambria" panose="02040503050406030204" pitchFamily="18" charset="0"/>
                <a:cs typeface="Cambria" panose="02040503050406030204" pitchFamily="18" charset="0"/>
              </a:rPr>
              <a:t>Approval of the LHC (1994)</a:t>
            </a:r>
            <a:endParaRPr lang="en-GB" sz="3200" b="0" dirty="0"/>
          </a:p>
        </p:txBody>
      </p:sp>
      <p:sp>
        <p:nvSpPr>
          <p:cNvPr id="5" name="Date Placeholder 4">
            <a:extLst>
              <a:ext uri="{FF2B5EF4-FFF2-40B4-BE49-F238E27FC236}">
                <a16:creationId xmlns:a16="http://schemas.microsoft.com/office/drawing/2014/main" id="{C94AA2B6-96E6-E415-23F1-8F513E7A9DFA}"/>
              </a:ext>
            </a:extLst>
          </p:cNvPr>
          <p:cNvSpPr>
            <a:spLocks noGrp="1"/>
          </p:cNvSpPr>
          <p:nvPr>
            <p:ph type="dt" sz="half" idx="10"/>
          </p:nvPr>
        </p:nvSpPr>
        <p:spPr/>
        <p:txBody>
          <a:bodyPr/>
          <a:lstStyle/>
          <a:p>
            <a:r>
              <a:rPr lang="en-US"/>
              <a:t>20/05/2025</a:t>
            </a:r>
            <a:endParaRPr lang="en-GB"/>
          </a:p>
        </p:txBody>
      </p:sp>
      <p:sp>
        <p:nvSpPr>
          <p:cNvPr id="6" name="Footer Placeholder 5">
            <a:extLst>
              <a:ext uri="{FF2B5EF4-FFF2-40B4-BE49-F238E27FC236}">
                <a16:creationId xmlns:a16="http://schemas.microsoft.com/office/drawing/2014/main" id="{FA3CD9FD-D5C5-4B44-11FC-95BDB031870F}"/>
              </a:ext>
            </a:extLst>
          </p:cNvPr>
          <p:cNvSpPr>
            <a:spLocks noGrp="1"/>
          </p:cNvSpPr>
          <p:nvPr>
            <p:ph type="ftr" sz="quarter" idx="11"/>
          </p:nvPr>
        </p:nvSpPr>
        <p:spPr/>
        <p:txBody>
          <a:bodyPr/>
          <a:lstStyle/>
          <a:p>
            <a:r>
              <a:rPr lang="en-US"/>
              <a:t>S. Myers Paris IJCLab Orsay</a:t>
            </a:r>
            <a:endParaRPr lang="en-GB"/>
          </a:p>
        </p:txBody>
      </p:sp>
      <p:sp>
        <p:nvSpPr>
          <p:cNvPr id="9" name="Slide Number Placeholder 8">
            <a:extLst>
              <a:ext uri="{FF2B5EF4-FFF2-40B4-BE49-F238E27FC236}">
                <a16:creationId xmlns:a16="http://schemas.microsoft.com/office/drawing/2014/main" id="{8050A6D4-5BA4-61F1-2CF3-D1DC47ACACF9}"/>
              </a:ext>
            </a:extLst>
          </p:cNvPr>
          <p:cNvSpPr>
            <a:spLocks noGrp="1"/>
          </p:cNvSpPr>
          <p:nvPr>
            <p:ph type="sldNum" sz="quarter" idx="12"/>
          </p:nvPr>
        </p:nvSpPr>
        <p:spPr/>
        <p:txBody>
          <a:bodyPr/>
          <a:lstStyle/>
          <a:p>
            <a:fld id="{18B06CF1-F202-4E9A-89BE-44C7D2FE53AA}" type="slidenum">
              <a:rPr lang="en-GB" smtClean="0"/>
              <a:t>32</a:t>
            </a:fld>
            <a:endParaRPr lang="en-GB"/>
          </a:p>
        </p:txBody>
      </p:sp>
      <p:sp>
        <p:nvSpPr>
          <p:cNvPr id="8" name="Content Placeholder 7">
            <a:extLst>
              <a:ext uri="{FF2B5EF4-FFF2-40B4-BE49-F238E27FC236}">
                <a16:creationId xmlns:a16="http://schemas.microsoft.com/office/drawing/2014/main" id="{06BB53F8-9877-A864-A8D4-82CCA282C004}"/>
              </a:ext>
            </a:extLst>
          </p:cNvPr>
          <p:cNvSpPr>
            <a:spLocks noGrp="1"/>
          </p:cNvSpPr>
          <p:nvPr>
            <p:ph idx="4294967295"/>
          </p:nvPr>
        </p:nvSpPr>
        <p:spPr>
          <a:xfrm>
            <a:off x="479502" y="1361031"/>
            <a:ext cx="8379909" cy="4783291"/>
          </a:xfrm>
        </p:spPr>
        <p:txBody>
          <a:bodyPr>
            <a:normAutofit/>
          </a:bodyPr>
          <a:lstStyle/>
          <a:p>
            <a:pPr algn="just">
              <a:lnSpc>
                <a:spcPct val="115000"/>
              </a:lnSpc>
              <a:spcBef>
                <a:spcPts val="0"/>
              </a:spcBef>
              <a:spcAft>
                <a:spcPts val="1000"/>
              </a:spcAft>
              <a:buFont typeface="Wingdings" panose="05000000000000000000" pitchFamily="2" charset="2"/>
              <a:buChar char="§"/>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SSC project endorsed in </a:t>
            </a:r>
            <a:r>
              <a:rPr lang="en-GB" sz="2400" b="0" dirty="0">
                <a:solidFill>
                  <a:srgbClr val="FF0000"/>
                </a:solidFill>
                <a:uFill>
                  <a:solidFill>
                    <a:srgbClr val="000000"/>
                  </a:solidFill>
                </a:uFill>
                <a:latin typeface="Times New Roman" panose="02020603050405020304" pitchFamily="18" charset="0"/>
                <a:ea typeface="Arial Unicode MS"/>
                <a:cs typeface="Arial Unicode MS"/>
              </a:rPr>
              <a:t>1983</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 estimated budget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$2.8bn</a:t>
            </a:r>
          </a:p>
          <a:p>
            <a:pPr algn="just">
              <a:lnSpc>
                <a:spcPct val="115000"/>
              </a:lnSpc>
              <a:spcBef>
                <a:spcPts val="0"/>
              </a:spcBef>
              <a:spcAft>
                <a:spcPts val="1000"/>
              </a:spcAft>
              <a:buFont typeface="Wingdings" panose="05000000000000000000" pitchFamily="2" charset="2"/>
              <a:buChar char="§"/>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DOE review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1986</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 estimated budget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$3.01bn</a:t>
            </a:r>
          </a:p>
          <a:p>
            <a:pPr algn="just">
              <a:lnSpc>
                <a:spcPct val="115000"/>
              </a:lnSpc>
              <a:spcBef>
                <a:spcPts val="0"/>
              </a:spcBef>
              <a:spcAft>
                <a:spcPts val="1000"/>
              </a:spcAft>
              <a:buFont typeface="Wingdings" panose="05000000000000000000" pitchFamily="2" charset="2"/>
              <a:buChar char="§"/>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1987 Congress informed of budget escalation to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$4.4bn</a:t>
            </a:r>
          </a:p>
          <a:p>
            <a:pPr algn="just">
              <a:lnSpc>
                <a:spcPct val="115000"/>
              </a:lnSpc>
              <a:spcBef>
                <a:spcPts val="0"/>
              </a:spcBef>
              <a:spcAft>
                <a:spcPts val="1000"/>
              </a:spcAft>
              <a:buFont typeface="Wingdings" panose="05000000000000000000" pitchFamily="2" charset="2"/>
              <a:buChar char="§"/>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November 1988; State of Texas offer $1bn of funding (Bush)</a:t>
            </a:r>
          </a:p>
          <a:p>
            <a:pPr algn="just">
              <a:lnSpc>
                <a:spcPct val="115000"/>
              </a:lnSpc>
              <a:spcBef>
                <a:spcPts val="0"/>
              </a:spcBef>
              <a:spcAft>
                <a:spcPts val="1000"/>
              </a:spcAft>
              <a:buFont typeface="Wingdings" panose="05000000000000000000" pitchFamily="2" charset="2"/>
              <a:buChar char="§"/>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DOE Review (after site selection),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1990</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 official budget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$8.7b</a:t>
            </a:r>
          </a:p>
          <a:p>
            <a:pPr algn="just">
              <a:lnSpc>
                <a:spcPct val="115000"/>
              </a:lnSpc>
              <a:spcBef>
                <a:spcPts val="0"/>
              </a:spcBef>
              <a:spcAft>
                <a:spcPts val="1000"/>
              </a:spcAft>
              <a:buFont typeface="Wingdings" panose="05000000000000000000" pitchFamily="2" charset="2"/>
              <a:buChar char="§"/>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October 1993 budget estimates escalate to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$12bn</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 US Congress cancel the project </a:t>
            </a:r>
            <a:r>
              <a:rPr lang="en-GB" sz="2400" b="0" dirty="0">
                <a:solidFill>
                  <a:srgbClr val="000000"/>
                </a:solidFill>
                <a:highlight>
                  <a:srgbClr val="FFFF00"/>
                </a:highlight>
                <a:uFill>
                  <a:solidFill>
                    <a:srgbClr val="000000"/>
                  </a:solidFill>
                </a:uFill>
                <a:latin typeface="Times New Roman" panose="02020603050405020304" pitchFamily="18" charset="0"/>
                <a:ea typeface="Arial Unicode MS"/>
                <a:cs typeface="Arial Unicode MS"/>
              </a:rPr>
              <a:t>after $2bn had already been spent</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a:t>
            </a:r>
          </a:p>
          <a:p>
            <a:pPr marL="85725" indent="-342900" algn="just">
              <a:lnSpc>
                <a:spcPct val="115000"/>
              </a:lnSpc>
              <a:spcBef>
                <a:spcPts val="0"/>
              </a:spcBef>
              <a:spcAft>
                <a:spcPts val="1000"/>
              </a:spcAft>
              <a:buClr>
                <a:srgbClr val="00CCFF"/>
              </a:buClr>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The demise of the SSC opened the door to the LHC: </a:t>
            </a:r>
          </a:p>
          <a:p>
            <a:pPr marL="85725" indent="-342900" algn="just">
              <a:lnSpc>
                <a:spcPct val="115000"/>
              </a:lnSpc>
              <a:spcBef>
                <a:spcPts val="0"/>
              </a:spcBef>
              <a:spcAft>
                <a:spcPts val="1000"/>
              </a:spcAft>
              <a:buClr>
                <a:srgbClr val="00CCFF"/>
              </a:buClr>
              <a:buFont typeface="Wingdings" panose="05000000000000000000" pitchFamily="2" charset="2"/>
              <a:buChar char="q"/>
              <a:defRPr/>
            </a:pPr>
            <a:r>
              <a:rPr lang="en-GB" sz="2400" b="0" dirty="0">
                <a:solidFill>
                  <a:srgbClr val="000000"/>
                </a:solidFill>
                <a:uFill>
                  <a:solidFill>
                    <a:srgbClr val="000000"/>
                  </a:solidFill>
                </a:uFill>
                <a:latin typeface="Times New Roman" panose="02020603050405020304" pitchFamily="18" charset="0"/>
                <a:ea typeface="Arial Unicode MS"/>
                <a:cs typeface="Arial Unicode MS"/>
              </a:rPr>
              <a:t>CERN council </a:t>
            </a:r>
            <a:r>
              <a:rPr lang="en-GB" sz="2400" b="0" dirty="0">
                <a:solidFill>
                  <a:srgbClr val="FF0000"/>
                </a:solidFill>
                <a:uFill>
                  <a:solidFill>
                    <a:srgbClr val="000000"/>
                  </a:solidFill>
                </a:uFill>
                <a:latin typeface="Times New Roman" panose="02020603050405020304" pitchFamily="18" charset="0"/>
                <a:ea typeface="Arial Unicode MS"/>
                <a:cs typeface="Arial Unicode MS"/>
              </a:rPr>
              <a:t>approved the LHC </a:t>
            </a:r>
            <a:r>
              <a:rPr lang="en-GB" sz="2400" b="0" dirty="0">
                <a:solidFill>
                  <a:srgbClr val="000000"/>
                </a:solidFill>
                <a:uFill>
                  <a:solidFill>
                    <a:srgbClr val="000000"/>
                  </a:solidFill>
                </a:uFill>
                <a:latin typeface="Times New Roman" panose="02020603050405020304" pitchFamily="18" charset="0"/>
                <a:ea typeface="Arial Unicode MS"/>
                <a:cs typeface="Arial Unicode MS"/>
              </a:rPr>
              <a:t>in </a:t>
            </a:r>
            <a:r>
              <a:rPr lang="en-GB" sz="2400" b="0" dirty="0">
                <a:solidFill>
                  <a:srgbClr val="FF0000"/>
                </a:solidFill>
                <a:uFill>
                  <a:solidFill>
                    <a:srgbClr val="000000"/>
                  </a:solidFill>
                </a:uFill>
                <a:latin typeface="Times New Roman" panose="02020603050405020304" pitchFamily="18" charset="0"/>
                <a:ea typeface="Arial Unicode MS"/>
                <a:cs typeface="Arial Unicode MS"/>
              </a:rPr>
              <a:t>December 1994</a:t>
            </a:r>
            <a:endParaRPr lang="en-GB" sz="2400" b="0" dirty="0"/>
          </a:p>
        </p:txBody>
      </p:sp>
    </p:spTree>
  </p:cSld>
  <p:clrMapOvr>
    <a:masterClrMapping/>
  </p:clrMapOvr>
  <mc:AlternateContent xmlns:mc="http://schemas.openxmlformats.org/markup-compatibility/2006" xmlns:p14="http://schemas.microsoft.com/office/powerpoint/2010/main">
    <mc:Choice Requires="p14">
      <p:transition spd="med" p14:dur="700" advTm="103343">
        <p:fade/>
      </p:transition>
    </mc:Choice>
    <mc:Fallback xmlns="">
      <p:transition spd="med" advTm="103343">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10092008_1.jpg">
            <a:extLst>
              <a:ext uri="{FF2B5EF4-FFF2-40B4-BE49-F238E27FC236}">
                <a16:creationId xmlns:a16="http://schemas.microsoft.com/office/drawing/2014/main" id="{E70731D8-4468-2291-95E5-B2635F8111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9774" y="1057670"/>
            <a:ext cx="6942268" cy="520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24">
            <a:extLst>
              <a:ext uri="{FF2B5EF4-FFF2-40B4-BE49-F238E27FC236}">
                <a16:creationId xmlns:a16="http://schemas.microsoft.com/office/drawing/2014/main" id="{F55183F4-F815-B9D3-28C5-32321523EA1A}"/>
              </a:ext>
            </a:extLst>
          </p:cNvPr>
          <p:cNvSpPr txBox="1">
            <a:spLocks noChangeArrowheads="1"/>
          </p:cNvSpPr>
          <p:nvPr/>
        </p:nvSpPr>
        <p:spPr bwMode="auto">
          <a:xfrm>
            <a:off x="1039774" y="171038"/>
            <a:ext cx="7246883" cy="730250"/>
          </a:xfrm>
          <a:prstGeom prst="rect">
            <a:avLst/>
          </a:prstGeom>
          <a:noFill/>
          <a:ln w="12700" algn="ctr">
            <a:solidFill>
              <a:srgbClr val="000000"/>
            </a:solidFill>
            <a:miter lim="800000"/>
            <a:headEnd type="none" w="sm" len="sm"/>
            <a:tailEnd type="none" w="sm" len="sm"/>
          </a:ln>
        </p:spPr>
        <p:txBody>
          <a:bodyPr wrap="none"/>
          <a:lstStyle>
            <a:lvl1pPr>
              <a:spcBef>
                <a:spcPct val="50000"/>
              </a:spcBef>
              <a:buClr>
                <a:schemeClr val="hlink"/>
              </a:buClr>
              <a:buSzPct val="65000"/>
              <a:buFont typeface="Wingdings" panose="05000000000000000000" pitchFamily="2" charset="2"/>
              <a:buChar char="n"/>
              <a:defRPr sz="1500" b="1">
                <a:solidFill>
                  <a:schemeClr val="folHlink"/>
                </a:solidFill>
                <a:latin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latin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74"/>
                </a:solidFill>
                <a:effectLst/>
                <a:uLnTx/>
                <a:uFillTx/>
                <a:latin typeface="Arial" panose="020B0604020202020204" pitchFamily="34" charset="0"/>
                <a:ea typeface="+mn-ea"/>
                <a:cs typeface="+mn-cs"/>
              </a:rPr>
              <a:t> </a:t>
            </a:r>
            <a:r>
              <a:rPr kumimoji="0" lang="en-US" altLang="en-US" sz="1400" b="0" i="0" u="none" strike="noStrike" kern="1200" cap="none" spc="0" normalizeH="0" baseline="0" noProof="0" dirty="0">
                <a:ln>
                  <a:noFill/>
                </a:ln>
                <a:solidFill>
                  <a:srgbClr val="000074"/>
                </a:solidFill>
                <a:effectLst/>
                <a:uLnTx/>
                <a:uFillTx/>
                <a:latin typeface="Arial" panose="020B0604020202020204" pitchFamily="34" charset="0"/>
                <a:ea typeface="+mn-ea"/>
                <a:cs typeface="+mn-cs"/>
              </a:rPr>
              <a:t>(14 years later)  </a:t>
            </a:r>
            <a:r>
              <a:rPr kumimoji="0" lang="en-US" altLang="en-US" sz="2800" b="0" i="0" u="none" strike="noStrike" kern="1200" cap="none" spc="0" normalizeH="0" baseline="0" noProof="0" dirty="0">
                <a:ln>
                  <a:noFill/>
                </a:ln>
                <a:solidFill>
                  <a:srgbClr val="000074"/>
                </a:solidFill>
                <a:effectLst/>
                <a:uLnTx/>
                <a:uFillTx/>
                <a:latin typeface="Arial" panose="020B0604020202020204" pitchFamily="34" charset="0"/>
                <a:ea typeface="+mn-ea"/>
                <a:cs typeface="+mn-cs"/>
              </a:rPr>
              <a:t>On September 10, 2008; It worked</a:t>
            </a:r>
            <a:r>
              <a:rPr kumimoji="0" lang="en-US" altLang="en-US" sz="3200" b="0" i="0" u="none" strike="noStrike" kern="1200" cap="none" spc="0" normalizeH="0" baseline="0" noProof="0" dirty="0">
                <a:ln>
                  <a:noFill/>
                </a:ln>
                <a:solidFill>
                  <a:srgbClr val="000074"/>
                </a:solidFill>
                <a:effectLst/>
                <a:uLnTx/>
                <a:uFillTx/>
                <a:latin typeface="Arial" panose="020B0604020202020204" pitchFamily="34" charset="0"/>
                <a:ea typeface="+mn-ea"/>
                <a:cs typeface="+mn-cs"/>
              </a:rPr>
              <a:t>!</a:t>
            </a:r>
          </a:p>
        </p:txBody>
      </p:sp>
      <p:sp>
        <p:nvSpPr>
          <p:cNvPr id="5" name="Date Placeholder 4">
            <a:extLst>
              <a:ext uri="{FF2B5EF4-FFF2-40B4-BE49-F238E27FC236}">
                <a16:creationId xmlns:a16="http://schemas.microsoft.com/office/drawing/2014/main" id="{0A0FD14C-D170-FA1F-CED9-D85A811C3712}"/>
              </a:ext>
            </a:extLst>
          </p:cNvPr>
          <p:cNvSpPr>
            <a:spLocks noGrp="1"/>
          </p:cNvSpPr>
          <p:nvPr>
            <p:ph type="dt" sz="half" idx="10"/>
          </p:nvPr>
        </p:nvSpPr>
        <p:spPr/>
        <p:txBody>
          <a:bodyPr/>
          <a:lstStyle/>
          <a:p>
            <a:r>
              <a:rPr lang="en-US"/>
              <a:t>20/05/2025</a:t>
            </a:r>
            <a:endParaRPr lang="en-GB"/>
          </a:p>
        </p:txBody>
      </p:sp>
      <p:sp>
        <p:nvSpPr>
          <p:cNvPr id="6" name="Footer Placeholder 5">
            <a:extLst>
              <a:ext uri="{FF2B5EF4-FFF2-40B4-BE49-F238E27FC236}">
                <a16:creationId xmlns:a16="http://schemas.microsoft.com/office/drawing/2014/main" id="{0DD43FAC-325D-FC8B-EC39-92ADD6F234C1}"/>
              </a:ext>
            </a:extLst>
          </p:cNvPr>
          <p:cNvSpPr>
            <a:spLocks noGrp="1"/>
          </p:cNvSpPr>
          <p:nvPr>
            <p:ph type="ftr" sz="quarter" idx="11"/>
          </p:nvPr>
        </p:nvSpPr>
        <p:spPr/>
        <p:txBody>
          <a:bodyPr/>
          <a:lstStyle/>
          <a:p>
            <a:r>
              <a:rPr lang="en-US"/>
              <a:t>S. Myers Paris IJCLab Orsay</a:t>
            </a:r>
            <a:endParaRPr lang="en-GB"/>
          </a:p>
        </p:txBody>
      </p:sp>
      <p:sp>
        <p:nvSpPr>
          <p:cNvPr id="7" name="Slide Number Placeholder 6">
            <a:extLst>
              <a:ext uri="{FF2B5EF4-FFF2-40B4-BE49-F238E27FC236}">
                <a16:creationId xmlns:a16="http://schemas.microsoft.com/office/drawing/2014/main" id="{787AB046-0107-DEA8-EFC9-7EE07713E114}"/>
              </a:ext>
            </a:extLst>
          </p:cNvPr>
          <p:cNvSpPr>
            <a:spLocks noGrp="1"/>
          </p:cNvSpPr>
          <p:nvPr>
            <p:ph type="sldNum" sz="quarter" idx="12"/>
          </p:nvPr>
        </p:nvSpPr>
        <p:spPr/>
        <p:txBody>
          <a:bodyPr/>
          <a:lstStyle/>
          <a:p>
            <a:fld id="{18B06CF1-F202-4E9A-89BE-44C7D2FE53AA}" type="slidenum">
              <a:rPr lang="en-GB" smtClean="0"/>
              <a:t>33</a:t>
            </a:fld>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8066">
        <p:fade/>
      </p:transition>
    </mc:Choice>
    <mc:Fallback xmlns="">
      <p:transition spd="med" advTm="8066">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2">
            <a:extLst>
              <a:ext uri="{FF2B5EF4-FFF2-40B4-BE49-F238E27FC236}">
                <a16:creationId xmlns:a16="http://schemas.microsoft.com/office/drawing/2014/main" id="{A3C07F54-8DC2-B403-EB1D-875D80A56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78" y="997632"/>
            <a:ext cx="5269424" cy="521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Rectangle 2">
            <a:extLst>
              <a:ext uri="{FF2B5EF4-FFF2-40B4-BE49-F238E27FC236}">
                <a16:creationId xmlns:a16="http://schemas.microsoft.com/office/drawing/2014/main" id="{81548C8C-E2A5-F922-CFAF-041EC0B4A0B3}"/>
              </a:ext>
            </a:extLst>
          </p:cNvPr>
          <p:cNvSpPr txBox="1">
            <a:spLocks noChangeArrowheads="1"/>
          </p:cNvSpPr>
          <p:nvPr/>
        </p:nvSpPr>
        <p:spPr bwMode="auto">
          <a:xfrm>
            <a:off x="1650688" y="449188"/>
            <a:ext cx="5842624" cy="564996"/>
          </a:xfrm>
          <a:prstGeom prst="rect">
            <a:avLst/>
          </a:prstGeom>
          <a:noFill/>
          <a:ln w="12700" algn="ctr">
            <a:solidFill>
              <a:srgbClr val="000000"/>
            </a:solidFill>
            <a:miter lim="800000"/>
            <a:headEnd type="none" w="sm" len="sm"/>
            <a:tailEnd type="none" w="sm" len="sm"/>
          </a:ln>
        </p:spPr>
        <p:txBody>
          <a:bodyPr wrap="none"/>
          <a:lstStyle>
            <a:defPPr>
              <a:defRPr lang="en-US"/>
            </a:defPPr>
            <a:lvl1pPr algn="ctr">
              <a:buClrTx/>
              <a:buSzTx/>
              <a:buFontTx/>
              <a:buNone/>
              <a:defRPr sz="3200" b="0">
                <a:solidFill>
                  <a:srgbClr val="000074"/>
                </a:solidFill>
              </a:defRPr>
            </a:lvl1pPr>
            <a:lvl2pPr marL="742950" indent="-285750">
              <a:spcBef>
                <a:spcPct val="20000"/>
              </a:spcBef>
              <a:buClr>
                <a:schemeClr val="folHlink"/>
              </a:buClr>
              <a:buSzPct val="65000"/>
              <a:buFont typeface="Wingdings" panose="05000000000000000000" pitchFamily="2" charset="2"/>
              <a:buChar char="n"/>
              <a:defRPr b="1">
                <a:solidFill>
                  <a:schemeClr val="folHlink"/>
                </a:solidFill>
              </a:defRPr>
            </a:lvl2pPr>
            <a:lvl3pPr marL="1143000" indent="-228600">
              <a:spcBef>
                <a:spcPct val="20000"/>
              </a:spcBef>
              <a:buClr>
                <a:schemeClr val="hlink"/>
              </a:buClr>
              <a:buSzPct val="65000"/>
              <a:buFont typeface="Wingdings" panose="05000000000000000000" pitchFamily="2" charset="2"/>
              <a:buChar char="n"/>
              <a:defRPr sz="1200" b="1">
                <a:solidFill>
                  <a:schemeClr val="folHlink"/>
                </a:solidFill>
              </a:defRPr>
            </a:lvl3pPr>
            <a:lvl4pPr marL="1600200" indent="-228600">
              <a:spcBef>
                <a:spcPct val="20000"/>
              </a:spcBef>
              <a:buClr>
                <a:schemeClr val="folHlink"/>
              </a:buClr>
              <a:buSzPct val="65000"/>
              <a:buFont typeface="Wingdings" panose="05000000000000000000" pitchFamily="2" charset="2"/>
              <a:buChar char="n"/>
              <a:defRPr sz="1000" b="1">
                <a:solidFill>
                  <a:schemeClr val="folHlink"/>
                </a:solidFill>
              </a:defRPr>
            </a:lvl4pPr>
            <a:lvl5pPr marL="2057400" indent="-228600">
              <a:spcBef>
                <a:spcPct val="20000"/>
              </a:spcBef>
              <a:buClr>
                <a:schemeClr val="hlink"/>
              </a:buClr>
              <a:buSzPct val="65000"/>
              <a:buFont typeface="Wingdings" panose="05000000000000000000" pitchFamily="2" charset="2"/>
              <a:buChar char="n"/>
              <a:defRPr sz="1000" b="1">
                <a:solidFill>
                  <a:schemeClr val="folHlink"/>
                </a:solidFill>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1000" b="1">
                <a:solidFill>
                  <a:schemeClr val="folHlink"/>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74"/>
                </a:solidFill>
                <a:effectLst/>
                <a:uLnTx/>
                <a:uFillTx/>
                <a:latin typeface="Arial" panose="020B0604020202020204" pitchFamily="34" charset="0"/>
                <a:ea typeface="+mn-ea"/>
                <a:cs typeface="+mn-cs"/>
              </a:rPr>
              <a:t>A further 8 days later</a:t>
            </a:r>
          </a:p>
        </p:txBody>
      </p:sp>
      <p:sp>
        <p:nvSpPr>
          <p:cNvPr id="5" name="TextBox 4">
            <a:extLst>
              <a:ext uri="{FF2B5EF4-FFF2-40B4-BE49-F238E27FC236}">
                <a16:creationId xmlns:a16="http://schemas.microsoft.com/office/drawing/2014/main" id="{C330EBB0-88DE-6D44-FA52-616075A41957}"/>
              </a:ext>
            </a:extLst>
          </p:cNvPr>
          <p:cNvSpPr txBox="1"/>
          <p:nvPr/>
        </p:nvSpPr>
        <p:spPr>
          <a:xfrm rot="20153514">
            <a:off x="-55903" y="1241109"/>
            <a:ext cx="5605713" cy="923330"/>
          </a:xfrm>
          <a:prstGeom prst="rect">
            <a:avLst/>
          </a:prstGeom>
          <a:solidFill>
            <a:schemeClr val="bg1">
              <a:lumMod val="5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September 18: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S.Myers</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appointed Director for Accelerators and Technology with Special responsibilities for the LHC</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Date Placeholder 5">
            <a:extLst>
              <a:ext uri="{FF2B5EF4-FFF2-40B4-BE49-F238E27FC236}">
                <a16:creationId xmlns:a16="http://schemas.microsoft.com/office/drawing/2014/main" id="{FD5908AB-7E91-9DCD-180A-09F4B550E20E}"/>
              </a:ext>
            </a:extLst>
          </p:cNvPr>
          <p:cNvSpPr>
            <a:spLocks noGrp="1"/>
          </p:cNvSpPr>
          <p:nvPr>
            <p:ph type="dt" sz="half" idx="10"/>
          </p:nvPr>
        </p:nvSpPr>
        <p:spPr/>
        <p:txBody>
          <a:bodyPr/>
          <a:lstStyle/>
          <a:p>
            <a:r>
              <a:rPr lang="en-US"/>
              <a:t>20/05/2025</a:t>
            </a:r>
            <a:endParaRPr lang="en-GB"/>
          </a:p>
        </p:txBody>
      </p:sp>
      <p:sp>
        <p:nvSpPr>
          <p:cNvPr id="7" name="Footer Placeholder 6">
            <a:extLst>
              <a:ext uri="{FF2B5EF4-FFF2-40B4-BE49-F238E27FC236}">
                <a16:creationId xmlns:a16="http://schemas.microsoft.com/office/drawing/2014/main" id="{2EECD25C-4296-1AA7-CB96-FFD800C54D3A}"/>
              </a:ext>
            </a:extLst>
          </p:cNvPr>
          <p:cNvSpPr>
            <a:spLocks noGrp="1"/>
          </p:cNvSpPr>
          <p:nvPr>
            <p:ph type="ftr" sz="quarter" idx="11"/>
          </p:nvPr>
        </p:nvSpPr>
        <p:spPr/>
        <p:txBody>
          <a:bodyPr/>
          <a:lstStyle/>
          <a:p>
            <a:r>
              <a:rPr lang="en-US"/>
              <a:t>S. Myers Paris IJCLab Orsay</a:t>
            </a:r>
            <a:endParaRPr lang="en-GB"/>
          </a:p>
        </p:txBody>
      </p:sp>
      <p:sp>
        <p:nvSpPr>
          <p:cNvPr id="8" name="Slide Number Placeholder 7">
            <a:extLst>
              <a:ext uri="{FF2B5EF4-FFF2-40B4-BE49-F238E27FC236}">
                <a16:creationId xmlns:a16="http://schemas.microsoft.com/office/drawing/2014/main" id="{14DE99D0-87E2-BB58-D4E3-87BD3E52285C}"/>
              </a:ext>
            </a:extLst>
          </p:cNvPr>
          <p:cNvSpPr>
            <a:spLocks noGrp="1"/>
          </p:cNvSpPr>
          <p:nvPr>
            <p:ph type="sldNum" sz="quarter" idx="12"/>
          </p:nvPr>
        </p:nvSpPr>
        <p:spPr/>
        <p:txBody>
          <a:bodyPr/>
          <a:lstStyle/>
          <a:p>
            <a:fld id="{18B06CF1-F202-4E9A-89BE-44C7D2FE53AA}" type="slidenum">
              <a:rPr lang="en-GB" smtClean="0"/>
              <a:t>34</a:t>
            </a:fld>
            <a:endParaRPr lang="en-GB"/>
          </a:p>
        </p:txBody>
      </p:sp>
      <p:sp>
        <p:nvSpPr>
          <p:cNvPr id="10" name="TextBox 9">
            <a:extLst>
              <a:ext uri="{FF2B5EF4-FFF2-40B4-BE49-F238E27FC236}">
                <a16:creationId xmlns:a16="http://schemas.microsoft.com/office/drawing/2014/main" id="{A2EAD4C7-BB73-36D3-8FC3-286CC072B8E0}"/>
              </a:ext>
            </a:extLst>
          </p:cNvPr>
          <p:cNvSpPr txBox="1"/>
          <p:nvPr/>
        </p:nvSpPr>
        <p:spPr>
          <a:xfrm>
            <a:off x="5906536" y="5820854"/>
            <a:ext cx="993314" cy="307777"/>
          </a:xfrm>
          <a:prstGeom prst="rect">
            <a:avLst/>
          </a:prstGeom>
          <a:noFill/>
        </p:spPr>
        <p:txBody>
          <a:bodyPr wrap="square" rtlCol="0">
            <a:spAutoFit/>
          </a:bodyPr>
          <a:lstStyle/>
          <a:p>
            <a:r>
              <a:rPr lang="en-US" sz="1400" dirty="0"/>
              <a:t>Rolf Heuer</a:t>
            </a:r>
            <a:endParaRPr lang="en-GB" sz="14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3403">
        <p:fade/>
      </p:transition>
    </mc:Choice>
    <mc:Fallback xmlns="">
      <p:transition spd="med" advTm="234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a:extLst>
              <a:ext uri="{FF2B5EF4-FFF2-40B4-BE49-F238E27FC236}">
                <a16:creationId xmlns:a16="http://schemas.microsoft.com/office/drawing/2014/main" id="{434C04D5-8006-ED58-A8DC-2934E2EDBA91}"/>
              </a:ext>
            </a:extLst>
          </p:cNvPr>
          <p:cNvSpPr>
            <a:spLocks noGrp="1" noChangeArrowheads="1"/>
          </p:cNvSpPr>
          <p:nvPr>
            <p:ph type="title"/>
          </p:nvPr>
        </p:nvSpPr>
        <p:spPr>
          <a:xfrm>
            <a:off x="628649" y="1763899"/>
            <a:ext cx="7886700" cy="741703"/>
          </a:xfrm>
        </p:spPr>
        <p:txBody>
          <a:bodyPr>
            <a:normAutofit/>
          </a:bodyPr>
          <a:lstStyle/>
          <a:p>
            <a:pPr algn="ctr" eaLnBrk="1" hangingPunct="1">
              <a:defRPr/>
            </a:pPr>
            <a:r>
              <a:rPr lang="en-US" dirty="0"/>
              <a:t>LHC imploded + exploded</a:t>
            </a:r>
          </a:p>
        </p:txBody>
      </p:sp>
      <p:sp>
        <p:nvSpPr>
          <p:cNvPr id="7" name="Date Placeholder 6">
            <a:extLst>
              <a:ext uri="{FF2B5EF4-FFF2-40B4-BE49-F238E27FC236}">
                <a16:creationId xmlns:a16="http://schemas.microsoft.com/office/drawing/2014/main" id="{C31BAAFA-F964-4021-5970-C9461470C432}"/>
              </a:ext>
            </a:extLst>
          </p:cNvPr>
          <p:cNvSpPr>
            <a:spLocks noGrp="1"/>
          </p:cNvSpPr>
          <p:nvPr>
            <p:ph type="dt" sz="half" idx="10"/>
          </p:nvPr>
        </p:nvSpPr>
        <p:spPr/>
        <p:txBody>
          <a:bodyPr/>
          <a:lstStyle/>
          <a:p>
            <a:r>
              <a:rPr lang="en-US"/>
              <a:t>20/05/2025</a:t>
            </a:r>
            <a:endParaRPr lang="en-GB"/>
          </a:p>
        </p:txBody>
      </p:sp>
      <p:sp>
        <p:nvSpPr>
          <p:cNvPr id="8" name="Footer Placeholder 7">
            <a:extLst>
              <a:ext uri="{FF2B5EF4-FFF2-40B4-BE49-F238E27FC236}">
                <a16:creationId xmlns:a16="http://schemas.microsoft.com/office/drawing/2014/main" id="{345C91C7-D57A-1514-FE08-24E596966C61}"/>
              </a:ext>
            </a:extLst>
          </p:cNvPr>
          <p:cNvSpPr>
            <a:spLocks noGrp="1"/>
          </p:cNvSpPr>
          <p:nvPr>
            <p:ph type="ftr" sz="quarter" idx="11"/>
          </p:nvPr>
        </p:nvSpPr>
        <p:spPr/>
        <p:txBody>
          <a:bodyPr/>
          <a:lstStyle/>
          <a:p>
            <a:r>
              <a:rPr lang="en-US"/>
              <a:t>S. Myers Paris IJCLab Orsay</a:t>
            </a:r>
            <a:endParaRPr lang="en-GB"/>
          </a:p>
        </p:txBody>
      </p:sp>
      <p:sp>
        <p:nvSpPr>
          <p:cNvPr id="9" name="Slide Number Placeholder 8">
            <a:extLst>
              <a:ext uri="{FF2B5EF4-FFF2-40B4-BE49-F238E27FC236}">
                <a16:creationId xmlns:a16="http://schemas.microsoft.com/office/drawing/2014/main" id="{342EBD4D-72F1-20F3-212F-2A18AACE54A4}"/>
              </a:ext>
            </a:extLst>
          </p:cNvPr>
          <p:cNvSpPr>
            <a:spLocks noGrp="1"/>
          </p:cNvSpPr>
          <p:nvPr>
            <p:ph type="sldNum" sz="quarter" idx="12"/>
          </p:nvPr>
        </p:nvSpPr>
        <p:spPr/>
        <p:txBody>
          <a:bodyPr/>
          <a:lstStyle/>
          <a:p>
            <a:fld id="{18B06CF1-F202-4E9A-89BE-44C7D2FE53AA}" type="slidenum">
              <a:rPr lang="en-GB" smtClean="0"/>
              <a:t>35</a:t>
            </a:fld>
            <a:endParaRPr lang="en-GB"/>
          </a:p>
        </p:txBody>
      </p:sp>
      <p:sp>
        <p:nvSpPr>
          <p:cNvPr id="1758211" name="Rectangle 3">
            <a:extLst>
              <a:ext uri="{FF2B5EF4-FFF2-40B4-BE49-F238E27FC236}">
                <a16:creationId xmlns:a16="http://schemas.microsoft.com/office/drawing/2014/main" id="{DA7C679B-A689-A119-C489-5EFCAEF665B4}"/>
              </a:ext>
            </a:extLst>
          </p:cNvPr>
          <p:cNvSpPr>
            <a:spLocks noGrp="1" noChangeArrowheads="1"/>
          </p:cNvSpPr>
          <p:nvPr>
            <p:ph type="body" idx="4294967295"/>
          </p:nvPr>
        </p:nvSpPr>
        <p:spPr>
          <a:xfrm>
            <a:off x="931840" y="2952061"/>
            <a:ext cx="6637338" cy="1781175"/>
          </a:xfrm>
        </p:spPr>
        <p:txBody>
          <a:bodyPr/>
          <a:lstStyle/>
          <a:p>
            <a:pPr lvl="1" eaLnBrk="1" hangingPunct="1">
              <a:lnSpc>
                <a:spcPct val="90000"/>
              </a:lnSpc>
              <a:defRPr/>
            </a:pPr>
            <a:r>
              <a:rPr lang="en-US" sz="2000" dirty="0"/>
              <a:t>Making the last step of dipole circuit in sector 34, to 9.3kA</a:t>
            </a:r>
          </a:p>
          <a:p>
            <a:pPr lvl="1" eaLnBrk="1" hangingPunct="1">
              <a:lnSpc>
                <a:spcPct val="90000"/>
              </a:lnSpc>
              <a:defRPr/>
            </a:pPr>
            <a:endParaRPr lang="en-US" sz="2000" dirty="0"/>
          </a:p>
          <a:p>
            <a:pPr lvl="1" eaLnBrk="1" hangingPunct="1">
              <a:lnSpc>
                <a:spcPct val="90000"/>
              </a:lnSpc>
              <a:defRPr/>
            </a:pPr>
            <a:r>
              <a:rPr lang="en-US" sz="2000" dirty="0"/>
              <a:t>At 8.7kA, </a:t>
            </a:r>
            <a:r>
              <a:rPr lang="en-GB" sz="2000" dirty="0"/>
              <a:t> </a:t>
            </a:r>
            <a:r>
              <a:rPr lang="en-US" sz="2000" dirty="0">
                <a:solidFill>
                  <a:srgbClr val="FF0000"/>
                </a:solidFill>
              </a:rPr>
              <a:t>Electrical arc</a:t>
            </a:r>
            <a:r>
              <a:rPr lang="en-US" sz="2000" dirty="0"/>
              <a:t> developed which punctured the helium enclosure</a:t>
            </a:r>
          </a:p>
        </p:txBody>
      </p:sp>
      <p:sp>
        <p:nvSpPr>
          <p:cNvPr id="4" name="TextBox 3">
            <a:extLst>
              <a:ext uri="{FF2B5EF4-FFF2-40B4-BE49-F238E27FC236}">
                <a16:creationId xmlns:a16="http://schemas.microsoft.com/office/drawing/2014/main" id="{21C421AA-285F-4943-DC08-7788BE15464B}"/>
              </a:ext>
            </a:extLst>
          </p:cNvPr>
          <p:cNvSpPr txBox="1"/>
          <p:nvPr/>
        </p:nvSpPr>
        <p:spPr>
          <a:xfrm>
            <a:off x="1172347" y="4894229"/>
            <a:ext cx="6156325" cy="1015663"/>
          </a:xfrm>
          <a:prstGeom prst="rect">
            <a:avLst/>
          </a:prstGeom>
          <a:solidFill>
            <a:schemeClr val="bg2">
              <a:lumMod val="60000"/>
              <a:lumOff val="4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effectLst/>
                <a:uLnTx/>
                <a:uFillTx/>
                <a:latin typeface="Arial"/>
                <a:ea typeface="+mn-ea"/>
                <a:cs typeface="+mn-cs"/>
              </a:rPr>
              <a:t>One inter-magnet </a:t>
            </a:r>
            <a:r>
              <a:rPr kumimoji="0" lang="fr-CH" sz="2000" b="0" i="0" u="none" strike="noStrike" kern="1200" cap="none" spc="0" normalizeH="0" baseline="0" noProof="0" dirty="0" err="1">
                <a:ln>
                  <a:noFill/>
                </a:ln>
                <a:effectLst/>
                <a:uLnTx/>
                <a:uFillTx/>
                <a:latin typeface="Arial"/>
                <a:ea typeface="+mn-ea"/>
                <a:cs typeface="+mn-cs"/>
              </a:rPr>
              <a:t>connector</a:t>
            </a:r>
            <a:r>
              <a:rPr kumimoji="0" lang="fr-CH" sz="2000" b="0" i="0" u="none" strike="noStrike" kern="1200" cap="none" spc="0" normalizeH="0" baseline="0" noProof="0" dirty="0">
                <a:ln>
                  <a:noFill/>
                </a:ln>
                <a:effectLst/>
                <a:uLnTx/>
                <a:uFillTx/>
                <a:latin typeface="Arial"/>
                <a:ea typeface="+mn-ea"/>
                <a:cs typeface="+mn-cs"/>
              </a:rPr>
              <a:t> (out of 100,000) </a:t>
            </a:r>
            <a:r>
              <a:rPr kumimoji="0" lang="fr-CH" sz="2000" b="0" i="0" u="none" strike="noStrike" kern="1200" cap="none" spc="0" normalizeH="0" baseline="0" noProof="0" dirty="0" err="1">
                <a:ln>
                  <a:noFill/>
                </a:ln>
                <a:effectLst/>
                <a:uLnTx/>
                <a:uFillTx/>
                <a:latin typeface="Arial"/>
                <a:ea typeface="+mn-ea"/>
                <a:cs typeface="+mn-cs"/>
              </a:rPr>
              <a:t>was</a:t>
            </a:r>
            <a:r>
              <a:rPr kumimoji="0" lang="fr-CH" sz="2000" b="0" i="0" u="none" strike="noStrike" kern="1200" cap="none" spc="0" normalizeH="0" baseline="0" noProof="0" dirty="0">
                <a:ln>
                  <a:noFill/>
                </a:ln>
                <a:effectLst/>
                <a:uLnTx/>
                <a:uFillTx/>
                <a:latin typeface="Arial"/>
                <a:ea typeface="+mn-ea"/>
                <a:cs typeface="+mn-cs"/>
              </a:rPr>
              <a:t> «</a:t>
            </a:r>
            <a:r>
              <a:rPr kumimoji="0" lang="fr-CH" sz="2000" b="0" i="0" u="none" strike="noStrike" kern="1200" cap="none" spc="0" normalizeH="0" baseline="0" noProof="0" dirty="0" err="1">
                <a:ln>
                  <a:noFill/>
                </a:ln>
                <a:effectLst/>
                <a:uLnTx/>
                <a:uFillTx/>
                <a:latin typeface="Arial"/>
                <a:ea typeface="+mn-ea"/>
                <a:cs typeface="+mn-cs"/>
              </a:rPr>
              <a:t>badly</a:t>
            </a:r>
            <a:r>
              <a:rPr kumimoji="0" lang="fr-CH" sz="2000" b="0" i="0" u="none" strike="noStrike" kern="1200" cap="none" spc="0" normalizeH="0" baseline="0" noProof="0" dirty="0">
                <a:ln>
                  <a:noFill/>
                </a:ln>
                <a:effectLst/>
                <a:uLnTx/>
                <a:uFillTx/>
                <a:latin typeface="Arial"/>
                <a:ea typeface="+mn-ea"/>
                <a:cs typeface="+mn-cs"/>
              </a:rPr>
              <a:t>» </a:t>
            </a:r>
            <a:r>
              <a:rPr kumimoji="0" lang="fr-CH" sz="2000" b="0" i="0" u="none" strike="noStrike" kern="1200" cap="none" spc="0" normalizeH="0" baseline="0" noProof="0" dirty="0" err="1">
                <a:ln>
                  <a:noFill/>
                </a:ln>
                <a:effectLst/>
                <a:uLnTx/>
                <a:uFillTx/>
                <a:latin typeface="Arial"/>
                <a:ea typeface="+mn-ea"/>
                <a:cs typeface="+mn-cs"/>
              </a:rPr>
              <a:t>soldered</a:t>
            </a:r>
            <a:r>
              <a:rPr kumimoji="0" lang="fr-CH" sz="2000" b="0" i="0" u="none" strike="noStrike" kern="1200" cap="none" spc="0" normalizeH="0" baseline="0" noProof="0" dirty="0">
                <a:ln>
                  <a:noFill/>
                </a:ln>
                <a:effectLst/>
                <a:uLnTx/>
                <a:uFillTx/>
                <a:latin typeface="Arial"/>
                <a:ea typeface="+mn-ea"/>
                <a:cs typeface="+mn-cs"/>
              </a:rPr>
              <a:t> and…</a:t>
            </a:r>
            <a:br>
              <a:rPr kumimoji="0" lang="fr-CH" sz="2000" b="0" i="0" u="none" strike="noStrike" kern="1200" cap="none" spc="0" normalizeH="0" baseline="0" noProof="0" dirty="0">
                <a:ln>
                  <a:noFill/>
                </a:ln>
                <a:effectLst/>
                <a:uLnTx/>
                <a:uFillTx/>
                <a:latin typeface="Arial"/>
                <a:ea typeface="+mn-ea"/>
                <a:cs typeface="+mn-cs"/>
              </a:rPr>
            </a:br>
            <a:r>
              <a:rPr kumimoji="0" lang="fr-CH" sz="2000" b="0" i="0" u="none" strike="noStrike" kern="1200" cap="none" spc="0" normalizeH="0" baseline="0" noProof="0" dirty="0">
                <a:ln>
                  <a:noFill/>
                </a:ln>
                <a:effectLst/>
                <a:uLnTx/>
                <a:uFillTx/>
                <a:latin typeface="Arial"/>
                <a:ea typeface="+mn-ea"/>
                <a:cs typeface="+mn-cs"/>
              </a:rPr>
              <a:t>The magnet protection system </a:t>
            </a:r>
            <a:r>
              <a:rPr kumimoji="0" lang="fr-CH" sz="2000" b="0" i="0" u="none" strike="noStrike" kern="1200" cap="none" spc="0" normalizeH="0" baseline="0" noProof="0" dirty="0" err="1">
                <a:ln>
                  <a:noFill/>
                </a:ln>
                <a:effectLst/>
                <a:uLnTx/>
                <a:uFillTx/>
                <a:latin typeface="Arial"/>
                <a:ea typeface="+mn-ea"/>
                <a:cs typeface="+mn-cs"/>
              </a:rPr>
              <a:t>did</a:t>
            </a:r>
            <a:r>
              <a:rPr kumimoji="0" lang="fr-CH" sz="2000" b="0" i="0" u="none" strike="noStrike" kern="1200" cap="none" spc="0" normalizeH="0" baseline="0" noProof="0" dirty="0">
                <a:ln>
                  <a:noFill/>
                </a:ln>
                <a:effectLst/>
                <a:uLnTx/>
                <a:uFillTx/>
                <a:latin typeface="Arial"/>
                <a:ea typeface="+mn-ea"/>
                <a:cs typeface="+mn-cs"/>
              </a:rPr>
              <a:t> not </a:t>
            </a:r>
            <a:r>
              <a:rPr kumimoji="0" lang="fr-CH" sz="2000" b="0" i="0" u="none" strike="noStrike" kern="1200" cap="none" spc="0" normalizeH="0" baseline="0" noProof="0" dirty="0" err="1">
                <a:ln>
                  <a:noFill/>
                </a:ln>
                <a:effectLst/>
                <a:uLnTx/>
                <a:uFillTx/>
                <a:latin typeface="Arial"/>
                <a:ea typeface="+mn-ea"/>
                <a:cs typeface="+mn-cs"/>
              </a:rPr>
              <a:t>protect</a:t>
            </a:r>
            <a:endParaRPr kumimoji="0" lang="en-GB" sz="2000" b="0" i="0" u="none" strike="noStrike" kern="1200" cap="none" spc="0" normalizeH="0" baseline="0" noProof="0" dirty="0">
              <a:ln>
                <a:noFill/>
              </a:ln>
              <a:effectLst/>
              <a:uLnTx/>
              <a:uFillTx/>
              <a:latin typeface="Arial"/>
              <a:ea typeface="+mn-ea"/>
              <a:cs typeface="+mn-cs"/>
            </a:endParaRPr>
          </a:p>
        </p:txBody>
      </p:sp>
      <p:sp>
        <p:nvSpPr>
          <p:cNvPr id="5" name="TextBox 4">
            <a:extLst>
              <a:ext uri="{FF2B5EF4-FFF2-40B4-BE49-F238E27FC236}">
                <a16:creationId xmlns:a16="http://schemas.microsoft.com/office/drawing/2014/main" id="{3DB6B409-99F4-6E51-A5E4-5572070A1BEC}"/>
              </a:ext>
            </a:extLst>
          </p:cNvPr>
          <p:cNvSpPr txBox="1"/>
          <p:nvPr/>
        </p:nvSpPr>
        <p:spPr>
          <a:xfrm>
            <a:off x="187381" y="948108"/>
            <a:ext cx="6626014"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 following day September 19, 2008</a:t>
            </a:r>
            <a:endParaRPr kumimoji="0" lang="en-GB"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9163">
        <p:fade/>
      </p:transition>
    </mc:Choice>
    <mc:Fallback xmlns="">
      <p:transition spd="med" advTm="391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8210"/>
                                        </p:tgtEl>
                                        <p:attrNameLst>
                                          <p:attrName>style.visibility</p:attrName>
                                        </p:attrNameLst>
                                      </p:cBhvr>
                                      <p:to>
                                        <p:strVal val="visible"/>
                                      </p:to>
                                    </p:set>
                                    <p:anim calcmode="lin" valueType="num">
                                      <p:cBhvr additive="base">
                                        <p:cTn id="7" dur="500" fill="hold"/>
                                        <p:tgtEl>
                                          <p:spTgt spid="1758210"/>
                                        </p:tgtEl>
                                        <p:attrNameLst>
                                          <p:attrName>ppt_x</p:attrName>
                                        </p:attrNameLst>
                                      </p:cBhvr>
                                      <p:tavLst>
                                        <p:tav tm="0">
                                          <p:val>
                                            <p:strVal val="#ppt_x"/>
                                          </p:val>
                                        </p:tav>
                                        <p:tav tm="100000">
                                          <p:val>
                                            <p:strVal val="#ppt_x"/>
                                          </p:val>
                                        </p:tav>
                                      </p:tavLst>
                                    </p:anim>
                                    <p:anim calcmode="lin" valueType="num">
                                      <p:cBhvr additive="base">
                                        <p:cTn id="8" dur="500" fill="hold"/>
                                        <p:tgtEl>
                                          <p:spTgt spid="17582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8211">
                                            <p:txEl>
                                              <p:pRg st="0" end="0"/>
                                            </p:txEl>
                                          </p:spTgt>
                                        </p:tgtEl>
                                        <p:attrNameLst>
                                          <p:attrName>style.visibility</p:attrName>
                                        </p:attrNameLst>
                                      </p:cBhvr>
                                      <p:to>
                                        <p:strVal val="visible"/>
                                      </p:to>
                                    </p:set>
                                    <p:anim calcmode="lin" valueType="num">
                                      <p:cBhvr additive="base">
                                        <p:cTn id="13" dur="500" fill="hold"/>
                                        <p:tgtEl>
                                          <p:spTgt spid="17582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82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58211">
                                            <p:txEl>
                                              <p:pRg st="2" end="2"/>
                                            </p:txEl>
                                          </p:spTgt>
                                        </p:tgtEl>
                                        <p:attrNameLst>
                                          <p:attrName>style.visibility</p:attrName>
                                        </p:attrNameLst>
                                      </p:cBhvr>
                                      <p:to>
                                        <p:strVal val="visible"/>
                                      </p:to>
                                    </p:set>
                                    <p:anim calcmode="lin" valueType="num">
                                      <p:cBhvr additive="base">
                                        <p:cTn id="17" dur="500" fill="hold"/>
                                        <p:tgtEl>
                                          <p:spTgt spid="17582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58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8210" grpId="0"/>
      <p:bldP spid="1758211" grpId="0" build="p"/>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0EE015-3983-77FD-78CA-B290B18B9231}"/>
              </a:ext>
            </a:extLst>
          </p:cNvPr>
          <p:cNvSpPr>
            <a:spLocks noGrp="1"/>
          </p:cNvSpPr>
          <p:nvPr>
            <p:ph type="title"/>
          </p:nvPr>
        </p:nvSpPr>
        <p:spPr>
          <a:xfrm>
            <a:off x="628650" y="554697"/>
            <a:ext cx="7886700" cy="791321"/>
          </a:xfrm>
        </p:spPr>
        <p:txBody>
          <a:bodyPr>
            <a:normAutofit fontScale="90000"/>
          </a:bodyPr>
          <a:lstStyle/>
          <a:p>
            <a:r>
              <a:rPr lang="en-US" sz="2800" dirty="0"/>
              <a:t>Following the glory of the LHC start-up, immediately followed by this serious failure.</a:t>
            </a:r>
            <a:endParaRPr lang="en-GB" sz="2800" dirty="0"/>
          </a:p>
        </p:txBody>
      </p:sp>
      <p:sp>
        <p:nvSpPr>
          <p:cNvPr id="7" name="Date Placeholder 6">
            <a:extLst>
              <a:ext uri="{FF2B5EF4-FFF2-40B4-BE49-F238E27FC236}">
                <a16:creationId xmlns:a16="http://schemas.microsoft.com/office/drawing/2014/main" id="{874BC754-7512-1178-778E-BD41CE048F12}"/>
              </a:ext>
            </a:extLst>
          </p:cNvPr>
          <p:cNvSpPr>
            <a:spLocks noGrp="1"/>
          </p:cNvSpPr>
          <p:nvPr>
            <p:ph type="dt" sz="half" idx="10"/>
          </p:nvPr>
        </p:nvSpPr>
        <p:spPr/>
        <p:txBody>
          <a:bodyPr/>
          <a:lstStyle/>
          <a:p>
            <a:pPr>
              <a:defRPr/>
            </a:pPr>
            <a:r>
              <a:rPr lang="en-US"/>
              <a:t>20/05/2025</a:t>
            </a:r>
            <a:endParaRPr lang="en-GB"/>
          </a:p>
        </p:txBody>
      </p:sp>
      <p:sp>
        <p:nvSpPr>
          <p:cNvPr id="8" name="Footer Placeholder 7">
            <a:extLst>
              <a:ext uri="{FF2B5EF4-FFF2-40B4-BE49-F238E27FC236}">
                <a16:creationId xmlns:a16="http://schemas.microsoft.com/office/drawing/2014/main" id="{634A8933-84F1-0A25-841C-F14EE527BAD5}"/>
              </a:ext>
            </a:extLst>
          </p:cNvPr>
          <p:cNvSpPr>
            <a:spLocks noGrp="1"/>
          </p:cNvSpPr>
          <p:nvPr>
            <p:ph type="ftr" sz="quarter" idx="11"/>
          </p:nvPr>
        </p:nvSpPr>
        <p:spPr/>
        <p:txBody>
          <a:bodyPr/>
          <a:lstStyle/>
          <a:p>
            <a:pPr>
              <a:defRPr/>
            </a:pPr>
            <a:r>
              <a:rPr lang="en-US"/>
              <a:t>S. Myers Paris IJCLab Orsay</a:t>
            </a:r>
            <a:endParaRPr lang="en-GB"/>
          </a:p>
        </p:txBody>
      </p:sp>
      <p:sp>
        <p:nvSpPr>
          <p:cNvPr id="9" name="Slide Number Placeholder 8">
            <a:extLst>
              <a:ext uri="{FF2B5EF4-FFF2-40B4-BE49-F238E27FC236}">
                <a16:creationId xmlns:a16="http://schemas.microsoft.com/office/drawing/2014/main" id="{8536C355-2AA8-3556-5961-3A7C310E700C}"/>
              </a:ext>
            </a:extLst>
          </p:cNvPr>
          <p:cNvSpPr>
            <a:spLocks noGrp="1"/>
          </p:cNvSpPr>
          <p:nvPr>
            <p:ph type="sldNum" sz="quarter" idx="12"/>
          </p:nvPr>
        </p:nvSpPr>
        <p:spPr/>
        <p:txBody>
          <a:bodyPr/>
          <a:lstStyle/>
          <a:p>
            <a:pPr>
              <a:defRPr/>
            </a:pPr>
            <a:fld id="{B3D71F74-A749-4237-9233-FCB25F2B40C0}" type="slidenum">
              <a:rPr lang="en-GB" smtClean="0"/>
              <a:pPr>
                <a:defRPr/>
              </a:pPr>
              <a:t>36</a:t>
            </a:fld>
            <a:endParaRPr lang="en-GB"/>
          </a:p>
        </p:txBody>
      </p:sp>
      <p:sp>
        <p:nvSpPr>
          <p:cNvPr id="6" name="Content Placeholder 5">
            <a:extLst>
              <a:ext uri="{FF2B5EF4-FFF2-40B4-BE49-F238E27FC236}">
                <a16:creationId xmlns:a16="http://schemas.microsoft.com/office/drawing/2014/main" id="{0648F0A2-1E3E-B366-7B46-BC41129C64FD}"/>
              </a:ext>
            </a:extLst>
          </p:cNvPr>
          <p:cNvSpPr>
            <a:spLocks noGrp="1"/>
          </p:cNvSpPr>
          <p:nvPr>
            <p:ph idx="4294967295"/>
          </p:nvPr>
        </p:nvSpPr>
        <p:spPr>
          <a:xfrm>
            <a:off x="519906" y="2718857"/>
            <a:ext cx="8104188" cy="2139950"/>
          </a:xfrm>
        </p:spPr>
        <p:txBody>
          <a:bodyPr>
            <a:normAutofit lnSpcReduction="10000"/>
          </a:bodyPr>
          <a:lstStyle/>
          <a:p>
            <a:pPr marL="0" lvl="0" indent="0">
              <a:buNone/>
            </a:pPr>
            <a:r>
              <a:rPr lang="en-US" dirty="0">
                <a:solidFill>
                  <a:prstClr val="black"/>
                </a:solidFill>
              </a:rPr>
              <a:t>4 days before the LHC accident.</a:t>
            </a:r>
            <a:endParaRPr lang="en-US" sz="2800" dirty="0"/>
          </a:p>
          <a:p>
            <a:pPr marL="0" indent="0">
              <a:buNone/>
            </a:pPr>
            <a:r>
              <a:rPr lang="en-US" dirty="0">
                <a:solidFill>
                  <a:prstClr val="black"/>
                </a:solidFill>
              </a:rPr>
              <a:t>On September 15, 2008; </a:t>
            </a:r>
            <a:r>
              <a:rPr lang="en-US" sz="2800" dirty="0"/>
              <a:t>Lehman Brothers declared bankruptcy </a:t>
            </a:r>
            <a:r>
              <a:rPr lang="en-US" dirty="0">
                <a:solidFill>
                  <a:prstClr val="black"/>
                </a:solidFill>
              </a:rPr>
              <a:t>(640B$US).</a:t>
            </a:r>
            <a:r>
              <a:rPr lang="en-US" sz="2800" dirty="0"/>
              <a:t> </a:t>
            </a:r>
          </a:p>
          <a:p>
            <a:pPr marL="0" indent="0">
              <a:buNone/>
            </a:pPr>
            <a:r>
              <a:rPr lang="en-US" sz="2800" dirty="0"/>
              <a:t>The press had bigger gooses to cook, fortunately for CERN.</a:t>
            </a:r>
            <a:endParaRPr lang="en-GB" sz="2800" dirty="0"/>
          </a:p>
        </p:txBody>
      </p:sp>
      <p:sp>
        <p:nvSpPr>
          <p:cNvPr id="2" name="TextBox 1">
            <a:extLst>
              <a:ext uri="{FF2B5EF4-FFF2-40B4-BE49-F238E27FC236}">
                <a16:creationId xmlns:a16="http://schemas.microsoft.com/office/drawing/2014/main" id="{5713EAD7-A805-FBD1-45F9-F397EAD9413E}"/>
              </a:ext>
            </a:extLst>
          </p:cNvPr>
          <p:cNvSpPr txBox="1"/>
          <p:nvPr/>
        </p:nvSpPr>
        <p:spPr>
          <a:xfrm>
            <a:off x="628650" y="1740050"/>
            <a:ext cx="8323011" cy="584775"/>
          </a:xfrm>
          <a:prstGeom prst="rect">
            <a:avLst/>
          </a:prstGeom>
          <a:noFill/>
        </p:spPr>
        <p:txBody>
          <a:bodyPr wrap="square" rtlCol="0">
            <a:spAutoFit/>
          </a:bodyPr>
          <a:lstStyle/>
          <a:p>
            <a:pPr lvl="0" defTabSz="914400" eaLnBrk="0" fontAlgn="base" hangingPunct="0">
              <a:spcBef>
                <a:spcPct val="0"/>
              </a:spcBef>
              <a:spcAft>
                <a:spcPct val="0"/>
              </a:spcAf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Why was CERN</a:t>
            </a:r>
            <a:r>
              <a:rPr lang="en-US" sz="3200" dirty="0">
                <a:solidFill>
                  <a:prstClr val="black"/>
                </a:solidFill>
                <a:latin typeface="Arial" panose="020B0604020202020204" pitchFamily="34" charset="0"/>
              </a:rPr>
              <a:t> not Crucified by the media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322205618"/>
      </p:ext>
    </p:extLst>
  </p:cSld>
  <p:clrMapOvr>
    <a:masterClrMapping/>
  </p:clrMapOvr>
  <mc:AlternateContent xmlns:mc="http://schemas.openxmlformats.org/markup-compatibility/2006" xmlns:p14="http://schemas.microsoft.com/office/powerpoint/2010/main">
    <mc:Choice Requires="p14">
      <p:transition spd="slow" p14:dur="2000" advTm="31147"/>
    </mc:Choice>
    <mc:Fallback xmlns="">
      <p:transition spd="slow" advTm="311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a:extLst>
              <a:ext uri="{FF2B5EF4-FFF2-40B4-BE49-F238E27FC236}">
                <a16:creationId xmlns:a16="http://schemas.microsoft.com/office/drawing/2014/main" id="{1CED2910-805C-312F-B1E5-C22099E50C8E}"/>
              </a:ext>
            </a:extLst>
          </p:cNvPr>
          <p:cNvSpPr txBox="1">
            <a:spLocks noChangeArrowheads="1"/>
          </p:cNvSpPr>
          <p:nvPr/>
        </p:nvSpPr>
        <p:spPr bwMode="auto">
          <a:xfrm>
            <a:off x="457200" y="914400"/>
            <a:ext cx="8229600" cy="1905073"/>
          </a:xfrm>
          <a:prstGeom prst="rect">
            <a:avLst/>
          </a:prstGeom>
          <a:noFill/>
          <a:ln>
            <a:noFill/>
          </a:ln>
        </p:spPr>
        <p:txBody>
          <a:bodyPr wrap="square">
            <a:spAutoFit/>
          </a:bodyPr>
          <a:lstStyle>
            <a:lvl1pPr marL="174625" indent="565150" eaLnBrk="0" hangingPunct="0">
              <a:defRPr>
                <a:solidFill>
                  <a:schemeClr val="tx1"/>
                </a:solidFill>
                <a:latin typeface="Arial" panose="020B0604020202020204" pitchFamily="34" charset="0"/>
              </a:defRPr>
            </a:lvl1pPr>
            <a:lvl2pPr marL="631825" indent="5651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74625" marR="0" lvl="0" indent="5651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During the sector 3-4 repair and technical investigation, studies and tests uncovered a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new</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second</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problem with the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process</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soldering</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the high-current splices. The</a:t>
            </a:r>
            <a:r>
              <a:rPr kumimoji="0" lang="en-US" altLang="en-US" sz="2000" b="0" i="0" u="none" strike="noStrike" kern="1200" cap="none" spc="0" normalizeH="0" noProof="0" dirty="0">
                <a:ln>
                  <a:noFill/>
                </a:ln>
                <a:solidFill>
                  <a:srgbClr val="000000"/>
                </a:solidFill>
                <a:effectLst/>
                <a:uLnTx/>
                <a:uFillTx/>
                <a:latin typeface="Arial" panose="020B0604020202020204" pitchFamily="34" charset="0"/>
                <a:ea typeface="+mn-ea"/>
                <a:cs typeface="+mn-cs"/>
              </a:rPr>
              <a:t> soldering</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process could cause a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discontinuity</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the busbars and produce “voids” which would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prevent contact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between the superconducting cable and the copper:  </a:t>
            </a:r>
          </a:p>
        </p:txBody>
      </p:sp>
      <p:sp>
        <p:nvSpPr>
          <p:cNvPr id="5" name="Rectangle 4">
            <a:extLst>
              <a:ext uri="{FF2B5EF4-FFF2-40B4-BE49-F238E27FC236}">
                <a16:creationId xmlns:a16="http://schemas.microsoft.com/office/drawing/2014/main" id="{6A362B15-62B1-2A56-63FF-168B70D370DE}"/>
              </a:ext>
            </a:extLst>
          </p:cNvPr>
          <p:cNvSpPr>
            <a:spLocks noChangeArrowheads="1"/>
          </p:cNvSpPr>
          <p:nvPr/>
        </p:nvSpPr>
        <p:spPr bwMode="auto">
          <a:xfrm>
            <a:off x="571499" y="214312"/>
            <a:ext cx="7976599" cy="621939"/>
          </a:xfrm>
          <a:prstGeom prst="rect">
            <a:avLst/>
          </a:prstGeom>
          <a:noFill/>
          <a:ln w="9525">
            <a:noFill/>
            <a:miter lim="800000"/>
            <a:headEnd/>
            <a:tailEnd/>
          </a:ln>
          <a:effectLst/>
        </p:spPr>
        <p:txBody>
          <a:bodyPr lIns="92075" tIns="46038" rIns="92075" bIns="46038"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uLnTx/>
                <a:uFillTx/>
                <a:latin typeface="Arial" panose="020B0604020202020204" pitchFamily="34" charset="0"/>
                <a:ea typeface="+mn-ea"/>
                <a:cs typeface="+mn-cs"/>
              </a:rPr>
              <a:t>June 2009; “Safe” LHC Energy</a:t>
            </a:r>
            <a:endParaRPr kumimoji="0" lang="en-US" sz="4400" b="0" i="0" u="none" strike="noStrike" kern="1200" cap="none" spc="0" normalizeH="0" baseline="0" noProof="0" dirty="0">
              <a:ln>
                <a:noFill/>
              </a:ln>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40059FC-3D42-EC75-A067-31705DE03FD7}"/>
              </a:ext>
            </a:extLst>
          </p:cNvPr>
          <p:cNvSpPr txBox="1"/>
          <p:nvPr/>
        </p:nvSpPr>
        <p:spPr>
          <a:xfrm>
            <a:off x="457200" y="4493506"/>
            <a:ext cx="8460769" cy="150810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There was not enough time to do a complete repair!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Only possible mitigation: operate at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reduced collision energy.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R="0" lvl="0" algn="l" defTabSz="914400" rtl="0" eaLnBrk="0" fontAlgn="base" latinLnBrk="0" hangingPunct="0">
              <a:lnSpc>
                <a:spcPct val="80000"/>
              </a:lnSpc>
              <a:spcBef>
                <a:spcPct val="20000"/>
              </a:spcBef>
              <a:spcAft>
                <a:spcPct val="0"/>
              </a:spcAft>
              <a:buClrTx/>
              <a:buSzTx/>
              <a:tabLst/>
              <a:defRPr/>
            </a:pPr>
            <a:r>
              <a:rPr kumimoji="0" lang="en-US" altLang="en-US" sz="2400" b="0" i="0" u="none" strike="noStrike" kern="0" cap="none" spc="0" normalizeH="0" baseline="0" noProof="0" dirty="0">
                <a:ln>
                  <a:noFill/>
                </a:ln>
                <a:solidFill>
                  <a:srgbClr val="FF0000"/>
                </a:solidFill>
                <a:effectLst/>
                <a:uLnTx/>
                <a:uFillTx/>
                <a:latin typeface="Arial"/>
                <a:ea typeface="+mn-ea"/>
                <a:cs typeface="+mn-cs"/>
              </a:rPr>
              <a:t>What is the maximum SAFE energy </a:t>
            </a:r>
            <a:r>
              <a:rPr lang="en-US" altLang="en-US" sz="2400" kern="0" dirty="0">
                <a:solidFill>
                  <a:srgbClr val="FF0000"/>
                </a:solidFill>
                <a:latin typeface="Arial"/>
              </a:rPr>
              <a:t>for</a:t>
            </a:r>
            <a:r>
              <a:rPr kumimoji="0" lang="en-US" altLang="en-US" sz="2400" b="0" i="0" u="none" strike="noStrike" kern="0" cap="none" spc="0" normalizeH="0" baseline="0" noProof="0" dirty="0">
                <a:ln>
                  <a:noFill/>
                </a:ln>
                <a:solidFill>
                  <a:srgbClr val="FF0000"/>
                </a:solidFill>
                <a:effectLst/>
                <a:uLnTx/>
                <a:uFillTx/>
                <a:latin typeface="Arial"/>
                <a:ea typeface="+mn-ea"/>
                <a:cs typeface="+mn-cs"/>
              </a:rPr>
              <a:t> LHC operation?</a:t>
            </a:r>
          </a:p>
        </p:txBody>
      </p:sp>
      <p:sp>
        <p:nvSpPr>
          <p:cNvPr id="7" name="Date Placeholder 6">
            <a:extLst>
              <a:ext uri="{FF2B5EF4-FFF2-40B4-BE49-F238E27FC236}">
                <a16:creationId xmlns:a16="http://schemas.microsoft.com/office/drawing/2014/main" id="{83433409-C06C-010F-1CB7-71FCFEF30EB4}"/>
              </a:ext>
            </a:extLst>
          </p:cNvPr>
          <p:cNvSpPr>
            <a:spLocks noGrp="1"/>
          </p:cNvSpPr>
          <p:nvPr>
            <p:ph type="dt" sz="half" idx="10"/>
          </p:nvPr>
        </p:nvSpPr>
        <p:spPr/>
        <p:txBody>
          <a:bodyPr/>
          <a:lstStyle/>
          <a:p>
            <a:pPr>
              <a:defRPr/>
            </a:pPr>
            <a:r>
              <a:rPr lang="en-US"/>
              <a:t>20/05/2025</a:t>
            </a:r>
            <a:endParaRPr lang="en-GB" dirty="0"/>
          </a:p>
        </p:txBody>
      </p:sp>
      <p:sp>
        <p:nvSpPr>
          <p:cNvPr id="8" name="Footer Placeholder 7">
            <a:extLst>
              <a:ext uri="{FF2B5EF4-FFF2-40B4-BE49-F238E27FC236}">
                <a16:creationId xmlns:a16="http://schemas.microsoft.com/office/drawing/2014/main" id="{1D480E5D-1826-1810-9648-B20CEC5D8BA4}"/>
              </a:ext>
            </a:extLst>
          </p:cNvPr>
          <p:cNvSpPr>
            <a:spLocks noGrp="1"/>
          </p:cNvSpPr>
          <p:nvPr>
            <p:ph type="ftr" sz="quarter" idx="11"/>
          </p:nvPr>
        </p:nvSpPr>
        <p:spPr/>
        <p:txBody>
          <a:bodyPr/>
          <a:lstStyle/>
          <a:p>
            <a:pPr>
              <a:defRPr/>
            </a:pPr>
            <a:r>
              <a:rPr lang="en-US"/>
              <a:t>S. Myers Paris IJCLab Orsay</a:t>
            </a:r>
            <a:endParaRPr lang="en-GB"/>
          </a:p>
        </p:txBody>
      </p:sp>
      <p:sp>
        <p:nvSpPr>
          <p:cNvPr id="9" name="Slide Number Placeholder 8">
            <a:extLst>
              <a:ext uri="{FF2B5EF4-FFF2-40B4-BE49-F238E27FC236}">
                <a16:creationId xmlns:a16="http://schemas.microsoft.com/office/drawing/2014/main" id="{0F67C2BE-6D2F-893D-EF31-48CDA8B0082D}"/>
              </a:ext>
            </a:extLst>
          </p:cNvPr>
          <p:cNvSpPr>
            <a:spLocks noGrp="1"/>
          </p:cNvSpPr>
          <p:nvPr>
            <p:ph type="sldNum" sz="quarter" idx="12"/>
          </p:nvPr>
        </p:nvSpPr>
        <p:spPr/>
        <p:txBody>
          <a:bodyPr/>
          <a:lstStyle/>
          <a:p>
            <a:fld id="{74DD9264-14A8-4624-95F0-F5D5242D562A}" type="slidenum">
              <a:rPr lang="en-GB" altLang="en-US" smtClean="0"/>
              <a:pPr/>
              <a:t>37</a:t>
            </a:fld>
            <a:endParaRPr lang="en-GB" altLang="en-US"/>
          </a:p>
        </p:txBody>
      </p:sp>
      <p:sp>
        <p:nvSpPr>
          <p:cNvPr id="2" name="TextBox 1">
            <a:extLst>
              <a:ext uri="{FF2B5EF4-FFF2-40B4-BE49-F238E27FC236}">
                <a16:creationId xmlns:a16="http://schemas.microsoft.com/office/drawing/2014/main" id="{90772E50-282F-40FF-BFB4-CEC8E6E6BC20}"/>
              </a:ext>
            </a:extLst>
          </p:cNvPr>
          <p:cNvSpPr txBox="1"/>
          <p:nvPr/>
        </p:nvSpPr>
        <p:spPr>
          <a:xfrm>
            <a:off x="571499" y="2982459"/>
            <a:ext cx="7886699" cy="1348061"/>
          </a:xfrm>
          <a:prstGeom prst="rect">
            <a:avLst/>
          </a:prstGeom>
          <a:noFill/>
        </p:spPr>
        <p:txBody>
          <a:bodyPr wrap="squar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Calibri" panose="020F0502020204030204"/>
                <a:ea typeface="+mn-ea"/>
                <a:cs typeface="+mn-cs"/>
              </a:rPr>
              <a:t>I</a:t>
            </a: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 event of a magnet quench, this could provoke thermal runaway: an accident similar to the previous one.</a:t>
            </a:r>
          </a:p>
          <a:p>
            <a:pPr lvl="0" defTabSz="914400" eaLnBrk="0" fontAlgn="base" hangingPunct="0">
              <a:lnSpc>
                <a:spcPct val="80000"/>
              </a:lnSpc>
              <a:spcBef>
                <a:spcPct val="20000"/>
              </a:spcBef>
              <a:spcAft>
                <a:spcPct val="0"/>
              </a:spcAft>
              <a:defRPr/>
            </a:pPr>
            <a:r>
              <a:rPr lang="en-US" altLang="en-US" sz="2400" kern="0" dirty="0">
                <a:solidFill>
                  <a:srgbClr val="FF0000"/>
                </a:solidFill>
                <a:latin typeface="Arial"/>
              </a:rPr>
              <a:t>CERN could not tolerate (survive) a repeat accident</a:t>
            </a:r>
            <a:endParaRPr lang="en-GB" altLang="en-US" sz="2400" kern="0" dirty="0">
              <a:solidFill>
                <a:srgbClr val="FF0000"/>
              </a:solidFill>
              <a:latin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8404"/>
    </mc:Choice>
    <mc:Fallback xmlns="">
      <p:transition spd="slow" advTm="784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F8125A1-1C25-2FBA-B88B-7CC20FF86FF7}"/>
              </a:ext>
            </a:extLst>
          </p:cNvPr>
          <p:cNvSpPr>
            <a:spLocks noGrp="1" noChangeArrowheads="1"/>
          </p:cNvSpPr>
          <p:nvPr>
            <p:ph type="title"/>
          </p:nvPr>
        </p:nvSpPr>
        <p:spPr>
          <a:xfrm>
            <a:off x="278780" y="136525"/>
            <a:ext cx="8236570" cy="924202"/>
          </a:xfrm>
        </p:spPr>
        <p:txBody>
          <a:bodyPr>
            <a:noAutofit/>
          </a:bodyPr>
          <a:lstStyle/>
          <a:p>
            <a:r>
              <a:rPr lang="en-GB" altLang="en-US" sz="2800" dirty="0">
                <a:solidFill>
                  <a:srgbClr val="FF0000"/>
                </a:solidFill>
              </a:rPr>
              <a:t>Such a Difficult Decision</a:t>
            </a:r>
            <a:r>
              <a:rPr lang="en-GB" altLang="en-US" sz="2800" dirty="0"/>
              <a:t> </a:t>
            </a:r>
            <a:r>
              <a:rPr lang="en-GB" altLang="en-US" sz="2400" dirty="0"/>
              <a:t>could and should only be based on Measurements and Simulations (August 2009)</a:t>
            </a:r>
            <a:endParaRPr lang="en-GB" altLang="en-US" sz="2800" dirty="0"/>
          </a:p>
        </p:txBody>
      </p:sp>
      <p:sp>
        <p:nvSpPr>
          <p:cNvPr id="5" name="Date Placeholder 4">
            <a:extLst>
              <a:ext uri="{FF2B5EF4-FFF2-40B4-BE49-F238E27FC236}">
                <a16:creationId xmlns:a16="http://schemas.microsoft.com/office/drawing/2014/main" id="{27F90999-BE2E-DF2D-9B2F-E710CA07304B}"/>
              </a:ext>
            </a:extLst>
          </p:cNvPr>
          <p:cNvSpPr>
            <a:spLocks noGrp="1"/>
          </p:cNvSpPr>
          <p:nvPr>
            <p:ph type="dt" sz="half" idx="10"/>
          </p:nvPr>
        </p:nvSpPr>
        <p:spPr/>
        <p:txBody>
          <a:bodyPr/>
          <a:lstStyle/>
          <a:p>
            <a:pPr>
              <a:defRPr/>
            </a:pPr>
            <a:r>
              <a:rPr lang="en-US"/>
              <a:t>20/05/2025</a:t>
            </a:r>
            <a:endParaRPr lang="en-GB"/>
          </a:p>
        </p:txBody>
      </p:sp>
      <p:sp>
        <p:nvSpPr>
          <p:cNvPr id="6" name="Slide Number Placeholder 5">
            <a:extLst>
              <a:ext uri="{FF2B5EF4-FFF2-40B4-BE49-F238E27FC236}">
                <a16:creationId xmlns:a16="http://schemas.microsoft.com/office/drawing/2014/main" id="{FF5C8729-ADE7-7329-063D-44A0E28D743D}"/>
              </a:ext>
            </a:extLst>
          </p:cNvPr>
          <p:cNvSpPr>
            <a:spLocks noGrp="1"/>
          </p:cNvSpPr>
          <p:nvPr>
            <p:ph type="sldNum" sz="quarter" idx="12"/>
          </p:nvPr>
        </p:nvSpPr>
        <p:spPr/>
        <p:txBody>
          <a:bodyPr/>
          <a:lstStyle/>
          <a:p>
            <a:fld id="{A84FD202-95E6-43D7-A2D0-97E072A7832C}" type="slidenum">
              <a:rPr lang="en-GB" altLang="en-US" smtClean="0"/>
              <a:pPr/>
              <a:t>38</a:t>
            </a:fld>
            <a:endParaRPr lang="en-GB" altLang="en-US"/>
          </a:p>
        </p:txBody>
      </p:sp>
      <p:sp>
        <p:nvSpPr>
          <p:cNvPr id="78851" name="Rectangle 3">
            <a:extLst>
              <a:ext uri="{FF2B5EF4-FFF2-40B4-BE49-F238E27FC236}">
                <a16:creationId xmlns:a16="http://schemas.microsoft.com/office/drawing/2014/main" id="{5F0C1CEE-8FC1-5894-CF05-1D84AF93AD29}"/>
              </a:ext>
            </a:extLst>
          </p:cNvPr>
          <p:cNvSpPr>
            <a:spLocks noGrp="1" noChangeArrowheads="1"/>
          </p:cNvSpPr>
          <p:nvPr>
            <p:ph type="body" idx="4294967295"/>
          </p:nvPr>
        </p:nvSpPr>
        <p:spPr>
          <a:xfrm>
            <a:off x="708025" y="1220788"/>
            <a:ext cx="8435975" cy="4889500"/>
          </a:xfrm>
        </p:spPr>
        <p:txBody>
          <a:bodyPr>
            <a:normAutofit fontScale="92500" lnSpcReduction="10000"/>
          </a:bodyPr>
          <a:lstStyle/>
          <a:p>
            <a:pPr>
              <a:lnSpc>
                <a:spcPct val="80000"/>
              </a:lnSpc>
            </a:pPr>
            <a:r>
              <a:rPr lang="en-US" altLang="en-US" sz="2000" dirty="0"/>
              <a:t>Highest measured value of (</a:t>
            </a:r>
            <a:r>
              <a:rPr lang="en-US" altLang="en-US" sz="2000" dirty="0" err="1"/>
              <a:t>R</a:t>
            </a:r>
            <a:r>
              <a:rPr lang="en-US" altLang="en-US" sz="2000" baseline="-10000" dirty="0" err="1"/>
              <a:t>long</a:t>
            </a:r>
            <a:r>
              <a:rPr lang="en-US" altLang="en-US" sz="2000" dirty="0"/>
              <a:t>) in 5 sectors at 300K was </a:t>
            </a:r>
            <a:r>
              <a:rPr lang="en-US" altLang="en-US" sz="2000" dirty="0">
                <a:solidFill>
                  <a:srgbClr val="FF0000"/>
                </a:solidFill>
              </a:rPr>
              <a:t>53</a:t>
            </a:r>
            <a:r>
              <a:rPr lang="en-US" altLang="en-US" sz="2000" dirty="0">
                <a:solidFill>
                  <a:srgbClr val="FF0000"/>
                </a:solidFill>
                <a:sym typeface="Symbol" panose="05050102010706020507" pitchFamily="18" charset="2"/>
              </a:rPr>
              <a:t></a:t>
            </a:r>
            <a:r>
              <a:rPr lang="en-US" altLang="en-US" sz="2000" dirty="0">
                <a:solidFill>
                  <a:srgbClr val="FF0000"/>
                </a:solidFill>
              </a:rPr>
              <a:t>.</a:t>
            </a:r>
            <a:endParaRPr lang="en-US" altLang="en-US" sz="2000" dirty="0"/>
          </a:p>
          <a:p>
            <a:pPr>
              <a:lnSpc>
                <a:spcPct val="80000"/>
              </a:lnSpc>
            </a:pPr>
            <a:r>
              <a:rPr lang="en-US" altLang="en-US" sz="2000" dirty="0"/>
              <a:t>To Operate at 7TeV cm </a:t>
            </a:r>
          </a:p>
          <a:p>
            <a:pPr lvl="1">
              <a:lnSpc>
                <a:spcPct val="80000"/>
              </a:lnSpc>
            </a:pPr>
            <a:r>
              <a:rPr lang="en-US" altLang="en-US" sz="1800" dirty="0"/>
              <a:t>Simulations show that resistances of </a:t>
            </a:r>
            <a:r>
              <a:rPr lang="en-US" altLang="en-US" sz="1800" dirty="0">
                <a:solidFill>
                  <a:srgbClr val="FF0000"/>
                </a:solidFill>
                <a:sym typeface="Symbol" panose="05050102010706020507" pitchFamily="18" charset="2"/>
              </a:rPr>
              <a:t></a:t>
            </a:r>
            <a:r>
              <a:rPr lang="en-US" altLang="en-US" sz="1800" dirty="0">
                <a:solidFill>
                  <a:srgbClr val="FF0000"/>
                </a:solidFill>
              </a:rPr>
              <a:t>120</a:t>
            </a:r>
            <a:r>
              <a:rPr lang="en-US" altLang="en-US" sz="1800" dirty="0">
                <a:solidFill>
                  <a:srgbClr val="FF0000"/>
                </a:solidFill>
                <a:sym typeface="Symbol" panose="05050102010706020507" pitchFamily="18" charset="2"/>
              </a:rPr>
              <a:t></a:t>
            </a:r>
            <a:r>
              <a:rPr lang="en-US" altLang="en-US" sz="1800" dirty="0">
                <a:solidFill>
                  <a:srgbClr val="FF0000"/>
                </a:solidFill>
              </a:rPr>
              <a:t> </a:t>
            </a:r>
            <a:r>
              <a:rPr lang="en-US" altLang="en-US" sz="1800" dirty="0"/>
              <a:t>were safe from thermal runaway under conservative assumed conditions (i.e. &gt;x2 safety margin)</a:t>
            </a:r>
            <a:endParaRPr lang="en-GB" altLang="en-US" sz="1800" dirty="0"/>
          </a:p>
          <a:p>
            <a:pPr>
              <a:lnSpc>
                <a:spcPct val="80000"/>
              </a:lnSpc>
            </a:pPr>
            <a:r>
              <a:rPr lang="en-US" altLang="en-US" sz="2000" dirty="0"/>
              <a:t>To Operate at 10TeV cm </a:t>
            </a:r>
          </a:p>
          <a:p>
            <a:pPr lvl="1">
              <a:lnSpc>
                <a:spcPct val="80000"/>
              </a:lnSpc>
            </a:pPr>
            <a:r>
              <a:rPr lang="en-US" altLang="en-US" sz="1800" dirty="0"/>
              <a:t>Simulations show that resistances of </a:t>
            </a:r>
            <a:r>
              <a:rPr lang="en-US" altLang="en-US" sz="1800" dirty="0">
                <a:solidFill>
                  <a:srgbClr val="FF0000"/>
                </a:solidFill>
                <a:sym typeface="Symbol" panose="05050102010706020507" pitchFamily="18" charset="2"/>
              </a:rPr>
              <a:t></a:t>
            </a:r>
            <a:r>
              <a:rPr lang="en-US" altLang="en-US" sz="1800" dirty="0">
                <a:solidFill>
                  <a:srgbClr val="FF0000"/>
                </a:solidFill>
              </a:rPr>
              <a:t>67</a:t>
            </a:r>
            <a:r>
              <a:rPr lang="en-US" altLang="en-US" sz="1800" dirty="0">
                <a:solidFill>
                  <a:srgbClr val="FF0000"/>
                </a:solidFill>
                <a:sym typeface="Symbol" panose="05050102010706020507" pitchFamily="18" charset="2"/>
              </a:rPr>
              <a:t></a:t>
            </a:r>
            <a:r>
              <a:rPr lang="en-US" altLang="en-US" sz="1800" dirty="0">
                <a:solidFill>
                  <a:srgbClr val="FF0000"/>
                </a:solidFill>
              </a:rPr>
              <a:t> </a:t>
            </a:r>
            <a:r>
              <a:rPr lang="en-US" altLang="en-US" sz="1800" dirty="0"/>
              <a:t>were safe from thermal runaway. (i.e. only a 25% safety margin)</a:t>
            </a:r>
          </a:p>
          <a:p>
            <a:pPr lvl="1">
              <a:lnSpc>
                <a:spcPct val="80000"/>
              </a:lnSpc>
            </a:pPr>
            <a:endParaRPr lang="en-US" altLang="en-US" sz="1800" dirty="0"/>
          </a:p>
          <a:p>
            <a:pPr marL="57150" indent="0">
              <a:lnSpc>
                <a:spcPct val="80000"/>
              </a:lnSpc>
              <a:buNone/>
            </a:pPr>
            <a:r>
              <a:rPr lang="en-US" altLang="en-US" sz="2400" dirty="0">
                <a:solidFill>
                  <a:srgbClr val="FF0000"/>
                </a:solidFill>
              </a:rPr>
              <a:t>Decision:</a:t>
            </a:r>
            <a:r>
              <a:rPr lang="en-US" altLang="en-US" sz="2400" dirty="0"/>
              <a:t> Operation initially at 7 TeV cm </a:t>
            </a:r>
          </a:p>
          <a:p>
            <a:pPr marL="457200" lvl="1" indent="0">
              <a:lnSpc>
                <a:spcPct val="80000"/>
              </a:lnSpc>
              <a:buNone/>
            </a:pPr>
            <a:r>
              <a:rPr lang="en-US" altLang="en-US" sz="2000" dirty="0"/>
              <a:t>During Operation</a:t>
            </a:r>
          </a:p>
          <a:p>
            <a:pPr lvl="1">
              <a:lnSpc>
                <a:spcPct val="80000"/>
              </a:lnSpc>
            </a:pPr>
            <a:r>
              <a:rPr lang="en-US" altLang="en-US" sz="1600" dirty="0"/>
              <a:t>monitor carefully all quenches to gain additional information.</a:t>
            </a:r>
          </a:p>
          <a:p>
            <a:pPr lvl="1">
              <a:lnSpc>
                <a:spcPct val="80000"/>
              </a:lnSpc>
            </a:pPr>
            <a:r>
              <a:rPr lang="en-US" altLang="en-US" sz="1600" dirty="0"/>
              <a:t>Continue simulations and validation of simulations by experimentation.</a:t>
            </a:r>
          </a:p>
          <a:p>
            <a:pPr>
              <a:lnSpc>
                <a:spcPct val="80000"/>
              </a:lnSpc>
            </a:pPr>
            <a:r>
              <a:rPr lang="en-US" altLang="en-US" sz="2000" dirty="0"/>
              <a:t>Then when considered safe: operate at around 8TeV cm.</a:t>
            </a:r>
          </a:p>
          <a:p>
            <a:pPr>
              <a:lnSpc>
                <a:spcPct val="80000"/>
              </a:lnSpc>
            </a:pPr>
            <a:endParaRPr lang="en-US" altLang="en-US" sz="2000" dirty="0"/>
          </a:p>
          <a:p>
            <a:pPr>
              <a:lnSpc>
                <a:spcPct val="80000"/>
              </a:lnSpc>
            </a:pPr>
            <a:endParaRPr lang="en-US" altLang="en-US" sz="2000" dirty="0"/>
          </a:p>
          <a:p>
            <a:pPr>
              <a:lnSpc>
                <a:spcPct val="80000"/>
              </a:lnSpc>
            </a:pPr>
            <a:r>
              <a:rPr lang="en-US" altLang="en-US" dirty="0">
                <a:solidFill>
                  <a:srgbClr val="FF0000"/>
                </a:solidFill>
              </a:rPr>
              <a:t>Dilemma</a:t>
            </a:r>
            <a:r>
              <a:rPr lang="en-US" altLang="en-US" sz="2000" dirty="0">
                <a:solidFill>
                  <a:srgbClr val="FF0000"/>
                </a:solidFill>
              </a:rPr>
              <a:t>: </a:t>
            </a:r>
            <a:r>
              <a:rPr lang="en-US" altLang="en-US" dirty="0"/>
              <a:t>Was 7 or 8 TeV cm enough energy to discover the Higgs? </a:t>
            </a:r>
            <a:endParaRPr lang="en-US" altLang="en-US" sz="2000" dirty="0">
              <a:solidFill>
                <a:srgbClr val="FF0000"/>
              </a:solidFill>
            </a:endParaRPr>
          </a:p>
          <a:p>
            <a:pPr marL="0" indent="0">
              <a:lnSpc>
                <a:spcPct val="80000"/>
              </a:lnSpc>
              <a:buNone/>
            </a:pPr>
            <a:endParaRPr lang="en-US" altLang="en-US" sz="2000" dirty="0">
              <a:solidFill>
                <a:srgbClr val="FF0000"/>
              </a:solidFill>
            </a:endParaRPr>
          </a:p>
        </p:txBody>
      </p:sp>
      <p:sp>
        <p:nvSpPr>
          <p:cNvPr id="4" name="Rounded Rectangle 3">
            <a:extLst>
              <a:ext uri="{FF2B5EF4-FFF2-40B4-BE49-F238E27FC236}">
                <a16:creationId xmlns:a16="http://schemas.microsoft.com/office/drawing/2014/main" id="{3712B318-105D-80A4-EAF1-67A970B65485}"/>
              </a:ext>
            </a:extLst>
          </p:cNvPr>
          <p:cNvSpPr/>
          <p:nvPr/>
        </p:nvSpPr>
        <p:spPr>
          <a:xfrm>
            <a:off x="250031" y="3167464"/>
            <a:ext cx="8643937" cy="1633194"/>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C052AFAC-5464-F821-935F-35E1DAF4F4B9}"/>
              </a:ext>
            </a:extLst>
          </p:cNvPr>
          <p:cNvCxnSpPr>
            <a:cxnSpLocks/>
          </p:cNvCxnSpPr>
          <p:nvPr/>
        </p:nvCxnSpPr>
        <p:spPr>
          <a:xfrm flipV="1">
            <a:off x="5361709" y="1605776"/>
            <a:ext cx="1462837" cy="9503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4CF8224F-24DF-D502-7B9E-8ED939DF8108}"/>
              </a:ext>
            </a:extLst>
          </p:cNvPr>
          <p:cNvSpPr>
            <a:spLocks noGrp="1"/>
          </p:cNvSpPr>
          <p:nvPr>
            <p:ph type="ftr" sz="quarter" idx="11"/>
          </p:nvPr>
        </p:nvSpPr>
        <p:spPr/>
        <p:txBody>
          <a:bodyPr/>
          <a:lstStyle/>
          <a:p>
            <a:r>
              <a:rPr lang="en-US"/>
              <a:t>S. Myers Paris IJCLab Orsay</a:t>
            </a:r>
            <a:endParaRPr lang="en-GB"/>
          </a:p>
        </p:txBody>
      </p:sp>
    </p:spTree>
  </p:cSld>
  <p:clrMapOvr>
    <a:masterClrMapping/>
  </p:clrMapOvr>
  <p:transition advTm="9800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19200"/>
            <a:ext cx="75803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6611" name="TextBox 5"/>
          <p:cNvSpPr txBox="1">
            <a:spLocks noChangeArrowheads="1"/>
          </p:cNvSpPr>
          <p:nvPr/>
        </p:nvSpPr>
        <p:spPr bwMode="auto">
          <a:xfrm>
            <a:off x="1004046" y="273048"/>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fr-CH" sz="3600" dirty="0"/>
              <a:t>Integrated </a:t>
            </a:r>
            <a:r>
              <a:rPr lang="fr-CH" sz="3600" dirty="0" err="1"/>
              <a:t>Luminosity</a:t>
            </a:r>
            <a:r>
              <a:rPr lang="fr-CH" sz="3600" dirty="0"/>
              <a:t> in 2010</a:t>
            </a:r>
            <a:endParaRPr lang="en-GB" sz="3600" dirty="0"/>
          </a:p>
        </p:txBody>
      </p:sp>
      <p:sp>
        <p:nvSpPr>
          <p:cNvPr id="44037" name="TextBox 6"/>
          <p:cNvSpPr txBox="1">
            <a:spLocks noChangeArrowheads="1"/>
          </p:cNvSpPr>
          <p:nvPr/>
        </p:nvSpPr>
        <p:spPr bwMode="auto">
          <a:xfrm>
            <a:off x="2895600" y="3352800"/>
            <a:ext cx="35052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algn="ctr" eaLnBrk="1" fontAlgn="base" hangingPunct="1">
              <a:spcBef>
                <a:spcPct val="0"/>
              </a:spcBef>
              <a:spcAft>
                <a:spcPct val="0"/>
              </a:spcAft>
            </a:pPr>
            <a:r>
              <a:rPr lang="fr-CH" sz="2800"/>
              <a:t>45pb-1 recorded</a:t>
            </a:r>
            <a:endParaRPr lang="en-GB" sz="2800"/>
          </a:p>
        </p:txBody>
      </p:sp>
      <p:sp>
        <p:nvSpPr>
          <p:cNvPr id="3" name="Date Placeholder 2">
            <a:extLst>
              <a:ext uri="{FF2B5EF4-FFF2-40B4-BE49-F238E27FC236}">
                <a16:creationId xmlns:a16="http://schemas.microsoft.com/office/drawing/2014/main" id="{29595CA7-5A6F-19F4-7CF4-18FE46FB8BE9}"/>
              </a:ext>
            </a:extLst>
          </p:cNvPr>
          <p:cNvSpPr>
            <a:spLocks noGrp="1"/>
          </p:cNvSpPr>
          <p:nvPr>
            <p:ph type="dt" sz="half" idx="10"/>
          </p:nvPr>
        </p:nvSpPr>
        <p:spPr/>
        <p:txBody>
          <a:bodyPr/>
          <a:lstStyle/>
          <a:p>
            <a:pPr>
              <a:defRPr/>
            </a:pPr>
            <a:r>
              <a:rPr lang="en-US"/>
              <a:t>20/05/2025</a:t>
            </a:r>
            <a:endParaRPr lang="en-GB"/>
          </a:p>
        </p:txBody>
      </p:sp>
      <p:sp>
        <p:nvSpPr>
          <p:cNvPr id="4" name="Slide Number Placeholder 3">
            <a:extLst>
              <a:ext uri="{FF2B5EF4-FFF2-40B4-BE49-F238E27FC236}">
                <a16:creationId xmlns:a16="http://schemas.microsoft.com/office/drawing/2014/main" id="{E421CEB5-B61B-1B92-CFC1-E22D5CEDDB76}"/>
              </a:ext>
            </a:extLst>
          </p:cNvPr>
          <p:cNvSpPr>
            <a:spLocks noGrp="1"/>
          </p:cNvSpPr>
          <p:nvPr>
            <p:ph type="sldNum" sz="quarter" idx="12"/>
          </p:nvPr>
        </p:nvSpPr>
        <p:spPr/>
        <p:txBody>
          <a:bodyPr/>
          <a:lstStyle/>
          <a:p>
            <a:fld id="{00881BD3-E7C7-4529-8076-D7823EE9416F}" type="slidenum">
              <a:rPr lang="en-GB" altLang="en-US" smtClean="0"/>
              <a:pPr/>
              <a:t>39</a:t>
            </a:fld>
            <a:endParaRPr lang="en-GB" altLang="en-US"/>
          </a:p>
        </p:txBody>
      </p:sp>
      <p:sp>
        <p:nvSpPr>
          <p:cNvPr id="8" name="Footer Placeholder 7">
            <a:extLst>
              <a:ext uri="{FF2B5EF4-FFF2-40B4-BE49-F238E27FC236}">
                <a16:creationId xmlns:a16="http://schemas.microsoft.com/office/drawing/2014/main" id="{8FE7EF96-64FC-823C-C9C4-C1F94606CD4C}"/>
              </a:ext>
            </a:extLst>
          </p:cNvPr>
          <p:cNvSpPr>
            <a:spLocks noGrp="1"/>
          </p:cNvSpPr>
          <p:nvPr>
            <p:ph type="ftr" sz="quarter" idx="11"/>
          </p:nvPr>
        </p:nvSpPr>
        <p:spPr/>
        <p:txBody>
          <a:bodyPr/>
          <a:lstStyle/>
          <a:p>
            <a:r>
              <a:rPr lang="en-US"/>
              <a:t>S. Myers Paris IJCLab Orsay</a:t>
            </a:r>
            <a:endParaRPr lang="en-GB"/>
          </a:p>
        </p:txBody>
      </p:sp>
    </p:spTree>
    <p:custDataLst>
      <p:tags r:id="rId1"/>
    </p:custDataLst>
    <p:extLst>
      <p:ext uri="{BB962C8B-B14F-4D97-AF65-F5344CB8AC3E}">
        <p14:creationId xmlns:p14="http://schemas.microsoft.com/office/powerpoint/2010/main" val="8281630"/>
      </p:ext>
    </p:extLst>
  </p:cSld>
  <p:clrMapOvr>
    <a:masterClrMapping/>
  </p:clrMapOvr>
  <p:transition advTm="150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blinds(horizontal)">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4" cstate="print"/>
          <a:srcRect/>
          <a:stretch>
            <a:fillRect/>
          </a:stretch>
        </p:blipFill>
        <p:spPr bwMode="auto">
          <a:xfrm>
            <a:off x="66675" y="0"/>
            <a:ext cx="4965700" cy="5373688"/>
          </a:xfrm>
          <a:prstGeom prst="rect">
            <a:avLst/>
          </a:prstGeom>
          <a:noFill/>
          <a:ln w="9525">
            <a:noFill/>
            <a:miter lim="800000"/>
            <a:headEnd/>
            <a:tailEnd/>
          </a:ln>
        </p:spPr>
      </p:pic>
      <p:pic>
        <p:nvPicPr>
          <p:cNvPr id="30725" name="Picture 4" descr="cernjejo2_6-03"/>
          <p:cNvPicPr>
            <a:picLocks noChangeAspect="1" noChangeArrowheads="1"/>
          </p:cNvPicPr>
          <p:nvPr/>
        </p:nvPicPr>
        <p:blipFill>
          <a:blip r:embed="rId5" cstate="print"/>
          <a:srcRect/>
          <a:stretch>
            <a:fillRect/>
          </a:stretch>
        </p:blipFill>
        <p:spPr bwMode="auto">
          <a:xfrm>
            <a:off x="5060950" y="1808163"/>
            <a:ext cx="4083050" cy="4437062"/>
          </a:xfrm>
          <a:prstGeom prst="rect">
            <a:avLst/>
          </a:prstGeom>
          <a:noFill/>
          <a:ln w="9525">
            <a:noFill/>
            <a:miter lim="800000"/>
            <a:headEnd/>
            <a:tailEnd/>
          </a:ln>
        </p:spPr>
      </p:pic>
      <p:sp>
        <p:nvSpPr>
          <p:cNvPr id="6" name="TextBox 5"/>
          <p:cNvSpPr txBox="1"/>
          <p:nvPr/>
        </p:nvSpPr>
        <p:spPr>
          <a:xfrm>
            <a:off x="1561672" y="5478033"/>
            <a:ext cx="3451653" cy="461665"/>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rPr>
              <a:t>IP5  (no experiment)</a:t>
            </a:r>
          </a:p>
        </p:txBody>
      </p:sp>
      <p:sp>
        <p:nvSpPr>
          <p:cNvPr id="2" name="TextBox 1">
            <a:extLst>
              <a:ext uri="{FF2B5EF4-FFF2-40B4-BE49-F238E27FC236}">
                <a16:creationId xmlns:a16="http://schemas.microsoft.com/office/drawing/2014/main" id="{069387FB-D6C3-403D-58CE-6B27BFF46248}"/>
              </a:ext>
            </a:extLst>
          </p:cNvPr>
          <p:cNvSpPr txBox="1"/>
          <p:nvPr/>
        </p:nvSpPr>
        <p:spPr>
          <a:xfrm>
            <a:off x="5465852" y="739739"/>
            <a:ext cx="3462391" cy="369332"/>
          </a:xfrm>
          <a:prstGeom prst="rect">
            <a:avLst/>
          </a:prstGeom>
          <a:noFill/>
        </p:spPr>
        <p:txBody>
          <a:bodyPr wrap="square" rtlCol="0">
            <a:spAutoFit/>
          </a:bodyPr>
          <a:lstStyle/>
          <a:p>
            <a:r>
              <a:rPr lang="en-US" dirty="0"/>
              <a:t>Crossing angle 14.8 deg.</a:t>
            </a:r>
            <a:endParaRPr lang="en-GB" dirty="0"/>
          </a:p>
        </p:txBody>
      </p:sp>
      <p:sp>
        <p:nvSpPr>
          <p:cNvPr id="5" name="Date Placeholder 4">
            <a:extLst>
              <a:ext uri="{FF2B5EF4-FFF2-40B4-BE49-F238E27FC236}">
                <a16:creationId xmlns:a16="http://schemas.microsoft.com/office/drawing/2014/main" id="{17B17BF0-9A83-C424-93E5-22533CACDBF7}"/>
              </a:ext>
            </a:extLst>
          </p:cNvPr>
          <p:cNvSpPr>
            <a:spLocks noGrp="1"/>
          </p:cNvSpPr>
          <p:nvPr>
            <p:ph type="dt" sz="half" idx="10"/>
          </p:nvPr>
        </p:nvSpPr>
        <p:spPr/>
        <p:txBody>
          <a:bodyPr/>
          <a:lstStyle/>
          <a:p>
            <a:pPr>
              <a:defRPr/>
            </a:pPr>
            <a:r>
              <a:rPr lang="en-US"/>
              <a:t>20/05/2025</a:t>
            </a:r>
            <a:endParaRPr lang="en-GB"/>
          </a:p>
        </p:txBody>
      </p:sp>
      <p:sp>
        <p:nvSpPr>
          <p:cNvPr id="7" name="Slide Number Placeholder 6">
            <a:extLst>
              <a:ext uri="{FF2B5EF4-FFF2-40B4-BE49-F238E27FC236}">
                <a16:creationId xmlns:a16="http://schemas.microsoft.com/office/drawing/2014/main" id="{414CCE14-A2EA-D4FF-527F-46522F0A13C9}"/>
              </a:ext>
            </a:extLst>
          </p:cNvPr>
          <p:cNvSpPr>
            <a:spLocks noGrp="1"/>
          </p:cNvSpPr>
          <p:nvPr>
            <p:ph type="sldNum" sz="quarter" idx="12"/>
          </p:nvPr>
        </p:nvSpPr>
        <p:spPr/>
        <p:txBody>
          <a:bodyPr/>
          <a:lstStyle/>
          <a:p>
            <a:pPr>
              <a:defRPr/>
            </a:pPr>
            <a:fld id="{CAB67B41-16C0-4C79-B208-76A5D7EAC036}" type="slidenum">
              <a:rPr lang="en-GB" smtClean="0"/>
              <a:pPr>
                <a:defRPr/>
              </a:pPr>
              <a:t>4</a:t>
            </a:fld>
            <a:endParaRPr lang="en-GB"/>
          </a:p>
        </p:txBody>
      </p:sp>
      <p:sp>
        <p:nvSpPr>
          <p:cNvPr id="11" name="Footer Placeholder 10">
            <a:extLst>
              <a:ext uri="{FF2B5EF4-FFF2-40B4-BE49-F238E27FC236}">
                <a16:creationId xmlns:a16="http://schemas.microsoft.com/office/drawing/2014/main" id="{5A4E7F0A-790D-BFEF-93D8-D33AC0EE863E}"/>
              </a:ext>
            </a:extLst>
          </p:cNvPr>
          <p:cNvSpPr>
            <a:spLocks noGrp="1"/>
          </p:cNvSpPr>
          <p:nvPr>
            <p:ph type="ftr" sz="quarter" idx="11"/>
          </p:nvPr>
        </p:nvSpPr>
        <p:spPr/>
        <p:txBody>
          <a:bodyPr/>
          <a:lstStyle/>
          <a:p>
            <a:r>
              <a:rPr lang="en-US"/>
              <a:t>S. Myers Paris IJCLab Orsay</a:t>
            </a:r>
            <a:endParaRPr lang="en-GB"/>
          </a:p>
        </p:txBody>
      </p:sp>
    </p:spTree>
    <p:custDataLst>
      <p:tags r:id="rId1"/>
    </p:custDataLst>
    <p:extLst>
      <p:ext uri="{BB962C8B-B14F-4D97-AF65-F5344CB8AC3E}">
        <p14:creationId xmlns:p14="http://schemas.microsoft.com/office/powerpoint/2010/main" val="1468528956"/>
      </p:ext>
    </p:extLst>
  </p:cSld>
  <p:clrMapOvr>
    <a:masterClrMapping/>
  </p:clrMapOvr>
  <p:transition advTm="15378"/>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BB68E5E-7F04-EF87-CDF0-A0D79E2F1F1A}"/>
              </a:ext>
            </a:extLst>
          </p:cNvPr>
          <p:cNvGrpSpPr/>
          <p:nvPr/>
        </p:nvGrpSpPr>
        <p:grpSpPr>
          <a:xfrm>
            <a:off x="529119" y="325418"/>
            <a:ext cx="8435082" cy="5445305"/>
            <a:chOff x="0" y="682625"/>
            <a:chExt cx="8610600" cy="5856287"/>
          </a:xfrm>
        </p:grpSpPr>
        <p:grpSp>
          <p:nvGrpSpPr>
            <p:cNvPr id="7" name="Group 6">
              <a:extLst>
                <a:ext uri="{FF2B5EF4-FFF2-40B4-BE49-F238E27FC236}">
                  <a16:creationId xmlns:a16="http://schemas.microsoft.com/office/drawing/2014/main" id="{6A4AB885-253F-2DAB-7FD7-60F9EF2D1063}"/>
                </a:ext>
              </a:extLst>
            </p:cNvPr>
            <p:cNvGrpSpPr/>
            <p:nvPr/>
          </p:nvGrpSpPr>
          <p:grpSpPr>
            <a:xfrm>
              <a:off x="0" y="682625"/>
              <a:ext cx="8610600" cy="5856287"/>
              <a:chOff x="381000" y="617241"/>
              <a:chExt cx="8610600" cy="5856287"/>
            </a:xfrm>
          </p:grpSpPr>
          <p:pic>
            <p:nvPicPr>
              <p:cNvPr id="113666" name="Picture 2" descr="http://lhc-statistics.web.cern.ch/LHC-Statistics/PRO/Plots/2011/Run/LHC_2011_prot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17241"/>
                <a:ext cx="85217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33400" y="4876800"/>
                <a:ext cx="831215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3671" name="TextBox 3"/>
              <p:cNvSpPr txBox="1">
                <a:spLocks noChangeArrowheads="1"/>
              </p:cNvSpPr>
              <p:nvPr/>
            </p:nvSpPr>
            <p:spPr bwMode="auto">
              <a:xfrm>
                <a:off x="7924800" y="5029200"/>
                <a:ext cx="1066800" cy="646113"/>
              </a:xfrm>
              <a:prstGeom prst="rect">
                <a:avLst/>
              </a:prstGeom>
              <a:solidFill>
                <a:srgbClr val="FFFF00"/>
              </a:solidFill>
              <a:ln w="9525">
                <a:solidFill>
                  <a:srgbClr val="FF0000"/>
                </a:solidFill>
                <a:miter lim="800000"/>
                <a:headEnd/>
                <a:tailEnd/>
              </a:ln>
            </p:spPr>
            <p:txBody>
              <a:bodyPr>
                <a:spAutoFit/>
              </a:bodyPr>
              <a:lstStyle>
                <a:lvl1pPr eaLnBrk="0" hangingPunct="0">
                  <a:defRPr>
                    <a:solidFill>
                      <a:srgbClr val="000000"/>
                    </a:solidFill>
                    <a:latin typeface="Times New Roman" pitchFamily="18" charset="0"/>
                  </a:defRPr>
                </a:lvl1pPr>
                <a:lvl2pPr marL="742950" indent="-285750" eaLnBrk="0" hangingPunct="0">
                  <a:defRPr>
                    <a:solidFill>
                      <a:srgbClr val="000000"/>
                    </a:solidFill>
                    <a:latin typeface="Times New Roman" pitchFamily="18" charset="0"/>
                  </a:defRPr>
                </a:lvl2pPr>
                <a:lvl3pPr marL="1143000" indent="-228600" eaLnBrk="0" hangingPunct="0">
                  <a:defRPr>
                    <a:solidFill>
                      <a:srgbClr val="000000"/>
                    </a:solidFill>
                    <a:latin typeface="Times New Roman" pitchFamily="18" charset="0"/>
                  </a:defRPr>
                </a:lvl3pPr>
                <a:lvl4pPr marL="1600200" indent="-228600" eaLnBrk="0" hangingPunct="0">
                  <a:defRPr>
                    <a:solidFill>
                      <a:srgbClr val="000000"/>
                    </a:solidFill>
                    <a:latin typeface="Times New Roman" pitchFamily="18" charset="0"/>
                  </a:defRPr>
                </a:lvl4pPr>
                <a:lvl5pPr marL="2057400" indent="-228600" eaLnBrk="0" hangingPunct="0">
                  <a:defRPr>
                    <a:solidFill>
                      <a:srgbClr val="000000"/>
                    </a:solidFill>
                    <a:latin typeface="Times New Roman" pitchFamily="18" charset="0"/>
                  </a:defRPr>
                </a:lvl5pPr>
                <a:lvl6pPr marL="2514600" indent="-228600" algn="ctr" eaLnBrk="0" fontAlgn="base" hangingPunct="0">
                  <a:spcBef>
                    <a:spcPct val="0"/>
                  </a:spcBef>
                  <a:spcAft>
                    <a:spcPct val="0"/>
                  </a:spcAft>
                  <a:defRPr>
                    <a:solidFill>
                      <a:srgbClr val="000000"/>
                    </a:solidFill>
                    <a:latin typeface="Times New Roman" pitchFamily="18" charset="0"/>
                  </a:defRPr>
                </a:lvl6pPr>
                <a:lvl7pPr marL="2971800" indent="-228600" algn="ctr" eaLnBrk="0" fontAlgn="base" hangingPunct="0">
                  <a:spcBef>
                    <a:spcPct val="0"/>
                  </a:spcBef>
                  <a:spcAft>
                    <a:spcPct val="0"/>
                  </a:spcAft>
                  <a:defRPr>
                    <a:solidFill>
                      <a:srgbClr val="000000"/>
                    </a:solidFill>
                    <a:latin typeface="Times New Roman" pitchFamily="18" charset="0"/>
                  </a:defRPr>
                </a:lvl7pPr>
                <a:lvl8pPr marL="3429000" indent="-228600" algn="ctr" eaLnBrk="0" fontAlgn="base" hangingPunct="0">
                  <a:spcBef>
                    <a:spcPct val="0"/>
                  </a:spcBef>
                  <a:spcAft>
                    <a:spcPct val="0"/>
                  </a:spcAft>
                  <a:defRPr>
                    <a:solidFill>
                      <a:srgbClr val="000000"/>
                    </a:solidFill>
                    <a:latin typeface="Times New Roman" pitchFamily="18" charset="0"/>
                  </a:defRPr>
                </a:lvl8pPr>
                <a:lvl9pPr marL="3886200" indent="-228600" algn="ctr" eaLnBrk="0" fontAlgn="base" hangingPunct="0">
                  <a:spcBef>
                    <a:spcPct val="0"/>
                  </a:spcBef>
                  <a:spcAft>
                    <a:spcPct val="0"/>
                  </a:spcAft>
                  <a:defRPr>
                    <a:solidFill>
                      <a:srgbClr val="000000"/>
                    </a:solidFill>
                    <a:latin typeface="Times New Roman" pitchFamily="18" charset="0"/>
                  </a:defRPr>
                </a:lvl9pPr>
              </a:lstStyle>
              <a:p>
                <a:pPr eaLnBrk="1" hangingPunct="1"/>
                <a:r>
                  <a:rPr lang="fr-CH"/>
                  <a:t>Goal 2011</a:t>
                </a:r>
                <a:endParaRPr lang="en-GB"/>
              </a:p>
            </p:txBody>
          </p:sp>
        </p:grpSp>
        <p:sp>
          <p:nvSpPr>
            <p:cNvPr id="4" name="TextBox 3"/>
            <p:cNvSpPr txBox="1"/>
            <p:nvPr/>
          </p:nvSpPr>
          <p:spPr>
            <a:xfrm>
              <a:off x="4572000" y="1484784"/>
              <a:ext cx="2232248" cy="400110"/>
            </a:xfrm>
            <a:prstGeom prst="rect">
              <a:avLst/>
            </a:prstGeom>
            <a:solidFill>
              <a:srgbClr val="FFFF00"/>
            </a:solidFill>
          </p:spPr>
          <p:txBody>
            <a:bodyPr wrap="square" rtlCol="0">
              <a:spAutoFit/>
            </a:bodyPr>
            <a:lstStyle/>
            <a:p>
              <a:pPr algn="ctr"/>
              <a:r>
                <a:rPr lang="en-GB" sz="2000" dirty="0">
                  <a:solidFill>
                    <a:prstClr val="black"/>
                  </a:solidFill>
                </a:rPr>
                <a:t>~ 6000 pb-1</a:t>
              </a:r>
            </a:p>
          </p:txBody>
        </p:sp>
      </p:grpSp>
      <p:sp>
        <p:nvSpPr>
          <p:cNvPr id="9" name="TextBox 8">
            <a:extLst>
              <a:ext uri="{FF2B5EF4-FFF2-40B4-BE49-F238E27FC236}">
                <a16:creationId xmlns:a16="http://schemas.microsoft.com/office/drawing/2014/main" id="{90C66958-EE8F-B881-D759-E31FE0F96DB8}"/>
              </a:ext>
            </a:extLst>
          </p:cNvPr>
          <p:cNvSpPr txBox="1"/>
          <p:nvPr/>
        </p:nvSpPr>
        <p:spPr>
          <a:xfrm>
            <a:off x="133817" y="5680156"/>
            <a:ext cx="8743296" cy="461665"/>
          </a:xfrm>
          <a:prstGeom prst="rect">
            <a:avLst/>
          </a:prstGeom>
          <a:noFill/>
          <a:ln>
            <a:solidFill>
              <a:srgbClr val="000000"/>
            </a:solidFill>
          </a:ln>
        </p:spPr>
        <p:txBody>
          <a:bodyPr wrap="square" rtlCol="0">
            <a:spAutoFit/>
          </a:bodyPr>
          <a:lstStyle/>
          <a:p>
            <a:pPr algn="ctr"/>
            <a:r>
              <a:rPr lang="en-US" sz="2400" dirty="0"/>
              <a:t>These results were used to predict the integrated luminosity in 2012</a:t>
            </a:r>
            <a:endParaRPr lang="en-GB" sz="2400" dirty="0"/>
          </a:p>
        </p:txBody>
      </p:sp>
      <p:sp>
        <p:nvSpPr>
          <p:cNvPr id="5" name="Date Placeholder 4">
            <a:extLst>
              <a:ext uri="{FF2B5EF4-FFF2-40B4-BE49-F238E27FC236}">
                <a16:creationId xmlns:a16="http://schemas.microsoft.com/office/drawing/2014/main" id="{6BF61FFA-BA2A-1857-4ECB-1C5D03C7BEFA}"/>
              </a:ext>
            </a:extLst>
          </p:cNvPr>
          <p:cNvSpPr>
            <a:spLocks noGrp="1"/>
          </p:cNvSpPr>
          <p:nvPr>
            <p:ph type="dt" sz="half" idx="10"/>
          </p:nvPr>
        </p:nvSpPr>
        <p:spPr/>
        <p:txBody>
          <a:bodyPr/>
          <a:lstStyle/>
          <a:p>
            <a:pPr>
              <a:defRPr/>
            </a:pPr>
            <a:r>
              <a:rPr lang="en-US"/>
              <a:t>20/05/2025</a:t>
            </a:r>
            <a:endParaRPr lang="en-GB"/>
          </a:p>
        </p:txBody>
      </p:sp>
      <p:sp>
        <p:nvSpPr>
          <p:cNvPr id="6" name="Slide Number Placeholder 5">
            <a:extLst>
              <a:ext uri="{FF2B5EF4-FFF2-40B4-BE49-F238E27FC236}">
                <a16:creationId xmlns:a16="http://schemas.microsoft.com/office/drawing/2014/main" id="{B7C90313-5C76-43A7-5743-EDF8C23219A9}"/>
              </a:ext>
            </a:extLst>
          </p:cNvPr>
          <p:cNvSpPr>
            <a:spLocks noGrp="1"/>
          </p:cNvSpPr>
          <p:nvPr>
            <p:ph type="sldNum" sz="quarter" idx="12"/>
          </p:nvPr>
        </p:nvSpPr>
        <p:spPr/>
        <p:txBody>
          <a:bodyPr/>
          <a:lstStyle/>
          <a:p>
            <a:fld id="{968DF5EF-D833-4939-BD86-816CA69A9094}" type="slidenum">
              <a:rPr lang="en-GB" altLang="en-US" smtClean="0"/>
              <a:pPr/>
              <a:t>40</a:t>
            </a:fld>
            <a:endParaRPr lang="en-GB" altLang="en-US"/>
          </a:p>
        </p:txBody>
      </p:sp>
      <p:sp>
        <p:nvSpPr>
          <p:cNvPr id="11" name="Footer Placeholder 10">
            <a:extLst>
              <a:ext uri="{FF2B5EF4-FFF2-40B4-BE49-F238E27FC236}">
                <a16:creationId xmlns:a16="http://schemas.microsoft.com/office/drawing/2014/main" id="{8B1CA621-6C72-9237-4C7D-7F5FC6944ACE}"/>
              </a:ext>
            </a:extLst>
          </p:cNvPr>
          <p:cNvSpPr>
            <a:spLocks noGrp="1"/>
          </p:cNvSpPr>
          <p:nvPr>
            <p:ph type="ftr" sz="quarter" idx="11"/>
          </p:nvPr>
        </p:nvSpPr>
        <p:spPr/>
        <p:txBody>
          <a:bodyPr/>
          <a:lstStyle/>
          <a:p>
            <a:r>
              <a:rPr lang="en-US"/>
              <a:t>S. Myers Paris IJCLab Orsay</a:t>
            </a:r>
            <a:endParaRPr lang="en-GB"/>
          </a:p>
        </p:txBody>
      </p:sp>
    </p:spTree>
    <p:custDataLst>
      <p:tags r:id="rId1"/>
    </p:custDataLst>
    <p:extLst>
      <p:ext uri="{BB962C8B-B14F-4D97-AF65-F5344CB8AC3E}">
        <p14:creationId xmlns:p14="http://schemas.microsoft.com/office/powerpoint/2010/main" val="1098825653"/>
      </p:ext>
    </p:extLst>
  </p:cSld>
  <p:clrMapOvr>
    <a:masterClrMapping/>
  </p:clrMapOvr>
  <mc:AlternateContent xmlns:mc="http://schemas.openxmlformats.org/markup-compatibility/2006" xmlns:p14="http://schemas.microsoft.com/office/powerpoint/2010/main">
    <mc:Choice Requires="p14">
      <p:transition spd="slow" p14:dur="2000" advTm="28411"/>
    </mc:Choice>
    <mc:Fallback xmlns="">
      <p:transition spd="slow" advTm="2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dirty="0"/>
              <a:t>2012 Predicted Integrated Luminosity</a:t>
            </a:r>
            <a:br>
              <a:rPr lang="en-GB" sz="3600" dirty="0"/>
            </a:br>
            <a:r>
              <a:rPr lang="en-GB" sz="2000" dirty="0"/>
              <a:t>Presented to CMS/Atlas on 21/22 Nov. 2011)</a:t>
            </a:r>
            <a:endParaRPr lang="en-GB" sz="3600" dirty="0"/>
          </a:p>
        </p:txBody>
      </p:sp>
      <p:sp>
        <p:nvSpPr>
          <p:cNvPr id="6" name="Date Placeholder 5">
            <a:extLst>
              <a:ext uri="{FF2B5EF4-FFF2-40B4-BE49-F238E27FC236}">
                <a16:creationId xmlns:a16="http://schemas.microsoft.com/office/drawing/2014/main" id="{24AD99B6-D8F2-776F-A46F-C19E96B4354E}"/>
              </a:ext>
            </a:extLst>
          </p:cNvPr>
          <p:cNvSpPr>
            <a:spLocks noGrp="1"/>
          </p:cNvSpPr>
          <p:nvPr>
            <p:ph type="dt" sz="half" idx="10"/>
          </p:nvPr>
        </p:nvSpPr>
        <p:spPr/>
        <p:txBody>
          <a:bodyPr/>
          <a:lstStyle/>
          <a:p>
            <a:r>
              <a:rPr lang="en-US"/>
              <a:t>20/05/2025</a:t>
            </a:r>
            <a:endParaRPr lang="en-GB"/>
          </a:p>
        </p:txBody>
      </p:sp>
      <p:sp>
        <p:nvSpPr>
          <p:cNvPr id="7" name="Footer Placeholder 6">
            <a:extLst>
              <a:ext uri="{FF2B5EF4-FFF2-40B4-BE49-F238E27FC236}">
                <a16:creationId xmlns:a16="http://schemas.microsoft.com/office/drawing/2014/main" id="{E9C817FA-E4B5-BA26-F0E0-5DDFC3024396}"/>
              </a:ext>
            </a:extLst>
          </p:cNvPr>
          <p:cNvSpPr>
            <a:spLocks noGrp="1"/>
          </p:cNvSpPr>
          <p:nvPr>
            <p:ph type="ftr" sz="quarter" idx="11"/>
          </p:nvPr>
        </p:nvSpPr>
        <p:spPr/>
        <p:txBody>
          <a:bodyPr/>
          <a:lstStyle/>
          <a:p>
            <a:r>
              <a:rPr lang="en-GB"/>
              <a:t>S. Myers Paris IJCLab Orsay</a:t>
            </a:r>
          </a:p>
        </p:txBody>
      </p:sp>
      <p:sp>
        <p:nvSpPr>
          <p:cNvPr id="9" name="Slide Number Placeholder 8">
            <a:extLst>
              <a:ext uri="{FF2B5EF4-FFF2-40B4-BE49-F238E27FC236}">
                <a16:creationId xmlns:a16="http://schemas.microsoft.com/office/drawing/2014/main" id="{1DE59E5C-7745-2A35-6367-DC06FDEFE2B1}"/>
              </a:ext>
            </a:extLst>
          </p:cNvPr>
          <p:cNvSpPr>
            <a:spLocks noGrp="1"/>
          </p:cNvSpPr>
          <p:nvPr>
            <p:ph type="sldNum" sz="quarter" idx="12"/>
          </p:nvPr>
        </p:nvSpPr>
        <p:spPr/>
        <p:txBody>
          <a:bodyPr/>
          <a:lstStyle/>
          <a:p>
            <a:fld id="{987C70E8-245D-45BF-84AB-A10F652D2589}" type="slidenum">
              <a:rPr lang="en-GB" smtClean="0"/>
              <a:t>41</a:t>
            </a:fld>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8413948" cy="493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15049" y="4220067"/>
            <a:ext cx="2016497" cy="923330"/>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Calibri"/>
                <a:ea typeface="+mn-ea"/>
                <a:cs typeface="+mn-cs"/>
              </a:rPr>
              <a:t>E= 4TeV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Calibri"/>
                <a:ea typeface="+mn-ea"/>
                <a:cs typeface="+mn-cs"/>
              </a:rPr>
              <a:t>Beta* = 0.7m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black"/>
                </a:solidFill>
                <a:effectLst/>
                <a:uLnTx/>
                <a:uFillTx/>
                <a:latin typeface="Calibri"/>
                <a:ea typeface="+mn-ea"/>
                <a:cs typeface="+mn-cs"/>
              </a:rPr>
              <a:t>148 </a:t>
            </a:r>
            <a:r>
              <a:rPr kumimoji="0" lang="fr-CH" sz="1800" b="0" i="0" u="none" strike="noStrike" kern="1200" cap="none" spc="0" normalizeH="0" baseline="0" noProof="0" dirty="0" err="1">
                <a:ln>
                  <a:noFill/>
                </a:ln>
                <a:solidFill>
                  <a:prstClr val="black"/>
                </a:solidFill>
                <a:effectLst/>
                <a:uLnTx/>
                <a:uFillTx/>
                <a:latin typeface="Calibri"/>
                <a:ea typeface="+mn-ea"/>
                <a:cs typeface="+mn-cs"/>
              </a:rPr>
              <a:t>days</a:t>
            </a:r>
            <a:r>
              <a:rPr kumimoji="0" lang="fr-CH" sz="1800" b="0" i="0" u="none" strike="noStrike" kern="1200" cap="none" spc="0" normalizeH="0" baseline="0" noProof="0" dirty="0">
                <a:ln>
                  <a:noFill/>
                </a:ln>
                <a:solidFill>
                  <a:prstClr val="black"/>
                </a:solidFill>
                <a:effectLst/>
                <a:uLnTx/>
                <a:uFillTx/>
                <a:latin typeface="Calibri"/>
                <a:ea typeface="+mn-ea"/>
                <a:cs typeface="+mn-cs"/>
              </a:rPr>
              <a:t> of </a:t>
            </a:r>
            <a:r>
              <a:rPr kumimoji="0" lang="fr-CH" sz="1800" b="0" i="0" u="none" strike="noStrike" kern="1200" cap="none" spc="0" normalizeH="0" baseline="0" noProof="0" dirty="0" err="1">
                <a:ln>
                  <a:noFill/>
                </a:ln>
                <a:solidFill>
                  <a:prstClr val="black"/>
                </a:solidFill>
                <a:effectLst/>
                <a:uLnTx/>
                <a:uFillTx/>
                <a:latin typeface="Calibri"/>
                <a:ea typeface="+mn-ea"/>
                <a:cs typeface="+mn-cs"/>
              </a:rPr>
              <a:t>physics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 name="Straight Connector 1">
            <a:extLst>
              <a:ext uri="{FF2B5EF4-FFF2-40B4-BE49-F238E27FC236}">
                <a16:creationId xmlns:a16="http://schemas.microsoft.com/office/drawing/2014/main" id="{98C1703C-B203-52FB-554A-435C67189F08}"/>
              </a:ext>
            </a:extLst>
          </p:cNvPr>
          <p:cNvCxnSpPr/>
          <p:nvPr/>
        </p:nvCxnSpPr>
        <p:spPr>
          <a:xfrm>
            <a:off x="957147" y="3007113"/>
            <a:ext cx="76962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F6CAC7E-33A2-3FE6-9A94-70EA0D12D567}"/>
              </a:ext>
            </a:extLst>
          </p:cNvPr>
          <p:cNvSpPr txBox="1"/>
          <p:nvPr/>
        </p:nvSpPr>
        <p:spPr>
          <a:xfrm>
            <a:off x="3219450" y="2268449"/>
            <a:ext cx="2016497" cy="738664"/>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err="1">
                <a:ln>
                  <a:noFill/>
                </a:ln>
                <a:solidFill>
                  <a:prstClr val="black"/>
                </a:solidFill>
                <a:effectLst/>
                <a:uLnTx/>
                <a:uFillTx/>
                <a:latin typeface="Calibri"/>
                <a:ea typeface="+mn-ea"/>
                <a:cs typeface="+mn-cs"/>
              </a:rPr>
              <a:t>Predicted</a:t>
            </a:r>
            <a:r>
              <a:rPr kumimoji="0" lang="fr-CH" sz="1400" b="0" i="0" u="none" strike="noStrike" kern="1200" cap="none" spc="0" normalizeH="0" baseline="0" noProof="0" dirty="0">
                <a:ln>
                  <a:noFill/>
                </a:ln>
                <a:solidFill>
                  <a:prstClr val="black"/>
                </a:solidFill>
                <a:effectLst/>
                <a:uLnTx/>
                <a:uFillTx/>
                <a:latin typeface="Calibri"/>
                <a:ea typeface="+mn-ea"/>
                <a:cs typeface="+mn-cs"/>
              </a:rPr>
              <a:t> Integrated </a:t>
            </a:r>
            <a:r>
              <a:rPr kumimoji="0" lang="fr-CH" sz="1400" b="0" i="0" u="none" strike="noStrike" kern="1200" cap="none" spc="0" normalizeH="0" baseline="0" noProof="0" dirty="0" err="1">
                <a:ln>
                  <a:noFill/>
                </a:ln>
                <a:solidFill>
                  <a:prstClr val="black"/>
                </a:solidFill>
                <a:effectLst/>
                <a:uLnTx/>
                <a:uFillTx/>
                <a:latin typeface="Calibri"/>
                <a:ea typeface="+mn-ea"/>
                <a:cs typeface="+mn-cs"/>
              </a:rPr>
              <a:t>Luminosity</a:t>
            </a:r>
            <a:r>
              <a:rPr kumimoji="0" lang="fr-CH" sz="1400" b="0" i="0" u="none" strike="noStrike" kern="1200" cap="none" spc="0" normalizeH="0" baseline="0" noProof="0" dirty="0">
                <a:ln>
                  <a:noFill/>
                </a:ln>
                <a:solidFill>
                  <a:prstClr val="black"/>
                </a:solidFill>
                <a:effectLst/>
                <a:uLnTx/>
                <a:uFillTx/>
                <a:latin typeface="Calibri"/>
                <a:ea typeface="+mn-ea"/>
                <a:cs typeface="+mn-cs"/>
              </a:rPr>
              <a:t> </a:t>
            </a:r>
            <a:r>
              <a:rPr kumimoji="0" lang="fr-CH" sz="1400" b="0" i="0" u="none" strike="noStrike" kern="1200" cap="none" spc="0" normalizeH="0" baseline="0" noProof="0" dirty="0" err="1">
                <a:ln>
                  <a:noFill/>
                </a:ln>
                <a:solidFill>
                  <a:prstClr val="black"/>
                </a:solidFill>
                <a:effectLst/>
                <a:uLnTx/>
                <a:uFillTx/>
                <a:latin typeface="Calibri"/>
                <a:ea typeface="+mn-ea"/>
                <a:cs typeface="+mn-cs"/>
              </a:rPr>
              <a:t>needed</a:t>
            </a:r>
            <a:r>
              <a:rPr kumimoji="0" lang="fr-CH" sz="1400" b="0" i="0" u="none" strike="noStrike" kern="1200" cap="none" spc="0" normalizeH="0" baseline="0" noProof="0" dirty="0">
                <a:ln>
                  <a:noFill/>
                </a:ln>
                <a:solidFill>
                  <a:prstClr val="black"/>
                </a:solidFill>
                <a:effectLst/>
                <a:uLnTx/>
                <a:uFillTx/>
                <a:latin typeface="Calibri"/>
                <a:ea typeface="+mn-ea"/>
                <a:cs typeface="+mn-cs"/>
              </a:rPr>
              <a:t> to </a:t>
            </a:r>
            <a:r>
              <a:rPr kumimoji="0" lang="fr-CH" sz="1400" b="0" i="0" u="none" strike="noStrike" kern="1200" cap="none" spc="0" normalizeH="0" baseline="0" noProof="0" dirty="0" err="1">
                <a:ln>
                  <a:noFill/>
                </a:ln>
                <a:solidFill>
                  <a:prstClr val="black"/>
                </a:solidFill>
                <a:effectLst/>
                <a:uLnTx/>
                <a:uFillTx/>
                <a:latin typeface="Calibri"/>
                <a:ea typeface="+mn-ea"/>
                <a:cs typeface="+mn-cs"/>
              </a:rPr>
              <a:t>discover</a:t>
            </a:r>
            <a:r>
              <a:rPr kumimoji="0" lang="fr-CH" sz="1400" b="0" i="0" u="none" strike="noStrike" kern="1200" cap="none" spc="0" normalizeH="0" baseline="0" noProof="0" dirty="0">
                <a:ln>
                  <a:noFill/>
                </a:ln>
                <a:solidFill>
                  <a:prstClr val="black"/>
                </a:solidFill>
                <a:effectLst/>
                <a:uLnTx/>
                <a:uFillTx/>
                <a:latin typeface="Calibri"/>
                <a:ea typeface="+mn-ea"/>
                <a:cs typeface="+mn-cs"/>
              </a:rPr>
              <a:t> 5</a:t>
            </a:r>
            <a:r>
              <a:rPr kumimoji="0" lang="fr-CH" sz="14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a:t>
            </a:r>
            <a:r>
              <a:rPr kumimoji="0" lang="fr-CH" sz="1400" b="0" i="0" u="none" strike="noStrike" kern="1200" cap="none" spc="0" normalizeH="0" baseline="0" noProof="0" dirty="0">
                <a:ln>
                  <a:noFill/>
                </a:ln>
                <a:solidFill>
                  <a:prstClr val="black"/>
                </a:solidFill>
                <a:effectLst/>
                <a:uLnTx/>
                <a:uFillTx/>
                <a:latin typeface="Calibri"/>
                <a:ea typeface="+mn-ea"/>
                <a:cs typeface="+mn-cs"/>
              </a:rPr>
              <a:t> Higgs </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6241290"/>
      </p:ext>
    </p:extLst>
  </p:cSld>
  <p:clrMapOvr>
    <a:masterClrMapping/>
  </p:clrMapOvr>
  <mc:AlternateContent xmlns:mc="http://schemas.openxmlformats.org/markup-compatibility/2006" xmlns:p14="http://schemas.microsoft.com/office/powerpoint/2010/main">
    <mc:Choice Requires="p14">
      <p:transition spd="slow" p14:dur="2000" advTm="37028"/>
    </mc:Choice>
    <mc:Fallback xmlns="">
      <p:transition spd="slow" advTm="3702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174" y="161034"/>
            <a:ext cx="7886700" cy="791321"/>
          </a:xfrm>
        </p:spPr>
        <p:txBody>
          <a:bodyPr>
            <a:normAutofit/>
          </a:bodyPr>
          <a:lstStyle/>
          <a:p>
            <a:pPr algn="ctr"/>
            <a:r>
              <a:rPr lang="fr-CH" dirty="0">
                <a:solidFill>
                  <a:prstClr val="black"/>
                </a:solidFill>
              </a:rPr>
              <a:t>       2012 Higgs</a:t>
            </a:r>
            <a:endParaRPr lang="en-GB" sz="3200" dirty="0"/>
          </a:p>
        </p:txBody>
      </p:sp>
      <p:sp>
        <p:nvSpPr>
          <p:cNvPr id="4" name="Date Placeholder 3">
            <a:extLst>
              <a:ext uri="{FF2B5EF4-FFF2-40B4-BE49-F238E27FC236}">
                <a16:creationId xmlns:a16="http://schemas.microsoft.com/office/drawing/2014/main" id="{BA719B8A-68A4-4476-3D1B-3629D31FCD42}"/>
              </a:ext>
            </a:extLst>
          </p:cNvPr>
          <p:cNvSpPr>
            <a:spLocks noGrp="1"/>
          </p:cNvSpPr>
          <p:nvPr>
            <p:ph type="dt" sz="half" idx="10"/>
          </p:nvPr>
        </p:nvSpPr>
        <p:spPr/>
        <p:txBody>
          <a:bodyPr/>
          <a:lstStyle/>
          <a:p>
            <a:r>
              <a:rPr lang="en-US">
                <a:solidFill>
                  <a:prstClr val="black">
                    <a:tint val="75000"/>
                  </a:prstClr>
                </a:solidFill>
              </a:rPr>
              <a:t>20/05/2025</a:t>
            </a:r>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60E0671-8EB4-CC8F-2E24-FB0A105BFE3D}"/>
              </a:ext>
            </a:extLst>
          </p:cNvPr>
          <p:cNvSpPr>
            <a:spLocks noGrp="1"/>
          </p:cNvSpPr>
          <p:nvPr>
            <p:ph type="ftr" sz="quarter" idx="11"/>
          </p:nvPr>
        </p:nvSpPr>
        <p:spPr/>
        <p:txBody>
          <a:bodyPr/>
          <a:lstStyle/>
          <a:p>
            <a:r>
              <a:rPr lang="en-US">
                <a:solidFill>
                  <a:prstClr val="black">
                    <a:tint val="75000"/>
                  </a:prstClr>
                </a:solidFill>
              </a:rPr>
              <a:t>S. Myers Paris IJCLab Orsay</a:t>
            </a:r>
            <a:endParaRPr lang="en-GB">
              <a:solidFill>
                <a:prstClr val="black">
                  <a:tint val="75000"/>
                </a:prstClr>
              </a:solidFill>
            </a:endParaRPr>
          </a:p>
        </p:txBody>
      </p:sp>
      <p:sp>
        <p:nvSpPr>
          <p:cNvPr id="12" name="Slide Number Placeholder 11">
            <a:extLst>
              <a:ext uri="{FF2B5EF4-FFF2-40B4-BE49-F238E27FC236}">
                <a16:creationId xmlns:a16="http://schemas.microsoft.com/office/drawing/2014/main" id="{0127F8D4-4F0A-CF6A-D0D3-2C422771FB0B}"/>
              </a:ext>
            </a:extLst>
          </p:cNvPr>
          <p:cNvSpPr>
            <a:spLocks noGrp="1"/>
          </p:cNvSpPr>
          <p:nvPr>
            <p:ph type="sldNum" sz="quarter" idx="12"/>
          </p:nvPr>
        </p:nvSpPr>
        <p:spPr/>
        <p:txBody>
          <a:bodyPr/>
          <a:lstStyle/>
          <a:p>
            <a:fld id="{987C70E8-245D-45BF-84AB-A10F652D2589}" type="slidenum">
              <a:rPr lang="en-GB" smtClean="0">
                <a:solidFill>
                  <a:prstClr val="black">
                    <a:tint val="75000"/>
                  </a:prstClr>
                </a:solidFill>
              </a:rPr>
              <a:pPr/>
              <a:t>42</a:t>
            </a:fld>
            <a:endParaRPr lang="en-GB">
              <a:solidFill>
                <a:prstClr val="black">
                  <a:tint val="75000"/>
                </a:prstClr>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74" y="854009"/>
            <a:ext cx="7768897" cy="55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990600" y="2895600"/>
            <a:ext cx="76962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211960" y="4365104"/>
            <a:ext cx="2160240" cy="945396"/>
            <a:chOff x="4211960" y="4365104"/>
            <a:chExt cx="2160240" cy="945396"/>
          </a:xfrm>
        </p:grpSpPr>
        <p:sp>
          <p:nvSpPr>
            <p:cNvPr id="6" name="TextBox 5"/>
            <p:cNvSpPr txBox="1"/>
            <p:nvPr/>
          </p:nvSpPr>
          <p:spPr>
            <a:xfrm>
              <a:off x="4211960" y="4941168"/>
              <a:ext cx="2160240" cy="369332"/>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4</a:t>
              </a:r>
              <a:r>
                <a:rPr kumimoji="0" lang="en-GB" sz="1800" b="0" i="0" u="none" strike="noStrike" kern="1200" cap="none" spc="0" normalizeH="0" baseline="30000" noProof="0" dirty="0">
                  <a:ln>
                    <a:noFill/>
                  </a:ln>
                  <a:solidFill>
                    <a:prstClr val="black"/>
                  </a:solidFill>
                  <a:effectLst/>
                  <a:uLnTx/>
                  <a:uFillTx/>
                  <a:latin typeface="Calibri"/>
                  <a:ea typeface="+mn-ea"/>
                  <a:cs typeface="+mn-cs"/>
                </a:rPr>
                <a:t>th</a:t>
              </a:r>
              <a:r>
                <a:rPr kumimoji="0" lang="en-GB" sz="1800" b="0" i="0" u="none" strike="noStrike" kern="1200" cap="none" spc="0" normalizeH="0" baseline="0" noProof="0" dirty="0">
                  <a:ln>
                    <a:noFill/>
                  </a:ln>
                  <a:solidFill>
                    <a:prstClr val="black"/>
                  </a:solidFill>
                  <a:effectLst/>
                  <a:uLnTx/>
                  <a:uFillTx/>
                  <a:latin typeface="Calibri"/>
                  <a:ea typeface="+mn-ea"/>
                  <a:cs typeface="+mn-cs"/>
                </a:rPr>
                <a:t> July: Melbourne</a:t>
              </a:r>
            </a:p>
          </p:txBody>
        </p:sp>
        <p:cxnSp>
          <p:nvCxnSpPr>
            <p:cNvPr id="10" name="Straight Arrow Connector 9"/>
            <p:cNvCxnSpPr/>
            <p:nvPr/>
          </p:nvCxnSpPr>
          <p:spPr>
            <a:xfrm flipV="1">
              <a:off x="4211960" y="4365104"/>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1844824"/>
            <a:ext cx="3528392" cy="24079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Untitled4.png"/>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960" y="1857250"/>
            <a:ext cx="3528392" cy="2395566"/>
          </a:xfrm>
          <a:prstGeom prst="rect">
            <a:avLst/>
          </a:prstGeom>
          <a:ln>
            <a:solidFill>
              <a:srgbClr val="000000"/>
            </a:solidFill>
          </a:ln>
        </p:spPr>
      </p:pic>
    </p:spTree>
    <p:custDataLst>
      <p:tags r:id="rId1"/>
    </p:custDataLst>
    <p:extLst>
      <p:ext uri="{BB962C8B-B14F-4D97-AF65-F5344CB8AC3E}">
        <p14:creationId xmlns:p14="http://schemas.microsoft.com/office/powerpoint/2010/main" val="753552029"/>
      </p:ext>
    </p:extLst>
  </p:cSld>
  <p:clrMapOvr>
    <a:masterClrMapping/>
  </p:clrMapOvr>
  <mc:AlternateContent xmlns:mc="http://schemas.openxmlformats.org/markup-compatibility/2006" xmlns:p14="http://schemas.microsoft.com/office/powerpoint/2010/main">
    <mc:Choice Requires="p14">
      <p:transition spd="slow" p14:dur="2000" advTm="77721"/>
    </mc:Choice>
    <mc:Fallback xmlns="">
      <p:transition spd="slow" advTm="77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8327" y="145167"/>
            <a:ext cx="8407346" cy="791321"/>
          </a:xfrm>
        </p:spPr>
        <p:txBody>
          <a:bodyPr>
            <a:normAutofit fontScale="90000"/>
          </a:bodyPr>
          <a:lstStyle/>
          <a:p>
            <a:pPr algn="ctr"/>
            <a:r>
              <a:rPr lang="en-GB" sz="3200" dirty="0"/>
              <a:t>Seminar on Discovery of Higgs’ Boson (4</a:t>
            </a:r>
            <a:r>
              <a:rPr lang="en-GB" sz="3200" baseline="30000" dirty="0"/>
              <a:t>th</a:t>
            </a:r>
            <a:r>
              <a:rPr lang="en-GB" sz="3200" dirty="0"/>
              <a:t> July 2012) </a:t>
            </a:r>
          </a:p>
        </p:txBody>
      </p:sp>
      <p:sp>
        <p:nvSpPr>
          <p:cNvPr id="6" name="Date Placeholder 5">
            <a:extLst>
              <a:ext uri="{FF2B5EF4-FFF2-40B4-BE49-F238E27FC236}">
                <a16:creationId xmlns:a16="http://schemas.microsoft.com/office/drawing/2014/main" id="{7188D8CB-BB41-D5DC-9F28-3721EC228573}"/>
              </a:ext>
            </a:extLst>
          </p:cNvPr>
          <p:cNvSpPr>
            <a:spLocks noGrp="1"/>
          </p:cNvSpPr>
          <p:nvPr>
            <p:ph type="dt" sz="half" idx="10"/>
          </p:nvPr>
        </p:nvSpPr>
        <p:spPr/>
        <p:txBody>
          <a:bodyPr/>
          <a:lstStyle/>
          <a:p>
            <a:r>
              <a:rPr lang="en-US">
                <a:solidFill>
                  <a:prstClr val="black">
                    <a:tint val="75000"/>
                  </a:prstClr>
                </a:solidFill>
              </a:rPr>
              <a:t>20/05/2025</a:t>
            </a:r>
            <a:endParaRPr lang="en-GB">
              <a:solidFill>
                <a:prstClr val="black">
                  <a:tint val="75000"/>
                </a:prstClr>
              </a:solidFill>
            </a:endParaRPr>
          </a:p>
        </p:txBody>
      </p:sp>
      <p:sp>
        <p:nvSpPr>
          <p:cNvPr id="8" name="Footer Placeholder 7">
            <a:extLst>
              <a:ext uri="{FF2B5EF4-FFF2-40B4-BE49-F238E27FC236}">
                <a16:creationId xmlns:a16="http://schemas.microsoft.com/office/drawing/2014/main" id="{AFBEEE37-2CEA-F6B6-39ED-40317335CCDF}"/>
              </a:ext>
            </a:extLst>
          </p:cNvPr>
          <p:cNvSpPr>
            <a:spLocks noGrp="1"/>
          </p:cNvSpPr>
          <p:nvPr>
            <p:ph type="ftr" sz="quarter" idx="11"/>
          </p:nvPr>
        </p:nvSpPr>
        <p:spPr/>
        <p:txBody>
          <a:bodyPr/>
          <a:lstStyle/>
          <a:p>
            <a:r>
              <a:rPr lang="en-US">
                <a:solidFill>
                  <a:prstClr val="black">
                    <a:tint val="75000"/>
                  </a:prstClr>
                </a:solidFill>
              </a:rPr>
              <a:t>S. Myers Paris IJCLab Orsay</a:t>
            </a:r>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3826F37F-2393-554B-2167-1284E60E1DA4}"/>
              </a:ext>
            </a:extLst>
          </p:cNvPr>
          <p:cNvSpPr>
            <a:spLocks noGrp="1"/>
          </p:cNvSpPr>
          <p:nvPr>
            <p:ph type="sldNum" sz="quarter" idx="12"/>
          </p:nvPr>
        </p:nvSpPr>
        <p:spPr/>
        <p:txBody>
          <a:bodyPr/>
          <a:lstStyle/>
          <a:p>
            <a:fld id="{8B1B2E91-20B9-488E-AAE0-5A40B47CCCB7}" type="slidenum">
              <a:rPr lang="en-GB" smtClean="0">
                <a:solidFill>
                  <a:prstClr val="black">
                    <a:tint val="75000"/>
                  </a:prstClr>
                </a:solidFill>
              </a:rPr>
              <a:pPr/>
              <a:t>43</a:t>
            </a:fld>
            <a:endParaRPr lang="en-GB">
              <a:solidFill>
                <a:prstClr val="black">
                  <a:tint val="75000"/>
                </a:prstClr>
              </a:solidFill>
            </a:endParaRPr>
          </a:p>
        </p:txBody>
      </p:sp>
      <p:pic>
        <p:nvPicPr>
          <p:cNvPr id="7" name="120704 Joe Incandela Higgs announce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500" y="980727"/>
            <a:ext cx="8832984" cy="4968553"/>
          </a:xfrm>
          <a:prstGeom prst="rect">
            <a:avLst/>
          </a:prstGeom>
        </p:spPr>
      </p:pic>
    </p:spTree>
    <p:extLst>
      <p:ext uri="{BB962C8B-B14F-4D97-AF65-F5344CB8AC3E}">
        <p14:creationId xmlns:p14="http://schemas.microsoft.com/office/powerpoint/2010/main" val="3498556092"/>
      </p:ext>
    </p:extLst>
  </p:cSld>
  <p:clrMapOvr>
    <a:masterClrMapping/>
  </p:clrMapOvr>
  <mc:AlternateContent xmlns:mc="http://schemas.openxmlformats.org/markup-compatibility/2006" xmlns:p14="http://schemas.microsoft.com/office/powerpoint/2010/main">
    <mc:Choice Requires="p14">
      <p:transition spd="slow" p14:dur="2000" advTm="65463"/>
    </mc:Choice>
    <mc:Fallback xmlns="">
      <p:transition spd="slow" advTm="6546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extLst>
    <p:ext uri="{E180D4A7-C9FB-4DFB-919C-405C955672EB}">
      <p14:showEvtLst xmlns:p14="http://schemas.microsoft.com/office/powerpoint/2010/main">
        <p14:playEvt time="7305" objId="7"/>
        <p14:stopEvt time="65463" objId="7"/>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Integrated Luminosity 2010, 2011, 2012</a:t>
            </a:r>
          </a:p>
        </p:txBody>
      </p:sp>
      <p:sp>
        <p:nvSpPr>
          <p:cNvPr id="9" name="Date Placeholder 8">
            <a:extLst>
              <a:ext uri="{FF2B5EF4-FFF2-40B4-BE49-F238E27FC236}">
                <a16:creationId xmlns:a16="http://schemas.microsoft.com/office/drawing/2014/main" id="{B0055577-5747-4FB7-3995-114F45018FCC}"/>
              </a:ext>
            </a:extLst>
          </p:cNvPr>
          <p:cNvSpPr>
            <a:spLocks noGrp="1"/>
          </p:cNvSpPr>
          <p:nvPr>
            <p:ph type="dt" sz="half" idx="10"/>
          </p:nvPr>
        </p:nvSpPr>
        <p:spPr/>
        <p:txBody>
          <a:bodyPr/>
          <a:lstStyle/>
          <a:p>
            <a:pPr>
              <a:defRPr/>
            </a:pPr>
            <a:r>
              <a:rPr lang="en-US"/>
              <a:t>20/05/2025</a:t>
            </a:r>
            <a:endParaRPr lang="en-GB"/>
          </a:p>
        </p:txBody>
      </p:sp>
      <p:sp>
        <p:nvSpPr>
          <p:cNvPr id="10" name="Slide Number Placeholder 9">
            <a:extLst>
              <a:ext uri="{FF2B5EF4-FFF2-40B4-BE49-F238E27FC236}">
                <a16:creationId xmlns:a16="http://schemas.microsoft.com/office/drawing/2014/main" id="{1F232CF1-7DC6-F0B0-16E9-969FBD75C44A}"/>
              </a:ext>
            </a:extLst>
          </p:cNvPr>
          <p:cNvSpPr>
            <a:spLocks noGrp="1"/>
          </p:cNvSpPr>
          <p:nvPr>
            <p:ph type="sldNum" sz="quarter" idx="12"/>
          </p:nvPr>
        </p:nvSpPr>
        <p:spPr/>
        <p:txBody>
          <a:bodyPr/>
          <a:lstStyle/>
          <a:p>
            <a:fld id="{A6D7BF39-0BB2-4291-A193-3735F7CA31CD}" type="slidenum">
              <a:rPr lang="en-GB" altLang="en-US" smtClean="0"/>
              <a:pPr/>
              <a:t>44</a:t>
            </a:fld>
            <a:endParaRPr lang="en-GB" alt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874626"/>
            <a:ext cx="7469832" cy="560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2113" y="5157192"/>
            <a:ext cx="576064" cy="400110"/>
          </a:xfrm>
          <a:prstGeom prst="rect">
            <a:avLst/>
          </a:prstGeom>
          <a:solidFill>
            <a:schemeClr val="bg1"/>
          </a:solidFill>
          <a:ln>
            <a:solidFill>
              <a:schemeClr val="tx1"/>
            </a:solidFill>
          </a:ln>
        </p:spPr>
        <p:txBody>
          <a:bodyPr wrap="square" rtlCol="0">
            <a:spAutoFit/>
          </a:bodyPr>
          <a:lstStyle/>
          <a:p>
            <a:pPr fontAlgn="base">
              <a:spcBef>
                <a:spcPct val="0"/>
              </a:spcBef>
              <a:spcAft>
                <a:spcPct val="0"/>
              </a:spcAft>
            </a:pPr>
            <a:r>
              <a:rPr lang="fr-CH" sz="2000" dirty="0">
                <a:solidFill>
                  <a:srgbClr val="9BBB59">
                    <a:lumMod val="50000"/>
                  </a:srgbClr>
                </a:solidFill>
                <a:latin typeface="Arial" charset="0"/>
                <a:ea typeface="ＭＳ Ｐゴシック" charset="-128"/>
              </a:rPr>
              <a:t>44</a:t>
            </a:r>
            <a:endParaRPr lang="en-GB" sz="2000" dirty="0">
              <a:solidFill>
                <a:srgbClr val="9BBB59">
                  <a:lumMod val="50000"/>
                </a:srgbClr>
              </a:solidFill>
              <a:latin typeface="Arial" charset="0"/>
              <a:ea typeface="ＭＳ Ｐゴシック" charset="-128"/>
            </a:endParaRPr>
          </a:p>
        </p:txBody>
      </p:sp>
      <p:sp>
        <p:nvSpPr>
          <p:cNvPr id="7" name="TextBox 6"/>
          <p:cNvSpPr txBox="1"/>
          <p:nvPr/>
        </p:nvSpPr>
        <p:spPr>
          <a:xfrm>
            <a:off x="6516085" y="4149080"/>
            <a:ext cx="864183" cy="461665"/>
          </a:xfrm>
          <a:prstGeom prst="rect">
            <a:avLst/>
          </a:prstGeom>
          <a:solidFill>
            <a:schemeClr val="bg1"/>
          </a:solidFill>
          <a:ln>
            <a:solidFill>
              <a:schemeClr val="tx1"/>
            </a:solidFill>
          </a:ln>
        </p:spPr>
        <p:txBody>
          <a:bodyPr wrap="square" rtlCol="0">
            <a:spAutoFit/>
          </a:bodyPr>
          <a:lstStyle/>
          <a:p>
            <a:pPr fontAlgn="base">
              <a:spcBef>
                <a:spcPct val="0"/>
              </a:spcBef>
              <a:spcAft>
                <a:spcPct val="0"/>
              </a:spcAft>
            </a:pPr>
            <a:r>
              <a:rPr lang="fr-CH" sz="2400" dirty="0">
                <a:solidFill>
                  <a:srgbClr val="FF0000"/>
                </a:solidFill>
                <a:latin typeface="Arial" charset="0"/>
                <a:ea typeface="ＭＳ Ｐゴシック" charset="-128"/>
              </a:rPr>
              <a:t>6000</a:t>
            </a:r>
            <a:endParaRPr lang="en-GB" sz="2400" dirty="0">
              <a:solidFill>
                <a:srgbClr val="FF0000"/>
              </a:solidFill>
              <a:latin typeface="Arial" charset="0"/>
              <a:ea typeface="ＭＳ Ｐゴシック" charset="-128"/>
            </a:endParaRPr>
          </a:p>
        </p:txBody>
      </p:sp>
      <p:sp>
        <p:nvSpPr>
          <p:cNvPr id="8" name="TextBox 7"/>
          <p:cNvSpPr txBox="1"/>
          <p:nvPr/>
        </p:nvSpPr>
        <p:spPr>
          <a:xfrm>
            <a:off x="6804248" y="2348880"/>
            <a:ext cx="1152128" cy="461665"/>
          </a:xfrm>
          <a:prstGeom prst="rect">
            <a:avLst/>
          </a:prstGeom>
          <a:solidFill>
            <a:schemeClr val="bg1"/>
          </a:solidFill>
          <a:ln>
            <a:solidFill>
              <a:schemeClr val="tx1"/>
            </a:solidFill>
          </a:ln>
        </p:spPr>
        <p:txBody>
          <a:bodyPr wrap="square" rtlCol="0">
            <a:spAutoFit/>
          </a:bodyPr>
          <a:lstStyle/>
          <a:p>
            <a:pPr fontAlgn="base">
              <a:spcBef>
                <a:spcPct val="0"/>
              </a:spcBef>
              <a:spcAft>
                <a:spcPct val="0"/>
              </a:spcAft>
            </a:pPr>
            <a:r>
              <a:rPr lang="fr-CH" sz="2400" dirty="0">
                <a:solidFill>
                  <a:srgbClr val="1F497D">
                    <a:lumMod val="60000"/>
                    <a:lumOff val="40000"/>
                  </a:srgbClr>
                </a:solidFill>
                <a:latin typeface="Arial" charset="0"/>
                <a:ea typeface="ＭＳ Ｐゴシック" charset="-128"/>
              </a:rPr>
              <a:t>23000</a:t>
            </a:r>
            <a:endParaRPr lang="en-GB" sz="2400" dirty="0">
              <a:solidFill>
                <a:srgbClr val="1F497D">
                  <a:lumMod val="60000"/>
                  <a:lumOff val="40000"/>
                </a:srgbClr>
              </a:solidFill>
              <a:latin typeface="Arial" charset="0"/>
              <a:ea typeface="ＭＳ Ｐゴシック" charset="-128"/>
            </a:endParaRPr>
          </a:p>
        </p:txBody>
      </p:sp>
      <p:sp>
        <p:nvSpPr>
          <p:cNvPr id="11" name="Footer Placeholder 10">
            <a:extLst>
              <a:ext uri="{FF2B5EF4-FFF2-40B4-BE49-F238E27FC236}">
                <a16:creationId xmlns:a16="http://schemas.microsoft.com/office/drawing/2014/main" id="{2DB1824A-F6B1-ED30-90C7-09AC1E6DBD1A}"/>
              </a:ext>
            </a:extLst>
          </p:cNvPr>
          <p:cNvSpPr>
            <a:spLocks noGrp="1"/>
          </p:cNvSpPr>
          <p:nvPr>
            <p:ph type="ftr" sz="quarter" idx="11"/>
          </p:nvPr>
        </p:nvSpPr>
        <p:spPr>
          <a:xfrm>
            <a:off x="4356846" y="6356351"/>
            <a:ext cx="2015267" cy="365125"/>
          </a:xfrm>
        </p:spPr>
        <p:txBody>
          <a:bodyPr/>
          <a:lstStyle/>
          <a:p>
            <a:r>
              <a:rPr lang="en-US" dirty="0"/>
              <a:t>S. Myers Paris </a:t>
            </a:r>
            <a:r>
              <a:rPr lang="en-US" dirty="0" err="1"/>
              <a:t>IJCLab</a:t>
            </a:r>
            <a:r>
              <a:rPr lang="en-US" dirty="0"/>
              <a:t> Orsay</a:t>
            </a:r>
            <a:endParaRPr lang="en-GB" dirty="0"/>
          </a:p>
        </p:txBody>
      </p:sp>
    </p:spTree>
    <p:custDataLst>
      <p:tags r:id="rId1"/>
    </p:custDataLst>
    <p:extLst>
      <p:ext uri="{BB962C8B-B14F-4D97-AF65-F5344CB8AC3E}">
        <p14:creationId xmlns:p14="http://schemas.microsoft.com/office/powerpoint/2010/main" val="1093497222"/>
      </p:ext>
    </p:extLst>
  </p:cSld>
  <p:clrMapOvr>
    <a:masterClrMapping/>
  </p:clrMapOvr>
  <mc:AlternateContent xmlns:mc="http://schemas.openxmlformats.org/markup-compatibility/2006" xmlns:p14="http://schemas.microsoft.com/office/powerpoint/2010/main">
    <mc:Choice Requires="p14">
      <p:transition spd="slow" p14:dur="2000" advTm="13690"/>
    </mc:Choice>
    <mc:Fallback xmlns="">
      <p:transition spd="slow" advTm="136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BEFC51-E413-C7F9-552B-91EE39FA5CB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20/05/2025</a:t>
            </a:r>
          </a:p>
        </p:txBody>
      </p:sp>
      <p:sp>
        <p:nvSpPr>
          <p:cNvPr id="5" name="Footer Placeholder 4">
            <a:extLst>
              <a:ext uri="{FF2B5EF4-FFF2-40B4-BE49-F238E27FC236}">
                <a16:creationId xmlns:a16="http://schemas.microsoft.com/office/drawing/2014/main" id="{A6A151F3-BB5D-C6BB-BC7F-7664D1B39C7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 Myers Paris IJCLab Orsay</a:t>
            </a:r>
          </a:p>
        </p:txBody>
      </p:sp>
      <p:sp>
        <p:nvSpPr>
          <p:cNvPr id="6" name="Slide Number Placeholder 5">
            <a:extLst>
              <a:ext uri="{FF2B5EF4-FFF2-40B4-BE49-F238E27FC236}">
                <a16:creationId xmlns:a16="http://schemas.microsoft.com/office/drawing/2014/main" id="{60CE4357-5478-EBA2-6120-69381372BF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8D0CDD-5B9C-459E-96D5-73C8108294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A3C9BE-0A49-6C70-D4A0-8A0B43036E59}"/>
              </a:ext>
            </a:extLst>
          </p:cNvPr>
          <p:cNvSpPr>
            <a:spLocks noGrp="1"/>
          </p:cNvSpPr>
          <p:nvPr>
            <p:ph idx="4294967295"/>
          </p:nvPr>
        </p:nvSpPr>
        <p:spPr>
          <a:xfrm>
            <a:off x="628649" y="1284288"/>
            <a:ext cx="7734765" cy="4926942"/>
          </a:xfrm>
        </p:spPr>
        <p:txBody>
          <a:bodyPr/>
          <a:lstStyle/>
          <a:p>
            <a:r>
              <a:rPr lang="en-GB" sz="2000" i="1" dirty="0">
                <a:effectLst/>
                <a:latin typeface="Times New Roman" panose="02020603050405020304" pitchFamily="18" charset="0"/>
                <a:ea typeface="Calibri" panose="020F0502020204030204" pitchFamily="34" charset="0"/>
              </a:rPr>
              <a:t>LEP started operation in 1989 and continued during 1990. </a:t>
            </a:r>
          </a:p>
          <a:p>
            <a:r>
              <a:rPr lang="en-GB" sz="2000" i="1" dirty="0">
                <a:effectLst/>
                <a:latin typeface="Times New Roman" panose="02020603050405020304" pitchFamily="18" charset="0"/>
                <a:ea typeface="Calibri" panose="020F0502020204030204" pitchFamily="34" charset="0"/>
              </a:rPr>
              <a:t>In September 1990, the CERN LEP experiments committee (LEPC) organised a meeting in Cogne, Italy to review the future of the collider</a:t>
            </a:r>
          </a:p>
          <a:p>
            <a:r>
              <a:rPr lang="en-GB" sz="2000" i="1" dirty="0">
                <a:effectLst/>
                <a:latin typeface="Times New Roman" panose="02020603050405020304" pitchFamily="18" charset="0"/>
                <a:ea typeface="Calibri" panose="020F0502020204030204" pitchFamily="34" charset="0"/>
              </a:rPr>
              <a:t>Following agreement with the LEPC,  I prepared slides showing projected beam energy as a function of the number of installed superconducting (sc) cavities. </a:t>
            </a:r>
          </a:p>
          <a:p>
            <a:r>
              <a:rPr lang="en-GB" sz="2000" i="1" dirty="0">
                <a:effectLst/>
                <a:latin typeface="Times New Roman" panose="02020603050405020304" pitchFamily="18" charset="0"/>
                <a:ea typeface="Calibri" panose="020F0502020204030204" pitchFamily="34" charset="0"/>
              </a:rPr>
              <a:t>The maximum number of sc cavities, was </a:t>
            </a:r>
            <a:r>
              <a:rPr lang="en-GB" sz="2000" i="1" u="sng" dirty="0">
                <a:effectLst/>
                <a:latin typeface="Times New Roman" panose="02020603050405020304" pitchFamily="18" charset="0"/>
                <a:ea typeface="Calibri" panose="020F0502020204030204" pitchFamily="34" charset="0"/>
              </a:rPr>
              <a:t>384 </a:t>
            </a:r>
            <a:r>
              <a:rPr lang="en-GB" sz="2000" i="1" dirty="0">
                <a:effectLst/>
                <a:latin typeface="Times New Roman" panose="02020603050405020304" pitchFamily="18" charset="0"/>
                <a:ea typeface="Calibri" panose="020F0502020204030204" pitchFamily="34" charset="0"/>
              </a:rPr>
              <a:t>which completely filled all possible spaces around LEP. </a:t>
            </a:r>
          </a:p>
          <a:p>
            <a:r>
              <a:rPr lang="en-GB" sz="2000" i="1" dirty="0">
                <a:effectLst/>
                <a:latin typeface="Times New Roman" panose="02020603050405020304" pitchFamily="18" charset="0"/>
                <a:ea typeface="Calibri" panose="020F0502020204030204" pitchFamily="34" charset="0"/>
              </a:rPr>
              <a:t>When I reached the slide with 288 sc cavities, the DG ordered me to stop, as “there was no mandate for this presentation”. </a:t>
            </a:r>
          </a:p>
          <a:p>
            <a:r>
              <a:rPr lang="en-GB" sz="2000" i="1" dirty="0">
                <a:latin typeface="Times New Roman" panose="02020603050405020304" pitchFamily="18" charset="0"/>
              </a:rPr>
              <a:t>It was another 5 years before the subject of filling LEP with sc cavities was ever </a:t>
            </a:r>
            <a:r>
              <a:rPr lang="en-GB" sz="2000" i="1" u="sng" dirty="0">
                <a:latin typeface="Times New Roman" panose="02020603050405020304" pitchFamily="18" charset="0"/>
              </a:rPr>
              <a:t>openly</a:t>
            </a:r>
            <a:r>
              <a:rPr lang="en-GB" sz="2000" i="1" dirty="0">
                <a:latin typeface="Times New Roman" panose="02020603050405020304" pitchFamily="18" charset="0"/>
              </a:rPr>
              <a:t> discussed. In 1995 a workshop on Physics at LEP2 was organised by Altarelli, Sjostran and Zwirner. Once again, we presented the same options for filling LEP2 with sc cavities and wrote in the paper:</a:t>
            </a:r>
          </a:p>
        </p:txBody>
      </p:sp>
      <p:sp>
        <p:nvSpPr>
          <p:cNvPr id="9" name="Title 4">
            <a:extLst>
              <a:ext uri="{FF2B5EF4-FFF2-40B4-BE49-F238E27FC236}">
                <a16:creationId xmlns:a16="http://schemas.microsoft.com/office/drawing/2014/main" id="{03544CE5-4524-D8EF-D3FC-0C9E1E7FFC1B}"/>
              </a:ext>
            </a:extLst>
          </p:cNvPr>
          <p:cNvSpPr>
            <a:spLocks noGrp="1"/>
          </p:cNvSpPr>
          <p:nvPr>
            <p:ph type="title"/>
          </p:nvPr>
        </p:nvSpPr>
        <p:spPr>
          <a:xfrm>
            <a:off x="628650" y="365125"/>
            <a:ext cx="7886700" cy="790575"/>
          </a:xfrm>
        </p:spPr>
        <p:txBody>
          <a:bodyPr>
            <a:normAutofit/>
          </a:bodyPr>
          <a:lstStyle/>
          <a:p>
            <a:r>
              <a:rPr lang="en-GB" sz="3200" b="0" dirty="0">
                <a:solidFill>
                  <a:srgbClr val="FF0000"/>
                </a:solidFill>
              </a:rPr>
              <a:t>Higgs and LEP2</a:t>
            </a:r>
            <a:r>
              <a:rPr lang="en-GB" sz="3200" b="0" dirty="0"/>
              <a:t>: What might have been!</a:t>
            </a:r>
          </a:p>
        </p:txBody>
      </p:sp>
    </p:spTree>
    <p:extLst>
      <p:ext uri="{BB962C8B-B14F-4D97-AF65-F5344CB8AC3E}">
        <p14:creationId xmlns:p14="http://schemas.microsoft.com/office/powerpoint/2010/main" val="3041583521"/>
      </p:ext>
    </p:extLst>
  </p:cSld>
  <p:clrMapOvr>
    <a:masterClrMapping/>
  </p:clrMapOvr>
  <mc:AlternateContent xmlns:mc="http://schemas.openxmlformats.org/markup-compatibility/2006" xmlns:p14="http://schemas.microsoft.com/office/powerpoint/2010/main">
    <mc:Choice Requires="p14">
      <p:transition spd="med" p14:dur="700" advTm="65504">
        <p:fade/>
      </p:transition>
    </mc:Choice>
    <mc:Fallback xmlns="">
      <p:transition spd="med" advTm="65504">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A542FD-E172-3226-EDC7-8EA17CEDBB27}"/>
              </a:ext>
            </a:extLst>
          </p:cNvPr>
          <p:cNvSpPr>
            <a:spLocks noGrp="1"/>
          </p:cNvSpPr>
          <p:nvPr>
            <p:ph type="title"/>
          </p:nvPr>
        </p:nvSpPr>
        <p:spPr/>
        <p:txBody>
          <a:bodyPr>
            <a:normAutofit/>
          </a:bodyPr>
          <a:lstStyle/>
          <a:p>
            <a:r>
              <a:rPr lang="en-GB" sz="3200" b="0" dirty="0">
                <a:solidFill>
                  <a:srgbClr val="FF0000"/>
                </a:solidFill>
              </a:rPr>
              <a:t>Higgs and LEP2</a:t>
            </a:r>
            <a:r>
              <a:rPr lang="en-GB" sz="3200" b="0" dirty="0"/>
              <a:t>: What might have been!</a:t>
            </a:r>
          </a:p>
        </p:txBody>
      </p:sp>
      <p:sp>
        <p:nvSpPr>
          <p:cNvPr id="2" name="Date Placeholder 1">
            <a:extLst>
              <a:ext uri="{FF2B5EF4-FFF2-40B4-BE49-F238E27FC236}">
                <a16:creationId xmlns:a16="http://schemas.microsoft.com/office/drawing/2014/main" id="{1180D12C-9D73-B5F3-8740-CC222BE9237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20/05/2025</a:t>
            </a:r>
          </a:p>
        </p:txBody>
      </p:sp>
      <p:sp>
        <p:nvSpPr>
          <p:cNvPr id="3" name="Footer Placeholder 2">
            <a:extLst>
              <a:ext uri="{FF2B5EF4-FFF2-40B4-BE49-F238E27FC236}">
                <a16:creationId xmlns:a16="http://schemas.microsoft.com/office/drawing/2014/main" id="{C9621801-DA71-B7D1-6544-EE21B900993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 Myers Paris IJCLab Orsay</a:t>
            </a:r>
          </a:p>
        </p:txBody>
      </p:sp>
      <p:sp>
        <p:nvSpPr>
          <p:cNvPr id="4" name="Slide Number Placeholder 3">
            <a:extLst>
              <a:ext uri="{FF2B5EF4-FFF2-40B4-BE49-F238E27FC236}">
                <a16:creationId xmlns:a16="http://schemas.microsoft.com/office/drawing/2014/main" id="{6488694B-2CA0-8293-3C59-50EE436754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8D0CDD-5B9C-459E-96D5-73C810829448}"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F985D878-5452-1506-78F3-7E15BC323CCB}"/>
              </a:ext>
            </a:extLst>
          </p:cNvPr>
          <p:cNvSpPr>
            <a:spLocks noGrp="1"/>
          </p:cNvSpPr>
          <p:nvPr>
            <p:ph idx="4294967295"/>
          </p:nvPr>
        </p:nvSpPr>
        <p:spPr>
          <a:xfrm>
            <a:off x="457200" y="1156447"/>
            <a:ext cx="8229600" cy="4363407"/>
          </a:xfrm>
        </p:spPr>
        <p:txBody>
          <a:bodyPr/>
          <a:lstStyle/>
          <a:p>
            <a:pPr algn="just">
              <a:lnSpc>
                <a:spcPct val="106000"/>
              </a:lnSpc>
              <a:spcAft>
                <a:spcPts val="800"/>
              </a:spcAft>
            </a:pPr>
            <a:r>
              <a:rPr lang="en-GB" sz="2000" i="1" dirty="0">
                <a:effectLst/>
                <a:latin typeface="Times New Roman" panose="02020603050405020304" pitchFamily="18" charset="0"/>
                <a:ea typeface="Calibri" panose="020F0502020204030204" pitchFamily="34" charset="0"/>
              </a:rPr>
              <a:t>“By removing all the Cu cavities and making the layout of Points 2 and 6 identical to that of Points 4 and 8, a total of </a:t>
            </a:r>
            <a:r>
              <a:rPr lang="en-GB" sz="2000" i="1" u="sng" dirty="0">
                <a:effectLst/>
                <a:latin typeface="Times New Roman" panose="02020603050405020304" pitchFamily="18" charset="0"/>
                <a:ea typeface="Calibri" panose="020F0502020204030204" pitchFamily="34" charset="0"/>
              </a:rPr>
              <a:t>384 sc cavitie</a:t>
            </a:r>
            <a:r>
              <a:rPr lang="en-GB" sz="2000" i="1" dirty="0">
                <a:effectLst/>
                <a:latin typeface="Times New Roman" panose="02020603050405020304" pitchFamily="18" charset="0"/>
                <a:ea typeface="Calibri" panose="020F0502020204030204" pitchFamily="34" charset="0"/>
              </a:rPr>
              <a:t>s could be installed in LEP, …</a:t>
            </a:r>
            <a:endParaRPr lang="en-GB" sz="2000" dirty="0">
              <a:effectLst/>
              <a:latin typeface="Times New Roman" panose="02020603050405020304" pitchFamily="18" charset="0"/>
              <a:ea typeface="Calibri" panose="020F0502020204030204" pitchFamily="34" charset="0"/>
            </a:endParaRPr>
          </a:p>
          <a:p>
            <a:pPr algn="just">
              <a:lnSpc>
                <a:spcPct val="106000"/>
              </a:lnSpc>
              <a:spcAft>
                <a:spcPts val="800"/>
              </a:spcAft>
            </a:pPr>
            <a:r>
              <a:rPr lang="en-GB" sz="2000" i="1" dirty="0">
                <a:effectLst/>
                <a:latin typeface="Times New Roman" panose="02020603050405020304" pitchFamily="18" charset="0"/>
                <a:ea typeface="Calibri" panose="020F0502020204030204" pitchFamily="34" charset="0"/>
              </a:rPr>
              <a:t>The following year 1996, the </a:t>
            </a:r>
            <a:r>
              <a:rPr lang="en-GB" sz="2000" i="1" dirty="0">
                <a:effectLst/>
                <a:highlight>
                  <a:srgbClr val="FFFF00"/>
                </a:highlight>
                <a:latin typeface="Times New Roman" panose="02020603050405020304" pitchFamily="18" charset="0"/>
                <a:ea typeface="Calibri" panose="020F0502020204030204" pitchFamily="34" charset="0"/>
              </a:rPr>
              <a:t>decision was </a:t>
            </a:r>
            <a:r>
              <a:rPr lang="en-GB" sz="2000" i="1" dirty="0">
                <a:highlight>
                  <a:srgbClr val="FFFF00"/>
                </a:highlight>
                <a:latin typeface="Times New Roman" panose="02020603050405020304" pitchFamily="18" charset="0"/>
                <a:ea typeface="Calibri" panose="020F0502020204030204" pitchFamily="34" charset="0"/>
              </a:rPr>
              <a:t>made</a:t>
            </a:r>
            <a:r>
              <a:rPr lang="en-GB" sz="2000" i="1" dirty="0">
                <a:effectLst/>
                <a:highlight>
                  <a:srgbClr val="FFFF00"/>
                </a:highlight>
                <a:latin typeface="Times New Roman" panose="02020603050405020304" pitchFamily="18" charset="0"/>
                <a:ea typeface="Calibri" panose="020F0502020204030204" pitchFamily="34" charset="0"/>
              </a:rPr>
              <a:t> to discontinue the industrial production of the sc cavities</a:t>
            </a:r>
            <a:r>
              <a:rPr lang="en-GB" sz="2000" i="1" dirty="0">
                <a:effectLst/>
                <a:latin typeface="Times New Roman" panose="02020603050405020304" pitchFamily="18" charset="0"/>
                <a:ea typeface="Calibri" panose="020F0502020204030204" pitchFamily="34" charset="0"/>
              </a:rPr>
              <a:t>. (288 cavities total)</a:t>
            </a:r>
            <a:endParaRPr lang="en-GB" sz="2000" dirty="0">
              <a:effectLst/>
              <a:latin typeface="Times New Roman" panose="02020603050405020304" pitchFamily="18" charset="0"/>
              <a:ea typeface="Calibri" panose="020F0502020204030204" pitchFamily="34" charset="0"/>
            </a:endParaRPr>
          </a:p>
          <a:p>
            <a:pPr algn="just">
              <a:lnSpc>
                <a:spcPct val="106000"/>
              </a:lnSpc>
              <a:spcAft>
                <a:spcPts val="800"/>
              </a:spcAft>
            </a:pPr>
            <a:r>
              <a:rPr lang="en-GB" sz="2000" i="1" dirty="0">
                <a:effectLst/>
                <a:latin typeface="Times New Roman" panose="02020603050405020304" pitchFamily="18" charset="0"/>
                <a:ea typeface="Calibri" panose="020F0502020204030204" pitchFamily="34" charset="0"/>
              </a:rPr>
              <a:t>Knowing now, </a:t>
            </a:r>
            <a:r>
              <a:rPr lang="en-GB" sz="2000" i="1" u="sng" dirty="0">
                <a:effectLst/>
                <a:latin typeface="Times New Roman" panose="02020603050405020304" pitchFamily="18" charset="0"/>
                <a:ea typeface="Calibri" panose="020F0502020204030204" pitchFamily="34" charset="0"/>
              </a:rPr>
              <a:t>what we did not know then</a:t>
            </a:r>
            <a:r>
              <a:rPr lang="en-GB" sz="2000" i="1" dirty="0">
                <a:effectLst/>
                <a:latin typeface="Times New Roman" panose="02020603050405020304" pitchFamily="18" charset="0"/>
                <a:ea typeface="Calibri" panose="020F0502020204030204" pitchFamily="34" charset="0"/>
              </a:rPr>
              <a:t>, is that with 384 </a:t>
            </a:r>
            <a:r>
              <a:rPr lang="en-GB" sz="2000" i="1" dirty="0" err="1">
                <a:effectLst/>
                <a:latin typeface="Times New Roman" panose="02020603050405020304" pitchFamily="18" charset="0"/>
                <a:ea typeface="Calibri" panose="020F0502020204030204" pitchFamily="34" charset="0"/>
              </a:rPr>
              <a:t>sc</a:t>
            </a:r>
            <a:r>
              <a:rPr lang="en-GB" sz="2000" i="1" dirty="0">
                <a:effectLst/>
                <a:latin typeface="Times New Roman" panose="02020603050405020304" pitchFamily="18" charset="0"/>
                <a:ea typeface="Calibri" panose="020F0502020204030204" pitchFamily="34" charset="0"/>
              </a:rPr>
              <a:t> cavities LEP2+ could have reached around 223 GeV in the centre of mass and </a:t>
            </a:r>
            <a:r>
              <a:rPr lang="en-GB" sz="2000" i="1" dirty="0">
                <a:solidFill>
                  <a:srgbClr val="FF0000"/>
                </a:solidFill>
                <a:effectLst/>
                <a:latin typeface="Times New Roman" panose="02020603050405020304" pitchFamily="18" charset="0"/>
                <a:ea typeface="Calibri" panose="020F0502020204030204" pitchFamily="34" charset="0"/>
              </a:rPr>
              <a:t>possibly discovered the Higgs’ boson 10 years earlier than the LHC. </a:t>
            </a:r>
          </a:p>
          <a:p>
            <a:pPr algn="just">
              <a:lnSpc>
                <a:spcPct val="106000"/>
              </a:lnSpc>
              <a:spcAft>
                <a:spcPts val="800"/>
              </a:spcAft>
            </a:pPr>
            <a:r>
              <a:rPr lang="en-GB" sz="2800" i="1" dirty="0">
                <a:effectLst/>
                <a:latin typeface="Times New Roman" panose="02020603050405020304" pitchFamily="18" charset="0"/>
                <a:ea typeface="Calibri" panose="020F0502020204030204" pitchFamily="34" charset="0"/>
              </a:rPr>
              <a:t>What might have been! </a:t>
            </a:r>
            <a:endParaRPr lang="en-GB" sz="2800" dirty="0">
              <a:effectLst/>
              <a:latin typeface="Times New Roman" panose="02020603050405020304" pitchFamily="18" charset="0"/>
              <a:ea typeface="Calibri" panose="020F0502020204030204" pitchFamily="34" charset="0"/>
            </a:endParaRPr>
          </a:p>
          <a:p>
            <a:pPr marL="0" indent="0">
              <a:buNone/>
            </a:pPr>
            <a:endParaRPr lang="en-GB" sz="1800" dirty="0"/>
          </a:p>
        </p:txBody>
      </p:sp>
    </p:spTree>
    <p:extLst>
      <p:ext uri="{BB962C8B-B14F-4D97-AF65-F5344CB8AC3E}">
        <p14:creationId xmlns:p14="http://schemas.microsoft.com/office/powerpoint/2010/main" val="1161152055"/>
      </p:ext>
    </p:extLst>
  </p:cSld>
  <p:clrMapOvr>
    <a:masterClrMapping/>
  </p:clrMapOvr>
  <mc:AlternateContent xmlns:mc="http://schemas.openxmlformats.org/markup-compatibility/2006" xmlns:p14="http://schemas.microsoft.com/office/powerpoint/2010/main">
    <mc:Choice Requires="p14">
      <p:transition spd="med" p14:dur="700" advTm="35446">
        <p:fade/>
      </p:transition>
    </mc:Choice>
    <mc:Fallback xmlns="">
      <p:transition spd="med" advTm="35446">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874B90-DD5A-B8DA-E130-E2B80EFD64E6}"/>
              </a:ext>
            </a:extLst>
          </p:cNvPr>
          <p:cNvSpPr>
            <a:spLocks noGrp="1"/>
          </p:cNvSpPr>
          <p:nvPr>
            <p:ph type="title"/>
          </p:nvPr>
        </p:nvSpPr>
        <p:spPr>
          <a:xfrm>
            <a:off x="795918" y="2439253"/>
            <a:ext cx="7886700" cy="791321"/>
          </a:xfrm>
        </p:spPr>
        <p:txBody>
          <a:bodyPr/>
          <a:lstStyle/>
          <a:p>
            <a:pPr algn="ctr"/>
            <a:r>
              <a:rPr lang="en-US" dirty="0"/>
              <a:t>Thank you for your attention</a:t>
            </a:r>
            <a:endParaRPr lang="en-GB" dirty="0"/>
          </a:p>
        </p:txBody>
      </p:sp>
      <p:sp>
        <p:nvSpPr>
          <p:cNvPr id="2" name="Date Placeholder 1">
            <a:extLst>
              <a:ext uri="{FF2B5EF4-FFF2-40B4-BE49-F238E27FC236}">
                <a16:creationId xmlns:a16="http://schemas.microsoft.com/office/drawing/2014/main" id="{4C3138D4-305E-1905-9923-A9D5976C15F0}"/>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3F98D028-3567-9F7D-BF9D-03CA92343AE3}"/>
              </a:ext>
            </a:extLst>
          </p:cNvPr>
          <p:cNvSpPr>
            <a:spLocks noGrp="1"/>
          </p:cNvSpPr>
          <p:nvPr>
            <p:ph type="sldNum" sz="quarter" idx="12"/>
          </p:nvPr>
        </p:nvSpPr>
        <p:spPr/>
        <p:txBody>
          <a:bodyPr/>
          <a:lstStyle/>
          <a:p>
            <a:fld id="{938BCB60-6381-430B-8431-4A814FE1A6C8}" type="slidenum">
              <a:rPr lang="en-GB" altLang="en-US" smtClean="0"/>
              <a:pPr/>
              <a:t>47</a:t>
            </a:fld>
            <a:endParaRPr lang="en-GB" altLang="en-US"/>
          </a:p>
        </p:txBody>
      </p:sp>
      <p:sp>
        <p:nvSpPr>
          <p:cNvPr id="8" name="Footer Placeholder 7">
            <a:extLst>
              <a:ext uri="{FF2B5EF4-FFF2-40B4-BE49-F238E27FC236}">
                <a16:creationId xmlns:a16="http://schemas.microsoft.com/office/drawing/2014/main" id="{DC9D6A5E-8390-9430-816F-B142A8F4E798}"/>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2861157640"/>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5799-0920-F39C-D96E-4851401E4749}"/>
              </a:ext>
            </a:extLst>
          </p:cNvPr>
          <p:cNvSpPr>
            <a:spLocks noGrp="1"/>
          </p:cNvSpPr>
          <p:nvPr>
            <p:ph type="title"/>
          </p:nvPr>
        </p:nvSpPr>
        <p:spPr>
          <a:xfrm>
            <a:off x="628650" y="2141034"/>
            <a:ext cx="7886700" cy="2609386"/>
          </a:xfrm>
        </p:spPr>
        <p:txBody>
          <a:bodyPr>
            <a:normAutofit/>
          </a:bodyPr>
          <a:lstStyle/>
          <a:p>
            <a:r>
              <a:rPr lang="en-US" sz="2800" dirty="0"/>
              <a:t>In 2014, I was retired from CERN and took a new (“contributing pensioner”) role in CERN Medical Applications. Since then, I have not been actively involved in  the LHC performance and am therefore reluctant to show any slides on performance after 2013.</a:t>
            </a:r>
            <a:endParaRPr lang="en-GB" sz="2800" dirty="0"/>
          </a:p>
        </p:txBody>
      </p:sp>
      <p:sp>
        <p:nvSpPr>
          <p:cNvPr id="5" name="Date Placeholder 4">
            <a:extLst>
              <a:ext uri="{FF2B5EF4-FFF2-40B4-BE49-F238E27FC236}">
                <a16:creationId xmlns:a16="http://schemas.microsoft.com/office/drawing/2014/main" id="{D6110270-03AD-4897-2665-5A667A7B8037}"/>
              </a:ext>
            </a:extLst>
          </p:cNvPr>
          <p:cNvSpPr>
            <a:spLocks noGrp="1"/>
          </p:cNvSpPr>
          <p:nvPr>
            <p:ph type="dt" sz="half" idx="10"/>
          </p:nvPr>
        </p:nvSpPr>
        <p:spPr/>
        <p:txBody>
          <a:bodyPr/>
          <a:lstStyle/>
          <a:p>
            <a:pPr>
              <a:defRPr/>
            </a:pPr>
            <a:r>
              <a:rPr lang="en-US"/>
              <a:t>20/05/2025</a:t>
            </a:r>
            <a:endParaRPr lang="en-GB"/>
          </a:p>
        </p:txBody>
      </p:sp>
      <p:sp>
        <p:nvSpPr>
          <p:cNvPr id="6" name="Slide Number Placeholder 5">
            <a:extLst>
              <a:ext uri="{FF2B5EF4-FFF2-40B4-BE49-F238E27FC236}">
                <a16:creationId xmlns:a16="http://schemas.microsoft.com/office/drawing/2014/main" id="{4CBA182A-B701-AE26-8D9F-96289FD94DB7}"/>
              </a:ext>
            </a:extLst>
          </p:cNvPr>
          <p:cNvSpPr>
            <a:spLocks noGrp="1"/>
          </p:cNvSpPr>
          <p:nvPr>
            <p:ph type="sldNum" sz="quarter" idx="12"/>
          </p:nvPr>
        </p:nvSpPr>
        <p:spPr/>
        <p:txBody>
          <a:bodyPr/>
          <a:lstStyle/>
          <a:p>
            <a:fld id="{938BCB60-6381-430B-8431-4A814FE1A6C8}" type="slidenum">
              <a:rPr lang="en-GB" altLang="en-US" smtClean="0"/>
              <a:pPr/>
              <a:t>48</a:t>
            </a:fld>
            <a:endParaRPr lang="en-GB" altLang="en-US"/>
          </a:p>
        </p:txBody>
      </p:sp>
      <p:sp>
        <p:nvSpPr>
          <p:cNvPr id="7" name="Footer Placeholder 6">
            <a:extLst>
              <a:ext uri="{FF2B5EF4-FFF2-40B4-BE49-F238E27FC236}">
                <a16:creationId xmlns:a16="http://schemas.microsoft.com/office/drawing/2014/main" id="{1724533D-EC9B-A555-17D6-21756B6CF4C4}"/>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783716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solidFill>
            <a:srgbClr val="FFFF00"/>
          </a:solidFill>
        </p:spPr>
        <p:txBody>
          <a:bodyPr>
            <a:noAutofit/>
          </a:bodyPr>
          <a:lstStyle/>
          <a:p>
            <a:pPr algn="ctr"/>
            <a:r>
              <a:rPr lang="en-GB" sz="3200" dirty="0"/>
              <a:t>Space Charge Compensation</a:t>
            </a:r>
          </a:p>
        </p:txBody>
      </p:sp>
      <p:sp>
        <p:nvSpPr>
          <p:cNvPr id="2" name="Date Placeholder 1">
            <a:extLst>
              <a:ext uri="{FF2B5EF4-FFF2-40B4-BE49-F238E27FC236}">
                <a16:creationId xmlns:a16="http://schemas.microsoft.com/office/drawing/2014/main" id="{2F8A9013-46F0-F102-C4E1-445FC943F562}"/>
              </a:ext>
            </a:extLst>
          </p:cNvPr>
          <p:cNvSpPr>
            <a:spLocks noGrp="1"/>
          </p:cNvSpPr>
          <p:nvPr>
            <p:ph type="dt" sz="half" idx="10"/>
          </p:nvPr>
        </p:nvSpPr>
        <p:spPr/>
        <p:txBody>
          <a:bodyPr/>
          <a:lstStyle/>
          <a:p>
            <a:r>
              <a:rPr lang="en-US"/>
              <a:t>20/05/2025</a:t>
            </a:r>
            <a:endParaRPr lang="en-GB"/>
          </a:p>
        </p:txBody>
      </p:sp>
      <p:sp>
        <p:nvSpPr>
          <p:cNvPr id="3" name="Footer Placeholder 2">
            <a:extLst>
              <a:ext uri="{FF2B5EF4-FFF2-40B4-BE49-F238E27FC236}">
                <a16:creationId xmlns:a16="http://schemas.microsoft.com/office/drawing/2014/main" id="{DB412A91-17BA-84C3-E9A1-467CE04FFAD0}"/>
              </a:ext>
            </a:extLst>
          </p:cNvPr>
          <p:cNvSpPr>
            <a:spLocks noGrp="1"/>
          </p:cNvSpPr>
          <p:nvPr>
            <p:ph type="ftr" sz="quarter" idx="11"/>
          </p:nvPr>
        </p:nvSpPr>
        <p:spPr/>
        <p:txBody>
          <a:bodyPr/>
          <a:lstStyle/>
          <a:p>
            <a:r>
              <a:rPr lang="en-US"/>
              <a:t>S. Myers Paris IJCLab Orsay</a:t>
            </a:r>
            <a:endParaRPr lang="en-GB"/>
          </a:p>
        </p:txBody>
      </p:sp>
      <p:sp>
        <p:nvSpPr>
          <p:cNvPr id="5" name="Slide Number Placeholder 4">
            <a:extLst>
              <a:ext uri="{FF2B5EF4-FFF2-40B4-BE49-F238E27FC236}">
                <a16:creationId xmlns:a16="http://schemas.microsoft.com/office/drawing/2014/main" id="{DBC06396-728E-1B17-22ED-457CA01AC04D}"/>
              </a:ext>
            </a:extLst>
          </p:cNvPr>
          <p:cNvSpPr>
            <a:spLocks noGrp="1"/>
          </p:cNvSpPr>
          <p:nvPr>
            <p:ph type="sldNum" sz="quarter" idx="12"/>
          </p:nvPr>
        </p:nvSpPr>
        <p:spPr/>
        <p:txBody>
          <a:bodyPr/>
          <a:lstStyle/>
          <a:p>
            <a:fld id="{18B06CF1-F202-4E9A-89BE-44C7D2FE53AA}" type="slidenum">
              <a:rPr lang="en-GB" smtClean="0"/>
              <a:t>49</a:t>
            </a:fld>
            <a:endParaRPr lang="en-GB"/>
          </a:p>
        </p:txBody>
      </p:sp>
      <p:pic>
        <p:nvPicPr>
          <p:cNvPr id="32771" name="Picture 2"/>
          <p:cNvPicPr>
            <a:picLocks noChangeAspect="1" noChangeArrowheads="1"/>
          </p:cNvPicPr>
          <p:nvPr/>
        </p:nvPicPr>
        <p:blipFill>
          <a:blip r:embed="rId3" cstate="print"/>
          <a:srcRect/>
          <a:stretch>
            <a:fillRect/>
          </a:stretch>
        </p:blipFill>
        <p:spPr bwMode="auto">
          <a:xfrm>
            <a:off x="785813" y="1127723"/>
            <a:ext cx="7008889" cy="5015921"/>
          </a:xfrm>
          <a:prstGeom prst="rect">
            <a:avLst/>
          </a:prstGeom>
          <a:noFill/>
          <a:ln w="9525">
            <a:noFill/>
            <a:miter lim="800000"/>
            <a:headEnd/>
            <a:tailEnd/>
          </a:ln>
        </p:spPr>
      </p:pic>
      <p:sp>
        <p:nvSpPr>
          <p:cNvPr id="4" name="Rectangle 3"/>
          <p:cNvSpPr/>
          <p:nvPr/>
        </p:nvSpPr>
        <p:spPr>
          <a:xfrm>
            <a:off x="785786" y="6143644"/>
            <a:ext cx="642942"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9316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E9C0-0A03-4401-9396-665926B5F7C9}"/>
              </a:ext>
            </a:extLst>
          </p:cNvPr>
          <p:cNvSpPr>
            <a:spLocks noGrp="1"/>
          </p:cNvSpPr>
          <p:nvPr>
            <p:ph type="title"/>
          </p:nvPr>
        </p:nvSpPr>
        <p:spPr/>
        <p:txBody>
          <a:bodyPr/>
          <a:lstStyle/>
          <a:p>
            <a:r>
              <a:rPr lang="en-GB" dirty="0"/>
              <a:t>  IP1 (left) and IP8</a:t>
            </a:r>
          </a:p>
        </p:txBody>
      </p:sp>
      <p:sp>
        <p:nvSpPr>
          <p:cNvPr id="3" name="Date Placeholder 2">
            <a:extLst>
              <a:ext uri="{FF2B5EF4-FFF2-40B4-BE49-F238E27FC236}">
                <a16:creationId xmlns:a16="http://schemas.microsoft.com/office/drawing/2014/main" id="{A130099F-8F11-1AAB-7D44-F3DF46F5DF4B}"/>
              </a:ext>
            </a:extLst>
          </p:cNvPr>
          <p:cNvSpPr>
            <a:spLocks noGrp="1"/>
          </p:cNvSpPr>
          <p:nvPr>
            <p:ph type="dt" sz="half" idx="10"/>
          </p:nvPr>
        </p:nvSpPr>
        <p:spPr/>
        <p:txBody>
          <a:bodyPr/>
          <a:lstStyle/>
          <a:p>
            <a:r>
              <a:rPr lang="en-US"/>
              <a:t>20/05/2025</a:t>
            </a:r>
            <a:endParaRPr lang="en-GB"/>
          </a:p>
        </p:txBody>
      </p:sp>
      <p:sp>
        <p:nvSpPr>
          <p:cNvPr id="4" name="Footer Placeholder 3">
            <a:extLst>
              <a:ext uri="{FF2B5EF4-FFF2-40B4-BE49-F238E27FC236}">
                <a16:creationId xmlns:a16="http://schemas.microsoft.com/office/drawing/2014/main" id="{472D32B9-655A-8A78-2E4F-E150A9A3794C}"/>
              </a:ext>
            </a:extLst>
          </p:cNvPr>
          <p:cNvSpPr>
            <a:spLocks noGrp="1"/>
          </p:cNvSpPr>
          <p:nvPr>
            <p:ph type="ftr" sz="quarter" idx="11"/>
          </p:nvPr>
        </p:nvSpPr>
        <p:spPr/>
        <p:txBody>
          <a:bodyPr/>
          <a:lstStyle/>
          <a:p>
            <a:r>
              <a:rPr lang="en-US"/>
              <a:t>S. Myers Paris IJCLab Orsay</a:t>
            </a:r>
            <a:endParaRPr lang="en-GB" dirty="0"/>
          </a:p>
        </p:txBody>
      </p:sp>
      <p:sp>
        <p:nvSpPr>
          <p:cNvPr id="5" name="Slide Number Placeholder 4">
            <a:extLst>
              <a:ext uri="{FF2B5EF4-FFF2-40B4-BE49-F238E27FC236}">
                <a16:creationId xmlns:a16="http://schemas.microsoft.com/office/drawing/2014/main" id="{DC411ACB-2E59-7510-9C9C-06F4F767B3E7}"/>
              </a:ext>
            </a:extLst>
          </p:cNvPr>
          <p:cNvSpPr>
            <a:spLocks noGrp="1"/>
          </p:cNvSpPr>
          <p:nvPr>
            <p:ph type="sldNum" sz="quarter" idx="12"/>
          </p:nvPr>
        </p:nvSpPr>
        <p:spPr/>
        <p:txBody>
          <a:bodyPr/>
          <a:lstStyle/>
          <a:p>
            <a:fld id="{18B06CF1-F202-4E9A-89BE-44C7D2FE53AA}" type="slidenum">
              <a:rPr lang="en-GB" smtClean="0"/>
              <a:t>5</a:t>
            </a:fld>
            <a:endParaRPr lang="en-GB"/>
          </a:p>
        </p:txBody>
      </p:sp>
      <p:pic>
        <p:nvPicPr>
          <p:cNvPr id="7" name="Picture 6">
            <a:extLst>
              <a:ext uri="{FF2B5EF4-FFF2-40B4-BE49-F238E27FC236}">
                <a16:creationId xmlns:a16="http://schemas.microsoft.com/office/drawing/2014/main" id="{5B84FC20-99FF-4071-A55C-214942697A0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1" y="1238492"/>
            <a:ext cx="4178460" cy="4192368"/>
          </a:xfrm>
          <a:prstGeom prst="rect">
            <a:avLst/>
          </a:prstGeom>
          <a:noFill/>
          <a:ln>
            <a:noFill/>
          </a:ln>
        </p:spPr>
      </p:pic>
      <p:pic>
        <p:nvPicPr>
          <p:cNvPr id="8" name="Picture 7">
            <a:extLst>
              <a:ext uri="{FF2B5EF4-FFF2-40B4-BE49-F238E27FC236}">
                <a16:creationId xmlns:a16="http://schemas.microsoft.com/office/drawing/2014/main" id="{4B9D77DD-924E-4FA5-9412-3D53222EBC5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581" y="1246405"/>
            <a:ext cx="4313643" cy="4192369"/>
          </a:xfrm>
          <a:prstGeom prst="rect">
            <a:avLst/>
          </a:prstGeom>
          <a:noFill/>
          <a:ln>
            <a:noFill/>
          </a:ln>
        </p:spPr>
      </p:pic>
    </p:spTree>
    <p:extLst>
      <p:ext uri="{BB962C8B-B14F-4D97-AF65-F5344CB8AC3E}">
        <p14:creationId xmlns:p14="http://schemas.microsoft.com/office/powerpoint/2010/main" val="3742006713"/>
      </p:ext>
    </p:extLst>
  </p:cSld>
  <p:clrMapOvr>
    <a:masterClrMapping/>
  </p:clrMapOvr>
  <mc:AlternateContent xmlns:mc="http://schemas.openxmlformats.org/markup-compatibility/2006" xmlns:p14="http://schemas.microsoft.com/office/powerpoint/2010/main">
    <mc:Choice Requires="p14">
      <p:transition spd="slow" p14:dur="2000" advTm="10156"/>
    </mc:Choice>
    <mc:Fallback xmlns="">
      <p:transition spd="slow" advTm="10156"/>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7073-9388-4C37-8655-0164EA5F4B7C}"/>
              </a:ext>
            </a:extLst>
          </p:cNvPr>
          <p:cNvSpPr>
            <a:spLocks noGrp="1"/>
          </p:cNvSpPr>
          <p:nvPr>
            <p:ph type="title"/>
          </p:nvPr>
        </p:nvSpPr>
        <p:spPr/>
        <p:txBody>
          <a:bodyPr>
            <a:normAutofit/>
          </a:bodyPr>
          <a:lstStyle/>
          <a:p>
            <a:pPr algn="ctr"/>
            <a:r>
              <a:rPr lang="en-GB" sz="3600" dirty="0"/>
              <a:t>Centring the Stacks</a:t>
            </a:r>
          </a:p>
        </p:txBody>
      </p:sp>
      <p:sp>
        <p:nvSpPr>
          <p:cNvPr id="4" name="Date Placeholder 3">
            <a:extLst>
              <a:ext uri="{FF2B5EF4-FFF2-40B4-BE49-F238E27FC236}">
                <a16:creationId xmlns:a16="http://schemas.microsoft.com/office/drawing/2014/main" id="{B75A8D63-5912-B7D0-4959-62B29AA1C17D}"/>
              </a:ext>
            </a:extLst>
          </p:cNvPr>
          <p:cNvSpPr>
            <a:spLocks noGrp="1"/>
          </p:cNvSpPr>
          <p:nvPr>
            <p:ph type="dt" sz="half" idx="10"/>
          </p:nvPr>
        </p:nvSpPr>
        <p:spPr/>
        <p:txBody>
          <a:bodyPr/>
          <a:lstStyle/>
          <a:p>
            <a:r>
              <a:rPr lang="en-US"/>
              <a:t>20/05/2025</a:t>
            </a:r>
            <a:endParaRPr lang="en-GB"/>
          </a:p>
        </p:txBody>
      </p:sp>
      <p:sp>
        <p:nvSpPr>
          <p:cNvPr id="6" name="Footer Placeholder 5">
            <a:extLst>
              <a:ext uri="{FF2B5EF4-FFF2-40B4-BE49-F238E27FC236}">
                <a16:creationId xmlns:a16="http://schemas.microsoft.com/office/drawing/2014/main" id="{642D25C7-EE4A-C000-F67B-C8D704DF99C8}"/>
              </a:ext>
            </a:extLst>
          </p:cNvPr>
          <p:cNvSpPr>
            <a:spLocks noGrp="1"/>
          </p:cNvSpPr>
          <p:nvPr>
            <p:ph type="ftr" sz="quarter" idx="11"/>
          </p:nvPr>
        </p:nvSpPr>
        <p:spPr/>
        <p:txBody>
          <a:bodyPr/>
          <a:lstStyle/>
          <a:p>
            <a:r>
              <a:rPr lang="en-US"/>
              <a:t>S. Myers Paris IJCLab Orsay</a:t>
            </a:r>
            <a:endParaRPr lang="en-GB"/>
          </a:p>
        </p:txBody>
      </p:sp>
      <p:sp>
        <p:nvSpPr>
          <p:cNvPr id="7" name="Slide Number Placeholder 6">
            <a:extLst>
              <a:ext uri="{FF2B5EF4-FFF2-40B4-BE49-F238E27FC236}">
                <a16:creationId xmlns:a16="http://schemas.microsoft.com/office/drawing/2014/main" id="{58AEFB39-6FF6-197C-41D9-B5D8C9232F48}"/>
              </a:ext>
            </a:extLst>
          </p:cNvPr>
          <p:cNvSpPr>
            <a:spLocks noGrp="1"/>
          </p:cNvSpPr>
          <p:nvPr>
            <p:ph type="sldNum" sz="quarter" idx="12"/>
          </p:nvPr>
        </p:nvSpPr>
        <p:spPr/>
        <p:txBody>
          <a:bodyPr/>
          <a:lstStyle/>
          <a:p>
            <a:fld id="{18B06CF1-F202-4E9A-89BE-44C7D2FE53AA}" type="slidenum">
              <a:rPr lang="en-GB" smtClean="0"/>
              <a:t>50</a:t>
            </a:fld>
            <a:endParaRPr lang="en-GB"/>
          </a:p>
        </p:txBody>
      </p:sp>
      <p:pic>
        <p:nvPicPr>
          <p:cNvPr id="8" name="Content Placeholder 7">
            <a:extLst>
              <a:ext uri="{FF2B5EF4-FFF2-40B4-BE49-F238E27FC236}">
                <a16:creationId xmlns:a16="http://schemas.microsoft.com/office/drawing/2014/main" id="{0156C61F-783D-456F-93A6-569A6F795218}"/>
              </a:ext>
            </a:extLst>
          </p:cNvPr>
          <p:cNvPicPr>
            <a:picLocks noGrp="1" noChangeAspect="1"/>
          </p:cNvPicPr>
          <p:nvPr>
            <p:ph idx="4294967295"/>
          </p:nvPr>
        </p:nvPicPr>
        <p:blipFill>
          <a:blip r:embed="rId3"/>
          <a:stretch>
            <a:fillRect/>
          </a:stretch>
        </p:blipFill>
        <p:spPr>
          <a:xfrm>
            <a:off x="2411413" y="841375"/>
            <a:ext cx="6732587" cy="4889500"/>
          </a:xfrm>
        </p:spPr>
      </p:pic>
      <p:sp>
        <p:nvSpPr>
          <p:cNvPr id="3" name="TextBox 2">
            <a:extLst>
              <a:ext uri="{FF2B5EF4-FFF2-40B4-BE49-F238E27FC236}">
                <a16:creationId xmlns:a16="http://schemas.microsoft.com/office/drawing/2014/main" id="{26B7E032-C11F-4EE5-BE56-8F7572E48725}"/>
              </a:ext>
            </a:extLst>
          </p:cNvPr>
          <p:cNvSpPr txBox="1"/>
          <p:nvPr/>
        </p:nvSpPr>
        <p:spPr>
          <a:xfrm>
            <a:off x="0" y="1951672"/>
            <a:ext cx="2876549"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Schotkky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Space charge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Increase dipole field and modify the space charge compensation</a:t>
            </a:r>
          </a:p>
        </p:txBody>
      </p:sp>
      <p:sp>
        <p:nvSpPr>
          <p:cNvPr id="5" name="TextBox 4">
            <a:extLst>
              <a:ext uri="{FF2B5EF4-FFF2-40B4-BE49-F238E27FC236}">
                <a16:creationId xmlns:a16="http://schemas.microsoft.com/office/drawing/2014/main" id="{463A6C06-C762-48E3-A88A-BC1D3CC99D42}"/>
              </a:ext>
            </a:extLst>
          </p:cNvPr>
          <p:cNvSpPr txBox="1"/>
          <p:nvPr/>
        </p:nvSpPr>
        <p:spPr>
          <a:xfrm>
            <a:off x="3023992" y="580793"/>
            <a:ext cx="1853852" cy="369332"/>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Higher Energy</a:t>
            </a:r>
          </a:p>
        </p:txBody>
      </p:sp>
    </p:spTree>
    <p:extLst>
      <p:ext uri="{BB962C8B-B14F-4D97-AF65-F5344CB8AC3E}">
        <p14:creationId xmlns:p14="http://schemas.microsoft.com/office/powerpoint/2010/main" val="3645395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C6A0-D05A-459C-B30B-918F04191FB5}"/>
              </a:ext>
            </a:extLst>
          </p:cNvPr>
          <p:cNvSpPr>
            <a:spLocks noGrp="1"/>
          </p:cNvSpPr>
          <p:nvPr>
            <p:ph type="title"/>
          </p:nvPr>
        </p:nvSpPr>
        <p:spPr/>
        <p:txBody>
          <a:bodyPr>
            <a:normAutofit/>
          </a:bodyPr>
          <a:lstStyle/>
          <a:p>
            <a:pPr algn="ctr"/>
            <a:r>
              <a:rPr lang="en-GB" sz="3200" dirty="0"/>
              <a:t>Deuterons and protons</a:t>
            </a:r>
          </a:p>
        </p:txBody>
      </p:sp>
      <p:sp>
        <p:nvSpPr>
          <p:cNvPr id="3" name="Date Placeholder 2">
            <a:extLst>
              <a:ext uri="{FF2B5EF4-FFF2-40B4-BE49-F238E27FC236}">
                <a16:creationId xmlns:a16="http://schemas.microsoft.com/office/drawing/2014/main" id="{13907E2F-38E0-5057-9655-4B9A1621DCF4}"/>
              </a:ext>
            </a:extLst>
          </p:cNvPr>
          <p:cNvSpPr>
            <a:spLocks noGrp="1"/>
          </p:cNvSpPr>
          <p:nvPr>
            <p:ph type="dt" sz="half" idx="10"/>
          </p:nvPr>
        </p:nvSpPr>
        <p:spPr/>
        <p:txBody>
          <a:bodyPr/>
          <a:lstStyle/>
          <a:p>
            <a:r>
              <a:rPr lang="en-US"/>
              <a:t>20/05/2025</a:t>
            </a:r>
            <a:endParaRPr lang="en-GB"/>
          </a:p>
        </p:txBody>
      </p:sp>
      <p:sp>
        <p:nvSpPr>
          <p:cNvPr id="5" name="Footer Placeholder 4">
            <a:extLst>
              <a:ext uri="{FF2B5EF4-FFF2-40B4-BE49-F238E27FC236}">
                <a16:creationId xmlns:a16="http://schemas.microsoft.com/office/drawing/2014/main" id="{238E975E-D801-2F79-D283-5B5F2C7C8235}"/>
              </a:ext>
            </a:extLst>
          </p:cNvPr>
          <p:cNvSpPr>
            <a:spLocks noGrp="1"/>
          </p:cNvSpPr>
          <p:nvPr>
            <p:ph type="ftr" sz="quarter" idx="11"/>
          </p:nvPr>
        </p:nvSpPr>
        <p:spPr/>
        <p:txBody>
          <a:bodyPr/>
          <a:lstStyle/>
          <a:p>
            <a:r>
              <a:rPr lang="en-US"/>
              <a:t>S. Myers Paris IJCLab Orsay</a:t>
            </a:r>
            <a:endParaRPr lang="en-GB"/>
          </a:p>
        </p:txBody>
      </p:sp>
      <p:sp>
        <p:nvSpPr>
          <p:cNvPr id="7" name="Slide Number Placeholder 6">
            <a:extLst>
              <a:ext uri="{FF2B5EF4-FFF2-40B4-BE49-F238E27FC236}">
                <a16:creationId xmlns:a16="http://schemas.microsoft.com/office/drawing/2014/main" id="{3CD5F96E-BA6F-7163-CD08-F21B038086B0}"/>
              </a:ext>
            </a:extLst>
          </p:cNvPr>
          <p:cNvSpPr>
            <a:spLocks noGrp="1"/>
          </p:cNvSpPr>
          <p:nvPr>
            <p:ph type="sldNum" sz="quarter" idx="12"/>
          </p:nvPr>
        </p:nvSpPr>
        <p:spPr/>
        <p:txBody>
          <a:bodyPr/>
          <a:lstStyle/>
          <a:p>
            <a:fld id="{18B06CF1-F202-4E9A-89BE-44C7D2FE53AA}" type="slidenum">
              <a:rPr lang="en-GB" smtClean="0"/>
              <a:t>51</a:t>
            </a:fld>
            <a:endParaRPr lang="en-GB"/>
          </a:p>
        </p:txBody>
      </p:sp>
      <p:pic>
        <p:nvPicPr>
          <p:cNvPr id="10" name="Picture 9">
            <a:extLst>
              <a:ext uri="{FF2B5EF4-FFF2-40B4-BE49-F238E27FC236}">
                <a16:creationId xmlns:a16="http://schemas.microsoft.com/office/drawing/2014/main" id="{A40C2D1B-01CD-4DB1-8963-53400B23CFDF}"/>
              </a:ext>
            </a:extLst>
          </p:cNvPr>
          <p:cNvPicPr>
            <a:picLocks noChangeAspect="1"/>
          </p:cNvPicPr>
          <p:nvPr/>
        </p:nvPicPr>
        <p:blipFill>
          <a:blip r:embed="rId3"/>
          <a:stretch>
            <a:fillRect/>
          </a:stretch>
        </p:blipFill>
        <p:spPr>
          <a:xfrm>
            <a:off x="2156861" y="1170344"/>
            <a:ext cx="4012445" cy="2473245"/>
          </a:xfrm>
          <a:prstGeom prst="rect">
            <a:avLst/>
          </a:prstGeom>
        </p:spPr>
      </p:pic>
      <p:pic>
        <p:nvPicPr>
          <p:cNvPr id="12" name="Picture 11">
            <a:extLst>
              <a:ext uri="{FF2B5EF4-FFF2-40B4-BE49-F238E27FC236}">
                <a16:creationId xmlns:a16="http://schemas.microsoft.com/office/drawing/2014/main" id="{E623878F-D07A-4D99-B46E-76A3FEF12C63}"/>
              </a:ext>
            </a:extLst>
          </p:cNvPr>
          <p:cNvPicPr>
            <a:picLocks noChangeAspect="1"/>
          </p:cNvPicPr>
          <p:nvPr/>
        </p:nvPicPr>
        <p:blipFill>
          <a:blip r:embed="rId4"/>
          <a:stretch>
            <a:fillRect/>
          </a:stretch>
        </p:blipFill>
        <p:spPr>
          <a:xfrm>
            <a:off x="1725351" y="3570271"/>
            <a:ext cx="4575667" cy="2602782"/>
          </a:xfrm>
          <a:prstGeom prst="rect">
            <a:avLst/>
          </a:prstGeom>
        </p:spPr>
      </p:pic>
      <p:sp>
        <p:nvSpPr>
          <p:cNvPr id="4" name="TextBox 3">
            <a:extLst>
              <a:ext uri="{FF2B5EF4-FFF2-40B4-BE49-F238E27FC236}">
                <a16:creationId xmlns:a16="http://schemas.microsoft.com/office/drawing/2014/main" id="{25B47707-3F49-4D60-9400-4F839D6EC1C5}"/>
              </a:ext>
            </a:extLst>
          </p:cNvPr>
          <p:cNvSpPr txBox="1"/>
          <p:nvPr/>
        </p:nvSpPr>
        <p:spPr>
          <a:xfrm>
            <a:off x="6728137" y="1597306"/>
            <a:ext cx="22422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Image from sodium curtain (real space)</a:t>
            </a:r>
          </a:p>
        </p:txBody>
      </p:sp>
      <p:sp>
        <p:nvSpPr>
          <p:cNvPr id="8" name="TextBox 7">
            <a:extLst>
              <a:ext uri="{FF2B5EF4-FFF2-40B4-BE49-F238E27FC236}">
                <a16:creationId xmlns:a16="http://schemas.microsoft.com/office/drawing/2014/main" id="{D9F46287-2B09-4BE8-BDC3-66B9BD9FD57A}"/>
              </a:ext>
            </a:extLst>
          </p:cNvPr>
          <p:cNvSpPr txBox="1"/>
          <p:nvPr/>
        </p:nvSpPr>
        <p:spPr>
          <a:xfrm>
            <a:off x="6728137" y="3719749"/>
            <a:ext cx="22422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Image from Schotty Scan (phase space)</a:t>
            </a:r>
          </a:p>
        </p:txBody>
      </p:sp>
      <p:sp>
        <p:nvSpPr>
          <p:cNvPr id="6" name="TextBox 5">
            <a:extLst>
              <a:ext uri="{FF2B5EF4-FFF2-40B4-BE49-F238E27FC236}">
                <a16:creationId xmlns:a16="http://schemas.microsoft.com/office/drawing/2014/main" id="{91999B68-E6F8-4C33-A90A-3235ECE62344}"/>
              </a:ext>
            </a:extLst>
          </p:cNvPr>
          <p:cNvSpPr txBox="1"/>
          <p:nvPr/>
        </p:nvSpPr>
        <p:spPr>
          <a:xfrm>
            <a:off x="424747" y="1943946"/>
            <a:ext cx="1877961" cy="369332"/>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Real Space</a:t>
            </a:r>
          </a:p>
        </p:txBody>
      </p:sp>
      <p:sp>
        <p:nvSpPr>
          <p:cNvPr id="11" name="TextBox 10">
            <a:extLst>
              <a:ext uri="{FF2B5EF4-FFF2-40B4-BE49-F238E27FC236}">
                <a16:creationId xmlns:a16="http://schemas.microsoft.com/office/drawing/2014/main" id="{B9443E7F-9114-43B9-8194-4A780033F4F8}"/>
              </a:ext>
            </a:extLst>
          </p:cNvPr>
          <p:cNvSpPr txBox="1"/>
          <p:nvPr/>
        </p:nvSpPr>
        <p:spPr>
          <a:xfrm>
            <a:off x="278900" y="4588896"/>
            <a:ext cx="1877961" cy="369332"/>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 Space</a:t>
            </a:r>
          </a:p>
        </p:txBody>
      </p:sp>
    </p:spTree>
    <p:extLst>
      <p:ext uri="{BB962C8B-B14F-4D97-AF65-F5344CB8AC3E}">
        <p14:creationId xmlns:p14="http://schemas.microsoft.com/office/powerpoint/2010/main" val="261554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142191-57ED-8D09-141B-FEB58364BF30}"/>
              </a:ext>
            </a:extLst>
          </p:cNvPr>
          <p:cNvSpPr>
            <a:spLocks noGrp="1"/>
          </p:cNvSpPr>
          <p:nvPr>
            <p:ph type="title"/>
          </p:nvPr>
        </p:nvSpPr>
        <p:spPr/>
        <p:txBody>
          <a:bodyPr/>
          <a:lstStyle/>
          <a:p>
            <a:endParaRPr lang="en-GB"/>
          </a:p>
        </p:txBody>
      </p:sp>
      <p:sp>
        <p:nvSpPr>
          <p:cNvPr id="2" name="Date Placeholder 1">
            <a:extLst>
              <a:ext uri="{FF2B5EF4-FFF2-40B4-BE49-F238E27FC236}">
                <a16:creationId xmlns:a16="http://schemas.microsoft.com/office/drawing/2014/main" id="{C0B3F36F-AFCF-F7A2-1FED-12AAD173186C}"/>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D6881BA4-EFE4-64D0-DB2B-7DC684CE7F12}"/>
              </a:ext>
            </a:extLst>
          </p:cNvPr>
          <p:cNvSpPr>
            <a:spLocks noGrp="1"/>
          </p:cNvSpPr>
          <p:nvPr>
            <p:ph type="sldNum" sz="quarter" idx="12"/>
          </p:nvPr>
        </p:nvSpPr>
        <p:spPr/>
        <p:txBody>
          <a:bodyPr/>
          <a:lstStyle/>
          <a:p>
            <a:fld id="{45547F6D-E8EF-4A32-A632-D660AB8AAB9E}" type="slidenum">
              <a:rPr lang="en-GB" altLang="en-US" smtClean="0"/>
              <a:pPr/>
              <a:t>52</a:t>
            </a:fld>
            <a:endParaRPr lang="en-GB" altLang="en-US"/>
          </a:p>
        </p:txBody>
      </p:sp>
      <p:pic>
        <p:nvPicPr>
          <p:cNvPr id="32771" name="Picture 2">
            <a:extLst>
              <a:ext uri="{FF2B5EF4-FFF2-40B4-BE49-F238E27FC236}">
                <a16:creationId xmlns:a16="http://schemas.microsoft.com/office/drawing/2014/main" id="{6D3B2B70-3F00-4D44-97C5-7F75FF715CE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3670300" cy="6858000"/>
          </a:xfrm>
          <a:noFill/>
        </p:spPr>
      </p:pic>
      <p:pic>
        <p:nvPicPr>
          <p:cNvPr id="32772" name="Picture 3">
            <a:extLst>
              <a:ext uri="{FF2B5EF4-FFF2-40B4-BE49-F238E27FC236}">
                <a16:creationId xmlns:a16="http://schemas.microsoft.com/office/drawing/2014/main" id="{4F852D87-8696-4BC8-BAF5-33CA3D3E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0"/>
            <a:ext cx="550068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B8BDD81F-AA4C-4709-A7B8-3004B0F5B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2286000"/>
            <a:ext cx="5500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729A9E5E-125B-4C4C-D9F7-F727BFCA4817}"/>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515571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Vacuum Evolution</a:t>
            </a:r>
          </a:p>
        </p:txBody>
      </p:sp>
      <p:sp>
        <p:nvSpPr>
          <p:cNvPr id="2" name="Date Placeholder 1">
            <a:extLst>
              <a:ext uri="{FF2B5EF4-FFF2-40B4-BE49-F238E27FC236}">
                <a16:creationId xmlns:a16="http://schemas.microsoft.com/office/drawing/2014/main" id="{55B44082-4C0D-7350-7BFE-9362190F4F9F}"/>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6B699BFE-C6C5-6326-29BB-12ECAFA1F5F4}"/>
              </a:ext>
            </a:extLst>
          </p:cNvPr>
          <p:cNvSpPr>
            <a:spLocks noGrp="1"/>
          </p:cNvSpPr>
          <p:nvPr>
            <p:ph type="sldNum" sz="quarter" idx="12"/>
          </p:nvPr>
        </p:nvSpPr>
        <p:spPr/>
        <p:txBody>
          <a:bodyPr/>
          <a:lstStyle/>
          <a:p>
            <a:pPr>
              <a:defRPr/>
            </a:pPr>
            <a:fld id="{CBED5B32-E7D9-446A-8005-F9471329AA9D}" type="slidenum">
              <a:rPr lang="en-GB" smtClean="0"/>
              <a:pPr>
                <a:defRPr/>
              </a:pPr>
              <a:t>53</a:t>
            </a:fld>
            <a:endParaRPr lang="en-GB"/>
          </a:p>
        </p:txBody>
      </p:sp>
      <p:pic>
        <p:nvPicPr>
          <p:cNvPr id="41987" name="Picture 2"/>
          <p:cNvPicPr>
            <a:picLocks noGrp="1" noChangeAspect="1" noChangeArrowheads="1"/>
          </p:cNvPicPr>
          <p:nvPr>
            <p:ph idx="4294967295"/>
          </p:nvPr>
        </p:nvPicPr>
        <p:blipFill>
          <a:blip r:embed="rId3" cstate="print"/>
          <a:srcRect/>
          <a:stretch>
            <a:fillRect/>
          </a:stretch>
        </p:blipFill>
        <p:spPr>
          <a:xfrm>
            <a:off x="2286000" y="1214438"/>
            <a:ext cx="6858000" cy="5291137"/>
          </a:xfrm>
          <a:noFill/>
          <a:ln>
            <a:solidFill>
              <a:schemeClr val="accent2"/>
            </a:solidFill>
          </a:ln>
        </p:spPr>
      </p:pic>
      <p:sp>
        <p:nvSpPr>
          <p:cNvPr id="6" name="Footer Placeholder 5">
            <a:extLst>
              <a:ext uri="{FF2B5EF4-FFF2-40B4-BE49-F238E27FC236}">
                <a16:creationId xmlns:a16="http://schemas.microsoft.com/office/drawing/2014/main" id="{C89F8A3F-286F-5282-7DB8-5CB2F211B101}"/>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304022097"/>
      </p:ext>
    </p:extLst>
  </p:cSld>
  <p:clrMapOvr>
    <a:masterClrMapping/>
  </p:clrMapOvr>
  <mc:AlternateContent xmlns:mc="http://schemas.openxmlformats.org/markup-compatibility/2006" xmlns:p14="http://schemas.microsoft.com/office/powerpoint/2010/main">
    <mc:Choice Requires="p14">
      <p:transition spd="slow" p14:dur="2000" advTm="18331"/>
    </mc:Choice>
    <mc:Fallback xmlns="">
      <p:transition spd="slow" advTm="18331"/>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Luminosity Evolution</a:t>
            </a:r>
          </a:p>
        </p:txBody>
      </p:sp>
      <p:sp>
        <p:nvSpPr>
          <p:cNvPr id="2" name="Date Placeholder 1">
            <a:extLst>
              <a:ext uri="{FF2B5EF4-FFF2-40B4-BE49-F238E27FC236}">
                <a16:creationId xmlns:a16="http://schemas.microsoft.com/office/drawing/2014/main" id="{DEC57FC2-CFF9-FF52-6DD8-99A933073B5A}"/>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DE72E35E-173F-DEC0-0024-A19255F4EF49}"/>
              </a:ext>
            </a:extLst>
          </p:cNvPr>
          <p:cNvSpPr>
            <a:spLocks noGrp="1"/>
          </p:cNvSpPr>
          <p:nvPr>
            <p:ph type="sldNum" sz="quarter" idx="12"/>
          </p:nvPr>
        </p:nvSpPr>
        <p:spPr/>
        <p:txBody>
          <a:bodyPr/>
          <a:lstStyle/>
          <a:p>
            <a:pPr>
              <a:defRPr/>
            </a:pPr>
            <a:fld id="{CBED5B32-E7D9-446A-8005-F9471329AA9D}" type="slidenum">
              <a:rPr lang="en-GB" smtClean="0"/>
              <a:pPr>
                <a:defRPr/>
              </a:pPr>
              <a:t>54</a:t>
            </a:fld>
            <a:endParaRPr lang="en-GB"/>
          </a:p>
        </p:txBody>
      </p:sp>
      <p:pic>
        <p:nvPicPr>
          <p:cNvPr id="43011" name="Picture 2"/>
          <p:cNvPicPr>
            <a:picLocks noGrp="1" noChangeAspect="1" noChangeArrowheads="1"/>
          </p:cNvPicPr>
          <p:nvPr>
            <p:ph idx="4294967295"/>
          </p:nvPr>
        </p:nvPicPr>
        <p:blipFill>
          <a:blip r:embed="rId3" cstate="print"/>
          <a:srcRect/>
          <a:stretch>
            <a:fillRect/>
          </a:stretch>
        </p:blipFill>
        <p:spPr>
          <a:xfrm>
            <a:off x="0" y="1071563"/>
            <a:ext cx="6858000" cy="4625975"/>
          </a:xfrm>
          <a:noFill/>
        </p:spPr>
      </p:pic>
      <p:cxnSp>
        <p:nvCxnSpPr>
          <p:cNvPr id="6" name="Straight Connector 5"/>
          <p:cNvCxnSpPr/>
          <p:nvPr/>
        </p:nvCxnSpPr>
        <p:spPr>
          <a:xfrm flipV="1">
            <a:off x="357158" y="5327302"/>
            <a:ext cx="7929618" cy="7143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29494" y="4956071"/>
            <a:ext cx="1571636" cy="523220"/>
          </a:xfrm>
          <a:prstGeom prst="rect">
            <a:avLst/>
          </a:prstGeom>
          <a:solidFill>
            <a:srgbClr val="FFFFCC"/>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rPr>
              <a:t>Design Luminosity</a:t>
            </a:r>
          </a:p>
        </p:txBody>
      </p:sp>
      <p:sp>
        <p:nvSpPr>
          <p:cNvPr id="8" name="TextBox 7"/>
          <p:cNvSpPr txBox="1"/>
          <p:nvPr/>
        </p:nvSpPr>
        <p:spPr>
          <a:xfrm>
            <a:off x="2714612" y="5643578"/>
            <a:ext cx="2857520" cy="338554"/>
          </a:xfrm>
          <a:prstGeom prst="rect">
            <a:avLst/>
          </a:prstGeom>
          <a:solidFill>
            <a:srgbClr val="FF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rPr>
              <a:t>Years</a:t>
            </a:r>
          </a:p>
        </p:txBody>
      </p:sp>
      <p:sp>
        <p:nvSpPr>
          <p:cNvPr id="9" name="TextBox 8"/>
          <p:cNvSpPr txBox="1"/>
          <p:nvPr/>
        </p:nvSpPr>
        <p:spPr>
          <a:xfrm rot="16200000">
            <a:off x="-574225" y="3197249"/>
            <a:ext cx="2857520" cy="338554"/>
          </a:xfrm>
          <a:prstGeom prst="rect">
            <a:avLst/>
          </a:prstGeom>
          <a:solidFill>
            <a:srgbClr val="FF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rPr>
              <a:t>Luminosity</a:t>
            </a:r>
          </a:p>
        </p:txBody>
      </p:sp>
      <p:sp>
        <p:nvSpPr>
          <p:cNvPr id="11" name="TextBox 10">
            <a:extLst>
              <a:ext uri="{FF2B5EF4-FFF2-40B4-BE49-F238E27FC236}">
                <a16:creationId xmlns:a16="http://schemas.microsoft.com/office/drawing/2014/main" id="{555124AD-BAB2-45A1-A2EE-7AA971B57C00}"/>
              </a:ext>
            </a:extLst>
          </p:cNvPr>
          <p:cNvSpPr txBox="1"/>
          <p:nvPr/>
        </p:nvSpPr>
        <p:spPr>
          <a:xfrm>
            <a:off x="5933696" y="4753517"/>
            <a:ext cx="1172698" cy="307777"/>
          </a:xfrm>
          <a:prstGeom prst="rect">
            <a:avLst/>
          </a:prstGeom>
          <a:solidFill>
            <a:srgbClr val="FFFFCC"/>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rPr>
              <a:t>Sc low beta</a:t>
            </a:r>
          </a:p>
        </p:txBody>
      </p:sp>
      <p:sp>
        <p:nvSpPr>
          <p:cNvPr id="12" name="TextBox 11">
            <a:extLst>
              <a:ext uri="{FF2B5EF4-FFF2-40B4-BE49-F238E27FC236}">
                <a16:creationId xmlns:a16="http://schemas.microsoft.com/office/drawing/2014/main" id="{41A9E1B8-4761-451A-A871-B4CAA09674C0}"/>
              </a:ext>
            </a:extLst>
          </p:cNvPr>
          <p:cNvSpPr txBox="1"/>
          <p:nvPr/>
        </p:nvSpPr>
        <p:spPr>
          <a:xfrm>
            <a:off x="3279285" y="4720727"/>
            <a:ext cx="1571636" cy="307777"/>
          </a:xfrm>
          <a:prstGeom prst="rect">
            <a:avLst/>
          </a:prstGeom>
          <a:solidFill>
            <a:srgbClr val="FFFFCC"/>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itchFamily="34" charset="0"/>
                <a:ea typeface="+mn-ea"/>
                <a:cs typeface="+mn-cs"/>
              </a:rPr>
              <a:t>Steel low beta</a:t>
            </a:r>
          </a:p>
        </p:txBody>
      </p:sp>
      <p:sp>
        <p:nvSpPr>
          <p:cNvPr id="10" name="Footer Placeholder 9">
            <a:extLst>
              <a:ext uri="{FF2B5EF4-FFF2-40B4-BE49-F238E27FC236}">
                <a16:creationId xmlns:a16="http://schemas.microsoft.com/office/drawing/2014/main" id="{BA55E818-101D-B165-0084-CD147044910B}"/>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1947335364"/>
      </p:ext>
    </p:extLst>
  </p:cSld>
  <p:clrMapOvr>
    <a:masterClrMapping/>
  </p:clrMapOvr>
  <mc:AlternateContent xmlns:mc="http://schemas.openxmlformats.org/markup-compatibility/2006" xmlns:p14="http://schemas.microsoft.com/office/powerpoint/2010/main">
    <mc:Choice Requires="p14">
      <p:transition spd="slow" p14:dur="2000" advTm="34761"/>
    </mc:Choice>
    <mc:Fallback xmlns="">
      <p:transition spd="slow" advTm="34761"/>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14375" y="571500"/>
            <a:ext cx="2428875" cy="4857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714375" y="5143500"/>
            <a:ext cx="2428875" cy="2857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714375" y="4857750"/>
            <a:ext cx="2428875" cy="2857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714375" y="4572000"/>
            <a:ext cx="2428875" cy="2857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714375" y="4286250"/>
            <a:ext cx="2428875" cy="2857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p:cNvSpPr/>
          <p:nvPr/>
        </p:nvSpPr>
        <p:spPr>
          <a:xfrm>
            <a:off x="1500188" y="5214938"/>
            <a:ext cx="928687" cy="21431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a:off x="1500188" y="5214938"/>
            <a:ext cx="928687" cy="21431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p:cNvSpPr/>
          <p:nvPr/>
        </p:nvSpPr>
        <p:spPr>
          <a:xfrm>
            <a:off x="1500188" y="5214938"/>
            <a:ext cx="928687" cy="21431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p:cNvSpPr/>
          <p:nvPr/>
        </p:nvSpPr>
        <p:spPr>
          <a:xfrm>
            <a:off x="1500188" y="5214938"/>
            <a:ext cx="928687" cy="21431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714375" y="4000500"/>
            <a:ext cx="2428875" cy="2857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p:cNvSpPr/>
          <p:nvPr/>
        </p:nvSpPr>
        <p:spPr>
          <a:xfrm>
            <a:off x="714375" y="3714750"/>
            <a:ext cx="2428875" cy="2857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33805" name="TextBox 16"/>
          <p:cNvSpPr txBox="1">
            <a:spLocks noChangeArrowheads="1"/>
          </p:cNvSpPr>
          <p:nvPr/>
        </p:nvSpPr>
        <p:spPr bwMode="auto">
          <a:xfrm>
            <a:off x="4357688" y="3500438"/>
            <a:ext cx="2428875" cy="646112"/>
          </a:xfrm>
          <a:prstGeom prst="rect">
            <a:avLst/>
          </a:prstGeom>
          <a:solidFill>
            <a:srgbClr val="FFFF00"/>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Arial" pitchFamily="34" charset="0"/>
                <a:ea typeface="+mn-ea"/>
                <a:cs typeface="+mn-cs"/>
              </a:rPr>
              <a:t>Stacking</a:t>
            </a:r>
          </a:p>
        </p:txBody>
      </p:sp>
      <p:sp>
        <p:nvSpPr>
          <p:cNvPr id="19" name="Title 18">
            <a:extLst>
              <a:ext uri="{FF2B5EF4-FFF2-40B4-BE49-F238E27FC236}">
                <a16:creationId xmlns:a16="http://schemas.microsoft.com/office/drawing/2014/main" id="{A939DA62-44A0-5024-809D-16921D213079}"/>
              </a:ext>
            </a:extLst>
          </p:cNvPr>
          <p:cNvSpPr>
            <a:spLocks noGrp="1"/>
          </p:cNvSpPr>
          <p:nvPr>
            <p:ph type="title"/>
          </p:nvPr>
        </p:nvSpPr>
        <p:spPr/>
        <p:txBody>
          <a:bodyPr/>
          <a:lstStyle/>
          <a:p>
            <a:endParaRPr lang="en-GB"/>
          </a:p>
        </p:txBody>
      </p:sp>
      <p:sp>
        <p:nvSpPr>
          <p:cNvPr id="2" name="Date Placeholder 1">
            <a:extLst>
              <a:ext uri="{FF2B5EF4-FFF2-40B4-BE49-F238E27FC236}">
                <a16:creationId xmlns:a16="http://schemas.microsoft.com/office/drawing/2014/main" id="{C1A85D4D-7365-6E8D-A2E6-9352FD05A272}"/>
              </a:ext>
            </a:extLst>
          </p:cNvPr>
          <p:cNvSpPr>
            <a:spLocks noGrp="1"/>
          </p:cNvSpPr>
          <p:nvPr>
            <p:ph type="dt" sz="half" idx="10"/>
          </p:nvPr>
        </p:nvSpPr>
        <p:spPr/>
        <p:txBody>
          <a:bodyPr/>
          <a:lstStyle/>
          <a:p>
            <a:r>
              <a:rPr lang="en-US"/>
              <a:t>20/05/2025</a:t>
            </a:r>
            <a:endParaRPr lang="en-GB"/>
          </a:p>
        </p:txBody>
      </p:sp>
      <p:sp>
        <p:nvSpPr>
          <p:cNvPr id="3" name="Footer Placeholder 2">
            <a:extLst>
              <a:ext uri="{FF2B5EF4-FFF2-40B4-BE49-F238E27FC236}">
                <a16:creationId xmlns:a16="http://schemas.microsoft.com/office/drawing/2014/main" id="{798026A6-6AA3-D1CA-9E21-A34E061E3EC4}"/>
              </a:ext>
            </a:extLst>
          </p:cNvPr>
          <p:cNvSpPr>
            <a:spLocks noGrp="1"/>
          </p:cNvSpPr>
          <p:nvPr>
            <p:ph type="ftr" sz="quarter" idx="11"/>
          </p:nvPr>
        </p:nvSpPr>
        <p:spPr/>
        <p:txBody>
          <a:bodyPr/>
          <a:lstStyle/>
          <a:p>
            <a:r>
              <a:rPr lang="en-US"/>
              <a:t>S. Myers Paris IJCLab Orsay</a:t>
            </a:r>
            <a:endParaRPr lang="en-GB"/>
          </a:p>
        </p:txBody>
      </p:sp>
      <p:sp>
        <p:nvSpPr>
          <p:cNvPr id="4" name="Slide Number Placeholder 3">
            <a:extLst>
              <a:ext uri="{FF2B5EF4-FFF2-40B4-BE49-F238E27FC236}">
                <a16:creationId xmlns:a16="http://schemas.microsoft.com/office/drawing/2014/main" id="{28427CD6-4FAA-884A-8B64-7F4ED48F8521}"/>
              </a:ext>
            </a:extLst>
          </p:cNvPr>
          <p:cNvSpPr>
            <a:spLocks noGrp="1"/>
          </p:cNvSpPr>
          <p:nvPr>
            <p:ph type="sldNum" sz="quarter" idx="12"/>
          </p:nvPr>
        </p:nvSpPr>
        <p:spPr/>
        <p:txBody>
          <a:bodyPr/>
          <a:lstStyle/>
          <a:p>
            <a:fld id="{18B06CF1-F202-4E9A-89BE-44C7D2FE53AA}" type="slidenum">
              <a:rPr lang="en-GB" smtClean="0"/>
              <a:t>55</a:t>
            </a:fld>
            <a:endParaRPr lang="en-GB"/>
          </a:p>
        </p:txBody>
      </p:sp>
    </p:spTree>
    <p:custDataLst>
      <p:tags r:id="rId1"/>
    </p:custDataLst>
    <p:extLst>
      <p:ext uri="{BB962C8B-B14F-4D97-AF65-F5344CB8AC3E}">
        <p14:creationId xmlns:p14="http://schemas.microsoft.com/office/powerpoint/2010/main" val="502332725"/>
      </p:ext>
    </p:extLst>
  </p:cSld>
  <p:clrMapOvr>
    <a:masterClrMapping/>
  </p:clrMapOvr>
  <mc:AlternateContent xmlns:mc="http://schemas.openxmlformats.org/markup-compatibility/2006" xmlns:p14="http://schemas.microsoft.com/office/powerpoint/2010/main">
    <mc:Choice Requires="p14">
      <p:transition spd="slow" p14:dur="2000" advTm="12860"/>
    </mc:Choice>
    <mc:Fallback xmlns="">
      <p:transition spd="slow" advTm="12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9"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p:stCondLst>
                              <p:cond delay="3500"/>
                            </p:stCondLst>
                            <p:childTnLst>
                              <p:par>
                                <p:cTn id="14" presetID="2" presetClass="entr" presetSubtype="1"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3000" fill="hold"/>
                                        <p:tgtEl>
                                          <p:spTgt spid="12"/>
                                        </p:tgtEl>
                                        <p:attrNameLst>
                                          <p:attrName>ppt_x</p:attrName>
                                        </p:attrNameLst>
                                      </p:cBhvr>
                                      <p:tavLst>
                                        <p:tav tm="0">
                                          <p:val>
                                            <p:strVal val="#ppt_x"/>
                                          </p:val>
                                        </p:tav>
                                        <p:tav tm="100000">
                                          <p:val>
                                            <p:strVal val="#ppt_x"/>
                                          </p:val>
                                        </p:tav>
                                      </p:tavLst>
                                    </p:anim>
                                    <p:anim calcmode="lin" valueType="num">
                                      <p:cBhvr additive="base">
                                        <p:cTn id="17" dur="30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6500"/>
                            </p:stCondLst>
                            <p:childTnLst>
                              <p:par>
                                <p:cTn id="19" presetID="9"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7000"/>
                            </p:stCondLst>
                            <p:childTnLst>
                              <p:par>
                                <p:cTn id="23" presetID="2"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3000" fill="hold"/>
                                        <p:tgtEl>
                                          <p:spTgt spid="11"/>
                                        </p:tgtEl>
                                        <p:attrNameLst>
                                          <p:attrName>ppt_x</p:attrName>
                                        </p:attrNameLst>
                                      </p:cBhvr>
                                      <p:tavLst>
                                        <p:tav tm="0">
                                          <p:val>
                                            <p:strVal val="#ppt_x"/>
                                          </p:val>
                                        </p:tav>
                                        <p:tav tm="100000">
                                          <p:val>
                                            <p:strVal val="#ppt_x"/>
                                          </p:val>
                                        </p:tav>
                                      </p:tavLst>
                                    </p:anim>
                                    <p:anim calcmode="lin" valueType="num">
                                      <p:cBhvr additive="base">
                                        <p:cTn id="26" dur="3000" fill="hold"/>
                                        <p:tgtEl>
                                          <p:spTgt spid="11"/>
                                        </p:tgtEl>
                                        <p:attrNameLst>
                                          <p:attrName>ppt_y</p:attrName>
                                        </p:attrNameLst>
                                      </p:cBhvr>
                                      <p:tavLst>
                                        <p:tav tm="0">
                                          <p:val>
                                            <p:strVal val="0-#ppt_h/2"/>
                                          </p:val>
                                        </p:tav>
                                        <p:tav tm="100000">
                                          <p:val>
                                            <p:strVal val="#ppt_y"/>
                                          </p:val>
                                        </p:tav>
                                      </p:tavLst>
                                    </p:anim>
                                  </p:childTnLst>
                                </p:cTn>
                              </p:par>
                            </p:childTnLst>
                          </p:cTn>
                        </p:par>
                        <p:par>
                          <p:cTn id="27" fill="hold">
                            <p:stCondLst>
                              <p:cond delay="10000"/>
                            </p:stCondLst>
                            <p:childTnLst>
                              <p:par>
                                <p:cTn id="28" presetID="9"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3000" fill="hold"/>
                                        <p:tgtEl>
                                          <p:spTgt spid="13"/>
                                        </p:tgtEl>
                                        <p:attrNameLst>
                                          <p:attrName>ppt_x</p:attrName>
                                        </p:attrNameLst>
                                      </p:cBhvr>
                                      <p:tavLst>
                                        <p:tav tm="0">
                                          <p:val>
                                            <p:strVal val="#ppt_x"/>
                                          </p:val>
                                        </p:tav>
                                        <p:tav tm="100000">
                                          <p:val>
                                            <p:strVal val="#ppt_x"/>
                                          </p:val>
                                        </p:tav>
                                      </p:tavLst>
                                    </p:anim>
                                    <p:anim calcmode="lin" valueType="num">
                                      <p:cBhvr additive="base">
                                        <p:cTn id="34" dur="3000" fill="hold"/>
                                        <p:tgtEl>
                                          <p:spTgt spid="13"/>
                                        </p:tgtEl>
                                        <p:attrNameLst>
                                          <p:attrName>ppt_y</p:attrName>
                                        </p:attrNameLst>
                                      </p:cBhvr>
                                      <p:tavLst>
                                        <p:tav tm="0">
                                          <p:val>
                                            <p:strVal val="0-#ppt_h/2"/>
                                          </p:val>
                                        </p:tav>
                                        <p:tav tm="100000">
                                          <p:val>
                                            <p:strVal val="#ppt_y"/>
                                          </p:val>
                                        </p:tav>
                                      </p:tavLst>
                                    </p:anim>
                                  </p:childTnLst>
                                </p:cTn>
                              </p:par>
                            </p:childTnLst>
                          </p:cTn>
                        </p:par>
                        <p:par>
                          <p:cTn id="35" fill="hold">
                            <p:stCondLst>
                              <p:cond delay="13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par>
                          <p:cTn id="39" fill="hold">
                            <p:stCondLst>
                              <p:cond delay="13500"/>
                            </p:stCondLst>
                            <p:childTnLst>
                              <p:par>
                                <p:cTn id="40" presetID="2" presetClass="entr" presetSubtype="1" fill="hold" grpId="1"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3000" fill="hold"/>
                                        <p:tgtEl>
                                          <p:spTgt spid="13"/>
                                        </p:tgtEl>
                                        <p:attrNameLst>
                                          <p:attrName>ppt_x</p:attrName>
                                        </p:attrNameLst>
                                      </p:cBhvr>
                                      <p:tavLst>
                                        <p:tav tm="0">
                                          <p:val>
                                            <p:strVal val="#ppt_x"/>
                                          </p:val>
                                        </p:tav>
                                        <p:tav tm="100000">
                                          <p:val>
                                            <p:strVal val="#ppt_x"/>
                                          </p:val>
                                        </p:tav>
                                      </p:tavLst>
                                    </p:anim>
                                    <p:anim calcmode="lin" valueType="num">
                                      <p:cBhvr additive="base">
                                        <p:cTn id="43" dur="3000" fill="hold"/>
                                        <p:tgtEl>
                                          <p:spTgt spid="13"/>
                                        </p:tgtEl>
                                        <p:attrNameLst>
                                          <p:attrName>ppt_y</p:attrName>
                                        </p:attrNameLst>
                                      </p:cBhvr>
                                      <p:tavLst>
                                        <p:tav tm="0">
                                          <p:val>
                                            <p:strVal val="0-#ppt_h/2"/>
                                          </p:val>
                                        </p:tav>
                                        <p:tav tm="100000">
                                          <p:val>
                                            <p:strVal val="#ppt_y"/>
                                          </p:val>
                                        </p:tav>
                                      </p:tavLst>
                                    </p:anim>
                                  </p:childTnLst>
                                </p:cTn>
                              </p:par>
                            </p:childTnLst>
                          </p:cTn>
                        </p:par>
                        <p:par>
                          <p:cTn id="44" fill="hold">
                            <p:stCondLst>
                              <p:cond delay="16500"/>
                            </p:stCondLst>
                            <p:childTnLst>
                              <p:par>
                                <p:cTn id="45" presetID="9"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par>
                          <p:cTn id="48" fill="hold">
                            <p:stCondLst>
                              <p:cond delay="17000"/>
                            </p:stCondLst>
                            <p:childTnLst>
                              <p:par>
                                <p:cTn id="49" presetID="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3000" fill="hold"/>
                                        <p:tgtEl>
                                          <p:spTgt spid="14"/>
                                        </p:tgtEl>
                                        <p:attrNameLst>
                                          <p:attrName>ppt_x</p:attrName>
                                        </p:attrNameLst>
                                      </p:cBhvr>
                                      <p:tavLst>
                                        <p:tav tm="0">
                                          <p:val>
                                            <p:strVal val="#ppt_x"/>
                                          </p:val>
                                        </p:tav>
                                        <p:tav tm="100000">
                                          <p:val>
                                            <p:strVal val="#ppt_x"/>
                                          </p:val>
                                        </p:tav>
                                      </p:tavLst>
                                    </p:anim>
                                    <p:anim calcmode="lin" valueType="num">
                                      <p:cBhvr additive="base">
                                        <p:cTn id="52" dur="3000" fill="hold"/>
                                        <p:tgtEl>
                                          <p:spTgt spid="14"/>
                                        </p:tgtEl>
                                        <p:attrNameLst>
                                          <p:attrName>ppt_y</p:attrName>
                                        </p:attrNameLst>
                                      </p:cBhvr>
                                      <p:tavLst>
                                        <p:tav tm="0">
                                          <p:val>
                                            <p:strVal val="0-#ppt_h/2"/>
                                          </p:val>
                                        </p:tav>
                                        <p:tav tm="100000">
                                          <p:val>
                                            <p:strVal val="#ppt_y"/>
                                          </p:val>
                                        </p:tav>
                                      </p:tavLst>
                                    </p:anim>
                                  </p:childTnLst>
                                </p:cTn>
                              </p:par>
                            </p:childTnLst>
                          </p:cTn>
                        </p:par>
                        <p:par>
                          <p:cTn id="53" fill="hold">
                            <p:stCondLst>
                              <p:cond delay="20000"/>
                            </p:stCondLst>
                            <p:childTnLst>
                              <p:par>
                                <p:cTn id="54" presetID="9"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ssolv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2" grpId="1" animBg="1"/>
      <p:bldP spid="13" grpId="0" animBg="1"/>
      <p:bldP spid="13" grpId="1"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Oval 13"/>
          <p:cNvSpPr/>
          <p:nvPr/>
        </p:nvSpPr>
        <p:spPr>
          <a:xfrm>
            <a:off x="6357938" y="3786188"/>
            <a:ext cx="214312" cy="28575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6286500" y="857250"/>
            <a:ext cx="2428875" cy="4857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p:cNvSpPr/>
          <p:nvPr/>
        </p:nvSpPr>
        <p:spPr>
          <a:xfrm>
            <a:off x="6286500" y="3214688"/>
            <a:ext cx="2428875" cy="15716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p:cNvSpPr/>
          <p:nvPr/>
        </p:nvSpPr>
        <p:spPr>
          <a:xfrm>
            <a:off x="7286625" y="5357813"/>
            <a:ext cx="285750" cy="285750"/>
          </a:xfrm>
          <a:prstGeom prst="ellipse">
            <a:avLst/>
          </a:prstGeom>
          <a:solidFill>
            <a:schemeClr val="bg1">
              <a:lumMod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6286500" y="3000375"/>
            <a:ext cx="2428875" cy="285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p:cNvSpPr/>
          <p:nvPr/>
        </p:nvSpPr>
        <p:spPr>
          <a:xfrm>
            <a:off x="6286500" y="4500563"/>
            <a:ext cx="2428875" cy="285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p:cNvSpPr/>
          <p:nvPr/>
        </p:nvSpPr>
        <p:spPr>
          <a:xfrm>
            <a:off x="6286500" y="2714625"/>
            <a:ext cx="2428875" cy="285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p:cNvSpPr/>
          <p:nvPr/>
        </p:nvSpPr>
        <p:spPr>
          <a:xfrm>
            <a:off x="6286500" y="4214813"/>
            <a:ext cx="2428875" cy="285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6286500" y="2428875"/>
            <a:ext cx="2428875" cy="285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p:cNvSpPr/>
          <p:nvPr/>
        </p:nvSpPr>
        <p:spPr>
          <a:xfrm>
            <a:off x="6286500" y="3929063"/>
            <a:ext cx="2428875" cy="285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p:cNvSpPr/>
          <p:nvPr/>
        </p:nvSpPr>
        <p:spPr>
          <a:xfrm>
            <a:off x="7286625" y="5357813"/>
            <a:ext cx="285750" cy="285750"/>
          </a:xfrm>
          <a:prstGeom prst="ellipse">
            <a:avLst/>
          </a:prstGeom>
          <a:solidFill>
            <a:schemeClr val="bg1">
              <a:lumMod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7" name="Oval 36"/>
          <p:cNvSpPr/>
          <p:nvPr/>
        </p:nvSpPr>
        <p:spPr>
          <a:xfrm>
            <a:off x="7286625" y="5357813"/>
            <a:ext cx="285750" cy="285750"/>
          </a:xfrm>
          <a:prstGeom prst="ellipse">
            <a:avLst/>
          </a:prstGeom>
          <a:solidFill>
            <a:schemeClr val="bg1">
              <a:lumMod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p:cNvSpPr/>
          <p:nvPr/>
        </p:nvSpPr>
        <p:spPr>
          <a:xfrm>
            <a:off x="6286500" y="4786313"/>
            <a:ext cx="2428875" cy="9286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6" name="Title 1">
            <a:extLst>
              <a:ext uri="{FF2B5EF4-FFF2-40B4-BE49-F238E27FC236}">
                <a16:creationId xmlns:a16="http://schemas.microsoft.com/office/drawing/2014/main" id="{AB33EE0E-2643-4889-AC8F-9E192F5A39B5}"/>
              </a:ext>
            </a:extLst>
          </p:cNvPr>
          <p:cNvSpPr txBox="1">
            <a:spLocks/>
          </p:cNvSpPr>
          <p:nvPr/>
        </p:nvSpPr>
        <p:spPr>
          <a:xfrm>
            <a:off x="358827" y="50107"/>
            <a:ext cx="6657975" cy="7357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Phase Displacement Acceleration</a:t>
            </a:r>
            <a:endParaRPr kumimoji="0" lang="en-GB" sz="36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BA0DD37E-D987-52CB-4E7C-4313FFCBC067}"/>
              </a:ext>
            </a:extLst>
          </p:cNvPr>
          <p:cNvSpPr txBox="1"/>
          <p:nvPr/>
        </p:nvSpPr>
        <p:spPr>
          <a:xfrm>
            <a:off x="493160" y="1664413"/>
            <a:ext cx="529119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Traverse the coasting beam from low energy to high energy with empty RF buckets produced “phase space acceleration” of the existing beam.</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itle 4">
            <a:extLst>
              <a:ext uri="{FF2B5EF4-FFF2-40B4-BE49-F238E27FC236}">
                <a16:creationId xmlns:a16="http://schemas.microsoft.com/office/drawing/2014/main" id="{1B9A1497-F8EE-414D-C90B-A84AB54A1D3E}"/>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86A2DB03-92FA-A6F0-E123-95CA44CC4692}"/>
              </a:ext>
            </a:extLst>
          </p:cNvPr>
          <p:cNvSpPr>
            <a:spLocks noGrp="1"/>
          </p:cNvSpPr>
          <p:nvPr>
            <p:ph type="dt" sz="half" idx="10"/>
          </p:nvPr>
        </p:nvSpPr>
        <p:spPr/>
        <p:txBody>
          <a:bodyPr/>
          <a:lstStyle/>
          <a:p>
            <a:pPr>
              <a:defRPr/>
            </a:pPr>
            <a:r>
              <a:rPr lang="en-US"/>
              <a:t>20/05/2025</a:t>
            </a:r>
            <a:endParaRPr lang="en-GB"/>
          </a:p>
        </p:txBody>
      </p:sp>
      <p:sp>
        <p:nvSpPr>
          <p:cNvPr id="4" name="Slide Number Placeholder 3">
            <a:extLst>
              <a:ext uri="{FF2B5EF4-FFF2-40B4-BE49-F238E27FC236}">
                <a16:creationId xmlns:a16="http://schemas.microsoft.com/office/drawing/2014/main" id="{B9973A14-B4C4-A7CF-42B1-C7312E06901C}"/>
              </a:ext>
            </a:extLst>
          </p:cNvPr>
          <p:cNvSpPr>
            <a:spLocks noGrp="1"/>
          </p:cNvSpPr>
          <p:nvPr>
            <p:ph type="sldNum" sz="quarter" idx="12"/>
          </p:nvPr>
        </p:nvSpPr>
        <p:spPr/>
        <p:txBody>
          <a:bodyPr/>
          <a:lstStyle/>
          <a:p>
            <a:pPr>
              <a:defRPr/>
            </a:pPr>
            <a:fld id="{9278E834-A514-4381-A3C3-608DFE55D9CA}" type="slidenum">
              <a:rPr lang="en-GB" smtClean="0"/>
              <a:pPr>
                <a:defRPr/>
              </a:pPr>
              <a:t>56</a:t>
            </a:fld>
            <a:endParaRPr lang="en-GB"/>
          </a:p>
        </p:txBody>
      </p:sp>
      <p:sp>
        <p:nvSpPr>
          <p:cNvPr id="6" name="Footer Placeholder 5">
            <a:extLst>
              <a:ext uri="{FF2B5EF4-FFF2-40B4-BE49-F238E27FC236}">
                <a16:creationId xmlns:a16="http://schemas.microsoft.com/office/drawing/2014/main" id="{56F56B1D-2F6C-4EC7-92A2-D4EFC01C3C21}"/>
              </a:ext>
            </a:extLst>
          </p:cNvPr>
          <p:cNvSpPr>
            <a:spLocks noGrp="1"/>
          </p:cNvSpPr>
          <p:nvPr>
            <p:ph type="ftr" sz="quarter" idx="11"/>
          </p:nvPr>
        </p:nvSpPr>
        <p:spPr/>
        <p:txBody>
          <a:bodyPr/>
          <a:lstStyle/>
          <a:p>
            <a:r>
              <a:rPr lang="en-US"/>
              <a:t>S. Myers Paris IJCLab Orsay</a:t>
            </a:r>
            <a:endParaRPr lang="en-GB"/>
          </a:p>
        </p:txBody>
      </p:sp>
    </p:spTree>
    <p:custDataLst>
      <p:tags r:id="rId1"/>
    </p:custDataLst>
    <p:extLst>
      <p:ext uri="{BB962C8B-B14F-4D97-AF65-F5344CB8AC3E}">
        <p14:creationId xmlns:p14="http://schemas.microsoft.com/office/powerpoint/2010/main" val="1239821267"/>
      </p:ext>
    </p:extLst>
  </p:cSld>
  <p:clrMapOvr>
    <a:masterClrMapping/>
  </p:clrMapOvr>
  <mc:AlternateContent xmlns:mc="http://schemas.openxmlformats.org/markup-compatibility/2006" xmlns:p14="http://schemas.microsoft.com/office/powerpoint/2010/main">
    <mc:Choice Requires="p14">
      <p:transition spd="slow" p14:dur="2000" advTm="18962"/>
    </mc:Choice>
    <mc:Fallback xmlns="">
      <p:transition spd="slow" advTm="18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fill="hold"/>
                                        <p:tgtEl>
                                          <p:spTgt spid="25"/>
                                        </p:tgtEl>
                                        <p:attrNameLst>
                                          <p:attrName>ppt_x</p:attrName>
                                        </p:attrNameLst>
                                      </p:cBhvr>
                                      <p:tavLst>
                                        <p:tav tm="0">
                                          <p:val>
                                            <p:strVal val="#ppt_x"/>
                                          </p:val>
                                        </p:tav>
                                        <p:tav tm="100000">
                                          <p:val>
                                            <p:strVal val="#ppt_x"/>
                                          </p:val>
                                        </p:tav>
                                      </p:tavLst>
                                    </p:anim>
                                    <p:anim calcmode="lin" valueType="num">
                                      <p:cBhvr additive="base">
                                        <p:cTn id="8" dur="2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9"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childTnLst>
                          </p:cTn>
                        </p:par>
                        <p:par>
                          <p:cTn id="16" fill="hold">
                            <p:stCondLst>
                              <p:cond delay="2500"/>
                            </p:stCondLst>
                            <p:childTnLst>
                              <p:par>
                                <p:cTn id="17" presetID="2" presetClass="entr" presetSubtype="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2000" fill="hold"/>
                                        <p:tgtEl>
                                          <p:spTgt spid="36"/>
                                        </p:tgtEl>
                                        <p:attrNameLst>
                                          <p:attrName>ppt_x</p:attrName>
                                        </p:attrNameLst>
                                      </p:cBhvr>
                                      <p:tavLst>
                                        <p:tav tm="0">
                                          <p:val>
                                            <p:strVal val="#ppt_x"/>
                                          </p:val>
                                        </p:tav>
                                        <p:tav tm="100000">
                                          <p:val>
                                            <p:strVal val="#ppt_x"/>
                                          </p:val>
                                        </p:tav>
                                      </p:tavLst>
                                    </p:anim>
                                    <p:anim calcmode="lin" valueType="num">
                                      <p:cBhvr additive="base">
                                        <p:cTn id="20" dur="2000" fill="hold"/>
                                        <p:tgtEl>
                                          <p:spTgt spid="36"/>
                                        </p:tgtEl>
                                        <p:attrNameLst>
                                          <p:attrName>ppt_y</p:attrName>
                                        </p:attrNameLst>
                                      </p:cBhvr>
                                      <p:tavLst>
                                        <p:tav tm="0">
                                          <p:val>
                                            <p:strVal val="0-#ppt_h/2"/>
                                          </p:val>
                                        </p:tav>
                                        <p:tav tm="100000">
                                          <p:val>
                                            <p:strVal val="#ppt_y"/>
                                          </p:val>
                                        </p:tav>
                                      </p:tavLst>
                                    </p:anim>
                                  </p:childTnLst>
                                </p:cTn>
                              </p:par>
                            </p:childTnLst>
                          </p:cTn>
                        </p:par>
                        <p:par>
                          <p:cTn id="21" fill="hold">
                            <p:stCondLst>
                              <p:cond delay="4500"/>
                            </p:stCondLst>
                            <p:childTnLst>
                              <p:par>
                                <p:cTn id="22" presetID="9"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dissolve">
                                      <p:cBhvr>
                                        <p:cTn id="24" dur="500"/>
                                        <p:tgtEl>
                                          <p:spTgt spid="3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par>
                          <p:cTn id="28" fill="hold">
                            <p:stCondLst>
                              <p:cond delay="5000"/>
                            </p:stCondLst>
                            <p:childTnLst>
                              <p:par>
                                <p:cTn id="29" presetID="2" presetClass="entr" presetSubtype="1"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2000" fill="hold"/>
                                        <p:tgtEl>
                                          <p:spTgt spid="37"/>
                                        </p:tgtEl>
                                        <p:attrNameLst>
                                          <p:attrName>ppt_x</p:attrName>
                                        </p:attrNameLst>
                                      </p:cBhvr>
                                      <p:tavLst>
                                        <p:tav tm="0">
                                          <p:val>
                                            <p:strVal val="#ppt_x"/>
                                          </p:val>
                                        </p:tav>
                                        <p:tav tm="100000">
                                          <p:val>
                                            <p:strVal val="#ppt_x"/>
                                          </p:val>
                                        </p:tav>
                                      </p:tavLst>
                                    </p:anim>
                                    <p:anim calcmode="lin" valueType="num">
                                      <p:cBhvr additive="base">
                                        <p:cTn id="32" dur="2000" fill="hold"/>
                                        <p:tgtEl>
                                          <p:spTgt spid="37"/>
                                        </p:tgtEl>
                                        <p:attrNameLst>
                                          <p:attrName>ppt_y</p:attrName>
                                        </p:attrNameLst>
                                      </p:cBhvr>
                                      <p:tavLst>
                                        <p:tav tm="0">
                                          <p:val>
                                            <p:strVal val="0-#ppt_h/2"/>
                                          </p:val>
                                        </p:tav>
                                        <p:tav tm="100000">
                                          <p:val>
                                            <p:strVal val="#ppt_y"/>
                                          </p:val>
                                        </p:tav>
                                      </p:tavLst>
                                    </p:anim>
                                  </p:childTnLst>
                                </p:cTn>
                              </p:par>
                            </p:childTnLst>
                          </p:cTn>
                        </p:par>
                        <p:par>
                          <p:cTn id="33" fill="hold">
                            <p:stCondLst>
                              <p:cond delay="7000"/>
                            </p:stCondLst>
                            <p:childTnLst>
                              <p:par>
                                <p:cTn id="34" presetID="9"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dissolv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42875" y="1843659"/>
            <a:ext cx="5715000" cy="428625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5857875" y="142875"/>
            <a:ext cx="3432175" cy="2662238"/>
          </a:xfrm>
          <a:prstGeom prst="rect">
            <a:avLst/>
          </a:prstGeom>
          <a:noFill/>
          <a:ln w="9525">
            <a:noFill/>
            <a:miter lim="800000"/>
            <a:headEnd/>
            <a:tailEnd/>
          </a:ln>
        </p:spPr>
      </p:pic>
      <p:sp>
        <p:nvSpPr>
          <p:cNvPr id="37892" name="TextBox 5"/>
          <p:cNvSpPr txBox="1">
            <a:spLocks noChangeArrowheads="1"/>
          </p:cNvSpPr>
          <p:nvPr/>
        </p:nvSpPr>
        <p:spPr bwMode="auto">
          <a:xfrm>
            <a:off x="6123398" y="748816"/>
            <a:ext cx="2416032" cy="369332"/>
          </a:xfrm>
          <a:prstGeom prst="rect">
            <a:avLst/>
          </a:prstGeom>
          <a:solidFill>
            <a:srgbClr val="FFFF00"/>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Longitudinal Schottky</a:t>
            </a:r>
          </a:p>
        </p:txBody>
      </p:sp>
      <p:sp>
        <p:nvSpPr>
          <p:cNvPr id="37893" name="TextBox 6"/>
          <p:cNvSpPr txBox="1">
            <a:spLocks noChangeArrowheads="1"/>
          </p:cNvSpPr>
          <p:nvPr/>
        </p:nvSpPr>
        <p:spPr bwMode="auto">
          <a:xfrm>
            <a:off x="1395033" y="4191953"/>
            <a:ext cx="2293390" cy="369332"/>
          </a:xfrm>
          <a:prstGeom prst="rect">
            <a:avLst/>
          </a:prstGeom>
          <a:solidFill>
            <a:srgbClr val="FFFF00"/>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Transverse Schottky</a:t>
            </a:r>
          </a:p>
        </p:txBody>
      </p:sp>
      <p:sp>
        <p:nvSpPr>
          <p:cNvPr id="6" name="TextBox 5"/>
          <p:cNvSpPr txBox="1"/>
          <p:nvPr/>
        </p:nvSpPr>
        <p:spPr>
          <a:xfrm>
            <a:off x="6786578" y="2928934"/>
            <a:ext cx="1571636" cy="338554"/>
          </a:xfrm>
          <a:prstGeom prst="rect">
            <a:avLst/>
          </a:prstGeom>
          <a:solidFill>
            <a:srgbClr val="FF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sym typeface="Symbol"/>
              </a:rPr>
              <a:t></a:t>
            </a: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rPr>
              <a:t>p/p = 4%</a:t>
            </a:r>
          </a:p>
        </p:txBody>
      </p:sp>
      <p:cxnSp>
        <p:nvCxnSpPr>
          <p:cNvPr id="8" name="Straight Arrow Connector 7"/>
          <p:cNvCxnSpPr/>
          <p:nvPr/>
        </p:nvCxnSpPr>
        <p:spPr>
          <a:xfrm>
            <a:off x="6715140" y="2786058"/>
            <a:ext cx="1571636" cy="1588"/>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C58498-6E64-3E58-8264-55477E014010}"/>
              </a:ext>
            </a:extLst>
          </p:cNvPr>
          <p:cNvSpPr txBox="1"/>
          <p:nvPr/>
        </p:nvSpPr>
        <p:spPr>
          <a:xfrm>
            <a:off x="421240" y="359596"/>
            <a:ext cx="5301466" cy="1200329"/>
          </a:xfrm>
          <a:prstGeom prst="rect">
            <a:avLst/>
          </a:prstGeom>
          <a:solidFill>
            <a:schemeClr val="accent3">
              <a:lumMod val="95000"/>
            </a:schemeClr>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Using Phase displacement to insert “markers” allowed measurement of the working line</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itle 8">
            <a:extLst>
              <a:ext uri="{FF2B5EF4-FFF2-40B4-BE49-F238E27FC236}">
                <a16:creationId xmlns:a16="http://schemas.microsoft.com/office/drawing/2014/main" id="{30CB1B15-E50D-D179-CE6B-0D7C8A457785}"/>
              </a:ext>
            </a:extLst>
          </p:cNvPr>
          <p:cNvSpPr>
            <a:spLocks noGrp="1"/>
          </p:cNvSpPr>
          <p:nvPr>
            <p:ph type="title"/>
          </p:nvPr>
        </p:nvSpPr>
        <p:spPr/>
        <p:txBody>
          <a:bodyPr/>
          <a:lstStyle/>
          <a:p>
            <a:endParaRPr lang="en-GB"/>
          </a:p>
        </p:txBody>
      </p:sp>
      <p:sp>
        <p:nvSpPr>
          <p:cNvPr id="2" name="Date Placeholder 1">
            <a:extLst>
              <a:ext uri="{FF2B5EF4-FFF2-40B4-BE49-F238E27FC236}">
                <a16:creationId xmlns:a16="http://schemas.microsoft.com/office/drawing/2014/main" id="{3DCC5704-3A99-39FF-AB91-9711F2D6CDB4}"/>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25693D64-516D-D655-E257-4DB5288DE371}"/>
              </a:ext>
            </a:extLst>
          </p:cNvPr>
          <p:cNvSpPr>
            <a:spLocks noGrp="1"/>
          </p:cNvSpPr>
          <p:nvPr>
            <p:ph type="sldNum" sz="quarter" idx="12"/>
          </p:nvPr>
        </p:nvSpPr>
        <p:spPr/>
        <p:txBody>
          <a:bodyPr/>
          <a:lstStyle/>
          <a:p>
            <a:pPr>
              <a:defRPr/>
            </a:pPr>
            <a:fld id="{CBED5B32-E7D9-446A-8005-F9471329AA9D}" type="slidenum">
              <a:rPr lang="en-GB" smtClean="0"/>
              <a:pPr>
                <a:defRPr/>
              </a:pPr>
              <a:t>57</a:t>
            </a:fld>
            <a:endParaRPr lang="en-GB"/>
          </a:p>
        </p:txBody>
      </p:sp>
      <p:sp>
        <p:nvSpPr>
          <p:cNvPr id="10" name="Footer Placeholder 9">
            <a:extLst>
              <a:ext uri="{FF2B5EF4-FFF2-40B4-BE49-F238E27FC236}">
                <a16:creationId xmlns:a16="http://schemas.microsoft.com/office/drawing/2014/main" id="{A73A359F-094B-A040-9FAF-B8737DFBD3A4}"/>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2837229217"/>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a:t>Measurement of the Working Line</a:t>
            </a:r>
          </a:p>
        </p:txBody>
      </p:sp>
      <p:sp>
        <p:nvSpPr>
          <p:cNvPr id="2" name="Date Placeholder 1">
            <a:extLst>
              <a:ext uri="{FF2B5EF4-FFF2-40B4-BE49-F238E27FC236}">
                <a16:creationId xmlns:a16="http://schemas.microsoft.com/office/drawing/2014/main" id="{C9A5346E-D8D9-CEFE-28E7-93E1D69F3F10}"/>
              </a:ext>
            </a:extLst>
          </p:cNvPr>
          <p:cNvSpPr>
            <a:spLocks noGrp="1"/>
          </p:cNvSpPr>
          <p:nvPr>
            <p:ph type="dt" sz="half" idx="10"/>
          </p:nvPr>
        </p:nvSpPr>
        <p:spPr/>
        <p:txBody>
          <a:bodyPr/>
          <a:lstStyle/>
          <a:p>
            <a:pPr>
              <a:defRPr/>
            </a:pPr>
            <a:r>
              <a:rPr lang="en-US"/>
              <a:t>20/05/2025</a:t>
            </a:r>
            <a:endParaRPr lang="en-GB"/>
          </a:p>
        </p:txBody>
      </p:sp>
      <p:sp>
        <p:nvSpPr>
          <p:cNvPr id="3" name="Slide Number Placeholder 2">
            <a:extLst>
              <a:ext uri="{FF2B5EF4-FFF2-40B4-BE49-F238E27FC236}">
                <a16:creationId xmlns:a16="http://schemas.microsoft.com/office/drawing/2014/main" id="{E8BE9B7A-567C-C243-41E6-D3175B53AD5D}"/>
              </a:ext>
            </a:extLst>
          </p:cNvPr>
          <p:cNvSpPr>
            <a:spLocks noGrp="1"/>
          </p:cNvSpPr>
          <p:nvPr>
            <p:ph type="sldNum" sz="quarter" idx="12"/>
          </p:nvPr>
        </p:nvSpPr>
        <p:spPr/>
        <p:txBody>
          <a:bodyPr/>
          <a:lstStyle/>
          <a:p>
            <a:pPr>
              <a:defRPr/>
            </a:pPr>
            <a:fld id="{CBED5B32-E7D9-446A-8005-F9471329AA9D}" type="slidenum">
              <a:rPr lang="en-GB" smtClean="0"/>
              <a:pPr>
                <a:defRPr/>
              </a:pPr>
              <a:t>58</a:t>
            </a:fld>
            <a:endParaRPr lang="en-GB"/>
          </a:p>
        </p:txBody>
      </p:sp>
      <p:pic>
        <p:nvPicPr>
          <p:cNvPr id="38915" name="Picture 2"/>
          <p:cNvPicPr>
            <a:picLocks noGrp="1" noChangeAspect="1" noChangeArrowheads="1"/>
          </p:cNvPicPr>
          <p:nvPr>
            <p:ph idx="4294967295"/>
          </p:nvPr>
        </p:nvPicPr>
        <p:blipFill>
          <a:blip r:embed="rId3" cstate="print"/>
          <a:srcRect/>
          <a:stretch>
            <a:fillRect/>
          </a:stretch>
        </p:blipFill>
        <p:spPr>
          <a:xfrm>
            <a:off x="0" y="857250"/>
            <a:ext cx="8072438" cy="5857875"/>
          </a:xfrm>
          <a:noFill/>
        </p:spPr>
      </p:pic>
      <p:sp>
        <p:nvSpPr>
          <p:cNvPr id="4" name="TextBox 3"/>
          <p:cNvSpPr txBox="1"/>
          <p:nvPr/>
        </p:nvSpPr>
        <p:spPr>
          <a:xfrm>
            <a:off x="4572000" y="1643050"/>
            <a:ext cx="3286148" cy="338554"/>
          </a:xfrm>
          <a:prstGeom prst="rect">
            <a:avLst/>
          </a:prstGeom>
          <a:solidFill>
            <a:srgbClr val="FF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sym typeface="Symbol"/>
              </a:rPr>
              <a:t></a:t>
            </a: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rPr>
              <a:t>p/p = 4%</a:t>
            </a:r>
          </a:p>
        </p:txBody>
      </p:sp>
      <p:sp>
        <p:nvSpPr>
          <p:cNvPr id="5" name="TextBox 4"/>
          <p:cNvSpPr txBox="1"/>
          <p:nvPr/>
        </p:nvSpPr>
        <p:spPr>
          <a:xfrm>
            <a:off x="785786" y="1571612"/>
            <a:ext cx="3286148" cy="338554"/>
          </a:xfrm>
          <a:prstGeom prst="rect">
            <a:avLst/>
          </a:prstGeom>
          <a:solidFill>
            <a:srgbClr val="FFFF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sym typeface="Symbol"/>
              </a:rPr>
              <a:t></a:t>
            </a:r>
            <a:r>
              <a:rPr kumimoji="0" lang="en-GB" sz="1600" b="0" i="0" u="none" strike="noStrike" kern="1200" cap="none" spc="0" normalizeH="0" baseline="0" noProof="0" dirty="0">
                <a:ln>
                  <a:noFill/>
                </a:ln>
                <a:solidFill>
                  <a:srgbClr val="000000"/>
                </a:solidFill>
                <a:effectLst/>
                <a:uLnTx/>
                <a:uFillTx/>
                <a:latin typeface="Arial" pitchFamily="34" charset="0"/>
                <a:ea typeface="+mn-ea"/>
                <a:cs typeface="+mn-cs"/>
              </a:rPr>
              <a:t>p/p = 4%</a:t>
            </a:r>
          </a:p>
        </p:txBody>
      </p:sp>
      <p:cxnSp>
        <p:nvCxnSpPr>
          <p:cNvPr id="6" name="Straight Arrow Connector 5"/>
          <p:cNvCxnSpPr/>
          <p:nvPr/>
        </p:nvCxnSpPr>
        <p:spPr>
          <a:xfrm>
            <a:off x="4572000" y="2143116"/>
            <a:ext cx="3286148" cy="1588"/>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85786" y="2000240"/>
            <a:ext cx="3286148" cy="1588"/>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13E54E9A-138E-7CE6-37F1-0EA53B478E50}"/>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3358954075"/>
      </p:ext>
    </p:extLst>
  </p:cSld>
  <p:clrMapOvr>
    <a:masterClrMapping/>
  </p:clrMapOvr>
  <mc:AlternateContent xmlns:mc="http://schemas.openxmlformats.org/markup-compatibility/2006" xmlns:p14="http://schemas.microsoft.com/office/powerpoint/2010/main">
    <mc:Choice Requires="p14">
      <p:transition spd="slow" p14:dur="2000" advTm="13267"/>
    </mc:Choice>
    <mc:Fallback xmlns="">
      <p:transition spd="slow" advTm="1326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069C-F907-4EC9-A69A-6ECD21CF3AAB}"/>
              </a:ext>
            </a:extLst>
          </p:cNvPr>
          <p:cNvSpPr>
            <a:spLocks noGrp="1"/>
          </p:cNvSpPr>
          <p:nvPr>
            <p:ph type="title"/>
          </p:nvPr>
        </p:nvSpPr>
        <p:spPr/>
        <p:txBody>
          <a:bodyPr/>
          <a:lstStyle/>
          <a:p>
            <a:pPr algn="ctr"/>
            <a:r>
              <a:rPr lang="en-GB" dirty="0"/>
              <a:t>Basic ISR Parameters</a:t>
            </a:r>
          </a:p>
        </p:txBody>
      </p:sp>
      <p:sp>
        <p:nvSpPr>
          <p:cNvPr id="4" name="Date Placeholder 3">
            <a:extLst>
              <a:ext uri="{FF2B5EF4-FFF2-40B4-BE49-F238E27FC236}">
                <a16:creationId xmlns:a16="http://schemas.microsoft.com/office/drawing/2014/main" id="{9C5BFC8D-A346-BDE3-A302-E1AACC656268}"/>
              </a:ext>
            </a:extLst>
          </p:cNvPr>
          <p:cNvSpPr>
            <a:spLocks noGrp="1"/>
          </p:cNvSpPr>
          <p:nvPr>
            <p:ph type="dt" sz="half" idx="10"/>
          </p:nvPr>
        </p:nvSpPr>
        <p:spPr/>
        <p:txBody>
          <a:bodyPr/>
          <a:lstStyle/>
          <a:p>
            <a:r>
              <a:rPr lang="en-US"/>
              <a:t>20/05/2025</a:t>
            </a:r>
            <a:endParaRPr lang="en-GB"/>
          </a:p>
        </p:txBody>
      </p:sp>
      <p:sp>
        <p:nvSpPr>
          <p:cNvPr id="5" name="Footer Placeholder 4">
            <a:extLst>
              <a:ext uri="{FF2B5EF4-FFF2-40B4-BE49-F238E27FC236}">
                <a16:creationId xmlns:a16="http://schemas.microsoft.com/office/drawing/2014/main" id="{4D66463A-62D1-BF66-21CA-58095EA2AA72}"/>
              </a:ext>
            </a:extLst>
          </p:cNvPr>
          <p:cNvSpPr>
            <a:spLocks noGrp="1"/>
          </p:cNvSpPr>
          <p:nvPr>
            <p:ph type="ftr" sz="quarter" idx="11"/>
          </p:nvPr>
        </p:nvSpPr>
        <p:spPr/>
        <p:txBody>
          <a:bodyPr/>
          <a:lstStyle/>
          <a:p>
            <a:r>
              <a:rPr lang="en-US"/>
              <a:t>S. Myers Paris IJCLab Orsay</a:t>
            </a:r>
            <a:endParaRPr lang="en-GB" dirty="0"/>
          </a:p>
        </p:txBody>
      </p:sp>
      <p:sp>
        <p:nvSpPr>
          <p:cNvPr id="6" name="Slide Number Placeholder 5">
            <a:extLst>
              <a:ext uri="{FF2B5EF4-FFF2-40B4-BE49-F238E27FC236}">
                <a16:creationId xmlns:a16="http://schemas.microsoft.com/office/drawing/2014/main" id="{D41E5537-5ED2-0564-960F-1E5F5D9B6A3A}"/>
              </a:ext>
            </a:extLst>
          </p:cNvPr>
          <p:cNvSpPr>
            <a:spLocks noGrp="1"/>
          </p:cNvSpPr>
          <p:nvPr>
            <p:ph type="sldNum" sz="quarter" idx="12"/>
          </p:nvPr>
        </p:nvSpPr>
        <p:spPr/>
        <p:txBody>
          <a:bodyPr/>
          <a:lstStyle/>
          <a:p>
            <a:fld id="{18B06CF1-F202-4E9A-89BE-44C7D2FE53AA}" type="slidenum">
              <a:rPr lang="en-GB" smtClean="0"/>
              <a:t>6</a:t>
            </a:fld>
            <a:endParaRPr lang="en-GB"/>
          </a:p>
        </p:txBody>
      </p:sp>
      <p:pic>
        <p:nvPicPr>
          <p:cNvPr id="7" name="Picture 6">
            <a:extLst>
              <a:ext uri="{FF2B5EF4-FFF2-40B4-BE49-F238E27FC236}">
                <a16:creationId xmlns:a16="http://schemas.microsoft.com/office/drawing/2014/main" id="{B3EC2544-1A7C-48DB-9817-5EEFB4DEA588}"/>
              </a:ext>
            </a:extLst>
          </p:cNvPr>
          <p:cNvPicPr>
            <a:picLocks noChangeAspect="1"/>
          </p:cNvPicPr>
          <p:nvPr/>
        </p:nvPicPr>
        <p:blipFill>
          <a:blip r:embed="rId3"/>
          <a:stretch>
            <a:fillRect/>
          </a:stretch>
        </p:blipFill>
        <p:spPr>
          <a:xfrm>
            <a:off x="1298449" y="1197864"/>
            <a:ext cx="6491244" cy="4501003"/>
          </a:xfrm>
          <a:prstGeom prst="rect">
            <a:avLst/>
          </a:prstGeom>
        </p:spPr>
      </p:pic>
      <p:sp>
        <p:nvSpPr>
          <p:cNvPr id="3" name="Rectangle 2">
            <a:extLst>
              <a:ext uri="{FF2B5EF4-FFF2-40B4-BE49-F238E27FC236}">
                <a16:creationId xmlns:a16="http://schemas.microsoft.com/office/drawing/2014/main" id="{17C5BD95-229C-4FE8-A4FB-D84840A92024}"/>
              </a:ext>
            </a:extLst>
          </p:cNvPr>
          <p:cNvSpPr/>
          <p:nvPr/>
        </p:nvSpPr>
        <p:spPr>
          <a:xfrm>
            <a:off x="3840480" y="5221224"/>
            <a:ext cx="4005072" cy="530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9A22E1E-5E77-4071-DB8F-B303DC2C072E}"/>
              </a:ext>
            </a:extLst>
          </p:cNvPr>
          <p:cNvSpPr/>
          <p:nvPr/>
        </p:nvSpPr>
        <p:spPr>
          <a:xfrm>
            <a:off x="3795847" y="1203395"/>
            <a:ext cx="3087838" cy="94390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66456805"/>
      </p:ext>
    </p:extLst>
  </p:cSld>
  <p:clrMapOvr>
    <a:masterClrMapping/>
  </p:clrMapOvr>
  <mc:AlternateContent xmlns:mc="http://schemas.openxmlformats.org/markup-compatibility/2006" xmlns:p14="http://schemas.microsoft.com/office/powerpoint/2010/main">
    <mc:Choice Requires="p14">
      <p:transition spd="slow" p14:dur="2000" advTm="29038"/>
    </mc:Choice>
    <mc:Fallback xmlns="">
      <p:transition spd="slow" advTm="290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5EB2BD-5C32-4865-9754-DFE09BC0CFE0}"/>
              </a:ext>
            </a:extLst>
          </p:cNvPr>
          <p:cNvSpPr>
            <a:spLocks noGrp="1"/>
          </p:cNvSpPr>
          <p:nvPr>
            <p:ph type="title"/>
          </p:nvPr>
        </p:nvSpPr>
        <p:spPr/>
        <p:txBody>
          <a:bodyPr/>
          <a:lstStyle/>
          <a:p>
            <a:r>
              <a:rPr lang="en-GB" dirty="0"/>
              <a:t>Storage Ring</a:t>
            </a:r>
          </a:p>
        </p:txBody>
      </p:sp>
      <p:sp>
        <p:nvSpPr>
          <p:cNvPr id="3" name="Date Placeholder 2">
            <a:extLst>
              <a:ext uri="{FF2B5EF4-FFF2-40B4-BE49-F238E27FC236}">
                <a16:creationId xmlns:a16="http://schemas.microsoft.com/office/drawing/2014/main" id="{DC49C409-C498-1034-1005-6E23FA1A6E7B}"/>
              </a:ext>
            </a:extLst>
          </p:cNvPr>
          <p:cNvSpPr>
            <a:spLocks noGrp="1"/>
          </p:cNvSpPr>
          <p:nvPr>
            <p:ph type="dt" sz="half" idx="10"/>
          </p:nvPr>
        </p:nvSpPr>
        <p:spPr/>
        <p:txBody>
          <a:bodyPr/>
          <a:lstStyle/>
          <a:p>
            <a:pPr>
              <a:defRPr/>
            </a:pPr>
            <a:r>
              <a:rPr lang="en-US"/>
              <a:t>20/05/2025</a:t>
            </a:r>
            <a:endParaRPr lang="en-GB"/>
          </a:p>
        </p:txBody>
      </p:sp>
      <p:sp>
        <p:nvSpPr>
          <p:cNvPr id="5" name="Slide Number Placeholder 4">
            <a:extLst>
              <a:ext uri="{FF2B5EF4-FFF2-40B4-BE49-F238E27FC236}">
                <a16:creationId xmlns:a16="http://schemas.microsoft.com/office/drawing/2014/main" id="{9B038365-8F7F-D298-4014-47E6CBD548BE}"/>
              </a:ext>
            </a:extLst>
          </p:cNvPr>
          <p:cNvSpPr>
            <a:spLocks noGrp="1"/>
          </p:cNvSpPr>
          <p:nvPr>
            <p:ph type="sldNum" sz="quarter" idx="12"/>
          </p:nvPr>
        </p:nvSpPr>
        <p:spPr/>
        <p:txBody>
          <a:bodyPr/>
          <a:lstStyle/>
          <a:p>
            <a:fld id="{45547F6D-E8EF-4A32-A632-D660AB8AAB9E}" type="slidenum">
              <a:rPr lang="en-GB" altLang="en-US" smtClean="0"/>
              <a:pPr/>
              <a:t>7</a:t>
            </a:fld>
            <a:endParaRPr lang="en-GB" altLang="en-US"/>
          </a:p>
        </p:txBody>
      </p:sp>
      <p:sp>
        <p:nvSpPr>
          <p:cNvPr id="7" name="Content Placeholder 6">
            <a:extLst>
              <a:ext uri="{FF2B5EF4-FFF2-40B4-BE49-F238E27FC236}">
                <a16:creationId xmlns:a16="http://schemas.microsoft.com/office/drawing/2014/main" id="{5E702818-0ED7-4029-A1A6-40EA76231B61}"/>
              </a:ext>
            </a:extLst>
          </p:cNvPr>
          <p:cNvSpPr>
            <a:spLocks noGrp="1"/>
          </p:cNvSpPr>
          <p:nvPr>
            <p:ph idx="4294967295"/>
          </p:nvPr>
        </p:nvSpPr>
        <p:spPr>
          <a:xfrm>
            <a:off x="554803" y="1600200"/>
            <a:ext cx="7960545" cy="4525963"/>
          </a:xfrm>
        </p:spPr>
        <p:txBody>
          <a:bodyPr/>
          <a:lstStyle/>
          <a:p>
            <a:r>
              <a:rPr lang="en-GB" sz="2400" dirty="0">
                <a:effectLst/>
                <a:latin typeface="Times New Roman" panose="02020603050405020304" pitchFamily="18" charset="0"/>
                <a:ea typeface="Calibri" panose="020F0502020204030204" pitchFamily="34" charset="0"/>
              </a:rPr>
              <a:t>The ISR was a “storage” ring.</a:t>
            </a:r>
          </a:p>
          <a:p>
            <a:r>
              <a:rPr lang="en-GB" sz="2400" dirty="0">
                <a:latin typeface="Times New Roman" panose="02020603050405020304" pitchFamily="18" charset="0"/>
                <a:ea typeface="Calibri" panose="020F0502020204030204" pitchFamily="34" charset="0"/>
              </a:rPr>
              <a:t>B</a:t>
            </a:r>
            <a:r>
              <a:rPr lang="en-GB" sz="2400" dirty="0">
                <a:effectLst/>
                <a:latin typeface="Times New Roman" panose="02020603050405020304" pitchFamily="18" charset="0"/>
                <a:ea typeface="Calibri" panose="020F0502020204030204" pitchFamily="34" charset="0"/>
              </a:rPr>
              <a:t>atches (around 200 in total) of 20 bunches from PS, accelerated them to the storage orbit and then “debunched”, by switching off the RF.  (Stacking)</a:t>
            </a:r>
          </a:p>
          <a:p>
            <a:r>
              <a:rPr lang="en-GB" sz="2400" dirty="0">
                <a:effectLst/>
                <a:latin typeface="Times New Roman" panose="02020603050405020304" pitchFamily="18" charset="0"/>
                <a:ea typeface="Calibri" panose="020F0502020204030204" pitchFamily="34" charset="0"/>
              </a:rPr>
              <a:t>Stored beam was </a:t>
            </a:r>
            <a:r>
              <a:rPr lang="en-GB" sz="2400" dirty="0">
                <a:effectLst/>
                <a:highlight>
                  <a:srgbClr val="FFFF00"/>
                </a:highlight>
                <a:latin typeface="Times New Roman" panose="02020603050405020304" pitchFamily="18" charset="0"/>
                <a:ea typeface="Calibri" panose="020F0502020204030204" pitchFamily="34" charset="0"/>
              </a:rPr>
              <a:t>debunched</a:t>
            </a:r>
            <a:r>
              <a:rPr lang="en-GB" sz="2400" dirty="0">
                <a:effectLst/>
                <a:latin typeface="Times New Roman" panose="02020603050405020304" pitchFamily="18" charset="0"/>
                <a:ea typeface="Calibri" panose="020F0502020204030204" pitchFamily="34" charset="0"/>
              </a:rPr>
              <a:t> (coasting). None of the normal EM beam diagnostics devices could work! </a:t>
            </a:r>
          </a:p>
          <a:p>
            <a:r>
              <a:rPr lang="en-GB" sz="2400" dirty="0">
                <a:effectLst/>
                <a:latin typeface="Times New Roman" panose="02020603050405020304" pitchFamily="18" charset="0"/>
                <a:ea typeface="Calibri" panose="020F0502020204030204" pitchFamily="34" charset="0"/>
              </a:rPr>
              <a:t>Until the development of Schotty scan, the only two device allowed operators to “see” the coasting beam: </a:t>
            </a:r>
          </a:p>
          <a:p>
            <a:pPr lvl="1"/>
            <a:r>
              <a:rPr lang="en-GB" sz="2000" dirty="0">
                <a:effectLst/>
                <a:latin typeface="Times New Roman" panose="02020603050405020304" pitchFamily="18" charset="0"/>
                <a:ea typeface="Calibri" panose="020F0502020204030204" pitchFamily="34" charset="0"/>
              </a:rPr>
              <a:t>Gas curtain. </a:t>
            </a:r>
          </a:p>
          <a:p>
            <a:pPr lvl="1"/>
            <a:r>
              <a:rPr lang="en-GB" sz="2000" dirty="0">
                <a:latin typeface="Times New Roman" panose="02020603050405020304" pitchFamily="18" charset="0"/>
                <a:ea typeface="Calibri" panose="020F0502020204030204" pitchFamily="34" charset="0"/>
              </a:rPr>
              <a:t>Beam c</a:t>
            </a:r>
            <a:r>
              <a:rPr lang="en-GB" sz="2000" dirty="0">
                <a:effectLst/>
                <a:latin typeface="Times New Roman" panose="02020603050405020304" pitchFamily="18" charset="0"/>
                <a:ea typeface="Calibri" panose="020F0502020204030204" pitchFamily="34" charset="0"/>
              </a:rPr>
              <a:t>urrent transformer</a:t>
            </a:r>
          </a:p>
          <a:p>
            <a:endParaRPr lang="en-GB" sz="3600" dirty="0"/>
          </a:p>
        </p:txBody>
      </p:sp>
      <p:sp>
        <p:nvSpPr>
          <p:cNvPr id="6" name="Footer Placeholder 5">
            <a:extLst>
              <a:ext uri="{FF2B5EF4-FFF2-40B4-BE49-F238E27FC236}">
                <a16:creationId xmlns:a16="http://schemas.microsoft.com/office/drawing/2014/main" id="{99A5A5B0-7400-F40D-7A8A-4EA6AB39DEBB}"/>
              </a:ext>
            </a:extLst>
          </p:cNvPr>
          <p:cNvSpPr>
            <a:spLocks noGrp="1"/>
          </p:cNvSpPr>
          <p:nvPr>
            <p:ph type="ftr" sz="quarter" idx="11"/>
          </p:nvPr>
        </p:nvSpPr>
        <p:spPr/>
        <p:txBody>
          <a:bodyPr/>
          <a:lstStyle/>
          <a:p>
            <a:r>
              <a:rPr lang="en-US"/>
              <a:t>S. Myers Paris IJCLab Orsay</a:t>
            </a:r>
            <a:endParaRPr lang="en-GB"/>
          </a:p>
        </p:txBody>
      </p:sp>
    </p:spTree>
    <p:extLst>
      <p:ext uri="{BB962C8B-B14F-4D97-AF65-F5344CB8AC3E}">
        <p14:creationId xmlns:p14="http://schemas.microsoft.com/office/powerpoint/2010/main" val="3370974116"/>
      </p:ext>
    </p:extLst>
  </p:cSld>
  <p:clrMapOvr>
    <a:masterClrMapping/>
  </p:clrMapOvr>
  <mc:AlternateContent xmlns:mc="http://schemas.openxmlformats.org/markup-compatibility/2006" xmlns:p14="http://schemas.microsoft.com/office/powerpoint/2010/main">
    <mc:Choice Requires="p14">
      <p:transition spd="slow" p14:dur="2000" advTm="48201"/>
    </mc:Choice>
    <mc:Fallback xmlns="">
      <p:transition spd="slow" advTm="482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F66E-152E-4B76-9AF4-633368E2D4A0}"/>
              </a:ext>
            </a:extLst>
          </p:cNvPr>
          <p:cNvSpPr>
            <a:spLocks noGrp="1"/>
          </p:cNvSpPr>
          <p:nvPr>
            <p:ph type="title"/>
          </p:nvPr>
        </p:nvSpPr>
        <p:spPr/>
        <p:txBody>
          <a:bodyPr>
            <a:noAutofit/>
          </a:bodyPr>
          <a:lstStyle/>
          <a:p>
            <a:pPr algn="ctr"/>
            <a:r>
              <a:rPr lang="en-GB" sz="2800" dirty="0"/>
              <a:t>Most Important Discovery (Legacy) Schottky Scans</a:t>
            </a:r>
          </a:p>
        </p:txBody>
      </p:sp>
      <p:sp>
        <p:nvSpPr>
          <p:cNvPr id="3" name="Date Placeholder 2">
            <a:extLst>
              <a:ext uri="{FF2B5EF4-FFF2-40B4-BE49-F238E27FC236}">
                <a16:creationId xmlns:a16="http://schemas.microsoft.com/office/drawing/2014/main" id="{512E5A54-4485-7734-7B4A-8A95A256367E}"/>
              </a:ext>
            </a:extLst>
          </p:cNvPr>
          <p:cNvSpPr>
            <a:spLocks noGrp="1"/>
          </p:cNvSpPr>
          <p:nvPr>
            <p:ph type="dt" sz="half" idx="10"/>
          </p:nvPr>
        </p:nvSpPr>
        <p:spPr/>
        <p:txBody>
          <a:bodyPr/>
          <a:lstStyle/>
          <a:p>
            <a:r>
              <a:rPr lang="en-US"/>
              <a:t>20/05/2025</a:t>
            </a:r>
            <a:endParaRPr lang="en-GB"/>
          </a:p>
        </p:txBody>
      </p:sp>
      <p:sp>
        <p:nvSpPr>
          <p:cNvPr id="4" name="Footer Placeholder 3">
            <a:extLst>
              <a:ext uri="{FF2B5EF4-FFF2-40B4-BE49-F238E27FC236}">
                <a16:creationId xmlns:a16="http://schemas.microsoft.com/office/drawing/2014/main" id="{1ECABDBB-9F4F-3FB2-3144-8CFBCA31E66E}"/>
              </a:ext>
            </a:extLst>
          </p:cNvPr>
          <p:cNvSpPr>
            <a:spLocks noGrp="1"/>
          </p:cNvSpPr>
          <p:nvPr>
            <p:ph type="ftr" sz="quarter" idx="11"/>
          </p:nvPr>
        </p:nvSpPr>
        <p:spPr>
          <a:prstGeom prst="rect">
            <a:avLst/>
          </a:prstGeom>
        </p:spPr>
        <p:txBody>
          <a:bodyPr/>
          <a:lstStyle/>
          <a:p>
            <a:r>
              <a:rPr lang="en-US"/>
              <a:t>S. Myers Paris IJCLab Orsay</a:t>
            </a:r>
            <a:endParaRPr lang="en-GB" dirty="0"/>
          </a:p>
        </p:txBody>
      </p:sp>
      <p:sp>
        <p:nvSpPr>
          <p:cNvPr id="5" name="Slide Number Placeholder 4">
            <a:extLst>
              <a:ext uri="{FF2B5EF4-FFF2-40B4-BE49-F238E27FC236}">
                <a16:creationId xmlns:a16="http://schemas.microsoft.com/office/drawing/2014/main" id="{EA805DE2-DFB6-832E-2C7E-94EE0560ED78}"/>
              </a:ext>
            </a:extLst>
          </p:cNvPr>
          <p:cNvSpPr>
            <a:spLocks noGrp="1"/>
          </p:cNvSpPr>
          <p:nvPr>
            <p:ph type="sldNum" sz="quarter" idx="12"/>
          </p:nvPr>
        </p:nvSpPr>
        <p:spPr/>
        <p:txBody>
          <a:bodyPr/>
          <a:lstStyle/>
          <a:p>
            <a:fld id="{18B06CF1-F202-4E9A-89BE-44C7D2FE53AA}" type="slidenum">
              <a:rPr lang="en-GB" smtClean="0"/>
              <a:t>8</a:t>
            </a:fld>
            <a:endParaRPr lang="en-GB"/>
          </a:p>
        </p:txBody>
      </p:sp>
      <p:pic>
        <p:nvPicPr>
          <p:cNvPr id="6" name="Picture 5">
            <a:extLst>
              <a:ext uri="{FF2B5EF4-FFF2-40B4-BE49-F238E27FC236}">
                <a16:creationId xmlns:a16="http://schemas.microsoft.com/office/drawing/2014/main" id="{8F5E39BE-3386-4D35-90C8-4DC50033D5C6}"/>
              </a:ext>
            </a:extLst>
          </p:cNvPr>
          <p:cNvPicPr>
            <a:picLocks noChangeAspect="1"/>
          </p:cNvPicPr>
          <p:nvPr/>
        </p:nvPicPr>
        <p:blipFill>
          <a:blip r:embed="rId3"/>
          <a:stretch>
            <a:fillRect/>
          </a:stretch>
        </p:blipFill>
        <p:spPr>
          <a:xfrm>
            <a:off x="1045464" y="950976"/>
            <a:ext cx="7643999" cy="4389120"/>
          </a:xfrm>
          <a:prstGeom prst="rect">
            <a:avLst/>
          </a:prstGeom>
        </p:spPr>
      </p:pic>
      <p:sp>
        <p:nvSpPr>
          <p:cNvPr id="8" name="TextBox 7">
            <a:extLst>
              <a:ext uri="{FF2B5EF4-FFF2-40B4-BE49-F238E27FC236}">
                <a16:creationId xmlns:a16="http://schemas.microsoft.com/office/drawing/2014/main" id="{CDC98CFC-0F72-4827-A9EF-8168DC7C7326}"/>
              </a:ext>
            </a:extLst>
          </p:cNvPr>
          <p:cNvSpPr txBox="1"/>
          <p:nvPr/>
        </p:nvSpPr>
        <p:spPr>
          <a:xfrm>
            <a:off x="749999" y="5766158"/>
            <a:ext cx="7643999" cy="627929"/>
          </a:xfrm>
          <a:prstGeom prst="rect">
            <a:avLst/>
          </a:prstGeom>
          <a:noFill/>
        </p:spPr>
        <p:txBody>
          <a:bodyPr wrap="square" rtlCol="0">
            <a:spAutoFit/>
          </a:bodyPr>
          <a:lstStyle/>
          <a:p>
            <a:pPr marR="0" lvl="0" algn="just" defTabSz="914400" rtl="0" eaLnBrk="1" fontAlgn="auto" latinLnBrk="0" hangingPunct="1">
              <a:lnSpc>
                <a:spcPct val="106000"/>
              </a:lnSpc>
              <a:spcBef>
                <a:spcPts val="1000"/>
              </a:spcBef>
              <a:spcAft>
                <a:spcPts val="800"/>
              </a:spcAft>
              <a:buClrTx/>
              <a:buSzTx/>
              <a:tabLst/>
              <a:defRPr/>
            </a:pP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three scans were taken at beam currents of 10, 15 and 19.2 amperes. The horizontal axis is the longitudinal frequency and allows evaluation of the beam </a:t>
            </a: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sym typeface="Symbol" panose="05050102010706020507" pitchFamily="18" charset="2"/>
              </a:rPr>
              <a:t></a:t>
            </a:r>
            <a:r>
              <a:rPr kumimoji="0" lang="en-GB"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p/p.</a:t>
            </a:r>
          </a:p>
        </p:txBody>
      </p:sp>
    </p:spTree>
    <p:extLst>
      <p:ext uri="{BB962C8B-B14F-4D97-AF65-F5344CB8AC3E}">
        <p14:creationId xmlns:p14="http://schemas.microsoft.com/office/powerpoint/2010/main" val="64581125"/>
      </p:ext>
    </p:extLst>
  </p:cSld>
  <p:clrMapOvr>
    <a:masterClrMapping/>
  </p:clrMapOvr>
  <mc:AlternateContent xmlns:mc="http://schemas.openxmlformats.org/markup-compatibility/2006" xmlns:p14="http://schemas.microsoft.com/office/powerpoint/2010/main">
    <mc:Choice Requires="p14">
      <p:transition spd="slow" p14:dur="2000" advTm="42910"/>
    </mc:Choice>
    <mc:Fallback xmlns="">
      <p:transition spd="slow" advTm="429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EBBB-EDD9-4C83-A5FF-4FB574578C4A}"/>
              </a:ext>
            </a:extLst>
          </p:cNvPr>
          <p:cNvSpPr>
            <a:spLocks noGrp="1"/>
          </p:cNvSpPr>
          <p:nvPr>
            <p:ph type="title"/>
          </p:nvPr>
        </p:nvSpPr>
        <p:spPr>
          <a:xfrm>
            <a:off x="870696" y="117807"/>
            <a:ext cx="7886700" cy="562418"/>
          </a:xfrm>
        </p:spPr>
        <p:txBody>
          <a:bodyPr>
            <a:normAutofit fontScale="90000"/>
          </a:bodyPr>
          <a:lstStyle/>
          <a:p>
            <a:pPr algn="ctr"/>
            <a:r>
              <a:rPr lang="en-GB" dirty="0"/>
              <a:t>First Demonstration of Stochastic Cooling (ISR)</a:t>
            </a:r>
          </a:p>
        </p:txBody>
      </p:sp>
      <p:sp>
        <p:nvSpPr>
          <p:cNvPr id="8" name="Date Placeholder 7">
            <a:extLst>
              <a:ext uri="{FF2B5EF4-FFF2-40B4-BE49-F238E27FC236}">
                <a16:creationId xmlns:a16="http://schemas.microsoft.com/office/drawing/2014/main" id="{1347764D-5D8C-84A0-6D03-BD8B298ECF87}"/>
              </a:ext>
            </a:extLst>
          </p:cNvPr>
          <p:cNvSpPr>
            <a:spLocks noGrp="1"/>
          </p:cNvSpPr>
          <p:nvPr>
            <p:ph type="dt" sz="half" idx="10"/>
          </p:nvPr>
        </p:nvSpPr>
        <p:spPr/>
        <p:txBody>
          <a:bodyPr/>
          <a:lstStyle/>
          <a:p>
            <a:r>
              <a:rPr lang="en-US"/>
              <a:t>20/05/2025</a:t>
            </a:r>
            <a:endParaRPr lang="en-GB"/>
          </a:p>
        </p:txBody>
      </p:sp>
      <p:sp>
        <p:nvSpPr>
          <p:cNvPr id="12" name="Footer Placeholder 11">
            <a:extLst>
              <a:ext uri="{FF2B5EF4-FFF2-40B4-BE49-F238E27FC236}">
                <a16:creationId xmlns:a16="http://schemas.microsoft.com/office/drawing/2014/main" id="{8FC31D55-9658-0CFC-1B9F-732DB49CBB97}"/>
              </a:ext>
            </a:extLst>
          </p:cNvPr>
          <p:cNvSpPr>
            <a:spLocks noGrp="1"/>
          </p:cNvSpPr>
          <p:nvPr>
            <p:ph type="ftr" sz="quarter" idx="11"/>
          </p:nvPr>
        </p:nvSpPr>
        <p:spPr/>
        <p:txBody>
          <a:bodyPr/>
          <a:lstStyle/>
          <a:p>
            <a:r>
              <a:rPr lang="en-US"/>
              <a:t>S. Myers Paris IJCLab Orsay</a:t>
            </a:r>
            <a:endParaRPr lang="en-GB" dirty="0"/>
          </a:p>
        </p:txBody>
      </p:sp>
      <p:sp>
        <p:nvSpPr>
          <p:cNvPr id="14" name="Slide Number Placeholder 13">
            <a:extLst>
              <a:ext uri="{FF2B5EF4-FFF2-40B4-BE49-F238E27FC236}">
                <a16:creationId xmlns:a16="http://schemas.microsoft.com/office/drawing/2014/main" id="{5F7FC9D8-D8D4-8DF2-5641-20471A38B846}"/>
              </a:ext>
            </a:extLst>
          </p:cNvPr>
          <p:cNvSpPr>
            <a:spLocks noGrp="1"/>
          </p:cNvSpPr>
          <p:nvPr>
            <p:ph type="sldNum" sz="quarter" idx="12"/>
          </p:nvPr>
        </p:nvSpPr>
        <p:spPr/>
        <p:txBody>
          <a:bodyPr/>
          <a:lstStyle/>
          <a:p>
            <a:fld id="{18B06CF1-F202-4E9A-89BE-44C7D2FE53AA}" type="slidenum">
              <a:rPr lang="en-GB" smtClean="0"/>
              <a:t>9</a:t>
            </a:fld>
            <a:endParaRPr lang="en-GB"/>
          </a:p>
        </p:txBody>
      </p:sp>
      <p:pic>
        <p:nvPicPr>
          <p:cNvPr id="6" name="Picture 5">
            <a:extLst>
              <a:ext uri="{FF2B5EF4-FFF2-40B4-BE49-F238E27FC236}">
                <a16:creationId xmlns:a16="http://schemas.microsoft.com/office/drawing/2014/main" id="{0ADBBC92-AEAC-47CE-943E-AE66112A01C3}"/>
              </a:ext>
            </a:extLst>
          </p:cNvPr>
          <p:cNvPicPr>
            <a:picLocks noChangeAspect="1"/>
          </p:cNvPicPr>
          <p:nvPr/>
        </p:nvPicPr>
        <p:blipFill>
          <a:blip r:embed="rId3"/>
          <a:stretch>
            <a:fillRect/>
          </a:stretch>
        </p:blipFill>
        <p:spPr>
          <a:xfrm>
            <a:off x="616449" y="851820"/>
            <a:ext cx="6922857" cy="3015303"/>
          </a:xfrm>
          <a:prstGeom prst="rect">
            <a:avLst/>
          </a:prstGeom>
        </p:spPr>
      </p:pic>
      <p:pic>
        <p:nvPicPr>
          <p:cNvPr id="7" name="Picture 6">
            <a:extLst>
              <a:ext uri="{FF2B5EF4-FFF2-40B4-BE49-F238E27FC236}">
                <a16:creationId xmlns:a16="http://schemas.microsoft.com/office/drawing/2014/main" id="{74CBD595-C99F-4AD4-8D0E-B4B6322FB530}"/>
              </a:ext>
            </a:extLst>
          </p:cNvPr>
          <p:cNvPicPr>
            <a:picLocks noChangeAspect="1"/>
          </p:cNvPicPr>
          <p:nvPr/>
        </p:nvPicPr>
        <p:blipFill>
          <a:blip r:embed="rId4"/>
          <a:stretch>
            <a:fillRect/>
          </a:stretch>
        </p:blipFill>
        <p:spPr>
          <a:xfrm>
            <a:off x="2584496" y="3902506"/>
            <a:ext cx="6291876" cy="2361562"/>
          </a:xfrm>
          <a:prstGeom prst="rect">
            <a:avLst/>
          </a:prstGeom>
        </p:spPr>
      </p:pic>
      <p:sp>
        <p:nvSpPr>
          <p:cNvPr id="3" name="TextBox 2">
            <a:extLst>
              <a:ext uri="{FF2B5EF4-FFF2-40B4-BE49-F238E27FC236}">
                <a16:creationId xmlns:a16="http://schemas.microsoft.com/office/drawing/2014/main" id="{5D0597F5-435B-6C9A-9019-8A865C24E724}"/>
              </a:ext>
            </a:extLst>
          </p:cNvPr>
          <p:cNvSpPr txBox="1"/>
          <p:nvPr/>
        </p:nvSpPr>
        <p:spPr>
          <a:xfrm>
            <a:off x="6575461" y="1049252"/>
            <a:ext cx="1952090" cy="276999"/>
          </a:xfrm>
          <a:prstGeom prst="rect">
            <a:avLst/>
          </a:prstGeom>
          <a:solidFill>
            <a:schemeClr val="bg1"/>
          </a:solidFill>
          <a:ln>
            <a:solidFill>
              <a:srgbClr val="000000"/>
            </a:solidFill>
          </a:ln>
        </p:spPr>
        <p:txBody>
          <a:bodyPr wrap="square" rtlCol="0">
            <a:spAutoFit/>
          </a:bodyPr>
          <a:lstStyle/>
          <a:p>
            <a:r>
              <a:rPr lang="en-US" sz="1200" dirty="0"/>
              <a:t>(Schnell, Huebner et al.)</a:t>
            </a:r>
            <a:endParaRPr lang="en-GB" sz="1200" dirty="0"/>
          </a:p>
        </p:txBody>
      </p:sp>
      <p:sp>
        <p:nvSpPr>
          <p:cNvPr id="4" name="TextBox 3">
            <a:extLst>
              <a:ext uri="{FF2B5EF4-FFF2-40B4-BE49-F238E27FC236}">
                <a16:creationId xmlns:a16="http://schemas.microsoft.com/office/drawing/2014/main" id="{A7D0265A-3078-5FE4-A376-1915C7C19CC1}"/>
              </a:ext>
            </a:extLst>
          </p:cNvPr>
          <p:cNvSpPr txBox="1"/>
          <p:nvPr/>
        </p:nvSpPr>
        <p:spPr>
          <a:xfrm>
            <a:off x="2934177" y="4136399"/>
            <a:ext cx="2845338" cy="461665"/>
          </a:xfrm>
          <a:prstGeom prst="rect">
            <a:avLst/>
          </a:prstGeom>
          <a:solidFill>
            <a:schemeClr val="bg1"/>
          </a:solidFill>
        </p:spPr>
        <p:txBody>
          <a:bodyPr wrap="square" rtlCol="0">
            <a:spAutoFit/>
          </a:bodyPr>
          <a:lstStyle/>
          <a:p>
            <a:r>
              <a:rPr lang="en-US" sz="1200" dirty="0"/>
              <a:t>Distribution of protons as function of momentum before and after cooling in ICE</a:t>
            </a:r>
            <a:endParaRPr lang="en-GB" sz="1200" dirty="0"/>
          </a:p>
        </p:txBody>
      </p:sp>
      <p:sp>
        <p:nvSpPr>
          <p:cNvPr id="5" name="TextBox 4">
            <a:extLst>
              <a:ext uri="{FF2B5EF4-FFF2-40B4-BE49-F238E27FC236}">
                <a16:creationId xmlns:a16="http://schemas.microsoft.com/office/drawing/2014/main" id="{7FD60E9C-92EF-CE56-14DF-0F164F4506B4}"/>
              </a:ext>
            </a:extLst>
          </p:cNvPr>
          <p:cNvSpPr txBox="1"/>
          <p:nvPr/>
        </p:nvSpPr>
        <p:spPr>
          <a:xfrm>
            <a:off x="3505201" y="1000962"/>
            <a:ext cx="2858732" cy="523220"/>
          </a:xfrm>
          <a:prstGeom prst="rect">
            <a:avLst/>
          </a:prstGeom>
          <a:solidFill>
            <a:schemeClr val="bg1"/>
          </a:solidFill>
          <a:ln>
            <a:solidFill>
              <a:srgbClr val="000000"/>
            </a:solidFill>
          </a:ln>
        </p:spPr>
        <p:txBody>
          <a:bodyPr wrap="square" rtlCol="0">
            <a:spAutoFit/>
          </a:bodyPr>
          <a:lstStyle/>
          <a:p>
            <a:r>
              <a:rPr lang="en-US" sz="1400" dirty="0"/>
              <a:t>Vertical beam size (from Luminosity) with and without cooling</a:t>
            </a:r>
            <a:endParaRPr lang="en-GB" sz="1400" dirty="0"/>
          </a:p>
        </p:txBody>
      </p:sp>
      <p:sp>
        <p:nvSpPr>
          <p:cNvPr id="13" name="TextBox 12">
            <a:extLst>
              <a:ext uri="{FF2B5EF4-FFF2-40B4-BE49-F238E27FC236}">
                <a16:creationId xmlns:a16="http://schemas.microsoft.com/office/drawing/2014/main" id="{77C23D2A-0398-66AD-318B-D97C1AEC229B}"/>
              </a:ext>
            </a:extLst>
          </p:cNvPr>
          <p:cNvSpPr txBox="1"/>
          <p:nvPr/>
        </p:nvSpPr>
        <p:spPr>
          <a:xfrm>
            <a:off x="231471" y="4588542"/>
            <a:ext cx="2702706" cy="954107"/>
          </a:xfrm>
          <a:prstGeom prst="rect">
            <a:avLst/>
          </a:prstGeom>
          <a:solidFill>
            <a:schemeClr val="bg1"/>
          </a:solidFill>
          <a:ln>
            <a:solidFill>
              <a:srgbClr val="000000"/>
            </a:solidFill>
          </a:ln>
        </p:spPr>
        <p:txBody>
          <a:bodyPr wrap="square" rtlCol="0">
            <a:spAutoFit/>
          </a:bodyPr>
          <a:lstStyle/>
          <a:p>
            <a:r>
              <a:rPr lang="en-GB" sz="1400" dirty="0">
                <a:effectLst/>
                <a:latin typeface="Times New Roman" panose="02020603050405020304" pitchFamily="18" charset="0"/>
                <a:ea typeface="Calibri" panose="020F0502020204030204" pitchFamily="34" charset="0"/>
              </a:rPr>
              <a:t>Very soon afterwards a similar system was designed for the Initial Cooling Experiment (ICE) with spectacular results as shown </a:t>
            </a:r>
            <a:endParaRPr lang="en-GB" sz="1400" dirty="0"/>
          </a:p>
        </p:txBody>
      </p:sp>
    </p:spTree>
    <p:extLst>
      <p:ext uri="{BB962C8B-B14F-4D97-AF65-F5344CB8AC3E}">
        <p14:creationId xmlns:p14="http://schemas.microsoft.com/office/powerpoint/2010/main" val="2730618479"/>
      </p:ext>
    </p:extLst>
  </p:cSld>
  <p:clrMapOvr>
    <a:masterClrMapping/>
  </p:clrMapOvr>
  <mc:AlternateContent xmlns:mc="http://schemas.openxmlformats.org/markup-compatibility/2006" xmlns:p14="http://schemas.microsoft.com/office/powerpoint/2010/main">
    <mc:Choice Requires="p14">
      <p:transition spd="slow" p14:dur="2000" advTm="87726"/>
    </mc:Choice>
    <mc:Fallback xmlns="">
      <p:transition spd="slow" advTm="8772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10.xml><?xml version="1.0" encoding="utf-8"?>
<p:tagLst xmlns:a="http://schemas.openxmlformats.org/drawingml/2006/main" xmlns:r="http://schemas.openxmlformats.org/officeDocument/2006/relationships" xmlns:p="http://schemas.openxmlformats.org/presentationml/2006/main">
  <p:tag name="TIMING" val="|6.3"/>
</p:tagLst>
</file>

<file path=ppt/tags/tag11.xml><?xml version="1.0" encoding="utf-8"?>
<p:tagLst xmlns:a="http://schemas.openxmlformats.org/drawingml/2006/main" xmlns:r="http://schemas.openxmlformats.org/officeDocument/2006/relationships" xmlns:p="http://schemas.openxmlformats.org/presentationml/2006/main">
  <p:tag name="TIMING" val="|16"/>
</p:tagLst>
</file>

<file path=ppt/tags/tag12.xml><?xml version="1.0" encoding="utf-8"?>
<p:tagLst xmlns:a="http://schemas.openxmlformats.org/drawingml/2006/main" xmlns:r="http://schemas.openxmlformats.org/officeDocument/2006/relationships" xmlns:p="http://schemas.openxmlformats.org/presentationml/2006/main">
  <p:tag name="TIMING" val="|48.5|8.8|5.9"/>
</p:tagLst>
</file>

<file path=ppt/tags/tag13.xml><?xml version="1.0" encoding="utf-8"?>
<p:tagLst xmlns:a="http://schemas.openxmlformats.org/drawingml/2006/main" xmlns:r="http://schemas.openxmlformats.org/officeDocument/2006/relationships" xmlns:p="http://schemas.openxmlformats.org/presentationml/2006/main">
  <p:tag name="TIMING" val="|6.6|1.1|1"/>
</p:tagLst>
</file>

<file path=ppt/tags/tag14.xml><?xml version="1.0" encoding="utf-8"?>
<p:tagLst xmlns:a="http://schemas.openxmlformats.org/drawingml/2006/main" xmlns:r="http://schemas.openxmlformats.org/officeDocument/2006/relationships" xmlns:p="http://schemas.openxmlformats.org/presentationml/2006/main">
  <p:tag name="TIMING" val="|1"/>
</p:tagLst>
</file>

<file path=ppt/tags/tag15.xml><?xml version="1.0" encoding="utf-8"?>
<p:tagLst xmlns:a="http://schemas.openxmlformats.org/drawingml/2006/main" xmlns:r="http://schemas.openxmlformats.org/officeDocument/2006/relationships" xmlns:p="http://schemas.openxmlformats.org/presentationml/2006/main">
  <p:tag name="TIMING" val="|4.8"/>
</p:tagLst>
</file>

<file path=ppt/tags/tag2.xml><?xml version="1.0" encoding="utf-8"?>
<p:tagLst xmlns:a="http://schemas.openxmlformats.org/drawingml/2006/main" xmlns:r="http://schemas.openxmlformats.org/officeDocument/2006/relationships" xmlns:p="http://schemas.openxmlformats.org/presentationml/2006/main">
  <p:tag name="TIMING" val="|6.3|15.4"/>
</p:tagLst>
</file>

<file path=ppt/tags/tag3.xml><?xml version="1.0" encoding="utf-8"?>
<p:tagLst xmlns:a="http://schemas.openxmlformats.org/drawingml/2006/main" xmlns:r="http://schemas.openxmlformats.org/officeDocument/2006/relationships" xmlns:p="http://schemas.openxmlformats.org/presentationml/2006/main">
  <p:tag name="TIMING" val="|3.1|8.5|3.2|20.3"/>
</p:tagLst>
</file>

<file path=ppt/tags/tag4.xml><?xml version="1.0" encoding="utf-8"?>
<p:tagLst xmlns:a="http://schemas.openxmlformats.org/drawingml/2006/main" xmlns:r="http://schemas.openxmlformats.org/officeDocument/2006/relationships" xmlns:p="http://schemas.openxmlformats.org/presentationml/2006/main">
  <p:tag name="TIMING" val="|17.9"/>
</p:tagLst>
</file>

<file path=ppt/tags/tag5.xml><?xml version="1.0" encoding="utf-8"?>
<p:tagLst xmlns:a="http://schemas.openxmlformats.org/drawingml/2006/main" xmlns:r="http://schemas.openxmlformats.org/officeDocument/2006/relationships" xmlns:p="http://schemas.openxmlformats.org/presentationml/2006/main">
  <p:tag name="TIMING" val="|9.4"/>
</p:tagLst>
</file>

<file path=ppt/tags/tag6.xml><?xml version="1.0" encoding="utf-8"?>
<p:tagLst xmlns:a="http://schemas.openxmlformats.org/drawingml/2006/main" xmlns:r="http://schemas.openxmlformats.org/officeDocument/2006/relationships" xmlns:p="http://schemas.openxmlformats.org/presentationml/2006/main">
  <p:tag name="TIMING" val="|15.7"/>
</p:tagLst>
</file>

<file path=ppt/tags/tag7.xml><?xml version="1.0" encoding="utf-8"?>
<p:tagLst xmlns:a="http://schemas.openxmlformats.org/drawingml/2006/main" xmlns:r="http://schemas.openxmlformats.org/officeDocument/2006/relationships" xmlns:p="http://schemas.openxmlformats.org/presentationml/2006/main">
  <p:tag name="TIMING" val="|4.7|3.9|18.8"/>
</p:tagLst>
</file>

<file path=ppt/tags/tag8.xml><?xml version="1.0" encoding="utf-8"?>
<p:tagLst xmlns:a="http://schemas.openxmlformats.org/drawingml/2006/main" xmlns:r="http://schemas.openxmlformats.org/officeDocument/2006/relationships" xmlns:p="http://schemas.openxmlformats.org/presentationml/2006/main">
  <p:tag name="TIMING" val="|6.5|8.2|4.7|7.6"/>
</p:tagLst>
</file>

<file path=ppt/tags/tag9.xml><?xml version="1.0" encoding="utf-8"?>
<p:tagLst xmlns:a="http://schemas.openxmlformats.org/drawingml/2006/main" xmlns:r="http://schemas.openxmlformats.org/officeDocument/2006/relationships" xmlns:p="http://schemas.openxmlformats.org/presentationml/2006/main">
  <p:tag name="TIMING" val="|7|37.3|15.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6643</TotalTime>
  <Words>4554</Words>
  <Application>Microsoft Office PowerPoint</Application>
  <PresentationFormat>On-screen Show (4:3)</PresentationFormat>
  <Paragraphs>544</Paragraphs>
  <Slides>58</Slides>
  <Notes>42</Notes>
  <HiddenSlides>10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1" baseType="lpstr">
      <vt:lpstr>Arial</vt:lpstr>
      <vt:lpstr>AvantGarde</vt:lpstr>
      <vt:lpstr>Calibri</vt:lpstr>
      <vt:lpstr>Calibri Light</vt:lpstr>
      <vt:lpstr>Cambria</vt:lpstr>
      <vt:lpstr>Comic Sans MS</vt:lpstr>
      <vt:lpstr>Monotype Sorts</vt:lpstr>
      <vt:lpstr>Symbol</vt:lpstr>
      <vt:lpstr>Times</vt:lpstr>
      <vt:lpstr>Times New Roman</vt:lpstr>
      <vt:lpstr>Wingdings</vt:lpstr>
      <vt:lpstr>Office Theme</vt:lpstr>
      <vt:lpstr>Worksheet</vt:lpstr>
      <vt:lpstr>CERN: 50 Years of CERN Colliders One slide per minute and one minute per year!</vt:lpstr>
      <vt:lpstr>The CERN Intersecting Storage Rings (ISR)</vt:lpstr>
      <vt:lpstr>ISR Brief History</vt:lpstr>
      <vt:lpstr>PowerPoint Presentation</vt:lpstr>
      <vt:lpstr>  IP1 (left) and IP8</vt:lpstr>
      <vt:lpstr>Basic ISR Parameters</vt:lpstr>
      <vt:lpstr>Storage Ring</vt:lpstr>
      <vt:lpstr>Most Important Discovery (Legacy) Schottky Scans</vt:lpstr>
      <vt:lpstr>First Demonstration of Stochastic Cooling (ISR)</vt:lpstr>
      <vt:lpstr>Technical Legacy of the ISR</vt:lpstr>
      <vt:lpstr>SPP̅S </vt:lpstr>
      <vt:lpstr>Conversion of the SPS to the SPP̅S (1)</vt:lpstr>
      <vt:lpstr>Conversion of the SPS to the SPP̅S (2)</vt:lpstr>
      <vt:lpstr>Physics at the SPP̅S </vt:lpstr>
      <vt:lpstr>Legacy of the SPP̅S (4)</vt:lpstr>
      <vt:lpstr>LEP/LEP2</vt:lpstr>
      <vt:lpstr>History of LEP/LEP2 with Beam</vt:lpstr>
      <vt:lpstr>1989 Start-Up of LEP</vt:lpstr>
      <vt:lpstr>Modes of Operation</vt:lpstr>
      <vt:lpstr>Summary of LEP Performance</vt:lpstr>
      <vt:lpstr>PowerPoint Presentation</vt:lpstr>
      <vt:lpstr>PowerPoint Presentation</vt:lpstr>
      <vt:lpstr>Pushing for Maximum Energy (1999)</vt:lpstr>
      <vt:lpstr>LEP Performance (1993-2000)</vt:lpstr>
      <vt:lpstr>Higgs search at LEP2 (2000)</vt:lpstr>
      <vt:lpstr>Higgs Search in LEP2 (2000)</vt:lpstr>
      <vt:lpstr> LEP Closure in 2000</vt:lpstr>
      <vt:lpstr>PowerPoint Presentation</vt:lpstr>
      <vt:lpstr>LHC and Higgs</vt:lpstr>
      <vt:lpstr>“The Long and Winding Road” that led the LHC to Discover the Higgs Boson </vt:lpstr>
      <vt:lpstr>PowerPoint Presentation</vt:lpstr>
      <vt:lpstr> Summary of the Demise of the SSC (1993) and subsequent Approval of the LHC (1994)</vt:lpstr>
      <vt:lpstr>PowerPoint Presentation</vt:lpstr>
      <vt:lpstr>PowerPoint Presentation</vt:lpstr>
      <vt:lpstr>LHC imploded + exploded</vt:lpstr>
      <vt:lpstr>Following the glory of the LHC start-up, immediately followed by this serious failure.</vt:lpstr>
      <vt:lpstr>PowerPoint Presentation</vt:lpstr>
      <vt:lpstr>Such a Difficult Decision could and should only be based on Measurements and Simulations (August 2009)</vt:lpstr>
      <vt:lpstr>PowerPoint Presentation</vt:lpstr>
      <vt:lpstr>PowerPoint Presentation</vt:lpstr>
      <vt:lpstr>2012 Predicted Integrated Luminosity Presented to CMS/Atlas on 21/22 Nov. 2011)</vt:lpstr>
      <vt:lpstr>       2012 Higgs</vt:lpstr>
      <vt:lpstr>Seminar on Discovery of Higgs’ Boson (4th July 2012) </vt:lpstr>
      <vt:lpstr>Integrated Luminosity 2010, 2011, 2012</vt:lpstr>
      <vt:lpstr>Higgs and LEP2: What might have been!</vt:lpstr>
      <vt:lpstr>Higgs and LEP2: What might have been!</vt:lpstr>
      <vt:lpstr>Thank you for your attention</vt:lpstr>
      <vt:lpstr>In 2014, I was retired from CERN and took a new (“contributing pensioner”) role in CERN Medical Applications. Since then, I have not been actively involved in  the LHC performance and am therefore reluctant to show any slides on performance after 2013.</vt:lpstr>
      <vt:lpstr>Space Charge Compensation</vt:lpstr>
      <vt:lpstr>Centring the Stacks</vt:lpstr>
      <vt:lpstr>Deuterons and protons</vt:lpstr>
      <vt:lpstr>PowerPoint Presentation</vt:lpstr>
      <vt:lpstr>Vacuum Evolution</vt:lpstr>
      <vt:lpstr>Luminosity Evolution</vt:lpstr>
      <vt:lpstr>PowerPoint Presentation</vt:lpstr>
      <vt:lpstr>PowerPoint Presentation</vt:lpstr>
      <vt:lpstr>PowerPoint Presentation</vt:lpstr>
      <vt:lpstr>Measurement of the Working 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Myers</dc:creator>
  <cp:lastModifiedBy>Steve Myers</cp:lastModifiedBy>
  <cp:revision>85</cp:revision>
  <dcterms:created xsi:type="dcterms:W3CDTF">2021-09-21T11:23:36Z</dcterms:created>
  <dcterms:modified xsi:type="dcterms:W3CDTF">2025-05-12T10:53:35Z</dcterms:modified>
</cp:coreProperties>
</file>