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13" r:id="rId2"/>
  </p:sldMasterIdLst>
  <p:notesMasterIdLst>
    <p:notesMasterId r:id="rId38"/>
  </p:notesMasterIdLst>
  <p:sldIdLst>
    <p:sldId id="1811" r:id="rId3"/>
    <p:sldId id="1878" r:id="rId4"/>
    <p:sldId id="1888" r:id="rId5"/>
    <p:sldId id="1884" r:id="rId6"/>
    <p:sldId id="1857" r:id="rId7"/>
    <p:sldId id="1885" r:id="rId8"/>
    <p:sldId id="1886" r:id="rId9"/>
    <p:sldId id="1906" r:id="rId10"/>
    <p:sldId id="1889" r:id="rId11"/>
    <p:sldId id="1893" r:id="rId12"/>
    <p:sldId id="1904" r:id="rId13"/>
    <p:sldId id="1837" r:id="rId14"/>
    <p:sldId id="1843" r:id="rId15"/>
    <p:sldId id="1860" r:id="rId16"/>
    <p:sldId id="1838" r:id="rId17"/>
    <p:sldId id="1850" r:id="rId18"/>
    <p:sldId id="1912" r:id="rId19"/>
    <p:sldId id="1913" r:id="rId20"/>
    <p:sldId id="1915" r:id="rId21"/>
    <p:sldId id="1866" r:id="rId22"/>
    <p:sldId id="1910" r:id="rId23"/>
    <p:sldId id="1894" r:id="rId24"/>
    <p:sldId id="1863" r:id="rId25"/>
    <p:sldId id="1868" r:id="rId26"/>
    <p:sldId id="1869" r:id="rId27"/>
    <p:sldId id="1901" r:id="rId28"/>
    <p:sldId id="1864" r:id="rId29"/>
    <p:sldId id="1842" r:id="rId30"/>
    <p:sldId id="1911" r:id="rId31"/>
    <p:sldId id="1895" r:id="rId32"/>
    <p:sldId id="1847" r:id="rId33"/>
    <p:sldId id="1916" r:id="rId34"/>
    <p:sldId id="1918" r:id="rId35"/>
    <p:sldId id="1919" r:id="rId36"/>
    <p:sldId id="1920" r:id="rId37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FF99FF"/>
    <a:srgbClr val="F39200"/>
    <a:srgbClr val="6600CC"/>
    <a:srgbClr val="CC0066"/>
    <a:srgbClr val="7A286A"/>
    <a:srgbClr val="229023"/>
    <a:srgbClr val="E05314"/>
    <a:srgbClr val="456487"/>
    <a:srgbClr val="51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3" autoAdjust="0"/>
    <p:restoredTop sz="96291" autoAdjust="0"/>
  </p:normalViewPr>
  <p:slideViewPr>
    <p:cSldViewPr>
      <p:cViewPr varScale="1">
        <p:scale>
          <a:sx n="83" d="100"/>
          <a:sy n="83" d="100"/>
        </p:scale>
        <p:origin x="244" y="4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occhi\Desktop\PERLE-F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bp-walid\Desktop\Implication%20RH%20PERLE_Estimation%202024-202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403241889450485E-2"/>
          <c:y val="4.3482913663187753E-2"/>
          <c:w val="0.90544361342136348"/>
          <c:h val="0.78648430403157821"/>
        </c:manualLayout>
      </c:layout>
      <c:lineChart>
        <c:grouping val="standard"/>
        <c:varyColors val="0"/>
        <c:ser>
          <c:idx val="0"/>
          <c:order val="0"/>
          <c:tx>
            <c:strRef>
              <c:f>Feuil1!$D$5</c:f>
              <c:strCache>
                <c:ptCount val="1"/>
                <c:pt idx="0">
                  <c:v>IJCLAB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F-4AC8-BB0C-0319438A2805}"/>
              </c:ext>
            </c:extLst>
          </c:dPt>
          <c:cat>
            <c:strRef>
              <c:f>Feuil1!$C$6:$C$21</c:f>
              <c:strCache>
                <c:ptCount val="16"/>
                <c:pt idx="0">
                  <c:v>2020-S1</c:v>
                </c:pt>
                <c:pt idx="1">
                  <c:v>2020-S2</c:v>
                </c:pt>
                <c:pt idx="2">
                  <c:v>2021-S1</c:v>
                </c:pt>
                <c:pt idx="3">
                  <c:v>2021-S2</c:v>
                </c:pt>
                <c:pt idx="4">
                  <c:v>2022-S1</c:v>
                </c:pt>
                <c:pt idx="5">
                  <c:v>2022-S2</c:v>
                </c:pt>
                <c:pt idx="6">
                  <c:v>2023-S1</c:v>
                </c:pt>
                <c:pt idx="7">
                  <c:v>2023-S2</c:v>
                </c:pt>
                <c:pt idx="8">
                  <c:v>2024-S1</c:v>
                </c:pt>
                <c:pt idx="9">
                  <c:v>2024-S2</c:v>
                </c:pt>
                <c:pt idx="10">
                  <c:v>2025-S1</c:v>
                </c:pt>
                <c:pt idx="11">
                  <c:v>2025-S2</c:v>
                </c:pt>
                <c:pt idx="12">
                  <c:v>2026-S1</c:v>
                </c:pt>
                <c:pt idx="13">
                  <c:v>2026-S2</c:v>
                </c:pt>
                <c:pt idx="14">
                  <c:v>2027-S1</c:v>
                </c:pt>
                <c:pt idx="15">
                  <c:v>2027-S1</c:v>
                </c:pt>
              </c:strCache>
            </c:strRef>
          </c:cat>
          <c:val>
            <c:numRef>
              <c:f>Feuil1!$D$6:$D$21</c:f>
              <c:numCache>
                <c:formatCode>General</c:formatCode>
                <c:ptCount val="16"/>
                <c:pt idx="0">
                  <c:v>2.9</c:v>
                </c:pt>
                <c:pt idx="1">
                  <c:v>2.1</c:v>
                </c:pt>
                <c:pt idx="2">
                  <c:v>3.3</c:v>
                </c:pt>
                <c:pt idx="3">
                  <c:v>3.2</c:v>
                </c:pt>
                <c:pt idx="4">
                  <c:v>5.8</c:v>
                </c:pt>
                <c:pt idx="5">
                  <c:v>8.3000000000000007</c:v>
                </c:pt>
                <c:pt idx="6">
                  <c:v>9.1999999999999993</c:v>
                </c:pt>
                <c:pt idx="7">
                  <c:v>10.8</c:v>
                </c:pt>
                <c:pt idx="8">
                  <c:v>13.7</c:v>
                </c:pt>
                <c:pt idx="9">
                  <c:v>19.2</c:v>
                </c:pt>
                <c:pt idx="10">
                  <c:v>34.200000000000003</c:v>
                </c:pt>
                <c:pt idx="11">
                  <c:v>34.200000000000003</c:v>
                </c:pt>
                <c:pt idx="12">
                  <c:v>33.5</c:v>
                </c:pt>
                <c:pt idx="13">
                  <c:v>33.5</c:v>
                </c:pt>
                <c:pt idx="14">
                  <c:v>32.5</c:v>
                </c:pt>
                <c:pt idx="15">
                  <c:v>32.5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AF-4AC8-BB0C-0319438A2805}"/>
            </c:ext>
          </c:extLst>
        </c:ser>
        <c:ser>
          <c:idx val="2"/>
          <c:order val="1"/>
          <c:tx>
            <c:strRef>
              <c:f>Feuil1!$F$5</c:f>
              <c:strCache>
                <c:ptCount val="1"/>
                <c:pt idx="0">
                  <c:v>IJCLab+LPSC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47625">
                <a:solidFill>
                  <a:srgbClr val="FF0000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FF0000"/>
                </a:solidFill>
                <a:ln w="47625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FF000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CCAF-4AC8-BB0C-0319438A2805}"/>
              </c:ext>
            </c:extLst>
          </c:dPt>
          <c:dLbls>
            <c:dLbl>
              <c:idx val="7"/>
              <c:layout>
                <c:manualLayout>
                  <c:x val="-5.4746899096926829E-2"/>
                  <c:y val="-5.79034927491716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64-44F5-93EA-CAC67AF1ED14}"/>
                </c:ext>
              </c:extLst>
            </c:dLbl>
            <c:dLbl>
              <c:idx val="8"/>
              <c:layout>
                <c:manualLayout>
                  <c:x val="-7.2270542984593983E-2"/>
                  <c:y val="-6.568449093891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64-44F5-93EA-CAC67AF1ED14}"/>
                </c:ext>
              </c:extLst>
            </c:dLbl>
            <c:dLbl>
              <c:idx val="9"/>
              <c:layout>
                <c:manualLayout>
                  <c:x val="-7.6164686070742241E-2"/>
                  <c:y val="-6.568449093891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64-44F5-93EA-CAC67AF1ED1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AF-4AC8-BB0C-0319438A2805}"/>
                </c:ext>
              </c:extLst>
            </c:dLbl>
            <c:dLbl>
              <c:idx val="11"/>
              <c:layout>
                <c:manualLayout>
                  <c:x val="-5.6693970640000882E-2"/>
                  <c:y val="-4.2341496369684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964-44F5-93EA-CAC67AF1ED14}"/>
                </c:ext>
              </c:extLst>
            </c:dLbl>
            <c:dLbl>
              <c:idx val="12"/>
              <c:layout>
                <c:manualLayout>
                  <c:x val="-4.1230389769994127E-3"/>
                  <c:y val="-3.71541642431886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64-44F5-93EA-CAC67AF1ED1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64-44F5-93EA-CAC67AF1ED14}"/>
                </c:ext>
              </c:extLst>
            </c:dLbl>
            <c:dLbl>
              <c:idx val="14"/>
              <c:layout>
                <c:manualLayout>
                  <c:x val="5.6123187383712303E-3"/>
                  <c:y val="-5.5309826685923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964-44F5-93EA-CAC67AF1ED1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964-44F5-93EA-CAC67AF1ED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Feuil1!$C$6:$C$21</c:f>
              <c:strCache>
                <c:ptCount val="16"/>
                <c:pt idx="0">
                  <c:v>2020-S1</c:v>
                </c:pt>
                <c:pt idx="1">
                  <c:v>2020-S2</c:v>
                </c:pt>
                <c:pt idx="2">
                  <c:v>2021-S1</c:v>
                </c:pt>
                <c:pt idx="3">
                  <c:v>2021-S2</c:v>
                </c:pt>
                <c:pt idx="4">
                  <c:v>2022-S1</c:v>
                </c:pt>
                <c:pt idx="5">
                  <c:v>2022-S2</c:v>
                </c:pt>
                <c:pt idx="6">
                  <c:v>2023-S1</c:v>
                </c:pt>
                <c:pt idx="7">
                  <c:v>2023-S2</c:v>
                </c:pt>
                <c:pt idx="8">
                  <c:v>2024-S1</c:v>
                </c:pt>
                <c:pt idx="9">
                  <c:v>2024-S2</c:v>
                </c:pt>
                <c:pt idx="10">
                  <c:v>2025-S1</c:v>
                </c:pt>
                <c:pt idx="11">
                  <c:v>2025-S2</c:v>
                </c:pt>
                <c:pt idx="12">
                  <c:v>2026-S1</c:v>
                </c:pt>
                <c:pt idx="13">
                  <c:v>2026-S2</c:v>
                </c:pt>
                <c:pt idx="14">
                  <c:v>2027-S1</c:v>
                </c:pt>
                <c:pt idx="15">
                  <c:v>2027-S1</c:v>
                </c:pt>
              </c:strCache>
            </c:strRef>
          </c:cat>
          <c:val>
            <c:numRef>
              <c:f>Feuil1!$F$6:$F$21</c:f>
              <c:numCache>
                <c:formatCode>General</c:formatCode>
                <c:ptCount val="16"/>
                <c:pt idx="0">
                  <c:v>2.9</c:v>
                </c:pt>
                <c:pt idx="1">
                  <c:v>2.1</c:v>
                </c:pt>
                <c:pt idx="2">
                  <c:v>3.3</c:v>
                </c:pt>
                <c:pt idx="3">
                  <c:v>3.2</c:v>
                </c:pt>
                <c:pt idx="4">
                  <c:v>5.8</c:v>
                </c:pt>
                <c:pt idx="5">
                  <c:v>8.7000000000000011</c:v>
                </c:pt>
                <c:pt idx="6">
                  <c:v>9.7999999999999989</c:v>
                </c:pt>
                <c:pt idx="7">
                  <c:v>11.4</c:v>
                </c:pt>
                <c:pt idx="8">
                  <c:v>15.5</c:v>
                </c:pt>
                <c:pt idx="9">
                  <c:v>20.9</c:v>
                </c:pt>
                <c:pt idx="10">
                  <c:v>36.900000000000006</c:v>
                </c:pt>
                <c:pt idx="11">
                  <c:v>36.900000000000006</c:v>
                </c:pt>
                <c:pt idx="12">
                  <c:v>37.200000000000003</c:v>
                </c:pt>
                <c:pt idx="13">
                  <c:v>37.200000000000003</c:v>
                </c:pt>
                <c:pt idx="14">
                  <c:v>35.5</c:v>
                </c:pt>
                <c:pt idx="15">
                  <c:v>35.5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AF-4AC8-BB0C-0319438A2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625023"/>
        <c:axId val="1330639167"/>
      </c:lineChart>
      <c:catAx>
        <c:axId val="1330625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30639167"/>
        <c:crosses val="autoZero"/>
        <c:auto val="1"/>
        <c:lblAlgn val="ctr"/>
        <c:lblOffset val="100"/>
        <c:noMultiLvlLbl val="0"/>
      </c:catAx>
      <c:valAx>
        <c:axId val="1330639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30625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595671429990661E-2"/>
          <c:y val="4.875949240934014E-2"/>
          <c:w val="0.42024105052328697"/>
          <c:h val="0.14461036192057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1600" b="1" dirty="0">
                <a:solidFill>
                  <a:schemeClr val="tx1"/>
                </a:solidFill>
              </a:rPr>
              <a:t>PERLE</a:t>
            </a:r>
            <a:r>
              <a:rPr lang="fr-FR" sz="1600" b="1" baseline="0" dirty="0">
                <a:solidFill>
                  <a:schemeClr val="tx1"/>
                </a:solidFill>
              </a:rPr>
              <a:t> </a:t>
            </a:r>
            <a:r>
              <a:rPr lang="fr-FR" sz="1600" b="1" baseline="0" dirty="0" err="1">
                <a:solidFill>
                  <a:schemeClr val="tx1"/>
                </a:solidFill>
              </a:rPr>
              <a:t>HRs</a:t>
            </a:r>
            <a:r>
              <a:rPr lang="fr-FR" sz="1600" b="1" baseline="0" dirty="0">
                <a:solidFill>
                  <a:schemeClr val="tx1"/>
                </a:solidFill>
              </a:rPr>
              <a:t> </a:t>
            </a:r>
          </a:p>
          <a:p>
            <a:pPr>
              <a:defRPr sz="1600" b="1">
                <a:solidFill>
                  <a:schemeClr val="tx1"/>
                </a:solidFill>
              </a:defRPr>
            </a:pPr>
            <a:r>
              <a:rPr lang="fr-FR" sz="1600" b="1" baseline="0" dirty="0" err="1">
                <a:solidFill>
                  <a:schemeClr val="tx1"/>
                </a:solidFill>
              </a:rPr>
              <a:t>Involvement</a:t>
            </a:r>
            <a:r>
              <a:rPr lang="fr-FR" sz="1600" b="1" baseline="0" dirty="0">
                <a:solidFill>
                  <a:schemeClr val="tx1"/>
                </a:solidFill>
              </a:rPr>
              <a:t> / </a:t>
            </a:r>
            <a:r>
              <a:rPr lang="fr-FR" sz="1600" b="1" baseline="0" dirty="0" err="1">
                <a:solidFill>
                  <a:schemeClr val="tx1"/>
                </a:solidFill>
              </a:rPr>
              <a:t>needs</a:t>
            </a:r>
            <a:r>
              <a:rPr lang="fr-FR" sz="1600" b="1" baseline="0" dirty="0">
                <a:solidFill>
                  <a:schemeClr val="tx1"/>
                </a:solidFill>
              </a:rPr>
              <a:t> (2024-2027)</a:t>
            </a:r>
            <a:endParaRPr lang="fr-FR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'Analyse RH PERLE globale'!$AB$7</c:f>
              <c:strCache>
                <c:ptCount val="1"/>
                <c:pt idx="0">
                  <c:v>RH Available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globale'!$AC$6:$AF$6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'Analyse RH PERLE globale'!$AC$7:$AF$7</c:f>
              <c:numCache>
                <c:formatCode>General</c:formatCode>
                <c:ptCount val="4"/>
                <c:pt idx="0">
                  <c:v>18.079999999999998</c:v>
                </c:pt>
                <c:pt idx="1">
                  <c:v>30.900000000000034</c:v>
                </c:pt>
                <c:pt idx="2">
                  <c:v>27.030000000000022</c:v>
                </c:pt>
                <c:pt idx="3">
                  <c:v>24.930000000000021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14-4C48-B4F9-244E658F1938}"/>
            </c:ext>
          </c:extLst>
        </c:ser>
        <c:ser>
          <c:idx val="1"/>
          <c:order val="1"/>
          <c:tx>
            <c:strRef>
              <c:f>'Analyse RH PERLE globale'!$AB$8</c:f>
              <c:strCache>
                <c:ptCount val="1"/>
                <c:pt idx="0">
                  <c:v>RH unavailable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14-4C48-B4F9-244E658F193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'Analyse RH PERLE globale'!$AC$6:$AF$6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'Analyse RH PERLE globale'!$AC$8:$AF$8</c:f>
              <c:numCache>
                <c:formatCode>General</c:formatCode>
                <c:ptCount val="4"/>
                <c:pt idx="0">
                  <c:v>0.06</c:v>
                </c:pt>
                <c:pt idx="1">
                  <c:v>5.9599999999999991</c:v>
                </c:pt>
                <c:pt idx="2">
                  <c:v>10.180000000000001</c:v>
                </c:pt>
                <c:pt idx="3">
                  <c:v>10.59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14-4C48-B4F9-244E658F1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5826672"/>
        <c:axId val="215701104"/>
      </c:barChart>
      <c:catAx>
        <c:axId val="21582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5701104"/>
        <c:crosses val="autoZero"/>
        <c:auto val="1"/>
        <c:lblAlgn val="ctr"/>
        <c:lblOffset val="100"/>
        <c:noMultiLvlLbl val="0"/>
      </c:catAx>
      <c:valAx>
        <c:axId val="21570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582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rgbClr val="FF6700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06/12/2024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03FF0-C803-4A61-98B8-AAAE33FA606B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72688B-826D-461D-A3A5-24E1BC306371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54542D-C376-45F1-A534-09FF9A771116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90163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05A98-BF84-434F-9B98-68012EC66CB2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61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E6DE88-617F-45D4-95DA-2BC1098FE03A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3060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8C8D9A-6E6B-4D71-889B-5E45306ADA4E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089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9255D8-0D84-409F-BD68-34219341AFB9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27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3379C8-E29E-4300-871D-FB573CFE68DA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1971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7204-F872-43A5-97F6-828CFA1A88DB}" type="datetime1">
              <a:rPr lang="fr-FR" smtClean="0"/>
              <a:t>06/12/2024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6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506A-2706-47EB-A74D-5501B541370C}" type="datetime1">
              <a:rPr lang="fr-FR" smtClean="0"/>
              <a:t>06/12/2024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10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1F5C-3EBD-46C4-9A0B-D72D4AD59844}" type="datetime1">
              <a:rPr lang="fr-FR" smtClean="0"/>
              <a:t>06/12/2024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6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CDBE1E-CCEB-4430-9E56-231A986D3D79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16B-9831-492F-81D7-63A9042246F0}" type="datetime1">
              <a:rPr lang="fr-FR" smtClean="0"/>
              <a:t>06/12/2024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6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BC2E6-E088-4FB6-984A-7A46250F3167}" type="datetime1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9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E2C9-5C57-4C0E-BB5D-3B9C5D1C3B6F}" type="datetime1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6D81C8-97DD-4A6C-ABBA-6EA62476F72D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E9FBF7-628F-41C9-908A-EFEABF9A51FE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D1D75B-107A-4EB2-9409-8916373011D4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5587D2-C15B-4FFA-A0B9-CE3DAB97FB95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BF4F79-A82E-4148-9312-99FF6841BDEA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B501A9-3558-4041-892B-8F73C2C2D7CA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2EC3D4-9A8F-4DE4-B0AE-905FE7A080B2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D5152-A6A8-419C-9F95-8DC23DA7B263}" type="datetime1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DDAE6-B2FE-4ACD-8C81-1FA5F56FD7D6}" type="datetime1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Collaboration Board - PERLE Status Report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tiff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F8A74C53-3DD6-D349-DCBD-94F1EE297C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2589" y="603170"/>
            <a:ext cx="5021511" cy="39454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A307D5-74C8-42B2-AED5-CBF0A7E6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C69C-65EF-4F79-B806-AC7E35B3CEFC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79AF007-3E0A-0864-9982-2B5AF78E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26F078D-7456-7081-327B-281C361AD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E13FDE-FFC1-4559-8EF5-7DF66EE2E5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36" y="5219076"/>
            <a:ext cx="609919" cy="4016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D47145-8B63-43D4-A8F6-ABAC987174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5" y="5116625"/>
            <a:ext cx="845053" cy="57741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0BAB5B8-9E59-4F35-A098-300FD5308277}"/>
              </a:ext>
            </a:extLst>
          </p:cNvPr>
          <p:cNvGrpSpPr/>
          <p:nvPr/>
        </p:nvGrpSpPr>
        <p:grpSpPr>
          <a:xfrm>
            <a:off x="417835" y="4396545"/>
            <a:ext cx="10153128" cy="646331"/>
            <a:chOff x="417835" y="4181872"/>
            <a:chExt cx="10153128" cy="646331"/>
          </a:xfrm>
        </p:grpSpPr>
        <p:pic>
          <p:nvPicPr>
            <p:cNvPr id="15" name="image16.png">
              <a:extLst>
                <a:ext uri="{FF2B5EF4-FFF2-40B4-BE49-F238E27FC236}">
                  <a16:creationId xmlns:a16="http://schemas.microsoft.com/office/drawing/2014/main" id="{39BBCD54-F381-4776-9442-4C6E5E30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3684" y="4273662"/>
              <a:ext cx="1778647" cy="5275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19.png">
              <a:extLst>
                <a:ext uri="{FF2B5EF4-FFF2-40B4-BE49-F238E27FC236}">
                  <a16:creationId xmlns:a16="http://schemas.microsoft.com/office/drawing/2014/main" id="{521F1A72-D0DF-4EC9-9171-D5F1371D2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419" y="4273488"/>
              <a:ext cx="1727828" cy="5124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Picture 2" descr="Fichier:Logo CERN.jpg">
              <a:extLst>
                <a:ext uri="{FF2B5EF4-FFF2-40B4-BE49-F238E27FC236}">
                  <a16:creationId xmlns:a16="http://schemas.microsoft.com/office/drawing/2014/main" id="{BFD9243A-B11D-42D6-84A6-80FB73CF5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23" y="4217053"/>
              <a:ext cx="598131" cy="610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Résultat de recherche d'images pour &quot;Liverpool university logo&quot;">
              <a:extLst>
                <a:ext uri="{FF2B5EF4-FFF2-40B4-BE49-F238E27FC236}">
                  <a16:creationId xmlns:a16="http://schemas.microsoft.com/office/drawing/2014/main" id="{C68AB5AE-06DF-4AEB-BC17-CBE2F2581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536" y="4253880"/>
              <a:ext cx="1344603" cy="56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Résultat de recherche d'images pour &quot;Budker institute novosibirsk logo&quot;">
              <a:extLst>
                <a:ext uri="{FF2B5EF4-FFF2-40B4-BE49-F238E27FC236}">
                  <a16:creationId xmlns:a16="http://schemas.microsoft.com/office/drawing/2014/main" id="{BDF9404B-845C-4301-AE49-03860BA41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1405" y="4259692"/>
              <a:ext cx="999558" cy="554339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BDF4A1C-619F-41E0-91CB-2117F28A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279" y="4252261"/>
              <a:ext cx="598132" cy="575942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04C3B21E-21F5-4024-B20D-2BFFF83E7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704" y="4216064"/>
              <a:ext cx="598131" cy="61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logo_web">
              <a:extLst>
                <a:ext uri="{FF2B5EF4-FFF2-40B4-BE49-F238E27FC236}">
                  <a16:creationId xmlns:a16="http://schemas.microsoft.com/office/drawing/2014/main" id="{9EDE16D7-38F0-4911-AE13-52B374C72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619" y="4294424"/>
              <a:ext cx="1218855" cy="512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E583D4F-2D95-4817-B35C-2B0BC8B0B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835" y="4181872"/>
              <a:ext cx="646331" cy="646331"/>
            </a:xfrm>
            <a:prstGeom prst="rect">
              <a:avLst/>
            </a:prstGeom>
          </p:spPr>
        </p:pic>
      </p:grp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01A40CE0-AD8F-4B9C-A54B-A26052551B85}"/>
              </a:ext>
            </a:extLst>
          </p:cNvPr>
          <p:cNvSpPr/>
          <p:nvPr/>
        </p:nvSpPr>
        <p:spPr>
          <a:xfrm rot="16200000">
            <a:off x="653295" y="465506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">
            <a:extLst>
              <a:ext uri="{FF2B5EF4-FFF2-40B4-BE49-F238E27FC236}">
                <a16:creationId xmlns:a16="http://schemas.microsoft.com/office/drawing/2014/main" id="{E48CDA50-7027-4CA5-B2C3-19DEF51FB023}"/>
              </a:ext>
            </a:extLst>
          </p:cNvPr>
          <p:cNvSpPr txBox="1"/>
          <p:nvPr/>
        </p:nvSpPr>
        <p:spPr>
          <a:xfrm>
            <a:off x="4522291" y="5243902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sz="1400" dirty="0"/>
              <a:t>+ Contributions through </a:t>
            </a:r>
            <a:r>
              <a:rPr lang="en-GB" sz="1400" dirty="0" err="1"/>
              <a:t>iSAS</a:t>
            </a:r>
            <a:r>
              <a:rPr lang="en-GB" sz="1400" dirty="0"/>
              <a:t> of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DEDE24B-A544-4964-9A3D-632B638CD7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226" y="5203837"/>
            <a:ext cx="448164" cy="36567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AC75166-B88F-42B9-87FF-A468FA0BF57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622" y="5188633"/>
            <a:ext cx="874810" cy="39541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37E10AD-2EC0-4169-B9D3-DB77DBA0313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044" y="5132212"/>
            <a:ext cx="440744" cy="4407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11C73E-E00D-4648-9FB0-86685C2F7FA0}"/>
              </a:ext>
            </a:extLst>
          </p:cNvPr>
          <p:cNvSpPr txBox="1"/>
          <p:nvPr/>
        </p:nvSpPr>
        <p:spPr>
          <a:xfrm>
            <a:off x="1918554" y="108937"/>
            <a:ext cx="606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PERLE Collaboration </a:t>
            </a:r>
            <a:r>
              <a:rPr lang="fr-FR" sz="2800" b="1" dirty="0" err="1">
                <a:latin typeface="+mn-lt"/>
              </a:rPr>
              <a:t>Board</a:t>
            </a:r>
            <a:r>
              <a:rPr lang="fr-FR" sz="2800" b="1" dirty="0">
                <a:latin typeface="+mn-lt"/>
              </a:rPr>
              <a:t>    6/12/2024</a:t>
            </a:r>
          </a:p>
        </p:txBody>
      </p:sp>
    </p:spTree>
    <p:extLst>
      <p:ext uri="{BB962C8B-B14F-4D97-AF65-F5344CB8AC3E}">
        <p14:creationId xmlns:p14="http://schemas.microsoft.com/office/powerpoint/2010/main" val="3959228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6">
            <a:extLst>
              <a:ext uri="{FF2B5EF4-FFF2-40B4-BE49-F238E27FC236}">
                <a16:creationId xmlns:a16="http://schemas.microsoft.com/office/drawing/2014/main" id="{5498012C-C6E3-4AD0-A1AD-C19909A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99E246C6-C117-4767-99D0-EB58411DBF60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18" name="Espace réservé du pied de page 7">
            <a:extLst>
              <a:ext uri="{FF2B5EF4-FFF2-40B4-BE49-F238E27FC236}">
                <a16:creationId xmlns:a16="http://schemas.microsoft.com/office/drawing/2014/main" id="{B96B6ADF-42A4-461E-8179-D94A30BEC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19" name="Espace réservé du numéro de diapositive 8">
            <a:extLst>
              <a:ext uri="{FF2B5EF4-FFF2-40B4-BE49-F238E27FC236}">
                <a16:creationId xmlns:a16="http://schemas.microsoft.com/office/drawing/2014/main" id="{6F49D3EC-AE72-424C-90FF-EC433075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0D1B943-72D8-4E76-908F-C9FAEDC8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988" y="2847061"/>
            <a:ext cx="4922731" cy="2764775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CA4B7C68-7057-4F99-A850-AD8A1578B60C}"/>
              </a:ext>
            </a:extLst>
          </p:cNvPr>
          <p:cNvSpPr txBox="1">
            <a:spLocks/>
          </p:cNvSpPr>
          <p:nvPr/>
        </p:nvSpPr>
        <p:spPr>
          <a:xfrm>
            <a:off x="7258594" y="112156"/>
            <a:ext cx="900813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>
                <a:latin typeface="+mn-lt"/>
              </a:rPr>
              <a:t>ASN</a:t>
            </a:r>
            <a:endParaRPr lang="fr-FR" dirty="0">
              <a:latin typeface="+mn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129856B-C4A5-4FB2-956C-B8D18A6CA46E}"/>
              </a:ext>
            </a:extLst>
          </p:cNvPr>
          <p:cNvSpPr txBox="1"/>
          <p:nvPr/>
        </p:nvSpPr>
        <p:spPr>
          <a:xfrm>
            <a:off x="5914565" y="1058482"/>
            <a:ext cx="40158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Many</a:t>
            </a:r>
            <a:r>
              <a:rPr lang="fr-FR" dirty="0"/>
              <a:t> contacts and discussions</a:t>
            </a:r>
          </a:p>
          <a:p>
            <a:pPr algn="ctr"/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ASN. Positive attitude.</a:t>
            </a:r>
          </a:p>
          <a:p>
            <a:pPr algn="ctr"/>
            <a:r>
              <a:rPr lang="fr-FR" dirty="0"/>
              <a:t>INB </a:t>
            </a:r>
            <a:r>
              <a:rPr lang="fr-FR" dirty="0" err="1"/>
              <a:t>regime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not an option !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DF185F-3103-4653-BDEC-F130104D2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" y="0"/>
            <a:ext cx="5192827" cy="36923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0CDB95-C4F5-418D-AC86-932BC94E9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03" y="2885728"/>
            <a:ext cx="4922730" cy="276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22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92AB7F-36AF-4BCE-87B2-723C815D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AFA-3685-4897-B690-31E042764C11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B388F7-EED8-419D-84FA-6040E9DF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3026C3-C527-4024-839B-9800101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9A2FE2B-D399-483B-99C7-7B123CC2447B}"/>
              </a:ext>
            </a:extLst>
          </p:cNvPr>
          <p:cNvSpPr txBox="1"/>
          <p:nvPr/>
        </p:nvSpPr>
        <p:spPr>
          <a:xfrm>
            <a:off x="2598303" y="2368024"/>
            <a:ext cx="54665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err="1">
                <a:highlight>
                  <a:srgbClr val="FFFF00"/>
                </a:highlight>
              </a:rPr>
              <a:t>Status</a:t>
            </a:r>
            <a:r>
              <a:rPr lang="fr-FR" sz="4000" dirty="0">
                <a:highlight>
                  <a:srgbClr val="FFFF00"/>
                </a:highlight>
              </a:rPr>
              <a:t> of the art of the</a:t>
            </a:r>
          </a:p>
          <a:p>
            <a:pPr algn="ctr"/>
            <a:r>
              <a:rPr lang="fr-FR" sz="4000" dirty="0" err="1">
                <a:highlight>
                  <a:srgbClr val="FFFF00"/>
                </a:highlight>
              </a:rPr>
              <a:t>experiments</a:t>
            </a:r>
            <a:r>
              <a:rPr lang="fr-FR" sz="4000" dirty="0">
                <a:highlight>
                  <a:srgbClr val="FFFF00"/>
                </a:highlight>
              </a:rPr>
              <a:t> @ PERLE</a:t>
            </a:r>
          </a:p>
        </p:txBody>
      </p:sp>
    </p:spTree>
    <p:extLst>
      <p:ext uri="{BB962C8B-B14F-4D97-AF65-F5344CB8AC3E}">
        <p14:creationId xmlns:p14="http://schemas.microsoft.com/office/powerpoint/2010/main" val="1732222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81FE04E-349E-A70D-4AD4-97F7A947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119-B166-4F68-A395-672E2931B871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6EC4ACD-A418-627A-1826-1525C23E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C44D92E-422E-42A2-A523-FB9CFE61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2C44C8-5E06-432D-8B74-BB27D97B30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6122D1CE-26A6-486D-9201-AEE4A876CB20}"/>
              </a:ext>
            </a:extLst>
          </p:cNvPr>
          <p:cNvSpPr txBox="1">
            <a:spLocks/>
          </p:cNvSpPr>
          <p:nvPr/>
        </p:nvSpPr>
        <p:spPr>
          <a:xfrm>
            <a:off x="2290043" y="126821"/>
            <a:ext cx="68407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sym typeface="Wingdings" pitchFamily="2" charset="2"/>
              </a:rPr>
              <a:t>Inverse Campton scattering source @ PERLE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EEBDE0A-F6C9-D8CF-6260-911525B37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5" y="653480"/>
            <a:ext cx="10693440" cy="500857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0A42246-C2B9-E633-00A1-C39AB30540F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8"/>
          <a:stretch/>
        </p:blipFill>
        <p:spPr>
          <a:xfrm>
            <a:off x="6020800" y="3605808"/>
            <a:ext cx="2821971" cy="1728192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299D01-905C-4680-D3CA-ACA8052A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18900" r="5134" b="11730"/>
          <a:stretch/>
        </p:blipFill>
        <p:spPr>
          <a:xfrm>
            <a:off x="3029061" y="3965848"/>
            <a:ext cx="2746107" cy="1728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125E02-221D-960F-1EC2-3FE149D46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4" y="725488"/>
            <a:ext cx="2602645" cy="17350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01E9085-0CC6-0843-B9D1-3AEC446FBCD6}"/>
              </a:ext>
            </a:extLst>
          </p:cNvPr>
          <p:cNvCxnSpPr>
            <a:endCxn id="3" idx="0"/>
          </p:cNvCxnSpPr>
          <p:nvPr/>
        </p:nvCxnSpPr>
        <p:spPr>
          <a:xfrm>
            <a:off x="3586187" y="3533800"/>
            <a:ext cx="815928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8AD7D71-509C-B030-C0C0-8F50C832908C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4522291" y="3029744"/>
            <a:ext cx="2909495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6FA4FDC-6CBC-02AA-C2BF-DF4A869ADFD2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1202842" y="2460584"/>
            <a:ext cx="289935" cy="6971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1C718E0-209B-7429-3566-13D1FC1780B1}"/>
              </a:ext>
            </a:extLst>
          </p:cNvPr>
          <p:cNvSpPr txBox="1"/>
          <p:nvPr/>
        </p:nvSpPr>
        <p:spPr>
          <a:xfrm>
            <a:off x="7294398" y="5026223"/>
            <a:ext cx="1548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n-lt"/>
              </a:rPr>
              <a:t>Fabry-</a:t>
            </a:r>
            <a:r>
              <a:rPr lang="fr-FR" sz="1400" b="1" dirty="0" err="1">
                <a:solidFill>
                  <a:schemeClr val="bg1"/>
                </a:solidFill>
                <a:latin typeface="+mn-lt"/>
              </a:rPr>
              <a:t>Perot</a:t>
            </a:r>
            <a:r>
              <a:rPr lang="fr-FR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+mn-lt"/>
              </a:rPr>
              <a:t>Cavity</a:t>
            </a:r>
            <a:endParaRPr lang="fr-FR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4B56F74-A4AE-A6D9-6BFF-05F810709054}"/>
              </a:ext>
            </a:extLst>
          </p:cNvPr>
          <p:cNvSpPr txBox="1"/>
          <p:nvPr/>
        </p:nvSpPr>
        <p:spPr>
          <a:xfrm>
            <a:off x="3341422" y="5386263"/>
            <a:ext cx="247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+mn-lt"/>
              </a:rPr>
              <a:t>X-LINE elements inside bunker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636EB7C-B7B7-C6B6-A373-F3EEF8410154}"/>
              </a:ext>
            </a:extLst>
          </p:cNvPr>
          <p:cNvSpPr txBox="1"/>
          <p:nvPr/>
        </p:nvSpPr>
        <p:spPr>
          <a:xfrm>
            <a:off x="1310232" y="2187134"/>
            <a:ext cx="1555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n-lt"/>
              </a:rPr>
              <a:t>X-LINE in X-HUTCH</a:t>
            </a:r>
          </a:p>
        </p:txBody>
      </p:sp>
    </p:spTree>
    <p:extLst>
      <p:ext uri="{BB962C8B-B14F-4D97-AF65-F5344CB8AC3E}">
        <p14:creationId xmlns:p14="http://schemas.microsoft.com/office/powerpoint/2010/main" val="350095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06FE6-2340-244B-788F-FED9FAA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FC46-4790-415B-82BF-0DAD1029BC47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B5E2840-6282-4DA8-56C5-1415D41C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29" y="140811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Implementation of DESTIN @ PERLE: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5C7300-3EFD-A1AC-8634-91D07189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" y="1013520"/>
            <a:ext cx="10006849" cy="453650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7E0932E-DDD9-5E41-536B-FD10681C7C03}"/>
              </a:ext>
            </a:extLst>
          </p:cNvPr>
          <p:cNvSpPr txBox="1"/>
          <p:nvPr/>
        </p:nvSpPr>
        <p:spPr>
          <a:xfrm>
            <a:off x="5349671" y="3051230"/>
            <a:ext cx="147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RIB factory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0CE6F71-E619-7B2C-2940-C8843F1DFE8C}"/>
              </a:ext>
            </a:extLst>
          </p:cNvPr>
          <p:cNvSpPr/>
          <p:nvPr/>
        </p:nvSpPr>
        <p:spPr>
          <a:xfrm rot="19816265">
            <a:off x="4245454" y="2481679"/>
            <a:ext cx="432000" cy="108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  <a:highlight>
                <a:srgbClr val="800000"/>
              </a:highlight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B4757B6-C64F-637E-2493-A18ADFE75320}"/>
              </a:ext>
            </a:extLst>
          </p:cNvPr>
          <p:cNvCxnSpPr>
            <a:cxnSpLocks/>
          </p:cNvCxnSpPr>
          <p:nvPr/>
        </p:nvCxnSpPr>
        <p:spPr>
          <a:xfrm>
            <a:off x="4594299" y="1949624"/>
            <a:ext cx="1728192" cy="50405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16D238C-E323-8A25-4F30-1C069702E1F3}"/>
              </a:ext>
            </a:extLst>
          </p:cNvPr>
          <p:cNvCxnSpPr>
            <a:cxnSpLocks/>
          </p:cNvCxnSpPr>
          <p:nvPr/>
        </p:nvCxnSpPr>
        <p:spPr>
          <a:xfrm>
            <a:off x="4594299" y="1949624"/>
            <a:ext cx="0" cy="50405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headEnd w="sm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CA11C82-F8C0-8C84-6E0B-BA4F956E5DBD}"/>
              </a:ext>
            </a:extLst>
          </p:cNvPr>
          <p:cNvCxnSpPr>
            <a:cxnSpLocks/>
          </p:cNvCxnSpPr>
          <p:nvPr/>
        </p:nvCxnSpPr>
        <p:spPr>
          <a:xfrm flipV="1">
            <a:off x="5893793" y="2453680"/>
            <a:ext cx="428698" cy="43204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88DD105-62CC-3D69-9F1F-B77C7314F68A}"/>
              </a:ext>
            </a:extLst>
          </p:cNvPr>
          <p:cNvCxnSpPr>
            <a:cxnSpLocks/>
          </p:cNvCxnSpPr>
          <p:nvPr/>
        </p:nvCxnSpPr>
        <p:spPr>
          <a:xfrm flipV="1">
            <a:off x="5893793" y="2885728"/>
            <a:ext cx="0" cy="144017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F9AEE28-E772-1A5C-D572-109F6D667DEB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672425" y="2240222"/>
            <a:ext cx="1601459" cy="40257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18D8ABDD-4C37-9762-3D14-265EB95A0CCE}"/>
              </a:ext>
            </a:extLst>
          </p:cNvPr>
          <p:cNvSpPr txBox="1"/>
          <p:nvPr/>
        </p:nvSpPr>
        <p:spPr>
          <a:xfrm rot="965429">
            <a:off x="4306267" y="449139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+mn-lt"/>
              </a:rPr>
              <a:t>50 MeV e- Linac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717E212-D223-9340-2B68-DBE0211A84E1}"/>
              </a:ext>
            </a:extLst>
          </p:cNvPr>
          <p:cNvGrpSpPr/>
          <p:nvPr/>
        </p:nvGrpSpPr>
        <p:grpSpPr>
          <a:xfrm>
            <a:off x="3082131" y="650110"/>
            <a:ext cx="2016223" cy="1371522"/>
            <a:chOff x="1785987" y="529155"/>
            <a:chExt cx="2376264" cy="153212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0F7834E-6381-B660-D91A-2E2A253819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87" y="529155"/>
              <a:ext cx="2345428" cy="149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F972985-FB69-D659-093F-5FF369FE49FB}"/>
                </a:ext>
              </a:extLst>
            </p:cNvPr>
            <p:cNvSpPr txBox="1"/>
            <p:nvPr/>
          </p:nvSpPr>
          <p:spPr>
            <a:xfrm>
              <a:off x="2434059" y="1683078"/>
              <a:ext cx="1728192" cy="37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Spectrometer</a:t>
              </a: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457D211-03E0-8532-C56D-FB0607C718A0}"/>
              </a:ext>
            </a:extLst>
          </p:cNvPr>
          <p:cNvGrpSpPr/>
          <p:nvPr/>
        </p:nvGrpSpPr>
        <p:grpSpPr>
          <a:xfrm>
            <a:off x="126075" y="1568667"/>
            <a:ext cx="2546349" cy="1389069"/>
            <a:chOff x="129803" y="1352643"/>
            <a:chExt cx="2546349" cy="138906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0D98A075-2F9F-C202-F5B0-F780D1671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803" y="1352643"/>
              <a:ext cx="2546349" cy="136932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B04D9CB-F30D-E1DD-A0C2-0ED53E58CC5B}"/>
                </a:ext>
              </a:extLst>
            </p:cNvPr>
            <p:cNvSpPr txBox="1"/>
            <p:nvPr/>
          </p:nvSpPr>
          <p:spPr>
            <a:xfrm>
              <a:off x="921891" y="2433935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Ion target location </a:t>
              </a:r>
            </a:p>
          </p:txBody>
        </p:sp>
      </p:grp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7FB2782-470F-C4C4-F2AA-D4D5304FB542}"/>
              </a:ext>
            </a:extLst>
          </p:cNvPr>
          <p:cNvCxnSpPr>
            <a:cxnSpLocks/>
          </p:cNvCxnSpPr>
          <p:nvPr/>
        </p:nvCxnSpPr>
        <p:spPr>
          <a:xfrm>
            <a:off x="4009594" y="1986144"/>
            <a:ext cx="99499" cy="28751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94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EBDEB6-DD26-439E-8040-B9EB55D4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7DF35-E69A-432D-A835-08E96BA89B00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62ABD76-D303-4A04-B81D-9E1F302C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FB2D4D-F3E0-438F-B244-C3C53259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6D8D13-08BA-48D8-83BE-6289CBA102B8}"/>
              </a:ext>
            </a:extLst>
          </p:cNvPr>
          <p:cNvSpPr txBox="1"/>
          <p:nvPr/>
        </p:nvSpPr>
        <p:spPr>
          <a:xfrm>
            <a:off x="2616566" y="2022683"/>
            <a:ext cx="5653339" cy="120032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PERLE Organisation and </a:t>
            </a:r>
            <a:r>
              <a:rPr lang="fr-FR" sz="3600" dirty="0" err="1">
                <a:solidFill>
                  <a:srgbClr val="FF0000"/>
                </a:solidFill>
              </a:rPr>
              <a:t>Status</a:t>
            </a:r>
            <a:r>
              <a:rPr lang="fr-FR" sz="3600" dirty="0">
                <a:solidFill>
                  <a:srgbClr val="FF0000"/>
                </a:solidFill>
              </a:rPr>
              <a:t> of the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39488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06FE6-2340-244B-788F-FED9FAA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5D12-1206-436A-8091-7508DFF7645F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2861A5-2589-B5C0-74E2-ABE18BF22FE6}"/>
              </a:ext>
            </a:extLst>
          </p:cNvPr>
          <p:cNvSpPr txBox="1"/>
          <p:nvPr/>
        </p:nvSpPr>
        <p:spPr>
          <a:xfrm>
            <a:off x="377305" y="2103706"/>
            <a:ext cx="6159466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  <a:latin typeface="+mn-lt"/>
              </a:rPr>
              <a:t>Project </a:t>
            </a:r>
            <a:r>
              <a:rPr lang="fr-FR" sz="1600" b="1" dirty="0" err="1">
                <a:solidFill>
                  <a:srgbClr val="0070C0"/>
                </a:solidFill>
                <a:latin typeface="+mn-lt"/>
              </a:rPr>
              <a:t>Directorate</a:t>
            </a:r>
            <a:r>
              <a:rPr lang="fr-FR" sz="1600" b="1" dirty="0">
                <a:solidFill>
                  <a:srgbClr val="0070C0"/>
                </a:solidFill>
                <a:latin typeface="+mn-lt"/>
              </a:rPr>
              <a:t> / Local French Management </a:t>
            </a:r>
            <a:r>
              <a:rPr lang="fr-FR" sz="1600" b="1" dirty="0" err="1">
                <a:solidFill>
                  <a:srgbClr val="0070C0"/>
                </a:solidFill>
                <a:latin typeface="+mn-lt"/>
              </a:rPr>
              <a:t>Board</a:t>
            </a:r>
            <a:r>
              <a:rPr lang="fr-FR" sz="1600" b="1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endParaRPr lang="fr-FR" sz="1600" dirty="0">
              <a:solidFill>
                <a:schemeClr val="tx1"/>
              </a:solidFill>
              <a:latin typeface="+mn-lt"/>
            </a:endParaRPr>
          </a:p>
          <a:p>
            <a:r>
              <a:rPr lang="fr-FR" sz="1400" dirty="0">
                <a:solidFill>
                  <a:schemeClr val="tx1"/>
                </a:solidFill>
                <a:latin typeface="+mn-lt"/>
              </a:rPr>
              <a:t>Achille Stocchi (</a:t>
            </a:r>
            <a:r>
              <a:rPr lang="fr-FR" sz="1400" dirty="0" err="1">
                <a:solidFill>
                  <a:schemeClr val="tx1"/>
                </a:solidFill>
                <a:latin typeface="+mn-lt"/>
              </a:rPr>
              <a:t>Deputy-Spokeperson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)   </a:t>
            </a:r>
            <a:r>
              <a:rPr lang="fr-FR" sz="1400" b="1" dirty="0">
                <a:solidFill>
                  <a:schemeClr val="tx1"/>
                </a:solidFill>
                <a:latin typeface="+mn-lt"/>
              </a:rPr>
              <a:t>DSP, Scientific </a:t>
            </a:r>
            <a:r>
              <a:rPr lang="fr-FR" sz="1400" b="1" dirty="0" err="1">
                <a:solidFill>
                  <a:schemeClr val="tx1"/>
                </a:solidFill>
                <a:latin typeface="+mn-lt"/>
              </a:rPr>
              <a:t>Coordinator</a:t>
            </a:r>
            <a:endParaRPr lang="fr-FR" sz="1400" b="1" dirty="0">
              <a:solidFill>
                <a:schemeClr val="tx1"/>
              </a:solidFill>
              <a:latin typeface="+mn-lt"/>
            </a:endParaRPr>
          </a:p>
          <a:p>
            <a:r>
              <a:rPr lang="fr-FR" sz="1400" dirty="0">
                <a:solidFill>
                  <a:schemeClr val="tx1"/>
                </a:solidFill>
                <a:latin typeface="+mn-lt"/>
              </a:rPr>
              <a:t>Walid Kaabi (</a:t>
            </a:r>
            <a:r>
              <a:rPr lang="fr-FR" sz="1400" dirty="0" err="1">
                <a:solidFill>
                  <a:schemeClr val="tx1"/>
                </a:solidFill>
                <a:latin typeface="+mn-lt"/>
              </a:rPr>
              <a:t>Technical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 Project Leader)  </a:t>
            </a:r>
            <a:r>
              <a:rPr lang="fr-FR" sz="1400" b="1" dirty="0">
                <a:solidFill>
                  <a:schemeClr val="tx1"/>
                </a:solidFill>
                <a:latin typeface="+mn-lt"/>
              </a:rPr>
              <a:t>TPL</a:t>
            </a:r>
          </a:p>
          <a:p>
            <a:pPr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Denis 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Reynet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(S</a:t>
            </a:r>
            <a:r>
              <a:rPr lang="fr-FR" sz="1400" dirty="0" err="1">
                <a:solidFill>
                  <a:schemeClr val="tx1"/>
                </a:solidFill>
                <a:latin typeface="+mn-lt"/>
              </a:rPr>
              <a:t>ystems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+mn-lt"/>
              </a:rPr>
              <a:t>Engineer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) </a:t>
            </a:r>
            <a:r>
              <a:rPr lang="fr-FR" sz="1400" b="1" dirty="0">
                <a:solidFill>
                  <a:schemeClr val="tx1"/>
                </a:solidFill>
                <a:latin typeface="+mn-lt"/>
              </a:rPr>
              <a:t>Associate to TPL 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in charge of the installation</a:t>
            </a:r>
          </a:p>
          <a:p>
            <a:pPr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Guillaume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Olry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lang="fr-FR" sz="1400" b="1" dirty="0">
                <a:solidFill>
                  <a:schemeClr val="tx1"/>
                </a:solidFill>
                <a:latin typeface="+mn-lt"/>
                <a:cs typeface="Arial" charset="0"/>
              </a:rPr>
              <a:t>Associate to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TPL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in charge of RH, budget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Sophie Chance (Project Manager/PBS, WBS, planning)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PM</a:t>
            </a:r>
            <a:endParaRPr lang="fr-FR" sz="1400" b="1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0" marR="0" lvl="0" indent="0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Virginie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Quipourt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(Financial Manager)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FM</a:t>
            </a:r>
          </a:p>
          <a:p>
            <a:pPr marL="0" marR="0" lvl="0" indent="0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Aurore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Lermitage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Quality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Manager)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QM</a:t>
            </a:r>
          </a:p>
          <a:p>
            <a:pPr marL="0" marR="0" lvl="0" indent="0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Maud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Baylac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</a:t>
            </a:r>
            <a:r>
              <a:rPr lang="fr-FR" sz="1400" dirty="0">
                <a:latin typeface="+mn-lt"/>
              </a:rPr>
              <a:t>E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xternal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Relations / In-</a:t>
            </a:r>
            <a:r>
              <a:rPr lang="fr-FR" sz="1400" dirty="0">
                <a:latin typeface="+mn-lt"/>
              </a:rPr>
              <a:t>K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ind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Management) </a:t>
            </a:r>
          </a:p>
          <a:p>
            <a:pPr marL="0" marR="0" lvl="0" indent="0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Frédéric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Bouly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Associate to SP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Experimental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Programs 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Associate to EP</a:t>
            </a:r>
            <a:endParaRPr lang="en-GB" sz="14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E5267D-7318-8031-6969-B8F287462568}"/>
              </a:ext>
            </a:extLst>
          </p:cNvPr>
          <p:cNvSpPr/>
          <p:nvPr/>
        </p:nvSpPr>
        <p:spPr>
          <a:xfrm>
            <a:off x="6754539" y="1057947"/>
            <a:ext cx="3687164" cy="396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CC0066"/>
                </a:solidFill>
              </a:rPr>
              <a:t>International Collaboration </a:t>
            </a:r>
            <a:r>
              <a:rPr lang="fr-FR" sz="1600" b="1" dirty="0" err="1">
                <a:solidFill>
                  <a:srgbClr val="CC0066"/>
                </a:solidFill>
              </a:rPr>
              <a:t>Board</a:t>
            </a:r>
            <a:r>
              <a:rPr lang="fr-FR" sz="1600" b="1" dirty="0">
                <a:solidFill>
                  <a:srgbClr val="CC0066"/>
                </a:solidFill>
              </a:rPr>
              <a:t> (ICB)</a:t>
            </a:r>
          </a:p>
          <a:p>
            <a:r>
              <a:rPr lang="fr-FR" sz="1400" dirty="0">
                <a:solidFill>
                  <a:schemeClr val="tx1"/>
                </a:solidFill>
              </a:rPr>
              <a:t>Oliver </a:t>
            </a:r>
            <a:r>
              <a:rPr lang="fr-FR" sz="1400" dirty="0" err="1">
                <a:solidFill>
                  <a:schemeClr val="tx1"/>
                </a:solidFill>
              </a:rPr>
              <a:t>Bruning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CERN</a:t>
            </a:r>
            <a:r>
              <a:rPr lang="fr-FR" sz="1400" dirty="0">
                <a:solidFill>
                  <a:schemeClr val="tx1"/>
                </a:solidFill>
              </a:rPr>
              <a:t>)  (Chair)</a:t>
            </a:r>
            <a:endParaRPr lang="fr-FR" sz="1400" strike="sngStrike" dirty="0">
              <a:solidFill>
                <a:schemeClr val="tx1"/>
              </a:solidFill>
            </a:endParaRPr>
          </a:p>
          <a:p>
            <a:r>
              <a:rPr lang="fr-FR" sz="1400" dirty="0" err="1">
                <a:solidFill>
                  <a:schemeClr val="tx1"/>
                </a:solidFill>
              </a:rPr>
              <a:t>Rongli</a:t>
            </a:r>
            <a:r>
              <a:rPr lang="fr-FR" sz="1400" dirty="0">
                <a:solidFill>
                  <a:schemeClr val="tx1"/>
                </a:solidFill>
              </a:rPr>
              <a:t> Geng (</a:t>
            </a:r>
            <a:r>
              <a:rPr lang="fr-FR" sz="1400" b="1" dirty="0" err="1">
                <a:solidFill>
                  <a:schemeClr val="tx1"/>
                </a:solidFill>
              </a:rPr>
              <a:t>Jlab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>
                <a:solidFill>
                  <a:schemeClr val="tx1"/>
                </a:solidFill>
              </a:rPr>
              <a:t>Carsten Welsh </a:t>
            </a:r>
            <a:r>
              <a:rPr lang="fr-FR" sz="1400" b="1" dirty="0">
                <a:solidFill>
                  <a:schemeClr val="tx1"/>
                </a:solidFill>
              </a:rPr>
              <a:t>(Liverpool </a:t>
            </a:r>
            <a:r>
              <a:rPr lang="fr-FR" sz="1400" b="1" dirty="0" err="1">
                <a:solidFill>
                  <a:schemeClr val="tx1"/>
                </a:solidFill>
              </a:rPr>
              <a:t>University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>
                <a:solidFill>
                  <a:schemeClr val="tx1"/>
                </a:solidFill>
              </a:rPr>
              <a:t>Stewart </a:t>
            </a:r>
            <a:r>
              <a:rPr lang="fr-FR" sz="1400" dirty="0" err="1">
                <a:solidFill>
                  <a:schemeClr val="tx1"/>
                </a:solidFill>
              </a:rPr>
              <a:t>Boogert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Cockcroft Institute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 err="1">
                <a:solidFill>
                  <a:schemeClr val="tx1"/>
                </a:solidFill>
              </a:rPr>
              <a:t>Deepa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Angal-Kalinin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dirty="0" err="1">
                <a:solidFill>
                  <a:schemeClr val="tx1"/>
                </a:solidFill>
              </a:rPr>
              <a:t>Daresbury</a:t>
            </a:r>
            <a:r>
              <a:rPr lang="fr-FR" sz="1400" dirty="0">
                <a:solidFill>
                  <a:schemeClr val="tx1"/>
                </a:solidFill>
              </a:rPr>
              <a:t>-</a:t>
            </a:r>
            <a:r>
              <a:rPr lang="fr-FR" sz="1400" b="1" dirty="0">
                <a:solidFill>
                  <a:schemeClr val="tx1"/>
                </a:solidFill>
              </a:rPr>
              <a:t>STFC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>
                <a:solidFill>
                  <a:schemeClr val="tx1"/>
                </a:solidFill>
              </a:rPr>
              <a:t>Georg </a:t>
            </a:r>
            <a:r>
              <a:rPr lang="fr-FR" sz="1400" dirty="0" err="1">
                <a:solidFill>
                  <a:schemeClr val="tx1"/>
                </a:solidFill>
              </a:rPr>
              <a:t>Hoffstaetter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Cornell </a:t>
            </a:r>
            <a:r>
              <a:rPr lang="fr-FR" sz="1400" b="1" dirty="0" err="1">
                <a:solidFill>
                  <a:schemeClr val="tx1"/>
                </a:solidFill>
              </a:rPr>
              <a:t>University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 err="1">
                <a:solidFill>
                  <a:schemeClr val="tx1"/>
                </a:solidFill>
              </a:rPr>
              <a:t>Ibon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Bustinduy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ESS-Bilbao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 err="1">
                <a:solidFill>
                  <a:schemeClr val="tx1"/>
                </a:solidFill>
              </a:rPr>
              <a:t>Hadil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Abualrob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An-</a:t>
            </a:r>
            <a:r>
              <a:rPr lang="fr-FR" sz="1400" b="1" dirty="0" err="1">
                <a:solidFill>
                  <a:schemeClr val="tx1"/>
                </a:solidFill>
              </a:rPr>
              <a:t>Najah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University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r>
              <a:rPr lang="fr-FR" sz="1400" dirty="0">
                <a:solidFill>
                  <a:schemeClr val="tx1"/>
                </a:solidFill>
              </a:rPr>
              <a:t>Maud </a:t>
            </a:r>
            <a:r>
              <a:rPr lang="fr-FR" sz="1400" dirty="0" err="1">
                <a:solidFill>
                  <a:schemeClr val="tx1"/>
                </a:solidFill>
              </a:rPr>
              <a:t>Baylac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>
                <a:solidFill>
                  <a:schemeClr val="tx1"/>
                </a:solidFill>
              </a:rPr>
              <a:t>LPSC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  <a:p>
            <a:endParaRPr lang="fr-FR" sz="1400" dirty="0">
              <a:solidFill>
                <a:schemeClr val="tx1"/>
              </a:solidFill>
            </a:endParaRPr>
          </a:p>
          <a:p>
            <a:r>
              <a:rPr lang="fr-FR" sz="1400" dirty="0">
                <a:solidFill>
                  <a:schemeClr val="tx1"/>
                </a:solidFill>
              </a:rPr>
              <a:t>Ex-</a:t>
            </a:r>
            <a:r>
              <a:rPr lang="fr-FR" sz="1400" dirty="0" err="1">
                <a:solidFill>
                  <a:schemeClr val="tx1"/>
                </a:solidFill>
              </a:rPr>
              <a:t>officio</a:t>
            </a:r>
            <a:r>
              <a:rPr lang="fr-FR" sz="1400" dirty="0">
                <a:solidFill>
                  <a:schemeClr val="tx1"/>
                </a:solidFill>
              </a:rPr>
              <a:t> :</a:t>
            </a:r>
          </a:p>
          <a:p>
            <a:r>
              <a:rPr lang="fr-FR" sz="1400" dirty="0">
                <a:solidFill>
                  <a:schemeClr val="tx1"/>
                </a:solidFill>
              </a:rPr>
              <a:t>Achille Stocchi (</a:t>
            </a:r>
            <a:r>
              <a:rPr lang="fr-FR" sz="1400" dirty="0" err="1">
                <a:solidFill>
                  <a:schemeClr val="tx1"/>
                </a:solidFill>
              </a:rPr>
              <a:t>Deputy-Spokeperson</a:t>
            </a:r>
            <a:r>
              <a:rPr lang="fr-FR" sz="1400" dirty="0">
                <a:solidFill>
                  <a:schemeClr val="tx1"/>
                </a:solidFill>
              </a:rPr>
              <a:t>) (IJCLab)</a:t>
            </a:r>
          </a:p>
          <a:p>
            <a:r>
              <a:rPr lang="fr-FR" sz="1400" dirty="0">
                <a:solidFill>
                  <a:schemeClr val="tx1"/>
                </a:solidFill>
              </a:rPr>
              <a:t>Walid </a:t>
            </a:r>
            <a:r>
              <a:rPr lang="fr-FR" sz="1400" dirty="0" err="1">
                <a:solidFill>
                  <a:schemeClr val="tx1"/>
                </a:solidFill>
              </a:rPr>
              <a:t>Kaabi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dirty="0" err="1">
                <a:solidFill>
                  <a:schemeClr val="tx1"/>
                </a:solidFill>
              </a:rPr>
              <a:t>Technical</a:t>
            </a:r>
            <a:r>
              <a:rPr lang="fr-FR" sz="1400" dirty="0">
                <a:solidFill>
                  <a:schemeClr val="tx1"/>
                </a:solidFill>
              </a:rPr>
              <a:t> Project Leader) (IJCLab)</a:t>
            </a:r>
          </a:p>
          <a:p>
            <a:endParaRPr lang="fr-FR" sz="1400" dirty="0">
              <a:solidFill>
                <a:schemeClr val="tx1"/>
              </a:solidFill>
            </a:endParaRPr>
          </a:p>
          <a:p>
            <a:r>
              <a:rPr lang="fr-FR" sz="1400" dirty="0">
                <a:solidFill>
                  <a:schemeClr val="tx1"/>
                </a:solidFill>
              </a:rPr>
              <a:t>Invité :</a:t>
            </a:r>
          </a:p>
          <a:p>
            <a:r>
              <a:rPr lang="fr-FR" sz="1400" dirty="0">
                <a:solidFill>
                  <a:schemeClr val="tx1"/>
                </a:solidFill>
              </a:rPr>
              <a:t>Jorgen D’</a:t>
            </a:r>
            <a:r>
              <a:rPr lang="fr-FR" sz="1400" dirty="0" err="1">
                <a:solidFill>
                  <a:schemeClr val="tx1"/>
                </a:solidFill>
              </a:rPr>
              <a:t>Hondt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b="1" dirty="0" err="1">
                <a:solidFill>
                  <a:schemeClr val="tx1"/>
                </a:solidFill>
              </a:rPr>
              <a:t>Nikhef</a:t>
            </a:r>
            <a:r>
              <a:rPr lang="fr-FR" sz="1400" dirty="0">
                <a:solidFill>
                  <a:schemeClr val="tx1"/>
                </a:solidFill>
              </a:rPr>
              <a:t>) for </a:t>
            </a:r>
            <a:r>
              <a:rPr lang="fr-FR" sz="1400" dirty="0" err="1">
                <a:solidFill>
                  <a:schemeClr val="tx1"/>
                </a:solidFill>
              </a:rPr>
              <a:t>iSAS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B23F6-9CAA-4C8E-F7DD-FA9CB4D09294}"/>
              </a:ext>
            </a:extLst>
          </p:cNvPr>
          <p:cNvSpPr/>
          <p:nvPr/>
        </p:nvSpPr>
        <p:spPr>
          <a:xfrm>
            <a:off x="1569963" y="693211"/>
            <a:ext cx="3240360" cy="603323"/>
          </a:xfrm>
          <a:prstGeom prst="rect">
            <a:avLst/>
          </a:prstGeom>
          <a:solidFill>
            <a:srgbClr val="FFC000"/>
          </a:solidFill>
          <a:ln w="57150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IJCLab and IN2P3 Directions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(COPIL, EAP, CODEC, CS, CSI…)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9DD54FE-EBF3-265B-07DC-DFBCFC618C92}"/>
              </a:ext>
            </a:extLst>
          </p:cNvPr>
          <p:cNvCxnSpPr>
            <a:cxnSpLocks/>
          </p:cNvCxnSpPr>
          <p:nvPr/>
        </p:nvCxnSpPr>
        <p:spPr>
          <a:xfrm>
            <a:off x="3082131" y="1243036"/>
            <a:ext cx="0" cy="509875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DE45BFE9-1489-40CE-BC78-D996FDBD801A}"/>
              </a:ext>
            </a:extLst>
          </p:cNvPr>
          <p:cNvSpPr txBox="1"/>
          <p:nvPr/>
        </p:nvSpPr>
        <p:spPr>
          <a:xfrm>
            <a:off x="1281931" y="120197"/>
            <a:ext cx="690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+mn-lt"/>
              </a:rPr>
              <a:t>PERLE Organisation of an International Collaboration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F339E4-579D-4863-B52D-12633739E54F}"/>
              </a:ext>
            </a:extLst>
          </p:cNvPr>
          <p:cNvSpPr txBox="1"/>
          <p:nvPr/>
        </p:nvSpPr>
        <p:spPr>
          <a:xfrm>
            <a:off x="1209923" y="5169696"/>
            <a:ext cx="805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highlight>
                  <a:srgbClr val="FFFF00"/>
                </a:highlight>
                <a:latin typeface="+mn-lt"/>
              </a:rPr>
              <a:t>Contributions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from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Collaboration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members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to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be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increased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(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see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later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for discussion)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3A70870-16CE-482B-912F-60FA60D7F2C7}"/>
              </a:ext>
            </a:extLst>
          </p:cNvPr>
          <p:cNvSpPr txBox="1"/>
          <p:nvPr/>
        </p:nvSpPr>
        <p:spPr>
          <a:xfrm>
            <a:off x="373834" y="1752911"/>
            <a:ext cx="632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highlight>
                  <a:srgbClr val="FFFF00"/>
                </a:highlight>
                <a:latin typeface="+mn-lt"/>
              </a:rPr>
              <a:t>Reinforced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local one,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absolutly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needed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in the construction phase</a:t>
            </a:r>
          </a:p>
        </p:txBody>
      </p:sp>
    </p:spTree>
    <p:extLst>
      <p:ext uri="{BB962C8B-B14F-4D97-AF65-F5344CB8AC3E}">
        <p14:creationId xmlns:p14="http://schemas.microsoft.com/office/powerpoint/2010/main" val="2955471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06FE6-2340-244B-788F-FED9FAA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AF2-8FD1-4114-8FD7-AA699424ED12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49414C-AA84-0BF8-A87C-EA476A9B5FB9}"/>
              </a:ext>
            </a:extLst>
          </p:cNvPr>
          <p:cNvSpPr txBox="1"/>
          <p:nvPr/>
        </p:nvSpPr>
        <p:spPr>
          <a:xfrm>
            <a:off x="68764" y="879225"/>
            <a:ext cx="10513168" cy="16619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 </a:t>
            </a:r>
            <a:r>
              <a:rPr lang="fr-FR" sz="1600" b="1" u="sng" dirty="0">
                <a:latin typeface="+mn-lt"/>
              </a:rPr>
              <a:t>Réunion DIRECTION DU PROJET</a:t>
            </a:r>
            <a:r>
              <a:rPr lang="fr-FR" sz="1600" b="1" dirty="0">
                <a:latin typeface="+mn-lt"/>
              </a:rPr>
              <a:t>: Thr. 15h30-17h30 </a:t>
            </a:r>
          </a:p>
          <a:p>
            <a:r>
              <a:rPr lang="fr-FR" sz="1600" b="1" dirty="0">
                <a:latin typeface="+mn-lt"/>
              </a:rPr>
              <a:t>Participants</a:t>
            </a:r>
            <a:r>
              <a:rPr lang="fr-FR" sz="1600" dirty="0">
                <a:latin typeface="+mn-lt"/>
              </a:rPr>
              <a:t> : The full </a:t>
            </a:r>
            <a:r>
              <a:rPr lang="fr-FR" sz="1600" dirty="0" err="1">
                <a:latin typeface="+mn-lt"/>
              </a:rPr>
              <a:t>directorate</a:t>
            </a:r>
            <a:r>
              <a:rPr lang="fr-FR" sz="1600" dirty="0">
                <a:latin typeface="+mn-lt"/>
              </a:rPr>
              <a:t> : </a:t>
            </a:r>
          </a:p>
          <a:p>
            <a:r>
              <a:rPr lang="en-US" sz="1400" b="1" dirty="0"/>
              <a:t>Purpose</a:t>
            </a:r>
            <a:r>
              <a:rPr lang="en-US" sz="1400" dirty="0"/>
              <a:t>: Orientation meeting, project milestone/objective follow-up, identification of blocking points (such as financial/market issues, etc.), project decisions, initiate Technical Board if necessary, financial update, vigilance on the WP and activities that are delayed (call for meetings), links with international collaboration.</a:t>
            </a:r>
          </a:p>
          <a:p>
            <a:r>
              <a:rPr lang="en-US" sz="1400" b="1" dirty="0"/>
              <a:t>Input data</a:t>
            </a:r>
            <a:r>
              <a:rPr lang="en-US" sz="1400" dirty="0"/>
              <a:t>: Overall project progress, blocking points, strategy, communication, various.</a:t>
            </a:r>
          </a:p>
          <a:p>
            <a:r>
              <a:rPr lang="en-US" sz="1400" b="1" dirty="0"/>
              <a:t>Output data</a:t>
            </a:r>
            <a:r>
              <a:rPr lang="en-US" sz="1400" dirty="0"/>
              <a:t>: Updated schedule, action and decision reports, and potential scope definition.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776B13-2114-A927-9329-5D546EF9451C}"/>
              </a:ext>
            </a:extLst>
          </p:cNvPr>
          <p:cNvSpPr txBox="1"/>
          <p:nvPr/>
        </p:nvSpPr>
        <p:spPr>
          <a:xfrm>
            <a:off x="129803" y="2885728"/>
            <a:ext cx="10513168" cy="1415772"/>
          </a:xfrm>
          <a:prstGeom prst="rect">
            <a:avLst/>
          </a:prstGeom>
          <a:noFill/>
          <a:ln w="76200">
            <a:solidFill>
              <a:srgbClr val="66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+mn-lt"/>
              </a:rPr>
              <a:t>PERLE Project Progress </a:t>
            </a:r>
            <a:r>
              <a:rPr lang="fr-FR" sz="1600" b="1" dirty="0" err="1">
                <a:latin typeface="+mn-lt"/>
              </a:rPr>
              <a:t>Review</a:t>
            </a:r>
            <a:r>
              <a:rPr lang="fr-FR" sz="1600" b="1" dirty="0">
                <a:latin typeface="+mn-lt"/>
              </a:rPr>
              <a:t> (</a:t>
            </a:r>
            <a:r>
              <a:rPr lang="fr-FR" sz="1600" b="1" dirty="0" err="1">
                <a:latin typeface="+mn-lt"/>
              </a:rPr>
              <a:t>every</a:t>
            </a:r>
            <a:r>
              <a:rPr lang="fr-FR" sz="1600" b="1" dirty="0">
                <a:latin typeface="+mn-lt"/>
              </a:rPr>
              <a:t> </a:t>
            </a:r>
            <a:r>
              <a:rPr lang="fr-FR" sz="1600" b="1" dirty="0" err="1">
                <a:latin typeface="+mn-lt"/>
              </a:rPr>
              <a:t>month</a:t>
            </a:r>
            <a:r>
              <a:rPr lang="fr-FR" sz="1600" b="1" dirty="0">
                <a:latin typeface="+mn-lt"/>
              </a:rPr>
              <a:t>) Thr. 13h30-17h30   - </a:t>
            </a:r>
            <a:r>
              <a:rPr lang="fr-FR" sz="1600" b="1" u="sng" dirty="0">
                <a:latin typeface="+mn-lt"/>
              </a:rPr>
              <a:t>to </a:t>
            </a:r>
            <a:r>
              <a:rPr lang="fr-FR" sz="1600" b="1" u="sng" dirty="0" err="1">
                <a:latin typeface="+mn-lt"/>
              </a:rPr>
              <a:t>be</a:t>
            </a:r>
            <a:r>
              <a:rPr lang="fr-FR" sz="1600" b="1" u="sng" dirty="0">
                <a:latin typeface="+mn-lt"/>
              </a:rPr>
              <a:t> </a:t>
            </a:r>
            <a:r>
              <a:rPr lang="fr-FR" sz="1600" b="1" u="sng" dirty="0" err="1">
                <a:latin typeface="+mn-lt"/>
              </a:rPr>
              <a:t>opened</a:t>
            </a:r>
            <a:r>
              <a:rPr lang="fr-FR" sz="1600" b="1" u="sng" dirty="0">
                <a:latin typeface="+mn-lt"/>
              </a:rPr>
              <a:t> to international </a:t>
            </a:r>
            <a:r>
              <a:rPr lang="fr-FR" sz="1600" b="1" u="sng" dirty="0" err="1">
                <a:latin typeface="+mn-lt"/>
              </a:rPr>
              <a:t>partners</a:t>
            </a:r>
            <a:endParaRPr lang="fr-FR" sz="1600" b="1" u="sng" dirty="0">
              <a:latin typeface="+mn-lt"/>
            </a:endParaRPr>
          </a:p>
          <a:p>
            <a:r>
              <a:rPr lang="en-US" sz="1400" b="1" dirty="0"/>
              <a:t>Participants</a:t>
            </a:r>
            <a:r>
              <a:rPr lang="en-US" sz="1400" dirty="0"/>
              <a:t>: PERLE collaborators (at a minimum, the WP Leaders) + Project Management Team</a:t>
            </a:r>
            <a:br>
              <a:rPr lang="en-US" sz="1400" dirty="0"/>
            </a:br>
            <a:r>
              <a:rPr lang="en-US" sz="1400" b="1" dirty="0"/>
              <a:t>Purpose</a:t>
            </a:r>
            <a:r>
              <a:rPr lang="en-US" sz="1400" dirty="0"/>
              <a:t>: Project Status Report by the project leader + the WPs following a template that includes: progress points, impact on planning and critical path, critical topics requiring increased monitoring, updates on implications and HR needs, etc.</a:t>
            </a:r>
            <a:br>
              <a:rPr lang="en-US" sz="1400" dirty="0"/>
            </a:br>
            <a:r>
              <a:rPr lang="en-US" sz="1400" b="1" dirty="0"/>
              <a:t>Input data</a:t>
            </a:r>
            <a:r>
              <a:rPr lang="en-US" sz="1400" dirty="0"/>
              <a:t>: Progress status by WPs</a:t>
            </a:r>
            <a:br>
              <a:rPr lang="en-US" sz="1400" dirty="0"/>
            </a:br>
            <a:r>
              <a:rPr lang="en-US" sz="1400" b="1" dirty="0"/>
              <a:t>Output data</a:t>
            </a:r>
            <a:r>
              <a:rPr lang="en-US" sz="1400" dirty="0"/>
              <a:t>: Presentations on an Indico + progress update by the Project Management Team.</a:t>
            </a:r>
            <a:endParaRPr lang="fr-FR" sz="1600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77BC44-CD7D-4564-1E78-6CC8F0A01104}"/>
              </a:ext>
            </a:extLst>
          </p:cNvPr>
          <p:cNvSpPr txBox="1"/>
          <p:nvPr/>
        </p:nvSpPr>
        <p:spPr>
          <a:xfrm>
            <a:off x="129803" y="4647019"/>
            <a:ext cx="10513168" cy="76944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+mn-lt"/>
              </a:rPr>
              <a:t>PERLE Collaboration Meeting (1 fois par an)</a:t>
            </a:r>
          </a:p>
          <a:p>
            <a:r>
              <a:rPr lang="en-US" sz="1400" b="1" dirty="0"/>
              <a:t>Participants</a:t>
            </a:r>
            <a:r>
              <a:rPr lang="en-US" sz="1400" dirty="0"/>
              <a:t>: The entire PERLE collaboration</a:t>
            </a:r>
            <a:br>
              <a:rPr lang="en-US" sz="1400" dirty="0"/>
            </a:br>
            <a:r>
              <a:rPr lang="en-US" sz="1400" b="1" dirty="0"/>
              <a:t>Purpose</a:t>
            </a:r>
            <a:r>
              <a:rPr lang="en-US" sz="1400" dirty="0"/>
              <a:t>: To inform about the project’s progress + technical and scientific presentations on the various topics.</a:t>
            </a:r>
            <a:endParaRPr lang="fr-FR" sz="1600" dirty="0">
              <a:latin typeface="+mn-lt"/>
            </a:endParaRPr>
          </a:p>
        </p:txBody>
      </p:sp>
      <p:sp>
        <p:nvSpPr>
          <p:cNvPr id="11" name="Titre 12">
            <a:extLst>
              <a:ext uri="{FF2B5EF4-FFF2-40B4-BE49-F238E27FC236}">
                <a16:creationId xmlns:a16="http://schemas.microsoft.com/office/drawing/2014/main" id="{CE6BD923-5C27-45AE-B056-BE25B6ADC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035" y="149425"/>
            <a:ext cx="7056784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Few </a:t>
            </a:r>
            <a:r>
              <a:rPr lang="fr-FR" dirty="0" err="1">
                <a:latin typeface="+mn-lt"/>
              </a:rPr>
              <a:t>lines</a:t>
            </a:r>
            <a:r>
              <a:rPr lang="fr-FR" dirty="0">
                <a:latin typeface="+mn-lt"/>
              </a:rPr>
              <a:t> for </a:t>
            </a:r>
            <a:r>
              <a:rPr lang="fr-FR" dirty="0" err="1">
                <a:latin typeface="+mn-lt"/>
              </a:rPr>
              <a:t>specifying</a:t>
            </a:r>
            <a:r>
              <a:rPr lang="fr-FR" dirty="0">
                <a:latin typeface="+mn-lt"/>
              </a:rPr>
              <a:t> the Meeting Organisation</a:t>
            </a:r>
          </a:p>
        </p:txBody>
      </p:sp>
    </p:spTree>
    <p:extLst>
      <p:ext uri="{BB962C8B-B14F-4D97-AF65-F5344CB8AC3E}">
        <p14:creationId xmlns:p14="http://schemas.microsoft.com/office/powerpoint/2010/main" val="3784664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17417-AB02-4702-ACF2-81C472A3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50" y="149425"/>
            <a:ext cx="2520281" cy="432048"/>
          </a:xfrm>
        </p:spPr>
        <p:txBody>
          <a:bodyPr>
            <a:normAutofit/>
          </a:bodyPr>
          <a:lstStyle/>
          <a:p>
            <a:r>
              <a:rPr lang="fr-FR" dirty="0"/>
              <a:t>WBS – Last version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396777-753B-44A1-8168-6D843BC6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7D73-20C8-4DD6-BC4A-DD95B6944304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C2F11A-467C-4CB0-9B13-C72B7C29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07D5A9-4560-4392-8BEA-43307FDE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3F2FC9-A23F-4827-90BF-193DCFB3C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44" r="50582" b="66305"/>
          <a:stretch/>
        </p:blipFill>
        <p:spPr>
          <a:xfrm>
            <a:off x="63035" y="881115"/>
            <a:ext cx="10318467" cy="11095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107C8E-65F5-4F6F-BFE5-E5C3AF44F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01" r="39781" b="73767"/>
          <a:stretch/>
        </p:blipFill>
        <p:spPr>
          <a:xfrm>
            <a:off x="201812" y="3096402"/>
            <a:ext cx="2519233" cy="23171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25B5F6-1F9E-4AE1-B03D-BB4F51B91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70" t="25044" b="66468"/>
          <a:stretch/>
        </p:blipFill>
        <p:spPr>
          <a:xfrm>
            <a:off x="686534" y="2016999"/>
            <a:ext cx="9694968" cy="9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92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38AA959-04E2-4873-9693-AD50785DC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249" y="1643446"/>
            <a:ext cx="5265569" cy="43936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E45D3B-144D-4146-832B-8B82F7BE0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3" y="513359"/>
            <a:ext cx="4896544" cy="37079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6617417-AB02-4702-ACF2-81C472A3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50" y="149425"/>
            <a:ext cx="2520281" cy="432048"/>
          </a:xfrm>
        </p:spPr>
        <p:txBody>
          <a:bodyPr>
            <a:normAutofit/>
          </a:bodyPr>
          <a:lstStyle/>
          <a:p>
            <a:r>
              <a:rPr lang="fr-FR" dirty="0"/>
              <a:t>WBS – Last version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396777-753B-44A1-8168-6D843BC6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7D73-20C8-4DD6-BC4A-DD95B6944304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C2F11A-467C-4CB0-9B13-C72B7C29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07D5A9-4560-4392-8BEA-43307FDE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58F51-17BD-442A-AD5B-B0AB9B0BD461}"/>
              </a:ext>
            </a:extLst>
          </p:cNvPr>
          <p:cNvSpPr/>
          <p:nvPr/>
        </p:nvSpPr>
        <p:spPr>
          <a:xfrm>
            <a:off x="0" y="513359"/>
            <a:ext cx="5962451" cy="572169"/>
          </a:xfrm>
          <a:prstGeom prst="rect">
            <a:avLst/>
          </a:prstGeom>
          <a:solidFill>
            <a:schemeClr val="accent4">
              <a:alpha val="10000"/>
            </a:schemeClr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3DEC5-29B1-4C47-BD84-AE78C75A780A}"/>
              </a:ext>
            </a:extLst>
          </p:cNvPr>
          <p:cNvSpPr/>
          <p:nvPr/>
        </p:nvSpPr>
        <p:spPr>
          <a:xfrm>
            <a:off x="5178182" y="1494737"/>
            <a:ext cx="5594594" cy="572169"/>
          </a:xfrm>
          <a:prstGeom prst="rect">
            <a:avLst/>
          </a:prstGeom>
          <a:solidFill>
            <a:schemeClr val="accent4">
              <a:alpha val="10000"/>
            </a:schemeClr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2007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68C36B-0A61-4D34-B3AE-393ED7BE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9516025" cy="432048"/>
          </a:xfrm>
        </p:spPr>
        <p:txBody>
          <a:bodyPr>
            <a:noAutofit/>
          </a:bodyPr>
          <a:lstStyle/>
          <a:p>
            <a:r>
              <a:rPr lang="fr-FR" sz="2800" dirty="0">
                <a:latin typeface="+mn-lt"/>
              </a:rPr>
              <a:t>Project Phasage   - more </a:t>
            </a:r>
            <a:r>
              <a:rPr lang="fr-FR" sz="2800" dirty="0" err="1">
                <a:latin typeface="+mn-lt"/>
              </a:rPr>
              <a:t>precise</a:t>
            </a:r>
            <a:r>
              <a:rPr lang="fr-FR" sz="2800" dirty="0">
                <a:latin typeface="+mn-lt"/>
              </a:rPr>
              <a:t> planning in the </a:t>
            </a:r>
            <a:r>
              <a:rPr lang="fr-FR" sz="2800" dirty="0" err="1">
                <a:latin typeface="+mn-lt"/>
              </a:rPr>
              <a:t>following</a:t>
            </a:r>
            <a:r>
              <a:rPr lang="fr-FR" sz="2800" dirty="0">
                <a:latin typeface="+mn-lt"/>
              </a:rPr>
              <a:t>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8ACC0E-8A57-4C22-BA8A-3A343E68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8AE32-F223-4118-A0C7-FAAFD1FAFD9D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86C212-806B-4ACF-A744-C3750A1C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FBB7E1-CA41-4A71-A4EC-A4B268C2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C7780D-D5CA-425C-968E-8C0CC79EE905}"/>
              </a:ext>
            </a:extLst>
          </p:cNvPr>
          <p:cNvSpPr txBox="1"/>
          <p:nvPr/>
        </p:nvSpPr>
        <p:spPr>
          <a:xfrm>
            <a:off x="129804" y="1393756"/>
            <a:ext cx="2205073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/>
              <a:t>DC Gun @350 keV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F0427E7-41A3-4797-B519-8941A15F11F1}"/>
              </a:ext>
            </a:extLst>
          </p:cNvPr>
          <p:cNvCxnSpPr/>
          <p:nvPr/>
        </p:nvCxnSpPr>
        <p:spPr>
          <a:xfrm>
            <a:off x="558394" y="4936156"/>
            <a:ext cx="97024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C84DFBD-C2F2-49C6-8A40-7FD9EC609753}"/>
              </a:ext>
            </a:extLst>
          </p:cNvPr>
          <p:cNvCxnSpPr>
            <a:cxnSpLocks/>
          </p:cNvCxnSpPr>
          <p:nvPr/>
        </p:nvCxnSpPr>
        <p:spPr>
          <a:xfrm>
            <a:off x="1851368" y="4692755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5117C7E-5445-4442-BF8E-E954CF12B988}"/>
              </a:ext>
            </a:extLst>
          </p:cNvPr>
          <p:cNvCxnSpPr>
            <a:cxnSpLocks/>
          </p:cNvCxnSpPr>
          <p:nvPr/>
        </p:nvCxnSpPr>
        <p:spPr>
          <a:xfrm>
            <a:off x="558394" y="4687772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EDF1566-5F6B-4FFB-BDC1-EC5E93D45097}"/>
              </a:ext>
            </a:extLst>
          </p:cNvPr>
          <p:cNvCxnSpPr/>
          <p:nvPr/>
        </p:nvCxnSpPr>
        <p:spPr>
          <a:xfrm>
            <a:off x="3140317" y="4662997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8BC7D24-AAFE-449D-BCD6-06550682BDA8}"/>
              </a:ext>
            </a:extLst>
          </p:cNvPr>
          <p:cNvCxnSpPr/>
          <p:nvPr/>
        </p:nvCxnSpPr>
        <p:spPr>
          <a:xfrm>
            <a:off x="4438691" y="4674112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5FC29F5-625A-4F18-9113-FC61B603E025}"/>
              </a:ext>
            </a:extLst>
          </p:cNvPr>
          <p:cNvCxnSpPr/>
          <p:nvPr/>
        </p:nvCxnSpPr>
        <p:spPr>
          <a:xfrm>
            <a:off x="5737065" y="4685228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50DBEC6-61DE-4256-9F82-E132732D9390}"/>
              </a:ext>
            </a:extLst>
          </p:cNvPr>
          <p:cNvCxnSpPr/>
          <p:nvPr/>
        </p:nvCxnSpPr>
        <p:spPr>
          <a:xfrm>
            <a:off x="7035439" y="4666694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0223E1F-B6E6-4DB5-83F7-CF8930665943}"/>
              </a:ext>
            </a:extLst>
          </p:cNvPr>
          <p:cNvCxnSpPr/>
          <p:nvPr/>
        </p:nvCxnSpPr>
        <p:spPr>
          <a:xfrm>
            <a:off x="8333812" y="4670397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E206FF0-6C9F-4014-BC9A-47DA31916801}"/>
              </a:ext>
            </a:extLst>
          </p:cNvPr>
          <p:cNvCxnSpPr/>
          <p:nvPr/>
        </p:nvCxnSpPr>
        <p:spPr>
          <a:xfrm>
            <a:off x="9632186" y="4674100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0A70B61A-1E93-4DE3-8C66-4A2095887A06}"/>
              </a:ext>
            </a:extLst>
          </p:cNvPr>
          <p:cNvSpPr txBox="1"/>
          <p:nvPr/>
        </p:nvSpPr>
        <p:spPr>
          <a:xfrm rot="16200000">
            <a:off x="239818" y="5132795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2024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B285104-F459-4206-983A-353D1D287EF8}"/>
              </a:ext>
            </a:extLst>
          </p:cNvPr>
          <p:cNvSpPr txBox="1"/>
          <p:nvPr/>
        </p:nvSpPr>
        <p:spPr>
          <a:xfrm rot="16200000">
            <a:off x="1523369" y="5126618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2025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9F4A4B8-A6DD-4C4F-9304-873B844E1CEF}"/>
              </a:ext>
            </a:extLst>
          </p:cNvPr>
          <p:cNvSpPr txBox="1"/>
          <p:nvPr/>
        </p:nvSpPr>
        <p:spPr>
          <a:xfrm rot="16200000">
            <a:off x="2814331" y="5113029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2026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B80793-BDC2-44F3-9C06-E1BCC9771285}"/>
              </a:ext>
            </a:extLst>
          </p:cNvPr>
          <p:cNvSpPr txBox="1"/>
          <p:nvPr/>
        </p:nvSpPr>
        <p:spPr>
          <a:xfrm rot="16200000">
            <a:off x="4134942" y="5092027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2027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473C8C1-FB67-47A4-AA4D-069301E7EC96}"/>
              </a:ext>
            </a:extLst>
          </p:cNvPr>
          <p:cNvSpPr txBox="1"/>
          <p:nvPr/>
        </p:nvSpPr>
        <p:spPr>
          <a:xfrm rot="16200000">
            <a:off x="5418493" y="5093263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2028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CFA40BC-67D3-4BA4-8EE5-FB57E7BD56F9}"/>
              </a:ext>
            </a:extLst>
          </p:cNvPr>
          <p:cNvSpPr txBox="1"/>
          <p:nvPr/>
        </p:nvSpPr>
        <p:spPr>
          <a:xfrm rot="16200000">
            <a:off x="6739104" y="5094498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2029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9BD82DC-369A-4FD4-A461-ED656A1EAAEF}"/>
              </a:ext>
            </a:extLst>
          </p:cNvPr>
          <p:cNvSpPr txBox="1"/>
          <p:nvPr/>
        </p:nvSpPr>
        <p:spPr>
          <a:xfrm rot="16200000">
            <a:off x="8015242" y="5103145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2030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61869F2-DF25-4B67-86AF-F023B5CCBD2F}"/>
              </a:ext>
            </a:extLst>
          </p:cNvPr>
          <p:cNvSpPr txBox="1"/>
          <p:nvPr/>
        </p:nvSpPr>
        <p:spPr>
          <a:xfrm rot="16200000">
            <a:off x="9335853" y="5119205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2031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98493B8-E220-4494-83D8-A9894E073097}"/>
              </a:ext>
            </a:extLst>
          </p:cNvPr>
          <p:cNvCxnSpPr>
            <a:cxnSpLocks/>
          </p:cNvCxnSpPr>
          <p:nvPr/>
        </p:nvCxnSpPr>
        <p:spPr>
          <a:xfrm flipV="1">
            <a:off x="478332" y="1297321"/>
            <a:ext cx="2492793" cy="1732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E79ACA4-7D55-46E5-B88C-5028CA2E57E8}"/>
              </a:ext>
            </a:extLst>
          </p:cNvPr>
          <p:cNvCxnSpPr>
            <a:cxnSpLocks/>
          </p:cNvCxnSpPr>
          <p:nvPr/>
        </p:nvCxnSpPr>
        <p:spPr>
          <a:xfrm>
            <a:off x="2973231" y="1309236"/>
            <a:ext cx="581627" cy="7175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xplosion : 8 points 30">
            <a:extLst>
              <a:ext uri="{FF2B5EF4-FFF2-40B4-BE49-F238E27FC236}">
                <a16:creationId xmlns:a16="http://schemas.microsoft.com/office/drawing/2014/main" id="{3A540D2B-9940-46C9-BE7B-9004083E53A5}"/>
              </a:ext>
            </a:extLst>
          </p:cNvPr>
          <p:cNvSpPr/>
          <p:nvPr/>
        </p:nvSpPr>
        <p:spPr>
          <a:xfrm>
            <a:off x="2920844" y="1144267"/>
            <a:ext cx="367241" cy="40775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DF1E961-40C2-425B-95F3-EBC1B0F8515F}"/>
              </a:ext>
            </a:extLst>
          </p:cNvPr>
          <p:cNvCxnSpPr>
            <a:cxnSpLocks/>
          </p:cNvCxnSpPr>
          <p:nvPr/>
        </p:nvCxnSpPr>
        <p:spPr>
          <a:xfrm flipV="1">
            <a:off x="437331" y="2147799"/>
            <a:ext cx="1827002" cy="218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7881371-2403-4030-9B91-FD1436B4AE69}"/>
              </a:ext>
            </a:extLst>
          </p:cNvPr>
          <p:cNvCxnSpPr>
            <a:cxnSpLocks/>
          </p:cNvCxnSpPr>
          <p:nvPr/>
        </p:nvCxnSpPr>
        <p:spPr>
          <a:xfrm>
            <a:off x="2292853" y="2147799"/>
            <a:ext cx="2626522" cy="3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BAC7E196-6923-4693-83DA-92AE125E2721}"/>
              </a:ext>
            </a:extLst>
          </p:cNvPr>
          <p:cNvSpPr txBox="1"/>
          <p:nvPr/>
        </p:nvSpPr>
        <p:spPr>
          <a:xfrm>
            <a:off x="129803" y="2247279"/>
            <a:ext cx="208448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 err="1"/>
              <a:t>Injector</a:t>
            </a:r>
            <a:r>
              <a:rPr lang="fr-FR" sz="1767" b="1" dirty="0"/>
              <a:t> @ 7MeV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84B5008-2290-4053-81B7-99516AD198B8}"/>
              </a:ext>
            </a:extLst>
          </p:cNvPr>
          <p:cNvCxnSpPr>
            <a:cxnSpLocks/>
          </p:cNvCxnSpPr>
          <p:nvPr/>
        </p:nvCxnSpPr>
        <p:spPr>
          <a:xfrm flipV="1">
            <a:off x="5055455" y="2149988"/>
            <a:ext cx="1165873" cy="28120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F7E9138-3DDC-43ED-8C46-90AF0C0B306A}"/>
              </a:ext>
            </a:extLst>
          </p:cNvPr>
          <p:cNvCxnSpPr>
            <a:cxnSpLocks/>
          </p:cNvCxnSpPr>
          <p:nvPr/>
        </p:nvCxnSpPr>
        <p:spPr>
          <a:xfrm>
            <a:off x="3136574" y="1455875"/>
            <a:ext cx="0" cy="3515286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AE42060-EC61-4A3B-8B58-1D9B33C8A9A6}"/>
              </a:ext>
            </a:extLst>
          </p:cNvPr>
          <p:cNvCxnSpPr>
            <a:cxnSpLocks/>
          </p:cNvCxnSpPr>
          <p:nvPr/>
        </p:nvCxnSpPr>
        <p:spPr>
          <a:xfrm>
            <a:off x="5377286" y="3290679"/>
            <a:ext cx="6402" cy="16804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7813725-30D9-4051-8C6F-D96FA67ACE05}"/>
              </a:ext>
            </a:extLst>
          </p:cNvPr>
          <p:cNvCxnSpPr>
            <a:cxnSpLocks/>
          </p:cNvCxnSpPr>
          <p:nvPr/>
        </p:nvCxnSpPr>
        <p:spPr>
          <a:xfrm>
            <a:off x="5065847" y="2228991"/>
            <a:ext cx="32508" cy="27268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5E0AA8E-8A5A-4ECE-A8AC-D549DAF158E7}"/>
              </a:ext>
            </a:extLst>
          </p:cNvPr>
          <p:cNvCxnSpPr>
            <a:cxnSpLocks/>
          </p:cNvCxnSpPr>
          <p:nvPr/>
        </p:nvCxnSpPr>
        <p:spPr>
          <a:xfrm flipV="1">
            <a:off x="451057" y="3129403"/>
            <a:ext cx="2819862" cy="530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D5E9242-A16A-4A4B-BDFE-E5DF355B7F85}"/>
              </a:ext>
            </a:extLst>
          </p:cNvPr>
          <p:cNvCxnSpPr>
            <a:cxnSpLocks/>
          </p:cNvCxnSpPr>
          <p:nvPr/>
        </p:nvCxnSpPr>
        <p:spPr>
          <a:xfrm>
            <a:off x="3148386" y="3130371"/>
            <a:ext cx="3821576" cy="5658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17CBC0C1-BAFB-4652-B162-087DAC5554A3}"/>
              </a:ext>
            </a:extLst>
          </p:cNvPr>
          <p:cNvSpPr txBox="1"/>
          <p:nvPr/>
        </p:nvSpPr>
        <p:spPr>
          <a:xfrm>
            <a:off x="139422" y="3244750"/>
            <a:ext cx="1881474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/>
              <a:t>ERL 1-LOOPS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9FA64BD-E6CD-4F54-8F27-3FB8DB7C35AF}"/>
              </a:ext>
            </a:extLst>
          </p:cNvPr>
          <p:cNvCxnSpPr>
            <a:cxnSpLocks/>
          </p:cNvCxnSpPr>
          <p:nvPr/>
        </p:nvCxnSpPr>
        <p:spPr>
          <a:xfrm>
            <a:off x="7035439" y="3169943"/>
            <a:ext cx="982840" cy="2921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xplosion : 8 points 50">
            <a:extLst>
              <a:ext uri="{FF2B5EF4-FFF2-40B4-BE49-F238E27FC236}">
                <a16:creationId xmlns:a16="http://schemas.microsoft.com/office/drawing/2014/main" id="{76CA7155-01B6-468D-82BE-5C96DEBC9E3F}"/>
              </a:ext>
            </a:extLst>
          </p:cNvPr>
          <p:cNvSpPr/>
          <p:nvPr/>
        </p:nvSpPr>
        <p:spPr>
          <a:xfrm>
            <a:off x="6916787" y="2966064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BBA83546-2FEB-4EAC-8A35-DB6FDDBD61FB}"/>
              </a:ext>
            </a:extLst>
          </p:cNvPr>
          <p:cNvCxnSpPr>
            <a:cxnSpLocks/>
          </p:cNvCxnSpPr>
          <p:nvPr/>
        </p:nvCxnSpPr>
        <p:spPr>
          <a:xfrm>
            <a:off x="5850811" y="3233754"/>
            <a:ext cx="19943" cy="16484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ED1F5C92-2A26-403D-8A9C-D256EF907DEE}"/>
              </a:ext>
            </a:extLst>
          </p:cNvPr>
          <p:cNvCxnSpPr>
            <a:cxnSpLocks/>
          </p:cNvCxnSpPr>
          <p:nvPr/>
        </p:nvCxnSpPr>
        <p:spPr>
          <a:xfrm flipH="1">
            <a:off x="6466507" y="3290679"/>
            <a:ext cx="868" cy="206093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A018957B-8E2B-448B-82F3-49ED54E82C4A}"/>
              </a:ext>
            </a:extLst>
          </p:cNvPr>
          <p:cNvCxnSpPr>
            <a:cxnSpLocks/>
          </p:cNvCxnSpPr>
          <p:nvPr/>
        </p:nvCxnSpPr>
        <p:spPr>
          <a:xfrm flipH="1">
            <a:off x="7091526" y="3398661"/>
            <a:ext cx="1" cy="14321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0A32DA98-0021-4ACF-AACB-3D17B4647F39}"/>
              </a:ext>
            </a:extLst>
          </p:cNvPr>
          <p:cNvSpPr txBox="1"/>
          <p:nvPr/>
        </p:nvSpPr>
        <p:spPr>
          <a:xfrm>
            <a:off x="2756412" y="1533736"/>
            <a:ext cx="702436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/>
              <a:t>DC gun </a:t>
            </a:r>
          </a:p>
          <a:p>
            <a:r>
              <a:rPr lang="fr-FR" sz="972" i="1" dirty="0" err="1"/>
              <a:t>operation</a:t>
            </a:r>
            <a:endParaRPr lang="fr-FR" sz="972" i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D66255E-81C5-4C3B-B94F-6116BE91E3F6}"/>
              </a:ext>
            </a:extLst>
          </p:cNvPr>
          <p:cNvSpPr txBox="1"/>
          <p:nvPr/>
        </p:nvSpPr>
        <p:spPr>
          <a:xfrm>
            <a:off x="4967046" y="3718347"/>
            <a:ext cx="779381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/>
              <a:t>Cryogenic</a:t>
            </a:r>
            <a:r>
              <a:rPr lang="fr-FR" sz="972" i="1" dirty="0"/>
              <a:t> </a:t>
            </a:r>
          </a:p>
          <a:p>
            <a:pPr algn="ctr"/>
            <a:r>
              <a:rPr lang="fr-FR" sz="972" i="1" dirty="0" err="1"/>
              <a:t>installed</a:t>
            </a:r>
            <a:endParaRPr lang="fr-FR" sz="972" i="1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AFC0DDE-047A-4C9D-81BA-40E29911AAFE}"/>
              </a:ext>
            </a:extLst>
          </p:cNvPr>
          <p:cNvSpPr txBox="1"/>
          <p:nvPr/>
        </p:nvSpPr>
        <p:spPr>
          <a:xfrm>
            <a:off x="4463092" y="2307079"/>
            <a:ext cx="1146408" cy="2419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72" i="1" dirty="0" err="1"/>
              <a:t>Injector</a:t>
            </a:r>
            <a:r>
              <a:rPr lang="fr-FR" sz="972" i="1" dirty="0"/>
              <a:t> </a:t>
            </a:r>
            <a:r>
              <a:rPr lang="fr-FR" sz="972" i="1" dirty="0" err="1"/>
              <a:t>installed</a:t>
            </a:r>
            <a:endParaRPr lang="fr-FR" sz="972" i="1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C253F74-CB88-4CCB-8FE2-0878E55AB1A5}"/>
              </a:ext>
            </a:extLst>
          </p:cNvPr>
          <p:cNvSpPr txBox="1"/>
          <p:nvPr/>
        </p:nvSpPr>
        <p:spPr>
          <a:xfrm>
            <a:off x="5432504" y="3380761"/>
            <a:ext cx="889987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/>
              <a:t>Cryomodule</a:t>
            </a:r>
            <a:r>
              <a:rPr lang="fr-FR" sz="972" i="1" dirty="0"/>
              <a:t> </a:t>
            </a:r>
          </a:p>
          <a:p>
            <a:pPr algn="ctr"/>
            <a:r>
              <a:rPr lang="fr-FR" sz="972" i="1" dirty="0" err="1"/>
              <a:t>tested</a:t>
            </a:r>
            <a:endParaRPr lang="fr-FR" sz="972" i="1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ADFD5BE-0154-48A3-82AE-474456C2485B}"/>
              </a:ext>
            </a:extLst>
          </p:cNvPr>
          <p:cNvSpPr txBox="1"/>
          <p:nvPr/>
        </p:nvSpPr>
        <p:spPr>
          <a:xfrm>
            <a:off x="6043834" y="3718347"/>
            <a:ext cx="854721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/>
              <a:t>Cryomodule</a:t>
            </a:r>
            <a:endParaRPr lang="fr-FR" sz="972" i="1" dirty="0"/>
          </a:p>
          <a:p>
            <a:pPr algn="ctr"/>
            <a:r>
              <a:rPr lang="fr-FR" sz="972" i="1" dirty="0"/>
              <a:t> </a:t>
            </a:r>
            <a:r>
              <a:rPr lang="fr-FR" sz="972" i="1" dirty="0" err="1"/>
              <a:t>Installed</a:t>
            </a:r>
            <a:endParaRPr lang="fr-FR" sz="972" i="1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69F217D-49EF-48FF-8261-B5DC3C25F857}"/>
              </a:ext>
            </a:extLst>
          </p:cNvPr>
          <p:cNvSpPr txBox="1"/>
          <p:nvPr/>
        </p:nvSpPr>
        <p:spPr>
          <a:xfrm>
            <a:off x="6695965" y="3428269"/>
            <a:ext cx="1008609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/>
              <a:t>First ERL</a:t>
            </a:r>
          </a:p>
          <a:p>
            <a:pPr algn="ctr"/>
            <a:r>
              <a:rPr lang="fr-FR" sz="972" i="1" dirty="0"/>
              <a:t> </a:t>
            </a:r>
            <a:r>
              <a:rPr lang="fr-FR" sz="972" i="1" dirty="0" err="1"/>
              <a:t>demonstration</a:t>
            </a:r>
            <a:endParaRPr lang="fr-FR" sz="972" i="1" dirty="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47468DDD-C5B8-4EFA-881E-126629FBC616}"/>
              </a:ext>
            </a:extLst>
          </p:cNvPr>
          <p:cNvCxnSpPr>
            <a:cxnSpLocks/>
          </p:cNvCxnSpPr>
          <p:nvPr/>
        </p:nvCxnSpPr>
        <p:spPr>
          <a:xfrm flipV="1">
            <a:off x="4802887" y="4179038"/>
            <a:ext cx="4096121" cy="777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81EA3D04-A41C-4567-83E5-92FF166A6949}"/>
              </a:ext>
            </a:extLst>
          </p:cNvPr>
          <p:cNvCxnSpPr>
            <a:cxnSpLocks/>
          </p:cNvCxnSpPr>
          <p:nvPr/>
        </p:nvCxnSpPr>
        <p:spPr>
          <a:xfrm>
            <a:off x="8936888" y="4182860"/>
            <a:ext cx="964122" cy="2963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xplosion : 8 points 62">
            <a:extLst>
              <a:ext uri="{FF2B5EF4-FFF2-40B4-BE49-F238E27FC236}">
                <a16:creationId xmlns:a16="http://schemas.microsoft.com/office/drawing/2014/main" id="{032B8A46-8A85-4201-A2BC-1FF350B4C438}"/>
              </a:ext>
            </a:extLst>
          </p:cNvPr>
          <p:cNvSpPr/>
          <p:nvPr/>
        </p:nvSpPr>
        <p:spPr>
          <a:xfrm>
            <a:off x="8715387" y="3991233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E099DF3-99CF-4825-BB38-267CD81CABE2}"/>
              </a:ext>
            </a:extLst>
          </p:cNvPr>
          <p:cNvSpPr txBox="1"/>
          <p:nvPr/>
        </p:nvSpPr>
        <p:spPr>
          <a:xfrm>
            <a:off x="8347579" y="4414887"/>
            <a:ext cx="1008609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/>
              <a:t>3-loop ERL</a:t>
            </a:r>
          </a:p>
          <a:p>
            <a:pPr algn="ctr"/>
            <a:r>
              <a:rPr lang="fr-FR" sz="972" i="1" dirty="0"/>
              <a:t> </a:t>
            </a:r>
            <a:r>
              <a:rPr lang="fr-FR" sz="972" i="1" dirty="0" err="1"/>
              <a:t>demonstration</a:t>
            </a:r>
            <a:endParaRPr lang="fr-FR" sz="972" i="1" dirty="0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846D74F8-B4D5-45D3-A98D-B02DB6994A8E}"/>
              </a:ext>
            </a:extLst>
          </p:cNvPr>
          <p:cNvSpPr txBox="1"/>
          <p:nvPr/>
        </p:nvSpPr>
        <p:spPr>
          <a:xfrm>
            <a:off x="139422" y="4091575"/>
            <a:ext cx="1908836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/>
              <a:t>ERL 3-LOOPS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0B04CA5D-6986-489F-8ED2-12B9010851B6}"/>
              </a:ext>
            </a:extLst>
          </p:cNvPr>
          <p:cNvCxnSpPr>
            <a:cxnSpLocks/>
          </p:cNvCxnSpPr>
          <p:nvPr/>
        </p:nvCxnSpPr>
        <p:spPr>
          <a:xfrm flipV="1">
            <a:off x="6588583" y="1217451"/>
            <a:ext cx="689226" cy="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E05251BA-0D76-4795-BDAC-04FA9B739EE3}"/>
              </a:ext>
            </a:extLst>
          </p:cNvPr>
          <p:cNvCxnSpPr>
            <a:cxnSpLocks/>
          </p:cNvCxnSpPr>
          <p:nvPr/>
        </p:nvCxnSpPr>
        <p:spPr>
          <a:xfrm flipV="1">
            <a:off x="6606896" y="1455875"/>
            <a:ext cx="689226" cy="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3C89BDE1-C84E-47C2-982F-066CF26803FD}"/>
              </a:ext>
            </a:extLst>
          </p:cNvPr>
          <p:cNvCxnSpPr>
            <a:cxnSpLocks/>
          </p:cNvCxnSpPr>
          <p:nvPr/>
        </p:nvCxnSpPr>
        <p:spPr>
          <a:xfrm flipV="1">
            <a:off x="6576451" y="1703223"/>
            <a:ext cx="689226" cy="3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C1DC10F8-2C6B-4E67-B990-850865A04A1C}"/>
              </a:ext>
            </a:extLst>
          </p:cNvPr>
          <p:cNvSpPr txBox="1"/>
          <p:nvPr/>
        </p:nvSpPr>
        <p:spPr>
          <a:xfrm>
            <a:off x="7015781" y="1085528"/>
            <a:ext cx="1148984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b="1" dirty="0"/>
              <a:t>Design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FF6E922-48A7-489E-B31B-4EA5DEE4141A}"/>
              </a:ext>
            </a:extLst>
          </p:cNvPr>
          <p:cNvSpPr txBox="1"/>
          <p:nvPr/>
        </p:nvSpPr>
        <p:spPr>
          <a:xfrm>
            <a:off x="7149119" y="1315966"/>
            <a:ext cx="3497568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b="1" dirty="0" err="1"/>
              <a:t>Procuirement</a:t>
            </a:r>
            <a:r>
              <a:rPr lang="fr-FR" sz="1237" b="1" dirty="0"/>
              <a:t> / Construction / Installation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08CC55F4-9D9B-4AE1-BE87-B8063AD5D781}"/>
              </a:ext>
            </a:extLst>
          </p:cNvPr>
          <p:cNvSpPr txBox="1"/>
          <p:nvPr/>
        </p:nvSpPr>
        <p:spPr>
          <a:xfrm>
            <a:off x="7341384" y="1578516"/>
            <a:ext cx="2165500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37" b="1" dirty="0"/>
              <a:t>Commissioning</a:t>
            </a:r>
          </a:p>
        </p:txBody>
      </p:sp>
      <p:sp>
        <p:nvSpPr>
          <p:cNvPr id="76" name="Explosion : 8 points 75">
            <a:extLst>
              <a:ext uri="{FF2B5EF4-FFF2-40B4-BE49-F238E27FC236}">
                <a16:creationId xmlns:a16="http://schemas.microsoft.com/office/drawing/2014/main" id="{ED59384A-6074-4E54-BD4B-6F44BFFD3199}"/>
              </a:ext>
            </a:extLst>
          </p:cNvPr>
          <p:cNvSpPr/>
          <p:nvPr/>
        </p:nvSpPr>
        <p:spPr>
          <a:xfrm>
            <a:off x="5921405" y="194875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3317C98F-71C7-4D79-B536-ADFB6AA0B5D2}"/>
              </a:ext>
            </a:extLst>
          </p:cNvPr>
          <p:cNvSpPr txBox="1"/>
          <p:nvPr/>
        </p:nvSpPr>
        <p:spPr>
          <a:xfrm>
            <a:off x="5818435" y="2427778"/>
            <a:ext cx="545342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/>
              <a:t>20 mA</a:t>
            </a:r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5E38CB3A-F2AE-4523-8C78-C736299502BD}"/>
              </a:ext>
            </a:extLst>
          </p:cNvPr>
          <p:cNvCxnSpPr>
            <a:cxnSpLocks/>
          </p:cNvCxnSpPr>
          <p:nvPr/>
        </p:nvCxnSpPr>
        <p:spPr>
          <a:xfrm flipH="1">
            <a:off x="6103283" y="2309162"/>
            <a:ext cx="121" cy="26531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0B496758-35A9-42B0-B833-691F31F1DFD6}"/>
              </a:ext>
            </a:extLst>
          </p:cNvPr>
          <p:cNvCxnSpPr>
            <a:cxnSpLocks/>
          </p:cNvCxnSpPr>
          <p:nvPr/>
        </p:nvCxnSpPr>
        <p:spPr>
          <a:xfrm flipH="1">
            <a:off x="7996709" y="3195304"/>
            <a:ext cx="8930" cy="1708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xplosion : 8 points 79">
            <a:extLst>
              <a:ext uri="{FF2B5EF4-FFF2-40B4-BE49-F238E27FC236}">
                <a16:creationId xmlns:a16="http://schemas.microsoft.com/office/drawing/2014/main" id="{0253F09F-A7C0-41A0-B2D5-5B9B4B8A14B3}"/>
              </a:ext>
            </a:extLst>
          </p:cNvPr>
          <p:cNvSpPr/>
          <p:nvPr/>
        </p:nvSpPr>
        <p:spPr>
          <a:xfrm>
            <a:off x="7834659" y="2958275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E3EBA9F7-02C1-4783-A088-083AABCF9EA0}"/>
              </a:ext>
            </a:extLst>
          </p:cNvPr>
          <p:cNvSpPr txBox="1"/>
          <p:nvPr/>
        </p:nvSpPr>
        <p:spPr>
          <a:xfrm>
            <a:off x="7819363" y="3396173"/>
            <a:ext cx="474810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/>
              <a:t>2MW</a:t>
            </a: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5AB3C788-BAFE-47ED-BA5A-104EA4678A1A}"/>
              </a:ext>
            </a:extLst>
          </p:cNvPr>
          <p:cNvCxnSpPr>
            <a:cxnSpLocks/>
          </p:cNvCxnSpPr>
          <p:nvPr/>
        </p:nvCxnSpPr>
        <p:spPr>
          <a:xfrm>
            <a:off x="9900070" y="4373606"/>
            <a:ext cx="13253" cy="5935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xplosion : 8 points 82">
            <a:extLst>
              <a:ext uri="{FF2B5EF4-FFF2-40B4-BE49-F238E27FC236}">
                <a16:creationId xmlns:a16="http://schemas.microsoft.com/office/drawing/2014/main" id="{A55B1EBA-B7BE-473E-B269-84696E4D20C8}"/>
              </a:ext>
            </a:extLst>
          </p:cNvPr>
          <p:cNvSpPr/>
          <p:nvPr/>
        </p:nvSpPr>
        <p:spPr>
          <a:xfrm>
            <a:off x="9717389" y="3965848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57BCD017-42A4-46CB-8A24-831AC4CEB515}"/>
              </a:ext>
            </a:extLst>
          </p:cNvPr>
          <p:cNvSpPr txBox="1"/>
          <p:nvPr/>
        </p:nvSpPr>
        <p:spPr>
          <a:xfrm>
            <a:off x="9628805" y="4424261"/>
            <a:ext cx="474810" cy="24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972" i="1" dirty="0"/>
              <a:t>5MW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3525032-F3A6-4DBB-8AF5-5FA1B4CF2CFD}"/>
              </a:ext>
            </a:extLst>
          </p:cNvPr>
          <p:cNvCxnSpPr>
            <a:cxnSpLocks/>
          </p:cNvCxnSpPr>
          <p:nvPr/>
        </p:nvCxnSpPr>
        <p:spPr>
          <a:xfrm>
            <a:off x="2704968" y="1312711"/>
            <a:ext cx="13821" cy="333941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xplosion : 8 points 85">
            <a:extLst>
              <a:ext uri="{FF2B5EF4-FFF2-40B4-BE49-F238E27FC236}">
                <a16:creationId xmlns:a16="http://schemas.microsoft.com/office/drawing/2014/main" id="{27D6ED80-D266-4449-994E-2BA9A4E28C8B}"/>
              </a:ext>
            </a:extLst>
          </p:cNvPr>
          <p:cNvSpPr/>
          <p:nvPr/>
        </p:nvSpPr>
        <p:spPr>
          <a:xfrm>
            <a:off x="2538039" y="4496033"/>
            <a:ext cx="367241" cy="40775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99C3626E-14E0-4BB6-9BB5-A21724C7B18A}"/>
              </a:ext>
            </a:extLst>
          </p:cNvPr>
          <p:cNvSpPr txBox="1"/>
          <p:nvPr/>
        </p:nvSpPr>
        <p:spPr>
          <a:xfrm>
            <a:off x="2506067" y="4273708"/>
            <a:ext cx="439544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b="1" i="1" dirty="0">
                <a:solidFill>
                  <a:srgbClr val="FF0000"/>
                </a:solidFill>
              </a:rPr>
              <a:t>TDR</a:t>
            </a:r>
          </a:p>
        </p:txBody>
      </p:sp>
      <p:sp>
        <p:nvSpPr>
          <p:cNvPr id="88" name="Explosion : 8 points 87">
            <a:extLst>
              <a:ext uri="{FF2B5EF4-FFF2-40B4-BE49-F238E27FC236}">
                <a16:creationId xmlns:a16="http://schemas.microsoft.com/office/drawing/2014/main" id="{3E35E636-2659-48C2-B79F-240F5B59E04B}"/>
              </a:ext>
            </a:extLst>
          </p:cNvPr>
          <p:cNvSpPr/>
          <p:nvPr/>
        </p:nvSpPr>
        <p:spPr>
          <a:xfrm>
            <a:off x="5674419" y="2968985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9" name="Explosion : 8 points 88">
            <a:extLst>
              <a:ext uri="{FF2B5EF4-FFF2-40B4-BE49-F238E27FC236}">
                <a16:creationId xmlns:a16="http://schemas.microsoft.com/office/drawing/2014/main" id="{A40C159E-8D64-4021-930C-00492C3D0797}"/>
              </a:ext>
            </a:extLst>
          </p:cNvPr>
          <p:cNvSpPr/>
          <p:nvPr/>
        </p:nvSpPr>
        <p:spPr>
          <a:xfrm>
            <a:off x="6292652" y="2998162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90" name="Explosion : 8 points 89">
            <a:extLst>
              <a:ext uri="{FF2B5EF4-FFF2-40B4-BE49-F238E27FC236}">
                <a16:creationId xmlns:a16="http://schemas.microsoft.com/office/drawing/2014/main" id="{58F9923C-6F19-40FD-ADEB-38155BE30D9B}"/>
              </a:ext>
            </a:extLst>
          </p:cNvPr>
          <p:cNvSpPr/>
          <p:nvPr/>
        </p:nvSpPr>
        <p:spPr>
          <a:xfrm>
            <a:off x="5186807" y="298093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3AB46C89-0EEC-4E23-A6B1-EC383BF10220}"/>
              </a:ext>
            </a:extLst>
          </p:cNvPr>
          <p:cNvSpPr/>
          <p:nvPr/>
        </p:nvSpPr>
        <p:spPr>
          <a:xfrm>
            <a:off x="8393431" y="1930756"/>
            <a:ext cx="403502" cy="1859053"/>
          </a:xfrm>
          <a:prstGeom prst="roundRect">
            <a:avLst>
              <a:gd name="adj" fmla="val 5241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66C1EE91-3A6A-4C01-B447-54C6E33D694B}"/>
              </a:ext>
            </a:extLst>
          </p:cNvPr>
          <p:cNvSpPr txBox="1"/>
          <p:nvPr/>
        </p:nvSpPr>
        <p:spPr>
          <a:xfrm rot="16200000">
            <a:off x="7628302" y="2690457"/>
            <a:ext cx="1906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PERLE 1-LOOP  89MeV</a:t>
            </a:r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2F3B6BC3-8C30-4939-B243-ED69B2088303}"/>
              </a:ext>
            </a:extLst>
          </p:cNvPr>
          <p:cNvSpPr/>
          <p:nvPr/>
        </p:nvSpPr>
        <p:spPr>
          <a:xfrm>
            <a:off x="10111453" y="2773591"/>
            <a:ext cx="403502" cy="2061753"/>
          </a:xfrm>
          <a:prstGeom prst="roundRect">
            <a:avLst>
              <a:gd name="adj" fmla="val 5241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EADB0202-96FD-41A8-A50A-59952E468E51}"/>
              </a:ext>
            </a:extLst>
          </p:cNvPr>
          <p:cNvSpPr txBox="1"/>
          <p:nvPr/>
        </p:nvSpPr>
        <p:spPr>
          <a:xfrm rot="16200000">
            <a:off x="9205793" y="3595460"/>
            <a:ext cx="2187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PERLE 3-LOOPS  250MeV</a:t>
            </a:r>
          </a:p>
        </p:txBody>
      </p:sp>
      <p:sp>
        <p:nvSpPr>
          <p:cNvPr id="99" name="Explosion : 8 points 98">
            <a:extLst>
              <a:ext uri="{FF2B5EF4-FFF2-40B4-BE49-F238E27FC236}">
                <a16:creationId xmlns:a16="http://schemas.microsoft.com/office/drawing/2014/main" id="{F8436445-526D-4B77-B4D3-88BAD7571EF6}"/>
              </a:ext>
            </a:extLst>
          </p:cNvPr>
          <p:cNvSpPr/>
          <p:nvPr/>
        </p:nvSpPr>
        <p:spPr>
          <a:xfrm>
            <a:off x="4192111" y="2525688"/>
            <a:ext cx="367241" cy="407758"/>
          </a:xfrm>
          <a:prstGeom prst="irregularSeal1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101" name="Explosion : 8 points 100">
            <a:extLst>
              <a:ext uri="{FF2B5EF4-FFF2-40B4-BE49-F238E27FC236}">
                <a16:creationId xmlns:a16="http://schemas.microsoft.com/office/drawing/2014/main" id="{38395B1F-7B33-4092-A1C0-32F039142106}"/>
              </a:ext>
            </a:extLst>
          </p:cNvPr>
          <p:cNvSpPr/>
          <p:nvPr/>
        </p:nvSpPr>
        <p:spPr>
          <a:xfrm>
            <a:off x="4871835" y="194875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48BD3DA-8DD7-4F96-908A-49F1A2812B09}"/>
              </a:ext>
            </a:extLst>
          </p:cNvPr>
          <p:cNvSpPr txBox="1"/>
          <p:nvPr/>
        </p:nvSpPr>
        <p:spPr>
          <a:xfrm>
            <a:off x="3901338" y="2867123"/>
            <a:ext cx="1146408" cy="24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2" i="1" dirty="0"/>
              <a:t>IGLOO </a:t>
            </a:r>
            <a:r>
              <a:rPr lang="fr-FR" sz="972" i="1" dirty="0" err="1"/>
              <a:t>ready</a:t>
            </a:r>
            <a:endParaRPr lang="fr-FR" sz="972" i="1" dirty="0"/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34554328-0DD3-4235-ABA8-60C7B3A8AA20}"/>
              </a:ext>
            </a:extLst>
          </p:cNvPr>
          <p:cNvSpPr txBox="1"/>
          <p:nvPr/>
        </p:nvSpPr>
        <p:spPr>
          <a:xfrm>
            <a:off x="4966308" y="1536107"/>
            <a:ext cx="545342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2" i="1" dirty="0"/>
              <a:t>20 mA</a:t>
            </a: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95E954FB-3407-4D69-B655-EF96BA1525C2}"/>
              </a:ext>
            </a:extLst>
          </p:cNvPr>
          <p:cNvCxnSpPr>
            <a:cxnSpLocks/>
          </p:cNvCxnSpPr>
          <p:nvPr/>
        </p:nvCxnSpPr>
        <p:spPr>
          <a:xfrm>
            <a:off x="4551028" y="1310979"/>
            <a:ext cx="581627" cy="7175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79D2EE43-4947-441E-9226-DD7615D7AC17}"/>
              </a:ext>
            </a:extLst>
          </p:cNvPr>
          <p:cNvCxnSpPr>
            <a:cxnSpLocks/>
          </p:cNvCxnSpPr>
          <p:nvPr/>
        </p:nvCxnSpPr>
        <p:spPr>
          <a:xfrm>
            <a:off x="3542237" y="2704144"/>
            <a:ext cx="763250" cy="11555"/>
          </a:xfrm>
          <a:prstGeom prst="line">
            <a:avLst/>
          </a:prstGeom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76012E6-F790-4A71-9E9E-DA4EB3423611}"/>
              </a:ext>
            </a:extLst>
          </p:cNvPr>
          <p:cNvSpPr/>
          <p:nvPr/>
        </p:nvSpPr>
        <p:spPr>
          <a:xfrm>
            <a:off x="3514180" y="1282054"/>
            <a:ext cx="981516" cy="3627909"/>
          </a:xfrm>
          <a:prstGeom prst="rect">
            <a:avLst/>
          </a:prstGeom>
          <a:solidFill>
            <a:srgbClr val="FF99F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6AA5BF38-F38D-4020-AF05-D24623A00CE9}"/>
              </a:ext>
            </a:extLst>
          </p:cNvPr>
          <p:cNvCxnSpPr>
            <a:cxnSpLocks/>
          </p:cNvCxnSpPr>
          <p:nvPr/>
        </p:nvCxnSpPr>
        <p:spPr>
          <a:xfrm>
            <a:off x="8871068" y="4465531"/>
            <a:ext cx="6627" cy="4770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86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71A103-82DD-491E-8D8A-1881EE97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B20-1D36-4428-990C-D381D342ED79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09AA1E6-46F4-45B4-8990-8A2308F76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BC50D3-2F14-4FD1-AD11-E4313BC1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8BED21-E9A4-4A90-BF2F-529AECF6FB1D}"/>
              </a:ext>
            </a:extLst>
          </p:cNvPr>
          <p:cNvSpPr txBox="1"/>
          <p:nvPr/>
        </p:nvSpPr>
        <p:spPr>
          <a:xfrm>
            <a:off x="1494609" y="1684710"/>
            <a:ext cx="8784976" cy="2308324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PERLE </a:t>
            </a:r>
          </a:p>
          <a:p>
            <a:pPr algn="ctr"/>
            <a:r>
              <a:rPr lang="fr-FR" sz="3600" dirty="0">
                <a:solidFill>
                  <a:srgbClr val="FF0000"/>
                </a:solidFill>
              </a:rPr>
              <a:t>Scientific and </a:t>
            </a:r>
            <a:r>
              <a:rPr lang="fr-FR" sz="3600" dirty="0" err="1">
                <a:solidFill>
                  <a:srgbClr val="FF0000"/>
                </a:solidFill>
              </a:rPr>
              <a:t>Technical</a:t>
            </a:r>
            <a:r>
              <a:rPr lang="fr-FR" sz="3600" dirty="0">
                <a:solidFill>
                  <a:srgbClr val="FF0000"/>
                </a:solidFill>
              </a:rPr>
              <a:t> Progress </a:t>
            </a:r>
          </a:p>
          <a:p>
            <a:pPr algn="ctr"/>
            <a:endParaRPr lang="fr-FR" sz="3600" dirty="0">
              <a:solidFill>
                <a:srgbClr val="FF0000"/>
              </a:solidFill>
            </a:endParaRPr>
          </a:p>
          <a:p>
            <a:pPr algn="ctr"/>
            <a:r>
              <a:rPr lang="fr-FR" sz="3600" dirty="0">
                <a:solidFill>
                  <a:srgbClr val="FF0000"/>
                </a:solidFill>
              </a:rPr>
              <a:t>Discussion on the Phase </a:t>
            </a:r>
            <a:r>
              <a:rPr lang="fr-FR" sz="3600" dirty="0" err="1">
                <a:solidFill>
                  <a:srgbClr val="FF0000"/>
                </a:solidFill>
              </a:rPr>
              <a:t>Implementation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50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449C6A-59AC-46F6-8E53-16346DFC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00" y="77416"/>
            <a:ext cx="10678975" cy="432048"/>
          </a:xfrm>
          <a:noFill/>
        </p:spPr>
        <p:txBody>
          <a:bodyPr>
            <a:normAutofit/>
          </a:bodyPr>
          <a:lstStyle/>
          <a:p>
            <a:pPr algn="ctr"/>
            <a:r>
              <a:rPr lang="fr-FR" dirty="0" err="1">
                <a:latin typeface="+mn-lt"/>
              </a:rPr>
              <a:t>Schematic</a:t>
            </a:r>
            <a:r>
              <a:rPr lang="fr-FR" dirty="0">
                <a:latin typeface="+mn-lt"/>
              </a:rPr>
              <a:t>  </a:t>
            </a:r>
            <a:r>
              <a:rPr lang="fr-FR" dirty="0" err="1">
                <a:latin typeface="+mn-lt"/>
              </a:rPr>
              <a:t>Macroplanning</a:t>
            </a:r>
            <a:r>
              <a:rPr lang="fr-FR" dirty="0">
                <a:latin typeface="+mn-lt"/>
              </a:rPr>
              <a:t>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AF45E1E-14B3-44C2-8C55-49353A1B0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42E0-72BA-42F8-8A5E-9CB236E85404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169D3E-E1B4-435C-A382-A6674798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986632-4FCB-45D6-8856-D43F4CC2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69E9D7-977D-4EA8-9C4B-9E9E73766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939" y="482075"/>
            <a:ext cx="7938845" cy="52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45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2A2209-4833-4880-BEF7-92C4FD2A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… more </a:t>
            </a:r>
            <a:r>
              <a:rPr lang="fr-FR" dirty="0" err="1"/>
              <a:t>detailed</a:t>
            </a:r>
            <a:r>
              <a:rPr lang="fr-FR" dirty="0"/>
              <a:t> one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DF02A0-89F1-4127-BAA2-137B5642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7D33-286F-4073-877E-97C49537E54E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4B93C2-DDA6-4CEF-94A2-8821869A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AB2950-176E-44ED-A16A-3349A323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CCB7F1A-4977-41BB-96ED-C3C89A8D8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963" y="575492"/>
            <a:ext cx="7393586" cy="513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07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3E450-B67E-42BD-95B5-47C22D106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New </a:t>
            </a:r>
            <a:r>
              <a:rPr lang="fr-FR" dirty="0" err="1">
                <a:latin typeface="+mn-lt"/>
              </a:rPr>
              <a:t>Collaborators</a:t>
            </a:r>
            <a:r>
              <a:rPr lang="fr-FR" dirty="0">
                <a:latin typeface="+mn-lt"/>
              </a:rPr>
              <a:t> – discussion on </a:t>
            </a:r>
            <a:r>
              <a:rPr lang="fr-FR" dirty="0" err="1">
                <a:latin typeface="+mn-lt"/>
              </a:rPr>
              <a:t>going</a:t>
            </a:r>
            <a:r>
              <a:rPr lang="fr-FR" dirty="0">
                <a:latin typeface="+mn-lt"/>
              </a:rPr>
              <a:t> 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FABE59-09C0-4E9B-93CD-E9C06E80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8C81-2955-445B-AC1A-F20D4F27FF29}" type="datetime1">
              <a:rPr lang="fr-FR" smtClean="0">
                <a:latin typeface="+mn-lt"/>
              </a:rPr>
              <a:t>06/12/2024</a:t>
            </a:fld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EDF7E2-6B9B-4D93-8D0C-FABE6DAC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Collaboration Board - PERLE Status Report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98EEBB-F5CD-415C-8C99-A8A98048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22</a:t>
            </a:fld>
            <a:endParaRPr lang="fr-FR" dirty="0"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4748D9-4B37-423F-AD4A-97DF18DFE4A1}"/>
              </a:ext>
            </a:extLst>
          </p:cNvPr>
          <p:cNvSpPr txBox="1"/>
          <p:nvPr/>
        </p:nvSpPr>
        <p:spPr>
          <a:xfrm>
            <a:off x="119066" y="750376"/>
            <a:ext cx="10307881" cy="23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en-ZA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IFJ-PAN (Poland) </a:t>
            </a:r>
            <a:r>
              <a:rPr lang="en-GB" sz="1600" b="1" i="1" dirty="0">
                <a:latin typeface="+mn-lt"/>
                <a:sym typeface="Wingdings" pitchFamily="2" charset="2"/>
              </a:rPr>
              <a:t>(several meeting on going)</a:t>
            </a:r>
            <a:endParaRPr kumimoji="0" lang="en-ZA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charset="0"/>
              <a:sym typeface="Wingdings" pitchFamily="2" charset="2"/>
            </a:endParaRPr>
          </a:p>
          <a:p>
            <a:pPr marR="0" lvl="0" algn="just" defTabSz="1004888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Advanced discussions with to join </a:t>
            </a:r>
            <a:r>
              <a:rPr kumimoji="0" lang="en-ZA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iSAS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and sign the PERLE Collaboration through their 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e</a:t>
            </a:r>
            <a:r>
              <a:rPr kumimoji="0" lang="en-ZA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xtended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experience on CM assembly and test and possibly implication on machine installation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 (</a:t>
            </a:r>
            <a:r>
              <a:rPr lang="en-ZA" sz="1500" dirty="0" err="1">
                <a:solidFill>
                  <a:prstClr val="black"/>
                </a:solidFill>
                <a:latin typeface="+mn-lt"/>
                <a:sym typeface="Wingdings" pitchFamily="2" charset="2"/>
              </a:rPr>
              <a:t>cryoplants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)</a:t>
            </a:r>
          </a:p>
          <a:p>
            <a:pPr marR="0" lvl="0" algn="just" defTabSz="100488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ZA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charset="0"/>
              <a:sym typeface="Wingdings" pitchFamily="2" charset="2"/>
            </a:endParaRPr>
          </a:p>
          <a:p>
            <a:pPr marR="0" lvl="0" algn="just" defTabSz="100488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1600" b="1" u="sng" dirty="0">
                <a:latin typeface="+mn-lt"/>
                <a:sym typeface="Wingdings" pitchFamily="2" charset="2"/>
              </a:rPr>
              <a:t>Riga Technical University RTU (</a:t>
            </a:r>
            <a:r>
              <a:rPr lang="en-GB" sz="1600" b="1" u="sng" dirty="0" err="1">
                <a:latin typeface="+mn-lt"/>
                <a:sym typeface="Wingdings" pitchFamily="2" charset="2"/>
              </a:rPr>
              <a:t>Lettonia</a:t>
            </a:r>
            <a:r>
              <a:rPr lang="en-GB" sz="1600" b="1" u="sng" dirty="0">
                <a:latin typeface="+mn-lt"/>
                <a:sym typeface="Wingdings" pitchFamily="2" charset="2"/>
              </a:rPr>
              <a:t>).</a:t>
            </a:r>
            <a:r>
              <a:rPr lang="en-GB" sz="1600" b="1" dirty="0">
                <a:latin typeface="+mn-lt"/>
                <a:sym typeface="Wingdings" pitchFamily="2" charset="2"/>
              </a:rPr>
              <a:t>   </a:t>
            </a:r>
            <a:r>
              <a:rPr lang="en-GB" sz="1600" b="1" i="1" dirty="0">
                <a:latin typeface="+mn-lt"/>
                <a:sym typeface="Wingdings" pitchFamily="2" charset="2"/>
              </a:rPr>
              <a:t>(several meeting on going)</a:t>
            </a:r>
            <a:endParaRPr lang="en-ZA" sz="1600" i="1" dirty="0">
              <a:solidFill>
                <a:prstClr val="black"/>
              </a:solidFill>
              <a:latin typeface="+mn-lt"/>
              <a:sym typeface="Wingdings" pitchFamily="2" charset="2"/>
            </a:endParaRPr>
          </a:p>
          <a:p>
            <a:pPr marR="0" lvl="0" algn="just" defTabSz="1004888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Advance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d discussions 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to join </a:t>
            </a:r>
            <a:r>
              <a:rPr kumimoji="0" lang="en-ZA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iSAS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and sign the PERLE Collaboration, through their expertise on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 3D printing for crucial components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  <a:defRPr/>
            </a:pP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Buncher cavities 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  <a:defRPr/>
            </a:pP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HOM, </a:t>
            </a:r>
            <a:r>
              <a:rPr kumimoji="0" lang="en-ZA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criti</a:t>
            </a:r>
            <a:r>
              <a:rPr lang="en-ZA" sz="1500" dirty="0" err="1">
                <a:solidFill>
                  <a:prstClr val="black"/>
                </a:solidFill>
                <a:latin typeface="+mn-lt"/>
                <a:sym typeface="Wingdings" pitchFamily="2" charset="2"/>
              </a:rPr>
              <a:t>cal</a:t>
            </a:r>
            <a:r>
              <a:rPr lang="en-ZA" sz="15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 elements of FCP and contribution to the design and the fabrications of the absorbers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Wingdings" pitchFamily="2" charset="2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D105D4-D7F3-43A1-AE54-F82F5B2B5E70}"/>
              </a:ext>
            </a:extLst>
          </p:cNvPr>
          <p:cNvSpPr txBox="1"/>
          <p:nvPr/>
        </p:nvSpPr>
        <p:spPr>
          <a:xfrm>
            <a:off x="160438" y="4733510"/>
            <a:ext cx="10225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ZA" sz="1600" b="1" u="sng" dirty="0">
                <a:solidFill>
                  <a:prstClr val="black"/>
                </a:solidFill>
                <a:latin typeface="+mn-lt"/>
                <a:sym typeface="Wingdings" pitchFamily="2" charset="2"/>
              </a:rPr>
              <a:t>CEA, INFN-LASA, ESS</a:t>
            </a:r>
            <a:r>
              <a:rPr lang="en-ZA" sz="1600" b="1" dirty="0">
                <a:solidFill>
                  <a:prstClr val="black"/>
                </a:solidFill>
                <a:latin typeface="+mn-lt"/>
                <a:sym typeface="Wingdings" pitchFamily="2" charset="2"/>
              </a:rPr>
              <a:t>  </a:t>
            </a:r>
            <a:r>
              <a:rPr lang="en-ZA" sz="16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contribute to PERLE through the work done in </a:t>
            </a:r>
            <a:r>
              <a:rPr lang="en-ZA" sz="1600" dirty="0" err="1">
                <a:solidFill>
                  <a:prstClr val="black"/>
                </a:solidFill>
                <a:latin typeface="+mn-lt"/>
                <a:sym typeface="Wingdings" pitchFamily="2" charset="2"/>
              </a:rPr>
              <a:t>iSAS</a:t>
            </a:r>
            <a:r>
              <a:rPr lang="en-ZA" sz="16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 in WP4, WP5 and WP6. Discussions not yet started to integrate them in the PERLE Collaboration</a:t>
            </a:r>
            <a:endParaRPr kumimoji="0" lang="en-ZA" sz="15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charset="0"/>
              <a:sym typeface="Wingdings" pitchFamily="2" charset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532F43-C461-4DE3-A0DF-64D22073A000}"/>
              </a:ext>
            </a:extLst>
          </p:cNvPr>
          <p:cNvSpPr txBox="1"/>
          <p:nvPr/>
        </p:nvSpPr>
        <p:spPr>
          <a:xfrm>
            <a:off x="5708020" y="3399815"/>
            <a:ext cx="3602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err="1">
                <a:latin typeface="+mn-lt"/>
              </a:rPr>
              <a:t>We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would</a:t>
            </a:r>
            <a:r>
              <a:rPr lang="fr-FR" sz="1800" dirty="0">
                <a:latin typeface="+mn-lt"/>
              </a:rPr>
              <a:t> like to invite </a:t>
            </a:r>
            <a:r>
              <a:rPr lang="fr-FR" sz="1800" dirty="0" err="1">
                <a:latin typeface="+mn-lt"/>
              </a:rPr>
              <a:t>them</a:t>
            </a:r>
            <a:r>
              <a:rPr lang="fr-FR" sz="1800" dirty="0">
                <a:latin typeface="+mn-lt"/>
              </a:rPr>
              <a:t> to </a:t>
            </a:r>
            <a:r>
              <a:rPr lang="fr-FR" sz="1800" dirty="0" err="1">
                <a:latin typeface="+mn-lt"/>
              </a:rPr>
              <a:t>sign</a:t>
            </a:r>
            <a:r>
              <a:rPr lang="fr-FR" sz="1800" dirty="0">
                <a:latin typeface="+mn-lt"/>
              </a:rPr>
              <a:t> </a:t>
            </a:r>
          </a:p>
          <a:p>
            <a:pPr algn="ctr"/>
            <a:r>
              <a:rPr lang="fr-FR" sz="1800" dirty="0">
                <a:latin typeface="+mn-lt"/>
              </a:rPr>
              <a:t>the Collaboration Agreement</a:t>
            </a:r>
          </a:p>
          <a:p>
            <a:pPr algn="ctr"/>
            <a:r>
              <a:rPr lang="fr-FR" sz="1800" dirty="0">
                <a:latin typeface="+mn-lt"/>
              </a:rPr>
              <a:t>(</a:t>
            </a:r>
            <a:r>
              <a:rPr lang="fr-FR" sz="1800" dirty="0" err="1">
                <a:latin typeface="+mn-lt"/>
              </a:rPr>
              <a:t>with</a:t>
            </a:r>
            <a:r>
              <a:rPr lang="fr-FR" sz="1800" dirty="0">
                <a:latin typeface="+mn-lt"/>
              </a:rPr>
              <a:t> the up-to-date Annexe)</a:t>
            </a:r>
          </a:p>
        </p:txBody>
      </p:sp>
    </p:spTree>
    <p:extLst>
      <p:ext uri="{BB962C8B-B14F-4D97-AF65-F5344CB8AC3E}">
        <p14:creationId xmlns:p14="http://schemas.microsoft.com/office/powerpoint/2010/main" val="1869190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5F1395-88AF-4C81-A6A6-0D310FCB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CD7-C8C3-4143-8E67-4A69A34394F9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4A91F9-1B1E-434F-8795-A68AC651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AC3679-AD51-45A7-B9A2-063A9DB7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B92B4A-6A25-4AC7-90BD-BDE581A595C7}"/>
              </a:ext>
            </a:extLst>
          </p:cNvPr>
          <p:cNvSpPr txBox="1"/>
          <p:nvPr/>
        </p:nvSpPr>
        <p:spPr>
          <a:xfrm>
            <a:off x="2650083" y="2299682"/>
            <a:ext cx="5653339" cy="64633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Financial Situation</a:t>
            </a:r>
          </a:p>
        </p:txBody>
      </p:sp>
    </p:spTree>
    <p:extLst>
      <p:ext uri="{BB962C8B-B14F-4D97-AF65-F5344CB8AC3E}">
        <p14:creationId xmlns:p14="http://schemas.microsoft.com/office/powerpoint/2010/main" val="1702408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CCDFF94-0452-4CEB-9BDA-1826D354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267-0D34-4798-AE1D-4E7B420D55B3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CE60637-AFE1-48CE-8A09-1075438A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7539DC-3A70-4FBD-B31E-34747A21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5AADE218-7A15-4C87-8E5D-811849F76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41000"/>
              </p:ext>
            </p:extLst>
          </p:nvPr>
        </p:nvGraphicFramePr>
        <p:xfrm>
          <a:off x="1137915" y="627574"/>
          <a:ext cx="8313715" cy="4418129"/>
        </p:xfrm>
        <a:graphic>
          <a:graphicData uri="http://schemas.openxmlformats.org/drawingml/2006/table">
            <a:tbl>
              <a:tblPr firstRow="1" bandRow="1"/>
              <a:tblGrid>
                <a:gridCol w="4509133">
                  <a:extLst>
                    <a:ext uri="{9D8B030D-6E8A-4147-A177-3AD203B41FA5}">
                      <a16:colId xmlns:a16="http://schemas.microsoft.com/office/drawing/2014/main" val="3571483087"/>
                    </a:ext>
                  </a:extLst>
                </a:gridCol>
                <a:gridCol w="2113657">
                  <a:extLst>
                    <a:ext uri="{9D8B030D-6E8A-4147-A177-3AD203B41FA5}">
                      <a16:colId xmlns:a16="http://schemas.microsoft.com/office/drawing/2014/main" val="4259288171"/>
                    </a:ext>
                  </a:extLst>
                </a:gridCol>
                <a:gridCol w="1690925">
                  <a:extLst>
                    <a:ext uri="{9D8B030D-6E8A-4147-A177-3AD203B41FA5}">
                      <a16:colId xmlns:a16="http://schemas.microsoft.com/office/drawing/2014/main" val="26590018"/>
                    </a:ext>
                  </a:extLst>
                </a:gridCol>
              </a:tblGrid>
              <a:tr h="2419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1-turn machine</a:t>
                      </a: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017284"/>
                  </a:ext>
                </a:extLst>
              </a:tr>
              <a:tr h="2872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Origines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M€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Fraction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6577"/>
                  </a:ext>
                </a:extLst>
              </a:tr>
              <a:tr h="28803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Available money in 4y (2024-2027)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442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CNRS/IN2P3/IJCLab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254713"/>
                  </a:ext>
                </a:extLst>
              </a:tr>
              <a:tr h="2121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CPER (</a:t>
                      </a: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State) 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77698"/>
                  </a:ext>
                </a:extLst>
              </a:tr>
              <a:tr h="2638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iSAS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Europe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~1.4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487088"/>
                  </a:ext>
                </a:extLst>
              </a:tr>
              <a:tr h="1802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In-</a:t>
                      </a: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(ESS , future HZB </a:t>
                      </a: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cryoplant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~4.0</a:t>
                      </a: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022329"/>
                  </a:ext>
                </a:extLst>
              </a:tr>
              <a:tr h="18024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1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17706"/>
                  </a:ext>
                </a:extLst>
              </a:tr>
              <a:tr h="13951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 budget 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MAINLY MAGNETS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 SOURCES</a:t>
                      </a:r>
                      <a:endParaRPr lang="fr-FR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fr-FR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35%</a:t>
                      </a:r>
                      <a:endParaRPr lang="fr-FR" sz="1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191635"/>
                  </a:ext>
                </a:extLst>
              </a:tr>
              <a:tr h="2652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80232" marR="80232" marT="39836" marB="39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0286419"/>
                  </a:ext>
                </a:extLst>
              </a:tr>
            </a:tbl>
          </a:graphicData>
        </a:graphic>
      </p:graphicFrame>
      <p:sp>
        <p:nvSpPr>
          <p:cNvPr id="12" name="Titre 1">
            <a:extLst>
              <a:ext uri="{FF2B5EF4-FFF2-40B4-BE49-F238E27FC236}">
                <a16:creationId xmlns:a16="http://schemas.microsoft.com/office/drawing/2014/main" id="{B6170FEB-384D-4756-A667-16573C61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067" y="107842"/>
            <a:ext cx="4968552" cy="447518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ea typeface="Arial" charset="0"/>
                <a:cs typeface="Arial" panose="020B0604020202020204" pitchFamily="34" charset="0"/>
              </a:rPr>
              <a:t>Financial situation:  Global vision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1068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91F3A1-D50D-49AE-B1A5-DEB4DB3E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558-2004-4DE0-B395-D58E79E3DD65}" type="datetime1">
              <a:rPr lang="fr-FR" sz="1800" smtClean="0">
                <a:latin typeface="+mn-lt"/>
              </a:rPr>
              <a:t>06/12/2024</a:t>
            </a:fld>
            <a:endParaRPr lang="fr-FR" sz="1800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24AFAC-E98E-487C-A5AE-2C6D1819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>
                <a:latin typeface="+mn-lt"/>
              </a:rPr>
              <a:t>Collaboration Board - PERLE Status Report</a:t>
            </a:r>
            <a:endParaRPr lang="fr-FR" sz="1800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9AAE2-CD57-48D4-A337-386BD46E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800" smtClean="0">
                <a:latin typeface="+mn-lt"/>
              </a:rPr>
              <a:pPr/>
              <a:t>25</a:t>
            </a:fld>
            <a:endParaRPr lang="fr-FR" sz="1800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43744C-0315-4291-AAED-DF8F893F7DFF}"/>
              </a:ext>
            </a:extLst>
          </p:cNvPr>
          <p:cNvSpPr txBox="1"/>
          <p:nvPr/>
        </p:nvSpPr>
        <p:spPr>
          <a:xfrm>
            <a:off x="171204" y="677150"/>
            <a:ext cx="1038011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highlight>
                  <a:srgbClr val="FFFF00"/>
                </a:highlight>
                <a:latin typeface="+mn-lt"/>
              </a:rPr>
              <a:t>The important </a:t>
            </a:r>
            <a:r>
              <a:rPr lang="fr-FR" sz="1800" b="1" dirty="0" err="1">
                <a:highlight>
                  <a:srgbClr val="FFFF00"/>
                </a:highlight>
                <a:latin typeface="+mn-lt"/>
              </a:rPr>
              <a:t>recent</a:t>
            </a:r>
            <a:r>
              <a:rPr lang="fr-FR" sz="1800" b="1" dirty="0">
                <a:highlight>
                  <a:srgbClr val="FFFF00"/>
                </a:highlight>
                <a:latin typeface="+mn-lt"/>
              </a:rPr>
              <a:t> news :</a:t>
            </a:r>
          </a:p>
          <a:p>
            <a:r>
              <a:rPr lang="fr-FR" sz="1800" b="1" dirty="0">
                <a:latin typeface="+mn-lt"/>
                <a:sym typeface="Wingdings" panose="05000000000000000000" pitchFamily="2" charset="2"/>
              </a:rPr>
              <a:t>LINAC </a:t>
            </a:r>
            <a:r>
              <a:rPr lang="fr-FR" sz="1800" b="1" dirty="0" err="1">
                <a:latin typeface="+mn-lt"/>
              </a:rPr>
              <a:t>cryomodule</a:t>
            </a:r>
            <a:endParaRPr lang="fr-FR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1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allowed</a:t>
            </a:r>
            <a:r>
              <a:rPr lang="fr-FR" sz="1800" dirty="0">
                <a:latin typeface="+mn-lt"/>
              </a:rPr>
              <a:t> the </a:t>
            </a:r>
            <a:r>
              <a:rPr lang="fr-FR" sz="1800" dirty="0" err="1">
                <a:latin typeface="+mn-lt"/>
              </a:rPr>
              <a:t>realisation</a:t>
            </a:r>
            <a:r>
              <a:rPr lang="fr-FR" sz="1800" dirty="0">
                <a:latin typeface="+mn-lt"/>
              </a:rPr>
              <a:t> of the </a:t>
            </a:r>
            <a:r>
              <a:rPr lang="fr-FR" sz="1800" dirty="0" err="1">
                <a:latin typeface="+mn-lt"/>
              </a:rPr>
              <a:t>cryomodule</a:t>
            </a:r>
            <a:r>
              <a:rPr lang="fr-FR" sz="1800" dirty="0">
                <a:latin typeface="+mn-lt"/>
              </a:rPr>
              <a:t> and </a:t>
            </a:r>
            <a:r>
              <a:rPr lang="fr-FR" sz="1800" dirty="0" err="1">
                <a:latin typeface="+mn-lt"/>
              </a:rPr>
              <a:t>bring</a:t>
            </a:r>
            <a:r>
              <a:rPr lang="fr-FR" sz="1800" dirty="0">
                <a:latin typeface="+mn-lt"/>
              </a:rPr>
              <a:t> new </a:t>
            </a:r>
            <a:r>
              <a:rPr lang="fr-FR" sz="1800" dirty="0" err="1">
                <a:latin typeface="+mn-lt"/>
              </a:rPr>
              <a:t>collaborators</a:t>
            </a:r>
            <a:r>
              <a:rPr lang="fr-FR" sz="1800" dirty="0">
                <a:latin typeface="+mn-lt"/>
              </a:rPr>
              <a:t> : CEA, INFN_LASA and 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In-</a:t>
            </a:r>
            <a:r>
              <a:rPr lang="fr-FR" sz="1800" dirty="0" err="1">
                <a:latin typeface="+mn-lt"/>
              </a:rPr>
              <a:t>kind</a:t>
            </a:r>
            <a:r>
              <a:rPr lang="fr-FR" sz="1800" dirty="0">
                <a:latin typeface="+mn-lt"/>
              </a:rPr>
              <a:t> of the </a:t>
            </a:r>
            <a:r>
              <a:rPr lang="fr-FR" sz="1800" b="1" dirty="0">
                <a:latin typeface="+mn-lt"/>
              </a:rPr>
              <a:t>ESS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vessel</a:t>
            </a:r>
            <a:endParaRPr lang="fr-FR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1M€ as Matching </a:t>
            </a:r>
            <a:r>
              <a:rPr lang="fr-FR" sz="1800" dirty="0" err="1">
                <a:latin typeface="+mn-lt"/>
              </a:rPr>
              <a:t>funds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from</a:t>
            </a:r>
            <a:r>
              <a:rPr lang="fr-FR" sz="1800" dirty="0">
                <a:latin typeface="+mn-lt"/>
              </a:rPr>
              <a:t> </a:t>
            </a:r>
            <a:r>
              <a:rPr lang="fr-FR" sz="1800" b="1" dirty="0">
                <a:latin typeface="+mn-lt"/>
              </a:rPr>
              <a:t>IN2P3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>
              <a:latin typeface="+mn-lt"/>
            </a:endParaRPr>
          </a:p>
          <a:p>
            <a:r>
              <a:rPr lang="fr-FR" sz="1800" b="1" dirty="0">
                <a:latin typeface="+mn-lt"/>
              </a:rPr>
              <a:t>The </a:t>
            </a:r>
            <a:r>
              <a:rPr lang="fr-FR" sz="1800" b="1" dirty="0" err="1">
                <a:latin typeface="+mn-lt"/>
                <a:sym typeface="Wingdings" panose="05000000000000000000" pitchFamily="2" charset="2"/>
              </a:rPr>
              <a:t>Injector</a:t>
            </a:r>
            <a:endParaRPr lang="fr-FR" sz="1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1M€ </a:t>
            </a:r>
            <a:r>
              <a:rPr lang="fr-FR" sz="1800" dirty="0" err="1">
                <a:latin typeface="+mn-lt"/>
              </a:rPr>
              <a:t>received</a:t>
            </a:r>
            <a:r>
              <a:rPr lang="fr-FR" sz="1800" dirty="0">
                <a:latin typeface="+mn-lt"/>
              </a:rPr>
              <a:t> + 2M€ </a:t>
            </a:r>
            <a:r>
              <a:rPr lang="fr-FR" sz="1800" dirty="0" err="1">
                <a:latin typeface="+mn-lt"/>
              </a:rPr>
              <a:t>from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after</a:t>
            </a:r>
            <a:r>
              <a:rPr lang="fr-FR" sz="1800" dirty="0">
                <a:latin typeface="+mn-lt"/>
              </a:rPr>
              <a:t> the Go no Go phase (end 2025) + </a:t>
            </a:r>
            <a:r>
              <a:rPr lang="fr-FR" sz="1800" b="1" dirty="0" err="1">
                <a:latin typeface="+mn-lt"/>
              </a:rPr>
              <a:t>IJCLab</a:t>
            </a:r>
            <a:endParaRPr lang="fr-FR" sz="1800" b="1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0512E5B-A88C-422A-AB41-C33B54A0BB3D}"/>
              </a:ext>
            </a:extLst>
          </p:cNvPr>
          <p:cNvSpPr txBox="1"/>
          <p:nvPr/>
        </p:nvSpPr>
        <p:spPr>
          <a:xfrm>
            <a:off x="178038" y="3310481"/>
            <a:ext cx="10380119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highlight>
                  <a:srgbClr val="FFFF00"/>
                </a:highlight>
                <a:latin typeface="+mn-lt"/>
              </a:rPr>
              <a:t>How to </a:t>
            </a:r>
            <a:r>
              <a:rPr lang="fr-FR" sz="1800" b="1" dirty="0" err="1">
                <a:highlight>
                  <a:srgbClr val="FFFF00"/>
                </a:highlight>
                <a:latin typeface="+mn-lt"/>
              </a:rPr>
              <a:t>find</a:t>
            </a:r>
            <a:r>
              <a:rPr lang="fr-FR" sz="1800" b="1" dirty="0">
                <a:highlight>
                  <a:srgbClr val="FFFF00"/>
                </a:highlight>
                <a:latin typeface="+mn-lt"/>
              </a:rPr>
              <a:t> the extra 6.7M€ ?</a:t>
            </a:r>
          </a:p>
          <a:p>
            <a:r>
              <a:rPr lang="fr-FR" sz="1800" i="1" dirty="0">
                <a:latin typeface="+mn-lt"/>
              </a:rPr>
              <a:t>General comment : </a:t>
            </a:r>
            <a:r>
              <a:rPr lang="fr-FR" sz="1800" i="1" dirty="0" err="1">
                <a:latin typeface="+mn-lt"/>
              </a:rPr>
              <a:t>Difficult</a:t>
            </a:r>
            <a:r>
              <a:rPr lang="fr-FR" sz="1800" i="1" dirty="0">
                <a:latin typeface="+mn-lt"/>
              </a:rPr>
              <a:t> to </a:t>
            </a:r>
            <a:r>
              <a:rPr lang="fr-FR" sz="1800" i="1" dirty="0" err="1">
                <a:latin typeface="+mn-lt"/>
              </a:rPr>
              <a:t>find</a:t>
            </a:r>
            <a:r>
              <a:rPr lang="fr-FR" sz="1800" i="1" dirty="0">
                <a:latin typeface="+mn-lt"/>
              </a:rPr>
              <a:t> a </a:t>
            </a:r>
            <a:r>
              <a:rPr lang="fr-FR" sz="1800" i="1" dirty="0" err="1">
                <a:latin typeface="+mn-lt"/>
              </a:rPr>
              <a:t>European</a:t>
            </a:r>
            <a:r>
              <a:rPr lang="fr-FR" sz="1800" i="1" dirty="0">
                <a:latin typeface="+mn-lt"/>
              </a:rPr>
              <a:t> / National call for </a:t>
            </a:r>
            <a:r>
              <a:rPr lang="fr-FR" sz="1800" i="1" dirty="0" err="1">
                <a:latin typeface="+mn-lt"/>
              </a:rPr>
              <a:t>providing</a:t>
            </a:r>
            <a:r>
              <a:rPr lang="fr-FR" sz="1800" i="1" dirty="0">
                <a:latin typeface="+mn-lt"/>
              </a:rPr>
              <a:t> </a:t>
            </a:r>
            <a:r>
              <a:rPr lang="fr-FR" sz="1800" i="1" dirty="0" err="1">
                <a:latin typeface="+mn-lt"/>
              </a:rPr>
              <a:t>these</a:t>
            </a:r>
            <a:r>
              <a:rPr lang="fr-FR" sz="1800" i="1" dirty="0">
                <a:latin typeface="+mn-lt"/>
              </a:rPr>
              <a:t> </a:t>
            </a:r>
            <a:r>
              <a:rPr lang="fr-FR" sz="1800" i="1" dirty="0" err="1">
                <a:latin typeface="+mn-lt"/>
              </a:rPr>
              <a:t>kind</a:t>
            </a:r>
            <a:r>
              <a:rPr lang="fr-FR" sz="1800" i="1" dirty="0">
                <a:latin typeface="+mn-lt"/>
              </a:rPr>
              <a:t> of </a:t>
            </a:r>
            <a:r>
              <a:rPr lang="fr-FR" sz="1800" i="1" dirty="0" err="1">
                <a:latin typeface="+mn-lt"/>
              </a:rPr>
              <a:t>equipements</a:t>
            </a:r>
            <a:r>
              <a:rPr lang="fr-FR" sz="1800" i="1" dirty="0">
                <a:latin typeface="+mn-lt"/>
              </a:rPr>
              <a:t> (IOT and magnets…). ..</a:t>
            </a:r>
            <a:endParaRPr lang="fr-FR" sz="1800" b="1" dirty="0">
              <a:highlight>
                <a:srgbClr val="FFFF00"/>
              </a:highlight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Discussion </a:t>
            </a:r>
            <a:r>
              <a:rPr lang="fr-FR" sz="1800" dirty="0" err="1">
                <a:latin typeface="+mn-lt"/>
              </a:rPr>
              <a:t>with</a:t>
            </a:r>
            <a:r>
              <a:rPr lang="fr-FR" sz="1800" dirty="0">
                <a:latin typeface="+mn-lt"/>
              </a:rPr>
              <a:t> IN2P3. </a:t>
            </a:r>
            <a:r>
              <a:rPr lang="fr-FR" sz="1800" dirty="0" err="1">
                <a:latin typeface="+mn-lt"/>
              </a:rPr>
              <a:t>Could</a:t>
            </a:r>
            <a:r>
              <a:rPr lang="fr-FR" sz="1800" dirty="0">
                <a:latin typeface="+mn-lt"/>
              </a:rPr>
              <a:t> do an important effort </a:t>
            </a:r>
            <a:r>
              <a:rPr lang="fr-FR" sz="1800" dirty="0" err="1">
                <a:latin typeface="+mn-lt"/>
              </a:rPr>
              <a:t>beside</a:t>
            </a:r>
            <a:r>
              <a:rPr lang="fr-FR" sz="1800" dirty="0">
                <a:latin typeface="+mn-lt"/>
              </a:rPr>
              <a:t> the </a:t>
            </a:r>
            <a:r>
              <a:rPr lang="fr-FR" sz="1800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matching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funds</a:t>
            </a:r>
            <a:r>
              <a:rPr lang="fr-FR" sz="1800" dirty="0"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Discussion </a:t>
            </a:r>
            <a:r>
              <a:rPr lang="fr-FR" sz="1800" dirty="0" err="1">
                <a:latin typeface="+mn-lt"/>
              </a:rPr>
              <a:t>with</a:t>
            </a:r>
            <a:r>
              <a:rPr lang="fr-FR" sz="1800" dirty="0">
                <a:latin typeface="+mn-lt"/>
              </a:rPr>
              <a:t> CNRS for a </a:t>
            </a:r>
            <a:r>
              <a:rPr lang="fr-FR" sz="1800" dirty="0" err="1">
                <a:latin typeface="+mn-lt"/>
              </a:rPr>
              <a:t>special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funding</a:t>
            </a:r>
            <a:r>
              <a:rPr lang="fr-FR" sz="1800" dirty="0">
                <a:latin typeface="+mn-lt"/>
              </a:rPr>
              <a:t> for </a:t>
            </a:r>
            <a:r>
              <a:rPr lang="fr-FR" sz="1800" dirty="0" err="1">
                <a:latin typeface="+mn-lt"/>
              </a:rPr>
              <a:t>industry</a:t>
            </a:r>
            <a:r>
              <a:rPr lang="fr-FR" sz="1800" dirty="0">
                <a:latin typeface="+mn-lt"/>
              </a:rPr>
              <a:t> (</a:t>
            </a:r>
            <a:r>
              <a:rPr lang="fr-FR" sz="1800" dirty="0" err="1">
                <a:latin typeface="+mn-lt"/>
              </a:rPr>
              <a:t>we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need</a:t>
            </a:r>
            <a:r>
              <a:rPr lang="fr-FR" sz="1800" dirty="0">
                <a:latin typeface="+mn-lt"/>
              </a:rPr>
              <a:t> IOT and magnets…). Money </a:t>
            </a:r>
            <a:r>
              <a:rPr lang="fr-FR" sz="1800" dirty="0" err="1">
                <a:latin typeface="+mn-lt"/>
              </a:rPr>
              <a:t>from</a:t>
            </a:r>
            <a:r>
              <a:rPr lang="fr-FR" sz="1800" dirty="0">
                <a:latin typeface="+mn-lt"/>
              </a:rPr>
              <a:t> CNRS </a:t>
            </a:r>
            <a:r>
              <a:rPr lang="fr-FR" sz="1800" dirty="0" err="1">
                <a:latin typeface="+mn-lt"/>
              </a:rPr>
              <a:t>will</a:t>
            </a:r>
            <a:r>
              <a:rPr lang="fr-FR" sz="1800" dirty="0">
                <a:latin typeface="+mn-lt"/>
              </a:rPr>
              <a:t> go </a:t>
            </a:r>
            <a:r>
              <a:rPr lang="fr-FR" sz="1800" dirty="0" err="1">
                <a:latin typeface="+mn-lt"/>
              </a:rPr>
              <a:t>directely</a:t>
            </a:r>
            <a:r>
              <a:rPr lang="fr-FR" sz="1800" dirty="0">
                <a:latin typeface="+mn-lt"/>
              </a:rPr>
              <a:t> on the </a:t>
            </a:r>
            <a:r>
              <a:rPr lang="fr-FR" sz="1800" dirty="0" err="1">
                <a:latin typeface="+mn-lt"/>
              </a:rPr>
              <a:t>pockets</a:t>
            </a:r>
            <a:r>
              <a:rPr lang="fr-FR" sz="1800" dirty="0">
                <a:latin typeface="+mn-lt"/>
              </a:rPr>
              <a:t> of </a:t>
            </a:r>
            <a:r>
              <a:rPr lang="fr-FR" sz="1800" dirty="0" err="1">
                <a:latin typeface="+mn-lt"/>
              </a:rPr>
              <a:t>industrials</a:t>
            </a:r>
            <a:r>
              <a:rPr lang="fr-FR" sz="1800" dirty="0">
                <a:latin typeface="+mn-lt"/>
              </a:rPr>
              <a:t>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Find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these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equipements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in-Kind (magnets and sources) 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112426D-B40A-4D01-AA2D-5A01C59A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067" y="107842"/>
            <a:ext cx="4968552" cy="447518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ea typeface="Arial" charset="0"/>
                <a:cs typeface="Arial" panose="020B0604020202020204" pitchFamily="34" charset="0"/>
              </a:rPr>
              <a:t>Financial situation:  Global vision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7243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79443-E484-437B-A859-A9518579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947" y="148353"/>
            <a:ext cx="6532815" cy="432048"/>
          </a:xfrm>
        </p:spPr>
        <p:txBody>
          <a:bodyPr>
            <a:noAutofit/>
          </a:bodyPr>
          <a:lstStyle/>
          <a:p>
            <a:r>
              <a:rPr lang="fr-FR" sz="2800" dirty="0">
                <a:latin typeface="+mn-lt"/>
              </a:rPr>
              <a:t>Global </a:t>
            </a:r>
            <a:r>
              <a:rPr lang="fr-FR" sz="2800" dirty="0" err="1">
                <a:latin typeface="+mn-lt"/>
              </a:rPr>
              <a:t>view</a:t>
            </a:r>
            <a:r>
              <a:rPr lang="fr-FR" sz="2800" dirty="0">
                <a:latin typeface="+mn-lt"/>
              </a:rPr>
              <a:t> of </a:t>
            </a:r>
            <a:r>
              <a:rPr lang="fr-FR" sz="2800" dirty="0" err="1">
                <a:latin typeface="+mn-lt"/>
              </a:rPr>
              <a:t>financial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coverage</a:t>
            </a:r>
            <a:endParaRPr lang="fr-FR" sz="2800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BECA09E-C733-4DA4-B530-103D3788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6821-AC66-4919-AAB0-BAFA44715335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8EBB42-42EA-48A7-882B-6EA98114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56CD3E-4377-4FA0-9CA9-D0EC9542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A9EB02-7933-42BE-9A1A-1E4439AB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153" y="964769"/>
            <a:ext cx="10772775" cy="4720292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1F4DE5-4268-43EE-B466-F53725F2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3" y="737383"/>
            <a:ext cx="4021433" cy="198168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C5A5A375-EFAF-4F4D-9995-7D5E44EEB361}"/>
              </a:ext>
            </a:extLst>
          </p:cNvPr>
          <p:cNvSpPr/>
          <p:nvPr/>
        </p:nvSpPr>
        <p:spPr>
          <a:xfrm rot="20436601">
            <a:off x="4150793" y="2631194"/>
            <a:ext cx="2642592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B7854F82-9E62-4EB6-9BAB-55AD0D95D5D7}"/>
              </a:ext>
            </a:extLst>
          </p:cNvPr>
          <p:cNvSpPr/>
          <p:nvPr/>
        </p:nvSpPr>
        <p:spPr>
          <a:xfrm>
            <a:off x="4177652" y="1058795"/>
            <a:ext cx="6553970" cy="4035392"/>
          </a:xfrm>
          <a:custGeom>
            <a:avLst/>
            <a:gdLst>
              <a:gd name="connsiteX0" fmla="*/ 66006 w 6325404"/>
              <a:gd name="connsiteY0" fmla="*/ 1555423 h 3723588"/>
              <a:gd name="connsiteX1" fmla="*/ 226261 w 6325404"/>
              <a:gd name="connsiteY1" fmla="*/ 1385740 h 3723588"/>
              <a:gd name="connsiteX2" fmla="*/ 273395 w 6325404"/>
              <a:gd name="connsiteY2" fmla="*/ 1338606 h 3723588"/>
              <a:gd name="connsiteX3" fmla="*/ 395944 w 6325404"/>
              <a:gd name="connsiteY3" fmla="*/ 1234911 h 3723588"/>
              <a:gd name="connsiteX4" fmla="*/ 527919 w 6325404"/>
              <a:gd name="connsiteY4" fmla="*/ 1197204 h 3723588"/>
              <a:gd name="connsiteX5" fmla="*/ 622187 w 6325404"/>
              <a:gd name="connsiteY5" fmla="*/ 1168924 h 3723588"/>
              <a:gd name="connsiteX6" fmla="*/ 725882 w 6325404"/>
              <a:gd name="connsiteY6" fmla="*/ 1150070 h 3723588"/>
              <a:gd name="connsiteX7" fmla="*/ 801296 w 6325404"/>
              <a:gd name="connsiteY7" fmla="*/ 1140643 h 3723588"/>
              <a:gd name="connsiteX8" fmla="*/ 980406 w 6325404"/>
              <a:gd name="connsiteY8" fmla="*/ 1112363 h 3723588"/>
              <a:gd name="connsiteX9" fmla="*/ 1084101 w 6325404"/>
              <a:gd name="connsiteY9" fmla="*/ 1084083 h 3723588"/>
              <a:gd name="connsiteX10" fmla="*/ 1168942 w 6325404"/>
              <a:gd name="connsiteY10" fmla="*/ 1074656 h 3723588"/>
              <a:gd name="connsiteX11" fmla="*/ 1338624 w 6325404"/>
              <a:gd name="connsiteY11" fmla="*/ 1046375 h 3723588"/>
              <a:gd name="connsiteX12" fmla="*/ 1423465 w 6325404"/>
              <a:gd name="connsiteY12" fmla="*/ 1018095 h 3723588"/>
              <a:gd name="connsiteX13" fmla="*/ 1602575 w 6325404"/>
              <a:gd name="connsiteY13" fmla="*/ 970961 h 3723588"/>
              <a:gd name="connsiteX14" fmla="*/ 1659136 w 6325404"/>
              <a:gd name="connsiteY14" fmla="*/ 952107 h 3723588"/>
              <a:gd name="connsiteX15" fmla="*/ 1734550 w 6325404"/>
              <a:gd name="connsiteY15" fmla="*/ 942681 h 3723588"/>
              <a:gd name="connsiteX16" fmla="*/ 1989074 w 6325404"/>
              <a:gd name="connsiteY16" fmla="*/ 952107 h 3723588"/>
              <a:gd name="connsiteX17" fmla="*/ 2139903 w 6325404"/>
              <a:gd name="connsiteY17" fmla="*/ 970961 h 3723588"/>
              <a:gd name="connsiteX18" fmla="*/ 2224744 w 6325404"/>
              <a:gd name="connsiteY18" fmla="*/ 980388 h 3723588"/>
              <a:gd name="connsiteX19" fmla="*/ 2290731 w 6325404"/>
              <a:gd name="connsiteY19" fmla="*/ 999241 h 3723588"/>
              <a:gd name="connsiteX20" fmla="*/ 2413280 w 6325404"/>
              <a:gd name="connsiteY20" fmla="*/ 1008668 h 3723588"/>
              <a:gd name="connsiteX21" fmla="*/ 2460414 w 6325404"/>
              <a:gd name="connsiteY21" fmla="*/ 1018095 h 3723588"/>
              <a:gd name="connsiteX22" fmla="*/ 2818632 w 6325404"/>
              <a:gd name="connsiteY22" fmla="*/ 1018095 h 3723588"/>
              <a:gd name="connsiteX23" fmla="*/ 3092010 w 6325404"/>
              <a:gd name="connsiteY23" fmla="*/ 1008668 h 3723588"/>
              <a:gd name="connsiteX24" fmla="*/ 3318253 w 6325404"/>
              <a:gd name="connsiteY24" fmla="*/ 989815 h 3723588"/>
              <a:gd name="connsiteX25" fmla="*/ 3346534 w 6325404"/>
              <a:gd name="connsiteY25" fmla="*/ 999241 h 3723588"/>
              <a:gd name="connsiteX26" fmla="*/ 3431375 w 6325404"/>
              <a:gd name="connsiteY26" fmla="*/ 1018095 h 3723588"/>
              <a:gd name="connsiteX27" fmla="*/ 3657618 w 6325404"/>
              <a:gd name="connsiteY27" fmla="*/ 1008668 h 3723588"/>
              <a:gd name="connsiteX28" fmla="*/ 3799020 w 6325404"/>
              <a:gd name="connsiteY28" fmla="*/ 952107 h 3723588"/>
              <a:gd name="connsiteX29" fmla="*/ 3949849 w 6325404"/>
              <a:gd name="connsiteY29" fmla="*/ 886120 h 3723588"/>
              <a:gd name="connsiteX30" fmla="*/ 4100678 w 6325404"/>
              <a:gd name="connsiteY30" fmla="*/ 791852 h 3723588"/>
              <a:gd name="connsiteX31" fmla="*/ 4166665 w 6325404"/>
              <a:gd name="connsiteY31" fmla="*/ 744718 h 3723588"/>
              <a:gd name="connsiteX32" fmla="*/ 4232653 w 6325404"/>
              <a:gd name="connsiteY32" fmla="*/ 707010 h 3723588"/>
              <a:gd name="connsiteX33" fmla="*/ 4270360 w 6325404"/>
              <a:gd name="connsiteY33" fmla="*/ 669303 h 3723588"/>
              <a:gd name="connsiteX34" fmla="*/ 4279787 w 6325404"/>
              <a:gd name="connsiteY34" fmla="*/ 641023 h 3723588"/>
              <a:gd name="connsiteX35" fmla="*/ 4308068 w 6325404"/>
              <a:gd name="connsiteY35" fmla="*/ 480767 h 3723588"/>
              <a:gd name="connsiteX36" fmla="*/ 4326921 w 6325404"/>
              <a:gd name="connsiteY36" fmla="*/ 405353 h 3723588"/>
              <a:gd name="connsiteX37" fmla="*/ 4345775 w 6325404"/>
              <a:gd name="connsiteY37" fmla="*/ 301658 h 3723588"/>
              <a:gd name="connsiteX38" fmla="*/ 4374055 w 6325404"/>
              <a:gd name="connsiteY38" fmla="*/ 226243 h 3723588"/>
              <a:gd name="connsiteX39" fmla="*/ 4402336 w 6325404"/>
              <a:gd name="connsiteY39" fmla="*/ 179109 h 3723588"/>
              <a:gd name="connsiteX40" fmla="*/ 4524884 w 6325404"/>
              <a:gd name="connsiteY40" fmla="*/ 94268 h 3723588"/>
              <a:gd name="connsiteX41" fmla="*/ 4703993 w 6325404"/>
              <a:gd name="connsiteY41" fmla="*/ 65988 h 3723588"/>
              <a:gd name="connsiteX42" fmla="*/ 4826542 w 6325404"/>
              <a:gd name="connsiteY42" fmla="*/ 37707 h 3723588"/>
              <a:gd name="connsiteX43" fmla="*/ 4911383 w 6325404"/>
              <a:gd name="connsiteY43" fmla="*/ 28281 h 3723588"/>
              <a:gd name="connsiteX44" fmla="*/ 4977371 w 6325404"/>
              <a:gd name="connsiteY44" fmla="*/ 0 h 3723588"/>
              <a:gd name="connsiteX45" fmla="*/ 5128199 w 6325404"/>
              <a:gd name="connsiteY45" fmla="*/ 18854 h 3723588"/>
              <a:gd name="connsiteX46" fmla="*/ 5194187 w 6325404"/>
              <a:gd name="connsiteY46" fmla="*/ 28281 h 3723588"/>
              <a:gd name="connsiteX47" fmla="*/ 5279028 w 6325404"/>
              <a:gd name="connsiteY47" fmla="*/ 47134 h 3723588"/>
              <a:gd name="connsiteX48" fmla="*/ 5373296 w 6325404"/>
              <a:gd name="connsiteY48" fmla="*/ 94268 h 3723588"/>
              <a:gd name="connsiteX49" fmla="*/ 5429857 w 6325404"/>
              <a:gd name="connsiteY49" fmla="*/ 141402 h 3723588"/>
              <a:gd name="connsiteX50" fmla="*/ 5476991 w 6325404"/>
              <a:gd name="connsiteY50" fmla="*/ 169683 h 3723588"/>
              <a:gd name="connsiteX51" fmla="*/ 5656101 w 6325404"/>
              <a:gd name="connsiteY51" fmla="*/ 452487 h 3723588"/>
              <a:gd name="connsiteX52" fmla="*/ 5722088 w 6325404"/>
              <a:gd name="connsiteY52" fmla="*/ 603316 h 3723588"/>
              <a:gd name="connsiteX53" fmla="*/ 5882344 w 6325404"/>
              <a:gd name="connsiteY53" fmla="*/ 829559 h 3723588"/>
              <a:gd name="connsiteX54" fmla="*/ 5948331 w 6325404"/>
              <a:gd name="connsiteY54" fmla="*/ 961534 h 3723588"/>
              <a:gd name="connsiteX55" fmla="*/ 5995465 w 6325404"/>
              <a:gd name="connsiteY55" fmla="*/ 1102936 h 3723588"/>
              <a:gd name="connsiteX56" fmla="*/ 6089734 w 6325404"/>
              <a:gd name="connsiteY56" fmla="*/ 1348033 h 3723588"/>
              <a:gd name="connsiteX57" fmla="*/ 6155721 w 6325404"/>
              <a:gd name="connsiteY57" fmla="*/ 1913641 h 3723588"/>
              <a:gd name="connsiteX58" fmla="*/ 6193428 w 6325404"/>
              <a:gd name="connsiteY58" fmla="*/ 1998483 h 3723588"/>
              <a:gd name="connsiteX59" fmla="*/ 6231136 w 6325404"/>
              <a:gd name="connsiteY59" fmla="*/ 2196445 h 3723588"/>
              <a:gd name="connsiteX60" fmla="*/ 6259416 w 6325404"/>
              <a:gd name="connsiteY60" fmla="*/ 2347274 h 3723588"/>
              <a:gd name="connsiteX61" fmla="*/ 6297123 w 6325404"/>
              <a:gd name="connsiteY61" fmla="*/ 2460396 h 3723588"/>
              <a:gd name="connsiteX62" fmla="*/ 6325404 w 6325404"/>
              <a:gd name="connsiteY62" fmla="*/ 2630078 h 3723588"/>
              <a:gd name="connsiteX63" fmla="*/ 6297123 w 6325404"/>
              <a:gd name="connsiteY63" fmla="*/ 2828041 h 3723588"/>
              <a:gd name="connsiteX64" fmla="*/ 6287696 w 6325404"/>
              <a:gd name="connsiteY64" fmla="*/ 3242821 h 3723588"/>
              <a:gd name="connsiteX65" fmla="*/ 6259416 w 6325404"/>
              <a:gd name="connsiteY65" fmla="*/ 3289955 h 3723588"/>
              <a:gd name="connsiteX66" fmla="*/ 6202855 w 6325404"/>
              <a:gd name="connsiteY66" fmla="*/ 3421930 h 3723588"/>
              <a:gd name="connsiteX67" fmla="*/ 5920051 w 6325404"/>
              <a:gd name="connsiteY67" fmla="*/ 3667027 h 3723588"/>
              <a:gd name="connsiteX68" fmla="*/ 5788076 w 6325404"/>
              <a:gd name="connsiteY68" fmla="*/ 3714161 h 3723588"/>
              <a:gd name="connsiteX69" fmla="*/ 5703235 w 6325404"/>
              <a:gd name="connsiteY69" fmla="*/ 3723588 h 3723588"/>
              <a:gd name="connsiteX70" fmla="*/ 5448711 w 6325404"/>
              <a:gd name="connsiteY70" fmla="*/ 3704734 h 3723588"/>
              <a:gd name="connsiteX71" fmla="*/ 5184760 w 6325404"/>
              <a:gd name="connsiteY71" fmla="*/ 3553905 h 3723588"/>
              <a:gd name="connsiteX72" fmla="*/ 5043358 w 6325404"/>
              <a:gd name="connsiteY72" fmla="*/ 3421930 h 3723588"/>
              <a:gd name="connsiteX73" fmla="*/ 4873676 w 6325404"/>
              <a:gd name="connsiteY73" fmla="*/ 3299382 h 3723588"/>
              <a:gd name="connsiteX74" fmla="*/ 4609725 w 6325404"/>
              <a:gd name="connsiteY74" fmla="*/ 3129699 h 3723588"/>
              <a:gd name="connsiteX75" fmla="*/ 4534311 w 6325404"/>
              <a:gd name="connsiteY75" fmla="*/ 3035431 h 3723588"/>
              <a:gd name="connsiteX76" fmla="*/ 4458896 w 6325404"/>
              <a:gd name="connsiteY76" fmla="*/ 2846895 h 3723588"/>
              <a:gd name="connsiteX77" fmla="*/ 4421189 w 6325404"/>
              <a:gd name="connsiteY77" fmla="*/ 2469823 h 3723588"/>
              <a:gd name="connsiteX78" fmla="*/ 4298641 w 6325404"/>
              <a:gd name="connsiteY78" fmla="*/ 2281287 h 3723588"/>
              <a:gd name="connsiteX79" fmla="*/ 4260934 w 6325404"/>
              <a:gd name="connsiteY79" fmla="*/ 2224726 h 3723588"/>
              <a:gd name="connsiteX80" fmla="*/ 4213799 w 6325404"/>
              <a:gd name="connsiteY80" fmla="*/ 2168165 h 3723588"/>
              <a:gd name="connsiteX81" fmla="*/ 4176092 w 6325404"/>
              <a:gd name="connsiteY81" fmla="*/ 2092751 h 3723588"/>
              <a:gd name="connsiteX82" fmla="*/ 4138385 w 6325404"/>
              <a:gd name="connsiteY82" fmla="*/ 2026763 h 3723588"/>
              <a:gd name="connsiteX83" fmla="*/ 4081824 w 6325404"/>
              <a:gd name="connsiteY83" fmla="*/ 1885361 h 3723588"/>
              <a:gd name="connsiteX84" fmla="*/ 4034690 w 6325404"/>
              <a:gd name="connsiteY84" fmla="*/ 1791093 h 3723588"/>
              <a:gd name="connsiteX85" fmla="*/ 3987556 w 6325404"/>
              <a:gd name="connsiteY85" fmla="*/ 1781666 h 3723588"/>
              <a:gd name="connsiteX86" fmla="*/ 3949849 w 6325404"/>
              <a:gd name="connsiteY86" fmla="*/ 1772239 h 3723588"/>
              <a:gd name="connsiteX87" fmla="*/ 3657618 w 6325404"/>
              <a:gd name="connsiteY87" fmla="*/ 1649691 h 3723588"/>
              <a:gd name="connsiteX88" fmla="*/ 3563350 w 6325404"/>
              <a:gd name="connsiteY88" fmla="*/ 1611984 h 3723588"/>
              <a:gd name="connsiteX89" fmla="*/ 3506789 w 6325404"/>
              <a:gd name="connsiteY89" fmla="*/ 1574276 h 3723588"/>
              <a:gd name="connsiteX90" fmla="*/ 3459655 w 6325404"/>
              <a:gd name="connsiteY90" fmla="*/ 1536569 h 3723588"/>
              <a:gd name="connsiteX91" fmla="*/ 3412521 w 6325404"/>
              <a:gd name="connsiteY91" fmla="*/ 1517716 h 3723588"/>
              <a:gd name="connsiteX92" fmla="*/ 3346534 w 6325404"/>
              <a:gd name="connsiteY92" fmla="*/ 1480008 h 3723588"/>
              <a:gd name="connsiteX93" fmla="*/ 3252265 w 6325404"/>
              <a:gd name="connsiteY93" fmla="*/ 1461155 h 3723588"/>
              <a:gd name="connsiteX94" fmla="*/ 3016595 w 6325404"/>
              <a:gd name="connsiteY94" fmla="*/ 1442301 h 3723588"/>
              <a:gd name="connsiteX95" fmla="*/ 2960035 w 6325404"/>
              <a:gd name="connsiteY95" fmla="*/ 1423448 h 3723588"/>
              <a:gd name="connsiteX96" fmla="*/ 2903474 w 6325404"/>
              <a:gd name="connsiteY96" fmla="*/ 1414021 h 3723588"/>
              <a:gd name="connsiteX97" fmla="*/ 2837486 w 6325404"/>
              <a:gd name="connsiteY97" fmla="*/ 1385740 h 3723588"/>
              <a:gd name="connsiteX98" fmla="*/ 2573536 w 6325404"/>
              <a:gd name="connsiteY98" fmla="*/ 1348033 h 3723588"/>
              <a:gd name="connsiteX99" fmla="*/ 2432134 w 6325404"/>
              <a:gd name="connsiteY99" fmla="*/ 1329180 h 3723588"/>
              <a:gd name="connsiteX100" fmla="*/ 2384999 w 6325404"/>
              <a:gd name="connsiteY100" fmla="*/ 1300899 h 3723588"/>
              <a:gd name="connsiteX101" fmla="*/ 2319012 w 6325404"/>
              <a:gd name="connsiteY101" fmla="*/ 1272619 h 3723588"/>
              <a:gd name="connsiteX102" fmla="*/ 2271878 w 6325404"/>
              <a:gd name="connsiteY102" fmla="*/ 1244338 h 3723588"/>
              <a:gd name="connsiteX103" fmla="*/ 2187037 w 6325404"/>
              <a:gd name="connsiteY103" fmla="*/ 1234911 h 3723588"/>
              <a:gd name="connsiteX104" fmla="*/ 1941940 w 6325404"/>
              <a:gd name="connsiteY104" fmla="*/ 1216058 h 3723588"/>
              <a:gd name="connsiteX105" fmla="*/ 1828818 w 6325404"/>
              <a:gd name="connsiteY105" fmla="*/ 1225485 h 3723588"/>
              <a:gd name="connsiteX106" fmla="*/ 1762830 w 6325404"/>
              <a:gd name="connsiteY106" fmla="*/ 1244338 h 3723588"/>
              <a:gd name="connsiteX107" fmla="*/ 1677989 w 6325404"/>
              <a:gd name="connsiteY107" fmla="*/ 1263192 h 3723588"/>
              <a:gd name="connsiteX108" fmla="*/ 1593148 w 6325404"/>
              <a:gd name="connsiteY108" fmla="*/ 1291472 h 3723588"/>
              <a:gd name="connsiteX109" fmla="*/ 1489453 w 6325404"/>
              <a:gd name="connsiteY109" fmla="*/ 1300899 h 3723588"/>
              <a:gd name="connsiteX110" fmla="*/ 1357478 w 6325404"/>
              <a:gd name="connsiteY110" fmla="*/ 1338606 h 3723588"/>
              <a:gd name="connsiteX111" fmla="*/ 1197222 w 6325404"/>
              <a:gd name="connsiteY111" fmla="*/ 1395167 h 3723588"/>
              <a:gd name="connsiteX112" fmla="*/ 1112381 w 6325404"/>
              <a:gd name="connsiteY112" fmla="*/ 1451728 h 3723588"/>
              <a:gd name="connsiteX113" fmla="*/ 999259 w 6325404"/>
              <a:gd name="connsiteY113" fmla="*/ 1536569 h 3723588"/>
              <a:gd name="connsiteX114" fmla="*/ 923845 w 6325404"/>
              <a:gd name="connsiteY114" fmla="*/ 1583703 h 3723588"/>
              <a:gd name="connsiteX115" fmla="*/ 839004 w 6325404"/>
              <a:gd name="connsiteY115" fmla="*/ 1649691 h 3723588"/>
              <a:gd name="connsiteX116" fmla="*/ 773016 w 6325404"/>
              <a:gd name="connsiteY116" fmla="*/ 1677971 h 3723588"/>
              <a:gd name="connsiteX117" fmla="*/ 707028 w 6325404"/>
              <a:gd name="connsiteY117" fmla="*/ 1725105 h 3723588"/>
              <a:gd name="connsiteX118" fmla="*/ 659894 w 6325404"/>
              <a:gd name="connsiteY118" fmla="*/ 1734532 h 3723588"/>
              <a:gd name="connsiteX119" fmla="*/ 565626 w 6325404"/>
              <a:gd name="connsiteY119" fmla="*/ 1772239 h 3723588"/>
              <a:gd name="connsiteX120" fmla="*/ 405371 w 6325404"/>
              <a:gd name="connsiteY120" fmla="*/ 1809947 h 3723588"/>
              <a:gd name="connsiteX121" fmla="*/ 348810 w 6325404"/>
              <a:gd name="connsiteY121" fmla="*/ 1819373 h 3723588"/>
              <a:gd name="connsiteX122" fmla="*/ 18872 w 6325404"/>
              <a:gd name="connsiteY122" fmla="*/ 1753386 h 3723588"/>
              <a:gd name="connsiteX123" fmla="*/ 47152 w 6325404"/>
              <a:gd name="connsiteY123" fmla="*/ 1725105 h 3723588"/>
              <a:gd name="connsiteX124" fmla="*/ 56579 w 6325404"/>
              <a:gd name="connsiteY124" fmla="*/ 1687398 h 3723588"/>
              <a:gd name="connsiteX125" fmla="*/ 75432 w 6325404"/>
              <a:gd name="connsiteY125" fmla="*/ 1649691 h 3723588"/>
              <a:gd name="connsiteX126" fmla="*/ 84859 w 6325404"/>
              <a:gd name="connsiteY126" fmla="*/ 1602557 h 3723588"/>
              <a:gd name="connsiteX127" fmla="*/ 66006 w 6325404"/>
              <a:gd name="connsiteY127" fmla="*/ 1555423 h 372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325404" h="3723588">
                <a:moveTo>
                  <a:pt x="66006" y="1555423"/>
                </a:moveTo>
                <a:cubicBezTo>
                  <a:pt x="89573" y="1519287"/>
                  <a:pt x="172485" y="1441961"/>
                  <a:pt x="226261" y="1385740"/>
                </a:cubicBezTo>
                <a:cubicBezTo>
                  <a:pt x="241619" y="1369683"/>
                  <a:pt x="259515" y="1355956"/>
                  <a:pt x="273395" y="1338606"/>
                </a:cubicBezTo>
                <a:cubicBezTo>
                  <a:pt x="315230" y="1286313"/>
                  <a:pt x="323258" y="1266514"/>
                  <a:pt x="395944" y="1234911"/>
                </a:cubicBezTo>
                <a:cubicBezTo>
                  <a:pt x="437902" y="1216668"/>
                  <a:pt x="483997" y="1210014"/>
                  <a:pt x="527919" y="1197204"/>
                </a:cubicBezTo>
                <a:cubicBezTo>
                  <a:pt x="559413" y="1188018"/>
                  <a:pt x="589910" y="1174793"/>
                  <a:pt x="622187" y="1168924"/>
                </a:cubicBezTo>
                <a:cubicBezTo>
                  <a:pt x="656752" y="1162639"/>
                  <a:pt x="691180" y="1155549"/>
                  <a:pt x="725882" y="1150070"/>
                </a:cubicBezTo>
                <a:cubicBezTo>
                  <a:pt x="750906" y="1146119"/>
                  <a:pt x="776307" y="1144808"/>
                  <a:pt x="801296" y="1140643"/>
                </a:cubicBezTo>
                <a:cubicBezTo>
                  <a:pt x="996763" y="1108066"/>
                  <a:pt x="798630" y="1132561"/>
                  <a:pt x="980406" y="1112363"/>
                </a:cubicBezTo>
                <a:cubicBezTo>
                  <a:pt x="1014971" y="1102936"/>
                  <a:pt x="1048969" y="1091109"/>
                  <a:pt x="1084101" y="1084083"/>
                </a:cubicBezTo>
                <a:cubicBezTo>
                  <a:pt x="1112003" y="1078503"/>
                  <a:pt x="1140683" y="1077981"/>
                  <a:pt x="1168942" y="1074656"/>
                </a:cubicBezTo>
                <a:cubicBezTo>
                  <a:pt x="1229866" y="1067488"/>
                  <a:pt x="1278064" y="1062312"/>
                  <a:pt x="1338624" y="1046375"/>
                </a:cubicBezTo>
                <a:cubicBezTo>
                  <a:pt x="1367453" y="1038789"/>
                  <a:pt x="1394802" y="1026284"/>
                  <a:pt x="1423465" y="1018095"/>
                </a:cubicBezTo>
                <a:cubicBezTo>
                  <a:pt x="1482826" y="1001135"/>
                  <a:pt x="1544007" y="990484"/>
                  <a:pt x="1602575" y="970961"/>
                </a:cubicBezTo>
                <a:cubicBezTo>
                  <a:pt x="1621429" y="964676"/>
                  <a:pt x="1639704" y="956271"/>
                  <a:pt x="1659136" y="952107"/>
                </a:cubicBezTo>
                <a:cubicBezTo>
                  <a:pt x="1683907" y="946799"/>
                  <a:pt x="1709412" y="945823"/>
                  <a:pt x="1734550" y="942681"/>
                </a:cubicBezTo>
                <a:cubicBezTo>
                  <a:pt x="1819391" y="945823"/>
                  <a:pt x="1904380" y="946198"/>
                  <a:pt x="1989074" y="952107"/>
                </a:cubicBezTo>
                <a:cubicBezTo>
                  <a:pt x="2039619" y="955633"/>
                  <a:pt x="2089545" y="965366"/>
                  <a:pt x="2139903" y="970961"/>
                </a:cubicBezTo>
                <a:lnTo>
                  <a:pt x="2224744" y="980388"/>
                </a:lnTo>
                <a:cubicBezTo>
                  <a:pt x="2246740" y="986672"/>
                  <a:pt x="2268108" y="995848"/>
                  <a:pt x="2290731" y="999241"/>
                </a:cubicBezTo>
                <a:cubicBezTo>
                  <a:pt x="2331248" y="1005318"/>
                  <a:pt x="2372560" y="1004144"/>
                  <a:pt x="2413280" y="1008668"/>
                </a:cubicBezTo>
                <a:cubicBezTo>
                  <a:pt x="2429204" y="1010437"/>
                  <a:pt x="2444703" y="1014953"/>
                  <a:pt x="2460414" y="1018095"/>
                </a:cubicBezTo>
                <a:cubicBezTo>
                  <a:pt x="2715442" y="996842"/>
                  <a:pt x="2405153" y="1018095"/>
                  <a:pt x="2818632" y="1018095"/>
                </a:cubicBezTo>
                <a:cubicBezTo>
                  <a:pt x="2909812" y="1018095"/>
                  <a:pt x="3000884" y="1011810"/>
                  <a:pt x="3092010" y="1008668"/>
                </a:cubicBezTo>
                <a:cubicBezTo>
                  <a:pt x="3167424" y="1002384"/>
                  <a:pt x="3242629" y="992616"/>
                  <a:pt x="3318253" y="989815"/>
                </a:cubicBezTo>
                <a:cubicBezTo>
                  <a:pt x="3328183" y="989447"/>
                  <a:pt x="3336894" y="996831"/>
                  <a:pt x="3346534" y="999241"/>
                </a:cubicBezTo>
                <a:cubicBezTo>
                  <a:pt x="3374639" y="1006267"/>
                  <a:pt x="3403095" y="1011810"/>
                  <a:pt x="3431375" y="1018095"/>
                </a:cubicBezTo>
                <a:cubicBezTo>
                  <a:pt x="3506789" y="1014953"/>
                  <a:pt x="3582655" y="1017487"/>
                  <a:pt x="3657618" y="1008668"/>
                </a:cubicBezTo>
                <a:cubicBezTo>
                  <a:pt x="3759107" y="996728"/>
                  <a:pt x="3729524" y="985200"/>
                  <a:pt x="3799020" y="952107"/>
                </a:cubicBezTo>
                <a:cubicBezTo>
                  <a:pt x="3848567" y="928513"/>
                  <a:pt x="3903313" y="915205"/>
                  <a:pt x="3949849" y="886120"/>
                </a:cubicBezTo>
                <a:cubicBezTo>
                  <a:pt x="4000125" y="854697"/>
                  <a:pt x="4052433" y="826313"/>
                  <a:pt x="4100678" y="791852"/>
                </a:cubicBezTo>
                <a:cubicBezTo>
                  <a:pt x="4122674" y="776141"/>
                  <a:pt x="4143860" y="759230"/>
                  <a:pt x="4166665" y="744718"/>
                </a:cubicBezTo>
                <a:cubicBezTo>
                  <a:pt x="4201284" y="722688"/>
                  <a:pt x="4203341" y="732135"/>
                  <a:pt x="4232653" y="707010"/>
                </a:cubicBezTo>
                <a:cubicBezTo>
                  <a:pt x="4246149" y="695442"/>
                  <a:pt x="4257791" y="681872"/>
                  <a:pt x="4270360" y="669303"/>
                </a:cubicBezTo>
                <a:cubicBezTo>
                  <a:pt x="4273502" y="659876"/>
                  <a:pt x="4277377" y="650663"/>
                  <a:pt x="4279787" y="641023"/>
                </a:cubicBezTo>
                <a:cubicBezTo>
                  <a:pt x="4288793" y="604999"/>
                  <a:pt x="4305471" y="493753"/>
                  <a:pt x="4308068" y="480767"/>
                </a:cubicBezTo>
                <a:cubicBezTo>
                  <a:pt x="4313150" y="455359"/>
                  <a:pt x="4321492" y="430689"/>
                  <a:pt x="4326921" y="405353"/>
                </a:cubicBezTo>
                <a:cubicBezTo>
                  <a:pt x="4330918" y="386699"/>
                  <a:pt x="4339359" y="322510"/>
                  <a:pt x="4345775" y="301658"/>
                </a:cubicBezTo>
                <a:cubicBezTo>
                  <a:pt x="4353670" y="275998"/>
                  <a:pt x="4362804" y="250620"/>
                  <a:pt x="4374055" y="226243"/>
                </a:cubicBezTo>
                <a:cubicBezTo>
                  <a:pt x="4381733" y="209607"/>
                  <a:pt x="4390163" y="192803"/>
                  <a:pt x="4402336" y="179109"/>
                </a:cubicBezTo>
                <a:cubicBezTo>
                  <a:pt x="4422275" y="156677"/>
                  <a:pt x="4506580" y="102276"/>
                  <a:pt x="4524884" y="94268"/>
                </a:cubicBezTo>
                <a:cubicBezTo>
                  <a:pt x="4574954" y="72363"/>
                  <a:pt x="4653542" y="70575"/>
                  <a:pt x="4703993" y="65988"/>
                </a:cubicBezTo>
                <a:cubicBezTo>
                  <a:pt x="4744843" y="56561"/>
                  <a:pt x="4785295" y="45206"/>
                  <a:pt x="4826542" y="37707"/>
                </a:cubicBezTo>
                <a:cubicBezTo>
                  <a:pt x="4854537" y="32617"/>
                  <a:pt x="4883778" y="35182"/>
                  <a:pt x="4911383" y="28281"/>
                </a:cubicBezTo>
                <a:cubicBezTo>
                  <a:pt x="4934599" y="22477"/>
                  <a:pt x="4955375" y="9427"/>
                  <a:pt x="4977371" y="0"/>
                </a:cubicBezTo>
                <a:lnTo>
                  <a:pt x="5128199" y="18854"/>
                </a:lnTo>
                <a:cubicBezTo>
                  <a:pt x="5150232" y="21728"/>
                  <a:pt x="5172348" y="24186"/>
                  <a:pt x="5194187" y="28281"/>
                </a:cubicBezTo>
                <a:cubicBezTo>
                  <a:pt x="5222661" y="33620"/>
                  <a:pt x="5250748" y="40850"/>
                  <a:pt x="5279028" y="47134"/>
                </a:cubicBezTo>
                <a:cubicBezTo>
                  <a:pt x="5310451" y="62845"/>
                  <a:pt x="5343504" y="75648"/>
                  <a:pt x="5373296" y="94268"/>
                </a:cubicBezTo>
                <a:cubicBezTo>
                  <a:pt x="5394108" y="107275"/>
                  <a:pt x="5410009" y="126967"/>
                  <a:pt x="5429857" y="141402"/>
                </a:cubicBezTo>
                <a:cubicBezTo>
                  <a:pt x="5444675" y="152179"/>
                  <a:pt x="5461280" y="160256"/>
                  <a:pt x="5476991" y="169683"/>
                </a:cubicBezTo>
                <a:cubicBezTo>
                  <a:pt x="5571233" y="290850"/>
                  <a:pt x="5564251" y="273620"/>
                  <a:pt x="5656101" y="452487"/>
                </a:cubicBezTo>
                <a:cubicBezTo>
                  <a:pt x="5681169" y="501304"/>
                  <a:pt x="5693854" y="556259"/>
                  <a:pt x="5722088" y="603316"/>
                </a:cubicBezTo>
                <a:cubicBezTo>
                  <a:pt x="5769636" y="682563"/>
                  <a:pt x="5841014" y="746899"/>
                  <a:pt x="5882344" y="829559"/>
                </a:cubicBezTo>
                <a:cubicBezTo>
                  <a:pt x="5904340" y="873551"/>
                  <a:pt x="5929525" y="916087"/>
                  <a:pt x="5948331" y="961534"/>
                </a:cubicBezTo>
                <a:cubicBezTo>
                  <a:pt x="5967328" y="1007443"/>
                  <a:pt x="5978395" y="1056277"/>
                  <a:pt x="5995465" y="1102936"/>
                </a:cubicBezTo>
                <a:cubicBezTo>
                  <a:pt x="6025540" y="1185141"/>
                  <a:pt x="6058311" y="1266334"/>
                  <a:pt x="6089734" y="1348033"/>
                </a:cubicBezTo>
                <a:cubicBezTo>
                  <a:pt x="6098280" y="1501880"/>
                  <a:pt x="6110621" y="1812164"/>
                  <a:pt x="6155721" y="1913641"/>
                </a:cubicBezTo>
                <a:lnTo>
                  <a:pt x="6193428" y="1998483"/>
                </a:lnTo>
                <a:cubicBezTo>
                  <a:pt x="6205997" y="2064470"/>
                  <a:pt x="6218649" y="2130442"/>
                  <a:pt x="6231136" y="2196445"/>
                </a:cubicBezTo>
                <a:cubicBezTo>
                  <a:pt x="6240645" y="2246706"/>
                  <a:pt x="6243240" y="2298746"/>
                  <a:pt x="6259416" y="2347274"/>
                </a:cubicBezTo>
                <a:cubicBezTo>
                  <a:pt x="6271985" y="2384981"/>
                  <a:pt x="6286665" y="2422050"/>
                  <a:pt x="6297123" y="2460396"/>
                </a:cubicBezTo>
                <a:cubicBezTo>
                  <a:pt x="6313616" y="2520869"/>
                  <a:pt x="6317797" y="2569223"/>
                  <a:pt x="6325404" y="2630078"/>
                </a:cubicBezTo>
                <a:cubicBezTo>
                  <a:pt x="6315977" y="2696066"/>
                  <a:pt x="6301217" y="2761509"/>
                  <a:pt x="6297123" y="2828041"/>
                </a:cubicBezTo>
                <a:cubicBezTo>
                  <a:pt x="6288628" y="2966076"/>
                  <a:pt x="6298948" y="3104984"/>
                  <a:pt x="6287696" y="3242821"/>
                </a:cubicBezTo>
                <a:cubicBezTo>
                  <a:pt x="6286205" y="3261083"/>
                  <a:pt x="6267260" y="3273396"/>
                  <a:pt x="6259416" y="3289955"/>
                </a:cubicBezTo>
                <a:cubicBezTo>
                  <a:pt x="6238927" y="3333209"/>
                  <a:pt x="6230456" y="3382829"/>
                  <a:pt x="6202855" y="3421930"/>
                </a:cubicBezTo>
                <a:cubicBezTo>
                  <a:pt x="6095131" y="3574539"/>
                  <a:pt x="6063841" y="3606193"/>
                  <a:pt x="5920051" y="3667027"/>
                </a:cubicBezTo>
                <a:cubicBezTo>
                  <a:pt x="5877030" y="3685228"/>
                  <a:pt x="5833276" y="3702370"/>
                  <a:pt x="5788076" y="3714161"/>
                </a:cubicBezTo>
                <a:cubicBezTo>
                  <a:pt x="5760543" y="3721344"/>
                  <a:pt x="5731515" y="3720446"/>
                  <a:pt x="5703235" y="3723588"/>
                </a:cubicBezTo>
                <a:cubicBezTo>
                  <a:pt x="5618394" y="3717303"/>
                  <a:pt x="5531669" y="3723588"/>
                  <a:pt x="5448711" y="3704734"/>
                </a:cubicBezTo>
                <a:cubicBezTo>
                  <a:pt x="5368174" y="3686430"/>
                  <a:pt x="5250494" y="3609526"/>
                  <a:pt x="5184760" y="3553905"/>
                </a:cubicBezTo>
                <a:cubicBezTo>
                  <a:pt x="5135542" y="3512259"/>
                  <a:pt x="5093258" y="3462757"/>
                  <a:pt x="5043358" y="3421930"/>
                </a:cubicBezTo>
                <a:cubicBezTo>
                  <a:pt x="4989359" y="3377749"/>
                  <a:pt x="4932252" y="3337284"/>
                  <a:pt x="4873676" y="3299382"/>
                </a:cubicBezTo>
                <a:cubicBezTo>
                  <a:pt x="4756889" y="3223814"/>
                  <a:pt x="4707612" y="3222691"/>
                  <a:pt x="4609725" y="3129699"/>
                </a:cubicBezTo>
                <a:cubicBezTo>
                  <a:pt x="4580551" y="3101983"/>
                  <a:pt x="4555492" y="3069646"/>
                  <a:pt x="4534311" y="3035431"/>
                </a:cubicBezTo>
                <a:cubicBezTo>
                  <a:pt x="4499952" y="2979928"/>
                  <a:pt x="4479469" y="2908611"/>
                  <a:pt x="4458896" y="2846895"/>
                </a:cubicBezTo>
                <a:cubicBezTo>
                  <a:pt x="4456382" y="2805409"/>
                  <a:pt x="4464681" y="2571303"/>
                  <a:pt x="4421189" y="2469823"/>
                </a:cubicBezTo>
                <a:cubicBezTo>
                  <a:pt x="4399562" y="2419360"/>
                  <a:pt x="4318025" y="2309618"/>
                  <a:pt x="4298641" y="2281287"/>
                </a:cubicBezTo>
                <a:cubicBezTo>
                  <a:pt x="4285846" y="2262586"/>
                  <a:pt x="4275440" y="2242133"/>
                  <a:pt x="4260934" y="2224726"/>
                </a:cubicBezTo>
                <a:cubicBezTo>
                  <a:pt x="4245222" y="2205872"/>
                  <a:pt x="4227070" y="2188809"/>
                  <a:pt x="4213799" y="2168165"/>
                </a:cubicBezTo>
                <a:cubicBezTo>
                  <a:pt x="4198601" y="2144524"/>
                  <a:pt x="4189318" y="2117550"/>
                  <a:pt x="4176092" y="2092751"/>
                </a:cubicBezTo>
                <a:cubicBezTo>
                  <a:pt x="4164170" y="2070398"/>
                  <a:pt x="4150954" y="2048759"/>
                  <a:pt x="4138385" y="2026763"/>
                </a:cubicBezTo>
                <a:cubicBezTo>
                  <a:pt x="4106921" y="1900911"/>
                  <a:pt x="4138708" y="1999131"/>
                  <a:pt x="4081824" y="1885361"/>
                </a:cubicBezTo>
                <a:cubicBezTo>
                  <a:pt x="4070951" y="1863615"/>
                  <a:pt x="4055668" y="1806827"/>
                  <a:pt x="4034690" y="1791093"/>
                </a:cubicBezTo>
                <a:cubicBezTo>
                  <a:pt x="4021872" y="1781480"/>
                  <a:pt x="4003197" y="1785142"/>
                  <a:pt x="3987556" y="1781666"/>
                </a:cubicBezTo>
                <a:cubicBezTo>
                  <a:pt x="3974909" y="1778855"/>
                  <a:pt x="3961878" y="1777051"/>
                  <a:pt x="3949849" y="1772239"/>
                </a:cubicBezTo>
                <a:cubicBezTo>
                  <a:pt x="3851775" y="1733010"/>
                  <a:pt x="3755192" y="1690148"/>
                  <a:pt x="3657618" y="1649691"/>
                </a:cubicBezTo>
                <a:cubicBezTo>
                  <a:pt x="3626356" y="1636729"/>
                  <a:pt x="3591509" y="1630757"/>
                  <a:pt x="3563350" y="1611984"/>
                </a:cubicBezTo>
                <a:cubicBezTo>
                  <a:pt x="3544496" y="1599415"/>
                  <a:pt x="3525114" y="1587604"/>
                  <a:pt x="3506789" y="1574276"/>
                </a:cubicBezTo>
                <a:cubicBezTo>
                  <a:pt x="3490517" y="1562442"/>
                  <a:pt x="3476908" y="1546921"/>
                  <a:pt x="3459655" y="1536569"/>
                </a:cubicBezTo>
                <a:cubicBezTo>
                  <a:pt x="3445145" y="1527863"/>
                  <a:pt x="3427656" y="1525284"/>
                  <a:pt x="3412521" y="1517716"/>
                </a:cubicBezTo>
                <a:cubicBezTo>
                  <a:pt x="3389862" y="1506386"/>
                  <a:pt x="3370423" y="1488440"/>
                  <a:pt x="3346534" y="1480008"/>
                </a:cubicBezTo>
                <a:cubicBezTo>
                  <a:pt x="3316316" y="1469343"/>
                  <a:pt x="3283823" y="1466724"/>
                  <a:pt x="3252265" y="1461155"/>
                </a:cubicBezTo>
                <a:cubicBezTo>
                  <a:pt x="3164126" y="1445601"/>
                  <a:pt x="3121964" y="1448155"/>
                  <a:pt x="3016595" y="1442301"/>
                </a:cubicBezTo>
                <a:cubicBezTo>
                  <a:pt x="2997742" y="1436017"/>
                  <a:pt x="2979315" y="1428268"/>
                  <a:pt x="2960035" y="1423448"/>
                </a:cubicBezTo>
                <a:cubicBezTo>
                  <a:pt x="2941492" y="1418812"/>
                  <a:pt x="2921607" y="1420065"/>
                  <a:pt x="2903474" y="1414021"/>
                </a:cubicBezTo>
                <a:cubicBezTo>
                  <a:pt x="2807589" y="1382059"/>
                  <a:pt x="2951164" y="1404686"/>
                  <a:pt x="2837486" y="1385740"/>
                </a:cubicBezTo>
                <a:cubicBezTo>
                  <a:pt x="2512891" y="1331641"/>
                  <a:pt x="2756260" y="1374137"/>
                  <a:pt x="2573536" y="1348033"/>
                </a:cubicBezTo>
                <a:cubicBezTo>
                  <a:pt x="2425462" y="1326879"/>
                  <a:pt x="2630422" y="1351210"/>
                  <a:pt x="2432134" y="1329180"/>
                </a:cubicBezTo>
                <a:cubicBezTo>
                  <a:pt x="2416422" y="1319753"/>
                  <a:pt x="2401387" y="1309093"/>
                  <a:pt x="2384999" y="1300899"/>
                </a:cubicBezTo>
                <a:cubicBezTo>
                  <a:pt x="2251505" y="1234151"/>
                  <a:pt x="2495549" y="1370695"/>
                  <a:pt x="2319012" y="1272619"/>
                </a:cubicBezTo>
                <a:cubicBezTo>
                  <a:pt x="2302995" y="1263721"/>
                  <a:pt x="2289496" y="1249372"/>
                  <a:pt x="2271878" y="1244338"/>
                </a:cubicBezTo>
                <a:cubicBezTo>
                  <a:pt x="2244518" y="1236521"/>
                  <a:pt x="2215408" y="1237093"/>
                  <a:pt x="2187037" y="1234911"/>
                </a:cubicBezTo>
                <a:cubicBezTo>
                  <a:pt x="1898497" y="1212716"/>
                  <a:pt x="2133075" y="1237296"/>
                  <a:pt x="1941940" y="1216058"/>
                </a:cubicBezTo>
                <a:cubicBezTo>
                  <a:pt x="1904233" y="1219200"/>
                  <a:pt x="1866193" y="1219584"/>
                  <a:pt x="1828818" y="1225485"/>
                </a:cubicBezTo>
                <a:cubicBezTo>
                  <a:pt x="1806222" y="1229053"/>
                  <a:pt x="1785023" y="1238790"/>
                  <a:pt x="1762830" y="1244338"/>
                </a:cubicBezTo>
                <a:cubicBezTo>
                  <a:pt x="1734725" y="1251364"/>
                  <a:pt x="1705902" y="1255438"/>
                  <a:pt x="1677989" y="1263192"/>
                </a:cubicBezTo>
                <a:cubicBezTo>
                  <a:pt x="1649266" y="1271170"/>
                  <a:pt x="1622836" y="1288773"/>
                  <a:pt x="1593148" y="1291472"/>
                </a:cubicBezTo>
                <a:lnTo>
                  <a:pt x="1489453" y="1300899"/>
                </a:lnTo>
                <a:cubicBezTo>
                  <a:pt x="1445461" y="1313468"/>
                  <a:pt x="1397202" y="1315906"/>
                  <a:pt x="1357478" y="1338606"/>
                </a:cubicBezTo>
                <a:cubicBezTo>
                  <a:pt x="1263667" y="1392213"/>
                  <a:pt x="1316332" y="1371346"/>
                  <a:pt x="1197222" y="1395167"/>
                </a:cubicBezTo>
                <a:cubicBezTo>
                  <a:pt x="1168942" y="1414021"/>
                  <a:pt x="1138492" y="1429969"/>
                  <a:pt x="1112381" y="1451728"/>
                </a:cubicBezTo>
                <a:cubicBezTo>
                  <a:pt x="1017561" y="1530745"/>
                  <a:pt x="1095492" y="1469205"/>
                  <a:pt x="999259" y="1536569"/>
                </a:cubicBezTo>
                <a:cubicBezTo>
                  <a:pt x="938070" y="1579401"/>
                  <a:pt x="986552" y="1552350"/>
                  <a:pt x="923845" y="1583703"/>
                </a:cubicBezTo>
                <a:cubicBezTo>
                  <a:pt x="885286" y="1622262"/>
                  <a:pt x="888903" y="1624741"/>
                  <a:pt x="839004" y="1649691"/>
                </a:cubicBezTo>
                <a:cubicBezTo>
                  <a:pt x="817600" y="1660393"/>
                  <a:pt x="793794" y="1666098"/>
                  <a:pt x="773016" y="1677971"/>
                </a:cubicBezTo>
                <a:cubicBezTo>
                  <a:pt x="749547" y="1691382"/>
                  <a:pt x="731205" y="1713016"/>
                  <a:pt x="707028" y="1725105"/>
                </a:cubicBezTo>
                <a:cubicBezTo>
                  <a:pt x="692697" y="1732270"/>
                  <a:pt x="675352" y="1730316"/>
                  <a:pt x="659894" y="1734532"/>
                </a:cubicBezTo>
                <a:cubicBezTo>
                  <a:pt x="589295" y="1753787"/>
                  <a:pt x="621609" y="1747358"/>
                  <a:pt x="565626" y="1772239"/>
                </a:cubicBezTo>
                <a:cubicBezTo>
                  <a:pt x="496216" y="1803087"/>
                  <a:pt x="505325" y="1793288"/>
                  <a:pt x="405371" y="1809947"/>
                </a:cubicBezTo>
                <a:lnTo>
                  <a:pt x="348810" y="1819373"/>
                </a:lnTo>
                <a:cubicBezTo>
                  <a:pt x="193985" y="1815189"/>
                  <a:pt x="-73300" y="1919297"/>
                  <a:pt x="18872" y="1753386"/>
                </a:cubicBezTo>
                <a:cubicBezTo>
                  <a:pt x="25346" y="1741732"/>
                  <a:pt x="37725" y="1734532"/>
                  <a:pt x="47152" y="1725105"/>
                </a:cubicBezTo>
                <a:cubicBezTo>
                  <a:pt x="50294" y="1712536"/>
                  <a:pt x="52030" y="1699529"/>
                  <a:pt x="56579" y="1687398"/>
                </a:cubicBezTo>
                <a:cubicBezTo>
                  <a:pt x="61513" y="1674240"/>
                  <a:pt x="70988" y="1663022"/>
                  <a:pt x="75432" y="1649691"/>
                </a:cubicBezTo>
                <a:cubicBezTo>
                  <a:pt x="80499" y="1634491"/>
                  <a:pt x="78352" y="1617198"/>
                  <a:pt x="84859" y="1602557"/>
                </a:cubicBezTo>
                <a:cubicBezTo>
                  <a:pt x="116911" y="1530442"/>
                  <a:pt x="42439" y="1591559"/>
                  <a:pt x="66006" y="1555423"/>
                </a:cubicBezTo>
                <a:close/>
              </a:path>
            </a:pathLst>
          </a:custGeom>
          <a:solidFill>
            <a:schemeClr val="accent2">
              <a:alpha val="22000"/>
            </a:scheme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5405D36-D9B5-493F-9165-0CB2945E9230}"/>
              </a:ext>
            </a:extLst>
          </p:cNvPr>
          <p:cNvSpPr txBox="1"/>
          <p:nvPr/>
        </p:nvSpPr>
        <p:spPr>
          <a:xfrm>
            <a:off x="1249013" y="36448"/>
            <a:ext cx="1850185" cy="707886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Infrastructure</a:t>
            </a:r>
          </a:p>
          <a:p>
            <a:pPr algn="ctr"/>
            <a:r>
              <a:rPr lang="fr-FR" b="1" i="1" dirty="0">
                <a:solidFill>
                  <a:srgbClr val="FF0000"/>
                </a:solidFill>
              </a:rPr>
              <a:t>CPER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46510B0-0C32-47F4-9C7E-DF5BD6B9A16E}"/>
              </a:ext>
            </a:extLst>
          </p:cNvPr>
          <p:cNvSpPr txBox="1"/>
          <p:nvPr/>
        </p:nvSpPr>
        <p:spPr>
          <a:xfrm rot="20233798">
            <a:off x="4693435" y="3446838"/>
            <a:ext cx="251062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Cryomodule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b="1" i="1" dirty="0" err="1">
                <a:solidFill>
                  <a:schemeClr val="accent1">
                    <a:lumMod val="75000"/>
                  </a:schemeClr>
                </a:solidFill>
              </a:rPr>
              <a:t>iSAS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/CNRS/</a:t>
            </a:r>
            <a:r>
              <a:rPr lang="fr-FR" b="1" i="1" dirty="0" err="1">
                <a:solidFill>
                  <a:schemeClr val="accent1">
                    <a:lumMod val="75000"/>
                  </a:schemeClr>
                </a:solidFill>
              </a:rPr>
              <a:t>IJCLab</a:t>
            </a:r>
            <a:endParaRPr lang="fr-FR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5CFC06-EB94-4360-B30B-26925775EAC0}"/>
              </a:ext>
            </a:extLst>
          </p:cNvPr>
          <p:cNvSpPr txBox="1"/>
          <p:nvPr/>
        </p:nvSpPr>
        <p:spPr>
          <a:xfrm rot="2362419">
            <a:off x="7354500" y="4084232"/>
            <a:ext cx="3068469" cy="707886"/>
          </a:xfrm>
          <a:prstGeom prst="rect">
            <a:avLst/>
          </a:prstGeom>
          <a:solidFill>
            <a:schemeClr val="accent4">
              <a:lumMod val="40000"/>
              <a:lumOff val="60000"/>
              <a:alpha val="3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Full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Injector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b="1" i="1" dirty="0">
                <a:solidFill>
                  <a:schemeClr val="accent2">
                    <a:lumMod val="75000"/>
                  </a:schemeClr>
                </a:solidFill>
              </a:rPr>
              <a:t>ERL4ALL/CNRS/</a:t>
            </a:r>
            <a:r>
              <a:rPr lang="fr-FR" b="1" i="1" dirty="0" err="1">
                <a:solidFill>
                  <a:schemeClr val="accent2">
                    <a:lumMod val="75000"/>
                  </a:schemeClr>
                </a:solidFill>
              </a:rPr>
              <a:t>IJCLab</a:t>
            </a:r>
            <a:endParaRPr lang="fr-FR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E4CCDA2-C9DB-40CF-B5AA-8111A378A3D6}"/>
              </a:ext>
            </a:extLst>
          </p:cNvPr>
          <p:cNvSpPr txBox="1"/>
          <p:nvPr/>
        </p:nvSpPr>
        <p:spPr>
          <a:xfrm>
            <a:off x="15640" y="2751592"/>
            <a:ext cx="1167306" cy="707886"/>
          </a:xfrm>
          <a:prstGeom prst="rect">
            <a:avLst/>
          </a:prstGeom>
          <a:solidFill>
            <a:schemeClr val="bg2">
              <a:lumMod val="75000"/>
              <a:alpha val="26000"/>
            </a:schemeClr>
          </a:solidFill>
          <a:ln w="3810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Magnets</a:t>
            </a:r>
          </a:p>
          <a:p>
            <a:pPr algn="ctr"/>
            <a:r>
              <a:rPr lang="fr-FR" i="1" dirty="0"/>
              <a:t>Missing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0BB02D3-0A04-484D-9100-30026B3B383B}"/>
              </a:ext>
            </a:extLst>
          </p:cNvPr>
          <p:cNvSpPr/>
          <p:nvPr/>
        </p:nvSpPr>
        <p:spPr>
          <a:xfrm>
            <a:off x="578493" y="675084"/>
            <a:ext cx="3122471" cy="2248219"/>
          </a:xfrm>
          <a:prstGeom prst="ellipse">
            <a:avLst/>
          </a:prstGeom>
          <a:solidFill>
            <a:srgbClr val="FF0000">
              <a:alpha val="13000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86ABD9C-1BAE-42DA-85E3-C318DD4A5692}"/>
              </a:ext>
            </a:extLst>
          </p:cNvPr>
          <p:cNvSpPr/>
          <p:nvPr/>
        </p:nvSpPr>
        <p:spPr>
          <a:xfrm>
            <a:off x="1918315" y="1543625"/>
            <a:ext cx="695053" cy="622023"/>
          </a:xfrm>
          <a:prstGeom prst="ellipse">
            <a:avLst/>
          </a:prstGeom>
          <a:solidFill>
            <a:srgbClr val="FF99FF">
              <a:alpha val="48000"/>
            </a:srgbClr>
          </a:solidFill>
          <a:ln w="28575">
            <a:solidFill>
              <a:srgbClr val="FF9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4D915A9-CBF1-4694-86B8-F0419A47AFD9}"/>
              </a:ext>
            </a:extLst>
          </p:cNvPr>
          <p:cNvCxnSpPr>
            <a:cxnSpLocks/>
          </p:cNvCxnSpPr>
          <p:nvPr/>
        </p:nvCxnSpPr>
        <p:spPr>
          <a:xfrm flipH="1">
            <a:off x="2448402" y="1123461"/>
            <a:ext cx="1872208" cy="720080"/>
          </a:xfrm>
          <a:prstGeom prst="straightConnector1">
            <a:avLst/>
          </a:prstGeom>
          <a:ln w="57150">
            <a:solidFill>
              <a:srgbClr val="FF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23A78FC4-6507-434C-9EC8-0D1C9440DB88}"/>
              </a:ext>
            </a:extLst>
          </p:cNvPr>
          <p:cNvSpPr txBox="1"/>
          <p:nvPr/>
        </p:nvSpPr>
        <p:spPr>
          <a:xfrm>
            <a:off x="4453180" y="747229"/>
            <a:ext cx="2141933" cy="707886"/>
          </a:xfrm>
          <a:prstGeom prst="rect">
            <a:avLst/>
          </a:prstGeom>
          <a:solidFill>
            <a:srgbClr val="FF99FF">
              <a:alpha val="1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rgbClr val="FF99FF"/>
                </a:solidFill>
              </a:rPr>
              <a:t>Cryoplant</a:t>
            </a:r>
            <a:r>
              <a:rPr lang="fr-FR" b="1" dirty="0">
                <a:solidFill>
                  <a:srgbClr val="FF99FF"/>
                </a:solidFill>
              </a:rPr>
              <a:t> </a:t>
            </a:r>
          </a:p>
          <a:p>
            <a:pPr algn="ctr"/>
            <a:r>
              <a:rPr lang="fr-FR" b="1" i="1" dirty="0" err="1">
                <a:solidFill>
                  <a:srgbClr val="FF99FF"/>
                </a:solidFill>
              </a:rPr>
              <a:t>In-kind</a:t>
            </a:r>
            <a:r>
              <a:rPr lang="fr-FR" b="1" i="1" dirty="0" err="1"/>
              <a:t>+missing</a:t>
            </a:r>
            <a:endParaRPr lang="fr-FR" b="1" i="1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FD02727-78C6-4285-BF5A-25C907F447A0}"/>
              </a:ext>
            </a:extLst>
          </p:cNvPr>
          <p:cNvSpPr txBox="1"/>
          <p:nvPr/>
        </p:nvSpPr>
        <p:spPr>
          <a:xfrm>
            <a:off x="6338940" y="4200539"/>
            <a:ext cx="1539204" cy="707886"/>
          </a:xfrm>
          <a:prstGeom prst="rect">
            <a:avLst/>
          </a:prstGeom>
          <a:solidFill>
            <a:schemeClr val="bg2">
              <a:lumMod val="75000"/>
              <a:alpha val="26000"/>
            </a:schemeClr>
          </a:solidFill>
          <a:ln w="3810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RF Sources</a:t>
            </a:r>
          </a:p>
          <a:p>
            <a:pPr algn="ctr"/>
            <a:r>
              <a:rPr lang="fr-FR" i="1" dirty="0"/>
              <a:t>Missing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45EE6FD-351F-4B90-8A3C-09BBC8FD0767}"/>
              </a:ext>
            </a:extLst>
          </p:cNvPr>
          <p:cNvCxnSpPr>
            <a:cxnSpLocks/>
          </p:cNvCxnSpPr>
          <p:nvPr/>
        </p:nvCxnSpPr>
        <p:spPr>
          <a:xfrm flipH="1" flipV="1">
            <a:off x="5906545" y="3135353"/>
            <a:ext cx="1030413" cy="1007469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553E7EE-6C18-403F-ACEC-62F5D35A4343}"/>
              </a:ext>
            </a:extLst>
          </p:cNvPr>
          <p:cNvCxnSpPr>
            <a:cxnSpLocks/>
          </p:cNvCxnSpPr>
          <p:nvPr/>
        </p:nvCxnSpPr>
        <p:spPr>
          <a:xfrm flipV="1">
            <a:off x="7089359" y="2654154"/>
            <a:ext cx="1076596" cy="1641069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8A6101D-A603-4594-8E82-14DF3D16CD7A}"/>
              </a:ext>
            </a:extLst>
          </p:cNvPr>
          <p:cNvCxnSpPr>
            <a:cxnSpLocks/>
          </p:cNvCxnSpPr>
          <p:nvPr/>
        </p:nvCxnSpPr>
        <p:spPr>
          <a:xfrm>
            <a:off x="1213257" y="3535987"/>
            <a:ext cx="456078" cy="422341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340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5F1395-88AF-4C81-A6A6-0D310FCB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2E9F-4964-4763-95F8-2968B65A6B50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4A91F9-1B1E-434F-8795-A68AC651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AC3679-AD51-45A7-B9A2-063A9DB7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B92B4A-6A25-4AC7-90BD-BDE581A595C7}"/>
              </a:ext>
            </a:extLst>
          </p:cNvPr>
          <p:cNvSpPr txBox="1"/>
          <p:nvPr/>
        </p:nvSpPr>
        <p:spPr>
          <a:xfrm>
            <a:off x="2650083" y="2299682"/>
            <a:ext cx="5653339" cy="646331"/>
          </a:xfrm>
          <a:prstGeom prst="rect">
            <a:avLst/>
          </a:prstGeom>
          <a:solidFill>
            <a:srgbClr val="FFFF00">
              <a:alpha val="85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RH Situation</a:t>
            </a:r>
          </a:p>
        </p:txBody>
      </p:sp>
    </p:spTree>
    <p:extLst>
      <p:ext uri="{BB962C8B-B14F-4D97-AF65-F5344CB8AC3E}">
        <p14:creationId xmlns:p14="http://schemas.microsoft.com/office/powerpoint/2010/main" val="4029914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28</a:t>
            </a:fld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D047D-4688-4807-82C3-6661A6DBEDD7}" type="datetime1">
              <a:rPr lang="fr-FR" smtClean="0">
                <a:latin typeface="+mn-lt"/>
              </a:rPr>
              <a:t>06/12/2024</a:t>
            </a:fld>
            <a:endParaRPr lang="fr-FR" dirty="0"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097CA47-0EC2-B0FF-7B72-51752D1D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6" y="140811"/>
            <a:ext cx="9516025" cy="44751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FTE Evolution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since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2020 and projection for the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next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3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years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(first global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picture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180108B-7EDC-444C-B51E-66E8278CE5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124873"/>
              </p:ext>
            </p:extLst>
          </p:nvPr>
        </p:nvGraphicFramePr>
        <p:xfrm>
          <a:off x="201811" y="681117"/>
          <a:ext cx="652261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38F6672-5EFF-4EB6-B784-8686840C453F}"/>
              </a:ext>
            </a:extLst>
          </p:cNvPr>
          <p:cNvSpPr txBox="1"/>
          <p:nvPr/>
        </p:nvSpPr>
        <p:spPr>
          <a:xfrm>
            <a:off x="3542945" y="382183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+4-5 PHD </a:t>
            </a:r>
            <a:r>
              <a:rPr lang="fr-FR" sz="1800" dirty="0" err="1">
                <a:latin typeface="+mn-lt"/>
              </a:rPr>
              <a:t>thesis</a:t>
            </a:r>
            <a:r>
              <a:rPr lang="fr-FR" sz="1800" dirty="0">
                <a:latin typeface="+mn-lt"/>
              </a:rPr>
              <a:t> </a:t>
            </a:r>
          </a:p>
          <a:p>
            <a:pPr algn="ctr"/>
            <a:r>
              <a:rPr lang="fr-FR" sz="1800" dirty="0" err="1">
                <a:latin typeface="+mn-lt"/>
              </a:rPr>
              <a:t>will</a:t>
            </a:r>
            <a:r>
              <a:rPr lang="fr-FR" sz="1800" dirty="0">
                <a:latin typeface="+mn-lt"/>
              </a:rPr>
              <a:t> start in 2025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B2FA19-5053-42BA-BA05-39BAF0D2AFA7}"/>
              </a:ext>
            </a:extLst>
          </p:cNvPr>
          <p:cNvSpPr txBox="1"/>
          <p:nvPr/>
        </p:nvSpPr>
        <p:spPr>
          <a:xfrm>
            <a:off x="705867" y="1733600"/>
            <a:ext cx="315414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Need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by international </a:t>
            </a:r>
            <a:r>
              <a:rPr lang="fr-FR" dirty="0" err="1"/>
              <a:t>partners</a:t>
            </a:r>
            <a:endParaRPr lang="fr-FR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D42012D4-A3E6-4FBC-8B3C-CC4F11DEEE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047576"/>
              </p:ext>
            </p:extLst>
          </p:nvPr>
        </p:nvGraphicFramePr>
        <p:xfrm>
          <a:off x="6754540" y="1157536"/>
          <a:ext cx="396044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llipse 5">
            <a:extLst>
              <a:ext uri="{FF2B5EF4-FFF2-40B4-BE49-F238E27FC236}">
                <a16:creationId xmlns:a16="http://schemas.microsoft.com/office/drawing/2014/main" id="{F19B6053-C966-44B9-9A03-5A1FD3795677}"/>
              </a:ext>
            </a:extLst>
          </p:cNvPr>
          <p:cNvSpPr/>
          <p:nvPr/>
        </p:nvSpPr>
        <p:spPr>
          <a:xfrm>
            <a:off x="4162251" y="615966"/>
            <a:ext cx="2592288" cy="1621690"/>
          </a:xfrm>
          <a:prstGeom prst="ellipse">
            <a:avLst/>
          </a:prstGeom>
          <a:solidFill>
            <a:srgbClr val="FFFF00">
              <a:alpha val="16000"/>
            </a:srgb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414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EBE5A-D06E-4E4F-BC6B-78BEF9AEE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C9FD65-3AC3-4D9B-B4E3-A89E23F29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CB75C-774B-4007-838B-42CA3CDE550A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3054D7-A0A6-443E-AD1D-CD33F4A9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D28B17-7315-4775-8D2D-994186F5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06FB12-E0AE-44FD-BF65-A20E44EDA51C}"/>
              </a:ext>
            </a:extLst>
          </p:cNvPr>
          <p:cNvSpPr txBox="1"/>
          <p:nvPr/>
        </p:nvSpPr>
        <p:spPr>
          <a:xfrm>
            <a:off x="2261770" y="2501815"/>
            <a:ext cx="5653339" cy="646331"/>
          </a:xfrm>
          <a:prstGeom prst="rect">
            <a:avLst/>
          </a:prstGeom>
          <a:solidFill>
            <a:srgbClr val="FFFF00">
              <a:alpha val="85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Tour de Table</a:t>
            </a:r>
          </a:p>
        </p:txBody>
      </p:sp>
    </p:spTree>
    <p:extLst>
      <p:ext uri="{BB962C8B-B14F-4D97-AF65-F5344CB8AC3E}">
        <p14:creationId xmlns:p14="http://schemas.microsoft.com/office/powerpoint/2010/main" val="30695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535F-0BCA-4B34-BA5B-B1751D396401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" y="22405"/>
            <a:ext cx="10723777" cy="44418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4395293-E153-4F21-86E6-1126EC2AC524}"/>
              </a:ext>
            </a:extLst>
          </p:cNvPr>
          <p:cNvSpPr txBox="1"/>
          <p:nvPr/>
        </p:nvSpPr>
        <p:spPr>
          <a:xfrm>
            <a:off x="1785987" y="113514"/>
            <a:ext cx="547260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+mn-lt"/>
              </a:rPr>
              <a:t>PERLE @250 MeV    3-turns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4010EA4-35AC-42E9-BEC7-CEBF5E536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90443" y="3605808"/>
            <a:ext cx="4320480" cy="20922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C940DEB-FD7B-4D6C-B0DE-FA0A43E3462D}"/>
              </a:ext>
            </a:extLst>
          </p:cNvPr>
          <p:cNvSpPr txBox="1"/>
          <p:nvPr/>
        </p:nvSpPr>
        <p:spPr>
          <a:xfrm>
            <a:off x="5890443" y="3173760"/>
            <a:ext cx="432048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+mn-lt"/>
              </a:rPr>
              <a:t>PERLE @89 MeV    1-turn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83C43173-9667-4AC2-B63E-08D73CF44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585793"/>
              </p:ext>
            </p:extLst>
          </p:nvPr>
        </p:nvGraphicFramePr>
        <p:xfrm>
          <a:off x="48998" y="3533800"/>
          <a:ext cx="3836035" cy="2480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7355">
                  <a:extLst>
                    <a:ext uri="{9D8B030D-6E8A-4147-A177-3AD203B41FA5}">
                      <a16:colId xmlns:a16="http://schemas.microsoft.com/office/drawing/2014/main" val="116273646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6405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Parameters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Values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3475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Injection Energy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 MeV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0661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kern="800">
                          <a:effectLst/>
                        </a:rPr>
                        <a:t>Electron beam energy PHASE 1 (single turn)</a:t>
                      </a:r>
                      <a:endParaRPr lang="fr-F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89 MeV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783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100" kern="800">
                          <a:effectLst/>
                        </a:rPr>
                        <a:t>Electron beam energy PHASE 2 (three turns)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250 MeV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38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Normalised Emittance γε</a:t>
                      </a:r>
                      <a:r>
                        <a:rPr lang="fr-FR" sz="1100" kern="800" baseline="-25000">
                          <a:effectLst/>
                        </a:rPr>
                        <a:t>x,y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6 mm.mrad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5135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Average beam current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20 mA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0343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Bunch charge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500 pC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2585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 dirty="0" err="1">
                          <a:effectLst/>
                        </a:rPr>
                        <a:t>Bunch</a:t>
                      </a:r>
                      <a:r>
                        <a:rPr lang="fr-FR" sz="1100" kern="800" dirty="0">
                          <a:effectLst/>
                        </a:rPr>
                        <a:t> </a:t>
                      </a:r>
                      <a:r>
                        <a:rPr lang="fr-FR" sz="1100" kern="800" dirty="0" err="1">
                          <a:effectLst/>
                        </a:rPr>
                        <a:t>length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3 mm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60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Bunch spacing in injector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25 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9583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RF frequency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802 MHz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3313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Duty factor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CW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179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428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3E450-B67E-42BD-95B5-47C22D10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419" y="123308"/>
            <a:ext cx="7776863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Contribution of the </a:t>
            </a:r>
            <a:r>
              <a:rPr lang="fr-FR" dirty="0" err="1">
                <a:latin typeface="+mn-lt"/>
              </a:rPr>
              <a:t>present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collaborators</a:t>
            </a:r>
            <a:r>
              <a:rPr lang="fr-FR" dirty="0">
                <a:latin typeface="+mn-lt"/>
              </a:rPr>
              <a:t>  - </a:t>
            </a:r>
            <a:r>
              <a:rPr lang="fr-FR" dirty="0" err="1">
                <a:latin typeface="+mn-lt"/>
              </a:rPr>
              <a:t>summary</a:t>
            </a:r>
            <a:r>
              <a:rPr lang="fr-FR" dirty="0">
                <a:latin typeface="+mn-lt"/>
              </a:rPr>
              <a:t> by </a:t>
            </a:r>
            <a:r>
              <a:rPr lang="fr-FR" dirty="0" err="1">
                <a:latin typeface="+mn-lt"/>
              </a:rPr>
              <a:t>IJCLab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FABE59-09C0-4E9B-93CD-E9C06E80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ACC2-DB62-44B5-A44A-EF2C2645E07A}" type="datetime1">
              <a:rPr lang="fr-FR" smtClean="0">
                <a:latin typeface="+mn-lt"/>
              </a:rPr>
              <a:t>06/12/2024</a:t>
            </a:fld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EDF7E2-6B9B-4D93-8D0C-FABE6DAC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Collaboration Board - PERLE Status Report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98EEBB-F5CD-415C-8C99-A8A98048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30</a:t>
            </a:fld>
            <a:endParaRPr lang="fr-FR" dirty="0"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4748D9-4B37-423F-AD4A-97DF18DFE4A1}"/>
              </a:ext>
            </a:extLst>
          </p:cNvPr>
          <p:cNvSpPr txBox="1"/>
          <p:nvPr/>
        </p:nvSpPr>
        <p:spPr>
          <a:xfrm>
            <a:off x="57795" y="584801"/>
            <a:ext cx="1044115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u="sng" dirty="0">
                <a:latin typeface="+mn-lt"/>
                <a:sym typeface="Wingdings" pitchFamily="2" charset="2"/>
              </a:rPr>
              <a:t>CERN</a:t>
            </a:r>
          </a:p>
          <a:p>
            <a:pPr algn="just"/>
            <a:r>
              <a:rPr lang="en-US" sz="1600" dirty="0">
                <a:latin typeface="+mn-lt"/>
                <a:sym typeface="Wingdings" pitchFamily="2" charset="2"/>
              </a:rPr>
              <a:t>Discussions on 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  <a:sym typeface="Wingdings" pitchFamily="2" charset="2"/>
              </a:rPr>
              <a:t>Delivery of 8 FPC: 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4 for the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Linac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CM (in the framework of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iSAS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) </a:t>
            </a:r>
            <a:r>
              <a:rPr lang="en-US" sz="1600" dirty="0">
                <a:latin typeface="+mn-lt"/>
                <a:sym typeface="Wingdings" pitchFamily="2" charset="2"/>
              </a:rPr>
              <a:t>and extra 4 for the booster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  <a:sym typeface="Wingdings" pitchFamily="2" charset="2"/>
              </a:rPr>
              <a:t>16 HOM couplers (Only 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4 initially foreseen within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iSAS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project</a:t>
            </a:r>
            <a:r>
              <a:rPr lang="en-US" sz="1600" dirty="0">
                <a:latin typeface="+mn-lt"/>
                <a:sym typeface="Wingdings" pitchFamily="2" charset="2"/>
              </a:rPr>
              <a:t>)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  <a:sym typeface="Wingdings" pitchFamily="2" charset="2"/>
              </a:rPr>
              <a:t>R&amp;D on 800 single-cell cavity (Mid-T baking, HPR by COBOT)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800MHz RF sources project signed with 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CERN and Thales (IDEMO)</a:t>
            </a:r>
          </a:p>
          <a:p>
            <a:pPr lvl="1" indent="0" algn="just"/>
            <a:endParaRPr lang="en-ZA" sz="1600" dirty="0">
              <a:latin typeface="+mn-lt"/>
              <a:sym typeface="Wingdings" pitchFamily="2" charset="2"/>
            </a:endParaRPr>
          </a:p>
          <a:p>
            <a:pPr marL="0" lvl="1" indent="0" algn="just"/>
            <a:r>
              <a:rPr lang="en-GB" sz="1600" b="1" u="sng" dirty="0">
                <a:latin typeface="+mn-lt"/>
              </a:rPr>
              <a:t>ESS-Bilbao</a:t>
            </a:r>
            <a:r>
              <a:rPr lang="en-GB" sz="1600" u="sng" dirty="0">
                <a:latin typeface="+mn-lt"/>
              </a:rPr>
              <a:t> </a:t>
            </a:r>
          </a:p>
          <a:p>
            <a:pPr marL="0" lvl="1" indent="0" algn="just"/>
            <a:r>
              <a:rPr lang="en-GB" sz="1600" dirty="0">
                <a:solidFill>
                  <a:srgbClr val="FF0000"/>
                </a:solidFill>
                <a:latin typeface="+mn-lt"/>
              </a:rPr>
              <a:t>work on buncher cavity design (RF/thermal Design). </a:t>
            </a:r>
            <a:r>
              <a:rPr lang="en-GB" sz="1600" dirty="0">
                <a:latin typeface="+mn-lt"/>
              </a:rPr>
              <a:t>Possible extension of this work with taking the responsibility of the fabrication</a:t>
            </a:r>
          </a:p>
          <a:p>
            <a:pPr marL="0" lvl="1" indent="0" algn="just"/>
            <a:endParaRPr lang="en-GB" sz="1600" dirty="0">
              <a:latin typeface="+mn-lt"/>
              <a:sym typeface="Wingdings" pitchFamily="2" charset="2"/>
            </a:endParaRPr>
          </a:p>
          <a:p>
            <a:pPr marL="0" lvl="1" indent="0" algn="just"/>
            <a:endParaRPr lang="en-ZA" sz="1600" dirty="0">
              <a:latin typeface="+mn-lt"/>
            </a:endParaRPr>
          </a:p>
          <a:p>
            <a:pPr marL="0" lvl="1" indent="0" algn="just"/>
            <a:r>
              <a:rPr lang="en-ZA" sz="1600" b="1" u="sng" dirty="0" err="1">
                <a:latin typeface="+mn-lt"/>
              </a:rPr>
              <a:t>Jlab</a:t>
            </a:r>
            <a:endParaRPr lang="en-ZA" sz="1600" b="1" u="sng" dirty="0">
              <a:latin typeface="+mn-lt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600" dirty="0">
                <a:latin typeface="+mn-lt"/>
              </a:rPr>
              <a:t>Possible synergy with ERL@EIC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600" dirty="0">
                <a:latin typeface="+mn-lt"/>
              </a:rPr>
              <a:t>Contributions on the commission of the DC-gun. Some short visits foreseen in 2025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600" dirty="0">
                <a:solidFill>
                  <a:srgbClr val="FF0000"/>
                </a:solidFill>
                <a:latin typeface="+mn-lt"/>
              </a:rPr>
              <a:t>Continue contribution on beam dynamics studies</a:t>
            </a:r>
          </a:p>
          <a:p>
            <a:pPr marL="0" lvl="1" indent="0" algn="just"/>
            <a:endParaRPr lang="en-ZA" sz="1600" b="1" dirty="0">
              <a:latin typeface="+mn-lt"/>
            </a:endParaRPr>
          </a:p>
          <a:p>
            <a:pPr marL="0" lvl="1" indent="0" algn="just"/>
            <a:r>
              <a:rPr lang="en-ZA" sz="1600" b="1" dirty="0">
                <a:latin typeface="+mn-lt"/>
              </a:rPr>
              <a:t>Daresbury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600" dirty="0">
                <a:latin typeface="+mn-lt"/>
              </a:rPr>
              <a:t>Contributions on the commission of the DC-gun. Some short visits foreseen in 2025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ZA" sz="1600" dirty="0">
                <a:solidFill>
                  <a:srgbClr val="FF0000"/>
                </a:solidFill>
                <a:latin typeface="+mn-lt"/>
              </a:rPr>
              <a:t>contributions on beam dynamics studies</a:t>
            </a:r>
            <a:endParaRPr lang="en-ZA" sz="1600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8D0AAD-D7F6-466F-88C3-BEFD80B43EF7}"/>
              </a:ext>
            </a:extLst>
          </p:cNvPr>
          <p:cNvSpPr txBox="1"/>
          <p:nvPr/>
        </p:nvSpPr>
        <p:spPr>
          <a:xfrm>
            <a:off x="8698755" y="725488"/>
            <a:ext cx="1459054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on </a:t>
            </a:r>
            <a:r>
              <a:rPr lang="fr-FR" sz="1600" dirty="0" err="1">
                <a:solidFill>
                  <a:srgbClr val="FF0000"/>
                </a:solidFill>
              </a:rPr>
              <a:t>going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/>
              <a:t>in discussions</a:t>
            </a:r>
          </a:p>
        </p:txBody>
      </p:sp>
    </p:spTree>
    <p:extLst>
      <p:ext uri="{BB962C8B-B14F-4D97-AF65-F5344CB8AC3E}">
        <p14:creationId xmlns:p14="http://schemas.microsoft.com/office/powerpoint/2010/main" val="4208519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06FE6-2340-244B-788F-FED9FAA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Collaboration Board - PERLE Status Report</a:t>
            </a:r>
            <a:endParaRPr lang="fr-FR" dirty="0">
              <a:latin typeface="+mn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31</a:t>
            </a:fld>
            <a:endParaRPr lang="fr-FR" dirty="0">
              <a:latin typeface="+mn-lt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C382-5419-4136-9BFA-E5B50644E242}" type="datetime1">
              <a:rPr lang="fr-FR" smtClean="0">
                <a:latin typeface="+mn-lt"/>
              </a:rPr>
              <a:t>06/12/2024</a:t>
            </a:fld>
            <a:endParaRPr lang="fr-FR" dirty="0"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097CA47-0EC2-B0FF-7B72-51752D1D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70" y="134254"/>
            <a:ext cx="7163834" cy="447518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</a:t>
            </a:r>
            <a:r>
              <a:rPr lang="fr-FR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kind</a:t>
            </a:r>
            <a:r>
              <a:rPr lang="fr-FR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contributions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4B472-DD99-B306-FFC3-1A4062F08234}"/>
              </a:ext>
            </a:extLst>
          </p:cNvPr>
          <p:cNvSpPr/>
          <p:nvPr/>
        </p:nvSpPr>
        <p:spPr>
          <a:xfrm>
            <a:off x="215211" y="1090040"/>
            <a:ext cx="103295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u="sng" dirty="0">
                <a:latin typeface="+mn-lt"/>
                <a:sym typeface="Wingdings" pitchFamily="2" charset="2"/>
              </a:rPr>
              <a:t>HZB</a:t>
            </a:r>
          </a:p>
          <a:p>
            <a:pPr algn="just"/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Ongoing and very advanced discussions with </a:t>
            </a:r>
            <a:r>
              <a:rPr lang="en-US" sz="16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HZB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to recuperate the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cryoplant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of BESSY VSR for PERLE: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Transfert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foreseen in October 2026.  Collaboration Agreement for this transfer will be soon signed.</a:t>
            </a:r>
          </a:p>
          <a:p>
            <a:pPr algn="just"/>
            <a:endParaRPr lang="en-US" sz="1600" dirty="0">
              <a:latin typeface="+mn-lt"/>
              <a:sym typeface="Wingdings" pitchFamily="2" charset="2"/>
            </a:endParaRPr>
          </a:p>
          <a:p>
            <a:pPr algn="just"/>
            <a:r>
              <a:rPr lang="en-US" sz="1600" b="1" u="sng" dirty="0">
                <a:latin typeface="+mn-lt"/>
                <a:sym typeface="Wingdings" pitchFamily="2" charset="2"/>
              </a:rPr>
              <a:t>ESS-LUND</a:t>
            </a:r>
            <a:r>
              <a:rPr lang="en-US" sz="1600" u="sng" dirty="0">
                <a:latin typeface="+mn-lt"/>
                <a:sym typeface="Wingdings" pitchFamily="2" charset="2"/>
              </a:rPr>
              <a:t>.</a:t>
            </a:r>
          </a:p>
          <a:p>
            <a:pPr algn="just"/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ESS vessel </a:t>
            </a:r>
          </a:p>
          <a:p>
            <a:pPr algn="just">
              <a:lnSpc>
                <a:spcPct val="150000"/>
              </a:lnSpc>
            </a:pPr>
            <a:endParaRPr lang="en-US" sz="1600" dirty="0">
              <a:latin typeface="+mn-lt"/>
              <a:sym typeface="Wingdings" pitchFamily="2" charset="2"/>
            </a:endParaRPr>
          </a:p>
          <a:p>
            <a:pPr algn="just"/>
            <a:r>
              <a:rPr lang="en-US" sz="1600" b="1" u="sng" dirty="0">
                <a:latin typeface="+mn-lt"/>
                <a:sym typeface="Wingdings" pitchFamily="2" charset="2"/>
              </a:rPr>
              <a:t>CERN</a:t>
            </a:r>
          </a:p>
          <a:p>
            <a:pPr algn="just"/>
            <a:r>
              <a:rPr lang="en-US" sz="1600" dirty="0">
                <a:latin typeface="+mn-lt"/>
                <a:sym typeface="Wingdings" pitchFamily="2" charset="2"/>
              </a:rPr>
              <a:t>Possibility of recuperation of some needed magnets from the CERN spare (mainly on the CTF3 facility)</a:t>
            </a:r>
          </a:p>
          <a:p>
            <a:pPr algn="just"/>
            <a:endParaRPr lang="en-US" sz="1600" dirty="0">
              <a:latin typeface="+mn-lt"/>
              <a:sym typeface="Wingdings" pitchFamily="2" charset="2"/>
            </a:endParaRPr>
          </a:p>
          <a:p>
            <a:pPr marL="0" lvl="1" indent="0" algn="just"/>
            <a:r>
              <a:rPr lang="en-ZA" sz="1600" b="1" u="sng" dirty="0">
                <a:latin typeface="+mn-lt"/>
              </a:rPr>
              <a:t>CBETA</a:t>
            </a:r>
            <a:r>
              <a:rPr lang="en-ZA" sz="1600" u="sng" dirty="0">
                <a:latin typeface="+mn-lt"/>
              </a:rPr>
              <a:t> </a:t>
            </a:r>
          </a:p>
          <a:p>
            <a:pPr marL="0" lvl="1" indent="0" algn="just"/>
            <a:r>
              <a:rPr lang="en-ZA" sz="1600" dirty="0">
                <a:solidFill>
                  <a:srgbClr val="0070C0"/>
                </a:solidFill>
                <a:latin typeface="+mn-lt"/>
              </a:rPr>
              <a:t>Discussions on going since ~1 year on possible recuperation of quadrupoles and multipoles from CBETA-4loops dismantling</a:t>
            </a:r>
          </a:p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Not possible finally 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“</a:t>
            </a:r>
            <a:r>
              <a:rPr lang="en-US" sz="1600" dirty="0" err="1">
                <a:solidFill>
                  <a:srgbClr val="0070C0"/>
                </a:solidFill>
                <a:latin typeface="+mn-lt"/>
              </a:rPr>
              <a:t>xLight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 is still interested in using much of CBETA, if funding can be arranged. CEBTA will be not dismantled yet” (from Georg H.) </a:t>
            </a:r>
            <a:br>
              <a:rPr lang="en-US" sz="1600" dirty="0">
                <a:solidFill>
                  <a:srgbClr val="0070C0"/>
                </a:solidFill>
                <a:latin typeface="+mn-lt"/>
              </a:rPr>
            </a:br>
            <a:endParaRPr lang="en-ZA" sz="1600" dirty="0">
              <a:solidFill>
                <a:srgbClr val="0070C0"/>
              </a:solidFill>
              <a:latin typeface="+mn-lt"/>
            </a:endParaRPr>
          </a:p>
          <a:p>
            <a:pPr marL="0" lvl="1" indent="0" algn="just"/>
            <a:r>
              <a:rPr lang="en-ZA" sz="1600" b="1" u="sng" dirty="0">
                <a:latin typeface="+mn-lt"/>
              </a:rPr>
              <a:t>PSI</a:t>
            </a:r>
          </a:p>
          <a:p>
            <a:pPr marL="0" lvl="1" indent="0" algn="just"/>
            <a:r>
              <a:rPr lang="en-ZA" sz="1600" dirty="0">
                <a:latin typeface="+mn-lt"/>
              </a:rPr>
              <a:t>Recent contact for recuperating some magnets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821A01-862B-496A-A646-8490809A41EA}"/>
              </a:ext>
            </a:extLst>
          </p:cNvPr>
          <p:cNvSpPr txBox="1"/>
          <p:nvPr/>
        </p:nvSpPr>
        <p:spPr>
          <a:xfrm>
            <a:off x="8266707" y="358013"/>
            <a:ext cx="1639295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+mn-lt"/>
              </a:rPr>
              <a:t>on </a:t>
            </a:r>
            <a:r>
              <a:rPr lang="fr-FR" sz="1600" dirty="0" err="1">
                <a:solidFill>
                  <a:srgbClr val="FF0000"/>
                </a:solidFill>
                <a:latin typeface="+mn-lt"/>
              </a:rPr>
              <a:t>going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/positive</a:t>
            </a:r>
          </a:p>
          <a:p>
            <a:r>
              <a:rPr lang="fr-FR" sz="1600" dirty="0">
                <a:latin typeface="+mn-lt"/>
              </a:rPr>
              <a:t>in discussions</a:t>
            </a:r>
          </a:p>
        </p:txBody>
      </p:sp>
    </p:spTree>
    <p:extLst>
      <p:ext uri="{BB962C8B-B14F-4D97-AF65-F5344CB8AC3E}">
        <p14:creationId xmlns:p14="http://schemas.microsoft.com/office/powerpoint/2010/main" val="1114086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EA6E5-44B3-4090-AF99-0D2598CA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17AC1D-D415-4E09-95CC-79B59996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88B-826D-461D-A3A5-24E1BC306371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367509-A954-4354-A875-37DFC7D3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6BF317-65EA-4521-88E4-686EEC3B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546A29-B8DC-44C5-BF89-9D17EC8653AA}"/>
              </a:ext>
            </a:extLst>
          </p:cNvPr>
          <p:cNvSpPr txBox="1"/>
          <p:nvPr/>
        </p:nvSpPr>
        <p:spPr>
          <a:xfrm>
            <a:off x="2434059" y="2501815"/>
            <a:ext cx="5653339" cy="646331"/>
          </a:xfrm>
          <a:prstGeom prst="rect">
            <a:avLst/>
          </a:prstGeom>
          <a:solidFill>
            <a:srgbClr val="FFFF00">
              <a:alpha val="85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Backup </a:t>
            </a:r>
          </a:p>
        </p:txBody>
      </p:sp>
    </p:spTree>
    <p:extLst>
      <p:ext uri="{BB962C8B-B14F-4D97-AF65-F5344CB8AC3E}">
        <p14:creationId xmlns:p14="http://schemas.microsoft.com/office/powerpoint/2010/main" val="3361359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17AC1D-D415-4E09-95CC-79B59996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88B-826D-461D-A3A5-24E1BC306371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367509-A954-4354-A875-37DFC7D3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6BF317-65EA-4521-88E4-686EEC3B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959D1C-4209-4299-B349-532A5CE9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4" y="3228091"/>
            <a:ext cx="4890880" cy="19255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396EDE-9F32-4B22-93BA-9AF2B809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494" y="3215740"/>
            <a:ext cx="5726548" cy="17747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850CE4-4A81-4AF1-908F-5F5947EE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040" y="5251286"/>
            <a:ext cx="5572672" cy="55259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B653FC8-9730-4A4C-B0D4-7EE0E6BC857E}"/>
              </a:ext>
            </a:extLst>
          </p:cNvPr>
          <p:cNvSpPr txBox="1"/>
          <p:nvPr/>
        </p:nvSpPr>
        <p:spPr>
          <a:xfrm>
            <a:off x="1461870" y="168099"/>
            <a:ext cx="8491427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32 risques identifiés </a:t>
            </a:r>
            <a:r>
              <a:rPr lang="fr-FR" sz="1767" dirty="0">
                <a:sym typeface="Wingdings" panose="05000000000000000000" pitchFamily="2" charset="2"/>
              </a:rPr>
              <a:t> Réduction de 16 risques engagés avec des plans d’action  </a:t>
            </a:r>
            <a:endParaRPr lang="fr-FR" sz="1767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042021-65D8-42D6-B26F-F4C4D5998AD5}"/>
              </a:ext>
            </a:extLst>
          </p:cNvPr>
          <p:cNvSpPr txBox="1"/>
          <p:nvPr/>
        </p:nvSpPr>
        <p:spPr>
          <a:xfrm>
            <a:off x="60805" y="5153662"/>
            <a:ext cx="1635384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</a:rPr>
              <a:t>Collaborations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BC7E62-C747-4BA5-9F39-AE9DAC54D6B3}"/>
              </a:ext>
            </a:extLst>
          </p:cNvPr>
          <p:cNvSpPr txBox="1"/>
          <p:nvPr/>
        </p:nvSpPr>
        <p:spPr>
          <a:xfrm>
            <a:off x="9435768" y="4957728"/>
            <a:ext cx="1497526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</a:rPr>
              <a:t>Financement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E607C9-E974-4B64-82AE-4B2A752B4C40}"/>
              </a:ext>
            </a:extLst>
          </p:cNvPr>
          <p:cNvSpPr txBox="1"/>
          <p:nvPr/>
        </p:nvSpPr>
        <p:spPr>
          <a:xfrm>
            <a:off x="7922243" y="5527585"/>
            <a:ext cx="2026517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</a:rPr>
              <a:t>Inondation IGLOO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FCF9A67-FC46-4661-88EB-F8F41EE9C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55" y="620845"/>
            <a:ext cx="9224686" cy="237013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BB56052-D547-4E08-990D-DF31464AB63F}"/>
              </a:ext>
            </a:extLst>
          </p:cNvPr>
          <p:cNvSpPr/>
          <p:nvPr/>
        </p:nvSpPr>
        <p:spPr>
          <a:xfrm>
            <a:off x="2468444" y="910912"/>
            <a:ext cx="3239140" cy="41587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03D508C-EB71-42D8-BD83-7C339C63BEB0}"/>
              </a:ext>
            </a:extLst>
          </p:cNvPr>
          <p:cNvSpPr/>
          <p:nvPr/>
        </p:nvSpPr>
        <p:spPr>
          <a:xfrm>
            <a:off x="2468444" y="1890116"/>
            <a:ext cx="3239140" cy="24922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</p:spTree>
    <p:extLst>
      <p:ext uri="{BB962C8B-B14F-4D97-AF65-F5344CB8AC3E}">
        <p14:creationId xmlns:p14="http://schemas.microsoft.com/office/powerpoint/2010/main" val="2401911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17AC1D-D415-4E09-95CC-79B59996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88B-826D-461D-A3A5-24E1BC306371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367509-A954-4354-A875-37DFC7D3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6BF317-65EA-4521-88E4-686EEC3B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1CDD85-A736-4EA3-90A7-47E4AD51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2" y="3538199"/>
            <a:ext cx="6587079" cy="9832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4D8AF0-0062-46B2-92E1-FE31A31B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787" y="4610778"/>
            <a:ext cx="5901011" cy="10744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59445F-719F-47C3-971F-30B4CC2611A5}"/>
              </a:ext>
            </a:extLst>
          </p:cNvPr>
          <p:cNvSpPr txBox="1"/>
          <p:nvPr/>
        </p:nvSpPr>
        <p:spPr>
          <a:xfrm>
            <a:off x="317962" y="3240624"/>
            <a:ext cx="1067921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</a:rPr>
              <a:t>Planning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DD2BAB-2567-4FB4-9682-E9983D17CA7D}"/>
              </a:ext>
            </a:extLst>
          </p:cNvPr>
          <p:cNvSpPr txBox="1"/>
          <p:nvPr/>
        </p:nvSpPr>
        <p:spPr>
          <a:xfrm>
            <a:off x="7957518" y="4284450"/>
            <a:ext cx="2470548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</a:rPr>
              <a:t>Ressources Humaines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BEA926-71F4-40B5-A04F-CC476E6A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48" y="179401"/>
            <a:ext cx="9593351" cy="306987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27600EB-ECF0-4708-A9B7-0BE8BA3B4889}"/>
              </a:ext>
            </a:extLst>
          </p:cNvPr>
          <p:cNvSpPr/>
          <p:nvPr/>
        </p:nvSpPr>
        <p:spPr>
          <a:xfrm>
            <a:off x="1880901" y="2547889"/>
            <a:ext cx="4071286" cy="6927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5FFF98A-9658-4286-B2FA-E770B89AFB40}"/>
              </a:ext>
            </a:extLst>
          </p:cNvPr>
          <p:cNvSpPr txBox="1"/>
          <p:nvPr/>
        </p:nvSpPr>
        <p:spPr>
          <a:xfrm>
            <a:off x="229955" y="5358863"/>
            <a:ext cx="4405373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Suivi et mise à jour régulière par la qualité</a:t>
            </a:r>
          </a:p>
        </p:txBody>
      </p:sp>
    </p:spTree>
    <p:extLst>
      <p:ext uri="{BB962C8B-B14F-4D97-AF65-F5344CB8AC3E}">
        <p14:creationId xmlns:p14="http://schemas.microsoft.com/office/powerpoint/2010/main" val="182760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3B91A4F-0DA3-4081-9DF5-619C000B4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88B-826D-461D-A3A5-24E1BC306371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20BFC2-5699-47BA-840F-D1E743C9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B848C0-216F-44C1-96C0-2A0CD197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7370B6-9DE5-4000-9DBA-EF7D6E623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96" y="500142"/>
            <a:ext cx="5835212" cy="20644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A2E4B8-E066-465C-B6BB-9E6785B4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96" y="4335571"/>
            <a:ext cx="7523303" cy="14402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33AF5E-F6D4-41C0-A2A6-87CB1DA6C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96" y="2864184"/>
            <a:ext cx="7523303" cy="12613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7D2F724-1916-45C1-9C79-96B5F4F0E069}"/>
              </a:ext>
            </a:extLst>
          </p:cNvPr>
          <p:cNvSpPr txBox="1"/>
          <p:nvPr/>
        </p:nvSpPr>
        <p:spPr>
          <a:xfrm>
            <a:off x="7381804" y="2564629"/>
            <a:ext cx="3090013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</a:rPr>
              <a:t>Interactions </a:t>
            </a:r>
            <a:r>
              <a:rPr lang="fr-FR" sz="1767" dirty="0" err="1">
                <a:solidFill>
                  <a:srgbClr val="FF0000"/>
                </a:solidFill>
              </a:rPr>
              <a:t>ThomX</a:t>
            </a:r>
            <a:r>
              <a:rPr lang="fr-FR" sz="1767" dirty="0">
                <a:solidFill>
                  <a:srgbClr val="FF0000"/>
                </a:solidFill>
              </a:rPr>
              <a:t> et CPER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567F9A-DDA2-4887-9030-E2D6EDD50A8F}"/>
              </a:ext>
            </a:extLst>
          </p:cNvPr>
          <p:cNvSpPr txBox="1"/>
          <p:nvPr/>
        </p:nvSpPr>
        <p:spPr>
          <a:xfrm>
            <a:off x="7497852" y="4067389"/>
            <a:ext cx="2735749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</a:rPr>
              <a:t>Risque RH : WP critiques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BD942DB-F99B-4E83-903F-203D9871DB80}"/>
              </a:ext>
            </a:extLst>
          </p:cNvPr>
          <p:cNvSpPr txBox="1"/>
          <p:nvPr/>
        </p:nvSpPr>
        <p:spPr>
          <a:xfrm>
            <a:off x="2136501" y="125462"/>
            <a:ext cx="8359596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Modification du portefeuille des risques suite au COPIL avec la direction d’</a:t>
            </a:r>
            <a:r>
              <a:rPr lang="fr-FR" sz="1767" dirty="0" err="1"/>
              <a:t>IJCLab</a:t>
            </a:r>
            <a:endParaRPr lang="fr-FR" sz="1767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B1BFD7C-76F0-457D-A1A1-BA9FA140CCC1}"/>
              </a:ext>
            </a:extLst>
          </p:cNvPr>
          <p:cNvSpPr/>
          <p:nvPr/>
        </p:nvSpPr>
        <p:spPr>
          <a:xfrm>
            <a:off x="2235454" y="699763"/>
            <a:ext cx="2752354" cy="43134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4DC727C-2AD5-475E-960B-9AB635C74CE8}"/>
              </a:ext>
            </a:extLst>
          </p:cNvPr>
          <p:cNvSpPr/>
          <p:nvPr/>
        </p:nvSpPr>
        <p:spPr>
          <a:xfrm>
            <a:off x="2246227" y="2251436"/>
            <a:ext cx="2752354" cy="31319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</p:spTree>
    <p:extLst>
      <p:ext uri="{BB962C8B-B14F-4D97-AF65-F5344CB8AC3E}">
        <p14:creationId xmlns:p14="http://schemas.microsoft.com/office/powerpoint/2010/main" val="365383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C5F2-7076-418A-9C14-50A9CB3B1892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25" y="1248786"/>
            <a:ext cx="10723777" cy="4441823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198B5107-158F-4CE6-8733-8386DC8D38A9}"/>
              </a:ext>
            </a:extLst>
          </p:cNvPr>
          <p:cNvGrpSpPr/>
          <p:nvPr/>
        </p:nvGrpSpPr>
        <p:grpSpPr>
          <a:xfrm>
            <a:off x="0" y="28899"/>
            <a:ext cx="3270388" cy="2948986"/>
            <a:chOff x="129803" y="1013520"/>
            <a:chExt cx="5030880" cy="4536462"/>
          </a:xfrm>
        </p:grpSpPr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598DA75D-693D-48EF-ADBA-543E6DD2A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03" y="3737747"/>
              <a:ext cx="5030880" cy="1812235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BD374789-ECE1-4631-9B94-679A804FD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74" y="1013520"/>
              <a:ext cx="4731867" cy="2550084"/>
            </a:xfrm>
            <a:prstGeom prst="rect">
              <a:avLst/>
            </a:prstGeom>
          </p:spPr>
        </p:pic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F83334E-1026-48B7-93E7-3FF3A8E509C6}"/>
              </a:ext>
            </a:extLst>
          </p:cNvPr>
          <p:cNvSpPr/>
          <p:nvPr/>
        </p:nvSpPr>
        <p:spPr>
          <a:xfrm>
            <a:off x="7330603" y="2883883"/>
            <a:ext cx="3488818" cy="31531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C7E24DE3-C0CC-40D5-8BE7-936BCD0D2A72}"/>
              </a:ext>
            </a:extLst>
          </p:cNvPr>
          <p:cNvGrpSpPr/>
          <p:nvPr/>
        </p:nvGrpSpPr>
        <p:grpSpPr>
          <a:xfrm>
            <a:off x="7330603" y="3029744"/>
            <a:ext cx="3561132" cy="2877249"/>
            <a:chOff x="5384089" y="926571"/>
            <a:chExt cx="5672746" cy="4767469"/>
          </a:xfrm>
        </p:grpSpPr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9FB45D1F-A69B-46B5-B1D6-CFFF1FF84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4089" y="3420852"/>
              <a:ext cx="5039458" cy="2273188"/>
            </a:xfrm>
            <a:prstGeom prst="rect">
              <a:avLst/>
            </a:prstGeom>
          </p:spPr>
        </p:pic>
        <p:sp>
          <p:nvSpPr>
            <p:cNvPr id="142" name="253 MeV">
              <a:extLst>
                <a:ext uri="{FF2B5EF4-FFF2-40B4-BE49-F238E27FC236}">
                  <a16:creationId xmlns:a16="http://schemas.microsoft.com/office/drawing/2014/main" id="{D71A38EB-DBB3-4C25-AA26-89AC5AF8BAB2}"/>
                </a:ext>
              </a:extLst>
            </p:cNvPr>
            <p:cNvSpPr txBox="1"/>
            <p:nvPr/>
          </p:nvSpPr>
          <p:spPr>
            <a:xfrm>
              <a:off x="10043205" y="1380484"/>
              <a:ext cx="1013630" cy="399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spcBef>
                  <a:spcPts val="0"/>
                </a:spcBef>
                <a:defRPr sz="2000" b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900" b="0" dirty="0">
                  <a:solidFill>
                    <a:schemeClr val="accent6">
                      <a:lumMod val="75000"/>
                    </a:schemeClr>
                  </a:solidFill>
                </a:rPr>
                <a:t>253 MeV</a:t>
              </a:r>
            </a:p>
          </p:txBody>
        </p:sp>
        <p:grpSp>
          <p:nvGrpSpPr>
            <p:cNvPr id="143" name="Groupe 142">
              <a:extLst>
                <a:ext uri="{FF2B5EF4-FFF2-40B4-BE49-F238E27FC236}">
                  <a16:creationId xmlns:a16="http://schemas.microsoft.com/office/drawing/2014/main" id="{918210CD-20F2-4336-AF0B-02EA2D96BD36}"/>
                </a:ext>
              </a:extLst>
            </p:cNvPr>
            <p:cNvGrpSpPr/>
            <p:nvPr/>
          </p:nvGrpSpPr>
          <p:grpSpPr>
            <a:xfrm>
              <a:off x="5458394" y="926571"/>
              <a:ext cx="5509413" cy="2578657"/>
              <a:chOff x="5458394" y="869504"/>
              <a:chExt cx="5509413" cy="2578657"/>
            </a:xfrm>
          </p:grpSpPr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9BF01C2F-F35F-4022-B9B3-1626F49497C4}"/>
                  </a:ext>
                </a:extLst>
              </p:cNvPr>
              <p:cNvSpPr txBox="1"/>
              <p:nvPr/>
            </p:nvSpPr>
            <p:spPr>
              <a:xfrm>
                <a:off x="5962451" y="869504"/>
                <a:ext cx="36724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PERLE 250 MeV version</a:t>
                </a:r>
              </a:p>
            </p:txBody>
          </p:sp>
          <p:pic>
            <p:nvPicPr>
              <p:cNvPr id="145" name="survey_full.pdf" descr="survey_full.pdf">
                <a:extLst>
                  <a:ext uri="{FF2B5EF4-FFF2-40B4-BE49-F238E27FC236}">
                    <a16:creationId xmlns:a16="http://schemas.microsoft.com/office/drawing/2014/main" id="{DF74C1CB-CF08-4324-94AF-6507546AC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458394" y="1157536"/>
                <a:ext cx="4732533" cy="229062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46" name="Booster">
                <a:extLst>
                  <a:ext uri="{FF2B5EF4-FFF2-40B4-BE49-F238E27FC236}">
                    <a16:creationId xmlns:a16="http://schemas.microsoft.com/office/drawing/2014/main" id="{85A3B0D0-F894-49C5-A296-C14763ABAE5E}"/>
                  </a:ext>
                </a:extLst>
              </p:cNvPr>
              <p:cNvSpPr txBox="1"/>
              <p:nvPr/>
            </p:nvSpPr>
            <p:spPr>
              <a:xfrm rot="1800000">
                <a:off x="5567545" y="1687045"/>
                <a:ext cx="955112" cy="4009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000" b="1">
                    <a:solidFill>
                      <a:schemeClr val="accent6">
                        <a:hueOff val="-146070"/>
                        <a:satOff val="-10048"/>
                        <a:lumOff val="-30626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200" b="0" dirty="0">
                    <a:solidFill>
                      <a:srgbClr val="C00000"/>
                    </a:solidFill>
                  </a:rPr>
                  <a:t>Booster</a:t>
                </a:r>
              </a:p>
            </p:txBody>
          </p:sp>
          <p:sp>
            <p:nvSpPr>
              <p:cNvPr id="147" name="Merger">
                <a:extLst>
                  <a:ext uri="{FF2B5EF4-FFF2-40B4-BE49-F238E27FC236}">
                    <a16:creationId xmlns:a16="http://schemas.microsoft.com/office/drawing/2014/main" id="{535FCE69-6C1B-477F-B066-CF32A1537C72}"/>
                  </a:ext>
                </a:extLst>
              </p:cNvPr>
              <p:cNvSpPr txBox="1"/>
              <p:nvPr/>
            </p:nvSpPr>
            <p:spPr>
              <a:xfrm rot="1800000">
                <a:off x="6490775" y="1681461"/>
                <a:ext cx="839284" cy="3794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0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chemeClr val="accent6">
                        <a:lumMod val="75000"/>
                      </a:schemeClr>
                    </a:solidFill>
                  </a:rPr>
                  <a:t>Merger</a:t>
                </a:r>
              </a:p>
            </p:txBody>
          </p:sp>
          <p:sp>
            <p:nvSpPr>
              <p:cNvPr id="148" name="Cryo-Module">
                <a:extLst>
                  <a:ext uri="{FF2B5EF4-FFF2-40B4-BE49-F238E27FC236}">
                    <a16:creationId xmlns:a16="http://schemas.microsoft.com/office/drawing/2014/main" id="{C0BCCB5F-DE28-4E7B-A112-E971EE6AFE9D}"/>
                  </a:ext>
                </a:extLst>
              </p:cNvPr>
              <p:cNvSpPr txBox="1"/>
              <p:nvPr/>
            </p:nvSpPr>
            <p:spPr>
              <a:xfrm>
                <a:off x="7281626" y="1813302"/>
                <a:ext cx="817533" cy="2718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000" b="1">
                    <a:solidFill>
                      <a:schemeClr val="accent6">
                        <a:hueOff val="-146070"/>
                        <a:satOff val="-10048"/>
                        <a:lumOff val="-30626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 err="1">
                    <a:solidFill>
                      <a:srgbClr val="C00000"/>
                    </a:solidFill>
                  </a:rPr>
                  <a:t>Cryo</a:t>
                </a:r>
                <a:r>
                  <a:rPr lang="fr-FR" sz="1100" dirty="0">
                    <a:solidFill>
                      <a:srgbClr val="C00000"/>
                    </a:solidFill>
                  </a:rPr>
                  <a:t>m</a:t>
                </a:r>
                <a:r>
                  <a:rPr sz="1100" dirty="0" err="1">
                    <a:solidFill>
                      <a:srgbClr val="C00000"/>
                    </a:solidFill>
                  </a:rPr>
                  <a:t>odule</a:t>
                </a:r>
                <a:endParaRPr sz="11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49" name="7 MeV">
                <a:extLst>
                  <a:ext uri="{FF2B5EF4-FFF2-40B4-BE49-F238E27FC236}">
                    <a16:creationId xmlns:a16="http://schemas.microsoft.com/office/drawing/2014/main" id="{88B289C7-F4E1-4544-93FC-D7C628AAC202}"/>
                  </a:ext>
                </a:extLst>
              </p:cNvPr>
              <p:cNvSpPr txBox="1"/>
              <p:nvPr/>
            </p:nvSpPr>
            <p:spPr>
              <a:xfrm>
                <a:off x="7690640" y="2352341"/>
                <a:ext cx="916570" cy="3794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24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chemeClr val="accent6">
                        <a:lumMod val="75000"/>
                      </a:schemeClr>
                    </a:solidFill>
                  </a:rPr>
                  <a:t>7 MeV</a:t>
                </a:r>
              </a:p>
            </p:txBody>
          </p:sp>
          <p:sp>
            <p:nvSpPr>
              <p:cNvPr id="150" name="Diag. Line">
                <a:extLst>
                  <a:ext uri="{FF2B5EF4-FFF2-40B4-BE49-F238E27FC236}">
                    <a16:creationId xmlns:a16="http://schemas.microsoft.com/office/drawing/2014/main" id="{DDC3C4C1-DD3C-47B2-B567-D41A25E2721E}"/>
                  </a:ext>
                </a:extLst>
              </p:cNvPr>
              <p:cNvSpPr txBox="1"/>
              <p:nvPr/>
            </p:nvSpPr>
            <p:spPr>
              <a:xfrm>
                <a:off x="6198008" y="2239798"/>
                <a:ext cx="916571" cy="61571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0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chemeClr val="accent6">
                        <a:lumMod val="75000"/>
                      </a:schemeClr>
                    </a:solidFill>
                  </a:rPr>
                  <a:t>Diag. Line</a:t>
                </a:r>
              </a:p>
            </p:txBody>
          </p:sp>
          <p:sp>
            <p:nvSpPr>
              <p:cNvPr id="151" name="7 MeV">
                <a:extLst>
                  <a:ext uri="{FF2B5EF4-FFF2-40B4-BE49-F238E27FC236}">
                    <a16:creationId xmlns:a16="http://schemas.microsoft.com/office/drawing/2014/main" id="{3879FB16-4253-44BB-9018-AA2A67939118}"/>
                  </a:ext>
                </a:extLst>
              </p:cNvPr>
              <p:cNvSpPr txBox="1"/>
              <p:nvPr/>
            </p:nvSpPr>
            <p:spPr>
              <a:xfrm>
                <a:off x="8554738" y="2251357"/>
                <a:ext cx="864098" cy="3794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24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chemeClr val="accent6">
                        <a:lumMod val="75000"/>
                      </a:schemeClr>
                    </a:solidFill>
                  </a:rPr>
                  <a:t>7 MeV</a:t>
                </a:r>
              </a:p>
            </p:txBody>
          </p:sp>
          <p:sp>
            <p:nvSpPr>
              <p:cNvPr id="152" name="IP1 (FP)">
                <a:extLst>
                  <a:ext uri="{FF2B5EF4-FFF2-40B4-BE49-F238E27FC236}">
                    <a16:creationId xmlns:a16="http://schemas.microsoft.com/office/drawing/2014/main" id="{9B1B6FE1-B451-4A3A-B38A-9CE6D5B1C449}"/>
                  </a:ext>
                </a:extLst>
              </p:cNvPr>
              <p:cNvSpPr txBox="1"/>
              <p:nvPr/>
            </p:nvSpPr>
            <p:spPr>
              <a:xfrm>
                <a:off x="9014770" y="1722895"/>
                <a:ext cx="994220" cy="3794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200" b="1">
                    <a:solidFill>
                      <a:schemeClr val="accent5">
                        <a:lumOff val="-29866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rgbClr val="C00000"/>
                    </a:solidFill>
                  </a:rPr>
                  <a:t>IP1 (FP)</a:t>
                </a:r>
              </a:p>
            </p:txBody>
          </p:sp>
          <p:sp>
            <p:nvSpPr>
              <p:cNvPr id="153" name="Rounded Rectangle">
                <a:extLst>
                  <a:ext uri="{FF2B5EF4-FFF2-40B4-BE49-F238E27FC236}">
                    <a16:creationId xmlns:a16="http://schemas.microsoft.com/office/drawing/2014/main" id="{D883B9DB-15C6-43CD-A33E-2458CB36613D}"/>
                  </a:ext>
                </a:extLst>
              </p:cNvPr>
              <p:cNvSpPr/>
              <p:nvPr/>
            </p:nvSpPr>
            <p:spPr>
              <a:xfrm>
                <a:off x="9202811" y="2076699"/>
                <a:ext cx="336507" cy="232965"/>
              </a:xfrm>
              <a:prstGeom prst="roundRect">
                <a:avLst>
                  <a:gd name="adj" fmla="val 7552"/>
                </a:avLst>
              </a:prstGeom>
              <a:solidFill>
                <a:schemeClr val="accent5">
                  <a:lumOff val="-29866"/>
                  <a:alpha val="10180"/>
                </a:schemeClr>
              </a:solidFill>
              <a:ln w="12700">
                <a:solidFill>
                  <a:srgbClr val="C0000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54" name="Star">
                <a:extLst>
                  <a:ext uri="{FF2B5EF4-FFF2-40B4-BE49-F238E27FC236}">
                    <a16:creationId xmlns:a16="http://schemas.microsoft.com/office/drawing/2014/main" id="{89F86539-E549-4B3E-9FEA-07051AC91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0835" y="2129567"/>
                <a:ext cx="108000" cy="108089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FFF00"/>
              </a:solidFill>
              <a:ln w="3175">
                <a:solidFill>
                  <a:schemeClr val="accent5">
                    <a:lumMod val="75000"/>
                  </a:schemeClr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55" name="Rounded Rectangle">
                <a:extLst>
                  <a:ext uri="{FF2B5EF4-FFF2-40B4-BE49-F238E27FC236}">
                    <a16:creationId xmlns:a16="http://schemas.microsoft.com/office/drawing/2014/main" id="{B4CB2804-CE7D-4AF4-93C2-D9FFCE8160F7}"/>
                  </a:ext>
                </a:extLst>
              </p:cNvPr>
              <p:cNvSpPr/>
              <p:nvPr/>
            </p:nvSpPr>
            <p:spPr>
              <a:xfrm>
                <a:off x="7282128" y="2885728"/>
                <a:ext cx="336507" cy="232965"/>
              </a:xfrm>
              <a:prstGeom prst="roundRect">
                <a:avLst>
                  <a:gd name="adj" fmla="val 7552"/>
                </a:avLst>
              </a:prstGeom>
              <a:solidFill>
                <a:schemeClr val="accent5">
                  <a:lumOff val="-29866"/>
                  <a:alpha val="10180"/>
                </a:schemeClr>
              </a:solidFill>
              <a:ln w="12700">
                <a:solidFill>
                  <a:srgbClr val="C0000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56" name="Star">
                <a:extLst>
                  <a:ext uri="{FF2B5EF4-FFF2-40B4-BE49-F238E27FC236}">
                    <a16:creationId xmlns:a16="http://schemas.microsoft.com/office/drawing/2014/main" id="{C53FB204-3A5E-432F-AFAB-B52840BA04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90152" y="2938596"/>
                <a:ext cx="108000" cy="108089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FFF00"/>
              </a:solidFill>
              <a:ln w="3175">
                <a:solidFill>
                  <a:schemeClr val="accent5">
                    <a:lumMod val="75000"/>
                  </a:schemeClr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57" name="IP1 (FP)">
                <a:extLst>
                  <a:ext uri="{FF2B5EF4-FFF2-40B4-BE49-F238E27FC236}">
                    <a16:creationId xmlns:a16="http://schemas.microsoft.com/office/drawing/2014/main" id="{56321718-97B1-46F0-9C41-80AB58F3C4BE}"/>
                  </a:ext>
                </a:extLst>
              </p:cNvPr>
              <p:cNvSpPr txBox="1"/>
              <p:nvPr/>
            </p:nvSpPr>
            <p:spPr>
              <a:xfrm>
                <a:off x="7186587" y="2685867"/>
                <a:ext cx="476074" cy="2718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3200" b="1">
                    <a:solidFill>
                      <a:schemeClr val="accent5">
                        <a:lumOff val="-29866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>
                    <a:solidFill>
                      <a:srgbClr val="C00000"/>
                    </a:solidFill>
                  </a:rPr>
                  <a:t>IP</a:t>
                </a:r>
                <a:r>
                  <a:rPr lang="fr-FR" sz="1100" dirty="0">
                    <a:solidFill>
                      <a:srgbClr val="C00000"/>
                    </a:solidFill>
                  </a:rPr>
                  <a:t>2</a:t>
                </a:r>
                <a:r>
                  <a:rPr sz="11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  <p:sp>
            <p:nvSpPr>
              <p:cNvPr id="158" name="Rounded Rectangle">
                <a:extLst>
                  <a:ext uri="{FF2B5EF4-FFF2-40B4-BE49-F238E27FC236}">
                    <a16:creationId xmlns:a16="http://schemas.microsoft.com/office/drawing/2014/main" id="{86F328D9-94EC-459B-8069-5E4BA4692BBC}"/>
                  </a:ext>
                </a:extLst>
              </p:cNvPr>
              <p:cNvSpPr/>
              <p:nvPr/>
            </p:nvSpPr>
            <p:spPr>
              <a:xfrm>
                <a:off x="7282128" y="3173760"/>
                <a:ext cx="336507" cy="232965"/>
              </a:xfrm>
              <a:prstGeom prst="roundRect">
                <a:avLst>
                  <a:gd name="adj" fmla="val 7552"/>
                </a:avLst>
              </a:prstGeom>
              <a:solidFill>
                <a:schemeClr val="accent5">
                  <a:lumOff val="-29866"/>
                  <a:alpha val="10180"/>
                </a:schemeClr>
              </a:solidFill>
              <a:ln w="12700">
                <a:solidFill>
                  <a:srgbClr val="C0000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59" name="Star">
                <a:extLst>
                  <a:ext uri="{FF2B5EF4-FFF2-40B4-BE49-F238E27FC236}">
                    <a16:creationId xmlns:a16="http://schemas.microsoft.com/office/drawing/2014/main" id="{BAA3B7F0-99BC-46AD-9678-947E2ECC7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2611" y="3245768"/>
                <a:ext cx="108000" cy="108089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FFF00"/>
              </a:solidFill>
              <a:ln w="3175">
                <a:solidFill>
                  <a:schemeClr val="accent5">
                    <a:lumMod val="75000"/>
                  </a:schemeClr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60" name="89 MeV">
                <a:extLst>
                  <a:ext uri="{FF2B5EF4-FFF2-40B4-BE49-F238E27FC236}">
                    <a16:creationId xmlns:a16="http://schemas.microsoft.com/office/drawing/2014/main" id="{D95D59D9-BF58-4BC3-A0BF-94A96A7496D3}"/>
                  </a:ext>
                </a:extLst>
              </p:cNvPr>
              <p:cNvSpPr txBox="1"/>
              <p:nvPr/>
            </p:nvSpPr>
            <p:spPr>
              <a:xfrm>
                <a:off x="9939372" y="894541"/>
                <a:ext cx="994220" cy="3994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20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00" b="0" dirty="0">
                    <a:solidFill>
                      <a:schemeClr val="accent6">
                        <a:lumMod val="75000"/>
                      </a:schemeClr>
                    </a:solidFill>
                  </a:rPr>
                  <a:t>89 MeV</a:t>
                </a:r>
              </a:p>
            </p:txBody>
          </p:sp>
          <p:sp>
            <p:nvSpPr>
              <p:cNvPr id="161" name="171 MeV">
                <a:extLst>
                  <a:ext uri="{FF2B5EF4-FFF2-40B4-BE49-F238E27FC236}">
                    <a16:creationId xmlns:a16="http://schemas.microsoft.com/office/drawing/2014/main" id="{3B967120-990C-4C4D-B443-E298905CDC6A}"/>
                  </a:ext>
                </a:extLst>
              </p:cNvPr>
              <p:cNvSpPr txBox="1"/>
              <p:nvPr/>
            </p:nvSpPr>
            <p:spPr>
              <a:xfrm>
                <a:off x="9973587" y="1111187"/>
                <a:ext cx="994220" cy="3994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ctr">
                  <a:spcBef>
                    <a:spcPts val="0"/>
                  </a:spcBef>
                  <a:defRPr sz="2000" b="1">
                    <a:solidFill>
                      <a:schemeClr val="accent3">
                        <a:hueOff val="914337"/>
                        <a:satOff val="31515"/>
                        <a:lumOff val="-3079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00" b="0" dirty="0">
                    <a:solidFill>
                      <a:schemeClr val="accent6">
                        <a:lumMod val="75000"/>
                      </a:schemeClr>
                    </a:solidFill>
                  </a:rPr>
                  <a:t>171 MeV</a:t>
                </a:r>
              </a:p>
            </p:txBody>
          </p:sp>
          <p:sp>
            <p:nvSpPr>
              <p:cNvPr id="162" name="Rounded Rectangle">
                <a:extLst>
                  <a:ext uri="{FF2B5EF4-FFF2-40B4-BE49-F238E27FC236}">
                    <a16:creationId xmlns:a16="http://schemas.microsoft.com/office/drawing/2014/main" id="{D7914501-D960-4EAD-A6C6-AE04871B3B44}"/>
                  </a:ext>
                </a:extLst>
              </p:cNvPr>
              <p:cNvSpPr/>
              <p:nvPr/>
            </p:nvSpPr>
            <p:spPr>
              <a:xfrm>
                <a:off x="9202811" y="1284611"/>
                <a:ext cx="336507" cy="232965"/>
              </a:xfrm>
              <a:prstGeom prst="roundRect">
                <a:avLst>
                  <a:gd name="adj" fmla="val 7552"/>
                </a:avLst>
              </a:prstGeom>
              <a:solidFill>
                <a:schemeClr val="accent5">
                  <a:lumOff val="-29866"/>
                  <a:alpha val="10180"/>
                </a:schemeClr>
              </a:solidFill>
              <a:ln w="12700">
                <a:solidFill>
                  <a:srgbClr val="C0000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63" name="Star">
                <a:extLst>
                  <a:ext uri="{FF2B5EF4-FFF2-40B4-BE49-F238E27FC236}">
                    <a16:creationId xmlns:a16="http://schemas.microsoft.com/office/drawing/2014/main" id="{C37FEC28-5796-4CA8-9ACB-ED7AF34BAF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0835" y="1337479"/>
                <a:ext cx="108000" cy="108089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FFF00"/>
              </a:solidFill>
              <a:ln w="3175">
                <a:solidFill>
                  <a:schemeClr val="accent5">
                    <a:lumMod val="75000"/>
                  </a:schemeClr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</p:grpSp>
      </p:grp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CA709A2F-4AE7-4108-B5F2-AE57DD996E1F}"/>
              </a:ext>
            </a:extLst>
          </p:cNvPr>
          <p:cNvGrpSpPr/>
          <p:nvPr/>
        </p:nvGrpSpPr>
        <p:grpSpPr>
          <a:xfrm>
            <a:off x="7863233" y="77416"/>
            <a:ext cx="2707730" cy="1867034"/>
            <a:chOff x="5458395" y="1340903"/>
            <a:chExt cx="4579937" cy="3157956"/>
          </a:xfrm>
        </p:grpSpPr>
        <p:pic>
          <p:nvPicPr>
            <p:cNvPr id="165" name="Espace réservé du contenu 15">
              <a:extLst>
                <a:ext uri="{FF2B5EF4-FFF2-40B4-BE49-F238E27FC236}">
                  <a16:creationId xmlns:a16="http://schemas.microsoft.com/office/drawing/2014/main" id="{7522BD94-E934-46EF-B5BF-A75042D2B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8395" y="1445568"/>
              <a:ext cx="4579937" cy="30532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ZoneTexte 165">
                  <a:extLst>
                    <a:ext uri="{FF2B5EF4-FFF2-40B4-BE49-F238E27FC236}">
                      <a16:creationId xmlns:a16="http://schemas.microsoft.com/office/drawing/2014/main" id="{0B8C0AC1-BC8F-4BA9-976B-8370BD4DAA07}"/>
                    </a:ext>
                  </a:extLst>
                </p:cNvPr>
                <p:cNvSpPr txBox="1"/>
                <p:nvPr/>
              </p:nvSpPr>
              <p:spPr>
                <a:xfrm>
                  <a:off x="7036796" y="3171393"/>
                  <a:ext cx="138723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=2,1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66" name="ZoneTexte 165">
                  <a:extLst>
                    <a:ext uri="{FF2B5EF4-FFF2-40B4-BE49-F238E27FC236}">
                      <a16:creationId xmlns:a16="http://schemas.microsoft.com/office/drawing/2014/main" id="{0B8C0AC1-BC8F-4BA9-976B-8370BD4DA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6796" y="3171393"/>
                  <a:ext cx="1387239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8148" r="-65185" b="-9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ZoneTexte 166">
                  <a:extLst>
                    <a:ext uri="{FF2B5EF4-FFF2-40B4-BE49-F238E27FC236}">
                      <a16:creationId xmlns:a16="http://schemas.microsoft.com/office/drawing/2014/main" id="{D0DAFE7E-5A6E-46B6-82A7-15BC14A13385}"/>
                    </a:ext>
                  </a:extLst>
                </p:cNvPr>
                <p:cNvSpPr txBox="1"/>
                <p:nvPr/>
              </p:nvSpPr>
              <p:spPr>
                <a:xfrm>
                  <a:off x="7012010" y="3586063"/>
                  <a:ext cx="140326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=5,1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67" name="ZoneTexte 166">
                  <a:extLst>
                    <a:ext uri="{FF2B5EF4-FFF2-40B4-BE49-F238E27FC236}">
                      <a16:creationId xmlns:a16="http://schemas.microsoft.com/office/drawing/2014/main" id="{D0DAFE7E-5A6E-46B6-82A7-15BC14A133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2010" y="3586063"/>
                  <a:ext cx="1403269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088" r="-66176" b="-10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8" name="ZoneTexte 167">
              <a:extLst>
                <a:ext uri="{FF2B5EF4-FFF2-40B4-BE49-F238E27FC236}">
                  <a16:creationId xmlns:a16="http://schemas.microsoft.com/office/drawing/2014/main" id="{875A11EA-EC39-4FC2-A141-7311B9E3AE20}"/>
                </a:ext>
              </a:extLst>
            </p:cNvPr>
            <p:cNvSpPr txBox="1"/>
            <p:nvPr/>
          </p:nvSpPr>
          <p:spPr>
            <a:xfrm>
              <a:off x="5545072" y="1340903"/>
              <a:ext cx="4448922" cy="520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rgbClr val="00294B"/>
                  </a:solidFill>
                  <a:latin typeface="+mn-lt"/>
                  <a:cs typeface="+mn-cs"/>
                </a:rPr>
                <a:t>With</a:t>
              </a:r>
              <a:r>
                <a:rPr lang="fr-FR" sz="1400" b="1" dirty="0">
                  <a:solidFill>
                    <a:srgbClr val="00294B"/>
                  </a:solidFill>
                  <a:latin typeface="+mn-lt"/>
                  <a:cs typeface="+mn-cs"/>
                </a:rPr>
                <a:t> </a:t>
              </a:r>
              <a:r>
                <a:rPr lang="fr-FR" sz="1400" b="1" dirty="0" err="1">
                  <a:solidFill>
                    <a:srgbClr val="00294B"/>
                  </a:solidFill>
                  <a:latin typeface="+mn-lt"/>
                  <a:cs typeface="+mn-cs"/>
                </a:rPr>
                <a:t>energy</a:t>
              </a:r>
              <a:r>
                <a:rPr lang="fr-FR" sz="1400" b="1" dirty="0">
                  <a:solidFill>
                    <a:srgbClr val="00294B"/>
                  </a:solidFill>
                  <a:latin typeface="+mn-lt"/>
                  <a:cs typeface="+mn-cs"/>
                </a:rPr>
                <a:t> spread compression</a:t>
              </a:r>
            </a:p>
          </p:txBody>
        </p: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0E656E62-8A7C-4E14-85F4-79A5DC6E368D}"/>
              </a:ext>
            </a:extLst>
          </p:cNvPr>
          <p:cNvSpPr txBox="1"/>
          <p:nvPr/>
        </p:nvSpPr>
        <p:spPr>
          <a:xfrm>
            <a:off x="5196922" y="137943"/>
            <a:ext cx="283489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500" dirty="0">
                <a:latin typeface="+mn-lt"/>
              </a:rPr>
              <a:t>Longitudinal matching for energy spread compression at EP</a:t>
            </a:r>
          </a:p>
        </p:txBody>
      </p:sp>
      <p:pic>
        <p:nvPicPr>
          <p:cNvPr id="170" name="Picture 54">
            <a:extLst>
              <a:ext uri="{FF2B5EF4-FFF2-40B4-BE49-F238E27FC236}">
                <a16:creationId xmlns:a16="http://schemas.microsoft.com/office/drawing/2014/main" id="{C3075E62-8C60-44A7-9CCD-45E3EA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3483" y="3525039"/>
            <a:ext cx="3655828" cy="21219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D0ED48-4BB1-44E2-8E53-0B553C302777}"/>
              </a:ext>
            </a:extLst>
          </p:cNvPr>
          <p:cNvSpPr txBox="1"/>
          <p:nvPr/>
        </p:nvSpPr>
        <p:spPr>
          <a:xfrm>
            <a:off x="1130500" y="5145573"/>
            <a:ext cx="23116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+mn-lt"/>
              </a:rPr>
              <a:t>Effect</a:t>
            </a:r>
            <a:r>
              <a:rPr lang="fr-FR" sz="1400" dirty="0">
                <a:latin typeface="+mn-lt"/>
              </a:rPr>
              <a:t> of kickers correction on magnet </a:t>
            </a:r>
            <a:r>
              <a:rPr lang="fr-FR" sz="1400" dirty="0" err="1">
                <a:latin typeface="+mn-lt"/>
              </a:rPr>
              <a:t>disalignements</a:t>
            </a:r>
            <a:endParaRPr lang="fr-FR" sz="1400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D00C52-6623-47ED-878C-C809DD95731F}"/>
              </a:ext>
            </a:extLst>
          </p:cNvPr>
          <p:cNvSpPr txBox="1"/>
          <p:nvPr/>
        </p:nvSpPr>
        <p:spPr>
          <a:xfrm>
            <a:off x="3599566" y="770201"/>
            <a:ext cx="2536271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Great </a:t>
            </a:r>
            <a:r>
              <a:rPr lang="fr-FR" dirty="0" err="1"/>
              <a:t>progress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on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and on </a:t>
            </a:r>
            <a:r>
              <a:rPr lang="fr-FR" dirty="0" err="1"/>
              <a:t>lattice</a:t>
            </a:r>
            <a:r>
              <a:rPr lang="fr-FR" dirty="0"/>
              <a:t> design</a:t>
            </a:r>
          </a:p>
          <a:p>
            <a:pPr algn="ctr"/>
            <a:r>
              <a:rPr lang="fr-FR" dirty="0"/>
              <a:t>1-turn  3-turns</a:t>
            </a:r>
          </a:p>
        </p:txBody>
      </p:sp>
    </p:spTree>
    <p:extLst>
      <p:ext uri="{BB962C8B-B14F-4D97-AF65-F5344CB8AC3E}">
        <p14:creationId xmlns:p14="http://schemas.microsoft.com/office/powerpoint/2010/main" val="80351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3723" y="1034915"/>
            <a:ext cx="2831046" cy="45719"/>
          </a:xfrm>
        </p:spPr>
        <p:txBody>
          <a:bodyPr/>
          <a:lstStyle/>
          <a:p>
            <a:fld id="{69F9FBA0-00FB-4ADD-9DC0-38ADE6CFA47B}" type="datetime1">
              <a:rPr lang="fr-FR" sz="1100" smtClean="0"/>
              <a:t>06/12/2024</a:t>
            </a:fld>
            <a:endParaRPr lang="fr-FR" sz="110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" y="725489"/>
            <a:ext cx="10723777" cy="44418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C02F28A-3EC3-48B8-9336-608F6E090F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323" y="3161739"/>
            <a:ext cx="3153237" cy="23649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022DD3-0806-4B91-A324-34FB362F95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592" y="3815463"/>
            <a:ext cx="2556996" cy="176489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B2F0277-D0A4-43F7-96C3-54377F6A2D09}"/>
              </a:ext>
            </a:extLst>
          </p:cNvPr>
          <p:cNvGrpSpPr/>
          <p:nvPr/>
        </p:nvGrpSpPr>
        <p:grpSpPr>
          <a:xfrm>
            <a:off x="0" y="-7102"/>
            <a:ext cx="4255963" cy="1877007"/>
            <a:chOff x="433477" y="1723806"/>
            <a:chExt cx="6750088" cy="303413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7826A60-3497-44A1-9A56-04281C0D0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477" y="1723806"/>
              <a:ext cx="6750088" cy="303413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7315660-0638-4E5F-8E66-DB63752A0B68}"/>
                </a:ext>
              </a:extLst>
            </p:cNvPr>
            <p:cNvSpPr txBox="1"/>
            <p:nvPr/>
          </p:nvSpPr>
          <p:spPr>
            <a:xfrm>
              <a:off x="505484" y="4107285"/>
              <a:ext cx="6606072" cy="49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n-lt"/>
                </a:rPr>
                <a:t>Photocathode Production Facility (PPF) assembly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498AA4F-9861-42CB-BA39-A3AB9FF2D72D}"/>
              </a:ext>
            </a:extLst>
          </p:cNvPr>
          <p:cNvCxnSpPr>
            <a:cxnSpLocks/>
          </p:cNvCxnSpPr>
          <p:nvPr/>
        </p:nvCxnSpPr>
        <p:spPr>
          <a:xfrm>
            <a:off x="4090243" y="1451804"/>
            <a:ext cx="3873317" cy="631870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re 1">
            <a:extLst>
              <a:ext uri="{FF2B5EF4-FFF2-40B4-BE49-F238E27FC236}">
                <a16:creationId xmlns:a16="http://schemas.microsoft.com/office/drawing/2014/main" id="{F43CAA4A-5BFB-4C48-A618-E53E7C7D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174" y="5062326"/>
            <a:ext cx="4392489" cy="432048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 Gun installation status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847B167-C4BF-47D7-B892-86C5C5BD44B8}"/>
              </a:ext>
            </a:extLst>
          </p:cNvPr>
          <p:cNvCxnSpPr>
            <a:cxnSpLocks/>
          </p:cNvCxnSpPr>
          <p:nvPr/>
        </p:nvCxnSpPr>
        <p:spPr>
          <a:xfrm flipV="1">
            <a:off x="9047616" y="3161739"/>
            <a:ext cx="292474" cy="656212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14BE937-4499-4AC8-B921-1D2C104B6BC7}"/>
              </a:ext>
            </a:extLst>
          </p:cNvPr>
          <p:cNvCxnSpPr>
            <a:cxnSpLocks/>
          </p:cNvCxnSpPr>
          <p:nvPr/>
        </p:nvCxnSpPr>
        <p:spPr>
          <a:xfrm flipV="1">
            <a:off x="7210982" y="2083674"/>
            <a:ext cx="1190151" cy="1489326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5" descr="D:\PERLE\Remontage GUN\Photos\1721293969827.jpg">
            <a:extLst>
              <a:ext uri="{FF2B5EF4-FFF2-40B4-BE49-F238E27FC236}">
                <a16:creationId xmlns:a16="http://schemas.microsoft.com/office/drawing/2014/main" id="{537A307B-ACCE-4D3C-9C1F-248FC2D5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1717" y="-50474"/>
            <a:ext cx="1420123" cy="24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BE5433F-A2B1-4D9A-A864-FC926F6389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072808" y="591008"/>
            <a:ext cx="2364928" cy="109425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58D71C72-6193-4E29-8243-3B05709E2BB4}"/>
              </a:ext>
            </a:extLst>
          </p:cNvPr>
          <p:cNvSpPr txBox="1">
            <a:spLocks/>
          </p:cNvSpPr>
          <p:nvPr/>
        </p:nvSpPr>
        <p:spPr>
          <a:xfrm>
            <a:off x="8361717" y="2037955"/>
            <a:ext cx="2096393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1400" dirty="0">
                <a:solidFill>
                  <a:schemeClr val="bg1"/>
                </a:solidFill>
                <a:latin typeface="+mn-lt"/>
              </a:rPr>
              <a:t>Gun chamber HPR cleaning in clean room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C816AF-7139-4A10-8890-161A6AB42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1941" y="0"/>
            <a:ext cx="994792" cy="9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9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1944-0A85-401D-B080-E798D47FD8EE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41" y="1193997"/>
            <a:ext cx="10723777" cy="44418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BCFE72-B57E-49F3-ABC0-0E7B997F2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435" y="3921077"/>
            <a:ext cx="1123780" cy="16627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5E50FB6-B76F-40AD-AF24-392F9BC84E24}"/>
              </a:ext>
            </a:extLst>
          </p:cNvPr>
          <p:cNvSpPr txBox="1"/>
          <p:nvPr/>
        </p:nvSpPr>
        <p:spPr>
          <a:xfrm>
            <a:off x="7538179" y="3248766"/>
            <a:ext cx="171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Additive</a:t>
            </a:r>
          </a:p>
          <a:p>
            <a:pPr algn="ctr"/>
            <a:r>
              <a:rPr lang="fr-FR" sz="1600" dirty="0" err="1">
                <a:latin typeface="+mn-lt"/>
              </a:rPr>
              <a:t>machining</a:t>
            </a:r>
            <a:r>
              <a:rPr lang="fr-FR" sz="1600" dirty="0">
                <a:latin typeface="+mn-lt"/>
              </a:rPr>
              <a:t> (12kg)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4F7B7BA-4E0A-4DA8-99AE-EF25F2101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</a:blip>
          <a:srcRect t="49132" r="6643"/>
          <a:stretch/>
        </p:blipFill>
        <p:spPr>
          <a:xfrm>
            <a:off x="7596501" y="3923880"/>
            <a:ext cx="1709208" cy="125846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2FDC502-2D7A-4F9E-9DDD-A61543AC66CE}"/>
              </a:ext>
            </a:extLst>
          </p:cNvPr>
          <p:cNvSpPr txBox="1"/>
          <p:nvPr/>
        </p:nvSpPr>
        <p:spPr>
          <a:xfrm>
            <a:off x="5779475" y="3248766"/>
            <a:ext cx="1659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n-lt"/>
              </a:rPr>
              <a:t>Traditional</a:t>
            </a:r>
            <a:r>
              <a:rPr lang="fr-FR" sz="1600" dirty="0">
                <a:latin typeface="+mn-lt"/>
              </a:rPr>
              <a:t> </a:t>
            </a:r>
          </a:p>
          <a:p>
            <a:pPr algn="ctr"/>
            <a:r>
              <a:rPr lang="fr-FR" sz="1600" dirty="0" err="1">
                <a:latin typeface="+mn-lt"/>
              </a:rPr>
              <a:t>machining</a:t>
            </a:r>
            <a:r>
              <a:rPr lang="fr-FR" sz="1600" dirty="0">
                <a:latin typeface="+mn-lt"/>
              </a:rPr>
              <a:t> (23kg)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2DD59A-9D5B-4946-A6AA-513C6A645762}"/>
              </a:ext>
            </a:extLst>
          </p:cNvPr>
          <p:cNvSpPr/>
          <p:nvPr/>
        </p:nvSpPr>
        <p:spPr>
          <a:xfrm>
            <a:off x="5713957" y="3248766"/>
            <a:ext cx="1707638" cy="23732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E00F3-301C-499D-9D04-A9048EF9E0F1}"/>
              </a:ext>
            </a:extLst>
          </p:cNvPr>
          <p:cNvSpPr/>
          <p:nvPr/>
        </p:nvSpPr>
        <p:spPr>
          <a:xfrm>
            <a:off x="7580013" y="3248766"/>
            <a:ext cx="1707638" cy="23732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18CF8C9-B8A1-4C6E-A6A4-BEF3E542F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074" y="3690658"/>
            <a:ext cx="1612970" cy="15878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AD2918-5A78-43D2-B948-87809EA755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517" y="35908"/>
            <a:ext cx="2046543" cy="194421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913A8A9-5457-4612-A3BA-5E2715A3ED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2" y="42345"/>
            <a:ext cx="2138635" cy="19442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173A606-4205-4106-85D1-629524DFFF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724" y="13788"/>
            <a:ext cx="3349475" cy="17444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912950D-E015-47FC-B884-15E85A3E8E9C}"/>
              </a:ext>
            </a:extLst>
          </p:cNvPr>
          <p:cNvSpPr txBox="1"/>
          <p:nvPr/>
        </p:nvSpPr>
        <p:spPr>
          <a:xfrm>
            <a:off x="7089320" y="5279478"/>
            <a:ext cx="367240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800" dirty="0" err="1">
                <a:latin typeface="+mn-lt"/>
              </a:rPr>
              <a:t>Technical</a:t>
            </a:r>
            <a:r>
              <a:rPr lang="fr-FR" sz="1800" dirty="0">
                <a:latin typeface="+mn-lt"/>
              </a:rPr>
              <a:t> design for </a:t>
            </a:r>
            <a:r>
              <a:rPr lang="fr-FR" sz="1800" dirty="0" err="1">
                <a:latin typeface="+mn-lt"/>
              </a:rPr>
              <a:t>buncher</a:t>
            </a:r>
            <a:r>
              <a:rPr lang="fr-FR" sz="1800" dirty="0">
                <a:latin typeface="+mn-lt"/>
              </a:rPr>
              <a:t> !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279D213-55D7-4A80-A467-61B136E21180}"/>
              </a:ext>
            </a:extLst>
          </p:cNvPr>
          <p:cNvCxnSpPr>
            <a:cxnSpLocks/>
            <a:stCxn id="13" idx="1"/>
          </p:cNvCxnSpPr>
          <p:nvPr/>
        </p:nvCxnSpPr>
        <p:spPr>
          <a:xfrm flipV="1">
            <a:off x="7538179" y="2597696"/>
            <a:ext cx="296481" cy="943458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613197C-214D-438C-92F8-1AA96E2E5FBC}"/>
              </a:ext>
            </a:extLst>
          </p:cNvPr>
          <p:cNvCxnSpPr>
            <a:cxnSpLocks/>
          </p:cNvCxnSpPr>
          <p:nvPr/>
        </p:nvCxnSpPr>
        <p:spPr>
          <a:xfrm>
            <a:off x="4114868" y="1334085"/>
            <a:ext cx="3155021" cy="1235481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6DF2F537-2756-4AE4-9ACA-6344B570A2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7199" y="0"/>
            <a:ext cx="2303310" cy="175037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8D49C86-C4B2-44D1-A8BA-948FBF52901F}"/>
              </a:ext>
            </a:extLst>
          </p:cNvPr>
          <p:cNvSpPr txBox="1"/>
          <p:nvPr/>
        </p:nvSpPr>
        <p:spPr>
          <a:xfrm>
            <a:off x="921892" y="1727179"/>
            <a:ext cx="648071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Advancement</a:t>
            </a:r>
            <a:r>
              <a:rPr lang="fr-FR" sz="1600" dirty="0"/>
              <a:t> for the single </a:t>
            </a:r>
            <a:r>
              <a:rPr lang="fr-FR" sz="1600" dirty="0" err="1"/>
              <a:t>cell</a:t>
            </a:r>
            <a:r>
              <a:rPr lang="fr-FR" sz="1600" dirty="0"/>
              <a:t> </a:t>
            </a:r>
            <a:r>
              <a:rPr lang="fr-FR" sz="1600" dirty="0" err="1"/>
              <a:t>cavity</a:t>
            </a:r>
            <a:r>
              <a:rPr lang="fr-FR" sz="1600" dirty="0"/>
              <a:t> for booster + </a:t>
            </a:r>
            <a:r>
              <a:rPr lang="fr-FR" sz="1600" dirty="0" err="1"/>
              <a:t>cryomodule</a:t>
            </a:r>
            <a:endParaRPr lang="fr-FR" sz="1600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E9010A0-D567-456E-8B15-28CBF497E343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97544" y="3861144"/>
            <a:ext cx="2232922" cy="174606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21168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3681-F72E-4C9A-80C8-FDEDFC1B6C47}" type="datetime1">
              <a:rPr lang="fr-FR" smtClean="0">
                <a:latin typeface="+mn-lt"/>
              </a:rPr>
              <a:t>06/12/2024</a:t>
            </a:fld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225F34-126F-414A-86D3-4ACF406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Collaboration Board - PERLE Status Report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" y="725489"/>
            <a:ext cx="10723777" cy="44418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1869FE-05DB-4D8A-8277-64C0F68C4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065" y="2795503"/>
            <a:ext cx="3314712" cy="10527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46F402-78BA-46FE-B54C-F8C2557CF3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422" y="3876229"/>
            <a:ext cx="1277034" cy="11843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55B099-B9AF-429F-8F9E-BF10330A4F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567" y="3870743"/>
            <a:ext cx="1819310" cy="118486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EFF92D3-6FE5-4A27-88BE-C848A426582C}"/>
              </a:ext>
            </a:extLst>
          </p:cNvPr>
          <p:cNvSpPr txBox="1"/>
          <p:nvPr/>
        </p:nvSpPr>
        <p:spPr>
          <a:xfrm>
            <a:off x="8034478" y="3404357"/>
            <a:ext cx="1800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Vacuum vessel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CE14A3A-3694-4223-B24D-79FF999A076B}"/>
              </a:ext>
            </a:extLst>
          </p:cNvPr>
          <p:cNvSpPr txBox="1"/>
          <p:nvPr/>
        </p:nvSpPr>
        <p:spPr>
          <a:xfrm>
            <a:off x="7607643" y="4721987"/>
            <a:ext cx="12770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bg1"/>
                </a:solidFill>
                <a:latin typeface="+mn-lt"/>
              </a:rPr>
              <a:t>Spaceframe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5F8D7B0-D387-4813-BA50-F709B591DD77}"/>
              </a:ext>
            </a:extLst>
          </p:cNvPr>
          <p:cNvSpPr txBox="1"/>
          <p:nvPr/>
        </p:nvSpPr>
        <p:spPr>
          <a:xfrm>
            <a:off x="8968649" y="4706598"/>
            <a:ext cx="16692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Thermal shield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8E5CCB8-050D-4CE2-9EF3-675E62CC35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4" y="-13944"/>
            <a:ext cx="4708724" cy="184721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32BCB9A-23E5-4FA9-96F2-5D28AB3E26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317" y="-3030"/>
            <a:ext cx="2546020" cy="1448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61372A-CED5-4DBD-9605-BA948F415F6A}"/>
              </a:ext>
            </a:extLst>
          </p:cNvPr>
          <p:cNvSpPr txBox="1"/>
          <p:nvPr/>
        </p:nvSpPr>
        <p:spPr>
          <a:xfrm>
            <a:off x="7938863" y="2780710"/>
            <a:ext cx="2010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+mn-lt"/>
              </a:rPr>
              <a:t>Exisiting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already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!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DEA4C4E-C0AE-4911-97B3-9FA40932A7E3}"/>
              </a:ext>
            </a:extLst>
          </p:cNvPr>
          <p:cNvSpPr txBox="1"/>
          <p:nvPr/>
        </p:nvSpPr>
        <p:spPr>
          <a:xfrm>
            <a:off x="225608" y="9675"/>
            <a:ext cx="4464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+mn-lt"/>
              </a:rPr>
              <a:t>Niobium is procured (for single and multi-cell cavities). the procurement of 4 5-cells cavities is launched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C5060D0-7ABB-49B7-85E8-EC48A33664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389" y="4203692"/>
            <a:ext cx="1793215" cy="1222191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AF8EA46-FB50-4D9C-8BDC-82941665686E}"/>
              </a:ext>
            </a:extLst>
          </p:cNvPr>
          <p:cNvSpPr txBox="1"/>
          <p:nvPr/>
        </p:nvSpPr>
        <p:spPr>
          <a:xfrm>
            <a:off x="3096437" y="5189984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DQW coupler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6D14B0-B89D-44AB-ABDB-E4D018C312ED}"/>
              </a:ext>
            </a:extLst>
          </p:cNvPr>
          <p:cNvSpPr txBox="1"/>
          <p:nvPr/>
        </p:nvSpPr>
        <p:spPr>
          <a:xfrm>
            <a:off x="3002825" y="3691563"/>
            <a:ext cx="155446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+mn-lt"/>
              </a:rPr>
              <a:t>HOM </a:t>
            </a:r>
            <a:r>
              <a:rPr lang="fr-FR" sz="1800" dirty="0" err="1">
                <a:latin typeface="+mn-lt"/>
              </a:rPr>
              <a:t>Couplers</a:t>
            </a:r>
            <a:endParaRPr lang="fr-FR" sz="1800" dirty="0">
              <a:latin typeface="+mn-lt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4658DB8-B883-4463-9406-839E6D2524B8}"/>
              </a:ext>
            </a:extLst>
          </p:cNvPr>
          <p:cNvCxnSpPr>
            <a:cxnSpLocks/>
          </p:cNvCxnSpPr>
          <p:nvPr/>
        </p:nvCxnSpPr>
        <p:spPr>
          <a:xfrm>
            <a:off x="4522291" y="1301552"/>
            <a:ext cx="864096" cy="864096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11E5504-805E-4277-B181-D184F1401FC3}"/>
              </a:ext>
            </a:extLst>
          </p:cNvPr>
          <p:cNvCxnSpPr>
            <a:cxnSpLocks/>
          </p:cNvCxnSpPr>
          <p:nvPr/>
        </p:nvCxnSpPr>
        <p:spPr>
          <a:xfrm flipH="1" flipV="1">
            <a:off x="5602411" y="2525688"/>
            <a:ext cx="2336452" cy="1084076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4305D4F-668B-49AD-A52D-3FEA2D4AE3E1}"/>
              </a:ext>
            </a:extLst>
          </p:cNvPr>
          <p:cNvCxnSpPr>
            <a:cxnSpLocks/>
          </p:cNvCxnSpPr>
          <p:nvPr/>
        </p:nvCxnSpPr>
        <p:spPr>
          <a:xfrm flipV="1">
            <a:off x="4124267" y="2795503"/>
            <a:ext cx="1106405" cy="1170345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B82CAE5F-1380-4A51-87AB-8274A8E08C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0" y="4063469"/>
            <a:ext cx="2783637" cy="1502635"/>
          </a:xfrm>
          <a:prstGeom prst="rect">
            <a:avLst/>
          </a:prstGeom>
        </p:spPr>
      </p:pic>
      <p:pic>
        <p:nvPicPr>
          <p:cNvPr id="33" name="Picture 16">
            <a:extLst>
              <a:ext uri="{FF2B5EF4-FFF2-40B4-BE49-F238E27FC236}">
                <a16:creationId xmlns:a16="http://schemas.microsoft.com/office/drawing/2014/main" id="{29C7C758-00C1-4232-BE6B-3342D568BE1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307" y="3851915"/>
            <a:ext cx="1233628" cy="1698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F6EF506-2FA2-4F16-8D5E-66CA432D536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935" y="3851915"/>
            <a:ext cx="1292085" cy="1698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B3C6447B-EEFA-47BA-B7EF-69CDD8865B1B}"/>
              </a:ext>
            </a:extLst>
          </p:cNvPr>
          <p:cNvSpPr txBox="1"/>
          <p:nvPr/>
        </p:nvSpPr>
        <p:spPr>
          <a:xfrm>
            <a:off x="4690105" y="5261992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Hook coupler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996371B-4993-47C5-A505-F0ADB035DECE}"/>
              </a:ext>
            </a:extLst>
          </p:cNvPr>
          <p:cNvSpPr txBox="1"/>
          <p:nvPr/>
        </p:nvSpPr>
        <p:spPr>
          <a:xfrm>
            <a:off x="5838174" y="3821832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Probe coupler</a:t>
            </a:r>
          </a:p>
        </p:txBody>
      </p:sp>
    </p:spTree>
    <p:extLst>
      <p:ext uri="{BB962C8B-B14F-4D97-AF65-F5344CB8AC3E}">
        <p14:creationId xmlns:p14="http://schemas.microsoft.com/office/powerpoint/2010/main" val="404935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92AB7F-36AF-4BCE-87B2-723C815D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E013-1A22-459C-A67B-525FBEC3EBC5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B388F7-EED8-419D-84FA-6040E9DF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3026C3-C527-4024-839B-9800101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9A2FE2B-D399-483B-99C7-7B123CC2447B}"/>
              </a:ext>
            </a:extLst>
          </p:cNvPr>
          <p:cNvSpPr txBox="1"/>
          <p:nvPr/>
        </p:nvSpPr>
        <p:spPr>
          <a:xfrm>
            <a:off x="1303085" y="2368024"/>
            <a:ext cx="8057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highlight>
                  <a:srgbClr val="FFFF00"/>
                </a:highlight>
              </a:rPr>
              <a:t>Infrastructures and Security issues</a:t>
            </a:r>
          </a:p>
        </p:txBody>
      </p:sp>
    </p:spTree>
    <p:extLst>
      <p:ext uri="{BB962C8B-B14F-4D97-AF65-F5344CB8AC3E}">
        <p14:creationId xmlns:p14="http://schemas.microsoft.com/office/powerpoint/2010/main" val="3602271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07EFC-AE3E-4D23-8169-5578261A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980" y="149425"/>
            <a:ext cx="6264696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Infrastructure Works for PERLE and end of </a:t>
            </a:r>
            <a:r>
              <a:rPr lang="fr-FR" dirty="0" err="1">
                <a:latin typeface="+mn-lt"/>
              </a:rPr>
              <a:t>ThomX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E96453-84C9-46FB-AB26-BE5D8167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2A28-D1FE-4A23-B008-6AD75A642BB0}" type="datetime1">
              <a:rPr lang="fr-FR" smtClean="0"/>
              <a:t>06/12/2024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AEFA2A-2122-4C45-BF73-719B981A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Collaboration Board - PERLE Status Report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B0AEA0-9106-4EEE-862C-697CAFD7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882CB2-5078-4112-BFDB-868A696C3A73}"/>
              </a:ext>
            </a:extLst>
          </p:cNvPr>
          <p:cNvSpPr txBox="1"/>
          <p:nvPr/>
        </p:nvSpPr>
        <p:spPr>
          <a:xfrm>
            <a:off x="227559" y="589153"/>
            <a:ext cx="102713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BZ" sz="1800" dirty="0">
                <a:latin typeface="+mn-lt"/>
              </a:rPr>
              <a:t>The site of PERLE has been chosen : IGLOO. Already equipped (from the previous CPER works) and better suited for installing accelerator equipment’s. [</a:t>
            </a:r>
            <a:r>
              <a:rPr lang="en-BZ" sz="1800" dirty="0" err="1">
                <a:latin typeface="+mn-lt"/>
              </a:rPr>
              <a:t>SuperACO</a:t>
            </a:r>
            <a:r>
              <a:rPr lang="en-BZ" sz="1800" dirty="0">
                <a:latin typeface="+mn-lt"/>
              </a:rPr>
              <a:t> was not well suited, important works would have to be done in order to reinforce the floor].</a:t>
            </a:r>
          </a:p>
          <a:p>
            <a:pPr algn="just"/>
            <a:r>
              <a:rPr lang="en-BZ" sz="1800" dirty="0">
                <a:latin typeface="+mn-lt"/>
              </a:rPr>
              <a:t>« </a:t>
            </a:r>
            <a:r>
              <a:rPr lang="en-BZ" sz="1800" dirty="0" err="1">
                <a:latin typeface="+mn-lt"/>
              </a:rPr>
              <a:t>Programmistes</a:t>
            </a:r>
            <a:r>
              <a:rPr lang="en-BZ" sz="1800" dirty="0">
                <a:latin typeface="+mn-lt"/>
              </a:rPr>
              <a:t> » to define precisely the works for PERLE infrastructure are actually working and the </a:t>
            </a:r>
            <a:r>
              <a:rPr lang="en-BZ" sz="1800" b="1" dirty="0">
                <a:latin typeface="+mn-lt"/>
              </a:rPr>
              <a:t>infrastructure works for PERLE should start spring 2026.</a:t>
            </a:r>
          </a:p>
          <a:p>
            <a:pPr algn="just"/>
            <a:endParaRPr lang="en-BZ" sz="1800" dirty="0">
              <a:latin typeface="+mn-lt"/>
            </a:endParaRPr>
          </a:p>
          <a:p>
            <a:pPr algn="just"/>
            <a:r>
              <a:rPr lang="en-BZ" sz="1800" b="1" dirty="0" err="1">
                <a:latin typeface="+mn-lt"/>
              </a:rPr>
              <a:t>ThomX</a:t>
            </a:r>
            <a:r>
              <a:rPr lang="en-BZ" sz="1800" b="1" dirty="0">
                <a:latin typeface="+mn-lt"/>
              </a:rPr>
              <a:t> installation is not compatible with PERLE but the main components will be reused : </a:t>
            </a:r>
            <a:r>
              <a:rPr lang="en-BZ" sz="1800" b="1" dirty="0" err="1">
                <a:latin typeface="+mn-lt"/>
              </a:rPr>
              <a:t>linac</a:t>
            </a:r>
            <a:r>
              <a:rPr lang="en-BZ" sz="1800" b="1" dirty="0">
                <a:latin typeface="+mn-lt"/>
              </a:rPr>
              <a:t> for DESTIN and Fabry-Perot pour ICS@PERLE (ERL4ALL)</a:t>
            </a:r>
            <a:endParaRPr lang="en-BZ" sz="1800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A7989B-173A-4793-AD2B-C5E600B6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570" y="1874459"/>
            <a:ext cx="3971409" cy="312039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44FD29F-FB77-4C2E-AB55-8784E6ED842F}"/>
              </a:ext>
            </a:extLst>
          </p:cNvPr>
          <p:cNvSpPr txBox="1"/>
          <p:nvPr/>
        </p:nvSpPr>
        <p:spPr>
          <a:xfrm>
            <a:off x="256320" y="2929121"/>
            <a:ext cx="63829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ThomX</a:t>
            </a:r>
            <a:r>
              <a:rPr kumimoji="0" lang="en-B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 was foreseen to run 2-years after the end of the ANR phase. </a:t>
            </a: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Less than 10 people are actually working in </a:t>
            </a:r>
            <a:r>
              <a:rPr kumimoji="0" lang="en-B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ThomX</a:t>
            </a: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 </a:t>
            </a:r>
            <a:r>
              <a:rPr kumimoji="0" lang="en-B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ThomX</a:t>
            </a: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is followed with a COPIL (bimonthly) in order to assure that we</a:t>
            </a:r>
          </a:p>
          <a:p>
            <a:pPr marL="342900" marR="0" lvl="0" indent="-34290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to reach the best possible brilliance (charge, emittance…), </a:t>
            </a:r>
          </a:p>
          <a:p>
            <a:pPr marL="342900" marR="0" lvl="0" indent="-34290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to run also at 70 MeV electron beam and to reach </a:t>
            </a:r>
          </a:p>
          <a:p>
            <a:pPr marL="342900" marR="0" lvl="0" indent="-34290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To perform the X-rays experiments.</a:t>
            </a:r>
          </a:p>
          <a:p>
            <a:pPr marL="0" marR="0" lvl="0" indent="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Thomx</a:t>
            </a:r>
            <a:r>
              <a:rPr kumimoji="0" lang="en-B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stops end 2025</a:t>
            </a:r>
            <a:r>
              <a:rPr lang="en-BZ" sz="1800" b="1" dirty="0">
                <a:solidFill>
                  <a:prstClr val="black"/>
                </a:solidFill>
                <a:latin typeface="Calibri" panose="020F0502020204030204"/>
              </a:rPr>
              <a:t> and reused for DESTIN and ICS@PERLE </a:t>
            </a:r>
            <a:endParaRPr kumimoji="0" lang="en-B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6AE0BE-434E-445C-AA03-518949251338}"/>
              </a:ext>
            </a:extLst>
          </p:cNvPr>
          <p:cNvSpPr txBox="1"/>
          <p:nvPr/>
        </p:nvSpPr>
        <p:spPr>
          <a:xfrm>
            <a:off x="239496" y="5119717"/>
            <a:ext cx="10514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Thus ICS community can continue working on this domain with the 89MeV electron beam from PERLE </a:t>
            </a:r>
            <a:r>
              <a:rPr kumimoji="0" lang="en-B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(see previous slides)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7874663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115260</TotalTime>
  <Words>2109</Words>
  <Application>Microsoft Office PowerPoint</Application>
  <PresentationFormat>Personnalisé</PresentationFormat>
  <Paragraphs>416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Courier New</vt:lpstr>
      <vt:lpstr>Times New Roman</vt:lpstr>
      <vt:lpstr>1_modele-IJCLAb-powerpoint</vt:lpstr>
      <vt:lpstr>Masque IJCLab standard</vt:lpstr>
      <vt:lpstr>Présentation PowerPoint</vt:lpstr>
      <vt:lpstr>Présentation PowerPoint</vt:lpstr>
      <vt:lpstr>Présentation PowerPoint</vt:lpstr>
      <vt:lpstr>Présentation PowerPoint</vt:lpstr>
      <vt:lpstr>DC Gun installation status</vt:lpstr>
      <vt:lpstr>Présentation PowerPoint</vt:lpstr>
      <vt:lpstr>Présentation PowerPoint</vt:lpstr>
      <vt:lpstr>Présentation PowerPoint</vt:lpstr>
      <vt:lpstr>Infrastructure Works for PERLE and end of ThomX</vt:lpstr>
      <vt:lpstr>Présentation PowerPoint</vt:lpstr>
      <vt:lpstr>Présentation PowerPoint</vt:lpstr>
      <vt:lpstr>Présentation PowerPoint</vt:lpstr>
      <vt:lpstr>Implementation of DESTIN @ PERLE:</vt:lpstr>
      <vt:lpstr>Présentation PowerPoint</vt:lpstr>
      <vt:lpstr>Présentation PowerPoint</vt:lpstr>
      <vt:lpstr>Few lines for specifying the Meeting Organisation</vt:lpstr>
      <vt:lpstr>WBS – Last version</vt:lpstr>
      <vt:lpstr>WBS – Last version</vt:lpstr>
      <vt:lpstr>Project Phasage   - more precise planning in the following </vt:lpstr>
      <vt:lpstr>Schematic  Macroplanning </vt:lpstr>
      <vt:lpstr>… more detailed one</vt:lpstr>
      <vt:lpstr>New Collaborators – discussion on going  </vt:lpstr>
      <vt:lpstr>Présentation PowerPoint</vt:lpstr>
      <vt:lpstr>Financial situation:  Global vision</vt:lpstr>
      <vt:lpstr>Financial situation:  Global vision</vt:lpstr>
      <vt:lpstr>Global view of financial coverage</vt:lpstr>
      <vt:lpstr>Présentation PowerPoint</vt:lpstr>
      <vt:lpstr>FTE Evolution since 2020 and projection for the next 3 years (first global picture)</vt:lpstr>
      <vt:lpstr>Présentation PowerPoint</vt:lpstr>
      <vt:lpstr>Contribution of the present collaborators  - summary by IJCLab</vt:lpstr>
      <vt:lpstr>In kind contributions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Achille Stocchi</cp:lastModifiedBy>
  <cp:revision>2402</cp:revision>
  <cp:lastPrinted>2022-06-10T08:50:38Z</cp:lastPrinted>
  <dcterms:created xsi:type="dcterms:W3CDTF">2011-03-09T16:37:49Z</dcterms:created>
  <dcterms:modified xsi:type="dcterms:W3CDTF">2024-12-06T14:56:07Z</dcterms:modified>
</cp:coreProperties>
</file>